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58" r:id="rId4"/>
    <p:sldId id="259" r:id="rId5"/>
    <p:sldId id="260" r:id="rId6"/>
    <p:sldId id="264" r:id="rId7"/>
    <p:sldId id="337" r:id="rId8"/>
    <p:sldId id="265" r:id="rId9"/>
    <p:sldId id="301" r:id="rId10"/>
    <p:sldId id="266" r:id="rId11"/>
    <p:sldId id="302" r:id="rId12"/>
    <p:sldId id="335" r:id="rId13"/>
    <p:sldId id="269" r:id="rId14"/>
    <p:sldId id="267" r:id="rId15"/>
    <p:sldId id="270" r:id="rId16"/>
    <p:sldId id="275" r:id="rId17"/>
    <p:sldId id="271" r:id="rId18"/>
    <p:sldId id="276" r:id="rId19"/>
    <p:sldId id="336" r:id="rId20"/>
    <p:sldId id="272" r:id="rId21"/>
    <p:sldId id="268" r:id="rId22"/>
    <p:sldId id="262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3" r:id="rId35"/>
    <p:sldId id="332" r:id="rId36"/>
    <p:sldId id="333" r:id="rId37"/>
    <p:sldId id="290" r:id="rId38"/>
    <p:sldId id="291" r:id="rId39"/>
    <p:sldId id="338" r:id="rId40"/>
    <p:sldId id="293" r:id="rId41"/>
    <p:sldId id="297" r:id="rId42"/>
    <p:sldId id="339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92D665A-A7C4-49FA-BB6B-826F1D4E7F7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33FC-B199-41BE-995C-DE4EB29CBD3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676401"/>
            <a:ext cx="825658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returns an element from stack TOP. Item is local variable.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382000" cy="30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Pop(</a:t>
            </a:r>
            <a:r>
              <a:rPr lang="en-US" b="1" dirty="0" err="1" smtClean="0"/>
              <a:t>struct</a:t>
            </a:r>
            <a:r>
              <a:rPr lang="en-US" b="1" dirty="0" smtClean="0"/>
              <a:t> stack * STK)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If(STK -&gt; TOP ==  – 1) 		</a:t>
            </a:r>
            <a:r>
              <a:rPr lang="en-US" dirty="0" smtClean="0">
                <a:solidFill>
                  <a:srgbClr val="FF0000"/>
                </a:solidFill>
              </a:rPr>
              <a:t>\\ Check underflow condition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Display “Stack is empty”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Return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Item = STK -&gt; array [STK -&gt;TOP]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STK -&gt;TOP = STK -&gt;TOP - 1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Return Item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648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Printing Stack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prints all the elements of stack.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3820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Print(</a:t>
            </a:r>
            <a:r>
              <a:rPr lang="en-US" b="1" dirty="0" err="1" smtClean="0"/>
              <a:t>struct</a:t>
            </a:r>
            <a:r>
              <a:rPr lang="en-US" b="1" dirty="0" smtClean="0"/>
              <a:t> stack * STK)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If(STK -&gt; TOP ==  – 1) 		</a:t>
            </a:r>
            <a:r>
              <a:rPr lang="en-US" dirty="0" smtClean="0">
                <a:solidFill>
                  <a:srgbClr val="FF0000"/>
                </a:solidFill>
              </a:rPr>
              <a:t>\\ Check underflow condition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Display “Stack is empty”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Return 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 STK -&gt;TOP ; </a:t>
            </a:r>
            <a:r>
              <a:rPr lang="en-US" dirty="0" err="1" smtClean="0"/>
              <a:t>i</a:t>
            </a:r>
            <a:r>
              <a:rPr lang="en-US" dirty="0" smtClean="0"/>
              <a:t>&gt;=0;i=i-1)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    </a:t>
            </a:r>
            <a:r>
              <a:rPr lang="en-US" dirty="0" err="1" smtClean="0"/>
              <a:t>Printf</a:t>
            </a:r>
            <a:r>
              <a:rPr lang="en-US" dirty="0" smtClean="0"/>
              <a:t> (“%d \n”, STK -&gt; array [</a:t>
            </a:r>
            <a:r>
              <a:rPr lang="en-US" dirty="0" err="1" smtClean="0"/>
              <a:t>i</a:t>
            </a:r>
            <a:r>
              <a:rPr lang="en-US" dirty="0" smtClean="0"/>
              <a:t>]);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648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37043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800" dirty="0" smtClean="0"/>
              <a:t>Size of stack must be known in advance. However in real scenario it is not possible.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  Stack growth should not restricted to finite number of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 elements.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624505">
            <a:off x="152400" y="991546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Linked List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as 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Stack</a:t>
            </a:r>
            <a:endParaRPr lang="en-US" sz="1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stack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};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Initialize stack: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Init_LStack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Node *TOP): </a:t>
            </a:r>
            <a:r>
              <a:rPr lang="en-US" dirty="0" smtClean="0"/>
              <a:t>This algorithm initializes a stack by creating empty linked list. TOP represents the last item of stack and pointing to empty linked list.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1.  TOP = NULL 	// NULL means stack is empty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i="1" dirty="0" smtClean="0">
                <a:solidFill>
                  <a:srgbClr val="1D12AE"/>
                </a:solidFill>
              </a:rPr>
              <a:t>Push   8, 56, 57 </a:t>
            </a:r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838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1824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Push 8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9200" y="2209800"/>
            <a:ext cx="1295400" cy="781110"/>
            <a:chOff x="1219200" y="2209800"/>
            <a:chExt cx="1295400" cy="78111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00" y="3272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Push 56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14800" y="3362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81200" y="3362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295400" y="3790890"/>
            <a:ext cx="1295400" cy="781110"/>
            <a:chOff x="1219200" y="2209800"/>
            <a:chExt cx="1295400" cy="78111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48000" y="3581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48723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Push 57</a:t>
            </a:r>
            <a:endParaRPr lang="en-US" sz="2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4886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91000" y="48768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81200" y="4886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1295400" y="5314890"/>
            <a:ext cx="1295400" cy="781110"/>
            <a:chOff x="1219200" y="2209800"/>
            <a:chExt cx="1295400" cy="78111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124200" y="5105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7800" y="5105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Push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inserts an element into stack by inserting as first node into linked list.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is element which is to be inserted. </a:t>
            </a:r>
            <a:r>
              <a:rPr lang="en-US" b="1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is pointing to last inserted node i.e. first node of linked list.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86000"/>
            <a:ext cx="8382000" cy="3831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Lpush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Node *TOP,  </a:t>
            </a:r>
            <a:r>
              <a:rPr lang="en-US" b="1" dirty="0" err="1" smtClean="0"/>
              <a:t>int</a:t>
            </a:r>
            <a:r>
              <a:rPr lang="en-US" b="1" dirty="0" smtClean="0"/>
              <a:t> Item)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New_Node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= Allocate memory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New_Node</a:t>
            </a:r>
            <a:r>
              <a:rPr lang="en-US" dirty="0" smtClean="0"/>
              <a:t> == NULL)			</a:t>
            </a:r>
            <a:r>
              <a:rPr lang="en-US" dirty="0" smtClean="0">
                <a:solidFill>
                  <a:srgbClr val="FF0000"/>
                </a:solidFill>
              </a:rPr>
              <a:t>\\ Check overflow condition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Display “Unable to allocate memory”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Exit </a:t>
            </a:r>
            <a:r>
              <a:rPr lang="en-US" dirty="0" smtClean="0">
                <a:solidFill>
                  <a:srgbClr val="FF0000"/>
                </a:solidFill>
              </a:rPr>
              <a:t>//return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 INFO = Item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-&gt;NEXT = TOP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TOP = </a:t>
            </a:r>
            <a:r>
              <a:rPr lang="en-US" dirty="0" err="1" smtClean="0"/>
              <a:t>New_Node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6172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i="1" dirty="0" smtClean="0">
                <a:solidFill>
                  <a:srgbClr val="1D12AE"/>
                </a:solidFill>
              </a:rPr>
              <a:t> </a:t>
            </a:r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3591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8768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Pop		</a:t>
            </a:r>
            <a:r>
              <a:rPr lang="en-US" sz="2400" dirty="0" smtClean="0">
                <a:solidFill>
                  <a:srgbClr val="C00000"/>
                </a:solidFill>
              </a:rPr>
              <a:t>TOP = NULL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19200" y="3962400"/>
            <a:ext cx="1295400" cy="781110"/>
            <a:chOff x="1219200" y="2209800"/>
            <a:chExt cx="1295400" cy="78111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00" y="23577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Pop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14800" y="2362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05000" y="2372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1219200" y="2743200"/>
            <a:ext cx="1295400" cy="781110"/>
            <a:chOff x="1219200" y="2209800"/>
            <a:chExt cx="1295400" cy="78111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48000" y="2590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3581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Pop</a:t>
            </a:r>
            <a:endParaRPr lang="en-US" sz="2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2200" y="11531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038600" y="1143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905000" y="1143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1219200" y="1447800"/>
            <a:ext cx="1295400" cy="781110"/>
            <a:chOff x="1219200" y="2209800"/>
            <a:chExt cx="1295400" cy="78111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600200" y="2209800"/>
              <a:ext cx="304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19200" y="259080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TOP</a:t>
              </a:r>
              <a:endParaRPr lang="en-US" sz="24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971800" y="1295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1295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56343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Pop		</a:t>
            </a:r>
            <a:r>
              <a:rPr lang="en-US" sz="2400" dirty="0" smtClean="0">
                <a:solidFill>
                  <a:srgbClr val="C00000"/>
                </a:solidFill>
              </a:rPr>
              <a:t>Underflow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and returns an element from stack TOP. Item is local variable.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3820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Algorithm </a:t>
            </a:r>
            <a:r>
              <a:rPr lang="en-US" b="1" dirty="0" err="1" smtClean="0"/>
              <a:t>LPop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Node *TOP)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 *Temp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Temp = TOP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If(TOP ==  NULL) 		</a:t>
            </a:r>
            <a:r>
              <a:rPr lang="en-US" dirty="0" smtClean="0">
                <a:solidFill>
                  <a:srgbClr val="FF0000"/>
                </a:solidFill>
              </a:rPr>
              <a:t>\\ Check underflow condition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Display “Stack is empty”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Return </a:t>
            </a:r>
            <a:r>
              <a:rPr lang="en-US" i="1" dirty="0" smtClean="0"/>
              <a:t>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Item = Temp -&gt;INFO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TOP = Temp -&gt; NEXT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Free Temp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Return Item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Overview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Stack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A stack is a linear data structure or abstract data type for collection of items, with the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restriction that items can be added </a:t>
            </a:r>
            <a:r>
              <a:rPr lang="en-US" b="1" dirty="0" smtClean="0"/>
              <a:t>one at a time</a:t>
            </a:r>
            <a:r>
              <a:rPr lang="en-US" dirty="0" smtClean="0"/>
              <a:t> and can only be removed in the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reverse order in which they were added.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The last item represents the top of the stack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It is also known as  LIFO (Last In First Out) or FILO(First In Last Out) data structure.</a:t>
            </a:r>
          </a:p>
          <a:p>
            <a:endParaRPr lang="en-US" i="1" dirty="0" smtClean="0"/>
          </a:p>
          <a:p>
            <a:r>
              <a:rPr lang="en-US" i="1" dirty="0" smtClean="0"/>
              <a:t>Example: Pile of plates, Pile of books etc.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05400" y="4419600"/>
            <a:ext cx="1905000" cy="1905000"/>
            <a:chOff x="5105400" y="4419600"/>
            <a:chExt cx="1905000" cy="1905000"/>
          </a:xfrm>
        </p:grpSpPr>
        <p:grpSp>
          <p:nvGrpSpPr>
            <p:cNvPr id="34" name="Group 33"/>
            <p:cNvGrpSpPr/>
            <p:nvPr/>
          </p:nvGrpSpPr>
          <p:grpSpPr>
            <a:xfrm>
              <a:off x="5105400" y="4800600"/>
              <a:ext cx="1905000" cy="1524000"/>
              <a:chOff x="5105400" y="4800600"/>
              <a:chExt cx="1905000" cy="1524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105400" y="6019800"/>
                <a:ext cx="1905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05400" y="5715000"/>
                <a:ext cx="1905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05400" y="5410200"/>
                <a:ext cx="1905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5105400"/>
                <a:ext cx="1905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05400" y="4800600"/>
                <a:ext cx="1905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rot="5400000" flipH="1" flipV="1">
              <a:off x="4915694" y="4610100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6819106" y="4609306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010400" y="4724400"/>
            <a:ext cx="1676399" cy="369332"/>
            <a:chOff x="7010401" y="5943600"/>
            <a:chExt cx="1676399" cy="369332"/>
          </a:xfrm>
        </p:grpSpPr>
        <p:cxnSp>
          <p:nvCxnSpPr>
            <p:cNvPr id="59" name="Straight Arrow Connector 58"/>
            <p:cNvCxnSpPr/>
            <p:nvPr/>
          </p:nvCxnSpPr>
          <p:spPr>
            <a:xfrm rot="10800000">
              <a:off x="7010401" y="61722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924800" y="594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AutoShape 2" descr="Image result for plate stac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Algorithm Print(</a:t>
            </a:r>
            <a:r>
              <a:rPr lang="en-US" b="1" dirty="0" err="1" smtClean="0"/>
              <a:t>struct</a:t>
            </a:r>
            <a:r>
              <a:rPr lang="en-US" b="1" dirty="0" smtClean="0"/>
              <a:t> Node *TOP ):</a:t>
            </a:r>
            <a:r>
              <a:rPr lang="en-US" dirty="0" smtClean="0"/>
              <a:t> This algorithm prints the stack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06982"/>
            <a:ext cx="838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Node* Temp=TOP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While(Temp!=NULL) 		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n”,Temp</a:t>
            </a:r>
            <a:r>
              <a:rPr lang="en-US" dirty="0" smtClean="0"/>
              <a:t>-&gt;INFO);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Temp=Temp-&gt;NEXT;</a:t>
            </a:r>
            <a:endParaRPr lang="en-US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3886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</a:rPr>
              <a:t>Stack is one of the most commonly used data structure. 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  Calling Function </a:t>
            </a:r>
            <a:r>
              <a:rPr lang="en-US" sz="2000" dirty="0" smtClean="0">
                <a:solidFill>
                  <a:prstClr val="black"/>
                </a:solidFill>
              </a:rPr>
              <a:t>–</a:t>
            </a:r>
            <a:r>
              <a:rPr lang="en-US" sz="2000" dirty="0" smtClean="0"/>
              <a:t>The most fundamental use of stacks relates to how functions are called. One function can call another function which can call a third and so on.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</a:pPr>
            <a:r>
              <a:rPr lang="en-US" sz="2000" dirty="0" smtClean="0"/>
              <a:t>When a call is made one method of passing arguments to a function is to push the data onto the stack along with the address of the program statement where control should return to after competition of function.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  Recursive Function – </a:t>
            </a:r>
            <a:r>
              <a:rPr lang="en-US" sz="2000" dirty="0" smtClean="0">
                <a:solidFill>
                  <a:prstClr val="black"/>
                </a:solidFill>
              </a:rPr>
              <a:t>Function calls itself, the parameter, local variable status return address where control is to be return are saved in stack. 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Expression Conversion : Infix to postfix,  Infix to prefix etc. 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Arithmetic Expression Evaluation : postfix expression evaluation etc.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Parentheses matching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 Tower of Hanoi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Arithmetic Expression Evaluation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Assume that given expression does not contain any unary operator.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same level operations, precedence are performed from left to right.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133600"/>
          <a:ext cx="6096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D12AE"/>
                          </a:solidFill>
                        </a:rPr>
                        <a:t>Exponential</a:t>
                      </a:r>
                      <a:r>
                        <a:rPr lang="en-US" sz="2000" baseline="0" dirty="0" smtClean="0">
                          <a:solidFill>
                            <a:srgbClr val="1D12AE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D12AE"/>
                          </a:solidFill>
                        </a:rPr>
                        <a:t>(↑)</a:t>
                      </a:r>
                      <a:endParaRPr lang="en-US" sz="2000" dirty="0">
                        <a:solidFill>
                          <a:srgbClr val="1D12A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D12AE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1D12AE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Multiplication (*)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Division (/)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Modulus (%)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Addition (+)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Subtraction (-)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Left 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Parenthesis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Right Parenthesis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dirty="0" smtClean="0"/>
              <a:t>Higher the number higher the precedence.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Polish Notations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An arithmetic expression may be in the following forms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Infix – Operator symbol is placed in between its two operands like X + 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Prefix – Operator symbol is placed before its two operands like + X 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Postfix – Operator symbol is placed after its two operands like X Y +</a:t>
            </a:r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our usual practice, we solve the expressions in infix form.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But, for computer program it is very complex to solve an expression in infix form.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Therefore, to evaluate arithmetic, first system converts it into prefix or postfix form.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Expression Conversion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Following conversions are possible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Infix to postfix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Infix to prefix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Postfix to infix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Prefix to infix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Infix to Postfix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000" b="1" i="1" dirty="0" smtClean="0"/>
              <a:t>Algorithm </a:t>
            </a:r>
            <a:r>
              <a:rPr lang="en-US" sz="2000" b="1" i="1" dirty="0" err="1" smtClean="0"/>
              <a:t>Infix_To_Post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InFix</a:t>
            </a:r>
            <a:r>
              <a:rPr lang="en-US" sz="2000" b="1" i="1" dirty="0" smtClean="0"/>
              <a:t>) </a:t>
            </a:r>
            <a:r>
              <a:rPr lang="en-US" sz="2000" dirty="0" smtClean="0"/>
              <a:t>– This algorithm takes infix expression and returns equivalent postfix expression.</a:t>
            </a:r>
          </a:p>
          <a:p>
            <a:pPr marL="0" lvl="1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1716881"/>
            <a:ext cx="86106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Create empty stack, say STK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While (!(</a:t>
            </a:r>
            <a:r>
              <a:rPr lang="en-US" dirty="0" err="1" smtClean="0">
                <a:solidFill>
                  <a:prstClr val="black"/>
                </a:solidFill>
              </a:rPr>
              <a:t>InFix</a:t>
            </a:r>
            <a:r>
              <a:rPr lang="en-US" dirty="0" smtClean="0">
                <a:solidFill>
                  <a:prstClr val="black"/>
                </a:solidFill>
              </a:rPr>
              <a:t> END))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pick an element from </a:t>
            </a:r>
            <a:r>
              <a:rPr lang="en-US" dirty="0" err="1" smtClean="0">
                <a:solidFill>
                  <a:prstClr val="black"/>
                </a:solidFill>
              </a:rPr>
              <a:t>InFix</a:t>
            </a:r>
            <a:r>
              <a:rPr lang="en-US" dirty="0" smtClean="0">
                <a:solidFill>
                  <a:prstClr val="black"/>
                </a:solidFill>
              </a:rPr>
              <a:t> and say it is Current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If (Current == left Parenthesis)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Push(STK, Current)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Else If (Current == right Parenthesis)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 	While (!(</a:t>
            </a:r>
            <a:r>
              <a:rPr lang="en-US" dirty="0" err="1" smtClean="0">
                <a:solidFill>
                  <a:prstClr val="black"/>
                </a:solidFill>
              </a:rPr>
              <a:t>isEmpty</a:t>
            </a:r>
            <a:r>
              <a:rPr lang="en-US" dirty="0" smtClean="0">
                <a:solidFill>
                  <a:prstClr val="black"/>
                </a:solidFill>
              </a:rPr>
              <a:t>(STK)) &amp;&amp; </a:t>
            </a:r>
            <a:r>
              <a:rPr lang="en-US" dirty="0" smtClean="0"/>
              <a:t>STK -&gt; array [STK -&gt;TOP] </a:t>
            </a:r>
            <a:r>
              <a:rPr lang="en-US" dirty="0" smtClean="0">
                <a:solidFill>
                  <a:prstClr val="black"/>
                </a:solidFill>
              </a:rPr>
              <a:t>!= left Parenthesis)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	Operator = Pop(STK)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	</a:t>
            </a:r>
            <a:r>
              <a:rPr lang="en-US" dirty="0" err="1" smtClean="0">
                <a:solidFill>
                  <a:prstClr val="black"/>
                </a:solidFill>
              </a:rPr>
              <a:t>AppendTo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PostFix</a:t>
            </a:r>
            <a:r>
              <a:rPr lang="en-US" dirty="0" smtClean="0">
                <a:solidFill>
                  <a:prstClr val="black"/>
                </a:solidFill>
              </a:rPr>
              <a:t>, Operator)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Pop(STK) 		// remove the left parenthesis and do 					                     not append to </a:t>
            </a:r>
            <a:r>
              <a:rPr lang="en-US" dirty="0" err="1" smtClean="0">
                <a:solidFill>
                  <a:prstClr val="black"/>
                </a:solidFill>
              </a:rPr>
              <a:t>PostFix</a:t>
            </a:r>
            <a:endParaRPr lang="en-US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Else If(Current == Operand)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dirty="0" err="1" smtClean="0">
                <a:solidFill>
                  <a:prstClr val="black"/>
                </a:solidFill>
              </a:rPr>
              <a:t>AppendTo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PostFix</a:t>
            </a:r>
            <a:r>
              <a:rPr lang="en-US" dirty="0" smtClean="0">
                <a:solidFill>
                  <a:prstClr val="black"/>
                </a:solidFill>
              </a:rPr>
              <a:t>, Current)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8915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13. 	 	Else If (Current == Operator)</a:t>
            </a:r>
          </a:p>
          <a:p>
            <a:pPr marL="342900" indent="-342900">
              <a:buAutoNum type="arabicPeriod" startAt="14"/>
            </a:pPr>
            <a:r>
              <a:rPr lang="en-US" dirty="0" smtClean="0"/>
              <a:t> 	         While (!(</a:t>
            </a:r>
            <a:r>
              <a:rPr lang="en-US" dirty="0" err="1" smtClean="0"/>
              <a:t>isEmpty</a:t>
            </a:r>
            <a:r>
              <a:rPr lang="en-US" dirty="0" smtClean="0"/>
              <a:t>(STK)) &amp;&amp; PREC(Current) &lt;= PREC(STK-&gt;array[STK-&gt;TOP]))</a:t>
            </a:r>
          </a:p>
          <a:p>
            <a:pPr marL="342900" indent="-342900">
              <a:buAutoNum type="arabicPeriod" startAt="14"/>
            </a:pPr>
            <a:r>
              <a:rPr lang="en-US" dirty="0" smtClean="0"/>
              <a:t> 			Operator=Pop(STK)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	</a:t>
            </a: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 err="1" smtClean="0"/>
              <a:t>PostFix</a:t>
            </a:r>
            <a:r>
              <a:rPr lang="en-US" dirty="0" smtClean="0"/>
              <a:t>, Operator)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          Push(STK, Current)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	 Else 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Display “Incorrect Expression”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Exit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While (!(</a:t>
            </a:r>
            <a:r>
              <a:rPr lang="en-US" dirty="0" err="1" smtClean="0"/>
              <a:t>isEmpty</a:t>
            </a:r>
            <a:r>
              <a:rPr lang="en-US" dirty="0" smtClean="0"/>
              <a:t>(STK)) &amp;&amp; STK -&gt; array [STK -&gt;TOP] != left Parenthesis)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Operator = Pop(STK)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</a:t>
            </a: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 err="1" smtClean="0"/>
              <a:t>PostFix</a:t>
            </a:r>
            <a:r>
              <a:rPr lang="en-US" dirty="0" smtClean="0"/>
              <a:t>, Operator)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If (STK -&gt; array [STK -&gt;TOP] == left Parenthesis)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Display “Incorrect Expression”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Exit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InFix</a:t>
            </a:r>
            <a:r>
              <a:rPr lang="en-US" dirty="0" smtClean="0"/>
              <a:t> Expression –</a:t>
            </a:r>
          </a:p>
          <a:p>
            <a:r>
              <a:rPr lang="en-US" dirty="0" smtClean="0"/>
              <a:t> 		(A – B) * (C / 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1600200"/>
          <a:ext cx="64008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/>
                <a:gridCol w="2194560"/>
                <a:gridCol w="20116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Current Character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PostFix</a:t>
                      </a:r>
                      <a:r>
                        <a:rPr lang="en-US" sz="2000" b="1" baseline="0" dirty="0" smtClean="0"/>
                        <a:t> Expression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Stack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–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–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( 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– C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(</a:t>
                      </a:r>
                      <a:r>
                        <a:rPr lang="en-US" baseline="0" dirty="0" smtClean="0"/>
                        <a:t> 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– C D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 of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B – C D /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InFix</a:t>
            </a:r>
            <a:r>
              <a:rPr lang="en-US" sz="2000" dirty="0" smtClean="0"/>
              <a:t> Expression –</a:t>
            </a:r>
          </a:p>
          <a:p>
            <a:r>
              <a:rPr lang="en-US" sz="2000" dirty="0" smtClean="0"/>
              <a:t>		1.  	A + B * C - D / E</a:t>
            </a:r>
          </a:p>
          <a:p>
            <a:r>
              <a:rPr lang="en-US" sz="2000" dirty="0" smtClean="0"/>
              <a:t>		2.  	A * B - ( C + D ) + E</a:t>
            </a:r>
          </a:p>
          <a:p>
            <a:r>
              <a:rPr lang="en-US" sz="2000" dirty="0" smtClean="0"/>
              <a:t>		3. 	A + (B * C – (D / E ↑ F) * G) * H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PostFix</a:t>
            </a:r>
            <a:r>
              <a:rPr lang="en-US" sz="2000" dirty="0" smtClean="0"/>
              <a:t> Expression –</a:t>
            </a:r>
          </a:p>
          <a:p>
            <a:r>
              <a:rPr lang="en-US" sz="2000" dirty="0" smtClean="0"/>
              <a:t>		1. 	A B C * + D E / - </a:t>
            </a:r>
          </a:p>
          <a:p>
            <a:r>
              <a:rPr lang="en-US" sz="2000" dirty="0" smtClean="0"/>
              <a:t>		2. 	A B * C D + - E +</a:t>
            </a:r>
          </a:p>
          <a:p>
            <a:r>
              <a:rPr lang="en-US" sz="2000" dirty="0" smtClean="0"/>
              <a:t> 		3. 	A B C * D E F ↑ / G * - H * +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Infix to Prefix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000" b="1" i="1" dirty="0" smtClean="0"/>
              <a:t>Algorithm </a:t>
            </a:r>
            <a:r>
              <a:rPr lang="en-US" sz="2000" b="1" i="1" dirty="0" err="1" smtClean="0"/>
              <a:t>Infix_To_Pre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InFix</a:t>
            </a:r>
            <a:r>
              <a:rPr lang="en-US" sz="2000" b="1" i="1" dirty="0" smtClean="0"/>
              <a:t>) </a:t>
            </a:r>
            <a:r>
              <a:rPr lang="en-US" sz="2000" dirty="0" smtClean="0"/>
              <a:t>– This algorithm takes infix expression and returns equivalent prefix expression.</a:t>
            </a:r>
          </a:p>
          <a:p>
            <a:pPr marL="0" lvl="1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1716881"/>
            <a:ext cx="86106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Create empty stack, say STK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RInFix</a:t>
            </a:r>
            <a:r>
              <a:rPr lang="en-US" dirty="0" smtClean="0">
                <a:solidFill>
                  <a:prstClr val="black"/>
                </a:solidFill>
              </a:rPr>
              <a:t> = Reverse(</a:t>
            </a:r>
            <a:r>
              <a:rPr lang="en-US" dirty="0" err="1" smtClean="0">
                <a:solidFill>
                  <a:prstClr val="black"/>
                </a:solidFill>
              </a:rPr>
              <a:t>InFix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While (!(</a:t>
            </a:r>
            <a:r>
              <a:rPr lang="en-US" dirty="0" err="1" smtClean="0">
                <a:solidFill>
                  <a:prstClr val="black"/>
                </a:solidFill>
              </a:rPr>
              <a:t>RInFix</a:t>
            </a:r>
            <a:r>
              <a:rPr lang="en-US" dirty="0" smtClean="0">
                <a:solidFill>
                  <a:prstClr val="black"/>
                </a:solidFill>
              </a:rPr>
              <a:t> END))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pick an element from </a:t>
            </a:r>
            <a:r>
              <a:rPr lang="en-US" dirty="0" err="1" smtClean="0">
                <a:solidFill>
                  <a:prstClr val="black"/>
                </a:solidFill>
              </a:rPr>
              <a:t>RInFix</a:t>
            </a:r>
            <a:r>
              <a:rPr lang="en-US" dirty="0" smtClean="0">
                <a:solidFill>
                  <a:prstClr val="black"/>
                </a:solidFill>
              </a:rPr>
              <a:t> and say it is Current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If (Current == right Parenthesis)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Push(STK, Current)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Else If (Current == left Parenthesis)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 	While (!(</a:t>
            </a:r>
            <a:r>
              <a:rPr lang="en-US" dirty="0" err="1" smtClean="0">
                <a:solidFill>
                  <a:prstClr val="black"/>
                </a:solidFill>
              </a:rPr>
              <a:t>isEmpty</a:t>
            </a:r>
            <a:r>
              <a:rPr lang="en-US" dirty="0" smtClean="0">
                <a:solidFill>
                  <a:prstClr val="black"/>
                </a:solidFill>
              </a:rPr>
              <a:t>(STK)) &amp;&amp; </a:t>
            </a:r>
            <a:r>
              <a:rPr lang="en-US" dirty="0" smtClean="0"/>
              <a:t>STK-&gt;array[STK-&gt;TOP] </a:t>
            </a:r>
            <a:r>
              <a:rPr lang="en-US" dirty="0" smtClean="0">
                <a:solidFill>
                  <a:prstClr val="black"/>
                </a:solidFill>
              </a:rPr>
              <a:t>!= right Parenthesis)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	Operator = Pop(STK)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	</a:t>
            </a:r>
            <a:r>
              <a:rPr lang="en-US" dirty="0" err="1" smtClean="0">
                <a:solidFill>
                  <a:prstClr val="black"/>
                </a:solidFill>
              </a:rPr>
              <a:t>AppendTo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PreFix</a:t>
            </a:r>
            <a:r>
              <a:rPr lang="en-US" dirty="0" smtClean="0">
                <a:solidFill>
                  <a:prstClr val="black"/>
                </a:solidFill>
              </a:rPr>
              <a:t>, Operator)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Pop(STK) 		// remove the right parenthesis and do 					     not append to </a:t>
            </a:r>
            <a:r>
              <a:rPr lang="en-US" dirty="0" err="1" smtClean="0">
                <a:solidFill>
                  <a:prstClr val="black"/>
                </a:solidFill>
              </a:rPr>
              <a:t>PreFix</a:t>
            </a:r>
            <a:endParaRPr lang="en-US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Else If(Current == Operand)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dirty="0" err="1" smtClean="0">
                <a:solidFill>
                  <a:prstClr val="black"/>
                </a:solidFill>
              </a:rPr>
              <a:t>AppendTo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PreFix</a:t>
            </a:r>
            <a:r>
              <a:rPr lang="en-US" dirty="0" smtClean="0">
                <a:solidFill>
                  <a:prstClr val="black"/>
                </a:solidFill>
              </a:rPr>
              <a:t>, Current)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Operations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common operations associated with a stack are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push: adds a new item on top of a stack.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pop: removes the item from the top of a stack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isEmpty</a:t>
            </a:r>
            <a:r>
              <a:rPr lang="en-US" sz="2000" dirty="0" smtClean="0"/>
              <a:t>: Check to see if the stack is empty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isFull</a:t>
            </a:r>
            <a:r>
              <a:rPr lang="en-US" sz="2000" dirty="0" smtClean="0"/>
              <a:t>: Check to see if stack is already full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returnTop</a:t>
            </a:r>
            <a:r>
              <a:rPr lang="en-US" sz="2000" dirty="0" smtClean="0"/>
              <a:t>: Indicate which item is at the top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04800"/>
            <a:ext cx="876300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13.  	Else If (Current == Operator)</a:t>
            </a:r>
          </a:p>
          <a:p>
            <a:pPr marL="342900" indent="-342900">
              <a:buAutoNum type="arabicPeriod" startAt="14"/>
            </a:pPr>
            <a:r>
              <a:rPr lang="en-US" dirty="0" smtClean="0"/>
              <a:t> 		While (!(</a:t>
            </a:r>
            <a:r>
              <a:rPr lang="en-US" dirty="0" err="1" smtClean="0"/>
              <a:t>isEmpty</a:t>
            </a:r>
            <a:r>
              <a:rPr lang="en-US" dirty="0" smtClean="0"/>
              <a:t>(STK)) &amp;&amp; </a:t>
            </a:r>
            <a:r>
              <a:rPr lang="en-US" dirty="0" smtClean="0">
                <a:solidFill>
                  <a:srgbClr val="FF0000"/>
                </a:solidFill>
              </a:rPr>
              <a:t>PREC(Current) &lt; PREC(STK-&gt;array[STK-&gt;TOP] )</a:t>
            </a:r>
          </a:p>
          <a:p>
            <a:pPr marL="342900" indent="-342900">
              <a:buAutoNum type="arabicPeriod" startAt="14"/>
            </a:pPr>
            <a:r>
              <a:rPr lang="en-US" dirty="0" smtClean="0"/>
              <a:t> 			Operator=Pop(STK)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	</a:t>
            </a: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 err="1" smtClean="0"/>
              <a:t>PreFix</a:t>
            </a:r>
            <a:r>
              <a:rPr lang="en-US" dirty="0" smtClean="0"/>
              <a:t>, Operator)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Push(STK, Current)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	 Else 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Display “Incorrect Expression”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	Exit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While (!(</a:t>
            </a:r>
            <a:r>
              <a:rPr lang="en-US" dirty="0" err="1" smtClean="0"/>
              <a:t>isEmpty</a:t>
            </a:r>
            <a:r>
              <a:rPr lang="en-US" dirty="0" smtClean="0"/>
              <a:t>(STK)) &amp;&amp; STK-&gt;array[STK-&gt;TOP] != right Parenthesis)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Operator = Pop(STK)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</a:t>
            </a: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 err="1" smtClean="0"/>
              <a:t>PreFix</a:t>
            </a:r>
            <a:r>
              <a:rPr lang="en-US" dirty="0" smtClean="0"/>
              <a:t>, Operator)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 If (STK-&gt;array[STK-&gt;TOP] == right Parenthesis)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Display “Incorrect Expression”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	Exit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 </a:t>
            </a:r>
            <a:r>
              <a:rPr lang="en-US" dirty="0" err="1" smtClean="0"/>
              <a:t>PreFix</a:t>
            </a:r>
            <a:r>
              <a:rPr lang="en-US" dirty="0" smtClean="0"/>
              <a:t> = Reverse(</a:t>
            </a:r>
            <a:r>
              <a:rPr lang="en-US" dirty="0" err="1" smtClean="0"/>
              <a:t>PreFix</a:t>
            </a:r>
            <a:r>
              <a:rPr lang="en-US" dirty="0" smtClean="0"/>
              <a:t>)</a:t>
            </a:r>
          </a:p>
          <a:p>
            <a:pPr marL="342900" indent="-342900">
              <a:buAutoNum type="arabicPeriod" startAt="16"/>
            </a:pPr>
            <a:r>
              <a:rPr lang="en-US" dirty="0" smtClean="0"/>
              <a:t>Return Prefix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InFix</a:t>
            </a:r>
            <a:r>
              <a:rPr lang="en-US" dirty="0" smtClean="0"/>
              <a:t> Expression –                              (A – B) * (C / D) </a:t>
            </a:r>
          </a:p>
          <a:p>
            <a:r>
              <a:rPr lang="en-US" dirty="0" smtClean="0"/>
              <a:t>                       </a:t>
            </a:r>
            <a:r>
              <a:rPr lang="en-US" b="1" i="1" dirty="0" smtClean="0"/>
              <a:t>Reversed expression </a:t>
            </a:r>
            <a:r>
              <a:rPr lang="en-US" dirty="0" smtClean="0"/>
              <a:t> )D / C( * )B – A(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" y="1600200"/>
          <a:ext cx="64008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/>
                <a:gridCol w="2194560"/>
                <a:gridCol w="20116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Current Character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PreFix</a:t>
                      </a:r>
                      <a:r>
                        <a:rPr lang="en-US" sz="2000" b="1" baseline="0" dirty="0" smtClean="0"/>
                        <a:t> Expression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Stack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 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 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)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 B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)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 B A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 of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C / B A -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1400" y="5540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Final </a:t>
            </a:r>
            <a:r>
              <a:rPr lang="en-US" sz="2000" b="1" dirty="0" err="1" smtClean="0"/>
              <a:t>PreFix</a:t>
            </a:r>
            <a:endParaRPr lang="en-US" sz="2000" b="1" dirty="0" smtClean="0"/>
          </a:p>
          <a:p>
            <a:r>
              <a:rPr lang="en-US" sz="2000" dirty="0" smtClean="0"/>
              <a:t>* - A B / C 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InFix</a:t>
            </a:r>
            <a:r>
              <a:rPr lang="en-US" sz="2000" dirty="0" smtClean="0"/>
              <a:t> Expression –</a:t>
            </a:r>
          </a:p>
          <a:p>
            <a:r>
              <a:rPr lang="en-US" sz="2000" dirty="0" smtClean="0"/>
              <a:t>		1.  	A + B * C - D / E</a:t>
            </a:r>
          </a:p>
          <a:p>
            <a:r>
              <a:rPr lang="en-US" sz="2000" dirty="0" smtClean="0"/>
              <a:t>		2.  	A * B - ( C + D ) + E</a:t>
            </a:r>
          </a:p>
          <a:p>
            <a:r>
              <a:rPr lang="en-US" sz="2000" dirty="0" smtClean="0"/>
              <a:t>		3. 	A + (B * C – (D / E ↑ F) * G) * H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PreFix</a:t>
            </a:r>
            <a:r>
              <a:rPr lang="en-US" sz="2000" dirty="0" smtClean="0"/>
              <a:t> Expression –</a:t>
            </a:r>
          </a:p>
          <a:p>
            <a:r>
              <a:rPr lang="en-US" sz="2000" dirty="0" smtClean="0"/>
              <a:t>		1. 	- + A * B C / D E</a:t>
            </a:r>
          </a:p>
          <a:p>
            <a:r>
              <a:rPr lang="en-US" sz="2000" dirty="0" smtClean="0"/>
              <a:t>		2. 	+ - * A B + C D E</a:t>
            </a:r>
          </a:p>
          <a:p>
            <a:r>
              <a:rPr lang="en-US" sz="2000" dirty="0" smtClean="0"/>
              <a:t> 		3. 	+ A * - * B C * / D ↑ E F G 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Postfix to Infix Conversion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000" b="1" i="1" dirty="0" smtClean="0"/>
              <a:t>Algorithm </a:t>
            </a:r>
            <a:r>
              <a:rPr lang="en-US" sz="2000" b="1" i="1" dirty="0" err="1" smtClean="0"/>
              <a:t>Postfix_To_Infix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PostFix</a:t>
            </a:r>
            <a:r>
              <a:rPr lang="en-US" sz="2000" b="1" i="1" dirty="0" smtClean="0"/>
              <a:t>) </a:t>
            </a:r>
            <a:r>
              <a:rPr lang="en-US" sz="2000" dirty="0" smtClean="0"/>
              <a:t>– This algorithm takes postfix expression and returns equivalent infix expression. In this case, we push and pop the strings. str1, str2  are the temporary variables holding strings.</a:t>
            </a:r>
          </a:p>
          <a:p>
            <a:pPr marL="0" lvl="1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2021681"/>
            <a:ext cx="86106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Create empty stack, say STK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While (!(</a:t>
            </a:r>
            <a:r>
              <a:rPr lang="en-US" dirty="0" err="1" smtClean="0">
                <a:solidFill>
                  <a:prstClr val="black"/>
                </a:solidFill>
              </a:rPr>
              <a:t>PostFix</a:t>
            </a:r>
            <a:r>
              <a:rPr lang="en-US" dirty="0" smtClean="0">
                <a:solidFill>
                  <a:prstClr val="black"/>
                </a:solidFill>
              </a:rPr>
              <a:t> END))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pick an element from </a:t>
            </a:r>
            <a:r>
              <a:rPr lang="en-US" dirty="0" err="1" smtClean="0">
                <a:solidFill>
                  <a:prstClr val="black"/>
                </a:solidFill>
              </a:rPr>
              <a:t>PostFix</a:t>
            </a:r>
            <a:r>
              <a:rPr lang="en-US" dirty="0" smtClean="0">
                <a:solidFill>
                  <a:prstClr val="black"/>
                </a:solidFill>
              </a:rPr>
              <a:t> and say it is Current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If(Current == Operator)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str2 = Pop(STK)  	// </a:t>
            </a:r>
            <a:r>
              <a:rPr lang="en-US" dirty="0" smtClean="0">
                <a:solidFill>
                  <a:srgbClr val="FF0000"/>
                </a:solidFill>
              </a:rPr>
              <a:t>this  becomes right operand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str1 = Pop(STK)	//</a:t>
            </a:r>
            <a:r>
              <a:rPr lang="en-US" dirty="0" smtClean="0">
                <a:solidFill>
                  <a:srgbClr val="FF0000"/>
                </a:solidFill>
              </a:rPr>
              <a:t>this  becomes left operand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Concatenate str1, Current, and str2 //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=str1+ Current +str2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dirty="0" smtClean="0">
                <a:solidFill>
                  <a:srgbClr val="1D12AE"/>
                </a:solidFill>
              </a:rPr>
              <a:t>Enclose </a:t>
            </a:r>
            <a:r>
              <a:rPr lang="en-US" dirty="0" err="1" smtClean="0">
                <a:solidFill>
                  <a:srgbClr val="1D12AE"/>
                </a:solidFill>
              </a:rPr>
              <a:t>str</a:t>
            </a:r>
            <a:r>
              <a:rPr lang="en-US" dirty="0" smtClean="0">
                <a:solidFill>
                  <a:srgbClr val="1D12AE"/>
                </a:solidFill>
              </a:rPr>
              <a:t> with parenthesis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Push(STK, </a:t>
            </a:r>
            <a:r>
              <a:rPr lang="en-US" dirty="0" err="1" smtClean="0">
                <a:solidFill>
                  <a:prstClr val="black"/>
                </a:solidFill>
              </a:rPr>
              <a:t>str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</a:t>
            </a:r>
            <a:r>
              <a:rPr lang="en-US" dirty="0" smtClean="0"/>
              <a:t>Else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		Push(STK, Current)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InFix</a:t>
            </a:r>
            <a:r>
              <a:rPr lang="en-US" dirty="0" smtClean="0"/>
              <a:t> = Pop(STK)</a:t>
            </a:r>
          </a:p>
          <a:p>
            <a:pPr marL="457200" lvl="0" indent="-457200"/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Postfix to Infix Conversion 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PostFix</a:t>
            </a:r>
            <a:r>
              <a:rPr lang="en-US" dirty="0" smtClean="0"/>
              <a:t> Expression - 	A B C * D E / - +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7200" y="1600200"/>
            <a:ext cx="915194" cy="1452265"/>
            <a:chOff x="685006" y="1600200"/>
            <a:chExt cx="915194" cy="1452265"/>
          </a:xfrm>
        </p:grpSpPr>
        <p:grpSp>
          <p:nvGrpSpPr>
            <p:cNvPr id="22" name="Group 21"/>
            <p:cNvGrpSpPr/>
            <p:nvPr/>
          </p:nvGrpSpPr>
          <p:grpSpPr>
            <a:xfrm>
              <a:off x="685006" y="1600200"/>
              <a:ext cx="915194" cy="1449388"/>
              <a:chOff x="685006" y="1600200"/>
              <a:chExt cx="991394" cy="144938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990600" y="2590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2771" y="1595735"/>
            <a:ext cx="915229" cy="1452265"/>
            <a:chOff x="685030" y="1600200"/>
            <a:chExt cx="915229" cy="1452265"/>
          </a:xfrm>
        </p:grpSpPr>
        <p:grpSp>
          <p:nvGrpSpPr>
            <p:cNvPr id="26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90600" y="2221468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</a:p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61571" y="1600200"/>
            <a:ext cx="915229" cy="1449388"/>
            <a:chOff x="685030" y="1600200"/>
            <a:chExt cx="915229" cy="1449388"/>
          </a:xfrm>
        </p:grpSpPr>
        <p:grpSp>
          <p:nvGrpSpPr>
            <p:cNvPr id="32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990600" y="1828800"/>
              <a:ext cx="381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</a:p>
            <a:p>
              <a:r>
                <a:rPr lang="en-US" sz="2400" dirty="0" smtClean="0"/>
                <a:t>B</a:t>
              </a:r>
            </a:p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91200" y="1600200"/>
            <a:ext cx="990600" cy="1449388"/>
            <a:chOff x="685030" y="1600200"/>
            <a:chExt cx="915229" cy="1449388"/>
          </a:xfrm>
        </p:grpSpPr>
        <p:grpSp>
          <p:nvGrpSpPr>
            <p:cNvPr id="38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62059" y="2217003"/>
              <a:ext cx="83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(B * C)</a:t>
              </a:r>
            </a:p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19998" y="1600200"/>
            <a:ext cx="1524002" cy="1449388"/>
            <a:chOff x="675224" y="1600200"/>
            <a:chExt cx="1111349" cy="1449388"/>
          </a:xfrm>
        </p:grpSpPr>
        <p:grpSp>
          <p:nvGrpSpPr>
            <p:cNvPr id="44" name="Group 21"/>
            <p:cNvGrpSpPr/>
            <p:nvPr/>
          </p:nvGrpSpPr>
          <p:grpSpPr>
            <a:xfrm>
              <a:off x="685763" y="1600200"/>
              <a:ext cx="914496" cy="1449388"/>
              <a:chOff x="685800" y="1600200"/>
              <a:chExt cx="990600" cy="1449388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rot="5400000">
                <a:off x="11470" y="2323307"/>
                <a:ext cx="1447800" cy="15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91434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675224" y="1828800"/>
              <a:ext cx="11113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</a:p>
            <a:p>
              <a:pPr algn="ctr"/>
              <a:r>
                <a:rPr lang="en-US" sz="2400" dirty="0" smtClean="0"/>
                <a:t>(B * C)</a:t>
              </a:r>
            </a:p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7200" y="3200400"/>
            <a:ext cx="915229" cy="1905001"/>
            <a:chOff x="685030" y="1479928"/>
            <a:chExt cx="915229" cy="1569660"/>
          </a:xfrm>
        </p:grpSpPr>
        <p:grpSp>
          <p:nvGrpSpPr>
            <p:cNvPr id="50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762059" y="1479928"/>
              <a:ext cx="838199" cy="152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E</a:t>
              </a:r>
            </a:p>
            <a:p>
              <a:pPr algn="ctr"/>
              <a:r>
                <a:rPr lang="en-US" sz="2400" dirty="0" smtClean="0"/>
                <a:t>D</a:t>
              </a:r>
            </a:p>
            <a:p>
              <a:pPr algn="ctr"/>
              <a:r>
                <a:rPr lang="en-US" dirty="0" smtClean="0"/>
                <a:t>(B * C)</a:t>
              </a:r>
            </a:p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33600" y="3276600"/>
            <a:ext cx="915229" cy="1905000"/>
            <a:chOff x="685030" y="1479928"/>
            <a:chExt cx="915229" cy="1569660"/>
          </a:xfrm>
        </p:grpSpPr>
        <p:grpSp>
          <p:nvGrpSpPr>
            <p:cNvPr id="56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62059" y="1479928"/>
              <a:ext cx="838199" cy="136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dirty="0" smtClean="0"/>
                <a:t>(D / E)</a:t>
              </a:r>
            </a:p>
            <a:p>
              <a:pPr algn="ctr"/>
              <a:r>
                <a:rPr lang="en-US" dirty="0" smtClean="0"/>
                <a:t>(B * C)</a:t>
              </a:r>
            </a:p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733800" y="3422566"/>
            <a:ext cx="2134429" cy="1759033"/>
            <a:chOff x="685030" y="1600200"/>
            <a:chExt cx="915229" cy="1449388"/>
          </a:xfrm>
        </p:grpSpPr>
        <p:grpSp>
          <p:nvGrpSpPr>
            <p:cNvPr id="62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718060" y="1693452"/>
              <a:ext cx="838199" cy="1141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dirty="0" smtClean="0"/>
                <a:t>((B * C) – (D / E))</a:t>
              </a:r>
            </a:p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3200" y="3429000"/>
            <a:ext cx="2439229" cy="1959833"/>
            <a:chOff x="685030" y="1600200"/>
            <a:chExt cx="915229" cy="1614840"/>
          </a:xfrm>
        </p:grpSpPr>
        <p:grpSp>
          <p:nvGrpSpPr>
            <p:cNvPr id="68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718060" y="1693452"/>
              <a:ext cx="838199" cy="152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dirty="0" smtClean="0"/>
                <a:t>(A + ((B * C) – (D / E)))</a:t>
              </a:r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2400" y="56782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InFix</a:t>
            </a:r>
            <a:r>
              <a:rPr lang="en-US" dirty="0" smtClean="0"/>
              <a:t> Expression - 	(A + ((B * C)– (D / E)))</a:t>
            </a:r>
          </a:p>
          <a:p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15240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32766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51054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69342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60198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2004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15240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Evaluation of Postfix Expression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We follow the same algorithm that converts </a:t>
            </a:r>
            <a:r>
              <a:rPr lang="en-US" b="1" dirty="0" smtClean="0"/>
              <a:t>Postfix to infix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Here, we compute each binary operation and then push the result into the stack.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Example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2 3 – 1 + 4 3 * + </a:t>
            </a:r>
            <a:r>
              <a:rPr lang="en-US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2667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32606" y="3505203"/>
            <a:ext cx="916023" cy="1071260"/>
            <a:chOff x="684236" y="1981205"/>
            <a:chExt cx="916023" cy="1071260"/>
          </a:xfrm>
        </p:grpSpPr>
        <p:grpSp>
          <p:nvGrpSpPr>
            <p:cNvPr id="3" name="Group 21"/>
            <p:cNvGrpSpPr/>
            <p:nvPr/>
          </p:nvGrpSpPr>
          <p:grpSpPr>
            <a:xfrm>
              <a:off x="684236" y="1981205"/>
              <a:ext cx="916023" cy="1068383"/>
              <a:chOff x="684146" y="1981205"/>
              <a:chExt cx="992254" cy="106838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141761" y="2514259"/>
                <a:ext cx="1066796" cy="6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90600" y="2221468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</a:p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sp>
        <p:nvSpPr>
          <p:cNvPr id="34" name="Freeform 33"/>
          <p:cNvSpPr/>
          <p:nvPr/>
        </p:nvSpPr>
        <p:spPr>
          <a:xfrm>
            <a:off x="1143000" y="3352800"/>
            <a:ext cx="1981200" cy="685800"/>
          </a:xfrm>
          <a:custGeom>
            <a:avLst/>
            <a:gdLst>
              <a:gd name="connsiteX0" fmla="*/ 0 w 2255982"/>
              <a:gd name="connsiteY0" fmla="*/ 584199 h 671945"/>
              <a:gd name="connsiteX1" fmla="*/ 886691 w 2255982"/>
              <a:gd name="connsiteY1" fmla="*/ 2309 h 671945"/>
              <a:gd name="connsiteX2" fmla="*/ 2050473 w 2255982"/>
              <a:gd name="connsiteY2" fmla="*/ 570345 h 671945"/>
              <a:gd name="connsiteX3" fmla="*/ 2119745 w 2255982"/>
              <a:gd name="connsiteY3" fmla="*/ 611909 h 6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982" h="671945">
                <a:moveTo>
                  <a:pt x="0" y="584199"/>
                </a:moveTo>
                <a:cubicBezTo>
                  <a:pt x="272473" y="294408"/>
                  <a:pt x="544946" y="4618"/>
                  <a:pt x="886691" y="2309"/>
                </a:cubicBezTo>
                <a:cubicBezTo>
                  <a:pt x="1228437" y="0"/>
                  <a:pt x="1844964" y="468745"/>
                  <a:pt x="2050473" y="570345"/>
                </a:cubicBezTo>
                <a:cubicBezTo>
                  <a:pt x="2255982" y="671945"/>
                  <a:pt x="2187863" y="641927"/>
                  <a:pt x="2119745" y="611909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62200" y="38494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 – 3 = -1</a:t>
            </a:r>
            <a:endParaRPr lang="en-US" sz="3600" dirty="0"/>
          </a:p>
        </p:txBody>
      </p:sp>
      <p:sp>
        <p:nvSpPr>
          <p:cNvPr id="38" name="Freeform 37"/>
          <p:cNvSpPr/>
          <p:nvPr/>
        </p:nvSpPr>
        <p:spPr>
          <a:xfrm>
            <a:off x="1122218" y="4378036"/>
            <a:ext cx="1413164" cy="563419"/>
          </a:xfrm>
          <a:custGeom>
            <a:avLst/>
            <a:gdLst>
              <a:gd name="connsiteX0" fmla="*/ 0 w 1413164"/>
              <a:gd name="connsiteY0" fmla="*/ 0 h 563419"/>
              <a:gd name="connsiteX1" fmla="*/ 1094509 w 1413164"/>
              <a:gd name="connsiteY1" fmla="*/ 554182 h 563419"/>
              <a:gd name="connsiteX2" fmla="*/ 1413164 w 1413164"/>
              <a:gd name="connsiteY2" fmla="*/ 55419 h 563419"/>
              <a:gd name="connsiteX3" fmla="*/ 1413164 w 1413164"/>
              <a:gd name="connsiteY3" fmla="*/ 55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4" h="563419">
                <a:moveTo>
                  <a:pt x="0" y="0"/>
                </a:moveTo>
                <a:cubicBezTo>
                  <a:pt x="429491" y="272472"/>
                  <a:pt x="858982" y="544945"/>
                  <a:pt x="1094509" y="554182"/>
                </a:cubicBezTo>
                <a:cubicBezTo>
                  <a:pt x="1330036" y="563419"/>
                  <a:pt x="1413164" y="55419"/>
                  <a:pt x="1413164" y="55419"/>
                </a:cubicBezTo>
                <a:lnTo>
                  <a:pt x="1413164" y="55419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8"/>
          <p:cNvGrpSpPr/>
          <p:nvPr/>
        </p:nvGrpSpPr>
        <p:grpSpPr>
          <a:xfrm>
            <a:off x="607896" y="5025529"/>
            <a:ext cx="916104" cy="1070471"/>
            <a:chOff x="684292" y="1981994"/>
            <a:chExt cx="916104" cy="1070471"/>
          </a:xfrm>
        </p:grpSpPr>
        <p:grpSp>
          <p:nvGrpSpPr>
            <p:cNvPr id="5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912836" y="2221468"/>
              <a:ext cx="458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/>
                <a:t>-1</a:t>
              </a:r>
              <a:endParaRPr lang="en-US" sz="2400" dirty="0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76200" y="5410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7"/>
          <p:cNvGrpSpPr/>
          <p:nvPr/>
        </p:nvGrpSpPr>
        <p:grpSpPr>
          <a:xfrm>
            <a:off x="1828800" y="5025529"/>
            <a:ext cx="916104" cy="1070471"/>
            <a:chOff x="684292" y="1981994"/>
            <a:chExt cx="916104" cy="1070471"/>
          </a:xfrm>
        </p:grpSpPr>
        <p:grpSp>
          <p:nvGrpSpPr>
            <p:cNvPr id="8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912836" y="2221468"/>
              <a:ext cx="458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-1</a:t>
              </a:r>
              <a:endParaRPr lang="en-US" sz="2400" b="1" dirty="0"/>
            </a:p>
          </p:txBody>
        </p:sp>
      </p:grpSp>
      <p:grpSp>
        <p:nvGrpSpPr>
          <p:cNvPr id="9" name="Group 53"/>
          <p:cNvGrpSpPr/>
          <p:nvPr/>
        </p:nvGrpSpPr>
        <p:grpSpPr>
          <a:xfrm>
            <a:off x="3048000" y="5025529"/>
            <a:ext cx="916104" cy="1070471"/>
            <a:chOff x="684292" y="1981994"/>
            <a:chExt cx="916104" cy="1070471"/>
          </a:xfrm>
        </p:grpSpPr>
        <p:grpSp>
          <p:nvGrpSpPr>
            <p:cNvPr id="16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912836" y="2221468"/>
              <a:ext cx="458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19" name="Group 59"/>
          <p:cNvGrpSpPr/>
          <p:nvPr/>
        </p:nvGrpSpPr>
        <p:grpSpPr>
          <a:xfrm>
            <a:off x="4267200" y="5029200"/>
            <a:ext cx="916104" cy="1070471"/>
            <a:chOff x="684292" y="1981994"/>
            <a:chExt cx="916104" cy="1070471"/>
          </a:xfrm>
        </p:grpSpPr>
        <p:grpSp>
          <p:nvGrpSpPr>
            <p:cNvPr id="20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912836" y="2221468"/>
              <a:ext cx="458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</a:p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21" name="Group 65"/>
          <p:cNvGrpSpPr/>
          <p:nvPr/>
        </p:nvGrpSpPr>
        <p:grpSpPr>
          <a:xfrm>
            <a:off x="5484696" y="4953000"/>
            <a:ext cx="916104" cy="1200329"/>
            <a:chOff x="684292" y="1905794"/>
            <a:chExt cx="916104" cy="1200329"/>
          </a:xfrm>
        </p:grpSpPr>
        <p:grpSp>
          <p:nvGrpSpPr>
            <p:cNvPr id="22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912836" y="1905794"/>
              <a:ext cx="4587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</a:p>
            <a:p>
              <a:pPr algn="ctr"/>
              <a:r>
                <a:rPr lang="en-US" sz="2400" dirty="0" smtClean="0"/>
                <a:t>4</a:t>
              </a:r>
            </a:p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23" name="Group 71"/>
          <p:cNvGrpSpPr/>
          <p:nvPr/>
        </p:nvGrpSpPr>
        <p:grpSpPr>
          <a:xfrm>
            <a:off x="6780096" y="4971871"/>
            <a:ext cx="916104" cy="1200329"/>
            <a:chOff x="684292" y="1905794"/>
            <a:chExt cx="916104" cy="1200329"/>
          </a:xfrm>
        </p:grpSpPr>
        <p:grpSp>
          <p:nvGrpSpPr>
            <p:cNvPr id="24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838396" y="1905794"/>
              <a:ext cx="5332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12</a:t>
              </a:r>
            </a:p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7999296" y="4971871"/>
            <a:ext cx="916104" cy="1200329"/>
            <a:chOff x="684292" y="1905794"/>
            <a:chExt cx="916104" cy="1200329"/>
          </a:xfrm>
        </p:grpSpPr>
        <p:grpSp>
          <p:nvGrpSpPr>
            <p:cNvPr id="26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838396" y="1905794"/>
              <a:ext cx="5332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12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 animBg="1"/>
      <p:bldP spid="37" grpId="0"/>
      <p:bldP spid="38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u="sng" dirty="0" err="1" smtClean="0"/>
              <a:t>PostFix</a:t>
            </a:r>
            <a:endParaRPr lang="en-US" sz="2400" u="sng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9  9 * 81-				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2 2 * 3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7 6 2 ^ * 4 / 8 -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8382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Infix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((9 * 9) – 81) =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((2 * 2 ) – 3) =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(((7 * (6 ^ 2)) / 4) – 8) = 55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PostFix</a:t>
            </a:r>
            <a:r>
              <a:rPr lang="en-US" dirty="0" smtClean="0"/>
              <a:t> Expression –</a:t>
            </a:r>
          </a:p>
          <a:p>
            <a:r>
              <a:rPr lang="en-US" dirty="0" smtClean="0"/>
              <a:t>		1. 	A B C * + D E / - </a:t>
            </a:r>
          </a:p>
          <a:p>
            <a:r>
              <a:rPr lang="en-US" dirty="0" smtClean="0"/>
              <a:t>		2. 	A B * C D + - E +</a:t>
            </a:r>
          </a:p>
          <a:p>
            <a:r>
              <a:rPr lang="en-US" dirty="0" smtClean="0"/>
              <a:t> 		3. 	A B C * D E F ↑ / G * - H * 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Prefix to Infix Conversion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000" b="1" i="1" dirty="0" smtClean="0"/>
              <a:t>Algorithm </a:t>
            </a:r>
            <a:r>
              <a:rPr lang="en-US" sz="2000" b="1" i="1" dirty="0" err="1" smtClean="0"/>
              <a:t>Prefix_To_Infix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PreFix</a:t>
            </a:r>
            <a:r>
              <a:rPr lang="en-US" sz="2000" b="1" i="1" dirty="0" smtClean="0"/>
              <a:t>) </a:t>
            </a:r>
            <a:r>
              <a:rPr lang="en-US" sz="2000" dirty="0" smtClean="0"/>
              <a:t>– This algorithm takes prefix expression and returns equivalent infix expression. In this case, we push and pop the strings. str1, str2  are the temporary variables holding strings.</a:t>
            </a:r>
          </a:p>
          <a:p>
            <a:pPr marL="0" lvl="1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2021681"/>
            <a:ext cx="86106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Create empty stack, say STK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RPreFix</a:t>
            </a:r>
            <a:r>
              <a:rPr lang="en-US" dirty="0" smtClean="0">
                <a:solidFill>
                  <a:prstClr val="black"/>
                </a:solidFill>
              </a:rPr>
              <a:t> = Reverse (</a:t>
            </a:r>
            <a:r>
              <a:rPr lang="en-US" dirty="0" err="1" smtClean="0">
                <a:solidFill>
                  <a:prstClr val="black"/>
                </a:solidFill>
              </a:rPr>
              <a:t>PreFix</a:t>
            </a:r>
            <a:r>
              <a:rPr lang="en-US" dirty="0" smtClean="0">
                <a:solidFill>
                  <a:prstClr val="black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// reverse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While (!(</a:t>
            </a:r>
            <a:r>
              <a:rPr lang="en-US" dirty="0" err="1" smtClean="0">
                <a:solidFill>
                  <a:prstClr val="black"/>
                </a:solidFill>
              </a:rPr>
              <a:t>RPreFix</a:t>
            </a:r>
            <a:r>
              <a:rPr lang="en-US" dirty="0" smtClean="0">
                <a:solidFill>
                  <a:prstClr val="black"/>
                </a:solidFill>
              </a:rPr>
              <a:t> END))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pick an element from </a:t>
            </a:r>
            <a:r>
              <a:rPr lang="en-US" dirty="0" err="1" smtClean="0">
                <a:solidFill>
                  <a:prstClr val="black"/>
                </a:solidFill>
              </a:rPr>
              <a:t>PreFix</a:t>
            </a:r>
            <a:r>
              <a:rPr lang="en-US" dirty="0" smtClean="0">
                <a:solidFill>
                  <a:prstClr val="black"/>
                </a:solidFill>
              </a:rPr>
              <a:t> and say it is Current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If(Current == Operator)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dirty="0" smtClean="0">
                <a:solidFill>
                  <a:srgbClr val="FF0000"/>
                </a:solidFill>
              </a:rPr>
              <a:t>str1 = Pop(STK) //here str1 becomes left operand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 		str2 = Pop(STK) //here str2 becomes right operand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Concatenate str1, Current, and str2 //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=str1+ Current + str2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dirty="0" smtClean="0">
                <a:solidFill>
                  <a:srgbClr val="1D12AE"/>
                </a:solidFill>
              </a:rPr>
              <a:t>Enclose </a:t>
            </a:r>
            <a:r>
              <a:rPr lang="en-US" dirty="0" err="1" smtClean="0">
                <a:solidFill>
                  <a:srgbClr val="1D12AE"/>
                </a:solidFill>
              </a:rPr>
              <a:t>str</a:t>
            </a:r>
            <a:r>
              <a:rPr lang="en-US" dirty="0" smtClean="0">
                <a:solidFill>
                  <a:srgbClr val="1D12AE"/>
                </a:solidFill>
              </a:rPr>
              <a:t> with parenthesis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Push(STK, </a:t>
            </a:r>
            <a:r>
              <a:rPr lang="en-US" dirty="0" err="1" smtClean="0">
                <a:solidFill>
                  <a:prstClr val="black"/>
                </a:solidFill>
              </a:rPr>
              <a:t>str</a:t>
            </a:r>
            <a:r>
              <a:rPr lang="en-US" dirty="0" smtClean="0">
                <a:solidFill>
                  <a:prstClr val="black"/>
                </a:solidFill>
              </a:rPr>
              <a:t>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</a:t>
            </a:r>
            <a:r>
              <a:rPr lang="en-US" dirty="0" smtClean="0"/>
              <a:t>Else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		Push(STK, Current)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InFix</a:t>
            </a:r>
            <a:r>
              <a:rPr lang="en-US" dirty="0" smtClean="0"/>
              <a:t> = Pop(STK)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Prefix to Infix Conversion 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PreFix</a:t>
            </a:r>
            <a:r>
              <a:rPr lang="en-US" dirty="0" smtClean="0"/>
              <a:t> Expression -                * - A B / C D           </a:t>
            </a:r>
          </a:p>
          <a:p>
            <a:r>
              <a:rPr lang="en-US" dirty="0" smtClean="0"/>
              <a:t>   Reversed Expression is      D C / B A - *</a:t>
            </a:r>
          </a:p>
          <a:p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457200" y="1600200"/>
            <a:ext cx="915194" cy="1452265"/>
            <a:chOff x="685006" y="1600200"/>
            <a:chExt cx="915194" cy="1452265"/>
          </a:xfrm>
        </p:grpSpPr>
        <p:grpSp>
          <p:nvGrpSpPr>
            <p:cNvPr id="3" name="Group 21"/>
            <p:cNvGrpSpPr/>
            <p:nvPr/>
          </p:nvGrpSpPr>
          <p:grpSpPr>
            <a:xfrm>
              <a:off x="685006" y="1600200"/>
              <a:ext cx="915194" cy="1449388"/>
              <a:chOff x="685006" y="1600200"/>
              <a:chExt cx="991394" cy="144938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990600" y="2590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2132771" y="1595735"/>
            <a:ext cx="915229" cy="1452265"/>
            <a:chOff x="685030" y="1600200"/>
            <a:chExt cx="915229" cy="1452265"/>
          </a:xfrm>
        </p:grpSpPr>
        <p:grpSp>
          <p:nvGrpSpPr>
            <p:cNvPr id="5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90600" y="2221468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</a:p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3961571" y="1600200"/>
            <a:ext cx="915229" cy="1449388"/>
            <a:chOff x="685030" y="1600200"/>
            <a:chExt cx="915229" cy="1449388"/>
          </a:xfrm>
        </p:grpSpPr>
        <p:grpSp>
          <p:nvGrpSpPr>
            <p:cNvPr id="8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059" y="2217003"/>
              <a:ext cx="838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dirty="0" smtClean="0"/>
                <a:t>(C / D)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5790371" y="1600200"/>
            <a:ext cx="915229" cy="1449388"/>
            <a:chOff x="685030" y="1600200"/>
            <a:chExt cx="915229" cy="1449388"/>
          </a:xfrm>
        </p:grpSpPr>
        <p:grpSp>
          <p:nvGrpSpPr>
            <p:cNvPr id="10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62059" y="2217003"/>
              <a:ext cx="83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</a:p>
            <a:p>
              <a:pPr algn="ctr"/>
              <a:r>
                <a:rPr lang="en-US" dirty="0" smtClean="0"/>
                <a:t>(C / D)</a:t>
              </a:r>
              <a:endParaRPr lang="en-US" dirty="0"/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542971" y="1600200"/>
            <a:ext cx="915229" cy="1449388"/>
            <a:chOff x="685030" y="1600200"/>
            <a:chExt cx="915229" cy="1449388"/>
          </a:xfrm>
        </p:grpSpPr>
        <p:grpSp>
          <p:nvGrpSpPr>
            <p:cNvPr id="14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762059" y="1828800"/>
              <a:ext cx="8381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 smtClean="0"/>
                <a:t>B </a:t>
              </a:r>
            </a:p>
            <a:p>
              <a:pPr algn="ctr"/>
              <a:r>
                <a:rPr lang="en-US" dirty="0" smtClean="0"/>
                <a:t>(C / D)</a:t>
              </a:r>
              <a:endParaRPr lang="en-US" dirty="0"/>
            </a:p>
          </p:txBody>
        </p:sp>
      </p:grpSp>
      <p:grpSp>
        <p:nvGrpSpPr>
          <p:cNvPr id="18" name="Group 48"/>
          <p:cNvGrpSpPr/>
          <p:nvPr/>
        </p:nvGrpSpPr>
        <p:grpSpPr>
          <a:xfrm>
            <a:off x="457200" y="3200400"/>
            <a:ext cx="915229" cy="1905000"/>
            <a:chOff x="685030" y="1479928"/>
            <a:chExt cx="915229" cy="1569660"/>
          </a:xfrm>
        </p:grpSpPr>
        <p:grpSp>
          <p:nvGrpSpPr>
            <p:cNvPr id="19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762059" y="1479928"/>
              <a:ext cx="838199" cy="144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dirty="0" smtClean="0"/>
                <a:t>(A – B)</a:t>
              </a:r>
            </a:p>
            <a:p>
              <a:pPr algn="ctr"/>
              <a:r>
                <a:rPr lang="en-US" dirty="0" smtClean="0"/>
                <a:t>(C / D)</a:t>
              </a:r>
              <a:endParaRPr lang="en-US" dirty="0"/>
            </a:p>
          </p:txBody>
        </p:sp>
      </p:grpSp>
      <p:grpSp>
        <p:nvGrpSpPr>
          <p:cNvPr id="31" name="Group 66"/>
          <p:cNvGrpSpPr/>
          <p:nvPr/>
        </p:nvGrpSpPr>
        <p:grpSpPr>
          <a:xfrm>
            <a:off x="2971800" y="3352800"/>
            <a:ext cx="2439229" cy="1990611"/>
            <a:chOff x="685030" y="1600200"/>
            <a:chExt cx="915229" cy="1640201"/>
          </a:xfrm>
        </p:grpSpPr>
        <p:grpSp>
          <p:nvGrpSpPr>
            <p:cNvPr id="32" name="Group 21"/>
            <p:cNvGrpSpPr/>
            <p:nvPr/>
          </p:nvGrpSpPr>
          <p:grpSpPr>
            <a:xfrm>
              <a:off x="685030" y="1600200"/>
              <a:ext cx="915229" cy="1449388"/>
              <a:chOff x="685006" y="1600200"/>
              <a:chExt cx="991394" cy="1449388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5400000">
                <a:off x="-38100" y="2324100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951706" y="2323306"/>
                <a:ext cx="1447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718060" y="1693452"/>
              <a:ext cx="838199" cy="15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000" dirty="0" smtClean="0"/>
                <a:t>((A – B) * (C/D))</a:t>
              </a:r>
            </a:p>
            <a:p>
              <a:pPr algn="ctr"/>
              <a:endParaRPr lang="en-US" sz="2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2400" y="56782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InFix</a:t>
            </a:r>
            <a:r>
              <a:rPr lang="en-US" dirty="0" smtClean="0"/>
              <a:t> Expression - 	((A – B) * (C / D))</a:t>
            </a:r>
          </a:p>
          <a:p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15240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32766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51054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6934200" y="2209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1524000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PreFix</a:t>
            </a:r>
            <a:r>
              <a:rPr lang="en-US" dirty="0" smtClean="0"/>
              <a:t> Expression –</a:t>
            </a:r>
          </a:p>
          <a:p>
            <a:pPr>
              <a:buNone/>
            </a:pPr>
            <a:r>
              <a:rPr lang="en-US" dirty="0" smtClean="0"/>
              <a:t>1. 	- + A * B C / D E</a:t>
            </a:r>
          </a:p>
          <a:p>
            <a:pPr>
              <a:buNone/>
            </a:pPr>
            <a:r>
              <a:rPr lang="en-US" dirty="0" smtClean="0"/>
              <a:t>2. 	+ - * A B + C D E</a:t>
            </a:r>
          </a:p>
          <a:p>
            <a:pPr>
              <a:buNone/>
            </a:pPr>
            <a:r>
              <a:rPr lang="en-US" dirty="0" smtClean="0"/>
              <a:t>3. 	+ A * - * B C * / D ↑ E F G H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14478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Insert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ABCDE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28800" y="1981200"/>
            <a:ext cx="1219200" cy="1905000"/>
            <a:chOff x="1828800" y="1981200"/>
            <a:chExt cx="1219200" cy="1905000"/>
          </a:xfrm>
        </p:grpSpPr>
        <p:sp>
          <p:nvSpPr>
            <p:cNvPr id="22" name="Rectangle 21"/>
            <p:cNvSpPr/>
            <p:nvPr/>
          </p:nvSpPr>
          <p:spPr>
            <a:xfrm>
              <a:off x="1828800" y="35814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766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29718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26670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23622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638808" y="2171986"/>
              <a:ext cx="381000" cy="1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856992" y="2171192"/>
              <a:ext cx="381000" cy="1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/>
          <p:cNvCxnSpPr/>
          <p:nvPr/>
        </p:nvCxnSpPr>
        <p:spPr>
          <a:xfrm rot="16200000" flipH="1">
            <a:off x="1752600" y="1600200"/>
            <a:ext cx="762000" cy="457200"/>
          </a:xfrm>
          <a:prstGeom prst="curvedConnector3">
            <a:avLst>
              <a:gd name="adj1" fmla="val -27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flipV="1">
            <a:off x="2667000" y="1524000"/>
            <a:ext cx="1447800" cy="609600"/>
          </a:xfrm>
          <a:prstGeom prst="curvedConnector3">
            <a:avLst>
              <a:gd name="adj1" fmla="val -121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19600" y="990600"/>
            <a:ext cx="14478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EDC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048000" y="2286000"/>
            <a:ext cx="1676399" cy="369332"/>
            <a:chOff x="7010401" y="5943600"/>
            <a:chExt cx="1676399" cy="369332"/>
          </a:xfrm>
        </p:grpSpPr>
        <p:cxnSp>
          <p:nvCxnSpPr>
            <p:cNvPr id="66" name="Straight Arrow Connector 65"/>
            <p:cNvCxnSpPr/>
            <p:nvPr/>
          </p:nvCxnSpPr>
          <p:spPr>
            <a:xfrm rot="10800000">
              <a:off x="7010401" y="61722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924800" y="594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48400" y="1981200"/>
            <a:ext cx="1219200" cy="1905000"/>
            <a:chOff x="1828800" y="1981200"/>
            <a:chExt cx="1219200" cy="1905000"/>
          </a:xfrm>
        </p:grpSpPr>
        <p:sp>
          <p:nvSpPr>
            <p:cNvPr id="70" name="Rectangle 69"/>
            <p:cNvSpPr/>
            <p:nvPr/>
          </p:nvSpPr>
          <p:spPr>
            <a:xfrm>
              <a:off x="1828800" y="35814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28800" y="32766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28800" y="29718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28800" y="26670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28800" y="2362200"/>
              <a:ext cx="1219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 flipH="1" flipV="1">
              <a:off x="1638808" y="2171986"/>
              <a:ext cx="381000" cy="1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2856992" y="2171192"/>
              <a:ext cx="381000" cy="1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467601" y="3212068"/>
            <a:ext cx="1676399" cy="369332"/>
            <a:chOff x="7010401" y="5943600"/>
            <a:chExt cx="1676399" cy="369332"/>
          </a:xfrm>
        </p:grpSpPr>
        <p:cxnSp>
          <p:nvCxnSpPr>
            <p:cNvPr id="78" name="Straight Arrow Connector 77"/>
            <p:cNvCxnSpPr/>
            <p:nvPr/>
          </p:nvCxnSpPr>
          <p:spPr>
            <a:xfrm rot="10800000">
              <a:off x="7010401" y="61722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924800" y="594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Evaluation of Prefix Expression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We follow same algorithm that converts </a:t>
            </a:r>
            <a:r>
              <a:rPr lang="en-US" b="1" dirty="0" smtClean="0"/>
              <a:t>Prefix to infix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Here, we compute each binary operation and then push the result into the stack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Example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+ - 4 2 3 </a:t>
            </a:r>
            <a:r>
              <a:rPr lang="en-US" dirty="0" smtClean="0"/>
              <a:t>		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667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2 4 - +</a:t>
            </a:r>
            <a:endParaRPr lang="en-US" sz="2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32606" y="3429000"/>
            <a:ext cx="916023" cy="1200329"/>
            <a:chOff x="684236" y="1905002"/>
            <a:chExt cx="916023" cy="1200329"/>
          </a:xfrm>
        </p:grpSpPr>
        <p:grpSp>
          <p:nvGrpSpPr>
            <p:cNvPr id="3" name="Group 21"/>
            <p:cNvGrpSpPr/>
            <p:nvPr/>
          </p:nvGrpSpPr>
          <p:grpSpPr>
            <a:xfrm>
              <a:off x="684236" y="1981205"/>
              <a:ext cx="916023" cy="1068383"/>
              <a:chOff x="684146" y="1981205"/>
              <a:chExt cx="992254" cy="106838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141761" y="2514259"/>
                <a:ext cx="1066796" cy="6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90600" y="1905002"/>
              <a:ext cx="381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sp>
        <p:nvSpPr>
          <p:cNvPr id="34" name="Freeform 33"/>
          <p:cNvSpPr/>
          <p:nvPr/>
        </p:nvSpPr>
        <p:spPr>
          <a:xfrm>
            <a:off x="1143000" y="3048000"/>
            <a:ext cx="1447800" cy="685800"/>
          </a:xfrm>
          <a:custGeom>
            <a:avLst/>
            <a:gdLst>
              <a:gd name="connsiteX0" fmla="*/ 0 w 2255982"/>
              <a:gd name="connsiteY0" fmla="*/ 584199 h 671945"/>
              <a:gd name="connsiteX1" fmla="*/ 886691 w 2255982"/>
              <a:gd name="connsiteY1" fmla="*/ 2309 h 671945"/>
              <a:gd name="connsiteX2" fmla="*/ 2050473 w 2255982"/>
              <a:gd name="connsiteY2" fmla="*/ 570345 h 671945"/>
              <a:gd name="connsiteX3" fmla="*/ 2119745 w 2255982"/>
              <a:gd name="connsiteY3" fmla="*/ 611909 h 6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982" h="671945">
                <a:moveTo>
                  <a:pt x="0" y="584199"/>
                </a:moveTo>
                <a:cubicBezTo>
                  <a:pt x="272473" y="294408"/>
                  <a:pt x="544946" y="4618"/>
                  <a:pt x="886691" y="2309"/>
                </a:cubicBezTo>
                <a:cubicBezTo>
                  <a:pt x="1228437" y="0"/>
                  <a:pt x="1844964" y="468745"/>
                  <a:pt x="2050473" y="570345"/>
                </a:cubicBezTo>
                <a:cubicBezTo>
                  <a:pt x="2255982" y="671945"/>
                  <a:pt x="2187863" y="641927"/>
                  <a:pt x="2119745" y="611909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62200" y="3581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4 - 2 =2</a:t>
            </a:r>
            <a:endParaRPr lang="en-US" sz="3600" dirty="0"/>
          </a:p>
        </p:txBody>
      </p:sp>
      <p:sp>
        <p:nvSpPr>
          <p:cNvPr id="38" name="Freeform 37"/>
          <p:cNvSpPr/>
          <p:nvPr/>
        </p:nvSpPr>
        <p:spPr>
          <a:xfrm>
            <a:off x="1122218" y="4038600"/>
            <a:ext cx="2078182" cy="563419"/>
          </a:xfrm>
          <a:custGeom>
            <a:avLst/>
            <a:gdLst>
              <a:gd name="connsiteX0" fmla="*/ 0 w 1413164"/>
              <a:gd name="connsiteY0" fmla="*/ 0 h 563419"/>
              <a:gd name="connsiteX1" fmla="*/ 1094509 w 1413164"/>
              <a:gd name="connsiteY1" fmla="*/ 554182 h 563419"/>
              <a:gd name="connsiteX2" fmla="*/ 1413164 w 1413164"/>
              <a:gd name="connsiteY2" fmla="*/ 55419 h 563419"/>
              <a:gd name="connsiteX3" fmla="*/ 1413164 w 1413164"/>
              <a:gd name="connsiteY3" fmla="*/ 55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4" h="563419">
                <a:moveTo>
                  <a:pt x="0" y="0"/>
                </a:moveTo>
                <a:cubicBezTo>
                  <a:pt x="429491" y="272472"/>
                  <a:pt x="858982" y="544945"/>
                  <a:pt x="1094509" y="554182"/>
                </a:cubicBezTo>
                <a:cubicBezTo>
                  <a:pt x="1330036" y="563419"/>
                  <a:pt x="1413164" y="55419"/>
                  <a:pt x="1413164" y="55419"/>
                </a:cubicBezTo>
                <a:lnTo>
                  <a:pt x="1413164" y="55419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8"/>
          <p:cNvGrpSpPr/>
          <p:nvPr/>
        </p:nvGrpSpPr>
        <p:grpSpPr>
          <a:xfrm>
            <a:off x="1827096" y="5025529"/>
            <a:ext cx="916104" cy="1070471"/>
            <a:chOff x="684292" y="1981994"/>
            <a:chExt cx="916104" cy="1070471"/>
          </a:xfrm>
        </p:grpSpPr>
        <p:grpSp>
          <p:nvGrpSpPr>
            <p:cNvPr id="5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912836" y="2221468"/>
              <a:ext cx="535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838200" y="5410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>
            <a:off x="3581400" y="28194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576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32766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Infix: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((4 - 2) + 3) = 5</a:t>
            </a:r>
            <a:endParaRPr lang="en-US" sz="2400" dirty="0"/>
          </a:p>
        </p:txBody>
      </p:sp>
      <p:grpSp>
        <p:nvGrpSpPr>
          <p:cNvPr id="78" name="Group 38"/>
          <p:cNvGrpSpPr/>
          <p:nvPr/>
        </p:nvGrpSpPr>
        <p:grpSpPr>
          <a:xfrm>
            <a:off x="3122496" y="5029200"/>
            <a:ext cx="916104" cy="1070471"/>
            <a:chOff x="684292" y="1981994"/>
            <a:chExt cx="916104" cy="1070471"/>
          </a:xfrm>
        </p:grpSpPr>
        <p:grpSp>
          <p:nvGrpSpPr>
            <p:cNvPr id="79" name="Group 21"/>
            <p:cNvGrpSpPr/>
            <p:nvPr/>
          </p:nvGrpSpPr>
          <p:grpSpPr>
            <a:xfrm>
              <a:off x="684292" y="1981994"/>
              <a:ext cx="916104" cy="1067594"/>
              <a:chOff x="684146" y="1981994"/>
              <a:chExt cx="992254" cy="1067594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>
                <a:off x="151209" y="2514931"/>
                <a:ext cx="1067594" cy="17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6200000" flipH="1">
                <a:off x="1143488" y="2516673"/>
                <a:ext cx="1062333" cy="3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85800" y="3048000"/>
                <a:ext cx="9906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912836" y="2221468"/>
              <a:ext cx="535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/>
            </a:p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 animBg="1"/>
      <p:bldP spid="37" grpId="0"/>
      <p:bldP spid="38" grpId="0" animBg="1"/>
      <p:bldP spid="45" grpId="0" animBg="1"/>
      <p:bldP spid="84" grpId="0" animBg="1"/>
      <p:bldP spid="61" grpId="0"/>
      <p:bldP spid="7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u="sng" dirty="0" err="1" smtClean="0"/>
              <a:t>PreFix</a:t>
            </a:r>
            <a:endParaRPr lang="en-US" sz="2400" u="sng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- * 9 9 81				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D12AE"/>
                </a:solidFill>
              </a:rPr>
              <a:t>+ + - 2 3 1 * 4 3</a:t>
            </a:r>
            <a:endParaRPr lang="en-US" sz="2400" dirty="0">
              <a:solidFill>
                <a:srgbClr val="1D12A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8382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Infix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((9 * 9) – 81) =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(((2 – 3) + 1) + ( 4 * 3)) =12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Parentheses matching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000" b="1" i="1" dirty="0" smtClean="0"/>
              <a:t>Algorithm </a:t>
            </a:r>
            <a:r>
              <a:rPr lang="en-US" sz="2000" b="1" i="1" dirty="0" err="1" smtClean="0"/>
              <a:t>Check_For_Balanced_Paranthesis</a:t>
            </a:r>
            <a:r>
              <a:rPr lang="en-US" sz="2000" b="1" i="1" dirty="0" smtClean="0"/>
              <a:t> (Exp) </a:t>
            </a:r>
            <a:r>
              <a:rPr lang="en-US" sz="2000" dirty="0" smtClean="0"/>
              <a:t>–Algorithm to check whether given expression contains balanced parentheses. </a:t>
            </a:r>
          </a:p>
          <a:p>
            <a:pPr marL="0" lvl="1">
              <a:lnSpc>
                <a:spcPct val="90000"/>
              </a:lnSpc>
            </a:pPr>
            <a:endParaRPr lang="en-US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2400" y="1295400"/>
            <a:ext cx="89154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Create empty stack, say STK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While (!(</a:t>
            </a:r>
            <a:r>
              <a:rPr lang="en-US" dirty="0" err="1" smtClean="0">
                <a:solidFill>
                  <a:prstClr val="black"/>
                </a:solidFill>
              </a:rPr>
              <a:t>ExpEND</a:t>
            </a:r>
            <a:r>
              <a:rPr lang="en-US" dirty="0" smtClean="0">
                <a:solidFill>
                  <a:prstClr val="black"/>
                </a:solidFill>
              </a:rPr>
              <a:t>))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pick  an element from Exp and say it is Current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If( Current == ‘(‘ || Current == ‘{‘ ||Current == ‘[‘ 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	Push(STK, Current)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 	</a:t>
            </a:r>
            <a:r>
              <a:rPr lang="en-US" dirty="0" smtClean="0"/>
              <a:t>Else if (</a:t>
            </a:r>
            <a:r>
              <a:rPr lang="en-US" dirty="0" smtClean="0">
                <a:solidFill>
                  <a:prstClr val="black"/>
                </a:solidFill>
              </a:rPr>
              <a:t>Current == ‘)‘ || Current == ‘}‘ ||Current == ‘]‘ </a:t>
            </a:r>
            <a:r>
              <a:rPr lang="en-US" dirty="0" smtClean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               if (</a:t>
            </a:r>
            <a:r>
              <a:rPr lang="en-US" dirty="0" err="1" smtClean="0"/>
              <a:t>IsEmpty</a:t>
            </a:r>
            <a:r>
              <a:rPr lang="en-US" dirty="0" smtClean="0"/>
              <a:t>(STK) </a:t>
            </a:r>
            <a:r>
              <a:rPr lang="en-US" dirty="0" smtClean="0">
                <a:solidFill>
                  <a:srgbClr val="FF0000"/>
                </a:solidFill>
              </a:rPr>
              <a:t>// stack is empty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                          	Print “not balanced 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                          	Exit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		 X=Pop()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               if (X is not a matching opening bracket )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Current is ‘)’ &amp; X is not ‘(‘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			Print “not balanced 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                                Exit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If (there is some opening brackets left in stack)</a:t>
            </a:r>
            <a:r>
              <a:rPr lang="en-US" dirty="0" smtClean="0">
                <a:solidFill>
                  <a:srgbClr val="FF0000"/>
                </a:solidFill>
              </a:rPr>
              <a:t>// if stack is not empty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         Print “not balanced ”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   	  Print “Balanced ”</a:t>
            </a:r>
          </a:p>
          <a:p>
            <a:pPr marL="457200" lvl="0" indent="-457200"/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Stack can be implemented in two ways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Using array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Using linked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 as Stack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stack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r>
              <a:rPr lang="en-US" sz="2000" b="1" i="1" dirty="0" smtClean="0"/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#define SIZE 10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stack{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array[SIZE];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TOP;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};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Initialize stack: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Init_Stack</a:t>
            </a:r>
            <a:r>
              <a:rPr lang="en-US" b="1" dirty="0" smtClean="0"/>
              <a:t> (</a:t>
            </a:r>
            <a:r>
              <a:rPr lang="en-US" b="1" dirty="0" err="1" smtClean="0"/>
              <a:t>struct</a:t>
            </a:r>
            <a:r>
              <a:rPr lang="en-US" b="1" dirty="0" smtClean="0"/>
              <a:t> stack* STK): </a:t>
            </a:r>
            <a:r>
              <a:rPr lang="en-US" dirty="0" smtClean="0"/>
              <a:t>This algorithm initializes a stack with TOP = -1. Here, STK is a pointer to a structure. TOP represents the index of the last item in a stack.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STK -&gt; TOP = -1 	// -1 means stack is empty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Illustration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1676400"/>
          <a:ext cx="571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838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 = 8		Push   8, 56, 57, 7, 56, 9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590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89, 90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676400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0" y="3276600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0" y="3669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819400" y="3286760"/>
          <a:ext cx="571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4800" y="4186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34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1910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Stack Overflow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4876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Times Pop</a:t>
            </a:r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00200" y="5420360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002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819400" y="5420360"/>
          <a:ext cx="571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718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52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1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0" grpId="0"/>
      <p:bldP spid="16" grpId="0"/>
      <p:bldP spid="21" grpId="0"/>
      <p:bldP spid="22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Push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3708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Push operation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Below mentioned algorithm inserts an element into stack STK. Item is an element which is to be inserted.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987936"/>
            <a:ext cx="838200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Push(</a:t>
            </a:r>
            <a:r>
              <a:rPr lang="en-US" b="1" dirty="0" err="1" smtClean="0"/>
              <a:t>struct</a:t>
            </a:r>
            <a:r>
              <a:rPr lang="en-US" b="1" dirty="0" smtClean="0"/>
              <a:t> stack* STK, </a:t>
            </a:r>
            <a:r>
              <a:rPr lang="en-US" b="1" dirty="0" err="1" smtClean="0"/>
              <a:t>int</a:t>
            </a:r>
            <a:r>
              <a:rPr lang="en-US" b="1" dirty="0" smtClean="0"/>
              <a:t> Item)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If(STK -&gt; TOP == (SIZE – 1))	</a:t>
            </a:r>
            <a:r>
              <a:rPr lang="en-US" dirty="0" smtClean="0">
                <a:solidFill>
                  <a:srgbClr val="FF0000"/>
                </a:solidFill>
              </a:rPr>
              <a:t>\\ Check overflow condition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Display “Stack is full”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return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STK -&gt; TOP = STK -&gt; TOP 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STK -&gt; array [STK -&gt;TOP] = Item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648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1672</Words>
  <Application>Microsoft Office PowerPoint</Application>
  <PresentationFormat>On-screen Show (4:3)</PresentationFormat>
  <Paragraphs>622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440</cp:revision>
  <dcterms:created xsi:type="dcterms:W3CDTF">2013-01-01T04:30:55Z</dcterms:created>
  <dcterms:modified xsi:type="dcterms:W3CDTF">2022-10-19T07:05:49Z</dcterms:modified>
</cp:coreProperties>
</file>