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6" r:id="rId3"/>
    <p:sldId id="293" r:id="rId4"/>
    <p:sldId id="292" r:id="rId5"/>
    <p:sldId id="291" r:id="rId6"/>
    <p:sldId id="258" r:id="rId7"/>
    <p:sldId id="266" r:id="rId8"/>
    <p:sldId id="262" r:id="rId9"/>
    <p:sldId id="267" r:id="rId10"/>
    <p:sldId id="264" r:id="rId11"/>
    <p:sldId id="268" r:id="rId12"/>
    <p:sldId id="271" r:id="rId13"/>
    <p:sldId id="272" r:id="rId14"/>
    <p:sldId id="273" r:id="rId15"/>
    <p:sldId id="274" r:id="rId16"/>
    <p:sldId id="294" r:id="rId17"/>
    <p:sldId id="275" r:id="rId18"/>
    <p:sldId id="276" r:id="rId19"/>
    <p:sldId id="277" r:id="rId20"/>
    <p:sldId id="270" r:id="rId21"/>
    <p:sldId id="278" r:id="rId22"/>
    <p:sldId id="279" r:id="rId23"/>
    <p:sldId id="280" r:id="rId24"/>
    <p:sldId id="283" r:id="rId25"/>
    <p:sldId id="281" r:id="rId26"/>
    <p:sldId id="284" r:id="rId2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12AE"/>
    <a:srgbClr val="E9E8F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47" tIns="48324" rIns="96647" bIns="48324"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47" tIns="48324" rIns="96647" bIns="48324" rtlCol="0"/>
          <a:lstStyle>
            <a:lvl1pPr algn="r">
              <a:defRPr sz="1300"/>
            </a:lvl1pPr>
          </a:lstStyle>
          <a:p>
            <a:fld id="{B92D665A-A7C4-49FA-BB6B-826F1D4E7F76}" type="datetimeFigureOut">
              <a:rPr lang="en-US" smtClean="0"/>
              <a:pPr/>
              <a:t>10/20/2022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47" tIns="48324" rIns="96647" bIns="48324"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47" tIns="48324" rIns="96647" bIns="4832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47" tIns="48324" rIns="96647" bIns="48324"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47" tIns="48324" rIns="96647" bIns="48324" rtlCol="0" anchor="b"/>
          <a:lstStyle>
            <a:lvl1pPr algn="r">
              <a:defRPr sz="1300"/>
            </a:lvl1pPr>
          </a:lstStyle>
          <a:p>
            <a:fld id="{5D8B33FC-B199-41BE-995C-DE4EB29CBD3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E546C3-F135-49C2-ABF5-782D19287C10}" type="datetimeFigureOut">
              <a:rPr lang="en-US" smtClean="0"/>
              <a:pPr/>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E546C3-F135-49C2-ABF5-782D19287C10}" type="datetimeFigureOut">
              <a:rPr lang="en-US" smtClean="0"/>
              <a:pPr/>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E546C3-F135-49C2-ABF5-782D19287C10}" type="datetimeFigureOut">
              <a:rPr lang="en-US" smtClean="0"/>
              <a:pPr/>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E546C3-F135-49C2-ABF5-782D19287C10}" type="datetimeFigureOut">
              <a:rPr lang="en-US" smtClean="0"/>
              <a:pPr/>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E546C3-F135-49C2-ABF5-782D19287C10}" type="datetimeFigureOut">
              <a:rPr lang="en-US" smtClean="0"/>
              <a:pPr/>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E546C3-F135-49C2-ABF5-782D19287C10}" type="datetimeFigureOut">
              <a:rPr lang="en-US" smtClean="0"/>
              <a:pPr/>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E546C3-F135-49C2-ABF5-782D19287C10}" type="datetimeFigureOut">
              <a:rPr lang="en-US" smtClean="0"/>
              <a:pPr/>
              <a:t>10/20/2022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E546C3-F135-49C2-ABF5-782D19287C10}" type="datetimeFigureOut">
              <a:rPr lang="en-US" smtClean="0"/>
              <a:pPr/>
              <a:t>10/20/2022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E546C3-F135-49C2-ABF5-782D19287C10}" type="datetimeFigureOut">
              <a:rPr lang="en-US" smtClean="0"/>
              <a:pPr/>
              <a:t>10/20/2022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E546C3-F135-49C2-ABF5-782D19287C10}" type="datetimeFigureOut">
              <a:rPr lang="en-US" smtClean="0"/>
              <a:pPr/>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E546C3-F135-49C2-ABF5-782D19287C10}" type="datetimeFigureOut">
              <a:rPr lang="en-US" smtClean="0"/>
              <a:pPr/>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E546C3-F135-49C2-ABF5-782D19287C10}" type="datetimeFigureOut">
              <a:rPr lang="en-US" smtClean="0"/>
              <a:pPr/>
              <a:t>10/20/2022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BA988F-F144-4AE8-99D0-292E3CCAA2E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dirty="0">
              <a:latin typeface="Calibri" pitchFamily="34" charset="0"/>
            </a:endParaRPr>
          </a:p>
        </p:txBody>
      </p:sp>
      <p:sp>
        <p:nvSpPr>
          <p:cNvPr id="7" name="Rounded Rectangle 6"/>
          <p:cNvSpPr/>
          <p:nvPr/>
        </p:nvSpPr>
        <p:spPr>
          <a:xfrm>
            <a:off x="152400" y="152400"/>
            <a:ext cx="8839200" cy="6553200"/>
          </a:xfrm>
          <a:prstGeom prst="roundRect">
            <a:avLst>
              <a:gd name="adj" fmla="val 3984"/>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52400" y="2886670"/>
            <a:ext cx="8839200"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Queue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Limitation of Linear Queue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1196876"/>
            <a:ext cx="8839200" cy="5078313"/>
          </a:xfrm>
          <a:prstGeom prst="rect">
            <a:avLst/>
          </a:prstGeom>
          <a:noFill/>
        </p:spPr>
        <p:txBody>
          <a:bodyPr wrap="square" rtlCol="0">
            <a:spAutoFit/>
          </a:bodyPr>
          <a:lstStyle/>
          <a:p>
            <a:pPr algn="just">
              <a:lnSpc>
                <a:spcPct val="150000"/>
              </a:lnSpc>
            </a:pPr>
            <a:r>
              <a:rPr lang="en-US" sz="2000" dirty="0" smtClean="0"/>
              <a:t>If last position of queue is occupied then it is not possible to </a:t>
            </a:r>
            <a:r>
              <a:rPr lang="en-US" sz="2000" dirty="0" err="1" smtClean="0"/>
              <a:t>enqueue</a:t>
            </a:r>
            <a:r>
              <a:rPr lang="en-US" sz="2000" dirty="0" smtClean="0"/>
              <a:t> any more element even though some positions are vacant towards the front end of queue.</a:t>
            </a:r>
          </a:p>
          <a:p>
            <a:pPr algn="just">
              <a:lnSpc>
                <a:spcPct val="150000"/>
              </a:lnSpc>
            </a:pPr>
            <a:r>
              <a:rPr lang="en-US" sz="2000" dirty="0" smtClean="0"/>
              <a:t>Solutions:</a:t>
            </a:r>
          </a:p>
          <a:p>
            <a:pPr marL="457200" indent="-457200" algn="just">
              <a:lnSpc>
                <a:spcPct val="150000"/>
              </a:lnSpc>
              <a:buAutoNum type="arabicPeriod"/>
            </a:pPr>
            <a:r>
              <a:rPr lang="en-US" sz="2000" dirty="0" smtClean="0"/>
              <a:t>Shift the elements towards beginning (toward left) of queue and adjust the front and rear accordingly. But, if linear queue is very long then it would be very time consuming to shift the elements towards vacant positions. Hence </a:t>
            </a:r>
            <a:r>
              <a:rPr lang="en-US" sz="2000" dirty="0" err="1" smtClean="0"/>
              <a:t>Enqueue</a:t>
            </a:r>
            <a:r>
              <a:rPr lang="en-US" sz="2000" dirty="0" smtClean="0"/>
              <a:t> operation takes O(n) time. </a:t>
            </a:r>
          </a:p>
          <a:p>
            <a:pPr marL="457200" indent="-457200" algn="just">
              <a:lnSpc>
                <a:spcPct val="150000"/>
              </a:lnSpc>
              <a:buAutoNum type="arabicPeriod"/>
            </a:pPr>
            <a:r>
              <a:rPr lang="en-US" sz="2000" b="1" dirty="0" smtClean="0"/>
              <a:t>Make circular queue</a:t>
            </a:r>
          </a:p>
          <a:p>
            <a:pPr>
              <a:lnSpc>
                <a:spcPct val="150000"/>
              </a:lnSpc>
            </a:pPr>
            <a:endParaRPr lang="en-US" sz="2000" dirty="0" smtClean="0"/>
          </a:p>
          <a:p>
            <a:r>
              <a:rPr lang="en-US" dirty="0" smtClean="0"/>
              <a:t>   </a:t>
            </a:r>
          </a:p>
          <a:p>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Circular Queue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2308324"/>
          </a:xfrm>
          <a:prstGeom prst="rect">
            <a:avLst/>
          </a:prstGeom>
          <a:noFill/>
        </p:spPr>
        <p:txBody>
          <a:bodyPr wrap="square" rtlCol="0">
            <a:spAutoFit/>
          </a:bodyPr>
          <a:lstStyle/>
          <a:p>
            <a:pPr>
              <a:lnSpc>
                <a:spcPct val="150000"/>
              </a:lnSpc>
            </a:pPr>
            <a:r>
              <a:rPr lang="en-US" sz="2000" dirty="0" smtClean="0"/>
              <a:t>During </a:t>
            </a:r>
            <a:r>
              <a:rPr lang="en-US" sz="2000" dirty="0" err="1" smtClean="0"/>
              <a:t>enqueue</a:t>
            </a:r>
            <a:r>
              <a:rPr lang="en-US" sz="2000" dirty="0" smtClean="0"/>
              <a:t> of an element in queue, </a:t>
            </a:r>
          </a:p>
          <a:p>
            <a:pPr>
              <a:lnSpc>
                <a:spcPct val="150000"/>
              </a:lnSpc>
            </a:pPr>
            <a:r>
              <a:rPr lang="en-US" sz="2000" dirty="0" smtClean="0"/>
              <a:t>	if rear reaches to (SIZE – 1) considering queue starting index is 0 then,</a:t>
            </a:r>
          </a:p>
          <a:p>
            <a:pPr>
              <a:lnSpc>
                <a:spcPct val="150000"/>
              </a:lnSpc>
            </a:pPr>
            <a:r>
              <a:rPr lang="en-US" sz="2000" dirty="0" smtClean="0"/>
              <a:t>	Make rear = 0</a:t>
            </a:r>
          </a:p>
          <a:p>
            <a:endParaRPr lang="en-US" dirty="0" smtClean="0"/>
          </a:p>
          <a:p>
            <a:endParaRPr lang="en-US" dirty="0" smtClean="0"/>
          </a:p>
          <a:p>
            <a:r>
              <a:rPr lang="en-US" dirty="0" smtClean="0"/>
              <a:t>	</a:t>
            </a:r>
            <a:endParaRPr lang="en-US" dirty="0"/>
          </a:p>
        </p:txBody>
      </p:sp>
      <p:graphicFrame>
        <p:nvGraphicFramePr>
          <p:cNvPr id="7" name="Table 6"/>
          <p:cNvGraphicFramePr>
            <a:graphicFrameLocks noGrp="1"/>
          </p:cNvGraphicFramePr>
          <p:nvPr/>
        </p:nvGraphicFramePr>
        <p:xfrm>
          <a:off x="762000" y="3048000"/>
          <a:ext cx="7239000" cy="370840"/>
        </p:xfrm>
        <a:graphic>
          <a:graphicData uri="http://schemas.openxmlformats.org/drawingml/2006/table">
            <a:tbl>
              <a:tblPr firstRow="1" bandRow="1">
                <a:tableStyleId>{5940675A-B579-460E-94D1-54222C63F5DA}</a:tableStyleId>
              </a:tblPr>
              <a:tblGrid>
                <a:gridCol w="904875"/>
                <a:gridCol w="904875"/>
                <a:gridCol w="904875"/>
                <a:gridCol w="904875"/>
                <a:gridCol w="904875"/>
                <a:gridCol w="904875"/>
                <a:gridCol w="904875"/>
                <a:gridCol w="904875"/>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4</a:t>
                      </a:r>
                      <a:endParaRPr lang="en-US" dirty="0"/>
                    </a:p>
                  </a:txBody>
                  <a:tcPr/>
                </a:tc>
                <a:tc>
                  <a:txBody>
                    <a:bodyPr/>
                    <a:lstStyle/>
                    <a:p>
                      <a:pPr algn="ctr"/>
                      <a:r>
                        <a:rPr lang="en-US" dirty="0" smtClean="0"/>
                        <a:t>9</a:t>
                      </a:r>
                      <a:endParaRPr lang="en-US" dirty="0"/>
                    </a:p>
                  </a:txBody>
                  <a:tcPr/>
                </a:tc>
                <a:tc>
                  <a:txBody>
                    <a:bodyPr/>
                    <a:lstStyle/>
                    <a:p>
                      <a:pPr algn="ctr"/>
                      <a:r>
                        <a:rPr lang="en-US" dirty="0" smtClean="0"/>
                        <a:t>6</a:t>
                      </a:r>
                      <a:endParaRPr lang="en-US" dirty="0"/>
                    </a:p>
                  </a:txBody>
                  <a:tcPr/>
                </a:tc>
                <a:tc>
                  <a:txBody>
                    <a:bodyPr/>
                    <a:lstStyle/>
                    <a:p>
                      <a:pPr algn="ctr"/>
                      <a:r>
                        <a:rPr lang="en-US" dirty="0" smtClean="0"/>
                        <a:t>14</a:t>
                      </a:r>
                      <a:endParaRPr lang="en-US" dirty="0"/>
                    </a:p>
                  </a:txBody>
                  <a:tcPr/>
                </a:tc>
              </a:tr>
            </a:tbl>
          </a:graphicData>
        </a:graphic>
      </p:graphicFrame>
      <p:sp>
        <p:nvSpPr>
          <p:cNvPr id="8" name="TextBox 7"/>
          <p:cNvSpPr txBox="1"/>
          <p:nvPr/>
        </p:nvSpPr>
        <p:spPr>
          <a:xfrm>
            <a:off x="4495800" y="3440668"/>
            <a:ext cx="685800" cy="369332"/>
          </a:xfrm>
          <a:prstGeom prst="rect">
            <a:avLst/>
          </a:prstGeom>
          <a:noFill/>
        </p:spPr>
        <p:txBody>
          <a:bodyPr wrap="square" rtlCol="0">
            <a:spAutoFit/>
          </a:bodyPr>
          <a:lstStyle/>
          <a:p>
            <a:r>
              <a:rPr lang="en-US" dirty="0" smtClean="0"/>
              <a:t>front</a:t>
            </a:r>
            <a:endParaRPr lang="en-US" dirty="0"/>
          </a:p>
        </p:txBody>
      </p:sp>
      <p:sp>
        <p:nvSpPr>
          <p:cNvPr id="9" name="TextBox 8"/>
          <p:cNvSpPr txBox="1"/>
          <p:nvPr/>
        </p:nvSpPr>
        <p:spPr>
          <a:xfrm>
            <a:off x="7239000" y="3352800"/>
            <a:ext cx="685800" cy="369332"/>
          </a:xfrm>
          <a:prstGeom prst="rect">
            <a:avLst/>
          </a:prstGeom>
          <a:noFill/>
        </p:spPr>
        <p:txBody>
          <a:bodyPr wrap="square" rtlCol="0">
            <a:spAutoFit/>
          </a:bodyPr>
          <a:lstStyle/>
          <a:p>
            <a:r>
              <a:rPr lang="en-US" dirty="0" smtClean="0"/>
              <a:t> rear</a:t>
            </a:r>
            <a:endParaRPr lang="en-US" dirty="0"/>
          </a:p>
        </p:txBody>
      </p:sp>
      <p:sp>
        <p:nvSpPr>
          <p:cNvPr id="10" name="TextBox 9"/>
          <p:cNvSpPr txBox="1"/>
          <p:nvPr/>
        </p:nvSpPr>
        <p:spPr>
          <a:xfrm>
            <a:off x="914400" y="2754868"/>
            <a:ext cx="6934200" cy="369332"/>
          </a:xfrm>
          <a:prstGeom prst="rect">
            <a:avLst/>
          </a:prstGeom>
          <a:noFill/>
        </p:spPr>
        <p:txBody>
          <a:bodyPr wrap="square" rtlCol="0">
            <a:spAutoFit/>
          </a:bodyPr>
          <a:lstStyle/>
          <a:p>
            <a:r>
              <a:rPr lang="en-US" dirty="0" smtClean="0"/>
              <a:t>  </a:t>
            </a:r>
            <a:r>
              <a:rPr lang="en-US" dirty="0" smtClean="0">
                <a:solidFill>
                  <a:srgbClr val="1D12AE"/>
                </a:solidFill>
              </a:rPr>
              <a:t>0	1	2	3	4	5	6	7</a:t>
            </a:r>
            <a:endParaRPr lang="en-US" dirty="0">
              <a:solidFill>
                <a:srgbClr val="1D12AE"/>
              </a:solidFill>
            </a:endParaRPr>
          </a:p>
        </p:txBody>
      </p:sp>
      <p:grpSp>
        <p:nvGrpSpPr>
          <p:cNvPr id="53" name="Group 52"/>
          <p:cNvGrpSpPr/>
          <p:nvPr/>
        </p:nvGrpSpPr>
        <p:grpSpPr>
          <a:xfrm>
            <a:off x="304800" y="3200400"/>
            <a:ext cx="8382000" cy="914400"/>
            <a:chOff x="304800" y="3733800"/>
            <a:chExt cx="8382000" cy="1676400"/>
          </a:xfrm>
        </p:grpSpPr>
        <p:cxnSp>
          <p:nvCxnSpPr>
            <p:cNvPr id="36" name="Straight Connector 35"/>
            <p:cNvCxnSpPr/>
            <p:nvPr/>
          </p:nvCxnSpPr>
          <p:spPr>
            <a:xfrm>
              <a:off x="8001000" y="3733800"/>
              <a:ext cx="685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8686800" y="3733800"/>
              <a:ext cx="0" cy="1676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a:off x="304800" y="5410200"/>
              <a:ext cx="8382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04800" y="3733800"/>
              <a:ext cx="0" cy="1676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304800" y="3733800"/>
              <a:ext cx="457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54" name="TextBox 53"/>
          <p:cNvSpPr txBox="1"/>
          <p:nvPr/>
        </p:nvSpPr>
        <p:spPr>
          <a:xfrm>
            <a:off x="228600" y="4953000"/>
            <a:ext cx="8305800" cy="400110"/>
          </a:xfrm>
          <a:prstGeom prst="rect">
            <a:avLst/>
          </a:prstGeom>
          <a:noFill/>
        </p:spPr>
        <p:txBody>
          <a:bodyPr wrap="square" rtlCol="0">
            <a:spAutoFit/>
          </a:bodyPr>
          <a:lstStyle/>
          <a:p>
            <a:r>
              <a:rPr lang="en-US" sz="2000" dirty="0" smtClean="0"/>
              <a:t>Creation of circular queue is same as linear queue.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3"/>
                                        </p:tgtEl>
                                        <p:attrNameLst>
                                          <p:attrName>style.visibility</p:attrName>
                                        </p:attrNameLst>
                                      </p:cBhvr>
                                      <p:to>
                                        <p:strVal val="visible"/>
                                      </p:to>
                                    </p:set>
                                    <p:anim calcmode="lin" valueType="num">
                                      <p:cBhvr additive="base">
                                        <p:cTn id="13" dur="500" fill="hold"/>
                                        <p:tgtEl>
                                          <p:spTgt spid="53"/>
                                        </p:tgtEl>
                                        <p:attrNameLst>
                                          <p:attrName>ppt_x</p:attrName>
                                        </p:attrNameLst>
                                      </p:cBhvr>
                                      <p:tavLst>
                                        <p:tav tm="0">
                                          <p:val>
                                            <p:strVal val="#ppt_x"/>
                                          </p:val>
                                        </p:tav>
                                        <p:tav tm="100000">
                                          <p:val>
                                            <p:strVal val="#ppt_x"/>
                                          </p:val>
                                        </p:tav>
                                      </p:tavLst>
                                    </p:anim>
                                    <p:anim calcmode="lin" valueType="num">
                                      <p:cBhvr additive="base">
                                        <p:cTn id="14"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4"/>
                                        </p:tgtEl>
                                        <p:attrNameLst>
                                          <p:attrName>style.visibility</p:attrName>
                                        </p:attrNameLst>
                                      </p:cBhvr>
                                      <p:to>
                                        <p:strVal val="visible"/>
                                      </p:to>
                                    </p:set>
                                    <p:anim calcmode="lin" valueType="num">
                                      <p:cBhvr additive="base">
                                        <p:cTn id="19" dur="500" fill="hold"/>
                                        <p:tgtEl>
                                          <p:spTgt spid="54"/>
                                        </p:tgtEl>
                                        <p:attrNameLst>
                                          <p:attrName>ppt_x</p:attrName>
                                        </p:attrNameLst>
                                      </p:cBhvr>
                                      <p:tavLst>
                                        <p:tav tm="0">
                                          <p:val>
                                            <p:strVal val="#ppt_x"/>
                                          </p:val>
                                        </p:tav>
                                        <p:tav tm="100000">
                                          <p:val>
                                            <p:strVal val="#ppt_x"/>
                                          </p:val>
                                        </p:tav>
                                      </p:tavLst>
                                    </p:anim>
                                    <p:anim calcmode="lin" valueType="num">
                                      <p:cBhvr additive="base">
                                        <p:cTn id="20"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err="1"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Enqueue</a:t>
            </a:r>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 operation in Circular Queue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1477328"/>
          </a:xfrm>
          <a:prstGeom prst="rect">
            <a:avLst/>
          </a:prstGeom>
          <a:noFill/>
        </p:spPr>
        <p:txBody>
          <a:bodyPr wrap="square" rtlCol="0">
            <a:spAutoFit/>
          </a:bodyPr>
          <a:lstStyle/>
          <a:p>
            <a:pPr>
              <a:lnSpc>
                <a:spcPct val="150000"/>
              </a:lnSpc>
            </a:pPr>
            <a:r>
              <a:rPr lang="en-US" dirty="0" smtClean="0"/>
              <a:t>This algorithm inserts an element into queue Circular Queue. Item is the element which is to be inserted.</a:t>
            </a:r>
          </a:p>
          <a:p>
            <a:endParaRPr lang="en-US" dirty="0" smtClean="0"/>
          </a:p>
          <a:p>
            <a:endParaRPr lang="en-US" dirty="0"/>
          </a:p>
        </p:txBody>
      </p:sp>
      <p:sp>
        <p:nvSpPr>
          <p:cNvPr id="7" name="TextBox 6"/>
          <p:cNvSpPr txBox="1"/>
          <p:nvPr/>
        </p:nvSpPr>
        <p:spPr>
          <a:xfrm>
            <a:off x="228600" y="2049482"/>
            <a:ext cx="8534400" cy="3970318"/>
          </a:xfrm>
          <a:prstGeom prst="rect">
            <a:avLst/>
          </a:prstGeom>
          <a:solidFill>
            <a:schemeClr val="bg1">
              <a:lumMod val="85000"/>
            </a:schemeClr>
          </a:solidFill>
        </p:spPr>
        <p:txBody>
          <a:bodyPr wrap="square" rtlCol="0">
            <a:spAutoFit/>
          </a:bodyPr>
          <a:lstStyle/>
          <a:p>
            <a:pPr marL="342900" indent="-342900"/>
            <a:r>
              <a:rPr lang="en-US" b="1" dirty="0" smtClean="0"/>
              <a:t>Algorithm </a:t>
            </a:r>
            <a:r>
              <a:rPr lang="en-US" b="1" dirty="0" err="1" smtClean="0"/>
              <a:t>EnCqueue</a:t>
            </a:r>
            <a:r>
              <a:rPr lang="en-US" b="1" dirty="0" smtClean="0"/>
              <a:t>( </a:t>
            </a:r>
            <a:r>
              <a:rPr lang="en-US" b="1" dirty="0" err="1" smtClean="0"/>
              <a:t>struct</a:t>
            </a:r>
            <a:r>
              <a:rPr lang="en-US" b="1" dirty="0" smtClean="0"/>
              <a:t> queue *CQ, </a:t>
            </a:r>
            <a:r>
              <a:rPr lang="en-US" b="1" dirty="0" err="1" smtClean="0"/>
              <a:t>int</a:t>
            </a:r>
            <a:r>
              <a:rPr lang="en-US" b="1" dirty="0" smtClean="0"/>
              <a:t> Item) –</a:t>
            </a:r>
            <a:endParaRPr lang="en-US" dirty="0" smtClean="0"/>
          </a:p>
          <a:p>
            <a:pPr marL="342900" indent="-342900">
              <a:buAutoNum type="arabicPeriod"/>
            </a:pPr>
            <a:r>
              <a:rPr lang="en-US" dirty="0" smtClean="0"/>
              <a:t>If (CQ-&gt;front == -1 or CQ-&gt;rear == -1)	</a:t>
            </a:r>
            <a:r>
              <a:rPr lang="en-US" dirty="0" smtClean="0">
                <a:solidFill>
                  <a:srgbClr val="FF0000"/>
                </a:solidFill>
              </a:rPr>
              <a:t>//Check for emptiness</a:t>
            </a:r>
          </a:p>
          <a:p>
            <a:pPr marL="342900" indent="-342900">
              <a:buAutoNum type="arabicPeriod"/>
            </a:pPr>
            <a:r>
              <a:rPr lang="en-US" dirty="0" smtClean="0"/>
              <a:t> 	 CQ-&gt;front = CQ-&gt;rear = 0</a:t>
            </a:r>
          </a:p>
          <a:p>
            <a:pPr marL="342900" indent="-342900">
              <a:buAutoNum type="arabicPeriod"/>
            </a:pPr>
            <a:r>
              <a:rPr lang="en-US" dirty="0" smtClean="0"/>
              <a:t>Else If ( CQ-&gt; rear == SIZE-1)		</a:t>
            </a:r>
            <a:r>
              <a:rPr lang="en-US" dirty="0" smtClean="0">
                <a:solidFill>
                  <a:srgbClr val="FF0000"/>
                </a:solidFill>
              </a:rPr>
              <a:t>//1</a:t>
            </a:r>
            <a:r>
              <a:rPr lang="en-US" baseline="30000" dirty="0" smtClean="0">
                <a:solidFill>
                  <a:srgbClr val="FF0000"/>
                </a:solidFill>
              </a:rPr>
              <a:t>st</a:t>
            </a:r>
            <a:r>
              <a:rPr lang="en-US" dirty="0" smtClean="0">
                <a:solidFill>
                  <a:srgbClr val="FF0000"/>
                </a:solidFill>
              </a:rPr>
              <a:t> condition to check for fullness</a:t>
            </a:r>
          </a:p>
          <a:p>
            <a:pPr marL="342900" indent="-342900">
              <a:buAutoNum type="arabicPeriod"/>
            </a:pPr>
            <a:r>
              <a:rPr lang="en-US" dirty="0" smtClean="0"/>
              <a:t> 	If(CQ-&gt;front == 0)</a:t>
            </a:r>
          </a:p>
          <a:p>
            <a:pPr marL="342900" indent="-342900">
              <a:buAutoNum type="arabicPeriod"/>
            </a:pPr>
            <a:r>
              <a:rPr lang="en-US" dirty="0" smtClean="0"/>
              <a:t> 	               Print “Queue Overflow”</a:t>
            </a:r>
          </a:p>
          <a:p>
            <a:pPr marL="342900" indent="-342900">
              <a:buAutoNum type="arabicPeriod"/>
            </a:pPr>
            <a:r>
              <a:rPr lang="en-US" dirty="0" smtClean="0"/>
              <a:t>                          Exit</a:t>
            </a:r>
          </a:p>
          <a:p>
            <a:pPr marL="342900" indent="-342900">
              <a:buAutoNum type="arabicPeriod"/>
            </a:pPr>
            <a:r>
              <a:rPr lang="en-US" dirty="0" smtClean="0"/>
              <a:t> 	CQ-&gt;rear = 0	</a:t>
            </a:r>
            <a:r>
              <a:rPr lang="en-US" dirty="0" smtClean="0">
                <a:solidFill>
                  <a:srgbClr val="FF0000"/>
                </a:solidFill>
              </a:rPr>
              <a:t>// Start inserting from beginning</a:t>
            </a:r>
          </a:p>
          <a:p>
            <a:pPr marL="342900" indent="-342900">
              <a:buAutoNum type="arabicPeriod"/>
            </a:pPr>
            <a:r>
              <a:rPr lang="en-US" dirty="0" smtClean="0"/>
              <a:t>Else If(CQ-&gt;rear = = (CQ-&gt;front – 1))      </a:t>
            </a:r>
            <a:r>
              <a:rPr lang="en-US" dirty="0" smtClean="0">
                <a:solidFill>
                  <a:srgbClr val="FF0000"/>
                </a:solidFill>
              </a:rPr>
              <a:t>//2</a:t>
            </a:r>
            <a:r>
              <a:rPr lang="en-US" baseline="30000" dirty="0" smtClean="0">
                <a:solidFill>
                  <a:srgbClr val="FF0000"/>
                </a:solidFill>
              </a:rPr>
              <a:t>nd</a:t>
            </a:r>
            <a:r>
              <a:rPr lang="en-US" dirty="0" smtClean="0">
                <a:solidFill>
                  <a:srgbClr val="FF0000"/>
                </a:solidFill>
              </a:rPr>
              <a:t> condition to Check fullness</a:t>
            </a:r>
          </a:p>
          <a:p>
            <a:pPr marL="342900" indent="-342900">
              <a:buAutoNum type="arabicPeriod"/>
            </a:pPr>
            <a:r>
              <a:rPr lang="en-US" dirty="0" smtClean="0"/>
              <a:t> 	 Print “Queue Overflow”</a:t>
            </a:r>
          </a:p>
          <a:p>
            <a:pPr marL="342900" indent="-342900">
              <a:buAutoNum type="arabicPeriod"/>
            </a:pPr>
            <a:r>
              <a:rPr lang="en-US" dirty="0" smtClean="0"/>
              <a:t>            Exit </a:t>
            </a:r>
          </a:p>
          <a:p>
            <a:pPr marL="342900" indent="-342900">
              <a:buAutoNum type="arabicPeriod"/>
            </a:pPr>
            <a:r>
              <a:rPr lang="en-US" dirty="0" smtClean="0"/>
              <a:t>Else</a:t>
            </a:r>
          </a:p>
          <a:p>
            <a:pPr marL="342900" indent="-342900">
              <a:buAutoNum type="arabicPeriod"/>
            </a:pPr>
            <a:r>
              <a:rPr lang="en-US" dirty="0" smtClean="0"/>
              <a:t> 	CQ-&gt;rear = CQ-&gt;rear + 1</a:t>
            </a:r>
          </a:p>
          <a:p>
            <a:pPr marL="342900" indent="-342900">
              <a:buAutoNum type="arabicPeriod"/>
            </a:pPr>
            <a:r>
              <a:rPr lang="en-US" dirty="0" smtClean="0"/>
              <a:t>CQ-&gt;array[CQ-&gt;rear] = Item</a:t>
            </a:r>
            <a:endParaRPr lang="en-US" dirty="0"/>
          </a:p>
        </p:txBody>
      </p:sp>
      <p:sp>
        <p:nvSpPr>
          <p:cNvPr id="10" name="TextBox 9"/>
          <p:cNvSpPr txBox="1"/>
          <p:nvPr/>
        </p:nvSpPr>
        <p:spPr>
          <a:xfrm>
            <a:off x="228600" y="6019800"/>
            <a:ext cx="8305800" cy="369332"/>
          </a:xfrm>
          <a:prstGeom prst="rect">
            <a:avLst/>
          </a:prstGeom>
          <a:noFill/>
        </p:spPr>
        <p:txBody>
          <a:bodyPr wrap="square" rtlCol="0">
            <a:spAutoFit/>
          </a:bodyPr>
          <a:lstStyle/>
          <a:p>
            <a:r>
              <a:rPr lang="en-US" dirty="0" smtClean="0"/>
              <a:t>Best case time complexity =O(1) and Worst case time complexity = O(1)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8" end="8"/>
                                            </p:txEl>
                                          </p:spTgt>
                                        </p:tgtEl>
                                        <p:attrNameLst>
                                          <p:attrName>style.visibility</p:attrName>
                                        </p:attrNameLst>
                                      </p:cBhvr>
                                      <p:to>
                                        <p:strVal val="visible"/>
                                      </p:to>
                                    </p:set>
                                    <p:anim calcmode="lin" valueType="num">
                                      <p:cBhvr additive="base">
                                        <p:cTn id="7"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9" end="9"/>
                                            </p:txEl>
                                          </p:spTgt>
                                        </p:tgtEl>
                                        <p:attrNameLst>
                                          <p:attrName>style.visibility</p:attrName>
                                        </p:attrNameLst>
                                      </p:cBhvr>
                                      <p:to>
                                        <p:strVal val="visible"/>
                                      </p:to>
                                    </p:set>
                                    <p:anim calcmode="lin" valueType="num">
                                      <p:cBhvr additive="base">
                                        <p:cTn id="11"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9" end="9"/>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10" end="10"/>
                                            </p:txEl>
                                          </p:spTgt>
                                        </p:tgtEl>
                                        <p:attrNameLst>
                                          <p:attrName>style.visibility</p:attrName>
                                        </p:attrNameLst>
                                      </p:cBhvr>
                                      <p:to>
                                        <p:strVal val="visible"/>
                                      </p:to>
                                    </p:set>
                                    <p:anim calcmode="lin" valueType="num">
                                      <p:cBhvr additive="base">
                                        <p:cTn id="15"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err="1"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DeCqueue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1938992"/>
          </a:xfrm>
          <a:prstGeom prst="rect">
            <a:avLst/>
          </a:prstGeom>
          <a:noFill/>
        </p:spPr>
        <p:txBody>
          <a:bodyPr wrap="square" rtlCol="0">
            <a:spAutoFit/>
          </a:bodyPr>
          <a:lstStyle/>
          <a:p>
            <a:pPr>
              <a:lnSpc>
                <a:spcPct val="150000"/>
              </a:lnSpc>
            </a:pPr>
            <a:r>
              <a:rPr lang="en-US" dirty="0" smtClean="0"/>
              <a:t>This algorithm deletes an element from queue CQ. Item is the element which is returned after deletion.</a:t>
            </a:r>
          </a:p>
          <a:p>
            <a:pPr>
              <a:lnSpc>
                <a:spcPct val="150000"/>
              </a:lnSpc>
            </a:pPr>
            <a:endParaRPr lang="en-US" dirty="0" smtClean="0"/>
          </a:p>
          <a:p>
            <a:endParaRPr lang="en-US" dirty="0" smtClean="0"/>
          </a:p>
          <a:p>
            <a:endParaRPr lang="en-US" dirty="0"/>
          </a:p>
        </p:txBody>
      </p:sp>
      <p:sp>
        <p:nvSpPr>
          <p:cNvPr id="7" name="TextBox 6"/>
          <p:cNvSpPr txBox="1"/>
          <p:nvPr/>
        </p:nvSpPr>
        <p:spPr>
          <a:xfrm>
            <a:off x="228600" y="2070080"/>
            <a:ext cx="8534400" cy="3693319"/>
          </a:xfrm>
          <a:prstGeom prst="rect">
            <a:avLst/>
          </a:prstGeom>
          <a:solidFill>
            <a:schemeClr val="bg1">
              <a:lumMod val="85000"/>
            </a:schemeClr>
          </a:solidFill>
        </p:spPr>
        <p:txBody>
          <a:bodyPr wrap="square" rtlCol="0">
            <a:spAutoFit/>
          </a:bodyPr>
          <a:lstStyle/>
          <a:p>
            <a:pPr marL="342900" indent="-342900"/>
            <a:r>
              <a:rPr lang="en-US" b="1" dirty="0" smtClean="0"/>
              <a:t>Algorithm </a:t>
            </a:r>
            <a:r>
              <a:rPr lang="en-US" b="1" dirty="0" err="1" smtClean="0"/>
              <a:t>DeCqueue</a:t>
            </a:r>
            <a:r>
              <a:rPr lang="en-US" b="1" dirty="0" smtClean="0"/>
              <a:t>(</a:t>
            </a:r>
            <a:r>
              <a:rPr lang="en-US" b="1" dirty="0" err="1" smtClean="0"/>
              <a:t>struct</a:t>
            </a:r>
            <a:r>
              <a:rPr lang="en-US" b="1" dirty="0" smtClean="0"/>
              <a:t> queue *CQ) –</a:t>
            </a:r>
            <a:endParaRPr lang="en-US" dirty="0" smtClean="0"/>
          </a:p>
          <a:p>
            <a:pPr marL="342900" indent="-342900">
              <a:buAutoNum type="arabicPeriod"/>
            </a:pPr>
            <a:r>
              <a:rPr lang="en-US" dirty="0" smtClean="0"/>
              <a:t>If (CQ-&gt;front == -1 or CQ-&gt;rear == -1)	</a:t>
            </a:r>
            <a:r>
              <a:rPr lang="en-US" dirty="0" smtClean="0">
                <a:solidFill>
                  <a:srgbClr val="FF0000"/>
                </a:solidFill>
              </a:rPr>
              <a:t>//Check for emptiness</a:t>
            </a:r>
          </a:p>
          <a:p>
            <a:pPr marL="342900" indent="-342900">
              <a:buAutoNum type="arabicPeriod"/>
            </a:pPr>
            <a:r>
              <a:rPr lang="en-US" dirty="0" smtClean="0"/>
              <a:t> 	 Display “Queue is empty”</a:t>
            </a:r>
          </a:p>
          <a:p>
            <a:pPr marL="342900" indent="-342900">
              <a:buAutoNum type="arabicPeriod"/>
            </a:pPr>
            <a:r>
              <a:rPr lang="en-US" dirty="0" smtClean="0"/>
              <a:t> 	 Exit</a:t>
            </a:r>
          </a:p>
          <a:p>
            <a:pPr marL="342900" indent="-342900">
              <a:buFontTx/>
              <a:buAutoNum type="arabicPeriod"/>
            </a:pPr>
            <a:r>
              <a:rPr lang="en-US" dirty="0" smtClean="0"/>
              <a:t>Item  = CQ-&gt;array[CQ-&gt;front] </a:t>
            </a:r>
          </a:p>
          <a:p>
            <a:pPr marL="342900" indent="-342900">
              <a:buAutoNum type="arabicPeriod"/>
            </a:pPr>
            <a:r>
              <a:rPr lang="en-US" dirty="0" smtClean="0"/>
              <a:t>If ( CQ-&gt; rear == CQ-&gt;front)		</a:t>
            </a:r>
            <a:r>
              <a:rPr lang="en-US" dirty="0" smtClean="0">
                <a:solidFill>
                  <a:srgbClr val="FF0000"/>
                </a:solidFill>
              </a:rPr>
              <a:t>// Only one element</a:t>
            </a:r>
          </a:p>
          <a:p>
            <a:pPr marL="342900" indent="-342900">
              <a:buAutoNum type="arabicPeriod"/>
            </a:pPr>
            <a:r>
              <a:rPr lang="en-US" dirty="0" smtClean="0"/>
              <a:t> 	 CQ-&gt;front = -1 </a:t>
            </a:r>
          </a:p>
          <a:p>
            <a:pPr marL="342900" indent="-342900">
              <a:buAutoNum type="arabicPeriod"/>
            </a:pPr>
            <a:r>
              <a:rPr lang="en-US" dirty="0" smtClean="0"/>
              <a:t> 	 CQ-&gt;rear = -1</a:t>
            </a:r>
          </a:p>
          <a:p>
            <a:pPr marL="342900" indent="-342900">
              <a:buAutoNum type="arabicPeriod"/>
            </a:pPr>
            <a:r>
              <a:rPr lang="en-US" dirty="0" smtClean="0"/>
              <a:t> Else if (CQ-&gt;front == SIZE -1)             </a:t>
            </a:r>
            <a:r>
              <a:rPr lang="en-US" dirty="0" smtClean="0">
                <a:solidFill>
                  <a:srgbClr val="FF0000"/>
                </a:solidFill>
              </a:rPr>
              <a:t>// if front points to last element </a:t>
            </a:r>
          </a:p>
          <a:p>
            <a:pPr marL="342900" indent="-342900">
              <a:buAutoNum type="arabicPeriod"/>
            </a:pPr>
            <a:r>
              <a:rPr lang="en-US" dirty="0" smtClean="0"/>
              <a:t> 	 CQ-&gt;front = 0</a:t>
            </a:r>
          </a:p>
          <a:p>
            <a:pPr marL="342900" indent="-342900">
              <a:buAutoNum type="arabicPeriod"/>
            </a:pPr>
            <a:r>
              <a:rPr lang="en-US" dirty="0" smtClean="0"/>
              <a:t>Else</a:t>
            </a:r>
          </a:p>
          <a:p>
            <a:pPr marL="342900" indent="-342900">
              <a:buAutoNum type="arabicPeriod"/>
            </a:pPr>
            <a:r>
              <a:rPr lang="en-US" dirty="0" smtClean="0"/>
              <a:t> 	CQ-&gt;front = CQ-&gt;front + 1</a:t>
            </a:r>
          </a:p>
          <a:p>
            <a:pPr marL="342900" indent="-342900">
              <a:buAutoNum type="arabicPeriod"/>
            </a:pPr>
            <a:r>
              <a:rPr lang="en-US" dirty="0" smtClean="0"/>
              <a:t>Return Item</a:t>
            </a:r>
            <a:endParaRPr lang="en-US" dirty="0"/>
          </a:p>
        </p:txBody>
      </p:sp>
      <p:sp>
        <p:nvSpPr>
          <p:cNvPr id="8" name="TextBox 7"/>
          <p:cNvSpPr txBox="1"/>
          <p:nvPr/>
        </p:nvSpPr>
        <p:spPr>
          <a:xfrm>
            <a:off x="228600" y="5791200"/>
            <a:ext cx="8305800" cy="369332"/>
          </a:xfrm>
          <a:prstGeom prst="rect">
            <a:avLst/>
          </a:prstGeom>
          <a:noFill/>
        </p:spPr>
        <p:txBody>
          <a:bodyPr wrap="square" rtlCol="0">
            <a:spAutoFit/>
          </a:bodyPr>
          <a:lstStyle/>
          <a:p>
            <a:r>
              <a:rPr lang="en-US" dirty="0" smtClean="0"/>
              <a:t>Best case time complexity =O(1) and Worst case time complexity = O(1)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8" end="8"/>
                                            </p:txEl>
                                          </p:spTgt>
                                        </p:tgtEl>
                                        <p:attrNameLst>
                                          <p:attrName>style.visibility</p:attrName>
                                        </p:attrNameLst>
                                      </p:cBhvr>
                                      <p:to>
                                        <p:strVal val="visible"/>
                                      </p:to>
                                    </p:set>
                                    <p:anim calcmode="lin" valueType="num">
                                      <p:cBhvr additive="base">
                                        <p:cTn id="7"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9" end="9"/>
                                            </p:txEl>
                                          </p:spTgt>
                                        </p:tgtEl>
                                        <p:attrNameLst>
                                          <p:attrName>style.visibility</p:attrName>
                                        </p:attrNameLst>
                                      </p:cBhvr>
                                      <p:to>
                                        <p:strVal val="visible"/>
                                      </p:to>
                                    </p:set>
                                    <p:anim calcmode="lin" valueType="num">
                                      <p:cBhvr additive="base">
                                        <p:cTn id="11"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Limitation of array Implementation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37043"/>
            <a:ext cx="8839200" cy="2031325"/>
          </a:xfrm>
          <a:prstGeom prst="rect">
            <a:avLst/>
          </a:prstGeom>
          <a:noFill/>
        </p:spPr>
        <p:txBody>
          <a:bodyPr wrap="square" rtlCol="0">
            <a:spAutoFit/>
          </a:bodyPr>
          <a:lstStyle/>
          <a:p>
            <a:pPr>
              <a:lnSpc>
                <a:spcPct val="150000"/>
              </a:lnSpc>
              <a:buFont typeface="Wingdings" pitchFamily="2" charset="2"/>
              <a:buChar char="Ø"/>
            </a:pPr>
            <a:r>
              <a:rPr lang="en-US" dirty="0" smtClean="0"/>
              <a:t>    </a:t>
            </a:r>
            <a:r>
              <a:rPr lang="en-US" sz="2800" dirty="0" smtClean="0"/>
              <a:t>Size of queue must be known in advance. In real    </a:t>
            </a:r>
          </a:p>
          <a:p>
            <a:pPr>
              <a:lnSpc>
                <a:spcPct val="150000"/>
              </a:lnSpc>
            </a:pPr>
            <a:r>
              <a:rPr lang="en-US" sz="2800" dirty="0" smtClean="0"/>
              <a:t>     scenario, it is not possible.  </a:t>
            </a:r>
          </a:p>
          <a:p>
            <a:pPr>
              <a:lnSpc>
                <a:spcPct val="150000"/>
              </a:lnSpc>
            </a:pPr>
            <a:endParaRPr 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0"/>
            <a:ext cx="9144000" cy="65532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rot="20624505">
            <a:off x="152400" y="1440303"/>
            <a:ext cx="8839200" cy="3323987"/>
          </a:xfrm>
          <a:prstGeom prst="rect">
            <a:avLst/>
          </a:prstGeom>
          <a:noFill/>
        </p:spPr>
        <p:txBody>
          <a:bodyPr wrap="square" rtlCol="0">
            <a:spAutoFit/>
          </a:bodyPr>
          <a:lstStyle/>
          <a:p>
            <a:pPr algn="ctr"/>
            <a:r>
              <a:rPr lang="en-US" sz="96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Linked List as </a:t>
            </a:r>
          </a:p>
          <a:p>
            <a:pPr algn="ctr"/>
            <a:r>
              <a:rPr lang="en-US" sz="96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Linear Queue</a:t>
            </a:r>
            <a:endParaRPr lang="en-US" sz="16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Representation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7" name="Table 6"/>
          <p:cNvGraphicFramePr>
            <a:graphicFrameLocks noGrp="1"/>
          </p:cNvGraphicFramePr>
          <p:nvPr/>
        </p:nvGraphicFramePr>
        <p:xfrm>
          <a:off x="1524000" y="1457960"/>
          <a:ext cx="1371600" cy="370840"/>
        </p:xfrm>
        <a:graphic>
          <a:graphicData uri="http://schemas.openxmlformats.org/drawingml/2006/table">
            <a:tbl>
              <a:tblPr firstRow="1" bandRow="1">
                <a:tableStyleId>{5940675A-B579-460E-94D1-54222C63F5DA}</a:tableStyleId>
              </a:tblPr>
              <a:tblGrid>
                <a:gridCol w="685800"/>
                <a:gridCol w="685800"/>
              </a:tblGrid>
              <a:tr h="370840">
                <a:tc>
                  <a:txBody>
                    <a:bodyPr/>
                    <a:lstStyle/>
                    <a:p>
                      <a:pPr algn="ctr"/>
                      <a:r>
                        <a:rPr lang="en-US" dirty="0" smtClean="0"/>
                        <a:t>5</a:t>
                      </a:r>
                      <a:endParaRPr lang="en-US" dirty="0"/>
                    </a:p>
                  </a:txBody>
                  <a:tcPr/>
                </a:tc>
                <a:tc>
                  <a:txBody>
                    <a:bodyPr/>
                    <a:lstStyle/>
                    <a:p>
                      <a:pPr algn="ctr"/>
                      <a:endParaRPr lang="en-US" dirty="0"/>
                    </a:p>
                  </a:txBody>
                  <a:tcPr/>
                </a:tc>
              </a:tr>
            </a:tbl>
          </a:graphicData>
        </a:graphic>
      </p:graphicFrame>
      <p:graphicFrame>
        <p:nvGraphicFramePr>
          <p:cNvPr id="8" name="Table 7"/>
          <p:cNvGraphicFramePr>
            <a:graphicFrameLocks noGrp="1"/>
          </p:cNvGraphicFramePr>
          <p:nvPr/>
        </p:nvGraphicFramePr>
        <p:xfrm>
          <a:off x="3429000" y="1457960"/>
          <a:ext cx="1371600" cy="370840"/>
        </p:xfrm>
        <a:graphic>
          <a:graphicData uri="http://schemas.openxmlformats.org/drawingml/2006/table">
            <a:tbl>
              <a:tblPr firstRow="1" bandRow="1">
                <a:tableStyleId>{5940675A-B579-460E-94D1-54222C63F5DA}</a:tableStyleId>
              </a:tblPr>
              <a:tblGrid>
                <a:gridCol w="685800"/>
                <a:gridCol w="685800"/>
              </a:tblGrid>
              <a:tr h="370840">
                <a:tc>
                  <a:txBody>
                    <a:bodyPr/>
                    <a:lstStyle/>
                    <a:p>
                      <a:pPr algn="ctr"/>
                      <a:r>
                        <a:rPr lang="en-US" dirty="0" smtClean="0"/>
                        <a:t>6</a:t>
                      </a: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5334000" y="1447800"/>
          <a:ext cx="1371600" cy="370840"/>
        </p:xfrm>
        <a:graphic>
          <a:graphicData uri="http://schemas.openxmlformats.org/drawingml/2006/table">
            <a:tbl>
              <a:tblPr firstRow="1" bandRow="1">
                <a:tableStyleId>{5940675A-B579-460E-94D1-54222C63F5DA}</a:tableStyleId>
              </a:tblPr>
              <a:tblGrid>
                <a:gridCol w="685800"/>
                <a:gridCol w="685800"/>
              </a:tblGrid>
              <a:tr h="370840">
                <a:tc>
                  <a:txBody>
                    <a:bodyPr/>
                    <a:lstStyle/>
                    <a:p>
                      <a:pPr algn="ctr"/>
                      <a:r>
                        <a:rPr lang="en-US" dirty="0" smtClean="0"/>
                        <a:t>4</a:t>
                      </a:r>
                      <a:endParaRPr lang="en-US" dirty="0"/>
                    </a:p>
                  </a:txBody>
                  <a:tcPr/>
                </a:tc>
                <a:tc>
                  <a:txBody>
                    <a:bodyPr/>
                    <a:lstStyle/>
                    <a:p>
                      <a:pPr algn="ctr"/>
                      <a:endParaRPr lang="en-US" dirty="0"/>
                    </a:p>
                  </a:txBody>
                  <a:tcPr/>
                </a:tc>
              </a:tr>
            </a:tbl>
          </a:graphicData>
        </a:graphic>
      </p:graphicFrame>
      <p:cxnSp>
        <p:nvCxnSpPr>
          <p:cNvPr id="12" name="Straight Arrow Connector 11"/>
          <p:cNvCxnSpPr/>
          <p:nvPr/>
        </p:nvCxnSpPr>
        <p:spPr>
          <a:xfrm>
            <a:off x="2590800" y="1676400"/>
            <a:ext cx="8382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a:off x="4495800" y="1676400"/>
            <a:ext cx="8382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4" name="Multiply 13"/>
          <p:cNvSpPr/>
          <p:nvPr/>
        </p:nvSpPr>
        <p:spPr>
          <a:xfrm>
            <a:off x="6248400" y="1447800"/>
            <a:ext cx="2286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28600" y="2286000"/>
            <a:ext cx="4343400" cy="400110"/>
          </a:xfrm>
          <a:prstGeom prst="rect">
            <a:avLst/>
          </a:prstGeom>
          <a:noFill/>
        </p:spPr>
        <p:txBody>
          <a:bodyPr wrap="square" rtlCol="0">
            <a:spAutoFit/>
          </a:bodyPr>
          <a:lstStyle/>
          <a:p>
            <a:r>
              <a:rPr lang="en-US" sz="2000" dirty="0" smtClean="0">
                <a:solidFill>
                  <a:srgbClr val="FF0000"/>
                </a:solidFill>
              </a:rPr>
              <a:t>Insert (</a:t>
            </a:r>
            <a:r>
              <a:rPr lang="en-US" sz="2000" dirty="0" err="1" smtClean="0">
                <a:solidFill>
                  <a:srgbClr val="FF0000"/>
                </a:solidFill>
              </a:rPr>
              <a:t>Enqueue</a:t>
            </a:r>
            <a:r>
              <a:rPr lang="en-US" sz="2000" dirty="0" smtClean="0">
                <a:solidFill>
                  <a:srgbClr val="FF0000"/>
                </a:solidFill>
              </a:rPr>
              <a:t>)   15, 9 </a:t>
            </a:r>
            <a:endParaRPr lang="en-US" sz="2000" dirty="0">
              <a:solidFill>
                <a:srgbClr val="FF0000"/>
              </a:solidFill>
            </a:endParaRPr>
          </a:p>
        </p:txBody>
      </p:sp>
      <p:graphicFrame>
        <p:nvGraphicFramePr>
          <p:cNvPr id="19" name="Table 18"/>
          <p:cNvGraphicFramePr>
            <a:graphicFrameLocks noGrp="1"/>
          </p:cNvGraphicFramePr>
          <p:nvPr/>
        </p:nvGraphicFramePr>
        <p:xfrm>
          <a:off x="1447800" y="3048000"/>
          <a:ext cx="838200" cy="370840"/>
        </p:xfrm>
        <a:graphic>
          <a:graphicData uri="http://schemas.openxmlformats.org/drawingml/2006/table">
            <a:tbl>
              <a:tblPr firstRow="1" bandRow="1">
                <a:tableStyleId>{5940675A-B579-460E-94D1-54222C63F5DA}</a:tableStyleId>
              </a:tblPr>
              <a:tblGrid>
                <a:gridCol w="502920"/>
                <a:gridCol w="335280"/>
              </a:tblGrid>
              <a:tr h="370840">
                <a:tc>
                  <a:txBody>
                    <a:bodyPr/>
                    <a:lstStyle/>
                    <a:p>
                      <a:pPr algn="ctr"/>
                      <a:r>
                        <a:rPr lang="en-US" dirty="0" smtClean="0"/>
                        <a:t>5</a:t>
                      </a:r>
                      <a:endParaRPr lang="en-US" dirty="0"/>
                    </a:p>
                  </a:txBody>
                  <a:tcPr/>
                </a:tc>
                <a:tc>
                  <a:txBody>
                    <a:bodyPr/>
                    <a:lstStyle/>
                    <a:p>
                      <a:pPr algn="ctr"/>
                      <a:endParaRPr lang="en-US" dirty="0"/>
                    </a:p>
                  </a:txBody>
                  <a:tcPr/>
                </a:tc>
              </a:tr>
            </a:tbl>
          </a:graphicData>
        </a:graphic>
      </p:graphicFrame>
      <p:graphicFrame>
        <p:nvGraphicFramePr>
          <p:cNvPr id="21" name="Table 20"/>
          <p:cNvGraphicFramePr>
            <a:graphicFrameLocks noGrp="1"/>
          </p:cNvGraphicFramePr>
          <p:nvPr/>
        </p:nvGraphicFramePr>
        <p:xfrm>
          <a:off x="2895600" y="3048000"/>
          <a:ext cx="914400" cy="370840"/>
        </p:xfrm>
        <a:graphic>
          <a:graphicData uri="http://schemas.openxmlformats.org/drawingml/2006/table">
            <a:tbl>
              <a:tblPr firstRow="1" bandRow="1">
                <a:tableStyleId>{5940675A-B579-460E-94D1-54222C63F5DA}</a:tableStyleId>
              </a:tblPr>
              <a:tblGrid>
                <a:gridCol w="587829"/>
                <a:gridCol w="326571"/>
              </a:tblGrid>
              <a:tr h="370840">
                <a:tc>
                  <a:txBody>
                    <a:bodyPr/>
                    <a:lstStyle/>
                    <a:p>
                      <a:pPr algn="ctr"/>
                      <a:r>
                        <a:rPr lang="en-US" dirty="0" smtClean="0"/>
                        <a:t>6</a:t>
                      </a:r>
                      <a:endParaRPr lang="en-US" dirty="0"/>
                    </a:p>
                  </a:txBody>
                  <a:tcPr/>
                </a:tc>
                <a:tc>
                  <a:txBody>
                    <a:bodyPr/>
                    <a:lstStyle/>
                    <a:p>
                      <a:pPr algn="ctr"/>
                      <a:endParaRPr lang="en-US" dirty="0"/>
                    </a:p>
                  </a:txBody>
                  <a:tcPr/>
                </a:tc>
              </a:tr>
            </a:tbl>
          </a:graphicData>
        </a:graphic>
      </p:graphicFrame>
      <p:graphicFrame>
        <p:nvGraphicFramePr>
          <p:cNvPr id="22" name="Table 21"/>
          <p:cNvGraphicFramePr>
            <a:graphicFrameLocks noGrp="1"/>
          </p:cNvGraphicFramePr>
          <p:nvPr/>
        </p:nvGraphicFramePr>
        <p:xfrm>
          <a:off x="4495800" y="3058160"/>
          <a:ext cx="838200" cy="370840"/>
        </p:xfrm>
        <a:graphic>
          <a:graphicData uri="http://schemas.openxmlformats.org/drawingml/2006/table">
            <a:tbl>
              <a:tblPr firstRow="1" bandRow="1">
                <a:tableStyleId>{5940675A-B579-460E-94D1-54222C63F5DA}</a:tableStyleId>
              </a:tblPr>
              <a:tblGrid>
                <a:gridCol w="507694"/>
                <a:gridCol w="330506"/>
              </a:tblGrid>
              <a:tr h="370840">
                <a:tc>
                  <a:txBody>
                    <a:bodyPr/>
                    <a:lstStyle/>
                    <a:p>
                      <a:pPr algn="ctr"/>
                      <a:r>
                        <a:rPr lang="en-US" dirty="0" smtClean="0"/>
                        <a:t>4</a:t>
                      </a:r>
                      <a:endParaRPr lang="en-US" dirty="0"/>
                    </a:p>
                  </a:txBody>
                  <a:tcPr/>
                </a:tc>
                <a:tc>
                  <a:txBody>
                    <a:bodyPr/>
                    <a:lstStyle/>
                    <a:p>
                      <a:pPr algn="ctr"/>
                      <a:endParaRPr lang="en-US" dirty="0"/>
                    </a:p>
                  </a:txBody>
                  <a:tcPr/>
                </a:tc>
              </a:tr>
            </a:tbl>
          </a:graphicData>
        </a:graphic>
      </p:graphicFrame>
      <p:graphicFrame>
        <p:nvGraphicFramePr>
          <p:cNvPr id="23" name="Table 22"/>
          <p:cNvGraphicFramePr>
            <a:graphicFrameLocks noGrp="1"/>
          </p:cNvGraphicFramePr>
          <p:nvPr/>
        </p:nvGraphicFramePr>
        <p:xfrm>
          <a:off x="6096000" y="3048000"/>
          <a:ext cx="914400" cy="370840"/>
        </p:xfrm>
        <a:graphic>
          <a:graphicData uri="http://schemas.openxmlformats.org/drawingml/2006/table">
            <a:tbl>
              <a:tblPr firstRow="1" bandRow="1">
                <a:tableStyleId>{5940675A-B579-460E-94D1-54222C63F5DA}</a:tableStyleId>
              </a:tblPr>
              <a:tblGrid>
                <a:gridCol w="457200"/>
                <a:gridCol w="457200"/>
              </a:tblGrid>
              <a:tr h="370840">
                <a:tc>
                  <a:txBody>
                    <a:bodyPr/>
                    <a:lstStyle/>
                    <a:p>
                      <a:pPr algn="ctr"/>
                      <a:r>
                        <a:rPr lang="en-US" dirty="0" smtClean="0"/>
                        <a:t>15</a:t>
                      </a:r>
                      <a:endParaRPr lang="en-US" dirty="0"/>
                    </a:p>
                  </a:txBody>
                  <a:tcPr/>
                </a:tc>
                <a:tc>
                  <a:txBody>
                    <a:bodyPr/>
                    <a:lstStyle/>
                    <a:p>
                      <a:pPr algn="ctr"/>
                      <a:endParaRPr lang="en-US" dirty="0"/>
                    </a:p>
                  </a:txBody>
                  <a:tcPr/>
                </a:tc>
              </a:tr>
            </a:tbl>
          </a:graphicData>
        </a:graphic>
      </p:graphicFrame>
      <p:graphicFrame>
        <p:nvGraphicFramePr>
          <p:cNvPr id="24" name="Table 23"/>
          <p:cNvGraphicFramePr>
            <a:graphicFrameLocks noGrp="1"/>
          </p:cNvGraphicFramePr>
          <p:nvPr/>
        </p:nvGraphicFramePr>
        <p:xfrm>
          <a:off x="7696200" y="3058160"/>
          <a:ext cx="838200" cy="370840"/>
        </p:xfrm>
        <a:graphic>
          <a:graphicData uri="http://schemas.openxmlformats.org/drawingml/2006/table">
            <a:tbl>
              <a:tblPr firstRow="1" bandRow="1">
                <a:tableStyleId>{5940675A-B579-460E-94D1-54222C63F5DA}</a:tableStyleId>
              </a:tblPr>
              <a:tblGrid>
                <a:gridCol w="419100"/>
                <a:gridCol w="419100"/>
              </a:tblGrid>
              <a:tr h="370840">
                <a:tc>
                  <a:txBody>
                    <a:bodyPr/>
                    <a:lstStyle/>
                    <a:p>
                      <a:pPr algn="ctr"/>
                      <a:r>
                        <a:rPr lang="en-US" dirty="0" smtClean="0"/>
                        <a:t>9</a:t>
                      </a:r>
                      <a:endParaRPr lang="en-US" dirty="0"/>
                    </a:p>
                  </a:txBody>
                  <a:tcPr/>
                </a:tc>
                <a:tc>
                  <a:txBody>
                    <a:bodyPr/>
                    <a:lstStyle/>
                    <a:p>
                      <a:pPr algn="ctr"/>
                      <a:endParaRPr lang="en-US" dirty="0"/>
                    </a:p>
                  </a:txBody>
                  <a:tcPr/>
                </a:tc>
              </a:tr>
            </a:tbl>
          </a:graphicData>
        </a:graphic>
      </p:graphicFrame>
      <p:cxnSp>
        <p:nvCxnSpPr>
          <p:cNvPr id="25" name="Straight Arrow Connector 24"/>
          <p:cNvCxnSpPr/>
          <p:nvPr/>
        </p:nvCxnSpPr>
        <p:spPr>
          <a:xfrm>
            <a:off x="2133600" y="3276600"/>
            <a:ext cx="8382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p:nvPr/>
        </p:nvCxnSpPr>
        <p:spPr>
          <a:xfrm>
            <a:off x="3657600" y="3276600"/>
            <a:ext cx="8382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p:nvPr/>
        </p:nvCxnSpPr>
        <p:spPr>
          <a:xfrm>
            <a:off x="5257800" y="3276600"/>
            <a:ext cx="8382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p:nvPr/>
        </p:nvCxnSpPr>
        <p:spPr>
          <a:xfrm>
            <a:off x="6858000" y="3276600"/>
            <a:ext cx="8382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9" name="Multiply 28"/>
          <p:cNvSpPr/>
          <p:nvPr/>
        </p:nvSpPr>
        <p:spPr>
          <a:xfrm>
            <a:off x="8229600" y="3048000"/>
            <a:ext cx="2286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600200" y="990600"/>
            <a:ext cx="838200" cy="369332"/>
          </a:xfrm>
          <a:prstGeom prst="rect">
            <a:avLst/>
          </a:prstGeom>
          <a:noFill/>
        </p:spPr>
        <p:txBody>
          <a:bodyPr wrap="square" rtlCol="0">
            <a:spAutoFit/>
          </a:bodyPr>
          <a:lstStyle/>
          <a:p>
            <a:r>
              <a:rPr lang="en-US" dirty="0" smtClean="0"/>
              <a:t>front</a:t>
            </a:r>
            <a:endParaRPr lang="en-US" dirty="0"/>
          </a:p>
        </p:txBody>
      </p:sp>
      <p:sp>
        <p:nvSpPr>
          <p:cNvPr id="31" name="TextBox 30"/>
          <p:cNvSpPr txBox="1"/>
          <p:nvPr/>
        </p:nvSpPr>
        <p:spPr>
          <a:xfrm>
            <a:off x="5410200" y="1066800"/>
            <a:ext cx="838200" cy="369332"/>
          </a:xfrm>
          <a:prstGeom prst="rect">
            <a:avLst/>
          </a:prstGeom>
          <a:noFill/>
        </p:spPr>
        <p:txBody>
          <a:bodyPr wrap="square" rtlCol="0">
            <a:spAutoFit/>
          </a:bodyPr>
          <a:lstStyle/>
          <a:p>
            <a:r>
              <a:rPr lang="en-US" dirty="0" smtClean="0"/>
              <a:t>rear</a:t>
            </a:r>
            <a:endParaRPr lang="en-US" dirty="0"/>
          </a:p>
        </p:txBody>
      </p:sp>
      <p:sp>
        <p:nvSpPr>
          <p:cNvPr id="32" name="TextBox 31"/>
          <p:cNvSpPr txBox="1"/>
          <p:nvPr/>
        </p:nvSpPr>
        <p:spPr>
          <a:xfrm>
            <a:off x="1524000" y="2667000"/>
            <a:ext cx="838200" cy="369332"/>
          </a:xfrm>
          <a:prstGeom prst="rect">
            <a:avLst/>
          </a:prstGeom>
          <a:noFill/>
        </p:spPr>
        <p:txBody>
          <a:bodyPr wrap="square" rtlCol="0">
            <a:spAutoFit/>
          </a:bodyPr>
          <a:lstStyle/>
          <a:p>
            <a:r>
              <a:rPr lang="en-US" dirty="0" smtClean="0"/>
              <a:t>front</a:t>
            </a:r>
            <a:endParaRPr lang="en-US" dirty="0"/>
          </a:p>
        </p:txBody>
      </p:sp>
      <p:sp>
        <p:nvSpPr>
          <p:cNvPr id="33" name="TextBox 32"/>
          <p:cNvSpPr txBox="1"/>
          <p:nvPr/>
        </p:nvSpPr>
        <p:spPr>
          <a:xfrm>
            <a:off x="7696200" y="2678668"/>
            <a:ext cx="838200" cy="369332"/>
          </a:xfrm>
          <a:prstGeom prst="rect">
            <a:avLst/>
          </a:prstGeom>
          <a:noFill/>
        </p:spPr>
        <p:txBody>
          <a:bodyPr wrap="square" rtlCol="0">
            <a:spAutoFit/>
          </a:bodyPr>
          <a:lstStyle/>
          <a:p>
            <a:r>
              <a:rPr lang="en-US" dirty="0" smtClean="0"/>
              <a:t>rear</a:t>
            </a:r>
            <a:endParaRPr lang="en-US" dirty="0"/>
          </a:p>
        </p:txBody>
      </p:sp>
      <p:sp>
        <p:nvSpPr>
          <p:cNvPr id="34" name="TextBox 33"/>
          <p:cNvSpPr txBox="1"/>
          <p:nvPr/>
        </p:nvSpPr>
        <p:spPr>
          <a:xfrm>
            <a:off x="228600" y="4038600"/>
            <a:ext cx="4343400" cy="400110"/>
          </a:xfrm>
          <a:prstGeom prst="rect">
            <a:avLst/>
          </a:prstGeom>
          <a:noFill/>
        </p:spPr>
        <p:txBody>
          <a:bodyPr wrap="square" rtlCol="0">
            <a:spAutoFit/>
          </a:bodyPr>
          <a:lstStyle/>
          <a:p>
            <a:r>
              <a:rPr lang="en-US" sz="2000" dirty="0" smtClean="0">
                <a:solidFill>
                  <a:srgbClr val="FF0000"/>
                </a:solidFill>
              </a:rPr>
              <a:t>Delete (</a:t>
            </a:r>
            <a:r>
              <a:rPr lang="en-US" sz="2000" dirty="0" err="1" smtClean="0">
                <a:solidFill>
                  <a:srgbClr val="FF0000"/>
                </a:solidFill>
              </a:rPr>
              <a:t>Dequeue</a:t>
            </a:r>
            <a:r>
              <a:rPr lang="en-US" sz="2000" dirty="0" smtClean="0">
                <a:solidFill>
                  <a:srgbClr val="FF0000"/>
                </a:solidFill>
              </a:rPr>
              <a:t>) 3 times    </a:t>
            </a:r>
            <a:endParaRPr lang="en-US" sz="2000" dirty="0">
              <a:solidFill>
                <a:srgbClr val="FF0000"/>
              </a:solidFill>
            </a:endParaRPr>
          </a:p>
        </p:txBody>
      </p:sp>
      <p:graphicFrame>
        <p:nvGraphicFramePr>
          <p:cNvPr id="44" name="Table 43"/>
          <p:cNvGraphicFramePr>
            <a:graphicFrameLocks noGrp="1"/>
          </p:cNvGraphicFramePr>
          <p:nvPr/>
        </p:nvGraphicFramePr>
        <p:xfrm>
          <a:off x="6248400" y="5093732"/>
          <a:ext cx="914400" cy="370840"/>
        </p:xfrm>
        <a:graphic>
          <a:graphicData uri="http://schemas.openxmlformats.org/drawingml/2006/table">
            <a:tbl>
              <a:tblPr firstRow="1" bandRow="1">
                <a:tableStyleId>{5940675A-B579-460E-94D1-54222C63F5DA}</a:tableStyleId>
              </a:tblPr>
              <a:tblGrid>
                <a:gridCol w="457200"/>
                <a:gridCol w="457200"/>
              </a:tblGrid>
              <a:tr h="370840">
                <a:tc>
                  <a:txBody>
                    <a:bodyPr/>
                    <a:lstStyle/>
                    <a:p>
                      <a:pPr algn="ctr"/>
                      <a:r>
                        <a:rPr lang="en-US" dirty="0" smtClean="0"/>
                        <a:t>15</a:t>
                      </a:r>
                      <a:endParaRPr lang="en-US" dirty="0"/>
                    </a:p>
                  </a:txBody>
                  <a:tcPr/>
                </a:tc>
                <a:tc>
                  <a:txBody>
                    <a:bodyPr/>
                    <a:lstStyle/>
                    <a:p>
                      <a:pPr algn="ctr"/>
                      <a:endParaRPr lang="en-US" dirty="0"/>
                    </a:p>
                  </a:txBody>
                  <a:tcPr/>
                </a:tc>
              </a:tr>
            </a:tbl>
          </a:graphicData>
        </a:graphic>
      </p:graphicFrame>
      <p:graphicFrame>
        <p:nvGraphicFramePr>
          <p:cNvPr id="45" name="Table 44"/>
          <p:cNvGraphicFramePr>
            <a:graphicFrameLocks noGrp="1"/>
          </p:cNvGraphicFramePr>
          <p:nvPr/>
        </p:nvGraphicFramePr>
        <p:xfrm>
          <a:off x="7848600" y="5103892"/>
          <a:ext cx="838200" cy="370840"/>
        </p:xfrm>
        <a:graphic>
          <a:graphicData uri="http://schemas.openxmlformats.org/drawingml/2006/table">
            <a:tbl>
              <a:tblPr firstRow="1" bandRow="1">
                <a:tableStyleId>{5940675A-B579-460E-94D1-54222C63F5DA}</a:tableStyleId>
              </a:tblPr>
              <a:tblGrid>
                <a:gridCol w="419100"/>
                <a:gridCol w="419100"/>
              </a:tblGrid>
              <a:tr h="370840">
                <a:tc>
                  <a:txBody>
                    <a:bodyPr/>
                    <a:lstStyle/>
                    <a:p>
                      <a:pPr algn="ctr"/>
                      <a:r>
                        <a:rPr lang="en-US" dirty="0" smtClean="0"/>
                        <a:t>9</a:t>
                      </a:r>
                      <a:endParaRPr lang="en-US" dirty="0"/>
                    </a:p>
                  </a:txBody>
                  <a:tcPr/>
                </a:tc>
                <a:tc>
                  <a:txBody>
                    <a:bodyPr/>
                    <a:lstStyle/>
                    <a:p>
                      <a:pPr algn="ctr"/>
                      <a:endParaRPr lang="en-US" dirty="0"/>
                    </a:p>
                  </a:txBody>
                  <a:tcPr/>
                </a:tc>
              </a:tr>
            </a:tbl>
          </a:graphicData>
        </a:graphic>
      </p:graphicFrame>
      <p:cxnSp>
        <p:nvCxnSpPr>
          <p:cNvPr id="46" name="Straight Arrow Connector 45"/>
          <p:cNvCxnSpPr/>
          <p:nvPr/>
        </p:nvCxnSpPr>
        <p:spPr>
          <a:xfrm>
            <a:off x="7010400" y="5322332"/>
            <a:ext cx="8382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7" name="TextBox 46"/>
          <p:cNvSpPr txBox="1"/>
          <p:nvPr/>
        </p:nvSpPr>
        <p:spPr>
          <a:xfrm>
            <a:off x="7848600" y="4724400"/>
            <a:ext cx="838200" cy="369332"/>
          </a:xfrm>
          <a:prstGeom prst="rect">
            <a:avLst/>
          </a:prstGeom>
          <a:noFill/>
        </p:spPr>
        <p:txBody>
          <a:bodyPr wrap="square" rtlCol="0">
            <a:spAutoFit/>
          </a:bodyPr>
          <a:lstStyle/>
          <a:p>
            <a:r>
              <a:rPr lang="en-US" dirty="0" smtClean="0"/>
              <a:t>rear</a:t>
            </a:r>
            <a:endParaRPr lang="en-US" dirty="0"/>
          </a:p>
        </p:txBody>
      </p:sp>
      <p:sp>
        <p:nvSpPr>
          <p:cNvPr id="48" name="Multiply 47"/>
          <p:cNvSpPr/>
          <p:nvPr/>
        </p:nvSpPr>
        <p:spPr>
          <a:xfrm>
            <a:off x="8382000" y="5105400"/>
            <a:ext cx="2286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248400" y="4724400"/>
            <a:ext cx="838200" cy="369332"/>
          </a:xfrm>
          <a:prstGeom prst="rect">
            <a:avLst/>
          </a:prstGeom>
          <a:noFill/>
        </p:spPr>
        <p:txBody>
          <a:bodyPr wrap="square" rtlCol="0">
            <a:spAutoFit/>
          </a:bodyPr>
          <a:lstStyle/>
          <a:p>
            <a:r>
              <a:rPr lang="en-US" dirty="0" smtClean="0"/>
              <a:t>front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Create queue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838200"/>
            <a:ext cx="8839200" cy="5170646"/>
          </a:xfrm>
          <a:prstGeom prst="rect">
            <a:avLst/>
          </a:prstGeom>
          <a:noFill/>
        </p:spPr>
        <p:txBody>
          <a:bodyPr wrap="square" rtlCol="0">
            <a:spAutoFit/>
          </a:bodyPr>
          <a:lstStyle/>
          <a:p>
            <a:pPr>
              <a:lnSpc>
                <a:spcPct val="150000"/>
              </a:lnSpc>
            </a:pPr>
            <a:r>
              <a:rPr lang="en-US" sz="2000" b="1" i="1" u="sng" dirty="0" smtClean="0"/>
              <a:t>C code:</a:t>
            </a:r>
            <a:endParaRPr lang="en-US" b="1" i="1" u="sng" dirty="0" smtClean="0"/>
          </a:p>
          <a:p>
            <a:r>
              <a:rPr lang="en-US" dirty="0" smtClean="0"/>
              <a:t>	</a:t>
            </a:r>
            <a:r>
              <a:rPr lang="en-US" dirty="0" err="1" smtClean="0"/>
              <a:t>struct</a:t>
            </a:r>
            <a:r>
              <a:rPr lang="en-US" dirty="0" smtClean="0"/>
              <a:t> Node{</a:t>
            </a:r>
          </a:p>
          <a:p>
            <a:r>
              <a:rPr lang="en-US" dirty="0" smtClean="0"/>
              <a:t>		</a:t>
            </a:r>
            <a:r>
              <a:rPr lang="en-US" dirty="0" err="1" smtClean="0"/>
              <a:t>int</a:t>
            </a:r>
            <a:r>
              <a:rPr lang="en-US" dirty="0" smtClean="0"/>
              <a:t> INFO;</a:t>
            </a:r>
          </a:p>
          <a:p>
            <a:r>
              <a:rPr lang="en-US" dirty="0" smtClean="0"/>
              <a:t>		</a:t>
            </a:r>
            <a:r>
              <a:rPr lang="en-US" dirty="0" err="1" smtClean="0"/>
              <a:t>struct</a:t>
            </a:r>
            <a:r>
              <a:rPr lang="en-US" dirty="0" smtClean="0"/>
              <a:t> Node *NEXT;</a:t>
            </a:r>
          </a:p>
          <a:p>
            <a:r>
              <a:rPr lang="en-US" dirty="0" smtClean="0"/>
              <a:t>	};</a:t>
            </a:r>
          </a:p>
          <a:p>
            <a:r>
              <a:rPr lang="en-US" dirty="0" smtClean="0"/>
              <a:t> 	</a:t>
            </a:r>
            <a:r>
              <a:rPr lang="en-US" dirty="0" err="1" smtClean="0"/>
              <a:t>struct</a:t>
            </a:r>
            <a:r>
              <a:rPr lang="en-US" dirty="0" smtClean="0"/>
              <a:t> Queue{</a:t>
            </a:r>
          </a:p>
          <a:p>
            <a:r>
              <a:rPr lang="en-US" dirty="0" smtClean="0"/>
              <a:t>		</a:t>
            </a:r>
            <a:r>
              <a:rPr lang="en-US" dirty="0" err="1" smtClean="0"/>
              <a:t>struct</a:t>
            </a:r>
            <a:r>
              <a:rPr lang="en-US" dirty="0" smtClean="0"/>
              <a:t> Node *front;</a:t>
            </a:r>
          </a:p>
          <a:p>
            <a:r>
              <a:rPr lang="en-US" dirty="0" smtClean="0"/>
              <a:t>		 </a:t>
            </a:r>
            <a:r>
              <a:rPr lang="en-US" dirty="0" err="1" smtClean="0"/>
              <a:t>struct</a:t>
            </a:r>
            <a:r>
              <a:rPr lang="en-US" dirty="0" smtClean="0"/>
              <a:t> Node *rear;</a:t>
            </a:r>
          </a:p>
          <a:p>
            <a:r>
              <a:rPr lang="en-US" dirty="0" smtClean="0"/>
              <a:t>	}Q;</a:t>
            </a:r>
          </a:p>
          <a:p>
            <a:pPr>
              <a:lnSpc>
                <a:spcPct val="150000"/>
              </a:lnSpc>
            </a:pPr>
            <a:r>
              <a:rPr lang="en-US" sz="2000" b="1" i="1" u="sng" dirty="0" smtClean="0"/>
              <a:t>Create queue:</a:t>
            </a:r>
          </a:p>
          <a:p>
            <a:pPr>
              <a:lnSpc>
                <a:spcPct val="150000"/>
              </a:lnSpc>
            </a:pPr>
            <a:r>
              <a:rPr lang="en-US" b="1" dirty="0" smtClean="0"/>
              <a:t>Algorithm </a:t>
            </a:r>
            <a:r>
              <a:rPr lang="en-US" b="1" dirty="0" err="1" smtClean="0"/>
              <a:t>Create_EmptyQueue</a:t>
            </a:r>
            <a:r>
              <a:rPr lang="en-US" b="1" dirty="0" smtClean="0"/>
              <a:t>( </a:t>
            </a:r>
            <a:r>
              <a:rPr lang="en-US" dirty="0" err="1" smtClean="0"/>
              <a:t>struct</a:t>
            </a:r>
            <a:r>
              <a:rPr lang="en-US" dirty="0" smtClean="0"/>
              <a:t> Queue *</a:t>
            </a:r>
            <a:r>
              <a:rPr lang="en-US" b="1" dirty="0" smtClean="0"/>
              <a:t>Q): </a:t>
            </a:r>
            <a:r>
              <a:rPr lang="en-US" dirty="0" smtClean="0"/>
              <a:t>This algorithm creates a queue with rear = NULL and front = NULL.  Where front and rear are the pointers, pointing to first and last item of queue.</a:t>
            </a:r>
          </a:p>
          <a:p>
            <a:pPr>
              <a:lnSpc>
                <a:spcPct val="150000"/>
              </a:lnSpc>
            </a:pPr>
            <a:r>
              <a:rPr lang="en-US" dirty="0" smtClean="0"/>
              <a:t>1.  Q -&gt; front = Q -&gt; rear = NULL	</a:t>
            </a:r>
            <a:r>
              <a:rPr lang="en-US" dirty="0" smtClean="0">
                <a:solidFill>
                  <a:srgbClr val="FF0000"/>
                </a:solidFill>
              </a:rPr>
              <a:t>// NULL means queue is empty</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err="1"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Enqueue</a:t>
            </a:r>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1477328"/>
          </a:xfrm>
          <a:prstGeom prst="rect">
            <a:avLst/>
          </a:prstGeom>
          <a:noFill/>
        </p:spPr>
        <p:txBody>
          <a:bodyPr wrap="square" rtlCol="0">
            <a:spAutoFit/>
          </a:bodyPr>
          <a:lstStyle/>
          <a:p>
            <a:pPr>
              <a:lnSpc>
                <a:spcPct val="150000"/>
              </a:lnSpc>
            </a:pPr>
            <a:r>
              <a:rPr lang="en-US" dirty="0" smtClean="0"/>
              <a:t>This algorithm inserts an element into queue Q. Item is the element which is to be inserted.</a:t>
            </a:r>
          </a:p>
          <a:p>
            <a:pPr>
              <a:lnSpc>
                <a:spcPct val="150000"/>
              </a:lnSpc>
            </a:pPr>
            <a:endParaRPr lang="en-US" dirty="0" smtClean="0"/>
          </a:p>
          <a:p>
            <a:endParaRPr lang="en-US" dirty="0" smtClean="0"/>
          </a:p>
          <a:p>
            <a:endParaRPr lang="en-US" dirty="0"/>
          </a:p>
        </p:txBody>
      </p:sp>
      <p:sp>
        <p:nvSpPr>
          <p:cNvPr id="7" name="TextBox 6"/>
          <p:cNvSpPr txBox="1"/>
          <p:nvPr/>
        </p:nvSpPr>
        <p:spPr>
          <a:xfrm>
            <a:off x="152400" y="1752600"/>
            <a:ext cx="8534400" cy="3416320"/>
          </a:xfrm>
          <a:prstGeom prst="rect">
            <a:avLst/>
          </a:prstGeom>
          <a:solidFill>
            <a:schemeClr val="bg1">
              <a:lumMod val="85000"/>
            </a:schemeClr>
          </a:solidFill>
        </p:spPr>
        <p:txBody>
          <a:bodyPr wrap="square" rtlCol="0">
            <a:spAutoFit/>
          </a:bodyPr>
          <a:lstStyle/>
          <a:p>
            <a:pPr marL="342900" indent="-342900"/>
            <a:r>
              <a:rPr lang="en-US" b="1" dirty="0" smtClean="0"/>
              <a:t>Algorithm </a:t>
            </a:r>
            <a:r>
              <a:rPr lang="en-US" b="1" dirty="0" err="1" smtClean="0"/>
              <a:t>EnLqueue</a:t>
            </a:r>
            <a:r>
              <a:rPr lang="en-US" b="1" dirty="0" smtClean="0"/>
              <a:t>( </a:t>
            </a:r>
            <a:r>
              <a:rPr lang="en-US" b="1" dirty="0" err="1" smtClean="0"/>
              <a:t>struct</a:t>
            </a:r>
            <a:r>
              <a:rPr lang="en-US" b="1" dirty="0" smtClean="0"/>
              <a:t> Queue * Q, </a:t>
            </a:r>
            <a:r>
              <a:rPr lang="en-US" b="1" dirty="0" err="1" smtClean="0"/>
              <a:t>int</a:t>
            </a:r>
            <a:r>
              <a:rPr lang="en-US" b="1" dirty="0" smtClean="0"/>
              <a:t> Item) –</a:t>
            </a:r>
          </a:p>
          <a:p>
            <a:pPr marL="342900" indent="-342900">
              <a:buAutoNum type="arabicPeriod"/>
            </a:pPr>
            <a:r>
              <a:rPr lang="en-US" b="1" dirty="0" smtClean="0"/>
              <a:t>Node * </a:t>
            </a:r>
            <a:r>
              <a:rPr lang="en-US" b="1" dirty="0" err="1" smtClean="0"/>
              <a:t>New_node</a:t>
            </a:r>
            <a:r>
              <a:rPr lang="en-US" b="1" dirty="0" smtClean="0"/>
              <a:t> = Allocate memory</a:t>
            </a:r>
          </a:p>
          <a:p>
            <a:pPr marL="342900" indent="-342900">
              <a:buAutoNum type="arabicPeriod"/>
            </a:pPr>
            <a:r>
              <a:rPr lang="en-US" b="1" dirty="0" smtClean="0"/>
              <a:t>If(</a:t>
            </a:r>
            <a:r>
              <a:rPr lang="en-US" b="1" dirty="0" err="1" smtClean="0"/>
              <a:t>New_node</a:t>
            </a:r>
            <a:r>
              <a:rPr lang="en-US" b="1" dirty="0" smtClean="0"/>
              <a:t> ==NULL) </a:t>
            </a:r>
            <a:r>
              <a:rPr lang="en-US" b="1" dirty="0" smtClean="0">
                <a:solidFill>
                  <a:srgbClr val="FF0000"/>
                </a:solidFill>
              </a:rPr>
              <a:t>// Only when RAM is full</a:t>
            </a:r>
          </a:p>
          <a:p>
            <a:pPr marL="342900" indent="-342900">
              <a:buAutoNum type="arabicPeriod"/>
            </a:pPr>
            <a:r>
              <a:rPr lang="en-US" b="1" dirty="0" smtClean="0"/>
              <a:t>         Print “Queue overflow”</a:t>
            </a:r>
          </a:p>
          <a:p>
            <a:pPr marL="342900" indent="-342900">
              <a:buAutoNum type="arabicPeriod"/>
            </a:pPr>
            <a:r>
              <a:rPr lang="en-US" b="1" dirty="0" smtClean="0"/>
              <a:t>         Exit</a:t>
            </a:r>
          </a:p>
          <a:p>
            <a:pPr marL="342900" indent="-342900">
              <a:buAutoNum type="arabicPeriod"/>
            </a:pPr>
            <a:r>
              <a:rPr lang="en-US" b="1" dirty="0" err="1" smtClean="0"/>
              <a:t>New_node</a:t>
            </a:r>
            <a:r>
              <a:rPr lang="en-US" b="1" dirty="0" smtClean="0"/>
              <a:t> &gt;INFO = Item</a:t>
            </a:r>
          </a:p>
          <a:p>
            <a:pPr marL="342900" indent="-342900">
              <a:buAutoNum type="arabicPeriod"/>
            </a:pPr>
            <a:r>
              <a:rPr lang="en-US" b="1" dirty="0" err="1" smtClean="0"/>
              <a:t>New_node</a:t>
            </a:r>
            <a:r>
              <a:rPr lang="en-US" b="1" dirty="0" smtClean="0"/>
              <a:t> &gt;NEXT = NULL</a:t>
            </a:r>
          </a:p>
          <a:p>
            <a:pPr marL="342900" indent="-342900">
              <a:buAutoNum type="arabicPeriod"/>
            </a:pPr>
            <a:r>
              <a:rPr lang="en-US" b="1" dirty="0" smtClean="0"/>
              <a:t>If (Q-&gt;front == NULL or Q-&gt;rear == NULL)	</a:t>
            </a:r>
            <a:r>
              <a:rPr lang="en-US" b="1" dirty="0" smtClean="0">
                <a:solidFill>
                  <a:srgbClr val="FF0000"/>
                </a:solidFill>
              </a:rPr>
              <a:t>//Check for emptiness</a:t>
            </a:r>
          </a:p>
          <a:p>
            <a:pPr marL="342900" indent="-342900">
              <a:buAutoNum type="arabicPeriod"/>
            </a:pPr>
            <a:r>
              <a:rPr lang="en-US" b="1" dirty="0" smtClean="0"/>
              <a:t> 	 Q-&gt;front = Q-&gt;rear = </a:t>
            </a:r>
            <a:r>
              <a:rPr lang="en-US" b="1" dirty="0" err="1" smtClean="0"/>
              <a:t>New_node</a:t>
            </a:r>
            <a:endParaRPr lang="en-US" b="1" dirty="0" smtClean="0"/>
          </a:p>
          <a:p>
            <a:pPr marL="342900" indent="-342900">
              <a:buAutoNum type="arabicPeriod"/>
            </a:pPr>
            <a:r>
              <a:rPr lang="en-US" b="1" dirty="0" smtClean="0"/>
              <a:t>Else</a:t>
            </a:r>
          </a:p>
          <a:p>
            <a:pPr marL="342900" indent="-342900">
              <a:buAutoNum type="arabicPeriod"/>
            </a:pPr>
            <a:r>
              <a:rPr lang="en-US" b="1" dirty="0" smtClean="0"/>
              <a:t> 	(Q-&gt;rear)-&gt;NEXT = </a:t>
            </a:r>
            <a:r>
              <a:rPr lang="en-US" b="1" dirty="0" err="1" smtClean="0"/>
              <a:t>New_node</a:t>
            </a:r>
            <a:endParaRPr lang="en-US" b="1" dirty="0" smtClean="0"/>
          </a:p>
          <a:p>
            <a:pPr marL="342900" indent="-342900">
              <a:buAutoNum type="arabicPeriod"/>
            </a:pPr>
            <a:r>
              <a:rPr lang="en-US" b="1" dirty="0" smtClean="0"/>
              <a:t> 	Q-&gt;rear = </a:t>
            </a:r>
            <a:r>
              <a:rPr lang="en-US" b="1" dirty="0" err="1" smtClean="0"/>
              <a:t>New_node</a:t>
            </a:r>
            <a:endParaRPr lang="en-US" b="1" dirty="0"/>
          </a:p>
        </p:txBody>
      </p:sp>
      <p:sp>
        <p:nvSpPr>
          <p:cNvPr id="8" name="TextBox 7"/>
          <p:cNvSpPr txBox="1"/>
          <p:nvPr/>
        </p:nvSpPr>
        <p:spPr>
          <a:xfrm>
            <a:off x="228600" y="5638800"/>
            <a:ext cx="8305800" cy="369332"/>
          </a:xfrm>
          <a:prstGeom prst="rect">
            <a:avLst/>
          </a:prstGeom>
          <a:noFill/>
        </p:spPr>
        <p:txBody>
          <a:bodyPr wrap="square" rtlCol="0">
            <a:spAutoFit/>
          </a:bodyPr>
          <a:lstStyle/>
          <a:p>
            <a:r>
              <a:rPr lang="en-US" dirty="0" smtClean="0"/>
              <a:t>Complexity = O(1)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err="1"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Dequeue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1938992"/>
          </a:xfrm>
          <a:prstGeom prst="rect">
            <a:avLst/>
          </a:prstGeom>
          <a:noFill/>
        </p:spPr>
        <p:txBody>
          <a:bodyPr wrap="square" rtlCol="0">
            <a:spAutoFit/>
          </a:bodyPr>
          <a:lstStyle/>
          <a:p>
            <a:pPr>
              <a:lnSpc>
                <a:spcPct val="150000"/>
              </a:lnSpc>
            </a:pPr>
            <a:r>
              <a:rPr lang="en-US" dirty="0" smtClean="0"/>
              <a:t>This algorithm deletes an element from queue Q. Item is the element which is returned after deletion.</a:t>
            </a:r>
          </a:p>
          <a:p>
            <a:pPr>
              <a:lnSpc>
                <a:spcPct val="150000"/>
              </a:lnSpc>
            </a:pPr>
            <a:endParaRPr lang="en-US" dirty="0" smtClean="0"/>
          </a:p>
          <a:p>
            <a:endParaRPr lang="en-US" dirty="0" smtClean="0"/>
          </a:p>
          <a:p>
            <a:endParaRPr lang="en-US" dirty="0"/>
          </a:p>
        </p:txBody>
      </p:sp>
      <p:sp>
        <p:nvSpPr>
          <p:cNvPr id="7" name="TextBox 6"/>
          <p:cNvSpPr txBox="1"/>
          <p:nvPr/>
        </p:nvSpPr>
        <p:spPr>
          <a:xfrm>
            <a:off x="228600" y="1752600"/>
            <a:ext cx="8534400" cy="4247317"/>
          </a:xfrm>
          <a:prstGeom prst="rect">
            <a:avLst/>
          </a:prstGeom>
          <a:solidFill>
            <a:schemeClr val="bg1">
              <a:lumMod val="85000"/>
            </a:schemeClr>
          </a:solidFill>
        </p:spPr>
        <p:txBody>
          <a:bodyPr wrap="square" rtlCol="0">
            <a:spAutoFit/>
          </a:bodyPr>
          <a:lstStyle/>
          <a:p>
            <a:pPr marL="342900" indent="-342900"/>
            <a:r>
              <a:rPr lang="en-US" b="1" dirty="0" smtClean="0"/>
              <a:t>Algorithm </a:t>
            </a:r>
            <a:r>
              <a:rPr lang="en-US" b="1" dirty="0" err="1" smtClean="0"/>
              <a:t>DeLqueue</a:t>
            </a:r>
            <a:r>
              <a:rPr lang="en-US" b="1" dirty="0" smtClean="0"/>
              <a:t>(</a:t>
            </a:r>
            <a:r>
              <a:rPr lang="en-US" b="1" dirty="0" err="1" smtClean="0"/>
              <a:t>struct</a:t>
            </a:r>
            <a:r>
              <a:rPr lang="en-US" b="1" dirty="0" smtClean="0"/>
              <a:t> Queue * Q) –</a:t>
            </a:r>
          </a:p>
          <a:p>
            <a:pPr marL="342900" indent="-342900">
              <a:buAutoNum type="arabicPeriod"/>
            </a:pPr>
            <a:r>
              <a:rPr lang="en-US" b="1" dirty="0" smtClean="0"/>
              <a:t>Node *Temp</a:t>
            </a:r>
          </a:p>
          <a:p>
            <a:pPr marL="342900" indent="-342900">
              <a:buAutoNum type="arabicPeriod"/>
            </a:pPr>
            <a:r>
              <a:rPr lang="en-US" b="1" dirty="0" smtClean="0"/>
              <a:t>If (Q-&gt;front == NULL or Q-&gt;rear == NULL)	</a:t>
            </a:r>
            <a:r>
              <a:rPr lang="en-US" b="1" dirty="0" smtClean="0">
                <a:solidFill>
                  <a:srgbClr val="FF0000"/>
                </a:solidFill>
              </a:rPr>
              <a:t>// Check for emptiness</a:t>
            </a:r>
          </a:p>
          <a:p>
            <a:pPr marL="342900" indent="-342900">
              <a:buAutoNum type="arabicPeriod"/>
            </a:pPr>
            <a:r>
              <a:rPr lang="en-US" b="1" dirty="0" smtClean="0"/>
              <a:t> 	 Display “Queue is empty”</a:t>
            </a:r>
          </a:p>
          <a:p>
            <a:pPr marL="342900" indent="-342900">
              <a:buAutoNum type="arabicPeriod"/>
            </a:pPr>
            <a:r>
              <a:rPr lang="en-US" b="1" dirty="0" smtClean="0"/>
              <a:t> 	 Exit</a:t>
            </a:r>
          </a:p>
          <a:p>
            <a:pPr marL="342900" indent="-342900">
              <a:buFontTx/>
              <a:buAutoNum type="arabicPeriod"/>
            </a:pPr>
            <a:r>
              <a:rPr lang="en-US" b="1" dirty="0" smtClean="0"/>
              <a:t>Item  = (Q-&gt; front) -&gt;INFO</a:t>
            </a:r>
          </a:p>
          <a:p>
            <a:pPr marL="342900" indent="-342900">
              <a:buFontTx/>
              <a:buAutoNum type="arabicPeriod"/>
            </a:pPr>
            <a:r>
              <a:rPr lang="en-US" b="1" dirty="0" smtClean="0"/>
              <a:t>Temp = Q-&gt;front</a:t>
            </a:r>
          </a:p>
          <a:p>
            <a:pPr marL="342900" indent="-342900">
              <a:buFontTx/>
              <a:buAutoNum type="arabicPeriod"/>
            </a:pPr>
            <a:r>
              <a:rPr lang="en-US" b="1" dirty="0" smtClean="0"/>
              <a:t>If ( Q-&gt; rear == Q-&gt;front)			</a:t>
            </a:r>
            <a:r>
              <a:rPr lang="en-US" b="1" dirty="0" smtClean="0">
                <a:solidFill>
                  <a:srgbClr val="FF0000"/>
                </a:solidFill>
              </a:rPr>
              <a:t>// Only one element</a:t>
            </a:r>
          </a:p>
          <a:p>
            <a:pPr marL="342900" indent="-342900">
              <a:buAutoNum type="arabicPeriod"/>
            </a:pPr>
            <a:r>
              <a:rPr lang="en-US" b="1" dirty="0" smtClean="0"/>
              <a:t> 	 Q-&gt;front = NULL</a:t>
            </a:r>
          </a:p>
          <a:p>
            <a:pPr marL="342900" indent="-342900">
              <a:buAutoNum type="arabicPeriod"/>
            </a:pPr>
            <a:r>
              <a:rPr lang="en-US" b="1" dirty="0" smtClean="0"/>
              <a:t> 	 Q-&gt;rear = NULL</a:t>
            </a:r>
          </a:p>
          <a:p>
            <a:pPr marL="342900" indent="-342900">
              <a:buAutoNum type="arabicPeriod"/>
            </a:pPr>
            <a:r>
              <a:rPr lang="en-US" b="1" dirty="0" smtClean="0"/>
              <a:t>Else</a:t>
            </a:r>
          </a:p>
          <a:p>
            <a:pPr marL="342900" indent="-342900">
              <a:buAutoNum type="arabicPeriod"/>
            </a:pPr>
            <a:r>
              <a:rPr lang="en-US" b="1" dirty="0" smtClean="0"/>
              <a:t> 	 Q-&gt;front = (Q-&gt;front)-&gt; NEXT</a:t>
            </a:r>
          </a:p>
          <a:p>
            <a:pPr marL="342900" indent="-342900">
              <a:buAutoNum type="arabicPeriod"/>
            </a:pPr>
            <a:r>
              <a:rPr lang="en-US" b="1" dirty="0" smtClean="0"/>
              <a:t>Free Temp</a:t>
            </a:r>
          </a:p>
          <a:p>
            <a:pPr marL="342900" indent="-342900">
              <a:buFontTx/>
              <a:buAutoNum type="arabicPeriod"/>
            </a:pPr>
            <a:r>
              <a:rPr lang="en-US" b="1" dirty="0" smtClean="0"/>
              <a:t>Return Item</a:t>
            </a:r>
          </a:p>
          <a:p>
            <a:pPr marL="342900" indent="-342900"/>
            <a:endParaRPr lang="en-US" dirty="0"/>
          </a:p>
        </p:txBody>
      </p:sp>
      <p:sp>
        <p:nvSpPr>
          <p:cNvPr id="8" name="TextBox 7"/>
          <p:cNvSpPr txBox="1"/>
          <p:nvPr/>
        </p:nvSpPr>
        <p:spPr>
          <a:xfrm>
            <a:off x="228600" y="6248400"/>
            <a:ext cx="8305800" cy="369332"/>
          </a:xfrm>
          <a:prstGeom prst="rect">
            <a:avLst/>
          </a:prstGeom>
          <a:noFill/>
        </p:spPr>
        <p:txBody>
          <a:bodyPr wrap="square" rtlCol="0">
            <a:spAutoFit/>
          </a:bodyPr>
          <a:lstStyle/>
          <a:p>
            <a:r>
              <a:rPr lang="en-US" dirty="0" smtClean="0"/>
              <a:t>Complexity = O(1)</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dirty="0">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Introduction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4385816"/>
          </a:xfrm>
          <a:prstGeom prst="rect">
            <a:avLst/>
          </a:prstGeom>
          <a:noFill/>
        </p:spPr>
        <p:txBody>
          <a:bodyPr wrap="square" rtlCol="0">
            <a:spAutoFit/>
          </a:bodyPr>
          <a:lstStyle/>
          <a:p>
            <a:pPr>
              <a:lnSpc>
                <a:spcPct val="150000"/>
              </a:lnSpc>
              <a:buFont typeface="Wingdings" pitchFamily="2" charset="2"/>
              <a:buChar char="Ø"/>
            </a:pPr>
            <a:r>
              <a:rPr lang="en-US" dirty="0" smtClean="0"/>
              <a:t>    In general, Queue is a line of person waiting for their turn at some service counter like </a:t>
            </a:r>
          </a:p>
          <a:p>
            <a:pPr>
              <a:lnSpc>
                <a:spcPct val="150000"/>
              </a:lnSpc>
            </a:pPr>
            <a:r>
              <a:rPr lang="en-US" dirty="0" smtClean="0"/>
              <a:t>       ticket window at cinema hall, at bus stand or at railway station  etc. The person who </a:t>
            </a:r>
          </a:p>
          <a:p>
            <a:pPr>
              <a:lnSpc>
                <a:spcPct val="150000"/>
              </a:lnSpc>
            </a:pPr>
            <a:r>
              <a:rPr lang="en-US" dirty="0" smtClean="0"/>
              <a:t>       comes first, he/she gets the service first.</a:t>
            </a:r>
          </a:p>
          <a:p>
            <a:pPr>
              <a:lnSpc>
                <a:spcPct val="150000"/>
              </a:lnSpc>
            </a:pPr>
            <a:endParaRPr lang="en-US" dirty="0" smtClean="0"/>
          </a:p>
          <a:p>
            <a:pPr>
              <a:lnSpc>
                <a:spcPct val="150000"/>
              </a:lnSpc>
            </a:pPr>
            <a:r>
              <a:rPr lang="en-US" dirty="0" smtClean="0"/>
              <a:t>Similarly in data structure,</a:t>
            </a:r>
          </a:p>
          <a:p>
            <a:pPr>
              <a:lnSpc>
                <a:spcPct val="150000"/>
              </a:lnSpc>
              <a:buFont typeface="Wingdings" pitchFamily="2" charset="2"/>
              <a:buChar char="Ø"/>
            </a:pPr>
            <a:r>
              <a:rPr lang="en-US" dirty="0" smtClean="0"/>
              <a:t>    Queue is a linear list in which insertions can take place at one end of list, known as </a:t>
            </a:r>
            <a:r>
              <a:rPr lang="en-US" b="1" dirty="0" smtClean="0"/>
              <a:t>rear</a:t>
            </a:r>
            <a:r>
              <a:rPr lang="en-US" dirty="0" smtClean="0"/>
              <a:t> </a:t>
            </a:r>
          </a:p>
          <a:p>
            <a:pPr>
              <a:lnSpc>
                <a:spcPct val="150000"/>
              </a:lnSpc>
            </a:pPr>
            <a:r>
              <a:rPr lang="en-US" dirty="0" smtClean="0"/>
              <a:t>        of the list, and deletions can take place at the other end of list, known as </a:t>
            </a:r>
            <a:r>
              <a:rPr lang="en-US" b="1" dirty="0" smtClean="0"/>
              <a:t>front</a:t>
            </a:r>
            <a:r>
              <a:rPr lang="en-US" dirty="0" smtClean="0"/>
              <a:t> of list.</a:t>
            </a:r>
          </a:p>
          <a:p>
            <a:pPr>
              <a:lnSpc>
                <a:spcPct val="150000"/>
              </a:lnSpc>
              <a:buFont typeface="Wingdings" pitchFamily="2" charset="2"/>
              <a:buChar char="Ø"/>
            </a:pPr>
            <a:r>
              <a:rPr lang="en-US" dirty="0" smtClean="0"/>
              <a:t>     Nature of queue is First Come First Serve (FCFS) or First In First Out (FIFO)</a:t>
            </a:r>
          </a:p>
          <a:p>
            <a:pPr>
              <a:lnSpc>
                <a:spcPct val="150000"/>
              </a:lnSpc>
            </a:pPr>
            <a:r>
              <a:rPr lang="en-US" dirty="0" smtClean="0"/>
              <a:t>Example – Printer task queue, keystroke queue etc.</a:t>
            </a:r>
          </a:p>
          <a:p>
            <a:endParaRPr lang="en-US" dirty="0" smtClean="0"/>
          </a:p>
          <a:p>
            <a:endParaRPr lang="en-US" dirty="0"/>
          </a:p>
        </p:txBody>
      </p:sp>
      <p:sp>
        <p:nvSpPr>
          <p:cNvPr id="29698" name="AutoShape 2" descr="Image result for queu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0" name="AutoShape 4" descr="Image result for queu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7" descr="queue1.png"/>
          <p:cNvPicPr>
            <a:picLocks noChangeAspect="1"/>
          </p:cNvPicPr>
          <p:nvPr/>
        </p:nvPicPr>
        <p:blipFill>
          <a:blip r:embed="rId2" cstate="print"/>
          <a:stretch>
            <a:fillRect/>
          </a:stretch>
        </p:blipFill>
        <p:spPr>
          <a:xfrm>
            <a:off x="2743200" y="4876800"/>
            <a:ext cx="4080510" cy="16002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err="1"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Deque</a:t>
            </a:r>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 ( Double-Ended Queue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1052185"/>
            <a:ext cx="8839200" cy="4662815"/>
          </a:xfrm>
          <a:prstGeom prst="rect">
            <a:avLst/>
          </a:prstGeom>
          <a:noFill/>
        </p:spPr>
        <p:txBody>
          <a:bodyPr wrap="square" rtlCol="0">
            <a:spAutoFit/>
          </a:bodyPr>
          <a:lstStyle/>
          <a:p>
            <a:pPr>
              <a:lnSpc>
                <a:spcPct val="150000"/>
              </a:lnSpc>
              <a:buFont typeface="Wingdings" pitchFamily="2" charset="2"/>
              <a:buChar char="Ø"/>
            </a:pPr>
            <a:r>
              <a:rPr lang="en-US" dirty="0" smtClean="0"/>
              <a:t>    Linear queue which allows insertion and deletion from both the ends of list</a:t>
            </a:r>
          </a:p>
          <a:p>
            <a:pPr>
              <a:lnSpc>
                <a:spcPct val="150000"/>
              </a:lnSpc>
              <a:buFont typeface="Wingdings" pitchFamily="2" charset="2"/>
              <a:buChar char="Ø"/>
            </a:pPr>
            <a:r>
              <a:rPr lang="en-US" dirty="0" smtClean="0"/>
              <a:t>    Addition or deletion can be performed from front or rear</a:t>
            </a:r>
          </a:p>
          <a:p>
            <a:pPr>
              <a:lnSpc>
                <a:spcPct val="150000"/>
              </a:lnSpc>
            </a:pPr>
            <a:r>
              <a:rPr lang="en-US" dirty="0" smtClean="0"/>
              <a:t> </a:t>
            </a:r>
          </a:p>
          <a:p>
            <a:pPr>
              <a:lnSpc>
                <a:spcPct val="150000"/>
              </a:lnSpc>
            </a:pPr>
            <a:endParaRPr lang="en-US" dirty="0" smtClean="0"/>
          </a:p>
          <a:p>
            <a:pPr>
              <a:lnSpc>
                <a:spcPct val="150000"/>
              </a:lnSpc>
            </a:pPr>
            <a:endParaRPr lang="en-US" dirty="0" smtClean="0"/>
          </a:p>
          <a:p>
            <a:pPr>
              <a:lnSpc>
                <a:spcPct val="150000"/>
              </a:lnSpc>
            </a:pPr>
            <a:endParaRPr lang="en-US" dirty="0" smtClean="0"/>
          </a:p>
          <a:p>
            <a:pPr>
              <a:lnSpc>
                <a:spcPct val="150000"/>
              </a:lnSpc>
            </a:pPr>
            <a:r>
              <a:rPr lang="en-US" dirty="0" smtClean="0"/>
              <a:t>There are two variations of </a:t>
            </a:r>
            <a:r>
              <a:rPr lang="en-US" dirty="0" err="1" smtClean="0"/>
              <a:t>deque</a:t>
            </a:r>
            <a:r>
              <a:rPr lang="en-US" dirty="0" smtClean="0"/>
              <a:t> –</a:t>
            </a:r>
          </a:p>
          <a:p>
            <a:pPr marL="342900" indent="-342900">
              <a:lnSpc>
                <a:spcPct val="150000"/>
              </a:lnSpc>
              <a:buAutoNum type="arabicPeriod"/>
            </a:pPr>
            <a:r>
              <a:rPr lang="en-US" i="1" dirty="0" smtClean="0"/>
              <a:t>Input restricted </a:t>
            </a:r>
            <a:r>
              <a:rPr lang="en-US" i="1" dirty="0" err="1" smtClean="0"/>
              <a:t>deque</a:t>
            </a:r>
            <a:r>
              <a:rPr lang="en-US" i="1" dirty="0" smtClean="0"/>
              <a:t> </a:t>
            </a:r>
            <a:r>
              <a:rPr lang="en-US" dirty="0" smtClean="0"/>
              <a:t>– Insertions from only one end but deletion from both ends</a:t>
            </a:r>
          </a:p>
          <a:p>
            <a:pPr marL="342900" indent="-342900">
              <a:lnSpc>
                <a:spcPct val="150000"/>
              </a:lnSpc>
              <a:buAutoNum type="arabicPeriod"/>
            </a:pPr>
            <a:r>
              <a:rPr lang="en-US" i="1" dirty="0" smtClean="0"/>
              <a:t>Output restricted </a:t>
            </a:r>
            <a:r>
              <a:rPr lang="en-US" i="1" dirty="0" err="1" smtClean="0"/>
              <a:t>deque</a:t>
            </a:r>
            <a:r>
              <a:rPr lang="en-US" i="1" dirty="0" smtClean="0"/>
              <a:t> </a:t>
            </a:r>
            <a:r>
              <a:rPr lang="en-US" dirty="0" smtClean="0"/>
              <a:t>– Insertion from both ends and deletion from one end only</a:t>
            </a:r>
          </a:p>
          <a:p>
            <a:pPr marL="342900" indent="-342900">
              <a:buAutoNum type="arabicPeriod"/>
            </a:pPr>
            <a:endParaRPr lang="en-US" dirty="0" smtClean="0"/>
          </a:p>
          <a:p>
            <a:pPr>
              <a:buFontTx/>
              <a:buChar char="-"/>
            </a:pPr>
            <a:endParaRPr lang="en-US" dirty="0" smtClean="0"/>
          </a:p>
          <a:p>
            <a:endParaRPr lang="en-US" dirty="0"/>
          </a:p>
        </p:txBody>
      </p:sp>
      <p:graphicFrame>
        <p:nvGraphicFramePr>
          <p:cNvPr id="8" name="Table 7"/>
          <p:cNvGraphicFramePr>
            <a:graphicFrameLocks noGrp="1"/>
          </p:cNvGraphicFramePr>
          <p:nvPr/>
        </p:nvGraphicFramePr>
        <p:xfrm>
          <a:off x="1447800" y="2438400"/>
          <a:ext cx="5334000" cy="365760"/>
        </p:xfrm>
        <a:graphic>
          <a:graphicData uri="http://schemas.openxmlformats.org/drawingml/2006/table">
            <a:tbl>
              <a:tblPr firstRow="1" bandRow="1">
                <a:tableStyleId>{5940675A-B579-460E-94D1-54222C63F5DA}</a:tableStyleId>
              </a:tblPr>
              <a:tblGrid>
                <a:gridCol w="762000"/>
                <a:gridCol w="762000"/>
                <a:gridCol w="762000"/>
                <a:gridCol w="762000"/>
                <a:gridCol w="762000"/>
                <a:gridCol w="762000"/>
                <a:gridCol w="762000"/>
              </a:tblGrid>
              <a:tr h="127625">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4</a:t>
                      </a:r>
                      <a:endParaRPr lang="en-US" dirty="0"/>
                    </a:p>
                  </a:txBody>
                  <a:tcPr/>
                </a:tc>
                <a:tc>
                  <a:txBody>
                    <a:bodyPr/>
                    <a:lstStyle/>
                    <a:p>
                      <a:pPr algn="ctr"/>
                      <a:r>
                        <a:rPr lang="en-US" dirty="0" smtClean="0"/>
                        <a:t>15</a:t>
                      </a:r>
                      <a:endParaRPr lang="en-US" dirty="0"/>
                    </a:p>
                  </a:txBody>
                  <a:tcPr/>
                </a:tc>
                <a:tc>
                  <a:txBody>
                    <a:bodyPr/>
                    <a:lstStyle/>
                    <a:p>
                      <a:pPr algn="ctr"/>
                      <a:r>
                        <a:rPr lang="en-US" dirty="0" smtClean="0"/>
                        <a:t>4</a:t>
                      </a:r>
                      <a:endParaRPr lang="en-US" dirty="0"/>
                    </a:p>
                  </a:txBody>
                  <a:tcPr/>
                </a:tc>
                <a:tc>
                  <a:txBody>
                    <a:bodyPr/>
                    <a:lstStyle/>
                    <a:p>
                      <a:pPr algn="ctr"/>
                      <a:r>
                        <a:rPr lang="en-US" dirty="0" smtClean="0"/>
                        <a:t>9</a:t>
                      </a:r>
                      <a:endParaRPr lang="en-US" dirty="0"/>
                    </a:p>
                  </a:txBody>
                  <a:tcPr/>
                </a:tc>
                <a:tc>
                  <a:txBody>
                    <a:bodyPr/>
                    <a:lstStyle/>
                    <a:p>
                      <a:pPr algn="ctr"/>
                      <a:r>
                        <a:rPr lang="en-US" dirty="0" smtClean="0"/>
                        <a:t>6</a:t>
                      </a:r>
                      <a:endParaRPr lang="en-US" dirty="0"/>
                    </a:p>
                  </a:txBody>
                  <a:tcPr/>
                </a:tc>
              </a:tr>
            </a:tbl>
          </a:graphicData>
        </a:graphic>
      </p:graphicFrame>
      <p:sp>
        <p:nvSpPr>
          <p:cNvPr id="9" name="TextBox 8"/>
          <p:cNvSpPr txBox="1"/>
          <p:nvPr/>
        </p:nvSpPr>
        <p:spPr>
          <a:xfrm>
            <a:off x="1524000" y="2819400"/>
            <a:ext cx="838200" cy="369332"/>
          </a:xfrm>
          <a:prstGeom prst="rect">
            <a:avLst/>
          </a:prstGeom>
          <a:noFill/>
        </p:spPr>
        <p:txBody>
          <a:bodyPr wrap="square" rtlCol="0">
            <a:spAutoFit/>
          </a:bodyPr>
          <a:lstStyle/>
          <a:p>
            <a:r>
              <a:rPr lang="en-US" dirty="0" smtClean="0"/>
              <a:t>front</a:t>
            </a:r>
            <a:endParaRPr lang="en-US" dirty="0"/>
          </a:p>
        </p:txBody>
      </p:sp>
      <p:sp>
        <p:nvSpPr>
          <p:cNvPr id="10" name="TextBox 9"/>
          <p:cNvSpPr txBox="1"/>
          <p:nvPr/>
        </p:nvSpPr>
        <p:spPr>
          <a:xfrm>
            <a:off x="6172200" y="2819400"/>
            <a:ext cx="838200" cy="369332"/>
          </a:xfrm>
          <a:prstGeom prst="rect">
            <a:avLst/>
          </a:prstGeom>
          <a:noFill/>
        </p:spPr>
        <p:txBody>
          <a:bodyPr wrap="square" rtlCol="0">
            <a:spAutoFit/>
          </a:bodyPr>
          <a:lstStyle/>
          <a:p>
            <a:r>
              <a:rPr lang="en-US" dirty="0" smtClean="0"/>
              <a:t>rear</a:t>
            </a:r>
            <a:endParaRPr lang="en-US" dirty="0"/>
          </a:p>
        </p:txBody>
      </p:sp>
      <p:cxnSp>
        <p:nvCxnSpPr>
          <p:cNvPr id="13" name="Straight Arrow Connector 12"/>
          <p:cNvCxnSpPr/>
          <p:nvPr/>
        </p:nvCxnSpPr>
        <p:spPr>
          <a:xfrm>
            <a:off x="685800" y="2514600"/>
            <a:ext cx="7620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a:off x="6781800" y="2514600"/>
            <a:ext cx="7620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6" name="TextBox 15"/>
          <p:cNvSpPr txBox="1"/>
          <p:nvPr/>
        </p:nvSpPr>
        <p:spPr>
          <a:xfrm>
            <a:off x="381000" y="2221468"/>
            <a:ext cx="1066800" cy="369332"/>
          </a:xfrm>
          <a:prstGeom prst="rect">
            <a:avLst/>
          </a:prstGeom>
          <a:noFill/>
        </p:spPr>
        <p:txBody>
          <a:bodyPr wrap="square" rtlCol="0">
            <a:spAutoFit/>
          </a:bodyPr>
          <a:lstStyle/>
          <a:p>
            <a:r>
              <a:rPr lang="en-US" dirty="0" smtClean="0"/>
              <a:t>Insertion</a:t>
            </a:r>
            <a:endParaRPr lang="en-US" dirty="0"/>
          </a:p>
        </p:txBody>
      </p:sp>
      <p:sp>
        <p:nvSpPr>
          <p:cNvPr id="19" name="TextBox 18"/>
          <p:cNvSpPr txBox="1"/>
          <p:nvPr/>
        </p:nvSpPr>
        <p:spPr>
          <a:xfrm>
            <a:off x="6781800" y="2221468"/>
            <a:ext cx="1066800" cy="369332"/>
          </a:xfrm>
          <a:prstGeom prst="rect">
            <a:avLst/>
          </a:prstGeom>
          <a:noFill/>
        </p:spPr>
        <p:txBody>
          <a:bodyPr wrap="square" rtlCol="0">
            <a:spAutoFit/>
          </a:bodyPr>
          <a:lstStyle/>
          <a:p>
            <a:r>
              <a:rPr lang="en-US" dirty="0" smtClean="0"/>
              <a:t>Deletion</a:t>
            </a:r>
            <a:endParaRPr lang="en-US" dirty="0"/>
          </a:p>
        </p:txBody>
      </p:sp>
      <p:cxnSp>
        <p:nvCxnSpPr>
          <p:cNvPr id="22" name="Straight Arrow Connector 21"/>
          <p:cNvCxnSpPr/>
          <p:nvPr/>
        </p:nvCxnSpPr>
        <p:spPr>
          <a:xfrm rot="10800000">
            <a:off x="685800" y="2743200"/>
            <a:ext cx="7620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6781800" y="2678668"/>
            <a:ext cx="1066800" cy="369332"/>
          </a:xfrm>
          <a:prstGeom prst="rect">
            <a:avLst/>
          </a:prstGeom>
          <a:noFill/>
        </p:spPr>
        <p:txBody>
          <a:bodyPr wrap="square" rtlCol="0">
            <a:spAutoFit/>
          </a:bodyPr>
          <a:lstStyle/>
          <a:p>
            <a:r>
              <a:rPr lang="en-US" dirty="0" smtClean="0"/>
              <a:t>Insertion</a:t>
            </a:r>
            <a:endParaRPr lang="en-US" dirty="0"/>
          </a:p>
        </p:txBody>
      </p:sp>
      <p:cxnSp>
        <p:nvCxnSpPr>
          <p:cNvPr id="24" name="Straight Arrow Connector 23"/>
          <p:cNvCxnSpPr/>
          <p:nvPr/>
        </p:nvCxnSpPr>
        <p:spPr>
          <a:xfrm rot="10800000">
            <a:off x="6781800" y="2743200"/>
            <a:ext cx="7620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5" name="TextBox 24"/>
          <p:cNvSpPr txBox="1"/>
          <p:nvPr/>
        </p:nvSpPr>
        <p:spPr>
          <a:xfrm>
            <a:off x="457200" y="2678668"/>
            <a:ext cx="1066800" cy="369332"/>
          </a:xfrm>
          <a:prstGeom prst="rect">
            <a:avLst/>
          </a:prstGeom>
          <a:noFill/>
        </p:spPr>
        <p:txBody>
          <a:bodyPr wrap="square" rtlCol="0">
            <a:spAutoFit/>
          </a:bodyPr>
          <a:lstStyle/>
          <a:p>
            <a:r>
              <a:rPr lang="en-US" dirty="0" smtClean="0"/>
              <a:t>Deletion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
                                            <p:txEl>
                                              <p:pRg st="6" end="6"/>
                                            </p:txEl>
                                          </p:spTgt>
                                        </p:tgtEl>
                                        <p:attrNameLst>
                                          <p:attrName>style.visibility</p:attrName>
                                        </p:attrNameLst>
                                      </p:cBhvr>
                                      <p:to>
                                        <p:strVal val="visible"/>
                                      </p:to>
                                    </p:set>
                                    <p:anim calcmode="lin" valueType="num">
                                      <p:cBhvr additive="base">
                                        <p:cTn id="37" dur="500" fill="hold"/>
                                        <p:tgtEl>
                                          <p:spTgt spid="18">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8">
                                            <p:txEl>
                                              <p:pRg st="7" end="7"/>
                                            </p:txEl>
                                          </p:spTgt>
                                        </p:tgtEl>
                                        <p:attrNameLst>
                                          <p:attrName>style.visibility</p:attrName>
                                        </p:attrNameLst>
                                      </p:cBhvr>
                                      <p:to>
                                        <p:strVal val="visible"/>
                                      </p:to>
                                    </p:set>
                                    <p:anim calcmode="lin" valueType="num">
                                      <p:cBhvr additive="base">
                                        <p:cTn id="41" dur="500" fill="hold"/>
                                        <p:tgtEl>
                                          <p:spTgt spid="18">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8">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8">
                                            <p:txEl>
                                              <p:pRg st="8" end="8"/>
                                            </p:txEl>
                                          </p:spTgt>
                                        </p:tgtEl>
                                        <p:attrNameLst>
                                          <p:attrName>style.visibility</p:attrName>
                                        </p:attrNameLst>
                                      </p:cBhvr>
                                      <p:to>
                                        <p:strVal val="visible"/>
                                      </p:to>
                                    </p:set>
                                    <p:anim calcmode="lin" valueType="num">
                                      <p:cBhvr additive="base">
                                        <p:cTn id="45" dur="500" fill="hold"/>
                                        <p:tgtEl>
                                          <p:spTgt spid="18">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6" grpId="0"/>
      <p:bldP spid="19" grpId="0"/>
      <p:bldP spid="23"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Operations on </a:t>
            </a:r>
            <a:r>
              <a:rPr lang="en-US" sz="2800" dirty="0" err="1"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deque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2031325"/>
          </a:xfrm>
          <a:prstGeom prst="rect">
            <a:avLst/>
          </a:prstGeom>
          <a:noFill/>
        </p:spPr>
        <p:txBody>
          <a:bodyPr wrap="square" rtlCol="0">
            <a:spAutoFit/>
          </a:bodyPr>
          <a:lstStyle/>
          <a:p>
            <a:pPr marL="342900" indent="-342900">
              <a:lnSpc>
                <a:spcPct val="150000"/>
              </a:lnSpc>
              <a:buFont typeface="+mj-lt"/>
              <a:buAutoNum type="arabicPeriod"/>
            </a:pPr>
            <a:r>
              <a:rPr lang="en-US" dirty="0" smtClean="0"/>
              <a:t>Insertion at beginning – Using front pointer</a:t>
            </a:r>
          </a:p>
          <a:p>
            <a:pPr marL="342900" indent="-342900">
              <a:lnSpc>
                <a:spcPct val="150000"/>
              </a:lnSpc>
              <a:buFont typeface="+mj-lt"/>
              <a:buAutoNum type="arabicPeriod"/>
            </a:pPr>
            <a:r>
              <a:rPr lang="en-US" dirty="0" smtClean="0"/>
              <a:t>Insertion at end – Using rear pointer</a:t>
            </a:r>
          </a:p>
          <a:p>
            <a:pPr marL="342900" indent="-342900">
              <a:lnSpc>
                <a:spcPct val="150000"/>
              </a:lnSpc>
              <a:buFont typeface="+mj-lt"/>
              <a:buAutoNum type="arabicPeriod"/>
            </a:pPr>
            <a:r>
              <a:rPr lang="en-US" dirty="0" smtClean="0"/>
              <a:t>Deletion at beginning – Using front pointer</a:t>
            </a:r>
          </a:p>
          <a:p>
            <a:pPr marL="342900" indent="-342900">
              <a:lnSpc>
                <a:spcPct val="150000"/>
              </a:lnSpc>
              <a:buFont typeface="+mj-lt"/>
              <a:buAutoNum type="arabicPeriod"/>
            </a:pPr>
            <a:r>
              <a:rPr lang="en-US" dirty="0" smtClean="0"/>
              <a:t>Deletion at end – Using rear pointer</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Priority Queue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5078313"/>
          </a:xfrm>
          <a:prstGeom prst="rect">
            <a:avLst/>
          </a:prstGeom>
          <a:noFill/>
        </p:spPr>
        <p:txBody>
          <a:bodyPr wrap="square" rtlCol="0">
            <a:spAutoFit/>
          </a:bodyPr>
          <a:lstStyle/>
          <a:p>
            <a:pPr>
              <a:lnSpc>
                <a:spcPct val="150000"/>
              </a:lnSpc>
              <a:buFont typeface="Wingdings" pitchFamily="2" charset="2"/>
              <a:buChar char="Ø"/>
            </a:pPr>
            <a:r>
              <a:rPr lang="en-US" dirty="0" smtClean="0"/>
              <a:t>     A queue where each element is assigned a priority.  </a:t>
            </a:r>
          </a:p>
          <a:p>
            <a:pPr>
              <a:lnSpc>
                <a:spcPct val="150000"/>
              </a:lnSpc>
              <a:buFont typeface="Wingdings" pitchFamily="2" charset="2"/>
              <a:buChar char="Ø"/>
            </a:pPr>
            <a:r>
              <a:rPr lang="en-US" dirty="0" smtClean="0"/>
              <a:t>     Lower the number higher the priority.</a:t>
            </a:r>
          </a:p>
          <a:p>
            <a:pPr>
              <a:lnSpc>
                <a:spcPct val="150000"/>
              </a:lnSpc>
              <a:buFont typeface="Wingdings" pitchFamily="2" charset="2"/>
              <a:buChar char="Ø"/>
            </a:pPr>
            <a:r>
              <a:rPr lang="en-US" dirty="0" smtClean="0"/>
              <a:t>     An element with highest priority is processed first before any element of lower priority.</a:t>
            </a:r>
          </a:p>
          <a:p>
            <a:pPr>
              <a:lnSpc>
                <a:spcPct val="150000"/>
              </a:lnSpc>
              <a:buFont typeface="Wingdings" pitchFamily="2" charset="2"/>
              <a:buChar char="Ø"/>
            </a:pPr>
            <a:r>
              <a:rPr lang="en-US" dirty="0" smtClean="0"/>
              <a:t>     If two elements are of same priority then they are processed according to the order in </a:t>
            </a:r>
          </a:p>
          <a:p>
            <a:pPr>
              <a:lnSpc>
                <a:spcPct val="150000"/>
              </a:lnSpc>
            </a:pPr>
            <a:r>
              <a:rPr lang="en-US" dirty="0" smtClean="0"/>
              <a:t>        which they were added in queue.</a:t>
            </a:r>
          </a:p>
          <a:p>
            <a:pPr>
              <a:lnSpc>
                <a:spcPct val="150000"/>
              </a:lnSpc>
            </a:pPr>
            <a:r>
              <a:rPr lang="en-US" dirty="0" smtClean="0"/>
              <a:t>Priority decision parameter –</a:t>
            </a:r>
          </a:p>
          <a:p>
            <a:pPr marL="342900" indent="-342900">
              <a:lnSpc>
                <a:spcPct val="150000"/>
              </a:lnSpc>
              <a:buAutoNum type="arabicPeriod"/>
            </a:pPr>
            <a:r>
              <a:rPr lang="en-US" dirty="0" smtClean="0"/>
              <a:t>Shortest job</a:t>
            </a:r>
          </a:p>
          <a:p>
            <a:pPr marL="342900" indent="-342900">
              <a:lnSpc>
                <a:spcPct val="150000"/>
              </a:lnSpc>
              <a:buAutoNum type="arabicPeriod"/>
            </a:pPr>
            <a:r>
              <a:rPr lang="en-US" dirty="0" smtClean="0"/>
              <a:t>Payment</a:t>
            </a:r>
          </a:p>
          <a:p>
            <a:pPr marL="342900" indent="-342900">
              <a:lnSpc>
                <a:spcPct val="150000"/>
              </a:lnSpc>
              <a:buAutoNum type="arabicPeriod"/>
            </a:pPr>
            <a:r>
              <a:rPr lang="en-US" dirty="0" smtClean="0"/>
              <a:t>Time</a:t>
            </a:r>
          </a:p>
          <a:p>
            <a:pPr marL="342900" indent="-342900">
              <a:lnSpc>
                <a:spcPct val="150000"/>
              </a:lnSpc>
              <a:buAutoNum type="arabicPeriod"/>
            </a:pPr>
            <a:r>
              <a:rPr lang="en-US" dirty="0" smtClean="0"/>
              <a:t>Type of Job etc.</a:t>
            </a:r>
          </a:p>
          <a:p>
            <a:endParaRPr lang="en-US" dirty="0" smtClean="0"/>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xEl>
                                              <p:pRg st="5" end="5"/>
                                            </p:txEl>
                                          </p:spTgt>
                                        </p:tgtEl>
                                        <p:attrNameLst>
                                          <p:attrName>style.visibility</p:attrName>
                                        </p:attrNameLst>
                                      </p:cBhvr>
                                      <p:to>
                                        <p:strVal val="visible"/>
                                      </p:to>
                                    </p:set>
                                    <p:anim calcmode="lin" valueType="num">
                                      <p:cBhvr additive="base">
                                        <p:cTn id="7" dur="500" fill="hold"/>
                                        <p:tgtEl>
                                          <p:spTgt spid="18">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
                                            <p:txEl>
                                              <p:pRg st="6" end="6"/>
                                            </p:txEl>
                                          </p:spTgt>
                                        </p:tgtEl>
                                        <p:attrNameLst>
                                          <p:attrName>style.visibility</p:attrName>
                                        </p:attrNameLst>
                                      </p:cBhvr>
                                      <p:to>
                                        <p:strVal val="visible"/>
                                      </p:to>
                                    </p:set>
                                    <p:anim calcmode="lin" valueType="num">
                                      <p:cBhvr additive="base">
                                        <p:cTn id="11" dur="500" fill="hold"/>
                                        <p:tgtEl>
                                          <p:spTgt spid="18">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8">
                                            <p:txEl>
                                              <p:pRg st="7" end="7"/>
                                            </p:txEl>
                                          </p:spTgt>
                                        </p:tgtEl>
                                        <p:attrNameLst>
                                          <p:attrName>style.visibility</p:attrName>
                                        </p:attrNameLst>
                                      </p:cBhvr>
                                      <p:to>
                                        <p:strVal val="visible"/>
                                      </p:to>
                                    </p:set>
                                    <p:anim calcmode="lin" valueType="num">
                                      <p:cBhvr additive="base">
                                        <p:cTn id="15" dur="500" fill="hold"/>
                                        <p:tgtEl>
                                          <p:spTgt spid="18">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8">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
                                            <p:txEl>
                                              <p:pRg st="8" end="8"/>
                                            </p:txEl>
                                          </p:spTgt>
                                        </p:tgtEl>
                                        <p:attrNameLst>
                                          <p:attrName>style.visibility</p:attrName>
                                        </p:attrNameLst>
                                      </p:cBhvr>
                                      <p:to>
                                        <p:strVal val="visible"/>
                                      </p:to>
                                    </p:set>
                                    <p:anim calcmode="lin" valueType="num">
                                      <p:cBhvr additive="base">
                                        <p:cTn id="19" dur="500" fill="hold"/>
                                        <p:tgtEl>
                                          <p:spTgt spid="18">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8">
                                            <p:txEl>
                                              <p:pRg st="9" end="9"/>
                                            </p:txEl>
                                          </p:spTgt>
                                        </p:tgtEl>
                                        <p:attrNameLst>
                                          <p:attrName>style.visibility</p:attrName>
                                        </p:attrNameLst>
                                      </p:cBhvr>
                                      <p:to>
                                        <p:strVal val="visible"/>
                                      </p:to>
                                    </p:set>
                                    <p:anim calcmode="lin" valueType="num">
                                      <p:cBhvr additive="base">
                                        <p:cTn id="23" dur="500" fill="hold"/>
                                        <p:tgtEl>
                                          <p:spTgt spid="18">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Implementation of priority queue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3554819"/>
          </a:xfrm>
          <a:prstGeom prst="rect">
            <a:avLst/>
          </a:prstGeom>
          <a:noFill/>
        </p:spPr>
        <p:txBody>
          <a:bodyPr wrap="square" rtlCol="0">
            <a:spAutoFit/>
          </a:bodyPr>
          <a:lstStyle/>
          <a:p>
            <a:pPr>
              <a:lnSpc>
                <a:spcPct val="150000"/>
              </a:lnSpc>
              <a:buFont typeface="Wingdings" pitchFamily="2" charset="2"/>
              <a:buChar char="Ø"/>
            </a:pPr>
            <a:r>
              <a:rPr lang="en-US" dirty="0" smtClean="0"/>
              <a:t>   Linear Linked List</a:t>
            </a:r>
          </a:p>
          <a:p>
            <a:pPr>
              <a:lnSpc>
                <a:spcPct val="150000"/>
              </a:lnSpc>
              <a:buFont typeface="Wingdings" pitchFamily="2" charset="2"/>
              <a:buChar char="Ø"/>
            </a:pPr>
            <a:endParaRPr lang="en-US" dirty="0" smtClean="0"/>
          </a:p>
          <a:p>
            <a:pPr>
              <a:lnSpc>
                <a:spcPct val="150000"/>
              </a:lnSpc>
            </a:pPr>
            <a:endParaRPr lang="en-US" dirty="0" smtClean="0"/>
          </a:p>
          <a:p>
            <a:pPr>
              <a:lnSpc>
                <a:spcPct val="150000"/>
              </a:lnSpc>
              <a:buFont typeface="Wingdings" pitchFamily="2" charset="2"/>
              <a:buChar char="Ø"/>
            </a:pPr>
            <a:endParaRPr lang="en-US" dirty="0" smtClean="0"/>
          </a:p>
          <a:p>
            <a:pPr>
              <a:lnSpc>
                <a:spcPct val="150000"/>
              </a:lnSpc>
              <a:buFont typeface="Wingdings" pitchFamily="2" charset="2"/>
              <a:buChar char="Ø"/>
            </a:pPr>
            <a:endParaRPr lang="en-US" dirty="0" smtClean="0"/>
          </a:p>
          <a:p>
            <a:pPr>
              <a:lnSpc>
                <a:spcPct val="150000"/>
              </a:lnSpc>
            </a:pPr>
            <a:r>
              <a:rPr lang="en-US" dirty="0" smtClean="0"/>
              <a:t>   </a:t>
            </a:r>
          </a:p>
          <a:p>
            <a:pPr>
              <a:lnSpc>
                <a:spcPct val="150000"/>
              </a:lnSpc>
            </a:pPr>
            <a:r>
              <a:rPr lang="en-US" dirty="0" smtClean="0"/>
              <a:t>  </a:t>
            </a:r>
          </a:p>
          <a:p>
            <a:endParaRPr lang="en-US" dirty="0" smtClean="0"/>
          </a:p>
          <a:p>
            <a:endParaRPr lang="en-US" dirty="0"/>
          </a:p>
        </p:txBody>
      </p:sp>
      <p:graphicFrame>
        <p:nvGraphicFramePr>
          <p:cNvPr id="7" name="Table 6"/>
          <p:cNvGraphicFramePr>
            <a:graphicFrameLocks noGrp="1"/>
          </p:cNvGraphicFramePr>
          <p:nvPr/>
        </p:nvGraphicFramePr>
        <p:xfrm>
          <a:off x="685800" y="1905000"/>
          <a:ext cx="1676400" cy="370840"/>
        </p:xfrm>
        <a:graphic>
          <a:graphicData uri="http://schemas.openxmlformats.org/drawingml/2006/table">
            <a:tbl>
              <a:tblPr firstRow="1" bandRow="1">
                <a:tableStyleId>{5940675A-B579-460E-94D1-54222C63F5DA}</a:tableStyleId>
              </a:tblPr>
              <a:tblGrid>
                <a:gridCol w="558800"/>
                <a:gridCol w="558800"/>
                <a:gridCol w="558800"/>
              </a:tblGrid>
              <a:tr h="370840">
                <a:tc>
                  <a:txBody>
                    <a:bodyPr/>
                    <a:lstStyle/>
                    <a:p>
                      <a:pPr algn="ctr"/>
                      <a:r>
                        <a:rPr lang="en-US" dirty="0" smtClean="0"/>
                        <a:t>6</a:t>
                      </a:r>
                      <a:endParaRPr lang="en-US" dirty="0"/>
                    </a:p>
                  </a:txBody>
                  <a:tcPr/>
                </a:tc>
                <a:tc>
                  <a:txBody>
                    <a:bodyPr/>
                    <a:lstStyle/>
                    <a:p>
                      <a:pPr algn="ctr"/>
                      <a:r>
                        <a:rPr lang="en-US" dirty="0" smtClean="0"/>
                        <a:t>1</a:t>
                      </a:r>
                      <a:endParaRPr lang="en-US" dirty="0"/>
                    </a:p>
                  </a:txBody>
                  <a:tcPr/>
                </a:tc>
                <a:tc>
                  <a:txBody>
                    <a:bodyPr/>
                    <a:lstStyle/>
                    <a:p>
                      <a:pPr algn="ctr"/>
                      <a:endParaRPr lang="en-US" dirty="0"/>
                    </a:p>
                  </a:txBody>
                  <a:tcPr/>
                </a:tc>
              </a:tr>
            </a:tbl>
          </a:graphicData>
        </a:graphic>
      </p:graphicFrame>
      <p:graphicFrame>
        <p:nvGraphicFramePr>
          <p:cNvPr id="8" name="Table 7"/>
          <p:cNvGraphicFramePr>
            <a:graphicFrameLocks noGrp="1"/>
          </p:cNvGraphicFramePr>
          <p:nvPr/>
        </p:nvGraphicFramePr>
        <p:xfrm>
          <a:off x="2743200" y="1905000"/>
          <a:ext cx="1676400" cy="370840"/>
        </p:xfrm>
        <a:graphic>
          <a:graphicData uri="http://schemas.openxmlformats.org/drawingml/2006/table">
            <a:tbl>
              <a:tblPr firstRow="1" bandRow="1">
                <a:tableStyleId>{5940675A-B579-460E-94D1-54222C63F5DA}</a:tableStyleId>
              </a:tblPr>
              <a:tblGrid>
                <a:gridCol w="558800"/>
                <a:gridCol w="558800"/>
                <a:gridCol w="558800"/>
              </a:tblGrid>
              <a:tr h="370840">
                <a:tc>
                  <a:txBody>
                    <a:bodyPr/>
                    <a:lstStyle/>
                    <a:p>
                      <a:pPr algn="ctr"/>
                      <a:r>
                        <a:rPr lang="en-US" dirty="0" smtClean="0"/>
                        <a:t>8</a:t>
                      </a:r>
                      <a:endParaRPr lang="en-US" dirty="0"/>
                    </a:p>
                  </a:txBody>
                  <a:tcPr/>
                </a:tc>
                <a:tc>
                  <a:txBody>
                    <a:bodyPr/>
                    <a:lstStyle/>
                    <a:p>
                      <a:pPr algn="ctr"/>
                      <a:r>
                        <a:rPr lang="en-US" dirty="0" smtClean="0"/>
                        <a:t>2</a:t>
                      </a: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4876800" y="1905000"/>
          <a:ext cx="1676400" cy="370840"/>
        </p:xfrm>
        <a:graphic>
          <a:graphicData uri="http://schemas.openxmlformats.org/drawingml/2006/table">
            <a:tbl>
              <a:tblPr firstRow="1" bandRow="1">
                <a:tableStyleId>{5940675A-B579-460E-94D1-54222C63F5DA}</a:tableStyleId>
              </a:tblPr>
              <a:tblGrid>
                <a:gridCol w="558800"/>
                <a:gridCol w="558800"/>
                <a:gridCol w="558800"/>
              </a:tblGrid>
              <a:tr h="370840">
                <a:tc>
                  <a:txBody>
                    <a:bodyPr/>
                    <a:lstStyle/>
                    <a:p>
                      <a:pPr algn="ctr"/>
                      <a:r>
                        <a:rPr lang="en-US" dirty="0" smtClean="0"/>
                        <a:t>12</a:t>
                      </a:r>
                      <a:endParaRPr lang="en-US" dirty="0"/>
                    </a:p>
                  </a:txBody>
                  <a:tcPr/>
                </a:tc>
                <a:tc>
                  <a:txBody>
                    <a:bodyPr/>
                    <a:lstStyle/>
                    <a:p>
                      <a:pPr algn="ctr"/>
                      <a:r>
                        <a:rPr lang="en-US" dirty="0" smtClean="0"/>
                        <a:t>3</a:t>
                      </a:r>
                      <a:endParaRPr lang="en-US" dirty="0"/>
                    </a:p>
                  </a:txBody>
                  <a:tcPr/>
                </a:tc>
                <a:tc>
                  <a:txBody>
                    <a:bodyPr/>
                    <a:lstStyle/>
                    <a:p>
                      <a:pPr algn="ctr"/>
                      <a:endParaRPr lang="en-US" dirty="0"/>
                    </a:p>
                  </a:txBody>
                  <a:tcPr/>
                </a:tc>
              </a:tr>
            </a:tbl>
          </a:graphicData>
        </a:graphic>
      </p:graphicFrame>
      <p:graphicFrame>
        <p:nvGraphicFramePr>
          <p:cNvPr id="10" name="Table 9"/>
          <p:cNvGraphicFramePr>
            <a:graphicFrameLocks noGrp="1"/>
          </p:cNvGraphicFramePr>
          <p:nvPr/>
        </p:nvGraphicFramePr>
        <p:xfrm>
          <a:off x="7010400" y="1905000"/>
          <a:ext cx="1676400" cy="370840"/>
        </p:xfrm>
        <a:graphic>
          <a:graphicData uri="http://schemas.openxmlformats.org/drawingml/2006/table">
            <a:tbl>
              <a:tblPr firstRow="1" bandRow="1">
                <a:tableStyleId>{5940675A-B579-460E-94D1-54222C63F5DA}</a:tableStyleId>
              </a:tblPr>
              <a:tblGrid>
                <a:gridCol w="558800"/>
                <a:gridCol w="558800"/>
                <a:gridCol w="558800"/>
              </a:tblGrid>
              <a:tr h="370840">
                <a:tc>
                  <a:txBody>
                    <a:bodyPr/>
                    <a:lstStyle/>
                    <a:p>
                      <a:pPr algn="ctr"/>
                      <a:r>
                        <a:rPr lang="en-US" dirty="0" smtClean="0"/>
                        <a:t>14</a:t>
                      </a:r>
                      <a:endParaRPr lang="en-US" dirty="0"/>
                    </a:p>
                  </a:txBody>
                  <a:tcPr/>
                </a:tc>
                <a:tc>
                  <a:txBody>
                    <a:bodyPr/>
                    <a:lstStyle/>
                    <a:p>
                      <a:pPr algn="ctr"/>
                      <a:r>
                        <a:rPr lang="en-US" dirty="0" smtClean="0"/>
                        <a:t>4</a:t>
                      </a:r>
                      <a:endParaRPr lang="en-US" dirty="0"/>
                    </a:p>
                  </a:txBody>
                  <a:tcPr/>
                </a:tc>
                <a:tc>
                  <a:txBody>
                    <a:bodyPr/>
                    <a:lstStyle/>
                    <a:p>
                      <a:pPr algn="ctr"/>
                      <a:endParaRPr lang="en-US" dirty="0"/>
                    </a:p>
                  </a:txBody>
                  <a:tcPr/>
                </a:tc>
              </a:tr>
            </a:tbl>
          </a:graphicData>
        </a:graphic>
      </p:graphicFrame>
      <p:cxnSp>
        <p:nvCxnSpPr>
          <p:cNvPr id="13" name="Straight Arrow Connector 12"/>
          <p:cNvCxnSpPr/>
          <p:nvPr/>
        </p:nvCxnSpPr>
        <p:spPr>
          <a:xfrm>
            <a:off x="2209800" y="2057400"/>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a:off x="4343400" y="2057400"/>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a:off x="6477000" y="2057400"/>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9" name="Multiply 18"/>
          <p:cNvSpPr/>
          <p:nvPr/>
        </p:nvSpPr>
        <p:spPr>
          <a:xfrm>
            <a:off x="8229600" y="1905000"/>
            <a:ext cx="3048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rot="5400000" flipH="1" flipV="1">
            <a:off x="457200" y="2362200"/>
            <a:ext cx="304800" cy="1524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24" name="Straight Arrow Connector 23"/>
          <p:cNvCxnSpPr/>
          <p:nvPr/>
        </p:nvCxnSpPr>
        <p:spPr>
          <a:xfrm rot="5400000" flipH="1" flipV="1">
            <a:off x="6743700" y="2400300"/>
            <a:ext cx="381000" cy="1524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25" name="TextBox 24"/>
          <p:cNvSpPr txBox="1"/>
          <p:nvPr/>
        </p:nvSpPr>
        <p:spPr>
          <a:xfrm>
            <a:off x="304800" y="2590800"/>
            <a:ext cx="1143000" cy="369332"/>
          </a:xfrm>
          <a:prstGeom prst="rect">
            <a:avLst/>
          </a:prstGeom>
          <a:noFill/>
        </p:spPr>
        <p:txBody>
          <a:bodyPr wrap="square" rtlCol="0">
            <a:spAutoFit/>
          </a:bodyPr>
          <a:lstStyle/>
          <a:p>
            <a:r>
              <a:rPr lang="en-US" dirty="0" smtClean="0"/>
              <a:t>front</a:t>
            </a:r>
            <a:endParaRPr lang="en-US" dirty="0"/>
          </a:p>
        </p:txBody>
      </p:sp>
      <p:sp>
        <p:nvSpPr>
          <p:cNvPr id="26" name="TextBox 25"/>
          <p:cNvSpPr txBox="1"/>
          <p:nvPr/>
        </p:nvSpPr>
        <p:spPr>
          <a:xfrm>
            <a:off x="6553200" y="2590800"/>
            <a:ext cx="1143000" cy="369332"/>
          </a:xfrm>
          <a:prstGeom prst="rect">
            <a:avLst/>
          </a:prstGeom>
          <a:noFill/>
        </p:spPr>
        <p:txBody>
          <a:bodyPr wrap="square" rtlCol="0">
            <a:spAutoFit/>
          </a:bodyPr>
          <a:lstStyle/>
          <a:p>
            <a:r>
              <a:rPr lang="en-US" dirty="0" smtClean="0"/>
              <a:t>rear</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Create priority queue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838200"/>
            <a:ext cx="8839200" cy="5447645"/>
          </a:xfrm>
          <a:prstGeom prst="rect">
            <a:avLst/>
          </a:prstGeom>
          <a:noFill/>
        </p:spPr>
        <p:txBody>
          <a:bodyPr wrap="square" rtlCol="0">
            <a:spAutoFit/>
          </a:bodyPr>
          <a:lstStyle/>
          <a:p>
            <a:pPr>
              <a:lnSpc>
                <a:spcPct val="150000"/>
              </a:lnSpc>
            </a:pPr>
            <a:r>
              <a:rPr lang="en-US" sz="2000" b="1" i="1" u="sng" dirty="0" smtClean="0"/>
              <a:t>C code:</a:t>
            </a:r>
            <a:endParaRPr lang="en-US" b="1" i="1" u="sng" dirty="0" smtClean="0"/>
          </a:p>
          <a:p>
            <a:r>
              <a:rPr lang="en-US" dirty="0" smtClean="0"/>
              <a:t>	</a:t>
            </a:r>
            <a:r>
              <a:rPr lang="en-US" dirty="0" err="1" smtClean="0"/>
              <a:t>struct</a:t>
            </a:r>
            <a:r>
              <a:rPr lang="en-US" dirty="0" smtClean="0"/>
              <a:t> Node{</a:t>
            </a:r>
          </a:p>
          <a:p>
            <a:r>
              <a:rPr lang="en-US" dirty="0" smtClean="0"/>
              <a:t>		</a:t>
            </a:r>
            <a:r>
              <a:rPr lang="en-US" dirty="0" err="1" smtClean="0"/>
              <a:t>int</a:t>
            </a:r>
            <a:r>
              <a:rPr lang="en-US" dirty="0" smtClean="0"/>
              <a:t> INFO;</a:t>
            </a:r>
          </a:p>
          <a:p>
            <a:r>
              <a:rPr lang="en-US" dirty="0" smtClean="0"/>
              <a:t>		</a:t>
            </a:r>
            <a:r>
              <a:rPr lang="en-US" dirty="0" err="1" smtClean="0"/>
              <a:t>int</a:t>
            </a:r>
            <a:r>
              <a:rPr lang="en-US" dirty="0" smtClean="0"/>
              <a:t> priority;</a:t>
            </a:r>
          </a:p>
          <a:p>
            <a:r>
              <a:rPr lang="en-US" dirty="0" smtClean="0"/>
              <a:t>		</a:t>
            </a:r>
            <a:r>
              <a:rPr lang="en-US" dirty="0" err="1" smtClean="0"/>
              <a:t>struct</a:t>
            </a:r>
            <a:r>
              <a:rPr lang="en-US" dirty="0" smtClean="0"/>
              <a:t> Node *NEXT;</a:t>
            </a:r>
          </a:p>
          <a:p>
            <a:r>
              <a:rPr lang="en-US" dirty="0" smtClean="0"/>
              <a:t>	};</a:t>
            </a:r>
          </a:p>
          <a:p>
            <a:r>
              <a:rPr lang="en-US" dirty="0" smtClean="0"/>
              <a:t> 	</a:t>
            </a:r>
            <a:r>
              <a:rPr lang="en-US" dirty="0" err="1" smtClean="0"/>
              <a:t>struct</a:t>
            </a:r>
            <a:r>
              <a:rPr lang="en-US" dirty="0" smtClean="0"/>
              <a:t> Queue{</a:t>
            </a:r>
          </a:p>
          <a:p>
            <a:r>
              <a:rPr lang="en-US" dirty="0" smtClean="0"/>
              <a:t>		</a:t>
            </a:r>
            <a:r>
              <a:rPr lang="en-US" dirty="0" err="1" smtClean="0"/>
              <a:t>struct</a:t>
            </a:r>
            <a:r>
              <a:rPr lang="en-US" dirty="0" smtClean="0"/>
              <a:t> Node *front;</a:t>
            </a:r>
          </a:p>
          <a:p>
            <a:r>
              <a:rPr lang="en-US" dirty="0" smtClean="0"/>
              <a:t>		 </a:t>
            </a:r>
            <a:r>
              <a:rPr lang="en-US" dirty="0" err="1" smtClean="0"/>
              <a:t>struct</a:t>
            </a:r>
            <a:r>
              <a:rPr lang="en-US" dirty="0" smtClean="0"/>
              <a:t> Node *rear;</a:t>
            </a:r>
          </a:p>
          <a:p>
            <a:r>
              <a:rPr lang="en-US" dirty="0" smtClean="0"/>
              <a:t>	}Q;</a:t>
            </a:r>
          </a:p>
          <a:p>
            <a:pPr>
              <a:lnSpc>
                <a:spcPct val="150000"/>
              </a:lnSpc>
            </a:pPr>
            <a:r>
              <a:rPr lang="en-US" sz="2000" b="1" i="1" u="sng" dirty="0" smtClean="0"/>
              <a:t>Create queue:</a:t>
            </a:r>
          </a:p>
          <a:p>
            <a:pPr>
              <a:lnSpc>
                <a:spcPct val="150000"/>
              </a:lnSpc>
            </a:pPr>
            <a:r>
              <a:rPr lang="en-US" b="1" dirty="0" smtClean="0"/>
              <a:t>Algorithm </a:t>
            </a:r>
            <a:r>
              <a:rPr lang="en-US" b="1" dirty="0" err="1" smtClean="0"/>
              <a:t>Create_PQueue</a:t>
            </a:r>
            <a:r>
              <a:rPr lang="en-US" b="1" dirty="0" smtClean="0"/>
              <a:t>(Q): </a:t>
            </a:r>
            <a:r>
              <a:rPr lang="en-US" dirty="0" smtClean="0"/>
              <a:t>This algorithm creates a queue with rear = NULL and front = NULL. Here, Q is a linked list. front and rear the pointers, pointing to first and last item of queue.</a:t>
            </a:r>
          </a:p>
          <a:p>
            <a:pPr>
              <a:lnSpc>
                <a:spcPct val="150000"/>
              </a:lnSpc>
            </a:pPr>
            <a:r>
              <a:rPr lang="en-US" dirty="0" smtClean="0"/>
              <a:t>1.  Q -&gt; front = Q -&gt; rear = NULL	// NULL means queue is empty</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Insertion in priority queue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1200329"/>
          </a:xfrm>
          <a:prstGeom prst="rect">
            <a:avLst/>
          </a:prstGeom>
          <a:noFill/>
        </p:spPr>
        <p:txBody>
          <a:bodyPr wrap="square" rtlCol="0">
            <a:spAutoFit/>
          </a:bodyPr>
          <a:lstStyle/>
          <a:p>
            <a:pPr marL="342900" indent="-342900">
              <a:lnSpc>
                <a:spcPct val="150000"/>
              </a:lnSpc>
              <a:buAutoNum type="arabicPeriod"/>
            </a:pPr>
            <a:r>
              <a:rPr lang="en-US" dirty="0" smtClean="0"/>
              <a:t>Make node with provided item and assigning priority</a:t>
            </a:r>
          </a:p>
          <a:p>
            <a:pPr marL="342900" indent="-342900">
              <a:lnSpc>
                <a:spcPct val="150000"/>
              </a:lnSpc>
              <a:buAutoNum type="arabicPeriod"/>
            </a:pPr>
            <a:r>
              <a:rPr lang="en-US" dirty="0" smtClean="0"/>
              <a:t>Insert at proper place according to priority</a:t>
            </a:r>
          </a:p>
          <a:p>
            <a:endParaRPr lang="en-US" dirty="0"/>
          </a:p>
        </p:txBody>
      </p:sp>
      <p:graphicFrame>
        <p:nvGraphicFramePr>
          <p:cNvPr id="7" name="Table 6"/>
          <p:cNvGraphicFramePr>
            <a:graphicFrameLocks noGrp="1"/>
          </p:cNvGraphicFramePr>
          <p:nvPr/>
        </p:nvGraphicFramePr>
        <p:xfrm>
          <a:off x="685800" y="2602468"/>
          <a:ext cx="1219200" cy="370840"/>
        </p:xfrm>
        <a:graphic>
          <a:graphicData uri="http://schemas.openxmlformats.org/drawingml/2006/table">
            <a:tbl>
              <a:tblPr firstRow="1" bandRow="1">
                <a:tableStyleId>{5940675A-B579-460E-94D1-54222C63F5DA}</a:tableStyleId>
              </a:tblPr>
              <a:tblGrid>
                <a:gridCol w="406400"/>
                <a:gridCol w="406400"/>
                <a:gridCol w="406400"/>
              </a:tblGrid>
              <a:tr h="370840">
                <a:tc>
                  <a:txBody>
                    <a:bodyPr/>
                    <a:lstStyle/>
                    <a:p>
                      <a:pPr algn="ctr"/>
                      <a:r>
                        <a:rPr lang="en-US" dirty="0" smtClean="0"/>
                        <a:t>6</a:t>
                      </a:r>
                      <a:endParaRPr lang="en-US" dirty="0"/>
                    </a:p>
                  </a:txBody>
                  <a:tcPr/>
                </a:tc>
                <a:tc>
                  <a:txBody>
                    <a:bodyPr/>
                    <a:lstStyle/>
                    <a:p>
                      <a:pPr algn="ctr"/>
                      <a:r>
                        <a:rPr lang="en-US" dirty="0" smtClean="0"/>
                        <a:t>1</a:t>
                      </a:r>
                      <a:endParaRPr lang="en-US" dirty="0"/>
                    </a:p>
                  </a:txBody>
                  <a:tcPr/>
                </a:tc>
                <a:tc>
                  <a:txBody>
                    <a:bodyPr/>
                    <a:lstStyle/>
                    <a:p>
                      <a:pPr algn="ctr"/>
                      <a:endParaRPr lang="en-US" dirty="0"/>
                    </a:p>
                  </a:txBody>
                  <a:tcPr/>
                </a:tc>
              </a:tr>
            </a:tbl>
          </a:graphicData>
        </a:graphic>
      </p:graphicFrame>
      <p:graphicFrame>
        <p:nvGraphicFramePr>
          <p:cNvPr id="8" name="Table 7"/>
          <p:cNvGraphicFramePr>
            <a:graphicFrameLocks noGrp="1"/>
          </p:cNvGraphicFramePr>
          <p:nvPr/>
        </p:nvGraphicFramePr>
        <p:xfrm>
          <a:off x="2362200" y="2602468"/>
          <a:ext cx="1219200" cy="370840"/>
        </p:xfrm>
        <a:graphic>
          <a:graphicData uri="http://schemas.openxmlformats.org/drawingml/2006/table">
            <a:tbl>
              <a:tblPr firstRow="1" bandRow="1">
                <a:tableStyleId>{5940675A-B579-460E-94D1-54222C63F5DA}</a:tableStyleId>
              </a:tblPr>
              <a:tblGrid>
                <a:gridCol w="406400"/>
                <a:gridCol w="406400"/>
                <a:gridCol w="406400"/>
              </a:tblGrid>
              <a:tr h="370840">
                <a:tc>
                  <a:txBody>
                    <a:bodyPr/>
                    <a:lstStyle/>
                    <a:p>
                      <a:pPr algn="ctr"/>
                      <a:r>
                        <a:rPr lang="en-US" dirty="0" smtClean="0"/>
                        <a:t>8</a:t>
                      </a:r>
                      <a:endParaRPr lang="en-US" dirty="0"/>
                    </a:p>
                  </a:txBody>
                  <a:tcPr/>
                </a:tc>
                <a:tc>
                  <a:txBody>
                    <a:bodyPr/>
                    <a:lstStyle/>
                    <a:p>
                      <a:pPr algn="ctr"/>
                      <a:r>
                        <a:rPr lang="en-US" dirty="0" smtClean="0"/>
                        <a:t>2</a:t>
                      </a: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4038600" y="2600960"/>
          <a:ext cx="1524000" cy="370840"/>
        </p:xfrm>
        <a:graphic>
          <a:graphicData uri="http://schemas.openxmlformats.org/drawingml/2006/table">
            <a:tbl>
              <a:tblPr firstRow="1" bandRow="1">
                <a:tableStyleId>{5940675A-B579-460E-94D1-54222C63F5DA}</a:tableStyleId>
              </a:tblPr>
              <a:tblGrid>
                <a:gridCol w="508000"/>
                <a:gridCol w="508000"/>
                <a:gridCol w="508000"/>
              </a:tblGrid>
              <a:tr h="370840">
                <a:tc>
                  <a:txBody>
                    <a:bodyPr/>
                    <a:lstStyle/>
                    <a:p>
                      <a:pPr algn="ctr"/>
                      <a:r>
                        <a:rPr lang="en-US" dirty="0" smtClean="0"/>
                        <a:t>12</a:t>
                      </a:r>
                      <a:endParaRPr lang="en-US" dirty="0"/>
                    </a:p>
                  </a:txBody>
                  <a:tcPr/>
                </a:tc>
                <a:tc>
                  <a:txBody>
                    <a:bodyPr/>
                    <a:lstStyle/>
                    <a:p>
                      <a:pPr algn="ctr"/>
                      <a:r>
                        <a:rPr lang="en-US" dirty="0" smtClean="0"/>
                        <a:t>3</a:t>
                      </a:r>
                      <a:endParaRPr lang="en-US" dirty="0"/>
                    </a:p>
                  </a:txBody>
                  <a:tcPr/>
                </a:tc>
                <a:tc>
                  <a:txBody>
                    <a:bodyPr/>
                    <a:lstStyle/>
                    <a:p>
                      <a:pPr algn="ctr"/>
                      <a:endParaRPr lang="en-US" dirty="0"/>
                    </a:p>
                  </a:txBody>
                  <a:tcPr/>
                </a:tc>
              </a:tr>
            </a:tbl>
          </a:graphicData>
        </a:graphic>
      </p:graphicFrame>
      <p:graphicFrame>
        <p:nvGraphicFramePr>
          <p:cNvPr id="10" name="Table 9"/>
          <p:cNvGraphicFramePr>
            <a:graphicFrameLocks noGrp="1"/>
          </p:cNvGraphicFramePr>
          <p:nvPr/>
        </p:nvGraphicFramePr>
        <p:xfrm>
          <a:off x="6705600" y="2602468"/>
          <a:ext cx="1295400" cy="370840"/>
        </p:xfrm>
        <a:graphic>
          <a:graphicData uri="http://schemas.openxmlformats.org/drawingml/2006/table">
            <a:tbl>
              <a:tblPr firstRow="1" bandRow="1">
                <a:tableStyleId>{5940675A-B579-460E-94D1-54222C63F5DA}</a:tableStyleId>
              </a:tblPr>
              <a:tblGrid>
                <a:gridCol w="431800"/>
                <a:gridCol w="431800"/>
                <a:gridCol w="431800"/>
              </a:tblGrid>
              <a:tr h="370840">
                <a:tc>
                  <a:txBody>
                    <a:bodyPr/>
                    <a:lstStyle/>
                    <a:p>
                      <a:pPr algn="ctr"/>
                      <a:r>
                        <a:rPr lang="en-US" dirty="0" smtClean="0"/>
                        <a:t>14</a:t>
                      </a:r>
                      <a:endParaRPr lang="en-US" dirty="0"/>
                    </a:p>
                  </a:txBody>
                  <a:tcPr/>
                </a:tc>
                <a:tc>
                  <a:txBody>
                    <a:bodyPr/>
                    <a:lstStyle/>
                    <a:p>
                      <a:pPr algn="ctr"/>
                      <a:r>
                        <a:rPr lang="en-US" dirty="0" smtClean="0"/>
                        <a:t>4</a:t>
                      </a:r>
                      <a:endParaRPr lang="en-US" dirty="0"/>
                    </a:p>
                  </a:txBody>
                  <a:tcPr/>
                </a:tc>
                <a:tc>
                  <a:txBody>
                    <a:bodyPr/>
                    <a:lstStyle/>
                    <a:p>
                      <a:pPr algn="ctr"/>
                      <a:endParaRPr lang="en-US" dirty="0"/>
                    </a:p>
                  </a:txBody>
                  <a:tcPr/>
                </a:tc>
              </a:tr>
            </a:tbl>
          </a:graphicData>
        </a:graphic>
      </p:graphicFrame>
      <p:cxnSp>
        <p:nvCxnSpPr>
          <p:cNvPr id="12" name="Straight Arrow Connector 11"/>
          <p:cNvCxnSpPr/>
          <p:nvPr/>
        </p:nvCxnSpPr>
        <p:spPr>
          <a:xfrm>
            <a:off x="1828800" y="2754868"/>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a:off x="3505200" y="2754868"/>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a:off x="5486400" y="2817812"/>
            <a:ext cx="12192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rot="5400000" flipH="1" flipV="1">
            <a:off x="457200" y="3059668"/>
            <a:ext cx="304800" cy="1524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9" name="Straight Arrow Connector 18"/>
          <p:cNvCxnSpPr/>
          <p:nvPr/>
        </p:nvCxnSpPr>
        <p:spPr>
          <a:xfrm rot="5400000" flipH="1" flipV="1">
            <a:off x="6667500" y="3097768"/>
            <a:ext cx="381000" cy="1524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21" name="TextBox 20"/>
          <p:cNvSpPr txBox="1"/>
          <p:nvPr/>
        </p:nvSpPr>
        <p:spPr>
          <a:xfrm>
            <a:off x="304800" y="3288268"/>
            <a:ext cx="1143000" cy="369332"/>
          </a:xfrm>
          <a:prstGeom prst="rect">
            <a:avLst/>
          </a:prstGeom>
          <a:noFill/>
        </p:spPr>
        <p:txBody>
          <a:bodyPr wrap="square" rtlCol="0">
            <a:spAutoFit/>
          </a:bodyPr>
          <a:lstStyle/>
          <a:p>
            <a:r>
              <a:rPr lang="en-US" dirty="0" smtClean="0"/>
              <a:t>front</a:t>
            </a:r>
            <a:endParaRPr lang="en-US" dirty="0"/>
          </a:p>
        </p:txBody>
      </p:sp>
      <p:sp>
        <p:nvSpPr>
          <p:cNvPr id="22" name="TextBox 21"/>
          <p:cNvSpPr txBox="1"/>
          <p:nvPr/>
        </p:nvSpPr>
        <p:spPr>
          <a:xfrm>
            <a:off x="6553200" y="3288268"/>
            <a:ext cx="1143000" cy="369332"/>
          </a:xfrm>
          <a:prstGeom prst="rect">
            <a:avLst/>
          </a:prstGeom>
          <a:noFill/>
        </p:spPr>
        <p:txBody>
          <a:bodyPr wrap="square" rtlCol="0">
            <a:spAutoFit/>
          </a:bodyPr>
          <a:lstStyle/>
          <a:p>
            <a:r>
              <a:rPr lang="en-US" dirty="0" smtClean="0"/>
              <a:t>rear</a:t>
            </a:r>
            <a:endParaRPr lang="en-US" dirty="0"/>
          </a:p>
        </p:txBody>
      </p:sp>
      <p:graphicFrame>
        <p:nvGraphicFramePr>
          <p:cNvPr id="24" name="Table 23"/>
          <p:cNvGraphicFramePr>
            <a:graphicFrameLocks noGrp="1"/>
          </p:cNvGraphicFramePr>
          <p:nvPr/>
        </p:nvGraphicFramePr>
        <p:xfrm>
          <a:off x="5562600" y="1838960"/>
          <a:ext cx="1295400" cy="370840"/>
        </p:xfrm>
        <a:graphic>
          <a:graphicData uri="http://schemas.openxmlformats.org/drawingml/2006/table">
            <a:tbl>
              <a:tblPr firstRow="1" bandRow="1">
                <a:tableStyleId>{5940675A-B579-460E-94D1-54222C63F5DA}</a:tableStyleId>
              </a:tblPr>
              <a:tblGrid>
                <a:gridCol w="431800"/>
                <a:gridCol w="431800"/>
                <a:gridCol w="431800"/>
              </a:tblGrid>
              <a:tr h="370840">
                <a:tc>
                  <a:txBody>
                    <a:bodyPr/>
                    <a:lstStyle/>
                    <a:p>
                      <a:pPr algn="ctr"/>
                      <a:r>
                        <a:rPr lang="en-US" dirty="0" smtClean="0"/>
                        <a:t>11</a:t>
                      </a:r>
                      <a:endParaRPr lang="en-US" dirty="0"/>
                    </a:p>
                  </a:txBody>
                  <a:tcPr/>
                </a:tc>
                <a:tc>
                  <a:txBody>
                    <a:bodyPr/>
                    <a:lstStyle/>
                    <a:p>
                      <a:pPr algn="ctr"/>
                      <a:r>
                        <a:rPr lang="en-US" dirty="0" smtClean="0"/>
                        <a:t>3</a:t>
                      </a:r>
                      <a:endParaRPr lang="en-US" dirty="0"/>
                    </a:p>
                  </a:txBody>
                  <a:tcPr/>
                </a:tc>
                <a:tc>
                  <a:txBody>
                    <a:bodyPr/>
                    <a:lstStyle/>
                    <a:p>
                      <a:pPr algn="ctr"/>
                      <a:endParaRPr lang="en-US" dirty="0"/>
                    </a:p>
                  </a:txBody>
                  <a:tcPr/>
                </a:tc>
              </a:tr>
            </a:tbl>
          </a:graphicData>
        </a:graphic>
      </p:graphicFrame>
      <p:cxnSp>
        <p:nvCxnSpPr>
          <p:cNvPr id="26" name="Straight Arrow Connector 25"/>
          <p:cNvCxnSpPr/>
          <p:nvPr/>
        </p:nvCxnSpPr>
        <p:spPr>
          <a:xfrm rot="5400000" flipH="1" flipV="1">
            <a:off x="5181600" y="2362200"/>
            <a:ext cx="533400" cy="2286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28" name="Straight Arrow Connector 27"/>
          <p:cNvCxnSpPr/>
          <p:nvPr/>
        </p:nvCxnSpPr>
        <p:spPr>
          <a:xfrm rot="16200000" flipH="1">
            <a:off x="6515100" y="2171700"/>
            <a:ext cx="533400" cy="3048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23" name="Multiply 22"/>
          <p:cNvSpPr/>
          <p:nvPr/>
        </p:nvSpPr>
        <p:spPr>
          <a:xfrm>
            <a:off x="7620000" y="2590800"/>
            <a:ext cx="3048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Multiply 24"/>
          <p:cNvSpPr/>
          <p:nvPr/>
        </p:nvSpPr>
        <p:spPr>
          <a:xfrm>
            <a:off x="6019800" y="2590800"/>
            <a:ext cx="3048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heckerboard(across)">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ppt_x"/>
                                          </p:val>
                                        </p:tav>
                                        <p:tav tm="100000">
                                          <p:val>
                                            <p:strVal val="#ppt_x"/>
                                          </p:val>
                                        </p:tav>
                                      </p:tavLst>
                                    </p:anim>
                                    <p:anim calcmode="lin" valueType="num">
                                      <p:cBhvr additive="base">
                                        <p:cTn id="13"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additive="base">
                                        <p:cTn id="18" dur="500" fill="hold"/>
                                        <p:tgtEl>
                                          <p:spTgt spid="28"/>
                                        </p:tgtEl>
                                        <p:attrNameLst>
                                          <p:attrName>ppt_x</p:attrName>
                                        </p:attrNameLst>
                                      </p:cBhvr>
                                      <p:tavLst>
                                        <p:tav tm="0">
                                          <p:val>
                                            <p:strVal val="#ppt_x"/>
                                          </p:val>
                                        </p:tav>
                                        <p:tav tm="100000">
                                          <p:val>
                                            <p:strVal val="#ppt_x"/>
                                          </p:val>
                                        </p:tav>
                                      </p:tavLst>
                                    </p:anim>
                                    <p:anim calcmode="lin" valueType="num">
                                      <p:cBhvr additive="base">
                                        <p:cTn id="19"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grpId="0"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diamond(in)">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dirty="0">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Applications of priority queue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sp>
        <p:nvSpPr>
          <p:cNvPr id="7" name="TextBox 6"/>
          <p:cNvSpPr txBox="1"/>
          <p:nvPr/>
        </p:nvSpPr>
        <p:spPr>
          <a:xfrm>
            <a:off x="228600" y="838200"/>
            <a:ext cx="8610600" cy="5216813"/>
          </a:xfrm>
          <a:prstGeom prst="rect">
            <a:avLst/>
          </a:prstGeom>
          <a:noFill/>
        </p:spPr>
        <p:txBody>
          <a:bodyPr wrap="square" rtlCol="0">
            <a:spAutoFit/>
          </a:bodyPr>
          <a:lstStyle/>
          <a:p>
            <a:pPr>
              <a:lnSpc>
                <a:spcPct val="150000"/>
              </a:lnSpc>
              <a:buFont typeface="Wingdings" pitchFamily="2" charset="2"/>
              <a:buChar char="Ø"/>
            </a:pPr>
            <a:r>
              <a:rPr lang="en-US" dirty="0" smtClean="0"/>
              <a:t>    Very useful in scheduling –</a:t>
            </a:r>
          </a:p>
          <a:p>
            <a:pPr>
              <a:lnSpc>
                <a:spcPct val="150000"/>
              </a:lnSpc>
            </a:pPr>
            <a:r>
              <a:rPr lang="en-US" dirty="0" smtClean="0"/>
              <a:t>	- Traffic light </a:t>
            </a:r>
          </a:p>
          <a:p>
            <a:pPr>
              <a:lnSpc>
                <a:spcPct val="150000"/>
              </a:lnSpc>
            </a:pPr>
            <a:r>
              <a:rPr lang="en-US" dirty="0" smtClean="0"/>
              <a:t>	- Job scheduling in operating system</a:t>
            </a:r>
          </a:p>
          <a:p>
            <a:pPr>
              <a:lnSpc>
                <a:spcPct val="150000"/>
              </a:lnSpc>
            </a:pPr>
            <a:endParaRPr lang="en-US" dirty="0" smtClean="0"/>
          </a:p>
          <a:p>
            <a:pPr>
              <a:lnSpc>
                <a:spcPct val="150000"/>
              </a:lnSpc>
              <a:buFont typeface="Wingdings" pitchFamily="2" charset="2"/>
              <a:buChar char="Ø"/>
            </a:pPr>
            <a:r>
              <a:rPr lang="en-US" dirty="0" smtClean="0"/>
              <a:t>    Bandwidth management –</a:t>
            </a:r>
          </a:p>
          <a:p>
            <a:pPr>
              <a:lnSpc>
                <a:spcPct val="150000"/>
              </a:lnSpc>
            </a:pPr>
            <a:r>
              <a:rPr lang="en-US" dirty="0" smtClean="0"/>
              <a:t>	When higher priority customer needs more bandwidth, all other lower priority  </a:t>
            </a:r>
          </a:p>
          <a:p>
            <a:pPr>
              <a:lnSpc>
                <a:spcPct val="150000"/>
              </a:lnSpc>
            </a:pPr>
            <a:r>
              <a:rPr lang="en-US" dirty="0" smtClean="0"/>
              <a:t>                  customer are blocked for some duration. Here, priority may be according to plan  </a:t>
            </a:r>
          </a:p>
          <a:p>
            <a:pPr>
              <a:lnSpc>
                <a:spcPct val="150000"/>
              </a:lnSpc>
            </a:pPr>
            <a:r>
              <a:rPr lang="en-US" dirty="0" smtClean="0"/>
              <a:t>                  which customer use.  </a:t>
            </a:r>
          </a:p>
          <a:p>
            <a:pPr>
              <a:lnSpc>
                <a:spcPct val="150000"/>
              </a:lnSpc>
              <a:buFont typeface="Wingdings" pitchFamily="2" charset="2"/>
              <a:buChar char="Ø"/>
            </a:pPr>
            <a:r>
              <a:rPr lang="en-US" dirty="0" smtClean="0"/>
              <a:t>    Huffman coding –</a:t>
            </a:r>
          </a:p>
          <a:p>
            <a:pPr>
              <a:lnSpc>
                <a:spcPct val="150000"/>
              </a:lnSpc>
            </a:pPr>
            <a:r>
              <a:rPr lang="en-US" dirty="0" smtClean="0"/>
              <a:t>	To transmit the data efficiently on network.</a:t>
            </a:r>
          </a:p>
          <a:p>
            <a:pPr>
              <a:lnSpc>
                <a:spcPct val="150000"/>
              </a:lnSpc>
            </a:pPr>
            <a:r>
              <a:rPr lang="en-US" dirty="0" smtClean="0"/>
              <a:t>	</a:t>
            </a:r>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Basic Operations</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2954655"/>
          </a:xfrm>
          <a:prstGeom prst="rect">
            <a:avLst/>
          </a:prstGeom>
          <a:noFill/>
        </p:spPr>
        <p:txBody>
          <a:bodyPr wrap="square" rtlCol="0">
            <a:spAutoFit/>
          </a:bodyPr>
          <a:lstStyle/>
          <a:p>
            <a:pPr marL="457200" indent="-457200">
              <a:lnSpc>
                <a:spcPct val="150000"/>
              </a:lnSpc>
              <a:buFont typeface="+mj-lt"/>
              <a:buAutoNum type="arabicPeriod"/>
            </a:pPr>
            <a:r>
              <a:rPr lang="en-US" sz="2000" dirty="0" err="1" smtClean="0"/>
              <a:t>CreateQueue</a:t>
            </a:r>
            <a:r>
              <a:rPr lang="en-US" sz="2000" dirty="0" smtClean="0"/>
              <a:t> – 	Creates an empty queue</a:t>
            </a:r>
          </a:p>
          <a:p>
            <a:pPr marL="457200" indent="-457200">
              <a:lnSpc>
                <a:spcPct val="150000"/>
              </a:lnSpc>
              <a:buFont typeface="+mj-lt"/>
              <a:buAutoNum type="arabicPeriod"/>
            </a:pPr>
            <a:r>
              <a:rPr lang="en-US" sz="2000" dirty="0" err="1" smtClean="0"/>
              <a:t>Enqueue</a:t>
            </a:r>
            <a:r>
              <a:rPr lang="en-US" sz="2000" dirty="0" smtClean="0"/>
              <a:t> – 		Inserts element into queue</a:t>
            </a:r>
          </a:p>
          <a:p>
            <a:pPr marL="457200" indent="-457200">
              <a:lnSpc>
                <a:spcPct val="150000"/>
              </a:lnSpc>
              <a:buFont typeface="+mj-lt"/>
              <a:buAutoNum type="arabicPeriod"/>
            </a:pPr>
            <a:r>
              <a:rPr lang="en-US" sz="2000" dirty="0" err="1" smtClean="0"/>
              <a:t>Dequeue</a:t>
            </a:r>
            <a:r>
              <a:rPr lang="en-US" sz="2000" dirty="0" smtClean="0"/>
              <a:t> – 		Deletes element from queue</a:t>
            </a:r>
          </a:p>
          <a:p>
            <a:pPr marL="457200" indent="-457200">
              <a:lnSpc>
                <a:spcPct val="150000"/>
              </a:lnSpc>
              <a:buFont typeface="+mj-lt"/>
              <a:buAutoNum type="arabicPeriod"/>
            </a:pPr>
            <a:r>
              <a:rPr lang="en-US" sz="2000" dirty="0" err="1" smtClean="0"/>
              <a:t>IsEmpty</a:t>
            </a:r>
            <a:r>
              <a:rPr lang="en-US" sz="2000" dirty="0" smtClean="0"/>
              <a:t> – 		Checks the emptiness of queue</a:t>
            </a:r>
          </a:p>
          <a:p>
            <a:pPr marL="457200" indent="-457200">
              <a:lnSpc>
                <a:spcPct val="150000"/>
              </a:lnSpc>
              <a:buFont typeface="+mj-lt"/>
              <a:buAutoNum type="arabicPeriod"/>
            </a:pPr>
            <a:r>
              <a:rPr lang="en-US" sz="2000" dirty="0" err="1" smtClean="0"/>
              <a:t>IsFull</a:t>
            </a:r>
            <a:r>
              <a:rPr lang="en-US" sz="2000" dirty="0" smtClean="0"/>
              <a:t> – 		Checks the fullness of queue </a:t>
            </a:r>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0"/>
            <a:ext cx="9144000" cy="65532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rot="20624505">
            <a:off x="152400" y="1440303"/>
            <a:ext cx="8839200" cy="3323987"/>
          </a:xfrm>
          <a:prstGeom prst="rect">
            <a:avLst/>
          </a:prstGeom>
          <a:noFill/>
        </p:spPr>
        <p:txBody>
          <a:bodyPr wrap="square" rtlCol="0">
            <a:spAutoFit/>
          </a:bodyPr>
          <a:lstStyle/>
          <a:p>
            <a:pPr algn="ctr"/>
            <a:r>
              <a:rPr lang="en-US" sz="96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Array as </a:t>
            </a:r>
          </a:p>
          <a:p>
            <a:pPr algn="ctr"/>
            <a:r>
              <a:rPr lang="en-US" sz="96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Linear Queue</a:t>
            </a:r>
            <a:endParaRPr lang="en-US" sz="16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Array Representation of Queue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4154984"/>
          </a:xfrm>
          <a:prstGeom prst="rect">
            <a:avLst/>
          </a:prstGeom>
          <a:noFill/>
        </p:spPr>
        <p:txBody>
          <a:bodyPr wrap="square" rtlCol="0">
            <a:spAutoFit/>
          </a:bodyPr>
          <a:lstStyle/>
          <a:p>
            <a:pPr>
              <a:lnSpc>
                <a:spcPct val="150000"/>
              </a:lnSpc>
            </a:pPr>
            <a:r>
              <a:rPr lang="en-US" sz="2000" dirty="0" smtClean="0"/>
              <a:t>Queue is defined by its two pointers namely front and rear</a:t>
            </a:r>
          </a:p>
          <a:p>
            <a:pPr marL="342900" indent="-342900">
              <a:lnSpc>
                <a:spcPct val="150000"/>
              </a:lnSpc>
              <a:buAutoNum type="arabicPeriod"/>
            </a:pPr>
            <a:r>
              <a:rPr lang="en-US" sz="2000" dirty="0" smtClean="0"/>
              <a:t>If queue is empty then front=-1 and rear=-1</a:t>
            </a:r>
          </a:p>
          <a:p>
            <a:pPr marL="342900" indent="-342900">
              <a:lnSpc>
                <a:spcPct val="150000"/>
              </a:lnSpc>
              <a:buAutoNum type="arabicPeriod"/>
            </a:pPr>
            <a:r>
              <a:rPr lang="en-US" sz="2000" dirty="0" smtClean="0"/>
              <a:t>If queue is full then rear = SIZE-1 and front=0 where, SIZE is the size of array used as queue</a:t>
            </a:r>
          </a:p>
          <a:p>
            <a:pPr marL="342900" indent="-342900">
              <a:lnSpc>
                <a:spcPct val="150000"/>
              </a:lnSpc>
            </a:pPr>
            <a:endParaRPr lang="en-US" sz="2000" dirty="0" smtClean="0"/>
          </a:p>
          <a:p>
            <a:pPr marL="342900" indent="-342900">
              <a:lnSpc>
                <a:spcPct val="150000"/>
              </a:lnSpc>
            </a:pPr>
            <a:endParaRPr lang="en-US" sz="2000" dirty="0" smtClean="0"/>
          </a:p>
          <a:p>
            <a:pPr marL="342900" indent="-342900">
              <a:lnSpc>
                <a:spcPct val="150000"/>
              </a:lnSpc>
            </a:pPr>
            <a:endParaRPr lang="en-US" sz="2000" dirty="0" smtClean="0"/>
          </a:p>
          <a:p>
            <a:pPr marL="342900" indent="-342900"/>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Representation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7" name="Table 6"/>
          <p:cNvGraphicFramePr>
            <a:graphicFrameLocks noGrp="1"/>
          </p:cNvGraphicFramePr>
          <p:nvPr/>
        </p:nvGraphicFramePr>
        <p:xfrm>
          <a:off x="1524000" y="1219200"/>
          <a:ext cx="6096000" cy="370840"/>
        </p:xfrm>
        <a:graphic>
          <a:graphicData uri="http://schemas.openxmlformats.org/drawingml/2006/table">
            <a:tbl>
              <a:tblPr firstRow="1" bandRow="1">
                <a:tableStyleId>{5940675A-B579-460E-94D1-54222C63F5DA}</a:tableStyleId>
              </a:tblPr>
              <a:tblGrid>
                <a:gridCol w="762000"/>
                <a:gridCol w="762000"/>
                <a:gridCol w="762000"/>
                <a:gridCol w="762000"/>
                <a:gridCol w="762000"/>
                <a:gridCol w="762000"/>
                <a:gridCol w="762000"/>
                <a:gridCol w="762000"/>
              </a:tblGrid>
              <a:tr h="370840">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4</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sp>
        <p:nvSpPr>
          <p:cNvPr id="8" name="TextBox 7"/>
          <p:cNvSpPr txBox="1"/>
          <p:nvPr/>
        </p:nvSpPr>
        <p:spPr>
          <a:xfrm>
            <a:off x="1600200" y="1600200"/>
            <a:ext cx="838200" cy="369332"/>
          </a:xfrm>
          <a:prstGeom prst="rect">
            <a:avLst/>
          </a:prstGeom>
          <a:noFill/>
        </p:spPr>
        <p:txBody>
          <a:bodyPr wrap="square" rtlCol="0">
            <a:spAutoFit/>
          </a:bodyPr>
          <a:lstStyle/>
          <a:p>
            <a:r>
              <a:rPr lang="en-US" dirty="0" smtClean="0"/>
              <a:t>front</a:t>
            </a:r>
            <a:endParaRPr lang="en-US" dirty="0"/>
          </a:p>
        </p:txBody>
      </p:sp>
      <p:sp>
        <p:nvSpPr>
          <p:cNvPr id="9" name="TextBox 8"/>
          <p:cNvSpPr txBox="1"/>
          <p:nvPr/>
        </p:nvSpPr>
        <p:spPr>
          <a:xfrm>
            <a:off x="3124200" y="1600200"/>
            <a:ext cx="838200" cy="369332"/>
          </a:xfrm>
          <a:prstGeom prst="rect">
            <a:avLst/>
          </a:prstGeom>
          <a:noFill/>
        </p:spPr>
        <p:txBody>
          <a:bodyPr wrap="square" rtlCol="0">
            <a:spAutoFit/>
          </a:bodyPr>
          <a:lstStyle/>
          <a:p>
            <a:r>
              <a:rPr lang="en-US" dirty="0" smtClean="0"/>
              <a:t>rear</a:t>
            </a:r>
            <a:endParaRPr lang="en-US" dirty="0"/>
          </a:p>
        </p:txBody>
      </p:sp>
      <p:sp>
        <p:nvSpPr>
          <p:cNvPr id="10" name="TextBox 9"/>
          <p:cNvSpPr txBox="1"/>
          <p:nvPr/>
        </p:nvSpPr>
        <p:spPr>
          <a:xfrm>
            <a:off x="228600" y="2286000"/>
            <a:ext cx="4343400" cy="400110"/>
          </a:xfrm>
          <a:prstGeom prst="rect">
            <a:avLst/>
          </a:prstGeom>
          <a:noFill/>
        </p:spPr>
        <p:txBody>
          <a:bodyPr wrap="square" rtlCol="0">
            <a:spAutoFit/>
          </a:bodyPr>
          <a:lstStyle/>
          <a:p>
            <a:r>
              <a:rPr lang="en-US" sz="2000" dirty="0" smtClean="0">
                <a:solidFill>
                  <a:srgbClr val="FF0000"/>
                </a:solidFill>
              </a:rPr>
              <a:t>Insert (</a:t>
            </a:r>
            <a:r>
              <a:rPr lang="en-US" sz="2000" dirty="0" err="1" smtClean="0">
                <a:solidFill>
                  <a:srgbClr val="FF0000"/>
                </a:solidFill>
              </a:rPr>
              <a:t>Enqueue</a:t>
            </a:r>
            <a:r>
              <a:rPr lang="en-US" sz="2000" dirty="0" smtClean="0">
                <a:solidFill>
                  <a:srgbClr val="FF0000"/>
                </a:solidFill>
              </a:rPr>
              <a:t>)   15, 4,9,6 </a:t>
            </a:r>
            <a:endParaRPr lang="en-US" sz="2000" dirty="0">
              <a:solidFill>
                <a:srgbClr val="FF0000"/>
              </a:solidFill>
            </a:endParaRPr>
          </a:p>
        </p:txBody>
      </p:sp>
      <p:graphicFrame>
        <p:nvGraphicFramePr>
          <p:cNvPr id="12" name="Table 11"/>
          <p:cNvGraphicFramePr>
            <a:graphicFrameLocks noGrp="1"/>
          </p:cNvGraphicFramePr>
          <p:nvPr/>
        </p:nvGraphicFramePr>
        <p:xfrm>
          <a:off x="1524000" y="3058160"/>
          <a:ext cx="6096000" cy="370840"/>
        </p:xfrm>
        <a:graphic>
          <a:graphicData uri="http://schemas.openxmlformats.org/drawingml/2006/table">
            <a:tbl>
              <a:tblPr firstRow="1" bandRow="1">
                <a:tableStyleId>{5940675A-B579-460E-94D1-54222C63F5DA}</a:tableStyleId>
              </a:tblPr>
              <a:tblGrid>
                <a:gridCol w="762000"/>
                <a:gridCol w="762000"/>
                <a:gridCol w="762000"/>
                <a:gridCol w="762000"/>
                <a:gridCol w="762000"/>
                <a:gridCol w="762000"/>
                <a:gridCol w="762000"/>
                <a:gridCol w="762000"/>
              </a:tblGrid>
              <a:tr h="370840">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4</a:t>
                      </a:r>
                      <a:endParaRPr lang="en-US" dirty="0"/>
                    </a:p>
                  </a:txBody>
                  <a:tcPr/>
                </a:tc>
                <a:tc>
                  <a:txBody>
                    <a:bodyPr/>
                    <a:lstStyle/>
                    <a:p>
                      <a:pPr algn="ctr"/>
                      <a:r>
                        <a:rPr lang="en-US" dirty="0" smtClean="0"/>
                        <a:t>15</a:t>
                      </a:r>
                      <a:endParaRPr lang="en-US" dirty="0"/>
                    </a:p>
                  </a:txBody>
                  <a:tcPr/>
                </a:tc>
                <a:tc>
                  <a:txBody>
                    <a:bodyPr/>
                    <a:lstStyle/>
                    <a:p>
                      <a:pPr algn="ctr"/>
                      <a:r>
                        <a:rPr lang="en-US" dirty="0" smtClean="0"/>
                        <a:t>4</a:t>
                      </a:r>
                      <a:endParaRPr lang="en-US" dirty="0"/>
                    </a:p>
                  </a:txBody>
                  <a:tcPr/>
                </a:tc>
                <a:tc>
                  <a:txBody>
                    <a:bodyPr/>
                    <a:lstStyle/>
                    <a:p>
                      <a:pPr algn="ctr"/>
                      <a:r>
                        <a:rPr lang="en-US" dirty="0" smtClean="0"/>
                        <a:t>9</a:t>
                      </a:r>
                      <a:endParaRPr lang="en-US" dirty="0"/>
                    </a:p>
                  </a:txBody>
                  <a:tcPr/>
                </a:tc>
                <a:tc>
                  <a:txBody>
                    <a:bodyPr/>
                    <a:lstStyle/>
                    <a:p>
                      <a:pPr algn="ctr"/>
                      <a:r>
                        <a:rPr lang="en-US" dirty="0" smtClean="0"/>
                        <a:t>6</a:t>
                      </a:r>
                      <a:endParaRPr lang="en-US" dirty="0"/>
                    </a:p>
                  </a:txBody>
                  <a:tcPr/>
                </a:tc>
                <a:tc>
                  <a:txBody>
                    <a:bodyPr/>
                    <a:lstStyle/>
                    <a:p>
                      <a:pPr algn="ctr"/>
                      <a:endParaRPr lang="en-US" dirty="0"/>
                    </a:p>
                  </a:txBody>
                  <a:tcPr/>
                </a:tc>
              </a:tr>
            </a:tbl>
          </a:graphicData>
        </a:graphic>
      </p:graphicFrame>
      <p:sp>
        <p:nvSpPr>
          <p:cNvPr id="13" name="TextBox 12"/>
          <p:cNvSpPr txBox="1"/>
          <p:nvPr/>
        </p:nvSpPr>
        <p:spPr>
          <a:xfrm>
            <a:off x="1524000" y="3429000"/>
            <a:ext cx="838200" cy="369332"/>
          </a:xfrm>
          <a:prstGeom prst="rect">
            <a:avLst/>
          </a:prstGeom>
          <a:noFill/>
        </p:spPr>
        <p:txBody>
          <a:bodyPr wrap="square" rtlCol="0">
            <a:spAutoFit/>
          </a:bodyPr>
          <a:lstStyle/>
          <a:p>
            <a:r>
              <a:rPr lang="en-US" dirty="0" smtClean="0"/>
              <a:t>front</a:t>
            </a:r>
            <a:endParaRPr lang="en-US" dirty="0"/>
          </a:p>
        </p:txBody>
      </p:sp>
      <p:sp>
        <p:nvSpPr>
          <p:cNvPr id="14" name="TextBox 13"/>
          <p:cNvSpPr txBox="1"/>
          <p:nvPr/>
        </p:nvSpPr>
        <p:spPr>
          <a:xfrm>
            <a:off x="6248400" y="3440668"/>
            <a:ext cx="838200" cy="369332"/>
          </a:xfrm>
          <a:prstGeom prst="rect">
            <a:avLst/>
          </a:prstGeom>
          <a:noFill/>
        </p:spPr>
        <p:txBody>
          <a:bodyPr wrap="square" rtlCol="0">
            <a:spAutoFit/>
          </a:bodyPr>
          <a:lstStyle/>
          <a:p>
            <a:r>
              <a:rPr lang="en-US" dirty="0" smtClean="0"/>
              <a:t>rear</a:t>
            </a:r>
            <a:endParaRPr lang="en-US" dirty="0"/>
          </a:p>
        </p:txBody>
      </p:sp>
      <p:sp>
        <p:nvSpPr>
          <p:cNvPr id="16" name="TextBox 15"/>
          <p:cNvSpPr txBox="1"/>
          <p:nvPr/>
        </p:nvSpPr>
        <p:spPr>
          <a:xfrm>
            <a:off x="228600" y="4038600"/>
            <a:ext cx="4343400" cy="400110"/>
          </a:xfrm>
          <a:prstGeom prst="rect">
            <a:avLst/>
          </a:prstGeom>
          <a:noFill/>
        </p:spPr>
        <p:txBody>
          <a:bodyPr wrap="square" rtlCol="0">
            <a:spAutoFit/>
          </a:bodyPr>
          <a:lstStyle/>
          <a:p>
            <a:r>
              <a:rPr lang="en-US" sz="2000" dirty="0" smtClean="0">
                <a:solidFill>
                  <a:srgbClr val="FF0000"/>
                </a:solidFill>
              </a:rPr>
              <a:t>Delete (</a:t>
            </a:r>
            <a:r>
              <a:rPr lang="en-US" sz="2000" dirty="0" err="1" smtClean="0">
                <a:solidFill>
                  <a:srgbClr val="FF0000"/>
                </a:solidFill>
              </a:rPr>
              <a:t>Dequeue</a:t>
            </a:r>
            <a:r>
              <a:rPr lang="en-US" sz="2000" dirty="0" smtClean="0">
                <a:solidFill>
                  <a:srgbClr val="FF0000"/>
                </a:solidFill>
              </a:rPr>
              <a:t>) 4 times    </a:t>
            </a:r>
            <a:endParaRPr lang="en-US" sz="2000" dirty="0">
              <a:solidFill>
                <a:srgbClr val="FF0000"/>
              </a:solidFill>
            </a:endParaRPr>
          </a:p>
        </p:txBody>
      </p:sp>
      <p:graphicFrame>
        <p:nvGraphicFramePr>
          <p:cNvPr id="19" name="Table 18"/>
          <p:cNvGraphicFramePr>
            <a:graphicFrameLocks noGrp="1"/>
          </p:cNvGraphicFramePr>
          <p:nvPr/>
        </p:nvGraphicFramePr>
        <p:xfrm>
          <a:off x="1524000" y="4734560"/>
          <a:ext cx="6096000" cy="370840"/>
        </p:xfrm>
        <a:graphic>
          <a:graphicData uri="http://schemas.openxmlformats.org/drawingml/2006/table">
            <a:tbl>
              <a:tblPr firstRow="1" bandRow="1">
                <a:tableStyleId>{5940675A-B579-460E-94D1-54222C63F5DA}</a:tableStyleId>
              </a:tblPr>
              <a:tblGrid>
                <a:gridCol w="762000"/>
                <a:gridCol w="762000"/>
                <a:gridCol w="762000"/>
                <a:gridCol w="762000"/>
                <a:gridCol w="762000"/>
                <a:gridCol w="762000"/>
                <a:gridCol w="762000"/>
                <a:gridCol w="7620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4</a:t>
                      </a:r>
                      <a:endParaRPr lang="en-US" dirty="0"/>
                    </a:p>
                  </a:txBody>
                  <a:tcPr/>
                </a:tc>
                <a:tc>
                  <a:txBody>
                    <a:bodyPr/>
                    <a:lstStyle/>
                    <a:p>
                      <a:pPr algn="ctr"/>
                      <a:r>
                        <a:rPr lang="en-US" dirty="0" smtClean="0"/>
                        <a:t>9</a:t>
                      </a:r>
                      <a:endParaRPr lang="en-US" dirty="0"/>
                    </a:p>
                  </a:txBody>
                  <a:tcPr/>
                </a:tc>
                <a:tc>
                  <a:txBody>
                    <a:bodyPr/>
                    <a:lstStyle/>
                    <a:p>
                      <a:pPr algn="ctr"/>
                      <a:r>
                        <a:rPr lang="en-US" dirty="0" smtClean="0"/>
                        <a:t>6</a:t>
                      </a:r>
                      <a:endParaRPr lang="en-US" dirty="0"/>
                    </a:p>
                  </a:txBody>
                  <a:tcPr/>
                </a:tc>
                <a:tc>
                  <a:txBody>
                    <a:bodyPr/>
                    <a:lstStyle/>
                    <a:p>
                      <a:pPr algn="ctr"/>
                      <a:endParaRPr lang="en-US" dirty="0"/>
                    </a:p>
                  </a:txBody>
                  <a:tcPr/>
                </a:tc>
              </a:tr>
            </a:tbl>
          </a:graphicData>
        </a:graphic>
      </p:graphicFrame>
      <p:sp>
        <p:nvSpPr>
          <p:cNvPr id="21" name="TextBox 20"/>
          <p:cNvSpPr txBox="1"/>
          <p:nvPr/>
        </p:nvSpPr>
        <p:spPr>
          <a:xfrm>
            <a:off x="4648200" y="5105400"/>
            <a:ext cx="838200" cy="369332"/>
          </a:xfrm>
          <a:prstGeom prst="rect">
            <a:avLst/>
          </a:prstGeom>
          <a:noFill/>
        </p:spPr>
        <p:txBody>
          <a:bodyPr wrap="square" rtlCol="0">
            <a:spAutoFit/>
          </a:bodyPr>
          <a:lstStyle/>
          <a:p>
            <a:r>
              <a:rPr lang="en-US" dirty="0" smtClean="0"/>
              <a:t>front</a:t>
            </a:r>
            <a:endParaRPr lang="en-US" dirty="0"/>
          </a:p>
        </p:txBody>
      </p:sp>
      <p:sp>
        <p:nvSpPr>
          <p:cNvPr id="22" name="TextBox 21"/>
          <p:cNvSpPr txBox="1"/>
          <p:nvPr/>
        </p:nvSpPr>
        <p:spPr>
          <a:xfrm>
            <a:off x="6172200" y="5105400"/>
            <a:ext cx="838200" cy="369332"/>
          </a:xfrm>
          <a:prstGeom prst="rect">
            <a:avLst/>
          </a:prstGeom>
          <a:noFill/>
        </p:spPr>
        <p:txBody>
          <a:bodyPr wrap="square" rtlCol="0">
            <a:spAutoFit/>
          </a:bodyPr>
          <a:lstStyle/>
          <a:p>
            <a:r>
              <a:rPr lang="en-US" dirty="0" smtClean="0"/>
              <a:t>rear</a:t>
            </a:r>
            <a:endParaRPr lang="en-US" dirty="0"/>
          </a:p>
        </p:txBody>
      </p:sp>
      <p:sp>
        <p:nvSpPr>
          <p:cNvPr id="18" name="Rectangle 17"/>
          <p:cNvSpPr/>
          <p:nvPr/>
        </p:nvSpPr>
        <p:spPr>
          <a:xfrm>
            <a:off x="304800" y="1905000"/>
            <a:ext cx="2034557" cy="369332"/>
          </a:xfrm>
          <a:prstGeom prst="rect">
            <a:avLst/>
          </a:prstGeom>
        </p:spPr>
        <p:txBody>
          <a:bodyPr wrap="square">
            <a:spAutoFit/>
          </a:bodyPr>
          <a:lstStyle/>
          <a:p>
            <a:r>
              <a:rPr lang="en-US" dirty="0" smtClean="0"/>
              <a:t>front=0 and rear=2</a:t>
            </a:r>
            <a:endParaRPr lang="en-US" dirty="0"/>
          </a:p>
        </p:txBody>
      </p:sp>
      <p:sp>
        <p:nvSpPr>
          <p:cNvPr id="20" name="Rectangle 19"/>
          <p:cNvSpPr/>
          <p:nvPr/>
        </p:nvSpPr>
        <p:spPr>
          <a:xfrm>
            <a:off x="304800" y="3733800"/>
            <a:ext cx="2034557" cy="369332"/>
          </a:xfrm>
          <a:prstGeom prst="rect">
            <a:avLst/>
          </a:prstGeom>
        </p:spPr>
        <p:txBody>
          <a:bodyPr wrap="square">
            <a:spAutoFit/>
          </a:bodyPr>
          <a:lstStyle/>
          <a:p>
            <a:r>
              <a:rPr lang="en-US" dirty="0" smtClean="0"/>
              <a:t>front=0 and rear=6</a:t>
            </a:r>
            <a:endParaRPr lang="en-US" dirty="0"/>
          </a:p>
        </p:txBody>
      </p:sp>
      <p:sp>
        <p:nvSpPr>
          <p:cNvPr id="23" name="Rectangle 22"/>
          <p:cNvSpPr/>
          <p:nvPr/>
        </p:nvSpPr>
        <p:spPr>
          <a:xfrm>
            <a:off x="533400" y="5410200"/>
            <a:ext cx="2034557" cy="369332"/>
          </a:xfrm>
          <a:prstGeom prst="rect">
            <a:avLst/>
          </a:prstGeom>
        </p:spPr>
        <p:txBody>
          <a:bodyPr wrap="square">
            <a:spAutoFit/>
          </a:bodyPr>
          <a:lstStyle/>
          <a:p>
            <a:r>
              <a:rPr lang="en-US" dirty="0" smtClean="0"/>
              <a:t>front=4 and rear=6</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500" fill="hold"/>
                                        <p:tgtEl>
                                          <p:spTgt spid="21"/>
                                        </p:tgtEl>
                                        <p:attrNameLst>
                                          <p:attrName>ppt_x</p:attrName>
                                        </p:attrNameLst>
                                      </p:cBhvr>
                                      <p:tavLst>
                                        <p:tav tm="0">
                                          <p:val>
                                            <p:strVal val="#ppt_x"/>
                                          </p:val>
                                        </p:tav>
                                        <p:tav tm="100000">
                                          <p:val>
                                            <p:strVal val="#ppt_x"/>
                                          </p:val>
                                        </p:tav>
                                      </p:tavLst>
                                    </p:anim>
                                    <p:anim calcmode="lin" valueType="num">
                                      <p:cBhvr additive="base">
                                        <p:cTn id="34" dur="500" fill="hold"/>
                                        <p:tgtEl>
                                          <p:spTgt spid="2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P spid="16" grpId="0"/>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Create queue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5447645"/>
          </a:xfrm>
          <a:prstGeom prst="rect">
            <a:avLst/>
          </a:prstGeom>
          <a:noFill/>
        </p:spPr>
        <p:txBody>
          <a:bodyPr wrap="square" rtlCol="0">
            <a:spAutoFit/>
          </a:bodyPr>
          <a:lstStyle/>
          <a:p>
            <a:pPr>
              <a:lnSpc>
                <a:spcPct val="150000"/>
              </a:lnSpc>
            </a:pPr>
            <a:r>
              <a:rPr lang="en-US" sz="2000" b="1" i="1" u="sng" dirty="0" smtClean="0"/>
              <a:t>C code:</a:t>
            </a:r>
            <a:endParaRPr lang="en-US" b="1" i="1" u="sng" dirty="0" smtClean="0"/>
          </a:p>
          <a:p>
            <a:pPr>
              <a:lnSpc>
                <a:spcPct val="150000"/>
              </a:lnSpc>
            </a:pPr>
            <a:r>
              <a:rPr lang="en-US" dirty="0" smtClean="0"/>
              <a:t>	</a:t>
            </a:r>
            <a:r>
              <a:rPr lang="en-US" dirty="0" err="1" smtClean="0"/>
              <a:t>struct</a:t>
            </a:r>
            <a:r>
              <a:rPr lang="en-US" dirty="0" smtClean="0"/>
              <a:t> queue{</a:t>
            </a:r>
          </a:p>
          <a:p>
            <a:pPr>
              <a:lnSpc>
                <a:spcPct val="150000"/>
              </a:lnSpc>
            </a:pPr>
            <a:r>
              <a:rPr lang="en-US" dirty="0" smtClean="0"/>
              <a:t>		</a:t>
            </a:r>
            <a:r>
              <a:rPr lang="en-US" dirty="0" err="1" smtClean="0"/>
              <a:t>int</a:t>
            </a:r>
            <a:r>
              <a:rPr lang="en-US" dirty="0" smtClean="0"/>
              <a:t> array[SIZE];</a:t>
            </a:r>
          </a:p>
          <a:p>
            <a:pPr>
              <a:lnSpc>
                <a:spcPct val="150000"/>
              </a:lnSpc>
            </a:pPr>
            <a:r>
              <a:rPr lang="en-US" dirty="0" smtClean="0"/>
              <a:t>		</a:t>
            </a:r>
            <a:r>
              <a:rPr lang="en-US" dirty="0" err="1" smtClean="0"/>
              <a:t>int</a:t>
            </a:r>
            <a:r>
              <a:rPr lang="en-US" dirty="0" smtClean="0"/>
              <a:t> front, rear;</a:t>
            </a:r>
          </a:p>
          <a:p>
            <a:pPr>
              <a:lnSpc>
                <a:spcPct val="150000"/>
              </a:lnSpc>
            </a:pPr>
            <a:r>
              <a:rPr lang="en-US" dirty="0" smtClean="0"/>
              <a:t>	}; </a:t>
            </a:r>
          </a:p>
          <a:p>
            <a:pPr>
              <a:lnSpc>
                <a:spcPct val="150000"/>
              </a:lnSpc>
            </a:pPr>
            <a:endParaRPr lang="en-US" dirty="0" smtClean="0"/>
          </a:p>
          <a:p>
            <a:pPr>
              <a:lnSpc>
                <a:spcPct val="150000"/>
              </a:lnSpc>
            </a:pPr>
            <a:r>
              <a:rPr lang="en-US" sz="2000" b="1" i="1" u="sng" dirty="0" smtClean="0"/>
              <a:t>Create queue:</a:t>
            </a:r>
          </a:p>
          <a:p>
            <a:pPr>
              <a:lnSpc>
                <a:spcPct val="150000"/>
              </a:lnSpc>
            </a:pPr>
            <a:r>
              <a:rPr lang="en-US" b="1" dirty="0" smtClean="0"/>
              <a:t>Algorithm </a:t>
            </a:r>
            <a:r>
              <a:rPr lang="en-US" b="1" dirty="0" err="1" smtClean="0"/>
              <a:t>Create_Queue</a:t>
            </a:r>
            <a:r>
              <a:rPr lang="en-US" b="1" dirty="0" smtClean="0"/>
              <a:t>( </a:t>
            </a:r>
            <a:r>
              <a:rPr lang="en-US" b="1" dirty="0" err="1" smtClean="0"/>
              <a:t>struct</a:t>
            </a:r>
            <a:r>
              <a:rPr lang="en-US" b="1" dirty="0" smtClean="0"/>
              <a:t> queue *Q): </a:t>
            </a:r>
            <a:r>
              <a:rPr lang="en-US" dirty="0" smtClean="0"/>
              <a:t>This algorithm creates an empty queue i.e. it initializes rear = -1 and front = -1. </a:t>
            </a:r>
          </a:p>
          <a:p>
            <a:pPr marL="342900" indent="-342900">
              <a:lnSpc>
                <a:spcPct val="150000"/>
              </a:lnSpc>
              <a:buAutoNum type="arabicPeriod"/>
            </a:pPr>
            <a:r>
              <a:rPr lang="en-US" dirty="0" smtClean="0"/>
              <a:t>Q -&gt; front =-1</a:t>
            </a:r>
          </a:p>
          <a:p>
            <a:pPr marL="342900" indent="-342900">
              <a:lnSpc>
                <a:spcPct val="150000"/>
              </a:lnSpc>
              <a:buAutoNum type="arabicPeriod"/>
            </a:pPr>
            <a:r>
              <a:rPr lang="en-US" dirty="0" smtClean="0"/>
              <a:t>Q -&gt; rear = -1</a:t>
            </a:r>
          </a:p>
          <a:p>
            <a:pPr marL="342900" indent="-342900">
              <a:lnSpc>
                <a:spcPct val="150000"/>
              </a:lnSpc>
            </a:pPr>
            <a:r>
              <a:rPr lang="en-US" dirty="0" smtClean="0"/>
              <a:t>	</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err="1"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Enqueue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685800"/>
            <a:ext cx="8839200" cy="1477328"/>
          </a:xfrm>
          <a:prstGeom prst="rect">
            <a:avLst/>
          </a:prstGeom>
          <a:noFill/>
        </p:spPr>
        <p:txBody>
          <a:bodyPr wrap="square" rtlCol="0">
            <a:spAutoFit/>
          </a:bodyPr>
          <a:lstStyle/>
          <a:p>
            <a:pPr>
              <a:lnSpc>
                <a:spcPct val="150000"/>
              </a:lnSpc>
            </a:pPr>
            <a:r>
              <a:rPr lang="en-US" dirty="0" smtClean="0"/>
              <a:t>This algorithm inserts an element into queue Q. Item is the element which is to be inserted.</a:t>
            </a:r>
          </a:p>
          <a:p>
            <a:pPr>
              <a:lnSpc>
                <a:spcPct val="150000"/>
              </a:lnSpc>
            </a:pPr>
            <a:endParaRPr lang="en-US" dirty="0" smtClean="0"/>
          </a:p>
          <a:p>
            <a:endParaRPr lang="en-US" dirty="0" smtClean="0"/>
          </a:p>
          <a:p>
            <a:endParaRPr lang="en-US" dirty="0"/>
          </a:p>
        </p:txBody>
      </p:sp>
      <p:sp>
        <p:nvSpPr>
          <p:cNvPr id="7" name="TextBox 6"/>
          <p:cNvSpPr txBox="1"/>
          <p:nvPr/>
        </p:nvSpPr>
        <p:spPr>
          <a:xfrm>
            <a:off x="228600" y="1219200"/>
            <a:ext cx="8534400" cy="5078313"/>
          </a:xfrm>
          <a:prstGeom prst="rect">
            <a:avLst/>
          </a:prstGeom>
          <a:solidFill>
            <a:schemeClr val="bg1">
              <a:lumMod val="85000"/>
            </a:schemeClr>
          </a:solidFill>
        </p:spPr>
        <p:txBody>
          <a:bodyPr wrap="square" rtlCol="0">
            <a:spAutoFit/>
          </a:bodyPr>
          <a:lstStyle/>
          <a:p>
            <a:pPr marL="342900" indent="-342900"/>
            <a:r>
              <a:rPr lang="en-US" b="1" dirty="0" smtClean="0"/>
              <a:t>Algorithm </a:t>
            </a:r>
            <a:r>
              <a:rPr lang="en-US" b="1" dirty="0" err="1" smtClean="0"/>
              <a:t>Enqueue</a:t>
            </a:r>
            <a:r>
              <a:rPr lang="en-US" b="1" dirty="0" smtClean="0"/>
              <a:t>(</a:t>
            </a:r>
            <a:r>
              <a:rPr lang="en-US" b="1" dirty="0" err="1" smtClean="0"/>
              <a:t>struct</a:t>
            </a:r>
            <a:r>
              <a:rPr lang="en-US" b="1" dirty="0" smtClean="0"/>
              <a:t> queue *Q, </a:t>
            </a:r>
            <a:r>
              <a:rPr lang="en-US" b="1" dirty="0" err="1" smtClean="0"/>
              <a:t>int</a:t>
            </a:r>
            <a:r>
              <a:rPr lang="en-US" b="1" dirty="0" smtClean="0"/>
              <a:t> Item) –</a:t>
            </a:r>
            <a:r>
              <a:rPr lang="en-US" dirty="0" smtClean="0"/>
              <a:t> </a:t>
            </a:r>
          </a:p>
          <a:p>
            <a:pPr marL="342900" indent="-342900">
              <a:buAutoNum type="arabicPeriod"/>
            </a:pPr>
            <a:r>
              <a:rPr lang="en-US" dirty="0" smtClean="0"/>
              <a:t>If (Q-&gt;front == -1 or Q-&gt;rear == -1)	</a:t>
            </a:r>
            <a:r>
              <a:rPr lang="en-US" dirty="0" smtClean="0">
                <a:solidFill>
                  <a:srgbClr val="FF0000"/>
                </a:solidFill>
              </a:rPr>
              <a:t>// Check for emptiness</a:t>
            </a:r>
          </a:p>
          <a:p>
            <a:pPr marL="342900" indent="-342900">
              <a:buAutoNum type="arabicPeriod"/>
            </a:pPr>
            <a:r>
              <a:rPr lang="en-US" dirty="0" smtClean="0"/>
              <a:t> 	 Q-&gt;front = Q-&gt;rear = 0</a:t>
            </a:r>
          </a:p>
          <a:p>
            <a:pPr marL="342900" indent="-342900">
              <a:buAutoNum type="arabicPeriod"/>
            </a:pPr>
            <a:r>
              <a:rPr lang="en-US" dirty="0" smtClean="0"/>
              <a:t>Else If ( Q-&gt; rear == SIZE-1)	</a:t>
            </a:r>
            <a:r>
              <a:rPr lang="en-US" dirty="0" smtClean="0">
                <a:solidFill>
                  <a:srgbClr val="FF0000"/>
                </a:solidFill>
              </a:rPr>
              <a:t>// Check for fullness</a:t>
            </a:r>
          </a:p>
          <a:p>
            <a:pPr marL="342900" indent="-342900">
              <a:buAutoNum type="arabicPeriod"/>
            </a:pPr>
            <a:r>
              <a:rPr lang="en-US" dirty="0" smtClean="0"/>
              <a:t> 	If(Q-&gt;front == 0)    </a:t>
            </a:r>
            <a:r>
              <a:rPr lang="en-US" dirty="0" smtClean="0">
                <a:solidFill>
                  <a:srgbClr val="FF0000"/>
                </a:solidFill>
              </a:rPr>
              <a:t>// Queue is full</a:t>
            </a:r>
          </a:p>
          <a:p>
            <a:pPr marL="342900" indent="-342900">
              <a:buAutoNum type="arabicPeriod"/>
            </a:pPr>
            <a:r>
              <a:rPr lang="en-US" dirty="0" smtClean="0"/>
              <a:t> 	              Print “Queue Overflow”</a:t>
            </a:r>
          </a:p>
          <a:p>
            <a:pPr marL="342900" indent="-342900">
              <a:buAutoNum type="arabicPeriod"/>
            </a:pPr>
            <a:r>
              <a:rPr lang="en-US" dirty="0" smtClean="0"/>
              <a:t>                         Exit</a:t>
            </a:r>
          </a:p>
          <a:p>
            <a:pPr marL="342900" indent="-342900">
              <a:buAutoNum type="arabicPeriod"/>
            </a:pPr>
            <a:r>
              <a:rPr lang="en-US" dirty="0" smtClean="0"/>
              <a:t> 	Temp = Q-&gt;front  </a:t>
            </a:r>
            <a:r>
              <a:rPr lang="en-US" dirty="0" smtClean="0">
                <a:solidFill>
                  <a:srgbClr val="FF0000"/>
                </a:solidFill>
              </a:rPr>
              <a:t>// Temp is an integer variable pointing to front</a:t>
            </a:r>
          </a:p>
          <a:p>
            <a:pPr marL="342900" indent="-342900">
              <a:buAutoNum type="arabicPeriod"/>
            </a:pPr>
            <a:r>
              <a:rPr lang="en-US" dirty="0" smtClean="0"/>
              <a:t>           Set </a:t>
            </a:r>
            <a:r>
              <a:rPr lang="en-US" dirty="0" err="1" smtClean="0"/>
              <a:t>i</a:t>
            </a:r>
            <a:r>
              <a:rPr lang="en-US" dirty="0" smtClean="0"/>
              <a:t>=0        </a:t>
            </a:r>
          </a:p>
          <a:p>
            <a:pPr marL="342900" indent="-342900">
              <a:buAutoNum type="arabicPeriod"/>
            </a:pPr>
            <a:r>
              <a:rPr lang="en-US" dirty="0" smtClean="0"/>
              <a:t> 	While(Temp&lt;= Q-&gt;rear) </a:t>
            </a:r>
          </a:p>
          <a:p>
            <a:pPr marL="342900" indent="-342900">
              <a:buAutoNum type="arabicPeriod"/>
            </a:pPr>
            <a:r>
              <a:rPr lang="en-US" dirty="0" smtClean="0"/>
              <a:t> 		Q-&gt;array[</a:t>
            </a:r>
            <a:r>
              <a:rPr lang="en-US" dirty="0" err="1" smtClean="0"/>
              <a:t>i</a:t>
            </a:r>
            <a:r>
              <a:rPr lang="en-US" dirty="0" smtClean="0"/>
              <a:t>] = Q-&gt;array[Temp]</a:t>
            </a:r>
          </a:p>
          <a:p>
            <a:pPr marL="342900" indent="-342900">
              <a:buAutoNum type="arabicPeriod"/>
            </a:pPr>
            <a:r>
              <a:rPr lang="en-US" dirty="0" smtClean="0"/>
              <a:t> 		Temp = Temp + 1</a:t>
            </a:r>
          </a:p>
          <a:p>
            <a:pPr marL="342900" indent="-342900">
              <a:buAutoNum type="arabicPeriod"/>
            </a:pPr>
            <a:r>
              <a:rPr lang="en-US" dirty="0" smtClean="0"/>
              <a:t>                             </a:t>
            </a:r>
            <a:r>
              <a:rPr lang="en-US" dirty="0" err="1" smtClean="0"/>
              <a:t>i</a:t>
            </a:r>
            <a:r>
              <a:rPr lang="en-US" dirty="0" smtClean="0"/>
              <a:t>=i+1</a:t>
            </a:r>
            <a:endParaRPr lang="en-US" dirty="0" smtClean="0">
              <a:solidFill>
                <a:srgbClr val="FF0000"/>
              </a:solidFill>
            </a:endParaRPr>
          </a:p>
          <a:p>
            <a:pPr marL="342900" indent="-342900">
              <a:buAutoNum type="arabicPeriod"/>
            </a:pPr>
            <a:r>
              <a:rPr lang="en-US" dirty="0" smtClean="0"/>
              <a:t> 	Q-&gt;rear = Q-&gt;rear – Q-&gt;front + 1 </a:t>
            </a:r>
            <a:r>
              <a:rPr lang="en-US" dirty="0" smtClean="0">
                <a:solidFill>
                  <a:srgbClr val="FF0000"/>
                </a:solidFill>
              </a:rPr>
              <a:t>// Update rear</a:t>
            </a:r>
          </a:p>
          <a:p>
            <a:pPr marL="342900" indent="-342900">
              <a:buAutoNum type="arabicPeriod"/>
            </a:pPr>
            <a:r>
              <a:rPr lang="en-US" dirty="0" smtClean="0"/>
              <a:t> 	Q-&gt;front = 0  	</a:t>
            </a:r>
          </a:p>
          <a:p>
            <a:pPr marL="342900" indent="-342900">
              <a:buAutoNum type="arabicPeriod"/>
            </a:pPr>
            <a:r>
              <a:rPr lang="en-US" dirty="0" smtClean="0"/>
              <a:t> Else</a:t>
            </a:r>
          </a:p>
          <a:p>
            <a:pPr marL="342900" indent="-342900">
              <a:buAutoNum type="arabicPeriod"/>
            </a:pPr>
            <a:r>
              <a:rPr lang="en-US" dirty="0" smtClean="0"/>
              <a:t> 	Q-&gt;rear = Q-&gt;rear + 1</a:t>
            </a:r>
          </a:p>
          <a:p>
            <a:pPr marL="342900" indent="-342900">
              <a:buAutoNum type="arabicPeriod"/>
            </a:pPr>
            <a:r>
              <a:rPr lang="en-US" dirty="0" smtClean="0"/>
              <a:t>Q-&gt;array[Q-&gt;rear] = Item</a:t>
            </a:r>
          </a:p>
        </p:txBody>
      </p:sp>
      <p:sp>
        <p:nvSpPr>
          <p:cNvPr id="9" name="TextBox 8"/>
          <p:cNvSpPr txBox="1"/>
          <p:nvPr/>
        </p:nvSpPr>
        <p:spPr>
          <a:xfrm>
            <a:off x="228600" y="6260068"/>
            <a:ext cx="8305800" cy="369332"/>
          </a:xfrm>
          <a:prstGeom prst="rect">
            <a:avLst/>
          </a:prstGeom>
          <a:noFill/>
        </p:spPr>
        <p:txBody>
          <a:bodyPr wrap="square" rtlCol="0">
            <a:spAutoFit/>
          </a:bodyPr>
          <a:lstStyle/>
          <a:p>
            <a:r>
              <a:rPr lang="en-US" dirty="0" smtClean="0"/>
              <a:t>Best case time complexity =O(1) and Worst case time complexity = 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err="1"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Dequeue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304800" y="762000"/>
            <a:ext cx="8839200" cy="1938992"/>
          </a:xfrm>
          <a:prstGeom prst="rect">
            <a:avLst/>
          </a:prstGeom>
          <a:noFill/>
        </p:spPr>
        <p:txBody>
          <a:bodyPr wrap="square" rtlCol="0">
            <a:spAutoFit/>
          </a:bodyPr>
          <a:lstStyle/>
          <a:p>
            <a:pPr>
              <a:lnSpc>
                <a:spcPct val="150000"/>
              </a:lnSpc>
            </a:pPr>
            <a:r>
              <a:rPr lang="en-US" dirty="0" smtClean="0"/>
              <a:t>This algorithm deletes an element from queue Q. Item is the element which is returned after deletion.</a:t>
            </a:r>
          </a:p>
          <a:p>
            <a:pPr>
              <a:lnSpc>
                <a:spcPct val="150000"/>
              </a:lnSpc>
            </a:pPr>
            <a:endParaRPr lang="en-US" dirty="0" smtClean="0"/>
          </a:p>
          <a:p>
            <a:endParaRPr lang="en-US" dirty="0" smtClean="0"/>
          </a:p>
          <a:p>
            <a:endParaRPr lang="en-US" dirty="0"/>
          </a:p>
        </p:txBody>
      </p:sp>
      <p:sp>
        <p:nvSpPr>
          <p:cNvPr id="7" name="TextBox 6"/>
          <p:cNvSpPr txBox="1"/>
          <p:nvPr/>
        </p:nvSpPr>
        <p:spPr>
          <a:xfrm>
            <a:off x="228600" y="1600200"/>
            <a:ext cx="8534400" cy="4662815"/>
          </a:xfrm>
          <a:prstGeom prst="rect">
            <a:avLst/>
          </a:prstGeom>
          <a:solidFill>
            <a:schemeClr val="bg1">
              <a:lumMod val="85000"/>
            </a:schemeClr>
          </a:solidFill>
        </p:spPr>
        <p:txBody>
          <a:bodyPr wrap="square" rtlCol="0">
            <a:spAutoFit/>
          </a:bodyPr>
          <a:lstStyle/>
          <a:p>
            <a:pPr marL="342900" indent="-342900">
              <a:lnSpc>
                <a:spcPct val="150000"/>
              </a:lnSpc>
            </a:pPr>
            <a:r>
              <a:rPr lang="en-US" b="1" dirty="0" smtClean="0"/>
              <a:t>Algorithm </a:t>
            </a:r>
            <a:r>
              <a:rPr lang="en-US" b="1" dirty="0" err="1" smtClean="0"/>
              <a:t>Dequeue</a:t>
            </a:r>
            <a:r>
              <a:rPr lang="en-US" b="1" dirty="0" smtClean="0"/>
              <a:t>(</a:t>
            </a:r>
            <a:r>
              <a:rPr lang="en-US" b="1" dirty="0" err="1" smtClean="0"/>
              <a:t>struct</a:t>
            </a:r>
            <a:r>
              <a:rPr lang="en-US" b="1" dirty="0" smtClean="0"/>
              <a:t> queue *Q) </a:t>
            </a:r>
            <a:endParaRPr lang="en-US" dirty="0" smtClean="0"/>
          </a:p>
          <a:p>
            <a:pPr marL="342900" indent="-342900">
              <a:lnSpc>
                <a:spcPct val="150000"/>
              </a:lnSpc>
              <a:buAutoNum type="arabicPeriod"/>
            </a:pPr>
            <a:r>
              <a:rPr lang="en-US" dirty="0" smtClean="0"/>
              <a:t>If (Q-&gt;front == -1 or Q-&gt;rear == -1)	</a:t>
            </a:r>
            <a:r>
              <a:rPr lang="en-US" dirty="0" smtClean="0">
                <a:solidFill>
                  <a:srgbClr val="FF0000"/>
                </a:solidFill>
              </a:rPr>
              <a:t>//Check for emptiness</a:t>
            </a:r>
          </a:p>
          <a:p>
            <a:pPr marL="342900" indent="-342900">
              <a:lnSpc>
                <a:spcPct val="150000"/>
              </a:lnSpc>
              <a:buAutoNum type="arabicPeriod"/>
            </a:pPr>
            <a:r>
              <a:rPr lang="en-US" dirty="0" smtClean="0"/>
              <a:t> 	 Display “Queue is empty”</a:t>
            </a:r>
          </a:p>
          <a:p>
            <a:pPr marL="342900" indent="-342900">
              <a:lnSpc>
                <a:spcPct val="150000"/>
              </a:lnSpc>
              <a:buAutoNum type="arabicPeriod"/>
            </a:pPr>
            <a:r>
              <a:rPr lang="en-US" dirty="0" smtClean="0"/>
              <a:t> 	 Exit</a:t>
            </a:r>
          </a:p>
          <a:p>
            <a:pPr marL="342900" indent="-342900">
              <a:lnSpc>
                <a:spcPct val="150000"/>
              </a:lnSpc>
              <a:buFontTx/>
              <a:buAutoNum type="arabicPeriod"/>
            </a:pPr>
            <a:r>
              <a:rPr lang="en-US" dirty="0" smtClean="0"/>
              <a:t>Item  = Q-&gt;array[Q-&gt;front] </a:t>
            </a:r>
          </a:p>
          <a:p>
            <a:pPr marL="342900" indent="-342900">
              <a:lnSpc>
                <a:spcPct val="150000"/>
              </a:lnSpc>
              <a:buAutoNum type="arabicPeriod"/>
            </a:pPr>
            <a:r>
              <a:rPr lang="en-US" dirty="0" smtClean="0"/>
              <a:t>If ( Q-&gt; rear == Q-&gt;front)		</a:t>
            </a:r>
            <a:r>
              <a:rPr lang="en-US" dirty="0" smtClean="0">
                <a:solidFill>
                  <a:srgbClr val="FF0000"/>
                </a:solidFill>
              </a:rPr>
              <a:t>// Only one element</a:t>
            </a:r>
          </a:p>
          <a:p>
            <a:pPr marL="342900" indent="-342900">
              <a:lnSpc>
                <a:spcPct val="150000"/>
              </a:lnSpc>
              <a:buAutoNum type="arabicPeriod"/>
            </a:pPr>
            <a:r>
              <a:rPr lang="en-US" dirty="0" smtClean="0"/>
              <a:t> 	 Q-&gt;front = -1</a:t>
            </a:r>
          </a:p>
          <a:p>
            <a:pPr marL="342900" indent="-342900">
              <a:lnSpc>
                <a:spcPct val="150000"/>
              </a:lnSpc>
              <a:buAutoNum type="arabicPeriod"/>
            </a:pPr>
            <a:r>
              <a:rPr lang="en-US" dirty="0" smtClean="0"/>
              <a:t> 	 Q-&gt;rear = -1</a:t>
            </a:r>
          </a:p>
          <a:p>
            <a:pPr marL="342900" indent="-342900">
              <a:lnSpc>
                <a:spcPct val="150000"/>
              </a:lnSpc>
              <a:buAutoNum type="arabicPeriod"/>
            </a:pPr>
            <a:r>
              <a:rPr lang="en-US" dirty="0" smtClean="0"/>
              <a:t>Else</a:t>
            </a:r>
          </a:p>
          <a:p>
            <a:pPr marL="342900" indent="-342900">
              <a:lnSpc>
                <a:spcPct val="150000"/>
              </a:lnSpc>
              <a:buAutoNum type="arabicPeriod"/>
            </a:pPr>
            <a:r>
              <a:rPr lang="en-US" dirty="0" smtClean="0"/>
              <a:t> 	Q-&gt;front = Q-&gt;front + 1</a:t>
            </a:r>
          </a:p>
          <a:p>
            <a:pPr marL="342900" indent="-342900">
              <a:lnSpc>
                <a:spcPct val="150000"/>
              </a:lnSpc>
              <a:buAutoNum type="arabicPeriod"/>
            </a:pPr>
            <a:r>
              <a:rPr lang="en-US" dirty="0" smtClean="0"/>
              <a:t>Return Item</a:t>
            </a:r>
            <a:endParaRPr lang="en-US" dirty="0"/>
          </a:p>
        </p:txBody>
      </p:sp>
      <p:sp>
        <p:nvSpPr>
          <p:cNvPr id="9" name="TextBox 8"/>
          <p:cNvSpPr txBox="1"/>
          <p:nvPr/>
        </p:nvSpPr>
        <p:spPr>
          <a:xfrm>
            <a:off x="228600" y="6183868"/>
            <a:ext cx="8305800" cy="369332"/>
          </a:xfrm>
          <a:prstGeom prst="rect">
            <a:avLst/>
          </a:prstGeom>
          <a:noFill/>
        </p:spPr>
        <p:txBody>
          <a:bodyPr wrap="square" rtlCol="0">
            <a:spAutoFit/>
          </a:bodyPr>
          <a:lstStyle/>
          <a:p>
            <a:r>
              <a:rPr lang="en-US" dirty="0" smtClean="0"/>
              <a:t>Best case time complexity =O(1) and Worst case time complexity = O(1)</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5100</TotalTime>
  <Words>1042</Words>
  <Application>Microsoft Office PowerPoint</Application>
  <PresentationFormat>On-screen Show (4:3)</PresentationFormat>
  <Paragraphs>328</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ashish.gupta</dc:creator>
  <cp:lastModifiedBy>kunjbihari.meena</cp:lastModifiedBy>
  <cp:revision>256</cp:revision>
  <dcterms:created xsi:type="dcterms:W3CDTF">2013-01-01T04:30:55Z</dcterms:created>
  <dcterms:modified xsi:type="dcterms:W3CDTF">2022-10-20T04:22:35Z</dcterms:modified>
</cp:coreProperties>
</file>