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3"/>
  </p:handoutMasterIdLst>
  <p:sldIdLst>
    <p:sldId id="260" r:id="rId2"/>
    <p:sldId id="263" r:id="rId3"/>
    <p:sldId id="319" r:id="rId4"/>
    <p:sldId id="265" r:id="rId5"/>
    <p:sldId id="320" r:id="rId6"/>
    <p:sldId id="321" r:id="rId7"/>
    <p:sldId id="270" r:id="rId8"/>
    <p:sldId id="322" r:id="rId9"/>
    <p:sldId id="323" r:id="rId10"/>
    <p:sldId id="324" r:id="rId11"/>
    <p:sldId id="325" r:id="rId12"/>
    <p:sldId id="305" r:id="rId13"/>
    <p:sldId id="326" r:id="rId14"/>
    <p:sldId id="327" r:id="rId15"/>
    <p:sldId id="328" r:id="rId16"/>
    <p:sldId id="329" r:id="rId17"/>
    <p:sldId id="330" r:id="rId18"/>
    <p:sldId id="331" r:id="rId19"/>
    <p:sldId id="332" r:id="rId20"/>
    <p:sldId id="333" r:id="rId21"/>
    <p:sldId id="334" r:id="rId22"/>
    <p:sldId id="310" r:id="rId23"/>
    <p:sldId id="354" r:id="rId24"/>
    <p:sldId id="335" r:id="rId25"/>
    <p:sldId id="336" r:id="rId26"/>
    <p:sldId id="337" r:id="rId27"/>
    <p:sldId id="339" r:id="rId28"/>
    <p:sldId id="306"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261"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FF47"/>
    <a:srgbClr val="F7FFFB"/>
    <a:srgbClr val="F3FFF9"/>
    <a:srgbClr val="E1FFEF"/>
    <a:srgbClr val="EBFFF5"/>
    <a:srgbClr val="FFFFCD"/>
    <a:srgbClr val="D1FFE6"/>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2374" autoAdjust="0"/>
  </p:normalViewPr>
  <p:slideViewPr>
    <p:cSldViewPr>
      <p:cViewPr varScale="1">
        <p:scale>
          <a:sx n="65" d="100"/>
          <a:sy n="65" d="100"/>
        </p:scale>
        <p:origin x="-1560" y="-108"/>
      </p:cViewPr>
      <p:guideLst>
        <p:guide orient="horz" pos="2160"/>
        <p:guide pos="2880"/>
      </p:guideLst>
    </p:cSldViewPr>
  </p:slideViewPr>
  <p:notesTextViewPr>
    <p:cViewPr>
      <p:scale>
        <a:sx n="100" d="100"/>
        <a:sy n="100" d="100"/>
      </p:scale>
      <p:origin x="0" y="0"/>
    </p:cViewPr>
  </p:notesTextViewPr>
  <p:notesViewPr>
    <p:cSldViewPr>
      <p:cViewPr varScale="1">
        <p:scale>
          <a:sx n="99" d="100"/>
          <a:sy n="99" d="100"/>
        </p:scale>
        <p:origin x="-266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0DA60A-88D3-4987-8B8F-44CE391E14C4}" type="datetimeFigureOut">
              <a:rPr lang="zh-CN" altLang="en-US"/>
              <a:pPr>
                <a:defRPr/>
              </a:pPr>
              <a:t>2020/2/22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C031ED1-FC07-4BE8-840F-8D45C4522AAD}" type="slidenum">
              <a:rPr lang="zh-CN" altLang="en-US"/>
              <a:pPr>
                <a:defRPr/>
              </a:pPr>
              <a:t>‹#›</a:t>
            </a:fld>
            <a:endParaRPr lang="zh-CN" altLang="en-US"/>
          </a:p>
        </p:txBody>
      </p:sp>
    </p:spTree>
    <p:extLst>
      <p:ext uri="{BB962C8B-B14F-4D97-AF65-F5344CB8AC3E}">
        <p14:creationId xmlns:p14="http://schemas.microsoft.com/office/powerpoint/2010/main" val="4226041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4643438"/>
            <a:ext cx="8001000" cy="2214562"/>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Rectangle 3"/>
          <p:cNvSpPr>
            <a:spLocks noChangeArrowheads="1"/>
          </p:cNvSpPr>
          <p:nvPr userDrawn="1"/>
        </p:nvSpPr>
        <p:spPr bwMode="ltGray">
          <a:xfrm>
            <a:off x="8004175" y="0"/>
            <a:ext cx="1139825" cy="6858000"/>
          </a:xfrm>
          <a:prstGeom prst="rect">
            <a:avLst/>
          </a:prstGeom>
          <a:solidFill>
            <a:schemeClr val="bg1">
              <a:lumMod val="75000"/>
            </a:schemeClr>
          </a:solidFill>
          <a:ln w="9525">
            <a:noFill/>
            <a:miter lim="800000"/>
            <a:headEnd/>
            <a:tailEnd/>
          </a:ln>
          <a:effectLst/>
        </p:spPr>
        <p:txBody>
          <a:bodyPr wrap="none" anchor="ctr"/>
          <a:lstStyle/>
          <a:p>
            <a:pPr algn="r">
              <a:defRPr/>
            </a:pPr>
            <a:endParaRPr lang="zh-CN" altLang="en-US"/>
          </a:p>
        </p:txBody>
      </p:sp>
      <p:sp>
        <p:nvSpPr>
          <p:cNvPr id="6" name="Rectangle 5"/>
          <p:cNvSpPr>
            <a:spLocks noChangeArrowheads="1"/>
          </p:cNvSpPr>
          <p:nvPr userDrawn="1"/>
        </p:nvSpPr>
        <p:spPr bwMode="ltGray">
          <a:xfrm>
            <a:off x="0" y="2287588"/>
            <a:ext cx="9144000" cy="249872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AutoShape 10"/>
          <p:cNvSpPr>
            <a:spLocks noChangeAspect="1" noChangeArrowheads="1"/>
          </p:cNvSpPr>
          <p:nvPr/>
        </p:nvSpPr>
        <p:spPr bwMode="auto">
          <a:xfrm>
            <a:off x="1601788" y="2357438"/>
            <a:ext cx="2032000" cy="1717675"/>
          </a:xfrm>
          <a:prstGeom prst="rect">
            <a:avLst/>
          </a:prstGeom>
          <a:noFill/>
        </p:spPr>
        <p:txBody>
          <a:bodyPr/>
          <a:lstStyle/>
          <a:p>
            <a:pPr algn="r">
              <a:defRPr/>
            </a:pPr>
            <a:endParaRPr lang="zh-CN" altLang="en-US"/>
          </a:p>
        </p:txBody>
      </p:sp>
      <p:sp>
        <p:nvSpPr>
          <p:cNvPr id="3" name="副标题 2"/>
          <p:cNvSpPr>
            <a:spLocks noGrp="1"/>
          </p:cNvSpPr>
          <p:nvPr>
            <p:ph type="subTitle" idx="1"/>
          </p:nvPr>
        </p:nvSpPr>
        <p:spPr>
          <a:xfrm>
            <a:off x="3571868" y="3814762"/>
            <a:ext cx="4286216" cy="685808"/>
          </a:xfrm>
        </p:spPr>
        <p:txBody>
          <a:bodyPr anchor="ct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2" name="标题 1"/>
          <p:cNvSpPr>
            <a:spLocks noGrp="1"/>
          </p:cNvSpPr>
          <p:nvPr>
            <p:ph type="ctrTitle"/>
          </p:nvPr>
        </p:nvSpPr>
        <p:spPr>
          <a:xfrm>
            <a:off x="0" y="1428736"/>
            <a:ext cx="8001024" cy="857256"/>
          </a:xfrm>
        </p:spPr>
        <p:txBody>
          <a:bodyPr/>
          <a:lstStyle>
            <a:lvl1pPr algn="r">
              <a:defRPr sz="3500">
                <a:solidFill>
                  <a:schemeClr val="tx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5" name="TextBox 7"/>
          <p:cNvSpPr txBox="1">
            <a:spLocks noChangeArrowheads="1"/>
          </p:cNvSpPr>
          <p:nvPr userDrawn="1"/>
        </p:nvSpPr>
        <p:spPr bwMode="auto">
          <a:xfrm>
            <a:off x="2285984" y="4418966"/>
            <a:ext cx="6858016" cy="1938992"/>
          </a:xfrm>
          <a:prstGeom prst="rect">
            <a:avLst/>
          </a:prstGeom>
          <a:noFill/>
          <a:ln w="9525">
            <a:noFill/>
            <a:miter lim="800000"/>
            <a:headEnd/>
            <a:tailEnd/>
          </a:ln>
        </p:spPr>
        <p:txBody>
          <a:bodyPr>
            <a:spAutoFit/>
            <a:scene3d>
              <a:camera prst="isometricOffAxis1Top">
                <a:rot lat="18229340" lon="18872372" rev="3053935"/>
              </a:camera>
              <a:lightRig rig="balanced" dir="t"/>
            </a:scene3d>
            <a:sp3d extrusionH="57150" prstMaterial="powder">
              <a:bevelT w="82550" h="38100" prst="coolSlant"/>
              <a:bevelB w="82550" h="38100" prst="coolSlant"/>
              <a:contourClr>
                <a:srgbClr val="DDDDDD"/>
              </a:contourClr>
            </a:sp3d>
          </a:bodyPr>
          <a:lstStyle/>
          <a:p>
            <a:pPr algn="ctr">
              <a:defRPr/>
            </a:pPr>
            <a:r>
              <a:rPr lang="zh-CN" altLang="en-US"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rPr>
              <a:t>苏电设计 </a:t>
            </a:r>
            <a:endParaRPr lang="en-US" altLang="zh-CN"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endParaRPr>
          </a:p>
          <a:p>
            <a:pPr algn="ctr">
              <a:defRPr/>
            </a:pPr>
            <a:r>
              <a:rPr lang="zh-CN" altLang="en-US"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rPr>
              <a:t>与您共绘美好蓝图</a:t>
            </a:r>
            <a:r>
              <a:rPr lang="en-US" altLang="zh-CN"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rPr>
              <a:t>!</a:t>
            </a:r>
            <a:endParaRPr lang="zh-CN" altLang="en-US"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endParaRPr>
          </a:p>
        </p:txBody>
      </p:sp>
      <p:sp>
        <p:nvSpPr>
          <p:cNvPr id="6" name="矩形 5"/>
          <p:cNvSpPr/>
          <p:nvPr userDrawn="1"/>
        </p:nvSpPr>
        <p:spPr>
          <a:xfrm>
            <a:off x="0" y="1143000"/>
            <a:ext cx="9144000" cy="5715000"/>
          </a:xfrm>
          <a:prstGeom prst="rect">
            <a:avLst/>
          </a:prstGeom>
          <a:solidFill>
            <a:srgbClr val="EAEAEA">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57200" y="1214422"/>
            <a:ext cx="8229600" cy="571504"/>
          </a:xfrm>
        </p:spPr>
        <p:txBody>
          <a:bodyPr/>
          <a:lstStyle>
            <a:lvl1pPr>
              <a:defRPr sz="35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2071678"/>
            <a:ext cx="8229600" cy="4054485"/>
          </a:xfrm>
        </p:spPr>
        <p:txBody>
          <a:bodyPr/>
          <a:lstStyle>
            <a:lvl1pPr>
              <a:defRPr sz="3000" b="1">
                <a:latin typeface="黑体" pitchFamily="2" charset="-122"/>
                <a:ea typeface="黑体" pitchFamily="2" charset="-122"/>
              </a:defRPr>
            </a:lvl1pPr>
            <a:lvl2pPr>
              <a:defRPr b="1">
                <a:latin typeface="黑体" pitchFamily="2" charset="-122"/>
                <a:ea typeface="黑体" pitchFamily="2" charset="-122"/>
              </a:defRPr>
            </a:lvl2pPr>
            <a:lvl3pPr>
              <a:defRPr b="1">
                <a:latin typeface="黑体" pitchFamily="2" charset="-122"/>
                <a:ea typeface="黑体" pitchFamily="2" charset="-122"/>
              </a:defRPr>
            </a:lvl3pPr>
            <a:lvl4pPr>
              <a:defRPr b="1">
                <a:latin typeface="黑体" pitchFamily="2" charset="-122"/>
                <a:ea typeface="黑体" pitchFamily="2" charset="-122"/>
              </a:defRPr>
            </a:lvl4pPr>
            <a:lvl5pPr>
              <a:defRPr b="1">
                <a:latin typeface="黑体" pitchFamily="2"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日期占位符 3"/>
          <p:cNvSpPr>
            <a:spLocks noGrp="1"/>
          </p:cNvSpPr>
          <p:nvPr>
            <p:ph type="dt" sz="half" idx="10"/>
          </p:nvPr>
        </p:nvSpPr>
        <p:spPr/>
        <p:txBody>
          <a:bodyPr/>
          <a:lstStyle>
            <a:lvl1pPr>
              <a:defRPr/>
            </a:lvl1pPr>
          </a:lstStyle>
          <a:p>
            <a:pPr>
              <a:defRPr/>
            </a:pPr>
            <a:fld id="{C4851494-BC5E-4D25-8A69-D54589E56D6D}" type="datetimeFigureOut">
              <a:rPr lang="zh-CN" altLang="en-US"/>
              <a:pPr>
                <a:defRPr/>
              </a:pPr>
              <a:t>2020/2/22</a:t>
            </a:fld>
            <a:endParaRPr lang="zh-CN" altLang="en-US"/>
          </a:p>
        </p:txBody>
      </p:sp>
      <p:sp>
        <p:nvSpPr>
          <p:cNvPr id="12"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7"/>
          <p:cNvSpPr txBox="1">
            <a:spLocks noChangeArrowheads="1"/>
          </p:cNvSpPr>
          <p:nvPr userDrawn="1"/>
        </p:nvSpPr>
        <p:spPr bwMode="auto">
          <a:xfrm>
            <a:off x="2285984" y="4418966"/>
            <a:ext cx="6858016" cy="1938992"/>
          </a:xfrm>
          <a:prstGeom prst="rect">
            <a:avLst/>
          </a:prstGeom>
          <a:noFill/>
          <a:ln w="9525">
            <a:noFill/>
            <a:miter lim="800000"/>
            <a:headEnd/>
            <a:tailEnd/>
          </a:ln>
        </p:spPr>
        <p:txBody>
          <a:bodyPr>
            <a:spAutoFit/>
            <a:scene3d>
              <a:camera prst="isometricOffAxis1Top">
                <a:rot lat="18229340" lon="18872372" rev="3053935"/>
              </a:camera>
              <a:lightRig rig="balanced" dir="t"/>
            </a:scene3d>
            <a:sp3d extrusionH="57150" prstMaterial="powder">
              <a:bevelT w="82550" h="38100" prst="coolSlant"/>
              <a:bevelB w="82550" h="38100" prst="coolSlant"/>
              <a:contourClr>
                <a:srgbClr val="DDDDDD"/>
              </a:contourClr>
            </a:sp3d>
          </a:bodyPr>
          <a:lstStyle/>
          <a:p>
            <a:pPr algn="ctr">
              <a:defRPr/>
            </a:pPr>
            <a:r>
              <a:rPr lang="zh-CN" altLang="en-US"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rPr>
              <a:t>苏电设计 </a:t>
            </a:r>
            <a:endParaRPr lang="en-US" altLang="zh-CN"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endParaRPr>
          </a:p>
          <a:p>
            <a:pPr algn="ctr">
              <a:defRPr/>
            </a:pPr>
            <a:r>
              <a:rPr lang="zh-CN" altLang="en-US"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rPr>
              <a:t>与您共绘美好蓝图</a:t>
            </a:r>
            <a:r>
              <a:rPr lang="en-US" altLang="zh-CN"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rPr>
              <a:t>!</a:t>
            </a:r>
            <a:endParaRPr lang="zh-CN" altLang="en-US" sz="6000" b="1" spc="150" dirty="0">
              <a:ln w="11430"/>
              <a:solidFill>
                <a:srgbClr val="F8F8F8"/>
              </a:solidFill>
              <a:effectLst>
                <a:outerShdw blurRad="25400" algn="tl" rotWithShape="0">
                  <a:srgbClr val="000000">
                    <a:alpha val="43000"/>
                  </a:srgbClr>
                </a:outerShdw>
              </a:effectLst>
              <a:latin typeface="黑体" pitchFamily="2" charset="-122"/>
              <a:ea typeface="黑体" pitchFamily="2" charset="-122"/>
            </a:endParaRPr>
          </a:p>
        </p:txBody>
      </p:sp>
      <p:sp>
        <p:nvSpPr>
          <p:cNvPr id="8" name="矩形 7"/>
          <p:cNvSpPr/>
          <p:nvPr userDrawn="1"/>
        </p:nvSpPr>
        <p:spPr>
          <a:xfrm>
            <a:off x="0" y="1143000"/>
            <a:ext cx="9144000" cy="5715000"/>
          </a:xfrm>
          <a:prstGeom prst="rect">
            <a:avLst/>
          </a:prstGeom>
          <a:solidFill>
            <a:srgbClr val="EAEAEA">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32" name="标题占位符 1"/>
          <p:cNvSpPr>
            <a:spLocks noGrp="1"/>
          </p:cNvSpPr>
          <p:nvPr>
            <p:ph type="title"/>
          </p:nvPr>
        </p:nvSpPr>
        <p:spPr bwMode="auto">
          <a:xfrm>
            <a:off x="457200" y="1214438"/>
            <a:ext cx="8229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3" name="文本占位符 2"/>
          <p:cNvSpPr>
            <a:spLocks noGrp="1"/>
          </p:cNvSpPr>
          <p:nvPr>
            <p:ph type="body" idx="1"/>
          </p:nvPr>
        </p:nvSpPr>
        <p:spPr bwMode="auto">
          <a:xfrm>
            <a:off x="457200" y="2428875"/>
            <a:ext cx="8229600" cy="3697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AC220E1-80F2-4A8D-822C-5485175E5777}" type="datetimeFigureOut">
              <a:rPr lang="zh-CN" altLang="en-US"/>
              <a:pPr>
                <a:defRPr/>
              </a:pPr>
              <a:t>2020/2/22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ctr" rtl="0" eaLnBrk="0" fontAlgn="base" hangingPunct="0">
        <a:spcBef>
          <a:spcPct val="0"/>
        </a:spcBef>
        <a:spcAft>
          <a:spcPct val="0"/>
        </a:spcAft>
        <a:defRPr sz="4400" b="1" kern="1200">
          <a:solidFill>
            <a:schemeClr val="tx1"/>
          </a:solidFill>
          <a:latin typeface="黑体" pitchFamily="2" charset="-122"/>
          <a:ea typeface="黑体" pitchFamily="2" charset="-122"/>
          <a:cs typeface="+mj-cs"/>
        </a:defRPr>
      </a:lvl1pPr>
      <a:lvl2pPr algn="ctr" rtl="0" eaLnBrk="0" fontAlgn="base" hangingPunct="0">
        <a:spcBef>
          <a:spcPct val="0"/>
        </a:spcBef>
        <a:spcAft>
          <a:spcPct val="0"/>
        </a:spcAft>
        <a:defRPr sz="4400" b="1">
          <a:solidFill>
            <a:schemeClr val="tx1"/>
          </a:solidFill>
          <a:latin typeface="黑体" pitchFamily="2" charset="-122"/>
          <a:ea typeface="黑体" pitchFamily="2" charset="-122"/>
        </a:defRPr>
      </a:lvl2pPr>
      <a:lvl3pPr algn="ctr" rtl="0" eaLnBrk="0" fontAlgn="base" hangingPunct="0">
        <a:spcBef>
          <a:spcPct val="0"/>
        </a:spcBef>
        <a:spcAft>
          <a:spcPct val="0"/>
        </a:spcAft>
        <a:defRPr sz="4400" b="1">
          <a:solidFill>
            <a:schemeClr val="tx1"/>
          </a:solidFill>
          <a:latin typeface="黑体" pitchFamily="2" charset="-122"/>
          <a:ea typeface="黑体" pitchFamily="2" charset="-122"/>
        </a:defRPr>
      </a:lvl3pPr>
      <a:lvl4pPr algn="ctr" rtl="0" eaLnBrk="0" fontAlgn="base" hangingPunct="0">
        <a:spcBef>
          <a:spcPct val="0"/>
        </a:spcBef>
        <a:spcAft>
          <a:spcPct val="0"/>
        </a:spcAft>
        <a:defRPr sz="4400" b="1">
          <a:solidFill>
            <a:schemeClr val="tx1"/>
          </a:solidFill>
          <a:latin typeface="黑体" pitchFamily="2" charset="-122"/>
          <a:ea typeface="黑体" pitchFamily="2" charset="-122"/>
        </a:defRPr>
      </a:lvl4pPr>
      <a:lvl5pPr algn="ctr" rtl="0" eaLnBrk="0" fontAlgn="base" hangingPunct="0">
        <a:spcBef>
          <a:spcPct val="0"/>
        </a:spcBef>
        <a:spcAft>
          <a:spcPct val="0"/>
        </a:spcAft>
        <a:defRPr sz="4400" b="1">
          <a:solidFill>
            <a:schemeClr val="tx1"/>
          </a:solidFill>
          <a:latin typeface="黑体" pitchFamily="2" charset="-122"/>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b="1"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b="1"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2400" b="1"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2000" b="1"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2000" b="1"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aike.baidu.com/view/7932.htm" TargetMode="External"/><Relationship Id="rId2" Type="http://schemas.openxmlformats.org/officeDocument/2006/relationships/hyperlink" Target="http://baike.baidu.com/view/66827.htm" TargetMode="External"/><Relationship Id="rId1" Type="http://schemas.openxmlformats.org/officeDocument/2006/relationships/slideLayout" Target="../slideLayouts/slideLayout2.xml"/><Relationship Id="rId4" Type="http://schemas.openxmlformats.org/officeDocument/2006/relationships/hyperlink" Target="http://baike.baidu.com/view/1284.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ctrTitle"/>
          </p:nvPr>
        </p:nvSpPr>
        <p:spPr>
          <a:xfrm>
            <a:off x="0" y="980729"/>
            <a:ext cx="8001000" cy="1305272"/>
          </a:xfrm>
        </p:spPr>
        <p:txBody>
          <a:bodyPr/>
          <a:lstStyle/>
          <a:p>
            <a:pPr algn="ctr">
              <a:defRPr/>
            </a:pPr>
            <a:r>
              <a:rPr lang="zh-CN" altLang="en-US" sz="3600" dirty="0" smtClean="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3600" dirty="0" smtClean="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3</a:t>
            </a:r>
            <a:r>
              <a:rPr lang="zh-CN" altLang="en-US" sz="3600" smtClean="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章  工程师</a:t>
            </a:r>
            <a:r>
              <a:rPr lang="zh-CN" altLang="en-US" sz="3600" dirty="0" smtClean="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的素养</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5355312"/>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3</a:t>
            </a:r>
            <a:r>
              <a:rPr lang="zh-CN" altLang="zh-CN" sz="3200" b="1" dirty="0" smtClean="0">
                <a:solidFill>
                  <a:srgbClr val="0000FF"/>
                </a:solidFill>
              </a:rPr>
              <a:t>、理论和实际相结合</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工程师应当敢于承担任务、多争取一些使用知识的机会，只有把知识和实践结合起来，才能在技术领域中取得更大的自由。</a:t>
            </a:r>
          </a:p>
          <a:p>
            <a:pPr>
              <a:lnSpc>
                <a:spcPct val="150000"/>
              </a:lnSpc>
            </a:pPr>
            <a:r>
              <a:rPr lang="en-US" altLang="zh-CN" sz="2800" b="1" dirty="0" smtClean="0"/>
              <a:t>        </a:t>
            </a:r>
            <a:r>
              <a:rPr lang="zh-CN" altLang="zh-CN" sz="2800" b="1" dirty="0" smtClean="0"/>
              <a:t>在设计过程中，设计方案可以有多种，哪种方案是最经济的，哪种方案是最快速的，没有一成不变的答案，只有结合实际，精密计算，才能做出该项目最合适的设计方案。</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9"/>
            <a:ext cx="8358246" cy="5601533"/>
          </a:xfrm>
          <a:prstGeom prst="rect">
            <a:avLst/>
          </a:prstGeom>
          <a:noFill/>
          <a:ln w="9525">
            <a:noFill/>
            <a:miter lim="800000"/>
            <a:headEnd/>
            <a:tailEnd/>
          </a:ln>
        </p:spPr>
        <p:txBody>
          <a:bodyPr wrap="square">
            <a:spAutoFit/>
          </a:bodyPr>
          <a:lstStyle/>
          <a:p>
            <a:pPr>
              <a:lnSpc>
                <a:spcPct val="200000"/>
              </a:lnSpc>
            </a:pPr>
            <a:r>
              <a:rPr lang="en-US" altLang="zh-CN" sz="3200" b="1" dirty="0" smtClean="0">
                <a:solidFill>
                  <a:srgbClr val="0000FF"/>
                </a:solidFill>
              </a:rPr>
              <a:t>4</a:t>
            </a:r>
            <a:r>
              <a:rPr lang="zh-CN" altLang="zh-CN" sz="3200" b="1" dirty="0" smtClean="0">
                <a:solidFill>
                  <a:srgbClr val="0000FF"/>
                </a:solidFill>
              </a:rPr>
              <a:t>、硬科学和软科学相结合</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工程师不仅要懂得</a:t>
            </a:r>
            <a:r>
              <a:rPr lang="zh-CN" altLang="en-US" sz="2800" b="1" dirty="0" smtClean="0"/>
              <a:t>专业</a:t>
            </a:r>
            <a:r>
              <a:rPr lang="zh-CN" altLang="zh-CN" sz="2800" b="1" dirty="0" smtClean="0"/>
              <a:t>技术，也要学点管理科学，尤其需要掌握一点技术经济知识。</a:t>
            </a:r>
            <a:endParaRPr lang="en-US" altLang="zh-CN" sz="2800" b="1" dirty="0" smtClean="0"/>
          </a:p>
          <a:p>
            <a:pPr>
              <a:lnSpc>
                <a:spcPct val="150000"/>
              </a:lnSpc>
            </a:pPr>
            <a:r>
              <a:rPr lang="en-US" altLang="zh-CN" sz="2800" b="1" dirty="0" smtClean="0"/>
              <a:t>        </a:t>
            </a:r>
            <a:r>
              <a:rPr lang="zh-CN" altLang="zh-CN" sz="2800" b="1" dirty="0" smtClean="0"/>
              <a:t>加深知识素养，靠系统学习，靠经验积累，也靠日常对事物的细心观察，甚至对各种读物的浏览。</a:t>
            </a:r>
            <a:r>
              <a:rPr lang="en-US" altLang="zh-CN" sz="2800" b="1" dirty="0" smtClean="0"/>
              <a:t>     </a:t>
            </a:r>
          </a:p>
          <a:p>
            <a:pPr>
              <a:lnSpc>
                <a:spcPct val="150000"/>
              </a:lnSpc>
            </a:pPr>
            <a:r>
              <a:rPr lang="en-US" altLang="zh-CN" sz="2800" b="1" dirty="0" smtClean="0"/>
              <a:t>        </a:t>
            </a:r>
            <a:r>
              <a:rPr lang="zh-CN" altLang="zh-CN" sz="2800" b="1" dirty="0" smtClean="0"/>
              <a:t>要做一个有心人，随时随地吸收有用的知识养料。</a:t>
            </a:r>
            <a:endParaRPr lang="en-US" altLang="zh-CN" sz="2800" b="1" dirty="0" smtClean="0"/>
          </a:p>
          <a:p>
            <a:pPr>
              <a:lnSpc>
                <a:spcPct val="150000"/>
              </a:lnSpc>
            </a:pPr>
            <a:endParaRPr lang="zh-CN" altLang="zh-CN" sz="2800" dirty="0"/>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auto">
          <a:xfrm rot="10800000">
            <a:off x="323850" y="2486025"/>
            <a:ext cx="8820150" cy="1800225"/>
          </a:xfrm>
          <a:prstGeom prst="rect">
            <a:avLst/>
          </a:prstGeom>
          <a:gradFill rotWithShape="1">
            <a:gsLst>
              <a:gs pos="0">
                <a:schemeClr val="hlink"/>
              </a:gs>
              <a:gs pos="100000">
                <a:schemeClr val="bg1"/>
              </a:gs>
            </a:gsLst>
            <a:lin ang="0" scaled="1"/>
          </a:gradFill>
          <a:ln w="190500">
            <a:noFill/>
            <a:miter lim="800000"/>
            <a:headEnd/>
            <a:tailEnd/>
          </a:ln>
          <a:effectLst/>
        </p:spPr>
        <p:txBody>
          <a:bodyPr rot="10800000" wrap="none" anchor="ctr" anchorCtr="1"/>
          <a:lstStyle/>
          <a:p>
            <a:pPr>
              <a:defRPr/>
            </a:pPr>
            <a:endParaRPr lang="zh-CN" altLang="zh-CN">
              <a:effectLst>
                <a:outerShdw blurRad="38100" dist="38100" dir="2700000" algn="tl">
                  <a:srgbClr val="000000"/>
                </a:outerShdw>
              </a:effectLst>
            </a:endParaRPr>
          </a:p>
        </p:txBody>
      </p:sp>
      <p:grpSp>
        <p:nvGrpSpPr>
          <p:cNvPr id="2" name="Group 14"/>
          <p:cNvGrpSpPr>
            <a:grpSpLocks/>
          </p:cNvGrpSpPr>
          <p:nvPr/>
        </p:nvGrpSpPr>
        <p:grpSpPr bwMode="auto">
          <a:xfrm>
            <a:off x="395288" y="2241550"/>
            <a:ext cx="2089150" cy="2035175"/>
            <a:chOff x="657" y="1060"/>
            <a:chExt cx="1316" cy="1282"/>
          </a:xfrm>
        </p:grpSpPr>
        <p:sp>
          <p:nvSpPr>
            <p:cNvPr id="17413" name="Oval 15"/>
            <p:cNvSpPr>
              <a:spLocks noChangeArrowheads="1"/>
            </p:cNvSpPr>
            <p:nvPr/>
          </p:nvSpPr>
          <p:spPr bwMode="gray">
            <a:xfrm>
              <a:off x="657" y="1344"/>
              <a:ext cx="998" cy="998"/>
            </a:xfrm>
            <a:prstGeom prst="ellipse">
              <a:avLst/>
            </a:prstGeom>
            <a:solidFill>
              <a:schemeClr val="folHlink">
                <a:alpha val="47058"/>
              </a:schemeClr>
            </a:solidFill>
            <a:ln w="9525" algn="ctr">
              <a:solidFill>
                <a:srgbClr val="FFFF00"/>
              </a:solidFill>
              <a:prstDash val="sysDot"/>
              <a:round/>
              <a:headEnd/>
              <a:tailEnd/>
            </a:ln>
          </p:spPr>
          <p:txBody>
            <a:bodyPr wrap="none" anchor="ctr"/>
            <a:lstStyle/>
            <a:p>
              <a:endParaRPr lang="zh-CN" altLang="en-US"/>
            </a:p>
          </p:txBody>
        </p:sp>
        <p:sp>
          <p:nvSpPr>
            <p:cNvPr id="7" name="Oval 16"/>
            <p:cNvSpPr>
              <a:spLocks noChangeArrowheads="1"/>
            </p:cNvSpPr>
            <p:nvPr/>
          </p:nvSpPr>
          <p:spPr bwMode="gray">
            <a:xfrm>
              <a:off x="703" y="1060"/>
              <a:ext cx="1270" cy="1281"/>
            </a:xfrm>
            <a:prstGeom prst="ellipse">
              <a:avLst/>
            </a:prstGeom>
            <a:noFill/>
            <a:ln w="28575" algn="ctr">
              <a:solidFill>
                <a:srgbClr val="FFFF00"/>
              </a:solidFill>
              <a:prstDash val="dash"/>
              <a:round/>
              <a:headEnd/>
              <a:tailEnd/>
            </a:ln>
            <a:effectLst/>
          </p:spPr>
          <p:txBody>
            <a:bodyPr wrap="none" anchor="ctr"/>
            <a:lstStyle/>
            <a:p>
              <a:pPr algn="ctr">
                <a:defRPr/>
              </a:pPr>
              <a:r>
                <a:rPr kumimoji="1" lang="zh-CN" altLang="en-US" sz="9600" i="1" dirty="0" smtClean="0">
                  <a:solidFill>
                    <a:srgbClr val="FFFF00"/>
                  </a:solidFill>
                  <a:effectLst>
                    <a:outerShdw blurRad="38100" dist="38100" dir="2700000" algn="tl">
                      <a:srgbClr val="C0C0C0"/>
                    </a:outerShdw>
                  </a:effectLst>
                </a:rPr>
                <a:t>三</a:t>
              </a:r>
              <a:endParaRPr kumimoji="1" lang="en-US" altLang="zh-CN" sz="9600" i="1" dirty="0">
                <a:solidFill>
                  <a:srgbClr val="FFFF00"/>
                </a:solidFill>
                <a:effectLst>
                  <a:outerShdw blurRad="38100" dist="38100" dir="2700000" algn="tl">
                    <a:srgbClr val="C0C0C0"/>
                  </a:outerShdw>
                </a:effectLst>
                <a:ea typeface="宋体" charset="-122"/>
              </a:endParaRPr>
            </a:p>
          </p:txBody>
        </p:sp>
      </p:grpSp>
      <p:sp>
        <p:nvSpPr>
          <p:cNvPr id="8" name="Rectangle 7"/>
          <p:cNvSpPr>
            <a:spLocks noChangeArrowheads="1"/>
          </p:cNvSpPr>
          <p:nvPr/>
        </p:nvSpPr>
        <p:spPr bwMode="auto">
          <a:xfrm>
            <a:off x="2483768" y="2996952"/>
            <a:ext cx="6215062" cy="766762"/>
          </a:xfrm>
          <a:prstGeom prst="rect">
            <a:avLst/>
          </a:prstGeom>
          <a:noFill/>
          <a:ln w="9525">
            <a:noFill/>
            <a:miter lim="800000"/>
            <a:headEnd/>
            <a:tailEnd/>
          </a:ln>
          <a:effectLst>
            <a:outerShdw dist="28398" dir="1593903" algn="ctr" rotWithShape="0">
              <a:schemeClr val="tx1"/>
            </a:outerShdw>
          </a:effectLst>
        </p:spPr>
        <p:txBody>
          <a:bodyPr/>
          <a:lstStyle/>
          <a:p>
            <a:pPr>
              <a:lnSpc>
                <a:spcPct val="110000"/>
              </a:lnSpc>
              <a:buClr>
                <a:schemeClr val="hlink"/>
              </a:buClr>
              <a:buSzPct val="75000"/>
              <a:defRPr/>
            </a:pPr>
            <a:r>
              <a:rPr lang="zh-CN" altLang="en-US" sz="4400" b="1" dirty="0" smtClean="0">
                <a:solidFill>
                  <a:srgbClr val="FFFF00"/>
                </a:solidFill>
                <a:latin typeface="黑体" pitchFamily="49" charset="-122"/>
                <a:ea typeface="黑体" pitchFamily="49" charset="-122"/>
              </a:rPr>
              <a:t> 精湛技能</a:t>
            </a:r>
            <a:endParaRPr lang="zh-CN" altLang="en-US" sz="4400" b="1" dirty="0">
              <a:solidFill>
                <a:srgbClr val="FFFF00"/>
              </a:solidFill>
              <a:latin typeface="黑体" pitchFamily="49" charset="-122"/>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1000"/>
                                        <p:tgtEl>
                                          <p:spTgt spid="8">
                                            <p:txEl>
                                              <p:pRg st="0" end="0"/>
                                            </p:txEl>
                                          </p:spTgt>
                                        </p:tgtEl>
                                      </p:cBhvr>
                                    </p:animEffect>
                                  </p:childTnLst>
                                </p:cTn>
                              </p:par>
                            </p:childTnLst>
                          </p:cTn>
                        </p:par>
                        <p:par>
                          <p:cTn id="13" fill="hold">
                            <p:stCondLst>
                              <p:cond delay="1500"/>
                            </p:stCondLst>
                            <p:childTnLst>
                              <p:par>
                                <p:cTn id="14" presetID="6" presetClass="emph" presetSubtype="0" fill="hold" nodeType="afterEffect">
                                  <p:stCondLst>
                                    <p:cond delay="0"/>
                                  </p:stCondLst>
                                  <p:childTnLst>
                                    <p:animScale>
                                      <p:cBhvr>
                                        <p:cTn id="15" dur="1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5016758"/>
          </a:xfrm>
          <a:prstGeom prst="rect">
            <a:avLst/>
          </a:prstGeom>
          <a:noFill/>
          <a:ln w="9525">
            <a:noFill/>
            <a:miter lim="800000"/>
            <a:headEnd/>
            <a:tailEnd/>
          </a:ln>
        </p:spPr>
        <p:txBody>
          <a:bodyPr wrap="square">
            <a:spAutoFit/>
          </a:bodyPr>
          <a:lstStyle/>
          <a:p>
            <a:pPr>
              <a:lnSpc>
                <a:spcPct val="200000"/>
              </a:lnSpc>
            </a:pPr>
            <a:r>
              <a:rPr lang="en-US" altLang="zh-CN" sz="3200" dirty="0" smtClean="0"/>
              <a:t>        </a:t>
            </a:r>
            <a:r>
              <a:rPr lang="zh-CN" altLang="zh-CN" sz="3200" b="1" dirty="0" smtClean="0"/>
              <a:t>技能就是运用知识、体力和某种技巧，在一定条件下达到确定目的的能力，也就是平常所说的“基本功”。如果说知识素养是解决应知的问题，那么技能素养则是解决应会的问题，因此</a:t>
            </a:r>
            <a:r>
              <a:rPr lang="zh-CN" altLang="zh-CN" sz="3200" b="1" dirty="0" smtClean="0">
                <a:solidFill>
                  <a:srgbClr val="FF0000"/>
                </a:solidFill>
              </a:rPr>
              <a:t>具有更现实的使用价值</a:t>
            </a:r>
            <a:r>
              <a:rPr lang="zh-CN" altLang="zh-CN" sz="3200" b="1" dirty="0" smtClean="0"/>
              <a:t>。</a:t>
            </a:r>
            <a:endParaRPr lang="zh-CN" altLang="zh-CN" sz="3200" b="1" dirty="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5216813"/>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1</a:t>
            </a:r>
            <a:r>
              <a:rPr lang="zh-CN" altLang="zh-CN" sz="3200" b="1" dirty="0" smtClean="0">
                <a:solidFill>
                  <a:srgbClr val="0000FF"/>
                </a:solidFill>
              </a:rPr>
              <a:t>、制图技能</a:t>
            </a:r>
            <a:endParaRPr lang="zh-CN" altLang="zh-CN" sz="3200" dirty="0" smtClean="0">
              <a:solidFill>
                <a:srgbClr val="0000FF"/>
              </a:solidFill>
            </a:endParaRPr>
          </a:p>
          <a:p>
            <a:pPr>
              <a:lnSpc>
                <a:spcPts val="3800"/>
              </a:lnSpc>
            </a:pPr>
            <a:r>
              <a:rPr lang="en-US" altLang="zh-CN" sz="2800" dirty="0" smtClean="0"/>
              <a:t>        </a:t>
            </a:r>
            <a:r>
              <a:rPr lang="zh-CN" altLang="zh-CN" sz="2800" b="1" dirty="0" smtClean="0"/>
              <a:t>图纸是工程师的语言。设计成果通过工程图纸加以反映。图纸的图面状况往往是设计成品展示给业主、监理和施工单位的第一印象，可以在一定程度上反映出工程设计人员的专业素养和设计单位的技术水平。</a:t>
            </a:r>
            <a:endParaRPr lang="en-US" altLang="zh-CN" sz="2800" b="1" dirty="0" smtClean="0"/>
          </a:p>
          <a:p>
            <a:pPr>
              <a:lnSpc>
                <a:spcPts val="3800"/>
              </a:lnSpc>
            </a:pPr>
            <a:r>
              <a:rPr lang="en-US" altLang="zh-CN" sz="2800" b="1" dirty="0" smtClean="0"/>
              <a:t>        </a:t>
            </a:r>
            <a:r>
              <a:rPr lang="zh-CN" altLang="zh-CN" sz="2800" b="1" dirty="0" smtClean="0"/>
              <a:t>图面表达零乱、不清晰、不符合制图规定的工程图纸轻则会给设计单位造成不良的表观印象，重则会产生歧义、导致施工技术人员的误解，甚至带来质量问题。</a:t>
            </a:r>
            <a:endParaRPr lang="en-US" altLang="zh-CN" sz="2800" b="1" dirty="0" smtClean="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893647"/>
          </a:xfrm>
          <a:prstGeom prst="rect">
            <a:avLst/>
          </a:prstGeom>
          <a:noFill/>
          <a:ln w="9525">
            <a:noFill/>
            <a:miter lim="800000"/>
            <a:headEnd/>
            <a:tailEnd/>
          </a:ln>
        </p:spPr>
        <p:txBody>
          <a:bodyPr wrap="square">
            <a:spAutoFit/>
          </a:bodyPr>
          <a:lstStyle/>
          <a:p>
            <a:r>
              <a:rPr lang="en-US" altLang="zh-CN" sz="2400" dirty="0" smtClean="0"/>
              <a:t>    </a:t>
            </a:r>
            <a:r>
              <a:rPr lang="zh-CN" altLang="zh-CN" sz="2400" b="1" dirty="0" smtClean="0"/>
              <a:t>图面质量问题的主要表现如下：</a:t>
            </a:r>
          </a:p>
          <a:p>
            <a:pPr lvl="0"/>
            <a:r>
              <a:rPr lang="en-US" altLang="zh-CN" sz="2400" b="1" dirty="0" smtClean="0"/>
              <a:t>    </a:t>
            </a:r>
            <a:r>
              <a:rPr lang="zh-CN" altLang="zh-CN" sz="2400" b="1" dirty="0" smtClean="0"/>
              <a:t>图面布置比较零乱，文（数）字或大或小，影响美观；</a:t>
            </a:r>
            <a:endParaRPr lang="en-US" altLang="zh-CN" sz="2400" b="1" dirty="0" smtClean="0"/>
          </a:p>
          <a:p>
            <a:pPr lvl="0"/>
            <a:r>
              <a:rPr lang="en-US" altLang="zh-CN" sz="2400" b="1" dirty="0" smtClean="0"/>
              <a:t>    </a:t>
            </a:r>
            <a:r>
              <a:rPr lang="zh-CN" altLang="zh-CN" sz="2400" b="1" dirty="0" smtClean="0"/>
              <a:t>图面表达不够明晰；</a:t>
            </a:r>
          </a:p>
          <a:p>
            <a:pPr lvl="0"/>
            <a:r>
              <a:rPr lang="en-US" altLang="zh-CN" sz="2400" b="1" dirty="0" smtClean="0"/>
              <a:t>    </a:t>
            </a:r>
            <a:r>
              <a:rPr lang="zh-CN" altLang="zh-CN" sz="2400" b="1" dirty="0" smtClean="0"/>
              <a:t>图纸中线型的粗细、文（数）字的大小等不符合规定要求</a:t>
            </a:r>
            <a:r>
              <a:rPr lang="zh-CN" altLang="en-US" sz="2400" b="1" dirty="0" smtClean="0"/>
              <a:t>；</a:t>
            </a:r>
            <a:endParaRPr lang="en-US" altLang="zh-CN" sz="2400" b="1" dirty="0" smtClean="0"/>
          </a:p>
          <a:p>
            <a:pPr lvl="0"/>
            <a:r>
              <a:rPr lang="en-US" altLang="zh-CN" sz="2400" b="1" dirty="0" smtClean="0"/>
              <a:t>    </a:t>
            </a:r>
            <a:r>
              <a:rPr lang="zh-CN" altLang="zh-CN" sz="2400" b="1" dirty="0" smtClean="0"/>
              <a:t>有的图纸中所有线型为一样的宽度，或文（数）字太小，给读图带来困难；</a:t>
            </a:r>
          </a:p>
          <a:p>
            <a:pPr lvl="0"/>
            <a:r>
              <a:rPr lang="en-US" altLang="zh-CN" sz="2400" b="1" dirty="0" smtClean="0"/>
              <a:t>    </a:t>
            </a:r>
            <a:r>
              <a:rPr lang="zh-CN" altLang="zh-CN" sz="2400" b="1" dirty="0" smtClean="0"/>
              <a:t>文字性说明存在语法问题，或不使用规定的术语，可能会引起误解；</a:t>
            </a:r>
          </a:p>
          <a:p>
            <a:pPr lvl="0"/>
            <a:r>
              <a:rPr lang="en-US" altLang="zh-CN" sz="2400" b="1" dirty="0" smtClean="0"/>
              <a:t>    </a:t>
            </a:r>
            <a:r>
              <a:rPr lang="zh-CN" altLang="zh-CN" sz="2400" b="1" dirty="0" smtClean="0"/>
              <a:t>图面中，文（数）字与线型交叉，文（数）字识别困难；比如尺寸“</a:t>
            </a:r>
            <a:r>
              <a:rPr lang="en-US" altLang="zh-CN" sz="2400" b="1" dirty="0" smtClean="0"/>
              <a:t>160</a:t>
            </a:r>
            <a:r>
              <a:rPr lang="zh-CN" altLang="zh-CN" sz="2400" b="1" dirty="0" smtClean="0"/>
              <a:t>”中的“</a:t>
            </a:r>
            <a:r>
              <a:rPr lang="en-US" altLang="zh-CN" sz="2400" b="1" dirty="0" smtClean="0"/>
              <a:t>1</a:t>
            </a:r>
            <a:r>
              <a:rPr lang="zh-CN" altLang="zh-CN" sz="2400" b="1" dirty="0" smtClean="0"/>
              <a:t>”与竖向直线完全重合，变成了“</a:t>
            </a:r>
            <a:r>
              <a:rPr lang="en-US" altLang="zh-CN" sz="2400" b="1" dirty="0" smtClean="0"/>
              <a:t>60</a:t>
            </a:r>
            <a:r>
              <a:rPr lang="zh-CN" altLang="zh-CN" sz="2400" b="1" dirty="0" smtClean="0"/>
              <a:t>”；标高“</a:t>
            </a:r>
            <a:r>
              <a:rPr lang="en-US" altLang="zh-CN" sz="2400" b="1" dirty="0" smtClean="0"/>
              <a:t>-0.30</a:t>
            </a:r>
            <a:r>
              <a:rPr lang="zh-CN" altLang="zh-CN" sz="2400" b="1" dirty="0" smtClean="0"/>
              <a:t>”中的“</a:t>
            </a:r>
            <a:r>
              <a:rPr lang="en-US" altLang="zh-CN" sz="2400" b="1" dirty="0" smtClean="0"/>
              <a:t>-</a:t>
            </a:r>
            <a:r>
              <a:rPr lang="zh-CN" altLang="zh-CN" sz="2400" b="1" dirty="0" smtClean="0"/>
              <a:t>”与水平线完全重合，变成了“</a:t>
            </a:r>
            <a:r>
              <a:rPr lang="en-US" altLang="zh-CN" sz="2400" b="1" dirty="0" smtClean="0"/>
              <a:t>0.30</a:t>
            </a:r>
            <a:r>
              <a:rPr lang="zh-CN" altLang="zh-CN" sz="2400" b="1" dirty="0" smtClean="0"/>
              <a:t>”</a:t>
            </a:r>
            <a:r>
              <a:rPr lang="zh-CN" altLang="en-US" sz="2400" b="1" dirty="0" smtClean="0"/>
              <a:t>。</a:t>
            </a:r>
            <a:r>
              <a:rPr lang="zh-CN" altLang="zh-CN" sz="2400" b="1" dirty="0" smtClean="0"/>
              <a:t>这些图面问题可能会带来工程质量问题</a:t>
            </a:r>
            <a:r>
              <a:rPr lang="zh-CN" altLang="en-US" sz="2400" b="1" dirty="0" smtClean="0"/>
              <a:t>。</a:t>
            </a:r>
            <a:endParaRPr lang="en-US" altLang="zh-CN" sz="2400" b="1" dirty="0" smtClean="0"/>
          </a:p>
          <a:p>
            <a:pPr lvl="0"/>
            <a:endParaRPr lang="zh-CN" altLang="zh-CN" sz="2400" dirty="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462760"/>
          </a:xfrm>
          <a:prstGeom prst="rect">
            <a:avLst/>
          </a:prstGeom>
          <a:noFill/>
          <a:ln w="9525">
            <a:noFill/>
            <a:miter lim="800000"/>
            <a:headEnd/>
            <a:tailEnd/>
          </a:ln>
        </p:spPr>
        <p:txBody>
          <a:bodyPr wrap="square">
            <a:spAutoFit/>
          </a:bodyPr>
          <a:lstStyle/>
          <a:p>
            <a:r>
              <a:rPr lang="en-US" altLang="zh-CN" sz="3200" b="1" dirty="0" smtClean="0">
                <a:solidFill>
                  <a:srgbClr val="0000FF"/>
                </a:solidFill>
              </a:rPr>
              <a:t>2</a:t>
            </a:r>
            <a:r>
              <a:rPr lang="zh-CN" altLang="zh-CN" sz="3200" b="1" dirty="0" smtClean="0">
                <a:solidFill>
                  <a:srgbClr val="0000FF"/>
                </a:solidFill>
              </a:rPr>
              <a:t>、</a:t>
            </a:r>
            <a:r>
              <a:rPr lang="zh-CN" altLang="en-US" sz="3200" b="1" dirty="0" smtClean="0">
                <a:solidFill>
                  <a:srgbClr val="0000FF"/>
                </a:solidFill>
              </a:rPr>
              <a:t>计</a:t>
            </a:r>
            <a:r>
              <a:rPr lang="zh-CN" altLang="zh-CN" sz="3200" b="1" dirty="0" smtClean="0">
                <a:solidFill>
                  <a:srgbClr val="0000FF"/>
                </a:solidFill>
              </a:rPr>
              <a:t>算技能</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掌握有关数学方法，运算工具的使用，经验公式和经验</a:t>
            </a:r>
            <a:r>
              <a:rPr lang="zh-CN" altLang="zh-CN" sz="2800" b="1" dirty="0" smtClean="0">
                <a:solidFill>
                  <a:srgbClr val="FF0000"/>
                </a:solidFill>
              </a:rPr>
              <a:t>数据</a:t>
            </a:r>
            <a:r>
              <a:rPr lang="zh-CN" altLang="zh-CN" sz="2800" b="1" dirty="0" smtClean="0"/>
              <a:t>的运用。在进行设计计算书编制时，要充分理解其内涵与实质，不可盲目套用以往工程的计算书，要知其然，更要</a:t>
            </a:r>
            <a:r>
              <a:rPr lang="zh-CN" altLang="zh-CN" sz="2800" b="1" dirty="0" smtClean="0">
                <a:solidFill>
                  <a:srgbClr val="FF0000"/>
                </a:solidFill>
              </a:rPr>
              <a:t>知其所以然</a:t>
            </a:r>
            <a:r>
              <a:rPr lang="zh-CN" altLang="zh-CN" sz="2800" b="1" dirty="0" smtClean="0"/>
              <a:t>。</a:t>
            </a:r>
            <a:endParaRPr lang="en-US" altLang="zh-CN" sz="2800" b="1" dirty="0" smtClean="0"/>
          </a:p>
          <a:p>
            <a:pPr>
              <a:lnSpc>
                <a:spcPct val="150000"/>
              </a:lnSpc>
            </a:pPr>
            <a:r>
              <a:rPr lang="en-US" altLang="zh-CN" sz="2800" b="1" dirty="0" smtClean="0"/>
              <a:t>        </a:t>
            </a:r>
            <a:r>
              <a:rPr lang="zh-CN" altLang="en-US" sz="2800" b="1" dirty="0" smtClean="0"/>
              <a:t>计算书越来越少，注意各参数的选用。</a:t>
            </a:r>
            <a:endParaRPr lang="en-US" altLang="zh-CN" sz="2800" b="1" dirty="0" smtClean="0"/>
          </a:p>
          <a:p>
            <a:pPr>
              <a:lnSpc>
                <a:spcPct val="150000"/>
              </a:lnSpc>
            </a:pPr>
            <a:r>
              <a:rPr lang="en-US" altLang="zh-CN" sz="2800" b="1" dirty="0" smtClean="0"/>
              <a:t>        </a:t>
            </a:r>
            <a:r>
              <a:rPr lang="zh-CN" altLang="en-US" sz="2800" b="1" dirty="0" smtClean="0"/>
              <a:t>简化计算</a:t>
            </a:r>
            <a:r>
              <a:rPr lang="en-US" altLang="zh-CN" sz="2800" b="1" dirty="0" smtClean="0"/>
              <a:t>——</a:t>
            </a:r>
            <a:r>
              <a:rPr lang="zh-CN" altLang="en-US" sz="2800" b="1" dirty="0" smtClean="0"/>
              <a:t>精确计算。</a:t>
            </a:r>
            <a:endParaRPr lang="en-US" altLang="zh-CN" sz="2800" b="1" dirty="0" smtClean="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708981"/>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3</a:t>
            </a:r>
            <a:r>
              <a:rPr lang="zh-CN" altLang="zh-CN" sz="3200" b="1" dirty="0" smtClean="0">
                <a:solidFill>
                  <a:srgbClr val="0000FF"/>
                </a:solidFill>
              </a:rPr>
              <a:t>、设计技能</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无论是各种类型的电厂设计，还是电网或新能源工程的设计，要有全局的观念，不仅要考虑本专业的设计问题，还要兼顾上下游专业的设计。凡工程设计、产品设计、工艺设计、系统设计、方法程序设计等，都要在正确的设计思想指导下，将传统方法和独立构思相结合，以达到预期的功效。</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708981"/>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4</a:t>
            </a:r>
            <a:r>
              <a:rPr lang="zh-CN" altLang="zh-CN" sz="3200" b="1" dirty="0" smtClean="0">
                <a:solidFill>
                  <a:srgbClr val="0000FF"/>
                </a:solidFill>
              </a:rPr>
              <a:t>、技术经济分析的技能</a:t>
            </a:r>
            <a:r>
              <a:rPr lang="zh-CN" altLang="en-US" sz="2400" dirty="0" smtClean="0"/>
              <a:t>   </a:t>
            </a:r>
            <a:endParaRPr lang="en-US" altLang="zh-CN" sz="2400" b="1" dirty="0" smtClean="0"/>
          </a:p>
          <a:p>
            <a:pPr>
              <a:lnSpc>
                <a:spcPct val="150000"/>
              </a:lnSpc>
            </a:pPr>
            <a:r>
              <a:rPr lang="en-US" altLang="zh-CN" sz="2400" b="1" dirty="0" smtClean="0"/>
              <a:t>        </a:t>
            </a:r>
            <a:r>
              <a:rPr lang="zh-CN" altLang="zh-CN" sz="2400" b="1" dirty="0" smtClean="0"/>
              <a:t>工程师的任务是运用技术手段创造较高的效能而尽可能的降低成本</a:t>
            </a:r>
            <a:r>
              <a:rPr lang="zh-CN" altLang="en-US" sz="2400" b="1" dirty="0" smtClean="0"/>
              <a:t>，</a:t>
            </a:r>
            <a:r>
              <a:rPr lang="zh-CN" altLang="zh-CN" sz="2400" b="1" dirty="0" smtClean="0"/>
              <a:t>把价值分析的概念渗透到技术工作各环节上去。</a:t>
            </a:r>
            <a:r>
              <a:rPr lang="en-US" altLang="zh-CN" sz="2400" b="1" dirty="0" smtClean="0"/>
              <a:t>   </a:t>
            </a:r>
          </a:p>
          <a:p>
            <a:pPr>
              <a:lnSpc>
                <a:spcPct val="150000"/>
              </a:lnSpc>
            </a:pPr>
            <a:r>
              <a:rPr lang="en-US" altLang="zh-CN" sz="2400" b="1" dirty="0" smtClean="0"/>
              <a:t>       </a:t>
            </a:r>
            <a:r>
              <a:rPr lang="zh-CN" altLang="en-US" sz="2400" b="1" dirty="0" smtClean="0"/>
              <a:t>要</a:t>
            </a:r>
            <a:r>
              <a:rPr lang="zh-CN" altLang="zh-CN" sz="2400" b="1" dirty="0" smtClean="0"/>
              <a:t>加强技术经济分析的能力培养，不仅要有技术头脑，而且要有经济头脑，处处考虑以最小的投入，获得最大的输出，达到技术效果与经济效果的统一。</a:t>
            </a:r>
            <a:endParaRPr lang="en-US" altLang="zh-CN" sz="2400" b="1" dirty="0" smtClean="0"/>
          </a:p>
          <a:p>
            <a:pPr>
              <a:lnSpc>
                <a:spcPct val="150000"/>
              </a:lnSpc>
            </a:pPr>
            <a:r>
              <a:rPr lang="zh-CN" altLang="en-US" sz="2400" b="1" dirty="0" smtClean="0"/>
              <a:t>        设计方案既要技术先进又要经济合理，要把握好这个度。</a:t>
            </a:r>
            <a:endParaRPr lang="en-US" altLang="zh-CN" sz="2400" b="1" dirty="0" smtClean="0"/>
          </a:p>
          <a:p>
            <a:pPr>
              <a:lnSpc>
                <a:spcPct val="150000"/>
              </a:lnSpc>
            </a:pPr>
            <a:endParaRPr lang="zh-CN" altLang="zh-CN" sz="2400" b="1" dirty="0"/>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154984"/>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5</a:t>
            </a:r>
            <a:r>
              <a:rPr lang="zh-CN" altLang="zh-CN" sz="3200" b="1" dirty="0" smtClean="0">
                <a:solidFill>
                  <a:srgbClr val="0000FF"/>
                </a:solidFill>
              </a:rPr>
              <a:t>、</a:t>
            </a:r>
            <a:r>
              <a:rPr lang="zh-CN" altLang="en-US" sz="3200" b="1" dirty="0" smtClean="0">
                <a:solidFill>
                  <a:srgbClr val="0000FF"/>
                </a:solidFill>
              </a:rPr>
              <a:t>信息处理</a:t>
            </a:r>
            <a:r>
              <a:rPr lang="zh-CN" altLang="zh-CN" sz="3200" b="1" dirty="0" smtClean="0">
                <a:solidFill>
                  <a:srgbClr val="0000FF"/>
                </a:solidFill>
              </a:rPr>
              <a:t>技能</a:t>
            </a:r>
            <a:endParaRPr lang="zh-CN" altLang="zh-CN" sz="3200" dirty="0" smtClean="0">
              <a:solidFill>
                <a:srgbClr val="0000FF"/>
              </a:solidFill>
            </a:endParaRPr>
          </a:p>
          <a:p>
            <a:pPr>
              <a:lnSpc>
                <a:spcPct val="150000"/>
              </a:lnSpc>
            </a:pPr>
            <a:r>
              <a:rPr lang="en-US" altLang="zh-CN" sz="2400" dirty="0" smtClean="0"/>
              <a:t>    </a:t>
            </a:r>
            <a:r>
              <a:rPr lang="zh-CN" altLang="en-US" sz="2400" b="1" dirty="0" smtClean="0"/>
              <a:t>互联网时代，信息爆炸时代，信息处理能力日显重要。</a:t>
            </a:r>
            <a:endParaRPr lang="en-US" altLang="zh-CN" sz="2400" b="1" dirty="0" smtClean="0"/>
          </a:p>
          <a:p>
            <a:pPr>
              <a:lnSpc>
                <a:spcPct val="150000"/>
              </a:lnSpc>
            </a:pPr>
            <a:r>
              <a:rPr lang="en-US" altLang="zh-CN" sz="2400" b="1" dirty="0" smtClean="0"/>
              <a:t>    </a:t>
            </a:r>
            <a:r>
              <a:rPr lang="zh-CN" altLang="en-US" sz="2400" b="1" dirty="0" smtClean="0"/>
              <a:t>只有经过整理的、系统化处理的信息才能称为知识。</a:t>
            </a:r>
            <a:endParaRPr lang="en-US" altLang="zh-CN" sz="2400" b="1" dirty="0" smtClean="0"/>
          </a:p>
          <a:p>
            <a:pPr>
              <a:lnSpc>
                <a:spcPct val="150000"/>
              </a:lnSpc>
            </a:pPr>
            <a:r>
              <a:rPr lang="en-US" altLang="zh-CN" sz="2400" b="1" dirty="0" smtClean="0"/>
              <a:t>    </a:t>
            </a:r>
            <a:r>
              <a:rPr lang="zh-CN" altLang="zh-CN" sz="2400" b="1" dirty="0" smtClean="0"/>
              <a:t>从繁浩的科技文献或工具书中快捷的找出为我所用的东西。</a:t>
            </a:r>
          </a:p>
          <a:p>
            <a:pPr>
              <a:lnSpc>
                <a:spcPct val="150000"/>
              </a:lnSpc>
            </a:pPr>
            <a:r>
              <a:rPr lang="en-US" altLang="zh-CN" sz="2400" b="1" dirty="0" smtClean="0"/>
              <a:t>    </a:t>
            </a:r>
            <a:r>
              <a:rPr lang="zh-CN" altLang="en-US" sz="2400" b="1" dirty="0" smtClean="0"/>
              <a:t>特别是</a:t>
            </a:r>
            <a:r>
              <a:rPr lang="zh-CN" altLang="zh-CN" sz="2400" b="1" dirty="0" smtClean="0"/>
              <a:t>国际工程</a:t>
            </a:r>
            <a:r>
              <a:rPr lang="zh-CN" altLang="en-US" sz="2400" b="1" dirty="0" smtClean="0"/>
              <a:t>，</a:t>
            </a:r>
            <a:r>
              <a:rPr lang="zh-CN" altLang="zh-CN" sz="2400" b="1" dirty="0" smtClean="0"/>
              <a:t>广泛的查阅</a:t>
            </a:r>
            <a:r>
              <a:rPr lang="zh-CN" altLang="en-US" sz="2400" b="1" dirty="0" smtClean="0"/>
              <a:t>资料</a:t>
            </a:r>
            <a:r>
              <a:rPr lang="zh-CN" altLang="zh-CN" sz="2400" b="1" dirty="0" smtClean="0"/>
              <a:t>，掌握国内外规范的区别，了解当地的</a:t>
            </a:r>
            <a:r>
              <a:rPr lang="zh-CN" altLang="en-US" sz="2400" b="1" dirty="0" smtClean="0"/>
              <a:t>环境</a:t>
            </a:r>
            <a:r>
              <a:rPr lang="zh-CN" altLang="zh-CN" sz="2400" b="1" dirty="0" smtClean="0"/>
              <a:t>、施工能力和运输能力</a:t>
            </a:r>
            <a:r>
              <a:rPr lang="zh-CN" altLang="en-US" sz="2400" b="1" dirty="0" smtClean="0"/>
              <a:t>等</a:t>
            </a:r>
            <a:r>
              <a:rPr lang="zh-CN" altLang="zh-CN" sz="2400" b="1" dirty="0" smtClean="0"/>
              <a:t>。</a:t>
            </a:r>
          </a:p>
          <a:p>
            <a:pPr>
              <a:lnSpc>
                <a:spcPct val="150000"/>
              </a:lnSpc>
            </a:pPr>
            <a:endParaRPr lang="zh-CN" altLang="zh-CN" sz="2400" b="1" dirty="0"/>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auto">
          <a:xfrm rot="10800000">
            <a:off x="323850" y="2486024"/>
            <a:ext cx="8820150" cy="2887192"/>
          </a:xfrm>
          <a:prstGeom prst="rect">
            <a:avLst/>
          </a:prstGeom>
          <a:gradFill rotWithShape="1">
            <a:gsLst>
              <a:gs pos="0">
                <a:schemeClr val="hlink"/>
              </a:gs>
              <a:gs pos="100000">
                <a:schemeClr val="bg1"/>
              </a:gs>
            </a:gsLst>
            <a:lin ang="0" scaled="1"/>
          </a:gradFill>
          <a:ln w="190500">
            <a:noFill/>
            <a:miter lim="800000"/>
            <a:headEnd/>
            <a:tailEnd/>
          </a:ln>
          <a:effectLst/>
        </p:spPr>
        <p:txBody>
          <a:bodyPr rot="10800000" wrap="none" anchor="ctr" anchorCtr="1"/>
          <a:lstStyle/>
          <a:p>
            <a:pPr>
              <a:defRPr/>
            </a:pPr>
            <a:endParaRPr lang="zh-CN" altLang="zh-CN">
              <a:effectLst>
                <a:outerShdw blurRad="38100" dist="38100" dir="2700000" algn="tl">
                  <a:srgbClr val="000000"/>
                </a:outerShdw>
              </a:effectLst>
            </a:endParaRPr>
          </a:p>
        </p:txBody>
      </p:sp>
      <p:sp>
        <p:nvSpPr>
          <p:cNvPr id="8" name="Rectangle 7"/>
          <p:cNvSpPr>
            <a:spLocks noChangeArrowheads="1"/>
          </p:cNvSpPr>
          <p:nvPr/>
        </p:nvSpPr>
        <p:spPr bwMode="auto">
          <a:xfrm>
            <a:off x="755576" y="3071812"/>
            <a:ext cx="8102674" cy="1869355"/>
          </a:xfrm>
          <a:prstGeom prst="rect">
            <a:avLst/>
          </a:prstGeom>
          <a:noFill/>
          <a:ln w="9525">
            <a:noFill/>
            <a:miter lim="800000"/>
            <a:headEnd/>
            <a:tailEnd/>
          </a:ln>
          <a:effectLst>
            <a:outerShdw dist="28398" dir="1593903" algn="ctr" rotWithShape="0">
              <a:schemeClr val="tx1"/>
            </a:outerShdw>
          </a:effectLst>
        </p:spPr>
        <p:txBody>
          <a:bodyPr/>
          <a:lstStyle/>
          <a:p>
            <a:pPr>
              <a:lnSpc>
                <a:spcPct val="150000"/>
              </a:lnSpc>
              <a:buClr>
                <a:schemeClr val="hlink"/>
              </a:buClr>
              <a:buSzPct val="75000"/>
              <a:defRPr/>
            </a:pPr>
            <a:r>
              <a:rPr lang="zh-CN" altLang="en-US" sz="4400" b="1" dirty="0" smtClean="0">
                <a:solidFill>
                  <a:srgbClr val="FFFF00"/>
                </a:solidFill>
                <a:latin typeface="黑体" pitchFamily="49" charset="-122"/>
                <a:ea typeface="黑体" pitchFamily="49" charset="-122"/>
              </a:rPr>
              <a:t>优秀工程师</a:t>
            </a:r>
            <a:r>
              <a:rPr lang="en-US" altLang="zh-CN" sz="4400" b="1" dirty="0" smtClean="0">
                <a:solidFill>
                  <a:srgbClr val="FFFF00"/>
                </a:solidFill>
                <a:latin typeface="黑体" pitchFamily="49" charset="-122"/>
                <a:ea typeface="黑体" pitchFamily="49" charset="-122"/>
              </a:rPr>
              <a:t>=</a:t>
            </a:r>
            <a:r>
              <a:rPr lang="zh-CN" altLang="zh-CN" sz="4000" b="1" dirty="0" smtClean="0"/>
              <a:t>理</a:t>
            </a:r>
            <a:r>
              <a:rPr lang="zh-CN" altLang="en-US" sz="4000" b="1" dirty="0" smtClean="0"/>
              <a:t>性</a:t>
            </a:r>
            <a:r>
              <a:rPr lang="zh-CN" altLang="zh-CN" sz="4000" b="1" dirty="0" smtClean="0"/>
              <a:t>思维</a:t>
            </a:r>
            <a:r>
              <a:rPr lang="en-US" altLang="zh-CN" sz="4000" b="1" dirty="0" smtClean="0"/>
              <a:t>+</a:t>
            </a:r>
            <a:r>
              <a:rPr lang="zh-CN" altLang="zh-CN" sz="4000" b="1" dirty="0" smtClean="0"/>
              <a:t>渊博知识</a:t>
            </a:r>
            <a:r>
              <a:rPr lang="en-US" altLang="zh-CN" sz="4000" b="1" dirty="0" smtClean="0"/>
              <a:t> + </a:t>
            </a:r>
            <a:r>
              <a:rPr lang="zh-CN" altLang="zh-CN" sz="4000" b="1" dirty="0" smtClean="0"/>
              <a:t>精湛技能</a:t>
            </a:r>
            <a:r>
              <a:rPr lang="en-US" altLang="zh-CN" sz="4000" b="1" dirty="0" smtClean="0"/>
              <a:t>+</a:t>
            </a:r>
            <a:r>
              <a:rPr lang="zh-CN" altLang="zh-CN" sz="4000" b="1" dirty="0" smtClean="0"/>
              <a:t>创新精神</a:t>
            </a:r>
            <a:r>
              <a:rPr lang="en-US" altLang="zh-CN" sz="4000" b="1" dirty="0" smtClean="0"/>
              <a:t>+</a:t>
            </a:r>
            <a:r>
              <a:rPr lang="zh-CN" altLang="zh-CN" sz="4000" b="1" dirty="0" smtClean="0"/>
              <a:t>职业素养</a:t>
            </a:r>
            <a:endParaRPr lang="zh-CN" altLang="zh-CN" sz="4000" dirty="0" smtClean="0"/>
          </a:p>
          <a:p>
            <a:pPr>
              <a:lnSpc>
                <a:spcPct val="110000"/>
              </a:lnSpc>
              <a:buClr>
                <a:schemeClr val="hlink"/>
              </a:buClr>
              <a:buSzPct val="75000"/>
              <a:defRPr/>
            </a:pPr>
            <a:endParaRPr lang="zh-CN" altLang="en-US" sz="4400" b="1" dirty="0">
              <a:solidFill>
                <a:srgbClr val="FFFF00"/>
              </a:solidFill>
              <a:latin typeface="黑体" pitchFamily="49" charset="-122"/>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616648"/>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6</a:t>
            </a:r>
            <a:r>
              <a:rPr lang="zh-CN" altLang="zh-CN" sz="3200" b="1" dirty="0" smtClean="0">
                <a:solidFill>
                  <a:srgbClr val="0000FF"/>
                </a:solidFill>
              </a:rPr>
              <a:t>、表达技能</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发表技术见解、进行技术指导，要用语言表达；撰写科技论文，拟定各项技术说明，要用文字表达。科技语言贵在</a:t>
            </a:r>
            <a:r>
              <a:rPr lang="zh-CN" altLang="zh-CN" sz="2800" b="1" dirty="0" smtClean="0">
                <a:solidFill>
                  <a:srgbClr val="FF0000"/>
                </a:solidFill>
              </a:rPr>
              <a:t>简练、明了、准确、严谨</a:t>
            </a:r>
            <a:r>
              <a:rPr lang="zh-CN" altLang="zh-CN" sz="2800" b="1" dirty="0" smtClean="0"/>
              <a:t>，否则不但技术能力的发挥大为减色，甚至容易导致工作上的差错，所以，工程师还要具备一定的文字素养。</a:t>
            </a:r>
          </a:p>
          <a:p>
            <a:pPr>
              <a:lnSpc>
                <a:spcPct val="150000"/>
              </a:lnSpc>
            </a:pPr>
            <a:endParaRPr lang="zh-CN" altLang="zh-CN" sz="2400" b="1" dirty="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2677656"/>
          </a:xfrm>
          <a:prstGeom prst="rect">
            <a:avLst/>
          </a:prstGeom>
          <a:noFill/>
          <a:ln w="9525">
            <a:noFill/>
            <a:miter lim="800000"/>
            <a:headEnd/>
            <a:tailEnd/>
          </a:ln>
        </p:spPr>
        <p:txBody>
          <a:bodyPr wrap="square">
            <a:spAutoFit/>
          </a:bodyPr>
          <a:lstStyle/>
          <a:p>
            <a:pPr>
              <a:lnSpc>
                <a:spcPct val="150000"/>
              </a:lnSpc>
            </a:pPr>
            <a:r>
              <a:rPr lang="en-US" altLang="zh-CN" sz="2800" b="1" dirty="0" smtClean="0"/>
              <a:t>        </a:t>
            </a:r>
            <a:r>
              <a:rPr lang="zh-CN" altLang="zh-CN" sz="2800" b="1" dirty="0" smtClean="0"/>
              <a:t>此外，工程师还要具备一定的与本专业有关的实际操作技能。如：土建设计的</a:t>
            </a:r>
            <a:r>
              <a:rPr lang="zh-CN" altLang="en-US" sz="2800" b="1" dirty="0" smtClean="0"/>
              <a:t>要</a:t>
            </a:r>
            <a:r>
              <a:rPr lang="zh-CN" altLang="zh-CN" sz="2800" b="1" dirty="0" smtClean="0"/>
              <a:t>会分辨岩土土质类型，机务的要会对土建预埋件的尺寸有所估算等等。</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auto">
          <a:xfrm rot="10800000">
            <a:off x="323850" y="2486025"/>
            <a:ext cx="8820150" cy="1800225"/>
          </a:xfrm>
          <a:prstGeom prst="rect">
            <a:avLst/>
          </a:prstGeom>
          <a:gradFill rotWithShape="1">
            <a:gsLst>
              <a:gs pos="0">
                <a:schemeClr val="hlink"/>
              </a:gs>
              <a:gs pos="100000">
                <a:schemeClr val="bg1"/>
              </a:gs>
            </a:gsLst>
            <a:lin ang="0" scaled="1"/>
          </a:gradFill>
          <a:ln w="190500">
            <a:noFill/>
            <a:miter lim="800000"/>
            <a:headEnd/>
            <a:tailEnd/>
          </a:ln>
          <a:effectLst/>
        </p:spPr>
        <p:txBody>
          <a:bodyPr rot="10800000" wrap="none" anchor="ctr" anchorCtr="1"/>
          <a:lstStyle/>
          <a:p>
            <a:pPr>
              <a:defRPr/>
            </a:pPr>
            <a:endParaRPr lang="zh-CN" altLang="zh-CN">
              <a:effectLst>
                <a:outerShdw blurRad="38100" dist="38100" dir="2700000" algn="tl">
                  <a:srgbClr val="000000"/>
                </a:outerShdw>
              </a:effectLst>
            </a:endParaRPr>
          </a:p>
        </p:txBody>
      </p:sp>
      <p:grpSp>
        <p:nvGrpSpPr>
          <p:cNvPr id="2" name="Group 14"/>
          <p:cNvGrpSpPr>
            <a:grpSpLocks/>
          </p:cNvGrpSpPr>
          <p:nvPr/>
        </p:nvGrpSpPr>
        <p:grpSpPr bwMode="auto">
          <a:xfrm>
            <a:off x="395288" y="2241550"/>
            <a:ext cx="2089150" cy="2035175"/>
            <a:chOff x="657" y="1060"/>
            <a:chExt cx="1316" cy="1282"/>
          </a:xfrm>
        </p:grpSpPr>
        <p:sp>
          <p:nvSpPr>
            <p:cNvPr id="17413" name="Oval 15"/>
            <p:cNvSpPr>
              <a:spLocks noChangeArrowheads="1"/>
            </p:cNvSpPr>
            <p:nvPr/>
          </p:nvSpPr>
          <p:spPr bwMode="gray">
            <a:xfrm>
              <a:off x="657" y="1344"/>
              <a:ext cx="998" cy="998"/>
            </a:xfrm>
            <a:prstGeom prst="ellipse">
              <a:avLst/>
            </a:prstGeom>
            <a:solidFill>
              <a:schemeClr val="folHlink">
                <a:alpha val="47058"/>
              </a:schemeClr>
            </a:solidFill>
            <a:ln w="9525" algn="ctr">
              <a:solidFill>
                <a:srgbClr val="FFFF00"/>
              </a:solidFill>
              <a:prstDash val="sysDot"/>
              <a:round/>
              <a:headEnd/>
              <a:tailEnd/>
            </a:ln>
          </p:spPr>
          <p:txBody>
            <a:bodyPr wrap="none" anchor="ctr"/>
            <a:lstStyle/>
            <a:p>
              <a:endParaRPr lang="zh-CN" altLang="en-US"/>
            </a:p>
          </p:txBody>
        </p:sp>
        <p:sp>
          <p:nvSpPr>
            <p:cNvPr id="7" name="Oval 16"/>
            <p:cNvSpPr>
              <a:spLocks noChangeArrowheads="1"/>
            </p:cNvSpPr>
            <p:nvPr/>
          </p:nvSpPr>
          <p:spPr bwMode="gray">
            <a:xfrm>
              <a:off x="703" y="1060"/>
              <a:ext cx="1270" cy="1281"/>
            </a:xfrm>
            <a:prstGeom prst="ellipse">
              <a:avLst/>
            </a:prstGeom>
            <a:noFill/>
            <a:ln w="28575" algn="ctr">
              <a:solidFill>
                <a:srgbClr val="FFFF00"/>
              </a:solidFill>
              <a:prstDash val="dash"/>
              <a:round/>
              <a:headEnd/>
              <a:tailEnd/>
            </a:ln>
            <a:effectLst/>
          </p:spPr>
          <p:txBody>
            <a:bodyPr wrap="none" anchor="ctr"/>
            <a:lstStyle/>
            <a:p>
              <a:pPr algn="ctr">
                <a:defRPr/>
              </a:pPr>
              <a:r>
                <a:rPr kumimoji="1" lang="zh-CN" altLang="en-US" sz="9600" i="1" dirty="0" smtClean="0">
                  <a:solidFill>
                    <a:srgbClr val="FFFF00"/>
                  </a:solidFill>
                  <a:effectLst>
                    <a:outerShdw blurRad="38100" dist="38100" dir="2700000" algn="tl">
                      <a:srgbClr val="C0C0C0"/>
                    </a:outerShdw>
                  </a:effectLst>
                </a:rPr>
                <a:t>四</a:t>
              </a:r>
              <a:endParaRPr kumimoji="1" lang="en-US" altLang="zh-CN" sz="9600" i="1" dirty="0">
                <a:solidFill>
                  <a:srgbClr val="FFFF00"/>
                </a:solidFill>
                <a:effectLst>
                  <a:outerShdw blurRad="38100" dist="38100" dir="2700000" algn="tl">
                    <a:srgbClr val="C0C0C0"/>
                  </a:outerShdw>
                </a:effectLst>
                <a:ea typeface="宋体" charset="-122"/>
              </a:endParaRPr>
            </a:p>
          </p:txBody>
        </p:sp>
      </p:grpSp>
      <p:sp>
        <p:nvSpPr>
          <p:cNvPr id="8" name="Rectangle 7"/>
          <p:cNvSpPr>
            <a:spLocks noChangeArrowheads="1"/>
          </p:cNvSpPr>
          <p:nvPr/>
        </p:nvSpPr>
        <p:spPr bwMode="auto">
          <a:xfrm>
            <a:off x="2483768" y="2996952"/>
            <a:ext cx="6215062" cy="766762"/>
          </a:xfrm>
          <a:prstGeom prst="rect">
            <a:avLst/>
          </a:prstGeom>
          <a:noFill/>
          <a:ln w="9525">
            <a:noFill/>
            <a:miter lim="800000"/>
            <a:headEnd/>
            <a:tailEnd/>
          </a:ln>
          <a:effectLst>
            <a:outerShdw dist="28398" dir="1593903" algn="ctr" rotWithShape="0">
              <a:schemeClr val="tx1"/>
            </a:outerShdw>
          </a:effectLst>
        </p:spPr>
        <p:txBody>
          <a:bodyPr/>
          <a:lstStyle/>
          <a:p>
            <a:pPr>
              <a:lnSpc>
                <a:spcPct val="110000"/>
              </a:lnSpc>
              <a:buClr>
                <a:schemeClr val="hlink"/>
              </a:buClr>
              <a:buSzPct val="75000"/>
              <a:defRPr/>
            </a:pPr>
            <a:r>
              <a:rPr lang="zh-CN" altLang="en-US" sz="4400" b="1" dirty="0" smtClean="0">
                <a:solidFill>
                  <a:srgbClr val="FFFF00"/>
                </a:solidFill>
                <a:latin typeface="黑体" pitchFamily="49" charset="-122"/>
                <a:ea typeface="黑体" pitchFamily="49" charset="-122"/>
              </a:rPr>
              <a:t>创新精神</a:t>
            </a:r>
            <a:endParaRPr lang="zh-CN" altLang="en-US" sz="4400" b="1" dirty="0">
              <a:solidFill>
                <a:srgbClr val="FFFF00"/>
              </a:solidFill>
              <a:latin typeface="黑体" pitchFamily="49" charset="-122"/>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1000"/>
                                        <p:tgtEl>
                                          <p:spTgt spid="8">
                                            <p:txEl>
                                              <p:pRg st="0" end="0"/>
                                            </p:txEl>
                                          </p:spTgt>
                                        </p:tgtEl>
                                      </p:cBhvr>
                                    </p:animEffect>
                                  </p:childTnLst>
                                </p:cTn>
                              </p:par>
                            </p:childTnLst>
                          </p:cTn>
                        </p:par>
                        <p:par>
                          <p:cTn id="13" fill="hold">
                            <p:stCondLst>
                              <p:cond delay="1500"/>
                            </p:stCondLst>
                            <p:childTnLst>
                              <p:par>
                                <p:cTn id="14" presetID="6" presetClass="emph" presetSubtype="0" fill="hold" nodeType="afterEffect">
                                  <p:stCondLst>
                                    <p:cond delay="0"/>
                                  </p:stCondLst>
                                  <p:childTnLst>
                                    <p:animScale>
                                      <p:cBhvr>
                                        <p:cTn id="15" dur="1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5909310"/>
          </a:xfrm>
          <a:prstGeom prst="rect">
            <a:avLst/>
          </a:prstGeom>
          <a:noFill/>
          <a:ln w="9525">
            <a:noFill/>
            <a:miter lim="800000"/>
            <a:headEnd/>
            <a:tailEnd/>
          </a:ln>
        </p:spPr>
        <p:txBody>
          <a:bodyPr wrap="square">
            <a:spAutoFit/>
          </a:bodyPr>
          <a:lstStyle/>
          <a:p>
            <a:pPr>
              <a:lnSpc>
                <a:spcPct val="150000"/>
              </a:lnSpc>
            </a:pPr>
            <a:r>
              <a:rPr lang="en-US" altLang="zh-CN" sz="2800" b="1" dirty="0" smtClean="0"/>
              <a:t>    </a:t>
            </a:r>
            <a:r>
              <a:rPr lang="zh-CN" altLang="en-US" sz="2800" b="1" dirty="0" smtClean="0"/>
              <a:t>国家实行创新驱动发展战略。</a:t>
            </a:r>
            <a:endParaRPr lang="en-US" altLang="zh-CN" sz="2800" b="1" dirty="0" smtClean="0"/>
          </a:p>
          <a:p>
            <a:pPr>
              <a:lnSpc>
                <a:spcPct val="150000"/>
              </a:lnSpc>
            </a:pPr>
            <a:r>
              <a:rPr lang="zh-CN" altLang="en-US" sz="2800" b="1" dirty="0" smtClean="0"/>
              <a:t>    创新是企业发展之本。只有创新，才能历久不衰，日日常新。</a:t>
            </a:r>
            <a:endParaRPr lang="en-US" altLang="zh-CN" sz="2800" b="1" dirty="0" smtClean="0"/>
          </a:p>
          <a:p>
            <a:pPr>
              <a:lnSpc>
                <a:spcPct val="150000"/>
              </a:lnSpc>
            </a:pPr>
            <a:r>
              <a:rPr lang="zh-CN" altLang="en-US" sz="2800" b="1" dirty="0" smtClean="0"/>
              <a:t>    “日升昌”票号，</a:t>
            </a:r>
            <a:r>
              <a:rPr lang="en-US" altLang="zh-CN" sz="2800" b="1" dirty="0" smtClean="0"/>
              <a:t>1823</a:t>
            </a:r>
            <a:r>
              <a:rPr lang="zh-CN" altLang="en-US" sz="2800" b="1" dirty="0" smtClean="0"/>
              <a:t>年成立，经营方略“收成求稳”、“持盈保泰”，以前“汇通天下”，现在成为旅游景点。</a:t>
            </a:r>
            <a:endParaRPr lang="en-US" altLang="zh-CN" sz="2800" b="1" dirty="0" smtClean="0"/>
          </a:p>
          <a:p>
            <a:pPr>
              <a:lnSpc>
                <a:spcPct val="150000"/>
              </a:lnSpc>
            </a:pPr>
            <a:r>
              <a:rPr lang="zh-CN" altLang="en-US" sz="2800" b="1" dirty="0" smtClean="0"/>
              <a:t>    “纽约证券和交易管理处”，</a:t>
            </a:r>
            <a:r>
              <a:rPr lang="en-US" altLang="zh-CN" sz="2800" b="1" dirty="0" smtClean="0"/>
              <a:t>1817</a:t>
            </a:r>
            <a:r>
              <a:rPr lang="zh-CN" altLang="en-US" sz="2800" b="1" dirty="0" smtClean="0"/>
              <a:t>年成立，经过发展，成为全球国际金融中心。</a:t>
            </a:r>
            <a:endParaRPr lang="en-US" altLang="zh-CN" sz="2800" b="1" dirty="0" smtClean="0"/>
          </a:p>
          <a:p>
            <a:pPr>
              <a:lnSpc>
                <a:spcPct val="150000"/>
              </a:lnSpc>
            </a:pPr>
            <a:endParaRPr lang="zh-CN" altLang="zh-CN" sz="2800" b="1" dirty="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939814"/>
          </a:xfrm>
          <a:prstGeom prst="rect">
            <a:avLst/>
          </a:prstGeom>
          <a:noFill/>
          <a:ln w="9525">
            <a:noFill/>
            <a:miter lim="800000"/>
            <a:headEnd/>
            <a:tailEnd/>
          </a:ln>
        </p:spPr>
        <p:txBody>
          <a:bodyPr wrap="square">
            <a:spAutoFit/>
          </a:bodyPr>
          <a:lstStyle/>
          <a:p>
            <a:pPr>
              <a:lnSpc>
                <a:spcPts val="4200"/>
              </a:lnSpc>
            </a:pPr>
            <a:r>
              <a:rPr lang="zh-CN" altLang="zh-CN" sz="2800" b="1" dirty="0" smtClean="0">
                <a:solidFill>
                  <a:srgbClr val="0000FF"/>
                </a:solidFill>
              </a:rPr>
              <a:t>工程师和</a:t>
            </a:r>
            <a:r>
              <a:rPr lang="en-US" altLang="zh-CN" sz="2800" b="1" dirty="0" err="1" smtClean="0">
                <a:solidFill>
                  <a:srgbClr val="0000FF"/>
                </a:solidFill>
                <a:hlinkClick r:id="rId2"/>
              </a:rPr>
              <a:t>科学家</a:t>
            </a:r>
            <a:r>
              <a:rPr lang="zh-CN" altLang="zh-CN" sz="2800" b="1" dirty="0" smtClean="0">
                <a:solidFill>
                  <a:srgbClr val="0000FF"/>
                </a:solidFill>
              </a:rPr>
              <a:t>区别</a:t>
            </a:r>
            <a:r>
              <a:rPr lang="zh-CN" altLang="en-US" sz="2800" b="1" dirty="0" smtClean="0"/>
              <a:t>：</a:t>
            </a:r>
            <a:endParaRPr lang="zh-CN" altLang="zh-CN" sz="2800" b="1" dirty="0" smtClean="0"/>
          </a:p>
          <a:p>
            <a:pPr>
              <a:lnSpc>
                <a:spcPts val="4200"/>
              </a:lnSpc>
            </a:pPr>
            <a:r>
              <a:rPr lang="en-US" altLang="zh-CN" sz="2800" b="1" dirty="0" err="1" smtClean="0">
                <a:hlinkClick r:id="rId2"/>
              </a:rPr>
              <a:t>科学家</a:t>
            </a:r>
            <a:r>
              <a:rPr lang="zh-CN" altLang="zh-CN" sz="2800" b="1" dirty="0" smtClean="0"/>
              <a:t>努力探索大</a:t>
            </a:r>
            <a:r>
              <a:rPr lang="en-US" altLang="zh-CN" sz="2800" b="1" dirty="0" err="1" smtClean="0">
                <a:hlinkClick r:id="rId3"/>
              </a:rPr>
              <a:t>自然</a:t>
            </a:r>
            <a:r>
              <a:rPr lang="zh-CN" altLang="zh-CN" sz="2800" b="1" dirty="0" smtClean="0"/>
              <a:t>，以便发现一般性法则，工程师则遵照此既定原则，从而在</a:t>
            </a:r>
            <a:r>
              <a:rPr lang="en-US" altLang="zh-CN" sz="2800" b="1" dirty="0" err="1" smtClean="0">
                <a:hlinkClick r:id="rId4"/>
              </a:rPr>
              <a:t>数学</a:t>
            </a:r>
            <a:r>
              <a:rPr lang="zh-CN" altLang="zh-CN" sz="2800" b="1" dirty="0" smtClean="0"/>
              <a:t>和科学上，解决了一些技术问题。</a:t>
            </a:r>
          </a:p>
          <a:p>
            <a:pPr>
              <a:lnSpc>
                <a:spcPts val="4200"/>
              </a:lnSpc>
            </a:pPr>
            <a:r>
              <a:rPr lang="zh-CN" altLang="zh-CN" sz="2800" b="1" dirty="0" smtClean="0"/>
              <a:t>科学家研究事物，工程师建立事物。也就是说</a:t>
            </a:r>
            <a:r>
              <a:rPr lang="en-US" altLang="zh-CN" sz="2800" b="1" dirty="0" smtClean="0"/>
              <a:t>“</a:t>
            </a:r>
            <a:r>
              <a:rPr lang="zh-CN" altLang="zh-CN" sz="2800" b="1" dirty="0" smtClean="0"/>
              <a:t>科学家问为什么，工程师问有什么用？（意指科学家探索原理，工程师懂了原理就想实现其应用）</a:t>
            </a:r>
            <a:r>
              <a:rPr lang="en-US" altLang="zh-CN" sz="2800" b="1" dirty="0" smtClean="0"/>
              <a:t>” </a:t>
            </a:r>
            <a:endParaRPr lang="zh-CN" altLang="zh-CN" sz="2800" b="1" dirty="0" smtClean="0"/>
          </a:p>
          <a:p>
            <a:pPr>
              <a:lnSpc>
                <a:spcPts val="4200"/>
              </a:lnSpc>
            </a:pPr>
            <a:r>
              <a:rPr lang="zh-CN" altLang="zh-CN" sz="2800" b="1" dirty="0" smtClean="0"/>
              <a:t>科学家探索世界以发现普遍法则，但工程师使用普遍法则以设计实际物品。</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2593980"/>
          </a:xfrm>
          <a:prstGeom prst="rect">
            <a:avLst/>
          </a:prstGeom>
          <a:noFill/>
          <a:ln w="9525">
            <a:noFill/>
            <a:miter lim="800000"/>
            <a:headEnd/>
            <a:tailEnd/>
          </a:ln>
        </p:spPr>
        <p:txBody>
          <a:bodyPr wrap="square">
            <a:spAutoFit/>
          </a:bodyPr>
          <a:lstStyle/>
          <a:p>
            <a:pPr>
              <a:lnSpc>
                <a:spcPct val="150000"/>
              </a:lnSpc>
            </a:pPr>
            <a:r>
              <a:rPr lang="en-US" altLang="zh-CN" sz="2800" b="1" dirty="0" smtClean="0"/>
              <a:t>       </a:t>
            </a:r>
            <a:r>
              <a:rPr lang="zh-CN" altLang="zh-CN" sz="2800" b="1" dirty="0" smtClean="0"/>
              <a:t>工程勘察设计是把科技成果转化为现实生产力的主要途径之一，是推动技术创新、管理创新和产品创新的主要平台，是带动相关装备制造、材料、施工等行业发展的先导，是整个工程建设的灵魂。</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708981"/>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1</a:t>
            </a:r>
            <a:r>
              <a:rPr lang="zh-CN" altLang="zh-CN" sz="3200" b="1" dirty="0" smtClean="0">
                <a:solidFill>
                  <a:srgbClr val="0000FF"/>
                </a:solidFill>
              </a:rPr>
              <a:t>、宽厚的知识基础</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创新人才的知识基础应该包括前沿知识，否则，在创新活动中，怎么能够把握什么是“新”东西或“新”在哪里呢！纵观世界上杰出人才，不难看出，这些顶尖人才对科技新领域、新理论、新方法、新设施、新条件都十分敏感，这是其知识基础宽厚的一个突出表现。</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893647"/>
          </a:xfrm>
          <a:prstGeom prst="rect">
            <a:avLst/>
          </a:prstGeom>
          <a:noFill/>
          <a:ln w="9525">
            <a:noFill/>
            <a:miter lim="800000"/>
            <a:headEnd/>
            <a:tailEnd/>
          </a:ln>
        </p:spPr>
        <p:txBody>
          <a:bodyPr wrap="square">
            <a:spAutoFit/>
          </a:bodyPr>
          <a:lstStyle/>
          <a:p>
            <a:r>
              <a:rPr lang="en-US" altLang="zh-CN" sz="3200" b="1" dirty="0" smtClean="0">
                <a:solidFill>
                  <a:srgbClr val="0000FF"/>
                </a:solidFill>
              </a:rPr>
              <a:t>2</a:t>
            </a:r>
            <a:r>
              <a:rPr lang="zh-CN" altLang="zh-CN" sz="3200" b="1" dirty="0" smtClean="0">
                <a:solidFill>
                  <a:srgbClr val="0000FF"/>
                </a:solidFill>
              </a:rPr>
              <a:t>、突出的创新精神</a:t>
            </a:r>
            <a:endParaRPr lang="zh-CN" altLang="zh-CN" sz="3200" dirty="0" smtClean="0">
              <a:solidFill>
                <a:srgbClr val="0000FF"/>
              </a:solidFill>
            </a:endParaRPr>
          </a:p>
          <a:p>
            <a:r>
              <a:rPr lang="en-US" altLang="zh-CN" sz="2800" dirty="0" smtClean="0"/>
              <a:t>    </a:t>
            </a:r>
            <a:r>
              <a:rPr lang="zh-CN" altLang="zh-CN" sz="2800" b="1" dirty="0" smtClean="0"/>
              <a:t>科学工作者在探索未知领域过程中的主动精神和创新精神都十分突出，这应该是科技创新人才素质的一个突出特征。</a:t>
            </a:r>
          </a:p>
          <a:p>
            <a:r>
              <a:rPr lang="en-US" altLang="zh-CN" sz="2800" b="1" dirty="0" smtClean="0"/>
              <a:t>    </a:t>
            </a:r>
            <a:r>
              <a:rPr lang="zh-CN" altLang="zh-CN" sz="2800" b="1" dirty="0" smtClean="0"/>
              <a:t>在工程实践去发现问题，</a:t>
            </a:r>
            <a:r>
              <a:rPr lang="zh-CN" altLang="zh-CN" sz="2800" b="1" dirty="0" smtClean="0">
                <a:solidFill>
                  <a:srgbClr val="FF0000"/>
                </a:solidFill>
              </a:rPr>
              <a:t>大胆地怀疑</a:t>
            </a:r>
            <a:r>
              <a:rPr lang="zh-CN" altLang="zh-CN" sz="2800" b="1" dirty="0" smtClean="0"/>
              <a:t>规程规范中的条条框框，</a:t>
            </a:r>
            <a:r>
              <a:rPr lang="zh-CN" altLang="zh-CN" sz="2800" b="1" dirty="0" smtClean="0">
                <a:solidFill>
                  <a:srgbClr val="FF0000"/>
                </a:solidFill>
              </a:rPr>
              <a:t>严谨地求证</a:t>
            </a:r>
            <a:r>
              <a:rPr lang="zh-CN" altLang="zh-CN" sz="2800" b="1" dirty="0" smtClean="0"/>
              <a:t>可能的设想，</a:t>
            </a:r>
            <a:r>
              <a:rPr lang="zh-CN" altLang="zh-CN" sz="2800" b="1" dirty="0" smtClean="0">
                <a:solidFill>
                  <a:srgbClr val="FF0000"/>
                </a:solidFill>
              </a:rPr>
              <a:t>不断地突破</a:t>
            </a:r>
            <a:r>
              <a:rPr lang="zh-CN" altLang="zh-CN" sz="2800" b="1" dirty="0" smtClean="0"/>
              <a:t>原有的技术方案，这样才能使我们掌握的技术不断进步、持续领先，不擅于在工程中发现问题、解决问题，最多只能做好一个绘图员的工作，要想做一位优秀的专业技术人员，就要敢于思考，善于思考，在不断创新中来提高自身的技术水平。</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auto">
          <a:xfrm rot="10800000">
            <a:off x="323850" y="2486025"/>
            <a:ext cx="8820150" cy="1800225"/>
          </a:xfrm>
          <a:prstGeom prst="rect">
            <a:avLst/>
          </a:prstGeom>
          <a:gradFill rotWithShape="1">
            <a:gsLst>
              <a:gs pos="0">
                <a:schemeClr val="hlink"/>
              </a:gs>
              <a:gs pos="100000">
                <a:schemeClr val="bg1"/>
              </a:gs>
            </a:gsLst>
            <a:lin ang="0" scaled="1"/>
          </a:gradFill>
          <a:ln w="190500">
            <a:noFill/>
            <a:miter lim="800000"/>
            <a:headEnd/>
            <a:tailEnd/>
          </a:ln>
          <a:effectLst/>
        </p:spPr>
        <p:txBody>
          <a:bodyPr rot="10800000" wrap="none" anchor="ctr" anchorCtr="1"/>
          <a:lstStyle/>
          <a:p>
            <a:pPr>
              <a:defRPr/>
            </a:pPr>
            <a:endParaRPr lang="zh-CN" altLang="zh-CN">
              <a:effectLst>
                <a:outerShdw blurRad="38100" dist="38100" dir="2700000" algn="tl">
                  <a:srgbClr val="000000"/>
                </a:outerShdw>
              </a:effectLst>
            </a:endParaRPr>
          </a:p>
        </p:txBody>
      </p:sp>
      <p:grpSp>
        <p:nvGrpSpPr>
          <p:cNvPr id="2" name="Group 14"/>
          <p:cNvGrpSpPr>
            <a:grpSpLocks/>
          </p:cNvGrpSpPr>
          <p:nvPr/>
        </p:nvGrpSpPr>
        <p:grpSpPr bwMode="auto">
          <a:xfrm>
            <a:off x="395288" y="2241550"/>
            <a:ext cx="2089150" cy="2035175"/>
            <a:chOff x="657" y="1060"/>
            <a:chExt cx="1316" cy="1282"/>
          </a:xfrm>
        </p:grpSpPr>
        <p:sp>
          <p:nvSpPr>
            <p:cNvPr id="17413" name="Oval 15"/>
            <p:cNvSpPr>
              <a:spLocks noChangeArrowheads="1"/>
            </p:cNvSpPr>
            <p:nvPr/>
          </p:nvSpPr>
          <p:spPr bwMode="gray">
            <a:xfrm>
              <a:off x="657" y="1344"/>
              <a:ext cx="998" cy="998"/>
            </a:xfrm>
            <a:prstGeom prst="ellipse">
              <a:avLst/>
            </a:prstGeom>
            <a:solidFill>
              <a:schemeClr val="folHlink">
                <a:alpha val="47058"/>
              </a:schemeClr>
            </a:solidFill>
            <a:ln w="9525" algn="ctr">
              <a:solidFill>
                <a:srgbClr val="FFFF00"/>
              </a:solidFill>
              <a:prstDash val="sysDot"/>
              <a:round/>
              <a:headEnd/>
              <a:tailEnd/>
            </a:ln>
          </p:spPr>
          <p:txBody>
            <a:bodyPr wrap="none" anchor="ctr"/>
            <a:lstStyle/>
            <a:p>
              <a:endParaRPr lang="zh-CN" altLang="en-US"/>
            </a:p>
          </p:txBody>
        </p:sp>
        <p:sp>
          <p:nvSpPr>
            <p:cNvPr id="7" name="Oval 16"/>
            <p:cNvSpPr>
              <a:spLocks noChangeArrowheads="1"/>
            </p:cNvSpPr>
            <p:nvPr/>
          </p:nvSpPr>
          <p:spPr bwMode="gray">
            <a:xfrm>
              <a:off x="703" y="1060"/>
              <a:ext cx="1270" cy="1281"/>
            </a:xfrm>
            <a:prstGeom prst="ellipse">
              <a:avLst/>
            </a:prstGeom>
            <a:noFill/>
            <a:ln w="28575" algn="ctr">
              <a:solidFill>
                <a:srgbClr val="FFFF00"/>
              </a:solidFill>
              <a:prstDash val="dash"/>
              <a:round/>
              <a:headEnd/>
              <a:tailEnd/>
            </a:ln>
            <a:effectLst/>
          </p:spPr>
          <p:txBody>
            <a:bodyPr wrap="none" anchor="ctr"/>
            <a:lstStyle/>
            <a:p>
              <a:pPr algn="ctr">
                <a:defRPr/>
              </a:pPr>
              <a:r>
                <a:rPr kumimoji="1" lang="zh-CN" altLang="en-US" sz="9600" i="1" dirty="0" smtClean="0">
                  <a:solidFill>
                    <a:srgbClr val="FFFF00"/>
                  </a:solidFill>
                  <a:effectLst>
                    <a:outerShdw blurRad="38100" dist="38100" dir="2700000" algn="tl">
                      <a:srgbClr val="C0C0C0"/>
                    </a:outerShdw>
                  </a:effectLst>
                </a:rPr>
                <a:t>五</a:t>
              </a:r>
              <a:endParaRPr kumimoji="1" lang="en-US" altLang="zh-CN" sz="9600" i="1" dirty="0">
                <a:solidFill>
                  <a:srgbClr val="FFFF00"/>
                </a:solidFill>
                <a:effectLst>
                  <a:outerShdw blurRad="38100" dist="38100" dir="2700000" algn="tl">
                    <a:srgbClr val="C0C0C0"/>
                  </a:outerShdw>
                </a:effectLst>
                <a:ea typeface="宋体" charset="-122"/>
              </a:endParaRPr>
            </a:p>
          </p:txBody>
        </p:sp>
      </p:grpSp>
      <p:sp>
        <p:nvSpPr>
          <p:cNvPr id="8" name="Rectangle 7"/>
          <p:cNvSpPr>
            <a:spLocks noChangeArrowheads="1"/>
          </p:cNvSpPr>
          <p:nvPr/>
        </p:nvSpPr>
        <p:spPr bwMode="auto">
          <a:xfrm>
            <a:off x="2483768" y="2996952"/>
            <a:ext cx="6215062" cy="766762"/>
          </a:xfrm>
          <a:prstGeom prst="rect">
            <a:avLst/>
          </a:prstGeom>
          <a:noFill/>
          <a:ln w="9525">
            <a:noFill/>
            <a:miter lim="800000"/>
            <a:headEnd/>
            <a:tailEnd/>
          </a:ln>
          <a:effectLst>
            <a:outerShdw dist="28398" dir="1593903" algn="ctr" rotWithShape="0">
              <a:schemeClr val="tx1"/>
            </a:outerShdw>
          </a:effectLst>
        </p:spPr>
        <p:txBody>
          <a:bodyPr/>
          <a:lstStyle/>
          <a:p>
            <a:pPr>
              <a:lnSpc>
                <a:spcPct val="110000"/>
              </a:lnSpc>
              <a:buClr>
                <a:schemeClr val="hlink"/>
              </a:buClr>
              <a:buSzPct val="75000"/>
              <a:defRPr/>
            </a:pPr>
            <a:r>
              <a:rPr lang="zh-CN" altLang="en-US" sz="4400" b="1" dirty="0" smtClean="0">
                <a:solidFill>
                  <a:srgbClr val="FFFF00"/>
                </a:solidFill>
                <a:latin typeface="黑体" pitchFamily="49" charset="-122"/>
                <a:ea typeface="黑体" pitchFamily="49" charset="-122"/>
              </a:rPr>
              <a:t> 职业素养</a:t>
            </a:r>
            <a:endParaRPr lang="zh-CN" altLang="en-US" sz="4400" b="1" dirty="0">
              <a:solidFill>
                <a:srgbClr val="FFFF00"/>
              </a:solidFill>
              <a:latin typeface="黑体" pitchFamily="49" charset="-122"/>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1000"/>
                                        <p:tgtEl>
                                          <p:spTgt spid="8">
                                            <p:txEl>
                                              <p:pRg st="0" end="0"/>
                                            </p:txEl>
                                          </p:spTgt>
                                        </p:tgtEl>
                                      </p:cBhvr>
                                    </p:animEffect>
                                  </p:childTnLst>
                                </p:cTn>
                              </p:par>
                            </p:childTnLst>
                          </p:cTn>
                        </p:par>
                        <p:par>
                          <p:cTn id="13" fill="hold">
                            <p:stCondLst>
                              <p:cond delay="1500"/>
                            </p:stCondLst>
                            <p:childTnLst>
                              <p:par>
                                <p:cTn id="14" presetID="6" presetClass="emph" presetSubtype="0" fill="hold" nodeType="afterEffect">
                                  <p:stCondLst>
                                    <p:cond delay="0"/>
                                  </p:stCondLst>
                                  <p:childTnLst>
                                    <p:animScale>
                                      <p:cBhvr>
                                        <p:cTn id="15" dur="1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5355312"/>
          </a:xfrm>
          <a:prstGeom prst="rect">
            <a:avLst/>
          </a:prstGeom>
          <a:noFill/>
          <a:ln w="9525">
            <a:noFill/>
            <a:miter lim="800000"/>
            <a:headEnd/>
            <a:tailEnd/>
          </a:ln>
        </p:spPr>
        <p:txBody>
          <a:bodyPr wrap="square">
            <a:spAutoFit/>
          </a:bodyPr>
          <a:lstStyle/>
          <a:p>
            <a:pPr>
              <a:lnSpc>
                <a:spcPct val="150000"/>
              </a:lnSpc>
            </a:pPr>
            <a:r>
              <a:rPr lang="en-US" altLang="zh-CN" sz="3200" dirty="0" smtClean="0">
                <a:solidFill>
                  <a:srgbClr val="0000FF"/>
                </a:solidFill>
              </a:rPr>
              <a:t>1</a:t>
            </a:r>
            <a:r>
              <a:rPr lang="zh-CN" altLang="zh-CN" sz="3200" dirty="0" smtClean="0">
                <a:solidFill>
                  <a:srgbClr val="0000FF"/>
                </a:solidFill>
              </a:rPr>
              <a:t>、</a:t>
            </a:r>
            <a:r>
              <a:rPr lang="zh-CN" altLang="zh-CN" sz="3200" b="1" dirty="0" smtClean="0">
                <a:solidFill>
                  <a:srgbClr val="0000FF"/>
                </a:solidFill>
              </a:rPr>
              <a:t>高度的责任心</a:t>
            </a:r>
            <a:endParaRPr lang="zh-CN" altLang="zh-CN" sz="3200" dirty="0" smtClean="0">
              <a:solidFill>
                <a:srgbClr val="0000FF"/>
              </a:solidFill>
            </a:endParaRPr>
          </a:p>
          <a:p>
            <a:pPr>
              <a:lnSpc>
                <a:spcPct val="150000"/>
              </a:lnSpc>
            </a:pPr>
            <a:r>
              <a:rPr lang="en-US" altLang="zh-CN" sz="2800" b="1" dirty="0" smtClean="0"/>
              <a:t>     </a:t>
            </a:r>
            <a:r>
              <a:rPr lang="zh-CN" altLang="en-US" sz="2800" b="1" dirty="0" smtClean="0">
                <a:solidFill>
                  <a:srgbClr val="FF0000"/>
                </a:solidFill>
              </a:rPr>
              <a:t>责任心是工程师最最基本的素养</a:t>
            </a:r>
            <a:r>
              <a:rPr lang="zh-CN" altLang="en-US" sz="2800" b="1" dirty="0" smtClean="0"/>
              <a:t>。</a:t>
            </a:r>
            <a:endParaRPr lang="en-US" altLang="zh-CN" sz="2800" b="1" dirty="0" smtClean="0"/>
          </a:p>
          <a:p>
            <a:pPr>
              <a:lnSpc>
                <a:spcPct val="150000"/>
              </a:lnSpc>
            </a:pPr>
            <a:r>
              <a:rPr lang="en-US" altLang="zh-CN" sz="2800" b="1" dirty="0" smtClean="0"/>
              <a:t>     </a:t>
            </a:r>
            <a:r>
              <a:rPr lang="zh-CN" altLang="zh-CN" sz="2800" b="1" dirty="0" smtClean="0"/>
              <a:t>责任就是应尽的职责。</a:t>
            </a:r>
            <a:endParaRPr lang="en-US" altLang="zh-CN" sz="2800" b="1" dirty="0" smtClean="0"/>
          </a:p>
          <a:p>
            <a:pPr>
              <a:lnSpc>
                <a:spcPct val="150000"/>
              </a:lnSpc>
            </a:pPr>
            <a:r>
              <a:rPr lang="en-US" altLang="zh-CN" sz="2800" b="1" dirty="0" smtClean="0"/>
              <a:t>     </a:t>
            </a:r>
            <a:r>
              <a:rPr lang="zh-CN" altLang="zh-CN" sz="2800" b="1" dirty="0" smtClean="0"/>
              <a:t>岗位不同，个人所担负的责任也不同。</a:t>
            </a:r>
          </a:p>
          <a:p>
            <a:pPr>
              <a:lnSpc>
                <a:spcPct val="150000"/>
              </a:lnSpc>
            </a:pPr>
            <a:r>
              <a:rPr lang="en-US" altLang="zh-CN" sz="2800" b="1" dirty="0" smtClean="0"/>
              <a:t>     </a:t>
            </a:r>
            <a:r>
              <a:rPr lang="zh-CN" altLang="zh-CN" sz="2800" b="1" dirty="0" smtClean="0"/>
              <a:t>用心想事，用心做事。这个“心”，</a:t>
            </a:r>
            <a:r>
              <a:rPr lang="zh-CN" altLang="zh-CN" sz="2800" b="1" dirty="0" smtClean="0">
                <a:solidFill>
                  <a:srgbClr val="FF0000"/>
                </a:solidFill>
              </a:rPr>
              <a:t>核心是责任心</a:t>
            </a:r>
            <a:r>
              <a:rPr lang="zh-CN" altLang="zh-CN" sz="2800" b="1" dirty="0" smtClean="0"/>
              <a:t>。就是不管什么时候，不管什么情况下，不管有没有人看见，都一心扑在工作上，想方设法把分内的事做好。</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auto">
          <a:xfrm rot="10800000">
            <a:off x="323850" y="2486025"/>
            <a:ext cx="8820150" cy="1800225"/>
          </a:xfrm>
          <a:prstGeom prst="rect">
            <a:avLst/>
          </a:prstGeom>
          <a:gradFill rotWithShape="1">
            <a:gsLst>
              <a:gs pos="0">
                <a:schemeClr val="hlink"/>
              </a:gs>
              <a:gs pos="100000">
                <a:schemeClr val="bg1"/>
              </a:gs>
            </a:gsLst>
            <a:lin ang="0" scaled="1"/>
          </a:gradFill>
          <a:ln w="190500">
            <a:noFill/>
            <a:miter lim="800000"/>
            <a:headEnd/>
            <a:tailEnd/>
          </a:ln>
          <a:effectLst/>
        </p:spPr>
        <p:txBody>
          <a:bodyPr rot="10800000" wrap="none" anchor="ctr" anchorCtr="1"/>
          <a:lstStyle/>
          <a:p>
            <a:pPr>
              <a:defRPr/>
            </a:pPr>
            <a:endParaRPr lang="zh-CN" altLang="zh-CN">
              <a:effectLst>
                <a:outerShdw blurRad="38100" dist="38100" dir="2700000" algn="tl">
                  <a:srgbClr val="000000"/>
                </a:outerShdw>
              </a:effectLst>
            </a:endParaRPr>
          </a:p>
        </p:txBody>
      </p:sp>
      <p:grpSp>
        <p:nvGrpSpPr>
          <p:cNvPr id="2" name="Group 14"/>
          <p:cNvGrpSpPr>
            <a:grpSpLocks/>
          </p:cNvGrpSpPr>
          <p:nvPr/>
        </p:nvGrpSpPr>
        <p:grpSpPr bwMode="auto">
          <a:xfrm>
            <a:off x="395288" y="2241550"/>
            <a:ext cx="2089150" cy="2035175"/>
            <a:chOff x="657" y="1060"/>
            <a:chExt cx="1316" cy="1282"/>
          </a:xfrm>
        </p:grpSpPr>
        <p:sp>
          <p:nvSpPr>
            <p:cNvPr id="13317" name="Oval 15"/>
            <p:cNvSpPr>
              <a:spLocks noChangeArrowheads="1"/>
            </p:cNvSpPr>
            <p:nvPr/>
          </p:nvSpPr>
          <p:spPr bwMode="gray">
            <a:xfrm>
              <a:off x="657" y="1344"/>
              <a:ext cx="998" cy="998"/>
            </a:xfrm>
            <a:prstGeom prst="ellipse">
              <a:avLst/>
            </a:prstGeom>
            <a:solidFill>
              <a:schemeClr val="folHlink">
                <a:alpha val="47058"/>
              </a:schemeClr>
            </a:solidFill>
            <a:ln w="9525" algn="ctr">
              <a:solidFill>
                <a:srgbClr val="FFFF00"/>
              </a:solidFill>
              <a:prstDash val="sysDot"/>
              <a:round/>
              <a:headEnd/>
              <a:tailEnd/>
            </a:ln>
          </p:spPr>
          <p:txBody>
            <a:bodyPr wrap="none" anchor="ctr"/>
            <a:lstStyle/>
            <a:p>
              <a:endParaRPr lang="zh-CN" altLang="en-US"/>
            </a:p>
          </p:txBody>
        </p:sp>
        <p:sp>
          <p:nvSpPr>
            <p:cNvPr id="7" name="Oval 16"/>
            <p:cNvSpPr>
              <a:spLocks noChangeArrowheads="1"/>
            </p:cNvSpPr>
            <p:nvPr/>
          </p:nvSpPr>
          <p:spPr bwMode="gray">
            <a:xfrm>
              <a:off x="703" y="1060"/>
              <a:ext cx="1270" cy="1281"/>
            </a:xfrm>
            <a:prstGeom prst="ellipse">
              <a:avLst/>
            </a:prstGeom>
            <a:noFill/>
            <a:ln w="28575" algn="ctr">
              <a:solidFill>
                <a:srgbClr val="FFFF00"/>
              </a:solidFill>
              <a:prstDash val="dash"/>
              <a:round/>
              <a:headEnd/>
              <a:tailEnd/>
            </a:ln>
            <a:effectLst/>
          </p:spPr>
          <p:txBody>
            <a:bodyPr wrap="none" anchor="ctr"/>
            <a:lstStyle/>
            <a:p>
              <a:pPr algn="ctr">
                <a:defRPr/>
              </a:pPr>
              <a:r>
                <a:rPr kumimoji="1" lang="zh-CN" altLang="en-US" sz="9600" i="1" dirty="0" smtClean="0">
                  <a:solidFill>
                    <a:srgbClr val="FFFF00"/>
                  </a:solidFill>
                  <a:effectLst>
                    <a:outerShdw blurRad="38100" dist="38100" dir="2700000" algn="tl">
                      <a:srgbClr val="C0C0C0"/>
                    </a:outerShdw>
                  </a:effectLst>
                </a:rPr>
                <a:t>一</a:t>
              </a:r>
              <a:endParaRPr kumimoji="1" lang="en-US" altLang="zh-CN" sz="9600" i="1" dirty="0">
                <a:solidFill>
                  <a:srgbClr val="FFFF00"/>
                </a:solidFill>
                <a:effectLst>
                  <a:outerShdw blurRad="38100" dist="38100" dir="2700000" algn="tl">
                    <a:srgbClr val="C0C0C0"/>
                  </a:outerShdw>
                </a:effectLst>
                <a:ea typeface="宋体" charset="-122"/>
              </a:endParaRPr>
            </a:p>
          </p:txBody>
        </p:sp>
      </p:grpSp>
      <p:sp>
        <p:nvSpPr>
          <p:cNvPr id="8" name="Rectangle 7"/>
          <p:cNvSpPr>
            <a:spLocks noChangeArrowheads="1"/>
          </p:cNvSpPr>
          <p:nvPr/>
        </p:nvSpPr>
        <p:spPr bwMode="auto">
          <a:xfrm>
            <a:off x="2643188" y="3071813"/>
            <a:ext cx="6215062" cy="766762"/>
          </a:xfrm>
          <a:prstGeom prst="rect">
            <a:avLst/>
          </a:prstGeom>
          <a:noFill/>
          <a:ln w="9525">
            <a:noFill/>
            <a:miter lim="800000"/>
            <a:headEnd/>
            <a:tailEnd/>
          </a:ln>
          <a:effectLst>
            <a:outerShdw dist="28398" dir="1593903" algn="ctr" rotWithShape="0">
              <a:schemeClr val="tx1"/>
            </a:outerShdw>
          </a:effectLst>
        </p:spPr>
        <p:txBody>
          <a:bodyPr/>
          <a:lstStyle/>
          <a:p>
            <a:pPr>
              <a:lnSpc>
                <a:spcPct val="110000"/>
              </a:lnSpc>
              <a:buClr>
                <a:schemeClr val="hlink"/>
              </a:buClr>
              <a:buSzPct val="75000"/>
              <a:defRPr/>
            </a:pPr>
            <a:r>
              <a:rPr lang="zh-CN" altLang="en-US" sz="4400" b="1" dirty="0" smtClean="0">
                <a:solidFill>
                  <a:srgbClr val="FFFF00"/>
                </a:solidFill>
                <a:latin typeface="黑体" pitchFamily="49" charset="-122"/>
                <a:ea typeface="黑体" pitchFamily="49" charset="-122"/>
              </a:rPr>
              <a:t>理性思维</a:t>
            </a:r>
            <a:endParaRPr lang="zh-CN" altLang="en-US" sz="4400" b="1" dirty="0">
              <a:solidFill>
                <a:srgbClr val="FFFF00"/>
              </a:solidFill>
              <a:latin typeface="黑体" pitchFamily="49" charset="-122"/>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1000"/>
                                        <p:tgtEl>
                                          <p:spTgt spid="8">
                                            <p:txEl>
                                              <p:pRg st="0" end="0"/>
                                            </p:txEl>
                                          </p:spTgt>
                                        </p:tgtEl>
                                      </p:cBhvr>
                                    </p:animEffect>
                                  </p:childTnLst>
                                </p:cTn>
                              </p:par>
                            </p:childTnLst>
                          </p:cTn>
                        </p:par>
                        <p:par>
                          <p:cTn id="13" fill="hold">
                            <p:stCondLst>
                              <p:cond delay="1500"/>
                            </p:stCondLst>
                            <p:childTnLst>
                              <p:par>
                                <p:cTn id="14" presetID="6" presetClass="emph" presetSubtype="0" fill="hold" nodeType="afterEffect">
                                  <p:stCondLst>
                                    <p:cond delay="0"/>
                                  </p:stCondLst>
                                  <p:childTnLst>
                                    <p:animScale>
                                      <p:cBhvr>
                                        <p:cTn id="15" dur="1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708981"/>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2</a:t>
            </a:r>
            <a:r>
              <a:rPr lang="zh-CN" altLang="zh-CN" sz="3200" b="1" dirty="0" smtClean="0">
                <a:solidFill>
                  <a:srgbClr val="0000FF"/>
                </a:solidFill>
              </a:rPr>
              <a:t>、尊重事实，以事实为依据</a:t>
            </a:r>
            <a:endParaRPr lang="zh-CN" altLang="zh-CN" sz="3200" dirty="0" smtClean="0">
              <a:solidFill>
                <a:srgbClr val="0000FF"/>
              </a:solidFill>
            </a:endParaRPr>
          </a:p>
          <a:p>
            <a:pPr>
              <a:lnSpc>
                <a:spcPct val="150000"/>
              </a:lnSpc>
            </a:pPr>
            <a:r>
              <a:rPr lang="en-US" altLang="zh-CN" sz="2400" dirty="0" smtClean="0"/>
              <a:t>        </a:t>
            </a:r>
            <a:r>
              <a:rPr lang="zh-CN" altLang="zh-CN" sz="2400" b="1" dirty="0" smtClean="0">
                <a:solidFill>
                  <a:srgbClr val="FF0000"/>
                </a:solidFill>
              </a:rPr>
              <a:t>要以事实为基础，具体问题具体分析</a:t>
            </a:r>
            <a:r>
              <a:rPr lang="zh-CN" altLang="zh-CN" sz="2400" b="1" dirty="0" smtClean="0"/>
              <a:t>。凡事要以事实为基础，不能盲目凭经验。经验固然重要，但是不分析具体环境和条件，盲目的凭经验做事，往往会适得其反。切忌经验主义做出</a:t>
            </a:r>
            <a:r>
              <a:rPr lang="en-US" altLang="zh-CN" sz="2400" b="1" dirty="0" smtClean="0"/>
              <a:t>“</a:t>
            </a:r>
            <a:r>
              <a:rPr lang="zh-CN" altLang="zh-CN" sz="2400" b="1" dirty="0" smtClean="0"/>
              <a:t>拍脑袋</a:t>
            </a:r>
            <a:r>
              <a:rPr lang="en-US" altLang="zh-CN" sz="2400" b="1" dirty="0" smtClean="0"/>
              <a:t>”</a:t>
            </a:r>
            <a:r>
              <a:rPr lang="zh-CN" altLang="zh-CN" sz="2400" b="1" dirty="0" smtClean="0"/>
              <a:t>决策，更不能隐瞒问题，知情不报，以免延误解决问题最佳时机。</a:t>
            </a:r>
            <a:r>
              <a:rPr lang="en-US" altLang="zh-CN" sz="2400" dirty="0" smtClean="0"/>
              <a:t/>
            </a:r>
            <a:br>
              <a:rPr lang="en-US" altLang="zh-CN" sz="2400" dirty="0" smtClean="0"/>
            </a:br>
            <a:r>
              <a:rPr lang="en-US" altLang="zh-CN" sz="2400" dirty="0" smtClean="0"/>
              <a:t/>
            </a:r>
            <a:br>
              <a:rPr lang="en-US" altLang="zh-CN" sz="2400" dirty="0" smtClean="0"/>
            </a:br>
            <a:endParaRPr lang="zh-CN" altLang="zh-CN" sz="2400" dirty="0"/>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431983"/>
          </a:xfrm>
          <a:prstGeom prst="rect">
            <a:avLst/>
          </a:prstGeom>
          <a:noFill/>
          <a:ln w="9525">
            <a:noFill/>
            <a:miter lim="800000"/>
            <a:headEnd/>
            <a:tailEnd/>
          </a:ln>
        </p:spPr>
        <p:txBody>
          <a:bodyPr wrap="square">
            <a:spAutoFit/>
          </a:bodyPr>
          <a:lstStyle/>
          <a:p>
            <a:pPr>
              <a:lnSpc>
                <a:spcPct val="150000"/>
              </a:lnSpc>
            </a:pPr>
            <a:r>
              <a:rPr lang="en-US" altLang="zh-CN" sz="2400" dirty="0" smtClean="0"/>
              <a:t/>
            </a:r>
            <a:br>
              <a:rPr lang="en-US" altLang="zh-CN" sz="2400" dirty="0" smtClean="0"/>
            </a:br>
            <a:r>
              <a:rPr lang="en-US" altLang="zh-CN" sz="2400" dirty="0" smtClean="0"/>
              <a:t>        </a:t>
            </a:r>
            <a:r>
              <a:rPr lang="zh-CN" altLang="zh-CN" sz="2800" b="1" dirty="0" smtClean="0">
                <a:solidFill>
                  <a:srgbClr val="FF0000"/>
                </a:solidFill>
              </a:rPr>
              <a:t>要用具体数据说话。</a:t>
            </a:r>
            <a:r>
              <a:rPr lang="zh-CN" altLang="zh-CN" sz="2800" b="1" dirty="0" smtClean="0"/>
              <a:t>工程师严谨的态度体现在用具体数据说话，避免使用</a:t>
            </a:r>
            <a:r>
              <a:rPr lang="en-US" altLang="zh-CN" sz="2800" b="1" dirty="0" smtClean="0"/>
              <a:t>“</a:t>
            </a:r>
            <a:r>
              <a:rPr lang="zh-CN" altLang="zh-CN" sz="2800" b="1" dirty="0" smtClean="0"/>
              <a:t>大概</a:t>
            </a:r>
            <a:r>
              <a:rPr lang="en-US" altLang="zh-CN" sz="2800" b="1" dirty="0" smtClean="0"/>
              <a:t>”</a:t>
            </a:r>
            <a:r>
              <a:rPr lang="zh-CN" altLang="zh-CN" sz="2800" b="1" dirty="0" smtClean="0"/>
              <a:t>、</a:t>
            </a:r>
            <a:r>
              <a:rPr lang="en-US" altLang="zh-CN" sz="2800" b="1" dirty="0" smtClean="0"/>
              <a:t>“</a:t>
            </a:r>
            <a:r>
              <a:rPr lang="zh-CN" altLang="zh-CN" sz="2800" b="1" dirty="0" smtClean="0"/>
              <a:t>差不多</a:t>
            </a:r>
            <a:r>
              <a:rPr lang="en-US" altLang="zh-CN" sz="2800" b="1" dirty="0" smtClean="0"/>
              <a:t>”</a:t>
            </a:r>
            <a:r>
              <a:rPr lang="zh-CN" altLang="zh-CN" sz="2800" b="1" dirty="0" smtClean="0"/>
              <a:t>、</a:t>
            </a:r>
            <a:r>
              <a:rPr lang="en-US" altLang="zh-CN" sz="2800" b="1" dirty="0" smtClean="0"/>
              <a:t>“</a:t>
            </a:r>
            <a:r>
              <a:rPr lang="zh-CN" altLang="zh-CN" sz="2800" b="1" dirty="0" smtClean="0"/>
              <a:t>凑合</a:t>
            </a:r>
            <a:r>
              <a:rPr lang="en-US" altLang="zh-CN" sz="2800" b="1" dirty="0" smtClean="0"/>
              <a:t>”</a:t>
            </a:r>
            <a:r>
              <a:rPr lang="zh-CN" altLang="zh-CN" sz="2800" b="1" dirty="0" smtClean="0"/>
              <a:t>等模棱两可的词语。具体的数据能够使人清晰的了解事件的进展状况，严重程度等，以便采取相应的正确措施或做出相应对的决策。</a:t>
            </a:r>
            <a:r>
              <a:rPr lang="en-US" altLang="zh-CN" sz="2400" dirty="0" smtClean="0"/>
              <a:t/>
            </a:r>
            <a:br>
              <a:rPr lang="en-US" altLang="zh-CN" sz="2400" dirty="0" smtClean="0"/>
            </a:br>
            <a:endParaRPr lang="zh-CN" altLang="zh-CN" sz="2400" dirty="0"/>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3877985"/>
          </a:xfrm>
          <a:prstGeom prst="rect">
            <a:avLst/>
          </a:prstGeom>
          <a:noFill/>
          <a:ln w="9525">
            <a:noFill/>
            <a:miter lim="800000"/>
            <a:headEnd/>
            <a:tailEnd/>
          </a:ln>
        </p:spPr>
        <p:txBody>
          <a:bodyPr wrap="square">
            <a:spAutoFit/>
          </a:bodyPr>
          <a:lstStyle/>
          <a:p>
            <a:pPr>
              <a:lnSpc>
                <a:spcPct val="150000"/>
              </a:lnSpc>
            </a:pPr>
            <a:r>
              <a:rPr lang="en-US" altLang="zh-CN" sz="2400" dirty="0" smtClean="0"/>
              <a:t/>
            </a:r>
            <a:br>
              <a:rPr lang="en-US" altLang="zh-CN" sz="2400" dirty="0" smtClean="0"/>
            </a:br>
            <a:r>
              <a:rPr lang="en-US" altLang="zh-CN" sz="2400" dirty="0" smtClean="0"/>
              <a:t>        </a:t>
            </a:r>
            <a:r>
              <a:rPr lang="zh-CN" altLang="zh-CN" sz="2800" b="1" dirty="0" smtClean="0">
                <a:solidFill>
                  <a:srgbClr val="FF0000"/>
                </a:solidFill>
              </a:rPr>
              <a:t>描述分析问题要详尽。</a:t>
            </a:r>
            <a:r>
              <a:rPr lang="zh-CN" altLang="zh-CN" sz="2800" b="1" dirty="0" smtClean="0"/>
              <a:t>为了更好的阐述问题及因果关系，工程师应做到</a:t>
            </a:r>
            <a:r>
              <a:rPr lang="en-US" altLang="zh-CN" sz="2800" b="1" dirty="0" smtClean="0"/>
              <a:t>“</a:t>
            </a:r>
            <a:r>
              <a:rPr lang="zh-CN" altLang="zh-CN" sz="2800" b="1" dirty="0" smtClean="0"/>
              <a:t>事无巨细</a:t>
            </a:r>
            <a:r>
              <a:rPr lang="en-US" altLang="zh-CN" sz="2800" b="1" dirty="0" smtClean="0"/>
              <a:t>”</a:t>
            </a:r>
            <a:r>
              <a:rPr lang="zh-CN" altLang="zh-CN" sz="2800" b="1" dirty="0" smtClean="0"/>
              <a:t>，对问题进行详细描述和分析，列出问题出现的时间、地点、人物、事件、原因、途径</a:t>
            </a:r>
            <a:r>
              <a:rPr lang="zh-CN" altLang="en-US" sz="2800" b="1" dirty="0" smtClean="0"/>
              <a:t>，制定</a:t>
            </a:r>
            <a:r>
              <a:rPr lang="zh-CN" altLang="zh-CN" sz="2800" b="1" dirty="0" smtClean="0"/>
              <a:t>措施</a:t>
            </a:r>
            <a:r>
              <a:rPr lang="zh-CN" altLang="en-US" sz="2800" b="1" dirty="0" smtClean="0"/>
              <a:t>和</a:t>
            </a:r>
            <a:r>
              <a:rPr lang="zh-CN" altLang="zh-CN" sz="2800" b="1" dirty="0" smtClean="0"/>
              <a:t>预防对策</a:t>
            </a:r>
            <a:r>
              <a:rPr lang="zh-CN" altLang="en-US" sz="2800" b="1" dirty="0" smtClean="0"/>
              <a:t>，以利改进提高</a:t>
            </a:r>
            <a:r>
              <a:rPr lang="zh-CN" altLang="zh-CN" sz="2800" b="1" dirty="0" smtClean="0"/>
              <a:t>。</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708981"/>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3</a:t>
            </a:r>
            <a:r>
              <a:rPr lang="zh-CN" altLang="zh-CN" sz="3200" b="1" dirty="0" smtClean="0">
                <a:solidFill>
                  <a:srgbClr val="0000FF"/>
                </a:solidFill>
              </a:rPr>
              <a:t>、团队合作的精神</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任何工程都是多专业配合完成，一定要重视协同合作，多考虑下游专业和相关方，这是一个人综合能力和素养的最好体现。否则</a:t>
            </a:r>
            <a:r>
              <a:rPr lang="zh-CN" altLang="en-US" sz="2800" b="1" dirty="0" smtClean="0"/>
              <a:t>很难</a:t>
            </a:r>
            <a:r>
              <a:rPr lang="zh-CN" altLang="zh-CN" sz="2800" b="1" dirty="0" smtClean="0"/>
              <a:t>在项目组或专业室发展，没有人愿意要一个没有合作精神的人进入自己的项目组。</a:t>
            </a:r>
            <a:endParaRPr lang="en-US" altLang="zh-CN" sz="2800" b="1" dirty="0" smtClean="0"/>
          </a:p>
          <a:p>
            <a:pPr>
              <a:lnSpc>
                <a:spcPct val="150000"/>
              </a:lnSpc>
            </a:pPr>
            <a:r>
              <a:rPr lang="en-US" altLang="zh-CN" sz="2800" b="1" dirty="0" smtClean="0"/>
              <a:t>        </a:t>
            </a:r>
            <a:r>
              <a:rPr lang="zh-CN" altLang="zh-CN" sz="2800" b="1" dirty="0" smtClean="0">
                <a:solidFill>
                  <a:srgbClr val="FF0000"/>
                </a:solidFill>
              </a:rPr>
              <a:t>请各位一定要注意团队合作！</a:t>
            </a:r>
            <a:endParaRPr lang="zh-CN" altLang="zh-CN" sz="2800" b="1" dirty="0">
              <a:solidFill>
                <a:srgbClr val="FF0000"/>
              </a:solidFill>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616648"/>
          </a:xfrm>
          <a:prstGeom prst="rect">
            <a:avLst/>
          </a:prstGeom>
          <a:noFill/>
          <a:ln w="9525">
            <a:noFill/>
            <a:miter lim="800000"/>
            <a:headEnd/>
            <a:tailEnd/>
          </a:ln>
        </p:spPr>
        <p:txBody>
          <a:bodyPr wrap="square">
            <a:spAutoFit/>
          </a:bodyPr>
          <a:lstStyle/>
          <a:p>
            <a:pPr>
              <a:lnSpc>
                <a:spcPct val="150000"/>
              </a:lnSpc>
            </a:pPr>
            <a:r>
              <a:rPr lang="zh-CN" altLang="zh-CN" sz="2800" b="1" dirty="0" smtClean="0">
                <a:solidFill>
                  <a:srgbClr val="0000FF"/>
                </a:solidFill>
              </a:rPr>
              <a:t>团队里的五种人</a:t>
            </a:r>
            <a:r>
              <a:rPr lang="zh-CN" altLang="zh-CN" sz="2800" b="1" dirty="0" smtClean="0"/>
              <a:t>：</a:t>
            </a:r>
          </a:p>
          <a:p>
            <a:pPr>
              <a:lnSpc>
                <a:spcPct val="150000"/>
              </a:lnSpc>
            </a:pPr>
            <a:r>
              <a:rPr lang="zh-CN" altLang="zh-CN" sz="2800" b="1" dirty="0" smtClean="0"/>
              <a:t>人</a:t>
            </a:r>
            <a:r>
              <a:rPr lang="en-US" altLang="zh-CN" sz="2800" b="1" dirty="0" smtClean="0"/>
              <a:t>X</a:t>
            </a:r>
            <a:r>
              <a:rPr lang="zh-CN" altLang="zh-CN" sz="2800" b="1" dirty="0" smtClean="0"/>
              <a:t>：牢骚满腹，无事生非，拉帮结派；</a:t>
            </a:r>
          </a:p>
          <a:p>
            <a:pPr>
              <a:lnSpc>
                <a:spcPct val="150000"/>
              </a:lnSpc>
            </a:pPr>
            <a:r>
              <a:rPr lang="zh-CN" altLang="zh-CN" sz="2800" b="1" dirty="0" smtClean="0"/>
              <a:t>人员：不爱做事，做事马虎，敷衍了事；</a:t>
            </a:r>
          </a:p>
          <a:p>
            <a:pPr>
              <a:lnSpc>
                <a:spcPct val="150000"/>
              </a:lnSpc>
            </a:pPr>
            <a:r>
              <a:rPr lang="zh-CN" altLang="zh-CN" sz="2800" b="1" dirty="0" smtClean="0"/>
              <a:t>人手：安排什么做什么，不安排绝对不做；</a:t>
            </a:r>
          </a:p>
          <a:p>
            <a:pPr>
              <a:lnSpc>
                <a:spcPct val="150000"/>
              </a:lnSpc>
            </a:pPr>
            <a:r>
              <a:rPr lang="zh-CN" altLang="zh-CN" sz="2800" b="1" dirty="0" smtClean="0">
                <a:solidFill>
                  <a:srgbClr val="FF0000"/>
                </a:solidFill>
              </a:rPr>
              <a:t>人才</a:t>
            </a:r>
            <a:r>
              <a:rPr lang="zh-CN" altLang="zh-CN" sz="2800" b="1" dirty="0" smtClean="0"/>
              <a:t>：发自内心做事，做事有责任、有思路、有条理；</a:t>
            </a:r>
          </a:p>
          <a:p>
            <a:pPr>
              <a:lnSpc>
                <a:spcPct val="150000"/>
              </a:lnSpc>
            </a:pPr>
            <a:r>
              <a:rPr lang="zh-CN" altLang="zh-CN" sz="2800" b="1" dirty="0" smtClean="0">
                <a:solidFill>
                  <a:srgbClr val="FF0000"/>
                </a:solidFill>
              </a:rPr>
              <a:t>人物</a:t>
            </a:r>
            <a:r>
              <a:rPr lang="zh-CN" altLang="zh-CN" sz="2800" b="1" dirty="0" smtClean="0"/>
              <a:t>：一心要和企业做一番事业。</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5109091"/>
          </a:xfrm>
          <a:prstGeom prst="rect">
            <a:avLst/>
          </a:prstGeom>
          <a:noFill/>
          <a:ln w="9525">
            <a:noFill/>
            <a:miter lim="800000"/>
            <a:headEnd/>
            <a:tailEnd/>
          </a:ln>
        </p:spPr>
        <p:txBody>
          <a:bodyPr wrap="square">
            <a:spAutoFit/>
          </a:bodyPr>
          <a:lstStyle/>
          <a:p>
            <a:r>
              <a:rPr lang="en-US" altLang="zh-CN" sz="3200" b="1" dirty="0" smtClean="0">
                <a:solidFill>
                  <a:srgbClr val="0000FF"/>
                </a:solidFill>
              </a:rPr>
              <a:t>4</a:t>
            </a:r>
            <a:r>
              <a:rPr lang="zh-CN" altLang="zh-CN" sz="3200" b="1" dirty="0" smtClean="0">
                <a:solidFill>
                  <a:srgbClr val="0000FF"/>
                </a:solidFill>
              </a:rPr>
              <a:t>、进取的精神</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要树立远大的目标，虚心好学，勤勉刻苦，对目标的进取意识强，要有敢于成名成家的勇气，但不可以有争名争利的私心。</a:t>
            </a:r>
          </a:p>
          <a:p>
            <a:pPr>
              <a:lnSpc>
                <a:spcPct val="150000"/>
              </a:lnSpc>
            </a:pPr>
            <a:r>
              <a:rPr lang="en-US" altLang="zh-CN" sz="2800" b="1" dirty="0" smtClean="0"/>
              <a:t>    </a:t>
            </a:r>
            <a:r>
              <a:rPr lang="zh-CN" altLang="zh-CN" sz="2800" b="1" dirty="0" smtClean="0">
                <a:solidFill>
                  <a:srgbClr val="FF0000"/>
                </a:solidFill>
              </a:rPr>
              <a:t>每天都有一点进步</a:t>
            </a:r>
            <a:r>
              <a:rPr lang="zh-CN" altLang="zh-CN" sz="2800" b="1" dirty="0" smtClean="0"/>
              <a:t>。</a:t>
            </a:r>
          </a:p>
          <a:p>
            <a:pPr>
              <a:lnSpc>
                <a:spcPct val="150000"/>
              </a:lnSpc>
            </a:pPr>
            <a:r>
              <a:rPr lang="en-US" altLang="zh-CN" sz="2800" b="1" dirty="0" smtClean="0"/>
              <a:t> </a:t>
            </a:r>
            <a:r>
              <a:rPr lang="zh-CN" altLang="zh-CN" sz="2800" b="1" dirty="0" smtClean="0"/>
              <a:t>（</a:t>
            </a:r>
            <a:r>
              <a:rPr lang="en-US" altLang="zh-CN" sz="2800" b="1" dirty="0" smtClean="0"/>
              <a:t>1.01</a:t>
            </a:r>
            <a:r>
              <a:rPr lang="zh-CN" altLang="zh-CN" sz="2800" b="1" dirty="0" smtClean="0"/>
              <a:t>）</a:t>
            </a:r>
            <a:r>
              <a:rPr lang="en-US" altLang="zh-CN" sz="2800" b="1" baseline="30000" dirty="0" smtClean="0"/>
              <a:t>365</a:t>
            </a:r>
            <a:r>
              <a:rPr lang="en-US" altLang="zh-CN" sz="2800" b="1" dirty="0" smtClean="0"/>
              <a:t>=37.78</a:t>
            </a:r>
            <a:endParaRPr lang="zh-CN" altLang="zh-CN" sz="2800" b="1" dirty="0" smtClean="0"/>
          </a:p>
          <a:p>
            <a:pPr>
              <a:lnSpc>
                <a:spcPct val="150000"/>
              </a:lnSpc>
            </a:pPr>
            <a:r>
              <a:rPr lang="en-US" altLang="zh-CN" sz="2800" b="1" dirty="0" smtClean="0"/>
              <a:t> </a:t>
            </a:r>
            <a:r>
              <a:rPr lang="zh-CN" altLang="zh-CN" sz="2800" b="1" dirty="0" smtClean="0"/>
              <a:t>（</a:t>
            </a:r>
            <a:r>
              <a:rPr lang="en-US" altLang="zh-CN" sz="2800" b="1" dirty="0" smtClean="0"/>
              <a:t>0.99</a:t>
            </a:r>
            <a:r>
              <a:rPr lang="zh-CN" altLang="zh-CN" sz="2800" b="1" dirty="0" smtClean="0"/>
              <a:t>）</a:t>
            </a:r>
            <a:r>
              <a:rPr lang="en-US" altLang="zh-CN" sz="2800" b="1" baseline="30000" dirty="0" smtClean="0"/>
              <a:t>365</a:t>
            </a:r>
            <a:r>
              <a:rPr lang="en-US" altLang="zh-CN" sz="2800" b="1" dirty="0" smtClean="0"/>
              <a:t>=0.026</a:t>
            </a:r>
            <a:endParaRPr lang="zh-CN" altLang="zh-CN" sz="2800" b="1" dirty="0" smtClean="0"/>
          </a:p>
          <a:p>
            <a:pPr>
              <a:lnSpc>
                <a:spcPct val="150000"/>
              </a:lnSpc>
            </a:pPr>
            <a:r>
              <a:rPr lang="en-US" altLang="zh-CN" sz="2800" b="1" dirty="0" smtClean="0"/>
              <a:t>    </a:t>
            </a:r>
            <a:r>
              <a:rPr lang="zh-CN" altLang="zh-CN" sz="2800" b="1" dirty="0" smtClean="0">
                <a:solidFill>
                  <a:srgbClr val="FF0000"/>
                </a:solidFill>
              </a:rPr>
              <a:t>每</a:t>
            </a:r>
            <a:r>
              <a:rPr lang="zh-CN" altLang="zh-CN" sz="2800" b="1" smtClean="0">
                <a:solidFill>
                  <a:srgbClr val="FF0000"/>
                </a:solidFill>
              </a:rPr>
              <a:t>件事情</a:t>
            </a:r>
            <a:r>
              <a:rPr lang="zh-CN" altLang="en-US" sz="2800" b="1" smtClean="0">
                <a:solidFill>
                  <a:srgbClr val="FF0000"/>
                </a:solidFill>
              </a:rPr>
              <a:t>尽最大努力</a:t>
            </a:r>
            <a:r>
              <a:rPr lang="zh-CN" altLang="zh-CN" sz="2800" b="1" smtClean="0">
                <a:solidFill>
                  <a:srgbClr val="FF0000"/>
                </a:solidFill>
              </a:rPr>
              <a:t>做得好</a:t>
            </a:r>
            <a:r>
              <a:rPr lang="zh-CN" altLang="zh-CN" sz="2800" b="1" dirty="0" smtClean="0">
                <a:solidFill>
                  <a:srgbClr val="FF0000"/>
                </a:solidFill>
              </a:rPr>
              <a:t>一点</a:t>
            </a:r>
            <a:r>
              <a:rPr lang="zh-CN" altLang="zh-CN" sz="2800" b="1" dirty="0" smtClean="0"/>
              <a:t>。</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062651"/>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5</a:t>
            </a:r>
            <a:r>
              <a:rPr lang="zh-CN" altLang="zh-CN" sz="3200" b="1" dirty="0" smtClean="0">
                <a:solidFill>
                  <a:srgbClr val="0000FF"/>
                </a:solidFill>
              </a:rPr>
              <a:t>、大局的观念</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要摆正个人与集体的关系，服从全局需要，有甘当配角、愿做铺路石子的精神，热情支持别人工作，不贬低别人而抬高自己，要正确处理自身与其他同事的关系。</a:t>
            </a:r>
            <a:endParaRPr lang="en-US" altLang="zh-CN" sz="2800" b="1" dirty="0" smtClean="0"/>
          </a:p>
          <a:p>
            <a:pPr>
              <a:lnSpc>
                <a:spcPct val="150000"/>
              </a:lnSpc>
            </a:pPr>
            <a:endParaRPr lang="zh-CN" altLang="zh-CN" sz="2800" b="1" dirty="0"/>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3416320"/>
          </a:xfrm>
          <a:prstGeom prst="rect">
            <a:avLst/>
          </a:prstGeom>
          <a:noFill/>
          <a:ln w="9525">
            <a:noFill/>
            <a:miter lim="800000"/>
            <a:headEnd/>
            <a:tailEnd/>
          </a:ln>
        </p:spPr>
        <p:txBody>
          <a:bodyPr wrap="square">
            <a:spAutoFit/>
          </a:bodyPr>
          <a:lstStyle/>
          <a:p>
            <a:pPr>
              <a:lnSpc>
                <a:spcPct val="150000"/>
              </a:lnSpc>
            </a:pPr>
            <a:r>
              <a:rPr lang="en-US" altLang="zh-CN" sz="3200" b="1" dirty="0" smtClean="0">
                <a:solidFill>
                  <a:srgbClr val="0000FF"/>
                </a:solidFill>
              </a:rPr>
              <a:t>6</a:t>
            </a:r>
            <a:r>
              <a:rPr lang="zh-CN" altLang="zh-CN" sz="3200" b="1" dirty="0" smtClean="0">
                <a:solidFill>
                  <a:srgbClr val="0000FF"/>
                </a:solidFill>
              </a:rPr>
              <a:t>、严谨的态度</a:t>
            </a:r>
            <a:endParaRPr lang="zh-CN" altLang="zh-CN" sz="3200" dirty="0" smtClean="0">
              <a:solidFill>
                <a:srgbClr val="0000FF"/>
              </a:solidFill>
            </a:endParaRPr>
          </a:p>
          <a:p>
            <a:pPr>
              <a:lnSpc>
                <a:spcPct val="150000"/>
              </a:lnSpc>
            </a:pPr>
            <a:r>
              <a:rPr lang="en-US" altLang="zh-CN" sz="2800" dirty="0" smtClean="0"/>
              <a:t>        </a:t>
            </a:r>
            <a:r>
              <a:rPr lang="zh-CN" altLang="zh-CN" sz="2800" b="1" dirty="0" smtClean="0"/>
              <a:t>细节决定成败，年青的工程师要尽职尽守，精益求精，遵守承诺，讲究信用，说道做到，做到做好，不拖拉推诿，不马虎凑合，要像我院许多老专家一样养成严谨认真、一丝不苟的工作态度。</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3323987"/>
          </a:xfrm>
          <a:prstGeom prst="rect">
            <a:avLst/>
          </a:prstGeom>
          <a:noFill/>
          <a:ln w="9525">
            <a:noFill/>
            <a:miter lim="800000"/>
            <a:headEnd/>
            <a:tailEnd/>
          </a:ln>
        </p:spPr>
        <p:txBody>
          <a:bodyPr wrap="square">
            <a:spAutoFit/>
          </a:bodyPr>
          <a:lstStyle/>
          <a:p>
            <a:pPr>
              <a:lnSpc>
                <a:spcPct val="150000"/>
              </a:lnSpc>
            </a:pPr>
            <a:r>
              <a:rPr lang="en-US" altLang="zh-CN" sz="2800" dirty="0" smtClean="0"/>
              <a:t>        </a:t>
            </a:r>
            <a:r>
              <a:rPr lang="zh-CN" altLang="zh-CN" sz="2800" b="1" dirty="0" smtClean="0"/>
              <a:t>另外</a:t>
            </a:r>
            <a:r>
              <a:rPr lang="zh-CN" altLang="en-US" sz="2800" b="1" dirty="0" smtClean="0"/>
              <a:t>，要具有</a:t>
            </a:r>
            <a:r>
              <a:rPr lang="zh-CN" altLang="en-US" sz="2800" b="1" dirty="0" smtClean="0">
                <a:solidFill>
                  <a:srgbClr val="FF0000"/>
                </a:solidFill>
              </a:rPr>
              <a:t>安全意识、质量意识</a:t>
            </a:r>
            <a:r>
              <a:rPr lang="zh-CN" altLang="en-US" sz="2800" b="1" dirty="0" smtClean="0"/>
              <a:t>。</a:t>
            </a:r>
            <a:endParaRPr lang="en-US" altLang="zh-CN" sz="2800" b="1" dirty="0" smtClean="0"/>
          </a:p>
          <a:p>
            <a:pPr>
              <a:lnSpc>
                <a:spcPct val="150000"/>
              </a:lnSpc>
            </a:pPr>
            <a:r>
              <a:rPr lang="zh-CN" altLang="en-US" sz="2800" b="1" dirty="0" smtClean="0"/>
              <a:t>        作为一个合格的工程师要多</a:t>
            </a:r>
            <a:r>
              <a:rPr lang="zh-CN" altLang="zh-CN" sz="2800" b="1" dirty="0" smtClean="0"/>
              <a:t>实践</a:t>
            </a:r>
            <a:r>
              <a:rPr lang="zh-CN" altLang="en-US" sz="2800" b="1" dirty="0" smtClean="0"/>
              <a:t>，</a:t>
            </a:r>
            <a:r>
              <a:rPr lang="zh-CN" altLang="zh-CN" sz="2800" b="1" dirty="0" smtClean="0"/>
              <a:t>多</a:t>
            </a:r>
            <a:r>
              <a:rPr lang="zh-CN" altLang="en-US" sz="2800" b="1" dirty="0" smtClean="0"/>
              <a:t>参与</a:t>
            </a:r>
            <a:r>
              <a:rPr lang="zh-CN" altLang="zh-CN" sz="2800" b="1" dirty="0" smtClean="0"/>
              <a:t>工程、多做工代，不断积累经验，借助我院“转型发展”这个广阔的平台，不断加强自身的素养，与我院共进步、共发展。</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3970318"/>
          </a:xfrm>
          <a:prstGeom prst="rect">
            <a:avLst/>
          </a:prstGeom>
          <a:noFill/>
          <a:ln w="9525">
            <a:noFill/>
            <a:miter lim="800000"/>
            <a:headEnd/>
            <a:tailEnd/>
          </a:ln>
        </p:spPr>
        <p:txBody>
          <a:bodyPr wrap="square">
            <a:spAutoFit/>
          </a:bodyPr>
          <a:lstStyle/>
          <a:p>
            <a:pPr>
              <a:lnSpc>
                <a:spcPct val="150000"/>
              </a:lnSpc>
            </a:pPr>
            <a:r>
              <a:rPr lang="en-US" altLang="zh-CN" sz="2400" b="1" dirty="0" smtClean="0"/>
              <a:t>    </a:t>
            </a:r>
            <a:r>
              <a:rPr lang="zh-CN" altLang="zh-CN" sz="2400" b="1" dirty="0" smtClean="0"/>
              <a:t>稻盛和夫的人生</a:t>
            </a:r>
            <a:r>
              <a:rPr lang="zh-CN" altLang="en-US" sz="2400" b="1" dirty="0" smtClean="0"/>
              <a:t>和工作</a:t>
            </a:r>
            <a:r>
              <a:rPr lang="zh-CN" altLang="zh-CN" sz="2400" b="1" dirty="0" smtClean="0"/>
              <a:t>方程式，代表他的人生观和工作观。</a:t>
            </a:r>
          </a:p>
          <a:p>
            <a:pPr>
              <a:lnSpc>
                <a:spcPct val="150000"/>
              </a:lnSpc>
            </a:pPr>
            <a:r>
              <a:rPr lang="en-US" altLang="zh-CN" sz="2400" b="1" dirty="0" smtClean="0"/>
              <a:t>    </a:t>
            </a:r>
            <a:r>
              <a:rPr lang="zh-CN" altLang="zh-CN" sz="2400" b="1" dirty="0" smtClean="0">
                <a:solidFill>
                  <a:srgbClr val="0000FF"/>
                </a:solidFill>
              </a:rPr>
              <a:t>人生•工作的结果</a:t>
            </a:r>
            <a:r>
              <a:rPr lang="en-US" altLang="zh-CN" sz="2400" b="1" dirty="0" smtClean="0">
                <a:solidFill>
                  <a:srgbClr val="0000FF"/>
                </a:solidFill>
              </a:rPr>
              <a:t>=</a:t>
            </a:r>
            <a:r>
              <a:rPr lang="zh-CN" altLang="zh-CN" sz="2400" b="1" dirty="0" smtClean="0">
                <a:solidFill>
                  <a:srgbClr val="0000FF"/>
                </a:solidFill>
              </a:rPr>
              <a:t>思维方式</a:t>
            </a:r>
            <a:r>
              <a:rPr lang="en-US" altLang="zh-CN" sz="2400" b="1" dirty="0" smtClean="0">
                <a:solidFill>
                  <a:srgbClr val="0000FF"/>
                </a:solidFill>
              </a:rPr>
              <a:t>× </a:t>
            </a:r>
            <a:r>
              <a:rPr lang="zh-CN" altLang="zh-CN" sz="2400" b="1" dirty="0" smtClean="0">
                <a:solidFill>
                  <a:srgbClr val="0000FF"/>
                </a:solidFill>
              </a:rPr>
              <a:t>热情</a:t>
            </a:r>
            <a:r>
              <a:rPr lang="en-US" altLang="zh-CN" sz="2400" b="1" dirty="0" smtClean="0">
                <a:solidFill>
                  <a:srgbClr val="0000FF"/>
                </a:solidFill>
              </a:rPr>
              <a:t>×</a:t>
            </a:r>
            <a:r>
              <a:rPr lang="zh-CN" altLang="zh-CN" sz="2400" b="1" dirty="0" smtClean="0">
                <a:solidFill>
                  <a:srgbClr val="0000FF"/>
                </a:solidFill>
              </a:rPr>
              <a:t>能力</a:t>
            </a:r>
          </a:p>
          <a:p>
            <a:pPr>
              <a:lnSpc>
                <a:spcPct val="150000"/>
              </a:lnSpc>
            </a:pPr>
            <a:r>
              <a:rPr lang="en-US" altLang="zh-CN" sz="2400" b="1" dirty="0" smtClean="0"/>
              <a:t>    </a:t>
            </a:r>
            <a:r>
              <a:rPr lang="zh-CN" altLang="zh-CN" sz="2400" b="1" dirty="0" smtClean="0">
                <a:solidFill>
                  <a:srgbClr val="FF0000"/>
                </a:solidFill>
              </a:rPr>
              <a:t>能力</a:t>
            </a:r>
            <a:r>
              <a:rPr lang="zh-CN" altLang="zh-CN" sz="2400" b="1" dirty="0" smtClean="0"/>
              <a:t>：指才能、智商，</a:t>
            </a:r>
            <a:r>
              <a:rPr lang="en-US" altLang="zh-CN" sz="2400" b="1" dirty="0" smtClean="0"/>
              <a:t>0 </a:t>
            </a:r>
            <a:r>
              <a:rPr lang="zh-CN" altLang="en-US" sz="2400" b="1" dirty="0" smtClean="0"/>
              <a:t>～</a:t>
            </a:r>
            <a:r>
              <a:rPr lang="en-US" altLang="zh-CN" sz="2400" b="1" dirty="0" smtClean="0"/>
              <a:t>100</a:t>
            </a:r>
            <a:r>
              <a:rPr lang="zh-CN" altLang="zh-CN" sz="2400" b="1" dirty="0" smtClean="0"/>
              <a:t>分；</a:t>
            </a:r>
          </a:p>
          <a:p>
            <a:pPr>
              <a:lnSpc>
                <a:spcPct val="150000"/>
              </a:lnSpc>
            </a:pPr>
            <a:r>
              <a:rPr lang="en-US" altLang="zh-CN" sz="2400" b="1" dirty="0" smtClean="0"/>
              <a:t>    </a:t>
            </a:r>
            <a:r>
              <a:rPr lang="zh-CN" altLang="zh-CN" sz="2400" b="1" dirty="0" smtClean="0">
                <a:solidFill>
                  <a:srgbClr val="FF0000"/>
                </a:solidFill>
              </a:rPr>
              <a:t>热情</a:t>
            </a:r>
            <a:r>
              <a:rPr lang="zh-CN" altLang="zh-CN" sz="2400" b="1" dirty="0" smtClean="0"/>
              <a:t>：指工作的干劲和努力的程度，</a:t>
            </a:r>
            <a:r>
              <a:rPr lang="en-US" altLang="zh-CN" sz="2400" b="1" dirty="0" smtClean="0"/>
              <a:t>0</a:t>
            </a:r>
            <a:r>
              <a:rPr lang="zh-CN" altLang="en-US" sz="2400" b="1" dirty="0" smtClean="0"/>
              <a:t> ～ </a:t>
            </a:r>
            <a:r>
              <a:rPr lang="en-US" altLang="zh-CN" sz="2400" b="1" dirty="0" smtClean="0"/>
              <a:t>100</a:t>
            </a:r>
            <a:r>
              <a:rPr lang="zh-CN" altLang="zh-CN" sz="2400" b="1" dirty="0" smtClean="0"/>
              <a:t>分；</a:t>
            </a:r>
          </a:p>
          <a:p>
            <a:pPr>
              <a:lnSpc>
                <a:spcPct val="150000"/>
              </a:lnSpc>
            </a:pPr>
            <a:r>
              <a:rPr lang="en-US" altLang="zh-CN" sz="2400" b="1" dirty="0" smtClean="0"/>
              <a:t>    </a:t>
            </a:r>
            <a:r>
              <a:rPr lang="zh-CN" altLang="zh-CN" sz="2400" b="1" dirty="0" smtClean="0">
                <a:solidFill>
                  <a:srgbClr val="FF0000"/>
                </a:solidFill>
              </a:rPr>
              <a:t>思维方式</a:t>
            </a:r>
            <a:r>
              <a:rPr lang="zh-CN" altLang="zh-CN" sz="2400" b="1" dirty="0" smtClean="0"/>
              <a:t>：指人的心态，对人生的态度，包括思想、理念、观念等，决定人生的结果和人生的方向，非常重要，</a:t>
            </a:r>
            <a:r>
              <a:rPr lang="en-US" altLang="zh-CN" sz="2400" b="1" dirty="0" smtClean="0"/>
              <a:t>-100</a:t>
            </a:r>
            <a:r>
              <a:rPr lang="zh-CN" altLang="en-US" sz="2400" b="1" dirty="0" smtClean="0"/>
              <a:t> ～ </a:t>
            </a:r>
            <a:r>
              <a:rPr lang="en-US" altLang="zh-CN" sz="2400" b="1" dirty="0" smtClean="0"/>
              <a:t>+100</a:t>
            </a:r>
            <a:r>
              <a:rPr lang="zh-CN" altLang="zh-CN" sz="2400" b="1" dirty="0" smtClean="0"/>
              <a:t>分。</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196752"/>
            <a:ext cx="8358246" cy="5782598"/>
          </a:xfrm>
          <a:prstGeom prst="rect">
            <a:avLst/>
          </a:prstGeom>
          <a:noFill/>
          <a:ln w="9525">
            <a:noFill/>
            <a:miter lim="800000"/>
            <a:headEnd/>
            <a:tailEnd/>
          </a:ln>
        </p:spPr>
        <p:txBody>
          <a:bodyPr wrap="square">
            <a:spAutoFit/>
          </a:bodyPr>
          <a:lstStyle/>
          <a:p>
            <a:r>
              <a:rPr lang="en-US" altLang="zh-CN" sz="3600" b="1" dirty="0" smtClean="0">
                <a:solidFill>
                  <a:srgbClr val="0000FF"/>
                </a:solidFill>
              </a:rPr>
              <a:t>1</a:t>
            </a:r>
            <a:r>
              <a:rPr lang="zh-CN" altLang="zh-CN" sz="3600" b="1" dirty="0" smtClean="0">
                <a:solidFill>
                  <a:srgbClr val="0000FF"/>
                </a:solidFill>
              </a:rPr>
              <a:t>、辩证统一</a:t>
            </a:r>
          </a:p>
          <a:p>
            <a:r>
              <a:rPr lang="en-US" altLang="zh-CN" sz="2400" dirty="0" smtClean="0"/>
              <a:t>        </a:t>
            </a:r>
            <a:r>
              <a:rPr lang="zh-CN" altLang="zh-CN" sz="2800" b="1" dirty="0" smtClean="0"/>
              <a:t>任何事物都是辩证统一的，都有两面性，不存在绝对的好，绝对的坏，不然就会走向极端，过分强调一个方面，有失公正。在工作中一定要辩证看待问题。</a:t>
            </a:r>
            <a:endParaRPr lang="en-US" altLang="zh-CN" sz="2800" b="1" dirty="0" smtClean="0"/>
          </a:p>
          <a:p>
            <a:r>
              <a:rPr lang="en-US" altLang="zh-CN" sz="2800" b="1" dirty="0" smtClean="0"/>
              <a:t>        </a:t>
            </a:r>
            <a:r>
              <a:rPr lang="zh-CN" altLang="zh-CN" sz="2800" b="1" dirty="0" smtClean="0"/>
              <a:t>比如说“设计方案论证”，要说明方案的优点、缺点和推荐理由；</a:t>
            </a:r>
            <a:endParaRPr lang="en-US" altLang="zh-CN" sz="2800" b="1" dirty="0" smtClean="0"/>
          </a:p>
          <a:p>
            <a:r>
              <a:rPr lang="en-US" altLang="zh-CN" sz="2800" b="1" dirty="0" smtClean="0"/>
              <a:t>       </a:t>
            </a:r>
            <a:r>
              <a:rPr lang="zh-CN" altLang="zh-CN" sz="2800" b="1" dirty="0" smtClean="0"/>
              <a:t>再比如“质量与进度”。</a:t>
            </a:r>
          </a:p>
          <a:p>
            <a:r>
              <a:rPr lang="en-US" altLang="zh-CN" sz="2800" b="1" dirty="0" smtClean="0"/>
              <a:t>       </a:t>
            </a:r>
          </a:p>
          <a:p>
            <a:r>
              <a:rPr lang="en-US" altLang="zh-CN" sz="2800" b="1" dirty="0" smtClean="0"/>
              <a:t>       </a:t>
            </a:r>
            <a:r>
              <a:rPr lang="zh-CN" altLang="zh-CN" sz="2800" b="1" dirty="0" smtClean="0"/>
              <a:t>从不同的角度</a:t>
            </a:r>
            <a:r>
              <a:rPr lang="en-US" altLang="zh-CN" sz="2800" b="1" dirty="0" smtClean="0"/>
              <a:t>——</a:t>
            </a:r>
            <a:r>
              <a:rPr lang="zh-CN" altLang="zh-CN" sz="2800" b="1" dirty="0" smtClean="0"/>
              <a:t>“换位思考”。</a:t>
            </a:r>
          </a:p>
          <a:p>
            <a:r>
              <a:rPr lang="zh-CN" altLang="en-US" sz="2800" b="1" dirty="0" smtClean="0"/>
              <a:t>       从</a:t>
            </a:r>
            <a:r>
              <a:rPr lang="zh-CN" altLang="zh-CN" sz="2800" b="1" dirty="0" smtClean="0"/>
              <a:t>不同的高度</a:t>
            </a:r>
            <a:r>
              <a:rPr lang="en-US" altLang="zh-CN" sz="2800" b="1" dirty="0" smtClean="0"/>
              <a:t>——</a:t>
            </a:r>
            <a:r>
              <a:rPr lang="zh-CN" altLang="zh-CN" sz="2800" b="1" dirty="0" smtClean="0"/>
              <a:t>“站得高看得远”。</a:t>
            </a:r>
          </a:p>
          <a:p>
            <a:pPr>
              <a:lnSpc>
                <a:spcPts val="4000"/>
              </a:lnSpc>
              <a:spcBef>
                <a:spcPts val="1200"/>
              </a:spcBef>
              <a:buClr>
                <a:srgbClr val="FF0000"/>
              </a:buClr>
              <a:defRPr/>
            </a:pPr>
            <a:endParaRPr lang="zh-CN" altLang="en-US" sz="2400" b="1" dirty="0">
              <a:solidFill>
                <a:srgbClr val="FF0000"/>
              </a:solidFill>
              <a:effectLst>
                <a:outerShdw blurRad="38100" dist="38100" dir="2700000" algn="tl">
                  <a:srgbClr val="000000">
                    <a:alpha val="43137"/>
                  </a:srgbClr>
                </a:outerShdw>
              </a:effectLst>
              <a:latin typeface="黑体" pitchFamily="2" charset="-122"/>
              <a:ea typeface="黑体" pitchFamily="2" charset="-122"/>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9"/>
            <a:ext cx="8358246" cy="4708981"/>
          </a:xfrm>
          <a:prstGeom prst="rect">
            <a:avLst/>
          </a:prstGeom>
          <a:noFill/>
          <a:ln w="9525">
            <a:noFill/>
            <a:miter lim="800000"/>
            <a:headEnd/>
            <a:tailEnd/>
          </a:ln>
        </p:spPr>
        <p:txBody>
          <a:bodyPr wrap="square">
            <a:spAutoFit/>
          </a:bodyPr>
          <a:lstStyle/>
          <a:p>
            <a:pPr>
              <a:lnSpc>
                <a:spcPct val="150000"/>
              </a:lnSpc>
            </a:pPr>
            <a:r>
              <a:rPr lang="zh-CN" altLang="zh-CN" sz="2000" b="1" dirty="0" smtClean="0">
                <a:solidFill>
                  <a:srgbClr val="0000FF"/>
                </a:solidFill>
              </a:rPr>
              <a:t>正确的“思维方式”：</a:t>
            </a:r>
          </a:p>
          <a:p>
            <a:pPr>
              <a:lnSpc>
                <a:spcPct val="150000"/>
              </a:lnSpc>
            </a:pPr>
            <a:r>
              <a:rPr lang="zh-CN" altLang="zh-CN" sz="2000" b="1" dirty="0" smtClean="0"/>
              <a:t>积极向上、具有建设性；</a:t>
            </a:r>
            <a:endParaRPr lang="en-US" altLang="zh-CN" sz="2000" b="1" dirty="0" smtClean="0"/>
          </a:p>
          <a:p>
            <a:pPr>
              <a:lnSpc>
                <a:spcPct val="150000"/>
              </a:lnSpc>
            </a:pPr>
            <a:r>
              <a:rPr lang="zh-CN" altLang="zh-CN" sz="2000" b="1" dirty="0" smtClean="0"/>
              <a:t>善于与人共事，有协调性；</a:t>
            </a:r>
            <a:endParaRPr lang="en-US" altLang="zh-CN" sz="2000" b="1" dirty="0" smtClean="0"/>
          </a:p>
          <a:p>
            <a:pPr>
              <a:lnSpc>
                <a:spcPct val="150000"/>
              </a:lnSpc>
            </a:pPr>
            <a:r>
              <a:rPr lang="zh-CN" altLang="zh-CN" sz="2000" b="1" dirty="0" smtClean="0"/>
              <a:t>性格开朗，对事物持肯定态度；</a:t>
            </a:r>
            <a:endParaRPr lang="en-US" altLang="zh-CN" sz="2000" b="1" dirty="0" smtClean="0"/>
          </a:p>
          <a:p>
            <a:pPr>
              <a:lnSpc>
                <a:spcPct val="150000"/>
              </a:lnSpc>
            </a:pPr>
            <a:r>
              <a:rPr lang="zh-CN" altLang="zh-CN" sz="2000" b="1" dirty="0" smtClean="0"/>
              <a:t>充满善意；能同情他人、宽厚待人；</a:t>
            </a:r>
            <a:endParaRPr lang="en-US" altLang="zh-CN" sz="2000" b="1" dirty="0" smtClean="0"/>
          </a:p>
          <a:p>
            <a:pPr>
              <a:lnSpc>
                <a:spcPct val="150000"/>
              </a:lnSpc>
            </a:pPr>
            <a:r>
              <a:rPr lang="zh-CN" altLang="zh-CN" sz="2000" b="1" dirty="0" smtClean="0"/>
              <a:t>诚实、正直；谦虚谨慎；勤奋努力；</a:t>
            </a:r>
            <a:endParaRPr lang="en-US" altLang="zh-CN" sz="2000" b="1" dirty="0" smtClean="0"/>
          </a:p>
          <a:p>
            <a:pPr>
              <a:lnSpc>
                <a:spcPct val="150000"/>
              </a:lnSpc>
            </a:pPr>
            <a:r>
              <a:rPr lang="zh-CN" altLang="zh-CN" sz="2000" b="1" dirty="0" smtClean="0"/>
              <a:t>不自私、无贪欲；</a:t>
            </a:r>
            <a:endParaRPr lang="en-US" altLang="zh-CN" sz="2000" b="1" dirty="0" smtClean="0"/>
          </a:p>
          <a:p>
            <a:pPr>
              <a:lnSpc>
                <a:spcPct val="150000"/>
              </a:lnSpc>
            </a:pPr>
            <a:r>
              <a:rPr lang="zh-CN" altLang="zh-CN" sz="2000" b="1" dirty="0" smtClean="0"/>
              <a:t>有感恩心，懂得满足；能克制自己的欲望</a:t>
            </a:r>
            <a:r>
              <a:rPr lang="zh-CN" altLang="en-US" sz="2000" b="1" dirty="0" smtClean="0"/>
              <a:t>；</a:t>
            </a:r>
            <a:endParaRPr lang="en-US" altLang="zh-CN" sz="2000" b="1" dirty="0" smtClean="0"/>
          </a:p>
          <a:p>
            <a:pPr>
              <a:lnSpc>
                <a:spcPct val="150000"/>
              </a:lnSpc>
            </a:pPr>
            <a:r>
              <a:rPr lang="zh-CN" altLang="zh-CN" sz="2000" b="1" dirty="0" smtClean="0"/>
              <a:t>等等一些</a:t>
            </a:r>
            <a:r>
              <a:rPr lang="zh-CN" altLang="zh-CN" sz="2000" b="1" dirty="0" smtClean="0">
                <a:solidFill>
                  <a:srgbClr val="FF0000"/>
                </a:solidFill>
              </a:rPr>
              <a:t>正能量</a:t>
            </a:r>
            <a:r>
              <a:rPr lang="zh-CN" altLang="zh-CN" sz="2000" b="1" dirty="0" smtClean="0"/>
              <a:t>的东西。</a:t>
            </a:r>
          </a:p>
          <a:p>
            <a:pPr>
              <a:lnSpc>
                <a:spcPct val="150000"/>
              </a:lnSpc>
            </a:pPr>
            <a:endParaRPr lang="zh-CN" altLang="zh-CN" sz="2000" b="1" dirty="0"/>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ordArt 4"/>
          <p:cNvSpPr>
            <a:spLocks noChangeArrowheads="1" noChangeShapeType="1" noTextEdit="1"/>
          </p:cNvSpPr>
          <p:nvPr/>
        </p:nvSpPr>
        <p:spPr bwMode="gray">
          <a:xfrm>
            <a:off x="3635896" y="2852936"/>
            <a:ext cx="4318003" cy="1655763"/>
          </a:xfrm>
          <a:prstGeom prst="rect">
            <a:avLst/>
          </a:prstGeom>
        </p:spPr>
        <p:txBody>
          <a:bodyPr wrap="none" fromWordArt="1">
            <a:prstTxWarp prst="textPlain">
              <a:avLst>
                <a:gd name="adj" fmla="val 50185"/>
              </a:avLst>
            </a:prstTxWarp>
          </a:bodyPr>
          <a:lstStyle/>
          <a:p>
            <a:pPr algn="ctr"/>
            <a:r>
              <a:rPr lang="zh-CN" altLang="en-US" sz="2000" kern="10" dirty="0" smtClean="0">
                <a:ln w="9525">
                  <a:noFill/>
                  <a:round/>
                  <a:headEnd/>
                  <a:tailEnd/>
                </a:ln>
                <a:gradFill rotWithShape="1">
                  <a:gsLst>
                    <a:gs pos="0">
                      <a:srgbClr val="FFFF00"/>
                    </a:gs>
                    <a:gs pos="100000">
                      <a:srgbClr val="FF9933"/>
                    </a:gs>
                  </a:gsLst>
                  <a:path path="rect">
                    <a:fillToRect l="50000" t="50000" r="50000" b="50000"/>
                  </a:path>
                </a:gradFill>
                <a:effectLst>
                  <a:outerShdw dist="89803" dir="2700000" algn="ctr" rotWithShape="0">
                    <a:schemeClr val="tx1">
                      <a:alpha val="79999"/>
                    </a:schemeClr>
                  </a:outerShdw>
                </a:effectLst>
                <a:latin typeface="黑体"/>
                <a:ea typeface="黑体"/>
              </a:rPr>
              <a:t>谢谢！</a:t>
            </a:r>
            <a:endParaRPr lang="zh-CN" altLang="en-US" sz="2000" kern="10" dirty="0">
              <a:ln w="9525">
                <a:noFill/>
                <a:round/>
                <a:headEnd/>
                <a:tailEnd/>
              </a:ln>
              <a:gradFill rotWithShape="1">
                <a:gsLst>
                  <a:gs pos="0">
                    <a:srgbClr val="FFFF00"/>
                  </a:gs>
                  <a:gs pos="100000">
                    <a:srgbClr val="FF9933"/>
                  </a:gs>
                </a:gsLst>
                <a:path path="rect">
                  <a:fillToRect l="50000" t="50000" r="50000" b="50000"/>
                </a:path>
              </a:gradFill>
              <a:effectLst>
                <a:outerShdw dist="89803" dir="2700000" algn="ctr" rotWithShape="0">
                  <a:schemeClr val="tx1">
                    <a:alpha val="79999"/>
                  </a:schemeClr>
                </a:outerShdw>
              </a:effectLst>
              <a:latin typeface="黑体"/>
              <a:ea typeface="黑体"/>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0" fill="hold"/>
                                        <p:tgtEl>
                                          <p:spTgt spid="3"/>
                                        </p:tgtEl>
                                        <p:attrNameLst>
                                          <p:attrName>ppt_w</p:attrName>
                                        </p:attrNameLst>
                                      </p:cBhvr>
                                      <p:tavLst>
                                        <p:tav tm="0">
                                          <p:val>
                                            <p:fltVal val="0"/>
                                          </p:val>
                                        </p:tav>
                                        <p:tav tm="100000">
                                          <p:val>
                                            <p:strVal val="#ppt_w"/>
                                          </p:val>
                                        </p:tav>
                                      </p:tavLst>
                                    </p:anim>
                                    <p:anim calcmode="lin" valueType="num">
                                      <p:cBhvr>
                                        <p:cTn id="8" dur="3000" fill="hold"/>
                                        <p:tgtEl>
                                          <p:spTgt spid="3"/>
                                        </p:tgtEl>
                                        <p:attrNameLst>
                                          <p:attrName>ppt_h</p:attrName>
                                        </p:attrNameLst>
                                      </p:cBhvr>
                                      <p:tavLst>
                                        <p:tav tm="0">
                                          <p:val>
                                            <p:fltVal val="0"/>
                                          </p:val>
                                        </p:tav>
                                        <p:tav tm="100000">
                                          <p:val>
                                            <p:strVal val="#ppt_h"/>
                                          </p:val>
                                        </p:tav>
                                      </p:tavLst>
                                    </p:anim>
                                    <p:animEffect transition="in" filter="fade">
                                      <p:cBhvr>
                                        <p:cTn id="9"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524315"/>
          </a:xfrm>
          <a:prstGeom prst="rect">
            <a:avLst/>
          </a:prstGeom>
          <a:noFill/>
          <a:ln w="9525">
            <a:noFill/>
            <a:miter lim="800000"/>
            <a:headEnd/>
            <a:tailEnd/>
          </a:ln>
        </p:spPr>
        <p:txBody>
          <a:bodyPr wrap="square">
            <a:spAutoFit/>
          </a:bodyPr>
          <a:lstStyle/>
          <a:p>
            <a:r>
              <a:rPr lang="en-US" altLang="zh-CN" sz="3600" b="1" dirty="0" smtClean="0">
                <a:solidFill>
                  <a:srgbClr val="0000FF"/>
                </a:solidFill>
              </a:rPr>
              <a:t>2</a:t>
            </a:r>
            <a:r>
              <a:rPr lang="zh-CN" altLang="zh-CN" sz="3600" b="1" dirty="0" smtClean="0">
                <a:solidFill>
                  <a:srgbClr val="0000FF"/>
                </a:solidFill>
              </a:rPr>
              <a:t>、逻辑严密</a:t>
            </a:r>
            <a:endParaRPr lang="zh-CN" altLang="zh-CN" sz="3600" dirty="0" smtClean="0">
              <a:solidFill>
                <a:srgbClr val="0000FF"/>
              </a:solidFill>
            </a:endParaRPr>
          </a:p>
          <a:p>
            <a:pPr>
              <a:lnSpc>
                <a:spcPct val="150000"/>
              </a:lnSpc>
            </a:pPr>
            <a:r>
              <a:rPr lang="en-US" altLang="zh-CN" sz="2800" dirty="0" smtClean="0"/>
              <a:t>        </a:t>
            </a:r>
            <a:r>
              <a:rPr lang="zh-CN" altLang="zh-CN" sz="2800" b="1" dirty="0" smtClean="0"/>
              <a:t>概念明确、判断中肯、推理严密，通过比较、分类、分析、综合、归纳、演绎、反驳、证明等思维方法获得较全面的深刻的认识，从而掌握其规律性，正确的处理技术问题。</a:t>
            </a:r>
          </a:p>
          <a:p>
            <a:pPr>
              <a:lnSpc>
                <a:spcPct val="150000"/>
              </a:lnSpc>
            </a:pPr>
            <a:r>
              <a:rPr lang="en-US" altLang="zh-CN" sz="2800" b="1" dirty="0" smtClean="0"/>
              <a:t>        </a:t>
            </a:r>
            <a:r>
              <a:rPr lang="zh-CN" altLang="zh-CN" sz="2800" b="1" dirty="0" smtClean="0"/>
              <a:t>在论证技术方案时，逻辑思维的重要性更为突出。</a:t>
            </a:r>
            <a:endParaRPr lang="zh-CN" altLang="en-US" sz="2400" b="1" dirty="0">
              <a:solidFill>
                <a:srgbClr val="FF0000"/>
              </a:solidFill>
              <a:effectLst>
                <a:outerShdw blurRad="38100" dist="38100" dir="2700000" algn="tl">
                  <a:srgbClr val="000000">
                    <a:alpha val="43137"/>
                  </a:srgbClr>
                </a:outerShdw>
              </a:effectLst>
              <a:latin typeface="黑体" pitchFamily="2" charset="-122"/>
              <a:ea typeface="黑体" pitchFamily="2" charset="-122"/>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801314"/>
          </a:xfrm>
          <a:prstGeom prst="rect">
            <a:avLst/>
          </a:prstGeom>
          <a:noFill/>
          <a:ln w="9525">
            <a:noFill/>
            <a:miter lim="800000"/>
            <a:headEnd/>
            <a:tailEnd/>
          </a:ln>
        </p:spPr>
        <p:txBody>
          <a:bodyPr wrap="square">
            <a:spAutoFit/>
          </a:bodyPr>
          <a:lstStyle/>
          <a:p>
            <a:pPr>
              <a:lnSpc>
                <a:spcPct val="150000"/>
              </a:lnSpc>
            </a:pPr>
            <a:r>
              <a:rPr lang="en-US" altLang="zh-CN" sz="3600" b="1" dirty="0" smtClean="0">
                <a:solidFill>
                  <a:srgbClr val="0000FF"/>
                </a:solidFill>
              </a:rPr>
              <a:t>3</a:t>
            </a:r>
            <a:r>
              <a:rPr lang="zh-CN" altLang="zh-CN" sz="3600" b="1" dirty="0" smtClean="0">
                <a:solidFill>
                  <a:srgbClr val="0000FF"/>
                </a:solidFill>
              </a:rPr>
              <a:t>、</a:t>
            </a:r>
            <a:r>
              <a:rPr lang="zh-CN" altLang="en-US" sz="3600" b="1" dirty="0" smtClean="0">
                <a:solidFill>
                  <a:srgbClr val="0000FF"/>
                </a:solidFill>
              </a:rPr>
              <a:t>大道至简</a:t>
            </a:r>
            <a:endParaRPr lang="zh-CN" altLang="zh-CN" sz="3600" dirty="0" smtClean="0">
              <a:solidFill>
                <a:srgbClr val="0000FF"/>
              </a:solidFill>
            </a:endParaRPr>
          </a:p>
          <a:p>
            <a:r>
              <a:rPr lang="en-US" altLang="zh-CN" sz="2800" b="1" dirty="0" smtClean="0"/>
              <a:t>        </a:t>
            </a:r>
            <a:r>
              <a:rPr lang="zh-CN" altLang="zh-CN" sz="2800" b="1" dirty="0" smtClean="0"/>
              <a:t>在工程设计和科研工作中，就要把复杂的问题简单化处理，很多复杂问题是由多个简单问题组合而成，要进行分解，变成可解。</a:t>
            </a:r>
          </a:p>
          <a:p>
            <a:r>
              <a:rPr lang="en-US" altLang="zh-CN" sz="2800" b="1" dirty="0" smtClean="0"/>
              <a:t>        </a:t>
            </a:r>
            <a:r>
              <a:rPr lang="zh-CN" altLang="zh-CN" sz="2800" b="1" dirty="0" smtClean="0"/>
              <a:t>同样，在一些管理工作中也是这样，在繁杂的事务中要抓住主要矛盾，问题就容易解决。</a:t>
            </a:r>
            <a:r>
              <a:rPr lang="en-US" altLang="zh-CN" sz="2800" b="1" dirty="0" smtClean="0"/>
              <a:t>  </a:t>
            </a:r>
            <a:endParaRPr lang="en-US" altLang="zh-CN" sz="2800" b="1" dirty="0" smtClean="0">
              <a:solidFill>
                <a:srgbClr val="FF0000"/>
              </a:solidFill>
            </a:endParaRPr>
          </a:p>
          <a:p>
            <a:r>
              <a:rPr lang="en-US" altLang="zh-CN" sz="2800" b="1" dirty="0" smtClean="0"/>
              <a:t>     </a:t>
            </a:r>
            <a:r>
              <a:rPr lang="zh-CN" altLang="zh-CN" sz="2800" b="1" dirty="0" smtClean="0"/>
              <a:t> “二八定律”：在任何一组东西中，最重要的只占其中一小部分，约</a:t>
            </a:r>
            <a:r>
              <a:rPr lang="en-US" altLang="zh-CN" sz="2800" b="1" dirty="0" smtClean="0"/>
              <a:t>20</a:t>
            </a:r>
            <a:r>
              <a:rPr lang="zh-CN" altLang="zh-CN" sz="2800" b="1" dirty="0" smtClean="0"/>
              <a:t>％，其余</a:t>
            </a:r>
            <a:r>
              <a:rPr lang="en-US" altLang="zh-CN" sz="2800" b="1" dirty="0" smtClean="0"/>
              <a:t>80</a:t>
            </a:r>
            <a:r>
              <a:rPr lang="zh-CN" altLang="zh-CN" sz="2800" b="1" dirty="0" smtClean="0"/>
              <a:t>％尽管是多数，却是次要的。</a:t>
            </a:r>
            <a:endParaRPr lang="en-US" altLang="zh-CN" sz="2800" b="1" dirty="0" smtClean="0"/>
          </a:p>
          <a:p>
            <a:r>
              <a:rPr lang="en-US" altLang="zh-CN" sz="2800" b="1" dirty="0" smtClean="0">
                <a:solidFill>
                  <a:srgbClr val="FF0000"/>
                </a:solidFill>
              </a:rPr>
              <a:t>     </a:t>
            </a:r>
            <a:r>
              <a:rPr lang="zh-CN" altLang="zh-CN" sz="2800" b="1" smtClean="0">
                <a:solidFill>
                  <a:srgbClr val="FF0000"/>
                </a:solidFill>
              </a:rPr>
              <a:t>把</a:t>
            </a:r>
            <a:r>
              <a:rPr lang="zh-CN" altLang="zh-CN" sz="2800" b="1" dirty="0" smtClean="0">
                <a:solidFill>
                  <a:srgbClr val="FF0000"/>
                </a:solidFill>
              </a:rPr>
              <a:t>事情变复杂很简单，把事情变简单很复杂</a:t>
            </a:r>
            <a:r>
              <a:rPr lang="zh-CN" altLang="zh-CN" sz="2800" dirty="0" smtClean="0">
                <a:solidFill>
                  <a:srgbClr val="FF0000"/>
                </a:solidFill>
              </a:rPr>
              <a:t>。</a:t>
            </a:r>
            <a:endParaRPr lang="zh-CN" altLang="zh-CN" sz="2800" b="1" dirty="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auto">
          <a:xfrm rot="10800000">
            <a:off x="323850" y="2486025"/>
            <a:ext cx="8820150" cy="1800225"/>
          </a:xfrm>
          <a:prstGeom prst="rect">
            <a:avLst/>
          </a:prstGeom>
          <a:gradFill rotWithShape="1">
            <a:gsLst>
              <a:gs pos="0">
                <a:schemeClr val="hlink"/>
              </a:gs>
              <a:gs pos="100000">
                <a:schemeClr val="bg1"/>
              </a:gs>
            </a:gsLst>
            <a:lin ang="0" scaled="1"/>
          </a:gradFill>
          <a:ln w="190500">
            <a:noFill/>
            <a:miter lim="800000"/>
            <a:headEnd/>
            <a:tailEnd/>
          </a:ln>
          <a:effectLst/>
        </p:spPr>
        <p:txBody>
          <a:bodyPr rot="10800000" wrap="none" anchor="ctr" anchorCtr="1"/>
          <a:lstStyle/>
          <a:p>
            <a:pPr>
              <a:defRPr/>
            </a:pPr>
            <a:endParaRPr lang="zh-CN" altLang="zh-CN">
              <a:effectLst>
                <a:outerShdw blurRad="38100" dist="38100" dir="2700000" algn="tl">
                  <a:srgbClr val="000000"/>
                </a:outerShdw>
              </a:effectLst>
            </a:endParaRPr>
          </a:p>
        </p:txBody>
      </p:sp>
      <p:grpSp>
        <p:nvGrpSpPr>
          <p:cNvPr id="2" name="Group 14"/>
          <p:cNvGrpSpPr>
            <a:grpSpLocks/>
          </p:cNvGrpSpPr>
          <p:nvPr/>
        </p:nvGrpSpPr>
        <p:grpSpPr bwMode="auto">
          <a:xfrm>
            <a:off x="395288" y="2241550"/>
            <a:ext cx="2089150" cy="2035175"/>
            <a:chOff x="657" y="1060"/>
            <a:chExt cx="1316" cy="1282"/>
          </a:xfrm>
        </p:grpSpPr>
        <p:sp>
          <p:nvSpPr>
            <p:cNvPr id="13317" name="Oval 15"/>
            <p:cNvSpPr>
              <a:spLocks noChangeArrowheads="1"/>
            </p:cNvSpPr>
            <p:nvPr/>
          </p:nvSpPr>
          <p:spPr bwMode="gray">
            <a:xfrm>
              <a:off x="657" y="1344"/>
              <a:ext cx="998" cy="998"/>
            </a:xfrm>
            <a:prstGeom prst="ellipse">
              <a:avLst/>
            </a:prstGeom>
            <a:solidFill>
              <a:schemeClr val="folHlink">
                <a:alpha val="47058"/>
              </a:schemeClr>
            </a:solidFill>
            <a:ln w="9525" algn="ctr">
              <a:solidFill>
                <a:srgbClr val="FFFF00"/>
              </a:solidFill>
              <a:prstDash val="sysDot"/>
              <a:round/>
              <a:headEnd/>
              <a:tailEnd/>
            </a:ln>
          </p:spPr>
          <p:txBody>
            <a:bodyPr wrap="none" anchor="ctr"/>
            <a:lstStyle/>
            <a:p>
              <a:endParaRPr lang="zh-CN" altLang="en-US"/>
            </a:p>
          </p:txBody>
        </p:sp>
        <p:sp>
          <p:nvSpPr>
            <p:cNvPr id="7" name="Oval 16"/>
            <p:cNvSpPr>
              <a:spLocks noChangeArrowheads="1"/>
            </p:cNvSpPr>
            <p:nvPr/>
          </p:nvSpPr>
          <p:spPr bwMode="gray">
            <a:xfrm>
              <a:off x="703" y="1060"/>
              <a:ext cx="1270" cy="1281"/>
            </a:xfrm>
            <a:prstGeom prst="ellipse">
              <a:avLst/>
            </a:prstGeom>
            <a:noFill/>
            <a:ln w="28575" algn="ctr">
              <a:solidFill>
                <a:srgbClr val="FFFF00"/>
              </a:solidFill>
              <a:prstDash val="dash"/>
              <a:round/>
              <a:headEnd/>
              <a:tailEnd/>
            </a:ln>
            <a:effectLst/>
          </p:spPr>
          <p:txBody>
            <a:bodyPr wrap="none" anchor="ctr"/>
            <a:lstStyle/>
            <a:p>
              <a:pPr algn="ctr">
                <a:defRPr/>
              </a:pPr>
              <a:r>
                <a:rPr kumimoji="1" lang="zh-CN" altLang="en-US" sz="9600" i="1" dirty="0" smtClean="0">
                  <a:solidFill>
                    <a:srgbClr val="FFFF00"/>
                  </a:solidFill>
                  <a:effectLst>
                    <a:outerShdw blurRad="38100" dist="38100" dir="2700000" algn="tl">
                      <a:srgbClr val="C0C0C0"/>
                    </a:outerShdw>
                  </a:effectLst>
                </a:rPr>
                <a:t>二</a:t>
              </a:r>
              <a:endParaRPr kumimoji="1" lang="en-US" altLang="zh-CN" sz="9600" i="1" dirty="0">
                <a:solidFill>
                  <a:srgbClr val="FFFF00"/>
                </a:solidFill>
                <a:effectLst>
                  <a:outerShdw blurRad="38100" dist="38100" dir="2700000" algn="tl">
                    <a:srgbClr val="C0C0C0"/>
                  </a:outerShdw>
                </a:effectLst>
                <a:ea typeface="宋体" charset="-122"/>
              </a:endParaRPr>
            </a:p>
          </p:txBody>
        </p:sp>
      </p:grpSp>
      <p:sp>
        <p:nvSpPr>
          <p:cNvPr id="8" name="Rectangle 7"/>
          <p:cNvSpPr>
            <a:spLocks noChangeArrowheads="1"/>
          </p:cNvSpPr>
          <p:nvPr/>
        </p:nvSpPr>
        <p:spPr bwMode="auto">
          <a:xfrm>
            <a:off x="2643188" y="3071813"/>
            <a:ext cx="6215062" cy="766762"/>
          </a:xfrm>
          <a:prstGeom prst="rect">
            <a:avLst/>
          </a:prstGeom>
          <a:noFill/>
          <a:ln w="9525">
            <a:noFill/>
            <a:miter lim="800000"/>
            <a:headEnd/>
            <a:tailEnd/>
          </a:ln>
          <a:effectLst>
            <a:outerShdw dist="28398" dir="1593903" algn="ctr" rotWithShape="0">
              <a:schemeClr val="tx1"/>
            </a:outerShdw>
          </a:effectLst>
        </p:spPr>
        <p:txBody>
          <a:bodyPr/>
          <a:lstStyle/>
          <a:p>
            <a:pPr>
              <a:lnSpc>
                <a:spcPct val="110000"/>
              </a:lnSpc>
              <a:buClr>
                <a:schemeClr val="hlink"/>
              </a:buClr>
              <a:buSzPct val="75000"/>
              <a:defRPr/>
            </a:pPr>
            <a:r>
              <a:rPr lang="zh-CN" altLang="en-US" sz="4400" b="1" dirty="0" smtClean="0">
                <a:solidFill>
                  <a:srgbClr val="FFFF00"/>
                </a:solidFill>
                <a:latin typeface="黑体" pitchFamily="49" charset="-122"/>
                <a:ea typeface="黑体" pitchFamily="49" charset="-122"/>
              </a:rPr>
              <a:t>渊博知识</a:t>
            </a:r>
            <a:endParaRPr lang="zh-CN" altLang="en-US" sz="4400" b="1" dirty="0">
              <a:solidFill>
                <a:srgbClr val="FFFF00"/>
              </a:solidFill>
              <a:latin typeface="黑体" pitchFamily="49" charset="-122"/>
              <a:ea typeface="黑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1000"/>
                                        <p:tgtEl>
                                          <p:spTgt spid="8">
                                            <p:txEl>
                                              <p:pRg st="0" end="0"/>
                                            </p:txEl>
                                          </p:spTgt>
                                        </p:tgtEl>
                                      </p:cBhvr>
                                    </p:animEffect>
                                  </p:childTnLst>
                                </p:cTn>
                              </p:par>
                            </p:childTnLst>
                          </p:cTn>
                        </p:par>
                        <p:par>
                          <p:cTn id="13" fill="hold">
                            <p:stCondLst>
                              <p:cond delay="1500"/>
                            </p:stCondLst>
                            <p:childTnLst>
                              <p:par>
                                <p:cTn id="14" presetID="6" presetClass="emph" presetSubtype="0" fill="hold" nodeType="afterEffect">
                                  <p:stCondLst>
                                    <p:cond delay="0"/>
                                  </p:stCondLst>
                                  <p:childTnLst>
                                    <p:animScale>
                                      <p:cBhvr>
                                        <p:cTn id="15" dur="1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3662541"/>
          </a:xfrm>
          <a:prstGeom prst="rect">
            <a:avLst/>
          </a:prstGeom>
          <a:noFill/>
          <a:ln w="9525">
            <a:noFill/>
            <a:miter lim="800000"/>
            <a:headEnd/>
            <a:tailEnd/>
          </a:ln>
        </p:spPr>
        <p:txBody>
          <a:bodyPr wrap="square">
            <a:spAutoFit/>
          </a:bodyPr>
          <a:lstStyle/>
          <a:p>
            <a:pPr>
              <a:lnSpc>
                <a:spcPct val="200000"/>
              </a:lnSpc>
            </a:pPr>
            <a:r>
              <a:rPr lang="en-US" altLang="zh-CN" sz="3200" b="1" dirty="0" smtClean="0">
                <a:solidFill>
                  <a:srgbClr val="0000FF"/>
                </a:solidFill>
              </a:rPr>
              <a:t>1</a:t>
            </a:r>
            <a:r>
              <a:rPr lang="zh-CN" altLang="zh-CN" sz="3200" b="1" dirty="0" smtClean="0">
                <a:solidFill>
                  <a:srgbClr val="0000FF"/>
                </a:solidFill>
              </a:rPr>
              <a:t>、系统性的知识结构</a:t>
            </a:r>
            <a:endParaRPr lang="zh-CN" altLang="zh-CN" sz="3200" dirty="0" smtClean="0">
              <a:solidFill>
                <a:srgbClr val="0000FF"/>
              </a:solidFill>
            </a:endParaRPr>
          </a:p>
          <a:p>
            <a:pPr>
              <a:lnSpc>
                <a:spcPct val="200000"/>
              </a:lnSpc>
            </a:pPr>
            <a:r>
              <a:rPr lang="en-US" altLang="zh-CN" sz="2800" b="1" dirty="0" smtClean="0"/>
              <a:t>        </a:t>
            </a:r>
            <a:r>
              <a:rPr lang="zh-CN" altLang="zh-CN" sz="2800" b="1" dirty="0" smtClean="0"/>
              <a:t>一个工程师不应满足知识单元和经验的简单积累，必须把这些知识材料贯通起来，构织成有机的</a:t>
            </a:r>
            <a:r>
              <a:rPr lang="zh-CN" altLang="zh-CN" sz="2800" b="1" dirty="0" smtClean="0">
                <a:solidFill>
                  <a:srgbClr val="FF0000"/>
                </a:solidFill>
              </a:rPr>
              <a:t>知识网络</a:t>
            </a:r>
            <a:r>
              <a:rPr lang="zh-CN" altLang="zh-CN" sz="2800" b="1" dirty="0" smtClean="0"/>
              <a:t>，使之系统化，上升到学术的水平。</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5"/>
          <p:cNvSpPr txBox="1">
            <a:spLocks noChangeArrowheads="1"/>
          </p:cNvSpPr>
          <p:nvPr/>
        </p:nvSpPr>
        <p:spPr bwMode="auto">
          <a:xfrm>
            <a:off x="357158" y="1357298"/>
            <a:ext cx="8358246" cy="4770537"/>
          </a:xfrm>
          <a:prstGeom prst="rect">
            <a:avLst/>
          </a:prstGeom>
          <a:noFill/>
          <a:ln w="9525">
            <a:noFill/>
            <a:miter lim="800000"/>
            <a:headEnd/>
            <a:tailEnd/>
          </a:ln>
        </p:spPr>
        <p:txBody>
          <a:bodyPr wrap="square">
            <a:spAutoFit/>
          </a:bodyPr>
          <a:lstStyle/>
          <a:p>
            <a:pPr>
              <a:lnSpc>
                <a:spcPct val="200000"/>
              </a:lnSpc>
            </a:pPr>
            <a:r>
              <a:rPr lang="en-US" altLang="zh-CN" sz="3200" b="1" dirty="0" smtClean="0">
                <a:solidFill>
                  <a:srgbClr val="0000FF"/>
                </a:solidFill>
              </a:rPr>
              <a:t>2</a:t>
            </a:r>
            <a:r>
              <a:rPr lang="zh-CN" altLang="zh-CN" sz="3200" b="1" dirty="0" smtClean="0">
                <a:solidFill>
                  <a:srgbClr val="0000FF"/>
                </a:solidFill>
              </a:rPr>
              <a:t>、专和博相结合</a:t>
            </a:r>
            <a:endParaRPr lang="zh-CN" altLang="zh-CN" sz="3200" dirty="0" smtClean="0">
              <a:solidFill>
                <a:srgbClr val="0000FF"/>
              </a:solidFill>
            </a:endParaRPr>
          </a:p>
          <a:p>
            <a:pPr>
              <a:lnSpc>
                <a:spcPct val="200000"/>
              </a:lnSpc>
            </a:pPr>
            <a:r>
              <a:rPr lang="en-US" altLang="zh-CN" sz="2800" dirty="0" smtClean="0"/>
              <a:t>      </a:t>
            </a:r>
            <a:r>
              <a:rPr lang="zh-CN" altLang="zh-CN" sz="3600" b="1" dirty="0" smtClean="0">
                <a:solidFill>
                  <a:srgbClr val="FF0000"/>
                </a:solidFill>
              </a:rPr>
              <a:t>“</a:t>
            </a:r>
            <a:r>
              <a:rPr lang="en-US" altLang="zh-CN" sz="3600" b="1" dirty="0" smtClean="0">
                <a:solidFill>
                  <a:srgbClr val="FF0000"/>
                </a:solidFill>
              </a:rPr>
              <a:t>T</a:t>
            </a:r>
            <a:r>
              <a:rPr lang="zh-CN" altLang="zh-CN" sz="3600" b="1" dirty="0" smtClean="0">
                <a:solidFill>
                  <a:srgbClr val="FF0000"/>
                </a:solidFill>
              </a:rPr>
              <a:t>”</a:t>
            </a:r>
            <a:r>
              <a:rPr lang="zh-CN" altLang="zh-CN" sz="2800" b="1" dirty="0" smtClean="0"/>
              <a:t>型结构</a:t>
            </a:r>
            <a:r>
              <a:rPr lang="zh-CN" altLang="en-US" sz="2800" b="1" dirty="0" smtClean="0"/>
              <a:t>，知识面要广，专业要精。</a:t>
            </a:r>
            <a:endParaRPr lang="en-US" altLang="zh-CN" sz="2800" b="1" dirty="0" smtClean="0"/>
          </a:p>
          <a:p>
            <a:pPr>
              <a:lnSpc>
                <a:spcPct val="200000"/>
              </a:lnSpc>
            </a:pPr>
            <a:r>
              <a:rPr lang="en-US" altLang="zh-CN" sz="2800" b="1" dirty="0" smtClean="0"/>
              <a:t>       </a:t>
            </a:r>
            <a:r>
              <a:rPr lang="zh-CN" altLang="zh-CN" sz="2800" b="1" dirty="0" smtClean="0"/>
              <a:t>工程师虽不能通晓一切，但应对邻近的专业知识有所涉猎和了解，掌握国内外科技水平、发展动态，从而大大提高解决实际问题的本领。</a:t>
            </a:r>
            <a:endParaRPr lang="zh-CN" altLang="zh-CN" sz="2800" b="1" dirty="0"/>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6436</TotalTime>
  <Words>2487</Words>
  <Application>Microsoft Office PowerPoint</Application>
  <PresentationFormat>全屏显示(4:3)</PresentationFormat>
  <Paragraphs>127</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第3章  工程师的素养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glchenhui</cp:lastModifiedBy>
  <cp:revision>548</cp:revision>
  <dcterms:modified xsi:type="dcterms:W3CDTF">2020-02-22T11:33:42Z</dcterms:modified>
</cp:coreProperties>
</file>