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20"/>
  </p:notesMasterIdLst>
  <p:sldIdLst>
    <p:sldId id="886" r:id="rId4"/>
    <p:sldId id="961" r:id="rId5"/>
    <p:sldId id="946" r:id="rId6"/>
    <p:sldId id="947" r:id="rId7"/>
    <p:sldId id="962" r:id="rId8"/>
    <p:sldId id="948" r:id="rId9"/>
    <p:sldId id="963" r:id="rId10"/>
    <p:sldId id="949" r:id="rId11"/>
    <p:sldId id="964" r:id="rId12"/>
    <p:sldId id="950" r:id="rId13"/>
    <p:sldId id="951" r:id="rId14"/>
    <p:sldId id="965" r:id="rId15"/>
    <p:sldId id="966" r:id="rId16"/>
    <p:sldId id="952" r:id="rId17"/>
    <p:sldId id="967" r:id="rId18"/>
    <p:sldId id="923" r:id="rId19"/>
    <p:sldId id="968" r:id="rId21"/>
    <p:sldId id="953" r:id="rId22"/>
    <p:sldId id="954" r:id="rId23"/>
    <p:sldId id="969" r:id="rId24"/>
    <p:sldId id="970" r:id="rId25"/>
    <p:sldId id="955" r:id="rId26"/>
    <p:sldId id="971" r:id="rId27"/>
    <p:sldId id="956" r:id="rId28"/>
    <p:sldId id="957" r:id="rId29"/>
    <p:sldId id="972" r:id="rId30"/>
    <p:sldId id="975" r:id="rId31"/>
    <p:sldId id="958" r:id="rId32"/>
    <p:sldId id="959" r:id="rId33"/>
    <p:sldId id="973" r:id="rId34"/>
    <p:sldId id="97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1A9F"/>
    <a:srgbClr val="EAF3FA"/>
    <a:srgbClr val="F1F4FB"/>
    <a:srgbClr val="F8FBFF"/>
    <a:srgbClr val="952B8B"/>
    <a:srgbClr val="ECF3FB"/>
    <a:srgbClr val="EFF3FD"/>
    <a:srgbClr val="EEF2FB"/>
    <a:srgbClr val="E3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3826" autoAdjust="0"/>
  </p:normalViewPr>
  <p:slideViewPr>
    <p:cSldViewPr>
      <p:cViewPr varScale="1">
        <p:scale>
          <a:sx n="83" d="100"/>
          <a:sy n="83" d="100"/>
        </p:scale>
        <p:origin x="-672" y="-93"/>
      </p:cViewPr>
      <p:guideLst>
        <p:guide orient="horz" pos="2160"/>
        <p:guide pos="2833"/>
      </p:guideLst>
    </p:cSldViewPr>
  </p:slideViewPr>
  <p:outlineViewPr>
    <p:cViewPr>
      <p:scale>
        <a:sx n="33" d="100"/>
        <a:sy n="33" d="100"/>
      </p:scale>
      <p:origin x="0" y="-23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2BAF87-585A-48B1-A660-2ABF60BE07CF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CDFF12-1D70-4584-A00C-F1E2AE11BC2A}" type="slidenum">
              <a:rPr lang="zh-CN" altLang="en-US" sz="120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3588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工作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Administrator\桌面\未标题-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7651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D:\person\Desktop\校徽 副本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2700"/>
            <a:ext cx="34559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427788"/>
            <a:ext cx="1905000" cy="4572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613" y="6427788"/>
            <a:ext cx="1905000" cy="4572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78FD346-07E3-48DF-8A5E-7FF05F90A01D}" type="slidenum">
              <a:rPr lang="en-US" altLang="zh-CN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3"/>
          </p:nvPr>
        </p:nvSpPr>
        <p:spPr>
          <a:xfrm>
            <a:off x="2988543" y="6381750"/>
            <a:ext cx="2951609" cy="4572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关系的运算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工作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05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Administrator\桌面\未标题-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7651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D:\person\Desktop\校徽 副本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316663"/>
            <a:ext cx="30257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03679" y="6381750"/>
            <a:ext cx="504825" cy="431800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20FEC8-BB57-4B9B-9051-2D5515894259}" type="slidenum">
              <a:rPr lang="en-US" altLang="zh-CN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51520" y="908720"/>
            <a:ext cx="8568952" cy="518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>
              <a:lnSpc>
                <a:spcPct val="110000"/>
              </a:lnSpc>
              <a:tabLst>
                <a:tab pos="447675" algn="l"/>
              </a:tabLst>
              <a:defRPr/>
            </a:lvl1pPr>
            <a:lvl2pPr marL="742950" indent="-295275">
              <a:lnSpc>
                <a:spcPct val="110000"/>
              </a:lnSpc>
              <a:tabLst>
                <a:tab pos="893445" algn="l"/>
              </a:tabLst>
              <a:defRPr/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5496" y="6381750"/>
            <a:ext cx="2951609" cy="4572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关系的运算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工作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Administrator\桌面\未标题-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3175"/>
            <a:ext cx="9144000" cy="7651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D:\person\Desktop\校徽 副本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2700"/>
            <a:ext cx="345598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427788"/>
            <a:ext cx="1905000" cy="4572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613" y="6427788"/>
            <a:ext cx="1905000" cy="45720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78FD346-07E3-48DF-8A5E-7FF05F90A01D}" type="slidenum">
              <a:rPr lang="en-US" altLang="zh-CN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60551" y="6381750"/>
            <a:ext cx="2951609" cy="457200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关系的运算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工作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Administrator\桌面\未标题-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7651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D:\person\Desktop\校徽 副本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316663"/>
            <a:ext cx="30257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03679" y="6381750"/>
            <a:ext cx="504825" cy="431800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20FEC8-BB57-4B9B-9051-2D5515894259}" type="slidenum">
              <a:rPr lang="en-US" altLang="zh-CN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7" y="-27384"/>
            <a:ext cx="8425185" cy="71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50000"/>
              </a:spcBef>
              <a:spcAft>
                <a:spcPct val="0"/>
              </a:spcAft>
              <a:defRPr kumimoji="0" lang="zh-CN" altLang="en-US" sz="3600" b="1" kern="12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51520" y="908720"/>
            <a:ext cx="8568952" cy="518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</a:lstStyle>
          <a:p>
            <a:pPr lvl="0"/>
            <a:r>
              <a:rPr lang="zh-CN" altLang="en-US"/>
              <a:t> 单击此处编辑母版文本样式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496" y="6381750"/>
            <a:ext cx="2951609" cy="457200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关系的运算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:\工作\图片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Documents and Settings\Administrator\桌面\未标题-2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-26988"/>
            <a:ext cx="9144000" cy="7651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3" descr="D:\person\Desktop\校徽 副本副本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316663"/>
            <a:ext cx="30257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>
          <a:xfrm>
            <a:off x="8243888" y="6381750"/>
            <a:ext cx="504825" cy="431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7" y="-27384"/>
            <a:ext cx="8425185" cy="71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908720"/>
            <a:ext cx="8568952" cy="518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496" y="6381750"/>
            <a:ext cx="2951609" cy="457200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关系的运算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0" lang="zh-CN" altLang="en-US" sz="3600" b="1" kern="1200" smtClean="0">
          <a:solidFill>
            <a:srgbClr val="FFFF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latinLnBrk="1" hangingPunct="1">
        <a:lnSpc>
          <a:spcPct val="12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kumimoji="1" lang="zh-CN" altLang="en-US" sz="2800" b="1" smtClean="0">
          <a:solidFill>
            <a:srgbClr val="0033CC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黑体" panose="02010609060101010101" pitchFamily="49" charset="-122"/>
        <a:buChar char="-"/>
        <a:defRPr kumimoji="1" sz="2200" b="1">
          <a:solidFill>
            <a:srgbClr val="0033CC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F:\工作\图片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144000" cy="633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Documents and Settings\Administrator\桌面\未标题-2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-26988"/>
            <a:ext cx="9144000" cy="76517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3" descr="D:\person\Desktop\校徽 副本副本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316663"/>
            <a:ext cx="302577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 txBox="1">
            <a:spLocks noChangeArrowheads="1"/>
          </p:cNvSpPr>
          <p:nvPr userDrawn="1"/>
        </p:nvSpPr>
        <p:spPr>
          <a:xfrm>
            <a:off x="8243888" y="6381750"/>
            <a:ext cx="504825" cy="431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7" y="-27384"/>
            <a:ext cx="8425185" cy="71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908720"/>
            <a:ext cx="8568952" cy="518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496" y="6381750"/>
            <a:ext cx="2951609" cy="457200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</a:rPr>
              <a:t>2.3 </a:t>
            </a:r>
            <a:r>
              <a:rPr lang="zh-CN" altLang="en-US" dirty="0">
                <a:solidFill>
                  <a:srgbClr val="FFFFFF"/>
                </a:solidFill>
              </a:rPr>
              <a:t>关系的运算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kumimoji="0" lang="zh-CN" altLang="en-US" sz="3600" b="1" kern="1200" smtClean="0">
          <a:solidFill>
            <a:srgbClr val="FFFF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latinLnBrk="1" hangingPunct="1">
        <a:lnSpc>
          <a:spcPct val="12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kumimoji="1" lang="zh-CN" altLang="en-US" sz="2800" b="1" smtClean="0">
          <a:solidFill>
            <a:srgbClr val="0033CC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黑体" panose="02010609060101010101" pitchFamily="49" charset="-122"/>
        <a:buChar char="-"/>
        <a:defRPr kumimoji="1" sz="2200" b="1">
          <a:solidFill>
            <a:srgbClr val="0033CC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anose="020F050202020403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直接连接符 8"/>
          <p:cNvCxnSpPr>
            <a:cxnSpLocks noChangeShapeType="1"/>
          </p:cNvCxnSpPr>
          <p:nvPr/>
        </p:nvCxnSpPr>
        <p:spPr bwMode="auto">
          <a:xfrm flipV="1">
            <a:off x="1163638" y="2924175"/>
            <a:ext cx="7162800" cy="0"/>
          </a:xfrm>
          <a:prstGeom prst="line">
            <a:avLst/>
          </a:prstGeom>
          <a:noFill/>
          <a:ln w="12700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/>
          <p:cNvSpPr/>
          <p:nvPr/>
        </p:nvSpPr>
        <p:spPr>
          <a:xfrm>
            <a:off x="1115616" y="1700277"/>
            <a:ext cx="6850782" cy="110799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  <a:r>
              <a:rPr kumimoji="1" lang="en-US" altLang="zh-CN" sz="6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kumimoji="1" lang="zh-CN" altLang="en-US" sz="6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208838" y="831850"/>
            <a:ext cx="1711325" cy="52228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FFFF">
                    <a:lumMod val="65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离散数学</a:t>
            </a:r>
            <a:endParaRPr lang="en-US" altLang="zh-CN" sz="3600" dirty="0">
              <a:solidFill>
                <a:srgbClr val="FFFFFF">
                  <a:lumMod val="65000"/>
                </a:srgb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427765" y="6427788"/>
            <a:ext cx="392707" cy="457200"/>
          </a:xfrm>
        </p:spPr>
        <p:txBody>
          <a:bodyPr/>
          <a:lstStyle/>
          <a:p>
            <a:pPr>
              <a:defRPr/>
            </a:pPr>
            <a:fld id="{8F83F43A-302A-4776-82E2-CB9E1BD7DA5D}" type="slidenum">
              <a:rPr lang="en-US" altLang="zh-CN" sz="1800">
                <a:solidFill>
                  <a:srgbClr val="FFFFFF"/>
                </a:solidFill>
              </a:rPr>
            </a:fld>
            <a:endParaRPr lang="en-US" altLang="zh-CN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328592"/>
          </a:xfrm>
        </p:spPr>
        <p:txBody>
          <a:bodyPr/>
          <a:lstStyle/>
          <a:p>
            <a:r>
              <a:rPr lang="zh-CN" altLang="zh-CN" sz="2400" dirty="0"/>
              <a:t>某精密产品生产过程中包括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3</a:t>
            </a:r>
            <a:r>
              <a:rPr lang="zh-CN" altLang="zh-CN" sz="2400" dirty="0"/>
              <a:t>，</a:t>
            </a:r>
            <a:r>
              <a:rPr lang="en-US" altLang="zh-CN" sz="2400" dirty="0"/>
              <a:t>4</a:t>
            </a:r>
            <a:r>
              <a:rPr lang="zh-CN" altLang="zh-CN" sz="2400" dirty="0"/>
              <a:t>，</a:t>
            </a:r>
            <a:r>
              <a:rPr lang="en-US" altLang="zh-CN" sz="2400" dirty="0"/>
              <a:t>5</a:t>
            </a:r>
            <a:r>
              <a:rPr lang="zh-CN" altLang="zh-CN" sz="2400" dirty="0"/>
              <a:t>共</a:t>
            </a:r>
            <a:r>
              <a:rPr lang="en-US" altLang="zh-CN" sz="2400" dirty="0"/>
              <a:t>5</a:t>
            </a:r>
            <a:r>
              <a:rPr lang="zh-CN" altLang="zh-CN" sz="2400" dirty="0"/>
              <a:t>道工序，设工序集</a:t>
            </a:r>
            <a:r>
              <a:rPr lang="en-US" altLang="zh-CN" sz="2400" dirty="0"/>
              <a:t>S={1, 2, 3, 4, 5}</a:t>
            </a:r>
            <a:r>
              <a:rPr lang="zh-CN" altLang="zh-CN" sz="2400" dirty="0"/>
              <a:t>。其中工序</a:t>
            </a:r>
            <a:r>
              <a:rPr lang="en-US" altLang="zh-CN" sz="2400" dirty="0"/>
              <a:t>2</a:t>
            </a:r>
            <a:r>
              <a:rPr lang="zh-CN" altLang="zh-CN" sz="2400" dirty="0"/>
              <a:t>完成后才能开始工序</a:t>
            </a:r>
            <a:r>
              <a:rPr lang="en-US" altLang="zh-CN" sz="2400" dirty="0"/>
              <a:t>3</a:t>
            </a:r>
            <a:r>
              <a:rPr lang="zh-CN" altLang="zh-CN" sz="2400" dirty="0"/>
              <a:t>，工序</a:t>
            </a:r>
            <a:r>
              <a:rPr lang="en-US" altLang="zh-CN" sz="2400" dirty="0"/>
              <a:t>1</a:t>
            </a:r>
            <a:r>
              <a:rPr lang="zh-CN" altLang="zh-CN" sz="2400" dirty="0"/>
              <a:t>和工序</a:t>
            </a:r>
            <a:r>
              <a:rPr lang="en-US" altLang="zh-CN" sz="2400" dirty="0"/>
              <a:t>3</a:t>
            </a:r>
            <a:r>
              <a:rPr lang="zh-CN" altLang="zh-CN" sz="2400" dirty="0"/>
              <a:t>完成后才能开始工序</a:t>
            </a:r>
            <a:r>
              <a:rPr lang="en-US" altLang="zh-CN" sz="2400" dirty="0"/>
              <a:t>5</a:t>
            </a:r>
            <a:r>
              <a:rPr lang="zh-CN" altLang="zh-CN" sz="2400" dirty="0"/>
              <a:t>，工序</a:t>
            </a:r>
            <a:r>
              <a:rPr lang="en-US" altLang="zh-CN" sz="2400" dirty="0"/>
              <a:t>5</a:t>
            </a:r>
            <a:r>
              <a:rPr lang="zh-CN" altLang="zh-CN" sz="2400" dirty="0"/>
              <a:t>完成后才能开始工序</a:t>
            </a:r>
            <a:r>
              <a:rPr lang="en-US" altLang="zh-CN" sz="2400" dirty="0"/>
              <a:t>4</a:t>
            </a:r>
            <a:r>
              <a:rPr lang="zh-CN" altLang="zh-CN" sz="2400" dirty="0"/>
              <a:t>。在</a:t>
            </a:r>
            <a:r>
              <a:rPr lang="en-US" altLang="zh-CN" sz="2400" dirty="0"/>
              <a:t>S</a:t>
            </a:r>
            <a:r>
              <a:rPr lang="zh-CN" altLang="zh-CN" sz="2400" dirty="0"/>
              <a:t>上定义偏序关系</a:t>
            </a:r>
            <a:r>
              <a:rPr lang="en-US" altLang="zh-CN" sz="2400" dirty="0"/>
              <a:t>R</a:t>
            </a:r>
            <a:r>
              <a:rPr lang="zh-CN" altLang="zh-CN" sz="2400" dirty="0"/>
              <a:t>如下：</a:t>
            </a:r>
            <a:r>
              <a:rPr lang="en-US" altLang="zh-CN" sz="2400" dirty="0"/>
              <a:t>&lt;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，</a:t>
            </a:r>
            <a:r>
              <a:rPr lang="en-US" altLang="zh-CN" sz="2400" dirty="0"/>
              <a:t>j &gt;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/>
              <a:t>R </a:t>
            </a:r>
            <a:r>
              <a:rPr lang="zh-CN" altLang="zh-CN" sz="2400" dirty="0"/>
              <a:t>当且仅当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j </a:t>
            </a:r>
            <a:r>
              <a:rPr lang="zh-CN" altLang="zh-CN" sz="2400" dirty="0"/>
              <a:t>或者任务</a:t>
            </a:r>
            <a:r>
              <a:rPr lang="en-US" altLang="zh-CN" sz="2400" dirty="0" err="1"/>
              <a:t>i</a:t>
            </a:r>
            <a:r>
              <a:rPr lang="zh-CN" altLang="zh-CN" sz="2400" dirty="0"/>
              <a:t>必须在任务</a:t>
            </a:r>
            <a:r>
              <a:rPr lang="en-US" altLang="zh-CN" sz="2400" dirty="0"/>
              <a:t>j</a:t>
            </a:r>
            <a:r>
              <a:rPr lang="zh-CN" altLang="zh-CN" sz="2400" dirty="0"/>
              <a:t>之前完成。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）</a:t>
            </a:r>
            <a:r>
              <a:rPr lang="zh-CN" altLang="zh-CN" sz="2400" dirty="0" smtClean="0"/>
              <a:t>给</a:t>
            </a:r>
            <a:r>
              <a:rPr lang="zh-CN" altLang="zh-CN" sz="2400" dirty="0"/>
              <a:t>出</a:t>
            </a:r>
            <a:r>
              <a:rPr lang="en-US" altLang="zh-CN" sz="2400" dirty="0"/>
              <a:t>S</a:t>
            </a:r>
            <a:r>
              <a:rPr lang="zh-CN" altLang="zh-CN" sz="2400" dirty="0"/>
              <a:t>上的关系</a:t>
            </a:r>
            <a:r>
              <a:rPr lang="en-US" altLang="zh-CN" sz="2400" dirty="0"/>
              <a:t>R</a:t>
            </a:r>
            <a:r>
              <a:rPr lang="zh-CN" altLang="zh-CN" sz="2400" dirty="0"/>
              <a:t>的集合表示；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）</a:t>
            </a:r>
            <a:r>
              <a:rPr lang="zh-CN" altLang="zh-CN" sz="2400" dirty="0" smtClean="0"/>
              <a:t>画</a:t>
            </a:r>
            <a:r>
              <a:rPr lang="zh-CN" altLang="zh-CN" sz="2400" dirty="0"/>
              <a:t>出关系</a:t>
            </a:r>
            <a:r>
              <a:rPr lang="en-US" altLang="zh-CN" sz="2400" dirty="0"/>
              <a:t>R</a:t>
            </a:r>
            <a:r>
              <a:rPr lang="zh-CN" altLang="zh-CN" sz="2400" dirty="0"/>
              <a:t>的哈斯图。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zh-CN" altLang="zh-CN" sz="2400" dirty="0" smtClean="0"/>
              <a:t>对</a:t>
            </a:r>
            <a:r>
              <a:rPr lang="en-US" altLang="zh-CN" sz="2400" dirty="0"/>
              <a:t>S</a:t>
            </a:r>
            <a:r>
              <a:rPr lang="zh-CN" altLang="zh-CN" sz="2400" dirty="0"/>
              <a:t>的工序子集</a:t>
            </a:r>
            <a:r>
              <a:rPr lang="en-US" altLang="zh-CN" sz="2400" dirty="0"/>
              <a:t>B ={1,2,3,5}</a:t>
            </a:r>
            <a:r>
              <a:rPr lang="zh-CN" altLang="zh-CN" sz="2400" dirty="0"/>
              <a:t>，找出它的极小元和上确界，并说明这些特殊元素对子集</a:t>
            </a:r>
            <a:r>
              <a:rPr lang="en-US" altLang="zh-CN" sz="2400" dirty="0"/>
              <a:t>B</a:t>
            </a:r>
            <a:r>
              <a:rPr lang="zh-CN" altLang="zh-CN" sz="2400" dirty="0"/>
              <a:t>来说具有什么含义。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dirty="0" smtClean="0"/>
              <a:t>解：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解：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328592"/>
          </a:xfrm>
        </p:spPr>
        <p:txBody>
          <a:bodyPr/>
          <a:lstStyle/>
          <a:p>
            <a:r>
              <a:rPr lang="zh-CN" altLang="zh-CN" sz="2400" dirty="0"/>
              <a:t>某精密产品生产过程中包括</a:t>
            </a:r>
            <a:r>
              <a:rPr lang="en-US" altLang="zh-CN" sz="2400" dirty="0"/>
              <a:t>1</a:t>
            </a:r>
            <a:r>
              <a:rPr lang="zh-CN" altLang="zh-CN" sz="2400" dirty="0"/>
              <a:t>，</a:t>
            </a:r>
            <a:r>
              <a:rPr lang="en-US" altLang="zh-CN" sz="2400" dirty="0"/>
              <a:t>2</a:t>
            </a:r>
            <a:r>
              <a:rPr lang="zh-CN" altLang="zh-CN" sz="2400" dirty="0"/>
              <a:t>，</a:t>
            </a:r>
            <a:r>
              <a:rPr lang="en-US" altLang="zh-CN" sz="2400" dirty="0"/>
              <a:t>3</a:t>
            </a:r>
            <a:r>
              <a:rPr lang="zh-CN" altLang="zh-CN" sz="2400" dirty="0"/>
              <a:t>，</a:t>
            </a:r>
            <a:r>
              <a:rPr lang="en-US" altLang="zh-CN" sz="2400" dirty="0"/>
              <a:t>4</a:t>
            </a:r>
            <a:r>
              <a:rPr lang="zh-CN" altLang="zh-CN" sz="2400" dirty="0"/>
              <a:t>，</a:t>
            </a:r>
            <a:r>
              <a:rPr lang="en-US" altLang="zh-CN" sz="2400" dirty="0"/>
              <a:t>5</a:t>
            </a:r>
            <a:r>
              <a:rPr lang="zh-CN" altLang="zh-CN" sz="2400" dirty="0"/>
              <a:t>共</a:t>
            </a:r>
            <a:r>
              <a:rPr lang="en-US" altLang="zh-CN" sz="2400" dirty="0"/>
              <a:t>5</a:t>
            </a:r>
            <a:r>
              <a:rPr lang="zh-CN" altLang="zh-CN" sz="2400" dirty="0"/>
              <a:t>道工序，设工序集</a:t>
            </a:r>
            <a:r>
              <a:rPr lang="en-US" altLang="zh-CN" sz="2400" dirty="0"/>
              <a:t>S={1, 2, 3, 4, 5}</a:t>
            </a:r>
            <a:r>
              <a:rPr lang="zh-CN" altLang="zh-CN" sz="2400" dirty="0"/>
              <a:t>。其中工序</a:t>
            </a:r>
            <a:r>
              <a:rPr lang="en-US" altLang="zh-CN" sz="2400" dirty="0"/>
              <a:t>2</a:t>
            </a:r>
            <a:r>
              <a:rPr lang="zh-CN" altLang="zh-CN" sz="2400" dirty="0"/>
              <a:t>完成后才能开始工序</a:t>
            </a:r>
            <a:r>
              <a:rPr lang="en-US" altLang="zh-CN" sz="2400" dirty="0"/>
              <a:t>3</a:t>
            </a:r>
            <a:r>
              <a:rPr lang="zh-CN" altLang="zh-CN" sz="2400" dirty="0"/>
              <a:t>，工序</a:t>
            </a:r>
            <a:r>
              <a:rPr lang="en-US" altLang="zh-CN" sz="2400" dirty="0"/>
              <a:t>1</a:t>
            </a:r>
            <a:r>
              <a:rPr lang="zh-CN" altLang="zh-CN" sz="2400" dirty="0"/>
              <a:t>和工序</a:t>
            </a:r>
            <a:r>
              <a:rPr lang="en-US" altLang="zh-CN" sz="2400" dirty="0"/>
              <a:t>3</a:t>
            </a:r>
            <a:r>
              <a:rPr lang="zh-CN" altLang="zh-CN" sz="2400" dirty="0"/>
              <a:t>完成后才能开始工序</a:t>
            </a:r>
            <a:r>
              <a:rPr lang="en-US" altLang="zh-CN" sz="2400" dirty="0"/>
              <a:t>5</a:t>
            </a:r>
            <a:r>
              <a:rPr lang="zh-CN" altLang="zh-CN" sz="2400" dirty="0"/>
              <a:t>，工序</a:t>
            </a:r>
            <a:r>
              <a:rPr lang="en-US" altLang="zh-CN" sz="2400" dirty="0"/>
              <a:t>5</a:t>
            </a:r>
            <a:r>
              <a:rPr lang="zh-CN" altLang="zh-CN" sz="2400" dirty="0"/>
              <a:t>完成后才能开始工序</a:t>
            </a:r>
            <a:r>
              <a:rPr lang="en-US" altLang="zh-CN" sz="2400" dirty="0"/>
              <a:t>4</a:t>
            </a:r>
            <a:r>
              <a:rPr lang="zh-CN" altLang="zh-CN" sz="2400" dirty="0"/>
              <a:t>。在</a:t>
            </a:r>
            <a:r>
              <a:rPr lang="en-US" altLang="zh-CN" sz="2400" dirty="0"/>
              <a:t>S</a:t>
            </a:r>
            <a:r>
              <a:rPr lang="zh-CN" altLang="zh-CN" sz="2400" dirty="0"/>
              <a:t>上定义偏序关系</a:t>
            </a:r>
            <a:r>
              <a:rPr lang="en-US" altLang="zh-CN" sz="2400" dirty="0"/>
              <a:t>R</a:t>
            </a:r>
            <a:r>
              <a:rPr lang="zh-CN" altLang="zh-CN" sz="2400" dirty="0"/>
              <a:t>如下：</a:t>
            </a:r>
            <a:r>
              <a:rPr lang="en-US" altLang="zh-CN" sz="2400" dirty="0"/>
              <a:t>&lt; </a:t>
            </a:r>
            <a:r>
              <a:rPr lang="en-US" altLang="zh-CN" sz="2400" dirty="0" err="1"/>
              <a:t>i</a:t>
            </a:r>
            <a:r>
              <a:rPr lang="zh-CN" altLang="zh-CN" sz="2400" dirty="0"/>
              <a:t>，</a:t>
            </a:r>
            <a:r>
              <a:rPr lang="en-US" altLang="zh-CN" sz="2400" dirty="0"/>
              <a:t>j &gt;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/>
              <a:t>R </a:t>
            </a:r>
            <a:r>
              <a:rPr lang="zh-CN" altLang="zh-CN" sz="2400" dirty="0"/>
              <a:t>当且仅当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j </a:t>
            </a:r>
            <a:r>
              <a:rPr lang="zh-CN" altLang="zh-CN" sz="2400" dirty="0"/>
              <a:t>或者任务</a:t>
            </a:r>
            <a:r>
              <a:rPr lang="en-US" altLang="zh-CN" sz="2400" dirty="0" err="1"/>
              <a:t>i</a:t>
            </a:r>
            <a:r>
              <a:rPr lang="zh-CN" altLang="zh-CN" sz="2400" dirty="0"/>
              <a:t>必须在任务</a:t>
            </a:r>
            <a:r>
              <a:rPr lang="en-US" altLang="zh-CN" sz="2400" dirty="0"/>
              <a:t>j</a:t>
            </a:r>
            <a:r>
              <a:rPr lang="zh-CN" altLang="zh-CN" sz="2400" dirty="0"/>
              <a:t>之前完成。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）</a:t>
            </a:r>
            <a:r>
              <a:rPr lang="zh-CN" altLang="zh-CN" sz="2400" dirty="0" smtClean="0"/>
              <a:t>给</a:t>
            </a:r>
            <a:r>
              <a:rPr lang="zh-CN" altLang="zh-CN" sz="2400" dirty="0"/>
              <a:t>出</a:t>
            </a:r>
            <a:r>
              <a:rPr lang="en-US" altLang="zh-CN" sz="2400" dirty="0"/>
              <a:t>S</a:t>
            </a:r>
            <a:r>
              <a:rPr lang="zh-CN" altLang="zh-CN" sz="2400" dirty="0"/>
              <a:t>上的关系</a:t>
            </a:r>
            <a:r>
              <a:rPr lang="en-US" altLang="zh-CN" sz="2400" dirty="0"/>
              <a:t>R</a:t>
            </a:r>
            <a:r>
              <a:rPr lang="zh-CN" altLang="zh-CN" sz="2400" dirty="0"/>
              <a:t>的集合表示；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/>
              <a:t>）</a:t>
            </a:r>
            <a:r>
              <a:rPr lang="zh-CN" altLang="zh-CN" sz="2400" dirty="0" smtClean="0"/>
              <a:t>画</a:t>
            </a:r>
            <a:r>
              <a:rPr lang="zh-CN" altLang="zh-CN" sz="2400" dirty="0"/>
              <a:t>出关系</a:t>
            </a:r>
            <a:r>
              <a:rPr lang="en-US" altLang="zh-CN" sz="2400" dirty="0"/>
              <a:t>R</a:t>
            </a:r>
            <a:r>
              <a:rPr lang="zh-CN" altLang="zh-CN" sz="2400" dirty="0"/>
              <a:t>的哈斯图。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zh-CN" altLang="zh-CN" sz="2400" dirty="0" smtClean="0"/>
              <a:t>对</a:t>
            </a:r>
            <a:r>
              <a:rPr lang="en-US" altLang="zh-CN" sz="2400" dirty="0"/>
              <a:t>S</a:t>
            </a:r>
            <a:r>
              <a:rPr lang="zh-CN" altLang="zh-CN" sz="2400" dirty="0"/>
              <a:t>的工序子集</a:t>
            </a:r>
            <a:r>
              <a:rPr lang="en-US" altLang="zh-CN" sz="2400" dirty="0"/>
              <a:t>B ={1,2,3,5}</a:t>
            </a:r>
            <a:r>
              <a:rPr lang="zh-CN" altLang="zh-CN" sz="2400" dirty="0"/>
              <a:t>，找出它的极小元和上确界，并说明这些特殊元素对子集</a:t>
            </a:r>
            <a:r>
              <a:rPr lang="en-US" altLang="zh-CN" sz="2400" dirty="0"/>
              <a:t>B</a:t>
            </a:r>
            <a:r>
              <a:rPr lang="zh-CN" altLang="zh-CN" sz="2400" dirty="0"/>
              <a:t>来说具有什么含义。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dirty="0" smtClean="0"/>
              <a:t>解：</a:t>
            </a: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={&lt;1,1&gt;,&lt;2,2&gt;,&lt;3,3&gt;,&lt;4,4&gt;,&lt;5,5&gt;,&lt;2,3&gt;,&lt;1,5&gt;,&lt;3,5&gt;,&lt;5,4</a:t>
            </a:r>
            <a:r>
              <a:rPr lang="en-US" altLang="zh-CN" sz="2400" dirty="0" smtClean="0">
                <a:solidFill>
                  <a:schemeClr val="tx1"/>
                </a:solidFill>
              </a:rPr>
              <a:t>&gt;,&lt;</a:t>
            </a:r>
            <a:r>
              <a:rPr lang="en-US" altLang="zh-CN" sz="2400" dirty="0">
                <a:solidFill>
                  <a:schemeClr val="tx1"/>
                </a:solidFill>
              </a:rPr>
              <a:t>1,4&gt;,&lt;3,4&gt;,&lt;2,4&gt;,&lt;2,5&gt;}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32859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解：</a:t>
            </a: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={&lt;1,1&gt;,&lt;2,2&gt;,&lt;3,3&gt;,&lt;4,4&gt;,&lt;5,5&gt;,&lt;2,3&gt;,&lt;1,5&gt;,&lt;3,5&gt;,&lt;5,4</a:t>
            </a:r>
            <a:r>
              <a:rPr lang="en-US" altLang="zh-CN" sz="2400" dirty="0" smtClean="0">
                <a:solidFill>
                  <a:schemeClr val="tx1"/>
                </a:solidFill>
              </a:rPr>
              <a:t>&gt;,&lt;</a:t>
            </a:r>
            <a:r>
              <a:rPr lang="en-US" altLang="zh-CN" sz="2400" dirty="0">
                <a:solidFill>
                  <a:schemeClr val="tx1"/>
                </a:solidFill>
              </a:rPr>
              <a:t>1,4&gt;,&lt;3,4&gt;,&lt;2,4&gt;,&lt;2,5</a:t>
            </a:r>
            <a:r>
              <a:rPr lang="en-US" altLang="zh-CN" sz="2400" dirty="0" smtClean="0">
                <a:solidFill>
                  <a:schemeClr val="tx1"/>
                </a:solidFill>
              </a:rPr>
              <a:t>&gt;}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</a:rPr>
              <a:t>关系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的</a:t>
            </a:r>
            <a:r>
              <a:rPr lang="zh-CN" altLang="zh-CN" sz="2400" dirty="0" smtClean="0">
                <a:solidFill>
                  <a:schemeClr val="tx1"/>
                </a:solidFill>
              </a:rPr>
              <a:t>哈斯图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</a:rPr>
              <a:t>对于子集</a:t>
            </a:r>
            <a:r>
              <a:rPr lang="en-US" altLang="zh-CN" sz="2400" i="1" dirty="0">
                <a:solidFill>
                  <a:schemeClr val="tx1"/>
                </a:solidFill>
              </a:rPr>
              <a:t>B=</a:t>
            </a:r>
            <a:r>
              <a:rPr lang="en-US" altLang="zh-CN" sz="2400" dirty="0">
                <a:solidFill>
                  <a:schemeClr val="tx1"/>
                </a:solidFill>
              </a:rPr>
              <a:t>{1,2,3, 5}</a:t>
            </a:r>
            <a:r>
              <a:rPr lang="zh-CN" altLang="zh-CN" sz="2400" dirty="0" smtClean="0">
                <a:solidFill>
                  <a:schemeClr val="tx1"/>
                </a:solidFill>
              </a:rPr>
              <a:t>，极小元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含义</a:t>
            </a:r>
            <a:r>
              <a:rPr lang="zh-CN" altLang="zh-CN" sz="2400" dirty="0">
                <a:solidFill>
                  <a:schemeClr val="tx1"/>
                </a:solidFill>
              </a:rPr>
              <a:t>：工序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是工序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之前必须完成的任务，工序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是工序</a:t>
            </a:r>
            <a:r>
              <a:rPr lang="en-US" altLang="zh-CN" sz="2400" dirty="0" smtClean="0">
                <a:solidFill>
                  <a:schemeClr val="tx1"/>
                </a:solidFill>
              </a:rPr>
              <a:t>3   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和</a:t>
            </a:r>
            <a:r>
              <a:rPr lang="zh-CN" altLang="zh-CN" sz="2400" dirty="0">
                <a:solidFill>
                  <a:schemeClr val="tx1"/>
                </a:solidFill>
              </a:rPr>
              <a:t>工序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之前必须完成的任务。</a:t>
            </a: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子集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B</a:t>
            </a:r>
            <a:r>
              <a:rPr lang="zh-CN" altLang="en-US" sz="2400" i="1" dirty="0" smtClean="0">
                <a:solidFill>
                  <a:schemeClr val="tx1"/>
                </a:solidFill>
              </a:rPr>
              <a:t>的</a:t>
            </a:r>
            <a:r>
              <a:rPr lang="zh-CN" altLang="zh-CN" sz="2400" dirty="0" smtClean="0">
                <a:solidFill>
                  <a:schemeClr val="tx1"/>
                </a:solidFill>
              </a:rPr>
              <a:t>上确界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含义</a:t>
            </a:r>
            <a:r>
              <a:rPr lang="zh-CN" altLang="zh-CN" sz="2400" dirty="0">
                <a:solidFill>
                  <a:schemeClr val="tx1"/>
                </a:solidFill>
              </a:rPr>
              <a:t>：上确界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是工序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zh-CN" sz="2400" dirty="0">
                <a:solidFill>
                  <a:schemeClr val="tx1"/>
                </a:solidFill>
              </a:rPr>
              <a:t>完成后可马上开始的任务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zh-CN" sz="2400" dirty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1368152" cy="183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040560"/>
          </a:xfrm>
        </p:spPr>
        <p:txBody>
          <a:bodyPr/>
          <a:lstStyle/>
          <a:p>
            <a:r>
              <a:rPr lang="zh-CN" altLang="zh-CN" sz="2400" dirty="0"/>
              <a:t>（凯撒密码）设</a:t>
            </a:r>
            <a:r>
              <a:rPr lang="en-US" altLang="zh-CN" sz="2400" dirty="0"/>
              <a:t>26</a:t>
            </a:r>
            <a:r>
              <a:rPr lang="zh-CN" altLang="zh-CN" sz="2400" dirty="0"/>
              <a:t>个英文字母集合</a:t>
            </a:r>
            <a:r>
              <a:rPr lang="en-US" altLang="zh-CN" sz="2400" dirty="0"/>
              <a:t>A={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,…,z}</a:t>
            </a:r>
            <a:r>
              <a:rPr lang="zh-CN" altLang="zh-CN" sz="2400" dirty="0"/>
              <a:t>，整数集合</a:t>
            </a:r>
            <a:r>
              <a:rPr lang="en-US" altLang="zh-CN" sz="2400" dirty="0"/>
              <a:t>B={0,1,2,…,25}</a:t>
            </a:r>
            <a:r>
              <a:rPr lang="zh-CN" altLang="zh-CN" sz="2400" dirty="0"/>
              <a:t>。从</a:t>
            </a:r>
            <a:r>
              <a:rPr lang="en-US" altLang="zh-CN" sz="2400" dirty="0"/>
              <a:t>A</a:t>
            </a:r>
            <a:r>
              <a:rPr lang="zh-CN" altLang="zh-CN" sz="2400" dirty="0"/>
              <a:t>到</a:t>
            </a:r>
            <a:r>
              <a:rPr lang="en-US" altLang="zh-CN" sz="2400" dirty="0"/>
              <a:t>B</a:t>
            </a:r>
            <a:r>
              <a:rPr lang="zh-CN" altLang="zh-CN" sz="2400" dirty="0"/>
              <a:t>的函数</a:t>
            </a:r>
            <a:r>
              <a:rPr lang="en-US" altLang="zh-CN" sz="2400" dirty="0"/>
              <a:t>f</a:t>
            </a:r>
            <a:r>
              <a:rPr lang="zh-CN" altLang="zh-CN" sz="2400" dirty="0"/>
              <a:t>表示英文字母与数字的对应关系：</a:t>
            </a:r>
            <a:r>
              <a:rPr lang="en-US" altLang="zh-CN" sz="2400" dirty="0"/>
              <a:t>f(a)=</a:t>
            </a:r>
            <a:r>
              <a:rPr lang="en-US" altLang="zh-CN" sz="2400" dirty="0" err="1"/>
              <a:t>0,f</a:t>
            </a:r>
            <a:r>
              <a:rPr lang="en-US" altLang="zh-CN" sz="2400" dirty="0"/>
              <a:t>(b)=1,…,f(z)=25</a:t>
            </a:r>
            <a:r>
              <a:rPr lang="zh-CN" altLang="zh-CN" sz="2400" dirty="0"/>
              <a:t>； </a:t>
            </a:r>
            <a:r>
              <a:rPr lang="en-US" altLang="zh-CN" sz="2400" dirty="0"/>
              <a:t>B</a:t>
            </a:r>
            <a:r>
              <a:rPr lang="zh-CN" altLang="zh-CN" sz="2400" dirty="0"/>
              <a:t>上的函数</a:t>
            </a:r>
            <a:r>
              <a:rPr lang="en-US" altLang="zh-CN" sz="2400" dirty="0"/>
              <a:t>g</a:t>
            </a:r>
            <a:r>
              <a:rPr lang="zh-CN" altLang="zh-CN" sz="2400" dirty="0"/>
              <a:t>：</a:t>
            </a:r>
            <a:r>
              <a:rPr lang="en-US" altLang="zh-CN" sz="2400" dirty="0"/>
              <a:t>g(x)=(</a:t>
            </a:r>
            <a:r>
              <a:rPr lang="en-US" altLang="zh-CN" sz="2400" dirty="0" err="1"/>
              <a:t>x+3</a:t>
            </a:r>
            <a:r>
              <a:rPr lang="en-US" altLang="zh-CN" sz="2400" dirty="0"/>
              <a:t>)</a:t>
            </a:r>
            <a:r>
              <a:rPr lang="en-US" altLang="zh-CN" sz="2400" dirty="0" err="1"/>
              <a:t>mod26</a:t>
            </a:r>
            <a:r>
              <a:rPr lang="zh-CN" altLang="zh-CN" sz="2400" dirty="0"/>
              <a:t>。</a:t>
            </a:r>
            <a:r>
              <a:rPr lang="zh-CN" altLang="zh-CN" sz="2400" dirty="0" smtClean="0"/>
              <a:t>则明文</a:t>
            </a:r>
            <a:r>
              <a:rPr lang="zh-CN" altLang="zh-CN" sz="2400" dirty="0"/>
              <a:t>加密过程即为计算复合函数</a:t>
            </a:r>
            <a:r>
              <a:rPr lang="en-US" altLang="zh-CN" sz="2400" dirty="0"/>
              <a:t>f</a:t>
            </a:r>
            <a:r>
              <a:rPr lang="zh-CN" altLang="zh-CN" sz="2400" dirty="0"/>
              <a:t>◦</a:t>
            </a:r>
            <a:r>
              <a:rPr lang="en-US" altLang="zh-CN" sz="2400" dirty="0"/>
              <a:t>g</a:t>
            </a:r>
            <a:r>
              <a:rPr lang="zh-CN" altLang="zh-CN" sz="2400" dirty="0"/>
              <a:t>◦</a:t>
            </a:r>
            <a:r>
              <a:rPr lang="en-US" altLang="zh-CN" sz="2400" dirty="0"/>
              <a:t>f</a:t>
            </a:r>
            <a:r>
              <a:rPr lang="en-US" altLang="zh-CN" sz="2400" baseline="30000" dirty="0"/>
              <a:t>-1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写出明文“</a:t>
            </a:r>
            <a:r>
              <a:rPr lang="en-US" altLang="zh-CN" sz="2400" dirty="0"/>
              <a:t>computer</a:t>
            </a:r>
            <a:r>
              <a:rPr lang="zh-CN" altLang="zh-CN" sz="2400" dirty="0"/>
              <a:t>”对应的密文；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密文解密过程的函数是什么？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给出密文“</a:t>
            </a:r>
            <a:r>
              <a:rPr lang="en-US" altLang="zh-CN" sz="2400" dirty="0" err="1"/>
              <a:t>khoor</a:t>
            </a:r>
            <a:r>
              <a:rPr lang="zh-CN" altLang="zh-CN" sz="2400" dirty="0"/>
              <a:t>”对应的明文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（五）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040560"/>
          </a:xfrm>
        </p:spPr>
        <p:txBody>
          <a:bodyPr/>
          <a:lstStyle/>
          <a:p>
            <a:r>
              <a:rPr lang="zh-CN" altLang="zh-CN" sz="2400" dirty="0"/>
              <a:t>（凯撒密码）设</a:t>
            </a:r>
            <a:r>
              <a:rPr lang="en-US" altLang="zh-CN" sz="2400" dirty="0"/>
              <a:t>26</a:t>
            </a:r>
            <a:r>
              <a:rPr lang="zh-CN" altLang="zh-CN" sz="2400" dirty="0"/>
              <a:t>个英文字母集合</a:t>
            </a:r>
            <a:r>
              <a:rPr lang="en-US" altLang="zh-CN" sz="2400" dirty="0"/>
              <a:t>A={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,…,z}</a:t>
            </a:r>
            <a:r>
              <a:rPr lang="zh-CN" altLang="zh-CN" sz="2400" dirty="0"/>
              <a:t>，整数集合</a:t>
            </a:r>
            <a:r>
              <a:rPr lang="en-US" altLang="zh-CN" sz="2400" dirty="0"/>
              <a:t>B={0,1,2,…,25}</a:t>
            </a:r>
            <a:r>
              <a:rPr lang="zh-CN" altLang="zh-CN" sz="2400" dirty="0"/>
              <a:t>。从</a:t>
            </a:r>
            <a:r>
              <a:rPr lang="en-US" altLang="zh-CN" sz="2400" dirty="0"/>
              <a:t>A</a:t>
            </a:r>
            <a:r>
              <a:rPr lang="zh-CN" altLang="zh-CN" sz="2400" dirty="0"/>
              <a:t>到</a:t>
            </a:r>
            <a:r>
              <a:rPr lang="en-US" altLang="zh-CN" sz="2400" dirty="0"/>
              <a:t>B</a:t>
            </a:r>
            <a:r>
              <a:rPr lang="zh-CN" altLang="zh-CN" sz="2400" dirty="0"/>
              <a:t>的函数</a:t>
            </a:r>
            <a:r>
              <a:rPr lang="en-US" altLang="zh-CN" sz="2400" dirty="0"/>
              <a:t>f</a:t>
            </a:r>
            <a:r>
              <a:rPr lang="zh-CN" altLang="zh-CN" sz="2400" dirty="0"/>
              <a:t>表示英文字母与数字的对应关系：</a:t>
            </a:r>
            <a:r>
              <a:rPr lang="en-US" altLang="zh-CN" sz="2400" dirty="0"/>
              <a:t>f(a)=</a:t>
            </a:r>
            <a:r>
              <a:rPr lang="en-US" altLang="zh-CN" sz="2400" dirty="0" err="1"/>
              <a:t>0,f</a:t>
            </a:r>
            <a:r>
              <a:rPr lang="en-US" altLang="zh-CN" sz="2400" dirty="0"/>
              <a:t>(b)=1,…,f(z)=25</a:t>
            </a:r>
            <a:r>
              <a:rPr lang="zh-CN" altLang="zh-CN" sz="2400" dirty="0"/>
              <a:t>； </a:t>
            </a:r>
            <a:r>
              <a:rPr lang="en-US" altLang="zh-CN" sz="2400" dirty="0"/>
              <a:t>B</a:t>
            </a:r>
            <a:r>
              <a:rPr lang="zh-CN" altLang="zh-CN" sz="2400" dirty="0"/>
              <a:t>上的函数</a:t>
            </a:r>
            <a:r>
              <a:rPr lang="en-US" altLang="zh-CN" sz="2400" dirty="0"/>
              <a:t>g</a:t>
            </a:r>
            <a:r>
              <a:rPr lang="zh-CN" altLang="zh-CN" sz="2400" dirty="0"/>
              <a:t>：</a:t>
            </a:r>
            <a:r>
              <a:rPr lang="en-US" altLang="zh-CN" sz="2400" dirty="0"/>
              <a:t>g(x)=(</a:t>
            </a:r>
            <a:r>
              <a:rPr lang="en-US" altLang="zh-CN" sz="2400" dirty="0" err="1"/>
              <a:t>x+3</a:t>
            </a:r>
            <a:r>
              <a:rPr lang="en-US" altLang="zh-CN" sz="2400" dirty="0"/>
              <a:t>)</a:t>
            </a:r>
            <a:r>
              <a:rPr lang="en-US" altLang="zh-CN" sz="2400" dirty="0" err="1"/>
              <a:t>mod26</a:t>
            </a:r>
            <a:r>
              <a:rPr lang="zh-CN" altLang="zh-CN" sz="2400" dirty="0"/>
              <a:t>。</a:t>
            </a:r>
            <a:r>
              <a:rPr lang="zh-CN" altLang="zh-CN" sz="2400" dirty="0" smtClean="0"/>
              <a:t>则明文</a:t>
            </a:r>
            <a:r>
              <a:rPr lang="zh-CN" altLang="zh-CN" sz="2400" dirty="0"/>
              <a:t>加密过程即为计算复合函数</a:t>
            </a:r>
            <a:r>
              <a:rPr lang="en-US" altLang="zh-CN" sz="2400" dirty="0"/>
              <a:t>f</a:t>
            </a:r>
            <a:r>
              <a:rPr lang="zh-CN" altLang="zh-CN" sz="2400" dirty="0"/>
              <a:t>◦</a:t>
            </a:r>
            <a:r>
              <a:rPr lang="en-US" altLang="zh-CN" sz="2400" dirty="0"/>
              <a:t>g</a:t>
            </a:r>
            <a:r>
              <a:rPr lang="zh-CN" altLang="zh-CN" sz="2400" dirty="0"/>
              <a:t>◦</a:t>
            </a:r>
            <a:r>
              <a:rPr lang="en-US" altLang="zh-CN" sz="2400" dirty="0"/>
              <a:t>f</a:t>
            </a:r>
            <a:r>
              <a:rPr lang="en-US" altLang="zh-CN" sz="2400" baseline="30000" dirty="0"/>
              <a:t>-1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写出明文“</a:t>
            </a:r>
            <a:r>
              <a:rPr lang="en-US" altLang="zh-CN" sz="2400" dirty="0"/>
              <a:t>computer</a:t>
            </a:r>
            <a:r>
              <a:rPr lang="zh-CN" altLang="zh-CN" sz="2400" dirty="0"/>
              <a:t>”对应的密文；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密文解密过程的函数是什么？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zh-CN" sz="2400" dirty="0" smtClean="0"/>
              <a:t>）</a:t>
            </a:r>
            <a:r>
              <a:rPr lang="zh-CN" altLang="zh-CN" sz="2400" dirty="0"/>
              <a:t>给出密文“</a:t>
            </a:r>
            <a:r>
              <a:rPr lang="en-US" altLang="zh-CN" sz="2400" dirty="0" err="1"/>
              <a:t>khoor</a:t>
            </a:r>
            <a:r>
              <a:rPr lang="zh-CN" altLang="zh-CN" sz="2400" dirty="0"/>
              <a:t>”对应的明文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>
                <a:solidFill>
                  <a:schemeClr val="tx1"/>
                </a:solidFill>
              </a:rPr>
              <a:t>解：</a:t>
            </a: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</a:rPr>
              <a:t>明文</a:t>
            </a:r>
            <a:r>
              <a:rPr lang="zh-CN" altLang="zh-CN" sz="2400" dirty="0">
                <a:solidFill>
                  <a:schemeClr val="tx1"/>
                </a:solidFill>
              </a:rPr>
              <a:t>“</a:t>
            </a:r>
            <a:r>
              <a:rPr lang="en-US" altLang="zh-CN" sz="2400" dirty="0">
                <a:solidFill>
                  <a:schemeClr val="tx1"/>
                </a:solidFill>
              </a:rPr>
              <a:t>computer</a:t>
            </a:r>
            <a:r>
              <a:rPr lang="zh-CN" altLang="zh-CN" sz="2400" dirty="0">
                <a:solidFill>
                  <a:schemeClr val="tx1"/>
                </a:solidFill>
              </a:rPr>
              <a:t>”对应的密文是：</a:t>
            </a:r>
            <a:r>
              <a:rPr lang="en-US" altLang="zh-CN" sz="2400" dirty="0" err="1">
                <a:solidFill>
                  <a:schemeClr val="tx1"/>
                </a:solidFill>
              </a:rPr>
              <a:t>frpsxwhu</a:t>
            </a:r>
            <a:r>
              <a:rPr lang="zh-CN" altLang="zh-CN" sz="2400" dirty="0" smtClean="0">
                <a:solidFill>
                  <a:schemeClr val="tx1"/>
                </a:solidFill>
              </a:rPr>
              <a:t>；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</a:rPr>
              <a:t>密文</a:t>
            </a:r>
            <a:r>
              <a:rPr lang="zh-CN" altLang="zh-CN" sz="2400" dirty="0">
                <a:solidFill>
                  <a:schemeClr val="tx1"/>
                </a:solidFill>
              </a:rPr>
              <a:t>解密过程即为计算函数：</a:t>
            </a:r>
            <a:r>
              <a:rPr lang="en-US" altLang="zh-CN" sz="2400" dirty="0">
                <a:solidFill>
                  <a:schemeClr val="tx1"/>
                </a:solidFill>
              </a:rPr>
              <a:t>(f</a:t>
            </a:r>
            <a:r>
              <a:rPr lang="zh-CN" altLang="zh-CN" sz="2400" dirty="0">
                <a:solidFill>
                  <a:schemeClr val="tx1"/>
                </a:solidFill>
              </a:rPr>
              <a:t>◦</a:t>
            </a:r>
            <a:r>
              <a:rPr lang="en-US" altLang="zh-CN" sz="2400" dirty="0">
                <a:solidFill>
                  <a:schemeClr val="tx1"/>
                </a:solidFill>
              </a:rPr>
              <a:t>g</a:t>
            </a:r>
            <a:r>
              <a:rPr lang="zh-CN" altLang="zh-CN" sz="2400" dirty="0">
                <a:solidFill>
                  <a:schemeClr val="tx1"/>
                </a:solidFill>
              </a:rPr>
              <a:t>◦</a:t>
            </a:r>
            <a:r>
              <a:rPr lang="en-US" altLang="zh-CN" sz="2400" dirty="0">
                <a:solidFill>
                  <a:schemeClr val="tx1"/>
                </a:solidFill>
              </a:rPr>
              <a:t>f</a:t>
            </a:r>
            <a:r>
              <a:rPr lang="en-US" altLang="zh-CN" sz="2400" baseline="30000" dirty="0">
                <a:solidFill>
                  <a:schemeClr val="tx1"/>
                </a:solidFill>
              </a:rPr>
              <a:t>-1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</a:rPr>
              <a:t>-1</a:t>
            </a:r>
            <a:r>
              <a:rPr lang="en-US" altLang="zh-CN" sz="2400" dirty="0">
                <a:solidFill>
                  <a:schemeClr val="tx1"/>
                </a:solidFill>
              </a:rPr>
              <a:t>= f</a:t>
            </a:r>
            <a:r>
              <a:rPr lang="zh-CN" altLang="zh-CN" sz="2400" dirty="0">
                <a:solidFill>
                  <a:schemeClr val="tx1"/>
                </a:solidFill>
              </a:rPr>
              <a:t>◦</a:t>
            </a:r>
            <a:r>
              <a:rPr lang="en-US" altLang="zh-CN" sz="2400" dirty="0">
                <a:solidFill>
                  <a:schemeClr val="tx1"/>
                </a:solidFill>
              </a:rPr>
              <a:t>g</a:t>
            </a:r>
            <a:r>
              <a:rPr lang="en-US" altLang="zh-CN" sz="2400" baseline="30000" dirty="0">
                <a:solidFill>
                  <a:schemeClr val="tx1"/>
                </a:solidFill>
              </a:rPr>
              <a:t>-1</a:t>
            </a:r>
            <a:r>
              <a:rPr lang="zh-CN" altLang="zh-CN" sz="2400" dirty="0">
                <a:solidFill>
                  <a:schemeClr val="tx1"/>
                </a:solidFill>
              </a:rPr>
              <a:t>◦</a:t>
            </a:r>
            <a:r>
              <a:rPr lang="en-US" altLang="zh-CN" sz="2400" dirty="0">
                <a:solidFill>
                  <a:schemeClr val="tx1"/>
                </a:solidFill>
              </a:rPr>
              <a:t>f</a:t>
            </a:r>
            <a:r>
              <a:rPr lang="en-US" altLang="zh-CN" sz="2400" baseline="30000" dirty="0">
                <a:solidFill>
                  <a:schemeClr val="tx1"/>
                </a:solidFill>
              </a:rPr>
              <a:t>-1</a:t>
            </a:r>
            <a:r>
              <a:rPr lang="zh-CN" altLang="zh-CN" sz="2400" dirty="0" smtClean="0">
                <a:solidFill>
                  <a:schemeClr val="tx1"/>
                </a:solidFill>
              </a:rPr>
              <a:t>；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</a:rPr>
              <a:t>密文</a:t>
            </a:r>
            <a:r>
              <a:rPr lang="zh-CN" altLang="zh-CN" sz="2400" dirty="0">
                <a:solidFill>
                  <a:schemeClr val="tx1"/>
                </a:solidFill>
              </a:rPr>
              <a:t>“</a:t>
            </a:r>
            <a:r>
              <a:rPr lang="en-US" altLang="zh-CN" sz="2400" dirty="0" err="1">
                <a:solidFill>
                  <a:schemeClr val="tx1"/>
                </a:solidFill>
              </a:rPr>
              <a:t>khoor</a:t>
            </a:r>
            <a:r>
              <a:rPr lang="zh-CN" altLang="zh-CN" sz="2400" dirty="0">
                <a:solidFill>
                  <a:schemeClr val="tx1"/>
                </a:solidFill>
              </a:rPr>
              <a:t>”对应的明文是：</a:t>
            </a:r>
            <a:r>
              <a:rPr lang="en-US" altLang="zh-CN" sz="2400" dirty="0">
                <a:solidFill>
                  <a:schemeClr val="tx1"/>
                </a:solidFill>
              </a:rPr>
              <a:t>hello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（五）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（一）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r>
              <a:rPr lang="zh-CN" altLang="zh-CN" sz="2400" dirty="0"/>
              <a:t>按要求符号化下列命题：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）除非天下雨或气温超过</a:t>
            </a:r>
            <a:r>
              <a:rPr lang="en-US" altLang="zh-CN" sz="2400" dirty="0" err="1"/>
              <a:t>30</a:t>
            </a:r>
            <a:r>
              <a:rPr lang="en-US" altLang="zh-CN" sz="2400" dirty="0" err="1">
                <a:sym typeface="Symbol" panose="05050102010706020507"/>
              </a:rPr>
              <a:t></a:t>
            </a:r>
            <a:r>
              <a:rPr lang="en-US" altLang="zh-CN" sz="2400" dirty="0" err="1"/>
              <a:t>C</a:t>
            </a:r>
            <a:r>
              <a:rPr lang="zh-CN" altLang="zh-CN" sz="2400" dirty="0"/>
              <a:t>，否则我不去教室看书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命题逻辑）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）尽管有人喜欢吃馒头，但未必所有人都喜欢吃馒头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谓词逻辑，令</a:t>
            </a:r>
            <a:r>
              <a:rPr lang="fr-FR" altLang="zh-CN" sz="2400" i="1" dirty="0"/>
              <a:t>F</a:t>
            </a:r>
            <a:r>
              <a:rPr lang="fr-FR" altLang="zh-CN" sz="2400" dirty="0"/>
              <a:t>(</a:t>
            </a:r>
            <a:r>
              <a:rPr lang="fr-FR" altLang="zh-CN" sz="2400" i="1" dirty="0"/>
              <a:t>x</a:t>
            </a:r>
            <a:r>
              <a:rPr lang="fr-FR" altLang="zh-CN" sz="2400" dirty="0"/>
              <a:t>)</a:t>
            </a:r>
            <a:r>
              <a:rPr lang="zh-CN" altLang="zh-CN" sz="2400" dirty="0"/>
              <a:t>：</a:t>
            </a:r>
            <a:r>
              <a:rPr lang="fr-FR" altLang="zh-CN" sz="2400" i="1" dirty="0"/>
              <a:t>x</a:t>
            </a:r>
            <a:r>
              <a:rPr lang="zh-CN" altLang="zh-CN" sz="2400" dirty="0"/>
              <a:t>是人，</a:t>
            </a:r>
            <a:r>
              <a:rPr lang="fr-FR" altLang="zh-CN" sz="2400" i="1" dirty="0"/>
              <a:t>G</a:t>
            </a:r>
            <a:r>
              <a:rPr lang="fr-FR" altLang="zh-CN" sz="2400" dirty="0"/>
              <a:t>(</a:t>
            </a:r>
            <a:r>
              <a:rPr lang="fr-FR" altLang="zh-CN" sz="2400" i="1" dirty="0"/>
              <a:t>x</a:t>
            </a:r>
            <a:r>
              <a:rPr lang="fr-FR" altLang="zh-CN" sz="2400" dirty="0"/>
              <a:t>)</a:t>
            </a:r>
            <a:r>
              <a:rPr lang="zh-CN" altLang="zh-CN" sz="2400" dirty="0"/>
              <a:t>：</a:t>
            </a:r>
            <a:r>
              <a:rPr lang="fr-FR" altLang="zh-CN" sz="2400" i="1" dirty="0"/>
              <a:t>x</a:t>
            </a:r>
            <a:r>
              <a:rPr lang="zh-CN" altLang="zh-CN" sz="2400" dirty="0"/>
              <a:t>喜欢吃馒头）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（一）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r>
              <a:rPr lang="zh-CN" altLang="zh-CN" sz="2400" dirty="0"/>
              <a:t>按要求符号化下列命题：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）除非天下雨或气温超过</a:t>
            </a:r>
            <a:r>
              <a:rPr lang="en-US" altLang="zh-CN" sz="2400" dirty="0" err="1"/>
              <a:t>30</a:t>
            </a:r>
            <a:r>
              <a:rPr lang="en-US" altLang="zh-CN" sz="2400" dirty="0" err="1">
                <a:sym typeface="Symbol" panose="05050102010706020507"/>
              </a:rPr>
              <a:t></a:t>
            </a:r>
            <a:r>
              <a:rPr lang="en-US" altLang="zh-CN" sz="2400" dirty="0" err="1"/>
              <a:t>C</a:t>
            </a:r>
            <a:r>
              <a:rPr lang="zh-CN" altLang="zh-CN" sz="2400" dirty="0"/>
              <a:t>，否则我不去教室看书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命题逻辑）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）尽管有人喜欢吃馒头，但未必所有人都喜欢吃馒头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（</a:t>
            </a:r>
            <a:r>
              <a:rPr lang="zh-CN" altLang="zh-CN" sz="2400" dirty="0"/>
              <a:t>谓词逻辑，令</a:t>
            </a:r>
            <a:r>
              <a:rPr lang="fr-FR" altLang="zh-CN" sz="2400" i="1" dirty="0"/>
              <a:t>F</a:t>
            </a:r>
            <a:r>
              <a:rPr lang="fr-FR" altLang="zh-CN" sz="2400" dirty="0"/>
              <a:t>(</a:t>
            </a:r>
            <a:r>
              <a:rPr lang="fr-FR" altLang="zh-CN" sz="2400" i="1" dirty="0"/>
              <a:t>x</a:t>
            </a:r>
            <a:r>
              <a:rPr lang="fr-FR" altLang="zh-CN" sz="2400" dirty="0"/>
              <a:t>)</a:t>
            </a:r>
            <a:r>
              <a:rPr lang="zh-CN" altLang="zh-CN" sz="2400" dirty="0"/>
              <a:t>：</a:t>
            </a:r>
            <a:r>
              <a:rPr lang="fr-FR" altLang="zh-CN" sz="2400" i="1" dirty="0"/>
              <a:t>x</a:t>
            </a:r>
            <a:r>
              <a:rPr lang="zh-CN" altLang="zh-CN" sz="2400" dirty="0"/>
              <a:t>是人，</a:t>
            </a:r>
            <a:r>
              <a:rPr lang="fr-FR" altLang="zh-CN" sz="2400" i="1" dirty="0"/>
              <a:t>G</a:t>
            </a:r>
            <a:r>
              <a:rPr lang="fr-FR" altLang="zh-CN" sz="2400" dirty="0"/>
              <a:t>(</a:t>
            </a:r>
            <a:r>
              <a:rPr lang="fr-FR" altLang="zh-CN" sz="2400" i="1" dirty="0"/>
              <a:t>x</a:t>
            </a:r>
            <a:r>
              <a:rPr lang="fr-FR" altLang="zh-CN" sz="2400" dirty="0"/>
              <a:t>)</a:t>
            </a:r>
            <a:r>
              <a:rPr lang="zh-CN" altLang="zh-CN" sz="2400" dirty="0"/>
              <a:t>：</a:t>
            </a:r>
            <a:r>
              <a:rPr lang="fr-FR" altLang="zh-CN" sz="2400" i="1" dirty="0"/>
              <a:t>x</a:t>
            </a:r>
            <a:r>
              <a:rPr lang="zh-CN" altLang="zh-CN" sz="2400" dirty="0"/>
              <a:t>喜欢吃馒头）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解：（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设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zh-CN" altLang="zh-CN" sz="2400" dirty="0">
                <a:solidFill>
                  <a:schemeClr val="tx1"/>
                </a:solidFill>
              </a:rPr>
              <a:t>：天</a:t>
            </a:r>
            <a:r>
              <a:rPr lang="zh-CN" altLang="zh-CN" sz="2400" dirty="0" smtClean="0">
                <a:solidFill>
                  <a:schemeClr val="tx1"/>
                </a:solidFill>
              </a:rPr>
              <a:t>下雨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q</a:t>
            </a:r>
            <a:r>
              <a:rPr lang="zh-CN" altLang="zh-CN" sz="2400" dirty="0">
                <a:solidFill>
                  <a:schemeClr val="tx1"/>
                </a:solidFill>
              </a:rPr>
              <a:t>：气温超过</a:t>
            </a:r>
            <a:r>
              <a:rPr lang="en-US" altLang="zh-CN" sz="2400" dirty="0" err="1">
                <a:solidFill>
                  <a:schemeClr val="tx1"/>
                </a:solidFill>
              </a:rPr>
              <a:t>30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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：我去教室看书 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zh-CN" altLang="zh-CN" sz="2400" dirty="0">
                <a:solidFill>
                  <a:schemeClr val="tx1"/>
                </a:solidFill>
              </a:rPr>
              <a:t>符号化表示为： 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</a:t>
            </a:r>
            <a:r>
              <a:rPr lang="en-US" altLang="zh-CN" sz="2400" dirty="0">
                <a:solidFill>
                  <a:schemeClr val="tx1"/>
                </a:solidFill>
              </a:rPr>
              <a:t>r   </a:t>
            </a:r>
            <a:r>
              <a:rPr lang="zh-CN" altLang="zh-CN" sz="2400" dirty="0">
                <a:solidFill>
                  <a:schemeClr val="tx1"/>
                </a:solidFill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</a:rPr>
              <a:t>   r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）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x)(F(x)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G(x))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dirty="0">
                <a:solidFill>
                  <a:schemeClr val="tx1"/>
                </a:solidFill>
              </a:rPr>
              <a:t>x)(F(x)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G(x))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 </a:t>
            </a:r>
            <a:r>
              <a:rPr lang="zh-CN" altLang="zh-CN" sz="2400" dirty="0" smtClean="0">
                <a:solidFill>
                  <a:schemeClr val="tx1"/>
                </a:solidFill>
              </a:rPr>
              <a:t>或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x)(F(x)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G(x))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 (F(x)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G(x))</a:t>
            </a:r>
            <a:endParaRPr lang="en-US" altLang="zh-CN" sz="2400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（二）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r>
              <a:rPr lang="zh-CN" altLang="zh-CN" sz="2400" dirty="0"/>
              <a:t>小立或小敏是三八红旗手；如果小立是三八红旗手，则大家会被告知小立是三八红旗手；如果小敏是三八红旗手，那么小赵也是；大家并没有被告知小立是三八红旗手。请问：谁是三八红旗手？（请通过命题公式的化简进行求解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（二）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472608"/>
          </a:xfrm>
        </p:spPr>
        <p:txBody>
          <a:bodyPr/>
          <a:lstStyle/>
          <a:p>
            <a:r>
              <a:rPr lang="zh-CN" altLang="zh-CN" sz="2400" dirty="0" smtClean="0"/>
              <a:t>计算机</a:t>
            </a:r>
            <a:r>
              <a:rPr lang="zh-CN" altLang="zh-CN" sz="2400" dirty="0"/>
              <a:t>学院某学期有</a:t>
            </a:r>
            <a:r>
              <a:rPr lang="es-MX" altLang="zh-CN" sz="2400" dirty="0"/>
              <a:t>292</a:t>
            </a:r>
            <a:r>
              <a:rPr lang="zh-CN" altLang="zh-CN" sz="2400" dirty="0"/>
              <a:t>，</a:t>
            </a:r>
            <a:r>
              <a:rPr lang="es-MX" altLang="zh-CN" sz="2400" dirty="0"/>
              <a:t>312</a:t>
            </a:r>
            <a:r>
              <a:rPr lang="zh-CN" altLang="zh-CN" sz="2400" dirty="0"/>
              <a:t>和</a:t>
            </a:r>
            <a:r>
              <a:rPr lang="es-MX" altLang="zh-CN" sz="2400" dirty="0"/>
              <a:t>344</a:t>
            </a:r>
            <a:r>
              <a:rPr lang="zh-CN" altLang="zh-CN" sz="2400" dirty="0"/>
              <a:t>个学生分别选了离散数学、数据结构或程序设计语言课程，且有</a:t>
            </a:r>
            <a:r>
              <a:rPr lang="es-MX" altLang="zh-CN" sz="2400" dirty="0"/>
              <a:t>211</a:t>
            </a:r>
            <a:r>
              <a:rPr lang="zh-CN" altLang="zh-CN" sz="2400" dirty="0"/>
              <a:t>人同时选了离散数学和程序设计语言课程，</a:t>
            </a:r>
            <a:r>
              <a:rPr lang="es-MX" altLang="zh-CN" sz="2400" dirty="0"/>
              <a:t>43</a:t>
            </a:r>
            <a:r>
              <a:rPr lang="zh-CN" altLang="zh-CN" sz="2400" dirty="0"/>
              <a:t>人同时选了离散数学和数据结构课程，没有学生同时选数据结构和程序设计语言课程。问有多少学生只选了离散数学课程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（二）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r>
              <a:rPr lang="zh-CN" altLang="zh-CN" sz="2400" dirty="0"/>
              <a:t>小立或小敏是三八红旗手；如果小立是三八红旗手，则大家会被告知小立是三八红旗手；如果小敏是三八红旗手，那么小赵也是；大家并没有被告知小立是三八红旗手。请问：谁是三八红旗手？（请通过命题公式的化简进行求解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解：</a:t>
            </a:r>
            <a:r>
              <a:rPr lang="zh-CN" altLang="zh-CN" sz="2400" dirty="0" smtClean="0">
                <a:solidFill>
                  <a:schemeClr val="tx1"/>
                </a:solidFill>
              </a:rPr>
              <a:t>令</a:t>
            </a:r>
            <a:r>
              <a:rPr lang="en-US" altLang="zh-CN" sz="2400" dirty="0" smtClean="0">
                <a:solidFill>
                  <a:schemeClr val="tx1"/>
                </a:solidFill>
              </a:rPr>
              <a:t> p</a:t>
            </a:r>
            <a:r>
              <a:rPr lang="zh-CN" altLang="zh-CN" sz="2400" dirty="0">
                <a:solidFill>
                  <a:schemeClr val="tx1"/>
                </a:solidFill>
              </a:rPr>
              <a:t>：小立是三八红旗手；</a:t>
            </a:r>
            <a:r>
              <a:rPr lang="en-US" altLang="zh-CN" sz="2400" dirty="0" smtClean="0">
                <a:solidFill>
                  <a:schemeClr val="tx1"/>
                </a:solidFill>
              </a:rPr>
              <a:t>q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lang="zh-CN" altLang="zh-CN" sz="2400" dirty="0" smtClean="0">
                <a:solidFill>
                  <a:schemeClr val="tx1"/>
                </a:solidFill>
              </a:rPr>
              <a:t>小</a:t>
            </a:r>
            <a:r>
              <a:rPr lang="zh-CN" altLang="zh-CN" sz="2400" dirty="0">
                <a:solidFill>
                  <a:schemeClr val="tx1"/>
                </a:solidFill>
              </a:rPr>
              <a:t>敏是三八红旗手；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 r</a:t>
            </a:r>
            <a:r>
              <a:rPr lang="zh-CN" altLang="zh-CN" sz="2400" dirty="0">
                <a:solidFill>
                  <a:schemeClr val="tx1"/>
                </a:solidFill>
              </a:rPr>
              <a:t>：大家被告知小立是三八红旗手；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zh-CN" sz="2400" dirty="0">
                <a:solidFill>
                  <a:schemeClr val="tx1"/>
                </a:solidFill>
              </a:rPr>
              <a:t>：小赵是三八红旗手。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>
                <a:solidFill>
                  <a:schemeClr val="tx1"/>
                </a:solidFill>
              </a:rPr>
              <a:t>题目符号化为：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（二）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 smtClean="0">
                <a:solidFill>
                  <a:schemeClr val="tx1"/>
                </a:solidFill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</a:rPr>
              <a:t>	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>
                <a:solidFill>
                  <a:schemeClr val="tx1"/>
                </a:solidFill>
              </a:rPr>
              <a:t>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>
                <a:solidFill>
                  <a:schemeClr val="tx1"/>
                </a:solidFill>
              </a:rPr>
              <a:t>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(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 </a:t>
            </a:r>
            <a:r>
              <a:rPr lang="en-US" altLang="zh-CN" sz="2400" dirty="0">
                <a:solidFill>
                  <a:schemeClr val="tx1"/>
                </a:solidFill>
              </a:rPr>
              <a:t>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(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(r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r))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 </a:t>
            </a:r>
            <a:r>
              <a:rPr lang="en-US" altLang="zh-CN" sz="2400" dirty="0">
                <a:solidFill>
                  <a:schemeClr val="tx1"/>
                </a:solidFill>
              </a:rPr>
              <a:t>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smtClean="0">
                <a:solidFill>
                  <a:schemeClr val="tx1"/>
                </a:solidFill>
              </a:rPr>
              <a:t>0)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 </a:t>
            </a:r>
            <a:r>
              <a:rPr lang="en-US" altLang="zh-CN" sz="2400" dirty="0">
                <a:solidFill>
                  <a:schemeClr val="tx1"/>
                </a:solidFill>
              </a:rPr>
              <a:t>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 </a:t>
            </a:r>
            <a:r>
              <a:rPr lang="en-US" altLang="zh-CN" sz="2400" dirty="0">
                <a:solidFill>
                  <a:schemeClr val="tx1"/>
                </a:solidFill>
              </a:rPr>
              <a:t>((p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q)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 </a:t>
            </a:r>
            <a:r>
              <a:rPr lang="en-US" altLang="zh-CN" sz="2400" dirty="0">
                <a:solidFill>
                  <a:schemeClr val="tx1"/>
                </a:solidFill>
              </a:rPr>
              <a:t>((p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(q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p))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 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(q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(q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q)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( q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      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 err="1">
                <a:solidFill>
                  <a:schemeClr val="tx1"/>
                </a:solidFill>
              </a:rPr>
              <a:t>p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 err="1">
                <a:solidFill>
                  <a:schemeClr val="tx1"/>
                </a:solidFill>
              </a:rPr>
              <a:t>q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 err="1">
                <a:solidFill>
                  <a:schemeClr val="tx1"/>
                </a:solidFill>
              </a:rPr>
              <a:t>r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 err="1">
                <a:solidFill>
                  <a:schemeClr val="tx1"/>
                </a:solidFill>
              </a:rPr>
              <a:t>s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zh-CN" sz="2400" dirty="0" smtClean="0">
                <a:solidFill>
                  <a:schemeClr val="tx1"/>
                </a:solidFill>
              </a:rPr>
              <a:t>可</a:t>
            </a:r>
            <a:r>
              <a:rPr lang="zh-CN" altLang="zh-CN" sz="2400" dirty="0">
                <a:solidFill>
                  <a:schemeClr val="tx1"/>
                </a:solidFill>
              </a:rPr>
              <a:t>得结论：小敏和小赵是三八红旗手，小立不是三八红旗手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（三）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400" dirty="0"/>
              <a:t>给定解释</a:t>
            </a:r>
            <a:r>
              <a:rPr lang="en-US" altLang="zh-CN" sz="2400" i="1" dirty="0"/>
              <a:t>I</a:t>
            </a:r>
            <a:r>
              <a:rPr lang="zh-CN" altLang="zh-CN" sz="2400" dirty="0" smtClean="0"/>
              <a:t>：</a:t>
            </a:r>
            <a:endParaRPr lang="zh-CN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(1) </a:t>
            </a:r>
            <a:r>
              <a:rPr lang="zh-CN" altLang="zh-CN" sz="2400" dirty="0" smtClean="0"/>
              <a:t>个体域</a:t>
            </a:r>
            <a:r>
              <a:rPr lang="en-US" altLang="zh-CN" sz="2400" dirty="0" smtClean="0"/>
              <a:t>D={</a:t>
            </a:r>
            <a:r>
              <a:rPr lang="en-US" altLang="zh-CN" sz="2400" dirty="0" smtClean="0">
                <a:sym typeface="Symbol" panose="05050102010706020507"/>
              </a:rPr>
              <a:t>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ym typeface="Symbol" panose="05050102010706020507"/>
              </a:rPr>
              <a:t></a:t>
            </a:r>
            <a:r>
              <a:rPr lang="en-US" altLang="zh-CN" sz="2400" dirty="0" smtClean="0"/>
              <a:t>}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>          (</a:t>
            </a:r>
            <a:r>
              <a:rPr lang="en-US" altLang="zh-CN" sz="2400" dirty="0"/>
              <a:t>2) </a:t>
            </a:r>
            <a:r>
              <a:rPr lang="zh-CN" altLang="zh-CN" sz="2400" dirty="0"/>
              <a:t>个体常元</a:t>
            </a:r>
            <a:r>
              <a:rPr lang="en-US" altLang="zh-CN" sz="2400" dirty="0"/>
              <a:t>c</a:t>
            </a:r>
            <a:r>
              <a:rPr lang="en-US" altLang="zh-CN" sz="2400" i="1" dirty="0"/>
              <a:t> </a:t>
            </a:r>
            <a:r>
              <a:rPr lang="zh-CN" altLang="zh-CN" sz="2400" dirty="0"/>
              <a:t>指定为 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3) </a:t>
            </a:r>
            <a:r>
              <a:rPr lang="zh-CN" altLang="zh-CN" sz="2400" dirty="0"/>
              <a:t>函词</a:t>
            </a: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zh-CN" sz="2400" dirty="0"/>
              <a:t>指定为：</a:t>
            </a: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zh-CN" altLang="zh-CN" sz="2400" dirty="0"/>
              <a:t>，</a:t>
            </a: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4) </a:t>
            </a:r>
            <a:r>
              <a:rPr lang="zh-CN" altLang="zh-CN" sz="2400" dirty="0"/>
              <a:t>谓词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zh-CN" sz="2400" dirty="0"/>
              <a:t>指定为：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 = 1</a:t>
            </a:r>
            <a:r>
              <a:rPr lang="zh-CN" altLang="zh-CN" sz="2400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 = 0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谓词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zh-CN" altLang="zh-CN" sz="2400" dirty="0"/>
              <a:t>指定为：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 = 1</a:t>
            </a:r>
            <a:r>
              <a:rPr lang="zh-CN" altLang="zh-CN" sz="2400" dirty="0"/>
              <a:t>，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 = 0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/>
              <a:t>请求出谓词公式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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)(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/>
              </a:rPr>
              <a:t>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</a:t>
            </a:r>
            <a:r>
              <a:rPr lang="en-US" altLang="zh-CN" sz="2400" i="1" dirty="0"/>
              <a:t>y</a:t>
            </a:r>
            <a:r>
              <a:rPr lang="en-US" altLang="zh-CN" sz="2400" dirty="0"/>
              <a:t>)B(</a:t>
            </a:r>
            <a:r>
              <a:rPr lang="en-US" altLang="zh-CN" sz="2400" i="1" dirty="0"/>
              <a:t>f</a:t>
            </a:r>
            <a:r>
              <a:rPr lang="en-US" altLang="zh-CN" sz="2400" dirty="0"/>
              <a:t>(c),</a:t>
            </a:r>
            <a:r>
              <a:rPr lang="en-US" altLang="zh-CN" sz="2400" i="1" dirty="0"/>
              <a:t> y</a:t>
            </a:r>
            <a:r>
              <a:rPr lang="en-US" altLang="zh-CN" sz="2400" dirty="0"/>
              <a:t>))</a:t>
            </a:r>
            <a:r>
              <a:rPr lang="zh-CN" altLang="zh-CN" sz="2400" dirty="0"/>
              <a:t>在解释</a:t>
            </a:r>
            <a:r>
              <a:rPr lang="en-US" altLang="zh-CN" sz="2400" i="1" dirty="0"/>
              <a:t>I</a:t>
            </a:r>
            <a:r>
              <a:rPr lang="zh-CN" altLang="zh-CN" sz="2400" dirty="0"/>
              <a:t>下的真值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（三）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400" dirty="0"/>
              <a:t>给定解释</a:t>
            </a:r>
            <a:r>
              <a:rPr lang="en-US" altLang="zh-CN" sz="2400" i="1" dirty="0"/>
              <a:t>I</a:t>
            </a:r>
            <a:r>
              <a:rPr lang="zh-CN" altLang="zh-CN" sz="2400" dirty="0" smtClean="0"/>
              <a:t>：</a:t>
            </a:r>
            <a:endParaRPr lang="zh-CN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(1) </a:t>
            </a:r>
            <a:r>
              <a:rPr lang="zh-CN" altLang="zh-CN" sz="2400" dirty="0" smtClean="0"/>
              <a:t>个体域</a:t>
            </a:r>
            <a:r>
              <a:rPr lang="en-US" altLang="zh-CN" sz="2400" dirty="0" smtClean="0"/>
              <a:t>D={</a:t>
            </a:r>
            <a:r>
              <a:rPr lang="en-US" altLang="zh-CN" sz="2400" dirty="0" smtClean="0">
                <a:sym typeface="Symbol" panose="05050102010706020507"/>
              </a:rPr>
              <a:t>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ym typeface="Symbol" panose="05050102010706020507"/>
              </a:rPr>
              <a:t></a:t>
            </a:r>
            <a:r>
              <a:rPr lang="en-US" altLang="zh-CN" sz="2400" dirty="0" smtClean="0"/>
              <a:t>}</a:t>
            </a:r>
            <a:r>
              <a:rPr lang="zh-CN" altLang="zh-CN" sz="2400" dirty="0" smtClean="0"/>
              <a:t>；</a:t>
            </a:r>
            <a:r>
              <a:rPr lang="en-US" altLang="zh-CN" sz="2400" dirty="0" smtClean="0"/>
              <a:t>          (</a:t>
            </a:r>
            <a:r>
              <a:rPr lang="en-US" altLang="zh-CN" sz="2400" dirty="0"/>
              <a:t>2) </a:t>
            </a:r>
            <a:r>
              <a:rPr lang="zh-CN" altLang="zh-CN" sz="2400" dirty="0"/>
              <a:t>个体常元</a:t>
            </a:r>
            <a:r>
              <a:rPr lang="en-US" altLang="zh-CN" sz="2400" dirty="0"/>
              <a:t>c</a:t>
            </a:r>
            <a:r>
              <a:rPr lang="en-US" altLang="zh-CN" sz="2400" i="1" dirty="0"/>
              <a:t> </a:t>
            </a:r>
            <a:r>
              <a:rPr lang="zh-CN" altLang="zh-CN" sz="2400" dirty="0"/>
              <a:t>指定为 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3) </a:t>
            </a:r>
            <a:r>
              <a:rPr lang="zh-CN" altLang="zh-CN" sz="2400" dirty="0"/>
              <a:t>函词</a:t>
            </a: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zh-CN" sz="2400" dirty="0"/>
              <a:t>指定为：</a:t>
            </a: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zh-CN" altLang="zh-CN" sz="2400" dirty="0"/>
              <a:t>，</a:t>
            </a:r>
            <a:r>
              <a:rPr lang="en-US" altLang="zh-CN" sz="2400" i="1" dirty="0"/>
              <a:t>f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)=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4) </a:t>
            </a:r>
            <a:r>
              <a:rPr lang="zh-CN" altLang="zh-CN" sz="2400" dirty="0"/>
              <a:t>谓词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zh-CN" sz="2400" dirty="0"/>
              <a:t>指定为：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 = 1</a:t>
            </a:r>
            <a:r>
              <a:rPr lang="zh-CN" altLang="zh-CN" sz="2400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 = 0</a:t>
            </a:r>
            <a:r>
              <a:rPr lang="zh-CN" altLang="zh-CN" sz="2400" dirty="0"/>
              <a:t>；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谓词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zh-CN" altLang="zh-CN" sz="2400" dirty="0"/>
              <a:t>指定为：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 = 1</a:t>
            </a:r>
            <a:r>
              <a:rPr lang="zh-CN" altLang="zh-CN" sz="2400" dirty="0"/>
              <a:t>，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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B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/>
              </a:rPr>
              <a:t></a:t>
            </a:r>
            <a:r>
              <a:rPr lang="en-US" altLang="zh-CN" sz="2400" dirty="0"/>
              <a:t>) = 0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/>
              <a:t>请求出谓词公式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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)(</a:t>
            </a:r>
            <a:r>
              <a:rPr lang="en-US" altLang="zh-CN" sz="2400" i="1" dirty="0"/>
              <a:t>A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/>
              </a:rPr>
              <a:t>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/>
              </a:rPr>
              <a:t></a:t>
            </a:r>
            <a:r>
              <a:rPr lang="en-US" altLang="zh-CN" sz="2400" i="1" dirty="0"/>
              <a:t>y</a:t>
            </a:r>
            <a:r>
              <a:rPr lang="en-US" altLang="zh-CN" sz="2400" dirty="0"/>
              <a:t>)B(</a:t>
            </a:r>
            <a:r>
              <a:rPr lang="en-US" altLang="zh-CN" sz="2400" i="1" dirty="0"/>
              <a:t>f</a:t>
            </a:r>
            <a:r>
              <a:rPr lang="en-US" altLang="zh-CN" sz="2400" dirty="0"/>
              <a:t>(c),</a:t>
            </a:r>
            <a:r>
              <a:rPr lang="en-US" altLang="zh-CN" sz="2400" i="1" dirty="0"/>
              <a:t> y</a:t>
            </a:r>
            <a:r>
              <a:rPr lang="en-US" altLang="zh-CN" sz="2400" dirty="0"/>
              <a:t>))</a:t>
            </a:r>
            <a:r>
              <a:rPr lang="zh-CN" altLang="zh-CN" sz="2400" dirty="0"/>
              <a:t>在解释</a:t>
            </a:r>
            <a:r>
              <a:rPr lang="en-US" altLang="zh-CN" sz="2400" i="1" dirty="0"/>
              <a:t>I</a:t>
            </a:r>
            <a:r>
              <a:rPr lang="zh-CN" altLang="zh-CN" sz="2400" dirty="0"/>
              <a:t>下的真值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解</a:t>
            </a:r>
            <a:r>
              <a:rPr lang="zh-CN" altLang="zh-CN" sz="2400" dirty="0" smtClean="0">
                <a:solidFill>
                  <a:schemeClr val="tx1"/>
                </a:solidFill>
              </a:rPr>
              <a:t>：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</a:rPr>
              <a:t>y</a:t>
            </a:r>
            <a:r>
              <a:rPr lang="en-US" altLang="zh-CN" sz="2400" dirty="0">
                <a:solidFill>
                  <a:schemeClr val="tx1"/>
                </a:solidFill>
              </a:rPr>
              <a:t>)B(</a:t>
            </a:r>
            <a:r>
              <a:rPr lang="en-US" altLang="zh-CN" sz="2400" i="1" dirty="0">
                <a:solidFill>
                  <a:schemeClr val="tx1"/>
                </a:solidFill>
              </a:rPr>
              <a:t>f</a:t>
            </a:r>
            <a:r>
              <a:rPr lang="en-US" altLang="zh-CN" sz="2400" dirty="0">
                <a:solidFill>
                  <a:schemeClr val="tx1"/>
                </a:solidFill>
              </a:rPr>
              <a:t>(c),</a:t>
            </a:r>
            <a:r>
              <a:rPr lang="en-US" altLang="zh-CN" sz="2400" i="1" dirty="0">
                <a:solidFill>
                  <a:schemeClr val="tx1"/>
                </a:solidFill>
              </a:rPr>
              <a:t> y</a:t>
            </a:r>
            <a:r>
              <a:rPr lang="en-US" altLang="zh-CN" sz="2400" dirty="0" smtClean="0">
                <a:solidFill>
                  <a:schemeClr val="tx1"/>
                </a:solidFill>
              </a:rPr>
              <a:t>))</a:t>
            </a:r>
            <a:endParaRPr lang="zh-CN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 smtClean="0">
                <a:solidFill>
                  <a:schemeClr val="tx1"/>
                </a:solidFill>
              </a:rPr>
              <a:t> (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x</a:t>
            </a:r>
            <a:r>
              <a:rPr lang="en-US" altLang="zh-CN" sz="2400" dirty="0" smtClean="0">
                <a:solidFill>
                  <a:schemeClr val="tx1"/>
                </a:solidFill>
              </a:rPr>
              <a:t>)(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x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y</a:t>
            </a:r>
            <a:r>
              <a:rPr lang="en-US" altLang="zh-CN" sz="2400" dirty="0" smtClean="0">
                <a:solidFill>
                  <a:schemeClr val="tx1"/>
                </a:solidFill>
              </a:rPr>
              <a:t>)B(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f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</a:t>
            </a:r>
            <a:r>
              <a:rPr lang="en-US" altLang="zh-CN" sz="2400" dirty="0" smtClean="0">
                <a:solidFill>
                  <a:schemeClr val="tx1"/>
                </a:solidFill>
              </a:rPr>
              <a:t>),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 y</a:t>
            </a:r>
            <a:r>
              <a:rPr lang="en-US" altLang="zh-CN" sz="2400" dirty="0" smtClean="0">
                <a:solidFill>
                  <a:schemeClr val="tx1"/>
                </a:solidFill>
              </a:rPr>
              <a:t>))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</a:rPr>
              <a:t>y</a:t>
            </a:r>
            <a:r>
              <a:rPr lang="en-US" altLang="zh-CN" sz="2400" dirty="0">
                <a:solidFill>
                  <a:schemeClr val="tx1"/>
                </a:solidFill>
              </a:rPr>
              <a:t>)B(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/>
              </a:rPr>
              <a:t>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</a:rPr>
              <a:t> y</a:t>
            </a:r>
            <a:r>
              <a:rPr lang="en-US" altLang="zh-CN" sz="2400" dirty="0" smtClean="0">
                <a:solidFill>
                  <a:schemeClr val="tx1"/>
                </a:solidFill>
              </a:rPr>
              <a:t>))</a:t>
            </a:r>
            <a:endParaRPr lang="zh-CN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</a:t>
            </a:r>
            <a:r>
              <a:rPr lang="en-US" altLang="zh-CN" sz="2400" dirty="0" smtClean="0">
                <a:solidFill>
                  <a:schemeClr val="tx1"/>
                </a:solidFill>
              </a:rPr>
              <a:t> (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x</a:t>
            </a:r>
            <a:r>
              <a:rPr lang="en-US" altLang="zh-CN" sz="2400" dirty="0" smtClean="0">
                <a:solidFill>
                  <a:schemeClr val="tx1"/>
                </a:solidFill>
              </a:rPr>
              <a:t>)(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x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 smtClean="0">
                <a:solidFill>
                  <a:schemeClr val="tx1"/>
                </a:solidFill>
              </a:rPr>
              <a:t>(B(</a:t>
            </a:r>
            <a:r>
              <a:rPr lang="en-US" altLang="zh-CN" sz="2400" i="1" dirty="0" smtClean="0">
                <a:solidFill>
                  <a:schemeClr val="tx1"/>
                </a:solidFill>
                <a:sym typeface="Symbol" panose="05050102010706020507"/>
              </a:rPr>
              <a:t>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  <a:sym typeface="Symbol" panose="05050102010706020507"/>
              </a:rPr>
              <a:t></a:t>
            </a:r>
            <a:r>
              <a:rPr lang="en-US" altLang="zh-CN" sz="2400" dirty="0" smtClean="0">
                <a:solidFill>
                  <a:schemeClr val="tx1"/>
                </a:solidFill>
              </a:rPr>
              <a:t>)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 smtClean="0">
                <a:solidFill>
                  <a:schemeClr val="tx1"/>
                </a:solidFill>
              </a:rPr>
              <a:t> B(</a:t>
            </a:r>
            <a:r>
              <a:rPr lang="en-US" altLang="zh-CN" sz="2400" i="1" dirty="0" smtClean="0">
                <a:solidFill>
                  <a:schemeClr val="tx1"/>
                </a:solidFill>
                <a:sym typeface="Symbol" panose="05050102010706020507"/>
              </a:rPr>
              <a:t>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i="1" dirty="0" smtClean="0">
                <a:solidFill>
                  <a:schemeClr val="tx1"/>
                </a:solidFill>
                <a:sym typeface="Symbol" panose="05050102010706020507"/>
              </a:rPr>
              <a:t></a:t>
            </a:r>
            <a:r>
              <a:rPr lang="en-US" altLang="zh-CN" sz="2400" dirty="0" smtClean="0">
                <a:solidFill>
                  <a:schemeClr val="tx1"/>
                </a:solidFill>
              </a:rPr>
              <a:t>)))</a:t>
            </a:r>
            <a:endParaRPr lang="zh-CN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 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(0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n-US" altLang="zh-CN" sz="2400" dirty="0">
                <a:solidFill>
                  <a:schemeClr val="tx1"/>
                </a:solidFill>
              </a:rPr>
              <a:t> 0</a:t>
            </a:r>
            <a:r>
              <a:rPr lang="en-US" altLang="zh-CN" sz="2400" dirty="0" smtClean="0">
                <a:solidFill>
                  <a:schemeClr val="tx1"/>
                </a:solidFill>
              </a:rPr>
              <a:t>))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0)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/>
              </a:rPr>
              <a:t>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0)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</a:rPr>
              <a:t>A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sym typeface="Symbol" panose="05050102010706020507"/>
              </a:rPr>
              <a:t>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)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(1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0)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(0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0)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   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1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/>
              </a:rPr>
              <a:t>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0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76064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zh-CN" sz="2400" dirty="0"/>
              <a:t>符号化下列命题，用命题逻辑的构造证明法加以证明。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刘老师的桌子上多了一盆鲜花，已知如下事实：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/>
              <a:t>）鲜花是小乐或者小凌送给刘老师的。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）如果是小凌送来的，那么一定不是早晨送来的，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）如果小凌说了真话，那么刘老师的办公室窗户是关上的。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）如果小凌说了假话，那么花一定是早晨送来的。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）刘老师的办公室窗户是开着的。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刘老师推测出花是小乐送来的，他的推理是否正确？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760640"/>
          </a:xfr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76064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zh-CN" sz="2400" dirty="0"/>
              <a:t>符号化下列命题，用命题逻辑的构造证明法加以证明。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刘老师的桌子上多了一盆鲜花，已知如下事实：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zh-CN" sz="2400" dirty="0"/>
              <a:t>）鲜花是小乐或者小凌送给刘老师的。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）如果是小凌送来的，那么一定不是早晨送来的，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）如果小凌说了真话，那么刘老师的办公室窗户是关上的。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）如果小凌说了假话，那么花一定是早晨送来的。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5</a:t>
            </a:r>
            <a:r>
              <a:rPr lang="zh-CN" altLang="zh-CN" sz="2400" dirty="0"/>
              <a:t>）刘老师的办公室窗户是开着的。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/>
              <a:t>刘老师推测出花是小乐送来的，他的推理是否正确？</a:t>
            </a:r>
            <a:endParaRPr lang="zh-CN" altLang="zh-CN" sz="2400" dirty="0"/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解</a:t>
            </a:r>
            <a:r>
              <a:rPr lang="zh-CN" altLang="zh-CN" sz="2400" dirty="0" smtClean="0">
                <a:solidFill>
                  <a:schemeClr val="tx1"/>
                </a:solidFill>
              </a:rPr>
              <a:t>：</a:t>
            </a:r>
            <a:r>
              <a:rPr lang="es-MX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</a:rPr>
              <a:t>令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s-MX" altLang="zh-CN" sz="2400" dirty="0" smtClean="0">
                <a:solidFill>
                  <a:schemeClr val="tx1"/>
                </a:solidFill>
              </a:rPr>
              <a:t>p</a:t>
            </a:r>
            <a:r>
              <a:rPr lang="zh-CN" altLang="zh-CN" sz="2400" dirty="0">
                <a:solidFill>
                  <a:schemeClr val="tx1"/>
                </a:solidFill>
              </a:rPr>
              <a:t>：小乐送给刘老师鲜花； </a:t>
            </a:r>
            <a:r>
              <a:rPr lang="es-MX" altLang="zh-CN" sz="2400" dirty="0">
                <a:solidFill>
                  <a:schemeClr val="tx1"/>
                </a:solidFill>
              </a:rPr>
              <a:t>q</a:t>
            </a:r>
            <a:r>
              <a:rPr lang="zh-CN" altLang="zh-CN" sz="2400" dirty="0">
                <a:solidFill>
                  <a:schemeClr val="tx1"/>
                </a:solidFill>
              </a:rPr>
              <a:t>：小凌送给刘老师鲜花；</a:t>
            </a:r>
            <a:r>
              <a:rPr lang="es-MX" altLang="zh-CN" sz="2400" dirty="0">
                <a:solidFill>
                  <a:schemeClr val="tx1"/>
                </a:solidFill>
              </a:rPr>
              <a:t> </a:t>
            </a:r>
            <a:endParaRPr lang="es-MX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s-MX" altLang="zh-CN" sz="2400" dirty="0">
                <a:solidFill>
                  <a:schemeClr val="tx1"/>
                </a:solidFill>
              </a:rPr>
              <a:t> </a:t>
            </a:r>
            <a:r>
              <a:rPr lang="es-MX" altLang="zh-CN" sz="2400" dirty="0" smtClean="0">
                <a:solidFill>
                  <a:schemeClr val="tx1"/>
                </a:solidFill>
              </a:rPr>
              <a:t>             r</a:t>
            </a:r>
            <a:r>
              <a:rPr lang="zh-CN" altLang="zh-CN" sz="2400" dirty="0">
                <a:solidFill>
                  <a:schemeClr val="tx1"/>
                </a:solidFill>
              </a:rPr>
              <a:t>：鲜花是早晨送来</a:t>
            </a:r>
            <a:r>
              <a:rPr lang="zh-CN" altLang="zh-CN" sz="2400" dirty="0" smtClean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s-MX" altLang="zh-CN" sz="2400" dirty="0" smtClean="0">
                <a:solidFill>
                  <a:schemeClr val="tx1"/>
                </a:solidFill>
              </a:rPr>
              <a:t>s</a:t>
            </a:r>
            <a:r>
              <a:rPr lang="zh-CN" altLang="zh-CN" sz="2400" dirty="0">
                <a:solidFill>
                  <a:schemeClr val="tx1"/>
                </a:solidFill>
              </a:rPr>
              <a:t>：小凌说了真话；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    t</a:t>
            </a:r>
            <a:r>
              <a:rPr lang="zh-CN" altLang="zh-CN" sz="2400" dirty="0">
                <a:solidFill>
                  <a:schemeClr val="tx1"/>
                </a:solidFill>
              </a:rPr>
              <a:t>：刘老师的办公室窗户是开着的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s-MX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前提：</a:t>
            </a:r>
            <a:r>
              <a:rPr lang="es-MX" altLang="zh-CN" sz="2400" dirty="0">
                <a:solidFill>
                  <a:schemeClr val="tx1"/>
                </a:solidFill>
              </a:rPr>
              <a:t>p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s-MX" altLang="zh-CN" sz="2400" dirty="0">
                <a:solidFill>
                  <a:schemeClr val="tx1"/>
                </a:solidFill>
              </a:rPr>
              <a:t>q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</a:rPr>
              <a:t>q 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 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</a:rPr>
              <a:t>s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</a:t>
            </a:r>
            <a:r>
              <a:rPr lang="es-MX" altLang="zh-CN" sz="2400" dirty="0">
                <a:solidFill>
                  <a:schemeClr val="tx1"/>
                </a:solidFill>
              </a:rPr>
              <a:t>t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s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</a:rPr>
              <a:t>t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s-MX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结论：</a:t>
            </a:r>
            <a:r>
              <a:rPr lang="es-MX" altLang="zh-CN" sz="2400" dirty="0">
                <a:solidFill>
                  <a:schemeClr val="tx1"/>
                </a:solidFill>
              </a:rPr>
              <a:t>p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（四）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934030" cy="5760640"/>
          </a:xfrm>
        </p:spPr>
        <p:txBody>
          <a:bodyPr/>
          <a:lstStyle/>
          <a:p>
            <a:pPr marL="0" indent="0">
              <a:lnSpc>
                <a:spcPts val="28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  <a:r>
              <a:rPr lang="zh-CN" altLang="zh-CN" sz="2400" dirty="0" smtClean="0">
                <a:solidFill>
                  <a:schemeClr val="tx1"/>
                </a:solidFill>
              </a:rPr>
              <a:t>前提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s-MX" altLang="zh-CN" sz="2400" dirty="0">
                <a:solidFill>
                  <a:schemeClr val="tx1"/>
                </a:solidFill>
              </a:rPr>
              <a:t>p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s-MX" altLang="zh-CN" sz="2400" dirty="0">
                <a:solidFill>
                  <a:schemeClr val="tx1"/>
                </a:solidFill>
              </a:rPr>
              <a:t>q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</a:rPr>
              <a:t>q 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 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</a:rPr>
              <a:t>s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</a:t>
            </a:r>
            <a:r>
              <a:rPr lang="es-MX" altLang="zh-CN" sz="2400" dirty="0">
                <a:solidFill>
                  <a:schemeClr val="tx1"/>
                </a:solidFill>
              </a:rPr>
              <a:t>t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s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r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s-MX" altLang="zh-CN" sz="2400" dirty="0">
                <a:solidFill>
                  <a:schemeClr val="tx1"/>
                </a:solidFill>
              </a:rPr>
              <a:t>t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s-MX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zh-CN" sz="2400" dirty="0">
                <a:solidFill>
                  <a:schemeClr val="tx1"/>
                </a:solidFill>
              </a:rPr>
              <a:t>结论：</a:t>
            </a:r>
            <a:r>
              <a:rPr lang="es-MX" altLang="zh-CN" sz="2400" dirty="0">
                <a:solidFill>
                  <a:schemeClr val="tx1"/>
                </a:solidFill>
              </a:rPr>
              <a:t>p </a:t>
            </a:r>
            <a:endParaRPr lang="es-MX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证明：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t			</a:t>
            </a:r>
            <a:r>
              <a:rPr lang="zh-CN" altLang="zh-CN" sz="2400" dirty="0" smtClean="0">
                <a:solidFill>
                  <a:schemeClr val="tx1"/>
                </a:solidFill>
              </a:rPr>
              <a:t>前提</a:t>
            </a:r>
            <a:r>
              <a:rPr lang="zh-CN" altLang="zh-CN" sz="2400" dirty="0">
                <a:solidFill>
                  <a:schemeClr val="tx1"/>
                </a:solidFill>
              </a:rPr>
              <a:t>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s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</a:t>
            </a:r>
            <a:r>
              <a:rPr lang="es-MX" altLang="zh-CN" sz="2400" dirty="0">
                <a:solidFill>
                  <a:schemeClr val="tx1"/>
                </a:solidFill>
              </a:rPr>
              <a:t>t		</a:t>
            </a:r>
            <a:r>
              <a:rPr lang="zh-CN" altLang="zh-CN" sz="2400" dirty="0">
                <a:solidFill>
                  <a:schemeClr val="tx1"/>
                </a:solidFill>
              </a:rPr>
              <a:t>前提引入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3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s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）（</a:t>
            </a:r>
            <a:r>
              <a:rPr lang="es-MX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）拒取式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4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s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r		</a:t>
            </a:r>
            <a:r>
              <a:rPr lang="zh-CN" altLang="zh-CN" sz="2400" dirty="0">
                <a:solidFill>
                  <a:schemeClr val="tx1"/>
                </a:solidFill>
              </a:rPr>
              <a:t>前提引入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r	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3</a:t>
            </a:r>
            <a:r>
              <a:rPr lang="zh-CN" altLang="zh-CN" sz="2400" dirty="0">
                <a:solidFill>
                  <a:schemeClr val="tx1"/>
                </a:solidFill>
              </a:rPr>
              <a:t>）（</a:t>
            </a:r>
            <a:r>
              <a:rPr lang="es-MX" altLang="zh-CN" sz="2400" dirty="0">
                <a:solidFill>
                  <a:schemeClr val="tx1"/>
                </a:solidFill>
              </a:rPr>
              <a:t>4</a:t>
            </a:r>
            <a:r>
              <a:rPr lang="zh-CN" altLang="zh-CN" sz="2400" dirty="0">
                <a:solidFill>
                  <a:schemeClr val="tx1"/>
                </a:solidFill>
              </a:rPr>
              <a:t>）假言推论</a:t>
            </a:r>
            <a:r>
              <a:rPr lang="es-MX" altLang="zh-CN" sz="2400" dirty="0">
                <a:solidFill>
                  <a:schemeClr val="tx1"/>
                </a:solidFill>
              </a:rPr>
              <a:t>                              </a:t>
            </a:r>
            <a:endParaRPr lang="es-MX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6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q 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 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r		</a:t>
            </a:r>
            <a:r>
              <a:rPr lang="zh-CN" altLang="zh-CN" sz="2400" dirty="0">
                <a:solidFill>
                  <a:schemeClr val="tx1"/>
                </a:solidFill>
              </a:rPr>
              <a:t>前提引入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7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 smtClean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s-MX" altLang="zh-CN" sz="2400" dirty="0">
                <a:solidFill>
                  <a:schemeClr val="tx1"/>
                </a:solidFill>
              </a:rPr>
              <a:t>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）（</a:t>
            </a:r>
            <a:r>
              <a:rPr lang="es-MX" altLang="zh-CN" sz="2400" dirty="0">
                <a:solidFill>
                  <a:schemeClr val="tx1"/>
                </a:solidFill>
              </a:rPr>
              <a:t>6</a:t>
            </a:r>
            <a:r>
              <a:rPr lang="zh-CN" altLang="zh-CN" sz="2400" dirty="0">
                <a:solidFill>
                  <a:schemeClr val="tx1"/>
                </a:solidFill>
              </a:rPr>
              <a:t>）拒取式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8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p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</a:t>
            </a:r>
            <a:r>
              <a:rPr lang="es-MX" altLang="zh-CN" sz="2400" dirty="0">
                <a:solidFill>
                  <a:schemeClr val="tx1"/>
                </a:solidFill>
              </a:rPr>
              <a:t>q		</a:t>
            </a:r>
            <a:r>
              <a:rPr lang="zh-CN" altLang="zh-CN" sz="2400" dirty="0" smtClean="0">
                <a:solidFill>
                  <a:schemeClr val="tx1"/>
                </a:solidFill>
              </a:rPr>
              <a:t>前提</a:t>
            </a:r>
            <a:r>
              <a:rPr lang="zh-CN" altLang="zh-CN" sz="2400" dirty="0">
                <a:solidFill>
                  <a:schemeClr val="tx1"/>
                </a:solidFill>
              </a:rPr>
              <a:t>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9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p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7</a:t>
            </a:r>
            <a:r>
              <a:rPr lang="zh-CN" altLang="zh-CN" sz="2400" dirty="0">
                <a:solidFill>
                  <a:schemeClr val="tx1"/>
                </a:solidFill>
              </a:rPr>
              <a:t>）（</a:t>
            </a:r>
            <a:r>
              <a:rPr lang="es-MX" altLang="zh-CN" sz="2400" dirty="0">
                <a:solidFill>
                  <a:schemeClr val="tx1"/>
                </a:solidFill>
              </a:rPr>
              <a:t>8</a:t>
            </a:r>
            <a:r>
              <a:rPr lang="zh-CN" altLang="zh-CN" sz="2400" dirty="0">
                <a:solidFill>
                  <a:schemeClr val="tx1"/>
                </a:solidFill>
              </a:rPr>
              <a:t>）析取三段论</a:t>
            </a:r>
            <a:r>
              <a:rPr lang="es-MX" altLang="zh-CN" sz="2400" dirty="0">
                <a:solidFill>
                  <a:schemeClr val="tx1"/>
                </a:solidFill>
              </a:rPr>
              <a:t>                            </a:t>
            </a:r>
            <a:endParaRPr lang="es-MX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 smtClean="0">
                <a:solidFill>
                  <a:schemeClr val="tx1"/>
                </a:solidFill>
              </a:rPr>
              <a:t>刘老师</a:t>
            </a:r>
            <a:r>
              <a:rPr lang="zh-CN" altLang="zh-CN" sz="2400" dirty="0">
                <a:solidFill>
                  <a:schemeClr val="tx1"/>
                </a:solidFill>
              </a:rPr>
              <a:t>的推理正确，鲜花是小乐送来的。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（五）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790014" cy="4896544"/>
          </a:xfrm>
        </p:spPr>
        <p:txBody>
          <a:bodyPr/>
          <a:lstStyle/>
          <a:p>
            <a:r>
              <a:rPr lang="zh-CN" altLang="zh-CN" sz="2400" dirty="0"/>
              <a:t>符号化下列命题，用谓词逻辑的构造证明法加以证明。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所有的哺乳动物都是脊椎动物；并非所有的哺乳动物都是胎生动物。故有些脊椎动物不是胎生的。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（五）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790014" cy="5688632"/>
          </a:xfrm>
        </p:spPr>
        <p:txBody>
          <a:bodyPr/>
          <a:lstStyle/>
          <a:p>
            <a:pPr marL="0" indent="0">
              <a:buNone/>
            </a:pP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472608"/>
          </a:xfrm>
        </p:spPr>
        <p:txBody>
          <a:bodyPr/>
          <a:lstStyle/>
          <a:p>
            <a:r>
              <a:rPr lang="zh-CN" altLang="zh-CN" sz="2400" dirty="0" smtClean="0"/>
              <a:t>计算机</a:t>
            </a:r>
            <a:r>
              <a:rPr lang="zh-CN" altLang="zh-CN" sz="2400" dirty="0"/>
              <a:t>学院某学期有</a:t>
            </a:r>
            <a:r>
              <a:rPr lang="es-MX" altLang="zh-CN" sz="2400" dirty="0"/>
              <a:t>292</a:t>
            </a:r>
            <a:r>
              <a:rPr lang="zh-CN" altLang="zh-CN" sz="2400" dirty="0"/>
              <a:t>，</a:t>
            </a:r>
            <a:r>
              <a:rPr lang="es-MX" altLang="zh-CN" sz="2400" dirty="0"/>
              <a:t>312</a:t>
            </a:r>
            <a:r>
              <a:rPr lang="zh-CN" altLang="zh-CN" sz="2400" dirty="0"/>
              <a:t>和</a:t>
            </a:r>
            <a:r>
              <a:rPr lang="es-MX" altLang="zh-CN" sz="2400" dirty="0"/>
              <a:t>344</a:t>
            </a:r>
            <a:r>
              <a:rPr lang="zh-CN" altLang="zh-CN" sz="2400" dirty="0"/>
              <a:t>个学生分别选了离散数学、数据结构或程序设计语言课程，且有</a:t>
            </a:r>
            <a:r>
              <a:rPr lang="es-MX" altLang="zh-CN" sz="2400" dirty="0"/>
              <a:t>211</a:t>
            </a:r>
            <a:r>
              <a:rPr lang="zh-CN" altLang="zh-CN" sz="2400" dirty="0"/>
              <a:t>人同时选了离散数学和程序设计语言课程，</a:t>
            </a:r>
            <a:r>
              <a:rPr lang="es-MX" altLang="zh-CN" sz="2400" dirty="0"/>
              <a:t>43</a:t>
            </a:r>
            <a:r>
              <a:rPr lang="zh-CN" altLang="zh-CN" sz="2400" dirty="0"/>
              <a:t>人同时选了离散数学和数据结构课程，没有学生同时选数据结构和程序设计语言课程。问有多少学生只选了离散数学课程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solidFill>
                  <a:schemeClr val="tx2"/>
                </a:solidFill>
              </a:rPr>
              <a:t>解：设集合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zh-CN" sz="2400" dirty="0">
                <a:solidFill>
                  <a:schemeClr val="tx2"/>
                </a:solidFill>
              </a:rPr>
              <a:t>表示选离散数学课程的学生集合，集合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zh-CN" sz="2400" dirty="0">
                <a:solidFill>
                  <a:schemeClr val="tx2"/>
                </a:solidFill>
              </a:rPr>
              <a:t>表示选数据结构课程的学生集合，集合</a:t>
            </a:r>
            <a:r>
              <a:rPr lang="en-US" altLang="zh-CN" sz="2400" dirty="0">
                <a:solidFill>
                  <a:schemeClr val="tx2"/>
                </a:solidFill>
              </a:rPr>
              <a:t>C</a:t>
            </a:r>
            <a:r>
              <a:rPr lang="zh-CN" altLang="zh-CN" sz="2400" dirty="0">
                <a:solidFill>
                  <a:schemeClr val="tx2"/>
                </a:solidFill>
              </a:rPr>
              <a:t>表示选程序设计语言课程的学生集合</a:t>
            </a:r>
            <a:r>
              <a:rPr lang="en-US" altLang="zh-CN" sz="2400" dirty="0">
                <a:solidFill>
                  <a:schemeClr val="tx2"/>
                </a:solidFill>
              </a:rPr>
              <a:t>,</a:t>
            </a:r>
            <a:r>
              <a:rPr lang="zh-CN" altLang="zh-CN" sz="2400" dirty="0">
                <a:solidFill>
                  <a:schemeClr val="tx2"/>
                </a:solidFill>
              </a:rPr>
              <a:t>则只选了离散数学课程的学生集合为</a:t>
            </a:r>
            <a:r>
              <a:rPr lang="en-US" altLang="zh-CN" sz="2400" dirty="0">
                <a:solidFill>
                  <a:schemeClr val="tx2"/>
                </a:solidFill>
              </a:rPr>
              <a:t>A-((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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))</a:t>
            </a:r>
            <a:r>
              <a:rPr lang="zh-CN" altLang="zh-CN" sz="2400" dirty="0">
                <a:solidFill>
                  <a:schemeClr val="tx2"/>
                </a:solidFill>
              </a:rPr>
              <a:t>。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solidFill>
                  <a:schemeClr val="tx2"/>
                </a:solidFill>
              </a:rPr>
              <a:t>已知</a:t>
            </a:r>
            <a:r>
              <a:rPr lang="en-US" altLang="zh-CN" sz="2400" dirty="0">
                <a:solidFill>
                  <a:schemeClr val="tx2"/>
                </a:solidFill>
              </a:rPr>
              <a:t>|A|=292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|B|=312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|C|=344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|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|=211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|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>
                <a:solidFill>
                  <a:schemeClr val="tx2"/>
                </a:solidFill>
              </a:rPr>
              <a:t>|=43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|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|=0</a:t>
            </a:r>
            <a:r>
              <a:rPr lang="zh-CN" altLang="zh-CN" sz="2400" dirty="0" smtClean="0">
                <a:solidFill>
                  <a:schemeClr val="tx2"/>
                </a:solidFill>
              </a:rPr>
              <a:t>，因为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B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=ф</a:t>
            </a:r>
            <a:r>
              <a:rPr lang="zh-CN" altLang="zh-CN" sz="2400" dirty="0">
                <a:solidFill>
                  <a:schemeClr val="tx2"/>
                </a:solidFill>
              </a:rPr>
              <a:t>，则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=ф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|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|=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|(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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)|=|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>
                <a:solidFill>
                  <a:schemeClr val="tx2"/>
                </a:solidFill>
              </a:rPr>
              <a:t>|+|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|-|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|=43+211-0=254</a:t>
            </a:r>
            <a:r>
              <a:rPr lang="zh-CN" altLang="zh-CN" sz="2400" dirty="0">
                <a:solidFill>
                  <a:schemeClr val="tx2"/>
                </a:solidFill>
              </a:rPr>
              <a:t>，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 smtClean="0">
                <a:solidFill>
                  <a:schemeClr val="tx2"/>
                </a:solidFill>
              </a:rPr>
              <a:t>所以</a:t>
            </a:r>
            <a:r>
              <a:rPr lang="en-US" altLang="zh-CN" sz="2400" dirty="0" smtClean="0">
                <a:solidFill>
                  <a:schemeClr val="tx2"/>
                </a:solidFill>
              </a:rPr>
              <a:t> |</a:t>
            </a:r>
            <a:r>
              <a:rPr lang="en-US" altLang="zh-CN" sz="2400" dirty="0">
                <a:solidFill>
                  <a:schemeClr val="tx2"/>
                </a:solidFill>
              </a:rPr>
              <a:t>A-((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B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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n-US" altLang="zh-CN" sz="2400" dirty="0" err="1">
                <a:solidFill>
                  <a:schemeClr val="tx2"/>
                </a:solidFill>
              </a:rPr>
              <a:t>C</a:t>
            </a:r>
            <a:r>
              <a:rPr lang="en-US" altLang="zh-CN" sz="2400" dirty="0">
                <a:solidFill>
                  <a:schemeClr val="tx2"/>
                </a:solidFill>
              </a:rPr>
              <a:t>))|=292-254=38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2400" dirty="0">
                <a:solidFill>
                  <a:schemeClr val="tx2"/>
                </a:solidFill>
              </a:rPr>
              <a:t>即只选了离散数学课程的学生有</a:t>
            </a:r>
            <a:r>
              <a:rPr lang="es-MX" altLang="zh-CN" sz="2400" dirty="0">
                <a:solidFill>
                  <a:schemeClr val="tx2"/>
                </a:solidFill>
              </a:rPr>
              <a:t>38</a:t>
            </a:r>
            <a:r>
              <a:rPr lang="zh-CN" altLang="zh-CN" sz="2400" dirty="0">
                <a:solidFill>
                  <a:schemeClr val="tx2"/>
                </a:solidFill>
              </a:rPr>
              <a:t>人。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（五）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790014" cy="4896544"/>
          </a:xfrm>
        </p:spPr>
        <p:txBody>
          <a:bodyPr/>
          <a:lstStyle/>
          <a:p>
            <a:r>
              <a:rPr lang="zh-CN" altLang="zh-CN" sz="2400" dirty="0"/>
              <a:t>符号化下列命题，用谓词逻辑的构造证明法加以证明。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所有的哺乳动物都是脊椎动物；并非所有的哺乳动物都是胎生动物。故有些脊椎动物不是胎生的。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解</a:t>
            </a:r>
            <a:r>
              <a:rPr lang="zh-CN" altLang="zh-CN" sz="2400" dirty="0" smtClean="0">
                <a:solidFill>
                  <a:schemeClr val="tx1"/>
                </a:solidFill>
              </a:rPr>
              <a:t>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</a:rPr>
              <a:t>令</a:t>
            </a:r>
            <a:r>
              <a:rPr lang="en-US" altLang="zh-CN" sz="2400" dirty="0">
                <a:solidFill>
                  <a:schemeClr val="tx1"/>
                </a:solidFill>
              </a:rPr>
              <a:t>P(x)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zh-CN" sz="2400" dirty="0">
                <a:solidFill>
                  <a:schemeClr val="tx1"/>
                </a:solidFill>
              </a:rPr>
              <a:t>是哺乳动物； </a:t>
            </a:r>
            <a:r>
              <a:rPr lang="en-US" altLang="zh-CN" sz="2400" dirty="0">
                <a:solidFill>
                  <a:schemeClr val="tx1"/>
                </a:solidFill>
              </a:rPr>
              <a:t>Q(x)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zh-CN" sz="2400" dirty="0">
                <a:solidFill>
                  <a:schemeClr val="tx1"/>
                </a:solidFill>
              </a:rPr>
              <a:t>是脊椎动物；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R(x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zh-CN" sz="2400" dirty="0">
                <a:solidFill>
                  <a:schemeClr val="tx1"/>
                </a:solidFill>
              </a:rPr>
              <a:t>是胎生动物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则上述语句可符号化为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前提：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dirty="0">
                <a:solidFill>
                  <a:schemeClr val="tx1"/>
                </a:solidFill>
              </a:rPr>
              <a:t>x) (P(x)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Q(x))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dirty="0">
                <a:solidFill>
                  <a:schemeClr val="tx1"/>
                </a:solidFill>
              </a:rPr>
              <a:t>x) (P(x)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R(x))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结论：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 (Q(x)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R(x)) 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数理逻辑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（五）</a:t>
            </a:r>
            <a:endParaRPr lang="zh-CN" altLang="en-US" sz="3600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30458" y="692696"/>
            <a:ext cx="8790014" cy="568863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 smtClean="0">
                <a:solidFill>
                  <a:schemeClr val="tx1"/>
                </a:solidFill>
              </a:rPr>
              <a:t>前提</a:t>
            </a:r>
            <a:r>
              <a:rPr lang="zh-CN" altLang="zh-CN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dirty="0">
                <a:solidFill>
                  <a:schemeClr val="tx1"/>
                </a:solidFill>
              </a:rPr>
              <a:t>x) (P(x)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Q(x))</a:t>
            </a:r>
            <a:r>
              <a:rPr lang="zh-CN" altLang="zh-CN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dirty="0">
                <a:solidFill>
                  <a:schemeClr val="tx1"/>
                </a:solidFill>
              </a:rPr>
              <a:t>x) (P(x)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R(x))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结论：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 (Q(x)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R(x))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证明：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n-US" altLang="zh-CN" sz="2400" dirty="0">
                <a:solidFill>
                  <a:schemeClr val="tx1"/>
                </a:solidFill>
              </a:rPr>
              <a:t>x) (P(x)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</a:rPr>
              <a:t>R(x))	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</a:rPr>
              <a:t>前提</a:t>
            </a:r>
            <a:r>
              <a:rPr lang="zh-CN" altLang="zh-CN" sz="2400" dirty="0">
                <a:solidFill>
                  <a:schemeClr val="tx1"/>
                </a:solidFill>
              </a:rPr>
              <a:t>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 (P(x)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R(x))</a:t>
            </a:r>
            <a:r>
              <a:rPr lang="es-MX" altLang="zh-CN" sz="2400" dirty="0">
                <a:solidFill>
                  <a:schemeClr val="tx1"/>
                </a:solidFill>
              </a:rPr>
              <a:t>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1</a:t>
            </a:r>
            <a:r>
              <a:rPr lang="zh-CN" altLang="zh-CN" sz="2400" dirty="0">
                <a:solidFill>
                  <a:schemeClr val="tx1"/>
                </a:solidFill>
              </a:rPr>
              <a:t>）等值置换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3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P(c)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n-US" altLang="zh-CN" sz="2400" dirty="0">
                <a:solidFill>
                  <a:schemeClr val="tx1"/>
                </a:solidFill>
              </a:rPr>
              <a:t>R(c)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ES</a:t>
            </a:r>
            <a:r>
              <a:rPr lang="zh-CN" altLang="zh-CN" sz="2400" dirty="0">
                <a:solidFill>
                  <a:schemeClr val="tx1"/>
                </a:solidFill>
              </a:rPr>
              <a:t>规则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4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</a:t>
            </a:r>
            <a:r>
              <a:rPr lang="es-MX" altLang="zh-CN" sz="2400" dirty="0">
                <a:solidFill>
                  <a:schemeClr val="tx1"/>
                </a:solidFill>
              </a:rPr>
              <a:t>x) (P(x)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Q(x))	</a:t>
            </a:r>
            <a:r>
              <a:rPr lang="zh-CN" altLang="zh-CN" sz="2400" dirty="0" smtClean="0">
                <a:solidFill>
                  <a:schemeClr val="tx1"/>
                </a:solidFill>
              </a:rPr>
              <a:t>前提</a:t>
            </a:r>
            <a:r>
              <a:rPr lang="zh-CN" altLang="zh-CN" sz="2400" dirty="0">
                <a:solidFill>
                  <a:schemeClr val="tx1"/>
                </a:solidFill>
              </a:rPr>
              <a:t>引入 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P(c)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</a:t>
            </a:r>
            <a:r>
              <a:rPr lang="es-MX" altLang="zh-CN" sz="2400" dirty="0">
                <a:solidFill>
                  <a:schemeClr val="tx1"/>
                </a:solidFill>
              </a:rPr>
              <a:t>Q(c)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4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US</a:t>
            </a:r>
            <a:r>
              <a:rPr lang="zh-CN" altLang="zh-CN" sz="2400" dirty="0">
                <a:solidFill>
                  <a:schemeClr val="tx1"/>
                </a:solidFill>
              </a:rPr>
              <a:t>规则 </a:t>
            </a:r>
            <a:r>
              <a:rPr lang="es-MX" altLang="zh-CN" sz="2400" dirty="0">
                <a:solidFill>
                  <a:schemeClr val="tx1"/>
                </a:solidFill>
              </a:rPr>
              <a:t>                           </a:t>
            </a:r>
            <a:endParaRPr lang="es-MX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6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P(c)	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zh-CN" sz="2400" dirty="0">
                <a:solidFill>
                  <a:schemeClr val="tx1"/>
                </a:solidFill>
              </a:rPr>
              <a:t>）化简式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7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Q(c)	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zh-CN" sz="2400" dirty="0">
                <a:solidFill>
                  <a:schemeClr val="tx1"/>
                </a:solidFill>
              </a:rPr>
              <a:t>）（</a:t>
            </a:r>
            <a:r>
              <a:rPr lang="es-MX" altLang="zh-CN" sz="2400" dirty="0">
                <a:solidFill>
                  <a:schemeClr val="tx1"/>
                </a:solidFill>
              </a:rPr>
              <a:t>6</a:t>
            </a:r>
            <a:r>
              <a:rPr lang="zh-CN" altLang="zh-CN" sz="2400" dirty="0">
                <a:solidFill>
                  <a:schemeClr val="tx1"/>
                </a:solidFill>
              </a:rPr>
              <a:t>）假言推论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8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</a:t>
            </a:r>
            <a:r>
              <a:rPr lang="es-MX" altLang="zh-CN" sz="2400" dirty="0">
                <a:solidFill>
                  <a:schemeClr val="tx1"/>
                </a:solidFill>
              </a:rPr>
              <a:t>R(c)	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3</a:t>
            </a:r>
            <a:r>
              <a:rPr lang="zh-CN" altLang="zh-CN" sz="2400" dirty="0">
                <a:solidFill>
                  <a:schemeClr val="tx1"/>
                </a:solidFill>
              </a:rPr>
              <a:t>）化简式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9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s-MX" altLang="zh-CN" sz="2400" dirty="0">
                <a:solidFill>
                  <a:schemeClr val="tx1"/>
                </a:solidFill>
              </a:rPr>
              <a:t>Q(c)</a:t>
            </a:r>
            <a:r>
              <a:rPr lang="es-MX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s-MX" altLang="zh-CN" sz="2400" dirty="0">
                <a:solidFill>
                  <a:schemeClr val="tx1"/>
                </a:solidFill>
              </a:rPr>
              <a:t>R(c)	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s-MX" altLang="zh-CN" sz="2400" dirty="0">
                <a:solidFill>
                  <a:schemeClr val="tx1"/>
                </a:solidFill>
              </a:rPr>
              <a:t>7</a:t>
            </a:r>
            <a:r>
              <a:rPr lang="zh-CN" altLang="zh-CN" sz="2400" dirty="0">
                <a:solidFill>
                  <a:schemeClr val="tx1"/>
                </a:solidFill>
              </a:rPr>
              <a:t>）（</a:t>
            </a:r>
            <a:r>
              <a:rPr lang="es-MX" altLang="zh-CN" sz="2400" dirty="0">
                <a:solidFill>
                  <a:schemeClr val="tx1"/>
                </a:solidFill>
              </a:rPr>
              <a:t>8</a:t>
            </a:r>
            <a:r>
              <a:rPr lang="zh-CN" altLang="zh-CN" sz="2400" dirty="0">
                <a:solidFill>
                  <a:schemeClr val="tx1"/>
                </a:solidFill>
              </a:rPr>
              <a:t>）合取引入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</a:t>
            </a:r>
            <a:r>
              <a:rPr lang="en-US" altLang="zh-CN" sz="2400" dirty="0">
                <a:solidFill>
                  <a:schemeClr val="tx1"/>
                </a:solidFill>
              </a:rPr>
              <a:t>x) (Q(x)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</a:t>
            </a:r>
            <a:r>
              <a:rPr lang="en-US" altLang="zh-CN" sz="2400" dirty="0">
                <a:solidFill>
                  <a:schemeClr val="tx1"/>
                </a:solidFill>
              </a:rPr>
              <a:t>R(x))	</a:t>
            </a:r>
            <a:r>
              <a:rPr lang="zh-CN" altLang="zh-CN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9</a:t>
            </a:r>
            <a:r>
              <a:rPr lang="zh-CN" altLang="zh-CN" sz="2400" dirty="0">
                <a:solidFill>
                  <a:schemeClr val="tx1"/>
                </a:solidFill>
              </a:rPr>
              <a:t>）</a:t>
            </a:r>
            <a:r>
              <a:rPr lang="en-US" altLang="zh-CN" sz="2400" dirty="0" err="1">
                <a:solidFill>
                  <a:schemeClr val="tx1"/>
                </a:solidFill>
              </a:rPr>
              <a:t>EG</a:t>
            </a:r>
            <a:r>
              <a:rPr lang="zh-CN" altLang="zh-CN" sz="2400" dirty="0" smtClean="0">
                <a:solidFill>
                  <a:schemeClr val="tx1"/>
                </a:solidFill>
              </a:rPr>
              <a:t>规则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1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3240360"/>
          </a:xfrm>
        </p:spPr>
        <p:txBody>
          <a:bodyPr/>
          <a:lstStyle/>
          <a:p>
            <a:r>
              <a:rPr lang="zh-CN" altLang="zh-CN" dirty="0"/>
              <a:t>化简集合表达式：</a:t>
            </a:r>
            <a:r>
              <a:rPr lang="es-MX" altLang="zh-CN" dirty="0"/>
              <a:t>( B - (A </a:t>
            </a:r>
            <a:r>
              <a:rPr lang="es-MX" altLang="zh-CN" dirty="0">
                <a:sym typeface="Symbol" panose="05050102010706020507"/>
              </a:rPr>
              <a:t></a:t>
            </a:r>
            <a:r>
              <a:rPr lang="es-MX" altLang="zh-CN" dirty="0"/>
              <a:t> C)) </a:t>
            </a:r>
            <a:r>
              <a:rPr lang="es-MX" altLang="zh-CN" dirty="0">
                <a:sym typeface="Symbol" panose="05050102010706020507"/>
              </a:rPr>
              <a:t></a:t>
            </a:r>
            <a:r>
              <a:rPr lang="es-MX" altLang="zh-CN" dirty="0"/>
              <a:t> (A </a:t>
            </a:r>
            <a:r>
              <a:rPr lang="es-MX" altLang="zh-CN" dirty="0">
                <a:sym typeface="Symbol" panose="05050102010706020507"/>
              </a:rPr>
              <a:t></a:t>
            </a:r>
            <a:r>
              <a:rPr lang="es-MX" altLang="zh-CN" dirty="0"/>
              <a:t> B </a:t>
            </a:r>
            <a:r>
              <a:rPr lang="es-MX" altLang="zh-CN" dirty="0">
                <a:sym typeface="Symbol" panose="05050102010706020507"/>
              </a:rPr>
              <a:t></a:t>
            </a:r>
            <a:r>
              <a:rPr lang="es-MX" altLang="zh-CN" dirty="0"/>
              <a:t> C) </a:t>
            </a:r>
            <a:endParaRPr lang="zh-CN" altLang="zh-CN" dirty="0"/>
          </a:p>
          <a:p>
            <a:pPr marL="0" indent="0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3240360"/>
          </a:xfrm>
        </p:spPr>
        <p:txBody>
          <a:bodyPr/>
          <a:lstStyle/>
          <a:p>
            <a:r>
              <a:rPr lang="zh-CN" altLang="zh-CN" dirty="0"/>
              <a:t>化简集合表达式：</a:t>
            </a:r>
            <a:r>
              <a:rPr lang="es-MX" altLang="zh-CN" dirty="0"/>
              <a:t>( B - (A </a:t>
            </a:r>
            <a:r>
              <a:rPr lang="es-MX" altLang="zh-CN" dirty="0">
                <a:sym typeface="Symbol" panose="05050102010706020507"/>
              </a:rPr>
              <a:t></a:t>
            </a:r>
            <a:r>
              <a:rPr lang="es-MX" altLang="zh-CN" dirty="0"/>
              <a:t> C)) </a:t>
            </a:r>
            <a:r>
              <a:rPr lang="es-MX" altLang="zh-CN" dirty="0">
                <a:sym typeface="Symbol" panose="05050102010706020507"/>
              </a:rPr>
              <a:t></a:t>
            </a:r>
            <a:r>
              <a:rPr lang="es-MX" altLang="zh-CN" dirty="0"/>
              <a:t> (A </a:t>
            </a:r>
            <a:r>
              <a:rPr lang="es-MX" altLang="zh-CN" dirty="0">
                <a:sym typeface="Symbol" panose="05050102010706020507"/>
              </a:rPr>
              <a:t></a:t>
            </a:r>
            <a:r>
              <a:rPr lang="es-MX" altLang="zh-CN" dirty="0"/>
              <a:t> B </a:t>
            </a:r>
            <a:r>
              <a:rPr lang="es-MX" altLang="zh-CN" dirty="0">
                <a:sym typeface="Symbol" panose="05050102010706020507"/>
              </a:rPr>
              <a:t></a:t>
            </a:r>
            <a:r>
              <a:rPr lang="es-MX" altLang="zh-CN" dirty="0"/>
              <a:t> C)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>
                <a:solidFill>
                  <a:schemeClr val="tx2"/>
                </a:solidFill>
              </a:rPr>
              <a:t>解：</a:t>
            </a:r>
            <a:r>
              <a:rPr lang="es-MX" altLang="zh-CN" dirty="0">
                <a:solidFill>
                  <a:schemeClr val="tx2"/>
                </a:solidFill>
              </a:rPr>
              <a:t>   ( B - (A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C))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</a:t>
            </a:r>
            <a:r>
              <a:rPr lang="es-MX" altLang="zh-CN" dirty="0">
                <a:solidFill>
                  <a:schemeClr val="tx2"/>
                </a:solidFill>
              </a:rPr>
              <a:t> (A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B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C)</a:t>
            </a:r>
            <a:endParaRPr lang="zh-CN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MX" altLang="zh-CN" dirty="0" smtClean="0">
                <a:solidFill>
                  <a:schemeClr val="tx2"/>
                </a:solidFill>
              </a:rPr>
              <a:t>         = ( </a:t>
            </a:r>
            <a:r>
              <a:rPr lang="es-MX" altLang="zh-CN" dirty="0">
                <a:solidFill>
                  <a:schemeClr val="tx2"/>
                </a:solidFill>
              </a:rPr>
              <a:t>B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/>
              </a:rPr>
              <a:t></a:t>
            </a:r>
            <a:r>
              <a:rPr lang="es-MX" altLang="zh-CN" dirty="0">
                <a:solidFill>
                  <a:schemeClr val="tx2"/>
                </a:solidFill>
              </a:rPr>
              <a:t>(A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C))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</a:t>
            </a:r>
            <a:r>
              <a:rPr lang="es-MX" altLang="zh-CN" dirty="0">
                <a:solidFill>
                  <a:schemeClr val="tx2"/>
                </a:solidFill>
              </a:rPr>
              <a:t> (B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A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C)</a:t>
            </a:r>
            <a:endParaRPr lang="zh-CN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MX" altLang="zh-CN" dirty="0" smtClean="0">
                <a:solidFill>
                  <a:schemeClr val="tx2"/>
                </a:solidFill>
              </a:rPr>
              <a:t>         = ( </a:t>
            </a:r>
            <a:r>
              <a:rPr lang="es-MX" altLang="zh-CN" dirty="0">
                <a:solidFill>
                  <a:schemeClr val="tx2"/>
                </a:solidFill>
              </a:rPr>
              <a:t>B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(</a:t>
            </a:r>
            <a:r>
              <a:rPr lang="en-US" altLang="zh-CN" dirty="0">
                <a:solidFill>
                  <a:schemeClr val="tx2"/>
                </a:solidFill>
                <a:sym typeface="Symbol" panose="05050102010706020507"/>
              </a:rPr>
              <a:t></a:t>
            </a:r>
            <a:r>
              <a:rPr lang="es-MX" altLang="zh-CN" dirty="0">
                <a:solidFill>
                  <a:schemeClr val="tx2"/>
                </a:solidFill>
              </a:rPr>
              <a:t>(A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C))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</a:t>
            </a:r>
            <a:r>
              <a:rPr lang="es-MX" altLang="zh-CN" dirty="0">
                <a:solidFill>
                  <a:schemeClr val="tx2"/>
                </a:solidFill>
              </a:rPr>
              <a:t> (A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C))</a:t>
            </a:r>
            <a:endParaRPr lang="zh-CN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MX" altLang="zh-CN" dirty="0" smtClean="0">
                <a:solidFill>
                  <a:schemeClr val="tx2"/>
                </a:solidFill>
              </a:rPr>
              <a:t>         = ( </a:t>
            </a:r>
            <a:r>
              <a:rPr lang="es-MX" altLang="zh-CN" dirty="0">
                <a:solidFill>
                  <a:schemeClr val="tx2"/>
                </a:solidFill>
              </a:rPr>
              <a:t>B </a:t>
            </a:r>
            <a:r>
              <a:rPr lang="es-MX" altLang="zh-CN" dirty="0">
                <a:solidFill>
                  <a:schemeClr val="tx2"/>
                </a:solidFill>
                <a:sym typeface="Symbol" panose="05050102010706020507"/>
              </a:rPr>
              <a:t></a:t>
            </a:r>
            <a:r>
              <a:rPr lang="es-MX" altLang="zh-CN" dirty="0">
                <a:solidFill>
                  <a:schemeClr val="tx2"/>
                </a:solidFill>
              </a:rPr>
              <a:t> U)</a:t>
            </a:r>
            <a:endParaRPr lang="zh-CN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MX" altLang="zh-CN" dirty="0" smtClean="0">
                <a:solidFill>
                  <a:schemeClr val="tx2"/>
                </a:solidFill>
              </a:rPr>
              <a:t>         = </a:t>
            </a:r>
            <a:r>
              <a:rPr lang="es-MX" altLang="zh-CN" dirty="0">
                <a:solidFill>
                  <a:schemeClr val="tx2"/>
                </a:solidFill>
              </a:rPr>
              <a:t>B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（二）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328592"/>
          </a:xfrm>
        </p:spPr>
        <p:txBody>
          <a:bodyPr/>
          <a:lstStyle/>
          <a:p>
            <a:r>
              <a:rPr lang="zh-CN" altLang="zh-CN" sz="2400" dirty="0"/>
              <a:t>设集合</a:t>
            </a:r>
            <a:r>
              <a:rPr lang="es-MX" altLang="zh-CN" sz="2400" dirty="0"/>
              <a:t>A</a:t>
            </a:r>
            <a:r>
              <a:rPr lang="zh-CN" altLang="zh-CN" sz="2400" dirty="0"/>
              <a:t>中的元素是长度不超过</a:t>
            </a:r>
            <a:r>
              <a:rPr lang="es-MX" altLang="zh-CN" sz="2400" dirty="0"/>
              <a:t>3</a:t>
            </a:r>
            <a:r>
              <a:rPr lang="zh-CN" altLang="zh-CN" sz="2400" dirty="0"/>
              <a:t>的二进制串，定义</a:t>
            </a:r>
            <a:r>
              <a:rPr lang="es-MX" altLang="zh-CN" sz="2400" dirty="0"/>
              <a:t>A</a:t>
            </a:r>
            <a:r>
              <a:rPr lang="zh-CN" altLang="zh-CN" sz="2400" dirty="0"/>
              <a:t>上的关系</a:t>
            </a:r>
            <a:r>
              <a:rPr lang="es-MX" altLang="zh-CN" sz="2400" dirty="0"/>
              <a:t>R</a:t>
            </a:r>
            <a:r>
              <a:rPr lang="zh-CN" altLang="zh-CN" sz="2400" dirty="0"/>
              <a:t>：</a:t>
            </a:r>
            <a:r>
              <a:rPr lang="es-MX" altLang="zh-CN" sz="2400" dirty="0"/>
              <a:t>&lt;x,y&gt;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/>
              <a:t>R</a:t>
            </a:r>
            <a:r>
              <a:rPr lang="zh-CN" altLang="zh-CN" sz="2400" dirty="0"/>
              <a:t>当且仅当</a:t>
            </a:r>
            <a:r>
              <a:rPr lang="en-US" altLang="zh-CN" sz="2400" dirty="0" err="1"/>
              <a:t>x,y</a:t>
            </a:r>
            <a:r>
              <a:rPr lang="zh-CN" altLang="zh-CN" sz="2400" dirty="0"/>
              <a:t>中</a:t>
            </a:r>
            <a:r>
              <a:rPr lang="en-US" altLang="zh-CN" sz="2400" dirty="0"/>
              <a:t>0</a:t>
            </a:r>
            <a:r>
              <a:rPr lang="zh-CN" altLang="zh-CN" sz="2400" dirty="0"/>
              <a:t>的个数相同，证明</a:t>
            </a:r>
            <a:r>
              <a:rPr lang="en-US" altLang="zh-CN" sz="2400" dirty="0"/>
              <a:t>R</a:t>
            </a:r>
            <a:r>
              <a:rPr lang="zh-CN" altLang="zh-CN" sz="2400" dirty="0"/>
              <a:t>是</a:t>
            </a:r>
            <a:r>
              <a:rPr lang="en-US" altLang="zh-CN" sz="2400" dirty="0"/>
              <a:t>A</a:t>
            </a:r>
            <a:r>
              <a:rPr lang="zh-CN" altLang="zh-CN" sz="2400" dirty="0" smtClean="0"/>
              <a:t>上的</a:t>
            </a:r>
            <a:r>
              <a:rPr lang="zh-CN" altLang="zh-CN" sz="2400" dirty="0"/>
              <a:t>等价关系，并写出所有的等价类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解</a:t>
            </a:r>
            <a:r>
              <a:rPr lang="zh-CN" altLang="zh-CN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A={0,1,00,01,10,11,000,001,010,011,100,101,110,111}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证明</a:t>
            </a:r>
            <a:r>
              <a:rPr lang="zh-CN" altLang="zh-CN" sz="2400" dirty="0" smtClean="0">
                <a:solidFill>
                  <a:schemeClr val="tx2"/>
                </a:solidFill>
              </a:rPr>
              <a:t>：</a:t>
            </a:r>
            <a:endParaRPr lang="zh-CN" altLang="zh-CN" sz="2400" dirty="0">
              <a:solidFill>
                <a:schemeClr val="tx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328592"/>
          </a:xfrm>
        </p:spPr>
        <p:txBody>
          <a:bodyPr/>
          <a:lstStyle/>
          <a:p>
            <a:r>
              <a:rPr lang="zh-CN" altLang="zh-CN" sz="2400" dirty="0"/>
              <a:t>设集合</a:t>
            </a:r>
            <a:r>
              <a:rPr lang="es-MX" altLang="zh-CN" sz="2400" dirty="0"/>
              <a:t>A</a:t>
            </a:r>
            <a:r>
              <a:rPr lang="zh-CN" altLang="zh-CN" sz="2400" dirty="0"/>
              <a:t>中的元素是长度不超过</a:t>
            </a:r>
            <a:r>
              <a:rPr lang="es-MX" altLang="zh-CN" sz="2400" dirty="0"/>
              <a:t>3</a:t>
            </a:r>
            <a:r>
              <a:rPr lang="zh-CN" altLang="zh-CN" sz="2400" dirty="0"/>
              <a:t>的二进制串，定义</a:t>
            </a:r>
            <a:r>
              <a:rPr lang="es-MX" altLang="zh-CN" sz="2400" dirty="0"/>
              <a:t>A</a:t>
            </a:r>
            <a:r>
              <a:rPr lang="zh-CN" altLang="zh-CN" sz="2400" dirty="0"/>
              <a:t>上的关系</a:t>
            </a:r>
            <a:r>
              <a:rPr lang="es-MX" altLang="zh-CN" sz="2400" dirty="0"/>
              <a:t>R</a:t>
            </a:r>
            <a:r>
              <a:rPr lang="zh-CN" altLang="zh-CN" sz="2400" dirty="0"/>
              <a:t>：</a:t>
            </a:r>
            <a:r>
              <a:rPr lang="es-MX" altLang="zh-CN" sz="2400" dirty="0"/>
              <a:t>&lt;x,y&gt;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/>
              <a:t>R</a:t>
            </a:r>
            <a:r>
              <a:rPr lang="zh-CN" altLang="zh-CN" sz="2400" dirty="0"/>
              <a:t>当且仅当</a:t>
            </a:r>
            <a:r>
              <a:rPr lang="en-US" altLang="zh-CN" sz="2400" dirty="0" err="1"/>
              <a:t>x,y</a:t>
            </a:r>
            <a:r>
              <a:rPr lang="zh-CN" altLang="zh-CN" sz="2400" dirty="0"/>
              <a:t>中</a:t>
            </a:r>
            <a:r>
              <a:rPr lang="en-US" altLang="zh-CN" sz="2400" dirty="0"/>
              <a:t>0</a:t>
            </a:r>
            <a:r>
              <a:rPr lang="zh-CN" altLang="zh-CN" sz="2400" dirty="0"/>
              <a:t>的个数相同，证明</a:t>
            </a:r>
            <a:r>
              <a:rPr lang="en-US" altLang="zh-CN" sz="2400" dirty="0"/>
              <a:t>R</a:t>
            </a:r>
            <a:r>
              <a:rPr lang="zh-CN" altLang="zh-CN" sz="2400" dirty="0"/>
              <a:t>是</a:t>
            </a:r>
            <a:r>
              <a:rPr lang="en-US" altLang="zh-CN" sz="2400" dirty="0"/>
              <a:t>A</a:t>
            </a:r>
            <a:r>
              <a:rPr lang="zh-CN" altLang="zh-CN" sz="2400" dirty="0" smtClean="0"/>
              <a:t>上的</a:t>
            </a:r>
            <a:r>
              <a:rPr lang="zh-CN" altLang="zh-CN" sz="2400" dirty="0"/>
              <a:t>等价关系，并写出所有的等价类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解</a:t>
            </a:r>
            <a:r>
              <a:rPr lang="zh-CN" altLang="zh-CN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A={0,1,00,01,10,11,000,001,010,011,100,101,110,111}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证明</a:t>
            </a:r>
            <a:r>
              <a:rPr lang="zh-CN" altLang="zh-CN" sz="2400" dirty="0" smtClean="0">
                <a:solidFill>
                  <a:schemeClr val="tx2"/>
                </a:solidFill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</a:rPr>
              <a:t>⑴</a:t>
            </a:r>
            <a:r>
              <a:rPr lang="zh-CN" altLang="zh-CN" sz="2400" dirty="0">
                <a:solidFill>
                  <a:schemeClr val="tx2"/>
                </a:solidFill>
              </a:rPr>
              <a:t>设任意</a:t>
            </a:r>
            <a:r>
              <a:rPr lang="en-US" altLang="zh-CN" sz="2400" dirty="0" err="1">
                <a:solidFill>
                  <a:schemeClr val="tx2"/>
                </a:solidFill>
              </a:rPr>
              <a:t>x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zh-CN" altLang="zh-CN" sz="2400" dirty="0">
                <a:solidFill>
                  <a:schemeClr val="tx2"/>
                </a:solidFill>
              </a:rPr>
              <a:t>，显然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zh-CN" sz="2400" dirty="0">
                <a:solidFill>
                  <a:schemeClr val="tx2"/>
                </a:solidFill>
              </a:rPr>
              <a:t>包含相同个数的</a:t>
            </a:r>
            <a:r>
              <a:rPr lang="en-US" altLang="zh-CN" sz="2400" dirty="0">
                <a:solidFill>
                  <a:schemeClr val="tx2"/>
                </a:solidFill>
              </a:rPr>
              <a:t>0</a:t>
            </a:r>
            <a:r>
              <a:rPr lang="zh-CN" altLang="zh-CN" sz="2400" dirty="0">
                <a:solidFill>
                  <a:schemeClr val="tx2"/>
                </a:solidFill>
              </a:rPr>
              <a:t>，即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</a:rPr>
              <a:t>x,x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，所以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具有自反性。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⑵</a:t>
            </a:r>
            <a:r>
              <a:rPr lang="zh-CN" altLang="zh-CN" sz="2400" dirty="0">
                <a:solidFill>
                  <a:schemeClr val="tx2"/>
                </a:solidFill>
              </a:rPr>
              <a:t>对于任意</a:t>
            </a:r>
            <a:r>
              <a:rPr lang="en-US" altLang="zh-CN" sz="2400" dirty="0" err="1">
                <a:solidFill>
                  <a:schemeClr val="tx2"/>
                </a:solidFill>
              </a:rPr>
              <a:t>x,y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zh-CN" altLang="zh-CN" sz="2400" dirty="0">
                <a:solidFill>
                  <a:schemeClr val="tx2"/>
                </a:solidFill>
              </a:rPr>
              <a:t>，若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</a:rPr>
              <a:t>x,y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，即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</a:t>
            </a:r>
            <a:r>
              <a:rPr lang="en-US" altLang="zh-CN" sz="2400" dirty="0">
                <a:solidFill>
                  <a:schemeClr val="tx2"/>
                </a:solidFill>
              </a:rPr>
              <a:t>0</a:t>
            </a:r>
            <a:r>
              <a:rPr lang="zh-CN" altLang="zh-CN" sz="2400" dirty="0">
                <a:solidFill>
                  <a:schemeClr val="tx2"/>
                </a:solidFill>
              </a:rPr>
              <a:t>的个数相同，显然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zh-CN" sz="2400" dirty="0">
                <a:solidFill>
                  <a:schemeClr val="tx2"/>
                </a:solidFill>
              </a:rPr>
              <a:t>中</a:t>
            </a:r>
            <a:r>
              <a:rPr lang="en-US" altLang="zh-CN" sz="2400" dirty="0">
                <a:solidFill>
                  <a:schemeClr val="tx2"/>
                </a:solidFill>
              </a:rPr>
              <a:t>0</a:t>
            </a:r>
            <a:r>
              <a:rPr lang="zh-CN" altLang="zh-CN" sz="2400" dirty="0">
                <a:solidFill>
                  <a:schemeClr val="tx2"/>
                </a:solidFill>
              </a:rPr>
              <a:t>的个数也相同，即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</a:rPr>
              <a:t>y,x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，所以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具有对称性。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⑶</a:t>
            </a:r>
            <a:r>
              <a:rPr lang="zh-CN" altLang="zh-CN" sz="2400" dirty="0">
                <a:solidFill>
                  <a:schemeClr val="tx2"/>
                </a:solidFill>
              </a:rPr>
              <a:t>对于任意的</a:t>
            </a:r>
            <a:r>
              <a:rPr lang="en-US" altLang="zh-CN" sz="2400" dirty="0" err="1">
                <a:solidFill>
                  <a:schemeClr val="tx2"/>
                </a:solidFill>
              </a:rPr>
              <a:t>x,y,z</a:t>
            </a:r>
            <a:r>
              <a:rPr lang="en-US" altLang="zh-CN" sz="2400" dirty="0" err="1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 err="1">
                <a:solidFill>
                  <a:schemeClr val="tx2"/>
                </a:solidFill>
              </a:rPr>
              <a:t>A</a:t>
            </a:r>
            <a:r>
              <a:rPr lang="zh-CN" altLang="zh-CN" sz="2400" dirty="0">
                <a:solidFill>
                  <a:schemeClr val="tx2"/>
                </a:solidFill>
              </a:rPr>
              <a:t>，若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</a:rPr>
              <a:t>x,y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，且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</a:rPr>
              <a:t>y,z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，由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的定义知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</a:t>
            </a:r>
            <a:r>
              <a:rPr lang="en-US" altLang="zh-CN" sz="2400" dirty="0">
                <a:solidFill>
                  <a:schemeClr val="tx2"/>
                </a:solidFill>
              </a:rPr>
              <a:t>0</a:t>
            </a:r>
            <a:r>
              <a:rPr lang="zh-CN" altLang="zh-CN" sz="2400" dirty="0">
                <a:solidFill>
                  <a:schemeClr val="tx2"/>
                </a:solidFill>
              </a:rPr>
              <a:t>的个数相同，且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z</a:t>
            </a:r>
            <a:r>
              <a:rPr lang="zh-CN" altLang="zh-CN" sz="2400" dirty="0">
                <a:solidFill>
                  <a:schemeClr val="tx2"/>
                </a:solidFill>
              </a:rPr>
              <a:t>中</a:t>
            </a:r>
            <a:r>
              <a:rPr lang="en-US" altLang="zh-CN" sz="2400" dirty="0">
                <a:solidFill>
                  <a:schemeClr val="tx2"/>
                </a:solidFill>
              </a:rPr>
              <a:t>0</a:t>
            </a:r>
            <a:r>
              <a:rPr lang="zh-CN" altLang="zh-CN" sz="2400" dirty="0">
                <a:solidFill>
                  <a:schemeClr val="tx2"/>
                </a:solidFill>
              </a:rPr>
              <a:t>的个数相同，则</a:t>
            </a:r>
            <a:r>
              <a:rPr lang="en-US" altLang="zh-CN" sz="2400" dirty="0">
                <a:solidFill>
                  <a:schemeClr val="tx2"/>
                </a:solidFill>
              </a:rPr>
              <a:t>x</a:t>
            </a:r>
            <a:r>
              <a:rPr lang="zh-CN" altLang="zh-CN" sz="2400" dirty="0">
                <a:solidFill>
                  <a:schemeClr val="tx2"/>
                </a:solidFill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</a:rPr>
              <a:t>z</a:t>
            </a:r>
            <a:r>
              <a:rPr lang="zh-CN" altLang="zh-CN" sz="2400" dirty="0">
                <a:solidFill>
                  <a:schemeClr val="tx2"/>
                </a:solidFill>
              </a:rPr>
              <a:t>中</a:t>
            </a:r>
            <a:r>
              <a:rPr lang="en-US" altLang="zh-CN" sz="2400" dirty="0">
                <a:solidFill>
                  <a:schemeClr val="tx2"/>
                </a:solidFill>
              </a:rPr>
              <a:t>0</a:t>
            </a:r>
            <a:r>
              <a:rPr lang="zh-CN" altLang="zh-CN" sz="2400" dirty="0">
                <a:solidFill>
                  <a:schemeClr val="tx2"/>
                </a:solidFill>
              </a:rPr>
              <a:t>的个数也相同，即</a:t>
            </a:r>
            <a:r>
              <a:rPr lang="en-US" altLang="zh-CN" sz="2400" dirty="0">
                <a:solidFill>
                  <a:schemeClr val="tx2"/>
                </a:solidFill>
              </a:rPr>
              <a:t>&lt;</a:t>
            </a:r>
            <a:r>
              <a:rPr lang="en-US" altLang="zh-CN" sz="2400" dirty="0" err="1">
                <a:solidFill>
                  <a:schemeClr val="tx2"/>
                </a:solidFill>
              </a:rPr>
              <a:t>x,z</a:t>
            </a:r>
            <a:r>
              <a:rPr lang="en-US" altLang="zh-CN" sz="2400" dirty="0">
                <a:solidFill>
                  <a:schemeClr val="tx2"/>
                </a:solidFill>
              </a:rPr>
              <a:t>&gt;</a:t>
            </a:r>
            <a:r>
              <a:rPr lang="en-US" altLang="zh-CN" sz="2400" dirty="0">
                <a:solidFill>
                  <a:schemeClr val="tx2"/>
                </a:solidFill>
                <a:sym typeface="Symbol" panose="05050102010706020507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，所以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具有传递性。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2"/>
                </a:solidFill>
              </a:rPr>
              <a:t>综上⑴</a:t>
            </a:r>
            <a:r>
              <a:rPr lang="en-US" altLang="zh-CN" sz="2400" dirty="0">
                <a:solidFill>
                  <a:schemeClr val="tx2"/>
                </a:solidFill>
              </a:rPr>
              <a:t>⑵⑶</a:t>
            </a:r>
            <a:r>
              <a:rPr lang="zh-CN" altLang="zh-CN" sz="2400" dirty="0">
                <a:solidFill>
                  <a:schemeClr val="tx2"/>
                </a:solidFill>
              </a:rPr>
              <a:t>知</a:t>
            </a:r>
            <a:r>
              <a:rPr lang="en-US" altLang="zh-CN" sz="2400" dirty="0">
                <a:solidFill>
                  <a:schemeClr val="tx2"/>
                </a:solidFill>
              </a:rPr>
              <a:t>R</a:t>
            </a:r>
            <a:r>
              <a:rPr lang="zh-CN" altLang="zh-CN" sz="2400" dirty="0">
                <a:solidFill>
                  <a:schemeClr val="tx2"/>
                </a:solidFill>
              </a:rPr>
              <a:t>是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zh-CN" sz="2400" dirty="0">
                <a:solidFill>
                  <a:schemeClr val="tx2"/>
                </a:solidFill>
              </a:rPr>
              <a:t>上的等价关系</a:t>
            </a:r>
            <a:r>
              <a:rPr lang="zh-CN" altLang="zh-CN" sz="2400" dirty="0" smtClean="0">
                <a:solidFill>
                  <a:schemeClr val="tx2"/>
                </a:solidFill>
              </a:rPr>
              <a:t>。</a:t>
            </a:r>
            <a:endParaRPr lang="zh-CN" altLang="zh-CN" sz="2400" dirty="0">
              <a:solidFill>
                <a:schemeClr val="tx2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464496"/>
          </a:xfrm>
        </p:spPr>
        <p:txBody>
          <a:bodyPr/>
          <a:lstStyle/>
          <a:p>
            <a:r>
              <a:rPr lang="zh-CN" altLang="zh-CN" sz="2400" dirty="0"/>
              <a:t>设集合</a:t>
            </a:r>
            <a:r>
              <a:rPr lang="es-MX" altLang="zh-CN" sz="2400" dirty="0"/>
              <a:t>A</a:t>
            </a:r>
            <a:r>
              <a:rPr lang="zh-CN" altLang="zh-CN" sz="2400" dirty="0"/>
              <a:t>中的元素是长度不超过</a:t>
            </a:r>
            <a:r>
              <a:rPr lang="es-MX" altLang="zh-CN" sz="2400" dirty="0"/>
              <a:t>3</a:t>
            </a:r>
            <a:r>
              <a:rPr lang="zh-CN" altLang="zh-CN" sz="2400" dirty="0"/>
              <a:t>的二进制串，定义</a:t>
            </a:r>
            <a:r>
              <a:rPr lang="es-MX" altLang="zh-CN" sz="2400" dirty="0"/>
              <a:t>A</a:t>
            </a:r>
            <a:r>
              <a:rPr lang="zh-CN" altLang="zh-CN" sz="2400" dirty="0"/>
              <a:t>上的关系</a:t>
            </a:r>
            <a:r>
              <a:rPr lang="es-MX" altLang="zh-CN" sz="2400" dirty="0"/>
              <a:t>R</a:t>
            </a:r>
            <a:r>
              <a:rPr lang="zh-CN" altLang="zh-CN" sz="2400" dirty="0"/>
              <a:t>：</a:t>
            </a:r>
            <a:r>
              <a:rPr lang="es-MX" altLang="zh-CN" sz="2400" dirty="0"/>
              <a:t>&lt;x,y&gt;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/>
              <a:t>R</a:t>
            </a:r>
            <a:r>
              <a:rPr lang="zh-CN" altLang="zh-CN" sz="2400" dirty="0"/>
              <a:t>当且仅当</a:t>
            </a:r>
            <a:r>
              <a:rPr lang="en-US" altLang="zh-CN" sz="2400" dirty="0" err="1"/>
              <a:t>x,y</a:t>
            </a:r>
            <a:r>
              <a:rPr lang="zh-CN" altLang="zh-CN" sz="2400" dirty="0"/>
              <a:t>中</a:t>
            </a:r>
            <a:r>
              <a:rPr lang="en-US" altLang="zh-CN" sz="2400" dirty="0"/>
              <a:t>0</a:t>
            </a:r>
            <a:r>
              <a:rPr lang="zh-CN" altLang="zh-CN" sz="2400" dirty="0"/>
              <a:t>的个数相同，证明</a:t>
            </a:r>
            <a:r>
              <a:rPr lang="en-US" altLang="zh-CN" sz="2400" dirty="0"/>
              <a:t>R</a:t>
            </a:r>
            <a:r>
              <a:rPr lang="zh-CN" altLang="zh-CN" sz="2400" dirty="0"/>
              <a:t>是</a:t>
            </a:r>
            <a:r>
              <a:rPr lang="en-US" altLang="zh-CN" sz="2400" dirty="0"/>
              <a:t>A</a:t>
            </a:r>
            <a:r>
              <a:rPr lang="zh-CN" altLang="zh-CN" sz="2400" dirty="0" smtClean="0"/>
              <a:t>上的</a:t>
            </a:r>
            <a:r>
              <a:rPr lang="zh-CN" altLang="zh-CN" sz="2400" dirty="0"/>
              <a:t>等价关系，并写出所有的等价类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解</a:t>
            </a:r>
            <a:r>
              <a:rPr lang="zh-CN" altLang="zh-CN" sz="2400" dirty="0">
                <a:solidFill>
                  <a:schemeClr val="tx2"/>
                </a:solidFill>
              </a:rPr>
              <a:t>：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0FEC8-BB57-4B9B-9051-2D5515894259}" type="slidenum">
              <a:rPr lang="en-US" altLang="zh-CN" smtClean="0">
                <a:solidFill>
                  <a:srgbClr val="FFFFFF"/>
                </a:solidFill>
              </a:rPr>
            </a:fld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464496"/>
          </a:xfrm>
        </p:spPr>
        <p:txBody>
          <a:bodyPr/>
          <a:lstStyle/>
          <a:p>
            <a:r>
              <a:rPr lang="zh-CN" altLang="zh-CN" sz="2400" dirty="0"/>
              <a:t>设集合</a:t>
            </a:r>
            <a:r>
              <a:rPr lang="es-MX" altLang="zh-CN" sz="2400" dirty="0"/>
              <a:t>A</a:t>
            </a:r>
            <a:r>
              <a:rPr lang="zh-CN" altLang="zh-CN" sz="2400" dirty="0"/>
              <a:t>中的元素是长度不超过</a:t>
            </a:r>
            <a:r>
              <a:rPr lang="es-MX" altLang="zh-CN" sz="2400" dirty="0"/>
              <a:t>3</a:t>
            </a:r>
            <a:r>
              <a:rPr lang="zh-CN" altLang="zh-CN" sz="2400" dirty="0"/>
              <a:t>的二进制串，定义</a:t>
            </a:r>
            <a:r>
              <a:rPr lang="es-MX" altLang="zh-CN" sz="2400" dirty="0"/>
              <a:t>A</a:t>
            </a:r>
            <a:r>
              <a:rPr lang="zh-CN" altLang="zh-CN" sz="2400" dirty="0"/>
              <a:t>上的关系</a:t>
            </a:r>
            <a:r>
              <a:rPr lang="es-MX" altLang="zh-CN" sz="2400" dirty="0"/>
              <a:t>R</a:t>
            </a:r>
            <a:r>
              <a:rPr lang="zh-CN" altLang="zh-CN" sz="2400" dirty="0"/>
              <a:t>：</a:t>
            </a:r>
            <a:r>
              <a:rPr lang="es-MX" altLang="zh-CN" sz="2400" dirty="0"/>
              <a:t>&lt;x,y&gt;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/>
              <a:t>R</a:t>
            </a:r>
            <a:r>
              <a:rPr lang="zh-CN" altLang="zh-CN" sz="2400" dirty="0"/>
              <a:t>当且仅当</a:t>
            </a:r>
            <a:r>
              <a:rPr lang="en-US" altLang="zh-CN" sz="2400" dirty="0" err="1"/>
              <a:t>x,y</a:t>
            </a:r>
            <a:r>
              <a:rPr lang="zh-CN" altLang="zh-CN" sz="2400" dirty="0"/>
              <a:t>中</a:t>
            </a:r>
            <a:r>
              <a:rPr lang="en-US" altLang="zh-CN" sz="2400" dirty="0"/>
              <a:t>0</a:t>
            </a:r>
            <a:r>
              <a:rPr lang="zh-CN" altLang="zh-CN" sz="2400" dirty="0"/>
              <a:t>的个数相同，证明</a:t>
            </a:r>
            <a:r>
              <a:rPr lang="en-US" altLang="zh-CN" sz="2400" dirty="0"/>
              <a:t>R</a:t>
            </a:r>
            <a:r>
              <a:rPr lang="zh-CN" altLang="zh-CN" sz="2400" dirty="0"/>
              <a:t>是</a:t>
            </a:r>
            <a:r>
              <a:rPr lang="en-US" altLang="zh-CN" sz="2400" dirty="0"/>
              <a:t>A</a:t>
            </a:r>
            <a:r>
              <a:rPr lang="zh-CN" altLang="zh-CN" sz="2400" dirty="0" smtClean="0"/>
              <a:t>上的</a:t>
            </a:r>
            <a:r>
              <a:rPr lang="zh-CN" altLang="zh-CN" sz="2400" dirty="0"/>
              <a:t>等价关系，并写出所有的等价类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解</a:t>
            </a:r>
            <a:r>
              <a:rPr lang="zh-CN" altLang="zh-CN" sz="2400" dirty="0">
                <a:solidFill>
                  <a:schemeClr val="tx2"/>
                </a:solidFill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</a:rPr>
              <a:t>A={0,1,00,01,10,11,000,001,010,011,100,101,110,111}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zh-CN" sz="2400" dirty="0" smtClean="0">
                <a:solidFill>
                  <a:schemeClr val="tx2"/>
                </a:solidFill>
              </a:rPr>
              <a:t>等价类</a:t>
            </a:r>
            <a:r>
              <a:rPr lang="zh-CN" altLang="zh-CN" sz="2400" dirty="0">
                <a:solidFill>
                  <a:schemeClr val="tx2"/>
                </a:solidFill>
              </a:rPr>
              <a:t>有</a:t>
            </a:r>
            <a:r>
              <a:rPr lang="zh-CN" altLang="zh-CN" sz="2400" dirty="0" smtClean="0">
                <a:solidFill>
                  <a:schemeClr val="tx2"/>
                </a:solidFill>
              </a:rPr>
              <a:t>：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     [</a:t>
            </a:r>
            <a:r>
              <a:rPr lang="en-US" altLang="zh-CN" sz="2400" dirty="0">
                <a:solidFill>
                  <a:schemeClr val="tx2"/>
                </a:solidFill>
              </a:rPr>
              <a:t>0]</a:t>
            </a:r>
            <a:r>
              <a:rPr lang="en-US" altLang="zh-CN" sz="2400" baseline="-25000" dirty="0">
                <a:solidFill>
                  <a:schemeClr val="tx2"/>
                </a:solidFill>
              </a:rPr>
              <a:t>R</a:t>
            </a:r>
            <a:r>
              <a:rPr lang="en-US" altLang="zh-CN" sz="2400" dirty="0">
                <a:solidFill>
                  <a:schemeClr val="tx2"/>
                </a:solidFill>
              </a:rPr>
              <a:t>={0,01,10,110,101,011}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    [</a:t>
            </a:r>
            <a:r>
              <a:rPr lang="en-US" altLang="zh-CN" sz="2400" dirty="0">
                <a:solidFill>
                  <a:schemeClr val="tx2"/>
                </a:solidFill>
              </a:rPr>
              <a:t>00]</a:t>
            </a:r>
            <a:r>
              <a:rPr lang="en-US" altLang="zh-CN" sz="2400" baseline="-25000" dirty="0">
                <a:solidFill>
                  <a:schemeClr val="tx2"/>
                </a:solidFill>
              </a:rPr>
              <a:t>R</a:t>
            </a:r>
            <a:r>
              <a:rPr lang="en-US" altLang="zh-CN" sz="2400" dirty="0">
                <a:solidFill>
                  <a:schemeClr val="tx2"/>
                </a:solidFill>
              </a:rPr>
              <a:t>={</a:t>
            </a:r>
            <a:r>
              <a:rPr lang="en-US" altLang="zh-CN" sz="2400" dirty="0" smtClean="0">
                <a:solidFill>
                  <a:schemeClr val="tx2"/>
                </a:solidFill>
              </a:rPr>
              <a:t>00,100,001,010}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    [</a:t>
            </a:r>
            <a:r>
              <a:rPr lang="en-US" altLang="zh-CN" sz="2400" dirty="0">
                <a:solidFill>
                  <a:schemeClr val="tx2"/>
                </a:solidFill>
              </a:rPr>
              <a:t>000]</a:t>
            </a:r>
            <a:r>
              <a:rPr lang="en-US" altLang="zh-CN" sz="2400" baseline="-25000" dirty="0">
                <a:solidFill>
                  <a:schemeClr val="tx2"/>
                </a:solidFill>
              </a:rPr>
              <a:t>R</a:t>
            </a:r>
            <a:r>
              <a:rPr lang="en-US" altLang="zh-CN" sz="2400" dirty="0">
                <a:solidFill>
                  <a:schemeClr val="tx2"/>
                </a:solidFill>
              </a:rPr>
              <a:t>={</a:t>
            </a:r>
            <a:r>
              <a:rPr lang="en-US" altLang="zh-CN" sz="2400" dirty="0" smtClean="0">
                <a:solidFill>
                  <a:schemeClr val="tx2"/>
                </a:solidFill>
              </a:rPr>
              <a:t>000}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  [</a:t>
            </a:r>
            <a:r>
              <a:rPr lang="en-US" altLang="zh-CN" sz="2400" dirty="0">
                <a:solidFill>
                  <a:schemeClr val="tx2"/>
                </a:solidFill>
              </a:rPr>
              <a:t>1]</a:t>
            </a:r>
            <a:r>
              <a:rPr lang="en-US" altLang="zh-CN" sz="2400" baseline="-25000" dirty="0">
                <a:solidFill>
                  <a:schemeClr val="tx2"/>
                </a:solidFill>
              </a:rPr>
              <a:t>R</a:t>
            </a:r>
            <a:r>
              <a:rPr lang="en-US" altLang="zh-CN" sz="2400" dirty="0">
                <a:solidFill>
                  <a:schemeClr val="tx2"/>
                </a:solidFill>
              </a:rPr>
              <a:t>={1,11,111}</a:t>
            </a:r>
            <a:endParaRPr lang="zh-CN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集合论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（三）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blipFill rotWithShape="1"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>
          <a:defRPr dirty="0" smtClean="0"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blipFill rotWithShape="1"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>
          <a:defRPr dirty="0" smtClean="0">
            <a:noFill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6294</Words>
  <Application>WPS 演示</Application>
  <PresentationFormat>全屏显示(4:3)</PresentationFormat>
  <Paragraphs>316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黑体</vt:lpstr>
      <vt:lpstr>微软雅黑</vt:lpstr>
      <vt:lpstr>Calibri</vt:lpstr>
      <vt:lpstr>Gulim</vt:lpstr>
      <vt:lpstr>Noto Sans CJK HK</vt:lpstr>
      <vt:lpstr>华文楷体</vt:lpstr>
      <vt:lpstr>楷体</vt:lpstr>
      <vt:lpstr>Symbol</vt:lpstr>
      <vt:lpstr>Arial Unicode MS</vt:lpstr>
      <vt:lpstr>文泉驿微米黑</vt:lpstr>
      <vt:lpstr>文泉驿正黑</vt:lpstr>
      <vt:lpstr>1_默认设计模板</vt:lpstr>
      <vt:lpstr>2_默认设计模板</vt:lpstr>
      <vt:lpstr>PowerPoint 演示文稿</vt:lpstr>
      <vt:lpstr>课堂测试—集合论—（一）</vt:lpstr>
      <vt:lpstr>课堂测试—集合论—（一）</vt:lpstr>
      <vt:lpstr>课堂测试—集合论—（二）</vt:lpstr>
      <vt:lpstr>课堂测试—集合论—（二）</vt:lpstr>
      <vt:lpstr>课堂测试—集合论—（三）</vt:lpstr>
      <vt:lpstr>课堂测试—集合论—（三）</vt:lpstr>
      <vt:lpstr>课堂测试—集合论—（三）</vt:lpstr>
      <vt:lpstr>课堂测试—集合论—（三）</vt:lpstr>
      <vt:lpstr>课堂测试—集合论—（四）</vt:lpstr>
      <vt:lpstr>课堂测试—集合论—（四）</vt:lpstr>
      <vt:lpstr>课堂测试—集合论—（四）</vt:lpstr>
      <vt:lpstr>课堂测试—集合论—（四）</vt:lpstr>
      <vt:lpstr>课堂测试—集合论—（五）</vt:lpstr>
      <vt:lpstr>课堂测试—集合论—（五）</vt:lpstr>
      <vt:lpstr>课堂测试—数理逻辑—（一）</vt:lpstr>
      <vt:lpstr>课堂测试—数理逻辑—（一）</vt:lpstr>
      <vt:lpstr>课堂测试—数理逻辑—（二）</vt:lpstr>
      <vt:lpstr>课堂测试—数理逻辑—（二）</vt:lpstr>
      <vt:lpstr>课堂测试—数理逻辑—（二）</vt:lpstr>
      <vt:lpstr>课堂测试—数理逻辑—（二）</vt:lpstr>
      <vt:lpstr>课堂测试—数理逻辑—（三）</vt:lpstr>
      <vt:lpstr>课堂测试—数理逻辑—（三）</vt:lpstr>
      <vt:lpstr>课堂测试—数理逻辑—（四）</vt:lpstr>
      <vt:lpstr>课堂测试—数理逻辑—（四）</vt:lpstr>
      <vt:lpstr>课堂测试—数理逻辑—（四）</vt:lpstr>
      <vt:lpstr>课堂测试—数理逻辑—（四）</vt:lpstr>
      <vt:lpstr>课堂测试—数理逻辑—（五）</vt:lpstr>
      <vt:lpstr>课堂测试—数理逻辑—（五）</vt:lpstr>
      <vt:lpstr>课堂测试—数理逻辑—（五）</vt:lpstr>
      <vt:lpstr>课堂测试—数理逻辑—（五）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</dc:creator>
  <cp:lastModifiedBy>陆洪业</cp:lastModifiedBy>
  <cp:revision>991</cp:revision>
  <dcterms:created xsi:type="dcterms:W3CDTF">2020-06-07T13:10:25Z</dcterms:created>
  <dcterms:modified xsi:type="dcterms:W3CDTF">2020-06-07T13:10:25Z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