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345" r:id="rId5"/>
    <p:sldId id="329" r:id="rId6"/>
    <p:sldId id="328" r:id="rId7"/>
    <p:sldId id="330" r:id="rId8"/>
    <p:sldId id="257" r:id="rId9"/>
    <p:sldId id="314" r:id="rId10"/>
    <p:sldId id="315" r:id="rId11"/>
    <p:sldId id="316" r:id="rId12"/>
    <p:sldId id="357" r:id="rId13"/>
    <p:sldId id="343" r:id="rId14"/>
    <p:sldId id="358" r:id="rId15"/>
    <p:sldId id="344" r:id="rId16"/>
    <p:sldId id="359" r:id="rId17"/>
    <p:sldId id="323" r:id="rId18"/>
    <p:sldId id="325" r:id="rId19"/>
    <p:sldId id="360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FFCC"/>
    <a:srgbClr val="663300"/>
    <a:srgbClr val="CCFFFF"/>
    <a:srgbClr val="CC3300"/>
    <a:srgbClr val="CC66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8"/>
        <p:guide pos="287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307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099" name="矩形 3074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/>
              <a:endParaRPr lang="zh-CN" altLang="zh-CN" sz="2400">
                <a:latin typeface="Times New Roman" panose="02020603050405020304" pitchFamily="2" charset="0"/>
                <a:ea typeface="楷体" panose="02010609060101010101" charset="-122"/>
              </a:endParaRPr>
            </a:p>
          </p:txBody>
        </p:sp>
        <p:sp>
          <p:nvSpPr>
            <p:cNvPr id="4100" name="矩形 307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 sz="2400">
                <a:latin typeface="Times New Roman" panose="02020603050405020304" pitchFamily="2" charset="0"/>
                <a:ea typeface="楷体" panose="02010609060101010101" charset="-122"/>
              </a:endParaRPr>
            </a:p>
          </p:txBody>
        </p:sp>
        <p:grpSp>
          <p:nvGrpSpPr>
            <p:cNvPr id="4101" name="组合 3076"/>
            <p:cNvGrpSpPr/>
            <p:nvPr/>
          </p:nvGrpSpPr>
          <p:grpSpPr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4102" name="矩形 3077"/>
              <p:cNvSpPr/>
              <p:nvPr userDrawn="1"/>
            </p:nvSpPr>
            <p:spPr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4103" name="矩形 3078"/>
              <p:cNvSpPr/>
              <p:nvPr userDrawn="1"/>
            </p:nvSpPr>
            <p:spPr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4104" name="矩形 3079"/>
              <p:cNvSpPr/>
              <p:nvPr userDrawn="1"/>
            </p:nvSpPr>
            <p:spPr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4105" name="矩形 3080"/>
              <p:cNvSpPr/>
              <p:nvPr userDrawn="1"/>
            </p:nvSpPr>
            <p:spPr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4106" name="矩形 3081"/>
              <p:cNvSpPr/>
              <p:nvPr userDrawn="1"/>
            </p:nvSpPr>
            <p:spPr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4107" name="矩形 3082"/>
              <p:cNvSpPr/>
              <p:nvPr userDrawn="1"/>
            </p:nvSpPr>
            <p:spPr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4108" name="矩形 3083"/>
              <p:cNvSpPr/>
              <p:nvPr userDrawn="1"/>
            </p:nvSpPr>
            <p:spPr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4109" name="矩形 3084"/>
              <p:cNvSpPr/>
              <p:nvPr userDrawn="1"/>
            </p:nvSpPr>
            <p:spPr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4110" name="矩形 3085"/>
              <p:cNvSpPr/>
              <p:nvPr userDrawn="1"/>
            </p:nvSpPr>
            <p:spPr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4111" name="矩形 3086"/>
              <p:cNvSpPr/>
              <p:nvPr userDrawn="1"/>
            </p:nvSpPr>
            <p:spPr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</p:grpSp>
      </p:grpSp>
      <p:sp>
        <p:nvSpPr>
          <p:cNvPr id="4112" name="文本框 3092"/>
          <p:cNvSpPr txBox="1"/>
          <p:nvPr userDrawn="1"/>
        </p:nvSpPr>
        <p:spPr>
          <a:xfrm>
            <a:off x="7920038" y="6521450"/>
            <a:ext cx="1223962" cy="334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1600" b="1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rPr>
              <a:t>第</a:t>
            </a:r>
            <a:fld id="{9A0DB2DC-4C9A-4742-B13C-FB6460FD3503}" type="slidenum">
              <a:rPr lang="zh-CN" altLang="en-US" sz="1600" b="1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rPr>
            </a:fld>
            <a:r>
              <a:rPr lang="zh-CN" altLang="en-US" sz="1600" b="1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rPr>
              <a:t>页</a:t>
            </a:r>
            <a:endParaRPr lang="zh-CN" altLang="en-US" sz="1600" b="1">
              <a:solidFill>
                <a:schemeClr val="accent2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3091" name="标题 3090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300" kern="12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92" name="副标题 3091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sz="2600" kern="1200"/>
            </a:lvl1pPr>
            <a:lvl2pPr marL="457200" lvl="1" indent="-457200" algn="ctr">
              <a:buNone/>
              <a:defRPr sz="2600" kern="1200"/>
            </a:lvl2pPr>
            <a:lvl3pPr marL="914400" lvl="2" indent="-914400" algn="ctr">
              <a:buNone/>
              <a:defRPr sz="2600" kern="1200"/>
            </a:lvl3pPr>
            <a:lvl4pPr marL="1371600" lvl="3" indent="-1371600" algn="ctr">
              <a:buNone/>
              <a:defRPr sz="2600" kern="1200"/>
            </a:lvl4pPr>
            <a:lvl5pPr marL="1828800" lvl="4" indent="-1828800" algn="ctr">
              <a:buNone/>
              <a:defRPr sz="26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" name="日期占位符 308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altLang="en-US" strike="noStrike" noProof="1">
              <a:ea typeface="楷体" panose="02010609060101010101" charset="-122"/>
            </a:endParaRPr>
          </a:p>
        </p:txBody>
      </p:sp>
      <p:sp>
        <p:nvSpPr>
          <p:cNvPr id="3089" name="页脚占位符 308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strike="noStrike" noProof="1">
              <a:ea typeface="楷体" panose="02010609060101010101" charset="-122"/>
            </a:endParaRPr>
          </a:p>
        </p:txBody>
      </p:sp>
      <p:sp>
        <p:nvSpPr>
          <p:cNvPr id="3090" name="灯片编号占位符 308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>
              <a:latin typeface="Arial Black" panose="020B0A04020102020204" pitchFamily="2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409" y="12684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457200"/>
            <a:ext cx="2060178" cy="46974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61104" cy="46974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组合 307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矩形 3074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/>
              <a:endParaRPr lang="zh-CN" altLang="zh-CN" sz="2400">
                <a:latin typeface="Times New Roman" panose="02020603050405020304" pitchFamily="2" charset="0"/>
                <a:ea typeface="楷体" panose="02010609060101010101" charset="-122"/>
              </a:endParaRPr>
            </a:p>
          </p:txBody>
        </p:sp>
        <p:sp>
          <p:nvSpPr>
            <p:cNvPr id="5124" name="矩形 307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 sz="2400">
                <a:latin typeface="Times New Roman" panose="02020603050405020304" pitchFamily="2" charset="0"/>
                <a:ea typeface="楷体" panose="02010609060101010101" charset="-122"/>
              </a:endParaRPr>
            </a:p>
          </p:txBody>
        </p:sp>
        <p:grpSp>
          <p:nvGrpSpPr>
            <p:cNvPr id="5125" name="组合 3076"/>
            <p:cNvGrpSpPr/>
            <p:nvPr/>
          </p:nvGrpSpPr>
          <p:grpSpPr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5126" name="矩形 3077"/>
              <p:cNvSpPr/>
              <p:nvPr userDrawn="1"/>
            </p:nvSpPr>
            <p:spPr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5127" name="矩形 3078"/>
              <p:cNvSpPr/>
              <p:nvPr userDrawn="1"/>
            </p:nvSpPr>
            <p:spPr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5128" name="矩形 3079"/>
              <p:cNvSpPr/>
              <p:nvPr userDrawn="1"/>
            </p:nvSpPr>
            <p:spPr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5129" name="矩形 3080"/>
              <p:cNvSpPr/>
              <p:nvPr userDrawn="1"/>
            </p:nvSpPr>
            <p:spPr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5130" name="矩形 3081"/>
              <p:cNvSpPr/>
              <p:nvPr userDrawn="1"/>
            </p:nvSpPr>
            <p:spPr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5131" name="矩形 3082"/>
              <p:cNvSpPr/>
              <p:nvPr userDrawn="1"/>
            </p:nvSpPr>
            <p:spPr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5132" name="矩形 3083"/>
              <p:cNvSpPr/>
              <p:nvPr userDrawn="1"/>
            </p:nvSpPr>
            <p:spPr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5133" name="矩形 3084"/>
              <p:cNvSpPr/>
              <p:nvPr userDrawn="1"/>
            </p:nvSpPr>
            <p:spPr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5134" name="矩形 3085"/>
              <p:cNvSpPr/>
              <p:nvPr userDrawn="1"/>
            </p:nvSpPr>
            <p:spPr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  <p:sp>
            <p:nvSpPr>
              <p:cNvPr id="5135" name="矩形 3086"/>
              <p:cNvSpPr/>
              <p:nvPr userDrawn="1"/>
            </p:nvSpPr>
            <p:spPr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>
                  <a:latin typeface="Times New Roman" panose="02020603050405020304" pitchFamily="2" charset="0"/>
                  <a:ea typeface="楷体" panose="02010609060101010101" charset="-122"/>
                </a:endParaRPr>
              </a:p>
            </p:txBody>
          </p:sp>
        </p:grpSp>
      </p:grpSp>
      <p:sp>
        <p:nvSpPr>
          <p:cNvPr id="5136" name="文本框 3092"/>
          <p:cNvSpPr txBox="1"/>
          <p:nvPr userDrawn="1"/>
        </p:nvSpPr>
        <p:spPr>
          <a:xfrm>
            <a:off x="7920038" y="6521450"/>
            <a:ext cx="1223962" cy="334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1600" b="1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rPr>
              <a:t>第</a:t>
            </a:r>
            <a:fld id="{9A0DB2DC-4C9A-4742-B13C-FB6460FD3503}" type="slidenum">
              <a:rPr lang="zh-CN" altLang="en-US" sz="1600" b="1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rPr>
            </a:fld>
            <a:r>
              <a:rPr lang="zh-CN" altLang="en-US" sz="1600" b="1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rPr>
              <a:t>页</a:t>
            </a:r>
            <a:endParaRPr lang="zh-CN" altLang="en-US" sz="1600" b="1">
              <a:solidFill>
                <a:schemeClr val="accent2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3091" name="标题 3090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300" kern="12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92" name="副标题 3091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sz="2600" kern="1200"/>
            </a:lvl1pPr>
            <a:lvl2pPr marL="457200" lvl="1" indent="-457200" algn="ctr">
              <a:buNone/>
              <a:defRPr sz="2600" kern="1200"/>
            </a:lvl2pPr>
            <a:lvl3pPr marL="914400" lvl="2" indent="-914400" algn="ctr">
              <a:buNone/>
              <a:defRPr sz="2600" kern="1200"/>
            </a:lvl3pPr>
            <a:lvl4pPr marL="1371600" lvl="3" indent="-1371600" algn="ctr">
              <a:buNone/>
              <a:defRPr sz="2600" kern="1200"/>
            </a:lvl4pPr>
            <a:lvl5pPr marL="1828800" lvl="4" indent="-1828800" algn="ctr">
              <a:buNone/>
              <a:defRPr sz="26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" name="日期占位符 308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altLang="en-US" strike="noStrike" noProof="1">
              <a:ea typeface="楷体" panose="02010609060101010101" charset="-122"/>
            </a:endParaRPr>
          </a:p>
        </p:txBody>
      </p:sp>
      <p:sp>
        <p:nvSpPr>
          <p:cNvPr id="3089" name="页脚占位符 308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strike="noStrike" noProof="1">
              <a:ea typeface="楷体" panose="02010609060101010101" charset="-122"/>
            </a:endParaRPr>
          </a:p>
        </p:txBody>
      </p:sp>
      <p:sp>
        <p:nvSpPr>
          <p:cNvPr id="3090" name="灯片编号占位符 308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>
              <a:latin typeface="Arial Black" panose="020B0A04020102020204" pitchFamily="2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409" y="12684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457200"/>
            <a:ext cx="2060178" cy="46974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61104" cy="46974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ea typeface="楷体" panose="02010609060101010101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ea typeface="楷体" panose="02010609060101010101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ea typeface="楷体" panose="02010609060101010101" charset="-122"/>
              </a:defRPr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脚占位符 2049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200">
                <a:ea typeface="楷体" panose="02010609060101010101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2051" name="灯片编号占位符 205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>
                <a:latin typeface="Arial Black" panose="020B0A04020102020204" pitchFamily="2" charset="0"/>
                <a:ea typeface="楷体" panose="02010609060101010101" charset="-122"/>
              </a:defRPr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3" name="矩形 205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/>
              <a:endParaRPr lang="zh-CN" altLang="zh-CN" sz="2400">
                <a:latin typeface="Times New Roman" panose="02020603050405020304" pitchFamily="2" charset="0"/>
                <a:ea typeface="楷体" panose="02010609060101010101" charset="-122"/>
              </a:endParaRPr>
            </a:p>
          </p:txBody>
        </p:sp>
        <p:sp>
          <p:nvSpPr>
            <p:cNvPr id="2054" name="矩形 205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zh-CN" sz="2400">
                <a:latin typeface="Times New Roman" panose="02020603050405020304" pitchFamily="2" charset="0"/>
                <a:ea typeface="楷体" panose="02010609060101010101" charset="-122"/>
              </a:endParaRPr>
            </a:p>
          </p:txBody>
        </p:sp>
        <p:sp>
          <p:nvSpPr>
            <p:cNvPr id="2055" name="矩形 205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  <p:sp>
          <p:nvSpPr>
            <p:cNvPr id="2056" name="矩形 205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  <p:sp>
          <p:nvSpPr>
            <p:cNvPr id="2057" name="矩形 205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  <p:sp>
          <p:nvSpPr>
            <p:cNvPr id="2058" name="矩形 205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  <p:sp>
          <p:nvSpPr>
            <p:cNvPr id="2059" name="矩形 205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 sz="2400">
                <a:latin typeface="Times New Roman" panose="02020603050405020304" pitchFamily="2" charset="0"/>
                <a:ea typeface="楷体" panose="02010609060101010101" charset="-122"/>
              </a:endParaRPr>
            </a:p>
          </p:txBody>
        </p:sp>
        <p:sp>
          <p:nvSpPr>
            <p:cNvPr id="2060" name="矩形 205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  <p:sp>
          <p:nvSpPr>
            <p:cNvPr id="2061" name="矩形 206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</p:grpSp>
      <p:sp>
        <p:nvSpPr>
          <p:cNvPr id="2062" name="标题 206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63" name="文本占位符 2062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64" name="日期占位符 206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>
                <a:ea typeface="楷体" panose="02010609060101010101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065" name="文本框 2064"/>
          <p:cNvSpPr txBox="1"/>
          <p:nvPr userDrawn="1"/>
        </p:nvSpPr>
        <p:spPr>
          <a:xfrm>
            <a:off x="8101013" y="6453188"/>
            <a:ext cx="936625" cy="334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1600" b="1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rPr>
              <a:t>第</a:t>
            </a:r>
            <a:fld id="{9A0DB2DC-4C9A-4742-B13C-FB6460FD3503}" type="slidenum">
              <a:rPr lang="zh-CN" altLang="en-US" sz="1600" b="1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rPr>
            </a:fld>
            <a:r>
              <a:rPr lang="zh-CN" altLang="en-US" sz="1600" b="1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rPr>
              <a:t>页</a:t>
            </a:r>
            <a:endParaRPr lang="zh-CN" altLang="en-US" sz="1600" b="1">
              <a:solidFill>
                <a:schemeClr val="accent2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pic>
        <p:nvPicPr>
          <p:cNvPr id="2066" name="图片 206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380163"/>
            <a:ext cx="482600" cy="477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7" name="文本框 2066"/>
          <p:cNvSpPr txBox="1"/>
          <p:nvPr userDrawn="1"/>
        </p:nvSpPr>
        <p:spPr>
          <a:xfrm>
            <a:off x="1403350" y="0"/>
            <a:ext cx="6767513" cy="334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>
              <a:spcBef>
                <a:spcPct val="50000"/>
              </a:spcBef>
            </a:pPr>
            <a:r>
              <a:rPr lang="zh-CN" altLang="en-US" sz="1600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第二章   习题解答</a:t>
            </a:r>
            <a:endParaRPr lang="zh-CN" altLang="en-US" sz="1600" b="1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68" name="直接连接符 2067"/>
          <p:cNvSpPr/>
          <p:nvPr userDrawn="1"/>
        </p:nvSpPr>
        <p:spPr>
          <a:xfrm>
            <a:off x="468313" y="333375"/>
            <a:ext cx="8135937" cy="0"/>
          </a:xfrm>
          <a:prstGeom prst="line">
            <a:avLst/>
          </a:prstGeom>
          <a:ln w="158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9" name="动作按钮: 前进或下一项 2068">
            <a:hlinkClick r:id="" action="ppaction://hlinkshowjump?jump=nextslide"/>
          </p:cNvPr>
          <p:cNvSpPr/>
          <p:nvPr userDrawn="1"/>
        </p:nvSpPr>
        <p:spPr>
          <a:xfrm>
            <a:off x="4795838" y="6518275"/>
            <a:ext cx="936625" cy="287338"/>
          </a:xfrm>
          <a:prstGeom prst="actionButtonForwardNext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0" name="动作按钮: 后退或前一项 2069">
            <a:hlinkClick r:id="" action="ppaction://hlinkshowjump?jump=previousslide"/>
          </p:cNvPr>
          <p:cNvSpPr/>
          <p:nvPr userDrawn="1"/>
        </p:nvSpPr>
        <p:spPr>
          <a:xfrm>
            <a:off x="3140075" y="6518275"/>
            <a:ext cx="935038" cy="287338"/>
          </a:xfrm>
          <a:prstGeom prst="actionButtonBackPrevious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1" name="动作按钮: 结束 2070">
            <a:hlinkClick r:id="" action="ppaction://hlinkshowjump?jump=lastslide"/>
          </p:cNvPr>
          <p:cNvSpPr/>
          <p:nvPr userDrawn="1"/>
        </p:nvSpPr>
        <p:spPr>
          <a:xfrm>
            <a:off x="6380163" y="6524625"/>
            <a:ext cx="928687" cy="280988"/>
          </a:xfrm>
          <a:prstGeom prst="actionButtonEnd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2" name="动作按钮: 开始 2071">
            <a:hlinkClick r:id="" action="ppaction://hlinkshowjump?jump=firstslide"/>
          </p:cNvPr>
          <p:cNvSpPr/>
          <p:nvPr userDrawn="1"/>
        </p:nvSpPr>
        <p:spPr>
          <a:xfrm>
            <a:off x="1619250" y="6524625"/>
            <a:ext cx="944563" cy="280988"/>
          </a:xfrm>
          <a:prstGeom prst="actionButtonBeginning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blinds dir="vert"/>
  </p:transition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800" b="1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脚占位符 2049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200">
                <a:ea typeface="楷体" panose="02010609060101010101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2051" name="灯片编号占位符 205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>
                <a:latin typeface="Arial Black" panose="020B0A04020102020204" pitchFamily="2" charset="0"/>
                <a:ea typeface="楷体" panose="02010609060101010101" charset="-122"/>
              </a:defRPr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楷体" panose="02010609060101010101" charset="-122"/>
                <a:cs typeface="+mn-ea"/>
              </a:rPr>
            </a:fld>
            <a:endParaRPr lang="zh-CN" strike="noStrike" noProof="1"/>
          </a:p>
        </p:txBody>
      </p:sp>
      <p:grpSp>
        <p:nvGrpSpPr>
          <p:cNvPr id="3076" name="组合 205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077" name="矩形 205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/>
              <a:endParaRPr lang="zh-CN" altLang="zh-CN" sz="2400">
                <a:latin typeface="Times New Roman" panose="02020603050405020304" pitchFamily="2" charset="0"/>
                <a:ea typeface="楷体" panose="02010609060101010101" charset="-122"/>
              </a:endParaRPr>
            </a:p>
          </p:txBody>
        </p:sp>
        <p:sp>
          <p:nvSpPr>
            <p:cNvPr id="3078" name="矩形 205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zh-CN" sz="2400">
                <a:latin typeface="Times New Roman" panose="02020603050405020304" pitchFamily="2" charset="0"/>
                <a:ea typeface="楷体" panose="02010609060101010101" charset="-122"/>
              </a:endParaRPr>
            </a:p>
          </p:txBody>
        </p:sp>
        <p:sp>
          <p:nvSpPr>
            <p:cNvPr id="3079" name="矩形 205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  <p:sp>
          <p:nvSpPr>
            <p:cNvPr id="3080" name="矩形 205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  <p:sp>
          <p:nvSpPr>
            <p:cNvPr id="3081" name="矩形 205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  <p:sp>
          <p:nvSpPr>
            <p:cNvPr id="3082" name="矩形 205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  <p:sp>
          <p:nvSpPr>
            <p:cNvPr id="3083" name="矩形 205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 sz="2400">
                <a:latin typeface="Times New Roman" panose="02020603050405020304" pitchFamily="2" charset="0"/>
                <a:ea typeface="楷体" panose="02010609060101010101" charset="-122"/>
              </a:endParaRPr>
            </a:p>
          </p:txBody>
        </p:sp>
        <p:sp>
          <p:nvSpPr>
            <p:cNvPr id="3084" name="矩形 205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  <p:sp>
          <p:nvSpPr>
            <p:cNvPr id="3085" name="矩形 206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</p:grpSp>
      <p:sp>
        <p:nvSpPr>
          <p:cNvPr id="3086" name="标题 206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87" name="文本占位符 2062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64" name="日期占位符 206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>
                <a:ea typeface="楷体" panose="02010609060101010101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089" name="文本框 2064"/>
          <p:cNvSpPr txBox="1"/>
          <p:nvPr userDrawn="1"/>
        </p:nvSpPr>
        <p:spPr>
          <a:xfrm>
            <a:off x="8101013" y="6453188"/>
            <a:ext cx="936625" cy="334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1600" b="1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rPr>
              <a:t>第</a:t>
            </a:r>
            <a:fld id="{9A0DB2DC-4C9A-4742-B13C-FB6460FD3503}" type="slidenum">
              <a:rPr lang="zh-CN" altLang="en-US" sz="1600" b="1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rPr>
            </a:fld>
            <a:r>
              <a:rPr lang="zh-CN" altLang="en-US" sz="1600" b="1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rPr>
              <a:t>页</a:t>
            </a:r>
            <a:endParaRPr lang="zh-CN" altLang="en-US" sz="1600" b="1">
              <a:solidFill>
                <a:schemeClr val="accent2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pic>
        <p:nvPicPr>
          <p:cNvPr id="3090" name="图片 206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351588"/>
            <a:ext cx="512763" cy="50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91" name="文本框 2066"/>
          <p:cNvSpPr txBox="1"/>
          <p:nvPr userDrawn="1"/>
        </p:nvSpPr>
        <p:spPr>
          <a:xfrm>
            <a:off x="1403350" y="0"/>
            <a:ext cx="6767513" cy="334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>
              <a:spcBef>
                <a:spcPct val="50000"/>
              </a:spcBef>
            </a:pPr>
            <a:r>
              <a:rPr lang="zh-CN" altLang="en-US" sz="1600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第二章   习题解答</a:t>
            </a:r>
            <a:endParaRPr lang="zh-CN" altLang="en-US" sz="1600" b="1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092" name="直接连接符 2067"/>
          <p:cNvSpPr/>
          <p:nvPr userDrawn="1"/>
        </p:nvSpPr>
        <p:spPr>
          <a:xfrm>
            <a:off x="468313" y="333375"/>
            <a:ext cx="8135937" cy="0"/>
          </a:xfrm>
          <a:prstGeom prst="line">
            <a:avLst/>
          </a:prstGeom>
          <a:ln w="158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3" name="动作按钮: 前进或下一项 2068">
            <a:hlinkClick r:id="" action="ppaction://hlinkshowjump?jump=nextslide"/>
          </p:cNvPr>
          <p:cNvSpPr/>
          <p:nvPr userDrawn="1"/>
        </p:nvSpPr>
        <p:spPr>
          <a:xfrm>
            <a:off x="4795838" y="6518275"/>
            <a:ext cx="936625" cy="287338"/>
          </a:xfrm>
          <a:prstGeom prst="actionButtonForwardNext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4" name="动作按钮: 后退或前一项 2069">
            <a:hlinkClick r:id="" action="ppaction://hlinkshowjump?jump=previousslide"/>
          </p:cNvPr>
          <p:cNvSpPr/>
          <p:nvPr userDrawn="1"/>
        </p:nvSpPr>
        <p:spPr>
          <a:xfrm>
            <a:off x="3140075" y="6518275"/>
            <a:ext cx="935038" cy="287338"/>
          </a:xfrm>
          <a:prstGeom prst="actionButtonBackPrevious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动作按钮: 结束 2070">
            <a:hlinkClick r:id="" action="ppaction://hlinkshowjump?jump=lastslide"/>
          </p:cNvPr>
          <p:cNvSpPr/>
          <p:nvPr userDrawn="1"/>
        </p:nvSpPr>
        <p:spPr>
          <a:xfrm>
            <a:off x="6380163" y="6524625"/>
            <a:ext cx="928687" cy="280988"/>
          </a:xfrm>
          <a:prstGeom prst="actionButtonEnd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6" name="动作按钮: 开始 2071">
            <a:hlinkClick r:id="" action="ppaction://hlinkshowjump?jump=firstslide"/>
          </p:cNvPr>
          <p:cNvSpPr/>
          <p:nvPr userDrawn="1"/>
        </p:nvSpPr>
        <p:spPr>
          <a:xfrm>
            <a:off x="1619250" y="6524625"/>
            <a:ext cx="944563" cy="280988"/>
          </a:xfrm>
          <a:prstGeom prst="actionButtonBeginning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blinds dir="vert"/>
  </p:transition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800" b="1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第二章  运算方法与运算器</a:t>
            </a:r>
            <a:b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-------</a:t>
            </a:r>
            <a:r>
              <a: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习题解答</a:t>
            </a:r>
            <a:br>
              <a:rPr lang="zh-CN" altLang="en-US" sz="3600"/>
            </a:br>
            <a:endParaRPr kumimoji="0" lang="zh-CN" altLang="en-US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11265"/>
          <p:cNvSpPr txBox="1"/>
          <p:nvPr/>
        </p:nvSpPr>
        <p:spPr>
          <a:xfrm>
            <a:off x="303213" y="468313"/>
            <a:ext cx="8264525" cy="554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8.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设X＝+15/32,Y＝-13/32,试用带求补器的</a:t>
            </a:r>
            <a:r>
              <a:rPr lang="zh-CN" altLang="en-US" sz="2000" b="1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补码阵列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乘法器计算：X×Y。</a:t>
            </a:r>
            <a:endParaRPr lang="en-US" altLang="zh-CN" sz="2000" b="1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sp>
        <p:nvSpPr>
          <p:cNvPr id="3" name="文本框 10242"/>
          <p:cNvSpPr txBox="1"/>
          <p:nvPr/>
        </p:nvSpPr>
        <p:spPr>
          <a:xfrm>
            <a:off x="439738" y="1022350"/>
            <a:ext cx="799147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charset="-122"/>
              </a:rPr>
              <a:t>【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解】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 X＝+15/32=0.01111B,   Y＝-13/32=-0.01101B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=0.01111，[Y]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=1.10011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符号位： x</a:t>
            </a:r>
            <a:r>
              <a:rPr lang="en-US" altLang="zh-CN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⊕y</a:t>
            </a:r>
            <a:r>
              <a:rPr lang="en-US" altLang="zh-CN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=0⊕1=1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算前求补，得：      X’=01111，Y’=01101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阵列计算，得：        01111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</a:t>
            </a:r>
            <a:r>
              <a:rPr lang="zh-CN" altLang="en-US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×   01101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     01111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 01111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</a:t>
            </a:r>
            <a:r>
              <a:rPr lang="zh-CN" altLang="en-US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01111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注意位数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    0011000011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算后求补输出，得：       1100111101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即              [X×Y]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=1.1100111101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因此               X×Y=-0.0011000011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charset="-122"/>
              </a:rPr>
              <a:t>      </a:t>
            </a:r>
            <a:endParaRPr lang="en-US" altLang="zh-CN" sz="2000" b="1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44750" y="479425"/>
            <a:ext cx="4254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作业分析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4017010"/>
            <a:ext cx="76003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存在的主要问题：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阵列计算的乘积位数不足；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阵列计算中，加入了小数点；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数值转换错误，把阵列计算用一位运算实现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无算后求补输出，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小数当做整数，阵列计算错误等。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9490" y="1186815"/>
            <a:ext cx="3717290" cy="25088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" y="1186815"/>
            <a:ext cx="3641090" cy="258635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11265"/>
          <p:cNvSpPr txBox="1"/>
          <p:nvPr/>
        </p:nvSpPr>
        <p:spPr>
          <a:xfrm>
            <a:off x="303213" y="468313"/>
            <a:ext cx="8264525" cy="554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9.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已知x=-11011，y=-10111，试用</a:t>
            </a:r>
            <a:r>
              <a:rPr lang="zh-CN" altLang="en-US" sz="2000" b="1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直接补码阵列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乘法计算x×y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en-US" altLang="zh-CN" sz="2000" b="1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098550"/>
            <a:ext cx="709422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【解】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    [x]</a:t>
            </a:r>
            <a:r>
              <a:rPr lang="zh-CN" altLang="en-US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=100101，         [y]</a:t>
            </a:r>
            <a:r>
              <a:rPr lang="zh-CN" altLang="en-US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=101001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直接补码阵列乘法计算过程：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        (1)  0  0  1  0  1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</a:t>
            </a:r>
            <a:r>
              <a:rPr lang="zh-CN" altLang="en-US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×  (1)  0  1   0  0  1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       (1)  0  0   1  0  1             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(1)   0   0  1   0  1      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1  (0) (0)  (1)(0)(1)                      </a:t>
            </a:r>
            <a:r>
              <a:rPr lang="en-US" altLang="zh-CN" u="sng">
                <a:noFill/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   0   (1)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(1)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0  1   1  0  1   （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注意位数！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(0)  0   1    0    0  1  1   0   1  1   0  1                     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即 [x×y]</a:t>
            </a:r>
            <a:r>
              <a:rPr lang="zh-CN" altLang="en-US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0110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1101                                      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∴   x×y=+10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0110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1101 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44750" y="479425"/>
            <a:ext cx="4254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作业分析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4017010"/>
            <a:ext cx="76003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存在的主要问题：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阵列计算的乘积位数不足；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负数转换补码错误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含权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阵列计算不熟悉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补码概念不清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1240" y="1249045"/>
            <a:ext cx="3816350" cy="2461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" y="1001395"/>
            <a:ext cx="3881120" cy="280987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文本框 14337"/>
          <p:cNvSpPr txBox="1"/>
          <p:nvPr/>
        </p:nvSpPr>
        <p:spPr>
          <a:xfrm>
            <a:off x="323850" y="428625"/>
            <a:ext cx="8605838" cy="2400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10.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已知数X和Y的二进制真值为：X=-1.11001B，Y=+0.00111111B，试用浮点运算方法计算：X-Y。 要求计算过程中：先将X和Y规格化表示再进行计算，浮点数的表示格式中：阶码占3位，尾数占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位（都不包括符号位）；阶码和尾数均采用含双符号位的补码表示。运算结果的尾数取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位（不含符号位），舍入规则用“截去”法。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4339" name="文本框 14338"/>
          <p:cNvSpPr txBox="1"/>
          <p:nvPr/>
        </p:nvSpPr>
        <p:spPr>
          <a:xfrm>
            <a:off x="377825" y="2890838"/>
            <a:ext cx="8326438" cy="30908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charset="-122"/>
              </a:rPr>
              <a:t>【解】</a:t>
            </a:r>
            <a:r>
              <a:rPr lang="zh-CN" altLang="en-US" sz="2000">
                <a:latin typeface="Times New Roman" panose="02020603050405020304" pitchFamily="2" charset="0"/>
                <a:ea typeface="楷体" panose="02010609060101010101" charset="-122"/>
              </a:rPr>
              <a:t>：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X=-0.111001×2</a:t>
            </a:r>
            <a:r>
              <a:rPr lang="zh-CN" altLang="en-US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001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   Y=+0.111111×2</a:t>
            </a:r>
            <a:r>
              <a:rPr lang="zh-CN" altLang="en-US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-010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     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用浮点数形式表示： 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[X]</a:t>
            </a:r>
            <a:r>
              <a:rPr lang="zh-CN" altLang="en-US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浮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=00 001,11.000111        [Y]</a:t>
            </a:r>
            <a:r>
              <a:rPr lang="zh-CN" altLang="en-US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浮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=11 110，00.111111   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[-Y]</a:t>
            </a:r>
            <a:r>
              <a:rPr lang="zh-CN" altLang="en-US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浮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=11 110，11.000001     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(1) 对阶   ΔE=[Ex]</a:t>
            </a:r>
            <a:r>
              <a:rPr lang="zh-CN" altLang="en-US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补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-[Ey]</a:t>
            </a:r>
            <a:r>
              <a:rPr lang="zh-CN" altLang="en-US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补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=00001+00010=00011 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-Y向X对齐，将-Y的尾数向右3位，阶码加3,得到：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[-Y]</a:t>
            </a:r>
            <a:r>
              <a:rPr lang="zh-CN" altLang="en-US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浮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=00 001,11.111000(001)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91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291" end="3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文本框 15361"/>
          <p:cNvSpPr txBox="1"/>
          <p:nvPr/>
        </p:nvSpPr>
        <p:spPr>
          <a:xfrm>
            <a:off x="322263" y="554038"/>
            <a:ext cx="8497887" cy="47069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(2) 尾数相减：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+[-Y]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=11.000111+11.111000(001)  = 10.111111（001）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即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[X-Y]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浮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=00 001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10.111111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001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(3) 规格化处理:结果不是规格化数，向右规格化，阶码加1, 可得：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[X-Y]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浮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00 010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11.011111（1001）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(4) 舍入处理：截去法，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[X-Y]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浮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=00 010，11.011111        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(5)溢出判断： 阶码运算无溢出，故结果无溢出，因此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X-Y=-0.100001×2</a:t>
            </a:r>
            <a:r>
              <a:rPr lang="zh-CN" altLang="en-US" sz="20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+010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endParaRPr lang="en-US" altLang="zh-CN" sz="2000" b="1" baseline="30000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44750" y="479425"/>
            <a:ext cx="4254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作业分析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4017010"/>
            <a:ext cx="76003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存在的主要问题：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  X,Y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规格化不熟悉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对阶后，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右移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位时，尾数的处理；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计算过程不熟悉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负数补码转换真值错误等。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1121410"/>
            <a:ext cx="3707130" cy="2727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455" y="1247140"/>
            <a:ext cx="3869690" cy="256540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5121"/>
          <p:cNvSpPr/>
          <p:nvPr/>
        </p:nvSpPr>
        <p:spPr>
          <a:xfrm>
            <a:off x="395288" y="476250"/>
            <a:ext cx="8318500" cy="892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已知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浮点数N的32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位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IEEE754标准存储格式为BF400000H，求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的十进制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真值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5123" name="文本框 5122"/>
          <p:cNvSpPr txBox="1"/>
          <p:nvPr/>
        </p:nvSpPr>
        <p:spPr>
          <a:xfrm>
            <a:off x="287338" y="1368425"/>
            <a:ext cx="8534400" cy="45643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【解】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展开成二进制：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011,1111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100,0000,0000,0000,0000,0000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数符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阶码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0111,1110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尾数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（或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100,0000,0000,0000,0000,0000)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rgbClr val="33339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指数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＝阶码－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127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＝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01111110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－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01111111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＝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(-1)</a:t>
            </a:r>
            <a:r>
              <a:rPr lang="en-US" altLang="zh-CN" sz="2000" baseline="-30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</a:t>
            </a:r>
            <a:b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则：  </a:t>
            </a:r>
            <a:r>
              <a:rPr lang="en-US" altLang="zh-CN" sz="2000" i="1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＝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－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1)</a:t>
            </a:r>
            <a:r>
              <a:rPr lang="en-US" altLang="zh-CN" sz="2000" baseline="30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×1.</a:t>
            </a:r>
            <a:r>
              <a:rPr lang="en-US" altLang="zh-CN" sz="2000" i="1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×2</a:t>
            </a:r>
            <a:r>
              <a:rPr lang="en-US" altLang="zh-CN" sz="2000" baseline="30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 sz="2000" dirty="0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   </a:t>
            </a:r>
            <a:endParaRPr lang="zh-CN" altLang="en-US" sz="2000" dirty="0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dirty="0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＝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-1.1×2</a:t>
            </a:r>
            <a:r>
              <a:rPr lang="en-US" altLang="zh-CN" sz="2000" baseline="30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-1                                           </a:t>
            </a:r>
            <a:endParaRPr lang="en-US" altLang="zh-CN" sz="2000" baseline="300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aseline="30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       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＝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-0.11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=-0.75</a:t>
            </a:r>
            <a:r>
              <a:rPr lang="en-US" altLang="zh-CN" sz="2000" baseline="-25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en-US" altLang="zh-CN" sz="2000" baseline="-30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矩形 6145"/>
          <p:cNvSpPr/>
          <p:nvPr/>
        </p:nvSpPr>
        <p:spPr>
          <a:xfrm>
            <a:off x="250825" y="549275"/>
            <a:ext cx="8510588" cy="1014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    已知浮点数N的十进制真值为 +17.25， 试将其转换成32位IEEE754浮点数的存储格式（最终结果要求用十六进制表示）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6147" name="文本框 6146"/>
          <p:cNvSpPr txBox="1"/>
          <p:nvPr/>
        </p:nvSpPr>
        <p:spPr>
          <a:xfrm>
            <a:off x="395288" y="1730375"/>
            <a:ext cx="836612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charset="-122"/>
              </a:rPr>
              <a:t>【解】</a:t>
            </a:r>
            <a:r>
              <a:rPr lang="zh-CN" altLang="en-US" sz="2000" b="1">
                <a:solidFill>
                  <a:srgbClr val="333399"/>
                </a:solidFill>
                <a:latin typeface="Times New Roman" panose="02020603050405020304" pitchFamily="2" charset="0"/>
                <a:ea typeface="楷体" panose="02010609060101010101" charset="-122"/>
              </a:rPr>
              <a:t>：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将十进制数+17.125转换成二进制数，并转换为1.M的形式：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（+17.25）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＝（+10001.01）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         ＝+1.000101×2</a:t>
            </a:r>
            <a:r>
              <a:rPr lang="zh-CN" altLang="en-US" sz="20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　      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可得： S＝0，  M＝000101  ，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e=4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E＝e＋127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＝（131）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=10000011，       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　IEEE754浮点数存储格式为：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0100 0001 1000 1010 0000 0000 0000 0000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＝ 418A0000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</a:t>
            </a:r>
            <a:endParaRPr lang="en-US" altLang="zh-CN" sz="2000" b="1">
              <a:solidFill>
                <a:schemeClr val="tx2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7169"/>
          <p:cNvSpPr txBox="1"/>
          <p:nvPr/>
        </p:nvSpPr>
        <p:spPr>
          <a:xfrm>
            <a:off x="333375" y="1608138"/>
            <a:ext cx="8310563" cy="3322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【解】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  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原码和反码有两个零：正零和负零，补码和移码零是唯一的。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              原码： +0    0000,0000H      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                          -0    8000,0000H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              反码： +0    0000,0000H   （与原码一样）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                          -0    FFFF,FFFFH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              补码:            0000,0000H       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              移码：         8000,0000H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18" name="矩形 7171"/>
          <p:cNvSpPr/>
          <p:nvPr/>
        </p:nvSpPr>
        <p:spPr>
          <a:xfrm>
            <a:off x="395288" y="404813"/>
            <a:ext cx="835183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 已知机器字长32位，对于定点整数中的机器零，请分别给出原码，反码，补码，移码的编码表示（要求用十六进制表示）。</a:t>
            </a:r>
            <a:endParaRPr lang="en-US" altLang="zh-CN" sz="2000" b="1">
              <a:solidFill>
                <a:schemeClr val="tx2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8193"/>
          <p:cNvSpPr txBox="1"/>
          <p:nvPr/>
        </p:nvSpPr>
        <p:spPr>
          <a:xfrm>
            <a:off x="395288" y="476250"/>
            <a:ext cx="8351837" cy="1014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设机器字长为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位,定点整数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的编码为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FFFE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H，试计算其分别表示原码、反码、补码及移码时，对应的十进制真值各是多少？</a:t>
            </a:r>
            <a:r>
              <a:rPr lang="zh-CN" altLang="en-US">
                <a:latin typeface="Arial" panose="020B0604020202020204" pitchFamily="34" charset="0"/>
                <a:ea typeface="楷体" panose="02010609060101010101" charset="-122"/>
              </a:rPr>
              <a:t> </a:t>
            </a:r>
            <a:endParaRPr lang="zh-CN" altLang="en-US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8195" name="文本框 8194"/>
          <p:cNvSpPr txBox="1"/>
          <p:nvPr/>
        </p:nvSpPr>
        <p:spPr>
          <a:xfrm>
            <a:off x="539750" y="1484313"/>
            <a:ext cx="8054975" cy="45227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【解】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原码：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FFFE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宋体" panose="02010600030101010101" pitchFamily="2" charset="-122"/>
              </a:rPr>
              <a:t>→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宋体" panose="02010600030101010101" pitchFamily="2" charset="-122"/>
              </a:rPr>
              <a:t>1111,1111,1111,1110B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      二进制真值为：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-111,1111,1111,1110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故十进制真值为：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-32766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反码：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FFFE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宋体" panose="02010600030101010101" pitchFamily="2" charset="-122"/>
              </a:rPr>
              <a:t>→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宋体" panose="02010600030101010101" pitchFamily="2" charset="-122"/>
              </a:rPr>
              <a:t>1111,1111,1111,1110B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      二进制真值为：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-000,0000,0000,0001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故十进制真值为：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-1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补码：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FFFE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宋体" panose="02010600030101010101" pitchFamily="2" charset="-122"/>
              </a:rPr>
              <a:t>→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宋体" panose="02010600030101010101" pitchFamily="2" charset="-122"/>
              </a:rPr>
              <a:t>1111,1111,1111,1110B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      二进制真值为：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-000,0000,0000,0010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故十进制真值为：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-2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移码：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FFFE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宋体" panose="02010600030101010101" pitchFamily="2" charset="-122"/>
              </a:rPr>
              <a:t>→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宋体" panose="02010600030101010101" pitchFamily="2" charset="-122"/>
              </a:rPr>
              <a:t>1111,1111,1111,1110B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      二进制真值为：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+111,1111,1111,1110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故十进制真值为：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+32766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3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charRg st="35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7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charRg st="7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02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charRg st="102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43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charRg st="143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83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charRg st="183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06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charRg st="206" end="2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47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charRg st="247" end="2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86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195">
                                            <p:txEl>
                                              <p:charRg st="286" end="3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309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charRg st="309" end="3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350" end="3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95">
                                            <p:txEl>
                                              <p:charRg st="350" end="3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390" end="4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195">
                                            <p:txEl>
                                              <p:charRg st="390" end="4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9217"/>
          <p:cNvSpPr txBox="1"/>
          <p:nvPr/>
        </p:nvSpPr>
        <p:spPr>
          <a:xfrm>
            <a:off x="395288" y="476250"/>
            <a:ext cx="8278812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已知定点小数：X=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+33/64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，Y= -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61/64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，试使用变形补码方式分别计算（要求对运算结果进行溢出检测，若溢出，要求指明正溢/负溢）：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（1） X+Y；      （2）X-Y。</a:t>
            </a:r>
            <a:endParaRPr lang="en-US" altLang="zh-CN" sz="2000" b="1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sp>
        <p:nvSpPr>
          <p:cNvPr id="9219" name="文本框 9218"/>
          <p:cNvSpPr txBox="1"/>
          <p:nvPr/>
        </p:nvSpPr>
        <p:spPr>
          <a:xfrm>
            <a:off x="395288" y="1952625"/>
            <a:ext cx="7993062" cy="3322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defTabSz="571500">
              <a:lnSpc>
                <a:spcPct val="150000"/>
              </a:lnSpc>
            </a:pPr>
            <a:r>
              <a:rPr lang="zh-CN" altLang="en-US" sz="20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【解】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X=+33/64=+0.100001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    Y= -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61/64=-0.111101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defTabSz="571500"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则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X,Y,-Y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的变形补码：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571500"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=00.100001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=11.000011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[-Y]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=00.111101 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defTabSz="571500"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+[Y]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=00.100001+11.000011=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.100100</a:t>
            </a:r>
            <a:endParaRPr lang="en-US" altLang="zh-CN" sz="200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defTabSz="571500"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符号位为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“11”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，无溢出，即   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X+Y=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-0.0111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defTabSz="571500"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-[Y]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=00.100001+00.111101=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.011110  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defTabSz="571500"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符号位为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“01”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，溢出，即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X-Y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 正溢（上溢）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框 10241"/>
          <p:cNvSpPr txBox="1"/>
          <p:nvPr/>
        </p:nvSpPr>
        <p:spPr>
          <a:xfrm>
            <a:off x="468313" y="476250"/>
            <a:ext cx="7993062" cy="1476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6. 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已知定点整数：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X=-17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Y=-30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，设数值位为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位。试使用变形补码方式分别计算（要求对运算结果进行溢出检测，若溢出，要求指明正溢/负溢）： X+Y</a:t>
            </a:r>
            <a:endParaRPr lang="en-US" altLang="zh-CN" sz="2000" b="1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sp>
        <p:nvSpPr>
          <p:cNvPr id="3" name="文本框 10242"/>
          <p:cNvSpPr txBox="1"/>
          <p:nvPr/>
        </p:nvSpPr>
        <p:spPr>
          <a:xfrm>
            <a:off x="468313" y="1952625"/>
            <a:ext cx="7453312" cy="286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571500">
              <a:lnSpc>
                <a:spcPct val="150000"/>
              </a:lnSpc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charset="-122"/>
              </a:rPr>
              <a:t>【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解】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X=-17=-10001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   Y=-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30=-11110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defTabSz="571500"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则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X,Y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的变形补码为：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571500"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=11,01111  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571500"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=11,00010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defTabSz="571500"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+[Y]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=11,01111+11,00010=10,10001</a:t>
            </a:r>
            <a:endParaRPr lang="en-US" altLang="zh-CN" sz="200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defTabSz="571500"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符号位为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“10”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，溢出，即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X+Y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 负溢（下溢）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charset="-122"/>
              </a:rPr>
              <a:t>      </a:t>
            </a:r>
            <a:endParaRPr lang="en-US" altLang="zh-CN" sz="2000" b="1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框 11265"/>
          <p:cNvSpPr txBox="1"/>
          <p:nvPr/>
        </p:nvSpPr>
        <p:spPr>
          <a:xfrm>
            <a:off x="303213" y="468313"/>
            <a:ext cx="8264525" cy="554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7.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设X＝+15/32,Y＝-13/32,试用带求补器的</a:t>
            </a:r>
            <a:r>
              <a:rPr lang="zh-CN" altLang="en-US" sz="2000" b="1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原码阵列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乘法器计算：X×Y。</a:t>
            </a:r>
            <a:endParaRPr lang="en-US" altLang="zh-CN" sz="2000" b="1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sp>
        <p:nvSpPr>
          <p:cNvPr id="3" name="文本框 10242"/>
          <p:cNvSpPr txBox="1"/>
          <p:nvPr/>
        </p:nvSpPr>
        <p:spPr>
          <a:xfrm>
            <a:off x="439738" y="1022033"/>
            <a:ext cx="799147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charset="-122"/>
              </a:rPr>
              <a:t>【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解】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 X＝+15/32=0.01111B,   Y＝-13/32=-0.01101B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原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=0.01111，[Y]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原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=1.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01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符号位： x</a:t>
            </a:r>
            <a:r>
              <a:rPr lang="en-US" altLang="zh-CN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⊕y</a:t>
            </a:r>
            <a:r>
              <a:rPr lang="en-US" altLang="zh-CN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=0⊕1=1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因为是原码阵列，算前算后求补器</a:t>
            </a:r>
            <a:r>
              <a:rPr lang="zh-CN" altLang="en-US" sz="2000" b="1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控制信号为</a:t>
            </a:r>
            <a:r>
              <a:rPr lang="en-US" altLang="zh-CN" sz="2000" b="1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，即算前算后不进行求补：    X’=01111，Y’=01101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阵列计算，得：        01111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    </a:t>
            </a:r>
            <a:r>
              <a:rPr lang="zh-CN" altLang="en-US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×   01101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              01111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          01111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 </a:t>
            </a:r>
            <a:r>
              <a:rPr lang="zh-CN" altLang="en-US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01111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（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注意位数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    0011000011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算后求补输出（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不求补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），得：        0011000011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即                [X×Y]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原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=1.0011000011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因此                X×Y=-0.0011000011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charset="-122"/>
              </a:rPr>
              <a:t>      </a:t>
            </a:r>
            <a:endParaRPr lang="en-US" altLang="zh-CN" sz="2000" b="1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44750" y="479425"/>
            <a:ext cx="4254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作业分析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5180" y="3938270"/>
            <a:ext cx="76003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存在的主要问题：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阵列计算的乘积位数不足；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阵列计算中，加入了小数点；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数值转换错误，把阵列计算用一位运算实现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无算后求补输出，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小数当做整数，阵列计算错误等。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45" y="1097280"/>
            <a:ext cx="3767455" cy="27279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1259840"/>
            <a:ext cx="3935095" cy="240347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FF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99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CCFF99"/>
      </a:accent1>
      <a:accent2>
        <a:srgbClr val="9DC2D7"/>
      </a:accent2>
      <a:accent3>
        <a:srgbClr val="FFFFFF"/>
      </a:accent3>
      <a:accent4>
        <a:srgbClr val="000000"/>
      </a:accent4>
      <a:accent5>
        <a:srgbClr val="E2FFCA"/>
      </a:accent5>
      <a:accent6>
        <a:srgbClr val="8CAEC1"/>
      </a:accent6>
      <a:hlink>
        <a:srgbClr val="006666"/>
      </a:hlink>
      <a:folHlink>
        <a:srgbClr val="CCCC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lvl="0" algn="l">
          <a:defRPr lang="en-US" altLang="zh-CN" b="1">
            <a:latin typeface="Times New Roman" panose="02020603050405020304" pitchFamily="2" charset="0"/>
            <a:ea typeface="楷体" panose="02010609060101010101" charset="-122"/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FF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99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CCFF99"/>
      </a:accent1>
      <a:accent2>
        <a:srgbClr val="9DC2D7"/>
      </a:accent2>
      <a:accent3>
        <a:srgbClr val="FFFFFF"/>
      </a:accent3>
      <a:accent4>
        <a:srgbClr val="000000"/>
      </a:accent4>
      <a:accent5>
        <a:srgbClr val="E2FFCA"/>
      </a:accent5>
      <a:accent6>
        <a:srgbClr val="8CAEC1"/>
      </a:accent6>
      <a:hlink>
        <a:srgbClr val="006666"/>
      </a:hlink>
      <a:folHlink>
        <a:srgbClr val="CCCC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lvl="0" algn="l">
          <a:defRPr lang="en-US" altLang="zh-CN" b="1">
            <a:latin typeface="Times New Roman" panose="02020603050405020304" pitchFamily="2" charset="0"/>
            <a:ea typeface="楷体" panose="02010609060101010101" charset="-122"/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FF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99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5270</Words>
  <Application>WPS 演示</Application>
  <PresentationFormat>在屏幕上显示</PresentationFormat>
  <Paragraphs>168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楷体</vt:lpstr>
      <vt:lpstr>Times New Roman</vt:lpstr>
      <vt:lpstr>Arial Black</vt:lpstr>
      <vt:lpstr>微软雅黑</vt:lpstr>
      <vt:lpstr>Arial Unicode MS</vt:lpstr>
      <vt:lpstr>Calibri</vt:lpstr>
      <vt:lpstr>自定义设计方案</vt:lpstr>
      <vt:lpstr>Pixel</vt:lpstr>
      <vt:lpstr>1_Pixel</vt:lpstr>
      <vt:lpstr>第二章  运算方法与运算器 -------习题解答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GLIET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creator>陈宏</dc:creator>
  <cp:lastModifiedBy>陈宏</cp:lastModifiedBy>
  <cp:revision>263</cp:revision>
  <dcterms:created xsi:type="dcterms:W3CDTF">2007-09-08T08:05:00Z</dcterms:created>
  <dcterms:modified xsi:type="dcterms:W3CDTF">2020-04-21T08:08:17Z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