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3"/>
  </p:sldMasterIdLst>
  <p:notesMasterIdLst>
    <p:notesMasterId r:id="rId8"/>
  </p:notesMasterIdLst>
  <p:handoutMasterIdLst>
    <p:handoutMasterId r:id="rId9"/>
  </p:handoutMasterIdLst>
  <p:sldIdLst>
    <p:sldId id="2588" r:id="rId4"/>
    <p:sldId id="698" r:id="rId5"/>
    <p:sldId id="3339" r:id="rId6"/>
    <p:sldId id="3340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CC3300"/>
        </a:solidFill>
        <a:latin typeface="楷体_GB2312" pitchFamily="1" charset="-122"/>
        <a:ea typeface="楷体_GB2312" pitchFamily="1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FF"/>
    <a:srgbClr val="FF0000"/>
    <a:srgbClr val="FFE9A5"/>
    <a:srgbClr val="CCFFFF"/>
    <a:srgbClr val="FFFFFF"/>
    <a:srgbClr val="CC3300"/>
    <a:srgbClr val="88E7EC"/>
    <a:srgbClr val="CCE0EB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-1188" y="-90"/>
      </p:cViewPr>
      <p:guideLst>
        <p:guide orient="horz" pos="2206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b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b="0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307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矩形 307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" name="矩形 307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53" name="组合 3076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2054" name="矩形 3077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5" name="矩形 3078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矩形 3079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矩形 3080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矩形 3081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矩形 3082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矩形 3083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矩形 3084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矩形 3085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矩形 3086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091" name="标题 309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3300" kern="12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735" y="457200"/>
            <a:ext cx="2060178" cy="448151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61104" cy="44815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307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9" name="矩形 3074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" name="矩形 307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01" name="组合 3076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4102" name="矩形 3077"/>
              <p:cNvSpPr/>
              <p:nvPr userDrawn="1"/>
            </p:nvSpPr>
            <p:spPr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3" name="矩形 3078"/>
              <p:cNvSpPr/>
              <p:nvPr userDrawn="1"/>
            </p:nvSpPr>
            <p:spPr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4" name="矩形 3079"/>
              <p:cNvSpPr/>
              <p:nvPr userDrawn="1"/>
            </p:nvSpPr>
            <p:spPr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5" name="矩形 3080"/>
              <p:cNvSpPr/>
              <p:nvPr userDrawn="1"/>
            </p:nvSpPr>
            <p:spPr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6" name="矩形 3081"/>
              <p:cNvSpPr/>
              <p:nvPr userDrawn="1"/>
            </p:nvSpPr>
            <p:spPr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7" name="矩形 3082"/>
              <p:cNvSpPr/>
              <p:nvPr userDrawn="1"/>
            </p:nvSpPr>
            <p:spPr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8" name="矩形 3083"/>
              <p:cNvSpPr/>
              <p:nvPr userDrawn="1"/>
            </p:nvSpPr>
            <p:spPr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9" name="矩形 3084"/>
              <p:cNvSpPr/>
              <p:nvPr userDrawn="1"/>
            </p:nvSpPr>
            <p:spPr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0" name="矩形 3085"/>
              <p:cNvSpPr/>
              <p:nvPr userDrawn="1"/>
            </p:nvSpPr>
            <p:spPr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11" name="矩形 3086"/>
              <p:cNvSpPr/>
              <p:nvPr userDrawn="1"/>
            </p:nvSpPr>
            <p:spPr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p>
                <a:pPr lvl="0" indent="0"/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091" name="标题 3090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3300" kern="1200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2684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 userDrawn="1"/>
        </p:nvGraphicFramePr>
        <p:xfrm>
          <a:off x="252413" y="3860800"/>
          <a:ext cx="3889375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3703300" imgH="7289800" progId="">
                  <p:embed/>
                </p:oleObj>
              </mc:Choice>
              <mc:Fallback>
                <p:oleObj name="" r:id="rId2" imgW="13703300" imgH="72898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>
                        <a:lum bright="60001"/>
                      </a:blip>
                      <a:stretch>
                        <a:fillRect/>
                      </a:stretch>
                    </p:blipFill>
                    <p:spPr>
                      <a:xfrm>
                        <a:off x="252413" y="3860800"/>
                        <a:ext cx="3889375" cy="207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6" descr="ALU5"/>
          <p:cNvPicPr>
            <a:picLocks noChangeAspect="1"/>
          </p:cNvPicPr>
          <p:nvPr userDrawn="1"/>
        </p:nvPicPr>
        <p:blipFill>
          <a:blip r:embed="rId4">
            <a:grayscl/>
            <a:lum bright="45999" contrast="-39999"/>
          </a:blip>
          <a:stretch>
            <a:fillRect/>
          </a:stretch>
        </p:blipFill>
        <p:spPr>
          <a:xfrm>
            <a:off x="4284663" y="3646488"/>
            <a:ext cx="4135437" cy="23955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52" name="Object 7"/>
          <p:cNvGraphicFramePr>
            <a:graphicFrameLocks noChangeAspect="1"/>
          </p:cNvGraphicFramePr>
          <p:nvPr userDrawn="1"/>
        </p:nvGraphicFramePr>
        <p:xfrm>
          <a:off x="3708400" y="620713"/>
          <a:ext cx="5262563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5114925" imgH="3074670" progId="Visio.Drawing.11">
                  <p:embed/>
                </p:oleObj>
              </mc:Choice>
              <mc:Fallback>
                <p:oleObj name="" r:id="rId5" imgW="5114925" imgH="307467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lum bright="70001" contrast="-20000"/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620713"/>
                        <a:ext cx="5262563" cy="280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409" y="1052513"/>
            <a:ext cx="4032504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 b="0" noProof="1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Arial Black" panose="020B0A04020102020204" pitchFamily="34" charset="0"/>
                <a:ea typeface="楷体" panose="02010609060101010101" pitchFamily="49" charset="-122"/>
                <a:cs typeface="+mn-ea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Arial Black" panose="020B0A040201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3076" name="组合 1027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077" name="Rectangle 5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078" name="Rectangle 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079" name="Rectangle 7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1800" b="0" dirty="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80" name="Rectangle 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1800" b="0" dirty="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81" name="Rectangle 9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1800" b="0" dirty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82" name="Rectangle 1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1800" b="0" dirty="0">
                <a:solidFill>
                  <a:schemeClr val="hlink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83" name="Rectangle 1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084" name="Rectangle 12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1800" b="0" dirty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3085" name="Rectangle 13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1800" b="0" dirty="0">
                <a:solidFill>
                  <a:schemeClr val="accent2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</p:grpSp>
      <p:sp>
        <p:nvSpPr>
          <p:cNvPr id="3086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87" name="Rectangle 15"/>
          <p:cNvSpPr>
            <a:spLocks noGrp="1"/>
          </p:cNvSpPr>
          <p:nvPr>
            <p:ph type="body"/>
          </p:nvPr>
        </p:nvSpPr>
        <p:spPr>
          <a:xfrm>
            <a:off x="468313" y="10525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1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b="0" noProof="1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rgbClr val="92B76E"/>
              </a:gs>
              <a:gs pos="100000">
                <a:schemeClr val="accent1">
                  <a:alpha val="67999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rgbClr val="92B76E"/>
              </a:gs>
              <a:gs pos="100000">
                <a:schemeClr val="accent1">
                  <a:alpha val="67999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6380163" y="6524625"/>
            <a:ext cx="928688" cy="280988"/>
          </a:xfrm>
          <a:prstGeom prst="actionButtonEnd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rgbClr val="92B76E"/>
              </a:gs>
              <a:gs pos="100000">
                <a:schemeClr val="accent1">
                  <a:alpha val="67999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>
                  <a:alpha val="67999"/>
                </a:schemeClr>
              </a:gs>
              <a:gs pos="50000">
                <a:srgbClr val="92B76E"/>
              </a:gs>
              <a:gs pos="100000">
                <a:schemeClr val="accent1">
                  <a:alpha val="67999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403350" y="0"/>
            <a:ext cx="67675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1pPr>
            <a:lvl2pPr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2pPr>
            <a:lvl3pPr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3pPr>
            <a:lvl4pPr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4pPr>
            <a:lvl5pPr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第二章   运算方法和运算器</a:t>
            </a:r>
            <a:endParaRPr kumimoji="0" lang="zh-CN" alt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094" name="Line 22"/>
          <p:cNvSpPr/>
          <p:nvPr userDrawn="1"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5" name="Text Box 17"/>
          <p:cNvSpPr txBox="1"/>
          <p:nvPr/>
        </p:nvSpPr>
        <p:spPr>
          <a:xfrm>
            <a:off x="8101013" y="6453188"/>
            <a:ext cx="936625" cy="334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fld id="{9A0DB2DC-4C9A-4742-B13C-FB6460FD3503}" type="slidenum">
              <a:rPr lang="en-US" altLang="zh-CN" sz="16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r>
              <a:rPr lang="zh-CN" altLang="en-US" sz="16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endParaRPr lang="zh-CN" altLang="en-US" sz="16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CC33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205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7" name="矩形 2052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indent="0" algn="ctr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8" name="矩形 2053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9" name="矩形 205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0" name="矩形 2055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1" name="矩形 2056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2" name="矩形 2057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矩形 2058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" name="矩形 2059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矩形 2060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 indent="0"/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6" name="标题 206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7" name="文本占位符 2062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8" name="文本框 2064"/>
          <p:cNvSpPr txBox="1"/>
          <p:nvPr/>
        </p:nvSpPr>
        <p:spPr>
          <a:xfrm>
            <a:off x="8101013" y="6453188"/>
            <a:ext cx="93662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>
              <a:spcBef>
                <a:spcPct val="50000"/>
              </a:spcBef>
            </a:pPr>
            <a:r>
              <a:rPr lang="zh-CN" altLang="en-US" sz="16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fld id="{9A0DB2DC-4C9A-4742-B13C-FB6460FD3503}" type="slidenum">
              <a:rPr lang="zh-CN" altLang="en-US" sz="16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r>
              <a:rPr lang="zh-CN" altLang="en-US" sz="16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endParaRPr lang="zh-CN" altLang="en-US" sz="1600" b="1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39" name="图片 20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245225"/>
            <a:ext cx="619125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0" name="文本框 2066"/>
          <p:cNvSpPr txBox="1"/>
          <p:nvPr/>
        </p:nvSpPr>
        <p:spPr>
          <a:xfrm>
            <a:off x="1403350" y="0"/>
            <a:ext cx="6767513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algn="ctr">
              <a:spcBef>
                <a:spcPct val="50000"/>
              </a:spcBef>
            </a:pPr>
            <a:r>
              <a:rPr lang="zh-CN" altLang="en-US" sz="16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计算机组成原理</a:t>
            </a:r>
            <a:r>
              <a:rPr lang="en-US" altLang="zh-CN" sz="16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A--</a:t>
            </a:r>
            <a:r>
              <a:rPr lang="zh-CN" altLang="en-US" sz="16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课程简介</a:t>
            </a:r>
            <a:endParaRPr lang="zh-CN" altLang="en-US" sz="1600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1" name="直接连接符 2067"/>
          <p:cNvSpPr/>
          <p:nvPr/>
        </p:nvSpPr>
        <p:spPr>
          <a:xfrm>
            <a:off x="468313" y="333375"/>
            <a:ext cx="8135937" cy="0"/>
          </a:xfrm>
          <a:prstGeom prst="line">
            <a:avLst/>
          </a:prstGeom>
          <a:ln w="158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2" name="动作按钮: 前进或下一项 2068">
            <a:hlinkClick r:id="" action="ppaction://hlinkshowjump?jump=nextslide"/>
          </p:cNvPr>
          <p:cNvSpPr/>
          <p:nvPr/>
        </p:nvSpPr>
        <p:spPr>
          <a:xfrm>
            <a:off x="4795838" y="6518275"/>
            <a:ext cx="936625" cy="287338"/>
          </a:xfrm>
          <a:prstGeom prst="actionButtonForwardNext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3" name="动作按钮: 后退或前一项 2069">
            <a:hlinkClick r:id="" action="ppaction://hlinkshowjump?jump=previousslide"/>
          </p:cNvPr>
          <p:cNvSpPr/>
          <p:nvPr/>
        </p:nvSpPr>
        <p:spPr>
          <a:xfrm>
            <a:off x="3140075" y="6518275"/>
            <a:ext cx="935038" cy="287338"/>
          </a:xfrm>
          <a:prstGeom prst="actionButtonBackPrevious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1" name="动作按钮: 结束 2070">
            <a:hlinkClick r:id="" action="ppaction://hlinkshowjump?jump=lastslide"/>
          </p:cNvPr>
          <p:cNvSpPr/>
          <p:nvPr/>
        </p:nvSpPr>
        <p:spPr>
          <a:xfrm>
            <a:off x="6380163" y="6524625"/>
            <a:ext cx="928687" cy="280988"/>
          </a:xfrm>
          <a:prstGeom prst="actionButtonEnd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  <a:scene3d>
            <a:camera prst="perspectiveFront"/>
            <a:lightRig rig="threePt" dir="t">
              <a:rot lat="0" lon="0" rev="1800000"/>
            </a:lightRig>
          </a:scene3d>
          <a:sp3d prstMaterial="softEdge"/>
        </p:spPr>
        <p:txBody>
          <a:bodyPr anchor="t"/>
          <a:p>
            <a:pPr lvl="0" indent="0" fontAlgn="auto"/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5" name="动作按钮: 开始 2071">
            <a:hlinkClick r:id="" action="ppaction://hlinkshowjump?jump=firstslide"/>
          </p:cNvPr>
          <p:cNvSpPr/>
          <p:nvPr/>
        </p:nvSpPr>
        <p:spPr>
          <a:xfrm>
            <a:off x="1619250" y="6524625"/>
            <a:ext cx="944563" cy="280988"/>
          </a:xfrm>
          <a:prstGeom prst="actionButtonBeginning">
            <a:avLst/>
          </a:prstGeom>
          <a:gradFill rotWithShape="1">
            <a:gsLst>
              <a:gs pos="0">
                <a:schemeClr val="accent1"/>
              </a:gs>
              <a:gs pos="50000">
                <a:srgbClr val="5E7647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ransition>
    <p:blinds dir="vert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楷体" panose="02010609060101010101" pitchFamily="49" charset="-122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400" b="1" i="0" u="none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 i="0" u="none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¨"/>
        <a:defRPr sz="2000" b="1" i="0" u="none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5835" y="1828800"/>
            <a:ext cx="6755765" cy="2209800"/>
          </a:xfrm>
        </p:spPr>
        <p:txBody>
          <a:bodyPr/>
          <a:p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第二章  运算方法和运算器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3"/>
          <p:cNvSpPr txBox="1"/>
          <p:nvPr/>
        </p:nvSpPr>
        <p:spPr>
          <a:xfrm>
            <a:off x="449263" y="692150"/>
            <a:ext cx="8372475" cy="5367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</a:pP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已知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浮点数N的32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IEEE754标准存储格式为BF400000H，求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的十进制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真值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已知浮点数N的十进制真值为 +17.25， 试将其转换成32位IEEE754浮点数的存储格式（最终结果要求用十六进制表示）。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已知机器字长32位，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定点整数中的机器零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请分别给出原码，反码，补码，移码的编码表示（要求用十六进制表示）。</a:t>
            </a:r>
            <a:endParaRPr 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已知机器字长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位，定点整数，数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的编码为：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8000H,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试计算其编码分别为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原码，反码，补码，移码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时，数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的十进制值是多少？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  <p:bldP spid="5122" grpId="1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3"/>
          <p:cNvSpPr txBox="1"/>
          <p:nvPr/>
        </p:nvSpPr>
        <p:spPr>
          <a:xfrm>
            <a:off x="449263" y="692150"/>
            <a:ext cx="8372475" cy="3928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</a:pP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已知</a:t>
            </a: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定点小数：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X=0.101011，Y= -0.110011，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试使用变形补码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方式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分别计算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要求对运算结果进行溢出检测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若溢出，要求指明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正溢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负溢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（1） X+Y；      （2）X-Y。</a:t>
            </a:r>
            <a:endParaRPr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6. 已知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定点整数：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X=-17，Y=-30，设X和Y的数值位均为5位，试使用变形补码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分别计算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要求对运算结果进行溢出检测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若溢出，要求指明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正溢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负溢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X+Y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       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X-Y 。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  <p:bldP spid="5122" grpId="1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3"/>
          <p:cNvSpPr txBox="1"/>
          <p:nvPr/>
        </p:nvSpPr>
        <p:spPr>
          <a:xfrm>
            <a:off x="449263" y="692150"/>
            <a:ext cx="8372475" cy="48875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</a:pP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7. 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设X＝+15/32,Y＝-13/32,</a:t>
            </a: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按下列要求计算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：X×Y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用带求补器的</a:t>
            </a: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原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码阵列乘法器</a:t>
            </a: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用带求补器的补码阵列乘法器</a:t>
            </a: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（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）用直接补码阵列乘法器。</a:t>
            </a:r>
            <a:endParaRPr lang="en-US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8. 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已知数X和Y的二进制真值为：X=-1.11001B，Y=+0.00111111B，试用浮点运算方法计算：X-Y。 要求计算过程中：先将X和Y规格化表示再进行计算，浮点数的表示格式中</a:t>
            </a:r>
            <a:r>
              <a:rPr 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阶码占3位，尾数占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位（都不包括符号位）；阶码和尾数均采用含双符号位的补码表示。运算结果的尾数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取</a:t>
            </a:r>
            <a:r>
              <a:rPr lang="en-US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7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（含符号位），舍入规则用“截去”法。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  <p:bldP spid="5122" grpId="1" bldLvl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CCFF99"/>
      </a:accent1>
      <a:accent2>
        <a:srgbClr val="9DC2D7"/>
      </a:accent2>
      <a:accent3>
        <a:srgbClr val="FFFFFF"/>
      </a:accent3>
      <a:accent4>
        <a:srgbClr val="000000"/>
      </a:accent4>
      <a:accent5>
        <a:srgbClr val="E2FFCA"/>
      </a:accent5>
      <a:accent6>
        <a:srgbClr val="8CAEC1"/>
      </a:accent6>
      <a:hlink>
        <a:srgbClr val="006666"/>
      </a:hlink>
      <a:folHlink>
        <a:srgbClr val="CCCCFF"/>
      </a:folHlink>
    </a:clrScheme>
    <a:fontScheme name="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FFFFFF"/>
        </a:dk2>
        <a:lt2>
          <a:srgbClr val="0066FF"/>
        </a:lt2>
        <a:accent1>
          <a:srgbClr val="6699FF"/>
        </a:accent1>
        <a:accent2>
          <a:srgbClr val="3333FF"/>
        </a:accent2>
        <a:accent3>
          <a:srgbClr val="AAAAB9"/>
        </a:accent3>
        <a:accent4>
          <a:srgbClr val="DCDCDC"/>
        </a:accent4>
        <a:accent5>
          <a:srgbClr val="B9CAFF"/>
        </a:accent5>
        <a:accent6>
          <a:srgbClr val="2D2DE5"/>
        </a:accent6>
        <a:hlink>
          <a:srgbClr val="FFCC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4B49"/>
        </a:lt1>
        <a:dk2>
          <a:srgbClr val="FFFFFF"/>
        </a:dk2>
        <a:lt2>
          <a:srgbClr val="009999"/>
        </a:lt2>
        <a:accent1>
          <a:srgbClr val="33CCCC"/>
        </a:accent1>
        <a:accent2>
          <a:srgbClr val="008080"/>
        </a:accent2>
        <a:accent3>
          <a:srgbClr val="ADB2B1"/>
        </a:accent3>
        <a:accent4>
          <a:srgbClr val="DCDCDC"/>
        </a:accent4>
        <a:accent5>
          <a:srgbClr val="ADE2E2"/>
        </a:accent5>
        <a:accent6>
          <a:srgbClr val="007272"/>
        </a:accent6>
        <a:hlink>
          <a:srgbClr val="FFCC00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99"/>
        </a:lt1>
        <a:dk2>
          <a:srgbClr val="FFFFFF"/>
        </a:dk2>
        <a:lt2>
          <a:srgbClr val="006699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CDCDC"/>
        </a:accent4>
        <a:accent5>
          <a:srgbClr val="AACAE2"/>
        </a:accent5>
        <a:accent6>
          <a:srgbClr val="02789D"/>
        </a:accent6>
        <a:hlink>
          <a:srgbClr val="FFCC00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F978D"/>
        </a:lt1>
        <a:dk2>
          <a:srgbClr val="FFFFFF"/>
        </a:dk2>
        <a:lt2>
          <a:srgbClr val="008080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CDCDC"/>
        </a:accent4>
        <a:accent5>
          <a:srgbClr val="AACAFF"/>
        </a:accent5>
        <a:accent6>
          <a:srgbClr val="008989"/>
        </a:accent6>
        <a:hlink>
          <a:srgbClr val="FFFFCC"/>
        </a:hlink>
        <a:folHlink>
          <a:srgbClr val="70CA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822504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CDCDC"/>
        </a:accent4>
        <a:accent5>
          <a:srgbClr val="FFCAAA"/>
        </a:accent5>
        <a:accent6>
          <a:srgbClr val="8D2504"/>
        </a:accent6>
        <a:hlink>
          <a:srgbClr val="FF3300"/>
        </a:hlink>
        <a:folHlink>
          <a:srgbClr val="7C07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7911"/>
        </a:lt1>
        <a:dk2>
          <a:srgbClr val="FFFFFF"/>
        </a:dk2>
        <a:lt2>
          <a:srgbClr val="336600"/>
        </a:lt2>
        <a:accent1>
          <a:srgbClr val="666633"/>
        </a:accent1>
        <a:accent2>
          <a:srgbClr val="669900"/>
        </a:accent2>
        <a:accent3>
          <a:srgbClr val="B2BEAA"/>
        </a:accent3>
        <a:accent4>
          <a:srgbClr val="DCDCDC"/>
        </a:accent4>
        <a:accent5>
          <a:srgbClr val="B9B9AD"/>
        </a:accent5>
        <a:accent6>
          <a:srgbClr val="5B8900"/>
        </a:accent6>
        <a:hlink>
          <a:srgbClr val="FFCC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B89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C0465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192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989B7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FF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FF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CCFF99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CAEC1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全屏显示(4:3)</PresentationFormat>
  <Paragraphs>18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楷体_GB2312</vt:lpstr>
      <vt:lpstr>楷体</vt:lpstr>
      <vt:lpstr>Arial Black</vt:lpstr>
      <vt:lpstr>Times New Roman</vt:lpstr>
      <vt:lpstr>微软雅黑</vt:lpstr>
      <vt:lpstr>Arial Unicode MS</vt:lpstr>
      <vt:lpstr>Calibri</vt:lpstr>
      <vt:lpstr>2_Pixel</vt:lpstr>
      <vt:lpstr>3_Pixel</vt:lpstr>
      <vt:lpstr>Visio.Drawing.11</vt:lpstr>
      <vt:lpstr>第二章  运算方法和运算器</vt:lpstr>
      <vt:lpstr>PowerPoint 演示文稿</vt:lpstr>
      <vt:lpstr>PowerPoint 演示文稿</vt:lpstr>
      <vt:lpstr>PowerPoint 演示文稿</vt:lpstr>
    </vt:vector>
  </TitlesOfParts>
  <Company>GLIET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ChenHong</dc:creator>
  <cp:lastModifiedBy>陈宏</cp:lastModifiedBy>
  <cp:revision>432</cp:revision>
  <dcterms:created xsi:type="dcterms:W3CDTF">2007-09-08T08:05:00Z</dcterms:created>
  <dcterms:modified xsi:type="dcterms:W3CDTF">2020-02-28T05:35:56Z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