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7" r:id="rId14"/>
    <p:sldId id="258" r:id="rId15"/>
    <p:sldId id="259" r:id="rId16"/>
    <p:sldId id="260" r:id="rId17"/>
    <p:sldId id="261" r:id="rId18"/>
    <p:sldId id="264" r:id="rId19"/>
    <p:sldId id="266" r:id="rId20"/>
    <p:sldId id="265" r:id="rId21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7.xml"/><Relationship Id="rId16" Type="http://schemas.openxmlformats.org/officeDocument/2006/relationships/image" Target="../media/image1.png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3.xml"/><Relationship Id="rId16" Type="http://schemas.openxmlformats.org/officeDocument/2006/relationships/image" Target="../media/image1.png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215.xml"/><Relationship Id="rId52" Type="http://schemas.openxmlformats.org/officeDocument/2006/relationships/image" Target="../media/image1.png"/><Relationship Id="rId51" Type="http://schemas.openxmlformats.org/officeDocument/2006/relationships/tags" Target="../tags/tag214.xml"/><Relationship Id="rId50" Type="http://schemas.openxmlformats.org/officeDocument/2006/relationships/tags" Target="../tags/tag213.xml"/><Relationship Id="rId5" Type="http://schemas.openxmlformats.org/officeDocument/2006/relationships/tags" Target="../tags/tag168.xml"/><Relationship Id="rId49" Type="http://schemas.openxmlformats.org/officeDocument/2006/relationships/tags" Target="../tags/tag212.xml"/><Relationship Id="rId48" Type="http://schemas.openxmlformats.org/officeDocument/2006/relationships/tags" Target="../tags/tag211.xml"/><Relationship Id="rId47" Type="http://schemas.openxmlformats.org/officeDocument/2006/relationships/tags" Target="../tags/tag210.xml"/><Relationship Id="rId46" Type="http://schemas.openxmlformats.org/officeDocument/2006/relationships/tags" Target="../tags/tag209.xml"/><Relationship Id="rId45" Type="http://schemas.openxmlformats.org/officeDocument/2006/relationships/tags" Target="../tags/tag208.xml"/><Relationship Id="rId44" Type="http://schemas.openxmlformats.org/officeDocument/2006/relationships/tags" Target="../tags/tag207.xml"/><Relationship Id="rId43" Type="http://schemas.openxmlformats.org/officeDocument/2006/relationships/tags" Target="../tags/tag206.xml"/><Relationship Id="rId42" Type="http://schemas.openxmlformats.org/officeDocument/2006/relationships/tags" Target="../tags/tag205.xml"/><Relationship Id="rId41" Type="http://schemas.openxmlformats.org/officeDocument/2006/relationships/tags" Target="../tags/tag204.xml"/><Relationship Id="rId40" Type="http://schemas.openxmlformats.org/officeDocument/2006/relationships/tags" Target="../tags/tag203.xml"/><Relationship Id="rId4" Type="http://schemas.openxmlformats.org/officeDocument/2006/relationships/tags" Target="../tags/tag167.xml"/><Relationship Id="rId39" Type="http://schemas.openxmlformats.org/officeDocument/2006/relationships/tags" Target="../tags/tag202.xml"/><Relationship Id="rId38" Type="http://schemas.openxmlformats.org/officeDocument/2006/relationships/tags" Target="../tags/tag201.xml"/><Relationship Id="rId37" Type="http://schemas.openxmlformats.org/officeDocument/2006/relationships/tags" Target="../tags/tag200.xml"/><Relationship Id="rId36" Type="http://schemas.openxmlformats.org/officeDocument/2006/relationships/tags" Target="../tags/tag199.xml"/><Relationship Id="rId35" Type="http://schemas.openxmlformats.org/officeDocument/2006/relationships/tags" Target="../tags/tag198.xml"/><Relationship Id="rId34" Type="http://schemas.openxmlformats.org/officeDocument/2006/relationships/tags" Target="../tags/tag197.xml"/><Relationship Id="rId33" Type="http://schemas.openxmlformats.org/officeDocument/2006/relationships/tags" Target="../tags/tag196.xml"/><Relationship Id="rId32" Type="http://schemas.openxmlformats.org/officeDocument/2006/relationships/tags" Target="../tags/tag195.xml"/><Relationship Id="rId31" Type="http://schemas.openxmlformats.org/officeDocument/2006/relationships/tags" Target="../tags/tag194.xml"/><Relationship Id="rId30" Type="http://schemas.openxmlformats.org/officeDocument/2006/relationships/tags" Target="../tags/tag193.xml"/><Relationship Id="rId3" Type="http://schemas.openxmlformats.org/officeDocument/2006/relationships/tags" Target="../tags/tag166.xml"/><Relationship Id="rId29" Type="http://schemas.openxmlformats.org/officeDocument/2006/relationships/tags" Target="../tags/tag192.xml"/><Relationship Id="rId28" Type="http://schemas.openxmlformats.org/officeDocument/2006/relationships/tags" Target="../tags/tag191.xml"/><Relationship Id="rId27" Type="http://schemas.openxmlformats.org/officeDocument/2006/relationships/tags" Target="../tags/tag190.xml"/><Relationship Id="rId26" Type="http://schemas.openxmlformats.org/officeDocument/2006/relationships/tags" Target="../tags/tag189.xml"/><Relationship Id="rId25" Type="http://schemas.openxmlformats.org/officeDocument/2006/relationships/tags" Target="../tags/tag188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3" Type="http://schemas.openxmlformats.org/officeDocument/2006/relationships/slideLayout" Target="../slideLayouts/slideLayout2.xml"/><Relationship Id="rId52" Type="http://schemas.openxmlformats.org/officeDocument/2006/relationships/tags" Target="../tags/tag266.xml"/><Relationship Id="rId51" Type="http://schemas.openxmlformats.org/officeDocument/2006/relationships/image" Target="../media/image1.png"/><Relationship Id="rId50" Type="http://schemas.openxmlformats.org/officeDocument/2006/relationships/tags" Target="../tags/tag265.xml"/><Relationship Id="rId5" Type="http://schemas.openxmlformats.org/officeDocument/2006/relationships/tags" Target="../tags/tag220.xml"/><Relationship Id="rId49" Type="http://schemas.openxmlformats.org/officeDocument/2006/relationships/tags" Target="../tags/tag264.xml"/><Relationship Id="rId48" Type="http://schemas.openxmlformats.org/officeDocument/2006/relationships/tags" Target="../tags/tag263.xml"/><Relationship Id="rId47" Type="http://schemas.openxmlformats.org/officeDocument/2006/relationships/tags" Target="../tags/tag262.xml"/><Relationship Id="rId46" Type="http://schemas.openxmlformats.org/officeDocument/2006/relationships/tags" Target="../tags/tag261.xml"/><Relationship Id="rId45" Type="http://schemas.openxmlformats.org/officeDocument/2006/relationships/tags" Target="../tags/tag260.xml"/><Relationship Id="rId44" Type="http://schemas.openxmlformats.org/officeDocument/2006/relationships/tags" Target="../tags/tag259.xml"/><Relationship Id="rId43" Type="http://schemas.openxmlformats.org/officeDocument/2006/relationships/tags" Target="../tags/tag258.xml"/><Relationship Id="rId42" Type="http://schemas.openxmlformats.org/officeDocument/2006/relationships/tags" Target="../tags/tag257.xml"/><Relationship Id="rId41" Type="http://schemas.openxmlformats.org/officeDocument/2006/relationships/tags" Target="../tags/tag256.xml"/><Relationship Id="rId40" Type="http://schemas.openxmlformats.org/officeDocument/2006/relationships/tags" Target="../tags/tag255.xml"/><Relationship Id="rId4" Type="http://schemas.openxmlformats.org/officeDocument/2006/relationships/tags" Target="../tags/tag219.xml"/><Relationship Id="rId39" Type="http://schemas.openxmlformats.org/officeDocument/2006/relationships/tags" Target="../tags/tag254.xml"/><Relationship Id="rId38" Type="http://schemas.openxmlformats.org/officeDocument/2006/relationships/tags" Target="../tags/tag253.xml"/><Relationship Id="rId37" Type="http://schemas.openxmlformats.org/officeDocument/2006/relationships/tags" Target="../tags/tag252.xml"/><Relationship Id="rId36" Type="http://schemas.openxmlformats.org/officeDocument/2006/relationships/tags" Target="../tags/tag251.xml"/><Relationship Id="rId35" Type="http://schemas.openxmlformats.org/officeDocument/2006/relationships/tags" Target="../tags/tag250.xml"/><Relationship Id="rId34" Type="http://schemas.openxmlformats.org/officeDocument/2006/relationships/tags" Target="../tags/tag249.xml"/><Relationship Id="rId33" Type="http://schemas.openxmlformats.org/officeDocument/2006/relationships/tags" Target="../tags/tag248.xml"/><Relationship Id="rId32" Type="http://schemas.openxmlformats.org/officeDocument/2006/relationships/tags" Target="../tags/tag247.xml"/><Relationship Id="rId31" Type="http://schemas.openxmlformats.org/officeDocument/2006/relationships/tags" Target="../tags/tag246.xml"/><Relationship Id="rId30" Type="http://schemas.openxmlformats.org/officeDocument/2006/relationships/tags" Target="../tags/tag245.xml"/><Relationship Id="rId3" Type="http://schemas.openxmlformats.org/officeDocument/2006/relationships/tags" Target="../tags/tag218.xml"/><Relationship Id="rId29" Type="http://schemas.openxmlformats.org/officeDocument/2006/relationships/tags" Target="../tags/tag244.xml"/><Relationship Id="rId28" Type="http://schemas.openxmlformats.org/officeDocument/2006/relationships/tags" Target="../tags/tag243.xml"/><Relationship Id="rId27" Type="http://schemas.openxmlformats.org/officeDocument/2006/relationships/tags" Target="../tags/tag242.xml"/><Relationship Id="rId26" Type="http://schemas.openxmlformats.org/officeDocument/2006/relationships/tags" Target="../tags/tag241.xml"/><Relationship Id="rId25" Type="http://schemas.openxmlformats.org/officeDocument/2006/relationships/tags" Target="../tags/tag240.xml"/><Relationship Id="rId24" Type="http://schemas.openxmlformats.org/officeDocument/2006/relationships/tags" Target="../tags/tag239.xml"/><Relationship Id="rId23" Type="http://schemas.openxmlformats.org/officeDocument/2006/relationships/tags" Target="../tags/tag238.xml"/><Relationship Id="rId22" Type="http://schemas.openxmlformats.org/officeDocument/2006/relationships/tags" Target="../tags/tag237.xml"/><Relationship Id="rId21" Type="http://schemas.openxmlformats.org/officeDocument/2006/relationships/tags" Target="../tags/tag236.xml"/><Relationship Id="rId20" Type="http://schemas.openxmlformats.org/officeDocument/2006/relationships/tags" Target="../tags/tag235.xml"/><Relationship Id="rId2" Type="http://schemas.openxmlformats.org/officeDocument/2006/relationships/tags" Target="../tags/tag217.xml"/><Relationship Id="rId19" Type="http://schemas.openxmlformats.org/officeDocument/2006/relationships/tags" Target="../tags/tag234.xml"/><Relationship Id="rId18" Type="http://schemas.openxmlformats.org/officeDocument/2006/relationships/tags" Target="../tags/tag233.xml"/><Relationship Id="rId17" Type="http://schemas.openxmlformats.org/officeDocument/2006/relationships/tags" Target="../tags/tag232.xml"/><Relationship Id="rId16" Type="http://schemas.openxmlformats.org/officeDocument/2006/relationships/tags" Target="../tags/tag231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75.xml"/><Relationship Id="rId1" Type="http://schemas.openxmlformats.org/officeDocument/2006/relationships/tags" Target="../tags/tag26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3" Type="http://schemas.openxmlformats.org/officeDocument/2006/relationships/slideLayout" Target="../slideLayouts/slideLayout2.xml"/><Relationship Id="rId52" Type="http://schemas.openxmlformats.org/officeDocument/2006/relationships/tags" Target="../tags/tag326.xml"/><Relationship Id="rId51" Type="http://schemas.openxmlformats.org/officeDocument/2006/relationships/image" Target="../media/image1.png"/><Relationship Id="rId50" Type="http://schemas.openxmlformats.org/officeDocument/2006/relationships/tags" Target="../tags/tag325.xml"/><Relationship Id="rId5" Type="http://schemas.openxmlformats.org/officeDocument/2006/relationships/tags" Target="../tags/tag280.xml"/><Relationship Id="rId49" Type="http://schemas.openxmlformats.org/officeDocument/2006/relationships/tags" Target="../tags/tag324.xml"/><Relationship Id="rId48" Type="http://schemas.openxmlformats.org/officeDocument/2006/relationships/tags" Target="../tags/tag323.xml"/><Relationship Id="rId47" Type="http://schemas.openxmlformats.org/officeDocument/2006/relationships/tags" Target="../tags/tag322.xml"/><Relationship Id="rId46" Type="http://schemas.openxmlformats.org/officeDocument/2006/relationships/tags" Target="../tags/tag321.xml"/><Relationship Id="rId45" Type="http://schemas.openxmlformats.org/officeDocument/2006/relationships/tags" Target="../tags/tag320.xml"/><Relationship Id="rId44" Type="http://schemas.openxmlformats.org/officeDocument/2006/relationships/tags" Target="../tags/tag319.xml"/><Relationship Id="rId43" Type="http://schemas.openxmlformats.org/officeDocument/2006/relationships/tags" Target="../tags/tag318.xml"/><Relationship Id="rId42" Type="http://schemas.openxmlformats.org/officeDocument/2006/relationships/tags" Target="../tags/tag317.xml"/><Relationship Id="rId41" Type="http://schemas.openxmlformats.org/officeDocument/2006/relationships/tags" Target="../tags/tag316.xml"/><Relationship Id="rId40" Type="http://schemas.openxmlformats.org/officeDocument/2006/relationships/tags" Target="../tags/tag315.xml"/><Relationship Id="rId4" Type="http://schemas.openxmlformats.org/officeDocument/2006/relationships/tags" Target="../tags/tag279.xml"/><Relationship Id="rId39" Type="http://schemas.openxmlformats.org/officeDocument/2006/relationships/tags" Target="../tags/tag314.xml"/><Relationship Id="rId38" Type="http://schemas.openxmlformats.org/officeDocument/2006/relationships/tags" Target="../tags/tag313.xml"/><Relationship Id="rId37" Type="http://schemas.openxmlformats.org/officeDocument/2006/relationships/tags" Target="../tags/tag312.xml"/><Relationship Id="rId36" Type="http://schemas.openxmlformats.org/officeDocument/2006/relationships/tags" Target="../tags/tag311.xml"/><Relationship Id="rId35" Type="http://schemas.openxmlformats.org/officeDocument/2006/relationships/tags" Target="../tags/tag310.xml"/><Relationship Id="rId34" Type="http://schemas.openxmlformats.org/officeDocument/2006/relationships/tags" Target="../tags/tag309.xml"/><Relationship Id="rId33" Type="http://schemas.openxmlformats.org/officeDocument/2006/relationships/tags" Target="../tags/tag308.xml"/><Relationship Id="rId32" Type="http://schemas.openxmlformats.org/officeDocument/2006/relationships/tags" Target="../tags/tag307.xml"/><Relationship Id="rId31" Type="http://schemas.openxmlformats.org/officeDocument/2006/relationships/tags" Target="../tags/tag306.xml"/><Relationship Id="rId30" Type="http://schemas.openxmlformats.org/officeDocument/2006/relationships/tags" Target="../tags/tag305.xml"/><Relationship Id="rId3" Type="http://schemas.openxmlformats.org/officeDocument/2006/relationships/tags" Target="../tags/tag278.xml"/><Relationship Id="rId29" Type="http://schemas.openxmlformats.org/officeDocument/2006/relationships/tags" Target="../tags/tag304.xml"/><Relationship Id="rId28" Type="http://schemas.openxmlformats.org/officeDocument/2006/relationships/tags" Target="../tags/tag303.xml"/><Relationship Id="rId27" Type="http://schemas.openxmlformats.org/officeDocument/2006/relationships/tags" Target="../tags/tag302.xml"/><Relationship Id="rId26" Type="http://schemas.openxmlformats.org/officeDocument/2006/relationships/tags" Target="../tags/tag301.xml"/><Relationship Id="rId25" Type="http://schemas.openxmlformats.org/officeDocument/2006/relationships/tags" Target="../tags/tag300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tags" Target="../tags/tag277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34.xml"/><Relationship Id="rId10" Type="http://schemas.openxmlformats.org/officeDocument/2006/relationships/image" Target="../media/image1.png"/><Relationship Id="rId1" Type="http://schemas.openxmlformats.org/officeDocument/2006/relationships/tags" Target="../tags/tag3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4.xml"/><Relationship Id="rId1" Type="http://schemas.openxmlformats.org/officeDocument/2006/relationships/tags" Target="../tags/tag3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3.xml"/><Relationship Id="rId16" Type="http://schemas.openxmlformats.org/officeDocument/2006/relationships/image" Target="../media/image1.png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.png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5.xml"/><Relationship Id="rId16" Type="http://schemas.openxmlformats.org/officeDocument/2006/relationships/image" Target="../media/image1.png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1.png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计组</a:t>
            </a:r>
            <a:r>
              <a:rPr lang="en-US" altLang="zh-CN"/>
              <a:t>B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章作业（软工）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117918"/>
            <a:ext cx="4560570" cy="189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 现要设计4GB的主存,存储芯片规格为256M×8位,需要该存储芯片的数目是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647825" y="3516630"/>
            <a:ext cx="649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43940" y="3487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47825" y="4659630"/>
            <a:ext cx="649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43940" y="4630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47825" y="5802630"/>
            <a:ext cx="649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43940" y="5773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647825" y="6945630"/>
            <a:ext cx="70675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43940" y="6917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965518"/>
            <a:ext cx="4290060" cy="189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  某机器字长64位,存储容量是4GB,若按字编址,则其寻址空间大小是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628775" y="3499485"/>
            <a:ext cx="11658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128M;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24890" y="34683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28775" y="4642485"/>
            <a:ext cx="11658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256M;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24890" y="46113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28775" y="5785485"/>
            <a:ext cx="11658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512M;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24890" y="57543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628775" y="6928485"/>
            <a:ext cx="16103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1024M。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24890" y="689800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483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某32位计算机系统采用半导体存储器，其地址码是32位，若使用4M×8位的DRAM芯片组成64MB主存，并采用内存条的形式，问：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（1）若每个内存条为4M×32位，共需要多少内存条？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（2）每个内存条内共有多少片DRAM芯片？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（3）主存需要多少DRAM芯片？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：上述填空内容，只需要填写数值，不需要填写单位。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（1）每个内存条为：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4M×32位=16MB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则64MB主存需要64/16=4条。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（2）每个内存条有DRAM芯片：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（4M×32)/(4M×8)=4片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（3）主存需要DRAM芯片数：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=4×4=16片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4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4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D2CC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9100" y="635000"/>
            <a:ext cx="4809490" cy="7991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设主存储器容量为256M字，字长为64位，模块数m=8，分别用顺序方式和交叉方式进行组织。主存储器的存储周期T=400ns，数据总线宽度为64位，总线传送周期τ=50ns。若按地址顺序连续读取16个字，问顺序存储器和交叉存储器的带宽各是多少？       顺序存储器和交叉存储器按地址顺序连续读出16个字的信息总量都是：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b      顺序存储器和交叉存储器连续读出16个字所需的时间分别是：       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ns       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ns    顺序存储器和交叉存储器的带宽分别是：       W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Mb/s       W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Mb/s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注：填空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精确到小数点后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6299200" y="635000"/>
            <a:ext cx="4612640" cy="52197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【解】：顺序存储器和交叉存储器按地址顺序连续读出16个字的信息总量都是：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q=64b×16=1024b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顺序存储器和交叉存储器连续读出16个字所需的时间分别是：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=nT=16×400ns=6400ns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=T+(n-1)τ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=400ns+15×50ns=1150ns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顺序存储器和交叉存储器的带宽分别是：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W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=1024b÷6400ns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=160Mb/s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=1024b÷1150ns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≈890.4Mb/s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4" name="RemarkBa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Blo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4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8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390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CPU执行一段程序时，Cache完成存取的次数为2400次，主存完成存取的次数为100次，已知Cache存取周期为50ns，主存存取周期为250ns，求Cache/主存系统的效率和平均访问时间。命中率h为: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倍率r为：  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平均访问时间：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ns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Cache/主存系统的效率</a:t>
            </a: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6352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已知某系统中，Cache分为4块（编号：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0,1,2,3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，主存分为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块（编号0,1，...，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），现有一程序，需要访问主存块的次序为：4,2,6,0, 重复10次，试计算Cache采用不同地址映像方式时，其命中率分别是多少？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（1）全相联映像；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（2）直接映像；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（3）组相联印象（Cache分为2组）。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注：填百分比。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）全相联映像，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每块与主存任意一块都长生对应关系，即：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0,1,2,3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0,1,2,3,4,5,6,7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第一次主存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4,2,6,0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装入，第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次开始访问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命中，因此，命中率为：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4*9/4*10=90%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）直接映像，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每块与主存块的对应关系如下：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0--0,4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1--1,5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2--2,6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3--3,7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由此可知，主存块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0,4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只能装入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块；主存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只能装入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块，重复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次，频繁发生替换，没有命中，故命中率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组相联映像（分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组）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块与主存块对应关系为：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0,1--0,1,4,5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2,3--2,3,6,7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即主存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4,2,6,0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的内容，可以分别装入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0,2,3,1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块，从第二次访问开始，没有替换，全部命中，故其命中率与（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）相当，即命中率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=90%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4" name="RemarkBa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Blo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4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8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080" y="582295"/>
            <a:ext cx="4634230" cy="729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存储器与CPU的连接如图所示；ROM区域1片ROM芯片，其大小为128KB；RAM区域大小为256KB，RAM芯片使用128K×4位的SRAM芯片，有WE#和CS#信号控制端。CPU地址总线为20位，数据总线为8位，读/写控制信号为R/W#，访存允许信号为MREQ#。问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（1） RAM区域需要几片SRAM？分为几组？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（2） 试分析ROM和各组RAM的地址范围。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32740" y="4921250"/>
            <a:ext cx="4811395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 RAM区域需要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片SRAM，分为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组。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（2）ROM地址范围为：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00000H----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第一组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地址范围为：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H----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第二组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地址范围为：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H----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121" name="对象 1"/>
          <p:cNvGraphicFramePr/>
          <p:nvPr/>
        </p:nvGraphicFramePr>
        <p:xfrm>
          <a:off x="332740" y="635000"/>
          <a:ext cx="5050155" cy="382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610725" imgH="6553200" progId="Paint.Picture">
                  <p:embed/>
                </p:oleObj>
              </mc:Choice>
              <mc:Fallback>
                <p:oleObj name="" r:id="rId2" imgW="9610725" imgH="65532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740" y="635000"/>
                        <a:ext cx="5050155" cy="3823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9895" y="593725"/>
            <a:ext cx="4762500" cy="3600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已知主存和Cache之间采用组相联映像，每组为8块。主存和Cache地址格式如下所示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试计算：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（1）主存容量，Cache容量及块的大小为多少个字？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（2）若改为直接映像，给出主存和Cache地址格式。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695" y="5254625"/>
            <a:ext cx="26454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Cache地址格式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695" y="6505575"/>
            <a:ext cx="230378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主存地址格式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rot="0">
            <a:off x="2263775" y="5715000"/>
            <a:ext cx="3024505" cy="720725"/>
            <a:chOff x="0" y="0"/>
            <a:chExt cx="4762" cy="1133"/>
          </a:xfrm>
        </p:grpSpPr>
        <p:sp>
          <p:nvSpPr>
            <p:cNvPr id="14" name="流程图: 过程 9224"/>
            <p:cNvSpPr/>
            <p:nvPr/>
          </p:nvSpPr>
          <p:spPr>
            <a:xfrm>
              <a:off x="2154" y="567"/>
              <a:ext cx="2608" cy="567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楷体" panose="02010609060101010101" charset="-122"/>
                </a:rPr>
                <a:t>块内地址</a:t>
              </a:r>
              <a:endParaRPr lang="zh-CN" altLang="en-US" dirty="0"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15" name="文本框 9225"/>
            <p:cNvSpPr txBox="1"/>
            <p:nvPr/>
          </p:nvSpPr>
          <p:spPr>
            <a:xfrm>
              <a:off x="1361" y="0"/>
              <a:ext cx="109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3位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文本框 9226"/>
            <p:cNvSpPr txBox="1"/>
            <p:nvPr/>
          </p:nvSpPr>
          <p:spPr>
            <a:xfrm>
              <a:off x="2948" y="0"/>
              <a:ext cx="109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8位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17" name="组合 9227"/>
            <p:cNvGrpSpPr/>
            <p:nvPr/>
          </p:nvGrpSpPr>
          <p:grpSpPr>
            <a:xfrm>
              <a:off x="0" y="567"/>
              <a:ext cx="2153" cy="567"/>
              <a:chOff x="0" y="0"/>
              <a:chExt cx="2153" cy="567"/>
            </a:xfrm>
          </p:grpSpPr>
          <p:sp>
            <p:nvSpPr>
              <p:cNvPr id="18" name="流程图: 过程 9228"/>
              <p:cNvSpPr/>
              <p:nvPr/>
            </p:nvSpPr>
            <p:spPr>
              <a:xfrm>
                <a:off x="1247" y="0"/>
                <a:ext cx="906" cy="567"/>
              </a:xfrm>
              <a:prstGeom prst="flowChart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楷体" panose="02010609060101010101" charset="-122"/>
                  </a:rPr>
                  <a:t>块号</a:t>
                </a:r>
                <a:endParaRPr lang="zh-CN" altLang="en-US" dirty="0">
                  <a:latin typeface="Arial" panose="020B0604020202020204" pitchFamily="34" charset="0"/>
                  <a:ea typeface="楷体" panose="02010609060101010101" charset="-122"/>
                </a:endParaRPr>
              </a:p>
            </p:txBody>
          </p:sp>
          <p:sp>
            <p:nvSpPr>
              <p:cNvPr id="19" name="流程图: 过程 9229"/>
              <p:cNvSpPr/>
              <p:nvPr/>
            </p:nvSpPr>
            <p:spPr>
              <a:xfrm>
                <a:off x="0" y="1"/>
                <a:ext cx="1247" cy="567"/>
              </a:xfrm>
              <a:prstGeom prst="flowChart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楷体" panose="02010609060101010101" charset="-122"/>
                  </a:rPr>
                  <a:t>组号</a:t>
                </a:r>
                <a:endParaRPr lang="zh-CN" altLang="en-US" dirty="0">
                  <a:latin typeface="Arial" panose="020B0604020202020204" pitchFamily="34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20" name="文本框 9230"/>
            <p:cNvSpPr txBox="1"/>
            <p:nvPr/>
          </p:nvSpPr>
          <p:spPr>
            <a:xfrm>
              <a:off x="227" y="0"/>
              <a:ext cx="109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4位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607695" y="7047230"/>
            <a:ext cx="4679950" cy="720725"/>
            <a:chOff x="0" y="0"/>
            <a:chExt cx="7370" cy="1133"/>
          </a:xfrm>
        </p:grpSpPr>
        <p:sp>
          <p:nvSpPr>
            <p:cNvPr id="22" name="流程图: 过程 9232"/>
            <p:cNvSpPr/>
            <p:nvPr/>
          </p:nvSpPr>
          <p:spPr>
            <a:xfrm>
              <a:off x="0" y="567"/>
              <a:ext cx="2608" cy="567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楷体" panose="02010609060101010101" charset="-122"/>
                </a:rPr>
                <a:t>区号</a:t>
              </a:r>
              <a:endParaRPr lang="zh-CN" altLang="en-US" dirty="0"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grpSp>
          <p:nvGrpSpPr>
            <p:cNvPr id="23" name="组合 9233"/>
            <p:cNvGrpSpPr/>
            <p:nvPr/>
          </p:nvGrpSpPr>
          <p:grpSpPr>
            <a:xfrm>
              <a:off x="2608" y="0"/>
              <a:ext cx="4762" cy="1133"/>
              <a:chOff x="0" y="0"/>
              <a:chExt cx="4762" cy="1133"/>
            </a:xfrm>
          </p:grpSpPr>
          <p:sp>
            <p:nvSpPr>
              <p:cNvPr id="24" name="流程图: 过程 9234"/>
              <p:cNvSpPr/>
              <p:nvPr/>
            </p:nvSpPr>
            <p:spPr>
              <a:xfrm>
                <a:off x="2154" y="567"/>
                <a:ext cx="2608" cy="567"/>
              </a:xfrm>
              <a:prstGeom prst="flowChart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楷体" panose="02010609060101010101" charset="-122"/>
                  </a:rPr>
                  <a:t>块内地址</a:t>
                </a:r>
                <a:endParaRPr lang="zh-CN" altLang="en-US" dirty="0">
                  <a:latin typeface="Arial" panose="020B0604020202020204" pitchFamily="34" charset="0"/>
                  <a:ea typeface="楷体" panose="02010609060101010101" charset="-122"/>
                </a:endParaRPr>
              </a:p>
            </p:txBody>
          </p:sp>
          <p:sp>
            <p:nvSpPr>
              <p:cNvPr id="25" name="文本框 9235"/>
              <p:cNvSpPr txBox="1"/>
              <p:nvPr/>
            </p:nvSpPr>
            <p:spPr>
              <a:xfrm>
                <a:off x="1361" y="0"/>
                <a:ext cx="1095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</a:rPr>
                  <a:t>3位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26" name="文本框 9236"/>
              <p:cNvSpPr txBox="1"/>
              <p:nvPr/>
            </p:nvSpPr>
            <p:spPr>
              <a:xfrm>
                <a:off x="2948" y="0"/>
                <a:ext cx="1095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</a:rPr>
                  <a:t>8位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grpSp>
            <p:nvGrpSpPr>
              <p:cNvPr id="27" name="组合 9237"/>
              <p:cNvGrpSpPr/>
              <p:nvPr/>
            </p:nvGrpSpPr>
            <p:grpSpPr>
              <a:xfrm>
                <a:off x="0" y="567"/>
                <a:ext cx="2153" cy="567"/>
                <a:chOff x="0" y="0"/>
                <a:chExt cx="2153" cy="567"/>
              </a:xfrm>
            </p:grpSpPr>
            <p:sp>
              <p:nvSpPr>
                <p:cNvPr id="28" name="流程图: 过程 9238"/>
                <p:cNvSpPr/>
                <p:nvPr/>
              </p:nvSpPr>
              <p:spPr>
                <a:xfrm>
                  <a:off x="1247" y="0"/>
                  <a:ext cx="906" cy="567"/>
                </a:xfrm>
                <a:prstGeom prst="flowChartProcess">
                  <a:avLst/>
                </a:pr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170" tIns="46990" rIns="90170" bIns="46990" anchor="ctr"/>
                <a:p>
                  <a:pPr algn="ctr"/>
                  <a:r>
                    <a:rPr lang="zh-CN" altLang="en-US" dirty="0">
                      <a:latin typeface="Arial" panose="020B0604020202020204" pitchFamily="34" charset="0"/>
                      <a:ea typeface="楷体" panose="02010609060101010101" charset="-122"/>
                    </a:rPr>
                    <a:t>块号</a:t>
                  </a:r>
                  <a:endParaRPr lang="zh-CN" altLang="en-US" dirty="0">
                    <a:latin typeface="Arial" panose="020B0604020202020204" pitchFamily="34" charset="0"/>
                    <a:ea typeface="楷体" panose="02010609060101010101" charset="-122"/>
                  </a:endParaRPr>
                </a:p>
              </p:txBody>
            </p:sp>
            <p:sp>
              <p:nvSpPr>
                <p:cNvPr id="29" name="流程图: 过程 9239"/>
                <p:cNvSpPr/>
                <p:nvPr/>
              </p:nvSpPr>
              <p:spPr>
                <a:xfrm>
                  <a:off x="0" y="1"/>
                  <a:ext cx="1247" cy="567"/>
                </a:xfrm>
                <a:prstGeom prst="flowChartProcess">
                  <a:avLst/>
                </a:pr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170" tIns="46990" rIns="90170" bIns="46990" anchor="ctr"/>
                <a:p>
                  <a:pPr algn="ctr"/>
                  <a:r>
                    <a:rPr lang="zh-CN" altLang="en-US" dirty="0">
                      <a:latin typeface="Arial" panose="020B0604020202020204" pitchFamily="34" charset="0"/>
                      <a:ea typeface="楷体" panose="02010609060101010101" charset="-122"/>
                    </a:rPr>
                    <a:t>组号</a:t>
                  </a:r>
                  <a:endParaRPr lang="zh-CN" altLang="en-US" dirty="0">
                    <a:latin typeface="Arial" panose="020B0604020202020204" pitchFamily="34" charset="0"/>
                    <a:ea typeface="楷体" panose="02010609060101010101" charset="-122"/>
                  </a:endParaRPr>
                </a:p>
              </p:txBody>
            </p:sp>
          </p:grpSp>
          <p:sp>
            <p:nvSpPr>
              <p:cNvPr id="30" name="文本框 9240"/>
              <p:cNvSpPr txBox="1"/>
              <p:nvPr/>
            </p:nvSpPr>
            <p:spPr>
              <a:xfrm>
                <a:off x="227" y="0"/>
                <a:ext cx="1095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</a:rPr>
                  <a:t>4位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31" name="文本框 9241"/>
            <p:cNvSpPr txBox="1"/>
            <p:nvPr/>
          </p:nvSpPr>
          <p:spPr>
            <a:xfrm>
              <a:off x="1020" y="0"/>
              <a:ext cx="102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9位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2900" y="635000"/>
            <a:ext cx="4819650" cy="47028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（1）主存容量为: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字；Cache容量为: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字块的大小为: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字。 （2）若改为直接映像，给出主存和Cache地址格式。①为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位 ；②为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位；③为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位。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430" y="5518785"/>
            <a:ext cx="230314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Cache地址格式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575" y="6607810"/>
            <a:ext cx="2303780" cy="393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主存地址格式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37130" y="5757228"/>
            <a:ext cx="2806700" cy="721361"/>
            <a:chOff x="0" y="0"/>
            <a:chExt cx="4421" cy="1135"/>
          </a:xfrm>
        </p:grpSpPr>
        <p:sp>
          <p:nvSpPr>
            <p:cNvPr id="7176" name="流程图: 过程 8200"/>
            <p:cNvSpPr/>
            <p:nvPr/>
          </p:nvSpPr>
          <p:spPr>
            <a:xfrm>
              <a:off x="1813" y="567"/>
              <a:ext cx="2608" cy="567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楷体" panose="02010609060101010101" charset="-122"/>
                </a:rPr>
                <a:t>块内地址</a:t>
              </a:r>
              <a:endParaRPr lang="zh-CN" altLang="en-US" dirty="0"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7177" name="文本框 8201"/>
            <p:cNvSpPr txBox="1"/>
            <p:nvPr/>
          </p:nvSpPr>
          <p:spPr>
            <a:xfrm>
              <a:off x="453" y="0"/>
              <a:ext cx="109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dirty="0"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①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178" name="文本框 8202"/>
            <p:cNvSpPr txBox="1"/>
            <p:nvPr/>
          </p:nvSpPr>
          <p:spPr>
            <a:xfrm>
              <a:off x="2607" y="0"/>
              <a:ext cx="109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楷体" panose="02010609060101010101" charset="-122"/>
                  <a:ea typeface="楷体" panose="02010609060101010101" charset="-122"/>
                </a:rPr>
                <a:t>8位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179" name="流程图: 过程 8203"/>
            <p:cNvSpPr/>
            <p:nvPr/>
          </p:nvSpPr>
          <p:spPr>
            <a:xfrm>
              <a:off x="0" y="568"/>
              <a:ext cx="1813" cy="567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楷体" panose="02010609060101010101" charset="-122"/>
                </a:rPr>
                <a:t>块号</a:t>
              </a:r>
              <a:endParaRPr lang="zh-CN" altLang="en-US" dirty="0"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9780" y="7119620"/>
            <a:ext cx="4464685" cy="720725"/>
            <a:chOff x="0" y="0"/>
            <a:chExt cx="7029" cy="1136"/>
          </a:xfrm>
        </p:grpSpPr>
        <p:sp>
          <p:nvSpPr>
            <p:cNvPr id="7181" name="流程图: 过程 8205"/>
            <p:cNvSpPr/>
            <p:nvPr/>
          </p:nvSpPr>
          <p:spPr>
            <a:xfrm>
              <a:off x="0" y="568"/>
              <a:ext cx="2608" cy="56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楷体" panose="02010609060101010101" charset="-122"/>
                </a:rPr>
                <a:t>区号</a:t>
              </a:r>
              <a:endParaRPr lang="zh-CN" altLang="en-US" dirty="0">
                <a:latin typeface="Arial" panose="020B0604020202020204" pitchFamily="34" charset="0"/>
                <a:ea typeface="楷体" panose="02010609060101010101" charset="-122"/>
              </a:endParaRPr>
            </a:p>
          </p:txBody>
        </p:sp>
        <p:sp>
          <p:nvSpPr>
            <p:cNvPr id="7182" name="文本框 8206"/>
            <p:cNvSpPr txBox="1"/>
            <p:nvPr/>
          </p:nvSpPr>
          <p:spPr>
            <a:xfrm>
              <a:off x="1020" y="0"/>
              <a:ext cx="1023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>
                  <a:latin typeface="Calibri" panose="020F0502020204030204" charset="0"/>
                  <a:sym typeface="+mn-ea"/>
                </a:rPr>
                <a:t>②</a:t>
              </a:r>
              <a:endParaRPr lang="zh-CN" altLang="en-US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7183" name="组合 8207"/>
            <p:cNvGrpSpPr/>
            <p:nvPr/>
          </p:nvGrpSpPr>
          <p:grpSpPr>
            <a:xfrm>
              <a:off x="2608" y="0"/>
              <a:ext cx="4421" cy="1135"/>
              <a:chOff x="0" y="0"/>
              <a:chExt cx="4421" cy="1135"/>
            </a:xfrm>
          </p:grpSpPr>
          <p:sp>
            <p:nvSpPr>
              <p:cNvPr id="7184" name="流程图: 过程 8208"/>
              <p:cNvSpPr/>
              <p:nvPr/>
            </p:nvSpPr>
            <p:spPr>
              <a:xfrm>
                <a:off x="1813" y="567"/>
                <a:ext cx="2608" cy="567"/>
              </a:xfrm>
              <a:prstGeom prst="flowChart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楷体" panose="02010609060101010101" charset="-122"/>
                  </a:rPr>
                  <a:t>块内地址</a:t>
                </a:r>
                <a:endParaRPr lang="zh-CN" altLang="en-US" dirty="0">
                  <a:latin typeface="Arial" panose="020B0604020202020204" pitchFamily="34" charset="0"/>
                  <a:ea typeface="楷体" panose="02010609060101010101" charset="-122"/>
                </a:endParaRPr>
              </a:p>
            </p:txBody>
          </p:sp>
          <p:sp>
            <p:nvSpPr>
              <p:cNvPr id="7185" name="文本框 8209"/>
              <p:cNvSpPr txBox="1"/>
              <p:nvPr/>
            </p:nvSpPr>
            <p:spPr>
              <a:xfrm>
                <a:off x="453" y="0"/>
                <a:ext cx="1095" cy="10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>
                    <a:latin typeface="Calibri" panose="020F0502020204030204" charset="0"/>
                    <a:sym typeface="+mn-ea"/>
                  </a:rPr>
                  <a:t>③</a:t>
                </a:r>
                <a:endParaRPr lang="zh-CN" altLang="en-US">
                  <a:latin typeface="Calibri" panose="020F0502020204030204" charset="0"/>
                </a:endParaRPr>
              </a:p>
              <a:p>
                <a:endParaRPr lang="zh-CN" altLang="en-US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7186" name="文本框 8210"/>
              <p:cNvSpPr txBox="1"/>
              <p:nvPr/>
            </p:nvSpPr>
            <p:spPr>
              <a:xfrm>
                <a:off x="2607" y="0"/>
                <a:ext cx="1095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</a:rPr>
                  <a:t>8位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7187" name="流程图: 过程 8211"/>
              <p:cNvSpPr/>
              <p:nvPr/>
            </p:nvSpPr>
            <p:spPr>
              <a:xfrm>
                <a:off x="0" y="568"/>
                <a:ext cx="1813" cy="567"/>
              </a:xfrm>
              <a:prstGeom prst="flowChart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楷体" panose="02010609060101010101" charset="-122"/>
                  </a:rPr>
                  <a:t>块号</a:t>
                </a:r>
                <a:endParaRPr lang="zh-CN" altLang="en-US" dirty="0">
                  <a:latin typeface="Arial" panose="020B0604020202020204" pitchFamily="34" charset="0"/>
                  <a:ea typeface="楷体" panose="02010609060101010101" charset="-122"/>
                </a:endParaRPr>
              </a:p>
            </p:txBody>
          </p:sp>
        </p:grp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7200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在下列存储器的技术指标中,能反映工作速度的是_____。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36065" y="3308985"/>
            <a:ext cx="15830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存储容量;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32180" y="32778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36065" y="4451985"/>
            <a:ext cx="9226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带宽;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32180" y="44208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36065" y="5594985"/>
            <a:ext cx="9226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功耗;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32180" y="55638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36065" y="6737985"/>
            <a:ext cx="15036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可靠性。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32180" y="670750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450715" cy="24917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某SRAM芯片容量为1M×8位,按字节编址,若该芯片的首地址为400000H,则其末地址为 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36065" y="3689985"/>
            <a:ext cx="1587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1FFFFFH;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32180" y="36588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36065" y="4832985"/>
            <a:ext cx="15875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2FFFFFH;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32180" y="48018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36065" y="5975985"/>
            <a:ext cx="160591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32180" y="59448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36065" y="7118985"/>
            <a:ext cx="18383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4FFFFFH。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32180" y="708850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26529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下列只读存储器中,可使用紫外线擦除的是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14475" y="3375660"/>
            <a:ext cx="12674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PROM;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10590" y="334454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14475" y="4518660"/>
            <a:ext cx="13881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MROM;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10590" y="448754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14475" y="5661660"/>
            <a:ext cx="14490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EPROM;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0590" y="563054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14475" y="6804660"/>
            <a:ext cx="18935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E2PROM。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10590" y="677418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117918"/>
            <a:ext cx="4554855" cy="189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 SRAM规格为4K×16位,若采用双译码结构,其片内译码需要的输出线最少为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33550" y="3670935"/>
            <a:ext cx="10369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4096;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29665" y="36398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733550" y="4813935"/>
            <a:ext cx="10369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1024;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29665" y="47828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33550" y="5956935"/>
            <a:ext cx="843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256;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29665" y="59258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733550" y="7099935"/>
            <a:ext cx="10941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128。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29665" y="70694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3630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  下列存储器中,按内容访问的是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2575" y="3385185"/>
            <a:ext cx="19132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相联存储器;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48690" y="33540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52575" y="4528185"/>
            <a:ext cx="12839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DRAM;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48690" y="44970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52575" y="5671185"/>
            <a:ext cx="12230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SRAM;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48690" y="56400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52575" y="6814185"/>
            <a:ext cx="169989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EPROM。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48690" y="678370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1612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下列存储器不属于随机存储器的是______。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04950" y="3442335"/>
            <a:ext cx="19132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磁带存储器;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01065" y="34112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04950" y="4585335"/>
            <a:ext cx="12230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SRAM;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01065" y="45542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04950" y="5728335"/>
            <a:ext cx="12839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DRAM;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01065" y="56972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04950" y="6871335"/>
            <a:ext cx="18815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EEPROM。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01065" y="68408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7200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 某DRAM芯片的容量是1GB,即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81175" y="3335655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77290" y="330644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781175" y="4478655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7290" y="444944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81175" y="5621655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7290" y="559244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781175" y="6764655"/>
            <a:ext cx="13011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7290" y="673608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117918"/>
            <a:ext cx="4554855" cy="189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8. 某SRAM芯片存储容量为256K×16位,则该芯片用于片内寻址的地址线数目为_____。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647825" y="3632835"/>
            <a:ext cx="4559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43940" y="36017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47825" y="4775835"/>
            <a:ext cx="6496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43940" y="47447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47825" y="5918835"/>
            <a:ext cx="6496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18;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43940" y="58877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647825" y="7061835"/>
            <a:ext cx="9004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24。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43940" y="70313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p="http://schemas.openxmlformats.org/presentationml/2006/main">
  <p:tag name="RAINPROBLEM" val="MultipleChoice"/>
  <p:tag name="PROBLEMSCORE" val="4.0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Item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etting"/>
  <p:tag name="RAINPROBLEMTYPE" val="MultipleChoice"/>
</p:tagLst>
</file>

<file path=ppt/tags/tag131.xml><?xml version="1.0" encoding="utf-8"?>
<p:tagLst xmlns:p="http://schemas.openxmlformats.org/presentationml/2006/main">
  <p:tag name="RAINPROBLEM" val="MultipleChoice"/>
  <p:tag name="PROBLEMSCORE" val="4.0"/>
</p:tagLst>
</file>

<file path=ppt/tags/tag132.xml><?xml version="1.0" encoding="utf-8"?>
<p:tagLst xmlns:p="http://schemas.openxmlformats.org/presentationml/2006/main">
  <p:tag name="RAINPROBLEM" val="ProblemBody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p="http://schemas.openxmlformats.org/presentationml/2006/main">
  <p:tag name="RAINPROBLEM" val="MultipleChoice"/>
  <p:tag name="PROBLEMSCORE" val="4.0"/>
</p:tagLst>
</file>

<file path=ppt/tags/tag148.xml><?xml version="1.0" encoding="utf-8"?>
<p:tagLst xmlns:p="http://schemas.openxmlformats.org/presentationml/2006/main">
  <p:tag name="RAINPROBLEM" val="ProblemBody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5.xml><?xml version="1.0" encoding="utf-8"?>
<p:tagLst xmlns:p="http://schemas.openxmlformats.org/presentationml/2006/main">
  <p:tag name="RAINPROBLEM" val="ProblemItem"/>
</p:tagLst>
</file>

<file path=ppt/tags/tag1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p="http://schemas.openxmlformats.org/presentationml/2006/main">
  <p:tag name="RAINPROBLEM" val="MultipleChoice"/>
  <p:tag name="PROBLEMSCORE" val="4.0"/>
</p:tagLst>
</file>

<file path=ppt/tags/tag164.xml><?xml version="1.0" encoding="utf-8"?>
<p:tagLst xmlns:p="http://schemas.openxmlformats.org/presentationml/2006/main">
  <p:tag name="RAINPROBLEM" val="ProblemBody"/>
</p:tagLst>
</file>

<file path=ppt/tags/tag165.xml><?xml version="1.0" encoding="utf-8"?>
<p:tagLst xmlns:p="http://schemas.openxmlformats.org/presentationml/2006/main">
  <p:tag name="PRODUCTVERSIONTIP3" val="PRODUCTVERSIONTIP3"/>
</p:tagLst>
</file>

<file path=ppt/tags/tag166.xml><?xml version="1.0" encoding="utf-8"?>
<p:tagLst xmlns:p="http://schemas.openxmlformats.org/presentationml/2006/main">
  <p:tag name="RAINPROBLEM" val="ProblemRemarkBoard"/>
</p:tagLst>
</file>

<file path=ppt/tags/tag167.xml><?xml version="1.0" encoding="utf-8"?>
<p:tagLst xmlns:p="http://schemas.openxmlformats.org/presentationml/2006/main">
  <p:tag name="PROBLEMREMARKTITLE" val="ProblemRemarkBoardTip"/>
</p:tagLst>
</file>

<file path=ppt/tags/tag168.xml><?xml version="1.0" encoding="utf-8"?>
<p:tagLst xmlns:p="http://schemas.openxmlformats.org/presentationml/2006/main">
  <p:tag name="RAINPROBLEM" val="ProblemRemark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RAINPROBLEM" val="MultipleChoice"/>
  <p:tag name="PROBLEMSCORE" val="4.0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PROBLEMREMARKTITLE" val="ProblemRemarkBoardTitle"/>
</p:tagLst>
</file>

<file path=ppt/tags/tag197.xml><?xml version="1.0" encoding="utf-8"?>
<p:tagLst xmlns:p="http://schemas.openxmlformats.org/presentationml/2006/main">
  <p:tag name="PROBLEMREMARKTITLE" val="ProblemRemarkBoardTitle"/>
</p:tagLst>
</file>

<file path=ppt/tags/tag198.xml><?xml version="1.0" encoding="utf-8"?>
<p:tagLst xmlns:p="http://schemas.openxmlformats.org/presentationml/2006/main">
  <p:tag name="PROBLEMREMARKTITLE" val="ProblemRemarkBoardTitle"/>
</p:tagLst>
</file>

<file path=ppt/tags/tag19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PROBLEMREMARKTITLE" val="ProblemRemarkBoardTitle"/>
</p:tagLst>
</file>

<file path=ppt/tags/tag202.xml><?xml version="1.0" encoding="utf-8"?>
<p:tagLst xmlns:p="http://schemas.openxmlformats.org/presentationml/2006/main">
  <p:tag name="PROBLEMREMARKTITLE" val="ProblemRemarkBoardTitle"/>
</p:tagLst>
</file>

<file path=ppt/tags/tag203.xml><?xml version="1.0" encoding="utf-8"?>
<p:tagLst xmlns:p="http://schemas.openxmlformats.org/presentationml/2006/main">
  <p:tag name="PROBLEMREMARKTITLE" val="ProblemRemarkBoardTitle"/>
</p:tagLst>
</file>

<file path=ppt/tags/tag204.xml><?xml version="1.0" encoding="utf-8"?>
<p:tagLst xmlns:p="http://schemas.openxmlformats.org/presentationml/2006/main">
  <p:tag name="PROBLEMREMARKTITLE" val="ProblemRemarkBoardTitle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PROBLEMREMARKTITLE" val="ProblemRemarkBoardTitle"/>
</p:tagLst>
</file>

<file path=ppt/tags/tag211.xml><?xml version="1.0" encoding="utf-8"?>
<p:tagLst xmlns:p="http://schemas.openxmlformats.org/presentationml/2006/main">
  <p:tag name="PROBLEMREMARKTITLE" val="ProblemRemarkBoardTitle"/>
</p:tagLst>
</file>

<file path=ppt/tags/tag212.xml><?xml version="1.0" encoding="utf-8"?>
<p:tagLst xmlns:p="http://schemas.openxmlformats.org/presentationml/2006/main">
  <p:tag name="PROBLEMREMARKTITLE" val="ProblemRemarkBoardTitle"/>
</p:tagLst>
</file>

<file path=ppt/tags/tag213.xml><?xml version="1.0" encoding="utf-8"?>
<p:tagLst xmlns:p="http://schemas.openxmlformats.org/presentationml/2006/main">
  <p:tag name="PROBLEMREMARKTITLE" val="ProblemRemarkBoardTitle"/>
</p:tagLst>
</file>

<file path=ppt/tags/tag214.xml><?xml version="1.0" encoding="utf-8"?>
<p:tagLst xmlns:p="http://schemas.openxmlformats.org/presentationml/2006/main">
  <p:tag name="RAINPROBLEM" val="ProblemSetting"/>
  <p:tag name="RAINPROBLEMTYPE" val="FillBlank"/>
</p:tagLst>
</file>

<file path=ppt/tags/tag215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3.0,&quot;Answers&quot;:[&quot;4&quot;],&quot;CaseSensitive&quot;:false,&quot;FuzzyMatch&quot;:false},{&quot;Num&quot;:2,&quot;Score&quot;:3.0,&quot;Answers&quot;:[&quot;4&quot;],&quot;CaseSensitive&quot;:false,&quot;FuzzyMatch&quot;:false},{&quot;Num&quot;:3,&quot;Score&quot;:4.0,&quot;Answers&quot;:[&quot;16&quot;],&quot;CaseSensitive&quot;:false,&quot;FuzzyMatch&quot;:false}]"/>
  <p:tag name="PROBLEMBLANKKEYWORD" val="填空"/>
  <p:tag name="PROBLEMHASREMARK" val="True"/>
  <p:tag name="PROBLEMREMARK" val="【解】：&#13;（1）每个内存条为：&#13;         4M×32位=16MB&#13;  则64MB主存需要64/16=4条。&#13; （2）每个内存条有DRAM芯片：&#13;    （4M×32)/(4M×8)=4片&#13; （3）主存需要DRAM芯片数：&#13;           =4×4=16片"/>
</p:tagLst>
</file>

<file path=ppt/tags/tag216.xml><?xml version="1.0" encoding="utf-8"?>
<p:tagLst xmlns:p="http://schemas.openxmlformats.org/presentationml/2006/main">
  <p:tag name="RAINPROBLEM" val="ProblemBody"/>
</p:tagLst>
</file>

<file path=ppt/tags/tag217.xml><?xml version="1.0" encoding="utf-8"?>
<p:tagLst xmlns:p="http://schemas.openxmlformats.org/presentationml/2006/main">
  <p:tag name="RAINPROBLEM" val="ProblemRemarkBoard"/>
</p:tagLst>
</file>

<file path=ppt/tags/tag218.xml><?xml version="1.0" encoding="utf-8"?>
<p:tagLst xmlns:p="http://schemas.openxmlformats.org/presentationml/2006/main">
  <p:tag name="PROBLEMREMARKTITLE" val="ProblemRemarkBoardTip"/>
</p:tagLst>
</file>

<file path=ppt/tags/tag219.xml><?xml version="1.0" encoding="utf-8"?>
<p:tagLst xmlns:p="http://schemas.openxmlformats.org/presentationml/2006/main">
  <p:tag name="RAINPROBLEM" val="ProblemRemark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PROBLEMREMARKTITLE" val="ProblemRemarkBoardTitle"/>
</p:tagLst>
</file>

<file path=ppt/tags/tag221.xml><?xml version="1.0" encoding="utf-8"?>
<p:tagLst xmlns:p="http://schemas.openxmlformats.org/presentationml/2006/main">
  <p:tag name="PROBLEMREMARKTITLE" val="ProblemRemarkBoardTitle"/>
</p:tagLst>
</file>

<file path=ppt/tags/tag222.xml><?xml version="1.0" encoding="utf-8"?>
<p:tagLst xmlns:p="http://schemas.openxmlformats.org/presentationml/2006/main">
  <p:tag name="PROBLEMREMARKTITLE" val="ProblemRemarkBoardTitle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PROBLEMREMARKTITLE" val="ProblemRemarkBoardTitle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PROBLEMREMARKTITLE" val="ProblemRemarkBoardTitle"/>
</p:tagLst>
</file>

<file path=ppt/tags/tag237.xml><?xml version="1.0" encoding="utf-8"?>
<p:tagLst xmlns:p="http://schemas.openxmlformats.org/presentationml/2006/main">
  <p:tag name="PROBLEMREMARKTITLE" val="ProblemRemarkBoardTitle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PROBLEMREMARKTITLE" val="ProblemRemarkBoardTitle"/>
</p:tagLst>
</file>

<file path=ppt/tags/tag245.xml><?xml version="1.0" encoding="utf-8"?>
<p:tagLst xmlns:p="http://schemas.openxmlformats.org/presentationml/2006/main">
  <p:tag name="PROBLEMREMARKTITLE" val="ProblemRemarkBoardTitle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RAINPROBLEM" val="ProblemItem"/>
</p:tagLst>
</file>

<file path=ppt/tags/tag250.xml><?xml version="1.0" encoding="utf-8"?>
<p:tagLst xmlns:p="http://schemas.openxmlformats.org/presentationml/2006/main">
  <p:tag name="PROBLEMREMARKTITLE" val="ProblemRemarkBoardTitle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RAINPROBLEMTYPE" val="ProblemTypeMarker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PROBLEMREMARKTITLE" val="ProblemRemarkBoardTitle"/>
</p:tagLst>
</file>

<file path=ppt/tags/tag264.xml><?xml version="1.0" encoding="utf-8"?>
<p:tagLst xmlns:p="http://schemas.openxmlformats.org/presentationml/2006/main">
  <p:tag name="PROBLEMREMARKTITLE" val="ProblemRemarkBoardTitle"/>
</p:tagLst>
</file>

<file path=ppt/tags/tag265.xml><?xml version="1.0" encoding="utf-8"?>
<p:tagLst xmlns:p="http://schemas.openxmlformats.org/presentationml/2006/main">
  <p:tag name="RAINPROBLEM" val="ProblemSetting"/>
  <p:tag name="RAINPROBLEMTYPE" val="FillBlank"/>
</p:tagLst>
</file>

<file path=ppt/tags/tag266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024&quot;],&quot;CaseSensitive&quot;:false,&quot;FuzzyMatch&quot;:false},{&quot;Num&quot;:2,&quot;Score&quot;:2.0,&quot;Answers&quot;:[&quot;6400&quot;],&quot;CaseSensitive&quot;:false,&quot;FuzzyMatch&quot;:false},{&quot;Num&quot;:3,&quot;Score&quot;:2.0,&quot;Answers&quot;:[&quot;1150&quot;],&quot;CaseSensitive&quot;:false,&quot;FuzzyMatch&quot;:false},{&quot;Num&quot;:4,&quot;Score&quot;:2.0,&quot;Answers&quot;:[&quot;160&quot;],&quot;CaseSensitive&quot;:false,&quot;FuzzyMatch&quot;:false},{&quot;Num&quot;:5,&quot;Score&quot;:2.0,&quot;Answers&quot;:[&quot;890.4&quot;],&quot;CaseSensitive&quot;:false,&quot;FuzzyMatch&quot;:false}]"/>
  <p:tag name="PROBLEMBLANKKEYWORD" val="填空"/>
  <p:tag name="PROBLEMHASREMARK" val="True"/>
  <p:tag name="PROBLEMREMARK" val="【解】：顺序存储器和交叉存储器按地址顺序连续读出16个字的信息总量都是：&#13;                 q=64b×16=1024b&#13;       顺序存储器和交叉存储器连续读出16个字所需的时间分别是：&#13;       t顺=nT=16×400ns=6400ns&#13;        t交=T+(n-1)τ&#13;           =400ns+15×50ns=1150ns&#13;      顺序存储器和交叉存储器的带宽分别是：&#13;       W顺=q/t顺&#13;                   =1024b÷6400ns&#13;            =160Mb/s&#13;        W交=q/t交&#13;                    =1024b÷1150ns&#13;             ≈890.4Mb/s"/>
</p:tagLst>
</file>

<file path=ppt/tags/tag267.xml><?xml version="1.0" encoding="utf-8"?>
<p:tagLst xmlns:p="http://schemas.openxmlformats.org/presentationml/2006/main">
  <p:tag name="RAINPROBLEM" val="ProblemBody"/>
</p:tagLst>
</file>

<file path=ppt/tags/tag268.xml><?xml version="1.0" encoding="utf-8"?>
<p:tagLst xmlns:p="http://schemas.openxmlformats.org/presentationml/2006/main">
  <p:tag name="PRODUCTVERSIONTIP3" val="PRODUCTVERSIONTIP3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Item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" val="ProblemSetting"/>
  <p:tag name="RAINPROBLEMTYPE" val="FillBlank"/>
</p:tagLst>
</file>

<file path=ppt/tags/tag275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0.96&quot;,&quot;96%&quot;],&quot;CaseSensitive&quot;:false,&quot;FuzzyMatch&quot;:false},{&quot;Num&quot;:2,&quot;Score&quot;:2.0,&quot;Answers&quot;:[&quot;5&quot;],&quot;CaseSensitive&quot;:false,&quot;FuzzyMatch&quot;:false},{&quot;Num&quot;:3,&quot;Score&quot;:3.0,&quot;Answers&quot;:[&quot;58&quot;],&quot;CaseSensitive&quot;:false,&quot;FuzzyMatch&quot;:false},{&quot;Num&quot;:4,&quot;Score&quot;:3.0,&quot;Answers&quot;:[&quot;86.2%&quot;,&quot;0.862&quot;],&quot;CaseSensitive&quot;:false,&quot;FuzzyMatch&quot;:false}]"/>
  <p:tag name="PROBLEMBLANKKEYWORD" val="填空"/>
</p:tagLst>
</file>

<file path=ppt/tags/tag276.xml><?xml version="1.0" encoding="utf-8"?>
<p:tagLst xmlns:p="http://schemas.openxmlformats.org/presentationml/2006/main">
  <p:tag name="RAINPROBLEM" val="ProblemBody"/>
</p:tagLst>
</file>

<file path=ppt/tags/tag277.xml><?xml version="1.0" encoding="utf-8"?>
<p:tagLst xmlns:p="http://schemas.openxmlformats.org/presentationml/2006/main">
  <p:tag name="RAINPROBLEM" val="ProblemRemarkBoard"/>
</p:tagLst>
</file>

<file path=ppt/tags/tag278.xml><?xml version="1.0" encoding="utf-8"?>
<p:tagLst xmlns:p="http://schemas.openxmlformats.org/presentationml/2006/main">
  <p:tag name="PROBLEMREMARKTITLE" val="ProblemRemarkBoardTip"/>
</p:tagLst>
</file>

<file path=ppt/tags/tag279.xml><?xml version="1.0" encoding="utf-8"?>
<p:tagLst xmlns:p="http://schemas.openxmlformats.org/presentationml/2006/main">
  <p:tag name="RAINPROBLEM" val="ProblemRemark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PROBLEMREMARKTITLE" val="ProblemRemarkBoardTitle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PROBLEMREMARKTITLE" val="ProblemRemarkBoardTitle"/>
</p:tagLst>
</file>

<file path=ppt/tags/tag294.xml><?xml version="1.0" encoding="utf-8"?>
<p:tagLst xmlns:p="http://schemas.openxmlformats.org/presentationml/2006/main">
  <p:tag name="PROBLEMREMARKTITLE" val="ProblemRemarkBoardTitle"/>
</p:tagLst>
</file>

<file path=ppt/tags/tag295.xml><?xml version="1.0" encoding="utf-8"?>
<p:tagLst xmlns:p="http://schemas.openxmlformats.org/presentationml/2006/main">
  <p:tag name="PROBLEMREMARKTITLE" val="ProblemRemarkBoardTitle"/>
</p:tagLst>
</file>

<file path=ppt/tags/tag296.xml><?xml version="1.0" encoding="utf-8"?>
<p:tagLst xmlns:p="http://schemas.openxmlformats.org/presentationml/2006/main">
  <p:tag name="PROBLEMREMARKTITLE" val="ProblemRemarkBoardTitle"/>
</p:tagLst>
</file>

<file path=ppt/tags/tag297.xml><?xml version="1.0" encoding="utf-8"?>
<p:tagLst xmlns:p="http://schemas.openxmlformats.org/presentationml/2006/main">
  <p:tag name="PROBLEMREMARKTITLE" val="ProblemRemarkBoardTitle"/>
</p:tagLst>
</file>

<file path=ppt/tags/tag298.xml><?xml version="1.0" encoding="utf-8"?>
<p:tagLst xmlns:p="http://schemas.openxmlformats.org/presentationml/2006/main">
  <p:tag name="PROBLEMREMARKTITLE" val="ProblemRemarkBoardTitle"/>
</p:tagLst>
</file>

<file path=ppt/tags/tag29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PROBLEMREMARKTITLE" val="ProblemRemarkBoardTitle"/>
</p:tagLst>
</file>

<file path=ppt/tags/tag311.xml><?xml version="1.0" encoding="utf-8"?>
<p:tagLst xmlns:p="http://schemas.openxmlformats.org/presentationml/2006/main">
  <p:tag name="PROBLEMREMARKTITLE" val="ProblemRemarkBoardTitle"/>
</p:tagLst>
</file>

<file path=ppt/tags/tag312.xml><?xml version="1.0" encoding="utf-8"?>
<p:tagLst xmlns:p="http://schemas.openxmlformats.org/presentationml/2006/main">
  <p:tag name="PROBLEMREMARKTITLE" val="ProblemRemarkBoardTitle"/>
</p:tagLst>
</file>

<file path=ppt/tags/tag313.xml><?xml version="1.0" encoding="utf-8"?>
<p:tagLst xmlns:p="http://schemas.openxmlformats.org/presentationml/2006/main">
  <p:tag name="PROBLEMREMARKTITLE" val="ProblemRemarkBoardTitle"/>
</p:tagLst>
</file>

<file path=ppt/tags/tag314.xml><?xml version="1.0" encoding="utf-8"?>
<p:tagLst xmlns:p="http://schemas.openxmlformats.org/presentationml/2006/main">
  <p:tag name="PROBLEMREMARKTITLE" val="ProblemRemarkBoardTitle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RAINPROBLEMTYPE" val="ProblemTypeMarker"/>
</p:tagLst>
</file>

<file path=ppt/tags/tag317.xml><?xml version="1.0" encoding="utf-8"?>
<p:tagLst xmlns:p="http://schemas.openxmlformats.org/presentationml/2006/main">
  <p:tag name="RAINPROBLEMTYPE" val="ProblemTypeMarker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PROBLEMREMARKTITLE" val="ProblemRemarkBoardTitle"/>
</p:tagLst>
</file>

<file path=ppt/tags/tag322.xml><?xml version="1.0" encoding="utf-8"?>
<p:tagLst xmlns:p="http://schemas.openxmlformats.org/presentationml/2006/main">
  <p:tag name="PROBLEMREMARKTITLE" val="ProblemRemarkBoardTitle"/>
</p:tagLst>
</file>

<file path=ppt/tags/tag323.xml><?xml version="1.0" encoding="utf-8"?>
<p:tagLst xmlns:p="http://schemas.openxmlformats.org/presentationml/2006/main">
  <p:tag name="PROBLEMREMARKTITLE" val="ProblemRemarkBoardTitle"/>
</p:tagLst>
</file>

<file path=ppt/tags/tag324.xml><?xml version="1.0" encoding="utf-8"?>
<p:tagLst xmlns:p="http://schemas.openxmlformats.org/presentationml/2006/main">
  <p:tag name="PROBLEMREMARKTITLE" val="ProblemRemarkBoardTitle"/>
</p:tagLst>
</file>

<file path=ppt/tags/tag325.xml><?xml version="1.0" encoding="utf-8"?>
<p:tagLst xmlns:p="http://schemas.openxmlformats.org/presentationml/2006/main">
  <p:tag name="RAINPROBLEM" val="ProblemSetting"/>
  <p:tag name="RAINPROBLEMTYPE" val="FillBlank"/>
</p:tagLst>
</file>

<file path=ppt/tags/tag326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3.0,&quot;Answers&quot;:[&quot;90%&quot;,&quot;0.9&quot;],&quot;CaseSensitive&quot;:false,&quot;FuzzyMatch&quot;:false},{&quot;Num&quot;:2,&quot;Score&quot;:3.0,&quot;Answers&quot;:[&quot;0&quot;],&quot;CaseSensitive&quot;:false,&quot;FuzzyMatch&quot;:false},{&quot;Num&quot;:3,&quot;Score&quot;:4.0,&quot;Answers&quot;:[&quot;90%&quot;,&quot;0.9&quot;],&quot;CaseSensitive&quot;:false,&quot;FuzzyMatch&quot;:false}]"/>
  <p:tag name="PROBLEMBLANKKEYWORD" val="填空"/>
  <p:tag name="PROBLEMHASREMARK" val="True"/>
  <p:tag name="PROBLEMREMARK" val="【解】：（1）全相联映像，Cache每块与主存任意一块都长生对应关系，即：&#13;（0,1,2,3）---（0,1,2,3,4,5,6,7）主&#13;第一次主存4,2,6,0装入，第2次开始访问Cache命中，因此，命中率为：&#13;    4*9/4*10=90%&#13;（2）直接映像，Cache每块与主存块的对应关系如下：&#13;    0--0,4；1--1,5；2--2,6；3--3,7&#13;   由此可知，主存块0,4只能装入Cache的0块；主存2,6只能装入Cache的2块，重复10次，频繁发生替换，没有命中，故命中率=0.&#13;（3） 组相联映像（分2组）&#13;  Cache块与主存块对应关系为：&#13;  0,1--0,1,4,5；  2,3--2,3,6,7&#13;即主存4,2,6,0的内容，可以分别装入Cache的0,2,3,1块，从第二次访问开始，没有替换，全部命中，故其命中率与（1）相当，即命中率=90%。"/>
</p:tagLst>
</file>

<file path=ppt/tags/tag327.xml><?xml version="1.0" encoding="utf-8"?>
<p:tagLst xmlns:p="http://schemas.openxmlformats.org/presentationml/2006/main">
  <p:tag name="RAINPROBLEM" val="ProblemBody"/>
</p:tagLst>
</file>

<file path=ppt/tags/tag328.xml><?xml version="1.0" encoding="utf-8"?>
<p:tagLst xmlns:p="http://schemas.openxmlformats.org/presentationml/2006/main">
  <p:tag name="RAINPROBLEMTYPE" val="ProblemTypeMarker"/>
</p:tagLst>
</file>

<file path=ppt/tags/tag329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RAINPROBLEMTYPE" val="ProblemTypeMarker"/>
</p:tagLst>
</file>

<file path=ppt/tags/tag331.xml><?xml version="1.0" encoding="utf-8"?>
<p:tagLst xmlns:p="http://schemas.openxmlformats.org/presentationml/2006/main">
  <p:tag name="RAINPROBLEMTYPE" val="ProblemTypeMarker"/>
</p:tagLst>
</file>

<file path=ppt/tags/tag332.xml><?xml version="1.0" encoding="utf-8"?>
<p:tagLst xmlns:p="http://schemas.openxmlformats.org/presentationml/2006/main">
  <p:tag name="RAINPROBLEMTYPE" val="ProblemTypeMarker"/>
</p:tagLst>
</file>

<file path=ppt/tags/tag333.xml><?xml version="1.0" encoding="utf-8"?>
<p:tagLst xmlns:p="http://schemas.openxmlformats.org/presentationml/2006/main">
  <p:tag name="RAINPROBLEM" val="ProblemSetting"/>
  <p:tag name="RAINPROBLEMTYPE" val="FillBlank"/>
</p:tagLst>
</file>

<file path=ppt/tags/tag334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1.0,&quot;Answers&quot;:[&quot;4&quot;],&quot;CaseSensitive&quot;:false,&quot;FuzzyMatch&quot;:false},{&quot;Num&quot;:2,&quot;Score&quot;:1.0,&quot;Answers&quot;:[&quot;2&quot;],&quot;CaseSensitive&quot;:false,&quot;FuzzyMatch&quot;:false},{&quot;Num&quot;:3,&quot;Score&quot;:2.0,&quot;Answers&quot;:[&quot;1FFFF&quot;],&quot;CaseSensitive&quot;:false,&quot;FuzzyMatch&quot;:false},{&quot;Num&quot;:4,&quot;Score&quot;:1.5,&quot;Answers&quot;:[&quot;60000&quot;],&quot;CaseSensitive&quot;:false,&quot;FuzzyMatch&quot;:false},{&quot;Num&quot;:5,&quot;Score&quot;:1.5,&quot;Answers&quot;:[&quot;7FFFF&quot;],&quot;CaseSensitive&quot;:false,&quot;FuzzyMatch&quot;:false},{&quot;Num&quot;:6,&quot;Score&quot;:1.5,&quot;Answers&quot;:[&quot;80000&quot;],&quot;CaseSensitive&quot;:false,&quot;FuzzyMatch&quot;:false},{&quot;Num&quot;:7,&quot;Score&quot;:1.5,&quot;Answers&quot;:[&quot;9FFFF&quot;],&quot;CaseSensitive&quot;:false,&quot;FuzzyMatch&quot;:false}]"/>
  <p:tag name="PROBLEMBLANKKEYWORD" val="填空"/>
</p:tagLst>
</file>

<file path=ppt/tags/tag335.xml><?xml version="1.0" encoding="utf-8"?>
<p:tagLst xmlns:p="http://schemas.openxmlformats.org/presentationml/2006/main">
  <p:tag name="RAINPROBLEM" val="ProblemBody"/>
</p:tagLst>
</file>

<file path=ppt/tags/tag336.xml><?xml version="1.0" encoding="utf-8"?>
<p:tagLst xmlns:p="http://schemas.openxmlformats.org/presentationml/2006/main">
  <p:tag name="RAINPROBLEM" val="ProblemBody"/>
</p:tagLst>
</file>

<file path=ppt/tags/tag337.xml><?xml version="1.0" encoding="utf-8"?>
<p:tagLst xmlns:p="http://schemas.openxmlformats.org/presentationml/2006/main">
  <p:tag name="PRODUCTVERSIONTIP3" val="PRODUCTVERSIONTIP3"/>
</p:tagLst>
</file>

<file path=ppt/tags/tag338.xml><?xml version="1.0" encoding="utf-8"?>
<p:tagLst xmlns:p="http://schemas.openxmlformats.org/presentationml/2006/main">
  <p:tag name="RAINPROBLEMTYPE" val="ProblemTypeMarker"/>
</p:tagLst>
</file>

<file path=ppt/tags/tag339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RAINPROBLEMTYPE" val="ProblemTypeMarker"/>
</p:tagLst>
</file>

<file path=ppt/tags/tag341.xml><?xml version="1.0" encoding="utf-8"?>
<p:tagLst xmlns:p="http://schemas.openxmlformats.org/presentationml/2006/main">
  <p:tag name="RAINPROBLEMTYPE" val="ProblemTypeMarker"/>
</p:tagLst>
</file>

<file path=ppt/tags/tag342.xml><?xml version="1.0" encoding="utf-8"?>
<p:tagLst xmlns:p="http://schemas.openxmlformats.org/presentationml/2006/main">
  <p:tag name="RAINPROBLEMTYPE" val="ProblemTypeMarker"/>
</p:tagLst>
</file>

<file path=ppt/tags/tag343.xml><?xml version="1.0" encoding="utf-8"?>
<p:tagLst xmlns:p="http://schemas.openxmlformats.org/presentationml/2006/main">
  <p:tag name="RAINPROBLEM" val="ProblemSetting"/>
  <p:tag name="RAINPROBLEMTYPE" val="FillBlank"/>
</p:tagLst>
</file>

<file path=ppt/tags/tag344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6M&quot;],&quot;CaseSensitive&quot;:false,&quot;FuzzyMatch&quot;:false},{&quot;Num&quot;:2,&quot;Score&quot;:1.0,&quot;Answers&quot;:[&quot;32K&quot;],&quot;CaseSensitive&quot;:false,&quot;FuzzyMatch&quot;:false},{&quot;Num&quot;:3,&quot;Score&quot;:1.0,&quot;Answers&quot;:[&quot;256&quot;],&quot;CaseSensitive&quot;:false,&quot;FuzzyMatch&quot;:false},{&quot;Num&quot;:4,&quot;Score&quot;:2.0,&quot;Answers&quot;:[&quot;7&quot;],&quot;CaseSensitive&quot;:false,&quot;FuzzyMatch&quot;:false},{&quot;Num&quot;:5,&quot;Score&quot;:2.0,&quot;Answers&quot;:[&quot;9&quot;],&quot;CaseSensitive&quot;:false,&quot;FuzzyMatch&quot;:false},{&quot;Num&quot;:6,&quot;Score&quot;:2.0,&quot;Answers&quot;:[&quot;7&quot;],&quot;CaseSensitive&quot;:false,&quot;FuzzyMatch&quot;:false}]"/>
  <p:tag name="PROBLEMBLANKKEYWORD" val="填空"/>
</p:tagLst>
</file>

<file path=ppt/tags/tag35.xml><?xml version="1.0" encoding="utf-8"?>
<p:tagLst xmlns:p="http://schemas.openxmlformats.org/presentationml/2006/main">
  <p:tag name="RAINPROBLEM" val="MultipleChoice"/>
  <p:tag name="PROBLEMSCORE" val="4.0"/>
</p:tagLst>
</file>

<file path=ppt/tags/tag36.xml><?xml version="1.0" encoding="utf-8"?>
<p:tagLst xmlns:p="http://schemas.openxmlformats.org/presentationml/2006/main">
  <p:tag name="RAINPROBLEM" val="ProblemBody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4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4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MultipleChoice"/>
  <p:tag name="PROBLEMSCORE" val="4.0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p="http://schemas.openxmlformats.org/presentationml/2006/main">
  <p:tag name="RAINPROBLEM" val="MultipleChoice"/>
  <p:tag name="PROBLEMSCORE" val="4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3493</Words>
  <Application>WPS 演示</Application>
  <PresentationFormat>宽屏</PresentationFormat>
  <Paragraphs>468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Office 主题​​</vt:lpstr>
      <vt:lpstr>Paint.Picture</vt:lpstr>
      <vt:lpstr>计算机组成原理第3章作业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90</cp:revision>
  <dcterms:created xsi:type="dcterms:W3CDTF">2019-06-19T02:08:00Z</dcterms:created>
  <dcterms:modified xsi:type="dcterms:W3CDTF">2020-12-06T08:57:38Z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