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351" r:id="rId2"/>
    <p:sldId id="344" r:id="rId3"/>
    <p:sldId id="352" r:id="rId4"/>
    <p:sldId id="284" r:id="rId5"/>
    <p:sldId id="354" r:id="rId6"/>
    <p:sldId id="355" r:id="rId7"/>
    <p:sldId id="356" r:id="rId8"/>
    <p:sldId id="357" r:id="rId9"/>
    <p:sldId id="358" r:id="rId10"/>
    <p:sldId id="359" r:id="rId11"/>
    <p:sldId id="360" r:id="rId12"/>
    <p:sldId id="361" r:id="rId13"/>
    <p:sldId id="362" r:id="rId14"/>
    <p:sldId id="363" r:id="rId15"/>
    <p:sldId id="364" r:id="rId16"/>
    <p:sldId id="365" r:id="rId17"/>
    <p:sldId id="325" r:id="rId18"/>
    <p:sldId id="286" r:id="rId19"/>
    <p:sldId id="285" r:id="rId20"/>
    <p:sldId id="291" r:id="rId21"/>
    <p:sldId id="287" r:id="rId22"/>
    <p:sldId id="310" r:id="rId23"/>
    <p:sldId id="265" r:id="rId24"/>
    <p:sldId id="339" r:id="rId25"/>
    <p:sldId id="346" r:id="rId2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90" autoAdjust="0"/>
  </p:normalViewPr>
  <p:slideViewPr>
    <p:cSldViewPr snapToGrid="0" showGuides="1">
      <p:cViewPr>
        <p:scale>
          <a:sx n="72" d="100"/>
          <a:sy n="72" d="100"/>
        </p:scale>
        <p:origin x="-4080" y="-1840"/>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88392-39B9-4A6E-8618-992429D0EC73}"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de-DE"/>
        </a:p>
      </dgm:t>
    </dgm:pt>
    <dgm:pt modelId="{D1FD90FB-6ACC-4337-ABDE-047986D23A5C}">
      <dgm:prSet phldrT="[Text]" custT="1"/>
      <dgm:spPr>
        <a:ln w="38100" cmpd="sng">
          <a:solidFill>
            <a:schemeClr val="accent2">
              <a:lumMod val="20000"/>
              <a:lumOff val="80000"/>
            </a:schemeClr>
          </a:solidFill>
        </a:ln>
      </dgm:spPr>
      <dgm:t>
        <a:bodyPr/>
        <a:lstStyle/>
        <a:p>
          <a:r>
            <a:rPr lang="de-DE" sz="1600" b="0" i="0" dirty="0" smtClean="0"/>
            <a:t>On-</a:t>
          </a:r>
          <a:r>
            <a:rPr lang="de-DE" sz="1600" b="0" i="0" dirty="0" err="1" smtClean="0"/>
            <a:t>demand</a:t>
          </a:r>
          <a:r>
            <a:rPr lang="de-DE" sz="1600" b="0" i="0" dirty="0" smtClean="0"/>
            <a:t> </a:t>
          </a:r>
          <a:r>
            <a:rPr lang="de-DE" sz="1600" b="0" i="0" dirty="0" err="1" smtClean="0"/>
            <a:t>Self</a:t>
          </a:r>
          <a:r>
            <a:rPr lang="de-DE" sz="1600" b="0" i="0" dirty="0" smtClean="0"/>
            <a:t>-service</a:t>
          </a:r>
          <a:endParaRPr lang="de-DE" sz="1600" b="0" i="0" dirty="0"/>
        </a:p>
      </dgm:t>
    </dgm:pt>
    <dgm:pt modelId="{6519A1D2-A3A8-490C-9484-F6AA17D5D21F}" type="parTrans" cxnId="{52500655-CA4C-4A60-902C-D4AAF66352D0}">
      <dgm:prSet/>
      <dgm:spPr/>
      <dgm:t>
        <a:bodyPr/>
        <a:lstStyle/>
        <a:p>
          <a:endParaRPr lang="de-DE" sz="1600" b="0" i="0">
            <a:solidFill>
              <a:schemeClr val="tx1"/>
            </a:solidFill>
          </a:endParaRPr>
        </a:p>
      </dgm:t>
    </dgm:pt>
    <dgm:pt modelId="{8A9F2C8D-B5DF-46F4-8FD7-A10CD99EA81A}" type="sibTrans" cxnId="{52500655-CA4C-4A60-902C-D4AAF66352D0}">
      <dgm:prSet/>
      <dgm:spPr/>
      <dgm:t>
        <a:bodyPr/>
        <a:lstStyle/>
        <a:p>
          <a:endParaRPr lang="de-DE" sz="1600" b="0" i="0">
            <a:solidFill>
              <a:schemeClr val="tx1"/>
            </a:solidFill>
          </a:endParaRPr>
        </a:p>
      </dgm:t>
    </dgm:pt>
    <dgm:pt modelId="{2349488A-425F-4656-B941-19606BC6EE61}">
      <dgm:prSet phldrT="[Text]" custT="1"/>
      <dgm:spPr>
        <a:ln w="38100" cmpd="sng">
          <a:solidFill>
            <a:schemeClr val="accent2">
              <a:lumMod val="20000"/>
              <a:lumOff val="80000"/>
            </a:schemeClr>
          </a:solidFill>
        </a:ln>
      </dgm:spPr>
      <dgm:t>
        <a:bodyPr/>
        <a:lstStyle/>
        <a:p>
          <a:r>
            <a:rPr lang="de-DE" sz="1600" b="0" i="0" smtClean="0"/>
            <a:t>Broad Network Access</a:t>
          </a:r>
          <a:endParaRPr lang="de-DE" sz="1600" b="0" i="0" dirty="0"/>
        </a:p>
      </dgm:t>
    </dgm:pt>
    <dgm:pt modelId="{0571949E-BBD7-461C-8547-C966BD05F12F}" type="parTrans" cxnId="{2405A3C1-4A2D-4944-AC62-10BC9A6A1185}">
      <dgm:prSet/>
      <dgm:spPr/>
      <dgm:t>
        <a:bodyPr/>
        <a:lstStyle/>
        <a:p>
          <a:endParaRPr lang="de-DE" sz="1600" b="0" i="0">
            <a:solidFill>
              <a:schemeClr val="tx1"/>
            </a:solidFill>
          </a:endParaRPr>
        </a:p>
      </dgm:t>
    </dgm:pt>
    <dgm:pt modelId="{F63A48CD-A5ED-4128-AE46-7337842E0071}" type="sibTrans" cxnId="{2405A3C1-4A2D-4944-AC62-10BC9A6A1185}">
      <dgm:prSet/>
      <dgm:spPr/>
      <dgm:t>
        <a:bodyPr/>
        <a:lstStyle/>
        <a:p>
          <a:endParaRPr lang="de-DE" sz="1600" b="0" i="0">
            <a:solidFill>
              <a:schemeClr val="tx1"/>
            </a:solidFill>
          </a:endParaRPr>
        </a:p>
      </dgm:t>
    </dgm:pt>
    <dgm:pt modelId="{7DEB2853-C119-4899-B3FC-72C55873FA6E}">
      <dgm:prSet phldrT="[Text]" custT="1"/>
      <dgm:spPr/>
      <dgm:t>
        <a:bodyPr/>
        <a:lstStyle/>
        <a:p>
          <a:r>
            <a:rPr lang="de-DE" sz="1600" b="0" i="0" smtClean="0"/>
            <a:t>Measured Service</a:t>
          </a:r>
          <a:endParaRPr lang="de-DE" sz="1600" b="0" i="0" dirty="0"/>
        </a:p>
      </dgm:t>
    </dgm:pt>
    <dgm:pt modelId="{161ADB85-6C78-4D47-A7AF-488BF365FAF9}" type="parTrans" cxnId="{00B59CB1-CD26-4519-963A-C058F5FE4F79}">
      <dgm:prSet/>
      <dgm:spPr/>
      <dgm:t>
        <a:bodyPr/>
        <a:lstStyle/>
        <a:p>
          <a:endParaRPr lang="de-DE" sz="1600" b="0" i="0">
            <a:solidFill>
              <a:schemeClr val="tx1"/>
            </a:solidFill>
          </a:endParaRPr>
        </a:p>
      </dgm:t>
    </dgm:pt>
    <dgm:pt modelId="{89A0E891-8B9E-41D8-9601-162AA0B40C0C}" type="sibTrans" cxnId="{00B59CB1-CD26-4519-963A-C058F5FE4F79}">
      <dgm:prSet/>
      <dgm:spPr/>
      <dgm:t>
        <a:bodyPr/>
        <a:lstStyle/>
        <a:p>
          <a:endParaRPr lang="de-DE" sz="1600" b="0" i="0">
            <a:solidFill>
              <a:schemeClr val="tx1"/>
            </a:solidFill>
          </a:endParaRPr>
        </a:p>
      </dgm:t>
    </dgm:pt>
    <dgm:pt modelId="{5428AD4D-7D4E-4E44-BFE5-92FC9A2B0EEF}">
      <dgm:prSet phldrT="[Text]" custT="1"/>
      <dgm:spPr/>
      <dgm:t>
        <a:bodyPr/>
        <a:lstStyle/>
        <a:p>
          <a:r>
            <a:rPr lang="de-DE" sz="1600" b="0" i="0" smtClean="0"/>
            <a:t>Resource Pooling</a:t>
          </a:r>
          <a:endParaRPr lang="de-DE" sz="1600" b="0" i="0" dirty="0"/>
        </a:p>
      </dgm:t>
    </dgm:pt>
    <dgm:pt modelId="{EC4F5020-CCA4-409E-8E69-DFBF730337FD}" type="parTrans" cxnId="{15D14727-05E4-4C96-9C03-E85EE9D295B2}">
      <dgm:prSet/>
      <dgm:spPr/>
      <dgm:t>
        <a:bodyPr/>
        <a:lstStyle/>
        <a:p>
          <a:endParaRPr lang="de-DE" sz="1600" b="0" i="0">
            <a:solidFill>
              <a:schemeClr val="tx1"/>
            </a:solidFill>
          </a:endParaRPr>
        </a:p>
      </dgm:t>
    </dgm:pt>
    <dgm:pt modelId="{7A2D9AB9-275B-4A46-A748-9F7B232E1D0F}" type="sibTrans" cxnId="{15D14727-05E4-4C96-9C03-E85EE9D295B2}">
      <dgm:prSet/>
      <dgm:spPr/>
      <dgm:t>
        <a:bodyPr/>
        <a:lstStyle/>
        <a:p>
          <a:endParaRPr lang="de-DE" sz="1600" b="0" i="0">
            <a:solidFill>
              <a:schemeClr val="tx1"/>
            </a:solidFill>
          </a:endParaRPr>
        </a:p>
      </dgm:t>
    </dgm:pt>
    <dgm:pt modelId="{C159646B-012A-4212-A7AD-6654D7CF499B}">
      <dgm:prSet phldrT="[Text]" custT="1"/>
      <dgm:spPr>
        <a:ln w="38100" cmpd="sng">
          <a:solidFill>
            <a:schemeClr val="accent2">
              <a:lumMod val="20000"/>
              <a:lumOff val="80000"/>
            </a:schemeClr>
          </a:solidFill>
        </a:ln>
      </dgm:spPr>
      <dgm:t>
        <a:bodyPr/>
        <a:lstStyle/>
        <a:p>
          <a:r>
            <a:rPr lang="de-DE" sz="1600" b="0" i="0" smtClean="0"/>
            <a:t>Rapid Elasticity</a:t>
          </a:r>
          <a:endParaRPr lang="de-DE" sz="1600" b="0" i="0" dirty="0"/>
        </a:p>
      </dgm:t>
    </dgm:pt>
    <dgm:pt modelId="{E4E9B317-C79A-4DF6-965A-E121299606F5}" type="parTrans" cxnId="{D71E3A35-37BD-4867-957F-098CFDC849C2}">
      <dgm:prSet/>
      <dgm:spPr/>
      <dgm:t>
        <a:bodyPr/>
        <a:lstStyle/>
        <a:p>
          <a:endParaRPr lang="de-DE" sz="1600" b="0" i="0">
            <a:solidFill>
              <a:schemeClr val="tx1"/>
            </a:solidFill>
          </a:endParaRPr>
        </a:p>
      </dgm:t>
    </dgm:pt>
    <dgm:pt modelId="{44BBA0F8-D041-47AE-8943-545F55B2C89E}" type="sibTrans" cxnId="{D71E3A35-37BD-4867-957F-098CFDC849C2}">
      <dgm:prSet/>
      <dgm:spPr/>
      <dgm:t>
        <a:bodyPr/>
        <a:lstStyle/>
        <a:p>
          <a:endParaRPr lang="de-DE" sz="1600" b="0" i="0">
            <a:solidFill>
              <a:schemeClr val="tx1"/>
            </a:solidFill>
          </a:endParaRPr>
        </a:p>
      </dgm:t>
    </dgm:pt>
    <dgm:pt modelId="{6D563E2F-5C7F-4774-ABE3-729046460C24}" type="pres">
      <dgm:prSet presAssocID="{79588392-39B9-4A6E-8618-992429D0EC73}" presName="cycle" presStyleCnt="0">
        <dgm:presLayoutVars>
          <dgm:dir/>
          <dgm:resizeHandles val="exact"/>
        </dgm:presLayoutVars>
      </dgm:prSet>
      <dgm:spPr/>
      <dgm:t>
        <a:bodyPr/>
        <a:lstStyle/>
        <a:p>
          <a:endParaRPr lang="de-DE"/>
        </a:p>
      </dgm:t>
    </dgm:pt>
    <dgm:pt modelId="{E05153C1-91D3-4E68-8392-C01435994C3E}" type="pres">
      <dgm:prSet presAssocID="{D1FD90FB-6ACC-4337-ABDE-047986D23A5C}" presName="node" presStyleLbl="node1" presStyleIdx="0" presStyleCnt="5">
        <dgm:presLayoutVars>
          <dgm:bulletEnabled val="1"/>
        </dgm:presLayoutVars>
      </dgm:prSet>
      <dgm:spPr/>
      <dgm:t>
        <a:bodyPr/>
        <a:lstStyle/>
        <a:p>
          <a:endParaRPr lang="de-DE"/>
        </a:p>
      </dgm:t>
    </dgm:pt>
    <dgm:pt modelId="{D47191B8-8DB2-4345-9C05-C5C64A481D0E}" type="pres">
      <dgm:prSet presAssocID="{D1FD90FB-6ACC-4337-ABDE-047986D23A5C}" presName="spNode" presStyleCnt="0"/>
      <dgm:spPr/>
      <dgm:t>
        <a:bodyPr/>
        <a:lstStyle/>
        <a:p>
          <a:endParaRPr lang="en-US"/>
        </a:p>
      </dgm:t>
    </dgm:pt>
    <dgm:pt modelId="{F6182B7F-9740-4FEA-A674-E8D1BD9AF57A}" type="pres">
      <dgm:prSet presAssocID="{8A9F2C8D-B5DF-46F4-8FD7-A10CD99EA81A}" presName="sibTrans" presStyleLbl="sibTrans1D1" presStyleIdx="0" presStyleCnt="5"/>
      <dgm:spPr/>
      <dgm:t>
        <a:bodyPr/>
        <a:lstStyle/>
        <a:p>
          <a:endParaRPr lang="de-DE"/>
        </a:p>
      </dgm:t>
    </dgm:pt>
    <dgm:pt modelId="{C785F3C5-6CB1-4E0C-8080-250BAC63EF0E}" type="pres">
      <dgm:prSet presAssocID="{2349488A-425F-4656-B941-19606BC6EE61}" presName="node" presStyleLbl="node1" presStyleIdx="1" presStyleCnt="5">
        <dgm:presLayoutVars>
          <dgm:bulletEnabled val="1"/>
        </dgm:presLayoutVars>
      </dgm:prSet>
      <dgm:spPr/>
      <dgm:t>
        <a:bodyPr/>
        <a:lstStyle/>
        <a:p>
          <a:endParaRPr lang="de-DE"/>
        </a:p>
      </dgm:t>
    </dgm:pt>
    <dgm:pt modelId="{96F24BA4-8E13-46EE-A0E0-0CCC9560B8B8}" type="pres">
      <dgm:prSet presAssocID="{2349488A-425F-4656-B941-19606BC6EE61}" presName="spNode" presStyleCnt="0"/>
      <dgm:spPr/>
      <dgm:t>
        <a:bodyPr/>
        <a:lstStyle/>
        <a:p>
          <a:endParaRPr lang="en-US"/>
        </a:p>
      </dgm:t>
    </dgm:pt>
    <dgm:pt modelId="{C547E508-1A19-49A1-81AB-02193B54CB91}" type="pres">
      <dgm:prSet presAssocID="{F63A48CD-A5ED-4128-AE46-7337842E0071}" presName="sibTrans" presStyleLbl="sibTrans1D1" presStyleIdx="1" presStyleCnt="5"/>
      <dgm:spPr/>
      <dgm:t>
        <a:bodyPr/>
        <a:lstStyle/>
        <a:p>
          <a:endParaRPr lang="de-DE"/>
        </a:p>
      </dgm:t>
    </dgm:pt>
    <dgm:pt modelId="{C3032F7F-C8D4-47FE-AA00-8867D71E8DE2}" type="pres">
      <dgm:prSet presAssocID="{7DEB2853-C119-4899-B3FC-72C55873FA6E}" presName="node" presStyleLbl="node1" presStyleIdx="2" presStyleCnt="5">
        <dgm:presLayoutVars>
          <dgm:bulletEnabled val="1"/>
        </dgm:presLayoutVars>
      </dgm:prSet>
      <dgm:spPr/>
      <dgm:t>
        <a:bodyPr/>
        <a:lstStyle/>
        <a:p>
          <a:endParaRPr lang="de-DE"/>
        </a:p>
      </dgm:t>
    </dgm:pt>
    <dgm:pt modelId="{084998A0-28DD-4BC8-8B7E-53EFDFC72307}" type="pres">
      <dgm:prSet presAssocID="{7DEB2853-C119-4899-B3FC-72C55873FA6E}" presName="spNode" presStyleCnt="0"/>
      <dgm:spPr/>
      <dgm:t>
        <a:bodyPr/>
        <a:lstStyle/>
        <a:p>
          <a:endParaRPr lang="en-US"/>
        </a:p>
      </dgm:t>
    </dgm:pt>
    <dgm:pt modelId="{5F281920-551E-4D0D-8CEF-E7C7BC4F1DCA}" type="pres">
      <dgm:prSet presAssocID="{89A0E891-8B9E-41D8-9601-162AA0B40C0C}" presName="sibTrans" presStyleLbl="sibTrans1D1" presStyleIdx="2" presStyleCnt="5"/>
      <dgm:spPr/>
      <dgm:t>
        <a:bodyPr/>
        <a:lstStyle/>
        <a:p>
          <a:endParaRPr lang="de-DE"/>
        </a:p>
      </dgm:t>
    </dgm:pt>
    <dgm:pt modelId="{346ABEDD-A3D1-4ACA-9D13-2BCC76FFF25E}" type="pres">
      <dgm:prSet presAssocID="{5428AD4D-7D4E-4E44-BFE5-92FC9A2B0EEF}" presName="node" presStyleLbl="node1" presStyleIdx="3" presStyleCnt="5">
        <dgm:presLayoutVars>
          <dgm:bulletEnabled val="1"/>
        </dgm:presLayoutVars>
      </dgm:prSet>
      <dgm:spPr/>
      <dgm:t>
        <a:bodyPr/>
        <a:lstStyle/>
        <a:p>
          <a:endParaRPr lang="de-DE"/>
        </a:p>
      </dgm:t>
    </dgm:pt>
    <dgm:pt modelId="{1EE5A618-E159-4366-8D7E-BABE8AA9BF98}" type="pres">
      <dgm:prSet presAssocID="{5428AD4D-7D4E-4E44-BFE5-92FC9A2B0EEF}" presName="spNode" presStyleCnt="0"/>
      <dgm:spPr/>
      <dgm:t>
        <a:bodyPr/>
        <a:lstStyle/>
        <a:p>
          <a:endParaRPr lang="en-US"/>
        </a:p>
      </dgm:t>
    </dgm:pt>
    <dgm:pt modelId="{DF3645CE-46DB-4F90-9DAB-C2774C13F04F}" type="pres">
      <dgm:prSet presAssocID="{7A2D9AB9-275B-4A46-A748-9F7B232E1D0F}" presName="sibTrans" presStyleLbl="sibTrans1D1" presStyleIdx="3" presStyleCnt="5"/>
      <dgm:spPr/>
      <dgm:t>
        <a:bodyPr/>
        <a:lstStyle/>
        <a:p>
          <a:endParaRPr lang="de-DE"/>
        </a:p>
      </dgm:t>
    </dgm:pt>
    <dgm:pt modelId="{7E4B80E4-9D97-4F8A-ABF5-4CECC4686258}" type="pres">
      <dgm:prSet presAssocID="{C159646B-012A-4212-A7AD-6654D7CF499B}" presName="node" presStyleLbl="node1" presStyleIdx="4" presStyleCnt="5">
        <dgm:presLayoutVars>
          <dgm:bulletEnabled val="1"/>
        </dgm:presLayoutVars>
      </dgm:prSet>
      <dgm:spPr/>
      <dgm:t>
        <a:bodyPr/>
        <a:lstStyle/>
        <a:p>
          <a:endParaRPr lang="de-DE"/>
        </a:p>
      </dgm:t>
    </dgm:pt>
    <dgm:pt modelId="{CA2FE1C6-D626-4635-BE45-09D6CFB1EFA6}" type="pres">
      <dgm:prSet presAssocID="{C159646B-012A-4212-A7AD-6654D7CF499B}" presName="spNode" presStyleCnt="0"/>
      <dgm:spPr/>
      <dgm:t>
        <a:bodyPr/>
        <a:lstStyle/>
        <a:p>
          <a:endParaRPr lang="en-US"/>
        </a:p>
      </dgm:t>
    </dgm:pt>
    <dgm:pt modelId="{749D468D-54CC-41A3-B2EA-89E619386BCE}" type="pres">
      <dgm:prSet presAssocID="{44BBA0F8-D041-47AE-8943-545F55B2C89E}" presName="sibTrans" presStyleLbl="sibTrans1D1" presStyleIdx="4" presStyleCnt="5"/>
      <dgm:spPr/>
      <dgm:t>
        <a:bodyPr/>
        <a:lstStyle/>
        <a:p>
          <a:endParaRPr lang="de-DE"/>
        </a:p>
      </dgm:t>
    </dgm:pt>
  </dgm:ptLst>
  <dgm:cxnLst>
    <dgm:cxn modelId="{9D79A768-2C70-6E4A-86EB-A533198E3854}" type="presOf" srcId="{79588392-39B9-4A6E-8618-992429D0EC73}" destId="{6D563E2F-5C7F-4774-ABE3-729046460C24}" srcOrd="0" destOrd="0" presId="urn:microsoft.com/office/officeart/2005/8/layout/cycle6"/>
    <dgm:cxn modelId="{72566B6A-355B-BA41-9E9C-FA0D6078DDD1}" type="presOf" srcId="{7A2D9AB9-275B-4A46-A748-9F7B232E1D0F}" destId="{DF3645CE-46DB-4F90-9DAB-C2774C13F04F}" srcOrd="0" destOrd="0" presId="urn:microsoft.com/office/officeart/2005/8/layout/cycle6"/>
    <dgm:cxn modelId="{15D14727-05E4-4C96-9C03-E85EE9D295B2}" srcId="{79588392-39B9-4A6E-8618-992429D0EC73}" destId="{5428AD4D-7D4E-4E44-BFE5-92FC9A2B0EEF}" srcOrd="3" destOrd="0" parTransId="{EC4F5020-CCA4-409E-8E69-DFBF730337FD}" sibTransId="{7A2D9AB9-275B-4A46-A748-9F7B232E1D0F}"/>
    <dgm:cxn modelId="{2405A3C1-4A2D-4944-AC62-10BC9A6A1185}" srcId="{79588392-39B9-4A6E-8618-992429D0EC73}" destId="{2349488A-425F-4656-B941-19606BC6EE61}" srcOrd="1" destOrd="0" parTransId="{0571949E-BBD7-461C-8547-C966BD05F12F}" sibTransId="{F63A48CD-A5ED-4128-AE46-7337842E0071}"/>
    <dgm:cxn modelId="{00B59CB1-CD26-4519-963A-C058F5FE4F79}" srcId="{79588392-39B9-4A6E-8618-992429D0EC73}" destId="{7DEB2853-C119-4899-B3FC-72C55873FA6E}" srcOrd="2" destOrd="0" parTransId="{161ADB85-6C78-4D47-A7AF-488BF365FAF9}" sibTransId="{89A0E891-8B9E-41D8-9601-162AA0B40C0C}"/>
    <dgm:cxn modelId="{625913C1-44C4-1B42-B766-1368C2870657}" type="presOf" srcId="{F63A48CD-A5ED-4128-AE46-7337842E0071}" destId="{C547E508-1A19-49A1-81AB-02193B54CB91}" srcOrd="0" destOrd="0" presId="urn:microsoft.com/office/officeart/2005/8/layout/cycle6"/>
    <dgm:cxn modelId="{C00E3E51-FE4A-FA49-88D0-C004D983E42B}" type="presOf" srcId="{D1FD90FB-6ACC-4337-ABDE-047986D23A5C}" destId="{E05153C1-91D3-4E68-8392-C01435994C3E}" srcOrd="0" destOrd="0" presId="urn:microsoft.com/office/officeart/2005/8/layout/cycle6"/>
    <dgm:cxn modelId="{33545504-A5CD-7C41-BD7A-54E3BC87A0FC}" type="presOf" srcId="{5428AD4D-7D4E-4E44-BFE5-92FC9A2B0EEF}" destId="{346ABEDD-A3D1-4ACA-9D13-2BCC76FFF25E}" srcOrd="0" destOrd="0" presId="urn:microsoft.com/office/officeart/2005/8/layout/cycle6"/>
    <dgm:cxn modelId="{C8D55DC6-6B17-B54B-8585-3D70492EB6C4}" type="presOf" srcId="{2349488A-425F-4656-B941-19606BC6EE61}" destId="{C785F3C5-6CB1-4E0C-8080-250BAC63EF0E}" srcOrd="0" destOrd="0" presId="urn:microsoft.com/office/officeart/2005/8/layout/cycle6"/>
    <dgm:cxn modelId="{807DE98E-2FE4-9F46-B9DD-216E28E07AE7}" type="presOf" srcId="{44BBA0F8-D041-47AE-8943-545F55B2C89E}" destId="{749D468D-54CC-41A3-B2EA-89E619386BCE}" srcOrd="0" destOrd="0" presId="urn:microsoft.com/office/officeart/2005/8/layout/cycle6"/>
    <dgm:cxn modelId="{32378F54-1C7E-2D40-AA2A-BFA28E1A1175}" type="presOf" srcId="{C159646B-012A-4212-A7AD-6654D7CF499B}" destId="{7E4B80E4-9D97-4F8A-ABF5-4CECC4686258}" srcOrd="0" destOrd="0" presId="urn:microsoft.com/office/officeart/2005/8/layout/cycle6"/>
    <dgm:cxn modelId="{5990C50C-B0F3-0847-99D4-82B910465AD3}" type="presOf" srcId="{8A9F2C8D-B5DF-46F4-8FD7-A10CD99EA81A}" destId="{F6182B7F-9740-4FEA-A674-E8D1BD9AF57A}" srcOrd="0" destOrd="0" presId="urn:microsoft.com/office/officeart/2005/8/layout/cycle6"/>
    <dgm:cxn modelId="{BAE4E163-1650-F248-B306-6C0F9A59E8A4}" type="presOf" srcId="{7DEB2853-C119-4899-B3FC-72C55873FA6E}" destId="{C3032F7F-C8D4-47FE-AA00-8867D71E8DE2}" srcOrd="0" destOrd="0" presId="urn:microsoft.com/office/officeart/2005/8/layout/cycle6"/>
    <dgm:cxn modelId="{D71E3A35-37BD-4867-957F-098CFDC849C2}" srcId="{79588392-39B9-4A6E-8618-992429D0EC73}" destId="{C159646B-012A-4212-A7AD-6654D7CF499B}" srcOrd="4" destOrd="0" parTransId="{E4E9B317-C79A-4DF6-965A-E121299606F5}" sibTransId="{44BBA0F8-D041-47AE-8943-545F55B2C89E}"/>
    <dgm:cxn modelId="{2D19F2F7-ED06-004C-B302-A627A2159E7E}" type="presOf" srcId="{89A0E891-8B9E-41D8-9601-162AA0B40C0C}" destId="{5F281920-551E-4D0D-8CEF-E7C7BC4F1DCA}" srcOrd="0" destOrd="0" presId="urn:microsoft.com/office/officeart/2005/8/layout/cycle6"/>
    <dgm:cxn modelId="{52500655-CA4C-4A60-902C-D4AAF66352D0}" srcId="{79588392-39B9-4A6E-8618-992429D0EC73}" destId="{D1FD90FB-6ACC-4337-ABDE-047986D23A5C}" srcOrd="0" destOrd="0" parTransId="{6519A1D2-A3A8-490C-9484-F6AA17D5D21F}" sibTransId="{8A9F2C8D-B5DF-46F4-8FD7-A10CD99EA81A}"/>
    <dgm:cxn modelId="{BA082D85-EDCF-1645-9C0A-AED0976E8E52}" type="presParOf" srcId="{6D563E2F-5C7F-4774-ABE3-729046460C24}" destId="{E05153C1-91D3-4E68-8392-C01435994C3E}" srcOrd="0" destOrd="0" presId="urn:microsoft.com/office/officeart/2005/8/layout/cycle6"/>
    <dgm:cxn modelId="{F71C2DAB-AF18-8045-8FBA-940A848EDE55}" type="presParOf" srcId="{6D563E2F-5C7F-4774-ABE3-729046460C24}" destId="{D47191B8-8DB2-4345-9C05-C5C64A481D0E}" srcOrd="1" destOrd="0" presId="urn:microsoft.com/office/officeart/2005/8/layout/cycle6"/>
    <dgm:cxn modelId="{58E4ECEE-61B7-A34C-8C1F-7CC3C7E42E12}" type="presParOf" srcId="{6D563E2F-5C7F-4774-ABE3-729046460C24}" destId="{F6182B7F-9740-4FEA-A674-E8D1BD9AF57A}" srcOrd="2" destOrd="0" presId="urn:microsoft.com/office/officeart/2005/8/layout/cycle6"/>
    <dgm:cxn modelId="{000DB210-F10E-2747-9EB9-F5C3C1919602}" type="presParOf" srcId="{6D563E2F-5C7F-4774-ABE3-729046460C24}" destId="{C785F3C5-6CB1-4E0C-8080-250BAC63EF0E}" srcOrd="3" destOrd="0" presId="urn:microsoft.com/office/officeart/2005/8/layout/cycle6"/>
    <dgm:cxn modelId="{A279D9F3-4F1F-094D-B765-4B05E6D4F62A}" type="presParOf" srcId="{6D563E2F-5C7F-4774-ABE3-729046460C24}" destId="{96F24BA4-8E13-46EE-A0E0-0CCC9560B8B8}" srcOrd="4" destOrd="0" presId="urn:microsoft.com/office/officeart/2005/8/layout/cycle6"/>
    <dgm:cxn modelId="{31466DF9-4B14-7745-9622-074B347C676C}" type="presParOf" srcId="{6D563E2F-5C7F-4774-ABE3-729046460C24}" destId="{C547E508-1A19-49A1-81AB-02193B54CB91}" srcOrd="5" destOrd="0" presId="urn:microsoft.com/office/officeart/2005/8/layout/cycle6"/>
    <dgm:cxn modelId="{D46755D9-DD9E-CB40-BD63-139E79182F57}" type="presParOf" srcId="{6D563E2F-5C7F-4774-ABE3-729046460C24}" destId="{C3032F7F-C8D4-47FE-AA00-8867D71E8DE2}" srcOrd="6" destOrd="0" presId="urn:microsoft.com/office/officeart/2005/8/layout/cycle6"/>
    <dgm:cxn modelId="{62142B34-8F0B-6E4D-9B74-1E9D0DCEEBC1}" type="presParOf" srcId="{6D563E2F-5C7F-4774-ABE3-729046460C24}" destId="{084998A0-28DD-4BC8-8B7E-53EFDFC72307}" srcOrd="7" destOrd="0" presId="urn:microsoft.com/office/officeart/2005/8/layout/cycle6"/>
    <dgm:cxn modelId="{58D4A049-5A63-F14C-B143-69E4D14EAFCA}" type="presParOf" srcId="{6D563E2F-5C7F-4774-ABE3-729046460C24}" destId="{5F281920-551E-4D0D-8CEF-E7C7BC4F1DCA}" srcOrd="8" destOrd="0" presId="urn:microsoft.com/office/officeart/2005/8/layout/cycle6"/>
    <dgm:cxn modelId="{806A19E2-D005-9842-B340-D37E2FE9E07C}" type="presParOf" srcId="{6D563E2F-5C7F-4774-ABE3-729046460C24}" destId="{346ABEDD-A3D1-4ACA-9D13-2BCC76FFF25E}" srcOrd="9" destOrd="0" presId="urn:microsoft.com/office/officeart/2005/8/layout/cycle6"/>
    <dgm:cxn modelId="{C7ADCEDF-5E74-DC47-A407-3A75DCA28D3B}" type="presParOf" srcId="{6D563E2F-5C7F-4774-ABE3-729046460C24}" destId="{1EE5A618-E159-4366-8D7E-BABE8AA9BF98}" srcOrd="10" destOrd="0" presId="urn:microsoft.com/office/officeart/2005/8/layout/cycle6"/>
    <dgm:cxn modelId="{86EF05E1-0C88-E045-9E51-5EA4A9FA954B}" type="presParOf" srcId="{6D563E2F-5C7F-4774-ABE3-729046460C24}" destId="{DF3645CE-46DB-4F90-9DAB-C2774C13F04F}" srcOrd="11" destOrd="0" presId="urn:microsoft.com/office/officeart/2005/8/layout/cycle6"/>
    <dgm:cxn modelId="{D629AB12-E3C4-7E48-A8B6-BA323E3A3EBA}" type="presParOf" srcId="{6D563E2F-5C7F-4774-ABE3-729046460C24}" destId="{7E4B80E4-9D97-4F8A-ABF5-4CECC4686258}" srcOrd="12" destOrd="0" presId="urn:microsoft.com/office/officeart/2005/8/layout/cycle6"/>
    <dgm:cxn modelId="{5F91DFC2-1D0C-DE4B-B978-430710C2823B}" type="presParOf" srcId="{6D563E2F-5C7F-4774-ABE3-729046460C24}" destId="{CA2FE1C6-D626-4635-BE45-09D6CFB1EFA6}" srcOrd="13" destOrd="0" presId="urn:microsoft.com/office/officeart/2005/8/layout/cycle6"/>
    <dgm:cxn modelId="{BEC4EECF-EBC9-3F4B-8AF5-0E887C712585}" type="presParOf" srcId="{6D563E2F-5C7F-4774-ABE3-729046460C24}" destId="{749D468D-54CC-41A3-B2EA-89E619386BC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53C1-91D3-4E68-8392-C01435994C3E}">
      <dsp:nvSpPr>
        <dsp:cNvPr id="0" name=""/>
        <dsp:cNvSpPr/>
      </dsp:nvSpPr>
      <dsp:spPr>
        <a:xfrm>
          <a:off x="4883829" y="3044"/>
          <a:ext cx="1292003" cy="839802"/>
        </a:xfrm>
        <a:prstGeom prst="roundRect">
          <a:avLst/>
        </a:prstGeom>
        <a:solidFill>
          <a:schemeClr val="accent2">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dirty="0" smtClean="0"/>
            <a:t>On-</a:t>
          </a:r>
          <a:r>
            <a:rPr lang="de-DE" sz="1600" b="0" i="0" kern="1200" dirty="0" err="1" smtClean="0"/>
            <a:t>demand</a:t>
          </a:r>
          <a:r>
            <a:rPr lang="de-DE" sz="1600" b="0" i="0" kern="1200" dirty="0" smtClean="0"/>
            <a:t> </a:t>
          </a:r>
          <a:r>
            <a:rPr lang="de-DE" sz="1600" b="0" i="0" kern="1200" dirty="0" err="1" smtClean="0"/>
            <a:t>Self</a:t>
          </a:r>
          <a:r>
            <a:rPr lang="de-DE" sz="1600" b="0" i="0" kern="1200" dirty="0" smtClean="0"/>
            <a:t>-service</a:t>
          </a:r>
          <a:endParaRPr lang="de-DE" sz="1600" b="0" i="0" kern="1200" dirty="0"/>
        </a:p>
      </dsp:txBody>
      <dsp:txXfrm>
        <a:off x="4924825" y="44040"/>
        <a:ext cx="1210011" cy="757810"/>
      </dsp:txXfrm>
    </dsp:sp>
    <dsp:sp modelId="{F6182B7F-9740-4FEA-A674-E8D1BD9AF57A}">
      <dsp:nvSpPr>
        <dsp:cNvPr id="0" name=""/>
        <dsp:cNvSpPr/>
      </dsp:nvSpPr>
      <dsp:spPr>
        <a:xfrm>
          <a:off x="3852769" y="422946"/>
          <a:ext cx="3354123" cy="3354123"/>
        </a:xfrm>
        <a:custGeom>
          <a:avLst/>
          <a:gdLst/>
          <a:ahLst/>
          <a:cxnLst/>
          <a:rect l="0" t="0" r="0" b="0"/>
          <a:pathLst>
            <a:path>
              <a:moveTo>
                <a:pt x="2331929" y="133143"/>
              </a:moveTo>
              <a:arcTo wR="1677061" hR="1677061" stAng="17579082" swAng="1960358"/>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85F3C5-6CB1-4E0C-8080-250BAC63EF0E}">
      <dsp:nvSpPr>
        <dsp:cNvPr id="0" name=""/>
        <dsp:cNvSpPr/>
      </dsp:nvSpPr>
      <dsp:spPr>
        <a:xfrm>
          <a:off x="6478809" y="1161866"/>
          <a:ext cx="1292003" cy="839802"/>
        </a:xfrm>
        <a:prstGeom prst="roundRect">
          <a:avLst/>
        </a:prstGeom>
        <a:solidFill>
          <a:schemeClr val="accent3">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Broad Network Access</a:t>
          </a:r>
          <a:endParaRPr lang="de-DE" sz="1600" b="0" i="0" kern="1200" dirty="0"/>
        </a:p>
      </dsp:txBody>
      <dsp:txXfrm>
        <a:off x="6519805" y="1202862"/>
        <a:ext cx="1210011" cy="757810"/>
      </dsp:txXfrm>
    </dsp:sp>
    <dsp:sp modelId="{C547E508-1A19-49A1-81AB-02193B54CB91}">
      <dsp:nvSpPr>
        <dsp:cNvPr id="0" name=""/>
        <dsp:cNvSpPr/>
      </dsp:nvSpPr>
      <dsp:spPr>
        <a:xfrm>
          <a:off x="3852769" y="422946"/>
          <a:ext cx="3354123" cy="3354123"/>
        </a:xfrm>
        <a:custGeom>
          <a:avLst/>
          <a:gdLst/>
          <a:ahLst/>
          <a:cxnLst/>
          <a:rect l="0" t="0" r="0" b="0"/>
          <a:pathLst>
            <a:path>
              <a:moveTo>
                <a:pt x="3351832" y="1589438"/>
              </a:moveTo>
              <a:arcTo wR="1677061" hR="1677061" stAng="21420302" swAng="219539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32F7F-C8D4-47FE-AA00-8867D71E8DE2}">
      <dsp:nvSpPr>
        <dsp:cNvPr id="0" name=""/>
        <dsp:cNvSpPr/>
      </dsp:nvSpPr>
      <dsp:spPr>
        <a:xfrm>
          <a:off x="5869581" y="3036878"/>
          <a:ext cx="1292003" cy="839802"/>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Measured Service</a:t>
          </a:r>
          <a:endParaRPr lang="de-DE" sz="1600" b="0" i="0" kern="1200" dirty="0"/>
        </a:p>
      </dsp:txBody>
      <dsp:txXfrm>
        <a:off x="5910577" y="3077874"/>
        <a:ext cx="1210011" cy="757810"/>
      </dsp:txXfrm>
    </dsp:sp>
    <dsp:sp modelId="{5F281920-551E-4D0D-8CEF-E7C7BC4F1DCA}">
      <dsp:nvSpPr>
        <dsp:cNvPr id="0" name=""/>
        <dsp:cNvSpPr/>
      </dsp:nvSpPr>
      <dsp:spPr>
        <a:xfrm>
          <a:off x="3852769" y="422946"/>
          <a:ext cx="3354123" cy="3354123"/>
        </a:xfrm>
        <a:custGeom>
          <a:avLst/>
          <a:gdLst/>
          <a:ahLst/>
          <a:cxnLst/>
          <a:rect l="0" t="0" r="0" b="0"/>
          <a:pathLst>
            <a:path>
              <a:moveTo>
                <a:pt x="2010155" y="3320711"/>
              </a:moveTo>
              <a:arcTo wR="1677061" hR="1677061" stAng="4712633" swAng="1374733"/>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6ABEDD-A3D1-4ACA-9D13-2BCC76FFF25E}">
      <dsp:nvSpPr>
        <dsp:cNvPr id="0" name=""/>
        <dsp:cNvSpPr/>
      </dsp:nvSpPr>
      <dsp:spPr>
        <a:xfrm>
          <a:off x="3898076" y="3036878"/>
          <a:ext cx="1292003" cy="839802"/>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Resource Pooling</a:t>
          </a:r>
          <a:endParaRPr lang="de-DE" sz="1600" b="0" i="0" kern="1200" dirty="0"/>
        </a:p>
      </dsp:txBody>
      <dsp:txXfrm>
        <a:off x="3939072" y="3077874"/>
        <a:ext cx="1210011" cy="757810"/>
      </dsp:txXfrm>
    </dsp:sp>
    <dsp:sp modelId="{DF3645CE-46DB-4F90-9DAB-C2774C13F04F}">
      <dsp:nvSpPr>
        <dsp:cNvPr id="0" name=""/>
        <dsp:cNvSpPr/>
      </dsp:nvSpPr>
      <dsp:spPr>
        <a:xfrm>
          <a:off x="3852769" y="422946"/>
          <a:ext cx="3354123" cy="3354123"/>
        </a:xfrm>
        <a:custGeom>
          <a:avLst/>
          <a:gdLst/>
          <a:ahLst/>
          <a:cxnLst/>
          <a:rect l="0" t="0" r="0" b="0"/>
          <a:pathLst>
            <a:path>
              <a:moveTo>
                <a:pt x="280120" y="2605011"/>
              </a:moveTo>
              <a:arcTo wR="1677061" hR="1677061" stAng="8784301" swAng="219539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4B80E4-9D97-4F8A-ABF5-4CECC4686258}">
      <dsp:nvSpPr>
        <dsp:cNvPr id="0" name=""/>
        <dsp:cNvSpPr/>
      </dsp:nvSpPr>
      <dsp:spPr>
        <a:xfrm>
          <a:off x="3288848" y="1161866"/>
          <a:ext cx="1292003" cy="839802"/>
        </a:xfrm>
        <a:prstGeom prst="roundRect">
          <a:avLst/>
        </a:prstGeom>
        <a:solidFill>
          <a:schemeClr val="accent6">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Rapid Elasticity</a:t>
          </a:r>
          <a:endParaRPr lang="de-DE" sz="1600" b="0" i="0" kern="1200" dirty="0"/>
        </a:p>
      </dsp:txBody>
      <dsp:txXfrm>
        <a:off x="3329844" y="1202862"/>
        <a:ext cx="1210011" cy="757810"/>
      </dsp:txXfrm>
    </dsp:sp>
    <dsp:sp modelId="{749D468D-54CC-41A3-B2EA-89E619386BCE}">
      <dsp:nvSpPr>
        <dsp:cNvPr id="0" name=""/>
        <dsp:cNvSpPr/>
      </dsp:nvSpPr>
      <dsp:spPr>
        <a:xfrm>
          <a:off x="3852769" y="422946"/>
          <a:ext cx="3354123" cy="3354123"/>
        </a:xfrm>
        <a:custGeom>
          <a:avLst/>
          <a:gdLst/>
          <a:ahLst/>
          <a:cxnLst/>
          <a:rect l="0" t="0" r="0" b="0"/>
          <a:pathLst>
            <a:path>
              <a:moveTo>
                <a:pt x="292348" y="730962"/>
              </a:moveTo>
              <a:arcTo wR="1677061" hR="1677061" stAng="12860560" swAng="1960358"/>
            </a:path>
          </a:pathLst>
        </a:custGeom>
        <a:noFill/>
        <a:ln w="100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 TargetMode="External"/><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5175"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1" y="1000557"/>
            <a:ext cx="6365318" cy="5292999"/>
          </a:xfrm>
          <a:prstGeom prst="rect">
            <a:avLst/>
          </a:prstGeom>
        </p:spPr>
      </p:pic>
      <p:sp>
        <p:nvSpPr>
          <p:cNvPr id="9" name="Rectangle 8"/>
          <p:cNvSpPr/>
          <p:nvPr/>
        </p:nvSpPr>
        <p:spPr bwMode="gray">
          <a:xfrm>
            <a:off x="324000" y="-1"/>
            <a:ext cx="11545200" cy="248717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5400" dirty="0"/>
              <a:t>Automation with </a:t>
            </a:r>
            <a:r>
              <a:rPr lang="en-US" sz="5400" dirty="0" err="1"/>
              <a:t>Ansible</a:t>
            </a:r>
            <a:r>
              <a:rPr lang="en-US" sz="5400" dirty="0"/>
              <a:t> and EC2</a:t>
            </a:r>
          </a:p>
        </p:txBody>
      </p:sp>
      <p:sp>
        <p:nvSpPr>
          <p:cNvPr id="3" name="Subtitle 2"/>
          <p:cNvSpPr>
            <a:spLocks noGrp="1"/>
          </p:cNvSpPr>
          <p:nvPr>
            <p:ph type="subTitle" idx="1"/>
          </p:nvPr>
        </p:nvSpPr>
        <p:spPr/>
        <p:txBody>
          <a:bodyPr/>
          <a:lstStyle/>
          <a:p>
            <a:r>
              <a:rPr lang="en-US" dirty="0" smtClean="0"/>
              <a:t>Michael </a:t>
            </a:r>
            <a:r>
              <a:rPr lang="en-US" dirty="0" err="1" smtClean="0"/>
              <a:t>Menzel</a:t>
            </a:r>
            <a:endParaRPr lang="en-US" dirty="0" smtClean="0"/>
          </a:p>
          <a:p>
            <a:r>
              <a:rPr lang="en-US" dirty="0" smtClean="0"/>
              <a:t>Vineet Hingorani</a:t>
            </a:r>
          </a:p>
          <a:p>
            <a:r>
              <a:rPr lang="en-US" dirty="0" smtClean="0"/>
              <a:t>September 02, 2015</a:t>
            </a:r>
          </a:p>
        </p:txBody>
      </p:sp>
      <p:pic>
        <p:nvPicPr>
          <p:cNvPr id="4" name="Picture 3"/>
          <p:cNvPicPr>
            <a:picLocks noChangeAspect="1"/>
          </p:cNvPicPr>
          <p:nvPr/>
        </p:nvPicPr>
        <p:blipFill>
          <a:blip r:embed="rId6"/>
          <a:stretch>
            <a:fillRect/>
          </a:stretch>
        </p:blipFill>
        <p:spPr>
          <a:xfrm>
            <a:off x="10278583" y="1084328"/>
            <a:ext cx="1451363" cy="1451363"/>
          </a:xfrm>
          <a:prstGeom prst="rect">
            <a:avLst/>
          </a:prstGeom>
          <a:noFill/>
          <a:ln>
            <a:noFill/>
          </a:ln>
        </p:spPr>
      </p:pic>
      <p:pic>
        <p:nvPicPr>
          <p:cNvPr id="5" name="Picture 4"/>
          <p:cNvPicPr>
            <a:picLocks noChangeAspect="1"/>
          </p:cNvPicPr>
          <p:nvPr/>
        </p:nvPicPr>
        <p:blipFill>
          <a:blip r:embed="rId7"/>
          <a:stretch>
            <a:fillRect/>
          </a:stretch>
        </p:blipFill>
        <p:spPr>
          <a:xfrm>
            <a:off x="9277092" y="1209188"/>
            <a:ext cx="988815" cy="1189794"/>
          </a:xfrm>
          <a:prstGeom prst="rect">
            <a:avLst/>
          </a:prstGeom>
        </p:spPr>
      </p:pic>
    </p:spTree>
    <p:extLst>
      <p:ext uri="{BB962C8B-B14F-4D97-AF65-F5344CB8AC3E}">
        <p14:creationId xmlns:p14="http://schemas.microsoft.com/office/powerpoint/2010/main" val="28845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Automation Approaches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1059139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OpsCode</a:t>
            </a:r>
            <a:r>
              <a:rPr lang="en-US" dirty="0" smtClean="0"/>
              <a:t> Chef</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PuppetLabs</a:t>
            </a:r>
            <a:r>
              <a:rPr lang="en-US" dirty="0" smtClean="0"/>
              <a:t> Puppet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a:t>
            </a:r>
            <a:endParaRPr lang="en-US" dirty="0"/>
          </a:p>
        </p:txBody>
      </p:sp>
    </p:spTree>
    <p:extLst>
      <p:ext uri="{BB962C8B-B14F-4D97-AF65-F5344CB8AC3E}">
        <p14:creationId xmlns:p14="http://schemas.microsoft.com/office/powerpoint/2010/main" val="55896012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6"/>
          <p:cNvPicPr>
            <a:picLocks noChangeAspect="1"/>
          </p:cNvPicPr>
          <p:nvPr/>
        </p:nvPicPr>
        <p:blipFill>
          <a:blip r:embed="rId5"/>
          <a:stretch>
            <a:fillRect/>
          </a:stretch>
        </p:blipFill>
        <p:spPr>
          <a:xfrm>
            <a:off x="10807756" y="2400709"/>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427467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Ansible</a:t>
            </a:r>
            <a:r>
              <a:rPr lang="en-US" dirty="0" smtClean="0"/>
              <a: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YAML based language</a:t>
            </a:r>
          </a:p>
          <a:p>
            <a:pPr lvl="2"/>
            <a:r>
              <a:rPr lang="en-US" dirty="0" smtClean="0"/>
              <a:t>Descriptive language for automation of infrastructure setups</a:t>
            </a:r>
          </a:p>
          <a:p>
            <a:pPr lvl="2"/>
            <a:endParaRPr lang="en-US" dirty="0"/>
          </a:p>
          <a:p>
            <a:pPr lvl="0"/>
            <a:r>
              <a:rPr lang="en-US" dirty="0" smtClean="0"/>
              <a:t>Concepts</a:t>
            </a:r>
            <a:endParaRPr lang="en-US" dirty="0"/>
          </a:p>
          <a:p>
            <a:pPr lvl="2"/>
            <a:r>
              <a:rPr lang="en-US" dirty="0" smtClean="0"/>
              <a:t>Owns concepts to </a:t>
            </a:r>
            <a:r>
              <a:rPr lang="en-US" dirty="0" smtClean="0"/>
              <a:t>structure and reuse </a:t>
            </a:r>
            <a:r>
              <a:rPr lang="en-US" dirty="0" smtClean="0"/>
              <a:t>definition files:</a:t>
            </a:r>
          </a:p>
          <a:p>
            <a:pPr lvl="3"/>
            <a:r>
              <a:rPr lang="en-US" dirty="0" smtClean="0"/>
              <a:t>Variables (</a:t>
            </a:r>
            <a:r>
              <a:rPr lang="en-US" dirty="0" err="1" smtClean="0"/>
              <a:t>vars</a:t>
            </a:r>
            <a:r>
              <a:rPr lang="en-US" dirty="0" smtClean="0"/>
              <a:t>)</a:t>
            </a:r>
          </a:p>
          <a:p>
            <a:pPr lvl="3"/>
            <a:r>
              <a:rPr lang="en-US" dirty="0" smtClean="0"/>
              <a:t>Tasks</a:t>
            </a:r>
          </a:p>
          <a:p>
            <a:pPr lvl="3"/>
            <a:r>
              <a:rPr lang="en-US" dirty="0" smtClean="0"/>
              <a:t>Profiles</a:t>
            </a:r>
          </a:p>
          <a:p>
            <a:pPr lvl="3"/>
            <a:r>
              <a:rPr lang="en-US" dirty="0" smtClean="0"/>
              <a:t>Handlers</a:t>
            </a:r>
          </a:p>
          <a:p>
            <a:pPr lvl="3"/>
            <a:r>
              <a:rPr lang="en-US" dirty="0" smtClean="0"/>
              <a:t>Templates (jinja2</a:t>
            </a:r>
            <a:r>
              <a:rPr lang="en-US" dirty="0" smtClean="0"/>
              <a:t>)</a:t>
            </a:r>
            <a:br>
              <a:rPr lang="en-US" dirty="0" smtClean="0"/>
            </a:br>
            <a:endParaRPr lang="en-US" dirty="0"/>
          </a:p>
          <a:p>
            <a:pPr lvl="2"/>
            <a:r>
              <a:rPr lang="en-US" dirty="0" smtClean="0"/>
              <a:t>Provides reusable modules to run </a:t>
            </a:r>
            <a:r>
              <a:rPr lang="en-US" dirty="0" smtClean="0"/>
              <a:t>tasks</a:t>
            </a:r>
            <a:br>
              <a:rPr lang="en-US" dirty="0" smtClean="0"/>
            </a:br>
            <a:endParaRPr lang="en-US" dirty="0"/>
          </a:p>
          <a:p>
            <a:pPr lvl="2"/>
            <a:r>
              <a:rPr lang="en-US" dirty="0" smtClean="0"/>
              <a:t>Can manage known hosts and cloud services</a:t>
            </a:r>
            <a:endParaRPr lang="en-US" dirty="0"/>
          </a:p>
        </p:txBody>
      </p:sp>
      <p:sp>
        <p:nvSpPr>
          <p:cNvPr id="4" name="TextBox 3"/>
          <p:cNvSpPr txBox="1"/>
          <p:nvPr/>
        </p:nvSpPr>
        <p:spPr>
          <a:xfrm>
            <a:off x="7479237" y="1588689"/>
            <a:ext cx="2769031" cy="1569660"/>
          </a:xfrm>
          <a:prstGeom prst="rect">
            <a:avLst/>
          </a:prstGeom>
          <a:noFill/>
          <a:ln>
            <a:solidFill>
              <a:schemeClr val="tx1"/>
            </a:solidFill>
          </a:ln>
        </p:spPr>
        <p:txBody>
          <a:bodyPr wrap="square" rtlCol="0">
            <a:spAutoFit/>
          </a:bodyPr>
          <a:lstStyle/>
          <a:p>
            <a:r>
              <a:rPr lang="en-US" sz="1600" b="1" dirty="0" smtClean="0"/>
              <a:t>YAML: true</a:t>
            </a:r>
            <a:br>
              <a:rPr lang="en-US" sz="1600" b="1" dirty="0" smtClean="0"/>
            </a:br>
            <a:r>
              <a:rPr lang="en-US" sz="1600" b="1" dirty="0" smtClean="0"/>
              <a:t>Fruits:</a:t>
            </a:r>
          </a:p>
          <a:p>
            <a:r>
              <a:rPr lang="en-US" sz="1600" b="1" dirty="0" smtClean="0"/>
              <a:t>- name: Apple</a:t>
            </a:r>
          </a:p>
          <a:p>
            <a:r>
              <a:rPr lang="en-US" sz="1600" b="1" dirty="0" smtClean="0"/>
              <a:t>   price: .50</a:t>
            </a:r>
          </a:p>
          <a:p>
            <a:r>
              <a:rPr lang="en-US" sz="1600" b="1" dirty="0" smtClean="0"/>
              <a:t>- name: Banana</a:t>
            </a:r>
            <a:br>
              <a:rPr lang="en-US" sz="1600" b="1" dirty="0" smtClean="0"/>
            </a:br>
            <a:r>
              <a:rPr lang="en-US" sz="1600" b="1" dirty="0" smtClean="0"/>
              <a:t>   price: .80</a:t>
            </a:r>
            <a:endParaRPr lang="en-US" sz="1600" b="1"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5286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9-01 at 4.50.01 PM.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002689" y="1597957"/>
            <a:ext cx="4887369" cy="4858126"/>
          </a:xfrm>
          <a:prstGeom prst="rect">
            <a:avLst/>
          </a:prstGeom>
        </p:spPr>
      </p:pic>
      <p:sp>
        <p:nvSpPr>
          <p:cNvPr id="2" name="Title 1"/>
          <p:cNvSpPr>
            <a:spLocks noGrp="1"/>
          </p:cNvSpPr>
          <p:nvPr>
            <p:ph type="title"/>
          </p:nvPr>
        </p:nvSpPr>
        <p:spPr/>
        <p:txBody>
          <a:bodyPr/>
          <a:lstStyle/>
          <a:p>
            <a:r>
              <a:rPr lang="en-US" dirty="0" smtClean="0"/>
              <a:t>Basics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Playbooks</a:t>
            </a:r>
          </a:p>
          <a:p>
            <a:pPr lvl="2"/>
            <a:r>
              <a:rPr lang="en-US" dirty="0" err="1" smtClean="0"/>
              <a:t>Ansible’s</a:t>
            </a:r>
            <a:r>
              <a:rPr lang="en-US" dirty="0" smtClean="0"/>
              <a:t> configuration, deployment and orchestration language.</a:t>
            </a:r>
          </a:p>
          <a:p>
            <a:pPr lvl="2"/>
            <a:r>
              <a:rPr lang="en-US" dirty="0"/>
              <a:t>The design </a:t>
            </a:r>
            <a:r>
              <a:rPr lang="en-US" dirty="0" smtClean="0"/>
              <a:t>plan. The set </a:t>
            </a:r>
            <a:r>
              <a:rPr lang="en-US" dirty="0"/>
              <a:t>of </a:t>
            </a:r>
            <a:r>
              <a:rPr lang="en-US" dirty="0" smtClean="0"/>
              <a:t>steps. The work process.</a:t>
            </a:r>
          </a:p>
          <a:p>
            <a:pPr lvl="2"/>
            <a:endParaRPr lang="en-US" dirty="0"/>
          </a:p>
          <a:p>
            <a:pPr lvl="2"/>
            <a:endParaRPr lang="en-US" dirty="0"/>
          </a:p>
          <a:p>
            <a:pPr lvl="0"/>
            <a:r>
              <a:rPr lang="en-US" dirty="0" smtClean="0"/>
              <a:t>Modules</a:t>
            </a:r>
            <a:endParaRPr lang="en-US" dirty="0"/>
          </a:p>
          <a:p>
            <a:pPr lvl="2"/>
            <a:r>
              <a:rPr lang="en-US" dirty="0" smtClean="0"/>
              <a:t>The tasks that are actually executed in the playbooks.</a:t>
            </a:r>
          </a:p>
          <a:p>
            <a:pPr lvl="2"/>
            <a:r>
              <a:rPr lang="en-US" dirty="0" smtClean="0"/>
              <a:t>They do the actual work.</a:t>
            </a:r>
          </a:p>
          <a:p>
            <a:pPr lvl="3"/>
            <a:r>
              <a:rPr lang="en-US" dirty="0" smtClean="0"/>
              <a:t>Core Modules</a:t>
            </a:r>
          </a:p>
          <a:p>
            <a:pPr lvl="4"/>
            <a:r>
              <a:rPr lang="en-US" dirty="0" smtClean="0"/>
              <a:t>Maintained by the </a:t>
            </a:r>
            <a:r>
              <a:rPr lang="en-US" dirty="0" err="1" smtClean="0"/>
              <a:t>Ansible</a:t>
            </a:r>
            <a:r>
              <a:rPr lang="en-US" dirty="0" smtClean="0"/>
              <a:t> team shipped with </a:t>
            </a:r>
            <a:r>
              <a:rPr lang="en-US" dirty="0" err="1" smtClean="0"/>
              <a:t>Ansible</a:t>
            </a:r>
            <a:r>
              <a:rPr lang="en-US" dirty="0" smtClean="0"/>
              <a:t> itself.</a:t>
            </a:r>
          </a:p>
          <a:p>
            <a:pPr lvl="3"/>
            <a:r>
              <a:rPr lang="en-US" dirty="0" smtClean="0"/>
              <a:t>Extra Modules</a:t>
            </a:r>
          </a:p>
          <a:p>
            <a:pPr lvl="4"/>
            <a:r>
              <a:rPr lang="en-US" dirty="0" smtClean="0"/>
              <a:t>Maintained by the community and may not ship with </a:t>
            </a:r>
            <a:r>
              <a:rPr lang="en-US" dirty="0" err="1" smtClean="0"/>
              <a:t>Ansible</a:t>
            </a:r>
            <a:r>
              <a:rPr lang="en-US" dirty="0" smtClean="0"/>
              <a:t> in future.</a:t>
            </a:r>
          </a:p>
          <a:p>
            <a:pPr lvl="3"/>
            <a:endParaRPr lang="en-US" dirty="0"/>
          </a:p>
        </p:txBody>
      </p:sp>
      <p:pic>
        <p:nvPicPr>
          <p:cNvPr id="6" name="Picture 5"/>
          <p:cNvPicPr>
            <a:picLocks noChangeAspect="1"/>
          </p:cNvPicPr>
          <p:nvPr/>
        </p:nvPicPr>
        <p:blipFill>
          <a:blip r:embed="rId4"/>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Left Arrow 8"/>
          <p:cNvSpPr/>
          <p:nvPr/>
        </p:nvSpPr>
        <p:spPr bwMode="gray">
          <a:xfrm>
            <a:off x="9772015" y="3633752"/>
            <a:ext cx="1957932" cy="476268"/>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Module </a:t>
            </a:r>
            <a:r>
              <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rPr>
              <a:t>yu</a:t>
            </a:r>
            <a:r>
              <a:rPr lang="en-US" sz="1800" kern="0" dirty="0">
                <a:ea typeface="Arial Unicode MS" pitchFamily="34" charset="-128"/>
                <a:cs typeface="Arial Unicode MS" pitchFamily="34" charset="-128"/>
              </a:rPr>
              <a:t>m</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06903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7501" y="1301854"/>
            <a:ext cx="11553557" cy="5312983"/>
          </a:xfrm>
          <a:prstGeom prst="rect">
            <a:avLst/>
          </a:prstGeom>
        </p:spPr>
      </p:pic>
      <p:sp>
        <p:nvSpPr>
          <p:cNvPr id="2" name="Title 1"/>
          <p:cNvSpPr>
            <a:spLocks noGrp="1"/>
          </p:cNvSpPr>
          <p:nvPr>
            <p:ph type="title"/>
          </p:nvPr>
        </p:nvSpPr>
        <p:spPr/>
        <p:txBody>
          <a:bodyPr/>
          <a:lstStyle/>
          <a:p>
            <a:r>
              <a:rPr lang="en-US" dirty="0" err="1" smtClean="0"/>
              <a:t>Ansible</a:t>
            </a:r>
            <a:r>
              <a:rPr lang="en-US" dirty="0" smtClean="0"/>
              <a:t> Setup</a:t>
            </a:r>
            <a:endParaRPr lang="en-US" dirty="0"/>
          </a:p>
        </p:txBody>
      </p:sp>
    </p:spTree>
    <p:extLst>
      <p:ext uri="{BB962C8B-B14F-4D97-AF65-F5344CB8AC3E}">
        <p14:creationId xmlns:p14="http://schemas.microsoft.com/office/powerpoint/2010/main" val="36078138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400" b="0" dirty="0" smtClean="0"/>
              <a:t>Subtitle </a:t>
            </a:r>
            <a:endParaRPr lang="en-US" sz="24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Recap: Cloud Computing &amp; Compute Clouds</a:t>
            </a:r>
          </a:p>
          <a:p>
            <a:pPr lvl="1"/>
            <a:r>
              <a:rPr lang="en-US" dirty="0" smtClean="0"/>
              <a:t>Definition, Characteristics, Delivery Models, Core Concepts</a:t>
            </a:r>
          </a:p>
          <a:p>
            <a:r>
              <a:rPr lang="en-US" dirty="0" smtClean="0"/>
              <a:t>Infrastructure Automation with OSCM</a:t>
            </a:r>
          </a:p>
          <a:p>
            <a:pPr lvl="1"/>
            <a:r>
              <a:rPr lang="en-US" dirty="0" smtClean="0"/>
              <a:t>Concept of OSCM, </a:t>
            </a:r>
            <a:r>
              <a:rPr lang="en-US" dirty="0" err="1" smtClean="0"/>
              <a:t>Opscode</a:t>
            </a:r>
            <a:r>
              <a:rPr lang="en-US" dirty="0" smtClean="0"/>
              <a:t> Chef, Puppet Labs Puppet</a:t>
            </a:r>
          </a:p>
          <a:p>
            <a:r>
              <a:rPr lang="en-US" dirty="0" err="1" smtClean="0"/>
              <a:t>Ansible</a:t>
            </a:r>
            <a:endParaRPr lang="en-US" dirty="0" smtClean="0"/>
          </a:p>
          <a:p>
            <a:pPr lvl="1"/>
            <a:r>
              <a:rPr lang="en-US" dirty="0" smtClean="0"/>
              <a:t>Explain the </a:t>
            </a:r>
            <a:r>
              <a:rPr lang="en-US" dirty="0" err="1" smtClean="0"/>
              <a:t>Ansible</a:t>
            </a:r>
            <a:r>
              <a:rPr lang="en-US" dirty="0" smtClean="0"/>
              <a:t> Approach, Share our Experiences</a:t>
            </a:r>
          </a:p>
          <a:p>
            <a:r>
              <a:rPr lang="en-US" dirty="0" smtClean="0"/>
              <a:t>Examples with </a:t>
            </a:r>
            <a:r>
              <a:rPr lang="en-US" dirty="0" err="1" smtClean="0"/>
              <a:t>Ansible</a:t>
            </a:r>
            <a:endParaRPr lang="en-US" dirty="0" smtClean="0"/>
          </a:p>
          <a:p>
            <a:pPr lvl="1"/>
            <a:r>
              <a:rPr lang="en-US" dirty="0" smtClean="0"/>
              <a:t>Start Example App on multiple Instances with Load Balancer, Start </a:t>
            </a:r>
            <a:r>
              <a:rPr lang="en-US" dirty="0" err="1" smtClean="0"/>
              <a:t>MetricStorageService</a:t>
            </a:r>
            <a:r>
              <a:rPr lang="en-US" dirty="0" smtClean="0"/>
              <a:t> and use Auto-Scaling</a:t>
            </a:r>
          </a:p>
          <a:p>
            <a:r>
              <a:rPr lang="en-US" dirty="0" smtClean="0"/>
              <a:t>Outlook</a:t>
            </a:r>
          </a:p>
          <a:p>
            <a:pPr lvl="1"/>
            <a:r>
              <a:rPr lang="en-US" dirty="0" smtClean="0"/>
              <a:t>Details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Recap: Cloud Computing</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17496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7" name="Content Placeholder 3"/>
          <p:cNvSpPr txBox="1">
            <a:spLocks/>
          </p:cNvSpPr>
          <p:nvPr/>
        </p:nvSpPr>
        <p:spPr>
          <a:xfrm>
            <a:off x="457200" y="1600201"/>
            <a:ext cx="11308024" cy="4097380"/>
          </a:xfrm>
          <a:prstGeom prst="rect">
            <a:avLst/>
          </a:prstGeom>
        </p:spPr>
        <p:txBody>
          <a:bodyPr>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r>
              <a:rPr lang="en-US" sz="3600" b="0" i="1" dirty="0" smtClean="0"/>
              <a:t>Cloud computing is a model for enabling ubiquitous, convenient, on-demand network access to a shared pool of configurable computing resources (e.g., networks, servers, storage, applications, and services) that can be rapidly provisioned and released </a:t>
            </a:r>
            <a:r>
              <a:rPr lang="en-US" sz="3600" i="1" u="sng" dirty="0" smtClean="0"/>
              <a:t>with minimal management effort or service provider interaction</a:t>
            </a:r>
            <a:r>
              <a:rPr lang="en-US" sz="3600" i="1" dirty="0" smtClean="0"/>
              <a:t>.</a:t>
            </a:r>
          </a:p>
        </p:txBody>
      </p:sp>
      <p:sp>
        <p:nvSpPr>
          <p:cNvPr id="8" name="Rectangle 7"/>
          <p:cNvSpPr/>
          <p:nvPr/>
        </p:nvSpPr>
        <p:spPr>
          <a:xfrm>
            <a:off x="3968779" y="5690135"/>
            <a:ext cx="7708250" cy="630942"/>
          </a:xfrm>
          <a:prstGeom prst="rect">
            <a:avLst/>
          </a:prstGeom>
        </p:spPr>
        <p:txBody>
          <a:bodyPr wrap="square">
            <a:spAutoFit/>
          </a:bodyPr>
          <a:lstStyle/>
          <a:p>
            <a:pPr algn="r">
              <a:buNone/>
            </a:pPr>
            <a:r>
              <a:rPr lang="en-US" dirty="0" smtClean="0"/>
              <a:t>Source: National Institute for Standards &amp; Technology (NIST)</a:t>
            </a:r>
            <a:br>
              <a:rPr lang="en-US" dirty="0" smtClean="0"/>
            </a:br>
            <a:r>
              <a:rPr lang="en-US" sz="1400" dirty="0" smtClean="0"/>
              <a:t>http://</a:t>
            </a:r>
            <a:r>
              <a:rPr lang="en-US" sz="1400" dirty="0" err="1" smtClean="0"/>
              <a:t>csrc.nist.gov</a:t>
            </a:r>
            <a:r>
              <a:rPr lang="en-US" sz="1400" dirty="0" smtClean="0"/>
              <a:t>/publications/</a:t>
            </a:r>
            <a:r>
              <a:rPr lang="en-US" sz="1400" dirty="0" err="1" smtClean="0"/>
              <a:t>nistpubs</a:t>
            </a:r>
            <a:r>
              <a:rPr lang="en-US" sz="1400" dirty="0" smtClean="0"/>
              <a:t>/800-145/SP800-145.pdf</a:t>
            </a:r>
            <a:endParaRPr lang="en-US" sz="1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Characteristics</a:t>
            </a:r>
            <a:endParaRPr lang="en-US" dirty="0"/>
          </a:p>
        </p:txBody>
      </p:sp>
      <p:pic>
        <p:nvPicPr>
          <p:cNvPr id="9" name="Picture 8"/>
          <p:cNvPicPr>
            <a:picLocks noChangeAspect="1"/>
          </p:cNvPicPr>
          <p:nvPr/>
        </p:nvPicPr>
        <p:blipFill>
          <a:blip r:embed="rId3"/>
          <a:stretch>
            <a:fillRect/>
          </a:stretch>
        </p:blipFill>
        <p:spPr>
          <a:xfrm>
            <a:off x="470854" y="1519355"/>
            <a:ext cx="11281638" cy="4178226"/>
          </a:xfrm>
          <a:prstGeom prst="rect">
            <a:avLst/>
          </a:prstGeom>
        </p:spPr>
      </p:pic>
      <p:graphicFrame>
        <p:nvGraphicFramePr>
          <p:cNvPr id="10" name="Inhaltsplatzhalter 4"/>
          <p:cNvGraphicFramePr>
            <a:graphicFrameLocks/>
          </p:cNvGraphicFramePr>
          <p:nvPr>
            <p:extLst>
              <p:ext uri="{D42A27DB-BD31-4B8C-83A1-F6EECF244321}">
                <p14:modId xmlns:p14="http://schemas.microsoft.com/office/powerpoint/2010/main" val="3656401303"/>
              </p:ext>
            </p:extLst>
          </p:nvPr>
        </p:nvGraphicFramePr>
        <p:xfrm>
          <a:off x="582089" y="1586030"/>
          <a:ext cx="11059662" cy="3935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feld 6"/>
          <p:cNvSpPr txBox="1"/>
          <p:nvPr/>
        </p:nvSpPr>
        <p:spPr>
          <a:xfrm>
            <a:off x="7897354" y="1640864"/>
            <a:ext cx="2696037" cy="515362"/>
          </a:xfrm>
          <a:prstGeom prst="cloudCallout">
            <a:avLst>
              <a:gd name="adj1" fmla="val -90631"/>
              <a:gd name="adj2" fmla="val 25521"/>
            </a:avLst>
          </a:prstGeom>
          <a:solidFill>
            <a:schemeClr val="bg1"/>
          </a:solidFill>
        </p:spPr>
        <p:txBody>
          <a:bodyPr wrap="square" rtlCol="0">
            <a:spAutoFit/>
          </a:bodyPr>
          <a:lstStyle/>
          <a:p>
            <a:r>
              <a:rPr lang="en-US" sz="1600" b="1" i="1" dirty="0" smtClean="0"/>
              <a:t>Supermarket</a:t>
            </a:r>
            <a:endParaRPr lang="en-US" sz="1600" b="1" i="1" dirty="0"/>
          </a:p>
        </p:txBody>
      </p:sp>
      <p:sp>
        <p:nvSpPr>
          <p:cNvPr id="12" name="Textfeld 7"/>
          <p:cNvSpPr txBox="1"/>
          <p:nvPr/>
        </p:nvSpPr>
        <p:spPr>
          <a:xfrm>
            <a:off x="8950292" y="2605968"/>
            <a:ext cx="2783179" cy="515362"/>
          </a:xfrm>
          <a:prstGeom prst="cloudCallout">
            <a:avLst>
              <a:gd name="adj1" fmla="val -70877"/>
              <a:gd name="adj2" fmla="val 53251"/>
            </a:avLst>
          </a:prstGeom>
          <a:solidFill>
            <a:schemeClr val="bg1"/>
          </a:solidFill>
        </p:spPr>
        <p:txBody>
          <a:bodyPr wrap="square" rtlCol="0">
            <a:spAutoFit/>
          </a:bodyPr>
          <a:lstStyle/>
          <a:p>
            <a:r>
              <a:rPr lang="en-US" sz="1600" b="1" i="1" dirty="0" smtClean="0"/>
              <a:t>Performance</a:t>
            </a:r>
            <a:endParaRPr lang="en-US" sz="1600" b="1" i="1" dirty="0"/>
          </a:p>
        </p:txBody>
      </p:sp>
      <p:sp>
        <p:nvSpPr>
          <p:cNvPr id="13" name="Textfeld 8"/>
          <p:cNvSpPr txBox="1"/>
          <p:nvPr/>
        </p:nvSpPr>
        <p:spPr>
          <a:xfrm>
            <a:off x="8391818" y="4928195"/>
            <a:ext cx="3318145" cy="515362"/>
          </a:xfrm>
          <a:prstGeom prst="cloudCallout">
            <a:avLst>
              <a:gd name="adj1" fmla="val -71569"/>
              <a:gd name="adj2" fmla="val -78493"/>
            </a:avLst>
          </a:prstGeom>
          <a:solidFill>
            <a:schemeClr val="bg1"/>
          </a:solidFill>
        </p:spPr>
        <p:txBody>
          <a:bodyPr wrap="square" rtlCol="0">
            <a:spAutoFit/>
          </a:bodyPr>
          <a:lstStyle/>
          <a:p>
            <a:pPr algn="ctr"/>
            <a:r>
              <a:rPr lang="en-US" sz="1600" b="1" i="1" dirty="0" smtClean="0"/>
              <a:t>Business Model</a:t>
            </a:r>
            <a:endParaRPr lang="en-US" sz="1600" b="1" i="1" dirty="0"/>
          </a:p>
        </p:txBody>
      </p:sp>
      <p:sp>
        <p:nvSpPr>
          <p:cNvPr id="14" name="Textfeld 9"/>
          <p:cNvSpPr txBox="1"/>
          <p:nvPr/>
        </p:nvSpPr>
        <p:spPr>
          <a:xfrm>
            <a:off x="1126706" y="1827413"/>
            <a:ext cx="2241850" cy="515362"/>
          </a:xfrm>
          <a:prstGeom prst="cloudCallout">
            <a:avLst>
              <a:gd name="adj1" fmla="val 78456"/>
              <a:gd name="adj2" fmla="val 187428"/>
            </a:avLst>
          </a:prstGeom>
          <a:solidFill>
            <a:schemeClr val="bg1"/>
          </a:solidFill>
        </p:spPr>
        <p:txBody>
          <a:bodyPr wrap="square" rtlCol="0">
            <a:spAutoFit/>
          </a:bodyPr>
          <a:lstStyle/>
          <a:p>
            <a:r>
              <a:rPr lang="en-US" sz="1600" b="1" i="1" dirty="0" smtClean="0"/>
              <a:t>Scalability</a:t>
            </a:r>
            <a:endParaRPr lang="en-US" sz="1600" b="1" i="1" dirty="0"/>
          </a:p>
        </p:txBody>
      </p:sp>
      <p:sp>
        <p:nvSpPr>
          <p:cNvPr id="15" name="Textfeld 10"/>
          <p:cNvSpPr txBox="1"/>
          <p:nvPr/>
        </p:nvSpPr>
        <p:spPr>
          <a:xfrm>
            <a:off x="766377" y="4414554"/>
            <a:ext cx="2964281" cy="515362"/>
          </a:xfrm>
          <a:prstGeom prst="cloudCallout">
            <a:avLst>
              <a:gd name="adj1" fmla="val 82102"/>
              <a:gd name="adj2" fmla="val 21426"/>
            </a:avLst>
          </a:prstGeom>
          <a:solidFill>
            <a:schemeClr val="bg1"/>
          </a:solidFill>
        </p:spPr>
        <p:txBody>
          <a:bodyPr wrap="square" rtlCol="0">
            <a:spAutoFit/>
          </a:bodyPr>
          <a:lstStyle/>
          <a:p>
            <a:r>
              <a:rPr lang="en-US" sz="1600" b="1" i="1" dirty="0" smtClean="0"/>
              <a:t>Multi-Tenancy</a:t>
            </a:r>
            <a:endParaRPr lang="en-US" sz="1600" b="1" i="1" dirty="0"/>
          </a:p>
        </p:txBody>
      </p:sp>
      <p:sp>
        <p:nvSpPr>
          <p:cNvPr id="16" name="Rounded Rectangle 15"/>
          <p:cNvSpPr/>
          <p:nvPr/>
        </p:nvSpPr>
        <p:spPr>
          <a:xfrm>
            <a:off x="470855" y="5970424"/>
            <a:ext cx="398931" cy="2095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982500" y="5855231"/>
            <a:ext cx="2809386" cy="415498"/>
          </a:xfrm>
          <a:prstGeom prst="rect">
            <a:avLst/>
          </a:prstGeom>
          <a:noFill/>
        </p:spPr>
        <p:txBody>
          <a:bodyPr wrap="square" rtlCol="0">
            <a:spAutoFit/>
          </a:bodyPr>
          <a:lstStyle/>
          <a:p>
            <a:r>
              <a:rPr lang="en-US" dirty="0" smtClean="0"/>
              <a:t>Relevant to this talk</a:t>
            </a:r>
            <a:endParaRPr lang="en-US" dirty="0"/>
          </a:p>
        </p:txBody>
      </p:sp>
    </p:spTree>
    <p:extLst>
      <p:ext uri="{BB962C8B-B14F-4D97-AF65-F5344CB8AC3E}">
        <p14:creationId xmlns:p14="http://schemas.microsoft.com/office/powerpoint/2010/main" val="9135399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Delivery Models</a:t>
            </a:r>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36510700"/>
              </p:ext>
            </p:extLst>
          </p:nvPr>
        </p:nvGraphicFramePr>
        <p:xfrm>
          <a:off x="651229" y="1359277"/>
          <a:ext cx="8820924" cy="4766886"/>
        </p:xfrm>
        <a:graphic>
          <a:graphicData uri="http://schemas.openxmlformats.org/presentationml/2006/ole">
            <mc:AlternateContent xmlns:mc="http://schemas.openxmlformats.org/markup-compatibility/2006">
              <mc:Choice xmlns:v="urn:schemas-microsoft-com:vml" Requires="v">
                <p:oleObj spid="_x0000_s1050" name="Dokument" r:id="rId4" imgW="24330159" imgH="16558730" progId="Word.Document.12">
                  <p:link updateAutomatic="1"/>
                </p:oleObj>
              </mc:Choice>
              <mc:Fallback>
                <p:oleObj name="Dokument" r:id="rId4" imgW="24330159" imgH="1655873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29" y="1359277"/>
                        <a:ext cx="8820924" cy="4766886"/>
                      </a:xfrm>
                      <a:prstGeom prst="rect">
                        <a:avLst/>
                      </a:prstGeom>
                      <a:noFill/>
                      <a:ln>
                        <a:noFill/>
                      </a:ln>
                      <a:extLst/>
                    </p:spPr>
                  </p:pic>
                </p:oleObj>
              </mc:Fallback>
            </mc:AlternateContent>
          </a:graphicData>
        </a:graphic>
      </p:graphicFrame>
      <p:sp>
        <p:nvSpPr>
          <p:cNvPr id="6" name="Textfeld 5"/>
          <p:cNvSpPr txBox="1">
            <a:spLocks noChangeArrowheads="1"/>
          </p:cNvSpPr>
          <p:nvPr/>
        </p:nvSpPr>
        <p:spPr bwMode="auto">
          <a:xfrm>
            <a:off x="9472152" y="2354277"/>
            <a:ext cx="230502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SaaS</a:t>
            </a:r>
            <a:endParaRPr lang="en-US" sz="1800" b="1" dirty="0" smtClean="0"/>
          </a:p>
          <a:p>
            <a:pPr eaLnBrk="1" hangingPunct="1"/>
            <a:r>
              <a:rPr lang="en-US" sz="1000" b="1" dirty="0" smtClean="0"/>
              <a:t>Web Applications like</a:t>
            </a:r>
          </a:p>
          <a:p>
            <a:pPr eaLnBrk="1" hangingPunct="1"/>
            <a:r>
              <a:rPr lang="en-US" sz="1000" b="1" dirty="0" smtClean="0"/>
              <a:t>Google Apps, </a:t>
            </a:r>
            <a:r>
              <a:rPr lang="en-US" sz="1000" b="1" dirty="0" err="1" smtClean="0"/>
              <a:t>Salesforce</a:t>
            </a:r>
            <a:r>
              <a:rPr lang="en-US" sz="1000" b="1" dirty="0" smtClean="0"/>
              <a:t> etc</a:t>
            </a:r>
            <a:r>
              <a:rPr lang="en-US" sz="1000" b="1" dirty="0"/>
              <a:t>.</a:t>
            </a:r>
          </a:p>
        </p:txBody>
      </p:sp>
      <p:sp>
        <p:nvSpPr>
          <p:cNvPr id="9" name="Textfeld 6"/>
          <p:cNvSpPr txBox="1">
            <a:spLocks noChangeArrowheads="1"/>
          </p:cNvSpPr>
          <p:nvPr/>
        </p:nvSpPr>
        <p:spPr bwMode="auto">
          <a:xfrm>
            <a:off x="9472152" y="3810739"/>
            <a:ext cx="227449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PaaS</a:t>
            </a:r>
            <a:endParaRPr lang="en-US" sz="1800" b="1" dirty="0" smtClean="0"/>
          </a:p>
          <a:p>
            <a:pPr eaLnBrk="1" hangingPunct="1"/>
            <a:r>
              <a:rPr lang="en-US" sz="1000" b="1" dirty="0"/>
              <a:t>D</a:t>
            </a:r>
            <a:r>
              <a:rPr lang="en-US" sz="1000" b="1" dirty="0" smtClean="0"/>
              <a:t>evelopment or execution</a:t>
            </a:r>
          </a:p>
          <a:p>
            <a:pPr eaLnBrk="1" hangingPunct="1"/>
            <a:r>
              <a:rPr lang="en-US" sz="1000" b="1" dirty="0"/>
              <a:t>e</a:t>
            </a:r>
            <a:r>
              <a:rPr lang="en-US" sz="1000" b="1" dirty="0" smtClean="0"/>
              <a:t>nvironments like</a:t>
            </a:r>
          </a:p>
          <a:p>
            <a:pPr eaLnBrk="1" hangingPunct="1"/>
            <a:r>
              <a:rPr lang="en-US" sz="1000" b="1" dirty="0" smtClean="0"/>
              <a:t>Google App Engine, Windows Azure</a:t>
            </a:r>
            <a:endParaRPr lang="en-US" sz="1000" b="1" dirty="0"/>
          </a:p>
        </p:txBody>
      </p:sp>
      <p:sp>
        <p:nvSpPr>
          <p:cNvPr id="10" name="Textfeld 7"/>
          <p:cNvSpPr txBox="1">
            <a:spLocks noChangeArrowheads="1"/>
          </p:cNvSpPr>
          <p:nvPr/>
        </p:nvSpPr>
        <p:spPr bwMode="auto">
          <a:xfrm>
            <a:off x="9472151" y="5208956"/>
            <a:ext cx="21781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solidFill>
                  <a:schemeClr val="accent5"/>
                </a:solidFill>
              </a:rPr>
              <a:t>IaaS</a:t>
            </a:r>
            <a:endParaRPr lang="en-US" sz="1800" b="1" dirty="0" smtClean="0">
              <a:solidFill>
                <a:schemeClr val="accent5"/>
              </a:solidFill>
            </a:endParaRPr>
          </a:p>
          <a:p>
            <a:pPr eaLnBrk="1" hangingPunct="1"/>
            <a:r>
              <a:rPr lang="en-US" sz="1000" b="1" dirty="0" smtClean="0">
                <a:solidFill>
                  <a:schemeClr val="accent5"/>
                </a:solidFill>
              </a:rPr>
              <a:t>Offerings like Google Storage,</a:t>
            </a:r>
          </a:p>
          <a:p>
            <a:pPr eaLnBrk="1" hangingPunct="1"/>
            <a:r>
              <a:rPr lang="en-US" sz="1000" b="1" dirty="0" smtClean="0">
                <a:solidFill>
                  <a:schemeClr val="accent5"/>
                </a:solidFill>
              </a:rPr>
              <a:t>Amazon Web Services etc.</a:t>
            </a:r>
            <a:endParaRPr lang="en-US" sz="1000" b="1" dirty="0">
              <a:solidFill>
                <a:schemeClr val="accent5"/>
              </a:solidFill>
            </a:endParaRPr>
          </a:p>
        </p:txBody>
      </p:sp>
      <p:sp>
        <p:nvSpPr>
          <p:cNvPr id="11" name="Textfeld 1"/>
          <p:cNvSpPr txBox="1"/>
          <p:nvPr/>
        </p:nvSpPr>
        <p:spPr>
          <a:xfrm>
            <a:off x="2818395" y="3143419"/>
            <a:ext cx="1988810" cy="230832"/>
          </a:xfrm>
          <a:prstGeom prst="rect">
            <a:avLst/>
          </a:prstGeom>
          <a:solidFill>
            <a:srgbClr val="C7EDFF"/>
          </a:solidFill>
        </p:spPr>
        <p:txBody>
          <a:bodyPr wrap="square" rtlCol="0">
            <a:spAutoFit/>
          </a:bodyPr>
          <a:lstStyle/>
          <a:p>
            <a:r>
              <a:rPr lang="en-US" sz="900" b="1" dirty="0" smtClean="0"/>
              <a:t>Software as a Service</a:t>
            </a:r>
            <a:endParaRPr lang="en-US" sz="900" b="1" dirty="0"/>
          </a:p>
        </p:txBody>
      </p:sp>
      <p:sp>
        <p:nvSpPr>
          <p:cNvPr id="12" name="Left Arrow 11"/>
          <p:cNvSpPr/>
          <p:nvPr/>
        </p:nvSpPr>
        <p:spPr>
          <a:xfrm rot="1230622">
            <a:off x="7937856" y="5748477"/>
            <a:ext cx="1035909" cy="405114"/>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101732" y="6021435"/>
            <a:ext cx="2489013" cy="417008"/>
          </a:xfrm>
          <a:prstGeom prst="rect">
            <a:avLst/>
          </a:prstGeom>
          <a:noFill/>
        </p:spPr>
        <p:txBody>
          <a:bodyPr wrap="square" rtlCol="0">
            <a:spAutoFit/>
          </a:bodyPr>
          <a:lstStyle/>
          <a:p>
            <a:r>
              <a:rPr lang="en-US" b="1" dirty="0" smtClean="0"/>
              <a:t>Focus of this talk</a:t>
            </a:r>
            <a:endParaRPr lang="en-US" b="1" dirty="0"/>
          </a:p>
        </p:txBody>
      </p:sp>
    </p:spTree>
    <p:extLst>
      <p:ext uri="{BB962C8B-B14F-4D97-AF65-F5344CB8AC3E}">
        <p14:creationId xmlns:p14="http://schemas.microsoft.com/office/powerpoint/2010/main" val="2253832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02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1" y="1248188"/>
            <a:ext cx="10945257" cy="5296092"/>
          </a:xfrm>
          <a:prstGeom prst="rect">
            <a:avLst/>
          </a:prstGeom>
        </p:spPr>
      </p:pic>
      <p:sp>
        <p:nvSpPr>
          <p:cNvPr id="2" name="Title 1"/>
          <p:cNvSpPr>
            <a:spLocks noGrp="1"/>
          </p:cNvSpPr>
          <p:nvPr>
            <p:ph type="title"/>
          </p:nvPr>
        </p:nvSpPr>
        <p:spPr/>
        <p:txBody>
          <a:bodyPr/>
          <a:lstStyle/>
          <a:p>
            <a:r>
              <a:rPr lang="en-US" dirty="0" smtClean="0"/>
              <a:t>Amazon Web Services</a:t>
            </a:r>
            <a:endParaRPr lang="en-US" dirty="0"/>
          </a:p>
        </p:txBody>
      </p:sp>
      <p:sp>
        <p:nvSpPr>
          <p:cNvPr id="6" name="Rectangle 5"/>
          <p:cNvSpPr/>
          <p:nvPr/>
        </p:nvSpPr>
        <p:spPr>
          <a:xfrm>
            <a:off x="248567" y="1517003"/>
            <a:ext cx="1660108" cy="4404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Left Arrow 8"/>
          <p:cNvSpPr/>
          <p:nvPr/>
        </p:nvSpPr>
        <p:spPr>
          <a:xfrm rot="19967680">
            <a:off x="1899199" y="1108559"/>
            <a:ext cx="1356818" cy="69903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6050184" y="5769096"/>
            <a:ext cx="5828642" cy="707886"/>
          </a:xfrm>
          <a:prstGeom prst="rect">
            <a:avLst/>
          </a:prstGeom>
          <a:noFill/>
          <a:ln>
            <a:solidFill>
              <a:schemeClr val="tx1"/>
            </a:solidFill>
          </a:ln>
        </p:spPr>
        <p:txBody>
          <a:bodyPr wrap="square" rtlCol="0">
            <a:spAutoFit/>
          </a:bodyPr>
          <a:lstStyle/>
          <a:p>
            <a:r>
              <a:rPr lang="en-US" sz="2000" dirty="0" smtClean="0"/>
              <a:t>EC2 is the elastic compute cloud of AWS offering “computers” as a service.</a:t>
            </a:r>
            <a:endParaRPr lang="en-US" sz="2000" dirty="0"/>
          </a:p>
        </p:txBody>
      </p:sp>
    </p:spTree>
    <p:extLst>
      <p:ext uri="{BB962C8B-B14F-4D97-AF65-F5344CB8AC3E}">
        <p14:creationId xmlns:p14="http://schemas.microsoft.com/office/powerpoint/2010/main" val="31899193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Core Concepts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user-built.</a:t>
            </a:r>
          </a:p>
          <a:p>
            <a:pPr lvl="3"/>
            <a:r>
              <a:rPr lang="en-US" dirty="0" smtClean="0"/>
              <a:t>Public AMIs: Pre-configured, template AMIs. </a:t>
            </a:r>
            <a:r>
              <a:rPr lang="en-US" dirty="0" err="1" smtClean="0"/>
              <a:t>Eg</a:t>
            </a:r>
            <a:r>
              <a:rPr lang="en-US" dirty="0" smtClean="0"/>
              <a:t>. Ubuntu 14.04, Red Hat Enterprise 7</a:t>
            </a:r>
          </a:p>
          <a:p>
            <a:pPr lvl="3"/>
            <a:r>
              <a:rPr lang="en-US" dirty="0" smtClean="0"/>
              <a:t>Private AMIs: User-built AMI containing private applications, libraries, data and associated configuration settings. </a:t>
            </a:r>
            <a:r>
              <a:rPr lang="en-US" dirty="0" err="1" smtClean="0"/>
              <a:t>Eg</a:t>
            </a:r>
            <a:r>
              <a:rPr lang="en-US" dirty="0" smtClean="0"/>
              <a:t>. Ubuntu 14.04 image with HANA as a software.</a:t>
            </a:r>
          </a:p>
          <a:p>
            <a:pPr lvl="2"/>
            <a:r>
              <a:rPr lang="en-US" dirty="0" smtClean="0"/>
              <a:t>There is a community of AMI creators, e.g. </a:t>
            </a:r>
            <a:r>
              <a:rPr lang="en-US" dirty="0" err="1" smtClean="0"/>
              <a:t>bitnami.com</a:t>
            </a:r>
            <a:r>
              <a:rPr lang="en-US" dirty="0" smtClean="0"/>
              <a:t>, </a:t>
            </a:r>
            <a:r>
              <a:rPr lang="en-US" dirty="0" err="1" smtClean="0"/>
              <a:t>thecloudmarket.com</a:t>
            </a:r>
            <a:r>
              <a:rPr lang="en-US" dirty="0" smtClean="0"/>
              <a:t>, </a:t>
            </a:r>
            <a:r>
              <a:rPr lang="en-US" dirty="0" err="1" smtClean="0"/>
              <a:t>aws.amazon.com</a:t>
            </a:r>
            <a:r>
              <a:rPr lang="en-US" dirty="0" smtClean="0"/>
              <a:t>/marketplace</a:t>
            </a:r>
          </a:p>
          <a:p>
            <a:pPr lvl="2"/>
            <a:endParaRPr lang="en-US" dirty="0"/>
          </a:p>
          <a:p>
            <a:pPr lvl="0"/>
            <a:r>
              <a:rPr lang="en-US" dirty="0" smtClean="0"/>
              <a:t>Instance</a:t>
            </a:r>
            <a:endParaRPr lang="en-US" dirty="0"/>
          </a:p>
          <a:p>
            <a:pPr lvl="1"/>
            <a:r>
              <a:rPr lang="en-US" dirty="0" smtClean="0"/>
              <a:t>The running system based on an AMI</a:t>
            </a:r>
            <a:endParaRPr lang="en-US" dirty="0"/>
          </a:p>
          <a:p>
            <a:pPr lvl="2"/>
            <a:r>
              <a:rPr lang="en-US" dirty="0" smtClean="0"/>
              <a:t>All instances based on the same AMI begin executing identically. An instance can be launched in a few minutes.</a:t>
            </a:r>
          </a:p>
          <a:p>
            <a:pPr lvl="2"/>
            <a:r>
              <a:rPr lang="en-US" dirty="0" smtClean="0"/>
              <a:t>Any information on them is lost when the instances are terminated or if they fail.</a:t>
            </a:r>
          </a:p>
          <a:p>
            <a:pPr lvl="2"/>
            <a:r>
              <a:rPr lang="en-US" dirty="0" smtClean="0"/>
              <a:t>Data can be made persistent by use of Amazon storage services.</a:t>
            </a:r>
            <a:endParaRPr lang="en-US" dirty="0"/>
          </a:p>
        </p:txBody>
      </p:sp>
    </p:spTree>
    <p:extLst>
      <p:ext uri="{BB962C8B-B14F-4D97-AF65-F5344CB8AC3E}">
        <p14:creationId xmlns:p14="http://schemas.microsoft.com/office/powerpoint/2010/main" val="394389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Infrastructure Automation</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1438532968"/>
      </p:ext>
    </p:extLst>
  </p:cSld>
  <p:clrMapOvr>
    <a:masterClrMapping/>
  </p:clrMapOvr>
</p:sld>
</file>

<file path=ppt/theme/theme1.xml><?xml version="1.0" encoding="utf-8"?>
<a:theme xmlns:a="http://schemas.openxmlformats.org/drawingml/2006/main" name="Ansibl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Ansible.potx</Template>
  <TotalTime>167</TotalTime>
  <Words>788</Words>
  <Application>Microsoft Macintosh PowerPoint</Application>
  <PresentationFormat>Custom</PresentationFormat>
  <Paragraphs>162</Paragraphs>
  <Slides>25</Slides>
  <Notes>25</Notes>
  <HiddenSlides>3</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25</vt:i4>
      </vt:variant>
    </vt:vector>
  </HeadingPairs>
  <TitlesOfParts>
    <vt:vector size="27" baseType="lpstr">
      <vt:lpstr>Ansible</vt:lpstr>
      <vt:lpstr>???</vt:lpstr>
      <vt:lpstr>Automation with Ansible and EC2</vt:lpstr>
      <vt:lpstr>Agenda</vt:lpstr>
      <vt:lpstr>Recap: Cloud Computing</vt:lpstr>
      <vt:lpstr>Cloud Computing Definition</vt:lpstr>
      <vt:lpstr>Cloud Computing Characteristics</vt:lpstr>
      <vt:lpstr>Cloud Delivery Models</vt:lpstr>
      <vt:lpstr>Amazon Web Services</vt:lpstr>
      <vt:lpstr>EC2 Core Concepts</vt:lpstr>
      <vt:lpstr>Infrastructure Automation</vt:lpstr>
      <vt:lpstr>Infrastructure Automation Approaches</vt:lpstr>
      <vt:lpstr>OpsCode Chef</vt:lpstr>
      <vt:lpstr>PuppetLabs Puppet</vt:lpstr>
      <vt:lpstr>Ansible</vt:lpstr>
      <vt:lpstr>What is Ansible?</vt:lpstr>
      <vt:lpstr>Basics</vt:lpstr>
      <vt:lpstr>Ansible Setup</vt:lpstr>
      <vt:lpstr>Insert page title Subtitle </vt:lpstr>
      <vt:lpstr>Insert page title </vt:lpstr>
      <vt:lpstr>Insert page title </vt:lpstr>
      <vt:lpstr>Insert page title </vt:lpstr>
      <vt:lpstr>Insert page title </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dc:creator>
  <cp:lastModifiedBy>Michael Menzel</cp:lastModifiedBy>
  <cp:revision>29</cp:revision>
  <dcterms:created xsi:type="dcterms:W3CDTF">2015-01-28T08:39:35Z</dcterms:created>
  <dcterms:modified xsi:type="dcterms:W3CDTF">2015-09-02T09:33:25Z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