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51" r:id="rId2"/>
    <p:sldId id="344" r:id="rId3"/>
    <p:sldId id="352" r:id="rId4"/>
    <p:sldId id="284" r:id="rId5"/>
    <p:sldId id="354" r:id="rId6"/>
    <p:sldId id="355" r:id="rId7"/>
    <p:sldId id="356" r:id="rId8"/>
    <p:sldId id="357" r:id="rId9"/>
    <p:sldId id="358" r:id="rId10"/>
    <p:sldId id="366" r:id="rId11"/>
    <p:sldId id="360" r:id="rId12"/>
    <p:sldId id="361" r:id="rId13"/>
    <p:sldId id="362" r:id="rId14"/>
    <p:sldId id="363" r:id="rId15"/>
    <p:sldId id="364" r:id="rId16"/>
    <p:sldId id="365" r:id="rId17"/>
    <p:sldId id="367" r:id="rId18"/>
    <p:sldId id="371" r:id="rId19"/>
    <p:sldId id="372" r:id="rId20"/>
    <p:sldId id="368" r:id="rId21"/>
    <p:sldId id="373" r:id="rId22"/>
    <p:sldId id="374" r:id="rId23"/>
    <p:sldId id="325" r:id="rId24"/>
    <p:sldId id="286" r:id="rId25"/>
    <p:sldId id="285" r:id="rId26"/>
    <p:sldId id="291" r:id="rId27"/>
    <p:sldId id="287" r:id="rId28"/>
    <p:sldId id="310" r:id="rId29"/>
    <p:sldId id="265" r:id="rId30"/>
    <p:sldId id="339" r:id="rId31"/>
    <p:sldId id="346" r:id="rId3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p:scale>
          <a:sx n="99" d="100"/>
          <a:sy n="99" d="100"/>
        </p:scale>
        <p:origin x="-3040" y="-1256"/>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32378F54-1C7E-2D40-AA2A-BFA28E1A1175}" type="presOf" srcId="{C159646B-012A-4212-A7AD-6654D7CF499B}" destId="{7E4B80E4-9D97-4F8A-ABF5-4CECC4686258}"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807DE98E-2FE4-9F46-B9DD-216E28E07AE7}" type="presOf" srcId="{44BBA0F8-D041-47AE-8943-545F55B2C89E}" destId="{749D468D-54CC-41A3-B2EA-89E619386BCE}"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BAE4E163-1650-F248-B306-6C0F9A59E8A4}" type="presOf" srcId="{7DEB2853-C119-4899-B3FC-72C55873FA6E}" destId="{C3032F7F-C8D4-47FE-AA00-8867D71E8DE2}" srcOrd="0" destOrd="0" presId="urn:microsoft.com/office/officeart/2005/8/layout/cycle6"/>
    <dgm:cxn modelId="{2D19F2F7-ED06-004C-B302-A627A2159E7E}" type="presOf" srcId="{89A0E891-8B9E-41D8-9601-162AA0B40C0C}" destId="{5F281920-551E-4D0D-8CEF-E7C7BC4F1DCA}"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625913C1-44C4-1B42-B766-1368C2870657}" type="presOf" srcId="{F63A48CD-A5ED-4128-AE46-7337842E0071}" destId="{C547E508-1A19-49A1-81AB-02193B54CB91}" srcOrd="0" destOrd="0" presId="urn:microsoft.com/office/officeart/2005/8/layout/cycle6"/>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9D79A768-2C70-6E4A-86EB-A533198E3854}" type="presOf" srcId="{79588392-39B9-4A6E-8618-992429D0EC73}" destId="{6D563E2F-5C7F-4774-ABE3-729046460C24}"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5990C50C-B0F3-0847-99D4-82B910465AD3}" type="presOf" srcId="{8A9F2C8D-B5DF-46F4-8FD7-A10CD99EA81A}" destId="{F6182B7F-9740-4FEA-A674-E8D1BD9AF57A}" srcOrd="0" destOrd="0" presId="urn:microsoft.com/office/officeart/2005/8/layout/cycle6"/>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Scripting Environments</a:t>
            </a:r>
          </a:p>
          <a:p>
            <a:pPr lvl="1"/>
            <a:r>
              <a:rPr lang="en-US" dirty="0" smtClean="0"/>
              <a:t>Applying configuration to nodes (single or hundreds)</a:t>
            </a:r>
          </a:p>
          <a:p>
            <a:pPr lvl="2"/>
            <a:r>
              <a:rPr lang="en-US" dirty="0" smtClean="0"/>
              <a:t>Includes automating everything</a:t>
            </a:r>
          </a:p>
          <a:p>
            <a:pPr lvl="3"/>
            <a:r>
              <a:rPr lang="en-US" dirty="0" smtClean="0"/>
              <a:t>Installing OS</a:t>
            </a:r>
          </a:p>
          <a:p>
            <a:pPr lvl="3"/>
            <a:r>
              <a:rPr lang="en-US" dirty="0" smtClean="0"/>
              <a:t>Configuring servers on instances</a:t>
            </a:r>
          </a:p>
          <a:p>
            <a:pPr lvl="3"/>
            <a:r>
              <a:rPr lang="en-US" dirty="0" smtClean="0"/>
              <a:t>Configuring how different </a:t>
            </a:r>
            <a:r>
              <a:rPr lang="en-US" dirty="0" err="1" smtClean="0"/>
              <a:t>softwares</a:t>
            </a:r>
            <a:r>
              <a:rPr lang="en-US" dirty="0" smtClean="0"/>
              <a:t> communicate with each other</a:t>
            </a:r>
          </a:p>
          <a:p>
            <a:pPr lvl="2"/>
            <a:r>
              <a:rPr lang="en-US" dirty="0" smtClean="0"/>
              <a:t>Setting up and replicating environments in less error-prone manner</a:t>
            </a:r>
          </a:p>
          <a:p>
            <a:pPr lvl="3"/>
            <a:r>
              <a:rPr lang="en-US" dirty="0" smtClean="0"/>
              <a:t>Automated testing</a:t>
            </a:r>
          </a:p>
          <a:p>
            <a:pPr lvl="3"/>
            <a:r>
              <a:rPr lang="en-US" dirty="0" smtClean="0"/>
              <a:t>Documentation</a:t>
            </a:r>
          </a:p>
          <a:p>
            <a:pPr lvl="3"/>
            <a:r>
              <a:rPr lang="en-US" dirty="0"/>
              <a:t>V</a:t>
            </a:r>
            <a:r>
              <a:rPr lang="en-US" dirty="0" smtClean="0"/>
              <a:t>ersioning of infrastructure setup</a:t>
            </a:r>
          </a:p>
          <a:p>
            <a:pPr lvl="2"/>
            <a:endParaRPr lang="en-US" dirty="0"/>
          </a:p>
          <a:p>
            <a:pPr lvl="2"/>
            <a:endParaRPr lang="en-US" dirty="0" smtClean="0"/>
          </a:p>
        </p:txBody>
      </p:sp>
      <p:pic>
        <p:nvPicPr>
          <p:cNvPr id="3" name="Picture 2"/>
          <p:cNvPicPr>
            <a:picLocks noChangeAspect="1"/>
          </p:cNvPicPr>
          <p:nvPr/>
        </p:nvPicPr>
        <p:blipFill>
          <a:blip r:embed="rId3"/>
          <a:stretch>
            <a:fillRect/>
          </a:stretch>
        </p:blipFill>
        <p:spPr>
          <a:xfrm>
            <a:off x="7510754" y="2492972"/>
            <a:ext cx="4359058" cy="3959774"/>
          </a:xfrm>
          <a:prstGeom prst="rect">
            <a:avLst/>
          </a:prstGeom>
        </p:spPr>
      </p:pic>
    </p:spTree>
    <p:extLst>
      <p:ext uri="{BB962C8B-B14F-4D97-AF65-F5344CB8AC3E}">
        <p14:creationId xmlns:p14="http://schemas.microsoft.com/office/powerpoint/2010/main" val="20968372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Configuration Management Tool</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PuppetLabs</a:t>
            </a:r>
            <a:r>
              <a:rPr lang="en-US" dirty="0" smtClean="0"/>
              <a:t> Puppet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structure and reuse 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br>
              <a:rPr lang="en-US" dirty="0" smtClean="0"/>
            </a:br>
            <a:endParaRPr lang="en-US" dirty="0"/>
          </a:p>
          <a:p>
            <a:pPr lvl="2"/>
            <a:r>
              <a:rPr lang="en-US" dirty="0" smtClean="0"/>
              <a:t>Provides reusable modules to run tasks</a:t>
            </a:r>
            <a:br>
              <a:rPr lang="en-US" dirty="0" smtClean="0"/>
            </a:br>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Examples with </a:t>
            </a:r>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Example 1: Target Architecture</a:t>
            </a:r>
            <a:endParaRPr lang="en-US" dirty="0"/>
          </a:p>
        </p:txBody>
      </p:sp>
      <p:pic>
        <p:nvPicPr>
          <p:cNvPr id="4" name="Picture 3"/>
          <p:cNvPicPr>
            <a:picLocks noChangeAspect="1"/>
          </p:cNvPicPr>
          <p:nvPr/>
        </p:nvPicPr>
        <p:blipFill>
          <a:blip r:embed="rId3"/>
          <a:stretch>
            <a:fillRect/>
          </a:stretch>
        </p:blipFill>
        <p:spPr>
          <a:xfrm>
            <a:off x="2469463" y="1230706"/>
            <a:ext cx="7249636" cy="5266977"/>
          </a:xfrm>
          <a:prstGeom prst="rect">
            <a:avLst/>
          </a:prstGeom>
        </p:spPr>
      </p:pic>
    </p:spTree>
    <p:extLst>
      <p:ext uri="{BB962C8B-B14F-4D97-AF65-F5344CB8AC3E}">
        <p14:creationId xmlns:p14="http://schemas.microsoft.com/office/powerpoint/2010/main" val="33822219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Example 2: Target Architecture</a:t>
            </a:r>
            <a:endParaRPr lang="en-US" dirty="0"/>
          </a:p>
        </p:txBody>
      </p:sp>
      <p:pic>
        <p:nvPicPr>
          <p:cNvPr id="3" name="Picture 2"/>
          <p:cNvPicPr>
            <a:picLocks noChangeAspect="1"/>
          </p:cNvPicPr>
          <p:nvPr/>
        </p:nvPicPr>
        <p:blipFill>
          <a:blip r:embed="rId3"/>
          <a:stretch>
            <a:fillRect/>
          </a:stretch>
        </p:blipFill>
        <p:spPr>
          <a:xfrm>
            <a:off x="2937747" y="1295593"/>
            <a:ext cx="6319262" cy="5199678"/>
          </a:xfrm>
          <a:prstGeom prst="rect">
            <a:avLst/>
          </a:prstGeom>
        </p:spPr>
      </p:pic>
    </p:spTree>
    <p:extLst>
      <p:ext uri="{BB962C8B-B14F-4D97-AF65-F5344CB8AC3E}">
        <p14:creationId xmlns:p14="http://schemas.microsoft.com/office/powerpoint/2010/main" val="5355448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692392"/>
            <a:ext cx="11545200" cy="4375620"/>
          </a:xfrm>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Puppet Labs Puppet</a:t>
            </a:r>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p>
          <a:p>
            <a:r>
              <a:rPr lang="en-US" dirty="0" smtClean="0"/>
              <a:t>Outlook</a:t>
            </a:r>
          </a:p>
          <a:p>
            <a:pPr lvl="1"/>
            <a:r>
              <a:rPr lang="en-US" dirty="0" err="1" smtClean="0"/>
              <a:t>Ansible</a:t>
            </a:r>
            <a:r>
              <a:rPr lang="en-US" dirty="0"/>
              <a:t> Tower, Discussion on how to </a:t>
            </a:r>
            <a:r>
              <a:rPr lang="en-US" dirty="0" smtClean="0"/>
              <a:t>leverage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Outlook</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Imagine more complex architectures</a:t>
            </a:r>
            <a:endParaRPr lang="en-US" dirty="0"/>
          </a:p>
        </p:txBody>
      </p:sp>
      <p:pic>
        <p:nvPicPr>
          <p:cNvPr id="6" name="Picture 5"/>
          <p:cNvPicPr>
            <a:picLocks noChangeAspect="1"/>
          </p:cNvPicPr>
          <p:nvPr/>
        </p:nvPicPr>
        <p:blipFill>
          <a:blip r:embed="rId2"/>
          <a:stretch>
            <a:fillRect/>
          </a:stretch>
        </p:blipFill>
        <p:spPr>
          <a:xfrm>
            <a:off x="2594540" y="1269936"/>
            <a:ext cx="7006095" cy="5194477"/>
          </a:xfrm>
          <a:prstGeom prst="rect">
            <a:avLst/>
          </a:prstGeom>
        </p:spPr>
      </p:pic>
    </p:spTree>
    <p:extLst>
      <p:ext uri="{BB962C8B-B14F-4D97-AF65-F5344CB8AC3E}">
        <p14:creationId xmlns:p14="http://schemas.microsoft.com/office/powerpoint/2010/main" val="21283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Tower</a:t>
            </a:r>
            <a:endParaRPr lang="en-US" dirty="0"/>
          </a:p>
        </p:txBody>
      </p:sp>
      <p:sp>
        <p:nvSpPr>
          <p:cNvPr id="3" name="Text Placeholder 2"/>
          <p:cNvSpPr>
            <a:spLocks noGrp="1"/>
          </p:cNvSpPr>
          <p:nvPr>
            <p:ph type="body" sz="quarter" idx="10"/>
          </p:nvPr>
        </p:nvSpPr>
        <p:spPr>
          <a:xfrm>
            <a:off x="324001" y="1691078"/>
            <a:ext cx="4756120" cy="4392043"/>
          </a:xfrm>
        </p:spPr>
        <p:txBody>
          <a:bodyPr/>
          <a:lstStyle/>
          <a:p>
            <a:r>
              <a:rPr lang="en-US" dirty="0" smtClean="0"/>
              <a:t>Provides a comprehensive management GUI</a:t>
            </a:r>
          </a:p>
          <a:p>
            <a:r>
              <a:rPr lang="en-US" dirty="0" smtClean="0"/>
              <a:t>Costs scale with number of managed machines (</a:t>
            </a:r>
            <a:r>
              <a:rPr lang="en-US" dirty="0" smtClean="0">
                <a:solidFill>
                  <a:schemeClr val="accent4"/>
                </a:solidFill>
              </a:rPr>
              <a:t>good</a:t>
            </a:r>
            <a:r>
              <a:rPr lang="en-US" dirty="0" smtClean="0"/>
              <a:t> &amp; </a:t>
            </a:r>
            <a:r>
              <a:rPr lang="en-US" dirty="0" smtClean="0">
                <a:solidFill>
                  <a:srgbClr val="FF0000"/>
                </a:solidFill>
              </a:rPr>
              <a:t>bad</a:t>
            </a:r>
            <a:r>
              <a:rPr lang="en-US" dirty="0" smtClean="0"/>
              <a:t>)</a:t>
            </a:r>
          </a:p>
          <a:p>
            <a:r>
              <a:rPr lang="en-US" dirty="0" smtClean="0"/>
              <a:t>Adds features such as:</a:t>
            </a:r>
          </a:p>
          <a:p>
            <a:pPr marL="342900" indent="-342900">
              <a:buFont typeface="Arial"/>
              <a:buChar char="•"/>
            </a:pPr>
            <a:r>
              <a:rPr lang="en-US" dirty="0" smtClean="0"/>
              <a:t>Scheduling of </a:t>
            </a:r>
            <a:r>
              <a:rPr lang="en-US" dirty="0" err="1" smtClean="0"/>
              <a:t>ansible</a:t>
            </a:r>
            <a:r>
              <a:rPr lang="en-US" dirty="0" smtClean="0"/>
              <a:t> tasks</a:t>
            </a:r>
          </a:p>
          <a:p>
            <a:pPr marL="342900" indent="-342900">
              <a:buFont typeface="Arial"/>
              <a:buChar char="•"/>
            </a:pPr>
            <a:r>
              <a:rPr lang="en-US" dirty="0" smtClean="0"/>
              <a:t>Direct machine access</a:t>
            </a:r>
          </a:p>
          <a:p>
            <a:pPr marL="342900" indent="-342900">
              <a:buFont typeface="Arial"/>
              <a:buChar char="•"/>
            </a:pPr>
            <a:r>
              <a:rPr lang="en-US" dirty="0" smtClean="0"/>
              <a:t>Logging of user actions</a:t>
            </a:r>
            <a:endParaRPr lang="en-US" dirty="0"/>
          </a:p>
        </p:txBody>
      </p:sp>
      <p:pic>
        <p:nvPicPr>
          <p:cNvPr id="4" name="Picture 3"/>
          <p:cNvPicPr>
            <a:picLocks noChangeAspect="1"/>
          </p:cNvPicPr>
          <p:nvPr/>
        </p:nvPicPr>
        <p:blipFill>
          <a:blip r:embed="rId2"/>
          <a:stretch>
            <a:fillRect/>
          </a:stretch>
        </p:blipFill>
        <p:spPr>
          <a:xfrm>
            <a:off x="5375178" y="1488007"/>
            <a:ext cx="6492573" cy="4084603"/>
          </a:xfrm>
          <a:prstGeom prst="rect">
            <a:avLst/>
          </a:prstGeom>
        </p:spPr>
      </p:pic>
    </p:spTree>
    <p:extLst>
      <p:ext uri="{BB962C8B-B14F-4D97-AF65-F5344CB8AC3E}">
        <p14:creationId xmlns:p14="http://schemas.microsoft.com/office/powerpoint/2010/main" val="388498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64"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3312288" y="1481722"/>
            <a:ext cx="1362052"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263</TotalTime>
  <Words>854</Words>
  <Application>Microsoft Macintosh PowerPoint</Application>
  <PresentationFormat>Custom</PresentationFormat>
  <Paragraphs>185</Paragraphs>
  <Slides>31</Slides>
  <Notes>29</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31</vt:i4>
      </vt:variant>
    </vt:vector>
  </HeadingPairs>
  <TitlesOfParts>
    <vt:vector size="33"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PuppetLabs Puppet</vt:lpstr>
      <vt:lpstr>Ansible</vt:lpstr>
      <vt:lpstr>What is Ansible?</vt:lpstr>
      <vt:lpstr>Basics</vt:lpstr>
      <vt:lpstr>Ansible Setup</vt:lpstr>
      <vt:lpstr>Examples with Ansible</vt:lpstr>
      <vt:lpstr>Ansible Example 1: Target Architecture</vt:lpstr>
      <vt:lpstr>Ansible Example 2: Target Architecture</vt:lpstr>
      <vt:lpstr>Outlook</vt:lpstr>
      <vt:lpstr>Imagine more complex architectures</vt:lpstr>
      <vt:lpstr>Ansible Tower</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Michael Menzel</cp:lastModifiedBy>
  <cp:revision>39</cp:revision>
  <dcterms:created xsi:type="dcterms:W3CDTF">2015-01-28T08:39:35Z</dcterms:created>
  <dcterms:modified xsi:type="dcterms:W3CDTF">2015-09-02T11:44:57Z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