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5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88392-39B9-4A6E-8618-992429D0EC73}" type="doc">
      <dgm:prSet loTypeId="urn:microsoft.com/office/officeart/2005/8/layout/cycle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D1FD90FB-6ACC-4337-ABDE-047986D23A5C}">
      <dgm:prSet phldrT="[Text]" custT="1"/>
      <dgm:spPr/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On-</a:t>
          </a:r>
          <a:r>
            <a:rPr lang="de-DE" sz="1800" b="0" i="0" dirty="0" err="1" smtClean="0">
              <a:solidFill>
                <a:schemeClr val="tx1"/>
              </a:solidFill>
            </a:rPr>
            <a:t>demand</a:t>
          </a:r>
          <a:r>
            <a:rPr lang="de-DE" sz="1800" b="0" i="0" dirty="0" smtClean="0">
              <a:solidFill>
                <a:schemeClr val="tx1"/>
              </a:solidFill>
            </a:rPr>
            <a:t> </a:t>
          </a:r>
          <a:r>
            <a:rPr lang="de-DE" sz="1800" b="0" i="0" dirty="0" err="1" smtClean="0">
              <a:solidFill>
                <a:schemeClr val="tx1"/>
              </a:solidFill>
            </a:rPr>
            <a:t>Self</a:t>
          </a:r>
          <a:r>
            <a:rPr lang="de-DE" sz="1800" b="0" i="0" dirty="0" smtClean="0">
              <a:solidFill>
                <a:schemeClr val="tx1"/>
              </a:solidFill>
            </a:rPr>
            <a:t>-service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6519A1D2-A3A8-490C-9484-F6AA17D5D21F}" type="par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A9F2C8D-B5DF-46F4-8FD7-A10CD99EA81A}" type="sibTrans" cxnId="{52500655-CA4C-4A60-902C-D4AAF66352D0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2349488A-425F-4656-B941-19606BC6EE61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Broad</a:t>
          </a:r>
          <a:r>
            <a:rPr lang="de-DE" sz="1800" b="0" i="0" dirty="0" smtClean="0">
              <a:solidFill>
                <a:schemeClr val="tx1"/>
              </a:solidFill>
            </a:rPr>
            <a:t> Network Access</a:t>
          </a:r>
          <a:endParaRPr lang="de-DE" sz="1800" b="0" i="0" dirty="0">
            <a:solidFill>
              <a:schemeClr val="tx1"/>
            </a:solidFill>
          </a:endParaRPr>
        </a:p>
      </dgm:t>
    </dgm:pt>
    <dgm:pt modelId="{0571949E-BBD7-461C-8547-C966BD05F12F}" type="par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F63A48CD-A5ED-4128-AE46-7337842E0071}" type="sibTrans" cxnId="{2405A3C1-4A2D-4944-AC62-10BC9A6A1185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DEB2853-C119-4899-B3FC-72C55873FA6E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Measured</a:t>
          </a:r>
          <a:r>
            <a:rPr lang="de-DE" sz="1800" b="0" i="0" dirty="0" smtClean="0">
              <a:solidFill>
                <a:schemeClr val="tx1"/>
              </a:solidFill>
            </a:rPr>
            <a:t> Service</a:t>
          </a:r>
          <a:endParaRPr lang="de-DE" sz="1800" b="0" i="0" dirty="0">
            <a:solidFill>
              <a:schemeClr val="tx1"/>
            </a:solidFill>
          </a:endParaRPr>
        </a:p>
      </dgm:t>
    </dgm:pt>
    <dgm:pt modelId="{161ADB85-6C78-4D47-A7AF-488BF365FAF9}" type="par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89A0E891-8B9E-41D8-9601-162AA0B40C0C}" type="sibTrans" cxnId="{00B59CB1-CD26-4519-963A-C058F5FE4F79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5428AD4D-7D4E-4E44-BFE5-92FC9A2B0EEF}">
      <dgm:prSet phldrT="[Text]" custT="1"/>
      <dgm:spPr/>
      <dgm:t>
        <a:bodyPr/>
        <a:lstStyle/>
        <a:p>
          <a:r>
            <a:rPr lang="de-DE" sz="1800" b="0" i="0" dirty="0" err="1" smtClean="0">
              <a:solidFill>
                <a:schemeClr val="tx1"/>
              </a:solidFill>
            </a:rPr>
            <a:t>Resource</a:t>
          </a:r>
          <a:r>
            <a:rPr lang="de-DE" sz="1800" b="0" i="0" dirty="0" smtClean="0">
              <a:solidFill>
                <a:schemeClr val="tx1"/>
              </a:solidFill>
            </a:rPr>
            <a:t> Pooling</a:t>
          </a:r>
          <a:endParaRPr lang="de-DE" sz="1800" b="0" i="0" dirty="0">
            <a:solidFill>
              <a:schemeClr val="tx1"/>
            </a:solidFill>
          </a:endParaRPr>
        </a:p>
      </dgm:t>
    </dgm:pt>
    <dgm:pt modelId="{EC4F5020-CCA4-409E-8E69-DFBF730337FD}" type="par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7A2D9AB9-275B-4A46-A748-9F7B232E1D0F}" type="sibTrans" cxnId="{15D14727-05E4-4C96-9C03-E85EE9D295B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C159646B-012A-4212-A7AD-6654D7CF499B}">
      <dgm:prSet phldrT="[Text]" custT="1"/>
      <dgm:spPr/>
      <dgm:t>
        <a:bodyPr/>
        <a:lstStyle/>
        <a:p>
          <a:r>
            <a:rPr lang="de-DE" sz="1800" b="0" i="0" dirty="0" smtClean="0">
              <a:solidFill>
                <a:schemeClr val="tx1"/>
              </a:solidFill>
            </a:rPr>
            <a:t>Rapid </a:t>
          </a:r>
          <a:r>
            <a:rPr lang="de-DE" sz="1800" b="0" i="0" dirty="0" err="1" smtClean="0">
              <a:solidFill>
                <a:schemeClr val="tx1"/>
              </a:solidFill>
            </a:rPr>
            <a:t>Elasticity</a:t>
          </a:r>
          <a:endParaRPr lang="de-DE" sz="1800" b="0" i="0" dirty="0">
            <a:solidFill>
              <a:schemeClr val="tx1"/>
            </a:solidFill>
          </a:endParaRPr>
        </a:p>
      </dgm:t>
    </dgm:pt>
    <dgm:pt modelId="{E4E9B317-C79A-4DF6-965A-E121299606F5}" type="par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44BBA0F8-D041-47AE-8943-545F55B2C89E}" type="sibTrans" cxnId="{D71E3A35-37BD-4867-957F-098CFDC849C2}">
      <dgm:prSet/>
      <dgm:spPr/>
      <dgm:t>
        <a:bodyPr/>
        <a:lstStyle/>
        <a:p>
          <a:endParaRPr lang="de-DE" sz="1800" b="0" i="0">
            <a:solidFill>
              <a:schemeClr val="tx1"/>
            </a:solidFill>
          </a:endParaRPr>
        </a:p>
      </dgm:t>
    </dgm:pt>
    <dgm:pt modelId="{6D563E2F-5C7F-4774-ABE3-729046460C24}" type="pres">
      <dgm:prSet presAssocID="{79588392-39B9-4A6E-8618-992429D0EC7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05153C1-91D3-4E68-8392-C01435994C3E}" type="pres">
      <dgm:prSet presAssocID="{D1FD90FB-6ACC-4337-ABDE-047986D23A5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7191B8-8DB2-4345-9C05-C5C64A481D0E}" type="pres">
      <dgm:prSet presAssocID="{D1FD90FB-6ACC-4337-ABDE-047986D23A5C}" presName="spNode" presStyleCnt="0"/>
      <dgm:spPr/>
      <dgm:t>
        <a:bodyPr/>
        <a:lstStyle/>
        <a:p>
          <a:endParaRPr lang="en-US"/>
        </a:p>
      </dgm:t>
    </dgm:pt>
    <dgm:pt modelId="{F6182B7F-9740-4FEA-A674-E8D1BD9AF57A}" type="pres">
      <dgm:prSet presAssocID="{8A9F2C8D-B5DF-46F4-8FD7-A10CD99EA81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C785F3C5-6CB1-4E0C-8080-250BAC63EF0E}" type="pres">
      <dgm:prSet presAssocID="{2349488A-425F-4656-B941-19606BC6EE6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F24BA4-8E13-46EE-A0E0-0CCC9560B8B8}" type="pres">
      <dgm:prSet presAssocID="{2349488A-425F-4656-B941-19606BC6EE61}" presName="spNode" presStyleCnt="0"/>
      <dgm:spPr/>
      <dgm:t>
        <a:bodyPr/>
        <a:lstStyle/>
        <a:p>
          <a:endParaRPr lang="en-US"/>
        </a:p>
      </dgm:t>
    </dgm:pt>
    <dgm:pt modelId="{C547E508-1A19-49A1-81AB-02193B54CB91}" type="pres">
      <dgm:prSet presAssocID="{F63A48CD-A5ED-4128-AE46-7337842E0071}" presName="sibTrans" presStyleLbl="sibTrans1D1" presStyleIdx="1" presStyleCnt="5"/>
      <dgm:spPr/>
      <dgm:t>
        <a:bodyPr/>
        <a:lstStyle/>
        <a:p>
          <a:endParaRPr lang="de-DE"/>
        </a:p>
      </dgm:t>
    </dgm:pt>
    <dgm:pt modelId="{C3032F7F-C8D4-47FE-AA00-8867D71E8DE2}" type="pres">
      <dgm:prSet presAssocID="{7DEB2853-C119-4899-B3FC-72C55873FA6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4998A0-28DD-4BC8-8B7E-53EFDFC72307}" type="pres">
      <dgm:prSet presAssocID="{7DEB2853-C119-4899-B3FC-72C55873FA6E}" presName="spNode" presStyleCnt="0"/>
      <dgm:spPr/>
      <dgm:t>
        <a:bodyPr/>
        <a:lstStyle/>
        <a:p>
          <a:endParaRPr lang="en-US"/>
        </a:p>
      </dgm:t>
    </dgm:pt>
    <dgm:pt modelId="{5F281920-551E-4D0D-8CEF-E7C7BC4F1DCA}" type="pres">
      <dgm:prSet presAssocID="{89A0E891-8B9E-41D8-9601-162AA0B40C0C}" presName="sibTrans" presStyleLbl="sibTrans1D1" presStyleIdx="2" presStyleCnt="5"/>
      <dgm:spPr/>
      <dgm:t>
        <a:bodyPr/>
        <a:lstStyle/>
        <a:p>
          <a:endParaRPr lang="de-DE"/>
        </a:p>
      </dgm:t>
    </dgm:pt>
    <dgm:pt modelId="{346ABEDD-A3D1-4ACA-9D13-2BCC76FFF25E}" type="pres">
      <dgm:prSet presAssocID="{5428AD4D-7D4E-4E44-BFE5-92FC9A2B0E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E5A618-E159-4366-8D7E-BABE8AA9BF98}" type="pres">
      <dgm:prSet presAssocID="{5428AD4D-7D4E-4E44-BFE5-92FC9A2B0EEF}" presName="spNode" presStyleCnt="0"/>
      <dgm:spPr/>
      <dgm:t>
        <a:bodyPr/>
        <a:lstStyle/>
        <a:p>
          <a:endParaRPr lang="en-US"/>
        </a:p>
      </dgm:t>
    </dgm:pt>
    <dgm:pt modelId="{DF3645CE-46DB-4F90-9DAB-C2774C13F04F}" type="pres">
      <dgm:prSet presAssocID="{7A2D9AB9-275B-4A46-A748-9F7B232E1D0F}" presName="sibTrans" presStyleLbl="sibTrans1D1" presStyleIdx="3" presStyleCnt="5"/>
      <dgm:spPr/>
      <dgm:t>
        <a:bodyPr/>
        <a:lstStyle/>
        <a:p>
          <a:endParaRPr lang="de-DE"/>
        </a:p>
      </dgm:t>
    </dgm:pt>
    <dgm:pt modelId="{7E4B80E4-9D97-4F8A-ABF5-4CECC4686258}" type="pres">
      <dgm:prSet presAssocID="{C159646B-012A-4212-A7AD-6654D7CF49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2FE1C6-D626-4635-BE45-09D6CFB1EFA6}" type="pres">
      <dgm:prSet presAssocID="{C159646B-012A-4212-A7AD-6654D7CF499B}" presName="spNode" presStyleCnt="0"/>
      <dgm:spPr/>
      <dgm:t>
        <a:bodyPr/>
        <a:lstStyle/>
        <a:p>
          <a:endParaRPr lang="en-US"/>
        </a:p>
      </dgm:t>
    </dgm:pt>
    <dgm:pt modelId="{749D468D-54CC-41A3-B2EA-89E619386BCE}" type="pres">
      <dgm:prSet presAssocID="{44BBA0F8-D041-47AE-8943-545F55B2C89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15D14727-05E4-4C96-9C03-E85EE9D295B2}" srcId="{79588392-39B9-4A6E-8618-992429D0EC73}" destId="{5428AD4D-7D4E-4E44-BFE5-92FC9A2B0EEF}" srcOrd="3" destOrd="0" parTransId="{EC4F5020-CCA4-409E-8E69-DFBF730337FD}" sibTransId="{7A2D9AB9-275B-4A46-A748-9F7B232E1D0F}"/>
    <dgm:cxn modelId="{BDD4FABB-5F15-7044-81B5-004FEFE05DE9}" type="presOf" srcId="{7A2D9AB9-275B-4A46-A748-9F7B232E1D0F}" destId="{DF3645CE-46DB-4F90-9DAB-C2774C13F04F}" srcOrd="0" destOrd="0" presId="urn:microsoft.com/office/officeart/2005/8/layout/cycle6"/>
    <dgm:cxn modelId="{D71E3A35-37BD-4867-957F-098CFDC849C2}" srcId="{79588392-39B9-4A6E-8618-992429D0EC73}" destId="{C159646B-012A-4212-A7AD-6654D7CF499B}" srcOrd="4" destOrd="0" parTransId="{E4E9B317-C79A-4DF6-965A-E121299606F5}" sibTransId="{44BBA0F8-D041-47AE-8943-545F55B2C89E}"/>
    <dgm:cxn modelId="{31DDAE81-4B02-354D-B18B-021B330A687C}" type="presOf" srcId="{F63A48CD-A5ED-4128-AE46-7337842E0071}" destId="{C547E508-1A19-49A1-81AB-02193B54CB91}" srcOrd="0" destOrd="0" presId="urn:microsoft.com/office/officeart/2005/8/layout/cycle6"/>
    <dgm:cxn modelId="{9881A941-4EC4-F54E-90C6-0F48759F7BB7}" type="presOf" srcId="{44BBA0F8-D041-47AE-8943-545F55B2C89E}" destId="{749D468D-54CC-41A3-B2EA-89E619386BCE}" srcOrd="0" destOrd="0" presId="urn:microsoft.com/office/officeart/2005/8/layout/cycle6"/>
    <dgm:cxn modelId="{7355BE20-3F6D-0248-9FD9-5FC8551C26DE}" type="presOf" srcId="{8A9F2C8D-B5DF-46F4-8FD7-A10CD99EA81A}" destId="{F6182B7F-9740-4FEA-A674-E8D1BD9AF57A}" srcOrd="0" destOrd="0" presId="urn:microsoft.com/office/officeart/2005/8/layout/cycle6"/>
    <dgm:cxn modelId="{8822B454-32C1-C341-9443-92301CC6CFFF}" type="presOf" srcId="{89A0E891-8B9E-41D8-9601-162AA0B40C0C}" destId="{5F281920-551E-4D0D-8CEF-E7C7BC4F1DCA}" srcOrd="0" destOrd="0" presId="urn:microsoft.com/office/officeart/2005/8/layout/cycle6"/>
    <dgm:cxn modelId="{F502D49F-79DE-7A45-92EA-671351E8B49A}" type="presOf" srcId="{C159646B-012A-4212-A7AD-6654D7CF499B}" destId="{7E4B80E4-9D97-4F8A-ABF5-4CECC4686258}" srcOrd="0" destOrd="0" presId="urn:microsoft.com/office/officeart/2005/8/layout/cycle6"/>
    <dgm:cxn modelId="{32DEC108-7FF5-8543-9DF3-70236C730386}" type="presOf" srcId="{7DEB2853-C119-4899-B3FC-72C55873FA6E}" destId="{C3032F7F-C8D4-47FE-AA00-8867D71E8DE2}" srcOrd="0" destOrd="0" presId="urn:microsoft.com/office/officeart/2005/8/layout/cycle6"/>
    <dgm:cxn modelId="{3EA0DA3E-CF2F-A947-96D3-1CBF54568963}" type="presOf" srcId="{79588392-39B9-4A6E-8618-992429D0EC73}" destId="{6D563E2F-5C7F-4774-ABE3-729046460C24}" srcOrd="0" destOrd="0" presId="urn:microsoft.com/office/officeart/2005/8/layout/cycle6"/>
    <dgm:cxn modelId="{2405A3C1-4A2D-4944-AC62-10BC9A6A1185}" srcId="{79588392-39B9-4A6E-8618-992429D0EC73}" destId="{2349488A-425F-4656-B941-19606BC6EE61}" srcOrd="1" destOrd="0" parTransId="{0571949E-BBD7-461C-8547-C966BD05F12F}" sibTransId="{F63A48CD-A5ED-4128-AE46-7337842E0071}"/>
    <dgm:cxn modelId="{C07F84F6-B49F-0D42-ADDC-1A0350D1718F}" type="presOf" srcId="{D1FD90FB-6ACC-4337-ABDE-047986D23A5C}" destId="{E05153C1-91D3-4E68-8392-C01435994C3E}" srcOrd="0" destOrd="0" presId="urn:microsoft.com/office/officeart/2005/8/layout/cycle6"/>
    <dgm:cxn modelId="{54D64C54-BDC9-EE49-A8B4-806C9E4FFB00}" type="presOf" srcId="{2349488A-425F-4656-B941-19606BC6EE61}" destId="{C785F3C5-6CB1-4E0C-8080-250BAC63EF0E}" srcOrd="0" destOrd="0" presId="urn:microsoft.com/office/officeart/2005/8/layout/cycle6"/>
    <dgm:cxn modelId="{00B59CB1-CD26-4519-963A-C058F5FE4F79}" srcId="{79588392-39B9-4A6E-8618-992429D0EC73}" destId="{7DEB2853-C119-4899-B3FC-72C55873FA6E}" srcOrd="2" destOrd="0" parTransId="{161ADB85-6C78-4D47-A7AF-488BF365FAF9}" sibTransId="{89A0E891-8B9E-41D8-9601-162AA0B40C0C}"/>
    <dgm:cxn modelId="{52500655-CA4C-4A60-902C-D4AAF66352D0}" srcId="{79588392-39B9-4A6E-8618-992429D0EC73}" destId="{D1FD90FB-6ACC-4337-ABDE-047986D23A5C}" srcOrd="0" destOrd="0" parTransId="{6519A1D2-A3A8-490C-9484-F6AA17D5D21F}" sibTransId="{8A9F2C8D-B5DF-46F4-8FD7-A10CD99EA81A}"/>
    <dgm:cxn modelId="{B8BF2152-F9A4-BB47-B1A0-FC790BBAA123}" type="presOf" srcId="{5428AD4D-7D4E-4E44-BFE5-92FC9A2B0EEF}" destId="{346ABEDD-A3D1-4ACA-9D13-2BCC76FFF25E}" srcOrd="0" destOrd="0" presId="urn:microsoft.com/office/officeart/2005/8/layout/cycle6"/>
    <dgm:cxn modelId="{348D8E44-0A82-E945-B814-2FEB9907577A}" type="presParOf" srcId="{6D563E2F-5C7F-4774-ABE3-729046460C24}" destId="{E05153C1-91D3-4E68-8392-C01435994C3E}" srcOrd="0" destOrd="0" presId="urn:microsoft.com/office/officeart/2005/8/layout/cycle6"/>
    <dgm:cxn modelId="{839F90AD-8BA0-DD4D-BFD0-BD43FC803C7B}" type="presParOf" srcId="{6D563E2F-5C7F-4774-ABE3-729046460C24}" destId="{D47191B8-8DB2-4345-9C05-C5C64A481D0E}" srcOrd="1" destOrd="0" presId="urn:microsoft.com/office/officeart/2005/8/layout/cycle6"/>
    <dgm:cxn modelId="{37332ECF-B439-A944-AF64-2D9BF89C0803}" type="presParOf" srcId="{6D563E2F-5C7F-4774-ABE3-729046460C24}" destId="{F6182B7F-9740-4FEA-A674-E8D1BD9AF57A}" srcOrd="2" destOrd="0" presId="urn:microsoft.com/office/officeart/2005/8/layout/cycle6"/>
    <dgm:cxn modelId="{EFFFDB32-6E4E-A348-A162-C4F737CAB25C}" type="presParOf" srcId="{6D563E2F-5C7F-4774-ABE3-729046460C24}" destId="{C785F3C5-6CB1-4E0C-8080-250BAC63EF0E}" srcOrd="3" destOrd="0" presId="urn:microsoft.com/office/officeart/2005/8/layout/cycle6"/>
    <dgm:cxn modelId="{EB547575-B765-9749-BB40-7194AD392E0B}" type="presParOf" srcId="{6D563E2F-5C7F-4774-ABE3-729046460C24}" destId="{96F24BA4-8E13-46EE-A0E0-0CCC9560B8B8}" srcOrd="4" destOrd="0" presId="urn:microsoft.com/office/officeart/2005/8/layout/cycle6"/>
    <dgm:cxn modelId="{D718C876-1523-C843-8119-0130B1CA0EC3}" type="presParOf" srcId="{6D563E2F-5C7F-4774-ABE3-729046460C24}" destId="{C547E508-1A19-49A1-81AB-02193B54CB91}" srcOrd="5" destOrd="0" presId="urn:microsoft.com/office/officeart/2005/8/layout/cycle6"/>
    <dgm:cxn modelId="{942F43C4-83FA-7941-B8E4-0FA36AAFAB9D}" type="presParOf" srcId="{6D563E2F-5C7F-4774-ABE3-729046460C24}" destId="{C3032F7F-C8D4-47FE-AA00-8867D71E8DE2}" srcOrd="6" destOrd="0" presId="urn:microsoft.com/office/officeart/2005/8/layout/cycle6"/>
    <dgm:cxn modelId="{88DD52F6-4CFD-824A-B831-FA6FCCC2B5E4}" type="presParOf" srcId="{6D563E2F-5C7F-4774-ABE3-729046460C24}" destId="{084998A0-28DD-4BC8-8B7E-53EFDFC72307}" srcOrd="7" destOrd="0" presId="urn:microsoft.com/office/officeart/2005/8/layout/cycle6"/>
    <dgm:cxn modelId="{4DA18203-231D-B94A-B088-E36EC50A09DA}" type="presParOf" srcId="{6D563E2F-5C7F-4774-ABE3-729046460C24}" destId="{5F281920-551E-4D0D-8CEF-E7C7BC4F1DCA}" srcOrd="8" destOrd="0" presId="urn:microsoft.com/office/officeart/2005/8/layout/cycle6"/>
    <dgm:cxn modelId="{8966A5CD-9BA5-BB4E-91C0-92745EB629DC}" type="presParOf" srcId="{6D563E2F-5C7F-4774-ABE3-729046460C24}" destId="{346ABEDD-A3D1-4ACA-9D13-2BCC76FFF25E}" srcOrd="9" destOrd="0" presId="urn:microsoft.com/office/officeart/2005/8/layout/cycle6"/>
    <dgm:cxn modelId="{97547B15-68CC-C143-A438-7495BE62B425}" type="presParOf" srcId="{6D563E2F-5C7F-4774-ABE3-729046460C24}" destId="{1EE5A618-E159-4366-8D7E-BABE8AA9BF98}" srcOrd="10" destOrd="0" presId="urn:microsoft.com/office/officeart/2005/8/layout/cycle6"/>
    <dgm:cxn modelId="{D92EE23A-3A52-C540-85A4-AC24C363E62D}" type="presParOf" srcId="{6D563E2F-5C7F-4774-ABE3-729046460C24}" destId="{DF3645CE-46DB-4F90-9DAB-C2774C13F04F}" srcOrd="11" destOrd="0" presId="urn:microsoft.com/office/officeart/2005/8/layout/cycle6"/>
    <dgm:cxn modelId="{364AF002-94B5-6646-BC1C-F8BAC3B0B368}" type="presParOf" srcId="{6D563E2F-5C7F-4774-ABE3-729046460C24}" destId="{7E4B80E4-9D97-4F8A-ABF5-4CECC4686258}" srcOrd="12" destOrd="0" presId="urn:microsoft.com/office/officeart/2005/8/layout/cycle6"/>
    <dgm:cxn modelId="{7A3C226B-5831-9942-84B8-79534AE93779}" type="presParOf" srcId="{6D563E2F-5C7F-4774-ABE3-729046460C24}" destId="{CA2FE1C6-D626-4635-BE45-09D6CFB1EFA6}" srcOrd="13" destOrd="0" presId="urn:microsoft.com/office/officeart/2005/8/layout/cycle6"/>
    <dgm:cxn modelId="{AD0C9026-B1D1-794D-9D5C-AED65838723D}" type="presParOf" srcId="{6D563E2F-5C7F-4774-ABE3-729046460C24}" destId="{749D468D-54CC-41A3-B2EA-89E619386BC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53C1-91D3-4E68-8392-C01435994C3E}">
      <dsp:nvSpPr>
        <dsp:cNvPr id="0" name=""/>
        <dsp:cNvSpPr/>
      </dsp:nvSpPr>
      <dsp:spPr>
        <a:xfrm>
          <a:off x="3312946" y="1164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On-</a:t>
          </a:r>
          <a:r>
            <a:rPr lang="de-DE" sz="1800" b="0" i="0" kern="1200" dirty="0" err="1" smtClean="0">
              <a:solidFill>
                <a:schemeClr val="tx1"/>
              </a:solidFill>
            </a:rPr>
            <a:t>demand</a:t>
          </a:r>
          <a:r>
            <a:rPr lang="de-DE" sz="1800" b="0" i="0" kern="1200" dirty="0" smtClean="0">
              <a:solidFill>
                <a:schemeClr val="tx1"/>
              </a:solidFill>
            </a:rPr>
            <a:t> </a:t>
          </a:r>
          <a:r>
            <a:rPr lang="de-DE" sz="1800" b="0" i="0" kern="1200" dirty="0" err="1" smtClean="0">
              <a:solidFill>
                <a:schemeClr val="tx1"/>
              </a:solidFill>
            </a:rPr>
            <a:t>Self</a:t>
          </a:r>
          <a:r>
            <a:rPr lang="de-DE" sz="1800" b="0" i="0" kern="1200" dirty="0" smtClean="0">
              <a:solidFill>
                <a:schemeClr val="tx1"/>
              </a:solidFill>
            </a:rPr>
            <a:t>-service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3358694" y="46912"/>
        <a:ext cx="1350285" cy="845662"/>
      </dsp:txXfrm>
    </dsp:sp>
    <dsp:sp modelId="{F6182B7F-9740-4FEA-A674-E8D1BD9AF57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605165" y="148346"/>
              </a:moveTo>
              <a:arcTo wR="1874345" hR="1874345" stAng="17576923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5F3C5-6CB1-4E0C-8080-250BAC63EF0E}">
      <dsp:nvSpPr>
        <dsp:cNvPr id="0" name=""/>
        <dsp:cNvSpPr/>
      </dsp:nvSpPr>
      <dsp:spPr>
        <a:xfrm>
          <a:off x="5095554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Broad</a:t>
          </a:r>
          <a:r>
            <a:rPr lang="de-DE" sz="1800" b="0" i="0" kern="1200" dirty="0" smtClean="0">
              <a:solidFill>
                <a:schemeClr val="tx1"/>
              </a:solidFill>
            </a:rPr>
            <a:t> Network Access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5141302" y="1342053"/>
        <a:ext cx="1350285" cy="845662"/>
      </dsp:txXfrm>
    </dsp:sp>
    <dsp:sp modelId="{C547E508-1A19-49A1-81AB-02193B54CB91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746093" y="1775710"/>
              </a:moveTo>
              <a:arcTo wR="1874345" hR="1874345" stAng="2141901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32F7F-C8D4-47FE-AA00-8867D71E8DE2}">
      <dsp:nvSpPr>
        <dsp:cNvPr id="0" name=""/>
        <dsp:cNvSpPr/>
      </dsp:nvSpPr>
      <dsp:spPr>
        <a:xfrm>
          <a:off x="4414659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Measured</a:t>
          </a:r>
          <a:r>
            <a:rPr lang="de-DE" sz="1800" b="0" i="0" kern="1200" dirty="0" smtClean="0">
              <a:solidFill>
                <a:schemeClr val="tx1"/>
              </a:solidFill>
            </a:rPr>
            <a:t> Service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4460407" y="3437634"/>
        <a:ext cx="1350285" cy="845662"/>
      </dsp:txXfrm>
    </dsp:sp>
    <dsp:sp modelId="{5F281920-551E-4D0D-8CEF-E7C7BC4F1DCA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2247706" y="3711128"/>
              </a:moveTo>
              <a:arcTo wR="1874345" hR="1874345" stAng="4710605" swAng="13787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BEDD-A3D1-4ACA-9D13-2BCC76FFF25E}">
      <dsp:nvSpPr>
        <dsp:cNvPr id="0" name=""/>
        <dsp:cNvSpPr/>
      </dsp:nvSpPr>
      <dsp:spPr>
        <a:xfrm>
          <a:off x="2211234" y="3391886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err="1" smtClean="0">
              <a:solidFill>
                <a:schemeClr val="tx1"/>
              </a:solidFill>
            </a:rPr>
            <a:t>Resource</a:t>
          </a:r>
          <a:r>
            <a:rPr lang="de-DE" sz="1800" b="0" i="0" kern="1200" dirty="0" smtClean="0">
              <a:solidFill>
                <a:schemeClr val="tx1"/>
              </a:solidFill>
            </a:rPr>
            <a:t> Pooling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2256982" y="3437634"/>
        <a:ext cx="1350285" cy="845662"/>
      </dsp:txXfrm>
    </dsp:sp>
    <dsp:sp modelId="{DF3645CE-46DB-4F90-9DAB-C2774C13F04F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13543" y="2912163"/>
              </a:moveTo>
              <a:arcTo wR="1874345" hR="1874345" stAng="8782741" swAng="219824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B80E4-9D97-4F8A-ABF5-4CECC4686258}">
      <dsp:nvSpPr>
        <dsp:cNvPr id="0" name=""/>
        <dsp:cNvSpPr/>
      </dsp:nvSpPr>
      <dsp:spPr>
        <a:xfrm>
          <a:off x="1530338" y="1296305"/>
          <a:ext cx="1441781" cy="93715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>
              <a:solidFill>
                <a:schemeClr val="tx1"/>
              </a:solidFill>
            </a:rPr>
            <a:t>Rapid </a:t>
          </a:r>
          <a:r>
            <a:rPr lang="de-DE" sz="1800" b="0" i="0" kern="1200" dirty="0" err="1" smtClean="0">
              <a:solidFill>
                <a:schemeClr val="tx1"/>
              </a:solidFill>
            </a:rPr>
            <a:t>Elasticity</a:t>
          </a:r>
          <a:endParaRPr lang="de-DE" sz="1800" b="0" i="0" kern="1200" dirty="0">
            <a:solidFill>
              <a:schemeClr val="tx1"/>
            </a:solidFill>
          </a:endParaRPr>
        </a:p>
      </dsp:txBody>
      <dsp:txXfrm>
        <a:off x="1576086" y="1342053"/>
        <a:ext cx="1350285" cy="845662"/>
      </dsp:txXfrm>
    </dsp:sp>
    <dsp:sp modelId="{749D468D-54CC-41A3-B2EA-89E619386BCE}">
      <dsp:nvSpPr>
        <dsp:cNvPr id="0" name=""/>
        <dsp:cNvSpPr/>
      </dsp:nvSpPr>
      <dsp:spPr>
        <a:xfrm>
          <a:off x="2159492" y="469743"/>
          <a:ext cx="3748690" cy="3748690"/>
        </a:xfrm>
        <a:custGeom>
          <a:avLst/>
          <a:gdLst/>
          <a:ahLst/>
          <a:cxnLst/>
          <a:rect l="0" t="0" r="0" b="0"/>
          <a:pathLst>
            <a:path>
              <a:moveTo>
                <a:pt x="326261" y="817648"/>
              </a:moveTo>
              <a:arcTo wR="1874345" hR="1874345" stAng="12859008" swAng="196406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8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9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FAB5-B434-CE4B-9D08-960881BF60D7}" type="datetimeFigureOut">
              <a:rPr lang="en-US" smtClean="0"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CFD0-D11F-E84F-9260-3E1247F21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 with </a:t>
            </a:r>
            <a:r>
              <a:rPr lang="en-US" dirty="0" err="1" smtClean="0"/>
              <a:t>Ansible</a:t>
            </a:r>
            <a:r>
              <a:rPr lang="en-US" dirty="0" smtClean="0"/>
              <a:t> &amp; 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Cloud Computing Definition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i="1" dirty="0" smtClean="0"/>
              <a:t>Cloud computing is a model for enabling ubiquitous, convenient, on-demand network access to a shared pool of configurable computing resources (e.g., networks, servers, storage, applications, and services) that can be rapidly provisioned and released </a:t>
            </a:r>
            <a:r>
              <a:rPr lang="en-US" b="1" i="1" u="sng" dirty="0" smtClean="0"/>
              <a:t>with minimal management effort or service provider interaction</a:t>
            </a:r>
            <a:r>
              <a:rPr lang="en-US" i="1" dirty="0" smtClean="0"/>
              <a:t>.</a:t>
            </a:r>
            <a:endParaRPr lang="en-US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25589" y="5795972"/>
            <a:ext cx="67668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/>
              <a:t>Source: </a:t>
            </a:r>
            <a:r>
              <a:rPr lang="en-US" dirty="0" smtClean="0"/>
              <a:t>National Institute for Standards &amp; Technology (NIST)</a:t>
            </a:r>
            <a:br>
              <a:rPr lang="en-US" dirty="0" smtClean="0"/>
            </a:br>
            <a:r>
              <a:rPr lang="en-US" sz="1400" dirty="0" smtClean="0"/>
              <a:t>http://</a:t>
            </a:r>
            <a:r>
              <a:rPr lang="en-US" sz="1400" dirty="0" err="1" smtClean="0"/>
              <a:t>csrc.nist.gov</a:t>
            </a:r>
            <a:r>
              <a:rPr lang="en-US" sz="1400" dirty="0" smtClean="0"/>
              <a:t>/publications/</a:t>
            </a:r>
            <a:r>
              <a:rPr lang="en-US" sz="1400" dirty="0" err="1" smtClean="0"/>
              <a:t>nistpubs</a:t>
            </a:r>
            <a:r>
              <a:rPr lang="en-US" sz="1400" dirty="0" smtClean="0"/>
              <a:t>/800-145/SP800-145.pdf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502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9377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Recap: Cloud Computing Characteristics</a:t>
            </a:r>
            <a:endParaRPr lang="en-US" sz="3600" dirty="0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81236"/>
              </p:ext>
            </p:extLst>
          </p:nvPr>
        </p:nvGraphicFramePr>
        <p:xfrm>
          <a:off x="536773" y="1484313"/>
          <a:ext cx="806767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442017" y="1627345"/>
            <a:ext cx="1966674" cy="515362"/>
          </a:xfrm>
          <a:prstGeom prst="cloudCallout">
            <a:avLst>
              <a:gd name="adj1" fmla="val -62498"/>
              <a:gd name="adj2" fmla="val 66594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Supermarket</a:t>
            </a:r>
            <a:endParaRPr lang="en-US" sz="1600" b="1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6313355" y="3933056"/>
            <a:ext cx="2030241" cy="515362"/>
          </a:xfrm>
          <a:prstGeom prst="cloudCallout">
            <a:avLst>
              <a:gd name="adj1" fmla="val -45526"/>
              <a:gd name="adj2" fmla="val -9735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Performance</a:t>
            </a:r>
            <a:endParaRPr lang="en-US" sz="1600" b="1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6183966" y="5779014"/>
            <a:ext cx="2420482" cy="515362"/>
          </a:xfrm>
          <a:prstGeom prst="cloudCallout">
            <a:avLst>
              <a:gd name="adj1" fmla="val -56684"/>
              <a:gd name="adj2" fmla="val -75070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Business Model</a:t>
            </a:r>
            <a:endParaRPr lang="en-US" sz="1600" b="1" i="1" dirty="0"/>
          </a:p>
        </p:txBody>
      </p:sp>
      <p:sp>
        <p:nvSpPr>
          <p:cNvPr id="10" name="Textfeld 9"/>
          <p:cNvSpPr txBox="1"/>
          <p:nvPr/>
        </p:nvSpPr>
        <p:spPr>
          <a:xfrm>
            <a:off x="1640496" y="2060848"/>
            <a:ext cx="1635359" cy="515362"/>
          </a:xfrm>
          <a:prstGeom prst="cloudCallout">
            <a:avLst>
              <a:gd name="adj1" fmla="val 12364"/>
              <a:gd name="adj2" fmla="val 108705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Scalability</a:t>
            </a:r>
            <a:endParaRPr lang="en-US" sz="1600" b="1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748207" y="4348117"/>
            <a:ext cx="2162350" cy="515362"/>
          </a:xfrm>
          <a:prstGeom prst="cloudCallout">
            <a:avLst>
              <a:gd name="adj1" fmla="val 44614"/>
              <a:gd name="adj2" fmla="val 86458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Multi-Tenancy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566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Cloud Service Delivery Models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239565"/>
              </p:ext>
            </p:extLst>
          </p:nvPr>
        </p:nvGraphicFramePr>
        <p:xfrm>
          <a:off x="457200" y="1985963"/>
          <a:ext cx="60833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kument" r:id="rId3" imgW="24330159" imgH="16558730" progId="Word.Document.12">
                  <p:link updateAutomatic="1"/>
                </p:oleObj>
              </mc:Choice>
              <mc:Fallback>
                <p:oleObj name="Dokument" r:id="rId3" imgW="24330159" imgH="1655873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5963"/>
                        <a:ext cx="60833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5"/>
          <p:cNvSpPr txBox="1">
            <a:spLocks noChangeArrowheads="1"/>
          </p:cNvSpPr>
          <p:nvPr/>
        </p:nvSpPr>
        <p:spPr bwMode="auto">
          <a:xfrm>
            <a:off x="6588224" y="2316163"/>
            <a:ext cx="19971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SaaS</a:t>
            </a:r>
            <a:endParaRPr lang="en-US" sz="1800" b="1" dirty="0" smtClean="0"/>
          </a:p>
          <a:p>
            <a:pPr eaLnBrk="1" hangingPunct="1"/>
            <a:r>
              <a:rPr lang="en-US" sz="1000" b="1" dirty="0" smtClean="0"/>
              <a:t>Web Applications like</a:t>
            </a:r>
          </a:p>
          <a:p>
            <a:pPr eaLnBrk="1" hangingPunct="1"/>
            <a:r>
              <a:rPr lang="en-US" sz="1000" b="1" dirty="0" smtClean="0"/>
              <a:t>Google Apps, </a:t>
            </a:r>
            <a:r>
              <a:rPr lang="en-US" sz="1000" b="1" dirty="0" err="1" smtClean="0"/>
              <a:t>Salesforce</a:t>
            </a:r>
            <a:r>
              <a:rPr lang="en-US" sz="1000" b="1" dirty="0" smtClean="0"/>
              <a:t> etc</a:t>
            </a:r>
            <a:r>
              <a:rPr lang="en-US" sz="1000" b="1" dirty="0"/>
              <a:t>.</a:t>
            </a:r>
          </a:p>
        </p:txBody>
      </p:sp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6588224" y="3763963"/>
            <a:ext cx="23896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/>
              <a:t>PaaS</a:t>
            </a:r>
            <a:endParaRPr lang="en-US" sz="1800" b="1" dirty="0" smtClean="0"/>
          </a:p>
          <a:p>
            <a:pPr eaLnBrk="1" hangingPunct="1"/>
            <a:r>
              <a:rPr lang="en-US" sz="1000" b="1" dirty="0"/>
              <a:t>D</a:t>
            </a:r>
            <a:r>
              <a:rPr lang="en-US" sz="1000" b="1" dirty="0" smtClean="0"/>
              <a:t>evelopment or execution</a:t>
            </a:r>
          </a:p>
          <a:p>
            <a:pPr eaLnBrk="1" hangingPunct="1"/>
            <a:r>
              <a:rPr lang="en-US" sz="1000" b="1" dirty="0"/>
              <a:t>e</a:t>
            </a:r>
            <a:r>
              <a:rPr lang="en-US" sz="1000" b="1" dirty="0" smtClean="0"/>
              <a:t>nvironments like e.g.</a:t>
            </a:r>
          </a:p>
          <a:p>
            <a:pPr eaLnBrk="1" hangingPunct="1"/>
            <a:r>
              <a:rPr lang="en-US" sz="1000" b="1" dirty="0" smtClean="0"/>
              <a:t>Google App Engine, Windows Azure</a:t>
            </a:r>
            <a:endParaRPr lang="en-US" sz="1000" b="1" dirty="0"/>
          </a:p>
        </p:txBody>
      </p:sp>
      <p:sp>
        <p:nvSpPr>
          <p:cNvPr id="7" name="Textfeld 7"/>
          <p:cNvSpPr txBox="1">
            <a:spLocks noChangeArrowheads="1"/>
          </p:cNvSpPr>
          <p:nvPr/>
        </p:nvSpPr>
        <p:spPr bwMode="auto">
          <a:xfrm>
            <a:off x="6660232" y="5135563"/>
            <a:ext cx="203024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err="1" smtClean="0">
                <a:solidFill>
                  <a:schemeClr val="accent2"/>
                </a:solidFill>
              </a:rPr>
              <a:t>IaaS</a:t>
            </a:r>
            <a:endParaRPr lang="en-US" sz="1800" b="1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Offerings like Google Storage,</a:t>
            </a:r>
          </a:p>
          <a:p>
            <a:pPr eaLnBrk="1" hangingPunct="1"/>
            <a:r>
              <a:rPr lang="en-US" sz="1000" b="1" dirty="0" smtClean="0">
                <a:solidFill>
                  <a:schemeClr val="accent2"/>
                </a:solidFill>
              </a:rPr>
              <a:t>Amazon Web Services etc.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8" name="Textfeld 1"/>
          <p:cNvSpPr txBox="1"/>
          <p:nvPr/>
        </p:nvSpPr>
        <p:spPr>
          <a:xfrm>
            <a:off x="2624365" y="3130427"/>
            <a:ext cx="1371571" cy="230832"/>
          </a:xfrm>
          <a:prstGeom prst="rect">
            <a:avLst/>
          </a:prstGeom>
          <a:solidFill>
            <a:srgbClr val="C7EDFF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Software as a Service</a:t>
            </a:r>
            <a:endParaRPr lang="en-US" sz="900" b="1" dirty="0"/>
          </a:p>
        </p:txBody>
      </p:sp>
      <p:sp>
        <p:nvSpPr>
          <p:cNvPr id="9" name="Left Arrow 8"/>
          <p:cNvSpPr/>
          <p:nvPr/>
        </p:nvSpPr>
        <p:spPr>
          <a:xfrm rot="2477376">
            <a:off x="5221363" y="5590615"/>
            <a:ext cx="714409" cy="444112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7976" y="5923859"/>
            <a:ext cx="183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Focus of this talk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239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 smtClean="0"/>
              <a:t>Recap</a:t>
            </a:r>
            <a:r>
              <a:rPr lang="de-DE" sz="4000" dirty="0" smtClean="0"/>
              <a:t>: EC2 </a:t>
            </a:r>
            <a:r>
              <a:rPr lang="de-DE" sz="4000" dirty="0" smtClean="0"/>
              <a:t>Core </a:t>
            </a:r>
            <a:r>
              <a:rPr lang="de-DE" sz="4000" dirty="0" err="1" smtClean="0"/>
              <a:t>Concepts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Amazon Machine Image (AMI)</a:t>
            </a:r>
            <a:r>
              <a:rPr lang="en-US" sz="2000" b="1" dirty="0" smtClean="0"/>
              <a:t>: an encrypted file stored in Amazon storage, containing all the information necessary to boot instances of a customer’s software</a:t>
            </a:r>
          </a:p>
          <a:p>
            <a:pPr lvl="1"/>
            <a:r>
              <a:rPr lang="en-US" sz="1800" dirty="0" smtClean="0"/>
              <a:t>An AMI is like a bootable root disk, which can be pre-defined or user-built.</a:t>
            </a:r>
          </a:p>
          <a:p>
            <a:pPr lvl="2"/>
            <a:r>
              <a:rPr lang="en-US" sz="1600" dirty="0" smtClean="0"/>
              <a:t>Public AMIs: Pre-configured, template AMIs</a:t>
            </a:r>
          </a:p>
          <a:p>
            <a:pPr lvl="2"/>
            <a:r>
              <a:rPr lang="en-US" sz="1600" dirty="0" smtClean="0"/>
              <a:t>Private AMIs: User-built AMI containing private applications, libraries, data and associated configuration </a:t>
            </a:r>
            <a:r>
              <a:rPr lang="en-US" sz="1600" dirty="0" smtClean="0"/>
              <a:t>settings</a:t>
            </a:r>
          </a:p>
          <a:p>
            <a:pPr lvl="1"/>
            <a:r>
              <a:rPr lang="en-US" sz="1800" dirty="0" smtClean="0"/>
              <a:t>There is a community of AMI creators, e.g. </a:t>
            </a:r>
            <a:r>
              <a:rPr lang="en-US" sz="1800" dirty="0" err="1" smtClean="0"/>
              <a:t>bitnami.com</a:t>
            </a:r>
            <a:r>
              <a:rPr lang="en-US" sz="1800" dirty="0" smtClean="0"/>
              <a:t>, </a:t>
            </a:r>
            <a:r>
              <a:rPr lang="en-US" sz="1800" dirty="0" err="1" smtClean="0"/>
              <a:t>thecloudmarketplace.com</a:t>
            </a:r>
            <a:r>
              <a:rPr lang="en-US" sz="1800" dirty="0" smtClean="0"/>
              <a:t>, </a:t>
            </a:r>
            <a:r>
              <a:rPr lang="en-US" sz="1800" dirty="0" err="1" smtClean="0"/>
              <a:t>aws.amazon.com</a:t>
            </a:r>
            <a:r>
              <a:rPr lang="en-US" sz="1800" dirty="0" smtClean="0"/>
              <a:t>/marketplace.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Instance</a:t>
            </a:r>
            <a:r>
              <a:rPr lang="en-US" sz="2000" b="1" dirty="0" smtClean="0"/>
              <a:t>: The running system based on an AMI</a:t>
            </a:r>
          </a:p>
          <a:p>
            <a:pPr lvl="1"/>
            <a:r>
              <a:rPr lang="en-US" sz="1800" dirty="0" smtClean="0"/>
              <a:t>All instances based on the same AMI begin executing identically. An instance can be launched in a few minutes. </a:t>
            </a:r>
          </a:p>
          <a:p>
            <a:pPr lvl="1"/>
            <a:r>
              <a:rPr lang="en-US" sz="1800" dirty="0" smtClean="0"/>
              <a:t>Any information on them is lost when the instances are terminated or if they fail.</a:t>
            </a:r>
          </a:p>
          <a:p>
            <a:pPr lvl="1"/>
            <a:r>
              <a:rPr lang="en-US" sz="1800" dirty="0" smtClean="0"/>
              <a:t>Data can be made persistent by use of the Amazon storage </a:t>
            </a:r>
            <a:r>
              <a:rPr lang="en-US" sz="1800" dirty="0" smtClean="0"/>
              <a:t>services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02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60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YAML-based, descriptive language </a:t>
            </a:r>
            <a:br>
              <a:rPr lang="en-US" dirty="0" smtClean="0"/>
            </a:br>
            <a:r>
              <a:rPr lang="en-US" dirty="0" smtClean="0"/>
              <a:t>for automation of infrastructure setups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Owns concepts to structure definition files:</a:t>
            </a:r>
          </a:p>
          <a:p>
            <a:pPr lvl="1"/>
            <a:r>
              <a:rPr lang="en-US" dirty="0" smtClean="0"/>
              <a:t>Variables (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Handlers</a:t>
            </a:r>
          </a:p>
          <a:p>
            <a:r>
              <a:rPr lang="en-US" dirty="0" smtClean="0"/>
              <a:t>Provides reusable modules to run tasks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manage known hosts &amp; cloud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051"/>
            <a:ext cx="1190587" cy="1190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013" y="1606329"/>
            <a:ext cx="17992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YAML: true</a:t>
            </a:r>
            <a:br>
              <a:rPr lang="en-US" sz="1600" b="1" dirty="0" smtClean="0"/>
            </a:br>
            <a:r>
              <a:rPr lang="en-US" sz="1600" b="1" dirty="0" smtClean="0"/>
              <a:t>Fruits:</a:t>
            </a:r>
          </a:p>
          <a:p>
            <a:r>
              <a:rPr lang="en-US" sz="1600" b="1" dirty="0" smtClean="0"/>
              <a:t>- name: Apple</a:t>
            </a:r>
          </a:p>
          <a:p>
            <a:r>
              <a:rPr lang="en-US" sz="1600" b="1" dirty="0" smtClean="0"/>
              <a:t>   price: .50</a:t>
            </a:r>
          </a:p>
          <a:p>
            <a:r>
              <a:rPr lang="en-US" sz="1600" b="1" dirty="0" smtClean="0"/>
              <a:t>- name: Banana</a:t>
            </a:r>
            <a:br>
              <a:rPr lang="en-US" sz="1600" b="1" dirty="0" smtClean="0"/>
            </a:br>
            <a:r>
              <a:rPr lang="en-US" sz="1600" b="1" dirty="0" smtClean="0"/>
              <a:t>   price: .80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16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modules available</a:t>
            </a:r>
          </a:p>
          <a:p>
            <a:r>
              <a:rPr lang="en-US" dirty="0" smtClean="0"/>
              <a:t>Many integrations with clouds, vagrant, etc.</a:t>
            </a:r>
          </a:p>
        </p:txBody>
      </p:sp>
    </p:spTree>
    <p:extLst>
      <p:ext uri="{BB962C8B-B14F-4D97-AF65-F5344CB8AC3E}">
        <p14:creationId xmlns:p14="http://schemas.microsoft.com/office/powerpoint/2010/main" val="64051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Ansible</a:t>
            </a:r>
            <a:r>
              <a:rPr lang="en-US" dirty="0" smtClean="0"/>
              <a:t> it’s like…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and documenting your infrastructure</a:t>
            </a:r>
          </a:p>
          <a:p>
            <a:r>
              <a:rPr lang="en-US" dirty="0" smtClean="0"/>
              <a:t>Thinking about a final state (</a:t>
            </a:r>
            <a:r>
              <a:rPr lang="en-US" dirty="0" err="1" smtClean="0"/>
              <a:t>idempotence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Modules pave the way to simple setups</a:t>
            </a:r>
          </a:p>
          <a:p>
            <a:r>
              <a:rPr lang="en-US" dirty="0" smtClean="0"/>
              <a:t>Iteration works in descriptive files, too!</a:t>
            </a:r>
          </a:p>
          <a:p>
            <a:r>
              <a:rPr lang="en-US" dirty="0" smtClean="0"/>
              <a:t>No more (or less) scripting, but still thinking!</a:t>
            </a:r>
          </a:p>
          <a:p>
            <a:r>
              <a:rPr lang="en-US" dirty="0" smtClean="0"/>
              <a:t>Support for continuous delivery and rolling upgrades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Example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8" y="1417638"/>
            <a:ext cx="5676626" cy="52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7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255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???</vt:lpstr>
      <vt:lpstr>Automation with Ansible &amp; EC2</vt:lpstr>
      <vt:lpstr>Recap: Cloud Computing Definition </vt:lpstr>
      <vt:lpstr>Recap: Cloud Computing Characteristics</vt:lpstr>
      <vt:lpstr>Recap: Cloud Service Delivery Models</vt:lpstr>
      <vt:lpstr>Recap: EC2 Core Concepts</vt:lpstr>
      <vt:lpstr>What is Ansible?</vt:lpstr>
      <vt:lpstr>Ansible Galaxy</vt:lpstr>
      <vt:lpstr>With Ansible it’s like…</vt:lpstr>
      <vt:lpstr>Architecture of Example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Menzel</dc:creator>
  <cp:lastModifiedBy>Michael Menzel</cp:lastModifiedBy>
  <cp:revision>13</cp:revision>
  <dcterms:created xsi:type="dcterms:W3CDTF">2015-08-31T15:31:34Z</dcterms:created>
  <dcterms:modified xsi:type="dcterms:W3CDTF">2015-08-31T16:29:39Z</dcterms:modified>
</cp:coreProperties>
</file>