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handoutMasterIdLst>
    <p:handoutMasterId r:id="rId119"/>
  </p:handoutMasterIdLst>
  <p:sldIdLst>
    <p:sldId id="275"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25" r:id="rId52"/>
    <p:sldId id="326" r:id="rId53"/>
    <p:sldId id="327" r:id="rId54"/>
    <p:sldId id="328" r:id="rId55"/>
    <p:sldId id="329" r:id="rId56"/>
    <p:sldId id="330" r:id="rId57"/>
    <p:sldId id="437" r:id="rId58"/>
    <p:sldId id="331" r:id="rId59"/>
    <p:sldId id="381" r:id="rId60"/>
    <p:sldId id="382" r:id="rId61"/>
    <p:sldId id="383" r:id="rId62"/>
    <p:sldId id="384" r:id="rId63"/>
    <p:sldId id="448" r:id="rId64"/>
    <p:sldId id="385" r:id="rId65"/>
    <p:sldId id="386" r:id="rId66"/>
    <p:sldId id="387" r:id="rId67"/>
    <p:sldId id="388" r:id="rId68"/>
    <p:sldId id="389" r:id="rId69"/>
    <p:sldId id="390" r:id="rId70"/>
    <p:sldId id="391" r:id="rId71"/>
    <p:sldId id="392" r:id="rId72"/>
    <p:sldId id="449" r:id="rId73"/>
    <p:sldId id="450" r:id="rId74"/>
    <p:sldId id="393" r:id="rId75"/>
    <p:sldId id="394" r:id="rId76"/>
    <p:sldId id="395" r:id="rId77"/>
    <p:sldId id="396" r:id="rId78"/>
    <p:sldId id="397" r:id="rId79"/>
    <p:sldId id="398" r:id="rId80"/>
    <p:sldId id="399" r:id="rId81"/>
    <p:sldId id="400" r:id="rId82"/>
    <p:sldId id="401" r:id="rId83"/>
    <p:sldId id="402" r:id="rId84"/>
    <p:sldId id="403" r:id="rId85"/>
    <p:sldId id="404" r:id="rId86"/>
    <p:sldId id="405" r:id="rId87"/>
    <p:sldId id="406" r:id="rId88"/>
    <p:sldId id="407" r:id="rId89"/>
    <p:sldId id="408" r:id="rId90"/>
    <p:sldId id="409" r:id="rId91"/>
    <p:sldId id="410" r:id="rId92"/>
    <p:sldId id="411" r:id="rId93"/>
    <p:sldId id="412" r:id="rId94"/>
    <p:sldId id="413" r:id="rId95"/>
    <p:sldId id="414" r:id="rId96"/>
    <p:sldId id="415" r:id="rId97"/>
    <p:sldId id="416" r:id="rId98"/>
    <p:sldId id="417" r:id="rId99"/>
    <p:sldId id="418" r:id="rId100"/>
    <p:sldId id="419" r:id="rId101"/>
    <p:sldId id="420" r:id="rId102"/>
    <p:sldId id="421" r:id="rId103"/>
    <p:sldId id="422" r:id="rId104"/>
    <p:sldId id="423" r:id="rId105"/>
    <p:sldId id="424" r:id="rId106"/>
    <p:sldId id="425" r:id="rId107"/>
    <p:sldId id="426" r:id="rId108"/>
    <p:sldId id="427" r:id="rId109"/>
    <p:sldId id="428" r:id="rId110"/>
    <p:sldId id="429" r:id="rId111"/>
    <p:sldId id="430" r:id="rId112"/>
    <p:sldId id="431" r:id="rId113"/>
    <p:sldId id="432" r:id="rId114"/>
    <p:sldId id="433" r:id="rId115"/>
    <p:sldId id="434" r:id="rId116"/>
    <p:sldId id="435" r:id="rId117"/>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5" autoAdjust="0"/>
  </p:normalViewPr>
  <p:slideViewPr>
    <p:cSldViewPr>
      <p:cViewPr varScale="1">
        <p:scale>
          <a:sx n="75" d="100"/>
          <a:sy n="75" d="100"/>
        </p:scale>
        <p:origin x="10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265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358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58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358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AECFA6C-66F7-4557-A736-780B571E2CFC}" type="slidenum">
              <a:rPr lang="en-US" altLang="zh-CN"/>
              <a:pPr>
                <a:defRPr/>
              </a:pPr>
              <a:t>‹#›</a:t>
            </a:fld>
            <a:endParaRPr lang="en-US" altLang="zh-CN"/>
          </a:p>
        </p:txBody>
      </p:sp>
    </p:spTree>
    <p:extLst>
      <p:ext uri="{BB962C8B-B14F-4D97-AF65-F5344CB8AC3E}">
        <p14:creationId xmlns:p14="http://schemas.microsoft.com/office/powerpoint/2010/main" val="896504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43049-A533-46D9-85E1-9A8783041832}" type="datetimeFigureOut">
              <a:rPr lang="zh-CN" altLang="en-US" smtClean="0"/>
              <a:t>2019/10/25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C8E4E3-772A-4E69-BBA0-FAD19DA6058D}" type="slidenum">
              <a:rPr lang="zh-CN" altLang="en-US" smtClean="0"/>
              <a:t>‹#›</a:t>
            </a:fld>
            <a:endParaRPr lang="zh-CN" altLang="en-US"/>
          </a:p>
        </p:txBody>
      </p:sp>
    </p:spTree>
    <p:extLst>
      <p:ext uri="{BB962C8B-B14F-4D97-AF65-F5344CB8AC3E}">
        <p14:creationId xmlns:p14="http://schemas.microsoft.com/office/powerpoint/2010/main" val="3778000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C8E4E3-772A-4E69-BBA0-FAD19DA6058D}" type="slidenum">
              <a:rPr lang="zh-CN" altLang="en-US" smtClean="0"/>
              <a:t>1</a:t>
            </a:fld>
            <a:endParaRPr lang="zh-CN" altLang="en-US"/>
          </a:p>
        </p:txBody>
      </p:sp>
    </p:spTree>
    <p:extLst>
      <p:ext uri="{BB962C8B-B14F-4D97-AF65-F5344CB8AC3E}">
        <p14:creationId xmlns:p14="http://schemas.microsoft.com/office/powerpoint/2010/main" val="2579261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9A714EF-E6CC-4778-AAE9-84EA8959E505}" type="slidenum">
              <a:rPr lang="en-US" altLang="zh-CN"/>
              <a:pPr eaLnBrk="1" hangingPunct="1"/>
              <a:t>101</a:t>
            </a:fld>
            <a:endParaRPr lang="en-US" altLang="zh-CN"/>
          </a:p>
        </p:txBody>
      </p:sp>
      <p:sp>
        <p:nvSpPr>
          <p:cNvPr id="176131" name="Rectangle 2"/>
          <p:cNvSpPr>
            <a:spLocks noGrp="1" noRot="1" noChangeAspect="1" noChangeArrowheads="1" noTextEdit="1"/>
          </p:cNvSpPr>
          <p:nvPr>
            <p:ph type="sldImg"/>
          </p:nvPr>
        </p:nvSpPr>
        <p:spPr>
          <a:xfrm>
            <a:off x="1128713" y="701675"/>
            <a:ext cx="4586287" cy="3440113"/>
          </a:xfrm>
          <a:ln/>
        </p:spPr>
      </p:sp>
      <p:sp>
        <p:nvSpPr>
          <p:cNvPr id="176132" name="Rectangle 3"/>
          <p:cNvSpPr>
            <a:spLocks noGrp="1" noChangeArrowheads="1"/>
          </p:cNvSpPr>
          <p:nvPr>
            <p:ph type="body" idx="1"/>
          </p:nvPr>
        </p:nvSpPr>
        <p:spPr>
          <a:xfrm>
            <a:off x="922338" y="4351338"/>
            <a:ext cx="4997450" cy="4141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651806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13B3AE6-0CA2-430C-BDA6-E2C40568744E}" type="slidenum">
              <a:rPr lang="en-US" altLang="zh-CN"/>
              <a:pPr eaLnBrk="1" hangingPunct="1"/>
              <a:t>102</a:t>
            </a:fld>
            <a:endParaRPr lang="en-US" altLang="zh-CN"/>
          </a:p>
        </p:txBody>
      </p:sp>
      <p:sp>
        <p:nvSpPr>
          <p:cNvPr id="177155" name="Rectangle 2"/>
          <p:cNvSpPr>
            <a:spLocks noGrp="1" noRot="1" noChangeAspect="1" noChangeArrowheads="1" noTextEdit="1"/>
          </p:cNvSpPr>
          <p:nvPr>
            <p:ph type="sldImg"/>
          </p:nvPr>
        </p:nvSpPr>
        <p:spPr>
          <a:xfrm>
            <a:off x="1128713" y="701675"/>
            <a:ext cx="4586287" cy="3440113"/>
          </a:xfrm>
          <a:ln/>
        </p:spPr>
      </p:sp>
      <p:sp>
        <p:nvSpPr>
          <p:cNvPr id="177156" name="Rectangle 3"/>
          <p:cNvSpPr>
            <a:spLocks noGrp="1" noChangeArrowheads="1"/>
          </p:cNvSpPr>
          <p:nvPr>
            <p:ph type="body" idx="1"/>
          </p:nvPr>
        </p:nvSpPr>
        <p:spPr>
          <a:xfrm>
            <a:off x="922338" y="4351338"/>
            <a:ext cx="4997450" cy="4141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093847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33E607A-40D7-4B17-86DE-F6A5C9212323}" type="slidenum">
              <a:rPr lang="en-US" altLang="zh-CN"/>
              <a:pPr eaLnBrk="1" hangingPunct="1"/>
              <a:t>103</a:t>
            </a:fld>
            <a:endParaRPr lang="en-US" altLang="zh-CN"/>
          </a:p>
        </p:txBody>
      </p:sp>
      <p:sp>
        <p:nvSpPr>
          <p:cNvPr id="178179" name="Rectangle 2"/>
          <p:cNvSpPr>
            <a:spLocks noGrp="1" noRot="1" noChangeAspect="1" noChangeArrowheads="1" noTextEdit="1"/>
          </p:cNvSpPr>
          <p:nvPr>
            <p:ph type="sldImg"/>
          </p:nvPr>
        </p:nvSpPr>
        <p:spPr>
          <a:xfrm>
            <a:off x="1128713" y="701675"/>
            <a:ext cx="4586287" cy="3440113"/>
          </a:xfrm>
          <a:ln/>
        </p:spPr>
      </p:sp>
      <p:sp>
        <p:nvSpPr>
          <p:cNvPr id="178180" name="Rectangle 3"/>
          <p:cNvSpPr>
            <a:spLocks noGrp="1" noChangeArrowheads="1"/>
          </p:cNvSpPr>
          <p:nvPr>
            <p:ph type="body" idx="1"/>
          </p:nvPr>
        </p:nvSpPr>
        <p:spPr>
          <a:xfrm>
            <a:off x="922338" y="4351338"/>
            <a:ext cx="4997450" cy="4141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881766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7B58DEB-343F-496D-A625-142CAC3187F1}" type="slidenum">
              <a:rPr lang="en-US" altLang="zh-CN"/>
              <a:pPr eaLnBrk="1" hangingPunct="1"/>
              <a:t>104</a:t>
            </a:fld>
            <a:endParaRPr lang="en-US" altLang="zh-CN"/>
          </a:p>
        </p:txBody>
      </p:sp>
      <p:sp>
        <p:nvSpPr>
          <p:cNvPr id="179203" name="Rectangle 2"/>
          <p:cNvSpPr>
            <a:spLocks noGrp="1" noRot="1" noChangeAspect="1" noChangeArrowheads="1" noTextEdit="1"/>
          </p:cNvSpPr>
          <p:nvPr>
            <p:ph type="sldImg"/>
          </p:nvPr>
        </p:nvSpPr>
        <p:spPr>
          <a:xfrm>
            <a:off x="1128713" y="701675"/>
            <a:ext cx="4586287" cy="3440113"/>
          </a:xfrm>
          <a:ln/>
        </p:spPr>
      </p:sp>
      <p:sp>
        <p:nvSpPr>
          <p:cNvPr id="179204" name="Rectangle 3"/>
          <p:cNvSpPr>
            <a:spLocks noGrp="1" noChangeArrowheads="1"/>
          </p:cNvSpPr>
          <p:nvPr>
            <p:ph type="body" idx="1"/>
          </p:nvPr>
        </p:nvSpPr>
        <p:spPr>
          <a:xfrm>
            <a:off x="922338" y="4351338"/>
            <a:ext cx="4997450" cy="4141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4280948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B2BFC06-78C3-48CB-83A0-40FDA7425762}" type="slidenum">
              <a:rPr lang="en-US" altLang="zh-CN"/>
              <a:pPr eaLnBrk="1" hangingPunct="1"/>
              <a:t>105</a:t>
            </a:fld>
            <a:endParaRPr lang="en-US" altLang="zh-CN"/>
          </a:p>
        </p:txBody>
      </p:sp>
      <p:sp>
        <p:nvSpPr>
          <p:cNvPr id="180227" name="Rectangle 2"/>
          <p:cNvSpPr>
            <a:spLocks noGrp="1" noRot="1" noChangeAspect="1" noChangeArrowheads="1" noTextEdit="1"/>
          </p:cNvSpPr>
          <p:nvPr>
            <p:ph type="sldImg"/>
          </p:nvPr>
        </p:nvSpPr>
        <p:spPr>
          <a:xfrm>
            <a:off x="1128713" y="701675"/>
            <a:ext cx="4586287" cy="3440113"/>
          </a:xfrm>
          <a:ln/>
        </p:spPr>
      </p:sp>
      <p:sp>
        <p:nvSpPr>
          <p:cNvPr id="180228" name="Rectangle 3"/>
          <p:cNvSpPr>
            <a:spLocks noGrp="1" noChangeArrowheads="1"/>
          </p:cNvSpPr>
          <p:nvPr>
            <p:ph type="body" idx="1"/>
          </p:nvPr>
        </p:nvSpPr>
        <p:spPr>
          <a:xfrm>
            <a:off x="922338" y="4351338"/>
            <a:ext cx="4997450" cy="4141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064270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4E94C46-F1AC-431E-B9D8-11952CD060F6}" type="slidenum">
              <a:rPr lang="en-US" altLang="zh-CN"/>
              <a:pPr eaLnBrk="1" hangingPunct="1"/>
              <a:t>115</a:t>
            </a:fld>
            <a:endParaRPr lang="en-US" altLang="zh-CN"/>
          </a:p>
        </p:txBody>
      </p:sp>
      <p:sp>
        <p:nvSpPr>
          <p:cNvPr id="181251" name="Rectangle 2"/>
          <p:cNvSpPr>
            <a:spLocks noGrp="1" noRot="1" noChangeAspect="1" noChangeArrowheads="1" noTextEdit="1"/>
          </p:cNvSpPr>
          <p:nvPr>
            <p:ph type="sldImg"/>
          </p:nvPr>
        </p:nvSpPr>
        <p:spPr>
          <a:xfrm>
            <a:off x="1128713" y="701675"/>
            <a:ext cx="4586287" cy="3440113"/>
          </a:xfrm>
          <a:ln/>
        </p:spPr>
      </p:sp>
      <p:sp>
        <p:nvSpPr>
          <p:cNvPr id="181252" name="Rectangle 3"/>
          <p:cNvSpPr>
            <a:spLocks noGrp="1" noChangeArrowheads="1"/>
          </p:cNvSpPr>
          <p:nvPr>
            <p:ph type="body" idx="1"/>
          </p:nvPr>
        </p:nvSpPr>
        <p:spPr>
          <a:xfrm>
            <a:off x="922338" y="4351338"/>
            <a:ext cx="4997450" cy="4141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4218674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B996D54-6AA6-4EFE-BADA-17252F1776A7}" type="slidenum">
              <a:rPr lang="en-US" altLang="zh-CN"/>
              <a:pPr eaLnBrk="1" hangingPunct="1"/>
              <a:t>71</a:t>
            </a:fld>
            <a:endParaRPr lang="en-US" altLang="zh-CN"/>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dirty="0">
                <a:latin typeface="Arial" panose="020B0604020202020204" pitchFamily="34" charset="0"/>
                <a:cs typeface="Times New Roman" panose="02020603050405020304" pitchFamily="18" charset="0"/>
              </a:rPr>
              <a:t>(1)</a:t>
            </a:r>
            <a:r>
              <a:rPr lang="zh-CN" altLang="en-US" dirty="0">
                <a:latin typeface="隶书" panose="02010509060101010101" pitchFamily="49" charset="-122"/>
                <a:ea typeface="隶书" panose="02010509060101010101" pitchFamily="49" charset="-122"/>
              </a:rPr>
              <a:t>进程</a:t>
            </a:r>
            <a:r>
              <a:rPr lang="en-US" altLang="zh-CN" dirty="0">
                <a:latin typeface="隶书" panose="02010509060101010101" pitchFamily="49" charset="-122"/>
                <a:ea typeface="隶书" panose="02010509060101010101" pitchFamily="49" charset="-122"/>
              </a:rPr>
              <a:t>A</a:t>
            </a:r>
            <a:r>
              <a:rPr lang="zh-CN" altLang="en-US" dirty="0">
                <a:latin typeface="隶书" panose="02010509060101010101" pitchFamily="49" charset="-122"/>
                <a:ea typeface="隶书" panose="02010509060101010101" pitchFamily="49" charset="-122"/>
              </a:rPr>
              <a:t>创建一个管道，创建完成时代表管道两端的两个己打开文件都在进程</a:t>
            </a:r>
            <a:r>
              <a:rPr lang="en-US" altLang="zh-CN" dirty="0">
                <a:latin typeface="隶书" panose="02010509060101010101" pitchFamily="49" charset="-122"/>
                <a:ea typeface="隶书" panose="02010509060101010101" pitchFamily="49" charset="-122"/>
              </a:rPr>
              <a:t>A</a:t>
            </a:r>
            <a:r>
              <a:rPr lang="zh-CN" altLang="en-US" dirty="0">
                <a:latin typeface="隶书" panose="02010509060101010101" pitchFamily="49" charset="-122"/>
                <a:ea typeface="隶书" panose="02010509060101010101" pitchFamily="49" charset="-122"/>
              </a:rPr>
              <a:t>中。</a:t>
            </a:r>
          </a:p>
          <a:p>
            <a:pPr algn="just" eaLnBrk="1" hangingPunct="1"/>
            <a:r>
              <a:rPr lang="en-US" altLang="zh-CN" dirty="0">
                <a:latin typeface="隶书" panose="02010509060101010101" pitchFamily="49" charset="-122"/>
                <a:ea typeface="隶书" panose="02010509060101010101" pitchFamily="49" charset="-122"/>
              </a:rPr>
              <a:t>(2)</a:t>
            </a:r>
            <a:r>
              <a:rPr lang="zh-CN" altLang="en-US" dirty="0">
                <a:latin typeface="隶书" panose="02010509060101010101" pitchFamily="49" charset="-122"/>
                <a:ea typeface="隶书" panose="02010509060101010101" pitchFamily="49" charset="-122"/>
              </a:rPr>
              <a:t>进程</a:t>
            </a:r>
            <a:r>
              <a:rPr lang="en-US" altLang="zh-CN" dirty="0">
                <a:latin typeface="隶书" panose="02010509060101010101" pitchFamily="49" charset="-122"/>
                <a:ea typeface="隶书" panose="02010509060101010101" pitchFamily="49" charset="-122"/>
              </a:rPr>
              <a:t>A</a:t>
            </a:r>
            <a:r>
              <a:rPr lang="zh-CN" altLang="en-US" dirty="0">
                <a:latin typeface="隶书" panose="02010509060101010101" pitchFamily="49" charset="-122"/>
                <a:ea typeface="隶书" panose="02010509060101010101" pitchFamily="49" charset="-122"/>
              </a:rPr>
              <a:t>通过</a:t>
            </a:r>
            <a:r>
              <a:rPr lang="en-US" altLang="zh-CN" dirty="0">
                <a:latin typeface="隶书" panose="02010509060101010101" pitchFamily="49" charset="-122"/>
                <a:ea typeface="隶书" panose="02010509060101010101" pitchFamily="49" charset="-122"/>
              </a:rPr>
              <a:t>fork( )</a:t>
            </a:r>
            <a:r>
              <a:rPr lang="zh-CN" altLang="en-US" dirty="0">
                <a:latin typeface="隶书" panose="02010509060101010101" pitchFamily="49" charset="-122"/>
                <a:ea typeface="隶书" panose="02010509060101010101" pitchFamily="49" charset="-122"/>
              </a:rPr>
              <a:t>创建出子进程</a:t>
            </a:r>
            <a:r>
              <a:rPr lang="en-US" altLang="zh-CN" dirty="0">
                <a:latin typeface="隶书" panose="02010509060101010101" pitchFamily="49" charset="-122"/>
                <a:ea typeface="隶书" panose="02010509060101010101" pitchFamily="49" charset="-122"/>
              </a:rPr>
              <a:t>B</a:t>
            </a:r>
            <a:r>
              <a:rPr lang="zh-CN" altLang="en-US" dirty="0">
                <a:latin typeface="隶书" panose="02010509060101010101" pitchFamily="49" charset="-122"/>
                <a:ea typeface="隶书" panose="02010509060101010101" pitchFamily="49" charset="-122"/>
              </a:rPr>
              <a:t>，在</a:t>
            </a:r>
            <a:r>
              <a:rPr lang="en-US" altLang="zh-CN" dirty="0">
                <a:latin typeface="隶书" panose="02010509060101010101" pitchFamily="49" charset="-122"/>
                <a:ea typeface="隶书" panose="02010509060101010101" pitchFamily="49" charset="-122"/>
              </a:rPr>
              <a:t>fork()</a:t>
            </a:r>
            <a:r>
              <a:rPr lang="zh-CN" altLang="en-US" dirty="0">
                <a:latin typeface="隶书" panose="02010509060101010101" pitchFamily="49" charset="-122"/>
                <a:ea typeface="隶书" panose="02010509060101010101" pitchFamily="49" charset="-122"/>
              </a:rPr>
              <a:t>过程中进程</a:t>
            </a:r>
            <a:r>
              <a:rPr lang="en-US" altLang="zh-CN" dirty="0">
                <a:latin typeface="隶书" panose="02010509060101010101" pitchFamily="49" charset="-122"/>
                <a:ea typeface="隶书" panose="02010509060101010101" pitchFamily="49" charset="-122"/>
              </a:rPr>
              <a:t>A</a:t>
            </a:r>
            <a:r>
              <a:rPr lang="zh-CN" altLang="en-US" dirty="0">
                <a:latin typeface="隶书" panose="02010509060101010101" pitchFamily="49" charset="-122"/>
                <a:ea typeface="隶书" panose="02010509060101010101" pitchFamily="49" charset="-122"/>
              </a:rPr>
              <a:t>的打开文件表按原样复制到进程</a:t>
            </a:r>
            <a:r>
              <a:rPr lang="en-US" altLang="zh-CN" dirty="0">
                <a:latin typeface="隶书" panose="02010509060101010101" pitchFamily="49" charset="-122"/>
                <a:ea typeface="隶书" panose="02010509060101010101" pitchFamily="49" charset="-122"/>
              </a:rPr>
              <a:t>B</a:t>
            </a:r>
            <a:r>
              <a:rPr lang="zh-CN" altLang="en-US" dirty="0">
                <a:latin typeface="隶书" panose="02010509060101010101" pitchFamily="49" charset="-122"/>
                <a:ea typeface="隶书" panose="02010509060101010101" pitchFamily="49" charset="-122"/>
              </a:rPr>
              <a:t>中。</a:t>
            </a:r>
          </a:p>
          <a:p>
            <a:pPr algn="just" eaLnBrk="1" hangingPunct="1"/>
            <a:r>
              <a:rPr lang="en-US" altLang="zh-CN" dirty="0">
                <a:latin typeface="隶书" panose="02010509060101010101" pitchFamily="49" charset="-122"/>
                <a:ea typeface="隶书" panose="02010509060101010101" pitchFamily="49" charset="-122"/>
              </a:rPr>
              <a:t>(3)</a:t>
            </a:r>
            <a:r>
              <a:rPr lang="zh-CN" altLang="en-US" dirty="0">
                <a:latin typeface="隶书" panose="02010509060101010101" pitchFamily="49" charset="-122"/>
                <a:ea typeface="隶书" panose="02010509060101010101" pitchFamily="49" charset="-122"/>
              </a:rPr>
              <a:t>进程</a:t>
            </a:r>
            <a:r>
              <a:rPr lang="en-US" altLang="zh-CN" dirty="0">
                <a:latin typeface="隶书" panose="02010509060101010101" pitchFamily="49" charset="-122"/>
                <a:ea typeface="隶书" panose="02010509060101010101" pitchFamily="49" charset="-122"/>
              </a:rPr>
              <a:t>A</a:t>
            </a:r>
            <a:r>
              <a:rPr lang="zh-CN" altLang="en-US" dirty="0">
                <a:latin typeface="隶书" panose="02010509060101010101" pitchFamily="49" charset="-122"/>
                <a:ea typeface="隶书" panose="02010509060101010101" pitchFamily="49" charset="-122"/>
              </a:rPr>
              <a:t>关闭管道的读端，而进程</a:t>
            </a:r>
            <a:r>
              <a:rPr lang="en-US" altLang="zh-CN" dirty="0">
                <a:latin typeface="隶书" panose="02010509060101010101" pitchFamily="49" charset="-122"/>
                <a:ea typeface="隶书" panose="02010509060101010101" pitchFamily="49" charset="-122"/>
              </a:rPr>
              <a:t>B</a:t>
            </a:r>
            <a:r>
              <a:rPr lang="zh-CN" altLang="en-US" dirty="0">
                <a:latin typeface="隶书" panose="02010509060101010101" pitchFamily="49" charset="-122"/>
                <a:ea typeface="隶书" panose="02010509060101010101" pitchFamily="49" charset="-122"/>
              </a:rPr>
              <a:t>关闭管道的写端。于是，管道的写端在进程</a:t>
            </a:r>
            <a:r>
              <a:rPr lang="en-US" altLang="zh-CN" dirty="0">
                <a:latin typeface="隶书" panose="02010509060101010101" pitchFamily="49" charset="-122"/>
                <a:ea typeface="隶书" panose="02010509060101010101" pitchFamily="49" charset="-122"/>
              </a:rPr>
              <a:t>A</a:t>
            </a:r>
            <a:r>
              <a:rPr lang="zh-CN" altLang="en-US" dirty="0">
                <a:latin typeface="隶书" panose="02010509060101010101" pitchFamily="49" charset="-122"/>
                <a:ea typeface="隶书" panose="02010509060101010101" pitchFamily="49" charset="-122"/>
              </a:rPr>
              <a:t>中而读端在进程</a:t>
            </a:r>
            <a:r>
              <a:rPr lang="en-US" altLang="zh-CN" dirty="0">
                <a:latin typeface="隶书" panose="02010509060101010101" pitchFamily="49" charset="-122"/>
                <a:ea typeface="隶书" panose="02010509060101010101" pitchFamily="49" charset="-122"/>
              </a:rPr>
              <a:t>B</a:t>
            </a:r>
            <a:r>
              <a:rPr lang="zh-CN" altLang="en-US" dirty="0">
                <a:latin typeface="隶书" panose="02010509060101010101" pitchFamily="49" charset="-122"/>
                <a:ea typeface="隶书" panose="02010509060101010101" pitchFamily="49" charset="-122"/>
              </a:rPr>
              <a:t>中，成为父子进程之间的通信管道。</a:t>
            </a:r>
          </a:p>
          <a:p>
            <a:pPr algn="just" eaLnBrk="1" hangingPunct="1"/>
            <a:r>
              <a:rPr lang="en-US" altLang="zh-CN" sz="1400" dirty="0">
                <a:latin typeface="隶书" panose="02010509060101010101" pitchFamily="49" charset="-122"/>
              </a:rPr>
              <a:t>(</a:t>
            </a:r>
            <a:r>
              <a:rPr lang="en-US" altLang="zh-CN" sz="1400" dirty="0">
                <a:latin typeface="隶书" panose="02010509060101010101" pitchFamily="49" charset="-122"/>
                <a:ea typeface="隶书" panose="02010509060101010101" pitchFamily="49" charset="-122"/>
              </a:rPr>
              <a:t>4)</a:t>
            </a:r>
            <a:r>
              <a:rPr lang="zh-CN" altLang="en-US" sz="1400" dirty="0">
                <a:latin typeface="隶书" panose="02010509060101010101" pitchFamily="49" charset="-122"/>
                <a:ea typeface="隶书" panose="02010509060101010101" pitchFamily="49" charset="-122"/>
              </a:rPr>
              <a:t>进程</a:t>
            </a:r>
            <a:r>
              <a:rPr lang="en-US" altLang="zh-CN" sz="1400" dirty="0">
                <a:latin typeface="隶书" panose="02010509060101010101" pitchFamily="49" charset="-122"/>
                <a:ea typeface="隶书" panose="02010509060101010101" pitchFamily="49" charset="-122"/>
              </a:rPr>
              <a:t>A</a:t>
            </a:r>
            <a:r>
              <a:rPr lang="zh-CN" altLang="en-US" sz="1400" dirty="0">
                <a:latin typeface="隶书" panose="02010509060101010101" pitchFamily="49" charset="-122"/>
                <a:ea typeface="隶书" panose="02010509060101010101" pitchFamily="49" charset="-122"/>
              </a:rPr>
              <a:t>又通过</a:t>
            </a:r>
            <a:r>
              <a:rPr lang="en-US" altLang="zh-CN" sz="1400" dirty="0">
                <a:latin typeface="隶书" panose="02010509060101010101" pitchFamily="49" charset="-122"/>
                <a:ea typeface="隶书" panose="02010509060101010101" pitchFamily="49" charset="-122"/>
              </a:rPr>
              <a:t>fork( )</a:t>
            </a:r>
            <a:r>
              <a:rPr lang="zh-CN" altLang="en-US" sz="1400" dirty="0">
                <a:latin typeface="隶书" panose="02010509060101010101" pitchFamily="49" charset="-122"/>
                <a:ea typeface="隶书" panose="02010509060101010101" pitchFamily="49" charset="-122"/>
              </a:rPr>
              <a:t>创建进程</a:t>
            </a:r>
            <a:r>
              <a:rPr lang="en-US" altLang="zh-CN" sz="1400" dirty="0">
                <a:latin typeface="隶书" panose="02010509060101010101" pitchFamily="49" charset="-122"/>
                <a:ea typeface="隶书" panose="02010509060101010101" pitchFamily="49" charset="-122"/>
              </a:rPr>
              <a:t>C</a:t>
            </a:r>
            <a:r>
              <a:rPr lang="zh-CN" altLang="en-US" sz="1400" dirty="0">
                <a:latin typeface="隶书" panose="02010509060101010101" pitchFamily="49" charset="-122"/>
                <a:ea typeface="隶书" panose="02010509060101010101" pitchFamily="49" charset="-122"/>
              </a:rPr>
              <a:t>，然后，关闭其管道写端而与管道脱离关系，使得管道的写端在进程</a:t>
            </a:r>
            <a:r>
              <a:rPr lang="en-US" altLang="zh-CN" sz="1400" dirty="0">
                <a:latin typeface="隶书" panose="02010509060101010101" pitchFamily="49" charset="-122"/>
                <a:ea typeface="隶书" panose="02010509060101010101" pitchFamily="49" charset="-122"/>
              </a:rPr>
              <a:t>C</a:t>
            </a:r>
            <a:r>
              <a:rPr lang="zh-CN" altLang="en-US" sz="1400" dirty="0">
                <a:latin typeface="隶书" panose="02010509060101010101" pitchFamily="49" charset="-122"/>
                <a:ea typeface="隶书" panose="02010509060101010101" pitchFamily="49" charset="-122"/>
              </a:rPr>
              <a:t>中的读端在进程</a:t>
            </a:r>
            <a:r>
              <a:rPr lang="en-US" altLang="zh-CN" sz="1400" dirty="0">
                <a:latin typeface="隶书" panose="02010509060101010101" pitchFamily="49" charset="-122"/>
                <a:ea typeface="隶书" panose="02010509060101010101" pitchFamily="49" charset="-122"/>
              </a:rPr>
              <a:t>B</a:t>
            </a:r>
            <a:r>
              <a:rPr lang="zh-CN" altLang="en-US" sz="1400" dirty="0">
                <a:latin typeface="隶书" panose="02010509060101010101" pitchFamily="49" charset="-122"/>
                <a:ea typeface="隶书" panose="02010509060101010101" pitchFamily="49" charset="-122"/>
              </a:rPr>
              <a:t>中，成为两个兄弟之间的管道。</a:t>
            </a:r>
          </a:p>
          <a:p>
            <a:pPr algn="just" eaLnBrk="1" hangingPunct="1"/>
            <a:r>
              <a:rPr lang="en-US" altLang="zh-CN" sz="1400" dirty="0">
                <a:latin typeface="隶书" panose="02010509060101010101" pitchFamily="49" charset="-122"/>
                <a:ea typeface="隶书" panose="02010509060101010101" pitchFamily="49" charset="-122"/>
              </a:rPr>
              <a:t>(5)</a:t>
            </a:r>
            <a:r>
              <a:rPr lang="zh-CN" altLang="en-US" sz="1400" dirty="0">
                <a:latin typeface="隶书" panose="02010509060101010101" pitchFamily="49" charset="-122"/>
                <a:ea typeface="隶书" panose="02010509060101010101" pitchFamily="49" charset="-122"/>
              </a:rPr>
              <a:t>进程</a:t>
            </a:r>
            <a:r>
              <a:rPr lang="en-US" altLang="zh-CN" sz="1400" dirty="0">
                <a:latin typeface="隶书" panose="02010509060101010101" pitchFamily="49" charset="-122"/>
                <a:ea typeface="隶书" panose="02010509060101010101" pitchFamily="49" charset="-122"/>
              </a:rPr>
              <a:t>C</a:t>
            </a:r>
            <a:r>
              <a:rPr lang="zh-CN" altLang="en-US" sz="1400" dirty="0">
                <a:latin typeface="隶书" panose="02010509060101010101" pitchFamily="49" charset="-122"/>
                <a:ea typeface="隶书" panose="02010509060101010101" pitchFamily="49" charset="-122"/>
              </a:rPr>
              <a:t>和进程</a:t>
            </a:r>
            <a:r>
              <a:rPr lang="en-US" altLang="zh-CN" sz="1400" dirty="0">
                <a:latin typeface="隶书" panose="02010509060101010101" pitchFamily="49" charset="-122"/>
                <a:ea typeface="隶书" panose="02010509060101010101" pitchFamily="49" charset="-122"/>
              </a:rPr>
              <a:t>B</a:t>
            </a:r>
            <a:r>
              <a:rPr lang="zh-CN" altLang="en-US" sz="1400" dirty="0">
                <a:latin typeface="隶书" panose="02010509060101010101" pitchFamily="49" charset="-122"/>
                <a:ea typeface="隶书" panose="02010509060101010101" pitchFamily="49" charset="-122"/>
              </a:rPr>
              <a:t>各自通过</a:t>
            </a:r>
            <a:r>
              <a:rPr lang="en-US" altLang="zh-CN" sz="1400" dirty="0">
                <a:latin typeface="隶书" panose="02010509060101010101" pitchFamily="49" charset="-122"/>
                <a:ea typeface="隶书" panose="02010509060101010101" pitchFamily="49" charset="-122"/>
              </a:rPr>
              <a:t>exec()</a:t>
            </a:r>
            <a:r>
              <a:rPr lang="zh-CN" altLang="en-US" sz="1400" dirty="0">
                <a:latin typeface="隶书" panose="02010509060101010101" pitchFamily="49" charset="-122"/>
                <a:ea typeface="隶书" panose="02010509060101010101" pitchFamily="49" charset="-122"/>
              </a:rPr>
              <a:t>执行各自的目标程序，并通过管道进行单向通信。 </a:t>
            </a:r>
            <a:r>
              <a:rPr lang="zh-CN" altLang="en-US" sz="1400" dirty="0">
                <a:latin typeface="Arial" panose="020B0604020202020204" pitchFamily="34" charset="0"/>
                <a:ea typeface="隶书" panose="02010509060101010101" pitchFamily="49" charset="-122"/>
              </a:rPr>
              <a:t> </a:t>
            </a:r>
            <a:endParaRPr lang="zh-CN" altLang="en-US" sz="1400" dirty="0">
              <a:latin typeface="隶书" panose="02010509060101010101" pitchFamily="49" charset="-122"/>
              <a:ea typeface="隶书" panose="02010509060101010101" pitchFamily="49" charset="-122"/>
            </a:endParaRPr>
          </a:p>
          <a:p>
            <a:pPr eaLnBrk="1" hangingPunct="1"/>
            <a:endParaRPr lang="en-US" altLang="zh-CN" dirty="0">
              <a:latin typeface="Arial" panose="020B0604020202020204" pitchFamily="34" charset="0"/>
            </a:endParaRPr>
          </a:p>
        </p:txBody>
      </p:sp>
    </p:spTree>
    <p:extLst>
      <p:ext uri="{BB962C8B-B14F-4D97-AF65-F5344CB8AC3E}">
        <p14:creationId xmlns:p14="http://schemas.microsoft.com/office/powerpoint/2010/main" val="273002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0DDA6BB-8C61-4969-9374-DC652CD22014}" type="slidenum">
              <a:rPr lang="en-US" altLang="zh-CN"/>
              <a:pPr eaLnBrk="1" hangingPunct="1"/>
              <a:t>83</a:t>
            </a:fld>
            <a:endParaRPr lang="en-US" altLang="zh-CN"/>
          </a:p>
        </p:txBody>
      </p:sp>
      <p:sp>
        <p:nvSpPr>
          <p:cNvPr id="168963" name="Rectangle 2"/>
          <p:cNvSpPr>
            <a:spLocks noGrp="1" noRot="1" noChangeAspect="1" noChangeArrowheads="1" noTextEdit="1"/>
          </p:cNvSpPr>
          <p:nvPr>
            <p:ph type="sldImg"/>
          </p:nvPr>
        </p:nvSpPr>
        <p:spPr>
          <a:xfrm>
            <a:off x="1128713" y="701675"/>
            <a:ext cx="4586287" cy="3440113"/>
          </a:xfrm>
          <a:ln/>
        </p:spPr>
      </p:sp>
      <p:sp>
        <p:nvSpPr>
          <p:cNvPr id="168964" name="Rectangle 3"/>
          <p:cNvSpPr>
            <a:spLocks noGrp="1" noChangeArrowheads="1"/>
          </p:cNvSpPr>
          <p:nvPr>
            <p:ph type="body" idx="1"/>
          </p:nvPr>
        </p:nvSpPr>
        <p:spPr>
          <a:xfrm>
            <a:off x="922338" y="4351338"/>
            <a:ext cx="4997450" cy="4141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724696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74A3D85-7E21-48CE-80D6-805D5AD0AD5B}" type="slidenum">
              <a:rPr lang="en-US" altLang="zh-CN"/>
              <a:pPr eaLnBrk="1" hangingPunct="1"/>
              <a:t>84</a:t>
            </a:fld>
            <a:endParaRPr lang="en-US" altLang="zh-CN"/>
          </a:p>
        </p:txBody>
      </p:sp>
      <p:sp>
        <p:nvSpPr>
          <p:cNvPr id="169987" name="Rectangle 2"/>
          <p:cNvSpPr>
            <a:spLocks noGrp="1" noRot="1" noChangeAspect="1" noChangeArrowheads="1" noTextEdit="1"/>
          </p:cNvSpPr>
          <p:nvPr>
            <p:ph type="sldImg"/>
          </p:nvPr>
        </p:nvSpPr>
        <p:spPr>
          <a:xfrm>
            <a:off x="1128713" y="701675"/>
            <a:ext cx="4586287" cy="3440113"/>
          </a:xfrm>
          <a:ln/>
        </p:spPr>
      </p:sp>
      <p:sp>
        <p:nvSpPr>
          <p:cNvPr id="169988" name="Rectangle 3"/>
          <p:cNvSpPr>
            <a:spLocks noGrp="1" noChangeArrowheads="1"/>
          </p:cNvSpPr>
          <p:nvPr>
            <p:ph type="body" idx="1"/>
          </p:nvPr>
        </p:nvSpPr>
        <p:spPr>
          <a:xfrm>
            <a:off x="922338" y="4351338"/>
            <a:ext cx="4997450" cy="4141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285212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ECCB6E8-D6CA-46E7-8B72-C5CE4BC9DEB6}" type="slidenum">
              <a:rPr lang="en-US" altLang="zh-CN"/>
              <a:pPr eaLnBrk="1" hangingPunct="1"/>
              <a:t>85</a:t>
            </a:fld>
            <a:endParaRPr lang="en-US" altLang="zh-CN"/>
          </a:p>
        </p:txBody>
      </p:sp>
      <p:sp>
        <p:nvSpPr>
          <p:cNvPr id="171011" name="Rectangle 2"/>
          <p:cNvSpPr>
            <a:spLocks noGrp="1" noRot="1" noChangeAspect="1" noChangeArrowheads="1" noTextEdit="1"/>
          </p:cNvSpPr>
          <p:nvPr>
            <p:ph type="sldImg"/>
          </p:nvPr>
        </p:nvSpPr>
        <p:spPr>
          <a:xfrm>
            <a:off x="1128713" y="701675"/>
            <a:ext cx="4586287" cy="3440113"/>
          </a:xfrm>
          <a:ln/>
        </p:spPr>
      </p:sp>
      <p:sp>
        <p:nvSpPr>
          <p:cNvPr id="171012" name="Rectangle 3"/>
          <p:cNvSpPr>
            <a:spLocks noGrp="1" noChangeArrowheads="1"/>
          </p:cNvSpPr>
          <p:nvPr>
            <p:ph type="body" idx="1"/>
          </p:nvPr>
        </p:nvSpPr>
        <p:spPr>
          <a:xfrm>
            <a:off x="922338" y="4351338"/>
            <a:ext cx="4997450" cy="4141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234801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C63E72E-A364-4E5E-8CA9-23570E4C066D}" type="slidenum">
              <a:rPr lang="en-US" altLang="zh-CN"/>
              <a:pPr eaLnBrk="1" hangingPunct="1"/>
              <a:t>86</a:t>
            </a:fld>
            <a:endParaRPr lang="en-US" altLang="zh-CN"/>
          </a:p>
        </p:txBody>
      </p:sp>
      <p:sp>
        <p:nvSpPr>
          <p:cNvPr id="172035" name="Rectangle 2"/>
          <p:cNvSpPr>
            <a:spLocks noGrp="1" noRot="1" noChangeAspect="1" noChangeArrowheads="1" noTextEdit="1"/>
          </p:cNvSpPr>
          <p:nvPr>
            <p:ph type="sldImg"/>
          </p:nvPr>
        </p:nvSpPr>
        <p:spPr>
          <a:xfrm>
            <a:off x="1128713" y="701675"/>
            <a:ext cx="4586287" cy="3440113"/>
          </a:xfrm>
          <a:ln/>
        </p:spPr>
      </p:sp>
      <p:sp>
        <p:nvSpPr>
          <p:cNvPr id="172036" name="Rectangle 3"/>
          <p:cNvSpPr>
            <a:spLocks noGrp="1" noChangeArrowheads="1"/>
          </p:cNvSpPr>
          <p:nvPr>
            <p:ph type="body" idx="1"/>
          </p:nvPr>
        </p:nvSpPr>
        <p:spPr>
          <a:xfrm>
            <a:off x="922338" y="4351338"/>
            <a:ext cx="4997450" cy="4141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418877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BAB8E9C-2514-4A54-BDEC-870551FF7FD3}" type="slidenum">
              <a:rPr lang="en-US" altLang="zh-CN"/>
              <a:pPr eaLnBrk="1" hangingPunct="1"/>
              <a:t>90</a:t>
            </a:fld>
            <a:endParaRPr lang="en-US" altLang="zh-CN"/>
          </a:p>
        </p:txBody>
      </p:sp>
      <p:sp>
        <p:nvSpPr>
          <p:cNvPr id="173059" name="Rectangle 2"/>
          <p:cNvSpPr>
            <a:spLocks noGrp="1" noRot="1" noChangeAspect="1" noChangeArrowheads="1" noTextEdit="1"/>
          </p:cNvSpPr>
          <p:nvPr>
            <p:ph type="sldImg"/>
          </p:nvPr>
        </p:nvSpPr>
        <p:spPr>
          <a:xfrm>
            <a:off x="1128713" y="701675"/>
            <a:ext cx="4586287" cy="3440113"/>
          </a:xfrm>
          <a:ln/>
        </p:spPr>
      </p:sp>
      <p:sp>
        <p:nvSpPr>
          <p:cNvPr id="173060" name="Rectangle 3"/>
          <p:cNvSpPr>
            <a:spLocks noGrp="1" noChangeArrowheads="1"/>
          </p:cNvSpPr>
          <p:nvPr>
            <p:ph type="body" idx="1"/>
          </p:nvPr>
        </p:nvSpPr>
        <p:spPr>
          <a:xfrm>
            <a:off x="922338" y="4351338"/>
            <a:ext cx="4997450" cy="4141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6058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6EF31F9-BA50-4814-8B98-0BC6B64A33D4}" type="slidenum">
              <a:rPr lang="en-US" altLang="zh-CN"/>
              <a:pPr eaLnBrk="1" hangingPunct="1"/>
              <a:t>92</a:t>
            </a:fld>
            <a:endParaRPr lang="en-US" altLang="zh-CN"/>
          </a:p>
        </p:txBody>
      </p:sp>
      <p:sp>
        <p:nvSpPr>
          <p:cNvPr id="174083" name="Rectangle 2"/>
          <p:cNvSpPr>
            <a:spLocks noGrp="1" noRot="1" noChangeAspect="1" noChangeArrowheads="1" noTextEdit="1"/>
          </p:cNvSpPr>
          <p:nvPr>
            <p:ph type="sldImg"/>
          </p:nvPr>
        </p:nvSpPr>
        <p:spPr>
          <a:xfrm>
            <a:off x="1128713" y="701675"/>
            <a:ext cx="4586287" cy="3440113"/>
          </a:xfrm>
          <a:ln/>
        </p:spPr>
      </p:sp>
      <p:sp>
        <p:nvSpPr>
          <p:cNvPr id="174084" name="Rectangle 3"/>
          <p:cNvSpPr>
            <a:spLocks noGrp="1" noChangeArrowheads="1"/>
          </p:cNvSpPr>
          <p:nvPr>
            <p:ph type="body" idx="1"/>
          </p:nvPr>
        </p:nvSpPr>
        <p:spPr>
          <a:xfrm>
            <a:off x="922338" y="4351338"/>
            <a:ext cx="4997450" cy="4141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663278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68F41C7-2037-4DF7-B481-A043C5487B88}" type="slidenum">
              <a:rPr lang="en-US" altLang="zh-CN"/>
              <a:pPr eaLnBrk="1" hangingPunct="1"/>
              <a:t>100</a:t>
            </a:fld>
            <a:endParaRPr lang="en-US" altLang="zh-CN"/>
          </a:p>
        </p:txBody>
      </p:sp>
      <p:sp>
        <p:nvSpPr>
          <p:cNvPr id="175107" name="Rectangle 2"/>
          <p:cNvSpPr>
            <a:spLocks noGrp="1" noRot="1" noChangeAspect="1" noChangeArrowheads="1" noTextEdit="1"/>
          </p:cNvSpPr>
          <p:nvPr>
            <p:ph type="sldImg"/>
          </p:nvPr>
        </p:nvSpPr>
        <p:spPr>
          <a:xfrm>
            <a:off x="1128713" y="701675"/>
            <a:ext cx="4586287" cy="3440113"/>
          </a:xfrm>
          <a:ln/>
        </p:spPr>
      </p:sp>
      <p:sp>
        <p:nvSpPr>
          <p:cNvPr id="175108" name="Rectangle 3"/>
          <p:cNvSpPr>
            <a:spLocks noGrp="1" noChangeArrowheads="1"/>
          </p:cNvSpPr>
          <p:nvPr>
            <p:ph type="body" idx="1"/>
          </p:nvPr>
        </p:nvSpPr>
        <p:spPr>
          <a:xfrm>
            <a:off x="922338" y="4351338"/>
            <a:ext cx="4997450" cy="4141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302246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293771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2348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80935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47185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76378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15016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58004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98176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9283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75692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561400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1"/>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7150" y="38100"/>
            <a:ext cx="693738"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2"/>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581775" y="6237288"/>
            <a:ext cx="25622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slide" Target="slide5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slide" Target="slide47.xml"/><Relationship Id="rId1" Type="http://schemas.openxmlformats.org/officeDocument/2006/relationships/slideLayout" Target="../slideLayouts/slideLayout1.xml"/><Relationship Id="rId4" Type="http://schemas.openxmlformats.org/officeDocument/2006/relationships/slide" Target="slide54.xml"/></Relationships>
</file>

<file path=ppt/slides/_rels/slide48.xml.rels><?xml version="1.0" encoding="UTF-8" standalone="yes"?>
<Relationships xmlns="http://schemas.openxmlformats.org/package/2006/relationships"><Relationship Id="rId2" Type="http://schemas.openxmlformats.org/officeDocument/2006/relationships/slide" Target="slide5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idx="4294967295"/>
          </p:nvPr>
        </p:nvSpPr>
        <p:spPr>
          <a:xfrm>
            <a:off x="642938" y="1041400"/>
            <a:ext cx="7772400" cy="731838"/>
          </a:xfrm>
          <a:prstGeom prst="rect">
            <a:avLst/>
          </a:prstGeom>
        </p:spPr>
        <p:txBody>
          <a:bodyPr/>
          <a:lstStyle/>
          <a:p>
            <a:pPr eaLnBrk="1" hangingPunct="1"/>
            <a:r>
              <a:rPr kumimoji="1" lang="zh-CN" altLang="en-US" sz="4800" dirty="0">
                <a:solidFill>
                  <a:srgbClr val="FF0000"/>
                </a:solidFill>
                <a:latin typeface="华文新魏" panose="02010800040101010101" pitchFamily="2" charset="-122"/>
                <a:ea typeface="华文新魏" panose="02010800040101010101" pitchFamily="2" charset="-122"/>
              </a:rPr>
              <a:t>第三章 同步、通信与死锁</a:t>
            </a:r>
            <a:endParaRPr kumimoji="1" lang="zh-CN" altLang="zh-CN" sz="4800" dirty="0">
              <a:solidFill>
                <a:srgbClr val="FF0000"/>
              </a:solidFill>
              <a:latin typeface="华文新魏" panose="02010800040101010101" pitchFamily="2" charset="-122"/>
              <a:ea typeface="华文新魏" panose="02010800040101010101" pitchFamily="2" charset="-122"/>
            </a:endParaRPr>
          </a:p>
        </p:txBody>
      </p:sp>
      <p:sp>
        <p:nvSpPr>
          <p:cNvPr id="2052" name="Rectangle 3"/>
          <p:cNvSpPr>
            <a:spLocks noGrp="1" noChangeArrowheads="1"/>
          </p:cNvSpPr>
          <p:nvPr>
            <p:ph type="subTitle" idx="4294967295"/>
          </p:nvPr>
        </p:nvSpPr>
        <p:spPr>
          <a:xfrm>
            <a:off x="2123728" y="2204864"/>
            <a:ext cx="5256213" cy="3301528"/>
          </a:xfrm>
          <a:prstGeom prst="rect">
            <a:avLst/>
          </a:prstGeom>
        </p:spPr>
        <p:txBody>
          <a:bodyPr/>
          <a:lstStyle/>
          <a:p>
            <a:pPr marL="0" indent="0" eaLnBrk="1" hangingPunct="1">
              <a:buFontTx/>
              <a:buNone/>
            </a:pPr>
            <a:r>
              <a:rPr lang="en-US" altLang="zh-CN" sz="3600" dirty="0">
                <a:latin typeface="Times New Roman" panose="02020603050405020304" pitchFamily="18" charset="0"/>
                <a:ea typeface="隶书" panose="02010509060101010101" pitchFamily="49" charset="-122"/>
              </a:rPr>
              <a:t>3.1 </a:t>
            </a:r>
            <a:r>
              <a:rPr lang="zh-CN" altLang="en-US" sz="3600" dirty="0">
                <a:latin typeface="Times New Roman" panose="02020603050405020304" pitchFamily="18" charset="0"/>
                <a:ea typeface="隶书" panose="02010509060101010101" pitchFamily="49" charset="-122"/>
              </a:rPr>
              <a:t>并发进程</a:t>
            </a:r>
          </a:p>
          <a:p>
            <a:pPr marL="0" indent="0" eaLnBrk="1" hangingPunct="1">
              <a:buFontTx/>
              <a:buNone/>
            </a:pPr>
            <a:r>
              <a:rPr lang="en-US" altLang="zh-CN" sz="3600" dirty="0">
                <a:latin typeface="Times New Roman" panose="02020603050405020304" pitchFamily="18" charset="0"/>
                <a:ea typeface="隶书" panose="02010509060101010101" pitchFamily="49" charset="-122"/>
              </a:rPr>
              <a:t>3.2 </a:t>
            </a:r>
            <a:r>
              <a:rPr lang="zh-CN" altLang="en-US" sz="3600" dirty="0">
                <a:latin typeface="Times New Roman" panose="02020603050405020304" pitchFamily="18" charset="0"/>
                <a:ea typeface="隶书" panose="02010509060101010101" pitchFamily="49" charset="-122"/>
              </a:rPr>
              <a:t>临界区管理</a:t>
            </a:r>
          </a:p>
          <a:p>
            <a:pPr marL="0" indent="0" eaLnBrk="1" hangingPunct="1">
              <a:buFontTx/>
              <a:buNone/>
            </a:pPr>
            <a:r>
              <a:rPr lang="en-US" altLang="zh-CN" sz="3600" dirty="0">
                <a:latin typeface="Times New Roman" panose="02020603050405020304" pitchFamily="18" charset="0"/>
                <a:ea typeface="隶书" panose="02010509060101010101" pitchFamily="49" charset="-122"/>
              </a:rPr>
              <a:t>3.3 </a:t>
            </a:r>
            <a:r>
              <a:rPr lang="zh-CN" altLang="en-US" sz="3600" dirty="0">
                <a:latin typeface="Times New Roman" panose="02020603050405020304" pitchFamily="18" charset="0"/>
                <a:ea typeface="隶书" panose="02010509060101010101" pitchFamily="49" charset="-122"/>
              </a:rPr>
              <a:t>信号量与</a:t>
            </a:r>
            <a:r>
              <a:rPr lang="en-US" altLang="zh-CN" sz="3600" dirty="0">
                <a:latin typeface="Times New Roman" panose="02020603050405020304" pitchFamily="18" charset="0"/>
                <a:ea typeface="隶书" panose="02010509060101010101" pitchFamily="49" charset="-122"/>
              </a:rPr>
              <a:t>PV</a:t>
            </a:r>
            <a:r>
              <a:rPr lang="zh-CN" altLang="en-US" sz="3600" dirty="0">
                <a:latin typeface="Times New Roman" panose="02020603050405020304" pitchFamily="18" charset="0"/>
                <a:ea typeface="隶书" panose="02010509060101010101" pitchFamily="49" charset="-122"/>
              </a:rPr>
              <a:t>操作</a:t>
            </a:r>
            <a:endParaRPr lang="en-US" altLang="zh-CN" sz="3600" dirty="0">
              <a:latin typeface="Times New Roman" panose="02020603050405020304" pitchFamily="18" charset="0"/>
              <a:ea typeface="隶书" panose="02010509060101010101" pitchFamily="49" charset="-122"/>
            </a:endParaRPr>
          </a:p>
          <a:p>
            <a:pPr marL="0" indent="0" eaLnBrk="1" hangingPunct="1">
              <a:buFontTx/>
              <a:buNone/>
            </a:pPr>
            <a:r>
              <a:rPr lang="en-US" altLang="zh-CN" sz="3600" dirty="0">
                <a:latin typeface="Times New Roman" panose="02020603050405020304" pitchFamily="18" charset="0"/>
                <a:ea typeface="隶书" panose="02010509060101010101" pitchFamily="49" charset="-122"/>
              </a:rPr>
              <a:t>3.4 </a:t>
            </a:r>
            <a:r>
              <a:rPr lang="zh-CN" altLang="en-US" sz="3600" dirty="0">
                <a:latin typeface="Times New Roman" panose="02020603050405020304" pitchFamily="18" charset="0"/>
                <a:ea typeface="隶书" panose="02010509060101010101" pitchFamily="49" charset="-122"/>
              </a:rPr>
              <a:t>进程通信</a:t>
            </a:r>
          </a:p>
          <a:p>
            <a:pPr marL="0" indent="0" eaLnBrk="1" hangingPunct="1">
              <a:buFontTx/>
              <a:buNone/>
            </a:pPr>
            <a:r>
              <a:rPr lang="en-US" altLang="zh-CN" sz="3600" dirty="0">
                <a:latin typeface="Times New Roman" panose="02020603050405020304" pitchFamily="18" charset="0"/>
                <a:ea typeface="隶书" panose="02010509060101010101" pitchFamily="49" charset="-122"/>
              </a:rPr>
              <a:t>3.5 </a:t>
            </a:r>
            <a:r>
              <a:rPr lang="zh-CN" altLang="en-US" sz="3600" dirty="0">
                <a:latin typeface="Times New Roman" panose="02020603050405020304" pitchFamily="18" charset="0"/>
                <a:ea typeface="隶书" panose="02010509060101010101" pitchFamily="49" charset="-122"/>
              </a:rPr>
              <a:t>死锁</a:t>
            </a:r>
          </a:p>
        </p:txBody>
      </p:sp>
    </p:spTree>
    <p:extLst>
      <p:ext uri="{BB962C8B-B14F-4D97-AF65-F5344CB8AC3E}">
        <p14:creationId xmlns:p14="http://schemas.microsoft.com/office/powerpoint/2010/main" val="10063470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90600" y="358775"/>
            <a:ext cx="7696200" cy="1339850"/>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相交的并发进程</a:t>
            </a:r>
            <a:br>
              <a:rPr lang="zh-CN" altLang="en-US" sz="5400">
                <a:latin typeface="隶书" panose="02010509060101010101" pitchFamily="49" charset="-122"/>
                <a:ea typeface="隶书" panose="02010509060101010101" pitchFamily="49" charset="-122"/>
              </a:rPr>
            </a:br>
            <a:r>
              <a:rPr lang="zh-CN" altLang="en-US">
                <a:solidFill>
                  <a:srgbClr val="0000FF"/>
                </a:solidFill>
                <a:latin typeface="隶书" panose="02010509060101010101" pitchFamily="49" charset="-122"/>
                <a:ea typeface="隶书" panose="02010509060101010101" pitchFamily="49" charset="-122"/>
              </a:rPr>
              <a:t>并发程序设计</a:t>
            </a:r>
          </a:p>
        </p:txBody>
      </p:sp>
      <p:sp>
        <p:nvSpPr>
          <p:cNvPr id="19459" name="Rectangle 3"/>
          <p:cNvSpPr>
            <a:spLocks noGrp="1" noChangeArrowheads="1"/>
          </p:cNvSpPr>
          <p:nvPr>
            <p:ph type="body" idx="1"/>
          </p:nvPr>
        </p:nvSpPr>
        <p:spPr>
          <a:xfrm>
            <a:off x="1066800" y="1828800"/>
            <a:ext cx="7010400" cy="3471863"/>
          </a:xfrm>
        </p:spPr>
        <p:txBody>
          <a:bodyPr/>
          <a:lstStyle/>
          <a:p>
            <a:pPr algn="just" eaLnBrk="1" hangingPunct="1">
              <a:lnSpc>
                <a:spcPct val="85000"/>
              </a:lnSpc>
            </a:pPr>
            <a:r>
              <a:rPr lang="zh-CN" altLang="en-US" sz="4000">
                <a:solidFill>
                  <a:srgbClr val="333399"/>
                </a:solidFill>
                <a:latin typeface="隶书" panose="02010509060101010101" pitchFamily="49" charset="-122"/>
                <a:ea typeface="隶书" panose="02010509060101010101" pitchFamily="49" charset="-122"/>
              </a:rPr>
              <a:t>并发程序设计是：</a:t>
            </a:r>
            <a:r>
              <a:rPr lang="zh-CN" altLang="en-US" sz="4000">
                <a:latin typeface="隶书" panose="02010509060101010101" pitchFamily="49" charset="-122"/>
                <a:ea typeface="隶书" panose="02010509060101010101" pitchFamily="49" charset="-122"/>
              </a:rPr>
              <a:t>把一个程序设计成若干个可同时执行的程序模块的方法</a:t>
            </a:r>
            <a:r>
              <a:rPr lang="zh-CN" altLang="en-US" sz="4000"/>
              <a:t>。</a:t>
            </a:r>
            <a:endParaRPr lang="zh-CN" altLang="en-US" sz="4000">
              <a:latin typeface="隶书" panose="02010509060101010101" pitchFamily="49" charset="-122"/>
              <a:ea typeface="隶书" panose="02010509060101010101" pitchFamily="49" charset="-122"/>
            </a:endParaRPr>
          </a:p>
          <a:p>
            <a:pPr algn="just" eaLnBrk="1" hangingPunct="1">
              <a:lnSpc>
                <a:spcPct val="85000"/>
              </a:lnSpc>
            </a:pPr>
            <a:r>
              <a:rPr lang="zh-CN" altLang="en-US" sz="4000">
                <a:latin typeface="隶书" panose="02010509060101010101" pitchFamily="49" charset="-122"/>
                <a:ea typeface="隶书" panose="02010509060101010101" pitchFamily="49" charset="-122"/>
              </a:rPr>
              <a:t>并发程序设计的特征：</a:t>
            </a:r>
          </a:p>
          <a:p>
            <a:pPr lvl="1" algn="just" eaLnBrk="1" hangingPunct="1">
              <a:lnSpc>
                <a:spcPct val="85000"/>
              </a:lnSpc>
              <a:buFontTx/>
              <a:buNone/>
            </a:pPr>
            <a:r>
              <a:rPr lang="zh-CN" altLang="en-US" sz="4000">
                <a:latin typeface="隶书" panose="02010509060101010101" pitchFamily="49" charset="-122"/>
                <a:ea typeface="隶书" panose="02010509060101010101" pitchFamily="49" charset="-122"/>
              </a:rPr>
              <a:t>  并行性、  共享性、</a:t>
            </a:r>
          </a:p>
          <a:p>
            <a:pPr lvl="1" algn="just" eaLnBrk="1" hangingPunct="1">
              <a:lnSpc>
                <a:spcPct val="85000"/>
              </a:lnSpc>
              <a:buFontTx/>
              <a:buNone/>
            </a:pPr>
            <a:r>
              <a:rPr lang="zh-CN" altLang="en-US" sz="4000">
                <a:latin typeface="隶书" panose="02010509060101010101" pitchFamily="49" charset="-122"/>
                <a:ea typeface="隶书" panose="02010509060101010101" pitchFamily="49" charset="-122"/>
              </a:rPr>
              <a:t>  制约性、  交互性</a:t>
            </a:r>
            <a:r>
              <a:rPr lang="zh-CN" altLang="en-US" sz="3600"/>
              <a:t>。</a:t>
            </a:r>
            <a:endParaRPr lang="zh-CN" altLang="zh-CN" sz="400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79138956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609600" y="188913"/>
            <a:ext cx="8153400" cy="503237"/>
          </a:xfrm>
        </p:spPr>
        <p:txBody>
          <a:bodyPr/>
          <a:lstStyle/>
          <a:p>
            <a:pPr eaLnBrk="1" hangingPunct="1">
              <a:lnSpc>
                <a:spcPct val="75000"/>
              </a:lnSpc>
            </a:pPr>
            <a:r>
              <a:rPr lang="zh-CN" altLang="en-US">
                <a:solidFill>
                  <a:srgbClr val="FF0000"/>
                </a:solidFill>
                <a:latin typeface="Times New Roman" panose="02020603050405020304" pitchFamily="18" charset="0"/>
                <a:ea typeface="华文新魏" panose="02010800040101010101" pitchFamily="2" charset="-122"/>
              </a:rPr>
              <a:t>银行家算法</a:t>
            </a:r>
            <a:r>
              <a:rPr lang="en-US" altLang="zh-CN">
                <a:solidFill>
                  <a:srgbClr val="FF0000"/>
                </a:solidFill>
                <a:latin typeface="Times New Roman" panose="02020603050405020304" pitchFamily="18" charset="0"/>
                <a:ea typeface="华文新魏" panose="02010800040101010101" pitchFamily="2" charset="-122"/>
              </a:rPr>
              <a:t>(1)</a:t>
            </a:r>
          </a:p>
        </p:txBody>
      </p:sp>
      <p:sp>
        <p:nvSpPr>
          <p:cNvPr id="149507" name="Rectangle 3"/>
          <p:cNvSpPr>
            <a:spLocks noChangeArrowheads="1"/>
          </p:cNvSpPr>
          <p:nvPr/>
        </p:nvSpPr>
        <p:spPr bwMode="auto">
          <a:xfrm>
            <a:off x="250825" y="692150"/>
            <a:ext cx="396081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solidFill>
                  <a:srgbClr val="333399"/>
                </a:solidFill>
                <a:latin typeface="黑体" panose="02010609060101010101" pitchFamily="49" charset="-122"/>
                <a:ea typeface="黑体" panose="02010609060101010101" pitchFamily="49" charset="-122"/>
              </a:rPr>
              <a:t>◆</a:t>
            </a:r>
            <a:r>
              <a:rPr kumimoji="1" lang="zh-CN" altLang="en-US" sz="3200" b="1">
                <a:solidFill>
                  <a:srgbClr val="333399"/>
                </a:solidFill>
                <a:latin typeface="黑体" panose="02010609060101010101" pitchFamily="49" charset="-122"/>
                <a:ea typeface="黑体" panose="02010609060101010101" pitchFamily="49" charset="-122"/>
              </a:rPr>
              <a:t>数据结构：</a:t>
            </a:r>
          </a:p>
        </p:txBody>
      </p:sp>
      <p:sp>
        <p:nvSpPr>
          <p:cNvPr id="146436" name="Rectangle 4"/>
          <p:cNvSpPr>
            <a:spLocks noChangeArrowheads="1"/>
          </p:cNvSpPr>
          <p:nvPr/>
        </p:nvSpPr>
        <p:spPr bwMode="auto">
          <a:xfrm>
            <a:off x="373063" y="1660525"/>
            <a:ext cx="8447087"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766763" indent="-7667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solidFill>
                  <a:srgbClr val="FF0000"/>
                </a:solidFill>
                <a:latin typeface="Times New Roman" panose="02020603050405020304" pitchFamily="18" charset="0"/>
                <a:ea typeface="仿宋_GB2312" pitchFamily="49" charset="-122"/>
              </a:rPr>
              <a:t>Available</a:t>
            </a:r>
            <a:r>
              <a:rPr kumimoji="1" lang="zh-CN" altLang="en-US" sz="3200">
                <a:solidFill>
                  <a:srgbClr val="FF0000"/>
                </a:solidFill>
                <a:latin typeface="Times New Roman" panose="02020603050405020304" pitchFamily="18" charset="0"/>
                <a:ea typeface="仿宋_GB2312" pitchFamily="49" charset="-122"/>
              </a:rPr>
              <a:t>：</a:t>
            </a:r>
            <a:r>
              <a:rPr kumimoji="1" lang="zh-CN" altLang="en-US" sz="2800" b="1">
                <a:latin typeface="Times New Roman" panose="02020603050405020304" pitchFamily="18" charset="0"/>
                <a:ea typeface="华文新魏" panose="02010800040101010101" pitchFamily="2" charset="-122"/>
              </a:rPr>
              <a:t>可利用资源向量，它是一个具有</a:t>
            </a:r>
            <a:r>
              <a:rPr kumimoji="1" lang="en-US" altLang="zh-CN" sz="2800" b="1">
                <a:latin typeface="Times New Roman" panose="02020603050405020304" pitchFamily="18" charset="0"/>
                <a:ea typeface="华文新魏" panose="02010800040101010101" pitchFamily="2" charset="-122"/>
              </a:rPr>
              <a:t>m</a:t>
            </a:r>
            <a:r>
              <a:rPr kumimoji="1" lang="zh-CN" altLang="en-US" sz="2800" b="1">
                <a:latin typeface="Times New Roman" panose="02020603050405020304" pitchFamily="18" charset="0"/>
                <a:ea typeface="华文新魏" panose="02010800040101010101" pitchFamily="2" charset="-122"/>
              </a:rPr>
              <a:t>个元素的数组，其中的每一个元素代表一类可利用的资源数目，其数值随该类资源的动态分配和回收而改变，例</a:t>
            </a:r>
            <a:r>
              <a:rPr kumimoji="1" lang="en-US" altLang="zh-CN" sz="2800">
                <a:latin typeface="Times New Roman" panose="02020603050405020304" pitchFamily="18" charset="0"/>
                <a:ea typeface="华文新魏" panose="02010800040101010101" pitchFamily="2" charset="-122"/>
              </a:rPr>
              <a:t>Available[j]=k</a:t>
            </a:r>
            <a:r>
              <a:rPr kumimoji="1" lang="zh-CN" altLang="en-US" sz="2800">
                <a:latin typeface="Times New Roman" panose="02020603050405020304" pitchFamily="18" charset="0"/>
                <a:ea typeface="华文新魏" panose="02010800040101010101" pitchFamily="2" charset="-122"/>
              </a:rPr>
              <a:t>，</a:t>
            </a:r>
            <a:r>
              <a:rPr kumimoji="1" lang="zh-CN" altLang="en-US" sz="2800" b="1">
                <a:latin typeface="Times New Roman" panose="02020603050405020304" pitchFamily="18" charset="0"/>
                <a:ea typeface="华文新魏" panose="02010800040101010101" pitchFamily="2" charset="-122"/>
              </a:rPr>
              <a:t>即</a:t>
            </a:r>
            <a:r>
              <a:rPr kumimoji="1" lang="en-US" altLang="zh-CN" sz="2800" b="1">
                <a:latin typeface="Times New Roman" panose="02020603050405020304" pitchFamily="18" charset="0"/>
                <a:ea typeface="华文新魏" panose="02010800040101010101" pitchFamily="2" charset="-122"/>
              </a:rPr>
              <a:t>Rj</a:t>
            </a:r>
            <a:r>
              <a:rPr kumimoji="1" lang="zh-CN" altLang="en-US" sz="2800" b="1">
                <a:latin typeface="Times New Roman" panose="02020603050405020304" pitchFamily="18" charset="0"/>
                <a:ea typeface="华文新魏" panose="02010800040101010101" pitchFamily="2" charset="-122"/>
              </a:rPr>
              <a:t>类资源有</a:t>
            </a:r>
            <a:r>
              <a:rPr kumimoji="1" lang="en-US" altLang="zh-CN" sz="2800" b="1">
                <a:latin typeface="Times New Roman" panose="02020603050405020304" pitchFamily="18" charset="0"/>
                <a:ea typeface="华文新魏" panose="02010800040101010101" pitchFamily="2" charset="-122"/>
              </a:rPr>
              <a:t>k</a:t>
            </a:r>
            <a:r>
              <a:rPr kumimoji="1" lang="zh-CN" altLang="en-US" sz="2800" b="1">
                <a:latin typeface="Times New Roman" panose="02020603050405020304" pitchFamily="18" charset="0"/>
                <a:ea typeface="华文新魏" panose="02010800040101010101" pitchFamily="2" charset="-122"/>
              </a:rPr>
              <a:t>个</a:t>
            </a:r>
            <a:r>
              <a:rPr kumimoji="1" lang="zh-CN" altLang="en-US" sz="2800">
                <a:latin typeface="Times New Roman" panose="02020603050405020304" pitchFamily="18" charset="0"/>
                <a:ea typeface="华文新魏" panose="02010800040101010101" pitchFamily="2" charset="-122"/>
              </a:rPr>
              <a:t>。 </a:t>
            </a:r>
          </a:p>
        </p:txBody>
      </p:sp>
      <p:sp>
        <p:nvSpPr>
          <p:cNvPr id="146437" name="Rectangle 5"/>
          <p:cNvSpPr>
            <a:spLocks noChangeArrowheads="1"/>
          </p:cNvSpPr>
          <p:nvPr/>
        </p:nvSpPr>
        <p:spPr bwMode="auto">
          <a:xfrm>
            <a:off x="373063" y="3892550"/>
            <a:ext cx="8447087"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766763" indent="-7667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solidFill>
                  <a:srgbClr val="FF0000"/>
                </a:solidFill>
                <a:latin typeface="Times New Roman" panose="02020603050405020304" pitchFamily="18" charset="0"/>
                <a:ea typeface="仿宋_GB2312" pitchFamily="49" charset="-122"/>
              </a:rPr>
              <a:t>Claim </a:t>
            </a:r>
            <a:r>
              <a:rPr kumimoji="1" lang="zh-CN" altLang="en-US" sz="3200" b="1">
                <a:solidFill>
                  <a:srgbClr val="FF0000"/>
                </a:solidFill>
                <a:latin typeface="Times New Roman" panose="02020603050405020304" pitchFamily="18" charset="0"/>
                <a:ea typeface="仿宋_GB2312" pitchFamily="49" charset="-122"/>
              </a:rPr>
              <a:t>：</a:t>
            </a:r>
            <a:r>
              <a:rPr kumimoji="1" lang="zh-CN" altLang="en-US" sz="2800" b="1">
                <a:latin typeface="Times New Roman" panose="02020603050405020304" pitchFamily="18" charset="0"/>
                <a:ea typeface="华文新魏" panose="02010800040101010101" pitchFamily="2" charset="-122"/>
              </a:rPr>
              <a:t>最大需求矩阵，它是一个</a:t>
            </a:r>
            <a:r>
              <a:rPr kumimoji="1" lang="en-US" altLang="zh-CN" sz="2800" b="1">
                <a:latin typeface="Times New Roman" panose="02020603050405020304" pitchFamily="18" charset="0"/>
                <a:ea typeface="华文新魏" panose="02010800040101010101" pitchFamily="2" charset="-122"/>
              </a:rPr>
              <a:t>n</a:t>
            </a:r>
            <a:r>
              <a:rPr kumimoji="1"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kumimoji="1" lang="en-US" altLang="zh-CN" sz="2800" b="1">
                <a:latin typeface="Times New Roman" panose="02020603050405020304" pitchFamily="18" charset="0"/>
                <a:ea typeface="华文新魏" panose="02010800040101010101" pitchFamily="2" charset="-122"/>
              </a:rPr>
              <a:t>m</a:t>
            </a:r>
            <a:r>
              <a:rPr kumimoji="1" lang="zh-CN" altLang="en-US" sz="2800" b="1">
                <a:latin typeface="Times New Roman" panose="02020603050405020304" pitchFamily="18" charset="0"/>
                <a:ea typeface="华文新魏" panose="02010800040101010101" pitchFamily="2" charset="-122"/>
              </a:rPr>
              <a:t>的矩阵，它定义了系统中</a:t>
            </a:r>
            <a:r>
              <a:rPr kumimoji="1" lang="en-US" altLang="zh-CN" sz="2800" b="1">
                <a:latin typeface="Times New Roman" panose="02020603050405020304" pitchFamily="18" charset="0"/>
                <a:ea typeface="华文新魏" panose="02010800040101010101" pitchFamily="2" charset="-122"/>
              </a:rPr>
              <a:t>n</a:t>
            </a:r>
            <a:r>
              <a:rPr kumimoji="1" lang="zh-CN" altLang="en-US" sz="2800" b="1">
                <a:latin typeface="Times New Roman" panose="02020603050405020304" pitchFamily="18" charset="0"/>
                <a:ea typeface="华文新魏" panose="02010800040101010101" pitchFamily="2" charset="-122"/>
              </a:rPr>
              <a:t>个进程中的每一个进程对</a:t>
            </a:r>
            <a:r>
              <a:rPr kumimoji="1" lang="en-US" altLang="zh-CN" sz="2800" b="1">
                <a:latin typeface="Times New Roman" panose="02020603050405020304" pitchFamily="18" charset="0"/>
                <a:ea typeface="华文新魏" panose="02010800040101010101" pitchFamily="2" charset="-122"/>
              </a:rPr>
              <a:t>m</a:t>
            </a:r>
            <a:r>
              <a:rPr kumimoji="1" lang="zh-CN" altLang="en-US" sz="2800" b="1">
                <a:latin typeface="Times New Roman" panose="02020603050405020304" pitchFamily="18" charset="0"/>
                <a:ea typeface="华文新魏" panose="02010800040101010101" pitchFamily="2" charset="-122"/>
              </a:rPr>
              <a:t>类资源的最大需求。例</a:t>
            </a:r>
            <a:r>
              <a:rPr kumimoji="1" lang="en-US" altLang="zh-CN" sz="2800" b="1">
                <a:latin typeface="Times New Roman" panose="02020603050405020304" pitchFamily="18" charset="0"/>
                <a:ea typeface="华文新魏" panose="02010800040101010101" pitchFamily="2" charset="-122"/>
              </a:rPr>
              <a:t>Claim(i,j)=k</a:t>
            </a:r>
            <a:r>
              <a:rPr kumimoji="1" lang="zh-CN" altLang="en-US" sz="2800" b="1">
                <a:latin typeface="Times New Roman" panose="02020603050405020304" pitchFamily="18" charset="0"/>
                <a:ea typeface="华文新魏" panose="02010800040101010101" pitchFamily="2" charset="-122"/>
              </a:rPr>
              <a:t>，表示进程 </a:t>
            </a:r>
            <a:r>
              <a:rPr kumimoji="1" lang="en-US" altLang="zh-CN" sz="2800" b="1">
                <a:latin typeface="Times New Roman" panose="02020603050405020304" pitchFamily="18" charset="0"/>
                <a:ea typeface="华文新魏" panose="02010800040101010101" pitchFamily="2" charset="-122"/>
              </a:rPr>
              <a:t>i </a:t>
            </a:r>
            <a:r>
              <a:rPr kumimoji="1" lang="zh-CN" altLang="en-US" sz="2800" b="1">
                <a:latin typeface="Times New Roman" panose="02020603050405020304" pitchFamily="18" charset="0"/>
                <a:ea typeface="华文新魏" panose="02010800040101010101" pitchFamily="2" charset="-122"/>
              </a:rPr>
              <a:t>对</a:t>
            </a:r>
            <a:r>
              <a:rPr kumimoji="1" lang="en-US" altLang="zh-CN" sz="2800" b="1">
                <a:latin typeface="Times New Roman" panose="02020603050405020304" pitchFamily="18" charset="0"/>
                <a:ea typeface="华文新魏" panose="02010800040101010101" pitchFamily="2" charset="-122"/>
              </a:rPr>
              <a:t>Rj </a:t>
            </a:r>
            <a:r>
              <a:rPr kumimoji="1" lang="zh-CN" altLang="en-US" sz="2800" b="1">
                <a:latin typeface="Times New Roman" panose="02020603050405020304" pitchFamily="18" charset="0"/>
                <a:ea typeface="华文新魏" panose="02010800040101010101" pitchFamily="2" charset="-122"/>
              </a:rPr>
              <a:t>类资源的最大需求为</a:t>
            </a:r>
            <a:r>
              <a:rPr kumimoji="1" lang="en-US" altLang="zh-CN" sz="2800" b="1">
                <a:latin typeface="Times New Roman" panose="02020603050405020304" pitchFamily="18" charset="0"/>
                <a:ea typeface="华文新魏" panose="02010800040101010101" pitchFamily="2" charset="-122"/>
              </a:rPr>
              <a:t>k</a:t>
            </a:r>
            <a:r>
              <a:rPr kumimoji="1" lang="zh-CN" altLang="en-US" sz="2800" b="1">
                <a:latin typeface="Times New Roman" panose="02020603050405020304" pitchFamily="18" charset="0"/>
                <a:ea typeface="华文新魏" panose="02010800040101010101" pitchFamily="2" charset="-122"/>
              </a:rPr>
              <a:t>。</a:t>
            </a:r>
          </a:p>
        </p:txBody>
      </p:sp>
    </p:spTree>
    <p:extLst>
      <p:ext uri="{BB962C8B-B14F-4D97-AF65-F5344CB8AC3E}">
        <p14:creationId xmlns:p14="http://schemas.microsoft.com/office/powerpoint/2010/main" val="7201473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autoUpdateAnimBg="0"/>
      <p:bldP spid="146437"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09600" y="319088"/>
            <a:ext cx="8153400" cy="503237"/>
          </a:xfrm>
        </p:spPr>
        <p:txBody>
          <a:bodyPr/>
          <a:lstStyle/>
          <a:p>
            <a:pPr eaLnBrk="1" hangingPunct="1">
              <a:lnSpc>
                <a:spcPct val="75000"/>
              </a:lnSpc>
            </a:pPr>
            <a:r>
              <a:rPr lang="zh-CN" altLang="en-US">
                <a:solidFill>
                  <a:srgbClr val="FF0000"/>
                </a:solidFill>
                <a:latin typeface="Times New Roman" panose="02020603050405020304" pitchFamily="18" charset="0"/>
                <a:ea typeface="华文新魏" panose="02010800040101010101" pitchFamily="2" charset="-122"/>
              </a:rPr>
              <a:t>银行家算法</a:t>
            </a:r>
            <a:r>
              <a:rPr lang="en-US" altLang="zh-CN">
                <a:solidFill>
                  <a:srgbClr val="FF0000"/>
                </a:solidFill>
                <a:latin typeface="Times New Roman" panose="02020603050405020304" pitchFamily="18" charset="0"/>
                <a:ea typeface="华文新魏" panose="02010800040101010101" pitchFamily="2" charset="-122"/>
              </a:rPr>
              <a:t>(2)</a:t>
            </a:r>
          </a:p>
        </p:txBody>
      </p:sp>
      <p:sp>
        <p:nvSpPr>
          <p:cNvPr id="150531" name="Rectangle 3"/>
          <p:cNvSpPr>
            <a:spLocks noChangeArrowheads="1"/>
          </p:cNvSpPr>
          <p:nvPr/>
        </p:nvSpPr>
        <p:spPr bwMode="auto">
          <a:xfrm>
            <a:off x="76200" y="854075"/>
            <a:ext cx="34163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solidFill>
                  <a:srgbClr val="333399"/>
                </a:solidFill>
                <a:latin typeface="黑体" panose="02010609060101010101" pitchFamily="49" charset="-122"/>
                <a:ea typeface="黑体" panose="02010609060101010101" pitchFamily="49" charset="-122"/>
              </a:rPr>
              <a:t>◆</a:t>
            </a:r>
            <a:r>
              <a:rPr kumimoji="1" lang="zh-CN" altLang="en-US" sz="3200" b="1">
                <a:solidFill>
                  <a:srgbClr val="333399"/>
                </a:solidFill>
                <a:latin typeface="黑体" panose="02010609060101010101" pitchFamily="49" charset="-122"/>
                <a:ea typeface="黑体" panose="02010609060101010101" pitchFamily="49" charset="-122"/>
              </a:rPr>
              <a:t>数据结构：</a:t>
            </a:r>
          </a:p>
        </p:txBody>
      </p:sp>
      <p:sp>
        <p:nvSpPr>
          <p:cNvPr id="148484" name="Rectangle 4"/>
          <p:cNvSpPr>
            <a:spLocks noChangeArrowheads="1"/>
          </p:cNvSpPr>
          <p:nvPr/>
        </p:nvSpPr>
        <p:spPr bwMode="auto">
          <a:xfrm>
            <a:off x="533400" y="1630363"/>
            <a:ext cx="828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766763" indent="-7667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solidFill>
                  <a:srgbClr val="FF0000"/>
                </a:solidFill>
                <a:latin typeface="Times New Roman" panose="02020603050405020304" pitchFamily="18" charset="0"/>
                <a:ea typeface="仿宋_GB2312" pitchFamily="49" charset="-122"/>
              </a:rPr>
              <a:t>Allocation</a:t>
            </a:r>
            <a:r>
              <a:rPr kumimoji="1" lang="zh-CN" altLang="en-US" sz="3200" b="1">
                <a:solidFill>
                  <a:srgbClr val="FF0000"/>
                </a:solidFill>
                <a:latin typeface="Times New Roman" panose="02020603050405020304" pitchFamily="18" charset="0"/>
                <a:ea typeface="仿宋_GB2312" pitchFamily="49" charset="-122"/>
              </a:rPr>
              <a:t>：</a:t>
            </a:r>
            <a:r>
              <a:rPr kumimoji="1" lang="zh-CN" altLang="en-US" sz="2800" b="1">
                <a:latin typeface="Times New Roman" panose="02020603050405020304" pitchFamily="18" charset="0"/>
                <a:ea typeface="华文新魏" panose="02010800040101010101" pitchFamily="2" charset="-122"/>
              </a:rPr>
              <a:t>分配矩阵，它是一个</a:t>
            </a:r>
            <a:r>
              <a:rPr kumimoji="1" lang="en-US" altLang="zh-CN" sz="2800" b="1">
                <a:latin typeface="Times New Roman" panose="02020603050405020304" pitchFamily="18" charset="0"/>
                <a:ea typeface="华文新魏" panose="02010800040101010101" pitchFamily="2" charset="-122"/>
              </a:rPr>
              <a:t>n</a:t>
            </a:r>
            <a:r>
              <a:rPr kumimoji="1"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kumimoji="1" lang="en-US" altLang="zh-CN" sz="2800" b="1">
                <a:latin typeface="Times New Roman" panose="02020603050405020304" pitchFamily="18" charset="0"/>
                <a:ea typeface="华文新魏" panose="02010800040101010101" pitchFamily="2" charset="-122"/>
              </a:rPr>
              <a:t>m</a:t>
            </a:r>
            <a:r>
              <a:rPr kumimoji="1" lang="zh-CN" altLang="en-US" sz="2800" b="1">
                <a:latin typeface="Times New Roman" panose="02020603050405020304" pitchFamily="18" charset="0"/>
                <a:ea typeface="华文新魏" panose="02010800040101010101" pitchFamily="2" charset="-122"/>
              </a:rPr>
              <a:t>的矩阵，定义了系统中每个进程已经获得各类资源的个数。 </a:t>
            </a:r>
          </a:p>
        </p:txBody>
      </p:sp>
      <p:sp>
        <p:nvSpPr>
          <p:cNvPr id="148485" name="Rectangle 5"/>
          <p:cNvSpPr>
            <a:spLocks noChangeArrowheads="1"/>
          </p:cNvSpPr>
          <p:nvPr/>
        </p:nvSpPr>
        <p:spPr bwMode="auto">
          <a:xfrm>
            <a:off x="604838" y="2852738"/>
            <a:ext cx="82153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766763" indent="-7667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solidFill>
                  <a:srgbClr val="FF0000"/>
                </a:solidFill>
                <a:latin typeface="Times New Roman" panose="02020603050405020304" pitchFamily="18" charset="0"/>
                <a:ea typeface="仿宋_GB2312" pitchFamily="49" charset="-122"/>
              </a:rPr>
              <a:t>Need</a:t>
            </a:r>
            <a:r>
              <a:rPr kumimoji="1" lang="zh-CN" altLang="en-US" sz="3200" b="1">
                <a:solidFill>
                  <a:srgbClr val="FF0000"/>
                </a:solidFill>
                <a:latin typeface="Times New Roman" panose="02020603050405020304" pitchFamily="18" charset="0"/>
                <a:ea typeface="仿宋_GB2312" pitchFamily="49" charset="-122"/>
              </a:rPr>
              <a:t>：</a:t>
            </a:r>
            <a:r>
              <a:rPr kumimoji="1" lang="zh-CN" altLang="en-US" sz="2800" b="1">
                <a:latin typeface="Times New Roman" panose="02020603050405020304" pitchFamily="18" charset="0"/>
                <a:ea typeface="华文新魏" panose="02010800040101010101" pitchFamily="2" charset="-122"/>
              </a:rPr>
              <a:t>需求矩阵，它是个</a:t>
            </a:r>
            <a:r>
              <a:rPr kumimoji="1" lang="en-US" altLang="zh-CN" sz="2800" b="1">
                <a:latin typeface="Times New Roman" panose="02020603050405020304" pitchFamily="18" charset="0"/>
                <a:ea typeface="华文新魏" panose="02010800040101010101" pitchFamily="2" charset="-122"/>
              </a:rPr>
              <a:t>n</a:t>
            </a:r>
            <a:r>
              <a:rPr kumimoji="1"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kumimoji="1" lang="en-US" altLang="zh-CN" sz="2800" b="1">
                <a:latin typeface="Times New Roman" panose="02020603050405020304" pitchFamily="18" charset="0"/>
                <a:ea typeface="华文新魏" panose="02010800040101010101" pitchFamily="2" charset="-122"/>
              </a:rPr>
              <a:t>m</a:t>
            </a:r>
            <a:r>
              <a:rPr kumimoji="1" lang="zh-CN" altLang="en-US" sz="2800" b="1">
                <a:latin typeface="Times New Roman" panose="02020603050405020304" pitchFamily="18" charset="0"/>
                <a:ea typeface="华文新魏" panose="02010800040101010101" pitchFamily="2" charset="-122"/>
              </a:rPr>
              <a:t>矩阵，定义了系统中每一个进程还需求各类资源的个数。 </a:t>
            </a:r>
          </a:p>
        </p:txBody>
      </p:sp>
      <p:sp>
        <p:nvSpPr>
          <p:cNvPr id="148486" name="Rectangle 6"/>
          <p:cNvSpPr>
            <a:spLocks noChangeArrowheads="1"/>
          </p:cNvSpPr>
          <p:nvPr/>
        </p:nvSpPr>
        <p:spPr bwMode="auto">
          <a:xfrm>
            <a:off x="457200" y="4292600"/>
            <a:ext cx="7848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03188"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仿宋_GB2312" pitchFamily="49" charset="-122"/>
              </a:rPr>
              <a:t>     </a:t>
            </a:r>
            <a:r>
              <a:rPr kumimoji="1" lang="en-US" altLang="zh-CN" sz="3600" b="1">
                <a:solidFill>
                  <a:srgbClr val="0066FF"/>
                </a:solidFill>
                <a:latin typeface="Times New Roman" panose="02020603050405020304" pitchFamily="18" charset="0"/>
              </a:rPr>
              <a:t>Need(i,j)=Claim(i,j)-Allocation(i,j)</a:t>
            </a:r>
            <a:r>
              <a:rPr kumimoji="1" lang="en-US" altLang="zh-CN" sz="2800" b="1">
                <a:solidFill>
                  <a:srgbClr val="0066FF"/>
                </a:solidFill>
                <a:latin typeface="仿宋_GB2312" pitchFamily="49" charset="-122"/>
                <a:ea typeface="仿宋_GB2312" pitchFamily="49" charset="-122"/>
              </a:rPr>
              <a:t> </a:t>
            </a:r>
          </a:p>
        </p:txBody>
      </p:sp>
    </p:spTree>
    <p:extLst>
      <p:ext uri="{BB962C8B-B14F-4D97-AF65-F5344CB8AC3E}">
        <p14:creationId xmlns:p14="http://schemas.microsoft.com/office/powerpoint/2010/main" val="422944896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4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84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8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autoUpdateAnimBg="0"/>
      <p:bldP spid="148485" grpId="0" autoUpdateAnimBg="0"/>
      <p:bldP spid="148486"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09600" y="188913"/>
            <a:ext cx="8153400" cy="503237"/>
          </a:xfrm>
        </p:spPr>
        <p:txBody>
          <a:bodyPr/>
          <a:lstStyle/>
          <a:p>
            <a:pPr eaLnBrk="1" hangingPunct="1">
              <a:lnSpc>
                <a:spcPct val="75000"/>
              </a:lnSpc>
            </a:pPr>
            <a:r>
              <a:rPr lang="zh-CN" altLang="en-US">
                <a:solidFill>
                  <a:srgbClr val="FF0000"/>
                </a:solidFill>
                <a:latin typeface="Times New Roman" panose="02020603050405020304" pitchFamily="18" charset="0"/>
                <a:ea typeface="华文新魏" panose="02010800040101010101" pitchFamily="2" charset="-122"/>
              </a:rPr>
              <a:t>银行家算法</a:t>
            </a:r>
            <a:r>
              <a:rPr lang="en-US" altLang="zh-CN">
                <a:solidFill>
                  <a:srgbClr val="FF0000"/>
                </a:solidFill>
                <a:latin typeface="Times New Roman" panose="02020603050405020304" pitchFamily="18" charset="0"/>
                <a:ea typeface="华文新魏" panose="02010800040101010101" pitchFamily="2" charset="-122"/>
              </a:rPr>
              <a:t>(3)</a:t>
            </a:r>
          </a:p>
        </p:txBody>
      </p:sp>
      <p:sp>
        <p:nvSpPr>
          <p:cNvPr id="151555" name="Rectangle 3"/>
          <p:cNvSpPr>
            <a:spLocks noChangeArrowheads="1"/>
          </p:cNvSpPr>
          <p:nvPr/>
        </p:nvSpPr>
        <p:spPr bwMode="auto">
          <a:xfrm>
            <a:off x="292100" y="765175"/>
            <a:ext cx="456723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solidFill>
                  <a:srgbClr val="333399"/>
                </a:solidFill>
                <a:latin typeface="黑体" panose="02010609060101010101" pitchFamily="49" charset="-122"/>
                <a:ea typeface="黑体" panose="02010609060101010101" pitchFamily="49" charset="-122"/>
              </a:rPr>
              <a:t>◆</a:t>
            </a:r>
            <a:r>
              <a:rPr kumimoji="1" lang="zh-CN" altLang="en-US" sz="3200" b="1">
                <a:solidFill>
                  <a:srgbClr val="333399"/>
                </a:solidFill>
                <a:latin typeface="黑体" panose="02010609060101010101" pitchFamily="49" charset="-122"/>
                <a:ea typeface="黑体" panose="02010609060101010101" pitchFamily="49" charset="-122"/>
              </a:rPr>
              <a:t>算法具体描述：</a:t>
            </a:r>
          </a:p>
        </p:txBody>
      </p:sp>
      <p:sp>
        <p:nvSpPr>
          <p:cNvPr id="150532" name="Rectangle 4"/>
          <p:cNvSpPr>
            <a:spLocks noChangeArrowheads="1"/>
          </p:cNvSpPr>
          <p:nvPr/>
        </p:nvSpPr>
        <p:spPr bwMode="auto">
          <a:xfrm>
            <a:off x="323850" y="1263650"/>
            <a:ext cx="8208963"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5794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仿宋_GB2312" pitchFamily="49" charset="-122"/>
                <a:ea typeface="仿宋_GB2312" pitchFamily="49" charset="-122"/>
              </a:rPr>
              <a:t> </a:t>
            </a:r>
            <a:r>
              <a:rPr kumimoji="1" lang="zh-CN" altLang="en-US" sz="3200" b="1">
                <a:latin typeface="Times New Roman" panose="02020603050405020304" pitchFamily="18" charset="0"/>
                <a:ea typeface="华文新魏" panose="02010800040101010101" pitchFamily="2" charset="-122"/>
              </a:rPr>
              <a:t>假定</a:t>
            </a:r>
            <a:r>
              <a:rPr kumimoji="1" lang="en-US" altLang="zh-CN" sz="3200" b="1">
                <a:solidFill>
                  <a:srgbClr val="FF3300"/>
                </a:solidFill>
                <a:latin typeface="Times New Roman" panose="02020603050405020304" pitchFamily="18" charset="0"/>
                <a:ea typeface="华文新魏" panose="02010800040101010101" pitchFamily="2" charset="-122"/>
              </a:rPr>
              <a:t>Requesti</a:t>
            </a:r>
            <a:r>
              <a:rPr kumimoji="1" lang="zh-CN" altLang="en-US" sz="3200" b="1">
                <a:latin typeface="Times New Roman" panose="02020603050405020304" pitchFamily="18" charset="0"/>
                <a:ea typeface="华文新魏" panose="02010800040101010101" pitchFamily="2" charset="-122"/>
              </a:rPr>
              <a:t>是进程</a:t>
            </a:r>
            <a:r>
              <a:rPr kumimoji="1" lang="en-US" altLang="zh-CN" sz="3200" b="1">
                <a:latin typeface="Times New Roman" panose="02020603050405020304" pitchFamily="18" charset="0"/>
                <a:ea typeface="华文新魏" panose="02010800040101010101" pitchFamily="2" charset="-122"/>
              </a:rPr>
              <a:t>Pi</a:t>
            </a:r>
            <a:r>
              <a:rPr kumimoji="1" lang="zh-CN" altLang="en-US" sz="3200" b="1">
                <a:latin typeface="Times New Roman" panose="02020603050405020304" pitchFamily="18" charset="0"/>
                <a:ea typeface="华文新魏" panose="02010800040101010101" pitchFamily="2" charset="-122"/>
              </a:rPr>
              <a:t>的请求向量；如果</a:t>
            </a:r>
            <a:r>
              <a:rPr kumimoji="1" lang="en-US" altLang="zh-CN" sz="3200" b="1">
                <a:solidFill>
                  <a:srgbClr val="FF3300"/>
                </a:solidFill>
                <a:latin typeface="Times New Roman" panose="02020603050405020304" pitchFamily="18" charset="0"/>
                <a:ea typeface="华文新魏" panose="02010800040101010101" pitchFamily="2" charset="-122"/>
              </a:rPr>
              <a:t>Requesi[j]=k</a:t>
            </a:r>
            <a:r>
              <a:rPr kumimoji="1" lang="zh-CN" altLang="en-US" sz="3200" b="1">
                <a:latin typeface="Times New Roman" panose="02020603050405020304" pitchFamily="18" charset="0"/>
                <a:ea typeface="华文新魏" panose="02010800040101010101" pitchFamily="2" charset="-122"/>
              </a:rPr>
              <a:t>，表示进程</a:t>
            </a:r>
            <a:r>
              <a:rPr kumimoji="1" lang="en-US" altLang="zh-CN" sz="3200" b="1">
                <a:latin typeface="Times New Roman" panose="02020603050405020304" pitchFamily="18" charset="0"/>
                <a:ea typeface="华文新魏" panose="02010800040101010101" pitchFamily="2" charset="-122"/>
              </a:rPr>
              <a:t>Pi</a:t>
            </a:r>
            <a:r>
              <a:rPr kumimoji="1" lang="zh-CN" altLang="en-US" sz="3200" b="1">
                <a:latin typeface="Times New Roman" panose="02020603050405020304" pitchFamily="18" charset="0"/>
                <a:ea typeface="华文新魏" panose="02010800040101010101" pitchFamily="2" charset="-122"/>
              </a:rPr>
              <a:t>需要</a:t>
            </a:r>
            <a:r>
              <a:rPr kumimoji="1" lang="en-US" altLang="zh-CN" sz="3200" b="1">
                <a:solidFill>
                  <a:srgbClr val="FF3300"/>
                </a:solidFill>
                <a:latin typeface="Times New Roman" panose="02020603050405020304" pitchFamily="18" charset="0"/>
                <a:ea typeface="华文新魏" panose="02010800040101010101" pitchFamily="2" charset="-122"/>
              </a:rPr>
              <a:t>k</a:t>
            </a:r>
            <a:r>
              <a:rPr kumimoji="1" lang="zh-CN" altLang="en-US" sz="3200" b="1">
                <a:latin typeface="Times New Roman" panose="02020603050405020304" pitchFamily="18" charset="0"/>
                <a:ea typeface="华文新魏" panose="02010800040101010101" pitchFamily="2" charset="-122"/>
              </a:rPr>
              <a:t>个</a:t>
            </a:r>
            <a:r>
              <a:rPr kumimoji="1" lang="en-US" altLang="zh-CN" sz="3200" b="1">
                <a:solidFill>
                  <a:srgbClr val="FF3300"/>
                </a:solidFill>
                <a:latin typeface="Times New Roman" panose="02020603050405020304" pitchFamily="18" charset="0"/>
                <a:ea typeface="华文新魏" panose="02010800040101010101" pitchFamily="2" charset="-122"/>
              </a:rPr>
              <a:t>Rj</a:t>
            </a:r>
            <a:r>
              <a:rPr kumimoji="1" lang="zh-CN" altLang="en-US" sz="3200" b="1">
                <a:latin typeface="Times New Roman" panose="02020603050405020304" pitchFamily="18" charset="0"/>
                <a:ea typeface="华文新魏" panose="02010800040101010101" pitchFamily="2" charset="-122"/>
              </a:rPr>
              <a:t>类资源。当</a:t>
            </a:r>
            <a:r>
              <a:rPr kumimoji="1" lang="en-US" altLang="zh-CN" sz="3200" b="1">
                <a:latin typeface="Times New Roman" panose="02020603050405020304" pitchFamily="18" charset="0"/>
                <a:ea typeface="华文新魏" panose="02010800040101010101" pitchFamily="2" charset="-122"/>
              </a:rPr>
              <a:t>Pi</a:t>
            </a:r>
            <a:r>
              <a:rPr kumimoji="1" lang="zh-CN" altLang="en-US" sz="3200" b="1">
                <a:latin typeface="Times New Roman" panose="02020603050405020304" pitchFamily="18" charset="0"/>
                <a:ea typeface="华文新魏" panose="02010800040101010101" pitchFamily="2" charset="-122"/>
              </a:rPr>
              <a:t>发出资源请求后，系统转下述步骤进行检查：</a:t>
            </a:r>
            <a:endParaRPr kumimoji="1" lang="zh-CN" altLang="en-US" sz="3200">
              <a:latin typeface="Times New Roman" panose="02020603050405020304" pitchFamily="18" charset="0"/>
              <a:ea typeface="华文新魏" panose="02010800040101010101" pitchFamily="2" charset="-122"/>
            </a:endParaRPr>
          </a:p>
        </p:txBody>
      </p:sp>
      <p:sp>
        <p:nvSpPr>
          <p:cNvPr id="150533" name="Rectangle 5"/>
          <p:cNvSpPr>
            <a:spLocks noChangeArrowheads="1"/>
          </p:cNvSpPr>
          <p:nvPr/>
        </p:nvSpPr>
        <p:spPr bwMode="auto">
          <a:xfrm>
            <a:off x="468313" y="3246438"/>
            <a:ext cx="8135937"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6731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dirty="0">
                <a:solidFill>
                  <a:srgbClr val="333399"/>
                </a:solidFill>
                <a:latin typeface="Times New Roman" panose="02020603050405020304" pitchFamily="18" charset="0"/>
                <a:ea typeface="华文新魏" panose="02010800040101010101" pitchFamily="2" charset="-122"/>
              </a:rPr>
              <a:t>(1)</a:t>
            </a:r>
            <a:r>
              <a:rPr kumimoji="1" lang="zh-CN" altLang="en-US" sz="3200" b="1" dirty="0">
                <a:solidFill>
                  <a:srgbClr val="333399"/>
                </a:solidFill>
                <a:latin typeface="Times New Roman" panose="02020603050405020304" pitchFamily="18" charset="0"/>
                <a:ea typeface="华文新魏" panose="02010800040101010101" pitchFamily="2" charset="-122"/>
              </a:rPr>
              <a:t>如果</a:t>
            </a:r>
            <a:r>
              <a:rPr kumimoji="1" lang="en-US" altLang="zh-CN" sz="3200" b="1" dirty="0" err="1">
                <a:solidFill>
                  <a:srgbClr val="FF3300"/>
                </a:solidFill>
                <a:latin typeface="Times New Roman" panose="02020603050405020304" pitchFamily="18" charset="0"/>
                <a:ea typeface="华文新魏" panose="02010800040101010101" pitchFamily="2" charset="-122"/>
              </a:rPr>
              <a:t>Requesti</a:t>
            </a:r>
            <a:r>
              <a:rPr kumimoji="1" lang="en-US" altLang="zh-CN" sz="3200" b="1" dirty="0">
                <a:solidFill>
                  <a:srgbClr val="FF3300"/>
                </a:solidFill>
                <a:latin typeface="Times New Roman" panose="02020603050405020304" pitchFamily="18" charset="0"/>
                <a:ea typeface="华文新魏" panose="02010800040101010101" pitchFamily="2" charset="-122"/>
              </a:rPr>
              <a:t>&lt;=</a:t>
            </a:r>
            <a:r>
              <a:rPr kumimoji="1" lang="en-US" altLang="zh-CN" sz="3200" b="1" dirty="0" err="1">
                <a:solidFill>
                  <a:srgbClr val="FF3300"/>
                </a:solidFill>
                <a:latin typeface="Times New Roman" panose="02020603050405020304" pitchFamily="18" charset="0"/>
                <a:ea typeface="华文新魏" panose="02010800040101010101" pitchFamily="2" charset="-122"/>
              </a:rPr>
              <a:t>Needi</a:t>
            </a:r>
            <a:r>
              <a:rPr kumimoji="1" lang="zh-CN" altLang="en-US" sz="3200" b="1" dirty="0">
                <a:solidFill>
                  <a:srgbClr val="333399"/>
                </a:solidFill>
                <a:latin typeface="Times New Roman" panose="02020603050405020304" pitchFamily="18" charset="0"/>
                <a:ea typeface="华文新魏" panose="02010800040101010101" pitchFamily="2" charset="-122"/>
              </a:rPr>
              <a:t>，则转步骤</a:t>
            </a:r>
            <a:r>
              <a:rPr kumimoji="1" lang="en-US" altLang="zh-CN" sz="3200" b="1" dirty="0">
                <a:solidFill>
                  <a:srgbClr val="333399"/>
                </a:solidFill>
                <a:latin typeface="Times New Roman" panose="02020603050405020304" pitchFamily="18" charset="0"/>
                <a:ea typeface="华文新魏" panose="02010800040101010101" pitchFamily="2" charset="-122"/>
              </a:rPr>
              <a:t>(2)</a:t>
            </a:r>
            <a:r>
              <a:rPr kumimoji="1" lang="zh-CN" altLang="en-US" sz="3200" b="1" dirty="0">
                <a:solidFill>
                  <a:srgbClr val="333399"/>
                </a:solidFill>
                <a:latin typeface="Times New Roman" panose="02020603050405020304" pitchFamily="18" charset="0"/>
                <a:ea typeface="华文新魏" panose="02010800040101010101" pitchFamily="2" charset="-122"/>
              </a:rPr>
              <a:t>；否则，认为出错。</a:t>
            </a:r>
            <a:r>
              <a:rPr kumimoji="1" lang="zh-CN" altLang="en-US" sz="3200" b="1" dirty="0">
                <a:latin typeface="Times New Roman" panose="02020603050405020304" pitchFamily="18" charset="0"/>
                <a:ea typeface="华文新魏" panose="02010800040101010101" pitchFamily="2" charset="-122"/>
              </a:rPr>
              <a:t> </a:t>
            </a:r>
          </a:p>
        </p:txBody>
      </p:sp>
      <p:sp>
        <p:nvSpPr>
          <p:cNvPr id="150534" name="Rectangle 6"/>
          <p:cNvSpPr>
            <a:spLocks noChangeArrowheads="1"/>
          </p:cNvSpPr>
          <p:nvPr/>
        </p:nvSpPr>
        <p:spPr bwMode="auto">
          <a:xfrm>
            <a:off x="539750" y="4470400"/>
            <a:ext cx="8135938"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6731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dirty="0">
                <a:solidFill>
                  <a:srgbClr val="333399"/>
                </a:solidFill>
                <a:latin typeface="Times New Roman" panose="02020603050405020304" pitchFamily="18" charset="0"/>
                <a:ea typeface="华文新魏" panose="02010800040101010101" pitchFamily="2" charset="-122"/>
              </a:rPr>
              <a:t>(2)</a:t>
            </a:r>
            <a:r>
              <a:rPr kumimoji="1" lang="zh-CN" altLang="en-US" sz="3200" b="1" dirty="0">
                <a:solidFill>
                  <a:srgbClr val="333399"/>
                </a:solidFill>
                <a:latin typeface="Times New Roman" panose="02020603050405020304" pitchFamily="18" charset="0"/>
                <a:ea typeface="华文新魏" panose="02010800040101010101" pitchFamily="2" charset="-122"/>
              </a:rPr>
              <a:t>如果</a:t>
            </a:r>
            <a:r>
              <a:rPr kumimoji="1" lang="en-US" altLang="zh-CN" sz="3200" b="1" dirty="0" err="1">
                <a:solidFill>
                  <a:srgbClr val="FF3300"/>
                </a:solidFill>
                <a:latin typeface="Times New Roman" panose="02020603050405020304" pitchFamily="18" charset="0"/>
                <a:ea typeface="华文新魏" panose="02010800040101010101" pitchFamily="2" charset="-122"/>
              </a:rPr>
              <a:t>Requesti</a:t>
            </a:r>
            <a:r>
              <a:rPr kumimoji="1" lang="en-US" altLang="zh-CN" sz="3200" b="1" dirty="0">
                <a:solidFill>
                  <a:srgbClr val="FF3300"/>
                </a:solidFill>
                <a:latin typeface="Times New Roman" panose="02020603050405020304" pitchFamily="18" charset="0"/>
                <a:ea typeface="华文新魏" panose="02010800040101010101" pitchFamily="2" charset="-122"/>
              </a:rPr>
              <a:t>&lt;=Available</a:t>
            </a:r>
            <a:r>
              <a:rPr kumimoji="1" lang="zh-CN" altLang="en-US" sz="3200" b="1" dirty="0">
                <a:solidFill>
                  <a:srgbClr val="333399"/>
                </a:solidFill>
                <a:latin typeface="Times New Roman" panose="02020603050405020304" pitchFamily="18" charset="0"/>
                <a:ea typeface="华文新魏" panose="02010800040101010101" pitchFamily="2" charset="-122"/>
              </a:rPr>
              <a:t>，则转向步骤</a:t>
            </a:r>
            <a:r>
              <a:rPr kumimoji="1" lang="en-US" altLang="zh-CN" sz="3200" b="1" dirty="0">
                <a:solidFill>
                  <a:srgbClr val="333399"/>
                </a:solidFill>
                <a:latin typeface="Times New Roman" panose="02020603050405020304" pitchFamily="18" charset="0"/>
                <a:ea typeface="华文新魏" panose="02010800040101010101" pitchFamily="2" charset="-122"/>
              </a:rPr>
              <a:t>(3)</a:t>
            </a:r>
            <a:r>
              <a:rPr kumimoji="1" lang="zh-CN" altLang="en-US" sz="3200" b="1" dirty="0">
                <a:solidFill>
                  <a:srgbClr val="333399"/>
                </a:solidFill>
                <a:latin typeface="Times New Roman" panose="02020603050405020304" pitchFamily="18" charset="0"/>
                <a:ea typeface="华文新魏" panose="02010800040101010101" pitchFamily="2" charset="-122"/>
              </a:rPr>
              <a:t>；否则表示尚无足够资源，</a:t>
            </a:r>
            <a:r>
              <a:rPr kumimoji="1" lang="en-US" altLang="zh-CN" sz="3200" b="1" dirty="0">
                <a:solidFill>
                  <a:srgbClr val="333399"/>
                </a:solidFill>
                <a:latin typeface="Times New Roman" panose="02020603050405020304" pitchFamily="18" charset="0"/>
                <a:ea typeface="华文新魏" panose="02010800040101010101" pitchFamily="2" charset="-122"/>
              </a:rPr>
              <a:t>Pi</a:t>
            </a:r>
            <a:r>
              <a:rPr kumimoji="1" lang="zh-CN" altLang="en-US" sz="3200" b="1" dirty="0">
                <a:solidFill>
                  <a:srgbClr val="333399"/>
                </a:solidFill>
                <a:latin typeface="Times New Roman" panose="02020603050405020304" pitchFamily="18" charset="0"/>
                <a:ea typeface="华文新魏" panose="02010800040101010101" pitchFamily="2" charset="-122"/>
              </a:rPr>
              <a:t>必须等待。 </a:t>
            </a:r>
          </a:p>
        </p:txBody>
      </p:sp>
    </p:spTree>
    <p:extLst>
      <p:ext uri="{BB962C8B-B14F-4D97-AF65-F5344CB8AC3E}">
        <p14:creationId xmlns:p14="http://schemas.microsoft.com/office/powerpoint/2010/main" val="255323737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05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0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utoUpdateAnimBg="0"/>
      <p:bldP spid="150533" grpId="0" autoUpdateAnimBg="0"/>
      <p:bldP spid="150534"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609600" y="188913"/>
            <a:ext cx="8153400" cy="503237"/>
          </a:xfrm>
        </p:spPr>
        <p:txBody>
          <a:bodyPr/>
          <a:lstStyle/>
          <a:p>
            <a:pPr eaLnBrk="1" hangingPunct="1">
              <a:lnSpc>
                <a:spcPct val="75000"/>
              </a:lnSpc>
            </a:pPr>
            <a:r>
              <a:rPr lang="zh-CN" altLang="en-US">
                <a:solidFill>
                  <a:srgbClr val="FF0000"/>
                </a:solidFill>
                <a:latin typeface="Times New Roman" panose="02020603050405020304" pitchFamily="18" charset="0"/>
                <a:ea typeface="华文新魏" panose="02010800040101010101" pitchFamily="2" charset="-122"/>
              </a:rPr>
              <a:t>银行家算法</a:t>
            </a:r>
            <a:r>
              <a:rPr lang="en-US" altLang="zh-CN">
                <a:solidFill>
                  <a:srgbClr val="FF0000"/>
                </a:solidFill>
                <a:latin typeface="Times New Roman" panose="02020603050405020304" pitchFamily="18" charset="0"/>
                <a:ea typeface="华文新魏" panose="02010800040101010101" pitchFamily="2" charset="-122"/>
              </a:rPr>
              <a:t>(4)</a:t>
            </a:r>
          </a:p>
        </p:txBody>
      </p:sp>
      <p:sp>
        <p:nvSpPr>
          <p:cNvPr id="152579" name="Rectangle 3"/>
          <p:cNvSpPr>
            <a:spLocks noChangeArrowheads="1"/>
          </p:cNvSpPr>
          <p:nvPr/>
        </p:nvSpPr>
        <p:spPr bwMode="auto">
          <a:xfrm>
            <a:off x="76200" y="688975"/>
            <a:ext cx="406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solidFill>
                  <a:srgbClr val="333399"/>
                </a:solidFill>
                <a:latin typeface="黑体" panose="02010609060101010101" pitchFamily="49" charset="-122"/>
                <a:ea typeface="黑体" panose="02010609060101010101" pitchFamily="49" charset="-122"/>
              </a:rPr>
              <a:t>◆</a:t>
            </a:r>
            <a:r>
              <a:rPr kumimoji="1" lang="zh-CN" altLang="en-US" sz="3200" b="1">
                <a:solidFill>
                  <a:srgbClr val="333399"/>
                </a:solidFill>
                <a:latin typeface="黑体" panose="02010609060101010101" pitchFamily="49" charset="-122"/>
                <a:ea typeface="黑体" panose="02010609060101010101" pitchFamily="49" charset="-122"/>
              </a:rPr>
              <a:t>算法具体描述：</a:t>
            </a:r>
          </a:p>
        </p:txBody>
      </p:sp>
      <p:sp>
        <p:nvSpPr>
          <p:cNvPr id="152580" name="Rectangle 4"/>
          <p:cNvSpPr>
            <a:spLocks noChangeArrowheads="1"/>
          </p:cNvSpPr>
          <p:nvPr/>
        </p:nvSpPr>
        <p:spPr bwMode="auto">
          <a:xfrm>
            <a:off x="533400" y="1447800"/>
            <a:ext cx="82296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279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3600" b="1">
                <a:latin typeface="隶书" panose="02010509060101010101" pitchFamily="49" charset="-122"/>
                <a:ea typeface="隶书" panose="02010509060101010101" pitchFamily="49" charset="-122"/>
              </a:rPr>
              <a:t> </a:t>
            </a:r>
            <a:r>
              <a:rPr kumimoji="1" lang="en-US" altLang="zh-CN" sz="3200" b="1">
                <a:solidFill>
                  <a:srgbClr val="333399"/>
                </a:solidFill>
                <a:latin typeface="Times New Roman" panose="02020603050405020304" pitchFamily="18" charset="0"/>
                <a:ea typeface="华文新魏" panose="02010800040101010101" pitchFamily="2" charset="-122"/>
              </a:rPr>
              <a:t>(3)</a:t>
            </a:r>
            <a:r>
              <a:rPr kumimoji="1" lang="zh-CN" altLang="en-US" sz="3200" b="1">
                <a:solidFill>
                  <a:srgbClr val="333399"/>
                </a:solidFill>
                <a:latin typeface="Times New Roman" panose="02020603050405020304" pitchFamily="18" charset="0"/>
                <a:ea typeface="华文新魏" panose="02010800040101010101" pitchFamily="2" charset="-122"/>
              </a:rPr>
              <a:t>系统试探把要求的资源分配给进程</a:t>
            </a:r>
            <a:r>
              <a:rPr kumimoji="1" lang="en-US" altLang="zh-CN" sz="3200" b="1">
                <a:solidFill>
                  <a:srgbClr val="333399"/>
                </a:solidFill>
                <a:latin typeface="Times New Roman" panose="02020603050405020304" pitchFamily="18" charset="0"/>
                <a:ea typeface="华文新魏" panose="02010800040101010101" pitchFamily="2" charset="-122"/>
              </a:rPr>
              <a:t>Pi</a:t>
            </a:r>
            <a:r>
              <a:rPr kumimoji="1" lang="zh-CN" altLang="en-US" sz="3200" b="1">
                <a:solidFill>
                  <a:srgbClr val="333399"/>
                </a:solidFill>
                <a:latin typeface="Times New Roman" panose="02020603050405020304" pitchFamily="18" charset="0"/>
                <a:ea typeface="华文新魏" panose="02010800040101010101" pitchFamily="2" charset="-122"/>
              </a:rPr>
              <a:t>，并修改下面的数据结构的值：    </a:t>
            </a:r>
          </a:p>
        </p:txBody>
      </p:sp>
      <p:sp>
        <p:nvSpPr>
          <p:cNvPr id="152581" name="Rectangle 5"/>
          <p:cNvSpPr>
            <a:spLocks noChangeArrowheads="1"/>
          </p:cNvSpPr>
          <p:nvPr/>
        </p:nvSpPr>
        <p:spPr bwMode="auto">
          <a:xfrm>
            <a:off x="381000" y="4191000"/>
            <a:ext cx="8305800"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6731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3200" b="1">
                <a:solidFill>
                  <a:srgbClr val="333399"/>
                </a:solidFill>
                <a:latin typeface="Times New Roman" panose="02020603050405020304" pitchFamily="18" charset="0"/>
                <a:ea typeface="华文新魏" panose="02010800040101010101" pitchFamily="2" charset="-122"/>
              </a:rPr>
              <a:t>(4)</a:t>
            </a:r>
            <a:r>
              <a:rPr kumimoji="1" lang="zh-CN" altLang="en-US" sz="3200" b="1">
                <a:solidFill>
                  <a:srgbClr val="333399"/>
                </a:solidFill>
                <a:latin typeface="Times New Roman" panose="02020603050405020304" pitchFamily="18" charset="0"/>
                <a:ea typeface="华文新魏" panose="02010800040101010101" pitchFamily="2" charset="-122"/>
              </a:rPr>
              <a:t>系统执行</a:t>
            </a:r>
            <a:r>
              <a:rPr kumimoji="1" lang="zh-CN" altLang="en-US" sz="3200" b="1">
                <a:solidFill>
                  <a:srgbClr val="FF3300"/>
                </a:solidFill>
                <a:latin typeface="Times New Roman" panose="02020603050405020304" pitchFamily="18" charset="0"/>
                <a:ea typeface="华文新魏" panose="02010800040101010101" pitchFamily="2" charset="-122"/>
              </a:rPr>
              <a:t>安全性算法</a:t>
            </a:r>
            <a:r>
              <a:rPr kumimoji="1" lang="zh-CN" altLang="en-US" sz="3200" b="1">
                <a:solidFill>
                  <a:srgbClr val="333399"/>
                </a:solidFill>
                <a:latin typeface="Times New Roman" panose="02020603050405020304" pitchFamily="18" charset="0"/>
                <a:ea typeface="华文新魏" panose="02010800040101010101" pitchFamily="2" charset="-122"/>
              </a:rPr>
              <a:t>；检查此次分配以后系统是否处于安全状态；若安全，才实施正式分配；否则这次试探分配作废，让</a:t>
            </a:r>
            <a:r>
              <a:rPr kumimoji="1" lang="en-US" altLang="zh-CN" sz="3200" b="1">
                <a:solidFill>
                  <a:srgbClr val="333399"/>
                </a:solidFill>
                <a:latin typeface="Times New Roman" panose="02020603050405020304" pitchFamily="18" charset="0"/>
                <a:ea typeface="华文新魏" panose="02010800040101010101" pitchFamily="2" charset="-122"/>
              </a:rPr>
              <a:t>Pi</a:t>
            </a:r>
            <a:r>
              <a:rPr kumimoji="1" lang="zh-CN" altLang="en-US" sz="3200" b="1">
                <a:solidFill>
                  <a:srgbClr val="333399"/>
                </a:solidFill>
                <a:latin typeface="Times New Roman" panose="02020603050405020304" pitchFamily="18" charset="0"/>
                <a:ea typeface="华文新魏" panose="02010800040101010101" pitchFamily="2" charset="-122"/>
              </a:rPr>
              <a:t>等待。</a:t>
            </a:r>
          </a:p>
        </p:txBody>
      </p:sp>
      <p:sp>
        <p:nvSpPr>
          <p:cNvPr id="152582" name="Rectangle 6"/>
          <p:cNvSpPr>
            <a:spLocks noChangeArrowheads="1"/>
          </p:cNvSpPr>
          <p:nvPr/>
        </p:nvSpPr>
        <p:spPr bwMode="auto">
          <a:xfrm>
            <a:off x="304800" y="2590800"/>
            <a:ext cx="8515350"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046163" indent="-18732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3200" b="1" dirty="0">
                <a:latin typeface="隶书" panose="02010509060101010101" pitchFamily="49" charset="-122"/>
                <a:ea typeface="隶书" panose="02010509060101010101" pitchFamily="49" charset="-122"/>
              </a:rPr>
              <a:t> </a:t>
            </a:r>
            <a:r>
              <a:rPr kumimoji="1" lang="en-US" altLang="zh-CN" sz="3200" b="1" dirty="0">
                <a:solidFill>
                  <a:srgbClr val="FF3300"/>
                </a:solidFill>
                <a:latin typeface="Times New Roman" panose="02020603050405020304" pitchFamily="18" charset="0"/>
                <a:ea typeface="隶书" panose="02010509060101010101" pitchFamily="49" charset="-122"/>
              </a:rPr>
              <a:t>Available=Available-</a:t>
            </a:r>
            <a:r>
              <a:rPr kumimoji="1" lang="en-US" altLang="zh-CN" sz="3200" b="1" dirty="0" err="1">
                <a:solidFill>
                  <a:srgbClr val="FF3300"/>
                </a:solidFill>
                <a:latin typeface="Times New Roman" panose="02020603050405020304" pitchFamily="18" charset="0"/>
                <a:ea typeface="隶书" panose="02010509060101010101" pitchFamily="49" charset="-122"/>
              </a:rPr>
              <a:t>Requesti</a:t>
            </a:r>
            <a:r>
              <a:rPr kumimoji="1" lang="zh-CN" altLang="en-US" sz="3200" b="1" dirty="0">
                <a:solidFill>
                  <a:srgbClr val="FF3300"/>
                </a:solidFill>
                <a:latin typeface="Times New Roman" panose="02020603050405020304" pitchFamily="18" charset="0"/>
                <a:ea typeface="隶书" panose="02010509060101010101" pitchFamily="49" charset="-122"/>
              </a:rPr>
              <a:t>；</a:t>
            </a:r>
          </a:p>
          <a:p>
            <a:pPr algn="just" eaLnBrk="1" hangingPunct="1"/>
            <a:r>
              <a:rPr kumimoji="1" lang="zh-CN" altLang="en-US" sz="3200" b="1" dirty="0">
                <a:solidFill>
                  <a:srgbClr val="FF3300"/>
                </a:solidFill>
                <a:latin typeface="Times New Roman" panose="02020603050405020304" pitchFamily="18" charset="0"/>
                <a:ea typeface="隶书" panose="02010509060101010101" pitchFamily="49" charset="-122"/>
              </a:rPr>
              <a:t>  </a:t>
            </a:r>
            <a:r>
              <a:rPr kumimoji="1" lang="en-US" altLang="zh-CN" sz="3200" b="1" dirty="0" err="1">
                <a:solidFill>
                  <a:srgbClr val="FF3300"/>
                </a:solidFill>
                <a:latin typeface="Times New Roman" panose="02020603050405020304" pitchFamily="18" charset="0"/>
                <a:ea typeface="隶书" panose="02010509060101010101" pitchFamily="49" charset="-122"/>
              </a:rPr>
              <a:t>Allocationi</a:t>
            </a:r>
            <a:r>
              <a:rPr kumimoji="1" lang="en-US" altLang="zh-CN" sz="3200" b="1" dirty="0">
                <a:solidFill>
                  <a:srgbClr val="FF3300"/>
                </a:solidFill>
                <a:latin typeface="Times New Roman" panose="02020603050405020304" pitchFamily="18" charset="0"/>
                <a:ea typeface="隶书" panose="02010509060101010101" pitchFamily="49" charset="-122"/>
              </a:rPr>
              <a:t>=A11ocationi+Requesti</a:t>
            </a:r>
            <a:r>
              <a:rPr kumimoji="1" lang="zh-CN" altLang="en-US" sz="3200" b="1" dirty="0">
                <a:solidFill>
                  <a:srgbClr val="FF3300"/>
                </a:solidFill>
                <a:latin typeface="Times New Roman" panose="02020603050405020304" pitchFamily="18" charset="0"/>
                <a:ea typeface="隶书" panose="02010509060101010101" pitchFamily="49" charset="-122"/>
              </a:rPr>
              <a:t>；</a:t>
            </a:r>
          </a:p>
          <a:p>
            <a:pPr algn="just" eaLnBrk="1" hangingPunct="1"/>
            <a:r>
              <a:rPr kumimoji="1" lang="zh-CN" altLang="en-US" sz="3200" b="1" dirty="0">
                <a:solidFill>
                  <a:srgbClr val="FF3300"/>
                </a:solidFill>
                <a:latin typeface="Times New Roman" panose="02020603050405020304" pitchFamily="18" charset="0"/>
                <a:ea typeface="隶书" panose="02010509060101010101" pitchFamily="49" charset="-122"/>
              </a:rPr>
              <a:t>  </a:t>
            </a:r>
            <a:r>
              <a:rPr kumimoji="1" lang="en-US" altLang="zh-CN" sz="3200" b="1" dirty="0" err="1">
                <a:solidFill>
                  <a:srgbClr val="FF3300"/>
                </a:solidFill>
                <a:latin typeface="Times New Roman" panose="02020603050405020304" pitchFamily="18" charset="0"/>
                <a:ea typeface="隶书" panose="02010509060101010101" pitchFamily="49" charset="-122"/>
              </a:rPr>
              <a:t>Needi</a:t>
            </a:r>
            <a:r>
              <a:rPr kumimoji="1" lang="en-US" altLang="zh-CN" sz="3200" b="1" dirty="0">
                <a:solidFill>
                  <a:srgbClr val="FF3300"/>
                </a:solidFill>
                <a:latin typeface="Times New Roman" panose="02020603050405020304" pitchFamily="18" charset="0"/>
                <a:ea typeface="隶书" panose="02010509060101010101" pitchFamily="49" charset="-122"/>
              </a:rPr>
              <a:t>=</a:t>
            </a:r>
            <a:r>
              <a:rPr kumimoji="1" lang="en-US" altLang="zh-CN" sz="3200" b="1" dirty="0" err="1">
                <a:solidFill>
                  <a:srgbClr val="FF3300"/>
                </a:solidFill>
                <a:latin typeface="Times New Roman" panose="02020603050405020304" pitchFamily="18" charset="0"/>
                <a:ea typeface="隶书" panose="02010509060101010101" pitchFamily="49" charset="-122"/>
              </a:rPr>
              <a:t>Needi-Requesti</a:t>
            </a:r>
            <a:r>
              <a:rPr kumimoji="1" lang="zh-CN" altLang="en-US" sz="3200" b="1" dirty="0">
                <a:solidFill>
                  <a:srgbClr val="FF3300"/>
                </a:solidFill>
                <a:latin typeface="Times New Roman" panose="02020603050405020304" pitchFamily="18" charset="0"/>
                <a:ea typeface="隶书" panose="02010509060101010101" pitchFamily="49" charset="-122"/>
              </a:rPr>
              <a:t>；</a:t>
            </a:r>
            <a:r>
              <a:rPr kumimoji="1" lang="zh-CN" altLang="en-US" sz="3200" b="1" dirty="0">
                <a:latin typeface="Times New Roman" panose="02020603050405020304" pitchFamily="18" charset="0"/>
                <a:ea typeface="隶书" panose="02010509060101010101" pitchFamily="49" charset="-122"/>
              </a:rPr>
              <a:t> </a:t>
            </a:r>
          </a:p>
        </p:txBody>
      </p:sp>
    </p:spTree>
    <p:extLst>
      <p:ext uri="{BB962C8B-B14F-4D97-AF65-F5344CB8AC3E}">
        <p14:creationId xmlns:p14="http://schemas.microsoft.com/office/powerpoint/2010/main" val="172982244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5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25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2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autoUpdateAnimBg="0"/>
      <p:bldP spid="152581" grpId="0" autoUpdateAnimBg="0"/>
      <p:bldP spid="152582"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609600" y="115888"/>
            <a:ext cx="8153400" cy="503237"/>
          </a:xfrm>
        </p:spPr>
        <p:txBody>
          <a:bodyPr/>
          <a:lstStyle/>
          <a:p>
            <a:pPr eaLnBrk="1" hangingPunct="1">
              <a:lnSpc>
                <a:spcPct val="75000"/>
              </a:lnSpc>
            </a:pPr>
            <a:r>
              <a:rPr lang="zh-CN" altLang="en-US">
                <a:solidFill>
                  <a:srgbClr val="FF0000"/>
                </a:solidFill>
                <a:latin typeface="Times New Roman" panose="02020603050405020304" pitchFamily="18" charset="0"/>
                <a:ea typeface="华文新魏" panose="02010800040101010101" pitchFamily="2" charset="-122"/>
              </a:rPr>
              <a:t>安全性检测算法</a:t>
            </a:r>
            <a:r>
              <a:rPr lang="en-US" altLang="zh-CN">
                <a:solidFill>
                  <a:srgbClr val="FF0000"/>
                </a:solidFill>
                <a:latin typeface="Times New Roman" panose="02020603050405020304" pitchFamily="18" charset="0"/>
                <a:ea typeface="华文新魏" panose="02010800040101010101" pitchFamily="2" charset="-122"/>
              </a:rPr>
              <a:t>(1)</a:t>
            </a:r>
          </a:p>
        </p:txBody>
      </p:sp>
      <p:sp>
        <p:nvSpPr>
          <p:cNvPr id="153603" name="Rectangle 3"/>
          <p:cNvSpPr>
            <a:spLocks noChangeArrowheads="1"/>
          </p:cNvSpPr>
          <p:nvPr/>
        </p:nvSpPr>
        <p:spPr bwMode="auto">
          <a:xfrm>
            <a:off x="436563" y="781050"/>
            <a:ext cx="40640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solidFill>
                  <a:srgbClr val="333399"/>
                </a:solidFill>
                <a:latin typeface="黑体" panose="02010609060101010101" pitchFamily="49" charset="-122"/>
                <a:ea typeface="黑体" panose="02010609060101010101" pitchFamily="49" charset="-122"/>
              </a:rPr>
              <a:t>◆</a:t>
            </a:r>
            <a:r>
              <a:rPr kumimoji="1" lang="zh-CN" altLang="en-US" sz="3200" b="1">
                <a:solidFill>
                  <a:srgbClr val="333399"/>
                </a:solidFill>
                <a:latin typeface="黑体" panose="02010609060101010101" pitchFamily="49" charset="-122"/>
                <a:ea typeface="黑体" panose="02010609060101010101" pitchFamily="49" charset="-122"/>
              </a:rPr>
              <a:t>算法具体描述：</a:t>
            </a:r>
          </a:p>
        </p:txBody>
      </p:sp>
      <p:sp>
        <p:nvSpPr>
          <p:cNvPr id="154628" name="Rectangle 4"/>
          <p:cNvSpPr>
            <a:spLocks noChangeArrowheads="1"/>
          </p:cNvSpPr>
          <p:nvPr/>
        </p:nvSpPr>
        <p:spPr bwMode="auto">
          <a:xfrm>
            <a:off x="468313" y="1765300"/>
            <a:ext cx="8294687"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dirty="0">
                <a:latin typeface="Times New Roman" panose="02020603050405020304" pitchFamily="18" charset="0"/>
                <a:ea typeface="华文新魏" panose="02010800040101010101" pitchFamily="2" charset="-122"/>
              </a:rPr>
              <a:t>   (1)</a:t>
            </a:r>
            <a:r>
              <a:rPr kumimoji="1" lang="zh-CN" altLang="en-US" sz="3200" b="1" dirty="0">
                <a:latin typeface="Times New Roman" panose="02020603050405020304" pitchFamily="18" charset="0"/>
                <a:ea typeface="华文新魏" panose="02010800040101010101" pitchFamily="2" charset="-122"/>
              </a:rPr>
              <a:t>设置</a:t>
            </a:r>
            <a:r>
              <a:rPr kumimoji="1" lang="zh-CN" altLang="en-US" sz="3200" b="1" dirty="0">
                <a:solidFill>
                  <a:srgbClr val="FF0000"/>
                </a:solidFill>
                <a:latin typeface="Times New Roman" panose="02020603050405020304" pitchFamily="18" charset="0"/>
                <a:ea typeface="华文新魏" panose="02010800040101010101" pitchFamily="2" charset="-122"/>
              </a:rPr>
              <a:t>工作向量</a:t>
            </a:r>
            <a:r>
              <a:rPr kumimoji="1" lang="en-US" altLang="zh-CN" sz="3200" b="1" dirty="0">
                <a:solidFill>
                  <a:srgbClr val="FF0000"/>
                </a:solidFill>
                <a:latin typeface="Times New Roman" panose="02020603050405020304" pitchFamily="18" charset="0"/>
                <a:ea typeface="华文新魏" panose="02010800040101010101" pitchFamily="2" charset="-122"/>
              </a:rPr>
              <a:t>work</a:t>
            </a:r>
            <a:r>
              <a:rPr kumimoji="1" lang="zh-CN" altLang="en-US" sz="3200" b="1" dirty="0">
                <a:latin typeface="Times New Roman" panose="02020603050405020304" pitchFamily="18" charset="0"/>
                <a:ea typeface="华文新魏" panose="02010800040101010101" pitchFamily="2" charset="-122"/>
              </a:rPr>
              <a:t>：它表示系统可提供给进程继续运行所需的各类资源数目；执行安全性算法开始时，</a:t>
            </a:r>
            <a:r>
              <a:rPr kumimoji="1" lang="en-US" altLang="zh-CN" sz="3600" b="1" dirty="0">
                <a:solidFill>
                  <a:srgbClr val="FF0000"/>
                </a:solidFill>
                <a:latin typeface="Times New Roman" panose="02020603050405020304" pitchFamily="18" charset="0"/>
                <a:ea typeface="隶书" panose="02010509060101010101" pitchFamily="49" charset="-122"/>
              </a:rPr>
              <a:t>work=Available</a:t>
            </a:r>
            <a:r>
              <a:rPr kumimoji="1" lang="zh-CN" altLang="en-US" sz="3600" b="1" dirty="0">
                <a:latin typeface="Times New Roman" panose="02020603050405020304" pitchFamily="18" charset="0"/>
                <a:ea typeface="隶书" panose="02010509060101010101" pitchFamily="49" charset="-122"/>
              </a:rPr>
              <a:t>。</a:t>
            </a:r>
          </a:p>
          <a:p>
            <a:pPr eaLnBrk="1" hangingPunct="1"/>
            <a:r>
              <a:rPr kumimoji="1" lang="zh-CN" altLang="en-US" sz="3600" b="1" dirty="0">
                <a:latin typeface="隶书" panose="02010509060101010101" pitchFamily="49" charset="-122"/>
                <a:ea typeface="隶书" panose="02010509060101010101" pitchFamily="49" charset="-122"/>
              </a:rPr>
              <a:t>  </a:t>
            </a:r>
            <a:r>
              <a:rPr kumimoji="1" lang="zh-CN" altLang="en-US" sz="3200" b="1" dirty="0">
                <a:latin typeface="Times New Roman" panose="02020603050405020304" pitchFamily="18" charset="0"/>
                <a:ea typeface="华文新魏" panose="02010800040101010101" pitchFamily="2" charset="-122"/>
              </a:rPr>
              <a:t>设置</a:t>
            </a:r>
            <a:r>
              <a:rPr kumimoji="1" lang="zh-CN" altLang="en-US" sz="3200" b="1" dirty="0">
                <a:solidFill>
                  <a:srgbClr val="FF0000"/>
                </a:solidFill>
                <a:latin typeface="Times New Roman" panose="02020603050405020304" pitchFamily="18" charset="0"/>
                <a:ea typeface="华文新魏" panose="02010800040101010101" pitchFamily="2" charset="-122"/>
              </a:rPr>
              <a:t>布尔标志</a:t>
            </a:r>
            <a:r>
              <a:rPr kumimoji="1" lang="en-US" altLang="zh-CN" sz="3200" b="1" dirty="0">
                <a:solidFill>
                  <a:srgbClr val="FF0000"/>
                </a:solidFill>
                <a:latin typeface="Times New Roman" panose="02020603050405020304" pitchFamily="18" charset="0"/>
                <a:ea typeface="华文新魏" panose="02010800040101010101" pitchFamily="2" charset="-122"/>
              </a:rPr>
              <a:t>Finish</a:t>
            </a:r>
            <a:r>
              <a:rPr kumimoji="1" lang="zh-CN" altLang="en-US" sz="3200" b="1" dirty="0">
                <a:latin typeface="Times New Roman" panose="02020603050405020304" pitchFamily="18" charset="0"/>
                <a:ea typeface="华文新魏" panose="02010800040101010101" pitchFamily="2" charset="-122"/>
              </a:rPr>
              <a:t>：它表示系统是否有足够的资源分配给进程，使之运行完成，它是列向量。开始时先做</a:t>
            </a:r>
            <a:r>
              <a:rPr kumimoji="1" lang="en-US" altLang="zh-CN" sz="3200" b="1" dirty="0">
                <a:solidFill>
                  <a:srgbClr val="FF0000"/>
                </a:solidFill>
                <a:latin typeface="Times New Roman" panose="02020603050405020304" pitchFamily="18" charset="0"/>
                <a:ea typeface="华文新魏" panose="02010800040101010101" pitchFamily="2" charset="-122"/>
              </a:rPr>
              <a:t>Finish[</a:t>
            </a:r>
            <a:r>
              <a:rPr kumimoji="1" lang="en-US" altLang="zh-CN" sz="3200" b="1" dirty="0" err="1">
                <a:solidFill>
                  <a:srgbClr val="FF0000"/>
                </a:solidFill>
                <a:latin typeface="Times New Roman" panose="02020603050405020304" pitchFamily="18" charset="0"/>
                <a:ea typeface="华文新魏" panose="02010800040101010101" pitchFamily="2" charset="-122"/>
              </a:rPr>
              <a:t>i</a:t>
            </a:r>
            <a:r>
              <a:rPr kumimoji="1" lang="en-US" altLang="zh-CN" sz="3200" b="1" dirty="0">
                <a:solidFill>
                  <a:srgbClr val="FF0000"/>
                </a:solidFill>
                <a:latin typeface="Times New Roman" panose="02020603050405020304" pitchFamily="18" charset="0"/>
                <a:ea typeface="华文新魏" panose="02010800040101010101" pitchFamily="2" charset="-122"/>
              </a:rPr>
              <a:t>]=false</a:t>
            </a:r>
            <a:r>
              <a:rPr kumimoji="1" lang="zh-CN" altLang="en-US" sz="3200" b="1" dirty="0">
                <a:latin typeface="Times New Roman" panose="02020603050405020304" pitchFamily="18" charset="0"/>
                <a:ea typeface="华文新魏" panose="02010800040101010101" pitchFamily="2" charset="-122"/>
              </a:rPr>
              <a:t>；当有足够资源分配时，则令</a:t>
            </a:r>
            <a:r>
              <a:rPr kumimoji="1" lang="en-US" altLang="zh-CN" sz="3200" b="1" dirty="0">
                <a:solidFill>
                  <a:srgbClr val="FF0000"/>
                </a:solidFill>
                <a:latin typeface="Times New Roman" panose="02020603050405020304" pitchFamily="18" charset="0"/>
                <a:ea typeface="华文新魏" panose="02010800040101010101" pitchFamily="2" charset="-122"/>
              </a:rPr>
              <a:t>Finish[</a:t>
            </a:r>
            <a:r>
              <a:rPr kumimoji="1" lang="en-US" altLang="zh-CN" sz="3200" b="1" dirty="0" err="1">
                <a:solidFill>
                  <a:srgbClr val="FF0000"/>
                </a:solidFill>
                <a:latin typeface="Times New Roman" panose="02020603050405020304" pitchFamily="18" charset="0"/>
                <a:ea typeface="华文新魏" panose="02010800040101010101" pitchFamily="2" charset="-122"/>
              </a:rPr>
              <a:t>i</a:t>
            </a:r>
            <a:r>
              <a:rPr kumimoji="1" lang="en-US" altLang="zh-CN" sz="3200" b="1" dirty="0">
                <a:solidFill>
                  <a:srgbClr val="FF0000"/>
                </a:solidFill>
                <a:latin typeface="Times New Roman" panose="02020603050405020304" pitchFamily="18" charset="0"/>
                <a:ea typeface="华文新魏" panose="02010800040101010101" pitchFamily="2" charset="-122"/>
              </a:rPr>
              <a:t>]=true</a:t>
            </a:r>
            <a:r>
              <a:rPr kumimoji="1" lang="zh-CN" altLang="en-US" sz="3200" b="1" dirty="0">
                <a:latin typeface="Times New Roman" panose="02020603050405020304" pitchFamily="18" charset="0"/>
                <a:ea typeface="华文新魏" panose="02010800040101010101" pitchFamily="2" charset="-122"/>
              </a:rPr>
              <a:t>。</a:t>
            </a:r>
            <a:r>
              <a:rPr kumimoji="1" lang="zh-CN" altLang="en-US" sz="3200" dirty="0">
                <a:latin typeface="Times New Roman" panose="02020603050405020304" pitchFamily="18" charset="0"/>
                <a:ea typeface="华文新魏" panose="02010800040101010101" pitchFamily="2" charset="-122"/>
              </a:rPr>
              <a:t> </a:t>
            </a:r>
          </a:p>
        </p:txBody>
      </p:sp>
    </p:spTree>
    <p:extLst>
      <p:ext uri="{BB962C8B-B14F-4D97-AF65-F5344CB8AC3E}">
        <p14:creationId xmlns:p14="http://schemas.microsoft.com/office/powerpoint/2010/main" val="61853674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609600" y="115888"/>
            <a:ext cx="8153400" cy="503237"/>
          </a:xfrm>
        </p:spPr>
        <p:txBody>
          <a:bodyPr/>
          <a:lstStyle/>
          <a:p>
            <a:pPr eaLnBrk="1" hangingPunct="1">
              <a:lnSpc>
                <a:spcPct val="75000"/>
              </a:lnSpc>
            </a:pPr>
            <a:r>
              <a:rPr lang="zh-CN" altLang="en-US">
                <a:solidFill>
                  <a:srgbClr val="FF0000"/>
                </a:solidFill>
                <a:latin typeface="Times New Roman" panose="02020603050405020304" pitchFamily="18" charset="0"/>
                <a:ea typeface="华文新魏" panose="02010800040101010101" pitchFamily="2" charset="-122"/>
              </a:rPr>
              <a:t>安全性检测算法</a:t>
            </a:r>
            <a:r>
              <a:rPr lang="en-US" altLang="zh-CN">
                <a:solidFill>
                  <a:srgbClr val="FF0000"/>
                </a:solidFill>
                <a:latin typeface="Times New Roman" panose="02020603050405020304" pitchFamily="18" charset="0"/>
                <a:ea typeface="华文新魏" panose="02010800040101010101" pitchFamily="2" charset="-122"/>
              </a:rPr>
              <a:t>(2)</a:t>
            </a:r>
          </a:p>
        </p:txBody>
      </p:sp>
      <p:sp>
        <p:nvSpPr>
          <p:cNvPr id="154627" name="Rectangle 3"/>
          <p:cNvSpPr>
            <a:spLocks noChangeArrowheads="1"/>
          </p:cNvSpPr>
          <p:nvPr/>
        </p:nvSpPr>
        <p:spPr bwMode="auto">
          <a:xfrm>
            <a:off x="292100" y="685800"/>
            <a:ext cx="435133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solidFill>
                  <a:srgbClr val="333399"/>
                </a:solidFill>
                <a:latin typeface="黑体" panose="02010609060101010101" pitchFamily="49" charset="-122"/>
                <a:ea typeface="黑体" panose="02010609060101010101" pitchFamily="49" charset="-122"/>
              </a:rPr>
              <a:t>◆</a:t>
            </a:r>
            <a:r>
              <a:rPr kumimoji="1" lang="zh-CN" altLang="en-US" sz="3200" b="1">
                <a:solidFill>
                  <a:srgbClr val="333399"/>
                </a:solidFill>
                <a:latin typeface="黑体" panose="02010609060101010101" pitchFamily="49" charset="-122"/>
                <a:ea typeface="黑体" panose="02010609060101010101" pitchFamily="49" charset="-122"/>
              </a:rPr>
              <a:t>算法具体描述：</a:t>
            </a:r>
          </a:p>
        </p:txBody>
      </p:sp>
      <p:sp>
        <p:nvSpPr>
          <p:cNvPr id="156676" name="Rectangle 4"/>
          <p:cNvSpPr>
            <a:spLocks noChangeArrowheads="1"/>
          </p:cNvSpPr>
          <p:nvPr/>
        </p:nvSpPr>
        <p:spPr bwMode="auto">
          <a:xfrm>
            <a:off x="228600" y="1295400"/>
            <a:ext cx="8686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3200" b="1" dirty="0">
                <a:latin typeface="Times New Roman" panose="02020603050405020304" pitchFamily="18" charset="0"/>
                <a:ea typeface="华文新魏" panose="02010800040101010101" pitchFamily="2" charset="-122"/>
              </a:rPr>
              <a:t>    (2)</a:t>
            </a:r>
            <a:r>
              <a:rPr kumimoji="1" lang="zh-CN" altLang="en-US" sz="3200" b="1" dirty="0">
                <a:latin typeface="Times New Roman" panose="02020603050405020304" pitchFamily="18" charset="0"/>
                <a:ea typeface="华文新魏" panose="02010800040101010101" pitchFamily="2" charset="-122"/>
              </a:rPr>
              <a:t>从进程集合中找到一个能满足下述条件的进程：</a:t>
            </a:r>
            <a:r>
              <a:rPr kumimoji="1" lang="en-US" altLang="zh-CN" sz="3200" b="1" dirty="0">
                <a:solidFill>
                  <a:srgbClr val="FF0000"/>
                </a:solidFill>
                <a:latin typeface="Times New Roman" panose="02020603050405020304" pitchFamily="18" charset="0"/>
                <a:ea typeface="华文新魏" panose="02010800040101010101" pitchFamily="2" charset="-122"/>
              </a:rPr>
              <a:t>Finish[</a:t>
            </a:r>
            <a:r>
              <a:rPr kumimoji="1" lang="en-US" altLang="zh-CN" sz="3200" b="1" dirty="0" err="1">
                <a:solidFill>
                  <a:srgbClr val="FF0000"/>
                </a:solidFill>
                <a:latin typeface="Times New Roman" panose="02020603050405020304" pitchFamily="18" charset="0"/>
                <a:ea typeface="华文新魏" panose="02010800040101010101" pitchFamily="2" charset="-122"/>
              </a:rPr>
              <a:t>i</a:t>
            </a:r>
            <a:r>
              <a:rPr kumimoji="1" lang="en-US" altLang="zh-CN" sz="3200" b="1" dirty="0">
                <a:solidFill>
                  <a:srgbClr val="FF0000"/>
                </a:solidFill>
                <a:latin typeface="Times New Roman" panose="02020603050405020304" pitchFamily="18" charset="0"/>
                <a:ea typeface="华文新魏" panose="02010800040101010101" pitchFamily="2" charset="-122"/>
              </a:rPr>
              <a:t>]=false and </a:t>
            </a:r>
            <a:r>
              <a:rPr kumimoji="1" lang="en-US" altLang="zh-CN" sz="3200" b="1" dirty="0" err="1">
                <a:solidFill>
                  <a:srgbClr val="FF0000"/>
                </a:solidFill>
                <a:latin typeface="Times New Roman" panose="02020603050405020304" pitchFamily="18" charset="0"/>
                <a:ea typeface="华文新魏" panose="02010800040101010101" pitchFamily="2" charset="-122"/>
              </a:rPr>
              <a:t>Needi</a:t>
            </a:r>
            <a:r>
              <a:rPr kumimoji="1" lang="en-US" altLang="zh-CN" sz="3200" b="1" dirty="0">
                <a:solidFill>
                  <a:srgbClr val="FF0000"/>
                </a:solidFill>
                <a:latin typeface="Times New Roman" panose="02020603050405020304" pitchFamily="18" charset="0"/>
                <a:ea typeface="华文新魏" panose="02010800040101010101" pitchFamily="2" charset="-122"/>
              </a:rPr>
              <a:t>&lt;=work</a:t>
            </a:r>
            <a:r>
              <a:rPr kumimoji="1" lang="zh-CN" altLang="en-US" sz="3200" b="1" dirty="0">
                <a:latin typeface="Times New Roman" panose="02020603050405020304" pitchFamily="18" charset="0"/>
                <a:ea typeface="华文新魏" panose="02010800040101010101" pitchFamily="2" charset="-122"/>
              </a:rPr>
              <a:t>，如找到，则执行步骤</a:t>
            </a:r>
            <a:r>
              <a:rPr kumimoji="1" lang="en-US" altLang="zh-CN" sz="3200" b="1" dirty="0">
                <a:latin typeface="Times New Roman" panose="02020603050405020304" pitchFamily="18" charset="0"/>
                <a:ea typeface="华文新魏" panose="02010800040101010101" pitchFamily="2" charset="-122"/>
              </a:rPr>
              <a:t>(3)</a:t>
            </a:r>
            <a:r>
              <a:rPr kumimoji="1" lang="zh-CN" altLang="en-US" sz="3200" b="1" dirty="0">
                <a:latin typeface="Times New Roman" panose="02020603050405020304" pitchFamily="18" charset="0"/>
                <a:ea typeface="华文新魏" panose="02010800040101010101" pitchFamily="2" charset="-122"/>
              </a:rPr>
              <a:t>，否则执行步骤</a:t>
            </a:r>
            <a:r>
              <a:rPr kumimoji="1" lang="en-US" altLang="zh-CN" sz="3200" b="1" dirty="0">
                <a:latin typeface="Times New Roman" panose="02020603050405020304" pitchFamily="18" charset="0"/>
                <a:ea typeface="华文新魏" panose="02010800040101010101" pitchFamily="2" charset="-122"/>
              </a:rPr>
              <a:t>(4)</a:t>
            </a:r>
            <a:r>
              <a:rPr kumimoji="1" lang="zh-CN" altLang="en-US" sz="3200" b="1" dirty="0">
                <a:latin typeface="Times New Roman" panose="02020603050405020304" pitchFamily="18" charset="0"/>
                <a:ea typeface="华文新魏" panose="02010800040101010101" pitchFamily="2" charset="-122"/>
              </a:rPr>
              <a:t>。</a:t>
            </a:r>
            <a:r>
              <a:rPr kumimoji="1" lang="zh-CN" altLang="en-US" sz="2400" b="1" dirty="0">
                <a:latin typeface="仿宋_GB2312" pitchFamily="49" charset="-122"/>
                <a:ea typeface="仿宋_GB2312" pitchFamily="49" charset="-122"/>
              </a:rPr>
              <a:t> </a:t>
            </a:r>
          </a:p>
        </p:txBody>
      </p:sp>
      <p:sp>
        <p:nvSpPr>
          <p:cNvPr id="156677" name="Rectangle 5"/>
          <p:cNvSpPr>
            <a:spLocks noChangeArrowheads="1"/>
          </p:cNvSpPr>
          <p:nvPr/>
        </p:nvSpPr>
        <p:spPr bwMode="auto">
          <a:xfrm>
            <a:off x="152400" y="2881313"/>
            <a:ext cx="8839200"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936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3200" b="1" dirty="0">
                <a:latin typeface="Times New Roman" panose="02020603050405020304" pitchFamily="18" charset="0"/>
                <a:ea typeface="华文新魏" panose="02010800040101010101" pitchFamily="2" charset="-122"/>
              </a:rPr>
              <a:t>     (3)</a:t>
            </a:r>
            <a:r>
              <a:rPr kumimoji="1" lang="zh-CN" altLang="en-US" sz="3200" b="1" dirty="0">
                <a:latin typeface="Times New Roman" panose="02020603050405020304" pitchFamily="18" charset="0"/>
                <a:ea typeface="华文新魏" panose="02010800040101010101" pitchFamily="2" charset="-122"/>
              </a:rPr>
              <a:t>当进程</a:t>
            </a:r>
            <a:r>
              <a:rPr kumimoji="1" lang="en-US" altLang="zh-CN" sz="3200" b="1" dirty="0">
                <a:latin typeface="Times New Roman" panose="02020603050405020304" pitchFamily="18" charset="0"/>
                <a:ea typeface="华文新魏" panose="02010800040101010101" pitchFamily="2" charset="-122"/>
              </a:rPr>
              <a:t>Pi</a:t>
            </a:r>
            <a:r>
              <a:rPr kumimoji="1" lang="zh-CN" altLang="en-US" sz="3200" b="1">
                <a:latin typeface="Times New Roman" panose="02020603050405020304" pitchFamily="18" charset="0"/>
                <a:ea typeface="华文新魏" panose="02010800040101010101" pitchFamily="2" charset="-122"/>
              </a:rPr>
              <a:t>获得资源后，顺利执行，直至完成，并释放出分配给它的资源，故应执行：</a:t>
            </a:r>
          </a:p>
          <a:p>
            <a:pPr algn="just" eaLnBrk="1" hangingPunct="1"/>
            <a:r>
              <a:rPr kumimoji="1" lang="zh-CN" altLang="en-US" sz="3200" b="1" dirty="0">
                <a:latin typeface="Times New Roman" panose="02020603050405020304" pitchFamily="18" charset="0"/>
                <a:ea typeface="华文新魏" panose="02010800040101010101" pitchFamily="2" charset="-122"/>
              </a:rPr>
              <a:t>         </a:t>
            </a:r>
            <a:r>
              <a:rPr kumimoji="1" lang="en-US" altLang="zh-CN" sz="3200" b="1" dirty="0">
                <a:solidFill>
                  <a:srgbClr val="FF0000"/>
                </a:solidFill>
                <a:latin typeface="Times New Roman" panose="02020603050405020304" pitchFamily="18" charset="0"/>
                <a:ea typeface="华文新魏" panose="02010800040101010101" pitchFamily="2" charset="-122"/>
              </a:rPr>
              <a:t>work=</a:t>
            </a:r>
            <a:r>
              <a:rPr kumimoji="1" lang="en-US" altLang="zh-CN" sz="3200" b="1" dirty="0" err="1">
                <a:solidFill>
                  <a:srgbClr val="FF0000"/>
                </a:solidFill>
                <a:latin typeface="Times New Roman" panose="02020603050405020304" pitchFamily="18" charset="0"/>
                <a:ea typeface="华文新魏" panose="02010800040101010101" pitchFamily="2" charset="-122"/>
              </a:rPr>
              <a:t>work+Allocation</a:t>
            </a:r>
            <a:r>
              <a:rPr kumimoji="1" lang="zh-CN" altLang="en-US" sz="3200" b="1" dirty="0">
                <a:solidFill>
                  <a:srgbClr val="FF0000"/>
                </a:solidFill>
                <a:latin typeface="Times New Roman" panose="02020603050405020304" pitchFamily="18" charset="0"/>
                <a:ea typeface="华文新魏" panose="02010800040101010101" pitchFamily="2" charset="-122"/>
              </a:rPr>
              <a:t>；</a:t>
            </a:r>
            <a:r>
              <a:rPr kumimoji="1" lang="en-US" altLang="zh-CN" sz="3200" b="1" dirty="0">
                <a:solidFill>
                  <a:srgbClr val="FF0000"/>
                </a:solidFill>
                <a:latin typeface="Times New Roman" panose="02020603050405020304" pitchFamily="18" charset="0"/>
                <a:ea typeface="华文新魏" panose="02010800040101010101" pitchFamily="2" charset="-122"/>
              </a:rPr>
              <a:t>Finish[</a:t>
            </a:r>
            <a:r>
              <a:rPr kumimoji="1" lang="en-US" altLang="zh-CN" sz="3200" b="1" dirty="0" err="1">
                <a:solidFill>
                  <a:srgbClr val="FF0000"/>
                </a:solidFill>
                <a:latin typeface="Times New Roman" panose="02020603050405020304" pitchFamily="18" charset="0"/>
                <a:ea typeface="华文新魏" panose="02010800040101010101" pitchFamily="2" charset="-122"/>
              </a:rPr>
              <a:t>i</a:t>
            </a:r>
            <a:r>
              <a:rPr kumimoji="1" lang="en-US" altLang="zh-CN" sz="3200" b="1" dirty="0">
                <a:solidFill>
                  <a:srgbClr val="FF0000"/>
                </a:solidFill>
                <a:latin typeface="Times New Roman" panose="02020603050405020304" pitchFamily="18" charset="0"/>
                <a:ea typeface="华文新魏" panose="02010800040101010101" pitchFamily="2" charset="-122"/>
              </a:rPr>
              <a:t>]=true</a:t>
            </a:r>
            <a:r>
              <a:rPr kumimoji="1" lang="zh-CN" altLang="en-US" sz="3200" b="1" dirty="0">
                <a:solidFill>
                  <a:srgbClr val="FF0000"/>
                </a:solidFill>
                <a:latin typeface="Times New Roman" panose="02020603050405020304" pitchFamily="18" charset="0"/>
                <a:ea typeface="华文新魏" panose="02010800040101010101" pitchFamily="2" charset="-122"/>
              </a:rPr>
              <a:t>；</a:t>
            </a:r>
            <a:r>
              <a:rPr kumimoji="1" lang="zh-CN" altLang="en-US" sz="3200" b="1" dirty="0">
                <a:latin typeface="Times New Roman" panose="02020603050405020304" pitchFamily="18" charset="0"/>
                <a:ea typeface="华文新魏" panose="02010800040101010101" pitchFamily="2" charset="-122"/>
              </a:rPr>
              <a:t> </a:t>
            </a:r>
          </a:p>
          <a:p>
            <a:pPr algn="just" eaLnBrk="1" hangingPunct="1"/>
            <a:r>
              <a:rPr kumimoji="1" lang="zh-CN" altLang="en-US" sz="3200" b="1" dirty="0">
                <a:latin typeface="Times New Roman" panose="02020603050405020304" pitchFamily="18" charset="0"/>
                <a:ea typeface="华文新魏" panose="02010800040101010101" pitchFamily="2" charset="-122"/>
              </a:rPr>
              <a:t>转步骤</a:t>
            </a:r>
            <a:r>
              <a:rPr kumimoji="1" lang="en-US" altLang="zh-CN" sz="3200" b="1" dirty="0">
                <a:latin typeface="Times New Roman" panose="02020603050405020304" pitchFamily="18" charset="0"/>
                <a:ea typeface="华文新魏" panose="02010800040101010101" pitchFamily="2" charset="-122"/>
              </a:rPr>
              <a:t>(2) </a:t>
            </a:r>
            <a:r>
              <a:rPr kumimoji="1" lang="zh-CN" altLang="en-US" sz="3200" b="1" dirty="0">
                <a:latin typeface="Times New Roman" panose="02020603050405020304" pitchFamily="18" charset="0"/>
                <a:ea typeface="华文新魏" panose="02010800040101010101" pitchFamily="2" charset="-122"/>
              </a:rPr>
              <a:t>； </a:t>
            </a:r>
          </a:p>
        </p:txBody>
      </p:sp>
      <p:sp>
        <p:nvSpPr>
          <p:cNvPr id="156678" name="Rectangle 6"/>
          <p:cNvSpPr>
            <a:spLocks noChangeArrowheads="1"/>
          </p:cNvSpPr>
          <p:nvPr/>
        </p:nvSpPr>
        <p:spPr bwMode="auto">
          <a:xfrm>
            <a:off x="152400" y="4941888"/>
            <a:ext cx="88392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3200" b="1">
                <a:latin typeface="Times New Roman" panose="02020603050405020304" pitchFamily="18" charset="0"/>
                <a:ea typeface="华文新魏" panose="02010800040101010101" pitchFamily="2" charset="-122"/>
              </a:rPr>
              <a:t>    (4)</a:t>
            </a:r>
            <a:r>
              <a:rPr kumimoji="1" lang="zh-CN" altLang="en-US" sz="3200" b="1">
                <a:latin typeface="Times New Roman" panose="02020603050405020304" pitchFamily="18" charset="0"/>
                <a:ea typeface="华文新魏" panose="02010800040101010101" pitchFamily="2" charset="-122"/>
              </a:rPr>
              <a:t>如果所有进程的</a:t>
            </a:r>
            <a:r>
              <a:rPr kumimoji="1" lang="en-US" altLang="zh-CN" sz="3200" b="1">
                <a:solidFill>
                  <a:srgbClr val="FF3300"/>
                </a:solidFill>
                <a:latin typeface="Times New Roman" panose="02020603050405020304" pitchFamily="18" charset="0"/>
                <a:ea typeface="华文新魏" panose="02010800040101010101" pitchFamily="2" charset="-122"/>
              </a:rPr>
              <a:t>Finish[i]=true</a:t>
            </a:r>
            <a:r>
              <a:rPr kumimoji="1" lang="zh-CN" altLang="en-US" sz="3200" b="1">
                <a:latin typeface="Times New Roman" panose="02020603050405020304" pitchFamily="18" charset="0"/>
                <a:ea typeface="华文新魏" panose="02010800040101010101" pitchFamily="2" charset="-122"/>
              </a:rPr>
              <a:t>；则表示系统处于安全状态，否则系统处于不安全状态。 </a:t>
            </a:r>
          </a:p>
        </p:txBody>
      </p:sp>
    </p:spTree>
    <p:extLst>
      <p:ext uri="{BB962C8B-B14F-4D97-AF65-F5344CB8AC3E}">
        <p14:creationId xmlns:p14="http://schemas.microsoft.com/office/powerpoint/2010/main" val="398304984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66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66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6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autoUpdateAnimBg="0"/>
      <p:bldP spid="156677" grpId="0" autoUpdateAnimBg="0"/>
      <p:bldP spid="156678"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446088" y="95250"/>
            <a:ext cx="8229600" cy="669925"/>
          </a:xfrm>
          <a:noFill/>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算法举例</a:t>
            </a:r>
          </a:p>
        </p:txBody>
      </p:sp>
      <p:sp>
        <p:nvSpPr>
          <p:cNvPr id="158723" name="Rectangle 3"/>
          <p:cNvSpPr>
            <a:spLocks noChangeArrowheads="1"/>
          </p:cNvSpPr>
          <p:nvPr/>
        </p:nvSpPr>
        <p:spPr bwMode="auto">
          <a:xfrm>
            <a:off x="152400" y="744538"/>
            <a:ext cx="88392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宋体" panose="02010600030101010101" pitchFamily="2" charset="-122"/>
              </a:rPr>
              <a:t>   ◆</a:t>
            </a:r>
            <a:r>
              <a:rPr kumimoji="1" lang="zh-CN" altLang="en-US" sz="2400" b="1">
                <a:latin typeface="Times New Roman" panose="02020603050405020304" pitchFamily="18" charset="0"/>
                <a:ea typeface="黑体" panose="02010609060101010101" pitchFamily="49" charset="-122"/>
              </a:rPr>
              <a:t>假定系统中有五个进程</a:t>
            </a:r>
            <a:r>
              <a:rPr kumimoji="1" lang="en-US" altLang="zh-CN" sz="2400" b="1">
                <a:latin typeface="Times New Roman" panose="02020603050405020304" pitchFamily="18" charset="0"/>
                <a:ea typeface="黑体" panose="02010609060101010101" pitchFamily="49" charset="-122"/>
                <a:cs typeface="Times New Roman" panose="02020603050405020304" pitchFamily="18" charset="0"/>
              </a:rPr>
              <a:t>(P0,</a:t>
            </a:r>
            <a:r>
              <a:rPr kumimoji="1" lang="en-US" altLang="zh-CN" sz="2400" b="1">
                <a:latin typeface="Times New Roman" panose="02020603050405020304" pitchFamily="18" charset="0"/>
                <a:ea typeface="黑体" panose="02010609060101010101" pitchFamily="49" charset="-122"/>
              </a:rPr>
              <a:t>P1,P2,P3,P4)</a:t>
            </a:r>
            <a:r>
              <a:rPr kumimoji="1" lang="zh-CN" altLang="en-US" sz="2400" b="1">
                <a:latin typeface="Times New Roman" panose="02020603050405020304" pitchFamily="18" charset="0"/>
                <a:ea typeface="黑体" panose="02010609060101010101" pitchFamily="49" charset="-122"/>
              </a:rPr>
              <a:t>和三种类型的资源</a:t>
            </a:r>
            <a:r>
              <a:rPr kumimoji="1" lang="en-US" altLang="zh-CN" sz="2400" b="1">
                <a:latin typeface="Times New Roman" panose="02020603050405020304" pitchFamily="18" charset="0"/>
                <a:ea typeface="黑体" panose="02010609060101010101" pitchFamily="49" charset="-122"/>
              </a:rPr>
              <a:t>(A</a:t>
            </a:r>
            <a:r>
              <a:rPr kumimoji="1" lang="zh-CN" altLang="en-US" sz="2400" b="1">
                <a:latin typeface="Times New Roman" panose="02020603050405020304" pitchFamily="18" charset="0"/>
                <a:ea typeface="黑体" panose="02010609060101010101" pitchFamily="49" charset="-122"/>
              </a:rPr>
              <a:t>，</a:t>
            </a:r>
            <a:r>
              <a:rPr kumimoji="1" lang="en-US" altLang="zh-CN" sz="2400" b="1">
                <a:latin typeface="Times New Roman" panose="02020603050405020304" pitchFamily="18" charset="0"/>
                <a:ea typeface="黑体" panose="02010609060101010101" pitchFamily="49" charset="-122"/>
              </a:rPr>
              <a:t>B</a:t>
            </a:r>
            <a:r>
              <a:rPr kumimoji="1" lang="zh-CN" altLang="en-US" sz="2400" b="1">
                <a:latin typeface="Times New Roman" panose="02020603050405020304" pitchFamily="18" charset="0"/>
                <a:ea typeface="黑体" panose="02010609060101010101" pitchFamily="49" charset="-122"/>
              </a:rPr>
              <a:t>，</a:t>
            </a:r>
            <a:r>
              <a:rPr kumimoji="1" lang="en-US" altLang="zh-CN" sz="2400" b="1">
                <a:latin typeface="Times New Roman" panose="02020603050405020304" pitchFamily="18" charset="0"/>
                <a:ea typeface="黑体" panose="02010609060101010101" pitchFamily="49" charset="-122"/>
              </a:rPr>
              <a:t>C)</a:t>
            </a:r>
            <a:r>
              <a:rPr kumimoji="1" lang="zh-CN" altLang="en-US" sz="2400" b="1">
                <a:latin typeface="Times New Roman" panose="02020603050405020304" pitchFamily="18" charset="0"/>
                <a:ea typeface="黑体" panose="02010609060101010101" pitchFamily="49" charset="-122"/>
              </a:rPr>
              <a:t>，每一种资源的数量分别为</a:t>
            </a:r>
            <a:r>
              <a:rPr kumimoji="1" lang="en-US" altLang="zh-CN" sz="2400" b="1">
                <a:latin typeface="Times New Roman" panose="02020603050405020304" pitchFamily="18" charset="0"/>
                <a:ea typeface="黑体" panose="02010609060101010101" pitchFamily="49" charset="-122"/>
              </a:rPr>
              <a:t>{10</a:t>
            </a:r>
            <a:r>
              <a:rPr kumimoji="1" lang="zh-CN" altLang="en-US" sz="2400" b="1">
                <a:latin typeface="Times New Roman" panose="02020603050405020304" pitchFamily="18" charset="0"/>
                <a:ea typeface="黑体" panose="02010609060101010101" pitchFamily="49" charset="-122"/>
              </a:rPr>
              <a:t>，</a:t>
            </a:r>
            <a:r>
              <a:rPr kumimoji="1" lang="en-US" altLang="zh-CN" sz="2400" b="1">
                <a:latin typeface="Times New Roman" panose="02020603050405020304" pitchFamily="18" charset="0"/>
                <a:ea typeface="黑体" panose="02010609060101010101" pitchFamily="49" charset="-122"/>
              </a:rPr>
              <a:t>5</a:t>
            </a:r>
            <a:r>
              <a:rPr kumimoji="1" lang="zh-CN" altLang="en-US" sz="2400" b="1">
                <a:latin typeface="Times New Roman" panose="02020603050405020304" pitchFamily="18" charset="0"/>
                <a:ea typeface="黑体" panose="02010609060101010101" pitchFamily="49" charset="-122"/>
              </a:rPr>
              <a:t>，</a:t>
            </a:r>
            <a:r>
              <a:rPr kumimoji="1" lang="en-US" altLang="zh-CN" sz="2400" b="1">
                <a:latin typeface="Times New Roman" panose="02020603050405020304" pitchFamily="18" charset="0"/>
                <a:ea typeface="黑体" panose="02010609060101010101" pitchFamily="49" charset="-122"/>
              </a:rPr>
              <a:t>7}</a:t>
            </a:r>
            <a:r>
              <a:rPr kumimoji="1" lang="zh-CN" altLang="en-US" sz="2400" b="1">
                <a:latin typeface="Times New Roman" panose="02020603050405020304" pitchFamily="18" charset="0"/>
                <a:ea typeface="黑体" panose="02010609060101010101" pitchFamily="49" charset="-122"/>
              </a:rPr>
              <a:t>。在</a:t>
            </a:r>
            <a:r>
              <a:rPr kumimoji="1" lang="en-US" altLang="zh-CN" sz="2400" b="1">
                <a:latin typeface="Times New Roman" panose="02020603050405020304" pitchFamily="18" charset="0"/>
                <a:ea typeface="黑体" panose="02010609060101010101" pitchFamily="49" charset="-122"/>
              </a:rPr>
              <a:t>T0</a:t>
            </a:r>
            <a:r>
              <a:rPr kumimoji="1" lang="zh-CN" altLang="en-US" sz="2400" b="1">
                <a:latin typeface="Times New Roman" panose="02020603050405020304" pitchFamily="18" charset="0"/>
                <a:ea typeface="黑体" panose="02010609060101010101" pitchFamily="49" charset="-122"/>
              </a:rPr>
              <a:t>时刻的资源分配情况如下表所示，问：①</a:t>
            </a:r>
            <a:r>
              <a:rPr kumimoji="1" lang="en-US" altLang="zh-CN" sz="2400" b="1">
                <a:latin typeface="Times New Roman" panose="02020603050405020304" pitchFamily="18" charset="0"/>
                <a:ea typeface="黑体" panose="02010609060101010101" pitchFamily="49" charset="-122"/>
              </a:rPr>
              <a:t>T0</a:t>
            </a:r>
            <a:r>
              <a:rPr kumimoji="1" lang="zh-CN" altLang="en-US" sz="2400" b="1">
                <a:latin typeface="Times New Roman" panose="02020603050405020304" pitchFamily="18" charset="0"/>
                <a:ea typeface="黑体" panose="02010609060101010101" pitchFamily="49" charset="-122"/>
              </a:rPr>
              <a:t>时刻系统的安全性如何？②若</a:t>
            </a:r>
            <a:r>
              <a:rPr kumimoji="1" lang="en-US" altLang="zh-CN" sz="2400" b="1">
                <a:latin typeface="Times New Roman" panose="02020603050405020304" pitchFamily="18" charset="0"/>
                <a:ea typeface="黑体" panose="02010609060101010101" pitchFamily="49" charset="-122"/>
              </a:rPr>
              <a:t>P1</a:t>
            </a:r>
            <a:r>
              <a:rPr kumimoji="1" lang="zh-CN" altLang="en-US" sz="2400" b="1">
                <a:latin typeface="Times New Roman" panose="02020603050405020304" pitchFamily="18" charset="0"/>
                <a:ea typeface="黑体" panose="02010609060101010101" pitchFamily="49" charset="-122"/>
              </a:rPr>
              <a:t>请求资源，其请求向量为</a:t>
            </a:r>
            <a:r>
              <a:rPr kumimoji="1" lang="en-US" altLang="zh-CN" sz="2400" b="1">
                <a:latin typeface="Times New Roman" panose="02020603050405020304" pitchFamily="18" charset="0"/>
                <a:ea typeface="黑体" panose="02010609060101010101" pitchFamily="49" charset="-122"/>
              </a:rPr>
              <a:t>Request1(1,0,2)</a:t>
            </a:r>
            <a:r>
              <a:rPr kumimoji="1" lang="zh-CN" altLang="en-US" sz="2400" b="1">
                <a:latin typeface="Times New Roman" panose="02020603050405020304" pitchFamily="18" charset="0"/>
                <a:ea typeface="黑体" panose="02010609060101010101" pitchFamily="49" charset="-122"/>
              </a:rPr>
              <a:t>，则能否分配？ </a:t>
            </a:r>
          </a:p>
        </p:txBody>
      </p:sp>
      <p:graphicFrame>
        <p:nvGraphicFramePr>
          <p:cNvPr id="158766" name="Group 46"/>
          <p:cNvGraphicFramePr>
            <a:graphicFrameLocks noGrp="1"/>
          </p:cNvGraphicFramePr>
          <p:nvPr/>
        </p:nvGraphicFramePr>
        <p:xfrm>
          <a:off x="996950" y="2219325"/>
          <a:ext cx="8039100" cy="3659283"/>
        </p:xfrm>
        <a:graphic>
          <a:graphicData uri="http://schemas.openxmlformats.org/drawingml/2006/table">
            <a:tbl>
              <a:tblPr/>
              <a:tblGrid>
                <a:gridCol w="663575">
                  <a:extLst>
                    <a:ext uri="{9D8B030D-6E8A-4147-A177-3AD203B41FA5}">
                      <a16:colId xmlns:a16="http://schemas.microsoft.com/office/drawing/2014/main" val="20000"/>
                    </a:ext>
                  </a:extLst>
                </a:gridCol>
                <a:gridCol w="1822450">
                  <a:extLst>
                    <a:ext uri="{9D8B030D-6E8A-4147-A177-3AD203B41FA5}">
                      <a16:colId xmlns:a16="http://schemas.microsoft.com/office/drawing/2014/main" val="20001"/>
                    </a:ext>
                  </a:extLst>
                </a:gridCol>
                <a:gridCol w="1906588">
                  <a:extLst>
                    <a:ext uri="{9D8B030D-6E8A-4147-A177-3AD203B41FA5}">
                      <a16:colId xmlns:a16="http://schemas.microsoft.com/office/drawing/2014/main" val="20002"/>
                    </a:ext>
                  </a:extLst>
                </a:gridCol>
                <a:gridCol w="1657350">
                  <a:extLst>
                    <a:ext uri="{9D8B030D-6E8A-4147-A177-3AD203B41FA5}">
                      <a16:colId xmlns:a16="http://schemas.microsoft.com/office/drawing/2014/main" val="20003"/>
                    </a:ext>
                  </a:extLst>
                </a:gridCol>
                <a:gridCol w="1989137">
                  <a:extLst>
                    <a:ext uri="{9D8B030D-6E8A-4147-A177-3AD203B41FA5}">
                      <a16:colId xmlns:a16="http://schemas.microsoft.com/office/drawing/2014/main" val="20004"/>
                    </a:ext>
                  </a:extLst>
                </a:gridCol>
              </a:tblGrid>
              <a:tr h="10301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Max</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A   B  C</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Allocation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A   B  C</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Need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A   B  C</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Available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A   B  C</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P0</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7   5   3</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0   1   0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7   4   3</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3   3   2</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P1</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3   2   2</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2   0   0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1   2   2</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5254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P2</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9   0   2</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3   0   2</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6   0   0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r h="5181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P3</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2   2   2</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2   1   1</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0   1   1</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4"/>
                  </a:ext>
                </a:extLst>
              </a:tr>
              <a:tr h="5492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P4</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4   3   3</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0   0   2</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4   3   1</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98182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7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87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382588" y="115888"/>
            <a:ext cx="8077200" cy="669925"/>
          </a:xfrm>
          <a:noFill/>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举例解答</a:t>
            </a:r>
          </a:p>
        </p:txBody>
      </p:sp>
      <p:sp>
        <p:nvSpPr>
          <p:cNvPr id="159747" name="Rectangle 3"/>
          <p:cNvSpPr>
            <a:spLocks noChangeArrowheads="1"/>
          </p:cNvSpPr>
          <p:nvPr/>
        </p:nvSpPr>
        <p:spPr bwMode="auto">
          <a:xfrm>
            <a:off x="152400" y="836613"/>
            <a:ext cx="8839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333399"/>
                </a:solidFill>
                <a:latin typeface="宋体" panose="02010600030101010101" pitchFamily="2" charset="-122"/>
              </a:rPr>
              <a:t>◆</a:t>
            </a:r>
            <a:r>
              <a:rPr kumimoji="1" lang="zh-CN" altLang="en-US" sz="2800" b="1">
                <a:solidFill>
                  <a:srgbClr val="333399"/>
                </a:solidFill>
                <a:latin typeface="宋体" panose="02010600030101010101" pitchFamily="2" charset="-122"/>
              </a:rPr>
              <a:t>先考察</a:t>
            </a:r>
            <a:r>
              <a:rPr kumimoji="1" lang="en-US" altLang="zh-CN" sz="2800" b="1">
                <a:solidFill>
                  <a:srgbClr val="333399"/>
                </a:solidFill>
                <a:latin typeface="宋体" panose="02010600030101010101" pitchFamily="2" charset="-122"/>
              </a:rPr>
              <a:t>T0</a:t>
            </a:r>
            <a:r>
              <a:rPr kumimoji="1" lang="zh-CN" altLang="en-US" sz="2800" b="1">
                <a:solidFill>
                  <a:srgbClr val="333399"/>
                </a:solidFill>
                <a:latin typeface="宋体" panose="02010600030101010101" pitchFamily="2" charset="-122"/>
              </a:rPr>
              <a:t>时刻的安全性</a:t>
            </a:r>
            <a:endParaRPr kumimoji="1" lang="zh-CN" altLang="en-US" sz="2800" b="1">
              <a:solidFill>
                <a:srgbClr val="333399"/>
              </a:solidFill>
              <a:latin typeface="仿宋_GB2312" pitchFamily="49" charset="-122"/>
              <a:ea typeface="仿宋_GB2312" pitchFamily="49" charset="-122"/>
            </a:endParaRPr>
          </a:p>
        </p:txBody>
      </p:sp>
      <p:graphicFrame>
        <p:nvGraphicFramePr>
          <p:cNvPr id="159819" name="Group 75"/>
          <p:cNvGraphicFramePr>
            <a:graphicFrameLocks noGrp="1"/>
          </p:cNvGraphicFramePr>
          <p:nvPr/>
        </p:nvGraphicFramePr>
        <p:xfrm>
          <a:off x="152400" y="1711325"/>
          <a:ext cx="8812213" cy="3373439"/>
        </p:xfrm>
        <a:graphic>
          <a:graphicData uri="http://schemas.openxmlformats.org/drawingml/2006/table">
            <a:tbl>
              <a:tblPr/>
              <a:tblGrid>
                <a:gridCol w="612775">
                  <a:extLst>
                    <a:ext uri="{9D8B030D-6E8A-4147-A177-3AD203B41FA5}">
                      <a16:colId xmlns:a16="http://schemas.microsoft.com/office/drawing/2014/main" val="20000"/>
                    </a:ext>
                  </a:extLst>
                </a:gridCol>
                <a:gridCol w="1762125">
                  <a:extLst>
                    <a:ext uri="{9D8B030D-6E8A-4147-A177-3AD203B41FA5}">
                      <a16:colId xmlns:a16="http://schemas.microsoft.com/office/drawing/2014/main" val="20001"/>
                    </a:ext>
                  </a:extLst>
                </a:gridCol>
                <a:gridCol w="1533525">
                  <a:extLst>
                    <a:ext uri="{9D8B030D-6E8A-4147-A177-3AD203B41FA5}">
                      <a16:colId xmlns:a16="http://schemas.microsoft.com/office/drawing/2014/main" val="20002"/>
                    </a:ext>
                  </a:extLst>
                </a:gridCol>
                <a:gridCol w="1838325">
                  <a:extLst>
                    <a:ext uri="{9D8B030D-6E8A-4147-A177-3AD203B41FA5}">
                      <a16:colId xmlns:a16="http://schemas.microsoft.com/office/drawing/2014/main" val="20003"/>
                    </a:ext>
                  </a:extLst>
                </a:gridCol>
                <a:gridCol w="1149350">
                  <a:extLst>
                    <a:ext uri="{9D8B030D-6E8A-4147-A177-3AD203B41FA5}">
                      <a16:colId xmlns:a16="http://schemas.microsoft.com/office/drawing/2014/main" val="20004"/>
                    </a:ext>
                  </a:extLst>
                </a:gridCol>
                <a:gridCol w="1916113">
                  <a:extLst>
                    <a:ext uri="{9D8B030D-6E8A-4147-A177-3AD203B41FA5}">
                      <a16:colId xmlns:a16="http://schemas.microsoft.com/office/drawing/2014/main" val="20005"/>
                    </a:ext>
                  </a:extLst>
                </a:gridCol>
              </a:tblGrid>
              <a:tr h="914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Allocation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   B  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Need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   B  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Work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   B  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Finish</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W+Alloc</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   B  C</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3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P0</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0   1   0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7   4   3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false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9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P1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2   0   0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1   2   2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false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P2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3   0   2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6   0   0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false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P3</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2   1   1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0   1   1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false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P4</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0   0   2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4   3   1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false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59836" name="Rectangle 92"/>
          <p:cNvSpPr>
            <a:spLocks noChangeArrowheads="1"/>
          </p:cNvSpPr>
          <p:nvPr/>
        </p:nvSpPr>
        <p:spPr bwMode="auto">
          <a:xfrm>
            <a:off x="7239000" y="3103563"/>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5   3   2</a:t>
            </a:r>
          </a:p>
        </p:txBody>
      </p:sp>
      <p:sp>
        <p:nvSpPr>
          <p:cNvPr id="159837" name="Rectangle 93"/>
          <p:cNvSpPr>
            <a:spLocks noChangeArrowheads="1"/>
          </p:cNvSpPr>
          <p:nvPr/>
        </p:nvSpPr>
        <p:spPr bwMode="auto">
          <a:xfrm>
            <a:off x="4267200" y="4170363"/>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5   3   2</a:t>
            </a:r>
          </a:p>
        </p:txBody>
      </p:sp>
      <p:sp>
        <p:nvSpPr>
          <p:cNvPr id="159838" name="Rectangle 94"/>
          <p:cNvSpPr>
            <a:spLocks noChangeArrowheads="1"/>
          </p:cNvSpPr>
          <p:nvPr/>
        </p:nvSpPr>
        <p:spPr bwMode="auto">
          <a:xfrm>
            <a:off x="6096000" y="4264025"/>
            <a:ext cx="762000" cy="3048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true</a:t>
            </a:r>
          </a:p>
        </p:txBody>
      </p:sp>
      <p:sp>
        <p:nvSpPr>
          <p:cNvPr id="159839" name="Rectangle 95"/>
          <p:cNvSpPr>
            <a:spLocks noChangeArrowheads="1"/>
          </p:cNvSpPr>
          <p:nvPr/>
        </p:nvSpPr>
        <p:spPr bwMode="auto">
          <a:xfrm>
            <a:off x="7239000" y="4170363"/>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7   4   3</a:t>
            </a:r>
          </a:p>
        </p:txBody>
      </p:sp>
      <p:sp>
        <p:nvSpPr>
          <p:cNvPr id="159840" name="Rectangle 96"/>
          <p:cNvSpPr>
            <a:spLocks noChangeArrowheads="1"/>
          </p:cNvSpPr>
          <p:nvPr/>
        </p:nvSpPr>
        <p:spPr bwMode="auto">
          <a:xfrm>
            <a:off x="4267200" y="4703763"/>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7   4   3</a:t>
            </a:r>
          </a:p>
        </p:txBody>
      </p:sp>
      <p:sp>
        <p:nvSpPr>
          <p:cNvPr id="159841" name="Rectangle 97"/>
          <p:cNvSpPr>
            <a:spLocks noChangeArrowheads="1"/>
          </p:cNvSpPr>
          <p:nvPr/>
        </p:nvSpPr>
        <p:spPr bwMode="auto">
          <a:xfrm>
            <a:off x="6084888" y="4652963"/>
            <a:ext cx="773112" cy="3937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true</a:t>
            </a:r>
          </a:p>
        </p:txBody>
      </p:sp>
      <p:sp>
        <p:nvSpPr>
          <p:cNvPr id="159842" name="Rectangle 98"/>
          <p:cNvSpPr>
            <a:spLocks noChangeArrowheads="1"/>
          </p:cNvSpPr>
          <p:nvPr/>
        </p:nvSpPr>
        <p:spPr bwMode="auto">
          <a:xfrm>
            <a:off x="7239000" y="4703763"/>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7   4   5</a:t>
            </a:r>
          </a:p>
        </p:txBody>
      </p:sp>
      <p:sp>
        <p:nvSpPr>
          <p:cNvPr id="159843" name="Rectangle 99"/>
          <p:cNvSpPr>
            <a:spLocks noChangeArrowheads="1"/>
          </p:cNvSpPr>
          <p:nvPr/>
        </p:nvSpPr>
        <p:spPr bwMode="auto">
          <a:xfrm>
            <a:off x="4267200" y="3636963"/>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7   4   5</a:t>
            </a:r>
          </a:p>
        </p:txBody>
      </p:sp>
      <p:sp>
        <p:nvSpPr>
          <p:cNvPr id="159844" name="Rectangle 100"/>
          <p:cNvSpPr>
            <a:spLocks noChangeArrowheads="1"/>
          </p:cNvSpPr>
          <p:nvPr/>
        </p:nvSpPr>
        <p:spPr bwMode="auto">
          <a:xfrm>
            <a:off x="6011863" y="3716338"/>
            <a:ext cx="846137" cy="33972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true</a:t>
            </a:r>
          </a:p>
        </p:txBody>
      </p:sp>
      <p:sp>
        <p:nvSpPr>
          <p:cNvPr id="159845" name="Rectangle 101"/>
          <p:cNvSpPr>
            <a:spLocks noChangeArrowheads="1"/>
          </p:cNvSpPr>
          <p:nvPr/>
        </p:nvSpPr>
        <p:spPr bwMode="auto">
          <a:xfrm>
            <a:off x="7239000" y="3636963"/>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10  4   7</a:t>
            </a:r>
          </a:p>
        </p:txBody>
      </p:sp>
      <p:sp>
        <p:nvSpPr>
          <p:cNvPr id="159846" name="Rectangle 102"/>
          <p:cNvSpPr>
            <a:spLocks noChangeArrowheads="1"/>
          </p:cNvSpPr>
          <p:nvPr/>
        </p:nvSpPr>
        <p:spPr bwMode="auto">
          <a:xfrm>
            <a:off x="4191000" y="2646363"/>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10  4   7</a:t>
            </a:r>
          </a:p>
        </p:txBody>
      </p:sp>
      <p:sp>
        <p:nvSpPr>
          <p:cNvPr id="159847" name="Rectangle 103"/>
          <p:cNvSpPr>
            <a:spLocks noChangeArrowheads="1"/>
          </p:cNvSpPr>
          <p:nvPr/>
        </p:nvSpPr>
        <p:spPr bwMode="auto">
          <a:xfrm>
            <a:off x="6096000" y="2684463"/>
            <a:ext cx="762000" cy="3048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true</a:t>
            </a:r>
          </a:p>
        </p:txBody>
      </p:sp>
      <p:sp>
        <p:nvSpPr>
          <p:cNvPr id="159848" name="Rectangle 104"/>
          <p:cNvSpPr>
            <a:spLocks noChangeArrowheads="1"/>
          </p:cNvSpPr>
          <p:nvPr/>
        </p:nvSpPr>
        <p:spPr bwMode="auto">
          <a:xfrm>
            <a:off x="7162800" y="2646363"/>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10  5   7</a:t>
            </a:r>
          </a:p>
        </p:txBody>
      </p:sp>
      <p:sp>
        <p:nvSpPr>
          <p:cNvPr id="159849" name="Rectangle 105"/>
          <p:cNvSpPr>
            <a:spLocks noChangeArrowheads="1"/>
          </p:cNvSpPr>
          <p:nvPr/>
        </p:nvSpPr>
        <p:spPr bwMode="auto">
          <a:xfrm>
            <a:off x="6011863" y="3213100"/>
            <a:ext cx="865187" cy="322263"/>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true</a:t>
            </a:r>
          </a:p>
        </p:txBody>
      </p:sp>
      <p:sp>
        <p:nvSpPr>
          <p:cNvPr id="159850" name="Rectangle 106"/>
          <p:cNvSpPr>
            <a:spLocks noChangeArrowheads="1"/>
          </p:cNvSpPr>
          <p:nvPr/>
        </p:nvSpPr>
        <p:spPr bwMode="auto">
          <a:xfrm>
            <a:off x="4211638" y="3159125"/>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3   3   2</a:t>
            </a:r>
          </a:p>
        </p:txBody>
      </p:sp>
    </p:spTree>
    <p:extLst>
      <p:ext uri="{BB962C8B-B14F-4D97-AF65-F5344CB8AC3E}">
        <p14:creationId xmlns:p14="http://schemas.microsoft.com/office/powerpoint/2010/main" val="1364112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98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8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8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983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983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983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983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5984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5984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5984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5984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5984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5984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5984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5984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598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autoUpdateAnimBg="0"/>
      <p:bldP spid="159836" grpId="0" autoUpdateAnimBg="0"/>
      <p:bldP spid="159837" grpId="0" autoUpdateAnimBg="0"/>
      <p:bldP spid="159838" grpId="0" animBg="1" autoUpdateAnimBg="0"/>
      <p:bldP spid="159839" grpId="0" autoUpdateAnimBg="0"/>
      <p:bldP spid="159840" grpId="0" autoUpdateAnimBg="0"/>
      <p:bldP spid="159841" grpId="0" animBg="1" autoUpdateAnimBg="0"/>
      <p:bldP spid="159842" grpId="0" autoUpdateAnimBg="0"/>
      <p:bldP spid="159843" grpId="0" autoUpdateAnimBg="0"/>
      <p:bldP spid="159844" grpId="0" animBg="1" autoUpdateAnimBg="0"/>
      <p:bldP spid="159845" grpId="0" autoUpdateAnimBg="0"/>
      <p:bldP spid="159846" grpId="0" autoUpdateAnimBg="0"/>
      <p:bldP spid="159847" grpId="0" animBg="1" autoUpdateAnimBg="0"/>
      <p:bldP spid="159848" grpId="0" autoUpdateAnimBg="0"/>
      <p:bldP spid="159849" grpId="0" animBg="1" autoUpdateAnimBg="0"/>
      <p:bldP spid="159850"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609600" y="188913"/>
            <a:ext cx="7772400" cy="669925"/>
          </a:xfrm>
        </p:spPr>
        <p:txBody>
          <a:bodyPr/>
          <a:lstStyle/>
          <a:p>
            <a:pPr eaLnBrk="1" hangingPunct="1"/>
            <a:r>
              <a:rPr lang="en-US" altLang="zh-CN" dirty="0">
                <a:solidFill>
                  <a:srgbClr val="FF0000"/>
                </a:solidFill>
                <a:latin typeface="Times New Roman" panose="02020603050405020304" pitchFamily="18" charset="0"/>
                <a:ea typeface="华文新魏" panose="02010800040101010101" pitchFamily="2" charset="-122"/>
              </a:rPr>
              <a:t>3.5.5</a:t>
            </a:r>
            <a:r>
              <a:rPr lang="zh-CN" altLang="en-US" dirty="0">
                <a:solidFill>
                  <a:srgbClr val="FF0000"/>
                </a:solidFill>
                <a:latin typeface="Times New Roman" panose="02020603050405020304" pitchFamily="18" charset="0"/>
                <a:ea typeface="华文新魏" panose="02010800040101010101" pitchFamily="2" charset="-122"/>
              </a:rPr>
              <a:t>死锁检测和解除</a:t>
            </a:r>
          </a:p>
        </p:txBody>
      </p:sp>
      <p:sp>
        <p:nvSpPr>
          <p:cNvPr id="157699" name="Rectangle 3"/>
          <p:cNvSpPr>
            <a:spLocks noGrp="1" noChangeArrowheads="1"/>
          </p:cNvSpPr>
          <p:nvPr>
            <p:ph type="body" idx="1"/>
          </p:nvPr>
        </p:nvSpPr>
        <p:spPr>
          <a:xfrm>
            <a:off x="762000" y="1143000"/>
            <a:ext cx="7696200" cy="4503738"/>
          </a:xfrm>
        </p:spPr>
        <p:txBody>
          <a:bodyPr/>
          <a:lstStyle/>
          <a:p>
            <a:pPr algn="just" eaLnBrk="1" hangingPunct="1">
              <a:buFontTx/>
              <a:buNone/>
            </a:pPr>
            <a:r>
              <a:rPr lang="en-US" altLang="zh-CN" b="1">
                <a:latin typeface="华文新魏" panose="02010800040101010101" pitchFamily="2" charset="-122"/>
                <a:ea typeface="华文新魏" panose="02010800040101010101" pitchFamily="2" charset="-122"/>
              </a:rPr>
              <a:t>      </a:t>
            </a:r>
            <a:r>
              <a:rPr lang="zh-CN" altLang="en-US" sz="3600">
                <a:solidFill>
                  <a:srgbClr val="333399"/>
                </a:solidFill>
                <a:latin typeface="黑体" panose="02010609060101010101" pitchFamily="49" charset="-122"/>
                <a:ea typeface="黑体" panose="02010609060101010101" pitchFamily="49" charset="-122"/>
              </a:rPr>
              <a:t>资源分配图和死锁定理</a:t>
            </a:r>
          </a:p>
          <a:p>
            <a:pPr eaLnBrk="1" hangingPunct="1"/>
            <a:r>
              <a:rPr lang="zh-CN" altLang="en-US" sz="3600">
                <a:latin typeface="华文新魏" panose="02010800040101010101" pitchFamily="2" charset="-122"/>
                <a:ea typeface="华文新魏" panose="02010800040101010101" pitchFamily="2" charset="-122"/>
              </a:rPr>
              <a:t>解决死锁问题的一条途径是死锁检测和解除，这种方法对资源的分配不加任何限制，也不采取死锁避免措施，但系统定时地运行一个</a:t>
            </a:r>
            <a:r>
              <a:rPr lang="zh-CN" altLang="en-US"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死锁检测</a:t>
            </a:r>
            <a:r>
              <a:rPr lang="zh-CN" altLang="en-US"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程序，判断系统内是否已出现死锁，如果检测到系统已发性了死锁，再采取措施解除它。</a:t>
            </a:r>
          </a:p>
        </p:txBody>
      </p:sp>
    </p:spTree>
    <p:extLst>
      <p:ext uri="{BB962C8B-B14F-4D97-AF65-F5344CB8AC3E}">
        <p14:creationId xmlns:p14="http://schemas.microsoft.com/office/powerpoint/2010/main" val="1801218556"/>
      </p:ext>
    </p:extLst>
  </p:cSld>
  <p:clrMapOvr>
    <a:masterClrMapping/>
  </p:clrMapOvr>
  <p:transition>
    <p:blinds dir="vert"/>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755650" y="188913"/>
            <a:ext cx="77724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进程</a:t>
            </a:r>
            <a:r>
              <a:rPr lang="en-US" altLang="zh-CN">
                <a:solidFill>
                  <a:srgbClr val="FF0000"/>
                </a:solidFill>
                <a:latin typeface="Times New Roman" panose="02020603050405020304" pitchFamily="18" charset="0"/>
                <a:ea typeface="华文新魏" panose="02010800040101010101" pitchFamily="2" charset="-122"/>
              </a:rPr>
              <a:t>-</a:t>
            </a:r>
            <a:r>
              <a:rPr lang="zh-CN" altLang="en-US">
                <a:solidFill>
                  <a:srgbClr val="FF0000"/>
                </a:solidFill>
                <a:latin typeface="Times New Roman" panose="02020603050405020304" pitchFamily="18" charset="0"/>
                <a:ea typeface="华文新魏" panose="02010800040101010101" pitchFamily="2" charset="-122"/>
              </a:rPr>
              <a:t>资源分配图</a:t>
            </a:r>
          </a:p>
        </p:txBody>
      </p:sp>
      <p:sp>
        <p:nvSpPr>
          <p:cNvPr id="158723" name="Rectangle 3"/>
          <p:cNvSpPr>
            <a:spLocks noGrp="1" noChangeArrowheads="1"/>
          </p:cNvSpPr>
          <p:nvPr>
            <p:ph type="body" idx="1"/>
          </p:nvPr>
        </p:nvSpPr>
        <p:spPr>
          <a:xfrm>
            <a:off x="914400" y="1295400"/>
            <a:ext cx="7467600" cy="4483100"/>
          </a:xfrm>
        </p:spPr>
        <p:txBody>
          <a:bodyPr/>
          <a:lstStyle/>
          <a:p>
            <a:pPr eaLnBrk="1" hangingPunct="1"/>
            <a:r>
              <a:rPr lang="zh-CN" altLang="en-US">
                <a:latin typeface="Times New Roman" panose="02020603050405020304" pitchFamily="18" charset="0"/>
                <a:ea typeface="华文新魏" panose="02010800040101010101" pitchFamily="2" charset="-122"/>
              </a:rPr>
              <a:t>约定</a:t>
            </a:r>
            <a:r>
              <a:rPr lang="en-US" altLang="zh-CN">
                <a:latin typeface="Times New Roman" panose="02020603050405020304" pitchFamily="18" charset="0"/>
                <a:ea typeface="华文新魏" panose="02010800040101010101" pitchFamily="2" charset="-122"/>
              </a:rPr>
              <a:t>Pi→Rj</a:t>
            </a:r>
            <a:r>
              <a:rPr lang="zh-CN" altLang="en-US">
                <a:latin typeface="Times New Roman" panose="02020603050405020304" pitchFamily="18" charset="0"/>
                <a:ea typeface="华文新魏" panose="02010800040101010101" pitchFamily="2" charset="-122"/>
              </a:rPr>
              <a:t>为请求边，表示进程</a:t>
            </a:r>
            <a:r>
              <a:rPr lang="en-US" altLang="zh-CN">
                <a:latin typeface="Times New Roman" panose="02020603050405020304" pitchFamily="18" charset="0"/>
                <a:ea typeface="华文新魏" panose="02010800040101010101" pitchFamily="2" charset="-122"/>
              </a:rPr>
              <a:t>Pi</a:t>
            </a:r>
            <a:r>
              <a:rPr lang="zh-CN" altLang="en-US">
                <a:latin typeface="Times New Roman" panose="02020603050405020304" pitchFamily="18" charset="0"/>
                <a:ea typeface="华文新魏" panose="02010800040101010101" pitchFamily="2" charset="-122"/>
              </a:rPr>
              <a:t>申请资源类</a:t>
            </a:r>
            <a:r>
              <a:rPr lang="en-US" altLang="zh-CN">
                <a:latin typeface="Times New Roman" panose="02020603050405020304" pitchFamily="18" charset="0"/>
                <a:ea typeface="华文新魏" panose="02010800040101010101" pitchFamily="2" charset="-122"/>
              </a:rPr>
              <a:t>Rj</a:t>
            </a:r>
            <a:r>
              <a:rPr lang="zh-CN" altLang="en-US">
                <a:latin typeface="Times New Roman" panose="02020603050405020304" pitchFamily="18" charset="0"/>
                <a:ea typeface="华文新魏" panose="02010800040101010101" pitchFamily="2" charset="-122"/>
              </a:rPr>
              <a:t>中的一个资源得不到满足而处于等待</a:t>
            </a:r>
            <a:r>
              <a:rPr lang="en-US" altLang="zh-CN">
                <a:latin typeface="Times New Roman" panose="02020603050405020304" pitchFamily="18" charset="0"/>
                <a:ea typeface="华文新魏" panose="02010800040101010101" pitchFamily="2" charset="-122"/>
              </a:rPr>
              <a:t>Rj</a:t>
            </a:r>
            <a:r>
              <a:rPr lang="zh-CN" altLang="en-US">
                <a:latin typeface="Times New Roman" panose="02020603050405020304" pitchFamily="18" charset="0"/>
                <a:ea typeface="华文新魏" panose="02010800040101010101" pitchFamily="2" charset="-122"/>
              </a:rPr>
              <a:t>类资源的状态，该有向边从进程开始指到方框的边缘，表示进程</a:t>
            </a:r>
            <a:r>
              <a:rPr lang="en-US" altLang="zh-CN">
                <a:latin typeface="Times New Roman" panose="02020603050405020304" pitchFamily="18" charset="0"/>
                <a:ea typeface="华文新魏" panose="02010800040101010101" pitchFamily="2" charset="-122"/>
              </a:rPr>
              <a:t>Pi</a:t>
            </a:r>
            <a:r>
              <a:rPr lang="zh-CN" altLang="en-US">
                <a:latin typeface="Times New Roman" panose="02020603050405020304" pitchFamily="18" charset="0"/>
                <a:ea typeface="华文新魏" panose="02010800040101010101" pitchFamily="2" charset="-122"/>
              </a:rPr>
              <a:t>申请</a:t>
            </a:r>
            <a:r>
              <a:rPr lang="en-US" altLang="zh-CN">
                <a:latin typeface="Times New Roman" panose="02020603050405020304" pitchFamily="18" charset="0"/>
                <a:ea typeface="华文新魏" panose="02010800040101010101" pitchFamily="2" charset="-122"/>
              </a:rPr>
              <a:t>Rj</a:t>
            </a:r>
            <a:r>
              <a:rPr lang="zh-CN" altLang="en-US">
                <a:latin typeface="Times New Roman" panose="02020603050405020304" pitchFamily="18" charset="0"/>
                <a:ea typeface="华文新魏" panose="02010800040101010101" pitchFamily="2" charset="-122"/>
              </a:rPr>
              <a:t>类中的一个资源。</a:t>
            </a:r>
          </a:p>
          <a:p>
            <a:pPr eaLnBrk="1" hangingPunct="1"/>
            <a:r>
              <a:rPr lang="en-US" altLang="zh-CN">
                <a:latin typeface="Times New Roman" panose="02020603050405020304" pitchFamily="18" charset="0"/>
                <a:ea typeface="华文新魏" panose="02010800040101010101" pitchFamily="2" charset="-122"/>
              </a:rPr>
              <a:t>Rj→Pi</a:t>
            </a:r>
            <a:r>
              <a:rPr lang="zh-CN" altLang="en-US">
                <a:latin typeface="Times New Roman" panose="02020603050405020304" pitchFamily="18" charset="0"/>
                <a:ea typeface="华文新魏" panose="02010800040101010101" pitchFamily="2" charset="-122"/>
              </a:rPr>
              <a:t>为分配边，表示</a:t>
            </a:r>
            <a:r>
              <a:rPr lang="en-US" altLang="zh-CN">
                <a:latin typeface="Times New Roman" panose="02020603050405020304" pitchFamily="18" charset="0"/>
                <a:ea typeface="华文新魏" panose="02010800040101010101" pitchFamily="2" charset="-122"/>
              </a:rPr>
              <a:t>Rj</a:t>
            </a:r>
            <a:r>
              <a:rPr lang="zh-CN" altLang="en-US">
                <a:latin typeface="Times New Roman" panose="02020603050405020304" pitchFamily="18" charset="0"/>
                <a:ea typeface="华文新魏" panose="02010800040101010101" pitchFamily="2" charset="-122"/>
              </a:rPr>
              <a:t>类中的一个资源已被进程</a:t>
            </a:r>
            <a:r>
              <a:rPr lang="en-US" altLang="zh-CN">
                <a:latin typeface="Times New Roman" panose="02020603050405020304" pitchFamily="18" charset="0"/>
                <a:ea typeface="华文新魏" panose="02010800040101010101" pitchFamily="2" charset="-122"/>
              </a:rPr>
              <a:t>Pi</a:t>
            </a:r>
            <a:r>
              <a:rPr lang="zh-CN" altLang="en-US">
                <a:latin typeface="Times New Roman" panose="02020603050405020304" pitchFamily="18" charset="0"/>
                <a:ea typeface="华文新魏" panose="02010800040101010101" pitchFamily="2" charset="-122"/>
              </a:rPr>
              <a:t>占用，由于已把一个具体的资源分给了进程</a:t>
            </a:r>
            <a:r>
              <a:rPr lang="en-US" altLang="zh-CN">
                <a:latin typeface="Times New Roman" panose="02020603050405020304" pitchFamily="18" charset="0"/>
                <a:ea typeface="华文新魏" panose="02010800040101010101" pitchFamily="2" charset="-122"/>
              </a:rPr>
              <a:t>Pi</a:t>
            </a:r>
            <a:r>
              <a:rPr lang="zh-CN" altLang="en-US">
                <a:latin typeface="Times New Roman" panose="02020603050405020304" pitchFamily="18" charset="0"/>
                <a:ea typeface="华文新魏" panose="02010800040101010101" pitchFamily="2" charset="-122"/>
              </a:rPr>
              <a:t>，故该有向边从方框内的某个黑圆点出发指向进程。 </a:t>
            </a:r>
          </a:p>
        </p:txBody>
      </p:sp>
    </p:spTree>
    <p:extLst>
      <p:ext uri="{BB962C8B-B14F-4D97-AF65-F5344CB8AC3E}">
        <p14:creationId xmlns:p14="http://schemas.microsoft.com/office/powerpoint/2010/main" val="854887255"/>
      </p:ext>
    </p:extLst>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14400" y="342900"/>
            <a:ext cx="7696200" cy="1219200"/>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相交的并发进程</a:t>
            </a:r>
            <a:br>
              <a:rPr lang="zh-CN" altLang="en-US" sz="6000" b="1">
                <a:latin typeface="隶书" panose="02010509060101010101" pitchFamily="49" charset="-122"/>
                <a:ea typeface="隶书" panose="02010509060101010101" pitchFamily="49" charset="-122"/>
              </a:rPr>
            </a:br>
            <a:r>
              <a:rPr lang="zh-CN" altLang="en-US" sz="3600" b="1">
                <a:solidFill>
                  <a:srgbClr val="0000FF"/>
                </a:solidFill>
                <a:latin typeface="隶书" panose="02010509060101010101" pitchFamily="49" charset="-122"/>
                <a:ea typeface="隶书" panose="02010509060101010101" pitchFamily="49" charset="-122"/>
              </a:rPr>
              <a:t>并发程序设计的优点</a:t>
            </a:r>
          </a:p>
        </p:txBody>
      </p:sp>
      <p:sp>
        <p:nvSpPr>
          <p:cNvPr id="12291" name="Rectangle 3"/>
          <p:cNvSpPr>
            <a:spLocks noGrp="1" noChangeArrowheads="1"/>
          </p:cNvSpPr>
          <p:nvPr>
            <p:ph type="body" idx="1"/>
          </p:nvPr>
        </p:nvSpPr>
        <p:spPr>
          <a:xfrm>
            <a:off x="685800" y="1752600"/>
            <a:ext cx="7391400" cy="3486150"/>
          </a:xfrm>
        </p:spPr>
        <p:txBody>
          <a:bodyPr/>
          <a:lstStyle/>
          <a:p>
            <a:pPr lvl="1" algn="just" eaLnBrk="1" hangingPunct="1">
              <a:lnSpc>
                <a:spcPct val="85000"/>
              </a:lnSpc>
              <a:buFontTx/>
              <a:buNone/>
            </a:pPr>
            <a:r>
              <a:rPr lang="en-US" altLang="zh-CN" sz="3600" b="1">
                <a:cs typeface="Times New Roman" panose="02020603050405020304" pitchFamily="18" charset="0"/>
              </a:rPr>
              <a:t>•</a:t>
            </a:r>
            <a:r>
              <a:rPr lang="zh-CN" altLang="en-US" sz="3600">
                <a:latin typeface="隶书" panose="02010509060101010101" pitchFamily="49" charset="-122"/>
                <a:ea typeface="隶书" panose="02010509060101010101" pitchFamily="49" charset="-122"/>
              </a:rPr>
              <a:t>对于单处理器系统</a:t>
            </a:r>
            <a:r>
              <a:rPr lang="en-US" altLang="zh-CN" sz="3600">
                <a:latin typeface="隶书" panose="02010509060101010101" pitchFamily="49" charset="-122"/>
                <a:ea typeface="隶书" panose="02010509060101010101" pitchFamily="49" charset="-122"/>
              </a:rPr>
              <a:t>,</a:t>
            </a:r>
            <a:r>
              <a:rPr lang="zh-CN" altLang="en-US" sz="3600">
                <a:latin typeface="隶书" panose="02010509060101010101" pitchFamily="49" charset="-122"/>
                <a:ea typeface="隶书" panose="02010509060101010101" pitchFamily="49" charset="-122"/>
              </a:rPr>
              <a:t>可让处理器和各</a:t>
            </a:r>
            <a:r>
              <a:rPr lang="en-US" altLang="zh-CN" sz="3600">
                <a:latin typeface="隶书" panose="02010509060101010101" pitchFamily="49" charset="-122"/>
                <a:ea typeface="隶书" panose="02010509060101010101" pitchFamily="49" charset="-122"/>
              </a:rPr>
              <a:t>I/O</a:t>
            </a:r>
            <a:r>
              <a:rPr lang="zh-CN" altLang="en-US" sz="3600">
                <a:latin typeface="隶书" panose="02010509060101010101" pitchFamily="49" charset="-122"/>
                <a:ea typeface="隶书" panose="02010509060101010101" pitchFamily="49" charset="-122"/>
              </a:rPr>
              <a:t>设备同时工作</a:t>
            </a:r>
            <a:r>
              <a:rPr lang="en-US" altLang="zh-CN" sz="3600">
                <a:latin typeface="隶书" panose="02010509060101010101" pitchFamily="49" charset="-122"/>
                <a:ea typeface="隶书" panose="02010509060101010101" pitchFamily="49" charset="-122"/>
              </a:rPr>
              <a:t>,</a:t>
            </a:r>
            <a:r>
              <a:rPr lang="zh-CN" altLang="en-US" sz="3600">
                <a:latin typeface="隶书" panose="02010509060101010101" pitchFamily="49" charset="-122"/>
                <a:ea typeface="隶书" panose="02010509060101010101" pitchFamily="49" charset="-122"/>
              </a:rPr>
              <a:t>发挥硬部件的并行能力</a:t>
            </a:r>
            <a:r>
              <a:rPr lang="zh-CN" altLang="en-US" sz="3600"/>
              <a:t>。</a:t>
            </a:r>
            <a:endParaRPr lang="zh-CN" altLang="en-US" sz="3600">
              <a:latin typeface="隶书" panose="02010509060101010101" pitchFamily="49" charset="-122"/>
              <a:ea typeface="隶书" panose="02010509060101010101" pitchFamily="49" charset="-122"/>
            </a:endParaRPr>
          </a:p>
          <a:p>
            <a:pPr lvl="1" algn="just" eaLnBrk="1" hangingPunct="1">
              <a:lnSpc>
                <a:spcPct val="85000"/>
              </a:lnSpc>
              <a:buFontTx/>
              <a:buNone/>
            </a:pPr>
            <a:r>
              <a:rPr lang="en-US" altLang="zh-CN" sz="3600">
                <a:cs typeface="Times New Roman" panose="02020603050405020304" pitchFamily="18" charset="0"/>
              </a:rPr>
              <a:t>•</a:t>
            </a:r>
            <a:r>
              <a:rPr lang="zh-CN" altLang="en-US" sz="3600">
                <a:latin typeface="隶书" panose="02010509060101010101" pitchFamily="49" charset="-122"/>
                <a:ea typeface="隶书" panose="02010509060101010101" pitchFamily="49" charset="-122"/>
              </a:rPr>
              <a:t>对于多处理器系统</a:t>
            </a:r>
            <a:r>
              <a:rPr lang="en-US" altLang="zh-CN" sz="3600">
                <a:latin typeface="隶书" panose="02010509060101010101" pitchFamily="49" charset="-122"/>
                <a:ea typeface="隶书" panose="02010509060101010101" pitchFamily="49" charset="-122"/>
              </a:rPr>
              <a:t>,</a:t>
            </a:r>
            <a:r>
              <a:rPr lang="zh-CN" altLang="en-US" sz="3600">
                <a:latin typeface="隶书" panose="02010509060101010101" pitchFamily="49" charset="-122"/>
                <a:ea typeface="隶书" panose="02010509060101010101" pitchFamily="49" charset="-122"/>
              </a:rPr>
              <a:t>可让各进程在不同处理器上物理地并行，加快计算速度</a:t>
            </a:r>
            <a:r>
              <a:rPr lang="zh-CN" altLang="en-US" sz="3600"/>
              <a:t>。</a:t>
            </a:r>
            <a:endParaRPr lang="zh-CN" altLang="en-US" sz="3600">
              <a:latin typeface="隶书" panose="02010509060101010101" pitchFamily="49" charset="-122"/>
              <a:ea typeface="隶书" panose="02010509060101010101" pitchFamily="49" charset="-122"/>
            </a:endParaRPr>
          </a:p>
          <a:p>
            <a:pPr lvl="1" algn="just" eaLnBrk="1" hangingPunct="1">
              <a:lnSpc>
                <a:spcPct val="85000"/>
              </a:lnSpc>
              <a:buFontTx/>
              <a:buNone/>
            </a:pPr>
            <a:r>
              <a:rPr lang="en-US" altLang="zh-CN" sz="3600">
                <a:cs typeface="Times New Roman" panose="02020603050405020304" pitchFamily="18" charset="0"/>
              </a:rPr>
              <a:t>•</a:t>
            </a:r>
            <a:r>
              <a:rPr lang="zh-CN" altLang="en-US" sz="3600">
                <a:latin typeface="隶书" panose="02010509060101010101" pitchFamily="49" charset="-122"/>
                <a:ea typeface="隶书" panose="02010509060101010101" pitchFamily="49" charset="-122"/>
              </a:rPr>
              <a:t>简化了程序设计任务</a:t>
            </a:r>
            <a:r>
              <a:rPr lang="zh-CN" altLang="en-US" sz="3600"/>
              <a:t>。</a:t>
            </a:r>
            <a:endParaRPr lang="zh-CN" altLang="zh-CN" sz="360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927939665"/>
      </p:ext>
    </p:extLst>
  </p:cSld>
  <p:clrMapOvr>
    <a:masterClrMapping/>
  </p:clrMapOvr>
  <p:transition>
    <p:wip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755650" y="188913"/>
            <a:ext cx="77724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资源分配图的一个例子</a:t>
            </a:r>
          </a:p>
        </p:txBody>
      </p:sp>
      <p:sp>
        <p:nvSpPr>
          <p:cNvPr id="159747" name="Rectangle 3"/>
          <p:cNvSpPr>
            <a:spLocks noGrp="1" noChangeArrowheads="1"/>
          </p:cNvSpPr>
          <p:nvPr>
            <p:ph type="body" idx="1"/>
          </p:nvPr>
        </p:nvSpPr>
        <p:spPr/>
        <p:txBody>
          <a:bodyPr/>
          <a:lstStyle/>
          <a:p>
            <a:pPr eaLnBrk="1" hangingPunct="1">
              <a:buFontTx/>
              <a:buNone/>
            </a:pPr>
            <a:r>
              <a:rPr lang="en-US" altLang="zh-CN"/>
              <a:t>  </a:t>
            </a:r>
          </a:p>
        </p:txBody>
      </p:sp>
      <p:grpSp>
        <p:nvGrpSpPr>
          <p:cNvPr id="159748" name="Group 4"/>
          <p:cNvGrpSpPr>
            <a:grpSpLocks/>
          </p:cNvGrpSpPr>
          <p:nvPr/>
        </p:nvGrpSpPr>
        <p:grpSpPr bwMode="auto">
          <a:xfrm>
            <a:off x="1828800" y="981075"/>
            <a:ext cx="5029200" cy="4678363"/>
            <a:chOff x="1152" y="912"/>
            <a:chExt cx="3168" cy="2947"/>
          </a:xfrm>
        </p:grpSpPr>
        <p:sp>
          <p:nvSpPr>
            <p:cNvPr id="159749" name="Text Box 5"/>
            <p:cNvSpPr txBox="1">
              <a:spLocks noChangeArrowheads="1"/>
            </p:cNvSpPr>
            <p:nvPr/>
          </p:nvSpPr>
          <p:spPr bwMode="auto">
            <a:xfrm>
              <a:off x="1453" y="912"/>
              <a:ext cx="605" cy="249"/>
            </a:xfrm>
            <a:prstGeom prst="rect">
              <a:avLst/>
            </a:prstGeom>
            <a:solidFill>
              <a:srgbClr val="FFCC66"/>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CC0000"/>
                  </a:solidFill>
                  <a:latin typeface="华文新魏" panose="02010800040101010101" pitchFamily="2" charset="-122"/>
                  <a:ea typeface="华文新魏" panose="02010800040101010101" pitchFamily="2" charset="-122"/>
                </a:rPr>
                <a:t>    </a:t>
              </a:r>
              <a:r>
                <a:rPr lang="en-US" altLang="zh-CN" sz="2400">
                  <a:solidFill>
                    <a:srgbClr val="CC0000"/>
                  </a:solidFill>
                  <a:latin typeface="Times New Roman" panose="02020603050405020304" pitchFamily="18" charset="0"/>
                  <a:ea typeface="华文新魏" panose="02010800040101010101" pitchFamily="2" charset="-122"/>
                </a:rPr>
                <a:t>R1</a:t>
              </a:r>
            </a:p>
          </p:txBody>
        </p:sp>
        <p:sp>
          <p:nvSpPr>
            <p:cNvPr id="159750" name="Text Box 6"/>
            <p:cNvSpPr txBox="1">
              <a:spLocks noChangeArrowheads="1"/>
            </p:cNvSpPr>
            <p:nvPr/>
          </p:nvSpPr>
          <p:spPr bwMode="auto">
            <a:xfrm>
              <a:off x="3113" y="912"/>
              <a:ext cx="604" cy="249"/>
            </a:xfrm>
            <a:prstGeom prst="rect">
              <a:avLst/>
            </a:prstGeom>
            <a:solidFill>
              <a:srgbClr val="FFCC66"/>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CC0000"/>
                  </a:solidFill>
                  <a:latin typeface="华文新魏" panose="02010800040101010101" pitchFamily="2" charset="-122"/>
                  <a:ea typeface="华文新魏" panose="02010800040101010101" pitchFamily="2" charset="-122"/>
                </a:rPr>
                <a:t>    </a:t>
              </a:r>
              <a:r>
                <a:rPr lang="en-US" altLang="zh-CN" sz="2400">
                  <a:solidFill>
                    <a:srgbClr val="CC0000"/>
                  </a:solidFill>
                  <a:latin typeface="Times New Roman" panose="02020603050405020304" pitchFamily="18" charset="0"/>
                  <a:ea typeface="华文新魏" panose="02010800040101010101" pitchFamily="2" charset="-122"/>
                </a:rPr>
                <a:t>R2</a:t>
              </a:r>
            </a:p>
          </p:txBody>
        </p:sp>
        <p:sp>
          <p:nvSpPr>
            <p:cNvPr id="159751" name="Text Box 7"/>
            <p:cNvSpPr txBox="1">
              <a:spLocks noChangeArrowheads="1"/>
            </p:cNvSpPr>
            <p:nvPr/>
          </p:nvSpPr>
          <p:spPr bwMode="auto">
            <a:xfrm>
              <a:off x="1453" y="1285"/>
              <a:ext cx="605" cy="372"/>
            </a:xfrm>
            <a:prstGeom prst="rect">
              <a:avLst/>
            </a:prstGeom>
            <a:solidFill>
              <a:srgbClr val="00CC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a:solidFill>
                    <a:srgbClr val="CC0000"/>
                  </a:solidFill>
                  <a:latin typeface="华文新魏" panose="02010800040101010101" pitchFamily="2" charset="-122"/>
                  <a:ea typeface="华文新魏" panose="02010800040101010101" pitchFamily="2" charset="-122"/>
                </a:rPr>
                <a:t>．</a:t>
              </a:r>
            </a:p>
          </p:txBody>
        </p:sp>
        <p:sp>
          <p:nvSpPr>
            <p:cNvPr id="159752" name="Text Box 8"/>
            <p:cNvSpPr txBox="1">
              <a:spLocks noChangeArrowheads="1"/>
            </p:cNvSpPr>
            <p:nvPr/>
          </p:nvSpPr>
          <p:spPr bwMode="auto">
            <a:xfrm>
              <a:off x="2359" y="3148"/>
              <a:ext cx="754" cy="404"/>
            </a:xfrm>
            <a:prstGeom prst="rect">
              <a:avLst/>
            </a:prstGeom>
            <a:solidFill>
              <a:srgbClr val="00CC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a:solidFill>
                    <a:srgbClr val="CC0000"/>
                  </a:solidFill>
                  <a:latin typeface="华文新魏" panose="02010800040101010101" pitchFamily="2" charset="-122"/>
                  <a:ea typeface="华文新魏" panose="02010800040101010101" pitchFamily="2" charset="-122"/>
                </a:rPr>
                <a:t>．．</a:t>
              </a:r>
            </a:p>
          </p:txBody>
        </p:sp>
        <p:sp>
          <p:nvSpPr>
            <p:cNvPr id="159753" name="Text Box 9"/>
            <p:cNvSpPr txBox="1">
              <a:spLocks noChangeArrowheads="1"/>
            </p:cNvSpPr>
            <p:nvPr/>
          </p:nvSpPr>
          <p:spPr bwMode="auto">
            <a:xfrm>
              <a:off x="3113" y="1285"/>
              <a:ext cx="604" cy="372"/>
            </a:xfrm>
            <a:prstGeom prst="rect">
              <a:avLst/>
            </a:prstGeom>
            <a:solidFill>
              <a:srgbClr val="00CC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a:solidFill>
                    <a:srgbClr val="CC0000"/>
                  </a:solidFill>
                  <a:latin typeface="华文新魏" panose="02010800040101010101" pitchFamily="2" charset="-122"/>
                  <a:ea typeface="华文新魏" panose="02010800040101010101" pitchFamily="2" charset="-122"/>
                </a:rPr>
                <a:t>．</a:t>
              </a:r>
            </a:p>
          </p:txBody>
        </p:sp>
        <p:grpSp>
          <p:nvGrpSpPr>
            <p:cNvPr id="159754" name="Group 10"/>
            <p:cNvGrpSpPr>
              <a:grpSpLocks/>
            </p:cNvGrpSpPr>
            <p:nvPr/>
          </p:nvGrpSpPr>
          <p:grpSpPr bwMode="auto">
            <a:xfrm>
              <a:off x="1152" y="2154"/>
              <a:ext cx="754" cy="621"/>
              <a:chOff x="3681" y="9430"/>
              <a:chExt cx="900" cy="780"/>
            </a:xfrm>
          </p:grpSpPr>
          <p:sp>
            <p:nvSpPr>
              <p:cNvPr id="159773" name="Oval 11"/>
              <p:cNvSpPr>
                <a:spLocks noChangeArrowheads="1"/>
              </p:cNvSpPr>
              <p:nvPr/>
            </p:nvSpPr>
            <p:spPr bwMode="auto">
              <a:xfrm>
                <a:off x="3681" y="9430"/>
                <a:ext cx="900" cy="780"/>
              </a:xfrm>
              <a:prstGeom prst="ellipse">
                <a:avLst/>
              </a:prstGeom>
              <a:solidFill>
                <a:srgbClr val="00CC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9774" name="Text Box 12"/>
              <p:cNvSpPr txBox="1">
                <a:spLocks noChangeArrowheads="1"/>
              </p:cNvSpPr>
              <p:nvPr/>
            </p:nvSpPr>
            <p:spPr bwMode="auto">
              <a:xfrm>
                <a:off x="3861" y="974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CC0000"/>
                    </a:solidFill>
                    <a:latin typeface="Times New Roman" panose="02020603050405020304" pitchFamily="18" charset="0"/>
                    <a:ea typeface="华文新魏" panose="02010800040101010101" pitchFamily="2" charset="-122"/>
                  </a:rPr>
                  <a:t>P1</a:t>
                </a:r>
              </a:p>
            </p:txBody>
          </p:sp>
        </p:grpSp>
        <p:grpSp>
          <p:nvGrpSpPr>
            <p:cNvPr id="159755" name="Group 13"/>
            <p:cNvGrpSpPr>
              <a:grpSpLocks/>
            </p:cNvGrpSpPr>
            <p:nvPr/>
          </p:nvGrpSpPr>
          <p:grpSpPr bwMode="auto">
            <a:xfrm>
              <a:off x="2359" y="2154"/>
              <a:ext cx="754" cy="621"/>
              <a:chOff x="3681" y="9430"/>
              <a:chExt cx="900" cy="780"/>
            </a:xfrm>
          </p:grpSpPr>
          <p:sp>
            <p:nvSpPr>
              <p:cNvPr id="159771" name="Oval 14"/>
              <p:cNvSpPr>
                <a:spLocks noChangeArrowheads="1"/>
              </p:cNvSpPr>
              <p:nvPr/>
            </p:nvSpPr>
            <p:spPr bwMode="auto">
              <a:xfrm>
                <a:off x="3681" y="9430"/>
                <a:ext cx="900" cy="780"/>
              </a:xfrm>
              <a:prstGeom prst="ellipse">
                <a:avLst/>
              </a:prstGeom>
              <a:solidFill>
                <a:srgbClr val="00CC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9772" name="Text Box 15"/>
              <p:cNvSpPr txBox="1">
                <a:spLocks noChangeArrowheads="1"/>
              </p:cNvSpPr>
              <p:nvPr/>
            </p:nvSpPr>
            <p:spPr bwMode="auto">
              <a:xfrm>
                <a:off x="3861" y="974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CC0000"/>
                    </a:solidFill>
                    <a:latin typeface="Times New Roman" panose="02020603050405020304" pitchFamily="18" charset="0"/>
                    <a:ea typeface="华文新魏" panose="02010800040101010101" pitchFamily="2" charset="-122"/>
                  </a:rPr>
                  <a:t>P2</a:t>
                </a:r>
              </a:p>
            </p:txBody>
          </p:sp>
        </p:grpSp>
        <p:grpSp>
          <p:nvGrpSpPr>
            <p:cNvPr id="159756" name="Group 16"/>
            <p:cNvGrpSpPr>
              <a:grpSpLocks/>
            </p:cNvGrpSpPr>
            <p:nvPr/>
          </p:nvGrpSpPr>
          <p:grpSpPr bwMode="auto">
            <a:xfrm>
              <a:off x="3566" y="2154"/>
              <a:ext cx="754" cy="621"/>
              <a:chOff x="3681" y="9430"/>
              <a:chExt cx="900" cy="780"/>
            </a:xfrm>
          </p:grpSpPr>
          <p:sp>
            <p:nvSpPr>
              <p:cNvPr id="159769" name="Oval 17"/>
              <p:cNvSpPr>
                <a:spLocks noChangeArrowheads="1"/>
              </p:cNvSpPr>
              <p:nvPr/>
            </p:nvSpPr>
            <p:spPr bwMode="auto">
              <a:xfrm>
                <a:off x="3681" y="9430"/>
                <a:ext cx="900" cy="780"/>
              </a:xfrm>
              <a:prstGeom prst="ellipse">
                <a:avLst/>
              </a:prstGeom>
              <a:solidFill>
                <a:srgbClr val="00CC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9770" name="Text Box 18"/>
              <p:cNvSpPr txBox="1">
                <a:spLocks noChangeArrowheads="1"/>
              </p:cNvSpPr>
              <p:nvPr/>
            </p:nvSpPr>
            <p:spPr bwMode="auto">
              <a:xfrm>
                <a:off x="3861" y="974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CC0000"/>
                    </a:solidFill>
                    <a:latin typeface="Times New Roman" panose="02020603050405020304" pitchFamily="18" charset="0"/>
                    <a:ea typeface="华文新魏" panose="02010800040101010101" pitchFamily="2" charset="-122"/>
                  </a:rPr>
                  <a:t>P3</a:t>
                </a:r>
              </a:p>
            </p:txBody>
          </p:sp>
        </p:grpSp>
        <p:sp>
          <p:nvSpPr>
            <p:cNvPr id="159757" name="Line 19"/>
            <p:cNvSpPr>
              <a:spLocks noChangeShapeType="1"/>
            </p:cNvSpPr>
            <p:nvPr/>
          </p:nvSpPr>
          <p:spPr bwMode="auto">
            <a:xfrm flipV="1">
              <a:off x="1453" y="1657"/>
              <a:ext cx="152" cy="4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58" name="Line 20"/>
            <p:cNvSpPr>
              <a:spLocks noChangeShapeType="1"/>
            </p:cNvSpPr>
            <p:nvPr/>
          </p:nvSpPr>
          <p:spPr bwMode="auto">
            <a:xfrm>
              <a:off x="1756" y="1565"/>
              <a:ext cx="754" cy="58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59" name="Line 21"/>
            <p:cNvSpPr>
              <a:spLocks noChangeShapeType="1"/>
            </p:cNvSpPr>
            <p:nvPr/>
          </p:nvSpPr>
          <p:spPr bwMode="auto">
            <a:xfrm flipV="1">
              <a:off x="2812" y="1657"/>
              <a:ext cx="301" cy="4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60" name="Line 22"/>
            <p:cNvSpPr>
              <a:spLocks noChangeShapeType="1"/>
            </p:cNvSpPr>
            <p:nvPr/>
          </p:nvSpPr>
          <p:spPr bwMode="auto">
            <a:xfrm>
              <a:off x="3416" y="1565"/>
              <a:ext cx="451" cy="58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61" name="Line 23"/>
            <p:cNvSpPr>
              <a:spLocks noChangeShapeType="1"/>
            </p:cNvSpPr>
            <p:nvPr/>
          </p:nvSpPr>
          <p:spPr bwMode="auto">
            <a:xfrm flipH="1" flipV="1">
              <a:off x="1756" y="2683"/>
              <a:ext cx="754" cy="6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62" name="Line 24"/>
            <p:cNvSpPr>
              <a:spLocks noChangeShapeType="1"/>
            </p:cNvSpPr>
            <p:nvPr/>
          </p:nvSpPr>
          <p:spPr bwMode="auto">
            <a:xfrm flipH="1" flipV="1">
              <a:off x="2812" y="2775"/>
              <a:ext cx="0" cy="52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63" name="Line 25"/>
            <p:cNvSpPr>
              <a:spLocks noChangeShapeType="1"/>
            </p:cNvSpPr>
            <p:nvPr/>
          </p:nvSpPr>
          <p:spPr bwMode="auto">
            <a:xfrm flipH="1">
              <a:off x="3113" y="2775"/>
              <a:ext cx="754" cy="4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64" name="Text Box 26"/>
            <p:cNvSpPr txBox="1">
              <a:spLocks noChangeArrowheads="1"/>
            </p:cNvSpPr>
            <p:nvPr/>
          </p:nvSpPr>
          <p:spPr bwMode="auto">
            <a:xfrm>
              <a:off x="2426" y="3612"/>
              <a:ext cx="603" cy="247"/>
            </a:xfrm>
            <a:prstGeom prst="rect">
              <a:avLst/>
            </a:prstGeom>
            <a:solidFill>
              <a:srgbClr val="FFCC66"/>
            </a:solidFill>
            <a:ln w="9525">
              <a:solidFill>
                <a:srgbClr val="FFCC66"/>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CC0000"/>
                  </a:solidFill>
                  <a:latin typeface="Times New Roman" panose="02020603050405020304" pitchFamily="18" charset="0"/>
                  <a:ea typeface="华文新魏" panose="02010800040101010101" pitchFamily="2" charset="-122"/>
                </a:rPr>
                <a:t>    R3</a:t>
              </a:r>
            </a:p>
          </p:txBody>
        </p:sp>
        <p:sp>
          <p:nvSpPr>
            <p:cNvPr id="159765" name="Oval 27"/>
            <p:cNvSpPr>
              <a:spLocks noChangeArrowheads="1"/>
            </p:cNvSpPr>
            <p:nvPr/>
          </p:nvSpPr>
          <p:spPr bwMode="auto">
            <a:xfrm>
              <a:off x="1605" y="1441"/>
              <a:ext cx="151" cy="124"/>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9766" name="Oval 28"/>
            <p:cNvSpPr>
              <a:spLocks noChangeArrowheads="1"/>
            </p:cNvSpPr>
            <p:nvPr/>
          </p:nvSpPr>
          <p:spPr bwMode="auto">
            <a:xfrm>
              <a:off x="3264" y="1441"/>
              <a:ext cx="152" cy="124"/>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9767" name="Oval 29"/>
            <p:cNvSpPr>
              <a:spLocks noChangeArrowheads="1"/>
            </p:cNvSpPr>
            <p:nvPr/>
          </p:nvSpPr>
          <p:spPr bwMode="auto">
            <a:xfrm>
              <a:off x="2510" y="3303"/>
              <a:ext cx="150" cy="125"/>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9768" name="Oval 30"/>
            <p:cNvSpPr>
              <a:spLocks noChangeArrowheads="1"/>
            </p:cNvSpPr>
            <p:nvPr/>
          </p:nvSpPr>
          <p:spPr bwMode="auto">
            <a:xfrm>
              <a:off x="2812" y="3303"/>
              <a:ext cx="151" cy="125"/>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460203967"/>
      </p:ext>
    </p:extLst>
  </p:cSld>
  <p:clrMapOvr>
    <a:masterClrMapping/>
  </p:clrMapOvr>
  <p:transition>
    <p:dissolv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827088" y="496888"/>
            <a:ext cx="77724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资源分配图的另一个例子</a:t>
            </a:r>
          </a:p>
        </p:txBody>
      </p:sp>
      <p:sp>
        <p:nvSpPr>
          <p:cNvPr id="160771" name="Rectangle 3"/>
          <p:cNvSpPr>
            <a:spLocks noGrp="1" noChangeArrowheads="1"/>
          </p:cNvSpPr>
          <p:nvPr>
            <p:ph type="body" idx="1"/>
          </p:nvPr>
        </p:nvSpPr>
        <p:spPr/>
        <p:txBody>
          <a:bodyPr/>
          <a:lstStyle/>
          <a:p>
            <a:pPr eaLnBrk="1" hangingPunct="1">
              <a:buFontTx/>
              <a:buNone/>
            </a:pPr>
            <a:r>
              <a:rPr lang="en-US" altLang="zh-CN"/>
              <a:t>    </a:t>
            </a:r>
          </a:p>
        </p:txBody>
      </p:sp>
      <p:grpSp>
        <p:nvGrpSpPr>
          <p:cNvPr id="160772" name="Group 4"/>
          <p:cNvGrpSpPr>
            <a:grpSpLocks/>
          </p:cNvGrpSpPr>
          <p:nvPr/>
        </p:nvGrpSpPr>
        <p:grpSpPr bwMode="auto">
          <a:xfrm>
            <a:off x="2124075" y="1484313"/>
            <a:ext cx="4572000" cy="4038600"/>
            <a:chOff x="1329" y="1104"/>
            <a:chExt cx="2100" cy="1766"/>
          </a:xfrm>
        </p:grpSpPr>
        <p:sp>
          <p:nvSpPr>
            <p:cNvPr id="160773" name="Text Box 5"/>
            <p:cNvSpPr txBox="1">
              <a:spLocks noChangeArrowheads="1"/>
            </p:cNvSpPr>
            <p:nvPr/>
          </p:nvSpPr>
          <p:spPr bwMode="auto">
            <a:xfrm>
              <a:off x="1529" y="1398"/>
              <a:ext cx="400" cy="196"/>
            </a:xfrm>
            <a:prstGeom prst="rect">
              <a:avLst/>
            </a:prstGeom>
            <a:solidFill>
              <a:srgbClr val="FFCC66"/>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CC0000"/>
                  </a:solidFill>
                  <a:latin typeface="Times New Roman" panose="02020603050405020304" pitchFamily="18" charset="0"/>
                  <a:ea typeface="华文新魏" panose="02010800040101010101" pitchFamily="2" charset="-122"/>
                </a:rPr>
                <a:t>R1</a:t>
              </a:r>
            </a:p>
          </p:txBody>
        </p:sp>
        <p:sp>
          <p:nvSpPr>
            <p:cNvPr id="160774" name="Text Box 6"/>
            <p:cNvSpPr txBox="1">
              <a:spLocks noChangeArrowheads="1"/>
            </p:cNvSpPr>
            <p:nvPr/>
          </p:nvSpPr>
          <p:spPr bwMode="auto">
            <a:xfrm>
              <a:off x="2996" y="1398"/>
              <a:ext cx="400" cy="196"/>
            </a:xfrm>
            <a:prstGeom prst="rect">
              <a:avLst/>
            </a:prstGeom>
            <a:solidFill>
              <a:srgbClr val="FFCC66"/>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CC0000"/>
                  </a:solidFill>
                  <a:latin typeface="Times New Roman" panose="02020603050405020304" pitchFamily="18" charset="0"/>
                  <a:ea typeface="华文新魏" panose="02010800040101010101" pitchFamily="2" charset="-122"/>
                </a:rPr>
                <a:t>R2</a:t>
              </a:r>
            </a:p>
          </p:txBody>
        </p:sp>
        <p:grpSp>
          <p:nvGrpSpPr>
            <p:cNvPr id="160775" name="Group 7"/>
            <p:cNvGrpSpPr>
              <a:grpSpLocks/>
            </p:cNvGrpSpPr>
            <p:nvPr/>
          </p:nvGrpSpPr>
          <p:grpSpPr bwMode="auto">
            <a:xfrm>
              <a:off x="1329" y="2379"/>
              <a:ext cx="500" cy="491"/>
              <a:chOff x="3681" y="9430"/>
              <a:chExt cx="900" cy="780"/>
            </a:xfrm>
          </p:grpSpPr>
          <p:sp>
            <p:nvSpPr>
              <p:cNvPr id="160799" name="Oval 8"/>
              <p:cNvSpPr>
                <a:spLocks noChangeArrowheads="1"/>
              </p:cNvSpPr>
              <p:nvPr/>
            </p:nvSpPr>
            <p:spPr bwMode="auto">
              <a:xfrm>
                <a:off x="3681" y="9430"/>
                <a:ext cx="900" cy="780"/>
              </a:xfrm>
              <a:prstGeom prst="ellipse">
                <a:avLst/>
              </a:prstGeom>
              <a:solidFill>
                <a:schemeClr val="bg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0800" name="Text Box 9"/>
              <p:cNvSpPr txBox="1">
                <a:spLocks noChangeArrowheads="1"/>
              </p:cNvSpPr>
              <p:nvPr/>
            </p:nvSpPr>
            <p:spPr bwMode="auto">
              <a:xfrm>
                <a:off x="3861" y="9742"/>
                <a:ext cx="540" cy="312"/>
              </a:xfrm>
              <a:prstGeom prst="rect">
                <a:avLst/>
              </a:prstGeom>
              <a:solidFill>
                <a:schemeClr val="bg1"/>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CC0000"/>
                    </a:solidFill>
                    <a:latin typeface="Times New Roman" panose="02020603050405020304" pitchFamily="18" charset="0"/>
                    <a:ea typeface="华文新魏" panose="02010800040101010101" pitchFamily="2" charset="-122"/>
                  </a:rPr>
                  <a:t>P2</a:t>
                </a:r>
              </a:p>
            </p:txBody>
          </p:sp>
        </p:grpSp>
        <p:grpSp>
          <p:nvGrpSpPr>
            <p:cNvPr id="160776" name="Group 10"/>
            <p:cNvGrpSpPr>
              <a:grpSpLocks/>
            </p:cNvGrpSpPr>
            <p:nvPr/>
          </p:nvGrpSpPr>
          <p:grpSpPr bwMode="auto">
            <a:xfrm>
              <a:off x="2129" y="2379"/>
              <a:ext cx="500" cy="491"/>
              <a:chOff x="3681" y="9430"/>
              <a:chExt cx="900" cy="780"/>
            </a:xfrm>
          </p:grpSpPr>
          <p:sp>
            <p:nvSpPr>
              <p:cNvPr id="160797" name="Oval 11"/>
              <p:cNvSpPr>
                <a:spLocks noChangeArrowheads="1"/>
              </p:cNvSpPr>
              <p:nvPr/>
            </p:nvSpPr>
            <p:spPr bwMode="auto">
              <a:xfrm>
                <a:off x="3681" y="9430"/>
                <a:ext cx="900" cy="780"/>
              </a:xfrm>
              <a:prstGeom prst="ellipse">
                <a:avLst/>
              </a:prstGeom>
              <a:solidFill>
                <a:schemeClr val="bg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0798" name="Text Box 12"/>
              <p:cNvSpPr txBox="1">
                <a:spLocks noChangeArrowheads="1"/>
              </p:cNvSpPr>
              <p:nvPr/>
            </p:nvSpPr>
            <p:spPr bwMode="auto">
              <a:xfrm>
                <a:off x="3861" y="9742"/>
                <a:ext cx="540" cy="312"/>
              </a:xfrm>
              <a:prstGeom prst="rect">
                <a:avLst/>
              </a:prstGeom>
              <a:solidFill>
                <a:schemeClr val="bg1"/>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CC0000"/>
                    </a:solidFill>
                    <a:latin typeface="Times New Roman" panose="02020603050405020304" pitchFamily="18" charset="0"/>
                    <a:ea typeface="华文新魏" panose="02010800040101010101" pitchFamily="2" charset="-122"/>
                  </a:rPr>
                  <a:t>P3</a:t>
                </a:r>
              </a:p>
            </p:txBody>
          </p:sp>
        </p:grpSp>
        <p:grpSp>
          <p:nvGrpSpPr>
            <p:cNvPr id="160777" name="Group 13"/>
            <p:cNvGrpSpPr>
              <a:grpSpLocks/>
            </p:cNvGrpSpPr>
            <p:nvPr/>
          </p:nvGrpSpPr>
          <p:grpSpPr bwMode="auto">
            <a:xfrm>
              <a:off x="2929" y="2379"/>
              <a:ext cx="500" cy="491"/>
              <a:chOff x="3681" y="9430"/>
              <a:chExt cx="900" cy="780"/>
            </a:xfrm>
          </p:grpSpPr>
          <p:sp>
            <p:nvSpPr>
              <p:cNvPr id="160795" name="Oval 14"/>
              <p:cNvSpPr>
                <a:spLocks noChangeArrowheads="1"/>
              </p:cNvSpPr>
              <p:nvPr/>
            </p:nvSpPr>
            <p:spPr bwMode="auto">
              <a:xfrm>
                <a:off x="3681" y="9430"/>
                <a:ext cx="900" cy="780"/>
              </a:xfrm>
              <a:prstGeom prst="ellipse">
                <a:avLst/>
              </a:prstGeom>
              <a:solidFill>
                <a:schemeClr val="bg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0796" name="Text Box 15"/>
              <p:cNvSpPr txBox="1">
                <a:spLocks noChangeArrowheads="1"/>
              </p:cNvSpPr>
              <p:nvPr/>
            </p:nvSpPr>
            <p:spPr bwMode="auto">
              <a:xfrm>
                <a:off x="3861" y="9742"/>
                <a:ext cx="540" cy="312"/>
              </a:xfrm>
              <a:prstGeom prst="rect">
                <a:avLst/>
              </a:prstGeom>
              <a:solidFill>
                <a:schemeClr val="bg1"/>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CC0000"/>
                    </a:solidFill>
                    <a:latin typeface="Times New Roman" panose="02020603050405020304" pitchFamily="18" charset="0"/>
                    <a:ea typeface="华文新魏" panose="02010800040101010101" pitchFamily="2" charset="-122"/>
                  </a:rPr>
                  <a:t>P4</a:t>
                </a:r>
              </a:p>
            </p:txBody>
          </p:sp>
        </p:grpSp>
        <p:grpSp>
          <p:nvGrpSpPr>
            <p:cNvPr id="160778" name="Group 16"/>
            <p:cNvGrpSpPr>
              <a:grpSpLocks/>
            </p:cNvGrpSpPr>
            <p:nvPr/>
          </p:nvGrpSpPr>
          <p:grpSpPr bwMode="auto">
            <a:xfrm>
              <a:off x="2196" y="1104"/>
              <a:ext cx="500" cy="490"/>
              <a:chOff x="3681" y="9430"/>
              <a:chExt cx="900" cy="780"/>
            </a:xfrm>
          </p:grpSpPr>
          <p:sp>
            <p:nvSpPr>
              <p:cNvPr id="160793" name="Oval 17"/>
              <p:cNvSpPr>
                <a:spLocks noChangeArrowheads="1"/>
              </p:cNvSpPr>
              <p:nvPr/>
            </p:nvSpPr>
            <p:spPr bwMode="auto">
              <a:xfrm>
                <a:off x="3681" y="9430"/>
                <a:ext cx="900" cy="780"/>
              </a:xfrm>
              <a:prstGeom prst="ellipse">
                <a:avLst/>
              </a:prstGeom>
              <a:solidFill>
                <a:schemeClr val="bg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0794" name="Text Box 18"/>
              <p:cNvSpPr txBox="1">
                <a:spLocks noChangeArrowheads="1"/>
              </p:cNvSpPr>
              <p:nvPr/>
            </p:nvSpPr>
            <p:spPr bwMode="auto">
              <a:xfrm>
                <a:off x="3861" y="9742"/>
                <a:ext cx="540" cy="312"/>
              </a:xfrm>
              <a:prstGeom prst="rect">
                <a:avLst/>
              </a:prstGeom>
              <a:solidFill>
                <a:schemeClr val="bg1"/>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CC0000"/>
                    </a:solidFill>
                    <a:latin typeface="Times New Roman" panose="02020603050405020304" pitchFamily="18" charset="0"/>
                    <a:ea typeface="华文新魏" panose="02010800040101010101" pitchFamily="2" charset="-122"/>
                  </a:rPr>
                  <a:t>P1</a:t>
                </a:r>
              </a:p>
            </p:txBody>
          </p:sp>
        </p:grpSp>
        <p:grpSp>
          <p:nvGrpSpPr>
            <p:cNvPr id="160779" name="Group 19"/>
            <p:cNvGrpSpPr>
              <a:grpSpLocks/>
            </p:cNvGrpSpPr>
            <p:nvPr/>
          </p:nvGrpSpPr>
          <p:grpSpPr bwMode="auto">
            <a:xfrm>
              <a:off x="2896" y="1693"/>
              <a:ext cx="500" cy="294"/>
              <a:chOff x="6741" y="1942"/>
              <a:chExt cx="900" cy="468"/>
            </a:xfrm>
          </p:grpSpPr>
          <p:sp>
            <p:nvSpPr>
              <p:cNvPr id="160790" name="Text Box 20"/>
              <p:cNvSpPr txBox="1">
                <a:spLocks noChangeArrowheads="1"/>
              </p:cNvSpPr>
              <p:nvPr/>
            </p:nvSpPr>
            <p:spPr bwMode="auto">
              <a:xfrm>
                <a:off x="6741" y="1942"/>
                <a:ext cx="900" cy="468"/>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zh-CN" altLang="zh-CN">
                  <a:solidFill>
                    <a:srgbClr val="CC0000"/>
                  </a:solidFill>
                  <a:latin typeface="华文新魏" panose="02010800040101010101" pitchFamily="2" charset="-122"/>
                  <a:ea typeface="华文新魏" panose="02010800040101010101" pitchFamily="2" charset="-122"/>
                </a:endParaRPr>
              </a:p>
            </p:txBody>
          </p:sp>
          <p:sp>
            <p:nvSpPr>
              <p:cNvPr id="160791" name="Oval 21"/>
              <p:cNvSpPr>
                <a:spLocks noChangeArrowheads="1"/>
              </p:cNvSpPr>
              <p:nvPr/>
            </p:nvSpPr>
            <p:spPr bwMode="auto">
              <a:xfrm>
                <a:off x="6921" y="2098"/>
                <a:ext cx="180" cy="156"/>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0792" name="Oval 22"/>
              <p:cNvSpPr>
                <a:spLocks noChangeArrowheads="1"/>
              </p:cNvSpPr>
              <p:nvPr/>
            </p:nvSpPr>
            <p:spPr bwMode="auto">
              <a:xfrm>
                <a:off x="7281" y="2098"/>
                <a:ext cx="180" cy="156"/>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60780" name="Group 23"/>
            <p:cNvGrpSpPr>
              <a:grpSpLocks/>
            </p:cNvGrpSpPr>
            <p:nvPr/>
          </p:nvGrpSpPr>
          <p:grpSpPr bwMode="auto">
            <a:xfrm>
              <a:off x="1396" y="1693"/>
              <a:ext cx="500" cy="294"/>
              <a:chOff x="6741" y="1942"/>
              <a:chExt cx="900" cy="468"/>
            </a:xfrm>
          </p:grpSpPr>
          <p:sp>
            <p:nvSpPr>
              <p:cNvPr id="160787" name="Text Box 24"/>
              <p:cNvSpPr txBox="1">
                <a:spLocks noChangeArrowheads="1"/>
              </p:cNvSpPr>
              <p:nvPr/>
            </p:nvSpPr>
            <p:spPr bwMode="auto">
              <a:xfrm>
                <a:off x="6741" y="1942"/>
                <a:ext cx="900" cy="468"/>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zh-CN" altLang="zh-CN">
                  <a:solidFill>
                    <a:srgbClr val="CC0000"/>
                  </a:solidFill>
                  <a:latin typeface="华文新魏" panose="02010800040101010101" pitchFamily="2" charset="-122"/>
                  <a:ea typeface="华文新魏" panose="02010800040101010101" pitchFamily="2" charset="-122"/>
                </a:endParaRPr>
              </a:p>
            </p:txBody>
          </p:sp>
          <p:sp>
            <p:nvSpPr>
              <p:cNvPr id="160788" name="Oval 25"/>
              <p:cNvSpPr>
                <a:spLocks noChangeArrowheads="1"/>
              </p:cNvSpPr>
              <p:nvPr/>
            </p:nvSpPr>
            <p:spPr bwMode="auto">
              <a:xfrm>
                <a:off x="6921" y="2098"/>
                <a:ext cx="180" cy="156"/>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0789" name="Oval 26"/>
              <p:cNvSpPr>
                <a:spLocks noChangeArrowheads="1"/>
              </p:cNvSpPr>
              <p:nvPr/>
            </p:nvSpPr>
            <p:spPr bwMode="auto">
              <a:xfrm>
                <a:off x="7281" y="2098"/>
                <a:ext cx="180" cy="156"/>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60781" name="Line 27"/>
            <p:cNvSpPr>
              <a:spLocks noChangeShapeType="1"/>
            </p:cNvSpPr>
            <p:nvPr/>
          </p:nvSpPr>
          <p:spPr bwMode="auto">
            <a:xfrm flipV="1">
              <a:off x="1796" y="1496"/>
              <a:ext cx="400" cy="2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782" name="Line 28"/>
            <p:cNvSpPr>
              <a:spLocks noChangeShapeType="1"/>
            </p:cNvSpPr>
            <p:nvPr/>
          </p:nvSpPr>
          <p:spPr bwMode="auto">
            <a:xfrm>
              <a:off x="2696" y="1496"/>
              <a:ext cx="200" cy="1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783" name="Line 29"/>
            <p:cNvSpPr>
              <a:spLocks noChangeShapeType="1"/>
            </p:cNvSpPr>
            <p:nvPr/>
          </p:nvSpPr>
          <p:spPr bwMode="auto">
            <a:xfrm>
              <a:off x="3196" y="1889"/>
              <a:ext cx="0" cy="4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784" name="Line 30"/>
            <p:cNvSpPr>
              <a:spLocks noChangeShapeType="1"/>
            </p:cNvSpPr>
            <p:nvPr/>
          </p:nvSpPr>
          <p:spPr bwMode="auto">
            <a:xfrm flipH="1">
              <a:off x="2496" y="1889"/>
              <a:ext cx="500" cy="4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785" name="Line 31"/>
            <p:cNvSpPr>
              <a:spLocks noChangeShapeType="1"/>
            </p:cNvSpPr>
            <p:nvPr/>
          </p:nvSpPr>
          <p:spPr bwMode="auto">
            <a:xfrm flipH="1" flipV="1">
              <a:off x="1896" y="1987"/>
              <a:ext cx="300" cy="4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786" name="Line 32"/>
            <p:cNvSpPr>
              <a:spLocks noChangeShapeType="1"/>
            </p:cNvSpPr>
            <p:nvPr/>
          </p:nvSpPr>
          <p:spPr bwMode="auto">
            <a:xfrm>
              <a:off x="1596" y="1889"/>
              <a:ext cx="0" cy="4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737112768"/>
      </p:ext>
    </p:extLst>
  </p:cSld>
  <p:clrMapOvr>
    <a:masterClrMapping/>
  </p:clrMapOvr>
  <p:transition>
    <p:dissolv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900113" y="188913"/>
            <a:ext cx="7772400" cy="1219200"/>
          </a:xfrm>
        </p:spPr>
        <p:txBody>
          <a:bodyPr/>
          <a:lstStyle/>
          <a:p>
            <a:pPr eaLnBrk="1" hangingPunct="1"/>
            <a:r>
              <a:rPr lang="zh-CN" altLang="en-US" sz="4000">
                <a:solidFill>
                  <a:srgbClr val="FF0000"/>
                </a:solidFill>
                <a:latin typeface="Times New Roman" panose="02020603050405020304" pitchFamily="18" charset="0"/>
                <a:ea typeface="华文新魏" panose="02010800040101010101" pitchFamily="2" charset="-122"/>
              </a:rPr>
              <a:t>简化进程</a:t>
            </a:r>
            <a:r>
              <a:rPr lang="en-US" altLang="zh-CN" sz="4000">
                <a:solidFill>
                  <a:srgbClr val="FF0000"/>
                </a:solidFill>
                <a:latin typeface="Times New Roman" panose="02020603050405020304" pitchFamily="18" charset="0"/>
                <a:ea typeface="华文新魏" panose="02010800040101010101" pitchFamily="2" charset="-122"/>
              </a:rPr>
              <a:t>-</a:t>
            </a:r>
            <a:r>
              <a:rPr lang="zh-CN" altLang="en-US" sz="4000">
                <a:solidFill>
                  <a:srgbClr val="FF0000"/>
                </a:solidFill>
                <a:latin typeface="Times New Roman" panose="02020603050405020304" pitchFamily="18" charset="0"/>
                <a:ea typeface="华文新魏" panose="02010800040101010101" pitchFamily="2" charset="-122"/>
              </a:rPr>
              <a:t>资源分配图检测系统是否处于死锁状态</a:t>
            </a:r>
          </a:p>
        </p:txBody>
      </p:sp>
      <p:sp>
        <p:nvSpPr>
          <p:cNvPr id="161795" name="Rectangle 3"/>
          <p:cNvSpPr>
            <a:spLocks noGrp="1" noChangeArrowheads="1"/>
          </p:cNvSpPr>
          <p:nvPr>
            <p:ph type="body" idx="1"/>
          </p:nvPr>
        </p:nvSpPr>
        <p:spPr>
          <a:xfrm>
            <a:off x="395288" y="1524000"/>
            <a:ext cx="8353425" cy="4484688"/>
          </a:xfrm>
          <a:noFill/>
        </p:spPr>
        <p:txBody>
          <a:bodyPr/>
          <a:lstStyle/>
          <a:p>
            <a:pPr eaLnBrk="1" hangingPunct="1">
              <a:spcBef>
                <a:spcPct val="10000"/>
              </a:spcBef>
              <a:buFontTx/>
              <a:buNone/>
            </a:pPr>
            <a:r>
              <a:rPr lang="en-US" altLang="zh-CN" dirty="0">
                <a:latin typeface="Times New Roman" panose="02020603050405020304" pitchFamily="18" charset="0"/>
                <a:ea typeface="华文新魏" panose="02010800040101010101" pitchFamily="2" charset="-122"/>
              </a:rPr>
              <a:t>(1)</a:t>
            </a:r>
            <a:r>
              <a:rPr lang="zh-CN" altLang="en-US" dirty="0">
                <a:latin typeface="Times New Roman" panose="02020603050405020304" pitchFamily="18" charset="0"/>
                <a:ea typeface="华文新魏" panose="02010800040101010101" pitchFamily="2" charset="-122"/>
              </a:rPr>
              <a:t>如果进程</a:t>
            </a:r>
            <a:r>
              <a:rPr lang="en-US" altLang="zh-CN" dirty="0">
                <a:latin typeface="Times New Roman" panose="02020603050405020304" pitchFamily="18" charset="0"/>
                <a:ea typeface="华文新魏" panose="02010800040101010101" pitchFamily="2" charset="-122"/>
              </a:rPr>
              <a:t>-</a:t>
            </a:r>
            <a:r>
              <a:rPr lang="zh-CN" altLang="en-US" dirty="0">
                <a:latin typeface="Times New Roman" panose="02020603050405020304" pitchFamily="18" charset="0"/>
                <a:ea typeface="华文新魏" panose="02010800040101010101" pitchFamily="2" charset="-122"/>
              </a:rPr>
              <a:t>资源分配图中无环路，则此时系统没有发生死锁。</a:t>
            </a:r>
          </a:p>
          <a:p>
            <a:pPr eaLnBrk="1" hangingPunct="1">
              <a:spcBef>
                <a:spcPct val="10000"/>
              </a:spcBef>
              <a:buFontTx/>
              <a:buNone/>
            </a:pPr>
            <a:r>
              <a:rPr lang="en-US" altLang="zh-CN" dirty="0">
                <a:latin typeface="Times New Roman" panose="02020603050405020304" pitchFamily="18" charset="0"/>
                <a:ea typeface="华文新魏" panose="02010800040101010101" pitchFamily="2" charset="-122"/>
              </a:rPr>
              <a:t>(2)</a:t>
            </a:r>
            <a:r>
              <a:rPr lang="zh-CN" altLang="en-US" dirty="0">
                <a:latin typeface="Times New Roman" panose="02020603050405020304" pitchFamily="18" charset="0"/>
                <a:ea typeface="华文新魏" panose="02010800040101010101" pitchFamily="2" charset="-122"/>
              </a:rPr>
              <a:t>如果进程</a:t>
            </a:r>
            <a:r>
              <a:rPr lang="en-US" altLang="zh-CN" dirty="0">
                <a:latin typeface="Times New Roman" panose="02020603050405020304" pitchFamily="18" charset="0"/>
                <a:ea typeface="华文新魏" panose="02010800040101010101" pitchFamily="2" charset="-122"/>
              </a:rPr>
              <a:t>-</a:t>
            </a:r>
            <a:r>
              <a:rPr lang="zh-CN" altLang="en-US" dirty="0">
                <a:latin typeface="Times New Roman" panose="02020603050405020304" pitchFamily="18" charset="0"/>
                <a:ea typeface="华文新魏" panose="02010800040101010101" pitchFamily="2" charset="-122"/>
              </a:rPr>
              <a:t>资源分配图中有环路，且每个资源类中仅有一个资源，则系统中发生了死锁，此时，环路是系统发生死锁的充要条件，环路中的进程便为死锁进程。</a:t>
            </a:r>
          </a:p>
          <a:p>
            <a:pPr algn="just" eaLnBrk="1" hangingPunct="1">
              <a:spcBef>
                <a:spcPct val="10000"/>
              </a:spcBef>
              <a:buFontTx/>
              <a:buNone/>
            </a:pPr>
            <a:r>
              <a:rPr lang="en-US" altLang="zh-CN" dirty="0">
                <a:latin typeface="Times New Roman" panose="02020603050405020304" pitchFamily="18" charset="0"/>
                <a:ea typeface="华文新魏" panose="02010800040101010101" pitchFamily="2" charset="-122"/>
              </a:rPr>
              <a:t>(3)</a:t>
            </a:r>
            <a:r>
              <a:rPr lang="zh-CN" altLang="en-US" dirty="0">
                <a:latin typeface="Times New Roman" panose="02020603050405020304" pitchFamily="18" charset="0"/>
                <a:ea typeface="华文新魏" panose="02010800040101010101" pitchFamily="2" charset="-122"/>
              </a:rPr>
              <a:t>如果进程</a:t>
            </a:r>
            <a:r>
              <a:rPr lang="en-US" altLang="zh-CN" dirty="0">
                <a:latin typeface="Times New Roman" panose="02020603050405020304" pitchFamily="18" charset="0"/>
                <a:ea typeface="华文新魏" panose="02010800040101010101" pitchFamily="2" charset="-122"/>
              </a:rPr>
              <a:t>-</a:t>
            </a:r>
            <a:r>
              <a:rPr lang="zh-CN" altLang="en-US" dirty="0">
                <a:latin typeface="Times New Roman" panose="02020603050405020304" pitchFamily="18" charset="0"/>
                <a:ea typeface="华文新魏" panose="02010800040101010101" pitchFamily="2" charset="-122"/>
              </a:rPr>
              <a:t>资源分配图中有环路，且涉及的资源类中有多个资源，则环路的存在只是产生死锁的必要条件而不是充分条件。</a:t>
            </a:r>
          </a:p>
        </p:txBody>
      </p:sp>
    </p:spTree>
    <p:extLst>
      <p:ext uri="{BB962C8B-B14F-4D97-AF65-F5344CB8AC3E}">
        <p14:creationId xmlns:p14="http://schemas.microsoft.com/office/powerpoint/2010/main" val="1392970278"/>
      </p:ext>
    </p:extLst>
  </p:cSld>
  <p:clrMapOvr>
    <a:masterClrMapping/>
  </p:clrMapOvr>
  <p:transition>
    <p:blinds dir="vert"/>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971550" y="188913"/>
            <a:ext cx="7772400" cy="1219200"/>
          </a:xfrm>
        </p:spPr>
        <p:txBody>
          <a:bodyPr/>
          <a:lstStyle/>
          <a:p>
            <a:pPr eaLnBrk="1" hangingPunct="1"/>
            <a:r>
              <a:rPr lang="zh-CN" altLang="en-US" sz="4000">
                <a:solidFill>
                  <a:srgbClr val="FF0000"/>
                </a:solidFill>
                <a:latin typeface="Times New Roman" panose="02020603050405020304" pitchFamily="18" charset="0"/>
                <a:ea typeface="华文新魏" panose="02010800040101010101" pitchFamily="2" charset="-122"/>
              </a:rPr>
              <a:t>简化进程</a:t>
            </a:r>
            <a:r>
              <a:rPr lang="en-US" altLang="zh-CN" sz="4000">
                <a:solidFill>
                  <a:srgbClr val="FF0000"/>
                </a:solidFill>
                <a:latin typeface="Times New Roman" panose="02020603050405020304" pitchFamily="18" charset="0"/>
                <a:ea typeface="华文新魏" panose="02010800040101010101" pitchFamily="2" charset="-122"/>
              </a:rPr>
              <a:t>-</a:t>
            </a:r>
            <a:r>
              <a:rPr lang="zh-CN" altLang="en-US" sz="4000">
                <a:solidFill>
                  <a:srgbClr val="FF0000"/>
                </a:solidFill>
                <a:latin typeface="Times New Roman" panose="02020603050405020304" pitchFamily="18" charset="0"/>
                <a:ea typeface="华文新魏" panose="02010800040101010101" pitchFamily="2" charset="-122"/>
              </a:rPr>
              <a:t>资源分配图检测系统是否处于死锁状态</a:t>
            </a:r>
            <a:r>
              <a:rPr lang="en-US" altLang="zh-CN" sz="4000">
                <a:solidFill>
                  <a:srgbClr val="FF0000"/>
                </a:solidFill>
                <a:latin typeface="Times New Roman" panose="02020603050405020304" pitchFamily="18" charset="0"/>
                <a:ea typeface="华文新魏" panose="02010800040101010101" pitchFamily="2" charset="-122"/>
              </a:rPr>
              <a:t>(2)</a:t>
            </a:r>
          </a:p>
        </p:txBody>
      </p:sp>
      <p:sp>
        <p:nvSpPr>
          <p:cNvPr id="162819" name="Rectangle 3"/>
          <p:cNvSpPr>
            <a:spLocks noGrp="1" noChangeArrowheads="1"/>
          </p:cNvSpPr>
          <p:nvPr>
            <p:ph type="body" idx="1"/>
          </p:nvPr>
        </p:nvSpPr>
        <p:spPr>
          <a:xfrm>
            <a:off x="466725" y="1593850"/>
            <a:ext cx="8208963" cy="3995738"/>
          </a:xfrm>
        </p:spPr>
        <p:txBody>
          <a:bodyPr/>
          <a:lstStyle/>
          <a:p>
            <a:pPr algn="just" eaLnBrk="1" hangingPunct="1"/>
            <a:r>
              <a:rPr lang="zh-CN" altLang="en-US">
                <a:latin typeface="华文新魏" panose="02010800040101010101" pitchFamily="2" charset="-122"/>
                <a:ea typeface="华文新魏" panose="02010800040101010101" pitchFamily="2" charset="-122"/>
              </a:rPr>
              <a:t>如果能在进程</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资源分配图中消去此进程的所有请求边和分配边，成为孤立结点。经一系列简化，使所有进程成为孤立结点，则该图是可完全简化的；否则则称该图是不可完全简化的。</a:t>
            </a:r>
          </a:p>
          <a:p>
            <a:pPr algn="just" eaLnBrk="1" hangingPunct="1"/>
            <a:r>
              <a:rPr lang="zh-CN" altLang="en-US">
                <a:latin typeface="华文新魏" panose="02010800040101010101" pitchFamily="2" charset="-122"/>
                <a:ea typeface="华文新魏" panose="02010800040101010101" pitchFamily="2" charset="-122"/>
              </a:rPr>
              <a:t>系统为死锁状态的充分条件是：当且仅当该状态的进程</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资源分配图是不可完全简化的。该充分条件称为死锁定理。</a:t>
            </a:r>
            <a:endParaRPr lang="zh-CN" altLang="en-US">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2266292366"/>
      </p:ext>
    </p:extLst>
  </p:cSld>
  <p:clrMapOvr>
    <a:masterClrMapping/>
  </p:clrMapOvr>
  <p:transition>
    <p:blinds dir="vert"/>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914400" y="419100"/>
            <a:ext cx="7924800" cy="609600"/>
          </a:xfrm>
        </p:spPr>
        <p:txBody>
          <a:bodyPr/>
          <a:lstStyle/>
          <a:p>
            <a:pPr eaLnBrk="1" hangingPunct="1"/>
            <a:r>
              <a:rPr lang="zh-CN" altLang="en-US" sz="4000">
                <a:solidFill>
                  <a:srgbClr val="FF0000"/>
                </a:solidFill>
                <a:latin typeface="Times New Roman" panose="02020603050405020304" pitchFamily="18" charset="0"/>
                <a:ea typeface="华文新魏" panose="02010800040101010101" pitchFamily="2" charset="-122"/>
              </a:rPr>
              <a:t>死锁的检测和解除方法</a:t>
            </a:r>
            <a:endParaRPr lang="zh-CN" altLang="en-US">
              <a:ea typeface="黑体" panose="02010609060101010101" pitchFamily="49" charset="-122"/>
            </a:endParaRPr>
          </a:p>
        </p:txBody>
      </p:sp>
      <p:sp>
        <p:nvSpPr>
          <p:cNvPr id="163843" name="Rectangle 3"/>
          <p:cNvSpPr>
            <a:spLocks noGrp="1" noChangeArrowheads="1"/>
          </p:cNvSpPr>
          <p:nvPr>
            <p:ph type="body" idx="1"/>
          </p:nvPr>
        </p:nvSpPr>
        <p:spPr>
          <a:xfrm>
            <a:off x="762000" y="1143000"/>
            <a:ext cx="7924800" cy="3844925"/>
          </a:xfrm>
        </p:spPr>
        <p:txBody>
          <a:bodyPr/>
          <a:lstStyle/>
          <a:p>
            <a:pPr eaLnBrk="1" hangingPunct="1">
              <a:buFontTx/>
              <a:buNone/>
            </a:pPr>
            <a:r>
              <a:rPr lang="en-US" altLang="zh-CN">
                <a:latin typeface="宋体" panose="02010600030101010101" pitchFamily="2" charset="-122"/>
              </a:rPr>
              <a:t> </a:t>
            </a: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借助于死锁的安全性测试算法来实现。死锁检测算法与死锁避免算法是类似的，不同在于前者考虑了检查每个进程还需要的所有资源能否满足要求；而后者则仅要根据进程的当前申请资源量来判断系统是否进入了不安全状态。</a:t>
            </a:r>
          </a:p>
        </p:txBody>
      </p:sp>
    </p:spTree>
    <p:extLst>
      <p:ext uri="{BB962C8B-B14F-4D97-AF65-F5344CB8AC3E}">
        <p14:creationId xmlns:p14="http://schemas.microsoft.com/office/powerpoint/2010/main" val="395575889"/>
      </p:ext>
    </p:extLst>
  </p:cSld>
  <p:clrMapOvr>
    <a:masterClrMapping/>
  </p:clrMapOvr>
  <p:transition>
    <p:blinds dir="vert"/>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395288" y="515938"/>
            <a:ext cx="8305800" cy="609600"/>
          </a:xfrm>
        </p:spPr>
        <p:txBody>
          <a:bodyPr/>
          <a:lstStyle/>
          <a:p>
            <a:pPr eaLnBrk="1" hangingPunct="1"/>
            <a:r>
              <a:rPr lang="zh-CN" altLang="en-US" sz="4000">
                <a:solidFill>
                  <a:srgbClr val="FF0000"/>
                </a:solidFill>
                <a:latin typeface="Times New Roman" panose="02020603050405020304" pitchFamily="18" charset="0"/>
                <a:ea typeface="华文新魏" panose="02010800040101010101" pitchFamily="2" charset="-122"/>
              </a:rPr>
              <a:t>死锁的检测和解除方法</a:t>
            </a:r>
            <a:r>
              <a:rPr lang="en-US" altLang="zh-CN" sz="4000">
                <a:solidFill>
                  <a:srgbClr val="FF0000"/>
                </a:solidFill>
                <a:latin typeface="Times New Roman" panose="02020603050405020304" pitchFamily="18" charset="0"/>
                <a:ea typeface="华文新魏" panose="02010800040101010101" pitchFamily="2" charset="-122"/>
              </a:rPr>
              <a:t>(2)</a:t>
            </a:r>
          </a:p>
        </p:txBody>
      </p:sp>
      <p:sp>
        <p:nvSpPr>
          <p:cNvPr id="164867" name="Rectangle 3"/>
          <p:cNvSpPr>
            <a:spLocks noGrp="1" noChangeArrowheads="1"/>
          </p:cNvSpPr>
          <p:nvPr>
            <p:ph type="body" idx="1"/>
          </p:nvPr>
        </p:nvSpPr>
        <p:spPr>
          <a:xfrm>
            <a:off x="323850" y="1427163"/>
            <a:ext cx="8640763" cy="4151312"/>
          </a:xfrm>
        </p:spPr>
        <p:txBody>
          <a:bodyPr/>
          <a:lstStyle/>
          <a:p>
            <a:pPr marL="360363" lvl="2" indent="-1588" eaLnBrk="1" hangingPunct="1">
              <a:buFontTx/>
              <a:buNone/>
            </a:pPr>
            <a:r>
              <a:rPr lang="zh-CN" altLang="en-US" sz="2800">
                <a:solidFill>
                  <a:srgbClr val="333399"/>
                </a:solidFill>
                <a:latin typeface="Times New Roman" panose="02020603050405020304" pitchFamily="18" charset="0"/>
                <a:ea typeface="黑体" panose="02010609060101010101" pitchFamily="49" charset="-122"/>
              </a:rPr>
              <a:t>一种具体的死锁检测方法，检测算法步骤如下：</a:t>
            </a:r>
          </a:p>
          <a:p>
            <a:pPr marL="360363" lvl="2" indent="-1588" eaLnBrk="1" hangingPunct="1"/>
            <a:r>
              <a:rPr lang="en-US" altLang="zh-CN">
                <a:latin typeface="Times New Roman" panose="02020603050405020304" pitchFamily="18" charset="0"/>
                <a:ea typeface="黑体" panose="02010609060101010101" pitchFamily="49" charset="-122"/>
              </a:rPr>
              <a:t>1)currentavail=available</a:t>
            </a:r>
            <a:r>
              <a:rPr lang="zh-CN" altLang="en-US">
                <a:latin typeface="Times New Roman" panose="02020603050405020304" pitchFamily="18" charset="0"/>
                <a:ea typeface="黑体" panose="02010609060101010101" pitchFamily="49" charset="-122"/>
              </a:rPr>
              <a:t>；</a:t>
            </a:r>
          </a:p>
          <a:p>
            <a:pPr marL="360363" lvl="2" indent="-1588" eaLnBrk="1" hangingPunct="1"/>
            <a:r>
              <a:rPr lang="en-US" altLang="zh-CN">
                <a:latin typeface="Times New Roman" panose="02020603050405020304" pitchFamily="18" charset="0"/>
                <a:ea typeface="黑体" panose="02010609060101010101" pitchFamily="49" charset="-122"/>
              </a:rPr>
              <a:t>2)</a:t>
            </a:r>
            <a:r>
              <a:rPr lang="zh-CN" altLang="en-US">
                <a:latin typeface="Times New Roman" panose="02020603050405020304" pitchFamily="18" charset="0"/>
                <a:ea typeface="黑体" panose="02010609060101010101" pitchFamily="49" charset="-122"/>
              </a:rPr>
              <a:t>如果</a:t>
            </a:r>
            <a:r>
              <a:rPr lang="en-US" altLang="zh-CN">
                <a:latin typeface="Times New Roman" panose="02020603050405020304" pitchFamily="18" charset="0"/>
                <a:ea typeface="黑体" panose="02010609060101010101" pitchFamily="49" charset="-122"/>
              </a:rPr>
              <a:t>allocation[k,*]!=0</a:t>
            </a:r>
            <a:r>
              <a:rPr lang="zh-CN" altLang="en-US">
                <a:latin typeface="Times New Roman" panose="02020603050405020304" pitchFamily="18" charset="0"/>
                <a:ea typeface="黑体" panose="02010609060101010101" pitchFamily="49" charset="-122"/>
              </a:rPr>
              <a:t>，令</a:t>
            </a:r>
            <a:r>
              <a:rPr lang="en-US" altLang="zh-CN">
                <a:latin typeface="Times New Roman" panose="02020603050405020304" pitchFamily="18" charset="0"/>
                <a:ea typeface="黑体" panose="02010609060101010101" pitchFamily="49" charset="-122"/>
              </a:rPr>
              <a:t>finish[k]=false;</a:t>
            </a:r>
            <a:r>
              <a:rPr lang="zh-CN" altLang="en-US">
                <a:latin typeface="Times New Roman" panose="02020603050405020304" pitchFamily="18" charset="0"/>
                <a:ea typeface="黑体" panose="02010609060101010101" pitchFamily="49" charset="-122"/>
              </a:rPr>
              <a:t>否则</a:t>
            </a:r>
            <a:r>
              <a:rPr lang="en-US" altLang="zh-CN">
                <a:latin typeface="Times New Roman" panose="02020603050405020304" pitchFamily="18" charset="0"/>
                <a:ea typeface="黑体" panose="02010609060101010101" pitchFamily="49" charset="-122"/>
              </a:rPr>
              <a:t>finish[k]=true</a:t>
            </a:r>
            <a:r>
              <a:rPr lang="zh-CN" altLang="en-US">
                <a:latin typeface="Times New Roman" panose="02020603050405020304" pitchFamily="18" charset="0"/>
                <a:ea typeface="黑体" panose="02010609060101010101" pitchFamily="49" charset="-122"/>
              </a:rPr>
              <a:t>；</a:t>
            </a:r>
          </a:p>
          <a:p>
            <a:pPr marL="360363" lvl="2" indent="-1588" eaLnBrk="1" hangingPunct="1"/>
            <a:r>
              <a:rPr lang="en-US" altLang="zh-CN">
                <a:latin typeface="Times New Roman" panose="02020603050405020304" pitchFamily="18" charset="0"/>
                <a:ea typeface="黑体" panose="02010609060101010101" pitchFamily="49" charset="-122"/>
              </a:rPr>
              <a:t>3)</a:t>
            </a:r>
            <a:r>
              <a:rPr lang="zh-CN" altLang="en-US">
                <a:latin typeface="Times New Roman" panose="02020603050405020304" pitchFamily="18" charset="0"/>
                <a:ea typeface="黑体" panose="02010609060101010101" pitchFamily="49" charset="-122"/>
              </a:rPr>
              <a:t>寻找一个</a:t>
            </a:r>
            <a:r>
              <a:rPr lang="en-US" altLang="zh-CN">
                <a:latin typeface="Times New Roman" panose="02020603050405020304" pitchFamily="18" charset="0"/>
                <a:ea typeface="黑体" panose="02010609060101010101" pitchFamily="49" charset="-122"/>
              </a:rPr>
              <a:t>k</a:t>
            </a:r>
            <a:r>
              <a:rPr lang="zh-CN" altLang="en-US">
                <a:latin typeface="Times New Roman" panose="02020603050405020304" pitchFamily="18" charset="0"/>
                <a:ea typeface="黑体" panose="02010609060101010101" pitchFamily="49" charset="-122"/>
              </a:rPr>
              <a:t>，它应满足条件：</a:t>
            </a:r>
            <a:r>
              <a:rPr lang="en-US" altLang="zh-CN">
                <a:latin typeface="Times New Roman" panose="02020603050405020304" pitchFamily="18" charset="0"/>
                <a:ea typeface="黑体" panose="02010609060101010101" pitchFamily="49" charset="-122"/>
              </a:rPr>
              <a:t>(finish[k]==false)&amp;&amp;(request[k,*]&lt;=currentavail[*]);</a:t>
            </a:r>
            <a:r>
              <a:rPr lang="zh-CN" altLang="en-US">
                <a:latin typeface="Times New Roman" panose="02020603050405020304" pitchFamily="18" charset="0"/>
                <a:ea typeface="黑体" panose="02010609060101010101" pitchFamily="49" charset="-122"/>
              </a:rPr>
              <a:t>若找不到这样的</a:t>
            </a:r>
            <a:r>
              <a:rPr lang="en-US" altLang="zh-CN">
                <a:latin typeface="Times New Roman" panose="02020603050405020304" pitchFamily="18" charset="0"/>
                <a:ea typeface="黑体" panose="02010609060101010101" pitchFamily="49" charset="-122"/>
              </a:rPr>
              <a:t>k</a:t>
            </a:r>
            <a:r>
              <a:rPr lang="zh-CN" altLang="en-US">
                <a:latin typeface="Times New Roman" panose="02020603050405020304" pitchFamily="18" charset="0"/>
                <a:ea typeface="黑体" panose="02010609060101010101" pitchFamily="49" charset="-122"/>
              </a:rPr>
              <a:t>，则转向</a:t>
            </a:r>
            <a:r>
              <a:rPr lang="en-US" altLang="zh-CN">
                <a:latin typeface="Times New Roman" panose="02020603050405020304" pitchFamily="18" charset="0"/>
                <a:ea typeface="黑体" panose="02010609060101010101" pitchFamily="49" charset="-122"/>
              </a:rPr>
              <a:t>5)</a:t>
            </a:r>
            <a:r>
              <a:rPr lang="zh-CN" altLang="en-US">
                <a:latin typeface="Times New Roman" panose="02020603050405020304" pitchFamily="18" charset="0"/>
                <a:ea typeface="黑体" panose="02010609060101010101" pitchFamily="49" charset="-122"/>
              </a:rPr>
              <a:t>；</a:t>
            </a:r>
          </a:p>
          <a:p>
            <a:pPr marL="360363" lvl="2" indent="-1588" eaLnBrk="1" hangingPunct="1"/>
            <a:r>
              <a:rPr lang="en-US" altLang="zh-CN">
                <a:latin typeface="Times New Roman" panose="02020603050405020304" pitchFamily="18" charset="0"/>
                <a:ea typeface="黑体" panose="02010609060101010101" pitchFamily="49" charset="-122"/>
              </a:rPr>
              <a:t>4)</a:t>
            </a:r>
            <a:r>
              <a:rPr lang="zh-CN" altLang="en-US">
                <a:latin typeface="Times New Roman" panose="02020603050405020304" pitchFamily="18" charset="0"/>
                <a:ea typeface="黑体" panose="02010609060101010101" pitchFamily="49" charset="-122"/>
              </a:rPr>
              <a:t>修改</a:t>
            </a:r>
            <a:r>
              <a:rPr lang="en-US" altLang="zh-CN">
                <a:latin typeface="Times New Roman" panose="02020603050405020304" pitchFamily="18" charset="0"/>
                <a:ea typeface="黑体" panose="02010609060101010101" pitchFamily="49" charset="-122"/>
              </a:rPr>
              <a:t>currentavail[*]=Currentavail[*]+allocation[k,*];</a:t>
            </a:r>
          </a:p>
          <a:p>
            <a:pPr marL="360363" lvl="2" indent="-1588" eaLnBrk="1" hangingPunct="1">
              <a:buFontTx/>
              <a:buNone/>
            </a:pPr>
            <a:r>
              <a:rPr lang="en-US" altLang="zh-CN">
                <a:latin typeface="Times New Roman" panose="02020603050405020304" pitchFamily="18" charset="0"/>
                <a:ea typeface="黑体" panose="02010609060101010101" pitchFamily="49" charset="-122"/>
              </a:rPr>
              <a:t>     finish[k]=true;</a:t>
            </a:r>
            <a:r>
              <a:rPr lang="zh-CN" altLang="en-US">
                <a:latin typeface="Times New Roman" panose="02020603050405020304" pitchFamily="18" charset="0"/>
                <a:ea typeface="黑体" panose="02010609060101010101" pitchFamily="49" charset="-122"/>
              </a:rPr>
              <a:t>然后转向</a:t>
            </a:r>
            <a:r>
              <a:rPr lang="en-US" altLang="zh-CN">
                <a:latin typeface="Times New Roman" panose="02020603050405020304" pitchFamily="18" charset="0"/>
                <a:ea typeface="黑体" panose="02010609060101010101" pitchFamily="49" charset="-122"/>
              </a:rPr>
              <a:t>3)</a:t>
            </a:r>
            <a:r>
              <a:rPr lang="zh-CN" altLang="en-US">
                <a:latin typeface="Times New Roman" panose="02020603050405020304" pitchFamily="18" charset="0"/>
                <a:ea typeface="黑体" panose="02010609060101010101" pitchFamily="49" charset="-122"/>
              </a:rPr>
              <a:t>；</a:t>
            </a:r>
          </a:p>
          <a:p>
            <a:pPr marL="360363" lvl="2" indent="-1588" eaLnBrk="1" hangingPunct="1"/>
            <a:r>
              <a:rPr lang="en-US" altLang="zh-CN">
                <a:latin typeface="Times New Roman" panose="02020603050405020304" pitchFamily="18" charset="0"/>
                <a:ea typeface="黑体" panose="02010609060101010101" pitchFamily="49" charset="-122"/>
              </a:rPr>
              <a:t>5)</a:t>
            </a:r>
            <a:r>
              <a:rPr lang="zh-CN" altLang="en-US">
                <a:latin typeface="Times New Roman" panose="02020603050405020304" pitchFamily="18" charset="0"/>
                <a:ea typeface="黑体" panose="02010609060101010101" pitchFamily="49" charset="-122"/>
              </a:rPr>
              <a:t>如果存在</a:t>
            </a:r>
            <a:r>
              <a:rPr lang="en-US" altLang="zh-CN">
                <a:latin typeface="Times New Roman" panose="02020603050405020304" pitchFamily="18" charset="0"/>
                <a:ea typeface="黑体" panose="02010609060101010101" pitchFamily="49" charset="-122"/>
              </a:rPr>
              <a:t>k(1≤k≤n),finish[k]=false,</a:t>
            </a:r>
            <a:r>
              <a:rPr lang="zh-CN" altLang="en-US">
                <a:latin typeface="Times New Roman" panose="02020603050405020304" pitchFamily="18" charset="0"/>
                <a:ea typeface="黑体" panose="02010609060101010101" pitchFamily="49" charset="-122"/>
              </a:rPr>
              <a:t>则系统处于死锁状态，并且</a:t>
            </a:r>
            <a:r>
              <a:rPr lang="en-US" altLang="zh-CN">
                <a:latin typeface="Times New Roman" panose="02020603050405020304" pitchFamily="18" charset="0"/>
                <a:ea typeface="黑体" panose="02010609060101010101" pitchFamily="49" charset="-122"/>
              </a:rPr>
              <a:t>finish[k]=false</a:t>
            </a:r>
            <a:r>
              <a:rPr lang="zh-CN" altLang="en-US">
                <a:latin typeface="Times New Roman" panose="02020603050405020304" pitchFamily="18" charset="0"/>
                <a:ea typeface="黑体" panose="02010609060101010101" pitchFamily="49" charset="-122"/>
              </a:rPr>
              <a:t>的</a:t>
            </a:r>
            <a:r>
              <a:rPr lang="en-US" altLang="zh-CN">
                <a:latin typeface="Times New Roman" panose="02020603050405020304" pitchFamily="18" charset="0"/>
                <a:ea typeface="黑体" panose="02010609060101010101" pitchFamily="49" charset="-122"/>
              </a:rPr>
              <a:t>Pk</a:t>
            </a:r>
            <a:r>
              <a:rPr lang="zh-CN" altLang="en-US">
                <a:latin typeface="Times New Roman" panose="02020603050405020304" pitchFamily="18" charset="0"/>
                <a:ea typeface="黑体" panose="02010609060101010101" pitchFamily="49" charset="-122"/>
              </a:rPr>
              <a:t>为处于死锁的进程。</a:t>
            </a:r>
          </a:p>
        </p:txBody>
      </p:sp>
    </p:spTree>
    <p:extLst>
      <p:ext uri="{BB962C8B-B14F-4D97-AF65-F5344CB8AC3E}">
        <p14:creationId xmlns:p14="http://schemas.microsoft.com/office/powerpoint/2010/main" val="2058637003"/>
      </p:ext>
    </p:extLst>
  </p:cSld>
  <p:clrMapOvr>
    <a:masterClrMapping/>
  </p:clrMapOvr>
  <p:transition>
    <p:dissolv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684213" y="260350"/>
            <a:ext cx="7772400" cy="609600"/>
          </a:xfrm>
        </p:spPr>
        <p:txBody>
          <a:bodyPr/>
          <a:lstStyle/>
          <a:p>
            <a:pPr eaLnBrk="1" hangingPunct="1"/>
            <a:r>
              <a:rPr lang="zh-CN" altLang="en-US" sz="4000">
                <a:solidFill>
                  <a:srgbClr val="FF0000"/>
                </a:solidFill>
                <a:latin typeface="Times New Roman" panose="02020603050405020304" pitchFamily="18" charset="0"/>
                <a:ea typeface="华文新魏" panose="02010800040101010101" pitchFamily="2" charset="-122"/>
              </a:rPr>
              <a:t>死锁的解除</a:t>
            </a:r>
          </a:p>
        </p:txBody>
      </p:sp>
      <p:sp>
        <p:nvSpPr>
          <p:cNvPr id="165891" name="Rectangle 3"/>
          <p:cNvSpPr>
            <a:spLocks noGrp="1" noChangeArrowheads="1"/>
          </p:cNvSpPr>
          <p:nvPr>
            <p:ph type="body" idx="1"/>
          </p:nvPr>
        </p:nvSpPr>
        <p:spPr>
          <a:xfrm>
            <a:off x="539750" y="1106488"/>
            <a:ext cx="8424863" cy="4627562"/>
          </a:xfrm>
        </p:spPr>
        <p:txBody>
          <a:bodyPr/>
          <a:lstStyle/>
          <a:p>
            <a:pPr marL="90488" indent="-90488" eaLnBrk="1" hangingPunct="1">
              <a:lnSpc>
                <a:spcPct val="115000"/>
              </a:lnSpc>
              <a:spcBef>
                <a:spcPct val="0"/>
              </a:spcBef>
            </a:pPr>
            <a:r>
              <a:rPr lang="zh-CN" altLang="en-US" sz="2400" dirty="0">
                <a:latin typeface="华文新魏" panose="02010800040101010101" pitchFamily="2" charset="-122"/>
                <a:ea typeface="黑体" panose="02010609060101010101" pitchFamily="49" charset="-122"/>
              </a:rPr>
              <a:t>结束所有进程的执行，重新启动操作系统。方法简单，但以前工作全部作废，损失很大。</a:t>
            </a:r>
          </a:p>
          <a:p>
            <a:pPr marL="90488" indent="-90488" eaLnBrk="1" hangingPunct="1">
              <a:lnSpc>
                <a:spcPct val="115000"/>
              </a:lnSpc>
              <a:spcBef>
                <a:spcPct val="0"/>
              </a:spcBef>
            </a:pPr>
            <a:r>
              <a:rPr lang="zh-CN" altLang="en-US" sz="2400" dirty="0">
                <a:latin typeface="华文新魏" panose="02010800040101010101" pitchFamily="2" charset="-122"/>
                <a:ea typeface="黑体" panose="02010609060101010101" pitchFamily="49" charset="-122"/>
              </a:rPr>
              <a:t>撤销陷于死锁的所有进程，解除死锁继续运行。</a:t>
            </a:r>
          </a:p>
          <a:p>
            <a:pPr marL="90488" indent="-90488" eaLnBrk="1" hangingPunct="1">
              <a:lnSpc>
                <a:spcPct val="115000"/>
              </a:lnSpc>
              <a:spcBef>
                <a:spcPct val="0"/>
              </a:spcBef>
            </a:pPr>
            <a:r>
              <a:rPr lang="zh-CN" altLang="en-US" sz="2400" dirty="0">
                <a:latin typeface="华文新魏" panose="02010800040101010101" pitchFamily="2" charset="-122"/>
                <a:ea typeface="黑体" panose="02010609060101010101" pitchFamily="49" charset="-122"/>
              </a:rPr>
              <a:t>逐个撤销陷于死锁的进程，回收其资源重新分派，直至死锁解除。</a:t>
            </a:r>
          </a:p>
          <a:p>
            <a:pPr marL="90488" indent="-90488" eaLnBrk="1" hangingPunct="1">
              <a:lnSpc>
                <a:spcPct val="115000"/>
              </a:lnSpc>
              <a:spcBef>
                <a:spcPct val="0"/>
              </a:spcBef>
            </a:pPr>
            <a:r>
              <a:rPr lang="zh-CN" altLang="en-US" sz="2400" dirty="0">
                <a:ea typeface="黑体" panose="02010609060101010101" pitchFamily="49" charset="-122"/>
              </a:rPr>
              <a:t>剥夺陷于死锁的进程占用的资源，但并不撤销它，直至死锁解除。可仿照撤销陷于死锁进程的条件来选择剥夺资源的进程；</a:t>
            </a:r>
          </a:p>
          <a:p>
            <a:pPr marL="90488" indent="-90488" eaLnBrk="1" hangingPunct="1">
              <a:lnSpc>
                <a:spcPct val="115000"/>
              </a:lnSpc>
              <a:spcBef>
                <a:spcPct val="0"/>
              </a:spcBef>
            </a:pPr>
            <a:r>
              <a:rPr lang="zh-CN" altLang="en-US" sz="2400" dirty="0">
                <a:ea typeface="黑体" panose="02010609060101010101" pitchFamily="49" charset="-122"/>
              </a:rPr>
              <a:t>根据系统保存的检查点，让所有进程回退，直到足以解除死锁，这种措施要求系统建立保存检查点、回退及重启机制。</a:t>
            </a:r>
          </a:p>
          <a:p>
            <a:pPr marL="90488" indent="-90488" eaLnBrk="1" hangingPunct="1">
              <a:lnSpc>
                <a:spcPct val="115000"/>
              </a:lnSpc>
              <a:spcBef>
                <a:spcPct val="0"/>
              </a:spcBef>
            </a:pPr>
            <a:r>
              <a:rPr lang="zh-CN" altLang="en-US" sz="2400" dirty="0">
                <a:ea typeface="黑体" panose="02010609060101010101" pitchFamily="49" charset="-122"/>
              </a:rPr>
              <a:t>当检测到死锁时，如果存在某些未卷入死锁的进程，而随着这些进程执行到结束，有可能释放足够的资源来解除死锁。</a:t>
            </a:r>
            <a:endParaRPr lang="zh-CN" altLang="en-US" sz="2400" dirty="0">
              <a:latin typeface="华文新魏" panose="02010800040101010101" pitchFamily="2" charset="-122"/>
              <a:ea typeface="黑体" panose="02010609060101010101" pitchFamily="49" charset="-122"/>
            </a:endParaRPr>
          </a:p>
        </p:txBody>
      </p:sp>
    </p:spTree>
    <p:extLst>
      <p:ext uri="{BB962C8B-B14F-4D97-AF65-F5344CB8AC3E}">
        <p14:creationId xmlns:p14="http://schemas.microsoft.com/office/powerpoint/2010/main" val="2808813154"/>
      </p:ext>
    </p:extLst>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42900"/>
            <a:ext cx="7772400" cy="1219200"/>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相交的并发进程</a:t>
            </a:r>
            <a:br>
              <a:rPr lang="zh-CN" altLang="en-US" sz="6000" b="1">
                <a:latin typeface="隶书" panose="02010509060101010101" pitchFamily="49" charset="-122"/>
                <a:ea typeface="隶书" panose="02010509060101010101" pitchFamily="49" charset="-122"/>
              </a:rPr>
            </a:br>
            <a:r>
              <a:rPr lang="zh-CN" altLang="en-US" sz="3600">
                <a:solidFill>
                  <a:srgbClr val="0000FF"/>
                </a:solidFill>
                <a:ea typeface="隶书" panose="02010509060101010101" pitchFamily="49" charset="-122"/>
              </a:rPr>
              <a:t>采用并发程序设计的目的</a:t>
            </a:r>
          </a:p>
        </p:txBody>
      </p:sp>
      <p:sp>
        <p:nvSpPr>
          <p:cNvPr id="13315" name="Rectangle 3"/>
          <p:cNvSpPr>
            <a:spLocks noGrp="1" noChangeArrowheads="1"/>
          </p:cNvSpPr>
          <p:nvPr>
            <p:ph type="body" idx="1"/>
          </p:nvPr>
        </p:nvSpPr>
        <p:spPr>
          <a:xfrm>
            <a:off x="609600" y="1676400"/>
            <a:ext cx="7239000" cy="3995738"/>
          </a:xfrm>
        </p:spPr>
        <p:txBody>
          <a:bodyPr/>
          <a:lstStyle/>
          <a:p>
            <a:pPr algn="just" eaLnBrk="1" hangingPunct="1"/>
            <a:r>
              <a:rPr lang="zh-CN" altLang="en-US">
                <a:ea typeface="隶书" panose="02010509060101010101" pitchFamily="49" charset="-122"/>
              </a:rPr>
              <a:t>充分发挥硬件的并行性，提高系统效率。硬件能并行工作仅有了提高效率的可能性，硬部件并行性的实现需要软件技术去利用和发挥，这种软件技术就是并发程序设计。</a:t>
            </a:r>
          </a:p>
          <a:p>
            <a:pPr algn="just" eaLnBrk="1" hangingPunct="1"/>
            <a:r>
              <a:rPr lang="zh-CN" altLang="en-US">
                <a:ea typeface="隶书" panose="02010509060101010101" pitchFamily="49" charset="-122"/>
              </a:rPr>
              <a:t>并发程序设计是多道程序设计的基础，多道程序的实质就是把并发程序设计引入到系统中。</a:t>
            </a:r>
          </a:p>
        </p:txBody>
      </p:sp>
    </p:spTree>
    <p:extLst>
      <p:ext uri="{BB962C8B-B14F-4D97-AF65-F5344CB8AC3E}">
        <p14:creationId xmlns:p14="http://schemas.microsoft.com/office/powerpoint/2010/main" val="985494449"/>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476250"/>
            <a:ext cx="7772400" cy="669925"/>
          </a:xfrm>
        </p:spPr>
        <p:txBody>
          <a:bodyPr/>
          <a:lstStyle/>
          <a:p>
            <a:pPr eaLnBrk="1" hangingPunct="1"/>
            <a:r>
              <a:rPr lang="en-US" altLang="zh-CN">
                <a:solidFill>
                  <a:srgbClr val="FF0000"/>
                </a:solidFill>
                <a:latin typeface="Times New Roman" panose="02020603050405020304" pitchFamily="18" charset="0"/>
                <a:ea typeface="华文新魏" panose="02010800040101010101" pitchFamily="2" charset="-122"/>
              </a:rPr>
              <a:t>3.1.3</a:t>
            </a:r>
            <a:r>
              <a:rPr lang="zh-CN" altLang="en-US">
                <a:solidFill>
                  <a:srgbClr val="FF0000"/>
                </a:solidFill>
                <a:latin typeface="Times New Roman" panose="02020603050405020304" pitchFamily="18" charset="0"/>
                <a:ea typeface="华文新魏" panose="02010800040101010101" pitchFamily="2" charset="-122"/>
              </a:rPr>
              <a:t>与时间有关的错误</a:t>
            </a:r>
          </a:p>
        </p:txBody>
      </p:sp>
      <p:sp>
        <p:nvSpPr>
          <p:cNvPr id="22531" name="Rectangle 3"/>
          <p:cNvSpPr>
            <a:spLocks noGrp="1" noChangeArrowheads="1"/>
          </p:cNvSpPr>
          <p:nvPr>
            <p:ph type="body" idx="1"/>
          </p:nvPr>
        </p:nvSpPr>
        <p:spPr>
          <a:xfrm>
            <a:off x="827088" y="1341438"/>
            <a:ext cx="7561262" cy="4281487"/>
          </a:xfrm>
        </p:spPr>
        <p:txBody>
          <a:bodyPr/>
          <a:lstStyle/>
          <a:p>
            <a:pPr>
              <a:lnSpc>
                <a:spcPct val="120000"/>
              </a:lnSpc>
            </a:pPr>
            <a:r>
              <a:rPr lang="zh-CN" altLang="en-US" sz="3600">
                <a:latin typeface="宋体" panose="02010600030101010101" pitchFamily="2" charset="-122"/>
                <a:ea typeface="隶书" panose="02010509060101010101" pitchFamily="49" charset="-122"/>
              </a:rPr>
              <a:t>对于一组相交的并发进程，执行的相对速度无法相互控制，各种与时间有关的错误就可能出现。</a:t>
            </a:r>
          </a:p>
          <a:p>
            <a:pPr>
              <a:lnSpc>
                <a:spcPct val="120000"/>
              </a:lnSpc>
            </a:pPr>
            <a:r>
              <a:rPr lang="zh-CN" altLang="en-US" sz="3600">
                <a:latin typeface="宋体" panose="02010600030101010101" pitchFamily="2" charset="-122"/>
                <a:ea typeface="隶书" panose="02010509060101010101" pitchFamily="49" charset="-122"/>
              </a:rPr>
              <a:t>与时间有关错误的表现形式：</a:t>
            </a:r>
          </a:p>
          <a:p>
            <a:pPr lvl="1">
              <a:lnSpc>
                <a:spcPct val="120000"/>
              </a:lnSpc>
            </a:pPr>
            <a:r>
              <a:rPr lang="zh-CN" altLang="en-US" sz="3600">
                <a:solidFill>
                  <a:srgbClr val="333399"/>
                </a:solidFill>
                <a:latin typeface="宋体" panose="02010600030101010101" pitchFamily="2" charset="-122"/>
                <a:ea typeface="隶书" panose="02010509060101010101" pitchFamily="49" charset="-122"/>
              </a:rPr>
              <a:t>结果不唯一</a:t>
            </a:r>
          </a:p>
          <a:p>
            <a:pPr lvl="1">
              <a:lnSpc>
                <a:spcPct val="120000"/>
              </a:lnSpc>
            </a:pPr>
            <a:r>
              <a:rPr lang="zh-CN" altLang="en-US" sz="3600">
                <a:solidFill>
                  <a:srgbClr val="333399"/>
                </a:solidFill>
                <a:latin typeface="宋体" panose="02010600030101010101" pitchFamily="2" charset="-122"/>
                <a:ea typeface="隶书" panose="02010509060101010101" pitchFamily="49" charset="-122"/>
              </a:rPr>
              <a:t>永远等待</a:t>
            </a:r>
            <a:endParaRPr lang="zh-CN" altLang="zh-CN" sz="3600">
              <a:solidFill>
                <a:srgbClr val="333399"/>
              </a:solidFill>
              <a:latin typeface="宋体" panose="02010600030101010101" pitchFamily="2" charset="-122"/>
              <a:ea typeface="隶书" panose="02010509060101010101" pitchFamily="49" charset="-122"/>
            </a:endParaRPr>
          </a:p>
        </p:txBody>
      </p:sp>
    </p:spTree>
    <p:extLst>
      <p:ext uri="{BB962C8B-B14F-4D97-AF65-F5344CB8AC3E}">
        <p14:creationId xmlns:p14="http://schemas.microsoft.com/office/powerpoint/2010/main" val="367860899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14400" y="84138"/>
            <a:ext cx="7924800" cy="12795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与时间有关的错误</a:t>
            </a:r>
            <a:br>
              <a:rPr lang="zh-CN" altLang="en-US">
                <a:solidFill>
                  <a:srgbClr val="FF0000"/>
                </a:solidFill>
                <a:latin typeface="Times New Roman" panose="02020603050405020304" pitchFamily="18" charset="0"/>
                <a:ea typeface="华文新魏" panose="02010800040101010101" pitchFamily="2" charset="-122"/>
              </a:rPr>
            </a:br>
            <a:r>
              <a:rPr lang="zh-CN" altLang="en-US" sz="4000" b="1">
                <a:solidFill>
                  <a:srgbClr val="0000FF"/>
                </a:solidFill>
                <a:ea typeface="隶书" panose="02010509060101010101" pitchFamily="49" charset="-122"/>
              </a:rPr>
              <a:t>结果不唯一的情况</a:t>
            </a:r>
          </a:p>
        </p:txBody>
      </p:sp>
      <p:sp>
        <p:nvSpPr>
          <p:cNvPr id="15363" name="Rectangle 3"/>
          <p:cNvSpPr>
            <a:spLocks noGrp="1" noChangeArrowheads="1"/>
          </p:cNvSpPr>
          <p:nvPr>
            <p:ph type="body" idx="1"/>
          </p:nvPr>
        </p:nvSpPr>
        <p:spPr>
          <a:xfrm>
            <a:off x="323850" y="1628775"/>
            <a:ext cx="4759325" cy="3295650"/>
          </a:xfrm>
          <a:noFill/>
        </p:spPr>
        <p:txBody>
          <a:bodyPr/>
          <a:lstStyle/>
          <a:p>
            <a:pPr marL="0" indent="0">
              <a:spcBef>
                <a:spcPct val="0"/>
              </a:spcBef>
              <a:buFontTx/>
              <a:buNone/>
            </a:pPr>
            <a:r>
              <a:rPr lang="zh-CN" altLang="en-US" sz="3600">
                <a:solidFill>
                  <a:srgbClr val="333399"/>
                </a:solidFill>
                <a:latin typeface="宋体" panose="02010600030101010101" pitchFamily="2" charset="-122"/>
                <a:ea typeface="黑体" panose="02010609060101010101" pitchFamily="49" charset="-122"/>
              </a:rPr>
              <a:t>例如：飞机订票系统</a:t>
            </a:r>
          </a:p>
          <a:p>
            <a:pPr marL="0" indent="0">
              <a:spcBef>
                <a:spcPct val="0"/>
              </a:spcBef>
              <a:buFontTx/>
              <a:buNone/>
            </a:pPr>
            <a:endParaRPr lang="zh-CN" altLang="en-US" sz="3600">
              <a:solidFill>
                <a:srgbClr val="333399"/>
              </a:solidFill>
              <a:latin typeface="宋体" panose="02010600030101010101" pitchFamily="2" charset="-122"/>
              <a:ea typeface="黑体" panose="02010609060101010101" pitchFamily="49" charset="-122"/>
            </a:endParaRPr>
          </a:p>
          <a:p>
            <a:pPr marL="0" indent="0">
              <a:spcBef>
                <a:spcPct val="0"/>
              </a:spcBef>
              <a:buFontTx/>
              <a:buNone/>
            </a:pPr>
            <a:r>
              <a:rPr lang="zh-CN" altLang="en-US" sz="3600">
                <a:latin typeface="Times New Roman" panose="02020603050405020304" pitchFamily="18" charset="0"/>
                <a:ea typeface="华文新魏" panose="02010800040101010101" pitchFamily="2" charset="-122"/>
              </a:rPr>
              <a:t>    有两个并发进程</a:t>
            </a:r>
            <a:r>
              <a:rPr lang="en-US" altLang="zh-CN" sz="3600">
                <a:latin typeface="Times New Roman" panose="02020603050405020304" pitchFamily="18" charset="0"/>
                <a:ea typeface="华文新魏" panose="02010800040101010101" pitchFamily="2" charset="-122"/>
              </a:rPr>
              <a:t>T1</a:t>
            </a:r>
            <a:r>
              <a:rPr lang="zh-CN" altLang="en-US" sz="3600">
                <a:latin typeface="Times New Roman" panose="02020603050405020304" pitchFamily="18" charset="0"/>
                <a:ea typeface="华文新魏" panose="02010800040101010101" pitchFamily="2" charset="-122"/>
              </a:rPr>
              <a:t>和</a:t>
            </a:r>
            <a:r>
              <a:rPr lang="en-US" altLang="zh-CN" sz="3600">
                <a:latin typeface="Times New Roman" panose="02020603050405020304" pitchFamily="18" charset="0"/>
                <a:ea typeface="华文新魏" panose="02010800040101010101" pitchFamily="2" charset="-122"/>
              </a:rPr>
              <a:t>T2</a:t>
            </a:r>
            <a:r>
              <a:rPr lang="zh-CN" altLang="en-US" sz="3600">
                <a:latin typeface="Times New Roman" panose="02020603050405020304" pitchFamily="18" charset="0"/>
                <a:ea typeface="华文新魏" panose="02010800040101010101" pitchFamily="2" charset="-122"/>
              </a:rPr>
              <a:t>，同时对某一航班的飞机票数</a:t>
            </a:r>
            <a:r>
              <a:rPr lang="en-US" altLang="zh-CN" sz="3600">
                <a:latin typeface="Times New Roman" panose="02020603050405020304" pitchFamily="18" charset="0"/>
                <a:ea typeface="华文新魏" panose="02010800040101010101" pitchFamily="2" charset="-122"/>
              </a:rPr>
              <a:t>A</a:t>
            </a:r>
            <a:r>
              <a:rPr lang="zh-CN" altLang="en-US" sz="3600">
                <a:latin typeface="Times New Roman" panose="02020603050405020304" pitchFamily="18" charset="0"/>
                <a:ea typeface="华文新魏" panose="02010800040101010101" pitchFamily="2" charset="-122"/>
              </a:rPr>
              <a:t>进行操作，则：</a:t>
            </a:r>
          </a:p>
        </p:txBody>
      </p:sp>
      <p:sp>
        <p:nvSpPr>
          <p:cNvPr id="23556" name="Text Box 4"/>
          <p:cNvSpPr txBox="1">
            <a:spLocks noChangeArrowheads="1"/>
          </p:cNvSpPr>
          <p:nvPr/>
        </p:nvSpPr>
        <p:spPr bwMode="auto">
          <a:xfrm>
            <a:off x="5292725" y="1989138"/>
            <a:ext cx="3352800" cy="350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kumimoji="1" lang="en-US" altLang="zh-CN" sz="2800" b="1">
                <a:latin typeface="Times New Roman" panose="02020603050405020304" pitchFamily="18" charset="0"/>
                <a:ea typeface="仿宋_GB2312" pitchFamily="49" charset="-122"/>
              </a:rPr>
              <a:t>Main()</a:t>
            </a:r>
          </a:p>
          <a:p>
            <a:pPr eaLnBrk="1" hangingPunct="1">
              <a:spcBef>
                <a:spcPct val="20000"/>
              </a:spcBef>
            </a:pPr>
            <a:r>
              <a:rPr kumimoji="1" lang="en-US" altLang="zh-CN" sz="2800" b="1">
                <a:latin typeface="Times New Roman" panose="02020603050405020304" pitchFamily="18" charset="0"/>
                <a:ea typeface="仿宋_GB2312" pitchFamily="49" charset="-122"/>
              </a:rPr>
              <a:t>{int A;</a:t>
            </a:r>
          </a:p>
          <a:p>
            <a:pPr eaLnBrk="1" hangingPunct="1">
              <a:spcBef>
                <a:spcPct val="20000"/>
              </a:spcBef>
            </a:pPr>
            <a:r>
              <a:rPr kumimoji="1" lang="en-US" altLang="zh-CN" sz="2800" b="1">
                <a:latin typeface="Times New Roman" panose="02020603050405020304" pitchFamily="18" charset="0"/>
                <a:ea typeface="仿宋_GB2312" pitchFamily="49" charset="-122"/>
              </a:rPr>
              <a:t>  cobegin</a:t>
            </a:r>
          </a:p>
          <a:p>
            <a:pPr eaLnBrk="1" hangingPunct="1">
              <a:spcBef>
                <a:spcPct val="20000"/>
              </a:spcBef>
            </a:pPr>
            <a:r>
              <a:rPr kumimoji="1" lang="en-US" altLang="zh-CN" sz="2800" b="1">
                <a:latin typeface="Times New Roman" panose="02020603050405020304" pitchFamily="18" charset="0"/>
                <a:ea typeface="仿宋_GB2312" pitchFamily="49" charset="-122"/>
              </a:rPr>
              <a:t>      while(1)  T1(A);</a:t>
            </a:r>
          </a:p>
          <a:p>
            <a:pPr eaLnBrk="1" hangingPunct="1">
              <a:spcBef>
                <a:spcPct val="20000"/>
              </a:spcBef>
            </a:pPr>
            <a:r>
              <a:rPr kumimoji="1" lang="en-US" altLang="zh-CN" sz="2800" b="1">
                <a:latin typeface="Times New Roman" panose="02020603050405020304" pitchFamily="18" charset="0"/>
                <a:ea typeface="仿宋_GB2312" pitchFamily="49" charset="-122"/>
              </a:rPr>
              <a:t>      while(1)  T2(A);</a:t>
            </a:r>
          </a:p>
          <a:p>
            <a:pPr eaLnBrk="1" hangingPunct="1">
              <a:spcBef>
                <a:spcPct val="20000"/>
              </a:spcBef>
            </a:pPr>
            <a:r>
              <a:rPr kumimoji="1" lang="en-US" altLang="zh-CN" sz="2800" b="1">
                <a:latin typeface="Times New Roman" panose="02020603050405020304" pitchFamily="18" charset="0"/>
                <a:ea typeface="仿宋_GB2312" pitchFamily="49" charset="-122"/>
              </a:rPr>
              <a:t>  coend</a:t>
            </a:r>
          </a:p>
          <a:p>
            <a:pPr eaLnBrk="1" hangingPunct="1">
              <a:spcBef>
                <a:spcPct val="20000"/>
              </a:spcBef>
            </a:pPr>
            <a:r>
              <a:rPr kumimoji="1" lang="en-US" altLang="zh-CN" sz="2800" b="1">
                <a:latin typeface="Times New Roman" panose="02020603050405020304" pitchFamily="18" charset="0"/>
                <a:ea typeface="仿宋_GB2312" pitchFamily="49" charset="-122"/>
              </a:rPr>
              <a:t>}</a:t>
            </a:r>
          </a:p>
        </p:txBody>
      </p:sp>
    </p:spTree>
    <p:extLst>
      <p:ext uri="{BB962C8B-B14F-4D97-AF65-F5344CB8AC3E}">
        <p14:creationId xmlns:p14="http://schemas.microsoft.com/office/powerpoint/2010/main" val="335191291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14400" y="84138"/>
            <a:ext cx="7924800" cy="12795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与时间有关的错误</a:t>
            </a:r>
            <a:br>
              <a:rPr lang="zh-CN" altLang="en-US" sz="5400">
                <a:latin typeface="隶书" panose="02010509060101010101" pitchFamily="49" charset="-122"/>
                <a:ea typeface="隶书" panose="02010509060101010101" pitchFamily="49" charset="-122"/>
              </a:rPr>
            </a:br>
            <a:r>
              <a:rPr lang="zh-CN" altLang="en-US" sz="4000" b="1">
                <a:solidFill>
                  <a:srgbClr val="0000FF"/>
                </a:solidFill>
                <a:ea typeface="隶书" panose="02010509060101010101" pitchFamily="49" charset="-122"/>
              </a:rPr>
              <a:t>结果不唯一的情况</a:t>
            </a:r>
          </a:p>
        </p:txBody>
      </p:sp>
      <p:sp>
        <p:nvSpPr>
          <p:cNvPr id="16387" name="Rectangle 3"/>
          <p:cNvSpPr>
            <a:spLocks noChangeArrowheads="1"/>
          </p:cNvSpPr>
          <p:nvPr/>
        </p:nvSpPr>
        <p:spPr bwMode="auto">
          <a:xfrm>
            <a:off x="4191000" y="1668463"/>
            <a:ext cx="457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solidFill>
                  <a:schemeClr val="tx2"/>
                </a:solidFill>
                <a:latin typeface="Times New Roman" panose="02020603050405020304" pitchFamily="18" charset="0"/>
              </a:rPr>
              <a:t>飞机订票子程序</a:t>
            </a:r>
          </a:p>
        </p:txBody>
      </p:sp>
      <p:sp>
        <p:nvSpPr>
          <p:cNvPr id="16388" name="Text Box 4"/>
          <p:cNvSpPr txBox="1">
            <a:spLocks noChangeArrowheads="1"/>
          </p:cNvSpPr>
          <p:nvPr/>
        </p:nvSpPr>
        <p:spPr bwMode="auto">
          <a:xfrm>
            <a:off x="381000" y="1592263"/>
            <a:ext cx="3429000" cy="432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10000"/>
              </a:spcBef>
            </a:pPr>
            <a:r>
              <a:rPr kumimoji="1" lang="en-US" altLang="zh-CN" sz="2600" b="1">
                <a:latin typeface="Times New Roman" panose="02020603050405020304" pitchFamily="18" charset="0"/>
                <a:ea typeface="华文新魏" panose="02010800040101010101" pitchFamily="2" charset="-122"/>
              </a:rPr>
              <a:t>Void  T1(A)</a:t>
            </a:r>
          </a:p>
          <a:p>
            <a:pPr eaLnBrk="1" hangingPunct="1">
              <a:spcBef>
                <a:spcPct val="10000"/>
              </a:spcBef>
            </a:pPr>
            <a:r>
              <a:rPr kumimoji="1" lang="en-US" altLang="zh-CN" sz="2600" b="1">
                <a:latin typeface="Times New Roman" panose="02020603050405020304" pitchFamily="18" charset="0"/>
                <a:ea typeface="华文新魏" panose="02010800040101010101" pitchFamily="2" charset="-122"/>
              </a:rPr>
              <a:t>{int  x1;</a:t>
            </a:r>
          </a:p>
          <a:p>
            <a:pPr eaLnBrk="1" hangingPunct="1">
              <a:spcBef>
                <a:spcPct val="10000"/>
              </a:spcBef>
            </a:pPr>
            <a:r>
              <a:rPr kumimoji="1" lang="en-US" altLang="zh-CN" sz="2600" b="1">
                <a:latin typeface="Times New Roman" panose="02020603050405020304" pitchFamily="18" charset="0"/>
                <a:ea typeface="华文新魏" panose="02010800040101010101" pitchFamily="2" charset="-122"/>
              </a:rPr>
              <a:t>   x1=A;</a:t>
            </a:r>
          </a:p>
          <a:p>
            <a:pPr eaLnBrk="1" hangingPunct="1">
              <a:spcBef>
                <a:spcPct val="10000"/>
              </a:spcBef>
            </a:pPr>
            <a:r>
              <a:rPr kumimoji="1" lang="en-US" altLang="zh-CN" sz="2600" b="1">
                <a:latin typeface="Times New Roman" panose="02020603050405020304" pitchFamily="18" charset="0"/>
                <a:ea typeface="华文新魏" panose="02010800040101010101" pitchFamily="2" charset="-122"/>
              </a:rPr>
              <a:t>    if  (x1&gt;=1)   ……①</a:t>
            </a:r>
          </a:p>
          <a:p>
            <a:pPr eaLnBrk="1" hangingPunct="1">
              <a:spcBef>
                <a:spcPct val="10000"/>
              </a:spcBef>
            </a:pPr>
            <a:r>
              <a:rPr kumimoji="1" lang="en-US" altLang="zh-CN" sz="2600" b="1">
                <a:latin typeface="Times New Roman" panose="02020603050405020304" pitchFamily="18" charset="0"/>
                <a:ea typeface="华文新魏" panose="02010800040101010101" pitchFamily="2" charset="-122"/>
              </a:rPr>
              <a:t>        {x1- -;      ……②</a:t>
            </a:r>
          </a:p>
          <a:p>
            <a:pPr eaLnBrk="1" hangingPunct="1">
              <a:spcBef>
                <a:spcPct val="10000"/>
              </a:spcBef>
            </a:pPr>
            <a:r>
              <a:rPr kumimoji="1" lang="en-US" altLang="zh-CN" sz="2600" b="1">
                <a:latin typeface="Times New Roman" panose="02020603050405020304" pitchFamily="18" charset="0"/>
                <a:ea typeface="华文新魏" panose="02010800040101010101" pitchFamily="2" charset="-122"/>
              </a:rPr>
              <a:t>          A=x1;   …….③</a:t>
            </a:r>
          </a:p>
          <a:p>
            <a:pPr eaLnBrk="1" hangingPunct="1">
              <a:spcBef>
                <a:spcPct val="10000"/>
              </a:spcBef>
            </a:pPr>
            <a:r>
              <a:rPr kumimoji="1" lang="en-US" altLang="zh-CN" sz="2600">
                <a:latin typeface="Times New Roman" panose="02020603050405020304" pitchFamily="18" charset="0"/>
                <a:ea typeface="华文新魏" panose="02010800040101010101" pitchFamily="2" charset="-122"/>
              </a:rPr>
              <a:t>       </a:t>
            </a:r>
            <a:r>
              <a:rPr kumimoji="1" lang="zh-CN" altLang="en-US" sz="2600">
                <a:latin typeface="Times New Roman" panose="02020603050405020304" pitchFamily="18" charset="0"/>
                <a:ea typeface="华文新魏" panose="02010800040101010101" pitchFamily="2" charset="-122"/>
              </a:rPr>
              <a:t>输出一张飞机票；</a:t>
            </a:r>
            <a:r>
              <a:rPr kumimoji="1" lang="en-US" altLang="zh-CN" sz="2600">
                <a:latin typeface="Times New Roman" panose="02020603050405020304" pitchFamily="18" charset="0"/>
                <a:ea typeface="华文新魏" panose="02010800040101010101" pitchFamily="2" charset="-122"/>
              </a:rPr>
              <a:t>}</a:t>
            </a:r>
          </a:p>
          <a:p>
            <a:pPr eaLnBrk="1" hangingPunct="1">
              <a:spcBef>
                <a:spcPct val="10000"/>
              </a:spcBef>
            </a:pPr>
            <a:r>
              <a:rPr kumimoji="1" lang="en-US" altLang="zh-CN" sz="2600">
                <a:latin typeface="Times New Roman" panose="02020603050405020304" pitchFamily="18" charset="0"/>
                <a:ea typeface="华文新魏" panose="02010800040101010101" pitchFamily="2" charset="-122"/>
              </a:rPr>
              <a:t>   </a:t>
            </a:r>
            <a:r>
              <a:rPr kumimoji="1" lang="en-US" altLang="zh-CN" sz="2600" b="1">
                <a:latin typeface="Times New Roman" panose="02020603050405020304" pitchFamily="18" charset="0"/>
                <a:ea typeface="华文新魏" panose="02010800040101010101" pitchFamily="2" charset="-122"/>
              </a:rPr>
              <a:t> else  </a:t>
            </a:r>
          </a:p>
          <a:p>
            <a:pPr eaLnBrk="1" hangingPunct="1">
              <a:spcBef>
                <a:spcPct val="10000"/>
              </a:spcBef>
            </a:pPr>
            <a:r>
              <a:rPr kumimoji="1" lang="en-US" altLang="zh-CN" sz="2600" b="1">
                <a:latin typeface="Times New Roman" panose="02020603050405020304" pitchFamily="18" charset="0"/>
                <a:ea typeface="华文新魏" panose="02010800040101010101" pitchFamily="2" charset="-122"/>
              </a:rPr>
              <a:t>       </a:t>
            </a:r>
            <a:r>
              <a:rPr kumimoji="1" lang="en-US" altLang="zh-CN" sz="2600">
                <a:latin typeface="Times New Roman" panose="02020603050405020304" pitchFamily="18" charset="0"/>
                <a:ea typeface="华文新魏" panose="02010800040101010101" pitchFamily="2" charset="-122"/>
              </a:rPr>
              <a:t>{</a:t>
            </a:r>
            <a:r>
              <a:rPr kumimoji="1" lang="zh-CN" altLang="en-US" sz="2600">
                <a:latin typeface="Times New Roman" panose="02020603050405020304" pitchFamily="18" charset="0"/>
                <a:ea typeface="华文新魏" panose="02010800040101010101" pitchFamily="2" charset="-122"/>
              </a:rPr>
              <a:t>输出‘票已完’</a:t>
            </a:r>
            <a:r>
              <a:rPr kumimoji="1" lang="en-US" altLang="zh-CN" sz="2600">
                <a:latin typeface="Times New Roman" panose="02020603050405020304" pitchFamily="18" charset="0"/>
                <a:ea typeface="华文新魏" panose="02010800040101010101" pitchFamily="2" charset="-122"/>
              </a:rPr>
              <a:t>};</a:t>
            </a:r>
          </a:p>
          <a:p>
            <a:pPr eaLnBrk="1" hangingPunct="1">
              <a:spcBef>
                <a:spcPct val="10000"/>
              </a:spcBef>
            </a:pPr>
            <a:r>
              <a:rPr kumimoji="1" lang="en-US" altLang="zh-CN" sz="2600">
                <a:latin typeface="Times New Roman" panose="02020603050405020304" pitchFamily="18" charset="0"/>
                <a:ea typeface="华文新魏" panose="02010800040101010101" pitchFamily="2" charset="-122"/>
              </a:rPr>
              <a:t>}</a:t>
            </a:r>
          </a:p>
        </p:txBody>
      </p:sp>
      <p:sp>
        <p:nvSpPr>
          <p:cNvPr id="16389" name="Text Box 5"/>
          <p:cNvSpPr txBox="1">
            <a:spLocks noChangeArrowheads="1"/>
          </p:cNvSpPr>
          <p:nvPr/>
        </p:nvSpPr>
        <p:spPr bwMode="auto">
          <a:xfrm>
            <a:off x="5003800" y="1592263"/>
            <a:ext cx="3810000" cy="432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10000"/>
              </a:spcBef>
            </a:pPr>
            <a:r>
              <a:rPr kumimoji="1" lang="en-US" altLang="zh-CN" sz="2600" b="1" dirty="0">
                <a:latin typeface="Times New Roman" panose="02020603050405020304" pitchFamily="18" charset="0"/>
                <a:ea typeface="华文新魏" panose="02010800040101010101" pitchFamily="2" charset="-122"/>
              </a:rPr>
              <a:t>Void  T2(A)</a:t>
            </a:r>
          </a:p>
          <a:p>
            <a:pPr eaLnBrk="1" hangingPunct="1">
              <a:spcBef>
                <a:spcPct val="10000"/>
              </a:spcBef>
            </a:pPr>
            <a:r>
              <a:rPr kumimoji="1" lang="en-US" altLang="zh-CN" sz="2600" b="1" dirty="0">
                <a:latin typeface="Times New Roman" panose="02020603050405020304" pitchFamily="18" charset="0"/>
                <a:ea typeface="华文新魏" panose="02010800040101010101" pitchFamily="2" charset="-122"/>
              </a:rPr>
              <a:t>{int  x2;</a:t>
            </a:r>
          </a:p>
          <a:p>
            <a:pPr eaLnBrk="1" hangingPunct="1">
              <a:spcBef>
                <a:spcPct val="10000"/>
              </a:spcBef>
            </a:pPr>
            <a:r>
              <a:rPr kumimoji="1" lang="en-US" altLang="zh-CN" sz="2600" b="1" dirty="0">
                <a:latin typeface="Times New Roman" panose="02020603050405020304" pitchFamily="18" charset="0"/>
                <a:ea typeface="华文新魏" panose="02010800040101010101" pitchFamily="2" charset="-122"/>
              </a:rPr>
              <a:t>   x2=A;</a:t>
            </a:r>
          </a:p>
          <a:p>
            <a:pPr eaLnBrk="1" hangingPunct="1">
              <a:spcBef>
                <a:spcPct val="10000"/>
              </a:spcBef>
            </a:pPr>
            <a:r>
              <a:rPr kumimoji="1" lang="en-US" altLang="zh-CN" sz="2600" b="1" dirty="0">
                <a:latin typeface="Times New Roman" panose="02020603050405020304" pitchFamily="18" charset="0"/>
                <a:ea typeface="华文新魏" panose="02010800040101010101" pitchFamily="2" charset="-122"/>
              </a:rPr>
              <a:t>    if  (x2&gt;=1)   ………….⑴</a:t>
            </a:r>
          </a:p>
          <a:p>
            <a:pPr eaLnBrk="1" hangingPunct="1">
              <a:spcBef>
                <a:spcPct val="10000"/>
              </a:spcBef>
            </a:pPr>
            <a:r>
              <a:rPr kumimoji="1" lang="en-US" altLang="zh-CN" sz="2600" b="1" dirty="0">
                <a:latin typeface="Times New Roman" panose="02020603050405020304" pitchFamily="18" charset="0"/>
                <a:ea typeface="华文新魏" panose="02010800040101010101" pitchFamily="2" charset="-122"/>
              </a:rPr>
              <a:t>        {x2- -;     …………..⑵</a:t>
            </a:r>
          </a:p>
          <a:p>
            <a:pPr eaLnBrk="1" hangingPunct="1">
              <a:spcBef>
                <a:spcPct val="10000"/>
              </a:spcBef>
            </a:pPr>
            <a:r>
              <a:rPr kumimoji="1" lang="en-US" altLang="zh-CN" sz="2600" b="1" dirty="0">
                <a:latin typeface="Times New Roman" panose="02020603050405020304" pitchFamily="18" charset="0"/>
                <a:ea typeface="华文新魏" panose="02010800040101010101" pitchFamily="2" charset="-122"/>
              </a:rPr>
              <a:t>          A=x2;   …………..⑶</a:t>
            </a:r>
          </a:p>
          <a:p>
            <a:pPr eaLnBrk="1" hangingPunct="1">
              <a:spcBef>
                <a:spcPct val="10000"/>
              </a:spcBef>
            </a:pPr>
            <a:r>
              <a:rPr kumimoji="1" lang="en-US" altLang="zh-CN" sz="2600" b="1" dirty="0">
                <a:latin typeface="Times New Roman" panose="02020603050405020304" pitchFamily="18" charset="0"/>
                <a:ea typeface="华文新魏" panose="02010800040101010101" pitchFamily="2" charset="-122"/>
              </a:rPr>
              <a:t>        </a:t>
            </a:r>
            <a:r>
              <a:rPr kumimoji="1" lang="zh-CN" altLang="en-US" sz="2600" b="1" dirty="0">
                <a:latin typeface="Times New Roman" panose="02020603050405020304" pitchFamily="18" charset="0"/>
                <a:ea typeface="华文新魏" panose="02010800040101010101" pitchFamily="2" charset="-122"/>
              </a:rPr>
              <a:t>输出一张飞机票；</a:t>
            </a:r>
            <a:r>
              <a:rPr kumimoji="1" lang="en-US" altLang="zh-CN" sz="2600" b="1" dirty="0">
                <a:latin typeface="Times New Roman" panose="02020603050405020304" pitchFamily="18" charset="0"/>
                <a:ea typeface="华文新魏" panose="02010800040101010101" pitchFamily="2" charset="-122"/>
              </a:rPr>
              <a:t>}</a:t>
            </a:r>
          </a:p>
          <a:p>
            <a:pPr eaLnBrk="1" hangingPunct="1">
              <a:spcBef>
                <a:spcPct val="10000"/>
              </a:spcBef>
            </a:pPr>
            <a:r>
              <a:rPr kumimoji="1" lang="en-US" altLang="zh-CN" sz="2600" b="1" dirty="0">
                <a:latin typeface="Times New Roman" panose="02020603050405020304" pitchFamily="18" charset="0"/>
                <a:ea typeface="华文新魏" panose="02010800040101010101" pitchFamily="2" charset="-122"/>
              </a:rPr>
              <a:t>    else </a:t>
            </a:r>
          </a:p>
          <a:p>
            <a:pPr eaLnBrk="1" hangingPunct="1">
              <a:spcBef>
                <a:spcPct val="10000"/>
              </a:spcBef>
            </a:pPr>
            <a:r>
              <a:rPr kumimoji="1" lang="en-US" altLang="zh-CN" sz="2600" b="1" dirty="0">
                <a:latin typeface="Times New Roman" panose="02020603050405020304" pitchFamily="18" charset="0"/>
                <a:ea typeface="华文新魏" panose="02010800040101010101" pitchFamily="2" charset="-122"/>
              </a:rPr>
              <a:t>      {</a:t>
            </a:r>
            <a:r>
              <a:rPr kumimoji="1" lang="zh-CN" altLang="en-US" sz="2600" b="1" dirty="0">
                <a:latin typeface="Times New Roman" panose="02020603050405020304" pitchFamily="18" charset="0"/>
                <a:ea typeface="华文新魏" panose="02010800040101010101" pitchFamily="2" charset="-122"/>
              </a:rPr>
              <a:t>输出‘票已完’</a:t>
            </a:r>
            <a:r>
              <a:rPr kumimoji="1" lang="en-US" altLang="zh-CN" sz="2600" b="1" dirty="0">
                <a:latin typeface="Times New Roman" panose="02020603050405020304" pitchFamily="18" charset="0"/>
                <a:ea typeface="华文新魏" panose="02010800040101010101" pitchFamily="2" charset="-122"/>
              </a:rPr>
              <a:t>};</a:t>
            </a:r>
          </a:p>
          <a:p>
            <a:pPr eaLnBrk="1" hangingPunct="1">
              <a:spcBef>
                <a:spcPct val="10000"/>
              </a:spcBef>
            </a:pPr>
            <a:r>
              <a:rPr kumimoji="1" lang="en-US" altLang="zh-CN" sz="2600" b="1" dirty="0">
                <a:latin typeface="Times New Roman" panose="02020603050405020304" pitchFamily="18" charset="0"/>
                <a:ea typeface="华文新魏" panose="02010800040101010101" pitchFamily="2" charset="-122"/>
              </a:rPr>
              <a:t>}</a:t>
            </a:r>
          </a:p>
        </p:txBody>
      </p:sp>
    </p:spTree>
    <p:extLst>
      <p:ext uri="{BB962C8B-B14F-4D97-AF65-F5344CB8AC3E}">
        <p14:creationId xmlns:p14="http://schemas.microsoft.com/office/powerpoint/2010/main" val="4261877913"/>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4213" y="122238"/>
            <a:ext cx="7924800" cy="1219200"/>
          </a:xfrm>
          <a:noFill/>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交往的并发进程</a:t>
            </a:r>
            <a:br>
              <a:rPr lang="zh-CN" altLang="en-US" sz="5400">
                <a:latin typeface="隶书" panose="02010509060101010101" pitchFamily="49" charset="-122"/>
                <a:ea typeface="隶书" panose="02010509060101010101" pitchFamily="49" charset="-122"/>
              </a:rPr>
            </a:br>
            <a:r>
              <a:rPr lang="zh-CN" altLang="en-US" sz="3600" b="1">
                <a:solidFill>
                  <a:srgbClr val="0000FF"/>
                </a:solidFill>
                <a:ea typeface="隶书" panose="02010509060101010101" pitchFamily="49" charset="-122"/>
              </a:rPr>
              <a:t>（永远等待）内存管理问题</a:t>
            </a:r>
          </a:p>
        </p:txBody>
      </p:sp>
      <p:sp>
        <p:nvSpPr>
          <p:cNvPr id="17411" name="Rectangle 3"/>
          <p:cNvSpPr>
            <a:spLocks noGrp="1" noChangeArrowheads="1"/>
          </p:cNvSpPr>
          <p:nvPr>
            <p:ph type="body" idx="1"/>
          </p:nvPr>
        </p:nvSpPr>
        <p:spPr>
          <a:xfrm>
            <a:off x="827088" y="1341438"/>
            <a:ext cx="7632700" cy="4841875"/>
          </a:xfrm>
          <a:noFill/>
        </p:spPr>
        <p:txBody>
          <a:bodyPr tIns="36000"/>
          <a:lstStyle/>
          <a:p>
            <a:pPr algn="just" eaLnBrk="1" hangingPunct="1">
              <a:lnSpc>
                <a:spcPct val="68000"/>
              </a:lnSpc>
              <a:buFontTx/>
              <a:buNone/>
            </a:pPr>
            <a:r>
              <a:rPr lang="en-US" altLang="zh-CN" sz="2800" b="1" dirty="0">
                <a:latin typeface="Times New Roman" panose="02020603050405020304" pitchFamily="18" charset="0"/>
                <a:ea typeface="华文新魏" panose="02010800040101010101" pitchFamily="2" charset="-122"/>
              </a:rPr>
              <a:t>procedure borrow (var B:integer)</a:t>
            </a:r>
          </a:p>
          <a:p>
            <a:pPr algn="just" eaLnBrk="1" hangingPunct="1">
              <a:lnSpc>
                <a:spcPct val="68000"/>
              </a:lnSpc>
              <a:buFontTx/>
              <a:buNone/>
            </a:pPr>
            <a:r>
              <a:rPr lang="en-US" altLang="zh-CN" sz="2800" b="1" dirty="0">
                <a:latin typeface="Times New Roman" panose="02020603050405020304" pitchFamily="18" charset="0"/>
                <a:ea typeface="华文新魏" panose="02010800040101010101" pitchFamily="2" charset="-122"/>
              </a:rPr>
              <a:t>  begin</a:t>
            </a:r>
          </a:p>
          <a:p>
            <a:pPr algn="just" eaLnBrk="1" hangingPunct="1">
              <a:lnSpc>
                <a:spcPct val="68000"/>
              </a:lnSpc>
              <a:buFontTx/>
              <a:buNone/>
            </a:pPr>
            <a:r>
              <a:rPr lang="en-US" altLang="zh-CN" sz="2800" b="1" dirty="0">
                <a:latin typeface="Times New Roman" panose="02020603050405020304" pitchFamily="18" charset="0"/>
                <a:ea typeface="华文新魏" panose="02010800040101010101" pitchFamily="2" charset="-122"/>
              </a:rPr>
              <a:t>     if B&gt;x then</a:t>
            </a:r>
          </a:p>
          <a:p>
            <a:pPr algn="just" eaLnBrk="1" hangingPunct="1">
              <a:lnSpc>
                <a:spcPct val="68000"/>
              </a:lnSpc>
              <a:buFontTx/>
              <a:buNone/>
            </a:pPr>
            <a:r>
              <a:rPr lang="en-US" altLang="zh-CN" sz="2800" b="1" dirty="0">
                <a:latin typeface="Times New Roman" panose="02020603050405020304" pitchFamily="18" charset="0"/>
                <a:ea typeface="华文新魏" panose="02010800040101010101" pitchFamily="2" charset="-122"/>
              </a:rPr>
              <a:t>          {</a:t>
            </a:r>
            <a:r>
              <a:rPr lang="zh-CN" altLang="en-US" sz="2800" b="1" dirty="0">
                <a:latin typeface="Times New Roman" panose="02020603050405020304" pitchFamily="18" charset="0"/>
                <a:ea typeface="华文新魏" panose="02010800040101010101" pitchFamily="2" charset="-122"/>
              </a:rPr>
              <a:t>申请进程进入等待队列等主存资源</a:t>
            </a:r>
            <a:r>
              <a:rPr lang="en-US" altLang="zh-CN" sz="2800" b="1" dirty="0">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rPr>
              <a:t>；</a:t>
            </a:r>
            <a:endParaRPr lang="en-US" altLang="zh-CN" sz="2800" b="1">
              <a:latin typeface="Times New Roman" panose="02020603050405020304" pitchFamily="18" charset="0"/>
              <a:ea typeface="华文新魏" panose="02010800040101010101" pitchFamily="2" charset="-122"/>
            </a:endParaRPr>
          </a:p>
          <a:p>
            <a:pPr algn="just" eaLnBrk="1" hangingPunct="1">
              <a:lnSpc>
                <a:spcPct val="68000"/>
              </a:lnSpc>
              <a:buFontTx/>
              <a:buNone/>
            </a:pPr>
            <a:r>
              <a:rPr lang="en-US" altLang="zh-CN" sz="2800" b="1" dirty="0">
                <a:latin typeface="Times New Roman" panose="02020603050405020304" pitchFamily="18" charset="0"/>
                <a:ea typeface="华文新魏" panose="02010800040101010101" pitchFamily="2" charset="-122"/>
              </a:rPr>
              <a:t>     x:=x-B;</a:t>
            </a:r>
          </a:p>
          <a:p>
            <a:pPr algn="just" eaLnBrk="1" hangingPunct="1">
              <a:lnSpc>
                <a:spcPct val="68000"/>
              </a:lnSpc>
              <a:buFontTx/>
              <a:buNone/>
            </a:pPr>
            <a:r>
              <a:rPr lang="en-US" altLang="zh-CN" sz="2800" b="1" dirty="0">
                <a:latin typeface="Times New Roman" panose="02020603050405020304" pitchFamily="18" charset="0"/>
                <a:ea typeface="华文新魏" panose="02010800040101010101" pitchFamily="2" charset="-122"/>
              </a:rPr>
              <a:t>     {</a:t>
            </a:r>
            <a:r>
              <a:rPr lang="zh-CN" altLang="en-US" sz="2800" b="1" dirty="0">
                <a:latin typeface="Times New Roman" panose="02020603050405020304" pitchFamily="18" charset="0"/>
                <a:ea typeface="华文新魏" panose="02010800040101010101" pitchFamily="2" charset="-122"/>
              </a:rPr>
              <a:t>修改主存分配表，申请进程获得主存资源</a:t>
            </a:r>
            <a:r>
              <a:rPr lang="en-US" altLang="zh-CN" sz="2800" b="1" dirty="0">
                <a:latin typeface="Times New Roman" panose="02020603050405020304" pitchFamily="18" charset="0"/>
                <a:ea typeface="华文新魏" panose="02010800040101010101" pitchFamily="2" charset="-122"/>
              </a:rPr>
              <a:t>}</a:t>
            </a:r>
          </a:p>
          <a:p>
            <a:pPr algn="just" eaLnBrk="1" hangingPunct="1">
              <a:lnSpc>
                <a:spcPct val="68000"/>
              </a:lnSpc>
              <a:buFontTx/>
              <a:buNone/>
            </a:pPr>
            <a:r>
              <a:rPr lang="zh-CN" altLang="zh-CN" sz="2800" b="1" dirty="0">
                <a:latin typeface="Times New Roman" panose="02020603050405020304" pitchFamily="18" charset="0"/>
                <a:ea typeface="华文新魏" panose="02010800040101010101" pitchFamily="2" charset="-122"/>
              </a:rPr>
              <a:t>  </a:t>
            </a:r>
            <a:r>
              <a:rPr lang="en-US" altLang="zh-CN" sz="2800" b="1" dirty="0">
                <a:latin typeface="Times New Roman" panose="02020603050405020304" pitchFamily="18" charset="0"/>
                <a:ea typeface="华文新魏" panose="02010800040101010101" pitchFamily="2" charset="-122"/>
              </a:rPr>
              <a:t>end;</a:t>
            </a:r>
          </a:p>
          <a:p>
            <a:pPr algn="just" eaLnBrk="1" hangingPunct="1">
              <a:lnSpc>
                <a:spcPct val="68000"/>
              </a:lnSpc>
              <a:buFontTx/>
              <a:buNone/>
            </a:pPr>
            <a:r>
              <a:rPr lang="en-US" altLang="zh-CN" sz="2800" b="1" dirty="0">
                <a:latin typeface="Times New Roman" panose="02020603050405020304" pitchFamily="18" charset="0"/>
                <a:ea typeface="华文新魏" panose="02010800040101010101" pitchFamily="2" charset="-122"/>
              </a:rPr>
              <a:t>procedure return (var B:integer)</a:t>
            </a:r>
          </a:p>
          <a:p>
            <a:pPr algn="just" eaLnBrk="1" hangingPunct="1">
              <a:lnSpc>
                <a:spcPct val="68000"/>
              </a:lnSpc>
              <a:buFontTx/>
              <a:buNone/>
            </a:pPr>
            <a:r>
              <a:rPr lang="en-US" altLang="zh-CN" sz="2800" b="1" dirty="0">
                <a:latin typeface="Times New Roman" panose="02020603050405020304" pitchFamily="18" charset="0"/>
                <a:ea typeface="华文新魏" panose="02010800040101010101" pitchFamily="2" charset="-122"/>
              </a:rPr>
              <a:t>  begin</a:t>
            </a:r>
          </a:p>
          <a:p>
            <a:pPr algn="just" eaLnBrk="1" hangingPunct="1">
              <a:lnSpc>
                <a:spcPct val="68000"/>
              </a:lnSpc>
              <a:buFontTx/>
              <a:buNone/>
            </a:pPr>
            <a:r>
              <a:rPr lang="en-US" altLang="zh-CN" sz="2800" b="1" dirty="0">
                <a:latin typeface="Times New Roman" panose="02020603050405020304" pitchFamily="18" charset="0"/>
                <a:ea typeface="华文新魏" panose="02010800040101010101" pitchFamily="2" charset="-122"/>
              </a:rPr>
              <a:t>      x:=x+B;</a:t>
            </a:r>
          </a:p>
          <a:p>
            <a:pPr algn="just" eaLnBrk="1" hangingPunct="1">
              <a:lnSpc>
                <a:spcPct val="68000"/>
              </a:lnSpc>
              <a:buFontTx/>
              <a:buNone/>
            </a:pPr>
            <a:r>
              <a:rPr lang="en-US" altLang="zh-CN" sz="2800" b="1" dirty="0">
                <a:latin typeface="Times New Roman" panose="02020603050405020304" pitchFamily="18" charset="0"/>
                <a:ea typeface="华文新魏" panose="02010800040101010101" pitchFamily="2" charset="-122"/>
              </a:rPr>
              <a:t>      {</a:t>
            </a:r>
            <a:r>
              <a:rPr lang="zh-CN" altLang="en-US" sz="2800" b="1" dirty="0">
                <a:latin typeface="Times New Roman" panose="02020603050405020304" pitchFamily="18" charset="0"/>
                <a:ea typeface="华文新魏" panose="02010800040101010101" pitchFamily="2" charset="-122"/>
              </a:rPr>
              <a:t>修改主存分配表</a:t>
            </a:r>
            <a:r>
              <a:rPr lang="en-US" altLang="zh-CN" sz="2800" b="1" dirty="0">
                <a:latin typeface="Times New Roman" panose="02020603050405020304" pitchFamily="18" charset="0"/>
                <a:ea typeface="华文新魏" panose="02010800040101010101" pitchFamily="2" charset="-122"/>
              </a:rPr>
              <a:t>}</a:t>
            </a:r>
          </a:p>
          <a:p>
            <a:pPr algn="just" eaLnBrk="1" hangingPunct="1">
              <a:lnSpc>
                <a:spcPct val="68000"/>
              </a:lnSpc>
              <a:buFontTx/>
              <a:buNone/>
            </a:pPr>
            <a:r>
              <a:rPr lang="en-US" altLang="zh-CN" sz="2800" b="1" dirty="0">
                <a:latin typeface="Times New Roman" panose="02020603050405020304" pitchFamily="18" charset="0"/>
                <a:ea typeface="华文新魏" panose="02010800040101010101" pitchFamily="2" charset="-122"/>
              </a:rPr>
              <a:t>      {</a:t>
            </a:r>
            <a:r>
              <a:rPr lang="zh-CN" altLang="en-US" sz="2800" b="1" dirty="0">
                <a:latin typeface="Times New Roman" panose="02020603050405020304" pitchFamily="18" charset="0"/>
                <a:ea typeface="华文新魏" panose="02010800040101010101" pitchFamily="2" charset="-122"/>
              </a:rPr>
              <a:t>释放等主存资源的进程</a:t>
            </a:r>
            <a:r>
              <a:rPr lang="en-US" altLang="zh-CN" sz="2800" b="1" dirty="0">
                <a:latin typeface="Times New Roman" panose="02020603050405020304" pitchFamily="18" charset="0"/>
                <a:ea typeface="华文新魏" panose="02010800040101010101" pitchFamily="2" charset="-122"/>
              </a:rPr>
              <a:t>}</a:t>
            </a:r>
          </a:p>
          <a:p>
            <a:pPr algn="just" eaLnBrk="1" hangingPunct="1">
              <a:lnSpc>
                <a:spcPct val="68000"/>
              </a:lnSpc>
              <a:buFontTx/>
              <a:buNone/>
            </a:pPr>
            <a:r>
              <a:rPr lang="zh-CN" altLang="zh-CN" sz="2800" b="1" dirty="0">
                <a:latin typeface="Times New Roman" panose="02020603050405020304" pitchFamily="18" charset="0"/>
                <a:ea typeface="华文新魏" panose="02010800040101010101" pitchFamily="2" charset="-122"/>
              </a:rPr>
              <a:t>  </a:t>
            </a:r>
            <a:r>
              <a:rPr lang="en-US" altLang="zh-CN" sz="2800" b="1" dirty="0">
                <a:latin typeface="Times New Roman" panose="02020603050405020304" pitchFamily="18" charset="0"/>
                <a:ea typeface="华文新魏" panose="02010800040101010101" pitchFamily="2" charset="-122"/>
              </a:rPr>
              <a:t>end;</a:t>
            </a:r>
          </a:p>
        </p:txBody>
      </p:sp>
    </p:spTree>
    <p:extLst>
      <p:ext uri="{BB962C8B-B14F-4D97-AF65-F5344CB8AC3E}">
        <p14:creationId xmlns:p14="http://schemas.microsoft.com/office/powerpoint/2010/main" val="3674380447"/>
      </p:ext>
    </p:extLst>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188913"/>
            <a:ext cx="8283575" cy="669925"/>
          </a:xfrm>
        </p:spPr>
        <p:txBody>
          <a:bodyPr/>
          <a:lstStyle/>
          <a:p>
            <a:pPr eaLnBrk="1" hangingPunct="1"/>
            <a:r>
              <a:rPr lang="zh-CN" altLang="en-US">
                <a:solidFill>
                  <a:srgbClr val="FF3300"/>
                </a:solidFill>
                <a:latin typeface="Times New Roman" panose="02020603050405020304" pitchFamily="18" charset="0"/>
                <a:ea typeface="华文新魏" panose="02010800040101010101" pitchFamily="2" charset="-122"/>
              </a:rPr>
              <a:t>进程的交往：竞争与协作</a:t>
            </a:r>
          </a:p>
        </p:txBody>
      </p:sp>
      <p:sp>
        <p:nvSpPr>
          <p:cNvPr id="18435" name="Rectangle 4"/>
          <p:cNvSpPr>
            <a:spLocks noChangeArrowheads="1"/>
          </p:cNvSpPr>
          <p:nvPr/>
        </p:nvSpPr>
        <p:spPr bwMode="auto">
          <a:xfrm>
            <a:off x="323850" y="947738"/>
            <a:ext cx="838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solidFill>
                  <a:srgbClr val="0000FF"/>
                </a:solidFill>
                <a:latin typeface="隶书" panose="02010509060101010101" pitchFamily="49" charset="-122"/>
                <a:ea typeface="隶书" panose="02010509060101010101" pitchFamily="49" charset="-122"/>
              </a:rPr>
              <a:t>第一种是竞争关系</a:t>
            </a:r>
            <a:endParaRPr lang="zh-CN" altLang="en-US" sz="4400">
              <a:solidFill>
                <a:schemeClr val="tx2"/>
              </a:solidFill>
            </a:endParaRPr>
          </a:p>
        </p:txBody>
      </p:sp>
      <p:sp>
        <p:nvSpPr>
          <p:cNvPr id="26630" name="Rectangle 6"/>
          <p:cNvSpPr>
            <a:spLocks noGrp="1" noChangeArrowheads="1"/>
          </p:cNvSpPr>
          <p:nvPr>
            <p:ph type="body" idx="1"/>
          </p:nvPr>
        </p:nvSpPr>
        <p:spPr>
          <a:xfrm>
            <a:off x="755650" y="1628775"/>
            <a:ext cx="8077200" cy="1939925"/>
          </a:xfrm>
          <a:noFill/>
        </p:spPr>
        <p:txBody>
          <a:bodyPr/>
          <a:lstStyle/>
          <a:p>
            <a:pPr eaLnBrk="1" hangingPunct="1">
              <a:buFontTx/>
              <a:buNone/>
            </a:pPr>
            <a:r>
              <a:rPr lang="zh-CN" altLang="en-US" b="1">
                <a:ea typeface="黑体" panose="02010609060101010101" pitchFamily="49" charset="-122"/>
              </a:rPr>
              <a:t>资源竞争的两个控制问题：</a:t>
            </a:r>
            <a:endParaRPr lang="zh-CN" altLang="en-US">
              <a:ea typeface="黑体" panose="02010609060101010101" pitchFamily="49" charset="-122"/>
            </a:endParaRPr>
          </a:p>
          <a:p>
            <a:pPr eaLnBrk="1" hangingPunct="1"/>
            <a:r>
              <a:rPr lang="zh-CN" altLang="en-US" sz="2800">
                <a:latin typeface="Times New Roman" panose="02020603050405020304" pitchFamily="18" charset="0"/>
                <a:ea typeface="华文新魏" panose="02010800040101010101" pitchFamily="2" charset="-122"/>
              </a:rPr>
              <a:t>一个是死锁</a:t>
            </a:r>
            <a:r>
              <a:rPr lang="en-US" altLang="zh-CN" sz="2800">
                <a:latin typeface="Times New Roman" panose="02020603050405020304" pitchFamily="18" charset="0"/>
                <a:ea typeface="华文新魏" panose="02010800040101010101" pitchFamily="2" charset="-122"/>
              </a:rPr>
              <a:t>(Deadlock)</a:t>
            </a:r>
            <a:r>
              <a:rPr lang="zh-CN" altLang="en-US" sz="2800">
                <a:latin typeface="Times New Roman" panose="02020603050405020304" pitchFamily="18" charset="0"/>
                <a:ea typeface="华文新魏" panose="02010800040101010101" pitchFamily="2" charset="-122"/>
              </a:rPr>
              <a:t>问题，  </a:t>
            </a:r>
          </a:p>
          <a:p>
            <a:pPr eaLnBrk="1" hangingPunct="1"/>
            <a:r>
              <a:rPr lang="zh-CN" altLang="en-US" sz="2800">
                <a:latin typeface="Times New Roman" panose="02020603050405020304" pitchFamily="18" charset="0"/>
                <a:ea typeface="华文新魏" panose="02010800040101010101" pitchFamily="2" charset="-122"/>
              </a:rPr>
              <a:t>一个是饥饿</a:t>
            </a:r>
            <a:r>
              <a:rPr lang="en-US" altLang="zh-CN" sz="2800">
                <a:latin typeface="Times New Roman" panose="02020603050405020304" pitchFamily="18" charset="0"/>
                <a:ea typeface="华文新魏" panose="02010800040101010101" pitchFamily="2" charset="-122"/>
              </a:rPr>
              <a:t>(Starvation) </a:t>
            </a:r>
            <a:r>
              <a:rPr lang="zh-CN" altLang="en-US" sz="2800">
                <a:latin typeface="Times New Roman" panose="02020603050405020304" pitchFamily="18" charset="0"/>
                <a:ea typeface="华文新魏" panose="02010800040101010101" pitchFamily="2" charset="-122"/>
              </a:rPr>
              <a:t>问题，既要解决饥饿问题，又要解决死锁问题。</a:t>
            </a:r>
          </a:p>
        </p:txBody>
      </p:sp>
      <p:sp>
        <p:nvSpPr>
          <p:cNvPr id="26631" name="Rectangle 7"/>
          <p:cNvSpPr>
            <a:spLocks noChangeArrowheads="1"/>
          </p:cNvSpPr>
          <p:nvPr/>
        </p:nvSpPr>
        <p:spPr bwMode="auto">
          <a:xfrm>
            <a:off x="611188" y="3644900"/>
            <a:ext cx="8208962"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FontTx/>
              <a:buChar char="•"/>
            </a:pPr>
            <a:r>
              <a:rPr lang="zh-CN" altLang="en-US" sz="2800" b="1">
                <a:solidFill>
                  <a:srgbClr val="0000FF"/>
                </a:solidFill>
                <a:latin typeface="Times New Roman" panose="02020603050405020304" pitchFamily="18" charset="0"/>
                <a:ea typeface="华文新魏" panose="02010800040101010101" pitchFamily="2" charset="-122"/>
              </a:rPr>
              <a:t>进程互斥</a:t>
            </a:r>
            <a:r>
              <a:rPr lang="en-US" altLang="zh-CN" sz="2800" b="1">
                <a:solidFill>
                  <a:srgbClr val="0000FF"/>
                </a:solidFill>
                <a:latin typeface="Times New Roman" panose="02020603050405020304" pitchFamily="18" charset="0"/>
                <a:ea typeface="华文新魏" panose="02010800040101010101" pitchFamily="2" charset="-122"/>
              </a:rPr>
              <a:t>(Mutual Exclusion)</a:t>
            </a:r>
            <a:r>
              <a:rPr lang="zh-CN" altLang="en-US" sz="2800">
                <a:latin typeface="Times New Roman" panose="02020603050405020304" pitchFamily="18" charset="0"/>
                <a:ea typeface="华文新魏" panose="02010800040101010101" pitchFamily="2" charset="-122"/>
              </a:rPr>
              <a:t>是解决进程间竞争关系</a:t>
            </a:r>
            <a:r>
              <a:rPr lang="en-US" altLang="zh-CN" sz="2800">
                <a:latin typeface="Times New Roman" panose="02020603050405020304" pitchFamily="18" charset="0"/>
                <a:ea typeface="华文新魏" panose="02010800040101010101" pitchFamily="2" charset="-122"/>
              </a:rPr>
              <a:t>(</a:t>
            </a:r>
            <a:r>
              <a:rPr lang="zh-CN" altLang="en-US" sz="2800">
                <a:latin typeface="Times New Roman" panose="02020603050405020304" pitchFamily="18" charset="0"/>
                <a:ea typeface="华文新魏" panose="02010800040101010101" pitchFamily="2" charset="-122"/>
              </a:rPr>
              <a:t>间接制约关系</a:t>
            </a:r>
            <a:r>
              <a:rPr lang="en-US" altLang="zh-CN" sz="2800">
                <a:latin typeface="Times New Roman" panose="02020603050405020304" pitchFamily="18" charset="0"/>
                <a:ea typeface="华文新魏" panose="02010800040101010101" pitchFamily="2" charset="-122"/>
              </a:rPr>
              <a:t>)</a:t>
            </a:r>
            <a:r>
              <a:rPr lang="zh-CN" altLang="en-US" sz="2800">
                <a:latin typeface="Times New Roman" panose="02020603050405020304" pitchFamily="18" charset="0"/>
                <a:ea typeface="华文新魏" panose="02010800040101010101" pitchFamily="2" charset="-122"/>
              </a:rPr>
              <a:t>的手段。</a:t>
            </a:r>
          </a:p>
          <a:p>
            <a:pPr algn="just" eaLnBrk="1" hangingPunct="1">
              <a:spcBef>
                <a:spcPct val="20000"/>
              </a:spcBef>
              <a:buFontTx/>
              <a:buChar char="•"/>
            </a:pPr>
            <a:r>
              <a:rPr lang="zh-CN" altLang="en-US" sz="2800" b="1">
                <a:solidFill>
                  <a:srgbClr val="FF3300"/>
                </a:solidFill>
                <a:latin typeface="Times New Roman" panose="02020603050405020304" pitchFamily="18" charset="0"/>
                <a:ea typeface="黑体" panose="02010609060101010101" pitchFamily="49" charset="-122"/>
              </a:rPr>
              <a:t>进程互斥</a:t>
            </a:r>
            <a:r>
              <a:rPr lang="zh-CN" altLang="en-US" sz="2800">
                <a:latin typeface="Times New Roman" panose="02020603050405020304" pitchFamily="18" charset="0"/>
                <a:ea typeface="华文新魏" panose="02010800040101010101" pitchFamily="2" charset="-122"/>
              </a:rPr>
              <a:t>指若干进程要使用同一共享资源时，任何时刻最多允许一个进程使用，其他进程必须等待，直到占有资源的进程释放该资源。</a:t>
            </a:r>
          </a:p>
        </p:txBody>
      </p:sp>
    </p:spTree>
    <p:extLst>
      <p:ext uri="{BB962C8B-B14F-4D97-AF65-F5344CB8AC3E}">
        <p14:creationId xmlns:p14="http://schemas.microsoft.com/office/powerpoint/2010/main" val="263606447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3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3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31">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build="p"/>
      <p:bldP spid="2663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55650" y="188913"/>
            <a:ext cx="7848600" cy="1279525"/>
          </a:xfrm>
        </p:spPr>
        <p:txBody>
          <a:bodyPr/>
          <a:lstStyle/>
          <a:p>
            <a:pPr eaLnBrk="1" hangingPunct="1"/>
            <a:r>
              <a:rPr lang="zh-CN" altLang="en-US">
                <a:solidFill>
                  <a:srgbClr val="FF3300"/>
                </a:solidFill>
                <a:latin typeface="Times New Roman" panose="02020603050405020304" pitchFamily="18" charset="0"/>
                <a:ea typeface="华文新魏" panose="02010800040101010101" pitchFamily="2" charset="-122"/>
              </a:rPr>
              <a:t>进程的交往：竞争与协作</a:t>
            </a:r>
            <a:br>
              <a:rPr lang="zh-CN" altLang="en-US" sz="5000">
                <a:ea typeface="隶书" panose="02010509060101010101" pitchFamily="49" charset="-122"/>
              </a:rPr>
            </a:br>
            <a:r>
              <a:rPr lang="zh-CN" altLang="en-US" sz="4000" b="1">
                <a:solidFill>
                  <a:srgbClr val="0000FF"/>
                </a:solidFill>
                <a:latin typeface="隶书" panose="02010509060101010101" pitchFamily="49" charset="-122"/>
                <a:ea typeface="隶书" panose="02010509060101010101" pitchFamily="49" charset="-122"/>
              </a:rPr>
              <a:t>第二种是协作关系</a:t>
            </a:r>
          </a:p>
        </p:txBody>
      </p:sp>
      <p:sp>
        <p:nvSpPr>
          <p:cNvPr id="30723" name="Rectangle 3"/>
          <p:cNvSpPr>
            <a:spLocks noGrp="1" noChangeArrowheads="1"/>
          </p:cNvSpPr>
          <p:nvPr>
            <p:ph type="body" idx="1"/>
          </p:nvPr>
        </p:nvSpPr>
        <p:spPr>
          <a:xfrm>
            <a:off x="396875" y="1485900"/>
            <a:ext cx="8351838" cy="4270375"/>
          </a:xfrm>
        </p:spPr>
        <p:txBody>
          <a:bodyPr/>
          <a:lstStyle/>
          <a:p>
            <a:pPr marL="0" indent="0" eaLnBrk="1" hangingPunct="1">
              <a:spcBef>
                <a:spcPct val="0"/>
              </a:spcBef>
              <a:buClr>
                <a:srgbClr val="FF3300"/>
              </a:buClr>
              <a:buFont typeface="Wingdings" panose="05000000000000000000" pitchFamily="2" charset="2"/>
              <a:buChar char="Ø"/>
            </a:pPr>
            <a:r>
              <a:rPr lang="zh-CN" altLang="en-US" sz="2800">
                <a:latin typeface="Times New Roman" panose="02020603050405020304" pitchFamily="18" charset="0"/>
                <a:ea typeface="华文新魏" panose="02010800040101010101" pitchFamily="2" charset="-122"/>
              </a:rPr>
              <a:t>某些进程为完成同一任务需要分工协作。</a:t>
            </a:r>
          </a:p>
          <a:p>
            <a:pPr marL="0" indent="0" algn="just" eaLnBrk="1" hangingPunct="1">
              <a:spcBef>
                <a:spcPct val="0"/>
              </a:spcBef>
              <a:buClr>
                <a:srgbClr val="FF3300"/>
              </a:buClr>
              <a:buFont typeface="Wingdings" panose="05000000000000000000" pitchFamily="2" charset="2"/>
              <a:buChar char="Ø"/>
            </a:pPr>
            <a:r>
              <a:rPr lang="zh-CN" altLang="en-US" sz="2800">
                <a:latin typeface="Times New Roman" panose="02020603050405020304" pitchFamily="18" charset="0"/>
                <a:ea typeface="华文新魏" panose="02010800040101010101" pitchFamily="2" charset="-122"/>
              </a:rPr>
              <a:t>进程的同步是解决进程间协作关系</a:t>
            </a:r>
            <a:r>
              <a:rPr lang="en-US" altLang="zh-CN" sz="2800">
                <a:latin typeface="Times New Roman" panose="02020603050405020304" pitchFamily="18" charset="0"/>
                <a:ea typeface="华文新魏" panose="02010800040101010101" pitchFamily="2" charset="-122"/>
              </a:rPr>
              <a:t>(</a:t>
            </a:r>
            <a:r>
              <a:rPr lang="zh-CN" altLang="en-US" sz="2800">
                <a:latin typeface="Times New Roman" panose="02020603050405020304" pitchFamily="18" charset="0"/>
                <a:ea typeface="华文新魏" panose="02010800040101010101" pitchFamily="2" charset="-122"/>
              </a:rPr>
              <a:t>直接制约关系</a:t>
            </a:r>
            <a:r>
              <a:rPr lang="en-US" altLang="zh-CN" sz="2800">
                <a:latin typeface="Times New Roman" panose="02020603050405020304" pitchFamily="18" charset="0"/>
                <a:ea typeface="华文新魏" panose="02010800040101010101" pitchFamily="2" charset="-122"/>
              </a:rPr>
              <a:t>)</a:t>
            </a:r>
            <a:r>
              <a:rPr lang="zh-CN" altLang="en-US" sz="2800">
                <a:latin typeface="Times New Roman" panose="02020603050405020304" pitchFamily="18" charset="0"/>
                <a:ea typeface="华文新魏" panose="02010800040101010101" pitchFamily="2" charset="-122"/>
              </a:rPr>
              <a:t>的手段。</a:t>
            </a:r>
          </a:p>
          <a:p>
            <a:pPr marL="0" indent="0" algn="just" eaLnBrk="1" hangingPunct="1">
              <a:spcBef>
                <a:spcPct val="0"/>
              </a:spcBef>
              <a:buClr>
                <a:srgbClr val="FF3300"/>
              </a:buClr>
              <a:buFont typeface="Wingdings" panose="05000000000000000000" pitchFamily="2" charset="2"/>
              <a:buChar char="Ø"/>
            </a:pPr>
            <a:r>
              <a:rPr lang="zh-CN" altLang="en-US" sz="2800">
                <a:solidFill>
                  <a:srgbClr val="FF3300"/>
                </a:solidFill>
                <a:latin typeface="Times New Roman" panose="02020603050405020304" pitchFamily="18" charset="0"/>
                <a:ea typeface="黑体" panose="02010609060101010101" pitchFamily="49" charset="-122"/>
              </a:rPr>
              <a:t>进程同步</a:t>
            </a:r>
            <a:r>
              <a:rPr lang="zh-CN" altLang="en-US" sz="2800">
                <a:latin typeface="Times New Roman" panose="02020603050405020304" pitchFamily="18" charset="0"/>
                <a:ea typeface="华文新魏" panose="02010800040101010101" pitchFamily="2" charset="-122"/>
              </a:rPr>
              <a:t>指两个以上进程基于某个条件来协调它们的活动。一个进程的执行依赖于协作进程的消息或信号，当一个进程没有得到来自于协作进程的消息或信号时需等待，直到消息或信号到达才被唤醒。</a:t>
            </a:r>
          </a:p>
          <a:p>
            <a:pPr marL="0" indent="0" algn="just" eaLnBrk="1" hangingPunct="1">
              <a:spcBef>
                <a:spcPct val="0"/>
              </a:spcBef>
              <a:buClr>
                <a:srgbClr val="FF3300"/>
              </a:buClr>
              <a:buFont typeface="Wingdings" panose="05000000000000000000" pitchFamily="2" charset="2"/>
              <a:buChar char="Ø"/>
            </a:pPr>
            <a:r>
              <a:rPr lang="zh-CN" altLang="en-US" sz="2800" b="1">
                <a:solidFill>
                  <a:srgbClr val="333399"/>
                </a:solidFill>
                <a:latin typeface="Times New Roman" panose="02020603050405020304" pitchFamily="18" charset="0"/>
                <a:ea typeface="华文新魏" panose="02010800040101010101" pitchFamily="2" charset="-122"/>
              </a:rPr>
              <a:t>进程互斥关系是一种特殊的进程同步关系</a:t>
            </a:r>
            <a:r>
              <a:rPr lang="zh-CN" altLang="en-US" sz="2800">
                <a:latin typeface="Times New Roman" panose="02020603050405020304" pitchFamily="18" charset="0"/>
                <a:ea typeface="华文新魏" panose="02010800040101010101" pitchFamily="2" charset="-122"/>
              </a:rPr>
              <a:t>，即逐次使用互斥共享资源，是对进程使用资源次序上的一种协调。</a:t>
            </a:r>
          </a:p>
        </p:txBody>
      </p:sp>
    </p:spTree>
    <p:extLst>
      <p:ext uri="{BB962C8B-B14F-4D97-AF65-F5344CB8AC3E}">
        <p14:creationId xmlns:p14="http://schemas.microsoft.com/office/powerpoint/2010/main" val="337704460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404813"/>
            <a:ext cx="8229600" cy="669925"/>
          </a:xfrm>
        </p:spPr>
        <p:txBody>
          <a:bodyPr/>
          <a:lstStyle/>
          <a:p>
            <a:pPr eaLnBrk="1" hangingPunct="1"/>
            <a:r>
              <a:rPr lang="en-US" altLang="zh-CN">
                <a:solidFill>
                  <a:srgbClr val="FF0000"/>
                </a:solidFill>
                <a:latin typeface="Times New Roman" panose="02020603050405020304" pitchFamily="18" charset="0"/>
                <a:ea typeface="华文新魏" panose="02010800040101010101" pitchFamily="2" charset="-122"/>
              </a:rPr>
              <a:t>3.2 </a:t>
            </a:r>
            <a:r>
              <a:rPr lang="zh-CN" altLang="en-US">
                <a:solidFill>
                  <a:srgbClr val="FF0000"/>
                </a:solidFill>
                <a:latin typeface="Times New Roman" panose="02020603050405020304" pitchFamily="18" charset="0"/>
                <a:ea typeface="华文新魏" panose="02010800040101010101" pitchFamily="2" charset="-122"/>
              </a:rPr>
              <a:t>临界区管理</a:t>
            </a:r>
          </a:p>
        </p:txBody>
      </p:sp>
      <p:sp>
        <p:nvSpPr>
          <p:cNvPr id="20483" name="Rectangle 3"/>
          <p:cNvSpPr>
            <a:spLocks noGrp="1" noChangeArrowheads="1"/>
          </p:cNvSpPr>
          <p:nvPr>
            <p:ph type="body" idx="1"/>
          </p:nvPr>
        </p:nvSpPr>
        <p:spPr>
          <a:xfrm>
            <a:off x="1219200" y="1447800"/>
            <a:ext cx="7543800" cy="2524125"/>
          </a:xfrm>
        </p:spPr>
        <p:txBody>
          <a:bodyPr/>
          <a:lstStyle/>
          <a:p>
            <a:pPr eaLnBrk="1" hangingPunct="1">
              <a:lnSpc>
                <a:spcPct val="140000"/>
              </a:lnSpc>
              <a:buFontTx/>
              <a:buNone/>
            </a:pPr>
            <a:r>
              <a:rPr lang="en-US" altLang="zh-CN" sz="3600">
                <a:latin typeface="Times New Roman" panose="02020603050405020304" pitchFamily="18" charset="0"/>
                <a:ea typeface="隶书" panose="02010509060101010101" pitchFamily="49" charset="-122"/>
              </a:rPr>
              <a:t>3.2.1 </a:t>
            </a:r>
            <a:r>
              <a:rPr lang="zh-CN" altLang="en-US" sz="3600">
                <a:latin typeface="Times New Roman" panose="02020603050405020304" pitchFamily="18" charset="0"/>
                <a:ea typeface="隶书" panose="02010509060101010101" pitchFamily="49" charset="-122"/>
              </a:rPr>
              <a:t>互斥与临界区</a:t>
            </a:r>
          </a:p>
          <a:p>
            <a:pPr eaLnBrk="1" hangingPunct="1">
              <a:lnSpc>
                <a:spcPct val="140000"/>
              </a:lnSpc>
              <a:buFontTx/>
              <a:buNone/>
            </a:pPr>
            <a:r>
              <a:rPr lang="en-US" altLang="zh-CN" sz="3600">
                <a:latin typeface="Times New Roman" panose="02020603050405020304" pitchFamily="18" charset="0"/>
                <a:ea typeface="隶书" panose="02010509060101010101" pitchFamily="49" charset="-122"/>
              </a:rPr>
              <a:t>3.2.2 </a:t>
            </a:r>
            <a:r>
              <a:rPr lang="zh-CN" altLang="en-US" sz="3600">
                <a:latin typeface="Times New Roman" panose="02020603050405020304" pitchFamily="18" charset="0"/>
                <a:ea typeface="隶书" panose="02010509060101010101" pitchFamily="49" charset="-122"/>
              </a:rPr>
              <a:t>实现临界区管理的几种尝试</a:t>
            </a:r>
          </a:p>
          <a:p>
            <a:pPr eaLnBrk="1" hangingPunct="1">
              <a:lnSpc>
                <a:spcPct val="140000"/>
              </a:lnSpc>
              <a:buFontTx/>
              <a:buNone/>
            </a:pPr>
            <a:r>
              <a:rPr lang="en-US" altLang="zh-CN" sz="3600">
                <a:latin typeface="Times New Roman" panose="02020603050405020304" pitchFamily="18" charset="0"/>
                <a:ea typeface="隶书" panose="02010509060101010101" pitchFamily="49" charset="-122"/>
              </a:rPr>
              <a:t>3.2.3</a:t>
            </a:r>
            <a:r>
              <a:rPr lang="zh-CN" altLang="en-US" sz="3600">
                <a:latin typeface="Times New Roman" panose="02020603050405020304" pitchFamily="18" charset="0"/>
                <a:ea typeface="隶书" panose="02010509060101010101" pitchFamily="49" charset="-122"/>
              </a:rPr>
              <a:t>实现临界区管理的硬件解</a:t>
            </a:r>
          </a:p>
        </p:txBody>
      </p:sp>
    </p:spTree>
    <p:extLst>
      <p:ext uri="{BB962C8B-B14F-4D97-AF65-F5344CB8AC3E}">
        <p14:creationId xmlns:p14="http://schemas.microsoft.com/office/powerpoint/2010/main" val="190902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4213" y="260350"/>
            <a:ext cx="7772400" cy="669925"/>
          </a:xfrm>
        </p:spPr>
        <p:txBody>
          <a:bodyPr/>
          <a:lstStyle/>
          <a:p>
            <a:pPr eaLnBrk="1" hangingPunct="1"/>
            <a:r>
              <a:rPr lang="en-US" altLang="zh-CN">
                <a:solidFill>
                  <a:srgbClr val="FF0000"/>
                </a:solidFill>
                <a:latin typeface="Times New Roman" panose="02020603050405020304" pitchFamily="18" charset="0"/>
                <a:ea typeface="华文新魏" panose="02010800040101010101" pitchFamily="2" charset="-122"/>
              </a:rPr>
              <a:t>3.1 </a:t>
            </a:r>
            <a:r>
              <a:rPr lang="zh-CN" altLang="en-US">
                <a:solidFill>
                  <a:srgbClr val="FF0000"/>
                </a:solidFill>
                <a:latin typeface="Times New Roman" panose="02020603050405020304" pitchFamily="18" charset="0"/>
                <a:ea typeface="华文新魏" panose="02010800040101010101" pitchFamily="2" charset="-122"/>
              </a:rPr>
              <a:t>并发进程</a:t>
            </a:r>
          </a:p>
        </p:txBody>
      </p:sp>
      <p:sp>
        <p:nvSpPr>
          <p:cNvPr id="3075" name="Rectangle 4"/>
          <p:cNvSpPr>
            <a:spLocks noGrp="1" noChangeArrowheads="1"/>
          </p:cNvSpPr>
          <p:nvPr>
            <p:ph type="body" idx="1"/>
          </p:nvPr>
        </p:nvSpPr>
        <p:spPr>
          <a:xfrm>
            <a:off x="395288" y="1052513"/>
            <a:ext cx="8229600" cy="487362"/>
          </a:xfrm>
        </p:spPr>
        <p:txBody>
          <a:bodyPr/>
          <a:lstStyle/>
          <a:p>
            <a:pPr eaLnBrk="1" hangingPunct="1"/>
            <a:r>
              <a:rPr lang="en-US" altLang="zh-CN">
                <a:solidFill>
                  <a:srgbClr val="333399"/>
                </a:solidFill>
                <a:latin typeface="Times New Roman" panose="02020603050405020304" pitchFamily="18" charset="0"/>
                <a:ea typeface="黑体" panose="02010609060101010101" pitchFamily="49" charset="-122"/>
              </a:rPr>
              <a:t>3.1.1</a:t>
            </a:r>
            <a:r>
              <a:rPr lang="zh-CN" altLang="en-US">
                <a:solidFill>
                  <a:srgbClr val="333399"/>
                </a:solidFill>
                <a:latin typeface="Times New Roman" panose="02020603050405020304" pitchFamily="18" charset="0"/>
                <a:ea typeface="黑体" panose="02010609060101010101" pitchFamily="49" charset="-122"/>
              </a:rPr>
              <a:t>顺序程序设计</a:t>
            </a:r>
          </a:p>
        </p:txBody>
      </p:sp>
      <p:sp>
        <p:nvSpPr>
          <p:cNvPr id="3076" name="Rectangle 5"/>
          <p:cNvSpPr>
            <a:spLocks noChangeArrowheads="1"/>
          </p:cNvSpPr>
          <p:nvPr/>
        </p:nvSpPr>
        <p:spPr bwMode="auto">
          <a:xfrm>
            <a:off x="539750" y="1817688"/>
            <a:ext cx="8208963" cy="341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3200">
                <a:latin typeface="Times New Roman" panose="02020603050405020304" pitchFamily="18" charset="0"/>
                <a:ea typeface="华文新魏" panose="02010800040101010101" pitchFamily="2" charset="-122"/>
              </a:rPr>
              <a:t>       </a:t>
            </a:r>
            <a:r>
              <a:rPr lang="zh-CN" altLang="en-US" sz="3200">
                <a:solidFill>
                  <a:srgbClr val="FF3300"/>
                </a:solidFill>
                <a:latin typeface="Times New Roman" panose="02020603050405020304" pitchFamily="18" charset="0"/>
                <a:ea typeface="华文新魏" panose="02010800040101010101" pitchFamily="2" charset="-122"/>
              </a:rPr>
              <a:t>进程的顺序性指</a:t>
            </a:r>
            <a:r>
              <a:rPr lang="zh-CN" altLang="en-US" sz="3200">
                <a:latin typeface="Times New Roman" panose="02020603050405020304" pitchFamily="18" charset="0"/>
                <a:ea typeface="华文新魏" panose="02010800040101010101" pitchFamily="2" charset="-122"/>
              </a:rPr>
              <a:t>：一个进程在顺序处理器上的执行是严格按序的，只有当一个操作结束后，才能开始后继操作。</a:t>
            </a:r>
          </a:p>
          <a:p>
            <a:pPr algn="just" eaLnBrk="1" hangingPunct="1"/>
            <a:r>
              <a:rPr lang="zh-CN" altLang="en-US" sz="3200">
                <a:latin typeface="Times New Roman" panose="02020603050405020304" pitchFamily="18" charset="0"/>
                <a:ea typeface="华文新魏" panose="02010800040101010101" pitchFamily="2" charset="-122"/>
              </a:rPr>
              <a:t>       顺序程序设计是把一个程序设计成一个顺序执行的程序模块，顺序的含义不但指一个程序模块内部</a:t>
            </a:r>
            <a:r>
              <a:rPr lang="en-US" altLang="zh-CN" sz="3200">
                <a:latin typeface="Times New Roman" panose="02020603050405020304" pitchFamily="18" charset="0"/>
                <a:ea typeface="华文新魏" panose="02010800040101010101" pitchFamily="2" charset="-122"/>
              </a:rPr>
              <a:t>(</a:t>
            </a:r>
            <a:r>
              <a:rPr lang="zh-CN" altLang="en-US" sz="3200">
                <a:latin typeface="Times New Roman" panose="02020603050405020304" pitchFamily="18" charset="0"/>
                <a:ea typeface="华文新魏" panose="02010800040101010101" pitchFamily="2" charset="-122"/>
              </a:rPr>
              <a:t>内部顺序性</a:t>
            </a:r>
            <a:r>
              <a:rPr lang="en-US" altLang="zh-CN" sz="3200">
                <a:latin typeface="Times New Roman" panose="02020603050405020304" pitchFamily="18" charset="0"/>
                <a:ea typeface="华文新魏" panose="02010800040101010101" pitchFamily="2" charset="-122"/>
              </a:rPr>
              <a:t>),</a:t>
            </a:r>
            <a:r>
              <a:rPr lang="zh-CN" altLang="en-US" sz="3200">
                <a:latin typeface="Times New Roman" panose="02020603050405020304" pitchFamily="18" charset="0"/>
                <a:ea typeface="华文新魏" panose="02010800040101010101" pitchFamily="2" charset="-122"/>
              </a:rPr>
              <a:t>也指两个程序模块之间</a:t>
            </a:r>
            <a:r>
              <a:rPr lang="en-US" altLang="zh-CN" sz="3200">
                <a:latin typeface="Times New Roman" panose="02020603050405020304" pitchFamily="18" charset="0"/>
                <a:ea typeface="华文新魏" panose="02010800040101010101" pitchFamily="2" charset="-122"/>
              </a:rPr>
              <a:t>(</a:t>
            </a:r>
            <a:r>
              <a:rPr lang="zh-CN" altLang="en-US" sz="3200">
                <a:latin typeface="Times New Roman" panose="02020603050405020304" pitchFamily="18" charset="0"/>
                <a:ea typeface="华文新魏" panose="02010800040101010101" pitchFamily="2" charset="-122"/>
              </a:rPr>
              <a:t>外部顺序性</a:t>
            </a:r>
            <a:r>
              <a:rPr lang="en-US" altLang="zh-CN" sz="3200">
                <a:latin typeface="Times New Roman" panose="02020603050405020304" pitchFamily="18" charset="0"/>
                <a:ea typeface="华文新魏" panose="02010800040101010101" pitchFamily="2" charset="-122"/>
              </a:rPr>
              <a:t>)</a:t>
            </a:r>
            <a:r>
              <a:rPr lang="zh-CN" altLang="en-US" sz="3200">
                <a:latin typeface="Times New Roman" panose="02020603050405020304" pitchFamily="18" charset="0"/>
                <a:ea typeface="华文新魏" panose="02010800040101010101" pitchFamily="2" charset="-122"/>
              </a:rPr>
              <a:t>。</a:t>
            </a:r>
          </a:p>
        </p:txBody>
      </p:sp>
    </p:spTree>
    <p:extLst>
      <p:ext uri="{BB962C8B-B14F-4D97-AF65-F5344CB8AC3E}">
        <p14:creationId xmlns:p14="http://schemas.microsoft.com/office/powerpoint/2010/main" val="4134843066"/>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333375"/>
            <a:ext cx="8458200" cy="669925"/>
          </a:xfrm>
        </p:spPr>
        <p:txBody>
          <a:bodyPr/>
          <a:lstStyle/>
          <a:p>
            <a:pPr eaLnBrk="1" hangingPunct="1"/>
            <a:r>
              <a:rPr lang="en-US" altLang="zh-CN">
                <a:solidFill>
                  <a:srgbClr val="FF0000"/>
                </a:solidFill>
                <a:latin typeface="Times New Roman" panose="02020603050405020304" pitchFamily="18" charset="0"/>
                <a:ea typeface="华文新魏" panose="02010800040101010101" pitchFamily="2" charset="-122"/>
              </a:rPr>
              <a:t>3.2.1</a:t>
            </a:r>
            <a:r>
              <a:rPr lang="zh-CN" altLang="en-US">
                <a:solidFill>
                  <a:srgbClr val="FF0000"/>
                </a:solidFill>
                <a:latin typeface="Times New Roman" panose="02020603050405020304" pitchFamily="18" charset="0"/>
                <a:ea typeface="华文新魏" panose="02010800040101010101" pitchFamily="2" charset="-122"/>
              </a:rPr>
              <a:t>互斥与临界区</a:t>
            </a:r>
            <a:r>
              <a:rPr lang="en-US" altLang="zh-CN">
                <a:solidFill>
                  <a:srgbClr val="FF0000"/>
                </a:solidFill>
                <a:latin typeface="Times New Roman" panose="02020603050405020304" pitchFamily="18" charset="0"/>
                <a:ea typeface="华文新魏" panose="02010800040101010101" pitchFamily="2" charset="-122"/>
              </a:rPr>
              <a:t>(1)</a:t>
            </a:r>
          </a:p>
        </p:txBody>
      </p:sp>
      <p:sp>
        <p:nvSpPr>
          <p:cNvPr id="21507" name="Rectangle 3"/>
          <p:cNvSpPr>
            <a:spLocks noGrp="1" noChangeArrowheads="1"/>
          </p:cNvSpPr>
          <p:nvPr>
            <p:ph type="body" idx="1"/>
          </p:nvPr>
        </p:nvSpPr>
        <p:spPr>
          <a:xfrm>
            <a:off x="250825" y="1365250"/>
            <a:ext cx="8642350" cy="2135188"/>
          </a:xfrm>
        </p:spPr>
        <p:txBody>
          <a:bodyPr/>
          <a:lstStyle/>
          <a:p>
            <a:pPr algn="just" eaLnBrk="1" hangingPunct="1">
              <a:spcBef>
                <a:spcPct val="0"/>
              </a:spcBef>
            </a:pPr>
            <a:r>
              <a:rPr lang="en-US" altLang="zh-CN" sz="2800" dirty="0" err="1">
                <a:latin typeface="Times New Roman" panose="02020603050405020304" pitchFamily="18" charset="0"/>
                <a:ea typeface="华文新魏" panose="02010800040101010101" pitchFamily="2" charset="-122"/>
              </a:rPr>
              <a:t>Dijkstra</a:t>
            </a:r>
            <a:r>
              <a:rPr lang="zh-CN" altLang="en-US" sz="2800" dirty="0">
                <a:latin typeface="Times New Roman" panose="02020603050405020304" pitchFamily="18" charset="0"/>
                <a:ea typeface="华文新魏" panose="02010800040101010101" pitchFamily="2" charset="-122"/>
              </a:rPr>
              <a:t>在</a:t>
            </a:r>
            <a:r>
              <a:rPr lang="en-US" altLang="zh-CN" sz="2800" dirty="0">
                <a:latin typeface="Times New Roman" panose="02020603050405020304" pitchFamily="18" charset="0"/>
                <a:ea typeface="华文新魏" panose="02010800040101010101" pitchFamily="2" charset="-122"/>
              </a:rPr>
              <a:t>1965</a:t>
            </a:r>
            <a:r>
              <a:rPr lang="zh-CN" altLang="en-US" sz="2800" dirty="0">
                <a:latin typeface="Times New Roman" panose="02020603050405020304" pitchFamily="18" charset="0"/>
                <a:ea typeface="华文新魏" panose="02010800040101010101" pitchFamily="2" charset="-122"/>
              </a:rPr>
              <a:t>年首先提出临界区的概念。</a:t>
            </a:r>
          </a:p>
          <a:p>
            <a:pPr algn="just" eaLnBrk="1" hangingPunct="1">
              <a:spcBef>
                <a:spcPct val="0"/>
              </a:spcBef>
            </a:pPr>
            <a:r>
              <a:rPr lang="zh-CN" altLang="en-US" sz="2800" dirty="0">
                <a:latin typeface="Times New Roman" panose="02020603050405020304" pitchFamily="18" charset="0"/>
                <a:ea typeface="华文新魏" panose="02010800040101010101" pitchFamily="2" charset="-122"/>
              </a:rPr>
              <a:t>并发进程中与共享变量有关的程序段叫“</a:t>
            </a:r>
            <a:r>
              <a:rPr lang="zh-CN" altLang="en-US" sz="2800" b="1" dirty="0">
                <a:solidFill>
                  <a:srgbClr val="3333CC"/>
                </a:solidFill>
                <a:latin typeface="Times New Roman" panose="02020603050405020304" pitchFamily="18" charset="0"/>
                <a:ea typeface="华文新魏" panose="02010800040101010101" pitchFamily="2" charset="-122"/>
              </a:rPr>
              <a:t>临界区</a:t>
            </a:r>
            <a:r>
              <a:rPr lang="zh-CN" altLang="en-US" sz="2800" dirty="0">
                <a:latin typeface="Times New Roman" panose="02020603050405020304" pitchFamily="18" charset="0"/>
                <a:ea typeface="华文新魏" panose="02010800040101010101" pitchFamily="2" charset="-122"/>
              </a:rPr>
              <a:t>”</a:t>
            </a:r>
            <a:r>
              <a:rPr lang="en-US" altLang="zh-CN" sz="2800" dirty="0">
                <a:latin typeface="Times New Roman" panose="02020603050405020304" pitchFamily="18" charset="0"/>
                <a:ea typeface="华文新魏" panose="02010800040101010101" pitchFamily="2" charset="-122"/>
              </a:rPr>
              <a:t>(CS</a:t>
            </a:r>
            <a:r>
              <a:rPr lang="zh-CN" altLang="en-US" sz="2800" dirty="0">
                <a:latin typeface="Times New Roman" panose="02020603050405020304" pitchFamily="18" charset="0"/>
                <a:ea typeface="华文新魏" panose="02010800040101010101" pitchFamily="2" charset="-122"/>
              </a:rPr>
              <a:t>，</a:t>
            </a:r>
            <a:r>
              <a:rPr lang="en-US" altLang="zh-CN" sz="2800" dirty="0">
                <a:latin typeface="Times New Roman" panose="02020603050405020304" pitchFamily="18" charset="0"/>
                <a:ea typeface="华文新魏" panose="02010800040101010101" pitchFamily="2" charset="-122"/>
              </a:rPr>
              <a:t>Critical Section) </a:t>
            </a:r>
            <a:r>
              <a:rPr lang="zh-CN" altLang="en-US" sz="2800" dirty="0">
                <a:latin typeface="Times New Roman" panose="02020603050405020304" pitchFamily="18" charset="0"/>
                <a:ea typeface="华文新魏" panose="02010800040101010101" pitchFamily="2" charset="-122"/>
              </a:rPr>
              <a:t>， </a:t>
            </a:r>
          </a:p>
          <a:p>
            <a:pPr algn="just" eaLnBrk="1" hangingPunct="1">
              <a:spcBef>
                <a:spcPct val="0"/>
              </a:spcBef>
            </a:pPr>
            <a:r>
              <a:rPr lang="zh-CN" altLang="en-US" sz="2800" dirty="0">
                <a:latin typeface="Times New Roman" panose="02020603050405020304" pitchFamily="18" charset="0"/>
                <a:ea typeface="华文新魏" panose="02010800040101010101" pitchFamily="2" charset="-122"/>
              </a:rPr>
              <a:t>共享变量代表的资源叫“</a:t>
            </a:r>
            <a:r>
              <a:rPr lang="zh-CN" altLang="en-US" sz="2800" b="1" dirty="0">
                <a:solidFill>
                  <a:srgbClr val="3333CC"/>
                </a:solidFill>
                <a:latin typeface="Times New Roman" panose="02020603050405020304" pitchFamily="18" charset="0"/>
                <a:ea typeface="华文新魏" panose="02010800040101010101" pitchFamily="2" charset="-122"/>
              </a:rPr>
              <a:t>临界资源</a:t>
            </a:r>
            <a:r>
              <a:rPr lang="zh-CN" altLang="en-US" sz="2800" dirty="0">
                <a:latin typeface="Times New Roman" panose="02020603050405020304" pitchFamily="18" charset="0"/>
                <a:ea typeface="华文新魏" panose="02010800040101010101" pitchFamily="2" charset="-122"/>
              </a:rPr>
              <a:t>”</a:t>
            </a:r>
            <a:r>
              <a:rPr lang="en-US" altLang="zh-CN" sz="2800" dirty="0">
                <a:latin typeface="Times New Roman" panose="02020603050405020304" pitchFamily="18" charset="0"/>
                <a:ea typeface="华文新魏" panose="02010800040101010101" pitchFamily="2" charset="-122"/>
              </a:rPr>
              <a:t>(Critical Resource)</a:t>
            </a:r>
            <a:r>
              <a:rPr lang="zh-CN" altLang="en-US" sz="2800" dirty="0">
                <a:latin typeface="Times New Roman" panose="02020603050405020304" pitchFamily="18" charset="0"/>
                <a:ea typeface="华文新魏" panose="02010800040101010101" pitchFamily="2" charset="-122"/>
              </a:rPr>
              <a:t>，也称为互斥资源。</a:t>
            </a:r>
            <a:endParaRPr lang="zh-CN" altLang="zh-CN" sz="2800" dirty="0">
              <a:latin typeface="Times New Roman" panose="02020603050405020304" pitchFamily="18" charset="0"/>
              <a:ea typeface="华文新魏" panose="02010800040101010101" pitchFamily="2" charset="-122"/>
            </a:endParaRPr>
          </a:p>
        </p:txBody>
      </p:sp>
      <p:sp>
        <p:nvSpPr>
          <p:cNvPr id="35844" name="Rectangle 4"/>
          <p:cNvSpPr>
            <a:spLocks noChangeArrowheads="1"/>
          </p:cNvSpPr>
          <p:nvPr/>
        </p:nvSpPr>
        <p:spPr bwMode="auto">
          <a:xfrm>
            <a:off x="250825" y="3670300"/>
            <a:ext cx="8642350"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buFontTx/>
              <a:buChar char="•"/>
            </a:pPr>
            <a:r>
              <a:rPr lang="zh-CN" altLang="en-US" sz="2800" dirty="0">
                <a:latin typeface="Times New Roman" panose="02020603050405020304" pitchFamily="18" charset="0"/>
                <a:ea typeface="华文新魏" panose="02010800040101010101" pitchFamily="2" charset="-122"/>
              </a:rPr>
              <a:t>与同一变量有关的临界区分散在各进程的程序段中，而各进程的执行速度不可预知。</a:t>
            </a:r>
          </a:p>
          <a:p>
            <a:pPr algn="just" eaLnBrk="1" hangingPunct="1">
              <a:lnSpc>
                <a:spcPct val="110000"/>
              </a:lnSpc>
              <a:buFontTx/>
              <a:buChar char="•"/>
            </a:pPr>
            <a:r>
              <a:rPr lang="zh-CN" altLang="en-US" sz="2800" dirty="0">
                <a:latin typeface="Times New Roman" panose="02020603050405020304" pitchFamily="18" charset="0"/>
                <a:ea typeface="华文新魏" panose="02010800040101010101" pitchFamily="2" charset="-122"/>
              </a:rPr>
              <a:t>如果保证进程在临界区执行时，不让另一个进程进入临界区，即各进程对共享变量的访问是互斥的，就不会造成与时间有关的错误。</a:t>
            </a:r>
            <a:endParaRPr lang="zh-CN" altLang="zh-CN" sz="2800" dirty="0">
              <a:latin typeface="Times New Roman" panose="02020603050405020304" pitchFamily="18" charset="0"/>
              <a:ea typeface="华文新魏" panose="02010800040101010101" pitchFamily="2" charset="-122"/>
            </a:endParaRPr>
          </a:p>
        </p:txBody>
      </p:sp>
    </p:spTree>
    <p:extLst>
      <p:ext uri="{BB962C8B-B14F-4D97-AF65-F5344CB8AC3E}">
        <p14:creationId xmlns:p14="http://schemas.microsoft.com/office/powerpoint/2010/main" val="1670136185"/>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60350"/>
            <a:ext cx="84582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互斥与临界区</a:t>
            </a:r>
            <a:r>
              <a:rPr lang="en-US" altLang="zh-CN">
                <a:solidFill>
                  <a:srgbClr val="FF0000"/>
                </a:solidFill>
                <a:latin typeface="Times New Roman" panose="02020603050405020304" pitchFamily="18" charset="0"/>
                <a:ea typeface="华文新魏" panose="02010800040101010101" pitchFamily="2" charset="-122"/>
              </a:rPr>
              <a:t>(2)</a:t>
            </a:r>
          </a:p>
        </p:txBody>
      </p:sp>
      <p:sp>
        <p:nvSpPr>
          <p:cNvPr id="22531" name="Rectangle 3"/>
          <p:cNvSpPr>
            <a:spLocks noGrp="1" noChangeArrowheads="1"/>
          </p:cNvSpPr>
          <p:nvPr>
            <p:ph type="body" idx="1"/>
          </p:nvPr>
        </p:nvSpPr>
        <p:spPr>
          <a:xfrm>
            <a:off x="609600" y="1219200"/>
            <a:ext cx="8210550" cy="2563813"/>
          </a:xfrm>
        </p:spPr>
        <p:txBody>
          <a:bodyPr/>
          <a:lstStyle/>
          <a:p>
            <a:pPr algn="just" eaLnBrk="1" hangingPunct="1">
              <a:lnSpc>
                <a:spcPct val="75000"/>
              </a:lnSpc>
              <a:buFontTx/>
              <a:buNone/>
            </a:pPr>
            <a:r>
              <a:rPr lang="zh-CN" altLang="en-US" sz="2800" b="1">
                <a:solidFill>
                  <a:srgbClr val="6600FF"/>
                </a:solidFill>
                <a:ea typeface="黑体" panose="02010609060101010101" pitchFamily="49" charset="-122"/>
              </a:rPr>
              <a:t>临界区的调度原则：</a:t>
            </a:r>
          </a:p>
          <a:p>
            <a:pPr eaLnBrk="1" hangingPunct="1">
              <a:lnSpc>
                <a:spcPct val="80000"/>
              </a:lnSpc>
            </a:pPr>
            <a:r>
              <a:rPr lang="zh-CN" altLang="en-US">
                <a:latin typeface="华文新魏" panose="02010800040101010101" pitchFamily="2" charset="-122"/>
                <a:ea typeface="华文新魏" panose="02010800040101010101" pitchFamily="2" charset="-122"/>
              </a:rPr>
              <a:t>一次至多一个进程能够进入临界区内执行；</a:t>
            </a:r>
          </a:p>
          <a:p>
            <a:pPr eaLnBrk="1" hangingPunct="1">
              <a:lnSpc>
                <a:spcPct val="80000"/>
              </a:lnSpc>
            </a:pPr>
            <a:r>
              <a:rPr lang="zh-CN" altLang="en-US">
                <a:latin typeface="华文新魏" panose="02010800040101010101" pitchFamily="2" charset="-122"/>
                <a:ea typeface="华文新魏" panose="02010800040101010101" pitchFamily="2" charset="-122"/>
              </a:rPr>
              <a:t>如果已有进程在临界区，其他试图进入的进程应等待；</a:t>
            </a:r>
          </a:p>
          <a:p>
            <a:pPr eaLnBrk="1" hangingPunct="1">
              <a:lnSpc>
                <a:spcPct val="80000"/>
              </a:lnSpc>
            </a:pPr>
            <a:r>
              <a:rPr lang="zh-CN" altLang="en-US">
                <a:latin typeface="华文新魏" panose="02010800040101010101" pitchFamily="2" charset="-122"/>
                <a:ea typeface="华文新魏" panose="02010800040101010101" pitchFamily="2" charset="-122"/>
              </a:rPr>
              <a:t>进入临界区内的进程应在有限时间内退出，以便让等待进程中的一个进入。</a:t>
            </a:r>
            <a:endParaRPr lang="zh-CN" altLang="zh-CN">
              <a:latin typeface="华文新魏" panose="02010800040101010101" pitchFamily="2" charset="-122"/>
              <a:ea typeface="华文新魏" panose="02010800040101010101" pitchFamily="2" charset="-122"/>
            </a:endParaRPr>
          </a:p>
        </p:txBody>
      </p:sp>
      <p:sp>
        <p:nvSpPr>
          <p:cNvPr id="37892" name="Rectangle 4"/>
          <p:cNvSpPr>
            <a:spLocks noChangeArrowheads="1"/>
          </p:cNvSpPr>
          <p:nvPr/>
        </p:nvSpPr>
        <p:spPr bwMode="auto">
          <a:xfrm>
            <a:off x="466725" y="4017963"/>
            <a:ext cx="8497888"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2800" b="1">
                <a:solidFill>
                  <a:srgbClr val="6600FF"/>
                </a:solidFill>
                <a:ea typeface="黑体" panose="02010609060101010101" pitchFamily="49" charset="-122"/>
              </a:rPr>
              <a:t>总结：</a:t>
            </a:r>
          </a:p>
          <a:p>
            <a:pPr eaLnBrk="1" hangingPunct="1">
              <a:spcBef>
                <a:spcPct val="20000"/>
              </a:spcBef>
            </a:pPr>
            <a:r>
              <a:rPr lang="zh-CN" altLang="en-US" sz="3200">
                <a:latin typeface="华文新魏" panose="02010800040101010101" pitchFamily="2" charset="-122"/>
                <a:ea typeface="华文新魏" panose="02010800040101010101" pitchFamily="2" charset="-122"/>
              </a:rPr>
              <a:t>   </a:t>
            </a:r>
            <a:r>
              <a:rPr lang="zh-CN" altLang="en-US" sz="3200" b="1">
                <a:latin typeface="华文新魏" panose="02010800040101010101" pitchFamily="2" charset="-122"/>
                <a:ea typeface="华文新魏" panose="02010800040101010101" pitchFamily="2" charset="-122"/>
              </a:rPr>
              <a:t>互斥使用、有空让进，忙则等待、有限等待，择一而入，算法可行。</a:t>
            </a:r>
          </a:p>
        </p:txBody>
      </p:sp>
    </p:spTree>
    <p:extLst>
      <p:ext uri="{BB962C8B-B14F-4D97-AF65-F5344CB8AC3E}">
        <p14:creationId xmlns:p14="http://schemas.microsoft.com/office/powerpoint/2010/main" val="148542009"/>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236538"/>
            <a:ext cx="8458200" cy="669925"/>
          </a:xfrm>
        </p:spPr>
        <p:txBody>
          <a:bodyPr/>
          <a:lstStyle/>
          <a:p>
            <a:pPr eaLnBrk="1" hangingPunct="1"/>
            <a:r>
              <a:rPr lang="en-US" altLang="zh-CN">
                <a:solidFill>
                  <a:srgbClr val="FF0000"/>
                </a:solidFill>
                <a:latin typeface="Times New Roman" panose="02020603050405020304" pitchFamily="18" charset="0"/>
                <a:ea typeface="华文新魏" panose="02010800040101010101" pitchFamily="2" charset="-122"/>
              </a:rPr>
              <a:t>3.2.2</a:t>
            </a:r>
            <a:r>
              <a:rPr lang="zh-CN" altLang="en-US">
                <a:solidFill>
                  <a:srgbClr val="FF0000"/>
                </a:solidFill>
                <a:latin typeface="Times New Roman" panose="02020603050405020304" pitchFamily="18" charset="0"/>
                <a:ea typeface="华文新魏" panose="02010800040101010101" pitchFamily="2" charset="-122"/>
              </a:rPr>
              <a:t>临界区管理的尝试 </a:t>
            </a:r>
            <a:r>
              <a:rPr lang="en-US" altLang="zh-CN">
                <a:solidFill>
                  <a:srgbClr val="FF0000"/>
                </a:solidFill>
                <a:latin typeface="Times New Roman" panose="02020603050405020304" pitchFamily="18" charset="0"/>
                <a:ea typeface="华文新魏" panose="02010800040101010101" pitchFamily="2" charset="-122"/>
              </a:rPr>
              <a:t>(1)</a:t>
            </a:r>
          </a:p>
        </p:txBody>
      </p:sp>
      <p:sp>
        <p:nvSpPr>
          <p:cNvPr id="23555" name="Rectangle 3"/>
          <p:cNvSpPr>
            <a:spLocks noChangeArrowheads="1"/>
          </p:cNvSpPr>
          <p:nvPr/>
        </p:nvSpPr>
        <p:spPr bwMode="auto">
          <a:xfrm>
            <a:off x="228600" y="908050"/>
            <a:ext cx="1903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solidFill>
                  <a:srgbClr val="000000"/>
                </a:solidFill>
                <a:latin typeface="仿宋_GB2312" pitchFamily="49" charset="-122"/>
                <a:ea typeface="仿宋_GB2312" pitchFamily="49" charset="-122"/>
              </a:rPr>
              <a:t>⒈</a:t>
            </a:r>
            <a:r>
              <a:rPr kumimoji="1" lang="en-US" altLang="zh-CN" sz="2800" b="1">
                <a:solidFill>
                  <a:srgbClr val="000000"/>
                </a:solidFill>
                <a:latin typeface="Times New Roman" panose="02020603050405020304" pitchFamily="18" charset="0"/>
                <a:ea typeface="仿宋_GB2312" pitchFamily="49" charset="-122"/>
              </a:rPr>
              <a:t>Method1</a:t>
            </a:r>
          </a:p>
        </p:txBody>
      </p:sp>
      <p:sp>
        <p:nvSpPr>
          <p:cNvPr id="39940" name="Rectangle 4"/>
          <p:cNvSpPr>
            <a:spLocks noChangeArrowheads="1"/>
          </p:cNvSpPr>
          <p:nvPr/>
        </p:nvSpPr>
        <p:spPr bwMode="auto">
          <a:xfrm>
            <a:off x="228600" y="1417638"/>
            <a:ext cx="8839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仿宋_GB2312" pitchFamily="49" charset="-122"/>
                <a:ea typeface="仿宋_GB2312" pitchFamily="49" charset="-122"/>
              </a:rPr>
              <a:t>  </a:t>
            </a:r>
            <a:r>
              <a:rPr kumimoji="1" lang="zh-CN" altLang="en-US" sz="2800" b="1">
                <a:solidFill>
                  <a:srgbClr val="333399"/>
                </a:solidFill>
                <a:latin typeface="Times New Roman" panose="02020603050405020304" pitchFamily="18" charset="0"/>
                <a:ea typeface="仿宋_GB2312" pitchFamily="49" charset="-122"/>
              </a:rPr>
              <a:t>思想：</a:t>
            </a:r>
            <a:r>
              <a:rPr kumimoji="1" lang="zh-CN" altLang="en-US" sz="2800" b="1">
                <a:solidFill>
                  <a:srgbClr val="000000"/>
                </a:solidFill>
                <a:latin typeface="Times New Roman" panose="02020603050405020304" pitchFamily="18" charset="0"/>
                <a:ea typeface="仿宋_GB2312" pitchFamily="49" charset="-122"/>
              </a:rPr>
              <a:t>设一个变量</a:t>
            </a:r>
            <a:r>
              <a:rPr kumimoji="1" lang="en-US" altLang="zh-CN" sz="2800" b="1">
                <a:solidFill>
                  <a:srgbClr val="000000"/>
                </a:solidFill>
                <a:latin typeface="Times New Roman" panose="02020603050405020304" pitchFamily="18" charset="0"/>
                <a:ea typeface="仿宋_GB2312" pitchFamily="49" charset="-122"/>
              </a:rPr>
              <a:t>free</a:t>
            </a:r>
            <a:r>
              <a:rPr kumimoji="1" lang="zh-CN" altLang="en-US" sz="2800" b="1">
                <a:solidFill>
                  <a:srgbClr val="000000"/>
                </a:solidFill>
                <a:latin typeface="Times New Roman" panose="02020603050405020304" pitchFamily="18" charset="0"/>
                <a:ea typeface="仿宋_GB2312" pitchFamily="49" charset="-122"/>
              </a:rPr>
              <a:t>，进程进入时改变其状态。</a:t>
            </a:r>
            <a:endParaRPr kumimoji="1" lang="zh-CN" altLang="en-US" sz="2800" b="1">
              <a:solidFill>
                <a:srgbClr val="000000"/>
              </a:solidFill>
              <a:latin typeface="Times New Roman" panose="02020603050405020304" pitchFamily="18" charset="0"/>
            </a:endParaRPr>
          </a:p>
        </p:txBody>
      </p:sp>
      <p:sp>
        <p:nvSpPr>
          <p:cNvPr id="39941" name="Text Box 5"/>
          <p:cNvSpPr txBox="1">
            <a:spLocks noChangeArrowheads="1"/>
          </p:cNvSpPr>
          <p:nvPr/>
        </p:nvSpPr>
        <p:spPr bwMode="auto">
          <a:xfrm>
            <a:off x="827088" y="1916113"/>
            <a:ext cx="3733800"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Arial Narrow" panose="020B0606020202030204" pitchFamily="34" charset="0"/>
              </a:rPr>
              <a:t> </a:t>
            </a:r>
            <a:r>
              <a:rPr kumimoji="1" lang="en-US" altLang="zh-CN" sz="2600" b="1">
                <a:latin typeface="Arial Narrow" panose="020B0606020202030204" pitchFamily="34" charset="0"/>
              </a:rPr>
              <a:t>int  free=1;</a:t>
            </a:r>
          </a:p>
          <a:p>
            <a:pPr eaLnBrk="1" hangingPunct="1">
              <a:spcBef>
                <a:spcPct val="50000"/>
              </a:spcBef>
            </a:pPr>
            <a:r>
              <a:rPr kumimoji="1" lang="en-US" altLang="zh-CN" sz="2600" b="1">
                <a:latin typeface="Arial Narrow" panose="020B0606020202030204" pitchFamily="34" charset="0"/>
              </a:rPr>
              <a:t> void P(  )</a:t>
            </a:r>
          </a:p>
          <a:p>
            <a:pPr eaLnBrk="1" hangingPunct="1">
              <a:spcBef>
                <a:spcPct val="50000"/>
              </a:spcBef>
            </a:pPr>
            <a:r>
              <a:rPr kumimoji="1" lang="en-US" altLang="zh-CN" sz="2600" b="1">
                <a:latin typeface="Arial Narrow" panose="020B0606020202030204" pitchFamily="34" charset="0"/>
              </a:rPr>
              <a:t>   { while(free) ………..a1</a:t>
            </a:r>
          </a:p>
          <a:p>
            <a:pPr eaLnBrk="1" hangingPunct="1">
              <a:spcBef>
                <a:spcPct val="50000"/>
              </a:spcBef>
            </a:pPr>
            <a:r>
              <a:rPr kumimoji="1" lang="en-US" altLang="zh-CN" sz="2600" b="1">
                <a:latin typeface="Arial Narrow" panose="020B0606020202030204" pitchFamily="34" charset="0"/>
              </a:rPr>
              <a:t>        {free=0;     ………..a2</a:t>
            </a:r>
          </a:p>
          <a:p>
            <a:pPr eaLnBrk="1" hangingPunct="1">
              <a:spcBef>
                <a:spcPct val="50000"/>
              </a:spcBef>
            </a:pPr>
            <a:r>
              <a:rPr kumimoji="1" lang="en-US" altLang="zh-CN" sz="2600" b="1">
                <a:latin typeface="Arial Narrow" panose="020B0606020202030204" pitchFamily="34" charset="0"/>
              </a:rPr>
              <a:t>           use   CS;</a:t>
            </a:r>
          </a:p>
          <a:p>
            <a:pPr eaLnBrk="1" hangingPunct="1">
              <a:spcBef>
                <a:spcPct val="50000"/>
              </a:spcBef>
            </a:pPr>
            <a:r>
              <a:rPr kumimoji="1" lang="en-US" altLang="zh-CN" sz="2600" b="1">
                <a:latin typeface="Arial Narrow" panose="020B0606020202030204" pitchFamily="34" charset="0"/>
              </a:rPr>
              <a:t>         }</a:t>
            </a:r>
          </a:p>
          <a:p>
            <a:pPr eaLnBrk="1" hangingPunct="1">
              <a:spcBef>
                <a:spcPct val="50000"/>
              </a:spcBef>
            </a:pPr>
            <a:r>
              <a:rPr kumimoji="1" lang="en-US" altLang="zh-CN" sz="2600" b="1">
                <a:latin typeface="Arial Narrow" panose="020B0606020202030204" pitchFamily="34" charset="0"/>
              </a:rPr>
              <a:t>    }</a:t>
            </a:r>
            <a:endParaRPr kumimoji="1" lang="en-US" altLang="zh-CN" sz="2600">
              <a:latin typeface="Times New Roman" panose="02020603050405020304" pitchFamily="18" charset="0"/>
            </a:endParaRPr>
          </a:p>
        </p:txBody>
      </p:sp>
      <p:sp>
        <p:nvSpPr>
          <p:cNvPr id="39942" name="Text Box 6"/>
          <p:cNvSpPr txBox="1">
            <a:spLocks noChangeArrowheads="1"/>
          </p:cNvSpPr>
          <p:nvPr/>
        </p:nvSpPr>
        <p:spPr bwMode="auto">
          <a:xfrm>
            <a:off x="4787900" y="2503488"/>
            <a:ext cx="3581400" cy="337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Arial Narrow" panose="020B0606020202030204" pitchFamily="34" charset="0"/>
              </a:rPr>
              <a:t>  </a:t>
            </a:r>
            <a:r>
              <a:rPr kumimoji="1" lang="en-US" altLang="zh-CN" sz="2600" b="1">
                <a:latin typeface="Arial Narrow" panose="020B0606020202030204" pitchFamily="34" charset="0"/>
              </a:rPr>
              <a:t>void Q(  )</a:t>
            </a:r>
          </a:p>
          <a:p>
            <a:pPr eaLnBrk="1" hangingPunct="1">
              <a:spcBef>
                <a:spcPct val="50000"/>
              </a:spcBef>
            </a:pPr>
            <a:r>
              <a:rPr kumimoji="1" lang="en-US" altLang="zh-CN" sz="2600" b="1">
                <a:latin typeface="Arial Narrow" panose="020B0606020202030204" pitchFamily="34" charset="0"/>
              </a:rPr>
              <a:t>   { while(free) ……..…b1</a:t>
            </a:r>
          </a:p>
          <a:p>
            <a:pPr eaLnBrk="1" hangingPunct="1">
              <a:spcBef>
                <a:spcPct val="50000"/>
              </a:spcBef>
            </a:pPr>
            <a:r>
              <a:rPr kumimoji="1" lang="en-US" altLang="zh-CN" sz="2600" b="1">
                <a:latin typeface="Arial Narrow" panose="020B0606020202030204" pitchFamily="34" charset="0"/>
              </a:rPr>
              <a:t>       {free=0;     ……..…b2</a:t>
            </a:r>
          </a:p>
          <a:p>
            <a:pPr eaLnBrk="1" hangingPunct="1">
              <a:spcBef>
                <a:spcPct val="50000"/>
              </a:spcBef>
            </a:pPr>
            <a:r>
              <a:rPr kumimoji="1" lang="en-US" altLang="zh-CN" sz="2600" b="1">
                <a:latin typeface="Arial Narrow" panose="020B0606020202030204" pitchFamily="34" charset="0"/>
              </a:rPr>
              <a:t>           use   CS;</a:t>
            </a:r>
          </a:p>
          <a:p>
            <a:pPr eaLnBrk="1" hangingPunct="1">
              <a:spcBef>
                <a:spcPct val="50000"/>
              </a:spcBef>
            </a:pPr>
            <a:r>
              <a:rPr kumimoji="1" lang="en-US" altLang="zh-CN" sz="2600" b="1">
                <a:latin typeface="Arial Narrow" panose="020B0606020202030204" pitchFamily="34" charset="0"/>
              </a:rPr>
              <a:t>         }</a:t>
            </a:r>
          </a:p>
          <a:p>
            <a:pPr eaLnBrk="1" hangingPunct="1">
              <a:spcBef>
                <a:spcPct val="50000"/>
              </a:spcBef>
            </a:pPr>
            <a:r>
              <a:rPr kumimoji="1" lang="en-US" altLang="zh-CN" sz="2600" b="1">
                <a:latin typeface="Arial Narrow" panose="020B0606020202030204" pitchFamily="34" charset="0"/>
              </a:rPr>
              <a:t>    }</a:t>
            </a:r>
            <a:endParaRPr kumimoji="1" lang="en-US" altLang="zh-CN" sz="2600">
              <a:latin typeface="Times New Roman" panose="02020603050405020304" pitchFamily="18" charset="0"/>
            </a:endParaRPr>
          </a:p>
        </p:txBody>
      </p:sp>
    </p:spTree>
    <p:extLst>
      <p:ext uri="{BB962C8B-B14F-4D97-AF65-F5344CB8AC3E}">
        <p14:creationId xmlns:p14="http://schemas.microsoft.com/office/powerpoint/2010/main" val="225236495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utoUpdateAnimBg="0"/>
      <p:bldP spid="39941" grpId="0"/>
      <p:bldP spid="3994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27088" y="115888"/>
            <a:ext cx="77724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临界区管理的尝试 </a:t>
            </a:r>
            <a:r>
              <a:rPr lang="en-US" altLang="zh-CN">
                <a:solidFill>
                  <a:srgbClr val="FF0000"/>
                </a:solidFill>
                <a:latin typeface="Times New Roman" panose="02020603050405020304" pitchFamily="18" charset="0"/>
                <a:ea typeface="华文新魏" panose="02010800040101010101" pitchFamily="2" charset="-122"/>
              </a:rPr>
              <a:t>(2)</a:t>
            </a:r>
          </a:p>
        </p:txBody>
      </p:sp>
      <p:sp>
        <p:nvSpPr>
          <p:cNvPr id="24579" name="Rectangle 3"/>
          <p:cNvSpPr>
            <a:spLocks noChangeArrowheads="1"/>
          </p:cNvSpPr>
          <p:nvPr/>
        </p:nvSpPr>
        <p:spPr bwMode="auto">
          <a:xfrm>
            <a:off x="228600" y="765175"/>
            <a:ext cx="19034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solidFill>
                  <a:srgbClr val="000000"/>
                </a:solidFill>
                <a:latin typeface="仿宋_GB2312" pitchFamily="49" charset="-122"/>
                <a:ea typeface="仿宋_GB2312" pitchFamily="49" charset="-122"/>
              </a:rPr>
              <a:t>⒉</a:t>
            </a:r>
            <a:r>
              <a:rPr kumimoji="1" lang="en-US" altLang="zh-CN" sz="2800" b="1">
                <a:solidFill>
                  <a:srgbClr val="000000"/>
                </a:solidFill>
                <a:latin typeface="Times New Roman" panose="02020603050405020304" pitchFamily="18" charset="0"/>
                <a:ea typeface="仿宋_GB2312" pitchFamily="49" charset="-122"/>
              </a:rPr>
              <a:t>Method2</a:t>
            </a:r>
          </a:p>
        </p:txBody>
      </p:sp>
      <p:sp>
        <p:nvSpPr>
          <p:cNvPr id="40964" name="Rectangle 4"/>
          <p:cNvSpPr>
            <a:spLocks noChangeArrowheads="1"/>
          </p:cNvSpPr>
          <p:nvPr/>
        </p:nvSpPr>
        <p:spPr bwMode="auto">
          <a:xfrm>
            <a:off x="228600" y="1196975"/>
            <a:ext cx="8839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仿宋_GB2312" pitchFamily="49" charset="-122"/>
                <a:ea typeface="仿宋_GB2312" pitchFamily="49" charset="-122"/>
              </a:rPr>
              <a:t>  </a:t>
            </a:r>
            <a:r>
              <a:rPr kumimoji="1" lang="zh-CN" altLang="en-US" sz="2800" b="1">
                <a:solidFill>
                  <a:srgbClr val="333399"/>
                </a:solidFill>
                <a:latin typeface="Times New Roman" panose="02020603050405020304" pitchFamily="18" charset="0"/>
                <a:ea typeface="仿宋_GB2312" pitchFamily="49" charset="-122"/>
              </a:rPr>
              <a:t>思想：</a:t>
            </a:r>
            <a:r>
              <a:rPr kumimoji="1" lang="zh-CN" altLang="en-US" sz="2800" b="1">
                <a:solidFill>
                  <a:srgbClr val="000000"/>
                </a:solidFill>
                <a:latin typeface="Times New Roman" panose="02020603050405020304" pitchFamily="18" charset="0"/>
                <a:ea typeface="仿宋_GB2312" pitchFamily="49" charset="-122"/>
              </a:rPr>
              <a:t>设二个变量：</a:t>
            </a:r>
            <a:r>
              <a:rPr kumimoji="1" lang="en-US" altLang="zh-CN" sz="2800" b="1">
                <a:solidFill>
                  <a:srgbClr val="000000"/>
                </a:solidFill>
                <a:latin typeface="Times New Roman" panose="02020603050405020304" pitchFamily="18" charset="0"/>
                <a:ea typeface="仿宋_GB2312" pitchFamily="49" charset="-122"/>
              </a:rPr>
              <a:t>inside1,inside2</a:t>
            </a:r>
            <a:r>
              <a:rPr kumimoji="1" lang="zh-CN" altLang="en-US" sz="2800" b="1">
                <a:solidFill>
                  <a:srgbClr val="000000"/>
                </a:solidFill>
                <a:latin typeface="Times New Roman" panose="02020603050405020304" pitchFamily="18" charset="0"/>
                <a:ea typeface="仿宋_GB2312" pitchFamily="49" charset="-122"/>
              </a:rPr>
              <a:t>分别指示进程进入</a:t>
            </a:r>
            <a:r>
              <a:rPr kumimoji="1" lang="en-US" altLang="zh-CN" sz="2800" b="1">
                <a:solidFill>
                  <a:srgbClr val="000000"/>
                </a:solidFill>
                <a:latin typeface="Times New Roman" panose="02020603050405020304" pitchFamily="18" charset="0"/>
                <a:ea typeface="仿宋_GB2312" pitchFamily="49" charset="-122"/>
              </a:rPr>
              <a:t>CS</a:t>
            </a:r>
            <a:r>
              <a:rPr kumimoji="1" lang="zh-CN" altLang="en-US" sz="2800" b="1">
                <a:solidFill>
                  <a:srgbClr val="000000"/>
                </a:solidFill>
                <a:latin typeface="Times New Roman" panose="02020603050405020304" pitchFamily="18" charset="0"/>
                <a:ea typeface="仿宋_GB2312" pitchFamily="49" charset="-122"/>
              </a:rPr>
              <a:t>的要求。</a:t>
            </a:r>
          </a:p>
        </p:txBody>
      </p:sp>
      <p:sp>
        <p:nvSpPr>
          <p:cNvPr id="40965" name="Text Box 5"/>
          <p:cNvSpPr txBox="1">
            <a:spLocks noChangeArrowheads="1"/>
          </p:cNvSpPr>
          <p:nvPr/>
        </p:nvSpPr>
        <p:spPr bwMode="auto">
          <a:xfrm>
            <a:off x="381000" y="2060575"/>
            <a:ext cx="3733800"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Arial Narrow" panose="020B0606020202030204" pitchFamily="34" charset="0"/>
              </a:rPr>
              <a:t> </a:t>
            </a:r>
            <a:r>
              <a:rPr kumimoji="1" lang="en-US" altLang="zh-CN" sz="2600" b="1">
                <a:latin typeface="Arial Narrow" panose="020B0606020202030204" pitchFamily="34" charset="0"/>
              </a:rPr>
              <a:t>int  inside1=0,inside2=0;</a:t>
            </a:r>
          </a:p>
          <a:p>
            <a:pPr eaLnBrk="1" hangingPunct="1">
              <a:spcBef>
                <a:spcPct val="50000"/>
              </a:spcBef>
            </a:pPr>
            <a:r>
              <a:rPr kumimoji="1" lang="en-US" altLang="zh-CN" sz="2600" b="1">
                <a:latin typeface="Arial Narrow" panose="020B0606020202030204" pitchFamily="34" charset="0"/>
              </a:rPr>
              <a:t> void P1(  )</a:t>
            </a:r>
          </a:p>
          <a:p>
            <a:pPr eaLnBrk="1" hangingPunct="1">
              <a:spcBef>
                <a:spcPct val="50000"/>
              </a:spcBef>
            </a:pPr>
            <a:r>
              <a:rPr kumimoji="1" lang="en-US" altLang="zh-CN" sz="2600" b="1">
                <a:latin typeface="Arial Narrow" panose="020B0606020202030204" pitchFamily="34" charset="0"/>
              </a:rPr>
              <a:t>   { while(inside2) ……..a1</a:t>
            </a:r>
          </a:p>
          <a:p>
            <a:pPr eaLnBrk="1" hangingPunct="1">
              <a:spcBef>
                <a:spcPct val="50000"/>
              </a:spcBef>
            </a:pPr>
            <a:r>
              <a:rPr kumimoji="1" lang="en-US" altLang="zh-CN" sz="2600" b="1">
                <a:latin typeface="Arial Narrow" panose="020B0606020202030204" pitchFamily="34" charset="0"/>
              </a:rPr>
              <a:t>        {  ;   }</a:t>
            </a:r>
          </a:p>
          <a:p>
            <a:pPr eaLnBrk="1" hangingPunct="1">
              <a:spcBef>
                <a:spcPct val="50000"/>
              </a:spcBef>
            </a:pPr>
            <a:r>
              <a:rPr kumimoji="1" lang="en-US" altLang="zh-CN" sz="2600" b="1">
                <a:latin typeface="Arial Narrow" panose="020B0606020202030204" pitchFamily="34" charset="0"/>
              </a:rPr>
              <a:t>      inside1=1;      ………..a2</a:t>
            </a:r>
          </a:p>
          <a:p>
            <a:pPr eaLnBrk="1" hangingPunct="1">
              <a:spcBef>
                <a:spcPct val="50000"/>
              </a:spcBef>
            </a:pPr>
            <a:r>
              <a:rPr kumimoji="1" lang="en-US" altLang="zh-CN" sz="2600" b="1">
                <a:latin typeface="Arial Narrow" panose="020B0606020202030204" pitchFamily="34" charset="0"/>
              </a:rPr>
              <a:t>      use CS;</a:t>
            </a:r>
          </a:p>
          <a:p>
            <a:pPr eaLnBrk="1" hangingPunct="1">
              <a:spcBef>
                <a:spcPct val="50000"/>
              </a:spcBef>
            </a:pPr>
            <a:r>
              <a:rPr kumimoji="1" lang="en-US" altLang="zh-CN" sz="2600" b="1">
                <a:latin typeface="Arial Narrow" panose="020B0606020202030204" pitchFamily="34" charset="0"/>
              </a:rPr>
              <a:t>      inside1=0;  }</a:t>
            </a:r>
          </a:p>
        </p:txBody>
      </p:sp>
      <p:sp>
        <p:nvSpPr>
          <p:cNvPr id="40966" name="Text Box 6"/>
          <p:cNvSpPr txBox="1">
            <a:spLocks noChangeArrowheads="1"/>
          </p:cNvSpPr>
          <p:nvPr/>
        </p:nvSpPr>
        <p:spPr bwMode="auto">
          <a:xfrm>
            <a:off x="4427538" y="1989138"/>
            <a:ext cx="38100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Arial Narrow" panose="020B0606020202030204" pitchFamily="34" charset="0"/>
              </a:rPr>
              <a:t>  </a:t>
            </a:r>
          </a:p>
          <a:p>
            <a:pPr eaLnBrk="1" hangingPunct="1">
              <a:spcBef>
                <a:spcPct val="50000"/>
              </a:spcBef>
            </a:pPr>
            <a:r>
              <a:rPr kumimoji="1" lang="en-US" altLang="zh-CN" sz="2400" b="1">
                <a:latin typeface="Arial Narrow" panose="020B0606020202030204" pitchFamily="34" charset="0"/>
              </a:rPr>
              <a:t> </a:t>
            </a:r>
            <a:r>
              <a:rPr kumimoji="1" lang="en-US" altLang="zh-CN" sz="2600" b="1">
                <a:latin typeface="Arial Narrow" panose="020B0606020202030204" pitchFamily="34" charset="0"/>
              </a:rPr>
              <a:t>void P2(  )</a:t>
            </a:r>
          </a:p>
          <a:p>
            <a:pPr eaLnBrk="1" hangingPunct="1">
              <a:spcBef>
                <a:spcPct val="50000"/>
              </a:spcBef>
            </a:pPr>
            <a:r>
              <a:rPr kumimoji="1" lang="en-US" altLang="zh-CN" sz="2600" b="1">
                <a:latin typeface="Arial Narrow" panose="020B0606020202030204" pitchFamily="34" charset="0"/>
              </a:rPr>
              <a:t>   { while(inside1) ……..b1</a:t>
            </a:r>
          </a:p>
          <a:p>
            <a:pPr eaLnBrk="1" hangingPunct="1">
              <a:spcBef>
                <a:spcPct val="50000"/>
              </a:spcBef>
            </a:pPr>
            <a:r>
              <a:rPr kumimoji="1" lang="en-US" altLang="zh-CN" sz="2600" b="1">
                <a:latin typeface="Arial Narrow" panose="020B0606020202030204" pitchFamily="34" charset="0"/>
              </a:rPr>
              <a:t>        {  ;   }</a:t>
            </a:r>
          </a:p>
          <a:p>
            <a:pPr eaLnBrk="1" hangingPunct="1">
              <a:spcBef>
                <a:spcPct val="50000"/>
              </a:spcBef>
            </a:pPr>
            <a:r>
              <a:rPr kumimoji="1" lang="en-US" altLang="zh-CN" sz="2600" b="1">
                <a:latin typeface="Arial Narrow" panose="020B0606020202030204" pitchFamily="34" charset="0"/>
              </a:rPr>
              <a:t>      inside2=1;      ………..b2</a:t>
            </a:r>
          </a:p>
          <a:p>
            <a:pPr eaLnBrk="1" hangingPunct="1">
              <a:spcBef>
                <a:spcPct val="50000"/>
              </a:spcBef>
            </a:pPr>
            <a:r>
              <a:rPr kumimoji="1" lang="en-US" altLang="zh-CN" sz="2600" b="1">
                <a:latin typeface="Arial Narrow" panose="020B0606020202030204" pitchFamily="34" charset="0"/>
              </a:rPr>
              <a:t>      use CS;</a:t>
            </a:r>
          </a:p>
          <a:p>
            <a:pPr eaLnBrk="1" hangingPunct="1">
              <a:spcBef>
                <a:spcPct val="50000"/>
              </a:spcBef>
            </a:pPr>
            <a:r>
              <a:rPr kumimoji="1" lang="en-US" altLang="zh-CN" sz="2600" b="1">
                <a:latin typeface="Arial Narrow" panose="020B0606020202030204" pitchFamily="34" charset="0"/>
              </a:rPr>
              <a:t>      inside2=0;  }</a:t>
            </a:r>
          </a:p>
        </p:txBody>
      </p:sp>
    </p:spTree>
    <p:extLst>
      <p:ext uri="{BB962C8B-B14F-4D97-AF65-F5344CB8AC3E}">
        <p14:creationId xmlns:p14="http://schemas.microsoft.com/office/powerpoint/2010/main" val="25649232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P spid="40965" grpId="0"/>
      <p:bldP spid="4096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00113" y="115888"/>
            <a:ext cx="77724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临界区管理的尝试 </a:t>
            </a:r>
            <a:r>
              <a:rPr lang="en-US" altLang="zh-CN">
                <a:solidFill>
                  <a:srgbClr val="FF0000"/>
                </a:solidFill>
                <a:latin typeface="Times New Roman" panose="02020603050405020304" pitchFamily="18" charset="0"/>
                <a:ea typeface="华文新魏" panose="02010800040101010101" pitchFamily="2" charset="-122"/>
              </a:rPr>
              <a:t>(3)</a:t>
            </a:r>
          </a:p>
        </p:txBody>
      </p:sp>
      <p:sp>
        <p:nvSpPr>
          <p:cNvPr id="25603" name="Rectangle 3"/>
          <p:cNvSpPr>
            <a:spLocks noChangeArrowheads="1"/>
          </p:cNvSpPr>
          <p:nvPr/>
        </p:nvSpPr>
        <p:spPr bwMode="auto">
          <a:xfrm>
            <a:off x="228600" y="765175"/>
            <a:ext cx="1903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solidFill>
                  <a:srgbClr val="000000"/>
                </a:solidFill>
                <a:latin typeface="仿宋_GB2312" pitchFamily="49" charset="-122"/>
                <a:ea typeface="仿宋_GB2312" pitchFamily="49" charset="-122"/>
              </a:rPr>
              <a:t>⒊</a:t>
            </a:r>
            <a:r>
              <a:rPr kumimoji="1" lang="en-US" altLang="zh-CN" sz="2800" b="1">
                <a:solidFill>
                  <a:srgbClr val="000000"/>
                </a:solidFill>
                <a:latin typeface="Times New Roman" panose="02020603050405020304" pitchFamily="18" charset="0"/>
                <a:ea typeface="仿宋_GB2312" pitchFamily="49" charset="-122"/>
              </a:rPr>
              <a:t>Method3</a:t>
            </a:r>
          </a:p>
        </p:txBody>
      </p:sp>
      <p:sp>
        <p:nvSpPr>
          <p:cNvPr id="41988" name="Rectangle 4"/>
          <p:cNvSpPr>
            <a:spLocks noChangeArrowheads="1"/>
          </p:cNvSpPr>
          <p:nvPr/>
        </p:nvSpPr>
        <p:spPr bwMode="auto">
          <a:xfrm>
            <a:off x="228600" y="1268413"/>
            <a:ext cx="8839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仿宋_GB2312" pitchFamily="49" charset="-122"/>
                <a:ea typeface="仿宋_GB2312" pitchFamily="49" charset="-122"/>
              </a:rPr>
              <a:t>  </a:t>
            </a:r>
            <a:r>
              <a:rPr kumimoji="1" lang="zh-CN" altLang="en-US" sz="2800" b="1">
                <a:solidFill>
                  <a:srgbClr val="3333FF"/>
                </a:solidFill>
                <a:latin typeface="Times New Roman" panose="02020603050405020304" pitchFamily="18" charset="0"/>
                <a:ea typeface="仿宋_GB2312" pitchFamily="49" charset="-122"/>
              </a:rPr>
              <a:t>思想：</a:t>
            </a:r>
            <a:r>
              <a:rPr kumimoji="1" lang="zh-CN" altLang="en-US" sz="2800" b="1">
                <a:solidFill>
                  <a:srgbClr val="000000"/>
                </a:solidFill>
                <a:latin typeface="Times New Roman" panose="02020603050405020304" pitchFamily="18" charset="0"/>
                <a:ea typeface="仿宋_GB2312" pitchFamily="49" charset="-122"/>
              </a:rPr>
              <a:t>设二个变量：</a:t>
            </a:r>
            <a:r>
              <a:rPr kumimoji="1" lang="en-US" altLang="zh-CN" sz="2800" b="1">
                <a:solidFill>
                  <a:srgbClr val="000000"/>
                </a:solidFill>
                <a:latin typeface="Times New Roman" panose="02020603050405020304" pitchFamily="18" charset="0"/>
                <a:ea typeface="仿宋_GB2312" pitchFamily="49" charset="-122"/>
              </a:rPr>
              <a:t>inside1,inside2</a:t>
            </a:r>
            <a:r>
              <a:rPr kumimoji="1" lang="zh-CN" altLang="en-US" sz="2800" b="1">
                <a:solidFill>
                  <a:srgbClr val="000000"/>
                </a:solidFill>
                <a:latin typeface="Times New Roman" panose="02020603050405020304" pitchFamily="18" charset="0"/>
                <a:ea typeface="仿宋_GB2312" pitchFamily="49" charset="-122"/>
              </a:rPr>
              <a:t>分别指示进程进入</a:t>
            </a:r>
            <a:r>
              <a:rPr kumimoji="1" lang="en-US" altLang="zh-CN" sz="2800" b="1">
                <a:solidFill>
                  <a:srgbClr val="000000"/>
                </a:solidFill>
                <a:latin typeface="Times New Roman" panose="02020603050405020304" pitchFamily="18" charset="0"/>
                <a:ea typeface="仿宋_GB2312" pitchFamily="49" charset="-122"/>
              </a:rPr>
              <a:t>CS</a:t>
            </a:r>
            <a:r>
              <a:rPr kumimoji="1" lang="zh-CN" altLang="en-US" sz="2800" b="1">
                <a:solidFill>
                  <a:srgbClr val="000000"/>
                </a:solidFill>
                <a:latin typeface="Times New Roman" panose="02020603050405020304" pitchFamily="18" charset="0"/>
                <a:ea typeface="仿宋_GB2312" pitchFamily="49" charset="-122"/>
              </a:rPr>
              <a:t>的要求，并先由某个进程提出进入</a:t>
            </a:r>
            <a:r>
              <a:rPr kumimoji="1" lang="en-US" altLang="zh-CN" sz="2800" b="1">
                <a:solidFill>
                  <a:srgbClr val="000000"/>
                </a:solidFill>
                <a:latin typeface="Times New Roman" panose="02020603050405020304" pitchFamily="18" charset="0"/>
                <a:ea typeface="仿宋_GB2312" pitchFamily="49" charset="-122"/>
              </a:rPr>
              <a:t>CS</a:t>
            </a:r>
            <a:r>
              <a:rPr kumimoji="1" lang="zh-CN" altLang="en-US" sz="2800" b="1">
                <a:solidFill>
                  <a:srgbClr val="000000"/>
                </a:solidFill>
                <a:latin typeface="Times New Roman" panose="02020603050405020304" pitchFamily="18" charset="0"/>
                <a:ea typeface="仿宋_GB2312" pitchFamily="49" charset="-122"/>
              </a:rPr>
              <a:t>的要求。</a:t>
            </a:r>
          </a:p>
        </p:txBody>
      </p:sp>
      <p:sp>
        <p:nvSpPr>
          <p:cNvPr id="41989" name="Text Box 5"/>
          <p:cNvSpPr txBox="1">
            <a:spLocks noChangeArrowheads="1"/>
          </p:cNvSpPr>
          <p:nvPr/>
        </p:nvSpPr>
        <p:spPr bwMode="auto">
          <a:xfrm>
            <a:off x="1143000" y="2209800"/>
            <a:ext cx="3352800"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Arial Narrow" panose="020B0606020202030204" pitchFamily="34" charset="0"/>
              </a:rPr>
              <a:t> </a:t>
            </a:r>
            <a:r>
              <a:rPr kumimoji="1" lang="en-US" altLang="zh-CN" sz="2600" b="1">
                <a:latin typeface="Arial Narrow" panose="020B0606020202030204" pitchFamily="34" charset="0"/>
              </a:rPr>
              <a:t>int  inside1=0,inside2=0;</a:t>
            </a:r>
          </a:p>
          <a:p>
            <a:pPr eaLnBrk="1" hangingPunct="1">
              <a:spcBef>
                <a:spcPct val="50000"/>
              </a:spcBef>
            </a:pPr>
            <a:r>
              <a:rPr kumimoji="1" lang="en-US" altLang="zh-CN" sz="2600" b="1">
                <a:latin typeface="Arial Narrow" panose="020B0606020202030204" pitchFamily="34" charset="0"/>
              </a:rPr>
              <a:t> void P1(  )</a:t>
            </a:r>
          </a:p>
          <a:p>
            <a:pPr eaLnBrk="1" hangingPunct="1">
              <a:spcBef>
                <a:spcPct val="50000"/>
              </a:spcBef>
            </a:pPr>
            <a:r>
              <a:rPr kumimoji="1" lang="en-US" altLang="zh-CN" sz="2600" b="1">
                <a:latin typeface="Arial Narrow" panose="020B0606020202030204" pitchFamily="34" charset="0"/>
              </a:rPr>
              <a:t>   { inside1=1;      ….…..a1</a:t>
            </a:r>
          </a:p>
          <a:p>
            <a:pPr eaLnBrk="1" hangingPunct="1">
              <a:spcBef>
                <a:spcPct val="50000"/>
              </a:spcBef>
            </a:pPr>
            <a:r>
              <a:rPr kumimoji="1" lang="en-US" altLang="zh-CN" sz="2600" b="1">
                <a:latin typeface="Arial Narrow" panose="020B0606020202030204" pitchFamily="34" charset="0"/>
              </a:rPr>
              <a:t>      while(inside2) …....a2</a:t>
            </a:r>
          </a:p>
          <a:p>
            <a:pPr eaLnBrk="1" hangingPunct="1">
              <a:spcBef>
                <a:spcPct val="50000"/>
              </a:spcBef>
            </a:pPr>
            <a:r>
              <a:rPr kumimoji="1" lang="en-US" altLang="zh-CN" sz="2600" b="1">
                <a:latin typeface="Arial Narrow" panose="020B0606020202030204" pitchFamily="34" charset="0"/>
              </a:rPr>
              <a:t>        {  ;   }</a:t>
            </a:r>
          </a:p>
          <a:p>
            <a:pPr eaLnBrk="1" hangingPunct="1">
              <a:spcBef>
                <a:spcPct val="50000"/>
              </a:spcBef>
            </a:pPr>
            <a:r>
              <a:rPr kumimoji="1" lang="en-US" altLang="zh-CN" sz="2600" b="1">
                <a:latin typeface="Arial Narrow" panose="020B0606020202030204" pitchFamily="34" charset="0"/>
              </a:rPr>
              <a:t>        use CS;</a:t>
            </a:r>
          </a:p>
          <a:p>
            <a:pPr eaLnBrk="1" hangingPunct="1">
              <a:spcBef>
                <a:spcPct val="50000"/>
              </a:spcBef>
            </a:pPr>
            <a:r>
              <a:rPr kumimoji="1" lang="en-US" altLang="zh-CN" sz="2600" b="1">
                <a:latin typeface="Arial Narrow" panose="020B0606020202030204" pitchFamily="34" charset="0"/>
              </a:rPr>
              <a:t>       inside1=0;  }</a:t>
            </a:r>
          </a:p>
        </p:txBody>
      </p:sp>
      <p:sp>
        <p:nvSpPr>
          <p:cNvPr id="41990" name="Text Box 6"/>
          <p:cNvSpPr txBox="1">
            <a:spLocks noChangeArrowheads="1"/>
          </p:cNvSpPr>
          <p:nvPr/>
        </p:nvSpPr>
        <p:spPr bwMode="auto">
          <a:xfrm>
            <a:off x="5029200" y="2133600"/>
            <a:ext cx="36576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Arial Narrow" panose="020B0606020202030204" pitchFamily="34" charset="0"/>
              </a:rPr>
              <a:t>  </a:t>
            </a:r>
          </a:p>
          <a:p>
            <a:pPr eaLnBrk="1" hangingPunct="1">
              <a:spcBef>
                <a:spcPct val="50000"/>
              </a:spcBef>
            </a:pPr>
            <a:r>
              <a:rPr kumimoji="1" lang="en-US" altLang="zh-CN" sz="2400" b="1">
                <a:latin typeface="Arial Narrow" panose="020B0606020202030204" pitchFamily="34" charset="0"/>
              </a:rPr>
              <a:t> </a:t>
            </a:r>
            <a:r>
              <a:rPr kumimoji="1" lang="en-US" altLang="zh-CN" sz="2600" b="1">
                <a:latin typeface="Arial Narrow" panose="020B0606020202030204" pitchFamily="34" charset="0"/>
              </a:rPr>
              <a:t>void P2(  )</a:t>
            </a:r>
          </a:p>
          <a:p>
            <a:pPr eaLnBrk="1" hangingPunct="1">
              <a:spcBef>
                <a:spcPct val="50000"/>
              </a:spcBef>
            </a:pPr>
            <a:r>
              <a:rPr kumimoji="1" lang="en-US" altLang="zh-CN" sz="2600" b="1">
                <a:latin typeface="Arial Narrow" panose="020B0606020202030204" pitchFamily="34" charset="0"/>
              </a:rPr>
              <a:t>   { inside2=1;      ….…..b1</a:t>
            </a:r>
          </a:p>
          <a:p>
            <a:pPr eaLnBrk="1" hangingPunct="1">
              <a:spcBef>
                <a:spcPct val="50000"/>
              </a:spcBef>
            </a:pPr>
            <a:r>
              <a:rPr kumimoji="1" lang="en-US" altLang="zh-CN" sz="2600" b="1">
                <a:latin typeface="Arial Narrow" panose="020B0606020202030204" pitchFamily="34" charset="0"/>
              </a:rPr>
              <a:t>      while(inside1) …....b2</a:t>
            </a:r>
          </a:p>
          <a:p>
            <a:pPr eaLnBrk="1" hangingPunct="1">
              <a:spcBef>
                <a:spcPct val="50000"/>
              </a:spcBef>
            </a:pPr>
            <a:r>
              <a:rPr kumimoji="1" lang="en-US" altLang="zh-CN" sz="2600" b="1">
                <a:latin typeface="Arial Narrow" panose="020B0606020202030204" pitchFamily="34" charset="0"/>
              </a:rPr>
              <a:t>        {  ;   }</a:t>
            </a:r>
          </a:p>
          <a:p>
            <a:pPr eaLnBrk="1" hangingPunct="1">
              <a:spcBef>
                <a:spcPct val="50000"/>
              </a:spcBef>
            </a:pPr>
            <a:r>
              <a:rPr kumimoji="1" lang="en-US" altLang="zh-CN" sz="2600" b="1">
                <a:latin typeface="Arial Narrow" panose="020B0606020202030204" pitchFamily="34" charset="0"/>
              </a:rPr>
              <a:t>        use CS;</a:t>
            </a:r>
          </a:p>
          <a:p>
            <a:pPr eaLnBrk="1" hangingPunct="1">
              <a:spcBef>
                <a:spcPct val="50000"/>
              </a:spcBef>
            </a:pPr>
            <a:r>
              <a:rPr kumimoji="1" lang="en-US" altLang="zh-CN" sz="2600" b="1">
                <a:latin typeface="Arial Narrow" panose="020B0606020202030204" pitchFamily="34" charset="0"/>
              </a:rPr>
              <a:t>       inside2=0;  }</a:t>
            </a:r>
          </a:p>
        </p:txBody>
      </p:sp>
    </p:spTree>
    <p:extLst>
      <p:ext uri="{BB962C8B-B14F-4D97-AF65-F5344CB8AC3E}">
        <p14:creationId xmlns:p14="http://schemas.microsoft.com/office/powerpoint/2010/main" val="109660831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utoUpdateAnimBg="0"/>
      <p:bldP spid="41989" grpId="0"/>
      <p:bldP spid="4199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55650" y="115888"/>
            <a:ext cx="77724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临界区管理的尝试 </a:t>
            </a:r>
            <a:r>
              <a:rPr lang="en-US" altLang="zh-CN">
                <a:solidFill>
                  <a:srgbClr val="FF0000"/>
                </a:solidFill>
                <a:latin typeface="Times New Roman" panose="02020603050405020304" pitchFamily="18" charset="0"/>
                <a:ea typeface="华文新魏" panose="02010800040101010101" pitchFamily="2" charset="-122"/>
              </a:rPr>
              <a:t>(4)</a:t>
            </a:r>
          </a:p>
        </p:txBody>
      </p:sp>
      <p:sp>
        <p:nvSpPr>
          <p:cNvPr id="26627" name="Rectangle 3"/>
          <p:cNvSpPr>
            <a:spLocks noChangeArrowheads="1"/>
          </p:cNvSpPr>
          <p:nvPr/>
        </p:nvSpPr>
        <p:spPr bwMode="auto">
          <a:xfrm>
            <a:off x="228600" y="719138"/>
            <a:ext cx="19034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solidFill>
                  <a:srgbClr val="000000"/>
                </a:solidFill>
                <a:latin typeface="仿宋_GB2312" pitchFamily="49" charset="-122"/>
                <a:ea typeface="仿宋_GB2312" pitchFamily="49" charset="-122"/>
              </a:rPr>
              <a:t>⒋</a:t>
            </a:r>
            <a:r>
              <a:rPr kumimoji="1" lang="en-US" altLang="zh-CN" sz="2800" b="1">
                <a:solidFill>
                  <a:srgbClr val="000000"/>
                </a:solidFill>
                <a:latin typeface="Times New Roman" panose="02020603050405020304" pitchFamily="18" charset="0"/>
                <a:ea typeface="仿宋_GB2312" pitchFamily="49" charset="-122"/>
              </a:rPr>
              <a:t>Method4</a:t>
            </a:r>
          </a:p>
        </p:txBody>
      </p:sp>
      <p:sp>
        <p:nvSpPr>
          <p:cNvPr id="43012" name="Rectangle 4"/>
          <p:cNvSpPr>
            <a:spLocks noChangeArrowheads="1"/>
          </p:cNvSpPr>
          <p:nvPr/>
        </p:nvSpPr>
        <p:spPr bwMode="auto">
          <a:xfrm>
            <a:off x="228600" y="1206500"/>
            <a:ext cx="8839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仿宋_GB2312" pitchFamily="49" charset="-122"/>
                <a:ea typeface="仿宋_GB2312" pitchFamily="49" charset="-122"/>
              </a:rPr>
              <a:t>  </a:t>
            </a:r>
            <a:r>
              <a:rPr kumimoji="1" lang="zh-CN" altLang="en-US" sz="2800" b="1">
                <a:solidFill>
                  <a:srgbClr val="3333FF"/>
                </a:solidFill>
                <a:latin typeface="Times New Roman" panose="02020603050405020304" pitchFamily="18" charset="0"/>
                <a:ea typeface="仿宋_GB2312" pitchFamily="49" charset="-122"/>
              </a:rPr>
              <a:t>思想：</a:t>
            </a:r>
            <a:r>
              <a:rPr kumimoji="1" lang="zh-CN" altLang="en-US" sz="2800" b="1">
                <a:solidFill>
                  <a:srgbClr val="000000"/>
                </a:solidFill>
                <a:latin typeface="Times New Roman" panose="02020603050405020304" pitchFamily="18" charset="0"/>
                <a:ea typeface="仿宋_GB2312" pitchFamily="49" charset="-122"/>
              </a:rPr>
              <a:t>设用变量</a:t>
            </a:r>
            <a:r>
              <a:rPr kumimoji="1" lang="en-US" altLang="zh-CN" sz="2800" b="1">
                <a:solidFill>
                  <a:srgbClr val="000000"/>
                </a:solidFill>
                <a:latin typeface="Times New Roman" panose="02020603050405020304" pitchFamily="18" charset="0"/>
                <a:ea typeface="仿宋_GB2312" pitchFamily="49" charset="-122"/>
              </a:rPr>
              <a:t>turn</a:t>
            </a:r>
            <a:r>
              <a:rPr kumimoji="1" lang="zh-CN" altLang="en-US" sz="2800" b="1">
                <a:solidFill>
                  <a:srgbClr val="000000"/>
                </a:solidFill>
                <a:latin typeface="Times New Roman" panose="02020603050405020304" pitchFamily="18" charset="0"/>
                <a:ea typeface="仿宋_GB2312" pitchFamily="49" charset="-122"/>
              </a:rPr>
              <a:t>来强迫两个进程交替进入临界区。</a:t>
            </a:r>
          </a:p>
        </p:txBody>
      </p:sp>
      <p:sp>
        <p:nvSpPr>
          <p:cNvPr id="43013" name="Text Box 5"/>
          <p:cNvSpPr txBox="1">
            <a:spLocks noChangeArrowheads="1"/>
          </p:cNvSpPr>
          <p:nvPr/>
        </p:nvSpPr>
        <p:spPr bwMode="auto">
          <a:xfrm>
            <a:off x="1219200" y="1989138"/>
            <a:ext cx="3352800"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Arial Narrow" panose="020B0606020202030204" pitchFamily="34" charset="0"/>
              </a:rPr>
              <a:t> </a:t>
            </a:r>
            <a:r>
              <a:rPr kumimoji="1" lang="en-US" altLang="zh-CN" sz="2600" b="1">
                <a:latin typeface="Arial Narrow" panose="020B0606020202030204" pitchFamily="34" charset="0"/>
              </a:rPr>
              <a:t>int  turn=1;</a:t>
            </a:r>
          </a:p>
          <a:p>
            <a:pPr eaLnBrk="1" hangingPunct="1">
              <a:spcBef>
                <a:spcPct val="50000"/>
              </a:spcBef>
            </a:pPr>
            <a:r>
              <a:rPr kumimoji="1" lang="en-US" altLang="zh-CN" sz="2600" b="1">
                <a:latin typeface="Arial Narrow" panose="020B0606020202030204" pitchFamily="34" charset="0"/>
              </a:rPr>
              <a:t> void P1(  )  </a:t>
            </a:r>
          </a:p>
          <a:p>
            <a:pPr eaLnBrk="1" hangingPunct="1">
              <a:spcBef>
                <a:spcPct val="50000"/>
              </a:spcBef>
            </a:pPr>
            <a:r>
              <a:rPr kumimoji="1" lang="en-US" altLang="zh-CN" sz="2600" b="1">
                <a:latin typeface="Arial Narrow" panose="020B0606020202030204" pitchFamily="34" charset="0"/>
              </a:rPr>
              <a:t> { while( turn=2) </a:t>
            </a:r>
          </a:p>
          <a:p>
            <a:pPr eaLnBrk="1" hangingPunct="1">
              <a:spcBef>
                <a:spcPct val="50000"/>
              </a:spcBef>
            </a:pPr>
            <a:r>
              <a:rPr kumimoji="1" lang="en-US" altLang="zh-CN" sz="2600" b="1">
                <a:latin typeface="Arial Narrow" panose="020B0606020202030204" pitchFamily="34" charset="0"/>
              </a:rPr>
              <a:t>      {    ;  }</a:t>
            </a:r>
          </a:p>
          <a:p>
            <a:pPr eaLnBrk="1" hangingPunct="1">
              <a:spcBef>
                <a:spcPct val="50000"/>
              </a:spcBef>
            </a:pPr>
            <a:r>
              <a:rPr kumimoji="1" lang="en-US" altLang="zh-CN" sz="2600" b="1">
                <a:latin typeface="Arial Narrow" panose="020B0606020202030204" pitchFamily="34" charset="0"/>
              </a:rPr>
              <a:t>    use CS;</a:t>
            </a:r>
          </a:p>
          <a:p>
            <a:pPr eaLnBrk="1" hangingPunct="1">
              <a:spcBef>
                <a:spcPct val="50000"/>
              </a:spcBef>
            </a:pPr>
            <a:r>
              <a:rPr kumimoji="1" lang="en-US" altLang="zh-CN" sz="2600" b="1">
                <a:latin typeface="Arial Narrow" panose="020B0606020202030204" pitchFamily="34" charset="0"/>
              </a:rPr>
              <a:t>    turn=2;  </a:t>
            </a:r>
          </a:p>
          <a:p>
            <a:pPr eaLnBrk="1" hangingPunct="1">
              <a:spcBef>
                <a:spcPct val="50000"/>
              </a:spcBef>
            </a:pPr>
            <a:r>
              <a:rPr kumimoji="1" lang="en-US" altLang="zh-CN" sz="2600" b="1">
                <a:latin typeface="Arial Narrow" panose="020B0606020202030204" pitchFamily="34" charset="0"/>
              </a:rPr>
              <a:t> }</a:t>
            </a:r>
          </a:p>
        </p:txBody>
      </p:sp>
      <p:sp>
        <p:nvSpPr>
          <p:cNvPr id="43014" name="Text Box 6"/>
          <p:cNvSpPr txBox="1">
            <a:spLocks noChangeArrowheads="1"/>
          </p:cNvSpPr>
          <p:nvPr/>
        </p:nvSpPr>
        <p:spPr bwMode="auto">
          <a:xfrm>
            <a:off x="4572000" y="1989138"/>
            <a:ext cx="33528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Arial Narrow" panose="020B0606020202030204" pitchFamily="34" charset="0"/>
              </a:rPr>
              <a:t>  </a:t>
            </a:r>
          </a:p>
          <a:p>
            <a:pPr eaLnBrk="1" hangingPunct="1">
              <a:spcBef>
                <a:spcPct val="50000"/>
              </a:spcBef>
            </a:pPr>
            <a:r>
              <a:rPr kumimoji="1" lang="en-US" altLang="zh-CN" sz="2400" b="1">
                <a:latin typeface="Arial Narrow" panose="020B0606020202030204" pitchFamily="34" charset="0"/>
              </a:rPr>
              <a:t> </a:t>
            </a:r>
            <a:r>
              <a:rPr kumimoji="1" lang="en-US" altLang="zh-CN" sz="2600" b="1">
                <a:latin typeface="Arial Narrow" panose="020B0606020202030204" pitchFamily="34" charset="0"/>
              </a:rPr>
              <a:t>void P2(  )  </a:t>
            </a:r>
          </a:p>
          <a:p>
            <a:pPr eaLnBrk="1" hangingPunct="1">
              <a:spcBef>
                <a:spcPct val="50000"/>
              </a:spcBef>
            </a:pPr>
            <a:r>
              <a:rPr kumimoji="1" lang="en-US" altLang="zh-CN" sz="2600" b="1">
                <a:latin typeface="Arial Narrow" panose="020B0606020202030204" pitchFamily="34" charset="0"/>
              </a:rPr>
              <a:t> { while( turn=1) </a:t>
            </a:r>
          </a:p>
          <a:p>
            <a:pPr eaLnBrk="1" hangingPunct="1">
              <a:spcBef>
                <a:spcPct val="50000"/>
              </a:spcBef>
            </a:pPr>
            <a:r>
              <a:rPr kumimoji="1" lang="en-US" altLang="zh-CN" sz="2600" b="1">
                <a:latin typeface="Arial Narrow" panose="020B0606020202030204" pitchFamily="34" charset="0"/>
              </a:rPr>
              <a:t>      {    ;  }</a:t>
            </a:r>
          </a:p>
          <a:p>
            <a:pPr eaLnBrk="1" hangingPunct="1">
              <a:spcBef>
                <a:spcPct val="50000"/>
              </a:spcBef>
            </a:pPr>
            <a:r>
              <a:rPr kumimoji="1" lang="en-US" altLang="zh-CN" sz="2600" b="1">
                <a:latin typeface="Arial Narrow" panose="020B0606020202030204" pitchFamily="34" charset="0"/>
              </a:rPr>
              <a:t>    use CS;</a:t>
            </a:r>
          </a:p>
          <a:p>
            <a:pPr eaLnBrk="1" hangingPunct="1">
              <a:spcBef>
                <a:spcPct val="50000"/>
              </a:spcBef>
            </a:pPr>
            <a:r>
              <a:rPr kumimoji="1" lang="en-US" altLang="zh-CN" sz="2600" b="1">
                <a:latin typeface="Arial Narrow" panose="020B0606020202030204" pitchFamily="34" charset="0"/>
              </a:rPr>
              <a:t>    turn=1;  </a:t>
            </a:r>
          </a:p>
          <a:p>
            <a:pPr eaLnBrk="1" hangingPunct="1">
              <a:spcBef>
                <a:spcPct val="50000"/>
              </a:spcBef>
            </a:pPr>
            <a:r>
              <a:rPr kumimoji="1" lang="en-US" altLang="zh-CN" sz="2600" b="1">
                <a:latin typeface="Arial Narrow" panose="020B0606020202030204" pitchFamily="34" charset="0"/>
              </a:rPr>
              <a:t> }</a:t>
            </a:r>
          </a:p>
        </p:txBody>
      </p:sp>
    </p:spTree>
    <p:extLst>
      <p:ext uri="{BB962C8B-B14F-4D97-AF65-F5344CB8AC3E}">
        <p14:creationId xmlns:p14="http://schemas.microsoft.com/office/powerpoint/2010/main" val="324952679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utoUpdateAnimBg="0"/>
      <p:bldP spid="43013" grpId="0"/>
      <p:bldP spid="430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43000" y="7938"/>
            <a:ext cx="77724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临界区管理的尝试 </a:t>
            </a:r>
            <a:r>
              <a:rPr lang="en-US" altLang="zh-CN">
                <a:solidFill>
                  <a:srgbClr val="FF0000"/>
                </a:solidFill>
                <a:latin typeface="Times New Roman" panose="02020603050405020304" pitchFamily="18" charset="0"/>
                <a:ea typeface="华文新魏" panose="02010800040101010101" pitchFamily="2" charset="-122"/>
              </a:rPr>
              <a:t>(5)</a:t>
            </a:r>
          </a:p>
        </p:txBody>
      </p:sp>
      <p:sp>
        <p:nvSpPr>
          <p:cNvPr id="27651" name="Rectangle 3"/>
          <p:cNvSpPr>
            <a:spLocks noChangeArrowheads="1"/>
          </p:cNvSpPr>
          <p:nvPr/>
        </p:nvSpPr>
        <p:spPr bwMode="auto">
          <a:xfrm>
            <a:off x="228600" y="533400"/>
            <a:ext cx="18145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solidFill>
                  <a:srgbClr val="000000"/>
                </a:solidFill>
                <a:latin typeface="Times New Roman" panose="02020603050405020304" pitchFamily="18" charset="0"/>
                <a:ea typeface="仿宋_GB2312" pitchFamily="49" charset="-122"/>
              </a:rPr>
              <a:t>5.</a:t>
            </a:r>
            <a:r>
              <a:rPr kumimoji="1" lang="en-US" altLang="zh-CN" sz="2800" b="1">
                <a:solidFill>
                  <a:srgbClr val="000000"/>
                </a:solidFill>
                <a:latin typeface="Times New Roman" panose="02020603050405020304" pitchFamily="18" charset="0"/>
                <a:ea typeface="仿宋_GB2312" pitchFamily="49" charset="-122"/>
              </a:rPr>
              <a:t>Method5</a:t>
            </a:r>
          </a:p>
        </p:txBody>
      </p:sp>
      <p:sp>
        <p:nvSpPr>
          <p:cNvPr id="44036" name="Rectangle 4"/>
          <p:cNvSpPr>
            <a:spLocks noChangeArrowheads="1"/>
          </p:cNvSpPr>
          <p:nvPr/>
        </p:nvSpPr>
        <p:spPr bwMode="auto">
          <a:xfrm>
            <a:off x="228600" y="1020763"/>
            <a:ext cx="8839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仿宋_GB2312" pitchFamily="49" charset="-122"/>
                <a:ea typeface="仿宋_GB2312" pitchFamily="49" charset="-122"/>
              </a:rPr>
              <a:t>  </a:t>
            </a:r>
            <a:r>
              <a:rPr kumimoji="1" lang="zh-CN" altLang="en-US" sz="2800" b="1">
                <a:solidFill>
                  <a:srgbClr val="3333FF"/>
                </a:solidFill>
                <a:latin typeface="Times New Roman" panose="02020603050405020304" pitchFamily="18" charset="0"/>
                <a:ea typeface="仿宋_GB2312" pitchFamily="49" charset="-122"/>
              </a:rPr>
              <a:t>思想：</a:t>
            </a:r>
            <a:r>
              <a:rPr kumimoji="1" lang="zh-CN" altLang="en-US" sz="2800" b="1">
                <a:solidFill>
                  <a:srgbClr val="000000"/>
                </a:solidFill>
                <a:latin typeface="Times New Roman" panose="02020603050405020304" pitchFamily="18" charset="0"/>
                <a:ea typeface="仿宋_GB2312" pitchFamily="49" charset="-122"/>
              </a:rPr>
              <a:t>设二个变量：</a:t>
            </a:r>
            <a:r>
              <a:rPr kumimoji="1" lang="en-US" altLang="zh-CN" sz="2800" b="1">
                <a:solidFill>
                  <a:srgbClr val="000000"/>
                </a:solidFill>
                <a:latin typeface="Times New Roman" panose="02020603050405020304" pitchFamily="18" charset="0"/>
                <a:ea typeface="仿宋_GB2312" pitchFamily="49" charset="-122"/>
              </a:rPr>
              <a:t>inside1,inside2</a:t>
            </a:r>
            <a:r>
              <a:rPr kumimoji="1" lang="zh-CN" altLang="en-US" sz="2800" b="1">
                <a:solidFill>
                  <a:srgbClr val="000000"/>
                </a:solidFill>
                <a:latin typeface="Times New Roman" panose="02020603050405020304" pitchFamily="18" charset="0"/>
                <a:ea typeface="仿宋_GB2312" pitchFamily="49" charset="-122"/>
              </a:rPr>
              <a:t>分别指示进程进入</a:t>
            </a:r>
            <a:r>
              <a:rPr kumimoji="1" lang="en-US" altLang="zh-CN" sz="2800" b="1">
                <a:solidFill>
                  <a:srgbClr val="000000"/>
                </a:solidFill>
                <a:latin typeface="Times New Roman" panose="02020603050405020304" pitchFamily="18" charset="0"/>
                <a:ea typeface="仿宋_GB2312" pitchFamily="49" charset="-122"/>
              </a:rPr>
              <a:t>CS</a:t>
            </a:r>
            <a:r>
              <a:rPr kumimoji="1" lang="zh-CN" altLang="en-US" sz="2800" b="1">
                <a:solidFill>
                  <a:srgbClr val="000000"/>
                </a:solidFill>
                <a:latin typeface="Times New Roman" panose="02020603050405020304" pitchFamily="18" charset="0"/>
                <a:ea typeface="仿宋_GB2312" pitchFamily="49" charset="-122"/>
              </a:rPr>
              <a:t>的要求</a:t>
            </a:r>
            <a:r>
              <a:rPr kumimoji="1" lang="en-US" altLang="zh-CN" sz="2800" b="1">
                <a:solidFill>
                  <a:srgbClr val="000000"/>
                </a:solidFill>
                <a:latin typeface="Times New Roman" panose="02020603050405020304" pitchFamily="18" charset="0"/>
                <a:ea typeface="仿宋_GB2312" pitchFamily="49" charset="-122"/>
              </a:rPr>
              <a:t>;turn</a:t>
            </a:r>
            <a:r>
              <a:rPr kumimoji="1" lang="zh-CN" altLang="en-US" sz="2800" b="1">
                <a:solidFill>
                  <a:srgbClr val="000000"/>
                </a:solidFill>
                <a:latin typeface="Times New Roman" panose="02020603050405020304" pitchFamily="18" charset="0"/>
                <a:ea typeface="仿宋_GB2312" pitchFamily="49" charset="-122"/>
              </a:rPr>
              <a:t>作为仲裁变量，指出哪个进程进入</a:t>
            </a:r>
            <a:r>
              <a:rPr kumimoji="1" lang="en-US" altLang="zh-CN" sz="2800" b="1">
                <a:solidFill>
                  <a:srgbClr val="000000"/>
                </a:solidFill>
                <a:latin typeface="Times New Roman" panose="02020603050405020304" pitchFamily="18" charset="0"/>
                <a:ea typeface="仿宋_GB2312" pitchFamily="49" charset="-122"/>
              </a:rPr>
              <a:t>CS</a:t>
            </a:r>
            <a:r>
              <a:rPr kumimoji="1" lang="zh-CN" altLang="en-US" sz="2800" b="1">
                <a:solidFill>
                  <a:srgbClr val="000000"/>
                </a:solidFill>
                <a:latin typeface="Times New Roman" panose="02020603050405020304" pitchFamily="18" charset="0"/>
                <a:ea typeface="仿宋_GB2312" pitchFamily="49" charset="-122"/>
              </a:rPr>
              <a:t>。</a:t>
            </a:r>
          </a:p>
        </p:txBody>
      </p:sp>
      <p:sp>
        <p:nvSpPr>
          <p:cNvPr id="44037" name="Text Box 5"/>
          <p:cNvSpPr txBox="1">
            <a:spLocks noChangeArrowheads="1"/>
          </p:cNvSpPr>
          <p:nvPr/>
        </p:nvSpPr>
        <p:spPr bwMode="auto">
          <a:xfrm>
            <a:off x="609600" y="1981200"/>
            <a:ext cx="3810000"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kumimoji="1" lang="en-US" altLang="zh-CN" sz="2400" b="1" dirty="0">
                <a:latin typeface="Arial Narrow" panose="020B0606020202030204" pitchFamily="34" charset="0"/>
              </a:rPr>
              <a:t> </a:t>
            </a:r>
            <a:r>
              <a:rPr kumimoji="1" lang="en-US" altLang="zh-CN" sz="2600" b="1" dirty="0" err="1">
                <a:latin typeface="Arial Narrow" panose="020B0606020202030204" pitchFamily="34" charset="0"/>
              </a:rPr>
              <a:t>int</a:t>
            </a:r>
            <a:r>
              <a:rPr kumimoji="1" lang="en-US" altLang="zh-CN" sz="2600" b="1" dirty="0">
                <a:latin typeface="Arial Narrow" panose="020B0606020202030204" pitchFamily="34" charset="0"/>
              </a:rPr>
              <a:t>  inside1=0,inside2=0;</a:t>
            </a:r>
          </a:p>
          <a:p>
            <a:pPr eaLnBrk="1" hangingPunct="1">
              <a:spcBef>
                <a:spcPct val="20000"/>
              </a:spcBef>
            </a:pPr>
            <a:r>
              <a:rPr kumimoji="1" lang="en-US" altLang="zh-CN" sz="2600" b="1" dirty="0">
                <a:latin typeface="Arial Narrow" panose="020B0606020202030204" pitchFamily="34" charset="0"/>
              </a:rPr>
              <a:t> </a:t>
            </a:r>
            <a:r>
              <a:rPr kumimoji="1" lang="en-US" altLang="zh-CN" sz="2600" b="1" dirty="0" err="1">
                <a:latin typeface="Arial Narrow" panose="020B0606020202030204" pitchFamily="34" charset="0"/>
              </a:rPr>
              <a:t>int</a:t>
            </a:r>
            <a:r>
              <a:rPr kumimoji="1" lang="en-US" altLang="zh-CN" sz="2600" b="1" dirty="0">
                <a:latin typeface="Arial Narrow" panose="020B0606020202030204" pitchFamily="34" charset="0"/>
              </a:rPr>
              <a:t>  turn=1;</a:t>
            </a:r>
          </a:p>
          <a:p>
            <a:pPr eaLnBrk="1" hangingPunct="1">
              <a:spcBef>
                <a:spcPct val="20000"/>
              </a:spcBef>
            </a:pPr>
            <a:r>
              <a:rPr kumimoji="1" lang="en-US" altLang="zh-CN" sz="2600" b="1" dirty="0">
                <a:latin typeface="Arial Narrow" panose="020B0606020202030204" pitchFamily="34" charset="0"/>
              </a:rPr>
              <a:t> void P1(  )  </a:t>
            </a:r>
          </a:p>
          <a:p>
            <a:pPr eaLnBrk="1" hangingPunct="1">
              <a:spcBef>
                <a:spcPct val="20000"/>
              </a:spcBef>
            </a:pPr>
            <a:r>
              <a:rPr kumimoji="1" lang="en-US" altLang="zh-CN" sz="2600" b="1" dirty="0">
                <a:latin typeface="Arial Narrow" panose="020B0606020202030204" pitchFamily="34" charset="0"/>
              </a:rPr>
              <a:t> { inside1=1;  turn=2;</a:t>
            </a:r>
          </a:p>
          <a:p>
            <a:pPr eaLnBrk="1" hangingPunct="1">
              <a:spcBef>
                <a:spcPct val="20000"/>
              </a:spcBef>
            </a:pPr>
            <a:r>
              <a:rPr kumimoji="1" lang="en-US" altLang="zh-CN" sz="2600" b="1" dirty="0">
                <a:latin typeface="Arial Narrow" panose="020B0606020202030204" pitchFamily="34" charset="0"/>
              </a:rPr>
              <a:t>    while( inside2 and  turn=2) </a:t>
            </a:r>
          </a:p>
          <a:p>
            <a:pPr eaLnBrk="1" hangingPunct="1">
              <a:spcBef>
                <a:spcPct val="20000"/>
              </a:spcBef>
            </a:pPr>
            <a:r>
              <a:rPr kumimoji="1" lang="en-US" altLang="zh-CN" sz="2600" b="1" dirty="0">
                <a:latin typeface="Arial Narrow" panose="020B0606020202030204" pitchFamily="34" charset="0"/>
              </a:rPr>
              <a:t>          {    ;  }</a:t>
            </a:r>
          </a:p>
          <a:p>
            <a:pPr eaLnBrk="1" hangingPunct="1">
              <a:spcBef>
                <a:spcPct val="20000"/>
              </a:spcBef>
            </a:pPr>
            <a:r>
              <a:rPr kumimoji="1" lang="en-US" altLang="zh-CN" sz="2600" b="1" dirty="0">
                <a:latin typeface="Arial Narrow" panose="020B0606020202030204" pitchFamily="34" charset="0"/>
              </a:rPr>
              <a:t>    use CS;</a:t>
            </a:r>
          </a:p>
          <a:p>
            <a:pPr eaLnBrk="1" hangingPunct="1">
              <a:spcBef>
                <a:spcPct val="20000"/>
              </a:spcBef>
            </a:pPr>
            <a:r>
              <a:rPr kumimoji="1" lang="en-US" altLang="zh-CN" sz="2600" b="1" dirty="0">
                <a:latin typeface="Arial Narrow" panose="020B0606020202030204" pitchFamily="34" charset="0"/>
              </a:rPr>
              <a:t>    inside1=0;   }</a:t>
            </a:r>
          </a:p>
        </p:txBody>
      </p:sp>
      <p:sp>
        <p:nvSpPr>
          <p:cNvPr id="44038" name="Text Box 6"/>
          <p:cNvSpPr txBox="1">
            <a:spLocks noChangeArrowheads="1"/>
          </p:cNvSpPr>
          <p:nvPr/>
        </p:nvSpPr>
        <p:spPr bwMode="auto">
          <a:xfrm>
            <a:off x="4716463" y="2511425"/>
            <a:ext cx="4267200" cy="322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dirty="0">
                <a:latin typeface="Arial Narrow" panose="020B0606020202030204" pitchFamily="34" charset="0"/>
              </a:rPr>
              <a:t>   </a:t>
            </a:r>
          </a:p>
          <a:p>
            <a:pPr eaLnBrk="1" hangingPunct="1">
              <a:spcBef>
                <a:spcPct val="20000"/>
              </a:spcBef>
            </a:pPr>
            <a:r>
              <a:rPr kumimoji="1" lang="en-US" altLang="zh-CN" sz="2400" b="1" dirty="0">
                <a:latin typeface="Arial Narrow" panose="020B0606020202030204" pitchFamily="34" charset="0"/>
              </a:rPr>
              <a:t> </a:t>
            </a:r>
            <a:r>
              <a:rPr kumimoji="1" lang="en-US" altLang="zh-CN" sz="2600" b="1" dirty="0">
                <a:latin typeface="Arial Narrow" panose="020B0606020202030204" pitchFamily="34" charset="0"/>
              </a:rPr>
              <a:t>void P2(  )  </a:t>
            </a:r>
          </a:p>
          <a:p>
            <a:pPr eaLnBrk="1" hangingPunct="1">
              <a:spcBef>
                <a:spcPct val="20000"/>
              </a:spcBef>
            </a:pPr>
            <a:r>
              <a:rPr kumimoji="1" lang="en-US" altLang="zh-CN" sz="2600" b="1" dirty="0">
                <a:latin typeface="Arial Narrow" panose="020B0606020202030204" pitchFamily="34" charset="0"/>
              </a:rPr>
              <a:t> { inside2=1;  turn=1;</a:t>
            </a:r>
          </a:p>
          <a:p>
            <a:pPr eaLnBrk="1" hangingPunct="1">
              <a:spcBef>
                <a:spcPct val="20000"/>
              </a:spcBef>
            </a:pPr>
            <a:r>
              <a:rPr kumimoji="1" lang="en-US" altLang="zh-CN" sz="2600" b="1" dirty="0">
                <a:latin typeface="Arial Narrow" panose="020B0606020202030204" pitchFamily="34" charset="0"/>
              </a:rPr>
              <a:t>    while( inside1 and  turn=1) </a:t>
            </a:r>
          </a:p>
          <a:p>
            <a:pPr eaLnBrk="1" hangingPunct="1">
              <a:spcBef>
                <a:spcPct val="20000"/>
              </a:spcBef>
            </a:pPr>
            <a:r>
              <a:rPr kumimoji="1" lang="en-US" altLang="zh-CN" sz="2600" b="1" dirty="0">
                <a:latin typeface="Arial Narrow" panose="020B0606020202030204" pitchFamily="34" charset="0"/>
              </a:rPr>
              <a:t>          {    ;  }</a:t>
            </a:r>
          </a:p>
          <a:p>
            <a:pPr eaLnBrk="1" hangingPunct="1">
              <a:spcBef>
                <a:spcPct val="20000"/>
              </a:spcBef>
            </a:pPr>
            <a:r>
              <a:rPr kumimoji="1" lang="en-US" altLang="zh-CN" sz="2600" b="1" dirty="0">
                <a:latin typeface="Arial Narrow" panose="020B0606020202030204" pitchFamily="34" charset="0"/>
              </a:rPr>
              <a:t>    use CS;</a:t>
            </a:r>
          </a:p>
          <a:p>
            <a:pPr eaLnBrk="1" hangingPunct="1">
              <a:spcBef>
                <a:spcPct val="20000"/>
              </a:spcBef>
            </a:pPr>
            <a:r>
              <a:rPr kumimoji="1" lang="en-US" altLang="zh-CN" sz="2600" b="1" dirty="0">
                <a:latin typeface="Arial Narrow" panose="020B0606020202030204" pitchFamily="34" charset="0"/>
              </a:rPr>
              <a:t>    inside2=0;   }</a:t>
            </a:r>
          </a:p>
        </p:txBody>
      </p:sp>
    </p:spTree>
    <p:extLst>
      <p:ext uri="{BB962C8B-B14F-4D97-AF65-F5344CB8AC3E}">
        <p14:creationId xmlns:p14="http://schemas.microsoft.com/office/powerpoint/2010/main" val="65421524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utoUpdateAnimBg="0"/>
      <p:bldP spid="44037" grpId="0"/>
      <p:bldP spid="4403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312738"/>
            <a:ext cx="8610600" cy="669925"/>
          </a:xfrm>
        </p:spPr>
        <p:txBody>
          <a:bodyPr/>
          <a:lstStyle/>
          <a:p>
            <a:pPr eaLnBrk="1" hangingPunct="1"/>
            <a:r>
              <a:rPr lang="en-US" altLang="zh-CN">
                <a:solidFill>
                  <a:srgbClr val="FF0000"/>
                </a:solidFill>
                <a:latin typeface="Times New Roman" panose="02020603050405020304" pitchFamily="18" charset="0"/>
                <a:ea typeface="华文新魏" panose="02010800040101010101" pitchFamily="2" charset="-122"/>
              </a:rPr>
              <a:t>3.2.3</a:t>
            </a:r>
            <a:r>
              <a:rPr lang="zh-CN" altLang="en-US">
                <a:solidFill>
                  <a:srgbClr val="FF0000"/>
                </a:solidFill>
                <a:latin typeface="Times New Roman" panose="02020603050405020304" pitchFamily="18" charset="0"/>
                <a:ea typeface="华文新魏" panose="02010800040101010101" pitchFamily="2" charset="-122"/>
              </a:rPr>
              <a:t>临界区管理的硬件解</a:t>
            </a:r>
            <a:r>
              <a:rPr lang="en-US" altLang="zh-CN">
                <a:solidFill>
                  <a:srgbClr val="FF0000"/>
                </a:solidFill>
                <a:latin typeface="Times New Roman" panose="02020603050405020304" pitchFamily="18" charset="0"/>
                <a:ea typeface="华文新魏" panose="02010800040101010101" pitchFamily="2" charset="-122"/>
              </a:rPr>
              <a:t>(1)</a:t>
            </a:r>
          </a:p>
        </p:txBody>
      </p:sp>
      <p:sp>
        <p:nvSpPr>
          <p:cNvPr id="45059" name="Rectangle 3"/>
          <p:cNvSpPr>
            <a:spLocks noChangeArrowheads="1"/>
          </p:cNvSpPr>
          <p:nvPr/>
        </p:nvSpPr>
        <p:spPr bwMode="auto">
          <a:xfrm>
            <a:off x="609600" y="1341438"/>
            <a:ext cx="80772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仿宋_GB2312" pitchFamily="49" charset="-122"/>
                <a:ea typeface="仿宋_GB2312" pitchFamily="49" charset="-122"/>
              </a:rPr>
              <a:t>  </a:t>
            </a:r>
            <a:r>
              <a:rPr kumimoji="1" lang="en-US" altLang="zh-CN" sz="2800">
                <a:latin typeface="隶书" panose="02010509060101010101" pitchFamily="49" charset="-122"/>
                <a:ea typeface="隶书" panose="02010509060101010101" pitchFamily="49" charset="-122"/>
              </a:rPr>
              <a:t>●</a:t>
            </a:r>
            <a:r>
              <a:rPr kumimoji="1" lang="zh-CN" altLang="en-US" sz="3600">
                <a:solidFill>
                  <a:srgbClr val="3333FF"/>
                </a:solidFill>
                <a:latin typeface="Times New Roman" panose="02020603050405020304" pitchFamily="18" charset="0"/>
                <a:ea typeface="华文新魏" panose="02010800040101010101" pitchFamily="2" charset="-122"/>
              </a:rPr>
              <a:t>基本思想：</a:t>
            </a:r>
            <a:r>
              <a:rPr kumimoji="1" lang="zh-CN" altLang="en-US" sz="3600">
                <a:latin typeface="Times New Roman" panose="02020603050405020304" pitchFamily="18" charset="0"/>
                <a:ea typeface="华文新魏" panose="02010800040101010101" pitchFamily="2" charset="-122"/>
              </a:rPr>
              <a:t>假设系统硬件提供一个测试并建立指令</a:t>
            </a:r>
            <a:r>
              <a:rPr kumimoji="1" lang="en-US" altLang="zh-CN" sz="3600">
                <a:latin typeface="Times New Roman" panose="02020603050405020304" pitchFamily="18" charset="0"/>
                <a:ea typeface="华文新魏" panose="02010800040101010101" pitchFamily="2" charset="-122"/>
              </a:rPr>
              <a:t>TS</a:t>
            </a:r>
            <a:r>
              <a:rPr kumimoji="1" lang="zh-CN" altLang="en-US" sz="3600">
                <a:latin typeface="Times New Roman" panose="02020603050405020304" pitchFamily="18" charset="0"/>
                <a:ea typeface="华文新魏" panose="02010800040101010101" pitchFamily="2" charset="-122"/>
              </a:rPr>
              <a:t>，其基本含义为：</a:t>
            </a:r>
          </a:p>
        </p:txBody>
      </p:sp>
      <p:sp>
        <p:nvSpPr>
          <p:cNvPr id="45060" name="Rectangle 4"/>
          <p:cNvSpPr>
            <a:spLocks noChangeArrowheads="1"/>
          </p:cNvSpPr>
          <p:nvPr/>
        </p:nvSpPr>
        <p:spPr bwMode="auto">
          <a:xfrm>
            <a:off x="762000" y="3076575"/>
            <a:ext cx="6762328"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600" dirty="0" err="1">
                <a:latin typeface="隶书" panose="02010509060101010101" pitchFamily="49" charset="-122"/>
                <a:ea typeface="隶书" panose="02010509060101010101" pitchFamily="49" charset="-122"/>
              </a:rPr>
              <a:t>Bool</a:t>
            </a:r>
            <a:r>
              <a:rPr kumimoji="1" lang="en-US" altLang="zh-CN" sz="3600" dirty="0">
                <a:latin typeface="隶书" panose="02010509060101010101" pitchFamily="49" charset="-122"/>
                <a:ea typeface="隶书" panose="02010509060101010101" pitchFamily="49" charset="-122"/>
              </a:rPr>
              <a:t> TS(</a:t>
            </a:r>
            <a:r>
              <a:rPr kumimoji="1" lang="en-US" altLang="zh-CN" sz="3600" dirty="0" err="1">
                <a:latin typeface="隶书" panose="02010509060101010101" pitchFamily="49" charset="-122"/>
                <a:ea typeface="隶书" panose="02010509060101010101" pitchFamily="49" charset="-122"/>
              </a:rPr>
              <a:t>bool</a:t>
            </a:r>
            <a:r>
              <a:rPr kumimoji="1" lang="en-US" altLang="zh-CN" sz="3600" dirty="0">
                <a:latin typeface="隶书" panose="02010509060101010101" pitchFamily="49" charset="-122"/>
                <a:ea typeface="隶书" panose="02010509060101010101" pitchFamily="49" charset="-122"/>
              </a:rPr>
              <a:t> &amp;x){</a:t>
            </a:r>
          </a:p>
          <a:p>
            <a:pPr eaLnBrk="1" hangingPunct="1"/>
            <a:r>
              <a:rPr kumimoji="1" lang="en-US" altLang="zh-CN" sz="3600" dirty="0">
                <a:latin typeface="隶书" panose="02010509060101010101" pitchFamily="49" charset="-122"/>
                <a:ea typeface="隶书" panose="02010509060101010101" pitchFamily="49" charset="-122"/>
              </a:rPr>
              <a:t>if (X) </a:t>
            </a:r>
          </a:p>
          <a:p>
            <a:pPr eaLnBrk="1" hangingPunct="1"/>
            <a:r>
              <a:rPr lang="en-US" altLang="zh-CN" sz="3600" dirty="0">
                <a:latin typeface="隶书" panose="02010509060101010101" pitchFamily="49" charset="-122"/>
                <a:ea typeface="隶书" panose="02010509060101010101" pitchFamily="49" charset="-122"/>
              </a:rPr>
              <a:t>{</a:t>
            </a:r>
            <a:r>
              <a:rPr kumimoji="1" lang="en-US" altLang="zh-CN" sz="3600" dirty="0">
                <a:latin typeface="隶书" panose="02010509060101010101" pitchFamily="49" charset="-122"/>
                <a:ea typeface="隶书" panose="02010509060101010101" pitchFamily="49" charset="-122"/>
              </a:rPr>
              <a:t>X=false; return true;}</a:t>
            </a:r>
          </a:p>
          <a:p>
            <a:pPr eaLnBrk="1" hangingPunct="1"/>
            <a:r>
              <a:rPr lang="en-US" altLang="zh-CN" sz="3600" dirty="0">
                <a:latin typeface="隶书" panose="02010509060101010101" pitchFamily="49" charset="-122"/>
                <a:ea typeface="隶书" panose="02010509060101010101" pitchFamily="49" charset="-122"/>
              </a:rPr>
              <a:t>else </a:t>
            </a:r>
          </a:p>
          <a:p>
            <a:pPr eaLnBrk="1" hangingPunct="1"/>
            <a:r>
              <a:rPr lang="en-US" altLang="zh-CN" sz="3600" dirty="0">
                <a:latin typeface="隶书" panose="02010509060101010101" pitchFamily="49" charset="-122"/>
                <a:ea typeface="隶书" panose="02010509060101010101" pitchFamily="49" charset="-122"/>
              </a:rPr>
              <a:t>return false</a:t>
            </a:r>
            <a:r>
              <a:rPr lang="zh-CN" altLang="en-US" sz="3600" dirty="0">
                <a:latin typeface="隶书" panose="02010509060101010101" pitchFamily="49" charset="-122"/>
                <a:ea typeface="隶书" panose="02010509060101010101" pitchFamily="49" charset="-122"/>
              </a:rPr>
              <a:t>；</a:t>
            </a:r>
            <a:endParaRPr lang="en-US" altLang="zh-CN" sz="3600" dirty="0">
              <a:latin typeface="隶书" panose="02010509060101010101" pitchFamily="49" charset="-122"/>
              <a:ea typeface="隶书" panose="02010509060101010101" pitchFamily="49" charset="-122"/>
            </a:endParaRPr>
          </a:p>
          <a:p>
            <a:pPr eaLnBrk="1" hangingPunct="1"/>
            <a:r>
              <a:rPr kumimoji="1" lang="en-US" altLang="zh-CN" sz="3600" dirty="0">
                <a:latin typeface="隶书" panose="02010509060101010101" pitchFamily="49" charset="-122"/>
                <a:ea typeface="隶书" panose="02010509060101010101" pitchFamily="49" charset="-122"/>
              </a:rPr>
              <a:t>}</a:t>
            </a:r>
          </a:p>
        </p:txBody>
      </p:sp>
    </p:spTree>
    <p:extLst>
      <p:ext uri="{BB962C8B-B14F-4D97-AF65-F5344CB8AC3E}">
        <p14:creationId xmlns:p14="http://schemas.microsoft.com/office/powerpoint/2010/main" val="368238215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utoUpdateAnimBg="0"/>
      <p:bldP spid="4506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312738"/>
            <a:ext cx="86106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临界区管理的硬件解</a:t>
            </a:r>
            <a:r>
              <a:rPr lang="en-US" altLang="zh-CN">
                <a:solidFill>
                  <a:srgbClr val="FF0000"/>
                </a:solidFill>
                <a:latin typeface="Times New Roman" panose="02020603050405020304" pitchFamily="18" charset="0"/>
                <a:ea typeface="华文新魏" panose="02010800040101010101" pitchFamily="2" charset="-122"/>
              </a:rPr>
              <a:t>(2)</a:t>
            </a:r>
          </a:p>
        </p:txBody>
      </p:sp>
      <p:sp>
        <p:nvSpPr>
          <p:cNvPr id="29699" name="Rectangle 3"/>
          <p:cNvSpPr>
            <a:spLocks noChangeArrowheads="1"/>
          </p:cNvSpPr>
          <p:nvPr/>
        </p:nvSpPr>
        <p:spPr bwMode="auto">
          <a:xfrm>
            <a:off x="609600" y="1050925"/>
            <a:ext cx="8077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仿宋_GB2312" pitchFamily="49" charset="-122"/>
                <a:ea typeface="仿宋_GB2312" pitchFamily="49" charset="-122"/>
              </a:rPr>
              <a:t>  </a:t>
            </a:r>
            <a:r>
              <a:rPr kumimoji="1" lang="en-US" altLang="zh-CN" sz="2800">
                <a:latin typeface="隶书" panose="02010509060101010101" pitchFamily="49" charset="-122"/>
                <a:ea typeface="隶书" panose="02010509060101010101" pitchFamily="49" charset="-122"/>
              </a:rPr>
              <a:t>●</a:t>
            </a:r>
            <a:r>
              <a:rPr kumimoji="1" lang="zh-CN" altLang="en-US" sz="3600">
                <a:latin typeface="隶书" panose="02010509060101010101" pitchFamily="49" charset="-122"/>
                <a:ea typeface="隶书" panose="02010509060101010101" pitchFamily="49" charset="-122"/>
              </a:rPr>
              <a:t>测试并上锁原语及开锁原语：</a:t>
            </a:r>
          </a:p>
        </p:txBody>
      </p:sp>
      <p:sp>
        <p:nvSpPr>
          <p:cNvPr id="46084" name="Rectangle 4"/>
          <p:cNvSpPr>
            <a:spLocks noChangeArrowheads="1"/>
          </p:cNvSpPr>
          <p:nvPr/>
        </p:nvSpPr>
        <p:spPr bwMode="auto">
          <a:xfrm>
            <a:off x="609600" y="1752600"/>
            <a:ext cx="3962400"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dirty="0">
                <a:latin typeface="Arial Narrow" panose="020B0606020202030204" pitchFamily="34" charset="0"/>
              </a:rPr>
              <a:t>测试并上锁原语：</a:t>
            </a:r>
            <a:r>
              <a:rPr kumimoji="1" lang="zh-CN" altLang="en-US" sz="2800" dirty="0">
                <a:latin typeface="仿宋_GB2312" pitchFamily="49" charset="-122"/>
                <a:ea typeface="仿宋_GB2312" pitchFamily="49" charset="-122"/>
              </a:rPr>
              <a:t> </a:t>
            </a:r>
          </a:p>
          <a:p>
            <a:r>
              <a:rPr kumimoji="1" lang="zh-CN" altLang="en-US" sz="2400" b="1" dirty="0">
                <a:latin typeface="Arial Narrow" panose="020B0606020202030204" pitchFamily="34" charset="0"/>
              </a:rPr>
              <a:t>算法：</a:t>
            </a:r>
            <a:r>
              <a:rPr kumimoji="1" lang="en-US" altLang="zh-CN" sz="2400" b="1" dirty="0">
                <a:latin typeface="Arial Narrow" panose="020B0606020202030204" pitchFamily="34" charset="0"/>
              </a:rPr>
              <a:t>Lock( </a:t>
            </a:r>
            <a:r>
              <a:rPr kumimoji="1" lang="zh-CN" altLang="en-US" sz="2400" b="1" dirty="0">
                <a:latin typeface="Arial Narrow" panose="020B0606020202030204" pitchFamily="34" charset="0"/>
              </a:rPr>
              <a:t>输入</a:t>
            </a:r>
            <a:r>
              <a:rPr kumimoji="1" lang="en-US" altLang="zh-CN" sz="2400" b="1" dirty="0">
                <a:latin typeface="Arial Narrow" panose="020B0606020202030204" pitchFamily="34" charset="0"/>
              </a:rPr>
              <a:t>: </a:t>
            </a:r>
            <a:r>
              <a:rPr kumimoji="1" lang="zh-CN" altLang="en-US" sz="2400" b="1" dirty="0">
                <a:latin typeface="Arial Narrow" panose="020B0606020202030204" pitchFamily="34" charset="0"/>
              </a:rPr>
              <a:t>锁变量</a:t>
            </a:r>
            <a:r>
              <a:rPr kumimoji="1" lang="en-US" altLang="zh-CN" sz="2400" b="1" dirty="0">
                <a:latin typeface="Arial Narrow" panose="020B0606020202030204" pitchFamily="34" charset="0"/>
              </a:rPr>
              <a:t>w )</a:t>
            </a:r>
          </a:p>
          <a:p>
            <a:r>
              <a:rPr kumimoji="1" lang="en-US" altLang="zh-CN" sz="2800" b="1" dirty="0">
                <a:latin typeface="Arial Narrow" panose="020B0606020202030204" pitchFamily="34" charset="0"/>
                <a:ea typeface="仿宋_GB2312" pitchFamily="49" charset="-122"/>
              </a:rPr>
              <a:t>{ </a:t>
            </a:r>
            <a:r>
              <a:rPr kumimoji="1" lang="en-US" altLang="zh-CN" sz="2800" b="1" dirty="0" err="1">
                <a:latin typeface="Arial Narrow" panose="020B0606020202030204" pitchFamily="34" charset="0"/>
                <a:ea typeface="仿宋_GB2312" pitchFamily="49" charset="-122"/>
              </a:rPr>
              <a:t>test:if</a:t>
            </a:r>
            <a:r>
              <a:rPr kumimoji="1" lang="en-US" altLang="zh-CN" sz="2800" dirty="0">
                <a:latin typeface="仿宋_GB2312" pitchFamily="49" charset="-122"/>
                <a:ea typeface="仿宋_GB2312" pitchFamily="49" charset="-122"/>
              </a:rPr>
              <a:t> (</a:t>
            </a:r>
            <a:r>
              <a:rPr kumimoji="1" lang="en-US" altLang="zh-CN" sz="2800" b="1" dirty="0">
                <a:latin typeface="宋体" panose="02010600030101010101" pitchFamily="2" charset="-122"/>
              </a:rPr>
              <a:t>w</a:t>
            </a:r>
            <a:r>
              <a:rPr kumimoji="1" lang="zh-CN" altLang="en-US" sz="2800" dirty="0">
                <a:latin typeface="仿宋_GB2312" pitchFamily="49" charset="-122"/>
                <a:ea typeface="仿宋_GB2312" pitchFamily="49" charset="-122"/>
              </a:rPr>
              <a:t>为</a:t>
            </a:r>
            <a:r>
              <a:rPr kumimoji="1" lang="en-US" altLang="zh-CN" sz="2800" dirty="0">
                <a:latin typeface="仿宋_GB2312" pitchFamily="49" charset="-122"/>
                <a:ea typeface="仿宋_GB2312" pitchFamily="49" charset="-122"/>
              </a:rPr>
              <a:t>1)</a:t>
            </a:r>
          </a:p>
          <a:p>
            <a:r>
              <a:rPr kumimoji="1" lang="en-US" altLang="zh-CN" sz="2800" dirty="0">
                <a:latin typeface="仿宋_GB2312" pitchFamily="49" charset="-122"/>
                <a:ea typeface="仿宋_GB2312" pitchFamily="49" charset="-122"/>
              </a:rPr>
              <a:t>         </a:t>
            </a:r>
            <a:r>
              <a:rPr kumimoji="1" lang="en-US" altLang="zh-CN" sz="2800" b="1" dirty="0">
                <a:latin typeface="Arial Narrow" panose="020B0606020202030204" pitchFamily="34" charset="0"/>
                <a:ea typeface="仿宋_GB2312" pitchFamily="49" charset="-122"/>
              </a:rPr>
              <a:t>go to test ;</a:t>
            </a:r>
          </a:p>
          <a:p>
            <a:r>
              <a:rPr kumimoji="1" lang="en-US" altLang="zh-CN" sz="2800" b="1" dirty="0">
                <a:latin typeface="Arial Narrow" panose="020B0606020202030204" pitchFamily="34" charset="0"/>
                <a:ea typeface="仿宋_GB2312" pitchFamily="49" charset="-122"/>
              </a:rPr>
              <a:t>       else</a:t>
            </a:r>
          </a:p>
          <a:p>
            <a:r>
              <a:rPr kumimoji="1" lang="en-US" altLang="zh-CN" sz="2800" b="1" dirty="0">
                <a:latin typeface="Arial Narrow" panose="020B0606020202030204" pitchFamily="34" charset="0"/>
                <a:ea typeface="仿宋_GB2312" pitchFamily="49" charset="-122"/>
              </a:rPr>
              <a:t>         </a:t>
            </a:r>
            <a:r>
              <a:rPr kumimoji="1" lang="en-US" altLang="zh-CN" sz="2800" b="1" dirty="0">
                <a:latin typeface="宋体" panose="02010600030101010101" pitchFamily="2" charset="-122"/>
              </a:rPr>
              <a:t>w</a:t>
            </a:r>
            <a:r>
              <a:rPr kumimoji="1" lang="en-US" altLang="zh-CN" sz="2800" b="1" dirty="0">
                <a:latin typeface="Arial Narrow" panose="020B0606020202030204" pitchFamily="34" charset="0"/>
                <a:ea typeface="仿宋_GB2312" pitchFamily="49" charset="-122"/>
              </a:rPr>
              <a:t>=1</a:t>
            </a:r>
            <a:r>
              <a:rPr kumimoji="1" lang="en-US" altLang="zh-CN" sz="2800" dirty="0">
                <a:latin typeface="仿宋_GB2312" pitchFamily="49" charset="-122"/>
                <a:ea typeface="仿宋_GB2312" pitchFamily="49" charset="-122"/>
              </a:rPr>
              <a:t>;</a:t>
            </a:r>
          </a:p>
          <a:p>
            <a:r>
              <a:rPr kumimoji="1" lang="en-US" altLang="zh-CN" sz="2800" b="1" dirty="0">
                <a:latin typeface="Arial Narrow" panose="020B0606020202030204" pitchFamily="34" charset="0"/>
                <a:ea typeface="仿宋_GB2312" pitchFamily="49" charset="-122"/>
              </a:rPr>
              <a:t>}</a:t>
            </a:r>
          </a:p>
        </p:txBody>
      </p:sp>
      <p:sp>
        <p:nvSpPr>
          <p:cNvPr id="46085" name="Rectangle 5"/>
          <p:cNvSpPr>
            <a:spLocks noChangeArrowheads="1"/>
          </p:cNvSpPr>
          <p:nvPr/>
        </p:nvSpPr>
        <p:spPr bwMode="auto">
          <a:xfrm>
            <a:off x="4648200" y="2133600"/>
            <a:ext cx="41148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latin typeface="Arial Narrow" panose="020B0606020202030204" pitchFamily="34" charset="0"/>
              </a:rPr>
              <a:t>开锁原语：</a:t>
            </a:r>
            <a:r>
              <a:rPr kumimoji="1" lang="zh-CN" altLang="en-US" sz="2800">
                <a:latin typeface="仿宋_GB2312" pitchFamily="49" charset="-122"/>
                <a:ea typeface="仿宋_GB2312" pitchFamily="49" charset="-122"/>
              </a:rPr>
              <a:t> </a:t>
            </a:r>
          </a:p>
          <a:p>
            <a:r>
              <a:rPr kumimoji="1" lang="zh-CN" altLang="en-US" sz="2400" b="1">
                <a:latin typeface="Arial Narrow" panose="020B0606020202030204" pitchFamily="34" charset="0"/>
              </a:rPr>
              <a:t>算法：</a:t>
            </a:r>
            <a:r>
              <a:rPr kumimoji="1" lang="en-US" altLang="zh-CN" sz="2400" b="1">
                <a:latin typeface="Arial Narrow" panose="020B0606020202030204" pitchFamily="34" charset="0"/>
              </a:rPr>
              <a:t>Unlock( </a:t>
            </a:r>
            <a:r>
              <a:rPr kumimoji="1" lang="zh-CN" altLang="en-US" sz="2400" b="1">
                <a:latin typeface="Arial Narrow" panose="020B0606020202030204" pitchFamily="34" charset="0"/>
              </a:rPr>
              <a:t>输入</a:t>
            </a:r>
            <a:r>
              <a:rPr kumimoji="1" lang="en-US" altLang="zh-CN" sz="2400" b="1">
                <a:latin typeface="Arial Narrow" panose="020B0606020202030204" pitchFamily="34" charset="0"/>
              </a:rPr>
              <a:t>: </a:t>
            </a:r>
            <a:r>
              <a:rPr kumimoji="1" lang="zh-CN" altLang="en-US" sz="2400" b="1">
                <a:latin typeface="Arial Narrow" panose="020B0606020202030204" pitchFamily="34" charset="0"/>
              </a:rPr>
              <a:t>锁变量</a:t>
            </a:r>
            <a:r>
              <a:rPr kumimoji="1" lang="en-US" altLang="zh-CN" sz="2400" b="1">
                <a:latin typeface="Arial Narrow" panose="020B0606020202030204" pitchFamily="34" charset="0"/>
              </a:rPr>
              <a:t>w )</a:t>
            </a:r>
          </a:p>
          <a:p>
            <a:r>
              <a:rPr kumimoji="1" lang="en-US" altLang="zh-CN" sz="2800" b="1">
                <a:latin typeface="Arial Narrow" panose="020B0606020202030204" pitchFamily="34" charset="0"/>
                <a:ea typeface="仿宋_GB2312" pitchFamily="49" charset="-122"/>
              </a:rPr>
              <a:t>{</a:t>
            </a:r>
          </a:p>
          <a:p>
            <a:r>
              <a:rPr kumimoji="1" lang="en-US" altLang="zh-CN" sz="2800" b="1">
                <a:latin typeface="Arial Narrow" panose="020B0606020202030204" pitchFamily="34" charset="0"/>
                <a:ea typeface="仿宋_GB2312" pitchFamily="49" charset="-122"/>
              </a:rPr>
              <a:t>        </a:t>
            </a:r>
            <a:r>
              <a:rPr kumimoji="1" lang="en-US" altLang="zh-CN" sz="2800" b="1">
                <a:latin typeface="宋体" panose="02010600030101010101" pitchFamily="2" charset="-122"/>
              </a:rPr>
              <a:t>w</a:t>
            </a:r>
            <a:r>
              <a:rPr kumimoji="1" lang="en-US" altLang="zh-CN" sz="2800" b="1">
                <a:latin typeface="Arial Narrow" panose="020B0606020202030204" pitchFamily="34" charset="0"/>
                <a:ea typeface="仿宋_GB2312" pitchFamily="49" charset="-122"/>
              </a:rPr>
              <a:t>=0</a:t>
            </a:r>
            <a:r>
              <a:rPr kumimoji="1" lang="en-US" altLang="zh-CN" sz="2800">
                <a:latin typeface="仿宋_GB2312" pitchFamily="49" charset="-122"/>
                <a:ea typeface="仿宋_GB2312" pitchFamily="49" charset="-122"/>
              </a:rPr>
              <a:t>;</a:t>
            </a:r>
          </a:p>
          <a:p>
            <a:r>
              <a:rPr kumimoji="1" lang="en-US" altLang="zh-CN" sz="2800">
                <a:latin typeface="仿宋_GB2312" pitchFamily="49" charset="-122"/>
                <a:ea typeface="仿宋_GB2312" pitchFamily="49" charset="-122"/>
              </a:rPr>
              <a:t> </a:t>
            </a:r>
            <a:r>
              <a:rPr kumimoji="1" lang="en-US" altLang="zh-CN" sz="2800" b="1">
                <a:latin typeface="Arial Narrow" panose="020B0606020202030204" pitchFamily="34" charset="0"/>
                <a:ea typeface="仿宋_GB2312" pitchFamily="49" charset="-122"/>
              </a:rPr>
              <a:t>}</a:t>
            </a:r>
          </a:p>
        </p:txBody>
      </p:sp>
    </p:spTree>
    <p:extLst>
      <p:ext uri="{BB962C8B-B14F-4D97-AF65-F5344CB8AC3E}">
        <p14:creationId xmlns:p14="http://schemas.microsoft.com/office/powerpoint/2010/main" val="1807002075"/>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P spid="4608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312738"/>
            <a:ext cx="86106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临界区管理的硬件解</a:t>
            </a:r>
            <a:r>
              <a:rPr lang="en-US" altLang="zh-CN">
                <a:solidFill>
                  <a:srgbClr val="FF0000"/>
                </a:solidFill>
                <a:latin typeface="Times New Roman" panose="02020603050405020304" pitchFamily="18" charset="0"/>
                <a:ea typeface="华文新魏" panose="02010800040101010101" pitchFamily="2" charset="-122"/>
              </a:rPr>
              <a:t>(3)</a:t>
            </a:r>
          </a:p>
        </p:txBody>
      </p:sp>
      <p:sp>
        <p:nvSpPr>
          <p:cNvPr id="30723" name="Rectangle 3"/>
          <p:cNvSpPr>
            <a:spLocks noChangeArrowheads="1"/>
          </p:cNvSpPr>
          <p:nvPr/>
        </p:nvSpPr>
        <p:spPr bwMode="auto">
          <a:xfrm>
            <a:off x="323850" y="1050925"/>
            <a:ext cx="8351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隶书" panose="02010509060101010101" pitchFamily="49" charset="-122"/>
                <a:ea typeface="隶书" panose="02010509060101010101" pitchFamily="49" charset="-122"/>
              </a:rPr>
              <a:t>●</a:t>
            </a:r>
            <a:r>
              <a:rPr kumimoji="1" lang="zh-CN" altLang="en-US" sz="3600">
                <a:latin typeface="华文新魏" panose="02010800040101010101" pitchFamily="2" charset="-122"/>
                <a:ea typeface="华文新魏" panose="02010800040101010101" pitchFamily="2" charset="-122"/>
              </a:rPr>
              <a:t>改进后的测试并上锁原语及开锁原语：</a:t>
            </a:r>
          </a:p>
        </p:txBody>
      </p:sp>
      <p:sp>
        <p:nvSpPr>
          <p:cNvPr id="47108" name="Rectangle 4"/>
          <p:cNvSpPr>
            <a:spLocks noChangeArrowheads="1"/>
          </p:cNvSpPr>
          <p:nvPr/>
        </p:nvSpPr>
        <p:spPr bwMode="auto">
          <a:xfrm>
            <a:off x="152400" y="1773238"/>
            <a:ext cx="4419600" cy="359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dirty="0">
                <a:latin typeface="Arial Narrow" panose="020B0606020202030204" pitchFamily="34" charset="0"/>
              </a:rPr>
              <a:t>测试并上锁原语：</a:t>
            </a:r>
            <a:r>
              <a:rPr kumimoji="1" lang="zh-CN" altLang="en-US" sz="2800" dirty="0">
                <a:latin typeface="仿宋_GB2312" pitchFamily="49" charset="-122"/>
                <a:ea typeface="仿宋_GB2312" pitchFamily="49" charset="-122"/>
              </a:rPr>
              <a:t> </a:t>
            </a:r>
          </a:p>
          <a:p>
            <a:r>
              <a:rPr kumimoji="1" lang="zh-CN" altLang="en-US" sz="2400" b="1" dirty="0">
                <a:latin typeface="Arial Narrow" panose="020B0606020202030204" pitchFamily="34" charset="0"/>
              </a:rPr>
              <a:t>算法：</a:t>
            </a:r>
            <a:r>
              <a:rPr kumimoji="1" lang="en-US" altLang="zh-CN" sz="2400" b="1" dirty="0">
                <a:latin typeface="Arial Narrow" panose="020B0606020202030204" pitchFamily="34" charset="0"/>
              </a:rPr>
              <a:t>Lock( </a:t>
            </a:r>
            <a:r>
              <a:rPr kumimoji="1" lang="zh-CN" altLang="en-US" sz="2400" b="1" dirty="0">
                <a:latin typeface="Arial Narrow" panose="020B0606020202030204" pitchFamily="34" charset="0"/>
              </a:rPr>
              <a:t>输入</a:t>
            </a:r>
            <a:r>
              <a:rPr kumimoji="1" lang="en-US" altLang="zh-CN" sz="2400" b="1" dirty="0">
                <a:latin typeface="Arial Narrow" panose="020B0606020202030204" pitchFamily="34" charset="0"/>
              </a:rPr>
              <a:t>: </a:t>
            </a:r>
            <a:r>
              <a:rPr kumimoji="1" lang="zh-CN" altLang="en-US" sz="2400" b="1" dirty="0">
                <a:latin typeface="Arial Narrow" panose="020B0606020202030204" pitchFamily="34" charset="0"/>
              </a:rPr>
              <a:t>锁变量</a:t>
            </a:r>
            <a:r>
              <a:rPr kumimoji="1" lang="en-US" altLang="zh-CN" sz="2400" b="1" dirty="0">
                <a:latin typeface="Arial Narrow" panose="020B0606020202030204" pitchFamily="34" charset="0"/>
              </a:rPr>
              <a:t>w )</a:t>
            </a:r>
          </a:p>
          <a:p>
            <a:r>
              <a:rPr kumimoji="1" lang="en-US" altLang="zh-CN" sz="2800" b="1" dirty="0">
                <a:latin typeface="Arial Narrow" panose="020B0606020202030204" pitchFamily="34" charset="0"/>
                <a:ea typeface="仿宋_GB2312" pitchFamily="49" charset="-122"/>
              </a:rPr>
              <a:t>{if</a:t>
            </a:r>
            <a:r>
              <a:rPr kumimoji="1" lang="en-US" altLang="zh-CN" sz="2800" dirty="0">
                <a:latin typeface="仿宋_GB2312" pitchFamily="49" charset="-122"/>
                <a:ea typeface="仿宋_GB2312" pitchFamily="49" charset="-122"/>
              </a:rPr>
              <a:t> (</a:t>
            </a:r>
            <a:r>
              <a:rPr kumimoji="1" lang="en-US" altLang="zh-CN" sz="2800" b="1" dirty="0">
                <a:latin typeface="宋体" panose="02010600030101010101" pitchFamily="2" charset="-122"/>
              </a:rPr>
              <a:t>w</a:t>
            </a:r>
            <a:r>
              <a:rPr kumimoji="1" lang="zh-CN" altLang="en-US" sz="2800" dirty="0">
                <a:latin typeface="仿宋_GB2312" pitchFamily="49" charset="-122"/>
                <a:ea typeface="仿宋_GB2312" pitchFamily="49" charset="-122"/>
              </a:rPr>
              <a:t>为</a:t>
            </a:r>
            <a:r>
              <a:rPr kumimoji="1" lang="en-US" altLang="zh-CN" sz="2800" dirty="0">
                <a:latin typeface="仿宋_GB2312" pitchFamily="49" charset="-122"/>
                <a:ea typeface="仿宋_GB2312" pitchFamily="49" charset="-122"/>
              </a:rPr>
              <a:t>1)</a:t>
            </a:r>
          </a:p>
          <a:p>
            <a:r>
              <a:rPr kumimoji="1" lang="en-US" altLang="zh-CN" sz="2800" dirty="0">
                <a:latin typeface="仿宋_GB2312" pitchFamily="49" charset="-122"/>
                <a:ea typeface="仿宋_GB2312" pitchFamily="49" charset="-122"/>
              </a:rPr>
              <a:t> </a:t>
            </a:r>
            <a:r>
              <a:rPr kumimoji="1" lang="en-US" altLang="zh-CN" sz="2800" b="1" dirty="0">
                <a:latin typeface="Arial Narrow" panose="020B0606020202030204" pitchFamily="34" charset="0"/>
                <a:ea typeface="仿宋_GB2312" pitchFamily="49" charset="-122"/>
              </a:rPr>
              <a:t>{ </a:t>
            </a:r>
            <a:r>
              <a:rPr kumimoji="1" lang="zh-CN" altLang="en-US" sz="2400" b="1" dirty="0">
                <a:latin typeface="仿宋_GB2312" pitchFamily="49" charset="-122"/>
                <a:ea typeface="仿宋_GB2312" pitchFamily="49" charset="-122"/>
              </a:rPr>
              <a:t>保护现行进程的</a:t>
            </a:r>
            <a:r>
              <a:rPr kumimoji="1" lang="en-US" altLang="zh-CN" sz="2400" b="1" dirty="0">
                <a:latin typeface="仿宋_GB2312" pitchFamily="49" charset="-122"/>
                <a:ea typeface="仿宋_GB2312" pitchFamily="49" charset="-122"/>
              </a:rPr>
              <a:t>CPU</a:t>
            </a:r>
            <a:r>
              <a:rPr kumimoji="1" lang="zh-CN" altLang="en-US" sz="2400" b="1" dirty="0">
                <a:latin typeface="仿宋_GB2312" pitchFamily="49" charset="-122"/>
                <a:ea typeface="仿宋_GB2312" pitchFamily="49" charset="-122"/>
              </a:rPr>
              <a:t>现场</a:t>
            </a:r>
            <a:r>
              <a:rPr kumimoji="1" lang="zh-CN" altLang="en-US" sz="2400" b="1" dirty="0">
                <a:latin typeface="Arial Narrow" panose="020B0606020202030204" pitchFamily="34" charset="0"/>
                <a:ea typeface="仿宋_GB2312" pitchFamily="49" charset="-122"/>
              </a:rPr>
              <a:t> </a:t>
            </a:r>
            <a:r>
              <a:rPr kumimoji="1" lang="en-US" altLang="zh-CN" sz="2400" b="1" dirty="0">
                <a:latin typeface="Arial Narrow" panose="020B0606020202030204" pitchFamily="34" charset="0"/>
                <a:ea typeface="仿宋_GB2312" pitchFamily="49" charset="-122"/>
              </a:rPr>
              <a:t>;</a:t>
            </a:r>
          </a:p>
          <a:p>
            <a:r>
              <a:rPr kumimoji="1" lang="en-US" altLang="zh-CN" sz="2400" b="1" dirty="0">
                <a:latin typeface="Arial Narrow" panose="020B0606020202030204" pitchFamily="34" charset="0"/>
                <a:ea typeface="仿宋_GB2312" pitchFamily="49" charset="-122"/>
              </a:rPr>
              <a:t>      </a:t>
            </a:r>
            <a:r>
              <a:rPr kumimoji="1" lang="zh-CN" altLang="en-US" sz="2400" b="1" dirty="0">
                <a:latin typeface="Arial Narrow" panose="020B0606020202030204" pitchFamily="34" charset="0"/>
                <a:ea typeface="仿宋_GB2312" pitchFamily="49" charset="-122"/>
              </a:rPr>
              <a:t>现行进程进入</a:t>
            </a:r>
            <a:r>
              <a:rPr kumimoji="1" lang="en-US" altLang="zh-CN" sz="2400" b="1" dirty="0">
                <a:latin typeface="Arial Narrow" panose="020B0606020202030204" pitchFamily="34" charset="0"/>
                <a:ea typeface="仿宋_GB2312" pitchFamily="49" charset="-122"/>
              </a:rPr>
              <a:t>W</a:t>
            </a:r>
            <a:r>
              <a:rPr kumimoji="1" lang="zh-CN" altLang="en-US" sz="2400" b="1" dirty="0">
                <a:latin typeface="Arial Narrow" panose="020B0606020202030204" pitchFamily="34" charset="0"/>
                <a:ea typeface="仿宋_GB2312" pitchFamily="49" charset="-122"/>
              </a:rPr>
              <a:t>的等待队列</a:t>
            </a:r>
            <a:r>
              <a:rPr kumimoji="1" lang="en-US" altLang="zh-CN" sz="2400" b="1" dirty="0">
                <a:latin typeface="Arial Narrow" panose="020B0606020202030204" pitchFamily="34" charset="0"/>
                <a:ea typeface="仿宋_GB2312" pitchFamily="49" charset="-122"/>
              </a:rPr>
              <a:t>;</a:t>
            </a:r>
          </a:p>
          <a:p>
            <a:r>
              <a:rPr kumimoji="1" lang="en-US" altLang="zh-CN" sz="2400" b="1" dirty="0">
                <a:latin typeface="Arial Narrow" panose="020B0606020202030204" pitchFamily="34" charset="0"/>
                <a:ea typeface="仿宋_GB2312" pitchFamily="49" charset="-122"/>
              </a:rPr>
              <a:t>       </a:t>
            </a:r>
            <a:r>
              <a:rPr kumimoji="1" lang="zh-CN" altLang="en-US" sz="2400" b="1" dirty="0">
                <a:latin typeface="Arial Narrow" panose="020B0606020202030204" pitchFamily="34" charset="0"/>
                <a:ea typeface="仿宋_GB2312" pitchFamily="49" charset="-122"/>
              </a:rPr>
              <a:t>置该进程为“等待”状态；</a:t>
            </a:r>
          </a:p>
          <a:p>
            <a:r>
              <a:rPr kumimoji="1" lang="zh-CN" altLang="en-US" sz="2400" b="1" dirty="0">
                <a:latin typeface="Arial Narrow" panose="020B0606020202030204" pitchFamily="34" charset="0"/>
                <a:ea typeface="仿宋_GB2312" pitchFamily="49" charset="-122"/>
              </a:rPr>
              <a:t>       转进程调度；</a:t>
            </a:r>
            <a:r>
              <a:rPr kumimoji="1" lang="en-US" altLang="zh-CN" sz="2400" b="1" dirty="0">
                <a:latin typeface="Arial Narrow" panose="020B0606020202030204" pitchFamily="34" charset="0"/>
                <a:ea typeface="仿宋_GB2312" pitchFamily="49" charset="-122"/>
              </a:rPr>
              <a:t>}</a:t>
            </a:r>
          </a:p>
          <a:p>
            <a:r>
              <a:rPr kumimoji="1" lang="en-US" altLang="zh-CN" sz="2800" b="1" dirty="0">
                <a:latin typeface="Arial Narrow" panose="020B0606020202030204" pitchFamily="34" charset="0"/>
                <a:ea typeface="仿宋_GB2312" pitchFamily="49" charset="-122"/>
              </a:rPr>
              <a:t> else</a:t>
            </a:r>
          </a:p>
          <a:p>
            <a:r>
              <a:rPr kumimoji="1" lang="en-US" altLang="zh-CN" sz="2800" b="1" dirty="0">
                <a:latin typeface="Arial Narrow" panose="020B0606020202030204" pitchFamily="34" charset="0"/>
                <a:ea typeface="仿宋_GB2312" pitchFamily="49" charset="-122"/>
              </a:rPr>
              <a:t>       </a:t>
            </a:r>
            <a:r>
              <a:rPr kumimoji="1" lang="en-US" altLang="zh-CN" sz="2800" b="1" dirty="0">
                <a:latin typeface="宋体" panose="02010600030101010101" pitchFamily="2" charset="-122"/>
              </a:rPr>
              <a:t>w</a:t>
            </a:r>
            <a:r>
              <a:rPr kumimoji="1" lang="en-US" altLang="zh-CN" sz="2800" b="1" dirty="0">
                <a:latin typeface="Arial Narrow" panose="020B0606020202030204" pitchFamily="34" charset="0"/>
                <a:ea typeface="仿宋_GB2312" pitchFamily="49" charset="-122"/>
              </a:rPr>
              <a:t>=1</a:t>
            </a:r>
            <a:r>
              <a:rPr kumimoji="1" lang="en-US" altLang="zh-CN" sz="2800" dirty="0">
                <a:latin typeface="仿宋_GB2312" pitchFamily="49" charset="-122"/>
                <a:ea typeface="仿宋_GB2312" pitchFamily="49" charset="-122"/>
              </a:rPr>
              <a:t>;</a:t>
            </a:r>
            <a:r>
              <a:rPr kumimoji="1" lang="en-US" altLang="zh-CN" sz="2800" b="1" dirty="0">
                <a:latin typeface="Arial Narrow" panose="020B0606020202030204" pitchFamily="34" charset="0"/>
                <a:ea typeface="仿宋_GB2312" pitchFamily="49" charset="-122"/>
              </a:rPr>
              <a:t>}</a:t>
            </a:r>
          </a:p>
        </p:txBody>
      </p:sp>
      <p:sp>
        <p:nvSpPr>
          <p:cNvPr id="47109" name="Rectangle 5"/>
          <p:cNvSpPr>
            <a:spLocks noChangeArrowheads="1"/>
          </p:cNvSpPr>
          <p:nvPr/>
        </p:nvSpPr>
        <p:spPr bwMode="auto">
          <a:xfrm>
            <a:off x="4800600" y="1773238"/>
            <a:ext cx="4191000" cy="359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dirty="0">
                <a:latin typeface="Arial Narrow" panose="020B0606020202030204" pitchFamily="34" charset="0"/>
              </a:rPr>
              <a:t>开锁原语：</a:t>
            </a:r>
            <a:r>
              <a:rPr kumimoji="1" lang="zh-CN" altLang="en-US" sz="2800" dirty="0">
                <a:latin typeface="仿宋_GB2312" pitchFamily="49" charset="-122"/>
                <a:ea typeface="仿宋_GB2312" pitchFamily="49" charset="-122"/>
              </a:rPr>
              <a:t> </a:t>
            </a:r>
          </a:p>
          <a:p>
            <a:r>
              <a:rPr kumimoji="1" lang="zh-CN" altLang="en-US" sz="2400" b="1" dirty="0">
                <a:latin typeface="Arial Narrow" panose="020B0606020202030204" pitchFamily="34" charset="0"/>
              </a:rPr>
              <a:t>算法：</a:t>
            </a:r>
            <a:r>
              <a:rPr kumimoji="1" lang="en-US" altLang="zh-CN" sz="2400" b="1" dirty="0">
                <a:latin typeface="Arial Narrow" panose="020B0606020202030204" pitchFamily="34" charset="0"/>
              </a:rPr>
              <a:t>Unlock( </a:t>
            </a:r>
            <a:r>
              <a:rPr kumimoji="1" lang="zh-CN" altLang="en-US" sz="2400" b="1" dirty="0">
                <a:latin typeface="Arial Narrow" panose="020B0606020202030204" pitchFamily="34" charset="0"/>
              </a:rPr>
              <a:t>输入</a:t>
            </a:r>
            <a:r>
              <a:rPr kumimoji="1" lang="en-US" altLang="zh-CN" sz="2400" b="1" dirty="0">
                <a:latin typeface="Arial Narrow" panose="020B0606020202030204" pitchFamily="34" charset="0"/>
              </a:rPr>
              <a:t>: </a:t>
            </a:r>
            <a:r>
              <a:rPr kumimoji="1" lang="zh-CN" altLang="en-US" sz="2400" b="1" dirty="0">
                <a:latin typeface="Arial Narrow" panose="020B0606020202030204" pitchFamily="34" charset="0"/>
              </a:rPr>
              <a:t>锁变量</a:t>
            </a:r>
            <a:r>
              <a:rPr kumimoji="1" lang="en-US" altLang="zh-CN" sz="2400" b="1" dirty="0">
                <a:latin typeface="Arial Narrow" panose="020B0606020202030204" pitchFamily="34" charset="0"/>
              </a:rPr>
              <a:t>w )</a:t>
            </a:r>
          </a:p>
          <a:p>
            <a:r>
              <a:rPr kumimoji="1" lang="en-US" altLang="zh-CN" sz="2800" b="1" dirty="0">
                <a:latin typeface="Arial Narrow" panose="020B0606020202030204" pitchFamily="34" charset="0"/>
                <a:ea typeface="仿宋_GB2312" pitchFamily="49" charset="-122"/>
              </a:rPr>
              <a:t>{if</a:t>
            </a:r>
            <a:r>
              <a:rPr kumimoji="1" lang="en-US" altLang="zh-CN" sz="2800" dirty="0">
                <a:latin typeface="仿宋_GB2312" pitchFamily="49" charset="-122"/>
                <a:ea typeface="仿宋_GB2312" pitchFamily="49" charset="-122"/>
              </a:rPr>
              <a:t> (</a:t>
            </a:r>
            <a:r>
              <a:rPr kumimoji="1" lang="en-US" altLang="zh-CN" sz="2800" b="1" dirty="0">
                <a:latin typeface="宋体" panose="02010600030101010101" pitchFamily="2" charset="-122"/>
              </a:rPr>
              <a:t>w</a:t>
            </a:r>
            <a:r>
              <a:rPr kumimoji="1" lang="zh-CN" altLang="en-US" sz="2400" b="1" dirty="0">
                <a:latin typeface="宋体" panose="02010600030101010101" pitchFamily="2" charset="-122"/>
                <a:ea typeface="仿宋_GB2312" pitchFamily="49" charset="-122"/>
              </a:rPr>
              <a:t>等待队列不</a:t>
            </a:r>
            <a:r>
              <a:rPr kumimoji="1" lang="zh-CN" altLang="en-US" sz="2400" b="1" dirty="0">
                <a:latin typeface="仿宋_GB2312" pitchFamily="49" charset="-122"/>
                <a:ea typeface="仿宋_GB2312" pitchFamily="49" charset="-122"/>
              </a:rPr>
              <a:t>为空</a:t>
            </a:r>
            <a:r>
              <a:rPr kumimoji="1" lang="en-US" altLang="zh-CN" sz="2800" dirty="0">
                <a:latin typeface="仿宋_GB2312" pitchFamily="49" charset="-122"/>
                <a:ea typeface="仿宋_GB2312" pitchFamily="49" charset="-122"/>
              </a:rPr>
              <a:t>)</a:t>
            </a:r>
          </a:p>
          <a:p>
            <a:r>
              <a:rPr kumimoji="1" lang="en-US" altLang="zh-CN" sz="2800" dirty="0">
                <a:latin typeface="仿宋_GB2312" pitchFamily="49" charset="-122"/>
                <a:ea typeface="仿宋_GB2312" pitchFamily="49" charset="-122"/>
              </a:rPr>
              <a:t> </a:t>
            </a:r>
            <a:r>
              <a:rPr kumimoji="1" lang="en-US" altLang="zh-CN" sz="2800" b="1" dirty="0">
                <a:latin typeface="Arial Narrow" panose="020B0606020202030204" pitchFamily="34" charset="0"/>
                <a:ea typeface="仿宋_GB2312" pitchFamily="49" charset="-122"/>
              </a:rPr>
              <a:t>{ </a:t>
            </a:r>
            <a:r>
              <a:rPr kumimoji="1" lang="zh-CN" altLang="en-US" sz="2400" b="1" dirty="0">
                <a:latin typeface="仿宋_GB2312" pitchFamily="49" charset="-122"/>
                <a:ea typeface="仿宋_GB2312" pitchFamily="49" charset="-122"/>
              </a:rPr>
              <a:t>移出等待队列首元素</a:t>
            </a:r>
            <a:r>
              <a:rPr kumimoji="1" lang="zh-CN" altLang="en-US" sz="2400" b="1" dirty="0">
                <a:latin typeface="Arial Narrow" panose="020B0606020202030204" pitchFamily="34" charset="0"/>
                <a:ea typeface="仿宋_GB2312" pitchFamily="49" charset="-122"/>
              </a:rPr>
              <a:t> </a:t>
            </a:r>
            <a:r>
              <a:rPr kumimoji="1" lang="en-US" altLang="zh-CN" sz="2400" b="1" dirty="0">
                <a:latin typeface="Arial Narrow" panose="020B0606020202030204" pitchFamily="34" charset="0"/>
                <a:ea typeface="仿宋_GB2312" pitchFamily="49" charset="-122"/>
              </a:rPr>
              <a:t>;</a:t>
            </a:r>
          </a:p>
          <a:p>
            <a:r>
              <a:rPr kumimoji="1" lang="en-US" altLang="zh-CN" sz="2400" b="1" dirty="0">
                <a:latin typeface="Arial Narrow" panose="020B0606020202030204" pitchFamily="34" charset="0"/>
                <a:ea typeface="仿宋_GB2312" pitchFamily="49" charset="-122"/>
              </a:rPr>
              <a:t>      </a:t>
            </a:r>
            <a:r>
              <a:rPr kumimoji="1" lang="zh-CN" altLang="en-US" sz="2400" b="1" dirty="0">
                <a:latin typeface="Arial Narrow" panose="020B0606020202030204" pitchFamily="34" charset="0"/>
                <a:ea typeface="仿宋_GB2312" pitchFamily="49" charset="-122"/>
              </a:rPr>
              <a:t>将该进程进入就绪队列</a:t>
            </a:r>
            <a:r>
              <a:rPr kumimoji="1" lang="en-US" altLang="zh-CN" sz="2400" b="1" dirty="0">
                <a:latin typeface="Arial Narrow" panose="020B0606020202030204" pitchFamily="34" charset="0"/>
                <a:ea typeface="仿宋_GB2312" pitchFamily="49" charset="-122"/>
              </a:rPr>
              <a:t>;</a:t>
            </a:r>
          </a:p>
          <a:p>
            <a:r>
              <a:rPr kumimoji="1" lang="en-US" altLang="zh-CN" sz="2400" b="1" dirty="0">
                <a:latin typeface="Arial Narrow" panose="020B0606020202030204" pitchFamily="34" charset="0"/>
                <a:ea typeface="仿宋_GB2312" pitchFamily="49" charset="-122"/>
              </a:rPr>
              <a:t>       </a:t>
            </a:r>
            <a:r>
              <a:rPr kumimoji="1" lang="zh-CN" altLang="en-US" sz="2400" b="1" dirty="0">
                <a:latin typeface="Arial Narrow" panose="020B0606020202030204" pitchFamily="34" charset="0"/>
                <a:ea typeface="仿宋_GB2312" pitchFamily="49" charset="-122"/>
              </a:rPr>
              <a:t>置该进程为“就绪”状态；</a:t>
            </a:r>
          </a:p>
          <a:p>
            <a:r>
              <a:rPr kumimoji="1" lang="zh-CN" altLang="en-US" sz="2400" b="1" dirty="0">
                <a:latin typeface="Arial Narrow" panose="020B0606020202030204" pitchFamily="34" charset="0"/>
                <a:ea typeface="仿宋_GB2312" pitchFamily="49" charset="-122"/>
              </a:rPr>
              <a:t>      </a:t>
            </a:r>
            <a:r>
              <a:rPr kumimoji="1" lang="en-US" altLang="zh-CN" sz="2400" b="1" dirty="0">
                <a:latin typeface="Arial Narrow" panose="020B0606020202030204" pitchFamily="34" charset="0"/>
                <a:ea typeface="仿宋_GB2312" pitchFamily="49" charset="-122"/>
              </a:rPr>
              <a:t>}</a:t>
            </a:r>
          </a:p>
          <a:p>
            <a:r>
              <a:rPr kumimoji="1" lang="en-US" altLang="zh-CN" sz="2800" b="1" dirty="0">
                <a:latin typeface="Arial Narrow" panose="020B0606020202030204" pitchFamily="34" charset="0"/>
                <a:ea typeface="仿宋_GB2312" pitchFamily="49" charset="-122"/>
              </a:rPr>
              <a:t>   </a:t>
            </a:r>
            <a:r>
              <a:rPr kumimoji="1" lang="en-US" altLang="zh-CN" sz="2800" b="1" dirty="0">
                <a:latin typeface="宋体" panose="02010600030101010101" pitchFamily="2" charset="-122"/>
              </a:rPr>
              <a:t>w</a:t>
            </a:r>
            <a:r>
              <a:rPr kumimoji="1" lang="en-US" altLang="zh-CN" sz="2800" b="1" dirty="0">
                <a:latin typeface="Arial Narrow" panose="020B0606020202030204" pitchFamily="34" charset="0"/>
                <a:ea typeface="仿宋_GB2312" pitchFamily="49" charset="-122"/>
              </a:rPr>
              <a:t>=0</a:t>
            </a:r>
            <a:r>
              <a:rPr kumimoji="1" lang="en-US" altLang="zh-CN" sz="2800" dirty="0">
                <a:latin typeface="仿宋_GB2312" pitchFamily="49" charset="-122"/>
                <a:ea typeface="仿宋_GB2312" pitchFamily="49" charset="-122"/>
              </a:rPr>
              <a:t>;</a:t>
            </a:r>
          </a:p>
          <a:p>
            <a:r>
              <a:rPr kumimoji="1" lang="en-US" altLang="zh-CN" sz="2800" b="1" dirty="0">
                <a:latin typeface="Arial Narrow" panose="020B0606020202030204" pitchFamily="34" charset="0"/>
                <a:ea typeface="仿宋_GB2312" pitchFamily="49" charset="-122"/>
              </a:rPr>
              <a:t>}</a:t>
            </a:r>
          </a:p>
        </p:txBody>
      </p:sp>
    </p:spTree>
    <p:extLst>
      <p:ext uri="{BB962C8B-B14F-4D97-AF65-F5344CB8AC3E}">
        <p14:creationId xmlns:p14="http://schemas.microsoft.com/office/powerpoint/2010/main" val="13804751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p:bldP spid="4710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914400" y="333375"/>
            <a:ext cx="7620000" cy="549275"/>
          </a:xfrm>
        </p:spPr>
        <p:txBody>
          <a:bodyPr/>
          <a:lstStyle/>
          <a:p>
            <a:pPr eaLnBrk="1" hangingPunct="1"/>
            <a:r>
              <a:rPr lang="zh-CN" altLang="en-US" sz="3600">
                <a:solidFill>
                  <a:srgbClr val="FF0000"/>
                </a:solidFill>
                <a:latin typeface="Times New Roman" panose="02020603050405020304" pitchFamily="18" charset="0"/>
                <a:ea typeface="黑体" panose="02010609060101010101" pitchFamily="49" charset="-122"/>
              </a:rPr>
              <a:t>顺序程序设计</a:t>
            </a:r>
          </a:p>
        </p:txBody>
      </p:sp>
      <p:sp>
        <p:nvSpPr>
          <p:cNvPr id="4099" name="Rectangle 3"/>
          <p:cNvSpPr>
            <a:spLocks noGrp="1" noChangeArrowheads="1"/>
          </p:cNvSpPr>
          <p:nvPr>
            <p:ph type="body" idx="1"/>
          </p:nvPr>
        </p:nvSpPr>
        <p:spPr>
          <a:xfrm>
            <a:off x="1066800" y="1066800"/>
            <a:ext cx="7772400" cy="1219200"/>
          </a:xfrm>
        </p:spPr>
        <p:txBody>
          <a:bodyPr/>
          <a:lstStyle/>
          <a:p>
            <a:pPr algn="just" eaLnBrk="1" hangingPunct="1">
              <a:spcBef>
                <a:spcPct val="0"/>
              </a:spcBef>
              <a:buFontTx/>
              <a:buNone/>
            </a:pPr>
            <a:r>
              <a:rPr lang="en-US" altLang="zh-CN" sz="3600" b="1">
                <a:solidFill>
                  <a:srgbClr val="0000FF"/>
                </a:solidFill>
                <a:ea typeface="隶书" panose="02010509060101010101" pitchFamily="49" charset="-122"/>
              </a:rPr>
              <a:t>             </a:t>
            </a:r>
            <a:r>
              <a:rPr lang="zh-CN" altLang="en-US" sz="3600" b="1">
                <a:solidFill>
                  <a:srgbClr val="0000FF"/>
                </a:solidFill>
                <a:ea typeface="隶书" panose="02010509060101010101" pitchFamily="49" charset="-122"/>
              </a:rPr>
              <a:t>顺序程序设计的例</a:t>
            </a:r>
          </a:p>
          <a:p>
            <a:pPr algn="just" eaLnBrk="1" hangingPunct="1">
              <a:spcBef>
                <a:spcPct val="0"/>
              </a:spcBef>
              <a:buFontTx/>
              <a:buNone/>
            </a:pPr>
            <a:r>
              <a:rPr lang="zh-CN" altLang="zh-CN" b="1">
                <a:solidFill>
                  <a:srgbClr val="0000FF"/>
                </a:solidFill>
              </a:rPr>
              <a:t>      </a:t>
            </a:r>
            <a:r>
              <a:rPr lang="en-US" altLang="zh-CN" b="1">
                <a:solidFill>
                  <a:srgbClr val="0000FF"/>
                </a:solidFill>
              </a:rPr>
              <a:t>while(1) { input</a:t>
            </a:r>
            <a:r>
              <a:rPr lang="zh-CN" altLang="en-US" b="1">
                <a:solidFill>
                  <a:srgbClr val="0000FF"/>
                </a:solidFill>
              </a:rPr>
              <a:t>，</a:t>
            </a:r>
            <a:r>
              <a:rPr lang="en-US" altLang="zh-CN" b="1">
                <a:solidFill>
                  <a:srgbClr val="0000FF"/>
                </a:solidFill>
              </a:rPr>
              <a:t>process</a:t>
            </a:r>
            <a:r>
              <a:rPr lang="zh-CN" altLang="en-US" b="1">
                <a:solidFill>
                  <a:srgbClr val="0000FF"/>
                </a:solidFill>
              </a:rPr>
              <a:t>，</a:t>
            </a:r>
            <a:r>
              <a:rPr lang="en-US" altLang="zh-CN" b="1">
                <a:solidFill>
                  <a:srgbClr val="0000FF"/>
                </a:solidFill>
              </a:rPr>
              <a:t>output }</a:t>
            </a:r>
          </a:p>
          <a:p>
            <a:pPr algn="just" eaLnBrk="1" hangingPunct="1">
              <a:spcBef>
                <a:spcPct val="0"/>
              </a:spcBef>
              <a:buFontTx/>
              <a:buNone/>
            </a:pPr>
            <a:endParaRPr lang="zh-CN" altLang="zh-CN" b="1">
              <a:solidFill>
                <a:srgbClr val="0000FF"/>
              </a:solidFill>
            </a:endParaRPr>
          </a:p>
        </p:txBody>
      </p:sp>
      <p:grpSp>
        <p:nvGrpSpPr>
          <p:cNvPr id="4100" name="Group 4"/>
          <p:cNvGrpSpPr>
            <a:grpSpLocks/>
          </p:cNvGrpSpPr>
          <p:nvPr/>
        </p:nvGrpSpPr>
        <p:grpSpPr bwMode="auto">
          <a:xfrm>
            <a:off x="179512" y="2286000"/>
            <a:ext cx="8659688" cy="3340100"/>
            <a:chOff x="384" y="1728"/>
            <a:chExt cx="5020" cy="2104"/>
          </a:xfrm>
        </p:grpSpPr>
        <p:grpSp>
          <p:nvGrpSpPr>
            <p:cNvPr id="4101" name="Group 5"/>
            <p:cNvGrpSpPr>
              <a:grpSpLocks/>
            </p:cNvGrpSpPr>
            <p:nvPr/>
          </p:nvGrpSpPr>
          <p:grpSpPr bwMode="auto">
            <a:xfrm>
              <a:off x="384" y="1728"/>
              <a:ext cx="5020" cy="1614"/>
              <a:chOff x="548" y="2112"/>
              <a:chExt cx="5020" cy="1614"/>
            </a:xfrm>
          </p:grpSpPr>
          <p:sp>
            <p:nvSpPr>
              <p:cNvPr id="4103" name="Text Box 6"/>
              <p:cNvSpPr txBox="1">
                <a:spLocks noChangeArrowheads="1"/>
              </p:cNvSpPr>
              <p:nvPr/>
            </p:nvSpPr>
            <p:spPr bwMode="auto">
              <a:xfrm>
                <a:off x="1833" y="2112"/>
                <a:ext cx="2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dirty="0">
                    <a:solidFill>
                      <a:srgbClr val="008000"/>
                    </a:solidFill>
                    <a:latin typeface="黑体" panose="02010609060101010101" pitchFamily="49" charset="-122"/>
                    <a:ea typeface="黑体" panose="02010609060101010101" pitchFamily="49" charset="-122"/>
                  </a:rPr>
                  <a:t>78</a:t>
                </a:r>
              </a:p>
            </p:txBody>
          </p:sp>
          <p:sp>
            <p:nvSpPr>
              <p:cNvPr id="4104" name="Text Box 7"/>
              <p:cNvSpPr txBox="1">
                <a:spLocks noChangeArrowheads="1"/>
              </p:cNvSpPr>
              <p:nvPr/>
            </p:nvSpPr>
            <p:spPr bwMode="auto">
              <a:xfrm>
                <a:off x="548" y="2650"/>
                <a:ext cx="7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200" b="1">
                    <a:solidFill>
                      <a:srgbClr val="008000"/>
                    </a:solidFill>
                    <a:latin typeface="黑体" panose="02010609060101010101" pitchFamily="49" charset="-122"/>
                    <a:ea typeface="黑体" panose="02010609060101010101" pitchFamily="49" charset="-122"/>
                  </a:rPr>
                  <a:t>输入机</a:t>
                </a:r>
              </a:p>
            </p:txBody>
          </p:sp>
          <p:sp>
            <p:nvSpPr>
              <p:cNvPr id="4105" name="Text Box 8"/>
              <p:cNvSpPr txBox="1">
                <a:spLocks noChangeArrowheads="1"/>
              </p:cNvSpPr>
              <p:nvPr/>
            </p:nvSpPr>
            <p:spPr bwMode="auto">
              <a:xfrm>
                <a:off x="548" y="3054"/>
                <a:ext cx="7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200" b="1">
                    <a:solidFill>
                      <a:srgbClr val="008000"/>
                    </a:solidFill>
                    <a:latin typeface="黑体" panose="02010609060101010101" pitchFamily="49" charset="-122"/>
                    <a:ea typeface="黑体" panose="02010609060101010101" pitchFamily="49" charset="-122"/>
                  </a:rPr>
                  <a:t>处理器</a:t>
                </a:r>
              </a:p>
            </p:txBody>
          </p:sp>
          <p:sp>
            <p:nvSpPr>
              <p:cNvPr id="4106" name="Text Box 9"/>
              <p:cNvSpPr txBox="1">
                <a:spLocks noChangeArrowheads="1"/>
              </p:cNvSpPr>
              <p:nvPr/>
            </p:nvSpPr>
            <p:spPr bwMode="auto">
              <a:xfrm>
                <a:off x="548" y="3457"/>
                <a:ext cx="7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200" b="1">
                    <a:solidFill>
                      <a:srgbClr val="008000"/>
                    </a:solidFill>
                    <a:latin typeface="黑体" panose="02010609060101010101" pitchFamily="49" charset="-122"/>
                    <a:ea typeface="黑体" panose="02010609060101010101" pitchFamily="49" charset="-122"/>
                  </a:rPr>
                  <a:t>磁带机</a:t>
                </a:r>
              </a:p>
            </p:txBody>
          </p:sp>
          <p:sp>
            <p:nvSpPr>
              <p:cNvPr id="4107" name="Line 10"/>
              <p:cNvSpPr>
                <a:spLocks noChangeShapeType="1"/>
              </p:cNvSpPr>
              <p:nvPr/>
            </p:nvSpPr>
            <p:spPr bwMode="auto">
              <a:xfrm>
                <a:off x="1249" y="2381"/>
                <a:ext cx="431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08" name="Group 11"/>
              <p:cNvGrpSpPr>
                <a:grpSpLocks/>
              </p:cNvGrpSpPr>
              <p:nvPr/>
            </p:nvGrpSpPr>
            <p:grpSpPr bwMode="auto">
              <a:xfrm>
                <a:off x="1249" y="2381"/>
                <a:ext cx="1401" cy="1211"/>
                <a:chOff x="3240" y="7056"/>
                <a:chExt cx="2160" cy="1404"/>
              </a:xfrm>
            </p:grpSpPr>
            <p:sp>
              <p:nvSpPr>
                <p:cNvPr id="4132" name="Line 12"/>
                <p:cNvSpPr>
                  <a:spLocks noChangeShapeType="1"/>
                </p:cNvSpPr>
                <p:nvPr/>
              </p:nvSpPr>
              <p:spPr bwMode="auto">
                <a:xfrm>
                  <a:off x="3240" y="7524"/>
                  <a:ext cx="10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3" name="Line 13"/>
                <p:cNvSpPr>
                  <a:spLocks noChangeShapeType="1"/>
                </p:cNvSpPr>
                <p:nvPr/>
              </p:nvSpPr>
              <p:spPr bwMode="auto">
                <a:xfrm>
                  <a:off x="4320" y="7992"/>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4" name="Line 14"/>
                <p:cNvSpPr>
                  <a:spLocks noChangeShapeType="1"/>
                </p:cNvSpPr>
                <p:nvPr/>
              </p:nvSpPr>
              <p:spPr bwMode="auto">
                <a:xfrm>
                  <a:off x="5040" y="8460"/>
                  <a:ext cx="3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5" name="Line 15"/>
                <p:cNvSpPr>
                  <a:spLocks noChangeShapeType="1"/>
                </p:cNvSpPr>
                <p:nvPr/>
              </p:nvSpPr>
              <p:spPr bwMode="auto">
                <a:xfrm>
                  <a:off x="4320" y="7056"/>
                  <a:ext cx="0" cy="936"/>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6" name="Line 16"/>
                <p:cNvSpPr>
                  <a:spLocks noChangeShapeType="1"/>
                </p:cNvSpPr>
                <p:nvPr/>
              </p:nvSpPr>
              <p:spPr bwMode="auto">
                <a:xfrm>
                  <a:off x="5040" y="7056"/>
                  <a:ext cx="0" cy="1404"/>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 name="Line 17"/>
                <p:cNvSpPr>
                  <a:spLocks noChangeShapeType="1"/>
                </p:cNvSpPr>
                <p:nvPr/>
              </p:nvSpPr>
              <p:spPr bwMode="auto">
                <a:xfrm>
                  <a:off x="5400" y="7056"/>
                  <a:ext cx="0" cy="1404"/>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09" name="Group 18"/>
              <p:cNvGrpSpPr>
                <a:grpSpLocks/>
              </p:cNvGrpSpPr>
              <p:nvPr/>
            </p:nvGrpSpPr>
            <p:grpSpPr bwMode="auto">
              <a:xfrm>
                <a:off x="2650" y="2381"/>
                <a:ext cx="1401" cy="1211"/>
                <a:chOff x="3240" y="7056"/>
                <a:chExt cx="2160" cy="1404"/>
              </a:xfrm>
            </p:grpSpPr>
            <p:sp>
              <p:nvSpPr>
                <p:cNvPr id="4126" name="Line 19"/>
                <p:cNvSpPr>
                  <a:spLocks noChangeShapeType="1"/>
                </p:cNvSpPr>
                <p:nvPr/>
              </p:nvSpPr>
              <p:spPr bwMode="auto">
                <a:xfrm>
                  <a:off x="3240" y="7524"/>
                  <a:ext cx="10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7" name="Line 20"/>
                <p:cNvSpPr>
                  <a:spLocks noChangeShapeType="1"/>
                </p:cNvSpPr>
                <p:nvPr/>
              </p:nvSpPr>
              <p:spPr bwMode="auto">
                <a:xfrm>
                  <a:off x="4320" y="7992"/>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8" name="Line 21"/>
                <p:cNvSpPr>
                  <a:spLocks noChangeShapeType="1"/>
                </p:cNvSpPr>
                <p:nvPr/>
              </p:nvSpPr>
              <p:spPr bwMode="auto">
                <a:xfrm>
                  <a:off x="5040" y="8460"/>
                  <a:ext cx="3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9" name="Line 22"/>
                <p:cNvSpPr>
                  <a:spLocks noChangeShapeType="1"/>
                </p:cNvSpPr>
                <p:nvPr/>
              </p:nvSpPr>
              <p:spPr bwMode="auto">
                <a:xfrm>
                  <a:off x="4320" y="7056"/>
                  <a:ext cx="0" cy="936"/>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0" name="Line 23"/>
                <p:cNvSpPr>
                  <a:spLocks noChangeShapeType="1"/>
                </p:cNvSpPr>
                <p:nvPr/>
              </p:nvSpPr>
              <p:spPr bwMode="auto">
                <a:xfrm>
                  <a:off x="5040" y="7056"/>
                  <a:ext cx="0" cy="1404"/>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1" name="Line 24"/>
                <p:cNvSpPr>
                  <a:spLocks noChangeShapeType="1"/>
                </p:cNvSpPr>
                <p:nvPr/>
              </p:nvSpPr>
              <p:spPr bwMode="auto">
                <a:xfrm>
                  <a:off x="5400" y="7056"/>
                  <a:ext cx="0" cy="1404"/>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10" name="Group 25"/>
              <p:cNvGrpSpPr>
                <a:grpSpLocks/>
              </p:cNvGrpSpPr>
              <p:nvPr/>
            </p:nvGrpSpPr>
            <p:grpSpPr bwMode="auto">
              <a:xfrm>
                <a:off x="4051" y="2381"/>
                <a:ext cx="1400" cy="1211"/>
                <a:chOff x="3240" y="7056"/>
                <a:chExt cx="2160" cy="1404"/>
              </a:xfrm>
            </p:grpSpPr>
            <p:sp>
              <p:nvSpPr>
                <p:cNvPr id="4120" name="Line 26"/>
                <p:cNvSpPr>
                  <a:spLocks noChangeShapeType="1"/>
                </p:cNvSpPr>
                <p:nvPr/>
              </p:nvSpPr>
              <p:spPr bwMode="auto">
                <a:xfrm>
                  <a:off x="3240" y="7524"/>
                  <a:ext cx="10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1" name="Line 27"/>
                <p:cNvSpPr>
                  <a:spLocks noChangeShapeType="1"/>
                </p:cNvSpPr>
                <p:nvPr/>
              </p:nvSpPr>
              <p:spPr bwMode="auto">
                <a:xfrm>
                  <a:off x="4320" y="7992"/>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2" name="Line 28"/>
                <p:cNvSpPr>
                  <a:spLocks noChangeShapeType="1"/>
                </p:cNvSpPr>
                <p:nvPr/>
              </p:nvSpPr>
              <p:spPr bwMode="auto">
                <a:xfrm>
                  <a:off x="5040" y="8460"/>
                  <a:ext cx="3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3" name="Line 29"/>
                <p:cNvSpPr>
                  <a:spLocks noChangeShapeType="1"/>
                </p:cNvSpPr>
                <p:nvPr/>
              </p:nvSpPr>
              <p:spPr bwMode="auto">
                <a:xfrm>
                  <a:off x="4320" y="7056"/>
                  <a:ext cx="0" cy="936"/>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4" name="Line 30"/>
                <p:cNvSpPr>
                  <a:spLocks noChangeShapeType="1"/>
                </p:cNvSpPr>
                <p:nvPr/>
              </p:nvSpPr>
              <p:spPr bwMode="auto">
                <a:xfrm>
                  <a:off x="5040" y="7056"/>
                  <a:ext cx="0" cy="1404"/>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5" name="Line 31"/>
                <p:cNvSpPr>
                  <a:spLocks noChangeShapeType="1"/>
                </p:cNvSpPr>
                <p:nvPr/>
              </p:nvSpPr>
              <p:spPr bwMode="auto">
                <a:xfrm>
                  <a:off x="5400" y="7056"/>
                  <a:ext cx="0" cy="1404"/>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11" name="Text Box 32"/>
              <p:cNvSpPr txBox="1">
                <a:spLocks noChangeArrowheads="1"/>
              </p:cNvSpPr>
              <p:nvPr/>
            </p:nvSpPr>
            <p:spPr bwMode="auto">
              <a:xfrm>
                <a:off x="2300" y="2112"/>
                <a:ext cx="2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dirty="0">
                    <a:solidFill>
                      <a:srgbClr val="008000"/>
                    </a:solidFill>
                    <a:latin typeface="黑体" panose="02010609060101010101" pitchFamily="49" charset="-122"/>
                    <a:ea typeface="黑体" panose="02010609060101010101" pitchFamily="49" charset="-122"/>
                  </a:rPr>
                  <a:t>130</a:t>
                </a:r>
              </a:p>
            </p:txBody>
          </p:sp>
          <p:sp>
            <p:nvSpPr>
              <p:cNvPr id="4112" name="Text Box 33"/>
              <p:cNvSpPr txBox="1">
                <a:spLocks noChangeArrowheads="1"/>
              </p:cNvSpPr>
              <p:nvPr/>
            </p:nvSpPr>
            <p:spPr bwMode="auto">
              <a:xfrm>
                <a:off x="2533" y="2112"/>
                <a:ext cx="23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dirty="0">
                    <a:solidFill>
                      <a:srgbClr val="008000"/>
                    </a:solidFill>
                    <a:latin typeface="黑体" panose="02010609060101010101" pitchFamily="49" charset="-122"/>
                    <a:ea typeface="黑体" panose="02010609060101010101" pitchFamily="49" charset="-122"/>
                  </a:rPr>
                  <a:t>150</a:t>
                </a:r>
              </a:p>
            </p:txBody>
          </p:sp>
          <p:sp>
            <p:nvSpPr>
              <p:cNvPr id="4113" name="Text Box 34"/>
              <p:cNvSpPr txBox="1">
                <a:spLocks noChangeArrowheads="1"/>
              </p:cNvSpPr>
              <p:nvPr/>
            </p:nvSpPr>
            <p:spPr bwMode="auto">
              <a:xfrm>
                <a:off x="3233" y="2112"/>
                <a:ext cx="23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solidFill>
                      <a:srgbClr val="008000"/>
                    </a:solidFill>
                    <a:latin typeface="黑体" panose="02010609060101010101" pitchFamily="49" charset="-122"/>
                    <a:ea typeface="黑体" panose="02010609060101010101" pitchFamily="49" charset="-122"/>
                  </a:rPr>
                  <a:t>228</a:t>
                </a:r>
              </a:p>
            </p:txBody>
          </p:sp>
          <p:sp>
            <p:nvSpPr>
              <p:cNvPr id="4114" name="Text Box 35"/>
              <p:cNvSpPr txBox="1">
                <a:spLocks noChangeArrowheads="1"/>
              </p:cNvSpPr>
              <p:nvPr/>
            </p:nvSpPr>
            <p:spPr bwMode="auto">
              <a:xfrm>
                <a:off x="3700" y="2112"/>
                <a:ext cx="23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solidFill>
                      <a:srgbClr val="008000"/>
                    </a:solidFill>
                    <a:latin typeface="黑体" panose="02010609060101010101" pitchFamily="49" charset="-122"/>
                    <a:ea typeface="黑体" panose="02010609060101010101" pitchFamily="49" charset="-122"/>
                  </a:rPr>
                  <a:t>280</a:t>
                </a:r>
              </a:p>
            </p:txBody>
          </p:sp>
          <p:sp>
            <p:nvSpPr>
              <p:cNvPr id="4115" name="Text Box 36"/>
              <p:cNvSpPr txBox="1">
                <a:spLocks noChangeArrowheads="1"/>
              </p:cNvSpPr>
              <p:nvPr/>
            </p:nvSpPr>
            <p:spPr bwMode="auto">
              <a:xfrm>
                <a:off x="3934" y="2112"/>
                <a:ext cx="2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solidFill>
                      <a:srgbClr val="008000"/>
                    </a:solidFill>
                    <a:latin typeface="黑体" panose="02010609060101010101" pitchFamily="49" charset="-122"/>
                    <a:ea typeface="黑体" panose="02010609060101010101" pitchFamily="49" charset="-122"/>
                  </a:rPr>
                  <a:t>300</a:t>
                </a:r>
              </a:p>
            </p:txBody>
          </p:sp>
          <p:sp>
            <p:nvSpPr>
              <p:cNvPr id="4116" name="Text Box 37"/>
              <p:cNvSpPr txBox="1">
                <a:spLocks noChangeArrowheads="1"/>
              </p:cNvSpPr>
              <p:nvPr/>
            </p:nvSpPr>
            <p:spPr bwMode="auto">
              <a:xfrm>
                <a:off x="4634" y="2112"/>
                <a:ext cx="23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solidFill>
                      <a:srgbClr val="008000"/>
                    </a:solidFill>
                    <a:latin typeface="黑体" panose="02010609060101010101" pitchFamily="49" charset="-122"/>
                    <a:ea typeface="黑体" panose="02010609060101010101" pitchFamily="49" charset="-122"/>
                  </a:rPr>
                  <a:t>378</a:t>
                </a:r>
              </a:p>
            </p:txBody>
          </p:sp>
          <p:sp>
            <p:nvSpPr>
              <p:cNvPr id="4117" name="Text Box 38"/>
              <p:cNvSpPr txBox="1">
                <a:spLocks noChangeArrowheads="1"/>
              </p:cNvSpPr>
              <p:nvPr/>
            </p:nvSpPr>
            <p:spPr bwMode="auto">
              <a:xfrm>
                <a:off x="5101" y="2112"/>
                <a:ext cx="23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solidFill>
                      <a:srgbClr val="008000"/>
                    </a:solidFill>
                    <a:latin typeface="黑体" panose="02010609060101010101" pitchFamily="49" charset="-122"/>
                    <a:ea typeface="黑体" panose="02010609060101010101" pitchFamily="49" charset="-122"/>
                  </a:rPr>
                  <a:t>430</a:t>
                </a:r>
              </a:p>
            </p:txBody>
          </p:sp>
          <p:sp>
            <p:nvSpPr>
              <p:cNvPr id="4118" name="Text Box 39"/>
              <p:cNvSpPr txBox="1">
                <a:spLocks noChangeArrowheads="1"/>
              </p:cNvSpPr>
              <p:nvPr/>
            </p:nvSpPr>
            <p:spPr bwMode="auto">
              <a:xfrm>
                <a:off x="5335" y="2112"/>
                <a:ext cx="2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solidFill>
                      <a:srgbClr val="008000"/>
                    </a:solidFill>
                    <a:latin typeface="黑体" panose="02010609060101010101" pitchFamily="49" charset="-122"/>
                    <a:ea typeface="黑体" panose="02010609060101010101" pitchFamily="49" charset="-122"/>
                  </a:rPr>
                  <a:t>450</a:t>
                </a:r>
              </a:p>
            </p:txBody>
          </p:sp>
          <p:sp>
            <p:nvSpPr>
              <p:cNvPr id="4119" name="Text Box 40"/>
              <p:cNvSpPr txBox="1">
                <a:spLocks noChangeArrowheads="1"/>
              </p:cNvSpPr>
              <p:nvPr/>
            </p:nvSpPr>
            <p:spPr bwMode="auto">
              <a:xfrm>
                <a:off x="548" y="2247"/>
                <a:ext cx="7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200" b="1">
                    <a:solidFill>
                      <a:srgbClr val="008000"/>
                    </a:solidFill>
                    <a:latin typeface="黑体" panose="02010609060101010101" pitchFamily="49" charset="-122"/>
                    <a:ea typeface="黑体" panose="02010609060101010101" pitchFamily="49" charset="-122"/>
                  </a:rPr>
                  <a:t>时  间</a:t>
                </a:r>
              </a:p>
            </p:txBody>
          </p:sp>
        </p:grpSp>
        <p:sp>
          <p:nvSpPr>
            <p:cNvPr id="4102" name="Text Box 41"/>
            <p:cNvSpPr txBox="1">
              <a:spLocks noChangeArrowheads="1"/>
            </p:cNvSpPr>
            <p:nvPr/>
          </p:nvSpPr>
          <p:spPr bwMode="auto">
            <a:xfrm>
              <a:off x="528" y="3360"/>
              <a:ext cx="4800"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t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8000"/>
                </a:lnSpc>
              </a:pPr>
              <a:r>
                <a:rPr kumimoji="1" lang="zh-CN" altLang="en-US" sz="3600" b="1">
                  <a:solidFill>
                    <a:srgbClr val="008000"/>
                  </a:solidFill>
                  <a:latin typeface="Times New Roman" panose="02020603050405020304" pitchFamily="18" charset="0"/>
                  <a:ea typeface="隶书" panose="02010509060101010101" pitchFamily="49" charset="-122"/>
                </a:rPr>
                <a:t>处理器利用率：</a:t>
              </a:r>
              <a:r>
                <a:rPr kumimoji="1" lang="en-US" altLang="zh-CN" sz="3200" b="1">
                  <a:solidFill>
                    <a:srgbClr val="008000"/>
                  </a:solidFill>
                  <a:latin typeface="宋体" panose="02010600030101010101" pitchFamily="2" charset="-122"/>
                </a:rPr>
                <a:t>52/(78+52+20)≈35%</a:t>
              </a:r>
              <a:endParaRPr kumimoji="1" lang="en-US" altLang="zh-CN" sz="3600" b="1">
                <a:solidFill>
                  <a:srgbClr val="008000"/>
                </a:solidFill>
                <a:latin typeface="宋体" panose="02010600030101010101" pitchFamily="2" charset="-122"/>
              </a:endParaRPr>
            </a:p>
          </p:txBody>
        </p:sp>
      </p:grpSp>
    </p:spTree>
    <p:extLst>
      <p:ext uri="{BB962C8B-B14F-4D97-AF65-F5344CB8AC3E}">
        <p14:creationId xmlns:p14="http://schemas.microsoft.com/office/powerpoint/2010/main" val="91524036"/>
      </p:ext>
    </p:extLst>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312738"/>
            <a:ext cx="86106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临界区管理的硬件解</a:t>
            </a:r>
            <a:r>
              <a:rPr lang="en-US" altLang="zh-CN">
                <a:solidFill>
                  <a:srgbClr val="FF0000"/>
                </a:solidFill>
                <a:latin typeface="Times New Roman" panose="02020603050405020304" pitchFamily="18" charset="0"/>
                <a:ea typeface="华文新魏" panose="02010800040101010101" pitchFamily="2" charset="-122"/>
              </a:rPr>
              <a:t>(4)</a:t>
            </a:r>
          </a:p>
        </p:txBody>
      </p:sp>
      <p:sp>
        <p:nvSpPr>
          <p:cNvPr id="31747" name="Rectangle 3"/>
          <p:cNvSpPr>
            <a:spLocks noChangeArrowheads="1"/>
          </p:cNvSpPr>
          <p:nvPr/>
        </p:nvSpPr>
        <p:spPr bwMode="auto">
          <a:xfrm>
            <a:off x="381000" y="990600"/>
            <a:ext cx="83820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隶书" panose="02010509060101010101" pitchFamily="49" charset="-122"/>
                <a:ea typeface="隶书" panose="02010509060101010101" pitchFamily="49" charset="-122"/>
              </a:rPr>
              <a:t>●</a:t>
            </a:r>
            <a:r>
              <a:rPr kumimoji="1" lang="zh-CN" altLang="en-US" sz="3200">
                <a:latin typeface="Times New Roman" panose="02020603050405020304" pitchFamily="18" charset="0"/>
                <a:ea typeface="华文新魏" panose="02010800040101010101" pitchFamily="2" charset="-122"/>
              </a:rPr>
              <a:t>用上锁原语和开锁原语实现进程互斥使用</a:t>
            </a:r>
            <a:r>
              <a:rPr kumimoji="1" lang="en-US" altLang="zh-CN" sz="3200">
                <a:latin typeface="Times New Roman" panose="02020603050405020304" pitchFamily="18" charset="0"/>
                <a:ea typeface="华文新魏" panose="02010800040101010101" pitchFamily="2" charset="-122"/>
              </a:rPr>
              <a:t>CS</a:t>
            </a:r>
          </a:p>
        </p:txBody>
      </p:sp>
      <p:sp>
        <p:nvSpPr>
          <p:cNvPr id="48132" name="Rectangle 4"/>
          <p:cNvSpPr>
            <a:spLocks noChangeArrowheads="1"/>
          </p:cNvSpPr>
          <p:nvPr/>
        </p:nvSpPr>
        <p:spPr bwMode="auto">
          <a:xfrm>
            <a:off x="990600" y="2997200"/>
            <a:ext cx="198120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b="1" dirty="0">
                <a:latin typeface="Arial Narrow" panose="020B0606020202030204" pitchFamily="34" charset="0"/>
              </a:rPr>
              <a:t>Main(  )</a:t>
            </a:r>
            <a:r>
              <a:rPr kumimoji="1" lang="en-US" altLang="zh-CN" sz="2800" dirty="0">
                <a:latin typeface="仿宋_GB2312" pitchFamily="49" charset="-122"/>
                <a:ea typeface="仿宋_GB2312" pitchFamily="49" charset="-122"/>
              </a:rPr>
              <a:t> </a:t>
            </a:r>
          </a:p>
          <a:p>
            <a:r>
              <a:rPr kumimoji="1" lang="en-US" altLang="zh-CN" sz="2800" b="1" dirty="0">
                <a:latin typeface="Arial Narrow" panose="020B0606020202030204" pitchFamily="34" charset="0"/>
              </a:rPr>
              <a:t>{ </a:t>
            </a:r>
            <a:r>
              <a:rPr kumimoji="1" lang="en-US" altLang="zh-CN" sz="2800" b="1" dirty="0" err="1">
                <a:latin typeface="Arial Narrow" panose="020B0606020202030204" pitchFamily="34" charset="0"/>
              </a:rPr>
              <a:t>int</a:t>
            </a:r>
            <a:r>
              <a:rPr kumimoji="1" lang="en-US" altLang="zh-CN" sz="2800" b="1" dirty="0">
                <a:latin typeface="Arial Narrow" panose="020B0606020202030204" pitchFamily="34" charset="0"/>
              </a:rPr>
              <a:t>  w=0;</a:t>
            </a:r>
          </a:p>
          <a:p>
            <a:r>
              <a:rPr kumimoji="1" lang="en-US" altLang="zh-CN" sz="2800" b="1" dirty="0">
                <a:latin typeface="Arial Narrow" panose="020B0606020202030204" pitchFamily="34" charset="0"/>
                <a:ea typeface="仿宋_GB2312" pitchFamily="49" charset="-122"/>
              </a:rPr>
              <a:t>  </a:t>
            </a:r>
            <a:r>
              <a:rPr kumimoji="1" lang="en-US" altLang="zh-CN" sz="2800" b="1" dirty="0" err="1">
                <a:latin typeface="Arial Narrow" panose="020B0606020202030204" pitchFamily="34" charset="0"/>
                <a:ea typeface="仿宋_GB2312" pitchFamily="49" charset="-122"/>
              </a:rPr>
              <a:t>cobegin</a:t>
            </a:r>
            <a:endParaRPr kumimoji="1" lang="en-US" altLang="zh-CN" sz="2800" dirty="0">
              <a:latin typeface="仿宋_GB2312" pitchFamily="49" charset="-122"/>
              <a:ea typeface="仿宋_GB2312" pitchFamily="49" charset="-122"/>
            </a:endParaRPr>
          </a:p>
          <a:p>
            <a:r>
              <a:rPr kumimoji="1" lang="en-US" altLang="zh-CN" sz="2800" dirty="0">
                <a:latin typeface="仿宋_GB2312" pitchFamily="49" charset="-122"/>
                <a:ea typeface="仿宋_GB2312" pitchFamily="49" charset="-122"/>
              </a:rPr>
              <a:t> </a:t>
            </a:r>
            <a:r>
              <a:rPr kumimoji="1" lang="en-US" altLang="zh-CN" sz="2800" b="1" dirty="0">
                <a:latin typeface="Arial Narrow" panose="020B0606020202030204" pitchFamily="34" charset="0"/>
                <a:ea typeface="仿宋_GB2312" pitchFamily="49" charset="-122"/>
              </a:rPr>
              <a:t>    </a:t>
            </a:r>
            <a:r>
              <a:rPr kumimoji="1" lang="en-US" altLang="zh-CN" sz="2800" b="1" dirty="0" err="1">
                <a:latin typeface="Arial Narrow" panose="020B0606020202030204" pitchFamily="34" charset="0"/>
                <a:ea typeface="仿宋_GB2312" pitchFamily="49" charset="-122"/>
              </a:rPr>
              <a:t>PPa</a:t>
            </a:r>
            <a:r>
              <a:rPr kumimoji="1" lang="en-US" altLang="zh-CN" sz="2800" b="1" dirty="0">
                <a:latin typeface="Arial Narrow" panose="020B0606020202030204" pitchFamily="34" charset="0"/>
                <a:ea typeface="仿宋_GB2312" pitchFamily="49" charset="-122"/>
              </a:rPr>
              <a:t>(  ) ;</a:t>
            </a:r>
          </a:p>
          <a:p>
            <a:r>
              <a:rPr kumimoji="1" lang="en-US" altLang="zh-CN" sz="2800" b="1" dirty="0">
                <a:latin typeface="Arial Narrow" panose="020B0606020202030204" pitchFamily="34" charset="0"/>
                <a:ea typeface="仿宋_GB2312" pitchFamily="49" charset="-122"/>
              </a:rPr>
              <a:t>      </a:t>
            </a:r>
            <a:r>
              <a:rPr kumimoji="1" lang="en-US" altLang="zh-CN" sz="2800" b="1" dirty="0" err="1">
                <a:latin typeface="Arial Narrow" panose="020B0606020202030204" pitchFamily="34" charset="0"/>
                <a:ea typeface="仿宋_GB2312" pitchFamily="49" charset="-122"/>
              </a:rPr>
              <a:t>PPb</a:t>
            </a:r>
            <a:r>
              <a:rPr kumimoji="1" lang="en-US" altLang="zh-CN" sz="2800" b="1" dirty="0">
                <a:latin typeface="Arial Narrow" panose="020B0606020202030204" pitchFamily="34" charset="0"/>
                <a:ea typeface="仿宋_GB2312" pitchFamily="49" charset="-122"/>
              </a:rPr>
              <a:t>(  );</a:t>
            </a:r>
          </a:p>
          <a:p>
            <a:r>
              <a:rPr kumimoji="1" lang="en-US" altLang="zh-CN" sz="2800" b="1" dirty="0">
                <a:latin typeface="Arial Narrow" panose="020B0606020202030204" pitchFamily="34" charset="0"/>
                <a:ea typeface="仿宋_GB2312" pitchFamily="49" charset="-122"/>
              </a:rPr>
              <a:t>    </a:t>
            </a:r>
            <a:r>
              <a:rPr kumimoji="1" lang="en-US" altLang="zh-CN" sz="2800" b="1" dirty="0" err="1">
                <a:latin typeface="Arial Narrow" panose="020B0606020202030204" pitchFamily="34" charset="0"/>
                <a:ea typeface="仿宋_GB2312" pitchFamily="49" charset="-122"/>
              </a:rPr>
              <a:t>coend</a:t>
            </a:r>
            <a:r>
              <a:rPr kumimoji="1" lang="en-US" altLang="zh-CN" sz="2800" b="1" dirty="0">
                <a:latin typeface="Arial Narrow" panose="020B0606020202030204" pitchFamily="34" charset="0"/>
                <a:ea typeface="仿宋_GB2312" pitchFamily="49" charset="-122"/>
              </a:rPr>
              <a:t>}</a:t>
            </a:r>
          </a:p>
        </p:txBody>
      </p:sp>
      <p:sp>
        <p:nvSpPr>
          <p:cNvPr id="48133" name="Rectangle 5"/>
          <p:cNvSpPr>
            <a:spLocks noChangeArrowheads="1"/>
          </p:cNvSpPr>
          <p:nvPr/>
        </p:nvSpPr>
        <p:spPr bwMode="auto">
          <a:xfrm>
            <a:off x="3886200" y="3494088"/>
            <a:ext cx="2057400" cy="213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b="1">
                <a:latin typeface="Arial Narrow" panose="020B0606020202030204" pitchFamily="34" charset="0"/>
              </a:rPr>
              <a:t>PPa(   )</a:t>
            </a:r>
            <a:r>
              <a:rPr kumimoji="1" lang="en-US" altLang="zh-CN" sz="2800">
                <a:latin typeface="仿宋_GB2312" pitchFamily="49" charset="-122"/>
                <a:ea typeface="仿宋_GB2312" pitchFamily="49" charset="-122"/>
              </a:rPr>
              <a:t> </a:t>
            </a:r>
          </a:p>
          <a:p>
            <a:r>
              <a:rPr kumimoji="1" lang="en-US" altLang="zh-CN" sz="2800" b="1">
                <a:latin typeface="Arial Narrow" panose="020B0606020202030204" pitchFamily="34" charset="0"/>
              </a:rPr>
              <a:t>{ Lock(w);</a:t>
            </a:r>
          </a:p>
          <a:p>
            <a:r>
              <a:rPr kumimoji="1" lang="en-US" altLang="zh-CN" sz="2800" b="1">
                <a:latin typeface="Arial Narrow" panose="020B0606020202030204" pitchFamily="34" charset="0"/>
                <a:ea typeface="仿宋_GB2312" pitchFamily="49" charset="-122"/>
              </a:rPr>
              <a:t>   us CS;</a:t>
            </a:r>
            <a:endParaRPr kumimoji="1" lang="en-US" altLang="zh-CN" sz="2800">
              <a:latin typeface="仿宋_GB2312" pitchFamily="49" charset="-122"/>
              <a:ea typeface="仿宋_GB2312" pitchFamily="49" charset="-122"/>
            </a:endParaRPr>
          </a:p>
          <a:p>
            <a:r>
              <a:rPr kumimoji="1" lang="en-US" altLang="zh-CN" sz="2800" b="1">
                <a:latin typeface="Arial Narrow" panose="020B0606020202030204" pitchFamily="34" charset="0"/>
                <a:ea typeface="仿宋_GB2312" pitchFamily="49" charset="-122"/>
              </a:rPr>
              <a:t>   Unlock(w);</a:t>
            </a:r>
          </a:p>
          <a:p>
            <a:r>
              <a:rPr kumimoji="1" lang="en-US" altLang="zh-CN" sz="2800" b="1">
                <a:latin typeface="Arial Narrow" panose="020B0606020202030204" pitchFamily="34" charset="0"/>
                <a:ea typeface="仿宋_GB2312" pitchFamily="49" charset="-122"/>
              </a:rPr>
              <a:t>}</a:t>
            </a:r>
          </a:p>
        </p:txBody>
      </p:sp>
      <p:sp>
        <p:nvSpPr>
          <p:cNvPr id="48134" name="Rectangle 6"/>
          <p:cNvSpPr>
            <a:spLocks noChangeArrowheads="1"/>
          </p:cNvSpPr>
          <p:nvPr/>
        </p:nvSpPr>
        <p:spPr bwMode="auto">
          <a:xfrm>
            <a:off x="6553200" y="3494088"/>
            <a:ext cx="2057400" cy="213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b="1">
                <a:latin typeface="Arial Narrow" panose="020B0606020202030204" pitchFamily="34" charset="0"/>
              </a:rPr>
              <a:t>PPb(    )</a:t>
            </a:r>
            <a:r>
              <a:rPr kumimoji="1" lang="en-US" altLang="zh-CN" sz="2800">
                <a:latin typeface="仿宋_GB2312" pitchFamily="49" charset="-122"/>
                <a:ea typeface="仿宋_GB2312" pitchFamily="49" charset="-122"/>
              </a:rPr>
              <a:t> </a:t>
            </a:r>
          </a:p>
          <a:p>
            <a:r>
              <a:rPr kumimoji="1" lang="en-US" altLang="zh-CN" sz="2800" b="1">
                <a:latin typeface="Arial Narrow" panose="020B0606020202030204" pitchFamily="34" charset="0"/>
              </a:rPr>
              <a:t>{ Lock(w);</a:t>
            </a:r>
          </a:p>
          <a:p>
            <a:r>
              <a:rPr kumimoji="1" lang="en-US" altLang="zh-CN" sz="2800" b="1">
                <a:latin typeface="Arial Narrow" panose="020B0606020202030204" pitchFamily="34" charset="0"/>
                <a:ea typeface="仿宋_GB2312" pitchFamily="49" charset="-122"/>
              </a:rPr>
              <a:t>   us CS;</a:t>
            </a:r>
            <a:endParaRPr kumimoji="1" lang="en-US" altLang="zh-CN" sz="2800">
              <a:latin typeface="仿宋_GB2312" pitchFamily="49" charset="-122"/>
              <a:ea typeface="仿宋_GB2312" pitchFamily="49" charset="-122"/>
            </a:endParaRPr>
          </a:p>
          <a:p>
            <a:r>
              <a:rPr kumimoji="1" lang="en-US" altLang="zh-CN" sz="2800" b="1">
                <a:latin typeface="Arial Narrow" panose="020B0606020202030204" pitchFamily="34" charset="0"/>
                <a:ea typeface="仿宋_GB2312" pitchFamily="49" charset="-122"/>
              </a:rPr>
              <a:t>   Unlock(w);</a:t>
            </a:r>
          </a:p>
          <a:p>
            <a:r>
              <a:rPr kumimoji="1" lang="en-US" altLang="zh-CN" sz="2800" b="1">
                <a:latin typeface="Arial Narrow" panose="020B0606020202030204" pitchFamily="34" charset="0"/>
                <a:ea typeface="仿宋_GB2312" pitchFamily="49" charset="-122"/>
              </a:rPr>
              <a:t>}</a:t>
            </a:r>
          </a:p>
        </p:txBody>
      </p:sp>
      <p:sp>
        <p:nvSpPr>
          <p:cNvPr id="48135" name="Rectangle 7"/>
          <p:cNvSpPr>
            <a:spLocks noChangeArrowheads="1"/>
          </p:cNvSpPr>
          <p:nvPr/>
        </p:nvSpPr>
        <p:spPr bwMode="auto">
          <a:xfrm>
            <a:off x="468313" y="1557338"/>
            <a:ext cx="8510587"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Times New Roman" panose="02020603050405020304" pitchFamily="18" charset="0"/>
                <a:ea typeface="华文新魏" panose="02010800040101010101" pitchFamily="2" charset="-122"/>
              </a:rPr>
              <a:t>     </a:t>
            </a:r>
            <a:r>
              <a:rPr kumimoji="1" lang="zh-CN" altLang="en-US" sz="2800" b="1">
                <a:latin typeface="Times New Roman" panose="02020603050405020304" pitchFamily="18" charset="0"/>
                <a:ea typeface="华文新魏" panose="02010800040101010101" pitchFamily="2" charset="-122"/>
              </a:rPr>
              <a:t>任何欲进入</a:t>
            </a:r>
            <a:r>
              <a:rPr kumimoji="1" lang="en-US" altLang="zh-CN" sz="2800" b="1">
                <a:latin typeface="Times New Roman" panose="02020603050405020304" pitchFamily="18" charset="0"/>
                <a:ea typeface="华文新魏" panose="02010800040101010101" pitchFamily="2" charset="-122"/>
              </a:rPr>
              <a:t>CS</a:t>
            </a:r>
            <a:r>
              <a:rPr kumimoji="1" lang="zh-CN" altLang="en-US" sz="2800" b="1">
                <a:latin typeface="Times New Roman" panose="02020603050405020304" pitchFamily="18" charset="0"/>
                <a:ea typeface="华文新魏" panose="02010800040101010101" pitchFamily="2" charset="-122"/>
              </a:rPr>
              <a:t>的进程，必须先执行</a:t>
            </a:r>
            <a:r>
              <a:rPr kumimoji="1" lang="en-US" altLang="zh-CN" sz="2800" b="1">
                <a:latin typeface="Times New Roman" panose="02020603050405020304" pitchFamily="18" charset="0"/>
                <a:ea typeface="华文新魏" panose="02010800040101010101" pitchFamily="2" charset="-122"/>
              </a:rPr>
              <a:t>Lock(W)</a:t>
            </a:r>
            <a:r>
              <a:rPr kumimoji="1" lang="zh-CN" altLang="en-US" sz="2800" b="1">
                <a:latin typeface="Times New Roman" panose="02020603050405020304" pitchFamily="18" charset="0"/>
                <a:ea typeface="华文新魏" panose="02010800040101010101" pitchFamily="2" charset="-122"/>
              </a:rPr>
              <a:t>原语，若通过则进入</a:t>
            </a:r>
            <a:r>
              <a:rPr kumimoji="1" lang="en-US" altLang="zh-CN" sz="2800" b="1">
                <a:latin typeface="Times New Roman" panose="02020603050405020304" pitchFamily="18" charset="0"/>
                <a:ea typeface="华文新魏" panose="02010800040101010101" pitchFamily="2" charset="-122"/>
              </a:rPr>
              <a:t>CS</a:t>
            </a:r>
            <a:r>
              <a:rPr kumimoji="1" lang="zh-CN" altLang="en-US" sz="2800" b="1">
                <a:latin typeface="Times New Roman" panose="02020603050405020304" pitchFamily="18" charset="0"/>
                <a:ea typeface="华文新魏" panose="02010800040101010101" pitchFamily="2" charset="-122"/>
              </a:rPr>
              <a:t>；完成以后再执行</a:t>
            </a:r>
            <a:r>
              <a:rPr kumimoji="1" lang="en-US" altLang="zh-CN" sz="2800" b="1">
                <a:latin typeface="Times New Roman" panose="02020603050405020304" pitchFamily="18" charset="0"/>
                <a:ea typeface="华文新魏" panose="02010800040101010101" pitchFamily="2" charset="-122"/>
              </a:rPr>
              <a:t>Unlock(W)</a:t>
            </a:r>
            <a:r>
              <a:rPr kumimoji="1" lang="zh-CN" altLang="en-US" sz="2800" b="1">
                <a:latin typeface="Times New Roman" panose="02020603050405020304" pitchFamily="18" charset="0"/>
                <a:ea typeface="华文新魏" panose="02010800040101010101" pitchFamily="2" charset="-122"/>
              </a:rPr>
              <a:t>原语，释放</a:t>
            </a:r>
            <a:r>
              <a:rPr kumimoji="1" lang="en-US" altLang="zh-CN" sz="2800" b="1">
                <a:latin typeface="Times New Roman" panose="02020603050405020304" pitchFamily="18" charset="0"/>
                <a:ea typeface="华文新魏" panose="02010800040101010101" pitchFamily="2" charset="-122"/>
              </a:rPr>
              <a:t>CS</a:t>
            </a:r>
            <a:r>
              <a:rPr kumimoji="1" lang="zh-CN" altLang="en-US" sz="2800" b="1">
                <a:latin typeface="Times New Roman" panose="02020603050405020304" pitchFamily="18" charset="0"/>
                <a:ea typeface="华文新魏" panose="02010800040101010101" pitchFamily="2" charset="-122"/>
              </a:rPr>
              <a:t>。</a:t>
            </a:r>
          </a:p>
        </p:txBody>
      </p:sp>
    </p:spTree>
    <p:extLst>
      <p:ext uri="{BB962C8B-B14F-4D97-AF65-F5344CB8AC3E}">
        <p14:creationId xmlns:p14="http://schemas.microsoft.com/office/powerpoint/2010/main" val="406751964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1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p:bldP spid="48133" grpId="0"/>
      <p:bldP spid="48134" grpId="0"/>
      <p:bldP spid="4813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260350"/>
            <a:ext cx="8229600" cy="669925"/>
          </a:xfrm>
        </p:spPr>
        <p:txBody>
          <a:bodyPr/>
          <a:lstStyle/>
          <a:p>
            <a:pPr eaLnBrk="1" hangingPunct="1"/>
            <a:r>
              <a:rPr lang="en-US" altLang="zh-CN">
                <a:solidFill>
                  <a:srgbClr val="FF0000"/>
                </a:solidFill>
                <a:latin typeface="Times New Roman" panose="02020603050405020304" pitchFamily="18" charset="0"/>
                <a:ea typeface="华文新魏" panose="02010800040101010101" pitchFamily="2" charset="-122"/>
              </a:rPr>
              <a:t>3.3 </a:t>
            </a:r>
            <a:r>
              <a:rPr lang="zh-CN" altLang="en-US">
                <a:solidFill>
                  <a:srgbClr val="FF0000"/>
                </a:solidFill>
                <a:latin typeface="Times New Roman" panose="02020603050405020304" pitchFamily="18" charset="0"/>
                <a:ea typeface="华文新魏" panose="02010800040101010101" pitchFamily="2" charset="-122"/>
              </a:rPr>
              <a:t>信号量与</a:t>
            </a:r>
            <a:r>
              <a:rPr lang="zh-CN" altLang="zh-CN">
                <a:solidFill>
                  <a:srgbClr val="FF0000"/>
                </a:solidFill>
                <a:latin typeface="Times New Roman" panose="02020603050405020304" pitchFamily="18" charset="0"/>
                <a:ea typeface="华文新魏" panose="02010800040101010101" pitchFamily="2" charset="-122"/>
              </a:rPr>
              <a:t>PV操作</a:t>
            </a:r>
          </a:p>
        </p:txBody>
      </p:sp>
      <p:sp>
        <p:nvSpPr>
          <p:cNvPr id="32771" name="Rectangle 3"/>
          <p:cNvSpPr>
            <a:spLocks noGrp="1" noChangeArrowheads="1"/>
          </p:cNvSpPr>
          <p:nvPr>
            <p:ph type="body" idx="1"/>
          </p:nvPr>
        </p:nvSpPr>
        <p:spPr>
          <a:xfrm>
            <a:off x="755650" y="1052513"/>
            <a:ext cx="7704138" cy="4189412"/>
          </a:xfrm>
        </p:spPr>
        <p:txBody>
          <a:bodyPr/>
          <a:lstStyle/>
          <a:p>
            <a:pPr algn="just" eaLnBrk="1" hangingPunct="1">
              <a:buFontTx/>
              <a:buNone/>
            </a:pPr>
            <a:r>
              <a:rPr lang="zh-CN" altLang="en-US" dirty="0">
                <a:latin typeface="黑体" panose="02010609060101010101" pitchFamily="49" charset="-122"/>
                <a:ea typeface="黑体" panose="02010609060101010101" pitchFamily="49" charset="-122"/>
              </a:rPr>
              <a:t>前面种种方法解决临界区调度问题的缺点</a:t>
            </a:r>
            <a:r>
              <a:rPr lang="en-US" altLang="zh-CN" dirty="0">
                <a:latin typeface="黑体" panose="02010609060101010101" pitchFamily="49" charset="-122"/>
                <a:ea typeface="黑体" panose="02010609060101010101" pitchFamily="49" charset="-122"/>
              </a:rPr>
              <a:t>:</a:t>
            </a:r>
          </a:p>
          <a:p>
            <a:pPr algn="just" eaLnBrk="1" hangingPunct="1">
              <a:buFontTx/>
              <a:buNone/>
            </a:pPr>
            <a:r>
              <a:rPr lang="en-US" altLang="zh-CN" dirty="0">
                <a:latin typeface="华文新魏" panose="02010800040101010101" pitchFamily="2" charset="-122"/>
                <a:ea typeface="华文新魏" panose="02010800040101010101" pitchFamily="2" charset="-122"/>
              </a:rPr>
              <a:t>  </a:t>
            </a:r>
            <a:r>
              <a:rPr lang="en-US" altLang="zh-CN" dirty="0">
                <a:latin typeface="Times New Roman" panose="02020603050405020304" pitchFamily="18" charset="0"/>
                <a:ea typeface="华文新魏" panose="02010800040101010101" pitchFamily="2" charset="-122"/>
              </a:rPr>
              <a:t>1)</a:t>
            </a:r>
            <a:r>
              <a:rPr lang="zh-CN" altLang="en-US" dirty="0">
                <a:latin typeface="Times New Roman" panose="02020603050405020304" pitchFamily="18" charset="0"/>
                <a:ea typeface="华文新魏" panose="02010800040101010101" pitchFamily="2" charset="-122"/>
              </a:rPr>
              <a:t>对不能进入临界区的进程，采用忙式等待测试法，浪费</a:t>
            </a:r>
            <a:r>
              <a:rPr lang="en-US" altLang="zh-CN" dirty="0">
                <a:latin typeface="Times New Roman" panose="02020603050405020304" pitchFamily="18" charset="0"/>
                <a:ea typeface="华文新魏" panose="02010800040101010101" pitchFamily="2" charset="-122"/>
              </a:rPr>
              <a:t>CPU</a:t>
            </a:r>
            <a:r>
              <a:rPr lang="zh-CN" altLang="en-US" dirty="0">
                <a:latin typeface="Times New Roman" panose="02020603050405020304" pitchFamily="18" charset="0"/>
                <a:ea typeface="华文新魏" panose="02010800040101010101" pitchFamily="2" charset="-122"/>
              </a:rPr>
              <a:t>时间。</a:t>
            </a:r>
          </a:p>
          <a:p>
            <a:pPr algn="just" eaLnBrk="1" hangingPunct="1">
              <a:buFontTx/>
              <a:buNone/>
            </a:pPr>
            <a:r>
              <a:rPr lang="zh-CN" altLang="en-US" dirty="0">
                <a:latin typeface="Times New Roman" panose="02020603050405020304" pitchFamily="18" charset="0"/>
                <a:ea typeface="华文新魏" panose="02010800040101010101" pitchFamily="2" charset="-122"/>
              </a:rPr>
              <a:t>  </a:t>
            </a:r>
            <a:r>
              <a:rPr lang="en-US" altLang="zh-CN" dirty="0">
                <a:latin typeface="Times New Roman" panose="02020603050405020304" pitchFamily="18" charset="0"/>
                <a:ea typeface="华文新魏" panose="02010800040101010101" pitchFamily="2" charset="-122"/>
              </a:rPr>
              <a:t>2)</a:t>
            </a:r>
            <a:r>
              <a:rPr lang="zh-CN" altLang="en-US" dirty="0">
                <a:latin typeface="Times New Roman" panose="02020603050405020304" pitchFamily="18" charset="0"/>
                <a:ea typeface="华文新魏" panose="02010800040101010101" pitchFamily="2" charset="-122"/>
              </a:rPr>
              <a:t>将测试能否进入临界区的责任推给各个竞争的进程会削弱系统的可靠性，加重了用户编程负担。</a:t>
            </a:r>
          </a:p>
          <a:p>
            <a:pPr eaLnBrk="1" hangingPunct="1"/>
            <a:r>
              <a:rPr lang="en-US" altLang="zh-CN" dirty="0">
                <a:latin typeface="Times New Roman" panose="02020603050405020304" pitchFamily="18" charset="0"/>
                <a:ea typeface="华文新魏" panose="02010800040101010101" pitchFamily="2" charset="-122"/>
              </a:rPr>
              <a:t>1965</a:t>
            </a:r>
            <a:r>
              <a:rPr lang="zh-CN" altLang="en-US" dirty="0">
                <a:latin typeface="Times New Roman" panose="02020603050405020304" pitchFamily="18" charset="0"/>
                <a:ea typeface="华文新魏" panose="02010800040101010101" pitchFamily="2" charset="-122"/>
              </a:rPr>
              <a:t>年</a:t>
            </a:r>
            <a:r>
              <a:rPr lang="en-US" altLang="zh-CN" dirty="0" err="1">
                <a:latin typeface="Times New Roman" panose="02020603050405020304" pitchFamily="18" charset="0"/>
                <a:ea typeface="华文新魏" panose="02010800040101010101" pitchFamily="2" charset="-122"/>
              </a:rPr>
              <a:t>E.W.Dijkstra</a:t>
            </a:r>
            <a:r>
              <a:rPr lang="zh-CN" altLang="en-US" dirty="0">
                <a:latin typeface="Times New Roman" panose="02020603050405020304" pitchFamily="18" charset="0"/>
                <a:ea typeface="华文新魏" panose="02010800040101010101" pitchFamily="2" charset="-122"/>
              </a:rPr>
              <a:t>提出了信号量和</a:t>
            </a:r>
            <a:r>
              <a:rPr lang="en-US" altLang="zh-CN" dirty="0">
                <a:latin typeface="Times New Roman" panose="02020603050405020304" pitchFamily="18" charset="0"/>
                <a:ea typeface="华文新魏" panose="02010800040101010101" pitchFamily="2" charset="-122"/>
              </a:rPr>
              <a:t>P</a:t>
            </a:r>
            <a:r>
              <a:rPr lang="zh-CN" altLang="en-US" dirty="0">
                <a:latin typeface="Times New Roman" panose="02020603050405020304" pitchFamily="18" charset="0"/>
                <a:ea typeface="华文新魏" panose="02010800040101010101" pitchFamily="2" charset="-122"/>
              </a:rPr>
              <a:t>、</a:t>
            </a:r>
            <a:r>
              <a:rPr lang="en-US" altLang="zh-CN" dirty="0">
                <a:latin typeface="Times New Roman" panose="02020603050405020304" pitchFamily="18" charset="0"/>
                <a:ea typeface="华文新魏" panose="02010800040101010101" pitchFamily="2" charset="-122"/>
              </a:rPr>
              <a:t>V</a:t>
            </a:r>
            <a:r>
              <a:rPr lang="zh-CN" altLang="en-US" dirty="0">
                <a:latin typeface="Times New Roman" panose="02020603050405020304" pitchFamily="18" charset="0"/>
                <a:ea typeface="华文新魏" panose="02010800040101010101" pitchFamily="2" charset="-122"/>
              </a:rPr>
              <a:t>操作。</a:t>
            </a:r>
            <a:endParaRPr lang="en-US" altLang="zh-CN" dirty="0">
              <a:latin typeface="Times New Roman" panose="02020603050405020304" pitchFamily="18" charset="0"/>
              <a:ea typeface="华文新魏" panose="02010800040101010101" pitchFamily="2" charset="-122"/>
            </a:endParaRPr>
          </a:p>
          <a:p>
            <a:pPr eaLnBrk="1" hangingPunct="1"/>
            <a:r>
              <a:rPr lang="en-US" altLang="zh-CN" dirty="0">
                <a:latin typeface="Times New Roman" panose="02020603050405020304" pitchFamily="18" charset="0"/>
                <a:ea typeface="华文新魏" panose="02010800040101010101" pitchFamily="2" charset="-122"/>
              </a:rPr>
              <a:t>C</a:t>
            </a:r>
            <a:r>
              <a:rPr lang="zh-CN" altLang="en-US" dirty="0">
                <a:latin typeface="Times New Roman" panose="02020603050405020304" pitchFamily="18" charset="0"/>
                <a:ea typeface="华文新魏" panose="02010800040101010101" pitchFamily="2" charset="-122"/>
              </a:rPr>
              <a:t>语言编程网址：</a:t>
            </a:r>
            <a:r>
              <a:rPr lang="en-US" altLang="zh-CN" dirty="0">
                <a:latin typeface="Times New Roman" panose="02020603050405020304" pitchFamily="18" charset="0"/>
                <a:ea typeface="华文新魏" panose="02010800040101010101" pitchFamily="2" charset="-122"/>
              </a:rPr>
              <a:t>https://docs.huihoo.com/c/linux-c-programming/</a:t>
            </a:r>
            <a:endParaRPr lang="zh-CN" altLang="en-US" dirty="0">
              <a:latin typeface="Times New Roman" panose="02020603050405020304" pitchFamily="18" charset="0"/>
              <a:ea typeface="华文新魏" panose="02010800040101010101" pitchFamily="2" charset="-122"/>
            </a:endParaRPr>
          </a:p>
        </p:txBody>
      </p:sp>
    </p:spTree>
    <p:extLst>
      <p:ext uri="{BB962C8B-B14F-4D97-AF65-F5344CB8AC3E}">
        <p14:creationId xmlns:p14="http://schemas.microsoft.com/office/powerpoint/2010/main" val="1994085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236538"/>
            <a:ext cx="8229600" cy="669925"/>
          </a:xfrm>
        </p:spPr>
        <p:txBody>
          <a:bodyPr/>
          <a:lstStyle/>
          <a:p>
            <a:pPr eaLnBrk="1" hangingPunct="1"/>
            <a:r>
              <a:rPr lang="en-US" altLang="zh-CN">
                <a:solidFill>
                  <a:srgbClr val="FF0000"/>
                </a:solidFill>
                <a:latin typeface="Times New Roman" panose="02020603050405020304" pitchFamily="18" charset="0"/>
                <a:ea typeface="华文新魏" panose="02010800040101010101" pitchFamily="2" charset="-122"/>
              </a:rPr>
              <a:t>3.3.1</a:t>
            </a:r>
            <a:r>
              <a:rPr lang="zh-CN" altLang="en-US">
                <a:solidFill>
                  <a:srgbClr val="FF0000"/>
                </a:solidFill>
                <a:latin typeface="Times New Roman" panose="02020603050405020304" pitchFamily="18" charset="0"/>
                <a:ea typeface="华文新魏" panose="02010800040101010101" pitchFamily="2" charset="-122"/>
              </a:rPr>
              <a:t>信号量的概念</a:t>
            </a:r>
            <a:r>
              <a:rPr lang="en-US" altLang="zh-CN">
                <a:solidFill>
                  <a:srgbClr val="FF0000"/>
                </a:solidFill>
                <a:latin typeface="Times New Roman" panose="02020603050405020304" pitchFamily="18" charset="0"/>
                <a:ea typeface="华文新魏" panose="02010800040101010101" pitchFamily="2" charset="-122"/>
              </a:rPr>
              <a:t>(1)</a:t>
            </a:r>
            <a:endParaRPr lang="zh-CN" altLang="zh-CN">
              <a:solidFill>
                <a:srgbClr val="FF0000"/>
              </a:solidFill>
              <a:latin typeface="Times New Roman" panose="02020603050405020304" pitchFamily="18" charset="0"/>
              <a:ea typeface="华文新魏" panose="02010800040101010101" pitchFamily="2" charset="-122"/>
            </a:endParaRPr>
          </a:p>
        </p:txBody>
      </p:sp>
      <p:sp>
        <p:nvSpPr>
          <p:cNvPr id="50179" name="Rectangle 3"/>
          <p:cNvSpPr>
            <a:spLocks noChangeArrowheads="1"/>
          </p:cNvSpPr>
          <p:nvPr/>
        </p:nvSpPr>
        <p:spPr bwMode="auto">
          <a:xfrm>
            <a:off x="323850" y="2719388"/>
            <a:ext cx="8305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latin typeface="Times New Roman" panose="02020603050405020304" pitchFamily="18" charset="0"/>
                <a:ea typeface="华文新魏" panose="02010800040101010101" pitchFamily="2" charset="-122"/>
              </a:rPr>
              <a:t>        </a:t>
            </a:r>
            <a:r>
              <a:rPr lang="zh-CN" altLang="en-US" sz="2800">
                <a:solidFill>
                  <a:srgbClr val="333399"/>
                </a:solidFill>
                <a:latin typeface="Times New Roman" panose="02020603050405020304" pitchFamily="18" charset="0"/>
                <a:ea typeface="华文新魏" panose="02010800040101010101" pitchFamily="2" charset="-122"/>
              </a:rPr>
              <a:t>信号量是一种软件资源，一般用一个具有非负初值的整型变量</a:t>
            </a:r>
            <a:r>
              <a:rPr lang="en-US" altLang="zh-CN" sz="2800">
                <a:solidFill>
                  <a:srgbClr val="333399"/>
                </a:solidFill>
                <a:latin typeface="Times New Roman" panose="02020603050405020304" pitchFamily="18" charset="0"/>
                <a:ea typeface="华文新魏" panose="02010800040101010101" pitchFamily="2" charset="-122"/>
              </a:rPr>
              <a:t>S</a:t>
            </a:r>
            <a:r>
              <a:rPr lang="zh-CN" altLang="en-US" sz="2800">
                <a:solidFill>
                  <a:srgbClr val="333399"/>
                </a:solidFill>
                <a:latin typeface="Times New Roman" panose="02020603050405020304" pitchFamily="18" charset="0"/>
                <a:ea typeface="华文新魏" panose="02010800040101010101" pitchFamily="2" charset="-122"/>
              </a:rPr>
              <a:t>来表示信号量</a:t>
            </a:r>
            <a:r>
              <a:rPr lang="zh-CN" altLang="en-US" sz="2800">
                <a:latin typeface="Times New Roman" panose="02020603050405020304" pitchFamily="18" charset="0"/>
                <a:ea typeface="华文新魏" panose="02010800040101010101" pitchFamily="2" charset="-122"/>
              </a:rPr>
              <a:t>。 </a:t>
            </a:r>
          </a:p>
        </p:txBody>
      </p:sp>
      <p:sp>
        <p:nvSpPr>
          <p:cNvPr id="50180" name="Rectangle 4"/>
          <p:cNvSpPr>
            <a:spLocks noChangeArrowheads="1"/>
          </p:cNvSpPr>
          <p:nvPr/>
        </p:nvSpPr>
        <p:spPr bwMode="auto">
          <a:xfrm>
            <a:off x="323850" y="3644900"/>
            <a:ext cx="82804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latin typeface="Times New Roman" panose="02020603050405020304" pitchFamily="18" charset="0"/>
                <a:ea typeface="华文新魏" panose="02010800040101010101" pitchFamily="2" charset="-122"/>
              </a:rPr>
              <a:t>        </a:t>
            </a:r>
            <a:r>
              <a:rPr lang="zh-CN" altLang="en-US" sz="2800">
                <a:latin typeface="Times New Roman" panose="02020603050405020304" pitchFamily="18" charset="0"/>
                <a:ea typeface="华文新魏" panose="02010800040101010101" pitchFamily="2" charset="-122"/>
              </a:rPr>
              <a:t>信号量是操作系统中实现合作进程间通信的一种常用工具，</a:t>
            </a:r>
            <a:r>
              <a:rPr lang="zh-CN" altLang="en-US" sz="2800">
                <a:solidFill>
                  <a:srgbClr val="333399"/>
                </a:solidFill>
                <a:latin typeface="Times New Roman" panose="02020603050405020304" pitchFamily="18" charset="0"/>
                <a:ea typeface="华文新魏" panose="02010800040101010101" pitchFamily="2" charset="-122"/>
              </a:rPr>
              <a:t>必须先说明后使用</a:t>
            </a:r>
            <a:r>
              <a:rPr lang="zh-CN" altLang="en-US" sz="2800">
                <a:latin typeface="Times New Roman" panose="02020603050405020304" pitchFamily="18" charset="0"/>
                <a:ea typeface="华文新魏" panose="02010800040101010101" pitchFamily="2" charset="-122"/>
              </a:rPr>
              <a:t>，应该准确说明</a:t>
            </a:r>
            <a:r>
              <a:rPr lang="en-US" altLang="zh-CN" sz="2800">
                <a:latin typeface="Times New Roman" panose="02020603050405020304" pitchFamily="18" charset="0"/>
                <a:ea typeface="华文新魏" panose="02010800040101010101" pitchFamily="2" charset="-122"/>
              </a:rPr>
              <a:t>S</a:t>
            </a:r>
            <a:r>
              <a:rPr lang="zh-CN" altLang="en-US" sz="2800">
                <a:latin typeface="Times New Roman" panose="02020603050405020304" pitchFamily="18" charset="0"/>
                <a:ea typeface="华文新魏" panose="02010800040101010101" pitchFamily="2" charset="-122"/>
              </a:rPr>
              <a:t>的意义和初值</a:t>
            </a:r>
            <a:r>
              <a:rPr lang="en-US" altLang="zh-CN" sz="2800">
                <a:latin typeface="Times New Roman" panose="02020603050405020304" pitchFamily="18" charset="0"/>
                <a:ea typeface="华文新魏" panose="02010800040101010101" pitchFamily="2" charset="-122"/>
              </a:rPr>
              <a:t>(</a:t>
            </a:r>
            <a:r>
              <a:rPr lang="zh-CN" altLang="en-US" sz="2800">
                <a:latin typeface="Times New Roman" panose="02020603050405020304" pitchFamily="18" charset="0"/>
                <a:ea typeface="华文新魏" panose="02010800040101010101" pitchFamily="2" charset="-122"/>
              </a:rPr>
              <a:t>不小于零的值</a:t>
            </a:r>
            <a:r>
              <a:rPr lang="en-US" altLang="zh-CN" sz="2800">
                <a:latin typeface="Times New Roman" panose="02020603050405020304" pitchFamily="18" charset="0"/>
                <a:ea typeface="华文新魏" panose="02010800040101010101" pitchFamily="2" charset="-122"/>
              </a:rPr>
              <a:t>)</a:t>
            </a:r>
            <a:r>
              <a:rPr lang="zh-CN" altLang="en-US" sz="2800">
                <a:latin typeface="Times New Roman" panose="02020603050405020304" pitchFamily="18" charset="0"/>
                <a:ea typeface="华文新魏" panose="02010800040101010101" pitchFamily="2" charset="-122"/>
              </a:rPr>
              <a:t>。 </a:t>
            </a:r>
          </a:p>
          <a:p>
            <a:pPr eaLnBrk="1" hangingPunct="1"/>
            <a:r>
              <a:rPr lang="zh-CN" altLang="en-US" sz="2800">
                <a:latin typeface="Times New Roman" panose="02020603050405020304" pitchFamily="18" charset="0"/>
                <a:ea typeface="华文新魏" panose="02010800040101010101" pitchFamily="2" charset="-122"/>
              </a:rPr>
              <a:t>        每个信号量都有一个队列与其相对应，在初始建立时，该队列为空。 </a:t>
            </a:r>
          </a:p>
        </p:txBody>
      </p:sp>
      <p:sp>
        <p:nvSpPr>
          <p:cNvPr id="33797" name="Rectangle 5"/>
          <p:cNvSpPr>
            <a:spLocks noGrp="1" noChangeArrowheads="1"/>
          </p:cNvSpPr>
          <p:nvPr>
            <p:ph type="body" idx="1"/>
          </p:nvPr>
        </p:nvSpPr>
        <p:spPr>
          <a:xfrm>
            <a:off x="250825" y="981075"/>
            <a:ext cx="8424863" cy="1708150"/>
          </a:xfrm>
          <a:noFill/>
        </p:spPr>
        <p:txBody>
          <a:bodyPr/>
          <a:lstStyle/>
          <a:p>
            <a:pPr marL="0" indent="0" eaLnBrk="1" hangingPunct="1">
              <a:buFontTx/>
              <a:buNone/>
            </a:pPr>
            <a:r>
              <a:rPr lang="en-US" altLang="zh-CN" sz="2800">
                <a:latin typeface="Times New Roman" panose="02020603050405020304" pitchFamily="18" charset="0"/>
                <a:ea typeface="华文新魏" panose="02010800040101010101" pitchFamily="2" charset="-122"/>
              </a:rPr>
              <a:t>        </a:t>
            </a:r>
            <a:r>
              <a:rPr lang="zh-CN" altLang="en-US" sz="2800">
                <a:latin typeface="Times New Roman" panose="02020603050405020304" pitchFamily="18" charset="0"/>
                <a:ea typeface="华文新魏" panose="02010800040101010101" pitchFamily="2" charset="-122"/>
              </a:rPr>
              <a:t>一个进程在某一特殊点上被迫停止执行直到接收到一个对应的特殊变量值，这种特殊变量就是信号量</a:t>
            </a:r>
            <a:r>
              <a:rPr lang="en-US" altLang="zh-CN" sz="2800">
                <a:latin typeface="Times New Roman" panose="02020603050405020304" pitchFamily="18" charset="0"/>
                <a:ea typeface="华文新魏" panose="02010800040101010101" pitchFamily="2" charset="-122"/>
              </a:rPr>
              <a:t>(</a:t>
            </a:r>
            <a:r>
              <a:rPr lang="en-US" altLang="zh-CN" sz="2800">
                <a:solidFill>
                  <a:srgbClr val="3333FF"/>
                </a:solidFill>
                <a:latin typeface="Times New Roman" panose="02020603050405020304" pitchFamily="18" charset="0"/>
                <a:ea typeface="华文新魏" panose="02010800040101010101" pitchFamily="2" charset="-122"/>
              </a:rPr>
              <a:t>semaphore</a:t>
            </a:r>
            <a:r>
              <a:rPr lang="en-US" altLang="zh-CN" sz="2800">
                <a:latin typeface="Times New Roman" panose="02020603050405020304" pitchFamily="18" charset="0"/>
                <a:ea typeface="华文新魏" panose="02010800040101010101" pitchFamily="2" charset="-122"/>
              </a:rPr>
              <a:t>)</a:t>
            </a:r>
            <a:r>
              <a:rPr lang="zh-CN" altLang="en-US" sz="2800">
                <a:latin typeface="Times New Roman" panose="02020603050405020304" pitchFamily="18" charset="0"/>
                <a:ea typeface="华文新魏" panose="02010800040101010101" pitchFamily="2" charset="-122"/>
              </a:rPr>
              <a:t>，复杂的进程合作需求都可以通过适当的信号结构得到满足。</a:t>
            </a:r>
            <a:endParaRPr lang="zh-CN" altLang="zh-CN" sz="2800">
              <a:latin typeface="Times New Roman" panose="02020603050405020304" pitchFamily="18" charset="0"/>
              <a:ea typeface="华文新魏" panose="02010800040101010101" pitchFamily="2" charset="-122"/>
            </a:endParaRPr>
          </a:p>
        </p:txBody>
      </p:sp>
    </p:spTree>
    <p:extLst>
      <p:ext uri="{BB962C8B-B14F-4D97-AF65-F5344CB8AC3E}">
        <p14:creationId xmlns:p14="http://schemas.microsoft.com/office/powerpoint/2010/main" val="4019216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p:bldP spid="5018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23850" y="765175"/>
            <a:ext cx="8424863"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仿宋_GB2312" pitchFamily="49" charset="-122"/>
                <a:ea typeface="仿宋_GB2312" pitchFamily="49" charset="-122"/>
              </a:rPr>
              <a:t>  </a:t>
            </a:r>
            <a:r>
              <a:rPr kumimoji="1" lang="en-US" altLang="zh-CN" sz="3200">
                <a:latin typeface="仿宋_GB2312" pitchFamily="49" charset="-122"/>
                <a:ea typeface="仿宋_GB2312" pitchFamily="49" charset="-122"/>
              </a:rPr>
              <a:t>●</a:t>
            </a:r>
            <a:r>
              <a:rPr kumimoji="1" lang="zh-CN" altLang="en-US" sz="2800" b="1">
                <a:latin typeface="Times New Roman" panose="02020603050405020304" pitchFamily="18" charset="0"/>
                <a:ea typeface="华文新魏" panose="02010800040101010101" pitchFamily="2" charset="-122"/>
              </a:rPr>
              <a:t>信号量</a:t>
            </a:r>
            <a:r>
              <a:rPr kumimoji="1" lang="en-US" altLang="zh-CN" sz="2800" b="1">
                <a:latin typeface="Times New Roman" panose="02020603050405020304" pitchFamily="18" charset="0"/>
                <a:ea typeface="华文新魏" panose="02010800040101010101" pitchFamily="2" charset="-122"/>
              </a:rPr>
              <a:t>S</a:t>
            </a:r>
            <a:r>
              <a:rPr kumimoji="1" lang="zh-CN" altLang="en-US" sz="2800" b="1">
                <a:latin typeface="Times New Roman" panose="02020603050405020304" pitchFamily="18" charset="0"/>
                <a:ea typeface="华文新魏" panose="02010800040101010101" pitchFamily="2" charset="-122"/>
              </a:rPr>
              <a:t>它代表着资源的实体，操作系统利用它的状态对并发进程、共享资源进行管理；其</a:t>
            </a:r>
            <a:r>
              <a:rPr kumimoji="1" lang="zh-CN" altLang="en-US" sz="2800" b="1">
                <a:solidFill>
                  <a:srgbClr val="333399"/>
                </a:solidFill>
                <a:latin typeface="Times New Roman" panose="02020603050405020304" pitchFamily="18" charset="0"/>
                <a:ea typeface="华文新魏" panose="02010800040101010101" pitchFamily="2" charset="-122"/>
              </a:rPr>
              <a:t>值只能通过</a:t>
            </a:r>
            <a:r>
              <a:rPr kumimoji="1" lang="en-US" altLang="zh-CN" sz="2800" b="1">
                <a:solidFill>
                  <a:srgbClr val="333399"/>
                </a:solidFill>
                <a:latin typeface="Times New Roman" panose="02020603050405020304" pitchFamily="18" charset="0"/>
                <a:ea typeface="华文新魏" panose="02010800040101010101" pitchFamily="2" charset="-122"/>
              </a:rPr>
              <a:t>P.V</a:t>
            </a:r>
            <a:r>
              <a:rPr kumimoji="1" lang="zh-CN" altLang="en-US" sz="2800" b="1">
                <a:solidFill>
                  <a:srgbClr val="333399"/>
                </a:solidFill>
                <a:latin typeface="Times New Roman" panose="02020603050405020304" pitchFamily="18" charset="0"/>
                <a:ea typeface="华文新魏" panose="02010800040101010101" pitchFamily="2" charset="-122"/>
              </a:rPr>
              <a:t>操作来改变</a:t>
            </a:r>
            <a:r>
              <a:rPr kumimoji="1" lang="zh-CN" altLang="en-US" sz="2800" b="1">
                <a:latin typeface="Times New Roman" panose="02020603050405020304" pitchFamily="18" charset="0"/>
                <a:ea typeface="华文新魏" panose="02010800040101010101" pitchFamily="2" charset="-122"/>
              </a:rPr>
              <a:t>；其</a:t>
            </a:r>
            <a:r>
              <a:rPr kumimoji="1" lang="zh-CN" altLang="en-US" sz="2800" b="1">
                <a:solidFill>
                  <a:srgbClr val="333399"/>
                </a:solidFill>
                <a:latin typeface="Times New Roman" panose="02020603050405020304" pitchFamily="18" charset="0"/>
                <a:ea typeface="华文新魏" panose="02010800040101010101" pitchFamily="2" charset="-122"/>
              </a:rPr>
              <a:t>可能的取值范围是负整数、零、正整数</a:t>
            </a:r>
            <a:r>
              <a:rPr kumimoji="1" lang="zh-CN" altLang="en-US" sz="2800" b="1">
                <a:latin typeface="Times New Roman" panose="02020603050405020304" pitchFamily="18" charset="0"/>
                <a:ea typeface="华文新魏" panose="02010800040101010101" pitchFamily="2" charset="-122"/>
              </a:rPr>
              <a:t>。它可以分为两种类型：</a:t>
            </a:r>
          </a:p>
        </p:txBody>
      </p:sp>
      <p:sp>
        <p:nvSpPr>
          <p:cNvPr id="51203" name="Rectangle 3"/>
          <p:cNvSpPr>
            <a:spLocks noChangeArrowheads="1"/>
          </p:cNvSpPr>
          <p:nvPr/>
        </p:nvSpPr>
        <p:spPr bwMode="auto">
          <a:xfrm>
            <a:off x="323850" y="2636838"/>
            <a:ext cx="8229600"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宋体" panose="02010600030101010101" pitchFamily="2" charset="-122"/>
              </a:rPr>
              <a:t>  </a:t>
            </a:r>
            <a:r>
              <a:rPr kumimoji="1" lang="zh-CN" altLang="en-US" sz="2800" b="1">
                <a:solidFill>
                  <a:srgbClr val="FF0000"/>
                </a:solidFill>
                <a:latin typeface="宋体" panose="02010600030101010101" pitchFamily="2" charset="-122"/>
              </a:rPr>
              <a:t>公用信号量</a:t>
            </a:r>
            <a:r>
              <a:rPr kumimoji="1" lang="en-US" altLang="zh-CN" sz="2800">
                <a:latin typeface="宋体" panose="02010600030101010101" pitchFamily="2" charset="-122"/>
              </a:rPr>
              <a:t>:</a:t>
            </a:r>
            <a:r>
              <a:rPr kumimoji="1" lang="zh-CN" altLang="en-US" sz="3200" b="1">
                <a:latin typeface="Times New Roman" panose="02020603050405020304" pitchFamily="18" charset="0"/>
                <a:ea typeface="华文新魏" panose="02010800040101010101" pitchFamily="2" charset="-122"/>
              </a:rPr>
              <a:t>与一组并发进程相连，这些并发进程均可以在其上执行</a:t>
            </a:r>
            <a:r>
              <a:rPr kumimoji="1" lang="en-US" altLang="zh-CN" sz="3200" b="1">
                <a:latin typeface="Times New Roman" panose="02020603050405020304" pitchFamily="18" charset="0"/>
                <a:ea typeface="华文新魏" panose="02010800040101010101" pitchFamily="2" charset="-122"/>
              </a:rPr>
              <a:t>P</a:t>
            </a:r>
            <a:r>
              <a:rPr kumimoji="1" lang="zh-CN" altLang="en-US" sz="3200" b="1">
                <a:latin typeface="Times New Roman" panose="02020603050405020304" pitchFamily="18" charset="0"/>
                <a:ea typeface="华文新魏" panose="02010800040101010101" pitchFamily="2" charset="-122"/>
              </a:rPr>
              <a:t>操作和</a:t>
            </a:r>
            <a:r>
              <a:rPr kumimoji="1" lang="en-US" altLang="zh-CN" sz="3200" b="1">
                <a:latin typeface="Times New Roman" panose="02020603050405020304" pitchFamily="18" charset="0"/>
                <a:ea typeface="华文新魏" panose="02010800040101010101" pitchFamily="2" charset="-122"/>
              </a:rPr>
              <a:t>v</a:t>
            </a:r>
            <a:r>
              <a:rPr kumimoji="1" lang="zh-CN" altLang="en-US" sz="3200" b="1">
                <a:latin typeface="Times New Roman" panose="02020603050405020304" pitchFamily="18" charset="0"/>
                <a:ea typeface="华文新魏" panose="02010800040101010101" pitchFamily="2" charset="-122"/>
              </a:rPr>
              <a:t>操作；其初始值常为</a:t>
            </a:r>
            <a:r>
              <a:rPr kumimoji="1" lang="en-US" altLang="zh-CN" sz="3200" b="1">
                <a:latin typeface="Times New Roman" panose="02020603050405020304" pitchFamily="18" charset="0"/>
                <a:ea typeface="华文新魏" panose="02010800040101010101" pitchFamily="2" charset="-122"/>
              </a:rPr>
              <a:t>1</a:t>
            </a:r>
            <a:r>
              <a:rPr kumimoji="1" lang="zh-CN" altLang="en-US" sz="3200" b="1">
                <a:latin typeface="Times New Roman" panose="02020603050405020304" pitchFamily="18" charset="0"/>
                <a:ea typeface="华文新魏" panose="02010800040101010101" pitchFamily="2" charset="-122"/>
              </a:rPr>
              <a:t>，常常用于进程的互斥。 </a:t>
            </a:r>
          </a:p>
        </p:txBody>
      </p:sp>
      <p:sp>
        <p:nvSpPr>
          <p:cNvPr id="51204" name="Rectangle 4"/>
          <p:cNvSpPr>
            <a:spLocks noChangeArrowheads="1"/>
          </p:cNvSpPr>
          <p:nvPr/>
        </p:nvSpPr>
        <p:spPr bwMode="auto">
          <a:xfrm>
            <a:off x="395288" y="4149725"/>
            <a:ext cx="8382000"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宋体" panose="02010600030101010101" pitchFamily="2" charset="-122"/>
              </a:rPr>
              <a:t>  </a:t>
            </a:r>
            <a:r>
              <a:rPr kumimoji="1" lang="zh-CN" altLang="en-US" sz="2800" b="1">
                <a:solidFill>
                  <a:srgbClr val="FF0000"/>
                </a:solidFill>
                <a:latin typeface="宋体" panose="02010600030101010101" pitchFamily="2" charset="-122"/>
              </a:rPr>
              <a:t>私有信号量</a:t>
            </a:r>
            <a:r>
              <a:rPr kumimoji="1" lang="en-US" altLang="zh-CN" sz="2800">
                <a:latin typeface="宋体" panose="02010600030101010101" pitchFamily="2" charset="-122"/>
              </a:rPr>
              <a:t>:</a:t>
            </a:r>
            <a:r>
              <a:rPr kumimoji="1" lang="zh-CN" altLang="en-US" sz="3200" b="1">
                <a:latin typeface="Times New Roman" panose="02020603050405020304" pitchFamily="18" charset="0"/>
                <a:ea typeface="华文新魏" panose="02010800040101010101" pitchFamily="2" charset="-122"/>
              </a:rPr>
              <a:t>与一组并发进程有关，只有拥有进程方可以对其执行</a:t>
            </a:r>
            <a:r>
              <a:rPr kumimoji="1" lang="en-US" altLang="zh-CN" sz="3200" b="1">
                <a:latin typeface="Times New Roman" panose="02020603050405020304" pitchFamily="18" charset="0"/>
                <a:ea typeface="华文新魏" panose="02010800040101010101" pitchFamily="2" charset="-122"/>
              </a:rPr>
              <a:t>P</a:t>
            </a:r>
            <a:r>
              <a:rPr kumimoji="1" lang="zh-CN" altLang="en-US" sz="3200" b="1">
                <a:latin typeface="Times New Roman" panose="02020603050405020304" pitchFamily="18" charset="0"/>
                <a:ea typeface="华文新魏" panose="02010800040101010101" pitchFamily="2" charset="-122"/>
              </a:rPr>
              <a:t>操作，其它进程只能执行</a:t>
            </a:r>
            <a:r>
              <a:rPr kumimoji="1" lang="en-US" altLang="zh-CN" sz="3200" b="1">
                <a:latin typeface="Times New Roman" panose="02020603050405020304" pitchFamily="18" charset="0"/>
                <a:ea typeface="华文新魏" panose="02010800040101010101" pitchFamily="2" charset="-122"/>
              </a:rPr>
              <a:t>V</a:t>
            </a:r>
            <a:r>
              <a:rPr kumimoji="1" lang="zh-CN" altLang="en-US" sz="3200" b="1">
                <a:latin typeface="Times New Roman" panose="02020603050405020304" pitchFamily="18" charset="0"/>
                <a:ea typeface="华文新魏" panose="02010800040101010101" pitchFamily="2" charset="-122"/>
              </a:rPr>
              <a:t>操作。其初值为零或整数</a:t>
            </a:r>
            <a:r>
              <a:rPr kumimoji="1" lang="en-US" altLang="zh-CN" sz="3200" b="1">
                <a:latin typeface="Times New Roman" panose="02020603050405020304" pitchFamily="18" charset="0"/>
                <a:ea typeface="华文新魏" panose="02010800040101010101" pitchFamily="2" charset="-122"/>
              </a:rPr>
              <a:t>,</a:t>
            </a:r>
            <a:r>
              <a:rPr kumimoji="1" lang="zh-CN" altLang="en-US" sz="3200" b="1">
                <a:latin typeface="Times New Roman" panose="02020603050405020304" pitchFamily="18" charset="0"/>
                <a:ea typeface="华文新魏" panose="02010800040101010101" pitchFamily="2" charset="-122"/>
              </a:rPr>
              <a:t>常用于进程同步。</a:t>
            </a:r>
            <a:endParaRPr kumimoji="1" lang="zh-CN" altLang="en-US" sz="3200">
              <a:latin typeface="Times New Roman" panose="02020603050405020304" pitchFamily="18" charset="0"/>
              <a:ea typeface="华文新魏" panose="02010800040101010101" pitchFamily="2" charset="-122"/>
            </a:endParaRPr>
          </a:p>
        </p:txBody>
      </p:sp>
      <p:sp>
        <p:nvSpPr>
          <p:cNvPr id="34821" name="Rectangle 5"/>
          <p:cNvSpPr>
            <a:spLocks noGrp="1" noChangeArrowheads="1"/>
          </p:cNvSpPr>
          <p:nvPr>
            <p:ph type="title"/>
          </p:nvPr>
        </p:nvSpPr>
        <p:spPr>
          <a:xfrm>
            <a:off x="381000" y="95250"/>
            <a:ext cx="8229600" cy="669925"/>
          </a:xfrm>
          <a:noFill/>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信号灯的概念</a:t>
            </a:r>
            <a:r>
              <a:rPr lang="en-US" altLang="zh-CN">
                <a:solidFill>
                  <a:srgbClr val="FF0000"/>
                </a:solidFill>
                <a:latin typeface="Times New Roman" panose="02020603050405020304" pitchFamily="18" charset="0"/>
                <a:ea typeface="华文新魏" panose="02010800040101010101" pitchFamily="2" charset="-122"/>
              </a:rPr>
              <a:t>(2)</a:t>
            </a:r>
            <a:endParaRPr lang="zh-CN" altLang="zh-CN">
              <a:solidFill>
                <a:srgbClr val="FF0000"/>
              </a:solidFill>
              <a:latin typeface="Times New Roman" panose="02020603050405020304" pitchFamily="18" charset="0"/>
              <a:ea typeface="华文新魏" panose="02010800040101010101" pitchFamily="2" charset="-122"/>
            </a:endParaRPr>
          </a:p>
        </p:txBody>
      </p:sp>
    </p:spTree>
    <p:extLst>
      <p:ext uri="{BB962C8B-B14F-4D97-AF65-F5344CB8AC3E}">
        <p14:creationId xmlns:p14="http://schemas.microsoft.com/office/powerpoint/2010/main" val="3931885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p:bldP spid="5120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166688"/>
            <a:ext cx="8229600" cy="669925"/>
          </a:xfrm>
        </p:spPr>
        <p:txBody>
          <a:bodyPr/>
          <a:lstStyle/>
          <a:p>
            <a:pPr eaLnBrk="1" hangingPunct="1"/>
            <a:r>
              <a:rPr lang="en-US" altLang="zh-CN">
                <a:solidFill>
                  <a:srgbClr val="FF0000"/>
                </a:solidFill>
                <a:latin typeface="Times New Roman" panose="02020603050405020304" pitchFamily="18" charset="0"/>
                <a:ea typeface="华文新魏" panose="02010800040101010101" pitchFamily="2" charset="-122"/>
              </a:rPr>
              <a:t>3.3.2  </a:t>
            </a:r>
            <a:r>
              <a:rPr lang="zh-CN" altLang="zh-CN">
                <a:solidFill>
                  <a:srgbClr val="FF0000"/>
                </a:solidFill>
                <a:latin typeface="Times New Roman" panose="02020603050405020304" pitchFamily="18" charset="0"/>
                <a:ea typeface="华文新魏" panose="02010800040101010101" pitchFamily="2" charset="-122"/>
              </a:rPr>
              <a:t>P</a:t>
            </a:r>
            <a:r>
              <a:rPr lang="en-US" altLang="zh-CN">
                <a:solidFill>
                  <a:srgbClr val="FF0000"/>
                </a:solidFill>
                <a:latin typeface="Times New Roman" panose="02020603050405020304" pitchFamily="18" charset="0"/>
                <a:ea typeface="华文新魏" panose="02010800040101010101" pitchFamily="2" charset="-122"/>
              </a:rPr>
              <a:t>.</a:t>
            </a:r>
            <a:r>
              <a:rPr lang="zh-CN" altLang="zh-CN">
                <a:solidFill>
                  <a:srgbClr val="FF0000"/>
                </a:solidFill>
                <a:latin typeface="Times New Roman" panose="02020603050405020304" pitchFamily="18" charset="0"/>
                <a:ea typeface="华文新魏" panose="02010800040101010101" pitchFamily="2" charset="-122"/>
              </a:rPr>
              <a:t>V操作</a:t>
            </a:r>
          </a:p>
        </p:txBody>
      </p:sp>
      <p:sp>
        <p:nvSpPr>
          <p:cNvPr id="52227" name="Rectangle 3"/>
          <p:cNvSpPr>
            <a:spLocks noChangeArrowheads="1"/>
          </p:cNvSpPr>
          <p:nvPr/>
        </p:nvSpPr>
        <p:spPr bwMode="auto">
          <a:xfrm>
            <a:off x="381000" y="1301750"/>
            <a:ext cx="83820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仿宋_GB2312" pitchFamily="49" charset="-122"/>
                <a:ea typeface="仿宋_GB2312" pitchFamily="49" charset="-122"/>
              </a:rPr>
              <a:t>  </a:t>
            </a:r>
            <a:r>
              <a:rPr kumimoji="1" lang="en-US" altLang="zh-CN" sz="3200">
                <a:latin typeface="仿宋_GB2312" pitchFamily="49" charset="-122"/>
                <a:ea typeface="仿宋_GB2312" pitchFamily="49" charset="-122"/>
              </a:rPr>
              <a:t>●</a:t>
            </a:r>
            <a:r>
              <a:rPr kumimoji="1" lang="zh-CN" altLang="en-US" sz="3200" b="1">
                <a:latin typeface="Times New Roman" panose="02020603050405020304" pitchFamily="18" charset="0"/>
                <a:ea typeface="华文新魏" panose="02010800040101010101" pitchFamily="2" charset="-122"/>
              </a:rPr>
              <a:t>信号量的数值只能通过</a:t>
            </a:r>
            <a:r>
              <a:rPr kumimoji="1" lang="en-US" altLang="zh-CN" sz="3200" b="1">
                <a:latin typeface="Times New Roman" panose="02020603050405020304" pitchFamily="18" charset="0"/>
                <a:ea typeface="华文新魏" panose="02010800040101010101" pitchFamily="2" charset="-122"/>
              </a:rPr>
              <a:t>P.V</a:t>
            </a:r>
            <a:r>
              <a:rPr kumimoji="1" lang="zh-CN" altLang="en-US" sz="3200" b="1">
                <a:latin typeface="Times New Roman" panose="02020603050405020304" pitchFamily="18" charset="0"/>
                <a:ea typeface="华文新魏" panose="02010800040101010101" pitchFamily="2" charset="-122"/>
              </a:rPr>
              <a:t>操作加以改变，</a:t>
            </a:r>
            <a:r>
              <a:rPr kumimoji="1" lang="en-US" altLang="zh-CN" sz="3200" b="1">
                <a:solidFill>
                  <a:srgbClr val="333399"/>
                </a:solidFill>
                <a:latin typeface="Times New Roman" panose="02020603050405020304" pitchFamily="18" charset="0"/>
                <a:ea typeface="华文新魏" panose="02010800040101010101" pitchFamily="2" charset="-122"/>
              </a:rPr>
              <a:t>P.V</a:t>
            </a:r>
            <a:r>
              <a:rPr kumimoji="1" lang="zh-CN" altLang="en-US" sz="3200" b="1">
                <a:solidFill>
                  <a:srgbClr val="333399"/>
                </a:solidFill>
                <a:latin typeface="Times New Roman" panose="02020603050405020304" pitchFamily="18" charset="0"/>
                <a:ea typeface="华文新魏" panose="02010800040101010101" pitchFamily="2" charset="-122"/>
              </a:rPr>
              <a:t>操作是原语操作</a:t>
            </a:r>
            <a:r>
              <a:rPr kumimoji="1" lang="zh-CN" altLang="en-US" sz="3200" b="1">
                <a:latin typeface="Times New Roman" panose="02020603050405020304" pitchFamily="18" charset="0"/>
                <a:ea typeface="华文新魏" panose="02010800040101010101" pitchFamily="2" charset="-122"/>
              </a:rPr>
              <a:t>。</a:t>
            </a:r>
            <a:endParaRPr kumimoji="1" lang="zh-CN" altLang="en-US" sz="2800">
              <a:latin typeface="Times New Roman" panose="02020603050405020304" pitchFamily="18" charset="0"/>
            </a:endParaRPr>
          </a:p>
        </p:txBody>
      </p:sp>
      <p:sp>
        <p:nvSpPr>
          <p:cNvPr id="52228" name="Rectangle 4"/>
          <p:cNvSpPr>
            <a:spLocks noChangeArrowheads="1"/>
          </p:cNvSpPr>
          <p:nvPr/>
        </p:nvSpPr>
        <p:spPr bwMode="auto">
          <a:xfrm>
            <a:off x="466725" y="2720975"/>
            <a:ext cx="8137525" cy="243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宋体" panose="02010600030101010101" pitchFamily="2" charset="-122"/>
              </a:rPr>
              <a:t>  </a:t>
            </a:r>
            <a:r>
              <a:rPr kumimoji="1" lang="en-US" altLang="zh-CN" sz="3200">
                <a:latin typeface="仿宋_GB2312" pitchFamily="49" charset="-122"/>
                <a:ea typeface="仿宋_GB2312" pitchFamily="49" charset="-122"/>
              </a:rPr>
              <a:t>●</a:t>
            </a:r>
            <a:r>
              <a:rPr kumimoji="1" lang="zh-CN" altLang="en-US" sz="3200" b="1">
                <a:latin typeface="Times New Roman" panose="02020603050405020304" pitchFamily="18" charset="0"/>
                <a:ea typeface="华文新魏" panose="02010800040101010101" pitchFamily="2" charset="-122"/>
              </a:rPr>
              <a:t>假定</a:t>
            </a:r>
            <a:r>
              <a:rPr kumimoji="1" lang="en-US" altLang="zh-CN" sz="3200" b="1">
                <a:solidFill>
                  <a:srgbClr val="FF3300"/>
                </a:solidFill>
                <a:latin typeface="Times New Roman" panose="02020603050405020304" pitchFamily="18" charset="0"/>
                <a:ea typeface="华文新魏" panose="02010800040101010101" pitchFamily="2" charset="-122"/>
              </a:rPr>
              <a:t>S</a:t>
            </a:r>
            <a:r>
              <a:rPr kumimoji="1" lang="zh-CN" altLang="en-US" sz="3200" b="1">
                <a:latin typeface="Times New Roman" panose="02020603050405020304" pitchFamily="18" charset="0"/>
                <a:ea typeface="华文新魏" panose="02010800040101010101" pitchFamily="2" charset="-122"/>
              </a:rPr>
              <a:t>是一个与队列有关的整型信号量</a:t>
            </a:r>
            <a:r>
              <a:rPr kumimoji="1" lang="en-US" altLang="zh-CN" sz="3200" b="1">
                <a:latin typeface="Times New Roman" panose="02020603050405020304" pitchFamily="18" charset="0"/>
                <a:ea typeface="华文新魏" panose="02010800040101010101" pitchFamily="2" charset="-122"/>
              </a:rPr>
              <a:t>,</a:t>
            </a:r>
            <a:r>
              <a:rPr kumimoji="1" lang="zh-CN" altLang="en-US" sz="3200" b="1">
                <a:latin typeface="Times New Roman" panose="02020603050405020304" pitchFamily="18" charset="0"/>
                <a:ea typeface="华文新魏" panose="02010800040101010101" pitchFamily="2" charset="-122"/>
              </a:rPr>
              <a:t>则对</a:t>
            </a:r>
            <a:r>
              <a:rPr kumimoji="1" lang="en-US" altLang="zh-CN" sz="3200" b="1">
                <a:latin typeface="Times New Roman" panose="02020603050405020304" pitchFamily="18" charset="0"/>
                <a:ea typeface="华文新魏" panose="02010800040101010101" pitchFamily="2" charset="-122"/>
              </a:rPr>
              <a:t>S</a:t>
            </a:r>
            <a:r>
              <a:rPr kumimoji="1" lang="zh-CN" altLang="en-US" sz="3200" b="1">
                <a:latin typeface="Times New Roman" panose="02020603050405020304" pitchFamily="18" charset="0"/>
                <a:ea typeface="华文新魏" panose="02010800040101010101" pitchFamily="2" charset="-122"/>
              </a:rPr>
              <a:t>执行</a:t>
            </a:r>
            <a:r>
              <a:rPr kumimoji="1" lang="en-US" altLang="zh-CN" sz="3200" b="1">
                <a:latin typeface="Times New Roman" panose="02020603050405020304" pitchFamily="18" charset="0"/>
                <a:ea typeface="华文新魏" panose="02010800040101010101" pitchFamily="2" charset="-122"/>
              </a:rPr>
              <a:t>P</a:t>
            </a:r>
            <a:r>
              <a:rPr kumimoji="1" lang="zh-CN" altLang="en-US" sz="3200" b="1">
                <a:latin typeface="Times New Roman" panose="02020603050405020304" pitchFamily="18" charset="0"/>
                <a:ea typeface="华文新魏" panose="02010800040101010101" pitchFamily="2" charset="-122"/>
              </a:rPr>
              <a:t>操作记为</a:t>
            </a:r>
            <a:r>
              <a:rPr kumimoji="1" lang="en-US" altLang="zh-CN" sz="3200" b="1">
                <a:solidFill>
                  <a:srgbClr val="FF3300"/>
                </a:solidFill>
                <a:latin typeface="Times New Roman" panose="02020603050405020304" pitchFamily="18" charset="0"/>
                <a:ea typeface="华文新魏" panose="02010800040101010101" pitchFamily="2" charset="-122"/>
              </a:rPr>
              <a:t>P(S)</a:t>
            </a:r>
            <a:r>
              <a:rPr kumimoji="1" lang="zh-CN" altLang="en-US" sz="3200" b="1">
                <a:latin typeface="Times New Roman" panose="02020603050405020304" pitchFamily="18" charset="0"/>
                <a:ea typeface="华文新魏" panose="02010800040101010101" pitchFamily="2" charset="-122"/>
              </a:rPr>
              <a:t>为，其执行过程为：</a:t>
            </a:r>
          </a:p>
          <a:p>
            <a:pPr eaLnBrk="1" hangingPunct="1"/>
            <a:r>
              <a:rPr kumimoji="1" lang="zh-CN" altLang="en-US" sz="3200" b="1">
                <a:latin typeface="Times New Roman" panose="02020603050405020304" pitchFamily="18" charset="0"/>
                <a:ea typeface="华文新魏" panose="02010800040101010101" pitchFamily="2" charset="-122"/>
              </a:rPr>
              <a:t>     首先</a:t>
            </a:r>
            <a:r>
              <a:rPr kumimoji="1" lang="en-US" altLang="zh-CN" sz="3200" b="1">
                <a:latin typeface="Times New Roman" panose="02020603050405020304" pitchFamily="18" charset="0"/>
                <a:ea typeface="华文新魏" panose="02010800040101010101" pitchFamily="2" charset="-122"/>
              </a:rPr>
              <a:t>S-1</a:t>
            </a:r>
            <a:r>
              <a:rPr kumimoji="1" lang="zh-CN" altLang="en-US" sz="3200" b="1">
                <a:latin typeface="Times New Roman" panose="02020603050405020304" pitchFamily="18" charset="0"/>
                <a:ea typeface="华文新魏" panose="02010800040101010101" pitchFamily="2" charset="-122"/>
              </a:rPr>
              <a:t>，若其值小于</a:t>
            </a:r>
            <a:r>
              <a:rPr kumimoji="1" lang="en-US" altLang="zh-CN" sz="3200" b="1">
                <a:latin typeface="Times New Roman" panose="02020603050405020304" pitchFamily="18" charset="0"/>
                <a:ea typeface="华文新魏" panose="02010800040101010101" pitchFamily="2" charset="-122"/>
              </a:rPr>
              <a:t>0</a:t>
            </a:r>
            <a:r>
              <a:rPr kumimoji="1" lang="zh-CN" altLang="en-US" sz="3200" b="1">
                <a:latin typeface="Times New Roman" panose="02020603050405020304" pitchFamily="18" charset="0"/>
                <a:ea typeface="华文新魏" panose="02010800040101010101" pitchFamily="2" charset="-122"/>
              </a:rPr>
              <a:t>，则调用</a:t>
            </a:r>
            <a:r>
              <a:rPr kumimoji="1" lang="en-US" altLang="zh-CN" sz="3200" b="1">
                <a:latin typeface="Times New Roman" panose="02020603050405020304" pitchFamily="18" charset="0"/>
                <a:ea typeface="华文新魏" panose="02010800040101010101" pitchFamily="2" charset="-122"/>
              </a:rPr>
              <a:t>P</a:t>
            </a:r>
            <a:r>
              <a:rPr kumimoji="1" lang="zh-CN" altLang="en-US" sz="3200" b="1">
                <a:latin typeface="Times New Roman" panose="02020603050405020304" pitchFamily="18" charset="0"/>
                <a:ea typeface="华文新魏" panose="02010800040101010101" pitchFamily="2" charset="-122"/>
              </a:rPr>
              <a:t>操作的进程被置成等待信号量</a:t>
            </a:r>
            <a:r>
              <a:rPr kumimoji="1" lang="en-US" altLang="zh-CN" sz="3200" b="1">
                <a:latin typeface="Times New Roman" panose="02020603050405020304" pitchFamily="18" charset="0"/>
                <a:ea typeface="华文新魏" panose="02010800040101010101" pitchFamily="2" charset="-122"/>
              </a:rPr>
              <a:t>S</a:t>
            </a:r>
            <a:r>
              <a:rPr kumimoji="1" lang="zh-CN" altLang="en-US" sz="3200" b="1">
                <a:latin typeface="Times New Roman" panose="02020603050405020304" pitchFamily="18" charset="0"/>
                <a:ea typeface="华文新魏" panose="02010800040101010101" pitchFamily="2" charset="-122"/>
              </a:rPr>
              <a:t>的状态；否则该进程继续执行。具体算法： </a:t>
            </a:r>
          </a:p>
        </p:txBody>
      </p:sp>
    </p:spTree>
    <p:extLst>
      <p:ext uri="{BB962C8B-B14F-4D97-AF65-F5344CB8AC3E}">
        <p14:creationId xmlns:p14="http://schemas.microsoft.com/office/powerpoint/2010/main" val="5178536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utoUpdateAnimBg="0"/>
      <p:bldP spid="5222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000" y="236538"/>
            <a:ext cx="8229600" cy="669925"/>
          </a:xfrm>
        </p:spPr>
        <p:txBody>
          <a:bodyPr/>
          <a:lstStyle/>
          <a:p>
            <a:pPr eaLnBrk="1" hangingPunct="1"/>
            <a:r>
              <a:rPr lang="zh-CN" altLang="zh-CN">
                <a:solidFill>
                  <a:srgbClr val="FF0000"/>
                </a:solidFill>
                <a:latin typeface="Times New Roman" panose="02020603050405020304" pitchFamily="18" charset="0"/>
                <a:ea typeface="华文新魏" panose="02010800040101010101" pitchFamily="2" charset="-122"/>
              </a:rPr>
              <a:t>P操作</a:t>
            </a:r>
            <a:r>
              <a:rPr lang="zh-CN" altLang="en-US">
                <a:solidFill>
                  <a:srgbClr val="FF0000"/>
                </a:solidFill>
                <a:latin typeface="Times New Roman" panose="02020603050405020304" pitchFamily="18" charset="0"/>
                <a:ea typeface="华文新魏" panose="02010800040101010101" pitchFamily="2" charset="-122"/>
              </a:rPr>
              <a:t>原语</a:t>
            </a:r>
            <a:endParaRPr lang="zh-CN" altLang="zh-CN">
              <a:solidFill>
                <a:srgbClr val="FF0000"/>
              </a:solidFill>
              <a:latin typeface="Times New Roman" panose="02020603050405020304" pitchFamily="18" charset="0"/>
              <a:ea typeface="华文新魏" panose="02010800040101010101" pitchFamily="2" charset="-122"/>
            </a:endParaRPr>
          </a:p>
        </p:txBody>
      </p:sp>
      <p:sp>
        <p:nvSpPr>
          <p:cNvPr id="36867" name="Rectangle 3"/>
          <p:cNvSpPr>
            <a:spLocks noChangeArrowheads="1"/>
          </p:cNvSpPr>
          <p:nvPr/>
        </p:nvSpPr>
        <p:spPr bwMode="auto">
          <a:xfrm>
            <a:off x="1766888" y="1052513"/>
            <a:ext cx="6334125"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3200" b="1">
                <a:solidFill>
                  <a:srgbClr val="3333FF"/>
                </a:solidFill>
                <a:latin typeface="Times New Roman" panose="02020603050405020304" pitchFamily="18" charset="0"/>
                <a:ea typeface="华文新魏" panose="02010800040101010101" pitchFamily="2" charset="-122"/>
              </a:rPr>
              <a:t>算法：</a:t>
            </a:r>
            <a:r>
              <a:rPr kumimoji="1" lang="en-US" altLang="zh-CN" sz="3200" b="1">
                <a:latin typeface="Times New Roman" panose="02020603050405020304" pitchFamily="18" charset="0"/>
                <a:ea typeface="华文新魏" panose="02010800040101010101" pitchFamily="2" charset="-122"/>
              </a:rPr>
              <a:t>P </a:t>
            </a:r>
          </a:p>
          <a:p>
            <a:r>
              <a:rPr kumimoji="1" lang="zh-CN" altLang="en-US" sz="3200" b="1">
                <a:solidFill>
                  <a:srgbClr val="3333FF"/>
                </a:solidFill>
                <a:latin typeface="Times New Roman" panose="02020603050405020304" pitchFamily="18" charset="0"/>
                <a:ea typeface="华文新魏" panose="02010800040101010101" pitchFamily="2" charset="-122"/>
              </a:rPr>
              <a:t>输入：</a:t>
            </a:r>
            <a:r>
              <a:rPr kumimoji="1" lang="zh-CN" altLang="en-US" sz="3200" b="1">
                <a:latin typeface="Times New Roman" panose="02020603050405020304" pitchFamily="18" charset="0"/>
                <a:ea typeface="华文新魏" panose="02010800040101010101" pitchFamily="2" charset="-122"/>
              </a:rPr>
              <a:t>变量</a:t>
            </a:r>
            <a:r>
              <a:rPr kumimoji="1" lang="en-US" altLang="zh-CN" sz="3200" b="1">
                <a:latin typeface="Times New Roman" panose="02020603050405020304" pitchFamily="18" charset="0"/>
                <a:ea typeface="华文新魏" panose="02010800040101010101" pitchFamily="2" charset="-122"/>
              </a:rPr>
              <a:t>s(Semaphore)</a:t>
            </a:r>
          </a:p>
          <a:p>
            <a:r>
              <a:rPr kumimoji="1" lang="zh-CN" altLang="en-US" sz="3200" b="1">
                <a:solidFill>
                  <a:srgbClr val="3333FF"/>
                </a:solidFill>
                <a:latin typeface="Times New Roman" panose="02020603050405020304" pitchFamily="18" charset="0"/>
                <a:ea typeface="华文新魏" panose="02010800040101010101" pitchFamily="2" charset="-122"/>
              </a:rPr>
              <a:t>输出：</a:t>
            </a:r>
            <a:r>
              <a:rPr kumimoji="1" lang="zh-CN" altLang="en-US" sz="3200" b="1">
                <a:latin typeface="Times New Roman" panose="02020603050405020304" pitchFamily="18" charset="0"/>
                <a:ea typeface="华文新魏" panose="02010800040101010101" pitchFamily="2" charset="-122"/>
              </a:rPr>
              <a:t>无</a:t>
            </a:r>
          </a:p>
          <a:p>
            <a:r>
              <a:rPr kumimoji="1" lang="en-US" altLang="zh-CN" sz="3200" b="1">
                <a:latin typeface="Times New Roman" panose="02020603050405020304" pitchFamily="18" charset="0"/>
                <a:ea typeface="华文新魏" panose="02010800040101010101" pitchFamily="2" charset="-122"/>
              </a:rPr>
              <a:t>{   s - -;</a:t>
            </a:r>
          </a:p>
          <a:p>
            <a:r>
              <a:rPr kumimoji="1" lang="en-US" altLang="zh-CN" sz="3200" b="1">
                <a:latin typeface="Times New Roman" panose="02020603050405020304" pitchFamily="18" charset="0"/>
                <a:ea typeface="华文新魏" panose="02010800040101010101" pitchFamily="2" charset="-122"/>
              </a:rPr>
              <a:t>  if (s&lt;0)</a:t>
            </a:r>
          </a:p>
          <a:p>
            <a:r>
              <a:rPr kumimoji="1" lang="en-US" altLang="zh-CN" sz="3200" b="1">
                <a:latin typeface="Times New Roman" panose="02020603050405020304" pitchFamily="18" charset="0"/>
                <a:ea typeface="华文新魏" panose="02010800040101010101" pitchFamily="2" charset="-122"/>
              </a:rPr>
              <a:t>  {</a:t>
            </a:r>
            <a:r>
              <a:rPr kumimoji="1" lang="zh-CN" altLang="en-US" sz="3200" b="1">
                <a:latin typeface="Times New Roman" panose="02020603050405020304" pitchFamily="18" charset="0"/>
                <a:ea typeface="华文新魏" panose="02010800040101010101" pitchFamily="2" charset="-122"/>
              </a:rPr>
              <a:t>保留调用进程</a:t>
            </a:r>
            <a:r>
              <a:rPr kumimoji="1" lang="en-US" altLang="zh-CN" sz="3200" b="1">
                <a:latin typeface="Times New Roman" panose="02020603050405020304" pitchFamily="18" charset="0"/>
                <a:ea typeface="华文新魏" panose="02010800040101010101" pitchFamily="2" charset="-122"/>
              </a:rPr>
              <a:t>CPU</a:t>
            </a:r>
            <a:r>
              <a:rPr kumimoji="1" lang="zh-CN" altLang="en-US" sz="3200" b="1">
                <a:latin typeface="Times New Roman" panose="02020603050405020304" pitchFamily="18" charset="0"/>
                <a:ea typeface="华文新魏" panose="02010800040101010101" pitchFamily="2" charset="-122"/>
              </a:rPr>
              <a:t>现场 </a:t>
            </a:r>
            <a:r>
              <a:rPr kumimoji="1" lang="en-US" altLang="zh-CN" sz="3200" b="1">
                <a:latin typeface="Times New Roman" panose="02020603050405020304" pitchFamily="18" charset="0"/>
                <a:ea typeface="华文新魏" panose="02010800040101010101" pitchFamily="2" charset="-122"/>
              </a:rPr>
              <a:t>;</a:t>
            </a:r>
          </a:p>
          <a:p>
            <a:r>
              <a:rPr kumimoji="1" lang="en-US" altLang="zh-CN" sz="3200" b="1">
                <a:latin typeface="Times New Roman" panose="02020603050405020304" pitchFamily="18" charset="0"/>
                <a:ea typeface="华文新魏" panose="02010800040101010101" pitchFamily="2" charset="-122"/>
              </a:rPr>
              <a:t>      </a:t>
            </a:r>
            <a:r>
              <a:rPr kumimoji="1" lang="zh-CN" altLang="en-US" sz="3200" b="1">
                <a:latin typeface="Times New Roman" panose="02020603050405020304" pitchFamily="18" charset="0"/>
                <a:ea typeface="华文新魏" panose="02010800040101010101" pitchFamily="2" charset="-122"/>
              </a:rPr>
              <a:t>将该进程进入</a:t>
            </a:r>
            <a:r>
              <a:rPr kumimoji="1" lang="en-US" altLang="zh-CN" sz="3200" b="1">
                <a:latin typeface="Times New Roman" panose="02020603050405020304" pitchFamily="18" charset="0"/>
                <a:ea typeface="华文新魏" panose="02010800040101010101" pitchFamily="2" charset="-122"/>
              </a:rPr>
              <a:t>S</a:t>
            </a:r>
            <a:r>
              <a:rPr kumimoji="1" lang="zh-CN" altLang="en-US" sz="3200" b="1">
                <a:latin typeface="Times New Roman" panose="02020603050405020304" pitchFamily="18" charset="0"/>
                <a:ea typeface="华文新魏" panose="02010800040101010101" pitchFamily="2" charset="-122"/>
              </a:rPr>
              <a:t>的等待队列</a:t>
            </a:r>
            <a:r>
              <a:rPr kumimoji="1" lang="en-US" altLang="zh-CN" sz="3200" b="1">
                <a:latin typeface="Times New Roman" panose="02020603050405020304" pitchFamily="18" charset="0"/>
                <a:ea typeface="华文新魏" panose="02010800040101010101" pitchFamily="2" charset="-122"/>
              </a:rPr>
              <a:t>;</a:t>
            </a:r>
          </a:p>
          <a:p>
            <a:r>
              <a:rPr kumimoji="1" lang="en-US" altLang="zh-CN" sz="3200" b="1">
                <a:latin typeface="Times New Roman" panose="02020603050405020304" pitchFamily="18" charset="0"/>
                <a:ea typeface="华文新魏" panose="02010800040101010101" pitchFamily="2" charset="-122"/>
              </a:rPr>
              <a:t>      </a:t>
            </a:r>
            <a:r>
              <a:rPr kumimoji="1" lang="zh-CN" altLang="en-US" sz="3200" b="1">
                <a:latin typeface="Times New Roman" panose="02020603050405020304" pitchFamily="18" charset="0"/>
                <a:ea typeface="华文新魏" panose="02010800040101010101" pitchFamily="2" charset="-122"/>
              </a:rPr>
              <a:t>置“等待”状态；</a:t>
            </a:r>
          </a:p>
          <a:p>
            <a:r>
              <a:rPr kumimoji="1" lang="zh-CN" altLang="en-US" sz="3200" b="1">
                <a:latin typeface="Times New Roman" panose="02020603050405020304" pitchFamily="18" charset="0"/>
                <a:ea typeface="华文新魏" panose="02010800040101010101" pitchFamily="2" charset="-122"/>
              </a:rPr>
              <a:t>       转进程调度；</a:t>
            </a:r>
            <a:r>
              <a:rPr kumimoji="1" lang="en-US" altLang="zh-CN" sz="3200" b="1">
                <a:latin typeface="Times New Roman" panose="02020603050405020304" pitchFamily="18" charset="0"/>
                <a:ea typeface="华文新魏" panose="02010800040101010101" pitchFamily="2" charset="-122"/>
              </a:rPr>
              <a:t>}</a:t>
            </a:r>
          </a:p>
          <a:p>
            <a:r>
              <a:rPr kumimoji="1" lang="en-US" altLang="zh-CN" sz="3200" b="1">
                <a:latin typeface="Times New Roman" panose="02020603050405020304" pitchFamily="18" charset="0"/>
                <a:ea typeface="华文新魏" panose="02010800040101010101" pitchFamily="2" charset="-122"/>
              </a:rPr>
              <a:t>    }</a:t>
            </a:r>
          </a:p>
        </p:txBody>
      </p:sp>
    </p:spTree>
    <p:extLst>
      <p:ext uri="{BB962C8B-B14F-4D97-AF65-F5344CB8AC3E}">
        <p14:creationId xmlns:p14="http://schemas.microsoft.com/office/powerpoint/2010/main" val="1413680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81000" y="236538"/>
            <a:ext cx="8229600" cy="669925"/>
          </a:xfrm>
        </p:spPr>
        <p:txBody>
          <a:bodyPr/>
          <a:lstStyle/>
          <a:p>
            <a:pPr eaLnBrk="1" hangingPunct="1"/>
            <a:r>
              <a:rPr lang="zh-CN" altLang="zh-CN">
                <a:solidFill>
                  <a:srgbClr val="FF0000"/>
                </a:solidFill>
                <a:latin typeface="Times New Roman" panose="02020603050405020304" pitchFamily="18" charset="0"/>
                <a:ea typeface="华文新魏" panose="02010800040101010101" pitchFamily="2" charset="-122"/>
              </a:rPr>
              <a:t>V操作</a:t>
            </a:r>
          </a:p>
        </p:txBody>
      </p:sp>
      <p:sp>
        <p:nvSpPr>
          <p:cNvPr id="54275" name="Rectangle 3"/>
          <p:cNvSpPr>
            <a:spLocks noChangeArrowheads="1"/>
          </p:cNvSpPr>
          <p:nvPr/>
        </p:nvSpPr>
        <p:spPr bwMode="auto">
          <a:xfrm>
            <a:off x="533400" y="1219200"/>
            <a:ext cx="7696200" cy="341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宋体" panose="02010600030101010101" pitchFamily="2" charset="-122"/>
              </a:rPr>
              <a:t>  </a:t>
            </a:r>
            <a:r>
              <a:rPr kumimoji="1" lang="en-US" altLang="zh-CN" sz="3200">
                <a:latin typeface="仿宋_GB2312" pitchFamily="49" charset="-122"/>
                <a:ea typeface="仿宋_GB2312" pitchFamily="49" charset="-122"/>
              </a:rPr>
              <a:t>●</a:t>
            </a:r>
            <a:r>
              <a:rPr kumimoji="1" lang="zh-CN" altLang="en-US" sz="3200" b="1">
                <a:latin typeface="Times New Roman" panose="02020603050405020304" pitchFamily="18" charset="0"/>
                <a:ea typeface="华文新魏" panose="02010800040101010101" pitchFamily="2" charset="-122"/>
              </a:rPr>
              <a:t>假定</a:t>
            </a:r>
            <a:r>
              <a:rPr kumimoji="1" lang="en-US" altLang="zh-CN" sz="3200" b="1">
                <a:solidFill>
                  <a:srgbClr val="FF3300"/>
                </a:solidFill>
                <a:latin typeface="Times New Roman" panose="02020603050405020304" pitchFamily="18" charset="0"/>
                <a:ea typeface="华文新魏" panose="02010800040101010101" pitchFamily="2" charset="-122"/>
              </a:rPr>
              <a:t>S</a:t>
            </a:r>
            <a:r>
              <a:rPr kumimoji="1" lang="zh-CN" altLang="en-US" sz="3200" b="1">
                <a:latin typeface="Times New Roman" panose="02020603050405020304" pitchFamily="18" charset="0"/>
                <a:ea typeface="华文新魏" panose="02010800040101010101" pitchFamily="2" charset="-122"/>
              </a:rPr>
              <a:t>是一个与队列有关的整型信号量</a:t>
            </a:r>
            <a:r>
              <a:rPr kumimoji="1" lang="en-US" altLang="zh-CN" sz="3200" b="1">
                <a:latin typeface="Times New Roman" panose="02020603050405020304" pitchFamily="18" charset="0"/>
                <a:ea typeface="华文新魏" panose="02010800040101010101" pitchFamily="2" charset="-122"/>
              </a:rPr>
              <a:t>,</a:t>
            </a:r>
            <a:r>
              <a:rPr kumimoji="1" lang="zh-CN" altLang="en-US" sz="3200" b="1">
                <a:latin typeface="Times New Roman" panose="02020603050405020304" pitchFamily="18" charset="0"/>
                <a:ea typeface="华文新魏" panose="02010800040101010101" pitchFamily="2" charset="-122"/>
              </a:rPr>
              <a:t>则对</a:t>
            </a:r>
            <a:r>
              <a:rPr kumimoji="1" lang="en-US" altLang="zh-CN" sz="3200" b="1">
                <a:latin typeface="Times New Roman" panose="02020603050405020304" pitchFamily="18" charset="0"/>
                <a:ea typeface="华文新魏" panose="02010800040101010101" pitchFamily="2" charset="-122"/>
              </a:rPr>
              <a:t>S</a:t>
            </a:r>
            <a:r>
              <a:rPr kumimoji="1" lang="zh-CN" altLang="en-US" sz="3200" b="1">
                <a:latin typeface="Times New Roman" panose="02020603050405020304" pitchFamily="18" charset="0"/>
                <a:ea typeface="华文新魏" panose="02010800040101010101" pitchFamily="2" charset="-122"/>
              </a:rPr>
              <a:t>执行</a:t>
            </a:r>
            <a:r>
              <a:rPr kumimoji="1" lang="en-US" altLang="zh-CN" sz="3200" b="1">
                <a:latin typeface="Times New Roman" panose="02020603050405020304" pitchFamily="18" charset="0"/>
                <a:ea typeface="华文新魏" panose="02010800040101010101" pitchFamily="2" charset="-122"/>
              </a:rPr>
              <a:t>V</a:t>
            </a:r>
            <a:r>
              <a:rPr kumimoji="1" lang="zh-CN" altLang="en-US" sz="3200" b="1">
                <a:latin typeface="Times New Roman" panose="02020603050405020304" pitchFamily="18" charset="0"/>
                <a:ea typeface="华文新魏" panose="02010800040101010101" pitchFamily="2" charset="-122"/>
              </a:rPr>
              <a:t>操作记为</a:t>
            </a:r>
            <a:r>
              <a:rPr kumimoji="1" lang="en-US" altLang="zh-CN" sz="3200" b="1">
                <a:solidFill>
                  <a:srgbClr val="FF3300"/>
                </a:solidFill>
                <a:latin typeface="Times New Roman" panose="02020603050405020304" pitchFamily="18" charset="0"/>
                <a:ea typeface="华文新魏" panose="02010800040101010101" pitchFamily="2" charset="-122"/>
              </a:rPr>
              <a:t>V(S)</a:t>
            </a:r>
            <a:r>
              <a:rPr kumimoji="1" lang="zh-CN" altLang="en-US" sz="3200" b="1">
                <a:latin typeface="Times New Roman" panose="02020603050405020304" pitchFamily="18" charset="0"/>
                <a:ea typeface="华文新魏" panose="02010800040101010101" pitchFamily="2" charset="-122"/>
              </a:rPr>
              <a:t>为，其执行过程为：</a:t>
            </a:r>
          </a:p>
          <a:p>
            <a:pPr eaLnBrk="1" hangingPunct="1"/>
            <a:r>
              <a:rPr kumimoji="1" lang="zh-CN" altLang="en-US" sz="3200" b="1">
                <a:latin typeface="Times New Roman" panose="02020603050405020304" pitchFamily="18" charset="0"/>
                <a:ea typeface="华文新魏" panose="02010800040101010101" pitchFamily="2" charset="-122"/>
              </a:rPr>
              <a:t>    首先</a:t>
            </a:r>
            <a:r>
              <a:rPr kumimoji="1" lang="en-US" altLang="zh-CN" sz="3200" b="1">
                <a:latin typeface="Times New Roman" panose="02020603050405020304" pitchFamily="18" charset="0"/>
                <a:ea typeface="华文新魏" panose="02010800040101010101" pitchFamily="2" charset="-122"/>
              </a:rPr>
              <a:t>S+1</a:t>
            </a:r>
            <a:r>
              <a:rPr kumimoji="1" lang="zh-CN" altLang="en-US" sz="3200" b="1">
                <a:latin typeface="Times New Roman" panose="02020603050405020304" pitchFamily="18" charset="0"/>
                <a:ea typeface="华文新魏" panose="02010800040101010101" pitchFamily="2" charset="-122"/>
              </a:rPr>
              <a:t>，若其值小于或等于</a:t>
            </a:r>
            <a:r>
              <a:rPr kumimoji="1" lang="en-US" altLang="zh-CN" sz="3200" b="1">
                <a:latin typeface="Times New Roman" panose="02020603050405020304" pitchFamily="18" charset="0"/>
                <a:ea typeface="华文新魏" panose="02010800040101010101" pitchFamily="2" charset="-122"/>
              </a:rPr>
              <a:t>0</a:t>
            </a:r>
            <a:r>
              <a:rPr kumimoji="1" lang="zh-CN" altLang="en-US" sz="3200" b="1">
                <a:latin typeface="Times New Roman" panose="02020603050405020304" pitchFamily="18" charset="0"/>
                <a:ea typeface="华文新魏" panose="02010800040101010101" pitchFamily="2" charset="-122"/>
              </a:rPr>
              <a:t>，则释放一个等待信号量</a:t>
            </a:r>
            <a:r>
              <a:rPr kumimoji="1" lang="en-US" altLang="zh-CN" sz="3200" b="1">
                <a:latin typeface="Times New Roman" panose="02020603050405020304" pitchFamily="18" charset="0"/>
                <a:ea typeface="华文新魏" panose="02010800040101010101" pitchFamily="2" charset="-122"/>
              </a:rPr>
              <a:t>S</a:t>
            </a:r>
            <a:r>
              <a:rPr kumimoji="1" lang="zh-CN" altLang="en-US" sz="3200" b="1">
                <a:latin typeface="Times New Roman" panose="02020603050405020304" pitchFamily="18" charset="0"/>
                <a:ea typeface="华文新魏" panose="02010800040101010101" pitchFamily="2" charset="-122"/>
              </a:rPr>
              <a:t>的进程，然后返回本进程继续执行；否则，该进程继续执行。具体算法</a:t>
            </a:r>
            <a:r>
              <a:rPr kumimoji="1" lang="en-US" altLang="zh-CN" sz="3200" b="1">
                <a:latin typeface="Times New Roman" panose="02020603050405020304" pitchFamily="18" charset="0"/>
                <a:ea typeface="华文新魏" panose="02010800040101010101" pitchFamily="2" charset="-122"/>
              </a:rPr>
              <a:t>:</a:t>
            </a:r>
          </a:p>
        </p:txBody>
      </p:sp>
    </p:spTree>
    <p:extLst>
      <p:ext uri="{BB962C8B-B14F-4D97-AF65-F5344CB8AC3E}">
        <p14:creationId xmlns:p14="http://schemas.microsoft.com/office/powerpoint/2010/main" val="261497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236538"/>
            <a:ext cx="8229600" cy="669925"/>
          </a:xfrm>
        </p:spPr>
        <p:txBody>
          <a:bodyPr/>
          <a:lstStyle/>
          <a:p>
            <a:pPr eaLnBrk="1" hangingPunct="1"/>
            <a:r>
              <a:rPr lang="zh-CN" altLang="zh-CN">
                <a:solidFill>
                  <a:srgbClr val="FF0000"/>
                </a:solidFill>
                <a:latin typeface="Times New Roman" panose="02020603050405020304" pitchFamily="18" charset="0"/>
                <a:ea typeface="华文新魏" panose="02010800040101010101" pitchFamily="2" charset="-122"/>
              </a:rPr>
              <a:t>V操作</a:t>
            </a:r>
            <a:r>
              <a:rPr lang="zh-CN" altLang="en-US">
                <a:solidFill>
                  <a:srgbClr val="FF0000"/>
                </a:solidFill>
                <a:latin typeface="Times New Roman" panose="02020603050405020304" pitchFamily="18" charset="0"/>
                <a:ea typeface="华文新魏" panose="02010800040101010101" pitchFamily="2" charset="-122"/>
              </a:rPr>
              <a:t>原语</a:t>
            </a:r>
            <a:endParaRPr lang="zh-CN" altLang="zh-CN">
              <a:solidFill>
                <a:srgbClr val="FF0000"/>
              </a:solidFill>
              <a:latin typeface="Times New Roman" panose="02020603050405020304" pitchFamily="18" charset="0"/>
              <a:ea typeface="华文新魏" panose="02010800040101010101" pitchFamily="2" charset="-122"/>
            </a:endParaRPr>
          </a:p>
        </p:txBody>
      </p:sp>
      <p:sp>
        <p:nvSpPr>
          <p:cNvPr id="38915" name="Rectangle 3"/>
          <p:cNvSpPr>
            <a:spLocks noChangeArrowheads="1"/>
          </p:cNvSpPr>
          <p:nvPr/>
        </p:nvSpPr>
        <p:spPr bwMode="auto">
          <a:xfrm>
            <a:off x="1993900" y="1066800"/>
            <a:ext cx="5602288"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3200" b="1">
                <a:solidFill>
                  <a:srgbClr val="3333FF"/>
                </a:solidFill>
                <a:latin typeface="Times New Roman" panose="02020603050405020304" pitchFamily="18" charset="0"/>
                <a:ea typeface="华文新魏" panose="02010800040101010101" pitchFamily="2" charset="-122"/>
              </a:rPr>
              <a:t>算法：</a:t>
            </a:r>
            <a:r>
              <a:rPr kumimoji="1" lang="en-US" altLang="zh-CN" sz="3200" b="1">
                <a:latin typeface="Times New Roman" panose="02020603050405020304" pitchFamily="18" charset="0"/>
                <a:ea typeface="华文新魏" panose="02010800040101010101" pitchFamily="2" charset="-122"/>
              </a:rPr>
              <a:t>V </a:t>
            </a:r>
          </a:p>
          <a:p>
            <a:r>
              <a:rPr kumimoji="1" lang="zh-CN" altLang="en-US" sz="3200" b="1">
                <a:solidFill>
                  <a:srgbClr val="3333FF"/>
                </a:solidFill>
                <a:latin typeface="Times New Roman" panose="02020603050405020304" pitchFamily="18" charset="0"/>
                <a:ea typeface="华文新魏" panose="02010800040101010101" pitchFamily="2" charset="-122"/>
              </a:rPr>
              <a:t>输入：</a:t>
            </a:r>
            <a:r>
              <a:rPr kumimoji="1" lang="zh-CN" altLang="en-US" sz="3200" b="1">
                <a:latin typeface="Times New Roman" panose="02020603050405020304" pitchFamily="18" charset="0"/>
                <a:ea typeface="华文新魏" panose="02010800040101010101" pitchFamily="2" charset="-122"/>
              </a:rPr>
              <a:t>变量</a:t>
            </a:r>
            <a:r>
              <a:rPr kumimoji="1" lang="en-US" altLang="zh-CN" sz="3200" b="1">
                <a:latin typeface="Times New Roman" panose="02020603050405020304" pitchFamily="18" charset="0"/>
                <a:ea typeface="华文新魏" panose="02010800040101010101" pitchFamily="2" charset="-122"/>
              </a:rPr>
              <a:t>s(Semaphore)</a:t>
            </a:r>
          </a:p>
          <a:p>
            <a:r>
              <a:rPr kumimoji="1" lang="zh-CN" altLang="en-US" sz="3200" b="1">
                <a:solidFill>
                  <a:srgbClr val="3333FF"/>
                </a:solidFill>
                <a:latin typeface="Times New Roman" panose="02020603050405020304" pitchFamily="18" charset="0"/>
                <a:ea typeface="华文新魏" panose="02010800040101010101" pitchFamily="2" charset="-122"/>
              </a:rPr>
              <a:t>输出：</a:t>
            </a:r>
            <a:r>
              <a:rPr kumimoji="1" lang="zh-CN" altLang="en-US" sz="3200" b="1">
                <a:latin typeface="Times New Roman" panose="02020603050405020304" pitchFamily="18" charset="0"/>
                <a:ea typeface="华文新魏" panose="02010800040101010101" pitchFamily="2" charset="-122"/>
              </a:rPr>
              <a:t>无</a:t>
            </a:r>
          </a:p>
          <a:p>
            <a:r>
              <a:rPr kumimoji="1" lang="en-US" altLang="zh-CN" sz="3200" b="1">
                <a:latin typeface="Times New Roman" panose="02020603050405020304" pitchFamily="18" charset="0"/>
                <a:ea typeface="华文新魏" panose="02010800040101010101" pitchFamily="2" charset="-122"/>
              </a:rPr>
              <a:t>{   s ++;</a:t>
            </a:r>
          </a:p>
          <a:p>
            <a:r>
              <a:rPr kumimoji="1" lang="en-US" altLang="zh-CN" sz="3200" b="1">
                <a:latin typeface="Times New Roman" panose="02020603050405020304" pitchFamily="18" charset="0"/>
                <a:ea typeface="华文新魏" panose="02010800040101010101" pitchFamily="2" charset="-122"/>
              </a:rPr>
              <a:t>    if (s&lt;=0)</a:t>
            </a:r>
          </a:p>
          <a:p>
            <a:r>
              <a:rPr kumimoji="1" lang="en-US" altLang="zh-CN" sz="3200" b="1">
                <a:latin typeface="Times New Roman" panose="02020603050405020304" pitchFamily="18" charset="0"/>
                <a:ea typeface="华文新魏" panose="02010800040101010101" pitchFamily="2" charset="-122"/>
              </a:rPr>
              <a:t>    {</a:t>
            </a:r>
            <a:r>
              <a:rPr kumimoji="1" lang="zh-CN" altLang="en-US" sz="3200" b="1">
                <a:latin typeface="Times New Roman" panose="02020603050405020304" pitchFamily="18" charset="0"/>
                <a:ea typeface="华文新魏" panose="02010800040101010101" pitchFamily="2" charset="-122"/>
              </a:rPr>
              <a:t>移出</a:t>
            </a:r>
            <a:r>
              <a:rPr kumimoji="1" lang="en-US" altLang="zh-CN" sz="3200" b="1">
                <a:latin typeface="Times New Roman" panose="02020603050405020304" pitchFamily="18" charset="0"/>
                <a:ea typeface="华文新魏" panose="02010800040101010101" pitchFamily="2" charset="-122"/>
              </a:rPr>
              <a:t>S</a:t>
            </a:r>
            <a:r>
              <a:rPr kumimoji="1" lang="zh-CN" altLang="en-US" sz="3200" b="1">
                <a:latin typeface="Times New Roman" panose="02020603050405020304" pitchFamily="18" charset="0"/>
                <a:ea typeface="华文新魏" panose="02010800040101010101" pitchFamily="2" charset="-122"/>
              </a:rPr>
              <a:t>等待队列首元素 </a:t>
            </a:r>
            <a:r>
              <a:rPr kumimoji="1" lang="en-US" altLang="zh-CN" sz="3200" b="1">
                <a:latin typeface="Times New Roman" panose="02020603050405020304" pitchFamily="18" charset="0"/>
                <a:ea typeface="华文新魏" panose="02010800040101010101" pitchFamily="2" charset="-122"/>
              </a:rPr>
              <a:t>;</a:t>
            </a:r>
          </a:p>
          <a:p>
            <a:r>
              <a:rPr kumimoji="1" lang="en-US" altLang="zh-CN" sz="3200" b="1">
                <a:latin typeface="Times New Roman" panose="02020603050405020304" pitchFamily="18" charset="0"/>
                <a:ea typeface="华文新魏" panose="02010800040101010101" pitchFamily="2" charset="-122"/>
              </a:rPr>
              <a:t>        </a:t>
            </a:r>
            <a:r>
              <a:rPr kumimoji="1" lang="zh-CN" altLang="en-US" sz="3200" b="1">
                <a:latin typeface="Times New Roman" panose="02020603050405020304" pitchFamily="18" charset="0"/>
                <a:ea typeface="华文新魏" panose="02010800040101010101" pitchFamily="2" charset="-122"/>
              </a:rPr>
              <a:t>将该进程进入就绪队列</a:t>
            </a:r>
            <a:r>
              <a:rPr kumimoji="1" lang="en-US" altLang="zh-CN" sz="3200" b="1">
                <a:latin typeface="Times New Roman" panose="02020603050405020304" pitchFamily="18" charset="0"/>
                <a:ea typeface="华文新魏" panose="02010800040101010101" pitchFamily="2" charset="-122"/>
              </a:rPr>
              <a:t>;</a:t>
            </a:r>
          </a:p>
          <a:p>
            <a:r>
              <a:rPr kumimoji="1" lang="en-US" altLang="zh-CN" sz="3200" b="1">
                <a:latin typeface="Times New Roman" panose="02020603050405020304" pitchFamily="18" charset="0"/>
                <a:ea typeface="华文新魏" panose="02010800040101010101" pitchFamily="2" charset="-122"/>
              </a:rPr>
              <a:t>         </a:t>
            </a:r>
            <a:r>
              <a:rPr kumimoji="1" lang="zh-CN" altLang="en-US" sz="3200" b="1">
                <a:latin typeface="Times New Roman" panose="02020603050405020304" pitchFamily="18" charset="0"/>
                <a:ea typeface="华文新魏" panose="02010800040101010101" pitchFamily="2" charset="-122"/>
              </a:rPr>
              <a:t>置“就绪”状态；</a:t>
            </a:r>
          </a:p>
          <a:p>
            <a:r>
              <a:rPr kumimoji="1" lang="zh-CN" altLang="en-US" sz="3200" b="1">
                <a:latin typeface="Times New Roman" panose="02020603050405020304" pitchFamily="18" charset="0"/>
                <a:ea typeface="华文新魏" panose="02010800040101010101" pitchFamily="2" charset="-122"/>
              </a:rPr>
              <a:t>         </a:t>
            </a:r>
            <a:r>
              <a:rPr kumimoji="1" lang="en-US" altLang="zh-CN" sz="3200" b="1">
                <a:latin typeface="Times New Roman" panose="02020603050405020304" pitchFamily="18" charset="0"/>
                <a:ea typeface="华文新魏" panose="02010800040101010101" pitchFamily="2" charset="-122"/>
              </a:rPr>
              <a:t>}</a:t>
            </a:r>
          </a:p>
          <a:p>
            <a:r>
              <a:rPr kumimoji="1" lang="en-US" altLang="zh-CN" sz="3200" b="1">
                <a:latin typeface="Times New Roman" panose="02020603050405020304" pitchFamily="18" charset="0"/>
                <a:ea typeface="华文新魏" panose="02010800040101010101" pitchFamily="2" charset="-122"/>
              </a:rPr>
              <a:t>    }</a:t>
            </a:r>
          </a:p>
        </p:txBody>
      </p:sp>
    </p:spTree>
    <p:extLst>
      <p:ext uri="{BB962C8B-B14F-4D97-AF65-F5344CB8AC3E}">
        <p14:creationId xmlns:p14="http://schemas.microsoft.com/office/powerpoint/2010/main" val="37126276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81000" y="160338"/>
            <a:ext cx="8229600" cy="669925"/>
          </a:xfrm>
        </p:spPr>
        <p:txBody>
          <a:bodyPr/>
          <a:lstStyle/>
          <a:p>
            <a:pPr eaLnBrk="1" hangingPunct="1"/>
            <a:r>
              <a:rPr lang="zh-CN" altLang="zh-CN">
                <a:solidFill>
                  <a:srgbClr val="FF0000"/>
                </a:solidFill>
                <a:latin typeface="Times New Roman" panose="02020603050405020304" pitchFamily="18" charset="0"/>
                <a:ea typeface="华文新魏" panose="02010800040101010101" pitchFamily="2" charset="-122"/>
              </a:rPr>
              <a:t>P</a:t>
            </a:r>
            <a:r>
              <a:rPr lang="en-US" altLang="zh-CN">
                <a:solidFill>
                  <a:srgbClr val="FF0000"/>
                </a:solidFill>
                <a:latin typeface="Times New Roman" panose="02020603050405020304" pitchFamily="18" charset="0"/>
                <a:ea typeface="华文新魏" panose="02010800040101010101" pitchFamily="2" charset="-122"/>
              </a:rPr>
              <a:t>.</a:t>
            </a:r>
            <a:r>
              <a:rPr lang="zh-CN" altLang="zh-CN">
                <a:solidFill>
                  <a:srgbClr val="FF0000"/>
                </a:solidFill>
                <a:latin typeface="Times New Roman" panose="02020603050405020304" pitchFamily="18" charset="0"/>
                <a:ea typeface="华文新魏" panose="02010800040101010101" pitchFamily="2" charset="-122"/>
              </a:rPr>
              <a:t>V操作</a:t>
            </a:r>
            <a:r>
              <a:rPr lang="en-US" altLang="zh-CN">
                <a:solidFill>
                  <a:srgbClr val="FF0000"/>
                </a:solidFill>
                <a:latin typeface="Times New Roman" panose="02020603050405020304" pitchFamily="18" charset="0"/>
                <a:ea typeface="华文新魏" panose="02010800040101010101" pitchFamily="2" charset="-122"/>
              </a:rPr>
              <a:t>(2)</a:t>
            </a:r>
            <a:endParaRPr lang="zh-CN" altLang="zh-CN">
              <a:solidFill>
                <a:srgbClr val="FF0000"/>
              </a:solidFill>
              <a:latin typeface="Times New Roman" panose="02020603050405020304" pitchFamily="18" charset="0"/>
              <a:ea typeface="华文新魏" panose="02010800040101010101" pitchFamily="2" charset="-122"/>
            </a:endParaRPr>
          </a:p>
        </p:txBody>
      </p:sp>
      <p:sp>
        <p:nvSpPr>
          <p:cNvPr id="56323" name="Rectangle 3"/>
          <p:cNvSpPr>
            <a:spLocks noChangeArrowheads="1"/>
          </p:cNvSpPr>
          <p:nvPr/>
        </p:nvSpPr>
        <p:spPr bwMode="auto">
          <a:xfrm>
            <a:off x="304800" y="1052513"/>
            <a:ext cx="8153400" cy="134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仿宋_GB2312" pitchFamily="49" charset="-122"/>
                <a:ea typeface="仿宋_GB2312" pitchFamily="49" charset="-122"/>
              </a:rPr>
              <a:t> </a:t>
            </a:r>
            <a:r>
              <a:rPr kumimoji="1" lang="en-US" altLang="zh-CN" sz="2800">
                <a:latin typeface="Times New Roman" panose="02020603050405020304" pitchFamily="18" charset="0"/>
              </a:rPr>
              <a:t> </a:t>
            </a:r>
            <a:r>
              <a:rPr kumimoji="1" lang="zh-CN" altLang="en-US" sz="3200" b="1">
                <a:solidFill>
                  <a:srgbClr val="3333FF"/>
                </a:solidFill>
                <a:latin typeface="宋体" panose="02010600030101010101" pitchFamily="2" charset="-122"/>
              </a:rPr>
              <a:t>推论</a:t>
            </a:r>
            <a:r>
              <a:rPr kumimoji="1" lang="en-US" altLang="zh-CN" sz="3200" b="1">
                <a:solidFill>
                  <a:srgbClr val="3333FF"/>
                </a:solidFill>
                <a:latin typeface="Times New Roman" panose="02020603050405020304" pitchFamily="18" charset="0"/>
              </a:rPr>
              <a:t>1</a:t>
            </a:r>
            <a:r>
              <a:rPr kumimoji="1" lang="zh-CN" altLang="en-US" sz="3200">
                <a:solidFill>
                  <a:srgbClr val="3333FF"/>
                </a:solidFill>
                <a:latin typeface="宋体" panose="02010600030101010101" pitchFamily="2" charset="-122"/>
              </a:rPr>
              <a:t>：</a:t>
            </a:r>
            <a:r>
              <a:rPr kumimoji="1" lang="zh-CN" altLang="en-US" sz="2800" b="1">
                <a:latin typeface="Times New Roman" panose="02020603050405020304" pitchFamily="18" charset="0"/>
                <a:ea typeface="华文新魏" panose="02010800040101010101" pitchFamily="2" charset="-122"/>
              </a:rPr>
              <a:t>若信号量</a:t>
            </a:r>
            <a:r>
              <a:rPr kumimoji="1" lang="en-US" altLang="zh-CN" sz="2800" b="1">
                <a:latin typeface="Times New Roman" panose="02020603050405020304" pitchFamily="18" charset="0"/>
                <a:ea typeface="华文新魏" panose="02010800040101010101" pitchFamily="2" charset="-122"/>
              </a:rPr>
              <a:t>S</a:t>
            </a:r>
            <a:r>
              <a:rPr kumimoji="1" lang="zh-CN" altLang="en-US" sz="2800" b="1">
                <a:latin typeface="Times New Roman" panose="02020603050405020304" pitchFamily="18" charset="0"/>
                <a:ea typeface="华文新魏" panose="02010800040101010101" pitchFamily="2" charset="-122"/>
              </a:rPr>
              <a:t>为正，则其值等于在封锁进程前还可以对</a:t>
            </a:r>
            <a:r>
              <a:rPr kumimoji="1" lang="en-US" altLang="zh-CN" sz="2800" b="1">
                <a:latin typeface="Times New Roman" panose="02020603050405020304" pitchFamily="18" charset="0"/>
                <a:ea typeface="华文新魏" panose="02010800040101010101" pitchFamily="2" charset="-122"/>
              </a:rPr>
              <a:t>S</a:t>
            </a:r>
            <a:r>
              <a:rPr kumimoji="1" lang="zh-CN" altLang="en-US" sz="2800" b="1">
                <a:latin typeface="Times New Roman" panose="02020603050405020304" pitchFamily="18" charset="0"/>
                <a:ea typeface="华文新魏" panose="02010800040101010101" pitchFamily="2" charset="-122"/>
              </a:rPr>
              <a:t>执行的</a:t>
            </a:r>
            <a:r>
              <a:rPr kumimoji="1" lang="en-US" altLang="zh-CN" sz="2800" b="1">
                <a:latin typeface="Times New Roman" panose="02020603050405020304" pitchFamily="18" charset="0"/>
                <a:ea typeface="华文新魏" panose="02010800040101010101" pitchFamily="2" charset="-122"/>
              </a:rPr>
              <a:t>P</a:t>
            </a:r>
            <a:r>
              <a:rPr kumimoji="1" lang="zh-CN" altLang="en-US" sz="2800" b="1">
                <a:latin typeface="Times New Roman" panose="02020603050405020304" pitchFamily="18" charset="0"/>
                <a:ea typeface="华文新魏" panose="02010800040101010101" pitchFamily="2" charset="-122"/>
              </a:rPr>
              <a:t>操作数；即</a:t>
            </a:r>
            <a:r>
              <a:rPr kumimoji="1" lang="en-US" altLang="zh-CN" sz="2800" b="1">
                <a:latin typeface="Times New Roman" panose="02020603050405020304" pitchFamily="18" charset="0"/>
                <a:ea typeface="华文新魏" panose="02010800040101010101" pitchFamily="2" charset="-122"/>
              </a:rPr>
              <a:t>S</a:t>
            </a:r>
            <a:r>
              <a:rPr kumimoji="1" lang="zh-CN" altLang="en-US" sz="2800" b="1">
                <a:latin typeface="Times New Roman" panose="02020603050405020304" pitchFamily="18" charset="0"/>
                <a:ea typeface="华文新魏" panose="02010800040101010101" pitchFamily="2" charset="-122"/>
              </a:rPr>
              <a:t>的值代表了还可以使用的资源数。 </a:t>
            </a:r>
          </a:p>
        </p:txBody>
      </p:sp>
      <p:sp>
        <p:nvSpPr>
          <p:cNvPr id="56324" name="Rectangle 4"/>
          <p:cNvSpPr>
            <a:spLocks noChangeArrowheads="1"/>
          </p:cNvSpPr>
          <p:nvPr/>
        </p:nvSpPr>
        <p:spPr bwMode="auto">
          <a:xfrm>
            <a:off x="304800" y="2605088"/>
            <a:ext cx="8229600" cy="134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solidFill>
                  <a:srgbClr val="3333FF"/>
                </a:solidFill>
                <a:latin typeface="宋体" panose="02010600030101010101" pitchFamily="2" charset="-122"/>
              </a:rPr>
              <a:t> </a:t>
            </a:r>
            <a:r>
              <a:rPr kumimoji="1" lang="zh-CN" altLang="en-US" sz="3200" b="1">
                <a:solidFill>
                  <a:srgbClr val="3333FF"/>
                </a:solidFill>
                <a:latin typeface="宋体" panose="02010600030101010101" pitchFamily="2" charset="-122"/>
              </a:rPr>
              <a:t>推论</a:t>
            </a:r>
            <a:r>
              <a:rPr kumimoji="1" lang="en-US" altLang="zh-CN" sz="3200" b="1">
                <a:solidFill>
                  <a:srgbClr val="3333FF"/>
                </a:solidFill>
                <a:latin typeface="宋体" panose="02010600030101010101" pitchFamily="2" charset="-122"/>
              </a:rPr>
              <a:t>2</a:t>
            </a:r>
            <a:r>
              <a:rPr kumimoji="1" lang="zh-CN" altLang="en-US" sz="3200">
                <a:solidFill>
                  <a:srgbClr val="3333FF"/>
                </a:solidFill>
                <a:latin typeface="宋体" panose="02010600030101010101" pitchFamily="2" charset="-122"/>
              </a:rPr>
              <a:t>：</a:t>
            </a:r>
            <a:r>
              <a:rPr kumimoji="1" lang="zh-CN" altLang="en-US" sz="2800" b="1">
                <a:latin typeface="Times New Roman" panose="02020603050405020304" pitchFamily="18" charset="0"/>
                <a:ea typeface="华文新魏" panose="02010800040101010101" pitchFamily="2" charset="-122"/>
              </a:rPr>
              <a:t>若信号量</a:t>
            </a:r>
            <a:r>
              <a:rPr kumimoji="1" lang="en-US" altLang="zh-CN" sz="2800" b="1">
                <a:latin typeface="Times New Roman" panose="02020603050405020304" pitchFamily="18" charset="0"/>
                <a:ea typeface="华文新魏" panose="02010800040101010101" pitchFamily="2" charset="-122"/>
              </a:rPr>
              <a:t>S</a:t>
            </a:r>
            <a:r>
              <a:rPr kumimoji="1" lang="zh-CN" altLang="en-US" sz="2800" b="1">
                <a:latin typeface="Times New Roman" panose="02020603050405020304" pitchFamily="18" charset="0"/>
                <a:ea typeface="华文新魏" panose="02010800040101010101" pitchFamily="2" charset="-122"/>
              </a:rPr>
              <a:t>值为负，则其绝对值等于对</a:t>
            </a:r>
            <a:r>
              <a:rPr kumimoji="1" lang="en-US" altLang="zh-CN" sz="2800" b="1">
                <a:latin typeface="Times New Roman" panose="02020603050405020304" pitchFamily="18" charset="0"/>
                <a:ea typeface="华文新魏" panose="02010800040101010101" pitchFamily="2" charset="-122"/>
              </a:rPr>
              <a:t>S</a:t>
            </a:r>
            <a:r>
              <a:rPr kumimoji="1" lang="zh-CN" altLang="en-US" sz="2800" b="1">
                <a:latin typeface="Times New Roman" panose="02020603050405020304" pitchFamily="18" charset="0"/>
                <a:ea typeface="华文新魏" panose="02010800040101010101" pitchFamily="2" charset="-122"/>
              </a:rPr>
              <a:t>执行</a:t>
            </a:r>
            <a:r>
              <a:rPr kumimoji="1" lang="en-US" altLang="zh-CN" sz="2800" b="1">
                <a:latin typeface="Times New Roman" panose="02020603050405020304" pitchFamily="18" charset="0"/>
                <a:ea typeface="华文新魏" panose="02010800040101010101" pitchFamily="2" charset="-122"/>
              </a:rPr>
              <a:t>P</a:t>
            </a:r>
            <a:r>
              <a:rPr kumimoji="1" lang="zh-CN" altLang="en-US" sz="2800" b="1">
                <a:latin typeface="Times New Roman" panose="02020603050405020304" pitchFamily="18" charset="0"/>
                <a:ea typeface="华文新魏" panose="02010800040101010101" pitchFamily="2" charset="-122"/>
              </a:rPr>
              <a:t>操作而被封锁的进程数，即排在</a:t>
            </a:r>
            <a:r>
              <a:rPr kumimoji="1" lang="en-US" altLang="zh-CN" sz="2800" b="1">
                <a:latin typeface="Times New Roman" panose="02020603050405020304" pitchFamily="18" charset="0"/>
                <a:ea typeface="华文新魏" panose="02010800040101010101" pitchFamily="2" charset="-122"/>
              </a:rPr>
              <a:t>S</a:t>
            </a:r>
            <a:r>
              <a:rPr kumimoji="1" lang="zh-CN" altLang="en-US" sz="2800" b="1">
                <a:latin typeface="Times New Roman" panose="02020603050405020304" pitchFamily="18" charset="0"/>
                <a:ea typeface="华文新魏" panose="02010800040101010101" pitchFamily="2" charset="-122"/>
              </a:rPr>
              <a:t>信号队列中进程个数。</a:t>
            </a:r>
          </a:p>
        </p:txBody>
      </p:sp>
      <p:sp>
        <p:nvSpPr>
          <p:cNvPr id="56325" name="Rectangle 5"/>
          <p:cNvSpPr>
            <a:spLocks noChangeArrowheads="1"/>
          </p:cNvSpPr>
          <p:nvPr/>
        </p:nvSpPr>
        <p:spPr bwMode="auto">
          <a:xfrm>
            <a:off x="304800" y="4191000"/>
            <a:ext cx="8370888"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宋体" panose="02010600030101010101" pitchFamily="2" charset="-122"/>
              </a:rPr>
              <a:t> </a:t>
            </a:r>
            <a:r>
              <a:rPr kumimoji="1" lang="zh-CN" altLang="en-US" sz="3200" b="1">
                <a:solidFill>
                  <a:srgbClr val="3333FF"/>
                </a:solidFill>
                <a:latin typeface="宋体" panose="02010600030101010101" pitchFamily="2" charset="-122"/>
              </a:rPr>
              <a:t>推论</a:t>
            </a:r>
            <a:r>
              <a:rPr kumimoji="1" lang="en-US" altLang="zh-CN" sz="3200" b="1">
                <a:solidFill>
                  <a:srgbClr val="3333FF"/>
                </a:solidFill>
                <a:latin typeface="宋体" panose="02010600030101010101" pitchFamily="2" charset="-122"/>
              </a:rPr>
              <a:t>3</a:t>
            </a:r>
            <a:r>
              <a:rPr kumimoji="1" lang="zh-CN" altLang="en-US" sz="3200">
                <a:solidFill>
                  <a:srgbClr val="3333FF"/>
                </a:solidFill>
                <a:latin typeface="宋体" panose="02010600030101010101" pitchFamily="2" charset="-122"/>
              </a:rPr>
              <a:t>：</a:t>
            </a:r>
            <a:r>
              <a:rPr kumimoji="1" lang="zh-CN" altLang="en-US" sz="2800" b="1">
                <a:latin typeface="Times New Roman" panose="02020603050405020304" pitchFamily="18" charset="0"/>
                <a:ea typeface="华文新魏" panose="02010800040101010101" pitchFamily="2" charset="-122"/>
              </a:rPr>
              <a:t>通常，</a:t>
            </a:r>
            <a:r>
              <a:rPr kumimoji="1" lang="en-US" altLang="zh-CN" sz="2800" b="1">
                <a:latin typeface="Times New Roman" panose="02020603050405020304" pitchFamily="18" charset="0"/>
                <a:ea typeface="华文新魏" panose="02010800040101010101" pitchFamily="2" charset="-122"/>
              </a:rPr>
              <a:t>P</a:t>
            </a:r>
            <a:r>
              <a:rPr kumimoji="1" lang="zh-CN" altLang="en-US" sz="2800" b="1">
                <a:latin typeface="Times New Roman" panose="02020603050405020304" pitchFamily="18" charset="0"/>
                <a:ea typeface="华文新魏" panose="02010800040101010101" pitchFamily="2" charset="-122"/>
              </a:rPr>
              <a:t>操作意味着请求一个资源，</a:t>
            </a:r>
            <a:r>
              <a:rPr kumimoji="1" lang="en-US" altLang="zh-CN" sz="2800" b="1">
                <a:latin typeface="Times New Roman" panose="02020603050405020304" pitchFamily="18" charset="0"/>
                <a:ea typeface="华文新魏" panose="02010800040101010101" pitchFamily="2" charset="-122"/>
              </a:rPr>
              <a:t>V</a:t>
            </a:r>
            <a:r>
              <a:rPr kumimoji="1" lang="zh-CN" altLang="en-US" sz="2800" b="1">
                <a:latin typeface="Times New Roman" panose="02020603050405020304" pitchFamily="18" charset="0"/>
                <a:ea typeface="华文新魏" panose="02010800040101010101" pitchFamily="2" charset="-122"/>
              </a:rPr>
              <a:t>操作意味着释放一个资源。在一定条件下，</a:t>
            </a:r>
            <a:r>
              <a:rPr kumimoji="1" lang="en-US" altLang="zh-CN" sz="2800" b="1">
                <a:latin typeface="Times New Roman" panose="02020603050405020304" pitchFamily="18" charset="0"/>
                <a:ea typeface="华文新魏" panose="02010800040101010101" pitchFamily="2" charset="-122"/>
              </a:rPr>
              <a:t>P</a:t>
            </a:r>
            <a:r>
              <a:rPr kumimoji="1" lang="zh-CN" altLang="en-US" sz="2800" b="1">
                <a:latin typeface="Times New Roman" panose="02020603050405020304" pitchFamily="18" charset="0"/>
                <a:ea typeface="华文新魏" panose="02010800040101010101" pitchFamily="2" charset="-122"/>
              </a:rPr>
              <a:t>操作代表封锁操作，而</a:t>
            </a:r>
            <a:r>
              <a:rPr kumimoji="1" lang="en-US" altLang="zh-CN" sz="2800" b="1">
                <a:latin typeface="Times New Roman" panose="02020603050405020304" pitchFamily="18" charset="0"/>
                <a:ea typeface="华文新魏" panose="02010800040101010101" pitchFamily="2" charset="-122"/>
              </a:rPr>
              <a:t>V</a:t>
            </a:r>
            <a:r>
              <a:rPr kumimoji="1" lang="zh-CN" altLang="en-US" sz="2800" b="1">
                <a:latin typeface="Times New Roman" panose="02020603050405020304" pitchFamily="18" charset="0"/>
                <a:ea typeface="华文新魏" panose="02010800040101010101" pitchFamily="2" charset="-122"/>
              </a:rPr>
              <a:t>操作代表释放操作。 </a:t>
            </a:r>
          </a:p>
        </p:txBody>
      </p:sp>
    </p:spTree>
    <p:extLst>
      <p:ext uri="{BB962C8B-B14F-4D97-AF65-F5344CB8AC3E}">
        <p14:creationId xmlns:p14="http://schemas.microsoft.com/office/powerpoint/2010/main" val="3669089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63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6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utoUpdateAnimBg="0"/>
      <p:bldP spid="56324" grpId="0" autoUpdateAnimBg="0"/>
      <p:bldP spid="5632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160338"/>
            <a:ext cx="9144000" cy="669925"/>
          </a:xfrm>
        </p:spPr>
        <p:txBody>
          <a:bodyPr/>
          <a:lstStyle/>
          <a:p>
            <a:pPr eaLnBrk="1" hangingPunct="1"/>
            <a:r>
              <a:rPr lang="en-US" altLang="zh-CN">
                <a:solidFill>
                  <a:srgbClr val="FF0000"/>
                </a:solidFill>
                <a:latin typeface="Times New Roman" panose="02020603050405020304" pitchFamily="18" charset="0"/>
                <a:ea typeface="华文新魏" panose="02010800040101010101" pitchFamily="2" charset="-122"/>
              </a:rPr>
              <a:t>3.3.3  </a:t>
            </a:r>
            <a:r>
              <a:rPr lang="zh-CN" altLang="en-US">
                <a:solidFill>
                  <a:srgbClr val="FF0000"/>
                </a:solidFill>
                <a:latin typeface="Times New Roman" panose="02020603050405020304" pitchFamily="18" charset="0"/>
                <a:ea typeface="华文新魏" panose="02010800040101010101" pitchFamily="2" charset="-122"/>
              </a:rPr>
              <a:t>用</a:t>
            </a:r>
            <a:r>
              <a:rPr lang="zh-CN" altLang="zh-CN">
                <a:solidFill>
                  <a:srgbClr val="FF0000"/>
                </a:solidFill>
                <a:latin typeface="Times New Roman" panose="02020603050405020304" pitchFamily="18" charset="0"/>
                <a:ea typeface="华文新魏" panose="02010800040101010101" pitchFamily="2" charset="-122"/>
              </a:rPr>
              <a:t>PV操作实现互斥</a:t>
            </a:r>
          </a:p>
        </p:txBody>
      </p:sp>
      <p:sp>
        <p:nvSpPr>
          <p:cNvPr id="57347" name="Rectangle 3"/>
          <p:cNvSpPr>
            <a:spLocks noChangeArrowheads="1"/>
          </p:cNvSpPr>
          <p:nvPr/>
        </p:nvSpPr>
        <p:spPr bwMode="auto">
          <a:xfrm>
            <a:off x="752475" y="882650"/>
            <a:ext cx="7923213"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宋体" panose="02010600030101010101" pitchFamily="2" charset="-122"/>
              </a:rPr>
              <a:t>  ◆</a:t>
            </a:r>
            <a:r>
              <a:rPr kumimoji="1" lang="zh-CN" altLang="en-US" sz="3200" b="1">
                <a:latin typeface="Times New Roman" panose="02020603050405020304" pitchFamily="18" charset="0"/>
                <a:ea typeface="华文新魏" panose="02010800040101010101" pitchFamily="2" charset="-122"/>
              </a:rPr>
              <a:t>利用信号量解决临界资源的互斥使用，只要将进入临界区的操作置于</a:t>
            </a:r>
            <a:r>
              <a:rPr kumimoji="1" lang="en-US" altLang="zh-CN" sz="3200" b="1">
                <a:latin typeface="Times New Roman" panose="02020603050405020304" pitchFamily="18" charset="0"/>
                <a:ea typeface="华文新魏" panose="02010800040101010101" pitchFamily="2" charset="-122"/>
              </a:rPr>
              <a:t>P</a:t>
            </a:r>
            <a:r>
              <a:rPr kumimoji="1" lang="zh-CN" altLang="en-US" sz="3200" b="1">
                <a:latin typeface="Times New Roman" panose="02020603050405020304" pitchFamily="18" charset="0"/>
                <a:ea typeface="华文新魏" panose="02010800040101010101" pitchFamily="2" charset="-122"/>
              </a:rPr>
              <a:t>和</a:t>
            </a:r>
            <a:r>
              <a:rPr kumimoji="1" lang="en-US" altLang="zh-CN" sz="3200" b="1">
                <a:latin typeface="Times New Roman" panose="02020603050405020304" pitchFamily="18" charset="0"/>
                <a:ea typeface="华文新魏" panose="02010800040101010101" pitchFamily="2" charset="-122"/>
              </a:rPr>
              <a:t>V</a:t>
            </a:r>
            <a:r>
              <a:rPr kumimoji="1" lang="zh-CN" altLang="en-US" sz="3200" b="1">
                <a:latin typeface="Times New Roman" panose="02020603050405020304" pitchFamily="18" charset="0"/>
                <a:ea typeface="华文新魏" panose="02010800040101010101" pitchFamily="2" charset="-122"/>
              </a:rPr>
              <a:t>操作之间，即可实现进程互斥。</a:t>
            </a:r>
            <a:r>
              <a:rPr kumimoji="1" lang="zh-CN" altLang="en-US" sz="2800">
                <a:latin typeface="仿宋_GB2312" pitchFamily="49" charset="-122"/>
                <a:ea typeface="仿宋_GB2312" pitchFamily="49" charset="-122"/>
              </a:rPr>
              <a:t> </a:t>
            </a:r>
          </a:p>
        </p:txBody>
      </p:sp>
      <p:sp>
        <p:nvSpPr>
          <p:cNvPr id="57348" name="Rectangle 4"/>
          <p:cNvSpPr>
            <a:spLocks noChangeArrowheads="1"/>
          </p:cNvSpPr>
          <p:nvPr/>
        </p:nvSpPr>
        <p:spPr bwMode="auto">
          <a:xfrm>
            <a:off x="304800" y="2392363"/>
            <a:ext cx="8534400" cy="298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solidFill>
                  <a:srgbClr val="3333FF"/>
                </a:solidFill>
                <a:latin typeface="宋体" panose="02010600030101010101" pitchFamily="2" charset="-122"/>
              </a:rPr>
              <a:t> </a:t>
            </a:r>
            <a:r>
              <a:rPr kumimoji="1" lang="zh-CN" altLang="en-US" sz="2800" b="1">
                <a:solidFill>
                  <a:srgbClr val="3333FF"/>
                </a:solidFill>
                <a:latin typeface="宋体" panose="02010600030101010101" pitchFamily="2" charset="-122"/>
              </a:rPr>
              <a:t>例如：</a:t>
            </a:r>
            <a:r>
              <a:rPr kumimoji="1" lang="zh-CN" altLang="en-US" sz="3200" b="1">
                <a:latin typeface="Times New Roman" panose="02020603050405020304" pitchFamily="18" charset="0"/>
                <a:ea typeface="华文新魏" panose="02010800040101010101" pitchFamily="2" charset="-122"/>
              </a:rPr>
              <a:t>飞机订票系统，我们设一个公有信号量</a:t>
            </a:r>
            <a:r>
              <a:rPr kumimoji="1" lang="en-US" altLang="zh-CN" sz="3200" b="1">
                <a:latin typeface="Times New Roman" panose="02020603050405020304" pitchFamily="18" charset="0"/>
                <a:ea typeface="华文新魏" panose="02010800040101010101" pitchFamily="2" charset="-122"/>
              </a:rPr>
              <a:t>mutex,</a:t>
            </a:r>
            <a:r>
              <a:rPr kumimoji="1" lang="zh-CN" altLang="en-US" sz="3200" b="1">
                <a:latin typeface="Times New Roman" panose="02020603050405020304" pitchFamily="18" charset="0"/>
                <a:ea typeface="华文新魏" panose="02010800040101010101" pitchFamily="2" charset="-122"/>
              </a:rPr>
              <a:t>其值为：</a:t>
            </a:r>
          </a:p>
          <a:p>
            <a:pPr eaLnBrk="1" hangingPunct="1"/>
            <a:r>
              <a:rPr kumimoji="1" lang="zh-CN" altLang="en-US" sz="3600" b="1">
                <a:latin typeface="隶书" panose="02010509060101010101" pitchFamily="49" charset="-122"/>
                <a:ea typeface="隶书" panose="02010509060101010101" pitchFamily="49" charset="-122"/>
              </a:rPr>
              <a:t>  </a:t>
            </a:r>
            <a:r>
              <a:rPr kumimoji="1" lang="en-US" altLang="zh-CN" sz="3200" b="1">
                <a:latin typeface="Times New Roman" panose="02020603050405020304" pitchFamily="18" charset="0"/>
                <a:ea typeface="华文新魏" panose="02010800040101010101" pitchFamily="2" charset="-122"/>
              </a:rPr>
              <a:t>mutex=1:</a:t>
            </a:r>
            <a:r>
              <a:rPr kumimoji="1" lang="zh-CN" altLang="en-US" sz="3200" b="1">
                <a:latin typeface="Times New Roman" panose="02020603050405020304" pitchFamily="18" charset="0"/>
                <a:ea typeface="华文新魏" panose="02010800040101010101" pitchFamily="2" charset="-122"/>
              </a:rPr>
              <a:t>初值，表示没有进程进入</a:t>
            </a:r>
            <a:r>
              <a:rPr kumimoji="1" lang="en-US" altLang="zh-CN" sz="3200" b="1">
                <a:latin typeface="Times New Roman" panose="02020603050405020304" pitchFamily="18" charset="0"/>
                <a:ea typeface="华文新魏" panose="02010800040101010101" pitchFamily="2" charset="-122"/>
              </a:rPr>
              <a:t>CS</a:t>
            </a:r>
            <a:r>
              <a:rPr kumimoji="1" lang="zh-CN" altLang="en-US" sz="3200" b="1">
                <a:latin typeface="Times New Roman" panose="02020603050405020304" pitchFamily="18" charset="0"/>
                <a:ea typeface="华文新魏" panose="02010800040101010101" pitchFamily="2" charset="-122"/>
              </a:rPr>
              <a:t>；</a:t>
            </a:r>
          </a:p>
          <a:p>
            <a:pPr eaLnBrk="1" hangingPunct="1"/>
            <a:r>
              <a:rPr kumimoji="1" lang="zh-CN" altLang="en-US" sz="3200" b="1">
                <a:latin typeface="Times New Roman" panose="02020603050405020304" pitchFamily="18" charset="0"/>
                <a:ea typeface="华文新魏" panose="02010800040101010101" pitchFamily="2" charset="-122"/>
              </a:rPr>
              <a:t>     </a:t>
            </a:r>
            <a:r>
              <a:rPr kumimoji="1" lang="en-US" altLang="zh-CN" sz="3200" b="1">
                <a:latin typeface="Times New Roman" panose="02020603050405020304" pitchFamily="18" charset="0"/>
                <a:ea typeface="华文新魏" panose="02010800040101010101" pitchFamily="2" charset="-122"/>
              </a:rPr>
              <a:t>mutex=0:</a:t>
            </a:r>
            <a:r>
              <a:rPr kumimoji="1" lang="zh-CN" altLang="en-US" sz="3200" b="1">
                <a:latin typeface="Times New Roman" panose="02020603050405020304" pitchFamily="18" charset="0"/>
                <a:ea typeface="华文新魏" panose="02010800040101010101" pitchFamily="2" charset="-122"/>
              </a:rPr>
              <a:t>表示有一个进程进入</a:t>
            </a:r>
            <a:r>
              <a:rPr kumimoji="1" lang="en-US" altLang="zh-CN" sz="3200" b="1">
                <a:latin typeface="Times New Roman" panose="02020603050405020304" pitchFamily="18" charset="0"/>
                <a:ea typeface="华文新魏" panose="02010800040101010101" pitchFamily="2" charset="-122"/>
              </a:rPr>
              <a:t>CS</a:t>
            </a:r>
            <a:r>
              <a:rPr kumimoji="1" lang="zh-CN" altLang="en-US" sz="3200" b="1">
                <a:latin typeface="Times New Roman" panose="02020603050405020304" pitchFamily="18" charset="0"/>
                <a:ea typeface="华文新魏" panose="02010800040101010101" pitchFamily="2" charset="-122"/>
              </a:rPr>
              <a:t>；</a:t>
            </a:r>
          </a:p>
          <a:p>
            <a:pPr eaLnBrk="1" hangingPunct="1"/>
            <a:r>
              <a:rPr kumimoji="1" lang="zh-CN" altLang="en-US" sz="3200" b="1">
                <a:latin typeface="Times New Roman" panose="02020603050405020304" pitchFamily="18" charset="0"/>
                <a:ea typeface="华文新魏" panose="02010800040101010101" pitchFamily="2" charset="-122"/>
              </a:rPr>
              <a:t>     </a:t>
            </a:r>
            <a:r>
              <a:rPr kumimoji="1" lang="en-US" altLang="zh-CN" sz="3200" b="1">
                <a:latin typeface="Times New Roman" panose="02020603050405020304" pitchFamily="18" charset="0"/>
                <a:ea typeface="华文新魏" panose="02010800040101010101" pitchFamily="2" charset="-122"/>
              </a:rPr>
              <a:t>mutex=-1:</a:t>
            </a:r>
            <a:r>
              <a:rPr kumimoji="1" lang="zh-CN" altLang="en-US" sz="3200" b="1">
                <a:latin typeface="Times New Roman" panose="02020603050405020304" pitchFamily="18" charset="0"/>
                <a:ea typeface="华文新魏" panose="02010800040101010101" pitchFamily="2" charset="-122"/>
              </a:rPr>
              <a:t>表示有一个进程等待进入</a:t>
            </a:r>
            <a:r>
              <a:rPr kumimoji="1" lang="en-US" altLang="zh-CN" sz="3200" b="1">
                <a:latin typeface="Times New Roman" panose="02020603050405020304" pitchFamily="18" charset="0"/>
                <a:ea typeface="华文新魏" panose="02010800040101010101" pitchFamily="2" charset="-122"/>
              </a:rPr>
              <a:t>CS</a:t>
            </a:r>
            <a:r>
              <a:rPr kumimoji="1" lang="zh-CN" altLang="en-US" sz="3200" b="1">
                <a:latin typeface="Times New Roman" panose="02020603050405020304" pitchFamily="18" charset="0"/>
                <a:ea typeface="华文新魏" panose="02010800040101010101" pitchFamily="2" charset="-122"/>
              </a:rPr>
              <a:t>；</a:t>
            </a:r>
          </a:p>
          <a:p>
            <a:pPr eaLnBrk="1" hangingPunct="1"/>
            <a:r>
              <a:rPr kumimoji="1" lang="zh-CN" altLang="en-US" sz="3200" b="1">
                <a:latin typeface="Times New Roman" panose="02020603050405020304" pitchFamily="18" charset="0"/>
                <a:ea typeface="华文新魏" panose="02010800040101010101" pitchFamily="2" charset="-122"/>
              </a:rPr>
              <a:t>     则得到具体进程描述为：</a:t>
            </a:r>
          </a:p>
        </p:txBody>
      </p:sp>
    </p:spTree>
    <p:extLst>
      <p:ext uri="{BB962C8B-B14F-4D97-AF65-F5344CB8AC3E}">
        <p14:creationId xmlns:p14="http://schemas.microsoft.com/office/powerpoint/2010/main" val="497912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autoUpdateAnimBg="0"/>
      <p:bldP spid="5734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571500"/>
            <a:ext cx="7772400" cy="1219200"/>
          </a:xfrm>
          <a:noFill/>
        </p:spPr>
        <p:txBody>
          <a:bodyPr/>
          <a:lstStyle/>
          <a:p>
            <a:pPr eaLnBrk="1" hangingPunct="1"/>
            <a:r>
              <a:rPr lang="zh-CN" altLang="en-US" sz="3600">
                <a:solidFill>
                  <a:srgbClr val="FF0000"/>
                </a:solidFill>
                <a:latin typeface="Times New Roman" panose="02020603050405020304" pitchFamily="18" charset="0"/>
                <a:ea typeface="黑体" panose="02010609060101010101" pitchFamily="49" charset="-122"/>
              </a:rPr>
              <a:t>顺序程序设计</a:t>
            </a:r>
            <a:br>
              <a:rPr lang="zh-CN" altLang="en-US" sz="3600">
                <a:solidFill>
                  <a:srgbClr val="FF0000"/>
                </a:solidFill>
                <a:latin typeface="Times New Roman" panose="02020603050405020304" pitchFamily="18" charset="0"/>
                <a:ea typeface="黑体" panose="02010609060101010101" pitchFamily="49" charset="-122"/>
              </a:rPr>
            </a:br>
            <a:r>
              <a:rPr lang="zh-CN" altLang="en-US" sz="3600" b="1">
                <a:solidFill>
                  <a:srgbClr val="0000FF"/>
                </a:solidFill>
                <a:ea typeface="隶书" panose="02010509060101010101" pitchFamily="49" charset="-122"/>
              </a:rPr>
              <a:t>顺序程序设计串行工作</a:t>
            </a:r>
            <a:r>
              <a:rPr lang="zh-CN" altLang="en-US"/>
              <a:t> </a:t>
            </a:r>
          </a:p>
        </p:txBody>
      </p:sp>
      <p:sp>
        <p:nvSpPr>
          <p:cNvPr id="5123" name="Rectangle 3"/>
          <p:cNvSpPr>
            <a:spLocks noGrp="1" noChangeArrowheads="1"/>
          </p:cNvSpPr>
          <p:nvPr>
            <p:ph type="body" idx="1"/>
          </p:nvPr>
        </p:nvSpPr>
        <p:spPr>
          <a:xfrm>
            <a:off x="685800" y="1828800"/>
            <a:ext cx="7772400" cy="4114800"/>
          </a:xfrm>
        </p:spPr>
        <p:txBody>
          <a:bodyPr/>
          <a:lstStyle/>
          <a:p>
            <a:pPr eaLnBrk="1" hangingPunct="1">
              <a:buFontTx/>
              <a:buNone/>
            </a:pPr>
            <a:r>
              <a:rPr lang="en-US" altLang="zh-CN"/>
              <a:t>  </a:t>
            </a:r>
          </a:p>
        </p:txBody>
      </p:sp>
      <p:grpSp>
        <p:nvGrpSpPr>
          <p:cNvPr id="5124" name="Group 4"/>
          <p:cNvGrpSpPr>
            <a:grpSpLocks/>
          </p:cNvGrpSpPr>
          <p:nvPr/>
        </p:nvGrpSpPr>
        <p:grpSpPr bwMode="auto">
          <a:xfrm>
            <a:off x="1524000" y="2420938"/>
            <a:ext cx="6553200" cy="1754187"/>
            <a:chOff x="1056" y="1488"/>
            <a:chExt cx="4128" cy="913"/>
          </a:xfrm>
        </p:grpSpPr>
        <p:sp>
          <p:nvSpPr>
            <p:cNvPr id="5125" name="Text Box 5"/>
            <p:cNvSpPr txBox="1">
              <a:spLocks noChangeArrowheads="1"/>
            </p:cNvSpPr>
            <p:nvPr/>
          </p:nvSpPr>
          <p:spPr bwMode="auto">
            <a:xfrm>
              <a:off x="1152" y="1488"/>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solidFill>
                    <a:srgbClr val="008000"/>
                  </a:solidFill>
                  <a:latin typeface="宋体" panose="02010600030101010101" pitchFamily="2" charset="-122"/>
                </a:rPr>
                <a:t>i1</a:t>
              </a:r>
            </a:p>
          </p:txBody>
        </p:sp>
        <p:sp>
          <p:nvSpPr>
            <p:cNvPr id="5126" name="Text Box 6"/>
            <p:cNvSpPr txBox="1">
              <a:spLocks noChangeArrowheads="1"/>
            </p:cNvSpPr>
            <p:nvPr/>
          </p:nvSpPr>
          <p:spPr bwMode="auto">
            <a:xfrm>
              <a:off x="1776" y="1488"/>
              <a:ext cx="28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a:solidFill>
                    <a:srgbClr val="008000"/>
                  </a:solidFill>
                  <a:latin typeface="宋体" panose="02010600030101010101" pitchFamily="2" charset="-122"/>
                </a:rPr>
                <a:t>p1</a:t>
              </a:r>
            </a:p>
          </p:txBody>
        </p:sp>
        <p:sp>
          <p:nvSpPr>
            <p:cNvPr id="5127" name="Text Box 7"/>
            <p:cNvSpPr txBox="1">
              <a:spLocks noChangeArrowheads="1"/>
            </p:cNvSpPr>
            <p:nvPr/>
          </p:nvSpPr>
          <p:spPr bwMode="auto">
            <a:xfrm>
              <a:off x="2349" y="1488"/>
              <a:ext cx="2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a:solidFill>
                    <a:srgbClr val="008000"/>
                  </a:solidFill>
                  <a:latin typeface="宋体" panose="02010600030101010101" pitchFamily="2" charset="-122"/>
                </a:rPr>
                <a:t>o1</a:t>
              </a:r>
            </a:p>
          </p:txBody>
        </p:sp>
        <p:sp>
          <p:nvSpPr>
            <p:cNvPr id="5128" name="Text Box 8"/>
            <p:cNvSpPr txBox="1">
              <a:spLocks noChangeArrowheads="1"/>
            </p:cNvSpPr>
            <p:nvPr/>
          </p:nvSpPr>
          <p:spPr bwMode="auto">
            <a:xfrm>
              <a:off x="2927" y="1488"/>
              <a:ext cx="337"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a:solidFill>
                    <a:srgbClr val="008000"/>
                  </a:solidFill>
                  <a:latin typeface="宋体" panose="02010600030101010101" pitchFamily="2" charset="-122"/>
                </a:rPr>
                <a:t>i2</a:t>
              </a:r>
            </a:p>
          </p:txBody>
        </p:sp>
        <p:sp>
          <p:nvSpPr>
            <p:cNvPr id="5129" name="Text Box 9"/>
            <p:cNvSpPr txBox="1">
              <a:spLocks noChangeArrowheads="1"/>
            </p:cNvSpPr>
            <p:nvPr/>
          </p:nvSpPr>
          <p:spPr bwMode="auto">
            <a:xfrm>
              <a:off x="3499" y="1488"/>
              <a:ext cx="293"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a:solidFill>
                    <a:srgbClr val="008000"/>
                  </a:solidFill>
                  <a:latin typeface="宋体" panose="02010600030101010101" pitchFamily="2" charset="-122"/>
                </a:rPr>
                <a:t>p2</a:t>
              </a:r>
            </a:p>
          </p:txBody>
        </p:sp>
        <p:sp>
          <p:nvSpPr>
            <p:cNvPr id="5130" name="Text Box 10"/>
            <p:cNvSpPr txBox="1">
              <a:spLocks noChangeArrowheads="1"/>
            </p:cNvSpPr>
            <p:nvPr/>
          </p:nvSpPr>
          <p:spPr bwMode="auto">
            <a:xfrm>
              <a:off x="4079" y="1488"/>
              <a:ext cx="337"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a:solidFill>
                    <a:srgbClr val="008000"/>
                  </a:solidFill>
                  <a:latin typeface="宋体" panose="02010600030101010101" pitchFamily="2" charset="-122"/>
                </a:rPr>
                <a:t>o2</a:t>
              </a:r>
            </a:p>
          </p:txBody>
        </p:sp>
        <p:sp>
          <p:nvSpPr>
            <p:cNvPr id="5131" name="Text Box 11"/>
            <p:cNvSpPr txBox="1">
              <a:spLocks noChangeArrowheads="1"/>
            </p:cNvSpPr>
            <p:nvPr/>
          </p:nvSpPr>
          <p:spPr bwMode="auto">
            <a:xfrm>
              <a:off x="4457" y="2064"/>
              <a:ext cx="727"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008000"/>
                  </a:solidFill>
                  <a:latin typeface="宋体" panose="02010600030101010101" pitchFamily="2" charset="-122"/>
                </a:rPr>
                <a:t>．．．</a:t>
              </a:r>
            </a:p>
          </p:txBody>
        </p:sp>
        <p:sp>
          <p:nvSpPr>
            <p:cNvPr id="5132" name="Line 12"/>
            <p:cNvSpPr>
              <a:spLocks noChangeShapeType="1"/>
            </p:cNvSpPr>
            <p:nvPr/>
          </p:nvSpPr>
          <p:spPr bwMode="auto">
            <a:xfrm>
              <a:off x="1056" y="2256"/>
              <a:ext cx="52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3" name="Line 13"/>
            <p:cNvSpPr>
              <a:spLocks noChangeShapeType="1"/>
            </p:cNvSpPr>
            <p:nvPr/>
          </p:nvSpPr>
          <p:spPr bwMode="auto">
            <a:xfrm>
              <a:off x="1584" y="2256"/>
              <a:ext cx="57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4" name="Line 14"/>
            <p:cNvSpPr>
              <a:spLocks noChangeShapeType="1"/>
            </p:cNvSpPr>
            <p:nvPr/>
          </p:nvSpPr>
          <p:spPr bwMode="auto">
            <a:xfrm>
              <a:off x="2160" y="2256"/>
              <a:ext cx="52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5" name="Line 15"/>
            <p:cNvSpPr>
              <a:spLocks noChangeShapeType="1"/>
            </p:cNvSpPr>
            <p:nvPr/>
          </p:nvSpPr>
          <p:spPr bwMode="auto">
            <a:xfrm>
              <a:off x="2688" y="2256"/>
              <a:ext cx="62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6" name="Line 16"/>
            <p:cNvSpPr>
              <a:spLocks noChangeShapeType="1"/>
            </p:cNvSpPr>
            <p:nvPr/>
          </p:nvSpPr>
          <p:spPr bwMode="auto">
            <a:xfrm>
              <a:off x="3312" y="2256"/>
              <a:ext cx="57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7" name="Line 17"/>
            <p:cNvSpPr>
              <a:spLocks noChangeShapeType="1"/>
            </p:cNvSpPr>
            <p:nvPr/>
          </p:nvSpPr>
          <p:spPr bwMode="auto">
            <a:xfrm>
              <a:off x="3888" y="2256"/>
              <a:ext cx="48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122841196"/>
      </p:ext>
    </p:extLst>
  </p:cSld>
  <p:clrMapOvr>
    <a:masterClrMapping/>
  </p:clrMapOvr>
  <p:transition>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160338"/>
            <a:ext cx="91440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用</a:t>
            </a:r>
            <a:r>
              <a:rPr lang="zh-CN" altLang="zh-CN">
                <a:solidFill>
                  <a:srgbClr val="FF0000"/>
                </a:solidFill>
                <a:latin typeface="Times New Roman" panose="02020603050405020304" pitchFamily="18" charset="0"/>
                <a:ea typeface="华文新魏" panose="02010800040101010101" pitchFamily="2" charset="-122"/>
              </a:rPr>
              <a:t>PV操作实现互斥</a:t>
            </a:r>
            <a:r>
              <a:rPr lang="en-US" altLang="zh-CN">
                <a:solidFill>
                  <a:srgbClr val="FF0000"/>
                </a:solidFill>
                <a:latin typeface="Times New Roman" panose="02020603050405020304" pitchFamily="18" charset="0"/>
                <a:ea typeface="华文新魏" panose="02010800040101010101" pitchFamily="2" charset="-122"/>
              </a:rPr>
              <a:t>(2)</a:t>
            </a:r>
            <a:endParaRPr lang="zh-CN" altLang="zh-CN">
              <a:solidFill>
                <a:srgbClr val="FF0000"/>
              </a:solidFill>
              <a:latin typeface="Times New Roman" panose="02020603050405020304" pitchFamily="18" charset="0"/>
              <a:ea typeface="华文新魏" panose="02010800040101010101" pitchFamily="2" charset="-122"/>
            </a:endParaRPr>
          </a:p>
        </p:txBody>
      </p:sp>
      <p:sp>
        <p:nvSpPr>
          <p:cNvPr id="41987" name="Rectangle 3"/>
          <p:cNvSpPr>
            <a:spLocks noChangeArrowheads="1"/>
          </p:cNvSpPr>
          <p:nvPr/>
        </p:nvSpPr>
        <p:spPr bwMode="auto">
          <a:xfrm>
            <a:off x="87313" y="2416175"/>
            <a:ext cx="2900362"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600" b="1" dirty="0">
                <a:latin typeface="Times New Roman" panose="02020603050405020304" pitchFamily="18" charset="0"/>
              </a:rPr>
              <a:t>Main(  )</a:t>
            </a:r>
            <a:r>
              <a:rPr kumimoji="1" lang="en-US" altLang="zh-CN" sz="2600" dirty="0">
                <a:latin typeface="Times New Roman" panose="02020603050405020304" pitchFamily="18" charset="0"/>
                <a:ea typeface="仿宋_GB2312" pitchFamily="49" charset="-122"/>
              </a:rPr>
              <a:t> </a:t>
            </a:r>
          </a:p>
          <a:p>
            <a:r>
              <a:rPr kumimoji="1" lang="en-US" altLang="zh-CN" sz="2600" b="1" dirty="0">
                <a:latin typeface="Times New Roman" panose="02020603050405020304" pitchFamily="18" charset="0"/>
              </a:rPr>
              <a:t>{ </a:t>
            </a:r>
            <a:r>
              <a:rPr kumimoji="1" lang="en-US" altLang="zh-CN" sz="2600" b="1" dirty="0" err="1">
                <a:latin typeface="Times New Roman" panose="02020603050405020304" pitchFamily="18" charset="0"/>
              </a:rPr>
              <a:t>int</a:t>
            </a:r>
            <a:r>
              <a:rPr kumimoji="1" lang="en-US" altLang="zh-CN" sz="2600" b="1" dirty="0">
                <a:latin typeface="Times New Roman" panose="02020603050405020304" pitchFamily="18" charset="0"/>
              </a:rPr>
              <a:t>  A ,   </a:t>
            </a:r>
            <a:r>
              <a:rPr kumimoji="1" lang="en-US" altLang="zh-CN" sz="2600" b="1" dirty="0" err="1">
                <a:latin typeface="Times New Roman" panose="02020603050405020304" pitchFamily="18" charset="0"/>
              </a:rPr>
              <a:t>mutex</a:t>
            </a:r>
            <a:r>
              <a:rPr kumimoji="1" lang="en-US" altLang="zh-CN" sz="2600" b="1" dirty="0">
                <a:latin typeface="Times New Roman" panose="02020603050405020304" pitchFamily="18" charset="0"/>
              </a:rPr>
              <a:t>=1;</a:t>
            </a:r>
          </a:p>
          <a:p>
            <a:r>
              <a:rPr kumimoji="1" lang="en-US" altLang="zh-CN" sz="2600" b="1" dirty="0">
                <a:latin typeface="Times New Roman" panose="02020603050405020304" pitchFamily="18" charset="0"/>
                <a:ea typeface="仿宋_GB2312" pitchFamily="49" charset="-122"/>
              </a:rPr>
              <a:t>  </a:t>
            </a:r>
            <a:r>
              <a:rPr kumimoji="1" lang="en-US" altLang="zh-CN" sz="2600" b="1" dirty="0" err="1">
                <a:latin typeface="Times New Roman" panose="02020603050405020304" pitchFamily="18" charset="0"/>
                <a:ea typeface="仿宋_GB2312" pitchFamily="49" charset="-122"/>
              </a:rPr>
              <a:t>cobegin</a:t>
            </a:r>
            <a:endParaRPr kumimoji="1" lang="en-US" altLang="zh-CN" sz="2600" dirty="0">
              <a:latin typeface="Times New Roman" panose="02020603050405020304" pitchFamily="18" charset="0"/>
              <a:ea typeface="仿宋_GB2312" pitchFamily="49" charset="-122"/>
            </a:endParaRPr>
          </a:p>
          <a:p>
            <a:r>
              <a:rPr kumimoji="1" lang="en-US" altLang="zh-CN" sz="2600" dirty="0">
                <a:latin typeface="Times New Roman" panose="02020603050405020304" pitchFamily="18" charset="0"/>
                <a:ea typeface="仿宋_GB2312" pitchFamily="49" charset="-122"/>
              </a:rPr>
              <a:t> </a:t>
            </a:r>
            <a:r>
              <a:rPr kumimoji="1" lang="en-US" altLang="zh-CN" sz="2600" b="1" dirty="0">
                <a:latin typeface="Times New Roman" panose="02020603050405020304" pitchFamily="18" charset="0"/>
                <a:ea typeface="仿宋_GB2312" pitchFamily="49" charset="-122"/>
              </a:rPr>
              <a:t>  While(1)  T1(A);</a:t>
            </a:r>
          </a:p>
          <a:p>
            <a:r>
              <a:rPr kumimoji="1" lang="en-US" altLang="zh-CN" sz="2600" b="1" dirty="0">
                <a:latin typeface="Times New Roman" panose="02020603050405020304" pitchFamily="18" charset="0"/>
                <a:ea typeface="仿宋_GB2312" pitchFamily="49" charset="-122"/>
              </a:rPr>
              <a:t>   While(1)  T2(A);</a:t>
            </a:r>
          </a:p>
          <a:p>
            <a:r>
              <a:rPr kumimoji="1" lang="en-US" altLang="zh-CN" sz="2600" b="1" dirty="0">
                <a:latin typeface="Times New Roman" panose="02020603050405020304" pitchFamily="18" charset="0"/>
                <a:ea typeface="仿宋_GB2312" pitchFamily="49" charset="-122"/>
              </a:rPr>
              <a:t>    </a:t>
            </a:r>
            <a:r>
              <a:rPr kumimoji="1" lang="en-US" altLang="zh-CN" sz="2600" b="1" dirty="0" err="1">
                <a:latin typeface="Times New Roman" panose="02020603050405020304" pitchFamily="18" charset="0"/>
                <a:ea typeface="仿宋_GB2312" pitchFamily="49" charset="-122"/>
              </a:rPr>
              <a:t>coend</a:t>
            </a:r>
            <a:r>
              <a:rPr kumimoji="1" lang="en-US" altLang="zh-CN" sz="2600" b="1" dirty="0">
                <a:latin typeface="Times New Roman" panose="02020603050405020304" pitchFamily="18" charset="0"/>
                <a:ea typeface="仿宋_GB2312" pitchFamily="49" charset="-122"/>
              </a:rPr>
              <a:t>}</a:t>
            </a:r>
          </a:p>
        </p:txBody>
      </p:sp>
      <p:sp>
        <p:nvSpPr>
          <p:cNvPr id="41988" name="Rectangle 4"/>
          <p:cNvSpPr>
            <a:spLocks noChangeArrowheads="1"/>
          </p:cNvSpPr>
          <p:nvPr/>
        </p:nvSpPr>
        <p:spPr bwMode="auto">
          <a:xfrm>
            <a:off x="2916238" y="933450"/>
            <a:ext cx="3108325" cy="560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600" b="1" dirty="0">
                <a:latin typeface="Times New Roman" panose="02020603050405020304" pitchFamily="18" charset="0"/>
                <a:ea typeface="华文新魏" panose="02010800040101010101" pitchFamily="2" charset="-122"/>
              </a:rPr>
              <a:t>Void  T1(A)</a:t>
            </a:r>
          </a:p>
          <a:p>
            <a:r>
              <a:rPr kumimoji="1" lang="en-US" altLang="zh-CN" sz="2600" b="1" dirty="0">
                <a:latin typeface="Times New Roman" panose="02020603050405020304" pitchFamily="18" charset="0"/>
                <a:ea typeface="华文新魏" panose="02010800040101010101" pitchFamily="2" charset="-122"/>
              </a:rPr>
              <a:t>{</a:t>
            </a:r>
            <a:r>
              <a:rPr kumimoji="1" lang="en-US" altLang="zh-CN" sz="2600" b="1" dirty="0" err="1">
                <a:latin typeface="Times New Roman" panose="02020603050405020304" pitchFamily="18" charset="0"/>
                <a:ea typeface="华文新魏" panose="02010800040101010101" pitchFamily="2" charset="-122"/>
              </a:rPr>
              <a:t>int</a:t>
            </a:r>
            <a:r>
              <a:rPr kumimoji="1" lang="en-US" altLang="zh-CN" sz="2600" b="1" dirty="0">
                <a:latin typeface="Times New Roman" panose="02020603050405020304" pitchFamily="18" charset="0"/>
                <a:ea typeface="华文新魏" panose="02010800040101010101" pitchFamily="2" charset="-122"/>
              </a:rPr>
              <a:t>  x1;</a:t>
            </a:r>
          </a:p>
          <a:p>
            <a:r>
              <a:rPr kumimoji="1" lang="en-US" altLang="zh-CN" sz="2600" b="1" dirty="0">
                <a:latin typeface="Times New Roman" panose="02020603050405020304" pitchFamily="18" charset="0"/>
                <a:ea typeface="华文新魏" panose="02010800040101010101" pitchFamily="2" charset="-122"/>
              </a:rPr>
              <a:t>  P(</a:t>
            </a:r>
            <a:r>
              <a:rPr kumimoji="1" lang="en-US" altLang="zh-CN" sz="2600" b="1" dirty="0" err="1">
                <a:latin typeface="Times New Roman" panose="02020603050405020304" pitchFamily="18" charset="0"/>
                <a:ea typeface="华文新魏" panose="02010800040101010101" pitchFamily="2" charset="-122"/>
              </a:rPr>
              <a:t>mutex</a:t>
            </a:r>
            <a:r>
              <a:rPr kumimoji="1" lang="en-US" altLang="zh-CN" sz="2600" b="1" dirty="0">
                <a:latin typeface="Times New Roman" panose="02020603050405020304" pitchFamily="18" charset="0"/>
                <a:ea typeface="华文新魏" panose="02010800040101010101" pitchFamily="2" charset="-122"/>
              </a:rPr>
              <a:t>);</a:t>
            </a:r>
          </a:p>
          <a:p>
            <a:r>
              <a:rPr kumimoji="1" lang="en-US" altLang="zh-CN" sz="2600" b="1" dirty="0">
                <a:latin typeface="Times New Roman" panose="02020603050405020304" pitchFamily="18" charset="0"/>
                <a:ea typeface="华文新魏" panose="02010800040101010101" pitchFamily="2" charset="-122"/>
              </a:rPr>
              <a:t>   x1=A;</a:t>
            </a:r>
          </a:p>
          <a:p>
            <a:r>
              <a:rPr kumimoji="1" lang="en-US" altLang="zh-CN" sz="2600" b="1" dirty="0">
                <a:latin typeface="Times New Roman" panose="02020603050405020304" pitchFamily="18" charset="0"/>
                <a:ea typeface="华文新魏" panose="02010800040101010101" pitchFamily="2" charset="-122"/>
              </a:rPr>
              <a:t>    if  (x1&gt;=1)</a:t>
            </a:r>
          </a:p>
          <a:p>
            <a:r>
              <a:rPr kumimoji="1" lang="en-US" altLang="zh-CN" sz="2600" b="1" dirty="0">
                <a:latin typeface="Times New Roman" panose="02020603050405020304" pitchFamily="18" charset="0"/>
                <a:ea typeface="华文新魏" panose="02010800040101010101" pitchFamily="2" charset="-122"/>
              </a:rPr>
              <a:t>        { x1 - - ;      </a:t>
            </a:r>
          </a:p>
          <a:p>
            <a:r>
              <a:rPr kumimoji="1" lang="en-US" altLang="zh-CN" sz="2600" b="1" dirty="0">
                <a:latin typeface="Times New Roman" panose="02020603050405020304" pitchFamily="18" charset="0"/>
                <a:ea typeface="华文新魏" panose="02010800040101010101" pitchFamily="2" charset="-122"/>
              </a:rPr>
              <a:t>          A=x1; </a:t>
            </a:r>
          </a:p>
          <a:p>
            <a:r>
              <a:rPr kumimoji="1" lang="en-US" altLang="zh-CN" sz="2600" b="1" dirty="0">
                <a:latin typeface="Times New Roman" panose="02020603050405020304" pitchFamily="18" charset="0"/>
                <a:ea typeface="华文新魏" panose="02010800040101010101" pitchFamily="2" charset="-122"/>
              </a:rPr>
              <a:t>   V(</a:t>
            </a:r>
            <a:r>
              <a:rPr kumimoji="1" lang="en-US" altLang="zh-CN" sz="2600" b="1" dirty="0" err="1">
                <a:latin typeface="Times New Roman" panose="02020603050405020304" pitchFamily="18" charset="0"/>
                <a:ea typeface="华文新魏" panose="02010800040101010101" pitchFamily="2" charset="-122"/>
              </a:rPr>
              <a:t>mutex</a:t>
            </a:r>
            <a:r>
              <a:rPr kumimoji="1" lang="en-US" altLang="zh-CN" sz="2600" b="1" dirty="0">
                <a:latin typeface="Times New Roman" panose="02020603050405020304" pitchFamily="18" charset="0"/>
                <a:ea typeface="华文新魏" panose="02010800040101010101" pitchFamily="2" charset="-122"/>
              </a:rPr>
              <a:t>);  </a:t>
            </a:r>
          </a:p>
          <a:p>
            <a:r>
              <a:rPr kumimoji="1" lang="en-US" altLang="zh-CN" sz="2600" b="1" dirty="0">
                <a:latin typeface="Times New Roman" panose="02020603050405020304" pitchFamily="18" charset="0"/>
                <a:ea typeface="华文新魏" panose="02010800040101010101" pitchFamily="2" charset="-122"/>
              </a:rPr>
              <a:t>         </a:t>
            </a:r>
            <a:r>
              <a:rPr kumimoji="1" lang="zh-CN" altLang="en-US" sz="2600" b="1" dirty="0">
                <a:latin typeface="Times New Roman" panose="02020603050405020304" pitchFamily="18" charset="0"/>
                <a:ea typeface="华文新魏" panose="02010800040101010101" pitchFamily="2" charset="-122"/>
              </a:rPr>
              <a:t>输出一张票</a:t>
            </a:r>
            <a:r>
              <a:rPr kumimoji="1" lang="en-US" altLang="zh-CN" sz="2600" b="1" dirty="0">
                <a:latin typeface="Times New Roman" panose="02020603050405020304" pitchFamily="18" charset="0"/>
                <a:ea typeface="华文新魏" panose="02010800040101010101" pitchFamily="2" charset="-122"/>
              </a:rPr>
              <a:t>; }</a:t>
            </a:r>
          </a:p>
          <a:p>
            <a:r>
              <a:rPr kumimoji="1" lang="en-US" altLang="zh-CN" sz="2600" b="1" dirty="0">
                <a:latin typeface="Times New Roman" panose="02020603050405020304" pitchFamily="18" charset="0"/>
                <a:ea typeface="华文新魏" panose="02010800040101010101" pitchFamily="2" charset="-122"/>
              </a:rPr>
              <a:t>    else  </a:t>
            </a:r>
          </a:p>
          <a:p>
            <a:r>
              <a:rPr kumimoji="1" lang="en-US" altLang="zh-CN" sz="2600" b="1" dirty="0">
                <a:latin typeface="Times New Roman" panose="02020603050405020304" pitchFamily="18" charset="0"/>
                <a:ea typeface="华文新魏" panose="02010800040101010101" pitchFamily="2" charset="-122"/>
              </a:rPr>
              <a:t>       {</a:t>
            </a:r>
          </a:p>
          <a:p>
            <a:r>
              <a:rPr kumimoji="1" lang="en-US" altLang="zh-CN" sz="2600" b="1" dirty="0">
                <a:latin typeface="Times New Roman" panose="02020603050405020304" pitchFamily="18" charset="0"/>
                <a:ea typeface="华文新魏" panose="02010800040101010101" pitchFamily="2" charset="-122"/>
              </a:rPr>
              <a:t>          </a:t>
            </a:r>
            <a:r>
              <a:rPr kumimoji="1" lang="zh-CN" altLang="en-US" sz="2600" b="1" dirty="0">
                <a:latin typeface="Times New Roman" panose="02020603050405020304" pitchFamily="18" charset="0"/>
                <a:ea typeface="华文新魏" panose="02010800040101010101" pitchFamily="2" charset="-122"/>
              </a:rPr>
              <a:t>输出‘票已完’</a:t>
            </a:r>
            <a:r>
              <a:rPr kumimoji="1" lang="en-US" altLang="zh-CN" sz="2600" b="1" dirty="0">
                <a:latin typeface="Times New Roman" panose="02020603050405020304" pitchFamily="18" charset="0"/>
                <a:ea typeface="华文新魏" panose="02010800040101010101" pitchFamily="2" charset="-122"/>
              </a:rPr>
              <a:t>};</a:t>
            </a:r>
          </a:p>
          <a:p>
            <a:r>
              <a:rPr kumimoji="1" lang="en-US" altLang="zh-CN" sz="2600" b="1" dirty="0">
                <a:latin typeface="Times New Roman" panose="02020603050405020304" pitchFamily="18" charset="0"/>
                <a:ea typeface="华文新魏" panose="02010800040101010101" pitchFamily="2" charset="-122"/>
              </a:rPr>
              <a:t>    }</a:t>
            </a:r>
          </a:p>
        </p:txBody>
      </p:sp>
      <p:sp>
        <p:nvSpPr>
          <p:cNvPr id="41989" name="Rectangle 5"/>
          <p:cNvSpPr>
            <a:spLocks noChangeArrowheads="1"/>
          </p:cNvSpPr>
          <p:nvPr/>
        </p:nvSpPr>
        <p:spPr bwMode="auto">
          <a:xfrm>
            <a:off x="5867400" y="908050"/>
            <a:ext cx="3048000" cy="560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600" b="1" dirty="0">
                <a:latin typeface="Times New Roman" panose="02020603050405020304" pitchFamily="18" charset="0"/>
                <a:ea typeface="华文新魏" panose="02010800040101010101" pitchFamily="2" charset="-122"/>
              </a:rPr>
              <a:t>Void  T2(A)</a:t>
            </a:r>
          </a:p>
          <a:p>
            <a:r>
              <a:rPr kumimoji="1" lang="en-US" altLang="zh-CN" sz="2600" b="1" dirty="0">
                <a:latin typeface="Times New Roman" panose="02020603050405020304" pitchFamily="18" charset="0"/>
                <a:ea typeface="华文新魏" panose="02010800040101010101" pitchFamily="2" charset="-122"/>
              </a:rPr>
              <a:t>{</a:t>
            </a:r>
            <a:r>
              <a:rPr kumimoji="1" lang="en-US" altLang="zh-CN" sz="2600" b="1" dirty="0" err="1">
                <a:latin typeface="Times New Roman" panose="02020603050405020304" pitchFamily="18" charset="0"/>
                <a:ea typeface="华文新魏" panose="02010800040101010101" pitchFamily="2" charset="-122"/>
              </a:rPr>
              <a:t>int</a:t>
            </a:r>
            <a:r>
              <a:rPr kumimoji="1" lang="en-US" altLang="zh-CN" sz="2600" b="1" dirty="0">
                <a:latin typeface="Times New Roman" panose="02020603050405020304" pitchFamily="18" charset="0"/>
                <a:ea typeface="华文新魏" panose="02010800040101010101" pitchFamily="2" charset="-122"/>
              </a:rPr>
              <a:t>  x2;</a:t>
            </a:r>
          </a:p>
          <a:p>
            <a:r>
              <a:rPr kumimoji="1" lang="en-US" altLang="zh-CN" sz="2600" b="1" dirty="0">
                <a:latin typeface="Times New Roman" panose="02020603050405020304" pitchFamily="18" charset="0"/>
                <a:ea typeface="华文新魏" panose="02010800040101010101" pitchFamily="2" charset="-122"/>
              </a:rPr>
              <a:t>  P(</a:t>
            </a:r>
            <a:r>
              <a:rPr kumimoji="1" lang="en-US" altLang="zh-CN" sz="2600" b="1" dirty="0" err="1">
                <a:latin typeface="Times New Roman" panose="02020603050405020304" pitchFamily="18" charset="0"/>
                <a:ea typeface="华文新魏" panose="02010800040101010101" pitchFamily="2" charset="-122"/>
              </a:rPr>
              <a:t>mutex</a:t>
            </a:r>
            <a:r>
              <a:rPr kumimoji="1" lang="en-US" altLang="zh-CN" sz="2600" b="1" dirty="0">
                <a:latin typeface="Times New Roman" panose="02020603050405020304" pitchFamily="18" charset="0"/>
                <a:ea typeface="华文新魏" panose="02010800040101010101" pitchFamily="2" charset="-122"/>
              </a:rPr>
              <a:t>);</a:t>
            </a:r>
          </a:p>
          <a:p>
            <a:r>
              <a:rPr kumimoji="1" lang="en-US" altLang="zh-CN" sz="2600" b="1" dirty="0">
                <a:latin typeface="Times New Roman" panose="02020603050405020304" pitchFamily="18" charset="0"/>
                <a:ea typeface="华文新魏" panose="02010800040101010101" pitchFamily="2" charset="-122"/>
              </a:rPr>
              <a:t>   x2=A;</a:t>
            </a:r>
          </a:p>
          <a:p>
            <a:r>
              <a:rPr kumimoji="1" lang="en-US" altLang="zh-CN" sz="2600" b="1" dirty="0">
                <a:latin typeface="Times New Roman" panose="02020603050405020304" pitchFamily="18" charset="0"/>
                <a:ea typeface="华文新魏" panose="02010800040101010101" pitchFamily="2" charset="-122"/>
              </a:rPr>
              <a:t>    if  (x2&gt;=1)</a:t>
            </a:r>
          </a:p>
          <a:p>
            <a:r>
              <a:rPr kumimoji="1" lang="en-US" altLang="zh-CN" sz="2600" b="1" dirty="0">
                <a:latin typeface="Times New Roman" panose="02020603050405020304" pitchFamily="18" charset="0"/>
                <a:ea typeface="华文新魏" panose="02010800040101010101" pitchFamily="2" charset="-122"/>
              </a:rPr>
              <a:t>        { x2 - - ;      </a:t>
            </a:r>
          </a:p>
          <a:p>
            <a:r>
              <a:rPr kumimoji="1" lang="en-US" altLang="zh-CN" sz="2600" b="1" dirty="0">
                <a:latin typeface="Times New Roman" panose="02020603050405020304" pitchFamily="18" charset="0"/>
                <a:ea typeface="华文新魏" panose="02010800040101010101" pitchFamily="2" charset="-122"/>
              </a:rPr>
              <a:t>          A=x2; </a:t>
            </a:r>
          </a:p>
          <a:p>
            <a:r>
              <a:rPr kumimoji="1" lang="en-US" altLang="zh-CN" sz="2600" b="1">
                <a:latin typeface="Times New Roman" panose="02020603050405020304" pitchFamily="18" charset="0"/>
                <a:ea typeface="华文新魏" panose="02010800040101010101" pitchFamily="2" charset="-122"/>
              </a:rPr>
              <a:t>   V(</a:t>
            </a:r>
            <a:r>
              <a:rPr kumimoji="1" lang="en-US" altLang="zh-CN" sz="2600" b="1" dirty="0" err="1">
                <a:latin typeface="Times New Roman" panose="02020603050405020304" pitchFamily="18" charset="0"/>
                <a:ea typeface="华文新魏" panose="02010800040101010101" pitchFamily="2" charset="-122"/>
              </a:rPr>
              <a:t>mutex</a:t>
            </a:r>
            <a:r>
              <a:rPr kumimoji="1" lang="en-US" altLang="zh-CN" sz="2600" b="1" dirty="0">
                <a:latin typeface="Times New Roman" panose="02020603050405020304" pitchFamily="18" charset="0"/>
                <a:ea typeface="华文新魏" panose="02010800040101010101" pitchFamily="2" charset="-122"/>
              </a:rPr>
              <a:t>);  </a:t>
            </a:r>
          </a:p>
          <a:p>
            <a:r>
              <a:rPr kumimoji="1" lang="en-US" altLang="zh-CN" sz="2600" b="1" dirty="0">
                <a:latin typeface="Times New Roman" panose="02020603050405020304" pitchFamily="18" charset="0"/>
                <a:ea typeface="华文新魏" panose="02010800040101010101" pitchFamily="2" charset="-122"/>
              </a:rPr>
              <a:t>         </a:t>
            </a:r>
            <a:r>
              <a:rPr kumimoji="1" lang="zh-CN" altLang="en-US" sz="2600" b="1" dirty="0">
                <a:latin typeface="Times New Roman" panose="02020603050405020304" pitchFamily="18" charset="0"/>
                <a:ea typeface="华文新魏" panose="02010800040101010101" pitchFamily="2" charset="-122"/>
              </a:rPr>
              <a:t>输出一张票</a:t>
            </a:r>
            <a:r>
              <a:rPr kumimoji="1" lang="en-US" altLang="zh-CN" sz="2600" b="1" dirty="0">
                <a:latin typeface="Times New Roman" panose="02020603050405020304" pitchFamily="18" charset="0"/>
                <a:ea typeface="华文新魏" panose="02010800040101010101" pitchFamily="2" charset="-122"/>
              </a:rPr>
              <a:t>; }</a:t>
            </a:r>
          </a:p>
          <a:p>
            <a:r>
              <a:rPr kumimoji="1" lang="en-US" altLang="zh-CN" sz="2600" b="1" dirty="0">
                <a:latin typeface="Times New Roman" panose="02020603050405020304" pitchFamily="18" charset="0"/>
                <a:ea typeface="华文新魏" panose="02010800040101010101" pitchFamily="2" charset="-122"/>
              </a:rPr>
              <a:t>    else  </a:t>
            </a:r>
          </a:p>
          <a:p>
            <a:r>
              <a:rPr kumimoji="1" lang="en-US" altLang="zh-CN" sz="2600" b="1" dirty="0">
                <a:latin typeface="Times New Roman" panose="02020603050405020304" pitchFamily="18" charset="0"/>
                <a:ea typeface="华文新魏" panose="02010800040101010101" pitchFamily="2" charset="-122"/>
              </a:rPr>
              <a:t>       { </a:t>
            </a:r>
          </a:p>
          <a:p>
            <a:r>
              <a:rPr kumimoji="1" lang="en-US" altLang="zh-CN" sz="2600" b="1" dirty="0">
                <a:latin typeface="Times New Roman" panose="02020603050405020304" pitchFamily="18" charset="0"/>
                <a:ea typeface="华文新魏" panose="02010800040101010101" pitchFamily="2" charset="-122"/>
              </a:rPr>
              <a:t>          </a:t>
            </a:r>
            <a:r>
              <a:rPr kumimoji="1" lang="zh-CN" altLang="en-US" sz="2600" b="1" dirty="0">
                <a:latin typeface="Times New Roman" panose="02020603050405020304" pitchFamily="18" charset="0"/>
                <a:ea typeface="华文新魏" panose="02010800040101010101" pitchFamily="2" charset="-122"/>
              </a:rPr>
              <a:t>输出‘票已完’</a:t>
            </a:r>
            <a:r>
              <a:rPr kumimoji="1" lang="en-US" altLang="zh-CN" sz="2600" b="1" dirty="0">
                <a:latin typeface="Times New Roman" panose="02020603050405020304" pitchFamily="18" charset="0"/>
                <a:ea typeface="华文新魏" panose="02010800040101010101" pitchFamily="2" charset="-122"/>
              </a:rPr>
              <a:t>};</a:t>
            </a:r>
          </a:p>
          <a:p>
            <a:r>
              <a:rPr kumimoji="1" lang="en-US" altLang="zh-CN" sz="2600" b="1" dirty="0">
                <a:latin typeface="Times New Roman" panose="02020603050405020304" pitchFamily="18" charset="0"/>
                <a:ea typeface="华文新魏" panose="02010800040101010101" pitchFamily="2" charset="-122"/>
              </a:rPr>
              <a:t>     }</a:t>
            </a:r>
          </a:p>
        </p:txBody>
      </p:sp>
    </p:spTree>
    <p:extLst>
      <p:ext uri="{BB962C8B-B14F-4D97-AF65-F5344CB8AC3E}">
        <p14:creationId xmlns:p14="http://schemas.microsoft.com/office/powerpoint/2010/main" val="1525629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160338"/>
            <a:ext cx="91440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用</a:t>
            </a:r>
            <a:r>
              <a:rPr lang="zh-CN" altLang="zh-CN">
                <a:solidFill>
                  <a:srgbClr val="FF0000"/>
                </a:solidFill>
                <a:latin typeface="Times New Roman" panose="02020603050405020304" pitchFamily="18" charset="0"/>
                <a:ea typeface="华文新魏" panose="02010800040101010101" pitchFamily="2" charset="-122"/>
              </a:rPr>
              <a:t>PV操作实现互斥</a:t>
            </a:r>
            <a:r>
              <a:rPr lang="en-US" altLang="zh-CN">
                <a:solidFill>
                  <a:srgbClr val="FF0000"/>
                </a:solidFill>
                <a:latin typeface="Times New Roman" panose="02020603050405020304" pitchFamily="18" charset="0"/>
                <a:ea typeface="华文新魏" panose="02010800040101010101" pitchFamily="2" charset="-122"/>
              </a:rPr>
              <a:t>(3)</a:t>
            </a:r>
            <a:endParaRPr lang="zh-CN" altLang="zh-CN">
              <a:solidFill>
                <a:srgbClr val="FF0000"/>
              </a:solidFill>
              <a:latin typeface="Times New Roman" panose="02020603050405020304" pitchFamily="18" charset="0"/>
              <a:ea typeface="华文新魏" panose="02010800040101010101" pitchFamily="2" charset="-122"/>
            </a:endParaRPr>
          </a:p>
        </p:txBody>
      </p:sp>
      <p:sp>
        <p:nvSpPr>
          <p:cNvPr id="43011" name="Rectangle 3"/>
          <p:cNvSpPr>
            <a:spLocks noChangeArrowheads="1"/>
          </p:cNvSpPr>
          <p:nvPr/>
        </p:nvSpPr>
        <p:spPr bwMode="auto">
          <a:xfrm>
            <a:off x="304800" y="990600"/>
            <a:ext cx="8839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宋体" panose="02010600030101010101" pitchFamily="2" charset="-122"/>
              </a:rPr>
              <a:t>  ●</a:t>
            </a:r>
            <a:r>
              <a:rPr kumimoji="1" lang="zh-CN" altLang="en-US" sz="3600" b="1">
                <a:solidFill>
                  <a:srgbClr val="FF0000"/>
                </a:solidFill>
                <a:latin typeface="隶书" panose="02010509060101010101" pitchFamily="49" charset="-122"/>
                <a:ea typeface="隶书" panose="02010509060101010101" pitchFamily="49" charset="-122"/>
              </a:rPr>
              <a:t>结 论：</a:t>
            </a:r>
          </a:p>
        </p:txBody>
      </p:sp>
      <p:sp>
        <p:nvSpPr>
          <p:cNvPr id="43012" name="Rectangle 4"/>
          <p:cNvSpPr>
            <a:spLocks noChangeArrowheads="1"/>
          </p:cNvSpPr>
          <p:nvPr/>
        </p:nvSpPr>
        <p:spPr bwMode="auto">
          <a:xfrm>
            <a:off x="685800" y="1752600"/>
            <a:ext cx="79248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隶书" panose="02010509060101010101" pitchFamily="49" charset="-122"/>
                <a:ea typeface="隶书" panose="02010509060101010101" pitchFamily="49" charset="-122"/>
              </a:rPr>
              <a:t>①</a:t>
            </a:r>
            <a:r>
              <a:rPr kumimoji="1" lang="zh-CN" altLang="en-US" sz="3600" b="1">
                <a:latin typeface="隶书" panose="02010509060101010101" pitchFamily="49" charset="-122"/>
                <a:ea typeface="隶书" panose="02010509060101010101" pitchFamily="49" charset="-122"/>
              </a:rPr>
              <a:t>进程互斥，只需将对临界资源的使用放在</a:t>
            </a:r>
            <a:r>
              <a:rPr kumimoji="1" lang="en-US" altLang="zh-CN" sz="3600" b="1">
                <a:latin typeface="隶书" panose="02010509060101010101" pitchFamily="49" charset="-122"/>
                <a:ea typeface="隶书" panose="02010509060101010101" pitchFamily="49" charset="-122"/>
              </a:rPr>
              <a:t>P</a:t>
            </a:r>
            <a:r>
              <a:rPr kumimoji="1" lang="zh-CN" altLang="en-US" sz="3600" b="1">
                <a:latin typeface="隶书" panose="02010509060101010101" pitchFamily="49" charset="-122"/>
                <a:ea typeface="隶书" panose="02010509060101010101" pitchFamily="49" charset="-122"/>
              </a:rPr>
              <a:t>操作和</a:t>
            </a:r>
            <a:r>
              <a:rPr kumimoji="1" lang="en-US" altLang="zh-CN" sz="3600" b="1">
                <a:latin typeface="隶书" panose="02010509060101010101" pitchFamily="49" charset="-122"/>
                <a:ea typeface="隶书" panose="02010509060101010101" pitchFamily="49" charset="-122"/>
              </a:rPr>
              <a:t>V</a:t>
            </a:r>
            <a:r>
              <a:rPr kumimoji="1" lang="zh-CN" altLang="en-US" sz="3600" b="1">
                <a:latin typeface="隶书" panose="02010509060101010101" pitchFamily="49" charset="-122"/>
                <a:ea typeface="隶书" panose="02010509060101010101" pitchFamily="49" charset="-122"/>
              </a:rPr>
              <a:t>操作之间进行即可。</a:t>
            </a:r>
          </a:p>
        </p:txBody>
      </p:sp>
      <p:sp>
        <p:nvSpPr>
          <p:cNvPr id="43013" name="Rectangle 5"/>
          <p:cNvSpPr>
            <a:spLocks noChangeArrowheads="1"/>
          </p:cNvSpPr>
          <p:nvPr/>
        </p:nvSpPr>
        <p:spPr bwMode="auto">
          <a:xfrm>
            <a:off x="609600" y="3048000"/>
            <a:ext cx="815340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隶书" panose="02010509060101010101" pitchFamily="49" charset="-122"/>
                <a:ea typeface="隶书" panose="02010509060101010101" pitchFamily="49" charset="-122"/>
              </a:rPr>
              <a:t>②</a:t>
            </a:r>
            <a:r>
              <a:rPr kumimoji="1" lang="zh-CN" altLang="en-US" sz="3600" b="1">
                <a:latin typeface="隶书" panose="02010509060101010101" pitchFamily="49" charset="-122"/>
                <a:ea typeface="隶书" panose="02010509060101010101" pitchFamily="49" charset="-122"/>
              </a:rPr>
              <a:t>对于互斥的公有信号量，其</a:t>
            </a:r>
            <a:r>
              <a:rPr kumimoji="1" lang="en-US" altLang="zh-CN" sz="3600" b="1">
                <a:latin typeface="隶书" panose="02010509060101010101" pitchFamily="49" charset="-122"/>
                <a:ea typeface="隶书" panose="02010509060101010101" pitchFamily="49" charset="-122"/>
              </a:rPr>
              <a:t>P.V</a:t>
            </a:r>
            <a:r>
              <a:rPr kumimoji="1" lang="zh-CN" altLang="en-US" sz="3600" b="1">
                <a:latin typeface="隶书" panose="02010509060101010101" pitchFamily="49" charset="-122"/>
                <a:ea typeface="隶书" panose="02010509060101010101" pitchFamily="49" charset="-122"/>
              </a:rPr>
              <a:t>操作必须在同一个进程中实现，即</a:t>
            </a:r>
            <a:r>
              <a:rPr kumimoji="1" lang="en-US" altLang="zh-CN" sz="3600" b="1">
                <a:latin typeface="隶书" panose="02010509060101010101" pitchFamily="49" charset="-122"/>
                <a:ea typeface="隶书" panose="02010509060101010101" pitchFamily="49" charset="-122"/>
              </a:rPr>
              <a:t>P.V</a:t>
            </a:r>
            <a:r>
              <a:rPr kumimoji="1" lang="zh-CN" altLang="en-US" sz="3600" b="1">
                <a:latin typeface="隶书" panose="02010509060101010101" pitchFamily="49" charset="-122"/>
                <a:ea typeface="隶书" panose="02010509060101010101" pitchFamily="49" charset="-122"/>
              </a:rPr>
              <a:t>操作应在同一进程中成对出现。</a:t>
            </a:r>
          </a:p>
        </p:txBody>
      </p:sp>
    </p:spTree>
    <p:extLst>
      <p:ext uri="{BB962C8B-B14F-4D97-AF65-F5344CB8AC3E}">
        <p14:creationId xmlns:p14="http://schemas.microsoft.com/office/powerpoint/2010/main" val="39360792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138113" y="95250"/>
            <a:ext cx="8610600" cy="669925"/>
          </a:xfrm>
          <a:noFill/>
        </p:spPr>
        <p:txBody>
          <a:bodyPr/>
          <a:lstStyle/>
          <a:p>
            <a:pPr eaLnBrk="1" hangingPunct="1"/>
            <a:r>
              <a:rPr lang="en-US" altLang="zh-CN">
                <a:solidFill>
                  <a:srgbClr val="FF0000"/>
                </a:solidFill>
                <a:latin typeface="Times New Roman" panose="02020603050405020304" pitchFamily="18" charset="0"/>
                <a:ea typeface="华文新魏" panose="02010800040101010101" pitchFamily="2" charset="-122"/>
              </a:rPr>
              <a:t>3.4 </a:t>
            </a:r>
            <a:r>
              <a:rPr lang="zh-CN" altLang="en-US">
                <a:solidFill>
                  <a:srgbClr val="FF0000"/>
                </a:solidFill>
                <a:latin typeface="Times New Roman" panose="02020603050405020304" pitchFamily="18" charset="0"/>
                <a:ea typeface="华文新魏" panose="02010800040101010101" pitchFamily="2" charset="-122"/>
              </a:rPr>
              <a:t>进程的同步</a:t>
            </a:r>
          </a:p>
        </p:txBody>
      </p:sp>
      <p:sp>
        <p:nvSpPr>
          <p:cNvPr id="44035" name="Rectangle 3"/>
          <p:cNvSpPr>
            <a:spLocks noGrp="1" noChangeArrowheads="1"/>
          </p:cNvSpPr>
          <p:nvPr>
            <p:ph type="subTitle" idx="1"/>
          </p:nvPr>
        </p:nvSpPr>
        <p:spPr>
          <a:xfrm>
            <a:off x="76200" y="762000"/>
            <a:ext cx="6400800" cy="487363"/>
          </a:xfrm>
          <a:noFill/>
        </p:spPr>
        <p:txBody>
          <a:bodyPr/>
          <a:lstStyle/>
          <a:p>
            <a:pPr algn="l" eaLnBrk="1" hangingPunct="1"/>
            <a:r>
              <a:rPr lang="en-US" altLang="zh-CN" b="1">
                <a:solidFill>
                  <a:srgbClr val="3333FF"/>
                </a:solidFill>
              </a:rPr>
              <a:t>3.4.1 </a:t>
            </a:r>
            <a:r>
              <a:rPr lang="zh-CN" altLang="en-US" b="1">
                <a:solidFill>
                  <a:srgbClr val="3333FF"/>
                </a:solidFill>
              </a:rPr>
              <a:t>同步和同步机制</a:t>
            </a:r>
          </a:p>
        </p:txBody>
      </p:sp>
      <p:sp>
        <p:nvSpPr>
          <p:cNvPr id="60420" name="Rectangle 4"/>
          <p:cNvSpPr>
            <a:spLocks noChangeArrowheads="1"/>
          </p:cNvSpPr>
          <p:nvPr/>
        </p:nvSpPr>
        <p:spPr bwMode="auto">
          <a:xfrm>
            <a:off x="304800" y="1416050"/>
            <a:ext cx="8305800" cy="243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仿宋_GB2312" pitchFamily="49" charset="-122"/>
                <a:ea typeface="仿宋_GB2312" pitchFamily="49" charset="-122"/>
              </a:rPr>
              <a:t>  </a:t>
            </a:r>
            <a:r>
              <a:rPr kumimoji="1" lang="en-US" altLang="zh-CN" sz="2000" b="1">
                <a:latin typeface="隶书" panose="02010509060101010101" pitchFamily="49" charset="-122"/>
                <a:ea typeface="隶书" panose="02010509060101010101" pitchFamily="49" charset="-122"/>
              </a:rPr>
              <a:t>●</a:t>
            </a:r>
            <a:r>
              <a:rPr kumimoji="1" lang="zh-CN" altLang="en-US" sz="3200" b="1">
                <a:solidFill>
                  <a:srgbClr val="FF0000"/>
                </a:solidFill>
                <a:latin typeface="隶书" panose="02010509060101010101" pitchFamily="49" charset="-122"/>
                <a:ea typeface="隶书" panose="02010509060101010101" pitchFamily="49" charset="-122"/>
              </a:rPr>
              <a:t>异步环境</a:t>
            </a:r>
            <a:r>
              <a:rPr kumimoji="1" lang="zh-CN" altLang="en-US" sz="3200" b="1">
                <a:latin typeface="隶书" panose="02010509060101010101" pitchFamily="49" charset="-122"/>
                <a:ea typeface="隶书" panose="02010509060101010101" pitchFamily="49" charset="-122"/>
              </a:rPr>
              <a:t>是指相互合作的一组并发进程，其中每一个进程都以各自独立的、不可预知的速度向前推进，但它们又需要密切合作，以实现一个共同的任务，即彼此</a:t>
            </a:r>
            <a:r>
              <a:rPr kumimoji="1" lang="zh-CN" altLang="en-US" sz="3200" b="1">
                <a:latin typeface="Times New Roman" panose="02020603050405020304" pitchFamily="18" charset="0"/>
                <a:ea typeface="隶书" panose="02010509060101010101" pitchFamily="49" charset="-122"/>
              </a:rPr>
              <a:t>“</a:t>
            </a:r>
            <a:r>
              <a:rPr kumimoji="1" lang="zh-CN" altLang="en-US" sz="3200" b="1">
                <a:latin typeface="隶书" panose="02010509060101010101" pitchFamily="49" charset="-122"/>
                <a:ea typeface="隶书" panose="02010509060101010101" pitchFamily="49" charset="-122"/>
              </a:rPr>
              <a:t>知道</a:t>
            </a:r>
            <a:r>
              <a:rPr kumimoji="1" lang="zh-CN" altLang="en-US" sz="3200" b="1">
                <a:latin typeface="Times New Roman" panose="02020603050405020304" pitchFamily="18" charset="0"/>
                <a:ea typeface="隶书" panose="02010509060101010101" pitchFamily="49" charset="-122"/>
              </a:rPr>
              <a:t>”</a:t>
            </a:r>
            <a:r>
              <a:rPr kumimoji="1" lang="zh-CN" altLang="en-US" sz="3200" b="1">
                <a:latin typeface="隶书" panose="02010509060101010101" pitchFamily="49" charset="-122"/>
                <a:ea typeface="隶书" panose="02010509060101010101" pitchFamily="49" charset="-122"/>
              </a:rPr>
              <a:t>相互的存在和作用。</a:t>
            </a:r>
            <a:r>
              <a:rPr kumimoji="1" lang="zh-CN" altLang="en-US" sz="2800">
                <a:latin typeface="隶书" panose="02010509060101010101" pitchFamily="49" charset="-122"/>
                <a:ea typeface="隶书" panose="02010509060101010101" pitchFamily="49" charset="-122"/>
              </a:rPr>
              <a:t> </a:t>
            </a:r>
          </a:p>
        </p:txBody>
      </p:sp>
      <p:sp>
        <p:nvSpPr>
          <p:cNvPr id="60421" name="Rectangle 5"/>
          <p:cNvSpPr>
            <a:spLocks noChangeArrowheads="1"/>
          </p:cNvSpPr>
          <p:nvPr/>
        </p:nvSpPr>
        <p:spPr bwMode="auto">
          <a:xfrm>
            <a:off x="369888" y="3927475"/>
            <a:ext cx="8305800"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仿宋_GB2312" pitchFamily="49" charset="-122"/>
                <a:ea typeface="仿宋_GB2312" pitchFamily="49" charset="-122"/>
              </a:rPr>
              <a:t>  </a:t>
            </a:r>
            <a:r>
              <a:rPr kumimoji="1" lang="en-US" altLang="zh-CN" sz="2000" b="1">
                <a:latin typeface="隶书" panose="02010509060101010101" pitchFamily="49" charset="-122"/>
                <a:ea typeface="隶书" panose="02010509060101010101" pitchFamily="49" charset="-122"/>
              </a:rPr>
              <a:t>●</a:t>
            </a:r>
            <a:r>
              <a:rPr kumimoji="1" lang="zh-CN" altLang="en-US" sz="3200" b="1">
                <a:latin typeface="隶书" panose="02010509060101010101" pitchFamily="49" charset="-122"/>
                <a:ea typeface="隶书" panose="02010509060101010101" pitchFamily="49" charset="-122"/>
              </a:rPr>
              <a:t>进程的同步是指并发进程在一些关键点上可能需要互相等待与互通消息，它反映了进程间的合作关系；这种互相制约的关系与互通消息称为</a:t>
            </a:r>
            <a:r>
              <a:rPr kumimoji="1" lang="zh-CN" altLang="en-US" sz="3200" b="1">
                <a:solidFill>
                  <a:srgbClr val="3333FF"/>
                </a:solidFill>
                <a:latin typeface="隶书" panose="02010509060101010101" pitchFamily="49" charset="-122"/>
                <a:ea typeface="隶书" panose="02010509060101010101" pitchFamily="49" charset="-122"/>
              </a:rPr>
              <a:t>同步</a:t>
            </a:r>
            <a:r>
              <a:rPr kumimoji="1" lang="zh-CN" altLang="en-US" sz="3200" b="1">
                <a:latin typeface="隶书" panose="02010509060101010101" pitchFamily="49" charset="-122"/>
                <a:ea typeface="隶书" panose="02010509060101010101" pitchFamily="49" charset="-122"/>
              </a:rPr>
              <a:t>。</a:t>
            </a:r>
          </a:p>
        </p:txBody>
      </p:sp>
    </p:spTree>
    <p:extLst>
      <p:ext uri="{BB962C8B-B14F-4D97-AF65-F5344CB8AC3E}">
        <p14:creationId xmlns:p14="http://schemas.microsoft.com/office/powerpoint/2010/main" val="257188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0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utoUpdateAnimBg="0"/>
      <p:bldP spid="6042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a:xfrm>
            <a:off x="138113" y="44450"/>
            <a:ext cx="8610600" cy="669925"/>
          </a:xfrm>
          <a:noFill/>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进程的同步</a:t>
            </a:r>
            <a:r>
              <a:rPr lang="en-US" altLang="zh-CN">
                <a:solidFill>
                  <a:srgbClr val="FF0000"/>
                </a:solidFill>
                <a:latin typeface="Times New Roman" panose="02020603050405020304" pitchFamily="18" charset="0"/>
                <a:ea typeface="华文新魏" panose="02010800040101010101" pitchFamily="2" charset="-122"/>
              </a:rPr>
              <a:t>(2)</a:t>
            </a:r>
          </a:p>
        </p:txBody>
      </p:sp>
      <p:sp>
        <p:nvSpPr>
          <p:cNvPr id="45059" name="Rectangle 3"/>
          <p:cNvSpPr>
            <a:spLocks noGrp="1" noChangeArrowheads="1"/>
          </p:cNvSpPr>
          <p:nvPr>
            <p:ph type="subTitle" idx="1"/>
          </p:nvPr>
        </p:nvSpPr>
        <p:spPr>
          <a:xfrm>
            <a:off x="76200" y="854075"/>
            <a:ext cx="6400800" cy="487363"/>
          </a:xfrm>
          <a:noFill/>
        </p:spPr>
        <p:txBody>
          <a:bodyPr/>
          <a:lstStyle/>
          <a:p>
            <a:pPr algn="l" eaLnBrk="1" hangingPunct="1"/>
            <a:r>
              <a:rPr lang="en-US" altLang="zh-CN" b="1">
                <a:solidFill>
                  <a:srgbClr val="3333FF"/>
                </a:solidFill>
              </a:rPr>
              <a:t>3.4.1 </a:t>
            </a:r>
            <a:r>
              <a:rPr lang="zh-CN" altLang="en-US" b="1">
                <a:solidFill>
                  <a:srgbClr val="3333FF"/>
                </a:solidFill>
              </a:rPr>
              <a:t>同步和同步机制</a:t>
            </a:r>
          </a:p>
        </p:txBody>
      </p:sp>
      <p:sp>
        <p:nvSpPr>
          <p:cNvPr id="61444" name="Rectangle 4"/>
          <p:cNvSpPr>
            <a:spLocks noChangeArrowheads="1"/>
          </p:cNvSpPr>
          <p:nvPr/>
        </p:nvSpPr>
        <p:spPr bwMode="auto">
          <a:xfrm>
            <a:off x="304800" y="1479550"/>
            <a:ext cx="8305800"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仿宋_GB2312" pitchFamily="49" charset="-122"/>
                <a:ea typeface="仿宋_GB2312" pitchFamily="49" charset="-122"/>
              </a:rPr>
              <a:t>  ●</a:t>
            </a:r>
            <a:r>
              <a:rPr kumimoji="1" lang="en-US" altLang="zh-CN" sz="2800">
                <a:latin typeface="Times New Roman" panose="02020603050405020304" pitchFamily="18" charset="0"/>
              </a:rPr>
              <a:t> </a:t>
            </a:r>
            <a:r>
              <a:rPr kumimoji="1" lang="zh-CN" altLang="en-US" sz="3200" b="1">
                <a:latin typeface="隶书" panose="02010509060101010101" pitchFamily="49" charset="-122"/>
                <a:ea typeface="隶书" panose="02010509060101010101" pitchFamily="49" charset="-122"/>
              </a:rPr>
              <a:t>同步意味着两个或多个进程之间根据它们</a:t>
            </a:r>
            <a:r>
              <a:rPr kumimoji="1" lang="zh-CN" altLang="en-US" sz="3200" b="1">
                <a:solidFill>
                  <a:srgbClr val="FF3300"/>
                </a:solidFill>
                <a:latin typeface="隶书" panose="02010509060101010101" pitchFamily="49" charset="-122"/>
                <a:ea typeface="隶书" panose="02010509060101010101" pitchFamily="49" charset="-122"/>
              </a:rPr>
              <a:t>一致同意的协议</a:t>
            </a:r>
            <a:r>
              <a:rPr kumimoji="1" lang="zh-CN" altLang="en-US" sz="3200" b="1">
                <a:latin typeface="隶书" panose="02010509060101010101" pitchFamily="49" charset="-122"/>
                <a:ea typeface="隶书" panose="02010509060101010101" pitchFamily="49" charset="-122"/>
              </a:rPr>
              <a:t>进行相互作用；其实质是使各个合作进程的行为保持某种一致性或不变关系。</a:t>
            </a:r>
            <a:endParaRPr kumimoji="1" lang="zh-CN" altLang="en-US" sz="3200">
              <a:latin typeface="仿宋_GB2312" pitchFamily="49" charset="-122"/>
              <a:ea typeface="仿宋_GB2312" pitchFamily="49" charset="-122"/>
            </a:endParaRPr>
          </a:p>
        </p:txBody>
      </p:sp>
      <p:sp>
        <p:nvSpPr>
          <p:cNvPr id="61445" name="Rectangle 5"/>
          <p:cNvSpPr>
            <a:spLocks noChangeArrowheads="1"/>
          </p:cNvSpPr>
          <p:nvPr/>
        </p:nvSpPr>
        <p:spPr bwMode="auto">
          <a:xfrm>
            <a:off x="304800" y="3533775"/>
            <a:ext cx="83058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仿宋_GB2312" pitchFamily="49" charset="-122"/>
                <a:ea typeface="仿宋_GB2312" pitchFamily="49" charset="-122"/>
              </a:rPr>
              <a:t>  ●</a:t>
            </a:r>
            <a:r>
              <a:rPr kumimoji="1" lang="zh-CN" altLang="en-US" sz="3200" b="1">
                <a:latin typeface="隶书" panose="02010509060101010101" pitchFamily="49" charset="-122"/>
                <a:ea typeface="隶书" panose="02010509060101010101" pitchFamily="49" charset="-122"/>
              </a:rPr>
              <a:t>要实现同步，一定存在着相互必须遵循的</a:t>
            </a:r>
            <a:r>
              <a:rPr kumimoji="1" lang="zh-CN" altLang="en-US" sz="3200" b="1">
                <a:solidFill>
                  <a:srgbClr val="FF3300"/>
                </a:solidFill>
                <a:latin typeface="隶书" panose="02010509060101010101" pitchFamily="49" charset="-122"/>
                <a:ea typeface="隶书" panose="02010509060101010101" pitchFamily="49" charset="-122"/>
              </a:rPr>
              <a:t>同步规则</a:t>
            </a:r>
            <a:r>
              <a:rPr kumimoji="1" lang="zh-CN" altLang="en-US" sz="3200" b="1">
                <a:latin typeface="隶书" panose="02010509060101010101" pitchFamily="49" charset="-122"/>
                <a:ea typeface="隶书" panose="02010509060101010101" pitchFamily="49" charset="-122"/>
              </a:rPr>
              <a:t>。（同步的事例介绍）</a:t>
            </a:r>
          </a:p>
        </p:txBody>
      </p:sp>
      <p:sp>
        <p:nvSpPr>
          <p:cNvPr id="61446" name="Rectangle 6"/>
          <p:cNvSpPr>
            <a:spLocks noChangeArrowheads="1"/>
          </p:cNvSpPr>
          <p:nvPr/>
        </p:nvSpPr>
        <p:spPr bwMode="auto">
          <a:xfrm>
            <a:off x="304800" y="4614863"/>
            <a:ext cx="86106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仿宋_GB2312" pitchFamily="49" charset="-122"/>
                <a:ea typeface="仿宋_GB2312" pitchFamily="49" charset="-122"/>
              </a:rPr>
              <a:t>  ●</a:t>
            </a:r>
            <a:r>
              <a:rPr kumimoji="1" lang="zh-CN" altLang="en-US" sz="3200" b="1">
                <a:latin typeface="隶书" panose="02010509060101010101" pitchFamily="49" charset="-122"/>
                <a:ea typeface="隶书" panose="02010509060101010101" pitchFamily="49" charset="-122"/>
              </a:rPr>
              <a:t>操作系统中实现进程同步的机制称为同步机制，不同的同步机制实现同步的方法也不同。</a:t>
            </a:r>
          </a:p>
        </p:txBody>
      </p:sp>
    </p:spTree>
    <p:extLst>
      <p:ext uri="{BB962C8B-B14F-4D97-AF65-F5344CB8AC3E}">
        <p14:creationId xmlns:p14="http://schemas.microsoft.com/office/powerpoint/2010/main" val="2906332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utoUpdateAnimBg="0"/>
      <p:bldP spid="61445" grpId="0" autoUpdateAnimBg="0"/>
      <p:bldP spid="61446"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130175" y="166688"/>
            <a:ext cx="8763000" cy="669925"/>
          </a:xfrm>
          <a:noFill/>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进程的同步</a:t>
            </a:r>
            <a:r>
              <a:rPr lang="en-US" altLang="zh-CN">
                <a:solidFill>
                  <a:srgbClr val="FF0000"/>
                </a:solidFill>
                <a:latin typeface="Times New Roman" panose="02020603050405020304" pitchFamily="18" charset="0"/>
                <a:ea typeface="华文新魏" panose="02010800040101010101" pitchFamily="2" charset="-122"/>
              </a:rPr>
              <a:t>(3)</a:t>
            </a:r>
          </a:p>
        </p:txBody>
      </p:sp>
      <p:sp>
        <p:nvSpPr>
          <p:cNvPr id="46083" name="Rectangle 3"/>
          <p:cNvSpPr>
            <a:spLocks noGrp="1" noChangeArrowheads="1"/>
          </p:cNvSpPr>
          <p:nvPr>
            <p:ph type="subTitle" idx="1"/>
          </p:nvPr>
        </p:nvSpPr>
        <p:spPr>
          <a:xfrm>
            <a:off x="76200" y="854075"/>
            <a:ext cx="6400800" cy="487363"/>
          </a:xfrm>
          <a:noFill/>
        </p:spPr>
        <p:txBody>
          <a:bodyPr/>
          <a:lstStyle/>
          <a:p>
            <a:pPr algn="l" eaLnBrk="1" hangingPunct="1"/>
            <a:r>
              <a:rPr lang="en-US" altLang="zh-CN" b="1">
                <a:solidFill>
                  <a:srgbClr val="3333FF"/>
                </a:solidFill>
              </a:rPr>
              <a:t>3.4.2 </a:t>
            </a:r>
            <a:r>
              <a:rPr lang="zh-CN" altLang="en-US" b="1">
                <a:solidFill>
                  <a:srgbClr val="3333FF"/>
                </a:solidFill>
              </a:rPr>
              <a:t>用</a:t>
            </a:r>
            <a:r>
              <a:rPr lang="en-US" altLang="zh-CN" b="1">
                <a:solidFill>
                  <a:srgbClr val="3333FF"/>
                </a:solidFill>
              </a:rPr>
              <a:t>P.V</a:t>
            </a:r>
            <a:r>
              <a:rPr lang="zh-CN" altLang="en-US" b="1">
                <a:solidFill>
                  <a:srgbClr val="3333FF"/>
                </a:solidFill>
              </a:rPr>
              <a:t>操作实现同步</a:t>
            </a:r>
          </a:p>
        </p:txBody>
      </p:sp>
      <p:sp>
        <p:nvSpPr>
          <p:cNvPr id="62468" name="Rectangle 4"/>
          <p:cNvSpPr>
            <a:spLocks noChangeArrowheads="1"/>
          </p:cNvSpPr>
          <p:nvPr/>
        </p:nvSpPr>
        <p:spPr bwMode="auto">
          <a:xfrm>
            <a:off x="304800" y="1371600"/>
            <a:ext cx="8305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仿宋_GB2312" pitchFamily="49" charset="-122"/>
                <a:ea typeface="仿宋_GB2312" pitchFamily="49" charset="-122"/>
              </a:rPr>
              <a:t>●</a:t>
            </a:r>
            <a:r>
              <a:rPr kumimoji="1" lang="zh-CN" altLang="en-US" sz="3200" b="1">
                <a:latin typeface="华文新魏" panose="02010800040101010101" pitchFamily="2" charset="-122"/>
                <a:ea typeface="华文新魏" panose="02010800040101010101" pitchFamily="2" charset="-122"/>
              </a:rPr>
              <a:t>进程同步可以通过共享变量的办法来实现</a:t>
            </a:r>
            <a:r>
              <a:rPr kumimoji="1" lang="zh-CN" altLang="en-US" sz="2800">
                <a:latin typeface="仿宋_GB2312" pitchFamily="49" charset="-122"/>
                <a:ea typeface="仿宋_GB2312" pitchFamily="49" charset="-122"/>
              </a:rPr>
              <a:t>。 </a:t>
            </a:r>
          </a:p>
        </p:txBody>
      </p:sp>
      <p:sp>
        <p:nvSpPr>
          <p:cNvPr id="62469" name="Rectangle 5"/>
          <p:cNvSpPr>
            <a:spLocks noChangeArrowheads="1"/>
          </p:cNvSpPr>
          <p:nvPr/>
        </p:nvSpPr>
        <p:spPr bwMode="auto">
          <a:xfrm>
            <a:off x="381000" y="1828800"/>
            <a:ext cx="83058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仿宋_GB2312" pitchFamily="49" charset="-122"/>
                <a:ea typeface="仿宋_GB2312" pitchFamily="49" charset="-122"/>
              </a:rPr>
              <a:t>●</a:t>
            </a:r>
            <a:r>
              <a:rPr kumimoji="1" lang="zh-CN" altLang="en-US" sz="3200" b="1">
                <a:latin typeface="Times New Roman" panose="02020603050405020304" pitchFamily="18" charset="0"/>
                <a:ea typeface="华文新魏" panose="02010800040101010101" pitchFamily="2" charset="-122"/>
              </a:rPr>
              <a:t>共享变量可以用信号量来表示，因此用 </a:t>
            </a:r>
            <a:r>
              <a:rPr kumimoji="1" lang="en-US" altLang="zh-CN" sz="3200" b="1">
                <a:latin typeface="Times New Roman" panose="02020603050405020304" pitchFamily="18" charset="0"/>
                <a:ea typeface="华文新魏" panose="02010800040101010101" pitchFamily="2" charset="-122"/>
              </a:rPr>
              <a:t>P.V</a:t>
            </a:r>
            <a:r>
              <a:rPr kumimoji="1" lang="zh-CN" altLang="en-US" sz="3200" b="1">
                <a:latin typeface="Times New Roman" panose="02020603050405020304" pitchFamily="18" charset="0"/>
                <a:ea typeface="华文新魏" panose="02010800040101010101" pitchFamily="2" charset="-122"/>
              </a:rPr>
              <a:t>操作可以实现进程同步。 </a:t>
            </a:r>
          </a:p>
        </p:txBody>
      </p:sp>
      <p:sp>
        <p:nvSpPr>
          <p:cNvPr id="62470" name="Rectangle 6"/>
          <p:cNvSpPr>
            <a:spLocks noChangeArrowheads="1"/>
          </p:cNvSpPr>
          <p:nvPr/>
        </p:nvSpPr>
        <p:spPr bwMode="auto">
          <a:xfrm>
            <a:off x="304800" y="2819400"/>
            <a:ext cx="8610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solidFill>
                  <a:srgbClr val="FF3300"/>
                </a:solidFill>
                <a:latin typeface="仿宋_GB2312" pitchFamily="49" charset="-122"/>
                <a:ea typeface="仿宋_GB2312" pitchFamily="49" charset="-122"/>
              </a:rPr>
              <a:t>  </a:t>
            </a:r>
            <a:r>
              <a:rPr kumimoji="1" lang="zh-CN" altLang="en-US" sz="2800" b="1">
                <a:solidFill>
                  <a:srgbClr val="FF3300"/>
                </a:solidFill>
                <a:latin typeface="仿宋_GB2312" pitchFamily="49" charset="-122"/>
                <a:ea typeface="仿宋_GB2312" pitchFamily="49" charset="-122"/>
              </a:rPr>
              <a:t>例一：</a:t>
            </a:r>
            <a:r>
              <a:rPr kumimoji="1" lang="zh-CN" altLang="en-US" sz="2800" b="1">
                <a:latin typeface="黑体" panose="02010609060101010101" pitchFamily="49" charset="-122"/>
                <a:ea typeface="黑体" panose="02010609060101010101" pitchFamily="49" charset="-122"/>
              </a:rPr>
              <a:t>医生为病人诊病问题</a:t>
            </a:r>
            <a:r>
              <a:rPr kumimoji="1" lang="zh-CN" altLang="en-US" sz="2800">
                <a:latin typeface="黑体" panose="02010609060101010101" pitchFamily="49" charset="-122"/>
                <a:ea typeface="黑体" panose="02010609060101010101" pitchFamily="49" charset="-122"/>
              </a:rPr>
              <a:t>。</a:t>
            </a:r>
          </a:p>
        </p:txBody>
      </p:sp>
      <p:sp>
        <p:nvSpPr>
          <p:cNvPr id="62471" name="Rectangle 7"/>
          <p:cNvSpPr>
            <a:spLocks noChangeArrowheads="1"/>
          </p:cNvSpPr>
          <p:nvPr/>
        </p:nvSpPr>
        <p:spPr bwMode="auto">
          <a:xfrm>
            <a:off x="304800" y="3397250"/>
            <a:ext cx="8610600"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latin typeface="仿宋_GB2312" pitchFamily="49" charset="-122"/>
                <a:ea typeface="仿宋_GB2312" pitchFamily="49" charset="-122"/>
              </a:rPr>
              <a:t>  </a:t>
            </a:r>
            <a:r>
              <a:rPr kumimoji="1" lang="zh-CN" altLang="en-US" sz="2400" b="1" dirty="0">
                <a:latin typeface="Times New Roman" panose="02020603050405020304" pitchFamily="18" charset="0"/>
                <a:ea typeface="黑体" panose="02010609060101010101" pitchFamily="49" charset="-122"/>
              </a:rPr>
              <a:t>设置两个用于同步的私用信号量，分别为：</a:t>
            </a:r>
          </a:p>
          <a:p>
            <a:pPr eaLnBrk="1" hangingPunct="1"/>
            <a:r>
              <a:rPr kumimoji="1" lang="zh-CN" altLang="en-US" sz="2400" b="1" dirty="0">
                <a:latin typeface="Times New Roman" panose="02020603050405020304" pitchFamily="18" charset="0"/>
                <a:ea typeface="黑体" panose="02010609060101010101" pitchFamily="49" charset="-122"/>
              </a:rPr>
              <a:t>     </a:t>
            </a:r>
            <a:r>
              <a:rPr kumimoji="1" lang="en-US" altLang="zh-CN" sz="2400" b="1" dirty="0">
                <a:latin typeface="Times New Roman" panose="02020603050405020304" pitchFamily="18" charset="0"/>
                <a:ea typeface="黑体" panose="02010609060101010101" pitchFamily="49" charset="-122"/>
              </a:rPr>
              <a:t>S1=0;   /*S1</a:t>
            </a:r>
            <a:r>
              <a:rPr kumimoji="1" lang="zh-CN" altLang="en-US" sz="2400" b="1" dirty="0">
                <a:latin typeface="Times New Roman" panose="02020603050405020304" pitchFamily="18" charset="0"/>
                <a:ea typeface="黑体" panose="02010609060101010101" pitchFamily="49" charset="-122"/>
              </a:rPr>
              <a:t>表示是否有化验单，</a:t>
            </a:r>
            <a:r>
              <a:rPr kumimoji="1" lang="en-US" altLang="zh-CN" sz="2400" b="1" dirty="0">
                <a:latin typeface="Times New Roman" panose="02020603050405020304" pitchFamily="18" charset="0"/>
                <a:ea typeface="黑体" panose="02010609060101010101" pitchFamily="49" charset="-122"/>
              </a:rPr>
              <a:t>S1=0</a:t>
            </a:r>
            <a:r>
              <a:rPr kumimoji="1" lang="zh-CN" altLang="en-US" sz="2400" b="1" dirty="0">
                <a:latin typeface="Times New Roman" panose="02020603050405020304" pitchFamily="18" charset="0"/>
                <a:ea typeface="黑体" panose="02010609060101010101" pitchFamily="49" charset="-122"/>
              </a:rPr>
              <a:t>表示无化验单*</a:t>
            </a:r>
            <a:r>
              <a:rPr kumimoji="1" lang="en-US" altLang="zh-CN" sz="2400" b="1" dirty="0">
                <a:latin typeface="Times New Roman" panose="02020603050405020304" pitchFamily="18" charset="0"/>
                <a:ea typeface="黑体" panose="02010609060101010101" pitchFamily="49" charset="-122"/>
              </a:rPr>
              <a:t>/</a:t>
            </a:r>
          </a:p>
          <a:p>
            <a:pPr eaLnBrk="1" hangingPunct="1"/>
            <a:r>
              <a:rPr kumimoji="1" lang="en-US" altLang="zh-CN" sz="2400" b="1" dirty="0">
                <a:latin typeface="Times New Roman" panose="02020603050405020304" pitchFamily="18" charset="0"/>
                <a:ea typeface="黑体" panose="02010609060101010101" pitchFamily="49" charset="-122"/>
              </a:rPr>
              <a:t>     S2=0;   /*S2</a:t>
            </a:r>
            <a:r>
              <a:rPr kumimoji="1" lang="zh-CN" altLang="en-US" sz="2400" b="1" dirty="0">
                <a:latin typeface="Times New Roman" panose="02020603050405020304" pitchFamily="18" charset="0"/>
                <a:ea typeface="黑体" panose="02010609060101010101" pitchFamily="49" charset="-122"/>
              </a:rPr>
              <a:t>表示是无化验结果，</a:t>
            </a:r>
            <a:r>
              <a:rPr kumimoji="1" lang="en-US" altLang="zh-CN" sz="2400" b="1" dirty="0">
                <a:latin typeface="Times New Roman" panose="02020603050405020304" pitchFamily="18" charset="0"/>
                <a:ea typeface="黑体" panose="02010609060101010101" pitchFamily="49" charset="-122"/>
              </a:rPr>
              <a:t>0</a:t>
            </a:r>
            <a:r>
              <a:rPr kumimoji="1" lang="zh-CN" altLang="en-US" sz="2400" b="1" dirty="0">
                <a:latin typeface="Times New Roman" panose="02020603050405020304" pitchFamily="18" charset="0"/>
                <a:ea typeface="黑体" panose="02010609060101010101" pitchFamily="49" charset="-122"/>
              </a:rPr>
              <a:t>表示无化验结果*</a:t>
            </a:r>
            <a:r>
              <a:rPr kumimoji="1" lang="en-US" altLang="zh-CN" sz="2400" b="1" dirty="0">
                <a:latin typeface="Times New Roman" panose="02020603050405020304" pitchFamily="18" charset="0"/>
                <a:ea typeface="黑体" panose="02010609060101010101" pitchFamily="49" charset="-122"/>
              </a:rPr>
              <a:t>/</a:t>
            </a:r>
          </a:p>
          <a:p>
            <a:pPr eaLnBrk="1" hangingPunct="1"/>
            <a:r>
              <a:rPr kumimoji="1" lang="en-US" altLang="zh-CN" sz="2400" b="1" dirty="0">
                <a:latin typeface="Times New Roman" panose="02020603050405020304" pitchFamily="18" charset="0"/>
                <a:ea typeface="黑体" panose="02010609060101010101" pitchFamily="49" charset="-122"/>
              </a:rPr>
              <a:t>     </a:t>
            </a:r>
            <a:r>
              <a:rPr kumimoji="1" lang="zh-CN" altLang="en-US" sz="2400" b="1" dirty="0">
                <a:latin typeface="Times New Roman" panose="02020603050405020304" pitchFamily="18" charset="0"/>
                <a:ea typeface="黑体" panose="02010609060101010101" pitchFamily="49" charset="-122"/>
              </a:rPr>
              <a:t>则可以得出具体的进程程序</a:t>
            </a:r>
            <a:r>
              <a:rPr kumimoji="1" lang="zh-CN" altLang="en-US" sz="2400" b="1" dirty="0">
                <a:latin typeface="Times New Roman" panose="02020603050405020304" pitchFamily="18" charset="0"/>
                <a:ea typeface="黑体" panose="02010609060101010101" pitchFamily="49" charset="-122"/>
                <a:hlinkClick r:id="rId2" action="ppaction://hlinksldjump"/>
              </a:rPr>
              <a:t>为：</a:t>
            </a:r>
            <a:endParaRPr kumimoji="1" lang="zh-CN" altLang="en-US" sz="2400" b="1" dirty="0">
              <a:latin typeface="Times New Roman" panose="02020603050405020304" pitchFamily="18" charset="0"/>
              <a:ea typeface="黑体" panose="02010609060101010101" pitchFamily="49" charset="-122"/>
            </a:endParaRPr>
          </a:p>
        </p:txBody>
      </p:sp>
      <p:sp>
        <p:nvSpPr>
          <p:cNvPr id="62472" name="Rectangle 8"/>
          <p:cNvSpPr>
            <a:spLocks noChangeArrowheads="1"/>
          </p:cNvSpPr>
          <p:nvPr/>
        </p:nvSpPr>
        <p:spPr bwMode="auto">
          <a:xfrm>
            <a:off x="152400" y="5084763"/>
            <a:ext cx="8839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仿宋_GB2312" pitchFamily="49" charset="-122"/>
                <a:ea typeface="仿宋_GB2312" pitchFamily="49" charset="-122"/>
              </a:rPr>
              <a:t>  </a:t>
            </a:r>
            <a:r>
              <a:rPr kumimoji="1" lang="zh-CN" altLang="en-US" sz="2800" b="1">
                <a:solidFill>
                  <a:srgbClr val="3333FF"/>
                </a:solidFill>
                <a:latin typeface="Times New Roman" panose="02020603050405020304" pitchFamily="18" charset="0"/>
                <a:ea typeface="华文新魏" panose="02010800040101010101" pitchFamily="2" charset="-122"/>
              </a:rPr>
              <a:t>可以看出，用</a:t>
            </a:r>
            <a:r>
              <a:rPr kumimoji="1" lang="en-US" altLang="zh-CN" sz="2800" b="1">
                <a:solidFill>
                  <a:srgbClr val="3333FF"/>
                </a:solidFill>
                <a:latin typeface="Times New Roman" panose="02020603050405020304" pitchFamily="18" charset="0"/>
                <a:ea typeface="华文新魏" panose="02010800040101010101" pitchFamily="2" charset="-122"/>
              </a:rPr>
              <a:t>P.V</a:t>
            </a:r>
            <a:r>
              <a:rPr kumimoji="1" lang="zh-CN" altLang="en-US" sz="2800" b="1">
                <a:solidFill>
                  <a:srgbClr val="3333FF"/>
                </a:solidFill>
                <a:latin typeface="Times New Roman" panose="02020603050405020304" pitchFamily="18" charset="0"/>
                <a:ea typeface="华文新魏" panose="02010800040101010101" pitchFamily="2" charset="-122"/>
              </a:rPr>
              <a:t>操作可以方便解决进程同步问题</a:t>
            </a:r>
            <a:r>
              <a:rPr kumimoji="1" lang="zh-CN" altLang="en-US" sz="2800">
                <a:solidFill>
                  <a:srgbClr val="3333FF"/>
                </a:solidFill>
                <a:latin typeface="Times New Roman" panose="02020603050405020304" pitchFamily="18" charset="0"/>
                <a:ea typeface="华文新魏" panose="02010800040101010101" pitchFamily="2" charset="-122"/>
              </a:rPr>
              <a:t>。 </a:t>
            </a:r>
          </a:p>
        </p:txBody>
      </p:sp>
    </p:spTree>
    <p:extLst>
      <p:ext uri="{BB962C8B-B14F-4D97-AF65-F5344CB8AC3E}">
        <p14:creationId xmlns:p14="http://schemas.microsoft.com/office/powerpoint/2010/main" val="3549589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24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24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24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2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autoUpdateAnimBg="0"/>
      <p:bldP spid="62469" grpId="0" autoUpdateAnimBg="0"/>
      <p:bldP spid="62470" grpId="0" autoUpdateAnimBg="0"/>
      <p:bldP spid="62471" grpId="0" autoUpdateAnimBg="0"/>
      <p:bldP spid="62472"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a:xfrm>
            <a:off x="269875" y="95250"/>
            <a:ext cx="8839200" cy="669925"/>
          </a:xfrm>
          <a:noFill/>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进程的同步</a:t>
            </a:r>
            <a:r>
              <a:rPr lang="en-US" altLang="zh-CN">
                <a:solidFill>
                  <a:srgbClr val="FF0000"/>
                </a:solidFill>
                <a:latin typeface="Times New Roman" panose="02020603050405020304" pitchFamily="18" charset="0"/>
                <a:ea typeface="华文新魏" panose="02010800040101010101" pitchFamily="2" charset="-122"/>
              </a:rPr>
              <a:t>(4)</a:t>
            </a:r>
          </a:p>
        </p:txBody>
      </p:sp>
      <p:sp>
        <p:nvSpPr>
          <p:cNvPr id="47107" name="Rectangle 3"/>
          <p:cNvSpPr>
            <a:spLocks noGrp="1" noChangeArrowheads="1"/>
          </p:cNvSpPr>
          <p:nvPr>
            <p:ph type="subTitle" idx="1"/>
          </p:nvPr>
        </p:nvSpPr>
        <p:spPr>
          <a:xfrm>
            <a:off x="187325" y="854075"/>
            <a:ext cx="6400800" cy="487363"/>
          </a:xfrm>
          <a:noFill/>
        </p:spPr>
        <p:txBody>
          <a:bodyPr/>
          <a:lstStyle/>
          <a:p>
            <a:pPr algn="l" eaLnBrk="1" hangingPunct="1"/>
            <a:r>
              <a:rPr lang="en-US" altLang="zh-CN" b="1">
                <a:solidFill>
                  <a:srgbClr val="3333FF"/>
                </a:solidFill>
              </a:rPr>
              <a:t>3.4.3 </a:t>
            </a:r>
            <a:r>
              <a:rPr lang="zh-CN" altLang="en-US" b="1">
                <a:solidFill>
                  <a:srgbClr val="3333FF"/>
                </a:solidFill>
              </a:rPr>
              <a:t>进程同步的的几种情况</a:t>
            </a:r>
          </a:p>
        </p:txBody>
      </p:sp>
      <p:sp>
        <p:nvSpPr>
          <p:cNvPr id="63492" name="Rectangle 4"/>
          <p:cNvSpPr>
            <a:spLocks noChangeArrowheads="1"/>
          </p:cNvSpPr>
          <p:nvPr/>
        </p:nvSpPr>
        <p:spPr bwMode="auto">
          <a:xfrm>
            <a:off x="304800" y="1447800"/>
            <a:ext cx="8534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黑体" panose="02010609060101010101" pitchFamily="49" charset="-122"/>
                <a:ea typeface="黑体" panose="02010609060101010101" pitchFamily="49" charset="-122"/>
              </a:rPr>
              <a:t>⒈</a:t>
            </a:r>
            <a:r>
              <a:rPr kumimoji="1" lang="zh-CN" altLang="en-US" sz="2800" b="1">
                <a:latin typeface="黑体" panose="02010609060101010101" pitchFamily="49" charset="-122"/>
                <a:ea typeface="黑体" panose="02010609060101010101" pitchFamily="49" charset="-122"/>
              </a:rPr>
              <a:t>一组合作进程按逻辑需要所确定的次序执行</a:t>
            </a:r>
          </a:p>
        </p:txBody>
      </p:sp>
      <p:sp>
        <p:nvSpPr>
          <p:cNvPr id="63493" name="Rectangle 5"/>
          <p:cNvSpPr>
            <a:spLocks noChangeArrowheads="1"/>
          </p:cNvSpPr>
          <p:nvPr/>
        </p:nvSpPr>
        <p:spPr bwMode="auto">
          <a:xfrm>
            <a:off x="520700" y="2060575"/>
            <a:ext cx="8083550"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latin typeface="仿宋_GB2312" pitchFamily="49" charset="-122"/>
                <a:ea typeface="仿宋_GB2312" pitchFamily="49" charset="-122"/>
              </a:rPr>
              <a:t>  </a:t>
            </a:r>
            <a:r>
              <a:rPr kumimoji="1" lang="zh-CN" altLang="en-US" sz="2400" b="1" dirty="0">
                <a:latin typeface="黑体" panose="02010609060101010101" pitchFamily="49" charset="-122"/>
                <a:ea typeface="黑体" panose="02010609060101010101" pitchFamily="49" charset="-122"/>
              </a:rPr>
              <a:t>若干进程为了完成一个共用的任务而并发执行，并且这些进程的操作执行有一定的先后次序。也就是说它们必须遵循一定的同步规则，只有这样，并发执行的结果才是正确的。</a:t>
            </a:r>
            <a:r>
              <a:rPr kumimoji="1" lang="zh-CN" altLang="en-US" sz="2400" dirty="0">
                <a:latin typeface="仿宋_GB2312" pitchFamily="49" charset="-122"/>
                <a:ea typeface="仿宋_GB2312" pitchFamily="49" charset="-122"/>
                <a:hlinkClick r:id="rId2" action="ppaction://hlinksldjump"/>
              </a:rPr>
              <a:t>例如：</a:t>
            </a:r>
            <a:endParaRPr kumimoji="1" lang="zh-CN" altLang="en-US" sz="2400" dirty="0">
              <a:latin typeface="仿宋_GB2312" pitchFamily="49" charset="-122"/>
              <a:ea typeface="仿宋_GB2312" pitchFamily="49" charset="-122"/>
            </a:endParaRPr>
          </a:p>
        </p:txBody>
      </p:sp>
      <p:sp>
        <p:nvSpPr>
          <p:cNvPr id="63494" name="Rectangle 6"/>
          <p:cNvSpPr>
            <a:spLocks noChangeArrowheads="1"/>
          </p:cNvSpPr>
          <p:nvPr/>
        </p:nvSpPr>
        <p:spPr bwMode="auto">
          <a:xfrm>
            <a:off x="477044" y="3851085"/>
            <a:ext cx="84248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FF0000"/>
                </a:solidFill>
                <a:latin typeface="隶书" panose="02010509060101010101" pitchFamily="49" charset="-122"/>
                <a:ea typeface="黑体" panose="02010609060101010101" pitchFamily="49" charset="-122"/>
              </a:rPr>
              <a:t>进程流图</a:t>
            </a:r>
            <a:r>
              <a:rPr kumimoji="1" lang="zh-CN" altLang="en-US" sz="2800" b="1" dirty="0">
                <a:latin typeface="仿宋_GB2312" pitchFamily="49" charset="-122"/>
                <a:ea typeface="黑体" panose="02010609060101010101" pitchFamily="49" charset="-122"/>
              </a:rPr>
              <a:t>：用图示来表示进程集合的执行时间轨迹。</a:t>
            </a:r>
          </a:p>
        </p:txBody>
      </p:sp>
      <p:sp>
        <p:nvSpPr>
          <p:cNvPr id="63495" name="Rectangle 7"/>
          <p:cNvSpPr>
            <a:spLocks noChangeArrowheads="1"/>
          </p:cNvSpPr>
          <p:nvPr/>
        </p:nvSpPr>
        <p:spPr bwMode="auto">
          <a:xfrm>
            <a:off x="381000" y="4662488"/>
            <a:ext cx="8686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dirty="0">
                <a:solidFill>
                  <a:srgbClr val="FF0000"/>
                </a:solidFill>
                <a:latin typeface="仿宋_GB2312" pitchFamily="49" charset="-122"/>
                <a:ea typeface="仿宋_GB2312" pitchFamily="49" charset="-122"/>
              </a:rPr>
              <a:t>   </a:t>
            </a:r>
            <a:r>
              <a:rPr kumimoji="1" lang="zh-CN" altLang="en-US" sz="2800" b="1" dirty="0">
                <a:solidFill>
                  <a:srgbClr val="FF0000"/>
                </a:solidFill>
                <a:latin typeface="Times New Roman" panose="02020603050405020304" pitchFamily="18" charset="0"/>
                <a:ea typeface="黑体" panose="02010609060101010101" pitchFamily="49" charset="-122"/>
              </a:rPr>
              <a:t>例二</a:t>
            </a:r>
            <a:r>
              <a:rPr kumimoji="1" lang="zh-CN" altLang="en-US" sz="2800" b="1" dirty="0">
                <a:latin typeface="Times New Roman" panose="02020603050405020304" pitchFamily="18" charset="0"/>
                <a:ea typeface="黑体" panose="02010609060101010101" pitchFamily="49" charset="-122"/>
              </a:rPr>
              <a:t>：</a:t>
            </a:r>
            <a:r>
              <a:rPr kumimoji="1" lang="en-US" altLang="zh-CN" sz="2800" b="1" dirty="0">
                <a:latin typeface="Times New Roman" panose="02020603050405020304" pitchFamily="18" charset="0"/>
                <a:ea typeface="黑体" panose="02010609060101010101" pitchFamily="49" charset="-122"/>
              </a:rPr>
              <a:t>Pa</a:t>
            </a:r>
            <a:r>
              <a:rPr kumimoji="1" lang="zh-CN" altLang="en-US" sz="2800" b="1" dirty="0">
                <a:latin typeface="Times New Roman" panose="02020603050405020304" pitchFamily="18" charset="0"/>
                <a:ea typeface="黑体" panose="02010609060101010101" pitchFamily="49" charset="-122"/>
              </a:rPr>
              <a:t>，</a:t>
            </a:r>
            <a:r>
              <a:rPr kumimoji="1" lang="en-US" altLang="zh-CN" sz="2800" b="1" dirty="0" err="1">
                <a:latin typeface="Times New Roman" panose="02020603050405020304" pitchFamily="18" charset="0"/>
                <a:ea typeface="黑体" panose="02010609060101010101" pitchFamily="49" charset="-122"/>
              </a:rPr>
              <a:t>Pb</a:t>
            </a:r>
            <a:r>
              <a:rPr kumimoji="1" lang="zh-CN" altLang="en-US" sz="2800" b="1" dirty="0">
                <a:latin typeface="Times New Roman" panose="02020603050405020304" pitchFamily="18" charset="0"/>
                <a:ea typeface="黑体" panose="02010609060101010101" pitchFamily="49" charset="-122"/>
              </a:rPr>
              <a:t>，</a:t>
            </a:r>
            <a:r>
              <a:rPr kumimoji="1" lang="en-US" altLang="zh-CN" sz="2800" b="1" dirty="0">
                <a:latin typeface="Times New Roman" panose="02020603050405020304" pitchFamily="18" charset="0"/>
                <a:ea typeface="黑体" panose="02010609060101010101" pitchFamily="49" charset="-122"/>
              </a:rPr>
              <a:t>Pc</a:t>
            </a:r>
            <a:r>
              <a:rPr kumimoji="1" lang="zh-CN" altLang="en-US" sz="2800" b="1" dirty="0">
                <a:latin typeface="Times New Roman" panose="02020603050405020304" pitchFamily="18" charset="0"/>
                <a:ea typeface="黑体" panose="02010609060101010101" pitchFamily="49" charset="-122"/>
              </a:rPr>
              <a:t>为一组合作进程，进程流图如图所示，试用</a:t>
            </a:r>
            <a:r>
              <a:rPr kumimoji="1" lang="en-US" altLang="zh-CN" sz="2800" b="1" dirty="0">
                <a:latin typeface="Times New Roman" panose="02020603050405020304" pitchFamily="18" charset="0"/>
                <a:ea typeface="黑体" panose="02010609060101010101" pitchFamily="49" charset="-122"/>
              </a:rPr>
              <a:t>P.V</a:t>
            </a:r>
            <a:r>
              <a:rPr kumimoji="1" lang="zh-CN" altLang="en-US" sz="2800" b="1" dirty="0">
                <a:latin typeface="Times New Roman" panose="02020603050405020304" pitchFamily="18" charset="0"/>
                <a:ea typeface="黑体" panose="02010609060101010101" pitchFamily="49" charset="-122"/>
              </a:rPr>
              <a:t>操作实现其同步。</a:t>
            </a:r>
            <a:r>
              <a:rPr kumimoji="1" lang="zh-CN" altLang="en-US" sz="2800" dirty="0">
                <a:latin typeface="Times New Roman" panose="02020603050405020304" pitchFamily="18" charset="0"/>
                <a:ea typeface="仿宋_GB2312" pitchFamily="49" charset="-122"/>
                <a:hlinkClick r:id="rId3" action="ppaction://hlinksldjump"/>
              </a:rPr>
              <a:t>（具体为）</a:t>
            </a:r>
            <a:endParaRPr kumimoji="1" lang="zh-CN" altLang="en-US" sz="2800" dirty="0">
              <a:latin typeface="Times New Roman" panose="02020603050405020304" pitchFamily="18" charset="0"/>
              <a:ea typeface="仿宋_GB2312" pitchFamily="49" charset="-122"/>
            </a:endParaRPr>
          </a:p>
        </p:txBody>
      </p:sp>
    </p:spTree>
    <p:extLst>
      <p:ext uri="{BB962C8B-B14F-4D97-AF65-F5344CB8AC3E}">
        <p14:creationId xmlns:p14="http://schemas.microsoft.com/office/powerpoint/2010/main" val="2904922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4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49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4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autoUpdateAnimBg="0"/>
      <p:bldP spid="63493" grpId="0" autoUpdateAnimBg="0"/>
      <p:bldP spid="63494" grpId="0" autoUpdateAnimBg="0"/>
      <p:bldP spid="63495"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57150" y="115888"/>
            <a:ext cx="8763000" cy="669925"/>
          </a:xfrm>
          <a:noFill/>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进程同步的的几种情况</a:t>
            </a:r>
          </a:p>
        </p:txBody>
      </p:sp>
      <p:sp>
        <p:nvSpPr>
          <p:cNvPr id="48131" name="Rectangle 3"/>
          <p:cNvSpPr>
            <a:spLocks noGrp="1" noChangeArrowheads="1"/>
          </p:cNvSpPr>
          <p:nvPr>
            <p:ph type="subTitle" idx="1"/>
          </p:nvPr>
        </p:nvSpPr>
        <p:spPr>
          <a:xfrm>
            <a:off x="76200" y="914400"/>
            <a:ext cx="6400800" cy="487363"/>
          </a:xfrm>
          <a:noFill/>
        </p:spPr>
        <p:txBody>
          <a:bodyPr/>
          <a:lstStyle/>
          <a:p>
            <a:pPr algn="l" eaLnBrk="1" hangingPunct="1"/>
            <a:r>
              <a:rPr lang="en-US" altLang="zh-CN" b="1">
                <a:solidFill>
                  <a:srgbClr val="3333FF"/>
                </a:solidFill>
              </a:rPr>
              <a:t>⒉ </a:t>
            </a:r>
            <a:r>
              <a:rPr lang="zh-CN" altLang="en-US" b="1">
                <a:solidFill>
                  <a:srgbClr val="3333FF"/>
                </a:solidFill>
              </a:rPr>
              <a:t>共享缓冲区的合作进程的同步</a:t>
            </a:r>
          </a:p>
        </p:txBody>
      </p:sp>
      <p:sp>
        <p:nvSpPr>
          <p:cNvPr id="64516" name="Rectangle 4"/>
          <p:cNvSpPr>
            <a:spLocks noChangeArrowheads="1"/>
          </p:cNvSpPr>
          <p:nvPr/>
        </p:nvSpPr>
        <p:spPr bwMode="auto">
          <a:xfrm>
            <a:off x="304800" y="1524000"/>
            <a:ext cx="87630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solidFill>
                  <a:srgbClr val="FF0000"/>
                </a:solidFill>
                <a:latin typeface="宋体" panose="02010600030101010101" pitchFamily="2" charset="-122"/>
              </a:rPr>
              <a:t>  </a:t>
            </a:r>
            <a:r>
              <a:rPr kumimoji="1" lang="zh-CN" altLang="en-US" sz="2800" b="1">
                <a:solidFill>
                  <a:srgbClr val="FF0000"/>
                </a:solidFill>
                <a:latin typeface="Times New Roman" panose="02020603050405020304" pitchFamily="18" charset="0"/>
                <a:ea typeface="黑体" panose="02010609060101010101" pitchFamily="49" charset="-122"/>
              </a:rPr>
              <a:t>例三</a:t>
            </a:r>
            <a:r>
              <a:rPr kumimoji="1" lang="zh-CN" altLang="en-US" sz="2800">
                <a:latin typeface="Times New Roman" panose="02020603050405020304" pitchFamily="18" charset="0"/>
                <a:ea typeface="黑体" panose="02010609060101010101" pitchFamily="49" charset="-122"/>
              </a:rPr>
              <a:t>：</a:t>
            </a:r>
            <a:r>
              <a:rPr kumimoji="1" lang="zh-CN" altLang="en-US" sz="2800" b="1">
                <a:latin typeface="Times New Roman" panose="02020603050405020304" pitchFamily="18" charset="0"/>
                <a:ea typeface="黑体" panose="02010609060101010101" pitchFamily="49" charset="-122"/>
              </a:rPr>
              <a:t>假定某计算进程</a:t>
            </a:r>
            <a:r>
              <a:rPr kumimoji="1" lang="en-US" altLang="zh-CN" sz="2800" b="1">
                <a:latin typeface="Times New Roman" panose="02020603050405020304" pitchFamily="18" charset="0"/>
                <a:ea typeface="黑体" panose="02010609060101010101" pitchFamily="49" charset="-122"/>
              </a:rPr>
              <a:t>CP</a:t>
            </a:r>
            <a:r>
              <a:rPr kumimoji="1" lang="zh-CN" altLang="en-US" sz="2800" b="1">
                <a:latin typeface="Times New Roman" panose="02020603050405020304" pitchFamily="18" charset="0"/>
                <a:ea typeface="黑体" panose="02010609060101010101" pitchFamily="49" charset="-122"/>
              </a:rPr>
              <a:t>和打印进程的</a:t>
            </a:r>
            <a:r>
              <a:rPr kumimoji="1" lang="en-US" altLang="zh-CN" sz="2800" b="1">
                <a:latin typeface="Times New Roman" panose="02020603050405020304" pitchFamily="18" charset="0"/>
                <a:ea typeface="黑体" panose="02010609060101010101" pitchFamily="49" charset="-122"/>
              </a:rPr>
              <a:t>IOP</a:t>
            </a:r>
            <a:r>
              <a:rPr kumimoji="1" lang="zh-CN" altLang="en-US" sz="2800" b="1">
                <a:latin typeface="Times New Roman" panose="02020603050405020304" pitchFamily="18" charset="0"/>
                <a:ea typeface="黑体" panose="02010609060101010101" pitchFamily="49" charset="-122"/>
              </a:rPr>
              <a:t>公用一个单缓冲</a:t>
            </a:r>
            <a:r>
              <a:rPr kumimoji="1" lang="en-US" altLang="zh-CN" sz="2800" b="1">
                <a:latin typeface="Times New Roman" panose="02020603050405020304" pitchFamily="18" charset="0"/>
                <a:ea typeface="黑体" panose="02010609060101010101" pitchFamily="49" charset="-122"/>
              </a:rPr>
              <a:t>buft</a:t>
            </a:r>
            <a:r>
              <a:rPr kumimoji="1" lang="zh-CN" altLang="en-US" sz="2800" b="1">
                <a:latin typeface="Times New Roman" panose="02020603050405020304" pitchFamily="18" charset="0"/>
                <a:ea typeface="黑体" panose="02010609060101010101" pitchFamily="49" charset="-122"/>
              </a:rPr>
              <a:t>，其中</a:t>
            </a:r>
            <a:r>
              <a:rPr kumimoji="1" lang="en-US" altLang="zh-CN" sz="2800" b="1">
                <a:latin typeface="Times New Roman" panose="02020603050405020304" pitchFamily="18" charset="0"/>
                <a:ea typeface="黑体" panose="02010609060101010101" pitchFamily="49" charset="-122"/>
              </a:rPr>
              <a:t>CP</a:t>
            </a:r>
            <a:r>
              <a:rPr kumimoji="1" lang="zh-CN" altLang="en-US" sz="2800" b="1">
                <a:latin typeface="Times New Roman" panose="02020603050405020304" pitchFamily="18" charset="0"/>
                <a:ea typeface="黑体" panose="02010609060101010101" pitchFamily="49" charset="-122"/>
              </a:rPr>
              <a:t>进程负责不断地计算数据并送入缓冲区</a:t>
            </a:r>
            <a:r>
              <a:rPr kumimoji="1" lang="en-US" altLang="zh-CN" sz="2800" b="1">
                <a:latin typeface="Times New Roman" panose="02020603050405020304" pitchFamily="18" charset="0"/>
                <a:ea typeface="黑体" panose="02010609060101010101" pitchFamily="49" charset="-122"/>
              </a:rPr>
              <a:t>buft</a:t>
            </a:r>
            <a:r>
              <a:rPr kumimoji="1" lang="zh-CN" altLang="en-US" sz="2800" b="1">
                <a:latin typeface="Times New Roman" panose="02020603050405020304" pitchFamily="18" charset="0"/>
                <a:ea typeface="黑体" panose="02010609060101010101" pitchFamily="49" charset="-122"/>
              </a:rPr>
              <a:t>中，</a:t>
            </a:r>
            <a:r>
              <a:rPr kumimoji="1" lang="en-US" altLang="zh-CN" sz="2800" b="1">
                <a:latin typeface="Times New Roman" panose="02020603050405020304" pitchFamily="18" charset="0"/>
                <a:ea typeface="黑体" panose="02010609060101010101" pitchFamily="49" charset="-122"/>
              </a:rPr>
              <a:t>IOP</a:t>
            </a:r>
            <a:r>
              <a:rPr kumimoji="1" lang="zh-CN" altLang="en-US" sz="2800" b="1">
                <a:latin typeface="Times New Roman" panose="02020603050405020304" pitchFamily="18" charset="0"/>
                <a:ea typeface="黑体" panose="02010609060101010101" pitchFamily="49" charset="-122"/>
              </a:rPr>
              <a:t>进程负责从缓冲区</a:t>
            </a:r>
            <a:r>
              <a:rPr kumimoji="1" lang="en-US" altLang="zh-CN" sz="2800" b="1">
                <a:latin typeface="Times New Roman" panose="02020603050405020304" pitchFamily="18" charset="0"/>
                <a:ea typeface="黑体" panose="02010609060101010101" pitchFamily="49" charset="-122"/>
              </a:rPr>
              <a:t>buft</a:t>
            </a:r>
            <a:r>
              <a:rPr kumimoji="1" lang="zh-CN" altLang="en-US" sz="2800" b="1">
                <a:latin typeface="Times New Roman" panose="02020603050405020304" pitchFamily="18" charset="0"/>
                <a:ea typeface="黑体" panose="02010609060101010101" pitchFamily="49" charset="-122"/>
              </a:rPr>
              <a:t>中取出数据去打印，则</a:t>
            </a:r>
            <a:r>
              <a:rPr kumimoji="1" lang="en-US" altLang="zh-CN" sz="2800" b="1">
                <a:latin typeface="Times New Roman" panose="02020603050405020304" pitchFamily="18" charset="0"/>
                <a:ea typeface="黑体" panose="02010609060101010101" pitchFamily="49" charset="-122"/>
              </a:rPr>
              <a:t>IOP</a:t>
            </a:r>
            <a:r>
              <a:rPr kumimoji="1" lang="zh-CN" altLang="en-US" sz="2800" b="1">
                <a:latin typeface="Times New Roman" panose="02020603050405020304" pitchFamily="18" charset="0"/>
                <a:ea typeface="黑体" panose="02010609060101010101" pitchFamily="49" charset="-122"/>
              </a:rPr>
              <a:t>和</a:t>
            </a:r>
            <a:r>
              <a:rPr kumimoji="1" lang="en-US" altLang="zh-CN" sz="2800" b="1">
                <a:latin typeface="Times New Roman" panose="02020603050405020304" pitchFamily="18" charset="0"/>
                <a:ea typeface="黑体" panose="02010609060101010101" pitchFamily="49" charset="-122"/>
              </a:rPr>
              <a:t>CP</a:t>
            </a:r>
            <a:r>
              <a:rPr kumimoji="1" lang="zh-CN" altLang="en-US" sz="2800" b="1">
                <a:latin typeface="Times New Roman" panose="02020603050405020304" pitchFamily="18" charset="0"/>
                <a:ea typeface="黑体" panose="02010609060101010101" pitchFamily="49" charset="-122"/>
              </a:rPr>
              <a:t>两进程必须遵循以下的同步规则</a:t>
            </a:r>
            <a:r>
              <a:rPr kumimoji="1" lang="zh-CN" altLang="en-US" sz="2800">
                <a:latin typeface="Times New Roman" panose="02020603050405020304" pitchFamily="18" charset="0"/>
                <a:ea typeface="黑体" panose="02010609060101010101" pitchFamily="49" charset="-122"/>
              </a:rPr>
              <a:t>：</a:t>
            </a:r>
          </a:p>
        </p:txBody>
      </p:sp>
      <p:sp>
        <p:nvSpPr>
          <p:cNvPr id="64517" name="Rectangle 5"/>
          <p:cNvSpPr>
            <a:spLocks noChangeArrowheads="1"/>
          </p:cNvSpPr>
          <p:nvPr/>
        </p:nvSpPr>
        <p:spPr bwMode="auto">
          <a:xfrm>
            <a:off x="304800" y="3273425"/>
            <a:ext cx="85344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宋体" panose="02010600030101010101" pitchFamily="2" charset="-122"/>
              </a:rPr>
              <a:t>  </a:t>
            </a:r>
            <a:r>
              <a:rPr kumimoji="1" lang="en-US" altLang="zh-CN" sz="2800">
                <a:latin typeface="仿宋_GB2312" pitchFamily="49" charset="-122"/>
              </a:rPr>
              <a:t> </a:t>
            </a:r>
            <a:r>
              <a:rPr kumimoji="1" lang="en-US" altLang="zh-CN" sz="2800" b="1">
                <a:latin typeface="Times New Roman" panose="02020603050405020304" pitchFamily="18" charset="0"/>
                <a:ea typeface="黑体" panose="02010609060101010101" pitchFamily="49" charset="-122"/>
              </a:rPr>
              <a:t>①</a:t>
            </a:r>
            <a:r>
              <a:rPr kumimoji="1" lang="zh-CN" altLang="en-US" sz="2800" b="1">
                <a:latin typeface="Times New Roman" panose="02020603050405020304" pitchFamily="18" charset="0"/>
                <a:ea typeface="黑体" panose="02010609060101010101" pitchFamily="49" charset="-122"/>
              </a:rPr>
              <a:t>当</a:t>
            </a:r>
            <a:r>
              <a:rPr kumimoji="1" lang="en-US" altLang="zh-CN" sz="2800" b="1">
                <a:latin typeface="Times New Roman" panose="02020603050405020304" pitchFamily="18" charset="0"/>
                <a:ea typeface="黑体" panose="02010609060101010101" pitchFamily="49" charset="-122"/>
              </a:rPr>
              <a:t>CP</a:t>
            </a:r>
            <a:r>
              <a:rPr kumimoji="1" lang="zh-CN" altLang="en-US" sz="2800" b="1">
                <a:latin typeface="Times New Roman" panose="02020603050405020304" pitchFamily="18" charset="0"/>
                <a:ea typeface="黑体" panose="02010609060101010101" pitchFamily="49" charset="-122"/>
              </a:rPr>
              <a:t>把计算结果送入</a:t>
            </a:r>
            <a:r>
              <a:rPr kumimoji="1" lang="en-US" altLang="zh-CN" sz="2800" b="1">
                <a:latin typeface="Times New Roman" panose="02020603050405020304" pitchFamily="18" charset="0"/>
                <a:ea typeface="黑体" panose="02010609060101010101" pitchFamily="49" charset="-122"/>
              </a:rPr>
              <a:t>buft</a:t>
            </a:r>
            <a:r>
              <a:rPr kumimoji="1" lang="zh-CN" altLang="en-US" sz="2800" b="1">
                <a:latin typeface="Times New Roman" panose="02020603050405020304" pitchFamily="18" charset="0"/>
                <a:ea typeface="黑体" panose="02010609060101010101" pitchFamily="49" charset="-122"/>
              </a:rPr>
              <a:t>时，</a:t>
            </a:r>
            <a:r>
              <a:rPr kumimoji="1" lang="en-US" altLang="zh-CN" sz="2800" b="1">
                <a:latin typeface="Times New Roman" panose="02020603050405020304" pitchFamily="18" charset="0"/>
                <a:ea typeface="黑体" panose="02010609060101010101" pitchFamily="49" charset="-122"/>
              </a:rPr>
              <a:t>IOP</a:t>
            </a:r>
            <a:r>
              <a:rPr kumimoji="1" lang="zh-CN" altLang="en-US" sz="2800" b="1">
                <a:latin typeface="Times New Roman" panose="02020603050405020304" pitchFamily="18" charset="0"/>
                <a:ea typeface="黑体" panose="02010609060101010101" pitchFamily="49" charset="-122"/>
              </a:rPr>
              <a:t>进程才能从</a:t>
            </a:r>
            <a:r>
              <a:rPr kumimoji="1" lang="en-US" altLang="zh-CN" sz="2800" b="1">
                <a:latin typeface="Times New Roman" panose="02020603050405020304" pitchFamily="18" charset="0"/>
                <a:ea typeface="黑体" panose="02010609060101010101" pitchFamily="49" charset="-122"/>
              </a:rPr>
              <a:t>buft</a:t>
            </a:r>
            <a:r>
              <a:rPr kumimoji="1" lang="zh-CN" altLang="en-US" sz="2800" b="1">
                <a:latin typeface="Times New Roman" panose="02020603050405020304" pitchFamily="18" charset="0"/>
                <a:ea typeface="黑体" panose="02010609060101010101" pitchFamily="49" charset="-122"/>
              </a:rPr>
              <a:t>中取出去打印；即当</a:t>
            </a:r>
            <a:r>
              <a:rPr kumimoji="1" lang="en-US" altLang="zh-CN" sz="2800" b="1">
                <a:latin typeface="Times New Roman" panose="02020603050405020304" pitchFamily="18" charset="0"/>
                <a:ea typeface="黑体" panose="02010609060101010101" pitchFamily="49" charset="-122"/>
              </a:rPr>
              <a:t>buft</a:t>
            </a:r>
            <a:r>
              <a:rPr kumimoji="1" lang="zh-CN" altLang="en-US" sz="2800" b="1">
                <a:latin typeface="Times New Roman" panose="02020603050405020304" pitchFamily="18" charset="0"/>
                <a:ea typeface="黑体" panose="02010609060101010101" pitchFamily="49" charset="-122"/>
              </a:rPr>
              <a:t>内有信息时，</a:t>
            </a:r>
            <a:r>
              <a:rPr kumimoji="1" lang="en-US" altLang="zh-CN" sz="2800" b="1">
                <a:latin typeface="Times New Roman" panose="02020603050405020304" pitchFamily="18" charset="0"/>
                <a:ea typeface="黑体" panose="02010609060101010101" pitchFamily="49" charset="-122"/>
              </a:rPr>
              <a:t>IOP</a:t>
            </a:r>
            <a:r>
              <a:rPr kumimoji="1" lang="zh-CN" altLang="en-US" sz="2800" b="1">
                <a:latin typeface="Times New Roman" panose="02020603050405020304" pitchFamily="18" charset="0"/>
                <a:ea typeface="黑体" panose="02010609060101010101" pitchFamily="49" charset="-122"/>
              </a:rPr>
              <a:t>才能动作，否则必须等待。 ②同样，只有当</a:t>
            </a:r>
            <a:r>
              <a:rPr kumimoji="1" lang="en-US" altLang="zh-CN" sz="2800" b="1">
                <a:latin typeface="Times New Roman" panose="02020603050405020304" pitchFamily="18" charset="0"/>
                <a:ea typeface="黑体" panose="02010609060101010101" pitchFamily="49" charset="-122"/>
              </a:rPr>
              <a:t>buft</a:t>
            </a:r>
            <a:r>
              <a:rPr kumimoji="1" lang="zh-CN" altLang="en-US" sz="2800" b="1">
                <a:latin typeface="Times New Roman" panose="02020603050405020304" pitchFamily="18" charset="0"/>
                <a:ea typeface="黑体" panose="02010609060101010101" pitchFamily="49" charset="-122"/>
              </a:rPr>
              <a:t>为空时，</a:t>
            </a:r>
            <a:r>
              <a:rPr kumimoji="1" lang="en-US" altLang="zh-CN" sz="2800" b="1">
                <a:latin typeface="Times New Roman" panose="02020603050405020304" pitchFamily="18" charset="0"/>
                <a:ea typeface="黑体" panose="02010609060101010101" pitchFamily="49" charset="-122"/>
              </a:rPr>
              <a:t>CP</a:t>
            </a:r>
            <a:r>
              <a:rPr kumimoji="1" lang="zh-CN" altLang="en-US" sz="2800" b="1">
                <a:latin typeface="Times New Roman" panose="02020603050405020304" pitchFamily="18" charset="0"/>
                <a:ea typeface="黑体" panose="02010609060101010101" pitchFamily="49" charset="-122"/>
              </a:rPr>
              <a:t>进程才能动作，否则等待。 </a:t>
            </a:r>
          </a:p>
        </p:txBody>
      </p:sp>
      <p:sp>
        <p:nvSpPr>
          <p:cNvPr id="64518" name="Rectangle 6"/>
          <p:cNvSpPr>
            <a:spLocks noChangeArrowheads="1"/>
          </p:cNvSpPr>
          <p:nvPr/>
        </p:nvSpPr>
        <p:spPr bwMode="auto">
          <a:xfrm>
            <a:off x="304800" y="5157788"/>
            <a:ext cx="83708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latin typeface="宋体" panose="02010600030101010101" pitchFamily="2" charset="-122"/>
              </a:rPr>
              <a:t>  </a:t>
            </a:r>
            <a:r>
              <a:rPr kumimoji="1" lang="en-US" altLang="zh-CN" sz="2800" dirty="0">
                <a:latin typeface="仿宋_GB2312" pitchFamily="49" charset="-122"/>
              </a:rPr>
              <a:t> </a:t>
            </a:r>
            <a:r>
              <a:rPr kumimoji="1" lang="zh-CN" altLang="en-US" sz="2800" dirty="0">
                <a:latin typeface="Times New Roman" panose="02020603050405020304" pitchFamily="18" charset="0"/>
                <a:ea typeface="黑体" panose="02010609060101010101" pitchFamily="49" charset="-122"/>
              </a:rPr>
              <a:t>用</a:t>
            </a:r>
            <a:r>
              <a:rPr kumimoji="1" lang="en-US" altLang="zh-CN" sz="2800" dirty="0">
                <a:latin typeface="Times New Roman" panose="02020603050405020304" pitchFamily="18" charset="0"/>
                <a:ea typeface="黑体" panose="02010609060101010101" pitchFamily="49" charset="-122"/>
              </a:rPr>
              <a:t>P.V</a:t>
            </a:r>
            <a:r>
              <a:rPr kumimoji="1" lang="zh-CN" altLang="en-US" sz="2800" dirty="0">
                <a:latin typeface="Times New Roman" panose="02020603050405020304" pitchFamily="18" charset="0"/>
                <a:ea typeface="黑体" panose="02010609060101010101" pitchFamily="49" charset="-122"/>
              </a:rPr>
              <a:t>操作解决这类问题，</a:t>
            </a:r>
            <a:r>
              <a:rPr kumimoji="1" lang="zh-CN" altLang="en-US" sz="2800" dirty="0">
                <a:latin typeface="Times New Roman" panose="02020603050405020304" pitchFamily="18" charset="0"/>
                <a:ea typeface="仿宋_GB2312" pitchFamily="49" charset="-122"/>
                <a:hlinkClick r:id="rId2" action="ppaction://hlinksldjump"/>
              </a:rPr>
              <a:t>具体方法</a:t>
            </a:r>
            <a:endParaRPr kumimoji="1" lang="zh-CN" altLang="en-US" sz="2800" dirty="0">
              <a:latin typeface="Times New Roman" panose="02020603050405020304" pitchFamily="18" charset="0"/>
              <a:ea typeface="仿宋_GB2312" pitchFamily="49" charset="-122"/>
            </a:endParaRPr>
          </a:p>
        </p:txBody>
      </p:sp>
    </p:spTree>
    <p:extLst>
      <p:ext uri="{BB962C8B-B14F-4D97-AF65-F5344CB8AC3E}">
        <p14:creationId xmlns:p14="http://schemas.microsoft.com/office/powerpoint/2010/main" val="4013904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utoUpdateAnimBg="0"/>
      <p:bldP spid="64517" grpId="0" autoUpdateAnimBg="0"/>
      <p:bldP spid="6451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57150" y="115888"/>
            <a:ext cx="8763000" cy="669925"/>
          </a:xfrm>
          <a:noFill/>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进程同步的的几种情况</a:t>
            </a:r>
            <a:r>
              <a:rPr lang="en-US" altLang="zh-CN">
                <a:solidFill>
                  <a:srgbClr val="FF0000"/>
                </a:solidFill>
                <a:latin typeface="Times New Roman" panose="02020603050405020304" pitchFamily="18" charset="0"/>
                <a:ea typeface="华文新魏" panose="02010800040101010101" pitchFamily="2" charset="-122"/>
              </a:rPr>
              <a:t>(2)</a:t>
            </a:r>
          </a:p>
        </p:txBody>
      </p:sp>
      <p:sp>
        <p:nvSpPr>
          <p:cNvPr id="49155" name="Rectangle 3"/>
          <p:cNvSpPr>
            <a:spLocks noGrp="1" noChangeArrowheads="1"/>
          </p:cNvSpPr>
          <p:nvPr>
            <p:ph type="subTitle" idx="1"/>
          </p:nvPr>
        </p:nvSpPr>
        <p:spPr>
          <a:xfrm>
            <a:off x="76200" y="925513"/>
            <a:ext cx="6400800" cy="487362"/>
          </a:xfrm>
          <a:noFill/>
        </p:spPr>
        <p:txBody>
          <a:bodyPr/>
          <a:lstStyle/>
          <a:p>
            <a:pPr algn="l" eaLnBrk="1" hangingPunct="1"/>
            <a:r>
              <a:rPr lang="en-US" altLang="zh-CN" b="1">
                <a:solidFill>
                  <a:srgbClr val="3333FF"/>
                </a:solidFill>
              </a:rPr>
              <a:t>⒊ </a:t>
            </a:r>
            <a:r>
              <a:rPr lang="zh-CN" altLang="en-US" b="1">
                <a:solidFill>
                  <a:srgbClr val="3333FF"/>
                </a:solidFill>
              </a:rPr>
              <a:t>经典进程同步问题</a:t>
            </a:r>
          </a:p>
        </p:txBody>
      </p:sp>
      <p:sp>
        <p:nvSpPr>
          <p:cNvPr id="65540" name="Rectangle 4"/>
          <p:cNvSpPr>
            <a:spLocks noChangeArrowheads="1"/>
          </p:cNvSpPr>
          <p:nvPr/>
        </p:nvSpPr>
        <p:spPr bwMode="auto">
          <a:xfrm>
            <a:off x="304800" y="1447800"/>
            <a:ext cx="8763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黑体" panose="02010609060101010101" pitchFamily="49" charset="-122"/>
                <a:ea typeface="黑体" panose="02010609060101010101" pitchFamily="49" charset="-122"/>
              </a:rPr>
              <a:t>⑴</a:t>
            </a:r>
            <a:r>
              <a:rPr kumimoji="1" lang="zh-CN" altLang="en-US" sz="2800" b="1">
                <a:latin typeface="黑体" panose="02010609060101010101" pitchFamily="49" charset="-122"/>
                <a:ea typeface="黑体" panose="02010609060101010101" pitchFamily="49" charset="-122"/>
              </a:rPr>
              <a:t>生产者和消费者问题</a:t>
            </a:r>
          </a:p>
        </p:txBody>
      </p:sp>
      <p:sp>
        <p:nvSpPr>
          <p:cNvPr id="65541" name="Rectangle 5"/>
          <p:cNvSpPr>
            <a:spLocks noChangeArrowheads="1"/>
          </p:cNvSpPr>
          <p:nvPr/>
        </p:nvSpPr>
        <p:spPr bwMode="auto">
          <a:xfrm>
            <a:off x="304800" y="1981200"/>
            <a:ext cx="8763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solidFill>
                  <a:srgbClr val="FF0000"/>
                </a:solidFill>
                <a:latin typeface="仿宋_GB2312" pitchFamily="49" charset="-122"/>
                <a:ea typeface="仿宋_GB2312" pitchFamily="49" charset="-122"/>
              </a:rPr>
              <a:t>   </a:t>
            </a:r>
            <a:r>
              <a:rPr kumimoji="1" lang="zh-CN" altLang="en-US" sz="2800" b="1" dirty="0">
                <a:solidFill>
                  <a:srgbClr val="FF0000"/>
                </a:solidFill>
                <a:latin typeface="Times New Roman" panose="02020603050405020304" pitchFamily="18" charset="0"/>
                <a:ea typeface="黑体" panose="02010609060101010101" pitchFamily="49" charset="-122"/>
              </a:rPr>
              <a:t>例四</a:t>
            </a:r>
            <a:r>
              <a:rPr kumimoji="1" lang="zh-CN" altLang="en-US" sz="2800" b="1" dirty="0">
                <a:latin typeface="Times New Roman" panose="02020603050405020304" pitchFamily="18" charset="0"/>
                <a:ea typeface="黑体" panose="02010609060101010101" pitchFamily="49" charset="-122"/>
              </a:rPr>
              <a:t>：有</a:t>
            </a:r>
            <a:r>
              <a:rPr kumimoji="1" lang="en-US" altLang="zh-CN" sz="2800" b="1" dirty="0">
                <a:latin typeface="Times New Roman" panose="02020603050405020304" pitchFamily="18" charset="0"/>
                <a:ea typeface="黑体" panose="02010609060101010101" pitchFamily="49" charset="-122"/>
              </a:rPr>
              <a:t>m</a:t>
            </a:r>
            <a:r>
              <a:rPr kumimoji="1" lang="zh-CN" altLang="en-US" sz="2800" b="1" dirty="0">
                <a:latin typeface="Times New Roman" panose="02020603050405020304" pitchFamily="18" charset="0"/>
                <a:ea typeface="黑体" panose="02010609060101010101" pitchFamily="49" charset="-122"/>
              </a:rPr>
              <a:t>个生产者和</a:t>
            </a:r>
            <a:r>
              <a:rPr kumimoji="1" lang="en-US" altLang="zh-CN" sz="2800" b="1" dirty="0">
                <a:latin typeface="Times New Roman" panose="02020603050405020304" pitchFamily="18" charset="0"/>
                <a:ea typeface="黑体" panose="02010609060101010101" pitchFamily="49" charset="-122"/>
              </a:rPr>
              <a:t>n</a:t>
            </a:r>
            <a:r>
              <a:rPr kumimoji="1" lang="zh-CN" altLang="en-US" sz="2800" b="1" dirty="0">
                <a:latin typeface="Times New Roman" panose="02020603050405020304" pitchFamily="18" charset="0"/>
                <a:ea typeface="黑体" panose="02010609060101010101" pitchFamily="49" charset="-122"/>
              </a:rPr>
              <a:t>个消费者，它们共享</a:t>
            </a:r>
            <a:r>
              <a:rPr kumimoji="1" lang="en-US" altLang="zh-CN" sz="2800" b="1" dirty="0">
                <a:latin typeface="Times New Roman" panose="02020603050405020304" pitchFamily="18" charset="0"/>
                <a:ea typeface="黑体" panose="02010609060101010101" pitchFamily="49" charset="-122"/>
              </a:rPr>
              <a:t>k</a:t>
            </a:r>
            <a:r>
              <a:rPr kumimoji="1" lang="zh-CN" altLang="en-US" sz="2800" b="1" dirty="0">
                <a:latin typeface="Times New Roman" panose="02020603050405020304" pitchFamily="18" charset="0"/>
                <a:ea typeface="黑体" panose="02010609060101010101" pitchFamily="49" charset="-122"/>
              </a:rPr>
              <a:t>个缓冲区的缓冲段。</a:t>
            </a:r>
            <a:r>
              <a:rPr kumimoji="1" lang="en-US" altLang="zh-CN" sz="2800" dirty="0">
                <a:latin typeface="仿宋_GB2312" pitchFamily="49" charset="-122"/>
                <a:ea typeface="仿宋_GB2312" pitchFamily="49" charset="-122"/>
                <a:hlinkClick r:id="rId2" action="ppaction://hlinksldjump"/>
              </a:rPr>
              <a:t>(</a:t>
            </a:r>
            <a:r>
              <a:rPr kumimoji="1" lang="zh-CN" altLang="en-US" sz="2800" dirty="0">
                <a:latin typeface="仿宋_GB2312" pitchFamily="49" charset="-122"/>
                <a:ea typeface="仿宋_GB2312" pitchFamily="49" charset="-122"/>
                <a:hlinkClick r:id="rId2" action="ppaction://hlinksldjump"/>
              </a:rPr>
              <a:t>先分析</a:t>
            </a:r>
            <a:r>
              <a:rPr kumimoji="1" lang="zh-CN" altLang="en-US" sz="2800" dirty="0">
                <a:latin typeface="仿宋_GB2312" pitchFamily="49" charset="-122"/>
                <a:ea typeface="仿宋_GB2312" pitchFamily="49" charset="-122"/>
              </a:rPr>
              <a:t>，</a:t>
            </a:r>
            <a:r>
              <a:rPr kumimoji="1" lang="zh-CN" altLang="en-US" sz="2800" dirty="0">
                <a:latin typeface="仿宋_GB2312" pitchFamily="49" charset="-122"/>
                <a:ea typeface="仿宋_GB2312" pitchFamily="49" charset="-122"/>
                <a:hlinkClick r:id="rId3" action="ppaction://hlinksldjump"/>
              </a:rPr>
              <a:t>具体</a:t>
            </a:r>
            <a:r>
              <a:rPr kumimoji="1" lang="en-US" altLang="zh-CN" sz="2800" dirty="0">
                <a:latin typeface="仿宋_GB2312" pitchFamily="49" charset="-122"/>
                <a:ea typeface="仿宋_GB2312" pitchFamily="49" charset="-122"/>
                <a:hlinkClick r:id="rId3" action="ppaction://hlinksldjump"/>
              </a:rPr>
              <a:t>)</a:t>
            </a:r>
            <a:endParaRPr kumimoji="1" lang="en-US" altLang="zh-CN" sz="2800" dirty="0">
              <a:latin typeface="仿宋_GB2312" pitchFamily="49" charset="-122"/>
              <a:ea typeface="仿宋_GB2312" pitchFamily="49" charset="-122"/>
            </a:endParaRPr>
          </a:p>
        </p:txBody>
      </p:sp>
      <p:sp>
        <p:nvSpPr>
          <p:cNvPr id="65542" name="Rectangle 6"/>
          <p:cNvSpPr>
            <a:spLocks noChangeArrowheads="1"/>
          </p:cNvSpPr>
          <p:nvPr/>
        </p:nvSpPr>
        <p:spPr bwMode="auto">
          <a:xfrm>
            <a:off x="304800" y="2971800"/>
            <a:ext cx="876300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latin typeface="仿宋_GB2312" pitchFamily="49" charset="-122"/>
                <a:ea typeface="仿宋_GB2312" pitchFamily="49" charset="-122"/>
              </a:rPr>
              <a:t>   </a:t>
            </a:r>
            <a:r>
              <a:rPr kumimoji="1" lang="en-US" altLang="zh-CN" sz="2800" b="1" dirty="0">
                <a:latin typeface="黑体" panose="02010609060101010101" pitchFamily="49" charset="-122"/>
                <a:ea typeface="黑体" panose="02010609060101010101" pitchFamily="49" charset="-122"/>
              </a:rPr>
              <a:t>①</a:t>
            </a:r>
            <a:r>
              <a:rPr kumimoji="1" lang="zh-CN" altLang="en-US" sz="2800" b="1" dirty="0">
                <a:latin typeface="黑体" panose="02010609060101010101" pitchFamily="49" charset="-122"/>
                <a:ea typeface="黑体" panose="02010609060101010101" pitchFamily="49" charset="-122"/>
              </a:rPr>
              <a:t>用于互斥的公有信号量的</a:t>
            </a:r>
            <a:r>
              <a:rPr kumimoji="1" lang="en-US" altLang="zh-CN" sz="2800" b="1" dirty="0">
                <a:latin typeface="黑体" panose="02010609060101010101" pitchFamily="49" charset="-122"/>
                <a:ea typeface="黑体" panose="02010609060101010101" pitchFamily="49" charset="-122"/>
              </a:rPr>
              <a:t>P.V</a:t>
            </a:r>
            <a:r>
              <a:rPr kumimoji="1" lang="zh-CN" altLang="en-US" sz="2800" b="1" dirty="0">
                <a:latin typeface="黑体" panose="02010609060101010101" pitchFamily="49" charset="-122"/>
                <a:ea typeface="黑体" panose="02010609060101010101" pitchFamily="49" charset="-122"/>
              </a:rPr>
              <a:t>操作必须在同一个程序中成对出现。</a:t>
            </a:r>
          </a:p>
          <a:p>
            <a:pPr eaLnBrk="1" hangingPunct="1"/>
            <a:r>
              <a:rPr kumimoji="1" lang="zh-CN" altLang="en-US" sz="2800" b="1" dirty="0">
                <a:latin typeface="黑体" panose="02010609060101010101" pitchFamily="49" charset="-122"/>
                <a:ea typeface="黑体" panose="02010609060101010101" pitchFamily="49" charset="-122"/>
              </a:rPr>
              <a:t>   ②</a:t>
            </a:r>
            <a:r>
              <a:rPr kumimoji="1" lang="en-US" altLang="zh-CN" sz="2800" b="1" dirty="0">
                <a:latin typeface="黑体" panose="02010609060101010101" pitchFamily="49" charset="-122"/>
                <a:ea typeface="黑体" panose="02010609060101010101" pitchFamily="49" charset="-122"/>
              </a:rPr>
              <a:t>P</a:t>
            </a:r>
            <a:r>
              <a:rPr kumimoji="1" lang="zh-CN" altLang="en-US" sz="2800" b="1" dirty="0">
                <a:latin typeface="黑体" panose="02010609060101010101" pitchFamily="49" charset="-122"/>
                <a:ea typeface="黑体" panose="02010609060101010101" pitchFamily="49" charset="-122"/>
              </a:rPr>
              <a:t>操作的次序不能颠倒：先进行私有信号量的</a:t>
            </a:r>
            <a:r>
              <a:rPr kumimoji="1" lang="en-US" altLang="zh-CN" sz="2800" b="1" dirty="0">
                <a:latin typeface="黑体" panose="02010609060101010101" pitchFamily="49" charset="-122"/>
                <a:ea typeface="黑体" panose="02010609060101010101" pitchFamily="49" charset="-122"/>
              </a:rPr>
              <a:t>P</a:t>
            </a:r>
            <a:r>
              <a:rPr kumimoji="1" lang="zh-CN" altLang="en-US" sz="2800" b="1" dirty="0">
                <a:latin typeface="黑体" panose="02010609060101010101" pitchFamily="49" charset="-122"/>
                <a:ea typeface="黑体" panose="02010609060101010101" pitchFamily="49" charset="-122"/>
              </a:rPr>
              <a:t>操作，后进行公有信号量的</a:t>
            </a:r>
            <a:r>
              <a:rPr kumimoji="1" lang="en-US" altLang="zh-CN" sz="2800" b="1" dirty="0">
                <a:latin typeface="黑体" panose="02010609060101010101" pitchFamily="49" charset="-122"/>
                <a:ea typeface="黑体" panose="02010609060101010101" pitchFamily="49" charset="-122"/>
              </a:rPr>
              <a:t>P</a:t>
            </a:r>
            <a:r>
              <a:rPr kumimoji="1" lang="zh-CN" altLang="en-US" sz="2800" b="1" dirty="0">
                <a:latin typeface="黑体" panose="02010609060101010101" pitchFamily="49" charset="-122"/>
                <a:ea typeface="黑体" panose="02010609060101010101" pitchFamily="49" charset="-122"/>
              </a:rPr>
              <a:t>操作。</a:t>
            </a:r>
            <a:r>
              <a:rPr kumimoji="1" lang="zh-CN" altLang="en-US" sz="2800" dirty="0">
                <a:latin typeface="仿宋_GB2312" pitchFamily="49" charset="-122"/>
                <a:ea typeface="仿宋_GB2312" pitchFamily="49" charset="-122"/>
                <a:hlinkClick r:id="rId4" action="ppaction://hlinksldjump"/>
              </a:rPr>
              <a:t>（错误描述的改变）</a:t>
            </a:r>
            <a:endParaRPr kumimoji="1" lang="zh-CN" altLang="en-US" sz="2800" dirty="0">
              <a:latin typeface="仿宋_GB2312" pitchFamily="49" charset="-122"/>
              <a:ea typeface="仿宋_GB2312" pitchFamily="49" charset="-122"/>
            </a:endParaRPr>
          </a:p>
          <a:p>
            <a:pPr eaLnBrk="1" hangingPunct="1"/>
            <a:r>
              <a:rPr kumimoji="1" lang="zh-CN" altLang="en-US" sz="2800" b="1" dirty="0">
                <a:latin typeface="黑体" panose="02010609060101010101" pitchFamily="49" charset="-122"/>
                <a:ea typeface="黑体" panose="02010609060101010101" pitchFamily="49" charset="-122"/>
              </a:rPr>
              <a:t>   ③对于私有信号量的</a:t>
            </a:r>
            <a:r>
              <a:rPr kumimoji="1" lang="en-US" altLang="zh-CN" sz="2800" b="1" dirty="0">
                <a:latin typeface="黑体" panose="02010609060101010101" pitchFamily="49" charset="-122"/>
                <a:ea typeface="黑体" panose="02010609060101010101" pitchFamily="49" charset="-122"/>
              </a:rPr>
              <a:t>P.V</a:t>
            </a:r>
            <a:r>
              <a:rPr kumimoji="1" lang="zh-CN" altLang="en-US" sz="2800" b="1" dirty="0">
                <a:latin typeface="黑体" panose="02010609060101010101" pitchFamily="49" charset="-122"/>
                <a:ea typeface="黑体" panose="02010609060101010101" pitchFamily="49" charset="-122"/>
              </a:rPr>
              <a:t>操作，也必须成对出现，但可以出现在不同的程序中。</a:t>
            </a:r>
            <a:r>
              <a:rPr kumimoji="1" lang="zh-CN" altLang="en-US" sz="2800" dirty="0">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4225392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5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55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utoUpdateAnimBg="0"/>
      <p:bldP spid="65541" grpId="0" autoUpdateAnimBg="0"/>
      <p:bldP spid="6554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a:xfrm>
            <a:off x="209550" y="115888"/>
            <a:ext cx="8610600" cy="669925"/>
          </a:xfrm>
          <a:noFill/>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经典进程同步问题</a:t>
            </a:r>
          </a:p>
        </p:txBody>
      </p:sp>
      <p:sp>
        <p:nvSpPr>
          <p:cNvPr id="50179" name="Rectangle 3"/>
          <p:cNvSpPr>
            <a:spLocks noGrp="1" noChangeArrowheads="1"/>
          </p:cNvSpPr>
          <p:nvPr>
            <p:ph type="subTitle" idx="1"/>
          </p:nvPr>
        </p:nvSpPr>
        <p:spPr>
          <a:xfrm>
            <a:off x="76200" y="914400"/>
            <a:ext cx="6400800" cy="487363"/>
          </a:xfrm>
          <a:noFill/>
        </p:spPr>
        <p:txBody>
          <a:bodyPr/>
          <a:lstStyle/>
          <a:p>
            <a:pPr algn="l" eaLnBrk="1" hangingPunct="1"/>
            <a:r>
              <a:rPr lang="en-US" altLang="zh-CN" b="1">
                <a:solidFill>
                  <a:srgbClr val="FF0000"/>
                </a:solidFill>
              </a:rPr>
              <a:t> </a:t>
            </a:r>
            <a:r>
              <a:rPr kumimoji="1" lang="en-US" altLang="zh-CN" sz="2800" b="1">
                <a:latin typeface="黑体" panose="02010609060101010101" pitchFamily="49" charset="-122"/>
                <a:ea typeface="黑体" panose="02010609060101010101" pitchFamily="49" charset="-122"/>
              </a:rPr>
              <a:t>⑵</a:t>
            </a:r>
            <a:r>
              <a:rPr kumimoji="1" lang="zh-CN" altLang="en-US" sz="2800" b="1">
                <a:latin typeface="黑体" panose="02010609060101010101" pitchFamily="49" charset="-122"/>
                <a:ea typeface="黑体" panose="02010609060101010101" pitchFamily="49" charset="-122"/>
              </a:rPr>
              <a:t>读者</a:t>
            </a:r>
            <a:r>
              <a:rPr kumimoji="1" lang="en-US" altLang="zh-CN" sz="2800" b="1">
                <a:latin typeface="Times New Roman" panose="02020603050405020304" pitchFamily="18" charset="0"/>
                <a:ea typeface="黑体" panose="02010609060101010101" pitchFamily="49" charset="-122"/>
              </a:rPr>
              <a:t>—</a:t>
            </a:r>
            <a:r>
              <a:rPr kumimoji="1" lang="zh-CN" altLang="en-US" sz="2800" b="1">
                <a:latin typeface="黑体" panose="02010609060101010101" pitchFamily="49" charset="-122"/>
                <a:ea typeface="黑体" panose="02010609060101010101" pitchFamily="49" charset="-122"/>
              </a:rPr>
              <a:t>写者问题</a:t>
            </a:r>
          </a:p>
        </p:txBody>
      </p:sp>
      <p:sp>
        <p:nvSpPr>
          <p:cNvPr id="66564" name="Rectangle 4"/>
          <p:cNvSpPr>
            <a:spLocks noChangeArrowheads="1"/>
          </p:cNvSpPr>
          <p:nvPr/>
        </p:nvSpPr>
        <p:spPr bwMode="auto">
          <a:xfrm>
            <a:off x="449263" y="1700213"/>
            <a:ext cx="829945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仿宋_GB2312" pitchFamily="49" charset="-122"/>
              </a:rPr>
              <a:t> </a:t>
            </a:r>
            <a:r>
              <a:rPr kumimoji="1" lang="zh-CN" altLang="en-US" sz="2800" b="1">
                <a:solidFill>
                  <a:srgbClr val="FF0000"/>
                </a:solidFill>
                <a:latin typeface="黑体" panose="02010609060101010101" pitchFamily="49" charset="-122"/>
                <a:ea typeface="黑体" panose="02010609060101010101" pitchFamily="49" charset="-122"/>
              </a:rPr>
              <a:t>例五</a:t>
            </a:r>
            <a:r>
              <a:rPr kumimoji="1" lang="zh-CN" altLang="en-US" sz="2800">
                <a:latin typeface="黑体" panose="02010609060101010101" pitchFamily="49" charset="-122"/>
                <a:ea typeface="黑体" panose="02010609060101010101" pitchFamily="49" charset="-122"/>
              </a:rPr>
              <a:t>：</a:t>
            </a:r>
            <a:r>
              <a:rPr kumimoji="1" lang="zh-CN" altLang="en-US" sz="2800" b="1">
                <a:latin typeface="黑体" panose="02010609060101010101" pitchFamily="49" charset="-122"/>
                <a:ea typeface="黑体" panose="02010609060101010101" pitchFamily="49" charset="-122"/>
              </a:rPr>
              <a:t>一个数据文件或记录，可被多个进程共享，其中有些进程要求读，而另一些进程要求写或修改，称要求读的进程称为</a:t>
            </a:r>
            <a:r>
              <a:rPr kumimoji="1" lang="zh-CN" altLang="en-US" sz="2800" b="1">
                <a:latin typeface="Times New Roman" panose="02020603050405020304" pitchFamily="18" charset="0"/>
                <a:ea typeface="黑体" panose="02010609060101010101" pitchFamily="49" charset="-122"/>
              </a:rPr>
              <a:t>“</a:t>
            </a:r>
            <a:r>
              <a:rPr kumimoji="1" lang="zh-CN" altLang="en-US" sz="2800" b="1">
                <a:latin typeface="黑体" panose="02010609060101010101" pitchFamily="49" charset="-122"/>
                <a:ea typeface="黑体" panose="02010609060101010101" pitchFamily="49" charset="-122"/>
              </a:rPr>
              <a:t>读者</a:t>
            </a:r>
            <a:r>
              <a:rPr kumimoji="1" lang="zh-CN" altLang="en-US" sz="2800" b="1">
                <a:latin typeface="Times New Roman" panose="02020603050405020304" pitchFamily="18" charset="0"/>
                <a:ea typeface="黑体" panose="02010609060101010101" pitchFamily="49" charset="-122"/>
              </a:rPr>
              <a:t>”</a:t>
            </a:r>
            <a:r>
              <a:rPr kumimoji="1" lang="zh-CN" altLang="en-US" sz="2800" b="1">
                <a:latin typeface="黑体" panose="02010609060101010101" pitchFamily="49" charset="-122"/>
                <a:ea typeface="黑体" panose="02010609060101010101" pitchFamily="49" charset="-122"/>
              </a:rPr>
              <a:t>，其它进程称为</a:t>
            </a:r>
            <a:r>
              <a:rPr kumimoji="1" lang="zh-CN" altLang="en-US" sz="2800" b="1">
                <a:latin typeface="Times New Roman" panose="02020603050405020304" pitchFamily="18" charset="0"/>
                <a:ea typeface="黑体" panose="02010609060101010101" pitchFamily="49" charset="-122"/>
              </a:rPr>
              <a:t>“</a:t>
            </a:r>
            <a:r>
              <a:rPr kumimoji="1" lang="zh-CN" altLang="en-US" sz="2800" b="1">
                <a:latin typeface="黑体" panose="02010609060101010101" pitchFamily="49" charset="-122"/>
                <a:ea typeface="黑体" panose="02010609060101010101" pitchFamily="49" charset="-122"/>
              </a:rPr>
              <a:t>写者</a:t>
            </a:r>
            <a:r>
              <a:rPr kumimoji="1" lang="zh-CN" altLang="en-US" sz="2800" b="1">
                <a:latin typeface="Times New Roman" panose="02020603050405020304" pitchFamily="18" charset="0"/>
                <a:ea typeface="黑体" panose="02010609060101010101" pitchFamily="49" charset="-122"/>
              </a:rPr>
              <a:t>”</a:t>
            </a:r>
            <a:r>
              <a:rPr kumimoji="1" lang="zh-CN" altLang="en-US" sz="2800" b="1">
                <a:latin typeface="黑体" panose="02010609060101010101" pitchFamily="49" charset="-122"/>
                <a:ea typeface="黑体" panose="02010609060101010101" pitchFamily="49" charset="-122"/>
              </a:rPr>
              <a:t>。要求：</a:t>
            </a:r>
            <a:r>
              <a:rPr kumimoji="1" lang="zh-CN" altLang="en-US" sz="2800">
                <a:latin typeface="仿宋_GB2312" pitchFamily="49" charset="-122"/>
                <a:ea typeface="仿宋_GB2312" pitchFamily="49" charset="-122"/>
              </a:rPr>
              <a:t> </a:t>
            </a:r>
          </a:p>
        </p:txBody>
      </p:sp>
      <p:sp>
        <p:nvSpPr>
          <p:cNvPr id="66565" name="Rectangle 5"/>
          <p:cNvSpPr>
            <a:spLocks noChangeArrowheads="1"/>
          </p:cNvSpPr>
          <p:nvPr/>
        </p:nvSpPr>
        <p:spPr bwMode="auto">
          <a:xfrm>
            <a:off x="179388" y="3587750"/>
            <a:ext cx="876300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仿宋_GB2312" pitchFamily="49" charset="-122"/>
                <a:ea typeface="仿宋_GB2312" pitchFamily="49" charset="-122"/>
              </a:rPr>
              <a:t>  </a:t>
            </a:r>
            <a:r>
              <a:rPr kumimoji="1" lang="en-US" altLang="zh-CN" sz="2800" b="1">
                <a:latin typeface="黑体" panose="02010609060101010101" pitchFamily="49" charset="-122"/>
                <a:ea typeface="黑体" panose="02010609060101010101" pitchFamily="49" charset="-122"/>
              </a:rPr>
              <a:t>①</a:t>
            </a:r>
            <a:r>
              <a:rPr kumimoji="1" lang="zh-CN" altLang="en-US" sz="2800" b="1">
                <a:latin typeface="黑体" panose="02010609060101010101" pitchFamily="49" charset="-122"/>
                <a:ea typeface="黑体" panose="02010609060101010101" pitchFamily="49" charset="-122"/>
              </a:rPr>
              <a:t>读者可以同时读取文件。</a:t>
            </a:r>
          </a:p>
          <a:p>
            <a:pPr eaLnBrk="1" hangingPunct="1"/>
            <a:r>
              <a:rPr kumimoji="1" lang="zh-CN" altLang="en-US" sz="2800" b="1">
                <a:latin typeface="黑体" panose="02010609060101010101" pitchFamily="49" charset="-122"/>
                <a:ea typeface="黑体" panose="02010609060101010101" pitchFamily="49" charset="-122"/>
              </a:rPr>
              <a:t>  ②有写者要求写时，需等待现有读</a:t>
            </a:r>
            <a:r>
              <a:rPr kumimoji="1" lang="en-US" altLang="zh-CN" sz="2800" b="1">
                <a:latin typeface="黑体" panose="02010609060101010101" pitchFamily="49" charset="-122"/>
                <a:ea typeface="黑体" panose="02010609060101010101" pitchFamily="49" charset="-122"/>
              </a:rPr>
              <a:t>/</a:t>
            </a:r>
            <a:r>
              <a:rPr kumimoji="1" lang="zh-CN" altLang="en-US" sz="2800" b="1">
                <a:latin typeface="黑体" panose="02010609060101010101" pitchFamily="49" charset="-122"/>
                <a:ea typeface="黑体" panose="02010609060101010101" pitchFamily="49" charset="-122"/>
              </a:rPr>
              <a:t>写者全部结束。</a:t>
            </a:r>
          </a:p>
          <a:p>
            <a:pPr eaLnBrk="1" hangingPunct="1"/>
            <a:r>
              <a:rPr kumimoji="1" lang="zh-CN" altLang="en-US" sz="2800" b="1">
                <a:latin typeface="黑体" panose="02010609060101010101" pitchFamily="49" charset="-122"/>
                <a:ea typeface="黑体" panose="02010609060101010101" pitchFamily="49" charset="-122"/>
              </a:rPr>
              <a:t>  ③有写者时，其它的读</a:t>
            </a:r>
            <a:r>
              <a:rPr kumimoji="1" lang="en-US" altLang="zh-CN" sz="2800" b="1">
                <a:latin typeface="黑体" panose="02010609060101010101" pitchFamily="49" charset="-122"/>
                <a:ea typeface="黑体" panose="02010609060101010101" pitchFamily="49" charset="-122"/>
              </a:rPr>
              <a:t>/</a:t>
            </a:r>
            <a:r>
              <a:rPr kumimoji="1" lang="zh-CN" altLang="en-US" sz="2800" b="1">
                <a:latin typeface="黑体" panose="02010609060101010101" pitchFamily="49" charset="-122"/>
                <a:ea typeface="黑体" panose="02010609060101010101" pitchFamily="49" charset="-122"/>
              </a:rPr>
              <a:t>写者应等待。</a:t>
            </a:r>
            <a:r>
              <a:rPr kumimoji="1" lang="zh-CN" altLang="en-US" sz="2800">
                <a:latin typeface="黑体" panose="02010609060101010101" pitchFamily="49" charset="-122"/>
                <a:ea typeface="黑体" panose="02010609060101010101" pitchFamily="49" charset="-122"/>
              </a:rPr>
              <a:t> </a:t>
            </a:r>
          </a:p>
        </p:txBody>
      </p:sp>
      <p:sp>
        <p:nvSpPr>
          <p:cNvPr id="66566" name="Rectangle 6"/>
          <p:cNvSpPr>
            <a:spLocks noChangeArrowheads="1"/>
          </p:cNvSpPr>
          <p:nvPr/>
        </p:nvSpPr>
        <p:spPr bwMode="auto">
          <a:xfrm>
            <a:off x="304800" y="5233988"/>
            <a:ext cx="8763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latin typeface="仿宋_GB2312" pitchFamily="49" charset="-122"/>
                <a:ea typeface="仿宋_GB2312" pitchFamily="49" charset="-122"/>
              </a:rPr>
              <a:t>  </a:t>
            </a:r>
            <a:r>
              <a:rPr kumimoji="1" lang="zh-CN" altLang="en-US" sz="2800" dirty="0">
                <a:latin typeface="仿宋_GB2312" pitchFamily="49" charset="-122"/>
                <a:ea typeface="仿宋_GB2312" pitchFamily="49" charset="-122"/>
                <a:hlinkClick r:id="rId2" action="ppaction://hlinksldjump"/>
              </a:rPr>
              <a:t>先进行情况分析，具体解法为：</a:t>
            </a:r>
            <a:endParaRPr kumimoji="1" lang="zh-CN" altLang="en-US" sz="2800" dirty="0">
              <a:latin typeface="仿宋_GB2312" pitchFamily="49" charset="-122"/>
              <a:ea typeface="仿宋_GB2312" pitchFamily="49" charset="-122"/>
            </a:endParaRPr>
          </a:p>
        </p:txBody>
      </p:sp>
    </p:spTree>
    <p:extLst>
      <p:ext uri="{BB962C8B-B14F-4D97-AF65-F5344CB8AC3E}">
        <p14:creationId xmlns:p14="http://schemas.microsoft.com/office/powerpoint/2010/main" val="3702695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5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6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autoUpdateAnimBg="0"/>
      <p:bldP spid="66565" grpId="0" autoUpdateAnimBg="0"/>
      <p:bldP spid="66566"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a:xfrm>
            <a:off x="146050" y="95250"/>
            <a:ext cx="8458200" cy="669925"/>
          </a:xfrm>
          <a:noFill/>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经典进程同步问题</a:t>
            </a:r>
            <a:r>
              <a:rPr lang="en-US" altLang="zh-CN">
                <a:solidFill>
                  <a:srgbClr val="FF0000"/>
                </a:solidFill>
                <a:latin typeface="Times New Roman" panose="02020603050405020304" pitchFamily="18" charset="0"/>
                <a:ea typeface="华文新魏" panose="02010800040101010101" pitchFamily="2" charset="-122"/>
              </a:rPr>
              <a:t>(2)</a:t>
            </a:r>
          </a:p>
        </p:txBody>
      </p:sp>
      <p:sp>
        <p:nvSpPr>
          <p:cNvPr id="51203" name="Rectangle 3"/>
          <p:cNvSpPr>
            <a:spLocks noGrp="1" noChangeArrowheads="1"/>
          </p:cNvSpPr>
          <p:nvPr>
            <p:ph type="subTitle" idx="1"/>
          </p:nvPr>
        </p:nvSpPr>
        <p:spPr>
          <a:xfrm>
            <a:off x="187325" y="925513"/>
            <a:ext cx="6400800" cy="487362"/>
          </a:xfrm>
          <a:noFill/>
        </p:spPr>
        <p:txBody>
          <a:bodyPr/>
          <a:lstStyle/>
          <a:p>
            <a:pPr algn="l" eaLnBrk="1" hangingPunct="1"/>
            <a:r>
              <a:rPr lang="en-US" altLang="zh-CN" b="1">
                <a:solidFill>
                  <a:srgbClr val="FF0000"/>
                </a:solidFill>
              </a:rPr>
              <a:t> </a:t>
            </a:r>
            <a:r>
              <a:rPr kumimoji="1" lang="en-US" altLang="zh-CN" sz="2800" b="1">
                <a:latin typeface="黑体" panose="02010609060101010101" pitchFamily="49" charset="-122"/>
                <a:ea typeface="黑体" panose="02010609060101010101" pitchFamily="49" charset="-122"/>
              </a:rPr>
              <a:t>⑶</a:t>
            </a:r>
            <a:r>
              <a:rPr kumimoji="1" lang="zh-CN" altLang="en-US" sz="2800" b="1">
                <a:latin typeface="黑体" panose="02010609060101010101" pitchFamily="49" charset="-122"/>
                <a:ea typeface="黑体" panose="02010609060101010101" pitchFamily="49" charset="-122"/>
              </a:rPr>
              <a:t>哲学家进餐问题</a:t>
            </a:r>
          </a:p>
        </p:txBody>
      </p:sp>
      <p:sp>
        <p:nvSpPr>
          <p:cNvPr id="67588" name="Rectangle 4"/>
          <p:cNvSpPr>
            <a:spLocks noChangeArrowheads="1"/>
          </p:cNvSpPr>
          <p:nvPr/>
        </p:nvSpPr>
        <p:spPr bwMode="auto">
          <a:xfrm>
            <a:off x="598488" y="1628775"/>
            <a:ext cx="807720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latin typeface="仿宋_GB2312" pitchFamily="49" charset="-122"/>
              </a:rPr>
              <a:t>   </a:t>
            </a:r>
            <a:r>
              <a:rPr kumimoji="1" lang="zh-CN" altLang="en-US" sz="3600" b="1" dirty="0">
                <a:latin typeface="Times New Roman" panose="02020603050405020304" pitchFamily="18" charset="0"/>
                <a:ea typeface="隶书" panose="02010509060101010101" pitchFamily="49" charset="-122"/>
              </a:rPr>
              <a:t>哲学家进餐问题是另一类的典型同步问题，它是由</a:t>
            </a:r>
            <a:r>
              <a:rPr kumimoji="1" lang="en-US" altLang="zh-CN" sz="3600" b="1" dirty="0" err="1">
                <a:latin typeface="Times New Roman" panose="02020603050405020304" pitchFamily="18" charset="0"/>
                <a:ea typeface="隶书" panose="02010509060101010101" pitchFamily="49" charset="-122"/>
              </a:rPr>
              <a:t>Dijkstra</a:t>
            </a:r>
            <a:r>
              <a:rPr kumimoji="1" lang="zh-CN" altLang="en-US" sz="3600" b="1" dirty="0">
                <a:latin typeface="Times New Roman" panose="02020603050405020304" pitchFamily="18" charset="0"/>
                <a:ea typeface="隶书" panose="02010509060101010101" pitchFamily="49" charset="-122"/>
              </a:rPr>
              <a:t>提出并解决的。具体描述</a:t>
            </a:r>
            <a:r>
              <a:rPr kumimoji="1" lang="en-US" altLang="zh-CN" sz="3600" b="1" dirty="0">
                <a:latin typeface="Times New Roman" panose="02020603050405020304" pitchFamily="18" charset="0"/>
                <a:ea typeface="隶书" panose="02010509060101010101" pitchFamily="49" charset="-122"/>
              </a:rPr>
              <a:t>P139</a:t>
            </a:r>
            <a:r>
              <a:rPr kumimoji="1" lang="zh-CN" altLang="en-US" sz="3600" b="1" dirty="0">
                <a:latin typeface="Times New Roman" panose="02020603050405020304" pitchFamily="18" charset="0"/>
                <a:ea typeface="隶书" panose="02010509060101010101" pitchFamily="49" charset="-122"/>
              </a:rPr>
              <a:t>。</a:t>
            </a:r>
            <a:r>
              <a:rPr kumimoji="1" lang="zh-CN" altLang="en-US" sz="2800" dirty="0">
                <a:latin typeface="Times New Roman" panose="02020603050405020304" pitchFamily="18" charset="0"/>
                <a:ea typeface="仿宋_GB2312" pitchFamily="49" charset="-122"/>
              </a:rPr>
              <a:t> </a:t>
            </a:r>
          </a:p>
        </p:txBody>
      </p:sp>
      <p:sp>
        <p:nvSpPr>
          <p:cNvPr id="67589" name="Rectangle 5"/>
          <p:cNvSpPr>
            <a:spLocks noChangeArrowheads="1"/>
          </p:cNvSpPr>
          <p:nvPr/>
        </p:nvSpPr>
        <p:spPr bwMode="auto">
          <a:xfrm>
            <a:off x="608013" y="3625850"/>
            <a:ext cx="79248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latin typeface="仿宋_GB2312" pitchFamily="49" charset="-122"/>
              </a:rPr>
              <a:t>   </a:t>
            </a:r>
            <a:r>
              <a:rPr kumimoji="1" lang="zh-CN" altLang="en-US" sz="3600" b="1" dirty="0">
                <a:latin typeface="隶书" panose="02010509060101010101" pitchFamily="49" charset="-122"/>
                <a:ea typeface="隶书" panose="02010509060101010101" pitchFamily="49" charset="-122"/>
              </a:rPr>
              <a:t>用</a:t>
            </a:r>
            <a:r>
              <a:rPr kumimoji="1" lang="en-US" altLang="zh-CN" sz="3600" b="1" dirty="0">
                <a:latin typeface="隶书" panose="02010509060101010101" pitchFamily="49" charset="-122"/>
                <a:ea typeface="隶书" panose="02010509060101010101" pitchFamily="49" charset="-122"/>
              </a:rPr>
              <a:t>P.V</a:t>
            </a:r>
            <a:r>
              <a:rPr kumimoji="1" lang="zh-CN" altLang="en-US" sz="3600" b="1" dirty="0">
                <a:latin typeface="隶书" panose="02010509060101010101" pitchFamily="49" charset="-122"/>
                <a:ea typeface="隶书" panose="02010509060101010101" pitchFamily="49" charset="-122"/>
              </a:rPr>
              <a:t>操作解决哲学家进餐问题，最简单方法</a:t>
            </a:r>
            <a:r>
              <a:rPr kumimoji="1" lang="zh-CN" altLang="en-US" sz="3600" b="1" dirty="0">
                <a:latin typeface="隶书" panose="02010509060101010101" pitchFamily="49" charset="-122"/>
                <a:ea typeface="隶书" panose="02010509060101010101" pitchFamily="49" charset="-122"/>
                <a:hlinkClick r:id="rId2" action="ppaction://hlinksldjump"/>
              </a:rPr>
              <a:t>如下：</a:t>
            </a:r>
            <a:endParaRPr kumimoji="1" lang="zh-CN" altLang="en-US" sz="3600" b="1" dirty="0">
              <a:latin typeface="隶书" panose="02010509060101010101" pitchFamily="49" charset="-122"/>
              <a:ea typeface="隶书" panose="02010509060101010101" pitchFamily="49" charset="-122"/>
            </a:endParaRPr>
          </a:p>
        </p:txBody>
      </p:sp>
      <p:sp>
        <p:nvSpPr>
          <p:cNvPr id="51206" name="AutoShape 6">
            <a:hlinkClick r:id="rId3" action="ppaction://hlinksldjump" highlightClick="1"/>
          </p:cNvPr>
          <p:cNvSpPr>
            <a:spLocks noChangeArrowheads="1"/>
          </p:cNvSpPr>
          <p:nvPr/>
        </p:nvSpPr>
        <p:spPr bwMode="auto">
          <a:xfrm>
            <a:off x="8243888" y="5589588"/>
            <a:ext cx="576262" cy="504825"/>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253235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5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7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autoUpdateAnimBg="0"/>
      <p:bldP spid="6758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66800" y="373063"/>
            <a:ext cx="7620000" cy="549275"/>
          </a:xfrm>
        </p:spPr>
        <p:txBody>
          <a:bodyPr/>
          <a:lstStyle/>
          <a:p>
            <a:pPr eaLnBrk="1" hangingPunct="1"/>
            <a:r>
              <a:rPr lang="zh-CN" altLang="en-US" sz="3600">
                <a:solidFill>
                  <a:srgbClr val="FF0000"/>
                </a:solidFill>
                <a:latin typeface="Times New Roman" panose="02020603050405020304" pitchFamily="18" charset="0"/>
                <a:ea typeface="黑体" panose="02010609060101010101" pitchFamily="49" charset="-122"/>
              </a:rPr>
              <a:t>顺序程序设计</a:t>
            </a:r>
          </a:p>
        </p:txBody>
      </p:sp>
      <p:sp>
        <p:nvSpPr>
          <p:cNvPr id="6147" name="Rectangle 3"/>
          <p:cNvSpPr>
            <a:spLocks noGrp="1" noChangeArrowheads="1"/>
          </p:cNvSpPr>
          <p:nvPr>
            <p:ph type="body" idx="1"/>
          </p:nvPr>
        </p:nvSpPr>
        <p:spPr>
          <a:xfrm>
            <a:off x="611188" y="1084263"/>
            <a:ext cx="6858000" cy="2273300"/>
          </a:xfrm>
        </p:spPr>
        <p:txBody>
          <a:bodyPr/>
          <a:lstStyle/>
          <a:p>
            <a:pPr algn="just" eaLnBrk="1" hangingPunct="1">
              <a:lnSpc>
                <a:spcPct val="98000"/>
              </a:lnSpc>
              <a:spcBef>
                <a:spcPct val="0"/>
              </a:spcBef>
            </a:pPr>
            <a:r>
              <a:rPr lang="zh-CN" altLang="en-US">
                <a:solidFill>
                  <a:srgbClr val="333399"/>
                </a:solidFill>
                <a:latin typeface="隶书" panose="02010509060101010101" pitchFamily="49" charset="-122"/>
                <a:ea typeface="隶书" panose="02010509060101010101" pitchFamily="49" charset="-122"/>
              </a:rPr>
              <a:t>顺序程序设计具有如下的特点：</a:t>
            </a:r>
          </a:p>
          <a:p>
            <a:pPr lvl="1" algn="just" eaLnBrk="1" hangingPunct="1">
              <a:lnSpc>
                <a:spcPct val="98000"/>
              </a:lnSpc>
              <a:spcBef>
                <a:spcPct val="0"/>
              </a:spcBef>
            </a:pPr>
            <a:r>
              <a:rPr lang="zh-CN" altLang="en-US" sz="3600">
                <a:latin typeface="隶书" panose="02010509060101010101" pitchFamily="49" charset="-122"/>
                <a:ea typeface="隶书" panose="02010509060101010101" pitchFamily="49" charset="-122"/>
              </a:rPr>
              <a:t> </a:t>
            </a:r>
            <a:r>
              <a:rPr lang="zh-CN" altLang="en-US">
                <a:latin typeface="隶书" panose="02010509060101010101" pitchFamily="49" charset="-122"/>
                <a:ea typeface="隶书" panose="02010509060101010101" pitchFamily="49" charset="-122"/>
              </a:rPr>
              <a:t>程序执行的顺序性</a:t>
            </a:r>
          </a:p>
          <a:p>
            <a:pPr lvl="1" algn="just" eaLnBrk="1" hangingPunct="1">
              <a:lnSpc>
                <a:spcPct val="98000"/>
              </a:lnSpc>
              <a:spcBef>
                <a:spcPct val="0"/>
              </a:spcBef>
            </a:pPr>
            <a:r>
              <a:rPr lang="zh-CN" altLang="en-US">
                <a:latin typeface="隶书" panose="02010509060101010101" pitchFamily="49" charset="-122"/>
                <a:ea typeface="隶书" panose="02010509060101010101" pitchFamily="49" charset="-122"/>
              </a:rPr>
              <a:t> 程序环境的封闭性</a:t>
            </a:r>
          </a:p>
          <a:p>
            <a:pPr lvl="1" algn="just" eaLnBrk="1" hangingPunct="1">
              <a:lnSpc>
                <a:spcPct val="98000"/>
              </a:lnSpc>
              <a:spcBef>
                <a:spcPct val="0"/>
              </a:spcBef>
            </a:pPr>
            <a:r>
              <a:rPr lang="zh-CN" altLang="en-US">
                <a:latin typeface="隶书" panose="02010509060101010101" pitchFamily="49" charset="-122"/>
                <a:ea typeface="隶书" panose="02010509060101010101" pitchFamily="49" charset="-122"/>
              </a:rPr>
              <a:t> 程序执行结果的确定性</a:t>
            </a:r>
          </a:p>
          <a:p>
            <a:pPr lvl="1" algn="just" eaLnBrk="1" hangingPunct="1">
              <a:lnSpc>
                <a:spcPct val="98000"/>
              </a:lnSpc>
              <a:spcBef>
                <a:spcPct val="0"/>
              </a:spcBef>
            </a:pPr>
            <a:r>
              <a:rPr lang="zh-CN" altLang="en-US">
                <a:latin typeface="隶书" panose="02010509060101010101" pitchFamily="49" charset="-122"/>
                <a:ea typeface="隶书" panose="02010509060101010101" pitchFamily="49" charset="-122"/>
              </a:rPr>
              <a:t> 计算过程的可再现性</a:t>
            </a:r>
            <a:endParaRPr lang="zh-CN" altLang="zh-CN">
              <a:latin typeface="隶书" panose="02010509060101010101" pitchFamily="49" charset="-122"/>
              <a:ea typeface="隶书" panose="02010509060101010101" pitchFamily="49" charset="-122"/>
            </a:endParaRPr>
          </a:p>
        </p:txBody>
      </p:sp>
      <p:sp>
        <p:nvSpPr>
          <p:cNvPr id="33796" name="Rectangle 4"/>
          <p:cNvSpPr>
            <a:spLocks noChangeArrowheads="1"/>
          </p:cNvSpPr>
          <p:nvPr/>
        </p:nvSpPr>
        <p:spPr bwMode="auto">
          <a:xfrm>
            <a:off x="684213" y="3590925"/>
            <a:ext cx="70104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FontTx/>
              <a:buChar char="•"/>
            </a:pPr>
            <a:r>
              <a:rPr lang="zh-CN" altLang="en-US" sz="3200">
                <a:solidFill>
                  <a:srgbClr val="333399"/>
                </a:solidFill>
                <a:latin typeface="隶书" panose="02010509060101010101" pitchFamily="49" charset="-122"/>
                <a:ea typeface="隶书" panose="02010509060101010101" pitchFamily="49" charset="-122"/>
              </a:rPr>
              <a:t>顺序程序设计的优缺点</a:t>
            </a:r>
          </a:p>
          <a:p>
            <a:pPr algn="just" eaLnBrk="1" hangingPunct="1">
              <a:spcBef>
                <a:spcPct val="20000"/>
              </a:spcBef>
            </a:pPr>
            <a:r>
              <a:rPr lang="zh-CN" altLang="en-US" sz="2800">
                <a:ea typeface="隶书" panose="02010509060101010101" pitchFamily="49" charset="-122"/>
              </a:rPr>
              <a:t>   顺序程序设计的顺序性、封闭性、确定性和再现性给程序的编制、调试带来很大方便，其缺点是计算机系统效率不高。</a:t>
            </a:r>
          </a:p>
        </p:txBody>
      </p:sp>
    </p:spTree>
    <p:extLst>
      <p:ext uri="{BB962C8B-B14F-4D97-AF65-F5344CB8AC3E}">
        <p14:creationId xmlns:p14="http://schemas.microsoft.com/office/powerpoint/2010/main" val="191384087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95288" y="1235075"/>
            <a:ext cx="762000" cy="304800"/>
          </a:xfrm>
          <a:noFill/>
        </p:spPr>
        <p:txBody>
          <a:bodyPr/>
          <a:lstStyle/>
          <a:p>
            <a:pPr algn="l" eaLnBrk="1" hangingPunct="1"/>
            <a:r>
              <a:rPr lang="zh-CN" altLang="en-US" sz="2000" b="1">
                <a:solidFill>
                  <a:srgbClr val="FFFFFF"/>
                </a:solidFill>
              </a:rPr>
              <a:t>例一</a:t>
            </a:r>
          </a:p>
        </p:txBody>
      </p:sp>
      <p:sp>
        <p:nvSpPr>
          <p:cNvPr id="52227" name="AutoShape 3">
            <a:hlinkClick r:id="rId2" action="ppaction://hlinksldjump" highlightClick="1"/>
          </p:cNvPr>
          <p:cNvSpPr>
            <a:spLocks noChangeArrowheads="1"/>
          </p:cNvSpPr>
          <p:nvPr/>
        </p:nvSpPr>
        <p:spPr bwMode="auto">
          <a:xfrm>
            <a:off x="7162800" y="228600"/>
            <a:ext cx="914400" cy="457200"/>
          </a:xfrm>
          <a:prstGeom prst="actionButtonBlank">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latin typeface="Times New Roman" panose="02020603050405020304" pitchFamily="18" charset="0"/>
              </a:rPr>
              <a:t>返回</a:t>
            </a:r>
          </a:p>
        </p:txBody>
      </p:sp>
      <p:sp>
        <p:nvSpPr>
          <p:cNvPr id="52228" name="Rectangle 4"/>
          <p:cNvSpPr>
            <a:spLocks noChangeArrowheads="1"/>
          </p:cNvSpPr>
          <p:nvPr/>
        </p:nvSpPr>
        <p:spPr bwMode="auto">
          <a:xfrm>
            <a:off x="2800350" y="315913"/>
            <a:ext cx="2924175"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latin typeface="Times New Roman" panose="02020603050405020304" pitchFamily="18" charset="0"/>
              </a:rPr>
              <a:t>Main(  )</a:t>
            </a:r>
            <a:r>
              <a:rPr kumimoji="1" lang="en-US" altLang="zh-CN" sz="2800">
                <a:latin typeface="Times New Roman" panose="02020603050405020304" pitchFamily="18" charset="0"/>
                <a:ea typeface="仿宋_GB2312" pitchFamily="49" charset="-122"/>
              </a:rPr>
              <a:t> </a:t>
            </a:r>
          </a:p>
          <a:p>
            <a:r>
              <a:rPr kumimoji="1" lang="en-US" altLang="zh-CN" sz="2400" b="1">
                <a:latin typeface="Times New Roman" panose="02020603050405020304" pitchFamily="18" charset="0"/>
              </a:rPr>
              <a:t>{ int  S1=0,S2=0;</a:t>
            </a:r>
          </a:p>
          <a:p>
            <a:r>
              <a:rPr kumimoji="1" lang="en-US" altLang="zh-CN" sz="2800" b="1">
                <a:latin typeface="Times New Roman" panose="02020603050405020304" pitchFamily="18" charset="0"/>
                <a:ea typeface="仿宋_GB2312" pitchFamily="49" charset="-122"/>
              </a:rPr>
              <a:t>  cobegin</a:t>
            </a:r>
            <a:endParaRPr kumimoji="1" lang="en-US" altLang="zh-CN" sz="2800">
              <a:latin typeface="Times New Roman" panose="02020603050405020304" pitchFamily="18" charset="0"/>
              <a:ea typeface="仿宋_GB2312" pitchFamily="49" charset="-122"/>
            </a:endParaRPr>
          </a:p>
          <a:p>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      </a:t>
            </a:r>
            <a:r>
              <a:rPr kumimoji="1" lang="en-US" altLang="zh-CN" sz="2400" b="1">
                <a:latin typeface="Times New Roman" panose="02020603050405020304" pitchFamily="18" charset="0"/>
                <a:ea typeface="仿宋_GB2312" pitchFamily="49" charset="-122"/>
              </a:rPr>
              <a:t>Laboratory(   ) ;</a:t>
            </a:r>
          </a:p>
          <a:p>
            <a:r>
              <a:rPr kumimoji="1" lang="en-US" altLang="zh-CN" sz="2400" b="1">
                <a:latin typeface="Times New Roman" panose="02020603050405020304" pitchFamily="18" charset="0"/>
                <a:ea typeface="仿宋_GB2312" pitchFamily="49" charset="-122"/>
              </a:rPr>
              <a:t>        Diagnosis(   );</a:t>
            </a:r>
          </a:p>
          <a:p>
            <a:r>
              <a:rPr kumimoji="1" lang="en-US" altLang="zh-CN" sz="2400" b="1">
                <a:latin typeface="Times New Roman" panose="02020603050405020304" pitchFamily="18" charset="0"/>
                <a:ea typeface="仿宋_GB2312" pitchFamily="49" charset="-122"/>
              </a:rPr>
              <a:t>    coend }</a:t>
            </a:r>
            <a:endParaRPr kumimoji="1" lang="en-US" altLang="zh-CN" sz="2800" b="1">
              <a:latin typeface="Times New Roman" panose="02020603050405020304" pitchFamily="18" charset="0"/>
              <a:ea typeface="仿宋_GB2312" pitchFamily="49" charset="-122"/>
            </a:endParaRPr>
          </a:p>
        </p:txBody>
      </p:sp>
      <p:sp>
        <p:nvSpPr>
          <p:cNvPr id="52229" name="Rectangle 5"/>
          <p:cNvSpPr>
            <a:spLocks noChangeArrowheads="1"/>
          </p:cNvSpPr>
          <p:nvPr/>
        </p:nvSpPr>
        <p:spPr bwMode="auto">
          <a:xfrm>
            <a:off x="514350" y="2849563"/>
            <a:ext cx="312420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latin typeface="Times New Roman" panose="02020603050405020304" pitchFamily="18" charset="0"/>
                <a:ea typeface="仿宋_GB2312" pitchFamily="49" charset="-122"/>
              </a:rPr>
              <a:t>Laboratory(   )</a:t>
            </a:r>
          </a:p>
          <a:p>
            <a:r>
              <a:rPr kumimoji="1" lang="en-US" altLang="zh-CN" sz="2400" b="1">
                <a:latin typeface="Times New Roman" panose="02020603050405020304" pitchFamily="18" charset="0"/>
                <a:ea typeface="仿宋_GB2312" pitchFamily="49" charset="-122"/>
              </a:rPr>
              <a:t>{ while (</a:t>
            </a:r>
            <a:r>
              <a:rPr kumimoji="1" lang="zh-CN" altLang="en-US" sz="2400" b="1">
                <a:latin typeface="Times New Roman" panose="02020603050405020304" pitchFamily="18" charset="0"/>
                <a:ea typeface="仿宋_GB2312" pitchFamily="49" charset="-122"/>
              </a:rPr>
              <a:t>化验未完成</a:t>
            </a:r>
            <a:r>
              <a:rPr kumimoji="1" lang="en-US" altLang="zh-CN" sz="2400" b="1">
                <a:latin typeface="Times New Roman" panose="02020603050405020304" pitchFamily="18" charset="0"/>
                <a:ea typeface="仿宋_GB2312" pitchFamily="49" charset="-122"/>
              </a:rPr>
              <a:t>);</a:t>
            </a:r>
          </a:p>
          <a:p>
            <a:r>
              <a:rPr kumimoji="1" lang="en-US" altLang="zh-CN" sz="2400" b="1">
                <a:latin typeface="Times New Roman" panose="02020603050405020304" pitchFamily="18" charset="0"/>
                <a:ea typeface="仿宋_GB2312" pitchFamily="49" charset="-122"/>
              </a:rPr>
              <a:t>    { P(S1);</a:t>
            </a:r>
          </a:p>
          <a:p>
            <a:r>
              <a:rPr kumimoji="1" lang="en-US" altLang="zh-CN" sz="2400" b="1">
                <a:latin typeface="Times New Roman" panose="02020603050405020304" pitchFamily="18" charset="0"/>
                <a:ea typeface="仿宋_GB2312" pitchFamily="49" charset="-122"/>
              </a:rPr>
              <a:t>       </a:t>
            </a:r>
            <a:r>
              <a:rPr kumimoji="1" lang="zh-CN" altLang="en-US" sz="2400" b="1">
                <a:latin typeface="Times New Roman" panose="02020603050405020304" pitchFamily="18" charset="0"/>
                <a:ea typeface="仿宋_GB2312" pitchFamily="49" charset="-122"/>
              </a:rPr>
              <a:t>进行化验</a:t>
            </a:r>
            <a:r>
              <a:rPr kumimoji="1" lang="en-US" altLang="zh-CN" sz="2400" b="1">
                <a:latin typeface="Times New Roman" panose="02020603050405020304" pitchFamily="18" charset="0"/>
                <a:ea typeface="仿宋_GB2312" pitchFamily="49" charset="-122"/>
              </a:rPr>
              <a:t>;</a:t>
            </a:r>
          </a:p>
          <a:p>
            <a:r>
              <a:rPr kumimoji="1" lang="en-US" altLang="zh-CN" sz="2400" b="1">
                <a:latin typeface="Times New Roman" panose="02020603050405020304" pitchFamily="18" charset="0"/>
                <a:ea typeface="仿宋_GB2312" pitchFamily="49" charset="-122"/>
              </a:rPr>
              <a:t>       V(S2); }</a:t>
            </a:r>
          </a:p>
          <a:p>
            <a:r>
              <a:rPr kumimoji="1" lang="en-US" altLang="zh-CN" sz="2400" b="1">
                <a:latin typeface="Times New Roman" panose="02020603050405020304" pitchFamily="18" charset="0"/>
                <a:ea typeface="仿宋_GB2312" pitchFamily="49" charset="-122"/>
              </a:rPr>
              <a:t>      }</a:t>
            </a:r>
          </a:p>
        </p:txBody>
      </p:sp>
      <p:sp>
        <p:nvSpPr>
          <p:cNvPr id="52230" name="Rectangle 6"/>
          <p:cNvSpPr>
            <a:spLocks noChangeArrowheads="1"/>
          </p:cNvSpPr>
          <p:nvPr/>
        </p:nvSpPr>
        <p:spPr bwMode="auto">
          <a:xfrm>
            <a:off x="5219700" y="2817813"/>
            <a:ext cx="3455988"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latin typeface="Times New Roman" panose="02020603050405020304" pitchFamily="18" charset="0"/>
                <a:ea typeface="仿宋_GB2312" pitchFamily="49" charset="-122"/>
              </a:rPr>
              <a:t>Diagnosis(   )</a:t>
            </a:r>
          </a:p>
          <a:p>
            <a:r>
              <a:rPr kumimoji="1" lang="en-US" altLang="zh-CN" sz="2400" b="1">
                <a:latin typeface="Times New Roman" panose="02020603050405020304" pitchFamily="18" charset="0"/>
                <a:ea typeface="仿宋_GB2312" pitchFamily="49" charset="-122"/>
              </a:rPr>
              <a:t>{ while (</a:t>
            </a:r>
            <a:r>
              <a:rPr kumimoji="1" lang="zh-CN" altLang="en-US" sz="2400" b="1">
                <a:latin typeface="Times New Roman" panose="02020603050405020304" pitchFamily="18" charset="0"/>
                <a:ea typeface="仿宋_GB2312" pitchFamily="49" charset="-122"/>
              </a:rPr>
              <a:t>诊断未结束</a:t>
            </a:r>
            <a:r>
              <a:rPr kumimoji="1" lang="en-US" altLang="zh-CN" sz="2400" b="1">
                <a:latin typeface="Times New Roman" panose="02020603050405020304" pitchFamily="18" charset="0"/>
                <a:ea typeface="仿宋_GB2312" pitchFamily="49" charset="-122"/>
              </a:rPr>
              <a:t>);</a:t>
            </a:r>
          </a:p>
          <a:p>
            <a:r>
              <a:rPr kumimoji="1" lang="en-US" altLang="zh-CN" sz="2400" b="1">
                <a:latin typeface="Times New Roman" panose="02020603050405020304" pitchFamily="18" charset="0"/>
                <a:ea typeface="仿宋_GB2312" pitchFamily="49" charset="-122"/>
              </a:rPr>
              <a:t>    { </a:t>
            </a:r>
            <a:r>
              <a:rPr kumimoji="1" lang="zh-CN" altLang="en-US" sz="2400" b="1">
                <a:latin typeface="Times New Roman" panose="02020603050405020304" pitchFamily="18" charset="0"/>
                <a:ea typeface="仿宋_GB2312" pitchFamily="49" charset="-122"/>
              </a:rPr>
              <a:t>诊断</a:t>
            </a:r>
            <a:r>
              <a:rPr kumimoji="1" lang="en-US" altLang="zh-CN" sz="2400" b="1">
                <a:latin typeface="Times New Roman" panose="02020603050405020304" pitchFamily="18" charset="0"/>
                <a:ea typeface="仿宋_GB2312" pitchFamily="49" charset="-122"/>
              </a:rPr>
              <a:t>;</a:t>
            </a:r>
          </a:p>
          <a:p>
            <a:r>
              <a:rPr kumimoji="1" lang="en-US" altLang="zh-CN" sz="2400" b="1">
                <a:latin typeface="Times New Roman" panose="02020603050405020304" pitchFamily="18" charset="0"/>
                <a:ea typeface="仿宋_GB2312" pitchFamily="49" charset="-122"/>
              </a:rPr>
              <a:t>       V(S1);</a:t>
            </a:r>
          </a:p>
          <a:p>
            <a:r>
              <a:rPr kumimoji="1" lang="en-US" altLang="zh-CN" sz="2400" b="1">
                <a:latin typeface="Times New Roman" panose="02020603050405020304" pitchFamily="18" charset="0"/>
                <a:ea typeface="仿宋_GB2312" pitchFamily="49" charset="-122"/>
              </a:rPr>
              <a:t>       P(S2);</a:t>
            </a:r>
          </a:p>
          <a:p>
            <a:r>
              <a:rPr kumimoji="1" lang="en-US" altLang="zh-CN" sz="2400" b="1">
                <a:latin typeface="Times New Roman" panose="02020603050405020304" pitchFamily="18" charset="0"/>
                <a:ea typeface="仿宋_GB2312" pitchFamily="49" charset="-122"/>
              </a:rPr>
              <a:t>       </a:t>
            </a:r>
            <a:r>
              <a:rPr kumimoji="1" lang="zh-CN" altLang="en-US" sz="2400" b="1">
                <a:latin typeface="Times New Roman" panose="02020603050405020304" pitchFamily="18" charset="0"/>
                <a:ea typeface="仿宋_GB2312" pitchFamily="49" charset="-122"/>
              </a:rPr>
              <a:t>继续诊断； </a:t>
            </a:r>
            <a:r>
              <a:rPr kumimoji="1" lang="en-US" altLang="zh-CN" sz="2400" b="1">
                <a:latin typeface="Times New Roman" panose="02020603050405020304" pitchFamily="18" charset="0"/>
                <a:ea typeface="仿宋_GB2312" pitchFamily="49" charset="-122"/>
              </a:rPr>
              <a:t>}</a:t>
            </a:r>
          </a:p>
          <a:p>
            <a:r>
              <a:rPr kumimoji="1" lang="en-US" altLang="zh-CN" sz="2400" b="1">
                <a:latin typeface="Times New Roman" panose="02020603050405020304" pitchFamily="18" charset="0"/>
                <a:ea typeface="仿宋_GB2312" pitchFamily="49" charset="-122"/>
              </a:rPr>
              <a:t>      }</a:t>
            </a:r>
          </a:p>
        </p:txBody>
      </p:sp>
    </p:spTree>
    <p:extLst>
      <p:ext uri="{BB962C8B-B14F-4D97-AF65-F5344CB8AC3E}">
        <p14:creationId xmlns:p14="http://schemas.microsoft.com/office/powerpoint/2010/main" val="41006319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79388" y="946150"/>
            <a:ext cx="762000" cy="304800"/>
          </a:xfrm>
          <a:noFill/>
        </p:spPr>
        <p:txBody>
          <a:bodyPr/>
          <a:lstStyle/>
          <a:p>
            <a:pPr algn="l" eaLnBrk="1" hangingPunct="1"/>
            <a:r>
              <a:rPr lang="zh-CN" altLang="en-US" sz="2000" b="1">
                <a:solidFill>
                  <a:srgbClr val="FFFFFF"/>
                </a:solidFill>
              </a:rPr>
              <a:t>例二</a:t>
            </a:r>
          </a:p>
        </p:txBody>
      </p:sp>
      <p:sp>
        <p:nvSpPr>
          <p:cNvPr id="69635" name="AutoShape 3">
            <a:hlinkClick r:id="rId2" action="ppaction://hlinksldjump" highlightClick="1"/>
          </p:cNvPr>
          <p:cNvSpPr>
            <a:spLocks noChangeArrowheads="1"/>
          </p:cNvSpPr>
          <p:nvPr/>
        </p:nvSpPr>
        <p:spPr bwMode="auto">
          <a:xfrm>
            <a:off x="179388" y="1700213"/>
            <a:ext cx="457200" cy="990600"/>
          </a:xfrm>
          <a:prstGeom prst="actionButtonBlank">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dirty="0">
                <a:latin typeface="Times New Roman" panose="02020603050405020304" pitchFamily="18" charset="0"/>
              </a:rPr>
              <a:t>返</a:t>
            </a:r>
          </a:p>
          <a:p>
            <a:pPr algn="ctr" eaLnBrk="1" hangingPunct="1"/>
            <a:r>
              <a:rPr kumimoji="1" lang="zh-CN" altLang="en-US" sz="2400" dirty="0">
                <a:latin typeface="Times New Roman" panose="02020603050405020304" pitchFamily="18" charset="0"/>
              </a:rPr>
              <a:t>回</a:t>
            </a:r>
          </a:p>
        </p:txBody>
      </p:sp>
      <p:sp>
        <p:nvSpPr>
          <p:cNvPr id="69636" name="Rectangle 4"/>
          <p:cNvSpPr>
            <a:spLocks noChangeArrowheads="1"/>
          </p:cNvSpPr>
          <p:nvPr/>
        </p:nvSpPr>
        <p:spPr bwMode="auto">
          <a:xfrm>
            <a:off x="1162050" y="542925"/>
            <a:ext cx="5281613"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dirty="0">
                <a:latin typeface="Times New Roman" panose="02020603050405020304" pitchFamily="18" charset="0"/>
              </a:rPr>
              <a:t>Main(  )</a:t>
            </a:r>
            <a:r>
              <a:rPr kumimoji="1" lang="en-US" altLang="zh-CN" sz="2800" dirty="0">
                <a:latin typeface="Times New Roman" panose="02020603050405020304" pitchFamily="18" charset="0"/>
                <a:ea typeface="仿宋_GB2312" pitchFamily="49" charset="-122"/>
              </a:rPr>
              <a:t> </a:t>
            </a:r>
          </a:p>
          <a:p>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Sb=0,Sc=0; /*</a:t>
            </a:r>
            <a:r>
              <a:rPr kumimoji="1" lang="en-US" altLang="zh-CN" sz="2400" b="1" dirty="0" err="1">
                <a:latin typeface="Times New Roman" panose="02020603050405020304" pitchFamily="18" charset="0"/>
              </a:rPr>
              <a:t>Pb</a:t>
            </a:r>
            <a:r>
              <a:rPr kumimoji="1" lang="zh-CN" altLang="en-US" sz="2400" b="1" dirty="0">
                <a:latin typeface="Times New Roman" panose="02020603050405020304" pitchFamily="18" charset="0"/>
              </a:rPr>
              <a:t>、</a:t>
            </a:r>
            <a:r>
              <a:rPr kumimoji="1" lang="en-US" altLang="zh-CN" sz="2400" b="1" dirty="0">
                <a:latin typeface="Times New Roman" panose="02020603050405020304" pitchFamily="18" charset="0"/>
              </a:rPr>
              <a:t>Pc</a:t>
            </a:r>
            <a:r>
              <a:rPr kumimoji="1" lang="zh-CN" altLang="en-US" sz="2400" b="1" dirty="0">
                <a:latin typeface="Times New Roman" panose="02020603050405020304" pitchFamily="18" charset="0"/>
              </a:rPr>
              <a:t>不能开始*</a:t>
            </a:r>
            <a:r>
              <a:rPr kumimoji="1" lang="en-US" altLang="zh-CN" sz="2400" b="1" dirty="0">
                <a:latin typeface="Times New Roman" panose="02020603050405020304" pitchFamily="18" charset="0"/>
              </a:rPr>
              <a:t>/</a:t>
            </a:r>
          </a:p>
          <a:p>
            <a:r>
              <a:rPr kumimoji="1" lang="en-US" altLang="zh-CN" sz="2800" b="1" dirty="0">
                <a:latin typeface="Times New Roman" panose="02020603050405020304" pitchFamily="18" charset="0"/>
                <a:ea typeface="仿宋_GB2312" pitchFamily="49" charset="-122"/>
              </a:rPr>
              <a:t>  </a:t>
            </a:r>
            <a:r>
              <a:rPr kumimoji="1" lang="en-US" altLang="zh-CN" sz="2800" b="1" dirty="0" err="1">
                <a:latin typeface="Times New Roman" panose="02020603050405020304" pitchFamily="18" charset="0"/>
                <a:ea typeface="仿宋_GB2312" pitchFamily="49" charset="-122"/>
              </a:rPr>
              <a:t>cobegin</a:t>
            </a:r>
            <a:endParaRPr kumimoji="1" lang="en-US" altLang="zh-CN" sz="2800" dirty="0">
              <a:latin typeface="Times New Roman" panose="02020603050405020304" pitchFamily="18" charset="0"/>
              <a:ea typeface="仿宋_GB2312" pitchFamily="49" charset="-122"/>
            </a:endParaRPr>
          </a:p>
          <a:p>
            <a:r>
              <a:rPr kumimoji="1" lang="en-US" altLang="zh-CN" sz="2800" dirty="0">
                <a:latin typeface="Times New Roman" panose="02020603050405020304" pitchFamily="18" charset="0"/>
                <a:ea typeface="仿宋_GB2312" pitchFamily="49" charset="-122"/>
              </a:rPr>
              <a:t> </a:t>
            </a:r>
            <a:r>
              <a:rPr kumimoji="1" lang="en-US" altLang="zh-CN" sz="2800" b="1"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Pa(   ) ;</a:t>
            </a:r>
          </a:p>
          <a:p>
            <a:r>
              <a:rPr kumimoji="1" lang="en-US" altLang="zh-CN" sz="2400" b="1" dirty="0">
                <a:latin typeface="Times New Roman" panose="02020603050405020304" pitchFamily="18" charset="0"/>
                <a:ea typeface="仿宋_GB2312" pitchFamily="49" charset="-122"/>
              </a:rPr>
              <a:t>        </a:t>
            </a:r>
            <a:r>
              <a:rPr kumimoji="1" lang="en-US" altLang="zh-CN" sz="2400" b="1" dirty="0" err="1">
                <a:latin typeface="Times New Roman" panose="02020603050405020304" pitchFamily="18" charset="0"/>
                <a:ea typeface="仿宋_GB2312" pitchFamily="49" charset="-122"/>
              </a:rPr>
              <a:t>Pb</a:t>
            </a:r>
            <a:r>
              <a:rPr kumimoji="1" lang="en-US" altLang="zh-CN" sz="2400" b="1" dirty="0">
                <a:latin typeface="Times New Roman" panose="02020603050405020304" pitchFamily="18" charset="0"/>
                <a:ea typeface="仿宋_GB2312" pitchFamily="49" charset="-122"/>
              </a:rPr>
              <a:t>(   );</a:t>
            </a:r>
          </a:p>
          <a:p>
            <a:r>
              <a:rPr kumimoji="1" lang="en-US" altLang="zh-CN" sz="2400" b="1" dirty="0">
                <a:latin typeface="Times New Roman" panose="02020603050405020304" pitchFamily="18" charset="0"/>
                <a:ea typeface="仿宋_GB2312" pitchFamily="49" charset="-122"/>
              </a:rPr>
              <a:t>        Pc(   );</a:t>
            </a:r>
          </a:p>
          <a:p>
            <a:r>
              <a:rPr kumimoji="1" lang="en-US" altLang="zh-CN" sz="2400" b="1" dirty="0">
                <a:latin typeface="Times New Roman" panose="02020603050405020304" pitchFamily="18" charset="0"/>
                <a:ea typeface="仿宋_GB2312" pitchFamily="49" charset="-122"/>
              </a:rPr>
              <a:t>    </a:t>
            </a:r>
            <a:r>
              <a:rPr kumimoji="1" lang="en-US" altLang="zh-CN" sz="2400" b="1" dirty="0" err="1">
                <a:latin typeface="Times New Roman" panose="02020603050405020304" pitchFamily="18" charset="0"/>
                <a:ea typeface="仿宋_GB2312" pitchFamily="49" charset="-122"/>
              </a:rPr>
              <a:t>coend</a:t>
            </a:r>
            <a:r>
              <a:rPr kumimoji="1" lang="en-US" altLang="zh-CN" sz="2400" b="1" dirty="0">
                <a:latin typeface="Times New Roman" panose="02020603050405020304" pitchFamily="18" charset="0"/>
                <a:ea typeface="仿宋_GB2312" pitchFamily="49" charset="-122"/>
              </a:rPr>
              <a:t> }</a:t>
            </a:r>
            <a:endParaRPr kumimoji="1" lang="en-US" altLang="zh-CN" sz="2800" b="1" dirty="0">
              <a:latin typeface="Times New Roman" panose="02020603050405020304" pitchFamily="18" charset="0"/>
              <a:ea typeface="仿宋_GB2312" pitchFamily="49" charset="-122"/>
            </a:endParaRPr>
          </a:p>
        </p:txBody>
      </p:sp>
      <p:sp>
        <p:nvSpPr>
          <p:cNvPr id="69637" name="Rectangle 5"/>
          <p:cNvSpPr>
            <a:spLocks noChangeArrowheads="1"/>
          </p:cNvSpPr>
          <p:nvPr/>
        </p:nvSpPr>
        <p:spPr bwMode="auto">
          <a:xfrm>
            <a:off x="1042988" y="3835400"/>
            <a:ext cx="16764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latin typeface="Times New Roman" panose="02020603050405020304" pitchFamily="18" charset="0"/>
                <a:ea typeface="仿宋_GB2312" pitchFamily="49" charset="-122"/>
              </a:rPr>
              <a:t>Pa(   )</a:t>
            </a:r>
          </a:p>
          <a:p>
            <a:r>
              <a:rPr kumimoji="1" lang="en-US" altLang="zh-CN" sz="2400" b="1">
                <a:latin typeface="Times New Roman" panose="02020603050405020304" pitchFamily="18" charset="0"/>
                <a:ea typeface="仿宋_GB2312" pitchFamily="49" charset="-122"/>
              </a:rPr>
              <a:t>{  doing….. </a:t>
            </a:r>
          </a:p>
          <a:p>
            <a:r>
              <a:rPr kumimoji="1" lang="en-US" altLang="zh-CN" sz="2400" b="1">
                <a:latin typeface="Times New Roman" panose="02020603050405020304" pitchFamily="18" charset="0"/>
                <a:ea typeface="仿宋_GB2312" pitchFamily="49" charset="-122"/>
              </a:rPr>
              <a:t>     V(Sb);</a:t>
            </a:r>
          </a:p>
          <a:p>
            <a:r>
              <a:rPr kumimoji="1" lang="en-US" altLang="zh-CN" sz="2400" b="1">
                <a:latin typeface="Times New Roman" panose="02020603050405020304" pitchFamily="18" charset="0"/>
                <a:ea typeface="仿宋_GB2312" pitchFamily="49" charset="-122"/>
              </a:rPr>
              <a:t>      V(Sc);</a:t>
            </a:r>
          </a:p>
          <a:p>
            <a:r>
              <a:rPr kumimoji="1" lang="en-US" altLang="zh-CN" sz="2400" b="1">
                <a:latin typeface="Times New Roman" panose="02020603050405020304" pitchFamily="18" charset="0"/>
                <a:ea typeface="仿宋_GB2312" pitchFamily="49" charset="-122"/>
              </a:rPr>
              <a:t>   }</a:t>
            </a:r>
          </a:p>
        </p:txBody>
      </p:sp>
      <p:sp>
        <p:nvSpPr>
          <p:cNvPr id="69638" name="Rectangle 6"/>
          <p:cNvSpPr>
            <a:spLocks noChangeArrowheads="1"/>
          </p:cNvSpPr>
          <p:nvPr/>
        </p:nvSpPr>
        <p:spPr bwMode="auto">
          <a:xfrm>
            <a:off x="3203575" y="3913188"/>
            <a:ext cx="2046288"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latin typeface="Times New Roman" panose="02020603050405020304" pitchFamily="18" charset="0"/>
                <a:ea typeface="仿宋_GB2312" pitchFamily="49" charset="-122"/>
              </a:rPr>
              <a:t>Pb(   )</a:t>
            </a:r>
          </a:p>
          <a:p>
            <a:r>
              <a:rPr kumimoji="1" lang="en-US" altLang="zh-CN" sz="2400" b="1">
                <a:latin typeface="Times New Roman" panose="02020603050405020304" pitchFamily="18" charset="0"/>
                <a:ea typeface="仿宋_GB2312" pitchFamily="49" charset="-122"/>
              </a:rPr>
              <a:t>{    P(Sb);</a:t>
            </a:r>
          </a:p>
          <a:p>
            <a:r>
              <a:rPr kumimoji="1" lang="en-US" altLang="zh-CN" sz="2400" b="1">
                <a:latin typeface="Times New Roman" panose="02020603050405020304" pitchFamily="18" charset="0"/>
                <a:ea typeface="仿宋_GB2312" pitchFamily="49" charset="-122"/>
              </a:rPr>
              <a:t>     doing….. ;</a:t>
            </a:r>
          </a:p>
          <a:p>
            <a:r>
              <a:rPr kumimoji="1" lang="en-US" altLang="zh-CN" sz="2400" b="1">
                <a:latin typeface="Times New Roman" panose="02020603050405020304" pitchFamily="18" charset="0"/>
                <a:ea typeface="仿宋_GB2312" pitchFamily="49" charset="-122"/>
              </a:rPr>
              <a:t>   }</a:t>
            </a:r>
          </a:p>
        </p:txBody>
      </p:sp>
      <p:sp>
        <p:nvSpPr>
          <p:cNvPr id="69639" name="Rectangle 7"/>
          <p:cNvSpPr>
            <a:spLocks noChangeArrowheads="1"/>
          </p:cNvSpPr>
          <p:nvPr/>
        </p:nvSpPr>
        <p:spPr bwMode="auto">
          <a:xfrm>
            <a:off x="5795963" y="3984625"/>
            <a:ext cx="21717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latin typeface="Times New Roman" panose="02020603050405020304" pitchFamily="18" charset="0"/>
                <a:ea typeface="仿宋_GB2312" pitchFamily="49" charset="-122"/>
              </a:rPr>
              <a:t>Pc(   )</a:t>
            </a:r>
          </a:p>
          <a:p>
            <a:r>
              <a:rPr kumimoji="1" lang="en-US" altLang="zh-CN" sz="2400" b="1">
                <a:latin typeface="Times New Roman" panose="02020603050405020304" pitchFamily="18" charset="0"/>
                <a:ea typeface="仿宋_GB2312" pitchFamily="49" charset="-122"/>
              </a:rPr>
              <a:t>{    P(Sc);</a:t>
            </a:r>
          </a:p>
          <a:p>
            <a:r>
              <a:rPr kumimoji="1" lang="en-US" altLang="zh-CN" sz="2400" b="1">
                <a:latin typeface="Times New Roman" panose="02020603050405020304" pitchFamily="18" charset="0"/>
                <a:ea typeface="仿宋_GB2312" pitchFamily="49" charset="-122"/>
              </a:rPr>
              <a:t>     doing….. ;</a:t>
            </a:r>
          </a:p>
          <a:p>
            <a:r>
              <a:rPr kumimoji="1" lang="en-US" altLang="zh-CN" sz="2400" b="1">
                <a:latin typeface="Times New Roman" panose="02020603050405020304" pitchFamily="18" charset="0"/>
                <a:ea typeface="仿宋_GB2312" pitchFamily="49" charset="-122"/>
              </a:rPr>
              <a:t>   }</a:t>
            </a:r>
          </a:p>
        </p:txBody>
      </p:sp>
      <p:sp>
        <p:nvSpPr>
          <p:cNvPr id="53256" name="Rectangle 8"/>
          <p:cNvSpPr>
            <a:spLocks noChangeArrowheads="1"/>
          </p:cNvSpPr>
          <p:nvPr/>
        </p:nvSpPr>
        <p:spPr bwMode="auto">
          <a:xfrm>
            <a:off x="7086600" y="5334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Pa</a:t>
            </a:r>
          </a:p>
        </p:txBody>
      </p:sp>
      <p:grpSp>
        <p:nvGrpSpPr>
          <p:cNvPr id="53257" name="Group 9"/>
          <p:cNvGrpSpPr>
            <a:grpSpLocks/>
          </p:cNvGrpSpPr>
          <p:nvPr/>
        </p:nvGrpSpPr>
        <p:grpSpPr bwMode="auto">
          <a:xfrm>
            <a:off x="6400800" y="152400"/>
            <a:ext cx="2171700" cy="2590800"/>
            <a:chOff x="3744" y="48"/>
            <a:chExt cx="1368" cy="1632"/>
          </a:xfrm>
        </p:grpSpPr>
        <p:sp>
          <p:nvSpPr>
            <p:cNvPr id="53258" name="Oval 10"/>
            <p:cNvSpPr>
              <a:spLocks noChangeArrowheads="1"/>
            </p:cNvSpPr>
            <p:nvPr/>
          </p:nvSpPr>
          <p:spPr bwMode="auto">
            <a:xfrm>
              <a:off x="4416" y="48"/>
              <a:ext cx="240" cy="19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S</a:t>
              </a:r>
            </a:p>
          </p:txBody>
        </p:sp>
        <p:sp>
          <p:nvSpPr>
            <p:cNvPr id="53259" name="Line 11"/>
            <p:cNvSpPr>
              <a:spLocks noChangeShapeType="1"/>
            </p:cNvSpPr>
            <p:nvPr/>
          </p:nvSpPr>
          <p:spPr bwMode="auto">
            <a:xfrm>
              <a:off x="4560" y="240"/>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0" name="Oval 12"/>
            <p:cNvSpPr>
              <a:spLocks noChangeArrowheads="1"/>
            </p:cNvSpPr>
            <p:nvPr/>
          </p:nvSpPr>
          <p:spPr bwMode="auto">
            <a:xfrm>
              <a:off x="4512" y="1488"/>
              <a:ext cx="192" cy="19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f</a:t>
              </a:r>
            </a:p>
          </p:txBody>
        </p:sp>
        <p:sp>
          <p:nvSpPr>
            <p:cNvPr id="53261" name="Freeform 13"/>
            <p:cNvSpPr>
              <a:spLocks/>
            </p:cNvSpPr>
            <p:nvPr/>
          </p:nvSpPr>
          <p:spPr bwMode="auto">
            <a:xfrm>
              <a:off x="4104" y="624"/>
              <a:ext cx="456" cy="1008"/>
            </a:xfrm>
            <a:custGeom>
              <a:avLst/>
              <a:gdLst>
                <a:gd name="T0" fmla="*/ 456 w 456"/>
                <a:gd name="T1" fmla="*/ 0 h 1008"/>
                <a:gd name="T2" fmla="*/ 168 w 456"/>
                <a:gd name="T3" fmla="*/ 144 h 1008"/>
                <a:gd name="T4" fmla="*/ 24 w 456"/>
                <a:gd name="T5" fmla="*/ 432 h 1008"/>
                <a:gd name="T6" fmla="*/ 312 w 456"/>
                <a:gd name="T7" fmla="*/ 912 h 1008"/>
                <a:gd name="T8" fmla="*/ 456 w 456"/>
                <a:gd name="T9" fmla="*/ 1008 h 1008"/>
                <a:gd name="T10" fmla="*/ 0 60000 65536"/>
                <a:gd name="T11" fmla="*/ 0 60000 65536"/>
                <a:gd name="T12" fmla="*/ 0 60000 65536"/>
                <a:gd name="T13" fmla="*/ 0 60000 65536"/>
                <a:gd name="T14" fmla="*/ 0 60000 65536"/>
                <a:gd name="T15" fmla="*/ 0 w 456"/>
                <a:gd name="T16" fmla="*/ 0 h 1008"/>
                <a:gd name="T17" fmla="*/ 456 w 456"/>
                <a:gd name="T18" fmla="*/ 1008 h 1008"/>
              </a:gdLst>
              <a:ahLst/>
              <a:cxnLst>
                <a:cxn ang="T10">
                  <a:pos x="T0" y="T1"/>
                </a:cxn>
                <a:cxn ang="T11">
                  <a:pos x="T2" y="T3"/>
                </a:cxn>
                <a:cxn ang="T12">
                  <a:pos x="T4" y="T5"/>
                </a:cxn>
                <a:cxn ang="T13">
                  <a:pos x="T6" y="T7"/>
                </a:cxn>
                <a:cxn ang="T14">
                  <a:pos x="T8" y="T9"/>
                </a:cxn>
              </a:cxnLst>
              <a:rect l="T15" t="T16" r="T17" b="T18"/>
              <a:pathLst>
                <a:path w="456" h="1008">
                  <a:moveTo>
                    <a:pt x="456" y="0"/>
                  </a:moveTo>
                  <a:cubicBezTo>
                    <a:pt x="348" y="36"/>
                    <a:pt x="240" y="72"/>
                    <a:pt x="168" y="144"/>
                  </a:cubicBezTo>
                  <a:cubicBezTo>
                    <a:pt x="96" y="216"/>
                    <a:pt x="0" y="304"/>
                    <a:pt x="24" y="432"/>
                  </a:cubicBezTo>
                  <a:cubicBezTo>
                    <a:pt x="48" y="560"/>
                    <a:pt x="240" y="816"/>
                    <a:pt x="312" y="912"/>
                  </a:cubicBezTo>
                  <a:cubicBezTo>
                    <a:pt x="384" y="1008"/>
                    <a:pt x="420" y="1008"/>
                    <a:pt x="456" y="100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62" name="Freeform 14"/>
            <p:cNvSpPr>
              <a:spLocks/>
            </p:cNvSpPr>
            <p:nvPr/>
          </p:nvSpPr>
          <p:spPr bwMode="auto">
            <a:xfrm>
              <a:off x="4560" y="624"/>
              <a:ext cx="552" cy="1008"/>
            </a:xfrm>
            <a:custGeom>
              <a:avLst/>
              <a:gdLst>
                <a:gd name="T0" fmla="*/ 0 w 552"/>
                <a:gd name="T1" fmla="*/ 0 h 1008"/>
                <a:gd name="T2" fmla="*/ 384 w 552"/>
                <a:gd name="T3" fmla="*/ 192 h 1008"/>
                <a:gd name="T4" fmla="*/ 528 w 552"/>
                <a:gd name="T5" fmla="*/ 432 h 1008"/>
                <a:gd name="T6" fmla="*/ 528 w 552"/>
                <a:gd name="T7" fmla="*/ 672 h 1008"/>
                <a:gd name="T8" fmla="*/ 384 w 552"/>
                <a:gd name="T9" fmla="*/ 864 h 1008"/>
                <a:gd name="T10" fmla="*/ 144 w 552"/>
                <a:gd name="T11" fmla="*/ 1008 h 1008"/>
                <a:gd name="T12" fmla="*/ 0 60000 65536"/>
                <a:gd name="T13" fmla="*/ 0 60000 65536"/>
                <a:gd name="T14" fmla="*/ 0 60000 65536"/>
                <a:gd name="T15" fmla="*/ 0 60000 65536"/>
                <a:gd name="T16" fmla="*/ 0 60000 65536"/>
                <a:gd name="T17" fmla="*/ 0 60000 65536"/>
                <a:gd name="T18" fmla="*/ 0 w 552"/>
                <a:gd name="T19" fmla="*/ 0 h 1008"/>
                <a:gd name="T20" fmla="*/ 552 w 552"/>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552" h="1008">
                  <a:moveTo>
                    <a:pt x="0" y="0"/>
                  </a:moveTo>
                  <a:cubicBezTo>
                    <a:pt x="148" y="60"/>
                    <a:pt x="296" y="120"/>
                    <a:pt x="384" y="192"/>
                  </a:cubicBezTo>
                  <a:cubicBezTo>
                    <a:pt x="472" y="264"/>
                    <a:pt x="504" y="352"/>
                    <a:pt x="528" y="432"/>
                  </a:cubicBezTo>
                  <a:cubicBezTo>
                    <a:pt x="552" y="512"/>
                    <a:pt x="552" y="600"/>
                    <a:pt x="528" y="672"/>
                  </a:cubicBezTo>
                  <a:cubicBezTo>
                    <a:pt x="504" y="744"/>
                    <a:pt x="448" y="808"/>
                    <a:pt x="384" y="864"/>
                  </a:cubicBezTo>
                  <a:cubicBezTo>
                    <a:pt x="320" y="920"/>
                    <a:pt x="232" y="964"/>
                    <a:pt x="144" y="1008"/>
                  </a:cubicBezTo>
                </a:path>
              </a:pathLst>
            </a:custGeom>
            <a:noFill/>
            <a:ln w="9525">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63" name="Rectangle 15"/>
            <p:cNvSpPr>
              <a:spLocks noChangeArrowheads="1"/>
            </p:cNvSpPr>
            <p:nvPr/>
          </p:nvSpPr>
          <p:spPr bwMode="auto">
            <a:xfrm>
              <a:off x="4656" y="960"/>
              <a:ext cx="43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Pc</a:t>
              </a:r>
            </a:p>
          </p:txBody>
        </p:sp>
        <p:sp>
          <p:nvSpPr>
            <p:cNvPr id="53264" name="Rectangle 16"/>
            <p:cNvSpPr>
              <a:spLocks noChangeArrowheads="1"/>
            </p:cNvSpPr>
            <p:nvPr/>
          </p:nvSpPr>
          <p:spPr bwMode="auto">
            <a:xfrm>
              <a:off x="3744" y="912"/>
              <a:ext cx="43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Pb</a:t>
              </a:r>
            </a:p>
          </p:txBody>
        </p:sp>
      </p:grpSp>
    </p:spTree>
    <p:extLst>
      <p:ext uri="{BB962C8B-B14F-4D97-AF65-F5344CB8AC3E}">
        <p14:creationId xmlns:p14="http://schemas.microsoft.com/office/powerpoint/2010/main" val="1480952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6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96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96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96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nimBg="1" autoUpdateAnimBg="0"/>
      <p:bldP spid="69636" grpId="0" autoUpdateAnimBg="0"/>
      <p:bldP spid="69637" grpId="0" autoUpdateAnimBg="0"/>
      <p:bldP spid="69638" grpId="0" autoUpdateAnimBg="0"/>
      <p:bldP spid="69639"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07950" y="100013"/>
            <a:ext cx="819150" cy="304800"/>
          </a:xfrm>
          <a:noFill/>
        </p:spPr>
        <p:txBody>
          <a:bodyPr/>
          <a:lstStyle/>
          <a:p>
            <a:pPr algn="l" eaLnBrk="1" hangingPunct="1"/>
            <a:r>
              <a:rPr lang="zh-CN" altLang="en-US" sz="2000" b="1">
                <a:solidFill>
                  <a:srgbClr val="FFFFFF"/>
                </a:solidFill>
              </a:rPr>
              <a:t>例三</a:t>
            </a:r>
          </a:p>
        </p:txBody>
      </p:sp>
      <p:sp>
        <p:nvSpPr>
          <p:cNvPr id="70659" name="AutoShape 3">
            <a:hlinkClick r:id="rId2" action="ppaction://hlinksldjump" highlightClick="1"/>
          </p:cNvPr>
          <p:cNvSpPr>
            <a:spLocks noChangeArrowheads="1"/>
          </p:cNvSpPr>
          <p:nvPr/>
        </p:nvSpPr>
        <p:spPr bwMode="auto">
          <a:xfrm>
            <a:off x="7956550" y="1341438"/>
            <a:ext cx="914400" cy="457200"/>
          </a:xfrm>
          <a:prstGeom prst="actionButtonBlank">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latin typeface="Times New Roman" panose="02020603050405020304" pitchFamily="18" charset="0"/>
              </a:rPr>
              <a:t>返回</a:t>
            </a:r>
          </a:p>
        </p:txBody>
      </p:sp>
      <p:sp>
        <p:nvSpPr>
          <p:cNvPr id="70660" name="Rectangle 4"/>
          <p:cNvSpPr>
            <a:spLocks noChangeArrowheads="1"/>
          </p:cNvSpPr>
          <p:nvPr/>
        </p:nvSpPr>
        <p:spPr bwMode="auto">
          <a:xfrm>
            <a:off x="228600" y="1727200"/>
            <a:ext cx="1751013"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latin typeface="Times New Roman" panose="02020603050405020304" pitchFamily="18" charset="0"/>
              </a:rPr>
              <a:t>Main(  )</a:t>
            </a:r>
            <a:r>
              <a:rPr kumimoji="1" lang="en-US" altLang="zh-CN" sz="2800">
                <a:latin typeface="Times New Roman" panose="02020603050405020304" pitchFamily="18" charset="0"/>
                <a:ea typeface="仿宋_GB2312" pitchFamily="49" charset="-122"/>
              </a:rPr>
              <a:t> </a:t>
            </a:r>
          </a:p>
          <a:p>
            <a:r>
              <a:rPr kumimoji="1" lang="en-US" altLang="zh-CN" sz="2400" b="1">
                <a:latin typeface="Times New Roman" panose="02020603050405020304" pitchFamily="18" charset="0"/>
              </a:rPr>
              <a:t>{ int  Sa=0;</a:t>
            </a:r>
          </a:p>
          <a:p>
            <a:r>
              <a:rPr kumimoji="1" lang="en-US" altLang="zh-CN" sz="2400" b="1">
                <a:latin typeface="Times New Roman" panose="02020603050405020304" pitchFamily="18" charset="0"/>
              </a:rPr>
              <a:t>   int  Sb=1; </a:t>
            </a:r>
          </a:p>
          <a:p>
            <a:r>
              <a:rPr kumimoji="1" lang="en-US" altLang="zh-CN" sz="2800" b="1">
                <a:latin typeface="Times New Roman" panose="02020603050405020304" pitchFamily="18" charset="0"/>
                <a:ea typeface="仿宋_GB2312" pitchFamily="49" charset="-122"/>
              </a:rPr>
              <a:t>cobegin</a:t>
            </a:r>
            <a:endParaRPr kumimoji="1" lang="en-US" altLang="zh-CN" sz="2800">
              <a:latin typeface="Times New Roman" panose="02020603050405020304" pitchFamily="18" charset="0"/>
              <a:ea typeface="仿宋_GB2312" pitchFamily="49" charset="-122"/>
            </a:endParaRPr>
          </a:p>
          <a:p>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    </a:t>
            </a:r>
            <a:r>
              <a:rPr kumimoji="1" lang="en-US" altLang="zh-CN" sz="2400" b="1">
                <a:latin typeface="Times New Roman" panose="02020603050405020304" pitchFamily="18" charset="0"/>
                <a:ea typeface="仿宋_GB2312" pitchFamily="49" charset="-122"/>
              </a:rPr>
              <a:t>CP(   ) ;</a:t>
            </a:r>
          </a:p>
          <a:p>
            <a:r>
              <a:rPr kumimoji="1" lang="en-US" altLang="zh-CN" sz="2400" b="1">
                <a:latin typeface="Times New Roman" panose="02020603050405020304" pitchFamily="18" charset="0"/>
                <a:ea typeface="仿宋_GB2312" pitchFamily="49" charset="-122"/>
              </a:rPr>
              <a:t>     IOP(   );</a:t>
            </a:r>
          </a:p>
          <a:p>
            <a:r>
              <a:rPr kumimoji="1" lang="en-US" altLang="zh-CN" sz="2400" b="1">
                <a:latin typeface="Times New Roman" panose="02020603050405020304" pitchFamily="18" charset="0"/>
                <a:ea typeface="仿宋_GB2312" pitchFamily="49" charset="-122"/>
              </a:rPr>
              <a:t>coend }</a:t>
            </a:r>
            <a:endParaRPr kumimoji="1" lang="en-US" altLang="zh-CN" sz="2800" b="1">
              <a:latin typeface="Times New Roman" panose="02020603050405020304" pitchFamily="18" charset="0"/>
              <a:ea typeface="仿宋_GB2312" pitchFamily="49" charset="-122"/>
            </a:endParaRPr>
          </a:p>
        </p:txBody>
      </p:sp>
      <p:sp>
        <p:nvSpPr>
          <p:cNvPr id="70661" name="Rectangle 5"/>
          <p:cNvSpPr>
            <a:spLocks noChangeArrowheads="1"/>
          </p:cNvSpPr>
          <p:nvPr/>
        </p:nvSpPr>
        <p:spPr bwMode="auto">
          <a:xfrm>
            <a:off x="2286000" y="1700213"/>
            <a:ext cx="3124200"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latin typeface="Times New Roman" panose="02020603050405020304" pitchFamily="18" charset="0"/>
                <a:ea typeface="仿宋_GB2312" pitchFamily="49" charset="-122"/>
              </a:rPr>
              <a:t>CP(   )</a:t>
            </a:r>
          </a:p>
          <a:p>
            <a:r>
              <a:rPr kumimoji="1" lang="en-US" altLang="zh-CN" sz="2400" b="1">
                <a:latin typeface="Times New Roman" panose="02020603050405020304" pitchFamily="18" charset="0"/>
                <a:ea typeface="仿宋_GB2312" pitchFamily="49" charset="-122"/>
              </a:rPr>
              <a:t>{  while( </a:t>
            </a:r>
            <a:r>
              <a:rPr kumimoji="1" lang="zh-CN" altLang="en-US" sz="2400" b="1">
                <a:latin typeface="Times New Roman" panose="02020603050405020304" pitchFamily="18" charset="0"/>
                <a:ea typeface="仿宋_GB2312" pitchFamily="49" charset="-122"/>
              </a:rPr>
              <a:t>计算未完成）</a:t>
            </a:r>
          </a:p>
          <a:p>
            <a:r>
              <a:rPr kumimoji="1" lang="zh-CN" altLang="en-US" sz="2400" b="1">
                <a:latin typeface="Times New Roman" panose="02020603050405020304" pitchFamily="18" charset="0"/>
                <a:ea typeface="仿宋_GB2312" pitchFamily="49" charset="-122"/>
              </a:rPr>
              <a:t>    </a:t>
            </a:r>
            <a:r>
              <a:rPr kumimoji="1" lang="en-US" altLang="zh-CN" sz="2400" b="1">
                <a:latin typeface="Times New Roman" panose="02020603050405020304" pitchFamily="18" charset="0"/>
                <a:ea typeface="仿宋_GB2312" pitchFamily="49" charset="-122"/>
              </a:rPr>
              <a:t>{</a:t>
            </a:r>
            <a:r>
              <a:rPr kumimoji="1" lang="zh-CN" altLang="en-US" sz="2400" b="1">
                <a:latin typeface="Times New Roman" panose="02020603050405020304" pitchFamily="18" charset="0"/>
                <a:ea typeface="仿宋_GB2312" pitchFamily="49" charset="-122"/>
              </a:rPr>
              <a:t>得到一个计算结果</a:t>
            </a:r>
            <a:r>
              <a:rPr kumimoji="1" lang="en-US" altLang="zh-CN" sz="2400" b="1">
                <a:latin typeface="Times New Roman" panose="02020603050405020304" pitchFamily="18" charset="0"/>
                <a:ea typeface="仿宋_GB2312" pitchFamily="49" charset="-122"/>
              </a:rPr>
              <a:t>;</a:t>
            </a:r>
          </a:p>
          <a:p>
            <a:r>
              <a:rPr kumimoji="1" lang="en-US" altLang="zh-CN" sz="2400" b="1">
                <a:latin typeface="Times New Roman" panose="02020603050405020304" pitchFamily="18" charset="0"/>
                <a:ea typeface="仿宋_GB2312" pitchFamily="49" charset="-122"/>
              </a:rPr>
              <a:t>     P(Sb);</a:t>
            </a:r>
          </a:p>
          <a:p>
            <a:r>
              <a:rPr kumimoji="1" lang="en-US" altLang="zh-CN" sz="2400" b="1">
                <a:latin typeface="Times New Roman" panose="02020603050405020304" pitchFamily="18" charset="0"/>
                <a:ea typeface="仿宋_GB2312" pitchFamily="49" charset="-122"/>
              </a:rPr>
              <a:t>     </a:t>
            </a:r>
            <a:r>
              <a:rPr kumimoji="1" lang="zh-CN" altLang="en-US" sz="2400" b="1">
                <a:latin typeface="Times New Roman" panose="02020603050405020304" pitchFamily="18" charset="0"/>
                <a:ea typeface="仿宋_GB2312" pitchFamily="49" charset="-122"/>
              </a:rPr>
              <a:t>将数据送入</a:t>
            </a:r>
            <a:r>
              <a:rPr kumimoji="1" lang="en-US" altLang="zh-CN" sz="2400" b="1">
                <a:latin typeface="Times New Roman" panose="02020603050405020304" pitchFamily="18" charset="0"/>
                <a:ea typeface="仿宋_GB2312" pitchFamily="49" charset="-122"/>
              </a:rPr>
              <a:t>buft</a:t>
            </a:r>
            <a:r>
              <a:rPr kumimoji="1" lang="zh-CN" altLang="en-US" sz="2400" b="1">
                <a:latin typeface="Times New Roman" panose="02020603050405020304" pitchFamily="18" charset="0"/>
                <a:ea typeface="仿宋_GB2312" pitchFamily="49" charset="-122"/>
              </a:rPr>
              <a:t>；</a:t>
            </a:r>
          </a:p>
          <a:p>
            <a:r>
              <a:rPr kumimoji="1" lang="zh-CN" altLang="en-US" sz="2400" b="1">
                <a:latin typeface="Times New Roman" panose="02020603050405020304" pitchFamily="18" charset="0"/>
                <a:ea typeface="仿宋_GB2312" pitchFamily="49" charset="-122"/>
              </a:rPr>
              <a:t>     </a:t>
            </a:r>
            <a:r>
              <a:rPr kumimoji="1" lang="en-US" altLang="zh-CN" sz="2400" b="1">
                <a:latin typeface="Times New Roman" panose="02020603050405020304" pitchFamily="18" charset="0"/>
                <a:ea typeface="仿宋_GB2312" pitchFamily="49" charset="-122"/>
              </a:rPr>
              <a:t>V(Sa);</a:t>
            </a:r>
          </a:p>
          <a:p>
            <a:r>
              <a:rPr kumimoji="1" lang="en-US" altLang="zh-CN" sz="2400" b="1">
                <a:latin typeface="Times New Roman" panose="02020603050405020304" pitchFamily="18" charset="0"/>
                <a:ea typeface="仿宋_GB2312" pitchFamily="49" charset="-122"/>
              </a:rPr>
              <a:t>    }</a:t>
            </a:r>
          </a:p>
          <a:p>
            <a:r>
              <a:rPr kumimoji="1" lang="en-US" altLang="zh-CN" sz="2400" b="1">
                <a:latin typeface="Times New Roman" panose="02020603050405020304" pitchFamily="18" charset="0"/>
                <a:ea typeface="仿宋_GB2312" pitchFamily="49" charset="-122"/>
              </a:rPr>
              <a:t> }</a:t>
            </a:r>
          </a:p>
        </p:txBody>
      </p:sp>
      <p:sp>
        <p:nvSpPr>
          <p:cNvPr id="54278" name="Text Box 6"/>
          <p:cNvSpPr txBox="1">
            <a:spLocks noChangeArrowheads="1"/>
          </p:cNvSpPr>
          <p:nvPr/>
        </p:nvSpPr>
        <p:spPr bwMode="auto">
          <a:xfrm>
            <a:off x="457200" y="333375"/>
            <a:ext cx="815340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dirty="0">
                <a:latin typeface="Times New Roman" panose="02020603050405020304" pitchFamily="18" charset="0"/>
              </a:rPr>
              <a:t>          </a:t>
            </a:r>
            <a:r>
              <a:rPr kumimoji="1" lang="zh-CN" altLang="en-US" sz="2800" dirty="0">
                <a:latin typeface="Times New Roman" panose="02020603050405020304" pitchFamily="18" charset="0"/>
                <a:ea typeface="黑体" panose="02010609060101010101" pitchFamily="49" charset="-122"/>
              </a:rPr>
              <a:t>解：设两个信号量</a:t>
            </a:r>
            <a:r>
              <a:rPr kumimoji="1" lang="en-US" altLang="zh-CN" sz="2800" dirty="0">
                <a:latin typeface="Times New Roman" panose="02020603050405020304" pitchFamily="18" charset="0"/>
                <a:ea typeface="黑体" panose="02010609060101010101" pitchFamily="49" charset="-122"/>
              </a:rPr>
              <a:t>Sa</a:t>
            </a:r>
            <a:r>
              <a:rPr kumimoji="1" lang="zh-CN" altLang="en-US" sz="2800" dirty="0">
                <a:latin typeface="Times New Roman" panose="02020603050405020304" pitchFamily="18" charset="0"/>
                <a:ea typeface="黑体" panose="02010609060101010101" pitchFamily="49" charset="-122"/>
              </a:rPr>
              <a:t>和</a:t>
            </a:r>
            <a:r>
              <a:rPr kumimoji="1" lang="en-US" altLang="zh-CN" sz="2800" dirty="0">
                <a:latin typeface="Times New Roman" panose="02020603050405020304" pitchFamily="18" charset="0"/>
                <a:ea typeface="黑体" panose="02010609060101010101" pitchFamily="49" charset="-122"/>
              </a:rPr>
              <a:t>Sb</a:t>
            </a:r>
            <a:r>
              <a:rPr kumimoji="1" lang="zh-CN" altLang="en-US" sz="2800" dirty="0">
                <a:latin typeface="Times New Roman" panose="02020603050405020304" pitchFamily="18" charset="0"/>
                <a:ea typeface="黑体" panose="02010609060101010101" pitchFamily="49" charset="-122"/>
              </a:rPr>
              <a:t>，其中</a:t>
            </a:r>
            <a:r>
              <a:rPr kumimoji="1" lang="en-US" altLang="zh-CN" sz="2800" dirty="0">
                <a:latin typeface="Times New Roman" panose="02020603050405020304" pitchFamily="18" charset="0"/>
                <a:ea typeface="黑体" panose="02010609060101010101" pitchFamily="49" charset="-122"/>
              </a:rPr>
              <a:t>Sa=0</a:t>
            </a:r>
            <a:r>
              <a:rPr kumimoji="1" lang="zh-CN" altLang="en-US" sz="2800" dirty="0">
                <a:latin typeface="Times New Roman" panose="02020603050405020304" pitchFamily="18" charset="0"/>
                <a:ea typeface="黑体" panose="02010609060101010101" pitchFamily="49" charset="-122"/>
              </a:rPr>
              <a:t>表示</a:t>
            </a:r>
            <a:r>
              <a:rPr kumimoji="1" lang="en-US" altLang="zh-CN" sz="2800" dirty="0" err="1">
                <a:latin typeface="Times New Roman" panose="02020603050405020304" pitchFamily="18" charset="0"/>
                <a:ea typeface="黑体" panose="02010609060101010101" pitchFamily="49" charset="-122"/>
              </a:rPr>
              <a:t>buft</a:t>
            </a:r>
            <a:r>
              <a:rPr kumimoji="1" lang="zh-CN" altLang="en-US" sz="2800" dirty="0">
                <a:latin typeface="Times New Roman" panose="02020603050405020304" pitchFamily="18" charset="0"/>
                <a:ea typeface="黑体" panose="02010609060101010101" pitchFamily="49" charset="-122"/>
              </a:rPr>
              <a:t>中没有数据供打印；</a:t>
            </a:r>
            <a:r>
              <a:rPr kumimoji="1" lang="en-US" altLang="zh-CN" sz="2800" dirty="0">
                <a:latin typeface="Times New Roman" panose="02020603050405020304" pitchFamily="18" charset="0"/>
                <a:ea typeface="黑体" panose="02010609060101010101" pitchFamily="49" charset="-122"/>
              </a:rPr>
              <a:t>Sb=1</a:t>
            </a:r>
            <a:r>
              <a:rPr kumimoji="1" lang="zh-CN" altLang="en-US" sz="2800" dirty="0">
                <a:latin typeface="Times New Roman" panose="02020603050405020304" pitchFamily="18" charset="0"/>
                <a:ea typeface="黑体" panose="02010609060101010101" pitchFamily="49" charset="-122"/>
              </a:rPr>
              <a:t>表示</a:t>
            </a:r>
            <a:r>
              <a:rPr kumimoji="1" lang="en-US" altLang="zh-CN" sz="2800" dirty="0" err="1">
                <a:latin typeface="Times New Roman" panose="02020603050405020304" pitchFamily="18" charset="0"/>
                <a:ea typeface="黑体" panose="02010609060101010101" pitchFamily="49" charset="-122"/>
              </a:rPr>
              <a:t>buft</a:t>
            </a:r>
            <a:r>
              <a:rPr kumimoji="1" lang="zh-CN" altLang="en-US" sz="2800" dirty="0">
                <a:latin typeface="Times New Roman" panose="02020603050405020304" pitchFamily="18" charset="0"/>
                <a:ea typeface="黑体" panose="02010609060101010101" pitchFamily="49" charset="-122"/>
              </a:rPr>
              <a:t>中有空可供存放新的信息，则：</a:t>
            </a:r>
          </a:p>
        </p:txBody>
      </p:sp>
      <p:sp>
        <p:nvSpPr>
          <p:cNvPr id="70663" name="Rectangle 7"/>
          <p:cNvSpPr>
            <a:spLocks noChangeArrowheads="1"/>
          </p:cNvSpPr>
          <p:nvPr/>
        </p:nvSpPr>
        <p:spPr bwMode="auto">
          <a:xfrm>
            <a:off x="5580063" y="1700213"/>
            <a:ext cx="3259137"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dirty="0">
                <a:latin typeface="Times New Roman" panose="02020603050405020304" pitchFamily="18" charset="0"/>
                <a:ea typeface="仿宋_GB2312" pitchFamily="49" charset="-122"/>
              </a:rPr>
              <a:t>IOP(   )</a:t>
            </a:r>
          </a:p>
          <a:p>
            <a:r>
              <a:rPr kumimoji="1" lang="en-US" altLang="zh-CN" sz="2400" b="1" dirty="0">
                <a:latin typeface="Times New Roman" panose="02020603050405020304" pitchFamily="18" charset="0"/>
                <a:ea typeface="仿宋_GB2312" pitchFamily="49" charset="-122"/>
              </a:rPr>
              <a:t>{  while( </a:t>
            </a:r>
            <a:r>
              <a:rPr kumimoji="1" lang="zh-CN" altLang="en-US" sz="2400" b="1" dirty="0">
                <a:latin typeface="Times New Roman" panose="02020603050405020304" pitchFamily="18" charset="0"/>
                <a:ea typeface="仿宋_GB2312" pitchFamily="49" charset="-122"/>
              </a:rPr>
              <a:t>打印未完成）</a:t>
            </a:r>
          </a:p>
          <a:p>
            <a:r>
              <a:rPr kumimoji="1" lang="zh-CN" altLang="en-US" sz="2400" b="1"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 P(Sa);</a:t>
            </a:r>
          </a:p>
          <a:p>
            <a:r>
              <a:rPr kumimoji="1" lang="en-US" altLang="zh-CN" sz="2400" b="1" dirty="0">
                <a:latin typeface="Times New Roman" panose="02020603050405020304" pitchFamily="18" charset="0"/>
                <a:ea typeface="仿宋_GB2312" pitchFamily="49" charset="-122"/>
              </a:rPr>
              <a:t>     </a:t>
            </a:r>
            <a:r>
              <a:rPr kumimoji="1" lang="zh-CN" altLang="en-US" sz="2400" b="1" dirty="0">
                <a:latin typeface="Times New Roman" panose="02020603050405020304" pitchFamily="18" charset="0"/>
                <a:ea typeface="仿宋_GB2312" pitchFamily="49" charset="-122"/>
              </a:rPr>
              <a:t>从</a:t>
            </a:r>
            <a:r>
              <a:rPr kumimoji="1" lang="en-US" altLang="zh-CN" sz="2400" b="1" dirty="0" err="1">
                <a:latin typeface="Times New Roman" panose="02020603050405020304" pitchFamily="18" charset="0"/>
                <a:ea typeface="仿宋_GB2312" pitchFamily="49" charset="-122"/>
              </a:rPr>
              <a:t>buft</a:t>
            </a:r>
            <a:r>
              <a:rPr kumimoji="1" lang="zh-CN" altLang="en-US" sz="2400" b="1" dirty="0">
                <a:latin typeface="Times New Roman" panose="02020603050405020304" pitchFamily="18" charset="0"/>
                <a:ea typeface="仿宋_GB2312" pitchFamily="49" charset="-122"/>
              </a:rPr>
              <a:t>中取一数据；</a:t>
            </a:r>
          </a:p>
          <a:p>
            <a:r>
              <a:rPr kumimoji="1" lang="zh-CN" altLang="en-US" sz="2400" b="1"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V(Sb) </a:t>
            </a:r>
            <a:r>
              <a:rPr kumimoji="1" lang="zh-CN" altLang="en-US" sz="2400" b="1" dirty="0">
                <a:latin typeface="Times New Roman" panose="02020603050405020304" pitchFamily="18" charset="0"/>
                <a:ea typeface="仿宋_GB2312" pitchFamily="49" charset="-122"/>
              </a:rPr>
              <a:t>；</a:t>
            </a:r>
          </a:p>
          <a:p>
            <a:r>
              <a:rPr kumimoji="1" lang="zh-CN" altLang="en-US" sz="2400" b="1" dirty="0">
                <a:latin typeface="Times New Roman" panose="02020603050405020304" pitchFamily="18" charset="0"/>
                <a:ea typeface="仿宋_GB2312" pitchFamily="49" charset="-122"/>
              </a:rPr>
              <a:t>      从打印机上输出；</a:t>
            </a:r>
          </a:p>
          <a:p>
            <a:r>
              <a:rPr kumimoji="1" lang="zh-CN" altLang="en-US" sz="2400" b="1"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a:t>
            </a:r>
          </a:p>
          <a:p>
            <a:r>
              <a:rPr kumimoji="1" lang="en-US" altLang="zh-CN" sz="2400" b="1" dirty="0">
                <a:latin typeface="Times New Roman" panose="02020603050405020304" pitchFamily="18" charset="0"/>
                <a:ea typeface="仿宋_GB2312" pitchFamily="49" charset="-122"/>
              </a:rPr>
              <a:t> }</a:t>
            </a:r>
          </a:p>
        </p:txBody>
      </p:sp>
    </p:spTree>
    <p:extLst>
      <p:ext uri="{BB962C8B-B14F-4D97-AF65-F5344CB8AC3E}">
        <p14:creationId xmlns:p14="http://schemas.microsoft.com/office/powerpoint/2010/main" val="1754723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6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6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nimBg="1" autoUpdateAnimBg="0"/>
      <p:bldP spid="70660" grpId="0" autoUpdateAnimBg="0"/>
      <p:bldP spid="70661" grpId="0" autoUpdateAnimBg="0"/>
      <p:bldP spid="70663"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79388" y="5516563"/>
            <a:ext cx="819150" cy="304800"/>
          </a:xfrm>
          <a:noFill/>
        </p:spPr>
        <p:txBody>
          <a:bodyPr/>
          <a:lstStyle/>
          <a:p>
            <a:pPr algn="l" eaLnBrk="1" hangingPunct="1"/>
            <a:r>
              <a:rPr lang="zh-CN" altLang="en-US" sz="2000" b="1">
                <a:solidFill>
                  <a:srgbClr val="FFFFFF"/>
                </a:solidFill>
              </a:rPr>
              <a:t>例四</a:t>
            </a:r>
          </a:p>
        </p:txBody>
      </p:sp>
      <p:sp>
        <p:nvSpPr>
          <p:cNvPr id="71683" name="AutoShape 3">
            <a:hlinkClick r:id="rId2" action="ppaction://hlinksldjump" highlightClick="1"/>
          </p:cNvPr>
          <p:cNvSpPr>
            <a:spLocks noChangeArrowheads="1"/>
          </p:cNvSpPr>
          <p:nvPr/>
        </p:nvSpPr>
        <p:spPr bwMode="auto">
          <a:xfrm>
            <a:off x="7924800" y="3429000"/>
            <a:ext cx="914400" cy="457200"/>
          </a:xfrm>
          <a:prstGeom prst="actionButtonBlank">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dirty="0">
                <a:latin typeface="Times New Roman" panose="02020603050405020304" pitchFamily="18" charset="0"/>
              </a:rPr>
              <a:t>返回</a:t>
            </a:r>
          </a:p>
        </p:txBody>
      </p:sp>
      <p:sp>
        <p:nvSpPr>
          <p:cNvPr id="71684" name="Rectangle 4"/>
          <p:cNvSpPr>
            <a:spLocks noChangeArrowheads="1"/>
          </p:cNvSpPr>
          <p:nvPr/>
        </p:nvSpPr>
        <p:spPr bwMode="auto">
          <a:xfrm>
            <a:off x="395288" y="1978025"/>
            <a:ext cx="6146800"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latin typeface="Times New Roman" panose="02020603050405020304" pitchFamily="18" charset="0"/>
              </a:rPr>
              <a:t>Main(  )</a:t>
            </a:r>
            <a:r>
              <a:rPr kumimoji="1" lang="en-US" altLang="zh-CN" sz="2800">
                <a:latin typeface="Times New Roman" panose="02020603050405020304" pitchFamily="18" charset="0"/>
                <a:ea typeface="仿宋_GB2312" pitchFamily="49" charset="-122"/>
              </a:rPr>
              <a:t> </a:t>
            </a:r>
          </a:p>
          <a:p>
            <a:r>
              <a:rPr kumimoji="1" lang="en-US" altLang="zh-CN" sz="2400" b="1">
                <a:latin typeface="Times New Roman" panose="02020603050405020304" pitchFamily="18" charset="0"/>
              </a:rPr>
              <a:t>{ int  full=0 , empty=k; </a:t>
            </a:r>
          </a:p>
          <a:p>
            <a:r>
              <a:rPr kumimoji="1" lang="en-US" altLang="zh-CN" sz="2400" b="1">
                <a:latin typeface="Times New Roman" panose="02020603050405020304" pitchFamily="18" charset="0"/>
              </a:rPr>
              <a:t>   int  mutex=1;    /*</a:t>
            </a:r>
            <a:r>
              <a:rPr kumimoji="1" lang="zh-CN" altLang="en-US" sz="2400" b="1">
                <a:latin typeface="Times New Roman" panose="02020603050405020304" pitchFamily="18" charset="0"/>
              </a:rPr>
              <a:t>说明缓冲段没有被使用*</a:t>
            </a:r>
            <a:r>
              <a:rPr kumimoji="1" lang="en-US" altLang="zh-CN" sz="2400" b="1">
                <a:latin typeface="Times New Roman" panose="02020603050405020304" pitchFamily="18" charset="0"/>
              </a:rPr>
              <a:t>/</a:t>
            </a:r>
          </a:p>
          <a:p>
            <a:r>
              <a:rPr kumimoji="1" lang="en-US" altLang="zh-CN" sz="2800" b="1">
                <a:latin typeface="Times New Roman" panose="02020603050405020304" pitchFamily="18" charset="0"/>
                <a:ea typeface="仿宋_GB2312" pitchFamily="49" charset="-122"/>
              </a:rPr>
              <a:t>  cobegin</a:t>
            </a:r>
            <a:endParaRPr kumimoji="1" lang="en-US" altLang="zh-CN" sz="2800">
              <a:latin typeface="Times New Roman" panose="02020603050405020304" pitchFamily="18" charset="0"/>
              <a:ea typeface="仿宋_GB2312" pitchFamily="49" charset="-122"/>
            </a:endParaRPr>
          </a:p>
          <a:p>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     </a:t>
            </a:r>
            <a:r>
              <a:rPr kumimoji="1" lang="en-US" altLang="zh-CN" sz="2400" b="1">
                <a:latin typeface="Times New Roman" panose="02020603050405020304" pitchFamily="18" charset="0"/>
                <a:ea typeface="仿宋_GB2312" pitchFamily="49" charset="-122"/>
              </a:rPr>
              <a:t>Producer(   ) ;</a:t>
            </a:r>
          </a:p>
          <a:p>
            <a:r>
              <a:rPr kumimoji="1" lang="en-US" altLang="zh-CN" sz="2400" b="1">
                <a:latin typeface="Times New Roman" panose="02020603050405020304" pitchFamily="18" charset="0"/>
                <a:ea typeface="仿宋_GB2312" pitchFamily="49" charset="-122"/>
              </a:rPr>
              <a:t>         Consumer(   );</a:t>
            </a:r>
          </a:p>
          <a:p>
            <a:r>
              <a:rPr kumimoji="1" lang="en-US" altLang="zh-CN" sz="2400" b="1">
                <a:latin typeface="Times New Roman" panose="02020603050405020304" pitchFamily="18" charset="0"/>
                <a:ea typeface="仿宋_GB2312" pitchFamily="49" charset="-122"/>
              </a:rPr>
              <a:t>   coend </a:t>
            </a:r>
          </a:p>
          <a:p>
            <a:r>
              <a:rPr kumimoji="1" lang="en-US" altLang="zh-CN" sz="2400" b="1">
                <a:latin typeface="Times New Roman" panose="02020603050405020304" pitchFamily="18" charset="0"/>
                <a:ea typeface="仿宋_GB2312" pitchFamily="49" charset="-122"/>
              </a:rPr>
              <a:t> }</a:t>
            </a:r>
            <a:endParaRPr kumimoji="1" lang="en-US" altLang="zh-CN" sz="2800" b="1">
              <a:latin typeface="Times New Roman" panose="02020603050405020304" pitchFamily="18" charset="0"/>
              <a:ea typeface="仿宋_GB2312" pitchFamily="49" charset="-122"/>
            </a:endParaRPr>
          </a:p>
        </p:txBody>
      </p:sp>
      <p:sp>
        <p:nvSpPr>
          <p:cNvPr id="55301" name="Text Box 5"/>
          <p:cNvSpPr txBox="1">
            <a:spLocks noChangeArrowheads="1"/>
          </p:cNvSpPr>
          <p:nvPr/>
        </p:nvSpPr>
        <p:spPr bwMode="auto">
          <a:xfrm>
            <a:off x="381000" y="404813"/>
            <a:ext cx="86106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ea typeface="黑体" panose="02010609060101010101" pitchFamily="49" charset="-122"/>
              </a:rPr>
              <a:t>解：为解决此进程的同步问题，设两个私有信号量</a:t>
            </a:r>
            <a:r>
              <a:rPr kumimoji="1" lang="en-US" altLang="zh-CN" sz="2400">
                <a:latin typeface="Times New Roman" panose="02020603050405020304" pitchFamily="18" charset="0"/>
                <a:ea typeface="黑体" panose="02010609060101010101" pitchFamily="49" charset="-122"/>
              </a:rPr>
              <a:t>empty</a:t>
            </a:r>
            <a:r>
              <a:rPr kumimoji="1" lang="zh-CN" altLang="en-US" sz="2400">
                <a:latin typeface="Times New Roman" panose="02020603050405020304" pitchFamily="18" charset="0"/>
                <a:ea typeface="黑体" panose="02010609060101010101" pitchFamily="49" charset="-122"/>
              </a:rPr>
              <a:t>和</a:t>
            </a:r>
            <a:r>
              <a:rPr kumimoji="1" lang="en-US" altLang="zh-CN" sz="2400">
                <a:latin typeface="Times New Roman" panose="02020603050405020304" pitchFamily="18" charset="0"/>
                <a:ea typeface="黑体" panose="02010609060101010101" pitchFamily="49" charset="-122"/>
              </a:rPr>
              <a:t>full</a:t>
            </a:r>
            <a:r>
              <a:rPr kumimoji="1" lang="zh-CN" altLang="en-US" sz="2400">
                <a:latin typeface="Times New Roman" panose="02020603050405020304" pitchFamily="18" charset="0"/>
                <a:ea typeface="黑体" panose="02010609060101010101" pitchFamily="49" charset="-122"/>
              </a:rPr>
              <a:t>，其中</a:t>
            </a:r>
            <a:r>
              <a:rPr kumimoji="1" lang="en-US" altLang="zh-CN" sz="2400">
                <a:latin typeface="Times New Roman" panose="02020603050405020304" pitchFamily="18" charset="0"/>
                <a:ea typeface="黑体" panose="02010609060101010101" pitchFamily="49" charset="-122"/>
              </a:rPr>
              <a:t>empty=k</a:t>
            </a:r>
            <a:r>
              <a:rPr kumimoji="1" lang="zh-CN" altLang="en-US" sz="2400">
                <a:latin typeface="Times New Roman" panose="02020603050405020304" pitchFamily="18" charset="0"/>
                <a:ea typeface="黑体" panose="02010609060101010101" pitchFamily="49" charset="-122"/>
              </a:rPr>
              <a:t>说明空缓冲区的数目，</a:t>
            </a:r>
            <a:r>
              <a:rPr kumimoji="1" lang="en-US" altLang="zh-CN" sz="2400">
                <a:latin typeface="Times New Roman" panose="02020603050405020304" pitchFamily="18" charset="0"/>
                <a:ea typeface="黑体" panose="02010609060101010101" pitchFamily="49" charset="-122"/>
              </a:rPr>
              <a:t>full=0</a:t>
            </a:r>
            <a:r>
              <a:rPr kumimoji="1" lang="zh-CN" altLang="en-US" sz="2400">
                <a:latin typeface="Times New Roman" panose="02020603050405020304" pitchFamily="18" charset="0"/>
                <a:ea typeface="黑体" panose="02010609060101010101" pitchFamily="49" charset="-122"/>
              </a:rPr>
              <a:t>说明被占用的缓冲区个数；另再设一个公有信号量</a:t>
            </a:r>
            <a:r>
              <a:rPr kumimoji="1" lang="en-US" altLang="zh-CN" sz="2400">
                <a:latin typeface="Times New Roman" panose="02020603050405020304" pitchFamily="18" charset="0"/>
                <a:ea typeface="黑体" panose="02010609060101010101" pitchFamily="49" charset="-122"/>
              </a:rPr>
              <a:t>mutex</a:t>
            </a:r>
            <a:r>
              <a:rPr kumimoji="1" lang="zh-CN" altLang="en-US" sz="2400">
                <a:latin typeface="Times New Roman" panose="02020603050405020304" pitchFamily="18" charset="0"/>
                <a:ea typeface="黑体" panose="02010609060101010101" pitchFamily="49" charset="-122"/>
              </a:rPr>
              <a:t>，它用于生产者和消费者互斥使用缓冲段。则：</a:t>
            </a:r>
          </a:p>
        </p:txBody>
      </p:sp>
      <p:sp>
        <p:nvSpPr>
          <p:cNvPr id="71686" name="AutoShape 6">
            <a:hlinkClick r:id="rId3" action="ppaction://hlinksldjump" highlightClick="1"/>
          </p:cNvPr>
          <p:cNvSpPr>
            <a:spLocks noChangeArrowheads="1"/>
          </p:cNvSpPr>
          <p:nvPr/>
        </p:nvSpPr>
        <p:spPr bwMode="auto">
          <a:xfrm>
            <a:off x="7848600" y="2286000"/>
            <a:ext cx="914400" cy="457200"/>
          </a:xfrm>
          <a:prstGeom prst="actionButtonBlank">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dirty="0">
                <a:latin typeface="Times New Roman" panose="02020603050405020304" pitchFamily="18" charset="0"/>
              </a:rPr>
              <a:t>子进程</a:t>
            </a:r>
          </a:p>
        </p:txBody>
      </p:sp>
    </p:spTree>
    <p:extLst>
      <p:ext uri="{BB962C8B-B14F-4D97-AF65-F5344CB8AC3E}">
        <p14:creationId xmlns:p14="http://schemas.microsoft.com/office/powerpoint/2010/main" val="411613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6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6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6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nimBg="1" autoUpdateAnimBg="0"/>
      <p:bldP spid="71684" grpId="0" autoUpdateAnimBg="0"/>
      <p:bldP spid="71686"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68313" y="4797425"/>
            <a:ext cx="838200" cy="304800"/>
          </a:xfrm>
          <a:noFill/>
        </p:spPr>
        <p:txBody>
          <a:bodyPr/>
          <a:lstStyle/>
          <a:p>
            <a:pPr algn="l" eaLnBrk="1" hangingPunct="1"/>
            <a:r>
              <a:rPr lang="zh-CN" altLang="en-US" sz="2000" b="1">
                <a:solidFill>
                  <a:srgbClr val="FFFFFF"/>
                </a:solidFill>
              </a:rPr>
              <a:t>例四</a:t>
            </a:r>
            <a:r>
              <a:rPr lang="en-US" altLang="zh-CN" sz="2000" b="1">
                <a:solidFill>
                  <a:srgbClr val="FFFFFF"/>
                </a:solidFill>
              </a:rPr>
              <a:t>-1</a:t>
            </a:r>
          </a:p>
        </p:txBody>
      </p:sp>
      <p:sp>
        <p:nvSpPr>
          <p:cNvPr id="56323" name="AutoShape 3">
            <a:hlinkClick r:id="rId2" action="ppaction://hlinksldjump" highlightClick="1"/>
          </p:cNvPr>
          <p:cNvSpPr>
            <a:spLocks noChangeArrowheads="1"/>
          </p:cNvSpPr>
          <p:nvPr/>
        </p:nvSpPr>
        <p:spPr bwMode="auto">
          <a:xfrm>
            <a:off x="7812088" y="333375"/>
            <a:ext cx="914400" cy="457200"/>
          </a:xfrm>
          <a:prstGeom prst="actionButtonBlank">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dirty="0">
                <a:latin typeface="Times New Roman" panose="02020603050405020304" pitchFamily="18" charset="0"/>
              </a:rPr>
              <a:t>返回</a:t>
            </a:r>
          </a:p>
        </p:txBody>
      </p:sp>
      <p:sp>
        <p:nvSpPr>
          <p:cNvPr id="56324" name="Rectangle 4"/>
          <p:cNvSpPr>
            <a:spLocks noChangeArrowheads="1"/>
          </p:cNvSpPr>
          <p:nvPr/>
        </p:nvSpPr>
        <p:spPr bwMode="auto">
          <a:xfrm>
            <a:off x="533400" y="768350"/>
            <a:ext cx="3276600" cy="365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dirty="0">
                <a:latin typeface="Times New Roman" panose="02020603050405020304" pitchFamily="18" charset="0"/>
                <a:ea typeface="仿宋_GB2312" pitchFamily="49" charset="-122"/>
              </a:rPr>
              <a:t>Producer(   )</a:t>
            </a:r>
          </a:p>
          <a:p>
            <a:r>
              <a:rPr kumimoji="1" lang="en-US" altLang="zh-CN" sz="2400" b="1" dirty="0">
                <a:latin typeface="Times New Roman" panose="02020603050405020304" pitchFamily="18" charset="0"/>
                <a:ea typeface="仿宋_GB2312" pitchFamily="49" charset="-122"/>
              </a:rPr>
              <a:t>{  while( </a:t>
            </a:r>
            <a:r>
              <a:rPr kumimoji="1" lang="zh-CN" altLang="en-US" sz="2400" b="1" dirty="0">
                <a:latin typeface="Times New Roman" panose="02020603050405020304" pitchFamily="18" charset="0"/>
                <a:ea typeface="仿宋_GB2312" pitchFamily="49" charset="-122"/>
              </a:rPr>
              <a:t>生产未完成）</a:t>
            </a:r>
          </a:p>
          <a:p>
            <a:r>
              <a:rPr kumimoji="1" lang="zh-CN" altLang="en-US" sz="2400" b="1"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a:t>
            </a:r>
            <a:r>
              <a:rPr kumimoji="1" lang="zh-CN" altLang="en-US" sz="2400" b="1" dirty="0">
                <a:latin typeface="Times New Roman" panose="02020603050405020304" pitchFamily="18" charset="0"/>
                <a:ea typeface="仿宋_GB2312" pitchFamily="49" charset="-122"/>
              </a:rPr>
              <a:t>生产一个产品</a:t>
            </a:r>
            <a:r>
              <a:rPr kumimoji="1" lang="en-US" altLang="zh-CN" sz="2400" b="1" dirty="0">
                <a:latin typeface="Times New Roman" panose="02020603050405020304" pitchFamily="18" charset="0"/>
                <a:ea typeface="仿宋_GB2312" pitchFamily="49" charset="-122"/>
              </a:rPr>
              <a:t>;</a:t>
            </a:r>
          </a:p>
          <a:p>
            <a:r>
              <a:rPr kumimoji="1" lang="en-US" altLang="zh-CN" sz="2400" b="1" dirty="0">
                <a:latin typeface="Times New Roman" panose="02020603050405020304" pitchFamily="18" charset="0"/>
                <a:ea typeface="仿宋_GB2312" pitchFamily="49" charset="-122"/>
              </a:rPr>
              <a:t>     P(</a:t>
            </a:r>
            <a:r>
              <a:rPr kumimoji="1" lang="en-US" altLang="zh-CN" sz="2400" b="1" dirty="0" err="1">
                <a:latin typeface="Times New Roman" panose="02020603050405020304" pitchFamily="18" charset="0"/>
                <a:ea typeface="仿宋_GB2312" pitchFamily="49" charset="-122"/>
              </a:rPr>
              <a:t>mutex</a:t>
            </a:r>
            <a:r>
              <a:rPr kumimoji="1" lang="en-US" altLang="zh-CN" sz="2400" b="1" dirty="0">
                <a:latin typeface="Times New Roman" panose="02020603050405020304" pitchFamily="18" charset="0"/>
                <a:ea typeface="仿宋_GB2312" pitchFamily="49" charset="-122"/>
              </a:rPr>
              <a:t>);</a:t>
            </a:r>
          </a:p>
          <a:p>
            <a:r>
              <a:rPr kumimoji="1" lang="en-US" altLang="zh-CN" sz="2400" b="1" dirty="0">
                <a:latin typeface="Times New Roman" panose="02020603050405020304" pitchFamily="18" charset="0"/>
                <a:ea typeface="仿宋_GB2312" pitchFamily="49" charset="-122"/>
              </a:rPr>
              <a:t>     P(empty);</a:t>
            </a:r>
          </a:p>
          <a:p>
            <a:r>
              <a:rPr kumimoji="1" lang="en-US" altLang="zh-CN" sz="2400" b="1" dirty="0">
                <a:latin typeface="Times New Roman" panose="02020603050405020304" pitchFamily="18" charset="0"/>
                <a:ea typeface="仿宋_GB2312" pitchFamily="49" charset="-122"/>
              </a:rPr>
              <a:t>     </a:t>
            </a:r>
            <a:r>
              <a:rPr kumimoji="1" lang="zh-CN" altLang="en-US" sz="2400" b="1" dirty="0">
                <a:latin typeface="Times New Roman" panose="02020603050405020304" pitchFamily="18" charset="0"/>
                <a:ea typeface="仿宋_GB2312" pitchFamily="49" charset="-122"/>
              </a:rPr>
              <a:t>将产品送入缓冲段；</a:t>
            </a:r>
          </a:p>
          <a:p>
            <a:r>
              <a:rPr kumimoji="1" lang="zh-CN" altLang="en-US" sz="2400" b="1"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V(</a:t>
            </a:r>
            <a:r>
              <a:rPr kumimoji="1" lang="en-US" altLang="zh-CN" sz="2400" b="1" dirty="0" err="1">
                <a:latin typeface="Times New Roman" panose="02020603050405020304" pitchFamily="18" charset="0"/>
                <a:ea typeface="仿宋_GB2312" pitchFamily="49" charset="-122"/>
              </a:rPr>
              <a:t>mutex</a:t>
            </a:r>
            <a:r>
              <a:rPr kumimoji="1" lang="en-US" altLang="zh-CN" sz="2400" b="1" dirty="0">
                <a:latin typeface="Times New Roman" panose="02020603050405020304" pitchFamily="18" charset="0"/>
                <a:ea typeface="仿宋_GB2312" pitchFamily="49" charset="-122"/>
              </a:rPr>
              <a:t>);</a:t>
            </a:r>
          </a:p>
          <a:p>
            <a:r>
              <a:rPr kumimoji="1" lang="en-US" altLang="zh-CN" sz="2400" b="1" dirty="0">
                <a:latin typeface="Times New Roman" panose="02020603050405020304" pitchFamily="18" charset="0"/>
                <a:ea typeface="仿宋_GB2312" pitchFamily="49" charset="-122"/>
              </a:rPr>
              <a:t>      V(full);</a:t>
            </a:r>
          </a:p>
          <a:p>
            <a:r>
              <a:rPr kumimoji="1" lang="en-US" altLang="zh-CN" sz="2400" b="1" dirty="0">
                <a:latin typeface="Times New Roman" panose="02020603050405020304" pitchFamily="18" charset="0"/>
                <a:ea typeface="仿宋_GB2312" pitchFamily="49" charset="-122"/>
              </a:rPr>
              <a:t>    }</a:t>
            </a:r>
          </a:p>
          <a:p>
            <a:r>
              <a:rPr kumimoji="1" lang="en-US" altLang="zh-CN" sz="2400" b="1" dirty="0">
                <a:latin typeface="Times New Roman" panose="02020603050405020304" pitchFamily="18" charset="0"/>
                <a:ea typeface="仿宋_GB2312" pitchFamily="49" charset="-122"/>
              </a:rPr>
              <a:t> }</a:t>
            </a:r>
          </a:p>
        </p:txBody>
      </p:sp>
      <p:sp>
        <p:nvSpPr>
          <p:cNvPr id="56325" name="Rectangle 5"/>
          <p:cNvSpPr>
            <a:spLocks noChangeArrowheads="1"/>
          </p:cNvSpPr>
          <p:nvPr/>
        </p:nvSpPr>
        <p:spPr bwMode="auto">
          <a:xfrm>
            <a:off x="4724400" y="692150"/>
            <a:ext cx="3886200" cy="365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dirty="0">
                <a:latin typeface="Times New Roman" panose="02020603050405020304" pitchFamily="18" charset="0"/>
                <a:ea typeface="仿宋_GB2312" pitchFamily="49" charset="-122"/>
              </a:rPr>
              <a:t>Consumer(   )</a:t>
            </a:r>
          </a:p>
          <a:p>
            <a:r>
              <a:rPr kumimoji="1" lang="en-US" altLang="zh-CN" sz="2400" b="1" dirty="0">
                <a:latin typeface="Times New Roman" panose="02020603050405020304" pitchFamily="18" charset="0"/>
                <a:ea typeface="仿宋_GB2312" pitchFamily="49" charset="-122"/>
              </a:rPr>
              <a:t>{  while( </a:t>
            </a:r>
            <a:r>
              <a:rPr kumimoji="1" lang="zh-CN" altLang="en-US" sz="2400" b="1" dirty="0">
                <a:latin typeface="Times New Roman" panose="02020603050405020304" pitchFamily="18" charset="0"/>
                <a:ea typeface="仿宋_GB2312" pitchFamily="49" charset="-122"/>
              </a:rPr>
              <a:t>需要继续消费）</a:t>
            </a:r>
          </a:p>
          <a:p>
            <a:r>
              <a:rPr kumimoji="1" lang="zh-CN" altLang="en-US" sz="2400" b="1"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 P(full);</a:t>
            </a:r>
          </a:p>
          <a:p>
            <a:r>
              <a:rPr kumimoji="1" lang="en-US" altLang="zh-CN" sz="2400" b="1" dirty="0">
                <a:latin typeface="Times New Roman" panose="02020603050405020304" pitchFamily="18" charset="0"/>
                <a:ea typeface="仿宋_GB2312" pitchFamily="49" charset="-122"/>
              </a:rPr>
              <a:t>      P(</a:t>
            </a:r>
            <a:r>
              <a:rPr kumimoji="1" lang="en-US" altLang="zh-CN" sz="2400" b="1" dirty="0" err="1">
                <a:latin typeface="Times New Roman" panose="02020603050405020304" pitchFamily="18" charset="0"/>
                <a:ea typeface="仿宋_GB2312" pitchFamily="49" charset="-122"/>
              </a:rPr>
              <a:t>mutex</a:t>
            </a:r>
            <a:r>
              <a:rPr kumimoji="1" lang="en-US" altLang="zh-CN" sz="2400" b="1" dirty="0">
                <a:latin typeface="Times New Roman" panose="02020603050405020304" pitchFamily="18" charset="0"/>
                <a:ea typeface="仿宋_GB2312" pitchFamily="49" charset="-122"/>
              </a:rPr>
              <a:t>);</a:t>
            </a:r>
          </a:p>
          <a:p>
            <a:r>
              <a:rPr kumimoji="1" lang="en-US" altLang="zh-CN" sz="2400" b="1" dirty="0">
                <a:latin typeface="Times New Roman" panose="02020603050405020304" pitchFamily="18" charset="0"/>
                <a:ea typeface="仿宋_GB2312" pitchFamily="49" charset="-122"/>
              </a:rPr>
              <a:t>     </a:t>
            </a:r>
            <a:r>
              <a:rPr kumimoji="1" lang="zh-CN" altLang="en-US" sz="2400" b="1" dirty="0">
                <a:latin typeface="Times New Roman" panose="02020603050405020304" pitchFamily="18" charset="0"/>
                <a:ea typeface="仿宋_GB2312" pitchFamily="49" charset="-122"/>
              </a:rPr>
              <a:t>从缓冲段中取一产品；</a:t>
            </a:r>
          </a:p>
          <a:p>
            <a:r>
              <a:rPr kumimoji="1" lang="zh-CN" altLang="en-US" sz="2400" b="1"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V(</a:t>
            </a:r>
            <a:r>
              <a:rPr kumimoji="1" lang="en-US" altLang="zh-CN" sz="2400" b="1" dirty="0" err="1">
                <a:latin typeface="Times New Roman" panose="02020603050405020304" pitchFamily="18" charset="0"/>
                <a:ea typeface="仿宋_GB2312" pitchFamily="49" charset="-122"/>
              </a:rPr>
              <a:t>mutex</a:t>
            </a:r>
            <a:r>
              <a:rPr kumimoji="1" lang="en-US" altLang="zh-CN" sz="2400" b="1" dirty="0">
                <a:latin typeface="Times New Roman" panose="02020603050405020304" pitchFamily="18" charset="0"/>
                <a:ea typeface="仿宋_GB2312" pitchFamily="49" charset="-122"/>
              </a:rPr>
              <a:t>) </a:t>
            </a:r>
            <a:r>
              <a:rPr kumimoji="1" lang="zh-CN" altLang="en-US" sz="2400" b="1" dirty="0">
                <a:latin typeface="Times New Roman" panose="02020603050405020304" pitchFamily="18" charset="0"/>
                <a:ea typeface="仿宋_GB2312" pitchFamily="49" charset="-122"/>
              </a:rPr>
              <a:t>；</a:t>
            </a:r>
          </a:p>
          <a:p>
            <a:r>
              <a:rPr kumimoji="1" lang="zh-CN" altLang="en-US" sz="2400" b="1"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V(empty);</a:t>
            </a:r>
          </a:p>
          <a:p>
            <a:r>
              <a:rPr kumimoji="1" lang="en-US" altLang="zh-CN" sz="2400" b="1" dirty="0">
                <a:latin typeface="Times New Roman" panose="02020603050405020304" pitchFamily="18" charset="0"/>
                <a:ea typeface="仿宋_GB2312" pitchFamily="49" charset="-122"/>
              </a:rPr>
              <a:t>       </a:t>
            </a:r>
            <a:r>
              <a:rPr kumimoji="1" lang="zh-CN" altLang="en-US" sz="2400" b="1" dirty="0">
                <a:latin typeface="Times New Roman" panose="02020603050405020304" pitchFamily="18" charset="0"/>
                <a:ea typeface="仿宋_GB2312" pitchFamily="49" charset="-122"/>
              </a:rPr>
              <a:t>消费该产品；</a:t>
            </a:r>
          </a:p>
          <a:p>
            <a:r>
              <a:rPr kumimoji="1" lang="zh-CN" altLang="en-US" sz="2400" b="1"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a:t>
            </a:r>
          </a:p>
          <a:p>
            <a:r>
              <a:rPr kumimoji="1" lang="en-US" altLang="zh-CN" sz="2400" b="1" dirty="0">
                <a:latin typeface="Times New Roman" panose="02020603050405020304" pitchFamily="18" charset="0"/>
                <a:ea typeface="仿宋_GB2312" pitchFamily="49" charset="-122"/>
              </a:rPr>
              <a:t> }</a:t>
            </a:r>
          </a:p>
        </p:txBody>
      </p:sp>
    </p:spTree>
    <p:extLst>
      <p:ext uri="{BB962C8B-B14F-4D97-AF65-F5344CB8AC3E}">
        <p14:creationId xmlns:p14="http://schemas.microsoft.com/office/powerpoint/2010/main" val="129000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79388" y="5616575"/>
            <a:ext cx="1008062" cy="304800"/>
          </a:xfrm>
          <a:noFill/>
        </p:spPr>
        <p:txBody>
          <a:bodyPr/>
          <a:lstStyle/>
          <a:p>
            <a:pPr algn="l" eaLnBrk="1" hangingPunct="1"/>
            <a:r>
              <a:rPr lang="zh-CN" altLang="en-US" sz="2000" b="1">
                <a:solidFill>
                  <a:srgbClr val="FFFFFF"/>
                </a:solidFill>
              </a:rPr>
              <a:t>例五</a:t>
            </a:r>
          </a:p>
        </p:txBody>
      </p:sp>
      <p:sp>
        <p:nvSpPr>
          <p:cNvPr id="73731" name="AutoShape 3">
            <a:hlinkClick r:id="rId2" action="ppaction://hlinksldjump" highlightClick="1"/>
          </p:cNvPr>
          <p:cNvSpPr>
            <a:spLocks noChangeArrowheads="1"/>
          </p:cNvSpPr>
          <p:nvPr/>
        </p:nvSpPr>
        <p:spPr bwMode="auto">
          <a:xfrm>
            <a:off x="7924800" y="3733800"/>
            <a:ext cx="914400" cy="457200"/>
          </a:xfrm>
          <a:prstGeom prst="actionButtonBlank">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latin typeface="Times New Roman" panose="02020603050405020304" pitchFamily="18" charset="0"/>
              </a:rPr>
              <a:t>返回</a:t>
            </a:r>
          </a:p>
        </p:txBody>
      </p:sp>
      <p:sp>
        <p:nvSpPr>
          <p:cNvPr id="73732" name="Rectangle 4"/>
          <p:cNvSpPr>
            <a:spLocks noChangeArrowheads="1"/>
          </p:cNvSpPr>
          <p:nvPr/>
        </p:nvSpPr>
        <p:spPr bwMode="auto">
          <a:xfrm>
            <a:off x="468313" y="1989138"/>
            <a:ext cx="6886575" cy="347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latin typeface="Times New Roman" panose="02020603050405020304" pitchFamily="18" charset="0"/>
              </a:rPr>
              <a:t>Main(  )</a:t>
            </a:r>
            <a:r>
              <a:rPr kumimoji="1" lang="en-US" altLang="zh-CN" sz="2800">
                <a:latin typeface="Times New Roman" panose="02020603050405020304" pitchFamily="18" charset="0"/>
                <a:ea typeface="仿宋_GB2312" pitchFamily="49" charset="-122"/>
              </a:rPr>
              <a:t> </a:t>
            </a:r>
          </a:p>
          <a:p>
            <a:r>
              <a:rPr kumimoji="1" lang="en-US" altLang="zh-CN" sz="2400" b="1">
                <a:latin typeface="Times New Roman" panose="02020603050405020304" pitchFamily="18" charset="0"/>
              </a:rPr>
              <a:t>{ int  readcount=0;</a:t>
            </a:r>
          </a:p>
          <a:p>
            <a:r>
              <a:rPr kumimoji="1" lang="en-US" altLang="zh-CN" sz="2400" b="1">
                <a:latin typeface="Times New Roman" panose="02020603050405020304" pitchFamily="18" charset="0"/>
              </a:rPr>
              <a:t>   int Rmutex=1; /*</a:t>
            </a:r>
            <a:r>
              <a:rPr kumimoji="1" lang="zh-CN" altLang="en-US" sz="2400" b="1">
                <a:latin typeface="Times New Roman" panose="02020603050405020304" pitchFamily="18" charset="0"/>
              </a:rPr>
              <a:t>表示读者可以使用</a:t>
            </a:r>
            <a:r>
              <a:rPr kumimoji="1" lang="en-US" altLang="zh-CN" sz="2400" b="1">
                <a:latin typeface="Times New Roman" panose="02020603050405020304" pitchFamily="18" charset="0"/>
              </a:rPr>
              <a:t>readcount*/ </a:t>
            </a:r>
          </a:p>
          <a:p>
            <a:r>
              <a:rPr kumimoji="1" lang="en-US" altLang="zh-CN" sz="2400" b="1">
                <a:latin typeface="Times New Roman" panose="02020603050405020304" pitchFamily="18" charset="0"/>
              </a:rPr>
              <a:t>   int  Wmutex=1;    /*</a:t>
            </a:r>
            <a:r>
              <a:rPr kumimoji="1" lang="zh-CN" altLang="en-US" sz="2400" b="1">
                <a:latin typeface="Times New Roman" panose="02020603050405020304" pitchFamily="18" charset="0"/>
              </a:rPr>
              <a:t>表示写者可以使用</a:t>
            </a:r>
            <a:r>
              <a:rPr kumimoji="1" lang="en-US" altLang="zh-CN" sz="2400" b="1">
                <a:latin typeface="Times New Roman" panose="02020603050405020304" pitchFamily="18" charset="0"/>
              </a:rPr>
              <a:t>CS*/</a:t>
            </a:r>
          </a:p>
          <a:p>
            <a:r>
              <a:rPr kumimoji="1" lang="en-US" altLang="zh-CN" sz="2800" b="1">
                <a:latin typeface="Times New Roman" panose="02020603050405020304" pitchFamily="18" charset="0"/>
                <a:ea typeface="仿宋_GB2312" pitchFamily="49" charset="-122"/>
              </a:rPr>
              <a:t>  cobegin</a:t>
            </a:r>
            <a:endParaRPr kumimoji="1" lang="en-US" altLang="zh-CN" sz="2800">
              <a:latin typeface="Times New Roman" panose="02020603050405020304" pitchFamily="18" charset="0"/>
              <a:ea typeface="仿宋_GB2312" pitchFamily="49" charset="-122"/>
            </a:endParaRPr>
          </a:p>
          <a:p>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     </a:t>
            </a:r>
            <a:r>
              <a:rPr kumimoji="1" lang="en-US" altLang="zh-CN" sz="2400" b="1">
                <a:latin typeface="Times New Roman" panose="02020603050405020304" pitchFamily="18" charset="0"/>
                <a:ea typeface="仿宋_GB2312" pitchFamily="49" charset="-122"/>
              </a:rPr>
              <a:t>Read(   ) ;</a:t>
            </a:r>
          </a:p>
          <a:p>
            <a:r>
              <a:rPr kumimoji="1" lang="en-US" altLang="zh-CN" sz="2400" b="1">
                <a:latin typeface="Times New Roman" panose="02020603050405020304" pitchFamily="18" charset="0"/>
                <a:ea typeface="仿宋_GB2312" pitchFamily="49" charset="-122"/>
              </a:rPr>
              <a:t>         Write(   );</a:t>
            </a:r>
          </a:p>
          <a:p>
            <a:r>
              <a:rPr kumimoji="1" lang="en-US" altLang="zh-CN" sz="2400" b="1">
                <a:latin typeface="Times New Roman" panose="02020603050405020304" pitchFamily="18" charset="0"/>
                <a:ea typeface="仿宋_GB2312" pitchFamily="49" charset="-122"/>
              </a:rPr>
              <a:t>   coend </a:t>
            </a:r>
          </a:p>
          <a:p>
            <a:r>
              <a:rPr kumimoji="1" lang="en-US" altLang="zh-CN" sz="2400" b="1">
                <a:latin typeface="Times New Roman" panose="02020603050405020304" pitchFamily="18" charset="0"/>
                <a:ea typeface="仿宋_GB2312" pitchFamily="49" charset="-122"/>
              </a:rPr>
              <a:t> }</a:t>
            </a:r>
          </a:p>
        </p:txBody>
      </p:sp>
      <p:sp>
        <p:nvSpPr>
          <p:cNvPr id="57349" name="Text Box 5"/>
          <p:cNvSpPr txBox="1">
            <a:spLocks noChangeArrowheads="1"/>
          </p:cNvSpPr>
          <p:nvPr/>
        </p:nvSpPr>
        <p:spPr bwMode="auto">
          <a:xfrm>
            <a:off x="381000" y="312738"/>
            <a:ext cx="86106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ea typeface="黑体" panose="02010609060101010101" pitchFamily="49" charset="-122"/>
              </a:rPr>
              <a:t>解：先设置一个变量</a:t>
            </a:r>
            <a:r>
              <a:rPr kumimoji="1" lang="en-US" altLang="zh-CN" sz="2400">
                <a:latin typeface="Times New Roman" panose="02020603050405020304" pitchFamily="18" charset="0"/>
                <a:ea typeface="黑体" panose="02010609060101010101" pitchFamily="49" charset="-122"/>
              </a:rPr>
              <a:t>readcount</a:t>
            </a:r>
            <a:r>
              <a:rPr kumimoji="1" lang="zh-CN" altLang="en-US" sz="2400">
                <a:latin typeface="Times New Roman" panose="02020603050405020304" pitchFamily="18" charset="0"/>
                <a:ea typeface="黑体" panose="02010609060101010101" pitchFamily="49" charset="-122"/>
              </a:rPr>
              <a:t>，它记录在</a:t>
            </a:r>
            <a:r>
              <a:rPr kumimoji="1" lang="en-US" altLang="zh-CN" sz="2400">
                <a:latin typeface="Times New Roman" panose="02020603050405020304" pitchFamily="18" charset="0"/>
                <a:ea typeface="黑体" panose="02010609060101010101" pitchFamily="49" charset="-122"/>
              </a:rPr>
              <a:t>CS</a:t>
            </a:r>
            <a:r>
              <a:rPr kumimoji="1" lang="zh-CN" altLang="en-US" sz="2400">
                <a:latin typeface="Times New Roman" panose="02020603050405020304" pitchFamily="18" charset="0"/>
                <a:ea typeface="黑体" panose="02010609060101010101" pitchFamily="49" charset="-122"/>
              </a:rPr>
              <a:t>中的读者个数。    另外设置两个互斥信号量：</a:t>
            </a:r>
            <a:r>
              <a:rPr kumimoji="1" lang="en-US" altLang="zh-CN" sz="2400">
                <a:latin typeface="Times New Roman" panose="02020603050405020304" pitchFamily="18" charset="0"/>
                <a:ea typeface="黑体" panose="02010609060101010101" pitchFamily="49" charset="-122"/>
              </a:rPr>
              <a:t>Rmutex</a:t>
            </a:r>
            <a:r>
              <a:rPr kumimoji="1" lang="zh-CN" altLang="en-US" sz="2400">
                <a:latin typeface="Times New Roman" panose="02020603050405020304" pitchFamily="18" charset="0"/>
                <a:ea typeface="黑体" panose="02010609060101010101" pitchFamily="49" charset="-122"/>
              </a:rPr>
              <a:t>，它使读者互斥访问共享变量</a:t>
            </a:r>
            <a:r>
              <a:rPr kumimoji="1" lang="en-US" altLang="zh-CN" sz="2400">
                <a:latin typeface="Times New Roman" panose="02020603050405020304" pitchFamily="18" charset="0"/>
                <a:ea typeface="黑体" panose="02010609060101010101" pitchFamily="49" charset="-122"/>
              </a:rPr>
              <a:t>readcount</a:t>
            </a:r>
            <a:r>
              <a:rPr kumimoji="1" lang="zh-CN" altLang="en-US" sz="2400">
                <a:latin typeface="Times New Roman" panose="02020603050405020304" pitchFamily="18" charset="0"/>
                <a:ea typeface="黑体" panose="02010609060101010101" pitchFamily="49" charset="-122"/>
              </a:rPr>
              <a:t>；</a:t>
            </a:r>
            <a:r>
              <a:rPr kumimoji="1" lang="en-US" altLang="zh-CN" sz="2400">
                <a:latin typeface="Times New Roman" panose="02020603050405020304" pitchFamily="18" charset="0"/>
                <a:ea typeface="黑体" panose="02010609060101010101" pitchFamily="49" charset="-122"/>
              </a:rPr>
              <a:t>Wmutex</a:t>
            </a:r>
            <a:r>
              <a:rPr kumimoji="1" lang="zh-CN" altLang="en-US" sz="2400">
                <a:latin typeface="Times New Roman" panose="02020603050405020304" pitchFamily="18" charset="0"/>
                <a:ea typeface="黑体" panose="02010609060101010101" pitchFamily="49" charset="-122"/>
              </a:rPr>
              <a:t>，用于写者与其它读</a:t>
            </a:r>
            <a:r>
              <a:rPr kumimoji="1" lang="en-US" altLang="zh-CN" sz="2400">
                <a:latin typeface="Times New Roman" panose="02020603050405020304" pitchFamily="18" charset="0"/>
                <a:ea typeface="黑体" panose="02010609060101010101" pitchFamily="49" charset="-122"/>
              </a:rPr>
              <a:t>/</a:t>
            </a:r>
            <a:r>
              <a:rPr kumimoji="1" lang="zh-CN" altLang="en-US" sz="2400">
                <a:latin typeface="Times New Roman" panose="02020603050405020304" pitchFamily="18" charset="0"/>
                <a:ea typeface="黑体" panose="02010609060101010101" pitchFamily="49" charset="-122"/>
              </a:rPr>
              <a:t>写者互斥访问共享对象</a:t>
            </a:r>
            <a:r>
              <a:rPr kumimoji="1" lang="en-US" altLang="zh-CN" sz="2400">
                <a:latin typeface="Times New Roman" panose="02020603050405020304" pitchFamily="18" charset="0"/>
                <a:ea typeface="黑体" panose="02010609060101010101" pitchFamily="49" charset="-122"/>
              </a:rPr>
              <a:t>CS</a:t>
            </a:r>
            <a:r>
              <a:rPr kumimoji="1" lang="zh-CN" altLang="en-US" sz="2400">
                <a:latin typeface="Times New Roman" panose="02020603050405020304" pitchFamily="18" charset="0"/>
                <a:ea typeface="黑体" panose="02010609060101010101" pitchFamily="49" charset="-122"/>
              </a:rPr>
              <a:t>。则：</a:t>
            </a:r>
          </a:p>
        </p:txBody>
      </p:sp>
      <p:sp>
        <p:nvSpPr>
          <p:cNvPr id="73734" name="AutoShape 6">
            <a:hlinkClick r:id="" action="ppaction://hlinkshowjump?jump=nextslide" highlightClick="1"/>
          </p:cNvPr>
          <p:cNvSpPr>
            <a:spLocks noChangeArrowheads="1"/>
          </p:cNvSpPr>
          <p:nvPr/>
        </p:nvSpPr>
        <p:spPr bwMode="auto">
          <a:xfrm>
            <a:off x="7740650" y="2060575"/>
            <a:ext cx="914400" cy="457200"/>
          </a:xfrm>
          <a:prstGeom prst="actionButtonBlank">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dirty="0">
                <a:latin typeface="Times New Roman" panose="02020603050405020304" pitchFamily="18" charset="0"/>
              </a:rPr>
              <a:t>子进程</a:t>
            </a:r>
          </a:p>
        </p:txBody>
      </p:sp>
    </p:spTree>
    <p:extLst>
      <p:ext uri="{BB962C8B-B14F-4D97-AF65-F5344CB8AC3E}">
        <p14:creationId xmlns:p14="http://schemas.microsoft.com/office/powerpoint/2010/main" val="2267409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7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37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nimBg="1" autoUpdateAnimBg="0"/>
      <p:bldP spid="73732" grpId="0" autoUpdateAnimBg="0"/>
      <p:bldP spid="73734"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187450" y="260350"/>
            <a:ext cx="838200" cy="304800"/>
          </a:xfrm>
          <a:noFill/>
        </p:spPr>
        <p:txBody>
          <a:bodyPr/>
          <a:lstStyle/>
          <a:p>
            <a:pPr algn="l" eaLnBrk="1" hangingPunct="1"/>
            <a:r>
              <a:rPr lang="zh-CN" altLang="en-US" sz="2000" b="1">
                <a:solidFill>
                  <a:srgbClr val="FFFFFF"/>
                </a:solidFill>
              </a:rPr>
              <a:t>例五</a:t>
            </a:r>
            <a:r>
              <a:rPr lang="en-US" altLang="zh-CN" sz="2000" b="1">
                <a:solidFill>
                  <a:srgbClr val="FFFFFF"/>
                </a:solidFill>
              </a:rPr>
              <a:t>-1</a:t>
            </a:r>
          </a:p>
        </p:txBody>
      </p:sp>
      <p:sp>
        <p:nvSpPr>
          <p:cNvPr id="58371" name="AutoShape 3">
            <a:hlinkClick r:id="" action="ppaction://hlinkshowjump?jump=previousslide" highlightClick="1"/>
          </p:cNvPr>
          <p:cNvSpPr>
            <a:spLocks noChangeArrowheads="1"/>
          </p:cNvSpPr>
          <p:nvPr/>
        </p:nvSpPr>
        <p:spPr bwMode="auto">
          <a:xfrm>
            <a:off x="7667625" y="1052513"/>
            <a:ext cx="914400" cy="457200"/>
          </a:xfrm>
          <a:prstGeom prst="actionButtonBlank">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latin typeface="Times New Roman" panose="02020603050405020304" pitchFamily="18" charset="0"/>
              </a:rPr>
              <a:t>返回</a:t>
            </a:r>
          </a:p>
        </p:txBody>
      </p:sp>
      <p:sp>
        <p:nvSpPr>
          <p:cNvPr id="58372" name="Rectangle 4"/>
          <p:cNvSpPr>
            <a:spLocks noChangeArrowheads="1"/>
          </p:cNvSpPr>
          <p:nvPr/>
        </p:nvSpPr>
        <p:spPr bwMode="auto">
          <a:xfrm>
            <a:off x="1116013" y="404813"/>
            <a:ext cx="5543550"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dirty="0">
                <a:latin typeface="Times New Roman" panose="02020603050405020304" pitchFamily="18" charset="0"/>
                <a:ea typeface="仿宋_GB2312" pitchFamily="49" charset="-122"/>
              </a:rPr>
              <a:t>Read(   )</a:t>
            </a:r>
          </a:p>
          <a:p>
            <a:r>
              <a:rPr kumimoji="1" lang="en-US" altLang="zh-CN" sz="2400" b="1" dirty="0">
                <a:latin typeface="Times New Roman" panose="02020603050405020304" pitchFamily="18" charset="0"/>
                <a:ea typeface="仿宋_GB2312" pitchFamily="49" charset="-122"/>
              </a:rPr>
              <a:t>{  while( </a:t>
            </a:r>
            <a:r>
              <a:rPr kumimoji="1" lang="zh-CN" altLang="en-US" sz="2400" b="1" dirty="0">
                <a:latin typeface="Times New Roman" panose="02020603050405020304" pitchFamily="18" charset="0"/>
                <a:ea typeface="仿宋_GB2312" pitchFamily="49" charset="-122"/>
              </a:rPr>
              <a:t>读的工作未完成）</a:t>
            </a:r>
          </a:p>
          <a:p>
            <a:r>
              <a:rPr kumimoji="1" lang="zh-CN" altLang="en-US" sz="2400" b="1"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 P(</a:t>
            </a:r>
            <a:r>
              <a:rPr kumimoji="1" lang="en-US" altLang="zh-CN" sz="2400" b="1" dirty="0" err="1">
                <a:latin typeface="Times New Roman" panose="02020603050405020304" pitchFamily="18" charset="0"/>
                <a:ea typeface="仿宋_GB2312" pitchFamily="49" charset="-122"/>
              </a:rPr>
              <a:t>Rmutex</a:t>
            </a:r>
            <a:r>
              <a:rPr kumimoji="1" lang="en-US" altLang="zh-CN" sz="2400" b="1" dirty="0">
                <a:latin typeface="Times New Roman" panose="02020603050405020304" pitchFamily="18" charset="0"/>
                <a:ea typeface="仿宋_GB2312" pitchFamily="49" charset="-122"/>
              </a:rPr>
              <a:t>);</a:t>
            </a:r>
          </a:p>
          <a:p>
            <a:r>
              <a:rPr kumimoji="1" lang="en-US" altLang="zh-CN" sz="2400" b="1" dirty="0">
                <a:latin typeface="Times New Roman" panose="02020603050405020304" pitchFamily="18" charset="0"/>
                <a:ea typeface="仿宋_GB2312" pitchFamily="49" charset="-122"/>
              </a:rPr>
              <a:t>      if (</a:t>
            </a:r>
            <a:r>
              <a:rPr kumimoji="1" lang="en-US" altLang="zh-CN" sz="2400" b="1" dirty="0" err="1">
                <a:latin typeface="Times New Roman" panose="02020603050405020304" pitchFamily="18" charset="0"/>
                <a:ea typeface="仿宋_GB2312" pitchFamily="49" charset="-122"/>
              </a:rPr>
              <a:t>readcount</a:t>
            </a:r>
            <a:r>
              <a:rPr kumimoji="1" lang="en-US" altLang="zh-CN" sz="2400" b="1" dirty="0">
                <a:latin typeface="Times New Roman" panose="02020603050405020304" pitchFamily="18" charset="0"/>
                <a:ea typeface="仿宋_GB2312" pitchFamily="49" charset="-122"/>
              </a:rPr>
              <a:t>=0)   /*</a:t>
            </a:r>
            <a:r>
              <a:rPr kumimoji="1" lang="zh-CN" altLang="en-US" sz="2400" b="1" dirty="0">
                <a:latin typeface="Times New Roman" panose="02020603050405020304" pitchFamily="18" charset="0"/>
                <a:ea typeface="仿宋_GB2312" pitchFamily="49" charset="-122"/>
              </a:rPr>
              <a:t>第一个读者*</a:t>
            </a:r>
            <a:r>
              <a:rPr kumimoji="1" lang="en-US" altLang="zh-CN" sz="2400" b="1" dirty="0">
                <a:latin typeface="Times New Roman" panose="02020603050405020304" pitchFamily="18" charset="0"/>
                <a:ea typeface="仿宋_GB2312" pitchFamily="49" charset="-122"/>
              </a:rPr>
              <a:t>/</a:t>
            </a:r>
          </a:p>
          <a:p>
            <a:r>
              <a:rPr kumimoji="1" lang="en-US" altLang="zh-CN" sz="2400" b="1" dirty="0">
                <a:latin typeface="Times New Roman" panose="02020603050405020304" pitchFamily="18" charset="0"/>
                <a:ea typeface="仿宋_GB2312" pitchFamily="49" charset="-122"/>
              </a:rPr>
              <a:t>               P(</a:t>
            </a:r>
            <a:r>
              <a:rPr kumimoji="1" lang="en-US" altLang="zh-CN" sz="2400" b="1" dirty="0" err="1">
                <a:latin typeface="Times New Roman" panose="02020603050405020304" pitchFamily="18" charset="0"/>
                <a:ea typeface="仿宋_GB2312" pitchFamily="49" charset="-122"/>
              </a:rPr>
              <a:t>Wmutex</a:t>
            </a:r>
            <a:r>
              <a:rPr kumimoji="1" lang="en-US" altLang="zh-CN" sz="2400" b="1" dirty="0">
                <a:latin typeface="Times New Roman" panose="02020603050405020304" pitchFamily="18" charset="0"/>
                <a:ea typeface="仿宋_GB2312" pitchFamily="49" charset="-122"/>
              </a:rPr>
              <a:t>);</a:t>
            </a:r>
          </a:p>
          <a:p>
            <a:r>
              <a:rPr kumimoji="1" lang="en-US" altLang="zh-CN" sz="2400" b="1" dirty="0">
                <a:latin typeface="Times New Roman" panose="02020603050405020304" pitchFamily="18" charset="0"/>
                <a:ea typeface="仿宋_GB2312" pitchFamily="49" charset="-122"/>
              </a:rPr>
              <a:t>      </a:t>
            </a:r>
            <a:r>
              <a:rPr kumimoji="1" lang="en-US" altLang="zh-CN" sz="2400" b="1" dirty="0" err="1">
                <a:latin typeface="Times New Roman" panose="02020603050405020304" pitchFamily="18" charset="0"/>
                <a:ea typeface="仿宋_GB2312" pitchFamily="49" charset="-122"/>
              </a:rPr>
              <a:t>readcount</a:t>
            </a:r>
            <a:r>
              <a:rPr kumimoji="1" lang="en-US" altLang="zh-CN" sz="2400" b="1" dirty="0">
                <a:latin typeface="Times New Roman" panose="02020603050405020304" pitchFamily="18" charset="0"/>
                <a:ea typeface="仿宋_GB2312" pitchFamily="49" charset="-122"/>
              </a:rPr>
              <a:t> ++;</a:t>
            </a:r>
          </a:p>
          <a:p>
            <a:r>
              <a:rPr kumimoji="1" lang="en-US" altLang="zh-CN" sz="2400" b="1" dirty="0">
                <a:latin typeface="Times New Roman" panose="02020603050405020304" pitchFamily="18" charset="0"/>
                <a:ea typeface="仿宋_GB2312" pitchFamily="49" charset="-122"/>
              </a:rPr>
              <a:t>      V(</a:t>
            </a:r>
            <a:r>
              <a:rPr kumimoji="1" lang="en-US" altLang="zh-CN" sz="2400" b="1" dirty="0" err="1">
                <a:latin typeface="Times New Roman" panose="02020603050405020304" pitchFamily="18" charset="0"/>
                <a:ea typeface="仿宋_GB2312" pitchFamily="49" charset="-122"/>
              </a:rPr>
              <a:t>Rmutex</a:t>
            </a:r>
            <a:r>
              <a:rPr kumimoji="1" lang="en-US" altLang="zh-CN" sz="2400" b="1" dirty="0">
                <a:latin typeface="Times New Roman" panose="02020603050405020304" pitchFamily="18" charset="0"/>
                <a:ea typeface="仿宋_GB2312" pitchFamily="49" charset="-122"/>
              </a:rPr>
              <a:t>);</a:t>
            </a:r>
          </a:p>
          <a:p>
            <a:r>
              <a:rPr kumimoji="1" lang="en-US" altLang="zh-CN" sz="2400" b="1" dirty="0">
                <a:latin typeface="Times New Roman" panose="02020603050405020304" pitchFamily="18" charset="0"/>
                <a:ea typeface="仿宋_GB2312" pitchFamily="49" charset="-122"/>
              </a:rPr>
              <a:t>      Reading…..;     </a:t>
            </a:r>
          </a:p>
        </p:txBody>
      </p:sp>
      <p:sp>
        <p:nvSpPr>
          <p:cNvPr id="58373" name="Rectangle 5"/>
          <p:cNvSpPr>
            <a:spLocks noChangeArrowheads="1"/>
          </p:cNvSpPr>
          <p:nvPr/>
        </p:nvSpPr>
        <p:spPr bwMode="auto">
          <a:xfrm>
            <a:off x="1476375" y="3394075"/>
            <a:ext cx="4851400"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latin typeface="Arial Narrow" panose="020B0606020202030204" pitchFamily="34" charset="0"/>
                <a:ea typeface="仿宋_GB2312" pitchFamily="49" charset="-122"/>
              </a:rPr>
              <a:t> </a:t>
            </a:r>
            <a:r>
              <a:rPr kumimoji="1" lang="en-US" altLang="zh-CN" sz="2400" b="1">
                <a:latin typeface="Times New Roman" panose="02020603050405020304" pitchFamily="18" charset="0"/>
                <a:ea typeface="仿宋_GB2312" pitchFamily="49" charset="-122"/>
              </a:rPr>
              <a:t>P(Rmutex);</a:t>
            </a:r>
          </a:p>
          <a:p>
            <a:r>
              <a:rPr kumimoji="1" lang="en-US" altLang="zh-CN" sz="2400" b="1">
                <a:latin typeface="Times New Roman" panose="02020603050405020304" pitchFamily="18" charset="0"/>
                <a:ea typeface="仿宋_GB2312" pitchFamily="49" charset="-122"/>
              </a:rPr>
              <a:t>  readcount - -;</a:t>
            </a:r>
          </a:p>
          <a:p>
            <a:r>
              <a:rPr kumimoji="1" lang="en-US" altLang="zh-CN" sz="2400" b="1">
                <a:latin typeface="Times New Roman" panose="02020603050405020304" pitchFamily="18" charset="0"/>
                <a:ea typeface="仿宋_GB2312" pitchFamily="49" charset="-122"/>
              </a:rPr>
              <a:t>  if (readcount=0) /*</a:t>
            </a:r>
            <a:r>
              <a:rPr kumimoji="1" lang="zh-CN" altLang="en-US" sz="2400" b="1">
                <a:latin typeface="Times New Roman" panose="02020603050405020304" pitchFamily="18" charset="0"/>
                <a:ea typeface="仿宋_GB2312" pitchFamily="49" charset="-122"/>
              </a:rPr>
              <a:t>最后一个读者*</a:t>
            </a:r>
            <a:r>
              <a:rPr kumimoji="1" lang="en-US" altLang="zh-CN" sz="2400" b="1">
                <a:latin typeface="Times New Roman" panose="02020603050405020304" pitchFamily="18" charset="0"/>
                <a:ea typeface="仿宋_GB2312" pitchFamily="49" charset="-122"/>
              </a:rPr>
              <a:t>/</a:t>
            </a:r>
          </a:p>
          <a:p>
            <a:r>
              <a:rPr kumimoji="1" lang="en-US" altLang="zh-CN" sz="2400" b="1">
                <a:latin typeface="Times New Roman" panose="02020603050405020304" pitchFamily="18" charset="0"/>
                <a:ea typeface="仿宋_GB2312" pitchFamily="49" charset="-122"/>
              </a:rPr>
              <a:t>           V(Wmutex);</a:t>
            </a:r>
          </a:p>
          <a:p>
            <a:r>
              <a:rPr kumimoji="1" lang="en-US" altLang="zh-CN" sz="2400" b="1">
                <a:latin typeface="Times New Roman" panose="02020603050405020304" pitchFamily="18" charset="0"/>
                <a:ea typeface="仿宋_GB2312" pitchFamily="49" charset="-122"/>
              </a:rPr>
              <a:t>   V(Rmutex);</a:t>
            </a:r>
          </a:p>
          <a:p>
            <a:r>
              <a:rPr kumimoji="1" lang="en-US" altLang="zh-CN" sz="2400" b="1">
                <a:latin typeface="Times New Roman" panose="02020603050405020304" pitchFamily="18" charset="0"/>
                <a:ea typeface="仿宋_GB2312" pitchFamily="49" charset="-122"/>
              </a:rPr>
              <a:t>      }</a:t>
            </a:r>
          </a:p>
          <a:p>
            <a:r>
              <a:rPr kumimoji="1" lang="en-US" altLang="zh-CN" sz="2400" b="1">
                <a:latin typeface="Times New Roman" panose="02020603050405020304" pitchFamily="18" charset="0"/>
                <a:ea typeface="仿宋_GB2312" pitchFamily="49" charset="-122"/>
              </a:rPr>
              <a:t> }</a:t>
            </a:r>
          </a:p>
        </p:txBody>
      </p:sp>
    </p:spTree>
    <p:extLst>
      <p:ext uri="{BB962C8B-B14F-4D97-AF65-F5344CB8AC3E}">
        <p14:creationId xmlns:p14="http://schemas.microsoft.com/office/powerpoint/2010/main" val="18147064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lstStyle/>
          <a:p>
            <a:pPr marL="0" indent="0">
              <a:buNone/>
            </a:pPr>
            <a:r>
              <a:rPr lang="en-US" altLang="zh-CN" dirty="0"/>
              <a:t>Write()</a:t>
            </a:r>
          </a:p>
          <a:p>
            <a:pPr marL="0" indent="0">
              <a:buNone/>
            </a:pPr>
            <a:r>
              <a:rPr lang="en-US" altLang="zh-CN" dirty="0"/>
              <a:t>{</a:t>
            </a:r>
          </a:p>
          <a:p>
            <a:pPr marL="0" indent="0">
              <a:buNone/>
            </a:pPr>
            <a:r>
              <a:rPr lang="en-US" altLang="zh-CN" dirty="0"/>
              <a:t>P(</a:t>
            </a:r>
            <a:r>
              <a:rPr lang="en-US" altLang="zh-CN" b="1" dirty="0" err="1">
                <a:latin typeface="Times New Roman" panose="02020603050405020304" pitchFamily="18" charset="0"/>
                <a:ea typeface="仿宋_GB2312" pitchFamily="49" charset="-122"/>
              </a:rPr>
              <a:t>Wmutex</a:t>
            </a:r>
            <a:r>
              <a:rPr lang="en-US" altLang="zh-CN" dirty="0"/>
              <a:t>);</a:t>
            </a:r>
          </a:p>
          <a:p>
            <a:pPr marL="0" indent="0">
              <a:buNone/>
            </a:pPr>
            <a:r>
              <a:rPr lang="zh-CN" altLang="en-US" dirty="0"/>
              <a:t>写文件；</a:t>
            </a:r>
            <a:endParaRPr lang="en-US" altLang="zh-CN" dirty="0"/>
          </a:p>
          <a:p>
            <a:pPr marL="0" indent="0">
              <a:buNone/>
            </a:pPr>
            <a:r>
              <a:rPr lang="en-US" altLang="zh-CN" dirty="0"/>
              <a:t>V(</a:t>
            </a:r>
            <a:r>
              <a:rPr lang="en-US" altLang="zh-CN" b="1" dirty="0" err="1">
                <a:latin typeface="Times New Roman" panose="02020603050405020304" pitchFamily="18" charset="0"/>
                <a:ea typeface="仿宋_GB2312" pitchFamily="49" charset="-122"/>
              </a:rPr>
              <a:t>Wmutex</a:t>
            </a:r>
            <a:r>
              <a:rPr lang="en-US" altLang="zh-CN" dirty="0"/>
              <a:t>);</a:t>
            </a:r>
          </a:p>
          <a:p>
            <a:pPr marL="0" indent="0">
              <a:buNone/>
            </a:pPr>
            <a:r>
              <a:rPr lang="en-US" altLang="zh-CN" dirty="0"/>
              <a:t>}</a:t>
            </a:r>
            <a:endParaRPr lang="zh-CN" altLang="en-US" dirty="0"/>
          </a:p>
        </p:txBody>
      </p:sp>
    </p:spTree>
    <p:extLst>
      <p:ext uri="{BB962C8B-B14F-4D97-AF65-F5344CB8AC3E}">
        <p14:creationId xmlns:p14="http://schemas.microsoft.com/office/powerpoint/2010/main" val="2826452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524750" y="5724525"/>
            <a:ext cx="1181100" cy="304800"/>
          </a:xfrm>
          <a:noFill/>
        </p:spPr>
        <p:txBody>
          <a:bodyPr/>
          <a:lstStyle/>
          <a:p>
            <a:pPr algn="l" eaLnBrk="1" hangingPunct="1"/>
            <a:r>
              <a:rPr lang="zh-CN" altLang="en-US" sz="2000" b="1">
                <a:solidFill>
                  <a:srgbClr val="FFFFFF"/>
                </a:solidFill>
              </a:rPr>
              <a:t>例六</a:t>
            </a:r>
          </a:p>
        </p:txBody>
      </p:sp>
      <p:sp>
        <p:nvSpPr>
          <p:cNvPr id="75779" name="AutoShape 3">
            <a:hlinkClick r:id="rId2" action="ppaction://hlinksldjump" highlightClick="1"/>
          </p:cNvPr>
          <p:cNvSpPr>
            <a:spLocks noChangeArrowheads="1"/>
          </p:cNvSpPr>
          <p:nvPr/>
        </p:nvSpPr>
        <p:spPr bwMode="auto">
          <a:xfrm>
            <a:off x="3059113" y="5589588"/>
            <a:ext cx="914400" cy="457200"/>
          </a:xfrm>
          <a:prstGeom prst="actionButtonBlank">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latin typeface="Times New Roman" panose="02020603050405020304" pitchFamily="18" charset="0"/>
              </a:rPr>
              <a:t>返回</a:t>
            </a:r>
          </a:p>
        </p:txBody>
      </p:sp>
      <p:sp>
        <p:nvSpPr>
          <p:cNvPr id="75780" name="Rectangle 4"/>
          <p:cNvSpPr>
            <a:spLocks noChangeArrowheads="1"/>
          </p:cNvSpPr>
          <p:nvPr/>
        </p:nvSpPr>
        <p:spPr bwMode="auto">
          <a:xfrm>
            <a:off x="107950" y="1341438"/>
            <a:ext cx="4211638" cy="383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latin typeface="Times New Roman" panose="02020603050405020304" pitchFamily="18" charset="0"/>
              </a:rPr>
              <a:t>Main(  )</a:t>
            </a:r>
            <a:r>
              <a:rPr kumimoji="1" lang="en-US" altLang="zh-CN" sz="2800">
                <a:latin typeface="Times New Roman" panose="02020603050405020304" pitchFamily="18" charset="0"/>
                <a:ea typeface="仿宋_GB2312" pitchFamily="49" charset="-122"/>
              </a:rPr>
              <a:t> </a:t>
            </a:r>
          </a:p>
          <a:p>
            <a:r>
              <a:rPr kumimoji="1" lang="en-US" altLang="zh-CN" sz="2400" b="1">
                <a:latin typeface="Times New Roman" panose="02020603050405020304" pitchFamily="18" charset="0"/>
              </a:rPr>
              <a:t>{ int  chopstick[4]={1,1,1,1,1};</a:t>
            </a:r>
          </a:p>
          <a:p>
            <a:r>
              <a:rPr kumimoji="1" lang="en-US" altLang="zh-CN" sz="2800" b="1">
                <a:latin typeface="Times New Roman" panose="02020603050405020304" pitchFamily="18" charset="0"/>
                <a:ea typeface="仿宋_GB2312" pitchFamily="49" charset="-122"/>
              </a:rPr>
              <a:t> cobegin</a:t>
            </a:r>
            <a:endParaRPr kumimoji="1" lang="en-US" altLang="zh-CN" sz="2800">
              <a:latin typeface="Times New Roman" panose="02020603050405020304" pitchFamily="18" charset="0"/>
              <a:ea typeface="仿宋_GB2312" pitchFamily="49" charset="-122"/>
            </a:endParaRPr>
          </a:p>
          <a:p>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     </a:t>
            </a:r>
            <a:r>
              <a:rPr kumimoji="1" lang="en-US" altLang="zh-CN" sz="2400" b="1">
                <a:latin typeface="Times New Roman" panose="02020603050405020304" pitchFamily="18" charset="0"/>
                <a:ea typeface="仿宋_GB2312" pitchFamily="49" charset="-122"/>
              </a:rPr>
              <a:t>Philosopher 1 (   ) ;</a:t>
            </a:r>
          </a:p>
          <a:p>
            <a:r>
              <a:rPr kumimoji="1" lang="en-US" altLang="zh-CN" sz="2400" b="1">
                <a:latin typeface="Times New Roman" panose="02020603050405020304" pitchFamily="18" charset="0"/>
                <a:ea typeface="仿宋_GB2312" pitchFamily="49" charset="-122"/>
              </a:rPr>
              <a:t>         Philosopher 2 (   );</a:t>
            </a:r>
          </a:p>
          <a:p>
            <a:r>
              <a:rPr kumimoji="1" lang="en-US" altLang="zh-CN" sz="2400" b="1">
                <a:latin typeface="Times New Roman" panose="02020603050405020304" pitchFamily="18" charset="0"/>
                <a:ea typeface="仿宋_GB2312" pitchFamily="49" charset="-122"/>
              </a:rPr>
              <a:t>         Philosopher 3 (   );</a:t>
            </a:r>
          </a:p>
          <a:p>
            <a:r>
              <a:rPr kumimoji="1" lang="en-US" altLang="zh-CN" sz="2400" b="1">
                <a:latin typeface="Times New Roman" panose="02020603050405020304" pitchFamily="18" charset="0"/>
                <a:ea typeface="仿宋_GB2312" pitchFamily="49" charset="-122"/>
              </a:rPr>
              <a:t>         Philosopher 4 (   );</a:t>
            </a:r>
          </a:p>
          <a:p>
            <a:r>
              <a:rPr kumimoji="1" lang="en-US" altLang="zh-CN" sz="2400" b="1">
                <a:latin typeface="Times New Roman" panose="02020603050405020304" pitchFamily="18" charset="0"/>
                <a:ea typeface="仿宋_GB2312" pitchFamily="49" charset="-122"/>
              </a:rPr>
              <a:t>         Philosopher 5 (   );</a:t>
            </a:r>
          </a:p>
          <a:p>
            <a:r>
              <a:rPr kumimoji="1" lang="en-US" altLang="zh-CN" sz="2400" b="1">
                <a:latin typeface="Times New Roman" panose="02020603050405020304" pitchFamily="18" charset="0"/>
                <a:ea typeface="仿宋_GB2312" pitchFamily="49" charset="-122"/>
              </a:rPr>
              <a:t>   coend </a:t>
            </a:r>
          </a:p>
          <a:p>
            <a:r>
              <a:rPr kumimoji="1" lang="en-US" altLang="zh-CN" sz="2400" b="1">
                <a:latin typeface="Times New Roman" panose="02020603050405020304" pitchFamily="18" charset="0"/>
                <a:ea typeface="仿宋_GB2312" pitchFamily="49" charset="-122"/>
              </a:rPr>
              <a:t> }</a:t>
            </a:r>
          </a:p>
        </p:txBody>
      </p:sp>
      <p:sp>
        <p:nvSpPr>
          <p:cNvPr id="59397" name="Text Box 5"/>
          <p:cNvSpPr txBox="1">
            <a:spLocks noChangeArrowheads="1"/>
          </p:cNvSpPr>
          <p:nvPr/>
        </p:nvSpPr>
        <p:spPr bwMode="auto">
          <a:xfrm>
            <a:off x="381000" y="466725"/>
            <a:ext cx="86106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ea typeface="黑体" panose="02010609060101010101" pitchFamily="49" charset="-122"/>
              </a:rPr>
              <a:t>解：用五个信号量构成信号量数组，每一个信号量的初始值为</a:t>
            </a:r>
            <a:r>
              <a:rPr kumimoji="1" lang="en-US" altLang="zh-CN" sz="2400" dirty="0">
                <a:latin typeface="Times New Roman" panose="02020603050405020304" pitchFamily="18" charset="0"/>
                <a:ea typeface="黑体" panose="02010609060101010101" pitchFamily="49" charset="-122"/>
              </a:rPr>
              <a:t>1</a:t>
            </a:r>
            <a:r>
              <a:rPr kumimoji="1" lang="zh-CN" altLang="en-US" sz="2400" dirty="0">
                <a:latin typeface="Times New Roman" panose="02020603050405020304" pitchFamily="18" charset="0"/>
                <a:ea typeface="黑体" panose="02010609060101010101" pitchFamily="49" charset="-122"/>
              </a:rPr>
              <a:t>，表示</a:t>
            </a:r>
            <a:r>
              <a:rPr lang="zh-CN" altLang="en-US" dirty="0">
                <a:latin typeface="Times New Roman" panose="02020603050405020304" pitchFamily="18" charset="0"/>
                <a:ea typeface="黑体" panose="02010609060101010101" pitchFamily="49" charset="-122"/>
              </a:rPr>
              <a:t>叉</a:t>
            </a:r>
            <a:r>
              <a:rPr kumimoji="1" lang="zh-CN" altLang="en-US" sz="2400" dirty="0">
                <a:latin typeface="Times New Roman" panose="02020603050405020304" pitchFamily="18" charset="0"/>
                <a:ea typeface="黑体" panose="02010609060101010101" pitchFamily="49" charset="-122"/>
              </a:rPr>
              <a:t>子是可用的，则第</a:t>
            </a:r>
            <a:r>
              <a:rPr kumimoji="1" lang="en-US" altLang="zh-CN" sz="2400" dirty="0">
                <a:latin typeface="Times New Roman" panose="02020603050405020304" pitchFamily="18" charset="0"/>
                <a:ea typeface="黑体" panose="02010609060101010101" pitchFamily="49" charset="-122"/>
              </a:rPr>
              <a:t>i </a:t>
            </a:r>
            <a:r>
              <a:rPr kumimoji="1" lang="zh-CN" altLang="en-US" sz="2400" dirty="0">
                <a:latin typeface="Times New Roman" panose="02020603050405020304" pitchFamily="18" charset="0"/>
                <a:ea typeface="黑体" panose="02010609060101010101" pitchFamily="49" charset="-122"/>
              </a:rPr>
              <a:t>个哲学家的活动进程描述为：</a:t>
            </a:r>
          </a:p>
        </p:txBody>
      </p:sp>
      <p:sp>
        <p:nvSpPr>
          <p:cNvPr id="75782" name="Rectangle 6"/>
          <p:cNvSpPr>
            <a:spLocks noChangeArrowheads="1"/>
          </p:cNvSpPr>
          <p:nvPr/>
        </p:nvSpPr>
        <p:spPr bwMode="auto">
          <a:xfrm>
            <a:off x="4398963" y="1463675"/>
            <a:ext cx="4637087" cy="383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latin typeface="Times New Roman" panose="02020603050405020304" pitchFamily="18" charset="0"/>
              </a:rPr>
              <a:t>Philosopher i (  )</a:t>
            </a:r>
            <a:r>
              <a:rPr kumimoji="1" lang="en-US" altLang="zh-CN" sz="2800">
                <a:latin typeface="Times New Roman" panose="02020603050405020304" pitchFamily="18" charset="0"/>
                <a:ea typeface="仿宋_GB2312" pitchFamily="49" charset="-122"/>
              </a:rPr>
              <a:t> </a:t>
            </a:r>
          </a:p>
          <a:p>
            <a:r>
              <a:rPr kumimoji="1" lang="en-US" altLang="zh-CN" sz="2400" b="1">
                <a:latin typeface="Times New Roman" panose="02020603050405020304" pitchFamily="18" charset="0"/>
              </a:rPr>
              <a:t>{ while(</a:t>
            </a:r>
            <a:r>
              <a:rPr kumimoji="1" lang="zh-CN" altLang="en-US" sz="2400" b="1">
                <a:latin typeface="Times New Roman" panose="02020603050405020304" pitchFamily="18" charset="0"/>
              </a:rPr>
              <a:t>第</a:t>
            </a:r>
            <a:r>
              <a:rPr kumimoji="1" lang="en-US" altLang="zh-CN" sz="2400" b="1">
                <a:latin typeface="Times New Roman" panose="02020603050405020304" pitchFamily="18" charset="0"/>
              </a:rPr>
              <a:t>i</a:t>
            </a:r>
            <a:r>
              <a:rPr kumimoji="1" lang="zh-CN" altLang="en-US" sz="2400" b="1">
                <a:latin typeface="Times New Roman" panose="02020603050405020304" pitchFamily="18" charset="0"/>
              </a:rPr>
              <a:t>个哲学家工作未完成）</a:t>
            </a:r>
          </a:p>
          <a:p>
            <a:r>
              <a:rPr kumimoji="1" lang="zh-CN" altLang="en-US" sz="2800" b="1">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 </a:t>
            </a:r>
            <a:r>
              <a:rPr kumimoji="1" lang="en-US" altLang="zh-CN" sz="2400" b="1">
                <a:latin typeface="Times New Roman" panose="02020603050405020304" pitchFamily="18" charset="0"/>
                <a:ea typeface="仿宋_GB2312" pitchFamily="49" charset="-122"/>
              </a:rPr>
              <a:t>P(chopstick[ i ])</a:t>
            </a:r>
            <a:r>
              <a:rPr kumimoji="1" lang="en-US" altLang="zh-CN" sz="2800" b="1">
                <a:latin typeface="Times New Roman" panose="02020603050405020304" pitchFamily="18" charset="0"/>
                <a:ea typeface="仿宋_GB2312" pitchFamily="49" charset="-122"/>
              </a:rPr>
              <a:t>;</a:t>
            </a:r>
            <a:endParaRPr kumimoji="1" lang="en-US" altLang="zh-CN" sz="2800">
              <a:latin typeface="Times New Roman" panose="02020603050405020304" pitchFamily="18" charset="0"/>
              <a:ea typeface="仿宋_GB2312" pitchFamily="49" charset="-122"/>
            </a:endParaRPr>
          </a:p>
          <a:p>
            <a:r>
              <a:rPr kumimoji="1" lang="en-US" altLang="zh-CN" sz="2400" b="1">
                <a:latin typeface="Times New Roman" panose="02020603050405020304" pitchFamily="18" charset="0"/>
                <a:ea typeface="仿宋_GB2312" pitchFamily="49" charset="-122"/>
              </a:rPr>
              <a:t>       P(chopstick[ (i+1) mod 5]);</a:t>
            </a:r>
          </a:p>
          <a:p>
            <a:r>
              <a:rPr kumimoji="1" lang="en-US" altLang="zh-CN" sz="2400" b="1">
                <a:latin typeface="Times New Roman" panose="02020603050405020304" pitchFamily="18" charset="0"/>
                <a:ea typeface="仿宋_GB2312" pitchFamily="49" charset="-122"/>
              </a:rPr>
              <a:t>        eating…….;</a:t>
            </a:r>
          </a:p>
          <a:p>
            <a:r>
              <a:rPr kumimoji="1" lang="en-US" altLang="zh-CN" sz="2400" b="1">
                <a:latin typeface="Times New Roman" panose="02020603050405020304" pitchFamily="18" charset="0"/>
                <a:ea typeface="仿宋_GB2312" pitchFamily="49" charset="-122"/>
              </a:rPr>
              <a:t>       V(chopstick[ i ])</a:t>
            </a:r>
            <a:r>
              <a:rPr kumimoji="1" lang="en-US" altLang="zh-CN" sz="2800" b="1">
                <a:latin typeface="Times New Roman" panose="02020603050405020304" pitchFamily="18" charset="0"/>
                <a:ea typeface="仿宋_GB2312" pitchFamily="49" charset="-122"/>
              </a:rPr>
              <a:t>;</a:t>
            </a:r>
            <a:endParaRPr kumimoji="1" lang="en-US" altLang="zh-CN" sz="2800">
              <a:latin typeface="Times New Roman" panose="02020603050405020304" pitchFamily="18" charset="0"/>
              <a:ea typeface="仿宋_GB2312" pitchFamily="49" charset="-122"/>
            </a:endParaRPr>
          </a:p>
          <a:p>
            <a:r>
              <a:rPr kumimoji="1" lang="en-US" altLang="zh-CN" sz="2400" b="1">
                <a:latin typeface="Times New Roman" panose="02020603050405020304" pitchFamily="18" charset="0"/>
                <a:ea typeface="仿宋_GB2312" pitchFamily="49" charset="-122"/>
              </a:rPr>
              <a:t>       V(chopstick[ (i+1) mod 5]);</a:t>
            </a:r>
          </a:p>
          <a:p>
            <a:r>
              <a:rPr kumimoji="1" lang="en-US" altLang="zh-CN" sz="2400" b="1">
                <a:latin typeface="Times New Roman" panose="02020603050405020304" pitchFamily="18" charset="0"/>
                <a:ea typeface="仿宋_GB2312" pitchFamily="49" charset="-122"/>
              </a:rPr>
              <a:t>         thinking…….;</a:t>
            </a:r>
          </a:p>
          <a:p>
            <a:r>
              <a:rPr kumimoji="1" lang="en-US" altLang="zh-CN" sz="2400" b="1">
                <a:latin typeface="Times New Roman" panose="02020603050405020304" pitchFamily="18" charset="0"/>
                <a:ea typeface="仿宋_GB2312" pitchFamily="49" charset="-122"/>
              </a:rPr>
              <a:t>      } </a:t>
            </a:r>
          </a:p>
          <a:p>
            <a:r>
              <a:rPr kumimoji="1" lang="en-US" altLang="zh-CN" sz="2400" b="1">
                <a:latin typeface="Times New Roman" panose="02020603050405020304" pitchFamily="18" charset="0"/>
                <a:ea typeface="仿宋_GB2312" pitchFamily="49" charset="-122"/>
              </a:rPr>
              <a:t> }</a:t>
            </a:r>
          </a:p>
        </p:txBody>
      </p:sp>
    </p:spTree>
    <p:extLst>
      <p:ext uri="{BB962C8B-B14F-4D97-AF65-F5344CB8AC3E}">
        <p14:creationId xmlns:p14="http://schemas.microsoft.com/office/powerpoint/2010/main" val="691832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7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nimBg="1" autoUpdateAnimBg="0"/>
      <p:bldP spid="75780" grpId="0" autoUpdateAnimBg="0"/>
      <p:bldP spid="75782"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468313" y="836613"/>
            <a:ext cx="7772400" cy="669925"/>
          </a:xfrm>
          <a:noFill/>
        </p:spPr>
        <p:txBody>
          <a:bodyPr/>
          <a:lstStyle/>
          <a:p>
            <a:pPr eaLnBrk="1" hangingPunct="1"/>
            <a:r>
              <a:rPr lang="en-US" altLang="zh-CN" dirty="0">
                <a:solidFill>
                  <a:srgbClr val="FF0000"/>
                </a:solidFill>
                <a:latin typeface="Times New Roman" panose="02020603050405020304" pitchFamily="18" charset="0"/>
                <a:ea typeface="华文新魏" panose="02010800040101010101" pitchFamily="2" charset="-122"/>
              </a:rPr>
              <a:t>3.4 </a:t>
            </a:r>
            <a:r>
              <a:rPr lang="zh-CN" altLang="en-US" dirty="0">
                <a:solidFill>
                  <a:srgbClr val="FF0000"/>
                </a:solidFill>
                <a:latin typeface="Times New Roman" panose="02020603050405020304" pitchFamily="18" charset="0"/>
                <a:ea typeface="华文新魏" panose="02010800040101010101" pitchFamily="2" charset="-122"/>
              </a:rPr>
              <a:t>进程通信</a:t>
            </a:r>
          </a:p>
        </p:txBody>
      </p:sp>
      <p:sp>
        <p:nvSpPr>
          <p:cNvPr id="110595" name="Rectangle 3"/>
          <p:cNvSpPr>
            <a:spLocks noGrp="1" noChangeArrowheads="1"/>
          </p:cNvSpPr>
          <p:nvPr>
            <p:ph type="body" idx="1"/>
          </p:nvPr>
        </p:nvSpPr>
        <p:spPr>
          <a:xfrm>
            <a:off x="1835150" y="2060575"/>
            <a:ext cx="6178550" cy="2805113"/>
          </a:xfrm>
        </p:spPr>
        <p:txBody>
          <a:bodyPr/>
          <a:lstStyle/>
          <a:p>
            <a:pPr eaLnBrk="1" hangingPunct="1">
              <a:buFontTx/>
              <a:buNone/>
            </a:pPr>
            <a:r>
              <a:rPr lang="en-US" altLang="zh-CN" sz="4000" dirty="0">
                <a:latin typeface="Times New Roman" panose="02020603050405020304" pitchFamily="18" charset="0"/>
                <a:ea typeface="华文新魏" panose="02010800040101010101" pitchFamily="2" charset="-122"/>
              </a:rPr>
              <a:t>3.4.1 </a:t>
            </a:r>
            <a:r>
              <a:rPr lang="zh-CN" altLang="en-US" sz="4000" dirty="0">
                <a:latin typeface="Times New Roman" panose="02020603050405020304" pitchFamily="18" charset="0"/>
                <a:ea typeface="华文新魏" panose="02010800040101010101" pitchFamily="2" charset="-122"/>
              </a:rPr>
              <a:t>信号通信机制 </a:t>
            </a:r>
          </a:p>
          <a:p>
            <a:pPr eaLnBrk="1" hangingPunct="1">
              <a:buFontTx/>
              <a:buNone/>
            </a:pPr>
            <a:r>
              <a:rPr lang="en-US" altLang="zh-CN" sz="4000" dirty="0">
                <a:latin typeface="Times New Roman" panose="02020603050405020304" pitchFamily="18" charset="0"/>
                <a:ea typeface="华文新魏" panose="02010800040101010101" pitchFamily="2" charset="-122"/>
              </a:rPr>
              <a:t>3.4.2 </a:t>
            </a:r>
            <a:r>
              <a:rPr lang="zh-CN" altLang="en-US" sz="4000" dirty="0">
                <a:latin typeface="Times New Roman" panose="02020603050405020304" pitchFamily="18" charset="0"/>
                <a:ea typeface="华文新魏" panose="02010800040101010101" pitchFamily="2" charset="-122"/>
              </a:rPr>
              <a:t>管道通信机制 </a:t>
            </a:r>
          </a:p>
          <a:p>
            <a:pPr eaLnBrk="1" hangingPunct="1">
              <a:buFontTx/>
              <a:buNone/>
            </a:pPr>
            <a:r>
              <a:rPr lang="en-US" altLang="zh-CN" sz="4000" dirty="0">
                <a:latin typeface="Times New Roman" panose="02020603050405020304" pitchFamily="18" charset="0"/>
                <a:ea typeface="华文新魏" panose="02010800040101010101" pitchFamily="2" charset="-122"/>
              </a:rPr>
              <a:t>3.4.3 </a:t>
            </a:r>
            <a:r>
              <a:rPr lang="zh-CN" altLang="en-US" sz="4000" dirty="0">
                <a:latin typeface="Times New Roman" panose="02020603050405020304" pitchFamily="18" charset="0"/>
                <a:ea typeface="华文新魏" panose="02010800040101010101" pitchFamily="2" charset="-122"/>
              </a:rPr>
              <a:t>共享主存通信机制 </a:t>
            </a:r>
          </a:p>
          <a:p>
            <a:pPr eaLnBrk="1" hangingPunct="1">
              <a:buFontTx/>
              <a:buNone/>
            </a:pPr>
            <a:r>
              <a:rPr lang="en-US" altLang="zh-CN" sz="4000" dirty="0">
                <a:latin typeface="Times New Roman" panose="02020603050405020304" pitchFamily="18" charset="0"/>
                <a:ea typeface="华文新魏" panose="02010800040101010101" pitchFamily="2" charset="-122"/>
              </a:rPr>
              <a:t>3.4.4 </a:t>
            </a:r>
            <a:r>
              <a:rPr lang="zh-CN" altLang="en-US" sz="4000" dirty="0">
                <a:latin typeface="Times New Roman" panose="02020603050405020304" pitchFamily="18" charset="0"/>
                <a:ea typeface="华文新魏" panose="02010800040101010101" pitchFamily="2" charset="-122"/>
              </a:rPr>
              <a:t>消息传递通信机制</a:t>
            </a:r>
          </a:p>
        </p:txBody>
      </p:sp>
    </p:spTree>
    <p:extLst>
      <p:ext uri="{BB962C8B-B14F-4D97-AF65-F5344CB8AC3E}">
        <p14:creationId xmlns:p14="http://schemas.microsoft.com/office/powerpoint/2010/main" val="1892840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14400" y="260350"/>
            <a:ext cx="7391400" cy="669925"/>
          </a:xfrm>
        </p:spPr>
        <p:txBody>
          <a:bodyPr/>
          <a:lstStyle/>
          <a:p>
            <a:pPr eaLnBrk="1" hangingPunct="1"/>
            <a:r>
              <a:rPr lang="en-US" altLang="zh-CN">
                <a:solidFill>
                  <a:srgbClr val="FF0000"/>
                </a:solidFill>
                <a:latin typeface="Times New Roman" panose="02020603050405020304" pitchFamily="18" charset="0"/>
                <a:ea typeface="华文新魏" panose="02010800040101010101" pitchFamily="2" charset="-122"/>
              </a:rPr>
              <a:t>3.1.2</a:t>
            </a:r>
            <a:r>
              <a:rPr lang="zh-CN" altLang="en-US">
                <a:solidFill>
                  <a:srgbClr val="FF0000"/>
                </a:solidFill>
                <a:latin typeface="Times New Roman" panose="02020603050405020304" pitchFamily="18" charset="0"/>
                <a:ea typeface="华文新魏" panose="02010800040101010101" pitchFamily="2" charset="-122"/>
              </a:rPr>
              <a:t>进程的并发性</a:t>
            </a:r>
          </a:p>
        </p:txBody>
      </p:sp>
      <p:sp>
        <p:nvSpPr>
          <p:cNvPr id="7171" name="Rectangle 3"/>
          <p:cNvSpPr>
            <a:spLocks noGrp="1" noChangeArrowheads="1"/>
          </p:cNvSpPr>
          <p:nvPr>
            <p:ph type="body" idx="1"/>
          </p:nvPr>
        </p:nvSpPr>
        <p:spPr>
          <a:xfrm>
            <a:off x="395288" y="1112838"/>
            <a:ext cx="8424862" cy="1219200"/>
          </a:xfrm>
          <a:noFill/>
        </p:spPr>
        <p:txBody>
          <a:bodyPr/>
          <a:lstStyle/>
          <a:p>
            <a:pPr marL="0" indent="0" algn="just" eaLnBrk="1" hangingPunct="1">
              <a:lnSpc>
                <a:spcPct val="95000"/>
              </a:lnSpc>
              <a:spcBef>
                <a:spcPct val="0"/>
              </a:spcBef>
            </a:pPr>
            <a:r>
              <a:rPr lang="zh-CN" altLang="en-US" sz="2800" b="1">
                <a:solidFill>
                  <a:srgbClr val="333399"/>
                </a:solidFill>
                <a:latin typeface="华文新魏" panose="02010800040101010101" pitchFamily="2" charset="-122"/>
                <a:ea typeface="华文新魏" panose="02010800040101010101" pitchFamily="2" charset="-122"/>
              </a:rPr>
              <a:t>进程执行的并发性：</a:t>
            </a:r>
          </a:p>
          <a:p>
            <a:pPr marL="0" indent="0" algn="just" eaLnBrk="1" hangingPunct="1">
              <a:lnSpc>
                <a:spcPct val="95000"/>
              </a:lnSpc>
              <a:spcBef>
                <a:spcPct val="0"/>
              </a:spcBef>
              <a:buFontTx/>
              <a:buNone/>
            </a:pPr>
            <a:r>
              <a:rPr lang="zh-CN" altLang="en-US" sz="2800">
                <a:latin typeface="华文新魏" panose="02010800040101010101" pitchFamily="2" charset="-122"/>
                <a:ea typeface="华文新魏" panose="02010800040101010101" pitchFamily="2" charset="-122"/>
              </a:rPr>
              <a:t>     一组进程的执行在时间上是</a:t>
            </a:r>
            <a:r>
              <a:rPr lang="zh-CN" altLang="en-US" sz="2800">
                <a:solidFill>
                  <a:srgbClr val="FF3300"/>
                </a:solidFill>
                <a:latin typeface="华文新魏" panose="02010800040101010101" pitchFamily="2" charset="-122"/>
                <a:ea typeface="华文新魏" panose="02010800040101010101" pitchFamily="2" charset="-122"/>
              </a:rPr>
              <a:t>重叠</a:t>
            </a:r>
            <a:r>
              <a:rPr lang="zh-CN" altLang="en-US" sz="2800">
                <a:latin typeface="华文新魏" panose="02010800040101010101" pitchFamily="2" charset="-122"/>
                <a:ea typeface="华文新魏" panose="02010800040101010101" pitchFamily="2" charset="-122"/>
              </a:rPr>
              <a:t>的，即一个进程的开始操作在另一个进程的结束操作以前进行。 </a:t>
            </a:r>
          </a:p>
        </p:txBody>
      </p:sp>
      <p:sp>
        <p:nvSpPr>
          <p:cNvPr id="13316" name="Rectangle 4"/>
          <p:cNvSpPr>
            <a:spLocks noChangeArrowheads="1"/>
          </p:cNvSpPr>
          <p:nvPr/>
        </p:nvSpPr>
        <p:spPr bwMode="auto">
          <a:xfrm>
            <a:off x="468313" y="2554288"/>
            <a:ext cx="8208962"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90488" indent="-904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5000"/>
              </a:lnSpc>
              <a:buFontTx/>
              <a:buChar char="•"/>
            </a:pPr>
            <a:r>
              <a:rPr lang="zh-CN" altLang="en-US" sz="2800" b="1">
                <a:solidFill>
                  <a:srgbClr val="333399"/>
                </a:solidFill>
                <a:ea typeface="华文新魏" panose="02010800040101010101" pitchFamily="2" charset="-122"/>
              </a:rPr>
              <a:t>从宏观上看</a:t>
            </a:r>
            <a:r>
              <a:rPr lang="zh-CN" altLang="en-US" sz="2800">
                <a:solidFill>
                  <a:srgbClr val="333399"/>
                </a:solidFill>
                <a:ea typeface="华文新魏" panose="02010800040101010101" pitchFamily="2" charset="-122"/>
              </a:rPr>
              <a:t>，</a:t>
            </a:r>
            <a:r>
              <a:rPr lang="zh-CN" altLang="en-US" sz="2800">
                <a:ea typeface="华文新魏" panose="02010800040101010101" pitchFamily="2" charset="-122"/>
              </a:rPr>
              <a:t>并发性反映一个时间段中几个进程都在同一处理器上，处于运行还未运行结束状态。</a:t>
            </a:r>
          </a:p>
          <a:p>
            <a:pPr algn="just" eaLnBrk="1" hangingPunct="1">
              <a:lnSpc>
                <a:spcPct val="95000"/>
              </a:lnSpc>
              <a:buFontTx/>
              <a:buChar char="•"/>
            </a:pPr>
            <a:r>
              <a:rPr lang="zh-CN" altLang="en-US" sz="2800" b="1">
                <a:solidFill>
                  <a:srgbClr val="333399"/>
                </a:solidFill>
                <a:ea typeface="华文新魏" panose="02010800040101010101" pitchFamily="2" charset="-122"/>
              </a:rPr>
              <a:t>从微观上看，</a:t>
            </a:r>
            <a:r>
              <a:rPr lang="zh-CN" altLang="en-US" sz="2800">
                <a:ea typeface="华文新魏" panose="02010800040101010101" pitchFamily="2" charset="-122"/>
              </a:rPr>
              <a:t>任一时刻仅有一个进程在处理器上运行。</a:t>
            </a:r>
          </a:p>
          <a:p>
            <a:pPr algn="just" eaLnBrk="1" hangingPunct="1">
              <a:lnSpc>
                <a:spcPct val="95000"/>
              </a:lnSpc>
              <a:buFontTx/>
              <a:buChar char="•"/>
            </a:pPr>
            <a:r>
              <a:rPr lang="zh-CN" altLang="en-US" sz="2800" b="1">
                <a:solidFill>
                  <a:srgbClr val="333399"/>
                </a:solidFill>
                <a:ea typeface="华文新魏" panose="02010800040101010101" pitchFamily="2" charset="-122"/>
              </a:rPr>
              <a:t>并发的实质是</a:t>
            </a:r>
            <a:r>
              <a:rPr lang="zh-CN" altLang="en-US" sz="2800">
                <a:ea typeface="华文新魏" panose="02010800040101010101" pitchFamily="2" charset="-122"/>
              </a:rPr>
              <a:t>一个处理器在几个进程之间的多路复用，并发是对有限的物理资源强制行使多用户共享，消除计算机部件之间的互等现象，以提高系统资源利用率。</a:t>
            </a:r>
          </a:p>
        </p:txBody>
      </p:sp>
    </p:spTree>
    <p:extLst>
      <p:ext uri="{BB962C8B-B14F-4D97-AF65-F5344CB8AC3E}">
        <p14:creationId xmlns:p14="http://schemas.microsoft.com/office/powerpoint/2010/main" val="94309279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84213" y="404813"/>
            <a:ext cx="77724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进程通信概念</a:t>
            </a:r>
            <a:endParaRPr lang="zh-CN" altLang="en-US">
              <a:ea typeface="隶书" panose="02010509060101010101" pitchFamily="49" charset="-122"/>
            </a:endParaRPr>
          </a:p>
        </p:txBody>
      </p:sp>
      <p:sp>
        <p:nvSpPr>
          <p:cNvPr id="111619" name="Rectangle 3"/>
          <p:cNvSpPr>
            <a:spLocks noGrp="1" noChangeArrowheads="1"/>
          </p:cNvSpPr>
          <p:nvPr>
            <p:ph type="body" idx="1"/>
          </p:nvPr>
        </p:nvSpPr>
        <p:spPr>
          <a:xfrm>
            <a:off x="395288" y="1143000"/>
            <a:ext cx="8353425" cy="4533900"/>
          </a:xfrm>
        </p:spPr>
        <p:txBody>
          <a:bodyPr/>
          <a:lstStyle/>
          <a:p>
            <a:pPr algn="just" eaLnBrk="1" hangingPunct="1">
              <a:lnSpc>
                <a:spcPct val="98000"/>
              </a:lnSpc>
            </a:pPr>
            <a:r>
              <a:rPr lang="zh-CN" altLang="en-US" sz="2800">
                <a:latin typeface="Times New Roman" panose="02020603050405020304" pitchFamily="18" charset="0"/>
                <a:ea typeface="华文新魏" panose="02010800040101010101" pitchFamily="2" charset="-122"/>
              </a:rPr>
              <a:t>并发进程之间的交互必须满足两个基本要求：</a:t>
            </a:r>
            <a:r>
              <a:rPr lang="zh-CN" altLang="en-US" sz="2800">
                <a:solidFill>
                  <a:srgbClr val="3333FF"/>
                </a:solidFill>
                <a:latin typeface="Times New Roman" panose="02020603050405020304" pitchFamily="18" charset="0"/>
                <a:ea typeface="华文新魏" panose="02010800040101010101" pitchFamily="2" charset="-122"/>
              </a:rPr>
              <a:t>同步和通信</a:t>
            </a:r>
            <a:r>
              <a:rPr lang="zh-CN" altLang="en-US" sz="2800">
                <a:latin typeface="Times New Roman" panose="02020603050405020304" pitchFamily="18" charset="0"/>
                <a:ea typeface="华文新魏" panose="02010800040101010101" pitchFamily="2" charset="-122"/>
              </a:rPr>
              <a:t>。</a:t>
            </a:r>
          </a:p>
          <a:p>
            <a:pPr algn="just" eaLnBrk="1" hangingPunct="1">
              <a:lnSpc>
                <a:spcPct val="98000"/>
              </a:lnSpc>
            </a:pPr>
            <a:r>
              <a:rPr lang="zh-CN" altLang="en-US" sz="2800">
                <a:latin typeface="Times New Roman" panose="02020603050405020304" pitchFamily="18" charset="0"/>
                <a:ea typeface="华文新魏" panose="02010800040101010101" pitchFamily="2" charset="-122"/>
              </a:rPr>
              <a:t>进程竞争资源时要实施互斥，</a:t>
            </a:r>
            <a:r>
              <a:rPr lang="zh-CN" altLang="en-US" sz="2800">
                <a:solidFill>
                  <a:srgbClr val="3333FF"/>
                </a:solidFill>
                <a:latin typeface="Times New Roman" panose="02020603050405020304" pitchFamily="18" charset="0"/>
                <a:ea typeface="华文新魏" panose="02010800040101010101" pitchFamily="2" charset="-122"/>
              </a:rPr>
              <a:t>互斥是一种特殊的同步</a:t>
            </a:r>
            <a:r>
              <a:rPr lang="zh-CN" altLang="en-US" sz="2800">
                <a:latin typeface="Times New Roman" panose="02020603050405020304" pitchFamily="18" charset="0"/>
                <a:ea typeface="华文新魏" panose="02010800040101010101" pitchFamily="2" charset="-122"/>
              </a:rPr>
              <a:t>，实质上需要解决好进程同步问题，</a:t>
            </a:r>
          </a:p>
          <a:p>
            <a:pPr algn="just" eaLnBrk="1" hangingPunct="1">
              <a:lnSpc>
                <a:spcPct val="98000"/>
              </a:lnSpc>
            </a:pPr>
            <a:r>
              <a:rPr lang="zh-CN" altLang="en-US" sz="2800">
                <a:latin typeface="Times New Roman" panose="02020603050405020304" pitchFamily="18" charset="0"/>
                <a:ea typeface="华文新魏" panose="02010800040101010101" pitchFamily="2" charset="-122"/>
              </a:rPr>
              <a:t>进程同步是一种进程通信，通过修改信号量，进程之间建立起联系，相互协调运行和协同工作。</a:t>
            </a:r>
          </a:p>
          <a:p>
            <a:pPr algn="just" eaLnBrk="1" hangingPunct="1">
              <a:lnSpc>
                <a:spcPct val="98000"/>
              </a:lnSpc>
            </a:pPr>
            <a:r>
              <a:rPr lang="zh-CN" altLang="en-US" sz="2800">
                <a:latin typeface="Times New Roman" panose="02020603050405020304" pitchFamily="18" charset="0"/>
                <a:ea typeface="华文新魏" panose="02010800040101010101" pitchFamily="2" charset="-122"/>
              </a:rPr>
              <a:t>进程协同工作时，需互相交换信息，可能是少量信息，也可能交换大批数据。</a:t>
            </a:r>
          </a:p>
          <a:p>
            <a:pPr eaLnBrk="1" hangingPunct="1">
              <a:lnSpc>
                <a:spcPct val="98000"/>
              </a:lnSpc>
            </a:pPr>
            <a:r>
              <a:rPr lang="zh-CN" altLang="en-US" sz="2800">
                <a:latin typeface="Times New Roman" panose="02020603050405020304" pitchFamily="18" charset="0"/>
                <a:ea typeface="华文新魏" panose="02010800040101010101" pitchFamily="2" charset="-122"/>
              </a:rPr>
              <a:t>进程之间互相交换信息的工作称为</a:t>
            </a:r>
            <a:r>
              <a:rPr lang="zh-CN" altLang="en-US" sz="2800" b="1">
                <a:solidFill>
                  <a:srgbClr val="FF3300"/>
                </a:solidFill>
                <a:latin typeface="Times New Roman" panose="02020603050405020304" pitchFamily="18" charset="0"/>
                <a:ea typeface="华文新魏" panose="02010800040101010101" pitchFamily="2" charset="-122"/>
              </a:rPr>
              <a:t>进程通信</a:t>
            </a:r>
            <a:r>
              <a:rPr lang="en-US" altLang="zh-CN" sz="2800" b="1">
                <a:solidFill>
                  <a:srgbClr val="FF3300"/>
                </a:solidFill>
                <a:latin typeface="Times New Roman" panose="02020603050405020304" pitchFamily="18" charset="0"/>
                <a:ea typeface="华文新魏" panose="02010800040101010101" pitchFamily="2" charset="-122"/>
              </a:rPr>
              <a:t>IPC</a:t>
            </a:r>
            <a:r>
              <a:rPr lang="en-US" altLang="zh-CN" sz="2800" b="1">
                <a:latin typeface="Times New Roman" panose="02020603050405020304" pitchFamily="18" charset="0"/>
                <a:ea typeface="华文新魏" panose="02010800040101010101" pitchFamily="2" charset="-122"/>
              </a:rPr>
              <a:t> </a:t>
            </a:r>
            <a:r>
              <a:rPr lang="en-US" altLang="zh-CN" sz="2800">
                <a:latin typeface="Times New Roman" panose="02020603050405020304" pitchFamily="18" charset="0"/>
                <a:ea typeface="华文新魏" panose="02010800040101010101" pitchFamily="2" charset="-122"/>
              </a:rPr>
              <a:t>(InterProcess Communication)</a:t>
            </a:r>
            <a:r>
              <a:rPr lang="zh-CN" altLang="en-US" sz="2800">
                <a:latin typeface="Times New Roman" panose="02020603050405020304" pitchFamily="18" charset="0"/>
                <a:ea typeface="华文新魏" panose="02010800040101010101" pitchFamily="2" charset="-122"/>
              </a:rPr>
              <a:t>。</a:t>
            </a:r>
          </a:p>
        </p:txBody>
      </p:sp>
    </p:spTree>
    <p:extLst>
      <p:ext uri="{BB962C8B-B14F-4D97-AF65-F5344CB8AC3E}">
        <p14:creationId xmlns:p14="http://schemas.microsoft.com/office/powerpoint/2010/main" val="3898696399"/>
      </p:ext>
    </p:extLst>
  </p:cSld>
  <p:clrMapOvr>
    <a:masterClrMapping/>
  </p:clrMapOvr>
  <p:transition>
    <p:cover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323850" y="981075"/>
            <a:ext cx="77724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进程间通信的方式</a:t>
            </a:r>
            <a:endParaRPr lang="zh-CN" altLang="en-US" sz="4800">
              <a:latin typeface="华文新魏" panose="02010800040101010101" pitchFamily="2" charset="-122"/>
              <a:ea typeface="华文新魏" panose="02010800040101010101" pitchFamily="2" charset="-122"/>
            </a:endParaRPr>
          </a:p>
        </p:txBody>
      </p:sp>
      <p:sp>
        <p:nvSpPr>
          <p:cNvPr id="112643" name="Rectangle 3"/>
          <p:cNvSpPr>
            <a:spLocks noGrp="1" noChangeArrowheads="1"/>
          </p:cNvSpPr>
          <p:nvPr>
            <p:ph type="body" idx="1"/>
          </p:nvPr>
        </p:nvSpPr>
        <p:spPr>
          <a:xfrm>
            <a:off x="900113" y="1916113"/>
            <a:ext cx="7775575" cy="3184525"/>
          </a:xfrm>
        </p:spPr>
        <p:txBody>
          <a:bodyPr/>
          <a:lstStyle/>
          <a:p>
            <a:pPr eaLnBrk="1" hangingPunct="1"/>
            <a:r>
              <a:rPr lang="zh-CN" altLang="en-US" sz="3600">
                <a:latin typeface="Times New Roman" panose="02020603050405020304" pitchFamily="18" charset="0"/>
                <a:ea typeface="华文新魏" panose="02010800040101010101" pitchFamily="2" charset="-122"/>
              </a:rPr>
              <a:t>信号</a:t>
            </a:r>
            <a:r>
              <a:rPr lang="en-US" altLang="zh-CN" sz="3600">
                <a:latin typeface="Times New Roman" panose="02020603050405020304" pitchFamily="18" charset="0"/>
                <a:ea typeface="华文新魏" panose="02010800040101010101" pitchFamily="2" charset="-122"/>
              </a:rPr>
              <a:t>(signal)</a:t>
            </a:r>
            <a:r>
              <a:rPr lang="zh-CN" altLang="en-US" sz="3600">
                <a:latin typeface="Times New Roman" panose="02020603050405020304" pitchFamily="18" charset="0"/>
                <a:ea typeface="华文新魏" panose="02010800040101010101" pitchFamily="2" charset="-122"/>
              </a:rPr>
              <a:t>通信机制</a:t>
            </a:r>
          </a:p>
          <a:p>
            <a:pPr eaLnBrk="1" hangingPunct="1"/>
            <a:r>
              <a:rPr lang="zh-CN" altLang="en-US" sz="3600">
                <a:latin typeface="Times New Roman" panose="02020603050405020304" pitchFamily="18" charset="0"/>
                <a:ea typeface="华文新魏" panose="02010800040101010101" pitchFamily="2" charset="-122"/>
              </a:rPr>
              <a:t>管道</a:t>
            </a:r>
            <a:r>
              <a:rPr lang="en-US" altLang="zh-CN" sz="3600">
                <a:latin typeface="Times New Roman" panose="02020603050405020304" pitchFamily="18" charset="0"/>
                <a:ea typeface="华文新魏" panose="02010800040101010101" pitchFamily="2" charset="-122"/>
              </a:rPr>
              <a:t>(pipeline)</a:t>
            </a:r>
            <a:r>
              <a:rPr lang="zh-CN" altLang="en-US" sz="3600">
                <a:latin typeface="Times New Roman" panose="02020603050405020304" pitchFamily="18" charset="0"/>
                <a:ea typeface="华文新魏" panose="02010800040101010101" pitchFamily="2" charset="-122"/>
              </a:rPr>
              <a:t>通信机制 </a:t>
            </a:r>
          </a:p>
          <a:p>
            <a:pPr eaLnBrk="1" hangingPunct="1"/>
            <a:r>
              <a:rPr lang="zh-CN" altLang="en-US" sz="3600">
                <a:latin typeface="Times New Roman" panose="02020603050405020304" pitchFamily="18" charset="0"/>
                <a:ea typeface="华文新魏" panose="02010800040101010101" pitchFamily="2" charset="-122"/>
              </a:rPr>
              <a:t>消息传递</a:t>
            </a:r>
            <a:r>
              <a:rPr lang="en-US" altLang="zh-CN" sz="3600">
                <a:latin typeface="Times New Roman" panose="02020603050405020304" pitchFamily="18" charset="0"/>
                <a:ea typeface="华文新魏" panose="02010800040101010101" pitchFamily="2" charset="-122"/>
              </a:rPr>
              <a:t>(message passing)</a:t>
            </a:r>
            <a:r>
              <a:rPr lang="zh-CN" altLang="en-US" sz="3600">
                <a:latin typeface="Times New Roman" panose="02020603050405020304" pitchFamily="18" charset="0"/>
                <a:ea typeface="华文新魏" panose="02010800040101010101" pitchFamily="2" charset="-122"/>
              </a:rPr>
              <a:t>通信机制 </a:t>
            </a:r>
          </a:p>
          <a:p>
            <a:pPr eaLnBrk="1" hangingPunct="1"/>
            <a:r>
              <a:rPr lang="zh-CN" altLang="en-US" sz="3600">
                <a:latin typeface="Times New Roman" panose="02020603050405020304" pitchFamily="18" charset="0"/>
                <a:ea typeface="华文新魏" panose="02010800040101010101" pitchFamily="2" charset="-122"/>
              </a:rPr>
              <a:t>信号量</a:t>
            </a:r>
            <a:r>
              <a:rPr lang="en-US" altLang="zh-CN" sz="3600">
                <a:latin typeface="Times New Roman" panose="02020603050405020304" pitchFamily="18" charset="0"/>
                <a:ea typeface="华文新魏" panose="02010800040101010101" pitchFamily="2" charset="-122"/>
              </a:rPr>
              <a:t>(semaphore)</a:t>
            </a:r>
            <a:r>
              <a:rPr lang="zh-CN" altLang="en-US" sz="3600">
                <a:latin typeface="Times New Roman" panose="02020603050405020304" pitchFamily="18" charset="0"/>
                <a:ea typeface="华文新魏" panose="02010800040101010101" pitchFamily="2" charset="-122"/>
              </a:rPr>
              <a:t>通信机制</a:t>
            </a:r>
          </a:p>
          <a:p>
            <a:pPr eaLnBrk="1" hangingPunct="1"/>
            <a:r>
              <a:rPr lang="zh-CN" altLang="en-US" sz="3600">
                <a:latin typeface="Times New Roman" panose="02020603050405020304" pitchFamily="18" charset="0"/>
                <a:ea typeface="华文新魏" panose="02010800040101010101" pitchFamily="2" charset="-122"/>
              </a:rPr>
              <a:t>共享主存</a:t>
            </a:r>
            <a:r>
              <a:rPr lang="en-US" altLang="zh-CN" sz="3600">
                <a:latin typeface="Times New Roman" panose="02020603050405020304" pitchFamily="18" charset="0"/>
                <a:ea typeface="华文新魏" panose="02010800040101010101" pitchFamily="2" charset="-122"/>
              </a:rPr>
              <a:t>(shared memory)</a:t>
            </a:r>
            <a:r>
              <a:rPr lang="zh-CN" altLang="en-US" sz="3600">
                <a:latin typeface="Times New Roman" panose="02020603050405020304" pitchFamily="18" charset="0"/>
                <a:ea typeface="华文新魏" panose="02010800040101010101" pitchFamily="2" charset="-122"/>
              </a:rPr>
              <a:t>通信机制</a:t>
            </a:r>
          </a:p>
        </p:txBody>
      </p:sp>
    </p:spTree>
    <p:extLst>
      <p:ext uri="{BB962C8B-B14F-4D97-AF65-F5344CB8AC3E}">
        <p14:creationId xmlns:p14="http://schemas.microsoft.com/office/powerpoint/2010/main" val="3860472734"/>
      </p:ext>
    </p:extLst>
  </p:cSld>
  <p:clrMapOvr>
    <a:masterClrMapping/>
  </p:clrMapOvr>
  <p:transition>
    <p:cover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611188" y="115888"/>
            <a:ext cx="7772400" cy="669925"/>
          </a:xfrm>
        </p:spPr>
        <p:txBody>
          <a:bodyPr/>
          <a:lstStyle/>
          <a:p>
            <a:pPr eaLnBrk="1" hangingPunct="1"/>
            <a:r>
              <a:rPr lang="en-US" altLang="zh-CN" dirty="0">
                <a:solidFill>
                  <a:srgbClr val="FF0000"/>
                </a:solidFill>
                <a:latin typeface="Times New Roman" panose="02020603050405020304" pitchFamily="18" charset="0"/>
                <a:ea typeface="华文新魏" panose="02010800040101010101" pitchFamily="2" charset="-122"/>
              </a:rPr>
              <a:t>3.4.1 </a:t>
            </a:r>
            <a:r>
              <a:rPr lang="zh-CN" altLang="en-US" dirty="0">
                <a:solidFill>
                  <a:srgbClr val="FF0000"/>
                </a:solidFill>
                <a:latin typeface="Times New Roman" panose="02020603050405020304" pitchFamily="18" charset="0"/>
                <a:ea typeface="华文新魏" panose="02010800040101010101" pitchFamily="2" charset="-122"/>
              </a:rPr>
              <a:t>信号通信机制</a:t>
            </a:r>
            <a:endParaRPr lang="zh-CN" altLang="en-US" sz="5400" dirty="0">
              <a:latin typeface="隶书" panose="02010509060101010101" pitchFamily="49" charset="-122"/>
              <a:ea typeface="隶书" panose="02010509060101010101" pitchFamily="49" charset="-122"/>
            </a:endParaRPr>
          </a:p>
        </p:txBody>
      </p:sp>
      <p:sp>
        <p:nvSpPr>
          <p:cNvPr id="113667" name="Rectangle 3"/>
          <p:cNvSpPr>
            <a:spLocks noGrp="1" noChangeArrowheads="1"/>
          </p:cNvSpPr>
          <p:nvPr>
            <p:ph type="body" idx="1"/>
          </p:nvPr>
        </p:nvSpPr>
        <p:spPr>
          <a:xfrm>
            <a:off x="395288" y="1020763"/>
            <a:ext cx="8424862" cy="4568825"/>
          </a:xfrm>
          <a:noFill/>
        </p:spPr>
        <p:txBody>
          <a:bodyPr/>
          <a:lstStyle/>
          <a:p>
            <a:pPr marL="90488" indent="-90488" eaLnBrk="1" hangingPunct="1">
              <a:lnSpc>
                <a:spcPct val="90000"/>
              </a:lnSpc>
            </a:pPr>
            <a:r>
              <a:rPr lang="zh-CN" altLang="en-US" sz="2800" b="1" dirty="0">
                <a:latin typeface="黑体" panose="02010609060101010101" pitchFamily="49" charset="-122"/>
                <a:ea typeface="黑体" panose="02010609060101010101" pitchFamily="49" charset="-122"/>
              </a:rPr>
              <a:t>信号机制又称软中断</a:t>
            </a:r>
            <a:r>
              <a:rPr lang="zh-CN" altLang="en-US" sz="2800" dirty="0">
                <a:latin typeface="Times New Roman" panose="02020603050405020304" pitchFamily="18" charset="0"/>
                <a:ea typeface="华文新魏" panose="02010800040101010101" pitchFamily="2" charset="-122"/>
              </a:rPr>
              <a:t>，一种简单的通信机制，通过发送一个指定信号通知进程某个异常事件发生。 </a:t>
            </a:r>
          </a:p>
          <a:p>
            <a:pPr marL="90488" indent="-90488" eaLnBrk="1" hangingPunct="1">
              <a:lnSpc>
                <a:spcPct val="90000"/>
              </a:lnSpc>
            </a:pPr>
            <a:r>
              <a:rPr lang="zh-CN" altLang="en-US" sz="2800" dirty="0">
                <a:latin typeface="Times New Roman" panose="02020603050405020304" pitchFamily="18" charset="0"/>
                <a:ea typeface="华文新魏" panose="02010800040101010101" pitchFamily="2" charset="-122"/>
              </a:rPr>
              <a:t>用户、内核和进程都能生成信号请求：</a:t>
            </a:r>
          </a:p>
          <a:p>
            <a:pPr marL="90488" indent="-90488" eaLnBrk="1" hangingPunct="1">
              <a:lnSpc>
                <a:spcPct val="90000"/>
              </a:lnSpc>
              <a:buFontTx/>
              <a:buNone/>
            </a:pPr>
            <a:r>
              <a:rPr lang="zh-CN" altLang="en-US" sz="2800" dirty="0">
                <a:latin typeface="Times New Roman" panose="02020603050405020304" pitchFamily="18" charset="0"/>
                <a:ea typeface="华文新魏" panose="02010800040101010101" pitchFamily="2" charset="-122"/>
              </a:rPr>
              <a:t>    </a:t>
            </a:r>
            <a:r>
              <a:rPr lang="en-US" altLang="zh-CN" sz="2800" dirty="0">
                <a:latin typeface="Times New Roman" panose="02020603050405020304" pitchFamily="18" charset="0"/>
                <a:ea typeface="华文新魏" panose="02010800040101010101" pitchFamily="2" charset="-122"/>
              </a:rPr>
              <a:t>1)</a:t>
            </a:r>
            <a:r>
              <a:rPr lang="zh-CN" altLang="en-US" sz="2800" dirty="0">
                <a:latin typeface="Times New Roman" panose="02020603050405020304" pitchFamily="18" charset="0"/>
                <a:ea typeface="华文新魏" panose="02010800040101010101" pitchFamily="2" charset="-122"/>
              </a:rPr>
              <a:t>用户</a:t>
            </a:r>
            <a:r>
              <a:rPr lang="en-US" altLang="zh-CN" sz="2800" dirty="0">
                <a:latin typeface="Times New Roman" panose="02020603050405020304" pitchFamily="18" charset="0"/>
                <a:ea typeface="华文新魏" panose="02010800040101010101" pitchFamily="2" charset="-122"/>
              </a:rPr>
              <a:t>-</a:t>
            </a:r>
            <a:r>
              <a:rPr lang="zh-CN" altLang="en-US" sz="2800" dirty="0">
                <a:latin typeface="Times New Roman" panose="02020603050405020304" pitchFamily="18" charset="0"/>
                <a:ea typeface="华文新魏" panose="02010800040101010101" pitchFamily="2" charset="-122"/>
              </a:rPr>
              <a:t>用户能通过输入</a:t>
            </a:r>
            <a:r>
              <a:rPr lang="en-US" altLang="zh-CN" sz="2800" dirty="0" err="1">
                <a:latin typeface="Times New Roman" panose="02020603050405020304" pitchFamily="18" charset="0"/>
                <a:ea typeface="华文新魏" panose="02010800040101010101" pitchFamily="2" charset="-122"/>
              </a:rPr>
              <a:t>ctrl+c</a:t>
            </a:r>
            <a:r>
              <a:rPr lang="zh-CN" altLang="en-US" sz="2800" dirty="0">
                <a:latin typeface="Times New Roman" panose="02020603050405020304" pitchFamily="18" charset="0"/>
                <a:ea typeface="华文新魏" panose="02010800040101010101" pitchFamily="2" charset="-122"/>
              </a:rPr>
              <a:t>，或终端驱动程序分配给信号控制字符的其他任何键来请求内核产生信号。</a:t>
            </a:r>
          </a:p>
          <a:p>
            <a:pPr marL="90488" indent="-90488" eaLnBrk="1" hangingPunct="1">
              <a:lnSpc>
                <a:spcPct val="90000"/>
              </a:lnSpc>
              <a:buFontTx/>
              <a:buNone/>
            </a:pPr>
            <a:r>
              <a:rPr lang="zh-CN" altLang="en-US" sz="2800" dirty="0">
                <a:latin typeface="Times New Roman" panose="02020603050405020304" pitchFamily="18" charset="0"/>
                <a:ea typeface="华文新魏" panose="02010800040101010101" pitchFamily="2" charset="-122"/>
              </a:rPr>
              <a:t>    </a:t>
            </a:r>
            <a:r>
              <a:rPr lang="en-US" altLang="zh-CN" sz="2800" dirty="0">
                <a:latin typeface="Times New Roman" panose="02020603050405020304" pitchFamily="18" charset="0"/>
                <a:ea typeface="华文新魏" panose="02010800040101010101" pitchFamily="2" charset="-122"/>
              </a:rPr>
              <a:t>2)</a:t>
            </a:r>
            <a:r>
              <a:rPr lang="zh-CN" altLang="en-US" sz="2800" dirty="0">
                <a:latin typeface="Times New Roman" panose="02020603050405020304" pitchFamily="18" charset="0"/>
                <a:ea typeface="华文新魏" panose="02010800040101010101" pitchFamily="2" charset="-122"/>
              </a:rPr>
              <a:t>内核</a:t>
            </a:r>
            <a:r>
              <a:rPr lang="en-US" altLang="zh-CN" sz="2800" dirty="0">
                <a:latin typeface="Times New Roman" panose="02020603050405020304" pitchFamily="18" charset="0"/>
                <a:ea typeface="华文新魏" panose="02010800040101010101" pitchFamily="2" charset="-122"/>
              </a:rPr>
              <a:t>-</a:t>
            </a:r>
            <a:r>
              <a:rPr lang="zh-CN" altLang="en-US" sz="2800" dirty="0">
                <a:latin typeface="Times New Roman" panose="02020603050405020304" pitchFamily="18" charset="0"/>
                <a:ea typeface="华文新魏" panose="02010800040101010101" pitchFamily="2" charset="-122"/>
              </a:rPr>
              <a:t>当进程执行出错时，内核检测到事件并给进程发送信号，例如，非法段存取、浮点数溢出、或非法操作码，内核也利用信号通知进程种种特定事件发生。</a:t>
            </a:r>
          </a:p>
          <a:p>
            <a:pPr marL="90488" indent="-90488" eaLnBrk="1" hangingPunct="1">
              <a:lnSpc>
                <a:spcPct val="90000"/>
              </a:lnSpc>
              <a:buFontTx/>
              <a:buNone/>
            </a:pPr>
            <a:r>
              <a:rPr lang="zh-CN" altLang="en-US" sz="2800" dirty="0">
                <a:latin typeface="Times New Roman" panose="02020603050405020304" pitchFamily="18" charset="0"/>
                <a:ea typeface="华文新魏" panose="02010800040101010101" pitchFamily="2" charset="-122"/>
              </a:rPr>
              <a:t>    </a:t>
            </a:r>
            <a:r>
              <a:rPr lang="en-US" altLang="zh-CN" sz="2800" dirty="0">
                <a:latin typeface="Times New Roman" panose="02020603050405020304" pitchFamily="18" charset="0"/>
                <a:ea typeface="华文新魏" panose="02010800040101010101" pitchFamily="2" charset="-122"/>
              </a:rPr>
              <a:t>3)</a:t>
            </a:r>
            <a:r>
              <a:rPr lang="zh-CN" altLang="en-US" sz="2800" dirty="0">
                <a:latin typeface="Times New Roman" panose="02020603050405020304" pitchFamily="18" charset="0"/>
                <a:ea typeface="华文新魏" panose="02010800040101010101" pitchFamily="2" charset="-122"/>
              </a:rPr>
              <a:t>进程</a:t>
            </a:r>
            <a:r>
              <a:rPr lang="en-US" altLang="zh-CN" sz="2800" dirty="0">
                <a:latin typeface="Times New Roman" panose="02020603050405020304" pitchFamily="18" charset="0"/>
                <a:ea typeface="华文新魏" panose="02010800040101010101" pitchFamily="2" charset="-122"/>
              </a:rPr>
              <a:t>-</a:t>
            </a:r>
            <a:r>
              <a:rPr lang="zh-CN" altLang="en-US" sz="2800" dirty="0">
                <a:latin typeface="Times New Roman" panose="02020603050405020304" pitchFamily="18" charset="0"/>
                <a:ea typeface="华文新魏" panose="02010800040101010101" pitchFamily="2" charset="-122"/>
              </a:rPr>
              <a:t>进程可通过系统调用</a:t>
            </a:r>
            <a:r>
              <a:rPr lang="en-US" altLang="zh-CN" sz="2800" dirty="0">
                <a:latin typeface="Times New Roman" panose="02020603050405020304" pitchFamily="18" charset="0"/>
                <a:ea typeface="华文新魏" panose="02010800040101010101" pitchFamily="2" charset="-122"/>
              </a:rPr>
              <a:t>kill</a:t>
            </a:r>
            <a:r>
              <a:rPr lang="zh-CN" altLang="en-US" sz="2800" dirty="0">
                <a:latin typeface="Times New Roman" panose="02020603050405020304" pitchFamily="18" charset="0"/>
                <a:ea typeface="华文新魏" panose="02010800040101010101" pitchFamily="2" charset="-122"/>
              </a:rPr>
              <a:t>给另一个进程发送信号，一个进程可通过信号与另一个进程通信。</a:t>
            </a:r>
          </a:p>
        </p:txBody>
      </p:sp>
    </p:spTree>
    <p:extLst>
      <p:ext uri="{BB962C8B-B14F-4D97-AF65-F5344CB8AC3E}">
        <p14:creationId xmlns:p14="http://schemas.microsoft.com/office/powerpoint/2010/main" val="2993081936"/>
      </p:ext>
    </p:extLst>
  </p:cSld>
  <p:clrMapOvr>
    <a:masterClrMapping/>
  </p:clrMapOvr>
  <p:transition>
    <p:cover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875BD36-F601-4A90-A139-91547AAC10ED}"/>
              </a:ext>
            </a:extLst>
          </p:cNvPr>
          <p:cNvSpPr>
            <a:spLocks noGrp="1" noChangeArrowheads="1"/>
          </p:cNvSpPr>
          <p:nvPr>
            <p:ph idx="1"/>
          </p:nvPr>
        </p:nvSpPr>
        <p:spPr bwMode="auto">
          <a:xfrm>
            <a:off x="22200" y="692696"/>
            <a:ext cx="8870175" cy="64017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spcBef>
                <a:spcPct val="0"/>
              </a:spcBef>
              <a:buFontTx/>
              <a:buNone/>
            </a:pPr>
            <a:r>
              <a:rPr lang="zh-CN" altLang="zh-CN" sz="2800" dirty="0">
                <a:latin typeface="Times New Roman" panose="02020603050405020304" pitchFamily="18" charset="0"/>
                <a:ea typeface="华文新魏" panose="02010800040101010101" pitchFamily="2" charset="-122"/>
              </a:rPr>
              <a:t>Ctrl-C</a:t>
            </a:r>
            <a:r>
              <a:rPr lang="zh-CN" altLang="en-US" sz="2800" dirty="0">
                <a:latin typeface="Times New Roman" panose="02020603050405020304" pitchFamily="18" charset="0"/>
                <a:ea typeface="华文新魏" panose="02010800040101010101" pitchFamily="2" charset="-122"/>
              </a:rPr>
              <a:t>例子：</a:t>
            </a:r>
            <a:endParaRPr lang="zh-CN" altLang="zh-CN" sz="2800" dirty="0">
              <a:latin typeface="Times New Roman" panose="02020603050405020304" pitchFamily="18" charset="0"/>
              <a:ea typeface="华文新魏" panose="020108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zh-CN" altLang="zh-CN" sz="2800" dirty="0">
                <a:latin typeface="Times New Roman" panose="02020603050405020304" pitchFamily="18" charset="0"/>
                <a:ea typeface="华文新魏" panose="02010800040101010101" pitchFamily="2" charset="-122"/>
              </a:rPr>
              <a:t>用户输入命令，在Shell下启动一个前台进程。</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zh-CN" altLang="zh-CN" sz="2800" dirty="0">
                <a:latin typeface="Times New Roman" panose="02020603050405020304" pitchFamily="18" charset="0"/>
                <a:ea typeface="华文新魏" panose="02010800040101010101" pitchFamily="2" charset="-122"/>
              </a:rPr>
              <a:t>用户按下Ctrl-C，这个键盘输入产生一个硬件中断。</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lang="zh-CN" altLang="zh-CN" sz="2800" dirty="0">
                <a:latin typeface="Times New Roman" panose="02020603050405020304" pitchFamily="18" charset="0"/>
                <a:ea typeface="华文新魏" panose="02010800040101010101" pitchFamily="2" charset="-122"/>
              </a:rPr>
              <a:t>如果CPU当前正在执行这个进程的代码，</a:t>
            </a:r>
            <a:endParaRPr lang="en-US" altLang="zh-CN" sz="2800" dirty="0">
              <a:latin typeface="Times New Roman" panose="02020603050405020304" pitchFamily="18" charset="0"/>
              <a:ea typeface="华文新魏" panose="02010800040101010101" pitchFamily="2" charset="-122"/>
            </a:endParaRPr>
          </a:p>
          <a:p>
            <a:pPr marL="0" marR="0" lvl="0" indent="0" algn="l" defTabSz="914400" rtl="0" eaLnBrk="0" fontAlgn="base" latinLnBrk="0" hangingPunct="0">
              <a:lnSpc>
                <a:spcPct val="100000"/>
              </a:lnSpc>
              <a:spcBef>
                <a:spcPct val="0"/>
              </a:spcBef>
              <a:spcAft>
                <a:spcPct val="0"/>
              </a:spcAft>
              <a:buClrTx/>
              <a:buSzTx/>
              <a:buNone/>
              <a:tabLst/>
            </a:pPr>
            <a:r>
              <a:rPr lang="zh-CN" altLang="zh-CN" sz="2800" dirty="0">
                <a:latin typeface="Times New Roman" panose="02020603050405020304" pitchFamily="18" charset="0"/>
                <a:ea typeface="华文新魏" panose="02010800040101010101" pitchFamily="2" charset="-122"/>
              </a:rPr>
              <a:t>则该进程的用户空间代码暂停执行，CPU从用户态切换到内核态处理硬件中断。</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lang="zh-CN" altLang="zh-CN" sz="2800" dirty="0">
                <a:latin typeface="Times New Roman" panose="02020603050405020304" pitchFamily="18" charset="0"/>
                <a:ea typeface="华文新魏" panose="02010800040101010101" pitchFamily="2" charset="-122"/>
              </a:rPr>
              <a:t>终端驱动程序将Ctrl-C解释成一个SIGINT信号，记在该进程的PCB中（也可以说发送了一个SIGINT信号给该进程）。</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lang="zh-CN" altLang="zh-CN" sz="2800" dirty="0">
                <a:latin typeface="Times New Roman" panose="02020603050405020304" pitchFamily="18" charset="0"/>
                <a:ea typeface="华文新魏" panose="02010800040101010101" pitchFamily="2" charset="-122"/>
              </a:rPr>
              <a:t>当某个时刻要从内核返回到该进程的用户空间代码继续执行之前，首先处理PCB中记录的信号，发现有一个SIGINT信号待处理，而这个信号的默认处理动作是终止进程，所以直接终止进程而不再返回它的用户空间代码执行。</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40876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395288" y="333375"/>
            <a:ext cx="8305800" cy="669925"/>
          </a:xfrm>
        </p:spPr>
        <p:txBody>
          <a:bodyPr/>
          <a:lstStyle/>
          <a:p>
            <a:pPr eaLnBrk="1" hangingPunct="1"/>
            <a:r>
              <a:rPr lang="en-US" altLang="zh-CN">
                <a:solidFill>
                  <a:srgbClr val="FF0000"/>
                </a:solidFill>
                <a:latin typeface="Times New Roman" panose="02020603050405020304" pitchFamily="18" charset="0"/>
                <a:ea typeface="华文新魏" panose="02010800040101010101" pitchFamily="2" charset="-122"/>
              </a:rPr>
              <a:t>Linux</a:t>
            </a:r>
            <a:r>
              <a:rPr lang="zh-CN" altLang="en-US">
                <a:solidFill>
                  <a:srgbClr val="FF0000"/>
                </a:solidFill>
                <a:latin typeface="Times New Roman" panose="02020603050405020304" pitchFamily="18" charset="0"/>
                <a:ea typeface="华文新魏" panose="02010800040101010101" pitchFamily="2" charset="-122"/>
              </a:rPr>
              <a:t>系统信号分类</a:t>
            </a:r>
          </a:p>
        </p:txBody>
      </p:sp>
      <p:sp>
        <p:nvSpPr>
          <p:cNvPr id="114691" name="Rectangle 3"/>
          <p:cNvSpPr>
            <a:spLocks noGrp="1" noChangeArrowheads="1"/>
          </p:cNvSpPr>
          <p:nvPr>
            <p:ph type="body" idx="1"/>
          </p:nvPr>
        </p:nvSpPr>
        <p:spPr>
          <a:xfrm>
            <a:off x="1144588" y="1457325"/>
            <a:ext cx="7315200" cy="3843338"/>
          </a:xfrm>
        </p:spPr>
        <p:txBody>
          <a:bodyPr/>
          <a:lstStyle/>
          <a:p>
            <a:pPr algn="just" eaLnBrk="1" hangingPunct="1">
              <a:buFontTx/>
              <a:buNone/>
            </a:pPr>
            <a:r>
              <a:rPr lang="en-US" altLang="zh-CN" sz="2800">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与进程终止相关的信号</a:t>
            </a:r>
          </a:p>
          <a:p>
            <a:pPr algn="just" eaLnBrk="1" hangingPunct="1">
              <a:buFontTx/>
              <a:buNone/>
            </a:pPr>
            <a:r>
              <a:rPr lang="en-US" altLang="zh-CN" sz="3600">
                <a:latin typeface="Times New Roman" panose="02020603050405020304" pitchFamily="18" charset="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与进程例外事件相关的信号</a:t>
            </a:r>
          </a:p>
          <a:p>
            <a:pPr algn="just" eaLnBrk="1" hangingPunct="1">
              <a:buFontTx/>
              <a:buNone/>
            </a:pPr>
            <a:r>
              <a:rPr lang="en-US" altLang="zh-CN" sz="3600">
                <a:latin typeface="Times New Roman" panose="02020603050405020304" pitchFamily="18" charset="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与进程执行系统调用相关的信号</a:t>
            </a:r>
          </a:p>
          <a:p>
            <a:pPr algn="just" eaLnBrk="1" hangingPunct="1">
              <a:buFontTx/>
              <a:buNone/>
            </a:pPr>
            <a:r>
              <a:rPr lang="en-US" altLang="zh-CN" sz="3600">
                <a:latin typeface="Times New Roman" panose="02020603050405020304" pitchFamily="18" charset="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与进程终端交互相关的信号</a:t>
            </a:r>
          </a:p>
          <a:p>
            <a:pPr algn="just" eaLnBrk="1" hangingPunct="1">
              <a:buFontTx/>
              <a:buNone/>
            </a:pPr>
            <a:r>
              <a:rPr lang="en-US" altLang="zh-CN" sz="3600">
                <a:latin typeface="Times New Roman" panose="02020603050405020304" pitchFamily="18" charset="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用户进程发信号</a:t>
            </a:r>
          </a:p>
          <a:p>
            <a:pPr algn="just" eaLnBrk="1" hangingPunct="1">
              <a:buFontTx/>
              <a:buNone/>
            </a:pPr>
            <a:r>
              <a:rPr lang="en-US" altLang="zh-CN" sz="3600">
                <a:latin typeface="Times New Roman" panose="02020603050405020304" pitchFamily="18" charset="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跟踪进程执行的信号</a:t>
            </a:r>
            <a:endParaRPr lang="zh-CN" altLang="en-US" sz="2800"/>
          </a:p>
        </p:txBody>
      </p:sp>
    </p:spTree>
    <p:extLst>
      <p:ext uri="{BB962C8B-B14F-4D97-AF65-F5344CB8AC3E}">
        <p14:creationId xmlns:p14="http://schemas.microsoft.com/office/powerpoint/2010/main" val="1586769535"/>
      </p:ext>
    </p:extLst>
  </p:cSld>
  <p:clrMapOvr>
    <a:masterClrMapping/>
  </p:clrMapOvr>
  <p:transition>
    <p:cover di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11188" y="404813"/>
            <a:ext cx="77724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信号机制的实现</a:t>
            </a:r>
            <a:r>
              <a:rPr lang="en-US" altLang="zh-CN">
                <a:solidFill>
                  <a:srgbClr val="FF0000"/>
                </a:solidFill>
                <a:latin typeface="Times New Roman" panose="02020603050405020304" pitchFamily="18" charset="0"/>
                <a:ea typeface="华文新魏" panose="02010800040101010101" pitchFamily="2" charset="-122"/>
              </a:rPr>
              <a:t>(1)</a:t>
            </a:r>
          </a:p>
        </p:txBody>
      </p:sp>
      <p:sp>
        <p:nvSpPr>
          <p:cNvPr id="115715" name="Rectangle 3"/>
          <p:cNvSpPr>
            <a:spLocks noGrp="1" noChangeArrowheads="1"/>
          </p:cNvSpPr>
          <p:nvPr>
            <p:ph type="body" idx="1"/>
          </p:nvPr>
        </p:nvSpPr>
        <p:spPr>
          <a:xfrm>
            <a:off x="684213" y="1219200"/>
            <a:ext cx="8078787" cy="3733800"/>
          </a:xfrm>
        </p:spPr>
        <p:txBody>
          <a:bodyPr/>
          <a:lstStyle/>
          <a:p>
            <a:pPr eaLnBrk="1" hangingPunct="1"/>
            <a:r>
              <a:rPr lang="zh-CN" altLang="en-US" sz="3600">
                <a:latin typeface="Times New Roman" panose="02020603050405020304" pitchFamily="18" charset="0"/>
                <a:ea typeface="华文新魏" panose="02010800040101010101" pitchFamily="2" charset="-122"/>
              </a:rPr>
              <a:t>信号有一个产生、传送、捕获和释放的过程</a:t>
            </a:r>
          </a:p>
          <a:p>
            <a:pPr eaLnBrk="1" hangingPunct="1"/>
            <a:r>
              <a:rPr lang="zh-CN" altLang="en-US" sz="3600">
                <a:latin typeface="Times New Roman" panose="02020603050405020304" pitchFamily="18" charset="0"/>
                <a:ea typeface="华文新魏" panose="02010800040101010101" pitchFamily="2" charset="-122"/>
              </a:rPr>
              <a:t>信号屏蔽位</a:t>
            </a:r>
            <a:r>
              <a:rPr lang="en-US" altLang="zh-CN" sz="3600">
                <a:latin typeface="Times New Roman" panose="02020603050405020304" pitchFamily="18" charset="0"/>
                <a:ea typeface="华文新魏" panose="02010800040101010101" pitchFamily="2" charset="-122"/>
              </a:rPr>
              <a:t>blocked</a:t>
            </a:r>
          </a:p>
          <a:p>
            <a:pPr eaLnBrk="1" hangingPunct="1"/>
            <a:r>
              <a:rPr lang="zh-CN" altLang="en-US" sz="3600">
                <a:latin typeface="Times New Roman" panose="02020603050405020304" pitchFamily="18" charset="0"/>
                <a:ea typeface="华文新魏" panose="02010800040101010101" pitchFamily="2" charset="-122"/>
              </a:rPr>
              <a:t>信号发送工作由系统调用</a:t>
            </a:r>
            <a:r>
              <a:rPr lang="en-US" altLang="zh-CN" sz="3600">
                <a:latin typeface="Times New Roman" panose="02020603050405020304" pitchFamily="18" charset="0"/>
                <a:ea typeface="华文新魏" panose="02010800040101010101" pitchFamily="2" charset="-122"/>
              </a:rPr>
              <a:t>kill</a:t>
            </a:r>
            <a:r>
              <a:rPr lang="zh-CN" altLang="en-US" sz="3600">
                <a:latin typeface="Times New Roman" panose="02020603050405020304" pitchFamily="18" charset="0"/>
                <a:ea typeface="华文新魏" panose="02010800040101010101" pitchFamily="2" charset="-122"/>
              </a:rPr>
              <a:t>完成  </a:t>
            </a:r>
          </a:p>
          <a:p>
            <a:pPr eaLnBrk="1" hangingPunct="1"/>
            <a:r>
              <a:rPr lang="zh-CN" altLang="en-US" sz="3600">
                <a:latin typeface="Times New Roman" panose="02020603050405020304" pitchFamily="18" charset="0"/>
                <a:ea typeface="华文新魏" panose="02010800040101010101" pitchFamily="2" charset="-122"/>
              </a:rPr>
              <a:t>信号响应使用系统调用</a:t>
            </a:r>
            <a:r>
              <a:rPr lang="en-US" altLang="zh-CN" sz="3600">
                <a:latin typeface="Times New Roman" panose="02020603050405020304" pitchFamily="18" charset="0"/>
                <a:ea typeface="华文新魏" panose="02010800040101010101" pitchFamily="2" charset="-122"/>
              </a:rPr>
              <a:t>sigaction</a:t>
            </a:r>
            <a:r>
              <a:rPr lang="zh-CN" altLang="en-US" sz="3600">
                <a:latin typeface="Times New Roman" panose="02020603050405020304" pitchFamily="18" charset="0"/>
                <a:ea typeface="华文新魏" panose="02010800040101010101" pitchFamily="2" charset="-122"/>
              </a:rPr>
              <a:t>完成</a:t>
            </a:r>
          </a:p>
          <a:p>
            <a:pPr eaLnBrk="1" hangingPunct="1"/>
            <a:r>
              <a:rPr lang="zh-CN" altLang="en-US" sz="3600">
                <a:latin typeface="Times New Roman" panose="02020603050405020304" pitchFamily="18" charset="0"/>
                <a:ea typeface="华文新魏" panose="02010800040101010101" pitchFamily="2" charset="-122"/>
              </a:rPr>
              <a:t>信号的处理过程</a:t>
            </a:r>
          </a:p>
        </p:txBody>
      </p:sp>
    </p:spTree>
    <p:extLst>
      <p:ext uri="{BB962C8B-B14F-4D97-AF65-F5344CB8AC3E}">
        <p14:creationId xmlns:p14="http://schemas.microsoft.com/office/powerpoint/2010/main" val="1418594879"/>
      </p:ext>
    </p:extLst>
  </p:cSld>
  <p:clrMapOvr>
    <a:masterClrMapping/>
  </p:clrMapOvr>
  <p:transition>
    <p:cover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755650" y="44450"/>
            <a:ext cx="77724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信号机制的实现</a:t>
            </a:r>
            <a:r>
              <a:rPr lang="en-US" altLang="zh-CN">
                <a:solidFill>
                  <a:srgbClr val="FF0000"/>
                </a:solidFill>
                <a:latin typeface="Times New Roman" panose="02020603050405020304" pitchFamily="18" charset="0"/>
                <a:ea typeface="华文新魏" panose="02010800040101010101" pitchFamily="2" charset="-122"/>
              </a:rPr>
              <a:t>(2)</a:t>
            </a:r>
          </a:p>
        </p:txBody>
      </p:sp>
      <p:grpSp>
        <p:nvGrpSpPr>
          <p:cNvPr id="116739" name="Group 40"/>
          <p:cNvGrpSpPr>
            <a:grpSpLocks/>
          </p:cNvGrpSpPr>
          <p:nvPr/>
        </p:nvGrpSpPr>
        <p:grpSpPr bwMode="auto">
          <a:xfrm>
            <a:off x="179512" y="692150"/>
            <a:ext cx="8829930" cy="5668963"/>
            <a:chOff x="158" y="482"/>
            <a:chExt cx="5107" cy="3571"/>
          </a:xfrm>
        </p:grpSpPr>
        <p:sp>
          <p:nvSpPr>
            <p:cNvPr id="116740" name="Text Box 4"/>
            <p:cNvSpPr txBox="1">
              <a:spLocks noChangeArrowheads="1"/>
            </p:cNvSpPr>
            <p:nvPr/>
          </p:nvSpPr>
          <p:spPr bwMode="auto">
            <a:xfrm>
              <a:off x="158" y="2182"/>
              <a:ext cx="884" cy="20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a:solidFill>
                    <a:srgbClr val="6600CC"/>
                  </a:solidFill>
                  <a:latin typeface="华文新魏" panose="02010800040101010101" pitchFamily="2" charset="-122"/>
                  <a:ea typeface="华文新魏" panose="02010800040101010101" pitchFamily="2" charset="-122"/>
                </a:rPr>
                <a:t>系统空间</a:t>
              </a:r>
              <a:endParaRPr kumimoji="1" lang="zh-CN" altLang="en-US" sz="2000">
                <a:latin typeface="华文新魏" panose="02010800040101010101" pitchFamily="2" charset="-122"/>
                <a:ea typeface="华文新魏" panose="02010800040101010101" pitchFamily="2" charset="-122"/>
              </a:endParaRPr>
            </a:p>
          </p:txBody>
        </p:sp>
        <p:sp>
          <p:nvSpPr>
            <p:cNvPr id="116741" name="Text Box 5"/>
            <p:cNvSpPr txBox="1">
              <a:spLocks noChangeArrowheads="1"/>
            </p:cNvSpPr>
            <p:nvPr/>
          </p:nvSpPr>
          <p:spPr bwMode="auto">
            <a:xfrm>
              <a:off x="1684" y="2273"/>
              <a:ext cx="1241" cy="25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a:solidFill>
                    <a:srgbClr val="6600CC"/>
                  </a:solidFill>
                  <a:latin typeface="华文新魏" panose="02010800040101010101" pitchFamily="2" charset="-122"/>
                  <a:ea typeface="华文新魏" panose="02010800040101010101" pitchFamily="2" charset="-122"/>
                </a:rPr>
                <a:t>中断或异常服务</a:t>
              </a:r>
              <a:endParaRPr kumimoji="1" lang="zh-CN" altLang="en-US" sz="2000">
                <a:latin typeface="华文新魏" panose="02010800040101010101" pitchFamily="2" charset="-122"/>
                <a:ea typeface="华文新魏" panose="02010800040101010101" pitchFamily="2" charset="-122"/>
              </a:endParaRPr>
            </a:p>
          </p:txBody>
        </p:sp>
        <p:sp>
          <p:nvSpPr>
            <p:cNvPr id="116742" name="Line 6"/>
            <p:cNvSpPr>
              <a:spLocks noChangeShapeType="1"/>
            </p:cNvSpPr>
            <p:nvPr/>
          </p:nvSpPr>
          <p:spPr bwMode="auto">
            <a:xfrm>
              <a:off x="1626" y="2118"/>
              <a:ext cx="1"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43" name="Line 7"/>
            <p:cNvSpPr>
              <a:spLocks noChangeShapeType="1"/>
            </p:cNvSpPr>
            <p:nvPr/>
          </p:nvSpPr>
          <p:spPr bwMode="auto">
            <a:xfrm>
              <a:off x="1626" y="2573"/>
              <a:ext cx="147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44" name="Line 8"/>
            <p:cNvSpPr>
              <a:spLocks noChangeShapeType="1"/>
            </p:cNvSpPr>
            <p:nvPr/>
          </p:nvSpPr>
          <p:spPr bwMode="auto">
            <a:xfrm flipV="1">
              <a:off x="3096" y="2118"/>
              <a:ext cx="1" cy="4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745" name="Line 9"/>
            <p:cNvSpPr>
              <a:spLocks noChangeShapeType="1"/>
            </p:cNvSpPr>
            <p:nvPr/>
          </p:nvSpPr>
          <p:spPr bwMode="auto">
            <a:xfrm>
              <a:off x="3999" y="2118"/>
              <a:ext cx="1"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46" name="Line 10"/>
            <p:cNvSpPr>
              <a:spLocks noChangeShapeType="1"/>
            </p:cNvSpPr>
            <p:nvPr/>
          </p:nvSpPr>
          <p:spPr bwMode="auto">
            <a:xfrm>
              <a:off x="3999" y="2573"/>
              <a:ext cx="226"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47" name="Line 11"/>
            <p:cNvSpPr>
              <a:spLocks noChangeShapeType="1"/>
            </p:cNvSpPr>
            <p:nvPr/>
          </p:nvSpPr>
          <p:spPr bwMode="auto">
            <a:xfrm flipV="1">
              <a:off x="4225" y="2118"/>
              <a:ext cx="1" cy="4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748" name="Text Box 12"/>
            <p:cNvSpPr txBox="1">
              <a:spLocks noChangeArrowheads="1"/>
            </p:cNvSpPr>
            <p:nvPr/>
          </p:nvSpPr>
          <p:spPr bwMode="auto">
            <a:xfrm>
              <a:off x="408" y="2718"/>
              <a:ext cx="1215" cy="66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6600CC"/>
                  </a:solidFill>
                  <a:latin typeface="华文新魏" panose="02010800040101010101" pitchFamily="2" charset="-122"/>
                  <a:ea typeface="华文新魏" panose="02010800040101010101" pitchFamily="2" charset="-122"/>
                </a:rPr>
                <a:t>当前进程因中断</a:t>
              </a:r>
              <a:r>
                <a:rPr kumimoji="1" lang="en-US" altLang="zh-CN" sz="2000">
                  <a:solidFill>
                    <a:srgbClr val="6600CC"/>
                  </a:solidFill>
                  <a:latin typeface="华文新魏" panose="02010800040101010101" pitchFamily="2" charset="-122"/>
                  <a:ea typeface="华文新魏" panose="02010800040101010101" pitchFamily="2" charset="-122"/>
                </a:rPr>
                <a:t>/</a:t>
              </a:r>
              <a:r>
                <a:rPr kumimoji="1" lang="zh-CN" altLang="en-US" sz="2000">
                  <a:solidFill>
                    <a:srgbClr val="6600CC"/>
                  </a:solidFill>
                  <a:latin typeface="华文新魏" panose="02010800040101010101" pitchFamily="2" charset="-122"/>
                  <a:ea typeface="华文新魏" panose="02010800040101010101" pitchFamily="2" charset="-122"/>
                </a:rPr>
                <a:t>异常而进入核心态</a:t>
              </a:r>
            </a:p>
          </p:txBody>
        </p:sp>
        <p:sp>
          <p:nvSpPr>
            <p:cNvPr id="116749" name="Text Box 13"/>
            <p:cNvSpPr txBox="1">
              <a:spLocks noChangeArrowheads="1"/>
            </p:cNvSpPr>
            <p:nvPr/>
          </p:nvSpPr>
          <p:spPr bwMode="auto">
            <a:xfrm>
              <a:off x="1836" y="2750"/>
              <a:ext cx="1634" cy="83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dirty="0">
                  <a:solidFill>
                    <a:srgbClr val="6600CC"/>
                  </a:solidFill>
                  <a:latin typeface="+mn-lt"/>
                  <a:ea typeface="华文新魏" panose="02010800040101010101" pitchFamily="2" charset="-122"/>
                </a:rPr>
                <a:t>在返回用户态之前，调用</a:t>
              </a:r>
              <a:r>
                <a:rPr kumimoji="1" lang="en-US" altLang="zh-CN" sz="2000" dirty="0" err="1">
                  <a:solidFill>
                    <a:srgbClr val="6600CC"/>
                  </a:solidFill>
                  <a:latin typeface="+mn-lt"/>
                  <a:ea typeface="华文新魏" panose="02010800040101010101" pitchFamily="2" charset="-122"/>
                </a:rPr>
                <a:t>do_signal</a:t>
              </a:r>
              <a:r>
                <a:rPr kumimoji="1" lang="en-US" altLang="zh-CN" sz="2000" dirty="0">
                  <a:solidFill>
                    <a:srgbClr val="6600CC"/>
                  </a:solidFill>
                  <a:latin typeface="+mn-lt"/>
                  <a:ea typeface="华文新魏" panose="02010800040101010101" pitchFamily="2" charset="-122"/>
                </a:rPr>
                <a:t>( )</a:t>
              </a:r>
              <a:r>
                <a:rPr kumimoji="1" lang="zh-CN" altLang="en-US" sz="2000" dirty="0">
                  <a:solidFill>
                    <a:srgbClr val="6600CC"/>
                  </a:solidFill>
                  <a:latin typeface="+mn-lt"/>
                  <a:ea typeface="华文新魏" panose="02010800040101010101" pitchFamily="2" charset="-122"/>
                </a:rPr>
                <a:t>，</a:t>
              </a:r>
              <a:r>
                <a:rPr kumimoji="1" lang="en-US" altLang="zh-CN" sz="2000" dirty="0" err="1">
                  <a:solidFill>
                    <a:srgbClr val="6600CC"/>
                  </a:solidFill>
                  <a:latin typeface="+mn-lt"/>
                  <a:ea typeface="华文新魏" panose="02010800040101010101" pitchFamily="2" charset="-122"/>
                </a:rPr>
                <a:t>handle_signal</a:t>
              </a:r>
              <a:r>
                <a:rPr kumimoji="1" lang="en-US" altLang="zh-CN" sz="2000" dirty="0">
                  <a:solidFill>
                    <a:srgbClr val="6600CC"/>
                  </a:solidFill>
                  <a:latin typeface="+mn-lt"/>
                  <a:ea typeface="华文新魏" panose="02010800040101010101" pitchFamily="2" charset="-122"/>
                </a:rPr>
                <a:t>( )</a:t>
              </a:r>
              <a:r>
                <a:rPr kumimoji="1" lang="zh-CN" altLang="en-US" sz="2000" dirty="0">
                  <a:solidFill>
                    <a:srgbClr val="6600CC"/>
                  </a:solidFill>
                  <a:latin typeface="+mn-lt"/>
                  <a:ea typeface="华文新魏" panose="02010800040101010101" pitchFamily="2" charset="-122"/>
                </a:rPr>
                <a:t>转向用户空间执行信号处理程序</a:t>
              </a:r>
            </a:p>
          </p:txBody>
        </p:sp>
        <p:sp>
          <p:nvSpPr>
            <p:cNvPr id="116750" name="Text Box 14"/>
            <p:cNvSpPr txBox="1">
              <a:spLocks noChangeArrowheads="1"/>
            </p:cNvSpPr>
            <p:nvPr/>
          </p:nvSpPr>
          <p:spPr bwMode="auto">
            <a:xfrm>
              <a:off x="3560" y="2682"/>
              <a:ext cx="409" cy="115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6600CC"/>
                  </a:solidFill>
                  <a:latin typeface="华文新魏" panose="02010800040101010101" pitchFamily="2" charset="-122"/>
                  <a:ea typeface="华文新魏" panose="02010800040101010101" pitchFamily="2" charset="-122"/>
                </a:rPr>
                <a:t>陷入内核后执行善后工作</a:t>
              </a:r>
            </a:p>
          </p:txBody>
        </p:sp>
        <p:sp>
          <p:nvSpPr>
            <p:cNvPr id="116751" name="Text Box 15"/>
            <p:cNvSpPr txBox="1">
              <a:spLocks noChangeArrowheads="1"/>
            </p:cNvSpPr>
            <p:nvPr/>
          </p:nvSpPr>
          <p:spPr bwMode="auto">
            <a:xfrm>
              <a:off x="4225" y="2687"/>
              <a:ext cx="559" cy="60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6600CC"/>
                  </a:solidFill>
                  <a:latin typeface="华文新魏" panose="02010800040101010101" pitchFamily="2" charset="-122"/>
                  <a:ea typeface="华文新魏" panose="02010800040101010101" pitchFamily="2" charset="-122"/>
                </a:rPr>
                <a:t>从内核返回用户空间</a:t>
              </a:r>
            </a:p>
          </p:txBody>
        </p:sp>
        <p:sp>
          <p:nvSpPr>
            <p:cNvPr id="116752" name="Line 16"/>
            <p:cNvSpPr>
              <a:spLocks noChangeShapeType="1"/>
            </p:cNvSpPr>
            <p:nvPr/>
          </p:nvSpPr>
          <p:spPr bwMode="auto">
            <a:xfrm flipV="1">
              <a:off x="1401" y="2573"/>
              <a:ext cx="225" cy="11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753" name="Line 17"/>
            <p:cNvSpPr>
              <a:spLocks noChangeShapeType="1"/>
            </p:cNvSpPr>
            <p:nvPr/>
          </p:nvSpPr>
          <p:spPr bwMode="auto">
            <a:xfrm flipV="1">
              <a:off x="3773" y="2573"/>
              <a:ext cx="226" cy="11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754" name="Line 18"/>
            <p:cNvSpPr>
              <a:spLocks noChangeShapeType="1"/>
            </p:cNvSpPr>
            <p:nvPr/>
          </p:nvSpPr>
          <p:spPr bwMode="auto">
            <a:xfrm flipH="1" flipV="1">
              <a:off x="4225" y="2573"/>
              <a:ext cx="226" cy="11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755" name="Line 19"/>
            <p:cNvSpPr>
              <a:spLocks noChangeShapeType="1"/>
            </p:cNvSpPr>
            <p:nvPr/>
          </p:nvSpPr>
          <p:spPr bwMode="auto">
            <a:xfrm flipV="1">
              <a:off x="2919" y="2573"/>
              <a:ext cx="177" cy="20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756" name="Text Box 20"/>
            <p:cNvSpPr txBox="1">
              <a:spLocks noChangeArrowheads="1"/>
            </p:cNvSpPr>
            <p:nvPr/>
          </p:nvSpPr>
          <p:spPr bwMode="auto">
            <a:xfrm>
              <a:off x="659" y="3667"/>
              <a:ext cx="2812" cy="386"/>
            </a:xfrm>
            <a:prstGeom prst="rect">
              <a:avLst/>
            </a:prstGeom>
            <a:solidFill>
              <a:srgbClr val="CC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1600" dirty="0">
                  <a:solidFill>
                    <a:srgbClr val="6600CC"/>
                  </a:solidFill>
                  <a:latin typeface="华文新魏" panose="02010800040101010101" pitchFamily="2" charset="-122"/>
                  <a:ea typeface="华文新魏" panose="02010800040101010101" pitchFamily="2" charset="-122"/>
                </a:rPr>
                <a:t>  </a:t>
              </a:r>
              <a:r>
                <a:rPr kumimoji="1" lang="zh-CN" altLang="en-US" sz="3200" dirty="0">
                  <a:solidFill>
                    <a:srgbClr val="6600CC"/>
                  </a:solidFill>
                  <a:latin typeface="华文新魏" panose="02010800040101010101" pitchFamily="2" charset="-122"/>
                  <a:ea typeface="华文新魏" panose="02010800040101010101" pitchFamily="2" charset="-122"/>
                </a:rPr>
                <a:t>信号的检测与处理流程</a:t>
              </a:r>
            </a:p>
          </p:txBody>
        </p:sp>
        <p:grpSp>
          <p:nvGrpSpPr>
            <p:cNvPr id="116757" name="Group 21"/>
            <p:cNvGrpSpPr>
              <a:grpSpLocks/>
            </p:cNvGrpSpPr>
            <p:nvPr/>
          </p:nvGrpSpPr>
          <p:grpSpPr bwMode="auto">
            <a:xfrm>
              <a:off x="158" y="482"/>
              <a:ext cx="5107" cy="1587"/>
              <a:chOff x="158" y="663"/>
              <a:chExt cx="5107" cy="1589"/>
            </a:xfrm>
          </p:grpSpPr>
          <p:sp>
            <p:nvSpPr>
              <p:cNvPr id="116758" name="Text Box 22"/>
              <p:cNvSpPr txBox="1">
                <a:spLocks noChangeArrowheads="1"/>
              </p:cNvSpPr>
              <p:nvPr/>
            </p:nvSpPr>
            <p:spPr bwMode="auto">
              <a:xfrm>
                <a:off x="158" y="1979"/>
                <a:ext cx="884" cy="21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b="1">
                    <a:latin typeface="华文新魏" panose="02010800040101010101" pitchFamily="2" charset="-122"/>
                    <a:ea typeface="华文新魏" panose="02010800040101010101" pitchFamily="2" charset="-122"/>
                  </a:rPr>
                  <a:t>用户空间</a:t>
                </a:r>
              </a:p>
            </p:txBody>
          </p:sp>
          <p:sp>
            <p:nvSpPr>
              <p:cNvPr id="116759" name="Text Box 23"/>
              <p:cNvSpPr txBox="1">
                <a:spLocks noChangeArrowheads="1"/>
              </p:cNvSpPr>
              <p:nvPr/>
            </p:nvSpPr>
            <p:spPr bwMode="auto">
              <a:xfrm>
                <a:off x="835" y="1612"/>
                <a:ext cx="730" cy="23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b="1">
                    <a:latin typeface="华文新魏" panose="02010800040101010101" pitchFamily="2" charset="-122"/>
                    <a:ea typeface="华文新魏" panose="02010800040101010101" pitchFamily="2" charset="-122"/>
                  </a:rPr>
                  <a:t>应用程序</a:t>
                </a:r>
              </a:p>
            </p:txBody>
          </p:sp>
          <p:sp>
            <p:nvSpPr>
              <p:cNvPr id="116760" name="Line 24"/>
              <p:cNvSpPr>
                <a:spLocks noChangeShapeType="1"/>
              </p:cNvSpPr>
              <p:nvPr/>
            </p:nvSpPr>
            <p:spPr bwMode="auto">
              <a:xfrm>
                <a:off x="158" y="2252"/>
                <a:ext cx="4971"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61" name="Line 25"/>
              <p:cNvSpPr>
                <a:spLocks noChangeShapeType="1"/>
              </p:cNvSpPr>
              <p:nvPr/>
            </p:nvSpPr>
            <p:spPr bwMode="auto">
              <a:xfrm>
                <a:off x="835" y="1567"/>
                <a:ext cx="791"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62" name="Line 26"/>
              <p:cNvSpPr>
                <a:spLocks noChangeShapeType="1"/>
              </p:cNvSpPr>
              <p:nvPr/>
            </p:nvSpPr>
            <p:spPr bwMode="auto">
              <a:xfrm>
                <a:off x="1626" y="1567"/>
                <a:ext cx="0" cy="6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763" name="Text Box 27"/>
              <p:cNvSpPr txBox="1">
                <a:spLocks noChangeArrowheads="1"/>
              </p:cNvSpPr>
              <p:nvPr/>
            </p:nvSpPr>
            <p:spPr bwMode="auto">
              <a:xfrm>
                <a:off x="3141" y="1637"/>
                <a:ext cx="557" cy="34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dirty="0">
                    <a:latin typeface="华文新魏" panose="02010800040101010101" pitchFamily="2" charset="-122"/>
                    <a:ea typeface="华文新魏" panose="02010800040101010101" pitchFamily="2" charset="-122"/>
                  </a:rPr>
                  <a:t>信号处理程序</a:t>
                </a:r>
              </a:p>
            </p:txBody>
          </p:sp>
          <p:sp>
            <p:nvSpPr>
              <p:cNvPr id="116764" name="Line 28"/>
              <p:cNvSpPr>
                <a:spLocks noChangeShapeType="1"/>
              </p:cNvSpPr>
              <p:nvPr/>
            </p:nvSpPr>
            <p:spPr bwMode="auto">
              <a:xfrm>
                <a:off x="3096" y="1567"/>
                <a:ext cx="903"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65" name="Line 29"/>
              <p:cNvSpPr>
                <a:spLocks noChangeShapeType="1"/>
              </p:cNvSpPr>
              <p:nvPr/>
            </p:nvSpPr>
            <p:spPr bwMode="auto">
              <a:xfrm flipV="1">
                <a:off x="3096" y="1567"/>
                <a:ext cx="0" cy="6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66" name="Line 30"/>
              <p:cNvSpPr>
                <a:spLocks noChangeShapeType="1"/>
              </p:cNvSpPr>
              <p:nvPr/>
            </p:nvSpPr>
            <p:spPr bwMode="auto">
              <a:xfrm>
                <a:off x="3999" y="1567"/>
                <a:ext cx="0" cy="6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767" name="Line 31"/>
              <p:cNvSpPr>
                <a:spLocks noChangeShapeType="1"/>
              </p:cNvSpPr>
              <p:nvPr/>
            </p:nvSpPr>
            <p:spPr bwMode="auto">
              <a:xfrm flipV="1">
                <a:off x="4225" y="1567"/>
                <a:ext cx="0" cy="6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68" name="Text Box 32"/>
              <p:cNvSpPr txBox="1">
                <a:spLocks noChangeArrowheads="1"/>
              </p:cNvSpPr>
              <p:nvPr/>
            </p:nvSpPr>
            <p:spPr bwMode="auto">
              <a:xfrm>
                <a:off x="4364" y="1657"/>
                <a:ext cx="765" cy="41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华文新魏" panose="02010800040101010101" pitchFamily="2" charset="-122"/>
                    <a:ea typeface="华文新魏" panose="02010800040101010101" pitchFamily="2" charset="-122"/>
                  </a:rPr>
                  <a:t>应用程序</a:t>
                </a:r>
              </a:p>
              <a:p>
                <a:pPr eaLnBrk="1" hangingPunct="1"/>
                <a:r>
                  <a:rPr kumimoji="1" lang="zh-CN" altLang="en-US" sz="2000" b="1">
                    <a:latin typeface="华文新魏" panose="02010800040101010101" pitchFamily="2" charset="-122"/>
                    <a:ea typeface="华文新魏" panose="02010800040101010101" pitchFamily="2" charset="-122"/>
                  </a:rPr>
                  <a:t>继续执行</a:t>
                </a:r>
              </a:p>
            </p:txBody>
          </p:sp>
          <p:sp>
            <p:nvSpPr>
              <p:cNvPr id="116769" name="Line 33"/>
              <p:cNvSpPr>
                <a:spLocks noChangeShapeType="1"/>
              </p:cNvSpPr>
              <p:nvPr/>
            </p:nvSpPr>
            <p:spPr bwMode="auto">
              <a:xfrm>
                <a:off x="4225" y="1567"/>
                <a:ext cx="90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70" name="AutoShape 34"/>
              <p:cNvSpPr>
                <a:spLocks noChangeArrowheads="1"/>
              </p:cNvSpPr>
              <p:nvPr/>
            </p:nvSpPr>
            <p:spPr bwMode="auto">
              <a:xfrm>
                <a:off x="957" y="1087"/>
                <a:ext cx="773" cy="288"/>
              </a:xfrm>
              <a:prstGeom prst="wedgeRectCallout">
                <a:avLst>
                  <a:gd name="adj1" fmla="val 30468"/>
                  <a:gd name="adj2" fmla="val 108681"/>
                </a:avLst>
              </a:prstGeom>
              <a:solidFill>
                <a:srgbClr val="FFCC0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b="1" dirty="0">
                    <a:latin typeface="华文新魏" panose="02010800040101010101" pitchFamily="2" charset="-122"/>
                    <a:ea typeface="华文新魏" panose="02010800040101010101" pitchFamily="2" charset="-122"/>
                  </a:rPr>
                  <a:t>发送信号</a:t>
                </a:r>
              </a:p>
            </p:txBody>
          </p:sp>
          <p:sp>
            <p:nvSpPr>
              <p:cNvPr id="116771" name="AutoShape 35"/>
              <p:cNvSpPr>
                <a:spLocks noChangeArrowheads="1"/>
              </p:cNvSpPr>
              <p:nvPr/>
            </p:nvSpPr>
            <p:spPr bwMode="auto">
              <a:xfrm>
                <a:off x="2504" y="981"/>
                <a:ext cx="883" cy="394"/>
              </a:xfrm>
              <a:prstGeom prst="wedgeRectCallout">
                <a:avLst>
                  <a:gd name="adj1" fmla="val 22139"/>
                  <a:gd name="adj2" fmla="val 90356"/>
                </a:avLst>
              </a:prstGeom>
              <a:solidFill>
                <a:srgbClr val="FFCC0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b="1">
                    <a:latin typeface="华文新魏" panose="02010800040101010101" pitchFamily="2" charset="-122"/>
                    <a:ea typeface="华文新魏" panose="02010800040101010101" pitchFamily="2" charset="-122"/>
                  </a:rPr>
                  <a:t>执行信号处理程序</a:t>
                </a:r>
              </a:p>
            </p:txBody>
          </p:sp>
          <p:sp>
            <p:nvSpPr>
              <p:cNvPr id="116772" name="AutoShape 36"/>
              <p:cNvSpPr>
                <a:spLocks noChangeArrowheads="1"/>
              </p:cNvSpPr>
              <p:nvPr/>
            </p:nvSpPr>
            <p:spPr bwMode="auto">
              <a:xfrm>
                <a:off x="1841" y="1087"/>
                <a:ext cx="552" cy="288"/>
              </a:xfrm>
              <a:prstGeom prst="wedgeRectCallout">
                <a:avLst>
                  <a:gd name="adj1" fmla="val -84602"/>
                  <a:gd name="adj2" fmla="val 117361"/>
                </a:avLst>
              </a:prstGeom>
              <a:solidFill>
                <a:srgbClr val="FFCC0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b="1">
                    <a:latin typeface="华文新魏" panose="02010800040101010101" pitchFamily="2" charset="-122"/>
                    <a:ea typeface="华文新魏" panose="02010800040101010101" pitchFamily="2" charset="-122"/>
                  </a:rPr>
                  <a:t>断点</a:t>
                </a:r>
              </a:p>
            </p:txBody>
          </p:sp>
          <p:sp>
            <p:nvSpPr>
              <p:cNvPr id="116773" name="AutoShape 37"/>
              <p:cNvSpPr>
                <a:spLocks noChangeArrowheads="1"/>
              </p:cNvSpPr>
              <p:nvPr/>
            </p:nvSpPr>
            <p:spPr bwMode="auto">
              <a:xfrm>
                <a:off x="4492" y="1087"/>
                <a:ext cx="773" cy="288"/>
              </a:xfrm>
              <a:prstGeom prst="wedgeRectCallout">
                <a:avLst>
                  <a:gd name="adj1" fmla="val -79495"/>
                  <a:gd name="adj2" fmla="val 106597"/>
                </a:avLst>
              </a:prstGeom>
              <a:solidFill>
                <a:srgbClr val="FFCC0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b="1">
                    <a:latin typeface="华文新魏" panose="02010800040101010101" pitchFamily="2" charset="-122"/>
                    <a:ea typeface="华文新魏" panose="02010800040101010101" pitchFamily="2" charset="-122"/>
                  </a:rPr>
                  <a:t>断点返回</a:t>
                </a:r>
              </a:p>
            </p:txBody>
          </p:sp>
          <p:sp>
            <p:nvSpPr>
              <p:cNvPr id="116774" name="AutoShape 38"/>
              <p:cNvSpPr>
                <a:spLocks noChangeArrowheads="1"/>
              </p:cNvSpPr>
              <p:nvPr/>
            </p:nvSpPr>
            <p:spPr bwMode="auto">
              <a:xfrm>
                <a:off x="3472" y="663"/>
                <a:ext cx="883" cy="712"/>
              </a:xfrm>
              <a:prstGeom prst="wedgeRectCallout">
                <a:avLst>
                  <a:gd name="adj1" fmla="val 6171"/>
                  <a:gd name="adj2" fmla="val 74157"/>
                </a:avLst>
              </a:prstGeom>
              <a:solidFill>
                <a:srgbClr val="FFCC00"/>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dirty="0">
                    <a:latin typeface="Times New Roman" panose="02020603050405020304" pitchFamily="18" charset="0"/>
                    <a:ea typeface="华文新魏" panose="02010800040101010101" pitchFamily="2" charset="-122"/>
                  </a:rPr>
                  <a:t>信号处理程序执行结束，执行</a:t>
                </a:r>
                <a:r>
                  <a:rPr kumimoji="1" lang="en-US" altLang="zh-CN" sz="2000" b="1" dirty="0" err="1">
                    <a:latin typeface="Times New Roman" panose="02020603050405020304" pitchFamily="18" charset="0"/>
                    <a:ea typeface="华文新魏" panose="02010800040101010101" pitchFamily="2" charset="-122"/>
                  </a:rPr>
                  <a:t>sigreturn</a:t>
                </a:r>
                <a:r>
                  <a:rPr kumimoji="1" lang="en-US" altLang="zh-CN" sz="2000" b="1" dirty="0">
                    <a:latin typeface="Times New Roman" panose="02020603050405020304" pitchFamily="18" charset="0"/>
                    <a:ea typeface="华文新魏" panose="02010800040101010101" pitchFamily="2" charset="-122"/>
                  </a:rPr>
                  <a:t>( )</a:t>
                </a:r>
              </a:p>
            </p:txBody>
          </p:sp>
        </p:grpSp>
      </p:grpSp>
    </p:spTree>
    <p:extLst>
      <p:ext uri="{BB962C8B-B14F-4D97-AF65-F5344CB8AC3E}">
        <p14:creationId xmlns:p14="http://schemas.microsoft.com/office/powerpoint/2010/main" val="1848616111"/>
      </p:ext>
    </p:extLst>
  </p:cSld>
  <p:clrMapOvr>
    <a:masterClrMapping/>
  </p:clrMapOvr>
  <p:transition>
    <p:cover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900113" y="260350"/>
            <a:ext cx="7772400" cy="669925"/>
          </a:xfrm>
        </p:spPr>
        <p:txBody>
          <a:bodyPr/>
          <a:lstStyle/>
          <a:p>
            <a:pPr eaLnBrk="1" hangingPunct="1"/>
            <a:r>
              <a:rPr lang="en-US" altLang="zh-CN" dirty="0">
                <a:solidFill>
                  <a:srgbClr val="FF0000"/>
                </a:solidFill>
                <a:latin typeface="Times New Roman" panose="02020603050405020304" pitchFamily="18" charset="0"/>
                <a:ea typeface="华文新魏" panose="02010800040101010101" pitchFamily="2" charset="-122"/>
              </a:rPr>
              <a:t>3.4.2 </a:t>
            </a:r>
            <a:r>
              <a:rPr lang="zh-CN" altLang="en-US" dirty="0">
                <a:solidFill>
                  <a:srgbClr val="FF0000"/>
                </a:solidFill>
                <a:latin typeface="Times New Roman" panose="02020603050405020304" pitchFamily="18" charset="0"/>
                <a:ea typeface="华文新魏" panose="02010800040101010101" pitchFamily="2" charset="-122"/>
              </a:rPr>
              <a:t>管道通信机制</a:t>
            </a:r>
            <a:r>
              <a:rPr lang="en-US" altLang="zh-CN" dirty="0">
                <a:solidFill>
                  <a:srgbClr val="FF0000"/>
                </a:solidFill>
                <a:latin typeface="Times New Roman" panose="02020603050405020304" pitchFamily="18" charset="0"/>
                <a:ea typeface="华文新魏" panose="02010800040101010101" pitchFamily="2" charset="-122"/>
              </a:rPr>
              <a:t>(1)</a:t>
            </a:r>
            <a:endParaRPr lang="en-US" altLang="zh-CN" sz="4800" dirty="0">
              <a:latin typeface="隶书" panose="02010509060101010101" pitchFamily="49" charset="-122"/>
              <a:ea typeface="隶书" panose="02010509060101010101" pitchFamily="49" charset="-122"/>
            </a:endParaRPr>
          </a:p>
        </p:txBody>
      </p:sp>
      <p:sp>
        <p:nvSpPr>
          <p:cNvPr id="117763" name="Rectangle 3"/>
          <p:cNvSpPr>
            <a:spLocks noGrp="1" noChangeArrowheads="1"/>
          </p:cNvSpPr>
          <p:nvPr>
            <p:ph type="body" idx="1"/>
          </p:nvPr>
        </p:nvSpPr>
        <p:spPr>
          <a:xfrm>
            <a:off x="395288" y="1153704"/>
            <a:ext cx="8353425" cy="3859472"/>
          </a:xfrm>
        </p:spPr>
        <p:txBody>
          <a:bodyPr/>
          <a:lstStyle/>
          <a:p>
            <a:pPr marL="179388" indent="-179388" algn="just" eaLnBrk="1" hangingPunct="1">
              <a:lnSpc>
                <a:spcPct val="90000"/>
              </a:lnSpc>
            </a:pPr>
            <a:r>
              <a:rPr lang="zh-CN" altLang="en-US" dirty="0">
                <a:latin typeface="Times New Roman" panose="02020603050405020304" pitchFamily="18" charset="0"/>
                <a:ea typeface="华文新魏" panose="02010800040101010101" pitchFamily="2" charset="-122"/>
              </a:rPr>
              <a:t>管道</a:t>
            </a:r>
            <a:r>
              <a:rPr lang="en-US" altLang="zh-CN" dirty="0">
                <a:latin typeface="Times New Roman" panose="02020603050405020304" pitchFamily="18" charset="0"/>
                <a:ea typeface="华文新魏" panose="02010800040101010101" pitchFamily="2" charset="-122"/>
              </a:rPr>
              <a:t>(pipeline)</a:t>
            </a:r>
            <a:r>
              <a:rPr lang="zh-CN" altLang="en-US" dirty="0">
                <a:latin typeface="Times New Roman" panose="02020603050405020304" pitchFamily="18" charset="0"/>
                <a:ea typeface="华文新魏" panose="02010800040101010101" pitchFamily="2" charset="-122"/>
              </a:rPr>
              <a:t>是连接读写进程的一个特殊文件</a:t>
            </a:r>
            <a:r>
              <a:rPr lang="en-US" altLang="zh-CN" dirty="0">
                <a:latin typeface="Times New Roman" panose="02020603050405020304" pitchFamily="18" charset="0"/>
                <a:ea typeface="华文新魏" panose="02010800040101010101" pitchFamily="2" charset="-122"/>
              </a:rPr>
              <a:t>,</a:t>
            </a:r>
            <a:r>
              <a:rPr lang="zh-CN" altLang="en-US" dirty="0">
                <a:latin typeface="Times New Roman" panose="02020603050405020304" pitchFamily="18" charset="0"/>
                <a:ea typeface="华文新魏" panose="02010800040101010101" pitchFamily="2" charset="-122"/>
              </a:rPr>
              <a:t>允许进程按先进先出方式传送数据</a:t>
            </a:r>
            <a:r>
              <a:rPr lang="en-US" altLang="zh-CN" dirty="0">
                <a:latin typeface="Times New Roman" panose="02020603050405020304" pitchFamily="18" charset="0"/>
                <a:ea typeface="华文新魏" panose="02010800040101010101" pitchFamily="2" charset="-122"/>
              </a:rPr>
              <a:t>,</a:t>
            </a:r>
            <a:r>
              <a:rPr lang="zh-CN" altLang="en-US" dirty="0">
                <a:latin typeface="Times New Roman" panose="02020603050405020304" pitchFamily="18" charset="0"/>
                <a:ea typeface="华文新魏" panose="02010800040101010101" pitchFamily="2" charset="-122"/>
              </a:rPr>
              <a:t>也能使进程同步执行操作。</a:t>
            </a:r>
          </a:p>
          <a:p>
            <a:pPr marL="179388" indent="-179388" algn="just" eaLnBrk="1" hangingPunct="1">
              <a:lnSpc>
                <a:spcPct val="90000"/>
              </a:lnSpc>
            </a:pPr>
            <a:r>
              <a:rPr lang="zh-CN" altLang="en-US" dirty="0">
                <a:latin typeface="Times New Roman" panose="02020603050405020304" pitchFamily="18" charset="0"/>
                <a:ea typeface="华文新魏" panose="02010800040101010101" pitchFamily="2" charset="-122"/>
              </a:rPr>
              <a:t>发送进程以字符流形式把大量数据送入管道</a:t>
            </a:r>
            <a:r>
              <a:rPr lang="en-US" altLang="zh-CN" dirty="0">
                <a:latin typeface="Times New Roman" panose="02020603050405020304" pitchFamily="18" charset="0"/>
                <a:ea typeface="华文新魏" panose="02010800040101010101" pitchFamily="2" charset="-122"/>
              </a:rPr>
              <a:t>,</a:t>
            </a:r>
            <a:r>
              <a:rPr lang="zh-CN" altLang="en-US" dirty="0">
                <a:latin typeface="Times New Roman" panose="02020603050405020304" pitchFamily="18" charset="0"/>
                <a:ea typeface="华文新魏" panose="02010800040101010101" pitchFamily="2" charset="-122"/>
              </a:rPr>
              <a:t>接收进程从管道中接收数据</a:t>
            </a:r>
            <a:r>
              <a:rPr lang="en-US" altLang="zh-CN" dirty="0">
                <a:latin typeface="Times New Roman" panose="02020603050405020304" pitchFamily="18" charset="0"/>
                <a:ea typeface="华文新魏" panose="02010800040101010101" pitchFamily="2" charset="-122"/>
              </a:rPr>
              <a:t>,</a:t>
            </a:r>
            <a:r>
              <a:rPr lang="zh-CN" altLang="en-US" dirty="0">
                <a:latin typeface="Times New Roman" panose="02020603050405020304" pitchFamily="18" charset="0"/>
                <a:ea typeface="华文新魏" panose="02010800040101010101" pitchFamily="2" charset="-122"/>
              </a:rPr>
              <a:t>所以叫管道通信。</a:t>
            </a:r>
          </a:p>
          <a:p>
            <a:pPr marL="179388" indent="-179388" algn="just" eaLnBrk="1" hangingPunct="1">
              <a:lnSpc>
                <a:spcPct val="90000"/>
              </a:lnSpc>
            </a:pPr>
            <a:r>
              <a:rPr lang="zh-CN" altLang="en-US" dirty="0">
                <a:latin typeface="Times New Roman" panose="02020603050405020304" pitchFamily="18" charset="0"/>
                <a:ea typeface="华文新魏" panose="02010800040101010101" pitchFamily="2" charset="-122"/>
              </a:rPr>
              <a:t>管道的实质是一个共享文件，基本上可借助于文件系统的机制实现，包括</a:t>
            </a:r>
            <a:r>
              <a:rPr lang="en-US" altLang="zh-CN" dirty="0">
                <a:latin typeface="Times New Roman" panose="02020603050405020304" pitchFamily="18" charset="0"/>
                <a:ea typeface="华文新魏" panose="02010800040101010101" pitchFamily="2" charset="-122"/>
              </a:rPr>
              <a:t>(</a:t>
            </a:r>
            <a:r>
              <a:rPr lang="zh-CN" altLang="en-US" dirty="0">
                <a:latin typeface="Times New Roman" panose="02020603050405020304" pitchFamily="18" charset="0"/>
                <a:ea typeface="华文新魏" panose="02010800040101010101" pitchFamily="2" charset="-122"/>
              </a:rPr>
              <a:t>管道</a:t>
            </a:r>
            <a:r>
              <a:rPr lang="en-US" altLang="zh-CN" dirty="0">
                <a:latin typeface="Times New Roman" panose="02020603050405020304" pitchFamily="18" charset="0"/>
                <a:ea typeface="华文新魏" panose="02010800040101010101" pitchFamily="2" charset="-122"/>
              </a:rPr>
              <a:t>)</a:t>
            </a:r>
            <a:r>
              <a:rPr lang="zh-CN" altLang="en-US" dirty="0">
                <a:latin typeface="Times New Roman" panose="02020603050405020304" pitchFamily="18" charset="0"/>
                <a:ea typeface="华文新魏" panose="02010800040101010101" pitchFamily="2" charset="-122"/>
              </a:rPr>
              <a:t>文件的创建、打开、关闭和读写。</a:t>
            </a:r>
          </a:p>
        </p:txBody>
      </p:sp>
      <p:grpSp>
        <p:nvGrpSpPr>
          <p:cNvPr id="117764" name="Group 13"/>
          <p:cNvGrpSpPr>
            <a:grpSpLocks/>
          </p:cNvGrpSpPr>
          <p:nvPr/>
        </p:nvGrpSpPr>
        <p:grpSpPr bwMode="auto">
          <a:xfrm>
            <a:off x="949275" y="5229944"/>
            <a:ext cx="7223125" cy="1295400"/>
            <a:chOff x="249" y="3158"/>
            <a:chExt cx="4550" cy="816"/>
          </a:xfrm>
        </p:grpSpPr>
        <p:sp>
          <p:nvSpPr>
            <p:cNvPr id="117765" name="Text Box 5"/>
            <p:cNvSpPr txBox="1">
              <a:spLocks noChangeArrowheads="1"/>
            </p:cNvSpPr>
            <p:nvPr/>
          </p:nvSpPr>
          <p:spPr bwMode="auto">
            <a:xfrm>
              <a:off x="249" y="3339"/>
              <a:ext cx="9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kumimoji="1" lang="zh-CN" altLang="en-US" sz="2800">
                  <a:solidFill>
                    <a:srgbClr val="3333FF"/>
                  </a:solidFill>
                  <a:latin typeface="隶书" panose="02010509060101010101" pitchFamily="49" charset="-122"/>
                  <a:ea typeface="隶书" panose="02010509060101010101" pitchFamily="49" charset="-122"/>
                </a:rPr>
                <a:t>写进程</a:t>
              </a:r>
            </a:p>
          </p:txBody>
        </p:sp>
        <p:sp>
          <p:nvSpPr>
            <p:cNvPr id="117766" name="AutoShape 7"/>
            <p:cNvSpPr>
              <a:spLocks noChangeArrowheads="1"/>
            </p:cNvSpPr>
            <p:nvPr/>
          </p:nvSpPr>
          <p:spPr bwMode="auto">
            <a:xfrm rot="-5404863">
              <a:off x="2185" y="3007"/>
              <a:ext cx="816" cy="1117"/>
            </a:xfrm>
            <a:prstGeom prst="can">
              <a:avLst>
                <a:gd name="adj" fmla="val 19804"/>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767" name="Text Box 8"/>
            <p:cNvSpPr txBox="1">
              <a:spLocks noChangeArrowheads="1"/>
            </p:cNvSpPr>
            <p:nvPr/>
          </p:nvSpPr>
          <p:spPr bwMode="auto">
            <a:xfrm>
              <a:off x="2290" y="3249"/>
              <a:ext cx="635" cy="5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800">
                  <a:solidFill>
                    <a:srgbClr val="3333FF"/>
                  </a:solidFill>
                  <a:latin typeface="Times New Roman" panose="02020603050405020304" pitchFamily="18" charset="0"/>
                  <a:ea typeface="隶书" panose="02010509060101010101" pitchFamily="49" charset="-122"/>
                </a:rPr>
                <a:t>共享</a:t>
              </a:r>
            </a:p>
            <a:p>
              <a:pPr algn="just"/>
              <a:r>
                <a:rPr lang="zh-CN" altLang="en-US" sz="2800">
                  <a:solidFill>
                    <a:srgbClr val="3333FF"/>
                  </a:solidFill>
                  <a:latin typeface="Times New Roman" panose="02020603050405020304" pitchFamily="18" charset="0"/>
                  <a:ea typeface="隶书" panose="02010509060101010101" pitchFamily="49" charset="-122"/>
                </a:rPr>
                <a:t>文件</a:t>
              </a:r>
            </a:p>
          </p:txBody>
        </p:sp>
        <p:sp>
          <p:nvSpPr>
            <p:cNvPr id="117768" name="Line 9"/>
            <p:cNvSpPr>
              <a:spLocks noChangeShapeType="1"/>
            </p:cNvSpPr>
            <p:nvPr/>
          </p:nvSpPr>
          <p:spPr bwMode="auto">
            <a:xfrm>
              <a:off x="1231" y="3523"/>
              <a:ext cx="791" cy="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7769" name="Line 10"/>
            <p:cNvSpPr>
              <a:spLocks noChangeShapeType="1"/>
            </p:cNvSpPr>
            <p:nvPr/>
          </p:nvSpPr>
          <p:spPr bwMode="auto">
            <a:xfrm>
              <a:off x="3152" y="3547"/>
              <a:ext cx="791" cy="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7770" name="Text Box 11"/>
            <p:cNvSpPr txBox="1">
              <a:spLocks noChangeArrowheads="1"/>
            </p:cNvSpPr>
            <p:nvPr/>
          </p:nvSpPr>
          <p:spPr bwMode="auto">
            <a:xfrm>
              <a:off x="711" y="3475"/>
              <a:ext cx="6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zh-CN">
                <a:solidFill>
                  <a:srgbClr val="CC00CC"/>
                </a:solidFill>
                <a:latin typeface="Times New Roman" panose="02020603050405020304" pitchFamily="18" charset="0"/>
              </a:endParaRPr>
            </a:p>
          </p:txBody>
        </p:sp>
        <p:sp>
          <p:nvSpPr>
            <p:cNvPr id="117771" name="Text Box 12"/>
            <p:cNvSpPr txBox="1">
              <a:spLocks noChangeArrowheads="1"/>
            </p:cNvSpPr>
            <p:nvPr/>
          </p:nvSpPr>
          <p:spPr bwMode="auto">
            <a:xfrm>
              <a:off x="3909" y="3339"/>
              <a:ext cx="8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solidFill>
                    <a:srgbClr val="3333FF"/>
                  </a:solidFill>
                  <a:latin typeface="隶书" panose="02010509060101010101" pitchFamily="49" charset="-122"/>
                  <a:ea typeface="隶书" panose="02010509060101010101" pitchFamily="49" charset="-122"/>
                </a:rPr>
                <a:t>读进程</a:t>
              </a:r>
            </a:p>
          </p:txBody>
        </p:sp>
      </p:grpSp>
    </p:spTree>
    <p:extLst>
      <p:ext uri="{BB962C8B-B14F-4D97-AF65-F5344CB8AC3E}">
        <p14:creationId xmlns:p14="http://schemas.microsoft.com/office/powerpoint/2010/main" val="365585063"/>
      </p:ext>
    </p:extLst>
  </p:cSld>
  <p:clrMapOvr>
    <a:masterClrMapping/>
  </p:clrMapOvr>
  <p:transition>
    <p:cover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900113" y="260350"/>
            <a:ext cx="76962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管道通信机制</a:t>
            </a:r>
            <a:r>
              <a:rPr lang="en-US" altLang="zh-CN">
                <a:solidFill>
                  <a:srgbClr val="FF0000"/>
                </a:solidFill>
                <a:latin typeface="Times New Roman" panose="02020603050405020304" pitchFamily="18" charset="0"/>
                <a:ea typeface="华文新魏" panose="02010800040101010101" pitchFamily="2" charset="-122"/>
              </a:rPr>
              <a:t>(2)</a:t>
            </a:r>
          </a:p>
        </p:txBody>
      </p:sp>
      <p:sp>
        <p:nvSpPr>
          <p:cNvPr id="118787" name="Rectangle 3"/>
          <p:cNvSpPr>
            <a:spLocks noGrp="1" noChangeArrowheads="1"/>
          </p:cNvSpPr>
          <p:nvPr>
            <p:ph type="body" idx="1"/>
          </p:nvPr>
        </p:nvSpPr>
        <p:spPr>
          <a:xfrm>
            <a:off x="900113" y="1196975"/>
            <a:ext cx="7346950" cy="3810000"/>
          </a:xfrm>
        </p:spPr>
        <p:txBody>
          <a:bodyPr/>
          <a:lstStyle/>
          <a:p>
            <a:pPr algn="just" eaLnBrk="1" hangingPunct="1">
              <a:lnSpc>
                <a:spcPct val="90000"/>
              </a:lnSpc>
              <a:buFontTx/>
              <a:buNone/>
            </a:pPr>
            <a:r>
              <a:rPr lang="en-US" altLang="zh-CN" sz="4000" dirty="0">
                <a:latin typeface="华文新魏" panose="02010800040101010101" pitchFamily="2" charset="-122"/>
                <a:ea typeface="华文新魏" panose="02010800040101010101" pitchFamily="2" charset="-122"/>
              </a:rPr>
              <a:t>   </a:t>
            </a:r>
            <a:r>
              <a:rPr lang="zh-CN" altLang="en-US" dirty="0">
                <a:latin typeface="Times New Roman" panose="02020603050405020304" pitchFamily="18" charset="0"/>
                <a:ea typeface="华文新魏" panose="02010800040101010101" pitchFamily="2" charset="-122"/>
              </a:rPr>
              <a:t>读写进程相互协调，必须做到：</a:t>
            </a:r>
          </a:p>
          <a:p>
            <a:pPr algn="just" eaLnBrk="1" hangingPunct="1">
              <a:lnSpc>
                <a:spcPct val="90000"/>
              </a:lnSpc>
              <a:buFontTx/>
              <a:buNone/>
            </a:pPr>
            <a:r>
              <a:rPr lang="en-US" altLang="zh-CN" dirty="0">
                <a:latin typeface="Times New Roman" panose="02020603050405020304" pitchFamily="18" charset="0"/>
                <a:ea typeface="华文新魏" panose="02010800040101010101" pitchFamily="2" charset="-122"/>
              </a:rPr>
              <a:t>• </a:t>
            </a:r>
            <a:r>
              <a:rPr lang="zh-CN" altLang="en-US" dirty="0">
                <a:latin typeface="Times New Roman" panose="02020603050405020304" pitchFamily="18" charset="0"/>
                <a:ea typeface="华文新魏" panose="02010800040101010101" pitchFamily="2" charset="-122"/>
              </a:rPr>
              <a:t>进程对通信机构的使用应该互斥，一个进程正在使用某个管道写入或读出数据时，另一个进程就必须等待。 </a:t>
            </a:r>
            <a:r>
              <a:rPr lang="en-US" altLang="zh-CN" dirty="0">
                <a:latin typeface="Times New Roman" panose="02020603050405020304" pitchFamily="18" charset="0"/>
                <a:ea typeface="华文新魏" panose="02010800040101010101" pitchFamily="2" charset="-122"/>
              </a:rPr>
              <a:t>(write</a:t>
            </a:r>
            <a:r>
              <a:rPr lang="zh-CN" altLang="en-US" dirty="0">
                <a:latin typeface="Times New Roman" panose="02020603050405020304" pitchFamily="18" charset="0"/>
                <a:ea typeface="华文新魏" panose="02010800040101010101" pitchFamily="2" charset="-122"/>
              </a:rPr>
              <a:t>阻塞、</a:t>
            </a:r>
            <a:r>
              <a:rPr lang="en-US" altLang="zh-CN" dirty="0">
                <a:latin typeface="Times New Roman" panose="02020603050405020304" pitchFamily="18" charset="0"/>
                <a:ea typeface="华文新魏" panose="02010800040101010101" pitchFamily="2" charset="-122"/>
              </a:rPr>
              <a:t>read</a:t>
            </a:r>
            <a:r>
              <a:rPr lang="zh-CN" altLang="en-US" dirty="0">
                <a:latin typeface="Times New Roman" panose="02020603050405020304" pitchFamily="18" charset="0"/>
                <a:ea typeface="华文新魏" panose="02010800040101010101" pitchFamily="2" charset="-122"/>
              </a:rPr>
              <a:t>阻塞</a:t>
            </a:r>
            <a:r>
              <a:rPr lang="en-US" altLang="zh-CN" dirty="0">
                <a:latin typeface="Times New Roman" panose="02020603050405020304" pitchFamily="18" charset="0"/>
                <a:ea typeface="华文新魏" panose="02010800040101010101" pitchFamily="2" charset="-122"/>
              </a:rPr>
              <a:t>)</a:t>
            </a:r>
          </a:p>
          <a:p>
            <a:pPr algn="just" eaLnBrk="1" hangingPunct="1">
              <a:lnSpc>
                <a:spcPct val="90000"/>
              </a:lnSpc>
              <a:buFontTx/>
              <a:buNone/>
            </a:pPr>
            <a:r>
              <a:rPr lang="en-US" altLang="zh-CN" dirty="0">
                <a:latin typeface="Times New Roman" panose="02020603050405020304" pitchFamily="18" charset="0"/>
                <a:ea typeface="华文新魏" panose="02010800040101010101" pitchFamily="2" charset="-122"/>
              </a:rPr>
              <a:t>• </a:t>
            </a:r>
            <a:r>
              <a:rPr lang="zh-CN" altLang="en-US" dirty="0">
                <a:latin typeface="Times New Roman" panose="02020603050405020304" pitchFamily="18" charset="0"/>
                <a:ea typeface="华文新魏" panose="02010800040101010101" pitchFamily="2" charset="-122"/>
              </a:rPr>
              <a:t>发送者和接收者双方必须能够知道对方是否存在，如果对方已经不存在，就没有必要再发送信息。</a:t>
            </a:r>
          </a:p>
        </p:txBody>
      </p:sp>
    </p:spTree>
    <p:extLst>
      <p:ext uri="{BB962C8B-B14F-4D97-AF65-F5344CB8AC3E}">
        <p14:creationId xmlns:p14="http://schemas.microsoft.com/office/powerpoint/2010/main" val="2955397946"/>
      </p:ext>
    </p:extLst>
  </p:cSld>
  <p:clrMapOvr>
    <a:masterClrMapping/>
  </p:clrMapOvr>
  <p:transition>
    <p:cover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611188" y="404813"/>
            <a:ext cx="77724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管道通信机制</a:t>
            </a:r>
            <a:r>
              <a:rPr lang="en-US" altLang="zh-CN">
                <a:solidFill>
                  <a:srgbClr val="FF0000"/>
                </a:solidFill>
                <a:latin typeface="Times New Roman" panose="02020603050405020304" pitchFamily="18" charset="0"/>
                <a:ea typeface="华文新魏" panose="02010800040101010101" pitchFamily="2" charset="-122"/>
              </a:rPr>
              <a:t>(2)</a:t>
            </a:r>
            <a:endParaRPr lang="en-US" altLang="zh-CN" sz="4800">
              <a:latin typeface="华文新魏" panose="02010800040101010101" pitchFamily="2" charset="-122"/>
              <a:ea typeface="华文新魏" panose="02010800040101010101" pitchFamily="2" charset="-122"/>
            </a:endParaRPr>
          </a:p>
        </p:txBody>
      </p:sp>
      <p:sp>
        <p:nvSpPr>
          <p:cNvPr id="119811" name="Rectangle 3"/>
          <p:cNvSpPr>
            <a:spLocks noGrp="1" noChangeArrowheads="1"/>
          </p:cNvSpPr>
          <p:nvPr>
            <p:ph type="body" idx="1"/>
          </p:nvPr>
        </p:nvSpPr>
        <p:spPr/>
        <p:txBody>
          <a:bodyPr/>
          <a:lstStyle/>
          <a:p>
            <a:pPr eaLnBrk="1" hangingPunct="1">
              <a:buFontTx/>
              <a:buNone/>
            </a:pPr>
            <a:r>
              <a:rPr lang="en-US" altLang="zh-CN"/>
              <a:t>     </a:t>
            </a:r>
          </a:p>
        </p:txBody>
      </p:sp>
      <p:grpSp>
        <p:nvGrpSpPr>
          <p:cNvPr id="119812" name="Group 4"/>
          <p:cNvGrpSpPr>
            <a:grpSpLocks/>
          </p:cNvGrpSpPr>
          <p:nvPr/>
        </p:nvGrpSpPr>
        <p:grpSpPr bwMode="auto">
          <a:xfrm>
            <a:off x="685800" y="1371600"/>
            <a:ext cx="6934200" cy="4191000"/>
            <a:chOff x="432" y="864"/>
            <a:chExt cx="4368" cy="2640"/>
          </a:xfrm>
        </p:grpSpPr>
        <p:sp>
          <p:nvSpPr>
            <p:cNvPr id="119813" name="Text Box 5"/>
            <p:cNvSpPr txBox="1">
              <a:spLocks noChangeArrowheads="1"/>
            </p:cNvSpPr>
            <p:nvPr/>
          </p:nvSpPr>
          <p:spPr bwMode="auto">
            <a:xfrm>
              <a:off x="1968" y="1489"/>
              <a:ext cx="867" cy="399"/>
            </a:xfrm>
            <a:prstGeom prst="rect">
              <a:avLst/>
            </a:prstGeom>
            <a:solidFill>
              <a:srgbClr val="FFCC00"/>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chemeClr val="accent2"/>
                  </a:solidFill>
                  <a:latin typeface="华文新魏" panose="02010800040101010101" pitchFamily="2" charset="-122"/>
                  <a:ea typeface="华文新魏" panose="02010800040101010101" pitchFamily="2" charset="-122"/>
                </a:rPr>
                <a:t>系统打开</a:t>
              </a:r>
            </a:p>
            <a:p>
              <a:r>
                <a:rPr lang="zh-CN" altLang="en-US" sz="2000">
                  <a:solidFill>
                    <a:schemeClr val="accent2"/>
                  </a:solidFill>
                  <a:latin typeface="华文新魏" panose="02010800040101010101" pitchFamily="2" charset="-122"/>
                  <a:ea typeface="华文新魏" panose="02010800040101010101" pitchFamily="2" charset="-122"/>
                </a:rPr>
                <a:t>文件表</a:t>
              </a:r>
            </a:p>
          </p:txBody>
        </p:sp>
        <p:sp>
          <p:nvSpPr>
            <p:cNvPr id="119814" name="Text Box 6"/>
            <p:cNvSpPr txBox="1">
              <a:spLocks noChangeArrowheads="1"/>
            </p:cNvSpPr>
            <p:nvPr/>
          </p:nvSpPr>
          <p:spPr bwMode="auto">
            <a:xfrm>
              <a:off x="940" y="1489"/>
              <a:ext cx="912" cy="417"/>
            </a:xfrm>
            <a:prstGeom prst="rect">
              <a:avLst/>
            </a:prstGeom>
            <a:solidFill>
              <a:srgbClr val="FFCC00"/>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chemeClr val="accent2"/>
                  </a:solidFill>
                  <a:latin typeface="华文新魏" panose="02010800040101010101" pitchFamily="2" charset="-122"/>
                  <a:ea typeface="华文新魏" panose="02010800040101010101" pitchFamily="2" charset="-122"/>
                </a:rPr>
                <a:t>用户打开</a:t>
              </a:r>
            </a:p>
            <a:p>
              <a:r>
                <a:rPr lang="zh-CN" altLang="en-US" sz="2000">
                  <a:solidFill>
                    <a:schemeClr val="accent2"/>
                  </a:solidFill>
                  <a:latin typeface="华文新魏" panose="02010800040101010101" pitchFamily="2" charset="-122"/>
                  <a:ea typeface="华文新魏" panose="02010800040101010101" pitchFamily="2" charset="-122"/>
                </a:rPr>
                <a:t>文件表</a:t>
              </a:r>
            </a:p>
          </p:txBody>
        </p:sp>
        <p:sp>
          <p:nvSpPr>
            <p:cNvPr id="119815" name="Text Box 7"/>
            <p:cNvSpPr txBox="1">
              <a:spLocks noChangeArrowheads="1"/>
            </p:cNvSpPr>
            <p:nvPr/>
          </p:nvSpPr>
          <p:spPr bwMode="auto">
            <a:xfrm>
              <a:off x="3018" y="1489"/>
              <a:ext cx="966" cy="383"/>
            </a:xfrm>
            <a:prstGeom prst="rect">
              <a:avLst/>
            </a:prstGeom>
            <a:solidFill>
              <a:srgbClr val="FFCC00"/>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chemeClr val="accent2"/>
                  </a:solidFill>
                  <a:latin typeface="华文新魏" panose="02010800040101010101" pitchFamily="2" charset="-122"/>
                  <a:ea typeface="华文新魏" panose="02010800040101010101" pitchFamily="2" charset="-122"/>
                </a:rPr>
                <a:t>主存活动</a:t>
              </a:r>
            </a:p>
            <a:p>
              <a:r>
                <a:rPr lang="zh-CN" altLang="en-US" sz="2000">
                  <a:solidFill>
                    <a:schemeClr val="accent2"/>
                  </a:solidFill>
                  <a:latin typeface="华文新魏" panose="02010800040101010101" pitchFamily="2" charset="-122"/>
                  <a:ea typeface="华文新魏" panose="02010800040101010101" pitchFamily="2" charset="-122"/>
                </a:rPr>
                <a:t>索引节点表</a:t>
              </a:r>
            </a:p>
          </p:txBody>
        </p:sp>
        <p:sp>
          <p:nvSpPr>
            <p:cNvPr id="119816" name="Text Box 8"/>
            <p:cNvSpPr txBox="1">
              <a:spLocks noChangeArrowheads="1"/>
            </p:cNvSpPr>
            <p:nvPr/>
          </p:nvSpPr>
          <p:spPr bwMode="auto">
            <a:xfrm>
              <a:off x="4093" y="1559"/>
              <a:ext cx="509" cy="256"/>
            </a:xfrm>
            <a:prstGeom prst="rect">
              <a:avLst/>
            </a:prstGeom>
            <a:solidFill>
              <a:srgbClr val="FFCC00"/>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chemeClr val="accent2"/>
                  </a:solidFill>
                  <a:latin typeface="华文新魏" panose="02010800040101010101" pitchFamily="2" charset="-122"/>
                  <a:ea typeface="华文新魏" panose="02010800040101010101" pitchFamily="2" charset="-122"/>
                </a:rPr>
                <a:t>外存</a:t>
              </a:r>
            </a:p>
          </p:txBody>
        </p:sp>
        <p:sp>
          <p:nvSpPr>
            <p:cNvPr id="119817" name="Text Box 9"/>
            <p:cNvSpPr txBox="1">
              <a:spLocks noChangeArrowheads="1"/>
            </p:cNvSpPr>
            <p:nvPr/>
          </p:nvSpPr>
          <p:spPr bwMode="auto">
            <a:xfrm>
              <a:off x="1139" y="1950"/>
              <a:ext cx="408" cy="512"/>
            </a:xfrm>
            <a:prstGeom prst="rect">
              <a:avLst/>
            </a:prstGeom>
            <a:solidFill>
              <a:schemeClr val="accent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900">
                <a:solidFill>
                  <a:schemeClr val="accent2"/>
                </a:solidFill>
                <a:latin typeface="华文新魏" panose="02010800040101010101" pitchFamily="2" charset="-122"/>
                <a:ea typeface="华文新魏" panose="02010800040101010101" pitchFamily="2" charset="-122"/>
              </a:endParaRPr>
            </a:p>
            <a:p>
              <a:r>
                <a:rPr lang="en-US" altLang="zh-CN" sz="2000">
                  <a:solidFill>
                    <a:schemeClr val="accent2"/>
                  </a:solidFill>
                  <a:latin typeface="华文新魏" panose="02010800040101010101" pitchFamily="2" charset="-122"/>
                  <a:ea typeface="华文新魏" panose="02010800040101010101" pitchFamily="2" charset="-122"/>
                </a:rPr>
                <a:t>fp</a:t>
              </a:r>
            </a:p>
          </p:txBody>
        </p:sp>
        <p:sp>
          <p:nvSpPr>
            <p:cNvPr id="119818" name="Line 10"/>
            <p:cNvSpPr>
              <a:spLocks noChangeShapeType="1"/>
            </p:cNvSpPr>
            <p:nvPr/>
          </p:nvSpPr>
          <p:spPr bwMode="auto">
            <a:xfrm>
              <a:off x="1139" y="2112"/>
              <a:ext cx="4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9" name="Line 11"/>
            <p:cNvSpPr>
              <a:spLocks noChangeShapeType="1"/>
            </p:cNvSpPr>
            <p:nvPr/>
          </p:nvSpPr>
          <p:spPr bwMode="auto">
            <a:xfrm>
              <a:off x="1139" y="2335"/>
              <a:ext cx="4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20" name="Text Box 12"/>
            <p:cNvSpPr txBox="1">
              <a:spLocks noChangeArrowheads="1"/>
            </p:cNvSpPr>
            <p:nvPr/>
          </p:nvSpPr>
          <p:spPr bwMode="auto">
            <a:xfrm>
              <a:off x="432" y="2071"/>
              <a:ext cx="624" cy="233"/>
            </a:xfrm>
            <a:prstGeom prst="rect">
              <a:avLst/>
            </a:prstGeom>
            <a:solidFill>
              <a:srgbClr val="FFCC00"/>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chemeClr val="accent2"/>
                  </a:solidFill>
                  <a:latin typeface="华文新魏" panose="02010800040101010101" pitchFamily="2" charset="-122"/>
                  <a:ea typeface="华文新魏" panose="02010800040101010101" pitchFamily="2" charset="-122"/>
                </a:rPr>
                <a:t>读进程</a:t>
              </a:r>
            </a:p>
          </p:txBody>
        </p:sp>
        <p:sp>
          <p:nvSpPr>
            <p:cNvPr id="119821" name="Text Box 13"/>
            <p:cNvSpPr txBox="1">
              <a:spLocks noChangeArrowheads="1"/>
            </p:cNvSpPr>
            <p:nvPr/>
          </p:nvSpPr>
          <p:spPr bwMode="auto">
            <a:xfrm>
              <a:off x="432" y="3094"/>
              <a:ext cx="624" cy="218"/>
            </a:xfrm>
            <a:prstGeom prst="rect">
              <a:avLst/>
            </a:prstGeom>
            <a:solidFill>
              <a:srgbClr val="FFCC00"/>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chemeClr val="accent2"/>
                  </a:solidFill>
                  <a:latin typeface="华文新魏" panose="02010800040101010101" pitchFamily="2" charset="-122"/>
                  <a:ea typeface="华文新魏" panose="02010800040101010101" pitchFamily="2" charset="-122"/>
                </a:rPr>
                <a:t>写进程</a:t>
              </a:r>
            </a:p>
          </p:txBody>
        </p:sp>
        <p:sp>
          <p:nvSpPr>
            <p:cNvPr id="119822" name="Text Box 14"/>
            <p:cNvSpPr txBox="1">
              <a:spLocks noChangeArrowheads="1"/>
            </p:cNvSpPr>
            <p:nvPr/>
          </p:nvSpPr>
          <p:spPr bwMode="auto">
            <a:xfrm>
              <a:off x="1139" y="2993"/>
              <a:ext cx="408" cy="511"/>
            </a:xfrm>
            <a:prstGeom prst="rect">
              <a:avLst/>
            </a:prstGeom>
            <a:solidFill>
              <a:schemeClr val="accent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900">
                <a:solidFill>
                  <a:schemeClr val="accent2"/>
                </a:solidFill>
                <a:latin typeface="华文新魏" panose="02010800040101010101" pitchFamily="2" charset="-122"/>
                <a:ea typeface="华文新魏" panose="02010800040101010101" pitchFamily="2" charset="-122"/>
              </a:endParaRPr>
            </a:p>
            <a:p>
              <a:r>
                <a:rPr lang="en-US" altLang="zh-CN" sz="2000">
                  <a:solidFill>
                    <a:schemeClr val="accent2"/>
                  </a:solidFill>
                  <a:latin typeface="华文新魏" panose="02010800040101010101" pitchFamily="2" charset="-122"/>
                  <a:ea typeface="华文新魏" panose="02010800040101010101" pitchFamily="2" charset="-122"/>
                </a:rPr>
                <a:t>fp</a:t>
              </a:r>
            </a:p>
          </p:txBody>
        </p:sp>
        <p:sp>
          <p:nvSpPr>
            <p:cNvPr id="119823" name="Line 15"/>
            <p:cNvSpPr>
              <a:spLocks noChangeShapeType="1"/>
            </p:cNvSpPr>
            <p:nvPr/>
          </p:nvSpPr>
          <p:spPr bwMode="auto">
            <a:xfrm>
              <a:off x="1139" y="3120"/>
              <a:ext cx="4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24" name="Line 16"/>
            <p:cNvSpPr>
              <a:spLocks noChangeShapeType="1"/>
            </p:cNvSpPr>
            <p:nvPr/>
          </p:nvSpPr>
          <p:spPr bwMode="auto">
            <a:xfrm>
              <a:off x="1139" y="3377"/>
              <a:ext cx="4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25" name="Text Box 17"/>
            <p:cNvSpPr txBox="1">
              <a:spLocks noChangeArrowheads="1"/>
            </p:cNvSpPr>
            <p:nvPr/>
          </p:nvSpPr>
          <p:spPr bwMode="auto">
            <a:xfrm>
              <a:off x="2158" y="1942"/>
              <a:ext cx="610" cy="1409"/>
            </a:xfrm>
            <a:prstGeom prst="rect">
              <a:avLst/>
            </a:prstGeom>
            <a:solidFill>
              <a:schemeClr val="accent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endParaRPr lang="en-US" altLang="zh-CN" sz="1400">
                <a:solidFill>
                  <a:schemeClr val="accent2"/>
                </a:solidFill>
                <a:latin typeface="华文新魏" panose="02010800040101010101" pitchFamily="2" charset="-122"/>
                <a:ea typeface="华文新魏" panose="02010800040101010101" pitchFamily="2" charset="-122"/>
              </a:endParaRPr>
            </a:p>
            <a:p>
              <a:pPr algn="just">
                <a:lnSpc>
                  <a:spcPct val="80000"/>
                </a:lnSpc>
              </a:pPr>
              <a:r>
                <a:rPr lang="zh-CN" altLang="en-US" sz="2000">
                  <a:solidFill>
                    <a:schemeClr val="accent2"/>
                  </a:solidFill>
                  <a:latin typeface="华文新魏" panose="02010800040101010101" pitchFamily="2" charset="-122"/>
                  <a:ea typeface="华文新魏" panose="02010800040101010101" pitchFamily="2" charset="-122"/>
                </a:rPr>
                <a:t>文件节点指针</a:t>
              </a:r>
            </a:p>
            <a:p>
              <a:pPr algn="just"/>
              <a:endParaRPr lang="zh-CN" altLang="en-US" sz="1400">
                <a:solidFill>
                  <a:schemeClr val="accent2"/>
                </a:solidFill>
                <a:latin typeface="华文新魏" panose="02010800040101010101" pitchFamily="2" charset="-122"/>
                <a:ea typeface="华文新魏" panose="02010800040101010101" pitchFamily="2" charset="-122"/>
              </a:endParaRPr>
            </a:p>
            <a:p>
              <a:pPr algn="just">
                <a:lnSpc>
                  <a:spcPct val="80000"/>
                </a:lnSpc>
              </a:pPr>
              <a:endParaRPr lang="zh-CN" altLang="en-US" sz="1400">
                <a:solidFill>
                  <a:schemeClr val="accent2"/>
                </a:solidFill>
                <a:latin typeface="华文新魏" panose="02010800040101010101" pitchFamily="2" charset="-122"/>
                <a:ea typeface="华文新魏" panose="02010800040101010101" pitchFamily="2" charset="-122"/>
              </a:endParaRPr>
            </a:p>
            <a:p>
              <a:pPr algn="just">
                <a:lnSpc>
                  <a:spcPct val="80000"/>
                </a:lnSpc>
              </a:pPr>
              <a:r>
                <a:rPr lang="zh-CN" altLang="en-US" sz="2000">
                  <a:solidFill>
                    <a:schemeClr val="accent2"/>
                  </a:solidFill>
                  <a:latin typeface="华文新魏" panose="02010800040101010101" pitchFamily="2" charset="-122"/>
                  <a:ea typeface="华文新魏" panose="02010800040101010101" pitchFamily="2" charset="-122"/>
                </a:rPr>
                <a:t>文件节点指针</a:t>
              </a:r>
            </a:p>
          </p:txBody>
        </p:sp>
        <p:sp>
          <p:nvSpPr>
            <p:cNvPr id="119826" name="Line 18"/>
            <p:cNvSpPr>
              <a:spLocks noChangeShapeType="1"/>
            </p:cNvSpPr>
            <p:nvPr/>
          </p:nvSpPr>
          <p:spPr bwMode="auto">
            <a:xfrm>
              <a:off x="2158" y="2448"/>
              <a:ext cx="6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27" name="Line 19"/>
            <p:cNvSpPr>
              <a:spLocks noChangeShapeType="1"/>
            </p:cNvSpPr>
            <p:nvPr/>
          </p:nvSpPr>
          <p:spPr bwMode="auto">
            <a:xfrm>
              <a:off x="2158" y="2976"/>
              <a:ext cx="6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28" name="Line 20"/>
            <p:cNvSpPr>
              <a:spLocks noChangeShapeType="1"/>
            </p:cNvSpPr>
            <p:nvPr/>
          </p:nvSpPr>
          <p:spPr bwMode="auto">
            <a:xfrm>
              <a:off x="1547" y="2198"/>
              <a:ext cx="611" cy="1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29" name="Line 21"/>
            <p:cNvSpPr>
              <a:spLocks noChangeShapeType="1"/>
            </p:cNvSpPr>
            <p:nvPr/>
          </p:nvSpPr>
          <p:spPr bwMode="auto">
            <a:xfrm flipV="1">
              <a:off x="1547" y="2784"/>
              <a:ext cx="613" cy="4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30" name="Text Box 22"/>
            <p:cNvSpPr txBox="1">
              <a:spLocks noChangeArrowheads="1"/>
            </p:cNvSpPr>
            <p:nvPr/>
          </p:nvSpPr>
          <p:spPr bwMode="auto">
            <a:xfrm>
              <a:off x="3074" y="1942"/>
              <a:ext cx="611" cy="1409"/>
            </a:xfrm>
            <a:prstGeom prst="rect">
              <a:avLst/>
            </a:prstGeom>
            <a:solidFill>
              <a:schemeClr val="accent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900">
                <a:solidFill>
                  <a:schemeClr val="accent2"/>
                </a:solidFill>
                <a:latin typeface="华文新魏" panose="02010800040101010101" pitchFamily="2" charset="-122"/>
                <a:ea typeface="华文新魏" panose="02010800040101010101" pitchFamily="2" charset="-122"/>
              </a:endParaRPr>
            </a:p>
            <a:p>
              <a:pPr algn="just"/>
              <a:endParaRPr lang="en-US" altLang="zh-CN" sz="900">
                <a:solidFill>
                  <a:schemeClr val="accent2"/>
                </a:solidFill>
                <a:latin typeface="华文新魏" panose="02010800040101010101" pitchFamily="2" charset="-122"/>
                <a:ea typeface="华文新魏" panose="02010800040101010101" pitchFamily="2" charset="-122"/>
              </a:endParaRPr>
            </a:p>
            <a:p>
              <a:pPr algn="just">
                <a:lnSpc>
                  <a:spcPct val="80000"/>
                </a:lnSpc>
              </a:pPr>
              <a:endParaRPr lang="en-US" altLang="zh-CN" sz="1400">
                <a:solidFill>
                  <a:schemeClr val="accent2"/>
                </a:solidFill>
                <a:latin typeface="华文新魏" panose="02010800040101010101" pitchFamily="2" charset="-122"/>
                <a:ea typeface="华文新魏" panose="02010800040101010101" pitchFamily="2" charset="-122"/>
              </a:endParaRPr>
            </a:p>
            <a:p>
              <a:pPr algn="just">
                <a:lnSpc>
                  <a:spcPct val="80000"/>
                </a:lnSpc>
              </a:pPr>
              <a:r>
                <a:rPr lang="zh-CN" altLang="en-US" sz="2000">
                  <a:solidFill>
                    <a:schemeClr val="accent2"/>
                  </a:solidFill>
                  <a:latin typeface="华文新魏" panose="02010800040101010101" pitchFamily="2" charset="-122"/>
                  <a:ea typeface="华文新魏" panose="02010800040101010101" pitchFamily="2" charset="-122"/>
                </a:rPr>
                <a:t>索引</a:t>
              </a:r>
            </a:p>
            <a:p>
              <a:pPr algn="just">
                <a:lnSpc>
                  <a:spcPct val="80000"/>
                </a:lnSpc>
              </a:pPr>
              <a:r>
                <a:rPr lang="zh-CN" altLang="en-US" sz="2000">
                  <a:solidFill>
                    <a:schemeClr val="accent2"/>
                  </a:solidFill>
                  <a:latin typeface="华文新魏" panose="02010800040101010101" pitchFamily="2" charset="-122"/>
                  <a:ea typeface="华文新魏" panose="02010800040101010101" pitchFamily="2" charset="-122"/>
                </a:rPr>
                <a:t>节点</a:t>
              </a:r>
            </a:p>
          </p:txBody>
        </p:sp>
        <p:sp>
          <p:nvSpPr>
            <p:cNvPr id="119831" name="Line 23"/>
            <p:cNvSpPr>
              <a:spLocks noChangeShapeType="1"/>
            </p:cNvSpPr>
            <p:nvPr/>
          </p:nvSpPr>
          <p:spPr bwMode="auto">
            <a:xfrm>
              <a:off x="3074" y="2184"/>
              <a:ext cx="61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32" name="Line 24"/>
            <p:cNvSpPr>
              <a:spLocks noChangeShapeType="1"/>
            </p:cNvSpPr>
            <p:nvPr/>
          </p:nvSpPr>
          <p:spPr bwMode="auto">
            <a:xfrm>
              <a:off x="3074" y="2569"/>
              <a:ext cx="61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33" name="Line 25"/>
            <p:cNvSpPr>
              <a:spLocks noChangeShapeType="1"/>
            </p:cNvSpPr>
            <p:nvPr/>
          </p:nvSpPr>
          <p:spPr bwMode="auto">
            <a:xfrm>
              <a:off x="2768" y="2198"/>
              <a:ext cx="306" cy="1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34" name="Line 26"/>
            <p:cNvSpPr>
              <a:spLocks noChangeShapeType="1"/>
            </p:cNvSpPr>
            <p:nvPr/>
          </p:nvSpPr>
          <p:spPr bwMode="auto">
            <a:xfrm flipV="1">
              <a:off x="2784" y="2455"/>
              <a:ext cx="290" cy="3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35" name="Text Box 27"/>
            <p:cNvSpPr txBox="1">
              <a:spLocks noChangeArrowheads="1"/>
            </p:cNvSpPr>
            <p:nvPr/>
          </p:nvSpPr>
          <p:spPr bwMode="auto">
            <a:xfrm>
              <a:off x="4093" y="1942"/>
              <a:ext cx="707" cy="1466"/>
            </a:xfrm>
            <a:prstGeom prst="rect">
              <a:avLst/>
            </a:prstGeom>
            <a:solidFill>
              <a:schemeClr val="accent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900">
                <a:solidFill>
                  <a:schemeClr val="accent2"/>
                </a:solidFill>
                <a:latin typeface="华文新魏" panose="02010800040101010101" pitchFamily="2" charset="-122"/>
                <a:ea typeface="华文新魏" panose="02010800040101010101" pitchFamily="2" charset="-122"/>
              </a:endParaRPr>
            </a:p>
            <a:p>
              <a:pPr algn="just"/>
              <a:endParaRPr lang="en-US" altLang="zh-CN" sz="900">
                <a:solidFill>
                  <a:schemeClr val="accent2"/>
                </a:solidFill>
                <a:latin typeface="华文新魏" panose="02010800040101010101" pitchFamily="2" charset="-122"/>
                <a:ea typeface="华文新魏" panose="02010800040101010101" pitchFamily="2" charset="-122"/>
              </a:endParaRPr>
            </a:p>
            <a:p>
              <a:pPr algn="just"/>
              <a:endParaRPr lang="en-US" altLang="zh-CN" sz="900">
                <a:solidFill>
                  <a:schemeClr val="accent2"/>
                </a:solidFill>
                <a:latin typeface="华文新魏" panose="02010800040101010101" pitchFamily="2" charset="-122"/>
                <a:ea typeface="华文新魏" panose="02010800040101010101" pitchFamily="2" charset="-122"/>
              </a:endParaRPr>
            </a:p>
            <a:p>
              <a:pPr algn="just"/>
              <a:endParaRPr lang="en-US" altLang="zh-CN" sz="900">
                <a:solidFill>
                  <a:schemeClr val="accent2"/>
                </a:solidFill>
                <a:latin typeface="华文新魏" panose="02010800040101010101" pitchFamily="2" charset="-122"/>
                <a:ea typeface="华文新魏" panose="02010800040101010101" pitchFamily="2" charset="-122"/>
              </a:endParaRPr>
            </a:p>
            <a:p>
              <a:pPr algn="just"/>
              <a:r>
                <a:rPr lang="en-US" altLang="zh-CN">
                  <a:solidFill>
                    <a:schemeClr val="accent2"/>
                  </a:solidFill>
                  <a:latin typeface="华文新魏" panose="02010800040101010101" pitchFamily="2" charset="-122"/>
                  <a:ea typeface="华文新魏" panose="02010800040101010101" pitchFamily="2" charset="-122"/>
                </a:rPr>
                <a:t>pipe</a:t>
              </a:r>
              <a:r>
                <a:rPr lang="zh-CN" altLang="en-US">
                  <a:solidFill>
                    <a:schemeClr val="accent2"/>
                  </a:solidFill>
                  <a:latin typeface="华文新魏" panose="02010800040101010101" pitchFamily="2" charset="-122"/>
                  <a:ea typeface="华文新魏" panose="02010800040101010101" pitchFamily="2" charset="-122"/>
                </a:rPr>
                <a:t>文件</a:t>
              </a:r>
            </a:p>
          </p:txBody>
        </p:sp>
        <p:sp>
          <p:nvSpPr>
            <p:cNvPr id="119836" name="Line 28"/>
            <p:cNvSpPr>
              <a:spLocks noChangeShapeType="1"/>
            </p:cNvSpPr>
            <p:nvPr/>
          </p:nvSpPr>
          <p:spPr bwMode="auto">
            <a:xfrm>
              <a:off x="3685" y="2455"/>
              <a:ext cx="40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37" name="Text Box 29"/>
            <p:cNvSpPr txBox="1">
              <a:spLocks noChangeArrowheads="1"/>
            </p:cNvSpPr>
            <p:nvPr/>
          </p:nvSpPr>
          <p:spPr bwMode="auto">
            <a:xfrm>
              <a:off x="1376" y="864"/>
              <a:ext cx="2184" cy="434"/>
            </a:xfrm>
            <a:prstGeom prst="rect">
              <a:avLst/>
            </a:prstGeom>
            <a:solidFill>
              <a:srgbClr val="FFCC00"/>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700">
                  <a:solidFill>
                    <a:schemeClr val="accent2"/>
                  </a:solidFill>
                  <a:latin typeface="华文新魏" panose="02010800040101010101" pitchFamily="2" charset="-122"/>
                  <a:ea typeface="华文新魏" panose="02010800040101010101" pitchFamily="2" charset="-122"/>
                </a:rPr>
                <a:t> </a:t>
              </a:r>
              <a:r>
                <a:rPr lang="en-US" altLang="zh-CN" sz="3600">
                  <a:solidFill>
                    <a:schemeClr val="accent2"/>
                  </a:solidFill>
                  <a:latin typeface="华文新魏" panose="02010800040101010101" pitchFamily="2" charset="-122"/>
                  <a:ea typeface="华文新魏" panose="02010800040101010101" pitchFamily="2" charset="-122"/>
                </a:rPr>
                <a:t>pipe</a:t>
              </a:r>
              <a:r>
                <a:rPr lang="zh-CN" altLang="en-US" sz="3600">
                  <a:solidFill>
                    <a:schemeClr val="accent2"/>
                  </a:solidFill>
                  <a:latin typeface="华文新魏" panose="02010800040101010101" pitchFamily="2" charset="-122"/>
                  <a:ea typeface="华文新魏" panose="02010800040101010101" pitchFamily="2" charset="-122"/>
                </a:rPr>
                <a:t>的数据结构</a:t>
              </a:r>
            </a:p>
          </p:txBody>
        </p:sp>
        <p:sp>
          <p:nvSpPr>
            <p:cNvPr id="119838" name="Line 30"/>
            <p:cNvSpPr>
              <a:spLocks noChangeShapeType="1"/>
            </p:cNvSpPr>
            <p:nvPr/>
          </p:nvSpPr>
          <p:spPr bwMode="auto">
            <a:xfrm>
              <a:off x="4080" y="2208"/>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39" name="Line 31"/>
            <p:cNvSpPr>
              <a:spLocks noChangeShapeType="1"/>
            </p:cNvSpPr>
            <p:nvPr/>
          </p:nvSpPr>
          <p:spPr bwMode="auto">
            <a:xfrm>
              <a:off x="4080" y="2688"/>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600767910"/>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43000" y="503238"/>
            <a:ext cx="74676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并发进程的分类</a:t>
            </a:r>
          </a:p>
        </p:txBody>
      </p:sp>
      <p:sp>
        <p:nvSpPr>
          <p:cNvPr id="16387" name="Rectangle 3"/>
          <p:cNvSpPr>
            <a:spLocks noGrp="1" noChangeArrowheads="1"/>
          </p:cNvSpPr>
          <p:nvPr>
            <p:ph type="body" idx="1"/>
          </p:nvPr>
        </p:nvSpPr>
        <p:spPr>
          <a:xfrm>
            <a:off x="914400" y="1143000"/>
            <a:ext cx="7391400" cy="4394200"/>
          </a:xfrm>
        </p:spPr>
        <p:txBody>
          <a:bodyPr/>
          <a:lstStyle/>
          <a:p>
            <a:pPr eaLnBrk="1" hangingPunct="1">
              <a:spcBef>
                <a:spcPct val="0"/>
              </a:spcBef>
              <a:buFontTx/>
              <a:buNone/>
            </a:pPr>
            <a:r>
              <a:rPr lang="en-US" altLang="zh-CN" sz="2400">
                <a:ea typeface="仿宋_GB2312" pitchFamily="49" charset="-122"/>
              </a:rPr>
              <a:t>●</a:t>
            </a:r>
            <a:r>
              <a:rPr lang="zh-CN" altLang="en-US" sz="3600">
                <a:solidFill>
                  <a:srgbClr val="333399"/>
                </a:solidFill>
                <a:ea typeface="隶书" panose="02010509060101010101" pitchFamily="49" charset="-122"/>
              </a:rPr>
              <a:t>不相交的并发进程</a:t>
            </a:r>
            <a:r>
              <a:rPr lang="zh-CN" altLang="en-US" sz="3600">
                <a:ea typeface="隶书" panose="02010509060101010101" pitchFamily="49" charset="-122"/>
              </a:rPr>
              <a:t>：指进程各自运行在独立的变量集合上，一个进程的执行与其它并发进程的进展无关；它是与时间无关的充分条件，也称为</a:t>
            </a:r>
            <a:r>
              <a:rPr lang="en-US" altLang="zh-CN" sz="3600">
                <a:ea typeface="隶书" panose="02010509060101010101" pitchFamily="49" charset="-122"/>
              </a:rPr>
              <a:t>Bernstein</a:t>
            </a:r>
            <a:r>
              <a:rPr lang="zh-CN" altLang="en-US" sz="3600">
                <a:ea typeface="隶书" panose="02010509060101010101" pitchFamily="49" charset="-122"/>
              </a:rPr>
              <a:t>条件。</a:t>
            </a:r>
            <a:r>
              <a:rPr lang="zh-CN" altLang="en-US" sz="2400"/>
              <a:t> </a:t>
            </a:r>
          </a:p>
          <a:p>
            <a:pPr>
              <a:spcBef>
                <a:spcPct val="0"/>
              </a:spcBef>
              <a:buFontTx/>
              <a:buNone/>
            </a:pPr>
            <a:r>
              <a:rPr lang="zh-CN" altLang="en-US" sz="2400">
                <a:ea typeface="仿宋_GB2312" pitchFamily="49" charset="-122"/>
              </a:rPr>
              <a:t>●</a:t>
            </a:r>
            <a:r>
              <a:rPr lang="zh-CN" altLang="en-US" sz="3600">
                <a:solidFill>
                  <a:srgbClr val="333399"/>
                </a:solidFill>
                <a:ea typeface="隶书" panose="02010509060101010101" pitchFamily="49" charset="-122"/>
              </a:rPr>
              <a:t>相交的并发进程</a:t>
            </a:r>
            <a:r>
              <a:rPr lang="zh-CN" altLang="en-US" sz="3600">
                <a:ea typeface="隶书" panose="02010509060101010101" pitchFamily="49" charset="-122"/>
              </a:rPr>
              <a:t>：指并发进程共享了某些变量，一个进程的执行可能会影响其它进程的结果 。</a:t>
            </a:r>
            <a:endParaRPr lang="zh-CN" altLang="zh-CN" sz="3600">
              <a:ea typeface="隶书" panose="02010509060101010101" pitchFamily="49" charset="-122"/>
            </a:endParaRPr>
          </a:p>
        </p:txBody>
      </p:sp>
    </p:spTree>
    <p:extLst>
      <p:ext uri="{BB962C8B-B14F-4D97-AF65-F5344CB8AC3E}">
        <p14:creationId xmlns:p14="http://schemas.microsoft.com/office/powerpoint/2010/main" val="49638904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900113" y="333375"/>
            <a:ext cx="77724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父子进程通过管道传送信息</a:t>
            </a:r>
            <a:endParaRPr lang="zh-CN" altLang="en-US" b="1">
              <a:latin typeface="隶书" panose="02010509060101010101" pitchFamily="49" charset="-122"/>
              <a:ea typeface="隶书" panose="02010509060101010101" pitchFamily="49" charset="-122"/>
            </a:endParaRPr>
          </a:p>
        </p:txBody>
      </p:sp>
      <p:grpSp>
        <p:nvGrpSpPr>
          <p:cNvPr id="120835" name="Group 24"/>
          <p:cNvGrpSpPr>
            <a:grpSpLocks/>
          </p:cNvGrpSpPr>
          <p:nvPr/>
        </p:nvGrpSpPr>
        <p:grpSpPr bwMode="auto">
          <a:xfrm>
            <a:off x="1358900" y="1447800"/>
            <a:ext cx="6237288" cy="2706688"/>
            <a:chOff x="775" y="912"/>
            <a:chExt cx="3929" cy="1705"/>
          </a:xfrm>
        </p:grpSpPr>
        <p:grpSp>
          <p:nvGrpSpPr>
            <p:cNvPr id="120837" name="Group 5"/>
            <p:cNvGrpSpPr>
              <a:grpSpLocks/>
            </p:cNvGrpSpPr>
            <p:nvPr/>
          </p:nvGrpSpPr>
          <p:grpSpPr bwMode="auto">
            <a:xfrm>
              <a:off x="1680" y="912"/>
              <a:ext cx="575" cy="1348"/>
              <a:chOff x="1680" y="1200"/>
              <a:chExt cx="575" cy="1348"/>
            </a:xfrm>
          </p:grpSpPr>
          <p:sp>
            <p:nvSpPr>
              <p:cNvPr id="120851" name="Text Box 6"/>
              <p:cNvSpPr txBox="1">
                <a:spLocks noChangeArrowheads="1"/>
              </p:cNvSpPr>
              <p:nvPr/>
            </p:nvSpPr>
            <p:spPr bwMode="auto">
              <a:xfrm>
                <a:off x="1680" y="1200"/>
                <a:ext cx="575" cy="134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a:solidFill>
                    <a:schemeClr val="accent2"/>
                  </a:solidFill>
                  <a:latin typeface="华文新魏" panose="02010800040101010101" pitchFamily="2" charset="-122"/>
                  <a:ea typeface="华文新魏" panose="02010800040101010101" pitchFamily="2" charset="-122"/>
                </a:endParaRPr>
              </a:p>
              <a:p>
                <a:pPr algn="just"/>
                <a:r>
                  <a:rPr lang="zh-CN" altLang="en-US" sz="2400" b="1">
                    <a:latin typeface="华文新魏" panose="02010800040101010101" pitchFamily="2" charset="-122"/>
                    <a:ea typeface="华文新魏" panose="02010800040101010101" pitchFamily="2" charset="-122"/>
                  </a:rPr>
                  <a:t>写端</a:t>
                </a:r>
              </a:p>
              <a:p>
                <a:pPr algn="just"/>
                <a:endParaRPr lang="zh-CN" altLang="en-US" sz="2400" b="1">
                  <a:latin typeface="华文新魏" panose="02010800040101010101" pitchFamily="2" charset="-122"/>
                  <a:ea typeface="华文新魏" panose="02010800040101010101" pitchFamily="2" charset="-122"/>
                </a:endParaRPr>
              </a:p>
              <a:p>
                <a:pPr algn="just"/>
                <a:r>
                  <a:rPr lang="zh-CN" altLang="en-US" sz="2400" b="1">
                    <a:latin typeface="华文新魏" panose="02010800040101010101" pitchFamily="2" charset="-122"/>
                    <a:ea typeface="华文新魏" panose="02010800040101010101" pitchFamily="2" charset="-122"/>
                  </a:rPr>
                  <a:t>读端</a:t>
                </a:r>
              </a:p>
              <a:p>
                <a:pPr algn="just"/>
                <a:endParaRPr lang="zh-CN" altLang="en-US" sz="2400" b="1">
                  <a:latin typeface="华文新魏" panose="02010800040101010101" pitchFamily="2" charset="-122"/>
                  <a:ea typeface="华文新魏" panose="02010800040101010101" pitchFamily="2" charset="-122"/>
                </a:endParaRPr>
              </a:p>
              <a:p>
                <a:pPr algn="just"/>
                <a:r>
                  <a:rPr lang="zh-CN" altLang="en-US" sz="2400">
                    <a:solidFill>
                      <a:schemeClr val="accent2"/>
                    </a:solidFill>
                    <a:latin typeface="华文新魏" panose="02010800040101010101" pitchFamily="2" charset="-122"/>
                    <a:ea typeface="华文新魏" panose="02010800040101010101" pitchFamily="2" charset="-122"/>
                  </a:rPr>
                  <a:t>  </a:t>
                </a:r>
                <a:r>
                  <a:rPr lang="en-US" altLang="zh-CN" sz="2400">
                    <a:solidFill>
                      <a:schemeClr val="accent2"/>
                    </a:solidFill>
                    <a:latin typeface="Times New Roman" panose="02020603050405020304" pitchFamily="18" charset="0"/>
                    <a:ea typeface="华文新魏" panose="02010800040101010101" pitchFamily="2" charset="-122"/>
                  </a:rPr>
                  <a:t>…</a:t>
                </a:r>
                <a:endParaRPr lang="en-US" altLang="zh-CN" sz="2400">
                  <a:solidFill>
                    <a:schemeClr val="accent2"/>
                  </a:solidFill>
                  <a:latin typeface="华文新魏" panose="02010800040101010101" pitchFamily="2" charset="-122"/>
                  <a:ea typeface="华文新魏" panose="02010800040101010101" pitchFamily="2" charset="-122"/>
                </a:endParaRPr>
              </a:p>
            </p:txBody>
          </p:sp>
          <p:sp>
            <p:nvSpPr>
              <p:cNvPr id="120852" name="Line 7"/>
              <p:cNvSpPr>
                <a:spLocks noChangeShapeType="1"/>
              </p:cNvSpPr>
              <p:nvPr/>
            </p:nvSpPr>
            <p:spPr bwMode="auto">
              <a:xfrm>
                <a:off x="1680" y="1671"/>
                <a:ext cx="5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0853" name="Line 8"/>
              <p:cNvSpPr>
                <a:spLocks noChangeShapeType="1"/>
              </p:cNvSpPr>
              <p:nvPr/>
            </p:nvSpPr>
            <p:spPr bwMode="auto">
              <a:xfrm>
                <a:off x="1680" y="2142"/>
                <a:ext cx="5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sp>
          <p:nvSpPr>
            <p:cNvPr id="120838" name="Text Box 9"/>
            <p:cNvSpPr txBox="1">
              <a:spLocks noChangeArrowheads="1"/>
            </p:cNvSpPr>
            <p:nvPr/>
          </p:nvSpPr>
          <p:spPr bwMode="auto">
            <a:xfrm>
              <a:off x="912" y="912"/>
              <a:ext cx="5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a:latin typeface="Times New Roman" panose="02020603050405020304" pitchFamily="18" charset="0"/>
                  <a:ea typeface="华文新魏" panose="02010800040101010101" pitchFamily="2" charset="-122"/>
                </a:rPr>
                <a:t>进程</a:t>
              </a:r>
              <a:r>
                <a:rPr lang="en-US" altLang="zh-CN" sz="2400" b="1">
                  <a:latin typeface="Times New Roman" panose="02020603050405020304" pitchFamily="18" charset="0"/>
                  <a:ea typeface="华文新魏" panose="02010800040101010101" pitchFamily="2" charset="-122"/>
                </a:rPr>
                <a:t>A</a:t>
              </a:r>
            </a:p>
          </p:txBody>
        </p:sp>
        <p:grpSp>
          <p:nvGrpSpPr>
            <p:cNvPr id="120839" name="Group 10"/>
            <p:cNvGrpSpPr>
              <a:grpSpLocks/>
            </p:cNvGrpSpPr>
            <p:nvPr/>
          </p:nvGrpSpPr>
          <p:grpSpPr bwMode="auto">
            <a:xfrm>
              <a:off x="3439" y="912"/>
              <a:ext cx="575" cy="1310"/>
              <a:chOff x="3408" y="1200"/>
              <a:chExt cx="575" cy="1310"/>
            </a:xfrm>
          </p:grpSpPr>
          <p:sp>
            <p:nvSpPr>
              <p:cNvPr id="120848" name="Text Box 11"/>
              <p:cNvSpPr txBox="1">
                <a:spLocks noChangeArrowheads="1"/>
              </p:cNvSpPr>
              <p:nvPr/>
            </p:nvSpPr>
            <p:spPr bwMode="auto">
              <a:xfrm>
                <a:off x="3408" y="1200"/>
                <a:ext cx="575" cy="131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a:solidFill>
                    <a:schemeClr val="accent2"/>
                  </a:solidFill>
                  <a:latin typeface="华文新魏" panose="02010800040101010101" pitchFamily="2" charset="-122"/>
                  <a:ea typeface="华文新魏" panose="02010800040101010101" pitchFamily="2" charset="-122"/>
                </a:endParaRPr>
              </a:p>
              <a:p>
                <a:pPr algn="just"/>
                <a:r>
                  <a:rPr lang="zh-CN" altLang="en-US" sz="2400" b="1">
                    <a:latin typeface="华文新魏" panose="02010800040101010101" pitchFamily="2" charset="-122"/>
                    <a:ea typeface="华文新魏" panose="02010800040101010101" pitchFamily="2" charset="-122"/>
                  </a:rPr>
                  <a:t>写端</a:t>
                </a:r>
              </a:p>
              <a:p>
                <a:pPr algn="just"/>
                <a:endParaRPr lang="zh-CN" altLang="en-US" sz="2400" b="1">
                  <a:latin typeface="华文新魏" panose="02010800040101010101" pitchFamily="2" charset="-122"/>
                  <a:ea typeface="华文新魏" panose="02010800040101010101" pitchFamily="2" charset="-122"/>
                </a:endParaRPr>
              </a:p>
              <a:p>
                <a:pPr algn="just"/>
                <a:r>
                  <a:rPr lang="zh-CN" altLang="en-US" sz="2400" b="1">
                    <a:latin typeface="华文新魏" panose="02010800040101010101" pitchFamily="2" charset="-122"/>
                    <a:ea typeface="华文新魏" panose="02010800040101010101" pitchFamily="2" charset="-122"/>
                  </a:rPr>
                  <a:t>读端</a:t>
                </a:r>
              </a:p>
              <a:p>
                <a:pPr algn="just"/>
                <a:endParaRPr lang="zh-CN" altLang="en-US" sz="2400" b="1">
                  <a:latin typeface="华文新魏" panose="02010800040101010101" pitchFamily="2" charset="-122"/>
                  <a:ea typeface="华文新魏" panose="02010800040101010101" pitchFamily="2" charset="-122"/>
                </a:endParaRPr>
              </a:p>
              <a:p>
                <a:pPr algn="just"/>
                <a:r>
                  <a:rPr lang="en-US" altLang="zh-CN" sz="2000">
                    <a:solidFill>
                      <a:schemeClr val="accent2"/>
                    </a:solidFill>
                    <a:latin typeface="Times New Roman" panose="02020603050405020304" pitchFamily="18" charset="0"/>
                    <a:ea typeface="华文新魏" panose="02010800040101010101" pitchFamily="2" charset="-122"/>
                  </a:rPr>
                  <a:t>…</a:t>
                </a:r>
                <a:endParaRPr lang="en-US" altLang="zh-CN" sz="2000">
                  <a:solidFill>
                    <a:schemeClr val="accent2"/>
                  </a:solidFill>
                  <a:latin typeface="华文新魏" panose="02010800040101010101" pitchFamily="2" charset="-122"/>
                  <a:ea typeface="华文新魏" panose="02010800040101010101" pitchFamily="2" charset="-122"/>
                </a:endParaRPr>
              </a:p>
            </p:txBody>
          </p:sp>
          <p:sp>
            <p:nvSpPr>
              <p:cNvPr id="120849" name="Line 12"/>
              <p:cNvSpPr>
                <a:spLocks noChangeShapeType="1"/>
              </p:cNvSpPr>
              <p:nvPr/>
            </p:nvSpPr>
            <p:spPr bwMode="auto">
              <a:xfrm>
                <a:off x="3408" y="1671"/>
                <a:ext cx="5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0850" name="Line 13"/>
              <p:cNvSpPr>
                <a:spLocks noChangeShapeType="1"/>
              </p:cNvSpPr>
              <p:nvPr/>
            </p:nvSpPr>
            <p:spPr bwMode="auto">
              <a:xfrm>
                <a:off x="3408" y="2142"/>
                <a:ext cx="5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sp>
          <p:nvSpPr>
            <p:cNvPr id="120840" name="Text Box 14"/>
            <p:cNvSpPr txBox="1">
              <a:spLocks noChangeArrowheads="1"/>
            </p:cNvSpPr>
            <p:nvPr/>
          </p:nvSpPr>
          <p:spPr bwMode="auto">
            <a:xfrm>
              <a:off x="4129" y="912"/>
              <a:ext cx="5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a:latin typeface="Times New Roman" panose="02020603050405020304" pitchFamily="18" charset="0"/>
                  <a:ea typeface="华文新魏" panose="02010800040101010101" pitchFamily="2" charset="-122"/>
                </a:rPr>
                <a:t>进程</a:t>
              </a:r>
              <a:r>
                <a:rPr lang="en-US" altLang="zh-CN" sz="2400" b="1">
                  <a:latin typeface="Times New Roman" panose="02020603050405020304" pitchFamily="18" charset="0"/>
                  <a:ea typeface="华文新魏" panose="02010800040101010101" pitchFamily="2" charset="-122"/>
                </a:rPr>
                <a:t>B</a:t>
              </a:r>
            </a:p>
          </p:txBody>
        </p:sp>
        <p:sp>
          <p:nvSpPr>
            <p:cNvPr id="120841" name="Text Box 15"/>
            <p:cNvSpPr txBox="1">
              <a:spLocks noChangeArrowheads="1"/>
            </p:cNvSpPr>
            <p:nvPr/>
          </p:nvSpPr>
          <p:spPr bwMode="auto">
            <a:xfrm>
              <a:off x="2521" y="1855"/>
              <a:ext cx="804" cy="46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latin typeface="华文新魏" panose="02010800040101010101" pitchFamily="2" charset="-122"/>
                  <a:ea typeface="华文新魏" panose="02010800040101010101" pitchFamily="2" charset="-122"/>
                </a:rPr>
                <a:t>管道文件</a:t>
              </a:r>
            </a:p>
            <a:p>
              <a:r>
                <a:rPr lang="en-US" altLang="zh-CN" sz="2400" b="1">
                  <a:latin typeface="华文新魏" panose="02010800040101010101" pitchFamily="2" charset="-122"/>
                  <a:ea typeface="华文新魏" panose="02010800040101010101" pitchFamily="2" charset="-122"/>
                </a:rPr>
                <a:t>(</a:t>
              </a:r>
              <a:r>
                <a:rPr lang="zh-CN" altLang="en-US" sz="2400" b="1">
                  <a:latin typeface="华文新魏" panose="02010800040101010101" pitchFamily="2" charset="-122"/>
                  <a:ea typeface="华文新魏" panose="02010800040101010101" pitchFamily="2" charset="-122"/>
                </a:rPr>
                <a:t>缓冲区</a:t>
              </a:r>
              <a:r>
                <a:rPr lang="en-US" altLang="zh-CN" sz="2400" b="1">
                  <a:latin typeface="华文新魏" panose="02010800040101010101" pitchFamily="2" charset="-122"/>
                  <a:ea typeface="华文新魏" panose="02010800040101010101" pitchFamily="2" charset="-122"/>
                </a:rPr>
                <a:t>)</a:t>
              </a:r>
            </a:p>
          </p:txBody>
        </p:sp>
        <p:sp>
          <p:nvSpPr>
            <p:cNvPr id="120842" name="Line 16"/>
            <p:cNvSpPr>
              <a:spLocks noChangeShapeType="1"/>
            </p:cNvSpPr>
            <p:nvPr/>
          </p:nvSpPr>
          <p:spPr bwMode="auto">
            <a:xfrm>
              <a:off x="2176" y="1148"/>
              <a:ext cx="5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43" name="Line 17"/>
            <p:cNvSpPr>
              <a:spLocks noChangeShapeType="1"/>
            </p:cNvSpPr>
            <p:nvPr/>
          </p:nvSpPr>
          <p:spPr bwMode="auto">
            <a:xfrm>
              <a:off x="2751" y="1148"/>
              <a:ext cx="0" cy="7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844" name="Line 18"/>
            <p:cNvSpPr>
              <a:spLocks noChangeShapeType="1"/>
            </p:cNvSpPr>
            <p:nvPr/>
          </p:nvSpPr>
          <p:spPr bwMode="auto">
            <a:xfrm flipV="1">
              <a:off x="3095" y="1501"/>
              <a:ext cx="0" cy="3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45" name="Line 19"/>
            <p:cNvSpPr>
              <a:spLocks noChangeShapeType="1"/>
            </p:cNvSpPr>
            <p:nvPr/>
          </p:nvSpPr>
          <p:spPr bwMode="auto">
            <a:xfrm>
              <a:off x="3095" y="1501"/>
              <a:ext cx="3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846" name="Text Box 20"/>
            <p:cNvSpPr txBox="1">
              <a:spLocks noChangeArrowheads="1"/>
            </p:cNvSpPr>
            <p:nvPr/>
          </p:nvSpPr>
          <p:spPr bwMode="auto">
            <a:xfrm>
              <a:off x="775" y="2387"/>
              <a:ext cx="16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dirty="0">
                  <a:latin typeface="Times New Roman" panose="02020603050405020304" pitchFamily="18" charset="0"/>
                  <a:ea typeface="华文新魏" panose="02010800040101010101" pitchFamily="2" charset="-122"/>
                </a:rPr>
                <a:t>进程</a:t>
              </a:r>
              <a:r>
                <a:rPr lang="en-US" altLang="zh-CN" sz="2400" b="1" dirty="0">
                  <a:latin typeface="Times New Roman" panose="02020603050405020304" pitchFamily="18" charset="0"/>
                  <a:ea typeface="华文新魏" panose="02010800040101010101" pitchFamily="2" charset="-122"/>
                </a:rPr>
                <a:t>A</a:t>
              </a:r>
              <a:r>
                <a:rPr lang="zh-CN" altLang="en-US" sz="2400" b="1" dirty="0">
                  <a:latin typeface="Times New Roman" panose="02020603050405020304" pitchFamily="18" charset="0"/>
                  <a:ea typeface="华文新魏" panose="02010800040101010101" pitchFamily="2" charset="-122"/>
                </a:rPr>
                <a:t>打开文件表</a:t>
              </a:r>
            </a:p>
          </p:txBody>
        </p:sp>
        <p:sp>
          <p:nvSpPr>
            <p:cNvPr id="120847" name="Text Box 21"/>
            <p:cNvSpPr txBox="1">
              <a:spLocks noChangeArrowheads="1"/>
            </p:cNvSpPr>
            <p:nvPr/>
          </p:nvSpPr>
          <p:spPr bwMode="auto">
            <a:xfrm>
              <a:off x="3168" y="2384"/>
              <a:ext cx="14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a:latin typeface="Times New Roman" panose="02020603050405020304" pitchFamily="18" charset="0"/>
                  <a:ea typeface="华文新魏" panose="02010800040101010101" pitchFamily="2" charset="-122"/>
                </a:rPr>
                <a:t>进程</a:t>
              </a:r>
              <a:r>
                <a:rPr lang="en-US" altLang="zh-CN" sz="2400" b="1">
                  <a:latin typeface="Times New Roman" panose="02020603050405020304" pitchFamily="18" charset="0"/>
                  <a:ea typeface="华文新魏" panose="02010800040101010101" pitchFamily="2" charset="-122"/>
                </a:rPr>
                <a:t>B</a:t>
              </a:r>
              <a:r>
                <a:rPr lang="zh-CN" altLang="en-US" sz="2400" b="1">
                  <a:latin typeface="Times New Roman" panose="02020603050405020304" pitchFamily="18" charset="0"/>
                  <a:ea typeface="华文新魏" panose="02010800040101010101" pitchFamily="2" charset="-122"/>
                </a:rPr>
                <a:t>打开文件表</a:t>
              </a:r>
            </a:p>
          </p:txBody>
        </p:sp>
      </p:grpSp>
      <p:sp>
        <p:nvSpPr>
          <p:cNvPr id="120836" name="Text Box 22"/>
          <p:cNvSpPr txBox="1">
            <a:spLocks noChangeArrowheads="1"/>
          </p:cNvSpPr>
          <p:nvPr/>
        </p:nvSpPr>
        <p:spPr bwMode="auto">
          <a:xfrm>
            <a:off x="1908175" y="4508500"/>
            <a:ext cx="475138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800" b="1">
                <a:solidFill>
                  <a:srgbClr val="3333FF"/>
                </a:solidFill>
                <a:latin typeface="Times New Roman" panose="02020603050405020304" pitchFamily="18" charset="0"/>
                <a:ea typeface="华文新魏" panose="02010800040101010101" pitchFamily="2" charset="-122"/>
              </a:rPr>
              <a:t>父子进程通过管道单向通信</a:t>
            </a:r>
          </a:p>
        </p:txBody>
      </p:sp>
    </p:spTree>
    <p:extLst>
      <p:ext uri="{BB962C8B-B14F-4D97-AF65-F5344CB8AC3E}">
        <p14:creationId xmlns:p14="http://schemas.microsoft.com/office/powerpoint/2010/main" val="3668323067"/>
      </p:ext>
    </p:extLst>
  </p:cSld>
  <p:clrMapOvr>
    <a:masterClrMapping/>
  </p:clrMapOvr>
  <p:transition>
    <p:cover di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914400" y="260350"/>
            <a:ext cx="77724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兄弟进程通过管道传送信息</a:t>
            </a:r>
            <a:endParaRPr lang="zh-CN" altLang="en-US" sz="4800" b="1">
              <a:latin typeface="华文新魏" panose="02010800040101010101" pitchFamily="2" charset="-122"/>
              <a:ea typeface="华文新魏" panose="02010800040101010101" pitchFamily="2" charset="-122"/>
            </a:endParaRPr>
          </a:p>
        </p:txBody>
      </p:sp>
      <p:sp>
        <p:nvSpPr>
          <p:cNvPr id="121859" name="Rectangle 3"/>
          <p:cNvSpPr>
            <a:spLocks noGrp="1" noChangeArrowheads="1"/>
          </p:cNvSpPr>
          <p:nvPr>
            <p:ph type="body" idx="1"/>
          </p:nvPr>
        </p:nvSpPr>
        <p:spPr>
          <a:xfrm>
            <a:off x="990600" y="1676400"/>
            <a:ext cx="7162800" cy="5029200"/>
          </a:xfrm>
        </p:spPr>
        <p:txBody>
          <a:bodyPr/>
          <a:lstStyle/>
          <a:p>
            <a:pPr algn="just" eaLnBrk="1" hangingPunct="1">
              <a:buFontTx/>
              <a:buNone/>
            </a:pPr>
            <a:r>
              <a:rPr lang="en-US" altLang="zh-CN" sz="4000">
                <a:latin typeface="隶书" panose="02010509060101010101" pitchFamily="49" charset="-122"/>
              </a:rPr>
              <a:t> </a:t>
            </a:r>
            <a:endParaRPr lang="en-US" altLang="zh-CN" sz="4000">
              <a:latin typeface="隶书" panose="02010509060101010101" pitchFamily="49" charset="-122"/>
              <a:ea typeface="隶书" panose="02010509060101010101" pitchFamily="49" charset="-122"/>
            </a:endParaRPr>
          </a:p>
        </p:txBody>
      </p:sp>
      <p:sp>
        <p:nvSpPr>
          <p:cNvPr id="121860" name="Text Box 22"/>
          <p:cNvSpPr txBox="1">
            <a:spLocks noChangeArrowheads="1"/>
          </p:cNvSpPr>
          <p:nvPr/>
        </p:nvSpPr>
        <p:spPr bwMode="auto">
          <a:xfrm>
            <a:off x="2268538" y="5445125"/>
            <a:ext cx="51847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3200" b="1">
                <a:solidFill>
                  <a:schemeClr val="accent2"/>
                </a:solidFill>
                <a:latin typeface="华文新魏" panose="02010800040101010101" pitchFamily="2" charset="-122"/>
                <a:ea typeface="华文新魏" panose="02010800040101010101" pitchFamily="2" charset="-122"/>
              </a:rPr>
              <a:t>兄弟进程通过管道单向通信</a:t>
            </a:r>
          </a:p>
        </p:txBody>
      </p:sp>
      <p:grpSp>
        <p:nvGrpSpPr>
          <p:cNvPr id="121861" name="Group 33"/>
          <p:cNvGrpSpPr>
            <a:grpSpLocks/>
          </p:cNvGrpSpPr>
          <p:nvPr/>
        </p:nvGrpSpPr>
        <p:grpSpPr bwMode="auto">
          <a:xfrm>
            <a:off x="1474788" y="1125538"/>
            <a:ext cx="6192837" cy="4151312"/>
            <a:chOff x="793" y="864"/>
            <a:chExt cx="3901" cy="2615"/>
          </a:xfrm>
        </p:grpSpPr>
        <p:grpSp>
          <p:nvGrpSpPr>
            <p:cNvPr id="121862" name="Group 5"/>
            <p:cNvGrpSpPr>
              <a:grpSpLocks/>
            </p:cNvGrpSpPr>
            <p:nvPr/>
          </p:nvGrpSpPr>
          <p:grpSpPr bwMode="auto">
            <a:xfrm>
              <a:off x="3385" y="864"/>
              <a:ext cx="588" cy="926"/>
              <a:chOff x="3385" y="864"/>
              <a:chExt cx="588" cy="926"/>
            </a:xfrm>
          </p:grpSpPr>
          <p:sp>
            <p:nvSpPr>
              <p:cNvPr id="121885" name="Text Box 6"/>
              <p:cNvSpPr txBox="1">
                <a:spLocks noChangeArrowheads="1"/>
              </p:cNvSpPr>
              <p:nvPr/>
            </p:nvSpPr>
            <p:spPr bwMode="auto">
              <a:xfrm>
                <a:off x="3385" y="864"/>
                <a:ext cx="588" cy="92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a:latin typeface="华文新魏" panose="02010800040101010101" pitchFamily="2" charset="-122"/>
                    <a:ea typeface="华文新魏" panose="02010800040101010101" pitchFamily="2" charset="-122"/>
                  </a:rPr>
                  <a:t>写端</a:t>
                </a:r>
              </a:p>
              <a:p>
                <a:pPr algn="just"/>
                <a:r>
                  <a:rPr lang="zh-CN" altLang="en-US" sz="2400" b="1">
                    <a:latin typeface="华文新魏" panose="02010800040101010101" pitchFamily="2" charset="-122"/>
                    <a:ea typeface="华文新魏" panose="02010800040101010101" pitchFamily="2" charset="-122"/>
                  </a:rPr>
                  <a:t>读端</a:t>
                </a:r>
              </a:p>
              <a:p>
                <a:pPr algn="just"/>
                <a:endParaRPr lang="zh-CN" altLang="en-US" sz="2400" b="1">
                  <a:latin typeface="华文新魏" panose="02010800040101010101" pitchFamily="2" charset="-122"/>
                  <a:ea typeface="华文新魏" panose="02010800040101010101" pitchFamily="2" charset="-122"/>
                </a:endParaRPr>
              </a:p>
              <a:p>
                <a:pPr algn="just"/>
                <a:r>
                  <a:rPr lang="en-US" altLang="zh-CN" sz="2400" b="1">
                    <a:latin typeface="Times New Roman" panose="02020603050405020304" pitchFamily="18" charset="0"/>
                    <a:ea typeface="华文新魏" panose="02010800040101010101" pitchFamily="2" charset="-122"/>
                  </a:rPr>
                  <a:t>…</a:t>
                </a:r>
                <a:endParaRPr lang="en-US" altLang="zh-CN" sz="2400" b="1">
                  <a:latin typeface="华文新魏" panose="02010800040101010101" pitchFamily="2" charset="-122"/>
                  <a:ea typeface="华文新魏" panose="02010800040101010101" pitchFamily="2" charset="-122"/>
                </a:endParaRPr>
              </a:p>
            </p:txBody>
          </p:sp>
          <p:sp>
            <p:nvSpPr>
              <p:cNvPr id="121886" name="Line 7"/>
              <p:cNvSpPr>
                <a:spLocks noChangeShapeType="1"/>
              </p:cNvSpPr>
              <p:nvPr/>
            </p:nvSpPr>
            <p:spPr bwMode="auto">
              <a:xfrm>
                <a:off x="3385" y="1104"/>
                <a:ext cx="5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1887" name="Line 8"/>
              <p:cNvSpPr>
                <a:spLocks noChangeShapeType="1"/>
              </p:cNvSpPr>
              <p:nvPr/>
            </p:nvSpPr>
            <p:spPr bwMode="auto">
              <a:xfrm>
                <a:off x="3385" y="1288"/>
                <a:ext cx="5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1888" name="Line 9"/>
              <p:cNvSpPr>
                <a:spLocks noChangeShapeType="1"/>
              </p:cNvSpPr>
              <p:nvPr/>
            </p:nvSpPr>
            <p:spPr bwMode="auto">
              <a:xfrm>
                <a:off x="3385" y="1440"/>
                <a:ext cx="5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sp>
          <p:nvSpPr>
            <p:cNvPr id="121863" name="Text Box 10"/>
            <p:cNvSpPr txBox="1">
              <a:spLocks noChangeArrowheads="1"/>
            </p:cNvSpPr>
            <p:nvPr/>
          </p:nvSpPr>
          <p:spPr bwMode="auto">
            <a:xfrm>
              <a:off x="4020" y="988"/>
              <a:ext cx="5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a:latin typeface="Times New Roman" panose="02020603050405020304" pitchFamily="18" charset="0"/>
                  <a:ea typeface="华文新魏" panose="02010800040101010101" pitchFamily="2" charset="-122"/>
                </a:rPr>
                <a:t>进程</a:t>
              </a:r>
              <a:r>
                <a:rPr lang="en-US" altLang="zh-CN" sz="2400" b="1">
                  <a:latin typeface="Times New Roman" panose="02020603050405020304" pitchFamily="18" charset="0"/>
                  <a:ea typeface="华文新魏" panose="02010800040101010101" pitchFamily="2" charset="-122"/>
                </a:rPr>
                <a:t>B</a:t>
              </a:r>
            </a:p>
          </p:txBody>
        </p:sp>
        <p:sp>
          <p:nvSpPr>
            <p:cNvPr id="121864" name="Text Box 11"/>
            <p:cNvSpPr txBox="1">
              <a:spLocks noChangeArrowheads="1"/>
            </p:cNvSpPr>
            <p:nvPr/>
          </p:nvSpPr>
          <p:spPr bwMode="auto">
            <a:xfrm>
              <a:off x="2454" y="1430"/>
              <a:ext cx="901" cy="46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latin typeface="Times New Roman" panose="02020603050405020304" pitchFamily="18" charset="0"/>
                  <a:ea typeface="华文新魏" panose="02010800040101010101" pitchFamily="2" charset="-122"/>
                </a:rPr>
                <a:t>管道文件</a:t>
              </a:r>
            </a:p>
            <a:p>
              <a:r>
                <a:rPr lang="en-US" altLang="zh-CN" sz="2400" b="1">
                  <a:latin typeface="Times New Roman" panose="02020603050405020304" pitchFamily="18" charset="0"/>
                  <a:ea typeface="华文新魏" panose="02010800040101010101" pitchFamily="2" charset="-122"/>
                </a:rPr>
                <a:t>(</a:t>
              </a:r>
              <a:r>
                <a:rPr lang="zh-CN" altLang="en-US" sz="2400" b="1">
                  <a:latin typeface="Times New Roman" panose="02020603050405020304" pitchFamily="18" charset="0"/>
                  <a:ea typeface="华文新魏" panose="02010800040101010101" pitchFamily="2" charset="-122"/>
                </a:rPr>
                <a:t>缓冲区</a:t>
              </a:r>
              <a:r>
                <a:rPr lang="en-US" altLang="zh-CN" sz="2400" b="1">
                  <a:latin typeface="Times New Roman" panose="02020603050405020304" pitchFamily="18" charset="0"/>
                  <a:ea typeface="华文新魏" panose="02010800040101010101" pitchFamily="2" charset="-122"/>
                </a:rPr>
                <a:t>)</a:t>
              </a:r>
            </a:p>
          </p:txBody>
        </p:sp>
        <p:sp>
          <p:nvSpPr>
            <p:cNvPr id="121865" name="Line 12"/>
            <p:cNvSpPr>
              <a:spLocks noChangeShapeType="1"/>
            </p:cNvSpPr>
            <p:nvPr/>
          </p:nvSpPr>
          <p:spPr bwMode="auto">
            <a:xfrm>
              <a:off x="2773" y="1005"/>
              <a:ext cx="1" cy="4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1866" name="Line 13"/>
            <p:cNvSpPr>
              <a:spLocks noChangeShapeType="1"/>
            </p:cNvSpPr>
            <p:nvPr/>
          </p:nvSpPr>
          <p:spPr bwMode="auto">
            <a:xfrm flipV="1">
              <a:off x="3120" y="1218"/>
              <a:ext cx="1"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1867" name="Line 14"/>
            <p:cNvSpPr>
              <a:spLocks noChangeShapeType="1"/>
            </p:cNvSpPr>
            <p:nvPr/>
          </p:nvSpPr>
          <p:spPr bwMode="auto">
            <a:xfrm>
              <a:off x="3091" y="1218"/>
              <a:ext cx="353"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1868" name="Text Box 15"/>
            <p:cNvSpPr txBox="1">
              <a:spLocks noChangeArrowheads="1"/>
            </p:cNvSpPr>
            <p:nvPr/>
          </p:nvSpPr>
          <p:spPr bwMode="auto">
            <a:xfrm>
              <a:off x="1691" y="864"/>
              <a:ext cx="589" cy="8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a:latin typeface="华文新魏" panose="02010800040101010101" pitchFamily="2" charset="-122"/>
                  <a:ea typeface="华文新魏" panose="02010800040101010101" pitchFamily="2" charset="-122"/>
                </a:rPr>
                <a:t>写端</a:t>
              </a:r>
            </a:p>
            <a:p>
              <a:pPr algn="just"/>
              <a:r>
                <a:rPr lang="zh-CN" altLang="en-US" sz="2400" b="1">
                  <a:latin typeface="华文新魏" panose="02010800040101010101" pitchFamily="2" charset="-122"/>
                  <a:ea typeface="华文新魏" panose="02010800040101010101" pitchFamily="2" charset="-122"/>
                </a:rPr>
                <a:t>读端</a:t>
              </a:r>
            </a:p>
            <a:p>
              <a:pPr algn="just"/>
              <a:endParaRPr lang="zh-CN" altLang="en-US" sz="2400" b="1">
                <a:latin typeface="华文新魏" panose="02010800040101010101" pitchFamily="2" charset="-122"/>
                <a:ea typeface="华文新魏" panose="02010800040101010101" pitchFamily="2" charset="-122"/>
              </a:endParaRPr>
            </a:p>
            <a:p>
              <a:pPr algn="just"/>
              <a:r>
                <a:rPr lang="zh-CN" altLang="en-US" sz="2000" b="1">
                  <a:latin typeface="华文新魏" panose="02010800040101010101" pitchFamily="2" charset="-122"/>
                  <a:ea typeface="华文新魏" panose="02010800040101010101" pitchFamily="2" charset="-122"/>
                </a:rPr>
                <a:t>  </a:t>
              </a:r>
              <a:r>
                <a:rPr lang="en-US" altLang="zh-CN" sz="2000" b="1">
                  <a:latin typeface="Times New Roman" panose="02020603050405020304" pitchFamily="18" charset="0"/>
                  <a:ea typeface="华文新魏" panose="02010800040101010101" pitchFamily="2" charset="-122"/>
                </a:rPr>
                <a:t>…</a:t>
              </a:r>
              <a:endParaRPr lang="en-US" altLang="zh-CN" sz="2000" b="1">
                <a:latin typeface="华文新魏" panose="02010800040101010101" pitchFamily="2" charset="-122"/>
                <a:ea typeface="华文新魏" panose="02010800040101010101" pitchFamily="2" charset="-122"/>
              </a:endParaRPr>
            </a:p>
          </p:txBody>
        </p:sp>
        <p:sp>
          <p:nvSpPr>
            <p:cNvPr id="121869" name="Line 16"/>
            <p:cNvSpPr>
              <a:spLocks noChangeShapeType="1"/>
            </p:cNvSpPr>
            <p:nvPr/>
          </p:nvSpPr>
          <p:spPr bwMode="auto">
            <a:xfrm>
              <a:off x="1691" y="1104"/>
              <a:ext cx="58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1870" name="Line 17"/>
            <p:cNvSpPr>
              <a:spLocks noChangeShapeType="1"/>
            </p:cNvSpPr>
            <p:nvPr/>
          </p:nvSpPr>
          <p:spPr bwMode="auto">
            <a:xfrm>
              <a:off x="1691" y="1288"/>
              <a:ext cx="58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1871" name="Line 18"/>
            <p:cNvSpPr>
              <a:spLocks noChangeShapeType="1"/>
            </p:cNvSpPr>
            <p:nvPr/>
          </p:nvSpPr>
          <p:spPr bwMode="auto">
            <a:xfrm>
              <a:off x="1691" y="1439"/>
              <a:ext cx="58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1872" name="Text Box 19"/>
            <p:cNvSpPr txBox="1">
              <a:spLocks noChangeArrowheads="1"/>
            </p:cNvSpPr>
            <p:nvPr/>
          </p:nvSpPr>
          <p:spPr bwMode="auto">
            <a:xfrm>
              <a:off x="960" y="988"/>
              <a:ext cx="6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ctr"/>
              <a:r>
                <a:rPr lang="zh-CN" altLang="en-US" sz="2400" b="1">
                  <a:latin typeface="Times New Roman" panose="02020603050405020304" pitchFamily="18" charset="0"/>
                  <a:ea typeface="华文新魏" panose="02010800040101010101" pitchFamily="2" charset="-122"/>
                </a:rPr>
                <a:t>进程</a:t>
              </a:r>
              <a:r>
                <a:rPr lang="en-US" altLang="zh-CN" sz="2400" b="1">
                  <a:latin typeface="Times New Roman" panose="02020603050405020304" pitchFamily="18" charset="0"/>
                  <a:ea typeface="华文新魏" panose="02010800040101010101" pitchFamily="2" charset="-122"/>
                </a:rPr>
                <a:t>A</a:t>
              </a:r>
            </a:p>
          </p:txBody>
        </p:sp>
        <p:sp>
          <p:nvSpPr>
            <p:cNvPr id="121873" name="Text Box 20"/>
            <p:cNvSpPr txBox="1">
              <a:spLocks noChangeArrowheads="1"/>
            </p:cNvSpPr>
            <p:nvPr/>
          </p:nvSpPr>
          <p:spPr bwMode="auto">
            <a:xfrm>
              <a:off x="793" y="1797"/>
              <a:ext cx="154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dirty="0">
                  <a:latin typeface="Times New Roman" panose="02020603050405020304" pitchFamily="18" charset="0"/>
                  <a:ea typeface="华文新魏" panose="02010800040101010101" pitchFamily="2" charset="-122"/>
                </a:rPr>
                <a:t>进程</a:t>
              </a:r>
              <a:r>
                <a:rPr lang="en-US" altLang="zh-CN" sz="2400" b="1" dirty="0">
                  <a:latin typeface="Times New Roman" panose="02020603050405020304" pitchFamily="18" charset="0"/>
                  <a:ea typeface="华文新魏" panose="02010800040101010101" pitchFamily="2" charset="-122"/>
                </a:rPr>
                <a:t>A</a:t>
              </a:r>
              <a:r>
                <a:rPr lang="zh-CN" altLang="en-US" sz="2400" b="1" dirty="0">
                  <a:latin typeface="Times New Roman" panose="02020603050405020304" pitchFamily="18" charset="0"/>
                  <a:ea typeface="华文新魏" panose="02010800040101010101" pitchFamily="2" charset="-122"/>
                </a:rPr>
                <a:t>打开文件表</a:t>
              </a:r>
            </a:p>
          </p:txBody>
        </p:sp>
        <p:sp>
          <p:nvSpPr>
            <p:cNvPr id="121874" name="Text Box 21"/>
            <p:cNvSpPr txBox="1">
              <a:spLocks noChangeArrowheads="1"/>
            </p:cNvSpPr>
            <p:nvPr/>
          </p:nvSpPr>
          <p:spPr bwMode="auto">
            <a:xfrm>
              <a:off x="3218" y="1933"/>
              <a:ext cx="14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a:latin typeface="Times New Roman" panose="02020603050405020304" pitchFamily="18" charset="0"/>
                  <a:ea typeface="华文新魏" panose="02010800040101010101" pitchFamily="2" charset="-122"/>
                </a:rPr>
                <a:t>进程</a:t>
              </a:r>
              <a:r>
                <a:rPr lang="en-US" altLang="zh-CN" sz="2400" b="1">
                  <a:latin typeface="Times New Roman" panose="02020603050405020304" pitchFamily="18" charset="0"/>
                  <a:ea typeface="华文新魏" panose="02010800040101010101" pitchFamily="2" charset="-122"/>
                </a:rPr>
                <a:t>B</a:t>
              </a:r>
              <a:r>
                <a:rPr lang="zh-CN" altLang="en-US" sz="2400" b="1">
                  <a:latin typeface="Times New Roman" panose="02020603050405020304" pitchFamily="18" charset="0"/>
                  <a:ea typeface="华文新魏" panose="02010800040101010101" pitchFamily="2" charset="-122"/>
                </a:rPr>
                <a:t>打开文件表</a:t>
              </a:r>
            </a:p>
          </p:txBody>
        </p:sp>
        <p:grpSp>
          <p:nvGrpSpPr>
            <p:cNvPr id="121875" name="Group 23"/>
            <p:cNvGrpSpPr>
              <a:grpSpLocks/>
            </p:cNvGrpSpPr>
            <p:nvPr/>
          </p:nvGrpSpPr>
          <p:grpSpPr bwMode="auto">
            <a:xfrm>
              <a:off x="1656" y="2256"/>
              <a:ext cx="588" cy="926"/>
              <a:chOff x="1656" y="2256"/>
              <a:chExt cx="588" cy="926"/>
            </a:xfrm>
          </p:grpSpPr>
          <p:sp>
            <p:nvSpPr>
              <p:cNvPr id="121881" name="Text Box 24"/>
              <p:cNvSpPr txBox="1">
                <a:spLocks noChangeArrowheads="1"/>
              </p:cNvSpPr>
              <p:nvPr/>
            </p:nvSpPr>
            <p:spPr bwMode="auto">
              <a:xfrm>
                <a:off x="1656" y="2256"/>
                <a:ext cx="588" cy="92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a:latin typeface="华文新魏" panose="02010800040101010101" pitchFamily="2" charset="-122"/>
                    <a:ea typeface="华文新魏" panose="02010800040101010101" pitchFamily="2" charset="-122"/>
                  </a:rPr>
                  <a:t>写端</a:t>
                </a:r>
              </a:p>
              <a:p>
                <a:pPr algn="just"/>
                <a:r>
                  <a:rPr lang="zh-CN" altLang="en-US" sz="2400" b="1">
                    <a:latin typeface="华文新魏" panose="02010800040101010101" pitchFamily="2" charset="-122"/>
                    <a:ea typeface="华文新魏" panose="02010800040101010101" pitchFamily="2" charset="-122"/>
                  </a:rPr>
                  <a:t>读端</a:t>
                </a:r>
              </a:p>
              <a:p>
                <a:pPr algn="just"/>
                <a:endParaRPr lang="zh-CN" altLang="en-US" sz="2400" b="1">
                  <a:latin typeface="华文新魏" panose="02010800040101010101" pitchFamily="2" charset="-122"/>
                  <a:ea typeface="华文新魏" panose="02010800040101010101" pitchFamily="2" charset="-122"/>
                </a:endParaRPr>
              </a:p>
              <a:p>
                <a:pPr algn="just"/>
                <a:r>
                  <a:rPr lang="en-US" altLang="zh-CN" sz="2400" b="1">
                    <a:latin typeface="Times New Roman" panose="02020603050405020304" pitchFamily="18" charset="0"/>
                    <a:ea typeface="华文新魏" panose="02010800040101010101" pitchFamily="2" charset="-122"/>
                  </a:rPr>
                  <a:t>…</a:t>
                </a:r>
                <a:endParaRPr lang="en-US" altLang="zh-CN" sz="2400" b="1">
                  <a:latin typeface="华文新魏" panose="02010800040101010101" pitchFamily="2" charset="-122"/>
                  <a:ea typeface="华文新魏" panose="02010800040101010101" pitchFamily="2" charset="-122"/>
                </a:endParaRPr>
              </a:p>
            </p:txBody>
          </p:sp>
          <p:sp>
            <p:nvSpPr>
              <p:cNvPr id="121882" name="Line 25"/>
              <p:cNvSpPr>
                <a:spLocks noChangeShapeType="1"/>
              </p:cNvSpPr>
              <p:nvPr/>
            </p:nvSpPr>
            <p:spPr bwMode="auto">
              <a:xfrm>
                <a:off x="1656" y="2496"/>
                <a:ext cx="5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1883" name="Line 26"/>
              <p:cNvSpPr>
                <a:spLocks noChangeShapeType="1"/>
              </p:cNvSpPr>
              <p:nvPr/>
            </p:nvSpPr>
            <p:spPr bwMode="auto">
              <a:xfrm>
                <a:off x="1656" y="2736"/>
                <a:ext cx="5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1884" name="Line 27"/>
              <p:cNvSpPr>
                <a:spLocks noChangeShapeType="1"/>
              </p:cNvSpPr>
              <p:nvPr/>
            </p:nvSpPr>
            <p:spPr bwMode="auto">
              <a:xfrm>
                <a:off x="1656" y="2928"/>
                <a:ext cx="5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sp>
          <p:nvSpPr>
            <p:cNvPr id="121876" name="Text Box 28"/>
            <p:cNvSpPr txBox="1">
              <a:spLocks noChangeArrowheads="1"/>
            </p:cNvSpPr>
            <p:nvPr/>
          </p:nvSpPr>
          <p:spPr bwMode="auto">
            <a:xfrm>
              <a:off x="912" y="2332"/>
              <a:ext cx="6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a:latin typeface="Times New Roman" panose="02020603050405020304" pitchFamily="18" charset="0"/>
                  <a:ea typeface="华文新魏" panose="02010800040101010101" pitchFamily="2" charset="-122"/>
                </a:rPr>
                <a:t>进程</a:t>
              </a:r>
              <a:r>
                <a:rPr lang="en-US" altLang="zh-CN" sz="2400" b="1">
                  <a:latin typeface="Times New Roman" panose="02020603050405020304" pitchFamily="18" charset="0"/>
                  <a:ea typeface="华文新魏" panose="02010800040101010101" pitchFamily="2" charset="-122"/>
                </a:rPr>
                <a:t>C</a:t>
              </a:r>
            </a:p>
          </p:txBody>
        </p:sp>
        <p:sp>
          <p:nvSpPr>
            <p:cNvPr id="121877" name="Text Box 29"/>
            <p:cNvSpPr txBox="1">
              <a:spLocks noChangeArrowheads="1"/>
            </p:cNvSpPr>
            <p:nvPr/>
          </p:nvSpPr>
          <p:spPr bwMode="auto">
            <a:xfrm>
              <a:off x="861" y="3249"/>
              <a:ext cx="152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a:latin typeface="Times New Roman" panose="02020603050405020304" pitchFamily="18" charset="0"/>
                  <a:ea typeface="华文新魏" panose="02010800040101010101" pitchFamily="2" charset="-122"/>
                </a:rPr>
                <a:t>进程</a:t>
              </a:r>
              <a:r>
                <a:rPr lang="en-US" altLang="zh-CN" sz="2400" b="1">
                  <a:latin typeface="Times New Roman" panose="02020603050405020304" pitchFamily="18" charset="0"/>
                  <a:ea typeface="华文新魏" panose="02010800040101010101" pitchFamily="2" charset="-122"/>
                </a:rPr>
                <a:t>C</a:t>
              </a:r>
              <a:r>
                <a:rPr lang="zh-CN" altLang="en-US" sz="2400" b="1">
                  <a:latin typeface="Times New Roman" panose="02020603050405020304" pitchFamily="18" charset="0"/>
                  <a:ea typeface="华文新魏" panose="02010800040101010101" pitchFamily="2" charset="-122"/>
                </a:rPr>
                <a:t>打开文件表</a:t>
              </a:r>
            </a:p>
          </p:txBody>
        </p:sp>
        <p:sp>
          <p:nvSpPr>
            <p:cNvPr id="121878" name="Line 30"/>
            <p:cNvSpPr>
              <a:spLocks noChangeShapeType="1"/>
            </p:cNvSpPr>
            <p:nvPr/>
          </p:nvSpPr>
          <p:spPr bwMode="auto">
            <a:xfrm>
              <a:off x="2220" y="2349"/>
              <a:ext cx="23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1879" name="Line 31"/>
            <p:cNvSpPr>
              <a:spLocks noChangeShapeType="1"/>
            </p:cNvSpPr>
            <p:nvPr/>
          </p:nvSpPr>
          <p:spPr bwMode="auto">
            <a:xfrm flipV="1">
              <a:off x="2426" y="997"/>
              <a:ext cx="1" cy="13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1880" name="Line 32"/>
            <p:cNvSpPr>
              <a:spLocks noChangeShapeType="1"/>
            </p:cNvSpPr>
            <p:nvPr/>
          </p:nvSpPr>
          <p:spPr bwMode="auto">
            <a:xfrm>
              <a:off x="2421" y="1005"/>
              <a:ext cx="35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spTree>
    <p:extLst>
      <p:ext uri="{BB962C8B-B14F-4D97-AF65-F5344CB8AC3E}">
        <p14:creationId xmlns:p14="http://schemas.microsoft.com/office/powerpoint/2010/main" val="130232767"/>
      </p:ext>
    </p:extLst>
  </p:cSld>
  <p:clrMapOvr>
    <a:masterClrMapping/>
  </p:clrMapOvr>
  <p:transition>
    <p:cover di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6B385E8-BABA-4519-84CF-F2C631CE0455}"/>
              </a:ext>
            </a:extLst>
          </p:cNvPr>
          <p:cNvSpPr>
            <a:spLocks noGrp="1"/>
          </p:cNvSpPr>
          <p:nvPr>
            <p:ph idx="1"/>
          </p:nvPr>
        </p:nvSpPr>
        <p:spPr>
          <a:xfrm>
            <a:off x="457200" y="1651793"/>
            <a:ext cx="8229600" cy="4525963"/>
          </a:xfrm>
        </p:spPr>
        <p:txBody>
          <a:bodyPr/>
          <a:lstStyle/>
          <a:p>
            <a:endParaRPr lang="en-US" altLang="zh-CN" dirty="0"/>
          </a:p>
          <a:p>
            <a:endParaRPr lang="zh-CN" altLang="en-US" dirty="0"/>
          </a:p>
        </p:txBody>
      </p:sp>
      <p:sp>
        <p:nvSpPr>
          <p:cNvPr id="5" name="文本框 4">
            <a:extLst>
              <a:ext uri="{FF2B5EF4-FFF2-40B4-BE49-F238E27FC236}">
                <a16:creationId xmlns:a16="http://schemas.microsoft.com/office/drawing/2014/main" id="{9213FD64-8609-4028-9770-49347E5F1915}"/>
              </a:ext>
            </a:extLst>
          </p:cNvPr>
          <p:cNvSpPr txBox="1"/>
          <p:nvPr/>
        </p:nvSpPr>
        <p:spPr>
          <a:xfrm>
            <a:off x="491323" y="601812"/>
            <a:ext cx="6826368" cy="1938992"/>
          </a:xfrm>
          <a:prstGeom prst="rect">
            <a:avLst/>
          </a:prstGeom>
          <a:noFill/>
        </p:spPr>
        <p:txBody>
          <a:bodyPr wrap="square" rtlCol="0">
            <a:spAutoFit/>
          </a:bodyPr>
          <a:lstStyle/>
          <a:p>
            <a:pPr lvl="0"/>
            <a:r>
              <a:rPr lang="zh-CN" altLang="zh-CN" b="1" dirty="0">
                <a:ea typeface="华文新魏" panose="02010800040101010101" pitchFamily="2" charset="-122"/>
              </a:rPr>
              <a:t>管道是一种最基本的IPC机制，由pipe函数创建</a:t>
            </a:r>
            <a:r>
              <a:rPr lang="zh-CN" altLang="en-US" b="1" dirty="0">
                <a:ea typeface="华文新魏" panose="02010800040101010101" pitchFamily="2" charset="-122"/>
              </a:rPr>
              <a:t>：</a:t>
            </a:r>
            <a:endParaRPr lang="en-US" altLang="zh-CN" b="1" dirty="0">
              <a:ea typeface="华文新魏" panose="02010800040101010101" pitchFamily="2" charset="-122"/>
            </a:endParaRPr>
          </a:p>
          <a:p>
            <a:pPr lvl="0"/>
            <a:endParaRPr lang="en-US" altLang="zh-CN" b="1" dirty="0">
              <a:ea typeface="华文新魏" panose="02010800040101010101" pitchFamily="2" charset="-122"/>
            </a:endParaRPr>
          </a:p>
          <a:p>
            <a:pPr lvl="0"/>
            <a:endParaRPr lang="en-US" altLang="zh-CN" b="1" dirty="0">
              <a:ea typeface="华文新魏" panose="02010800040101010101" pitchFamily="2" charset="-122"/>
            </a:endParaRPr>
          </a:p>
          <a:p>
            <a:pPr lvl="0"/>
            <a:endParaRPr lang="en-US" altLang="zh-CN" b="1" dirty="0">
              <a:ea typeface="华文新魏" panose="02010800040101010101" pitchFamily="2" charset="-122"/>
            </a:endParaRPr>
          </a:p>
          <a:p>
            <a:pPr lvl="0"/>
            <a:endParaRPr lang="en-US" altLang="zh-CN" b="1" dirty="0">
              <a:ea typeface="华文新魏" panose="02010800040101010101" pitchFamily="2" charset="-122"/>
            </a:endParaRPr>
          </a:p>
        </p:txBody>
      </p:sp>
      <p:sp>
        <p:nvSpPr>
          <p:cNvPr id="6" name="Rectangle 1">
            <a:extLst>
              <a:ext uri="{FF2B5EF4-FFF2-40B4-BE49-F238E27FC236}">
                <a16:creationId xmlns:a16="http://schemas.microsoft.com/office/drawing/2014/main" id="{118D1BA1-F5B6-4EBB-928A-D65D52D3BE4F}"/>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A098E683-9E0D-400B-BC2B-4D4E997ADEBE}"/>
              </a:ext>
            </a:extLst>
          </p:cNvPr>
          <p:cNvPicPr>
            <a:picLocks noChangeAspect="1"/>
          </p:cNvPicPr>
          <p:nvPr/>
        </p:nvPicPr>
        <p:blipFill>
          <a:blip r:embed="rId2"/>
          <a:stretch>
            <a:fillRect/>
          </a:stretch>
        </p:blipFill>
        <p:spPr>
          <a:xfrm>
            <a:off x="457200" y="1196752"/>
            <a:ext cx="4152900" cy="1143000"/>
          </a:xfrm>
          <a:prstGeom prst="rect">
            <a:avLst/>
          </a:prstGeom>
        </p:spPr>
      </p:pic>
      <p:sp>
        <p:nvSpPr>
          <p:cNvPr id="12" name="Rectangle 5">
            <a:extLst>
              <a:ext uri="{FF2B5EF4-FFF2-40B4-BE49-F238E27FC236}">
                <a16:creationId xmlns:a16="http://schemas.microsoft.com/office/drawing/2014/main" id="{9D20D492-8477-477F-BCCD-19EE85E5F4B1}"/>
              </a:ext>
            </a:extLst>
          </p:cNvPr>
          <p:cNvSpPr>
            <a:spLocks noChangeArrowheads="1"/>
          </p:cNvSpPr>
          <p:nvPr/>
        </p:nvSpPr>
        <p:spPr bwMode="auto">
          <a:xfrm>
            <a:off x="406064" y="2582100"/>
            <a:ext cx="840807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b="1" dirty="0">
                <a:ea typeface="华文新魏" panose="02010800040101010101" pitchFamily="2" charset="-122"/>
              </a:rPr>
              <a:t>1</a:t>
            </a:r>
            <a:r>
              <a:rPr lang="zh-CN" altLang="en-US" b="1" dirty="0">
                <a:ea typeface="华文新魏" panose="02010800040101010101" pitchFamily="2" charset="-122"/>
              </a:rPr>
              <a:t>、调用</a:t>
            </a:r>
            <a:r>
              <a:rPr lang="en-US" altLang="zh-CN" b="1" dirty="0">
                <a:ea typeface="华文新魏" panose="02010800040101010101" pitchFamily="2" charset="-122"/>
              </a:rPr>
              <a:t>pipe</a:t>
            </a:r>
            <a:r>
              <a:rPr lang="zh-CN" altLang="en-US" b="1" dirty="0">
                <a:ea typeface="华文新魏" panose="02010800040101010101" pitchFamily="2" charset="-122"/>
              </a:rPr>
              <a:t>函数时在内核中开辟一块缓冲区（称为管道）</a:t>
            </a:r>
            <a:endParaRPr lang="en-US" altLang="zh-CN" b="1" dirty="0">
              <a:ea typeface="华文新魏" panose="020108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b="1" dirty="0">
                <a:ea typeface="华文新魏" panose="02010800040101010101" pitchFamily="2" charset="-122"/>
              </a:rPr>
              <a:t>用于通信，它有一个读端一个写端，然后通过</a:t>
            </a:r>
            <a:r>
              <a:rPr lang="en-US" altLang="zh-CN" b="1" dirty="0" err="1">
                <a:ea typeface="华文新魏" panose="02010800040101010101" pitchFamily="2" charset="-122"/>
              </a:rPr>
              <a:t>filedes</a:t>
            </a:r>
            <a:r>
              <a:rPr lang="zh-CN" altLang="en-US" b="1" dirty="0">
                <a:ea typeface="华文新魏" panose="02010800040101010101" pitchFamily="2" charset="-122"/>
              </a:rPr>
              <a:t>参数传出</a:t>
            </a:r>
            <a:endParaRPr lang="en-US" altLang="zh-CN" b="1" dirty="0">
              <a:ea typeface="华文新魏" panose="020108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b="1" dirty="0">
                <a:ea typeface="华文新魏" panose="02010800040101010101" pitchFamily="2" charset="-122"/>
              </a:rPr>
              <a:t>给用户程序两个文件描述符，</a:t>
            </a:r>
            <a:r>
              <a:rPr lang="en-US" altLang="zh-CN" b="1" dirty="0" err="1">
                <a:ea typeface="华文新魏" panose="02010800040101010101" pitchFamily="2" charset="-122"/>
              </a:rPr>
              <a:t>filedes</a:t>
            </a:r>
            <a:r>
              <a:rPr lang="en-US" altLang="zh-CN" b="1" dirty="0">
                <a:ea typeface="华文新魏" panose="02010800040101010101" pitchFamily="2" charset="-122"/>
              </a:rPr>
              <a:t>[0]</a:t>
            </a:r>
            <a:r>
              <a:rPr lang="zh-CN" altLang="en-US" b="1" dirty="0">
                <a:ea typeface="华文新魏" panose="02010800040101010101" pitchFamily="2" charset="-122"/>
              </a:rPr>
              <a:t>指向管道的读端，</a:t>
            </a:r>
            <a:endParaRPr lang="en-US" altLang="zh-CN" b="1" dirty="0">
              <a:ea typeface="华文新魏" panose="020108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b="1" dirty="0" err="1">
                <a:ea typeface="华文新魏" panose="02010800040101010101" pitchFamily="2" charset="-122"/>
              </a:rPr>
              <a:t>filedes</a:t>
            </a:r>
            <a:r>
              <a:rPr lang="en-US" altLang="zh-CN" b="1" dirty="0">
                <a:ea typeface="华文新魏" panose="02010800040101010101" pitchFamily="2" charset="-122"/>
              </a:rPr>
              <a:t>[1]</a:t>
            </a:r>
            <a:r>
              <a:rPr lang="zh-CN" altLang="en-US" b="1" dirty="0">
                <a:ea typeface="华文新魏" panose="02010800040101010101" pitchFamily="2" charset="-122"/>
              </a:rPr>
              <a:t>指向管道的写端 。</a:t>
            </a:r>
            <a:endParaRPr lang="en-US" altLang="zh-CN" b="1" dirty="0">
              <a:ea typeface="华文新魏" panose="020108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b="1" dirty="0">
              <a:ea typeface="华文新魏" panose="020108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zh-CN" altLang="en-US" b="1" dirty="0">
              <a:ea typeface="华文新魏" panose="02010800040101010101" pitchFamily="2" charset="-122"/>
            </a:endParaRPr>
          </a:p>
        </p:txBody>
      </p:sp>
      <p:sp>
        <p:nvSpPr>
          <p:cNvPr id="13" name="Rectangle 6">
            <a:extLst>
              <a:ext uri="{FF2B5EF4-FFF2-40B4-BE49-F238E27FC236}">
                <a16:creationId xmlns:a16="http://schemas.microsoft.com/office/drawing/2014/main" id="{4ECE73E1-8522-4459-997E-0FA9AF5FB860}"/>
              </a:ext>
            </a:extLst>
          </p:cNvPr>
          <p:cNvSpPr>
            <a:spLocks noChangeArrowheads="1"/>
          </p:cNvSpPr>
          <p:nvPr/>
        </p:nvSpPr>
        <p:spPr bwMode="auto">
          <a:xfrm>
            <a:off x="367964" y="3182264"/>
            <a:ext cx="816043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zh-CN" b="1" dirty="0">
              <a:ea typeface="华文新魏" panose="020108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b="1" dirty="0">
              <a:ea typeface="华文新魏" panose="020108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b="1" dirty="0">
              <a:ea typeface="华文新魏" panose="020108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b="1" dirty="0">
                <a:ea typeface="华文新魏" panose="02010800040101010101" pitchFamily="2" charset="-122"/>
              </a:rPr>
              <a:t>2</a:t>
            </a:r>
            <a:r>
              <a:rPr lang="zh-CN" altLang="en-US" b="1" dirty="0">
                <a:ea typeface="华文新魏" panose="02010800040101010101" pitchFamily="2" charset="-122"/>
              </a:rPr>
              <a:t>、</a:t>
            </a:r>
            <a:r>
              <a:rPr lang="zh-CN" altLang="zh-CN" b="1" dirty="0">
                <a:ea typeface="华文新魏" panose="02010800040101010101" pitchFamily="2" charset="-122"/>
              </a:rPr>
              <a:t>管道在用户程序看起来就像一个打开的文件，</a:t>
            </a:r>
            <a:endParaRPr lang="en-US" altLang="zh-CN" b="1" dirty="0">
              <a:ea typeface="华文新魏" panose="020108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b="1" dirty="0">
                <a:ea typeface="华文新魏" panose="02010800040101010101" pitchFamily="2" charset="-122"/>
              </a:rPr>
              <a:t>通过</a:t>
            </a:r>
            <a:r>
              <a:rPr lang="en-US" altLang="zh-CN" b="1" dirty="0">
                <a:ea typeface="华文新魏" panose="02010800040101010101" pitchFamily="2" charset="-122"/>
              </a:rPr>
              <a:t>read(</a:t>
            </a:r>
            <a:r>
              <a:rPr lang="en-US" altLang="zh-CN" b="1" dirty="0" err="1">
                <a:ea typeface="华文新魏" panose="02010800040101010101" pitchFamily="2" charset="-122"/>
              </a:rPr>
              <a:t>filedes</a:t>
            </a:r>
            <a:r>
              <a:rPr lang="en-US" altLang="zh-CN" b="1" dirty="0">
                <a:ea typeface="华文新魏" panose="02010800040101010101" pitchFamily="2" charset="-122"/>
              </a:rPr>
              <a:t>[0]);write(</a:t>
            </a:r>
            <a:r>
              <a:rPr lang="en-US" altLang="zh-CN" b="1" dirty="0" err="1">
                <a:ea typeface="华文新魏" panose="02010800040101010101" pitchFamily="2" charset="-122"/>
              </a:rPr>
              <a:t>filedes</a:t>
            </a:r>
            <a:r>
              <a:rPr lang="en-US" altLang="zh-CN" b="1" dirty="0">
                <a:ea typeface="华文新魏" panose="02010800040101010101" pitchFamily="2" charset="-122"/>
              </a:rPr>
              <a:t>[1]);</a:t>
            </a:r>
            <a:r>
              <a:rPr lang="zh-CN" altLang="en-US" b="1" dirty="0">
                <a:ea typeface="华文新魏" panose="02010800040101010101" pitchFamily="2" charset="-122"/>
              </a:rPr>
              <a:t>向这个文件读写数据，</a:t>
            </a:r>
            <a:endParaRPr lang="en-US" altLang="zh-CN" b="1" dirty="0">
              <a:ea typeface="华文新魏" panose="020108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b="1" dirty="0">
                <a:ea typeface="华文新魏" panose="02010800040101010101" pitchFamily="2" charset="-122"/>
              </a:rPr>
              <a:t>其实是在读写内核缓冲区。</a:t>
            </a:r>
            <a:endParaRPr lang="en-US" altLang="zh-CN" b="1" dirty="0">
              <a:ea typeface="华文新魏" panose="020108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b="1" dirty="0">
              <a:ea typeface="华文新魏" panose="020108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b="1" dirty="0">
                <a:ea typeface="华文新魏" panose="02010800040101010101" pitchFamily="2" charset="-122"/>
              </a:rPr>
              <a:t>3</a:t>
            </a:r>
            <a:r>
              <a:rPr lang="zh-CN" altLang="en-US" b="1" dirty="0">
                <a:ea typeface="华文新魏" panose="02010800040101010101" pitchFamily="2" charset="-122"/>
              </a:rPr>
              <a:t>、</a:t>
            </a:r>
            <a:r>
              <a:rPr lang="en-US" altLang="zh-CN" b="1" dirty="0">
                <a:ea typeface="华文新魏" panose="02010800040101010101" pitchFamily="2" charset="-122"/>
              </a:rPr>
              <a:t>pipe</a:t>
            </a:r>
            <a:r>
              <a:rPr lang="zh-CN" altLang="en-US" b="1" dirty="0">
                <a:ea typeface="华文新魏" panose="02010800040101010101" pitchFamily="2" charset="-122"/>
              </a:rPr>
              <a:t>函数调用成功返回</a:t>
            </a:r>
            <a:r>
              <a:rPr lang="en-US" altLang="zh-CN" b="1" dirty="0">
                <a:ea typeface="华文新魏" panose="02010800040101010101" pitchFamily="2" charset="-122"/>
              </a:rPr>
              <a:t>0</a:t>
            </a:r>
            <a:r>
              <a:rPr lang="zh-CN" altLang="en-US" b="1" dirty="0">
                <a:ea typeface="华文新魏" panose="02010800040101010101" pitchFamily="2" charset="-122"/>
              </a:rPr>
              <a:t>，调用失败返回</a:t>
            </a:r>
            <a:r>
              <a:rPr lang="en-US" altLang="zh-CN" b="1" dirty="0">
                <a:ea typeface="华文新魏" panose="02010800040101010101" pitchFamily="2" charset="-122"/>
              </a:rPr>
              <a:t>-1</a:t>
            </a:r>
          </a:p>
        </p:txBody>
      </p:sp>
    </p:spTree>
    <p:extLst>
      <p:ext uri="{BB962C8B-B14F-4D97-AF65-F5344CB8AC3E}">
        <p14:creationId xmlns:p14="http://schemas.microsoft.com/office/powerpoint/2010/main" val="15166573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D43ACDA4-1B9A-4D20-A306-A219A6242842}"/>
              </a:ext>
            </a:extLst>
          </p:cNvPr>
          <p:cNvPicPr>
            <a:picLocks noGrp="1" noChangeAspect="1"/>
          </p:cNvPicPr>
          <p:nvPr>
            <p:ph idx="1"/>
          </p:nvPr>
        </p:nvPicPr>
        <p:blipFill>
          <a:blip r:embed="rId2"/>
          <a:stretch>
            <a:fillRect/>
          </a:stretch>
        </p:blipFill>
        <p:spPr>
          <a:xfrm>
            <a:off x="1187624" y="1196752"/>
            <a:ext cx="6041003" cy="5434013"/>
          </a:xfrm>
          <a:prstGeom prst="rect">
            <a:avLst/>
          </a:prstGeom>
        </p:spPr>
      </p:pic>
      <p:sp>
        <p:nvSpPr>
          <p:cNvPr id="5" name="文本框 4">
            <a:extLst>
              <a:ext uri="{FF2B5EF4-FFF2-40B4-BE49-F238E27FC236}">
                <a16:creationId xmlns:a16="http://schemas.microsoft.com/office/drawing/2014/main" id="{DE21D7F9-58F1-41A9-B8C5-2A7EADDDD26C}"/>
              </a:ext>
            </a:extLst>
          </p:cNvPr>
          <p:cNvSpPr txBox="1"/>
          <p:nvPr/>
        </p:nvSpPr>
        <p:spPr>
          <a:xfrm>
            <a:off x="971600" y="476672"/>
            <a:ext cx="2520280" cy="584775"/>
          </a:xfrm>
          <a:prstGeom prst="rect">
            <a:avLst/>
          </a:prstGeom>
          <a:noFill/>
        </p:spPr>
        <p:txBody>
          <a:bodyPr wrap="square" rtlCol="0">
            <a:spAutoFit/>
          </a:bodyPr>
          <a:lstStyle/>
          <a:p>
            <a:r>
              <a:rPr lang="zh-CN" altLang="en-US" sz="3200" dirty="0">
                <a:ea typeface="华文新魏" panose="02010800040101010101" pitchFamily="2" charset="-122"/>
              </a:rPr>
              <a:t>管道例子：</a:t>
            </a:r>
          </a:p>
        </p:txBody>
      </p:sp>
    </p:spTree>
    <p:extLst>
      <p:ext uri="{BB962C8B-B14F-4D97-AF65-F5344CB8AC3E}">
        <p14:creationId xmlns:p14="http://schemas.microsoft.com/office/powerpoint/2010/main" val="11076781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685800" y="333375"/>
            <a:ext cx="8458200" cy="669925"/>
          </a:xfrm>
        </p:spPr>
        <p:txBody>
          <a:bodyPr/>
          <a:lstStyle/>
          <a:p>
            <a:pPr eaLnBrk="1" hangingPunct="1"/>
            <a:r>
              <a:rPr lang="en-US" altLang="zh-CN" dirty="0">
                <a:solidFill>
                  <a:srgbClr val="FF0000"/>
                </a:solidFill>
                <a:latin typeface="Times New Roman" panose="02020603050405020304" pitchFamily="18" charset="0"/>
                <a:ea typeface="华文新魏" panose="02010800040101010101" pitchFamily="2" charset="-122"/>
              </a:rPr>
              <a:t>3.4.3 </a:t>
            </a:r>
            <a:r>
              <a:rPr lang="zh-CN" altLang="en-US" dirty="0">
                <a:solidFill>
                  <a:srgbClr val="FF0000"/>
                </a:solidFill>
                <a:latin typeface="Times New Roman" panose="02020603050405020304" pitchFamily="18" charset="0"/>
                <a:ea typeface="华文新魏" panose="02010800040101010101" pitchFamily="2" charset="-122"/>
              </a:rPr>
              <a:t>共享主存通信机制</a:t>
            </a:r>
            <a:endParaRPr lang="zh-CN" altLang="en-US" sz="5400" dirty="0">
              <a:latin typeface="隶书" panose="02010509060101010101" pitchFamily="49" charset="-122"/>
              <a:ea typeface="隶书" panose="02010509060101010101" pitchFamily="49" charset="-122"/>
            </a:endParaRPr>
          </a:p>
        </p:txBody>
      </p:sp>
      <p:sp>
        <p:nvSpPr>
          <p:cNvPr id="122883" name="Rectangle 3"/>
          <p:cNvSpPr>
            <a:spLocks noGrp="1" noChangeArrowheads="1"/>
          </p:cNvSpPr>
          <p:nvPr>
            <p:ph type="body" idx="1"/>
          </p:nvPr>
        </p:nvSpPr>
        <p:spPr/>
        <p:txBody>
          <a:bodyPr/>
          <a:lstStyle/>
          <a:p>
            <a:pPr eaLnBrk="1" hangingPunct="1">
              <a:buFontTx/>
              <a:buNone/>
            </a:pPr>
            <a:r>
              <a:rPr lang="en-US" altLang="zh-CN"/>
              <a:t>  </a:t>
            </a:r>
          </a:p>
        </p:txBody>
      </p:sp>
      <p:sp>
        <p:nvSpPr>
          <p:cNvPr id="122884" name="Text Box 4"/>
          <p:cNvSpPr txBox="1">
            <a:spLocks noChangeArrowheads="1"/>
          </p:cNvSpPr>
          <p:nvPr/>
        </p:nvSpPr>
        <p:spPr bwMode="auto">
          <a:xfrm>
            <a:off x="1476375" y="1125538"/>
            <a:ext cx="2566988" cy="55721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400">
                <a:solidFill>
                  <a:schemeClr val="accent2"/>
                </a:solidFill>
                <a:latin typeface="华文新魏" panose="02010800040101010101" pitchFamily="2" charset="-122"/>
                <a:ea typeface="华文新魏" panose="02010800040101010101" pitchFamily="2" charset="-122"/>
              </a:rPr>
              <a:t>进程</a:t>
            </a:r>
            <a:r>
              <a:rPr kumimoji="1" lang="en-US" altLang="zh-CN" sz="2400">
                <a:solidFill>
                  <a:schemeClr val="accent2"/>
                </a:solidFill>
                <a:latin typeface="华文新魏" panose="02010800040101010101" pitchFamily="2" charset="-122"/>
                <a:ea typeface="华文新魏" panose="02010800040101010101" pitchFamily="2" charset="-122"/>
              </a:rPr>
              <a:t>1</a:t>
            </a:r>
            <a:r>
              <a:rPr kumimoji="1" lang="zh-CN" altLang="en-US" sz="2400">
                <a:solidFill>
                  <a:schemeClr val="accent2"/>
                </a:solidFill>
                <a:latin typeface="华文新魏" panose="02010800040101010101" pitchFamily="2" charset="-122"/>
                <a:ea typeface="华文新魏" panose="02010800040101010101" pitchFamily="2" charset="-122"/>
              </a:rPr>
              <a:t>的虚存空间</a:t>
            </a:r>
          </a:p>
        </p:txBody>
      </p:sp>
      <p:sp>
        <p:nvSpPr>
          <p:cNvPr id="122885" name="Text Box 5"/>
          <p:cNvSpPr txBox="1">
            <a:spLocks noChangeArrowheads="1"/>
          </p:cNvSpPr>
          <p:nvPr/>
        </p:nvSpPr>
        <p:spPr bwMode="auto">
          <a:xfrm>
            <a:off x="1709738" y="1825625"/>
            <a:ext cx="1866900" cy="1670050"/>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endParaRPr kumimoji="1" lang="en-US" altLang="zh-CN" sz="2400">
              <a:solidFill>
                <a:schemeClr val="accent2"/>
              </a:solidFill>
              <a:latin typeface="华文新魏" panose="02010800040101010101" pitchFamily="2" charset="-122"/>
              <a:ea typeface="华文新魏" panose="02010800040101010101" pitchFamily="2" charset="-122"/>
            </a:endParaRPr>
          </a:p>
          <a:p>
            <a:pPr algn="just" eaLnBrk="1" hangingPunct="1"/>
            <a:endParaRPr kumimoji="1" lang="en-US" altLang="zh-CN" sz="2400">
              <a:solidFill>
                <a:schemeClr val="accent2"/>
              </a:solidFill>
              <a:latin typeface="华文新魏" panose="02010800040101010101" pitchFamily="2" charset="-122"/>
              <a:ea typeface="华文新魏" panose="02010800040101010101" pitchFamily="2" charset="-122"/>
            </a:endParaRPr>
          </a:p>
          <a:p>
            <a:pPr algn="just" eaLnBrk="1" hangingPunct="1"/>
            <a:r>
              <a:rPr kumimoji="1" lang="zh-CN" altLang="en-US" sz="2400">
                <a:solidFill>
                  <a:schemeClr val="accent2"/>
                </a:solidFill>
                <a:latin typeface="华文新魏" panose="02010800040101010101" pitchFamily="2" charset="-122"/>
                <a:ea typeface="华文新魏" panose="02010800040101010101" pitchFamily="2" charset="-122"/>
              </a:rPr>
              <a:t>虚存段</a:t>
            </a:r>
          </a:p>
        </p:txBody>
      </p:sp>
      <p:sp>
        <p:nvSpPr>
          <p:cNvPr id="122886" name="Line 6"/>
          <p:cNvSpPr>
            <a:spLocks noChangeShapeType="1"/>
          </p:cNvSpPr>
          <p:nvPr/>
        </p:nvSpPr>
        <p:spPr bwMode="auto">
          <a:xfrm>
            <a:off x="1709738" y="2566988"/>
            <a:ext cx="1866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87" name="Line 7"/>
          <p:cNvSpPr>
            <a:spLocks noChangeShapeType="1"/>
          </p:cNvSpPr>
          <p:nvPr/>
        </p:nvSpPr>
        <p:spPr bwMode="auto">
          <a:xfrm>
            <a:off x="1709738" y="3124200"/>
            <a:ext cx="1866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2888" name="Group 8"/>
          <p:cNvGrpSpPr>
            <a:grpSpLocks/>
          </p:cNvGrpSpPr>
          <p:nvPr/>
        </p:nvGrpSpPr>
        <p:grpSpPr bwMode="auto">
          <a:xfrm>
            <a:off x="1476375" y="3681413"/>
            <a:ext cx="2566988" cy="2339975"/>
            <a:chOff x="930" y="2319"/>
            <a:chExt cx="1617" cy="1474"/>
          </a:xfrm>
        </p:grpSpPr>
        <p:sp>
          <p:nvSpPr>
            <p:cNvPr id="122897" name="Text Box 9"/>
            <p:cNvSpPr txBox="1">
              <a:spLocks noChangeArrowheads="1"/>
            </p:cNvSpPr>
            <p:nvPr/>
          </p:nvSpPr>
          <p:spPr bwMode="auto">
            <a:xfrm>
              <a:off x="930" y="2319"/>
              <a:ext cx="1617" cy="351"/>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400">
                  <a:solidFill>
                    <a:schemeClr val="accent2"/>
                  </a:solidFill>
                  <a:latin typeface="华文新魏" panose="02010800040101010101" pitchFamily="2" charset="-122"/>
                  <a:ea typeface="华文新魏" panose="02010800040101010101" pitchFamily="2" charset="-122"/>
                </a:rPr>
                <a:t>进程</a:t>
              </a:r>
              <a:r>
                <a:rPr kumimoji="1" lang="en-US" altLang="zh-CN" sz="2400">
                  <a:solidFill>
                    <a:schemeClr val="accent2"/>
                  </a:solidFill>
                  <a:latin typeface="华文新魏" panose="02010800040101010101" pitchFamily="2" charset="-122"/>
                  <a:ea typeface="华文新魏" panose="02010800040101010101" pitchFamily="2" charset="-122"/>
                </a:rPr>
                <a:t>2</a:t>
              </a:r>
              <a:r>
                <a:rPr kumimoji="1" lang="zh-CN" altLang="en-US" sz="2400">
                  <a:solidFill>
                    <a:schemeClr val="accent2"/>
                  </a:solidFill>
                  <a:latin typeface="华文新魏" panose="02010800040101010101" pitchFamily="2" charset="-122"/>
                  <a:ea typeface="华文新魏" panose="02010800040101010101" pitchFamily="2" charset="-122"/>
                </a:rPr>
                <a:t>的虚存空间</a:t>
              </a:r>
            </a:p>
          </p:txBody>
        </p:sp>
        <p:sp>
          <p:nvSpPr>
            <p:cNvPr id="122898" name="Text Box 10"/>
            <p:cNvSpPr txBox="1">
              <a:spLocks noChangeArrowheads="1"/>
            </p:cNvSpPr>
            <p:nvPr/>
          </p:nvSpPr>
          <p:spPr bwMode="auto">
            <a:xfrm>
              <a:off x="1077" y="2742"/>
              <a:ext cx="1176" cy="1051"/>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endParaRPr kumimoji="1" lang="en-US" altLang="zh-CN" sz="2400">
                <a:solidFill>
                  <a:schemeClr val="accent2"/>
                </a:solidFill>
                <a:latin typeface="华文新魏" panose="02010800040101010101" pitchFamily="2" charset="-122"/>
                <a:ea typeface="华文新魏" panose="02010800040101010101" pitchFamily="2" charset="-122"/>
              </a:endParaRPr>
            </a:p>
            <a:p>
              <a:pPr algn="just" eaLnBrk="1" hangingPunct="1"/>
              <a:endParaRPr kumimoji="1" lang="en-US" altLang="zh-CN" sz="2400">
                <a:solidFill>
                  <a:schemeClr val="accent2"/>
                </a:solidFill>
                <a:latin typeface="华文新魏" panose="02010800040101010101" pitchFamily="2" charset="-122"/>
                <a:ea typeface="华文新魏" panose="02010800040101010101" pitchFamily="2" charset="-122"/>
              </a:endParaRPr>
            </a:p>
            <a:p>
              <a:pPr algn="just" eaLnBrk="1" hangingPunct="1"/>
              <a:r>
                <a:rPr kumimoji="1" lang="zh-CN" altLang="en-US" sz="2400">
                  <a:solidFill>
                    <a:schemeClr val="accent2"/>
                  </a:solidFill>
                  <a:latin typeface="华文新魏" panose="02010800040101010101" pitchFamily="2" charset="-122"/>
                  <a:ea typeface="华文新魏" panose="02010800040101010101" pitchFamily="2" charset="-122"/>
                </a:rPr>
                <a:t>虚存段</a:t>
              </a:r>
            </a:p>
          </p:txBody>
        </p:sp>
        <p:sp>
          <p:nvSpPr>
            <p:cNvPr id="122899" name="Line 11"/>
            <p:cNvSpPr>
              <a:spLocks noChangeShapeType="1"/>
            </p:cNvSpPr>
            <p:nvPr/>
          </p:nvSpPr>
          <p:spPr bwMode="auto">
            <a:xfrm>
              <a:off x="1077" y="3137"/>
              <a:ext cx="11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00" name="Line 12"/>
            <p:cNvSpPr>
              <a:spLocks noChangeShapeType="1"/>
            </p:cNvSpPr>
            <p:nvPr/>
          </p:nvSpPr>
          <p:spPr bwMode="auto">
            <a:xfrm>
              <a:off x="1077" y="3487"/>
              <a:ext cx="11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2889" name="Text Box 13"/>
          <p:cNvSpPr txBox="1">
            <a:spLocks noChangeArrowheads="1"/>
          </p:cNvSpPr>
          <p:nvPr/>
        </p:nvSpPr>
        <p:spPr bwMode="auto">
          <a:xfrm>
            <a:off x="5497513" y="2276475"/>
            <a:ext cx="1666875" cy="55721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2400">
                <a:solidFill>
                  <a:schemeClr val="accent2"/>
                </a:solidFill>
                <a:latin typeface="华文新魏" panose="02010800040101010101" pitchFamily="2" charset="-122"/>
                <a:ea typeface="华文新魏" panose="02010800040101010101" pitchFamily="2" charset="-122"/>
              </a:rPr>
              <a:t>  </a:t>
            </a:r>
            <a:r>
              <a:rPr kumimoji="1" lang="zh-CN" altLang="en-US" sz="2400">
                <a:solidFill>
                  <a:schemeClr val="accent2"/>
                </a:solidFill>
                <a:latin typeface="华文新魏" panose="02010800040101010101" pitchFamily="2" charset="-122"/>
                <a:ea typeface="华文新魏" panose="02010800040101010101" pitchFamily="2" charset="-122"/>
              </a:rPr>
              <a:t>物理主存</a:t>
            </a:r>
          </a:p>
        </p:txBody>
      </p:sp>
      <p:sp>
        <p:nvSpPr>
          <p:cNvPr id="122890" name="Text Box 14"/>
          <p:cNvSpPr txBox="1">
            <a:spLocks noChangeArrowheads="1"/>
          </p:cNvSpPr>
          <p:nvPr/>
        </p:nvSpPr>
        <p:spPr bwMode="auto">
          <a:xfrm>
            <a:off x="5443538" y="2938463"/>
            <a:ext cx="1866900" cy="1670050"/>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endParaRPr kumimoji="1" lang="en-US" altLang="zh-CN" sz="2400">
              <a:solidFill>
                <a:schemeClr val="accent2"/>
              </a:solidFill>
              <a:latin typeface="华文新魏" panose="02010800040101010101" pitchFamily="2" charset="-122"/>
              <a:ea typeface="华文新魏" panose="02010800040101010101" pitchFamily="2" charset="-122"/>
            </a:endParaRPr>
          </a:p>
          <a:p>
            <a:pPr algn="just" eaLnBrk="1" hangingPunct="1"/>
            <a:endParaRPr kumimoji="1" lang="en-US" altLang="zh-CN" sz="2400">
              <a:solidFill>
                <a:schemeClr val="accent2"/>
              </a:solidFill>
              <a:latin typeface="华文新魏" panose="02010800040101010101" pitchFamily="2" charset="-122"/>
              <a:ea typeface="华文新魏" panose="02010800040101010101" pitchFamily="2" charset="-122"/>
            </a:endParaRPr>
          </a:p>
          <a:p>
            <a:pPr algn="just" eaLnBrk="1" hangingPunct="1"/>
            <a:r>
              <a:rPr kumimoji="1" lang="zh-CN" altLang="en-US" sz="2400">
                <a:solidFill>
                  <a:schemeClr val="accent2"/>
                </a:solidFill>
                <a:latin typeface="华文新魏" panose="02010800040101010101" pitchFamily="2" charset="-122"/>
                <a:ea typeface="华文新魏" panose="02010800040101010101" pitchFamily="2" charset="-122"/>
              </a:rPr>
              <a:t>共享主存</a:t>
            </a:r>
          </a:p>
        </p:txBody>
      </p:sp>
      <p:sp>
        <p:nvSpPr>
          <p:cNvPr id="122891" name="Line 15"/>
          <p:cNvSpPr>
            <a:spLocks noChangeShapeType="1"/>
          </p:cNvSpPr>
          <p:nvPr/>
        </p:nvSpPr>
        <p:spPr bwMode="auto">
          <a:xfrm>
            <a:off x="5443538" y="3679825"/>
            <a:ext cx="1866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2" name="Line 16"/>
          <p:cNvSpPr>
            <a:spLocks noChangeShapeType="1"/>
          </p:cNvSpPr>
          <p:nvPr/>
        </p:nvSpPr>
        <p:spPr bwMode="auto">
          <a:xfrm>
            <a:off x="5443538" y="4237038"/>
            <a:ext cx="1866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3" name="Line 17"/>
          <p:cNvSpPr>
            <a:spLocks noChangeShapeType="1"/>
          </p:cNvSpPr>
          <p:nvPr/>
        </p:nvSpPr>
        <p:spPr bwMode="auto">
          <a:xfrm>
            <a:off x="3576638" y="2566988"/>
            <a:ext cx="1866900" cy="111442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4" name="Line 18"/>
          <p:cNvSpPr>
            <a:spLocks noChangeShapeType="1"/>
          </p:cNvSpPr>
          <p:nvPr/>
        </p:nvSpPr>
        <p:spPr bwMode="auto">
          <a:xfrm>
            <a:off x="3576638" y="3124200"/>
            <a:ext cx="1866900" cy="1112838"/>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5" name="Line 19"/>
          <p:cNvSpPr>
            <a:spLocks noChangeShapeType="1"/>
          </p:cNvSpPr>
          <p:nvPr/>
        </p:nvSpPr>
        <p:spPr bwMode="auto">
          <a:xfrm flipV="1">
            <a:off x="3576638" y="3681413"/>
            <a:ext cx="1866900" cy="129857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6" name="Line 20"/>
          <p:cNvSpPr>
            <a:spLocks noChangeShapeType="1"/>
          </p:cNvSpPr>
          <p:nvPr/>
        </p:nvSpPr>
        <p:spPr bwMode="auto">
          <a:xfrm flipV="1">
            <a:off x="3576638" y="4237038"/>
            <a:ext cx="1866900" cy="129857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642880088"/>
      </p:ext>
    </p:extLst>
  </p:cSld>
  <p:clrMapOvr>
    <a:masterClrMapping/>
  </p:clrMapOvr>
  <p:transition>
    <p:dissolv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en-US" altLang="zh-CN" dirty="0">
                <a:solidFill>
                  <a:srgbClr val="FF0000"/>
                </a:solidFill>
                <a:latin typeface="Times New Roman" panose="02020603050405020304" pitchFamily="18" charset="0"/>
                <a:ea typeface="华文新魏" panose="02010800040101010101" pitchFamily="2" charset="-122"/>
              </a:rPr>
              <a:t>3.4.4 </a:t>
            </a:r>
            <a:r>
              <a:rPr lang="zh-CN" altLang="en-US" dirty="0">
                <a:solidFill>
                  <a:srgbClr val="FF0000"/>
                </a:solidFill>
                <a:latin typeface="Times New Roman" panose="02020603050405020304" pitchFamily="18" charset="0"/>
                <a:ea typeface="华文新魏" panose="02010800040101010101" pitchFamily="2" charset="-122"/>
              </a:rPr>
              <a:t>消息传递通信机制</a:t>
            </a:r>
          </a:p>
        </p:txBody>
      </p:sp>
      <p:sp>
        <p:nvSpPr>
          <p:cNvPr id="123907" name="Rectangle 5"/>
          <p:cNvSpPr>
            <a:spLocks noChangeArrowheads="1"/>
          </p:cNvSpPr>
          <p:nvPr/>
        </p:nvSpPr>
        <p:spPr bwMode="auto">
          <a:xfrm>
            <a:off x="468313" y="1125538"/>
            <a:ext cx="8135937"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8000"/>
              </a:lnSpc>
              <a:spcBef>
                <a:spcPct val="20000"/>
              </a:spcBef>
            </a:pPr>
            <a:r>
              <a:rPr lang="en-US" altLang="zh-CN" sz="2800">
                <a:latin typeface="Times New Roman" panose="02020603050405020304" pitchFamily="18" charset="0"/>
                <a:ea typeface="华文新魏" panose="02010800040101010101" pitchFamily="2" charset="-122"/>
              </a:rPr>
              <a:t>        </a:t>
            </a:r>
            <a:r>
              <a:rPr lang="zh-CN" altLang="en-US" sz="3600">
                <a:latin typeface="Times New Roman" panose="02020603050405020304" pitchFamily="18" charset="0"/>
                <a:ea typeface="华文新魏" panose="02010800040101010101" pitchFamily="2" charset="-122"/>
              </a:rPr>
              <a:t>消息传递通信机制是指在进程间交换大量的信息，信息交换以消息或报文为单位，直接利用系统提供的一组通信命令</a:t>
            </a:r>
            <a:r>
              <a:rPr lang="en-US" altLang="zh-CN" sz="3600">
                <a:latin typeface="Times New Roman" panose="02020603050405020304" pitchFamily="18" charset="0"/>
                <a:ea typeface="华文新魏" panose="02010800040101010101" pitchFamily="2" charset="-122"/>
              </a:rPr>
              <a:t>(</a:t>
            </a:r>
            <a:r>
              <a:rPr lang="zh-CN" altLang="en-US" sz="3600">
                <a:latin typeface="Times New Roman" panose="02020603050405020304" pitchFamily="18" charset="0"/>
                <a:ea typeface="华文新魏" panose="02010800040101010101" pitchFamily="2" charset="-122"/>
              </a:rPr>
              <a:t>原语</a:t>
            </a:r>
            <a:r>
              <a:rPr lang="en-US" altLang="zh-CN" sz="3600">
                <a:latin typeface="Times New Roman" panose="02020603050405020304" pitchFamily="18" charset="0"/>
                <a:ea typeface="华文新魏" panose="02010800040101010101" pitchFamily="2" charset="-122"/>
              </a:rPr>
              <a:t>)</a:t>
            </a:r>
            <a:r>
              <a:rPr lang="zh-CN" altLang="en-US" sz="3600">
                <a:latin typeface="Times New Roman" panose="02020603050405020304" pitchFamily="18" charset="0"/>
                <a:ea typeface="华文新魏" panose="02010800040101010101" pitchFamily="2" charset="-122"/>
              </a:rPr>
              <a:t>来实现。</a:t>
            </a:r>
          </a:p>
          <a:p>
            <a:pPr algn="just" eaLnBrk="1" hangingPunct="1">
              <a:lnSpc>
                <a:spcPct val="98000"/>
              </a:lnSpc>
              <a:spcBef>
                <a:spcPct val="20000"/>
              </a:spcBef>
            </a:pPr>
            <a:r>
              <a:rPr lang="zh-CN" altLang="en-US" sz="3600">
                <a:latin typeface="Times New Roman" panose="02020603050405020304" pitchFamily="18" charset="0"/>
                <a:ea typeface="华文新魏" panose="02010800040101010101" pitchFamily="2" charset="-122"/>
              </a:rPr>
              <a:t>       基本的消息传递原语有</a:t>
            </a:r>
            <a:r>
              <a:rPr lang="en-US" altLang="zh-CN" sz="3600">
                <a:solidFill>
                  <a:srgbClr val="FF3300"/>
                </a:solidFill>
                <a:latin typeface="Times New Roman" panose="02020603050405020304" pitchFamily="18" charset="0"/>
                <a:ea typeface="华文新魏" panose="02010800040101010101" pitchFamily="2" charset="-122"/>
              </a:rPr>
              <a:t>Send</a:t>
            </a:r>
            <a:r>
              <a:rPr lang="en-US" altLang="zh-CN" sz="3600">
                <a:latin typeface="Times New Roman" panose="02020603050405020304" pitchFamily="18" charset="0"/>
                <a:ea typeface="华文新魏" panose="02010800040101010101" pitchFamily="2" charset="-122"/>
              </a:rPr>
              <a:t> </a:t>
            </a:r>
            <a:r>
              <a:rPr lang="zh-CN" altLang="en-US" sz="3600">
                <a:latin typeface="Times New Roman" panose="02020603050405020304" pitchFamily="18" charset="0"/>
                <a:ea typeface="华文新魏" panose="02010800040101010101" pitchFamily="2" charset="-122"/>
              </a:rPr>
              <a:t>和</a:t>
            </a:r>
            <a:r>
              <a:rPr lang="en-US" altLang="zh-CN" sz="3600">
                <a:solidFill>
                  <a:srgbClr val="FF3300"/>
                </a:solidFill>
                <a:latin typeface="Times New Roman" panose="02020603050405020304" pitchFamily="18" charset="0"/>
                <a:ea typeface="华文新魏" panose="02010800040101010101" pitchFamily="2" charset="-122"/>
              </a:rPr>
              <a:t>Receive</a:t>
            </a:r>
            <a:r>
              <a:rPr lang="zh-CN" altLang="en-US" sz="3600">
                <a:latin typeface="Times New Roman" panose="02020603050405020304" pitchFamily="18" charset="0"/>
                <a:ea typeface="华文新魏" panose="02010800040101010101" pitchFamily="2" charset="-122"/>
              </a:rPr>
              <a:t>。</a:t>
            </a:r>
          </a:p>
          <a:p>
            <a:pPr algn="just" eaLnBrk="1" hangingPunct="1">
              <a:lnSpc>
                <a:spcPct val="98000"/>
              </a:lnSpc>
              <a:spcBef>
                <a:spcPct val="20000"/>
              </a:spcBef>
            </a:pPr>
            <a:r>
              <a:rPr lang="zh-CN" altLang="en-US" sz="3600">
                <a:latin typeface="Times New Roman" panose="02020603050405020304" pitchFamily="18" charset="0"/>
                <a:ea typeface="华文新魏" panose="02010800040101010101" pitchFamily="2" charset="-122"/>
              </a:rPr>
              <a:t>       消息传递方式通常可以分为</a:t>
            </a:r>
            <a:r>
              <a:rPr lang="zh-CN" altLang="en-US" sz="3600" b="1">
                <a:solidFill>
                  <a:srgbClr val="FF0000"/>
                </a:solidFill>
                <a:latin typeface="Times New Roman" panose="02020603050405020304" pitchFamily="18" charset="0"/>
                <a:ea typeface="华文新魏" panose="02010800040101010101" pitchFamily="2" charset="-122"/>
              </a:rPr>
              <a:t>直接通信</a:t>
            </a:r>
            <a:r>
              <a:rPr lang="zh-CN" altLang="en-US" sz="3600">
                <a:latin typeface="Times New Roman" panose="02020603050405020304" pitchFamily="18" charset="0"/>
                <a:ea typeface="华文新魏" panose="02010800040101010101" pitchFamily="2" charset="-122"/>
              </a:rPr>
              <a:t>和</a:t>
            </a:r>
            <a:r>
              <a:rPr lang="zh-CN" altLang="en-US" sz="3600" b="1">
                <a:solidFill>
                  <a:srgbClr val="FF0000"/>
                </a:solidFill>
                <a:latin typeface="Times New Roman" panose="02020603050405020304" pitchFamily="18" charset="0"/>
                <a:ea typeface="华文新魏" panose="02010800040101010101" pitchFamily="2" charset="-122"/>
              </a:rPr>
              <a:t>间接通信</a:t>
            </a:r>
            <a:r>
              <a:rPr lang="zh-CN" altLang="en-US" sz="3600">
                <a:latin typeface="Times New Roman" panose="02020603050405020304" pitchFamily="18" charset="0"/>
                <a:ea typeface="华文新魏" panose="02010800040101010101" pitchFamily="2" charset="-122"/>
              </a:rPr>
              <a:t>两种方式。</a:t>
            </a:r>
          </a:p>
        </p:txBody>
      </p:sp>
    </p:spTree>
    <p:extLst>
      <p:ext uri="{BB962C8B-B14F-4D97-AF65-F5344CB8AC3E}">
        <p14:creationId xmlns:p14="http://schemas.microsoft.com/office/powerpoint/2010/main" val="2979845074"/>
      </p:ext>
    </p:extLst>
  </p:cSld>
  <p:clrMapOvr>
    <a:masterClrMapping/>
  </p:clrMapOvr>
  <p:transition>
    <p:cover di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687388" y="188913"/>
            <a:ext cx="77724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消息传递通信机制</a:t>
            </a:r>
            <a:r>
              <a:rPr lang="en-US" altLang="zh-CN">
                <a:solidFill>
                  <a:srgbClr val="FF0000"/>
                </a:solidFill>
                <a:latin typeface="Times New Roman" panose="02020603050405020304" pitchFamily="18" charset="0"/>
                <a:ea typeface="华文新魏" panose="02010800040101010101" pitchFamily="2" charset="-122"/>
              </a:rPr>
              <a:t>(2)</a:t>
            </a:r>
          </a:p>
        </p:txBody>
      </p:sp>
      <p:sp>
        <p:nvSpPr>
          <p:cNvPr id="124931" name="Rectangle 3"/>
          <p:cNvSpPr>
            <a:spLocks noGrp="1" noChangeArrowheads="1"/>
          </p:cNvSpPr>
          <p:nvPr>
            <p:ph type="body" idx="1"/>
          </p:nvPr>
        </p:nvSpPr>
        <p:spPr>
          <a:xfrm>
            <a:off x="468313" y="908050"/>
            <a:ext cx="8280400" cy="4930775"/>
          </a:xfrm>
        </p:spPr>
        <p:txBody>
          <a:bodyPr/>
          <a:lstStyle/>
          <a:p>
            <a:pPr algn="just" eaLnBrk="1" hangingPunct="1">
              <a:lnSpc>
                <a:spcPct val="98000"/>
              </a:lnSpc>
              <a:spcBef>
                <a:spcPts val="600"/>
              </a:spcBef>
              <a:spcAft>
                <a:spcPts val="600"/>
              </a:spcAft>
              <a:buFontTx/>
              <a:buNone/>
            </a:pPr>
            <a:r>
              <a:rPr lang="en-US" altLang="zh-CN" sz="2800"/>
              <a:t>•</a:t>
            </a:r>
            <a:r>
              <a:rPr lang="en-US" altLang="zh-CN" sz="2800">
                <a:latin typeface="宋体" panose="02010600030101010101" pitchFamily="2" charset="-122"/>
              </a:rPr>
              <a:t> </a:t>
            </a:r>
            <a:r>
              <a:rPr lang="zh-CN" altLang="en-US">
                <a:latin typeface="华文新魏" panose="02010800040101010101" pitchFamily="2" charset="-122"/>
                <a:ea typeface="华文新魏" panose="02010800040101010101" pitchFamily="2" charset="-122"/>
              </a:rPr>
              <a:t>采用消息传递机制后，一个正在执行的进程可在任何时刻向另一个正在执行的进程发送消息；一个正在执行的进程也可在任何时刻向正在执行的另一个进程请求消息。</a:t>
            </a:r>
          </a:p>
          <a:p>
            <a:pPr algn="just" eaLnBrk="1" hangingPunct="1">
              <a:lnSpc>
                <a:spcPct val="98000"/>
              </a:lnSpc>
              <a:spcBef>
                <a:spcPts val="600"/>
              </a:spcBef>
              <a:spcAft>
                <a:spcPts val="600"/>
              </a:spcAft>
              <a:buFontTx/>
              <a:buNone/>
            </a:pPr>
            <a:r>
              <a:rPr lang="en-US" altLang="zh-CN">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一个进程在某一时刻的执行依赖于另一进程的消息或等待其他进程对发出消息的回答，那么，</a:t>
            </a:r>
            <a:r>
              <a:rPr lang="zh-CN" altLang="en-US">
                <a:solidFill>
                  <a:srgbClr val="3333FF"/>
                </a:solidFill>
                <a:latin typeface="华文新魏" panose="02010800040101010101" pitchFamily="2" charset="-122"/>
                <a:ea typeface="华文新魏" panose="02010800040101010101" pitchFamily="2" charset="-122"/>
              </a:rPr>
              <a:t>消息传递机制紧密地与进程的阻塞和释放相联系</a:t>
            </a:r>
            <a:r>
              <a:rPr lang="zh-CN" altLang="en-US">
                <a:latin typeface="华文新魏" panose="02010800040101010101" pitchFamily="2" charset="-122"/>
                <a:ea typeface="华文新魏" panose="02010800040101010101" pitchFamily="2" charset="-122"/>
              </a:rPr>
              <a:t>。消息传递就进一步扩充了并发进程间对数据的共享，提供了进程同步的能力。</a:t>
            </a:r>
          </a:p>
        </p:txBody>
      </p:sp>
    </p:spTree>
    <p:extLst>
      <p:ext uri="{BB962C8B-B14F-4D97-AF65-F5344CB8AC3E}">
        <p14:creationId xmlns:p14="http://schemas.microsoft.com/office/powerpoint/2010/main" val="2152728691"/>
      </p:ext>
    </p:extLst>
  </p:cSld>
  <p:clrMapOvr>
    <a:masterClrMapping/>
  </p:clrMapOvr>
  <p:transition>
    <p:cover di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79413" y="188913"/>
            <a:ext cx="81534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直接通信</a:t>
            </a:r>
            <a:endParaRPr lang="zh-CN" altLang="zh-CN">
              <a:solidFill>
                <a:srgbClr val="FF0000"/>
              </a:solidFill>
              <a:latin typeface="Times New Roman" panose="02020603050405020304" pitchFamily="18" charset="0"/>
              <a:ea typeface="华文新魏" panose="02010800040101010101" pitchFamily="2" charset="-122"/>
            </a:endParaRPr>
          </a:p>
        </p:txBody>
      </p:sp>
      <p:sp>
        <p:nvSpPr>
          <p:cNvPr id="125955" name="Rectangle 3"/>
          <p:cNvSpPr>
            <a:spLocks noGrp="1" noChangeArrowheads="1"/>
          </p:cNvSpPr>
          <p:nvPr>
            <p:ph type="body" idx="1"/>
          </p:nvPr>
        </p:nvSpPr>
        <p:spPr>
          <a:xfrm>
            <a:off x="468313" y="908050"/>
            <a:ext cx="7981950" cy="2298700"/>
          </a:xfrm>
        </p:spPr>
        <p:txBody>
          <a:bodyPr/>
          <a:lstStyle/>
          <a:p>
            <a:pPr algn="just" eaLnBrk="1" hangingPunct="1">
              <a:lnSpc>
                <a:spcPct val="118000"/>
              </a:lnSpc>
            </a:pPr>
            <a:r>
              <a:rPr lang="zh-CN" altLang="en-US">
                <a:latin typeface="Times New Roman" panose="02020603050405020304" pitchFamily="18" charset="0"/>
                <a:ea typeface="华文新魏" panose="02010800040101010101" pitchFamily="2" charset="-122"/>
              </a:rPr>
              <a:t>在直接通信方式中，要求发送进程和接收进程以</a:t>
            </a:r>
            <a:r>
              <a:rPr lang="zh-CN" altLang="en-US">
                <a:solidFill>
                  <a:srgbClr val="3333FF"/>
                </a:solidFill>
                <a:latin typeface="Times New Roman" panose="02020603050405020304" pitchFamily="18" charset="0"/>
                <a:ea typeface="华文新魏" panose="02010800040101010101" pitchFamily="2" charset="-122"/>
              </a:rPr>
              <a:t>显式方式</a:t>
            </a:r>
            <a:r>
              <a:rPr lang="zh-CN" altLang="en-US">
                <a:latin typeface="Times New Roman" panose="02020603050405020304" pitchFamily="18" charset="0"/>
                <a:ea typeface="华文新魏" panose="02010800040101010101" pitchFamily="2" charset="-122"/>
              </a:rPr>
              <a:t>提供目标进程标识符</a:t>
            </a:r>
            <a:r>
              <a:rPr lang="en-US" altLang="zh-CN">
                <a:latin typeface="Times New Roman" panose="02020603050405020304" pitchFamily="18" charset="0"/>
                <a:ea typeface="华文新魏" panose="02010800040101010101" pitchFamily="2" charset="-122"/>
              </a:rPr>
              <a:t>,</a:t>
            </a:r>
            <a:r>
              <a:rPr lang="zh-CN" altLang="en-US">
                <a:latin typeface="Times New Roman" panose="02020603050405020304" pitchFamily="18" charset="0"/>
                <a:ea typeface="华文新魏" panose="02010800040101010101" pitchFamily="2" charset="-122"/>
              </a:rPr>
              <a:t>即发送或接收消息的进程必须指出信件发给谁或从谁那里接收消息。</a:t>
            </a:r>
          </a:p>
        </p:txBody>
      </p:sp>
      <p:sp>
        <p:nvSpPr>
          <p:cNvPr id="125956" name="Rectangle 4"/>
          <p:cNvSpPr>
            <a:spLocks noChangeArrowheads="1"/>
          </p:cNvSpPr>
          <p:nvPr/>
        </p:nvSpPr>
        <p:spPr bwMode="auto">
          <a:xfrm>
            <a:off x="838200" y="3221038"/>
            <a:ext cx="739140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79400" indent="-279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a:solidFill>
                  <a:srgbClr val="3333FF"/>
                </a:solidFill>
                <a:latin typeface="宋体" panose="02010600030101010101" pitchFamily="2" charset="-122"/>
                <a:ea typeface="隶书" panose="02010509060101010101" pitchFamily="49" charset="-122"/>
              </a:rPr>
              <a:t>系统通常提供两条原语进行：</a:t>
            </a:r>
          </a:p>
          <a:p>
            <a:pPr eaLnBrk="1" hangingPunct="1"/>
            <a:r>
              <a:rPr lang="zh-CN" altLang="en-US" sz="3600">
                <a:latin typeface="宋体" panose="02010600030101010101" pitchFamily="2" charset="-122"/>
                <a:ea typeface="隶书" panose="02010509060101010101" pitchFamily="49" charset="-122"/>
              </a:rPr>
              <a:t>       </a:t>
            </a:r>
            <a:r>
              <a:rPr lang="en-US" altLang="zh-CN" sz="3600">
                <a:latin typeface="Times New Roman" panose="02020603050405020304" pitchFamily="18" charset="0"/>
                <a:ea typeface="隶书" panose="02010509060101010101" pitchFamily="49" charset="-122"/>
              </a:rPr>
              <a:t>Send ( Receiver, Message);</a:t>
            </a:r>
          </a:p>
          <a:p>
            <a:pPr eaLnBrk="1" hangingPunct="1"/>
            <a:r>
              <a:rPr lang="en-US" altLang="zh-CN" sz="3600">
                <a:latin typeface="Times New Roman" panose="02020603050405020304" pitchFamily="18" charset="0"/>
                <a:ea typeface="隶书" panose="02010509060101010101" pitchFamily="49" charset="-122"/>
              </a:rPr>
              <a:t>              Receive ( Sender, Message);</a:t>
            </a:r>
          </a:p>
        </p:txBody>
      </p:sp>
    </p:spTree>
    <p:extLst>
      <p:ext uri="{BB962C8B-B14F-4D97-AF65-F5344CB8AC3E}">
        <p14:creationId xmlns:p14="http://schemas.microsoft.com/office/powerpoint/2010/main" val="2164442711"/>
      </p:ext>
    </p:extLst>
  </p:cSld>
  <p:clrMapOvr>
    <a:masterClrMapping/>
  </p:clrMapOvr>
  <p:transition>
    <p:cover dir="d"/>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57200" y="188913"/>
            <a:ext cx="80772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间接通信</a:t>
            </a:r>
            <a:endParaRPr lang="zh-CN" altLang="zh-CN">
              <a:solidFill>
                <a:srgbClr val="FF0000"/>
              </a:solidFill>
              <a:latin typeface="Times New Roman" panose="02020603050405020304" pitchFamily="18" charset="0"/>
              <a:ea typeface="华文新魏" panose="02010800040101010101" pitchFamily="2" charset="-122"/>
            </a:endParaRPr>
          </a:p>
        </p:txBody>
      </p:sp>
      <p:sp>
        <p:nvSpPr>
          <p:cNvPr id="126979" name="Rectangle 3"/>
          <p:cNvSpPr>
            <a:spLocks noGrp="1" noChangeArrowheads="1"/>
          </p:cNvSpPr>
          <p:nvPr>
            <p:ph type="body" idx="1"/>
          </p:nvPr>
        </p:nvSpPr>
        <p:spPr>
          <a:xfrm>
            <a:off x="466725" y="836613"/>
            <a:ext cx="8353425" cy="1036637"/>
          </a:xfrm>
          <a:noFill/>
        </p:spPr>
        <p:txBody>
          <a:bodyPr/>
          <a:lstStyle/>
          <a:p>
            <a:pPr marL="0" indent="0">
              <a:spcBef>
                <a:spcPct val="0"/>
              </a:spcBef>
              <a:buFontTx/>
              <a:buNone/>
            </a:pPr>
            <a:r>
              <a:rPr lang="en-US" altLang="zh-CN" sz="3600">
                <a:latin typeface="隶书" panose="02010509060101010101" pitchFamily="49" charset="-122"/>
                <a:ea typeface="隶书" panose="02010509060101010101" pitchFamily="49" charset="-122"/>
              </a:rPr>
              <a:t>  </a:t>
            </a:r>
            <a:r>
              <a:rPr lang="zh-CN" altLang="en-US">
                <a:latin typeface="华文新魏" panose="02010800040101010101" pitchFamily="2" charset="-122"/>
                <a:ea typeface="华文新魏" panose="02010800040101010101" pitchFamily="2" charset="-122"/>
              </a:rPr>
              <a:t>采用间接通信方式时，进程间发送或接收信件通过一个共享的数据结构</a:t>
            </a:r>
            <a:r>
              <a:rPr lang="en-US" altLang="zh-CN">
                <a:ea typeface="华文新魏" panose="02010800040101010101" pitchFamily="2" charset="-122"/>
              </a:rPr>
              <a:t>—</a:t>
            </a:r>
            <a:r>
              <a:rPr lang="zh-CN" altLang="en-US">
                <a:solidFill>
                  <a:srgbClr val="3333FF"/>
                </a:solidFill>
                <a:latin typeface="华文新魏" panose="02010800040101010101" pitchFamily="2" charset="-122"/>
                <a:ea typeface="华文新魏" panose="02010800040101010101" pitchFamily="2" charset="-122"/>
              </a:rPr>
              <a:t>信箱</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来进行</a:t>
            </a:r>
          </a:p>
        </p:txBody>
      </p:sp>
      <p:sp>
        <p:nvSpPr>
          <p:cNvPr id="126980" name="Rectangle 4"/>
          <p:cNvSpPr>
            <a:spLocks noChangeArrowheads="1"/>
          </p:cNvSpPr>
          <p:nvPr/>
        </p:nvSpPr>
        <p:spPr bwMode="auto">
          <a:xfrm>
            <a:off x="612775" y="1989138"/>
            <a:ext cx="6191250"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a:latin typeface="Times New Roman" panose="02020603050405020304" pitchFamily="18" charset="0"/>
                <a:ea typeface="华文新魏" panose="02010800040101010101" pitchFamily="2" charset="-122"/>
              </a:rPr>
              <a:t>其发送和接收原语为：</a:t>
            </a:r>
          </a:p>
          <a:p>
            <a:r>
              <a:rPr lang="zh-CN" altLang="en-US" sz="3200">
                <a:latin typeface="Times New Roman" panose="02020603050405020304" pitchFamily="18" charset="0"/>
                <a:ea typeface="华文新魏" panose="02010800040101010101" pitchFamily="2" charset="-122"/>
              </a:rPr>
              <a:t>                 </a:t>
            </a:r>
            <a:r>
              <a:rPr lang="en-US" altLang="zh-CN" sz="3200">
                <a:latin typeface="Times New Roman" panose="02020603050405020304" pitchFamily="18" charset="0"/>
                <a:ea typeface="华文新魏" panose="02010800040101010101" pitchFamily="2" charset="-122"/>
              </a:rPr>
              <a:t>Send(B,M);</a:t>
            </a:r>
          </a:p>
          <a:p>
            <a:r>
              <a:rPr lang="en-US" altLang="zh-CN" sz="3200">
                <a:latin typeface="Times New Roman" panose="02020603050405020304" pitchFamily="18" charset="0"/>
                <a:ea typeface="华文新魏" panose="02010800040101010101" pitchFamily="2" charset="-122"/>
              </a:rPr>
              <a:t>                 Receive(B,X);</a:t>
            </a:r>
          </a:p>
        </p:txBody>
      </p:sp>
      <p:sp>
        <p:nvSpPr>
          <p:cNvPr id="126981" name="Rectangle 5"/>
          <p:cNvSpPr>
            <a:spLocks noChangeArrowheads="1"/>
          </p:cNvSpPr>
          <p:nvPr/>
        </p:nvSpPr>
        <p:spPr bwMode="auto">
          <a:xfrm>
            <a:off x="520700" y="3500438"/>
            <a:ext cx="82994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4400">
                <a:solidFill>
                  <a:srgbClr val="FF0000"/>
                </a:solidFill>
                <a:latin typeface="隶书" panose="02010509060101010101" pitchFamily="49" charset="-122"/>
                <a:ea typeface="隶书" panose="02010509060101010101" pitchFamily="49" charset="-122"/>
              </a:rPr>
              <a:t>信箱</a:t>
            </a:r>
            <a:r>
              <a:rPr lang="zh-CN" altLang="en-US" sz="4400">
                <a:latin typeface="隶书" panose="02010509060101010101" pitchFamily="49" charset="-122"/>
                <a:ea typeface="隶书" panose="02010509060101010101" pitchFamily="49" charset="-122"/>
              </a:rPr>
              <a:t>：</a:t>
            </a:r>
            <a:r>
              <a:rPr lang="zh-CN" altLang="en-US" sz="3200">
                <a:latin typeface="Times New Roman" panose="02020603050405020304" pitchFamily="18" charset="0"/>
                <a:ea typeface="华文新魏" panose="02010800040101010101" pitchFamily="2" charset="-122"/>
              </a:rPr>
              <a:t>存放信件的一个存储区域，每个信箱都具有唯一标识。信箱包括</a:t>
            </a:r>
            <a:r>
              <a:rPr lang="zh-CN" altLang="en-US" sz="3200">
                <a:solidFill>
                  <a:srgbClr val="3333FF"/>
                </a:solidFill>
                <a:latin typeface="Times New Roman" panose="02020603050405020304" pitchFamily="18" charset="0"/>
                <a:ea typeface="华文新魏" panose="02010800040101010101" pitchFamily="2" charset="-122"/>
              </a:rPr>
              <a:t>信箱头</a:t>
            </a:r>
            <a:r>
              <a:rPr lang="zh-CN" altLang="en-US" sz="3200">
                <a:latin typeface="Times New Roman" panose="02020603050405020304" pitchFamily="18" charset="0"/>
                <a:ea typeface="华文新魏" panose="02010800040101010101" pitchFamily="2" charset="-122"/>
              </a:rPr>
              <a:t>和</a:t>
            </a:r>
            <a:r>
              <a:rPr lang="zh-CN" altLang="en-US" sz="3200">
                <a:solidFill>
                  <a:srgbClr val="3333FF"/>
                </a:solidFill>
                <a:latin typeface="Times New Roman" panose="02020603050405020304" pitchFamily="18" charset="0"/>
                <a:ea typeface="华文新魏" panose="02010800040101010101" pitchFamily="2" charset="-122"/>
              </a:rPr>
              <a:t>信箱体</a:t>
            </a:r>
            <a:r>
              <a:rPr lang="zh-CN" altLang="en-US" sz="3200">
                <a:latin typeface="Times New Roman" panose="02020603050405020304" pitchFamily="18" charset="0"/>
                <a:ea typeface="华文新魏" panose="02010800040101010101" pitchFamily="2" charset="-122"/>
              </a:rPr>
              <a:t>两个部分，其中信箱头指出信箱的结构说明，它包括：信箱大小，信件类型，存放信箱位置的指针等。如图所示：</a:t>
            </a:r>
          </a:p>
        </p:txBody>
      </p:sp>
    </p:spTree>
    <p:extLst>
      <p:ext uri="{BB962C8B-B14F-4D97-AF65-F5344CB8AC3E}">
        <p14:creationId xmlns:p14="http://schemas.microsoft.com/office/powerpoint/2010/main" val="2157306685"/>
      </p:ext>
    </p:extLst>
  </p:cSld>
  <p:clrMapOvr>
    <a:masterClrMapping/>
  </p:clrMapOvr>
  <p:transition>
    <p:cover di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间接通信</a:t>
            </a:r>
            <a:r>
              <a:rPr lang="en-US" altLang="zh-CN">
                <a:solidFill>
                  <a:srgbClr val="FF0000"/>
                </a:solidFill>
                <a:latin typeface="Times New Roman" panose="02020603050405020304" pitchFamily="18" charset="0"/>
                <a:ea typeface="华文新魏" panose="02010800040101010101" pitchFamily="2" charset="-122"/>
              </a:rPr>
              <a:t>(2)</a:t>
            </a:r>
            <a:endParaRPr lang="zh-CN" altLang="zh-CN">
              <a:solidFill>
                <a:srgbClr val="FF0000"/>
              </a:solidFill>
              <a:latin typeface="Times New Roman" panose="02020603050405020304" pitchFamily="18" charset="0"/>
              <a:ea typeface="华文新魏" panose="02010800040101010101" pitchFamily="2" charset="-122"/>
            </a:endParaRPr>
          </a:p>
        </p:txBody>
      </p:sp>
      <p:grpSp>
        <p:nvGrpSpPr>
          <p:cNvPr id="2" name="Group 4"/>
          <p:cNvGrpSpPr>
            <a:grpSpLocks/>
          </p:cNvGrpSpPr>
          <p:nvPr/>
        </p:nvGrpSpPr>
        <p:grpSpPr bwMode="auto">
          <a:xfrm>
            <a:off x="2843213" y="1125538"/>
            <a:ext cx="3200400" cy="1905000"/>
            <a:chOff x="3744" y="2496"/>
            <a:chExt cx="1824" cy="1056"/>
          </a:xfrm>
        </p:grpSpPr>
        <p:grpSp>
          <p:nvGrpSpPr>
            <p:cNvPr id="128007" name="Group 5"/>
            <p:cNvGrpSpPr>
              <a:grpSpLocks/>
            </p:cNvGrpSpPr>
            <p:nvPr/>
          </p:nvGrpSpPr>
          <p:grpSpPr bwMode="auto">
            <a:xfrm>
              <a:off x="4080" y="2496"/>
              <a:ext cx="1152" cy="1056"/>
              <a:chOff x="4080" y="2496"/>
              <a:chExt cx="1152" cy="1056"/>
            </a:xfrm>
          </p:grpSpPr>
          <p:grpSp>
            <p:nvGrpSpPr>
              <p:cNvPr id="128010" name="Group 6"/>
              <p:cNvGrpSpPr>
                <a:grpSpLocks/>
              </p:cNvGrpSpPr>
              <p:nvPr/>
            </p:nvGrpSpPr>
            <p:grpSpPr bwMode="auto">
              <a:xfrm>
                <a:off x="4080" y="2736"/>
                <a:ext cx="1152" cy="816"/>
                <a:chOff x="4080" y="2736"/>
                <a:chExt cx="1152" cy="816"/>
              </a:xfrm>
            </p:grpSpPr>
            <p:sp>
              <p:nvSpPr>
                <p:cNvPr id="128012" name="Rectangle 7"/>
                <p:cNvSpPr>
                  <a:spLocks noChangeArrowheads="1"/>
                </p:cNvSpPr>
                <p:nvPr/>
              </p:nvSpPr>
              <p:spPr bwMode="auto">
                <a:xfrm>
                  <a:off x="4080" y="2736"/>
                  <a:ext cx="288" cy="81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latin typeface="Times New Roman" panose="02020603050405020304" pitchFamily="18" charset="0"/>
                    </a:rPr>
                    <a:t>信</a:t>
                  </a:r>
                </a:p>
                <a:p>
                  <a:pPr algn="ctr" eaLnBrk="1" hangingPunct="1"/>
                  <a:r>
                    <a:rPr kumimoji="1" lang="zh-CN" altLang="en-US" sz="2400">
                      <a:latin typeface="Times New Roman" panose="02020603050405020304" pitchFamily="18" charset="0"/>
                    </a:rPr>
                    <a:t>件</a:t>
                  </a:r>
                </a:p>
                <a:p>
                  <a:pPr algn="ctr" eaLnBrk="1" hangingPunct="1"/>
                  <a:r>
                    <a:rPr kumimoji="1" lang="en-US" altLang="zh-CN" sz="2400">
                      <a:latin typeface="Times New Roman" panose="02020603050405020304" pitchFamily="18" charset="0"/>
                    </a:rPr>
                    <a:t>1</a:t>
                  </a:r>
                </a:p>
              </p:txBody>
            </p:sp>
            <p:sp>
              <p:nvSpPr>
                <p:cNvPr id="128013" name="Rectangle 8"/>
                <p:cNvSpPr>
                  <a:spLocks noChangeArrowheads="1"/>
                </p:cNvSpPr>
                <p:nvPr/>
              </p:nvSpPr>
              <p:spPr bwMode="auto">
                <a:xfrm>
                  <a:off x="4944" y="2736"/>
                  <a:ext cx="288" cy="81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latin typeface="Times New Roman" panose="02020603050405020304" pitchFamily="18" charset="0"/>
                    </a:rPr>
                    <a:t>信</a:t>
                  </a:r>
                </a:p>
                <a:p>
                  <a:pPr algn="ctr" eaLnBrk="1" hangingPunct="1"/>
                  <a:r>
                    <a:rPr kumimoji="1" lang="zh-CN" altLang="en-US" sz="2400">
                      <a:latin typeface="Times New Roman" panose="02020603050405020304" pitchFamily="18" charset="0"/>
                    </a:rPr>
                    <a:t>件</a:t>
                  </a:r>
                </a:p>
                <a:p>
                  <a:pPr algn="ctr" eaLnBrk="1" hangingPunct="1"/>
                  <a:r>
                    <a:rPr kumimoji="1" lang="en-US" altLang="zh-CN" sz="2400">
                      <a:latin typeface="Times New Roman" panose="02020603050405020304" pitchFamily="18" charset="0"/>
                    </a:rPr>
                    <a:t>n</a:t>
                  </a:r>
                </a:p>
              </p:txBody>
            </p:sp>
            <p:sp>
              <p:nvSpPr>
                <p:cNvPr id="128014" name="Rectangle 9"/>
                <p:cNvSpPr>
                  <a:spLocks noChangeArrowheads="1"/>
                </p:cNvSpPr>
                <p:nvPr/>
              </p:nvSpPr>
              <p:spPr bwMode="auto">
                <a:xfrm>
                  <a:off x="4368" y="2736"/>
                  <a:ext cx="288" cy="81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latin typeface="Times New Roman" panose="02020603050405020304" pitchFamily="18" charset="0"/>
                    </a:rPr>
                    <a:t>信</a:t>
                  </a:r>
                </a:p>
                <a:p>
                  <a:pPr algn="ctr" eaLnBrk="1" hangingPunct="1"/>
                  <a:r>
                    <a:rPr kumimoji="1" lang="zh-CN" altLang="en-US" sz="2400">
                      <a:latin typeface="Times New Roman" panose="02020603050405020304" pitchFamily="18" charset="0"/>
                    </a:rPr>
                    <a:t>件</a:t>
                  </a:r>
                </a:p>
                <a:p>
                  <a:pPr algn="ctr" eaLnBrk="1" hangingPunct="1"/>
                  <a:r>
                    <a:rPr kumimoji="1" lang="en-US" altLang="zh-CN" sz="2400">
                      <a:latin typeface="Times New Roman" panose="02020603050405020304" pitchFamily="18" charset="0"/>
                    </a:rPr>
                    <a:t>2</a:t>
                  </a:r>
                </a:p>
              </p:txBody>
            </p:sp>
            <p:sp>
              <p:nvSpPr>
                <p:cNvPr id="128015" name="Rectangle 10"/>
                <p:cNvSpPr>
                  <a:spLocks noChangeArrowheads="1"/>
                </p:cNvSpPr>
                <p:nvPr/>
              </p:nvSpPr>
              <p:spPr bwMode="auto">
                <a:xfrm>
                  <a:off x="4656" y="2736"/>
                  <a:ext cx="288" cy="81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400">
                    <a:latin typeface="Times New Roman" panose="02020603050405020304" pitchFamily="18" charset="0"/>
                  </a:endParaRPr>
                </a:p>
              </p:txBody>
            </p:sp>
          </p:grpSp>
          <p:sp>
            <p:nvSpPr>
              <p:cNvPr id="128011" name="Rectangle 11"/>
              <p:cNvSpPr>
                <a:spLocks noChangeArrowheads="1"/>
              </p:cNvSpPr>
              <p:nvPr/>
            </p:nvSpPr>
            <p:spPr bwMode="auto">
              <a:xfrm>
                <a:off x="4080" y="2496"/>
                <a:ext cx="1152" cy="24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latin typeface="Times New Roman" panose="02020603050405020304" pitchFamily="18" charset="0"/>
                  </a:rPr>
                  <a:t>信箱头</a:t>
                </a:r>
              </a:p>
            </p:txBody>
          </p:sp>
        </p:grpSp>
        <p:sp>
          <p:nvSpPr>
            <p:cNvPr id="128008" name="Line 12"/>
            <p:cNvSpPr>
              <a:spLocks noChangeShapeType="1"/>
            </p:cNvSpPr>
            <p:nvPr/>
          </p:nvSpPr>
          <p:spPr bwMode="auto">
            <a:xfrm>
              <a:off x="3744" y="297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8009" name="Line 13"/>
            <p:cNvSpPr>
              <a:spLocks noChangeShapeType="1"/>
            </p:cNvSpPr>
            <p:nvPr/>
          </p:nvSpPr>
          <p:spPr bwMode="auto">
            <a:xfrm>
              <a:off x="5232" y="3072"/>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14"/>
          <p:cNvGrpSpPr>
            <a:grpSpLocks/>
          </p:cNvGrpSpPr>
          <p:nvPr/>
        </p:nvGrpSpPr>
        <p:grpSpPr bwMode="auto">
          <a:xfrm>
            <a:off x="1476375" y="3213100"/>
            <a:ext cx="4953000" cy="2516188"/>
            <a:chOff x="240" y="2208"/>
            <a:chExt cx="3120" cy="1585"/>
          </a:xfrm>
        </p:grpSpPr>
        <p:sp>
          <p:nvSpPr>
            <p:cNvPr id="128005" name="Rectangle 15"/>
            <p:cNvSpPr>
              <a:spLocks noChangeArrowheads="1"/>
            </p:cNvSpPr>
            <p:nvPr/>
          </p:nvSpPr>
          <p:spPr bwMode="auto">
            <a:xfrm>
              <a:off x="240" y="2208"/>
              <a:ext cx="2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2800">
                  <a:latin typeface="仿宋_GB2312" pitchFamily="49" charset="-122"/>
                  <a:ea typeface="仿宋_GB2312" pitchFamily="49" charset="-122"/>
                </a:rPr>
                <a:t> </a:t>
              </a:r>
              <a:r>
                <a:rPr kumimoji="1" lang="zh-CN" altLang="en-US" sz="3200" b="1">
                  <a:solidFill>
                    <a:srgbClr val="CC00CC"/>
                  </a:solidFill>
                  <a:latin typeface="仿宋_GB2312" pitchFamily="49" charset="-122"/>
                  <a:ea typeface="仿宋_GB2312" pitchFamily="49" charset="-122"/>
                </a:rPr>
                <a:t>信箱的定义如下</a:t>
              </a:r>
              <a:r>
                <a:rPr kumimoji="1" lang="zh-CN" altLang="en-US" sz="2800" b="1">
                  <a:latin typeface="仿宋_GB2312" pitchFamily="49" charset="-122"/>
                  <a:ea typeface="仿宋_GB2312" pitchFamily="49" charset="-122"/>
                </a:rPr>
                <a:t>：</a:t>
              </a:r>
              <a:endParaRPr kumimoji="1" lang="zh-CN" altLang="en-US" sz="2800">
                <a:latin typeface="仿宋_GB2312" pitchFamily="49" charset="-122"/>
                <a:ea typeface="仿宋_GB2312" pitchFamily="49" charset="-122"/>
              </a:endParaRPr>
            </a:p>
          </p:txBody>
        </p:sp>
        <p:sp>
          <p:nvSpPr>
            <p:cNvPr id="128006" name="Rectangle 16"/>
            <p:cNvSpPr>
              <a:spLocks noChangeArrowheads="1"/>
            </p:cNvSpPr>
            <p:nvPr/>
          </p:nvSpPr>
          <p:spPr bwMode="auto">
            <a:xfrm>
              <a:off x="336" y="2448"/>
              <a:ext cx="3024" cy="1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857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2800" b="1">
                  <a:latin typeface="Times New Roman" panose="02020603050405020304" pitchFamily="18" charset="0"/>
                </a:rPr>
                <a:t>Struct  Box </a:t>
              </a:r>
            </a:p>
            <a:p>
              <a:pPr algn="just" eaLnBrk="1" hangingPunct="1"/>
              <a:r>
                <a:rPr kumimoji="1" lang="en-US" altLang="zh-CN" sz="2800" b="1">
                  <a:latin typeface="Times New Roman" panose="02020603050405020304" pitchFamily="18" charset="0"/>
                </a:rPr>
                <a:t>{int Size</a:t>
              </a:r>
              <a:r>
                <a:rPr kumimoji="1" lang="zh-CN" altLang="en-US" sz="2800" b="1">
                  <a:latin typeface="Times New Roman" panose="02020603050405020304" pitchFamily="18" charset="0"/>
                </a:rPr>
                <a:t>；</a:t>
              </a:r>
            </a:p>
            <a:p>
              <a:pPr algn="just" eaLnBrk="1" hangingPunct="1"/>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int count</a:t>
              </a:r>
              <a:r>
                <a:rPr kumimoji="1" lang="zh-CN" altLang="en-US" sz="2800" b="1">
                  <a:latin typeface="Times New Roman" panose="02020603050405020304" pitchFamily="18" charset="0"/>
                </a:rPr>
                <a:t>；</a:t>
              </a:r>
            </a:p>
            <a:p>
              <a:pPr algn="just" eaLnBrk="1" hangingPunct="1"/>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message Letter[n]</a:t>
              </a:r>
              <a:r>
                <a:rPr kumimoji="1" lang="zh-CN" altLang="en-US" sz="2800" b="1">
                  <a:latin typeface="Times New Roman" panose="02020603050405020304" pitchFamily="18" charset="0"/>
                </a:rPr>
                <a:t>；</a:t>
              </a:r>
            </a:p>
            <a:p>
              <a:pPr algn="just" eaLnBrk="1" hangingPunct="1"/>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int S1 S2</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/*Semaphore*/ }</a:t>
              </a:r>
            </a:p>
          </p:txBody>
        </p:sp>
      </p:grpSp>
    </p:spTree>
    <p:extLst>
      <p:ext uri="{BB962C8B-B14F-4D97-AF65-F5344CB8AC3E}">
        <p14:creationId xmlns:p14="http://schemas.microsoft.com/office/powerpoint/2010/main" val="3514445762"/>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14400" y="465138"/>
            <a:ext cx="74676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不相交的并发进程</a:t>
            </a:r>
          </a:p>
        </p:txBody>
      </p:sp>
      <p:sp>
        <p:nvSpPr>
          <p:cNvPr id="9219" name="Rectangle 3"/>
          <p:cNvSpPr>
            <a:spLocks noGrp="1" noChangeArrowheads="1"/>
          </p:cNvSpPr>
          <p:nvPr>
            <p:ph type="body" idx="1"/>
          </p:nvPr>
        </p:nvSpPr>
        <p:spPr>
          <a:xfrm>
            <a:off x="835025" y="1219200"/>
            <a:ext cx="7699375" cy="685800"/>
          </a:xfrm>
        </p:spPr>
        <p:txBody>
          <a:bodyPr/>
          <a:lstStyle/>
          <a:p>
            <a:pPr algn="just" eaLnBrk="1" hangingPunct="1">
              <a:lnSpc>
                <a:spcPct val="85000"/>
              </a:lnSpc>
              <a:buFontTx/>
              <a:buNone/>
            </a:pPr>
            <a:r>
              <a:rPr lang="en-US" altLang="zh-CN" sz="3600" b="1">
                <a:solidFill>
                  <a:srgbClr val="008000"/>
                </a:solidFill>
                <a:ea typeface="隶书" panose="02010509060101010101" pitchFamily="49" charset="-122"/>
              </a:rPr>
              <a:t>      </a:t>
            </a:r>
            <a:r>
              <a:rPr lang="zh-CN" altLang="en-US" sz="3600" b="1">
                <a:solidFill>
                  <a:srgbClr val="0000FF"/>
                </a:solidFill>
                <a:ea typeface="隶书" panose="02010509060101010101" pitchFamily="49" charset="-122"/>
              </a:rPr>
              <a:t>两个无关的进程并发执行的例</a:t>
            </a:r>
          </a:p>
          <a:p>
            <a:pPr algn="just" eaLnBrk="1" hangingPunct="1">
              <a:lnSpc>
                <a:spcPct val="85000"/>
              </a:lnSpc>
              <a:buFontTx/>
              <a:buNone/>
            </a:pPr>
            <a:endParaRPr lang="zh-CN" altLang="zh-CN" sz="3600" b="1">
              <a:solidFill>
                <a:srgbClr val="0000FF"/>
              </a:solidFill>
              <a:ea typeface="隶书" panose="02010509060101010101" pitchFamily="49" charset="-122"/>
            </a:endParaRPr>
          </a:p>
        </p:txBody>
      </p:sp>
      <p:grpSp>
        <p:nvGrpSpPr>
          <p:cNvPr id="9220" name="Group 4"/>
          <p:cNvGrpSpPr>
            <a:grpSpLocks/>
          </p:cNvGrpSpPr>
          <p:nvPr/>
        </p:nvGrpSpPr>
        <p:grpSpPr bwMode="auto">
          <a:xfrm>
            <a:off x="179512" y="1773238"/>
            <a:ext cx="8856984" cy="3484563"/>
            <a:chOff x="336" y="1541"/>
            <a:chExt cx="5136" cy="2195"/>
          </a:xfrm>
        </p:grpSpPr>
        <p:sp>
          <p:nvSpPr>
            <p:cNvPr id="9221" name="Text Box 5"/>
            <p:cNvSpPr txBox="1">
              <a:spLocks noChangeArrowheads="1"/>
            </p:cNvSpPr>
            <p:nvPr/>
          </p:nvSpPr>
          <p:spPr bwMode="auto">
            <a:xfrm>
              <a:off x="336" y="3264"/>
              <a:ext cx="5136"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t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8000"/>
                </a:lnSpc>
              </a:pPr>
              <a:r>
                <a:rPr kumimoji="1" lang="zh-CN" altLang="en-US" sz="3600" b="1">
                  <a:solidFill>
                    <a:srgbClr val="008000"/>
                  </a:solidFill>
                  <a:latin typeface="Times New Roman" panose="02020603050405020304" pitchFamily="18" charset="0"/>
                  <a:ea typeface="隶书" panose="02010509060101010101" pitchFamily="49" charset="-122"/>
                </a:rPr>
                <a:t>处理器利用率：</a:t>
              </a:r>
              <a:r>
                <a:rPr kumimoji="1" lang="en-US" altLang="zh-CN" sz="3200" b="1">
                  <a:solidFill>
                    <a:srgbClr val="008000"/>
                  </a:solidFill>
                  <a:latin typeface="宋体" panose="02010600030101010101" pitchFamily="2" charset="-122"/>
                </a:rPr>
                <a:t>(52+42)/(78+52+20)≈63%</a:t>
              </a:r>
            </a:p>
          </p:txBody>
        </p:sp>
        <p:grpSp>
          <p:nvGrpSpPr>
            <p:cNvPr id="9222" name="Group 6"/>
            <p:cNvGrpSpPr>
              <a:grpSpLocks/>
            </p:cNvGrpSpPr>
            <p:nvPr/>
          </p:nvGrpSpPr>
          <p:grpSpPr bwMode="auto">
            <a:xfrm>
              <a:off x="432" y="1541"/>
              <a:ext cx="5002" cy="1628"/>
              <a:chOff x="487" y="1691"/>
              <a:chExt cx="5141" cy="1381"/>
            </a:xfrm>
          </p:grpSpPr>
          <p:sp>
            <p:nvSpPr>
              <p:cNvPr id="9223" name="Text Box 7"/>
              <p:cNvSpPr txBox="1">
                <a:spLocks noChangeArrowheads="1"/>
              </p:cNvSpPr>
              <p:nvPr/>
            </p:nvSpPr>
            <p:spPr bwMode="auto">
              <a:xfrm>
                <a:off x="1763" y="1691"/>
                <a:ext cx="29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solidFill>
                      <a:srgbClr val="008000"/>
                    </a:solidFill>
                    <a:latin typeface="黑体" panose="02010609060101010101" pitchFamily="49" charset="-122"/>
                    <a:ea typeface="黑体" panose="02010609060101010101" pitchFamily="49" charset="-122"/>
                  </a:rPr>
                  <a:t>78</a:t>
                </a:r>
              </a:p>
            </p:txBody>
          </p:sp>
          <p:sp>
            <p:nvSpPr>
              <p:cNvPr id="9224" name="Text Box 8"/>
              <p:cNvSpPr txBox="1">
                <a:spLocks noChangeArrowheads="1"/>
              </p:cNvSpPr>
              <p:nvPr/>
            </p:nvSpPr>
            <p:spPr bwMode="auto">
              <a:xfrm>
                <a:off x="487" y="2027"/>
                <a:ext cx="713"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200" b="1">
                    <a:solidFill>
                      <a:srgbClr val="008000"/>
                    </a:solidFill>
                    <a:latin typeface="黑体" panose="02010609060101010101" pitchFamily="49" charset="-122"/>
                    <a:ea typeface="黑体" panose="02010609060101010101" pitchFamily="49" charset="-122"/>
                  </a:rPr>
                  <a:t>输入机</a:t>
                </a:r>
              </a:p>
            </p:txBody>
          </p:sp>
          <p:sp>
            <p:nvSpPr>
              <p:cNvPr id="9225" name="Text Box 9"/>
              <p:cNvSpPr txBox="1">
                <a:spLocks noChangeArrowheads="1"/>
              </p:cNvSpPr>
              <p:nvPr/>
            </p:nvSpPr>
            <p:spPr bwMode="auto">
              <a:xfrm>
                <a:off x="487" y="2251"/>
                <a:ext cx="713"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200" b="1">
                    <a:solidFill>
                      <a:srgbClr val="008000"/>
                    </a:solidFill>
                    <a:latin typeface="黑体" panose="02010609060101010101" pitchFamily="49" charset="-122"/>
                    <a:ea typeface="黑体" panose="02010609060101010101" pitchFamily="49" charset="-122"/>
                  </a:rPr>
                  <a:t>处理器</a:t>
                </a:r>
              </a:p>
            </p:txBody>
          </p:sp>
          <p:sp>
            <p:nvSpPr>
              <p:cNvPr id="9226" name="Text Box 10"/>
              <p:cNvSpPr txBox="1">
                <a:spLocks noChangeArrowheads="1"/>
              </p:cNvSpPr>
              <p:nvPr/>
            </p:nvSpPr>
            <p:spPr bwMode="auto">
              <a:xfrm>
                <a:off x="487" y="2475"/>
                <a:ext cx="713"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200" b="1">
                    <a:solidFill>
                      <a:srgbClr val="008000"/>
                    </a:solidFill>
                    <a:latin typeface="黑体" panose="02010609060101010101" pitchFamily="49" charset="-122"/>
                    <a:ea typeface="黑体" panose="02010609060101010101" pitchFamily="49" charset="-122"/>
                  </a:rPr>
                  <a:t>磁带机</a:t>
                </a:r>
              </a:p>
            </p:txBody>
          </p:sp>
          <p:sp>
            <p:nvSpPr>
              <p:cNvPr id="9227" name="Line 11"/>
              <p:cNvSpPr>
                <a:spLocks noChangeShapeType="1"/>
              </p:cNvSpPr>
              <p:nvPr/>
            </p:nvSpPr>
            <p:spPr bwMode="auto">
              <a:xfrm>
                <a:off x="1168" y="1920"/>
                <a:ext cx="4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8" name="Text Box 12"/>
              <p:cNvSpPr txBox="1">
                <a:spLocks noChangeArrowheads="1"/>
              </p:cNvSpPr>
              <p:nvPr/>
            </p:nvSpPr>
            <p:spPr bwMode="auto">
              <a:xfrm>
                <a:off x="2239" y="1691"/>
                <a:ext cx="29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solidFill>
                      <a:srgbClr val="008000"/>
                    </a:solidFill>
                    <a:latin typeface="黑体" panose="02010609060101010101" pitchFamily="49" charset="-122"/>
                    <a:ea typeface="黑体" panose="02010609060101010101" pitchFamily="49" charset="-122"/>
                  </a:rPr>
                  <a:t>130</a:t>
                </a:r>
              </a:p>
            </p:txBody>
          </p:sp>
          <p:sp>
            <p:nvSpPr>
              <p:cNvPr id="9229" name="Text Box 13"/>
              <p:cNvSpPr txBox="1">
                <a:spLocks noChangeArrowheads="1"/>
              </p:cNvSpPr>
              <p:nvPr/>
            </p:nvSpPr>
            <p:spPr bwMode="auto">
              <a:xfrm>
                <a:off x="2476" y="1691"/>
                <a:ext cx="29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dirty="0">
                    <a:solidFill>
                      <a:srgbClr val="008000"/>
                    </a:solidFill>
                    <a:latin typeface="黑体" panose="02010609060101010101" pitchFamily="49" charset="-122"/>
                    <a:ea typeface="黑体" panose="02010609060101010101" pitchFamily="49" charset="-122"/>
                  </a:rPr>
                  <a:t>150</a:t>
                </a:r>
              </a:p>
            </p:txBody>
          </p:sp>
          <p:sp>
            <p:nvSpPr>
              <p:cNvPr id="9230" name="Text Box 14"/>
              <p:cNvSpPr txBox="1">
                <a:spLocks noChangeArrowheads="1"/>
              </p:cNvSpPr>
              <p:nvPr/>
            </p:nvSpPr>
            <p:spPr bwMode="auto">
              <a:xfrm>
                <a:off x="3190" y="1691"/>
                <a:ext cx="29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solidFill>
                      <a:srgbClr val="008000"/>
                    </a:solidFill>
                    <a:latin typeface="黑体" panose="02010609060101010101" pitchFamily="49" charset="-122"/>
                    <a:ea typeface="黑体" panose="02010609060101010101" pitchFamily="49" charset="-122"/>
                  </a:rPr>
                  <a:t>228</a:t>
                </a:r>
              </a:p>
            </p:txBody>
          </p:sp>
          <p:sp>
            <p:nvSpPr>
              <p:cNvPr id="9231" name="Text Box 15"/>
              <p:cNvSpPr txBox="1">
                <a:spLocks noChangeArrowheads="1"/>
              </p:cNvSpPr>
              <p:nvPr/>
            </p:nvSpPr>
            <p:spPr bwMode="auto">
              <a:xfrm>
                <a:off x="3665" y="1691"/>
                <a:ext cx="29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solidFill>
                      <a:srgbClr val="008000"/>
                    </a:solidFill>
                    <a:latin typeface="黑体" panose="02010609060101010101" pitchFamily="49" charset="-122"/>
                    <a:ea typeface="黑体" panose="02010609060101010101" pitchFamily="49" charset="-122"/>
                  </a:rPr>
                  <a:t>280</a:t>
                </a:r>
              </a:p>
            </p:txBody>
          </p:sp>
          <p:sp>
            <p:nvSpPr>
              <p:cNvPr id="9232" name="Text Box 16"/>
              <p:cNvSpPr txBox="1">
                <a:spLocks noChangeArrowheads="1"/>
              </p:cNvSpPr>
              <p:nvPr/>
            </p:nvSpPr>
            <p:spPr bwMode="auto">
              <a:xfrm>
                <a:off x="3903" y="1691"/>
                <a:ext cx="29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solidFill>
                      <a:srgbClr val="008000"/>
                    </a:solidFill>
                    <a:latin typeface="黑体" panose="02010609060101010101" pitchFamily="49" charset="-122"/>
                    <a:ea typeface="黑体" panose="02010609060101010101" pitchFamily="49" charset="-122"/>
                  </a:rPr>
                  <a:t>300</a:t>
                </a:r>
              </a:p>
            </p:txBody>
          </p:sp>
          <p:sp>
            <p:nvSpPr>
              <p:cNvPr id="9233" name="Text Box 17"/>
              <p:cNvSpPr txBox="1">
                <a:spLocks noChangeArrowheads="1"/>
              </p:cNvSpPr>
              <p:nvPr/>
            </p:nvSpPr>
            <p:spPr bwMode="auto">
              <a:xfrm>
                <a:off x="4617" y="1691"/>
                <a:ext cx="29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solidFill>
                      <a:srgbClr val="008000"/>
                    </a:solidFill>
                    <a:latin typeface="黑体" panose="02010609060101010101" pitchFamily="49" charset="-122"/>
                    <a:ea typeface="黑体" panose="02010609060101010101" pitchFamily="49" charset="-122"/>
                  </a:rPr>
                  <a:t>378</a:t>
                </a:r>
              </a:p>
            </p:txBody>
          </p:sp>
          <p:sp>
            <p:nvSpPr>
              <p:cNvPr id="9234" name="Text Box 18"/>
              <p:cNvSpPr txBox="1">
                <a:spLocks noChangeArrowheads="1"/>
              </p:cNvSpPr>
              <p:nvPr/>
            </p:nvSpPr>
            <p:spPr bwMode="auto">
              <a:xfrm>
                <a:off x="5092" y="1691"/>
                <a:ext cx="29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solidFill>
                      <a:srgbClr val="008000"/>
                    </a:solidFill>
                    <a:latin typeface="黑体" panose="02010609060101010101" pitchFamily="49" charset="-122"/>
                    <a:ea typeface="黑体" panose="02010609060101010101" pitchFamily="49" charset="-122"/>
                  </a:rPr>
                  <a:t>430</a:t>
                </a:r>
              </a:p>
            </p:txBody>
          </p:sp>
          <p:sp>
            <p:nvSpPr>
              <p:cNvPr id="9235" name="Text Box 19"/>
              <p:cNvSpPr txBox="1">
                <a:spLocks noChangeArrowheads="1"/>
              </p:cNvSpPr>
              <p:nvPr/>
            </p:nvSpPr>
            <p:spPr bwMode="auto">
              <a:xfrm>
                <a:off x="5330" y="1691"/>
                <a:ext cx="29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solidFill>
                      <a:srgbClr val="008000"/>
                    </a:solidFill>
                    <a:latin typeface="黑体" panose="02010609060101010101" pitchFamily="49" charset="-122"/>
                    <a:ea typeface="黑体" panose="02010609060101010101" pitchFamily="49" charset="-122"/>
                  </a:rPr>
                  <a:t>450</a:t>
                </a:r>
              </a:p>
            </p:txBody>
          </p:sp>
          <p:sp>
            <p:nvSpPr>
              <p:cNvPr id="9236" name="Text Box 20"/>
              <p:cNvSpPr txBox="1">
                <a:spLocks noChangeArrowheads="1"/>
              </p:cNvSpPr>
              <p:nvPr/>
            </p:nvSpPr>
            <p:spPr bwMode="auto">
              <a:xfrm>
                <a:off x="487" y="1803"/>
                <a:ext cx="713"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200" b="1">
                    <a:solidFill>
                      <a:srgbClr val="008000"/>
                    </a:solidFill>
                    <a:latin typeface="黑体" panose="02010609060101010101" pitchFamily="49" charset="-122"/>
                    <a:ea typeface="黑体" panose="02010609060101010101" pitchFamily="49" charset="-122"/>
                  </a:rPr>
                  <a:t>时  间</a:t>
                </a:r>
              </a:p>
            </p:txBody>
          </p:sp>
          <p:sp>
            <p:nvSpPr>
              <p:cNvPr id="9237" name="Text Box 21"/>
              <p:cNvSpPr txBox="1">
                <a:spLocks noChangeArrowheads="1"/>
              </p:cNvSpPr>
              <p:nvPr/>
            </p:nvSpPr>
            <p:spPr bwMode="auto">
              <a:xfrm>
                <a:off x="487" y="2699"/>
                <a:ext cx="713"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200" b="1">
                    <a:solidFill>
                      <a:srgbClr val="008000"/>
                    </a:solidFill>
                    <a:latin typeface="黑体" panose="02010609060101010101" pitchFamily="49" charset="-122"/>
                    <a:ea typeface="黑体" panose="02010609060101010101" pitchFamily="49" charset="-122"/>
                  </a:rPr>
                  <a:t>磁带机</a:t>
                </a:r>
              </a:p>
            </p:txBody>
          </p:sp>
          <p:sp>
            <p:nvSpPr>
              <p:cNvPr id="9238" name="Text Box 22"/>
              <p:cNvSpPr txBox="1">
                <a:spLocks noChangeArrowheads="1"/>
              </p:cNvSpPr>
              <p:nvPr/>
            </p:nvSpPr>
            <p:spPr bwMode="auto">
              <a:xfrm>
                <a:off x="487" y="2923"/>
                <a:ext cx="713"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200" b="1">
                    <a:solidFill>
                      <a:srgbClr val="008000"/>
                    </a:solidFill>
                    <a:latin typeface="黑体" panose="02010609060101010101" pitchFamily="49" charset="-122"/>
                    <a:ea typeface="黑体" panose="02010609060101010101" pitchFamily="49" charset="-122"/>
                  </a:rPr>
                  <a:t>打印机</a:t>
                </a:r>
              </a:p>
            </p:txBody>
          </p:sp>
          <p:sp>
            <p:nvSpPr>
              <p:cNvPr id="9239" name="Line 23"/>
              <p:cNvSpPr>
                <a:spLocks noChangeShapeType="1"/>
              </p:cNvSpPr>
              <p:nvPr/>
            </p:nvSpPr>
            <p:spPr bwMode="auto">
              <a:xfrm>
                <a:off x="1168" y="2149"/>
                <a:ext cx="7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0" name="Line 24"/>
              <p:cNvSpPr>
                <a:spLocks noChangeShapeType="1"/>
              </p:cNvSpPr>
              <p:nvPr/>
            </p:nvSpPr>
            <p:spPr bwMode="auto">
              <a:xfrm>
                <a:off x="1882" y="2373"/>
                <a:ext cx="4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1" name="Line 25"/>
              <p:cNvSpPr>
                <a:spLocks noChangeShapeType="1"/>
              </p:cNvSpPr>
              <p:nvPr/>
            </p:nvSpPr>
            <p:spPr bwMode="auto">
              <a:xfrm>
                <a:off x="2357" y="2597"/>
                <a:ext cx="2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2" name="Line 26"/>
              <p:cNvSpPr>
                <a:spLocks noChangeShapeType="1"/>
              </p:cNvSpPr>
              <p:nvPr/>
            </p:nvSpPr>
            <p:spPr bwMode="auto">
              <a:xfrm>
                <a:off x="1882" y="1925"/>
                <a:ext cx="0" cy="448"/>
              </a:xfrm>
              <a:prstGeom prst="line">
                <a:avLst/>
              </a:prstGeom>
              <a:noFill/>
              <a:ln w="2857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3" name="Line 27"/>
              <p:cNvSpPr>
                <a:spLocks noChangeShapeType="1"/>
              </p:cNvSpPr>
              <p:nvPr/>
            </p:nvSpPr>
            <p:spPr bwMode="auto">
              <a:xfrm>
                <a:off x="2357" y="1925"/>
                <a:ext cx="0" cy="672"/>
              </a:xfrm>
              <a:prstGeom prst="line">
                <a:avLst/>
              </a:prstGeom>
              <a:noFill/>
              <a:ln w="2857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4" name="Line 28"/>
              <p:cNvSpPr>
                <a:spLocks noChangeShapeType="1"/>
              </p:cNvSpPr>
              <p:nvPr/>
            </p:nvSpPr>
            <p:spPr bwMode="auto">
              <a:xfrm>
                <a:off x="2595" y="1925"/>
                <a:ext cx="0" cy="67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5" name="Line 29"/>
              <p:cNvSpPr>
                <a:spLocks noChangeShapeType="1"/>
              </p:cNvSpPr>
              <p:nvPr/>
            </p:nvSpPr>
            <p:spPr bwMode="auto">
              <a:xfrm>
                <a:off x="1404" y="2373"/>
                <a:ext cx="337"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6" name="Line 30"/>
              <p:cNvSpPr>
                <a:spLocks noChangeShapeType="1"/>
              </p:cNvSpPr>
              <p:nvPr/>
            </p:nvSpPr>
            <p:spPr bwMode="auto">
              <a:xfrm>
                <a:off x="1168" y="2821"/>
                <a:ext cx="238"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7" name="Line 31"/>
              <p:cNvSpPr>
                <a:spLocks noChangeShapeType="1"/>
              </p:cNvSpPr>
              <p:nvPr/>
            </p:nvSpPr>
            <p:spPr bwMode="auto">
              <a:xfrm>
                <a:off x="1396" y="1925"/>
                <a:ext cx="0" cy="896"/>
              </a:xfrm>
              <a:prstGeom prst="line">
                <a:avLst/>
              </a:prstGeom>
              <a:noFill/>
              <a:ln w="2857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8" name="Line 32"/>
              <p:cNvSpPr>
                <a:spLocks noChangeShapeType="1"/>
              </p:cNvSpPr>
              <p:nvPr/>
            </p:nvSpPr>
            <p:spPr bwMode="auto">
              <a:xfrm>
                <a:off x="1733" y="1925"/>
                <a:ext cx="0" cy="1120"/>
              </a:xfrm>
              <a:prstGeom prst="line">
                <a:avLst/>
              </a:prstGeom>
              <a:noFill/>
              <a:ln w="2857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9" name="Line 33"/>
              <p:cNvSpPr>
                <a:spLocks noChangeShapeType="1"/>
              </p:cNvSpPr>
              <p:nvPr/>
            </p:nvSpPr>
            <p:spPr bwMode="auto">
              <a:xfrm>
                <a:off x="2595" y="1925"/>
                <a:ext cx="0" cy="1120"/>
              </a:xfrm>
              <a:prstGeom prst="line">
                <a:avLst/>
              </a:prstGeom>
              <a:noFill/>
              <a:ln w="2857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0" name="Line 34"/>
              <p:cNvSpPr>
                <a:spLocks noChangeShapeType="1"/>
              </p:cNvSpPr>
              <p:nvPr/>
            </p:nvSpPr>
            <p:spPr bwMode="auto">
              <a:xfrm>
                <a:off x="1733" y="3045"/>
                <a:ext cx="869"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1" name="Line 35"/>
              <p:cNvSpPr>
                <a:spLocks noChangeShapeType="1"/>
              </p:cNvSpPr>
              <p:nvPr/>
            </p:nvSpPr>
            <p:spPr bwMode="auto">
              <a:xfrm>
                <a:off x="2595" y="2149"/>
                <a:ext cx="7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2" name="Line 36"/>
              <p:cNvSpPr>
                <a:spLocks noChangeShapeType="1"/>
              </p:cNvSpPr>
              <p:nvPr/>
            </p:nvSpPr>
            <p:spPr bwMode="auto">
              <a:xfrm>
                <a:off x="3309" y="2373"/>
                <a:ext cx="4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3" name="Line 37"/>
              <p:cNvSpPr>
                <a:spLocks noChangeShapeType="1"/>
              </p:cNvSpPr>
              <p:nvPr/>
            </p:nvSpPr>
            <p:spPr bwMode="auto">
              <a:xfrm>
                <a:off x="3784" y="2597"/>
                <a:ext cx="2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4" name="Line 38"/>
              <p:cNvSpPr>
                <a:spLocks noChangeShapeType="1"/>
              </p:cNvSpPr>
              <p:nvPr/>
            </p:nvSpPr>
            <p:spPr bwMode="auto">
              <a:xfrm>
                <a:off x="3309" y="1925"/>
                <a:ext cx="0" cy="448"/>
              </a:xfrm>
              <a:prstGeom prst="line">
                <a:avLst/>
              </a:prstGeom>
              <a:noFill/>
              <a:ln w="2857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5" name="Line 39"/>
              <p:cNvSpPr>
                <a:spLocks noChangeShapeType="1"/>
              </p:cNvSpPr>
              <p:nvPr/>
            </p:nvSpPr>
            <p:spPr bwMode="auto">
              <a:xfrm>
                <a:off x="3784" y="1925"/>
                <a:ext cx="0" cy="672"/>
              </a:xfrm>
              <a:prstGeom prst="line">
                <a:avLst/>
              </a:prstGeom>
              <a:noFill/>
              <a:ln w="2857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6" name="Line 40"/>
              <p:cNvSpPr>
                <a:spLocks noChangeShapeType="1"/>
              </p:cNvSpPr>
              <p:nvPr/>
            </p:nvSpPr>
            <p:spPr bwMode="auto">
              <a:xfrm>
                <a:off x="4022" y="1925"/>
                <a:ext cx="0" cy="67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7" name="Line 41"/>
              <p:cNvSpPr>
                <a:spLocks noChangeShapeType="1"/>
              </p:cNvSpPr>
              <p:nvPr/>
            </p:nvSpPr>
            <p:spPr bwMode="auto">
              <a:xfrm>
                <a:off x="2831" y="2373"/>
                <a:ext cx="337"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8" name="Line 42"/>
              <p:cNvSpPr>
                <a:spLocks noChangeShapeType="1"/>
              </p:cNvSpPr>
              <p:nvPr/>
            </p:nvSpPr>
            <p:spPr bwMode="auto">
              <a:xfrm>
                <a:off x="2595" y="2821"/>
                <a:ext cx="238"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9" name="Line 43"/>
              <p:cNvSpPr>
                <a:spLocks noChangeShapeType="1"/>
              </p:cNvSpPr>
              <p:nvPr/>
            </p:nvSpPr>
            <p:spPr bwMode="auto">
              <a:xfrm>
                <a:off x="2823" y="1925"/>
                <a:ext cx="0" cy="896"/>
              </a:xfrm>
              <a:prstGeom prst="line">
                <a:avLst/>
              </a:prstGeom>
              <a:noFill/>
              <a:ln w="2857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0" name="Line 44"/>
              <p:cNvSpPr>
                <a:spLocks noChangeShapeType="1"/>
              </p:cNvSpPr>
              <p:nvPr/>
            </p:nvSpPr>
            <p:spPr bwMode="auto">
              <a:xfrm>
                <a:off x="3160" y="1925"/>
                <a:ext cx="0" cy="1120"/>
              </a:xfrm>
              <a:prstGeom prst="line">
                <a:avLst/>
              </a:prstGeom>
              <a:noFill/>
              <a:ln w="2857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1" name="Line 45"/>
              <p:cNvSpPr>
                <a:spLocks noChangeShapeType="1"/>
              </p:cNvSpPr>
              <p:nvPr/>
            </p:nvSpPr>
            <p:spPr bwMode="auto">
              <a:xfrm>
                <a:off x="4022" y="1925"/>
                <a:ext cx="0" cy="1120"/>
              </a:xfrm>
              <a:prstGeom prst="line">
                <a:avLst/>
              </a:prstGeom>
              <a:noFill/>
              <a:ln w="2857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2" name="Line 46"/>
              <p:cNvSpPr>
                <a:spLocks noChangeShapeType="1"/>
              </p:cNvSpPr>
              <p:nvPr/>
            </p:nvSpPr>
            <p:spPr bwMode="auto">
              <a:xfrm>
                <a:off x="3160" y="3045"/>
                <a:ext cx="869"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3" name="Line 47"/>
              <p:cNvSpPr>
                <a:spLocks noChangeShapeType="1"/>
              </p:cNvSpPr>
              <p:nvPr/>
            </p:nvSpPr>
            <p:spPr bwMode="auto">
              <a:xfrm>
                <a:off x="4022" y="2149"/>
                <a:ext cx="7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4" name="Line 48"/>
              <p:cNvSpPr>
                <a:spLocks noChangeShapeType="1"/>
              </p:cNvSpPr>
              <p:nvPr/>
            </p:nvSpPr>
            <p:spPr bwMode="auto">
              <a:xfrm>
                <a:off x="4736" y="2373"/>
                <a:ext cx="4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5" name="Line 49"/>
              <p:cNvSpPr>
                <a:spLocks noChangeShapeType="1"/>
              </p:cNvSpPr>
              <p:nvPr/>
            </p:nvSpPr>
            <p:spPr bwMode="auto">
              <a:xfrm>
                <a:off x="5211" y="2597"/>
                <a:ext cx="2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6" name="Line 50"/>
              <p:cNvSpPr>
                <a:spLocks noChangeShapeType="1"/>
              </p:cNvSpPr>
              <p:nvPr/>
            </p:nvSpPr>
            <p:spPr bwMode="auto">
              <a:xfrm>
                <a:off x="4736" y="1925"/>
                <a:ext cx="0" cy="448"/>
              </a:xfrm>
              <a:prstGeom prst="line">
                <a:avLst/>
              </a:prstGeom>
              <a:noFill/>
              <a:ln w="2857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7" name="Line 51"/>
              <p:cNvSpPr>
                <a:spLocks noChangeShapeType="1"/>
              </p:cNvSpPr>
              <p:nvPr/>
            </p:nvSpPr>
            <p:spPr bwMode="auto">
              <a:xfrm>
                <a:off x="5211" y="1925"/>
                <a:ext cx="0" cy="672"/>
              </a:xfrm>
              <a:prstGeom prst="line">
                <a:avLst/>
              </a:prstGeom>
              <a:noFill/>
              <a:ln w="2857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8" name="Line 52"/>
              <p:cNvSpPr>
                <a:spLocks noChangeShapeType="1"/>
              </p:cNvSpPr>
              <p:nvPr/>
            </p:nvSpPr>
            <p:spPr bwMode="auto">
              <a:xfrm>
                <a:off x="5449" y="1925"/>
                <a:ext cx="0" cy="67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9" name="Line 53"/>
              <p:cNvSpPr>
                <a:spLocks noChangeShapeType="1"/>
              </p:cNvSpPr>
              <p:nvPr/>
            </p:nvSpPr>
            <p:spPr bwMode="auto">
              <a:xfrm>
                <a:off x="4258" y="2373"/>
                <a:ext cx="337"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0" name="Line 54"/>
              <p:cNvSpPr>
                <a:spLocks noChangeShapeType="1"/>
              </p:cNvSpPr>
              <p:nvPr/>
            </p:nvSpPr>
            <p:spPr bwMode="auto">
              <a:xfrm>
                <a:off x="4022" y="2821"/>
                <a:ext cx="238"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1" name="Line 55"/>
              <p:cNvSpPr>
                <a:spLocks noChangeShapeType="1"/>
              </p:cNvSpPr>
              <p:nvPr/>
            </p:nvSpPr>
            <p:spPr bwMode="auto">
              <a:xfrm>
                <a:off x="4250" y="1925"/>
                <a:ext cx="0" cy="896"/>
              </a:xfrm>
              <a:prstGeom prst="line">
                <a:avLst/>
              </a:prstGeom>
              <a:noFill/>
              <a:ln w="2857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2" name="Line 56"/>
              <p:cNvSpPr>
                <a:spLocks noChangeShapeType="1"/>
              </p:cNvSpPr>
              <p:nvPr/>
            </p:nvSpPr>
            <p:spPr bwMode="auto">
              <a:xfrm>
                <a:off x="4587" y="1925"/>
                <a:ext cx="0" cy="1120"/>
              </a:xfrm>
              <a:prstGeom prst="line">
                <a:avLst/>
              </a:prstGeom>
              <a:noFill/>
              <a:ln w="2857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3" name="Line 57"/>
              <p:cNvSpPr>
                <a:spLocks noChangeShapeType="1"/>
              </p:cNvSpPr>
              <p:nvPr/>
            </p:nvSpPr>
            <p:spPr bwMode="auto">
              <a:xfrm>
                <a:off x="5449" y="1925"/>
                <a:ext cx="0" cy="1120"/>
              </a:xfrm>
              <a:prstGeom prst="line">
                <a:avLst/>
              </a:prstGeom>
              <a:noFill/>
              <a:ln w="2857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4" name="Line 58"/>
              <p:cNvSpPr>
                <a:spLocks noChangeShapeType="1"/>
              </p:cNvSpPr>
              <p:nvPr/>
            </p:nvSpPr>
            <p:spPr bwMode="auto">
              <a:xfrm>
                <a:off x="4587" y="3045"/>
                <a:ext cx="869"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5" name="Text Box 59"/>
              <p:cNvSpPr txBox="1">
                <a:spLocks noChangeArrowheads="1"/>
              </p:cNvSpPr>
              <p:nvPr/>
            </p:nvSpPr>
            <p:spPr bwMode="auto">
              <a:xfrm>
                <a:off x="1248" y="1691"/>
                <a:ext cx="29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dirty="0">
                    <a:solidFill>
                      <a:srgbClr val="008000"/>
                    </a:solidFill>
                    <a:latin typeface="黑体" panose="02010609060101010101" pitchFamily="49" charset="-122"/>
                    <a:ea typeface="黑体" panose="02010609060101010101" pitchFamily="49" charset="-122"/>
                  </a:rPr>
                  <a:t>20</a:t>
                </a:r>
              </a:p>
            </p:txBody>
          </p:sp>
          <p:sp>
            <p:nvSpPr>
              <p:cNvPr id="9276" name="Text Box 60"/>
              <p:cNvSpPr txBox="1">
                <a:spLocks noChangeArrowheads="1"/>
              </p:cNvSpPr>
              <p:nvPr/>
            </p:nvSpPr>
            <p:spPr bwMode="auto">
              <a:xfrm>
                <a:off x="1584" y="1691"/>
                <a:ext cx="29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solidFill>
                      <a:srgbClr val="008000"/>
                    </a:solidFill>
                    <a:latin typeface="黑体" panose="02010609060101010101" pitchFamily="49" charset="-122"/>
                    <a:ea typeface="黑体" panose="02010609060101010101" pitchFamily="49" charset="-122"/>
                  </a:rPr>
                  <a:t>62</a:t>
                </a:r>
              </a:p>
            </p:txBody>
          </p:sp>
          <p:sp>
            <p:nvSpPr>
              <p:cNvPr id="9277" name="Text Box 61"/>
              <p:cNvSpPr txBox="1">
                <a:spLocks noChangeArrowheads="1"/>
              </p:cNvSpPr>
              <p:nvPr/>
            </p:nvSpPr>
            <p:spPr bwMode="auto">
              <a:xfrm>
                <a:off x="2690" y="1691"/>
                <a:ext cx="29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solidFill>
                      <a:srgbClr val="008000"/>
                    </a:solidFill>
                    <a:latin typeface="黑体" panose="02010609060101010101" pitchFamily="49" charset="-122"/>
                    <a:ea typeface="黑体" panose="02010609060101010101" pitchFamily="49" charset="-122"/>
                  </a:rPr>
                  <a:t>170</a:t>
                </a:r>
              </a:p>
            </p:txBody>
          </p:sp>
          <p:sp>
            <p:nvSpPr>
              <p:cNvPr id="9278" name="Text Box 62"/>
              <p:cNvSpPr txBox="1">
                <a:spLocks noChangeArrowheads="1"/>
              </p:cNvSpPr>
              <p:nvPr/>
            </p:nvSpPr>
            <p:spPr bwMode="auto">
              <a:xfrm>
                <a:off x="4128" y="1691"/>
                <a:ext cx="29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solidFill>
                      <a:srgbClr val="008000"/>
                    </a:solidFill>
                    <a:latin typeface="黑体" panose="02010609060101010101" pitchFamily="49" charset="-122"/>
                    <a:ea typeface="黑体" panose="02010609060101010101" pitchFamily="49" charset="-122"/>
                  </a:rPr>
                  <a:t>320</a:t>
                </a:r>
              </a:p>
            </p:txBody>
          </p:sp>
        </p:grpSp>
      </p:grpSp>
    </p:spTree>
    <p:extLst>
      <p:ext uri="{BB962C8B-B14F-4D97-AF65-F5344CB8AC3E}">
        <p14:creationId xmlns:p14="http://schemas.microsoft.com/office/powerpoint/2010/main" val="1615853950"/>
      </p:ext>
    </p:extLst>
  </p:cSld>
  <p:clrMapOvr>
    <a:masterClrMapping/>
  </p:clrMapOvr>
  <p:transition>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611188" y="455613"/>
            <a:ext cx="80772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间接通信</a:t>
            </a:r>
            <a:r>
              <a:rPr lang="en-US" altLang="zh-CN">
                <a:solidFill>
                  <a:srgbClr val="FF0000"/>
                </a:solidFill>
                <a:latin typeface="Times New Roman" panose="02020603050405020304" pitchFamily="18" charset="0"/>
                <a:ea typeface="华文新魏" panose="02010800040101010101" pitchFamily="2" charset="-122"/>
              </a:rPr>
              <a:t>(3)</a:t>
            </a:r>
            <a:endParaRPr lang="zh-CN" altLang="zh-CN">
              <a:latin typeface="隶书" panose="02010509060101010101" pitchFamily="49" charset="-122"/>
              <a:ea typeface="隶书" panose="02010509060101010101" pitchFamily="49" charset="-122"/>
            </a:endParaRPr>
          </a:p>
        </p:txBody>
      </p:sp>
      <p:sp>
        <p:nvSpPr>
          <p:cNvPr id="129027" name="Rectangle 3"/>
          <p:cNvSpPr>
            <a:spLocks noGrp="1" noChangeArrowheads="1"/>
          </p:cNvSpPr>
          <p:nvPr>
            <p:ph type="body" idx="1"/>
          </p:nvPr>
        </p:nvSpPr>
        <p:spPr>
          <a:xfrm>
            <a:off x="755650" y="1412875"/>
            <a:ext cx="7543800" cy="1708150"/>
          </a:xfrm>
        </p:spPr>
        <p:txBody>
          <a:bodyPr/>
          <a:lstStyle/>
          <a:p>
            <a:pPr algn="just" eaLnBrk="1" hangingPunct="1">
              <a:lnSpc>
                <a:spcPct val="80000"/>
              </a:lnSpc>
              <a:spcBef>
                <a:spcPct val="0"/>
              </a:spcBef>
            </a:pPr>
            <a:r>
              <a:rPr lang="zh-CN" altLang="en-US" sz="4400">
                <a:solidFill>
                  <a:srgbClr val="FF0000"/>
                </a:solidFill>
                <a:latin typeface="隶书" panose="02010509060101010101" pitchFamily="49" charset="-122"/>
                <a:ea typeface="隶书" panose="02010509060101010101" pitchFamily="49" charset="-122"/>
              </a:rPr>
              <a:t>发送信件</a:t>
            </a:r>
            <a:r>
              <a:rPr lang="zh-CN" altLang="en-US">
                <a:latin typeface="Times New Roman" panose="02020603050405020304" pitchFamily="18" charset="0"/>
                <a:ea typeface="华文新魏" panose="02010800040101010101" pitchFamily="2" charset="-122"/>
              </a:rPr>
              <a:t>：如果指定信箱未满，则将信件送入信箱中由指针所指示的位置，并释放等待该信箱中信件的等待者；否则发送信件者被置成等待信箱状态。</a:t>
            </a:r>
            <a:endParaRPr lang="zh-CN" altLang="en-US">
              <a:latin typeface="隶书" panose="02010509060101010101" pitchFamily="49" charset="-122"/>
              <a:ea typeface="隶书" panose="02010509060101010101" pitchFamily="49" charset="-122"/>
            </a:endParaRPr>
          </a:p>
        </p:txBody>
      </p:sp>
      <p:sp>
        <p:nvSpPr>
          <p:cNvPr id="129028" name="Rectangle 4"/>
          <p:cNvSpPr>
            <a:spLocks noChangeArrowheads="1"/>
          </p:cNvSpPr>
          <p:nvPr/>
        </p:nvSpPr>
        <p:spPr bwMode="auto">
          <a:xfrm>
            <a:off x="827088" y="3429000"/>
            <a:ext cx="75438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buFontTx/>
              <a:buChar char="•"/>
            </a:pPr>
            <a:r>
              <a:rPr lang="zh-CN" altLang="en-US" sz="4400">
                <a:solidFill>
                  <a:srgbClr val="FF0000"/>
                </a:solidFill>
                <a:latin typeface="隶书" panose="02010509060101010101" pitchFamily="49" charset="-122"/>
                <a:ea typeface="隶书" panose="02010509060101010101" pitchFamily="49" charset="-122"/>
              </a:rPr>
              <a:t>接收信件</a:t>
            </a:r>
            <a:r>
              <a:rPr lang="zh-CN" altLang="en-US" sz="3200">
                <a:latin typeface="Times New Roman" panose="02020603050405020304" pitchFamily="18" charset="0"/>
                <a:ea typeface="华文新魏" panose="02010800040101010101" pitchFamily="2" charset="-122"/>
              </a:rPr>
              <a:t>：如果指定信箱中有信，则取出一封信件，并释放等待信箱的等待者，否则接收信件者被置成等待信箱中信件的状态。</a:t>
            </a:r>
            <a:endParaRPr lang="zh-CN" altLang="en-US" sz="320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883127241"/>
      </p:ext>
    </p:extLst>
  </p:cSld>
  <p:clrMapOvr>
    <a:masterClrMapping/>
  </p:clrMapOvr>
  <p:transition>
    <p:cover dir="d"/>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179388" y="692150"/>
            <a:ext cx="3690937" cy="669925"/>
          </a:xfrm>
        </p:spPr>
        <p:txBody>
          <a:bodyPr/>
          <a:lstStyle/>
          <a:p>
            <a:pPr algn="l" eaLnBrk="1" hangingPunct="1"/>
            <a:r>
              <a:rPr lang="zh-CN" altLang="en-US">
                <a:solidFill>
                  <a:srgbClr val="FF0000"/>
                </a:solidFill>
                <a:latin typeface="Times New Roman" panose="02020603050405020304" pitchFamily="18" charset="0"/>
                <a:ea typeface="华文新魏" panose="02010800040101010101" pitchFamily="2" charset="-122"/>
              </a:rPr>
              <a:t>间接通信</a:t>
            </a:r>
            <a:r>
              <a:rPr lang="en-US" altLang="zh-CN">
                <a:solidFill>
                  <a:srgbClr val="FF0000"/>
                </a:solidFill>
                <a:latin typeface="Times New Roman" panose="02020603050405020304" pitchFamily="18" charset="0"/>
                <a:ea typeface="华文新魏" panose="02010800040101010101" pitchFamily="2" charset="-122"/>
              </a:rPr>
              <a:t>(4)</a:t>
            </a:r>
            <a:endParaRPr lang="zh-CN" altLang="zh-CN">
              <a:latin typeface="隶书" panose="02010509060101010101" pitchFamily="49" charset="-122"/>
              <a:ea typeface="隶书" panose="02010509060101010101" pitchFamily="49" charset="-122"/>
            </a:endParaRPr>
          </a:p>
        </p:txBody>
      </p:sp>
      <p:sp>
        <p:nvSpPr>
          <p:cNvPr id="130051" name="Rectangle 3"/>
          <p:cNvSpPr>
            <a:spLocks noChangeArrowheads="1"/>
          </p:cNvSpPr>
          <p:nvPr/>
        </p:nvSpPr>
        <p:spPr bwMode="auto">
          <a:xfrm>
            <a:off x="381000" y="1412875"/>
            <a:ext cx="30480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latin typeface="Times New Roman" panose="02020603050405020304" pitchFamily="18" charset="0"/>
                <a:ea typeface="仿宋_GB2312" pitchFamily="49" charset="-122"/>
              </a:rPr>
              <a:t>Send( B, M )</a:t>
            </a:r>
          </a:p>
          <a:p>
            <a:r>
              <a:rPr kumimoji="1" lang="en-US" altLang="zh-CN" sz="2400" b="1">
                <a:latin typeface="Times New Roman" panose="02020603050405020304" pitchFamily="18" charset="0"/>
                <a:ea typeface="仿宋_GB2312" pitchFamily="49" charset="-122"/>
              </a:rPr>
              <a:t>BOX  B;</a:t>
            </a:r>
          </a:p>
          <a:p>
            <a:r>
              <a:rPr kumimoji="1" lang="en-US" altLang="zh-CN" sz="2400" b="1">
                <a:latin typeface="Times New Roman" panose="02020603050405020304" pitchFamily="18" charset="0"/>
                <a:ea typeface="仿宋_GB2312" pitchFamily="49" charset="-122"/>
              </a:rPr>
              <a:t>Message M;</a:t>
            </a:r>
          </a:p>
          <a:p>
            <a:r>
              <a:rPr kumimoji="1" lang="en-US" altLang="zh-CN" sz="2400" b="1">
                <a:latin typeface="Times New Roman" panose="02020603050405020304" pitchFamily="18" charset="0"/>
                <a:ea typeface="仿宋_GB2312" pitchFamily="49" charset="-122"/>
              </a:rPr>
              <a:t>{  int i;</a:t>
            </a:r>
          </a:p>
          <a:p>
            <a:r>
              <a:rPr kumimoji="1" lang="en-US" altLang="zh-CN" sz="2400" b="1">
                <a:latin typeface="Times New Roman" panose="02020603050405020304" pitchFamily="18" charset="0"/>
                <a:ea typeface="仿宋_GB2312" pitchFamily="49" charset="-122"/>
              </a:rPr>
              <a:t>    if (B.count=B.size);</a:t>
            </a:r>
          </a:p>
          <a:p>
            <a:r>
              <a:rPr kumimoji="1" lang="en-US" altLang="zh-CN" sz="2400" b="1">
                <a:latin typeface="Times New Roman" panose="02020603050405020304" pitchFamily="18" charset="0"/>
                <a:ea typeface="仿宋_GB2312" pitchFamily="49" charset="-122"/>
              </a:rPr>
              <a:t>           W(B.S1);</a:t>
            </a:r>
          </a:p>
          <a:p>
            <a:r>
              <a:rPr kumimoji="1" lang="en-US" altLang="zh-CN" sz="2400" b="1">
                <a:latin typeface="Times New Roman" panose="02020603050405020304" pitchFamily="18" charset="0"/>
                <a:ea typeface="仿宋_GB2312" pitchFamily="49" charset="-122"/>
              </a:rPr>
              <a:t>    else</a:t>
            </a:r>
          </a:p>
          <a:p>
            <a:r>
              <a:rPr kumimoji="1" lang="en-US" altLang="zh-CN" sz="2400" b="1">
                <a:latin typeface="Times New Roman" panose="02020603050405020304" pitchFamily="18" charset="0"/>
                <a:ea typeface="仿宋_GB2312" pitchFamily="49" charset="-122"/>
              </a:rPr>
              <a:t>        { i=B.count+1;</a:t>
            </a:r>
          </a:p>
          <a:p>
            <a:r>
              <a:rPr kumimoji="1" lang="en-US" altLang="zh-CN" sz="2400" b="1">
                <a:latin typeface="Times New Roman" panose="02020603050405020304" pitchFamily="18" charset="0"/>
                <a:ea typeface="仿宋_GB2312" pitchFamily="49" charset="-122"/>
              </a:rPr>
              <a:t>          B.Letter[ i ]=M;</a:t>
            </a:r>
          </a:p>
          <a:p>
            <a:r>
              <a:rPr kumimoji="1" lang="en-US" altLang="zh-CN" sz="2400" b="1">
                <a:latin typeface="Times New Roman" panose="02020603050405020304" pitchFamily="18" charset="0"/>
                <a:ea typeface="仿宋_GB2312" pitchFamily="49" charset="-122"/>
              </a:rPr>
              <a:t>          B.count=i;</a:t>
            </a:r>
          </a:p>
          <a:p>
            <a:r>
              <a:rPr kumimoji="1" lang="en-US" altLang="zh-CN" sz="2400" b="1">
                <a:latin typeface="Times New Roman" panose="02020603050405020304" pitchFamily="18" charset="0"/>
                <a:ea typeface="仿宋_GB2312" pitchFamily="49" charset="-122"/>
              </a:rPr>
              <a:t>          R(B.S2);}</a:t>
            </a:r>
          </a:p>
          <a:p>
            <a:r>
              <a:rPr kumimoji="1" lang="en-US" altLang="zh-CN" sz="2400" b="1">
                <a:latin typeface="Times New Roman" panose="02020603050405020304" pitchFamily="18" charset="0"/>
                <a:ea typeface="仿宋_GB2312" pitchFamily="49" charset="-122"/>
              </a:rPr>
              <a:t> }</a:t>
            </a:r>
          </a:p>
        </p:txBody>
      </p:sp>
      <p:sp>
        <p:nvSpPr>
          <p:cNvPr id="130052" name="Rectangle 4"/>
          <p:cNvSpPr>
            <a:spLocks noChangeArrowheads="1"/>
          </p:cNvSpPr>
          <p:nvPr/>
        </p:nvSpPr>
        <p:spPr bwMode="auto">
          <a:xfrm>
            <a:off x="3779838" y="549275"/>
            <a:ext cx="5064125" cy="547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1031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dirty="0">
                <a:latin typeface="Times New Roman" panose="02020603050405020304" pitchFamily="18" charset="0"/>
                <a:ea typeface="仿宋_GB2312" pitchFamily="49" charset="-122"/>
              </a:rPr>
              <a:t>Receive( B, X )</a:t>
            </a:r>
          </a:p>
          <a:p>
            <a:r>
              <a:rPr kumimoji="1" lang="en-US" altLang="zh-CN" sz="2400" b="1" dirty="0">
                <a:latin typeface="Times New Roman" panose="02020603050405020304" pitchFamily="18" charset="0"/>
                <a:ea typeface="仿宋_GB2312" pitchFamily="49" charset="-122"/>
              </a:rPr>
              <a:t>BOX  B;</a:t>
            </a:r>
          </a:p>
          <a:p>
            <a:r>
              <a:rPr kumimoji="1" lang="en-US" altLang="zh-CN" sz="2400" b="1" dirty="0">
                <a:latin typeface="Times New Roman" panose="02020603050405020304" pitchFamily="18" charset="0"/>
                <a:ea typeface="仿宋_GB2312" pitchFamily="49" charset="-122"/>
              </a:rPr>
              <a:t>Message X;</a:t>
            </a:r>
          </a:p>
          <a:p>
            <a:r>
              <a:rPr kumimoji="1" lang="en-US" altLang="zh-CN" sz="2400" b="1" dirty="0">
                <a:latin typeface="Times New Roman" panose="02020603050405020304" pitchFamily="18" charset="0"/>
                <a:ea typeface="仿宋_GB2312" pitchFamily="49" charset="-122"/>
              </a:rPr>
              <a:t>{  int </a:t>
            </a:r>
            <a:r>
              <a:rPr kumimoji="1" lang="en-US" altLang="zh-CN" sz="2400" b="1" dirty="0" err="1">
                <a:latin typeface="Times New Roman" panose="02020603050405020304" pitchFamily="18" charset="0"/>
                <a:ea typeface="仿宋_GB2312" pitchFamily="49" charset="-122"/>
              </a:rPr>
              <a:t>i</a:t>
            </a:r>
            <a:r>
              <a:rPr kumimoji="1" lang="en-US" altLang="zh-CN" sz="2400" b="1" dirty="0">
                <a:latin typeface="Times New Roman" panose="02020603050405020304" pitchFamily="18" charset="0"/>
                <a:ea typeface="仿宋_GB2312" pitchFamily="49" charset="-122"/>
              </a:rPr>
              <a:t>=1;</a:t>
            </a:r>
          </a:p>
          <a:p>
            <a:r>
              <a:rPr kumimoji="1" lang="en-US" altLang="zh-CN" sz="2400" b="1" dirty="0">
                <a:latin typeface="Times New Roman" panose="02020603050405020304" pitchFamily="18" charset="0"/>
                <a:ea typeface="仿宋_GB2312" pitchFamily="49" charset="-122"/>
              </a:rPr>
              <a:t>    if (</a:t>
            </a:r>
            <a:r>
              <a:rPr kumimoji="1" lang="en-US" altLang="zh-CN" sz="2400" b="1" dirty="0" err="1">
                <a:latin typeface="Times New Roman" panose="02020603050405020304" pitchFamily="18" charset="0"/>
                <a:ea typeface="仿宋_GB2312" pitchFamily="49" charset="-122"/>
              </a:rPr>
              <a:t>B.count</a:t>
            </a:r>
            <a:r>
              <a:rPr kumimoji="1" lang="en-US" altLang="zh-CN" sz="2400" b="1" dirty="0">
                <a:latin typeface="Times New Roman" panose="02020603050405020304" pitchFamily="18" charset="0"/>
                <a:ea typeface="仿宋_GB2312" pitchFamily="49" charset="-122"/>
              </a:rPr>
              <a:t>=0);</a:t>
            </a:r>
          </a:p>
          <a:p>
            <a:r>
              <a:rPr kumimoji="1" lang="en-US" altLang="zh-CN" sz="2400" b="1" dirty="0">
                <a:latin typeface="Times New Roman" panose="02020603050405020304" pitchFamily="18" charset="0"/>
                <a:ea typeface="仿宋_GB2312" pitchFamily="49" charset="-122"/>
              </a:rPr>
              <a:t>           W(B.S2);</a:t>
            </a:r>
          </a:p>
          <a:p>
            <a:r>
              <a:rPr kumimoji="1" lang="en-US" altLang="zh-CN" sz="2400" b="1" dirty="0">
                <a:latin typeface="Times New Roman" panose="02020603050405020304" pitchFamily="18" charset="0"/>
                <a:ea typeface="仿宋_GB2312" pitchFamily="49" charset="-122"/>
              </a:rPr>
              <a:t>    else</a:t>
            </a:r>
          </a:p>
          <a:p>
            <a:r>
              <a:rPr kumimoji="1" lang="en-US" altLang="zh-CN" sz="2400" b="1" dirty="0">
                <a:latin typeface="Times New Roman" panose="02020603050405020304" pitchFamily="18" charset="0"/>
                <a:ea typeface="仿宋_GB2312" pitchFamily="49" charset="-122"/>
              </a:rPr>
              <a:t>        { </a:t>
            </a:r>
            <a:r>
              <a:rPr kumimoji="1" lang="en-US" altLang="zh-CN" sz="2400" b="1" dirty="0" err="1">
                <a:latin typeface="Times New Roman" panose="02020603050405020304" pitchFamily="18" charset="0"/>
                <a:ea typeface="仿宋_GB2312" pitchFamily="49" charset="-122"/>
              </a:rPr>
              <a:t>B.count</a:t>
            </a:r>
            <a:r>
              <a:rPr kumimoji="1" lang="en-US" altLang="zh-CN" sz="2400" b="1" dirty="0">
                <a:latin typeface="Times New Roman" panose="02020603050405020304" pitchFamily="18" charset="0"/>
                <a:ea typeface="仿宋_GB2312" pitchFamily="49" charset="-122"/>
              </a:rPr>
              <a:t>=B.count-1;</a:t>
            </a:r>
          </a:p>
          <a:p>
            <a:r>
              <a:rPr kumimoji="1" lang="en-US" altLang="zh-CN" sz="2400" b="1" dirty="0">
                <a:latin typeface="Times New Roman" panose="02020603050405020304" pitchFamily="18" charset="0"/>
                <a:ea typeface="仿宋_GB2312" pitchFamily="49" charset="-122"/>
              </a:rPr>
              <a:t>           X=</a:t>
            </a:r>
            <a:r>
              <a:rPr kumimoji="1" lang="en-US" altLang="zh-CN" sz="2400" b="1" dirty="0" err="1">
                <a:latin typeface="Times New Roman" panose="02020603050405020304" pitchFamily="18" charset="0"/>
                <a:ea typeface="仿宋_GB2312" pitchFamily="49" charset="-122"/>
              </a:rPr>
              <a:t>B.Letter</a:t>
            </a:r>
            <a:r>
              <a:rPr kumimoji="1" lang="en-US" altLang="zh-CN" sz="2400" b="1" dirty="0">
                <a:latin typeface="Times New Roman" panose="02020603050405020304" pitchFamily="18" charset="0"/>
                <a:ea typeface="仿宋_GB2312" pitchFamily="49" charset="-122"/>
              </a:rPr>
              <a:t>[ 1 ];</a:t>
            </a:r>
          </a:p>
          <a:p>
            <a:r>
              <a:rPr kumimoji="1" lang="en-US" altLang="zh-CN" sz="2400" b="1" dirty="0">
                <a:latin typeface="Times New Roman" panose="02020603050405020304" pitchFamily="18" charset="0"/>
                <a:ea typeface="仿宋_GB2312" pitchFamily="49" charset="-122"/>
              </a:rPr>
              <a:t>          if (</a:t>
            </a:r>
            <a:r>
              <a:rPr kumimoji="1" lang="en-US" altLang="zh-CN" sz="2400" b="1" dirty="0" err="1">
                <a:latin typeface="Times New Roman" panose="02020603050405020304" pitchFamily="18" charset="0"/>
                <a:ea typeface="仿宋_GB2312" pitchFamily="49" charset="-122"/>
              </a:rPr>
              <a:t>B.count</a:t>
            </a:r>
            <a:r>
              <a:rPr kumimoji="1" lang="en-US" altLang="zh-CN" sz="2400" b="1" dirty="0">
                <a:latin typeface="Times New Roman" panose="02020603050405020304" pitchFamily="18" charset="0"/>
                <a:ea typeface="仿宋_GB2312" pitchFamily="49" charset="-122"/>
              </a:rPr>
              <a:t>&lt;&gt;0);</a:t>
            </a:r>
          </a:p>
          <a:p>
            <a:r>
              <a:rPr kumimoji="1" lang="en-US" altLang="zh-CN" sz="2400" b="1" dirty="0">
                <a:latin typeface="Times New Roman" panose="02020603050405020304" pitchFamily="18" charset="0"/>
                <a:ea typeface="仿宋_GB2312" pitchFamily="49" charset="-122"/>
              </a:rPr>
              <a:t>             { for (</a:t>
            </a:r>
            <a:r>
              <a:rPr kumimoji="1" lang="en-US" altLang="zh-CN" sz="2400" b="1" dirty="0" err="1">
                <a:latin typeface="Times New Roman" panose="02020603050405020304" pitchFamily="18" charset="0"/>
                <a:ea typeface="仿宋_GB2312" pitchFamily="49" charset="-122"/>
              </a:rPr>
              <a:t>i</a:t>
            </a:r>
            <a:r>
              <a:rPr kumimoji="1" lang="en-US" altLang="zh-CN" sz="2400" b="1" dirty="0">
                <a:latin typeface="Times New Roman" panose="02020603050405020304" pitchFamily="18" charset="0"/>
                <a:ea typeface="仿宋_GB2312" pitchFamily="49" charset="-122"/>
              </a:rPr>
              <a:t>=1;i&lt;=</a:t>
            </a:r>
            <a:r>
              <a:rPr kumimoji="1" lang="en-US" altLang="zh-CN" sz="2400" b="1" dirty="0" err="1">
                <a:latin typeface="Times New Roman" panose="02020603050405020304" pitchFamily="18" charset="0"/>
                <a:ea typeface="仿宋_GB2312" pitchFamily="49" charset="-122"/>
              </a:rPr>
              <a:t>B.cont</a:t>
            </a:r>
            <a:r>
              <a:rPr kumimoji="1" lang="en-US" altLang="zh-CN" sz="2400" b="1" dirty="0">
                <a:latin typeface="Times New Roman" panose="02020603050405020304" pitchFamily="18" charset="0"/>
                <a:ea typeface="仿宋_GB2312" pitchFamily="49" charset="-122"/>
              </a:rPr>
              <a:t> ;i+1) </a:t>
            </a:r>
          </a:p>
          <a:p>
            <a:r>
              <a:rPr kumimoji="1" lang="en-US" altLang="zh-CN" sz="2400" b="1" dirty="0">
                <a:latin typeface="Times New Roman" panose="02020603050405020304" pitchFamily="18" charset="0"/>
                <a:ea typeface="仿宋_GB2312" pitchFamily="49" charset="-122"/>
              </a:rPr>
              <a:t>                 </a:t>
            </a:r>
            <a:r>
              <a:rPr kumimoji="1" lang="en-US" altLang="zh-CN" sz="2400" b="1" dirty="0" err="1">
                <a:latin typeface="Times New Roman" panose="02020603050405020304" pitchFamily="18" charset="0"/>
                <a:ea typeface="仿宋_GB2312" pitchFamily="49" charset="-122"/>
              </a:rPr>
              <a:t>B.Letter</a:t>
            </a:r>
            <a:r>
              <a:rPr kumimoji="1" lang="en-US" altLang="zh-CN" sz="2400" b="1" dirty="0">
                <a:latin typeface="Times New Roman" panose="02020603050405020304" pitchFamily="18" charset="0"/>
                <a:ea typeface="仿宋_GB2312" pitchFamily="49" charset="-122"/>
              </a:rPr>
              <a:t>[ </a:t>
            </a:r>
            <a:r>
              <a:rPr kumimoji="1" lang="en-US" altLang="zh-CN" sz="2400" b="1" dirty="0" err="1">
                <a:latin typeface="Times New Roman" panose="02020603050405020304" pitchFamily="18" charset="0"/>
                <a:ea typeface="仿宋_GB2312" pitchFamily="49" charset="-122"/>
              </a:rPr>
              <a:t>i</a:t>
            </a:r>
            <a:r>
              <a:rPr kumimoji="1" lang="en-US" altLang="zh-CN" sz="2400" b="1" dirty="0">
                <a:latin typeface="Times New Roman" panose="02020603050405020304" pitchFamily="18" charset="0"/>
                <a:ea typeface="仿宋_GB2312" pitchFamily="49" charset="-122"/>
              </a:rPr>
              <a:t> ]=</a:t>
            </a:r>
            <a:r>
              <a:rPr kumimoji="1" lang="en-US" altLang="zh-CN" sz="2400" b="1" dirty="0" err="1">
                <a:latin typeface="Times New Roman" panose="02020603050405020304" pitchFamily="18" charset="0"/>
                <a:ea typeface="仿宋_GB2312" pitchFamily="49" charset="-122"/>
              </a:rPr>
              <a:t>B.Letter</a:t>
            </a:r>
            <a:r>
              <a:rPr kumimoji="1" lang="en-US" altLang="zh-CN" sz="2400" b="1" dirty="0">
                <a:latin typeface="Times New Roman" panose="02020603050405020304" pitchFamily="18" charset="0"/>
                <a:ea typeface="仿宋_GB2312" pitchFamily="49" charset="-122"/>
              </a:rPr>
              <a:t>[i+1];    </a:t>
            </a:r>
          </a:p>
          <a:p>
            <a:r>
              <a:rPr kumimoji="1" lang="en-US" altLang="zh-CN" sz="2400" b="1" dirty="0">
                <a:latin typeface="Times New Roman" panose="02020603050405020304" pitchFamily="18" charset="0"/>
                <a:ea typeface="仿宋_GB2312" pitchFamily="49" charset="-122"/>
              </a:rPr>
              <a:t>              }</a:t>
            </a:r>
          </a:p>
          <a:p>
            <a:r>
              <a:rPr kumimoji="1" lang="en-US" altLang="zh-CN" sz="2400" b="1" dirty="0">
                <a:latin typeface="Times New Roman" panose="02020603050405020304" pitchFamily="18" charset="0"/>
                <a:ea typeface="仿宋_GB2312" pitchFamily="49" charset="-122"/>
              </a:rPr>
              <a:t>          R(B.S1);}</a:t>
            </a:r>
          </a:p>
          <a:p>
            <a:r>
              <a:rPr kumimoji="1" lang="en-US" altLang="zh-CN" sz="2400" b="1" dirty="0">
                <a:latin typeface="Times New Roman" panose="02020603050405020304" pitchFamily="18" charset="0"/>
                <a:ea typeface="仿宋_GB2312" pitchFamily="49" charset="-122"/>
              </a:rPr>
              <a:t> }</a:t>
            </a:r>
          </a:p>
        </p:txBody>
      </p:sp>
    </p:spTree>
    <p:extLst>
      <p:ext uri="{BB962C8B-B14F-4D97-AF65-F5344CB8AC3E}">
        <p14:creationId xmlns:p14="http://schemas.microsoft.com/office/powerpoint/2010/main" val="1300065968"/>
      </p:ext>
    </p:extLst>
  </p:cSld>
  <p:clrMapOvr>
    <a:masterClrMapping/>
  </p:clrMapOvr>
  <p:transition>
    <p:cover di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539750" y="260350"/>
            <a:ext cx="82296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信件的格式问题</a:t>
            </a:r>
            <a:r>
              <a:rPr lang="zh-CN" altLang="en-US"/>
              <a:t> </a:t>
            </a:r>
          </a:p>
        </p:txBody>
      </p:sp>
      <p:sp>
        <p:nvSpPr>
          <p:cNvPr id="131075" name="Rectangle 3"/>
          <p:cNvSpPr>
            <a:spLocks noGrp="1" noChangeArrowheads="1"/>
          </p:cNvSpPr>
          <p:nvPr>
            <p:ph type="body" idx="1"/>
          </p:nvPr>
        </p:nvSpPr>
        <p:spPr>
          <a:xfrm>
            <a:off x="900113" y="1268413"/>
            <a:ext cx="7391400" cy="3995737"/>
          </a:xfrm>
        </p:spPr>
        <p:txBody>
          <a:bodyPr/>
          <a:lstStyle/>
          <a:p>
            <a:pPr eaLnBrk="1" hangingPunct="1"/>
            <a:r>
              <a:rPr lang="zh-CN" altLang="en-US">
                <a:latin typeface="华文新魏" panose="02010800040101010101" pitchFamily="2" charset="-122"/>
                <a:ea typeface="华文新魏" panose="02010800040101010101" pitchFamily="2" charset="-122"/>
              </a:rPr>
              <a:t>单机系统中信件的格式可以分直接信件</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又叫定长格式</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和间接信件</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又叫变长格式</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 </a:t>
            </a:r>
          </a:p>
          <a:p>
            <a:pPr eaLnBrk="1" hangingPunct="1"/>
            <a:r>
              <a:rPr lang="zh-CN" altLang="en-US">
                <a:latin typeface="华文新魏" panose="02010800040101010101" pitchFamily="2" charset="-122"/>
                <a:ea typeface="华文新魏" panose="02010800040101010101" pitchFamily="2" charset="-122"/>
              </a:rPr>
              <a:t>网络环境下的信件格式较为复杂，通常分成消息头和消息体，前者包括了发送者、接收者、消息长度、消息类型、发送时间等各种控制信息；后者包含了消息内容。</a:t>
            </a:r>
            <a:endParaRPr lang="zh-CN" altLang="en-US">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256073393"/>
      </p:ext>
    </p:extLst>
  </p:cSld>
  <p:clrMapOvr>
    <a:masterClrMapping/>
  </p:clrMapOvr>
  <p:transition>
    <p:cover dir="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696913" y="333375"/>
            <a:ext cx="7620000" cy="669925"/>
          </a:xfrm>
        </p:spPr>
        <p:txBody>
          <a:bodyPr/>
          <a:lstStyle/>
          <a:p>
            <a:pPr eaLnBrk="1" hangingPunct="1"/>
            <a:r>
              <a:rPr lang="en-US" altLang="zh-CN" dirty="0">
                <a:solidFill>
                  <a:srgbClr val="FF0000"/>
                </a:solidFill>
                <a:latin typeface="Times New Roman" panose="02020603050405020304" pitchFamily="18" charset="0"/>
                <a:ea typeface="华文新魏" panose="02010800040101010101" pitchFamily="2" charset="-122"/>
              </a:rPr>
              <a:t>3.5  </a:t>
            </a:r>
            <a:r>
              <a:rPr lang="zh-CN" altLang="en-US" dirty="0">
                <a:solidFill>
                  <a:srgbClr val="FF0000"/>
                </a:solidFill>
                <a:latin typeface="Times New Roman" panose="02020603050405020304" pitchFamily="18" charset="0"/>
                <a:ea typeface="华文新魏" panose="02010800040101010101" pitchFamily="2" charset="-122"/>
              </a:rPr>
              <a:t>死  锁</a:t>
            </a:r>
            <a:endParaRPr lang="zh-CN" altLang="zh-CN" dirty="0">
              <a:solidFill>
                <a:srgbClr val="FF0000"/>
              </a:solidFill>
              <a:latin typeface="Times New Roman" panose="02020603050405020304" pitchFamily="18" charset="0"/>
              <a:ea typeface="华文新魏" panose="02010800040101010101" pitchFamily="2" charset="-122"/>
            </a:endParaRPr>
          </a:p>
        </p:txBody>
      </p:sp>
      <p:sp>
        <p:nvSpPr>
          <p:cNvPr id="132099" name="Rectangle 3"/>
          <p:cNvSpPr>
            <a:spLocks noGrp="1" noChangeArrowheads="1"/>
          </p:cNvSpPr>
          <p:nvPr>
            <p:ph type="body" idx="1"/>
          </p:nvPr>
        </p:nvSpPr>
        <p:spPr>
          <a:xfrm>
            <a:off x="1981200" y="1219200"/>
            <a:ext cx="6172200" cy="3900488"/>
          </a:xfrm>
        </p:spPr>
        <p:txBody>
          <a:bodyPr/>
          <a:lstStyle/>
          <a:p>
            <a:pPr eaLnBrk="1" hangingPunct="1">
              <a:lnSpc>
                <a:spcPct val="120000"/>
              </a:lnSpc>
              <a:spcBef>
                <a:spcPct val="10000"/>
              </a:spcBef>
              <a:buFontTx/>
              <a:buNone/>
            </a:pPr>
            <a:r>
              <a:rPr lang="en-US" altLang="zh-CN" sz="4000" dirty="0">
                <a:latin typeface="Times New Roman" panose="02020603050405020304" pitchFamily="18" charset="0"/>
                <a:ea typeface="华文新魏" panose="02010800040101010101" pitchFamily="2" charset="-122"/>
              </a:rPr>
              <a:t>3.5.1 </a:t>
            </a:r>
            <a:r>
              <a:rPr lang="zh-CN" altLang="en-US" sz="4000" dirty="0">
                <a:latin typeface="Times New Roman" panose="02020603050405020304" pitchFamily="18" charset="0"/>
                <a:ea typeface="华文新魏" panose="02010800040101010101" pitchFamily="2" charset="-122"/>
              </a:rPr>
              <a:t>死锁的产生</a:t>
            </a:r>
          </a:p>
          <a:p>
            <a:pPr eaLnBrk="1" hangingPunct="1">
              <a:lnSpc>
                <a:spcPct val="120000"/>
              </a:lnSpc>
              <a:spcBef>
                <a:spcPct val="10000"/>
              </a:spcBef>
              <a:buFontTx/>
              <a:buNone/>
            </a:pPr>
            <a:r>
              <a:rPr lang="en-US" altLang="zh-CN" sz="4000" dirty="0">
                <a:latin typeface="Times New Roman" panose="02020603050405020304" pitchFamily="18" charset="0"/>
                <a:ea typeface="华文新魏" panose="02010800040101010101" pitchFamily="2" charset="-122"/>
              </a:rPr>
              <a:t>3.5.2 </a:t>
            </a:r>
            <a:r>
              <a:rPr lang="zh-CN" altLang="en-US" sz="4000" dirty="0">
                <a:latin typeface="Times New Roman" panose="02020603050405020304" pitchFamily="18" charset="0"/>
                <a:ea typeface="华文新魏" panose="02010800040101010101" pitchFamily="2" charset="-122"/>
              </a:rPr>
              <a:t>死锁的定义</a:t>
            </a:r>
          </a:p>
          <a:p>
            <a:pPr eaLnBrk="1" hangingPunct="1">
              <a:lnSpc>
                <a:spcPct val="120000"/>
              </a:lnSpc>
              <a:spcBef>
                <a:spcPct val="10000"/>
              </a:spcBef>
              <a:buFontTx/>
              <a:buNone/>
            </a:pPr>
            <a:r>
              <a:rPr lang="en-US" altLang="zh-CN" sz="4000" dirty="0">
                <a:latin typeface="Times New Roman" panose="02020603050405020304" pitchFamily="18" charset="0"/>
                <a:ea typeface="华文新魏" panose="02010800040101010101" pitchFamily="2" charset="-122"/>
              </a:rPr>
              <a:t>3.5.3 </a:t>
            </a:r>
            <a:r>
              <a:rPr lang="zh-CN" altLang="en-US" sz="4000" dirty="0">
                <a:latin typeface="Times New Roman" panose="02020603050405020304" pitchFamily="18" charset="0"/>
                <a:ea typeface="华文新魏" panose="02010800040101010101" pitchFamily="2" charset="-122"/>
              </a:rPr>
              <a:t>死锁的防止</a:t>
            </a:r>
          </a:p>
          <a:p>
            <a:pPr eaLnBrk="1" hangingPunct="1">
              <a:lnSpc>
                <a:spcPct val="120000"/>
              </a:lnSpc>
              <a:spcBef>
                <a:spcPct val="10000"/>
              </a:spcBef>
              <a:buFontTx/>
              <a:buNone/>
            </a:pPr>
            <a:r>
              <a:rPr lang="en-US" altLang="zh-CN" sz="4000" dirty="0">
                <a:latin typeface="Times New Roman" panose="02020603050405020304" pitchFamily="18" charset="0"/>
                <a:ea typeface="华文新魏" panose="02010800040101010101" pitchFamily="2" charset="-122"/>
              </a:rPr>
              <a:t>3.5.4 </a:t>
            </a:r>
            <a:r>
              <a:rPr lang="zh-CN" altLang="en-US" sz="4000" dirty="0">
                <a:latin typeface="Times New Roman" panose="02020603050405020304" pitchFamily="18" charset="0"/>
                <a:ea typeface="华文新魏" panose="02010800040101010101" pitchFamily="2" charset="-122"/>
              </a:rPr>
              <a:t>死锁的避免</a:t>
            </a:r>
          </a:p>
          <a:p>
            <a:pPr eaLnBrk="1" hangingPunct="1">
              <a:lnSpc>
                <a:spcPct val="120000"/>
              </a:lnSpc>
              <a:spcBef>
                <a:spcPct val="10000"/>
              </a:spcBef>
              <a:buFontTx/>
              <a:buNone/>
            </a:pPr>
            <a:r>
              <a:rPr lang="en-US" altLang="zh-CN" sz="4000" dirty="0">
                <a:latin typeface="Times New Roman" panose="02020603050405020304" pitchFamily="18" charset="0"/>
                <a:ea typeface="华文新魏" panose="02010800040101010101" pitchFamily="2" charset="-122"/>
              </a:rPr>
              <a:t>3.5.5 </a:t>
            </a:r>
            <a:r>
              <a:rPr lang="zh-CN" altLang="en-US" sz="4000" dirty="0">
                <a:latin typeface="Times New Roman" panose="02020603050405020304" pitchFamily="18" charset="0"/>
                <a:ea typeface="华文新魏" panose="02010800040101010101" pitchFamily="2" charset="-122"/>
              </a:rPr>
              <a:t>死锁的检测和解除</a:t>
            </a:r>
          </a:p>
        </p:txBody>
      </p:sp>
    </p:spTree>
    <p:extLst>
      <p:ext uri="{BB962C8B-B14F-4D97-AF65-F5344CB8AC3E}">
        <p14:creationId xmlns:p14="http://schemas.microsoft.com/office/powerpoint/2010/main" val="331031956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1042988" y="260350"/>
            <a:ext cx="7391400" cy="669925"/>
          </a:xfrm>
        </p:spPr>
        <p:txBody>
          <a:bodyPr/>
          <a:lstStyle/>
          <a:p>
            <a:pPr eaLnBrk="1" hangingPunct="1"/>
            <a:r>
              <a:rPr lang="en-US" altLang="zh-CN" dirty="0">
                <a:solidFill>
                  <a:srgbClr val="FF0000"/>
                </a:solidFill>
                <a:latin typeface="Times New Roman" panose="02020603050405020304" pitchFamily="18" charset="0"/>
                <a:ea typeface="华文新魏" panose="02010800040101010101" pitchFamily="2" charset="-122"/>
              </a:rPr>
              <a:t>3.5.1 </a:t>
            </a:r>
            <a:r>
              <a:rPr lang="zh-CN" altLang="en-US" dirty="0">
                <a:solidFill>
                  <a:srgbClr val="FF0000"/>
                </a:solidFill>
                <a:latin typeface="Times New Roman" panose="02020603050405020304" pitchFamily="18" charset="0"/>
                <a:ea typeface="华文新魏" panose="02010800040101010101" pitchFamily="2" charset="-122"/>
              </a:rPr>
              <a:t>死锁的产生和定义</a:t>
            </a:r>
          </a:p>
        </p:txBody>
      </p:sp>
      <p:sp>
        <p:nvSpPr>
          <p:cNvPr id="133123" name="Rectangle 3"/>
          <p:cNvSpPr>
            <a:spLocks noGrp="1" noChangeArrowheads="1"/>
          </p:cNvSpPr>
          <p:nvPr>
            <p:ph type="body" idx="1"/>
          </p:nvPr>
        </p:nvSpPr>
        <p:spPr>
          <a:xfrm>
            <a:off x="539750" y="1052513"/>
            <a:ext cx="7993063" cy="5053012"/>
          </a:xfrm>
        </p:spPr>
        <p:txBody>
          <a:bodyPr/>
          <a:lstStyle/>
          <a:p>
            <a:pPr algn="just" eaLnBrk="1" hangingPunct="1">
              <a:lnSpc>
                <a:spcPct val="90000"/>
              </a:lnSpc>
              <a:spcBef>
                <a:spcPct val="0"/>
              </a:spcBef>
              <a:buFontTx/>
              <a:buNone/>
            </a:pPr>
            <a:r>
              <a:rPr lang="en-US" altLang="zh-CN" b="1">
                <a:solidFill>
                  <a:srgbClr val="CC0000"/>
                </a:solidFill>
                <a:ea typeface="隶书" panose="02010509060101010101" pitchFamily="49" charset="-122"/>
              </a:rPr>
              <a:t>       </a:t>
            </a:r>
            <a:r>
              <a:rPr lang="zh-CN" altLang="en-US" b="1">
                <a:solidFill>
                  <a:srgbClr val="3333FF"/>
                </a:solidFill>
                <a:ea typeface="黑体" panose="02010609060101010101" pitchFamily="49" charset="-122"/>
              </a:rPr>
              <a:t>操作系统中的死锁基于如下假定：</a:t>
            </a:r>
          </a:p>
          <a:p>
            <a:pPr lvl="1" algn="just" eaLnBrk="1" hangingPunct="1">
              <a:lnSpc>
                <a:spcPct val="120000"/>
              </a:lnSpc>
              <a:spcBef>
                <a:spcPct val="0"/>
              </a:spcBef>
            </a:pPr>
            <a:r>
              <a:rPr lang="zh-CN" altLang="en-US" b="1">
                <a:latin typeface="Times New Roman" panose="02020603050405020304" pitchFamily="18" charset="0"/>
                <a:ea typeface="华文新魏" panose="02010800040101010101" pitchFamily="2" charset="-122"/>
              </a:rPr>
              <a:t>任意一个进程要求资源的最大数量不超过系统能提供的最大量</a:t>
            </a:r>
          </a:p>
          <a:p>
            <a:pPr lvl="1" algn="just" eaLnBrk="1" hangingPunct="1">
              <a:lnSpc>
                <a:spcPct val="120000"/>
              </a:lnSpc>
              <a:spcBef>
                <a:spcPct val="0"/>
              </a:spcBef>
            </a:pPr>
            <a:r>
              <a:rPr lang="zh-CN" altLang="en-US" b="1">
                <a:latin typeface="Times New Roman" panose="02020603050405020304" pitchFamily="18" charset="0"/>
                <a:ea typeface="华文新魏" panose="02010800040101010101" pitchFamily="2" charset="-122"/>
              </a:rPr>
              <a:t>如果一个进程在执行中提出的资源要求能够得到满足，那么它一定能在有限时间内结束</a:t>
            </a:r>
          </a:p>
          <a:p>
            <a:pPr lvl="1" algn="just" eaLnBrk="1" hangingPunct="1">
              <a:lnSpc>
                <a:spcPct val="120000"/>
              </a:lnSpc>
              <a:spcBef>
                <a:spcPct val="0"/>
              </a:spcBef>
            </a:pPr>
            <a:r>
              <a:rPr lang="zh-CN" altLang="en-US" b="1">
                <a:latin typeface="Times New Roman" panose="02020603050405020304" pitchFamily="18" charset="0"/>
                <a:ea typeface="华文新魏" panose="02010800040101010101" pitchFamily="2" charset="-122"/>
              </a:rPr>
              <a:t>一个资源在任何时刻最多只为一个进程所占有</a:t>
            </a:r>
          </a:p>
          <a:p>
            <a:pPr lvl="1" algn="just" eaLnBrk="1" hangingPunct="1">
              <a:lnSpc>
                <a:spcPct val="120000"/>
              </a:lnSpc>
              <a:spcBef>
                <a:spcPct val="0"/>
              </a:spcBef>
            </a:pPr>
            <a:r>
              <a:rPr lang="zh-CN" altLang="en-US" b="1">
                <a:latin typeface="Times New Roman" panose="02020603050405020304" pitchFamily="18" charset="0"/>
                <a:ea typeface="华文新魏" panose="02010800040101010101" pitchFamily="2" charset="-122"/>
              </a:rPr>
              <a:t>一个进程申请资源，只在资源得不到满足时才处于等待状态</a:t>
            </a:r>
          </a:p>
          <a:p>
            <a:pPr lvl="1" algn="just" eaLnBrk="1" hangingPunct="1">
              <a:lnSpc>
                <a:spcPct val="120000"/>
              </a:lnSpc>
              <a:spcBef>
                <a:spcPct val="0"/>
              </a:spcBef>
            </a:pPr>
            <a:r>
              <a:rPr lang="zh-CN" altLang="en-US" b="1">
                <a:latin typeface="Times New Roman" panose="02020603050405020304" pitchFamily="18" charset="0"/>
                <a:ea typeface="华文新魏" panose="02010800040101010101" pitchFamily="2" charset="-122"/>
              </a:rPr>
              <a:t>一个进程结束时释放它所占有的全部资源</a:t>
            </a:r>
          </a:p>
          <a:p>
            <a:pPr lvl="1" algn="just" eaLnBrk="1" hangingPunct="1">
              <a:lnSpc>
                <a:spcPct val="120000"/>
              </a:lnSpc>
              <a:spcBef>
                <a:spcPct val="0"/>
              </a:spcBef>
            </a:pPr>
            <a:r>
              <a:rPr lang="zh-CN" altLang="en-US" b="1">
                <a:latin typeface="Times New Roman" panose="02020603050405020304" pitchFamily="18" charset="0"/>
                <a:ea typeface="华文新魏" panose="02010800040101010101" pitchFamily="2" charset="-122"/>
              </a:rPr>
              <a:t> 系统具有有限个进程和资源</a:t>
            </a:r>
          </a:p>
        </p:txBody>
      </p:sp>
    </p:spTree>
    <p:extLst>
      <p:ext uri="{BB962C8B-B14F-4D97-AF65-F5344CB8AC3E}">
        <p14:creationId xmlns:p14="http://schemas.microsoft.com/office/powerpoint/2010/main" val="1268334890"/>
      </p:ext>
    </p:extLst>
  </p:cSld>
  <p:clrMapOvr>
    <a:masterClrMapping/>
  </p:clrMapOvr>
  <p:transition>
    <p:blinds dir="ver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755650" y="260350"/>
            <a:ext cx="72390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若干死锁的例子</a:t>
            </a:r>
            <a:r>
              <a:rPr lang="en-US" altLang="zh-CN">
                <a:solidFill>
                  <a:srgbClr val="FF0000"/>
                </a:solidFill>
                <a:latin typeface="Times New Roman" panose="02020603050405020304" pitchFamily="18" charset="0"/>
                <a:ea typeface="华文新魏" panose="02010800040101010101" pitchFamily="2" charset="-122"/>
              </a:rPr>
              <a:t>(1)</a:t>
            </a:r>
            <a:endParaRPr lang="en-US" altLang="zh-CN" b="1">
              <a:latin typeface="隶书" panose="02010509060101010101" pitchFamily="49" charset="-122"/>
              <a:ea typeface="隶书" panose="02010509060101010101" pitchFamily="49" charset="-122"/>
            </a:endParaRPr>
          </a:p>
        </p:txBody>
      </p:sp>
      <p:sp>
        <p:nvSpPr>
          <p:cNvPr id="134147" name="Rectangle 3"/>
          <p:cNvSpPr>
            <a:spLocks noGrp="1" noChangeArrowheads="1"/>
          </p:cNvSpPr>
          <p:nvPr>
            <p:ph type="body" idx="1"/>
          </p:nvPr>
        </p:nvSpPr>
        <p:spPr>
          <a:xfrm>
            <a:off x="762000" y="1143000"/>
            <a:ext cx="7924800" cy="5334000"/>
          </a:xfrm>
        </p:spPr>
        <p:txBody>
          <a:bodyPr/>
          <a:lstStyle/>
          <a:p>
            <a:pPr algn="just" eaLnBrk="1" hangingPunct="1">
              <a:lnSpc>
                <a:spcPct val="85000"/>
              </a:lnSpc>
              <a:spcBef>
                <a:spcPct val="0"/>
              </a:spcBef>
              <a:buFontTx/>
              <a:buNone/>
            </a:pPr>
            <a:r>
              <a:rPr lang="en-US" altLang="zh-CN" b="1">
                <a:solidFill>
                  <a:srgbClr val="CC0000"/>
                </a:solidFill>
                <a:latin typeface="隶书" panose="02010509060101010101" pitchFamily="49" charset="-122"/>
                <a:ea typeface="隶书" panose="02010509060101010101" pitchFamily="49" charset="-122"/>
              </a:rPr>
              <a:t>  </a:t>
            </a:r>
            <a:r>
              <a:rPr lang="zh-CN" altLang="en-US" sz="3600">
                <a:solidFill>
                  <a:srgbClr val="CC0000"/>
                </a:solidFill>
                <a:latin typeface="隶书" panose="02010509060101010101" pitchFamily="49" charset="-122"/>
                <a:ea typeface="隶书" panose="02010509060101010101" pitchFamily="49" charset="-122"/>
              </a:rPr>
              <a:t>例１进程推进顺序不当产生死锁</a:t>
            </a:r>
          </a:p>
          <a:p>
            <a:pPr algn="just" eaLnBrk="1" hangingPunct="1">
              <a:lnSpc>
                <a:spcPct val="85000"/>
              </a:lnSpc>
              <a:spcBef>
                <a:spcPct val="0"/>
              </a:spcBef>
              <a:buFontTx/>
              <a:buNone/>
            </a:pPr>
            <a:r>
              <a:rPr lang="zh-CN" altLang="en-US" b="1">
                <a:latin typeface="隶书" panose="02010509060101010101" pitchFamily="49" charset="-122"/>
                <a:ea typeface="隶书" panose="02010509060101010101" pitchFamily="49" charset="-122"/>
              </a:rPr>
              <a:t>  </a:t>
            </a:r>
            <a:r>
              <a:rPr lang="zh-CN" altLang="en-US">
                <a:latin typeface="隶书" panose="02010509060101010101" pitchFamily="49" charset="-122"/>
                <a:ea typeface="隶书" panose="02010509060101010101" pitchFamily="49" charset="-122"/>
              </a:rPr>
              <a:t>设系统有打印机、读卡机各一台，被进程Ｐ和Ｑ共享。两个进程并发执行，按下列次序请求和释放资源：</a:t>
            </a:r>
          </a:p>
          <a:p>
            <a:pPr algn="just" eaLnBrk="1" hangingPunct="1">
              <a:lnSpc>
                <a:spcPct val="85000"/>
              </a:lnSpc>
              <a:spcBef>
                <a:spcPct val="0"/>
              </a:spcBef>
              <a:buFontTx/>
              <a:buNone/>
            </a:pPr>
            <a:r>
              <a:rPr lang="zh-CN" altLang="en-US">
                <a:latin typeface="隶书" panose="02010509060101010101" pitchFamily="49" charset="-122"/>
                <a:ea typeface="隶书" panose="02010509060101010101" pitchFamily="49" charset="-122"/>
              </a:rPr>
              <a:t>     进程Ｐ        进程Ｑ</a:t>
            </a:r>
          </a:p>
          <a:p>
            <a:pPr algn="just" eaLnBrk="1" hangingPunct="1">
              <a:lnSpc>
                <a:spcPct val="85000"/>
              </a:lnSpc>
              <a:spcBef>
                <a:spcPct val="0"/>
              </a:spcBef>
              <a:buFontTx/>
              <a:buNone/>
            </a:pPr>
            <a:r>
              <a:rPr lang="zh-CN" altLang="en-US">
                <a:latin typeface="隶书" panose="02010509060101010101" pitchFamily="49" charset="-122"/>
                <a:ea typeface="隶书" panose="02010509060101010101" pitchFamily="49" charset="-122"/>
              </a:rPr>
              <a:t>   请求读卡机     请求打印机</a:t>
            </a:r>
          </a:p>
          <a:p>
            <a:pPr algn="just" eaLnBrk="1" hangingPunct="1">
              <a:lnSpc>
                <a:spcPct val="85000"/>
              </a:lnSpc>
              <a:spcBef>
                <a:spcPct val="0"/>
              </a:spcBef>
              <a:buFontTx/>
              <a:buNone/>
            </a:pPr>
            <a:r>
              <a:rPr lang="zh-CN" altLang="en-US">
                <a:latin typeface="隶书" panose="02010509060101010101" pitchFamily="49" charset="-122"/>
                <a:ea typeface="隶书" panose="02010509060101010101" pitchFamily="49" charset="-122"/>
              </a:rPr>
              <a:t>   请求打印机    	请求读卡机</a:t>
            </a:r>
          </a:p>
          <a:p>
            <a:pPr algn="just" eaLnBrk="1" hangingPunct="1">
              <a:lnSpc>
                <a:spcPct val="85000"/>
              </a:lnSpc>
              <a:spcBef>
                <a:spcPct val="0"/>
              </a:spcBef>
              <a:buFontTx/>
              <a:buNone/>
            </a:pPr>
            <a:r>
              <a:rPr lang="zh-CN" altLang="en-US">
                <a:latin typeface="隶书" panose="02010509060101010101" pitchFamily="49" charset="-122"/>
                <a:ea typeface="隶书" panose="02010509060101010101" pitchFamily="49" charset="-122"/>
              </a:rPr>
              <a:t>   释放读卡机   	释放读卡机</a:t>
            </a:r>
          </a:p>
          <a:p>
            <a:pPr algn="just" eaLnBrk="1" hangingPunct="1">
              <a:lnSpc>
                <a:spcPct val="85000"/>
              </a:lnSpc>
              <a:spcBef>
                <a:spcPct val="0"/>
              </a:spcBef>
              <a:buFontTx/>
              <a:buNone/>
            </a:pPr>
            <a:r>
              <a:rPr lang="zh-CN" altLang="en-US">
                <a:latin typeface="隶书" panose="02010509060101010101" pitchFamily="49" charset="-122"/>
                <a:ea typeface="隶书" panose="02010509060101010101" pitchFamily="49" charset="-122"/>
              </a:rPr>
              <a:t>   释放打印机   	释放打印机</a:t>
            </a:r>
          </a:p>
        </p:txBody>
      </p:sp>
    </p:spTree>
    <p:extLst>
      <p:ext uri="{BB962C8B-B14F-4D97-AF65-F5344CB8AC3E}">
        <p14:creationId xmlns:p14="http://schemas.microsoft.com/office/powerpoint/2010/main" val="2801707278"/>
      </p:ext>
    </p:extLst>
  </p:cSld>
  <p:clrMapOvr>
    <a:masterClrMapping/>
  </p:clrMapOvr>
  <p:transition>
    <p:blinds dir="ver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685800" y="160338"/>
            <a:ext cx="72390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若干死锁的例子</a:t>
            </a:r>
            <a:r>
              <a:rPr lang="en-US" altLang="zh-CN">
                <a:solidFill>
                  <a:srgbClr val="FF0000"/>
                </a:solidFill>
                <a:latin typeface="Times New Roman" panose="02020603050405020304" pitchFamily="18" charset="0"/>
                <a:ea typeface="华文新魏" panose="02010800040101010101" pitchFamily="2" charset="-122"/>
              </a:rPr>
              <a:t>(2)</a:t>
            </a:r>
          </a:p>
        </p:txBody>
      </p:sp>
      <p:sp>
        <p:nvSpPr>
          <p:cNvPr id="135171" name="Rectangle 3"/>
          <p:cNvSpPr>
            <a:spLocks noGrp="1" noChangeArrowheads="1"/>
          </p:cNvSpPr>
          <p:nvPr>
            <p:ph type="body" idx="1"/>
          </p:nvPr>
        </p:nvSpPr>
        <p:spPr>
          <a:xfrm>
            <a:off x="762000" y="838200"/>
            <a:ext cx="7924800" cy="414338"/>
          </a:xfrm>
        </p:spPr>
        <p:txBody>
          <a:bodyPr/>
          <a:lstStyle/>
          <a:p>
            <a:pPr algn="just" eaLnBrk="1" hangingPunct="1">
              <a:lnSpc>
                <a:spcPct val="85000"/>
              </a:lnSpc>
              <a:spcBef>
                <a:spcPct val="0"/>
              </a:spcBef>
              <a:buFontTx/>
              <a:buNone/>
            </a:pPr>
            <a:r>
              <a:rPr lang="en-US" altLang="zh-CN" b="1">
                <a:solidFill>
                  <a:srgbClr val="CC0000"/>
                </a:solidFill>
                <a:latin typeface="隶书" panose="02010509060101010101" pitchFamily="49" charset="-122"/>
                <a:ea typeface="隶书" panose="02010509060101010101" pitchFamily="49" charset="-122"/>
              </a:rPr>
              <a:t>     </a:t>
            </a:r>
            <a:r>
              <a:rPr lang="zh-CN" altLang="en-US" sz="2800">
                <a:solidFill>
                  <a:srgbClr val="3333FF"/>
                </a:solidFill>
                <a:latin typeface="隶书" panose="02010509060101010101" pitchFamily="49" charset="-122"/>
                <a:ea typeface="隶书" panose="02010509060101010101" pitchFamily="49" charset="-122"/>
              </a:rPr>
              <a:t>例１进程推进顺序不当产生死锁</a:t>
            </a:r>
          </a:p>
        </p:txBody>
      </p:sp>
      <p:grpSp>
        <p:nvGrpSpPr>
          <p:cNvPr id="135172" name="Group 4"/>
          <p:cNvGrpSpPr>
            <a:grpSpLocks/>
          </p:cNvGrpSpPr>
          <p:nvPr/>
        </p:nvGrpSpPr>
        <p:grpSpPr bwMode="auto">
          <a:xfrm>
            <a:off x="120650" y="765175"/>
            <a:ext cx="8915400" cy="5699125"/>
            <a:chOff x="96" y="96"/>
            <a:chExt cx="5616" cy="3590"/>
          </a:xfrm>
        </p:grpSpPr>
        <p:sp>
          <p:nvSpPr>
            <p:cNvPr id="135173" name="Rectangle 5" descr="棚架"/>
            <p:cNvSpPr>
              <a:spLocks noChangeArrowheads="1"/>
            </p:cNvSpPr>
            <p:nvPr/>
          </p:nvSpPr>
          <p:spPr bwMode="auto">
            <a:xfrm>
              <a:off x="1968" y="1309"/>
              <a:ext cx="624" cy="576"/>
            </a:xfrm>
            <a:prstGeom prst="rect">
              <a:avLst/>
            </a:prstGeom>
            <a:pattFill prst="trellis">
              <a:fgClr>
                <a:srgbClr val="CC99FF"/>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74" name="Text Box 6"/>
            <p:cNvSpPr txBox="1">
              <a:spLocks noChangeArrowheads="1"/>
            </p:cNvSpPr>
            <p:nvPr/>
          </p:nvSpPr>
          <p:spPr bwMode="auto">
            <a:xfrm>
              <a:off x="4080" y="820"/>
              <a:ext cx="240" cy="236"/>
            </a:xfrm>
            <a:prstGeom prst="rect">
              <a:avLst/>
            </a:prstGeom>
            <a:solidFill>
              <a:srgbClr val="FFFF99">
                <a:alpha val="50195"/>
              </a:srgbClr>
            </a:solidFill>
            <a:ln w="9525">
              <a:solidFill>
                <a:schemeClr val="tx1"/>
              </a:solidFill>
              <a:miter lim="800000"/>
              <a:headEnd/>
              <a:tailEnd/>
            </a:ln>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latin typeface="Times New Roman" panose="02020603050405020304" pitchFamily="18" charset="0"/>
                </a:rPr>
                <a:t>E</a:t>
              </a:r>
            </a:p>
          </p:txBody>
        </p:sp>
        <p:grpSp>
          <p:nvGrpSpPr>
            <p:cNvPr id="135175" name="Group 7"/>
            <p:cNvGrpSpPr>
              <a:grpSpLocks/>
            </p:cNvGrpSpPr>
            <p:nvPr/>
          </p:nvGrpSpPr>
          <p:grpSpPr bwMode="auto">
            <a:xfrm>
              <a:off x="96" y="96"/>
              <a:ext cx="4320" cy="3590"/>
              <a:chOff x="240" y="144"/>
              <a:chExt cx="4320" cy="3590"/>
            </a:xfrm>
          </p:grpSpPr>
          <p:sp>
            <p:nvSpPr>
              <p:cNvPr id="135183" name="Rectangle 8"/>
              <p:cNvSpPr>
                <a:spLocks noChangeArrowheads="1"/>
              </p:cNvSpPr>
              <p:nvPr/>
            </p:nvSpPr>
            <p:spPr bwMode="auto">
              <a:xfrm>
                <a:off x="2112" y="1344"/>
                <a:ext cx="1200" cy="1200"/>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84" name="Rectangle 9"/>
              <p:cNvSpPr>
                <a:spLocks noChangeArrowheads="1"/>
              </p:cNvSpPr>
              <p:nvPr/>
            </p:nvSpPr>
            <p:spPr bwMode="auto">
              <a:xfrm>
                <a:off x="1488" y="720"/>
                <a:ext cx="1248" cy="1200"/>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35185" name="Group 10"/>
              <p:cNvGrpSpPr>
                <a:grpSpLocks/>
              </p:cNvGrpSpPr>
              <p:nvPr/>
            </p:nvGrpSpPr>
            <p:grpSpPr bwMode="auto">
              <a:xfrm>
                <a:off x="912" y="144"/>
                <a:ext cx="3456" cy="2976"/>
                <a:chOff x="960" y="672"/>
                <a:chExt cx="3216" cy="2880"/>
              </a:xfrm>
            </p:grpSpPr>
            <p:sp>
              <p:nvSpPr>
                <p:cNvPr id="135222" name="Line 11"/>
                <p:cNvSpPr>
                  <a:spLocks noChangeShapeType="1"/>
                </p:cNvSpPr>
                <p:nvPr/>
              </p:nvSpPr>
              <p:spPr bwMode="auto">
                <a:xfrm>
                  <a:off x="960" y="3552"/>
                  <a:ext cx="321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5223" name="Line 12"/>
                <p:cNvSpPr>
                  <a:spLocks noChangeShapeType="1"/>
                </p:cNvSpPr>
                <p:nvPr/>
              </p:nvSpPr>
              <p:spPr bwMode="auto">
                <a:xfrm flipV="1">
                  <a:off x="960" y="672"/>
                  <a:ext cx="0" cy="288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5224" name="Line 13"/>
                <p:cNvSpPr>
                  <a:spLocks noChangeShapeType="1"/>
                </p:cNvSpPr>
                <p:nvPr/>
              </p:nvSpPr>
              <p:spPr bwMode="auto">
                <a:xfrm>
                  <a:off x="960" y="2976"/>
                  <a:ext cx="3168"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25" name="Line 14"/>
                <p:cNvSpPr>
                  <a:spLocks noChangeShapeType="1"/>
                </p:cNvSpPr>
                <p:nvPr/>
              </p:nvSpPr>
              <p:spPr bwMode="auto">
                <a:xfrm>
                  <a:off x="960" y="2400"/>
                  <a:ext cx="3168"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26" name="Line 15"/>
                <p:cNvSpPr>
                  <a:spLocks noChangeShapeType="1"/>
                </p:cNvSpPr>
                <p:nvPr/>
              </p:nvSpPr>
              <p:spPr bwMode="auto">
                <a:xfrm>
                  <a:off x="960" y="1824"/>
                  <a:ext cx="3168"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27" name="Line 16"/>
                <p:cNvSpPr>
                  <a:spLocks noChangeShapeType="1"/>
                </p:cNvSpPr>
                <p:nvPr/>
              </p:nvSpPr>
              <p:spPr bwMode="auto">
                <a:xfrm>
                  <a:off x="960" y="1248"/>
                  <a:ext cx="3168"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28" name="Line 17"/>
                <p:cNvSpPr>
                  <a:spLocks noChangeShapeType="1"/>
                </p:cNvSpPr>
                <p:nvPr/>
              </p:nvSpPr>
              <p:spPr bwMode="auto">
                <a:xfrm flipV="1">
                  <a:off x="1488" y="1056"/>
                  <a:ext cx="0" cy="2496"/>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29" name="Line 18"/>
                <p:cNvSpPr>
                  <a:spLocks noChangeShapeType="1"/>
                </p:cNvSpPr>
                <p:nvPr/>
              </p:nvSpPr>
              <p:spPr bwMode="auto">
                <a:xfrm flipV="1">
                  <a:off x="2064" y="1056"/>
                  <a:ext cx="0" cy="2496"/>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30" name="Line 19"/>
                <p:cNvSpPr>
                  <a:spLocks noChangeShapeType="1"/>
                </p:cNvSpPr>
                <p:nvPr/>
              </p:nvSpPr>
              <p:spPr bwMode="auto">
                <a:xfrm flipV="1">
                  <a:off x="2640" y="1056"/>
                  <a:ext cx="0" cy="2496"/>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31" name="Line 20"/>
                <p:cNvSpPr>
                  <a:spLocks noChangeShapeType="1"/>
                </p:cNvSpPr>
                <p:nvPr/>
              </p:nvSpPr>
              <p:spPr bwMode="auto">
                <a:xfrm flipV="1">
                  <a:off x="3216" y="1056"/>
                  <a:ext cx="0" cy="2496"/>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5186" name="Text Box 21"/>
              <p:cNvSpPr txBox="1">
                <a:spLocks noChangeArrowheads="1"/>
              </p:cNvSpPr>
              <p:nvPr/>
            </p:nvSpPr>
            <p:spPr bwMode="auto">
              <a:xfrm>
                <a:off x="2160" y="1680"/>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G</a:t>
                </a:r>
              </a:p>
            </p:txBody>
          </p:sp>
          <p:sp>
            <p:nvSpPr>
              <p:cNvPr id="135187" name="Text Box 22"/>
              <p:cNvSpPr txBox="1">
                <a:spLocks noChangeArrowheads="1"/>
              </p:cNvSpPr>
              <p:nvPr/>
            </p:nvSpPr>
            <p:spPr bwMode="auto">
              <a:xfrm>
                <a:off x="1824" y="1200"/>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E</a:t>
                </a:r>
              </a:p>
            </p:txBody>
          </p:sp>
          <p:sp>
            <p:nvSpPr>
              <p:cNvPr id="135188" name="Text Box 23"/>
              <p:cNvSpPr txBox="1">
                <a:spLocks noChangeArrowheads="1"/>
              </p:cNvSpPr>
              <p:nvPr/>
            </p:nvSpPr>
            <p:spPr bwMode="auto">
              <a:xfrm>
                <a:off x="2832" y="1824"/>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F</a:t>
                </a:r>
              </a:p>
            </p:txBody>
          </p:sp>
          <p:sp>
            <p:nvSpPr>
              <p:cNvPr id="135189" name="Text Box 24"/>
              <p:cNvSpPr txBox="1">
                <a:spLocks noChangeArrowheads="1"/>
              </p:cNvSpPr>
              <p:nvPr/>
            </p:nvSpPr>
            <p:spPr bwMode="auto">
              <a:xfrm>
                <a:off x="1680" y="2112"/>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D</a:t>
                </a:r>
              </a:p>
            </p:txBody>
          </p:sp>
          <p:sp>
            <p:nvSpPr>
              <p:cNvPr id="135190" name="Text Box 25"/>
              <p:cNvSpPr txBox="1">
                <a:spLocks noChangeArrowheads="1"/>
              </p:cNvSpPr>
              <p:nvPr/>
            </p:nvSpPr>
            <p:spPr bwMode="auto">
              <a:xfrm>
                <a:off x="1392" y="3120"/>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A1</a:t>
                </a:r>
              </a:p>
            </p:txBody>
          </p:sp>
          <p:sp>
            <p:nvSpPr>
              <p:cNvPr id="135191" name="Text Box 26"/>
              <p:cNvSpPr txBox="1">
                <a:spLocks noChangeArrowheads="1"/>
              </p:cNvSpPr>
              <p:nvPr/>
            </p:nvSpPr>
            <p:spPr bwMode="auto">
              <a:xfrm>
                <a:off x="2016" y="3120"/>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B1</a:t>
                </a:r>
              </a:p>
            </p:txBody>
          </p:sp>
          <p:sp>
            <p:nvSpPr>
              <p:cNvPr id="135192" name="Text Box 27"/>
              <p:cNvSpPr txBox="1">
                <a:spLocks noChangeArrowheads="1"/>
              </p:cNvSpPr>
              <p:nvPr/>
            </p:nvSpPr>
            <p:spPr bwMode="auto">
              <a:xfrm>
                <a:off x="2640" y="3120"/>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C1</a:t>
                </a:r>
              </a:p>
            </p:txBody>
          </p:sp>
          <p:sp>
            <p:nvSpPr>
              <p:cNvPr id="135193" name="Text Box 28"/>
              <p:cNvSpPr txBox="1">
                <a:spLocks noChangeArrowheads="1"/>
              </p:cNvSpPr>
              <p:nvPr/>
            </p:nvSpPr>
            <p:spPr bwMode="auto">
              <a:xfrm>
                <a:off x="3264" y="3120"/>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D1</a:t>
                </a:r>
              </a:p>
            </p:txBody>
          </p:sp>
          <p:sp>
            <p:nvSpPr>
              <p:cNvPr id="135194" name="Text Box 29"/>
              <p:cNvSpPr txBox="1">
                <a:spLocks noChangeArrowheads="1"/>
              </p:cNvSpPr>
              <p:nvPr/>
            </p:nvSpPr>
            <p:spPr bwMode="auto">
              <a:xfrm>
                <a:off x="672" y="2400"/>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A2</a:t>
                </a:r>
              </a:p>
            </p:txBody>
          </p:sp>
          <p:sp>
            <p:nvSpPr>
              <p:cNvPr id="135195" name="Text Box 30"/>
              <p:cNvSpPr txBox="1">
                <a:spLocks noChangeArrowheads="1"/>
              </p:cNvSpPr>
              <p:nvPr/>
            </p:nvSpPr>
            <p:spPr bwMode="auto">
              <a:xfrm>
                <a:off x="672" y="1786"/>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B2</a:t>
                </a:r>
              </a:p>
            </p:txBody>
          </p:sp>
          <p:sp>
            <p:nvSpPr>
              <p:cNvPr id="135196" name="Text Box 31"/>
              <p:cNvSpPr txBox="1">
                <a:spLocks noChangeArrowheads="1"/>
              </p:cNvSpPr>
              <p:nvPr/>
            </p:nvSpPr>
            <p:spPr bwMode="auto">
              <a:xfrm>
                <a:off x="672" y="1200"/>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C2</a:t>
                </a:r>
              </a:p>
            </p:txBody>
          </p:sp>
          <p:sp>
            <p:nvSpPr>
              <p:cNvPr id="135197" name="Text Box 32"/>
              <p:cNvSpPr txBox="1">
                <a:spLocks noChangeArrowheads="1"/>
              </p:cNvSpPr>
              <p:nvPr/>
            </p:nvSpPr>
            <p:spPr bwMode="auto">
              <a:xfrm>
                <a:off x="672" y="634"/>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D2</a:t>
                </a:r>
              </a:p>
            </p:txBody>
          </p:sp>
          <p:sp>
            <p:nvSpPr>
              <p:cNvPr id="135198" name="AutoShape 33"/>
              <p:cNvSpPr>
                <a:spLocks/>
              </p:cNvSpPr>
              <p:nvPr/>
            </p:nvSpPr>
            <p:spPr bwMode="auto">
              <a:xfrm rot="5400000">
                <a:off x="2616" y="2424"/>
                <a:ext cx="192" cy="1200"/>
              </a:xfrm>
              <a:prstGeom prst="leftBrace">
                <a:avLst>
                  <a:gd name="adj1" fmla="val 52083"/>
                  <a:gd name="adj2" fmla="val 5175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99" name="Text Box 34"/>
              <p:cNvSpPr txBox="1">
                <a:spLocks noChangeArrowheads="1"/>
              </p:cNvSpPr>
              <p:nvPr/>
            </p:nvSpPr>
            <p:spPr bwMode="auto">
              <a:xfrm>
                <a:off x="2352" y="2688"/>
                <a:ext cx="6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占用</a:t>
                </a:r>
                <a:r>
                  <a:rPr kumimoji="1" lang="en-US" altLang="zh-CN" sz="2400">
                    <a:latin typeface="Times New Roman" panose="02020603050405020304" pitchFamily="18" charset="0"/>
                  </a:rPr>
                  <a:t>R2</a:t>
                </a:r>
              </a:p>
            </p:txBody>
          </p:sp>
          <p:sp>
            <p:nvSpPr>
              <p:cNvPr id="135200" name="AutoShape 35"/>
              <p:cNvSpPr>
                <a:spLocks/>
              </p:cNvSpPr>
              <p:nvPr/>
            </p:nvSpPr>
            <p:spPr bwMode="auto">
              <a:xfrm rot="-5400000">
                <a:off x="1992" y="2808"/>
                <a:ext cx="192" cy="1200"/>
              </a:xfrm>
              <a:prstGeom prst="leftBrace">
                <a:avLst>
                  <a:gd name="adj1" fmla="val 52083"/>
                  <a:gd name="adj2" fmla="val 5175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201" name="Text Box 36"/>
              <p:cNvSpPr txBox="1">
                <a:spLocks noChangeArrowheads="1"/>
              </p:cNvSpPr>
              <p:nvPr/>
            </p:nvSpPr>
            <p:spPr bwMode="auto">
              <a:xfrm>
                <a:off x="1776" y="3504"/>
                <a:ext cx="6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占用</a:t>
                </a:r>
                <a:r>
                  <a:rPr kumimoji="1" lang="en-US" altLang="zh-CN" sz="2400">
                    <a:latin typeface="Times New Roman" panose="02020603050405020304" pitchFamily="18" charset="0"/>
                  </a:rPr>
                  <a:t>R1</a:t>
                </a:r>
              </a:p>
            </p:txBody>
          </p:sp>
          <p:sp>
            <p:nvSpPr>
              <p:cNvPr id="135202" name="AutoShape 37"/>
              <p:cNvSpPr>
                <a:spLocks/>
              </p:cNvSpPr>
              <p:nvPr/>
            </p:nvSpPr>
            <p:spPr bwMode="auto">
              <a:xfrm>
                <a:off x="480" y="720"/>
                <a:ext cx="192" cy="1200"/>
              </a:xfrm>
              <a:prstGeom prst="leftBrace">
                <a:avLst>
                  <a:gd name="adj1" fmla="val 52083"/>
                  <a:gd name="adj2" fmla="val 5175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203" name="Text Box 38"/>
              <p:cNvSpPr txBox="1">
                <a:spLocks noChangeArrowheads="1"/>
              </p:cNvSpPr>
              <p:nvPr/>
            </p:nvSpPr>
            <p:spPr bwMode="auto">
              <a:xfrm>
                <a:off x="240" y="990"/>
                <a:ext cx="240"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占用</a:t>
                </a:r>
                <a:r>
                  <a:rPr kumimoji="1" lang="en-US" altLang="zh-CN" sz="2400">
                    <a:latin typeface="Times New Roman" panose="02020603050405020304" pitchFamily="18" charset="0"/>
                  </a:rPr>
                  <a:t>R1</a:t>
                </a:r>
              </a:p>
            </p:txBody>
          </p:sp>
          <p:sp>
            <p:nvSpPr>
              <p:cNvPr id="135204" name="AutoShape 39"/>
              <p:cNvSpPr>
                <a:spLocks/>
              </p:cNvSpPr>
              <p:nvPr/>
            </p:nvSpPr>
            <p:spPr bwMode="auto">
              <a:xfrm rot="10800000">
                <a:off x="912" y="1344"/>
                <a:ext cx="192" cy="1200"/>
              </a:xfrm>
              <a:prstGeom prst="leftBrace">
                <a:avLst>
                  <a:gd name="adj1" fmla="val 52083"/>
                  <a:gd name="adj2" fmla="val 5175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205" name="Text Box 40"/>
              <p:cNvSpPr txBox="1">
                <a:spLocks noChangeArrowheads="1"/>
              </p:cNvSpPr>
              <p:nvPr/>
            </p:nvSpPr>
            <p:spPr bwMode="auto">
              <a:xfrm>
                <a:off x="1104" y="1566"/>
                <a:ext cx="240"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占用</a:t>
                </a:r>
                <a:r>
                  <a:rPr kumimoji="1" lang="en-US" altLang="zh-CN" sz="2400">
                    <a:latin typeface="Times New Roman" panose="02020603050405020304" pitchFamily="18" charset="0"/>
                  </a:rPr>
                  <a:t>R2</a:t>
                </a:r>
              </a:p>
            </p:txBody>
          </p:sp>
          <p:sp>
            <p:nvSpPr>
              <p:cNvPr id="135206" name="Text Box 41"/>
              <p:cNvSpPr txBox="1">
                <a:spLocks noChangeArrowheads="1"/>
              </p:cNvSpPr>
              <p:nvPr/>
            </p:nvSpPr>
            <p:spPr bwMode="auto">
              <a:xfrm>
                <a:off x="3936" y="3168"/>
                <a:ext cx="6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P1</a:t>
                </a:r>
                <a:r>
                  <a:rPr kumimoji="1" lang="zh-CN" altLang="en-US" sz="2400">
                    <a:latin typeface="Times New Roman" panose="02020603050405020304" pitchFamily="18" charset="0"/>
                  </a:rPr>
                  <a:t>进展</a:t>
                </a:r>
              </a:p>
            </p:txBody>
          </p:sp>
          <p:sp>
            <p:nvSpPr>
              <p:cNvPr id="135207" name="Text Box 42"/>
              <p:cNvSpPr txBox="1">
                <a:spLocks noChangeArrowheads="1"/>
              </p:cNvSpPr>
              <p:nvPr/>
            </p:nvSpPr>
            <p:spPr bwMode="auto">
              <a:xfrm>
                <a:off x="288" y="144"/>
                <a:ext cx="6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P2</a:t>
                </a:r>
                <a:r>
                  <a:rPr kumimoji="1" lang="zh-CN" altLang="en-US" sz="2400">
                    <a:latin typeface="Times New Roman" panose="02020603050405020304" pitchFamily="18" charset="0"/>
                  </a:rPr>
                  <a:t>进展</a:t>
                </a:r>
              </a:p>
            </p:txBody>
          </p:sp>
          <p:sp>
            <p:nvSpPr>
              <p:cNvPr id="135208" name="Line 43"/>
              <p:cNvSpPr>
                <a:spLocks noChangeShapeType="1"/>
              </p:cNvSpPr>
              <p:nvPr/>
            </p:nvSpPr>
            <p:spPr bwMode="auto">
              <a:xfrm flipV="1">
                <a:off x="1056" y="2688"/>
                <a:ext cx="0" cy="43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09" name="Line 44"/>
              <p:cNvSpPr>
                <a:spLocks noChangeShapeType="1"/>
              </p:cNvSpPr>
              <p:nvPr/>
            </p:nvSpPr>
            <p:spPr bwMode="auto">
              <a:xfrm>
                <a:off x="1056" y="2688"/>
                <a:ext cx="33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10" name="Line 45"/>
              <p:cNvSpPr>
                <a:spLocks noChangeShapeType="1"/>
              </p:cNvSpPr>
              <p:nvPr/>
            </p:nvSpPr>
            <p:spPr bwMode="auto">
              <a:xfrm flipV="1">
                <a:off x="1392" y="480"/>
                <a:ext cx="0" cy="220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11" name="Line 46"/>
              <p:cNvSpPr>
                <a:spLocks noChangeShapeType="1"/>
              </p:cNvSpPr>
              <p:nvPr/>
            </p:nvSpPr>
            <p:spPr bwMode="auto">
              <a:xfrm>
                <a:off x="1392" y="480"/>
                <a:ext cx="26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12" name="Text Box 47"/>
              <p:cNvSpPr txBox="1">
                <a:spLocks noChangeArrowheads="1"/>
              </p:cNvSpPr>
              <p:nvPr/>
            </p:nvSpPr>
            <p:spPr bwMode="auto">
              <a:xfrm>
                <a:off x="4080" y="384"/>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②</a:t>
                </a:r>
              </a:p>
            </p:txBody>
          </p:sp>
          <p:sp>
            <p:nvSpPr>
              <p:cNvPr id="135213" name="Line 48"/>
              <p:cNvSpPr>
                <a:spLocks noChangeShapeType="1"/>
              </p:cNvSpPr>
              <p:nvPr/>
            </p:nvSpPr>
            <p:spPr bwMode="auto">
              <a:xfrm flipV="1">
                <a:off x="1296" y="2928"/>
                <a:ext cx="0" cy="19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14" name="Line 49"/>
              <p:cNvSpPr>
                <a:spLocks noChangeShapeType="1"/>
              </p:cNvSpPr>
              <p:nvPr/>
            </p:nvSpPr>
            <p:spPr bwMode="auto">
              <a:xfrm>
                <a:off x="1296" y="2928"/>
                <a:ext cx="244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15" name="Line 50"/>
              <p:cNvSpPr>
                <a:spLocks noChangeShapeType="1"/>
              </p:cNvSpPr>
              <p:nvPr/>
            </p:nvSpPr>
            <p:spPr bwMode="auto">
              <a:xfrm flipV="1">
                <a:off x="3744" y="576"/>
                <a:ext cx="0" cy="235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16" name="Text Box 51"/>
              <p:cNvSpPr txBox="1">
                <a:spLocks noChangeArrowheads="1"/>
              </p:cNvSpPr>
              <p:nvPr/>
            </p:nvSpPr>
            <p:spPr bwMode="auto">
              <a:xfrm>
                <a:off x="3792" y="528"/>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①</a:t>
                </a:r>
              </a:p>
            </p:txBody>
          </p:sp>
          <p:sp>
            <p:nvSpPr>
              <p:cNvPr id="135217" name="Line 52"/>
              <p:cNvSpPr>
                <a:spLocks noChangeShapeType="1"/>
              </p:cNvSpPr>
              <p:nvPr/>
            </p:nvSpPr>
            <p:spPr bwMode="auto">
              <a:xfrm flipV="1">
                <a:off x="1161" y="283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18" name="Line 53"/>
              <p:cNvSpPr>
                <a:spLocks noChangeShapeType="1"/>
              </p:cNvSpPr>
              <p:nvPr/>
            </p:nvSpPr>
            <p:spPr bwMode="auto">
              <a:xfrm>
                <a:off x="1152" y="2832"/>
                <a:ext cx="72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19" name="Line 54"/>
              <p:cNvSpPr>
                <a:spLocks noChangeShapeType="1"/>
              </p:cNvSpPr>
              <p:nvPr/>
            </p:nvSpPr>
            <p:spPr bwMode="auto">
              <a:xfrm flipV="1">
                <a:off x="1872" y="2256"/>
                <a:ext cx="0"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20" name="Line 55"/>
              <p:cNvSpPr>
                <a:spLocks noChangeShapeType="1"/>
              </p:cNvSpPr>
              <p:nvPr/>
            </p:nvSpPr>
            <p:spPr bwMode="auto">
              <a:xfrm>
                <a:off x="1872" y="2256"/>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21" name="Line 56"/>
              <p:cNvSpPr>
                <a:spLocks noChangeShapeType="1"/>
              </p:cNvSpPr>
              <p:nvPr/>
            </p:nvSpPr>
            <p:spPr bwMode="auto">
              <a:xfrm flipV="1">
                <a:off x="2112" y="192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5176" name="Text Box 57"/>
            <p:cNvSpPr txBox="1">
              <a:spLocks noChangeArrowheads="1"/>
            </p:cNvSpPr>
            <p:nvPr/>
          </p:nvSpPr>
          <p:spPr bwMode="auto">
            <a:xfrm>
              <a:off x="4368" y="826"/>
              <a:ext cx="13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200">
                  <a:latin typeface="Times New Roman" panose="02020603050405020304" pitchFamily="18" charset="0"/>
                </a:rPr>
                <a:t>两进程均占用</a:t>
              </a:r>
              <a:r>
                <a:rPr kumimoji="1" lang="en-US" altLang="zh-CN" sz="2400">
                  <a:latin typeface="Times New Roman" panose="02020603050405020304" pitchFamily="18" charset="0"/>
                </a:rPr>
                <a:t>R1</a:t>
              </a:r>
            </a:p>
          </p:txBody>
        </p:sp>
        <p:sp>
          <p:nvSpPr>
            <p:cNvPr id="135177" name="Text Box 58"/>
            <p:cNvSpPr txBox="1">
              <a:spLocks noChangeArrowheads="1"/>
            </p:cNvSpPr>
            <p:nvPr/>
          </p:nvSpPr>
          <p:spPr bwMode="auto">
            <a:xfrm>
              <a:off x="4080" y="1444"/>
              <a:ext cx="240" cy="236"/>
            </a:xfrm>
            <a:prstGeom prst="rect">
              <a:avLst/>
            </a:prstGeom>
            <a:solidFill>
              <a:srgbClr val="C0C0C0">
                <a:alpha val="50195"/>
              </a:srgbClr>
            </a:solidFill>
            <a:ln w="9525">
              <a:solidFill>
                <a:schemeClr val="tx1"/>
              </a:solidFill>
              <a:miter lim="800000"/>
              <a:headEnd/>
              <a:tailEnd/>
            </a:ln>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latin typeface="Times New Roman" panose="02020603050405020304" pitchFamily="18" charset="0"/>
                </a:rPr>
                <a:t>F</a:t>
              </a:r>
            </a:p>
          </p:txBody>
        </p:sp>
        <p:sp>
          <p:nvSpPr>
            <p:cNvPr id="135178" name="Text Box 59"/>
            <p:cNvSpPr txBox="1">
              <a:spLocks noChangeArrowheads="1"/>
            </p:cNvSpPr>
            <p:nvPr/>
          </p:nvSpPr>
          <p:spPr bwMode="auto">
            <a:xfrm>
              <a:off x="4368" y="1450"/>
              <a:ext cx="13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200">
                  <a:latin typeface="Times New Roman" panose="02020603050405020304" pitchFamily="18" charset="0"/>
                </a:rPr>
                <a:t>两进程均占用</a:t>
              </a:r>
              <a:r>
                <a:rPr kumimoji="1" lang="en-US" altLang="zh-CN" sz="2400">
                  <a:latin typeface="Times New Roman" panose="02020603050405020304" pitchFamily="18" charset="0"/>
                </a:rPr>
                <a:t>R2</a:t>
              </a:r>
            </a:p>
          </p:txBody>
        </p:sp>
        <p:sp>
          <p:nvSpPr>
            <p:cNvPr id="135179" name="Text Box 60"/>
            <p:cNvSpPr txBox="1">
              <a:spLocks noChangeArrowheads="1"/>
            </p:cNvSpPr>
            <p:nvPr/>
          </p:nvSpPr>
          <p:spPr bwMode="auto">
            <a:xfrm>
              <a:off x="4080" y="2020"/>
              <a:ext cx="240" cy="2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latin typeface="Times New Roman" panose="02020603050405020304" pitchFamily="18" charset="0"/>
                </a:rPr>
                <a:t>D</a:t>
              </a:r>
            </a:p>
          </p:txBody>
        </p:sp>
        <p:sp>
          <p:nvSpPr>
            <p:cNvPr id="135180" name="Text Box 61"/>
            <p:cNvSpPr txBox="1">
              <a:spLocks noChangeArrowheads="1"/>
            </p:cNvSpPr>
            <p:nvPr/>
          </p:nvSpPr>
          <p:spPr bwMode="auto">
            <a:xfrm>
              <a:off x="4368" y="2026"/>
              <a:ext cx="13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200">
                  <a:latin typeface="Times New Roman" panose="02020603050405020304" pitchFamily="18" charset="0"/>
                </a:rPr>
                <a:t>危险区域</a:t>
              </a:r>
              <a:endParaRPr kumimoji="1" lang="zh-CN" altLang="en-US" sz="2400">
                <a:latin typeface="Times New Roman" panose="02020603050405020304" pitchFamily="18" charset="0"/>
              </a:endParaRPr>
            </a:p>
          </p:txBody>
        </p:sp>
        <p:sp>
          <p:nvSpPr>
            <p:cNvPr id="135181" name="Text Box 62" descr="棚架"/>
            <p:cNvSpPr txBox="1">
              <a:spLocks noChangeArrowheads="1"/>
            </p:cNvSpPr>
            <p:nvPr/>
          </p:nvSpPr>
          <p:spPr bwMode="auto">
            <a:xfrm>
              <a:off x="4080" y="2644"/>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latin typeface="Times New Roman" panose="02020603050405020304" pitchFamily="18" charset="0"/>
                </a:rPr>
                <a:t>G</a:t>
              </a:r>
            </a:p>
          </p:txBody>
        </p:sp>
        <p:sp>
          <p:nvSpPr>
            <p:cNvPr id="135182" name="Text Box 63"/>
            <p:cNvSpPr txBox="1">
              <a:spLocks noChangeArrowheads="1"/>
            </p:cNvSpPr>
            <p:nvPr/>
          </p:nvSpPr>
          <p:spPr bwMode="auto">
            <a:xfrm>
              <a:off x="4368" y="2650"/>
              <a:ext cx="13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200">
                  <a:latin typeface="Times New Roman" panose="02020603050405020304" pitchFamily="18" charset="0"/>
                </a:rPr>
                <a:t>死锁点</a:t>
              </a:r>
              <a:endParaRPr kumimoji="1" lang="zh-CN" altLang="en-US" sz="2400">
                <a:latin typeface="Times New Roman" panose="02020603050405020304" pitchFamily="18" charset="0"/>
              </a:endParaRPr>
            </a:p>
          </p:txBody>
        </p:sp>
      </p:grpSp>
    </p:spTree>
    <p:extLst>
      <p:ext uri="{BB962C8B-B14F-4D97-AF65-F5344CB8AC3E}">
        <p14:creationId xmlns:p14="http://schemas.microsoft.com/office/powerpoint/2010/main" val="705046429"/>
      </p:ext>
    </p:extLst>
  </p:cSld>
  <p:clrMapOvr>
    <a:masterClrMapping/>
  </p:clrMapOvr>
  <p:transition>
    <p:blinds dir="ver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900113" y="188913"/>
            <a:ext cx="7772400" cy="1219200"/>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若干死锁的例子</a:t>
            </a:r>
            <a:r>
              <a:rPr lang="en-US" altLang="zh-CN">
                <a:solidFill>
                  <a:srgbClr val="FF0000"/>
                </a:solidFill>
                <a:latin typeface="Times New Roman" panose="02020603050405020304" pitchFamily="18" charset="0"/>
                <a:ea typeface="华文新魏" panose="02010800040101010101" pitchFamily="2" charset="-122"/>
              </a:rPr>
              <a:t>(3)</a:t>
            </a:r>
            <a:br>
              <a:rPr lang="en-US" altLang="zh-CN">
                <a:solidFill>
                  <a:srgbClr val="FF0000"/>
                </a:solidFill>
                <a:latin typeface="Times New Roman" panose="02020603050405020304" pitchFamily="18" charset="0"/>
                <a:ea typeface="华文新魏" panose="02010800040101010101" pitchFamily="2" charset="-122"/>
              </a:rPr>
            </a:br>
            <a:r>
              <a:rPr lang="zh-CN" altLang="en-US" sz="3600">
                <a:solidFill>
                  <a:srgbClr val="CC0000"/>
                </a:solidFill>
                <a:latin typeface="隶书" panose="02010509060101010101" pitchFamily="49" charset="-122"/>
                <a:ea typeface="隶书" panose="02010509060101010101" pitchFamily="49" charset="-122"/>
              </a:rPr>
              <a:t>例２  </a:t>
            </a:r>
            <a:r>
              <a:rPr lang="en-US" altLang="zh-CN" sz="3600">
                <a:solidFill>
                  <a:srgbClr val="CC0000"/>
                </a:solidFill>
                <a:latin typeface="隶书" panose="02010509060101010101" pitchFamily="49" charset="-122"/>
                <a:ea typeface="隶书" panose="02010509060101010101" pitchFamily="49" charset="-122"/>
              </a:rPr>
              <a:t>PV</a:t>
            </a:r>
            <a:r>
              <a:rPr lang="zh-CN" altLang="en-US" sz="3600">
                <a:solidFill>
                  <a:srgbClr val="CC0000"/>
                </a:solidFill>
                <a:latin typeface="隶书" panose="02010509060101010101" pitchFamily="49" charset="-122"/>
                <a:ea typeface="隶书" panose="02010509060101010101" pitchFamily="49" charset="-122"/>
              </a:rPr>
              <a:t>操作使用不当产生死锁</a:t>
            </a:r>
          </a:p>
        </p:txBody>
      </p:sp>
      <p:sp>
        <p:nvSpPr>
          <p:cNvPr id="136195" name="Rectangle 3"/>
          <p:cNvSpPr>
            <a:spLocks noGrp="1" noChangeArrowheads="1"/>
          </p:cNvSpPr>
          <p:nvPr>
            <p:ph type="body" idx="1"/>
          </p:nvPr>
        </p:nvSpPr>
        <p:spPr>
          <a:xfrm>
            <a:off x="1138238" y="1538288"/>
            <a:ext cx="7091362" cy="4322762"/>
          </a:xfrm>
        </p:spPr>
        <p:txBody>
          <a:bodyPr/>
          <a:lstStyle/>
          <a:p>
            <a:pPr algn="just" eaLnBrk="1" hangingPunct="1">
              <a:buFontTx/>
              <a:buNone/>
            </a:pPr>
            <a:r>
              <a:rPr lang="en-US" altLang="zh-CN">
                <a:latin typeface="隶书" panose="02010509060101010101" pitchFamily="49" charset="-122"/>
                <a:ea typeface="隶书" panose="02010509060101010101" pitchFamily="49" charset="-122"/>
              </a:rPr>
              <a:t>  	</a:t>
            </a:r>
            <a:r>
              <a:rPr lang="zh-CN" altLang="en-US">
                <a:latin typeface="隶书" panose="02010509060101010101" pitchFamily="49" charset="-122"/>
                <a:ea typeface="隶书" panose="02010509060101010101" pitchFamily="49" charset="-122"/>
              </a:rPr>
              <a:t>进程</a:t>
            </a:r>
            <a:r>
              <a:rPr lang="en-US" altLang="zh-CN">
                <a:latin typeface="隶书" panose="02010509060101010101" pitchFamily="49" charset="-122"/>
                <a:ea typeface="隶书" panose="02010509060101010101" pitchFamily="49" charset="-122"/>
              </a:rPr>
              <a:t>Q1           	</a:t>
            </a:r>
            <a:r>
              <a:rPr lang="zh-CN" altLang="en-US">
                <a:latin typeface="隶书" panose="02010509060101010101" pitchFamily="49" charset="-122"/>
                <a:ea typeface="隶书" panose="02010509060101010101" pitchFamily="49" charset="-122"/>
              </a:rPr>
              <a:t>进程</a:t>
            </a:r>
            <a:r>
              <a:rPr lang="en-US" altLang="zh-CN">
                <a:latin typeface="隶书" panose="02010509060101010101" pitchFamily="49" charset="-122"/>
                <a:ea typeface="隶书" panose="02010509060101010101" pitchFamily="49" charset="-122"/>
              </a:rPr>
              <a:t>Q2    		</a:t>
            </a:r>
            <a:r>
              <a:rPr lang="en-US" altLang="zh-CN">
                <a:ea typeface="隶书" panose="02010509060101010101" pitchFamily="49" charset="-122"/>
              </a:rPr>
              <a:t>………</a:t>
            </a:r>
            <a:r>
              <a:rPr lang="en-US" altLang="zh-CN">
                <a:latin typeface="隶书" panose="02010509060101010101" pitchFamily="49" charset="-122"/>
                <a:ea typeface="隶书" panose="02010509060101010101" pitchFamily="49" charset="-122"/>
              </a:rPr>
              <a:t>           </a:t>
            </a:r>
            <a:r>
              <a:rPr lang="en-US" altLang="zh-CN">
                <a:ea typeface="隶书" panose="02010509060101010101" pitchFamily="49" charset="-122"/>
              </a:rPr>
              <a:t>………</a:t>
            </a:r>
            <a:endParaRPr lang="en-US" altLang="zh-CN">
              <a:latin typeface="隶书" panose="02010509060101010101" pitchFamily="49" charset="-122"/>
              <a:ea typeface="隶书" panose="02010509060101010101" pitchFamily="49" charset="-122"/>
            </a:endParaRPr>
          </a:p>
          <a:p>
            <a:pPr algn="just" eaLnBrk="1" hangingPunct="1"/>
            <a:r>
              <a:rPr lang="en-US" altLang="zh-CN">
                <a:latin typeface="隶书" panose="02010509060101010101" pitchFamily="49" charset="-122"/>
                <a:ea typeface="隶书" panose="02010509060101010101" pitchFamily="49" charset="-122"/>
              </a:rPr>
              <a:t>   P(S1);            P(s2);</a:t>
            </a:r>
          </a:p>
          <a:p>
            <a:pPr algn="just" eaLnBrk="1" hangingPunct="1"/>
            <a:r>
              <a:rPr lang="en-US" altLang="zh-CN">
                <a:latin typeface="隶书" panose="02010509060101010101" pitchFamily="49" charset="-122"/>
                <a:ea typeface="隶书" panose="02010509060101010101" pitchFamily="49" charset="-122"/>
              </a:rPr>
              <a:t>   P(s2);            P(s1);</a:t>
            </a:r>
          </a:p>
          <a:p>
            <a:pPr algn="just" eaLnBrk="1" hangingPunct="1"/>
            <a:r>
              <a:rPr lang="en-US" altLang="zh-CN">
                <a:latin typeface="隶书" panose="02010509060101010101" pitchFamily="49" charset="-122"/>
                <a:ea typeface="隶书" panose="02010509060101010101" pitchFamily="49" charset="-122"/>
              </a:rPr>
              <a:t>  </a:t>
            </a:r>
            <a:r>
              <a:rPr lang="zh-CN" altLang="en-US">
                <a:latin typeface="隶书" panose="02010509060101010101" pitchFamily="49" charset="-122"/>
                <a:ea typeface="隶书" panose="02010509060101010101" pitchFamily="49" charset="-122"/>
              </a:rPr>
              <a:t>使用</a:t>
            </a:r>
            <a:r>
              <a:rPr lang="en-US" altLang="zh-CN">
                <a:latin typeface="隶书" panose="02010509060101010101" pitchFamily="49" charset="-122"/>
                <a:ea typeface="隶书" panose="02010509060101010101" pitchFamily="49" charset="-122"/>
              </a:rPr>
              <a:t>r1</a:t>
            </a:r>
            <a:r>
              <a:rPr lang="zh-CN" altLang="en-US">
                <a:latin typeface="隶书" panose="02010509060101010101" pitchFamily="49" charset="-122"/>
                <a:ea typeface="隶书" panose="02010509060101010101" pitchFamily="49" charset="-122"/>
              </a:rPr>
              <a:t>和</a:t>
            </a:r>
            <a:r>
              <a:rPr lang="en-US" altLang="zh-CN">
                <a:latin typeface="隶书" panose="02010509060101010101" pitchFamily="49" charset="-122"/>
                <a:ea typeface="隶书" panose="02010509060101010101" pitchFamily="49" charset="-122"/>
              </a:rPr>
              <a:t>r2;     </a:t>
            </a:r>
            <a:r>
              <a:rPr lang="zh-CN" altLang="en-US">
                <a:latin typeface="隶书" panose="02010509060101010101" pitchFamily="49" charset="-122"/>
                <a:ea typeface="隶书" panose="02010509060101010101" pitchFamily="49" charset="-122"/>
              </a:rPr>
              <a:t>使用</a:t>
            </a:r>
            <a:r>
              <a:rPr lang="en-US" altLang="zh-CN">
                <a:latin typeface="隶书" panose="02010509060101010101" pitchFamily="49" charset="-122"/>
                <a:ea typeface="隶书" panose="02010509060101010101" pitchFamily="49" charset="-122"/>
              </a:rPr>
              <a:t>r1</a:t>
            </a:r>
            <a:r>
              <a:rPr lang="zh-CN" altLang="en-US">
                <a:latin typeface="隶书" panose="02010509060101010101" pitchFamily="49" charset="-122"/>
                <a:ea typeface="隶书" panose="02010509060101010101" pitchFamily="49" charset="-122"/>
              </a:rPr>
              <a:t>和</a:t>
            </a:r>
            <a:r>
              <a:rPr lang="en-US" altLang="zh-CN">
                <a:latin typeface="隶书" panose="02010509060101010101" pitchFamily="49" charset="-122"/>
                <a:ea typeface="隶书" panose="02010509060101010101" pitchFamily="49" charset="-122"/>
              </a:rPr>
              <a:t>r2</a:t>
            </a:r>
          </a:p>
          <a:p>
            <a:pPr algn="just" eaLnBrk="1" hangingPunct="1"/>
            <a:r>
              <a:rPr lang="en-US" altLang="zh-CN">
                <a:latin typeface="隶书" panose="02010509060101010101" pitchFamily="49" charset="-122"/>
                <a:ea typeface="隶书" panose="02010509060101010101" pitchFamily="49" charset="-122"/>
              </a:rPr>
              <a:t>   V(S1);     	    V(s2);</a:t>
            </a:r>
          </a:p>
          <a:p>
            <a:pPr algn="just" eaLnBrk="1" hangingPunct="1"/>
            <a:r>
              <a:rPr lang="en-US" altLang="zh-CN">
                <a:latin typeface="隶书" panose="02010509060101010101" pitchFamily="49" charset="-122"/>
                <a:ea typeface="隶书" panose="02010509060101010101" pitchFamily="49" charset="-122"/>
              </a:rPr>
              <a:t>   V(S2);     	    V(S1);</a:t>
            </a:r>
            <a:r>
              <a:rPr lang="en-US" altLang="zh-CN" sz="2800">
                <a:latin typeface="宋体" panose="02010600030101010101" pitchFamily="2" charset="-122"/>
              </a:rPr>
              <a:t>   		</a:t>
            </a:r>
            <a:endParaRPr lang="en-US" altLang="zh-CN" sz="2800"/>
          </a:p>
        </p:txBody>
      </p:sp>
    </p:spTree>
    <p:extLst>
      <p:ext uri="{BB962C8B-B14F-4D97-AF65-F5344CB8AC3E}">
        <p14:creationId xmlns:p14="http://schemas.microsoft.com/office/powerpoint/2010/main" val="4196140299"/>
      </p:ext>
    </p:extLst>
  </p:cSld>
  <p:clrMapOvr>
    <a:masterClrMapping/>
  </p:clrMapOvr>
  <p:transition>
    <p:dissolv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827088" y="333375"/>
            <a:ext cx="7772400" cy="1219200"/>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若干死锁的例子</a:t>
            </a:r>
            <a:r>
              <a:rPr lang="en-US" altLang="zh-CN">
                <a:solidFill>
                  <a:srgbClr val="FF0000"/>
                </a:solidFill>
                <a:latin typeface="Times New Roman" panose="02020603050405020304" pitchFamily="18" charset="0"/>
                <a:ea typeface="华文新魏" panose="02010800040101010101" pitchFamily="2" charset="-122"/>
              </a:rPr>
              <a:t>(4)</a:t>
            </a:r>
            <a:br>
              <a:rPr lang="en-US" altLang="zh-CN">
                <a:solidFill>
                  <a:srgbClr val="FF0000"/>
                </a:solidFill>
                <a:latin typeface="Times New Roman" panose="02020603050405020304" pitchFamily="18" charset="0"/>
                <a:ea typeface="华文新魏" panose="02010800040101010101" pitchFamily="2" charset="-122"/>
              </a:rPr>
            </a:br>
            <a:r>
              <a:rPr lang="zh-CN" altLang="en-US" sz="3600">
                <a:solidFill>
                  <a:srgbClr val="CC0000"/>
                </a:solidFill>
                <a:latin typeface="隶书" panose="02010509060101010101" pitchFamily="49" charset="-122"/>
                <a:ea typeface="隶书" panose="02010509060101010101" pitchFamily="49" charset="-122"/>
              </a:rPr>
              <a:t>例３   资源分配不当引起死锁</a:t>
            </a:r>
          </a:p>
        </p:txBody>
      </p:sp>
      <p:sp>
        <p:nvSpPr>
          <p:cNvPr id="137219" name="Rectangle 3"/>
          <p:cNvSpPr>
            <a:spLocks noGrp="1" noChangeArrowheads="1"/>
          </p:cNvSpPr>
          <p:nvPr>
            <p:ph type="body" idx="1"/>
          </p:nvPr>
        </p:nvSpPr>
        <p:spPr>
          <a:xfrm>
            <a:off x="1143000" y="1676400"/>
            <a:ext cx="6858000" cy="4191000"/>
          </a:xfrm>
        </p:spPr>
        <p:txBody>
          <a:bodyPr/>
          <a:lstStyle/>
          <a:p>
            <a:pPr eaLnBrk="1" hangingPunct="1">
              <a:lnSpc>
                <a:spcPct val="90000"/>
              </a:lnSpc>
              <a:buFontTx/>
              <a:buNone/>
            </a:pPr>
            <a:r>
              <a:rPr lang="en-US" altLang="zh-CN" sz="4000" dirty="0">
                <a:latin typeface="隶书" panose="02010509060101010101" pitchFamily="49" charset="-122"/>
                <a:ea typeface="隶书" panose="02010509060101010101" pitchFamily="49" charset="-122"/>
              </a:rPr>
              <a:t> </a:t>
            </a:r>
            <a:r>
              <a:rPr lang="zh-CN" altLang="en-US" sz="4000" dirty="0">
                <a:latin typeface="隶书" panose="02010509060101010101" pitchFamily="49" charset="-122"/>
                <a:ea typeface="隶书" panose="02010509060101010101" pitchFamily="49" charset="-122"/>
              </a:rPr>
              <a:t>若系统中有</a:t>
            </a:r>
            <a:r>
              <a:rPr lang="en-US" altLang="zh-CN" sz="4000" dirty="0">
                <a:latin typeface="隶书" panose="02010509060101010101" pitchFamily="49" charset="-122"/>
                <a:ea typeface="隶书" panose="02010509060101010101" pitchFamily="49" charset="-122"/>
              </a:rPr>
              <a:t>m</a:t>
            </a:r>
            <a:r>
              <a:rPr lang="zh-CN" altLang="en-US" sz="4000" dirty="0">
                <a:latin typeface="隶书" panose="02010509060101010101" pitchFamily="49" charset="-122"/>
                <a:ea typeface="隶书" panose="02010509060101010101" pitchFamily="49" charset="-122"/>
              </a:rPr>
              <a:t>个资源被</a:t>
            </a:r>
            <a:r>
              <a:rPr lang="en-US" altLang="zh-CN" sz="4000" dirty="0">
                <a:latin typeface="隶书" panose="02010509060101010101" pitchFamily="49" charset="-122"/>
                <a:ea typeface="隶书" panose="02010509060101010101" pitchFamily="49" charset="-122"/>
              </a:rPr>
              <a:t>n</a:t>
            </a:r>
            <a:r>
              <a:rPr lang="zh-CN" altLang="en-US" sz="4000" dirty="0">
                <a:latin typeface="隶书" panose="02010509060101010101" pitchFamily="49" charset="-122"/>
                <a:ea typeface="隶书" panose="02010509060101010101" pitchFamily="49" charset="-122"/>
              </a:rPr>
              <a:t>个进程共享，每个进程都要求Ｋ个资源，而</a:t>
            </a:r>
            <a:r>
              <a:rPr lang="en-US" altLang="zh-CN" sz="4000" dirty="0">
                <a:latin typeface="隶书" panose="02010509060101010101" pitchFamily="49" charset="-122"/>
                <a:ea typeface="隶书" panose="02010509060101010101" pitchFamily="49" charset="-122"/>
              </a:rPr>
              <a:t>m &lt; </a:t>
            </a:r>
            <a:r>
              <a:rPr lang="en-US" altLang="zh-CN" sz="4000" dirty="0" err="1">
                <a:latin typeface="隶书" panose="02010509060101010101" pitchFamily="49" charset="-122"/>
                <a:ea typeface="隶书" panose="02010509060101010101" pitchFamily="49" charset="-122"/>
              </a:rPr>
              <a:t>n</a:t>
            </a:r>
            <a:r>
              <a:rPr lang="en-US" altLang="zh-CN" sz="4000" dirty="0" err="1">
                <a:ea typeface="隶书" panose="02010509060101010101" pitchFamily="49" charset="-122"/>
              </a:rPr>
              <a:t>·</a:t>
            </a:r>
            <a:r>
              <a:rPr lang="en-US" altLang="zh-CN" sz="4000" dirty="0" err="1">
                <a:latin typeface="隶书" panose="02010509060101010101" pitchFamily="49" charset="-122"/>
                <a:ea typeface="隶书" panose="02010509060101010101" pitchFamily="49" charset="-122"/>
              </a:rPr>
              <a:t>K</a:t>
            </a:r>
            <a:r>
              <a:rPr lang="zh-CN" altLang="en-US" sz="4000" dirty="0">
                <a:latin typeface="隶书" panose="02010509060101010101" pitchFamily="49" charset="-122"/>
                <a:ea typeface="隶书" panose="02010509060101010101" pitchFamily="49" charset="-122"/>
              </a:rPr>
              <a:t>时，即资源数小于进程所要求的总数时，如果分配不得当就可能引起死锁</a:t>
            </a:r>
            <a:r>
              <a:rPr lang="zh-CN" altLang="en-US" dirty="0">
                <a:latin typeface="宋体" panose="02010600030101010101" pitchFamily="2" charset="-122"/>
              </a:rPr>
              <a:t>。</a:t>
            </a:r>
          </a:p>
          <a:p>
            <a:pPr eaLnBrk="1" hangingPunct="1">
              <a:lnSpc>
                <a:spcPct val="90000"/>
              </a:lnSpc>
              <a:buFontTx/>
              <a:buNone/>
            </a:pPr>
            <a:r>
              <a:rPr lang="zh-CN" altLang="en-US" dirty="0"/>
              <a:t> </a:t>
            </a:r>
          </a:p>
        </p:txBody>
      </p:sp>
    </p:spTree>
    <p:extLst>
      <p:ext uri="{BB962C8B-B14F-4D97-AF65-F5344CB8AC3E}">
        <p14:creationId xmlns:p14="http://schemas.microsoft.com/office/powerpoint/2010/main" val="364237222"/>
      </p:ext>
    </p:extLst>
  </p:cSld>
  <p:clrMapOvr>
    <a:masterClrMapping/>
  </p:clrMapOvr>
  <p:transition>
    <p:blinds dir="ver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755650" y="333375"/>
            <a:ext cx="7772400" cy="1157288"/>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若干死锁的例子</a:t>
            </a:r>
            <a:r>
              <a:rPr lang="en-US" altLang="zh-CN">
                <a:solidFill>
                  <a:srgbClr val="FF0000"/>
                </a:solidFill>
                <a:latin typeface="Times New Roman" panose="02020603050405020304" pitchFamily="18" charset="0"/>
                <a:ea typeface="华文新魏" panose="02010800040101010101" pitchFamily="2" charset="-122"/>
              </a:rPr>
              <a:t>(5)</a:t>
            </a:r>
            <a:br>
              <a:rPr lang="en-US" altLang="zh-CN">
                <a:solidFill>
                  <a:srgbClr val="FF0000"/>
                </a:solidFill>
                <a:latin typeface="Times New Roman" panose="02020603050405020304" pitchFamily="18" charset="0"/>
                <a:ea typeface="华文新魏" panose="02010800040101010101" pitchFamily="2" charset="-122"/>
              </a:rPr>
            </a:br>
            <a:r>
              <a:rPr lang="zh-CN" altLang="en-US" sz="3200">
                <a:solidFill>
                  <a:srgbClr val="CC0000"/>
                </a:solidFill>
                <a:latin typeface="隶书" panose="02010509060101010101" pitchFamily="49" charset="-122"/>
                <a:ea typeface="隶书" panose="02010509060101010101" pitchFamily="49" charset="-122"/>
              </a:rPr>
              <a:t>例４对临时性资源使用不加限制引起死锁</a:t>
            </a:r>
          </a:p>
        </p:txBody>
      </p:sp>
      <p:sp>
        <p:nvSpPr>
          <p:cNvPr id="138243" name="Rectangle 3"/>
          <p:cNvSpPr>
            <a:spLocks noGrp="1" noChangeArrowheads="1"/>
          </p:cNvSpPr>
          <p:nvPr>
            <p:ph type="body" idx="1"/>
          </p:nvPr>
        </p:nvSpPr>
        <p:spPr>
          <a:xfrm>
            <a:off x="990600" y="1676400"/>
            <a:ext cx="7162800" cy="4040188"/>
          </a:xfrm>
        </p:spPr>
        <p:txBody>
          <a:bodyPr/>
          <a:lstStyle/>
          <a:p>
            <a:pPr eaLnBrk="1" hangingPunct="1">
              <a:lnSpc>
                <a:spcPct val="90000"/>
              </a:lnSpc>
            </a:pPr>
            <a:r>
              <a:rPr lang="zh-CN" altLang="en-US" dirty="0">
                <a:latin typeface="Times New Roman" panose="02020603050405020304" pitchFamily="18" charset="0"/>
                <a:ea typeface="隶书" panose="02010509060101010101" pitchFamily="49" charset="-122"/>
              </a:rPr>
              <a:t>进程通信使用的信件是一种临时性资源，如果对信件的发送和接收不加限制，可能引起死锁。</a:t>
            </a:r>
          </a:p>
          <a:p>
            <a:pPr eaLnBrk="1" hangingPunct="1">
              <a:lnSpc>
                <a:spcPct val="90000"/>
              </a:lnSpc>
            </a:pPr>
            <a:r>
              <a:rPr lang="zh-CN" altLang="en-US" dirty="0">
                <a:latin typeface="Times New Roman" panose="02020603050405020304" pitchFamily="18" charset="0"/>
                <a:ea typeface="隶书" panose="02010509060101010101" pitchFamily="49" charset="-122"/>
              </a:rPr>
              <a:t>进程</a:t>
            </a:r>
            <a:r>
              <a:rPr lang="en-US" altLang="zh-CN" dirty="0">
                <a:latin typeface="Times New Roman" panose="02020603050405020304" pitchFamily="18" charset="0"/>
                <a:ea typeface="隶书" panose="02010509060101010101" pitchFamily="49" charset="-122"/>
              </a:rPr>
              <a:t>P1</a:t>
            </a:r>
            <a:r>
              <a:rPr lang="zh-CN" altLang="en-US" dirty="0">
                <a:latin typeface="Times New Roman" panose="02020603050405020304" pitchFamily="18" charset="0"/>
                <a:ea typeface="隶书" panose="02010509060101010101" pitchFamily="49" charset="-122"/>
              </a:rPr>
              <a:t>等待进程</a:t>
            </a:r>
            <a:r>
              <a:rPr lang="en-US" altLang="zh-CN" dirty="0">
                <a:latin typeface="Times New Roman" panose="02020603050405020304" pitchFamily="18" charset="0"/>
                <a:ea typeface="隶书" panose="02010509060101010101" pitchFamily="49" charset="-122"/>
              </a:rPr>
              <a:t>P3</a:t>
            </a:r>
            <a:r>
              <a:rPr lang="zh-CN" altLang="en-US" dirty="0">
                <a:latin typeface="Times New Roman" panose="02020603050405020304" pitchFamily="18" charset="0"/>
                <a:ea typeface="隶书" panose="02010509060101010101" pitchFamily="49" charset="-122"/>
              </a:rPr>
              <a:t>的信件</a:t>
            </a:r>
            <a:r>
              <a:rPr lang="en-US" altLang="zh-CN" dirty="0">
                <a:latin typeface="Times New Roman" panose="02020603050405020304" pitchFamily="18" charset="0"/>
                <a:ea typeface="隶书" panose="02010509060101010101" pitchFamily="49" charset="-122"/>
              </a:rPr>
              <a:t>S3</a:t>
            </a:r>
            <a:r>
              <a:rPr lang="zh-CN" altLang="en-US" dirty="0">
                <a:latin typeface="Times New Roman" panose="02020603050405020304" pitchFamily="18" charset="0"/>
                <a:ea typeface="隶书" panose="02010509060101010101" pitchFamily="49" charset="-122"/>
              </a:rPr>
              <a:t>来到后再向进程</a:t>
            </a:r>
            <a:r>
              <a:rPr lang="en-US" altLang="zh-CN" dirty="0">
                <a:latin typeface="Times New Roman" panose="02020603050405020304" pitchFamily="18" charset="0"/>
                <a:ea typeface="隶书" panose="02010509060101010101" pitchFamily="49" charset="-122"/>
              </a:rPr>
              <a:t>P2</a:t>
            </a:r>
            <a:r>
              <a:rPr lang="zh-CN" altLang="en-US" dirty="0">
                <a:latin typeface="Times New Roman" panose="02020603050405020304" pitchFamily="18" charset="0"/>
                <a:ea typeface="隶书" panose="02010509060101010101" pitchFamily="49" charset="-122"/>
              </a:rPr>
              <a:t>发送信件</a:t>
            </a:r>
            <a:r>
              <a:rPr lang="en-US" altLang="zh-CN" dirty="0">
                <a:latin typeface="Times New Roman" panose="02020603050405020304" pitchFamily="18" charset="0"/>
                <a:ea typeface="隶书" panose="02010509060101010101" pitchFamily="49" charset="-122"/>
              </a:rPr>
              <a:t>S1</a:t>
            </a:r>
            <a:r>
              <a:rPr lang="zh-CN" altLang="en-US"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P2</a:t>
            </a:r>
            <a:r>
              <a:rPr lang="zh-CN" altLang="en-US" dirty="0">
                <a:latin typeface="Times New Roman" panose="02020603050405020304" pitchFamily="18" charset="0"/>
                <a:ea typeface="隶书" panose="02010509060101010101" pitchFamily="49" charset="-122"/>
              </a:rPr>
              <a:t>又要等待</a:t>
            </a:r>
            <a:r>
              <a:rPr lang="en-US" altLang="zh-CN" dirty="0">
                <a:latin typeface="Times New Roman" panose="02020603050405020304" pitchFamily="18" charset="0"/>
                <a:ea typeface="隶书" panose="02010509060101010101" pitchFamily="49" charset="-122"/>
              </a:rPr>
              <a:t>P1</a:t>
            </a:r>
            <a:r>
              <a:rPr lang="zh-CN" altLang="en-US" dirty="0">
                <a:latin typeface="Times New Roman" panose="02020603050405020304" pitchFamily="18" charset="0"/>
                <a:ea typeface="隶书" panose="02010509060101010101" pitchFamily="49" charset="-122"/>
              </a:rPr>
              <a:t>的信件</a:t>
            </a:r>
            <a:r>
              <a:rPr lang="en-US" altLang="zh-CN" dirty="0">
                <a:latin typeface="Times New Roman" panose="02020603050405020304" pitchFamily="18" charset="0"/>
                <a:ea typeface="隶书" panose="02010509060101010101" pitchFamily="49" charset="-122"/>
              </a:rPr>
              <a:t>S1</a:t>
            </a:r>
            <a:r>
              <a:rPr lang="zh-CN" altLang="en-US" dirty="0">
                <a:latin typeface="Times New Roman" panose="02020603050405020304" pitchFamily="18" charset="0"/>
                <a:ea typeface="隶书" panose="02010509060101010101" pitchFamily="49" charset="-122"/>
              </a:rPr>
              <a:t>来到后再向</a:t>
            </a:r>
            <a:r>
              <a:rPr lang="en-US" altLang="zh-CN" dirty="0">
                <a:latin typeface="Times New Roman" panose="02020603050405020304" pitchFamily="18" charset="0"/>
                <a:ea typeface="隶书" panose="02010509060101010101" pitchFamily="49" charset="-122"/>
              </a:rPr>
              <a:t>P3</a:t>
            </a:r>
            <a:r>
              <a:rPr lang="zh-CN" altLang="en-US" dirty="0">
                <a:latin typeface="Times New Roman" panose="02020603050405020304" pitchFamily="18" charset="0"/>
                <a:ea typeface="隶书" panose="02010509060101010101" pitchFamily="49" charset="-122"/>
              </a:rPr>
              <a:t>发送信件</a:t>
            </a:r>
            <a:r>
              <a:rPr lang="en-US" altLang="zh-CN" dirty="0">
                <a:latin typeface="Times New Roman" panose="02020603050405020304" pitchFamily="18" charset="0"/>
                <a:ea typeface="隶书" panose="02010509060101010101" pitchFamily="49" charset="-122"/>
              </a:rPr>
              <a:t>S2</a:t>
            </a:r>
            <a:r>
              <a:rPr lang="zh-CN" altLang="en-US" dirty="0">
                <a:latin typeface="Times New Roman" panose="02020603050405020304" pitchFamily="18" charset="0"/>
                <a:ea typeface="隶书" panose="02010509060101010101" pitchFamily="49" charset="-122"/>
              </a:rPr>
              <a:t>；而</a:t>
            </a:r>
            <a:r>
              <a:rPr lang="en-US" altLang="zh-CN" dirty="0">
                <a:latin typeface="Times New Roman" panose="02020603050405020304" pitchFamily="18" charset="0"/>
                <a:ea typeface="隶书" panose="02010509060101010101" pitchFamily="49" charset="-122"/>
              </a:rPr>
              <a:t>P3</a:t>
            </a:r>
            <a:r>
              <a:rPr lang="zh-CN" altLang="en-US" dirty="0">
                <a:latin typeface="Times New Roman" panose="02020603050405020304" pitchFamily="18" charset="0"/>
                <a:ea typeface="隶书" panose="02010509060101010101" pitchFamily="49" charset="-122"/>
              </a:rPr>
              <a:t>也要等待</a:t>
            </a:r>
            <a:r>
              <a:rPr lang="en-US" altLang="zh-CN" dirty="0">
                <a:latin typeface="Times New Roman" panose="02020603050405020304" pitchFamily="18" charset="0"/>
                <a:ea typeface="隶书" panose="02010509060101010101" pitchFamily="49" charset="-122"/>
              </a:rPr>
              <a:t>P2</a:t>
            </a:r>
            <a:r>
              <a:rPr lang="zh-CN" altLang="en-US" dirty="0">
                <a:latin typeface="Times New Roman" panose="02020603050405020304" pitchFamily="18" charset="0"/>
                <a:ea typeface="隶书" panose="02010509060101010101" pitchFamily="49" charset="-122"/>
              </a:rPr>
              <a:t>的信件</a:t>
            </a:r>
            <a:r>
              <a:rPr lang="en-US" altLang="zh-CN" dirty="0">
                <a:latin typeface="Times New Roman" panose="02020603050405020304" pitchFamily="18" charset="0"/>
                <a:ea typeface="隶书" panose="02010509060101010101" pitchFamily="49" charset="-122"/>
              </a:rPr>
              <a:t>S2</a:t>
            </a:r>
            <a:r>
              <a:rPr lang="zh-CN" altLang="en-US" dirty="0">
                <a:latin typeface="Times New Roman" panose="02020603050405020304" pitchFamily="18" charset="0"/>
                <a:ea typeface="隶书" panose="02010509060101010101" pitchFamily="49" charset="-122"/>
              </a:rPr>
              <a:t>来到后才能发出信件</a:t>
            </a:r>
            <a:r>
              <a:rPr lang="en-US" altLang="zh-CN" dirty="0">
                <a:latin typeface="Times New Roman" panose="02020603050405020304" pitchFamily="18" charset="0"/>
                <a:ea typeface="隶书" panose="02010509060101010101" pitchFamily="49" charset="-122"/>
              </a:rPr>
              <a:t>S3</a:t>
            </a:r>
            <a:r>
              <a:rPr lang="zh-CN" altLang="en-US" dirty="0">
                <a:latin typeface="Times New Roman" panose="02020603050405020304" pitchFamily="18" charset="0"/>
                <a:ea typeface="隶书" panose="02010509060101010101" pitchFamily="49" charset="-122"/>
              </a:rPr>
              <a:t>。这种情况下形成了循环等待，产生死锁。</a:t>
            </a:r>
            <a:endParaRPr lang="zh-CN" altLang="en-US" i="1"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574077234"/>
      </p:ext>
    </p:extLst>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0" y="328613"/>
            <a:ext cx="7772400" cy="200977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相交的并发进程</a:t>
            </a:r>
            <a:br>
              <a:rPr lang="zh-CN" altLang="en-US" sz="5400">
                <a:latin typeface="隶书" panose="02010509060101010101" pitchFamily="49" charset="-122"/>
                <a:ea typeface="隶书" panose="02010509060101010101" pitchFamily="49" charset="-122"/>
              </a:rPr>
            </a:br>
            <a:r>
              <a:rPr lang="zh-CN" altLang="en-US">
                <a:solidFill>
                  <a:srgbClr val="0000FF"/>
                </a:solidFill>
                <a:ea typeface="隶书" panose="02010509060101010101" pitchFamily="49" charset="-122"/>
              </a:rPr>
              <a:t>并行工作</a:t>
            </a:r>
            <a:br>
              <a:rPr lang="zh-CN" altLang="en-US">
                <a:solidFill>
                  <a:srgbClr val="0000FF"/>
                </a:solidFill>
              </a:rPr>
            </a:br>
            <a:endParaRPr lang="zh-CN" altLang="en-US">
              <a:solidFill>
                <a:srgbClr val="0000FF"/>
              </a:solidFill>
            </a:endParaRPr>
          </a:p>
        </p:txBody>
      </p:sp>
      <p:sp>
        <p:nvSpPr>
          <p:cNvPr id="10243" name="Rectangle 3"/>
          <p:cNvSpPr>
            <a:spLocks noGrp="1" noChangeArrowheads="1"/>
          </p:cNvSpPr>
          <p:nvPr>
            <p:ph type="body" idx="1"/>
          </p:nvPr>
        </p:nvSpPr>
        <p:spPr>
          <a:xfrm>
            <a:off x="609600" y="1828800"/>
            <a:ext cx="7772400" cy="4114800"/>
          </a:xfrm>
        </p:spPr>
        <p:txBody>
          <a:bodyPr/>
          <a:lstStyle/>
          <a:p>
            <a:pPr eaLnBrk="1" hangingPunct="1">
              <a:buFontTx/>
              <a:buNone/>
            </a:pPr>
            <a:r>
              <a:rPr lang="en-US" altLang="zh-CN"/>
              <a:t>   </a:t>
            </a:r>
          </a:p>
        </p:txBody>
      </p:sp>
      <p:grpSp>
        <p:nvGrpSpPr>
          <p:cNvPr id="10244" name="Group 4"/>
          <p:cNvGrpSpPr>
            <a:grpSpLocks/>
          </p:cNvGrpSpPr>
          <p:nvPr/>
        </p:nvGrpSpPr>
        <p:grpSpPr bwMode="auto">
          <a:xfrm>
            <a:off x="1371600" y="1905000"/>
            <a:ext cx="6159500" cy="3529013"/>
            <a:chOff x="864" y="1248"/>
            <a:chExt cx="3880" cy="2223"/>
          </a:xfrm>
        </p:grpSpPr>
        <p:sp>
          <p:nvSpPr>
            <p:cNvPr id="10245" name="Line 5"/>
            <p:cNvSpPr>
              <a:spLocks noChangeShapeType="1"/>
            </p:cNvSpPr>
            <p:nvPr/>
          </p:nvSpPr>
          <p:spPr bwMode="auto">
            <a:xfrm>
              <a:off x="1260" y="1547"/>
              <a:ext cx="3484"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6" name="Line 6"/>
            <p:cNvSpPr>
              <a:spLocks noChangeShapeType="1"/>
            </p:cNvSpPr>
            <p:nvPr/>
          </p:nvSpPr>
          <p:spPr bwMode="auto">
            <a:xfrm>
              <a:off x="1260" y="1547"/>
              <a:ext cx="0" cy="192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7" name="Text Box 7"/>
            <p:cNvSpPr txBox="1">
              <a:spLocks noChangeArrowheads="1"/>
            </p:cNvSpPr>
            <p:nvPr/>
          </p:nvSpPr>
          <p:spPr bwMode="auto">
            <a:xfrm>
              <a:off x="1609" y="1648"/>
              <a:ext cx="21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rgbClr val="008000"/>
                  </a:solidFill>
                  <a:latin typeface="宋体" panose="02010600030101010101" pitchFamily="2" charset="-122"/>
                </a:rPr>
                <a:t>i1</a:t>
              </a:r>
            </a:p>
          </p:txBody>
        </p:sp>
        <p:sp>
          <p:nvSpPr>
            <p:cNvPr id="10248" name="Line 8"/>
            <p:cNvSpPr>
              <a:spLocks noChangeShapeType="1"/>
            </p:cNvSpPr>
            <p:nvPr/>
          </p:nvSpPr>
          <p:spPr bwMode="auto">
            <a:xfrm>
              <a:off x="1783" y="1749"/>
              <a:ext cx="697" cy="20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9" name="Text Box 9"/>
            <p:cNvSpPr txBox="1">
              <a:spLocks noChangeArrowheads="1"/>
            </p:cNvSpPr>
            <p:nvPr/>
          </p:nvSpPr>
          <p:spPr bwMode="auto">
            <a:xfrm>
              <a:off x="2519" y="1935"/>
              <a:ext cx="21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rgbClr val="008000"/>
                  </a:solidFill>
                  <a:latin typeface="宋体" panose="02010600030101010101" pitchFamily="2" charset="-122"/>
                </a:rPr>
                <a:t>p1</a:t>
              </a:r>
            </a:p>
          </p:txBody>
        </p:sp>
        <p:sp>
          <p:nvSpPr>
            <p:cNvPr id="10250" name="Text Box 10"/>
            <p:cNvSpPr txBox="1">
              <a:spLocks noChangeArrowheads="1"/>
            </p:cNvSpPr>
            <p:nvPr/>
          </p:nvSpPr>
          <p:spPr bwMode="auto">
            <a:xfrm>
              <a:off x="1609" y="1248"/>
              <a:ext cx="21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a:solidFill>
                    <a:srgbClr val="008000"/>
                  </a:solidFill>
                  <a:latin typeface="宋体" panose="02010600030101010101" pitchFamily="2" charset="-122"/>
                </a:rPr>
                <a:t>i</a:t>
              </a:r>
            </a:p>
          </p:txBody>
        </p:sp>
        <p:sp>
          <p:nvSpPr>
            <p:cNvPr id="10251" name="Text Box 11"/>
            <p:cNvSpPr txBox="1">
              <a:spLocks noChangeArrowheads="1"/>
            </p:cNvSpPr>
            <p:nvPr/>
          </p:nvSpPr>
          <p:spPr bwMode="auto">
            <a:xfrm>
              <a:off x="2480" y="1248"/>
              <a:ext cx="213"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a:solidFill>
                    <a:srgbClr val="008000"/>
                  </a:solidFill>
                  <a:latin typeface="宋体" panose="02010600030101010101" pitchFamily="2" charset="-122"/>
                </a:rPr>
                <a:t>p</a:t>
              </a:r>
            </a:p>
          </p:txBody>
        </p:sp>
        <p:sp>
          <p:nvSpPr>
            <p:cNvPr id="10252" name="Text Box 12"/>
            <p:cNvSpPr txBox="1">
              <a:spLocks noChangeArrowheads="1"/>
            </p:cNvSpPr>
            <p:nvPr/>
          </p:nvSpPr>
          <p:spPr bwMode="auto">
            <a:xfrm>
              <a:off x="3485" y="1248"/>
              <a:ext cx="21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a:solidFill>
                    <a:srgbClr val="008000"/>
                  </a:solidFill>
                  <a:latin typeface="宋体" panose="02010600030101010101" pitchFamily="2" charset="-122"/>
                </a:rPr>
                <a:t>o</a:t>
              </a:r>
            </a:p>
          </p:txBody>
        </p:sp>
        <p:sp>
          <p:nvSpPr>
            <p:cNvPr id="10253" name="Line 13"/>
            <p:cNvSpPr>
              <a:spLocks noChangeShapeType="1"/>
            </p:cNvSpPr>
            <p:nvPr/>
          </p:nvSpPr>
          <p:spPr bwMode="auto">
            <a:xfrm>
              <a:off x="2784" y="2053"/>
              <a:ext cx="697" cy="20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4" name="Text Box 14"/>
            <p:cNvSpPr txBox="1">
              <a:spLocks noChangeArrowheads="1"/>
            </p:cNvSpPr>
            <p:nvPr/>
          </p:nvSpPr>
          <p:spPr bwMode="auto">
            <a:xfrm>
              <a:off x="3525" y="2256"/>
              <a:ext cx="21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rgbClr val="008000"/>
                  </a:solidFill>
                  <a:latin typeface="宋体" panose="02010600030101010101" pitchFamily="2" charset="-122"/>
                </a:rPr>
                <a:t>o1</a:t>
              </a:r>
            </a:p>
          </p:txBody>
        </p:sp>
        <p:sp>
          <p:nvSpPr>
            <p:cNvPr id="10255" name="Line 15"/>
            <p:cNvSpPr>
              <a:spLocks noChangeShapeType="1"/>
            </p:cNvSpPr>
            <p:nvPr/>
          </p:nvSpPr>
          <p:spPr bwMode="auto">
            <a:xfrm>
              <a:off x="1680" y="1824"/>
              <a:ext cx="0" cy="30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6" name="Line 16"/>
            <p:cNvSpPr>
              <a:spLocks noChangeShapeType="1"/>
            </p:cNvSpPr>
            <p:nvPr/>
          </p:nvSpPr>
          <p:spPr bwMode="auto">
            <a:xfrm>
              <a:off x="2625" y="2154"/>
              <a:ext cx="0" cy="30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7" name="Line 17"/>
            <p:cNvSpPr>
              <a:spLocks noChangeShapeType="1"/>
            </p:cNvSpPr>
            <p:nvPr/>
          </p:nvSpPr>
          <p:spPr bwMode="auto">
            <a:xfrm>
              <a:off x="3612" y="2458"/>
              <a:ext cx="0" cy="30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8" name="Text Box 18"/>
            <p:cNvSpPr txBox="1">
              <a:spLocks noChangeArrowheads="1"/>
            </p:cNvSpPr>
            <p:nvPr/>
          </p:nvSpPr>
          <p:spPr bwMode="auto">
            <a:xfrm>
              <a:off x="1569" y="2154"/>
              <a:ext cx="214"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rgbClr val="008000"/>
                  </a:solidFill>
                  <a:latin typeface="宋体" panose="02010600030101010101" pitchFamily="2" charset="-122"/>
                </a:rPr>
                <a:t>i2</a:t>
              </a:r>
            </a:p>
          </p:txBody>
        </p:sp>
        <p:sp>
          <p:nvSpPr>
            <p:cNvPr id="10259" name="Line 19"/>
            <p:cNvSpPr>
              <a:spLocks noChangeShapeType="1"/>
            </p:cNvSpPr>
            <p:nvPr/>
          </p:nvSpPr>
          <p:spPr bwMode="auto">
            <a:xfrm>
              <a:off x="1743" y="2256"/>
              <a:ext cx="697" cy="20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0" name="Text Box 20"/>
            <p:cNvSpPr txBox="1">
              <a:spLocks noChangeArrowheads="1"/>
            </p:cNvSpPr>
            <p:nvPr/>
          </p:nvSpPr>
          <p:spPr bwMode="auto">
            <a:xfrm>
              <a:off x="2480" y="2441"/>
              <a:ext cx="213"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rgbClr val="008000"/>
                  </a:solidFill>
                  <a:latin typeface="宋体" panose="02010600030101010101" pitchFamily="2" charset="-122"/>
                </a:rPr>
                <a:t>p2</a:t>
              </a:r>
            </a:p>
          </p:txBody>
        </p:sp>
        <p:sp>
          <p:nvSpPr>
            <p:cNvPr id="10261" name="Line 21"/>
            <p:cNvSpPr>
              <a:spLocks noChangeShapeType="1"/>
            </p:cNvSpPr>
            <p:nvPr/>
          </p:nvSpPr>
          <p:spPr bwMode="auto">
            <a:xfrm>
              <a:off x="2745" y="2559"/>
              <a:ext cx="697" cy="20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2" name="Text Box 22"/>
            <p:cNvSpPr txBox="1">
              <a:spLocks noChangeArrowheads="1"/>
            </p:cNvSpPr>
            <p:nvPr/>
          </p:nvSpPr>
          <p:spPr bwMode="auto">
            <a:xfrm>
              <a:off x="3485" y="2745"/>
              <a:ext cx="214"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rgbClr val="008000"/>
                  </a:solidFill>
                  <a:latin typeface="宋体" panose="02010600030101010101" pitchFamily="2" charset="-122"/>
                </a:rPr>
                <a:t>o2</a:t>
              </a:r>
            </a:p>
          </p:txBody>
        </p:sp>
        <p:sp>
          <p:nvSpPr>
            <p:cNvPr id="10263" name="Line 23"/>
            <p:cNvSpPr>
              <a:spLocks noChangeShapeType="1"/>
            </p:cNvSpPr>
            <p:nvPr/>
          </p:nvSpPr>
          <p:spPr bwMode="auto">
            <a:xfrm>
              <a:off x="1642" y="2357"/>
              <a:ext cx="0" cy="30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4" name="Line 24"/>
            <p:cNvSpPr>
              <a:spLocks noChangeShapeType="1"/>
            </p:cNvSpPr>
            <p:nvPr/>
          </p:nvSpPr>
          <p:spPr bwMode="auto">
            <a:xfrm>
              <a:off x="2585" y="2661"/>
              <a:ext cx="0" cy="30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5" name="Line 25"/>
            <p:cNvSpPr>
              <a:spLocks noChangeShapeType="1"/>
            </p:cNvSpPr>
            <p:nvPr/>
          </p:nvSpPr>
          <p:spPr bwMode="auto">
            <a:xfrm>
              <a:off x="3572" y="2948"/>
              <a:ext cx="0" cy="30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6" name="Text Box 26"/>
            <p:cNvSpPr txBox="1">
              <a:spLocks noChangeArrowheads="1"/>
            </p:cNvSpPr>
            <p:nvPr/>
          </p:nvSpPr>
          <p:spPr bwMode="auto">
            <a:xfrm>
              <a:off x="1569" y="2661"/>
              <a:ext cx="21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rgbClr val="008000"/>
                  </a:solidFill>
                  <a:latin typeface="宋体" panose="02010600030101010101" pitchFamily="2" charset="-122"/>
                </a:rPr>
                <a:t>i3</a:t>
              </a:r>
            </a:p>
          </p:txBody>
        </p:sp>
        <p:sp>
          <p:nvSpPr>
            <p:cNvPr id="10267" name="Line 27"/>
            <p:cNvSpPr>
              <a:spLocks noChangeShapeType="1"/>
            </p:cNvSpPr>
            <p:nvPr/>
          </p:nvSpPr>
          <p:spPr bwMode="auto">
            <a:xfrm>
              <a:off x="1743" y="2762"/>
              <a:ext cx="697" cy="20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8" name="Text Box 28"/>
            <p:cNvSpPr txBox="1">
              <a:spLocks noChangeArrowheads="1"/>
            </p:cNvSpPr>
            <p:nvPr/>
          </p:nvSpPr>
          <p:spPr bwMode="auto">
            <a:xfrm>
              <a:off x="2480" y="2948"/>
              <a:ext cx="213"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rgbClr val="008000"/>
                  </a:solidFill>
                  <a:latin typeface="宋体" panose="02010600030101010101" pitchFamily="2" charset="-122"/>
                </a:rPr>
                <a:t>p3</a:t>
              </a:r>
            </a:p>
          </p:txBody>
        </p:sp>
        <p:sp>
          <p:nvSpPr>
            <p:cNvPr id="10269" name="Line 29"/>
            <p:cNvSpPr>
              <a:spLocks noChangeShapeType="1"/>
            </p:cNvSpPr>
            <p:nvPr/>
          </p:nvSpPr>
          <p:spPr bwMode="auto">
            <a:xfrm>
              <a:off x="2745" y="3066"/>
              <a:ext cx="697" cy="20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0" name="Text Box 30"/>
            <p:cNvSpPr txBox="1">
              <a:spLocks noChangeArrowheads="1"/>
            </p:cNvSpPr>
            <p:nvPr/>
          </p:nvSpPr>
          <p:spPr bwMode="auto">
            <a:xfrm>
              <a:off x="3485" y="3252"/>
              <a:ext cx="21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rgbClr val="008000"/>
                  </a:solidFill>
                  <a:latin typeface="宋体" panose="02010600030101010101" pitchFamily="2" charset="-122"/>
                </a:rPr>
                <a:t>o3</a:t>
              </a:r>
            </a:p>
          </p:txBody>
        </p:sp>
        <p:sp>
          <p:nvSpPr>
            <p:cNvPr id="10271" name="Text Box 31"/>
            <p:cNvSpPr txBox="1">
              <a:spLocks noChangeArrowheads="1"/>
            </p:cNvSpPr>
            <p:nvPr/>
          </p:nvSpPr>
          <p:spPr bwMode="auto">
            <a:xfrm>
              <a:off x="912" y="1648"/>
              <a:ext cx="21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a:solidFill>
                    <a:srgbClr val="008000"/>
                  </a:solidFill>
                  <a:latin typeface="宋体" panose="02010600030101010101" pitchFamily="2" charset="-122"/>
                </a:rPr>
                <a:t>t1</a:t>
              </a:r>
            </a:p>
          </p:txBody>
        </p:sp>
        <p:sp>
          <p:nvSpPr>
            <p:cNvPr id="10272" name="Text Box 32"/>
            <p:cNvSpPr txBox="1">
              <a:spLocks noChangeArrowheads="1"/>
            </p:cNvSpPr>
            <p:nvPr/>
          </p:nvSpPr>
          <p:spPr bwMode="auto">
            <a:xfrm>
              <a:off x="912" y="2137"/>
              <a:ext cx="214"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a:solidFill>
                    <a:srgbClr val="008000"/>
                  </a:solidFill>
                  <a:latin typeface="宋体" panose="02010600030101010101" pitchFamily="2" charset="-122"/>
                </a:rPr>
                <a:t>t2</a:t>
              </a:r>
            </a:p>
          </p:txBody>
        </p:sp>
        <p:sp>
          <p:nvSpPr>
            <p:cNvPr id="10273" name="Text Box 33"/>
            <p:cNvSpPr txBox="1">
              <a:spLocks noChangeArrowheads="1"/>
            </p:cNvSpPr>
            <p:nvPr/>
          </p:nvSpPr>
          <p:spPr bwMode="auto">
            <a:xfrm>
              <a:off x="912" y="2644"/>
              <a:ext cx="21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a:solidFill>
                    <a:srgbClr val="008000"/>
                  </a:solidFill>
                  <a:latin typeface="宋体" panose="02010600030101010101" pitchFamily="2" charset="-122"/>
                </a:rPr>
                <a:t>t3</a:t>
              </a:r>
            </a:p>
          </p:txBody>
        </p:sp>
        <p:sp>
          <p:nvSpPr>
            <p:cNvPr id="10274" name="Text Box 34"/>
            <p:cNvSpPr txBox="1">
              <a:spLocks noChangeArrowheads="1"/>
            </p:cNvSpPr>
            <p:nvPr/>
          </p:nvSpPr>
          <p:spPr bwMode="auto">
            <a:xfrm>
              <a:off x="4047" y="1248"/>
              <a:ext cx="523"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a:solidFill>
                    <a:srgbClr val="008000"/>
                  </a:solidFill>
                  <a:latin typeface="宋体" panose="02010600030101010101" pitchFamily="2" charset="-122"/>
                </a:rPr>
                <a:t>进程</a:t>
              </a:r>
            </a:p>
          </p:txBody>
        </p:sp>
        <p:sp>
          <p:nvSpPr>
            <p:cNvPr id="10275" name="Text Box 35"/>
            <p:cNvSpPr txBox="1">
              <a:spLocks noChangeArrowheads="1"/>
            </p:cNvSpPr>
            <p:nvPr/>
          </p:nvSpPr>
          <p:spPr bwMode="auto">
            <a:xfrm>
              <a:off x="864" y="2965"/>
              <a:ext cx="348"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a:solidFill>
                    <a:srgbClr val="008000"/>
                  </a:solidFill>
                  <a:latin typeface="宋体" panose="02010600030101010101" pitchFamily="2" charset="-122"/>
                </a:rPr>
                <a:t>时间</a:t>
              </a:r>
            </a:p>
          </p:txBody>
        </p:sp>
      </p:grpSp>
    </p:spTree>
    <p:extLst>
      <p:ext uri="{BB962C8B-B14F-4D97-AF65-F5344CB8AC3E}">
        <p14:creationId xmlns:p14="http://schemas.microsoft.com/office/powerpoint/2010/main" val="4078235461"/>
      </p:ext>
    </p:extLst>
  </p:cSld>
  <p:clrMapOvr>
    <a:masterClrMapping/>
  </p:clrMapOvr>
  <p:transition>
    <p:dissolv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838200" y="115888"/>
            <a:ext cx="7467600" cy="669925"/>
          </a:xfrm>
        </p:spPr>
        <p:txBody>
          <a:bodyPr/>
          <a:lstStyle/>
          <a:p>
            <a:pPr eaLnBrk="1" hangingPunct="1"/>
            <a:r>
              <a:rPr lang="en-US" altLang="zh-CN" dirty="0">
                <a:solidFill>
                  <a:srgbClr val="FF0000"/>
                </a:solidFill>
                <a:latin typeface="Times New Roman" panose="02020603050405020304" pitchFamily="18" charset="0"/>
                <a:ea typeface="华文新魏" panose="02010800040101010101" pitchFamily="2" charset="-122"/>
              </a:rPr>
              <a:t>3.5.2</a:t>
            </a:r>
            <a:r>
              <a:rPr lang="zh-CN" altLang="en-US" dirty="0">
                <a:solidFill>
                  <a:srgbClr val="FF0000"/>
                </a:solidFill>
                <a:latin typeface="Times New Roman" panose="02020603050405020304" pitchFamily="18" charset="0"/>
                <a:ea typeface="华文新魏" panose="02010800040101010101" pitchFamily="2" charset="-122"/>
              </a:rPr>
              <a:t>死锁的定义</a:t>
            </a:r>
          </a:p>
        </p:txBody>
      </p:sp>
      <p:sp>
        <p:nvSpPr>
          <p:cNvPr id="139267" name="Rectangle 3"/>
          <p:cNvSpPr>
            <a:spLocks noGrp="1" noChangeArrowheads="1"/>
          </p:cNvSpPr>
          <p:nvPr>
            <p:ph type="body" idx="1"/>
          </p:nvPr>
        </p:nvSpPr>
        <p:spPr>
          <a:xfrm>
            <a:off x="611188" y="974725"/>
            <a:ext cx="7634287" cy="1949450"/>
          </a:xfrm>
        </p:spPr>
        <p:txBody>
          <a:bodyPr/>
          <a:lstStyle/>
          <a:p>
            <a:pPr algn="just" eaLnBrk="1" hangingPunct="1"/>
            <a:r>
              <a:rPr lang="zh-CN" altLang="en-US" dirty="0">
                <a:ea typeface="华文新魏" panose="02010800040101010101" pitchFamily="2" charset="-122"/>
              </a:rPr>
              <a:t>操作系统中的死锁指：</a:t>
            </a:r>
            <a:r>
              <a:rPr lang="zh-CN" altLang="en-US" dirty="0">
                <a:latin typeface="隶书" panose="02010509060101010101" pitchFamily="49" charset="-122"/>
                <a:ea typeface="华文新魏" panose="02010800040101010101" pitchFamily="2" charset="-122"/>
              </a:rPr>
              <a:t>如果在一个进程集合中的每个进程都在等待只能由该集合中的其他一个进程才能引发的事件，则称一组进程或系统此时发生了死锁。</a:t>
            </a:r>
          </a:p>
        </p:txBody>
      </p:sp>
      <p:sp>
        <p:nvSpPr>
          <p:cNvPr id="139268" name="Rectangle 4"/>
          <p:cNvSpPr>
            <a:spLocks noChangeArrowheads="1"/>
          </p:cNvSpPr>
          <p:nvPr/>
        </p:nvSpPr>
        <p:spPr bwMode="auto">
          <a:xfrm>
            <a:off x="684213" y="3213100"/>
            <a:ext cx="763270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20000"/>
              </a:spcBef>
              <a:buFontTx/>
              <a:buChar char="•"/>
            </a:pPr>
            <a:r>
              <a:rPr lang="zh-CN" altLang="en-US" sz="3200">
                <a:latin typeface="Times New Roman" panose="02020603050405020304" pitchFamily="18" charset="0"/>
                <a:ea typeface="华文新魏" panose="02010800040101010101" pitchFamily="2" charset="-122"/>
              </a:rPr>
              <a:t>例如，</a:t>
            </a:r>
            <a:r>
              <a:rPr lang="en-US" altLang="zh-CN" sz="3200">
                <a:latin typeface="Times New Roman" panose="02020603050405020304" pitchFamily="18" charset="0"/>
                <a:ea typeface="华文新魏" panose="02010800040101010101" pitchFamily="2" charset="-122"/>
              </a:rPr>
              <a:t>n</a:t>
            </a:r>
            <a:r>
              <a:rPr lang="zh-CN" altLang="en-US" sz="3200">
                <a:latin typeface="Times New Roman" panose="02020603050405020304" pitchFamily="18" charset="0"/>
                <a:ea typeface="华文新魏" panose="02010800040101010101" pitchFamily="2" charset="-122"/>
              </a:rPr>
              <a:t>个进程</a:t>
            </a:r>
            <a:r>
              <a:rPr lang="en-US" altLang="zh-CN" sz="3200">
                <a:latin typeface="Times New Roman" panose="02020603050405020304" pitchFamily="18" charset="0"/>
                <a:ea typeface="华文新魏" panose="02010800040101010101" pitchFamily="2" charset="-122"/>
              </a:rPr>
              <a:t>P1</a:t>
            </a:r>
            <a:r>
              <a:rPr lang="zh-CN" altLang="en-US" sz="3200">
                <a:latin typeface="Times New Roman" panose="02020603050405020304" pitchFamily="18" charset="0"/>
                <a:ea typeface="华文新魏" panose="02010800040101010101" pitchFamily="2" charset="-122"/>
              </a:rPr>
              <a:t>、</a:t>
            </a:r>
            <a:r>
              <a:rPr lang="en-US" altLang="zh-CN" sz="3200">
                <a:latin typeface="Times New Roman" panose="02020603050405020304" pitchFamily="18" charset="0"/>
                <a:ea typeface="华文新魏" panose="02010800040101010101" pitchFamily="2" charset="-122"/>
              </a:rPr>
              <a:t>P2</a:t>
            </a:r>
            <a:r>
              <a:rPr lang="zh-CN" altLang="en-US" sz="3200">
                <a:latin typeface="Times New Roman" panose="02020603050405020304" pitchFamily="18" charset="0"/>
                <a:ea typeface="华文新魏" panose="02010800040101010101" pitchFamily="2" charset="-122"/>
              </a:rPr>
              <a:t>，</a:t>
            </a:r>
            <a:r>
              <a:rPr lang="en-US" altLang="zh-CN" sz="3200">
                <a:latin typeface="Times New Roman" panose="02020603050405020304" pitchFamily="18" charset="0"/>
                <a:ea typeface="华文新魏" panose="02010800040101010101" pitchFamily="2" charset="-122"/>
              </a:rPr>
              <a:t>…</a:t>
            </a:r>
            <a:r>
              <a:rPr lang="zh-CN" altLang="en-US" sz="3200">
                <a:latin typeface="Times New Roman" panose="02020603050405020304" pitchFamily="18" charset="0"/>
                <a:ea typeface="华文新魏" panose="02010800040101010101" pitchFamily="2" charset="-122"/>
              </a:rPr>
              <a:t>，</a:t>
            </a:r>
            <a:r>
              <a:rPr lang="en-US" altLang="zh-CN" sz="3200">
                <a:latin typeface="Times New Roman" panose="02020603050405020304" pitchFamily="18" charset="0"/>
                <a:ea typeface="华文新魏" panose="02010800040101010101" pitchFamily="2" charset="-122"/>
              </a:rPr>
              <a:t>Pn</a:t>
            </a:r>
            <a:r>
              <a:rPr lang="zh-CN" altLang="en-US" sz="3200">
                <a:latin typeface="Times New Roman" panose="02020603050405020304" pitchFamily="18" charset="0"/>
                <a:ea typeface="华文新魏" panose="02010800040101010101" pitchFamily="2" charset="-122"/>
              </a:rPr>
              <a:t>，</a:t>
            </a:r>
            <a:r>
              <a:rPr lang="en-US" altLang="zh-CN" sz="3200">
                <a:latin typeface="Times New Roman" panose="02020603050405020304" pitchFamily="18" charset="0"/>
                <a:ea typeface="华文新魏" panose="02010800040101010101" pitchFamily="2" charset="-122"/>
              </a:rPr>
              <a:t>Pi</a:t>
            </a:r>
            <a:r>
              <a:rPr lang="zh-CN" altLang="en-US" sz="3200">
                <a:latin typeface="Times New Roman" panose="02020603050405020304" pitchFamily="18" charset="0"/>
                <a:ea typeface="华文新魏" panose="02010800040101010101" pitchFamily="2" charset="-122"/>
              </a:rPr>
              <a:t>因为申请不到资源</a:t>
            </a:r>
            <a:r>
              <a:rPr lang="en-US" altLang="zh-CN" sz="3200">
                <a:latin typeface="Times New Roman" panose="02020603050405020304" pitchFamily="18" charset="0"/>
                <a:ea typeface="华文新魏" panose="02010800040101010101" pitchFamily="2" charset="-122"/>
              </a:rPr>
              <a:t>Rj</a:t>
            </a:r>
            <a:r>
              <a:rPr lang="zh-CN" altLang="en-US" sz="3200">
                <a:latin typeface="Times New Roman" panose="02020603050405020304" pitchFamily="18" charset="0"/>
                <a:ea typeface="华文新魏" panose="02010800040101010101" pitchFamily="2" charset="-122"/>
              </a:rPr>
              <a:t>而处于等待状态，而</a:t>
            </a:r>
            <a:r>
              <a:rPr lang="en-US" altLang="zh-CN" sz="3200">
                <a:latin typeface="Times New Roman" panose="02020603050405020304" pitchFamily="18" charset="0"/>
                <a:ea typeface="华文新魏" panose="02010800040101010101" pitchFamily="2" charset="-122"/>
              </a:rPr>
              <a:t>Rj</a:t>
            </a:r>
            <a:r>
              <a:rPr lang="zh-CN" altLang="en-US" sz="3200">
                <a:latin typeface="Times New Roman" panose="02020603050405020304" pitchFamily="18" charset="0"/>
                <a:ea typeface="华文新魏" panose="02010800040101010101" pitchFamily="2" charset="-122"/>
              </a:rPr>
              <a:t>又被</a:t>
            </a:r>
            <a:r>
              <a:rPr lang="en-US" altLang="zh-CN" sz="3200">
                <a:latin typeface="Times New Roman" panose="02020603050405020304" pitchFamily="18" charset="0"/>
                <a:ea typeface="华文新魏" panose="02010800040101010101" pitchFamily="2" charset="-122"/>
              </a:rPr>
              <a:t>Pi+1</a:t>
            </a:r>
            <a:r>
              <a:rPr lang="zh-CN" altLang="en-US" sz="3200">
                <a:latin typeface="Times New Roman" panose="02020603050405020304" pitchFamily="18" charset="0"/>
                <a:ea typeface="华文新魏" panose="02010800040101010101" pitchFamily="2" charset="-122"/>
              </a:rPr>
              <a:t>占有，</a:t>
            </a:r>
            <a:r>
              <a:rPr lang="en-US" altLang="zh-CN" sz="3200">
                <a:latin typeface="Times New Roman" panose="02020603050405020304" pitchFamily="18" charset="0"/>
                <a:ea typeface="华文新魏" panose="02010800040101010101" pitchFamily="2" charset="-122"/>
              </a:rPr>
              <a:t>Pn</a:t>
            </a:r>
            <a:r>
              <a:rPr lang="zh-CN" altLang="en-US" sz="3200">
                <a:latin typeface="Times New Roman" panose="02020603050405020304" pitchFamily="18" charset="0"/>
                <a:ea typeface="华文新魏" panose="02010800040101010101" pitchFamily="2" charset="-122"/>
              </a:rPr>
              <a:t>欲申请的资源被</a:t>
            </a:r>
            <a:r>
              <a:rPr lang="en-US" altLang="zh-CN" sz="3200">
                <a:latin typeface="Times New Roman" panose="02020603050405020304" pitchFamily="18" charset="0"/>
                <a:ea typeface="华文新魏" panose="02010800040101010101" pitchFamily="2" charset="-122"/>
              </a:rPr>
              <a:t>P1</a:t>
            </a:r>
            <a:r>
              <a:rPr lang="zh-CN" altLang="en-US" sz="3200">
                <a:latin typeface="Times New Roman" panose="02020603050405020304" pitchFamily="18" charset="0"/>
                <a:ea typeface="华文新魏" panose="02010800040101010101" pitchFamily="2" charset="-122"/>
              </a:rPr>
              <a:t>占有，此时这</a:t>
            </a:r>
            <a:r>
              <a:rPr lang="en-US" altLang="zh-CN" sz="3200">
                <a:latin typeface="Times New Roman" panose="02020603050405020304" pitchFamily="18" charset="0"/>
                <a:ea typeface="华文新魏" panose="02010800040101010101" pitchFamily="2" charset="-122"/>
              </a:rPr>
              <a:t>n</a:t>
            </a:r>
            <a:r>
              <a:rPr lang="zh-CN" altLang="en-US" sz="3200">
                <a:latin typeface="Times New Roman" panose="02020603050405020304" pitchFamily="18" charset="0"/>
                <a:ea typeface="华文新魏" panose="02010800040101010101" pitchFamily="2" charset="-122"/>
              </a:rPr>
              <a:t>个进程的等待状态永远不能结束，则说这</a:t>
            </a:r>
            <a:r>
              <a:rPr lang="en-US" altLang="zh-CN" sz="3200">
                <a:latin typeface="Times New Roman" panose="02020603050405020304" pitchFamily="18" charset="0"/>
                <a:ea typeface="华文新魏" panose="02010800040101010101" pitchFamily="2" charset="-122"/>
              </a:rPr>
              <a:t>n</a:t>
            </a:r>
            <a:r>
              <a:rPr lang="zh-CN" altLang="en-US" sz="3200">
                <a:latin typeface="Times New Roman" panose="02020603050405020304" pitchFamily="18" charset="0"/>
                <a:ea typeface="华文新魏" panose="02010800040101010101" pitchFamily="2" charset="-122"/>
              </a:rPr>
              <a:t>个进程处于死锁状态。</a:t>
            </a:r>
          </a:p>
        </p:txBody>
      </p:sp>
    </p:spTree>
    <p:extLst>
      <p:ext uri="{BB962C8B-B14F-4D97-AF65-F5344CB8AC3E}">
        <p14:creationId xmlns:p14="http://schemas.microsoft.com/office/powerpoint/2010/main" val="4267215897"/>
      </p:ext>
    </p:extLst>
  </p:cSld>
  <p:clrMapOvr>
    <a:masterClrMapping/>
  </p:clrMapOvr>
  <p:transition>
    <p:blinds dir="ver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685800" y="465138"/>
            <a:ext cx="77724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产生死锁的因素</a:t>
            </a:r>
          </a:p>
        </p:txBody>
      </p:sp>
      <p:sp>
        <p:nvSpPr>
          <p:cNvPr id="140291" name="Rectangle 3"/>
          <p:cNvSpPr>
            <a:spLocks noGrp="1" noChangeArrowheads="1"/>
          </p:cNvSpPr>
          <p:nvPr>
            <p:ph type="body" idx="1"/>
          </p:nvPr>
        </p:nvSpPr>
        <p:spPr>
          <a:xfrm>
            <a:off x="900113" y="1773238"/>
            <a:ext cx="7315200" cy="3349625"/>
          </a:xfrm>
        </p:spPr>
        <p:txBody>
          <a:bodyPr/>
          <a:lstStyle/>
          <a:p>
            <a:pPr eaLnBrk="1" hangingPunct="1"/>
            <a:r>
              <a:rPr lang="zh-CN" altLang="en-US" sz="4400">
                <a:latin typeface="宋体" panose="02010600030101010101" pitchFamily="2" charset="-122"/>
                <a:ea typeface="隶书" panose="02010509060101010101" pitchFamily="49" charset="-122"/>
              </a:rPr>
              <a:t>不仅与系统拥有的资源数量有关，而且与资源分配策略，进程对资源的使用要求以及并发进程的推进顺序有关。</a:t>
            </a:r>
            <a:endParaRPr lang="zh-CN" altLang="en-US" sz="4400">
              <a:ea typeface="隶书" panose="02010509060101010101" pitchFamily="49" charset="-122"/>
            </a:endParaRPr>
          </a:p>
        </p:txBody>
      </p:sp>
    </p:spTree>
    <p:extLst>
      <p:ext uri="{BB962C8B-B14F-4D97-AF65-F5344CB8AC3E}">
        <p14:creationId xmlns:p14="http://schemas.microsoft.com/office/powerpoint/2010/main" val="1251488898"/>
      </p:ext>
    </p:extLst>
  </p:cSld>
  <p:clrMapOvr>
    <a:masterClrMapping/>
  </p:clrMapOvr>
  <p:transition>
    <p:blinds dir="vert"/>
  </p:transition>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447800" y="427038"/>
            <a:ext cx="6477000" cy="669925"/>
          </a:xfrm>
        </p:spPr>
        <p:txBody>
          <a:bodyPr/>
          <a:lstStyle/>
          <a:p>
            <a:pPr eaLnBrk="1" hangingPunct="1"/>
            <a:r>
              <a:rPr lang="en-US" altLang="zh-CN" dirty="0">
                <a:solidFill>
                  <a:srgbClr val="FF0000"/>
                </a:solidFill>
                <a:latin typeface="Times New Roman" panose="02020603050405020304" pitchFamily="18" charset="0"/>
                <a:ea typeface="华文新魏" panose="02010800040101010101" pitchFamily="2" charset="-122"/>
              </a:rPr>
              <a:t>3.5.3</a:t>
            </a:r>
            <a:r>
              <a:rPr lang="zh-CN" altLang="en-US" dirty="0">
                <a:solidFill>
                  <a:srgbClr val="FF0000"/>
                </a:solidFill>
                <a:latin typeface="Times New Roman" panose="02020603050405020304" pitchFamily="18" charset="0"/>
                <a:ea typeface="华文新魏" panose="02010800040101010101" pitchFamily="2" charset="-122"/>
              </a:rPr>
              <a:t>死锁防止</a:t>
            </a:r>
          </a:p>
        </p:txBody>
      </p:sp>
      <p:sp>
        <p:nvSpPr>
          <p:cNvPr id="131075" name="Rectangle 3"/>
          <p:cNvSpPr>
            <a:spLocks noGrp="1" noChangeArrowheads="1"/>
          </p:cNvSpPr>
          <p:nvPr>
            <p:ph type="body" idx="1"/>
          </p:nvPr>
        </p:nvSpPr>
        <p:spPr>
          <a:xfrm>
            <a:off x="838200" y="1219200"/>
            <a:ext cx="7766050" cy="4443413"/>
          </a:xfrm>
        </p:spPr>
        <p:txBody>
          <a:bodyPr/>
          <a:lstStyle/>
          <a:p>
            <a:pPr algn="just" eaLnBrk="1" hangingPunct="1">
              <a:lnSpc>
                <a:spcPct val="90000"/>
              </a:lnSpc>
              <a:buFontTx/>
              <a:buNone/>
            </a:pPr>
            <a:r>
              <a:rPr lang="en-US" altLang="zh-CN" sz="4000" b="1" dirty="0">
                <a:ea typeface="隶书" panose="02010509060101010101" pitchFamily="49" charset="-122"/>
              </a:rPr>
              <a:t>      </a:t>
            </a:r>
            <a:r>
              <a:rPr lang="zh-CN" altLang="en-US" sz="4000" b="1" dirty="0">
                <a:solidFill>
                  <a:srgbClr val="CC0000"/>
                </a:solidFill>
                <a:ea typeface="隶书" panose="02010509060101010101" pitchFamily="49" charset="-122"/>
              </a:rPr>
              <a:t>形成死锁的四个必要条件</a:t>
            </a:r>
          </a:p>
          <a:p>
            <a:pPr lvl="1" algn="just" eaLnBrk="1" hangingPunct="1">
              <a:lnSpc>
                <a:spcPct val="90000"/>
              </a:lnSpc>
            </a:pPr>
            <a:r>
              <a:rPr lang="zh-CN" altLang="en-US" b="1" dirty="0">
                <a:solidFill>
                  <a:srgbClr val="3333FF"/>
                </a:solidFill>
              </a:rPr>
              <a:t>互斥条件</a:t>
            </a:r>
            <a:r>
              <a:rPr lang="zh-CN" altLang="en-US" sz="3200" dirty="0">
                <a:solidFill>
                  <a:srgbClr val="3333FF"/>
                </a:solidFill>
              </a:rPr>
              <a:t>：</a:t>
            </a:r>
            <a:r>
              <a:rPr lang="zh-CN" altLang="en-US" sz="3600" b="1" dirty="0">
                <a:ea typeface="隶书" panose="02010509060101010101" pitchFamily="49" charset="-122"/>
              </a:rPr>
              <a:t>进程互斥使用资源</a:t>
            </a:r>
          </a:p>
          <a:p>
            <a:pPr lvl="1" algn="just" eaLnBrk="1" hangingPunct="1">
              <a:lnSpc>
                <a:spcPct val="90000"/>
              </a:lnSpc>
            </a:pPr>
            <a:r>
              <a:rPr lang="zh-CN" altLang="en-US" b="1" dirty="0">
                <a:solidFill>
                  <a:srgbClr val="3333FF"/>
                </a:solidFill>
              </a:rPr>
              <a:t>部分分配条件</a:t>
            </a:r>
            <a:r>
              <a:rPr lang="zh-CN" altLang="en-US" sz="3200" dirty="0"/>
              <a:t>：</a:t>
            </a:r>
            <a:r>
              <a:rPr lang="zh-CN" altLang="en-US" sz="3600" b="1" dirty="0">
                <a:ea typeface="隶书" panose="02010509060101010101" pitchFamily="49" charset="-122"/>
              </a:rPr>
              <a:t>申请新资源时不释放已占有资源</a:t>
            </a:r>
          </a:p>
          <a:p>
            <a:pPr lvl="1" algn="just" eaLnBrk="1" hangingPunct="1">
              <a:lnSpc>
                <a:spcPct val="90000"/>
              </a:lnSpc>
            </a:pPr>
            <a:r>
              <a:rPr lang="zh-CN" altLang="en-US" b="1" dirty="0">
                <a:solidFill>
                  <a:srgbClr val="3333FF"/>
                </a:solidFill>
              </a:rPr>
              <a:t>不剥夺条件</a:t>
            </a:r>
            <a:r>
              <a:rPr lang="zh-CN" altLang="en-US" sz="3200" dirty="0"/>
              <a:t>：</a:t>
            </a:r>
            <a:r>
              <a:rPr lang="zh-CN" altLang="en-US" sz="3600" b="1" dirty="0">
                <a:ea typeface="隶书" panose="02010509060101010101" pitchFamily="49" charset="-122"/>
              </a:rPr>
              <a:t>一个进程不能抢夺其他进程占有的资源</a:t>
            </a:r>
          </a:p>
          <a:p>
            <a:pPr lvl="1" algn="just" eaLnBrk="1" hangingPunct="1">
              <a:lnSpc>
                <a:spcPct val="90000"/>
              </a:lnSpc>
            </a:pPr>
            <a:r>
              <a:rPr lang="zh-CN" altLang="en-US" b="1" dirty="0">
                <a:solidFill>
                  <a:srgbClr val="3333FF"/>
                </a:solidFill>
              </a:rPr>
              <a:t>环路条件</a:t>
            </a:r>
            <a:r>
              <a:rPr lang="zh-CN" altLang="en-US" sz="3200" dirty="0"/>
              <a:t>：</a:t>
            </a:r>
            <a:r>
              <a:rPr lang="zh-CN" altLang="en-US" sz="3600" b="1" dirty="0">
                <a:ea typeface="隶书" panose="02010509060101010101" pitchFamily="49" charset="-122"/>
              </a:rPr>
              <a:t>存在一组进程循环等待资源的</a:t>
            </a:r>
          </a:p>
        </p:txBody>
      </p:sp>
    </p:spTree>
    <p:extLst>
      <p:ext uri="{BB962C8B-B14F-4D97-AF65-F5344CB8AC3E}">
        <p14:creationId xmlns:p14="http://schemas.microsoft.com/office/powerpoint/2010/main" val="219429406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 calcmode="lin" valueType="num">
                                      <p:cBhvr>
                                        <p:cTn id="7" dur="500" fill="hold"/>
                                        <p:tgtEl>
                                          <p:spTgt spid="13107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1075">
                                            <p:txEl>
                                              <p:pRg st="0" end="0"/>
                                            </p:txEl>
                                          </p:spTgt>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31075">
                                            <p:txEl>
                                              <p:pRg st="1" end="1"/>
                                            </p:txEl>
                                          </p:spTgt>
                                        </p:tgtEl>
                                        <p:attrNameLst>
                                          <p:attrName>style.visibility</p:attrName>
                                        </p:attrNameLst>
                                      </p:cBhvr>
                                      <p:to>
                                        <p:strVal val="visible"/>
                                      </p:to>
                                    </p:set>
                                    <p:anim calcmode="lin" valueType="num">
                                      <p:cBhvr>
                                        <p:cTn id="11" dur="500" fill="hold"/>
                                        <p:tgtEl>
                                          <p:spTgt spid="131075">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131075">
                                            <p:txEl>
                                              <p:pRg st="1" end="1"/>
                                            </p:txEl>
                                          </p:spTgt>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131075">
                                            <p:txEl>
                                              <p:pRg st="2" end="2"/>
                                            </p:txEl>
                                          </p:spTgt>
                                        </p:tgtEl>
                                        <p:attrNameLst>
                                          <p:attrName>style.visibility</p:attrName>
                                        </p:attrNameLst>
                                      </p:cBhvr>
                                      <p:to>
                                        <p:strVal val="visible"/>
                                      </p:to>
                                    </p:set>
                                    <p:anim calcmode="lin" valueType="num">
                                      <p:cBhvr>
                                        <p:cTn id="15" dur="500" fill="hold"/>
                                        <p:tgtEl>
                                          <p:spTgt spid="131075">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131075">
                                            <p:txEl>
                                              <p:pRg st="2" end="2"/>
                                            </p:txEl>
                                          </p:spTgt>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0"/>
                                  </p:stCondLst>
                                  <p:childTnLst>
                                    <p:set>
                                      <p:cBhvr>
                                        <p:cTn id="18" dur="1" fill="hold">
                                          <p:stCondLst>
                                            <p:cond delay="0"/>
                                          </p:stCondLst>
                                        </p:cTn>
                                        <p:tgtEl>
                                          <p:spTgt spid="131075">
                                            <p:txEl>
                                              <p:pRg st="3" end="3"/>
                                            </p:txEl>
                                          </p:spTgt>
                                        </p:tgtEl>
                                        <p:attrNameLst>
                                          <p:attrName>style.visibility</p:attrName>
                                        </p:attrNameLst>
                                      </p:cBhvr>
                                      <p:to>
                                        <p:strVal val="visible"/>
                                      </p:to>
                                    </p:set>
                                    <p:anim calcmode="lin" valueType="num">
                                      <p:cBhvr>
                                        <p:cTn id="19" dur="500" fill="hold"/>
                                        <p:tgtEl>
                                          <p:spTgt spid="131075">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131075">
                                            <p:txEl>
                                              <p:pRg st="3" end="3"/>
                                            </p:txEl>
                                          </p:spTgt>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131075">
                                            <p:txEl>
                                              <p:pRg st="4" end="4"/>
                                            </p:txEl>
                                          </p:spTgt>
                                        </p:tgtEl>
                                        <p:attrNameLst>
                                          <p:attrName>style.visibility</p:attrName>
                                        </p:attrNameLst>
                                      </p:cBhvr>
                                      <p:to>
                                        <p:strVal val="visible"/>
                                      </p:to>
                                    </p:set>
                                    <p:anim calcmode="lin" valueType="num">
                                      <p:cBhvr>
                                        <p:cTn id="23" dur="500" fill="hold"/>
                                        <p:tgtEl>
                                          <p:spTgt spid="131075">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131075">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76250" y="44450"/>
            <a:ext cx="8148638"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死锁防止</a:t>
            </a:r>
            <a:r>
              <a:rPr lang="en-US" altLang="zh-CN">
                <a:solidFill>
                  <a:srgbClr val="FF0000"/>
                </a:solidFill>
                <a:latin typeface="Times New Roman" panose="02020603050405020304" pitchFamily="18" charset="0"/>
                <a:ea typeface="华文新魏" panose="02010800040101010101" pitchFamily="2" charset="-122"/>
              </a:rPr>
              <a:t>(2)</a:t>
            </a:r>
          </a:p>
        </p:txBody>
      </p:sp>
      <p:sp>
        <p:nvSpPr>
          <p:cNvPr id="142339" name="Rectangle 3"/>
          <p:cNvSpPr>
            <a:spLocks noGrp="1" noChangeArrowheads="1"/>
          </p:cNvSpPr>
          <p:nvPr>
            <p:ph type="body" idx="1"/>
          </p:nvPr>
        </p:nvSpPr>
        <p:spPr>
          <a:xfrm>
            <a:off x="395288" y="620713"/>
            <a:ext cx="8353425" cy="1522412"/>
          </a:xfrm>
          <a:noFill/>
        </p:spPr>
        <p:txBody>
          <a:bodyPr/>
          <a:lstStyle/>
          <a:p>
            <a:pPr marL="90488" indent="-90488" algn="just" eaLnBrk="1" hangingPunct="1">
              <a:spcBef>
                <a:spcPct val="0"/>
              </a:spcBef>
              <a:buFontTx/>
              <a:buNone/>
            </a:pPr>
            <a:r>
              <a:rPr lang="en-US" altLang="zh-CN" sz="2800" b="1">
                <a:solidFill>
                  <a:srgbClr val="3333FF"/>
                </a:solidFill>
                <a:latin typeface="黑体" panose="02010609060101010101" pitchFamily="49" charset="-122"/>
                <a:ea typeface="黑体" panose="02010609060101010101" pitchFamily="49" charset="-122"/>
              </a:rPr>
              <a:t>   </a:t>
            </a:r>
            <a:r>
              <a:rPr lang="zh-CN" altLang="en-US" sz="2800" b="1">
                <a:solidFill>
                  <a:srgbClr val="3333FF"/>
                </a:solidFill>
                <a:latin typeface="黑体" panose="02010609060101010101" pitchFamily="49" charset="-122"/>
                <a:ea typeface="黑体" panose="02010609060101010101" pitchFamily="49" charset="-122"/>
              </a:rPr>
              <a:t>破坏第一个条件</a:t>
            </a:r>
          </a:p>
          <a:p>
            <a:pPr marL="90488" indent="-90488" algn="just" eaLnBrk="1" hangingPunct="1">
              <a:spcBef>
                <a:spcPct val="0"/>
              </a:spcBef>
            </a:pPr>
            <a:r>
              <a:rPr lang="zh-CN" altLang="en-US" sz="2400">
                <a:latin typeface="黑体" panose="02010609060101010101" pitchFamily="49" charset="-122"/>
                <a:ea typeface="黑体" panose="02010609060101010101" pitchFamily="49" charset="-122"/>
              </a:rPr>
              <a:t>使资源可同时访问而不是互斥使用，是个简单的办法，磁盘可用这种办法管理</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但有许多资源往往是不能同时访问，所以这种做法许多场合行不通。</a:t>
            </a:r>
          </a:p>
        </p:txBody>
      </p:sp>
      <p:sp>
        <p:nvSpPr>
          <p:cNvPr id="142340" name="Rectangle 4"/>
          <p:cNvSpPr>
            <a:spLocks noChangeArrowheads="1"/>
          </p:cNvSpPr>
          <p:nvPr/>
        </p:nvSpPr>
        <p:spPr bwMode="auto">
          <a:xfrm>
            <a:off x="323850" y="2276475"/>
            <a:ext cx="8640763"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90488" indent="-904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a:solidFill>
                  <a:srgbClr val="3333FF"/>
                </a:solidFill>
                <a:latin typeface="黑体" panose="02010609060101010101" pitchFamily="49" charset="-122"/>
                <a:ea typeface="黑体" panose="02010609060101010101" pitchFamily="49" charset="-122"/>
              </a:rPr>
              <a:t>  </a:t>
            </a:r>
            <a:r>
              <a:rPr lang="zh-CN" altLang="en-US" sz="2800" b="1">
                <a:solidFill>
                  <a:srgbClr val="3333FF"/>
                </a:solidFill>
                <a:latin typeface="黑体" panose="02010609060101010101" pitchFamily="49" charset="-122"/>
                <a:ea typeface="黑体" panose="02010609060101010101" pitchFamily="49" charset="-122"/>
              </a:rPr>
              <a:t>破坏第三个条件</a:t>
            </a:r>
          </a:p>
          <a:p>
            <a:pPr algn="just" eaLnBrk="1" hangingPunct="1">
              <a:buFontTx/>
              <a:buChar char="•"/>
            </a:pPr>
            <a:r>
              <a:rPr lang="zh-CN" altLang="en-US" sz="2400">
                <a:latin typeface="黑体" panose="02010609060101010101" pitchFamily="49" charset="-122"/>
                <a:ea typeface="黑体" panose="02010609060101010101" pitchFamily="49" charset="-122"/>
              </a:rPr>
              <a:t>采用剥夺式调度方法可破坏第三个条件，但只适用于对主存资源和处理器资源的分配，</a:t>
            </a:r>
          </a:p>
          <a:p>
            <a:pPr algn="just" eaLnBrk="1" hangingPunct="1">
              <a:buFontTx/>
              <a:buChar char="•"/>
            </a:pPr>
            <a:r>
              <a:rPr lang="zh-CN" altLang="en-US" sz="2400">
                <a:latin typeface="黑体" panose="02010609060101010101" pitchFamily="49" charset="-122"/>
                <a:ea typeface="黑体" panose="02010609060101010101" pitchFamily="49" charset="-122"/>
              </a:rPr>
              <a:t>当进程在申请资源未获准许的情况下</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如主动释放资源</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一种剥夺式</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再才去等待，以后再一起向系统提出申请</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也能防止死锁。</a:t>
            </a:r>
          </a:p>
        </p:txBody>
      </p:sp>
      <p:sp>
        <p:nvSpPr>
          <p:cNvPr id="142341" name="Rectangle 5"/>
          <p:cNvSpPr>
            <a:spLocks noChangeArrowheads="1"/>
          </p:cNvSpPr>
          <p:nvPr/>
        </p:nvSpPr>
        <p:spPr bwMode="auto">
          <a:xfrm>
            <a:off x="395288" y="4367213"/>
            <a:ext cx="8351837"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90488" indent="-904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pPr>
            <a:r>
              <a:rPr lang="en-US" altLang="zh-CN" sz="3200" dirty="0"/>
              <a:t>   </a:t>
            </a:r>
            <a:r>
              <a:rPr lang="zh-CN" altLang="en-US" sz="2800" b="1" dirty="0">
                <a:solidFill>
                  <a:srgbClr val="3333FF"/>
                </a:solidFill>
                <a:latin typeface="黑体" panose="02010609060101010101" pitchFamily="49" charset="-122"/>
                <a:ea typeface="黑体" panose="02010609060101010101" pitchFamily="49" charset="-122"/>
              </a:rPr>
              <a:t>破坏第二个条件或第四个条件</a:t>
            </a:r>
          </a:p>
          <a:p>
            <a:pPr algn="just" eaLnBrk="1" hangingPunct="1">
              <a:buFontTx/>
              <a:buChar char="•"/>
            </a:pPr>
            <a:r>
              <a:rPr lang="zh-CN" altLang="en-US" sz="2400" dirty="0">
                <a:latin typeface="黑体" panose="02010609060101010101" pitchFamily="49" charset="-122"/>
                <a:ea typeface="黑体" panose="02010609060101010101" pitchFamily="49" charset="-122"/>
              </a:rPr>
              <a:t>种种死锁防止办法施加于资源的限制条件太严格</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会造成资源利用率和吞吐率低。两种比较实用的死锁防止方法，它们能破坏第二个条件或第四个条件。</a:t>
            </a:r>
          </a:p>
        </p:txBody>
      </p:sp>
    </p:spTree>
    <p:extLst>
      <p:ext uri="{BB962C8B-B14F-4D97-AF65-F5344CB8AC3E}">
        <p14:creationId xmlns:p14="http://schemas.microsoft.com/office/powerpoint/2010/main" val="1262955035"/>
      </p:ext>
    </p:extLst>
  </p:cSld>
  <p:clrMapOvr>
    <a:masterClrMapping/>
  </p:clrMapOvr>
  <p:transition>
    <p:blinds dir="vert"/>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755650" y="115888"/>
            <a:ext cx="77724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死锁防止</a:t>
            </a:r>
            <a:r>
              <a:rPr lang="en-US" altLang="zh-CN">
                <a:solidFill>
                  <a:srgbClr val="FF0000"/>
                </a:solidFill>
                <a:latin typeface="Times New Roman" panose="02020603050405020304" pitchFamily="18" charset="0"/>
                <a:ea typeface="华文新魏" panose="02010800040101010101" pitchFamily="2" charset="-122"/>
              </a:rPr>
              <a:t>(3)</a:t>
            </a:r>
            <a:endParaRPr lang="en-US" altLang="zh-CN" sz="4800" b="1">
              <a:solidFill>
                <a:srgbClr val="CC0000"/>
              </a:solidFill>
              <a:ea typeface="隶书" panose="02010509060101010101" pitchFamily="49" charset="-122"/>
            </a:endParaRPr>
          </a:p>
        </p:txBody>
      </p:sp>
      <p:sp>
        <p:nvSpPr>
          <p:cNvPr id="143363" name="Rectangle 3"/>
          <p:cNvSpPr>
            <a:spLocks noGrp="1" noChangeArrowheads="1"/>
          </p:cNvSpPr>
          <p:nvPr>
            <p:ph type="body" idx="1"/>
          </p:nvPr>
        </p:nvSpPr>
        <p:spPr>
          <a:xfrm>
            <a:off x="323850" y="1341438"/>
            <a:ext cx="8424863" cy="792162"/>
          </a:xfrm>
        </p:spPr>
        <p:txBody>
          <a:bodyPr/>
          <a:lstStyle/>
          <a:p>
            <a:pPr marL="0" indent="0" algn="just" eaLnBrk="1" hangingPunct="1">
              <a:buFontTx/>
              <a:buNone/>
            </a:pPr>
            <a:r>
              <a:rPr lang="en-US" altLang="zh-CN" sz="2800" b="1">
                <a:latin typeface="黑体" panose="02010609060101010101" pitchFamily="49" charset="-122"/>
                <a:ea typeface="黑体" panose="02010609060101010101" pitchFamily="49" charset="-122"/>
              </a:rPr>
              <a:t>   </a:t>
            </a:r>
            <a:r>
              <a:rPr lang="zh-CN" altLang="en-US" sz="2400" b="1">
                <a:latin typeface="黑体" panose="02010609060101010101" pitchFamily="49" charset="-122"/>
                <a:ea typeface="黑体" panose="02010609060101010101" pitchFamily="49" charset="-122"/>
              </a:rPr>
              <a:t>静态分配是指一个进程必须在执行前就申请它所要的全部资源，并且直到它所要的资源都得到满足后才开始执行。</a:t>
            </a:r>
            <a:endParaRPr lang="zh-CN" altLang="en-US" sz="2400">
              <a:latin typeface="黑体" panose="02010609060101010101" pitchFamily="49" charset="-122"/>
              <a:ea typeface="黑体" panose="02010609060101010101" pitchFamily="49" charset="-122"/>
            </a:endParaRPr>
          </a:p>
        </p:txBody>
      </p:sp>
      <p:sp>
        <p:nvSpPr>
          <p:cNvPr id="143364" name="Rectangle 4"/>
          <p:cNvSpPr>
            <a:spLocks noChangeArrowheads="1"/>
          </p:cNvSpPr>
          <p:nvPr/>
        </p:nvSpPr>
        <p:spPr bwMode="auto">
          <a:xfrm>
            <a:off x="323850" y="836613"/>
            <a:ext cx="7772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3333FF"/>
                </a:solidFill>
                <a:latin typeface="黑体" panose="02010609060101010101" pitchFamily="49" charset="-122"/>
                <a:ea typeface="黑体" panose="02010609060101010101" pitchFamily="49" charset="-122"/>
              </a:rPr>
              <a:t>   </a:t>
            </a:r>
            <a:r>
              <a:rPr lang="zh-CN" altLang="en-US" sz="2800" b="1">
                <a:solidFill>
                  <a:srgbClr val="333399"/>
                </a:solidFill>
                <a:latin typeface="黑体" panose="02010609060101010101" pitchFamily="49" charset="-122"/>
                <a:ea typeface="黑体" panose="02010609060101010101" pitchFamily="49" charset="-122"/>
              </a:rPr>
              <a:t>静态分配策略（破坏条件</a:t>
            </a:r>
            <a:r>
              <a:rPr lang="en-US" altLang="zh-CN" sz="2800" b="1">
                <a:solidFill>
                  <a:srgbClr val="333399"/>
                </a:solidFill>
                <a:latin typeface="黑体" panose="02010609060101010101" pitchFamily="49" charset="-122"/>
                <a:ea typeface="黑体" panose="02010609060101010101" pitchFamily="49" charset="-122"/>
              </a:rPr>
              <a:t>2</a:t>
            </a:r>
            <a:r>
              <a:rPr lang="zh-CN" altLang="en-US" sz="2800" b="1">
                <a:solidFill>
                  <a:srgbClr val="333399"/>
                </a:solidFill>
                <a:latin typeface="黑体" panose="02010609060101010101" pitchFamily="49" charset="-122"/>
                <a:ea typeface="黑体" panose="02010609060101010101" pitchFamily="49" charset="-122"/>
              </a:rPr>
              <a:t>）</a:t>
            </a:r>
          </a:p>
        </p:txBody>
      </p:sp>
      <p:sp>
        <p:nvSpPr>
          <p:cNvPr id="143365" name="Rectangle 5"/>
          <p:cNvSpPr>
            <a:spLocks noChangeArrowheads="1"/>
          </p:cNvSpPr>
          <p:nvPr/>
        </p:nvSpPr>
        <p:spPr bwMode="auto">
          <a:xfrm>
            <a:off x="323850" y="2497138"/>
            <a:ext cx="7772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3333FF"/>
                </a:solidFill>
                <a:latin typeface="黑体" panose="02010609060101010101" pitchFamily="49" charset="-122"/>
                <a:ea typeface="黑体" panose="02010609060101010101" pitchFamily="49" charset="-122"/>
              </a:rPr>
              <a:t>  </a:t>
            </a:r>
            <a:r>
              <a:rPr lang="zh-CN" altLang="en-US" sz="2800" b="1">
                <a:solidFill>
                  <a:srgbClr val="333399"/>
                </a:solidFill>
                <a:latin typeface="黑体" panose="02010609060101010101" pitchFamily="49" charset="-122"/>
                <a:ea typeface="黑体" panose="02010609060101010101" pitchFamily="49" charset="-122"/>
              </a:rPr>
              <a:t>层次分配策略（破坏条件</a:t>
            </a:r>
            <a:r>
              <a:rPr lang="en-US" altLang="zh-CN" sz="2800" b="1">
                <a:solidFill>
                  <a:srgbClr val="333399"/>
                </a:solidFill>
                <a:latin typeface="黑体" panose="02010609060101010101" pitchFamily="49" charset="-122"/>
                <a:ea typeface="黑体" panose="02010609060101010101" pitchFamily="49" charset="-122"/>
              </a:rPr>
              <a:t>2</a:t>
            </a:r>
            <a:r>
              <a:rPr lang="zh-CN" altLang="en-US" sz="2800" b="1">
                <a:solidFill>
                  <a:srgbClr val="333399"/>
                </a:solidFill>
                <a:latin typeface="黑体" panose="02010609060101010101" pitchFamily="49" charset="-122"/>
                <a:ea typeface="黑体" panose="02010609060101010101" pitchFamily="49" charset="-122"/>
              </a:rPr>
              <a:t>和</a:t>
            </a:r>
            <a:r>
              <a:rPr lang="en-US" altLang="zh-CN" sz="2800" b="1">
                <a:solidFill>
                  <a:srgbClr val="333399"/>
                </a:solidFill>
                <a:latin typeface="黑体" panose="02010609060101010101" pitchFamily="49" charset="-122"/>
                <a:ea typeface="黑体" panose="02010609060101010101" pitchFamily="49" charset="-122"/>
              </a:rPr>
              <a:t>4</a:t>
            </a:r>
            <a:r>
              <a:rPr lang="zh-CN" altLang="en-US" sz="2800" b="1">
                <a:solidFill>
                  <a:srgbClr val="333399"/>
                </a:solidFill>
                <a:latin typeface="黑体" panose="02010609060101010101" pitchFamily="49" charset="-122"/>
                <a:ea typeface="黑体" panose="02010609060101010101" pitchFamily="49" charset="-122"/>
              </a:rPr>
              <a:t>）</a:t>
            </a:r>
          </a:p>
        </p:txBody>
      </p:sp>
      <p:sp>
        <p:nvSpPr>
          <p:cNvPr id="143366" name="Rectangle 6"/>
          <p:cNvSpPr>
            <a:spLocks noChangeArrowheads="1"/>
          </p:cNvSpPr>
          <p:nvPr/>
        </p:nvSpPr>
        <p:spPr bwMode="auto">
          <a:xfrm>
            <a:off x="468313" y="3068638"/>
            <a:ext cx="8351837"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360363" indent="-180975"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gn="just" eaLnBrk="1" hangingPunct="1">
              <a:spcBef>
                <a:spcPct val="10000"/>
              </a:spcBef>
              <a:buFontTx/>
              <a:buChar char="–"/>
            </a:pPr>
            <a:r>
              <a:rPr lang="zh-CN" altLang="en-US" sz="2400" b="1">
                <a:latin typeface="黑体" panose="02010609060101010101" pitchFamily="49" charset="-122"/>
                <a:ea typeface="黑体" panose="02010609060101010101" pitchFamily="49" charset="-122"/>
              </a:rPr>
              <a:t>资源被分成多个层次</a:t>
            </a:r>
          </a:p>
          <a:p>
            <a:pPr lvl="1" algn="just" eaLnBrk="1" hangingPunct="1">
              <a:spcBef>
                <a:spcPct val="10000"/>
              </a:spcBef>
              <a:buFontTx/>
              <a:buChar char="–"/>
            </a:pPr>
            <a:r>
              <a:rPr lang="zh-CN" altLang="en-US" sz="2400" b="1">
                <a:latin typeface="黑体" panose="02010609060101010101" pitchFamily="49" charset="-122"/>
                <a:ea typeface="黑体" panose="02010609060101010101" pitchFamily="49" charset="-122"/>
              </a:rPr>
              <a:t>当进程得到某一层的一个资源后，它只能再申请较高层次的资源</a:t>
            </a:r>
          </a:p>
          <a:p>
            <a:pPr lvl="1" algn="just" eaLnBrk="1" hangingPunct="1">
              <a:spcBef>
                <a:spcPct val="10000"/>
              </a:spcBef>
              <a:buFontTx/>
              <a:buChar char="–"/>
            </a:pPr>
            <a:r>
              <a:rPr lang="zh-CN" altLang="en-US" sz="2400" b="1">
                <a:latin typeface="黑体" panose="02010609060101010101" pitchFamily="49" charset="-122"/>
                <a:ea typeface="黑体" panose="02010609060101010101" pitchFamily="49" charset="-122"/>
              </a:rPr>
              <a:t>当进程要释放某层的一个资源时，必须先释放占有的较高层次的资源</a:t>
            </a:r>
          </a:p>
          <a:p>
            <a:pPr lvl="1" algn="just" eaLnBrk="1" hangingPunct="1">
              <a:spcBef>
                <a:spcPct val="10000"/>
              </a:spcBef>
              <a:buFontTx/>
              <a:buChar char="–"/>
            </a:pPr>
            <a:r>
              <a:rPr lang="zh-CN" altLang="en-US" sz="2400" b="1">
                <a:latin typeface="黑体" panose="02010609060101010101" pitchFamily="49" charset="-122"/>
                <a:ea typeface="黑体" panose="02010609060101010101" pitchFamily="49" charset="-122"/>
              </a:rPr>
              <a:t>当进程得到某一层的一个资源后，它想申请该层的另一个资源时，必须先释放该层中的已占资源</a:t>
            </a:r>
          </a:p>
        </p:txBody>
      </p:sp>
    </p:spTree>
    <p:extLst>
      <p:ext uri="{BB962C8B-B14F-4D97-AF65-F5344CB8AC3E}">
        <p14:creationId xmlns:p14="http://schemas.microsoft.com/office/powerpoint/2010/main" val="4177864261"/>
      </p:ext>
    </p:extLst>
  </p:cSld>
  <p:clrMapOvr>
    <a:masterClrMapping/>
  </p:clrMapOvr>
  <p:transition>
    <p:blinds dir="vert"/>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685800" y="342900"/>
            <a:ext cx="7772400" cy="1219200"/>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死锁防止</a:t>
            </a:r>
            <a:r>
              <a:rPr lang="en-US" altLang="zh-CN">
                <a:solidFill>
                  <a:srgbClr val="FF0000"/>
                </a:solidFill>
                <a:latin typeface="Times New Roman" panose="02020603050405020304" pitchFamily="18" charset="0"/>
                <a:ea typeface="华文新魏" panose="02010800040101010101" pitchFamily="2" charset="-122"/>
              </a:rPr>
              <a:t>(7)</a:t>
            </a:r>
            <a:br>
              <a:rPr lang="en-US" altLang="zh-CN">
                <a:solidFill>
                  <a:srgbClr val="FF0000"/>
                </a:solidFill>
                <a:latin typeface="Times New Roman" panose="02020603050405020304" pitchFamily="18" charset="0"/>
                <a:ea typeface="华文新魏" panose="02010800040101010101" pitchFamily="2" charset="-122"/>
              </a:rPr>
            </a:br>
            <a:r>
              <a:rPr lang="zh-CN" altLang="en-US" sz="3600" b="1">
                <a:solidFill>
                  <a:srgbClr val="CC0000"/>
                </a:solidFill>
                <a:ea typeface="隶书" panose="02010509060101010101" pitchFamily="49" charset="-122"/>
              </a:rPr>
              <a:t>层次</a:t>
            </a:r>
            <a:r>
              <a:rPr lang="zh-CN" altLang="en-US" sz="3600">
                <a:solidFill>
                  <a:srgbClr val="CC0000"/>
                </a:solidFill>
                <a:ea typeface="隶书" panose="02010509060101010101" pitchFamily="49" charset="-122"/>
              </a:rPr>
              <a:t>策略的变种按序分配策略</a:t>
            </a:r>
          </a:p>
        </p:txBody>
      </p:sp>
      <p:sp>
        <p:nvSpPr>
          <p:cNvPr id="144387" name="Rectangle 3"/>
          <p:cNvSpPr>
            <a:spLocks noGrp="1" noChangeArrowheads="1"/>
          </p:cNvSpPr>
          <p:nvPr>
            <p:ph type="body" idx="1"/>
          </p:nvPr>
        </p:nvSpPr>
        <p:spPr>
          <a:xfrm>
            <a:off x="762000" y="1600200"/>
            <a:ext cx="7467600" cy="3605213"/>
          </a:xfrm>
        </p:spPr>
        <p:txBody>
          <a:bodyPr/>
          <a:lstStyle/>
          <a:p>
            <a:pPr algn="just" eaLnBrk="1" hangingPunct="1"/>
            <a:r>
              <a:rPr lang="zh-CN" altLang="en-US" dirty="0">
                <a:latin typeface="Times New Roman" panose="02020603050405020304" pitchFamily="18" charset="0"/>
                <a:ea typeface="隶书" panose="02010509060101010101" pitchFamily="49" charset="-122"/>
              </a:rPr>
              <a:t>把系统的所有资源排一个顺序，例如，系统若共有</a:t>
            </a:r>
            <a:r>
              <a:rPr lang="en-US" altLang="zh-CN" dirty="0">
                <a:latin typeface="Times New Roman" panose="02020603050405020304" pitchFamily="18" charset="0"/>
                <a:ea typeface="隶书" panose="02010509060101010101" pitchFamily="49" charset="-122"/>
              </a:rPr>
              <a:t>n</a:t>
            </a:r>
            <a:r>
              <a:rPr lang="zh-CN" altLang="en-US" dirty="0">
                <a:latin typeface="Times New Roman" panose="02020603050405020304" pitchFamily="18" charset="0"/>
                <a:ea typeface="隶书" panose="02010509060101010101" pitchFamily="49" charset="-122"/>
              </a:rPr>
              <a:t>个进程</a:t>
            </a:r>
            <a:r>
              <a:rPr lang="en-US" altLang="zh-CN" dirty="0">
                <a:latin typeface="Times New Roman" panose="02020603050405020304" pitchFamily="18" charset="0"/>
                <a:ea typeface="隶书" panose="02010509060101010101" pitchFamily="49" charset="-122"/>
              </a:rPr>
              <a:t>,</a:t>
            </a:r>
            <a:r>
              <a:rPr lang="zh-CN" altLang="en-US" dirty="0">
                <a:latin typeface="Times New Roman" panose="02020603050405020304" pitchFamily="18" charset="0"/>
                <a:ea typeface="隶书" panose="02010509060101010101" pitchFamily="49" charset="-122"/>
              </a:rPr>
              <a:t>共有</a:t>
            </a:r>
            <a:r>
              <a:rPr lang="en-US" altLang="zh-CN" dirty="0">
                <a:latin typeface="Times New Roman" panose="02020603050405020304" pitchFamily="18" charset="0"/>
                <a:ea typeface="隶书" panose="02010509060101010101" pitchFamily="49" charset="-122"/>
              </a:rPr>
              <a:t>m</a:t>
            </a:r>
            <a:r>
              <a:rPr lang="zh-CN" altLang="en-US" dirty="0">
                <a:latin typeface="Times New Roman" panose="02020603050405020304" pitchFamily="18" charset="0"/>
                <a:ea typeface="隶书" panose="02010509060101010101" pitchFamily="49" charset="-122"/>
              </a:rPr>
              <a:t>个资源，用</a:t>
            </a:r>
            <a:r>
              <a:rPr lang="en-US" altLang="zh-CN" dirty="0" err="1">
                <a:latin typeface="Times New Roman" panose="02020603050405020304" pitchFamily="18" charset="0"/>
                <a:ea typeface="隶书" panose="02010509060101010101" pitchFamily="49" charset="-122"/>
              </a:rPr>
              <a:t>ri</a:t>
            </a:r>
            <a:r>
              <a:rPr lang="zh-CN" altLang="en-US" dirty="0">
                <a:latin typeface="Times New Roman" panose="02020603050405020304" pitchFamily="18" charset="0"/>
                <a:ea typeface="隶书" panose="02010509060101010101" pitchFamily="49" charset="-122"/>
              </a:rPr>
              <a:t>表示第</a:t>
            </a:r>
            <a:r>
              <a:rPr lang="en-US" altLang="zh-CN" dirty="0" err="1">
                <a:latin typeface="Times New Roman" panose="02020603050405020304" pitchFamily="18" charset="0"/>
                <a:ea typeface="隶书" panose="02010509060101010101" pitchFamily="49" charset="-122"/>
              </a:rPr>
              <a:t>i</a:t>
            </a:r>
            <a:r>
              <a:rPr lang="zh-CN" altLang="en-US" dirty="0">
                <a:latin typeface="Times New Roman" panose="02020603050405020304" pitchFamily="18" charset="0"/>
                <a:ea typeface="隶书" panose="02010509060101010101" pitchFamily="49" charset="-122"/>
              </a:rPr>
              <a:t>个资源，于是这</a:t>
            </a:r>
            <a:r>
              <a:rPr lang="en-US" altLang="zh-CN" dirty="0">
                <a:latin typeface="Times New Roman" panose="02020603050405020304" pitchFamily="18" charset="0"/>
                <a:ea typeface="隶书" panose="02010509060101010101" pitchFamily="49" charset="-122"/>
              </a:rPr>
              <a:t>m</a:t>
            </a:r>
            <a:r>
              <a:rPr lang="zh-CN" altLang="en-US" dirty="0">
                <a:latin typeface="Times New Roman" panose="02020603050405020304" pitchFamily="18" charset="0"/>
                <a:ea typeface="隶书" panose="02010509060101010101" pitchFamily="49" charset="-122"/>
              </a:rPr>
              <a:t>个资源是：</a:t>
            </a:r>
          </a:p>
          <a:p>
            <a:pPr algn="ctr" eaLnBrk="1" hangingPunct="1">
              <a:buFontTx/>
              <a:buNone/>
            </a:pPr>
            <a:r>
              <a:rPr lang="en-US" altLang="zh-CN" dirty="0">
                <a:latin typeface="Times New Roman" panose="02020603050405020304" pitchFamily="18" charset="0"/>
                <a:ea typeface="隶书" panose="02010509060101010101" pitchFamily="49" charset="-122"/>
              </a:rPr>
              <a:t>r1,r2……,</a:t>
            </a:r>
            <a:r>
              <a:rPr lang="en-US" altLang="zh-CN" dirty="0" err="1">
                <a:latin typeface="Times New Roman" panose="02020603050405020304" pitchFamily="18" charset="0"/>
                <a:ea typeface="隶书" panose="02010509060101010101" pitchFamily="49" charset="-122"/>
              </a:rPr>
              <a:t>rm</a:t>
            </a:r>
            <a:endParaRPr lang="en-US" altLang="zh-CN" dirty="0">
              <a:latin typeface="Times New Roman" panose="02020603050405020304" pitchFamily="18" charset="0"/>
              <a:ea typeface="隶书" panose="02010509060101010101" pitchFamily="49" charset="-122"/>
            </a:endParaRPr>
          </a:p>
          <a:p>
            <a:pPr eaLnBrk="1" hangingPunct="1"/>
            <a:r>
              <a:rPr lang="zh-CN" altLang="en-US" dirty="0">
                <a:latin typeface="Times New Roman" panose="02020603050405020304" pitchFamily="18" charset="0"/>
                <a:ea typeface="隶书" panose="02010509060101010101" pitchFamily="49" charset="-122"/>
              </a:rPr>
              <a:t>规定如果进程不得在占用资源</a:t>
            </a:r>
            <a:r>
              <a:rPr lang="en-US" altLang="zh-CN" dirty="0" err="1">
                <a:latin typeface="Times New Roman" panose="02020603050405020304" pitchFamily="18" charset="0"/>
                <a:ea typeface="隶书" panose="02010509060101010101" pitchFamily="49" charset="-122"/>
              </a:rPr>
              <a:t>ri</a:t>
            </a:r>
            <a:r>
              <a:rPr lang="en-US" altLang="zh-CN" dirty="0">
                <a:latin typeface="Times New Roman" panose="02020603050405020304" pitchFamily="18" charset="0"/>
                <a:ea typeface="隶书" panose="02010509060101010101" pitchFamily="49" charset="-122"/>
              </a:rPr>
              <a:t>(1≤i≤m)</a:t>
            </a:r>
            <a:r>
              <a:rPr lang="zh-CN" altLang="en-US" dirty="0">
                <a:latin typeface="Times New Roman" panose="02020603050405020304" pitchFamily="18" charset="0"/>
                <a:ea typeface="隶书" panose="02010509060101010101" pitchFamily="49" charset="-122"/>
              </a:rPr>
              <a:t>后再申请</a:t>
            </a:r>
            <a:r>
              <a:rPr lang="en-US" altLang="zh-CN" dirty="0" err="1">
                <a:latin typeface="Times New Roman" panose="02020603050405020304" pitchFamily="18" charset="0"/>
                <a:ea typeface="隶书" panose="02010509060101010101" pitchFamily="49" charset="-122"/>
              </a:rPr>
              <a:t>rj</a:t>
            </a:r>
            <a:r>
              <a:rPr lang="en-US" altLang="zh-CN" dirty="0">
                <a:latin typeface="Times New Roman" panose="02020603050405020304" pitchFamily="18" charset="0"/>
                <a:ea typeface="隶书" panose="02010509060101010101" pitchFamily="49" charset="-122"/>
              </a:rPr>
              <a:t>(j&lt;</a:t>
            </a:r>
            <a:r>
              <a:rPr lang="en-US" altLang="zh-CN" dirty="0" err="1">
                <a:latin typeface="Times New Roman" panose="02020603050405020304" pitchFamily="18" charset="0"/>
                <a:ea typeface="隶书" panose="02010509060101010101" pitchFamily="49" charset="-122"/>
              </a:rPr>
              <a:t>i</a:t>
            </a:r>
            <a:r>
              <a:rPr lang="en-US" altLang="zh-CN" dirty="0">
                <a:latin typeface="Times New Roman" panose="02020603050405020304" pitchFamily="18" charset="0"/>
                <a:ea typeface="隶书" panose="02010509060101010101" pitchFamily="49" charset="-122"/>
              </a:rPr>
              <a:t>)</a:t>
            </a:r>
            <a:r>
              <a:rPr lang="zh-CN" altLang="en-US" dirty="0">
                <a:latin typeface="Times New Roman" panose="02020603050405020304" pitchFamily="18" charset="0"/>
                <a:ea typeface="隶书" panose="02010509060101010101" pitchFamily="49" charset="-122"/>
              </a:rPr>
              <a:t>。不难证明，按这种策略分配资源时系统不会发生死锁。</a:t>
            </a:r>
          </a:p>
        </p:txBody>
      </p:sp>
    </p:spTree>
    <p:extLst>
      <p:ext uri="{BB962C8B-B14F-4D97-AF65-F5344CB8AC3E}">
        <p14:creationId xmlns:p14="http://schemas.microsoft.com/office/powerpoint/2010/main" val="3909598692"/>
      </p:ext>
    </p:extLst>
  </p:cSld>
  <p:clrMapOvr>
    <a:masterClrMapping/>
  </p:clrMapOvr>
  <p:transition>
    <p:blinds dir="vert"/>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827088" y="363538"/>
            <a:ext cx="7620000" cy="1096962"/>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死锁防止</a:t>
            </a:r>
            <a:r>
              <a:rPr lang="en-US" altLang="zh-CN">
                <a:solidFill>
                  <a:srgbClr val="FF0000"/>
                </a:solidFill>
                <a:latin typeface="Times New Roman" panose="02020603050405020304" pitchFamily="18" charset="0"/>
                <a:ea typeface="华文新魏" panose="02010800040101010101" pitchFamily="2" charset="-122"/>
              </a:rPr>
              <a:t>(8) </a:t>
            </a:r>
            <a:br>
              <a:rPr lang="en-US" altLang="zh-CN">
                <a:solidFill>
                  <a:srgbClr val="FF0000"/>
                </a:solidFill>
                <a:latin typeface="Times New Roman" panose="02020603050405020304" pitchFamily="18" charset="0"/>
                <a:ea typeface="华文新魏" panose="02010800040101010101" pitchFamily="2" charset="-122"/>
              </a:rPr>
            </a:br>
            <a:r>
              <a:rPr lang="zh-CN" altLang="en-US" sz="2800">
                <a:solidFill>
                  <a:srgbClr val="333399"/>
                </a:solidFill>
                <a:latin typeface="黑体" panose="02010609060101010101" pitchFamily="49" charset="-122"/>
                <a:ea typeface="黑体" panose="02010609060101010101" pitchFamily="49" charset="-122"/>
              </a:rPr>
              <a:t>反证法证明按序分配不会产生死锁</a:t>
            </a:r>
          </a:p>
        </p:txBody>
      </p:sp>
      <p:sp>
        <p:nvSpPr>
          <p:cNvPr id="145411" name="Rectangle 3"/>
          <p:cNvSpPr>
            <a:spLocks noGrp="1" noChangeArrowheads="1"/>
          </p:cNvSpPr>
          <p:nvPr>
            <p:ph type="body" idx="1"/>
          </p:nvPr>
        </p:nvSpPr>
        <p:spPr>
          <a:xfrm>
            <a:off x="611188" y="1773238"/>
            <a:ext cx="8228012" cy="3505200"/>
          </a:xfrm>
        </p:spPr>
        <p:txBody>
          <a:bodyPr/>
          <a:lstStyle/>
          <a:p>
            <a:pPr algn="just" eaLnBrk="1" hangingPunct="1"/>
            <a:r>
              <a:rPr lang="zh-CN" altLang="en-US" sz="2400">
                <a:latin typeface="Times New Roman" panose="02020603050405020304" pitchFamily="18" charset="0"/>
                <a:ea typeface="黑体" panose="02010609060101010101" pitchFamily="49" charset="-122"/>
              </a:rPr>
              <a:t>时刻</a:t>
            </a:r>
            <a:r>
              <a:rPr lang="en-US" altLang="zh-CN" sz="2400">
                <a:latin typeface="Times New Roman" panose="02020603050405020304" pitchFamily="18" charset="0"/>
                <a:ea typeface="黑体" panose="02010609060101010101" pitchFamily="49" charset="-122"/>
              </a:rPr>
              <a:t>t1</a:t>
            </a:r>
            <a:r>
              <a:rPr lang="zh-CN" altLang="en-US" sz="2400">
                <a:latin typeface="Times New Roman" panose="02020603050405020304" pitchFamily="18" charset="0"/>
                <a:ea typeface="黑体" panose="02010609060101010101" pitchFamily="49" charset="-122"/>
              </a:rPr>
              <a:t>，进程</a:t>
            </a:r>
            <a:r>
              <a:rPr lang="en-US" altLang="zh-CN" sz="2400">
                <a:latin typeface="Times New Roman" panose="02020603050405020304" pitchFamily="18" charset="0"/>
                <a:ea typeface="黑体" panose="02010609060101010101" pitchFamily="49" charset="-122"/>
              </a:rPr>
              <a:t>P1</a:t>
            </a:r>
            <a:r>
              <a:rPr lang="zh-CN" altLang="en-US" sz="2400">
                <a:latin typeface="Times New Roman" panose="02020603050405020304" pitchFamily="18" charset="0"/>
                <a:ea typeface="黑体" panose="02010609060101010101" pitchFamily="49" charset="-122"/>
              </a:rPr>
              <a:t>处于等资源</a:t>
            </a:r>
            <a:r>
              <a:rPr lang="en-US" altLang="zh-CN" sz="2400">
                <a:latin typeface="Times New Roman" panose="02020603050405020304" pitchFamily="18" charset="0"/>
                <a:ea typeface="黑体" panose="02010609060101010101" pitchFamily="49" charset="-122"/>
              </a:rPr>
              <a:t>rk1</a:t>
            </a:r>
            <a:r>
              <a:rPr lang="zh-CN" altLang="en-US" sz="2400">
                <a:latin typeface="Times New Roman" panose="02020603050405020304" pitchFamily="18" charset="0"/>
                <a:ea typeface="黑体" panose="02010609060101010101" pitchFamily="49" charset="-122"/>
              </a:rPr>
              <a:t>状态，则</a:t>
            </a:r>
            <a:r>
              <a:rPr lang="en-US" altLang="zh-CN" sz="2400">
                <a:latin typeface="Times New Roman" panose="02020603050405020304" pitchFamily="18" charset="0"/>
                <a:ea typeface="黑体" panose="02010609060101010101" pitchFamily="49" charset="-122"/>
              </a:rPr>
              <a:t>rk1</a:t>
            </a:r>
            <a:r>
              <a:rPr lang="zh-CN" altLang="en-US" sz="2400">
                <a:latin typeface="Times New Roman" panose="02020603050405020304" pitchFamily="18" charset="0"/>
                <a:ea typeface="黑体" panose="02010609060101010101" pitchFamily="49" charset="-122"/>
              </a:rPr>
              <a:t>必为另一进程假定是</a:t>
            </a:r>
            <a:r>
              <a:rPr lang="en-US" altLang="zh-CN" sz="2400">
                <a:latin typeface="Times New Roman" panose="02020603050405020304" pitchFamily="18" charset="0"/>
                <a:ea typeface="黑体" panose="02010609060101010101" pitchFamily="49" charset="-122"/>
              </a:rPr>
              <a:t>P2</a:t>
            </a:r>
            <a:r>
              <a:rPr lang="zh-CN" altLang="en-US" sz="2400">
                <a:latin typeface="Times New Roman" panose="02020603050405020304" pitchFamily="18" charset="0"/>
                <a:ea typeface="黑体" panose="02010609060101010101" pitchFamily="49" charset="-122"/>
              </a:rPr>
              <a:t>所占用</a:t>
            </a:r>
            <a:r>
              <a:rPr lang="en-US" altLang="zh-CN" sz="2400">
                <a:latin typeface="Times New Roman" panose="02020603050405020304" pitchFamily="18" charset="0"/>
                <a:ea typeface="黑体" panose="02010609060101010101" pitchFamily="49" charset="-122"/>
              </a:rPr>
              <a:t>,</a:t>
            </a:r>
            <a:r>
              <a:rPr lang="zh-CN" altLang="en-US" sz="2400">
                <a:latin typeface="Times New Roman" panose="02020603050405020304" pitchFamily="18" charset="0"/>
                <a:ea typeface="黑体" panose="02010609060101010101" pitchFamily="49" charset="-122"/>
              </a:rPr>
              <a:t>所以一定在某个时刻</a:t>
            </a:r>
            <a:r>
              <a:rPr lang="en-US" altLang="zh-CN" sz="2400">
                <a:latin typeface="Times New Roman" panose="02020603050405020304" pitchFamily="18" charset="0"/>
                <a:ea typeface="黑体" panose="02010609060101010101" pitchFamily="49" charset="-122"/>
              </a:rPr>
              <a:t>t2</a:t>
            </a:r>
            <a:r>
              <a:rPr lang="zh-CN" altLang="en-US" sz="2400">
                <a:latin typeface="Times New Roman" panose="02020603050405020304" pitchFamily="18" charset="0"/>
                <a:ea typeface="黑体" panose="02010609060101010101" pitchFamily="49" charset="-122"/>
              </a:rPr>
              <a:t>，进程</a:t>
            </a:r>
            <a:r>
              <a:rPr lang="en-US" altLang="zh-CN" sz="2400">
                <a:latin typeface="Times New Roman" panose="02020603050405020304" pitchFamily="18" charset="0"/>
                <a:ea typeface="黑体" panose="02010609060101010101" pitchFamily="49" charset="-122"/>
              </a:rPr>
              <a:t>P2</a:t>
            </a:r>
            <a:r>
              <a:rPr lang="zh-CN" altLang="en-US" sz="2400">
                <a:latin typeface="Times New Roman" panose="02020603050405020304" pitchFamily="18" charset="0"/>
                <a:ea typeface="黑体" panose="02010609060101010101" pitchFamily="49" charset="-122"/>
              </a:rPr>
              <a:t>占有资源</a:t>
            </a:r>
            <a:r>
              <a:rPr lang="en-US" altLang="zh-CN" sz="2400">
                <a:latin typeface="Times New Roman" panose="02020603050405020304" pitchFamily="18" charset="0"/>
                <a:ea typeface="黑体" panose="02010609060101010101" pitchFamily="49" charset="-122"/>
              </a:rPr>
              <a:t>rk1</a:t>
            </a:r>
            <a:r>
              <a:rPr lang="zh-CN" altLang="en-US" sz="2400">
                <a:latin typeface="Times New Roman" panose="02020603050405020304" pitchFamily="18" charset="0"/>
                <a:ea typeface="黑体" panose="02010609060101010101" pitchFamily="49" charset="-122"/>
              </a:rPr>
              <a:t>而处于永远等待资源</a:t>
            </a:r>
            <a:r>
              <a:rPr lang="en-US" altLang="zh-CN" sz="2400">
                <a:latin typeface="Times New Roman" panose="02020603050405020304" pitchFamily="18" charset="0"/>
                <a:ea typeface="黑体" panose="02010609060101010101" pitchFamily="49" charset="-122"/>
              </a:rPr>
              <a:t>rk2</a:t>
            </a:r>
            <a:r>
              <a:rPr lang="zh-CN" altLang="en-US" sz="2400">
                <a:latin typeface="Times New Roman" panose="02020603050405020304" pitchFamily="18" charset="0"/>
                <a:ea typeface="黑体" panose="02010609060101010101" pitchFamily="49" charset="-122"/>
              </a:rPr>
              <a:t>状态。如此推下去，系统只有有限个进程，必有某个</a:t>
            </a:r>
            <a:r>
              <a:rPr lang="en-US" altLang="zh-CN" sz="2400">
                <a:latin typeface="Times New Roman" panose="02020603050405020304" pitchFamily="18" charset="0"/>
                <a:ea typeface="黑体" panose="02010609060101010101" pitchFamily="49" charset="-122"/>
              </a:rPr>
              <a:t>n</a:t>
            </a:r>
            <a:r>
              <a:rPr lang="zh-CN" altLang="en-US" sz="2400">
                <a:latin typeface="Times New Roman" panose="02020603050405020304" pitchFamily="18" charset="0"/>
                <a:ea typeface="黑体" panose="02010609060101010101" pitchFamily="49" charset="-122"/>
              </a:rPr>
              <a:t>，在时刻</a:t>
            </a:r>
            <a:r>
              <a:rPr lang="en-US" altLang="zh-CN" sz="2400">
                <a:latin typeface="Times New Roman" panose="02020603050405020304" pitchFamily="18" charset="0"/>
                <a:ea typeface="黑体" panose="02010609060101010101" pitchFamily="49" charset="-122"/>
              </a:rPr>
              <a:t>tn</a:t>
            </a:r>
            <a:r>
              <a:rPr lang="zh-CN" altLang="en-US" sz="2400">
                <a:latin typeface="Times New Roman" panose="02020603050405020304" pitchFamily="18" charset="0"/>
                <a:ea typeface="黑体" panose="02010609060101010101" pitchFamily="49" charset="-122"/>
              </a:rPr>
              <a:t>时，进程</a:t>
            </a:r>
            <a:r>
              <a:rPr lang="en-US" altLang="zh-CN" sz="2400">
                <a:latin typeface="Times New Roman" panose="02020603050405020304" pitchFamily="18" charset="0"/>
                <a:ea typeface="黑体" panose="02010609060101010101" pitchFamily="49" charset="-122"/>
              </a:rPr>
              <a:t>Pn</a:t>
            </a:r>
            <a:r>
              <a:rPr lang="zh-CN" altLang="en-US" sz="2400">
                <a:latin typeface="Times New Roman" panose="02020603050405020304" pitchFamily="18" charset="0"/>
                <a:ea typeface="黑体" panose="02010609060101010101" pitchFamily="49" charset="-122"/>
              </a:rPr>
              <a:t>永远等待资源</a:t>
            </a:r>
            <a:r>
              <a:rPr lang="en-US" altLang="zh-CN" sz="2400">
                <a:latin typeface="Times New Roman" panose="02020603050405020304" pitchFamily="18" charset="0"/>
                <a:ea typeface="黑体" panose="02010609060101010101" pitchFamily="49" charset="-122"/>
              </a:rPr>
              <a:t>rkn</a:t>
            </a:r>
            <a:r>
              <a:rPr lang="zh-CN" altLang="en-US" sz="2400">
                <a:latin typeface="Times New Roman" panose="02020603050405020304" pitchFamily="18" charset="0"/>
                <a:ea typeface="黑体" panose="02010609060101010101" pitchFamily="49" charset="-122"/>
              </a:rPr>
              <a:t>，而</a:t>
            </a:r>
            <a:r>
              <a:rPr lang="en-US" altLang="zh-CN" sz="2400">
                <a:latin typeface="Times New Roman" panose="02020603050405020304" pitchFamily="18" charset="0"/>
                <a:ea typeface="黑体" panose="02010609060101010101" pitchFamily="49" charset="-122"/>
              </a:rPr>
              <a:t>rkn</a:t>
            </a:r>
            <a:r>
              <a:rPr lang="zh-CN" altLang="en-US" sz="2400">
                <a:latin typeface="Times New Roman" panose="02020603050405020304" pitchFamily="18" charset="0"/>
                <a:ea typeface="黑体" panose="02010609060101010101" pitchFamily="49" charset="-122"/>
              </a:rPr>
              <a:t>必为前面某进程</a:t>
            </a:r>
            <a:r>
              <a:rPr lang="en-US" altLang="zh-CN" sz="2400">
                <a:latin typeface="Times New Roman" panose="02020603050405020304" pitchFamily="18" charset="0"/>
                <a:ea typeface="黑体" panose="02010609060101010101" pitchFamily="49" charset="-122"/>
              </a:rPr>
              <a:t>Pi</a:t>
            </a:r>
            <a:r>
              <a:rPr lang="zh-CN" altLang="en-US" sz="2400">
                <a:latin typeface="Times New Roman" panose="02020603050405020304" pitchFamily="18" charset="0"/>
                <a:ea typeface="黑体" panose="02010609060101010101" pitchFamily="49" charset="-122"/>
              </a:rPr>
              <a:t>占用</a:t>
            </a:r>
            <a:r>
              <a:rPr lang="en-US" altLang="zh-CN" sz="2400">
                <a:latin typeface="Times New Roman" panose="02020603050405020304" pitchFamily="18" charset="0"/>
                <a:ea typeface="黑体" panose="02010609060101010101" pitchFamily="49" charset="-122"/>
              </a:rPr>
              <a:t>(i&lt;n)</a:t>
            </a:r>
            <a:r>
              <a:rPr lang="zh-CN" altLang="en-US" sz="2400">
                <a:latin typeface="Times New Roman" panose="02020603050405020304" pitchFamily="18" charset="0"/>
                <a:ea typeface="黑体" panose="02010609060101010101" pitchFamily="49" charset="-122"/>
              </a:rPr>
              <a:t>。按照按序分配策略，当</a:t>
            </a:r>
            <a:r>
              <a:rPr lang="en-US" altLang="zh-CN" sz="2400">
                <a:latin typeface="Times New Roman" panose="02020603050405020304" pitchFamily="18" charset="0"/>
                <a:ea typeface="黑体" panose="02010609060101010101" pitchFamily="49" charset="-122"/>
              </a:rPr>
              <a:t>P2</a:t>
            </a:r>
            <a:r>
              <a:rPr lang="zh-CN" altLang="en-US" sz="2400">
                <a:latin typeface="Times New Roman" panose="02020603050405020304" pitchFamily="18" charset="0"/>
                <a:ea typeface="黑体" panose="02010609060101010101" pitchFamily="49" charset="-122"/>
              </a:rPr>
              <a:t>占用了</a:t>
            </a:r>
            <a:r>
              <a:rPr lang="en-US" altLang="zh-CN" sz="2400">
                <a:latin typeface="Times New Roman" panose="02020603050405020304" pitchFamily="18" charset="0"/>
                <a:ea typeface="黑体" panose="02010609060101010101" pitchFamily="49" charset="-122"/>
              </a:rPr>
              <a:t>rk1</a:t>
            </a:r>
            <a:r>
              <a:rPr lang="zh-CN" altLang="en-US" sz="2400">
                <a:latin typeface="Times New Roman" panose="02020603050405020304" pitchFamily="18" charset="0"/>
                <a:ea typeface="黑体" panose="02010609060101010101" pitchFamily="49" charset="-122"/>
              </a:rPr>
              <a:t>后再申请</a:t>
            </a:r>
            <a:r>
              <a:rPr lang="en-US" altLang="zh-CN" sz="2400">
                <a:latin typeface="Times New Roman" panose="02020603050405020304" pitchFamily="18" charset="0"/>
                <a:ea typeface="黑体" panose="02010609060101010101" pitchFamily="49" charset="-122"/>
              </a:rPr>
              <a:t>rk2</a:t>
            </a:r>
            <a:r>
              <a:rPr lang="zh-CN" altLang="en-US" sz="2400">
                <a:latin typeface="Times New Roman" panose="02020603050405020304" pitchFamily="18" charset="0"/>
                <a:ea typeface="黑体" panose="02010609060101010101" pitchFamily="49" charset="-122"/>
              </a:rPr>
              <a:t>必有： </a:t>
            </a:r>
            <a:r>
              <a:rPr lang="en-US" altLang="zh-CN" sz="2400">
                <a:latin typeface="Times New Roman" panose="02020603050405020304" pitchFamily="18" charset="0"/>
                <a:ea typeface="黑体" panose="02010609060101010101" pitchFamily="49" charset="-122"/>
              </a:rPr>
              <a:t>k1 </a:t>
            </a:r>
            <a:r>
              <a:rPr lang="zh-CN" altLang="en-US" sz="2400">
                <a:latin typeface="Times New Roman" panose="02020603050405020304" pitchFamily="18" charset="0"/>
                <a:ea typeface="黑体" panose="02010609060101010101" pitchFamily="49" charset="-122"/>
              </a:rPr>
              <a:t>＜ </a:t>
            </a:r>
            <a:r>
              <a:rPr lang="en-US" altLang="zh-CN" sz="2400">
                <a:latin typeface="Times New Roman" panose="02020603050405020304" pitchFamily="18" charset="0"/>
                <a:ea typeface="黑体" panose="02010609060101010101" pitchFamily="49" charset="-122"/>
              </a:rPr>
              <a:t>k2</a:t>
            </a:r>
          </a:p>
          <a:p>
            <a:pPr algn="just" eaLnBrk="1" hangingPunct="1">
              <a:buFontTx/>
              <a:buNone/>
            </a:pPr>
            <a:r>
              <a:rPr lang="en-US" altLang="zh-CN" sz="2400">
                <a:latin typeface="Times New Roman" panose="02020603050405020304" pitchFamily="18" charset="0"/>
                <a:ea typeface="黑体" panose="02010609060101010101" pitchFamily="49" charset="-122"/>
              </a:rPr>
              <a:t>         </a:t>
            </a:r>
            <a:r>
              <a:rPr lang="zh-CN" altLang="en-US" sz="2400">
                <a:latin typeface="Times New Roman" panose="02020603050405020304" pitchFamily="18" charset="0"/>
                <a:ea typeface="黑体" panose="02010609060101010101" pitchFamily="49" charset="-122"/>
              </a:rPr>
              <a:t>依此类推，可得：  </a:t>
            </a:r>
            <a:r>
              <a:rPr lang="en-US" altLang="zh-CN" sz="2400">
                <a:latin typeface="Times New Roman" panose="02020603050405020304" pitchFamily="18" charset="0"/>
                <a:ea typeface="黑体" panose="02010609060101010101" pitchFamily="49" charset="-122"/>
              </a:rPr>
              <a:t>k2 </a:t>
            </a:r>
            <a:r>
              <a:rPr lang="zh-CN" altLang="en-US" sz="2400">
                <a:latin typeface="Times New Roman" panose="02020603050405020304" pitchFamily="18" charset="0"/>
                <a:ea typeface="黑体" panose="02010609060101010101" pitchFamily="49" charset="-122"/>
              </a:rPr>
              <a:t>＜ </a:t>
            </a:r>
            <a:r>
              <a:rPr lang="en-US" altLang="zh-CN" sz="2400">
                <a:latin typeface="Times New Roman" panose="02020603050405020304" pitchFamily="18" charset="0"/>
                <a:ea typeface="黑体" panose="02010609060101010101" pitchFamily="49" charset="-122"/>
              </a:rPr>
              <a:t>k3 </a:t>
            </a:r>
            <a:r>
              <a:rPr lang="zh-CN" altLang="en-US" sz="2400">
                <a:latin typeface="Times New Roman" panose="02020603050405020304" pitchFamily="18" charset="0"/>
                <a:ea typeface="黑体" panose="02010609060101010101" pitchFamily="49" charset="-122"/>
              </a:rPr>
              <a:t>＜ </a:t>
            </a:r>
            <a:r>
              <a:rPr lang="en-US" altLang="zh-CN" sz="2400">
                <a:latin typeface="Times New Roman" panose="02020603050405020304" pitchFamily="18" charset="0"/>
                <a:ea typeface="黑体" panose="02010609060101010101" pitchFamily="49" charset="-122"/>
              </a:rPr>
              <a:t>…&lt;ki&lt;… </a:t>
            </a:r>
            <a:r>
              <a:rPr lang="zh-CN" altLang="en-US" sz="2400">
                <a:latin typeface="Times New Roman" panose="02020603050405020304" pitchFamily="18" charset="0"/>
                <a:ea typeface="黑体" panose="02010609060101010101" pitchFamily="49" charset="-122"/>
              </a:rPr>
              <a:t>＜ </a:t>
            </a:r>
            <a:r>
              <a:rPr lang="en-US" altLang="zh-CN" sz="2400">
                <a:latin typeface="Times New Roman" panose="02020603050405020304" pitchFamily="18" charset="0"/>
                <a:ea typeface="黑体" panose="02010609060101010101" pitchFamily="49" charset="-122"/>
              </a:rPr>
              <a:t>kn</a:t>
            </a:r>
          </a:p>
          <a:p>
            <a:pPr algn="just" eaLnBrk="1" hangingPunct="1">
              <a:buFontTx/>
              <a:buNone/>
            </a:pPr>
            <a:r>
              <a:rPr lang="en-US" altLang="zh-CN" sz="2400">
                <a:latin typeface="Times New Roman" panose="02020603050405020304" pitchFamily="18" charset="0"/>
                <a:ea typeface="黑体" panose="02010609060101010101" pitchFamily="49" charset="-122"/>
              </a:rPr>
              <a:t>  </a:t>
            </a:r>
            <a:r>
              <a:rPr lang="zh-CN" altLang="en-US" sz="2400">
                <a:latin typeface="Times New Roman" panose="02020603050405020304" pitchFamily="18" charset="0"/>
                <a:ea typeface="黑体" panose="02010609060101010101" pitchFamily="49" charset="-122"/>
              </a:rPr>
              <a:t>但由于进程</a:t>
            </a:r>
            <a:r>
              <a:rPr lang="en-US" altLang="zh-CN" sz="2400">
                <a:latin typeface="Times New Roman" panose="02020603050405020304" pitchFamily="18" charset="0"/>
                <a:ea typeface="黑体" panose="02010609060101010101" pitchFamily="49" charset="-122"/>
              </a:rPr>
              <a:t>Pi</a:t>
            </a:r>
            <a:r>
              <a:rPr lang="zh-CN" altLang="en-US" sz="2400">
                <a:latin typeface="Times New Roman" panose="02020603050405020304" pitchFamily="18" charset="0"/>
                <a:ea typeface="黑体" panose="02010609060101010101" pitchFamily="49" charset="-122"/>
              </a:rPr>
              <a:t>占有了</a:t>
            </a:r>
            <a:r>
              <a:rPr lang="en-US" altLang="zh-CN" sz="2400">
                <a:latin typeface="Times New Roman" panose="02020603050405020304" pitchFamily="18" charset="0"/>
                <a:ea typeface="黑体" panose="02010609060101010101" pitchFamily="49" charset="-122"/>
              </a:rPr>
              <a:t>rkn</a:t>
            </a:r>
            <a:r>
              <a:rPr lang="zh-CN" altLang="en-US" sz="2400">
                <a:latin typeface="Times New Roman" panose="02020603050405020304" pitchFamily="18" charset="0"/>
                <a:ea typeface="黑体" panose="02010609060101010101" pitchFamily="49" charset="-122"/>
              </a:rPr>
              <a:t>却要申请</a:t>
            </a:r>
            <a:r>
              <a:rPr lang="en-US" altLang="zh-CN" sz="2400">
                <a:latin typeface="Times New Roman" panose="02020603050405020304" pitchFamily="18" charset="0"/>
                <a:ea typeface="黑体" panose="02010609060101010101" pitchFamily="49" charset="-122"/>
              </a:rPr>
              <a:t>rki</a:t>
            </a:r>
            <a:r>
              <a:rPr lang="zh-CN" altLang="en-US" sz="2400">
                <a:latin typeface="Times New Roman" panose="02020603050405020304" pitchFamily="18" charset="0"/>
                <a:ea typeface="黑体" panose="02010609060101010101" pitchFamily="49" charset="-122"/>
              </a:rPr>
              <a:t>，那么，必定有： </a:t>
            </a:r>
            <a:r>
              <a:rPr lang="en-US" altLang="zh-CN" sz="2400">
                <a:latin typeface="Times New Roman" panose="02020603050405020304" pitchFamily="18" charset="0"/>
                <a:ea typeface="黑体" panose="02010609060101010101" pitchFamily="49" charset="-122"/>
              </a:rPr>
              <a:t>kn &lt; ki</a:t>
            </a:r>
          </a:p>
          <a:p>
            <a:pPr algn="just" eaLnBrk="1" hangingPunct="1">
              <a:buFontTx/>
              <a:buNone/>
            </a:pPr>
            <a:r>
              <a:rPr lang="en-US" altLang="zh-CN" sz="2400">
                <a:latin typeface="Times New Roman" panose="02020603050405020304" pitchFamily="18" charset="0"/>
                <a:ea typeface="黑体" panose="02010609060101010101" pitchFamily="49" charset="-122"/>
              </a:rPr>
              <a:t>  </a:t>
            </a:r>
            <a:r>
              <a:rPr lang="zh-CN" altLang="en-US" sz="2400">
                <a:latin typeface="Times New Roman" panose="02020603050405020304" pitchFamily="18" charset="0"/>
                <a:ea typeface="黑体" panose="02010609060101010101" pitchFamily="49" charset="-122"/>
              </a:rPr>
              <a:t>这就产生了矛盾。所以按序分配策略可以防止死锁。</a:t>
            </a:r>
          </a:p>
        </p:txBody>
      </p:sp>
    </p:spTree>
    <p:extLst>
      <p:ext uri="{BB962C8B-B14F-4D97-AF65-F5344CB8AC3E}">
        <p14:creationId xmlns:p14="http://schemas.microsoft.com/office/powerpoint/2010/main" val="1569871323"/>
      </p:ext>
    </p:extLst>
  </p:cSld>
  <p:clrMapOvr>
    <a:masterClrMapping/>
  </p:clrMapOvr>
  <p:transition>
    <p:blinds dir="vert"/>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685800" y="312738"/>
            <a:ext cx="7772400" cy="669925"/>
          </a:xfrm>
        </p:spPr>
        <p:txBody>
          <a:bodyPr/>
          <a:lstStyle/>
          <a:p>
            <a:pPr eaLnBrk="1" hangingPunct="1"/>
            <a:r>
              <a:rPr lang="en-US" altLang="zh-CN" dirty="0">
                <a:solidFill>
                  <a:srgbClr val="FF0000"/>
                </a:solidFill>
                <a:latin typeface="Times New Roman" panose="02020603050405020304" pitchFamily="18" charset="0"/>
                <a:ea typeface="华文新魏" panose="02010800040101010101" pitchFamily="2" charset="-122"/>
              </a:rPr>
              <a:t>3.5.4</a:t>
            </a:r>
            <a:r>
              <a:rPr lang="zh-CN" altLang="en-US" dirty="0">
                <a:solidFill>
                  <a:srgbClr val="FF0000"/>
                </a:solidFill>
                <a:latin typeface="Times New Roman" panose="02020603050405020304" pitchFamily="18" charset="0"/>
                <a:ea typeface="华文新魏" panose="02010800040101010101" pitchFamily="2" charset="-122"/>
              </a:rPr>
              <a:t>死锁的避免</a:t>
            </a:r>
          </a:p>
        </p:txBody>
      </p:sp>
      <p:sp>
        <p:nvSpPr>
          <p:cNvPr id="146435" name="Rectangle 3"/>
          <p:cNvSpPr>
            <a:spLocks noGrp="1" noChangeArrowheads="1"/>
          </p:cNvSpPr>
          <p:nvPr>
            <p:ph type="body" idx="1"/>
          </p:nvPr>
        </p:nvSpPr>
        <p:spPr>
          <a:xfrm>
            <a:off x="1143000" y="1371600"/>
            <a:ext cx="7467600" cy="3906838"/>
          </a:xfrm>
        </p:spPr>
        <p:txBody>
          <a:bodyPr/>
          <a:lstStyle/>
          <a:p>
            <a:pPr algn="just" eaLnBrk="1" hangingPunct="1">
              <a:lnSpc>
                <a:spcPct val="75000"/>
              </a:lnSpc>
            </a:pPr>
            <a:r>
              <a:rPr lang="zh-CN" altLang="en-US" b="1">
                <a:solidFill>
                  <a:srgbClr val="333399"/>
                </a:solidFill>
                <a:ea typeface="黑体" panose="02010609060101010101" pitchFamily="49" charset="-122"/>
              </a:rPr>
              <a:t>银行家算法</a:t>
            </a:r>
          </a:p>
          <a:p>
            <a:pPr lvl="1" algn="just" eaLnBrk="1" hangingPunct="1">
              <a:lnSpc>
                <a:spcPct val="75000"/>
              </a:lnSpc>
            </a:pPr>
            <a:r>
              <a:rPr lang="zh-CN" altLang="en-US" b="1">
                <a:ea typeface="隶书" panose="02010509060101010101" pitchFamily="49" charset="-122"/>
              </a:rPr>
              <a:t>银行家拥有一笔周转资金</a:t>
            </a:r>
          </a:p>
          <a:p>
            <a:pPr lvl="1" algn="just" eaLnBrk="1" hangingPunct="1">
              <a:lnSpc>
                <a:spcPct val="75000"/>
              </a:lnSpc>
            </a:pPr>
            <a:r>
              <a:rPr lang="zh-CN" altLang="en-US" b="1">
                <a:ea typeface="隶书" panose="02010509060101010101" pitchFamily="49" charset="-122"/>
              </a:rPr>
              <a:t>客户要求分期贷款，如果客户能够得到各期贷款，就一定能够归还贷款，否则就一定不能归还贷款</a:t>
            </a:r>
          </a:p>
          <a:p>
            <a:pPr lvl="1" algn="just" eaLnBrk="1" hangingPunct="1">
              <a:lnSpc>
                <a:spcPct val="75000"/>
              </a:lnSpc>
            </a:pPr>
            <a:r>
              <a:rPr lang="zh-CN" altLang="en-US" b="1">
                <a:ea typeface="隶书" panose="02010509060101010101" pitchFamily="49" charset="-122"/>
              </a:rPr>
              <a:t>银行家应谨慎的贷款，防止出现坏帐</a:t>
            </a:r>
          </a:p>
          <a:p>
            <a:pPr algn="just" eaLnBrk="1" hangingPunct="1">
              <a:lnSpc>
                <a:spcPct val="75000"/>
              </a:lnSpc>
            </a:pPr>
            <a:r>
              <a:rPr lang="zh-CN" altLang="en-US" b="1">
                <a:solidFill>
                  <a:srgbClr val="333399"/>
                </a:solidFill>
                <a:ea typeface="黑体" panose="02010609060101010101" pitchFamily="49" charset="-122"/>
              </a:rPr>
              <a:t>用银行家算法避免死锁</a:t>
            </a:r>
          </a:p>
          <a:p>
            <a:pPr lvl="1" algn="just" eaLnBrk="1" hangingPunct="1">
              <a:lnSpc>
                <a:spcPct val="75000"/>
              </a:lnSpc>
            </a:pPr>
            <a:r>
              <a:rPr lang="zh-CN" altLang="en-US" b="1">
                <a:ea typeface="隶书" panose="02010509060101010101" pitchFamily="49" charset="-122"/>
              </a:rPr>
              <a:t>操作系统（银行家）</a:t>
            </a:r>
          </a:p>
          <a:p>
            <a:pPr lvl="1" algn="just" eaLnBrk="1" hangingPunct="1">
              <a:lnSpc>
                <a:spcPct val="75000"/>
              </a:lnSpc>
            </a:pPr>
            <a:r>
              <a:rPr lang="zh-CN" altLang="en-US" b="1">
                <a:ea typeface="隶书" panose="02010509060101010101" pitchFamily="49" charset="-122"/>
              </a:rPr>
              <a:t>操作系统管理的资源</a:t>
            </a:r>
            <a:r>
              <a:rPr lang="en-US" altLang="zh-CN" b="1">
                <a:latin typeface="隶书" panose="02010509060101010101" pitchFamily="49" charset="-122"/>
                <a:ea typeface="隶书" panose="02010509060101010101" pitchFamily="49" charset="-122"/>
              </a:rPr>
              <a:t>(</a:t>
            </a:r>
            <a:r>
              <a:rPr lang="zh-CN" altLang="en-US" b="1">
                <a:ea typeface="隶书" panose="02010509060101010101" pitchFamily="49" charset="-122"/>
              </a:rPr>
              <a:t>周转资金</a:t>
            </a:r>
            <a:r>
              <a:rPr lang="en-US" altLang="zh-CN" b="1">
                <a:latin typeface="隶书" panose="02010509060101010101" pitchFamily="49" charset="-122"/>
                <a:ea typeface="隶书" panose="02010509060101010101" pitchFamily="49" charset="-122"/>
              </a:rPr>
              <a:t>)</a:t>
            </a:r>
            <a:endParaRPr lang="en-US" altLang="zh-CN" b="1">
              <a:latin typeface="隶书" panose="02010509060101010101" pitchFamily="49" charset="-122"/>
            </a:endParaRPr>
          </a:p>
          <a:p>
            <a:pPr lvl="1" algn="just" eaLnBrk="1" hangingPunct="1">
              <a:lnSpc>
                <a:spcPct val="75000"/>
              </a:lnSpc>
            </a:pPr>
            <a:r>
              <a:rPr lang="zh-CN" altLang="en-US" b="1">
                <a:ea typeface="隶书" panose="02010509060101010101" pitchFamily="49" charset="-122"/>
              </a:rPr>
              <a:t>进程（要求贷款的客户）</a:t>
            </a:r>
            <a:endParaRPr lang="zh-CN" altLang="en-US" sz="2400"/>
          </a:p>
        </p:txBody>
      </p:sp>
    </p:spTree>
    <p:extLst>
      <p:ext uri="{BB962C8B-B14F-4D97-AF65-F5344CB8AC3E}">
        <p14:creationId xmlns:p14="http://schemas.microsoft.com/office/powerpoint/2010/main" val="1417175296"/>
      </p:ext>
    </p:extLst>
  </p:cSld>
  <p:clrMapOvr>
    <a:masterClrMapping/>
  </p:clrMapOvr>
  <p:transition>
    <p:blinds dir="vert"/>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685800" y="236538"/>
            <a:ext cx="77724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死锁的避免</a:t>
            </a:r>
            <a:r>
              <a:rPr lang="en-US" altLang="zh-CN">
                <a:solidFill>
                  <a:srgbClr val="FF0000"/>
                </a:solidFill>
                <a:latin typeface="Times New Roman" panose="02020603050405020304" pitchFamily="18" charset="0"/>
                <a:ea typeface="华文新魏" panose="02010800040101010101" pitchFamily="2" charset="-122"/>
              </a:rPr>
              <a:t>(2)</a:t>
            </a:r>
          </a:p>
        </p:txBody>
      </p:sp>
      <p:sp>
        <p:nvSpPr>
          <p:cNvPr id="147459" name="Rectangle 3"/>
          <p:cNvSpPr>
            <a:spLocks noGrp="1" noChangeArrowheads="1"/>
          </p:cNvSpPr>
          <p:nvPr>
            <p:ph type="body" idx="1"/>
          </p:nvPr>
        </p:nvSpPr>
        <p:spPr>
          <a:xfrm>
            <a:off x="304800" y="1066800"/>
            <a:ext cx="8458200" cy="4492625"/>
          </a:xfrm>
        </p:spPr>
        <p:txBody>
          <a:bodyPr/>
          <a:lstStyle/>
          <a:p>
            <a:pPr eaLnBrk="1" hangingPunct="1">
              <a:lnSpc>
                <a:spcPct val="115000"/>
              </a:lnSpc>
            </a:pPr>
            <a:r>
              <a:rPr lang="zh-CN" altLang="en-US" b="1">
                <a:solidFill>
                  <a:srgbClr val="FF0000"/>
                </a:solidFill>
                <a:ea typeface="黑体" panose="02010609060101010101" pitchFamily="49" charset="-122"/>
              </a:rPr>
              <a:t>系统的安全状态</a:t>
            </a:r>
            <a:r>
              <a:rPr lang="zh-CN" altLang="en-US" b="1">
                <a:ea typeface="黑体" panose="02010609060101010101" pitchFamily="49" charset="-122"/>
              </a:rPr>
              <a:t>：</a:t>
            </a:r>
            <a:r>
              <a:rPr lang="zh-CN" altLang="en-US" sz="2400" b="1">
                <a:latin typeface="Times New Roman" panose="02020603050405020304" pitchFamily="18" charset="0"/>
                <a:ea typeface="黑体" panose="02010609060101010101" pitchFamily="49" charset="-122"/>
              </a:rPr>
              <a:t>所谓安全状态是指系统能按某种进程顺序</a:t>
            </a:r>
            <a:r>
              <a:rPr lang="en-US" altLang="zh-CN" sz="2400" b="1">
                <a:latin typeface="Times New Roman" panose="02020603050405020304" pitchFamily="18" charset="0"/>
                <a:ea typeface="黑体" panose="02010609060101010101" pitchFamily="49" charset="-122"/>
              </a:rPr>
              <a:t>(</a:t>
            </a:r>
            <a:r>
              <a:rPr lang="zh-CN" altLang="en-US" sz="2400" b="1">
                <a:latin typeface="Times New Roman" panose="02020603050405020304" pitchFamily="18" charset="0"/>
                <a:ea typeface="黑体" panose="02010609060101010101" pitchFamily="49" charset="-122"/>
              </a:rPr>
              <a:t>如</a:t>
            </a:r>
            <a:r>
              <a:rPr lang="en-US" altLang="zh-CN" sz="2400" b="1">
                <a:latin typeface="Times New Roman" panose="02020603050405020304" pitchFamily="18" charset="0"/>
                <a:ea typeface="黑体" panose="02010609060101010101" pitchFamily="49" charset="-122"/>
              </a:rPr>
              <a:t>&lt;P1</a:t>
            </a:r>
            <a:r>
              <a:rPr lang="zh-CN" altLang="en-US" sz="2400" b="1">
                <a:latin typeface="Times New Roman" panose="02020603050405020304" pitchFamily="18" charset="0"/>
                <a:ea typeface="黑体" panose="02010609060101010101" pitchFamily="49" charset="-122"/>
              </a:rPr>
              <a:t>，</a:t>
            </a:r>
            <a:r>
              <a:rPr lang="en-US" altLang="zh-CN" sz="2400" b="1">
                <a:latin typeface="Times New Roman" panose="02020603050405020304" pitchFamily="18" charset="0"/>
                <a:ea typeface="黑体" panose="02010609060101010101" pitchFamily="49" charset="-122"/>
              </a:rPr>
              <a:t>P2</a:t>
            </a:r>
            <a:r>
              <a:rPr lang="zh-CN" altLang="en-US" sz="2400" b="1">
                <a:latin typeface="Times New Roman" panose="02020603050405020304" pitchFamily="18" charset="0"/>
                <a:ea typeface="黑体" panose="02010609060101010101" pitchFamily="49" charset="-122"/>
              </a:rPr>
              <a:t>，</a:t>
            </a:r>
            <a:r>
              <a:rPr lang="en-US" altLang="zh-CN" sz="2400" b="1">
                <a:latin typeface="Times New Roman" panose="02020603050405020304" pitchFamily="18" charset="0"/>
                <a:ea typeface="黑体" panose="02010609060101010101" pitchFamily="49" charset="-122"/>
              </a:rPr>
              <a:t>…Pn&gt;</a:t>
            </a:r>
            <a:r>
              <a:rPr lang="zh-CN" altLang="en-US" sz="2400" b="1">
                <a:latin typeface="Times New Roman" panose="02020603050405020304" pitchFamily="18" charset="0"/>
                <a:ea typeface="黑体" panose="02010609060101010101" pitchFamily="49" charset="-122"/>
              </a:rPr>
              <a:t>序列称为安全序列</a:t>
            </a:r>
            <a:r>
              <a:rPr lang="en-US" altLang="zh-CN" sz="2400" b="1">
                <a:latin typeface="Times New Roman" panose="02020603050405020304" pitchFamily="18" charset="0"/>
                <a:ea typeface="黑体" panose="02010609060101010101" pitchFamily="49" charset="-122"/>
              </a:rPr>
              <a:t>)</a:t>
            </a:r>
            <a:r>
              <a:rPr lang="zh-CN" altLang="en-US" sz="2400" b="1">
                <a:latin typeface="Times New Roman" panose="02020603050405020304" pitchFamily="18" charset="0"/>
                <a:ea typeface="黑体" panose="02010609060101010101" pitchFamily="49" charset="-122"/>
              </a:rPr>
              <a:t>，来为每个进程分配其所需资源，直至最大需求，使每个进程都可顺利完成。反之，若系统不存在这样一个安全序列，则称该系统处于不安全状态。</a:t>
            </a:r>
          </a:p>
          <a:p>
            <a:pPr eaLnBrk="1" hangingPunct="1">
              <a:lnSpc>
                <a:spcPct val="115000"/>
              </a:lnSpc>
            </a:pPr>
            <a:r>
              <a:rPr lang="zh-CN" altLang="en-US" sz="2400" b="1">
                <a:solidFill>
                  <a:srgbClr val="333399"/>
                </a:solidFill>
                <a:latin typeface="Times New Roman" panose="02020603050405020304" pitchFamily="18" charset="0"/>
                <a:ea typeface="黑体" panose="02010609060101010101" pitchFamily="49" charset="-122"/>
              </a:rPr>
              <a:t>系统的不安全状态并非死锁状态</a:t>
            </a:r>
            <a:r>
              <a:rPr lang="zh-CN" altLang="en-US" sz="2400" b="1">
                <a:latin typeface="Times New Roman" panose="02020603050405020304" pitchFamily="18" charset="0"/>
                <a:ea typeface="黑体" panose="02010609060101010101" pitchFamily="49" charset="-122"/>
              </a:rPr>
              <a:t>，但是，只要处于不安全状态就有可能导致死锁；同理，只要系统处于安全状态，就可以避免死锁的产生。</a:t>
            </a:r>
          </a:p>
          <a:p>
            <a:pPr eaLnBrk="1" hangingPunct="1">
              <a:lnSpc>
                <a:spcPct val="115000"/>
              </a:lnSpc>
            </a:pPr>
            <a:r>
              <a:rPr lang="zh-CN" altLang="en-US" sz="2400" b="1">
                <a:latin typeface="Times New Roman" panose="02020603050405020304" pitchFamily="18" charset="0"/>
                <a:ea typeface="黑体" panose="02010609060101010101" pitchFamily="49" charset="-122"/>
              </a:rPr>
              <a:t>即使系统暂处于安全状态，但如果不按安全顺序分配资源，则</a:t>
            </a:r>
            <a:r>
              <a:rPr lang="zh-CN" altLang="en-US" sz="2400" b="1">
                <a:solidFill>
                  <a:srgbClr val="333399"/>
                </a:solidFill>
                <a:latin typeface="Times New Roman" panose="02020603050405020304" pitchFamily="18" charset="0"/>
                <a:ea typeface="黑体" panose="02010609060101010101" pitchFamily="49" charset="-122"/>
              </a:rPr>
              <a:t>系统就有可能由安全状态转化为不安全状态</a:t>
            </a:r>
            <a:r>
              <a:rPr lang="zh-CN" altLang="en-US" sz="2400" b="1">
                <a:latin typeface="Times New Roman" panose="02020603050405020304" pitchFamily="18" charset="0"/>
                <a:ea typeface="黑体" panose="02010609060101010101" pitchFamily="49" charset="-122"/>
              </a:rPr>
              <a:t>。</a:t>
            </a:r>
          </a:p>
        </p:txBody>
      </p:sp>
    </p:spTree>
    <p:extLst>
      <p:ext uri="{BB962C8B-B14F-4D97-AF65-F5344CB8AC3E}">
        <p14:creationId xmlns:p14="http://schemas.microsoft.com/office/powerpoint/2010/main" val="994721072"/>
      </p:ext>
    </p:extLst>
  </p:cSld>
  <p:clrMapOvr>
    <a:masterClrMapping/>
  </p:clrMapOvr>
  <p:transition>
    <p:blinds dir="vert"/>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685800" y="115888"/>
            <a:ext cx="7772400" cy="669925"/>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rPr>
              <a:t>死锁的避免</a:t>
            </a:r>
            <a:r>
              <a:rPr lang="en-US" altLang="zh-CN">
                <a:solidFill>
                  <a:srgbClr val="FF0000"/>
                </a:solidFill>
                <a:latin typeface="Times New Roman" panose="02020603050405020304" pitchFamily="18" charset="0"/>
                <a:ea typeface="华文新魏" panose="02010800040101010101" pitchFamily="2" charset="-122"/>
              </a:rPr>
              <a:t>(3)</a:t>
            </a:r>
          </a:p>
        </p:txBody>
      </p:sp>
      <p:sp>
        <p:nvSpPr>
          <p:cNvPr id="148483" name="Rectangle 3"/>
          <p:cNvSpPr>
            <a:spLocks noGrp="1" noChangeArrowheads="1"/>
          </p:cNvSpPr>
          <p:nvPr>
            <p:ph type="body" idx="1"/>
          </p:nvPr>
        </p:nvSpPr>
        <p:spPr>
          <a:xfrm>
            <a:off x="304800" y="846138"/>
            <a:ext cx="8458200" cy="854075"/>
          </a:xfrm>
        </p:spPr>
        <p:txBody>
          <a:bodyPr/>
          <a:lstStyle/>
          <a:p>
            <a:pPr marL="0" indent="0" eaLnBrk="1" hangingPunct="1">
              <a:buFontTx/>
              <a:buNone/>
            </a:pPr>
            <a:r>
              <a:rPr lang="en-US" altLang="zh-CN" sz="2800" b="1">
                <a:latin typeface="Times New Roman" panose="02020603050405020304" pitchFamily="18" charset="0"/>
                <a:ea typeface="华文新魏" panose="02010800040101010101" pitchFamily="2" charset="-122"/>
              </a:rPr>
              <a:t>        Dijkstra</a:t>
            </a:r>
            <a:r>
              <a:rPr lang="zh-CN" altLang="en-US" sz="2800" b="1">
                <a:latin typeface="Times New Roman" panose="02020603050405020304" pitchFamily="18" charset="0"/>
                <a:ea typeface="华文新魏" panose="02010800040101010101" pitchFamily="2" charset="-122"/>
              </a:rPr>
              <a:t>在</a:t>
            </a:r>
            <a:r>
              <a:rPr lang="en-US" altLang="zh-CN" sz="2800" b="1">
                <a:latin typeface="Times New Roman" panose="02020603050405020304" pitchFamily="18" charset="0"/>
                <a:ea typeface="华文新魏" panose="02010800040101010101" pitchFamily="2" charset="-122"/>
              </a:rPr>
              <a:t>1968</a:t>
            </a:r>
            <a:r>
              <a:rPr lang="zh-CN" altLang="en-US" sz="2800" b="1">
                <a:latin typeface="Times New Roman" panose="02020603050405020304" pitchFamily="18" charset="0"/>
                <a:ea typeface="华文新魏" panose="02010800040101010101" pitchFamily="2" charset="-122"/>
              </a:rPr>
              <a:t>年提出的一种最具代表性的死锁避免算法</a:t>
            </a:r>
            <a:r>
              <a:rPr lang="en-US" altLang="zh-CN" sz="2800" b="1">
                <a:latin typeface="Times New Roman" panose="02020603050405020304" pitchFamily="18" charset="0"/>
                <a:ea typeface="华文新魏" panose="02010800040101010101" pitchFamily="2" charset="-122"/>
              </a:rPr>
              <a:t>—</a:t>
            </a:r>
            <a:r>
              <a:rPr lang="zh-CN" altLang="en-US" sz="2800" b="1">
                <a:solidFill>
                  <a:srgbClr val="FF0000"/>
                </a:solidFill>
                <a:ea typeface="黑体" panose="02010609060101010101" pitchFamily="49" charset="-122"/>
              </a:rPr>
              <a:t>银行家算法</a:t>
            </a:r>
            <a:r>
              <a:rPr lang="zh-CN" altLang="en-US" sz="2800" b="1">
                <a:latin typeface="Times New Roman" panose="02020603050405020304" pitchFamily="18" charset="0"/>
                <a:ea typeface="华文新魏" panose="02010800040101010101" pitchFamily="2" charset="-122"/>
              </a:rPr>
              <a:t>。</a:t>
            </a:r>
          </a:p>
        </p:txBody>
      </p:sp>
      <p:sp>
        <p:nvSpPr>
          <p:cNvPr id="148484" name="Rectangle 4"/>
          <p:cNvSpPr>
            <a:spLocks noChangeArrowheads="1"/>
          </p:cNvSpPr>
          <p:nvPr/>
        </p:nvSpPr>
        <p:spPr bwMode="auto">
          <a:xfrm>
            <a:off x="250825" y="1849438"/>
            <a:ext cx="8458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2800" b="1">
                <a:solidFill>
                  <a:srgbClr val="333399"/>
                </a:solidFill>
                <a:ea typeface="黑体" panose="02010609060101010101" pitchFamily="49" charset="-122"/>
              </a:rPr>
              <a:t>银行家算法基本思想：</a:t>
            </a:r>
            <a:endParaRPr lang="zh-CN" altLang="en-US" sz="2800" b="1">
              <a:solidFill>
                <a:srgbClr val="333399"/>
              </a:solidFill>
              <a:latin typeface="Times New Roman" panose="02020603050405020304" pitchFamily="18" charset="0"/>
              <a:ea typeface="华文新魏" panose="02010800040101010101" pitchFamily="2" charset="-122"/>
            </a:endParaRPr>
          </a:p>
        </p:txBody>
      </p:sp>
      <p:sp>
        <p:nvSpPr>
          <p:cNvPr id="148485" name="Rectangle 5"/>
          <p:cNvSpPr>
            <a:spLocks noChangeArrowheads="1"/>
          </p:cNvSpPr>
          <p:nvPr/>
        </p:nvSpPr>
        <p:spPr bwMode="auto">
          <a:xfrm>
            <a:off x="539750" y="2393950"/>
            <a:ext cx="8280400" cy="341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3200">
                <a:latin typeface="华文新魏" panose="02010800040101010101" pitchFamily="2" charset="-122"/>
                <a:ea typeface="华文新魏" panose="02010800040101010101" pitchFamily="2" charset="-122"/>
              </a:rPr>
              <a:t>       </a:t>
            </a:r>
            <a:r>
              <a:rPr lang="zh-CN" altLang="en-US" sz="3200">
                <a:latin typeface="华文新魏" panose="02010800040101010101" pitchFamily="2" charset="-122"/>
                <a:ea typeface="华文新魏" panose="02010800040101010101" pitchFamily="2" charset="-122"/>
              </a:rPr>
              <a:t>系统中的所有进程进入进程集合</a:t>
            </a:r>
            <a:r>
              <a:rPr lang="en-US" altLang="zh-CN" sz="3200">
                <a:latin typeface="华文新魏" panose="02010800040101010101" pitchFamily="2" charset="-122"/>
                <a:ea typeface="华文新魏" panose="02010800040101010101" pitchFamily="2" charset="-122"/>
              </a:rPr>
              <a:t>, </a:t>
            </a:r>
            <a:r>
              <a:rPr lang="zh-CN" altLang="en-US" sz="3200">
                <a:latin typeface="华文新魏" panose="02010800040101010101" pitchFamily="2" charset="-122"/>
                <a:ea typeface="华文新魏" panose="02010800040101010101" pitchFamily="2" charset="-122"/>
              </a:rPr>
              <a:t>在安全状态下系统收到进程的资源请求后</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先把资源试探性分配给它。系统用剩下的可用资源和进程集合中其他进程还要的资源数作比较，如果系统处于安全状态</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则可实施本次分配</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如果系统处于不安全状态</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本次资源分配暂不实施</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让申请进程等待。</a:t>
            </a:r>
          </a:p>
        </p:txBody>
      </p:sp>
    </p:spTree>
    <p:extLst>
      <p:ext uri="{BB962C8B-B14F-4D97-AF65-F5344CB8AC3E}">
        <p14:creationId xmlns:p14="http://schemas.microsoft.com/office/powerpoint/2010/main" val="2248767313"/>
      </p:ext>
    </p:extLst>
  </p:cSld>
  <p:clrMapOvr>
    <a:masterClrMapping/>
  </p:clrMapOvr>
  <p:transition>
    <p:blinds dir="vert"/>
  </p:transition>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10378</Words>
  <Application>Microsoft Office PowerPoint</Application>
  <PresentationFormat>全屏显示(4:3)</PresentationFormat>
  <Paragraphs>1183</Paragraphs>
  <Slides>116</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116</vt:i4>
      </vt:variant>
    </vt:vector>
  </HeadingPairs>
  <TitlesOfParts>
    <vt:vector size="127" baseType="lpstr">
      <vt:lpstr>仿宋_GB2312</vt:lpstr>
      <vt:lpstr>黑体</vt:lpstr>
      <vt:lpstr>华文新魏</vt:lpstr>
      <vt:lpstr>隶书</vt:lpstr>
      <vt:lpstr>宋体</vt:lpstr>
      <vt:lpstr>Arial</vt:lpstr>
      <vt:lpstr>Arial Narrow</vt:lpstr>
      <vt:lpstr>Calibri</vt:lpstr>
      <vt:lpstr>Times New Roman</vt:lpstr>
      <vt:lpstr>Wingdings</vt:lpstr>
      <vt:lpstr>默认设计模板</vt:lpstr>
      <vt:lpstr>第三章 同步、通信与死锁</vt:lpstr>
      <vt:lpstr>3.1 并发进程</vt:lpstr>
      <vt:lpstr>顺序程序设计</vt:lpstr>
      <vt:lpstr>顺序程序设计 顺序程序设计串行工作 </vt:lpstr>
      <vt:lpstr>顺序程序设计</vt:lpstr>
      <vt:lpstr>3.1.2进程的并发性</vt:lpstr>
      <vt:lpstr>并发进程的分类</vt:lpstr>
      <vt:lpstr>不相交的并发进程</vt:lpstr>
      <vt:lpstr>相交的并发进程 并行工作 </vt:lpstr>
      <vt:lpstr>相交的并发进程 并发程序设计</vt:lpstr>
      <vt:lpstr>相交的并发进程 并发程序设计的优点</vt:lpstr>
      <vt:lpstr>相交的并发进程 采用并发程序设计的目的</vt:lpstr>
      <vt:lpstr>3.1.3与时间有关的错误</vt:lpstr>
      <vt:lpstr>与时间有关的错误 结果不唯一的情况</vt:lpstr>
      <vt:lpstr>与时间有关的错误 结果不唯一的情况</vt:lpstr>
      <vt:lpstr>交往的并发进程 （永远等待）内存管理问题</vt:lpstr>
      <vt:lpstr>进程的交往：竞争与协作</vt:lpstr>
      <vt:lpstr>进程的交往：竞争与协作 第二种是协作关系</vt:lpstr>
      <vt:lpstr>3.2 临界区管理</vt:lpstr>
      <vt:lpstr>3.2.1互斥与临界区(1)</vt:lpstr>
      <vt:lpstr>互斥与临界区(2)</vt:lpstr>
      <vt:lpstr>3.2.2临界区管理的尝试 (1)</vt:lpstr>
      <vt:lpstr>临界区管理的尝试 (2)</vt:lpstr>
      <vt:lpstr>临界区管理的尝试 (3)</vt:lpstr>
      <vt:lpstr>临界区管理的尝试 (4)</vt:lpstr>
      <vt:lpstr>临界区管理的尝试 (5)</vt:lpstr>
      <vt:lpstr>3.2.3临界区管理的硬件解(1)</vt:lpstr>
      <vt:lpstr>临界区管理的硬件解(2)</vt:lpstr>
      <vt:lpstr>临界区管理的硬件解(3)</vt:lpstr>
      <vt:lpstr>临界区管理的硬件解(4)</vt:lpstr>
      <vt:lpstr>3.3 信号量与PV操作</vt:lpstr>
      <vt:lpstr>3.3.1信号量的概念(1)</vt:lpstr>
      <vt:lpstr>信号灯的概念(2)</vt:lpstr>
      <vt:lpstr>3.3.2  P.V操作</vt:lpstr>
      <vt:lpstr>P操作原语</vt:lpstr>
      <vt:lpstr>V操作</vt:lpstr>
      <vt:lpstr>V操作原语</vt:lpstr>
      <vt:lpstr>P.V操作(2)</vt:lpstr>
      <vt:lpstr>3.3.3  用PV操作实现互斥</vt:lpstr>
      <vt:lpstr>用PV操作实现互斥(2)</vt:lpstr>
      <vt:lpstr>用PV操作实现互斥(3)</vt:lpstr>
      <vt:lpstr>3.4 进程的同步</vt:lpstr>
      <vt:lpstr>进程的同步(2)</vt:lpstr>
      <vt:lpstr>进程的同步(3)</vt:lpstr>
      <vt:lpstr>进程的同步(4)</vt:lpstr>
      <vt:lpstr>进程同步的的几种情况</vt:lpstr>
      <vt:lpstr>进程同步的的几种情况(2)</vt:lpstr>
      <vt:lpstr>经典进程同步问题</vt:lpstr>
      <vt:lpstr>经典进程同步问题(2)</vt:lpstr>
      <vt:lpstr>例一</vt:lpstr>
      <vt:lpstr>例二</vt:lpstr>
      <vt:lpstr>例三</vt:lpstr>
      <vt:lpstr>例四</vt:lpstr>
      <vt:lpstr>例四-1</vt:lpstr>
      <vt:lpstr>例五</vt:lpstr>
      <vt:lpstr>例五-1</vt:lpstr>
      <vt:lpstr>PowerPoint 演示文稿</vt:lpstr>
      <vt:lpstr>例六</vt:lpstr>
      <vt:lpstr>3.4 进程通信</vt:lpstr>
      <vt:lpstr>进程通信概念</vt:lpstr>
      <vt:lpstr>进程间通信的方式</vt:lpstr>
      <vt:lpstr>3.4.1 信号通信机制</vt:lpstr>
      <vt:lpstr>PowerPoint 演示文稿</vt:lpstr>
      <vt:lpstr>Linux系统信号分类</vt:lpstr>
      <vt:lpstr>信号机制的实现(1)</vt:lpstr>
      <vt:lpstr>信号机制的实现(2)</vt:lpstr>
      <vt:lpstr>3.4.2 管道通信机制(1)</vt:lpstr>
      <vt:lpstr>管道通信机制(2)</vt:lpstr>
      <vt:lpstr>管道通信机制(2)</vt:lpstr>
      <vt:lpstr>父子进程通过管道传送信息</vt:lpstr>
      <vt:lpstr>兄弟进程通过管道传送信息</vt:lpstr>
      <vt:lpstr>PowerPoint 演示文稿</vt:lpstr>
      <vt:lpstr>PowerPoint 演示文稿</vt:lpstr>
      <vt:lpstr>3.4.3 共享主存通信机制</vt:lpstr>
      <vt:lpstr>3.4.4 消息传递通信机制</vt:lpstr>
      <vt:lpstr>消息传递通信机制(2)</vt:lpstr>
      <vt:lpstr>直接通信</vt:lpstr>
      <vt:lpstr>间接通信</vt:lpstr>
      <vt:lpstr>间接通信(2)</vt:lpstr>
      <vt:lpstr>间接通信(3)</vt:lpstr>
      <vt:lpstr>间接通信(4)</vt:lpstr>
      <vt:lpstr>信件的格式问题 </vt:lpstr>
      <vt:lpstr>3.5  死  锁</vt:lpstr>
      <vt:lpstr>3.5.1 死锁的产生和定义</vt:lpstr>
      <vt:lpstr>若干死锁的例子(1)</vt:lpstr>
      <vt:lpstr>若干死锁的例子(2)</vt:lpstr>
      <vt:lpstr>若干死锁的例子(3) 例２  PV操作使用不当产生死锁</vt:lpstr>
      <vt:lpstr>若干死锁的例子(4) 例３   资源分配不当引起死锁</vt:lpstr>
      <vt:lpstr>若干死锁的例子(5) 例４对临时性资源使用不加限制引起死锁</vt:lpstr>
      <vt:lpstr>3.5.2死锁的定义</vt:lpstr>
      <vt:lpstr>产生死锁的因素</vt:lpstr>
      <vt:lpstr>3.5.3死锁防止</vt:lpstr>
      <vt:lpstr>死锁防止(2)</vt:lpstr>
      <vt:lpstr>死锁防止(3)</vt:lpstr>
      <vt:lpstr>死锁防止(7) 层次策略的变种按序分配策略</vt:lpstr>
      <vt:lpstr>死锁防止(8)  反证法证明按序分配不会产生死锁</vt:lpstr>
      <vt:lpstr>3.5.4死锁的避免</vt:lpstr>
      <vt:lpstr>死锁的避免(2)</vt:lpstr>
      <vt:lpstr>死锁的避免(3)</vt:lpstr>
      <vt:lpstr>银行家算法(1)</vt:lpstr>
      <vt:lpstr>银行家算法(2)</vt:lpstr>
      <vt:lpstr>银行家算法(3)</vt:lpstr>
      <vt:lpstr>银行家算法(4)</vt:lpstr>
      <vt:lpstr>安全性检测算法(1)</vt:lpstr>
      <vt:lpstr>安全性检测算法(2)</vt:lpstr>
      <vt:lpstr>算法举例</vt:lpstr>
      <vt:lpstr>举例解答</vt:lpstr>
      <vt:lpstr>3.5.5死锁检测和解除</vt:lpstr>
      <vt:lpstr>进程-资源分配图</vt:lpstr>
      <vt:lpstr>资源分配图的一个例子</vt:lpstr>
      <vt:lpstr>资源分配图的另一个例子</vt:lpstr>
      <vt:lpstr>简化进程-资源分配图检测系统是否处于死锁状态</vt:lpstr>
      <vt:lpstr>简化进程-资源分配图检测系统是否处于死锁状态(2)</vt:lpstr>
      <vt:lpstr>死锁的检测和解除方法</vt:lpstr>
      <vt:lpstr>死锁的检测和解除方法(2)</vt:lpstr>
      <vt:lpstr>死锁的解除</vt:lpstr>
    </vt:vector>
  </TitlesOfParts>
  <Company>振宇科技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陈年生</dc:creator>
  <cp:lastModifiedBy>tracy ning</cp:lastModifiedBy>
  <cp:revision>145</cp:revision>
  <dcterms:created xsi:type="dcterms:W3CDTF">2002-07-20T00:29:59Z</dcterms:created>
  <dcterms:modified xsi:type="dcterms:W3CDTF">2019-10-25T03:18:11Z</dcterms:modified>
</cp:coreProperties>
</file>