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2"/>
  </p:handoutMasterIdLst>
  <p:sldIdLst>
    <p:sldId id="275" r:id="rId2"/>
    <p:sldId id="276" r:id="rId3"/>
    <p:sldId id="420" r:id="rId4"/>
    <p:sldId id="422" r:id="rId5"/>
    <p:sldId id="412" r:id="rId6"/>
    <p:sldId id="423" r:id="rId7"/>
    <p:sldId id="424" r:id="rId8"/>
    <p:sldId id="425" r:id="rId9"/>
    <p:sldId id="426" r:id="rId10"/>
    <p:sldId id="283" r:id="rId11"/>
    <p:sldId id="284" r:id="rId12"/>
    <p:sldId id="285" r:id="rId13"/>
    <p:sldId id="286" r:id="rId14"/>
    <p:sldId id="287" r:id="rId15"/>
    <p:sldId id="288" r:id="rId16"/>
    <p:sldId id="289" r:id="rId17"/>
    <p:sldId id="290" r:id="rId18"/>
    <p:sldId id="291" r:id="rId19"/>
    <p:sldId id="292" r:id="rId20"/>
    <p:sldId id="294" r:id="rId21"/>
    <p:sldId id="295" r:id="rId22"/>
    <p:sldId id="429"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427"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9" r:id="rId84"/>
    <p:sldId id="360" r:id="rId85"/>
    <p:sldId id="361" r:id="rId86"/>
    <p:sldId id="362" r:id="rId87"/>
    <p:sldId id="363" r:id="rId88"/>
    <p:sldId id="364" r:id="rId89"/>
    <p:sldId id="365" r:id="rId90"/>
    <p:sldId id="366" r:id="rId91"/>
    <p:sldId id="367" r:id="rId92"/>
    <p:sldId id="368" r:id="rId93"/>
    <p:sldId id="369" r:id="rId94"/>
    <p:sldId id="370" r:id="rId95"/>
    <p:sldId id="371" r:id="rId96"/>
    <p:sldId id="372" r:id="rId97"/>
    <p:sldId id="373" r:id="rId98"/>
    <p:sldId id="374" r:id="rId99"/>
    <p:sldId id="375" r:id="rId100"/>
    <p:sldId id="376" r:id="rId101"/>
    <p:sldId id="377" r:id="rId102"/>
    <p:sldId id="378" r:id="rId103"/>
    <p:sldId id="379" r:id="rId104"/>
    <p:sldId id="380" r:id="rId105"/>
    <p:sldId id="381" r:id="rId106"/>
    <p:sldId id="382" r:id="rId107"/>
    <p:sldId id="383" r:id="rId108"/>
    <p:sldId id="384" r:id="rId109"/>
    <p:sldId id="385" r:id="rId110"/>
    <p:sldId id="386" r:id="rId111"/>
    <p:sldId id="387" r:id="rId112"/>
    <p:sldId id="388" r:id="rId113"/>
    <p:sldId id="389" r:id="rId114"/>
    <p:sldId id="390" r:id="rId115"/>
    <p:sldId id="391" r:id="rId116"/>
    <p:sldId id="392" r:id="rId117"/>
    <p:sldId id="393" r:id="rId118"/>
    <p:sldId id="394" r:id="rId119"/>
    <p:sldId id="395" r:id="rId120"/>
    <p:sldId id="428" r:id="rId121"/>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55" autoAdjust="0"/>
  </p:normalViewPr>
  <p:slideViewPr>
    <p:cSldViewPr>
      <p:cViewPr varScale="1">
        <p:scale>
          <a:sx n="75" d="100"/>
          <a:sy n="75" d="100"/>
        </p:scale>
        <p:origin x="1023"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6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6B22AE0-6738-4D09-B19E-599041B41C50}" type="slidenum">
              <a:rPr lang="en-US" altLang="zh-CN"/>
              <a:pPr>
                <a:defRPr/>
              </a:pPr>
              <a:t>‹#›</a:t>
            </a:fld>
            <a:endParaRPr lang="en-US" altLang="zh-CN"/>
          </a:p>
        </p:txBody>
      </p:sp>
    </p:spTree>
    <p:extLst>
      <p:ext uri="{BB962C8B-B14F-4D97-AF65-F5344CB8AC3E}">
        <p14:creationId xmlns:p14="http://schemas.microsoft.com/office/powerpoint/2010/main" val="29857730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79106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180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020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934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7578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85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925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9666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5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7635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2019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50" y="38100"/>
            <a:ext cx="6937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81775" y="6237288"/>
            <a:ext cx="2562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2"/>
          <p:cNvSpPr>
            <a:spLocks noGrp="1" noChangeArrowheads="1"/>
          </p:cNvSpPr>
          <p:nvPr>
            <p:ph type="ctrTitle" idx="4294967295"/>
          </p:nvPr>
        </p:nvSpPr>
        <p:spPr>
          <a:xfrm>
            <a:off x="642938" y="1041400"/>
            <a:ext cx="7772400" cy="731838"/>
          </a:xfrm>
          <a:prstGeom prst="rect">
            <a:avLst/>
          </a:prstGeom>
        </p:spPr>
        <p:txBody>
          <a:bodyPr/>
          <a:lstStyle/>
          <a:p>
            <a:r>
              <a:rPr kumimoji="1" lang="zh-CN" altLang="en-US" sz="4800">
                <a:solidFill>
                  <a:srgbClr val="FF0000"/>
                </a:solidFill>
                <a:latin typeface="华文新魏" panose="02010800040101010101" pitchFamily="2" charset="-122"/>
                <a:ea typeface="华文新魏" panose="02010800040101010101" pitchFamily="2" charset="-122"/>
              </a:rPr>
              <a:t>第二章  处理器管理</a:t>
            </a:r>
            <a:endParaRPr kumimoji="1" lang="zh-CN" altLang="zh-CN" sz="4800">
              <a:solidFill>
                <a:srgbClr val="FF0000"/>
              </a:solidFill>
              <a:latin typeface="华文新魏" panose="02010800040101010101" pitchFamily="2" charset="-122"/>
              <a:ea typeface="华文新魏" panose="02010800040101010101" pitchFamily="2" charset="-122"/>
            </a:endParaRPr>
          </a:p>
        </p:txBody>
      </p:sp>
      <p:sp>
        <p:nvSpPr>
          <p:cNvPr id="326660" name="Rectangle 3"/>
          <p:cNvSpPr>
            <a:spLocks noGrp="1" noChangeArrowheads="1"/>
          </p:cNvSpPr>
          <p:nvPr>
            <p:ph type="subTitle" idx="4294967295"/>
          </p:nvPr>
        </p:nvSpPr>
        <p:spPr>
          <a:xfrm>
            <a:off x="1331913" y="2133600"/>
            <a:ext cx="6786562" cy="3295650"/>
          </a:xfrm>
          <a:prstGeom prst="rect">
            <a:avLst/>
          </a:prstGeom>
        </p:spPr>
        <p:txBody>
          <a:bodyPr/>
          <a:lstStyle/>
          <a:p>
            <a:pPr marL="0" indent="0" eaLnBrk="0" hangingPunct="0">
              <a:spcBef>
                <a:spcPts val="600"/>
              </a:spcBef>
              <a:buFontTx/>
              <a:buNone/>
            </a:pPr>
            <a:r>
              <a:rPr lang="en-US" altLang="zh-CN" sz="3600" dirty="0">
                <a:latin typeface="仿宋_GB2312" pitchFamily="49" charset="-122"/>
                <a:ea typeface="仿宋_GB2312" pitchFamily="49" charset="-122"/>
              </a:rPr>
              <a:t>      2.1</a:t>
            </a:r>
            <a:r>
              <a:rPr lang="zh-CN" altLang="en-US" sz="3600" dirty="0">
                <a:latin typeface="仿宋_GB2312" pitchFamily="49" charset="-122"/>
                <a:ea typeface="仿宋_GB2312" pitchFamily="49" charset="-122"/>
              </a:rPr>
              <a:t>处理器状态 </a:t>
            </a:r>
          </a:p>
          <a:p>
            <a:pPr marL="0" indent="0" eaLnBrk="0" hangingPunct="0">
              <a:spcBef>
                <a:spcPts val="600"/>
              </a:spcBef>
              <a:buFontTx/>
              <a:buNone/>
            </a:pPr>
            <a:r>
              <a:rPr lang="zh-CN" altLang="en-US" sz="3600" dirty="0">
                <a:latin typeface="仿宋_GB2312" pitchFamily="49" charset="-122"/>
                <a:ea typeface="仿宋_GB2312" pitchFamily="49" charset="-122"/>
              </a:rPr>
              <a:t>      </a:t>
            </a:r>
            <a:r>
              <a:rPr lang="en-US" altLang="zh-CN" sz="3600" dirty="0">
                <a:latin typeface="仿宋_GB2312" pitchFamily="49" charset="-122"/>
                <a:ea typeface="仿宋_GB2312" pitchFamily="49" charset="-122"/>
              </a:rPr>
              <a:t>2.2</a:t>
            </a:r>
            <a:r>
              <a:rPr lang="zh-CN" altLang="en-US" sz="3600" dirty="0">
                <a:latin typeface="仿宋_GB2312" pitchFamily="49" charset="-122"/>
                <a:ea typeface="仿宋_GB2312" pitchFamily="49" charset="-122"/>
              </a:rPr>
              <a:t>中断技术</a:t>
            </a:r>
          </a:p>
          <a:p>
            <a:pPr marL="0" indent="0" eaLnBrk="0" hangingPunct="0">
              <a:spcBef>
                <a:spcPts val="600"/>
              </a:spcBef>
              <a:buFontTx/>
              <a:buNone/>
            </a:pPr>
            <a:r>
              <a:rPr lang="zh-CN" altLang="en-US" sz="3600" dirty="0">
                <a:latin typeface="仿宋_GB2312" pitchFamily="49" charset="-122"/>
                <a:ea typeface="仿宋_GB2312" pitchFamily="49" charset="-122"/>
              </a:rPr>
              <a:t>      </a:t>
            </a:r>
            <a:r>
              <a:rPr lang="en-US" altLang="zh-CN" sz="3600" dirty="0">
                <a:latin typeface="仿宋_GB2312" pitchFamily="49" charset="-122"/>
                <a:ea typeface="仿宋_GB2312" pitchFamily="49" charset="-122"/>
              </a:rPr>
              <a:t>2.3</a:t>
            </a:r>
            <a:r>
              <a:rPr lang="zh-CN" altLang="en-US" sz="3600" dirty="0">
                <a:latin typeface="仿宋_GB2312" pitchFamily="49" charset="-122"/>
                <a:ea typeface="仿宋_GB2312" pitchFamily="49" charset="-122"/>
              </a:rPr>
              <a:t>进程及其实现</a:t>
            </a:r>
          </a:p>
          <a:p>
            <a:pPr marL="0" indent="0" eaLnBrk="0" hangingPunct="0">
              <a:spcBef>
                <a:spcPts val="600"/>
              </a:spcBef>
              <a:buFontTx/>
              <a:buNone/>
            </a:pPr>
            <a:r>
              <a:rPr lang="zh-CN" altLang="en-US" sz="3600" dirty="0">
                <a:latin typeface="仿宋_GB2312" pitchFamily="49" charset="-122"/>
                <a:ea typeface="仿宋_GB2312" pitchFamily="49" charset="-122"/>
              </a:rPr>
              <a:t>      </a:t>
            </a:r>
            <a:r>
              <a:rPr lang="en-US" altLang="zh-CN" sz="3600" dirty="0">
                <a:latin typeface="仿宋_GB2312" pitchFamily="49" charset="-122"/>
                <a:ea typeface="仿宋_GB2312" pitchFamily="49" charset="-122"/>
              </a:rPr>
              <a:t>2.4</a:t>
            </a:r>
            <a:r>
              <a:rPr lang="zh-CN" altLang="en-US" sz="3600" dirty="0">
                <a:latin typeface="仿宋_GB2312" pitchFamily="49" charset="-122"/>
                <a:ea typeface="仿宋_GB2312" pitchFamily="49" charset="-122"/>
              </a:rPr>
              <a:t>线程及其实现</a:t>
            </a:r>
          </a:p>
          <a:p>
            <a:pPr marL="0" indent="0" eaLnBrk="0" hangingPunct="0">
              <a:spcBef>
                <a:spcPts val="600"/>
              </a:spcBef>
              <a:buFontTx/>
              <a:buNone/>
            </a:pPr>
            <a:r>
              <a:rPr lang="zh-CN" altLang="en-US" sz="3600" dirty="0">
                <a:latin typeface="仿宋_GB2312" pitchFamily="49" charset="-122"/>
                <a:ea typeface="仿宋_GB2312" pitchFamily="49" charset="-122"/>
              </a:rPr>
              <a:t>      </a:t>
            </a:r>
            <a:r>
              <a:rPr lang="en-US" altLang="zh-CN" sz="3600" dirty="0">
                <a:latin typeface="仿宋_GB2312" pitchFamily="49" charset="-122"/>
                <a:ea typeface="仿宋_GB2312" pitchFamily="49" charset="-122"/>
              </a:rPr>
              <a:t>2.5</a:t>
            </a:r>
            <a:r>
              <a:rPr lang="zh-CN" altLang="en-US" sz="3600" dirty="0">
                <a:latin typeface="仿宋_GB2312" pitchFamily="49" charset="-122"/>
                <a:ea typeface="仿宋_GB2312" pitchFamily="49" charset="-122"/>
              </a:rPr>
              <a:t>处理器调度</a:t>
            </a:r>
          </a:p>
        </p:txBody>
      </p:sp>
    </p:spTree>
    <p:extLst>
      <p:ext uri="{BB962C8B-B14F-4D97-AF65-F5344CB8AC3E}">
        <p14:creationId xmlns:p14="http://schemas.microsoft.com/office/powerpoint/2010/main" val="28460669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188" y="260350"/>
            <a:ext cx="8210550" cy="609600"/>
          </a:xfrm>
          <a:noFill/>
        </p:spPr>
        <p:txBody>
          <a:bodyPr/>
          <a:lstStyle/>
          <a:p>
            <a:r>
              <a:rPr lang="en-US" altLang="zh-CN" sz="4000">
                <a:solidFill>
                  <a:srgbClr val="FF0000"/>
                </a:solidFill>
                <a:latin typeface="Times New Roman" panose="02020603050405020304" pitchFamily="18" charset="0"/>
                <a:ea typeface="华文新魏" panose="02010800040101010101" pitchFamily="2" charset="-122"/>
              </a:rPr>
              <a:t>2.1.2</a:t>
            </a:r>
            <a:r>
              <a:rPr lang="zh-CN" altLang="en-US" sz="4000">
                <a:solidFill>
                  <a:srgbClr val="FF0000"/>
                </a:solidFill>
                <a:latin typeface="Times New Roman" panose="02020603050405020304" pitchFamily="18" charset="0"/>
                <a:ea typeface="华文新魏" panose="02010800040101010101" pitchFamily="2" charset="-122"/>
              </a:rPr>
              <a:t>程序状态字寄存器</a:t>
            </a:r>
          </a:p>
        </p:txBody>
      </p:sp>
      <p:sp>
        <p:nvSpPr>
          <p:cNvPr id="17411" name="Rectangle 3"/>
          <p:cNvSpPr>
            <a:spLocks noGrp="1" noChangeArrowheads="1"/>
          </p:cNvSpPr>
          <p:nvPr>
            <p:ph type="body" idx="1"/>
          </p:nvPr>
        </p:nvSpPr>
        <p:spPr>
          <a:xfrm>
            <a:off x="468313" y="981075"/>
            <a:ext cx="8424862" cy="5067300"/>
          </a:xfrm>
        </p:spPr>
        <p:txBody>
          <a:bodyPr/>
          <a:lstStyle/>
          <a:p>
            <a:r>
              <a:rPr lang="zh-CN" altLang="en-US">
                <a:latin typeface="Times New Roman" panose="02020603050405020304" pitchFamily="18" charset="0"/>
                <a:ea typeface="华文新魏" panose="02010800040101010101" pitchFamily="2" charset="-122"/>
              </a:rPr>
              <a:t>计算机如何知道当前处于何种工作状态？这时能否执行特权指令？通常操作系统都引入</a:t>
            </a:r>
            <a:r>
              <a:rPr lang="zh-CN" altLang="en-US" b="1">
                <a:solidFill>
                  <a:srgbClr val="0000CC"/>
                </a:solidFill>
                <a:latin typeface="Times New Roman" panose="02020603050405020304" pitchFamily="18" charset="0"/>
                <a:ea typeface="华文新魏" panose="02010800040101010101" pitchFamily="2" charset="-122"/>
              </a:rPr>
              <a:t>程序状态字</a:t>
            </a:r>
            <a:r>
              <a:rPr lang="en-US" altLang="zh-CN" b="1">
                <a:solidFill>
                  <a:srgbClr val="0000CC"/>
                </a:solidFill>
                <a:latin typeface="Times New Roman" panose="02020603050405020304" pitchFamily="18" charset="0"/>
                <a:ea typeface="华文新魏" panose="02010800040101010101" pitchFamily="2" charset="-122"/>
              </a:rPr>
              <a:t>PSW</a:t>
            </a:r>
            <a:r>
              <a:rPr lang="en-US" altLang="zh-CN">
                <a:latin typeface="Times New Roman" panose="02020603050405020304" pitchFamily="18" charset="0"/>
                <a:ea typeface="华文新魏" panose="02010800040101010101" pitchFamily="2" charset="-122"/>
              </a:rPr>
              <a:t>(Program Status Word)</a:t>
            </a:r>
            <a:r>
              <a:rPr lang="zh-CN" altLang="en-US">
                <a:latin typeface="Times New Roman" panose="02020603050405020304" pitchFamily="18" charset="0"/>
                <a:ea typeface="华文新魏" panose="02010800040101010101" pitchFamily="2" charset="-122"/>
              </a:rPr>
              <a:t>来区别不同的处理器工作状态。</a:t>
            </a:r>
          </a:p>
          <a:p>
            <a:r>
              <a:rPr lang="en-US" altLang="zh-CN">
                <a:latin typeface="Times New Roman" panose="02020603050405020304" pitchFamily="18" charset="0"/>
                <a:ea typeface="华文新魏" panose="02010800040101010101" pitchFamily="2" charset="-122"/>
              </a:rPr>
              <a:t>PSW</a:t>
            </a:r>
            <a:r>
              <a:rPr lang="zh-CN" altLang="en-US">
                <a:latin typeface="Times New Roman" panose="02020603050405020304" pitchFamily="18" charset="0"/>
                <a:ea typeface="华文新魏" panose="02010800040101010101" pitchFamily="2" charset="-122"/>
              </a:rPr>
              <a:t>用来控制指令执行顺序并保留和指示与程序有关的系统状态，主要作用是实现程序状态的保护和恢复</a:t>
            </a:r>
            <a:r>
              <a:rPr lang="en-US" altLang="zh-CN">
                <a:latin typeface="Times New Roman" panose="02020603050405020304" pitchFamily="18" charset="0"/>
                <a:ea typeface="华文新魏" panose="02010800040101010101" pitchFamily="2" charset="-122"/>
              </a:rPr>
              <a:t>;</a:t>
            </a:r>
          </a:p>
          <a:p>
            <a:r>
              <a:rPr lang="zh-CN" altLang="en-US">
                <a:latin typeface="Times New Roman" panose="02020603050405020304" pitchFamily="18" charset="0"/>
                <a:ea typeface="华文新魏" panose="02010800040101010101" pitchFamily="2" charset="-122"/>
              </a:rPr>
              <a:t>每个程序都有一个与其执行相关的</a:t>
            </a:r>
            <a:r>
              <a:rPr lang="en-US" altLang="zh-CN">
                <a:latin typeface="Times New Roman" panose="02020603050405020304" pitchFamily="18" charset="0"/>
                <a:ea typeface="华文新魏" panose="02010800040101010101" pitchFamily="2" charset="-122"/>
              </a:rPr>
              <a:t>PSW</a:t>
            </a:r>
            <a:r>
              <a:rPr lang="zh-CN" altLang="en-US">
                <a:latin typeface="Times New Roman" panose="02020603050405020304" pitchFamily="18" charset="0"/>
                <a:ea typeface="华文新魏" panose="02010800040101010101" pitchFamily="2" charset="-122"/>
              </a:rPr>
              <a:t>，每个处理器都设置一个</a:t>
            </a:r>
            <a:r>
              <a:rPr lang="en-US" altLang="zh-CN">
                <a:latin typeface="Times New Roman" panose="02020603050405020304" pitchFamily="18" charset="0"/>
                <a:ea typeface="华文新魏" panose="02010800040101010101" pitchFamily="2" charset="-122"/>
              </a:rPr>
              <a:t>PSW</a:t>
            </a:r>
            <a:r>
              <a:rPr lang="zh-CN" altLang="en-US">
                <a:latin typeface="Times New Roman" panose="02020603050405020304" pitchFamily="18" charset="0"/>
                <a:ea typeface="华文新魏" panose="02010800040101010101" pitchFamily="2" charset="-122"/>
              </a:rPr>
              <a:t>寄存器。程序占有处理器执行，它的</a:t>
            </a:r>
            <a:r>
              <a:rPr lang="en-US" altLang="zh-CN">
                <a:latin typeface="Times New Roman" panose="02020603050405020304" pitchFamily="18" charset="0"/>
                <a:ea typeface="华文新魏" panose="02010800040101010101" pitchFamily="2" charset="-122"/>
              </a:rPr>
              <a:t>PSW</a:t>
            </a:r>
            <a:r>
              <a:rPr lang="zh-CN" altLang="en-US">
                <a:latin typeface="Times New Roman" panose="02020603050405020304" pitchFamily="18" charset="0"/>
                <a:ea typeface="华文新魏" panose="02010800040101010101" pitchFamily="2" charset="-122"/>
              </a:rPr>
              <a:t>将占有</a:t>
            </a:r>
            <a:r>
              <a:rPr lang="en-US" altLang="zh-CN">
                <a:latin typeface="Times New Roman" panose="02020603050405020304" pitchFamily="18" charset="0"/>
                <a:ea typeface="华文新魏" panose="02010800040101010101" pitchFamily="2" charset="-122"/>
              </a:rPr>
              <a:t>PSW</a:t>
            </a:r>
            <a:r>
              <a:rPr lang="zh-CN" altLang="en-US">
                <a:latin typeface="Times New Roman" panose="02020603050405020304" pitchFamily="18" charset="0"/>
                <a:ea typeface="华文新魏" panose="02010800040101010101" pitchFamily="2" charset="-122"/>
              </a:rPr>
              <a:t>寄存器。</a:t>
            </a:r>
          </a:p>
        </p:txBody>
      </p:sp>
    </p:spTree>
    <p:extLst>
      <p:ext uri="{BB962C8B-B14F-4D97-AF65-F5344CB8AC3E}">
        <p14:creationId xmlns:p14="http://schemas.microsoft.com/office/powerpoint/2010/main" val="1277364035"/>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900113" y="338138"/>
            <a:ext cx="7772400" cy="12192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多道批处理的处理机调度包括</a:t>
            </a:r>
            <a:r>
              <a:rPr lang="zh-CN" altLang="en-US" sz="4000">
                <a:solidFill>
                  <a:srgbClr val="0000CC"/>
                </a:solidFill>
                <a:latin typeface="Times New Roman" panose="02020603050405020304" pitchFamily="18" charset="0"/>
                <a:ea typeface="华文新魏" panose="02010800040101010101" pitchFamily="2" charset="-122"/>
              </a:rPr>
              <a:t>作业调度</a:t>
            </a:r>
            <a:r>
              <a:rPr lang="zh-CN" altLang="en-US" sz="4000">
                <a:solidFill>
                  <a:srgbClr val="FF0000"/>
                </a:solidFill>
                <a:latin typeface="Times New Roman" panose="02020603050405020304" pitchFamily="18" charset="0"/>
                <a:ea typeface="华文新魏" panose="02010800040101010101" pitchFamily="2" charset="-122"/>
              </a:rPr>
              <a:t>和</a:t>
            </a:r>
            <a:r>
              <a:rPr lang="zh-CN" altLang="en-US" sz="4000">
                <a:solidFill>
                  <a:srgbClr val="0000CC"/>
                </a:solidFill>
                <a:latin typeface="Times New Roman" panose="02020603050405020304" pitchFamily="18" charset="0"/>
                <a:ea typeface="华文新魏" panose="02010800040101010101" pitchFamily="2" charset="-122"/>
              </a:rPr>
              <a:t>进程调度</a:t>
            </a:r>
            <a:r>
              <a:rPr lang="zh-CN" altLang="en-US" sz="4000">
                <a:solidFill>
                  <a:srgbClr val="FF0000"/>
                </a:solidFill>
                <a:latin typeface="Times New Roman" panose="02020603050405020304" pitchFamily="18" charset="0"/>
                <a:ea typeface="华文新魏" panose="02010800040101010101" pitchFamily="2" charset="-122"/>
              </a:rPr>
              <a:t>两个层次</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290819" name="Rectangle 3"/>
          <p:cNvSpPr>
            <a:spLocks noGrp="1" noChangeArrowheads="1"/>
          </p:cNvSpPr>
          <p:nvPr>
            <p:ph type="body" idx="1"/>
          </p:nvPr>
        </p:nvSpPr>
        <p:spPr>
          <a:xfrm>
            <a:off x="1042988" y="1779588"/>
            <a:ext cx="7315200" cy="3954462"/>
          </a:xfrm>
        </p:spPr>
        <p:txBody>
          <a:bodyPr/>
          <a:lstStyle/>
          <a:p>
            <a:r>
              <a:rPr lang="zh-CN" altLang="en-US" sz="3600">
                <a:latin typeface="华文新魏" panose="02010800040101010101" pitchFamily="2" charset="-122"/>
                <a:ea typeface="华文新魏" panose="02010800040101010101" pitchFamily="2" charset="-122"/>
              </a:rPr>
              <a:t>进入计算机系统的作业只有经过</a:t>
            </a:r>
            <a:r>
              <a:rPr lang="zh-CN" altLang="en-US" sz="3600">
                <a:solidFill>
                  <a:srgbClr val="0000CC"/>
                </a:solidFill>
                <a:latin typeface="华文新魏" panose="02010800040101010101" pitchFamily="2" charset="-122"/>
                <a:ea typeface="华文新魏" panose="02010800040101010101" pitchFamily="2" charset="-122"/>
              </a:rPr>
              <a:t>两级调度</a:t>
            </a:r>
            <a:r>
              <a:rPr lang="zh-CN" altLang="en-US" sz="3600">
                <a:latin typeface="华文新魏" panose="02010800040101010101" pitchFamily="2" charset="-122"/>
                <a:ea typeface="华文新魏" panose="02010800040101010101" pitchFamily="2" charset="-122"/>
              </a:rPr>
              <a:t>后才能占用处理器。第一级是</a:t>
            </a:r>
            <a:r>
              <a:rPr lang="zh-CN" altLang="en-US" sz="3600">
                <a:solidFill>
                  <a:srgbClr val="0000CC"/>
                </a:solidFill>
                <a:latin typeface="华文新魏" panose="02010800040101010101" pitchFamily="2" charset="-122"/>
                <a:ea typeface="华文新魏" panose="02010800040101010101" pitchFamily="2" charset="-122"/>
              </a:rPr>
              <a:t>作业调度</a:t>
            </a:r>
            <a:r>
              <a:rPr lang="zh-CN" altLang="en-US" sz="3600">
                <a:latin typeface="华文新魏" panose="02010800040101010101" pitchFamily="2" charset="-122"/>
                <a:ea typeface="华文新魏" panose="02010800040101010101" pitchFamily="2" charset="-122"/>
              </a:rPr>
              <a:t>，使作业进入主存储器；第二级是</a:t>
            </a:r>
            <a:r>
              <a:rPr lang="zh-CN" altLang="en-US" sz="3600">
                <a:solidFill>
                  <a:srgbClr val="0000CC"/>
                </a:solidFill>
                <a:latin typeface="华文新魏" panose="02010800040101010101" pitchFamily="2" charset="-122"/>
                <a:ea typeface="华文新魏" panose="02010800040101010101" pitchFamily="2" charset="-122"/>
              </a:rPr>
              <a:t>处理器调度</a:t>
            </a:r>
            <a:r>
              <a:rPr lang="zh-CN" altLang="en-US" sz="3600">
                <a:latin typeface="华文新魏" panose="02010800040101010101" pitchFamily="2" charset="-122"/>
                <a:ea typeface="华文新魏" panose="02010800040101010101" pitchFamily="2" charset="-122"/>
              </a:rPr>
              <a:t>，使作业进程占用处理器。</a:t>
            </a:r>
          </a:p>
          <a:p>
            <a:r>
              <a:rPr lang="zh-CN" altLang="en-US" sz="3600">
                <a:latin typeface="华文新魏" panose="02010800040101010101" pitchFamily="2" charset="-122"/>
                <a:ea typeface="华文新魏" panose="02010800040101010101" pitchFamily="2" charset="-122"/>
              </a:rPr>
              <a:t>作业调度与处理器调度的配合能实现多道作业的同时执行。</a:t>
            </a:r>
          </a:p>
        </p:txBody>
      </p:sp>
    </p:spTree>
    <p:extLst>
      <p:ext uri="{BB962C8B-B14F-4D97-AF65-F5344CB8AC3E}">
        <p14:creationId xmlns:p14="http://schemas.microsoft.com/office/powerpoint/2010/main" val="50657847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0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00113" y="3333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作业调度与进程调度的关系</a:t>
            </a:r>
          </a:p>
        </p:txBody>
      </p:sp>
      <p:sp>
        <p:nvSpPr>
          <p:cNvPr id="286723" name="Rectangle 3"/>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286724" name="Group 4"/>
          <p:cNvGrpSpPr>
            <a:grpSpLocks/>
          </p:cNvGrpSpPr>
          <p:nvPr/>
        </p:nvGrpSpPr>
        <p:grpSpPr bwMode="auto">
          <a:xfrm>
            <a:off x="179512" y="1409700"/>
            <a:ext cx="8784976" cy="3890963"/>
            <a:chOff x="557" y="888"/>
            <a:chExt cx="4819" cy="2451"/>
          </a:xfrm>
        </p:grpSpPr>
        <p:grpSp>
          <p:nvGrpSpPr>
            <p:cNvPr id="286725" name="Group 5"/>
            <p:cNvGrpSpPr>
              <a:grpSpLocks/>
            </p:cNvGrpSpPr>
            <p:nvPr/>
          </p:nvGrpSpPr>
          <p:grpSpPr bwMode="auto">
            <a:xfrm>
              <a:off x="2602" y="928"/>
              <a:ext cx="1436" cy="1843"/>
              <a:chOff x="5320" y="4872"/>
              <a:chExt cx="2628" cy="2618"/>
            </a:xfrm>
          </p:grpSpPr>
          <p:sp>
            <p:nvSpPr>
              <p:cNvPr id="286726" name="Text Box 6"/>
              <p:cNvSpPr txBox="1">
                <a:spLocks noChangeArrowheads="1"/>
              </p:cNvSpPr>
              <p:nvPr/>
            </p:nvSpPr>
            <p:spPr bwMode="auto">
              <a:xfrm>
                <a:off x="5320" y="4872"/>
                <a:ext cx="2625" cy="2618"/>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36000" tIns="36000" rIns="0" bIns="0"/>
              <a:lstStyle/>
              <a:p>
                <a:pPr algn="just"/>
                <a:r>
                  <a:rPr kumimoji="1" lang="zh-CN" altLang="en-US" sz="1600">
                    <a:latin typeface="华文新魏" panose="02010800040101010101" pitchFamily="2" charset="-122"/>
                    <a:ea typeface="华文新魏" panose="02010800040101010101" pitchFamily="2" charset="-122"/>
                  </a:rPr>
                  <a:t>进程调度</a:t>
                </a:r>
              </a:p>
            </p:txBody>
          </p:sp>
          <p:grpSp>
            <p:nvGrpSpPr>
              <p:cNvPr id="286727" name="Group 7"/>
              <p:cNvGrpSpPr>
                <a:grpSpLocks/>
              </p:cNvGrpSpPr>
              <p:nvPr/>
            </p:nvGrpSpPr>
            <p:grpSpPr bwMode="auto">
              <a:xfrm>
                <a:off x="5428" y="5308"/>
                <a:ext cx="2520" cy="1964"/>
                <a:chOff x="2541" y="5502"/>
                <a:chExt cx="7455" cy="3432"/>
              </a:xfrm>
            </p:grpSpPr>
            <p:sp>
              <p:nvSpPr>
                <p:cNvPr id="286728" name="Oval 8"/>
                <p:cNvSpPr>
                  <a:spLocks noChangeArrowheads="1"/>
                </p:cNvSpPr>
                <p:nvPr/>
              </p:nvSpPr>
              <p:spPr bwMode="auto">
                <a:xfrm>
                  <a:off x="4746" y="5502"/>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a:p>
              </p:txBody>
            </p:sp>
            <p:sp>
              <p:nvSpPr>
                <p:cNvPr id="286729" name="Oval 9"/>
                <p:cNvSpPr>
                  <a:spLocks noChangeArrowheads="1"/>
                </p:cNvSpPr>
                <p:nvPr/>
              </p:nvSpPr>
              <p:spPr bwMode="auto">
                <a:xfrm>
                  <a:off x="2541"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a:p>
              </p:txBody>
            </p:sp>
            <p:sp>
              <p:nvSpPr>
                <p:cNvPr id="286730" name="Oval 10"/>
                <p:cNvSpPr>
                  <a:spLocks noChangeArrowheads="1"/>
                </p:cNvSpPr>
                <p:nvPr/>
              </p:nvSpPr>
              <p:spPr bwMode="auto">
                <a:xfrm>
                  <a:off x="7476" y="7686"/>
                  <a:ext cx="2100" cy="936"/>
                </a:xfrm>
                <a:prstGeom prst="ellipse">
                  <a:avLst/>
                </a:prstGeom>
                <a:solidFill>
                  <a:schemeClr val="accent1"/>
                </a:solidFill>
                <a:ln w="19050">
                  <a:solidFill>
                    <a:srgbClr val="000000"/>
                  </a:solidFill>
                  <a:round/>
                  <a:headEnd/>
                  <a:tailEnd/>
                </a:ln>
                <a:effectLst/>
                <a:extLst>
                  <a:ext uri="{AF507438-7753-43E0-B8FC-AC1667EBCBE1}">
                    <a14:hiddenEffects xmlns:a14="http://schemas.microsoft.com/office/drawing/2010/main">
                      <a:effectLst>
                        <a:outerShdw sy="-100000" kx="3284103" algn="bl" rotWithShape="0">
                          <a:srgbClr val="808080"/>
                        </a:outerShdw>
                      </a:effectLst>
                    </a14:hiddenEffects>
                  </a:ext>
                </a:extLst>
              </p:spPr>
              <p:txBody>
                <a:bodyPr/>
                <a:lstStyle/>
                <a:p>
                  <a:endParaRPr lang="zh-CN" altLang="en-US"/>
                </a:p>
              </p:txBody>
            </p:sp>
            <p:sp>
              <p:nvSpPr>
                <p:cNvPr id="286731" name="Line 11"/>
                <p:cNvSpPr>
                  <a:spLocks noChangeShapeType="1"/>
                </p:cNvSpPr>
                <p:nvPr/>
              </p:nvSpPr>
              <p:spPr bwMode="auto">
                <a:xfrm flipV="1">
                  <a:off x="3696" y="6126"/>
                  <a:ext cx="1155" cy="156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286732" name="Line 12"/>
                <p:cNvSpPr>
                  <a:spLocks noChangeShapeType="1"/>
                </p:cNvSpPr>
                <p:nvPr/>
              </p:nvSpPr>
              <p:spPr bwMode="auto">
                <a:xfrm flipH="1">
                  <a:off x="4221" y="6438"/>
                  <a:ext cx="105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286733" name="Line 13"/>
                <p:cNvSpPr>
                  <a:spLocks noChangeShapeType="1"/>
                </p:cNvSpPr>
                <p:nvPr/>
              </p:nvSpPr>
              <p:spPr bwMode="auto">
                <a:xfrm>
                  <a:off x="6636" y="6282"/>
                  <a:ext cx="1470" cy="140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286734" name="Line 14"/>
                <p:cNvSpPr>
                  <a:spLocks noChangeShapeType="1"/>
                </p:cNvSpPr>
                <p:nvPr/>
              </p:nvSpPr>
              <p:spPr bwMode="auto">
                <a:xfrm flipH="1">
                  <a:off x="4641" y="8154"/>
                  <a:ext cx="2835"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zh-CN" altLang="en-US"/>
                </a:p>
              </p:txBody>
            </p:sp>
            <p:sp>
              <p:nvSpPr>
                <p:cNvPr id="286735" name="Text Box 15"/>
                <p:cNvSpPr txBox="1">
                  <a:spLocks noChangeArrowheads="1"/>
                </p:cNvSpPr>
                <p:nvPr/>
              </p:nvSpPr>
              <p:spPr bwMode="auto">
                <a:xfrm>
                  <a:off x="5271" y="5661"/>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kumimoji="1" lang="zh-CN" altLang="en-US" sz="1600">
                      <a:latin typeface="华文新魏" panose="02010800040101010101" pitchFamily="2" charset="-122"/>
                      <a:ea typeface="华文新魏" panose="02010800040101010101" pitchFamily="2" charset="-122"/>
                    </a:rPr>
                    <a:t>运行</a:t>
                  </a:r>
                </a:p>
              </p:txBody>
            </p:sp>
            <p:sp>
              <p:nvSpPr>
                <p:cNvPr id="286736" name="Text Box 16"/>
                <p:cNvSpPr txBox="1">
                  <a:spLocks noChangeArrowheads="1"/>
                </p:cNvSpPr>
                <p:nvPr/>
              </p:nvSpPr>
              <p:spPr bwMode="auto">
                <a:xfrm>
                  <a:off x="3066"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kumimoji="1" lang="zh-CN" altLang="en-US" sz="1600">
                      <a:latin typeface="华文新魏" panose="02010800040101010101" pitchFamily="2" charset="-122"/>
                      <a:ea typeface="华文新魏" panose="02010800040101010101" pitchFamily="2" charset="-122"/>
                    </a:rPr>
                    <a:t>就绪</a:t>
                  </a:r>
                </a:p>
              </p:txBody>
            </p:sp>
            <p:sp>
              <p:nvSpPr>
                <p:cNvPr id="286737" name="Text Box 17"/>
                <p:cNvSpPr txBox="1">
                  <a:spLocks noChangeArrowheads="1"/>
                </p:cNvSpPr>
                <p:nvPr/>
              </p:nvSpPr>
              <p:spPr bwMode="auto">
                <a:xfrm>
                  <a:off x="8001" y="7842"/>
                  <a:ext cx="126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kumimoji="1" lang="zh-CN" altLang="en-US" sz="1600">
                      <a:latin typeface="华文新魏" panose="02010800040101010101" pitchFamily="2" charset="-122"/>
                      <a:ea typeface="华文新魏" panose="02010800040101010101" pitchFamily="2" charset="-122"/>
                    </a:rPr>
                    <a:t>等待</a:t>
                  </a:r>
                </a:p>
              </p:txBody>
            </p:sp>
            <p:sp>
              <p:nvSpPr>
                <p:cNvPr id="286738" name="Text Box 18"/>
                <p:cNvSpPr txBox="1">
                  <a:spLocks noChangeArrowheads="1"/>
                </p:cNvSpPr>
                <p:nvPr/>
              </p:nvSpPr>
              <p:spPr bwMode="auto">
                <a:xfrm>
                  <a:off x="3276" y="6594"/>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kumimoji="1" lang="zh-CN" altLang="zh-CN" sz="1600">
                    <a:latin typeface="华文新魏" panose="02010800040101010101" pitchFamily="2" charset="-122"/>
                    <a:ea typeface="华文新魏" panose="02010800040101010101" pitchFamily="2" charset="-122"/>
                  </a:endParaRPr>
                </a:p>
              </p:txBody>
            </p:sp>
            <p:sp>
              <p:nvSpPr>
                <p:cNvPr id="286739" name="Text Box 19"/>
                <p:cNvSpPr txBox="1">
                  <a:spLocks noChangeArrowheads="1"/>
                </p:cNvSpPr>
                <p:nvPr/>
              </p:nvSpPr>
              <p:spPr bwMode="auto">
                <a:xfrm>
                  <a:off x="5061" y="6906"/>
                  <a:ext cx="735"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kumimoji="1" lang="zh-CN" altLang="zh-CN" sz="1600">
                    <a:latin typeface="华文新魏" panose="02010800040101010101" pitchFamily="2" charset="-122"/>
                    <a:ea typeface="华文新魏" panose="02010800040101010101" pitchFamily="2" charset="-122"/>
                  </a:endParaRPr>
                </a:p>
              </p:txBody>
            </p:sp>
            <p:sp>
              <p:nvSpPr>
                <p:cNvPr id="286740" name="Text Box 20"/>
                <p:cNvSpPr txBox="1">
                  <a:spLocks noChangeArrowheads="1"/>
                </p:cNvSpPr>
                <p:nvPr/>
              </p:nvSpPr>
              <p:spPr bwMode="auto">
                <a:xfrm>
                  <a:off x="7686" y="6594"/>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kumimoji="1" lang="zh-CN" altLang="zh-CN" sz="1600">
                    <a:latin typeface="华文新魏" panose="02010800040101010101" pitchFamily="2" charset="-122"/>
                    <a:ea typeface="华文新魏" panose="02010800040101010101" pitchFamily="2" charset="-122"/>
                  </a:endParaRPr>
                </a:p>
              </p:txBody>
            </p:sp>
            <p:sp>
              <p:nvSpPr>
                <p:cNvPr id="286741" name="Text Box 21"/>
                <p:cNvSpPr txBox="1">
                  <a:spLocks noChangeArrowheads="1"/>
                </p:cNvSpPr>
                <p:nvPr/>
              </p:nvSpPr>
              <p:spPr bwMode="auto">
                <a:xfrm>
                  <a:off x="5061" y="8310"/>
                  <a:ext cx="2310" cy="62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kumimoji="1" lang="zh-CN" altLang="zh-CN" sz="1600">
                    <a:latin typeface="华文新魏" panose="02010800040101010101" pitchFamily="2" charset="-122"/>
                    <a:ea typeface="华文新魏" panose="02010800040101010101" pitchFamily="2" charset="-122"/>
                  </a:endParaRPr>
                </a:p>
              </p:txBody>
            </p:sp>
          </p:grpSp>
        </p:grpSp>
        <p:sp>
          <p:nvSpPr>
            <p:cNvPr id="286742" name="Text Box 22"/>
            <p:cNvSpPr txBox="1">
              <a:spLocks noChangeArrowheads="1"/>
            </p:cNvSpPr>
            <p:nvPr/>
          </p:nvSpPr>
          <p:spPr bwMode="auto">
            <a:xfrm>
              <a:off x="1299" y="888"/>
              <a:ext cx="232"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kumimoji="1" lang="en-US" altLang="zh-CN"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输</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入</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状</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态</a:t>
              </a:r>
            </a:p>
          </p:txBody>
        </p:sp>
        <p:sp>
          <p:nvSpPr>
            <p:cNvPr id="286743" name="Text Box 23"/>
            <p:cNvSpPr txBox="1">
              <a:spLocks noChangeArrowheads="1"/>
            </p:cNvSpPr>
            <p:nvPr/>
          </p:nvSpPr>
          <p:spPr bwMode="auto">
            <a:xfrm>
              <a:off x="1980" y="928"/>
              <a:ext cx="233" cy="1701"/>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kumimoji="1" lang="en-US" altLang="zh-CN"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后</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备</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状</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态</a:t>
              </a:r>
            </a:p>
          </p:txBody>
        </p:sp>
        <p:sp>
          <p:nvSpPr>
            <p:cNvPr id="286744" name="Text Box 24"/>
            <p:cNvSpPr txBox="1">
              <a:spLocks noChangeArrowheads="1"/>
            </p:cNvSpPr>
            <p:nvPr/>
          </p:nvSpPr>
          <p:spPr bwMode="auto">
            <a:xfrm>
              <a:off x="4355" y="983"/>
              <a:ext cx="232" cy="1559"/>
            </a:xfrm>
            <a:prstGeom prst="rect">
              <a:avLst/>
            </a:prstGeom>
            <a:solidFill>
              <a:schemeClr val="accent1"/>
            </a:solidFill>
            <a:ln w="19050">
              <a:solidFill>
                <a:srgbClr val="000000"/>
              </a:solidFill>
              <a:miter lim="800000"/>
              <a:headEnd/>
              <a:tailEnd/>
            </a:ln>
            <a:effectLst>
              <a:outerShdw dist="107763" dir="18900000" algn="ctr" rotWithShape="0">
                <a:srgbClr val="808080"/>
              </a:outerShdw>
            </a:effectLst>
          </p:spPr>
          <p:txBody>
            <a:bodyPr lIns="0" tIns="0" rIns="0" bIns="0"/>
            <a:lstStyle/>
            <a:p>
              <a:endParaRPr kumimoji="1" lang="en-US" altLang="zh-CN"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完</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成</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状</a:t>
              </a:r>
            </a:p>
            <a:p>
              <a:pPr algn="ctr"/>
              <a:endParaRPr kumimoji="1" lang="zh-CN" altLang="en-US" sz="1600" dirty="0">
                <a:latin typeface="华文新魏" panose="02010800040101010101" pitchFamily="2" charset="-122"/>
                <a:ea typeface="华文新魏" panose="02010800040101010101" pitchFamily="2" charset="-122"/>
              </a:endParaRPr>
            </a:p>
            <a:p>
              <a:pPr algn="ctr"/>
              <a:r>
                <a:rPr kumimoji="1" lang="zh-CN" altLang="en-US" sz="1600" dirty="0">
                  <a:latin typeface="华文新魏" panose="02010800040101010101" pitchFamily="2" charset="-122"/>
                  <a:ea typeface="华文新魏" panose="02010800040101010101" pitchFamily="2" charset="-122"/>
                </a:rPr>
                <a:t>态</a:t>
              </a:r>
            </a:p>
          </p:txBody>
        </p:sp>
        <p:sp>
          <p:nvSpPr>
            <p:cNvPr id="286745" name="Line 25"/>
            <p:cNvSpPr>
              <a:spLocks noChangeShapeType="1"/>
            </p:cNvSpPr>
            <p:nvPr/>
          </p:nvSpPr>
          <p:spPr bwMode="auto">
            <a:xfrm>
              <a:off x="1497" y="1975"/>
              <a:ext cx="521" cy="1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46" name="Line 26"/>
            <p:cNvSpPr>
              <a:spLocks noChangeShapeType="1"/>
            </p:cNvSpPr>
            <p:nvPr/>
          </p:nvSpPr>
          <p:spPr bwMode="auto">
            <a:xfrm flipV="1">
              <a:off x="2213" y="1975"/>
              <a:ext cx="389"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47" name="Line 27"/>
            <p:cNvSpPr>
              <a:spLocks noChangeShapeType="1"/>
            </p:cNvSpPr>
            <p:nvPr/>
          </p:nvSpPr>
          <p:spPr bwMode="auto">
            <a:xfrm>
              <a:off x="4063" y="1967"/>
              <a:ext cx="292" cy="8"/>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48" name="Line 28"/>
            <p:cNvSpPr>
              <a:spLocks noChangeShapeType="1"/>
            </p:cNvSpPr>
            <p:nvPr/>
          </p:nvSpPr>
          <p:spPr bwMode="auto">
            <a:xfrm>
              <a:off x="1104" y="1994"/>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86749" name="Text Box 29"/>
            <p:cNvSpPr txBox="1">
              <a:spLocks noChangeArrowheads="1"/>
            </p:cNvSpPr>
            <p:nvPr/>
          </p:nvSpPr>
          <p:spPr bwMode="auto">
            <a:xfrm>
              <a:off x="1610" y="2144"/>
              <a:ext cx="345" cy="560"/>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kumimoji="1" lang="zh-CN" altLang="en-US" sz="1600">
                  <a:latin typeface="华文新魏" panose="02010800040101010101" pitchFamily="2" charset="-122"/>
                  <a:ea typeface="华文新魏" panose="02010800040101010101" pitchFamily="2" charset="-122"/>
                </a:rPr>
                <a:t>预输入完成</a:t>
              </a:r>
            </a:p>
          </p:txBody>
        </p:sp>
        <p:sp>
          <p:nvSpPr>
            <p:cNvPr id="286750" name="Text Box 30"/>
            <p:cNvSpPr txBox="1">
              <a:spLocks noChangeArrowheads="1"/>
            </p:cNvSpPr>
            <p:nvPr/>
          </p:nvSpPr>
          <p:spPr bwMode="auto">
            <a:xfrm>
              <a:off x="2894" y="3055"/>
              <a:ext cx="696" cy="239"/>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kumimoji="1" lang="zh-CN" altLang="en-US" sz="1600">
                  <a:latin typeface="华文新魏" panose="02010800040101010101" pitchFamily="2" charset="-122"/>
                  <a:ea typeface="华文新魏" panose="02010800040101010101" pitchFamily="2" charset="-122"/>
                </a:rPr>
                <a:t>作业控制</a:t>
              </a:r>
            </a:p>
          </p:txBody>
        </p:sp>
        <p:sp>
          <p:nvSpPr>
            <p:cNvPr id="286751" name="Line 31"/>
            <p:cNvSpPr>
              <a:spLocks noChangeShapeType="1"/>
            </p:cNvSpPr>
            <p:nvPr/>
          </p:nvSpPr>
          <p:spPr bwMode="auto">
            <a:xfrm flipV="1">
              <a:off x="3284" y="2771"/>
              <a:ext cx="0" cy="31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52" name="Text Box 32"/>
            <p:cNvSpPr txBox="1">
              <a:spLocks noChangeArrowheads="1"/>
            </p:cNvSpPr>
            <p:nvPr/>
          </p:nvSpPr>
          <p:spPr bwMode="auto">
            <a:xfrm>
              <a:off x="1810" y="2913"/>
              <a:ext cx="890" cy="426"/>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kumimoji="1" lang="zh-CN" altLang="en-US" sz="1600">
                  <a:latin typeface="华文新魏" panose="02010800040101010101" pitchFamily="2" charset="-122"/>
                  <a:ea typeface="华文新魏" panose="02010800040101010101" pitchFamily="2" charset="-122"/>
                </a:rPr>
                <a:t>作业调度</a:t>
              </a:r>
              <a:r>
                <a:rPr kumimoji="1" lang="en-US" altLang="zh-CN" sz="1600">
                  <a:latin typeface="华文新魏" panose="02010800040101010101" pitchFamily="2" charset="-122"/>
                  <a:ea typeface="华文新魏" panose="02010800040101010101" pitchFamily="2" charset="-122"/>
                </a:rPr>
                <a:t>(</a:t>
              </a:r>
              <a:r>
                <a:rPr kumimoji="1" lang="zh-CN" altLang="en-US" sz="1600">
                  <a:latin typeface="华文新魏" panose="02010800040101010101" pitchFamily="2" charset="-122"/>
                  <a:ea typeface="华文新魏" panose="02010800040101010101" pitchFamily="2" charset="-122"/>
                </a:rPr>
                <a:t>选中并创建进程</a:t>
              </a:r>
              <a:r>
                <a:rPr kumimoji="1" lang="en-US" altLang="zh-CN" sz="1600">
                  <a:latin typeface="华文新魏" panose="02010800040101010101" pitchFamily="2" charset="-122"/>
                  <a:ea typeface="华文新魏" panose="02010800040101010101" pitchFamily="2" charset="-122"/>
                </a:rPr>
                <a:t>)</a:t>
              </a:r>
            </a:p>
          </p:txBody>
        </p:sp>
        <p:sp>
          <p:nvSpPr>
            <p:cNvPr id="286753" name="Text Box 33"/>
            <p:cNvSpPr txBox="1">
              <a:spLocks noChangeArrowheads="1"/>
            </p:cNvSpPr>
            <p:nvPr/>
          </p:nvSpPr>
          <p:spPr bwMode="auto">
            <a:xfrm>
              <a:off x="3868" y="2913"/>
              <a:ext cx="890" cy="381"/>
            </a:xfrm>
            <a:prstGeom prst="rect">
              <a:avLst/>
            </a:prstGeom>
            <a:solidFill>
              <a:srgbClr val="FFCC66"/>
            </a:solidFill>
            <a:ln w="9525">
              <a:solidFill>
                <a:srgbClr val="000000"/>
              </a:solidFill>
              <a:miter lim="800000"/>
              <a:headEnd/>
              <a:tailEnd/>
            </a:ln>
            <a:effectLst>
              <a:outerShdw dist="107763" dir="18900000" algn="ctr" rotWithShape="0">
                <a:srgbClr val="808080"/>
              </a:outerShdw>
            </a:effectLst>
          </p:spPr>
          <p:txBody>
            <a:bodyPr/>
            <a:lstStyle/>
            <a:p>
              <a:r>
                <a:rPr kumimoji="1" lang="zh-CN" altLang="en-US" sz="1600">
                  <a:latin typeface="华文新魏" panose="02010800040101010101" pitchFamily="2" charset="-122"/>
                  <a:ea typeface="华文新魏" panose="02010800040101010101" pitchFamily="2" charset="-122"/>
                </a:rPr>
                <a:t>作业调度</a:t>
              </a:r>
              <a:r>
                <a:rPr kumimoji="1" lang="en-US" altLang="zh-CN" sz="1600">
                  <a:latin typeface="华文新魏" panose="02010800040101010101" pitchFamily="2" charset="-122"/>
                  <a:ea typeface="华文新魏" panose="02010800040101010101" pitchFamily="2" charset="-122"/>
                </a:rPr>
                <a:t>(</a:t>
              </a:r>
              <a:r>
                <a:rPr kumimoji="1" lang="zh-CN" altLang="en-US" sz="1600">
                  <a:latin typeface="华文新魏" panose="02010800040101010101" pitchFamily="2" charset="-122"/>
                  <a:ea typeface="华文新魏" panose="02010800040101010101" pitchFamily="2" charset="-122"/>
                </a:rPr>
                <a:t>作业终止并撤离</a:t>
              </a:r>
              <a:r>
                <a:rPr kumimoji="1" lang="en-US" altLang="zh-CN" sz="1600">
                  <a:latin typeface="华文新魏" panose="02010800040101010101" pitchFamily="2" charset="-122"/>
                  <a:ea typeface="华文新魏" panose="02010800040101010101" pitchFamily="2" charset="-122"/>
                </a:rPr>
                <a:t>)</a:t>
              </a:r>
            </a:p>
          </p:txBody>
        </p:sp>
        <p:sp>
          <p:nvSpPr>
            <p:cNvPr id="286754" name="Line 34"/>
            <p:cNvSpPr>
              <a:spLocks noChangeShapeType="1"/>
            </p:cNvSpPr>
            <p:nvPr/>
          </p:nvSpPr>
          <p:spPr bwMode="auto">
            <a:xfrm flipV="1">
              <a:off x="2407" y="2062"/>
              <a:ext cx="0" cy="85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55" name="Line 35"/>
            <p:cNvSpPr>
              <a:spLocks noChangeShapeType="1"/>
            </p:cNvSpPr>
            <p:nvPr/>
          </p:nvSpPr>
          <p:spPr bwMode="auto">
            <a:xfrm flipV="1">
              <a:off x="4258" y="1975"/>
              <a:ext cx="0" cy="9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56" name="AutoShape 36"/>
            <p:cNvSpPr>
              <a:spLocks noChangeArrowheads="1"/>
            </p:cNvSpPr>
            <p:nvPr/>
          </p:nvSpPr>
          <p:spPr bwMode="auto">
            <a:xfrm>
              <a:off x="557" y="1094"/>
              <a:ext cx="682" cy="567"/>
            </a:xfrm>
            <a:prstGeom prst="wedgeRectCallout">
              <a:avLst>
                <a:gd name="adj1" fmla="val 40157"/>
                <a:gd name="adj2" fmla="val 107694"/>
              </a:avLst>
            </a:prstGeom>
            <a:solidFill>
              <a:srgbClr val="FFCC66"/>
            </a:solidFill>
            <a:ln w="9525">
              <a:solidFill>
                <a:srgbClr val="000000"/>
              </a:solidFill>
              <a:miter lim="800000"/>
              <a:headEnd/>
              <a:tailEnd/>
            </a:ln>
          </p:spPr>
          <p:txBody>
            <a:bodyPr/>
            <a:lstStyle/>
            <a:p>
              <a:r>
                <a:rPr kumimoji="1" lang="en-US" altLang="zh-CN" sz="1600">
                  <a:latin typeface="华文新魏" panose="02010800040101010101" pitchFamily="2" charset="-122"/>
                  <a:ea typeface="华文新魏" panose="02010800040101010101" pitchFamily="2" charset="-122"/>
                </a:rPr>
                <a:t>SPOOLing</a:t>
              </a:r>
              <a:r>
                <a:rPr kumimoji="1" lang="zh-CN" altLang="en-US" sz="1600">
                  <a:latin typeface="华文新魏" panose="02010800040101010101" pitchFamily="2" charset="-122"/>
                  <a:ea typeface="华文新魏" panose="02010800040101010101" pitchFamily="2" charset="-122"/>
                </a:rPr>
                <a:t>作业预输入</a:t>
              </a:r>
            </a:p>
            <a:p>
              <a:endParaRPr kumimoji="1" lang="en-US" altLang="zh-CN" sz="1600">
                <a:latin typeface="华文新魏" panose="02010800040101010101" pitchFamily="2" charset="-122"/>
                <a:ea typeface="华文新魏" panose="02010800040101010101" pitchFamily="2" charset="-122"/>
              </a:endParaRPr>
            </a:p>
          </p:txBody>
        </p:sp>
        <p:sp>
          <p:nvSpPr>
            <p:cNvPr id="286757" name="AutoShape 37"/>
            <p:cNvSpPr>
              <a:spLocks noChangeArrowheads="1"/>
            </p:cNvSpPr>
            <p:nvPr/>
          </p:nvSpPr>
          <p:spPr bwMode="auto">
            <a:xfrm>
              <a:off x="4694" y="1207"/>
              <a:ext cx="682" cy="545"/>
            </a:xfrm>
            <a:prstGeom prst="wedgeRectCallout">
              <a:avLst>
                <a:gd name="adj1" fmla="val -53810"/>
                <a:gd name="adj2" fmla="val 95319"/>
              </a:avLst>
            </a:prstGeom>
            <a:solidFill>
              <a:srgbClr val="FFCC66"/>
            </a:solidFill>
            <a:ln w="9525">
              <a:solidFill>
                <a:srgbClr val="000000"/>
              </a:solidFill>
              <a:miter lim="800000"/>
              <a:headEnd/>
              <a:tailEnd/>
            </a:ln>
          </p:spPr>
          <p:txBody>
            <a:bodyPr/>
            <a:lstStyle/>
            <a:p>
              <a:r>
                <a:rPr kumimoji="1" lang="en-US" altLang="zh-CN" sz="1600">
                  <a:latin typeface="华文新魏" panose="02010800040101010101" pitchFamily="2" charset="-122"/>
                  <a:ea typeface="华文新魏" panose="02010800040101010101" pitchFamily="2" charset="-122"/>
                </a:rPr>
                <a:t>SPOOLing</a:t>
              </a:r>
              <a:r>
                <a:rPr kumimoji="1" lang="zh-CN" altLang="en-US" sz="1600">
                  <a:latin typeface="华文新魏" panose="02010800040101010101" pitchFamily="2" charset="-122"/>
                  <a:ea typeface="华文新魏" panose="02010800040101010101" pitchFamily="2" charset="-122"/>
                </a:rPr>
                <a:t>作业缓输出</a:t>
              </a:r>
            </a:p>
            <a:p>
              <a:endParaRPr kumimoji="1" lang="en-US" altLang="zh-CN" sz="1600">
                <a:latin typeface="华文新魏" panose="02010800040101010101" pitchFamily="2" charset="-122"/>
                <a:ea typeface="华文新魏" panose="02010800040101010101" pitchFamily="2" charset="-122"/>
              </a:endParaRPr>
            </a:p>
          </p:txBody>
        </p:sp>
        <p:sp>
          <p:nvSpPr>
            <p:cNvPr id="286758" name="Line 38"/>
            <p:cNvSpPr>
              <a:spLocks noChangeShapeType="1"/>
            </p:cNvSpPr>
            <p:nvPr/>
          </p:nvSpPr>
          <p:spPr bwMode="auto">
            <a:xfrm>
              <a:off x="4604" y="1979"/>
              <a:ext cx="23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953281468"/>
      </p:ext>
    </p:extLst>
  </p:cSld>
  <p:clrMapOvr>
    <a:masterClrMapping/>
  </p:clrMapOvr>
  <p:transition>
    <p:dissolv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3333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交互作业的组织和管理</a:t>
            </a:r>
          </a:p>
        </p:txBody>
      </p:sp>
      <p:sp>
        <p:nvSpPr>
          <p:cNvPr id="287747" name="Rectangle 3"/>
          <p:cNvSpPr>
            <a:spLocks noGrp="1" noChangeArrowheads="1"/>
          </p:cNvSpPr>
          <p:nvPr>
            <p:ph type="body" idx="1"/>
          </p:nvPr>
        </p:nvSpPr>
        <p:spPr>
          <a:xfrm>
            <a:off x="615950" y="1119188"/>
            <a:ext cx="7988300" cy="4397375"/>
          </a:xfrm>
        </p:spPr>
        <p:txBody>
          <a:bodyPr/>
          <a:lstStyle/>
          <a:p>
            <a:pPr>
              <a:lnSpc>
                <a:spcPct val="90000"/>
              </a:lnSpc>
            </a:pPr>
            <a:r>
              <a:rPr lang="zh-CN" altLang="en-US" sz="2800">
                <a:latin typeface="Times New Roman" panose="02020603050405020304" pitchFamily="18" charset="0"/>
                <a:ea typeface="华文新魏" panose="02010800040101010101" pitchFamily="2" charset="-122"/>
              </a:rPr>
              <a:t>分时系统的作业就是用户的一次上机交互过程，可认为终端进程的创建是一个交互型作业的开始，退出命令运行结束代表用户交互型作业的中止。</a:t>
            </a:r>
          </a:p>
          <a:p>
            <a:pPr>
              <a:lnSpc>
                <a:spcPct val="90000"/>
              </a:lnSpc>
            </a:pPr>
            <a:r>
              <a:rPr lang="zh-CN" altLang="en-US" sz="2800">
                <a:latin typeface="Times New Roman" panose="02020603050405020304" pitchFamily="18" charset="0"/>
                <a:ea typeface="华文新魏" panose="02010800040101010101" pitchFamily="2" charset="-122"/>
              </a:rPr>
              <a:t>交互作业的情况和资源需求通过操作命令告知系统，分时用户逐条输入命令，即提交作业</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步</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和控制作业运行，系统则逐条执行并给出应答，每键入一条或一组有关操作命令，便在系统内部创建一个进程或若干进程来完成相应命令。</a:t>
            </a:r>
          </a:p>
          <a:p>
            <a:pPr>
              <a:lnSpc>
                <a:spcPct val="90000"/>
              </a:lnSpc>
            </a:pPr>
            <a:r>
              <a:rPr lang="zh-CN" altLang="en-US" sz="2800">
                <a:latin typeface="Times New Roman" panose="02020603050405020304" pitchFamily="18" charset="0"/>
                <a:ea typeface="华文新魏" panose="02010800040101010101" pitchFamily="2" charset="-122"/>
              </a:rPr>
              <a:t>键盘命令有：</a:t>
            </a:r>
            <a:r>
              <a:rPr lang="zh-CN" altLang="en-US" sz="2800">
                <a:solidFill>
                  <a:srgbClr val="0000CC"/>
                </a:solidFill>
                <a:latin typeface="Times New Roman" panose="02020603050405020304" pitchFamily="18" charset="0"/>
                <a:ea typeface="华文新魏" panose="02010800040101010101" pitchFamily="2" charset="-122"/>
              </a:rPr>
              <a:t>作业控制类</a:t>
            </a:r>
            <a:r>
              <a:rPr lang="zh-CN" altLang="en-US" sz="2800">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资源申请类</a:t>
            </a:r>
            <a:r>
              <a:rPr lang="zh-CN" altLang="en-US" sz="2800">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文件操作类</a:t>
            </a:r>
            <a:r>
              <a:rPr lang="zh-CN" altLang="en-US" sz="2800">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目录操作类</a:t>
            </a:r>
            <a:r>
              <a:rPr lang="zh-CN" altLang="en-US" sz="2800">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设备控制类</a:t>
            </a:r>
            <a:r>
              <a:rPr lang="zh-CN" altLang="en-US" sz="2800">
                <a:latin typeface="Times New Roman" panose="02020603050405020304" pitchFamily="18" charset="0"/>
                <a:ea typeface="华文新魏" panose="02010800040101010101" pitchFamily="2" charset="-122"/>
              </a:rPr>
              <a:t>等。</a:t>
            </a:r>
            <a:endParaRPr lang="zh-CN" altLang="en-US" sz="2800">
              <a:ea typeface="华文新魏" panose="02010800040101010101" pitchFamily="2" charset="-122"/>
            </a:endParaRPr>
          </a:p>
        </p:txBody>
      </p:sp>
    </p:spTree>
    <p:extLst>
      <p:ext uri="{BB962C8B-B14F-4D97-AF65-F5344CB8AC3E}">
        <p14:creationId xmlns:p14="http://schemas.microsoft.com/office/powerpoint/2010/main" val="1782576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xfrm>
            <a:off x="468313" y="692150"/>
            <a:ext cx="7772400" cy="822325"/>
          </a:xfrm>
        </p:spPr>
        <p:txBody>
          <a:bodyPr/>
          <a:lstStyle/>
          <a:p>
            <a:r>
              <a:rPr lang="en-US" altLang="zh-CN" sz="5400">
                <a:solidFill>
                  <a:srgbClr val="FF0000"/>
                </a:solidFill>
                <a:latin typeface="Times New Roman" panose="02020603050405020304" pitchFamily="18" charset="0"/>
                <a:ea typeface="华文新魏" panose="02010800040101010101" pitchFamily="2" charset="-122"/>
              </a:rPr>
              <a:t>2.6 </a:t>
            </a:r>
            <a:r>
              <a:rPr lang="zh-CN" altLang="en-US" sz="5400">
                <a:solidFill>
                  <a:srgbClr val="FF0000"/>
                </a:solidFill>
                <a:latin typeface="Times New Roman" panose="02020603050405020304" pitchFamily="18" charset="0"/>
                <a:ea typeface="华文新魏" panose="02010800040101010101" pitchFamily="2" charset="-122"/>
              </a:rPr>
              <a:t>处理器调度算法</a:t>
            </a:r>
          </a:p>
        </p:txBody>
      </p:sp>
      <p:sp>
        <p:nvSpPr>
          <p:cNvPr id="291843" name="Rectangle 3"/>
          <p:cNvSpPr>
            <a:spLocks noGrp="1" noChangeArrowheads="1"/>
          </p:cNvSpPr>
          <p:nvPr>
            <p:ph type="body" idx="1"/>
          </p:nvPr>
        </p:nvSpPr>
        <p:spPr>
          <a:xfrm>
            <a:off x="827088" y="2060575"/>
            <a:ext cx="7129288" cy="1872481"/>
          </a:xfrm>
        </p:spPr>
        <p:txBody>
          <a:bodyPr/>
          <a:lstStyle/>
          <a:p>
            <a:pPr marL="457200" indent="-457200">
              <a:buFontTx/>
              <a:buNone/>
            </a:pPr>
            <a:r>
              <a:rPr lang="en-US" altLang="zh-CN" sz="4000" dirty="0">
                <a:latin typeface="Times New Roman" panose="02020603050405020304" pitchFamily="18" charset="0"/>
                <a:ea typeface="华文新魏" panose="02010800040101010101" pitchFamily="2" charset="-122"/>
              </a:rPr>
              <a:t>2.6.1 </a:t>
            </a:r>
            <a:r>
              <a:rPr lang="zh-CN" altLang="en-US" sz="4000" dirty="0">
                <a:latin typeface="Times New Roman" panose="02020603050405020304" pitchFamily="18" charset="0"/>
                <a:ea typeface="华文新魏" panose="02010800040101010101" pitchFamily="2" charset="-122"/>
              </a:rPr>
              <a:t>低级调度的功能和类型</a:t>
            </a:r>
          </a:p>
          <a:p>
            <a:pPr marL="457200" indent="-457200">
              <a:buFontTx/>
              <a:buNone/>
            </a:pPr>
            <a:r>
              <a:rPr lang="en-US" altLang="zh-CN" sz="4000" dirty="0">
                <a:latin typeface="Times New Roman" panose="02020603050405020304" pitchFamily="18" charset="0"/>
                <a:ea typeface="华文新魏" panose="02010800040101010101" pitchFamily="2" charset="-122"/>
              </a:rPr>
              <a:t>2.6.2 </a:t>
            </a:r>
            <a:r>
              <a:rPr lang="zh-CN" altLang="en-US" sz="4000" dirty="0">
                <a:latin typeface="Times New Roman" panose="02020603050405020304" pitchFamily="18" charset="0"/>
                <a:ea typeface="华文新魏" panose="02010800040101010101" pitchFamily="2" charset="-122"/>
              </a:rPr>
              <a:t>作业调度和低级调度算法</a:t>
            </a:r>
          </a:p>
        </p:txBody>
      </p:sp>
    </p:spTree>
    <p:extLst>
      <p:ext uri="{BB962C8B-B14F-4D97-AF65-F5344CB8AC3E}">
        <p14:creationId xmlns:p14="http://schemas.microsoft.com/office/powerpoint/2010/main" val="3702212452"/>
      </p:ext>
    </p:extLst>
  </p:cSld>
  <p:clrMapOvr>
    <a:masterClrMapping/>
  </p:clrMapOvr>
  <p:transition>
    <p:randomBa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a:xfrm>
            <a:off x="685800" y="115888"/>
            <a:ext cx="7772400" cy="609600"/>
          </a:xfrm>
          <a:noFill/>
        </p:spPr>
        <p:txBody>
          <a:bodyPr/>
          <a:lstStyle/>
          <a:p>
            <a:r>
              <a:rPr lang="en-US" altLang="zh-CN" sz="4000">
                <a:solidFill>
                  <a:srgbClr val="FF0000"/>
                </a:solidFill>
                <a:latin typeface="Times New Roman" panose="02020603050405020304" pitchFamily="18" charset="0"/>
                <a:ea typeface="华文新魏" panose="02010800040101010101" pitchFamily="2" charset="-122"/>
              </a:rPr>
              <a:t>2.6.1 </a:t>
            </a:r>
            <a:r>
              <a:rPr lang="zh-CN" altLang="en-US" sz="4000">
                <a:solidFill>
                  <a:srgbClr val="FF0000"/>
                </a:solidFill>
                <a:latin typeface="Times New Roman" panose="02020603050405020304" pitchFamily="18" charset="0"/>
                <a:ea typeface="华文新魏" panose="02010800040101010101" pitchFamily="2" charset="-122"/>
              </a:rPr>
              <a:t>低级调度的功能和类型</a:t>
            </a:r>
          </a:p>
        </p:txBody>
      </p:sp>
      <p:sp>
        <p:nvSpPr>
          <p:cNvPr id="292867" name="Rectangle 3"/>
          <p:cNvSpPr>
            <a:spLocks noGrp="1" noChangeArrowheads="1"/>
          </p:cNvSpPr>
          <p:nvPr>
            <p:ph type="body" idx="1"/>
          </p:nvPr>
        </p:nvSpPr>
        <p:spPr>
          <a:xfrm>
            <a:off x="323850" y="1916113"/>
            <a:ext cx="8496300" cy="4178300"/>
          </a:xfrm>
        </p:spPr>
        <p:txBody>
          <a:bodyPr/>
          <a:lstStyle/>
          <a:p>
            <a:pPr marL="90488" indent="-90488">
              <a:lnSpc>
                <a:spcPct val="95000"/>
              </a:lnSpc>
              <a:spcBef>
                <a:spcPct val="0"/>
              </a:spcBef>
            </a:pPr>
            <a:r>
              <a:rPr lang="en-US" altLang="zh-CN">
                <a:solidFill>
                  <a:srgbClr val="0000CC"/>
                </a:solidFill>
                <a:latin typeface="黑体" panose="02010609060101010101" pitchFamily="49" charset="-122"/>
                <a:ea typeface="黑体" panose="02010609060101010101" pitchFamily="49" charset="-122"/>
              </a:rPr>
              <a:t>1 </a:t>
            </a:r>
            <a:r>
              <a:rPr lang="zh-CN" altLang="en-US">
                <a:solidFill>
                  <a:srgbClr val="0000CC"/>
                </a:solidFill>
                <a:latin typeface="黑体" panose="02010609060101010101" pitchFamily="49" charset="-122"/>
                <a:ea typeface="黑体" panose="02010609060101010101" pitchFamily="49" charset="-122"/>
              </a:rPr>
              <a:t>低级调度的主要功能</a:t>
            </a:r>
          </a:p>
          <a:p>
            <a:pPr marL="90488" indent="-90488">
              <a:lnSpc>
                <a:spcPct val="95000"/>
              </a:lnSpc>
              <a:spcBef>
                <a:spcPct val="0"/>
              </a:spcBef>
              <a:buFontTx/>
              <a:buNone/>
            </a:pPr>
            <a:r>
              <a:rPr lang="zh-CN" altLang="en-US">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调度程序两项任务：</a:t>
            </a:r>
            <a:r>
              <a:rPr lang="zh-CN" altLang="en-US" sz="2800">
                <a:solidFill>
                  <a:srgbClr val="FF0000"/>
                </a:solidFill>
                <a:latin typeface="黑体" panose="02010609060101010101" pitchFamily="49" charset="-122"/>
                <a:ea typeface="黑体" panose="02010609060101010101" pitchFamily="49" charset="-122"/>
              </a:rPr>
              <a:t>调度</a:t>
            </a:r>
            <a:r>
              <a:rPr lang="zh-CN" altLang="en-US" sz="2800">
                <a:latin typeface="华文新魏" panose="02010800040101010101" pitchFamily="2" charset="-122"/>
                <a:ea typeface="华文新魏" panose="02010800040101010101" pitchFamily="2" charset="-122"/>
              </a:rPr>
              <a:t>和</a:t>
            </a:r>
            <a:r>
              <a:rPr lang="zh-CN" altLang="en-US" sz="2800">
                <a:solidFill>
                  <a:srgbClr val="FF0000"/>
                </a:solidFill>
                <a:latin typeface="黑体" panose="02010609060101010101" pitchFamily="49" charset="-122"/>
                <a:ea typeface="黑体" panose="02010609060101010101" pitchFamily="49" charset="-122"/>
              </a:rPr>
              <a:t>分派</a:t>
            </a:r>
            <a:r>
              <a:rPr lang="zh-CN" altLang="en-US" sz="2800">
                <a:latin typeface="华文新魏" panose="02010800040101010101" pitchFamily="2" charset="-122"/>
                <a:ea typeface="华文新魏" panose="02010800040101010101" pitchFamily="2" charset="-122"/>
              </a:rPr>
              <a:t>。</a:t>
            </a:r>
          </a:p>
          <a:p>
            <a:pPr marL="90488" indent="-90488">
              <a:lnSpc>
                <a:spcPct val="95000"/>
              </a:lnSpc>
              <a:spcBef>
                <a:spcPct val="0"/>
              </a:spcBef>
              <a:buFontTx/>
              <a:buNone/>
            </a:pPr>
            <a:r>
              <a:rPr lang="zh-CN" altLang="en-US" sz="2800">
                <a:latin typeface="华文新魏" panose="02010800040101010101" pitchFamily="2" charset="-122"/>
                <a:ea typeface="华文新魏" panose="02010800040101010101" pitchFamily="2" charset="-122"/>
              </a:rPr>
              <a:t>       </a:t>
            </a:r>
            <a:r>
              <a:rPr lang="zh-CN" altLang="en-US" sz="2800">
                <a:solidFill>
                  <a:srgbClr val="FF0000"/>
                </a:solidFill>
                <a:latin typeface="黑体" panose="02010609060101010101" pitchFamily="49" charset="-122"/>
                <a:ea typeface="黑体" panose="02010609060101010101" pitchFamily="49" charset="-122"/>
              </a:rPr>
              <a:t>调度</a:t>
            </a:r>
            <a:r>
              <a:rPr lang="zh-CN" altLang="en-US" sz="2800">
                <a:latin typeface="华文新魏" panose="02010800040101010101" pitchFamily="2" charset="-122"/>
                <a:ea typeface="华文新魏" panose="02010800040101010101" pitchFamily="2" charset="-122"/>
              </a:rPr>
              <a:t>实现调度策略，确定就绪进程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线程竞争使用处理器的次序的裁决原则，即进程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线程何时应放弃</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和选择哪个来执行；</a:t>
            </a:r>
          </a:p>
          <a:p>
            <a:pPr marL="90488" indent="-90488">
              <a:lnSpc>
                <a:spcPct val="95000"/>
              </a:lnSpc>
              <a:spcBef>
                <a:spcPct val="0"/>
              </a:spcBef>
              <a:buFontTx/>
              <a:buNone/>
            </a:pPr>
            <a:r>
              <a:rPr lang="zh-CN" altLang="en-US" sz="2800">
                <a:latin typeface="华文新魏" panose="02010800040101010101" pitchFamily="2" charset="-122"/>
                <a:ea typeface="华文新魏" panose="02010800040101010101" pitchFamily="2" charset="-122"/>
              </a:rPr>
              <a:t>       </a:t>
            </a:r>
            <a:r>
              <a:rPr lang="zh-CN" altLang="en-US" sz="2800">
                <a:solidFill>
                  <a:srgbClr val="FF0000"/>
                </a:solidFill>
                <a:latin typeface="黑体" panose="02010609060101010101" pitchFamily="49" charset="-122"/>
                <a:ea typeface="黑体" panose="02010609060101010101" pitchFamily="49" charset="-122"/>
              </a:rPr>
              <a:t>分派</a:t>
            </a:r>
            <a:r>
              <a:rPr lang="zh-CN" altLang="en-US" sz="2800">
                <a:latin typeface="华文新魏" panose="02010800040101010101" pitchFamily="2" charset="-122"/>
                <a:ea typeface="华文新魏" panose="02010800040101010101" pitchFamily="2" charset="-122"/>
              </a:rPr>
              <a:t>实现调度机制，确定如何时分复用</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，处理上下文交换细节，完成进程</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线程和</a:t>
            </a:r>
            <a:r>
              <a:rPr lang="en-US" altLang="zh-CN" sz="2800">
                <a:latin typeface="华文新魏" panose="02010800040101010101" pitchFamily="2" charset="-122"/>
                <a:ea typeface="华文新魏" panose="02010800040101010101" pitchFamily="2" charset="-122"/>
              </a:rPr>
              <a:t>CPU</a:t>
            </a:r>
            <a:r>
              <a:rPr lang="zh-CN" altLang="en-US" sz="2800">
                <a:latin typeface="华文新魏" panose="02010800040101010101" pitchFamily="2" charset="-122"/>
                <a:ea typeface="华文新魏" panose="02010800040101010101" pitchFamily="2" charset="-122"/>
              </a:rPr>
              <a:t>的绑定和放弃的实际工作。</a:t>
            </a:r>
          </a:p>
          <a:p>
            <a:pPr marL="90488" indent="-90488">
              <a:lnSpc>
                <a:spcPct val="95000"/>
              </a:lnSpc>
              <a:spcBef>
                <a:spcPct val="0"/>
              </a:spcBef>
              <a:buFontTx/>
              <a:buNone/>
            </a:pPr>
            <a:r>
              <a:rPr lang="zh-CN" altLang="en-US" sz="2800">
                <a:latin typeface="华文新魏" panose="02010800040101010101" pitchFamily="2" charset="-122"/>
                <a:ea typeface="华文新魏" panose="02010800040101010101" pitchFamily="2" charset="-122"/>
              </a:rPr>
              <a:t>       </a:t>
            </a:r>
            <a:r>
              <a:rPr lang="zh-CN" altLang="en-US" sz="2800">
                <a:solidFill>
                  <a:srgbClr val="FF0000"/>
                </a:solidFill>
                <a:latin typeface="黑体" panose="02010609060101010101" pitchFamily="49" charset="-122"/>
                <a:ea typeface="黑体" panose="02010609060101010101" pitchFamily="49" charset="-122"/>
              </a:rPr>
              <a:t>调度机制</a:t>
            </a:r>
            <a:r>
              <a:rPr lang="zh-CN" altLang="en-US" sz="2800">
                <a:latin typeface="华文新魏" panose="02010800040101010101" pitchFamily="2" charset="-122"/>
                <a:ea typeface="华文新魏" panose="02010800040101010101" pitchFamily="2" charset="-122"/>
              </a:rPr>
              <a:t>由队列管理程序、上下文切换程序和分派程序等逻辑功能程序模块组成。</a:t>
            </a:r>
          </a:p>
        </p:txBody>
      </p:sp>
      <p:sp>
        <p:nvSpPr>
          <p:cNvPr id="292868" name="Text Box 4"/>
          <p:cNvSpPr txBox="1">
            <a:spLocks noChangeArrowheads="1"/>
          </p:cNvSpPr>
          <p:nvPr/>
        </p:nvSpPr>
        <p:spPr bwMode="auto">
          <a:xfrm>
            <a:off x="323850" y="765175"/>
            <a:ext cx="85693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95000"/>
              </a:lnSpc>
            </a:pPr>
            <a:r>
              <a:rPr lang="en-US" altLang="zh-CN" sz="2800">
                <a:ea typeface="华文新魏" panose="02010800040101010101" pitchFamily="2" charset="-122"/>
              </a:rPr>
              <a:t>       </a:t>
            </a:r>
            <a:r>
              <a:rPr lang="zh-CN" altLang="en-US" sz="2800">
                <a:ea typeface="华文新魏" panose="02010800040101010101" pitchFamily="2" charset="-122"/>
              </a:rPr>
              <a:t>随着多线程机制的引入，低级调度的对象由进程变为内核级线程，但是适用于进程的调度算法都适用于内核级线程。</a:t>
            </a:r>
          </a:p>
        </p:txBody>
      </p:sp>
    </p:spTree>
    <p:extLst>
      <p:ext uri="{BB962C8B-B14F-4D97-AF65-F5344CB8AC3E}">
        <p14:creationId xmlns:p14="http://schemas.microsoft.com/office/powerpoint/2010/main" val="2878219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2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2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539750" y="549275"/>
            <a:ext cx="7772400" cy="487363"/>
          </a:xfrm>
        </p:spPr>
        <p:txBody>
          <a:bodyPr/>
          <a:lstStyle/>
          <a:p>
            <a:r>
              <a:rPr lang="en-US" altLang="zh-CN" sz="3200">
                <a:solidFill>
                  <a:srgbClr val="0000CC"/>
                </a:solidFill>
                <a:latin typeface="黑体" panose="02010609060101010101" pitchFamily="49" charset="-122"/>
                <a:ea typeface="黑体" panose="02010609060101010101" pitchFamily="49" charset="-122"/>
              </a:rPr>
              <a:t>2 </a:t>
            </a:r>
            <a:r>
              <a:rPr lang="zh-CN" altLang="en-US" sz="3200">
                <a:solidFill>
                  <a:srgbClr val="0000CC"/>
                </a:solidFill>
                <a:latin typeface="黑体" panose="02010609060101010101" pitchFamily="49" charset="-122"/>
                <a:ea typeface="黑体" panose="02010609060101010101" pitchFamily="49" charset="-122"/>
              </a:rPr>
              <a:t>低级调度的基本类型</a:t>
            </a:r>
          </a:p>
        </p:txBody>
      </p:sp>
      <p:sp>
        <p:nvSpPr>
          <p:cNvPr id="294915" name="Rectangle 3"/>
          <p:cNvSpPr>
            <a:spLocks noGrp="1" noChangeArrowheads="1"/>
          </p:cNvSpPr>
          <p:nvPr>
            <p:ph type="body" idx="1"/>
          </p:nvPr>
        </p:nvSpPr>
        <p:spPr>
          <a:xfrm>
            <a:off x="755650" y="1341438"/>
            <a:ext cx="7772400" cy="3489325"/>
          </a:xfrm>
        </p:spPr>
        <p:txBody>
          <a:bodyPr/>
          <a:lstStyle/>
          <a:p>
            <a:pPr>
              <a:buFontTx/>
              <a:buNone/>
            </a:pPr>
            <a:r>
              <a:rPr lang="zh-CN" altLang="en-US">
                <a:solidFill>
                  <a:srgbClr val="0000CC"/>
                </a:solidFill>
                <a:latin typeface="黑体" panose="02010609060101010101" pitchFamily="49" charset="-122"/>
                <a:ea typeface="黑体" panose="02010609060101010101" pitchFamily="49" charset="-122"/>
              </a:rPr>
              <a:t>低级调度有两类基本的调度方式：</a:t>
            </a:r>
          </a:p>
          <a:p>
            <a:r>
              <a:rPr lang="zh-CN" altLang="en-US" sz="2800">
                <a:latin typeface="华文新魏" panose="02010800040101010101" pitchFamily="2" charset="-122"/>
                <a:ea typeface="华文新魏" panose="02010800040101010101" pitchFamily="2" charset="-122"/>
              </a:rPr>
              <a:t>第一类称</a:t>
            </a:r>
            <a:r>
              <a:rPr lang="zh-CN" altLang="en-US" sz="2800">
                <a:solidFill>
                  <a:srgbClr val="FF0000"/>
                </a:solidFill>
                <a:latin typeface="华文新魏" panose="02010800040101010101" pitchFamily="2" charset="-122"/>
                <a:ea typeface="华文新魏" panose="02010800040101010101" pitchFamily="2" charset="-122"/>
              </a:rPr>
              <a:t>剥夺式调度</a:t>
            </a:r>
            <a:r>
              <a:rPr lang="zh-CN" altLang="en-US" sz="2800">
                <a:latin typeface="华文新魏" panose="02010800040101010101" pitchFamily="2" charset="-122"/>
                <a:ea typeface="华文新魏" panose="02010800040101010101" pitchFamily="2" charset="-122"/>
              </a:rPr>
              <a:t>：</a:t>
            </a:r>
          </a:p>
          <a:p>
            <a:pPr>
              <a:buFontTx/>
              <a:buNone/>
            </a:pPr>
            <a:r>
              <a:rPr lang="zh-CN" altLang="en-US" sz="2800">
                <a:latin typeface="华文新魏" panose="02010800040101010101" pitchFamily="2" charset="-122"/>
                <a:ea typeface="华文新魏" panose="02010800040101010101" pitchFamily="2" charset="-122"/>
              </a:rPr>
              <a:t>    两种处理器剥夺原则，</a:t>
            </a:r>
          </a:p>
          <a:p>
            <a:pPr>
              <a:buFontTx/>
              <a:buNone/>
            </a:pPr>
            <a:r>
              <a:rPr lang="zh-CN" altLang="en-US" sz="2800">
                <a:latin typeface="华文新魏" panose="02010800040101010101" pitchFamily="2" charset="-122"/>
                <a:ea typeface="华文新魏" panose="02010800040101010101" pitchFamily="2" charset="-122"/>
              </a:rPr>
              <a:t>       </a:t>
            </a:r>
            <a:r>
              <a:rPr lang="zh-CN" altLang="en-US" sz="2400" b="1">
                <a:latin typeface="楷体_GB2312" pitchFamily="49" charset="-122"/>
                <a:ea typeface="楷体_GB2312" pitchFamily="49" charset="-122"/>
              </a:rPr>
              <a:t>一是高优先级进程</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线程可剥夺低优先级进程</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线程，</a:t>
            </a:r>
          </a:p>
          <a:p>
            <a:pPr>
              <a:buFontTx/>
              <a:buNone/>
            </a:pPr>
            <a:r>
              <a:rPr lang="zh-CN" altLang="en-US" sz="2400" b="1">
                <a:latin typeface="楷体_GB2312" pitchFamily="49" charset="-122"/>
                <a:ea typeface="楷体_GB2312" pitchFamily="49" charset="-122"/>
              </a:rPr>
              <a:t>    二是当运行进程</a:t>
            </a:r>
            <a:r>
              <a:rPr lang="en-US" altLang="zh-CN" sz="2400" b="1">
                <a:latin typeface="楷体_GB2312" pitchFamily="49" charset="-122"/>
                <a:ea typeface="楷体_GB2312" pitchFamily="49" charset="-122"/>
              </a:rPr>
              <a:t>/</a:t>
            </a:r>
            <a:r>
              <a:rPr lang="zh-CN" altLang="en-US" sz="2400" b="1">
                <a:latin typeface="楷体_GB2312" pitchFamily="49" charset="-122"/>
                <a:ea typeface="楷体_GB2312" pitchFamily="49" charset="-122"/>
              </a:rPr>
              <a:t>线程时间片用完后被剥夺。</a:t>
            </a:r>
          </a:p>
          <a:p>
            <a:r>
              <a:rPr lang="zh-CN" altLang="en-US" sz="2800">
                <a:latin typeface="华文新魏" panose="02010800040101010101" pitchFamily="2" charset="-122"/>
                <a:ea typeface="华文新魏" panose="02010800040101010101" pitchFamily="2" charset="-122"/>
              </a:rPr>
              <a:t>第二类称</a:t>
            </a:r>
            <a:r>
              <a:rPr lang="zh-CN" altLang="en-US" sz="2800">
                <a:solidFill>
                  <a:srgbClr val="FF0000"/>
                </a:solidFill>
                <a:latin typeface="华文新魏" panose="02010800040101010101" pitchFamily="2" charset="-122"/>
                <a:ea typeface="华文新魏" panose="02010800040101010101" pitchFamily="2" charset="-122"/>
              </a:rPr>
              <a:t>非剥夺式调度</a:t>
            </a:r>
            <a:r>
              <a:rPr lang="zh-CN" altLang="en-US" sz="2800">
                <a:latin typeface="华文新魏" panose="02010800040101010101" pitchFamily="2" charset="-122"/>
                <a:ea typeface="华文新魏" panose="02010800040101010101" pitchFamily="2" charset="-122"/>
              </a:rPr>
              <a:t>：</a:t>
            </a:r>
          </a:p>
          <a:p>
            <a:pPr>
              <a:buFontTx/>
              <a:buNone/>
            </a:pPr>
            <a:r>
              <a:rPr lang="zh-CN" altLang="en-US" sz="2800"/>
              <a:t>       </a:t>
            </a:r>
            <a:r>
              <a:rPr lang="zh-CN" altLang="en-US" sz="2400" b="1">
                <a:latin typeface="楷体_GB2312" pitchFamily="49" charset="-122"/>
                <a:ea typeface="楷体_GB2312" pitchFamily="49" charset="-122"/>
              </a:rPr>
              <a:t>剥夺式调度的开销比非剥夺式调度的开销要大。</a:t>
            </a:r>
            <a:r>
              <a:rPr lang="zh-CN" altLang="en-US" sz="2800"/>
              <a:t> </a:t>
            </a:r>
          </a:p>
        </p:txBody>
      </p:sp>
    </p:spTree>
    <p:extLst>
      <p:ext uri="{BB962C8B-B14F-4D97-AF65-F5344CB8AC3E}">
        <p14:creationId xmlns:p14="http://schemas.microsoft.com/office/powerpoint/2010/main" val="31634609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15950" y="260350"/>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2.6.2 </a:t>
            </a:r>
            <a:r>
              <a:rPr lang="zh-CN" altLang="en-US" sz="4000">
                <a:solidFill>
                  <a:srgbClr val="FF0000"/>
                </a:solidFill>
                <a:latin typeface="Times New Roman" panose="02020603050405020304" pitchFamily="18" charset="0"/>
                <a:ea typeface="华文新魏" panose="02010800040101010101" pitchFamily="2" charset="-122"/>
              </a:rPr>
              <a:t>作业调度和低级调度算法</a:t>
            </a:r>
          </a:p>
        </p:txBody>
      </p:sp>
      <p:sp>
        <p:nvSpPr>
          <p:cNvPr id="295939" name="Rectangle 3"/>
          <p:cNvSpPr>
            <a:spLocks noGrp="1" noChangeArrowheads="1"/>
          </p:cNvSpPr>
          <p:nvPr>
            <p:ph type="body" idx="1"/>
          </p:nvPr>
        </p:nvSpPr>
        <p:spPr>
          <a:xfrm>
            <a:off x="755650" y="1182688"/>
            <a:ext cx="8064822" cy="4190528"/>
          </a:xfrm>
        </p:spPr>
        <p:txBody>
          <a:bodyPr/>
          <a:lstStyle/>
          <a:p>
            <a:pPr algn="just">
              <a:lnSpc>
                <a:spcPct val="90000"/>
              </a:lnSpc>
              <a:buFontTx/>
              <a:buNone/>
            </a:pPr>
            <a:r>
              <a:rPr lang="en-US" altLang="zh-CN" dirty="0">
                <a:solidFill>
                  <a:srgbClr val="0000CC"/>
                </a:solidFill>
                <a:latin typeface="黑体" panose="02010609060101010101" pitchFamily="49" charset="-122"/>
                <a:ea typeface="黑体" panose="02010609060101010101" pitchFamily="49" charset="-122"/>
              </a:rPr>
              <a:t>1 </a:t>
            </a:r>
            <a:r>
              <a:rPr lang="zh-CN" altLang="en-US" dirty="0">
                <a:solidFill>
                  <a:srgbClr val="0000CC"/>
                </a:solidFill>
                <a:latin typeface="黑体" panose="02010609060101010101" pitchFamily="49" charset="-122"/>
                <a:ea typeface="黑体" panose="02010609060101010101" pitchFamily="49" charset="-122"/>
              </a:rPr>
              <a:t>先来先</a:t>
            </a:r>
            <a:r>
              <a:rPr lang="zh-CN" altLang="en-US" dirty="0">
                <a:solidFill>
                  <a:srgbClr val="0000CC"/>
                </a:solidFill>
                <a:latin typeface="Times New Roman" panose="02020603050405020304" pitchFamily="18" charset="0"/>
                <a:ea typeface="黑体" panose="02010609060101010101" pitchFamily="49" charset="-122"/>
              </a:rPr>
              <a:t>服务算法</a:t>
            </a:r>
            <a:r>
              <a:rPr lang="en-US" altLang="zh-CN" dirty="0">
                <a:solidFill>
                  <a:srgbClr val="0000CC"/>
                </a:solidFill>
                <a:latin typeface="Times New Roman" panose="02020603050405020304" pitchFamily="18" charset="0"/>
                <a:ea typeface="黑体" panose="02010609060101010101" pitchFamily="49" charset="-122"/>
              </a:rPr>
              <a:t>(FCFS)</a:t>
            </a:r>
          </a:p>
          <a:p>
            <a:pPr algn="just">
              <a:lnSpc>
                <a:spcPct val="90000"/>
              </a:lnSpc>
              <a:buFontTx/>
              <a:buNone/>
            </a:pPr>
            <a:r>
              <a:rPr lang="en-US" altLang="zh-CN" dirty="0">
                <a:solidFill>
                  <a:srgbClr val="0000CC"/>
                </a:solidFill>
                <a:latin typeface="黑体" panose="02010609060101010101" pitchFamily="49" charset="-122"/>
                <a:ea typeface="黑体" panose="02010609060101010101" pitchFamily="49" charset="-122"/>
              </a:rPr>
              <a:t>  </a:t>
            </a:r>
            <a:r>
              <a:rPr lang="zh-CN" altLang="en-US" sz="2800" dirty="0">
                <a:solidFill>
                  <a:srgbClr val="FF0000"/>
                </a:solidFill>
                <a:latin typeface="黑体" panose="02010609060101010101" pitchFamily="49" charset="-122"/>
                <a:ea typeface="黑体" panose="02010609060101010101" pitchFamily="49" charset="-122"/>
              </a:rPr>
              <a:t>基本原则：</a:t>
            </a:r>
          </a:p>
          <a:p>
            <a:pPr algn="just">
              <a:lnSpc>
                <a:spcPct val="90000"/>
              </a:lnSpc>
              <a:spcBef>
                <a:spcPct val="0"/>
              </a:spcBef>
            </a:pPr>
            <a:r>
              <a:rPr lang="zh-CN" altLang="en-US" sz="2800" dirty="0">
                <a:latin typeface="Times New Roman" panose="02020603050405020304" pitchFamily="18" charset="0"/>
                <a:ea typeface="华文新魏" panose="02010800040101010101" pitchFamily="2" charset="-122"/>
              </a:rPr>
              <a:t>三个作业同时到达系统并立即进入调度</a:t>
            </a:r>
            <a:r>
              <a:rPr lang="en-US" altLang="zh-CN" sz="2800" dirty="0">
                <a:latin typeface="Times New Roman" panose="02020603050405020304" pitchFamily="18" charset="0"/>
                <a:ea typeface="华文新魏" panose="02010800040101010101" pitchFamily="2" charset="-122"/>
              </a:rPr>
              <a:t>(P101)</a:t>
            </a:r>
            <a:r>
              <a:rPr lang="zh-CN" altLang="en-US" sz="2800" dirty="0">
                <a:latin typeface="Times New Roman" panose="02020603050405020304" pitchFamily="18" charset="0"/>
                <a:ea typeface="华文新魏" panose="02010800040101010101" pitchFamily="2" charset="-122"/>
              </a:rPr>
              <a:t>：</a:t>
            </a:r>
          </a:p>
          <a:p>
            <a:pPr algn="just">
              <a:lnSpc>
                <a:spcPct val="90000"/>
              </a:lnSpc>
              <a:spcBef>
                <a:spcPct val="0"/>
              </a:spcBef>
            </a:pPr>
            <a:r>
              <a:rPr lang="zh-CN" altLang="en-US" sz="2800" dirty="0">
                <a:latin typeface="Times New Roman" panose="02020603050405020304" pitchFamily="18" charset="0"/>
                <a:ea typeface="华文新魏" panose="02010800040101010101" pitchFamily="2" charset="-122"/>
              </a:rPr>
              <a:t>采用</a:t>
            </a:r>
            <a:r>
              <a:rPr lang="en-US" altLang="zh-CN" sz="2800" dirty="0">
                <a:latin typeface="Times New Roman" panose="02020603050405020304" pitchFamily="18" charset="0"/>
                <a:ea typeface="华文新魏" panose="02010800040101010101" pitchFamily="2" charset="-122"/>
              </a:rPr>
              <a:t>FCFS</a:t>
            </a:r>
            <a:r>
              <a:rPr lang="zh-CN" altLang="en-US" sz="2800" dirty="0">
                <a:latin typeface="Times New Roman" panose="02020603050405020304" pitchFamily="18" charset="0"/>
                <a:ea typeface="华文新魏" panose="02010800040101010101" pitchFamily="2" charset="-122"/>
              </a:rPr>
              <a:t>算法，平均作业周转时间为</a:t>
            </a:r>
            <a:r>
              <a:rPr lang="en-US" altLang="zh-CN" sz="2800" dirty="0">
                <a:latin typeface="Times New Roman" panose="02020603050405020304" pitchFamily="18" charset="0"/>
                <a:ea typeface="华文新魏" panose="02010800040101010101" pitchFamily="2" charset="-122"/>
              </a:rPr>
              <a:t>35</a:t>
            </a:r>
            <a:r>
              <a:rPr lang="zh-CN" altLang="en-US" sz="2800" dirty="0">
                <a:latin typeface="Times New Roman" panose="02020603050405020304" pitchFamily="18" charset="0"/>
                <a:ea typeface="华文新魏" panose="02010800040101010101" pitchFamily="2" charset="-122"/>
              </a:rPr>
              <a:t>。</a:t>
            </a:r>
          </a:p>
          <a:p>
            <a:pPr>
              <a:lnSpc>
                <a:spcPct val="90000"/>
              </a:lnSpc>
              <a:spcBef>
                <a:spcPct val="0"/>
              </a:spcBef>
              <a:buFontTx/>
              <a:buNone/>
            </a:pPr>
            <a:r>
              <a:rPr lang="en-US" altLang="zh-CN" sz="2800" dirty="0">
                <a:latin typeface="Times New Roman" panose="02020603050405020304" pitchFamily="18" charset="0"/>
                <a:ea typeface="华文新魏" panose="02010800040101010101" pitchFamily="2" charset="-122"/>
              </a:rPr>
              <a:t>•   </a:t>
            </a:r>
            <a:r>
              <a:rPr lang="zh-CN" altLang="en-US" sz="2800" dirty="0">
                <a:latin typeface="Times New Roman" panose="02020603050405020304" pitchFamily="18" charset="0"/>
                <a:ea typeface="华文新魏" panose="02010800040101010101" pitchFamily="2" charset="-122"/>
              </a:rPr>
              <a:t>若三个作业提交顺序改为作业</a:t>
            </a:r>
            <a:r>
              <a:rPr lang="en-US" altLang="zh-CN" sz="2800" dirty="0">
                <a:latin typeface="Times New Roman" panose="02020603050405020304" pitchFamily="18" charset="0"/>
                <a:ea typeface="华文新魏" panose="02010800040101010101" pitchFamily="2" charset="-122"/>
              </a:rPr>
              <a:t>2</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1</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3</a:t>
            </a:r>
            <a:r>
              <a:rPr lang="zh-CN" altLang="en-US" sz="2800" dirty="0">
                <a:latin typeface="Times New Roman" panose="02020603050405020304" pitchFamily="18" charset="0"/>
                <a:ea typeface="华文新魏" panose="02010800040101010101" pitchFamily="2" charset="-122"/>
              </a:rPr>
              <a:t>，平均作业周转时间约为</a:t>
            </a:r>
            <a:r>
              <a:rPr lang="en-US" altLang="zh-CN" sz="2800" dirty="0">
                <a:latin typeface="Times New Roman" panose="02020603050405020304" pitchFamily="18" charset="0"/>
                <a:ea typeface="华文新魏" panose="02010800040101010101" pitchFamily="2" charset="-122"/>
              </a:rPr>
              <a:t>29</a:t>
            </a:r>
            <a:r>
              <a:rPr lang="zh-CN" altLang="en-US" sz="2800" dirty="0">
                <a:latin typeface="Times New Roman" panose="02020603050405020304" pitchFamily="18" charset="0"/>
                <a:ea typeface="华文新魏" panose="02010800040101010101" pitchFamily="2" charset="-122"/>
              </a:rPr>
              <a:t>。</a:t>
            </a:r>
          </a:p>
          <a:p>
            <a:pPr>
              <a:lnSpc>
                <a:spcPct val="90000"/>
              </a:lnSpc>
              <a:spcBef>
                <a:spcPct val="0"/>
              </a:spcBef>
            </a:pPr>
            <a:r>
              <a:rPr lang="zh-CN" altLang="en-US" sz="2800" dirty="0">
                <a:latin typeface="Times New Roman" panose="02020603050405020304" pitchFamily="18" charset="0"/>
                <a:ea typeface="华文新魏" panose="02010800040101010101" pitchFamily="2" charset="-122"/>
              </a:rPr>
              <a:t>若三个作业提交顺序改为作业</a:t>
            </a:r>
            <a:r>
              <a:rPr lang="en-US" altLang="zh-CN" sz="2800" dirty="0">
                <a:latin typeface="Times New Roman" panose="02020603050405020304" pitchFamily="18" charset="0"/>
                <a:ea typeface="华文新魏" panose="02010800040101010101" pitchFamily="2" charset="-122"/>
              </a:rPr>
              <a:t>3</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2</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1</a:t>
            </a:r>
            <a:r>
              <a:rPr lang="zh-CN" altLang="en-US" sz="2800" dirty="0">
                <a:latin typeface="Times New Roman" panose="02020603050405020304" pitchFamily="18" charset="0"/>
                <a:ea typeface="华文新魏" panose="02010800040101010101" pitchFamily="2" charset="-122"/>
              </a:rPr>
              <a:t>，平均作业周转时间约为</a:t>
            </a:r>
            <a:r>
              <a:rPr lang="en-US" altLang="zh-CN" sz="2800" dirty="0">
                <a:latin typeface="Times New Roman" panose="02020603050405020304" pitchFamily="18" charset="0"/>
                <a:ea typeface="华文新魏" panose="02010800040101010101" pitchFamily="2" charset="-122"/>
              </a:rPr>
              <a:t>18</a:t>
            </a:r>
            <a:r>
              <a:rPr lang="zh-CN" altLang="en-US" sz="2800" dirty="0">
                <a:latin typeface="Times New Roman" panose="02020603050405020304" pitchFamily="18" charset="0"/>
                <a:ea typeface="华文新魏" panose="02010800040101010101" pitchFamily="2" charset="-122"/>
              </a:rPr>
              <a:t>。</a:t>
            </a:r>
          </a:p>
          <a:p>
            <a:pPr>
              <a:lnSpc>
                <a:spcPct val="90000"/>
              </a:lnSpc>
              <a:spcBef>
                <a:spcPct val="0"/>
              </a:spcBef>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solidFill>
                  <a:srgbClr val="0000CC"/>
                </a:solidFill>
                <a:latin typeface="Times New Roman" panose="02020603050405020304" pitchFamily="18" charset="0"/>
                <a:ea typeface="华文新魏" panose="02010800040101010101" pitchFamily="2" charset="-122"/>
              </a:rPr>
              <a:t>FCFS</a:t>
            </a:r>
            <a:r>
              <a:rPr lang="zh-CN" altLang="en-US" sz="2800" dirty="0">
                <a:solidFill>
                  <a:srgbClr val="0000CC"/>
                </a:solidFill>
                <a:latin typeface="Times New Roman" panose="02020603050405020304" pitchFamily="18" charset="0"/>
                <a:ea typeface="华文新魏" panose="02010800040101010101" pitchFamily="2" charset="-122"/>
              </a:rPr>
              <a:t>调度算法的平均作业周转时间与作业提交的顺序有关</a:t>
            </a:r>
            <a:r>
              <a:rPr lang="zh-CN" altLang="en-US" sz="2800" dirty="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3906949238"/>
      </p:ext>
    </p:extLst>
  </p:cSld>
  <p:clrMapOvr>
    <a:masterClrMapping/>
  </p:clrMapOvr>
  <p:transition>
    <p:dissolv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827088" y="260350"/>
            <a:ext cx="7772400" cy="487363"/>
          </a:xfrm>
        </p:spPr>
        <p:txBody>
          <a:bodyPr/>
          <a:lstStyle/>
          <a:p>
            <a:r>
              <a:rPr lang="en-US" altLang="zh-CN" sz="3200">
                <a:solidFill>
                  <a:srgbClr val="0000CC"/>
                </a:solidFill>
                <a:latin typeface="Times New Roman" panose="02020603050405020304" pitchFamily="18" charset="0"/>
                <a:ea typeface="黑体" panose="02010609060101010101" pitchFamily="49" charset="-122"/>
              </a:rPr>
              <a:t>2 </a:t>
            </a:r>
            <a:r>
              <a:rPr lang="zh-CN" altLang="en-US" sz="3200">
                <a:solidFill>
                  <a:srgbClr val="0000CC"/>
                </a:solidFill>
                <a:latin typeface="Times New Roman" panose="02020603050405020304" pitchFamily="18" charset="0"/>
                <a:ea typeface="黑体" panose="02010609060101010101" pitchFamily="49" charset="-122"/>
              </a:rPr>
              <a:t>最短作业优先算法</a:t>
            </a:r>
            <a:r>
              <a:rPr lang="en-US" altLang="zh-CN" sz="3200">
                <a:solidFill>
                  <a:srgbClr val="0000CC"/>
                </a:solidFill>
                <a:latin typeface="Times New Roman" panose="02020603050405020304" pitchFamily="18" charset="0"/>
                <a:ea typeface="黑体" panose="02010609060101010101" pitchFamily="49" charset="-122"/>
              </a:rPr>
              <a:t>(SJF)</a:t>
            </a:r>
            <a:endParaRPr lang="en-US" altLang="zh-CN" sz="4800">
              <a:latin typeface="华文新魏" panose="02010800040101010101" pitchFamily="2" charset="-122"/>
              <a:ea typeface="华文新魏" panose="02010800040101010101" pitchFamily="2" charset="-122"/>
            </a:endParaRPr>
          </a:p>
        </p:txBody>
      </p:sp>
      <p:sp>
        <p:nvSpPr>
          <p:cNvPr id="296963" name="Rectangle 3"/>
          <p:cNvSpPr>
            <a:spLocks noGrp="1" noChangeArrowheads="1"/>
          </p:cNvSpPr>
          <p:nvPr>
            <p:ph type="body" idx="1"/>
          </p:nvPr>
        </p:nvSpPr>
        <p:spPr>
          <a:xfrm>
            <a:off x="755650" y="908050"/>
            <a:ext cx="7920038" cy="4568825"/>
          </a:xfrm>
        </p:spPr>
        <p:txBody>
          <a:bodyPr/>
          <a:lstStyle/>
          <a:p>
            <a:pPr marL="457200" indent="-457200" algn="just">
              <a:lnSpc>
                <a:spcPct val="90000"/>
              </a:lnSpc>
            </a:pPr>
            <a:r>
              <a:rPr lang="zh-CN" altLang="en-US" sz="2800">
                <a:solidFill>
                  <a:srgbClr val="FF0000"/>
                </a:solidFill>
                <a:latin typeface="黑体" panose="02010609060101010101" pitchFamily="49" charset="-122"/>
                <a:ea typeface="黑体" panose="02010609060101010101" pitchFamily="49" charset="-122"/>
              </a:rPr>
              <a:t>原则：</a:t>
            </a:r>
            <a:r>
              <a:rPr lang="en-US" altLang="zh-CN" sz="2800">
                <a:latin typeface="Times New Roman" panose="02020603050405020304" pitchFamily="18" charset="0"/>
                <a:ea typeface="华文新魏" panose="02010800040101010101" pitchFamily="2" charset="-122"/>
              </a:rPr>
              <a:t>SJF</a:t>
            </a:r>
            <a:r>
              <a:rPr lang="zh-CN" altLang="en-US" sz="2800">
                <a:latin typeface="Times New Roman" panose="02020603050405020304" pitchFamily="18" charset="0"/>
                <a:ea typeface="华文新魏" panose="02010800040101010101" pitchFamily="2" charset="-122"/>
              </a:rPr>
              <a:t>算法以进入系统的作业所要求的</a:t>
            </a:r>
            <a:r>
              <a:rPr lang="en-US" altLang="zh-CN" sz="2800">
                <a:latin typeface="Times New Roman" panose="02020603050405020304" pitchFamily="18" charset="0"/>
                <a:ea typeface="华文新魏" panose="02010800040101010101" pitchFamily="2" charset="-122"/>
              </a:rPr>
              <a:t>CPU</a:t>
            </a:r>
            <a:r>
              <a:rPr lang="zh-CN" altLang="en-US" sz="2800">
                <a:latin typeface="Times New Roman" panose="02020603050405020304" pitchFamily="18" charset="0"/>
                <a:ea typeface="华文新魏" panose="02010800040101010101" pitchFamily="2" charset="-122"/>
              </a:rPr>
              <a:t>时间为标准，总选取估计计算时间最短的作业投入运行。</a:t>
            </a:r>
          </a:p>
          <a:p>
            <a:pPr marL="457200" indent="-457200" algn="just">
              <a:lnSpc>
                <a:spcPct val="90000"/>
              </a:lnSpc>
            </a:pPr>
            <a:r>
              <a:rPr lang="zh-CN" altLang="en-US" sz="2800">
                <a:latin typeface="Times New Roman" panose="02020603050405020304" pitchFamily="18" charset="0"/>
                <a:ea typeface="华文新魏" panose="02010800040101010101" pitchFamily="2" charset="-122"/>
              </a:rPr>
              <a:t>算法易于实现，效率不高，主要弱点是忽视了作业等待时间。</a:t>
            </a:r>
          </a:p>
          <a:p>
            <a:pPr marL="457200" indent="-457200" algn="just">
              <a:lnSpc>
                <a:spcPct val="90000"/>
              </a:lnSpc>
            </a:pPr>
            <a:r>
              <a:rPr lang="zh-CN" altLang="en-US" sz="2800">
                <a:latin typeface="Times New Roman" panose="02020603050405020304" pitchFamily="18" charset="0"/>
                <a:ea typeface="华文新魏" panose="02010800040101010101" pitchFamily="2" charset="-122"/>
              </a:rPr>
              <a:t>会出现</a:t>
            </a:r>
            <a:r>
              <a:rPr lang="zh-CN" altLang="en-US" sz="2800">
                <a:solidFill>
                  <a:srgbClr val="FF0000"/>
                </a:solidFill>
                <a:latin typeface="Times New Roman" panose="02020603050405020304" pitchFamily="18" charset="0"/>
                <a:ea typeface="华文新魏" panose="02010800040101010101" pitchFamily="2" charset="-122"/>
              </a:rPr>
              <a:t>饥饿</a:t>
            </a:r>
            <a:r>
              <a:rPr lang="zh-CN" altLang="en-US" sz="2800">
                <a:latin typeface="Times New Roman" panose="02020603050405020304" pitchFamily="18" charset="0"/>
                <a:ea typeface="华文新魏" panose="02010800040101010101" pitchFamily="2" charset="-122"/>
              </a:rPr>
              <a:t>现象。</a:t>
            </a:r>
          </a:p>
          <a:p>
            <a:pPr marL="457200" indent="-457200" algn="just">
              <a:lnSpc>
                <a:spcPct val="90000"/>
              </a:lnSpc>
            </a:pPr>
            <a:r>
              <a:rPr lang="en-US" altLang="zh-CN" sz="2800">
                <a:latin typeface="Times New Roman" panose="02020603050405020304" pitchFamily="18" charset="0"/>
                <a:ea typeface="华文新魏" panose="02010800040101010101" pitchFamily="2" charset="-122"/>
              </a:rPr>
              <a:t>SJF</a:t>
            </a:r>
            <a:r>
              <a:rPr lang="zh-CN" altLang="en-US" sz="2800">
                <a:latin typeface="Times New Roman" panose="02020603050405020304" pitchFamily="18" charset="0"/>
                <a:ea typeface="华文新魏" panose="02010800040101010101" pitchFamily="2" charset="-122"/>
              </a:rPr>
              <a:t>的平均作业周转时间比</a:t>
            </a:r>
            <a:r>
              <a:rPr lang="en-US" altLang="zh-CN" sz="2800">
                <a:latin typeface="Times New Roman" panose="02020603050405020304" pitchFamily="18" charset="0"/>
                <a:ea typeface="华文新魏" panose="02010800040101010101" pitchFamily="2" charset="-122"/>
              </a:rPr>
              <a:t>FCFS</a:t>
            </a:r>
            <a:r>
              <a:rPr lang="zh-CN" altLang="en-US" sz="2800">
                <a:latin typeface="Times New Roman" panose="02020603050405020304" pitchFamily="18" charset="0"/>
                <a:ea typeface="华文新魏" panose="02010800040101010101" pitchFamily="2" charset="-122"/>
              </a:rPr>
              <a:t>要小，故它的调度性能比</a:t>
            </a:r>
            <a:r>
              <a:rPr lang="en-US" altLang="zh-CN" sz="2800">
                <a:latin typeface="Times New Roman" panose="02020603050405020304" pitchFamily="18" charset="0"/>
                <a:ea typeface="华文新魏" panose="02010800040101010101" pitchFamily="2" charset="-122"/>
              </a:rPr>
              <a:t>FCFS</a:t>
            </a:r>
            <a:r>
              <a:rPr lang="zh-CN" altLang="en-US" sz="2800">
                <a:latin typeface="Times New Roman" panose="02020603050405020304" pitchFamily="18" charset="0"/>
                <a:ea typeface="华文新魏" panose="02010800040101010101" pitchFamily="2" charset="-122"/>
              </a:rPr>
              <a:t>好。</a:t>
            </a:r>
          </a:p>
          <a:p>
            <a:pPr marL="457200" indent="-457200" algn="just">
              <a:lnSpc>
                <a:spcPct val="90000"/>
              </a:lnSpc>
            </a:pPr>
            <a:r>
              <a:rPr lang="zh-CN" altLang="en-US" sz="2800">
                <a:latin typeface="Times New Roman" panose="02020603050405020304" pitchFamily="18" charset="0"/>
                <a:ea typeface="华文新魏" panose="02010800040101010101" pitchFamily="2" charset="-122"/>
              </a:rPr>
              <a:t>实现</a:t>
            </a:r>
            <a:r>
              <a:rPr lang="en-US" altLang="zh-CN" sz="2800">
                <a:latin typeface="Times New Roman" panose="02020603050405020304" pitchFamily="18" charset="0"/>
                <a:ea typeface="华文新魏" panose="02010800040101010101" pitchFamily="2" charset="-122"/>
              </a:rPr>
              <a:t>SJF</a:t>
            </a:r>
            <a:r>
              <a:rPr lang="zh-CN" altLang="en-US" sz="2800">
                <a:latin typeface="Times New Roman" panose="02020603050405020304" pitchFamily="18" charset="0"/>
                <a:ea typeface="华文新魏" panose="02010800040101010101" pitchFamily="2" charset="-122"/>
              </a:rPr>
              <a:t>调度算法需要知道作业所需运行时间，否则调度就没有依据，要精确知道一个作业的运行时间是办不到的。</a:t>
            </a:r>
          </a:p>
        </p:txBody>
      </p:sp>
    </p:spTree>
    <p:extLst>
      <p:ext uri="{BB962C8B-B14F-4D97-AF65-F5344CB8AC3E}">
        <p14:creationId xmlns:p14="http://schemas.microsoft.com/office/powerpoint/2010/main" val="4104775426"/>
      </p:ext>
    </p:extLst>
  </p:cSld>
  <p:clrMapOvr>
    <a:masterClrMapping/>
  </p:clrMapOvr>
  <p:transition>
    <p:randomBa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539750" y="692150"/>
            <a:ext cx="7772400" cy="487363"/>
          </a:xfrm>
        </p:spPr>
        <p:txBody>
          <a:bodyPr/>
          <a:lstStyle/>
          <a:p>
            <a:r>
              <a:rPr lang="zh-CN" altLang="en-US" sz="3200">
                <a:solidFill>
                  <a:srgbClr val="0000CC"/>
                </a:solidFill>
                <a:latin typeface="Times New Roman" panose="02020603050405020304" pitchFamily="18" charset="0"/>
                <a:ea typeface="黑体" panose="02010609060101010101" pitchFamily="49" charset="-122"/>
              </a:rPr>
              <a:t>最短作业优先算法</a:t>
            </a:r>
            <a:r>
              <a:rPr lang="en-US" altLang="zh-CN" sz="3200">
                <a:solidFill>
                  <a:srgbClr val="0000CC"/>
                </a:solidFill>
                <a:latin typeface="Times New Roman" panose="02020603050405020304" pitchFamily="18" charset="0"/>
                <a:ea typeface="黑体" panose="02010609060101010101" pitchFamily="49" charset="-122"/>
              </a:rPr>
              <a:t>(2)</a:t>
            </a:r>
            <a:endParaRPr lang="en-US" altLang="zh-CN">
              <a:latin typeface="华文新魏" panose="02010800040101010101" pitchFamily="2" charset="-122"/>
              <a:ea typeface="华文新魏" panose="02010800040101010101" pitchFamily="2" charset="-122"/>
            </a:endParaRPr>
          </a:p>
        </p:txBody>
      </p:sp>
      <p:sp>
        <p:nvSpPr>
          <p:cNvPr id="297987" name="Rectangle 3"/>
          <p:cNvSpPr>
            <a:spLocks noGrp="1" noChangeArrowheads="1"/>
          </p:cNvSpPr>
          <p:nvPr>
            <p:ph type="body" idx="1"/>
          </p:nvPr>
        </p:nvSpPr>
        <p:spPr>
          <a:xfrm>
            <a:off x="468312" y="1484313"/>
            <a:ext cx="8352159" cy="3214687"/>
          </a:xfrm>
        </p:spPr>
        <p:txBody>
          <a:bodyPr/>
          <a:lstStyle/>
          <a:p>
            <a:pPr algn="just"/>
            <a:r>
              <a:rPr lang="zh-CN" altLang="en-US" dirty="0">
                <a:latin typeface="Times New Roman" panose="02020603050405020304" pitchFamily="18" charset="0"/>
                <a:ea typeface="华文新魏" panose="02010800040101010101" pitchFamily="2" charset="-122"/>
              </a:rPr>
              <a:t>四个作业同时到达系统并进入调度</a:t>
            </a:r>
            <a:r>
              <a:rPr lang="en-US" altLang="zh-CN" dirty="0">
                <a:latin typeface="Times New Roman" panose="02020603050405020304" pitchFamily="18" charset="0"/>
                <a:ea typeface="华文新魏" panose="02010800040101010101" pitchFamily="2" charset="-122"/>
              </a:rPr>
              <a:t>(P102)</a:t>
            </a:r>
            <a:r>
              <a:rPr lang="zh-CN" altLang="en-US" dirty="0">
                <a:latin typeface="Times New Roman" panose="02020603050405020304" pitchFamily="18" charset="0"/>
                <a:ea typeface="华文新魏" panose="02010800040101010101" pitchFamily="2" charset="-122"/>
              </a:rPr>
              <a:t>： </a:t>
            </a:r>
          </a:p>
          <a:p>
            <a:pPr algn="just"/>
            <a:r>
              <a:rPr lang="en-US" altLang="zh-CN" dirty="0">
                <a:latin typeface="Times New Roman" panose="02020603050405020304" pitchFamily="18" charset="0"/>
                <a:ea typeface="华文新魏" panose="02010800040101010101" pitchFamily="2" charset="-122"/>
              </a:rPr>
              <a:t>SJF</a:t>
            </a:r>
            <a:r>
              <a:rPr lang="zh-CN" altLang="en-US" dirty="0">
                <a:latin typeface="Times New Roman" panose="02020603050405020304" pitchFamily="18" charset="0"/>
                <a:ea typeface="华文新魏" panose="02010800040101010101" pitchFamily="2" charset="-122"/>
              </a:rPr>
              <a:t>作业调度顺序为作业</a:t>
            </a:r>
            <a:r>
              <a:rPr lang="en-US" altLang="zh-CN" dirty="0">
                <a:latin typeface="Times New Roman" panose="02020603050405020304" pitchFamily="18" charset="0"/>
                <a:ea typeface="华文新魏" panose="02010800040101010101" pitchFamily="2" charset="-122"/>
              </a:rPr>
              <a:t>2</a:t>
            </a:r>
            <a:r>
              <a:rPr lang="zh-CN" altLang="en-US" dirty="0">
                <a:latin typeface="Times New Roman" panose="02020603050405020304" pitchFamily="18" charset="0"/>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4</a:t>
            </a:r>
            <a:r>
              <a:rPr lang="zh-CN" altLang="en-US" dirty="0">
                <a:latin typeface="Times New Roman" panose="02020603050405020304" pitchFamily="18" charset="0"/>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1</a:t>
            </a:r>
            <a:r>
              <a:rPr lang="zh-CN" altLang="en-US" dirty="0">
                <a:latin typeface="Times New Roman" panose="02020603050405020304" pitchFamily="18" charset="0"/>
                <a:ea typeface="华文新魏" panose="02010800040101010101" pitchFamily="2" charset="-122"/>
              </a:rPr>
              <a:t>、</a:t>
            </a:r>
            <a:r>
              <a:rPr lang="en-US" altLang="zh-CN" dirty="0">
                <a:latin typeface="Times New Roman" panose="02020603050405020304" pitchFamily="18" charset="0"/>
                <a:ea typeface="华文新魏" panose="02010800040101010101" pitchFamily="2" charset="-122"/>
              </a:rPr>
              <a:t>3</a:t>
            </a:r>
            <a:r>
              <a:rPr lang="zh-CN" altLang="en-US" dirty="0">
                <a:latin typeface="Times New Roman" panose="02020603050405020304" pitchFamily="18" charset="0"/>
                <a:ea typeface="华文新魏" panose="02010800040101010101" pitchFamily="2" charset="-122"/>
              </a:rPr>
              <a:t>，</a:t>
            </a:r>
          </a:p>
          <a:p>
            <a:pPr algn="just">
              <a:buFontTx/>
              <a:buNone/>
            </a:pPr>
            <a:r>
              <a:rPr lang="zh-CN" altLang="en-US" dirty="0">
                <a:latin typeface="Times New Roman" panose="02020603050405020304" pitchFamily="18" charset="0"/>
                <a:ea typeface="华文新魏" panose="02010800040101010101" pitchFamily="2" charset="-122"/>
              </a:rPr>
              <a:t>  平均作业周转时间</a:t>
            </a:r>
            <a:r>
              <a:rPr lang="en-US" altLang="zh-CN" dirty="0">
                <a:latin typeface="Times New Roman" panose="02020603050405020304" pitchFamily="18" charset="0"/>
                <a:ea typeface="华文新魏" panose="02010800040101010101" pitchFamily="2" charset="-122"/>
              </a:rPr>
              <a:t>T = 17</a:t>
            </a:r>
            <a:r>
              <a:rPr lang="zh-CN" altLang="en-US" dirty="0">
                <a:latin typeface="Times New Roman" panose="02020603050405020304" pitchFamily="18" charset="0"/>
                <a:ea typeface="华文新魏" panose="02010800040101010101" pitchFamily="2" charset="-122"/>
              </a:rPr>
              <a:t>，平均带权作业周转时间</a:t>
            </a:r>
            <a:r>
              <a:rPr lang="en-US" altLang="zh-CN" dirty="0">
                <a:latin typeface="Times New Roman" panose="02020603050405020304" pitchFamily="18" charset="0"/>
                <a:ea typeface="华文新魏" panose="02010800040101010101" pitchFamily="2" charset="-122"/>
              </a:rPr>
              <a:t>W= 1.98</a:t>
            </a:r>
            <a:r>
              <a:rPr lang="zh-CN" altLang="en-US" dirty="0">
                <a:latin typeface="Times New Roman" panose="02020603050405020304" pitchFamily="18" charset="0"/>
                <a:ea typeface="华文新魏" panose="02010800040101010101" pitchFamily="2" charset="-122"/>
              </a:rPr>
              <a:t>。</a:t>
            </a:r>
          </a:p>
          <a:p>
            <a:pPr algn="just"/>
            <a:r>
              <a:rPr lang="zh-CN" altLang="en-US" dirty="0">
                <a:latin typeface="Times New Roman" panose="02020603050405020304" pitchFamily="18" charset="0"/>
                <a:ea typeface="华文新魏" panose="02010800040101010101" pitchFamily="2" charset="-122"/>
              </a:rPr>
              <a:t>如果施行</a:t>
            </a:r>
            <a:r>
              <a:rPr lang="en-US" altLang="zh-CN" dirty="0">
                <a:latin typeface="Times New Roman" panose="02020603050405020304" pitchFamily="18" charset="0"/>
                <a:ea typeface="华文新魏" panose="02010800040101010101" pitchFamily="2" charset="-122"/>
              </a:rPr>
              <a:t>FCFS</a:t>
            </a:r>
            <a:r>
              <a:rPr lang="zh-CN" altLang="en-US" dirty="0">
                <a:latin typeface="Times New Roman" panose="02020603050405020304" pitchFamily="18" charset="0"/>
                <a:ea typeface="华文新魏" panose="02010800040101010101" pitchFamily="2" charset="-122"/>
              </a:rPr>
              <a:t>调度算法，平均作业周转时间</a:t>
            </a:r>
            <a:r>
              <a:rPr lang="en-US" altLang="zh-CN" dirty="0">
                <a:latin typeface="Times New Roman" panose="02020603050405020304" pitchFamily="18" charset="0"/>
                <a:ea typeface="华文新魏" panose="02010800040101010101" pitchFamily="2" charset="-122"/>
              </a:rPr>
              <a:t>T =19</a:t>
            </a:r>
            <a:r>
              <a:rPr lang="zh-CN" altLang="en-US" dirty="0">
                <a:latin typeface="Times New Roman" panose="02020603050405020304" pitchFamily="18" charset="0"/>
                <a:ea typeface="华文新魏" panose="02010800040101010101" pitchFamily="2" charset="-122"/>
              </a:rPr>
              <a:t>，平均带权作业周转时间</a:t>
            </a:r>
            <a:r>
              <a:rPr lang="en-US" altLang="zh-CN" dirty="0">
                <a:latin typeface="Times New Roman" panose="02020603050405020304" pitchFamily="18" charset="0"/>
                <a:ea typeface="华文新魏" panose="02010800040101010101" pitchFamily="2" charset="-122"/>
              </a:rPr>
              <a:t>W = 2.61</a:t>
            </a:r>
            <a:r>
              <a:rPr lang="zh-CN" altLang="en-US" dirty="0">
                <a:latin typeface="Times New Roman" panose="02020603050405020304" pitchFamily="18" charset="0"/>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25009466"/>
      </p:ext>
    </p:extLst>
  </p:cSld>
  <p:clrMapOvr>
    <a:masterClrMapping/>
  </p:clrMapOvr>
  <p:transition>
    <p:randomBa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611188" y="404813"/>
            <a:ext cx="7772400" cy="487362"/>
          </a:xfrm>
        </p:spPr>
        <p:txBody>
          <a:bodyPr/>
          <a:lstStyle/>
          <a:p>
            <a:r>
              <a:rPr lang="en-US" altLang="zh-CN" sz="3200">
                <a:solidFill>
                  <a:srgbClr val="0000CC"/>
                </a:solidFill>
                <a:latin typeface="Times New Roman" panose="02020603050405020304" pitchFamily="18" charset="0"/>
                <a:ea typeface="黑体" panose="02010609060101010101" pitchFamily="49" charset="-122"/>
              </a:rPr>
              <a:t>3</a:t>
            </a:r>
            <a:r>
              <a:rPr lang="zh-CN" altLang="en-US" sz="3200">
                <a:solidFill>
                  <a:srgbClr val="0000CC"/>
                </a:solidFill>
                <a:latin typeface="Times New Roman" panose="02020603050405020304" pitchFamily="18" charset="0"/>
                <a:ea typeface="黑体" panose="02010609060101010101" pitchFamily="49" charset="-122"/>
              </a:rPr>
              <a:t>最短剩余时间优先算法</a:t>
            </a:r>
            <a:r>
              <a:rPr lang="en-US" altLang="zh-CN" sz="3200">
                <a:solidFill>
                  <a:srgbClr val="0000CC"/>
                </a:solidFill>
                <a:latin typeface="Times New Roman" panose="02020603050405020304" pitchFamily="18" charset="0"/>
                <a:ea typeface="黑体" panose="02010609060101010101" pitchFamily="49" charset="-122"/>
              </a:rPr>
              <a:t>(SRTF)</a:t>
            </a:r>
          </a:p>
        </p:txBody>
      </p:sp>
      <p:sp>
        <p:nvSpPr>
          <p:cNvPr id="299011" name="Rectangle 3"/>
          <p:cNvSpPr>
            <a:spLocks noGrp="1" noChangeArrowheads="1"/>
          </p:cNvSpPr>
          <p:nvPr>
            <p:ph type="body" idx="1"/>
          </p:nvPr>
        </p:nvSpPr>
        <p:spPr>
          <a:xfrm>
            <a:off x="914400" y="1295400"/>
            <a:ext cx="7315200" cy="3995738"/>
          </a:xfrm>
        </p:spPr>
        <p:txBody>
          <a:bodyPr/>
          <a:lstStyle/>
          <a:p>
            <a:pPr marL="457200" indent="-457200" algn="just"/>
            <a:r>
              <a:rPr lang="zh-CN" altLang="en-US">
                <a:solidFill>
                  <a:srgbClr val="FF0000"/>
                </a:solidFill>
                <a:latin typeface="Times New Roman" panose="02020603050405020304" pitchFamily="18" charset="0"/>
                <a:ea typeface="黑体" panose="02010609060101010101" pitchFamily="49" charset="-122"/>
              </a:rPr>
              <a:t>原则：</a:t>
            </a:r>
            <a:r>
              <a:rPr lang="en-US" altLang="zh-CN">
                <a:latin typeface="Times New Roman" panose="02020603050405020304" pitchFamily="18" charset="0"/>
                <a:ea typeface="华文新魏" panose="02010800040101010101" pitchFamily="2" charset="-122"/>
              </a:rPr>
              <a:t>SRTF</a:t>
            </a:r>
            <a:r>
              <a:rPr lang="zh-CN" altLang="en-US">
                <a:latin typeface="Times New Roman" panose="02020603050405020304" pitchFamily="18" charset="0"/>
                <a:ea typeface="华文新魏" panose="02010800040101010101" pitchFamily="2" charset="-122"/>
              </a:rPr>
              <a:t>把</a:t>
            </a:r>
            <a:r>
              <a:rPr lang="en-US" altLang="zh-CN">
                <a:latin typeface="Times New Roman" panose="02020603050405020304" pitchFamily="18" charset="0"/>
                <a:ea typeface="华文新魏" panose="02010800040101010101" pitchFamily="2" charset="-122"/>
              </a:rPr>
              <a:t>SJF</a:t>
            </a:r>
            <a:r>
              <a:rPr lang="zh-CN" altLang="en-US">
                <a:latin typeface="Times New Roman" panose="02020603050405020304" pitchFamily="18" charset="0"/>
                <a:ea typeface="华文新魏" panose="02010800040101010101" pitchFamily="2" charset="-122"/>
              </a:rPr>
              <a:t>算法改为抢占式的。一个新作业进入就绪状态，如果新作业需要的</a:t>
            </a:r>
            <a:r>
              <a:rPr lang="en-US" altLang="zh-CN">
                <a:latin typeface="Times New Roman" panose="02020603050405020304" pitchFamily="18" charset="0"/>
                <a:ea typeface="华文新魏" panose="02010800040101010101" pitchFamily="2" charset="-122"/>
              </a:rPr>
              <a:t>CPU</a:t>
            </a:r>
            <a:r>
              <a:rPr lang="zh-CN" altLang="en-US">
                <a:latin typeface="Times New Roman" panose="02020603050405020304" pitchFamily="18" charset="0"/>
                <a:ea typeface="华文新魏" panose="02010800040101010101" pitchFamily="2" charset="-122"/>
              </a:rPr>
              <a:t>时间比当前正在执行的作业剩余下来还需的</a:t>
            </a:r>
            <a:r>
              <a:rPr lang="en-US" altLang="zh-CN">
                <a:latin typeface="Times New Roman" panose="02020603050405020304" pitchFamily="18" charset="0"/>
                <a:ea typeface="华文新魏" panose="02010800040101010101" pitchFamily="2" charset="-122"/>
              </a:rPr>
              <a:t>CPU</a:t>
            </a:r>
            <a:r>
              <a:rPr lang="zh-CN" altLang="en-US">
                <a:latin typeface="Times New Roman" panose="02020603050405020304" pitchFamily="18" charset="0"/>
                <a:ea typeface="华文新魏" panose="02010800040101010101" pitchFamily="2" charset="-122"/>
              </a:rPr>
              <a:t>时间短，</a:t>
            </a:r>
            <a:r>
              <a:rPr lang="en-US" altLang="zh-CN">
                <a:latin typeface="Times New Roman" panose="02020603050405020304" pitchFamily="18" charset="0"/>
                <a:ea typeface="华文新魏" panose="02010800040101010101" pitchFamily="2" charset="-122"/>
              </a:rPr>
              <a:t>SRTF</a:t>
            </a:r>
            <a:r>
              <a:rPr lang="zh-CN" altLang="en-US">
                <a:latin typeface="Times New Roman" panose="02020603050405020304" pitchFamily="18" charset="0"/>
                <a:ea typeface="华文新魏" panose="02010800040101010101" pitchFamily="2" charset="-122"/>
              </a:rPr>
              <a:t>强行赶走当前正在执行作业。称最短剩余时间优先算法</a:t>
            </a:r>
          </a:p>
          <a:p>
            <a:pPr marL="457200" indent="-457200" algn="just"/>
            <a:r>
              <a:rPr lang="zh-CN" altLang="en-US">
                <a:latin typeface="Times New Roman" panose="02020603050405020304" pitchFamily="18" charset="0"/>
                <a:ea typeface="华文新魏" panose="02010800040101010101" pitchFamily="2" charset="-122"/>
              </a:rPr>
              <a:t>此算法不但适用于</a:t>
            </a:r>
            <a:r>
              <a:rPr lang="en-US" altLang="zh-CN">
                <a:latin typeface="Times New Roman" panose="02020603050405020304" pitchFamily="18" charset="0"/>
                <a:ea typeface="华文新魏" panose="02010800040101010101" pitchFamily="2" charset="-122"/>
              </a:rPr>
              <a:t>JOB</a:t>
            </a:r>
            <a:r>
              <a:rPr lang="zh-CN" altLang="en-US">
                <a:latin typeface="Times New Roman" panose="02020603050405020304" pitchFamily="18" charset="0"/>
                <a:ea typeface="华文新魏" panose="02010800040101010101" pitchFamily="2" charset="-122"/>
              </a:rPr>
              <a:t>调度，同样也适用于进程调度。</a:t>
            </a:r>
          </a:p>
        </p:txBody>
      </p:sp>
    </p:spTree>
    <p:extLst>
      <p:ext uri="{BB962C8B-B14F-4D97-AF65-F5344CB8AC3E}">
        <p14:creationId xmlns:p14="http://schemas.microsoft.com/office/powerpoint/2010/main" val="3520483035"/>
      </p:ext>
    </p:extLst>
  </p:cSld>
  <p:clrMapOvr>
    <a:masterClrMapping/>
  </p:clrMapOvr>
  <p:transition>
    <p:randomBa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27088" y="381000"/>
            <a:ext cx="7772400" cy="976313"/>
          </a:xfrm>
        </p:spPr>
        <p:txBody>
          <a:bodyPr/>
          <a:lstStyle/>
          <a:p>
            <a:pPr>
              <a:lnSpc>
                <a:spcPct val="80000"/>
              </a:lnSpc>
            </a:pPr>
            <a:r>
              <a:rPr lang="en-US" altLang="zh-CN" sz="3600">
                <a:solidFill>
                  <a:srgbClr val="FF0000"/>
                </a:solidFill>
                <a:latin typeface="Times New Roman" panose="02020603050405020304" pitchFamily="18" charset="0"/>
                <a:ea typeface="黑体" panose="02010609060101010101" pitchFamily="49" charset="-122"/>
              </a:rPr>
              <a:t>IBM360/370</a:t>
            </a:r>
            <a:r>
              <a:rPr lang="zh-CN" altLang="en-US" sz="3600">
                <a:solidFill>
                  <a:srgbClr val="FF0000"/>
                </a:solidFill>
                <a:latin typeface="Times New Roman" panose="02020603050405020304" pitchFamily="18" charset="0"/>
                <a:ea typeface="黑体" panose="02010609060101010101" pitchFamily="49" charset="-122"/>
              </a:rPr>
              <a:t>系列计算机</a:t>
            </a:r>
            <a:br>
              <a:rPr lang="zh-CN" altLang="en-US" sz="3600">
                <a:solidFill>
                  <a:srgbClr val="FF0000"/>
                </a:solidFill>
                <a:latin typeface="Times New Roman" panose="02020603050405020304" pitchFamily="18" charset="0"/>
                <a:ea typeface="黑体" panose="02010609060101010101" pitchFamily="49" charset="-122"/>
              </a:rPr>
            </a:br>
            <a:r>
              <a:rPr lang="zh-CN" altLang="en-US" sz="3600">
                <a:solidFill>
                  <a:srgbClr val="FF0000"/>
                </a:solidFill>
                <a:latin typeface="Times New Roman" panose="02020603050405020304" pitchFamily="18" charset="0"/>
                <a:ea typeface="黑体" panose="02010609060101010101" pitchFamily="49" charset="-122"/>
              </a:rPr>
              <a:t>程序状态字的基本格式</a:t>
            </a:r>
            <a:r>
              <a:rPr lang="zh-CN" altLang="en-US">
                <a:latin typeface="仿宋_GB2312" pitchFamily="49" charset="-122"/>
                <a:ea typeface="仿宋_GB2312" pitchFamily="49" charset="-122"/>
              </a:rPr>
              <a:t> </a:t>
            </a:r>
          </a:p>
        </p:txBody>
      </p:sp>
      <p:sp>
        <p:nvSpPr>
          <p:cNvPr id="18435" name="Rectangle 3"/>
          <p:cNvSpPr>
            <a:spLocks noGrp="1" noChangeArrowheads="1"/>
          </p:cNvSpPr>
          <p:nvPr>
            <p:ph type="body" idx="1"/>
          </p:nvPr>
        </p:nvSpPr>
        <p:spPr>
          <a:xfrm>
            <a:off x="762000" y="1905000"/>
            <a:ext cx="7772400" cy="4114800"/>
          </a:xfrm>
        </p:spPr>
        <p:txBody>
          <a:bodyPr/>
          <a:lstStyle/>
          <a:p>
            <a:pPr>
              <a:buFontTx/>
              <a:buNone/>
            </a:pPr>
            <a:endParaRPr lang="en-US" altLang="zh-CN" sz="800">
              <a:latin typeface="仿宋_GB2312" pitchFamily="49" charset="-122"/>
              <a:ea typeface="仿宋_GB2312" pitchFamily="49" charset="-122"/>
            </a:endParaRPr>
          </a:p>
          <a:p>
            <a:pPr>
              <a:buFontTx/>
              <a:buNone/>
            </a:pPr>
            <a:endParaRPr lang="en-US" altLang="zh-CN" sz="800">
              <a:latin typeface="仿宋_GB2312" pitchFamily="49" charset="-122"/>
              <a:ea typeface="仿宋_GB2312" pitchFamily="49" charset="-122"/>
            </a:endParaRPr>
          </a:p>
        </p:txBody>
      </p:sp>
      <p:grpSp>
        <p:nvGrpSpPr>
          <p:cNvPr id="18436" name="Group 4"/>
          <p:cNvGrpSpPr>
            <a:grpSpLocks/>
          </p:cNvGrpSpPr>
          <p:nvPr/>
        </p:nvGrpSpPr>
        <p:grpSpPr bwMode="auto">
          <a:xfrm>
            <a:off x="971550" y="1557338"/>
            <a:ext cx="7086600" cy="4038600"/>
            <a:chOff x="720" y="1248"/>
            <a:chExt cx="4464" cy="2544"/>
          </a:xfrm>
        </p:grpSpPr>
        <p:sp>
          <p:nvSpPr>
            <p:cNvPr id="18437" name="Text Box 5"/>
            <p:cNvSpPr txBox="1">
              <a:spLocks noChangeArrowheads="1"/>
            </p:cNvSpPr>
            <p:nvPr/>
          </p:nvSpPr>
          <p:spPr bwMode="auto">
            <a:xfrm>
              <a:off x="720" y="2176"/>
              <a:ext cx="4464" cy="41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lang="en-US" altLang="zh-CN" b="1">
                  <a:latin typeface="Times New Roman" panose="02020603050405020304" pitchFamily="18" charset="0"/>
                </a:rPr>
                <a:t>            </a:t>
              </a:r>
              <a:r>
                <a:rPr lang="en-US" altLang="zh-CN" sz="2400">
                  <a:latin typeface="Times New Roman" panose="02020603050405020304" pitchFamily="18" charset="0"/>
                </a:rPr>
                <a:t>XX     X     X     XXXX      X     X   XXXXXX</a:t>
              </a:r>
            </a:p>
          </p:txBody>
        </p:sp>
        <p:sp>
          <p:nvSpPr>
            <p:cNvPr id="18438" name="Text Box 6"/>
            <p:cNvSpPr txBox="1">
              <a:spLocks noChangeArrowheads="1"/>
            </p:cNvSpPr>
            <p:nvPr/>
          </p:nvSpPr>
          <p:spPr bwMode="auto">
            <a:xfrm>
              <a:off x="783" y="1248"/>
              <a:ext cx="978"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8</a:t>
              </a:r>
              <a:r>
                <a:rPr lang="zh-CN" altLang="en-US" sz="2400">
                  <a:latin typeface="宋体" panose="02010600030101010101" pitchFamily="2" charset="-122"/>
                </a:rPr>
                <a:t>位系统</a:t>
              </a:r>
            </a:p>
            <a:p>
              <a:pPr algn="ctr" eaLnBrk="0" hangingPunct="0"/>
              <a:r>
                <a:rPr lang="zh-CN" altLang="en-US" sz="2400">
                  <a:latin typeface="宋体" panose="02010600030101010101" pitchFamily="2" charset="-122"/>
                </a:rPr>
                <a:t>屏蔽</a:t>
              </a:r>
            </a:p>
          </p:txBody>
        </p:sp>
        <p:sp>
          <p:nvSpPr>
            <p:cNvPr id="18439" name="Text Box 7"/>
            <p:cNvSpPr txBox="1">
              <a:spLocks noChangeArrowheads="1"/>
            </p:cNvSpPr>
            <p:nvPr/>
          </p:nvSpPr>
          <p:spPr bwMode="auto">
            <a:xfrm>
              <a:off x="1627" y="1248"/>
              <a:ext cx="1115"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4</a:t>
              </a:r>
              <a:r>
                <a:rPr lang="zh-CN" altLang="en-US" sz="2400">
                  <a:latin typeface="宋体" panose="02010600030101010101" pitchFamily="2" charset="-122"/>
                </a:rPr>
                <a:t>位</a:t>
              </a:r>
              <a:r>
                <a:rPr lang="en-US" altLang="zh-CN" sz="2400">
                  <a:latin typeface="宋体" panose="02010600030101010101" pitchFamily="2" charset="-122"/>
                </a:rPr>
                <a:t>CMWP</a:t>
              </a:r>
            </a:p>
            <a:p>
              <a:pPr algn="ctr" eaLnBrk="0" hangingPunct="0"/>
              <a:r>
                <a:rPr lang="zh-CN" altLang="en-US" sz="2400">
                  <a:latin typeface="宋体" panose="02010600030101010101" pitchFamily="2" charset="-122"/>
                </a:rPr>
                <a:t>字段</a:t>
              </a:r>
            </a:p>
          </p:txBody>
        </p:sp>
        <p:sp>
          <p:nvSpPr>
            <p:cNvPr id="18440" name="Text Box 8"/>
            <p:cNvSpPr txBox="1">
              <a:spLocks noChangeArrowheads="1"/>
            </p:cNvSpPr>
            <p:nvPr/>
          </p:nvSpPr>
          <p:spPr bwMode="auto">
            <a:xfrm>
              <a:off x="3228" y="1248"/>
              <a:ext cx="978"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4</a:t>
              </a:r>
              <a:r>
                <a:rPr lang="zh-CN" altLang="en-US" sz="2400">
                  <a:latin typeface="宋体" panose="02010600030101010101" pitchFamily="2" charset="-122"/>
                </a:rPr>
                <a:t>位程序</a:t>
              </a:r>
            </a:p>
            <a:p>
              <a:pPr algn="ctr" eaLnBrk="0" hangingPunct="0"/>
              <a:r>
                <a:rPr lang="zh-CN" altLang="en-US" sz="2400">
                  <a:latin typeface="宋体" panose="02010600030101010101" pitchFamily="2" charset="-122"/>
                </a:rPr>
                <a:t>屏蔽</a:t>
              </a:r>
            </a:p>
          </p:txBody>
        </p:sp>
        <p:sp>
          <p:nvSpPr>
            <p:cNvPr id="18441" name="Text Box 9"/>
            <p:cNvSpPr txBox="1">
              <a:spLocks noChangeArrowheads="1"/>
            </p:cNvSpPr>
            <p:nvPr/>
          </p:nvSpPr>
          <p:spPr bwMode="auto">
            <a:xfrm>
              <a:off x="1277" y="3451"/>
              <a:ext cx="97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4</a:t>
              </a:r>
              <a:r>
                <a:rPr lang="zh-CN" altLang="en-US" sz="2400">
                  <a:latin typeface="宋体" panose="02010600030101010101" pitchFamily="2" charset="-122"/>
                </a:rPr>
                <a:t>位保护键</a:t>
              </a:r>
            </a:p>
          </p:txBody>
        </p:sp>
        <p:sp>
          <p:nvSpPr>
            <p:cNvPr id="18442" name="Text Box 10"/>
            <p:cNvSpPr txBox="1">
              <a:spLocks noChangeArrowheads="1"/>
            </p:cNvSpPr>
            <p:nvPr/>
          </p:nvSpPr>
          <p:spPr bwMode="auto">
            <a:xfrm>
              <a:off x="2047" y="3061"/>
              <a:ext cx="1254"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16</a:t>
              </a:r>
              <a:r>
                <a:rPr lang="zh-CN" altLang="en-US" sz="2400">
                  <a:latin typeface="宋体" panose="02010600030101010101" pitchFamily="2" charset="-122"/>
                </a:rPr>
                <a:t>位中断码</a:t>
              </a:r>
            </a:p>
            <a:p>
              <a:pPr algn="ctr" eaLnBrk="0" hangingPunct="0"/>
              <a:r>
                <a:rPr lang="zh-CN" altLang="en-US" sz="2400">
                  <a:latin typeface="宋体" panose="02010600030101010101" pitchFamily="2" charset="-122"/>
                </a:rPr>
                <a:t>字段</a:t>
              </a:r>
            </a:p>
          </p:txBody>
        </p:sp>
        <p:sp>
          <p:nvSpPr>
            <p:cNvPr id="18443" name="Text Box 11"/>
            <p:cNvSpPr txBox="1">
              <a:spLocks noChangeArrowheads="1"/>
            </p:cNvSpPr>
            <p:nvPr/>
          </p:nvSpPr>
          <p:spPr bwMode="auto">
            <a:xfrm>
              <a:off x="2714" y="3451"/>
              <a:ext cx="125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2400">
                  <a:latin typeface="宋体" panose="02010600030101010101" pitchFamily="2" charset="-122"/>
                </a:rPr>
                <a:t>指令长和</a:t>
              </a:r>
            </a:p>
            <a:p>
              <a:pPr algn="ctr" eaLnBrk="0" hangingPunct="0"/>
              <a:r>
                <a:rPr lang="zh-CN" altLang="en-US" sz="2400">
                  <a:latin typeface="宋体" panose="02010600030101010101" pitchFamily="2" charset="-122"/>
                </a:rPr>
                <a:t>条件码</a:t>
              </a:r>
            </a:p>
          </p:txBody>
        </p:sp>
        <p:sp>
          <p:nvSpPr>
            <p:cNvPr id="18444" name="Text Box 12"/>
            <p:cNvSpPr txBox="1">
              <a:spLocks noChangeArrowheads="1"/>
            </p:cNvSpPr>
            <p:nvPr/>
          </p:nvSpPr>
          <p:spPr bwMode="auto">
            <a:xfrm>
              <a:off x="3788" y="3061"/>
              <a:ext cx="1115"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en-US" altLang="zh-CN" sz="2400">
                  <a:latin typeface="宋体" panose="02010600030101010101" pitchFamily="2" charset="-122"/>
                </a:rPr>
                <a:t>24</a:t>
              </a:r>
              <a:r>
                <a:rPr lang="zh-CN" altLang="en-US" sz="2400">
                  <a:latin typeface="宋体" panose="02010600030101010101" pitchFamily="2" charset="-122"/>
                </a:rPr>
                <a:t>位指令</a:t>
              </a:r>
            </a:p>
            <a:p>
              <a:pPr algn="ctr" eaLnBrk="0" hangingPunct="0"/>
              <a:r>
                <a:rPr lang="zh-CN" altLang="en-US" sz="2400">
                  <a:latin typeface="宋体" panose="02010600030101010101" pitchFamily="2" charset="-122"/>
                </a:rPr>
                <a:t>地址</a:t>
              </a:r>
            </a:p>
          </p:txBody>
        </p:sp>
        <p:sp>
          <p:nvSpPr>
            <p:cNvPr id="18445" name="Line 13"/>
            <p:cNvSpPr>
              <a:spLocks noChangeShapeType="1"/>
            </p:cNvSpPr>
            <p:nvPr/>
          </p:nvSpPr>
          <p:spPr bwMode="auto">
            <a:xfrm>
              <a:off x="2116" y="1587"/>
              <a:ext cx="0" cy="60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46" name="Line 14"/>
            <p:cNvSpPr>
              <a:spLocks noChangeShapeType="1"/>
            </p:cNvSpPr>
            <p:nvPr/>
          </p:nvSpPr>
          <p:spPr bwMode="auto">
            <a:xfrm flipV="1">
              <a:off x="2673" y="2594"/>
              <a:ext cx="0" cy="404"/>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47" name="Line 15"/>
            <p:cNvSpPr>
              <a:spLocks noChangeShapeType="1"/>
            </p:cNvSpPr>
            <p:nvPr/>
          </p:nvSpPr>
          <p:spPr bwMode="auto">
            <a:xfrm flipV="1">
              <a:off x="3330" y="2594"/>
              <a:ext cx="0" cy="807"/>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48" name="Line 16"/>
            <p:cNvSpPr>
              <a:spLocks noChangeShapeType="1"/>
            </p:cNvSpPr>
            <p:nvPr/>
          </p:nvSpPr>
          <p:spPr bwMode="auto">
            <a:xfrm>
              <a:off x="3699" y="1587"/>
              <a:ext cx="0" cy="60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49" name="Line 17"/>
            <p:cNvSpPr>
              <a:spLocks noChangeShapeType="1"/>
            </p:cNvSpPr>
            <p:nvPr/>
          </p:nvSpPr>
          <p:spPr bwMode="auto">
            <a:xfrm flipV="1">
              <a:off x="4346" y="2594"/>
              <a:ext cx="0" cy="404"/>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50" name="Line 18"/>
            <p:cNvSpPr>
              <a:spLocks noChangeShapeType="1"/>
            </p:cNvSpPr>
            <p:nvPr/>
          </p:nvSpPr>
          <p:spPr bwMode="auto">
            <a:xfrm flipV="1">
              <a:off x="1738" y="2594"/>
              <a:ext cx="0" cy="807"/>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18451" name="Line 19"/>
            <p:cNvSpPr>
              <a:spLocks noChangeShapeType="1"/>
            </p:cNvSpPr>
            <p:nvPr/>
          </p:nvSpPr>
          <p:spPr bwMode="auto">
            <a:xfrm>
              <a:off x="1248" y="1728"/>
              <a:ext cx="0" cy="43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769127606"/>
      </p:ext>
    </p:extLst>
  </p:cSld>
  <p:clrMapOvr>
    <a:masterClrMapping/>
  </p:clrMapOvr>
  <p:transition>
    <p:dissolv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838200" y="631825"/>
            <a:ext cx="7772400" cy="487363"/>
          </a:xfrm>
        </p:spPr>
        <p:txBody>
          <a:bodyPr/>
          <a:lstStyle/>
          <a:p>
            <a:r>
              <a:rPr lang="zh-CN" altLang="en-US" sz="3200">
                <a:solidFill>
                  <a:srgbClr val="0000CC"/>
                </a:solidFill>
                <a:latin typeface="Times New Roman" panose="02020603050405020304" pitchFamily="18" charset="0"/>
                <a:ea typeface="黑体" panose="02010609060101010101" pitchFamily="49" charset="-122"/>
              </a:rPr>
              <a:t>最短剩余时间优先算法</a:t>
            </a:r>
            <a:r>
              <a:rPr lang="en-US" altLang="zh-CN" sz="3200">
                <a:solidFill>
                  <a:srgbClr val="0000CC"/>
                </a:solidFill>
                <a:latin typeface="Times New Roman" panose="02020603050405020304" pitchFamily="18" charset="0"/>
                <a:ea typeface="黑体" panose="02010609060101010101" pitchFamily="49" charset="-122"/>
              </a:rPr>
              <a:t>(2)</a:t>
            </a:r>
          </a:p>
        </p:txBody>
      </p:sp>
      <p:sp>
        <p:nvSpPr>
          <p:cNvPr id="300035" name="Rectangle 3"/>
          <p:cNvSpPr>
            <a:spLocks noGrp="1" noChangeArrowheads="1"/>
          </p:cNvSpPr>
          <p:nvPr>
            <p:ph type="body" idx="1"/>
          </p:nvPr>
        </p:nvSpPr>
        <p:spPr>
          <a:xfrm>
            <a:off x="609600" y="1371600"/>
            <a:ext cx="8001000" cy="3560763"/>
          </a:xfrm>
        </p:spPr>
        <p:txBody>
          <a:bodyPr/>
          <a:lstStyle/>
          <a:p>
            <a:pPr marL="457200" indent="-457200" algn="just"/>
            <a:r>
              <a:rPr lang="zh-CN" altLang="en-US" sz="2800" dirty="0">
                <a:latin typeface="Times New Roman" panose="02020603050405020304" pitchFamily="18" charset="0"/>
                <a:ea typeface="华文新魏" panose="02010800040101010101" pitchFamily="2" charset="-122"/>
              </a:rPr>
              <a:t>四个作业其到达系统</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所需</a:t>
            </a:r>
            <a:r>
              <a:rPr lang="en-US" altLang="zh-CN" sz="2800" dirty="0">
                <a:latin typeface="Times New Roman" panose="02020603050405020304" pitchFamily="18" charset="0"/>
                <a:ea typeface="华文新魏" panose="02010800040101010101" pitchFamily="2" charset="-122"/>
              </a:rPr>
              <a:t>CPU</a:t>
            </a:r>
            <a:r>
              <a:rPr lang="zh-CN" altLang="en-US" sz="2800" dirty="0">
                <a:latin typeface="Times New Roman" panose="02020603050405020304" pitchFamily="18" charset="0"/>
                <a:ea typeface="华文新魏" panose="02010800040101010101" pitchFamily="2" charset="-122"/>
              </a:rPr>
              <a:t>时间如下：</a:t>
            </a:r>
            <a:r>
              <a:rPr lang="en-US" altLang="zh-CN" sz="2800" dirty="0">
                <a:latin typeface="Times New Roman" panose="02020603050405020304" pitchFamily="18" charset="0"/>
                <a:ea typeface="华文新魏" panose="02010800040101010101" pitchFamily="2" charset="-122"/>
              </a:rPr>
              <a:t>Job1-0/8</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Job2-1/4</a:t>
            </a: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Job3- 2/ 9</a:t>
            </a:r>
            <a:r>
              <a:rPr lang="zh-CN" altLang="en-US" sz="2800" dirty="0">
                <a:latin typeface="Times New Roman" panose="02020603050405020304" pitchFamily="18" charset="0"/>
                <a:ea typeface="华文新魏" panose="02010800040101010101" pitchFamily="2" charset="-122"/>
              </a:rPr>
              <a:t>，</a:t>
            </a:r>
            <a:r>
              <a:rPr lang="en-US" altLang="zh-CN" sz="2800" dirty="0">
                <a:latin typeface="Times New Roman" panose="02020603050405020304" pitchFamily="18" charset="0"/>
                <a:ea typeface="华文新魏" panose="02010800040101010101" pitchFamily="2" charset="-122"/>
              </a:rPr>
              <a:t>Job4-3/5</a:t>
            </a:r>
            <a:r>
              <a:rPr lang="zh-CN" altLang="en-US" sz="2800" dirty="0">
                <a:latin typeface="Times New Roman" panose="02020603050405020304" pitchFamily="18" charset="0"/>
                <a:ea typeface="华文新魏" panose="02010800040101010101" pitchFamily="2" charset="-122"/>
              </a:rPr>
              <a:t>。</a:t>
            </a:r>
          </a:p>
          <a:p>
            <a:pPr marL="457200" indent="-457200" algn="just"/>
            <a:endParaRPr lang="zh-CN" altLang="en-US" sz="2800" dirty="0">
              <a:latin typeface="Times New Roman" panose="02020603050405020304" pitchFamily="18" charset="0"/>
              <a:ea typeface="华文新魏" panose="02010800040101010101" pitchFamily="2" charset="-122"/>
            </a:endParaRPr>
          </a:p>
          <a:p>
            <a:pPr marL="457200" indent="-457200" algn="just"/>
            <a:endParaRPr lang="zh-CN" altLang="en-US" sz="2800" dirty="0">
              <a:latin typeface="Times New Roman" panose="02020603050405020304" pitchFamily="18" charset="0"/>
              <a:ea typeface="仿宋_GB2312" pitchFamily="49" charset="-122"/>
            </a:endParaRPr>
          </a:p>
          <a:p>
            <a:pPr marL="0" indent="0">
              <a:buNone/>
            </a:pPr>
            <a:r>
              <a:rPr lang="en-US" altLang="zh-CN" sz="2800" dirty="0">
                <a:latin typeface="Times New Roman" panose="02020603050405020304" pitchFamily="18" charset="0"/>
                <a:ea typeface="仿宋_GB2312" pitchFamily="49" charset="-122"/>
              </a:rPr>
              <a:t>     </a:t>
            </a:r>
            <a:endParaRPr lang="zh-CN" altLang="en-US" sz="2800" dirty="0">
              <a:latin typeface="Times New Roman" panose="02020603050405020304" pitchFamily="18" charset="0"/>
              <a:ea typeface="仿宋_GB2312" pitchFamily="49" charset="-122"/>
            </a:endParaRPr>
          </a:p>
          <a:p>
            <a:pPr marL="457200" indent="-457200" algn="just"/>
            <a:r>
              <a:rPr lang="en-US" altLang="zh-CN" dirty="0">
                <a:latin typeface="Times New Roman" panose="02020603050405020304" pitchFamily="18" charset="0"/>
                <a:ea typeface="华文新魏" panose="02010800040101010101" pitchFamily="2" charset="-122"/>
              </a:rPr>
              <a:t>SRTF</a:t>
            </a:r>
            <a:r>
              <a:rPr lang="zh-CN" altLang="en-US" dirty="0">
                <a:latin typeface="Times New Roman" panose="02020603050405020304" pitchFamily="18" charset="0"/>
                <a:ea typeface="华文新魏" panose="02010800040101010101" pitchFamily="2" charset="-122"/>
              </a:rPr>
              <a:t>调度平均等待时间</a:t>
            </a:r>
            <a:r>
              <a:rPr lang="en-US" altLang="zh-CN" dirty="0">
                <a:latin typeface="Times New Roman" panose="02020603050405020304" pitchFamily="18" charset="0"/>
                <a:ea typeface="华文新魏" panose="02010800040101010101" pitchFamily="2" charset="-122"/>
              </a:rPr>
              <a:t>=6.5</a:t>
            </a:r>
            <a:r>
              <a:rPr lang="zh-CN" altLang="en-US" dirty="0">
                <a:latin typeface="Times New Roman" panose="02020603050405020304" pitchFamily="18" charset="0"/>
                <a:ea typeface="华文新魏" panose="02010800040101010101" pitchFamily="2" charset="-122"/>
              </a:rPr>
              <a:t>毫秒。</a:t>
            </a:r>
          </a:p>
          <a:p>
            <a:pPr marL="457200" indent="-457200" algn="just"/>
            <a:r>
              <a:rPr lang="en-US" altLang="zh-CN" dirty="0">
                <a:latin typeface="Times New Roman" panose="02020603050405020304" pitchFamily="18" charset="0"/>
                <a:ea typeface="华文新魏" panose="02010800040101010101" pitchFamily="2" charset="-122"/>
              </a:rPr>
              <a:t>SJF</a:t>
            </a:r>
            <a:r>
              <a:rPr lang="zh-CN" altLang="en-US" dirty="0">
                <a:latin typeface="Times New Roman" panose="02020603050405020304" pitchFamily="18" charset="0"/>
                <a:ea typeface="华文新魏" panose="02010800040101010101" pitchFamily="2" charset="-122"/>
              </a:rPr>
              <a:t>调度平均等待时间</a:t>
            </a:r>
            <a:r>
              <a:rPr lang="en-US" altLang="zh-CN" dirty="0">
                <a:latin typeface="Times New Roman" panose="02020603050405020304" pitchFamily="18" charset="0"/>
                <a:ea typeface="华文新魏" panose="02010800040101010101" pitchFamily="2" charset="-122"/>
              </a:rPr>
              <a:t>=7.75</a:t>
            </a:r>
            <a:r>
              <a:rPr lang="zh-CN" altLang="en-US" dirty="0">
                <a:latin typeface="Times New Roman" panose="02020603050405020304" pitchFamily="18" charset="0"/>
                <a:ea typeface="华文新魏" panose="02010800040101010101" pitchFamily="2" charset="-122"/>
              </a:rPr>
              <a:t>毫秒。</a:t>
            </a:r>
            <a:r>
              <a:rPr lang="zh-CN" altLang="en-US" dirty="0">
                <a:latin typeface="华文新魏" panose="02010800040101010101" pitchFamily="2" charset="-122"/>
                <a:ea typeface="华文新魏" panose="02010800040101010101" pitchFamily="2" charset="-122"/>
              </a:rPr>
              <a:t>           </a:t>
            </a:r>
          </a:p>
        </p:txBody>
      </p:sp>
      <p:sp>
        <p:nvSpPr>
          <p:cNvPr id="300036" name="Text Box 4"/>
          <p:cNvSpPr txBox="1">
            <a:spLocks noChangeArrowheads="1"/>
          </p:cNvSpPr>
          <p:nvPr/>
        </p:nvSpPr>
        <p:spPr bwMode="auto">
          <a:xfrm>
            <a:off x="1501775" y="2635250"/>
            <a:ext cx="5845175" cy="466725"/>
          </a:xfrm>
          <a:prstGeom prst="rect">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a:solidFill>
                  <a:srgbClr val="660066"/>
                </a:solidFill>
                <a:latin typeface="华文新魏" panose="02010800040101010101" pitchFamily="2" charset="-122"/>
                <a:ea typeface="华文新魏" panose="02010800040101010101" pitchFamily="2" charset="-122"/>
              </a:rPr>
              <a:t>J1      J2        J4         J1               J3</a:t>
            </a:r>
          </a:p>
        </p:txBody>
      </p:sp>
      <p:sp>
        <p:nvSpPr>
          <p:cNvPr id="300037" name="Line 5"/>
          <p:cNvSpPr>
            <a:spLocks noChangeShapeType="1"/>
          </p:cNvSpPr>
          <p:nvPr/>
        </p:nvSpPr>
        <p:spPr bwMode="auto">
          <a:xfrm flipH="1">
            <a:off x="2085975"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038" name="Line 6"/>
          <p:cNvSpPr>
            <a:spLocks noChangeShapeType="1"/>
          </p:cNvSpPr>
          <p:nvPr/>
        </p:nvSpPr>
        <p:spPr bwMode="auto">
          <a:xfrm>
            <a:off x="3005138"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039" name="Line 7"/>
          <p:cNvSpPr>
            <a:spLocks noChangeShapeType="1"/>
          </p:cNvSpPr>
          <p:nvPr/>
        </p:nvSpPr>
        <p:spPr bwMode="auto">
          <a:xfrm>
            <a:off x="4006850"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040" name="Line 8"/>
          <p:cNvSpPr>
            <a:spLocks noChangeShapeType="1"/>
          </p:cNvSpPr>
          <p:nvPr/>
        </p:nvSpPr>
        <p:spPr bwMode="auto">
          <a:xfrm>
            <a:off x="5427663" y="26352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0041" name="Text Box 9"/>
          <p:cNvSpPr txBox="1">
            <a:spLocks noChangeArrowheads="1"/>
          </p:cNvSpPr>
          <p:nvPr/>
        </p:nvSpPr>
        <p:spPr bwMode="auto">
          <a:xfrm>
            <a:off x="1366746" y="3156603"/>
            <a:ext cx="333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0</a:t>
            </a:r>
          </a:p>
        </p:txBody>
      </p:sp>
      <p:sp>
        <p:nvSpPr>
          <p:cNvPr id="300042" name="Text Box 10"/>
          <p:cNvSpPr txBox="1">
            <a:spLocks noChangeArrowheads="1"/>
          </p:cNvSpPr>
          <p:nvPr/>
        </p:nvSpPr>
        <p:spPr bwMode="auto">
          <a:xfrm>
            <a:off x="1997168" y="3176587"/>
            <a:ext cx="334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1</a:t>
            </a:r>
          </a:p>
        </p:txBody>
      </p:sp>
      <p:sp>
        <p:nvSpPr>
          <p:cNvPr id="300043" name="Text Box 11"/>
          <p:cNvSpPr txBox="1">
            <a:spLocks noChangeArrowheads="1"/>
          </p:cNvSpPr>
          <p:nvPr/>
        </p:nvSpPr>
        <p:spPr bwMode="auto">
          <a:xfrm>
            <a:off x="2847791" y="3186112"/>
            <a:ext cx="3333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5</a:t>
            </a:r>
          </a:p>
        </p:txBody>
      </p:sp>
      <p:sp>
        <p:nvSpPr>
          <p:cNvPr id="300044" name="Text Box 12"/>
          <p:cNvSpPr txBox="1">
            <a:spLocks noChangeArrowheads="1"/>
          </p:cNvSpPr>
          <p:nvPr/>
        </p:nvSpPr>
        <p:spPr bwMode="auto">
          <a:xfrm>
            <a:off x="3825315" y="3155762"/>
            <a:ext cx="41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10</a:t>
            </a:r>
          </a:p>
        </p:txBody>
      </p:sp>
      <p:sp>
        <p:nvSpPr>
          <p:cNvPr id="300045" name="Text Box 13"/>
          <p:cNvSpPr txBox="1">
            <a:spLocks noChangeArrowheads="1"/>
          </p:cNvSpPr>
          <p:nvPr/>
        </p:nvSpPr>
        <p:spPr bwMode="auto">
          <a:xfrm>
            <a:off x="5267044" y="3181256"/>
            <a:ext cx="417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17</a:t>
            </a:r>
          </a:p>
        </p:txBody>
      </p:sp>
      <p:sp>
        <p:nvSpPr>
          <p:cNvPr id="300046" name="Text Box 14"/>
          <p:cNvSpPr txBox="1">
            <a:spLocks noChangeArrowheads="1"/>
          </p:cNvSpPr>
          <p:nvPr/>
        </p:nvSpPr>
        <p:spPr bwMode="auto">
          <a:xfrm>
            <a:off x="7041031" y="3186112"/>
            <a:ext cx="4175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1600" dirty="0">
                <a:solidFill>
                  <a:srgbClr val="660066"/>
                </a:solidFill>
                <a:latin typeface="华文新魏" panose="02010800040101010101" pitchFamily="2" charset="-122"/>
                <a:ea typeface="华文新魏" panose="02010800040101010101" pitchFamily="2" charset="-122"/>
              </a:rPr>
              <a:t>26</a:t>
            </a:r>
          </a:p>
        </p:txBody>
      </p:sp>
    </p:spTree>
    <p:extLst>
      <p:ext uri="{BB962C8B-B14F-4D97-AF65-F5344CB8AC3E}">
        <p14:creationId xmlns:p14="http://schemas.microsoft.com/office/powerpoint/2010/main" val="28574681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395288" y="404813"/>
            <a:ext cx="8305800" cy="487362"/>
          </a:xfrm>
        </p:spPr>
        <p:txBody>
          <a:bodyPr/>
          <a:lstStyle/>
          <a:p>
            <a:r>
              <a:rPr lang="en-US" altLang="zh-CN" sz="3200">
                <a:solidFill>
                  <a:srgbClr val="0000CC"/>
                </a:solidFill>
                <a:latin typeface="Times New Roman" panose="02020603050405020304" pitchFamily="18" charset="0"/>
                <a:ea typeface="黑体" panose="02010609060101010101" pitchFamily="49" charset="-122"/>
              </a:rPr>
              <a:t>4 </a:t>
            </a:r>
            <a:r>
              <a:rPr lang="zh-CN" altLang="en-US" sz="3200">
                <a:solidFill>
                  <a:srgbClr val="0000CC"/>
                </a:solidFill>
                <a:latin typeface="Times New Roman" panose="02020603050405020304" pitchFamily="18" charset="0"/>
                <a:ea typeface="黑体" panose="02010609060101010101" pitchFamily="49" charset="-122"/>
              </a:rPr>
              <a:t>响应比最高者优先算法</a:t>
            </a:r>
            <a:r>
              <a:rPr lang="en-US" altLang="zh-CN" sz="3200">
                <a:solidFill>
                  <a:srgbClr val="0000CC"/>
                </a:solidFill>
                <a:latin typeface="Times New Roman" panose="02020603050405020304" pitchFamily="18" charset="0"/>
                <a:ea typeface="黑体" panose="02010609060101010101" pitchFamily="49" charset="-122"/>
              </a:rPr>
              <a:t>(HRRF)</a:t>
            </a:r>
          </a:p>
        </p:txBody>
      </p:sp>
      <p:sp>
        <p:nvSpPr>
          <p:cNvPr id="301059" name="Rectangle 3"/>
          <p:cNvSpPr>
            <a:spLocks noGrp="1" noChangeArrowheads="1"/>
          </p:cNvSpPr>
          <p:nvPr>
            <p:ph type="body" idx="1"/>
          </p:nvPr>
        </p:nvSpPr>
        <p:spPr>
          <a:xfrm>
            <a:off x="914400" y="1143000"/>
            <a:ext cx="7391400" cy="4579938"/>
          </a:xfrm>
        </p:spPr>
        <p:txBody>
          <a:bodyPr/>
          <a:lstStyle/>
          <a:p>
            <a:pPr marL="457200" indent="-457200"/>
            <a:r>
              <a:rPr lang="en-US" altLang="zh-CN">
                <a:latin typeface="Times New Roman" panose="02020603050405020304" pitchFamily="18" charset="0"/>
                <a:ea typeface="华文新魏" panose="02010800040101010101" pitchFamily="2" charset="-122"/>
              </a:rPr>
              <a:t>FCFS</a:t>
            </a:r>
            <a:r>
              <a:rPr lang="zh-CN" altLang="en-US">
                <a:latin typeface="Times New Roman" panose="02020603050405020304" pitchFamily="18" charset="0"/>
                <a:ea typeface="华文新魏" panose="02010800040101010101" pitchFamily="2" charset="-122"/>
              </a:rPr>
              <a:t>与</a:t>
            </a:r>
            <a:r>
              <a:rPr lang="en-US" altLang="zh-CN">
                <a:latin typeface="Times New Roman" panose="02020603050405020304" pitchFamily="18" charset="0"/>
                <a:ea typeface="华文新魏" panose="02010800040101010101" pitchFamily="2" charset="-122"/>
              </a:rPr>
              <a:t>SJF</a:t>
            </a:r>
            <a:r>
              <a:rPr lang="zh-CN" altLang="en-US">
                <a:latin typeface="Times New Roman" panose="02020603050405020304" pitchFamily="18" charset="0"/>
                <a:ea typeface="华文新魏" panose="02010800040101010101" pitchFamily="2" charset="-122"/>
              </a:rPr>
              <a:t>是片面的调度算法。</a:t>
            </a:r>
            <a:r>
              <a:rPr lang="en-US" altLang="zh-CN">
                <a:latin typeface="Times New Roman" panose="02020603050405020304" pitchFamily="18" charset="0"/>
                <a:ea typeface="华文新魏" panose="02010800040101010101" pitchFamily="2" charset="-122"/>
              </a:rPr>
              <a:t>FCFS</a:t>
            </a:r>
            <a:r>
              <a:rPr lang="zh-CN" altLang="en-US">
                <a:latin typeface="Times New Roman" panose="02020603050405020304" pitchFamily="18" charset="0"/>
                <a:ea typeface="华文新魏" panose="02010800040101010101" pitchFamily="2" charset="-122"/>
              </a:rPr>
              <a:t>只考虑作业等候时间而忽视了作业的计算时问，</a:t>
            </a:r>
            <a:r>
              <a:rPr lang="en-US" altLang="zh-CN">
                <a:latin typeface="Times New Roman" panose="02020603050405020304" pitchFamily="18" charset="0"/>
                <a:ea typeface="华文新魏" panose="02010800040101010101" pitchFamily="2" charset="-122"/>
              </a:rPr>
              <a:t>SJF</a:t>
            </a:r>
            <a:r>
              <a:rPr lang="zh-CN" altLang="en-US">
                <a:latin typeface="Times New Roman" panose="02020603050405020304" pitchFamily="18" charset="0"/>
                <a:ea typeface="华文新魏" panose="02010800040101010101" pitchFamily="2" charset="-122"/>
              </a:rPr>
              <a:t>只考虑用户估计的作业计算时间而忽视了作业等待时间。</a:t>
            </a:r>
          </a:p>
          <a:p>
            <a:pPr marL="457200" indent="-457200"/>
            <a:r>
              <a:rPr lang="en-US" altLang="zh-CN">
                <a:latin typeface="Times New Roman" panose="02020603050405020304" pitchFamily="18" charset="0"/>
                <a:ea typeface="华文新魏" panose="02010800040101010101" pitchFamily="2" charset="-122"/>
              </a:rPr>
              <a:t>HRRF</a:t>
            </a:r>
            <a:r>
              <a:rPr lang="zh-CN" altLang="en-US">
                <a:latin typeface="Times New Roman" panose="02020603050405020304" pitchFamily="18" charset="0"/>
                <a:ea typeface="华文新魏" panose="02010800040101010101" pitchFamily="2" charset="-122"/>
              </a:rPr>
              <a:t>是介乎这两者之间的折衷算法，既考虑作业等待时间，又考虑作业的运行时间，既照顾短作业又不使长作业的等待时间过长，改进了调度性能。</a:t>
            </a:r>
          </a:p>
          <a:p>
            <a:pPr marL="457200" indent="-457200"/>
            <a:r>
              <a:rPr lang="zh-CN" altLang="en-US">
                <a:solidFill>
                  <a:srgbClr val="FF0000"/>
                </a:solidFill>
                <a:latin typeface="Times New Roman" panose="02020603050405020304" pitchFamily="18" charset="0"/>
                <a:ea typeface="黑体" panose="02010609060101010101" pitchFamily="49" charset="-122"/>
              </a:rPr>
              <a:t>原则：</a:t>
            </a:r>
          </a:p>
        </p:txBody>
      </p:sp>
    </p:spTree>
    <p:extLst>
      <p:ext uri="{BB962C8B-B14F-4D97-AF65-F5344CB8AC3E}">
        <p14:creationId xmlns:p14="http://schemas.microsoft.com/office/powerpoint/2010/main" val="6517710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533400" y="477838"/>
            <a:ext cx="6781800" cy="487362"/>
          </a:xfrm>
        </p:spPr>
        <p:txBody>
          <a:bodyPr/>
          <a:lstStyle/>
          <a:p>
            <a:r>
              <a:rPr lang="zh-CN" altLang="en-US" sz="3200">
                <a:solidFill>
                  <a:srgbClr val="FF0000"/>
                </a:solidFill>
                <a:latin typeface="Times New Roman" panose="02020603050405020304" pitchFamily="18" charset="0"/>
                <a:ea typeface="黑体" panose="02010609060101010101" pitchFamily="49" charset="-122"/>
              </a:rPr>
              <a:t>响应比定义</a:t>
            </a:r>
          </a:p>
        </p:txBody>
      </p:sp>
      <p:sp>
        <p:nvSpPr>
          <p:cNvPr id="302083" name="Rectangle 3"/>
          <p:cNvSpPr>
            <a:spLocks noGrp="1" noChangeArrowheads="1"/>
          </p:cNvSpPr>
          <p:nvPr>
            <p:ph type="body" idx="1"/>
          </p:nvPr>
        </p:nvSpPr>
        <p:spPr>
          <a:xfrm>
            <a:off x="533400" y="1327150"/>
            <a:ext cx="8077200" cy="3074988"/>
          </a:xfrm>
        </p:spPr>
        <p:txBody>
          <a:bodyPr/>
          <a:lstStyle/>
          <a:p>
            <a:pPr marL="457200" indent="-457200" algn="just">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Times New Roman" panose="02020603050405020304" pitchFamily="18" charset="0"/>
                <a:ea typeface="华文新魏" panose="02010800040101010101" pitchFamily="2" charset="-122"/>
              </a:rPr>
              <a:t>响应比 ＝</a:t>
            </a:r>
            <a:r>
              <a:rPr lang="en-US" altLang="zh-CN" sz="3600">
                <a:latin typeface="Times New Roman" panose="02020603050405020304" pitchFamily="18" charset="0"/>
                <a:ea typeface="华文新魏" panose="02010800040101010101" pitchFamily="2" charset="-122"/>
              </a:rPr>
              <a:t>1+</a:t>
            </a:r>
            <a:r>
              <a:rPr lang="zh-CN" altLang="en-US" sz="3600">
                <a:latin typeface="Times New Roman" panose="02020603050405020304" pitchFamily="18" charset="0"/>
                <a:ea typeface="华文新魏" panose="02010800040101010101" pitchFamily="2" charset="-122"/>
              </a:rPr>
              <a:t>已等待时间</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估计运行时间</a:t>
            </a:r>
          </a:p>
          <a:p>
            <a:pPr marL="457200" indent="-457200" algn="just">
              <a:buFontTx/>
              <a:buNone/>
            </a:pPr>
            <a:r>
              <a:rPr lang="zh-CN" altLang="en-US" sz="3600">
                <a:latin typeface="Times New Roman" panose="02020603050405020304" pitchFamily="18" charset="0"/>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短作业容易得到较高响应比，   </a:t>
            </a:r>
          </a:p>
          <a:p>
            <a:pPr marL="457200" indent="-457200" algn="just">
              <a:buFontTx/>
              <a:buNone/>
            </a:pPr>
            <a:r>
              <a:rPr lang="zh-CN" altLang="en-US" sz="3600">
                <a:latin typeface="Times New Roman" panose="02020603050405020304" pitchFamily="18" charset="0"/>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长作业等待时间足够长后，也将获得足够高的响应比，</a:t>
            </a:r>
          </a:p>
          <a:p>
            <a:pPr marL="457200" indent="-457200" algn="just">
              <a:buFontTx/>
              <a:buNone/>
            </a:pPr>
            <a:r>
              <a:rPr lang="zh-CN" altLang="en-US" sz="3600">
                <a:latin typeface="Times New Roman" panose="02020603050405020304" pitchFamily="18" charset="0"/>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a:t>
            </a:r>
            <a:r>
              <a:rPr lang="zh-CN" altLang="en-US" sz="3600">
                <a:latin typeface="Times New Roman" panose="02020603050405020304" pitchFamily="18" charset="0"/>
                <a:ea typeface="华文新魏" panose="02010800040101010101" pitchFamily="2" charset="-122"/>
              </a:rPr>
              <a:t>饥饿现象不会发生。</a:t>
            </a:r>
          </a:p>
        </p:txBody>
      </p:sp>
    </p:spTree>
    <p:extLst>
      <p:ext uri="{BB962C8B-B14F-4D97-AF65-F5344CB8AC3E}">
        <p14:creationId xmlns:p14="http://schemas.microsoft.com/office/powerpoint/2010/main" val="1445024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296988" y="14288"/>
            <a:ext cx="3635375" cy="427037"/>
          </a:xfrm>
          <a:noFill/>
          <a:ln/>
        </p:spPr>
        <p:txBody>
          <a:bodyPr/>
          <a:lstStyle/>
          <a:p>
            <a:pPr algn="l"/>
            <a:r>
              <a:rPr lang="zh-CN" altLang="en-US" sz="2800" b="1">
                <a:solidFill>
                  <a:srgbClr val="0000CC"/>
                </a:solidFill>
              </a:rPr>
              <a:t>调度算法例题：</a:t>
            </a:r>
          </a:p>
        </p:txBody>
      </p:sp>
      <p:sp>
        <p:nvSpPr>
          <p:cNvPr id="324611" name="Text Box 3"/>
          <p:cNvSpPr txBox="1">
            <a:spLocks noChangeArrowheads="1"/>
          </p:cNvSpPr>
          <p:nvPr/>
        </p:nvSpPr>
        <p:spPr bwMode="auto">
          <a:xfrm>
            <a:off x="160338" y="576263"/>
            <a:ext cx="8839200" cy="128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661988">
              <a:defRPr>
                <a:solidFill>
                  <a:schemeClr val="tx1"/>
                </a:solidFill>
                <a:latin typeface="Arial" panose="020B0604020202020204" pitchFamily="34" charset="0"/>
                <a:ea typeface="宋体" panose="02010600030101010101" pitchFamily="2" charset="-122"/>
              </a:defRPr>
            </a:lvl1pPr>
            <a:lvl2pPr marL="852488">
              <a:defRPr>
                <a:solidFill>
                  <a:schemeClr val="tx1"/>
                </a:solidFill>
                <a:latin typeface="Arial" panose="020B0604020202020204" pitchFamily="34" charset="0"/>
                <a:ea typeface="宋体" panose="02010600030101010101" pitchFamily="2" charset="-122"/>
              </a:defRPr>
            </a:lvl2pPr>
            <a:lvl3pPr marL="1042988">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latin typeface="Times New Roman" panose="02020603050405020304" pitchFamily="18" charset="0"/>
                <a:ea typeface="仿宋_GB2312" pitchFamily="49" charset="-122"/>
              </a:rPr>
              <a:t>在单道批处理系统中，有下列三个作业用</a:t>
            </a:r>
            <a:r>
              <a:rPr kumimoji="1" lang="en-US" altLang="zh-CN" sz="2800" b="1">
                <a:latin typeface="Times New Roman" panose="02020603050405020304" pitchFamily="18" charset="0"/>
                <a:ea typeface="仿宋_GB2312" pitchFamily="49" charset="-122"/>
              </a:rPr>
              <a:t>FCFS</a:t>
            </a:r>
            <a:r>
              <a:rPr kumimoji="1" lang="zh-CN" altLang="en-US" sz="2800" b="1">
                <a:latin typeface="Times New Roman" panose="02020603050405020304" pitchFamily="18" charset="0"/>
                <a:ea typeface="仿宋_GB2312" pitchFamily="49" charset="-122"/>
              </a:rPr>
              <a:t>和</a:t>
            </a:r>
            <a:r>
              <a:rPr kumimoji="1" lang="en-US" altLang="zh-CN" sz="2800" b="1">
                <a:latin typeface="Times New Roman" panose="02020603050405020304" pitchFamily="18" charset="0"/>
                <a:ea typeface="仿宋_GB2312" pitchFamily="49" charset="-122"/>
              </a:rPr>
              <a:t>SJF</a:t>
            </a:r>
            <a:r>
              <a:rPr kumimoji="1" lang="zh-CN" altLang="en-US" sz="2800" b="1">
                <a:latin typeface="Times New Roman" panose="02020603050405020304" pitchFamily="18" charset="0"/>
                <a:ea typeface="仿宋_GB2312" pitchFamily="49" charset="-122"/>
              </a:rPr>
              <a:t>调度算法进行调度，哪一种算法调度性能好些？请完成下表（单位：小时，十进制）</a:t>
            </a:r>
          </a:p>
        </p:txBody>
      </p:sp>
      <p:graphicFrame>
        <p:nvGraphicFramePr>
          <p:cNvPr id="324612" name="Group 4"/>
          <p:cNvGraphicFramePr>
            <a:graphicFrameLocks noGrp="1"/>
          </p:cNvGraphicFramePr>
          <p:nvPr>
            <p:extLst>
              <p:ext uri="{D42A27DB-BD31-4B8C-83A1-F6EECF244321}">
                <p14:modId xmlns:p14="http://schemas.microsoft.com/office/powerpoint/2010/main" val="2801156091"/>
              </p:ext>
            </p:extLst>
          </p:nvPr>
        </p:nvGraphicFramePr>
        <p:xfrm>
          <a:off x="304800" y="1981200"/>
          <a:ext cx="8458200" cy="4394835"/>
        </p:xfrm>
        <a:graphic>
          <a:graphicData uri="http://schemas.openxmlformats.org/drawingml/2006/table">
            <a:tbl>
              <a:tblPr/>
              <a:tblGrid>
                <a:gridCol w="768350">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69938">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768350">
                  <a:extLst>
                    <a:ext uri="{9D8B030D-6E8A-4147-A177-3AD203B41FA5}">
                      <a16:colId xmlns:a16="http://schemas.microsoft.com/office/drawing/2014/main" val="20007"/>
                    </a:ext>
                  </a:extLst>
                </a:gridCol>
                <a:gridCol w="769937">
                  <a:extLst>
                    <a:ext uri="{9D8B030D-6E8A-4147-A177-3AD203B41FA5}">
                      <a16:colId xmlns:a16="http://schemas.microsoft.com/office/drawing/2014/main" val="20008"/>
                    </a:ext>
                  </a:extLst>
                </a:gridCol>
                <a:gridCol w="768350">
                  <a:extLst>
                    <a:ext uri="{9D8B030D-6E8A-4147-A177-3AD203B41FA5}">
                      <a16:colId xmlns:a16="http://schemas.microsoft.com/office/drawing/2014/main" val="20009"/>
                    </a:ext>
                  </a:extLst>
                </a:gridCol>
                <a:gridCol w="768350">
                  <a:extLst>
                    <a:ext uri="{9D8B030D-6E8A-4147-A177-3AD203B41FA5}">
                      <a16:colId xmlns:a16="http://schemas.microsoft.com/office/drawing/2014/main" val="20010"/>
                    </a:ext>
                  </a:extLst>
                </a:gridCol>
              </a:tblGrid>
              <a:tr h="631825">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作业</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开始提交时间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需运行时间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开始时间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完成时间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带权周转时间</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302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平均周转时间</a:t>
                      </a: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平均带权周转时间</a:t>
                      </a: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rowSpan="2"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3700">
                <a:tc gridSpan="2" vMerge="1">
                  <a:txBody>
                    <a:bodyPr/>
                    <a:lstStyle/>
                    <a:p>
                      <a:endParaRPr lang="zh-CN" altLang="en-US"/>
                    </a:p>
                  </a:txBody>
                  <a:tcPr/>
                </a:tc>
                <a:tc hMerge="1" v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241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4612"/>
                                        </p:tgtEl>
                                        <p:attrNameLst>
                                          <p:attrName>style.visibility</p:attrName>
                                        </p:attrNameLst>
                                      </p:cBhvr>
                                      <p:to>
                                        <p:strVal val="visible"/>
                                      </p:to>
                                    </p:set>
                                  </p:childTnLst>
                                  <p:subTnLst>
                                    <p:set>
                                      <p:cBhvr override="childStyle">
                                        <p:cTn dur="1" fill="hold" display="0" masterRel="nextClick" afterEffect="1"/>
                                        <p:tgtEl>
                                          <p:spTgt spid="3246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1008063" y="49213"/>
            <a:ext cx="3635375" cy="427037"/>
          </a:xfrm>
          <a:noFill/>
          <a:ln/>
        </p:spPr>
        <p:txBody>
          <a:bodyPr/>
          <a:lstStyle/>
          <a:p>
            <a:pPr algn="l"/>
            <a:r>
              <a:rPr lang="zh-CN" altLang="en-US" sz="2800" b="1">
                <a:solidFill>
                  <a:srgbClr val="0000CC"/>
                </a:solidFill>
              </a:rPr>
              <a:t>调度算法例题：</a:t>
            </a:r>
          </a:p>
        </p:txBody>
      </p:sp>
      <p:sp>
        <p:nvSpPr>
          <p:cNvPr id="325635" name="Text Box 3"/>
          <p:cNvSpPr txBox="1">
            <a:spLocks noChangeArrowheads="1"/>
          </p:cNvSpPr>
          <p:nvPr/>
        </p:nvSpPr>
        <p:spPr bwMode="auto">
          <a:xfrm>
            <a:off x="304800" y="549275"/>
            <a:ext cx="8839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indent="661988">
              <a:defRPr>
                <a:solidFill>
                  <a:schemeClr val="tx1"/>
                </a:solidFill>
                <a:latin typeface="Arial" panose="020B0604020202020204" pitchFamily="34" charset="0"/>
                <a:ea typeface="宋体" panose="02010600030101010101" pitchFamily="2" charset="-122"/>
              </a:defRPr>
            </a:lvl1pPr>
            <a:lvl2pPr marL="852488">
              <a:defRPr>
                <a:solidFill>
                  <a:schemeClr val="tx1"/>
                </a:solidFill>
                <a:latin typeface="Arial" panose="020B0604020202020204" pitchFamily="34" charset="0"/>
                <a:ea typeface="宋体" panose="02010600030101010101" pitchFamily="2" charset="-122"/>
              </a:defRPr>
            </a:lvl2pPr>
            <a:lvl3pPr marL="1042988">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endParaRPr kumimoji="1" lang="zh-CN" altLang="zh-CN" sz="2800" b="1">
              <a:latin typeface="Times New Roman" panose="02020603050405020304" pitchFamily="18" charset="0"/>
              <a:ea typeface="仿宋_GB2312" pitchFamily="49" charset="-122"/>
            </a:endParaRPr>
          </a:p>
        </p:txBody>
      </p:sp>
      <p:graphicFrame>
        <p:nvGraphicFramePr>
          <p:cNvPr id="325636" name="Group 4"/>
          <p:cNvGraphicFramePr>
            <a:graphicFrameLocks noGrp="1"/>
          </p:cNvGraphicFramePr>
          <p:nvPr>
            <p:extLst>
              <p:ext uri="{D42A27DB-BD31-4B8C-83A1-F6EECF244321}">
                <p14:modId xmlns:p14="http://schemas.microsoft.com/office/powerpoint/2010/main" val="1790854441"/>
              </p:ext>
            </p:extLst>
          </p:nvPr>
        </p:nvGraphicFramePr>
        <p:xfrm>
          <a:off x="304800" y="981075"/>
          <a:ext cx="8458200" cy="4394835"/>
        </p:xfrm>
        <a:graphic>
          <a:graphicData uri="http://schemas.openxmlformats.org/drawingml/2006/table">
            <a:tbl>
              <a:tblPr/>
              <a:tblGrid>
                <a:gridCol w="768350">
                  <a:extLst>
                    <a:ext uri="{9D8B030D-6E8A-4147-A177-3AD203B41FA5}">
                      <a16:colId xmlns:a16="http://schemas.microsoft.com/office/drawing/2014/main" val="20000"/>
                    </a:ext>
                  </a:extLst>
                </a:gridCol>
                <a:gridCol w="768350">
                  <a:extLst>
                    <a:ext uri="{9D8B030D-6E8A-4147-A177-3AD203B41FA5}">
                      <a16:colId xmlns:a16="http://schemas.microsoft.com/office/drawing/2014/main" val="20001"/>
                    </a:ext>
                  </a:extLst>
                </a:gridCol>
                <a:gridCol w="769938">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8350">
                  <a:extLst>
                    <a:ext uri="{9D8B030D-6E8A-4147-A177-3AD203B41FA5}">
                      <a16:colId xmlns:a16="http://schemas.microsoft.com/office/drawing/2014/main" val="20004"/>
                    </a:ext>
                  </a:extLst>
                </a:gridCol>
                <a:gridCol w="771525">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768350">
                  <a:extLst>
                    <a:ext uri="{9D8B030D-6E8A-4147-A177-3AD203B41FA5}">
                      <a16:colId xmlns:a16="http://schemas.microsoft.com/office/drawing/2014/main" val="20007"/>
                    </a:ext>
                  </a:extLst>
                </a:gridCol>
                <a:gridCol w="769937">
                  <a:extLst>
                    <a:ext uri="{9D8B030D-6E8A-4147-A177-3AD203B41FA5}">
                      <a16:colId xmlns:a16="http://schemas.microsoft.com/office/drawing/2014/main" val="20008"/>
                    </a:ext>
                  </a:extLst>
                </a:gridCol>
                <a:gridCol w="768350">
                  <a:extLst>
                    <a:ext uri="{9D8B030D-6E8A-4147-A177-3AD203B41FA5}">
                      <a16:colId xmlns:a16="http://schemas.microsoft.com/office/drawing/2014/main" val="20009"/>
                    </a:ext>
                  </a:extLst>
                </a:gridCol>
                <a:gridCol w="768350">
                  <a:extLst>
                    <a:ext uri="{9D8B030D-6E8A-4147-A177-3AD203B41FA5}">
                      <a16:colId xmlns:a16="http://schemas.microsoft.com/office/drawing/2014/main" val="20010"/>
                    </a:ext>
                  </a:extLst>
                </a:gridCol>
              </a:tblGrid>
              <a:tr h="657225">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作业</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开始提交时间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需运行时间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开始时间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完成时间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周转时间</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带权周转时间</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6302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anose="02010600030101010101" pitchFamily="2" charset="-122"/>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mn-lt"/>
                          <a:ea typeface="宋体" panose="02010600030101010101" pitchFamily="2" charset="-122"/>
                        </a:rPr>
                        <a:t>10.10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mn-lt"/>
                          <a:ea typeface="宋体" panose="02010600030101010101" pitchFamily="2" charset="-122"/>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12.25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13.25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2.90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3.15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3.15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8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mn-lt"/>
                          <a:ea typeface="宋体" panose="02010600030101010101" pitchFamily="2" charset="-122"/>
                        </a:rPr>
                        <a:t>10.25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mn-lt"/>
                          <a:ea typeface="宋体" panose="02010600030101010101" pitchFamily="2" charset="-122"/>
                        </a:rPr>
                        <a:t>0.25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13.25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12.25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宋体" panose="02010600030101010101" pitchFamily="2" charset="-122"/>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宋体" panose="02010600030101010101" pitchFamily="2" charset="-122"/>
                        </a:rPr>
                        <a:t>8.0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平均周转时间</a:t>
                      </a: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2.63</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平均带权周转时间</a:t>
                      </a:r>
                      <a:r>
                        <a:rPr kumimoji="0" lang="en-US" altLang="zh-CN" sz="2400" b="0" i="0" u="none" strike="noStrike" cap="none" normalizeH="0" baseline="0">
                          <a:ln>
                            <a:noFill/>
                          </a:ln>
                          <a:solidFill>
                            <a:srgbClr val="FF0000"/>
                          </a:solidFill>
                          <a:effectLst/>
                          <a:latin typeface="Arial" panose="020B0604020202020204" pitchFamily="34" charset="0"/>
                          <a:ea typeface="宋体" panose="02010600030101010101" pitchFamily="2" charset="-122"/>
                        </a:rPr>
                        <a:t>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rowSpan="2" h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FCFS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5.3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3700">
                <a:tc gridSpan="2" vMerge="1">
                  <a:txBody>
                    <a:bodyPr/>
                    <a:lstStyle/>
                    <a:p>
                      <a:endParaRPr lang="zh-CN" altLang="en-US"/>
                    </a:p>
                  </a:txBody>
                  <a:tcPr/>
                </a:tc>
                <a:tc hMerge="1" v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2.38</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FF0000"/>
                          </a:solidFill>
                          <a:effectLst/>
                          <a:latin typeface="Arial" panose="020B0604020202020204" pitchFamily="34" charset="0"/>
                          <a:ea typeface="宋体" panose="02010600030101010101" pitchFamily="2" charset="-122"/>
                        </a:rPr>
                        <a:t>SJF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8251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687388" y="442913"/>
            <a:ext cx="7772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200">
                <a:solidFill>
                  <a:srgbClr val="0000CC"/>
                </a:solidFill>
                <a:latin typeface="Times New Roman" panose="02020603050405020304" pitchFamily="18" charset="0"/>
                <a:ea typeface="黑体" panose="02010609060101010101" pitchFamily="49" charset="-122"/>
              </a:rPr>
              <a:t>5  </a:t>
            </a:r>
            <a:r>
              <a:rPr lang="zh-CN" altLang="en-US" sz="3200">
                <a:solidFill>
                  <a:srgbClr val="0000CC"/>
                </a:solidFill>
                <a:latin typeface="Times New Roman" panose="02020603050405020304" pitchFamily="18" charset="0"/>
                <a:ea typeface="黑体" panose="02010609060101010101" pitchFamily="49" charset="-122"/>
              </a:rPr>
              <a:t>优先级调度算法</a:t>
            </a:r>
            <a:r>
              <a:rPr lang="en-US" altLang="zh-CN" sz="3200">
                <a:solidFill>
                  <a:srgbClr val="0000CC"/>
                </a:solidFill>
                <a:latin typeface="Times New Roman" panose="02020603050405020304" pitchFamily="18" charset="0"/>
                <a:ea typeface="黑体" panose="02010609060101010101" pitchFamily="49" charset="-122"/>
              </a:rPr>
              <a:t>(1)</a:t>
            </a:r>
          </a:p>
        </p:txBody>
      </p:sp>
      <p:sp>
        <p:nvSpPr>
          <p:cNvPr id="304131" name="Rectangle 3"/>
          <p:cNvSpPr>
            <a:spLocks noChangeArrowheads="1"/>
          </p:cNvSpPr>
          <p:nvPr/>
        </p:nvSpPr>
        <p:spPr bwMode="auto">
          <a:xfrm>
            <a:off x="685800" y="1066800"/>
            <a:ext cx="8062913" cy="486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0000"/>
              </a:lnSpc>
              <a:spcBef>
                <a:spcPct val="20000"/>
              </a:spcBef>
            </a:pPr>
            <a:r>
              <a:rPr kumimoji="1" lang="en-US" altLang="zh-CN" sz="2800">
                <a:latin typeface="华文新魏" panose="02010800040101010101" pitchFamily="2" charset="-122"/>
                <a:ea typeface="华文新魏" panose="02010800040101010101" pitchFamily="2" charset="-122"/>
              </a:rPr>
              <a:t> </a:t>
            </a:r>
            <a:r>
              <a:rPr kumimoji="1" lang="zh-CN" altLang="en-US" sz="3200">
                <a:solidFill>
                  <a:srgbClr val="FF0000"/>
                </a:solidFill>
                <a:latin typeface="黑体" panose="02010609060101010101" pitchFamily="49" charset="-122"/>
                <a:ea typeface="黑体" panose="02010609060101010101" pitchFamily="49" charset="-122"/>
              </a:rPr>
              <a:t>基本原则：</a:t>
            </a:r>
            <a:r>
              <a:rPr kumimoji="1" lang="zh-CN" altLang="en-US" sz="2800">
                <a:latin typeface="华文新魏" panose="02010800040101010101" pitchFamily="2" charset="-122"/>
                <a:ea typeface="华文新魏" panose="02010800040101010101" pitchFamily="2" charset="-122"/>
              </a:rPr>
              <a:t>            </a:t>
            </a:r>
          </a:p>
          <a:p>
            <a:pPr algn="just">
              <a:lnSpc>
                <a:spcPct val="90000"/>
              </a:lnSpc>
              <a:spcBef>
                <a:spcPct val="20000"/>
              </a:spcBef>
            </a:pPr>
            <a:r>
              <a:rPr kumimoji="1" lang="zh-CN" altLang="en-US" sz="3200">
                <a:solidFill>
                  <a:srgbClr val="0000CC"/>
                </a:solidFill>
                <a:latin typeface="华文新魏" panose="02010800040101010101" pitchFamily="2" charset="-122"/>
                <a:ea typeface="华文新魏" panose="02010800040101010101" pitchFamily="2" charset="-122"/>
              </a:rPr>
              <a:t>                     静态优先数法</a:t>
            </a:r>
          </a:p>
          <a:p>
            <a:pPr algn="just">
              <a:lnSpc>
                <a:spcPct val="90000"/>
              </a:lnSpc>
              <a:spcBef>
                <a:spcPct val="20000"/>
              </a:spcBef>
              <a:buFontTx/>
              <a:buChar char="•"/>
            </a:pPr>
            <a:r>
              <a:rPr kumimoji="1" lang="zh-CN" altLang="en-US" sz="3200">
                <a:latin typeface="华文新魏" panose="02010800040101010101" pitchFamily="2" charset="-122"/>
                <a:ea typeface="华文新魏" panose="02010800040101010101" pitchFamily="2" charset="-122"/>
              </a:rPr>
              <a:t>使用外围设备频繁者优先数大，这样有利于提高效率；</a:t>
            </a:r>
          </a:p>
          <a:p>
            <a:pPr algn="just">
              <a:lnSpc>
                <a:spcPct val="90000"/>
              </a:lnSpc>
              <a:spcBef>
                <a:spcPct val="20000"/>
              </a:spcBef>
              <a:buFontTx/>
              <a:buChar char="•"/>
            </a:pPr>
            <a:r>
              <a:rPr kumimoji="1" lang="zh-CN" altLang="en-US" sz="3200">
                <a:latin typeface="华文新魏" panose="02010800040101010101" pitchFamily="2" charset="-122"/>
                <a:ea typeface="华文新魏" panose="02010800040101010101" pitchFamily="2" charset="-122"/>
              </a:rPr>
              <a:t>重要算题程序的进程优先数大，这样有利于用户；</a:t>
            </a:r>
          </a:p>
          <a:p>
            <a:pPr algn="just">
              <a:lnSpc>
                <a:spcPct val="90000"/>
              </a:lnSpc>
              <a:spcBef>
                <a:spcPct val="20000"/>
              </a:spcBef>
              <a:buFontTx/>
              <a:buChar char="•"/>
            </a:pPr>
            <a:r>
              <a:rPr kumimoji="1" lang="zh-CN" altLang="en-US" sz="3200">
                <a:latin typeface="华文新魏" panose="02010800040101010101" pitchFamily="2" charset="-122"/>
                <a:ea typeface="华文新魏" panose="02010800040101010101" pitchFamily="2" charset="-122"/>
              </a:rPr>
              <a:t>进入计算机时间长的进程优先数大，这样有利于缩短作业完成的时间；</a:t>
            </a:r>
          </a:p>
          <a:p>
            <a:pPr algn="just">
              <a:lnSpc>
                <a:spcPct val="90000"/>
              </a:lnSpc>
              <a:spcBef>
                <a:spcPct val="20000"/>
              </a:spcBef>
              <a:buFontTx/>
              <a:buChar char="•"/>
            </a:pPr>
            <a:r>
              <a:rPr kumimoji="1" lang="zh-CN" altLang="en-US" sz="3200">
                <a:latin typeface="华文新魏" panose="02010800040101010101" pitchFamily="2" charset="-122"/>
                <a:ea typeface="华文新魏" panose="02010800040101010101" pitchFamily="2" charset="-122"/>
              </a:rPr>
              <a:t>交互式用户的进程优先数大，这样有利于终端用户的响应时间等等。</a:t>
            </a:r>
          </a:p>
        </p:txBody>
      </p:sp>
    </p:spTree>
    <p:extLst>
      <p:ext uri="{BB962C8B-B14F-4D97-AF65-F5344CB8AC3E}">
        <p14:creationId xmlns:p14="http://schemas.microsoft.com/office/powerpoint/2010/main" val="25165522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ChangeArrowheads="1"/>
          </p:cNvSpPr>
          <p:nvPr/>
        </p:nvSpPr>
        <p:spPr bwMode="auto">
          <a:xfrm>
            <a:off x="762000" y="442913"/>
            <a:ext cx="7772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a:solidFill>
                  <a:srgbClr val="0000CC"/>
                </a:solidFill>
                <a:latin typeface="Times New Roman" panose="02020603050405020304" pitchFamily="18" charset="0"/>
                <a:ea typeface="黑体" panose="02010609060101010101" pitchFamily="49" charset="-122"/>
              </a:rPr>
              <a:t>优先权调度算法</a:t>
            </a:r>
            <a:r>
              <a:rPr lang="en-US" altLang="zh-CN" sz="3200">
                <a:solidFill>
                  <a:srgbClr val="0000CC"/>
                </a:solidFill>
                <a:latin typeface="Times New Roman" panose="02020603050405020304" pitchFamily="18" charset="0"/>
                <a:ea typeface="黑体" panose="02010609060101010101" pitchFamily="49" charset="-122"/>
              </a:rPr>
              <a:t>(2)</a:t>
            </a:r>
          </a:p>
        </p:txBody>
      </p:sp>
      <p:sp>
        <p:nvSpPr>
          <p:cNvPr id="305155" name="Rectangle 3"/>
          <p:cNvSpPr>
            <a:spLocks noChangeArrowheads="1"/>
          </p:cNvSpPr>
          <p:nvPr/>
        </p:nvSpPr>
        <p:spPr bwMode="auto">
          <a:xfrm>
            <a:off x="685800" y="1066800"/>
            <a:ext cx="806291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3200" b="1">
                <a:latin typeface="华文新魏" panose="02010800040101010101" pitchFamily="2" charset="-122"/>
                <a:ea typeface="华文新魏" panose="02010800040101010101" pitchFamily="2" charset="-122"/>
              </a:rPr>
              <a:t>                   </a:t>
            </a:r>
            <a:r>
              <a:rPr kumimoji="1" lang="zh-CN" altLang="en-US" sz="3200">
                <a:solidFill>
                  <a:srgbClr val="0000CC"/>
                </a:solidFill>
                <a:latin typeface="华文新魏" panose="02010800040101010101" pitchFamily="2" charset="-122"/>
                <a:ea typeface="华文新魏" panose="02010800040101010101" pitchFamily="2" charset="-122"/>
              </a:rPr>
              <a:t>动态优先数法</a:t>
            </a:r>
          </a:p>
          <a:p>
            <a:pPr algn="just">
              <a:spcBef>
                <a:spcPct val="20000"/>
              </a:spcBef>
            </a:pPr>
            <a:r>
              <a:rPr kumimoji="1" lang="zh-CN" altLang="en-US" sz="3200">
                <a:latin typeface="Times New Roman" panose="02020603050405020304" pitchFamily="18" charset="0"/>
                <a:ea typeface="华文新魏" panose="02010800040101010101" pitchFamily="2" charset="-122"/>
              </a:rPr>
              <a:t>①根据进程占有</a:t>
            </a:r>
            <a:r>
              <a:rPr kumimoji="1" lang="en-US" altLang="zh-CN" sz="3200">
                <a:latin typeface="Times New Roman" panose="02020603050405020304" pitchFamily="18" charset="0"/>
                <a:ea typeface="华文新魏" panose="02010800040101010101" pitchFamily="2" charset="-122"/>
              </a:rPr>
              <a:t>CPU</a:t>
            </a:r>
            <a:r>
              <a:rPr kumimoji="1" lang="zh-CN" altLang="en-US" sz="3200">
                <a:latin typeface="Times New Roman" panose="02020603050405020304" pitchFamily="18" charset="0"/>
                <a:ea typeface="华文新魏" panose="02010800040101010101" pitchFamily="2" charset="-122"/>
              </a:rPr>
              <a:t>时间多少来决定</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当进程占有</a:t>
            </a:r>
            <a:r>
              <a:rPr kumimoji="1" lang="en-US" altLang="zh-CN" sz="3200">
                <a:latin typeface="Times New Roman" panose="02020603050405020304" pitchFamily="18" charset="0"/>
                <a:ea typeface="华文新魏" panose="02010800040101010101" pitchFamily="2" charset="-122"/>
              </a:rPr>
              <a:t>CPU</a:t>
            </a:r>
            <a:r>
              <a:rPr kumimoji="1" lang="zh-CN" altLang="en-US" sz="3200">
                <a:latin typeface="Times New Roman" panose="02020603050405020304" pitchFamily="18" charset="0"/>
                <a:ea typeface="华文新魏" panose="02010800040101010101" pitchFamily="2" charset="-122"/>
              </a:rPr>
              <a:t>时间愈长</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那么，在它被阻塞之后再次获得调度的优先级就越低，反之</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进程获得调度的可能性越大</a:t>
            </a:r>
            <a:r>
              <a:rPr kumimoji="1" lang="en-US" altLang="zh-CN" sz="3200">
                <a:latin typeface="Times New Roman" panose="02020603050405020304" pitchFamily="18" charset="0"/>
                <a:ea typeface="华文新魏" panose="02010800040101010101" pitchFamily="2" charset="-122"/>
              </a:rPr>
              <a:t>;</a:t>
            </a:r>
          </a:p>
          <a:p>
            <a:pPr algn="just">
              <a:spcBef>
                <a:spcPct val="20000"/>
              </a:spcBef>
            </a:pPr>
            <a:r>
              <a:rPr kumimoji="1" lang="en-US" altLang="zh-CN" sz="3200">
                <a:latin typeface="Times New Roman" panose="02020603050405020304" pitchFamily="18" charset="0"/>
                <a:ea typeface="华文新魏" panose="02010800040101010101" pitchFamily="2" charset="-122"/>
              </a:rPr>
              <a:t>②</a:t>
            </a:r>
            <a:r>
              <a:rPr kumimoji="1" lang="zh-CN" altLang="en-US" sz="3200">
                <a:latin typeface="Times New Roman" panose="02020603050405020304" pitchFamily="18" charset="0"/>
                <a:ea typeface="华文新魏" panose="02010800040101010101" pitchFamily="2" charset="-122"/>
              </a:rPr>
              <a:t>根据进程等待</a:t>
            </a:r>
            <a:r>
              <a:rPr kumimoji="1" lang="en-US" altLang="zh-CN" sz="3200">
                <a:latin typeface="Times New Roman" panose="02020603050405020304" pitchFamily="18" charset="0"/>
                <a:ea typeface="华文新魏" panose="02010800040101010101" pitchFamily="2" charset="-122"/>
              </a:rPr>
              <a:t>CPU</a:t>
            </a:r>
            <a:r>
              <a:rPr kumimoji="1" lang="zh-CN" altLang="en-US" sz="3200">
                <a:latin typeface="Times New Roman" panose="02020603050405020304" pitchFamily="18" charset="0"/>
                <a:ea typeface="华文新魏" panose="02010800040101010101" pitchFamily="2" charset="-122"/>
              </a:rPr>
              <a:t>时间多少来决定</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当进程在就绪队列中等待时间愈长</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那么，在它被阻塞之后再次获得调度的优先级就越高，反之</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进程获得调度的可能性越小。</a:t>
            </a:r>
            <a:endParaRPr kumimoji="1" lang="zh-CN" altLang="en-US" sz="320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5653679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auto">
          <a:xfrm>
            <a:off x="838200" y="452438"/>
            <a:ext cx="77724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200">
                <a:solidFill>
                  <a:srgbClr val="0000CC"/>
                </a:solidFill>
                <a:latin typeface="Times New Roman" panose="02020603050405020304" pitchFamily="18" charset="0"/>
                <a:ea typeface="黑体" panose="02010609060101010101" pitchFamily="49" charset="-122"/>
              </a:rPr>
              <a:t>6 </a:t>
            </a:r>
            <a:r>
              <a:rPr lang="zh-CN" altLang="en-US" sz="3200">
                <a:solidFill>
                  <a:srgbClr val="0000CC"/>
                </a:solidFill>
                <a:latin typeface="Times New Roman" panose="02020603050405020304" pitchFamily="18" charset="0"/>
                <a:ea typeface="黑体" panose="02010609060101010101" pitchFamily="49" charset="-122"/>
              </a:rPr>
              <a:t>时间片轮转调度算法</a:t>
            </a:r>
          </a:p>
        </p:txBody>
      </p:sp>
      <p:sp>
        <p:nvSpPr>
          <p:cNvPr id="306179" name="Rectangle 3"/>
          <p:cNvSpPr>
            <a:spLocks noChangeArrowheads="1"/>
          </p:cNvSpPr>
          <p:nvPr/>
        </p:nvSpPr>
        <p:spPr bwMode="auto">
          <a:xfrm>
            <a:off x="914400" y="1219200"/>
            <a:ext cx="7696200"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zh-CN" altLang="en-US" sz="2800">
                <a:solidFill>
                  <a:srgbClr val="FF0000"/>
                </a:solidFill>
                <a:latin typeface="黑体" panose="02010609060101010101" pitchFamily="49" charset="-122"/>
                <a:ea typeface="黑体" panose="02010609060101010101" pitchFamily="49" charset="-122"/>
              </a:rPr>
              <a:t>时间片调度原则是</a:t>
            </a:r>
            <a:r>
              <a:rPr kumimoji="1" lang="zh-CN" altLang="en-US" sz="2800">
                <a:latin typeface="华文新魏" panose="02010800040101010101" pitchFamily="2" charset="-122"/>
                <a:ea typeface="华文新魏" panose="02010800040101010101" pitchFamily="2" charset="-122"/>
              </a:rPr>
              <a:t>：</a:t>
            </a:r>
            <a:r>
              <a:rPr kumimoji="1" lang="zh-CN" altLang="en-US" sz="2800">
                <a:latin typeface="Times New Roman" panose="02020603050405020304" pitchFamily="18" charset="0"/>
                <a:ea typeface="华文新魏" panose="02010800040101010101" pitchFamily="2" charset="-122"/>
              </a:rPr>
              <a:t>调度程序每次把</a:t>
            </a:r>
            <a:r>
              <a:rPr kumimoji="1" lang="en-US" altLang="zh-CN" sz="2800">
                <a:latin typeface="Times New Roman" panose="02020603050405020304" pitchFamily="18" charset="0"/>
                <a:ea typeface="华文新魏" panose="02010800040101010101" pitchFamily="2" charset="-122"/>
              </a:rPr>
              <a:t>CPU</a:t>
            </a:r>
            <a:r>
              <a:rPr kumimoji="1" lang="zh-CN" altLang="en-US" sz="2800">
                <a:latin typeface="Times New Roman" panose="02020603050405020304" pitchFamily="18" charset="0"/>
                <a:ea typeface="华文新魏" panose="02010800040101010101" pitchFamily="2" charset="-122"/>
              </a:rPr>
              <a:t>分配给就绪队列首进程使用一个时间片，例如</a:t>
            </a:r>
            <a:r>
              <a:rPr kumimoji="1" lang="en-US" altLang="zh-CN" sz="2800">
                <a:latin typeface="Times New Roman" panose="02020603050405020304" pitchFamily="18" charset="0"/>
                <a:ea typeface="华文新魏" panose="02010800040101010101" pitchFamily="2" charset="-122"/>
              </a:rPr>
              <a:t>100ms</a:t>
            </a:r>
            <a:r>
              <a:rPr kumimoji="1" lang="zh-CN" altLang="en-US" sz="2800">
                <a:latin typeface="Times New Roman" panose="02020603050405020304" pitchFamily="18" charset="0"/>
                <a:ea typeface="华文新魏" panose="02010800040101010101" pitchFamily="2" charset="-122"/>
              </a:rPr>
              <a:t>，就绪队列中的每个进程轮流地运行一个时间片。当这个时间片结束时，强迫一个进程让出处理器，让它排列到就绪队列的尾部，等候下一轮调度</a:t>
            </a:r>
          </a:p>
          <a:p>
            <a:pPr>
              <a:spcBef>
                <a:spcPct val="20000"/>
              </a:spcBef>
              <a:buFontTx/>
              <a:buChar char="•"/>
            </a:pPr>
            <a:r>
              <a:rPr kumimoji="1" lang="zh-CN" altLang="en-US" sz="2800">
                <a:latin typeface="Times New Roman" panose="02020603050405020304" pitchFamily="18" charset="0"/>
                <a:ea typeface="华文新魏" panose="02010800040101010101" pitchFamily="2" charset="-122"/>
              </a:rPr>
              <a:t>轮转策略可防止那些很少使用外围设备的进程过长的占用处理器而使得要使用外围设备的那些进程没有机会去启动外围设备</a:t>
            </a:r>
          </a:p>
          <a:p>
            <a:pPr>
              <a:spcBef>
                <a:spcPct val="20000"/>
              </a:spcBef>
              <a:buFontTx/>
              <a:buChar char="•"/>
            </a:pPr>
            <a:r>
              <a:rPr kumimoji="1" lang="zh-CN" altLang="en-US" sz="2800">
                <a:solidFill>
                  <a:srgbClr val="0000CC"/>
                </a:solidFill>
                <a:latin typeface="Times New Roman" panose="02020603050405020304" pitchFamily="18" charset="0"/>
                <a:ea typeface="华文新魏" panose="02010800040101010101" pitchFamily="2" charset="-122"/>
              </a:rPr>
              <a:t>轮转策略</a:t>
            </a:r>
            <a:r>
              <a:rPr kumimoji="1" lang="zh-CN" altLang="en-US" sz="2800">
                <a:latin typeface="Times New Roman" panose="02020603050405020304" pitchFamily="18" charset="0"/>
                <a:ea typeface="华文新魏" panose="02010800040101010101" pitchFamily="2" charset="-122"/>
              </a:rPr>
              <a:t>与</a:t>
            </a:r>
            <a:r>
              <a:rPr kumimoji="1" lang="zh-CN" altLang="en-US" sz="2800">
                <a:solidFill>
                  <a:srgbClr val="0000CC"/>
                </a:solidFill>
                <a:latin typeface="Times New Roman" panose="02020603050405020304" pitchFamily="18" charset="0"/>
                <a:ea typeface="华文新魏" panose="02010800040101010101" pitchFamily="2" charset="-122"/>
              </a:rPr>
              <a:t>间隔时钟</a:t>
            </a:r>
            <a:r>
              <a:rPr kumimoji="1" lang="zh-CN" altLang="en-US" sz="2800">
                <a:latin typeface="Times New Roman" panose="02020603050405020304" pitchFamily="18" charset="0"/>
                <a:ea typeface="华文新魏" panose="02010800040101010101" pitchFamily="2" charset="-122"/>
              </a:rPr>
              <a:t> </a:t>
            </a:r>
          </a:p>
        </p:txBody>
      </p:sp>
    </p:spTree>
    <p:extLst>
      <p:ext uri="{BB962C8B-B14F-4D97-AF65-F5344CB8AC3E}">
        <p14:creationId xmlns:p14="http://schemas.microsoft.com/office/powerpoint/2010/main" val="27285504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ChangeArrowheads="1"/>
          </p:cNvSpPr>
          <p:nvPr/>
        </p:nvSpPr>
        <p:spPr bwMode="auto">
          <a:xfrm>
            <a:off x="755650" y="549275"/>
            <a:ext cx="77724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3200">
                <a:solidFill>
                  <a:srgbClr val="0000CC"/>
                </a:solidFill>
                <a:latin typeface="Times New Roman" panose="02020603050405020304" pitchFamily="18" charset="0"/>
                <a:ea typeface="黑体" panose="02010609060101010101" pitchFamily="49" charset="-122"/>
              </a:rPr>
              <a:t>7  </a:t>
            </a:r>
            <a:r>
              <a:rPr lang="zh-CN" altLang="en-US" sz="3200">
                <a:solidFill>
                  <a:srgbClr val="0000CC"/>
                </a:solidFill>
                <a:latin typeface="Times New Roman" panose="02020603050405020304" pitchFamily="18" charset="0"/>
                <a:ea typeface="黑体" panose="02010609060101010101" pitchFamily="49" charset="-122"/>
              </a:rPr>
              <a:t>多级反馈队列调度</a:t>
            </a:r>
            <a:endParaRPr kumimoji="1" lang="zh-CN" altLang="en-US" sz="4800">
              <a:solidFill>
                <a:schemeClr val="tx2"/>
              </a:solidFill>
              <a:latin typeface="华文新魏" panose="02010800040101010101" pitchFamily="2" charset="-122"/>
              <a:ea typeface="华文新魏" panose="02010800040101010101" pitchFamily="2" charset="-122"/>
            </a:endParaRPr>
          </a:p>
        </p:txBody>
      </p:sp>
      <p:sp>
        <p:nvSpPr>
          <p:cNvPr id="307203" name="Rectangle 3"/>
          <p:cNvSpPr>
            <a:spLocks noChangeArrowheads="1"/>
          </p:cNvSpPr>
          <p:nvPr/>
        </p:nvSpPr>
        <p:spPr bwMode="auto">
          <a:xfrm>
            <a:off x="648618" y="1340768"/>
            <a:ext cx="7986464" cy="378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FontTx/>
              <a:buChar char="•"/>
            </a:pPr>
            <a:r>
              <a:rPr kumimoji="1" lang="zh-CN" altLang="en-US" sz="3200" dirty="0">
                <a:latin typeface="华文新魏" panose="02010800040101010101" pitchFamily="2" charset="-122"/>
                <a:ea typeface="华文新魏" panose="02010800040101010101" pitchFamily="2" charset="-122"/>
              </a:rPr>
              <a:t>又称反馈循环队列或多队列策略。</a:t>
            </a:r>
            <a:r>
              <a:rPr kumimoji="1" lang="zh-CN" altLang="en-US" sz="3200" dirty="0">
                <a:solidFill>
                  <a:srgbClr val="FF0000"/>
                </a:solidFill>
                <a:latin typeface="黑体" panose="02010609060101010101" pitchFamily="49" charset="-122"/>
                <a:ea typeface="黑体" panose="02010609060101010101" pitchFamily="49" charset="-122"/>
              </a:rPr>
              <a:t>主要思想</a:t>
            </a:r>
            <a:r>
              <a:rPr kumimoji="1" lang="zh-CN" altLang="en-US" sz="3200" dirty="0">
                <a:latin typeface="华文新魏" panose="02010800040101010101" pitchFamily="2" charset="-122"/>
                <a:ea typeface="华文新魏" panose="02010800040101010101" pitchFamily="2" charset="-122"/>
              </a:rPr>
              <a:t>是将就绪进程分为两级或多级，系统相应建立两个或多个就绪进程队列，较高优先级的队列一般分配给较短的时间片。</a:t>
            </a:r>
          </a:p>
          <a:p>
            <a:pPr algn="just">
              <a:spcBef>
                <a:spcPct val="20000"/>
              </a:spcBef>
              <a:buFontTx/>
              <a:buChar char="•"/>
            </a:pPr>
            <a:r>
              <a:rPr kumimoji="1" lang="zh-CN" altLang="en-US" sz="3200" dirty="0">
                <a:latin typeface="华文新魏" panose="02010800040101010101" pitchFamily="2" charset="-122"/>
                <a:ea typeface="华文新魏" panose="02010800040101010101" pitchFamily="2" charset="-122"/>
              </a:rPr>
              <a:t>处理器调度先从高级就绪进程队列中选取可占有处理器的进程，只有在选不到时，才从较低级的就绪进程队列中选取。</a:t>
            </a:r>
          </a:p>
        </p:txBody>
      </p:sp>
    </p:spTree>
    <p:extLst>
      <p:ext uri="{BB962C8B-B14F-4D97-AF65-F5344CB8AC3E}">
        <p14:creationId xmlns:p14="http://schemas.microsoft.com/office/powerpoint/2010/main" val="41747373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611188" y="476250"/>
            <a:ext cx="8077200" cy="487363"/>
          </a:xfrm>
        </p:spPr>
        <p:txBody>
          <a:bodyPr/>
          <a:lstStyle/>
          <a:p>
            <a:r>
              <a:rPr lang="zh-CN" altLang="en-US" sz="3200">
                <a:solidFill>
                  <a:srgbClr val="FF0000"/>
                </a:solidFill>
                <a:latin typeface="Times New Roman" panose="02020603050405020304" pitchFamily="18" charset="0"/>
                <a:ea typeface="黑体" panose="02010609060101010101" pitchFamily="49" charset="-122"/>
              </a:rPr>
              <a:t>一个三级反馈队列调度策略</a:t>
            </a:r>
            <a:endParaRPr lang="zh-CN" altLang="en-US" sz="4800">
              <a:latin typeface="华文新魏" panose="02010800040101010101" pitchFamily="2" charset="-122"/>
              <a:ea typeface="华文新魏" panose="02010800040101010101" pitchFamily="2" charset="-122"/>
            </a:endParaRPr>
          </a:p>
        </p:txBody>
      </p:sp>
      <p:sp>
        <p:nvSpPr>
          <p:cNvPr id="308227" name="Rectangle 3"/>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endParaRPr lang="en-US" altLang="zh-CN"/>
          </a:p>
        </p:txBody>
      </p:sp>
      <p:grpSp>
        <p:nvGrpSpPr>
          <p:cNvPr id="308228" name="Group 4"/>
          <p:cNvGrpSpPr>
            <a:grpSpLocks/>
          </p:cNvGrpSpPr>
          <p:nvPr/>
        </p:nvGrpSpPr>
        <p:grpSpPr bwMode="auto">
          <a:xfrm>
            <a:off x="323528" y="1052513"/>
            <a:ext cx="8363272" cy="4876800"/>
            <a:chOff x="912" y="768"/>
            <a:chExt cx="3840" cy="3072"/>
          </a:xfrm>
        </p:grpSpPr>
        <p:sp>
          <p:nvSpPr>
            <p:cNvPr id="308229" name="Text Box 5"/>
            <p:cNvSpPr txBox="1">
              <a:spLocks noChangeArrowheads="1"/>
            </p:cNvSpPr>
            <p:nvPr/>
          </p:nvSpPr>
          <p:spPr bwMode="auto">
            <a:xfrm>
              <a:off x="2132" y="768"/>
              <a:ext cx="1355"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lang="zh-CN" altLang="en-US">
                  <a:solidFill>
                    <a:srgbClr val="0033CC"/>
                  </a:solidFill>
                  <a:latin typeface="华文新魏" panose="02010800040101010101" pitchFamily="2" charset="-122"/>
                  <a:ea typeface="华文新魏" panose="02010800040101010101" pitchFamily="2" charset="-122"/>
                </a:rPr>
                <a:t>低级就绪队列</a:t>
              </a:r>
            </a:p>
          </p:txBody>
        </p:sp>
        <p:sp>
          <p:nvSpPr>
            <p:cNvPr id="308230" name="Line 6"/>
            <p:cNvSpPr>
              <a:spLocks noChangeShapeType="1"/>
            </p:cNvSpPr>
            <p:nvPr/>
          </p:nvSpPr>
          <p:spPr bwMode="auto">
            <a:xfrm>
              <a:off x="2900" y="1164"/>
              <a:ext cx="0" cy="892"/>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31" name="Text Box 7"/>
            <p:cNvSpPr txBox="1">
              <a:spLocks noChangeArrowheads="1"/>
            </p:cNvSpPr>
            <p:nvPr/>
          </p:nvSpPr>
          <p:spPr bwMode="auto">
            <a:xfrm>
              <a:off x="1183"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lang="zh-CN" altLang="en-US">
                  <a:solidFill>
                    <a:srgbClr val="0033CC"/>
                  </a:solidFill>
                  <a:latin typeface="华文新魏" panose="02010800040101010101" pitchFamily="2" charset="-122"/>
                  <a:ea typeface="华文新魏" panose="02010800040101010101" pitchFamily="2" charset="-122"/>
                </a:rPr>
                <a:t>高级就绪队列</a:t>
              </a:r>
            </a:p>
          </p:txBody>
        </p:sp>
        <p:sp>
          <p:nvSpPr>
            <p:cNvPr id="308232" name="Text Box 8"/>
            <p:cNvSpPr txBox="1">
              <a:spLocks noChangeArrowheads="1"/>
            </p:cNvSpPr>
            <p:nvPr/>
          </p:nvSpPr>
          <p:spPr bwMode="auto">
            <a:xfrm>
              <a:off x="3080" y="3444"/>
              <a:ext cx="1401" cy="396"/>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r>
                <a:rPr lang="zh-CN" altLang="en-US">
                  <a:solidFill>
                    <a:srgbClr val="0033CC"/>
                  </a:solidFill>
                  <a:latin typeface="华文新魏" panose="02010800040101010101" pitchFamily="2" charset="-122"/>
                  <a:ea typeface="华文新魏" panose="02010800040101010101" pitchFamily="2" charset="-122"/>
                </a:rPr>
                <a:t>中级就绪队列</a:t>
              </a:r>
            </a:p>
          </p:txBody>
        </p:sp>
        <p:sp>
          <p:nvSpPr>
            <p:cNvPr id="308233" name="Text Box 9"/>
            <p:cNvSpPr txBox="1">
              <a:spLocks noChangeArrowheads="1"/>
            </p:cNvSpPr>
            <p:nvPr/>
          </p:nvSpPr>
          <p:spPr bwMode="auto">
            <a:xfrm>
              <a:off x="4120"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endParaRPr lang="en-US" altLang="zh-CN">
                <a:solidFill>
                  <a:srgbClr val="0033CC"/>
                </a:solidFill>
                <a:latin typeface="华文新魏" panose="02010800040101010101" pitchFamily="2" charset="-122"/>
                <a:ea typeface="华文新魏" panose="02010800040101010101" pitchFamily="2" charset="-122"/>
              </a:endParaRPr>
            </a:p>
            <a:p>
              <a:pPr algn="ctr" eaLnBrk="0" hangingPunct="0"/>
              <a:r>
                <a:rPr lang="zh-CN" altLang="en-US">
                  <a:solidFill>
                    <a:srgbClr val="0033CC"/>
                  </a:solidFill>
                  <a:latin typeface="华文新魏" panose="02010800040101010101" pitchFamily="2" charset="-122"/>
                  <a:ea typeface="华文新魏" panose="02010800040101010101" pitchFamily="2" charset="-122"/>
                </a:rPr>
                <a:t>等待磁</a:t>
              </a:r>
            </a:p>
            <a:p>
              <a:pPr algn="ctr" eaLnBrk="0" hangingPunct="0"/>
              <a:r>
                <a:rPr lang="zh-CN" altLang="en-US">
                  <a:solidFill>
                    <a:srgbClr val="0033CC"/>
                  </a:solidFill>
                  <a:latin typeface="华文新魏" panose="02010800040101010101" pitchFamily="2" charset="-122"/>
                  <a:ea typeface="华文新魏" panose="02010800040101010101" pitchFamily="2" charset="-122"/>
                </a:rPr>
                <a:t>盘磁带</a:t>
              </a:r>
            </a:p>
          </p:txBody>
        </p:sp>
        <p:sp>
          <p:nvSpPr>
            <p:cNvPr id="308234" name="Text Box 10"/>
            <p:cNvSpPr txBox="1">
              <a:spLocks noChangeArrowheads="1"/>
            </p:cNvSpPr>
            <p:nvPr/>
          </p:nvSpPr>
          <p:spPr bwMode="auto">
            <a:xfrm>
              <a:off x="912" y="1957"/>
              <a:ext cx="632" cy="79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36000" rIns="0" bIns="36000"/>
            <a:lstStyle/>
            <a:p>
              <a:pPr algn="ctr" eaLnBrk="0" hangingPunct="0"/>
              <a:endParaRPr lang="en-US" altLang="zh-CN">
                <a:solidFill>
                  <a:srgbClr val="0033CC"/>
                </a:solidFill>
                <a:latin typeface="华文新魏" panose="02010800040101010101" pitchFamily="2" charset="-122"/>
                <a:ea typeface="华文新魏" panose="02010800040101010101" pitchFamily="2" charset="-122"/>
              </a:endParaRPr>
            </a:p>
            <a:p>
              <a:pPr algn="ctr" eaLnBrk="0" hangingPunct="0"/>
              <a:r>
                <a:rPr lang="zh-CN" altLang="en-US">
                  <a:solidFill>
                    <a:srgbClr val="0033CC"/>
                  </a:solidFill>
                  <a:latin typeface="华文新魏" panose="02010800040101010101" pitchFamily="2" charset="-122"/>
                  <a:ea typeface="华文新魏" panose="02010800040101010101" pitchFamily="2" charset="-122"/>
                </a:rPr>
                <a:t>等待其</a:t>
              </a:r>
            </a:p>
            <a:p>
              <a:pPr algn="ctr" eaLnBrk="0" hangingPunct="0"/>
              <a:r>
                <a:rPr lang="zh-CN" altLang="en-US">
                  <a:solidFill>
                    <a:srgbClr val="0033CC"/>
                  </a:solidFill>
                  <a:latin typeface="华文新魏" panose="02010800040101010101" pitchFamily="2" charset="-122"/>
                  <a:ea typeface="华文新魏" panose="02010800040101010101" pitchFamily="2" charset="-122"/>
                </a:rPr>
                <a:t>他外设</a:t>
              </a:r>
            </a:p>
          </p:txBody>
        </p:sp>
        <p:sp>
          <p:nvSpPr>
            <p:cNvPr id="308235" name="Oval 11"/>
            <p:cNvSpPr>
              <a:spLocks noChangeArrowheads="1"/>
            </p:cNvSpPr>
            <p:nvPr/>
          </p:nvSpPr>
          <p:spPr bwMode="auto">
            <a:xfrm>
              <a:off x="2448" y="2056"/>
              <a:ext cx="723" cy="595"/>
            </a:xfrm>
            <a:prstGeom prst="ellipse">
              <a:avLst/>
            </a:prstGeom>
            <a:solidFill>
              <a:schemeClr val="accent1"/>
            </a:solidFill>
            <a:ln w="9525">
              <a:solidFill>
                <a:srgbClr val="000000"/>
              </a:solidFill>
              <a:round/>
              <a:headEnd/>
              <a:tailEnd/>
            </a:ln>
            <a:effectLst>
              <a:outerShdw dist="107763" dir="2700000" algn="ctr" rotWithShape="0">
                <a:srgbClr val="808080"/>
              </a:outerShdw>
            </a:effectLst>
          </p:spPr>
          <p:txBody>
            <a:bodyPr tIns="36000" bIns="36000"/>
            <a:lstStyle/>
            <a:p>
              <a:endParaRPr lang="zh-CN" altLang="en-US"/>
            </a:p>
          </p:txBody>
        </p:sp>
        <p:sp>
          <p:nvSpPr>
            <p:cNvPr id="308236" name="Text Box 12"/>
            <p:cNvSpPr txBox="1">
              <a:spLocks noChangeArrowheads="1"/>
            </p:cNvSpPr>
            <p:nvPr/>
          </p:nvSpPr>
          <p:spPr bwMode="auto">
            <a:xfrm>
              <a:off x="2629" y="2200"/>
              <a:ext cx="387" cy="323"/>
            </a:xfrm>
            <a:prstGeom prst="rect">
              <a:avLst/>
            </a:prstGeom>
            <a:solidFill>
              <a:schemeClr val="accent1"/>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0033CC"/>
                  </a:solidFill>
                  <a:latin typeface="华文新魏" panose="02010800040101010101" pitchFamily="2" charset="-122"/>
                  <a:ea typeface="华文新魏" panose="02010800040101010101" pitchFamily="2" charset="-122"/>
                </a:rPr>
                <a:t>运行</a:t>
              </a:r>
            </a:p>
          </p:txBody>
        </p:sp>
        <p:sp>
          <p:nvSpPr>
            <p:cNvPr id="308237" name="Line 13"/>
            <p:cNvSpPr>
              <a:spLocks noChangeShapeType="1"/>
            </p:cNvSpPr>
            <p:nvPr/>
          </p:nvSpPr>
          <p:spPr bwMode="auto">
            <a:xfrm>
              <a:off x="2719" y="1164"/>
              <a:ext cx="0" cy="892"/>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38" name="Line 14"/>
            <p:cNvSpPr>
              <a:spLocks noChangeShapeType="1"/>
            </p:cNvSpPr>
            <p:nvPr/>
          </p:nvSpPr>
          <p:spPr bwMode="auto">
            <a:xfrm>
              <a:off x="3171" y="2354"/>
              <a:ext cx="949"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39" name="Line 15"/>
            <p:cNvSpPr>
              <a:spLocks noChangeShapeType="1"/>
            </p:cNvSpPr>
            <p:nvPr/>
          </p:nvSpPr>
          <p:spPr bwMode="auto">
            <a:xfrm flipH="1">
              <a:off x="1544" y="2354"/>
              <a:ext cx="904" cy="0"/>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40" name="Line 16"/>
            <p:cNvSpPr>
              <a:spLocks noChangeShapeType="1"/>
            </p:cNvSpPr>
            <p:nvPr/>
          </p:nvSpPr>
          <p:spPr bwMode="auto">
            <a:xfrm>
              <a:off x="4436"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41" name="Line 17"/>
            <p:cNvSpPr>
              <a:spLocks noChangeShapeType="1"/>
            </p:cNvSpPr>
            <p:nvPr/>
          </p:nvSpPr>
          <p:spPr bwMode="auto">
            <a:xfrm>
              <a:off x="1228" y="2750"/>
              <a:ext cx="0" cy="694"/>
            </a:xfrm>
            <a:prstGeom prst="line">
              <a:avLst/>
            </a:prstGeom>
            <a:noFill/>
            <a:ln w="19050">
              <a:solidFill>
                <a:srgbClr val="000000"/>
              </a:solidFill>
              <a:round/>
              <a:headEnd/>
              <a:tailEnd type="triangle" w="med" len="me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42"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43" name="Line 19"/>
            <p:cNvSpPr>
              <a:spLocks noChangeShapeType="1"/>
            </p:cNvSpPr>
            <p:nvPr/>
          </p:nvSpPr>
          <p:spPr bwMode="auto">
            <a:xfrm>
              <a:off x="2945" y="2651"/>
              <a:ext cx="181" cy="793"/>
            </a:xfrm>
            <a:prstGeom prst="line">
              <a:avLst/>
            </a:prstGeom>
            <a:noFill/>
            <a:ln w="19050">
              <a:solidFill>
                <a:srgbClr val="000000"/>
              </a:solidFill>
              <a:round/>
              <a:headEnd type="triangle" w="med" len="med"/>
              <a:tailEnd/>
            </a:ln>
            <a:effectLst>
              <a:outerShdw dist="107763" dir="2700000" algn="ctr" rotWithShape="0">
                <a:srgbClr val="808080"/>
              </a:outerShdw>
            </a:effectLst>
            <a:extLst>
              <a:ext uri="{909E8E84-426E-40DD-AFC4-6F175D3DCCD1}">
                <a14:hiddenFill xmlns:a14="http://schemas.microsoft.com/office/drawing/2010/main">
                  <a:noFill/>
                </a14:hiddenFill>
              </a:ext>
            </a:extLst>
          </p:spPr>
          <p:txBody>
            <a:bodyPr tIns="36000" bIns="36000"/>
            <a:lstStyle/>
            <a:p>
              <a:endParaRPr lang="zh-CN" altLang="en-US"/>
            </a:p>
          </p:txBody>
        </p:sp>
        <p:sp>
          <p:nvSpPr>
            <p:cNvPr id="308244" name="Text Box 20"/>
            <p:cNvSpPr txBox="1">
              <a:spLocks noChangeArrowheads="1"/>
            </p:cNvSpPr>
            <p:nvPr/>
          </p:nvSpPr>
          <p:spPr bwMode="auto">
            <a:xfrm>
              <a:off x="2990" y="1263"/>
              <a:ext cx="1175" cy="314"/>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lang="zh-CN" altLang="en-US" dirty="0">
                  <a:solidFill>
                    <a:srgbClr val="0033CC"/>
                  </a:solidFill>
                  <a:latin typeface="华文新魏" panose="02010800040101010101" pitchFamily="2" charset="-122"/>
                  <a:ea typeface="华文新魏" panose="02010800040101010101" pitchFamily="2" charset="-122"/>
                </a:rPr>
                <a:t>选中</a:t>
              </a:r>
              <a:r>
                <a:rPr lang="en-US" altLang="zh-CN" dirty="0">
                  <a:solidFill>
                    <a:srgbClr val="0033CC"/>
                  </a:solidFill>
                  <a:latin typeface="华文新魏" panose="02010800040101010101" pitchFamily="2" charset="-122"/>
                  <a:ea typeface="华文新魏" panose="02010800040101010101" pitchFamily="2" charset="-122"/>
                </a:rPr>
                <a:t>,</a:t>
              </a:r>
              <a:r>
                <a:rPr lang="zh-CN" altLang="en-US" dirty="0">
                  <a:solidFill>
                    <a:srgbClr val="0033CC"/>
                  </a:solidFill>
                  <a:latin typeface="华文新魏" panose="02010800040101010101" pitchFamily="2" charset="-122"/>
                  <a:ea typeface="华文新魏" panose="02010800040101010101" pitchFamily="2" charset="-122"/>
                </a:rPr>
                <a:t>时间片</a:t>
              </a:r>
              <a:r>
                <a:rPr lang="en-US" altLang="zh-CN" dirty="0">
                  <a:solidFill>
                    <a:srgbClr val="0033CC"/>
                  </a:solidFill>
                  <a:latin typeface="华文新魏" panose="02010800040101010101" pitchFamily="2" charset="-122"/>
                  <a:ea typeface="华文新魏" panose="02010800040101010101" pitchFamily="2" charset="-122"/>
                </a:rPr>
                <a:t>500ms</a:t>
              </a:r>
            </a:p>
          </p:txBody>
        </p:sp>
        <p:sp>
          <p:nvSpPr>
            <p:cNvPr id="308245" name="Text Box 21"/>
            <p:cNvSpPr txBox="1">
              <a:spLocks noChangeArrowheads="1"/>
            </p:cNvSpPr>
            <p:nvPr/>
          </p:nvSpPr>
          <p:spPr bwMode="auto">
            <a:xfrm>
              <a:off x="1861" y="1263"/>
              <a:ext cx="768" cy="262"/>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lang="zh-CN" altLang="en-US">
                  <a:solidFill>
                    <a:srgbClr val="0033CC"/>
                  </a:solidFill>
                  <a:latin typeface="华文新魏" panose="02010800040101010101" pitchFamily="2" charset="-122"/>
                  <a:ea typeface="华文新魏" panose="02010800040101010101" pitchFamily="2" charset="-122"/>
                </a:rPr>
                <a:t>超过时间片</a:t>
              </a:r>
            </a:p>
          </p:txBody>
        </p:sp>
        <p:sp>
          <p:nvSpPr>
            <p:cNvPr id="308246" name="Text Box 22"/>
            <p:cNvSpPr txBox="1">
              <a:spLocks noChangeArrowheads="1"/>
            </p:cNvSpPr>
            <p:nvPr/>
          </p:nvSpPr>
          <p:spPr bwMode="auto">
            <a:xfrm>
              <a:off x="3197" y="1973"/>
              <a:ext cx="904" cy="333"/>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eaLnBrk="0" hangingPunct="0"/>
              <a:r>
                <a:rPr lang="zh-CN" altLang="en-US" dirty="0">
                  <a:solidFill>
                    <a:srgbClr val="0033CC"/>
                  </a:solidFill>
                  <a:latin typeface="华文新魏" panose="02010800040101010101" pitchFamily="2" charset="-122"/>
                  <a:ea typeface="华文新魏" panose="02010800040101010101" pitchFamily="2" charset="-122"/>
                </a:rPr>
                <a:t>启动磁盘磁带</a:t>
              </a:r>
            </a:p>
          </p:txBody>
        </p:sp>
        <p:sp>
          <p:nvSpPr>
            <p:cNvPr id="308247" name="Text Box 23"/>
            <p:cNvSpPr txBox="1">
              <a:spLocks noChangeArrowheads="1"/>
            </p:cNvSpPr>
            <p:nvPr/>
          </p:nvSpPr>
          <p:spPr bwMode="auto">
            <a:xfrm>
              <a:off x="1575" y="2025"/>
              <a:ext cx="883" cy="273"/>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eaLnBrk="0" hangingPunct="0"/>
              <a:r>
                <a:rPr lang="zh-CN" altLang="en-US" dirty="0">
                  <a:solidFill>
                    <a:srgbClr val="0033CC"/>
                  </a:solidFill>
                  <a:latin typeface="华文新魏" panose="02010800040101010101" pitchFamily="2" charset="-122"/>
                  <a:ea typeface="华文新魏" panose="02010800040101010101" pitchFamily="2" charset="-122"/>
                </a:rPr>
                <a:t>启动其他外设</a:t>
              </a:r>
            </a:p>
          </p:txBody>
        </p:sp>
        <p:sp>
          <p:nvSpPr>
            <p:cNvPr id="308248" name="Text Box 24"/>
            <p:cNvSpPr txBox="1">
              <a:spLocks noChangeArrowheads="1"/>
            </p:cNvSpPr>
            <p:nvPr/>
          </p:nvSpPr>
          <p:spPr bwMode="auto">
            <a:xfrm>
              <a:off x="3171" y="3049"/>
              <a:ext cx="1220" cy="305"/>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eaLnBrk="0" hangingPunct="0"/>
              <a:r>
                <a:rPr lang="zh-CN" altLang="en-US" dirty="0">
                  <a:solidFill>
                    <a:srgbClr val="0033CC"/>
                  </a:solidFill>
                  <a:latin typeface="华文新魏" panose="02010800040101010101" pitchFamily="2" charset="-122"/>
                  <a:ea typeface="华文新魏" panose="02010800040101010101" pitchFamily="2" charset="-122"/>
                </a:rPr>
                <a:t>选中</a:t>
              </a:r>
              <a:r>
                <a:rPr lang="en-US" altLang="zh-CN" dirty="0">
                  <a:solidFill>
                    <a:srgbClr val="0033CC"/>
                  </a:solidFill>
                  <a:latin typeface="华文新魏" panose="02010800040101010101" pitchFamily="2" charset="-122"/>
                  <a:ea typeface="华文新魏" panose="02010800040101010101" pitchFamily="2" charset="-122"/>
                </a:rPr>
                <a:t>,</a:t>
              </a:r>
              <a:r>
                <a:rPr lang="zh-CN" altLang="en-US" dirty="0">
                  <a:solidFill>
                    <a:srgbClr val="0033CC"/>
                  </a:solidFill>
                  <a:latin typeface="华文新魏" panose="02010800040101010101" pitchFamily="2" charset="-122"/>
                  <a:ea typeface="华文新魏" panose="02010800040101010101" pitchFamily="2" charset="-122"/>
                </a:rPr>
                <a:t>时间片</a:t>
              </a:r>
              <a:r>
                <a:rPr lang="en-US" altLang="zh-CN" dirty="0">
                  <a:solidFill>
                    <a:srgbClr val="0033CC"/>
                  </a:solidFill>
                  <a:latin typeface="华文新魏" panose="02010800040101010101" pitchFamily="2" charset="-122"/>
                  <a:ea typeface="华文新魏" panose="02010800040101010101" pitchFamily="2" charset="-122"/>
                </a:rPr>
                <a:t>200ms</a:t>
              </a:r>
            </a:p>
          </p:txBody>
        </p:sp>
        <p:sp>
          <p:nvSpPr>
            <p:cNvPr id="308249" name="Text Box 25"/>
            <p:cNvSpPr txBox="1">
              <a:spLocks noChangeArrowheads="1"/>
            </p:cNvSpPr>
            <p:nvPr/>
          </p:nvSpPr>
          <p:spPr bwMode="auto">
            <a:xfrm>
              <a:off x="1273" y="3044"/>
              <a:ext cx="1175" cy="333"/>
            </a:xfrm>
            <a:prstGeom prst="rect">
              <a:avLst/>
            </a:prstGeom>
            <a:solidFill>
              <a:srgbClr val="FFCC66"/>
            </a:solidFill>
            <a:ln>
              <a:noFill/>
            </a:ln>
            <a:effectLst>
              <a:outerShdw dist="107763" dir="2700000" algn="ctr" rotWithShape="0">
                <a:srgbClr val="808080"/>
              </a:outerShdw>
            </a:effectLst>
            <a:extLst>
              <a:ext uri="{91240B29-F687-4F45-9708-019B960494DF}">
                <a14:hiddenLine xmlns:a14="http://schemas.microsoft.com/office/drawing/2010/main" w="19050">
                  <a:solidFill>
                    <a:srgbClr val="000000"/>
                  </a:solidFill>
                  <a:miter lim="800000"/>
                  <a:headEnd/>
                  <a:tailEnd/>
                </a14:hiddenLine>
              </a:ext>
            </a:extLst>
          </p:spPr>
          <p:txBody>
            <a:bodyPr lIns="0" tIns="36000" rIns="0" bIns="36000"/>
            <a:lstStyle/>
            <a:p>
              <a:pPr algn="ctr" eaLnBrk="0" hangingPunct="0"/>
              <a:r>
                <a:rPr lang="zh-CN" altLang="en-US" dirty="0">
                  <a:solidFill>
                    <a:srgbClr val="0033CC"/>
                  </a:solidFill>
                  <a:latin typeface="华文新魏" panose="02010800040101010101" pitchFamily="2" charset="-122"/>
                  <a:ea typeface="华文新魏" panose="02010800040101010101" pitchFamily="2" charset="-122"/>
                </a:rPr>
                <a:t>选中</a:t>
              </a:r>
              <a:r>
                <a:rPr lang="en-US" altLang="zh-CN" dirty="0">
                  <a:solidFill>
                    <a:srgbClr val="0033CC"/>
                  </a:solidFill>
                  <a:latin typeface="华文新魏" panose="02010800040101010101" pitchFamily="2" charset="-122"/>
                  <a:ea typeface="华文新魏" panose="02010800040101010101" pitchFamily="2" charset="-122"/>
                </a:rPr>
                <a:t>,</a:t>
              </a:r>
              <a:r>
                <a:rPr lang="zh-CN" altLang="en-US" dirty="0">
                  <a:solidFill>
                    <a:srgbClr val="0033CC"/>
                  </a:solidFill>
                  <a:latin typeface="华文新魏" panose="02010800040101010101" pitchFamily="2" charset="-122"/>
                  <a:ea typeface="华文新魏" panose="02010800040101010101" pitchFamily="2" charset="-122"/>
                </a:rPr>
                <a:t>时间片</a:t>
              </a:r>
              <a:r>
                <a:rPr lang="en-US" altLang="zh-CN" dirty="0">
                  <a:solidFill>
                    <a:srgbClr val="0033CC"/>
                  </a:solidFill>
                  <a:latin typeface="华文新魏" panose="02010800040101010101" pitchFamily="2" charset="-122"/>
                  <a:ea typeface="华文新魏" panose="02010800040101010101" pitchFamily="2" charset="-122"/>
                </a:rPr>
                <a:t>100ms</a:t>
              </a:r>
            </a:p>
          </p:txBody>
        </p:sp>
      </p:grpSp>
    </p:spTree>
    <p:extLst>
      <p:ext uri="{BB962C8B-B14F-4D97-AF65-F5344CB8AC3E}">
        <p14:creationId xmlns:p14="http://schemas.microsoft.com/office/powerpoint/2010/main" val="3019718775"/>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260350"/>
            <a:ext cx="7772400" cy="549275"/>
          </a:xfrm>
        </p:spPr>
        <p:txBody>
          <a:bodyPr/>
          <a:lstStyle/>
          <a:p>
            <a:r>
              <a:rPr lang="zh-CN" altLang="en-US" sz="3600">
                <a:solidFill>
                  <a:srgbClr val="FF0000"/>
                </a:solidFill>
                <a:latin typeface="Times New Roman" panose="02020603050405020304" pitchFamily="18" charset="0"/>
                <a:ea typeface="黑体" panose="02010609060101010101" pitchFamily="49" charset="-122"/>
              </a:rPr>
              <a:t>程序状态字寄存器</a:t>
            </a:r>
          </a:p>
        </p:txBody>
      </p:sp>
      <p:sp>
        <p:nvSpPr>
          <p:cNvPr id="20483" name="Rectangle 3"/>
          <p:cNvSpPr>
            <a:spLocks noGrp="1" noChangeArrowheads="1"/>
          </p:cNvSpPr>
          <p:nvPr>
            <p:ph type="body" idx="1"/>
          </p:nvPr>
        </p:nvSpPr>
        <p:spPr>
          <a:xfrm>
            <a:off x="539750" y="1028700"/>
            <a:ext cx="8280400" cy="2616200"/>
          </a:xfrm>
        </p:spPr>
        <p:txBody>
          <a:bodyPr/>
          <a:lstStyle/>
          <a:p>
            <a:pPr>
              <a:lnSpc>
                <a:spcPct val="90000"/>
              </a:lnSpc>
              <a:buFontTx/>
              <a:buNone/>
            </a:pPr>
            <a:r>
              <a:rPr lang="en-US" altLang="zh-CN" sz="2800" dirty="0">
                <a:latin typeface="仿宋_GB2312" pitchFamily="49" charset="-122"/>
                <a:ea typeface="仿宋_GB2312" pitchFamily="49" charset="-122"/>
              </a:rPr>
              <a:t>     </a:t>
            </a:r>
            <a:r>
              <a:rPr lang="en-US" altLang="zh-CN" dirty="0">
                <a:latin typeface="仿宋_GB2312" pitchFamily="49" charset="-122"/>
                <a:ea typeface="仿宋_GB2312" pitchFamily="49" charset="-122"/>
              </a:rPr>
              <a:t>PSW</a:t>
            </a:r>
            <a:r>
              <a:rPr lang="zh-CN" altLang="en-US" dirty="0">
                <a:latin typeface="仿宋_GB2312" pitchFamily="49" charset="-122"/>
                <a:ea typeface="仿宋_GB2312" pitchFamily="49" charset="-122"/>
              </a:rPr>
              <a:t>寄存器包括以下内容：</a:t>
            </a:r>
          </a:p>
          <a:p>
            <a:pPr>
              <a:lnSpc>
                <a:spcPct val="90000"/>
              </a:lnSpc>
            </a:pPr>
            <a:r>
              <a:rPr lang="zh-CN" altLang="en-US" sz="2800" dirty="0">
                <a:latin typeface="Times New Roman" panose="02020603050405020304" pitchFamily="18" charset="0"/>
                <a:ea typeface="华文新魏" panose="02010800040101010101" pitchFamily="2" charset="-122"/>
              </a:rPr>
              <a:t>程序基本状态：</a:t>
            </a:r>
            <a:r>
              <a:rPr lang="en-US" altLang="zh-CN" sz="2800" dirty="0">
                <a:latin typeface="Times New Roman" panose="02020603050405020304" pitchFamily="18" charset="0"/>
                <a:ea typeface="华文新魏" panose="02010800040101010101" pitchFamily="2" charset="-122"/>
              </a:rPr>
              <a:t>(1)</a:t>
            </a:r>
            <a:r>
              <a:rPr lang="zh-CN" altLang="en-US" sz="2800" dirty="0">
                <a:latin typeface="Times New Roman" panose="02020603050405020304" pitchFamily="18" charset="0"/>
                <a:ea typeface="华文新魏" panose="02010800040101010101" pitchFamily="2" charset="-122"/>
              </a:rPr>
              <a:t>程序计数器；</a:t>
            </a:r>
            <a:r>
              <a:rPr lang="en-US" altLang="zh-CN" sz="2800" dirty="0">
                <a:latin typeface="Times New Roman" panose="02020603050405020304" pitchFamily="18" charset="0"/>
                <a:ea typeface="华文新魏" panose="02010800040101010101" pitchFamily="2" charset="-122"/>
              </a:rPr>
              <a:t>(2)</a:t>
            </a:r>
            <a:r>
              <a:rPr lang="zh-CN" altLang="en-US" sz="2800" dirty="0">
                <a:latin typeface="Times New Roman" panose="02020603050405020304" pitchFamily="18" charset="0"/>
                <a:ea typeface="华文新魏" panose="02010800040101010101" pitchFamily="2" charset="-122"/>
              </a:rPr>
              <a:t>条件码；</a:t>
            </a:r>
            <a:r>
              <a:rPr lang="en-US" altLang="zh-CN" sz="2800" dirty="0">
                <a:latin typeface="Times New Roman" panose="02020603050405020304" pitchFamily="18" charset="0"/>
                <a:ea typeface="华文新魏" panose="02010800040101010101" pitchFamily="2" charset="-122"/>
              </a:rPr>
              <a:t>(3</a:t>
            </a:r>
            <a:r>
              <a:rPr lang="zh-CN" altLang="en-US" sz="2800" dirty="0">
                <a:latin typeface="Times New Roman" panose="02020603050405020304" pitchFamily="18" charset="0"/>
                <a:ea typeface="华文新魏" panose="02010800040101010101" pitchFamily="2" charset="-122"/>
              </a:rPr>
              <a:t>）处理器状态位。</a:t>
            </a:r>
          </a:p>
          <a:p>
            <a:pPr>
              <a:lnSpc>
                <a:spcPct val="90000"/>
              </a:lnSpc>
            </a:pPr>
            <a:r>
              <a:rPr lang="zh-CN" altLang="en-US" sz="2800" dirty="0">
                <a:latin typeface="Times New Roman" panose="02020603050405020304" pitchFamily="18" charset="0"/>
                <a:ea typeface="华文新魏" panose="02010800040101010101" pitchFamily="2" charset="-122"/>
              </a:rPr>
              <a:t>中断码。保存程序执行时当前发生的中断事件。</a:t>
            </a:r>
          </a:p>
          <a:p>
            <a:pPr>
              <a:lnSpc>
                <a:spcPct val="90000"/>
              </a:lnSpc>
            </a:pPr>
            <a:r>
              <a:rPr lang="zh-CN" altLang="en-US" sz="2800" dirty="0">
                <a:latin typeface="Times New Roman" panose="02020603050405020304" pitchFamily="18" charset="0"/>
                <a:ea typeface="华文新魏" panose="02010800040101010101" pitchFamily="2" charset="-122"/>
              </a:rPr>
              <a:t>中断屏蔽位。指明程序执行中发生中断事件时，是否响应出现的中断事件。</a:t>
            </a:r>
          </a:p>
        </p:txBody>
      </p:sp>
      <p:sp>
        <p:nvSpPr>
          <p:cNvPr id="20484" name="Rectangle 4"/>
          <p:cNvSpPr>
            <a:spLocks noChangeArrowheads="1"/>
          </p:cNvSpPr>
          <p:nvPr/>
        </p:nvSpPr>
        <p:spPr bwMode="auto">
          <a:xfrm>
            <a:off x="539750" y="3867150"/>
            <a:ext cx="8280400"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r>
              <a:rPr lang="en-US" altLang="zh-CN" sz="2800" b="1" dirty="0">
                <a:latin typeface="Times New Roman" panose="02020603050405020304" pitchFamily="18" charset="0"/>
                <a:ea typeface="仿宋_GB2312" pitchFamily="49" charset="-122"/>
              </a:rPr>
              <a:t>Intel Pentium</a:t>
            </a:r>
            <a:r>
              <a:rPr lang="zh-CN" altLang="en-US" sz="2800" b="1" dirty="0">
                <a:latin typeface="Times New Roman" panose="02020603050405020304" pitchFamily="18" charset="0"/>
                <a:ea typeface="仿宋_GB2312" pitchFamily="49" charset="-122"/>
              </a:rPr>
              <a:t>中，</a:t>
            </a:r>
            <a:r>
              <a:rPr lang="en-US" altLang="zh-CN" sz="2800" b="1" dirty="0">
                <a:latin typeface="Times New Roman" panose="02020603050405020304" pitchFamily="18" charset="0"/>
                <a:ea typeface="仿宋_GB2312" pitchFamily="49" charset="-122"/>
              </a:rPr>
              <a:t>PSW</a:t>
            </a:r>
            <a:r>
              <a:rPr lang="zh-CN" altLang="en-US" sz="2800" b="1" dirty="0">
                <a:latin typeface="Times New Roman" panose="02020603050405020304" pitchFamily="18" charset="0"/>
                <a:ea typeface="仿宋_GB2312" pitchFamily="49" charset="-122"/>
              </a:rPr>
              <a:t>由标志寄存器</a:t>
            </a:r>
            <a:r>
              <a:rPr lang="en-US" altLang="zh-CN" sz="2800" b="1" dirty="0">
                <a:latin typeface="Times New Roman" panose="02020603050405020304" pitchFamily="18" charset="0"/>
                <a:ea typeface="仿宋_GB2312" pitchFamily="49" charset="-122"/>
              </a:rPr>
              <a:t>EFLAGS</a:t>
            </a:r>
            <a:r>
              <a:rPr lang="zh-CN" altLang="en-US" sz="2800" b="1" dirty="0">
                <a:latin typeface="Times New Roman" panose="02020603050405020304" pitchFamily="18" charset="0"/>
                <a:ea typeface="仿宋_GB2312" pitchFamily="49" charset="-122"/>
              </a:rPr>
              <a:t>和指令指针寄存器</a:t>
            </a:r>
            <a:r>
              <a:rPr lang="en-US" altLang="zh-CN" sz="2800" b="1" dirty="0">
                <a:latin typeface="Times New Roman" panose="02020603050405020304" pitchFamily="18" charset="0"/>
                <a:ea typeface="仿宋_GB2312" pitchFamily="49" charset="-122"/>
              </a:rPr>
              <a:t>EIP</a:t>
            </a:r>
            <a:r>
              <a:rPr lang="zh-CN" altLang="en-US" sz="2800" b="1" dirty="0">
                <a:latin typeface="Times New Roman" panose="02020603050405020304" pitchFamily="18" charset="0"/>
                <a:ea typeface="仿宋_GB2312" pitchFamily="49" charset="-122"/>
              </a:rPr>
              <a:t>组成，均为</a:t>
            </a:r>
            <a:r>
              <a:rPr lang="en-US" altLang="zh-CN" sz="2800" b="1" dirty="0">
                <a:latin typeface="Times New Roman" panose="02020603050405020304" pitchFamily="18" charset="0"/>
                <a:ea typeface="仿宋_GB2312" pitchFamily="49" charset="-122"/>
              </a:rPr>
              <a:t>32</a:t>
            </a:r>
            <a:r>
              <a:rPr lang="zh-CN" altLang="en-US" sz="2800" b="1" dirty="0">
                <a:latin typeface="Times New Roman" panose="02020603050405020304" pitchFamily="18" charset="0"/>
                <a:ea typeface="仿宋_GB2312" pitchFamily="49" charset="-122"/>
              </a:rPr>
              <a:t>位。</a:t>
            </a:r>
          </a:p>
          <a:p>
            <a:r>
              <a:rPr lang="en-US" altLang="zh-CN" sz="2800" b="1" dirty="0">
                <a:latin typeface="Times New Roman" panose="02020603050405020304" pitchFamily="18" charset="0"/>
                <a:ea typeface="仿宋_GB2312" pitchFamily="49" charset="-122"/>
              </a:rPr>
              <a:t>EFLAGS</a:t>
            </a:r>
            <a:r>
              <a:rPr lang="zh-CN" altLang="en-US" sz="2800" b="1" dirty="0">
                <a:latin typeface="Times New Roman" panose="02020603050405020304" pitchFamily="18" charset="0"/>
                <a:ea typeface="仿宋_GB2312" pitchFamily="49" charset="-122"/>
              </a:rPr>
              <a:t>的低</a:t>
            </a:r>
            <a:r>
              <a:rPr lang="en-US" altLang="zh-CN" sz="2800" b="1" dirty="0">
                <a:latin typeface="Times New Roman" panose="02020603050405020304" pitchFamily="18" charset="0"/>
                <a:ea typeface="仿宋_GB2312" pitchFamily="49" charset="-122"/>
              </a:rPr>
              <a:t>16</a:t>
            </a:r>
            <a:r>
              <a:rPr lang="zh-CN" altLang="en-US" sz="2800" b="1" dirty="0">
                <a:latin typeface="Times New Roman" panose="02020603050405020304" pitchFamily="18" charset="0"/>
                <a:ea typeface="仿宋_GB2312" pitchFamily="49" charset="-122"/>
              </a:rPr>
              <a:t>位称</a:t>
            </a:r>
            <a:r>
              <a:rPr lang="en-US" altLang="zh-CN" sz="2800" b="1" dirty="0">
                <a:latin typeface="Times New Roman" panose="02020603050405020304" pitchFamily="18" charset="0"/>
                <a:ea typeface="仿宋_GB2312" pitchFamily="49" charset="-122"/>
              </a:rPr>
              <a:t>FLAGS</a:t>
            </a:r>
            <a:r>
              <a:rPr lang="zh-CN" altLang="en-US" sz="2800" b="1" dirty="0">
                <a:latin typeface="Times New Roman" panose="02020603050405020304" pitchFamily="18" charset="0"/>
                <a:ea typeface="仿宋_GB2312" pitchFamily="49" charset="-122"/>
              </a:rPr>
              <a:t>，标志可划分为三组：状态标志、控制标志、系统标志。</a:t>
            </a:r>
          </a:p>
        </p:txBody>
      </p:sp>
    </p:spTree>
    <p:extLst>
      <p:ext uri="{BB962C8B-B14F-4D97-AF65-F5344CB8AC3E}">
        <p14:creationId xmlns:p14="http://schemas.microsoft.com/office/powerpoint/2010/main" val="2751373795"/>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2"/>
          <p:cNvSpPr>
            <a:spLocks noGrp="1" noChangeArrowheads="1"/>
          </p:cNvSpPr>
          <p:nvPr>
            <p:ph type="ctrTitle" idx="4294967295"/>
          </p:nvPr>
        </p:nvSpPr>
        <p:spPr>
          <a:xfrm>
            <a:off x="642938" y="1041400"/>
            <a:ext cx="7772400" cy="731838"/>
          </a:xfrm>
          <a:prstGeom prst="rect">
            <a:avLst/>
          </a:prstGeom>
        </p:spPr>
        <p:txBody>
          <a:bodyPr/>
          <a:lstStyle/>
          <a:p>
            <a:r>
              <a:rPr kumimoji="1" lang="zh-CN" altLang="en-US" sz="4800">
                <a:solidFill>
                  <a:srgbClr val="FF0000"/>
                </a:solidFill>
                <a:latin typeface="华文新魏" panose="02010800040101010101" pitchFamily="2" charset="-122"/>
                <a:ea typeface="华文新魏" panose="02010800040101010101" pitchFamily="2" charset="-122"/>
              </a:rPr>
              <a:t>第二章  处理器管理</a:t>
            </a:r>
            <a:endParaRPr kumimoji="1" lang="zh-CN" altLang="zh-CN" sz="4800">
              <a:solidFill>
                <a:srgbClr val="FF0000"/>
              </a:solidFill>
              <a:latin typeface="华文新魏" panose="02010800040101010101" pitchFamily="2" charset="-122"/>
              <a:ea typeface="华文新魏" panose="02010800040101010101" pitchFamily="2" charset="-122"/>
            </a:endParaRPr>
          </a:p>
        </p:txBody>
      </p:sp>
      <p:sp>
        <p:nvSpPr>
          <p:cNvPr id="4" name="Rectangle 3"/>
          <p:cNvSpPr>
            <a:spLocks noGrp="1" noChangeArrowheads="1"/>
          </p:cNvSpPr>
          <p:nvPr/>
        </p:nvSpPr>
        <p:spPr bwMode="auto">
          <a:xfrm>
            <a:off x="899319" y="2016919"/>
            <a:ext cx="7345362" cy="28241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defRPr/>
            </a:pPr>
            <a:r>
              <a:rPr lang="zh-CN" altLang="en-US" b="1" dirty="0">
                <a:latin typeface="+mn-ea"/>
              </a:rPr>
              <a:t>作业：</a:t>
            </a:r>
            <a:endParaRPr lang="en-US" altLang="zh-CN" b="1" dirty="0">
              <a:latin typeface="+mn-ea"/>
            </a:endParaRPr>
          </a:p>
          <a:p>
            <a:pPr marL="0" indent="0" eaLnBrk="1" hangingPunct="1">
              <a:buFontTx/>
              <a:buNone/>
              <a:defRPr/>
            </a:pPr>
            <a:r>
              <a:rPr lang="en-US" altLang="zh-CN" dirty="0">
                <a:ea typeface="华文新魏" panose="02010800040101010101" pitchFamily="2" charset="-122"/>
              </a:rPr>
              <a:t>     </a:t>
            </a:r>
            <a:r>
              <a:rPr lang="zh-CN" altLang="en-US" dirty="0"/>
              <a:t>一、要求大家对课本后面的思考题都要通过文献查阅和课后讨论，弄懂！</a:t>
            </a:r>
            <a:endParaRPr lang="en-US" altLang="zh-CN" dirty="0"/>
          </a:p>
          <a:p>
            <a:pPr marL="0" indent="0" eaLnBrk="1" hangingPunct="1">
              <a:buFontTx/>
              <a:buNone/>
              <a:defRPr/>
            </a:pPr>
            <a:r>
              <a:rPr lang="en-US" altLang="zh-CN" dirty="0"/>
              <a:t>     </a:t>
            </a:r>
            <a:r>
              <a:rPr lang="zh-CN" altLang="en-US" dirty="0"/>
              <a:t>二、书面作业</a:t>
            </a:r>
            <a:r>
              <a:rPr lang="en-US" altLang="zh-CN" dirty="0"/>
              <a:t>P115-122,</a:t>
            </a:r>
            <a:r>
              <a:rPr lang="zh-CN" altLang="en-US" dirty="0"/>
              <a:t>应用题第</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10</a:t>
            </a:r>
            <a:r>
              <a:rPr lang="zh-CN" altLang="en-US" dirty="0"/>
              <a:t>、</a:t>
            </a:r>
            <a:r>
              <a:rPr lang="en-US" altLang="zh-CN" dirty="0"/>
              <a:t>20</a:t>
            </a:r>
            <a:r>
              <a:rPr lang="zh-CN" altLang="en-US" dirty="0"/>
              <a:t>、</a:t>
            </a:r>
            <a:r>
              <a:rPr lang="en-US" altLang="zh-CN" dirty="0"/>
              <a:t>27</a:t>
            </a:r>
            <a:r>
              <a:rPr lang="zh-CN" altLang="en-US" dirty="0"/>
              <a:t>题。</a:t>
            </a:r>
            <a:endParaRPr lang="zh-CN" altLang="zh-CN" dirty="0"/>
          </a:p>
        </p:txBody>
      </p:sp>
    </p:spTree>
    <p:extLst>
      <p:ext uri="{BB962C8B-B14F-4D97-AF65-F5344CB8AC3E}">
        <p14:creationId xmlns:p14="http://schemas.microsoft.com/office/powerpoint/2010/main" val="16472764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4213" y="374650"/>
            <a:ext cx="7772400" cy="669925"/>
          </a:xfrm>
        </p:spPr>
        <p:txBody>
          <a:bodyPr/>
          <a:lstStyle/>
          <a:p>
            <a:r>
              <a:rPr lang="en-US" altLang="zh-CN">
                <a:solidFill>
                  <a:srgbClr val="FF0000"/>
                </a:solidFill>
                <a:latin typeface="Times New Roman" panose="02020603050405020304" pitchFamily="18" charset="0"/>
                <a:ea typeface="华文新魏" panose="02010800040101010101" pitchFamily="2" charset="-122"/>
              </a:rPr>
              <a:t>2.2 </a:t>
            </a:r>
            <a:r>
              <a:rPr lang="zh-CN" altLang="en-US">
                <a:solidFill>
                  <a:srgbClr val="FF0000"/>
                </a:solidFill>
                <a:latin typeface="Times New Roman" panose="02020603050405020304" pitchFamily="18" charset="0"/>
                <a:ea typeface="华文新魏" panose="02010800040101010101" pitchFamily="2" charset="-122"/>
              </a:rPr>
              <a:t>中断技术</a:t>
            </a:r>
          </a:p>
        </p:txBody>
      </p:sp>
      <p:sp>
        <p:nvSpPr>
          <p:cNvPr id="22531" name="Rectangle 3"/>
          <p:cNvSpPr>
            <a:spLocks noGrp="1" noChangeArrowheads="1"/>
          </p:cNvSpPr>
          <p:nvPr>
            <p:ph type="body" idx="1"/>
          </p:nvPr>
        </p:nvSpPr>
        <p:spPr>
          <a:xfrm>
            <a:off x="1476375" y="1412875"/>
            <a:ext cx="6781800" cy="3184525"/>
          </a:xfrm>
        </p:spPr>
        <p:txBody>
          <a:bodyPr/>
          <a:lstStyle/>
          <a:p>
            <a:pPr>
              <a:buFontTx/>
              <a:buNone/>
            </a:pPr>
            <a:r>
              <a:rPr lang="en-US" altLang="zh-CN" sz="3600">
                <a:latin typeface="华文新魏" panose="02010800040101010101" pitchFamily="2" charset="-122"/>
                <a:ea typeface="华文新魏" panose="02010800040101010101" pitchFamily="2" charset="-122"/>
              </a:rPr>
              <a:t>2.2.1 </a:t>
            </a:r>
            <a:r>
              <a:rPr lang="zh-CN" altLang="en-US" sz="3600">
                <a:latin typeface="华文新魏" panose="02010800040101010101" pitchFamily="2" charset="-122"/>
                <a:ea typeface="华文新魏" panose="02010800040101010101" pitchFamily="2" charset="-122"/>
              </a:rPr>
              <a:t>中断的概念</a:t>
            </a:r>
          </a:p>
          <a:p>
            <a:pPr>
              <a:buFontTx/>
              <a:buNone/>
            </a:pPr>
            <a:r>
              <a:rPr lang="en-US" altLang="zh-CN" sz="3600">
                <a:latin typeface="华文新魏" panose="02010800040101010101" pitchFamily="2" charset="-122"/>
                <a:ea typeface="华文新魏" panose="02010800040101010101" pitchFamily="2" charset="-122"/>
              </a:rPr>
              <a:t>2.2.2 </a:t>
            </a:r>
            <a:r>
              <a:rPr lang="zh-CN" altLang="en-US" sz="3600">
                <a:latin typeface="华文新魏" panose="02010800040101010101" pitchFamily="2" charset="-122"/>
                <a:ea typeface="华文新魏" panose="02010800040101010101" pitchFamily="2" charset="-122"/>
              </a:rPr>
              <a:t>中断源分类</a:t>
            </a:r>
          </a:p>
          <a:p>
            <a:pPr>
              <a:buFontTx/>
              <a:buNone/>
            </a:pPr>
            <a:r>
              <a:rPr lang="en-US" altLang="zh-CN" sz="3600">
                <a:latin typeface="华文新魏" panose="02010800040101010101" pitchFamily="2" charset="-122"/>
                <a:ea typeface="华文新魏" panose="02010800040101010101" pitchFamily="2" charset="-122"/>
              </a:rPr>
              <a:t>2.2.3 </a:t>
            </a:r>
            <a:r>
              <a:rPr lang="zh-CN" altLang="en-US" sz="3600">
                <a:latin typeface="华文新魏" panose="02010800040101010101" pitchFamily="2" charset="-122"/>
                <a:ea typeface="华文新魏" panose="02010800040101010101" pitchFamily="2" charset="-122"/>
              </a:rPr>
              <a:t>中断和异常的响应及服务</a:t>
            </a:r>
          </a:p>
          <a:p>
            <a:pPr>
              <a:buFontTx/>
              <a:buNone/>
            </a:pPr>
            <a:r>
              <a:rPr lang="en-US" altLang="zh-CN" sz="3600">
                <a:latin typeface="华文新魏" panose="02010800040101010101" pitchFamily="2" charset="-122"/>
                <a:ea typeface="华文新魏" panose="02010800040101010101" pitchFamily="2" charset="-122"/>
              </a:rPr>
              <a:t>2.2.4 </a:t>
            </a:r>
            <a:r>
              <a:rPr lang="zh-CN" altLang="en-US" sz="3600">
                <a:latin typeface="华文新魏" panose="02010800040101010101" pitchFamily="2" charset="-122"/>
                <a:ea typeface="华文新魏" panose="02010800040101010101" pitchFamily="2" charset="-122"/>
              </a:rPr>
              <a:t>中断事件处理</a:t>
            </a:r>
          </a:p>
          <a:p>
            <a:pPr>
              <a:buFontTx/>
              <a:buNone/>
            </a:pPr>
            <a:r>
              <a:rPr lang="en-US" altLang="zh-CN" sz="3600">
                <a:latin typeface="华文新魏" panose="02010800040101010101" pitchFamily="2" charset="-122"/>
                <a:ea typeface="华文新魏" panose="02010800040101010101" pitchFamily="2" charset="-122"/>
              </a:rPr>
              <a:t>2.2.5 </a:t>
            </a:r>
            <a:r>
              <a:rPr lang="zh-CN" altLang="en-US" sz="3600">
                <a:latin typeface="华文新魏" panose="02010800040101010101" pitchFamily="2" charset="-122"/>
                <a:ea typeface="华文新魏" panose="02010800040101010101" pitchFamily="2" charset="-122"/>
              </a:rPr>
              <a:t>中断的优先级和多重中断</a:t>
            </a:r>
          </a:p>
        </p:txBody>
      </p:sp>
    </p:spTree>
    <p:extLst>
      <p:ext uri="{BB962C8B-B14F-4D97-AF65-F5344CB8AC3E}">
        <p14:creationId xmlns:p14="http://schemas.microsoft.com/office/powerpoint/2010/main" val="324357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55650" y="115888"/>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2.2.1</a:t>
            </a:r>
            <a:r>
              <a:rPr lang="zh-CN" altLang="en-US" sz="4000">
                <a:solidFill>
                  <a:srgbClr val="FF0000"/>
                </a:solidFill>
                <a:latin typeface="Times New Roman" panose="02020603050405020304" pitchFamily="18" charset="0"/>
                <a:ea typeface="华文新魏" panose="02010800040101010101" pitchFamily="2" charset="-122"/>
              </a:rPr>
              <a:t>中断的概念</a:t>
            </a:r>
          </a:p>
        </p:txBody>
      </p:sp>
      <p:sp>
        <p:nvSpPr>
          <p:cNvPr id="23555" name="Rectangle 3"/>
          <p:cNvSpPr>
            <a:spLocks noGrp="1" noChangeArrowheads="1"/>
          </p:cNvSpPr>
          <p:nvPr>
            <p:ph type="body" idx="1"/>
          </p:nvPr>
        </p:nvSpPr>
        <p:spPr>
          <a:xfrm>
            <a:off x="323850" y="835025"/>
            <a:ext cx="8569325" cy="2135188"/>
          </a:xfrm>
          <a:noFill/>
        </p:spPr>
        <p:txBody>
          <a:bodyPr/>
          <a:lstStyle/>
          <a:p>
            <a:pPr marL="0" indent="0">
              <a:spcBef>
                <a:spcPct val="0"/>
              </a:spcBef>
              <a:buFontTx/>
              <a:buNone/>
            </a:pPr>
            <a:r>
              <a:rPr lang="en-US" altLang="zh-CN" sz="2800" b="1" dirty="0">
                <a:latin typeface="楷体_GB2312" pitchFamily="49" charset="-122"/>
                <a:ea typeface="楷体_GB2312" pitchFamily="49" charset="-122"/>
                <a:cs typeface="Times New Roman" panose="02020603050405020304" pitchFamily="18" charset="0"/>
              </a:rPr>
              <a:t>    </a:t>
            </a:r>
            <a:r>
              <a:rPr lang="en-US" altLang="zh-CN" sz="2800" b="1" dirty="0">
                <a:ea typeface="楷体_GB2312" pitchFamily="49" charset="-122"/>
                <a:cs typeface="Times New Roman" panose="02020603050405020304" pitchFamily="18" charset="0"/>
              </a:rPr>
              <a:t>•</a:t>
            </a:r>
            <a:r>
              <a:rPr lang="zh-CN" altLang="en-US" sz="2800" b="1" dirty="0">
                <a:latin typeface="楷体_GB2312" pitchFamily="49" charset="-122"/>
                <a:ea typeface="楷体_GB2312" pitchFamily="49" charset="-122"/>
                <a:cs typeface="Times New Roman" panose="02020603050405020304" pitchFamily="18" charset="0"/>
              </a:rPr>
              <a:t>请求系统服务，</a:t>
            </a:r>
          </a:p>
          <a:p>
            <a:pPr marL="0" indent="0">
              <a:spcBef>
                <a:spcPct val="0"/>
              </a:spcBef>
              <a:buFontTx/>
              <a:buNone/>
            </a:pPr>
            <a:r>
              <a:rPr lang="zh-CN" altLang="en-US" sz="2800" b="1" dirty="0">
                <a:latin typeface="楷体_GB2312" pitchFamily="49" charset="-122"/>
                <a:ea typeface="楷体_GB2312" pitchFamily="49" charset="-122"/>
                <a:cs typeface="Times New Roman" panose="02020603050405020304" pitchFamily="18" charset="0"/>
              </a:rPr>
              <a:t>    </a:t>
            </a:r>
            <a:r>
              <a:rPr lang="en-US" altLang="zh-CN" sz="2800" b="1" dirty="0">
                <a:ea typeface="楷体_GB2312" pitchFamily="49" charset="-122"/>
                <a:cs typeface="Times New Roman" panose="02020603050405020304" pitchFamily="18" charset="0"/>
              </a:rPr>
              <a:t>•</a:t>
            </a:r>
            <a:r>
              <a:rPr lang="zh-CN" altLang="en-US" sz="2800" b="1" dirty="0">
                <a:latin typeface="楷体_GB2312" pitchFamily="49" charset="-122"/>
                <a:ea typeface="楷体_GB2312" pitchFamily="49" charset="-122"/>
                <a:cs typeface="Times New Roman" panose="02020603050405020304" pitchFamily="18" charset="0"/>
              </a:rPr>
              <a:t>实现并行工作，  </a:t>
            </a:r>
          </a:p>
          <a:p>
            <a:pPr marL="0" indent="0">
              <a:spcBef>
                <a:spcPct val="0"/>
              </a:spcBef>
              <a:buFontTx/>
              <a:buNone/>
            </a:pPr>
            <a:r>
              <a:rPr lang="zh-CN" altLang="en-US" sz="2800" b="1" dirty="0">
                <a:latin typeface="楷体_GB2312" pitchFamily="49" charset="-122"/>
                <a:ea typeface="楷体_GB2312" pitchFamily="49" charset="-122"/>
                <a:cs typeface="Times New Roman" panose="02020603050405020304" pitchFamily="18" charset="0"/>
              </a:rPr>
              <a:t>    </a:t>
            </a:r>
            <a:r>
              <a:rPr lang="en-US" altLang="zh-CN" sz="2800" b="1" dirty="0">
                <a:ea typeface="楷体_GB2312" pitchFamily="49" charset="-122"/>
                <a:cs typeface="Times New Roman" panose="02020603050405020304" pitchFamily="18" charset="0"/>
              </a:rPr>
              <a:t>•</a:t>
            </a:r>
            <a:r>
              <a:rPr lang="zh-CN" altLang="en-US" sz="2800" b="1" dirty="0">
                <a:latin typeface="楷体_GB2312" pitchFamily="49" charset="-122"/>
                <a:ea typeface="楷体_GB2312" pitchFamily="49" charset="-122"/>
                <a:cs typeface="Times New Roman" panose="02020603050405020304" pitchFamily="18" charset="0"/>
              </a:rPr>
              <a:t>处理突发事件，</a:t>
            </a:r>
          </a:p>
          <a:p>
            <a:pPr marL="0" indent="0">
              <a:spcBef>
                <a:spcPct val="0"/>
              </a:spcBef>
              <a:buFontTx/>
              <a:buNone/>
            </a:pPr>
            <a:r>
              <a:rPr lang="zh-CN" altLang="en-US" sz="2800" b="1" dirty="0">
                <a:latin typeface="楷体_GB2312" pitchFamily="49" charset="-122"/>
                <a:ea typeface="楷体_GB2312" pitchFamily="49" charset="-122"/>
                <a:cs typeface="Times New Roman" panose="02020603050405020304" pitchFamily="18" charset="0"/>
              </a:rPr>
              <a:t>    </a:t>
            </a:r>
            <a:r>
              <a:rPr lang="en-US" altLang="zh-CN" sz="2800" b="1" dirty="0">
                <a:ea typeface="楷体_GB2312" pitchFamily="49" charset="-122"/>
                <a:cs typeface="Times New Roman" panose="02020603050405020304" pitchFamily="18" charset="0"/>
              </a:rPr>
              <a:t>•</a:t>
            </a:r>
            <a:r>
              <a:rPr lang="zh-CN" altLang="en-US" sz="2800" b="1" dirty="0">
                <a:latin typeface="楷体_GB2312" pitchFamily="49" charset="-122"/>
                <a:ea typeface="楷体_GB2312" pitchFamily="49" charset="-122"/>
                <a:cs typeface="Times New Roman" panose="02020603050405020304" pitchFamily="18" charset="0"/>
              </a:rPr>
              <a:t>满足实时要求，</a:t>
            </a:r>
          </a:p>
          <a:p>
            <a:pPr marL="0" indent="0">
              <a:spcBef>
                <a:spcPct val="0"/>
              </a:spcBef>
              <a:buFontTx/>
              <a:buNone/>
            </a:pPr>
            <a:r>
              <a:rPr lang="zh-CN" altLang="en-US" sz="2800" dirty="0">
                <a:latin typeface="宋体" panose="02010600030101010101" pitchFamily="2" charset="-122"/>
                <a:ea typeface="楷体_GB2312" pitchFamily="49" charset="-122"/>
                <a:cs typeface="Times New Roman" panose="02020603050405020304" pitchFamily="18" charset="0"/>
              </a:rPr>
              <a:t>都需要打断处理器正常的工作，为此提出了中断概念</a:t>
            </a:r>
          </a:p>
        </p:txBody>
      </p:sp>
      <p:sp>
        <p:nvSpPr>
          <p:cNvPr id="23556" name="Rectangle 4"/>
          <p:cNvSpPr>
            <a:spLocks noChangeArrowheads="1"/>
          </p:cNvSpPr>
          <p:nvPr/>
        </p:nvSpPr>
        <p:spPr bwMode="auto">
          <a:xfrm>
            <a:off x="142875" y="3067050"/>
            <a:ext cx="8893175"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800" b="1">
                <a:solidFill>
                  <a:srgbClr val="0000CC"/>
                </a:solidFill>
                <a:latin typeface="Times New Roman" panose="02020603050405020304" pitchFamily="18" charset="0"/>
              </a:rPr>
              <a:t>中断</a:t>
            </a:r>
            <a:r>
              <a:rPr lang="zh-CN" altLang="en-US" sz="2800">
                <a:latin typeface="Times New Roman" panose="02020603050405020304" pitchFamily="18" charset="0"/>
                <a:ea typeface="华文新魏" panose="02010800040101010101" pitchFamily="2" charset="-122"/>
              </a:rPr>
              <a:t>是指程序执行过程中</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遇到急需处理的事件时</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暂时中止</a:t>
            </a:r>
            <a:r>
              <a:rPr lang="en-US" altLang="zh-CN" sz="2800">
                <a:latin typeface="Times New Roman" panose="02020603050405020304" pitchFamily="18" charset="0"/>
                <a:ea typeface="华文新魏" panose="02010800040101010101" pitchFamily="2" charset="-122"/>
              </a:rPr>
              <a:t>CPU</a:t>
            </a:r>
            <a:r>
              <a:rPr lang="zh-CN" altLang="en-US" sz="2800">
                <a:latin typeface="Times New Roman" panose="02020603050405020304" pitchFamily="18" charset="0"/>
                <a:ea typeface="华文新魏" panose="02010800040101010101" pitchFamily="2" charset="-122"/>
              </a:rPr>
              <a:t>上现行程序的运行</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转去执行相应的事件处理程序</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待处理完成后再返回原程序被中断处或调度其他程序执行的过程。</a:t>
            </a:r>
          </a:p>
          <a:p>
            <a:pPr>
              <a:spcBef>
                <a:spcPct val="0"/>
              </a:spcBef>
            </a:pPr>
            <a:r>
              <a:rPr lang="zh-CN" altLang="en-US" sz="2800">
                <a:latin typeface="华文新魏" panose="02010800040101010101" pitchFamily="2" charset="-122"/>
                <a:ea typeface="华文新魏" panose="02010800040101010101" pitchFamily="2" charset="-122"/>
              </a:rPr>
              <a:t>通常有不同的</a:t>
            </a:r>
            <a:r>
              <a:rPr lang="zh-CN" altLang="en-US" sz="2800">
                <a:solidFill>
                  <a:srgbClr val="0000CC"/>
                </a:solidFill>
                <a:latin typeface="华文新魏" panose="02010800040101010101" pitchFamily="2" charset="-122"/>
                <a:ea typeface="华文新魏" panose="02010800040101010101" pitchFamily="2" charset="-122"/>
              </a:rPr>
              <a:t>中断源</a:t>
            </a:r>
            <a:r>
              <a:rPr lang="zh-CN" altLang="en-US" sz="2800">
                <a:latin typeface="华文新魏" panose="02010800040101010101" pitchFamily="2" charset="-122"/>
                <a:ea typeface="华文新魏" panose="02010800040101010101" pitchFamily="2" charset="-122"/>
              </a:rPr>
              <a:t>和</a:t>
            </a:r>
            <a:r>
              <a:rPr lang="zh-CN" altLang="en-US" sz="2800">
                <a:solidFill>
                  <a:srgbClr val="0000CC"/>
                </a:solidFill>
                <a:latin typeface="华文新魏" panose="02010800040101010101" pitchFamily="2" charset="-122"/>
                <a:ea typeface="华文新魏" panose="02010800040101010101" pitchFamily="2" charset="-122"/>
              </a:rPr>
              <a:t>中断装置</a:t>
            </a:r>
            <a:r>
              <a:rPr lang="en-US" altLang="zh-CN" sz="2800">
                <a:latin typeface="华文新魏" panose="02010800040101010101" pitchFamily="2" charset="-122"/>
                <a:ea typeface="华文新魏" panose="02010800040101010101" pitchFamily="2" charset="-122"/>
              </a:rPr>
              <a:t>;</a:t>
            </a:r>
            <a:r>
              <a:rPr lang="zh-CN" altLang="en-US" sz="2800">
                <a:solidFill>
                  <a:srgbClr val="0000CC"/>
                </a:solidFill>
                <a:latin typeface="华文新魏" panose="02010800040101010101" pitchFamily="2" charset="-122"/>
                <a:ea typeface="华文新魏" panose="02010800040101010101" pitchFamily="2" charset="-122"/>
              </a:rPr>
              <a:t>中断机制的共性</a:t>
            </a:r>
            <a:r>
              <a:rPr lang="zh-CN" altLang="en-US" sz="2800">
                <a:latin typeface="华文新魏" panose="02010800040101010101" pitchFamily="2" charset="-122"/>
                <a:ea typeface="华文新魏" panose="02010800040101010101" pitchFamily="2" charset="-122"/>
              </a:rPr>
              <a:t>：当中断事件发生后，它能改变处理器内操作执行的顺序，可见中断是现代操作系统实现并发性的基础之一。</a:t>
            </a:r>
          </a:p>
        </p:txBody>
      </p:sp>
    </p:spTree>
    <p:extLst>
      <p:ext uri="{BB962C8B-B14F-4D97-AF65-F5344CB8AC3E}">
        <p14:creationId xmlns:p14="http://schemas.microsoft.com/office/powerpoint/2010/main" val="4259330470"/>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allAtOnce"/>
      <p:bldP spid="2355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4213" y="260350"/>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2.2.2</a:t>
            </a:r>
            <a:r>
              <a:rPr lang="zh-CN" altLang="en-US" sz="4000">
                <a:solidFill>
                  <a:srgbClr val="FF0000"/>
                </a:solidFill>
                <a:latin typeface="Times New Roman" panose="02020603050405020304" pitchFamily="18" charset="0"/>
                <a:ea typeface="华文新魏" panose="02010800040101010101" pitchFamily="2" charset="-122"/>
              </a:rPr>
              <a:t>中断源分类</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26627" name="Rectangle 3"/>
          <p:cNvSpPr>
            <a:spLocks noGrp="1" noChangeArrowheads="1"/>
          </p:cNvSpPr>
          <p:nvPr>
            <p:ph type="body" idx="1"/>
          </p:nvPr>
        </p:nvSpPr>
        <p:spPr>
          <a:xfrm>
            <a:off x="62125" y="904034"/>
            <a:ext cx="8857109" cy="1452563"/>
          </a:xfrm>
        </p:spPr>
        <p:txBody>
          <a:bodyPr/>
          <a:lstStyle/>
          <a:p>
            <a:pPr>
              <a:buFontTx/>
              <a:buNone/>
            </a:pPr>
            <a:r>
              <a:rPr lang="zh-CN" altLang="en-US" sz="2800" dirty="0"/>
              <a:t>从中断事件的性质和激活的手段来说，可以分成两类： </a:t>
            </a:r>
          </a:p>
          <a:p>
            <a:pPr>
              <a:buFontTx/>
              <a:buNone/>
            </a:pPr>
            <a:r>
              <a:rPr lang="zh-CN" altLang="en-US" sz="2800" dirty="0">
                <a:latin typeface="仿宋_GB2312" pitchFamily="49" charset="-122"/>
                <a:cs typeface="Times New Roman" panose="02020603050405020304" pitchFamily="18" charset="0"/>
              </a:rPr>
              <a:t>    </a:t>
            </a:r>
            <a:r>
              <a:rPr lang="en-US" altLang="zh-CN" sz="2800" dirty="0">
                <a:cs typeface="Times New Roman" panose="02020603050405020304" pitchFamily="18" charset="0"/>
              </a:rPr>
              <a:t>•</a:t>
            </a:r>
            <a:r>
              <a:rPr lang="zh-CN" altLang="en-US" sz="2800" b="1" dirty="0">
                <a:latin typeface="仿宋_GB2312" pitchFamily="49" charset="-122"/>
                <a:ea typeface="仿宋_GB2312" pitchFamily="49" charset="-122"/>
              </a:rPr>
              <a:t>强迫性中断事件</a:t>
            </a:r>
            <a:endParaRPr lang="zh-CN" altLang="en-US" sz="2800" dirty="0">
              <a:latin typeface="仿宋_GB2312" pitchFamily="49" charset="-122"/>
              <a:ea typeface="仿宋_GB2312" pitchFamily="49" charset="-122"/>
            </a:endParaRPr>
          </a:p>
          <a:p>
            <a:pPr>
              <a:buFontTx/>
              <a:buNone/>
            </a:pPr>
            <a:r>
              <a:rPr lang="zh-CN" altLang="en-US" sz="2800" dirty="0">
                <a:latin typeface="仿宋_GB2312" pitchFamily="49" charset="-122"/>
                <a:cs typeface="Times New Roman" panose="02020603050405020304" pitchFamily="18" charset="0"/>
              </a:rPr>
              <a:t>    </a:t>
            </a:r>
            <a:r>
              <a:rPr lang="en-US" altLang="zh-CN" sz="2800" dirty="0">
                <a:cs typeface="Times New Roman" panose="02020603050405020304" pitchFamily="18" charset="0"/>
              </a:rPr>
              <a:t>•</a:t>
            </a:r>
            <a:r>
              <a:rPr lang="zh-CN" altLang="en-US" sz="2800" b="1" dirty="0">
                <a:latin typeface="仿宋_GB2312" pitchFamily="49" charset="-122"/>
                <a:ea typeface="仿宋_GB2312" pitchFamily="49" charset="-122"/>
              </a:rPr>
              <a:t>自愿性中断事件</a:t>
            </a:r>
            <a:endParaRPr lang="zh-CN" altLang="en-US" sz="2800" dirty="0">
              <a:latin typeface="仿宋_GB2312" pitchFamily="49" charset="-122"/>
              <a:ea typeface="仿宋_GB2312" pitchFamily="49" charset="-122"/>
            </a:endParaRPr>
          </a:p>
        </p:txBody>
      </p:sp>
      <p:sp>
        <p:nvSpPr>
          <p:cNvPr id="26628" name="Rectangle 4"/>
          <p:cNvSpPr>
            <a:spLocks noChangeArrowheads="1"/>
          </p:cNvSpPr>
          <p:nvPr/>
        </p:nvSpPr>
        <p:spPr bwMode="auto">
          <a:xfrm>
            <a:off x="395287" y="2584625"/>
            <a:ext cx="849788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dirty="0">
                <a:ea typeface="华文新魏" panose="02010800040101010101" pitchFamily="2" charset="-122"/>
                <a:cs typeface="Times New Roman" panose="02020603050405020304" pitchFamily="18" charset="0"/>
              </a:rPr>
              <a:t>•</a:t>
            </a:r>
            <a:r>
              <a:rPr lang="zh-CN" altLang="en-US" sz="2800" b="1" dirty="0">
                <a:solidFill>
                  <a:srgbClr val="0000CC"/>
                </a:solidFill>
                <a:latin typeface="宋体" panose="02010600030101010101" pitchFamily="2" charset="-122"/>
              </a:rPr>
              <a:t>强迫性中断事件</a:t>
            </a:r>
            <a:r>
              <a:rPr lang="zh-CN" altLang="en-US" sz="2800" dirty="0">
                <a:latin typeface="华文新魏" panose="02010800040101010101" pitchFamily="2" charset="-122"/>
                <a:ea typeface="华文新魏" panose="02010800040101010101" pitchFamily="2" charset="-122"/>
              </a:rPr>
              <a:t>不是正在运行的程序所期待的，而是由于某种事故或外部请求信息所引起的，分为：</a:t>
            </a:r>
            <a:r>
              <a:rPr lang="zh-CN" altLang="en-US" sz="2800" dirty="0">
                <a:solidFill>
                  <a:srgbClr val="0000CC"/>
                </a:solidFill>
                <a:latin typeface="华文新魏" panose="02010800040101010101" pitchFamily="2" charset="-122"/>
                <a:ea typeface="华文新魏" panose="02010800040101010101" pitchFamily="2" charset="-122"/>
              </a:rPr>
              <a:t>机器故障中断事件；程序性中断事件；外部中断事件；输入输出中断事件</a:t>
            </a:r>
            <a:r>
              <a:rPr lang="zh-CN" altLang="en-US" sz="2800" dirty="0">
                <a:latin typeface="华文新魏" panose="02010800040101010101" pitchFamily="2" charset="-122"/>
                <a:ea typeface="华文新魏" panose="02010800040101010101" pitchFamily="2" charset="-122"/>
              </a:rPr>
              <a:t>。</a:t>
            </a:r>
          </a:p>
        </p:txBody>
      </p:sp>
      <p:sp>
        <p:nvSpPr>
          <p:cNvPr id="26629" name="Rectangle 5"/>
          <p:cNvSpPr>
            <a:spLocks noChangeArrowheads="1"/>
          </p:cNvSpPr>
          <p:nvPr/>
        </p:nvSpPr>
        <p:spPr bwMode="auto">
          <a:xfrm>
            <a:off x="431800" y="4581128"/>
            <a:ext cx="8424862" cy="162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25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2334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414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buFontTx/>
              <a:buNone/>
            </a:pPr>
            <a:r>
              <a:rPr lang="en-US" altLang="zh-CN" sz="2800" dirty="0">
                <a:ea typeface="华文新魏" panose="02010800040101010101" pitchFamily="2" charset="-122"/>
                <a:cs typeface="Times New Roman" panose="02020603050405020304" pitchFamily="18" charset="0"/>
              </a:rPr>
              <a:t>•</a:t>
            </a:r>
            <a:r>
              <a:rPr lang="zh-CN" altLang="en-US" sz="2800" b="1" dirty="0">
                <a:solidFill>
                  <a:srgbClr val="0000CC"/>
                </a:solidFill>
                <a:latin typeface="宋体" panose="02010600030101010101" pitchFamily="2" charset="-122"/>
                <a:ea typeface="华文新魏" panose="02010800040101010101" pitchFamily="2" charset="-122"/>
                <a:cs typeface="Times New Roman" panose="02020603050405020304" pitchFamily="18" charset="0"/>
              </a:rPr>
              <a:t>自愿性中断事件</a:t>
            </a:r>
            <a:r>
              <a:rPr lang="zh-CN" altLang="en-US" sz="2800" dirty="0">
                <a:latin typeface="华文新魏" panose="02010800040101010101" pitchFamily="2" charset="-122"/>
                <a:ea typeface="华文新魏" panose="02010800040101010101" pitchFamily="2" charset="-122"/>
                <a:cs typeface="Times New Roman" panose="02020603050405020304" pitchFamily="18" charset="0"/>
              </a:rPr>
              <a:t>是正在运行的程序所期待的事件。</a:t>
            </a:r>
          </a:p>
          <a:p>
            <a:pPr>
              <a:lnSpc>
                <a:spcPct val="90000"/>
              </a:lnSpc>
              <a:buFontTx/>
              <a:buNone/>
            </a:pPr>
            <a:r>
              <a:rPr lang="en-US" altLang="zh-CN" sz="2800" dirty="0">
                <a:ea typeface="华文新魏" panose="02010800040101010101" pitchFamily="2" charset="-122"/>
                <a:cs typeface="Times New Roman" panose="02020603050405020304" pitchFamily="18" charset="0"/>
              </a:rPr>
              <a:t>•</a:t>
            </a:r>
            <a:r>
              <a:rPr lang="zh-CN" altLang="en-US" sz="2800" dirty="0">
                <a:latin typeface="华文新魏" panose="02010800040101010101" pitchFamily="2" charset="-122"/>
                <a:ea typeface="华文新魏" panose="02010800040101010101" pitchFamily="2" charset="-122"/>
                <a:cs typeface="Times New Roman" panose="02020603050405020304" pitchFamily="18" charset="0"/>
              </a:rPr>
              <a:t>正在运行的程序对操作系统有某种需求，一旦机器执行到一条访管指令时，便自愿停止现行程序的执行而转入访管中断处理程序处理。 </a:t>
            </a:r>
          </a:p>
        </p:txBody>
      </p:sp>
    </p:spTree>
    <p:extLst>
      <p:ext uri="{BB962C8B-B14F-4D97-AF65-F5344CB8AC3E}">
        <p14:creationId xmlns:p14="http://schemas.microsoft.com/office/powerpoint/2010/main" val="3885763908"/>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249238"/>
            <a:ext cx="7772400" cy="1096962"/>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中断源分类</a:t>
            </a:r>
            <a:r>
              <a:rPr lang="en-US" altLang="zh-CN" sz="4000">
                <a:solidFill>
                  <a:srgbClr val="FF0000"/>
                </a:solidFill>
                <a:latin typeface="Times New Roman" panose="02020603050405020304" pitchFamily="18" charset="0"/>
                <a:ea typeface="华文新魏" panose="02010800040101010101" pitchFamily="2" charset="-122"/>
              </a:rPr>
              <a:t>(2)</a:t>
            </a:r>
            <a:br>
              <a:rPr lang="en-US" altLang="zh-CN" sz="4000">
                <a:solidFill>
                  <a:srgbClr val="FF0000"/>
                </a:solidFill>
                <a:latin typeface="Times New Roman" panose="02020603050405020304" pitchFamily="18" charset="0"/>
                <a:ea typeface="华文新魏" panose="02010800040101010101" pitchFamily="2" charset="-122"/>
              </a:rPr>
            </a:br>
            <a:r>
              <a:rPr lang="zh-CN" altLang="en-US" sz="3200">
                <a:ea typeface="华文新魏" panose="02010800040101010101" pitchFamily="2" charset="-122"/>
              </a:rPr>
              <a:t>按中断事件的性质和激活方式划分</a:t>
            </a:r>
          </a:p>
        </p:txBody>
      </p:sp>
      <p:sp>
        <p:nvSpPr>
          <p:cNvPr id="29699" name="Rectangle 3"/>
          <p:cNvSpPr>
            <a:spLocks noGrp="1" noChangeArrowheads="1"/>
          </p:cNvSpPr>
          <p:nvPr>
            <p:ph type="body" idx="1"/>
          </p:nvPr>
        </p:nvSpPr>
        <p:spPr>
          <a:xfrm>
            <a:off x="609600" y="1524000"/>
            <a:ext cx="7696200" cy="4724400"/>
          </a:xfrm>
        </p:spPr>
        <p:txBody>
          <a:bodyPr/>
          <a:lstStyle/>
          <a:p>
            <a:pPr>
              <a:buFontTx/>
              <a:buNone/>
            </a:pPr>
            <a:r>
              <a:rPr lang="en-US" altLang="zh-CN" sz="2800">
                <a:latin typeface="仿宋_GB2312" pitchFamily="49" charset="-122"/>
                <a:ea typeface="仿宋_GB2312" pitchFamily="49" charset="-122"/>
              </a:rPr>
              <a:t>  </a:t>
            </a:r>
          </a:p>
        </p:txBody>
      </p:sp>
      <p:grpSp>
        <p:nvGrpSpPr>
          <p:cNvPr id="29700" name="Group 4"/>
          <p:cNvGrpSpPr>
            <a:grpSpLocks/>
          </p:cNvGrpSpPr>
          <p:nvPr/>
        </p:nvGrpSpPr>
        <p:grpSpPr bwMode="auto">
          <a:xfrm>
            <a:off x="1371600" y="1484313"/>
            <a:ext cx="6080125" cy="3962400"/>
            <a:chOff x="864" y="1152"/>
            <a:chExt cx="3504" cy="2496"/>
          </a:xfrm>
        </p:grpSpPr>
        <p:sp>
          <p:nvSpPr>
            <p:cNvPr id="29701" name="Text Box 5"/>
            <p:cNvSpPr txBox="1">
              <a:spLocks noChangeArrowheads="1"/>
            </p:cNvSpPr>
            <p:nvPr/>
          </p:nvSpPr>
          <p:spPr bwMode="auto">
            <a:xfrm>
              <a:off x="864" y="2510"/>
              <a:ext cx="584" cy="2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400">
                  <a:solidFill>
                    <a:srgbClr val="009900"/>
                  </a:solidFill>
                  <a:latin typeface="宋体" panose="02010600030101010101" pitchFamily="2" charset="-122"/>
                </a:rPr>
                <a:t>运行程序</a:t>
              </a:r>
            </a:p>
          </p:txBody>
        </p:sp>
        <p:sp>
          <p:nvSpPr>
            <p:cNvPr id="29702" name="Text Box 6"/>
            <p:cNvSpPr txBox="1">
              <a:spLocks noChangeArrowheads="1"/>
            </p:cNvSpPr>
            <p:nvPr/>
          </p:nvSpPr>
          <p:spPr bwMode="auto">
            <a:xfrm>
              <a:off x="1459" y="3301"/>
              <a:ext cx="732" cy="34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400">
                  <a:solidFill>
                    <a:srgbClr val="009900"/>
                  </a:solidFill>
                  <a:latin typeface="宋体" panose="02010600030101010101" pitchFamily="2" charset="-122"/>
                </a:rPr>
                <a:t>中断处理</a:t>
              </a:r>
            </a:p>
            <a:p>
              <a:pPr algn="ctr" eaLnBrk="0" hangingPunct="0"/>
              <a:r>
                <a:rPr lang="zh-CN" altLang="en-US" sz="1400">
                  <a:solidFill>
                    <a:srgbClr val="009900"/>
                  </a:solidFill>
                  <a:latin typeface="宋体" panose="02010600030101010101" pitchFamily="2" charset="-122"/>
                </a:rPr>
                <a:t>程序</a:t>
              </a:r>
            </a:p>
          </p:txBody>
        </p:sp>
        <p:sp>
          <p:nvSpPr>
            <p:cNvPr id="29703" name="Text Box 7"/>
            <p:cNvSpPr txBox="1">
              <a:spLocks noChangeArrowheads="1"/>
            </p:cNvSpPr>
            <p:nvPr/>
          </p:nvSpPr>
          <p:spPr bwMode="auto">
            <a:xfrm>
              <a:off x="1459" y="2773"/>
              <a:ext cx="726" cy="2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400">
                  <a:solidFill>
                    <a:srgbClr val="009900"/>
                  </a:solidFill>
                  <a:latin typeface="宋体" panose="02010600030101010101" pitchFamily="2" charset="-122"/>
                </a:rPr>
                <a:t>中断装置</a:t>
              </a:r>
            </a:p>
          </p:txBody>
        </p:sp>
        <p:sp>
          <p:nvSpPr>
            <p:cNvPr id="29704" name="Text Box 8"/>
            <p:cNvSpPr txBox="1">
              <a:spLocks noChangeArrowheads="1"/>
            </p:cNvSpPr>
            <p:nvPr/>
          </p:nvSpPr>
          <p:spPr bwMode="auto">
            <a:xfrm>
              <a:off x="3635" y="3301"/>
              <a:ext cx="733" cy="347"/>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13500000" algn="ctr" rotWithShape="0">
                      <a:srgbClr val="808080"/>
                    </a:outerShdw>
                  </a:effectLst>
                </a14:hiddenEffects>
              </a:ext>
            </a:extLst>
          </p:spPr>
          <p:txBody>
            <a:bodyPr lIns="0" tIns="0" rIns="0" bIns="0"/>
            <a:lstStyle/>
            <a:p>
              <a:pPr algn="ctr" eaLnBrk="0" hangingPunct="0"/>
              <a:r>
                <a:rPr lang="zh-CN" altLang="en-US" sz="1400">
                  <a:solidFill>
                    <a:srgbClr val="009900"/>
                  </a:solidFill>
                  <a:latin typeface="宋体" panose="02010600030101010101" pitchFamily="2" charset="-122"/>
                </a:rPr>
                <a:t>中断处理</a:t>
              </a:r>
            </a:p>
            <a:p>
              <a:pPr algn="ctr" eaLnBrk="0" hangingPunct="0"/>
              <a:r>
                <a:rPr lang="zh-CN" altLang="en-US" sz="1400">
                  <a:solidFill>
                    <a:srgbClr val="009900"/>
                  </a:solidFill>
                  <a:latin typeface="宋体" panose="02010600030101010101" pitchFamily="2" charset="-122"/>
                </a:rPr>
                <a:t>程序</a:t>
              </a:r>
            </a:p>
          </p:txBody>
        </p:sp>
        <p:sp>
          <p:nvSpPr>
            <p:cNvPr id="29705" name="Text Box 9"/>
            <p:cNvSpPr txBox="1">
              <a:spLocks noChangeArrowheads="1"/>
            </p:cNvSpPr>
            <p:nvPr/>
          </p:nvSpPr>
          <p:spPr bwMode="auto">
            <a:xfrm>
              <a:off x="3635" y="2772"/>
              <a:ext cx="724" cy="2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600">
                  <a:solidFill>
                    <a:srgbClr val="009900"/>
                  </a:solidFill>
                  <a:latin typeface="宋体" panose="02010600030101010101" pitchFamily="2" charset="-122"/>
                </a:rPr>
                <a:t>中断装置</a:t>
              </a:r>
            </a:p>
          </p:txBody>
        </p:sp>
        <p:sp>
          <p:nvSpPr>
            <p:cNvPr id="29706" name="Text Box 10"/>
            <p:cNvSpPr txBox="1">
              <a:spLocks noChangeArrowheads="1"/>
            </p:cNvSpPr>
            <p:nvPr/>
          </p:nvSpPr>
          <p:spPr bwMode="auto">
            <a:xfrm>
              <a:off x="1487" y="1152"/>
              <a:ext cx="11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lang="zh-CN" altLang="en-US" sz="1400">
                  <a:solidFill>
                    <a:srgbClr val="009900"/>
                  </a:solidFill>
                  <a:latin typeface="宋体" panose="02010600030101010101" pitchFamily="2" charset="-122"/>
                </a:rPr>
                <a:t>机器故障中断事件</a:t>
              </a:r>
            </a:p>
          </p:txBody>
        </p:sp>
        <p:sp>
          <p:nvSpPr>
            <p:cNvPr id="29707" name="Text Box 11"/>
            <p:cNvSpPr txBox="1">
              <a:spLocks noChangeArrowheads="1"/>
            </p:cNvSpPr>
            <p:nvPr/>
          </p:nvSpPr>
          <p:spPr bwMode="auto">
            <a:xfrm>
              <a:off x="1558" y="1412"/>
              <a:ext cx="99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lang="zh-CN" altLang="en-US" sz="1400">
                  <a:solidFill>
                    <a:srgbClr val="009900"/>
                  </a:solidFill>
                  <a:latin typeface="宋体" panose="02010600030101010101" pitchFamily="2" charset="-122"/>
                </a:rPr>
                <a:t>程序性中断事件</a:t>
              </a:r>
            </a:p>
          </p:txBody>
        </p:sp>
        <p:sp>
          <p:nvSpPr>
            <p:cNvPr id="29708" name="Text Box 12"/>
            <p:cNvSpPr txBox="1">
              <a:spLocks noChangeArrowheads="1"/>
            </p:cNvSpPr>
            <p:nvPr/>
          </p:nvSpPr>
          <p:spPr bwMode="auto">
            <a:xfrm>
              <a:off x="1917" y="1931"/>
              <a:ext cx="80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lang="zh-CN" altLang="en-US" sz="1400">
                  <a:solidFill>
                    <a:srgbClr val="009900"/>
                  </a:solidFill>
                  <a:latin typeface="宋体" panose="02010600030101010101" pitchFamily="2" charset="-122"/>
                </a:rPr>
                <a:t>外部中断事件</a:t>
              </a:r>
            </a:p>
          </p:txBody>
        </p:sp>
        <p:sp>
          <p:nvSpPr>
            <p:cNvPr id="29709" name="Text Box 13"/>
            <p:cNvSpPr txBox="1">
              <a:spLocks noChangeArrowheads="1"/>
            </p:cNvSpPr>
            <p:nvPr/>
          </p:nvSpPr>
          <p:spPr bwMode="auto">
            <a:xfrm>
              <a:off x="1764" y="1671"/>
              <a:ext cx="127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eaLnBrk="0" hangingPunct="0"/>
              <a:r>
                <a:rPr lang="zh-CN" altLang="en-US" sz="1400">
                  <a:solidFill>
                    <a:srgbClr val="009900"/>
                  </a:solidFill>
                  <a:latin typeface="宋体" panose="02010600030101010101" pitchFamily="2" charset="-122"/>
                </a:rPr>
                <a:t>输入输出中断事件</a:t>
              </a:r>
            </a:p>
          </p:txBody>
        </p:sp>
        <p:sp>
          <p:nvSpPr>
            <p:cNvPr id="29710" name="Line 14"/>
            <p:cNvSpPr>
              <a:spLocks noChangeShapeType="1"/>
            </p:cNvSpPr>
            <p:nvPr/>
          </p:nvSpPr>
          <p:spPr bwMode="auto">
            <a:xfrm>
              <a:off x="1574" y="1346"/>
              <a:ext cx="0" cy="142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1" name="Line 15"/>
            <p:cNvSpPr>
              <a:spLocks noChangeShapeType="1"/>
            </p:cNvSpPr>
            <p:nvPr/>
          </p:nvSpPr>
          <p:spPr bwMode="auto">
            <a:xfrm>
              <a:off x="1727" y="1605"/>
              <a:ext cx="0" cy="116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2" name="Line 16"/>
            <p:cNvSpPr>
              <a:spLocks noChangeShapeType="1"/>
            </p:cNvSpPr>
            <p:nvPr/>
          </p:nvSpPr>
          <p:spPr bwMode="auto">
            <a:xfrm>
              <a:off x="1879" y="1865"/>
              <a:ext cx="0" cy="90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3" name="Line 17"/>
            <p:cNvSpPr>
              <a:spLocks noChangeShapeType="1"/>
            </p:cNvSpPr>
            <p:nvPr/>
          </p:nvSpPr>
          <p:spPr bwMode="auto">
            <a:xfrm>
              <a:off x="2032" y="2123"/>
              <a:ext cx="0" cy="6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29714" name="Group 18"/>
            <p:cNvGrpSpPr>
              <a:grpSpLocks/>
            </p:cNvGrpSpPr>
            <p:nvPr/>
          </p:nvGrpSpPr>
          <p:grpSpPr bwMode="auto">
            <a:xfrm>
              <a:off x="2833" y="1906"/>
              <a:ext cx="724" cy="603"/>
              <a:chOff x="6011" y="2098"/>
              <a:chExt cx="1351" cy="624"/>
            </a:xfrm>
          </p:grpSpPr>
          <p:sp>
            <p:nvSpPr>
              <p:cNvPr id="29715" name="Text Box 19"/>
              <p:cNvSpPr txBox="1">
                <a:spLocks noChangeArrowheads="1"/>
              </p:cNvSpPr>
              <p:nvPr/>
            </p:nvSpPr>
            <p:spPr bwMode="auto">
              <a:xfrm>
                <a:off x="6011" y="2098"/>
                <a:ext cx="1351"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600">
                    <a:solidFill>
                      <a:srgbClr val="009900"/>
                    </a:solidFill>
                    <a:latin typeface="宋体" panose="02010600030101010101" pitchFamily="2" charset="-122"/>
                  </a:rPr>
                  <a:t>运行程序</a:t>
                </a:r>
              </a:p>
            </p:txBody>
          </p:sp>
          <p:sp>
            <p:nvSpPr>
              <p:cNvPr id="29716" name="Text Box 20"/>
              <p:cNvSpPr txBox="1">
                <a:spLocks noChangeArrowheads="1"/>
              </p:cNvSpPr>
              <p:nvPr/>
            </p:nvSpPr>
            <p:spPr bwMode="auto">
              <a:xfrm>
                <a:off x="6011" y="2410"/>
                <a:ext cx="1351" cy="31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pPr algn="ctr" eaLnBrk="0" hangingPunct="0"/>
                <a:r>
                  <a:rPr lang="zh-CN" altLang="en-US" sz="1600">
                    <a:solidFill>
                      <a:srgbClr val="009900"/>
                    </a:solidFill>
                    <a:latin typeface="宋体" panose="02010600030101010101" pitchFamily="2" charset="-122"/>
                  </a:rPr>
                  <a:t>访管指令</a:t>
                </a:r>
              </a:p>
            </p:txBody>
          </p:sp>
        </p:grpSp>
        <p:sp>
          <p:nvSpPr>
            <p:cNvPr id="29717" name="Line 21"/>
            <p:cNvSpPr>
              <a:spLocks noChangeShapeType="1"/>
            </p:cNvSpPr>
            <p:nvPr/>
          </p:nvSpPr>
          <p:spPr bwMode="auto">
            <a:xfrm flipH="1">
              <a:off x="1448" y="2772"/>
              <a:ext cx="87"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8" name="Line 22"/>
            <p:cNvSpPr>
              <a:spLocks noChangeShapeType="1"/>
            </p:cNvSpPr>
            <p:nvPr/>
          </p:nvSpPr>
          <p:spPr bwMode="auto">
            <a:xfrm>
              <a:off x="1803" y="3037"/>
              <a:ext cx="0" cy="2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19" name="Line 23"/>
            <p:cNvSpPr>
              <a:spLocks noChangeShapeType="1"/>
            </p:cNvSpPr>
            <p:nvPr/>
          </p:nvSpPr>
          <p:spPr bwMode="auto">
            <a:xfrm>
              <a:off x="4016" y="3037"/>
              <a:ext cx="0" cy="2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0" name="Line 24"/>
            <p:cNvSpPr>
              <a:spLocks noChangeShapeType="1"/>
            </p:cNvSpPr>
            <p:nvPr/>
          </p:nvSpPr>
          <p:spPr bwMode="auto">
            <a:xfrm>
              <a:off x="4016" y="2350"/>
              <a:ext cx="0" cy="42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9721" name="Line 25"/>
            <p:cNvSpPr>
              <a:spLocks noChangeShapeType="1"/>
            </p:cNvSpPr>
            <p:nvPr/>
          </p:nvSpPr>
          <p:spPr bwMode="auto">
            <a:xfrm flipH="1">
              <a:off x="3557" y="2350"/>
              <a:ext cx="4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extLst>
      <p:ext uri="{BB962C8B-B14F-4D97-AF65-F5344CB8AC3E}">
        <p14:creationId xmlns:p14="http://schemas.microsoft.com/office/powerpoint/2010/main" val="2422035115"/>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755650" y="476250"/>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中断源分类</a:t>
            </a:r>
            <a:r>
              <a:rPr lang="en-US" altLang="zh-CN" sz="4000">
                <a:solidFill>
                  <a:srgbClr val="FF0000"/>
                </a:solidFill>
                <a:latin typeface="Times New Roman" panose="02020603050405020304" pitchFamily="18" charset="0"/>
                <a:ea typeface="华文新魏" panose="02010800040101010101" pitchFamily="2" charset="-122"/>
              </a:rPr>
              <a:t>(3)</a:t>
            </a:r>
          </a:p>
        </p:txBody>
      </p:sp>
      <p:sp>
        <p:nvSpPr>
          <p:cNvPr id="242691" name="Rectangle 3"/>
          <p:cNvSpPr>
            <a:spLocks noGrp="1" noChangeArrowheads="1"/>
          </p:cNvSpPr>
          <p:nvPr>
            <p:ph type="body" idx="1"/>
          </p:nvPr>
        </p:nvSpPr>
        <p:spPr>
          <a:xfrm>
            <a:off x="609600" y="1219200"/>
            <a:ext cx="7772400" cy="5181600"/>
          </a:xfrm>
        </p:spPr>
        <p:txBody>
          <a:bodyPr/>
          <a:lstStyle/>
          <a:p>
            <a:pPr>
              <a:buFontTx/>
              <a:buNone/>
            </a:pPr>
            <a:r>
              <a:rPr lang="en-US" altLang="zh-CN" sz="3600">
                <a:latin typeface="仿宋_GB2312" pitchFamily="49" charset="-122"/>
                <a:ea typeface="仿宋_GB2312" pitchFamily="49" charset="-122"/>
              </a:rPr>
              <a:t>  </a:t>
            </a:r>
            <a:endParaRPr lang="en-US" altLang="zh-CN" sz="4000">
              <a:latin typeface="华文新魏" panose="02010800040101010101" pitchFamily="2" charset="-122"/>
              <a:ea typeface="华文新魏" panose="02010800040101010101" pitchFamily="2" charset="-122"/>
            </a:endParaRPr>
          </a:p>
        </p:txBody>
      </p:sp>
      <p:sp>
        <p:nvSpPr>
          <p:cNvPr id="242693" name="Text Box 5"/>
          <p:cNvSpPr txBox="1">
            <a:spLocks noChangeArrowheads="1"/>
          </p:cNvSpPr>
          <p:nvPr/>
        </p:nvSpPr>
        <p:spPr bwMode="auto">
          <a:xfrm>
            <a:off x="468313" y="1700213"/>
            <a:ext cx="8207375" cy="3617912"/>
          </a:xfrm>
          <a:prstGeom prst="rect">
            <a:avLst/>
          </a:prstGeom>
          <a:solidFill>
            <a:srgbClr val="EAEAEA"/>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kumimoji="1" lang="zh-CN" altLang="zh-CN" sz="2800">
              <a:solidFill>
                <a:schemeClr val="tx2"/>
              </a:solidFill>
              <a:latin typeface="华文新魏" panose="02010800040101010101" pitchFamily="2" charset="-122"/>
              <a:ea typeface="华文新魏" panose="02010800040101010101" pitchFamily="2" charset="-122"/>
            </a:endParaRPr>
          </a:p>
        </p:txBody>
      </p:sp>
      <p:sp>
        <p:nvSpPr>
          <p:cNvPr id="242695" name="Text Box 7"/>
          <p:cNvSpPr txBox="1">
            <a:spLocks noChangeArrowheads="1"/>
          </p:cNvSpPr>
          <p:nvPr/>
        </p:nvSpPr>
        <p:spPr bwMode="auto">
          <a:xfrm>
            <a:off x="2460625" y="2225675"/>
            <a:ext cx="1631950" cy="78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硬中断</a:t>
            </a:r>
          </a:p>
        </p:txBody>
      </p:sp>
      <p:sp>
        <p:nvSpPr>
          <p:cNvPr id="242696" name="Text Box 8"/>
          <p:cNvSpPr txBox="1">
            <a:spLocks noChangeArrowheads="1"/>
          </p:cNvSpPr>
          <p:nvPr/>
        </p:nvSpPr>
        <p:spPr bwMode="auto">
          <a:xfrm>
            <a:off x="2503488" y="4005263"/>
            <a:ext cx="1636712" cy="78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软中断</a:t>
            </a:r>
          </a:p>
        </p:txBody>
      </p:sp>
      <p:sp>
        <p:nvSpPr>
          <p:cNvPr id="242697" name="AutoShape 9"/>
          <p:cNvSpPr>
            <a:spLocks/>
          </p:cNvSpPr>
          <p:nvPr/>
        </p:nvSpPr>
        <p:spPr bwMode="auto">
          <a:xfrm>
            <a:off x="3886200" y="1963738"/>
            <a:ext cx="819150" cy="1049337"/>
          </a:xfrm>
          <a:prstGeom prst="leftBrace">
            <a:avLst>
              <a:gd name="adj1" fmla="val 10675"/>
              <a:gd name="adj2" fmla="val 50000"/>
            </a:avLst>
          </a:prstGeom>
          <a:noFill/>
          <a:ln w="9525">
            <a:solidFill>
              <a:srgbClr val="0099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42698" name="AutoShape 10"/>
          <p:cNvSpPr>
            <a:spLocks/>
          </p:cNvSpPr>
          <p:nvPr/>
        </p:nvSpPr>
        <p:spPr bwMode="auto">
          <a:xfrm>
            <a:off x="3886200" y="3798888"/>
            <a:ext cx="512763" cy="1049337"/>
          </a:xfrm>
          <a:prstGeom prst="leftBrace">
            <a:avLst>
              <a:gd name="adj1" fmla="val 17054"/>
              <a:gd name="adj2" fmla="val 50000"/>
            </a:avLst>
          </a:prstGeom>
          <a:noFill/>
          <a:ln w="9525">
            <a:solidFill>
              <a:srgbClr val="0099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242699" name="Text Box 11"/>
          <p:cNvSpPr txBox="1">
            <a:spLocks noChangeArrowheads="1"/>
          </p:cNvSpPr>
          <p:nvPr/>
        </p:nvSpPr>
        <p:spPr bwMode="auto">
          <a:xfrm>
            <a:off x="4398963" y="1700213"/>
            <a:ext cx="4276725" cy="78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外中断</a:t>
            </a:r>
            <a:r>
              <a:rPr kumimoji="1" lang="en-US" altLang="zh-CN" sz="2800">
                <a:solidFill>
                  <a:srgbClr val="FF0000"/>
                </a:solidFill>
                <a:latin typeface="华文新魏" panose="02010800040101010101" pitchFamily="2" charset="-122"/>
                <a:ea typeface="华文新魏" panose="02010800040101010101" pitchFamily="2" charset="-122"/>
              </a:rPr>
              <a:t>(</a:t>
            </a:r>
            <a:r>
              <a:rPr kumimoji="1" lang="zh-CN" altLang="en-US" sz="2800">
                <a:solidFill>
                  <a:srgbClr val="FF0000"/>
                </a:solidFill>
                <a:latin typeface="华文新魏" panose="02010800040101010101" pitchFamily="2" charset="-122"/>
                <a:ea typeface="华文新魏" panose="02010800040101010101" pitchFamily="2" charset="-122"/>
              </a:rPr>
              <a:t>中断、异步中断</a:t>
            </a:r>
            <a:r>
              <a:rPr kumimoji="1" lang="en-US" altLang="zh-CN" sz="2800">
                <a:solidFill>
                  <a:srgbClr val="FF0000"/>
                </a:solidFill>
                <a:latin typeface="华文新魏" panose="02010800040101010101" pitchFamily="2" charset="-122"/>
                <a:ea typeface="华文新魏" panose="02010800040101010101" pitchFamily="2" charset="-122"/>
              </a:rPr>
              <a:t>)</a:t>
            </a:r>
          </a:p>
        </p:txBody>
      </p:sp>
      <p:sp>
        <p:nvSpPr>
          <p:cNvPr id="242700" name="Text Box 12"/>
          <p:cNvSpPr txBox="1">
            <a:spLocks noChangeArrowheads="1"/>
          </p:cNvSpPr>
          <p:nvPr/>
        </p:nvSpPr>
        <p:spPr bwMode="auto">
          <a:xfrm>
            <a:off x="4398963" y="2711450"/>
            <a:ext cx="4205287" cy="788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内中断</a:t>
            </a:r>
            <a:r>
              <a:rPr kumimoji="1" lang="en-US" altLang="zh-CN" sz="2800">
                <a:solidFill>
                  <a:srgbClr val="FF0000"/>
                </a:solidFill>
                <a:latin typeface="华文新魏" panose="02010800040101010101" pitchFamily="2" charset="-122"/>
                <a:ea typeface="华文新魏" panose="02010800040101010101" pitchFamily="2" charset="-122"/>
              </a:rPr>
              <a:t>(</a:t>
            </a:r>
            <a:r>
              <a:rPr kumimoji="1" lang="zh-CN" altLang="en-US" sz="2800">
                <a:solidFill>
                  <a:srgbClr val="FF0000"/>
                </a:solidFill>
                <a:latin typeface="华文新魏" panose="02010800040101010101" pitchFamily="2" charset="-122"/>
                <a:ea typeface="华文新魏" panose="02010800040101010101" pitchFamily="2" charset="-122"/>
              </a:rPr>
              <a:t>异常、同步中断</a:t>
            </a:r>
            <a:r>
              <a:rPr kumimoji="1" lang="en-US" altLang="zh-CN" sz="2800">
                <a:solidFill>
                  <a:srgbClr val="FF0000"/>
                </a:solidFill>
                <a:latin typeface="华文新魏" panose="02010800040101010101" pitchFamily="2" charset="-122"/>
                <a:ea typeface="华文新魏" panose="02010800040101010101" pitchFamily="2" charset="-122"/>
              </a:rPr>
              <a:t>)</a:t>
            </a:r>
          </a:p>
        </p:txBody>
      </p:sp>
      <p:sp>
        <p:nvSpPr>
          <p:cNvPr id="242701" name="Text Box 13"/>
          <p:cNvSpPr txBox="1">
            <a:spLocks noChangeArrowheads="1"/>
          </p:cNvSpPr>
          <p:nvPr/>
        </p:nvSpPr>
        <p:spPr bwMode="auto">
          <a:xfrm>
            <a:off x="4398963" y="3535363"/>
            <a:ext cx="1743075" cy="78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信号</a:t>
            </a:r>
          </a:p>
        </p:txBody>
      </p:sp>
      <p:sp>
        <p:nvSpPr>
          <p:cNvPr id="242702" name="Text Box 14"/>
          <p:cNvSpPr txBox="1">
            <a:spLocks noChangeArrowheads="1"/>
          </p:cNvSpPr>
          <p:nvPr/>
        </p:nvSpPr>
        <p:spPr bwMode="auto">
          <a:xfrm>
            <a:off x="4398963" y="4584700"/>
            <a:ext cx="2028825" cy="64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800">
                <a:solidFill>
                  <a:srgbClr val="FF0000"/>
                </a:solidFill>
                <a:latin typeface="华文新魏" panose="02010800040101010101" pitchFamily="2" charset="-122"/>
                <a:ea typeface="华文新魏" panose="02010800040101010101" pitchFamily="2" charset="-122"/>
              </a:rPr>
              <a:t>软件中断</a:t>
            </a:r>
          </a:p>
        </p:txBody>
      </p:sp>
      <p:sp>
        <p:nvSpPr>
          <p:cNvPr id="242703" name="Text Box 15"/>
          <p:cNvSpPr txBox="1">
            <a:spLocks noChangeArrowheads="1"/>
          </p:cNvSpPr>
          <p:nvPr/>
        </p:nvSpPr>
        <p:spPr bwMode="auto">
          <a:xfrm>
            <a:off x="476250" y="1912938"/>
            <a:ext cx="1503363" cy="288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en-US" altLang="zh-CN" sz="3200">
              <a:solidFill>
                <a:srgbClr val="6600CC"/>
              </a:solidFill>
              <a:latin typeface="华文新魏" panose="02010800040101010101" pitchFamily="2" charset="-122"/>
              <a:ea typeface="华文新魏" panose="02010800040101010101" pitchFamily="2" charset="-122"/>
            </a:endParaRPr>
          </a:p>
          <a:p>
            <a:r>
              <a:rPr kumimoji="1" lang="zh-CN" altLang="en-US" sz="3200">
                <a:solidFill>
                  <a:srgbClr val="0000CC"/>
                </a:solidFill>
                <a:latin typeface="华文新魏" panose="02010800040101010101" pitchFamily="2" charset="-122"/>
                <a:ea typeface="华文新魏" panose="02010800040101010101" pitchFamily="2" charset="-122"/>
              </a:rPr>
              <a:t>按事件来源和实现手段分类</a:t>
            </a:r>
          </a:p>
        </p:txBody>
      </p:sp>
      <p:sp>
        <p:nvSpPr>
          <p:cNvPr id="242704" name="AutoShape 16"/>
          <p:cNvSpPr>
            <a:spLocks/>
          </p:cNvSpPr>
          <p:nvPr/>
        </p:nvSpPr>
        <p:spPr bwMode="auto">
          <a:xfrm>
            <a:off x="1701800" y="2486025"/>
            <a:ext cx="865188" cy="1838325"/>
          </a:xfrm>
          <a:prstGeom prst="leftBrace">
            <a:avLst>
              <a:gd name="adj1" fmla="val 17706"/>
              <a:gd name="adj2" fmla="val 50000"/>
            </a:avLst>
          </a:prstGeom>
          <a:noFill/>
          <a:ln w="9525">
            <a:solidFill>
              <a:srgbClr val="009900"/>
            </a:solidFill>
            <a:round/>
            <a:headEnd/>
            <a:tailEnd/>
          </a:ln>
          <a:extLst>
            <a:ext uri="{909E8E84-426E-40DD-AFC4-6F175D3DCCD1}">
              <a14:hiddenFill xmlns:a14="http://schemas.microsoft.com/office/drawing/2010/main">
                <a:solidFill>
                  <a:schemeClr val="accent1"/>
                </a:solidFill>
              </a14:hiddenFill>
            </a:ext>
          </a:extLst>
        </p:spPr>
        <p:txBody>
          <a:bodyPr/>
          <a:lstStyle/>
          <a:p>
            <a:endParaRPr lang="zh-CN" altLang="en-US"/>
          </a:p>
        </p:txBody>
      </p:sp>
    </p:spTree>
    <p:extLst>
      <p:ext uri="{BB962C8B-B14F-4D97-AF65-F5344CB8AC3E}">
        <p14:creationId xmlns:p14="http://schemas.microsoft.com/office/powerpoint/2010/main" val="252341308"/>
      </p:ext>
    </p:extLst>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95288" y="219075"/>
            <a:ext cx="82296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中断源分类</a:t>
            </a:r>
            <a:r>
              <a:rPr lang="en-US" altLang="zh-CN" sz="4000">
                <a:solidFill>
                  <a:srgbClr val="FF0000"/>
                </a:solidFill>
                <a:latin typeface="Times New Roman" panose="02020603050405020304" pitchFamily="18" charset="0"/>
                <a:ea typeface="华文新魏" panose="02010800040101010101" pitchFamily="2" charset="-122"/>
              </a:rPr>
              <a:t>(4)</a:t>
            </a:r>
          </a:p>
        </p:txBody>
      </p:sp>
      <p:sp>
        <p:nvSpPr>
          <p:cNvPr id="243715" name="Rectangle 3"/>
          <p:cNvSpPr>
            <a:spLocks noGrp="1" noChangeArrowheads="1"/>
          </p:cNvSpPr>
          <p:nvPr>
            <p:ph type="body" idx="1"/>
          </p:nvPr>
        </p:nvSpPr>
        <p:spPr>
          <a:xfrm>
            <a:off x="742124" y="1124745"/>
            <a:ext cx="7848103" cy="4320480"/>
          </a:xfrm>
        </p:spPr>
        <p:txBody>
          <a:bodyPr/>
          <a:lstStyle/>
          <a:p>
            <a:pPr>
              <a:buFontTx/>
              <a:buNone/>
            </a:pPr>
            <a:r>
              <a:rPr lang="en-US" altLang="zh-CN" sz="3600" dirty="0">
                <a:ea typeface="仿宋_GB2312" pitchFamily="49" charset="-122"/>
              </a:rPr>
              <a:t>•</a:t>
            </a:r>
            <a:r>
              <a:rPr lang="en-US" altLang="zh-CN" sz="3600" dirty="0">
                <a:latin typeface="仿宋_GB2312" pitchFamily="49" charset="-122"/>
                <a:ea typeface="仿宋_GB2312" pitchFamily="49" charset="-122"/>
              </a:rPr>
              <a:t> </a:t>
            </a:r>
            <a:r>
              <a:rPr lang="zh-CN" altLang="en-US" sz="2800" b="1" dirty="0">
                <a:solidFill>
                  <a:srgbClr val="0000CC"/>
                </a:solidFill>
                <a:latin typeface="+mn-ea"/>
              </a:rPr>
              <a:t>外中断</a:t>
            </a:r>
            <a:r>
              <a:rPr lang="en-US" altLang="zh-CN" sz="2800" dirty="0">
                <a:latin typeface="+mn-ea"/>
              </a:rPr>
              <a:t>(</a:t>
            </a:r>
            <a:r>
              <a:rPr lang="zh-CN" altLang="en-US" sz="2800" dirty="0">
                <a:solidFill>
                  <a:srgbClr val="0000CC"/>
                </a:solidFill>
                <a:latin typeface="+mn-ea"/>
              </a:rPr>
              <a:t>中断</a:t>
            </a:r>
            <a:r>
              <a:rPr lang="zh-CN" altLang="en-US" sz="2800" dirty="0">
                <a:latin typeface="+mn-ea"/>
              </a:rPr>
              <a:t>或</a:t>
            </a:r>
            <a:r>
              <a:rPr lang="zh-CN" altLang="en-US" sz="2800" dirty="0">
                <a:solidFill>
                  <a:srgbClr val="0000CC"/>
                </a:solidFill>
                <a:latin typeface="+mn-ea"/>
              </a:rPr>
              <a:t>异步中断</a:t>
            </a:r>
            <a:r>
              <a:rPr lang="en-US" altLang="zh-CN" sz="2800" dirty="0">
                <a:latin typeface="+mn-ea"/>
              </a:rPr>
              <a:t>)--</a:t>
            </a:r>
            <a:r>
              <a:rPr lang="zh-CN" altLang="en-US" sz="2800" dirty="0">
                <a:latin typeface="+mn-ea"/>
              </a:rPr>
              <a:t>是指来自处理器之外的中断信号，包括时钟中断、键盘中断、它机中断和设备中断等；外中断又分可屏蔽中断和不可屏蔽中断，每个不同中断具有不同的中断优先级，表示事件的紧急程度，在处理高一级中断时，往往会屏蔽部分或全部低级中断。</a:t>
            </a:r>
          </a:p>
          <a:p>
            <a:pPr>
              <a:buFontTx/>
              <a:buNone/>
            </a:pPr>
            <a:r>
              <a:rPr lang="en-US" altLang="zh-CN" sz="2800">
                <a:latin typeface="+mn-ea"/>
              </a:rPr>
              <a:t>• </a:t>
            </a:r>
            <a:r>
              <a:rPr lang="zh-CN" altLang="en-US" sz="2800" b="1">
                <a:solidFill>
                  <a:srgbClr val="0000CC"/>
                </a:solidFill>
                <a:latin typeface="+mn-ea"/>
              </a:rPr>
              <a:t>内中断</a:t>
            </a:r>
            <a:r>
              <a:rPr lang="en-US" altLang="zh-CN" sz="2800" dirty="0">
                <a:latin typeface="+mn-ea"/>
              </a:rPr>
              <a:t>(</a:t>
            </a:r>
            <a:r>
              <a:rPr lang="zh-CN" altLang="en-US" sz="2800" dirty="0">
                <a:solidFill>
                  <a:srgbClr val="0000CC"/>
                </a:solidFill>
                <a:latin typeface="+mn-ea"/>
              </a:rPr>
              <a:t>异常</a:t>
            </a:r>
            <a:r>
              <a:rPr lang="zh-CN" altLang="en-US" sz="2800" dirty="0">
                <a:latin typeface="+mn-ea"/>
              </a:rPr>
              <a:t>或</a:t>
            </a:r>
            <a:r>
              <a:rPr lang="zh-CN" altLang="en-US" sz="2800" dirty="0">
                <a:solidFill>
                  <a:srgbClr val="0000CC"/>
                </a:solidFill>
                <a:latin typeface="+mn-ea"/>
              </a:rPr>
              <a:t>同步中断</a:t>
            </a:r>
            <a:r>
              <a:rPr lang="en-US" altLang="zh-CN" sz="2800" dirty="0">
                <a:latin typeface="+mn-ea"/>
              </a:rPr>
              <a:t>)--</a:t>
            </a:r>
            <a:r>
              <a:rPr lang="zh-CN" altLang="en-US" sz="2800" dirty="0">
                <a:latin typeface="+mn-ea"/>
              </a:rPr>
              <a:t>是指来自处理器内部，通常由于程序执行中，发现与当前指令关联的、不正常的、或是错误的事件。</a:t>
            </a:r>
          </a:p>
        </p:txBody>
      </p:sp>
    </p:spTree>
    <p:extLst>
      <p:ext uri="{BB962C8B-B14F-4D97-AF65-F5344CB8AC3E}">
        <p14:creationId xmlns:p14="http://schemas.microsoft.com/office/powerpoint/2010/main" val="3068308593"/>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3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611188" y="3714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中断和异常的区别</a:t>
            </a:r>
            <a:endParaRPr lang="zh-CN" altLang="en-US" sz="4800">
              <a:latin typeface="仿宋_GB2312" pitchFamily="49" charset="-122"/>
              <a:ea typeface="仿宋_GB2312" pitchFamily="49" charset="-122"/>
            </a:endParaRPr>
          </a:p>
        </p:txBody>
      </p:sp>
      <p:sp>
        <p:nvSpPr>
          <p:cNvPr id="244739" name="Rectangle 3"/>
          <p:cNvSpPr>
            <a:spLocks noGrp="1" noChangeArrowheads="1"/>
          </p:cNvSpPr>
          <p:nvPr>
            <p:ph type="body" idx="1"/>
          </p:nvPr>
        </p:nvSpPr>
        <p:spPr>
          <a:xfrm>
            <a:off x="611188" y="1182689"/>
            <a:ext cx="8137276" cy="3686472"/>
          </a:xfrm>
        </p:spPr>
        <p:txBody>
          <a:bodyPr/>
          <a:lstStyle/>
          <a:p>
            <a:pPr>
              <a:lnSpc>
                <a:spcPct val="90000"/>
              </a:lnSpc>
              <a:buFontTx/>
              <a:buNone/>
            </a:pPr>
            <a:r>
              <a:rPr lang="en-US" altLang="zh-CN" sz="2800" dirty="0">
                <a:ea typeface="仿宋_GB2312" pitchFamily="49" charset="-122"/>
              </a:rPr>
              <a:t>•</a:t>
            </a:r>
            <a:r>
              <a:rPr lang="en-US" altLang="zh-CN" sz="2800" dirty="0">
                <a:latin typeface="仿宋_GB2312" pitchFamily="49" charset="-122"/>
                <a:ea typeface="仿宋_GB2312" pitchFamily="49" charset="-122"/>
              </a:rPr>
              <a:t> </a:t>
            </a:r>
            <a:r>
              <a:rPr lang="zh-CN" altLang="en-US" sz="2800" b="1" dirty="0">
                <a:solidFill>
                  <a:srgbClr val="0000CC"/>
                </a:solidFill>
                <a:latin typeface="+mn-ea"/>
              </a:rPr>
              <a:t>中断</a:t>
            </a:r>
            <a:r>
              <a:rPr lang="zh-CN" altLang="en-US" sz="2800" dirty="0">
                <a:latin typeface="+mn-ea"/>
              </a:rPr>
              <a:t>是由与现行指令无关的中断信号触发的</a:t>
            </a:r>
            <a:r>
              <a:rPr lang="en-US" altLang="zh-CN" sz="2800" dirty="0">
                <a:latin typeface="+mn-ea"/>
              </a:rPr>
              <a:t>(</a:t>
            </a:r>
            <a:r>
              <a:rPr lang="zh-CN" altLang="en-US" sz="2800" dirty="0">
                <a:latin typeface="+mn-ea"/>
              </a:rPr>
              <a:t>异步的</a:t>
            </a:r>
            <a:r>
              <a:rPr lang="en-US" altLang="zh-CN" sz="2800" dirty="0">
                <a:latin typeface="+mn-ea"/>
              </a:rPr>
              <a:t>)</a:t>
            </a:r>
            <a:r>
              <a:rPr lang="zh-CN" altLang="en-US" sz="2800" dirty="0">
                <a:latin typeface="+mn-ea"/>
              </a:rPr>
              <a:t>，且中断的发生与</a:t>
            </a:r>
            <a:r>
              <a:rPr lang="en-US" altLang="zh-CN" sz="2800" dirty="0">
                <a:latin typeface="+mn-ea"/>
              </a:rPr>
              <a:t>CPU</a:t>
            </a:r>
            <a:r>
              <a:rPr lang="zh-CN" altLang="en-US" sz="2800" dirty="0">
                <a:latin typeface="+mn-ea"/>
              </a:rPr>
              <a:t>处在用户模式或内核模式无关，在</a:t>
            </a:r>
            <a:r>
              <a:rPr lang="zh-CN" altLang="en-US" sz="2800" dirty="0">
                <a:solidFill>
                  <a:srgbClr val="FF0000"/>
                </a:solidFill>
                <a:latin typeface="+mn-ea"/>
              </a:rPr>
              <a:t>两条机器指令之间才可响应中断</a:t>
            </a:r>
            <a:r>
              <a:rPr lang="zh-CN" altLang="en-US" sz="2800" dirty="0">
                <a:latin typeface="+mn-ea"/>
              </a:rPr>
              <a:t>，一般来说，中断处理程序提供的服务不是为当前进程所需的；</a:t>
            </a:r>
          </a:p>
          <a:p>
            <a:pPr>
              <a:lnSpc>
                <a:spcPct val="90000"/>
              </a:lnSpc>
              <a:buFontTx/>
              <a:buNone/>
            </a:pPr>
            <a:r>
              <a:rPr lang="en-US" altLang="zh-CN" sz="2800" dirty="0">
                <a:latin typeface="+mn-ea"/>
              </a:rPr>
              <a:t>• </a:t>
            </a:r>
            <a:r>
              <a:rPr lang="zh-CN" altLang="en-US" sz="2800" b="1" dirty="0">
                <a:solidFill>
                  <a:srgbClr val="0000CC"/>
                </a:solidFill>
                <a:latin typeface="+mn-ea"/>
              </a:rPr>
              <a:t>异常</a:t>
            </a:r>
            <a:r>
              <a:rPr lang="zh-CN" altLang="en-US" sz="2800" dirty="0">
                <a:latin typeface="+mn-ea"/>
              </a:rPr>
              <a:t>是由处理器正在执行现行指令而引起的，一条指令执行期间允许响应异常，异常处理程序提供的服务是为当前进程所用的。异常包括很多方面，有出错</a:t>
            </a:r>
            <a:r>
              <a:rPr lang="en-US" altLang="zh-CN" sz="2800" dirty="0">
                <a:latin typeface="+mn-ea"/>
              </a:rPr>
              <a:t>(fault)</a:t>
            </a:r>
            <a:r>
              <a:rPr lang="zh-CN" altLang="en-US" sz="2800" dirty="0">
                <a:latin typeface="+mn-ea"/>
              </a:rPr>
              <a:t>，也有陷入</a:t>
            </a:r>
            <a:r>
              <a:rPr lang="en-US" altLang="zh-CN" sz="2800" dirty="0">
                <a:latin typeface="+mn-ea"/>
              </a:rPr>
              <a:t>(trap)</a:t>
            </a:r>
            <a:r>
              <a:rPr lang="zh-CN" altLang="en-US" sz="2800" dirty="0">
                <a:latin typeface="+mn-ea"/>
              </a:rPr>
              <a:t>等。</a:t>
            </a:r>
          </a:p>
        </p:txBody>
      </p:sp>
    </p:spTree>
    <p:extLst>
      <p:ext uri="{BB962C8B-B14F-4D97-AF65-F5344CB8AC3E}">
        <p14:creationId xmlns:p14="http://schemas.microsoft.com/office/powerpoint/2010/main" val="1182567619"/>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188913"/>
            <a:ext cx="7772400" cy="609600"/>
          </a:xfrm>
        </p:spPr>
        <p:txBody>
          <a:bodyPr/>
          <a:lstStyle/>
          <a:p>
            <a:r>
              <a:rPr lang="en-US" altLang="zh-CN" sz="4000" dirty="0">
                <a:solidFill>
                  <a:srgbClr val="FF0000"/>
                </a:solidFill>
                <a:latin typeface="Times New Roman" panose="02020603050405020304" pitchFamily="18" charset="0"/>
                <a:ea typeface="华文新魏" panose="02010800040101010101" pitchFamily="2" charset="-122"/>
              </a:rPr>
              <a:t>2.1</a:t>
            </a:r>
            <a:r>
              <a:rPr lang="zh-CN" altLang="en-US" sz="4000" dirty="0">
                <a:solidFill>
                  <a:srgbClr val="FF0000"/>
                </a:solidFill>
                <a:latin typeface="Times New Roman" panose="02020603050405020304" pitchFamily="18" charset="0"/>
                <a:ea typeface="华文新魏" panose="02010800040101010101" pitchFamily="2" charset="-122"/>
              </a:rPr>
              <a:t>处理器状态</a:t>
            </a:r>
          </a:p>
        </p:txBody>
      </p:sp>
      <p:sp>
        <p:nvSpPr>
          <p:cNvPr id="6147" name="Rectangle 3"/>
          <p:cNvSpPr>
            <a:spLocks noGrp="1" noChangeArrowheads="1"/>
          </p:cNvSpPr>
          <p:nvPr>
            <p:ph type="body" idx="1"/>
          </p:nvPr>
        </p:nvSpPr>
        <p:spPr>
          <a:xfrm>
            <a:off x="330818" y="1451000"/>
            <a:ext cx="8569200" cy="3942655"/>
          </a:xfrm>
        </p:spPr>
        <p:txBody>
          <a:bodyPr/>
          <a:lstStyle/>
          <a:p>
            <a:pPr marL="179388" indent="-179388">
              <a:buFontTx/>
              <a:buNone/>
            </a:pPr>
            <a:r>
              <a:rPr lang="en-US" altLang="zh-CN" sz="2800" dirty="0">
                <a:latin typeface="仿宋_GB2312" pitchFamily="49" charset="-122"/>
                <a:ea typeface="仿宋_GB2312" pitchFamily="49" charset="-122"/>
              </a:rPr>
              <a:t>   </a:t>
            </a:r>
            <a:r>
              <a:rPr lang="zh-CN" altLang="en-US" sz="2800" dirty="0">
                <a:latin typeface="仿宋_GB2312" pitchFamily="49" charset="-122"/>
                <a:ea typeface="仿宋_GB2312" pitchFamily="49" charset="-122"/>
              </a:rPr>
              <a:t>计算机系统的核心是中央处理器</a:t>
            </a:r>
          </a:p>
          <a:p>
            <a:pPr marL="179388" indent="-179388"/>
            <a:r>
              <a:rPr lang="zh-CN" altLang="en-US" sz="2800" b="1" dirty="0">
                <a:latin typeface="仿宋_GB2312" pitchFamily="49" charset="-122"/>
                <a:ea typeface="仿宋_GB2312" pitchFamily="49" charset="-122"/>
              </a:rPr>
              <a:t>单处理器系统：</a:t>
            </a:r>
            <a:r>
              <a:rPr lang="zh-CN" altLang="en-US" sz="2400" dirty="0">
                <a:latin typeface="仿宋_GB2312" pitchFamily="49" charset="-122"/>
                <a:ea typeface="仿宋_GB2312" pitchFamily="49" charset="-122"/>
              </a:rPr>
              <a:t>一个计算机系统只包括一个运算处理器。</a:t>
            </a:r>
          </a:p>
          <a:p>
            <a:pPr marL="179388" indent="-179388"/>
            <a:r>
              <a:rPr lang="zh-CN" altLang="en-US" sz="2800" b="1" dirty="0">
                <a:latin typeface="仿宋_GB2312" pitchFamily="49" charset="-122"/>
                <a:ea typeface="仿宋_GB2312" pitchFamily="49" charset="-122"/>
              </a:rPr>
              <a:t>多处理器系统：</a:t>
            </a:r>
            <a:r>
              <a:rPr lang="zh-CN" altLang="en-US" sz="2400" dirty="0">
                <a:latin typeface="仿宋_GB2312" pitchFamily="49" charset="-122"/>
                <a:ea typeface="仿宋_GB2312" pitchFamily="49" charset="-122"/>
              </a:rPr>
              <a:t>一个计算机系统有多个运算处理器。</a:t>
            </a:r>
          </a:p>
          <a:p>
            <a:pPr lvl="1"/>
            <a:r>
              <a:rPr kumimoji="1" lang="zh-CN" altLang="en-US" dirty="0"/>
              <a:t>共享存储</a:t>
            </a:r>
            <a:r>
              <a:rPr kumimoji="1" lang="en-US" altLang="zh-CN" dirty="0"/>
              <a:t>(</a:t>
            </a:r>
            <a:r>
              <a:rPr kumimoji="1" lang="zh-CN" altLang="en-US" dirty="0"/>
              <a:t>紧密耦合</a:t>
            </a:r>
            <a:r>
              <a:rPr kumimoji="1" lang="en-US" altLang="zh-CN" dirty="0"/>
              <a:t>)</a:t>
            </a:r>
            <a:r>
              <a:rPr kumimoji="1" lang="zh-CN" altLang="en-US" dirty="0"/>
              <a:t>多处理器系统</a:t>
            </a:r>
          </a:p>
          <a:p>
            <a:pPr lvl="2"/>
            <a:r>
              <a:rPr kumimoji="1" lang="zh-CN" altLang="en-US" dirty="0"/>
              <a:t>主从式系统</a:t>
            </a:r>
          </a:p>
          <a:p>
            <a:pPr lvl="2"/>
            <a:r>
              <a:rPr kumimoji="1" lang="zh-CN" altLang="en-US" dirty="0"/>
              <a:t>对称式系统</a:t>
            </a:r>
          </a:p>
          <a:p>
            <a:pPr lvl="1"/>
            <a:r>
              <a:rPr kumimoji="1" lang="zh-CN" altLang="en-US" dirty="0"/>
              <a:t>分布存储</a:t>
            </a:r>
            <a:r>
              <a:rPr kumimoji="1" lang="en-US" altLang="zh-CN" dirty="0"/>
              <a:t>(</a:t>
            </a:r>
            <a:r>
              <a:rPr kumimoji="1" lang="zh-CN" altLang="en-US" dirty="0"/>
              <a:t>松散耦合</a:t>
            </a:r>
            <a:r>
              <a:rPr kumimoji="1" lang="en-US" altLang="zh-CN" dirty="0"/>
              <a:t>)</a:t>
            </a:r>
            <a:r>
              <a:rPr kumimoji="1" lang="zh-CN" altLang="en-US" dirty="0"/>
              <a:t>多处理器系统</a:t>
            </a:r>
          </a:p>
          <a:p>
            <a:pPr lvl="2"/>
            <a:r>
              <a:rPr kumimoji="1" lang="zh-CN" altLang="en-US" dirty="0"/>
              <a:t>集群系统</a:t>
            </a:r>
          </a:p>
        </p:txBody>
      </p:sp>
      <p:sp>
        <p:nvSpPr>
          <p:cNvPr id="6148"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a:latin typeface="Times New Roman" panose="02020603050405020304" pitchFamily="18" charset="0"/>
                <a:ea typeface="黑体" panose="02010609060101010101" pitchFamily="49" charset="-122"/>
              </a:rPr>
              <a:t>2.1.1 </a:t>
            </a:r>
            <a:r>
              <a:rPr lang="zh-CN" altLang="en-US" sz="3200">
                <a:latin typeface="Times New Roman" panose="02020603050405020304" pitchFamily="18" charset="0"/>
                <a:ea typeface="黑体" panose="02010609060101010101" pitchFamily="49" charset="-122"/>
              </a:rPr>
              <a:t>处理器</a:t>
            </a:r>
          </a:p>
        </p:txBody>
      </p:sp>
      <p:sp>
        <p:nvSpPr>
          <p:cNvPr id="2" name="文本框 1"/>
          <p:cNvSpPr txBox="1"/>
          <p:nvPr/>
        </p:nvSpPr>
        <p:spPr>
          <a:xfrm>
            <a:off x="504031" y="5393655"/>
            <a:ext cx="8395987" cy="1200329"/>
          </a:xfrm>
          <a:prstGeom prst="rect">
            <a:avLst/>
          </a:prstGeom>
          <a:noFill/>
        </p:spPr>
        <p:txBody>
          <a:bodyPr wrap="square" rtlCol="0">
            <a:spAutoFit/>
          </a:bodyPr>
          <a:lstStyle/>
          <a:p>
            <a:r>
              <a:rPr lang="zh-CN" altLang="en-US" dirty="0">
                <a:latin typeface="宋体" panose="02010600030101010101" pitchFamily="2" charset="-122"/>
              </a:rPr>
              <a:t>★</a:t>
            </a:r>
            <a:r>
              <a:rPr lang="zh-CN" altLang="zh-CN" b="1" dirty="0">
                <a:solidFill>
                  <a:srgbClr val="3333CC"/>
                </a:solidFill>
              </a:rPr>
              <a:t>多核</a:t>
            </a:r>
            <a:r>
              <a:rPr lang="zh-CN" altLang="en-US" b="1" dirty="0">
                <a:solidFill>
                  <a:srgbClr val="3333CC"/>
                </a:solidFill>
              </a:rPr>
              <a:t>处理器是</a:t>
            </a:r>
            <a:r>
              <a:rPr lang="zh-CN" altLang="zh-CN" b="1" dirty="0">
                <a:solidFill>
                  <a:srgbClr val="3333CC"/>
                </a:solidFill>
              </a:rPr>
              <a:t>指在同一块</a:t>
            </a:r>
            <a:r>
              <a:rPr lang="en-US" altLang="zh-CN" b="1" dirty="0">
                <a:solidFill>
                  <a:srgbClr val="3333CC"/>
                </a:solidFill>
              </a:rPr>
              <a:t>CPU</a:t>
            </a:r>
            <a:r>
              <a:rPr lang="zh-CN" altLang="zh-CN" b="1" dirty="0">
                <a:solidFill>
                  <a:srgbClr val="3333CC"/>
                </a:solidFill>
              </a:rPr>
              <a:t>芯片上放置多个核</a:t>
            </a:r>
            <a:r>
              <a:rPr lang="en-US" altLang="zh-CN" b="1" dirty="0">
                <a:solidFill>
                  <a:srgbClr val="3333CC"/>
                </a:solidFill>
              </a:rPr>
              <a:t>(core)</a:t>
            </a:r>
            <a:r>
              <a:rPr lang="zh-CN" altLang="zh-CN" b="1" dirty="0">
                <a:solidFill>
                  <a:srgbClr val="3333CC"/>
                </a:solidFill>
              </a:rPr>
              <a:t>，即执行单元。</a:t>
            </a:r>
            <a:r>
              <a:rPr lang="zh-CN" altLang="en-US" b="1" dirty="0">
                <a:solidFill>
                  <a:srgbClr val="3333CC"/>
                </a:solidFill>
              </a:rPr>
              <a:t>它比多处理器系统</a:t>
            </a:r>
            <a:r>
              <a:rPr lang="zh-CN" altLang="zh-CN" b="1" dirty="0">
                <a:solidFill>
                  <a:srgbClr val="3333CC"/>
                </a:solidFill>
              </a:rPr>
              <a:t>更加紧凑，成本更低、功耗更小。</a:t>
            </a:r>
            <a:endParaRPr lang="zh-CN" altLang="en-US" b="1" dirty="0">
              <a:solidFill>
                <a:srgbClr val="3333CC"/>
              </a:solidFill>
            </a:endParaRPr>
          </a:p>
        </p:txBody>
      </p:sp>
    </p:spTree>
    <p:extLst>
      <p:ext uri="{BB962C8B-B14F-4D97-AF65-F5344CB8AC3E}">
        <p14:creationId xmlns:p14="http://schemas.microsoft.com/office/powerpoint/2010/main" val="3520276451"/>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3568" y="476672"/>
            <a:ext cx="7772400" cy="609600"/>
          </a:xfrm>
        </p:spPr>
        <p:txBody>
          <a:bodyPr/>
          <a:lstStyle/>
          <a:p>
            <a:r>
              <a:rPr lang="zh-CN" altLang="en-US" sz="4000" dirty="0">
                <a:solidFill>
                  <a:srgbClr val="FF0000"/>
                </a:solidFill>
                <a:latin typeface="Times New Roman" panose="02020603050405020304" pitchFamily="18" charset="0"/>
                <a:ea typeface="华文新魏" panose="02010800040101010101" pitchFamily="2" charset="-122"/>
              </a:rPr>
              <a:t>硬中断与软中断</a:t>
            </a:r>
            <a:endParaRPr lang="zh-CN" altLang="en-US" sz="4800" dirty="0">
              <a:latin typeface="华文新魏" panose="02010800040101010101" pitchFamily="2" charset="-122"/>
              <a:ea typeface="华文新魏" panose="02010800040101010101" pitchFamily="2" charset="-122"/>
            </a:endParaRPr>
          </a:p>
        </p:txBody>
      </p:sp>
      <p:sp>
        <p:nvSpPr>
          <p:cNvPr id="246787" name="Rectangle 3"/>
          <p:cNvSpPr>
            <a:spLocks noGrp="1" noChangeArrowheads="1"/>
          </p:cNvSpPr>
          <p:nvPr>
            <p:ph type="body" idx="1"/>
          </p:nvPr>
        </p:nvSpPr>
        <p:spPr>
          <a:xfrm>
            <a:off x="465485" y="1556792"/>
            <a:ext cx="8352730" cy="4824536"/>
          </a:xfrm>
        </p:spPr>
        <p:txBody>
          <a:bodyPr/>
          <a:lstStyle/>
          <a:p>
            <a:r>
              <a:rPr lang="zh-CN" altLang="en-US" sz="2600" dirty="0">
                <a:latin typeface="+mn-ea"/>
              </a:rPr>
              <a:t>中断和异常要通过硬件设施来产生中断请求，是</a:t>
            </a:r>
            <a:r>
              <a:rPr lang="zh-CN" altLang="en-US" sz="2600" b="1" dirty="0">
                <a:solidFill>
                  <a:srgbClr val="0000CC"/>
                </a:solidFill>
                <a:latin typeface="+mn-ea"/>
              </a:rPr>
              <a:t>硬中断</a:t>
            </a:r>
            <a:r>
              <a:rPr lang="zh-CN" altLang="en-US" sz="2600" dirty="0">
                <a:latin typeface="+mn-ea"/>
              </a:rPr>
              <a:t>。</a:t>
            </a:r>
          </a:p>
          <a:p>
            <a:r>
              <a:rPr lang="zh-CN" altLang="en-US" sz="2600" b="1" dirty="0">
                <a:solidFill>
                  <a:srgbClr val="0000CC"/>
                </a:solidFill>
                <a:latin typeface="+mn-ea"/>
              </a:rPr>
              <a:t>软中断</a:t>
            </a:r>
            <a:r>
              <a:rPr lang="zh-CN" altLang="en-US" sz="2600" dirty="0">
                <a:latin typeface="+mn-ea"/>
              </a:rPr>
              <a:t>是利用硬中断的概念，用软件方法对中断机制进行模拟，实现宏观上的异步执行效果。软中断并不会直接中断</a:t>
            </a:r>
            <a:r>
              <a:rPr lang="en-US" altLang="zh-CN" sz="2600" dirty="0">
                <a:latin typeface="+mn-ea"/>
              </a:rPr>
              <a:t>CPU</a:t>
            </a:r>
            <a:r>
              <a:rPr lang="zh-CN" altLang="en-US" sz="2600" dirty="0">
                <a:latin typeface="+mn-ea"/>
              </a:rPr>
              <a:t>。也只有当前正在运行的代码（或进程）才会产生软中断。这种中断是一种需要内核为正在运行的进程去做一些事情（通常为</a:t>
            </a:r>
            <a:r>
              <a:rPr lang="en-US" altLang="zh-CN" sz="2600" dirty="0">
                <a:latin typeface="+mn-ea"/>
              </a:rPr>
              <a:t>I/O</a:t>
            </a:r>
            <a:r>
              <a:rPr lang="zh-CN" altLang="en-US" sz="2600" dirty="0">
                <a:latin typeface="+mn-ea"/>
              </a:rPr>
              <a:t>）的请求</a:t>
            </a:r>
            <a:endParaRPr lang="en-US" altLang="zh-CN" sz="2600" dirty="0">
              <a:latin typeface="+mn-ea"/>
            </a:endParaRPr>
          </a:p>
          <a:p>
            <a:r>
              <a:rPr lang="zh-CN" altLang="en-US" sz="2600" dirty="0">
                <a:latin typeface="+mn-ea"/>
              </a:rPr>
              <a:t>软中断分两种：“信号”和“软件中断”。</a:t>
            </a:r>
            <a:endParaRPr lang="en-US" altLang="zh-CN" sz="2600" dirty="0">
              <a:latin typeface="+mn-ea"/>
            </a:endParaRPr>
          </a:p>
          <a:p>
            <a:r>
              <a:rPr lang="zh-CN" altLang="en-US" sz="2600" b="1" dirty="0">
                <a:solidFill>
                  <a:srgbClr val="0000CC"/>
                </a:solidFill>
                <a:latin typeface="+mn-ea"/>
              </a:rPr>
              <a:t>硬中断流程：</a:t>
            </a:r>
            <a:r>
              <a:rPr lang="zh-CN" altLang="en-US" sz="2600" dirty="0">
                <a:latin typeface="+mn-ea"/>
              </a:rPr>
              <a:t>硬件</a:t>
            </a:r>
            <a:r>
              <a:rPr lang="en-US" altLang="zh-CN" sz="2600" dirty="0">
                <a:latin typeface="+mn-ea"/>
              </a:rPr>
              <a:t>-&gt;CPU-&gt;</a:t>
            </a:r>
            <a:r>
              <a:rPr lang="zh-CN" altLang="en-US" sz="2600" dirty="0">
                <a:latin typeface="+mn-ea"/>
              </a:rPr>
              <a:t>内核中的设备驱动程序</a:t>
            </a:r>
            <a:endParaRPr lang="en-US" altLang="zh-CN" sz="2600" dirty="0">
              <a:latin typeface="+mn-ea"/>
            </a:endParaRPr>
          </a:p>
          <a:p>
            <a:r>
              <a:rPr lang="zh-CN" altLang="en-US" sz="2600" b="1" dirty="0">
                <a:solidFill>
                  <a:srgbClr val="0000CC"/>
                </a:solidFill>
                <a:latin typeface="+mn-ea"/>
              </a:rPr>
              <a:t>软中断流程：</a:t>
            </a:r>
            <a:r>
              <a:rPr lang="zh-CN" altLang="en-US" sz="2600" dirty="0">
                <a:latin typeface="+mn-ea"/>
              </a:rPr>
              <a:t>进程 </a:t>
            </a:r>
            <a:r>
              <a:rPr lang="en-US" altLang="zh-CN" sz="2600" dirty="0">
                <a:latin typeface="+mn-ea"/>
              </a:rPr>
              <a:t>-&gt;</a:t>
            </a:r>
            <a:r>
              <a:rPr lang="zh-CN" altLang="en-US" sz="2600" dirty="0">
                <a:latin typeface="+mn-ea"/>
              </a:rPr>
              <a:t>内核中的设备驱动程序</a:t>
            </a:r>
            <a:endParaRPr lang="en-US" altLang="zh-CN" sz="2600" dirty="0">
              <a:latin typeface="+mn-ea"/>
            </a:endParaRPr>
          </a:p>
          <a:p>
            <a:endParaRPr lang="zh-CN" altLang="en-US" sz="2800" dirty="0">
              <a:latin typeface="+mn-ea"/>
            </a:endParaRPr>
          </a:p>
        </p:txBody>
      </p:sp>
    </p:spTree>
    <p:extLst>
      <p:ext uri="{BB962C8B-B14F-4D97-AF65-F5344CB8AC3E}">
        <p14:creationId xmlns:p14="http://schemas.microsoft.com/office/powerpoint/2010/main" val="3978695416"/>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7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7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6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11188" y="404813"/>
            <a:ext cx="7772400" cy="609600"/>
          </a:xfrm>
        </p:spPr>
        <p:txBody>
          <a:bodyPr/>
          <a:lstStyle/>
          <a:p>
            <a:r>
              <a:rPr lang="zh-CN" altLang="en-US" sz="4000" dirty="0">
                <a:solidFill>
                  <a:srgbClr val="FF0000"/>
                </a:solidFill>
                <a:latin typeface="Times New Roman" panose="02020603050405020304" pitchFamily="18" charset="0"/>
                <a:ea typeface="华文新魏" panose="02010800040101010101" pitchFamily="2" charset="-122"/>
              </a:rPr>
              <a:t>中断的通常用法</a:t>
            </a:r>
            <a:endParaRPr lang="zh-CN" altLang="en-US" dirty="0"/>
          </a:p>
        </p:txBody>
      </p:sp>
      <p:sp>
        <p:nvSpPr>
          <p:cNvPr id="247811" name="Rectangle 3"/>
          <p:cNvSpPr>
            <a:spLocks noGrp="1" noChangeArrowheads="1"/>
          </p:cNvSpPr>
          <p:nvPr>
            <p:ph type="body" idx="1"/>
          </p:nvPr>
        </p:nvSpPr>
        <p:spPr>
          <a:xfrm>
            <a:off x="982333" y="1196752"/>
            <a:ext cx="7415609" cy="4896544"/>
          </a:xfrm>
        </p:spPr>
        <p:txBody>
          <a:bodyPr/>
          <a:lstStyle/>
          <a:p>
            <a:pPr>
              <a:lnSpc>
                <a:spcPct val="80000"/>
              </a:lnSpc>
            </a:pPr>
            <a:r>
              <a:rPr lang="en-US" altLang="zh-CN" sz="2800" dirty="0"/>
              <a:t>“</a:t>
            </a:r>
            <a:r>
              <a:rPr lang="zh-CN" altLang="en-US" sz="2800" b="1" dirty="0">
                <a:solidFill>
                  <a:srgbClr val="3333CC"/>
                </a:solidFill>
              </a:rPr>
              <a:t>中断</a:t>
            </a:r>
            <a:r>
              <a:rPr lang="zh-CN" altLang="en-US" sz="2800" dirty="0"/>
              <a:t>”</a:t>
            </a:r>
            <a:r>
              <a:rPr lang="en-US" altLang="zh-CN" sz="2800" dirty="0"/>
              <a:t>(</a:t>
            </a:r>
            <a:r>
              <a:rPr lang="zh-CN" altLang="en-US" sz="2800" dirty="0"/>
              <a:t>硬中断</a:t>
            </a:r>
            <a:r>
              <a:rPr lang="en-US" altLang="zh-CN" sz="2800" dirty="0"/>
              <a:t>)</a:t>
            </a:r>
            <a:r>
              <a:rPr lang="zh-CN" altLang="en-US" sz="2800" dirty="0"/>
              <a:t>用于外部设备对</a:t>
            </a:r>
            <a:r>
              <a:rPr lang="en-US" altLang="zh-CN" sz="2800" dirty="0"/>
              <a:t>CPU</a:t>
            </a:r>
            <a:r>
              <a:rPr lang="zh-CN" altLang="en-US" sz="2800" dirty="0"/>
              <a:t>的中断</a:t>
            </a:r>
            <a:r>
              <a:rPr lang="en-US" altLang="zh-CN" sz="2800" dirty="0"/>
              <a:t>(</a:t>
            </a:r>
            <a:r>
              <a:rPr lang="zh-CN" altLang="en-US" sz="2800" dirty="0"/>
              <a:t>中断的是正在运行的任何程序</a:t>
            </a:r>
            <a:r>
              <a:rPr lang="en-US" altLang="zh-CN" sz="2800" dirty="0"/>
              <a:t>)</a:t>
            </a:r>
            <a:r>
              <a:rPr lang="zh-CN" altLang="en-US" sz="2800" dirty="0"/>
              <a:t>，转向中断处理程序上半部分执行；</a:t>
            </a:r>
          </a:p>
          <a:p>
            <a:pPr>
              <a:lnSpc>
                <a:spcPct val="80000"/>
              </a:lnSpc>
            </a:pPr>
            <a:r>
              <a:rPr lang="zh-CN" altLang="en-US" sz="2800" dirty="0"/>
              <a:t>“</a:t>
            </a:r>
            <a:r>
              <a:rPr lang="zh-CN" altLang="en-US" sz="2800" b="1" dirty="0">
                <a:solidFill>
                  <a:srgbClr val="3333CC"/>
                </a:solidFill>
              </a:rPr>
              <a:t>异常</a:t>
            </a:r>
            <a:r>
              <a:rPr lang="zh-CN" altLang="en-US" sz="2800" dirty="0"/>
              <a:t>”</a:t>
            </a:r>
            <a:r>
              <a:rPr lang="en-US" altLang="zh-CN" sz="2800" dirty="0"/>
              <a:t>(</a:t>
            </a:r>
            <a:r>
              <a:rPr lang="zh-CN" altLang="en-US" sz="2800" dirty="0"/>
              <a:t>硬中断</a:t>
            </a:r>
            <a:r>
              <a:rPr lang="en-US" altLang="zh-CN" sz="2800" dirty="0"/>
              <a:t>)</a:t>
            </a:r>
            <a:r>
              <a:rPr lang="zh-CN" altLang="en-US" sz="2800" dirty="0"/>
              <a:t>因指令执行不正常而中断</a:t>
            </a:r>
            <a:r>
              <a:rPr lang="en-US" altLang="zh-CN" sz="2800" dirty="0"/>
              <a:t>CPU(</a:t>
            </a:r>
            <a:r>
              <a:rPr lang="zh-CN" altLang="en-US" sz="2800" dirty="0"/>
              <a:t>中断的是正在执行这条指令的程序</a:t>
            </a:r>
            <a:r>
              <a:rPr lang="en-US" altLang="zh-CN" sz="2800" dirty="0"/>
              <a:t>)</a:t>
            </a:r>
            <a:r>
              <a:rPr lang="zh-CN" altLang="en-US" sz="2800" dirty="0"/>
              <a:t>，转向异常处理程序；</a:t>
            </a:r>
          </a:p>
          <a:p>
            <a:pPr>
              <a:lnSpc>
                <a:spcPct val="80000"/>
              </a:lnSpc>
            </a:pPr>
            <a:r>
              <a:rPr lang="zh-CN" altLang="en-US" sz="2800" dirty="0"/>
              <a:t>“</a:t>
            </a:r>
            <a:r>
              <a:rPr lang="zh-CN" altLang="en-US" sz="2800" b="1" dirty="0">
                <a:solidFill>
                  <a:srgbClr val="3333CC"/>
                </a:solidFill>
              </a:rPr>
              <a:t>软件中断</a:t>
            </a:r>
            <a:r>
              <a:rPr lang="zh-CN" altLang="en-US" sz="2800" dirty="0"/>
              <a:t>”</a:t>
            </a:r>
            <a:r>
              <a:rPr lang="en-US" altLang="zh-CN" sz="2800" dirty="0"/>
              <a:t>(</a:t>
            </a:r>
            <a:r>
              <a:rPr lang="zh-CN" altLang="en-US" sz="2800" dirty="0"/>
              <a:t>软中断</a:t>
            </a:r>
            <a:r>
              <a:rPr lang="en-US" altLang="zh-CN" sz="2800" dirty="0"/>
              <a:t>)</a:t>
            </a:r>
            <a:r>
              <a:rPr lang="zh-CN" altLang="en-US" sz="2800" dirty="0"/>
              <a:t>用于硬中断服务程序对内核的中断，在上半部分中发出软件中断</a:t>
            </a:r>
            <a:r>
              <a:rPr lang="en-US" altLang="zh-CN" sz="2800" dirty="0"/>
              <a:t>(</a:t>
            </a:r>
            <a:r>
              <a:rPr lang="zh-CN" altLang="en-US" sz="2800" dirty="0"/>
              <a:t>即标记下半部分</a:t>
            </a:r>
            <a:r>
              <a:rPr lang="en-US" altLang="zh-CN" sz="2800" dirty="0"/>
              <a:t>)</a:t>
            </a:r>
            <a:r>
              <a:rPr lang="zh-CN" altLang="en-US" sz="2800" dirty="0"/>
              <a:t>，使得中断下半部分在适当时刻获得处理；</a:t>
            </a:r>
          </a:p>
          <a:p>
            <a:pPr>
              <a:lnSpc>
                <a:spcPct val="80000"/>
              </a:lnSpc>
            </a:pPr>
            <a:r>
              <a:rPr lang="zh-CN" altLang="en-US" sz="2800" dirty="0"/>
              <a:t>“</a:t>
            </a:r>
            <a:r>
              <a:rPr lang="zh-CN" altLang="en-US" sz="2800" b="1" dirty="0">
                <a:solidFill>
                  <a:srgbClr val="3333CC"/>
                </a:solidFill>
              </a:rPr>
              <a:t>信号</a:t>
            </a:r>
            <a:r>
              <a:rPr lang="zh-CN" altLang="en-US" sz="2800" dirty="0"/>
              <a:t>”</a:t>
            </a:r>
            <a:r>
              <a:rPr lang="en-US" altLang="zh-CN" sz="2800" dirty="0"/>
              <a:t>(</a:t>
            </a:r>
            <a:r>
              <a:rPr lang="zh-CN" altLang="en-US" sz="2800" dirty="0"/>
              <a:t>软中断</a:t>
            </a:r>
            <a:r>
              <a:rPr lang="en-US" altLang="zh-CN" sz="2800" dirty="0"/>
              <a:t>)</a:t>
            </a:r>
            <a:r>
              <a:rPr lang="zh-CN" altLang="en-US" sz="2800" dirty="0"/>
              <a:t>用于内核或进程对某个进程的中断，通知进程某个特定事件发生或迫使进程执行信号处理程序。</a:t>
            </a:r>
          </a:p>
        </p:txBody>
      </p:sp>
    </p:spTree>
    <p:extLst>
      <p:ext uri="{BB962C8B-B14F-4D97-AF65-F5344CB8AC3E}">
        <p14:creationId xmlns:p14="http://schemas.microsoft.com/office/powerpoint/2010/main" val="1578593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9AE4-082E-4AD0-8F45-5D3FCAB14E72}"/>
              </a:ext>
            </a:extLst>
          </p:cNvPr>
          <p:cNvSpPr>
            <a:spLocks noGrp="1"/>
          </p:cNvSpPr>
          <p:nvPr>
            <p:ph type="title"/>
          </p:nvPr>
        </p:nvSpPr>
        <p:spPr>
          <a:xfrm>
            <a:off x="457200" y="274638"/>
            <a:ext cx="8229600" cy="778098"/>
          </a:xfrm>
        </p:spPr>
        <p:txBody>
          <a:bodyPr/>
          <a:lstStyle/>
          <a:p>
            <a:r>
              <a:rPr lang="zh-CN" altLang="en-US" sz="4000" dirty="0">
                <a:solidFill>
                  <a:srgbClr val="FF0000"/>
                </a:solidFill>
                <a:latin typeface="Times New Roman" panose="02020603050405020304" pitchFamily="18" charset="0"/>
                <a:ea typeface="华文新魏" panose="02010800040101010101" pitchFamily="2" charset="-122"/>
              </a:rPr>
              <a:t>软中断的例子</a:t>
            </a:r>
          </a:p>
        </p:txBody>
      </p:sp>
      <p:sp>
        <p:nvSpPr>
          <p:cNvPr id="3" name="内容占位符 2">
            <a:extLst>
              <a:ext uri="{FF2B5EF4-FFF2-40B4-BE49-F238E27FC236}">
                <a16:creationId xmlns:a16="http://schemas.microsoft.com/office/drawing/2014/main" id="{B6ACA83C-AD7F-448B-B2F2-942AEB2AA2F5}"/>
              </a:ext>
            </a:extLst>
          </p:cNvPr>
          <p:cNvSpPr>
            <a:spLocks noGrp="1"/>
          </p:cNvSpPr>
          <p:nvPr>
            <p:ph idx="1"/>
          </p:nvPr>
        </p:nvSpPr>
        <p:spPr>
          <a:xfrm>
            <a:off x="395536" y="980728"/>
            <a:ext cx="8229600" cy="5472608"/>
          </a:xfrm>
        </p:spPr>
        <p:txBody>
          <a:bodyPr/>
          <a:lstStyle/>
          <a:p>
            <a:r>
              <a:rPr lang="zh-CN" altLang="en-US" sz="2400" dirty="0"/>
              <a:t>软中断是一种推后执行的机制。定时器、网卡的数据的处理是很典型的软中断，这个和中断向 量表里的中断是完全不一样的。</a:t>
            </a:r>
            <a:endParaRPr lang="en-US" altLang="zh-CN" sz="2400" dirty="0"/>
          </a:p>
          <a:p>
            <a:r>
              <a:rPr lang="zh-CN" altLang="en-US" sz="2400" dirty="0"/>
              <a:t>以网络数据的处理为例，当网卡接到一个数据包后</a:t>
            </a:r>
            <a:r>
              <a:rPr lang="en-US" altLang="zh-CN" sz="2400" dirty="0"/>
              <a:t>,</a:t>
            </a:r>
            <a:r>
              <a:rPr lang="zh-CN" altLang="en-US" sz="2400" dirty="0"/>
              <a:t>其中断处理程序只是把数据复制到缓冲区，然后就告诉网卡，你可以再传数据给我了，也就是中断返回。</a:t>
            </a:r>
            <a:endParaRPr lang="en-US" altLang="zh-CN" sz="2400" dirty="0"/>
          </a:p>
          <a:p>
            <a:r>
              <a:rPr lang="zh-CN" altLang="en-US" sz="2400" dirty="0"/>
              <a:t>但在此之前，网卡的中断处理程序要置一个标志位，告诉操作系统有事要做，这个事就是软中断。但软中断只是很多中断返回时要做的事情 之一，操作系统每次中断返回时会检查着个标志位，看是否有事要做。</a:t>
            </a:r>
            <a:endParaRPr lang="en-US" altLang="zh-CN" sz="2400" dirty="0"/>
          </a:p>
          <a:p>
            <a:r>
              <a:rPr lang="zh-CN" altLang="en-US" sz="2400" dirty="0"/>
              <a:t>如果有，就会去处理，象前面提到的网卡，这时候操作系统就回调用软中断的处理函数。网卡的软中断程序就是做分析数据包，这个数据应该传给谁等这些工作，没有</a:t>
            </a:r>
            <a:r>
              <a:rPr lang="en-US" altLang="zh-CN" sz="2400" dirty="0"/>
              <a:t>,</a:t>
            </a:r>
            <a:r>
              <a:rPr lang="zh-CN" altLang="en-US" sz="2400" dirty="0"/>
              <a:t>就返回了，除了必须的部分。</a:t>
            </a:r>
          </a:p>
        </p:txBody>
      </p:sp>
    </p:spTree>
    <p:extLst>
      <p:ext uri="{BB962C8B-B14F-4D97-AF65-F5344CB8AC3E}">
        <p14:creationId xmlns:p14="http://schemas.microsoft.com/office/powerpoint/2010/main" val="1343017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55650" y="404813"/>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2.2.3</a:t>
            </a:r>
            <a:r>
              <a:rPr lang="zh-CN" altLang="en-US" sz="4000">
                <a:solidFill>
                  <a:srgbClr val="FF0000"/>
                </a:solidFill>
                <a:latin typeface="Times New Roman" panose="02020603050405020304" pitchFamily="18" charset="0"/>
                <a:ea typeface="华文新魏" panose="02010800040101010101" pitchFamily="2" charset="-122"/>
              </a:rPr>
              <a:t>中断和异常的响应及服务</a:t>
            </a:r>
          </a:p>
        </p:txBody>
      </p:sp>
      <p:sp>
        <p:nvSpPr>
          <p:cNvPr id="38915" name="Rectangle 3"/>
          <p:cNvSpPr>
            <a:spLocks noGrp="1" noChangeArrowheads="1"/>
          </p:cNvSpPr>
          <p:nvPr>
            <p:ph type="body" idx="1"/>
          </p:nvPr>
        </p:nvSpPr>
        <p:spPr>
          <a:xfrm>
            <a:off x="468313" y="1412875"/>
            <a:ext cx="8207375" cy="3971925"/>
          </a:xfrm>
        </p:spPr>
        <p:txBody>
          <a:bodyPr/>
          <a:lstStyle/>
          <a:p>
            <a:pPr>
              <a:lnSpc>
                <a:spcPct val="90000"/>
              </a:lnSpc>
            </a:pPr>
            <a:r>
              <a:rPr lang="zh-CN" altLang="en-US" sz="2800">
                <a:latin typeface="华文新魏" panose="02010800040101010101" pitchFamily="2" charset="-122"/>
                <a:ea typeface="华文新魏" panose="02010800040101010101" pitchFamily="2" charset="-122"/>
              </a:rPr>
              <a:t>发现中断源并产生中断的硬件称</a:t>
            </a:r>
            <a:r>
              <a:rPr lang="zh-CN" altLang="en-US" sz="2800" b="1">
                <a:solidFill>
                  <a:srgbClr val="0000CC"/>
                </a:solidFill>
                <a:latin typeface="宋体" panose="02010600030101010101" pitchFamily="2" charset="-122"/>
              </a:rPr>
              <a:t>中断装置</a:t>
            </a:r>
            <a:r>
              <a:rPr lang="zh-CN" altLang="en-US" sz="2800">
                <a:latin typeface="华文新魏" panose="02010800040101010101" pitchFamily="2" charset="-122"/>
                <a:ea typeface="华文新魏" panose="02010800040101010101" pitchFamily="2" charset="-122"/>
              </a:rPr>
              <a:t>。</a:t>
            </a:r>
          </a:p>
          <a:p>
            <a:pPr>
              <a:lnSpc>
                <a:spcPct val="90000"/>
              </a:lnSpc>
            </a:pPr>
            <a:r>
              <a:rPr lang="zh-CN" altLang="en-US" sz="2800">
                <a:latin typeface="华文新魏" panose="02010800040101010101" pitchFamily="2" charset="-122"/>
                <a:ea typeface="华文新魏" panose="02010800040101010101" pitchFamily="2" charset="-122"/>
              </a:rPr>
              <a:t>所有计算机系统都采用硬件和软件结合的方法实现中断处理</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即中断装置和软件处理程序</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异常处理程序相结合的方法实现中断</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异常的处理。</a:t>
            </a:r>
          </a:p>
          <a:p>
            <a:pPr>
              <a:lnSpc>
                <a:spcPct val="90000"/>
              </a:lnSpc>
            </a:pPr>
            <a:r>
              <a:rPr lang="zh-CN" altLang="en-US" sz="2800">
                <a:latin typeface="华文新魏" panose="02010800040101010101" pitchFamily="2" charset="-122"/>
                <a:ea typeface="华文新魏" panose="02010800040101010101" pitchFamily="2" charset="-122"/>
              </a:rPr>
              <a:t>中断</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异常响应要做四件事：</a:t>
            </a:r>
          </a:p>
          <a:p>
            <a:pPr lvl="1">
              <a:lnSpc>
                <a:spcPct val="90000"/>
              </a:lnSpc>
            </a:pPr>
            <a:r>
              <a:rPr lang="zh-CN" altLang="en-US" b="1">
                <a:latin typeface="楷体_GB2312" pitchFamily="49" charset="-122"/>
                <a:ea typeface="楷体_GB2312" pitchFamily="49" charset="-122"/>
              </a:rPr>
              <a:t>发现中断源：</a:t>
            </a:r>
          </a:p>
          <a:p>
            <a:pPr lvl="1">
              <a:lnSpc>
                <a:spcPct val="90000"/>
              </a:lnSpc>
            </a:pPr>
            <a:r>
              <a:rPr lang="zh-CN" altLang="en-US" b="1">
                <a:latin typeface="楷体_GB2312" pitchFamily="49" charset="-122"/>
                <a:ea typeface="楷体_GB2312" pitchFamily="49" charset="-122"/>
              </a:rPr>
              <a:t>保护现场：</a:t>
            </a:r>
          </a:p>
          <a:p>
            <a:pPr lvl="1">
              <a:lnSpc>
                <a:spcPct val="90000"/>
              </a:lnSpc>
            </a:pPr>
            <a:r>
              <a:rPr lang="zh-CN" altLang="en-US" b="1">
                <a:latin typeface="楷体_GB2312" pitchFamily="49" charset="-122"/>
                <a:ea typeface="楷体_GB2312" pitchFamily="49" charset="-122"/>
              </a:rPr>
              <a:t>转向处理中断</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异常事件的处理程序：</a:t>
            </a:r>
          </a:p>
          <a:p>
            <a:pPr lvl="1">
              <a:lnSpc>
                <a:spcPct val="90000"/>
              </a:lnSpc>
            </a:pPr>
            <a:r>
              <a:rPr lang="zh-CN" altLang="en-US" b="1">
                <a:latin typeface="楷体_GB2312" pitchFamily="49" charset="-122"/>
                <a:ea typeface="楷体_GB2312" pitchFamily="49" charset="-122"/>
              </a:rPr>
              <a:t>恢复现场：</a:t>
            </a:r>
          </a:p>
        </p:txBody>
      </p:sp>
    </p:spTree>
    <p:extLst>
      <p:ext uri="{BB962C8B-B14F-4D97-AF65-F5344CB8AC3E}">
        <p14:creationId xmlns:p14="http://schemas.microsoft.com/office/powerpoint/2010/main" val="3773754685"/>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9750" y="549275"/>
            <a:ext cx="7772400" cy="609600"/>
          </a:xfrm>
        </p:spPr>
        <p:txBody>
          <a:bodyPr/>
          <a:lstStyle/>
          <a:p>
            <a:r>
              <a:rPr lang="en-US" altLang="zh-CN" sz="4000">
                <a:solidFill>
                  <a:srgbClr val="CC0000"/>
                </a:solidFill>
                <a:latin typeface="仿宋_GB2312" pitchFamily="49" charset="-122"/>
                <a:ea typeface="仿宋_GB2312" pitchFamily="49" charset="-122"/>
              </a:rPr>
              <a:t>IBM</a:t>
            </a:r>
            <a:r>
              <a:rPr lang="zh-CN" altLang="en-US" sz="4000">
                <a:solidFill>
                  <a:srgbClr val="CC0000"/>
                </a:solidFill>
                <a:latin typeface="仿宋_GB2312" pitchFamily="49" charset="-122"/>
                <a:ea typeface="仿宋_GB2312" pitchFamily="49" charset="-122"/>
              </a:rPr>
              <a:t>中大型机中断响应过程</a:t>
            </a:r>
          </a:p>
        </p:txBody>
      </p:sp>
      <p:sp>
        <p:nvSpPr>
          <p:cNvPr id="40963" name="Rectangle 3"/>
          <p:cNvSpPr>
            <a:spLocks noGrp="1" noChangeArrowheads="1"/>
          </p:cNvSpPr>
          <p:nvPr>
            <p:ph type="body" idx="1"/>
          </p:nvPr>
        </p:nvSpPr>
        <p:spPr>
          <a:xfrm>
            <a:off x="611188" y="1628775"/>
            <a:ext cx="7772400" cy="609600"/>
          </a:xfrm>
        </p:spPr>
        <p:txBody>
          <a:bodyPr/>
          <a:lstStyle/>
          <a:p>
            <a:pPr>
              <a:buFontTx/>
              <a:buNone/>
            </a:pPr>
            <a:r>
              <a:rPr lang="en-US" altLang="zh-CN" sz="4000">
                <a:latin typeface="仿宋_GB2312" pitchFamily="49" charset="-122"/>
                <a:ea typeface="仿宋_GB2312" pitchFamily="49" charset="-122"/>
              </a:rPr>
              <a:t>   </a:t>
            </a:r>
          </a:p>
        </p:txBody>
      </p:sp>
      <p:grpSp>
        <p:nvGrpSpPr>
          <p:cNvPr id="40964" name="Group 4"/>
          <p:cNvGrpSpPr>
            <a:grpSpLocks/>
          </p:cNvGrpSpPr>
          <p:nvPr/>
        </p:nvGrpSpPr>
        <p:grpSpPr bwMode="auto">
          <a:xfrm>
            <a:off x="838200" y="1557338"/>
            <a:ext cx="6902450" cy="3887787"/>
            <a:chOff x="528" y="1008"/>
            <a:chExt cx="4080" cy="2352"/>
          </a:xfrm>
        </p:grpSpPr>
        <p:sp>
          <p:nvSpPr>
            <p:cNvPr id="40965" name="Text Box 5"/>
            <p:cNvSpPr txBox="1">
              <a:spLocks noChangeArrowheads="1"/>
            </p:cNvSpPr>
            <p:nvPr/>
          </p:nvSpPr>
          <p:spPr bwMode="auto">
            <a:xfrm>
              <a:off x="3463" y="1362"/>
              <a:ext cx="1145" cy="1854"/>
            </a:xfrm>
            <a:prstGeom prst="rect">
              <a:avLst/>
            </a:prstGeom>
            <a:solidFill>
              <a:srgbClr val="FFFFFF"/>
            </a:solidFill>
            <a:ln w="9525">
              <a:solidFill>
                <a:srgbClr val="FFFFFF"/>
              </a:solidFill>
              <a:miter lim="800000"/>
              <a:headEnd/>
              <a:tailEnd/>
            </a:ln>
          </p:spPr>
          <p:txBody>
            <a:bodyPr/>
            <a:lstStyle/>
            <a:p>
              <a:pPr eaLnBrk="0" hangingPunct="0"/>
              <a:r>
                <a:rPr lang="zh-CN" altLang="en-US" sz="1400">
                  <a:solidFill>
                    <a:srgbClr val="009900"/>
                  </a:solidFill>
                  <a:latin typeface="Times New Roman" panose="02020603050405020304" pitchFamily="18" charset="0"/>
                </a:rPr>
                <a:t>外中断旧</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访管中断旧</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程序中断旧</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机器故障中断旧</a:t>
              </a:r>
              <a:r>
                <a:rPr lang="en-US" altLang="zh-CN" sz="1400">
                  <a:solidFill>
                    <a:srgbClr val="009900"/>
                  </a:solidFill>
                  <a:latin typeface="Times New Roman" panose="02020603050405020304" pitchFamily="18" charset="0"/>
                </a:rPr>
                <a:t>PSW</a:t>
              </a:r>
            </a:p>
            <a:p>
              <a:pPr eaLnBrk="0" hangingPunct="0"/>
              <a:r>
                <a:rPr lang="en-US" altLang="zh-CN" sz="1400">
                  <a:solidFill>
                    <a:srgbClr val="009900"/>
                  </a:solidFill>
                  <a:latin typeface="Times New Roman" panose="02020603050405020304" pitchFamily="18" charset="0"/>
                </a:rPr>
                <a:t>I/O</a:t>
              </a:r>
              <a:r>
                <a:rPr lang="zh-CN" altLang="en-US" sz="1400">
                  <a:solidFill>
                    <a:srgbClr val="009900"/>
                  </a:solidFill>
                  <a:latin typeface="Times New Roman" panose="02020603050405020304" pitchFamily="18" charset="0"/>
                </a:rPr>
                <a:t>中断旧</a:t>
              </a:r>
              <a:r>
                <a:rPr lang="en-US" altLang="zh-CN" sz="1400">
                  <a:solidFill>
                    <a:srgbClr val="009900"/>
                  </a:solidFill>
                  <a:latin typeface="Times New Roman" panose="02020603050405020304" pitchFamily="18" charset="0"/>
                </a:rPr>
                <a:t>PSW</a:t>
              </a:r>
            </a:p>
            <a:p>
              <a:pPr eaLnBrk="0" hangingPunct="0"/>
              <a:endParaRPr lang="en-US" altLang="zh-CN" sz="1400">
                <a:solidFill>
                  <a:srgbClr val="009900"/>
                </a:solidFill>
                <a:latin typeface="Times New Roman" panose="02020603050405020304" pitchFamily="18" charset="0"/>
              </a:endParaRPr>
            </a:p>
            <a:p>
              <a:pPr eaLnBrk="0" hangingPunct="0"/>
              <a:endParaRPr lang="en-US" altLang="zh-CN" sz="1400">
                <a:solidFill>
                  <a:srgbClr val="009900"/>
                </a:solidFill>
                <a:latin typeface="宋体" panose="02010600030101010101" pitchFamily="2" charset="-122"/>
              </a:endParaRPr>
            </a:p>
            <a:p>
              <a:pPr eaLnBrk="0" hangingPunct="0"/>
              <a:endParaRPr lang="en-US" altLang="zh-CN" sz="1400">
                <a:solidFill>
                  <a:srgbClr val="009900"/>
                </a:solidFill>
                <a:latin typeface="宋体" panose="02010600030101010101" pitchFamily="2" charset="-122"/>
              </a:endParaRPr>
            </a:p>
            <a:p>
              <a:pPr eaLnBrk="0" hangingPunct="0"/>
              <a:endParaRPr lang="en-US" altLang="zh-CN" sz="1400">
                <a:solidFill>
                  <a:srgbClr val="009900"/>
                </a:solidFill>
                <a:latin typeface="宋体" panose="02010600030101010101" pitchFamily="2" charset="-122"/>
              </a:endParaRPr>
            </a:p>
            <a:p>
              <a:pPr eaLnBrk="0" hangingPunct="0"/>
              <a:r>
                <a:rPr lang="zh-CN" altLang="en-US" sz="1400">
                  <a:solidFill>
                    <a:srgbClr val="009900"/>
                  </a:solidFill>
                  <a:latin typeface="Times New Roman" panose="02020603050405020304" pitchFamily="18" charset="0"/>
                </a:rPr>
                <a:t>外中断新</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访管中断新</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程序中断新</a:t>
              </a:r>
              <a:r>
                <a:rPr lang="en-US" altLang="zh-CN" sz="1400">
                  <a:solidFill>
                    <a:srgbClr val="009900"/>
                  </a:solidFill>
                  <a:latin typeface="Times New Roman" panose="02020603050405020304" pitchFamily="18" charset="0"/>
                </a:rPr>
                <a:t>PSW</a:t>
              </a:r>
            </a:p>
            <a:p>
              <a:pPr eaLnBrk="0" hangingPunct="0"/>
              <a:r>
                <a:rPr lang="zh-CN" altLang="en-US" sz="1400">
                  <a:solidFill>
                    <a:srgbClr val="009900"/>
                  </a:solidFill>
                  <a:latin typeface="Times New Roman" panose="02020603050405020304" pitchFamily="18" charset="0"/>
                </a:rPr>
                <a:t>机器故障中断新</a:t>
              </a:r>
              <a:r>
                <a:rPr lang="en-US" altLang="zh-CN" sz="1400">
                  <a:solidFill>
                    <a:srgbClr val="009900"/>
                  </a:solidFill>
                  <a:latin typeface="Times New Roman" panose="02020603050405020304" pitchFamily="18" charset="0"/>
                </a:rPr>
                <a:t>PSW</a:t>
              </a:r>
            </a:p>
            <a:p>
              <a:pPr eaLnBrk="0" hangingPunct="0"/>
              <a:r>
                <a:rPr lang="en-US" altLang="zh-CN" sz="1400">
                  <a:solidFill>
                    <a:srgbClr val="009900"/>
                  </a:solidFill>
                  <a:latin typeface="Times New Roman" panose="02020603050405020304" pitchFamily="18" charset="0"/>
                </a:rPr>
                <a:t>I/O</a:t>
              </a:r>
              <a:r>
                <a:rPr lang="zh-CN" altLang="en-US" sz="1400">
                  <a:solidFill>
                    <a:srgbClr val="009900"/>
                  </a:solidFill>
                  <a:latin typeface="Times New Roman" panose="02020603050405020304" pitchFamily="18" charset="0"/>
                </a:rPr>
                <a:t>中断新</a:t>
              </a:r>
              <a:r>
                <a:rPr lang="en-US" altLang="zh-CN" sz="1400">
                  <a:solidFill>
                    <a:srgbClr val="009900"/>
                  </a:solidFill>
                  <a:latin typeface="Times New Roman" panose="02020603050405020304" pitchFamily="18" charset="0"/>
                </a:rPr>
                <a:t>PSW</a:t>
              </a:r>
            </a:p>
            <a:p>
              <a:pPr eaLnBrk="0" hangingPunct="0"/>
              <a:endParaRPr lang="en-US" altLang="zh-CN" sz="1400">
                <a:solidFill>
                  <a:srgbClr val="009900"/>
                </a:solidFill>
                <a:latin typeface="Times New Roman" panose="02020603050405020304" pitchFamily="18" charset="0"/>
              </a:endParaRPr>
            </a:p>
          </p:txBody>
        </p:sp>
        <p:grpSp>
          <p:nvGrpSpPr>
            <p:cNvPr id="40966" name="Group 6"/>
            <p:cNvGrpSpPr>
              <a:grpSpLocks/>
            </p:cNvGrpSpPr>
            <p:nvPr/>
          </p:nvGrpSpPr>
          <p:grpSpPr bwMode="auto">
            <a:xfrm>
              <a:off x="2896" y="1362"/>
              <a:ext cx="567" cy="1998"/>
              <a:chOff x="5400" y="3468"/>
              <a:chExt cx="1080" cy="2340"/>
            </a:xfrm>
          </p:grpSpPr>
          <p:sp>
            <p:nvSpPr>
              <p:cNvPr id="40967" name="Rectangle 7"/>
              <p:cNvSpPr>
                <a:spLocks noChangeArrowheads="1"/>
              </p:cNvSpPr>
              <p:nvPr/>
            </p:nvSpPr>
            <p:spPr bwMode="auto">
              <a:xfrm>
                <a:off x="5400" y="3468"/>
                <a:ext cx="1080" cy="23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40968" name="Line 8"/>
              <p:cNvSpPr>
                <a:spLocks noChangeShapeType="1"/>
              </p:cNvSpPr>
              <p:nvPr/>
            </p:nvSpPr>
            <p:spPr bwMode="auto">
              <a:xfrm>
                <a:off x="5400" y="362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9"/>
              <p:cNvSpPr>
                <a:spLocks noChangeShapeType="1"/>
              </p:cNvSpPr>
              <p:nvPr/>
            </p:nvSpPr>
            <p:spPr bwMode="auto">
              <a:xfrm>
                <a:off x="5400" y="378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0"/>
              <p:cNvSpPr>
                <a:spLocks noChangeShapeType="1"/>
              </p:cNvSpPr>
              <p:nvPr/>
            </p:nvSpPr>
            <p:spPr bwMode="auto">
              <a:xfrm>
                <a:off x="5400" y="393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11"/>
              <p:cNvSpPr>
                <a:spLocks noChangeShapeType="1"/>
              </p:cNvSpPr>
              <p:nvPr/>
            </p:nvSpPr>
            <p:spPr bwMode="auto">
              <a:xfrm>
                <a:off x="5400" y="409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12"/>
              <p:cNvSpPr>
                <a:spLocks noChangeShapeType="1"/>
              </p:cNvSpPr>
              <p:nvPr/>
            </p:nvSpPr>
            <p:spPr bwMode="auto">
              <a:xfrm>
                <a:off x="5400" y="424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13"/>
              <p:cNvSpPr>
                <a:spLocks noChangeShapeType="1"/>
              </p:cNvSpPr>
              <p:nvPr/>
            </p:nvSpPr>
            <p:spPr bwMode="auto">
              <a:xfrm>
                <a:off x="5400" y="48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Line 14"/>
              <p:cNvSpPr>
                <a:spLocks noChangeShapeType="1"/>
              </p:cNvSpPr>
              <p:nvPr/>
            </p:nvSpPr>
            <p:spPr bwMode="auto">
              <a:xfrm>
                <a:off x="5400" y="5028"/>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5"/>
              <p:cNvSpPr>
                <a:spLocks noChangeShapeType="1"/>
              </p:cNvSpPr>
              <p:nvPr/>
            </p:nvSpPr>
            <p:spPr bwMode="auto">
              <a:xfrm>
                <a:off x="5400" y="518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16"/>
              <p:cNvSpPr>
                <a:spLocks noChangeShapeType="1"/>
              </p:cNvSpPr>
              <p:nvPr/>
            </p:nvSpPr>
            <p:spPr bwMode="auto">
              <a:xfrm>
                <a:off x="5400" y="549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17"/>
              <p:cNvSpPr>
                <a:spLocks noChangeShapeType="1"/>
              </p:cNvSpPr>
              <p:nvPr/>
            </p:nvSpPr>
            <p:spPr bwMode="auto">
              <a:xfrm>
                <a:off x="5400" y="5340"/>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8"/>
              <p:cNvSpPr>
                <a:spLocks noChangeShapeType="1"/>
              </p:cNvSpPr>
              <p:nvPr/>
            </p:nvSpPr>
            <p:spPr bwMode="auto">
              <a:xfrm>
                <a:off x="5400" y="565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9" name="Text Box 19"/>
            <p:cNvSpPr txBox="1">
              <a:spLocks noChangeArrowheads="1"/>
            </p:cNvSpPr>
            <p:nvPr/>
          </p:nvSpPr>
          <p:spPr bwMode="auto">
            <a:xfrm>
              <a:off x="2517" y="1260"/>
              <a:ext cx="267" cy="2100"/>
            </a:xfrm>
            <a:prstGeom prst="rect">
              <a:avLst/>
            </a:prstGeom>
            <a:solidFill>
              <a:srgbClr val="FFFFFF"/>
            </a:solidFill>
            <a:ln w="9525">
              <a:solidFill>
                <a:srgbClr val="FFFFFF"/>
              </a:solidFill>
              <a:miter lim="800000"/>
              <a:headEnd/>
              <a:tailEnd/>
            </a:ln>
          </p:spPr>
          <p:txBody>
            <a:bodyPr/>
            <a:lstStyle/>
            <a:p>
              <a:pPr eaLnBrk="0" hangingPunct="0"/>
              <a:endParaRPr lang="en-US" altLang="zh-CN" sz="1200">
                <a:solidFill>
                  <a:srgbClr val="009900"/>
                </a:solidFill>
                <a:latin typeface="Times New Roman" panose="02020603050405020304" pitchFamily="18" charset="0"/>
              </a:endParaRPr>
            </a:p>
            <a:p>
              <a:pPr eaLnBrk="0" hangingPunct="0"/>
              <a:r>
                <a:rPr lang="en-US" altLang="zh-CN" sz="1400">
                  <a:solidFill>
                    <a:srgbClr val="009900"/>
                  </a:solidFill>
                  <a:latin typeface="Times New Roman" panose="02020603050405020304" pitchFamily="18" charset="0"/>
                </a:rPr>
                <a:t>18</a:t>
              </a:r>
            </a:p>
            <a:p>
              <a:pPr eaLnBrk="0" hangingPunct="0"/>
              <a:r>
                <a:rPr lang="en-US" altLang="zh-CN" sz="1400">
                  <a:solidFill>
                    <a:srgbClr val="009900"/>
                  </a:solidFill>
                  <a:latin typeface="Times New Roman" panose="02020603050405020304" pitchFamily="18" charset="0"/>
                </a:rPr>
                <a:t>20</a:t>
              </a:r>
            </a:p>
            <a:p>
              <a:pPr eaLnBrk="0" hangingPunct="0"/>
              <a:r>
                <a:rPr lang="en-US" altLang="zh-CN" sz="1400">
                  <a:solidFill>
                    <a:srgbClr val="009900"/>
                  </a:solidFill>
                  <a:latin typeface="Times New Roman" panose="02020603050405020304" pitchFamily="18" charset="0"/>
                </a:rPr>
                <a:t>28</a:t>
              </a:r>
            </a:p>
            <a:p>
              <a:pPr eaLnBrk="0" hangingPunct="0"/>
              <a:r>
                <a:rPr lang="en-US" altLang="zh-CN" sz="1400">
                  <a:solidFill>
                    <a:srgbClr val="009900"/>
                  </a:solidFill>
                  <a:latin typeface="Times New Roman" panose="02020603050405020304" pitchFamily="18" charset="0"/>
                </a:rPr>
                <a:t>30</a:t>
              </a:r>
            </a:p>
            <a:p>
              <a:pPr eaLnBrk="0" hangingPunct="0"/>
              <a:r>
                <a:rPr lang="en-US" altLang="zh-CN" sz="1400">
                  <a:solidFill>
                    <a:srgbClr val="009900"/>
                  </a:solidFill>
                  <a:latin typeface="Times New Roman" panose="02020603050405020304" pitchFamily="18" charset="0"/>
                </a:rPr>
                <a:t>38</a:t>
              </a:r>
            </a:p>
            <a:p>
              <a:pPr eaLnBrk="0" hangingPunct="0"/>
              <a:endParaRPr lang="en-US" altLang="zh-CN" sz="1400">
                <a:solidFill>
                  <a:srgbClr val="009900"/>
                </a:solidFill>
                <a:latin typeface="Times New Roman" panose="02020603050405020304" pitchFamily="18" charset="0"/>
              </a:endParaRPr>
            </a:p>
            <a:p>
              <a:pPr eaLnBrk="0" hangingPunct="0"/>
              <a:endParaRPr lang="en-US" altLang="zh-CN" sz="1400">
                <a:solidFill>
                  <a:srgbClr val="009900"/>
                </a:solidFill>
                <a:latin typeface="Times New Roman" panose="02020603050405020304" pitchFamily="18" charset="0"/>
              </a:endParaRPr>
            </a:p>
            <a:p>
              <a:pPr eaLnBrk="0" hangingPunct="0"/>
              <a:endParaRPr lang="en-US" altLang="zh-CN" sz="1400">
                <a:solidFill>
                  <a:srgbClr val="009900"/>
                </a:solidFill>
                <a:latin typeface="Times New Roman" panose="02020603050405020304" pitchFamily="18" charset="0"/>
              </a:endParaRPr>
            </a:p>
            <a:p>
              <a:pPr eaLnBrk="0" hangingPunct="0"/>
              <a:endParaRPr lang="en-US" altLang="zh-CN" sz="1400">
                <a:solidFill>
                  <a:srgbClr val="009900"/>
                </a:solidFill>
                <a:latin typeface="Times New Roman" panose="02020603050405020304" pitchFamily="18" charset="0"/>
              </a:endParaRPr>
            </a:p>
            <a:p>
              <a:pPr eaLnBrk="0" hangingPunct="0"/>
              <a:r>
                <a:rPr lang="en-US" altLang="zh-CN" sz="1400">
                  <a:solidFill>
                    <a:srgbClr val="009900"/>
                  </a:solidFill>
                  <a:latin typeface="Times New Roman" panose="02020603050405020304" pitchFamily="18" charset="0"/>
                </a:rPr>
                <a:t>58</a:t>
              </a:r>
            </a:p>
            <a:p>
              <a:pPr eaLnBrk="0" hangingPunct="0"/>
              <a:r>
                <a:rPr lang="en-US" altLang="zh-CN" sz="1400">
                  <a:solidFill>
                    <a:srgbClr val="009900"/>
                  </a:solidFill>
                  <a:latin typeface="Times New Roman" panose="02020603050405020304" pitchFamily="18" charset="0"/>
                </a:rPr>
                <a:t>60</a:t>
              </a:r>
            </a:p>
            <a:p>
              <a:pPr eaLnBrk="0" hangingPunct="0"/>
              <a:r>
                <a:rPr lang="en-US" altLang="zh-CN" sz="1400">
                  <a:solidFill>
                    <a:srgbClr val="009900"/>
                  </a:solidFill>
                  <a:latin typeface="Times New Roman" panose="02020603050405020304" pitchFamily="18" charset="0"/>
                </a:rPr>
                <a:t>68</a:t>
              </a:r>
            </a:p>
            <a:p>
              <a:pPr eaLnBrk="0" hangingPunct="0"/>
              <a:r>
                <a:rPr lang="en-US" altLang="zh-CN" sz="1400">
                  <a:solidFill>
                    <a:srgbClr val="009900"/>
                  </a:solidFill>
                  <a:latin typeface="Times New Roman" panose="02020603050405020304" pitchFamily="18" charset="0"/>
                </a:rPr>
                <a:t>70</a:t>
              </a:r>
            </a:p>
            <a:p>
              <a:pPr eaLnBrk="0" hangingPunct="0"/>
              <a:r>
                <a:rPr lang="en-US" altLang="zh-CN" sz="1400">
                  <a:solidFill>
                    <a:srgbClr val="009900"/>
                  </a:solidFill>
                  <a:latin typeface="Times New Roman" panose="02020603050405020304" pitchFamily="18" charset="0"/>
                </a:rPr>
                <a:t>78</a:t>
              </a:r>
            </a:p>
          </p:txBody>
        </p:sp>
        <p:sp>
          <p:nvSpPr>
            <p:cNvPr id="40980" name="AutoShape 20"/>
            <p:cNvSpPr>
              <a:spLocks/>
            </p:cNvSpPr>
            <p:nvPr/>
          </p:nvSpPr>
          <p:spPr bwMode="auto">
            <a:xfrm>
              <a:off x="2423" y="1362"/>
              <a:ext cx="94" cy="612"/>
            </a:xfrm>
            <a:prstGeom prst="leftBrace">
              <a:avLst>
                <a:gd name="adj1" fmla="val 5425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1" name="AutoShape 21"/>
            <p:cNvSpPr>
              <a:spLocks/>
            </p:cNvSpPr>
            <p:nvPr/>
          </p:nvSpPr>
          <p:spPr bwMode="auto">
            <a:xfrm>
              <a:off x="2423" y="2382"/>
              <a:ext cx="94" cy="612"/>
            </a:xfrm>
            <a:prstGeom prst="leftBrace">
              <a:avLst>
                <a:gd name="adj1" fmla="val 5425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2" name="Text Box 22"/>
            <p:cNvSpPr txBox="1">
              <a:spLocks noChangeArrowheads="1"/>
            </p:cNvSpPr>
            <p:nvPr/>
          </p:nvSpPr>
          <p:spPr bwMode="auto">
            <a:xfrm>
              <a:off x="912" y="2064"/>
              <a:ext cx="756" cy="204"/>
            </a:xfrm>
            <a:prstGeom prst="rect">
              <a:avLst/>
            </a:prstGeom>
            <a:solidFill>
              <a:srgbClr val="FFFFFF"/>
            </a:solidFill>
            <a:ln w="9525">
              <a:solidFill>
                <a:srgbClr val="000000"/>
              </a:solidFill>
              <a:miter lim="800000"/>
              <a:headEnd/>
              <a:tailEnd/>
            </a:ln>
          </p:spPr>
          <p:txBody>
            <a:bodyPr/>
            <a:lstStyle/>
            <a:p>
              <a:pPr algn="ctr" eaLnBrk="0" hangingPunct="0"/>
              <a:r>
                <a:rPr lang="zh-CN" altLang="en-US" sz="1600">
                  <a:solidFill>
                    <a:srgbClr val="009900"/>
                  </a:solidFill>
                  <a:latin typeface="Times New Roman" panose="02020603050405020304" pitchFamily="18" charset="0"/>
                </a:rPr>
                <a:t>现行</a:t>
              </a:r>
              <a:r>
                <a:rPr lang="en-US" altLang="zh-CN" sz="1600">
                  <a:solidFill>
                    <a:srgbClr val="009900"/>
                  </a:solidFill>
                  <a:latin typeface="Times New Roman" panose="02020603050405020304" pitchFamily="18" charset="0"/>
                </a:rPr>
                <a:t>PSW</a:t>
              </a:r>
            </a:p>
          </p:txBody>
        </p:sp>
        <p:sp>
          <p:nvSpPr>
            <p:cNvPr id="40983" name="Line 23"/>
            <p:cNvSpPr>
              <a:spLocks noChangeShapeType="1"/>
            </p:cNvSpPr>
            <p:nvPr/>
          </p:nvSpPr>
          <p:spPr bwMode="auto">
            <a:xfrm>
              <a:off x="1478" y="1770"/>
              <a:ext cx="0" cy="3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4" name="Line 24"/>
            <p:cNvSpPr>
              <a:spLocks noChangeShapeType="1"/>
            </p:cNvSpPr>
            <p:nvPr/>
          </p:nvSpPr>
          <p:spPr bwMode="auto">
            <a:xfrm>
              <a:off x="1478" y="1770"/>
              <a:ext cx="9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Line 25"/>
            <p:cNvSpPr>
              <a:spLocks noChangeShapeType="1"/>
            </p:cNvSpPr>
            <p:nvPr/>
          </p:nvSpPr>
          <p:spPr bwMode="auto">
            <a:xfrm>
              <a:off x="1194" y="1566"/>
              <a:ext cx="0" cy="5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26"/>
            <p:cNvSpPr>
              <a:spLocks noChangeShapeType="1"/>
            </p:cNvSpPr>
            <p:nvPr/>
          </p:nvSpPr>
          <p:spPr bwMode="auto">
            <a:xfrm>
              <a:off x="1194" y="1566"/>
              <a:ext cx="122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7" name="Text Box 27"/>
            <p:cNvSpPr txBox="1">
              <a:spLocks noChangeArrowheads="1"/>
            </p:cNvSpPr>
            <p:nvPr/>
          </p:nvSpPr>
          <p:spPr bwMode="auto">
            <a:xfrm>
              <a:off x="1152" y="1104"/>
              <a:ext cx="960" cy="336"/>
            </a:xfrm>
            <a:prstGeom prst="rect">
              <a:avLst/>
            </a:prstGeom>
            <a:solidFill>
              <a:srgbClr val="FFFFFF"/>
            </a:solidFill>
            <a:ln w="9525">
              <a:solidFill>
                <a:srgbClr val="FFFFFF"/>
              </a:solidFill>
              <a:miter lim="800000"/>
              <a:headEnd/>
              <a:tailEnd/>
            </a:ln>
          </p:spPr>
          <p:txBody>
            <a:bodyPr/>
            <a:lstStyle/>
            <a:p>
              <a:pPr eaLnBrk="0" hangingPunct="0"/>
              <a:r>
                <a:rPr lang="en-US" altLang="zh-CN" sz="1600">
                  <a:solidFill>
                    <a:srgbClr val="009900"/>
                  </a:solidFill>
                  <a:latin typeface="宋体" panose="02010600030101010101" pitchFamily="2" charset="-122"/>
                </a:rPr>
                <a:t>②</a:t>
              </a:r>
              <a:r>
                <a:rPr lang="zh-CN" altLang="en-US" sz="1600">
                  <a:solidFill>
                    <a:srgbClr val="009900"/>
                  </a:solidFill>
                  <a:latin typeface="Times New Roman" panose="02020603050405020304" pitchFamily="18" charset="0"/>
                </a:rPr>
                <a:t>中断时保存现行</a:t>
              </a:r>
              <a:r>
                <a:rPr lang="en-US" altLang="zh-CN" sz="1600">
                  <a:solidFill>
                    <a:srgbClr val="009900"/>
                  </a:solidFill>
                  <a:latin typeface="Times New Roman" panose="02020603050405020304" pitchFamily="18" charset="0"/>
                </a:rPr>
                <a:t>PSW</a:t>
              </a:r>
            </a:p>
          </p:txBody>
        </p:sp>
        <p:sp>
          <p:nvSpPr>
            <p:cNvPr id="40988" name="Text Box 28"/>
            <p:cNvSpPr txBox="1">
              <a:spLocks noChangeArrowheads="1"/>
            </p:cNvSpPr>
            <p:nvPr/>
          </p:nvSpPr>
          <p:spPr bwMode="auto">
            <a:xfrm>
              <a:off x="1194" y="2790"/>
              <a:ext cx="822" cy="378"/>
            </a:xfrm>
            <a:prstGeom prst="rect">
              <a:avLst/>
            </a:prstGeom>
            <a:solidFill>
              <a:srgbClr val="FFFFFF"/>
            </a:solidFill>
            <a:ln w="9525">
              <a:solidFill>
                <a:srgbClr val="FFFFFF"/>
              </a:solidFill>
              <a:miter lim="800000"/>
              <a:headEnd/>
              <a:tailEnd/>
            </a:ln>
          </p:spPr>
          <p:txBody>
            <a:bodyPr/>
            <a:lstStyle/>
            <a:p>
              <a:pPr eaLnBrk="0" hangingPunct="0"/>
              <a:r>
                <a:rPr lang="en-US" altLang="zh-CN" sz="1400">
                  <a:solidFill>
                    <a:srgbClr val="009900"/>
                  </a:solidFill>
                  <a:latin typeface="宋体" panose="02010600030101010101" pitchFamily="2" charset="-122"/>
                </a:rPr>
                <a:t>③</a:t>
              </a:r>
              <a:r>
                <a:rPr lang="zh-CN" altLang="en-US" sz="1400">
                  <a:solidFill>
                    <a:srgbClr val="009900"/>
                  </a:solidFill>
                  <a:latin typeface="Times New Roman" panose="02020603050405020304" pitchFamily="18" charset="0"/>
                </a:rPr>
                <a:t>中断时装入</a:t>
              </a:r>
            </a:p>
            <a:p>
              <a:pPr eaLnBrk="0" hangingPunct="0"/>
              <a:r>
                <a:rPr lang="zh-CN" altLang="en-US" sz="1400">
                  <a:solidFill>
                    <a:srgbClr val="009900"/>
                  </a:solidFill>
                  <a:latin typeface="Times New Roman" panose="02020603050405020304" pitchFamily="18" charset="0"/>
                </a:rPr>
                <a:t>现行</a:t>
              </a:r>
              <a:r>
                <a:rPr lang="en-US" altLang="zh-CN" sz="1400">
                  <a:solidFill>
                    <a:srgbClr val="009900"/>
                  </a:solidFill>
                  <a:latin typeface="Times New Roman" panose="02020603050405020304" pitchFamily="18" charset="0"/>
                </a:rPr>
                <a:t>PSW</a:t>
              </a:r>
            </a:p>
          </p:txBody>
        </p:sp>
        <p:sp>
          <p:nvSpPr>
            <p:cNvPr id="40989" name="Text Box 29"/>
            <p:cNvSpPr txBox="1">
              <a:spLocks noChangeArrowheads="1"/>
            </p:cNvSpPr>
            <p:nvPr/>
          </p:nvSpPr>
          <p:spPr bwMode="auto">
            <a:xfrm>
              <a:off x="1764" y="1872"/>
              <a:ext cx="636" cy="336"/>
            </a:xfrm>
            <a:prstGeom prst="rect">
              <a:avLst/>
            </a:prstGeom>
            <a:solidFill>
              <a:srgbClr val="FFFFFF"/>
            </a:solidFill>
            <a:ln w="9525">
              <a:solidFill>
                <a:srgbClr val="FFFFFF"/>
              </a:solidFill>
              <a:miter lim="800000"/>
              <a:headEnd/>
              <a:tailEnd/>
            </a:ln>
          </p:spPr>
          <p:txBody>
            <a:bodyPr/>
            <a:lstStyle/>
            <a:p>
              <a:pPr eaLnBrk="0" hangingPunct="0"/>
              <a:r>
                <a:rPr lang="en-US" altLang="zh-CN" sz="1400">
                  <a:solidFill>
                    <a:srgbClr val="009900"/>
                  </a:solidFill>
                  <a:latin typeface="宋体" panose="02010600030101010101" pitchFamily="2" charset="-122"/>
                </a:rPr>
                <a:t> ④</a:t>
              </a:r>
              <a:r>
                <a:rPr lang="zh-CN" altLang="en-US" sz="1400">
                  <a:solidFill>
                    <a:srgbClr val="009900"/>
                  </a:solidFill>
                  <a:latin typeface="Times New Roman" panose="02020603050405020304" pitchFamily="18" charset="0"/>
                </a:rPr>
                <a:t>中断后恢复</a:t>
              </a:r>
              <a:r>
                <a:rPr lang="en-US" altLang="zh-CN" sz="1400">
                  <a:solidFill>
                    <a:srgbClr val="009900"/>
                  </a:solidFill>
                  <a:latin typeface="Times New Roman" panose="02020603050405020304" pitchFamily="18" charset="0"/>
                </a:rPr>
                <a:t>PSW</a:t>
              </a:r>
            </a:p>
          </p:txBody>
        </p:sp>
        <p:sp>
          <p:nvSpPr>
            <p:cNvPr id="40990" name="Text Box 30"/>
            <p:cNvSpPr txBox="1">
              <a:spLocks noChangeArrowheads="1"/>
            </p:cNvSpPr>
            <p:nvPr/>
          </p:nvSpPr>
          <p:spPr bwMode="auto">
            <a:xfrm>
              <a:off x="2880" y="1008"/>
              <a:ext cx="1104" cy="336"/>
            </a:xfrm>
            <a:prstGeom prst="rect">
              <a:avLst/>
            </a:prstGeom>
            <a:solidFill>
              <a:srgbClr val="FFFFFF"/>
            </a:solidFill>
            <a:ln w="9525">
              <a:solidFill>
                <a:srgbClr val="FFFFFF"/>
              </a:solidFill>
              <a:miter lim="800000"/>
              <a:headEnd/>
              <a:tailEnd/>
            </a:ln>
          </p:spPr>
          <p:txBody>
            <a:bodyPr/>
            <a:lstStyle/>
            <a:p>
              <a:pPr eaLnBrk="0" hangingPunct="0"/>
              <a:r>
                <a:rPr lang="zh-CN" altLang="en-US" sz="1400">
                  <a:solidFill>
                    <a:srgbClr val="009900"/>
                  </a:solidFill>
                  <a:latin typeface="宋体" panose="02010600030101010101" pitchFamily="2" charset="-122"/>
                </a:rPr>
                <a:t>主存专用双字单元</a:t>
              </a:r>
            </a:p>
            <a:p>
              <a:pPr eaLnBrk="0" hangingPunct="0"/>
              <a:r>
                <a:rPr lang="zh-CN" altLang="en-US" sz="1400">
                  <a:solidFill>
                    <a:srgbClr val="009900"/>
                  </a:solidFill>
                  <a:latin typeface="宋体" panose="02010600030101010101" pitchFamily="2" charset="-122"/>
                </a:rPr>
                <a:t>   </a:t>
              </a:r>
              <a:r>
                <a:rPr lang="en-US" altLang="zh-CN" sz="1400">
                  <a:solidFill>
                    <a:srgbClr val="009900"/>
                  </a:solidFill>
                  <a:latin typeface="宋体" panose="02010600030101010101" pitchFamily="2" charset="-122"/>
                </a:rPr>
                <a:t>(16</a:t>
              </a:r>
              <a:r>
                <a:rPr lang="zh-CN" altLang="en-US" sz="1400">
                  <a:solidFill>
                    <a:srgbClr val="009900"/>
                  </a:solidFill>
                  <a:latin typeface="宋体" panose="02010600030101010101" pitchFamily="2" charset="-122"/>
                </a:rPr>
                <a:t>进制</a:t>
              </a:r>
              <a:r>
                <a:rPr lang="en-US" altLang="zh-CN" sz="1400">
                  <a:solidFill>
                    <a:srgbClr val="009900"/>
                  </a:solidFill>
                  <a:latin typeface="宋体" panose="02010600030101010101" pitchFamily="2" charset="-122"/>
                </a:rPr>
                <a:t>)</a:t>
              </a:r>
              <a:endParaRPr lang="en-US" altLang="zh-CN" sz="1400">
                <a:solidFill>
                  <a:srgbClr val="009900"/>
                </a:solidFill>
                <a:latin typeface="Times New Roman" panose="02020603050405020304" pitchFamily="18" charset="0"/>
              </a:endParaRPr>
            </a:p>
          </p:txBody>
        </p:sp>
        <p:sp>
          <p:nvSpPr>
            <p:cNvPr id="40991" name="Text Box 31"/>
            <p:cNvSpPr txBox="1">
              <a:spLocks noChangeArrowheads="1"/>
            </p:cNvSpPr>
            <p:nvPr/>
          </p:nvSpPr>
          <p:spPr bwMode="auto">
            <a:xfrm>
              <a:off x="528" y="2496"/>
              <a:ext cx="1056" cy="192"/>
            </a:xfrm>
            <a:prstGeom prst="rect">
              <a:avLst/>
            </a:prstGeom>
            <a:solidFill>
              <a:srgbClr val="FFFFFF"/>
            </a:solidFill>
            <a:ln w="9525">
              <a:solidFill>
                <a:srgbClr val="FFFFFF"/>
              </a:solidFill>
              <a:miter lim="800000"/>
              <a:headEnd/>
              <a:tailEnd/>
            </a:ln>
          </p:spPr>
          <p:txBody>
            <a:bodyPr/>
            <a:lstStyle/>
            <a:p>
              <a:pPr eaLnBrk="0" hangingPunct="0"/>
              <a:r>
                <a:rPr lang="en-US" altLang="zh-CN" sz="1600">
                  <a:solidFill>
                    <a:srgbClr val="009900"/>
                  </a:solidFill>
                  <a:latin typeface="宋体" panose="02010600030101010101" pitchFamily="2" charset="-122"/>
                </a:rPr>
                <a:t>①</a:t>
              </a:r>
              <a:r>
                <a:rPr lang="zh-CN" sz="1600">
                  <a:solidFill>
                    <a:srgbClr val="009900"/>
                  </a:solidFill>
                  <a:latin typeface="Times New Roman" panose="02020603050405020304" pitchFamily="18" charset="0"/>
                </a:rPr>
                <a:t>装配</a:t>
              </a:r>
              <a:r>
                <a:rPr lang="zh-CN" altLang="en-US" sz="1600">
                  <a:solidFill>
                    <a:srgbClr val="009900"/>
                  </a:solidFill>
                  <a:latin typeface="Times New Roman" panose="02020603050405020304" pitchFamily="18" charset="0"/>
                </a:rPr>
                <a:t>中断</a:t>
              </a:r>
              <a:r>
                <a:rPr lang="zh-CN" sz="1600">
                  <a:solidFill>
                    <a:srgbClr val="009900"/>
                  </a:solidFill>
                  <a:latin typeface="Times New Roman" panose="02020603050405020304" pitchFamily="18" charset="0"/>
                </a:rPr>
                <a:t>码</a:t>
              </a:r>
              <a:endParaRPr lang="zh-CN" altLang="en-US" sz="1600">
                <a:solidFill>
                  <a:srgbClr val="009900"/>
                </a:solidFill>
                <a:latin typeface="Times New Roman" panose="02020603050405020304" pitchFamily="18" charset="0"/>
              </a:endParaRPr>
            </a:p>
          </p:txBody>
        </p:sp>
        <p:sp>
          <p:nvSpPr>
            <p:cNvPr id="40992" name="Line 32"/>
            <p:cNvSpPr>
              <a:spLocks noChangeShapeType="1"/>
            </p:cNvSpPr>
            <p:nvPr/>
          </p:nvSpPr>
          <p:spPr bwMode="auto">
            <a:xfrm flipV="1">
              <a:off x="1488" y="2280"/>
              <a:ext cx="0"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3" name="Line 33"/>
            <p:cNvSpPr>
              <a:spLocks noChangeShapeType="1"/>
            </p:cNvSpPr>
            <p:nvPr/>
          </p:nvSpPr>
          <p:spPr bwMode="auto">
            <a:xfrm flipV="1">
              <a:off x="1194" y="2280"/>
              <a:ext cx="0" cy="20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94" name="Line 34"/>
            <p:cNvSpPr>
              <a:spLocks noChangeShapeType="1"/>
            </p:cNvSpPr>
            <p:nvPr/>
          </p:nvSpPr>
          <p:spPr bwMode="auto">
            <a:xfrm>
              <a:off x="1488" y="2688"/>
              <a:ext cx="8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70244653"/>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9" name="Group 5"/>
          <p:cNvGrpSpPr>
            <a:grpSpLocks/>
          </p:cNvGrpSpPr>
          <p:nvPr/>
        </p:nvGrpSpPr>
        <p:grpSpPr bwMode="auto">
          <a:xfrm>
            <a:off x="2051050" y="1412875"/>
            <a:ext cx="5257800" cy="4419600"/>
            <a:chOff x="1296" y="960"/>
            <a:chExt cx="3312" cy="2784"/>
          </a:xfrm>
        </p:grpSpPr>
        <p:sp>
          <p:nvSpPr>
            <p:cNvPr id="41990" name="Rectangle 6"/>
            <p:cNvSpPr>
              <a:spLocks noChangeArrowheads="1"/>
            </p:cNvSpPr>
            <p:nvPr/>
          </p:nvSpPr>
          <p:spPr bwMode="auto">
            <a:xfrm>
              <a:off x="1296" y="1656"/>
              <a:ext cx="773" cy="1309"/>
            </a:xfrm>
            <a:prstGeom prst="rect">
              <a:avLst/>
            </a:prstGeom>
            <a:solidFill>
              <a:srgbClr val="FFFFFF"/>
            </a:solidFill>
            <a:ln w="9525">
              <a:solidFill>
                <a:srgbClr val="000000"/>
              </a:solidFill>
              <a:miter lim="800000"/>
              <a:headEnd/>
              <a:tailEnd/>
            </a:ln>
          </p:spPr>
          <p:txBody>
            <a:bodyPr/>
            <a:lstStyle/>
            <a:p>
              <a:endParaRPr lang="zh-CN" altLang="en-US"/>
            </a:p>
          </p:txBody>
        </p:sp>
        <p:sp>
          <p:nvSpPr>
            <p:cNvPr id="41991" name="Text Box 7"/>
            <p:cNvSpPr txBox="1">
              <a:spLocks noChangeArrowheads="1"/>
            </p:cNvSpPr>
            <p:nvPr/>
          </p:nvSpPr>
          <p:spPr bwMode="auto">
            <a:xfrm>
              <a:off x="1406" y="1754"/>
              <a:ext cx="442" cy="259"/>
            </a:xfrm>
            <a:prstGeom prst="rect">
              <a:avLst/>
            </a:prstGeom>
            <a:solidFill>
              <a:srgbClr val="FFFFFF"/>
            </a:solidFill>
            <a:ln w="9525">
              <a:solidFill>
                <a:srgbClr val="000000"/>
              </a:solidFill>
              <a:miter lim="800000"/>
              <a:headEnd/>
              <a:tailEnd/>
            </a:ln>
          </p:spPr>
          <p:txBody>
            <a:bodyPr/>
            <a:lstStyle/>
            <a:p>
              <a:pPr algn="ctr" eaLnBrk="0" hangingPunct="0"/>
              <a:r>
                <a:rPr lang="en-US" altLang="zh-CN" sz="1400">
                  <a:solidFill>
                    <a:srgbClr val="009900"/>
                  </a:solidFill>
                  <a:latin typeface="宋体" panose="02010600030101010101" pitchFamily="2" charset="-122"/>
                </a:rPr>
                <a:t>IP</a:t>
              </a:r>
            </a:p>
          </p:txBody>
        </p:sp>
        <p:sp>
          <p:nvSpPr>
            <p:cNvPr id="41992" name="Text Box 8"/>
            <p:cNvSpPr txBox="1">
              <a:spLocks noChangeArrowheads="1"/>
            </p:cNvSpPr>
            <p:nvPr/>
          </p:nvSpPr>
          <p:spPr bwMode="auto">
            <a:xfrm>
              <a:off x="1406" y="2186"/>
              <a:ext cx="442" cy="265"/>
            </a:xfrm>
            <a:prstGeom prst="rect">
              <a:avLst/>
            </a:prstGeom>
            <a:solidFill>
              <a:srgbClr val="FFFFFF"/>
            </a:solidFill>
            <a:ln w="9525">
              <a:solidFill>
                <a:srgbClr val="000000"/>
              </a:solidFill>
              <a:miter lim="800000"/>
              <a:headEnd/>
              <a:tailEnd/>
            </a:ln>
          </p:spPr>
          <p:txBody>
            <a:bodyPr/>
            <a:lstStyle/>
            <a:p>
              <a:pPr algn="ctr" eaLnBrk="0" hangingPunct="0"/>
              <a:r>
                <a:rPr lang="en-US" altLang="zh-CN" sz="1400">
                  <a:solidFill>
                    <a:srgbClr val="009900"/>
                  </a:solidFill>
                  <a:latin typeface="宋体" panose="02010600030101010101" pitchFamily="2" charset="-122"/>
                </a:rPr>
                <a:t>CS</a:t>
              </a:r>
            </a:p>
          </p:txBody>
        </p:sp>
        <p:sp>
          <p:nvSpPr>
            <p:cNvPr id="41993" name="Text Box 9"/>
            <p:cNvSpPr txBox="1">
              <a:spLocks noChangeArrowheads="1"/>
            </p:cNvSpPr>
            <p:nvPr/>
          </p:nvSpPr>
          <p:spPr bwMode="auto">
            <a:xfrm>
              <a:off x="1406" y="2532"/>
              <a:ext cx="442" cy="260"/>
            </a:xfrm>
            <a:prstGeom prst="rect">
              <a:avLst/>
            </a:prstGeom>
            <a:solidFill>
              <a:srgbClr val="FFFFFF"/>
            </a:solidFill>
            <a:ln w="9525">
              <a:solidFill>
                <a:srgbClr val="000000"/>
              </a:solidFill>
              <a:miter lim="800000"/>
              <a:headEnd/>
              <a:tailEnd/>
            </a:ln>
          </p:spPr>
          <p:txBody>
            <a:bodyPr/>
            <a:lstStyle/>
            <a:p>
              <a:pPr algn="ctr" eaLnBrk="0" hangingPunct="0"/>
              <a:r>
                <a:rPr lang="en-US" altLang="zh-CN" sz="1400">
                  <a:solidFill>
                    <a:srgbClr val="009900"/>
                  </a:solidFill>
                  <a:latin typeface="宋体" panose="02010600030101010101" pitchFamily="2" charset="-122"/>
                </a:rPr>
                <a:t>PSW</a:t>
              </a:r>
            </a:p>
          </p:txBody>
        </p:sp>
        <p:sp>
          <p:nvSpPr>
            <p:cNvPr id="41994" name="Line 10"/>
            <p:cNvSpPr>
              <a:spLocks noChangeShapeType="1"/>
            </p:cNvSpPr>
            <p:nvPr/>
          </p:nvSpPr>
          <p:spPr bwMode="auto">
            <a:xfrm>
              <a:off x="2731" y="1258"/>
              <a:ext cx="0" cy="2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1"/>
            <p:cNvSpPr>
              <a:spLocks noChangeShapeType="1"/>
            </p:cNvSpPr>
            <p:nvPr/>
          </p:nvSpPr>
          <p:spPr bwMode="auto">
            <a:xfrm>
              <a:off x="2731" y="1258"/>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2"/>
            <p:cNvSpPr>
              <a:spLocks noChangeShapeType="1"/>
            </p:cNvSpPr>
            <p:nvPr/>
          </p:nvSpPr>
          <p:spPr bwMode="auto">
            <a:xfrm>
              <a:off x="3725" y="1258"/>
              <a:ext cx="0" cy="24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Text Box 13"/>
            <p:cNvSpPr txBox="1">
              <a:spLocks noChangeArrowheads="1"/>
            </p:cNvSpPr>
            <p:nvPr/>
          </p:nvSpPr>
          <p:spPr bwMode="auto">
            <a:xfrm>
              <a:off x="1296" y="1258"/>
              <a:ext cx="773"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现行</a:t>
              </a:r>
              <a:r>
                <a:rPr lang="en-US" altLang="zh-CN" sz="1400">
                  <a:solidFill>
                    <a:srgbClr val="009900"/>
                  </a:solidFill>
                  <a:latin typeface="Times New Roman" panose="02020603050405020304" pitchFamily="18" charset="0"/>
                </a:rPr>
                <a:t>PSW</a:t>
              </a:r>
            </a:p>
            <a:p>
              <a:pPr algn="just" eaLnBrk="0" hangingPunct="0"/>
              <a:r>
                <a:rPr lang="en-US" altLang="zh-CN" sz="1400">
                  <a:solidFill>
                    <a:srgbClr val="009900"/>
                  </a:solidFill>
                  <a:latin typeface="Times New Roman" panose="02020603050405020304" pitchFamily="18" charset="0"/>
                </a:rPr>
                <a:t> </a:t>
              </a:r>
              <a:r>
                <a:rPr lang="zh-CN" altLang="en-US" sz="1400">
                  <a:solidFill>
                    <a:srgbClr val="009900"/>
                  </a:solidFill>
                  <a:latin typeface="Times New Roman" panose="02020603050405020304" pitchFamily="18" charset="0"/>
                </a:rPr>
                <a:t>寄存器</a:t>
              </a:r>
            </a:p>
          </p:txBody>
        </p:sp>
        <p:sp>
          <p:nvSpPr>
            <p:cNvPr id="41998" name="Text Box 14"/>
            <p:cNvSpPr txBox="1">
              <a:spLocks noChangeArrowheads="1"/>
            </p:cNvSpPr>
            <p:nvPr/>
          </p:nvSpPr>
          <p:spPr bwMode="auto">
            <a:xfrm>
              <a:off x="2952" y="1457"/>
              <a:ext cx="552"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新</a:t>
              </a:r>
              <a:r>
                <a:rPr lang="en-US" altLang="zh-CN" sz="1400">
                  <a:solidFill>
                    <a:srgbClr val="009900"/>
                  </a:solidFill>
                  <a:latin typeface="Times New Roman" panose="02020603050405020304" pitchFamily="18" charset="0"/>
                </a:rPr>
                <a:t>IP</a:t>
              </a:r>
            </a:p>
            <a:p>
              <a:pPr algn="just" eaLnBrk="0" hangingPunct="0"/>
              <a:endParaRPr lang="en-US" altLang="zh-CN" sz="1400">
                <a:solidFill>
                  <a:srgbClr val="009900"/>
                </a:solidFill>
                <a:latin typeface="Times New Roman" panose="02020603050405020304" pitchFamily="18" charset="0"/>
              </a:endParaRPr>
            </a:p>
          </p:txBody>
        </p:sp>
        <p:sp>
          <p:nvSpPr>
            <p:cNvPr id="41999" name="Text Box 15"/>
            <p:cNvSpPr txBox="1">
              <a:spLocks noChangeArrowheads="1"/>
            </p:cNvSpPr>
            <p:nvPr/>
          </p:nvSpPr>
          <p:spPr bwMode="auto">
            <a:xfrm>
              <a:off x="2952" y="1756"/>
              <a:ext cx="55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新</a:t>
              </a:r>
              <a:r>
                <a:rPr lang="en-US" altLang="zh-CN" sz="1400">
                  <a:solidFill>
                    <a:srgbClr val="009900"/>
                  </a:solidFill>
                  <a:latin typeface="Times New Roman" panose="02020603050405020304" pitchFamily="18" charset="0"/>
                </a:rPr>
                <a:t>CS</a:t>
              </a:r>
            </a:p>
            <a:p>
              <a:pPr algn="just" eaLnBrk="0" hangingPunct="0"/>
              <a:endParaRPr lang="en-US" altLang="zh-CN" sz="1400">
                <a:solidFill>
                  <a:srgbClr val="009900"/>
                </a:solidFill>
                <a:latin typeface="Times New Roman" panose="02020603050405020304" pitchFamily="18" charset="0"/>
              </a:endParaRPr>
            </a:p>
          </p:txBody>
        </p:sp>
        <p:sp>
          <p:nvSpPr>
            <p:cNvPr id="42000" name="Text Box 16"/>
            <p:cNvSpPr txBox="1">
              <a:spLocks noChangeArrowheads="1"/>
            </p:cNvSpPr>
            <p:nvPr/>
          </p:nvSpPr>
          <p:spPr bwMode="auto">
            <a:xfrm>
              <a:off x="2952" y="2550"/>
              <a:ext cx="552"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老</a:t>
              </a:r>
              <a:r>
                <a:rPr lang="en-US" altLang="zh-CN" sz="1400">
                  <a:solidFill>
                    <a:srgbClr val="009900"/>
                  </a:solidFill>
                  <a:latin typeface="Times New Roman" panose="02020603050405020304" pitchFamily="18" charset="0"/>
                </a:rPr>
                <a:t>IP</a:t>
              </a:r>
              <a:endParaRPr lang="en-US" altLang="zh-CN" sz="1400" i="1">
                <a:solidFill>
                  <a:srgbClr val="009900"/>
                </a:solidFill>
                <a:latin typeface="Times New Roman" panose="02020603050405020304" pitchFamily="18" charset="0"/>
              </a:endParaRPr>
            </a:p>
            <a:p>
              <a:pPr algn="just" eaLnBrk="0" hangingPunct="0"/>
              <a:endParaRPr lang="en-US" altLang="zh-CN" sz="1400">
                <a:solidFill>
                  <a:srgbClr val="009900"/>
                </a:solidFill>
                <a:latin typeface="Times New Roman" panose="02020603050405020304" pitchFamily="18" charset="0"/>
              </a:endParaRPr>
            </a:p>
          </p:txBody>
        </p:sp>
        <p:sp>
          <p:nvSpPr>
            <p:cNvPr id="42001" name="Text Box 17"/>
            <p:cNvSpPr txBox="1">
              <a:spLocks noChangeArrowheads="1"/>
            </p:cNvSpPr>
            <p:nvPr/>
          </p:nvSpPr>
          <p:spPr bwMode="auto">
            <a:xfrm>
              <a:off x="2952" y="2839"/>
              <a:ext cx="552"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老</a:t>
              </a:r>
              <a:r>
                <a:rPr lang="en-US" altLang="zh-CN" sz="1400">
                  <a:solidFill>
                    <a:srgbClr val="009900"/>
                  </a:solidFill>
                  <a:latin typeface="Times New Roman" panose="02020603050405020304" pitchFamily="18" charset="0"/>
                </a:rPr>
                <a:t>CS</a:t>
              </a:r>
            </a:p>
            <a:p>
              <a:pPr algn="just" eaLnBrk="0" hangingPunct="0"/>
              <a:endParaRPr lang="en-US" altLang="zh-CN" sz="1400">
                <a:solidFill>
                  <a:srgbClr val="009900"/>
                </a:solidFill>
                <a:latin typeface="Times New Roman" panose="02020603050405020304" pitchFamily="18" charset="0"/>
              </a:endParaRPr>
            </a:p>
          </p:txBody>
        </p:sp>
        <p:sp>
          <p:nvSpPr>
            <p:cNvPr id="42002" name="Text Box 18"/>
            <p:cNvSpPr txBox="1">
              <a:spLocks noChangeArrowheads="1"/>
            </p:cNvSpPr>
            <p:nvPr/>
          </p:nvSpPr>
          <p:spPr bwMode="auto">
            <a:xfrm>
              <a:off x="2952" y="3138"/>
              <a:ext cx="55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老</a:t>
              </a:r>
              <a:r>
                <a:rPr lang="en-US" altLang="zh-CN" sz="1400">
                  <a:solidFill>
                    <a:srgbClr val="009900"/>
                  </a:solidFill>
                  <a:latin typeface="Times New Roman" panose="02020603050405020304" pitchFamily="18" charset="0"/>
                </a:rPr>
                <a:t>PSW</a:t>
              </a:r>
            </a:p>
            <a:p>
              <a:pPr algn="just" eaLnBrk="0" hangingPunct="0"/>
              <a:endParaRPr lang="en-US" altLang="zh-CN" sz="1400">
                <a:solidFill>
                  <a:srgbClr val="009900"/>
                </a:solidFill>
                <a:latin typeface="Times New Roman" panose="02020603050405020304" pitchFamily="18" charset="0"/>
              </a:endParaRPr>
            </a:p>
          </p:txBody>
        </p:sp>
        <p:sp>
          <p:nvSpPr>
            <p:cNvPr id="42003" name="Line 19"/>
            <p:cNvSpPr>
              <a:spLocks noChangeShapeType="1"/>
            </p:cNvSpPr>
            <p:nvPr/>
          </p:nvSpPr>
          <p:spPr bwMode="auto">
            <a:xfrm>
              <a:off x="2731" y="1756"/>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20"/>
            <p:cNvSpPr>
              <a:spLocks noChangeShapeType="1"/>
            </p:cNvSpPr>
            <p:nvPr/>
          </p:nvSpPr>
          <p:spPr bwMode="auto">
            <a:xfrm>
              <a:off x="2731" y="1457"/>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1"/>
            <p:cNvSpPr>
              <a:spLocks noChangeShapeType="1"/>
            </p:cNvSpPr>
            <p:nvPr/>
          </p:nvSpPr>
          <p:spPr bwMode="auto">
            <a:xfrm>
              <a:off x="2731" y="2054"/>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2"/>
            <p:cNvSpPr>
              <a:spLocks noChangeShapeType="1"/>
            </p:cNvSpPr>
            <p:nvPr/>
          </p:nvSpPr>
          <p:spPr bwMode="auto">
            <a:xfrm>
              <a:off x="2731" y="2550"/>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3"/>
            <p:cNvSpPr>
              <a:spLocks noChangeShapeType="1"/>
            </p:cNvSpPr>
            <p:nvPr/>
          </p:nvSpPr>
          <p:spPr bwMode="auto">
            <a:xfrm>
              <a:off x="2731" y="2849"/>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24"/>
            <p:cNvSpPr>
              <a:spLocks noChangeShapeType="1"/>
            </p:cNvSpPr>
            <p:nvPr/>
          </p:nvSpPr>
          <p:spPr bwMode="auto">
            <a:xfrm>
              <a:off x="2731" y="3138"/>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5"/>
            <p:cNvSpPr>
              <a:spLocks noChangeShapeType="1"/>
            </p:cNvSpPr>
            <p:nvPr/>
          </p:nvSpPr>
          <p:spPr bwMode="auto">
            <a:xfrm>
              <a:off x="2731" y="3398"/>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6"/>
            <p:cNvSpPr>
              <a:spLocks noChangeShapeType="1"/>
            </p:cNvSpPr>
            <p:nvPr/>
          </p:nvSpPr>
          <p:spPr bwMode="auto">
            <a:xfrm flipH="1">
              <a:off x="3725" y="2550"/>
              <a:ext cx="33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1" name="Text Box 27"/>
            <p:cNvSpPr txBox="1">
              <a:spLocks noChangeArrowheads="1"/>
            </p:cNvSpPr>
            <p:nvPr/>
          </p:nvSpPr>
          <p:spPr bwMode="auto">
            <a:xfrm>
              <a:off x="4056" y="2352"/>
              <a:ext cx="552" cy="298"/>
            </a:xfrm>
            <a:prstGeom prst="rect">
              <a:avLst/>
            </a:prstGeom>
            <a:solidFill>
              <a:srgbClr val="FFFFFF"/>
            </a:solidFill>
            <a:ln w="9525">
              <a:solidFill>
                <a:srgbClr val="000000"/>
              </a:solidFill>
              <a:miter lim="800000"/>
              <a:headEnd/>
              <a:tailEnd/>
            </a:ln>
          </p:spPr>
          <p:txBody>
            <a:bodyPr/>
            <a:lstStyle/>
            <a:p>
              <a:pPr algn="just" eaLnBrk="0" hangingPunct="0"/>
              <a:r>
                <a:rPr lang="zh-CN" altLang="en-US" sz="1400">
                  <a:solidFill>
                    <a:srgbClr val="009900"/>
                  </a:solidFill>
                  <a:latin typeface="Times New Roman" panose="02020603050405020304" pitchFamily="18" charset="0"/>
                </a:rPr>
                <a:t>新栈顶</a:t>
              </a:r>
            </a:p>
            <a:p>
              <a:pPr algn="just" eaLnBrk="0" hangingPunct="0"/>
              <a:endParaRPr lang="en-US" altLang="zh-CN" sz="1400">
                <a:solidFill>
                  <a:srgbClr val="009900"/>
                </a:solidFill>
                <a:latin typeface="Times New Roman" panose="02020603050405020304" pitchFamily="18" charset="0"/>
              </a:endParaRPr>
            </a:p>
          </p:txBody>
        </p:sp>
        <p:sp>
          <p:nvSpPr>
            <p:cNvPr id="42012" name="Line 28"/>
            <p:cNvSpPr>
              <a:spLocks noChangeShapeType="1"/>
            </p:cNvSpPr>
            <p:nvPr/>
          </p:nvSpPr>
          <p:spPr bwMode="auto">
            <a:xfrm flipH="1">
              <a:off x="1848" y="1656"/>
              <a:ext cx="883" cy="18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3" name="Line 29"/>
            <p:cNvSpPr>
              <a:spLocks noChangeShapeType="1"/>
            </p:cNvSpPr>
            <p:nvPr/>
          </p:nvSpPr>
          <p:spPr bwMode="auto">
            <a:xfrm flipH="1">
              <a:off x="1848" y="1954"/>
              <a:ext cx="883" cy="2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4" name="Line 30"/>
            <p:cNvSpPr>
              <a:spLocks noChangeShapeType="1"/>
            </p:cNvSpPr>
            <p:nvPr/>
          </p:nvSpPr>
          <p:spPr bwMode="auto">
            <a:xfrm>
              <a:off x="1848" y="1926"/>
              <a:ext cx="883" cy="82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5" name="Line 31"/>
            <p:cNvSpPr>
              <a:spLocks noChangeShapeType="1"/>
            </p:cNvSpPr>
            <p:nvPr/>
          </p:nvSpPr>
          <p:spPr bwMode="auto">
            <a:xfrm>
              <a:off x="1848" y="2650"/>
              <a:ext cx="883" cy="4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6" name="Line 32"/>
            <p:cNvSpPr>
              <a:spLocks noChangeShapeType="1"/>
            </p:cNvSpPr>
            <p:nvPr/>
          </p:nvSpPr>
          <p:spPr bwMode="auto">
            <a:xfrm>
              <a:off x="1848" y="2352"/>
              <a:ext cx="883" cy="59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7" name="Text Box 33"/>
            <p:cNvSpPr txBox="1">
              <a:spLocks noChangeArrowheads="1"/>
            </p:cNvSpPr>
            <p:nvPr/>
          </p:nvSpPr>
          <p:spPr bwMode="auto">
            <a:xfrm>
              <a:off x="2952" y="960"/>
              <a:ext cx="552"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主存</a:t>
              </a:r>
            </a:p>
            <a:p>
              <a:pPr algn="just" eaLnBrk="0" hangingPunct="0"/>
              <a:endParaRPr lang="en-US" altLang="zh-CN" sz="1400">
                <a:solidFill>
                  <a:srgbClr val="009900"/>
                </a:solidFill>
                <a:latin typeface="Times New Roman" panose="02020603050405020304" pitchFamily="18" charset="0"/>
              </a:endParaRPr>
            </a:p>
          </p:txBody>
        </p:sp>
        <p:sp>
          <p:nvSpPr>
            <p:cNvPr id="42018" name="Text Box 34"/>
            <p:cNvSpPr txBox="1">
              <a:spLocks noChangeArrowheads="1"/>
            </p:cNvSpPr>
            <p:nvPr/>
          </p:nvSpPr>
          <p:spPr bwMode="auto">
            <a:xfrm>
              <a:off x="1406" y="3346"/>
              <a:ext cx="1215"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endParaRPr lang="zh-CN" altLang="zh-CN" sz="900">
                <a:solidFill>
                  <a:srgbClr val="009900"/>
                </a:solidFill>
                <a:latin typeface="Times New Roman" panose="02020603050405020304" pitchFamily="18" charset="0"/>
              </a:endParaRPr>
            </a:p>
          </p:txBody>
        </p:sp>
        <p:sp>
          <p:nvSpPr>
            <p:cNvPr id="42019" name="Text Box 35"/>
            <p:cNvSpPr txBox="1">
              <a:spLocks noChangeArrowheads="1"/>
            </p:cNvSpPr>
            <p:nvPr/>
          </p:nvSpPr>
          <p:spPr bwMode="auto">
            <a:xfrm>
              <a:off x="2952" y="2094"/>
              <a:ext cx="552"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400">
                  <a:solidFill>
                    <a:srgbClr val="009900"/>
                  </a:solidFill>
                  <a:latin typeface="Times New Roman" panose="02020603050405020304" pitchFamily="18" charset="0"/>
                </a:rPr>
                <a:t>新</a:t>
              </a:r>
              <a:r>
                <a:rPr lang="en-US" altLang="zh-CN" sz="1400">
                  <a:solidFill>
                    <a:srgbClr val="009900"/>
                  </a:solidFill>
                  <a:latin typeface="Times New Roman" panose="02020603050405020304" pitchFamily="18" charset="0"/>
                </a:rPr>
                <a:t>PSW</a:t>
              </a:r>
            </a:p>
            <a:p>
              <a:pPr algn="just" eaLnBrk="0" hangingPunct="0"/>
              <a:endParaRPr lang="en-US" altLang="zh-CN" sz="1400">
                <a:solidFill>
                  <a:srgbClr val="009900"/>
                </a:solidFill>
                <a:latin typeface="Times New Roman" panose="02020603050405020304" pitchFamily="18" charset="0"/>
              </a:endParaRPr>
            </a:p>
          </p:txBody>
        </p:sp>
        <p:sp>
          <p:nvSpPr>
            <p:cNvPr id="42020" name="Line 36"/>
            <p:cNvSpPr>
              <a:spLocks noChangeShapeType="1"/>
            </p:cNvSpPr>
            <p:nvPr/>
          </p:nvSpPr>
          <p:spPr bwMode="auto">
            <a:xfrm>
              <a:off x="2731" y="2299"/>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37"/>
            <p:cNvSpPr>
              <a:spLocks noChangeShapeType="1"/>
            </p:cNvSpPr>
            <p:nvPr/>
          </p:nvSpPr>
          <p:spPr bwMode="auto">
            <a:xfrm flipH="1">
              <a:off x="1848" y="2197"/>
              <a:ext cx="883" cy="41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22" name="Line 38"/>
            <p:cNvSpPr>
              <a:spLocks noChangeShapeType="1"/>
            </p:cNvSpPr>
            <p:nvPr/>
          </p:nvSpPr>
          <p:spPr bwMode="auto">
            <a:xfrm>
              <a:off x="2731" y="3734"/>
              <a:ext cx="9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86" name="Rectangle 2"/>
          <p:cNvSpPr>
            <a:spLocks noGrp="1" noChangeArrowheads="1"/>
          </p:cNvSpPr>
          <p:nvPr>
            <p:ph type="title"/>
          </p:nvPr>
        </p:nvSpPr>
        <p:spPr>
          <a:xfrm>
            <a:off x="533400" y="549275"/>
            <a:ext cx="7772400" cy="669925"/>
          </a:xfrm>
        </p:spPr>
        <p:txBody>
          <a:bodyPr/>
          <a:lstStyle/>
          <a:p>
            <a:r>
              <a:rPr lang="en-US" altLang="zh-CN" sz="4000">
                <a:solidFill>
                  <a:srgbClr val="CC0000"/>
                </a:solidFill>
                <a:latin typeface="仿宋_GB2312" pitchFamily="49" charset="-122"/>
                <a:ea typeface="仿宋_GB2312" pitchFamily="49" charset="-122"/>
              </a:rPr>
              <a:t>IBM PC</a:t>
            </a:r>
            <a:r>
              <a:rPr lang="zh-CN" altLang="en-US" sz="4000">
                <a:solidFill>
                  <a:srgbClr val="CC0000"/>
                </a:solidFill>
                <a:latin typeface="仿宋_GB2312" pitchFamily="49" charset="-122"/>
                <a:ea typeface="仿宋_GB2312" pitchFamily="49" charset="-122"/>
              </a:rPr>
              <a:t>机中断的响应过程</a:t>
            </a:r>
            <a:r>
              <a:rPr lang="zh-CN" altLang="en-US">
                <a:latin typeface="仿宋_GB2312" pitchFamily="49" charset="-122"/>
                <a:ea typeface="仿宋_GB2312" pitchFamily="49" charset="-122"/>
              </a:rPr>
              <a:t> </a:t>
            </a:r>
          </a:p>
        </p:txBody>
      </p:sp>
      <p:sp>
        <p:nvSpPr>
          <p:cNvPr id="41987" name="Rectangle 3"/>
          <p:cNvSpPr>
            <a:spLocks noGrp="1" noChangeArrowheads="1"/>
          </p:cNvSpPr>
          <p:nvPr>
            <p:ph type="body" idx="1"/>
          </p:nvPr>
        </p:nvSpPr>
        <p:spPr/>
        <p:txBody>
          <a:bodyPr/>
          <a:lstStyle/>
          <a:p>
            <a:pPr>
              <a:buFontTx/>
              <a:buNone/>
            </a:pPr>
            <a:r>
              <a:rPr lang="en-US" altLang="zh-CN" sz="4000">
                <a:latin typeface="仿宋_GB2312" pitchFamily="49" charset="-122"/>
                <a:ea typeface="仿宋_GB2312" pitchFamily="49" charset="-122"/>
              </a:rPr>
              <a:t>   </a:t>
            </a:r>
          </a:p>
        </p:txBody>
      </p:sp>
      <p:sp>
        <p:nvSpPr>
          <p:cNvPr id="41988" name="Line 4"/>
          <p:cNvSpPr>
            <a:spLocks noChangeShapeType="1"/>
          </p:cNvSpPr>
          <p:nvPr/>
        </p:nvSpPr>
        <p:spPr bwMode="auto">
          <a:xfrm flipH="1">
            <a:off x="5486400" y="3581400"/>
            <a:ext cx="68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417387538"/>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00113" y="260350"/>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2.2.4</a:t>
            </a:r>
            <a:r>
              <a:rPr lang="zh-CN" altLang="en-US" sz="4000">
                <a:solidFill>
                  <a:srgbClr val="FF0000"/>
                </a:solidFill>
                <a:latin typeface="Times New Roman" panose="02020603050405020304" pitchFamily="18" charset="0"/>
                <a:ea typeface="华文新魏" panose="02010800040101010101" pitchFamily="2" charset="-122"/>
              </a:rPr>
              <a:t>中断事件处理</a:t>
            </a:r>
          </a:p>
        </p:txBody>
      </p:sp>
      <p:sp>
        <p:nvSpPr>
          <p:cNvPr id="43011" name="Rectangle 3"/>
          <p:cNvSpPr>
            <a:spLocks noGrp="1" noChangeArrowheads="1"/>
          </p:cNvSpPr>
          <p:nvPr>
            <p:ph type="body" idx="1"/>
          </p:nvPr>
        </p:nvSpPr>
        <p:spPr>
          <a:xfrm>
            <a:off x="468313" y="1144588"/>
            <a:ext cx="8207375" cy="1708150"/>
          </a:xfrm>
        </p:spPr>
        <p:txBody>
          <a:bodyPr/>
          <a:lstStyle/>
          <a:p>
            <a:pPr>
              <a:spcBef>
                <a:spcPct val="0"/>
              </a:spcBef>
            </a:pPr>
            <a:r>
              <a:rPr lang="zh-CN" altLang="en-US" sz="2800">
                <a:latin typeface="华文新魏" panose="02010800040101010101" pitchFamily="2" charset="-122"/>
                <a:ea typeface="华文新魏" panose="02010800040101010101" pitchFamily="2" charset="-122"/>
              </a:rPr>
              <a:t>处理中断事件的程序称为</a:t>
            </a:r>
            <a:r>
              <a:rPr lang="zh-CN" altLang="en-US" sz="2800" b="1">
                <a:solidFill>
                  <a:srgbClr val="0000CC"/>
                </a:solidFill>
                <a:latin typeface="华文新魏" panose="02010800040101010101" pitchFamily="2" charset="-122"/>
                <a:ea typeface="华文新魏" panose="02010800040101010101" pitchFamily="2" charset="-122"/>
              </a:rPr>
              <a:t>中断处理程序</a:t>
            </a:r>
            <a:r>
              <a:rPr lang="zh-CN" altLang="en-US" sz="2800">
                <a:latin typeface="华文新魏" panose="02010800040101010101" pitchFamily="2" charset="-122"/>
                <a:ea typeface="华文新魏" panose="02010800040101010101" pitchFamily="2" charset="-122"/>
              </a:rPr>
              <a:t>。它的主要任务是处理中断事件和恢复正常操作。 </a:t>
            </a:r>
          </a:p>
          <a:p>
            <a:pPr>
              <a:spcBef>
                <a:spcPct val="0"/>
              </a:spcBef>
            </a:pPr>
            <a:r>
              <a:rPr lang="zh-CN" altLang="en-US" sz="2800">
                <a:latin typeface="华文新魏" panose="02010800040101010101" pitchFamily="2" charset="-122"/>
                <a:ea typeface="华文新魏" panose="02010800040101010101" pitchFamily="2" charset="-122"/>
              </a:rPr>
              <a:t>不同中断源对应不同中断处理程序，故快速找到中断处理程序的入口地址是一个关键问题。</a:t>
            </a:r>
            <a:endParaRPr lang="zh-CN" altLang="en-US" sz="4000">
              <a:latin typeface="仿宋_GB2312" pitchFamily="49" charset="-122"/>
              <a:ea typeface="仿宋_GB2312" pitchFamily="49" charset="-122"/>
            </a:endParaRPr>
          </a:p>
        </p:txBody>
      </p:sp>
      <p:sp>
        <p:nvSpPr>
          <p:cNvPr id="43012" name="Rectangle 4"/>
          <p:cNvSpPr>
            <a:spLocks noChangeArrowheads="1"/>
          </p:cNvSpPr>
          <p:nvPr/>
        </p:nvSpPr>
        <p:spPr bwMode="auto">
          <a:xfrm>
            <a:off x="682625" y="2924175"/>
            <a:ext cx="7777163" cy="256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dirty="0">
                <a:latin typeface="仿宋_GB2312" pitchFamily="49" charset="-122"/>
                <a:ea typeface="仿宋_GB2312" pitchFamily="49" charset="-122"/>
              </a:rPr>
              <a:t>  </a:t>
            </a:r>
            <a:r>
              <a:rPr lang="zh-CN" altLang="en-US" sz="2800" b="1" dirty="0">
                <a:solidFill>
                  <a:srgbClr val="0000CC"/>
                </a:solidFill>
                <a:latin typeface="仿宋_GB2312" pitchFamily="49" charset="-122"/>
                <a:ea typeface="仿宋_GB2312" pitchFamily="49" charset="-122"/>
              </a:rPr>
              <a:t>中断处理程序主要做四项工作</a:t>
            </a:r>
            <a:r>
              <a:rPr lang="zh-CN" altLang="en-US" sz="2800" b="1" dirty="0">
                <a:solidFill>
                  <a:srgbClr val="0000CC"/>
                </a:solidFill>
                <a:latin typeface="仿宋_GB2312" pitchFamily="49" charset="-122"/>
                <a:ea typeface="仿宋_GB2312" pitchFamily="49" charset="-122"/>
                <a:sym typeface="Wingdings" panose="05000000000000000000" pitchFamily="2" charset="2"/>
              </a:rPr>
              <a:t>：</a:t>
            </a:r>
            <a:endParaRPr lang="zh-CN" altLang="en-US" sz="2800" b="1" dirty="0">
              <a:solidFill>
                <a:srgbClr val="0000CC"/>
              </a:solidFill>
              <a:latin typeface="仿宋_GB2312" pitchFamily="49" charset="-122"/>
              <a:ea typeface="仿宋_GB2312" pitchFamily="49" charset="-122"/>
            </a:endParaRPr>
          </a:p>
          <a:p>
            <a:r>
              <a:rPr lang="zh-CN" altLang="en-US" sz="2800" dirty="0">
                <a:latin typeface="华文新魏" panose="02010800040101010101" pitchFamily="2" charset="-122"/>
                <a:ea typeface="华文新魏" panose="02010800040101010101" pitchFamily="2" charset="-122"/>
              </a:rPr>
              <a:t>保护未被硬件保护的一些必需的处理状态。</a:t>
            </a:r>
          </a:p>
          <a:p>
            <a:r>
              <a:rPr lang="zh-CN" altLang="en-US" sz="2800" dirty="0">
                <a:latin typeface="华文新魏" panose="02010800040101010101" pitchFamily="2" charset="-122"/>
                <a:ea typeface="华文新魏" panose="02010800040101010101" pitchFamily="2" charset="-122"/>
              </a:rPr>
              <a:t>识别各个中断源，分析产生中断的原因。</a:t>
            </a:r>
          </a:p>
          <a:p>
            <a:r>
              <a:rPr lang="zh-CN" altLang="en-US" sz="2800" dirty="0">
                <a:latin typeface="华文新魏" panose="02010800040101010101" pitchFamily="2" charset="-122"/>
                <a:ea typeface="华文新魏" panose="02010800040101010101" pitchFamily="2" charset="-122"/>
              </a:rPr>
              <a:t>处理发生的中断事件。</a:t>
            </a:r>
          </a:p>
          <a:p>
            <a:r>
              <a:rPr lang="zh-CN" altLang="en-US" sz="2800" dirty="0">
                <a:latin typeface="华文新魏" panose="02010800040101010101" pitchFamily="2" charset="-122"/>
                <a:ea typeface="华文新魏" panose="02010800040101010101" pitchFamily="2" charset="-122"/>
              </a:rPr>
              <a:t>恢复正常操作。</a:t>
            </a:r>
            <a:endParaRPr lang="en-US" altLang="zh-CN" sz="2800" b="1" dirty="0">
              <a:solidFill>
                <a:srgbClr val="0000CC"/>
              </a:solidFill>
              <a:latin typeface="仿宋_GB2312" pitchFamily="49" charset="-122"/>
              <a:ea typeface="仿宋_GB2312" pitchFamily="49" charset="-122"/>
            </a:endParaRPr>
          </a:p>
        </p:txBody>
      </p:sp>
    </p:spTree>
    <p:extLst>
      <p:ext uri="{BB962C8B-B14F-4D97-AF65-F5344CB8AC3E}">
        <p14:creationId xmlns:p14="http://schemas.microsoft.com/office/powerpoint/2010/main" val="116686295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304800" y="981075"/>
            <a:ext cx="685800" cy="3295650"/>
          </a:xfrm>
        </p:spPr>
        <p:txBody>
          <a:bodyPr anchor="ctr"/>
          <a:lstStyle/>
          <a:p>
            <a:pPr algn="l"/>
            <a:r>
              <a:rPr lang="zh-CN" altLang="en-US" sz="3600">
                <a:solidFill>
                  <a:srgbClr val="FF0000"/>
                </a:solidFill>
              </a:rPr>
              <a:t>中断处理流程</a:t>
            </a:r>
          </a:p>
        </p:txBody>
      </p:sp>
      <p:grpSp>
        <p:nvGrpSpPr>
          <p:cNvPr id="45059" name="Group 3"/>
          <p:cNvGrpSpPr>
            <a:grpSpLocks/>
          </p:cNvGrpSpPr>
          <p:nvPr/>
        </p:nvGrpSpPr>
        <p:grpSpPr bwMode="auto">
          <a:xfrm>
            <a:off x="963613" y="165100"/>
            <a:ext cx="6629400" cy="6400800"/>
            <a:chOff x="6564" y="8114"/>
            <a:chExt cx="3663" cy="6860"/>
          </a:xfrm>
        </p:grpSpPr>
        <p:sp>
          <p:nvSpPr>
            <p:cNvPr id="45060" name="Text Box 4"/>
            <p:cNvSpPr txBox="1">
              <a:spLocks noChangeArrowheads="1"/>
            </p:cNvSpPr>
            <p:nvPr/>
          </p:nvSpPr>
          <p:spPr bwMode="auto">
            <a:xfrm>
              <a:off x="8321" y="8114"/>
              <a:ext cx="120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发现中断</a:t>
              </a:r>
            </a:p>
          </p:txBody>
        </p:sp>
        <p:sp>
          <p:nvSpPr>
            <p:cNvPr id="45061" name="Text Box 5"/>
            <p:cNvSpPr txBox="1">
              <a:spLocks noChangeArrowheads="1"/>
            </p:cNvSpPr>
            <p:nvPr/>
          </p:nvSpPr>
          <p:spPr bwMode="auto">
            <a:xfrm>
              <a:off x="8321" y="8754"/>
              <a:ext cx="120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响应中断</a:t>
              </a:r>
            </a:p>
          </p:txBody>
        </p:sp>
        <p:sp>
          <p:nvSpPr>
            <p:cNvPr id="45062" name="Text Box 6"/>
            <p:cNvSpPr txBox="1">
              <a:spLocks noChangeArrowheads="1"/>
            </p:cNvSpPr>
            <p:nvPr/>
          </p:nvSpPr>
          <p:spPr bwMode="auto">
            <a:xfrm>
              <a:off x="8321" y="9394"/>
              <a:ext cx="120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装配中断</a:t>
              </a:r>
            </a:p>
          </p:txBody>
        </p:sp>
        <p:sp>
          <p:nvSpPr>
            <p:cNvPr id="45063" name="Text Box 7"/>
            <p:cNvSpPr txBox="1">
              <a:spLocks noChangeArrowheads="1"/>
            </p:cNvSpPr>
            <p:nvPr/>
          </p:nvSpPr>
          <p:spPr bwMode="auto">
            <a:xfrm>
              <a:off x="7664" y="10054"/>
              <a:ext cx="256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存现行</a:t>
              </a:r>
              <a:r>
                <a:rPr lang="en-US" altLang="zh-CN" sz="2000">
                  <a:latin typeface="Times New Roman" panose="02020603050405020304" pitchFamily="18" charset="0"/>
                </a:rPr>
                <a:t>PSW</a:t>
              </a:r>
              <a:r>
                <a:rPr lang="zh-CN" altLang="en-US" sz="2000">
                  <a:latin typeface="Times New Roman" panose="02020603050405020304" pitchFamily="18" charset="0"/>
                </a:rPr>
                <a:t>到旧</a:t>
              </a:r>
              <a:r>
                <a:rPr lang="en-US" altLang="zh-CN" sz="2000">
                  <a:latin typeface="Times New Roman" panose="02020603050405020304" pitchFamily="18" charset="0"/>
                </a:rPr>
                <a:t>PSW</a:t>
              </a:r>
            </a:p>
          </p:txBody>
        </p:sp>
        <p:sp>
          <p:nvSpPr>
            <p:cNvPr id="45064" name="Text Box 8"/>
            <p:cNvSpPr txBox="1">
              <a:spLocks noChangeArrowheads="1"/>
            </p:cNvSpPr>
            <p:nvPr/>
          </p:nvSpPr>
          <p:spPr bwMode="auto">
            <a:xfrm>
              <a:off x="8324" y="10694"/>
              <a:ext cx="120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取新</a:t>
              </a:r>
              <a:r>
                <a:rPr lang="en-US" altLang="zh-CN" sz="2000">
                  <a:latin typeface="Times New Roman" panose="02020603050405020304" pitchFamily="18" charset="0"/>
                </a:rPr>
                <a:t>PSW</a:t>
              </a:r>
            </a:p>
          </p:txBody>
        </p:sp>
        <p:sp>
          <p:nvSpPr>
            <p:cNvPr id="45065" name="Text Box 9"/>
            <p:cNvSpPr txBox="1">
              <a:spLocks noChangeArrowheads="1"/>
            </p:cNvSpPr>
            <p:nvPr/>
          </p:nvSpPr>
          <p:spPr bwMode="auto">
            <a:xfrm>
              <a:off x="7784" y="11394"/>
              <a:ext cx="2340"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保护（其它）现场</a:t>
              </a:r>
            </a:p>
          </p:txBody>
        </p:sp>
        <p:sp>
          <p:nvSpPr>
            <p:cNvPr id="45066" name="Text Box 10"/>
            <p:cNvSpPr txBox="1">
              <a:spLocks noChangeArrowheads="1"/>
            </p:cNvSpPr>
            <p:nvPr/>
          </p:nvSpPr>
          <p:spPr bwMode="auto">
            <a:xfrm>
              <a:off x="8204" y="12134"/>
              <a:ext cx="1460"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分析中断源</a:t>
              </a:r>
            </a:p>
          </p:txBody>
        </p:sp>
        <p:sp>
          <p:nvSpPr>
            <p:cNvPr id="45067" name="Text Box 11"/>
            <p:cNvSpPr txBox="1">
              <a:spLocks noChangeArrowheads="1"/>
            </p:cNvSpPr>
            <p:nvPr/>
          </p:nvSpPr>
          <p:spPr bwMode="auto">
            <a:xfrm>
              <a:off x="7961" y="12834"/>
              <a:ext cx="196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处理中断事件</a:t>
              </a:r>
            </a:p>
          </p:txBody>
        </p:sp>
        <p:sp>
          <p:nvSpPr>
            <p:cNvPr id="45068" name="AutoShape 12"/>
            <p:cNvSpPr>
              <a:spLocks noChangeArrowheads="1"/>
            </p:cNvSpPr>
            <p:nvPr/>
          </p:nvSpPr>
          <p:spPr bwMode="auto">
            <a:xfrm>
              <a:off x="7884" y="13514"/>
              <a:ext cx="2097" cy="660"/>
            </a:xfrm>
            <a:prstGeom prst="flowChartDecision">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还有吗？</a:t>
              </a:r>
            </a:p>
          </p:txBody>
        </p:sp>
        <p:sp>
          <p:nvSpPr>
            <p:cNvPr id="45069" name="Text Box 13"/>
            <p:cNvSpPr txBox="1">
              <a:spLocks noChangeArrowheads="1"/>
            </p:cNvSpPr>
            <p:nvPr/>
          </p:nvSpPr>
          <p:spPr bwMode="auto">
            <a:xfrm>
              <a:off x="8364" y="14594"/>
              <a:ext cx="1143" cy="38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调度程序</a:t>
              </a:r>
            </a:p>
          </p:txBody>
        </p:sp>
        <p:sp>
          <p:nvSpPr>
            <p:cNvPr id="45070" name="Line 14"/>
            <p:cNvSpPr>
              <a:spLocks noChangeShapeType="1"/>
            </p:cNvSpPr>
            <p:nvPr/>
          </p:nvSpPr>
          <p:spPr bwMode="auto">
            <a:xfrm>
              <a:off x="8944" y="849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1" name="Line 15"/>
            <p:cNvSpPr>
              <a:spLocks noChangeShapeType="1"/>
            </p:cNvSpPr>
            <p:nvPr/>
          </p:nvSpPr>
          <p:spPr bwMode="auto">
            <a:xfrm>
              <a:off x="8944" y="913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2" name="Line 16"/>
            <p:cNvSpPr>
              <a:spLocks noChangeShapeType="1"/>
            </p:cNvSpPr>
            <p:nvPr/>
          </p:nvSpPr>
          <p:spPr bwMode="auto">
            <a:xfrm>
              <a:off x="8944" y="977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3" name="Line 17"/>
            <p:cNvSpPr>
              <a:spLocks noChangeShapeType="1"/>
            </p:cNvSpPr>
            <p:nvPr/>
          </p:nvSpPr>
          <p:spPr bwMode="auto">
            <a:xfrm>
              <a:off x="8944" y="1043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4" name="Line 18"/>
            <p:cNvSpPr>
              <a:spLocks noChangeShapeType="1"/>
            </p:cNvSpPr>
            <p:nvPr/>
          </p:nvSpPr>
          <p:spPr bwMode="auto">
            <a:xfrm>
              <a:off x="8944" y="1109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5" name="Line 19"/>
            <p:cNvSpPr>
              <a:spLocks noChangeShapeType="1"/>
            </p:cNvSpPr>
            <p:nvPr/>
          </p:nvSpPr>
          <p:spPr bwMode="auto">
            <a:xfrm>
              <a:off x="8944" y="1185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6" name="Line 20"/>
            <p:cNvSpPr>
              <a:spLocks noChangeShapeType="1"/>
            </p:cNvSpPr>
            <p:nvPr/>
          </p:nvSpPr>
          <p:spPr bwMode="auto">
            <a:xfrm>
              <a:off x="8944" y="1253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7" name="Line 21"/>
            <p:cNvSpPr>
              <a:spLocks noChangeShapeType="1"/>
            </p:cNvSpPr>
            <p:nvPr/>
          </p:nvSpPr>
          <p:spPr bwMode="auto">
            <a:xfrm>
              <a:off x="8944" y="1321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8" name="Line 22"/>
            <p:cNvSpPr>
              <a:spLocks noChangeShapeType="1"/>
            </p:cNvSpPr>
            <p:nvPr/>
          </p:nvSpPr>
          <p:spPr bwMode="auto">
            <a:xfrm>
              <a:off x="8944" y="14174"/>
              <a:ext cx="0" cy="34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79" name="Freeform 23"/>
            <p:cNvSpPr>
              <a:spLocks/>
            </p:cNvSpPr>
            <p:nvPr/>
          </p:nvSpPr>
          <p:spPr bwMode="auto">
            <a:xfrm>
              <a:off x="7664" y="11934"/>
              <a:ext cx="1280" cy="1920"/>
            </a:xfrm>
            <a:custGeom>
              <a:avLst/>
              <a:gdLst>
                <a:gd name="T0" fmla="*/ 220 w 1280"/>
                <a:gd name="T1" fmla="*/ 1920 h 1920"/>
                <a:gd name="T2" fmla="*/ 0 w 1280"/>
                <a:gd name="T3" fmla="*/ 1920 h 1920"/>
                <a:gd name="T4" fmla="*/ 0 w 1280"/>
                <a:gd name="T5" fmla="*/ 0 h 1920"/>
                <a:gd name="T6" fmla="*/ 1280 w 1280"/>
                <a:gd name="T7" fmla="*/ 0 h 1920"/>
              </a:gdLst>
              <a:ahLst/>
              <a:cxnLst>
                <a:cxn ang="0">
                  <a:pos x="T0" y="T1"/>
                </a:cxn>
                <a:cxn ang="0">
                  <a:pos x="T2" y="T3"/>
                </a:cxn>
                <a:cxn ang="0">
                  <a:pos x="T4" y="T5"/>
                </a:cxn>
                <a:cxn ang="0">
                  <a:pos x="T6" y="T7"/>
                </a:cxn>
              </a:cxnLst>
              <a:rect l="0" t="0" r="r" b="b"/>
              <a:pathLst>
                <a:path w="1280" h="1920">
                  <a:moveTo>
                    <a:pt x="220" y="1920"/>
                  </a:moveTo>
                  <a:lnTo>
                    <a:pt x="0" y="1920"/>
                  </a:lnTo>
                  <a:lnTo>
                    <a:pt x="0" y="0"/>
                  </a:lnTo>
                  <a:lnTo>
                    <a:pt x="1280" y="0"/>
                  </a:lnTo>
                </a:path>
              </a:pathLst>
            </a:custGeom>
            <a:noFill/>
            <a:ln w="9525" cap="flat"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80" name="AutoShape 24"/>
            <p:cNvSpPr>
              <a:spLocks/>
            </p:cNvSpPr>
            <p:nvPr/>
          </p:nvSpPr>
          <p:spPr bwMode="auto">
            <a:xfrm>
              <a:off x="7281" y="8334"/>
              <a:ext cx="220" cy="2660"/>
            </a:xfrm>
            <a:prstGeom prst="leftBrace">
              <a:avLst>
                <a:gd name="adj1" fmla="val 100758"/>
                <a:gd name="adj2" fmla="val 50000"/>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81" name="AutoShape 25"/>
            <p:cNvSpPr>
              <a:spLocks/>
            </p:cNvSpPr>
            <p:nvPr/>
          </p:nvSpPr>
          <p:spPr bwMode="auto">
            <a:xfrm>
              <a:off x="7281" y="11674"/>
              <a:ext cx="220" cy="3220"/>
            </a:xfrm>
            <a:prstGeom prst="leftBrace">
              <a:avLst>
                <a:gd name="adj1" fmla="val 121970"/>
                <a:gd name="adj2" fmla="val 50000"/>
              </a:avLst>
            </a:prstGeom>
            <a:noFill/>
            <a:ln w="9525">
              <a:solidFill>
                <a:srgbClr val="000000"/>
              </a:solidFill>
              <a:round/>
              <a:headEnd/>
              <a:tailEnd type="non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45082" name="Text Box 26"/>
            <p:cNvSpPr txBox="1">
              <a:spLocks noChangeArrowheads="1"/>
            </p:cNvSpPr>
            <p:nvPr/>
          </p:nvSpPr>
          <p:spPr bwMode="auto">
            <a:xfrm>
              <a:off x="6664" y="12834"/>
              <a:ext cx="440" cy="116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eaLnBrk="0" hangingPunct="0"/>
              <a:r>
                <a:rPr lang="zh-CN" altLang="en-US" sz="2000">
                  <a:latin typeface="Times New Roman" panose="02020603050405020304" pitchFamily="18" charset="0"/>
                </a:rPr>
                <a:t>软件实现</a:t>
              </a:r>
            </a:p>
          </p:txBody>
        </p:sp>
        <p:sp>
          <p:nvSpPr>
            <p:cNvPr id="45083" name="Text Box 27"/>
            <p:cNvSpPr txBox="1">
              <a:spLocks noChangeArrowheads="1"/>
            </p:cNvSpPr>
            <p:nvPr/>
          </p:nvSpPr>
          <p:spPr bwMode="auto">
            <a:xfrm>
              <a:off x="6564" y="9134"/>
              <a:ext cx="440" cy="116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eaLnBrk="0" hangingPunct="0"/>
              <a:r>
                <a:rPr lang="zh-CN" altLang="en-US" sz="2000">
                  <a:latin typeface="Times New Roman" panose="02020603050405020304" pitchFamily="18" charset="0"/>
                </a:rPr>
                <a:t>硬件实现</a:t>
              </a:r>
            </a:p>
          </p:txBody>
        </p:sp>
        <p:sp>
          <p:nvSpPr>
            <p:cNvPr id="45084" name="Text Box 28"/>
            <p:cNvSpPr txBox="1">
              <a:spLocks noChangeArrowheads="1"/>
            </p:cNvSpPr>
            <p:nvPr/>
          </p:nvSpPr>
          <p:spPr bwMode="auto">
            <a:xfrm>
              <a:off x="9084" y="14174"/>
              <a:ext cx="297" cy="420"/>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000">
                  <a:latin typeface="Times New Roman" panose="02020603050405020304" pitchFamily="18" charset="0"/>
                </a:rPr>
                <a:t>N</a:t>
              </a:r>
            </a:p>
          </p:txBody>
        </p:sp>
      </p:grpSp>
    </p:spTree>
    <p:extLst>
      <p:ext uri="{BB962C8B-B14F-4D97-AF65-F5344CB8AC3E}">
        <p14:creationId xmlns:p14="http://schemas.microsoft.com/office/powerpoint/2010/main" val="2506853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59"/>
                                        </p:tgtEl>
                                        <p:attrNameLst>
                                          <p:attrName>style.visibility</p:attrName>
                                        </p:attrNameLst>
                                      </p:cBhvr>
                                      <p:to>
                                        <p:strVal val="visible"/>
                                      </p:to>
                                    </p:set>
                                  </p:childTnLst>
                                  <p:subTnLst>
                                    <p:set>
                                      <p:cBhvr override="childStyle">
                                        <p:cTn dur="1" fill="hold" display="0" masterRel="nextClick" afterEffect="1"/>
                                        <p:tgtEl>
                                          <p:spTgt spid="450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900113" y="260350"/>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2.2.4</a:t>
            </a:r>
            <a:r>
              <a:rPr lang="zh-CN" altLang="en-US" sz="4000">
                <a:solidFill>
                  <a:srgbClr val="FF0000"/>
                </a:solidFill>
                <a:latin typeface="Times New Roman" panose="02020603050405020304" pitchFamily="18" charset="0"/>
                <a:ea typeface="华文新魏" panose="02010800040101010101" pitchFamily="2" charset="-122"/>
              </a:rPr>
              <a:t>中断事件处理</a:t>
            </a:r>
          </a:p>
        </p:txBody>
      </p:sp>
      <p:sp>
        <p:nvSpPr>
          <p:cNvPr id="252931" name="Rectangle 3"/>
          <p:cNvSpPr>
            <a:spLocks noGrp="1" noChangeArrowheads="1"/>
          </p:cNvSpPr>
          <p:nvPr>
            <p:ph type="body" idx="1"/>
          </p:nvPr>
        </p:nvSpPr>
        <p:spPr>
          <a:xfrm>
            <a:off x="395288" y="981075"/>
            <a:ext cx="8207375" cy="4849813"/>
          </a:xfrm>
        </p:spPr>
        <p:txBody>
          <a:bodyPr/>
          <a:lstStyle/>
          <a:p>
            <a:r>
              <a:rPr kumimoji="1" lang="en-US" altLang="zh-CN" dirty="0">
                <a:latin typeface="Times New Roman" panose="02020603050405020304" pitchFamily="18" charset="0"/>
                <a:ea typeface="华文新魏" panose="02010800040101010101" pitchFamily="2" charset="-122"/>
              </a:rPr>
              <a:t>(1) </a:t>
            </a:r>
            <a:r>
              <a:rPr kumimoji="1" lang="zh-CN" altLang="en-US" dirty="0">
                <a:latin typeface="Times New Roman" panose="02020603050405020304" pitchFamily="18" charset="0"/>
                <a:ea typeface="华文新魏" panose="02010800040101010101" pitchFamily="2" charset="-122"/>
              </a:rPr>
              <a:t>硬件故障中断</a:t>
            </a:r>
          </a:p>
          <a:p>
            <a:r>
              <a:rPr kumimoji="1" lang="en-US" altLang="zh-CN" dirty="0">
                <a:latin typeface="Times New Roman" panose="02020603050405020304" pitchFamily="18" charset="0"/>
                <a:ea typeface="华文新魏" panose="02010800040101010101" pitchFamily="2" charset="-122"/>
              </a:rPr>
              <a:t>(2) </a:t>
            </a:r>
            <a:r>
              <a:rPr kumimoji="1" lang="zh-CN" altLang="en-US" dirty="0">
                <a:latin typeface="Times New Roman" panose="02020603050405020304" pitchFamily="18" charset="0"/>
                <a:ea typeface="华文新魏" panose="02010800040101010101" pitchFamily="2" charset="-122"/>
              </a:rPr>
              <a:t>程序性中断</a:t>
            </a:r>
          </a:p>
          <a:p>
            <a:r>
              <a:rPr kumimoji="1" lang="en-US" altLang="zh-CN" dirty="0">
                <a:latin typeface="Times New Roman" panose="02020603050405020304" pitchFamily="18" charset="0"/>
                <a:ea typeface="华文新魏" panose="02010800040101010101" pitchFamily="2" charset="-122"/>
              </a:rPr>
              <a:t>(3) I/O</a:t>
            </a:r>
            <a:r>
              <a:rPr kumimoji="1" lang="zh-CN" altLang="en-US" dirty="0">
                <a:latin typeface="Times New Roman" panose="02020603050405020304" pitchFamily="18" charset="0"/>
                <a:ea typeface="华文新魏" panose="02010800040101010101" pitchFamily="2" charset="-122"/>
              </a:rPr>
              <a:t>中断</a:t>
            </a:r>
          </a:p>
          <a:p>
            <a:r>
              <a:rPr kumimoji="1" lang="en-US" altLang="zh-CN" dirty="0">
                <a:latin typeface="Times New Roman" panose="02020603050405020304" pitchFamily="18" charset="0"/>
                <a:ea typeface="华文新魏" panose="02010800040101010101" pitchFamily="2" charset="-122"/>
              </a:rPr>
              <a:t>(4) </a:t>
            </a:r>
            <a:r>
              <a:rPr kumimoji="1" lang="zh-CN" altLang="en-US" dirty="0">
                <a:latin typeface="Times New Roman" panose="02020603050405020304" pitchFamily="18" charset="0"/>
                <a:ea typeface="华文新魏" panose="02010800040101010101" pitchFamily="2" charset="-122"/>
              </a:rPr>
              <a:t>访管中断</a:t>
            </a:r>
          </a:p>
          <a:p>
            <a:r>
              <a:rPr kumimoji="1" lang="en-US" altLang="zh-CN" dirty="0">
                <a:latin typeface="Times New Roman" panose="02020603050405020304" pitchFamily="18" charset="0"/>
                <a:ea typeface="华文新魏" panose="02010800040101010101" pitchFamily="2" charset="-122"/>
              </a:rPr>
              <a:t>(5)</a:t>
            </a:r>
            <a:r>
              <a:rPr kumimoji="1" lang="zh-CN" altLang="en-US" dirty="0">
                <a:latin typeface="Times New Roman" panose="02020603050405020304" pitchFamily="18" charset="0"/>
                <a:ea typeface="华文新魏" panose="02010800040101010101" pitchFamily="2" charset="-122"/>
              </a:rPr>
              <a:t>时钟中断：时钟可分成绝对时钟和间隔时钟两种</a:t>
            </a:r>
          </a:p>
          <a:p>
            <a:pPr lvl="1"/>
            <a:r>
              <a:rPr lang="zh-CN" altLang="en-US" b="1" dirty="0">
                <a:latin typeface="楷体_GB2312" pitchFamily="49" charset="-122"/>
                <a:ea typeface="楷体_GB2312" pitchFamily="49" charset="-122"/>
              </a:rPr>
              <a:t>绝对时钟</a:t>
            </a:r>
            <a:endParaRPr lang="en-US" altLang="zh-CN" b="1" dirty="0">
              <a:latin typeface="楷体_GB2312" pitchFamily="49" charset="-122"/>
              <a:ea typeface="楷体_GB2312" pitchFamily="49" charset="-122"/>
            </a:endParaRPr>
          </a:p>
          <a:p>
            <a:pPr lvl="1"/>
            <a:r>
              <a:rPr lang="zh-CN" altLang="en-US" b="1" dirty="0">
                <a:latin typeface="楷体_GB2312" pitchFamily="49" charset="-122"/>
                <a:ea typeface="楷体_GB2312" pitchFamily="49" charset="-122"/>
              </a:rPr>
              <a:t>间隔时钟</a:t>
            </a:r>
          </a:p>
        </p:txBody>
      </p:sp>
    </p:spTree>
    <p:extLst>
      <p:ext uri="{BB962C8B-B14F-4D97-AF65-F5344CB8AC3E}">
        <p14:creationId xmlns:p14="http://schemas.microsoft.com/office/powerpoint/2010/main" val="2874017135"/>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29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293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2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333375"/>
            <a:ext cx="8458200" cy="669925"/>
          </a:xfrm>
          <a:noFill/>
          <a:extLst>
            <a:ext uri="{909E8E84-426E-40DD-AFC4-6F175D3DCCD1}">
              <a14:hiddenFill xmlns:a14="http://schemas.microsoft.com/office/drawing/2010/main">
                <a:solidFill>
                  <a:schemeClr val="bg1"/>
                </a:solidFill>
              </a14:hiddenFill>
            </a:ext>
          </a:extLst>
        </p:spPr>
        <p:txBody>
          <a:bodyPr/>
          <a:lstStyle/>
          <a:p>
            <a:r>
              <a:rPr lang="en-US" altLang="zh-CN" sz="4000">
                <a:solidFill>
                  <a:srgbClr val="FF0000"/>
                </a:solidFill>
                <a:latin typeface="Times New Roman" panose="02020603050405020304" pitchFamily="18" charset="0"/>
                <a:ea typeface="华文新魏" panose="02010800040101010101" pitchFamily="2" charset="-122"/>
              </a:rPr>
              <a:t>2.2.5</a:t>
            </a:r>
            <a:r>
              <a:rPr lang="zh-CN" altLang="en-US" sz="4000">
                <a:solidFill>
                  <a:srgbClr val="FF0000"/>
                </a:solidFill>
                <a:latin typeface="Times New Roman" panose="02020603050405020304" pitchFamily="18" charset="0"/>
                <a:ea typeface="华文新魏" panose="02010800040101010101" pitchFamily="2" charset="-122"/>
              </a:rPr>
              <a:t>中断优先级和多重中断</a:t>
            </a:r>
            <a:r>
              <a:rPr lang="zh-CN" altLang="en-US">
                <a:latin typeface="仿宋_GB2312" pitchFamily="49" charset="-122"/>
                <a:ea typeface="仿宋_GB2312" pitchFamily="49" charset="-122"/>
              </a:rPr>
              <a:t> </a:t>
            </a:r>
          </a:p>
        </p:txBody>
      </p:sp>
      <p:sp>
        <p:nvSpPr>
          <p:cNvPr id="59396" name="Rectangle 4"/>
          <p:cNvSpPr>
            <a:spLocks noGrp="1" noChangeArrowheads="1"/>
          </p:cNvSpPr>
          <p:nvPr>
            <p:ph type="body" idx="1"/>
          </p:nvPr>
        </p:nvSpPr>
        <p:spPr>
          <a:xfrm>
            <a:off x="395288" y="1212850"/>
            <a:ext cx="8229600" cy="487363"/>
          </a:xfrm>
        </p:spPr>
        <p:txBody>
          <a:bodyPr/>
          <a:lstStyle/>
          <a:p>
            <a:pPr>
              <a:buFontTx/>
              <a:buNone/>
            </a:pPr>
            <a:r>
              <a:rPr kumimoji="1" lang="en-US" altLang="zh-CN">
                <a:solidFill>
                  <a:schemeClr val="tx2"/>
                </a:solidFill>
                <a:latin typeface="Times New Roman" panose="02020603050405020304" pitchFamily="18" charset="0"/>
                <a:ea typeface="黑体" panose="02010609060101010101" pitchFamily="49" charset="-122"/>
              </a:rPr>
              <a:t>(1) </a:t>
            </a:r>
            <a:r>
              <a:rPr kumimoji="1" lang="zh-CN" altLang="en-US">
                <a:solidFill>
                  <a:schemeClr val="tx2"/>
                </a:solidFill>
                <a:latin typeface="Times New Roman" panose="02020603050405020304" pitchFamily="18" charset="0"/>
                <a:ea typeface="黑体" panose="02010609060101010101" pitchFamily="49" charset="-122"/>
              </a:rPr>
              <a:t>中断优先级</a:t>
            </a:r>
          </a:p>
        </p:txBody>
      </p:sp>
      <p:sp>
        <p:nvSpPr>
          <p:cNvPr id="59397" name="Rectangle 5"/>
          <p:cNvSpPr>
            <a:spLocks noChangeArrowheads="1"/>
          </p:cNvSpPr>
          <p:nvPr/>
        </p:nvSpPr>
        <p:spPr bwMode="auto">
          <a:xfrm>
            <a:off x="468313" y="1839913"/>
            <a:ext cx="83534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4000">
                <a:latin typeface="华文新魏" panose="02010800040101010101" pitchFamily="2" charset="-122"/>
                <a:ea typeface="华文新魏" panose="02010800040101010101" pitchFamily="2" charset="-122"/>
              </a:rPr>
              <a:t>   </a:t>
            </a:r>
            <a:r>
              <a:rPr kumimoji="1" lang="zh-CN" altLang="en-US" sz="3200">
                <a:latin typeface="Times New Roman" panose="02020603050405020304" pitchFamily="18" charset="0"/>
                <a:ea typeface="华文新魏" panose="02010800040101010101" pitchFamily="2" charset="-122"/>
              </a:rPr>
              <a:t>计算机执行的每一</a:t>
            </a:r>
            <a:r>
              <a:rPr kumimoji="1" lang="zh-CN" altLang="en-US" sz="3200">
                <a:solidFill>
                  <a:srgbClr val="FF0000"/>
                </a:solidFill>
                <a:latin typeface="Times New Roman" panose="02020603050405020304" pitchFamily="18" charset="0"/>
                <a:ea typeface="华文新魏" panose="02010800040101010101" pitchFamily="2" charset="-122"/>
              </a:rPr>
              <a:t>瞬间</a:t>
            </a:r>
            <a:r>
              <a:rPr kumimoji="1" lang="zh-CN" altLang="en-US" sz="3200">
                <a:latin typeface="Times New Roman" panose="02020603050405020304" pitchFamily="18" charset="0"/>
                <a:ea typeface="华文新魏" panose="02010800040101010101" pitchFamily="2" charset="-122"/>
              </a:rPr>
              <a:t>，可能有几个中断事件</a:t>
            </a:r>
            <a:r>
              <a:rPr kumimoji="1" lang="zh-CN" altLang="en-US" sz="3200">
                <a:solidFill>
                  <a:srgbClr val="FF0000"/>
                </a:solidFill>
                <a:latin typeface="Times New Roman" panose="02020603050405020304" pitchFamily="18" charset="0"/>
                <a:ea typeface="华文新魏" panose="02010800040101010101" pitchFamily="2" charset="-122"/>
              </a:rPr>
              <a:t>同时发生</a:t>
            </a:r>
            <a:r>
              <a:rPr kumimoji="1" lang="zh-CN" altLang="en-US" sz="3200">
                <a:latin typeface="Times New Roman" panose="02020603050405020304" pitchFamily="18" charset="0"/>
                <a:ea typeface="华文新魏" panose="02010800040101010101" pitchFamily="2" charset="-122"/>
              </a:rPr>
              <a:t>，中断装置如何来响应同时发生的中断呢</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以不发生中断丢失为前提，把紧迫程度相当的中断源归在同一级，紧迫程度差别大的中断源归在不同级，级别高的有优先获得响应的权力，中断装置预定的这个响应顺序称为</a:t>
            </a:r>
            <a:r>
              <a:rPr kumimoji="1" lang="zh-CN" altLang="en-US" sz="3200" b="1">
                <a:solidFill>
                  <a:srgbClr val="0000CC"/>
                </a:solidFill>
                <a:latin typeface="Times New Roman" panose="02020603050405020304" pitchFamily="18" charset="0"/>
              </a:rPr>
              <a:t>中断优先级</a:t>
            </a:r>
            <a:r>
              <a:rPr kumimoji="1" lang="zh-CN" altLang="en-US" sz="320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1668252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4678" y="1428879"/>
            <a:ext cx="7772400" cy="549275"/>
          </a:xfrm>
        </p:spPr>
        <p:txBody>
          <a:bodyPr/>
          <a:lstStyle/>
          <a:p>
            <a:pPr algn="l"/>
            <a:r>
              <a:rPr lang="zh-CN" altLang="en-US" sz="3600" dirty="0">
                <a:solidFill>
                  <a:srgbClr val="FF0000"/>
                </a:solidFill>
                <a:latin typeface="Times New Roman" panose="02020603050405020304" pitchFamily="18" charset="0"/>
                <a:ea typeface="黑体" panose="02010609060101010101" pitchFamily="49" charset="-122"/>
              </a:rPr>
              <a:t>寄存器</a:t>
            </a:r>
            <a:r>
              <a:rPr lang="en-US" altLang="zh-CN" sz="3600" dirty="0">
                <a:solidFill>
                  <a:srgbClr val="FF0000"/>
                </a:solidFill>
                <a:latin typeface="Times New Roman" panose="02020603050405020304" pitchFamily="18" charset="0"/>
                <a:ea typeface="黑体" panose="02010609060101010101" pitchFamily="49" charset="-122"/>
              </a:rPr>
              <a:t>:</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10243" name="Rectangle 3"/>
          <p:cNvSpPr>
            <a:spLocks noGrp="1" noChangeArrowheads="1"/>
          </p:cNvSpPr>
          <p:nvPr>
            <p:ph type="body" idx="1"/>
          </p:nvPr>
        </p:nvSpPr>
        <p:spPr>
          <a:xfrm>
            <a:off x="684213" y="2132856"/>
            <a:ext cx="7560890" cy="3295650"/>
          </a:xfrm>
        </p:spPr>
        <p:txBody>
          <a:bodyPr/>
          <a:lstStyle/>
          <a:p>
            <a:r>
              <a:rPr kumimoji="1" lang="zh-CN" altLang="en-US" sz="3600" dirty="0">
                <a:latin typeface="华文新魏" panose="02010800040101010101" pitchFamily="2" charset="-122"/>
                <a:ea typeface="华文新魏" panose="02010800040101010101" pitchFamily="2" charset="-122"/>
              </a:rPr>
              <a:t>计算机系统的处理器包括一组寄存器，其多少根据机型的不同而不同，它们构成了一级存储，比主存容量小 ，但访问速度快。这组寄存器所存储的信息与程序的执行有很大关系，构成了处理器现场。</a:t>
            </a:r>
            <a:endParaRPr lang="zh-CN" altLang="en-US" sz="3600" dirty="0">
              <a:latin typeface="仿宋_GB2312" pitchFamily="49" charset="-122"/>
              <a:ea typeface="仿宋_GB2312" pitchFamily="49" charset="-122"/>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Tree>
    <p:extLst>
      <p:ext uri="{BB962C8B-B14F-4D97-AF65-F5344CB8AC3E}">
        <p14:creationId xmlns:p14="http://schemas.microsoft.com/office/powerpoint/2010/main" val="365222470"/>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23850" y="188913"/>
            <a:ext cx="86106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中断优先级</a:t>
            </a:r>
          </a:p>
        </p:txBody>
      </p:sp>
      <p:sp>
        <p:nvSpPr>
          <p:cNvPr id="61443" name="Rectangle 3"/>
          <p:cNvSpPr>
            <a:spLocks noGrp="1" noChangeArrowheads="1"/>
          </p:cNvSpPr>
          <p:nvPr>
            <p:ph type="body" idx="1"/>
          </p:nvPr>
        </p:nvSpPr>
        <p:spPr>
          <a:xfrm>
            <a:off x="323850" y="981075"/>
            <a:ext cx="8569325" cy="1622425"/>
          </a:xfrm>
        </p:spPr>
        <p:txBody>
          <a:bodyPr/>
          <a:lstStyle/>
          <a:p>
            <a:pPr marL="0" indent="0">
              <a:lnSpc>
                <a:spcPct val="90000"/>
              </a:lnSpc>
              <a:buFontTx/>
              <a:buNone/>
            </a:pPr>
            <a:r>
              <a:rPr lang="zh-CN" altLang="en-US" sz="2800">
                <a:solidFill>
                  <a:srgbClr val="CC0000"/>
                </a:solidFill>
                <a:latin typeface="华文新魏" panose="02010800040101010101" pitchFamily="2" charset="-122"/>
                <a:ea typeface="华文新魏" panose="02010800040101010101" pitchFamily="2" charset="-122"/>
              </a:rPr>
              <a:t>如何确定中断的优先级 </a:t>
            </a:r>
            <a:r>
              <a:rPr lang="en-US" altLang="zh-CN" sz="2800">
                <a:solidFill>
                  <a:srgbClr val="CC0000"/>
                </a:solidFill>
                <a:latin typeface="华文新魏" panose="02010800040101010101" pitchFamily="2" charset="-122"/>
                <a:ea typeface="华文新魏" panose="02010800040101010101" pitchFamily="2" charset="-122"/>
              </a:rPr>
              <a:t>?</a:t>
            </a:r>
          </a:p>
          <a:p>
            <a:pPr marL="0" indent="0">
              <a:lnSpc>
                <a:spcPct val="90000"/>
              </a:lnSpc>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计算机系统中，各中断源的优先顺序是根据某个中断源或中断级若得不到及时响应，造成计算机出错的严重性程度来定。</a:t>
            </a:r>
          </a:p>
        </p:txBody>
      </p:sp>
      <p:sp>
        <p:nvSpPr>
          <p:cNvPr id="61444" name="Rectangle 4"/>
          <p:cNvSpPr>
            <a:spLocks noChangeArrowheads="1"/>
          </p:cNvSpPr>
          <p:nvPr/>
        </p:nvSpPr>
        <p:spPr bwMode="auto">
          <a:xfrm>
            <a:off x="323850" y="2743200"/>
            <a:ext cx="8569325"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lang="en-US" altLang="zh-CN" sz="2800">
                <a:solidFill>
                  <a:srgbClr val="CC0000"/>
                </a:solidFill>
                <a:latin typeface="华文新魏" panose="02010800040101010101" pitchFamily="2" charset="-122"/>
                <a:ea typeface="华文新魏" panose="02010800040101010101" pitchFamily="2" charset="-122"/>
              </a:rPr>
              <a:t>IBM 370</a:t>
            </a:r>
            <a:r>
              <a:rPr lang="zh-CN" altLang="en-US" sz="2800">
                <a:solidFill>
                  <a:srgbClr val="CC0000"/>
                </a:solidFill>
                <a:latin typeface="华文新魏" panose="02010800040101010101" pitchFamily="2" charset="-122"/>
                <a:ea typeface="华文新魏" panose="02010800040101010101" pitchFamily="2" charset="-122"/>
              </a:rPr>
              <a:t>系统中断优先级由高到低的顺序是：</a:t>
            </a:r>
            <a:r>
              <a:rPr lang="zh-CN" altLang="en-US" b="1">
                <a:solidFill>
                  <a:srgbClr val="009900"/>
                </a:solidFill>
                <a:latin typeface="仿宋_GB2312" pitchFamily="49" charset="-122"/>
                <a:ea typeface="仿宋_GB2312" pitchFamily="49" charset="-122"/>
              </a:rPr>
              <a:t>机器校验中断→自愿性中断→程序性中断→外部中断→输入输出中断→重启动中断。</a:t>
            </a:r>
          </a:p>
        </p:txBody>
      </p:sp>
      <p:sp>
        <p:nvSpPr>
          <p:cNvPr id="61445" name="Rectangle 5"/>
          <p:cNvSpPr>
            <a:spLocks noChangeArrowheads="1"/>
          </p:cNvSpPr>
          <p:nvPr/>
        </p:nvSpPr>
        <p:spPr bwMode="auto">
          <a:xfrm>
            <a:off x="323850" y="4292600"/>
            <a:ext cx="85693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4000" b="1">
                <a:latin typeface="仿宋_GB2312" pitchFamily="49" charset="-122"/>
                <a:ea typeface="仿宋_GB2312" pitchFamily="49" charset="-122"/>
              </a:rPr>
              <a:t>    </a:t>
            </a:r>
            <a:r>
              <a:rPr lang="zh-CN" altLang="en-US" sz="4000" b="1">
                <a:solidFill>
                  <a:srgbClr val="0000CC"/>
                </a:solidFill>
                <a:latin typeface="仿宋_GB2312" pitchFamily="49" charset="-122"/>
                <a:ea typeface="仿宋_GB2312" pitchFamily="49" charset="-122"/>
              </a:rPr>
              <a:t>中断优先级只表示中断装置响应中断的次序，并不表示处理它的先后顺序。</a:t>
            </a:r>
          </a:p>
        </p:txBody>
      </p:sp>
    </p:spTree>
    <p:extLst>
      <p:ext uri="{BB962C8B-B14F-4D97-AF65-F5344CB8AC3E}">
        <p14:creationId xmlns:p14="http://schemas.microsoft.com/office/powerpoint/2010/main" val="2081498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8313" y="333375"/>
            <a:ext cx="8458200" cy="669925"/>
          </a:xfrm>
          <a:noFill/>
          <a:extLst>
            <a:ext uri="{909E8E84-426E-40DD-AFC4-6F175D3DCCD1}">
              <a14:hiddenFill xmlns:a14="http://schemas.microsoft.com/office/drawing/2010/main">
                <a:solidFill>
                  <a:schemeClr val="bg1"/>
                </a:solidFill>
              </a14:hiddenFill>
            </a:ext>
          </a:extLst>
        </p:spPr>
        <p:txBody>
          <a:bodyPr/>
          <a:lstStyle/>
          <a:p>
            <a:r>
              <a:rPr lang="en-US" altLang="zh-CN" sz="4000">
                <a:solidFill>
                  <a:srgbClr val="FF0000"/>
                </a:solidFill>
                <a:latin typeface="Times New Roman" panose="02020603050405020304" pitchFamily="18" charset="0"/>
                <a:ea typeface="华文新魏" panose="02010800040101010101" pitchFamily="2" charset="-122"/>
              </a:rPr>
              <a:t>2.2.5</a:t>
            </a:r>
            <a:r>
              <a:rPr lang="zh-CN" altLang="en-US" sz="4000">
                <a:solidFill>
                  <a:srgbClr val="FF0000"/>
                </a:solidFill>
                <a:latin typeface="Times New Roman" panose="02020603050405020304" pitchFamily="18" charset="0"/>
                <a:ea typeface="华文新魏" panose="02010800040101010101" pitchFamily="2" charset="-122"/>
              </a:rPr>
              <a:t>中断优先级和多重中断</a:t>
            </a:r>
            <a:r>
              <a:rPr lang="zh-CN" altLang="en-US">
                <a:latin typeface="仿宋_GB2312" pitchFamily="49" charset="-122"/>
                <a:ea typeface="仿宋_GB2312" pitchFamily="49" charset="-122"/>
              </a:rPr>
              <a:t> </a:t>
            </a:r>
          </a:p>
        </p:txBody>
      </p:sp>
      <p:sp>
        <p:nvSpPr>
          <p:cNvPr id="253955" name="Rectangle 3"/>
          <p:cNvSpPr>
            <a:spLocks noGrp="1" noChangeArrowheads="1"/>
          </p:cNvSpPr>
          <p:nvPr>
            <p:ph type="body" idx="1"/>
          </p:nvPr>
        </p:nvSpPr>
        <p:spPr>
          <a:xfrm>
            <a:off x="395288" y="1212850"/>
            <a:ext cx="8229600" cy="487363"/>
          </a:xfrm>
        </p:spPr>
        <p:txBody>
          <a:bodyPr/>
          <a:lstStyle/>
          <a:p>
            <a:pPr>
              <a:buFontTx/>
              <a:buNone/>
            </a:pPr>
            <a:r>
              <a:rPr kumimoji="1" lang="en-US" altLang="zh-CN">
                <a:solidFill>
                  <a:schemeClr val="tx2"/>
                </a:solidFill>
                <a:latin typeface="Times New Roman" panose="02020603050405020304" pitchFamily="18" charset="0"/>
                <a:ea typeface="黑体" panose="02010609060101010101" pitchFamily="49" charset="-122"/>
              </a:rPr>
              <a:t>(2)</a:t>
            </a:r>
            <a:r>
              <a:rPr kumimoji="1" lang="zh-CN" altLang="en-US">
                <a:solidFill>
                  <a:schemeClr val="tx2"/>
                </a:solidFill>
                <a:latin typeface="Times New Roman" panose="02020603050405020304" pitchFamily="18" charset="0"/>
                <a:ea typeface="黑体" panose="02010609060101010101" pitchFamily="49" charset="-122"/>
              </a:rPr>
              <a:t>中断的屏蔽</a:t>
            </a:r>
          </a:p>
        </p:txBody>
      </p:sp>
      <p:sp>
        <p:nvSpPr>
          <p:cNvPr id="253956" name="Rectangle 4"/>
          <p:cNvSpPr>
            <a:spLocks noChangeArrowheads="1"/>
          </p:cNvSpPr>
          <p:nvPr/>
        </p:nvSpPr>
        <p:spPr bwMode="auto">
          <a:xfrm>
            <a:off x="468313" y="1700213"/>
            <a:ext cx="8353425"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dirty="0">
                <a:latin typeface="Times New Roman" panose="02020603050405020304" pitchFamily="18" charset="0"/>
                <a:ea typeface="华文新魏" panose="02010800040101010101" pitchFamily="2" charset="-122"/>
              </a:rPr>
              <a:t>       </a:t>
            </a:r>
            <a:r>
              <a:rPr kumimoji="1" lang="zh-CN" altLang="en-US" sz="2800" dirty="0">
                <a:latin typeface="Times New Roman" panose="02020603050405020304" pitchFamily="18" charset="0"/>
                <a:ea typeface="华文新魏" panose="02010800040101010101" pitchFamily="2" charset="-122"/>
              </a:rPr>
              <a:t>主机可允许或禁止某类中断的响应，如允许或禁止所有的</a:t>
            </a:r>
            <a:r>
              <a:rPr kumimoji="1" lang="en-US" altLang="zh-CN" sz="2800" dirty="0">
                <a:latin typeface="Times New Roman" panose="02020603050405020304" pitchFamily="18" charset="0"/>
                <a:ea typeface="华文新魏" panose="02010800040101010101" pitchFamily="2" charset="-122"/>
              </a:rPr>
              <a:t>I/O</a:t>
            </a:r>
            <a:r>
              <a:rPr kumimoji="1" lang="zh-CN" altLang="en-US" sz="2800" dirty="0">
                <a:latin typeface="Times New Roman" panose="02020603050405020304" pitchFamily="18" charset="0"/>
                <a:ea typeface="华文新魏" panose="02010800040101010101" pitchFamily="2" charset="-122"/>
              </a:rPr>
              <a:t>中断、外部中断、及某些程序性中断。</a:t>
            </a:r>
          </a:p>
          <a:p>
            <a:r>
              <a:rPr kumimoji="1" lang="zh-CN" altLang="en-US" sz="2800" dirty="0">
                <a:latin typeface="Times New Roman" panose="02020603050405020304" pitchFamily="18" charset="0"/>
                <a:ea typeface="华文新魏" panose="02010800040101010101" pitchFamily="2" charset="-122"/>
              </a:rPr>
              <a:t>       有些中断是不能被禁止的，例如，计算机中的自愿性访管中断就不能被禁止。 </a:t>
            </a:r>
          </a:p>
        </p:txBody>
      </p:sp>
      <p:sp>
        <p:nvSpPr>
          <p:cNvPr id="253957" name="Rectangle 5"/>
          <p:cNvSpPr>
            <a:spLocks noChangeArrowheads="1"/>
          </p:cNvSpPr>
          <p:nvPr/>
        </p:nvSpPr>
        <p:spPr bwMode="auto">
          <a:xfrm>
            <a:off x="395288" y="3478213"/>
            <a:ext cx="82296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kumimoji="1" lang="en-US" altLang="zh-CN">
                <a:solidFill>
                  <a:schemeClr val="tx2"/>
                </a:solidFill>
                <a:latin typeface="Times New Roman" panose="02020603050405020304" pitchFamily="18" charset="0"/>
                <a:ea typeface="黑体" panose="02010609060101010101" pitchFamily="49" charset="-122"/>
              </a:rPr>
              <a:t>(3)</a:t>
            </a:r>
            <a:r>
              <a:rPr kumimoji="1" lang="zh-CN" altLang="en-US">
                <a:solidFill>
                  <a:schemeClr val="tx2"/>
                </a:solidFill>
                <a:latin typeface="Times New Roman" panose="02020603050405020304" pitchFamily="18" charset="0"/>
                <a:ea typeface="黑体" panose="02010609060101010101" pitchFamily="49" charset="-122"/>
              </a:rPr>
              <a:t>多重中断事件的处理</a:t>
            </a:r>
          </a:p>
        </p:txBody>
      </p:sp>
      <p:sp>
        <p:nvSpPr>
          <p:cNvPr id="253958" name="Rectangle 6"/>
          <p:cNvSpPr>
            <a:spLocks noChangeArrowheads="1"/>
          </p:cNvSpPr>
          <p:nvPr/>
        </p:nvSpPr>
        <p:spPr bwMode="auto">
          <a:xfrm>
            <a:off x="468313" y="4097338"/>
            <a:ext cx="835342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latin typeface="Times New Roman" panose="02020603050405020304" pitchFamily="18" charset="0"/>
                <a:ea typeface="华文新魏" panose="02010800040101010101" pitchFamily="2" charset="-122"/>
              </a:rPr>
              <a:t>      </a:t>
            </a:r>
            <a:r>
              <a:rPr lang="zh-CN" altLang="en-US" sz="2800">
                <a:latin typeface="Times New Roman" panose="02020603050405020304" pitchFamily="18" charset="0"/>
                <a:ea typeface="华文新魏" panose="02010800040101010101" pitchFamily="2" charset="-122"/>
              </a:rPr>
              <a:t>中断正在进行处理期间，这时</a:t>
            </a:r>
            <a:r>
              <a:rPr lang="en-US" altLang="zh-CN" sz="2800">
                <a:latin typeface="Times New Roman" panose="02020603050405020304" pitchFamily="18" charset="0"/>
                <a:ea typeface="华文新魏" panose="02010800040101010101" pitchFamily="2" charset="-122"/>
              </a:rPr>
              <a:t>CPU</a:t>
            </a:r>
            <a:r>
              <a:rPr lang="zh-CN" altLang="en-US" sz="2800">
                <a:latin typeface="Times New Roman" panose="02020603050405020304" pitchFamily="18" charset="0"/>
                <a:ea typeface="华文新魏" panose="02010800040101010101" pitchFamily="2" charset="-122"/>
              </a:rPr>
              <a:t>又响应了新的中断事件，于是暂时停止正在运行的中断处理程序，转去执行新的中断处理程序，这就叫</a:t>
            </a:r>
            <a:r>
              <a:rPr lang="zh-CN" altLang="en-US" sz="2800" b="1">
                <a:solidFill>
                  <a:srgbClr val="0000CC"/>
                </a:solidFill>
                <a:latin typeface="Times New Roman" panose="02020603050405020304" pitchFamily="18" charset="0"/>
                <a:ea typeface="华文新魏" panose="02010800040101010101" pitchFamily="2" charset="-122"/>
              </a:rPr>
              <a:t>多重中断</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又称</a:t>
            </a:r>
            <a:r>
              <a:rPr lang="zh-CN" altLang="en-US" sz="2800" b="1">
                <a:solidFill>
                  <a:srgbClr val="0000CC"/>
                </a:solidFill>
                <a:latin typeface="Times New Roman" panose="02020603050405020304" pitchFamily="18" charset="0"/>
                <a:ea typeface="华文新魏" panose="02010800040101010101" pitchFamily="2" charset="-122"/>
              </a:rPr>
              <a:t>中断嵌套</a:t>
            </a:r>
            <a:r>
              <a:rPr lang="en-US" altLang="zh-CN" sz="2800" b="1">
                <a:latin typeface="Times New Roman" panose="02020603050405020304" pitchFamily="18" charset="0"/>
                <a:ea typeface="华文新魏" panose="02010800040101010101" pitchFamily="2" charset="-122"/>
              </a:rPr>
              <a:t>)</a:t>
            </a:r>
            <a:r>
              <a:rPr lang="zh-CN" altLang="en-US" sz="2800" b="1">
                <a:latin typeface="Times New Roman" panose="02020603050405020304" pitchFamily="18" charset="0"/>
                <a:ea typeface="华文新魏" panose="02010800040101010101" pitchFamily="2" charset="-122"/>
              </a:rPr>
              <a:t>。</a:t>
            </a:r>
            <a:r>
              <a:rPr kumimoji="1" lang="zh-CN" altLang="en-US" sz="2800" b="1">
                <a:solidFill>
                  <a:srgbClr val="0000CC"/>
                </a:solidFill>
              </a:rPr>
              <a:t>串行处理、嵌套处理、即时处理</a:t>
            </a:r>
            <a:r>
              <a:rPr kumimoji="1" lang="zh-CN" altLang="en-US" sz="2800" b="1"/>
              <a:t>。</a:t>
            </a:r>
          </a:p>
        </p:txBody>
      </p:sp>
    </p:spTree>
    <p:extLst>
      <p:ext uri="{BB962C8B-B14F-4D97-AF65-F5344CB8AC3E}">
        <p14:creationId xmlns:p14="http://schemas.microsoft.com/office/powerpoint/2010/main" val="864929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39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3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6" grpId="0"/>
      <p:bldP spid="253957" grpId="0"/>
      <p:bldP spid="25395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4213" y="836613"/>
            <a:ext cx="7772400" cy="822325"/>
          </a:xfrm>
        </p:spPr>
        <p:txBody>
          <a:bodyPr/>
          <a:lstStyle/>
          <a:p>
            <a:r>
              <a:rPr lang="en-US" altLang="zh-CN" sz="5400">
                <a:solidFill>
                  <a:srgbClr val="FF0000"/>
                </a:solidFill>
                <a:latin typeface="Times New Roman" panose="02020603050405020304" pitchFamily="18" charset="0"/>
                <a:ea typeface="华文新魏" panose="02010800040101010101" pitchFamily="2" charset="-122"/>
              </a:rPr>
              <a:t>2.3 </a:t>
            </a:r>
            <a:r>
              <a:rPr lang="zh-CN" altLang="en-US" sz="5400">
                <a:solidFill>
                  <a:srgbClr val="FF0000"/>
                </a:solidFill>
                <a:latin typeface="Times New Roman" panose="02020603050405020304" pitchFamily="18" charset="0"/>
                <a:ea typeface="华文新魏" panose="02010800040101010101" pitchFamily="2" charset="-122"/>
              </a:rPr>
              <a:t>进程及其实现</a:t>
            </a:r>
          </a:p>
        </p:txBody>
      </p:sp>
      <p:sp>
        <p:nvSpPr>
          <p:cNvPr id="70659" name="Rectangle 3"/>
          <p:cNvSpPr>
            <a:spLocks noGrp="1" noChangeArrowheads="1"/>
          </p:cNvSpPr>
          <p:nvPr>
            <p:ph type="body" idx="1"/>
          </p:nvPr>
        </p:nvSpPr>
        <p:spPr>
          <a:xfrm>
            <a:off x="1403350" y="1916113"/>
            <a:ext cx="7162800" cy="3184525"/>
          </a:xfrm>
        </p:spPr>
        <p:txBody>
          <a:bodyPr/>
          <a:lstStyle/>
          <a:p>
            <a:pPr algn="just">
              <a:buFontTx/>
              <a:buNone/>
            </a:pPr>
            <a:r>
              <a:rPr lang="en-US" altLang="zh-CN" sz="3600">
                <a:latin typeface="华文新魏" panose="02010800040101010101" pitchFamily="2" charset="-122"/>
                <a:ea typeface="华文新魏" panose="02010800040101010101" pitchFamily="2" charset="-122"/>
              </a:rPr>
              <a:t>2.3.1 </a:t>
            </a:r>
            <a:r>
              <a:rPr lang="zh-CN" altLang="en-US" sz="3600">
                <a:latin typeface="华文新魏" panose="02010800040101010101" pitchFamily="2" charset="-122"/>
                <a:ea typeface="华文新魏" panose="02010800040101010101" pitchFamily="2" charset="-122"/>
              </a:rPr>
              <a:t>进程的定义和属性</a:t>
            </a:r>
          </a:p>
          <a:p>
            <a:pPr algn="just">
              <a:buFontTx/>
              <a:buNone/>
            </a:pPr>
            <a:r>
              <a:rPr lang="en-US" altLang="zh-CN" sz="3600">
                <a:latin typeface="华文新魏" panose="02010800040101010101" pitchFamily="2" charset="-122"/>
                <a:ea typeface="华文新魏" panose="02010800040101010101" pitchFamily="2" charset="-122"/>
              </a:rPr>
              <a:t>2.3.2 </a:t>
            </a:r>
            <a:r>
              <a:rPr lang="zh-CN" altLang="en-US" sz="3600">
                <a:latin typeface="华文新魏" panose="02010800040101010101" pitchFamily="2" charset="-122"/>
                <a:ea typeface="华文新魏" panose="02010800040101010101" pitchFamily="2" charset="-122"/>
              </a:rPr>
              <a:t>进程的状态和转换</a:t>
            </a:r>
          </a:p>
          <a:p>
            <a:pPr algn="just">
              <a:buFontTx/>
              <a:buNone/>
            </a:pPr>
            <a:r>
              <a:rPr lang="en-US" altLang="zh-CN" sz="3600">
                <a:latin typeface="华文新魏" panose="02010800040101010101" pitchFamily="2" charset="-122"/>
                <a:ea typeface="华文新魏" panose="02010800040101010101" pitchFamily="2" charset="-122"/>
              </a:rPr>
              <a:t>2.3.3 </a:t>
            </a:r>
            <a:r>
              <a:rPr lang="zh-CN" altLang="en-US" sz="3600">
                <a:latin typeface="华文新魏" panose="02010800040101010101" pitchFamily="2" charset="-122"/>
                <a:ea typeface="华文新魏" panose="02010800040101010101" pitchFamily="2" charset="-122"/>
              </a:rPr>
              <a:t>进程的描述和组成</a:t>
            </a:r>
          </a:p>
          <a:p>
            <a:pPr algn="just">
              <a:buFontTx/>
              <a:buNone/>
            </a:pPr>
            <a:r>
              <a:rPr lang="en-US" altLang="zh-CN" sz="3600">
                <a:latin typeface="华文新魏" panose="02010800040101010101" pitchFamily="2" charset="-122"/>
                <a:ea typeface="华文新魏" panose="02010800040101010101" pitchFamily="2" charset="-122"/>
              </a:rPr>
              <a:t>2.3.4 </a:t>
            </a:r>
            <a:r>
              <a:rPr lang="zh-CN" altLang="en-US" sz="3600">
                <a:latin typeface="华文新魏" panose="02010800040101010101" pitchFamily="2" charset="-122"/>
                <a:ea typeface="华文新魏" panose="02010800040101010101" pitchFamily="2" charset="-122"/>
              </a:rPr>
              <a:t>进程切换与模式切换</a:t>
            </a:r>
          </a:p>
          <a:p>
            <a:pPr algn="just">
              <a:buFontTx/>
              <a:buNone/>
            </a:pPr>
            <a:r>
              <a:rPr lang="en-US" altLang="zh-CN" sz="3600">
                <a:latin typeface="华文新魏" panose="02010800040101010101" pitchFamily="2" charset="-122"/>
                <a:ea typeface="华文新魏" panose="02010800040101010101" pitchFamily="2" charset="-122"/>
              </a:rPr>
              <a:t>2.3.5 </a:t>
            </a:r>
            <a:r>
              <a:rPr lang="zh-CN" altLang="en-US" sz="3600">
                <a:latin typeface="华文新魏" panose="02010800040101010101" pitchFamily="2" charset="-122"/>
                <a:ea typeface="华文新魏" panose="02010800040101010101" pitchFamily="2" charset="-122"/>
              </a:rPr>
              <a:t>进程的控制和管理</a:t>
            </a:r>
            <a:endParaRPr lang="zh-CN" altLang="en-US" sz="3600" u="sng">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8903123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188913"/>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2.3.1 </a:t>
            </a:r>
            <a:r>
              <a:rPr lang="zh-CN" altLang="en-US" sz="4000">
                <a:solidFill>
                  <a:srgbClr val="FF0000"/>
                </a:solidFill>
                <a:latin typeface="Times New Roman" panose="02020603050405020304" pitchFamily="18" charset="0"/>
                <a:ea typeface="华文新魏" panose="02010800040101010101" pitchFamily="2" charset="-122"/>
              </a:rPr>
              <a:t>进程的定义和性质</a:t>
            </a:r>
          </a:p>
        </p:txBody>
      </p:sp>
      <p:sp>
        <p:nvSpPr>
          <p:cNvPr id="71683" name="Rectangle 3"/>
          <p:cNvSpPr>
            <a:spLocks noGrp="1" noChangeArrowheads="1"/>
          </p:cNvSpPr>
          <p:nvPr>
            <p:ph type="body" idx="1"/>
          </p:nvPr>
        </p:nvSpPr>
        <p:spPr>
          <a:xfrm>
            <a:off x="396875" y="914400"/>
            <a:ext cx="8496300" cy="4819650"/>
          </a:xfrm>
        </p:spPr>
        <p:txBody>
          <a:bodyPr/>
          <a:lstStyle/>
          <a:p>
            <a:pPr marL="0" indent="0" algn="just">
              <a:spcBef>
                <a:spcPct val="0"/>
              </a:spcBef>
              <a:buFontTx/>
              <a:buNone/>
            </a:pPr>
            <a:r>
              <a:rPr lang="en-US" altLang="zh-CN" sz="3600" b="1">
                <a:latin typeface="仿宋_GB2312" pitchFamily="49" charset="-122"/>
                <a:ea typeface="仿宋_GB2312" pitchFamily="49" charset="-122"/>
              </a:rPr>
              <a:t>  </a:t>
            </a:r>
            <a:r>
              <a:rPr lang="zh-CN" altLang="en-US" sz="2800" b="1">
                <a:solidFill>
                  <a:srgbClr val="0000CC"/>
                </a:solidFill>
                <a:latin typeface="宋体" panose="02010600030101010101" pitchFamily="2" charset="-122"/>
              </a:rPr>
              <a:t>进程</a:t>
            </a:r>
            <a:r>
              <a:rPr lang="zh-CN" altLang="en-US" sz="2800">
                <a:latin typeface="华文新魏" panose="02010800040101010101" pitchFamily="2" charset="-122"/>
                <a:ea typeface="华文新魏" panose="02010800040101010101" pitchFamily="2" charset="-122"/>
              </a:rPr>
              <a:t>是一个可并发执行的具有独立功能的程序关于某个数据集合的一次执行过程，也是操作系统进行资源分配和保护的基本单位 。</a:t>
            </a:r>
          </a:p>
          <a:p>
            <a:pPr marL="0" indent="0" algn="just">
              <a:spcBef>
                <a:spcPct val="0"/>
              </a:spcBef>
              <a:buFontTx/>
              <a:buNone/>
            </a:pPr>
            <a:r>
              <a:rPr lang="zh-CN" altLang="en-US" sz="2800">
                <a:latin typeface="华文新魏" panose="02010800040101010101" pitchFamily="2" charset="-122"/>
                <a:ea typeface="华文新魏" panose="02010800040101010101" pitchFamily="2" charset="-122"/>
              </a:rPr>
              <a:t>    进程是操作系统中最基本、重要的概念。是多道程序系统出现后，为了刻画系统内部出现的动态情况，描述系统内部各道程序的活动规律引进的一个概念</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所有多道程序设计操作系统都建立在进程的基础上。</a:t>
            </a:r>
          </a:p>
          <a:p>
            <a:pPr marL="0" indent="0" algn="just">
              <a:spcBef>
                <a:spcPct val="0"/>
              </a:spcBef>
              <a:buFontTx/>
              <a:buNone/>
            </a:pPr>
            <a:r>
              <a:rPr lang="zh-CN" altLang="en-US" sz="2800">
                <a:latin typeface="华文新魏" panose="02010800040101010101" pitchFamily="2" charset="-122"/>
                <a:ea typeface="华文新魏" panose="02010800040101010101" pitchFamily="2" charset="-122"/>
              </a:rPr>
              <a:t>     </a:t>
            </a:r>
            <a:r>
              <a:rPr lang="zh-CN" altLang="en-US" sz="2800">
                <a:solidFill>
                  <a:srgbClr val="FF0000"/>
                </a:solidFill>
                <a:latin typeface="华文新魏" panose="02010800040101010101" pitchFamily="2" charset="-122"/>
                <a:ea typeface="华文新魏" panose="02010800040101010101" pitchFamily="2" charset="-122"/>
              </a:rPr>
              <a:t>从理论角度看</a:t>
            </a:r>
            <a:r>
              <a:rPr lang="zh-CN" altLang="en-US" sz="2800">
                <a:latin typeface="华文新魏" panose="02010800040101010101" pitchFamily="2" charset="-122"/>
                <a:ea typeface="华文新魏" panose="02010800040101010101" pitchFamily="2" charset="-122"/>
              </a:rPr>
              <a:t>，是对正在运行的程序过程的抽象；</a:t>
            </a:r>
            <a:r>
              <a:rPr lang="zh-CN" altLang="en-US" sz="2800">
                <a:solidFill>
                  <a:srgbClr val="FF0000"/>
                </a:solidFill>
                <a:latin typeface="华文新魏" panose="02010800040101010101" pitchFamily="2" charset="-122"/>
                <a:ea typeface="华文新魏" panose="02010800040101010101" pitchFamily="2" charset="-122"/>
              </a:rPr>
              <a:t>从实现角度看</a:t>
            </a:r>
            <a:r>
              <a:rPr lang="zh-CN" altLang="en-US" sz="2800">
                <a:latin typeface="华文新魏" panose="02010800040101010101" pitchFamily="2" charset="-122"/>
                <a:ea typeface="华文新魏" panose="02010800040101010101" pitchFamily="2" charset="-122"/>
              </a:rPr>
              <a:t>，是一种数据结构，目的在于清晰地刻划动态系统的内在规律，有效管理和调度进入计算机系统主存储器运行的程序。</a:t>
            </a:r>
          </a:p>
        </p:txBody>
      </p:sp>
    </p:spTree>
    <p:extLst>
      <p:ext uri="{BB962C8B-B14F-4D97-AF65-F5344CB8AC3E}">
        <p14:creationId xmlns:p14="http://schemas.microsoft.com/office/powerpoint/2010/main" val="204850710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83568" y="332656"/>
            <a:ext cx="8229600" cy="609600"/>
          </a:xfrm>
        </p:spPr>
        <p:txBody>
          <a:bodyPr/>
          <a:lstStyle/>
          <a:p>
            <a:r>
              <a:rPr lang="zh-CN" altLang="en-US" sz="4000" dirty="0">
                <a:solidFill>
                  <a:srgbClr val="FF0000"/>
                </a:solidFill>
                <a:latin typeface="Times New Roman" panose="02020603050405020304" pitchFamily="18" charset="0"/>
                <a:ea typeface="华文新魏" panose="02010800040101010101" pitchFamily="2" charset="-122"/>
              </a:rPr>
              <a:t>操作系统为什么要引入进程概念</a:t>
            </a:r>
            <a:r>
              <a:rPr lang="en-US" altLang="zh-CN" sz="4000" dirty="0">
                <a:solidFill>
                  <a:srgbClr val="FF0000"/>
                </a:solidFill>
                <a:latin typeface="Times New Roman" panose="02020603050405020304" pitchFamily="18" charset="0"/>
                <a:ea typeface="华文新魏" panose="02010800040101010101" pitchFamily="2" charset="-122"/>
              </a:rPr>
              <a:t>?</a:t>
            </a:r>
          </a:p>
        </p:txBody>
      </p:sp>
      <p:sp>
        <p:nvSpPr>
          <p:cNvPr id="254979" name="Rectangle 3"/>
          <p:cNvSpPr>
            <a:spLocks noGrp="1" noChangeArrowheads="1"/>
          </p:cNvSpPr>
          <p:nvPr>
            <p:ph type="body" idx="1"/>
          </p:nvPr>
        </p:nvSpPr>
        <p:spPr>
          <a:xfrm>
            <a:off x="323528" y="1124744"/>
            <a:ext cx="8373616" cy="5162550"/>
          </a:xfrm>
        </p:spPr>
        <p:txBody>
          <a:bodyPr/>
          <a:lstStyle/>
          <a:p>
            <a:r>
              <a:rPr lang="zh-CN" altLang="en-US" dirty="0">
                <a:solidFill>
                  <a:srgbClr val="0000CC"/>
                </a:solidFill>
                <a:latin typeface="Times New Roman" panose="02020603050405020304" pitchFamily="18" charset="0"/>
                <a:ea typeface="华文新魏" panose="02010800040101010101" pitchFamily="2" charset="-122"/>
              </a:rPr>
              <a:t>原因</a:t>
            </a:r>
            <a:r>
              <a:rPr lang="en-US" altLang="zh-CN" dirty="0">
                <a:solidFill>
                  <a:srgbClr val="0000CC"/>
                </a:solidFill>
                <a:latin typeface="Times New Roman" panose="02020603050405020304" pitchFamily="18" charset="0"/>
                <a:ea typeface="华文新魏" panose="02010800040101010101" pitchFamily="2" charset="-122"/>
              </a:rPr>
              <a:t>1-</a:t>
            </a:r>
            <a:r>
              <a:rPr lang="zh-CN" altLang="en-US" dirty="0">
                <a:latin typeface="Times New Roman" panose="02020603050405020304" pitchFamily="18" charset="0"/>
                <a:ea typeface="华文新魏" panose="02010800040101010101" pitchFamily="2" charset="-122"/>
              </a:rPr>
              <a:t>刻画系统的动态性，发挥系统的并发性，提高资源利用率。</a:t>
            </a:r>
          </a:p>
          <a:p>
            <a:r>
              <a:rPr lang="zh-CN" altLang="en-US" dirty="0">
                <a:solidFill>
                  <a:srgbClr val="0000CC"/>
                </a:solidFill>
                <a:latin typeface="Times New Roman" panose="02020603050405020304" pitchFamily="18" charset="0"/>
                <a:ea typeface="华文新魏" panose="02010800040101010101" pitchFamily="2" charset="-122"/>
              </a:rPr>
              <a:t>原因</a:t>
            </a:r>
            <a:r>
              <a:rPr lang="en-US" altLang="zh-CN" dirty="0">
                <a:solidFill>
                  <a:srgbClr val="0000CC"/>
                </a:solidFill>
                <a:latin typeface="Times New Roman" panose="02020603050405020304" pitchFamily="18" charset="0"/>
                <a:ea typeface="华文新魏" panose="02010800040101010101" pitchFamily="2" charset="-122"/>
              </a:rPr>
              <a:t>2-</a:t>
            </a:r>
            <a:r>
              <a:rPr lang="zh-CN" altLang="en-US" dirty="0">
                <a:latin typeface="Times New Roman" panose="02020603050405020304" pitchFamily="18" charset="0"/>
                <a:ea typeface="华文新魏" panose="02010800040101010101" pitchFamily="2" charset="-122"/>
              </a:rPr>
              <a:t>它能解决系统的“共享性”，正确描述程序的执行状态。</a:t>
            </a:r>
          </a:p>
          <a:p>
            <a:r>
              <a:rPr lang="zh-CN" altLang="en-US" dirty="0">
                <a:solidFill>
                  <a:srgbClr val="0000CC"/>
                </a:solidFill>
                <a:latin typeface="Times New Roman" panose="02020603050405020304" pitchFamily="18" charset="0"/>
                <a:ea typeface="华文新魏" panose="02010800040101010101" pitchFamily="2" charset="-122"/>
              </a:rPr>
              <a:t>可再用程序：</a:t>
            </a:r>
            <a:r>
              <a:rPr lang="zh-CN" altLang="en-US" dirty="0">
                <a:latin typeface="Times New Roman" panose="02020603050405020304" pitchFamily="18" charset="0"/>
                <a:ea typeface="华文新魏" panose="02010800040101010101" pitchFamily="2" charset="-122"/>
              </a:rPr>
              <a:t>被调用过程中，可以有自身修改，在调用它的程序退出之前，不允许其他程序来调用。</a:t>
            </a:r>
          </a:p>
          <a:p>
            <a:pPr>
              <a:buFontTx/>
              <a:buNone/>
            </a:pPr>
            <a:r>
              <a:rPr lang="zh-CN" altLang="en-US" dirty="0">
                <a:latin typeface="Times New Roman" panose="02020603050405020304" pitchFamily="18" charset="0"/>
                <a:ea typeface="华文新魏" panose="02010800040101010101" pitchFamily="2" charset="-122"/>
              </a:rPr>
              <a:t>    </a:t>
            </a:r>
            <a:r>
              <a:rPr lang="zh-CN" altLang="en-US" dirty="0">
                <a:solidFill>
                  <a:srgbClr val="0000CC"/>
                </a:solidFill>
                <a:latin typeface="Times New Roman" panose="02020603050405020304" pitchFamily="18" charset="0"/>
                <a:ea typeface="华文新魏" panose="02010800040101010101" pitchFamily="2" charset="-122"/>
              </a:rPr>
              <a:t>可再入程序：</a:t>
            </a:r>
            <a:r>
              <a:rPr lang="zh-CN" altLang="en-US" dirty="0">
                <a:latin typeface="Times New Roman" panose="02020603050405020304" pitchFamily="18" charset="0"/>
                <a:ea typeface="华文新魏" panose="02010800040101010101" pitchFamily="2" charset="-122"/>
              </a:rPr>
              <a:t>可以被若干程序同时调用的程序，该程序必须是纯代码，即运行中不能对其作任何修改；必须调用者自带工作区。</a:t>
            </a:r>
          </a:p>
        </p:txBody>
      </p:sp>
    </p:spTree>
    <p:extLst>
      <p:ext uri="{BB962C8B-B14F-4D97-AF65-F5344CB8AC3E}">
        <p14:creationId xmlns:p14="http://schemas.microsoft.com/office/powerpoint/2010/main" val="87464250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838200" y="404813"/>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a:t>
            </a:r>
            <a:r>
              <a:rPr lang="zh-CN" altLang="en-US" sz="4000">
                <a:solidFill>
                  <a:srgbClr val="FF0000"/>
                </a:solidFill>
                <a:latin typeface="Times New Roman" panose="02020603050405020304" pitchFamily="18" charset="0"/>
                <a:ea typeface="华文新魏" panose="02010800040101010101" pitchFamily="2" charset="-122"/>
              </a:rPr>
              <a:t>可再入” 程序举例</a:t>
            </a:r>
          </a:p>
        </p:txBody>
      </p:sp>
      <p:sp>
        <p:nvSpPr>
          <p:cNvPr id="77827" name="Rectangle 3"/>
          <p:cNvSpPr>
            <a:spLocks noGrp="1" noChangeArrowheads="1"/>
          </p:cNvSpPr>
          <p:nvPr>
            <p:ph type="body" idx="1"/>
          </p:nvPr>
        </p:nvSpPr>
        <p:spPr>
          <a:xfrm>
            <a:off x="533400" y="1066800"/>
            <a:ext cx="7848600" cy="5181600"/>
          </a:xfrm>
        </p:spPr>
        <p:txBody>
          <a:bodyPr/>
          <a:lstStyle/>
          <a:p>
            <a:pPr>
              <a:buFontTx/>
              <a:buNone/>
            </a:pPr>
            <a:r>
              <a:rPr lang="en-US" altLang="zh-CN">
                <a:latin typeface="仿宋_GB2312" pitchFamily="49" charset="-122"/>
                <a:ea typeface="仿宋_GB2312" pitchFamily="49" charset="-122"/>
              </a:rPr>
              <a:t>  </a:t>
            </a:r>
          </a:p>
          <a:p>
            <a:pPr algn="just"/>
            <a:endParaRPr lang="en-US" altLang="zh-CN" sz="4000">
              <a:latin typeface="仿宋_GB2312" pitchFamily="49" charset="-122"/>
              <a:ea typeface="仿宋_GB2312" pitchFamily="49" charset="-122"/>
            </a:endParaRPr>
          </a:p>
        </p:txBody>
      </p:sp>
      <p:grpSp>
        <p:nvGrpSpPr>
          <p:cNvPr id="77828" name="Group 4"/>
          <p:cNvGrpSpPr>
            <a:grpSpLocks/>
          </p:cNvGrpSpPr>
          <p:nvPr/>
        </p:nvGrpSpPr>
        <p:grpSpPr bwMode="auto">
          <a:xfrm>
            <a:off x="1450975" y="1219200"/>
            <a:ext cx="5711825" cy="4724400"/>
            <a:chOff x="772" y="816"/>
            <a:chExt cx="3598" cy="2976"/>
          </a:xfrm>
        </p:grpSpPr>
        <p:sp>
          <p:nvSpPr>
            <p:cNvPr id="77829" name="Rectangle 5"/>
            <p:cNvSpPr>
              <a:spLocks noChangeArrowheads="1"/>
            </p:cNvSpPr>
            <p:nvPr/>
          </p:nvSpPr>
          <p:spPr bwMode="auto">
            <a:xfrm>
              <a:off x="1872" y="1056"/>
              <a:ext cx="1344" cy="2736"/>
            </a:xfrm>
            <a:prstGeom prst="rect">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7830" name="Text Box 6"/>
            <p:cNvSpPr txBox="1">
              <a:spLocks noChangeArrowheads="1"/>
            </p:cNvSpPr>
            <p:nvPr/>
          </p:nvSpPr>
          <p:spPr bwMode="auto">
            <a:xfrm>
              <a:off x="2208" y="816"/>
              <a:ext cx="768"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1600">
                  <a:solidFill>
                    <a:srgbClr val="FF0000"/>
                  </a:solidFill>
                  <a:latin typeface="Times New Roman" panose="02020603050405020304" pitchFamily="18" charset="0"/>
                </a:rPr>
                <a:t>编译程序</a:t>
              </a:r>
              <a:r>
                <a:rPr lang="en-US" altLang="zh-CN" sz="1600">
                  <a:solidFill>
                    <a:srgbClr val="FF0000"/>
                  </a:solidFill>
                  <a:latin typeface="Times New Roman" panose="02020603050405020304" pitchFamily="18" charset="0"/>
                </a:rPr>
                <a:t>P</a:t>
              </a:r>
            </a:p>
          </p:txBody>
        </p:sp>
        <p:sp>
          <p:nvSpPr>
            <p:cNvPr id="77831" name="Text Box 7"/>
            <p:cNvSpPr txBox="1">
              <a:spLocks noChangeArrowheads="1"/>
            </p:cNvSpPr>
            <p:nvPr/>
          </p:nvSpPr>
          <p:spPr bwMode="auto">
            <a:xfrm>
              <a:off x="2172" y="1313"/>
              <a:ext cx="698" cy="3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solidFill>
                    <a:srgbClr val="FF0000"/>
                  </a:solidFill>
                  <a:latin typeface="Times New Roman" panose="02020603050405020304" pitchFamily="18" charset="0"/>
                </a:rPr>
                <a:t>(P</a:t>
              </a:r>
              <a:r>
                <a:rPr lang="zh-CN" altLang="en-US" sz="1600">
                  <a:solidFill>
                    <a:srgbClr val="FF0000"/>
                  </a:solidFill>
                  <a:latin typeface="Times New Roman" panose="02020603050405020304" pitchFamily="18" charset="0"/>
                </a:rPr>
                <a:t>的入口</a:t>
              </a:r>
              <a:r>
                <a:rPr lang="en-US" altLang="zh-CN" sz="1600">
                  <a:solidFill>
                    <a:srgbClr val="FF0000"/>
                  </a:solidFill>
                  <a:latin typeface="Times New Roman" panose="02020603050405020304" pitchFamily="18" charset="0"/>
                </a:rPr>
                <a:t>,</a:t>
              </a:r>
              <a:r>
                <a:rPr lang="zh-CN" altLang="en-US" sz="1600">
                  <a:solidFill>
                    <a:srgbClr val="FF0000"/>
                  </a:solidFill>
                  <a:latin typeface="Times New Roman" panose="02020603050405020304" pitchFamily="18" charset="0"/>
                </a:rPr>
                <a:t>处理源程序乙</a:t>
              </a:r>
              <a:r>
                <a:rPr lang="en-US" altLang="zh-CN" sz="1600">
                  <a:solidFill>
                    <a:srgbClr val="FF0000"/>
                  </a:solidFill>
                  <a:latin typeface="Times New Roman" panose="02020603050405020304" pitchFamily="18" charset="0"/>
                </a:rPr>
                <a:t>)</a:t>
              </a:r>
            </a:p>
          </p:txBody>
        </p:sp>
        <p:sp>
          <p:nvSpPr>
            <p:cNvPr id="77832" name="Line 8"/>
            <p:cNvSpPr>
              <a:spLocks noChangeShapeType="1"/>
            </p:cNvSpPr>
            <p:nvPr/>
          </p:nvSpPr>
          <p:spPr bwMode="auto">
            <a:xfrm>
              <a:off x="1672" y="1441"/>
              <a:ext cx="49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Text Box 9"/>
            <p:cNvSpPr txBox="1">
              <a:spLocks noChangeArrowheads="1"/>
            </p:cNvSpPr>
            <p:nvPr/>
          </p:nvSpPr>
          <p:spPr bwMode="auto">
            <a:xfrm>
              <a:off x="2172" y="2984"/>
              <a:ext cx="997" cy="5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1600">
                  <a:solidFill>
                    <a:srgbClr val="FF0000"/>
                  </a:solidFill>
                  <a:latin typeface="Times New Roman" panose="02020603050405020304" pitchFamily="18" charset="0"/>
                </a:rPr>
                <a:t>(P</a:t>
              </a:r>
              <a:r>
                <a:rPr lang="zh-CN" altLang="en-US" sz="1600">
                  <a:solidFill>
                    <a:srgbClr val="FF0000"/>
                  </a:solidFill>
                  <a:latin typeface="Times New Roman" panose="02020603050405020304" pitchFamily="18" charset="0"/>
                </a:rPr>
                <a:t>把源程序甲的信息记盘等磁盘完成</a:t>
              </a:r>
              <a:r>
                <a:rPr lang="en-US" altLang="zh-CN" sz="1600">
                  <a:solidFill>
                    <a:srgbClr val="FF0000"/>
                  </a:solidFill>
                  <a:latin typeface="Times New Roman" panose="02020603050405020304" pitchFamily="18" charset="0"/>
                </a:rPr>
                <a:t>)</a:t>
              </a:r>
            </a:p>
          </p:txBody>
        </p:sp>
        <p:sp>
          <p:nvSpPr>
            <p:cNvPr id="77834" name="Line 10"/>
            <p:cNvSpPr>
              <a:spLocks noChangeShapeType="1"/>
            </p:cNvSpPr>
            <p:nvPr/>
          </p:nvSpPr>
          <p:spPr bwMode="auto">
            <a:xfrm>
              <a:off x="1672" y="3241"/>
              <a:ext cx="49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5" name="Text Box 11"/>
            <p:cNvSpPr txBox="1">
              <a:spLocks noChangeArrowheads="1"/>
            </p:cNvSpPr>
            <p:nvPr/>
          </p:nvSpPr>
          <p:spPr bwMode="auto">
            <a:xfrm>
              <a:off x="1372" y="1313"/>
              <a:ext cx="299" cy="3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solidFill>
                    <a:srgbClr val="0000CC"/>
                  </a:solidFill>
                  <a:latin typeface="Times New Roman" panose="02020603050405020304" pitchFamily="18" charset="0"/>
                </a:rPr>
                <a:t>A</a:t>
              </a:r>
            </a:p>
          </p:txBody>
        </p:sp>
        <p:sp>
          <p:nvSpPr>
            <p:cNvPr id="77836" name="Text Box 12"/>
            <p:cNvSpPr txBox="1">
              <a:spLocks noChangeArrowheads="1"/>
            </p:cNvSpPr>
            <p:nvPr/>
          </p:nvSpPr>
          <p:spPr bwMode="auto">
            <a:xfrm>
              <a:off x="1372" y="3113"/>
              <a:ext cx="299" cy="3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solidFill>
                    <a:srgbClr val="0000CC"/>
                  </a:solidFill>
                  <a:latin typeface="Times New Roman" panose="02020603050405020304" pitchFamily="18" charset="0"/>
                </a:rPr>
                <a:t>B</a:t>
              </a:r>
            </a:p>
          </p:txBody>
        </p:sp>
        <p:sp>
          <p:nvSpPr>
            <p:cNvPr id="77837" name="AutoShape 13"/>
            <p:cNvSpPr>
              <a:spLocks noChangeArrowheads="1"/>
            </p:cNvSpPr>
            <p:nvPr/>
          </p:nvSpPr>
          <p:spPr bwMode="auto">
            <a:xfrm>
              <a:off x="772" y="1699"/>
              <a:ext cx="698" cy="1144"/>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outerShdw>
            </a:effectLst>
          </p:spPr>
          <p:txBody>
            <a:bodyPr/>
            <a:lstStyle/>
            <a:p>
              <a:endParaRPr lang="zh-CN" altLang="en-US"/>
            </a:p>
          </p:txBody>
        </p:sp>
        <p:sp>
          <p:nvSpPr>
            <p:cNvPr id="77838" name="Text Box 14"/>
            <p:cNvSpPr txBox="1">
              <a:spLocks noChangeArrowheads="1"/>
            </p:cNvSpPr>
            <p:nvPr/>
          </p:nvSpPr>
          <p:spPr bwMode="auto">
            <a:xfrm>
              <a:off x="872" y="1826"/>
              <a:ext cx="498"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b="1">
                  <a:solidFill>
                    <a:srgbClr val="0000CC"/>
                  </a:solidFill>
                  <a:latin typeface="Times New Roman" panose="02020603050405020304" pitchFamily="18" charset="0"/>
                </a:rPr>
                <a:t>源程序甲</a:t>
              </a:r>
            </a:p>
          </p:txBody>
        </p:sp>
        <p:sp>
          <p:nvSpPr>
            <p:cNvPr id="77839" name="AutoShape 15"/>
            <p:cNvSpPr>
              <a:spLocks noChangeArrowheads="1"/>
            </p:cNvSpPr>
            <p:nvPr/>
          </p:nvSpPr>
          <p:spPr bwMode="auto">
            <a:xfrm>
              <a:off x="3672" y="1699"/>
              <a:ext cx="698" cy="1144"/>
            </a:xfrm>
            <a:prstGeom prst="foldedCorner">
              <a:avLst>
                <a:gd name="adj" fmla="val 12500"/>
              </a:avLst>
            </a:prstGeom>
            <a:solidFill>
              <a:srgbClr val="FFFFFF"/>
            </a:solidFill>
            <a:ln w="9525">
              <a:solidFill>
                <a:srgbClr val="000000"/>
              </a:solidFill>
              <a:round/>
              <a:headEnd/>
              <a:tailEnd/>
            </a:ln>
            <a:effectLst>
              <a:outerShdw dist="107763" dir="2700000" algn="ctr" rotWithShape="0">
                <a:srgbClr val="808080"/>
              </a:outerShdw>
            </a:effectLst>
          </p:spPr>
          <p:txBody>
            <a:bodyPr/>
            <a:lstStyle/>
            <a:p>
              <a:endParaRPr lang="zh-CN" altLang="en-US"/>
            </a:p>
          </p:txBody>
        </p:sp>
        <p:sp>
          <p:nvSpPr>
            <p:cNvPr id="77840" name="Text Box 16"/>
            <p:cNvSpPr txBox="1">
              <a:spLocks noChangeArrowheads="1"/>
            </p:cNvSpPr>
            <p:nvPr/>
          </p:nvSpPr>
          <p:spPr bwMode="auto">
            <a:xfrm>
              <a:off x="3772" y="1826"/>
              <a:ext cx="498"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zh-CN" altLang="en-US" b="1">
                  <a:solidFill>
                    <a:srgbClr val="0000CC"/>
                  </a:solidFill>
                  <a:latin typeface="Times New Roman" panose="02020603050405020304" pitchFamily="18" charset="0"/>
                </a:rPr>
                <a:t>源程序乙</a:t>
              </a:r>
            </a:p>
          </p:txBody>
        </p:sp>
      </p:grpSp>
    </p:spTree>
    <p:extLst>
      <p:ext uri="{BB962C8B-B14F-4D97-AF65-F5344CB8AC3E}">
        <p14:creationId xmlns:p14="http://schemas.microsoft.com/office/powerpoint/2010/main" val="3940792546"/>
      </p:ext>
    </p:extLst>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333375"/>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a:t>
            </a:r>
            <a:r>
              <a:rPr lang="zh-CN" altLang="en-US" sz="4000">
                <a:solidFill>
                  <a:srgbClr val="FF0000"/>
                </a:solidFill>
                <a:latin typeface="Times New Roman" panose="02020603050405020304" pitchFamily="18" charset="0"/>
                <a:ea typeface="华文新魏" panose="02010800040101010101" pitchFamily="2" charset="-122"/>
              </a:rPr>
              <a:t>可再入” 程序举例</a:t>
            </a:r>
          </a:p>
        </p:txBody>
      </p:sp>
      <p:sp>
        <p:nvSpPr>
          <p:cNvPr id="78851" name="Rectangle 3"/>
          <p:cNvSpPr>
            <a:spLocks noGrp="1" noChangeArrowheads="1"/>
          </p:cNvSpPr>
          <p:nvPr>
            <p:ph type="body" idx="1"/>
          </p:nvPr>
        </p:nvSpPr>
        <p:spPr>
          <a:xfrm>
            <a:off x="533400" y="1192213"/>
            <a:ext cx="8153400" cy="4613275"/>
          </a:xfrm>
        </p:spPr>
        <p:txBody>
          <a:bodyPr/>
          <a:lstStyle/>
          <a:p>
            <a:pPr algn="just"/>
            <a:r>
              <a:rPr lang="zh-CN" altLang="en-US" sz="2800">
                <a:solidFill>
                  <a:srgbClr val="0000CC"/>
                </a:solidFill>
                <a:latin typeface="Times New Roman" panose="02020603050405020304" pitchFamily="18" charset="0"/>
                <a:ea typeface="华文新魏" panose="02010800040101010101" pitchFamily="2" charset="-122"/>
              </a:rPr>
              <a:t>现在怎样来描述编译程序</a:t>
            </a:r>
            <a:r>
              <a:rPr lang="en-US" altLang="zh-CN" sz="2800">
                <a:solidFill>
                  <a:srgbClr val="0000CC"/>
                </a:solidFill>
                <a:latin typeface="Times New Roman" panose="02020603050405020304" pitchFamily="18" charset="0"/>
                <a:ea typeface="华文新魏" panose="02010800040101010101" pitchFamily="2" charset="-122"/>
              </a:rPr>
              <a:t>P</a:t>
            </a:r>
            <a:r>
              <a:rPr lang="zh-CN" altLang="en-US" sz="2800">
                <a:solidFill>
                  <a:srgbClr val="0000CC"/>
                </a:solidFill>
                <a:latin typeface="Times New Roman" panose="02020603050405020304" pitchFamily="18" charset="0"/>
                <a:ea typeface="华文新魏" panose="02010800040101010101" pitchFamily="2" charset="-122"/>
              </a:rPr>
              <a:t>的状态呢</a:t>
            </a:r>
            <a:r>
              <a:rPr lang="en-US" altLang="zh-CN" sz="2800">
                <a:solidFill>
                  <a:srgbClr val="0000CC"/>
                </a:solidFill>
                <a:latin typeface="Times New Roman" panose="02020603050405020304" pitchFamily="18" charset="0"/>
                <a:ea typeface="华文新魏" panose="02010800040101010101" pitchFamily="2" charset="-122"/>
              </a:rPr>
              <a:t>?</a:t>
            </a:r>
          </a:p>
          <a:p>
            <a:pPr algn="just"/>
            <a:r>
              <a:rPr lang="zh-CN" altLang="en-US" sz="2800">
                <a:latin typeface="Times New Roman" panose="02020603050405020304" pitchFamily="18" charset="0"/>
                <a:ea typeface="华文新魏" panose="02010800040101010101" pitchFamily="2" charset="-122"/>
              </a:rPr>
              <a:t>称它为在</a:t>
            </a:r>
            <a:r>
              <a:rPr lang="en-US" altLang="zh-CN" sz="2800">
                <a:latin typeface="Times New Roman" panose="02020603050405020304" pitchFamily="18" charset="0"/>
                <a:ea typeface="华文新魏" panose="02010800040101010101" pitchFamily="2" charset="-122"/>
              </a:rPr>
              <a:t>B</a:t>
            </a:r>
            <a:r>
              <a:rPr lang="zh-CN" altLang="en-US" sz="2800">
                <a:latin typeface="Times New Roman" panose="02020603050405020304" pitchFamily="18" charset="0"/>
                <a:ea typeface="华文新魏" panose="02010800040101010101" pitchFamily="2" charset="-122"/>
              </a:rPr>
              <a:t>点等待磁盘传输状态，还是称它为正在从</a:t>
            </a:r>
            <a:r>
              <a:rPr lang="en-US" altLang="zh-CN" sz="2800">
                <a:latin typeface="Times New Roman" panose="02020603050405020304" pitchFamily="18" charset="0"/>
                <a:ea typeface="华文新魏" panose="02010800040101010101" pitchFamily="2" charset="-122"/>
              </a:rPr>
              <a:t>A</a:t>
            </a:r>
            <a:r>
              <a:rPr lang="zh-CN" altLang="en-US" sz="2800">
                <a:latin typeface="Times New Roman" panose="02020603050405020304" pitchFamily="18" charset="0"/>
                <a:ea typeface="华文新魏" panose="02010800040101010101" pitchFamily="2" charset="-122"/>
              </a:rPr>
              <a:t>点开始执行的状态</a:t>
            </a:r>
            <a:r>
              <a:rPr lang="en-US" altLang="zh-CN" sz="2800">
                <a:latin typeface="Times New Roman" panose="02020603050405020304" pitchFamily="18" charset="0"/>
                <a:ea typeface="华文新魏" panose="02010800040101010101" pitchFamily="2" charset="-122"/>
              </a:rPr>
              <a:t>? </a:t>
            </a:r>
          </a:p>
          <a:p>
            <a:pPr algn="just"/>
            <a:r>
              <a:rPr lang="zh-CN" altLang="en-US" sz="2800">
                <a:latin typeface="Times New Roman" panose="02020603050405020304" pitchFamily="18" charset="0"/>
                <a:ea typeface="华文新魏" panose="02010800040101010101" pitchFamily="2" charset="-122"/>
              </a:rPr>
              <a:t>把编译程序</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，与服务对象联系起来，</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为甲服务就说构成进程</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甲，</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为乙服务则构成进程</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乙。</a:t>
            </a:r>
          </a:p>
          <a:p>
            <a:pPr algn="just"/>
            <a:r>
              <a:rPr lang="zh-CN" altLang="en-US" sz="2800">
                <a:latin typeface="Times New Roman" panose="02020603050405020304" pitchFamily="18" charset="0"/>
                <a:ea typeface="华文新魏" panose="02010800040101010101" pitchFamily="2" charset="-122"/>
              </a:rPr>
              <a:t>两个进程虽共享程序</a:t>
            </a:r>
            <a:r>
              <a:rPr lang="en-US" altLang="zh-CN" sz="2800">
                <a:latin typeface="Times New Roman" panose="02020603050405020304" pitchFamily="18" charset="0"/>
                <a:ea typeface="华文新魏" panose="02010800040101010101" pitchFamily="2" charset="-122"/>
              </a:rPr>
              <a:t>P</a:t>
            </a:r>
            <a:r>
              <a:rPr lang="zh-CN" altLang="en-US" sz="2800">
                <a:latin typeface="Times New Roman" panose="02020603050405020304" pitchFamily="18" charset="0"/>
                <a:ea typeface="华文新魏" panose="02010800040101010101" pitchFamily="2" charset="-122"/>
              </a:rPr>
              <a:t>，但它们可同时执行且彼此按各自的速度独立执行。可见</a:t>
            </a:r>
            <a:r>
              <a:rPr lang="zh-CN" altLang="en-US" sz="2800">
                <a:solidFill>
                  <a:srgbClr val="0000CC"/>
                </a:solidFill>
                <a:latin typeface="Times New Roman" panose="02020603050405020304" pitchFamily="18" charset="0"/>
                <a:ea typeface="华文新魏" panose="02010800040101010101" pitchFamily="2" charset="-122"/>
              </a:rPr>
              <a:t>程序与计算</a:t>
            </a:r>
            <a:r>
              <a:rPr lang="en-US" altLang="zh-CN" sz="2800">
                <a:solidFill>
                  <a:srgbClr val="0000CC"/>
                </a:solidFill>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程序的执行</a:t>
            </a:r>
            <a:r>
              <a:rPr lang="en-US" altLang="zh-CN" sz="2800">
                <a:solidFill>
                  <a:srgbClr val="0000CC"/>
                </a:solidFill>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不再一一对应</a:t>
            </a:r>
            <a:r>
              <a:rPr lang="zh-CN" altLang="en-US" sz="2800">
                <a:latin typeface="Times New Roman" panose="02020603050405020304" pitchFamily="18" charset="0"/>
                <a:ea typeface="华文新魏" panose="02010800040101010101" pitchFamily="2" charset="-122"/>
              </a:rPr>
              <a:t>，</a:t>
            </a:r>
          </a:p>
          <a:p>
            <a:pPr algn="just"/>
            <a:r>
              <a:rPr lang="zh-CN" altLang="en-US" sz="2800">
                <a:latin typeface="Times New Roman" panose="02020603050405020304" pitchFamily="18" charset="0"/>
                <a:ea typeface="华文新魏" panose="02010800040101010101" pitchFamily="2" charset="-122"/>
              </a:rPr>
              <a:t>进程是一个既能用来共享资源，又能描述程序并发执行过程的一个基本单位。</a:t>
            </a:r>
          </a:p>
        </p:txBody>
      </p:sp>
    </p:spTree>
    <p:extLst>
      <p:ext uri="{BB962C8B-B14F-4D97-AF65-F5344CB8AC3E}">
        <p14:creationId xmlns:p14="http://schemas.microsoft.com/office/powerpoint/2010/main" val="14927074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11188" y="260350"/>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进程的属性</a:t>
            </a:r>
          </a:p>
        </p:txBody>
      </p:sp>
      <p:sp>
        <p:nvSpPr>
          <p:cNvPr id="80899" name="Rectangle 3"/>
          <p:cNvSpPr>
            <a:spLocks noGrp="1" noChangeArrowheads="1"/>
          </p:cNvSpPr>
          <p:nvPr>
            <p:ph type="body" idx="1"/>
          </p:nvPr>
        </p:nvSpPr>
        <p:spPr>
          <a:xfrm>
            <a:off x="2411413" y="1196975"/>
            <a:ext cx="4032250" cy="4268788"/>
          </a:xfrm>
        </p:spPr>
        <p:txBody>
          <a:bodyPr/>
          <a:lstStyle/>
          <a:p>
            <a:pPr marL="457200" indent="-457200" algn="just">
              <a:buFontTx/>
              <a:buNone/>
            </a:pPr>
            <a:r>
              <a:rPr lang="en-US" altLang="zh-CN" sz="4000" dirty="0">
                <a:latin typeface="Times New Roman" panose="02020603050405020304" pitchFamily="18" charset="0"/>
                <a:ea typeface="华文新魏" panose="02010800040101010101" pitchFamily="2" charset="-122"/>
              </a:rPr>
              <a:t>      •</a:t>
            </a:r>
            <a:r>
              <a:rPr lang="zh-CN" altLang="en-US" sz="4000" dirty="0">
                <a:latin typeface="Times New Roman" panose="02020603050405020304" pitchFamily="18" charset="0"/>
                <a:ea typeface="华文新魏" panose="02010800040101010101" pitchFamily="2" charset="-122"/>
              </a:rPr>
              <a:t>结构性：</a:t>
            </a:r>
          </a:p>
          <a:p>
            <a:pPr marL="457200" indent="-457200" algn="just">
              <a:buFontTx/>
              <a:buNone/>
            </a:pPr>
            <a:r>
              <a:rPr lang="zh-CN" altLang="en-US" sz="4000" dirty="0">
                <a:latin typeface="Times New Roman" panose="02020603050405020304" pitchFamily="18" charset="0"/>
                <a:ea typeface="华文新魏" panose="02010800040101010101" pitchFamily="2" charset="-122"/>
              </a:rPr>
              <a:t>      </a:t>
            </a:r>
            <a:r>
              <a:rPr lang="en-US" altLang="zh-CN" sz="4000" dirty="0">
                <a:latin typeface="Times New Roman" panose="02020603050405020304" pitchFamily="18" charset="0"/>
                <a:ea typeface="华文新魏" panose="02010800040101010101" pitchFamily="2" charset="-122"/>
              </a:rPr>
              <a:t>•</a:t>
            </a:r>
            <a:r>
              <a:rPr lang="zh-CN" altLang="en-US" sz="4000" dirty="0">
                <a:latin typeface="Times New Roman" panose="02020603050405020304" pitchFamily="18" charset="0"/>
                <a:ea typeface="华文新魏" panose="02010800040101010101" pitchFamily="2" charset="-122"/>
              </a:rPr>
              <a:t>共享性：</a:t>
            </a:r>
          </a:p>
          <a:p>
            <a:pPr marL="457200" indent="-457200" algn="just">
              <a:buFontTx/>
              <a:buNone/>
            </a:pPr>
            <a:r>
              <a:rPr lang="zh-CN" altLang="en-US" sz="4000" dirty="0">
                <a:latin typeface="Times New Roman" panose="02020603050405020304" pitchFamily="18" charset="0"/>
                <a:ea typeface="华文新魏" panose="02010800040101010101" pitchFamily="2" charset="-122"/>
              </a:rPr>
              <a:t>      </a:t>
            </a:r>
            <a:r>
              <a:rPr lang="en-US" altLang="zh-CN" sz="4000" dirty="0">
                <a:latin typeface="Times New Roman" panose="02020603050405020304" pitchFamily="18" charset="0"/>
                <a:ea typeface="华文新魏" panose="02010800040101010101" pitchFamily="2" charset="-122"/>
              </a:rPr>
              <a:t>•</a:t>
            </a:r>
            <a:r>
              <a:rPr lang="zh-CN" altLang="en-US" sz="4000" dirty="0">
                <a:latin typeface="Times New Roman" panose="02020603050405020304" pitchFamily="18" charset="0"/>
                <a:ea typeface="华文新魏" panose="02010800040101010101" pitchFamily="2" charset="-122"/>
              </a:rPr>
              <a:t>动态性：</a:t>
            </a:r>
          </a:p>
          <a:p>
            <a:pPr marL="457200" indent="-457200" algn="just">
              <a:buFontTx/>
              <a:buNone/>
            </a:pPr>
            <a:r>
              <a:rPr lang="zh-CN" altLang="en-US" sz="4000" dirty="0">
                <a:latin typeface="Times New Roman" panose="02020603050405020304" pitchFamily="18" charset="0"/>
                <a:ea typeface="华文新魏" panose="02010800040101010101" pitchFamily="2" charset="-122"/>
              </a:rPr>
              <a:t>      </a:t>
            </a:r>
            <a:r>
              <a:rPr lang="en-US" altLang="zh-CN" sz="4000" dirty="0">
                <a:latin typeface="Times New Roman" panose="02020603050405020304" pitchFamily="18" charset="0"/>
                <a:ea typeface="华文新魏" panose="02010800040101010101" pitchFamily="2" charset="-122"/>
              </a:rPr>
              <a:t>•</a:t>
            </a:r>
            <a:r>
              <a:rPr lang="zh-CN" altLang="en-US" sz="4000" dirty="0">
                <a:latin typeface="Times New Roman" panose="02020603050405020304" pitchFamily="18" charset="0"/>
                <a:ea typeface="华文新魏" panose="02010800040101010101" pitchFamily="2" charset="-122"/>
              </a:rPr>
              <a:t>独立性：</a:t>
            </a:r>
          </a:p>
          <a:p>
            <a:pPr marL="457200" indent="-457200" algn="just">
              <a:buFontTx/>
              <a:buNone/>
            </a:pPr>
            <a:r>
              <a:rPr lang="zh-CN" altLang="en-US" sz="4000" dirty="0">
                <a:latin typeface="Times New Roman" panose="02020603050405020304" pitchFamily="18" charset="0"/>
                <a:ea typeface="华文新魏" panose="02010800040101010101" pitchFamily="2" charset="-122"/>
              </a:rPr>
              <a:t>      </a:t>
            </a:r>
            <a:r>
              <a:rPr lang="en-US" altLang="zh-CN" sz="4000" dirty="0">
                <a:latin typeface="Times New Roman" panose="02020603050405020304" pitchFamily="18" charset="0"/>
                <a:ea typeface="华文新魏" panose="02010800040101010101" pitchFamily="2" charset="-122"/>
              </a:rPr>
              <a:t>•</a:t>
            </a:r>
            <a:r>
              <a:rPr lang="zh-CN" altLang="en-US" sz="4000" dirty="0">
                <a:latin typeface="Times New Roman" panose="02020603050405020304" pitchFamily="18" charset="0"/>
                <a:ea typeface="华文新魏" panose="02010800040101010101" pitchFamily="2" charset="-122"/>
              </a:rPr>
              <a:t>制约性：</a:t>
            </a:r>
          </a:p>
          <a:p>
            <a:pPr marL="457200" indent="-457200" algn="just">
              <a:buFontTx/>
              <a:buNone/>
            </a:pPr>
            <a:r>
              <a:rPr lang="zh-CN" altLang="en-US" sz="4000" dirty="0">
                <a:latin typeface="Times New Roman" panose="02020603050405020304" pitchFamily="18" charset="0"/>
                <a:ea typeface="华文新魏" panose="02010800040101010101" pitchFamily="2" charset="-122"/>
              </a:rPr>
              <a:t>      </a:t>
            </a:r>
            <a:r>
              <a:rPr lang="en-US" altLang="zh-CN" sz="4000" dirty="0">
                <a:latin typeface="Times New Roman" panose="02020603050405020304" pitchFamily="18" charset="0"/>
                <a:ea typeface="华文新魏" panose="02010800040101010101" pitchFamily="2" charset="-122"/>
              </a:rPr>
              <a:t>•</a:t>
            </a:r>
            <a:r>
              <a:rPr lang="zh-CN" altLang="en-US" sz="4000" dirty="0">
                <a:latin typeface="Times New Roman" panose="02020603050405020304" pitchFamily="18" charset="0"/>
                <a:ea typeface="华文新魏" panose="02010800040101010101" pitchFamily="2" charset="-122"/>
              </a:rPr>
              <a:t>并发性：</a:t>
            </a:r>
          </a:p>
        </p:txBody>
      </p:sp>
    </p:spTree>
    <p:extLst>
      <p:ext uri="{BB962C8B-B14F-4D97-AF65-F5344CB8AC3E}">
        <p14:creationId xmlns:p14="http://schemas.microsoft.com/office/powerpoint/2010/main" val="269141221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dissolve">
                                      <p:cBhvr>
                                        <p:cTn id="7" dur="500"/>
                                        <p:tgtEl>
                                          <p:spTgt spid="80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Effect transition="in" filter="dissolve">
                                      <p:cBhvr>
                                        <p:cTn id="12" dur="500"/>
                                        <p:tgtEl>
                                          <p:spTgt spid="80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Effect transition="in" filter="dissolve">
                                      <p:cBhvr>
                                        <p:cTn id="17" dur="500"/>
                                        <p:tgtEl>
                                          <p:spTgt spid="80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Effect transition="in" filter="dissolve">
                                      <p:cBhvr>
                                        <p:cTn id="22" dur="500"/>
                                        <p:tgtEl>
                                          <p:spTgt spid="80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Effect transition="in" filter="dissolve">
                                      <p:cBhvr>
                                        <p:cTn id="27" dur="500"/>
                                        <p:tgtEl>
                                          <p:spTgt spid="808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0899">
                                            <p:txEl>
                                              <p:pRg st="5" end="5"/>
                                            </p:txEl>
                                          </p:spTgt>
                                        </p:tgtEl>
                                        <p:attrNameLst>
                                          <p:attrName>style.visibility</p:attrName>
                                        </p:attrNameLst>
                                      </p:cBhvr>
                                      <p:to>
                                        <p:strVal val="visible"/>
                                      </p:to>
                                    </p:set>
                                    <p:animEffect transition="in" filter="dissolve">
                                      <p:cBhvr>
                                        <p:cTn id="32" dur="500"/>
                                        <p:tgtEl>
                                          <p:spTgt spid="80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00113" y="290513"/>
            <a:ext cx="7772400" cy="1096962"/>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2.3.2 </a:t>
            </a:r>
            <a:r>
              <a:rPr lang="zh-CN" altLang="en-US" sz="4000">
                <a:solidFill>
                  <a:srgbClr val="FF0000"/>
                </a:solidFill>
                <a:latin typeface="Times New Roman" panose="02020603050405020304" pitchFamily="18" charset="0"/>
                <a:ea typeface="华文新魏" panose="02010800040101010101" pitchFamily="2" charset="-122"/>
              </a:rPr>
              <a:t>进程的状态和转换</a:t>
            </a:r>
            <a:br>
              <a:rPr lang="zh-CN" altLang="en-US" i="1">
                <a:latin typeface="仿宋_GB2312" pitchFamily="49" charset="-122"/>
                <a:ea typeface="仿宋_GB2312" pitchFamily="49" charset="-122"/>
              </a:rPr>
            </a:br>
            <a:r>
              <a:rPr lang="zh-CN" altLang="en-US" sz="3200" b="1">
                <a:solidFill>
                  <a:srgbClr val="0000FF"/>
                </a:solidFill>
                <a:latin typeface="仿宋_GB2312" pitchFamily="49" charset="-122"/>
                <a:ea typeface="仿宋_GB2312" pitchFamily="49" charset="-122"/>
              </a:rPr>
              <a:t>三态模型</a:t>
            </a:r>
            <a:endParaRPr lang="zh-CN" altLang="en-US">
              <a:solidFill>
                <a:srgbClr val="0000FF"/>
              </a:solidFill>
              <a:latin typeface="仿宋_GB2312" pitchFamily="49" charset="-122"/>
              <a:ea typeface="仿宋_GB2312" pitchFamily="49" charset="-122"/>
            </a:endParaRPr>
          </a:p>
        </p:txBody>
      </p:sp>
      <p:sp>
        <p:nvSpPr>
          <p:cNvPr id="81923" name="Rectangle 3"/>
          <p:cNvSpPr>
            <a:spLocks noGrp="1" noChangeArrowheads="1"/>
          </p:cNvSpPr>
          <p:nvPr>
            <p:ph type="body" idx="1"/>
          </p:nvPr>
        </p:nvSpPr>
        <p:spPr>
          <a:xfrm>
            <a:off x="323850" y="1557338"/>
            <a:ext cx="8351838" cy="3925887"/>
          </a:xfrm>
        </p:spPr>
        <p:txBody>
          <a:bodyPr/>
          <a:lstStyle/>
          <a:p>
            <a:pPr algn="just"/>
            <a:r>
              <a:rPr lang="zh-CN" altLang="en-US">
                <a:latin typeface="华文新魏" panose="02010800040101010101" pitchFamily="2" charset="-122"/>
                <a:ea typeface="华文新魏" panose="02010800040101010101" pitchFamily="2" charset="-122"/>
              </a:rPr>
              <a:t>一个进程从创建而产生至撤销而消亡的整个生命周期，可用一组状态加以刻划，</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按进程在执行过程中的状况至少定义三种不同的进程状态：</a:t>
            </a:r>
          </a:p>
          <a:p>
            <a:pPr lvl="1" algn="just"/>
            <a:r>
              <a:rPr lang="zh-CN" altLang="en-US" sz="3600" b="1">
                <a:solidFill>
                  <a:srgbClr val="0000CC"/>
                </a:solidFill>
                <a:latin typeface="Times New Roman" panose="02020603050405020304" pitchFamily="18" charset="0"/>
                <a:ea typeface="仿宋_GB2312" pitchFamily="49" charset="-122"/>
              </a:rPr>
              <a:t>运行态（</a:t>
            </a:r>
            <a:r>
              <a:rPr lang="en-US" altLang="zh-CN" sz="3600" b="1">
                <a:solidFill>
                  <a:srgbClr val="0000CC"/>
                </a:solidFill>
                <a:latin typeface="Times New Roman" panose="02020603050405020304" pitchFamily="18" charset="0"/>
                <a:ea typeface="仿宋_GB2312" pitchFamily="49" charset="-122"/>
              </a:rPr>
              <a:t>running</a:t>
            </a:r>
            <a:r>
              <a:rPr lang="zh-CN" altLang="en-US" sz="3600" b="1">
                <a:solidFill>
                  <a:srgbClr val="0000CC"/>
                </a:solidFill>
                <a:latin typeface="Times New Roman" panose="02020603050405020304" pitchFamily="18" charset="0"/>
                <a:ea typeface="仿宋_GB2312" pitchFamily="49" charset="-122"/>
              </a:rPr>
              <a:t>）</a:t>
            </a:r>
          </a:p>
          <a:p>
            <a:pPr lvl="1" algn="just"/>
            <a:r>
              <a:rPr lang="zh-CN" altLang="en-US" sz="3600" b="1">
                <a:solidFill>
                  <a:srgbClr val="0000CC"/>
                </a:solidFill>
                <a:latin typeface="Times New Roman" panose="02020603050405020304" pitchFamily="18" charset="0"/>
                <a:ea typeface="仿宋_GB2312" pitchFamily="49" charset="-122"/>
              </a:rPr>
              <a:t>就绪态（</a:t>
            </a:r>
            <a:r>
              <a:rPr lang="en-US" altLang="zh-CN" sz="3600" b="1">
                <a:solidFill>
                  <a:srgbClr val="0000CC"/>
                </a:solidFill>
                <a:latin typeface="Times New Roman" panose="02020603050405020304" pitchFamily="18" charset="0"/>
                <a:ea typeface="仿宋_GB2312" pitchFamily="49" charset="-122"/>
              </a:rPr>
              <a:t>ready</a:t>
            </a:r>
            <a:r>
              <a:rPr lang="zh-CN" altLang="en-US" sz="3600" b="1">
                <a:solidFill>
                  <a:srgbClr val="0000CC"/>
                </a:solidFill>
                <a:latin typeface="Times New Roman" panose="02020603050405020304" pitchFamily="18" charset="0"/>
                <a:ea typeface="仿宋_GB2312" pitchFamily="49" charset="-122"/>
              </a:rPr>
              <a:t>）：</a:t>
            </a:r>
          </a:p>
          <a:p>
            <a:pPr lvl="1" algn="just"/>
            <a:r>
              <a:rPr lang="zh-CN" altLang="en-US" sz="3600" b="1">
                <a:solidFill>
                  <a:srgbClr val="0000CC"/>
                </a:solidFill>
                <a:latin typeface="Times New Roman" panose="02020603050405020304" pitchFamily="18" charset="0"/>
                <a:ea typeface="仿宋_GB2312" pitchFamily="49" charset="-122"/>
              </a:rPr>
              <a:t>等待态（</a:t>
            </a:r>
            <a:r>
              <a:rPr lang="en-US" altLang="zh-CN" sz="3600" b="1">
                <a:solidFill>
                  <a:srgbClr val="0000CC"/>
                </a:solidFill>
                <a:latin typeface="Times New Roman" panose="02020603050405020304" pitchFamily="18" charset="0"/>
                <a:ea typeface="仿宋_GB2312" pitchFamily="49" charset="-122"/>
              </a:rPr>
              <a:t>blocked</a:t>
            </a:r>
            <a:r>
              <a:rPr lang="zh-CN" altLang="en-US" sz="3600" b="1">
                <a:solidFill>
                  <a:srgbClr val="0000CC"/>
                </a:solidFill>
                <a:latin typeface="Times New Roman" panose="02020603050405020304" pitchFamily="18" charset="0"/>
                <a:ea typeface="仿宋_GB2312" pitchFamily="49" charset="-122"/>
              </a:rPr>
              <a:t>）：</a:t>
            </a:r>
          </a:p>
        </p:txBody>
      </p:sp>
    </p:spTree>
    <p:extLst>
      <p:ext uri="{BB962C8B-B14F-4D97-AF65-F5344CB8AC3E}">
        <p14:creationId xmlns:p14="http://schemas.microsoft.com/office/powerpoint/2010/main" val="219815821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95288" y="188913"/>
            <a:ext cx="8229600" cy="1096962"/>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三态模型</a:t>
            </a:r>
            <a:br>
              <a:rPr lang="zh-CN" altLang="en-US" sz="4000">
                <a:solidFill>
                  <a:srgbClr val="FF0000"/>
                </a:solidFill>
                <a:latin typeface="Times New Roman" panose="02020603050405020304" pitchFamily="18" charset="0"/>
                <a:ea typeface="华文新魏" panose="02010800040101010101" pitchFamily="2" charset="-122"/>
              </a:rPr>
            </a:br>
            <a:r>
              <a:rPr lang="zh-CN" altLang="en-US" sz="3200" b="1">
                <a:solidFill>
                  <a:srgbClr val="0000FF"/>
                </a:solidFill>
                <a:latin typeface="仿宋_GB2312" pitchFamily="49" charset="-122"/>
                <a:ea typeface="仿宋_GB2312" pitchFamily="49" charset="-122"/>
              </a:rPr>
              <a:t>进程三态模型及其状态转换</a:t>
            </a:r>
          </a:p>
        </p:txBody>
      </p:sp>
      <p:sp>
        <p:nvSpPr>
          <p:cNvPr id="83971" name="Rectangle 3"/>
          <p:cNvSpPr>
            <a:spLocks noGrp="1" noChangeArrowheads="1"/>
          </p:cNvSpPr>
          <p:nvPr>
            <p:ph type="body" idx="1"/>
          </p:nvPr>
        </p:nvSpPr>
        <p:spPr>
          <a:xfrm>
            <a:off x="914400" y="1557338"/>
            <a:ext cx="8229600" cy="487362"/>
          </a:xfrm>
        </p:spPr>
        <p:txBody>
          <a:bodyPr/>
          <a:lstStyle/>
          <a:p>
            <a:pPr>
              <a:buFontTx/>
              <a:buNone/>
            </a:pPr>
            <a:r>
              <a:rPr lang="en-US" altLang="zh-CN">
                <a:latin typeface="仿宋_GB2312" pitchFamily="49" charset="-122"/>
                <a:ea typeface="仿宋_GB2312" pitchFamily="49" charset="-122"/>
              </a:rPr>
              <a:t> </a:t>
            </a:r>
          </a:p>
        </p:txBody>
      </p:sp>
      <p:grpSp>
        <p:nvGrpSpPr>
          <p:cNvPr id="83972" name="Group 4"/>
          <p:cNvGrpSpPr>
            <a:grpSpLocks/>
          </p:cNvGrpSpPr>
          <p:nvPr/>
        </p:nvGrpSpPr>
        <p:grpSpPr bwMode="auto">
          <a:xfrm>
            <a:off x="1428750" y="1557338"/>
            <a:ext cx="6096000" cy="4038600"/>
            <a:chOff x="720" y="1152"/>
            <a:chExt cx="3840" cy="2544"/>
          </a:xfrm>
        </p:grpSpPr>
        <p:sp>
          <p:nvSpPr>
            <p:cNvPr id="83973" name="Oval 5"/>
            <p:cNvSpPr>
              <a:spLocks noChangeArrowheads="1"/>
            </p:cNvSpPr>
            <p:nvPr/>
          </p:nvSpPr>
          <p:spPr bwMode="auto">
            <a:xfrm>
              <a:off x="1863" y="1152"/>
              <a:ext cx="1087" cy="733"/>
            </a:xfrm>
            <a:prstGeom prst="ellipse">
              <a:avLst/>
            </a:prstGeom>
            <a:solidFill>
              <a:srgbClr val="FFFFFF"/>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83974" name="Oval 6"/>
            <p:cNvSpPr>
              <a:spLocks noChangeArrowheads="1"/>
            </p:cNvSpPr>
            <p:nvPr/>
          </p:nvSpPr>
          <p:spPr bwMode="auto">
            <a:xfrm>
              <a:off x="720" y="2863"/>
              <a:ext cx="1088" cy="733"/>
            </a:xfrm>
            <a:prstGeom prst="ellipse">
              <a:avLst/>
            </a:prstGeom>
            <a:solidFill>
              <a:srgbClr val="FFFFFF"/>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83975" name="Oval 7"/>
            <p:cNvSpPr>
              <a:spLocks noChangeArrowheads="1"/>
            </p:cNvSpPr>
            <p:nvPr/>
          </p:nvSpPr>
          <p:spPr bwMode="auto">
            <a:xfrm>
              <a:off x="3277" y="2863"/>
              <a:ext cx="1088" cy="733"/>
            </a:xfrm>
            <a:prstGeom prst="ellipse">
              <a:avLst/>
            </a:prstGeom>
            <a:solidFill>
              <a:srgbClr val="FFFFFF"/>
            </a:solidFill>
            <a:ln w="19050">
              <a:solidFill>
                <a:srgbClr val="000000"/>
              </a:solidFill>
              <a:round/>
              <a:headEnd/>
              <a:tailEnd/>
            </a:ln>
            <a:effectLst>
              <a:outerShdw dist="107763" dir="2700000" algn="ctr" rotWithShape="0">
                <a:srgbClr val="808080"/>
              </a:outerShdw>
            </a:effectLst>
          </p:spPr>
          <p:txBody>
            <a:bodyPr tIns="36000"/>
            <a:lstStyle/>
            <a:p>
              <a:endParaRPr lang="zh-CN" altLang="en-US"/>
            </a:p>
          </p:txBody>
        </p:sp>
        <p:sp>
          <p:nvSpPr>
            <p:cNvPr id="83976" name="Line 8"/>
            <p:cNvSpPr>
              <a:spLocks noChangeShapeType="1"/>
            </p:cNvSpPr>
            <p:nvPr/>
          </p:nvSpPr>
          <p:spPr bwMode="auto">
            <a:xfrm flipV="1">
              <a:off x="1296" y="1642"/>
              <a:ext cx="598" cy="122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3977" name="Line 9"/>
            <p:cNvSpPr>
              <a:spLocks noChangeShapeType="1"/>
            </p:cNvSpPr>
            <p:nvPr/>
          </p:nvSpPr>
          <p:spPr bwMode="auto">
            <a:xfrm flipH="1">
              <a:off x="1568" y="1885"/>
              <a:ext cx="544" cy="11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3978" name="Line 10"/>
            <p:cNvSpPr>
              <a:spLocks noChangeShapeType="1"/>
            </p:cNvSpPr>
            <p:nvPr/>
          </p:nvSpPr>
          <p:spPr bwMode="auto">
            <a:xfrm>
              <a:off x="2842" y="1764"/>
              <a:ext cx="761" cy="10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3979" name="Line 11"/>
            <p:cNvSpPr>
              <a:spLocks noChangeShapeType="1"/>
            </p:cNvSpPr>
            <p:nvPr/>
          </p:nvSpPr>
          <p:spPr bwMode="auto">
            <a:xfrm flipH="1">
              <a:off x="1808" y="3228"/>
              <a:ext cx="146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3980" name="Text Box 12"/>
            <p:cNvSpPr txBox="1">
              <a:spLocks noChangeArrowheads="1"/>
            </p:cNvSpPr>
            <p:nvPr/>
          </p:nvSpPr>
          <p:spPr bwMode="auto">
            <a:xfrm>
              <a:off x="2112" y="1276"/>
              <a:ext cx="65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运行态</a:t>
              </a:r>
            </a:p>
          </p:txBody>
        </p:sp>
        <p:sp>
          <p:nvSpPr>
            <p:cNvPr id="83981" name="Text Box 13"/>
            <p:cNvSpPr txBox="1">
              <a:spLocks noChangeArrowheads="1"/>
            </p:cNvSpPr>
            <p:nvPr/>
          </p:nvSpPr>
          <p:spPr bwMode="auto">
            <a:xfrm>
              <a:off x="969" y="2985"/>
              <a:ext cx="653" cy="4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就绪态</a:t>
              </a:r>
            </a:p>
          </p:txBody>
        </p:sp>
        <p:sp>
          <p:nvSpPr>
            <p:cNvPr id="83982" name="Text Box 14"/>
            <p:cNvSpPr txBox="1">
              <a:spLocks noChangeArrowheads="1"/>
            </p:cNvSpPr>
            <p:nvPr/>
          </p:nvSpPr>
          <p:spPr bwMode="auto">
            <a:xfrm>
              <a:off x="3526" y="2985"/>
              <a:ext cx="653" cy="4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等待态</a:t>
              </a:r>
            </a:p>
          </p:txBody>
        </p:sp>
        <p:sp>
          <p:nvSpPr>
            <p:cNvPr id="83983" name="Text Box 15"/>
            <p:cNvSpPr txBox="1">
              <a:spLocks noChangeArrowheads="1"/>
            </p:cNvSpPr>
            <p:nvPr/>
          </p:nvSpPr>
          <p:spPr bwMode="auto">
            <a:xfrm>
              <a:off x="1078" y="2007"/>
              <a:ext cx="381"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选中</a:t>
              </a:r>
            </a:p>
          </p:txBody>
        </p:sp>
        <p:sp>
          <p:nvSpPr>
            <p:cNvPr id="83984" name="Text Box 16"/>
            <p:cNvSpPr txBox="1">
              <a:spLocks noChangeArrowheads="1"/>
            </p:cNvSpPr>
            <p:nvPr/>
          </p:nvSpPr>
          <p:spPr bwMode="auto">
            <a:xfrm>
              <a:off x="2003" y="2251"/>
              <a:ext cx="381"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落选</a:t>
              </a:r>
            </a:p>
          </p:txBody>
        </p:sp>
        <p:sp>
          <p:nvSpPr>
            <p:cNvPr id="83985" name="Text Box 17"/>
            <p:cNvSpPr txBox="1">
              <a:spLocks noChangeArrowheads="1"/>
            </p:cNvSpPr>
            <p:nvPr/>
          </p:nvSpPr>
          <p:spPr bwMode="auto">
            <a:xfrm>
              <a:off x="3363" y="2007"/>
              <a:ext cx="1197" cy="3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出现等待事件</a:t>
              </a:r>
            </a:p>
          </p:txBody>
        </p:sp>
        <p:sp>
          <p:nvSpPr>
            <p:cNvPr id="83986" name="Text Box 18"/>
            <p:cNvSpPr txBox="1">
              <a:spLocks noChangeArrowheads="1"/>
            </p:cNvSpPr>
            <p:nvPr/>
          </p:nvSpPr>
          <p:spPr bwMode="auto">
            <a:xfrm>
              <a:off x="2003" y="3350"/>
              <a:ext cx="1197" cy="3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400">
                  <a:solidFill>
                    <a:srgbClr val="FF0000"/>
                  </a:solidFill>
                  <a:latin typeface="宋体" panose="02010600030101010101" pitchFamily="2" charset="-122"/>
                </a:rPr>
                <a:t>等待事件结束</a:t>
              </a:r>
            </a:p>
          </p:txBody>
        </p:sp>
      </p:grpSp>
    </p:spTree>
    <p:extLst>
      <p:ext uri="{BB962C8B-B14F-4D97-AF65-F5344CB8AC3E}">
        <p14:creationId xmlns:p14="http://schemas.microsoft.com/office/powerpoint/2010/main" val="2088147456"/>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24678" y="1428879"/>
            <a:ext cx="7772400" cy="549275"/>
          </a:xfrm>
        </p:spPr>
        <p:txBody>
          <a:bodyPr/>
          <a:lstStyle/>
          <a:p>
            <a:pPr algn="l"/>
            <a:r>
              <a:rPr lang="zh-CN" altLang="en-US" sz="3600" dirty="0">
                <a:solidFill>
                  <a:srgbClr val="FF0000"/>
                </a:solidFill>
                <a:latin typeface="Times New Roman" panose="02020603050405020304" pitchFamily="18" charset="0"/>
                <a:ea typeface="黑体" panose="02010609060101010101" pitchFamily="49" charset="-122"/>
              </a:rPr>
              <a:t>寄存器</a:t>
            </a:r>
            <a:r>
              <a:rPr lang="en-US" altLang="zh-CN" sz="3600" dirty="0">
                <a:solidFill>
                  <a:srgbClr val="FF0000"/>
                </a:solidFill>
                <a:latin typeface="Times New Roman" panose="02020603050405020304" pitchFamily="18" charset="0"/>
                <a:ea typeface="黑体" panose="02010609060101010101" pitchFamily="49" charset="-122"/>
              </a:rPr>
              <a:t>:</a:t>
            </a:r>
            <a:endParaRPr lang="zh-CN" altLang="en-US" sz="3600" dirty="0">
              <a:solidFill>
                <a:srgbClr val="FF0000"/>
              </a:solidFill>
              <a:latin typeface="Times New Roman" panose="02020603050405020304" pitchFamily="18" charset="0"/>
              <a:ea typeface="黑体" panose="02010609060101010101" pitchFamily="49" charset="-122"/>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4235"/>
            <a:ext cx="8458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r>
              <a:rPr lang="en-US" altLang="zh-CN" sz="3200" dirty="0">
                <a:latin typeface="Times New Roman" panose="02020603050405020304" pitchFamily="18" charset="0"/>
                <a:ea typeface="黑体" panose="02010609060101010101" pitchFamily="49" charset="-122"/>
              </a:rPr>
              <a:t>(32</a:t>
            </a:r>
            <a:r>
              <a:rPr lang="zh-CN" altLang="en-US" sz="3200" dirty="0">
                <a:latin typeface="Times New Roman" panose="02020603050405020304" pitchFamily="18" charset="0"/>
                <a:ea typeface="黑体" panose="02010609060101010101" pitchFamily="49" charset="-122"/>
              </a:rPr>
              <a:t>位</a:t>
            </a:r>
            <a:r>
              <a:rPr lang="en-US" altLang="zh-CN" sz="3200" dirty="0">
                <a:latin typeface="Times New Roman" panose="02020603050405020304" pitchFamily="18" charset="0"/>
                <a:ea typeface="黑体" panose="02010609060101010101" pitchFamily="49" charset="-122"/>
              </a:rPr>
              <a:t>CPU)</a:t>
            </a:r>
            <a:endParaRPr lang="zh-CN" altLang="en-US" sz="3200" dirty="0">
              <a:latin typeface="Times New Roman" panose="02020603050405020304" pitchFamily="18" charset="0"/>
              <a:ea typeface="黑体" panose="02010609060101010101" pitchFamily="49" charset="-122"/>
            </a:endParaRPr>
          </a:p>
        </p:txBody>
      </p:sp>
      <p:sp>
        <p:nvSpPr>
          <p:cNvPr id="7" name="Rectangle 3"/>
          <p:cNvSpPr txBox="1">
            <a:spLocks noChangeArrowheads="1"/>
          </p:cNvSpPr>
          <p:nvPr/>
        </p:nvSpPr>
        <p:spPr>
          <a:xfrm>
            <a:off x="684213" y="2276872"/>
            <a:ext cx="8459787" cy="340836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zh-CN" altLang="en-US" kern="0" dirty="0">
                <a:latin typeface="华文新魏" panose="02010800040101010101" pitchFamily="2" charset="-122"/>
                <a:ea typeface="华文新魏" panose="02010800040101010101" pitchFamily="2" charset="-122"/>
              </a:rPr>
              <a:t>通用寄存器</a:t>
            </a:r>
            <a:r>
              <a:rPr lang="en-US" altLang="zh-CN" kern="0" dirty="0">
                <a:latin typeface="华文新魏" panose="02010800040101010101" pitchFamily="2" charset="-122"/>
                <a:ea typeface="华文新魏" panose="02010800040101010101" pitchFamily="2" charset="-122"/>
              </a:rPr>
              <a:t>-- EAX</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EBX</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ECX</a:t>
            </a:r>
            <a:r>
              <a:rPr lang="zh-CN" altLang="en-US" kern="0" dirty="0">
                <a:latin typeface="华文新魏" panose="02010800040101010101" pitchFamily="2" charset="-122"/>
                <a:ea typeface="华文新魏" panose="02010800040101010101" pitchFamily="2" charset="-122"/>
              </a:rPr>
              <a:t>和</a:t>
            </a:r>
            <a:r>
              <a:rPr lang="en-US" altLang="zh-CN" kern="0" dirty="0">
                <a:latin typeface="华文新魏" panose="02010800040101010101" pitchFamily="2" charset="-122"/>
                <a:ea typeface="华文新魏" panose="02010800040101010101" pitchFamily="2" charset="-122"/>
              </a:rPr>
              <a:t>EDX</a:t>
            </a:r>
          </a:p>
          <a:p>
            <a:r>
              <a:rPr lang="zh-CN" altLang="en-US" kern="0" dirty="0">
                <a:latin typeface="华文新魏" panose="02010800040101010101" pitchFamily="2" charset="-122"/>
                <a:ea typeface="华文新魏" panose="02010800040101010101" pitchFamily="2" charset="-122"/>
              </a:rPr>
              <a:t>指针及变址寄存器</a:t>
            </a:r>
            <a:r>
              <a:rPr lang="en-US" altLang="zh-CN" kern="0" dirty="0">
                <a:latin typeface="华文新魏" panose="02010800040101010101" pitchFamily="2" charset="-122"/>
                <a:ea typeface="华文新魏" panose="02010800040101010101" pitchFamily="2" charset="-122"/>
              </a:rPr>
              <a:t>--ESP</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EBP</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ESI</a:t>
            </a:r>
            <a:r>
              <a:rPr lang="zh-CN" altLang="en-US" kern="0" dirty="0">
                <a:latin typeface="华文新魏" panose="02010800040101010101" pitchFamily="2" charset="-122"/>
                <a:ea typeface="华文新魏" panose="02010800040101010101" pitchFamily="2" charset="-122"/>
              </a:rPr>
              <a:t>及</a:t>
            </a:r>
            <a:r>
              <a:rPr lang="en-US" altLang="zh-CN" kern="0" dirty="0">
                <a:latin typeface="华文新魏" panose="02010800040101010101" pitchFamily="2" charset="-122"/>
                <a:ea typeface="华文新魏" panose="02010800040101010101" pitchFamily="2" charset="-122"/>
              </a:rPr>
              <a:t>EDI</a:t>
            </a:r>
          </a:p>
          <a:p>
            <a:r>
              <a:rPr lang="zh-CN" altLang="en-US" kern="0" dirty="0">
                <a:latin typeface="华文新魏" panose="02010800040101010101" pitchFamily="2" charset="-122"/>
                <a:ea typeface="华文新魏" panose="02010800040101010101" pitchFamily="2" charset="-122"/>
              </a:rPr>
              <a:t>段选择符寄存器</a:t>
            </a:r>
            <a:r>
              <a:rPr lang="en-US" altLang="zh-CN" kern="0" dirty="0">
                <a:latin typeface="华文新魏" panose="02010800040101010101" pitchFamily="2" charset="-122"/>
                <a:ea typeface="华文新魏" panose="02010800040101010101" pitchFamily="2" charset="-122"/>
              </a:rPr>
              <a:t>--CS</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DS</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SS</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ES </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FS</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GS </a:t>
            </a:r>
          </a:p>
          <a:p>
            <a:r>
              <a:rPr lang="zh-CN" altLang="en-US" kern="0" dirty="0">
                <a:latin typeface="华文新魏" panose="02010800040101010101" pitchFamily="2" charset="-122"/>
                <a:ea typeface="华文新魏" panose="02010800040101010101" pitchFamily="2" charset="-122"/>
              </a:rPr>
              <a:t>指令指针寄存器和标志寄存器</a:t>
            </a:r>
            <a:r>
              <a:rPr lang="en-US" altLang="zh-CN" kern="0" dirty="0">
                <a:latin typeface="华文新魏" panose="02010800040101010101" pitchFamily="2" charset="-122"/>
                <a:ea typeface="华文新魏" panose="02010800040101010101" pitchFamily="2" charset="-122"/>
              </a:rPr>
              <a:t>--EIP</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EFLAGS</a:t>
            </a:r>
          </a:p>
          <a:p>
            <a:r>
              <a:rPr lang="zh-CN" altLang="en-US" kern="0" dirty="0">
                <a:latin typeface="华文新魏" panose="02010800040101010101" pitchFamily="2" charset="-122"/>
                <a:ea typeface="华文新魏" panose="02010800040101010101" pitchFamily="2" charset="-122"/>
              </a:rPr>
              <a:t>控制寄存器</a:t>
            </a:r>
            <a:r>
              <a:rPr lang="en-US" altLang="zh-CN" kern="0" dirty="0">
                <a:latin typeface="华文新魏" panose="02010800040101010101" pitchFamily="2" charset="-122"/>
                <a:ea typeface="华文新魏" panose="02010800040101010101" pitchFamily="2" charset="-122"/>
              </a:rPr>
              <a:t>--CR0</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CR1</a:t>
            </a:r>
            <a:r>
              <a:rPr lang="zh-CN" altLang="en-US" kern="0" dirty="0">
                <a:latin typeface="华文新魏" panose="02010800040101010101" pitchFamily="2" charset="-122"/>
                <a:ea typeface="华文新魏" panose="02010800040101010101" pitchFamily="2" charset="-122"/>
              </a:rPr>
              <a:t>，</a:t>
            </a:r>
            <a:r>
              <a:rPr lang="en-US" altLang="zh-CN" kern="0" dirty="0">
                <a:latin typeface="华文新魏" panose="02010800040101010101" pitchFamily="2" charset="-122"/>
                <a:ea typeface="华文新魏" panose="02010800040101010101" pitchFamily="2" charset="-122"/>
              </a:rPr>
              <a:t>CR2</a:t>
            </a:r>
            <a:r>
              <a:rPr lang="zh-CN" altLang="en-US" kern="0" dirty="0">
                <a:latin typeface="华文新魏" panose="02010800040101010101" pitchFamily="2" charset="-122"/>
                <a:ea typeface="华文新魏" panose="02010800040101010101" pitchFamily="2" charset="-122"/>
              </a:rPr>
              <a:t>和</a:t>
            </a:r>
            <a:r>
              <a:rPr lang="en-US" altLang="zh-CN" kern="0" dirty="0">
                <a:latin typeface="华文新魏" panose="02010800040101010101" pitchFamily="2" charset="-122"/>
                <a:ea typeface="华文新魏" panose="02010800040101010101" pitchFamily="2" charset="-122"/>
              </a:rPr>
              <a:t>CR3 </a:t>
            </a:r>
          </a:p>
          <a:p>
            <a:r>
              <a:rPr lang="zh-CN" altLang="en-US" kern="0" dirty="0">
                <a:latin typeface="华文新魏" panose="02010800040101010101" pitchFamily="2" charset="-122"/>
                <a:ea typeface="华文新魏" panose="02010800040101010101" pitchFamily="2" charset="-122"/>
              </a:rPr>
              <a:t>外部设备使用的寄存器</a:t>
            </a:r>
          </a:p>
        </p:txBody>
      </p:sp>
    </p:spTree>
    <p:extLst>
      <p:ext uri="{BB962C8B-B14F-4D97-AF65-F5344CB8AC3E}">
        <p14:creationId xmlns:p14="http://schemas.microsoft.com/office/powerpoint/2010/main" val="3365075937"/>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46088" y="171450"/>
            <a:ext cx="8229600" cy="1096963"/>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三态模型</a:t>
            </a:r>
            <a:br>
              <a:rPr lang="zh-CN" altLang="en-US" sz="4800">
                <a:latin typeface="仿宋_GB2312" pitchFamily="49" charset="-122"/>
                <a:ea typeface="仿宋_GB2312" pitchFamily="49" charset="-122"/>
              </a:rPr>
            </a:br>
            <a:r>
              <a:rPr lang="zh-CN" altLang="en-US" sz="3200" b="1">
                <a:solidFill>
                  <a:srgbClr val="0000FF"/>
                </a:solidFill>
                <a:latin typeface="仿宋_GB2312" pitchFamily="49" charset="-122"/>
                <a:ea typeface="仿宋_GB2312" pitchFamily="49" charset="-122"/>
              </a:rPr>
              <a:t>引起进程状态转换的具体原因</a:t>
            </a:r>
          </a:p>
        </p:txBody>
      </p:sp>
      <p:sp>
        <p:nvSpPr>
          <p:cNvPr id="84995" name="Rectangle 3"/>
          <p:cNvSpPr>
            <a:spLocks noGrp="1" noChangeArrowheads="1"/>
          </p:cNvSpPr>
          <p:nvPr>
            <p:ph type="body" idx="1"/>
          </p:nvPr>
        </p:nvSpPr>
        <p:spPr>
          <a:xfrm>
            <a:off x="755650" y="1557338"/>
            <a:ext cx="7561263" cy="4189412"/>
          </a:xfrm>
        </p:spPr>
        <p:txBody>
          <a:bodyPr/>
          <a:lstStyle/>
          <a:p>
            <a:pPr marL="3492500" indent="-3492500" algn="just">
              <a:buFontTx/>
              <a:buNone/>
            </a:pPr>
            <a:r>
              <a:rPr lang="en-US" altLang="zh-CN">
                <a:latin typeface="仿宋_GB2312" pitchFamily="49" charset="-122"/>
                <a:ea typeface="仿宋_GB2312" pitchFamily="49" charset="-122"/>
              </a:rPr>
              <a:t> </a:t>
            </a:r>
            <a:r>
              <a:rPr lang="en-US" altLang="zh-CN">
                <a:ea typeface="仿宋_GB2312" pitchFamily="49" charset="-122"/>
              </a:rPr>
              <a:t>•</a:t>
            </a:r>
            <a:r>
              <a:rPr lang="zh-CN" altLang="en-US" b="1">
                <a:solidFill>
                  <a:srgbClr val="FF0000"/>
                </a:solidFill>
                <a:latin typeface="仿宋_GB2312" pitchFamily="49" charset="-122"/>
                <a:ea typeface="仿宋_GB2312" pitchFamily="49" charset="-122"/>
              </a:rPr>
              <a:t>运行态</a:t>
            </a:r>
            <a:r>
              <a:rPr lang="zh-CN" altLang="en-US">
                <a:solidFill>
                  <a:srgbClr val="FF0000"/>
                </a:solidFill>
                <a:latin typeface="仿宋_GB2312" pitchFamily="49" charset="-122"/>
                <a:ea typeface="仿宋_GB2312" pitchFamily="49" charset="-122"/>
              </a:rPr>
              <a:t>→</a:t>
            </a:r>
            <a:r>
              <a:rPr lang="zh-CN" altLang="en-US" b="1">
                <a:solidFill>
                  <a:srgbClr val="FF0000"/>
                </a:solidFill>
                <a:latin typeface="仿宋_GB2312" pitchFamily="49" charset="-122"/>
                <a:ea typeface="仿宋_GB2312" pitchFamily="49" charset="-122"/>
              </a:rPr>
              <a:t>等待态</a:t>
            </a:r>
            <a:r>
              <a:rPr lang="zh-CN" altLang="en-US">
                <a:solidFill>
                  <a:srgbClr val="FF0000"/>
                </a:solidFill>
                <a:latin typeface="仿宋_GB2312" pitchFamily="49" charset="-122"/>
                <a:ea typeface="仿宋_GB2312" pitchFamily="49" charset="-122"/>
              </a:rPr>
              <a:t>：</a:t>
            </a:r>
            <a:r>
              <a:rPr lang="zh-CN" altLang="en-US">
                <a:latin typeface="华文新魏" panose="02010800040101010101" pitchFamily="2" charset="-122"/>
                <a:ea typeface="华文新魏" panose="02010800040101010101" pitchFamily="2" charset="-122"/>
              </a:rPr>
              <a:t>等待使用资源或某事件发生；</a:t>
            </a:r>
          </a:p>
          <a:p>
            <a:pPr marL="3492500" indent="-3492500" algn="just">
              <a:buFontTx/>
              <a:buNone/>
            </a:pPr>
            <a:r>
              <a:rPr lang="zh-CN" altLang="en-US">
                <a:latin typeface="仿宋_GB2312" pitchFamily="49" charset="-122"/>
                <a:ea typeface="仿宋_GB2312" pitchFamily="49" charset="-122"/>
              </a:rPr>
              <a:t> </a:t>
            </a:r>
            <a:r>
              <a:rPr lang="en-US" altLang="zh-CN">
                <a:ea typeface="仿宋_GB2312" pitchFamily="49" charset="-122"/>
              </a:rPr>
              <a:t>•</a:t>
            </a:r>
            <a:r>
              <a:rPr lang="zh-CN" altLang="en-US" b="1">
                <a:solidFill>
                  <a:srgbClr val="FF0000"/>
                </a:solidFill>
                <a:latin typeface="仿宋_GB2312" pitchFamily="49" charset="-122"/>
                <a:ea typeface="仿宋_GB2312" pitchFamily="49" charset="-122"/>
              </a:rPr>
              <a:t>等待态</a:t>
            </a:r>
            <a:r>
              <a:rPr lang="zh-CN" altLang="en-US">
                <a:solidFill>
                  <a:srgbClr val="FF0000"/>
                </a:solidFill>
                <a:latin typeface="仿宋_GB2312" pitchFamily="49" charset="-122"/>
                <a:ea typeface="仿宋_GB2312" pitchFamily="49" charset="-122"/>
              </a:rPr>
              <a:t>→</a:t>
            </a:r>
            <a:r>
              <a:rPr lang="zh-CN" altLang="en-US" b="1">
                <a:solidFill>
                  <a:srgbClr val="FF0000"/>
                </a:solidFill>
                <a:latin typeface="仿宋_GB2312" pitchFamily="49" charset="-122"/>
                <a:ea typeface="仿宋_GB2312" pitchFamily="49" charset="-122"/>
              </a:rPr>
              <a:t>就绪态</a:t>
            </a:r>
            <a:r>
              <a:rPr lang="zh-CN" altLang="en-US">
                <a:solidFill>
                  <a:srgbClr val="FF0000"/>
                </a:solidFill>
                <a:latin typeface="仿宋_GB2312" pitchFamily="49" charset="-122"/>
                <a:ea typeface="仿宋_GB2312" pitchFamily="49" charset="-122"/>
              </a:rPr>
              <a:t>：</a:t>
            </a:r>
            <a:r>
              <a:rPr lang="zh-CN" altLang="en-US">
                <a:latin typeface="华文新魏" panose="02010800040101010101" pitchFamily="2" charset="-122"/>
                <a:ea typeface="华文新魏" panose="02010800040101010101" pitchFamily="2" charset="-122"/>
              </a:rPr>
              <a:t>资源得到满足或事件发生；</a:t>
            </a:r>
          </a:p>
          <a:p>
            <a:pPr marL="3492500" indent="-3492500" algn="just">
              <a:buFontTx/>
              <a:buNone/>
            </a:pPr>
            <a:r>
              <a:rPr lang="zh-CN" altLang="en-US">
                <a:latin typeface="仿宋_GB2312" pitchFamily="49" charset="-122"/>
                <a:ea typeface="仿宋_GB2312" pitchFamily="49" charset="-122"/>
              </a:rPr>
              <a:t> </a:t>
            </a:r>
            <a:r>
              <a:rPr lang="en-US" altLang="zh-CN">
                <a:ea typeface="仿宋_GB2312" pitchFamily="49" charset="-122"/>
              </a:rPr>
              <a:t>•</a:t>
            </a:r>
            <a:r>
              <a:rPr lang="zh-CN" altLang="en-US" b="1">
                <a:solidFill>
                  <a:srgbClr val="FF0000"/>
                </a:solidFill>
                <a:latin typeface="仿宋_GB2312" pitchFamily="49" charset="-122"/>
                <a:ea typeface="仿宋_GB2312" pitchFamily="49" charset="-122"/>
              </a:rPr>
              <a:t>运行态</a:t>
            </a:r>
            <a:r>
              <a:rPr lang="zh-CN" altLang="en-US">
                <a:solidFill>
                  <a:srgbClr val="FF0000"/>
                </a:solidFill>
                <a:latin typeface="仿宋_GB2312" pitchFamily="49" charset="-122"/>
                <a:ea typeface="仿宋_GB2312" pitchFamily="49" charset="-122"/>
              </a:rPr>
              <a:t>→</a:t>
            </a:r>
            <a:r>
              <a:rPr lang="zh-CN" altLang="en-US" b="1">
                <a:solidFill>
                  <a:srgbClr val="FF0000"/>
                </a:solidFill>
                <a:latin typeface="仿宋_GB2312" pitchFamily="49" charset="-122"/>
                <a:ea typeface="仿宋_GB2312" pitchFamily="49" charset="-122"/>
              </a:rPr>
              <a:t>就绪态</a:t>
            </a:r>
            <a:r>
              <a:rPr lang="zh-CN" altLang="en-US">
                <a:solidFill>
                  <a:srgbClr val="FF0000"/>
                </a:solidFill>
                <a:latin typeface="仿宋_GB2312" pitchFamily="49" charset="-122"/>
                <a:ea typeface="仿宋_GB2312" pitchFamily="49" charset="-122"/>
              </a:rPr>
              <a:t>：</a:t>
            </a:r>
            <a:r>
              <a:rPr lang="zh-CN" altLang="en-US">
                <a:latin typeface="华文新魏" panose="02010800040101010101" pitchFamily="2" charset="-122"/>
                <a:ea typeface="华文新魏" panose="02010800040101010101" pitchFamily="2" charset="-122"/>
              </a:rPr>
              <a:t>运行时间片到；出现有更高优先权进程。</a:t>
            </a:r>
          </a:p>
          <a:p>
            <a:pPr marL="3492500" indent="-3492500" algn="just">
              <a:buFontTx/>
              <a:buNone/>
            </a:pPr>
            <a:r>
              <a:rPr lang="zh-CN" altLang="en-US">
                <a:latin typeface="仿宋_GB2312" pitchFamily="49" charset="-122"/>
                <a:ea typeface="仿宋_GB2312" pitchFamily="49" charset="-122"/>
              </a:rPr>
              <a:t> </a:t>
            </a:r>
            <a:r>
              <a:rPr lang="en-US" altLang="zh-CN">
                <a:ea typeface="仿宋_GB2312" pitchFamily="49" charset="-122"/>
              </a:rPr>
              <a:t>•</a:t>
            </a:r>
            <a:r>
              <a:rPr lang="zh-CN" altLang="en-US" b="1">
                <a:solidFill>
                  <a:srgbClr val="FF0000"/>
                </a:solidFill>
                <a:latin typeface="仿宋_GB2312" pitchFamily="49" charset="-122"/>
                <a:ea typeface="仿宋_GB2312" pitchFamily="49" charset="-122"/>
              </a:rPr>
              <a:t>就绪态</a:t>
            </a:r>
            <a:r>
              <a:rPr lang="zh-CN" altLang="en-US">
                <a:solidFill>
                  <a:srgbClr val="FF0000"/>
                </a:solidFill>
                <a:latin typeface="仿宋_GB2312" pitchFamily="49" charset="-122"/>
                <a:ea typeface="仿宋_GB2312" pitchFamily="49" charset="-122"/>
              </a:rPr>
              <a:t>→</a:t>
            </a:r>
            <a:r>
              <a:rPr lang="zh-CN" altLang="en-US" b="1">
                <a:solidFill>
                  <a:srgbClr val="FF0000"/>
                </a:solidFill>
                <a:latin typeface="仿宋_GB2312" pitchFamily="49" charset="-122"/>
                <a:ea typeface="仿宋_GB2312" pitchFamily="49" charset="-122"/>
              </a:rPr>
              <a:t>运行态</a:t>
            </a:r>
            <a:r>
              <a:rPr lang="zh-CN" altLang="en-US">
                <a:solidFill>
                  <a:srgbClr val="FF0000"/>
                </a:solidFill>
                <a:latin typeface="仿宋_GB2312" pitchFamily="49" charset="-122"/>
                <a:ea typeface="仿宋_GB2312" pitchFamily="49" charset="-122"/>
              </a:rPr>
              <a:t>：</a:t>
            </a:r>
            <a:r>
              <a:rPr lang="en-US" altLang="zh-CN">
                <a:latin typeface="Times New Roman" panose="02020603050405020304" pitchFamily="18" charset="0"/>
                <a:ea typeface="华文新魏" panose="02010800040101010101" pitchFamily="2" charset="-122"/>
              </a:rPr>
              <a:t>CPU</a:t>
            </a:r>
            <a:r>
              <a:rPr lang="zh-CN" altLang="en-US">
                <a:latin typeface="Times New Roman" panose="02020603050405020304" pitchFamily="18" charset="0"/>
                <a:ea typeface="华文新魏" panose="02010800040101010101" pitchFamily="2" charset="-122"/>
              </a:rPr>
              <a:t>空闲时选择一个就绪进程。</a:t>
            </a:r>
          </a:p>
        </p:txBody>
      </p:sp>
    </p:spTree>
    <p:extLst>
      <p:ext uri="{BB962C8B-B14F-4D97-AF65-F5344CB8AC3E}">
        <p14:creationId xmlns:p14="http://schemas.microsoft.com/office/powerpoint/2010/main" val="88646500"/>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971550" y="3206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五态模型</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86019" name="Rectangle 3"/>
          <p:cNvSpPr>
            <a:spLocks noGrp="1" noChangeArrowheads="1"/>
          </p:cNvSpPr>
          <p:nvPr>
            <p:ph type="body" idx="1"/>
          </p:nvPr>
        </p:nvSpPr>
        <p:spPr>
          <a:xfrm>
            <a:off x="468313" y="1052513"/>
            <a:ext cx="8153400" cy="487362"/>
          </a:xfrm>
        </p:spPr>
        <p:txBody>
          <a:bodyPr/>
          <a:lstStyle/>
          <a:p>
            <a:pPr marL="0" indent="0" algn="ctr">
              <a:buFontTx/>
              <a:buNone/>
            </a:pPr>
            <a:r>
              <a:rPr lang="zh-CN" altLang="en-US" b="1">
                <a:solidFill>
                  <a:srgbClr val="0000FF"/>
                </a:solidFill>
                <a:latin typeface="仿宋_GB2312" pitchFamily="49" charset="-122"/>
                <a:ea typeface="仿宋_GB2312" pitchFamily="49" charset="-122"/>
              </a:rPr>
              <a:t>进程五态模型及其转换</a:t>
            </a:r>
          </a:p>
        </p:txBody>
      </p:sp>
      <p:grpSp>
        <p:nvGrpSpPr>
          <p:cNvPr id="86020" name="Group 4"/>
          <p:cNvGrpSpPr>
            <a:grpSpLocks/>
          </p:cNvGrpSpPr>
          <p:nvPr/>
        </p:nvGrpSpPr>
        <p:grpSpPr bwMode="auto">
          <a:xfrm>
            <a:off x="952500" y="1844675"/>
            <a:ext cx="6896100" cy="3886200"/>
            <a:chOff x="504" y="1296"/>
            <a:chExt cx="4344" cy="2448"/>
          </a:xfrm>
        </p:grpSpPr>
        <p:sp>
          <p:nvSpPr>
            <p:cNvPr id="86021" name="Oval 5"/>
            <p:cNvSpPr>
              <a:spLocks noChangeArrowheads="1"/>
            </p:cNvSpPr>
            <p:nvPr/>
          </p:nvSpPr>
          <p:spPr bwMode="auto">
            <a:xfrm>
              <a:off x="2150" y="1296"/>
              <a:ext cx="837" cy="720"/>
            </a:xfrm>
            <a:prstGeom prst="ellipse">
              <a:avLst/>
            </a:prstGeom>
            <a:solidFill>
              <a:srgbClr val="FFFFFF"/>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86022" name="Oval 6"/>
            <p:cNvSpPr>
              <a:spLocks noChangeArrowheads="1"/>
            </p:cNvSpPr>
            <p:nvPr/>
          </p:nvSpPr>
          <p:spPr bwMode="auto">
            <a:xfrm>
              <a:off x="1261" y="2975"/>
              <a:ext cx="838" cy="722"/>
            </a:xfrm>
            <a:prstGeom prst="ellipse">
              <a:avLst/>
            </a:prstGeom>
            <a:solidFill>
              <a:srgbClr val="FFFFFF"/>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86023" name="Oval 7"/>
            <p:cNvSpPr>
              <a:spLocks noChangeArrowheads="1"/>
            </p:cNvSpPr>
            <p:nvPr/>
          </p:nvSpPr>
          <p:spPr bwMode="auto">
            <a:xfrm>
              <a:off x="3238" y="2975"/>
              <a:ext cx="839" cy="722"/>
            </a:xfrm>
            <a:prstGeom prst="ellipse">
              <a:avLst/>
            </a:prstGeom>
            <a:solidFill>
              <a:srgbClr val="FFFFFF"/>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86024" name="Line 8"/>
            <p:cNvSpPr>
              <a:spLocks noChangeShapeType="1"/>
            </p:cNvSpPr>
            <p:nvPr/>
          </p:nvSpPr>
          <p:spPr bwMode="auto">
            <a:xfrm flipV="1">
              <a:off x="1713" y="1776"/>
              <a:ext cx="461" cy="11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6025" name="Line 9"/>
            <p:cNvSpPr>
              <a:spLocks noChangeShapeType="1"/>
            </p:cNvSpPr>
            <p:nvPr/>
          </p:nvSpPr>
          <p:spPr bwMode="auto">
            <a:xfrm flipH="1">
              <a:off x="1922" y="2016"/>
              <a:ext cx="419" cy="108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6026" name="Line 10"/>
            <p:cNvSpPr>
              <a:spLocks noChangeShapeType="1"/>
            </p:cNvSpPr>
            <p:nvPr/>
          </p:nvSpPr>
          <p:spPr bwMode="auto">
            <a:xfrm>
              <a:off x="2894" y="1897"/>
              <a:ext cx="587" cy="107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6027" name="Line 11"/>
            <p:cNvSpPr>
              <a:spLocks noChangeShapeType="1"/>
            </p:cNvSpPr>
            <p:nvPr/>
          </p:nvSpPr>
          <p:spPr bwMode="auto">
            <a:xfrm flipH="1">
              <a:off x="2099" y="3335"/>
              <a:ext cx="113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6028" name="Text Box 12"/>
            <p:cNvSpPr txBox="1">
              <a:spLocks noChangeArrowheads="1"/>
            </p:cNvSpPr>
            <p:nvPr/>
          </p:nvSpPr>
          <p:spPr bwMode="auto">
            <a:xfrm>
              <a:off x="2341" y="1418"/>
              <a:ext cx="503"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运行态</a:t>
              </a:r>
            </a:p>
          </p:txBody>
        </p:sp>
        <p:sp>
          <p:nvSpPr>
            <p:cNvPr id="86029" name="Text Box 13"/>
            <p:cNvSpPr txBox="1">
              <a:spLocks noChangeArrowheads="1"/>
            </p:cNvSpPr>
            <p:nvPr/>
          </p:nvSpPr>
          <p:spPr bwMode="auto">
            <a:xfrm>
              <a:off x="1461" y="3096"/>
              <a:ext cx="50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就绪态</a:t>
              </a:r>
            </a:p>
          </p:txBody>
        </p:sp>
        <p:sp>
          <p:nvSpPr>
            <p:cNvPr id="86030" name="Text Box 14"/>
            <p:cNvSpPr txBox="1">
              <a:spLocks noChangeArrowheads="1"/>
            </p:cNvSpPr>
            <p:nvPr/>
          </p:nvSpPr>
          <p:spPr bwMode="auto">
            <a:xfrm>
              <a:off x="3430" y="3096"/>
              <a:ext cx="50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等待态</a:t>
              </a:r>
            </a:p>
          </p:txBody>
        </p:sp>
        <p:sp>
          <p:nvSpPr>
            <p:cNvPr id="86031" name="Text Box 15"/>
            <p:cNvSpPr txBox="1">
              <a:spLocks noChangeArrowheads="1"/>
            </p:cNvSpPr>
            <p:nvPr/>
          </p:nvSpPr>
          <p:spPr bwMode="auto">
            <a:xfrm>
              <a:off x="1545" y="2136"/>
              <a:ext cx="293" cy="4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选中</a:t>
              </a:r>
            </a:p>
          </p:txBody>
        </p:sp>
        <p:sp>
          <p:nvSpPr>
            <p:cNvPr id="86032" name="Text Box 16"/>
            <p:cNvSpPr txBox="1">
              <a:spLocks noChangeArrowheads="1"/>
            </p:cNvSpPr>
            <p:nvPr/>
          </p:nvSpPr>
          <p:spPr bwMode="auto">
            <a:xfrm>
              <a:off x="2258" y="2378"/>
              <a:ext cx="293" cy="4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落选</a:t>
              </a:r>
            </a:p>
          </p:txBody>
        </p:sp>
        <p:sp>
          <p:nvSpPr>
            <p:cNvPr id="86033" name="Text Box 17"/>
            <p:cNvSpPr txBox="1">
              <a:spLocks noChangeArrowheads="1"/>
            </p:cNvSpPr>
            <p:nvPr/>
          </p:nvSpPr>
          <p:spPr bwMode="auto">
            <a:xfrm>
              <a:off x="3305" y="2136"/>
              <a:ext cx="967"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出现等待事件</a:t>
              </a:r>
            </a:p>
          </p:txBody>
        </p:sp>
        <p:sp>
          <p:nvSpPr>
            <p:cNvPr id="86034" name="Text Box 18"/>
            <p:cNvSpPr txBox="1">
              <a:spLocks noChangeArrowheads="1"/>
            </p:cNvSpPr>
            <p:nvPr/>
          </p:nvSpPr>
          <p:spPr bwMode="auto">
            <a:xfrm>
              <a:off x="2160" y="3456"/>
              <a:ext cx="1006"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等待事件结束</a:t>
              </a:r>
            </a:p>
          </p:txBody>
        </p:sp>
        <p:sp>
          <p:nvSpPr>
            <p:cNvPr id="86035" name="Oval 19"/>
            <p:cNvSpPr>
              <a:spLocks noChangeArrowheads="1"/>
            </p:cNvSpPr>
            <p:nvPr/>
          </p:nvSpPr>
          <p:spPr bwMode="auto">
            <a:xfrm>
              <a:off x="504" y="1296"/>
              <a:ext cx="838" cy="722"/>
            </a:xfrm>
            <a:prstGeom prst="ellipse">
              <a:avLst/>
            </a:prstGeom>
            <a:solidFill>
              <a:srgbClr val="FFFFFF"/>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86036" name="Text Box 20"/>
            <p:cNvSpPr txBox="1">
              <a:spLocks noChangeArrowheads="1"/>
            </p:cNvSpPr>
            <p:nvPr/>
          </p:nvSpPr>
          <p:spPr bwMode="auto">
            <a:xfrm>
              <a:off x="696" y="1417"/>
              <a:ext cx="50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新建态</a:t>
              </a:r>
            </a:p>
          </p:txBody>
        </p:sp>
        <p:sp>
          <p:nvSpPr>
            <p:cNvPr id="86037" name="Oval 21"/>
            <p:cNvSpPr>
              <a:spLocks noChangeArrowheads="1"/>
            </p:cNvSpPr>
            <p:nvPr/>
          </p:nvSpPr>
          <p:spPr bwMode="auto">
            <a:xfrm>
              <a:off x="4010" y="1296"/>
              <a:ext cx="838" cy="722"/>
            </a:xfrm>
            <a:prstGeom prst="ellipse">
              <a:avLst/>
            </a:prstGeom>
            <a:solidFill>
              <a:srgbClr val="FFFFFF"/>
            </a:solidFill>
            <a:ln w="19050">
              <a:solidFill>
                <a:srgbClr val="000000"/>
              </a:solidFill>
              <a:round/>
              <a:headEnd/>
              <a:tailEnd/>
            </a:ln>
            <a:effectLst>
              <a:outerShdw dist="107763" dir="8100000" algn="ctr" rotWithShape="0">
                <a:srgbClr val="808080"/>
              </a:outerShdw>
            </a:effectLst>
          </p:spPr>
          <p:txBody>
            <a:bodyPr tIns="36000"/>
            <a:lstStyle/>
            <a:p>
              <a:endParaRPr lang="zh-CN" altLang="en-US"/>
            </a:p>
          </p:txBody>
        </p:sp>
        <p:sp>
          <p:nvSpPr>
            <p:cNvPr id="86038" name="Text Box 22"/>
            <p:cNvSpPr txBox="1">
              <a:spLocks noChangeArrowheads="1"/>
            </p:cNvSpPr>
            <p:nvPr/>
          </p:nvSpPr>
          <p:spPr bwMode="auto">
            <a:xfrm>
              <a:off x="4202" y="1417"/>
              <a:ext cx="503"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2000">
                  <a:solidFill>
                    <a:srgbClr val="FF0000"/>
                  </a:solidFill>
                  <a:latin typeface="宋体" panose="02010600030101010101" pitchFamily="2" charset="-122"/>
                </a:rPr>
                <a:t>终止态</a:t>
              </a:r>
            </a:p>
          </p:txBody>
        </p:sp>
        <p:sp>
          <p:nvSpPr>
            <p:cNvPr id="86039" name="Line 23"/>
            <p:cNvSpPr>
              <a:spLocks noChangeShapeType="1"/>
            </p:cNvSpPr>
            <p:nvPr/>
          </p:nvSpPr>
          <p:spPr bwMode="auto">
            <a:xfrm>
              <a:off x="1112" y="2018"/>
              <a:ext cx="425" cy="96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sp>
          <p:nvSpPr>
            <p:cNvPr id="86040" name="Line 24"/>
            <p:cNvSpPr>
              <a:spLocks noChangeShapeType="1"/>
            </p:cNvSpPr>
            <p:nvPr/>
          </p:nvSpPr>
          <p:spPr bwMode="auto">
            <a:xfrm>
              <a:off x="2989" y="1629"/>
              <a:ext cx="102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tIns="36000"/>
            <a:lstStyle/>
            <a:p>
              <a:endParaRPr lang="zh-CN" altLang="en-US"/>
            </a:p>
          </p:txBody>
        </p:sp>
      </p:grpSp>
    </p:spTree>
    <p:extLst>
      <p:ext uri="{BB962C8B-B14F-4D97-AF65-F5344CB8AC3E}">
        <p14:creationId xmlns:p14="http://schemas.microsoft.com/office/powerpoint/2010/main" val="2880615987"/>
      </p:ext>
    </p:extLst>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68313" y="260350"/>
            <a:ext cx="82296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五态模型</a:t>
            </a:r>
            <a:r>
              <a:rPr lang="en-US" altLang="zh-CN" sz="4000">
                <a:solidFill>
                  <a:srgbClr val="FF0000"/>
                </a:solidFill>
                <a:latin typeface="Times New Roman" panose="02020603050405020304" pitchFamily="18" charset="0"/>
                <a:ea typeface="华文新魏" panose="02010800040101010101" pitchFamily="2" charset="-122"/>
              </a:rPr>
              <a:t>(2)</a:t>
            </a:r>
            <a:endParaRPr lang="en-US" altLang="zh-CN" sz="3200" b="1">
              <a:solidFill>
                <a:srgbClr val="0000FF"/>
              </a:solidFill>
              <a:latin typeface="仿宋_GB2312" pitchFamily="49" charset="-122"/>
              <a:ea typeface="仿宋_GB2312" pitchFamily="49" charset="-122"/>
            </a:endParaRPr>
          </a:p>
        </p:txBody>
      </p:sp>
      <p:sp>
        <p:nvSpPr>
          <p:cNvPr id="87043" name="Rectangle 3"/>
          <p:cNvSpPr>
            <a:spLocks noGrp="1" noChangeArrowheads="1"/>
          </p:cNvSpPr>
          <p:nvPr>
            <p:ph type="body" idx="1"/>
          </p:nvPr>
        </p:nvSpPr>
        <p:spPr>
          <a:xfrm>
            <a:off x="468313" y="908050"/>
            <a:ext cx="8208962" cy="5067300"/>
          </a:xfrm>
        </p:spPr>
        <p:txBody>
          <a:bodyPr/>
          <a:lstStyle/>
          <a:p>
            <a:pPr marL="457200" indent="-457200" algn="just"/>
            <a:r>
              <a:rPr lang="zh-CN" altLang="en-US" b="1">
                <a:solidFill>
                  <a:srgbClr val="0000CC"/>
                </a:solidFill>
                <a:latin typeface="华文新魏" panose="02010800040101010101" pitchFamily="2" charset="-122"/>
                <a:ea typeface="华文新魏" panose="02010800040101010101" pitchFamily="2" charset="-122"/>
              </a:rPr>
              <a:t>新建态</a:t>
            </a:r>
            <a:r>
              <a:rPr lang="zh-CN" altLang="en-US">
                <a:latin typeface="华文新魏" panose="02010800040101010101" pitchFamily="2" charset="-122"/>
                <a:ea typeface="华文新魏" panose="02010800040101010101" pitchFamily="2" charset="-122"/>
              </a:rPr>
              <a:t>对应进程刚被创建的状态。为一个新进程创建必要的管理信息，它并没有被提交执行，而是在等待操作系统完成创建进程的必要操作。</a:t>
            </a:r>
          </a:p>
          <a:p>
            <a:pPr marL="457200" indent="-457200" algn="just"/>
            <a:r>
              <a:rPr lang="zh-CN" altLang="en-US">
                <a:solidFill>
                  <a:srgbClr val="0000CC"/>
                </a:solidFill>
                <a:latin typeface="华文新魏" panose="02010800040101010101" pitchFamily="2" charset="-122"/>
                <a:ea typeface="华文新魏" panose="02010800040101010101" pitchFamily="2" charset="-122"/>
              </a:rPr>
              <a:t>终止态</a:t>
            </a:r>
            <a:r>
              <a:rPr lang="zh-CN" altLang="en-US">
                <a:latin typeface="华文新魏" panose="02010800040101010101" pitchFamily="2" charset="-122"/>
                <a:ea typeface="华文新魏" panose="02010800040101010101" pitchFamily="2" charset="-122"/>
              </a:rPr>
              <a:t>进程的终止，首先</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等待操作系统进行善后，然后</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退出主存</a:t>
            </a:r>
            <a:r>
              <a:rPr lang="en-US" altLang="zh-CN">
                <a:latin typeface="华文新魏" panose="02010800040101010101" pitchFamily="2" charset="-122"/>
                <a:ea typeface="华文新魏" panose="02010800040101010101" pitchFamily="2" charset="-122"/>
              </a:rPr>
              <a:t>;</a:t>
            </a:r>
          </a:p>
          <a:p>
            <a:pPr marL="457200" indent="-457200" algn="just"/>
            <a:r>
              <a:rPr lang="zh-CN" altLang="en-US">
                <a:latin typeface="华文新魏" panose="02010800040101010101" pitchFamily="2" charset="-122"/>
                <a:ea typeface="华文新魏" panose="02010800040101010101" pitchFamily="2" charset="-122"/>
              </a:rPr>
              <a:t>进入终止态的进程不再执行，但依然临时保留在系统中等待善后。一旦其他进程完成了对终止态进程的信息抽取之后，系统将删除该进程。</a:t>
            </a:r>
          </a:p>
        </p:txBody>
      </p:sp>
    </p:spTree>
    <p:extLst>
      <p:ext uri="{BB962C8B-B14F-4D97-AF65-F5344CB8AC3E}">
        <p14:creationId xmlns:p14="http://schemas.microsoft.com/office/powerpoint/2010/main" val="282050618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00113" y="44450"/>
            <a:ext cx="7772400" cy="1096963"/>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五态模型</a:t>
            </a:r>
            <a:r>
              <a:rPr lang="en-US" altLang="zh-CN" sz="4000">
                <a:solidFill>
                  <a:srgbClr val="FF0000"/>
                </a:solidFill>
                <a:latin typeface="Times New Roman" panose="02020603050405020304" pitchFamily="18" charset="0"/>
                <a:ea typeface="华文新魏" panose="02010800040101010101" pitchFamily="2" charset="-122"/>
              </a:rPr>
              <a:t>(3)</a:t>
            </a:r>
            <a:br>
              <a:rPr lang="en-US" altLang="zh-CN" sz="4000">
                <a:solidFill>
                  <a:srgbClr val="FF0000"/>
                </a:solidFill>
                <a:latin typeface="Times New Roman" panose="02020603050405020304" pitchFamily="18" charset="0"/>
                <a:ea typeface="华文新魏" panose="02010800040101010101" pitchFamily="2" charset="-122"/>
              </a:rPr>
            </a:br>
            <a:r>
              <a:rPr lang="zh-CN" altLang="en-US" sz="3200" b="1">
                <a:solidFill>
                  <a:srgbClr val="0000FF"/>
                </a:solidFill>
                <a:latin typeface="仿宋_GB2312" pitchFamily="49" charset="-122"/>
                <a:ea typeface="仿宋_GB2312" pitchFamily="49" charset="-122"/>
              </a:rPr>
              <a:t>进程状态转换的具体原因</a:t>
            </a:r>
          </a:p>
        </p:txBody>
      </p:sp>
      <p:sp>
        <p:nvSpPr>
          <p:cNvPr id="89091" name="Rectangle 3"/>
          <p:cNvSpPr>
            <a:spLocks noGrp="1" noChangeArrowheads="1"/>
          </p:cNvSpPr>
          <p:nvPr>
            <p:ph type="body" idx="1"/>
          </p:nvPr>
        </p:nvSpPr>
        <p:spPr>
          <a:xfrm>
            <a:off x="755650" y="1196975"/>
            <a:ext cx="7993063" cy="4911725"/>
          </a:xfrm>
        </p:spPr>
        <p:txBody>
          <a:bodyPr/>
          <a:lstStyle/>
          <a:p>
            <a:pPr marL="0" indent="0" algn="just">
              <a:spcBef>
                <a:spcPct val="10000"/>
              </a:spcBef>
              <a:buFontTx/>
              <a:buNone/>
            </a:pPr>
            <a:r>
              <a:rPr lang="en-US" altLang="zh-CN" sz="2800">
                <a:latin typeface="Times New Roman" panose="02020603050405020304" pitchFamily="18" charset="0"/>
                <a:ea typeface="华文新魏" panose="02010800040101010101" pitchFamily="2" charset="-122"/>
              </a:rPr>
              <a:t>•</a:t>
            </a:r>
            <a:r>
              <a:rPr lang="en-US" altLang="zh-CN" sz="2800">
                <a:solidFill>
                  <a:srgbClr val="FF0000"/>
                </a:solidFill>
                <a:latin typeface="Times New Roman" panose="02020603050405020304" pitchFamily="18" charset="0"/>
                <a:ea typeface="华文新魏" panose="02010800040101010101" pitchFamily="2" charset="-122"/>
              </a:rPr>
              <a:t>NULL→</a:t>
            </a:r>
            <a:r>
              <a:rPr lang="zh-CN" altLang="en-US" sz="2800">
                <a:solidFill>
                  <a:srgbClr val="FF0000"/>
                </a:solidFill>
                <a:latin typeface="Times New Roman" panose="02020603050405020304" pitchFamily="18" charset="0"/>
                <a:ea typeface="华文新魏" panose="02010800040101010101" pitchFamily="2" charset="-122"/>
              </a:rPr>
              <a:t>新建态</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创建一个子进程。</a:t>
            </a:r>
          </a:p>
          <a:p>
            <a:pPr marL="0" indent="0" algn="just">
              <a:spcBef>
                <a:spcPct val="10000"/>
              </a:spcBef>
              <a:buFontTx/>
              <a:buNone/>
            </a:pPr>
            <a:r>
              <a:rPr lang="en-US" altLang="zh-CN" sz="2800">
                <a:latin typeface="Times New Roman" panose="02020603050405020304" pitchFamily="18" charset="0"/>
                <a:ea typeface="华文新魏" panose="02010800040101010101" pitchFamily="2" charset="-122"/>
              </a:rPr>
              <a:t>•</a:t>
            </a:r>
            <a:r>
              <a:rPr lang="zh-CN" altLang="en-US" sz="2800">
                <a:solidFill>
                  <a:srgbClr val="FF0000"/>
                </a:solidFill>
                <a:latin typeface="Times New Roman" panose="02020603050405020304" pitchFamily="18" charset="0"/>
                <a:ea typeface="华文新魏" panose="02010800040101010101" pitchFamily="2" charset="-122"/>
              </a:rPr>
              <a:t>新建态→就绪态</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系统完成了进程创建操作，且当前系统的性能和内存的容量均允许。</a:t>
            </a:r>
          </a:p>
          <a:p>
            <a:pPr marL="0" indent="0" algn="just">
              <a:spcBef>
                <a:spcPct val="10000"/>
              </a:spcBef>
              <a:buFontTx/>
              <a:buNone/>
            </a:pPr>
            <a:r>
              <a:rPr lang="en-US" altLang="zh-CN" sz="2800">
                <a:latin typeface="Times New Roman" panose="02020603050405020304" pitchFamily="18" charset="0"/>
                <a:ea typeface="华文新魏" panose="02010800040101010101" pitchFamily="2" charset="-122"/>
              </a:rPr>
              <a:t>•</a:t>
            </a:r>
            <a:r>
              <a:rPr lang="zh-CN" altLang="en-US" sz="2800">
                <a:solidFill>
                  <a:srgbClr val="FF0000"/>
                </a:solidFill>
                <a:latin typeface="Times New Roman" panose="02020603050405020304" pitchFamily="18" charset="0"/>
                <a:ea typeface="华文新魏" panose="02010800040101010101" pitchFamily="2" charset="-122"/>
              </a:rPr>
              <a:t>运行态→终止态</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一个进程到达自然结束点，或出现了无法克服的错误，或被操作系统所终结，或被其他有终止权的进程所终结。</a:t>
            </a:r>
          </a:p>
          <a:p>
            <a:pPr marL="0" indent="0" algn="just">
              <a:spcBef>
                <a:spcPct val="10000"/>
              </a:spcBef>
            </a:pPr>
            <a:r>
              <a:rPr lang="zh-CN" altLang="en-US" sz="2800">
                <a:solidFill>
                  <a:srgbClr val="FF0000"/>
                </a:solidFill>
                <a:latin typeface="Times New Roman" panose="02020603050405020304" pitchFamily="18" charset="0"/>
                <a:ea typeface="华文新魏" panose="02010800040101010101" pitchFamily="2" charset="-122"/>
              </a:rPr>
              <a:t>终止态→</a:t>
            </a:r>
            <a:r>
              <a:rPr lang="en-US" altLang="zh-CN" sz="2800">
                <a:solidFill>
                  <a:srgbClr val="FF0000"/>
                </a:solidFill>
                <a:latin typeface="Times New Roman" panose="02020603050405020304" pitchFamily="18" charset="0"/>
                <a:ea typeface="华文新魏" panose="02010800040101010101" pitchFamily="2" charset="-122"/>
              </a:rPr>
              <a:t>NULL</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完成善后操作。</a:t>
            </a:r>
          </a:p>
          <a:p>
            <a:pPr marL="0" indent="0" algn="just">
              <a:spcBef>
                <a:spcPct val="10000"/>
              </a:spcBef>
            </a:pPr>
            <a:r>
              <a:rPr lang="zh-CN" altLang="en-US" sz="2800">
                <a:solidFill>
                  <a:srgbClr val="FF0000"/>
                </a:solidFill>
                <a:latin typeface="Times New Roman" panose="02020603050405020304" pitchFamily="18" charset="0"/>
                <a:ea typeface="华文新魏" panose="02010800040101010101" pitchFamily="2" charset="-122"/>
              </a:rPr>
              <a:t>就绪态→终止态</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某些操作系统允许父进程终结子进程。</a:t>
            </a:r>
          </a:p>
          <a:p>
            <a:pPr marL="0" indent="0" algn="just">
              <a:spcBef>
                <a:spcPct val="10000"/>
              </a:spcBef>
            </a:pPr>
            <a:r>
              <a:rPr lang="zh-CN" altLang="en-US" sz="2800">
                <a:solidFill>
                  <a:srgbClr val="FF0000"/>
                </a:solidFill>
                <a:latin typeface="Times New Roman" panose="02020603050405020304" pitchFamily="18" charset="0"/>
                <a:ea typeface="华文新魏" panose="02010800040101010101" pitchFamily="2" charset="-122"/>
              </a:rPr>
              <a:t>等待态→终止态</a:t>
            </a:r>
            <a:r>
              <a:rPr lang="en-US" altLang="zh-CN" sz="2800">
                <a:solidFill>
                  <a:srgbClr val="FF0000"/>
                </a:solidFill>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某些操作系统允许父进程终结子进程。</a:t>
            </a:r>
          </a:p>
        </p:txBody>
      </p:sp>
    </p:spTree>
    <p:extLst>
      <p:ext uri="{BB962C8B-B14F-4D97-AF65-F5344CB8AC3E}">
        <p14:creationId xmlns:p14="http://schemas.microsoft.com/office/powerpoint/2010/main" val="97215591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9750" y="260350"/>
            <a:ext cx="8153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进程的挂起</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92163" name="Rectangle 3"/>
          <p:cNvSpPr>
            <a:spLocks noGrp="1" noChangeArrowheads="1"/>
          </p:cNvSpPr>
          <p:nvPr>
            <p:ph type="body" idx="1"/>
          </p:nvPr>
        </p:nvSpPr>
        <p:spPr>
          <a:xfrm>
            <a:off x="468313" y="1181100"/>
            <a:ext cx="8496175" cy="4527550"/>
          </a:xfrm>
        </p:spPr>
        <p:txBody>
          <a:bodyPr/>
          <a:lstStyle/>
          <a:p>
            <a:pPr marL="0" indent="0">
              <a:buFontTx/>
              <a:buNone/>
            </a:pPr>
            <a:r>
              <a:rPr lang="en-US" altLang="zh-CN" sz="2400" b="1" dirty="0">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为什么要有</a:t>
            </a:r>
            <a:r>
              <a:rPr lang="zh-CN" altLang="en-US" sz="2800" b="1" dirty="0">
                <a:solidFill>
                  <a:srgbClr val="0000FF"/>
                </a:solidFill>
                <a:ea typeface="仿宋_GB2312" pitchFamily="49" charset="-122"/>
              </a:rPr>
              <a:t>“</a:t>
            </a:r>
            <a:r>
              <a:rPr lang="zh-CN" altLang="en-US" sz="2800" b="1" dirty="0">
                <a:solidFill>
                  <a:srgbClr val="0000FF"/>
                </a:solidFill>
                <a:latin typeface="仿宋_GB2312" pitchFamily="49" charset="-122"/>
                <a:ea typeface="仿宋_GB2312" pitchFamily="49" charset="-122"/>
              </a:rPr>
              <a:t>挂起</a:t>
            </a:r>
            <a:r>
              <a:rPr lang="zh-CN" altLang="en-US" sz="2800" b="1" dirty="0">
                <a:solidFill>
                  <a:srgbClr val="0000FF"/>
                </a:solidFill>
                <a:ea typeface="仿宋_GB2312" pitchFamily="49" charset="-122"/>
              </a:rPr>
              <a:t>”</a:t>
            </a:r>
            <a:r>
              <a:rPr lang="zh-CN" altLang="en-US" sz="2800" b="1" dirty="0">
                <a:solidFill>
                  <a:srgbClr val="0000FF"/>
                </a:solidFill>
                <a:latin typeface="仿宋_GB2312" pitchFamily="49" charset="-122"/>
                <a:ea typeface="仿宋_GB2312" pitchFamily="49" charset="-122"/>
              </a:rPr>
              <a:t>状态</a:t>
            </a:r>
            <a:r>
              <a:rPr lang="en-US" altLang="zh-CN" sz="2800" b="1" dirty="0">
                <a:solidFill>
                  <a:srgbClr val="0000FF"/>
                </a:solidFill>
                <a:latin typeface="仿宋_GB2312" pitchFamily="49" charset="-122"/>
                <a:ea typeface="仿宋_GB2312" pitchFamily="49" charset="-122"/>
              </a:rPr>
              <a:t>?</a:t>
            </a:r>
          </a:p>
          <a:p>
            <a:pPr marL="0" indent="0">
              <a:buFontTx/>
              <a:buNone/>
            </a:pPr>
            <a:r>
              <a:rPr lang="en-US" altLang="zh-CN" sz="2800" dirty="0">
                <a:latin typeface="仿宋_GB2312" pitchFamily="49" charset="-122"/>
                <a:ea typeface="仿宋_GB2312" pitchFamily="49" charset="-122"/>
              </a:rPr>
              <a:t> </a:t>
            </a:r>
            <a:r>
              <a:rPr lang="zh-CN" altLang="en-US" sz="2800" dirty="0">
                <a:latin typeface="Times New Roman" panose="02020603050405020304" pitchFamily="18" charset="0"/>
                <a:ea typeface="华文新魏" panose="02010800040101010101" pitchFamily="2" charset="-122"/>
              </a:rPr>
              <a:t>由于进程的不断创建，系统资源已不能满足进程运行的要求，就必须把某些进程挂起</a:t>
            </a:r>
            <a:r>
              <a:rPr lang="en-US" altLang="zh-CN" sz="2800" dirty="0">
                <a:latin typeface="Times New Roman" panose="02020603050405020304" pitchFamily="18" charset="0"/>
                <a:ea typeface="华文新魏" panose="02010800040101010101" pitchFamily="2" charset="-122"/>
              </a:rPr>
              <a:t>(suspend)</a:t>
            </a:r>
            <a:r>
              <a:rPr lang="zh-CN" altLang="en-US" sz="2800" dirty="0">
                <a:latin typeface="Times New Roman" panose="02020603050405020304" pitchFamily="18" charset="0"/>
                <a:ea typeface="华文新魏" panose="02010800040101010101" pitchFamily="2" charset="-122"/>
              </a:rPr>
              <a:t>，对换到磁盘镜像区中，暂时不参与进程调度，起到平滑系统操作负荷的目的。</a:t>
            </a:r>
          </a:p>
          <a:p>
            <a:pPr marL="0" indent="0">
              <a:buFontTx/>
              <a:buNone/>
            </a:pPr>
            <a:r>
              <a:rPr lang="zh-CN" altLang="en-US" sz="2400" dirty="0">
                <a:latin typeface="仿宋_GB2312" pitchFamily="49" charset="-122"/>
                <a:ea typeface="仿宋_GB2312" pitchFamily="49" charset="-122"/>
              </a:rPr>
              <a:t>  </a:t>
            </a:r>
            <a:r>
              <a:rPr lang="en-US" altLang="zh-CN" sz="2800" dirty="0">
                <a:latin typeface="楷体_GB2312" pitchFamily="49" charset="-122"/>
                <a:ea typeface="楷体_GB2312" pitchFamily="49" charset="-122"/>
              </a:rPr>
              <a:t>(1)</a:t>
            </a:r>
            <a:r>
              <a:rPr lang="zh-CN" altLang="en-US" sz="2800" dirty="0">
                <a:latin typeface="楷体_GB2312" pitchFamily="49" charset="-122"/>
                <a:ea typeface="楷体_GB2312" pitchFamily="49" charset="-122"/>
              </a:rPr>
              <a:t>系统中的进程均处于等待状态，需要把一些阻塞进程对换出去，腾出足够内存装入就绪进程运行。</a:t>
            </a:r>
          </a:p>
          <a:p>
            <a:pPr marL="0" indent="0">
              <a:buFontTx/>
              <a:buNone/>
            </a:pPr>
            <a:r>
              <a:rPr lang="zh-CN" altLang="en-US" sz="2800" dirty="0">
                <a:latin typeface="楷体_GB2312" pitchFamily="49" charset="-122"/>
                <a:ea typeface="楷体_GB2312" pitchFamily="49" charset="-122"/>
              </a:rPr>
              <a:t>  </a:t>
            </a: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进程竞争资源，导致系统资源不足，负荷过重，需要挂起部分进程以调整系统负荷</a:t>
            </a:r>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保证系统的实时性或让系统正常运行。</a:t>
            </a:r>
          </a:p>
        </p:txBody>
      </p:sp>
    </p:spTree>
    <p:extLst>
      <p:ext uri="{BB962C8B-B14F-4D97-AF65-F5344CB8AC3E}">
        <p14:creationId xmlns:p14="http://schemas.microsoft.com/office/powerpoint/2010/main" val="179753816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539750" y="260350"/>
            <a:ext cx="8153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进程的挂起</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256003" name="Rectangle 3"/>
          <p:cNvSpPr>
            <a:spLocks noGrp="1" noChangeArrowheads="1"/>
          </p:cNvSpPr>
          <p:nvPr>
            <p:ph type="body" idx="1"/>
          </p:nvPr>
        </p:nvSpPr>
        <p:spPr>
          <a:xfrm>
            <a:off x="468313" y="1181100"/>
            <a:ext cx="8353425" cy="4613275"/>
          </a:xfrm>
        </p:spPr>
        <p:txBody>
          <a:bodyPr/>
          <a:lstStyle/>
          <a:p>
            <a:pPr marL="0" indent="0">
              <a:buFontTx/>
              <a:buNone/>
            </a:pPr>
            <a:r>
              <a:rPr lang="en-US" altLang="zh-CN" sz="2400" b="1">
                <a:latin typeface="仿宋_GB2312" pitchFamily="49" charset="-122"/>
                <a:ea typeface="仿宋_GB2312" pitchFamily="49" charset="-122"/>
              </a:rPr>
              <a:t>  </a:t>
            </a:r>
            <a:r>
              <a:rPr lang="zh-CN" altLang="en-US" sz="2800" b="1">
                <a:solidFill>
                  <a:srgbClr val="0000FF"/>
                </a:solidFill>
                <a:latin typeface="仿宋_GB2312" pitchFamily="49" charset="-122"/>
                <a:ea typeface="仿宋_GB2312" pitchFamily="49" charset="-122"/>
              </a:rPr>
              <a:t>为什么要有</a:t>
            </a:r>
            <a:r>
              <a:rPr lang="zh-CN" altLang="en-US" sz="2800" b="1">
                <a:solidFill>
                  <a:srgbClr val="0000FF"/>
                </a:solidFill>
                <a:ea typeface="仿宋_GB2312" pitchFamily="49" charset="-122"/>
              </a:rPr>
              <a:t>“</a:t>
            </a:r>
            <a:r>
              <a:rPr lang="zh-CN" altLang="en-US" sz="2800" b="1">
                <a:solidFill>
                  <a:srgbClr val="0000FF"/>
                </a:solidFill>
                <a:latin typeface="仿宋_GB2312" pitchFamily="49" charset="-122"/>
                <a:ea typeface="仿宋_GB2312" pitchFamily="49" charset="-122"/>
              </a:rPr>
              <a:t>挂起</a:t>
            </a:r>
            <a:r>
              <a:rPr lang="zh-CN" altLang="en-US" sz="2800" b="1">
                <a:solidFill>
                  <a:srgbClr val="0000FF"/>
                </a:solidFill>
                <a:ea typeface="仿宋_GB2312" pitchFamily="49" charset="-122"/>
              </a:rPr>
              <a:t>”</a:t>
            </a:r>
            <a:r>
              <a:rPr lang="zh-CN" altLang="en-US" sz="2800" b="1">
                <a:solidFill>
                  <a:srgbClr val="0000FF"/>
                </a:solidFill>
                <a:latin typeface="仿宋_GB2312" pitchFamily="49" charset="-122"/>
                <a:ea typeface="仿宋_GB2312" pitchFamily="49" charset="-122"/>
              </a:rPr>
              <a:t>状态</a:t>
            </a:r>
            <a:r>
              <a:rPr lang="en-US" altLang="zh-CN" sz="2800" b="1">
                <a:solidFill>
                  <a:srgbClr val="0000FF"/>
                </a:solidFill>
                <a:latin typeface="仿宋_GB2312" pitchFamily="49" charset="-122"/>
                <a:ea typeface="仿宋_GB2312" pitchFamily="49" charset="-122"/>
              </a:rPr>
              <a:t>?</a:t>
            </a:r>
          </a:p>
          <a:p>
            <a:pPr marL="0" indent="0">
              <a:buFontTx/>
              <a:buNone/>
            </a:pPr>
            <a:r>
              <a:rPr lang="en-US" altLang="zh-CN" sz="2800">
                <a:latin typeface="仿宋_GB2312" pitchFamily="49" charset="-122"/>
                <a:ea typeface="仿宋_GB2312" pitchFamily="49" charset="-122"/>
              </a:rPr>
              <a:t> </a:t>
            </a:r>
            <a:r>
              <a:rPr lang="en-US" altLang="zh-CN" sz="2400">
                <a:latin typeface="仿宋_GB2312" pitchFamily="49" charset="-122"/>
                <a:ea typeface="仿宋_GB2312" pitchFamily="49" charset="-122"/>
              </a:rPr>
              <a:t> </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定期执行的进程（如审计、监控、记账程序）对换出去，以减轻系统负荷。</a:t>
            </a:r>
          </a:p>
          <a:p>
            <a:pPr marL="0" indent="0" algn="just">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用户要求挂起自己的进程，以便进行某些调试、检查和改正。</a:t>
            </a:r>
          </a:p>
          <a:p>
            <a:pPr marL="0" indent="0" algn="just">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(5)</a:t>
            </a:r>
            <a:r>
              <a:rPr lang="zh-CN" altLang="en-US" sz="2800">
                <a:latin typeface="楷体_GB2312" pitchFamily="49" charset="-122"/>
                <a:ea typeface="楷体_GB2312" pitchFamily="49" charset="-122"/>
              </a:rPr>
              <a:t>父进程要求挂起后代进程，以进行某些检查和改正。</a:t>
            </a:r>
          </a:p>
          <a:p>
            <a:pPr marL="0" indent="0" algn="just">
              <a:buFontTx/>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(6)</a:t>
            </a:r>
            <a:r>
              <a:rPr lang="zh-CN" altLang="en-US" sz="2800">
                <a:latin typeface="楷体_GB2312" pitchFamily="49" charset="-122"/>
                <a:ea typeface="楷体_GB2312" pitchFamily="49" charset="-122"/>
              </a:rPr>
              <a:t>操作系统需要挂起某些进程，检查运行中资源使用情况，以改善系统性能</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或当系统出现故障或某些功能受到破坏时，需要挂起某些进程以排除故障。</a:t>
            </a:r>
          </a:p>
        </p:txBody>
      </p:sp>
    </p:spTree>
    <p:extLst>
      <p:ext uri="{BB962C8B-B14F-4D97-AF65-F5344CB8AC3E}">
        <p14:creationId xmlns:p14="http://schemas.microsoft.com/office/powerpoint/2010/main" val="20124874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381000" y="333375"/>
            <a:ext cx="87630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具有挂起功能的进程状态及其转换</a:t>
            </a:r>
            <a:endParaRPr lang="zh-CN" altLang="en-US">
              <a:latin typeface="仿宋_GB2312" pitchFamily="49" charset="-122"/>
              <a:ea typeface="仿宋_GB2312" pitchFamily="49" charset="-122"/>
            </a:endParaRPr>
          </a:p>
        </p:txBody>
      </p:sp>
      <p:sp>
        <p:nvSpPr>
          <p:cNvPr id="96259" name="Rectangle 3"/>
          <p:cNvSpPr>
            <a:spLocks noGrp="1" noChangeArrowheads="1"/>
          </p:cNvSpPr>
          <p:nvPr>
            <p:ph type="body" idx="1"/>
          </p:nvPr>
        </p:nvSpPr>
        <p:spPr>
          <a:xfrm>
            <a:off x="1066800" y="1600200"/>
            <a:ext cx="7772400" cy="5257800"/>
          </a:xfrm>
        </p:spPr>
        <p:txBody>
          <a:bodyPr/>
          <a:lstStyle/>
          <a:p>
            <a:pPr>
              <a:buFontTx/>
              <a:buNone/>
            </a:pPr>
            <a:r>
              <a:rPr lang="en-US" altLang="zh-CN">
                <a:latin typeface="仿宋_GB2312" pitchFamily="49" charset="-122"/>
                <a:ea typeface="仿宋_GB2312" pitchFamily="49" charset="-122"/>
              </a:rPr>
              <a:t> </a:t>
            </a:r>
          </a:p>
        </p:txBody>
      </p:sp>
      <p:grpSp>
        <p:nvGrpSpPr>
          <p:cNvPr id="96260" name="Group 4"/>
          <p:cNvGrpSpPr>
            <a:grpSpLocks/>
          </p:cNvGrpSpPr>
          <p:nvPr/>
        </p:nvGrpSpPr>
        <p:grpSpPr bwMode="auto">
          <a:xfrm>
            <a:off x="776288" y="1125538"/>
            <a:ext cx="6819900" cy="4800600"/>
            <a:chOff x="192" y="864"/>
            <a:chExt cx="4296" cy="3024"/>
          </a:xfrm>
        </p:grpSpPr>
        <p:sp>
          <p:nvSpPr>
            <p:cNvPr id="96261" name="Text Box 5"/>
            <p:cNvSpPr txBox="1">
              <a:spLocks noChangeArrowheads="1"/>
            </p:cNvSpPr>
            <p:nvPr/>
          </p:nvSpPr>
          <p:spPr bwMode="auto">
            <a:xfrm>
              <a:off x="2583" y="1364"/>
              <a:ext cx="262" cy="2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挂起</a:t>
              </a:r>
            </a:p>
          </p:txBody>
        </p:sp>
        <p:sp>
          <p:nvSpPr>
            <p:cNvPr id="96262" name="Line 6"/>
            <p:cNvSpPr>
              <a:spLocks noChangeShapeType="1"/>
            </p:cNvSpPr>
            <p:nvPr/>
          </p:nvSpPr>
          <p:spPr bwMode="auto">
            <a:xfrm flipH="1" flipV="1">
              <a:off x="2247" y="1166"/>
              <a:ext cx="1507"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63" name="Text Box 7"/>
            <p:cNvSpPr txBox="1">
              <a:spLocks noChangeArrowheads="1"/>
            </p:cNvSpPr>
            <p:nvPr/>
          </p:nvSpPr>
          <p:spPr bwMode="auto">
            <a:xfrm>
              <a:off x="2542" y="864"/>
              <a:ext cx="85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等待事件结束</a:t>
              </a:r>
            </a:p>
          </p:txBody>
        </p:sp>
        <p:sp>
          <p:nvSpPr>
            <p:cNvPr id="96264" name="Text Box 8"/>
            <p:cNvSpPr txBox="1">
              <a:spLocks noChangeArrowheads="1"/>
            </p:cNvSpPr>
            <p:nvPr/>
          </p:nvSpPr>
          <p:spPr bwMode="auto">
            <a:xfrm>
              <a:off x="3271" y="2736"/>
              <a:ext cx="393" cy="5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出现等待事件</a:t>
              </a:r>
            </a:p>
          </p:txBody>
        </p:sp>
        <p:sp>
          <p:nvSpPr>
            <p:cNvPr id="96265" name="Text Box 9"/>
            <p:cNvSpPr txBox="1">
              <a:spLocks noChangeArrowheads="1"/>
            </p:cNvSpPr>
            <p:nvPr/>
          </p:nvSpPr>
          <p:spPr bwMode="auto">
            <a:xfrm>
              <a:off x="1559" y="1999"/>
              <a:ext cx="272" cy="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解除挂起</a:t>
              </a:r>
            </a:p>
          </p:txBody>
        </p:sp>
        <p:sp>
          <p:nvSpPr>
            <p:cNvPr id="96266" name="Text Box 10"/>
            <p:cNvSpPr txBox="1">
              <a:spLocks noChangeArrowheads="1"/>
            </p:cNvSpPr>
            <p:nvPr/>
          </p:nvSpPr>
          <p:spPr bwMode="auto">
            <a:xfrm>
              <a:off x="1928" y="2120"/>
              <a:ext cx="26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挂起</a:t>
              </a:r>
            </a:p>
          </p:txBody>
        </p:sp>
        <p:sp>
          <p:nvSpPr>
            <p:cNvPr id="96267" name="Text Box 11"/>
            <p:cNvSpPr txBox="1">
              <a:spLocks noChangeArrowheads="1"/>
            </p:cNvSpPr>
            <p:nvPr/>
          </p:nvSpPr>
          <p:spPr bwMode="auto">
            <a:xfrm>
              <a:off x="2410" y="2933"/>
              <a:ext cx="271" cy="2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落选</a:t>
              </a:r>
            </a:p>
          </p:txBody>
        </p:sp>
        <p:sp>
          <p:nvSpPr>
            <p:cNvPr id="96268" name="Text Box 12"/>
            <p:cNvSpPr txBox="1">
              <a:spLocks noChangeArrowheads="1"/>
            </p:cNvSpPr>
            <p:nvPr/>
          </p:nvSpPr>
          <p:spPr bwMode="auto">
            <a:xfrm>
              <a:off x="2124" y="2620"/>
              <a:ext cx="27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200">
                  <a:solidFill>
                    <a:srgbClr val="FF0000"/>
                  </a:solidFill>
                  <a:latin typeface="宋体" panose="02010600030101010101" pitchFamily="2" charset="-122"/>
                </a:rPr>
                <a:t>选中</a:t>
              </a:r>
            </a:p>
          </p:txBody>
        </p:sp>
        <p:sp>
          <p:nvSpPr>
            <p:cNvPr id="96269" name="Line 13"/>
            <p:cNvSpPr>
              <a:spLocks noChangeShapeType="1"/>
            </p:cNvSpPr>
            <p:nvPr/>
          </p:nvSpPr>
          <p:spPr bwMode="auto">
            <a:xfrm flipV="1">
              <a:off x="1838" y="1241"/>
              <a:ext cx="0" cy="2165"/>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70" name="Line 14"/>
            <p:cNvSpPr>
              <a:spLocks noChangeShapeType="1"/>
            </p:cNvSpPr>
            <p:nvPr/>
          </p:nvSpPr>
          <p:spPr bwMode="auto">
            <a:xfrm flipV="1">
              <a:off x="1911" y="1364"/>
              <a:ext cx="0" cy="1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71" name="Line 15"/>
            <p:cNvSpPr>
              <a:spLocks noChangeShapeType="1"/>
            </p:cNvSpPr>
            <p:nvPr/>
          </p:nvSpPr>
          <p:spPr bwMode="auto">
            <a:xfrm flipV="1">
              <a:off x="1993" y="2181"/>
              <a:ext cx="721" cy="133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72" name="Line 16"/>
            <p:cNvSpPr>
              <a:spLocks noChangeShapeType="1"/>
            </p:cNvSpPr>
            <p:nvPr/>
          </p:nvSpPr>
          <p:spPr bwMode="auto">
            <a:xfrm flipH="1">
              <a:off x="2124" y="2271"/>
              <a:ext cx="655"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73" name="Line 17"/>
            <p:cNvSpPr>
              <a:spLocks noChangeShapeType="1"/>
            </p:cNvSpPr>
            <p:nvPr/>
          </p:nvSpPr>
          <p:spPr bwMode="auto">
            <a:xfrm>
              <a:off x="3271" y="2197"/>
              <a:ext cx="720" cy="116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74" name="Line 18"/>
            <p:cNvSpPr>
              <a:spLocks noChangeShapeType="1"/>
            </p:cNvSpPr>
            <p:nvPr/>
          </p:nvSpPr>
          <p:spPr bwMode="auto">
            <a:xfrm flipH="1" flipV="1">
              <a:off x="2264" y="3604"/>
              <a:ext cx="1506"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96275" name="Group 19"/>
            <p:cNvGrpSpPr>
              <a:grpSpLocks/>
            </p:cNvGrpSpPr>
            <p:nvPr/>
          </p:nvGrpSpPr>
          <p:grpSpPr bwMode="auto">
            <a:xfrm>
              <a:off x="2648" y="1878"/>
              <a:ext cx="655" cy="408"/>
              <a:chOff x="5359" y="3451"/>
              <a:chExt cx="1419" cy="400"/>
            </a:xfrm>
          </p:grpSpPr>
          <p:sp>
            <p:nvSpPr>
              <p:cNvPr id="96276" name="Oval 20"/>
              <p:cNvSpPr>
                <a:spLocks noChangeArrowheads="1"/>
              </p:cNvSpPr>
              <p:nvPr/>
            </p:nvSpPr>
            <p:spPr bwMode="auto">
              <a:xfrm>
                <a:off x="5359" y="3451"/>
                <a:ext cx="1419" cy="400"/>
              </a:xfrm>
              <a:prstGeom prst="ellipse">
                <a:avLst/>
              </a:prstGeom>
              <a:solidFill>
                <a:srgbClr val="FFFFFF"/>
              </a:solidFill>
              <a:ln w="19050">
                <a:solidFill>
                  <a:srgbClr val="000000"/>
                </a:solidFill>
                <a:round/>
                <a:headEnd/>
                <a:tailEnd/>
              </a:ln>
            </p:spPr>
            <p:txBody>
              <a:bodyPr tIns="36000"/>
              <a:lstStyle/>
              <a:p>
                <a:endParaRPr lang="zh-CN" altLang="en-US"/>
              </a:p>
            </p:txBody>
          </p:sp>
          <p:sp>
            <p:nvSpPr>
              <p:cNvPr id="96277" name="Text Box 21"/>
              <p:cNvSpPr txBox="1">
                <a:spLocks noChangeArrowheads="1"/>
              </p:cNvSpPr>
              <p:nvPr/>
            </p:nvSpPr>
            <p:spPr bwMode="auto">
              <a:xfrm>
                <a:off x="5684" y="3519"/>
                <a:ext cx="851"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600">
                    <a:solidFill>
                      <a:srgbClr val="FF0000"/>
                    </a:solidFill>
                    <a:latin typeface="宋体" panose="02010600030101010101" pitchFamily="2" charset="-122"/>
                  </a:rPr>
                  <a:t>运行态</a:t>
                </a:r>
              </a:p>
            </p:txBody>
          </p:sp>
        </p:grpSp>
        <p:grpSp>
          <p:nvGrpSpPr>
            <p:cNvPr id="96278" name="Group 22"/>
            <p:cNvGrpSpPr>
              <a:grpSpLocks/>
            </p:cNvGrpSpPr>
            <p:nvPr/>
          </p:nvGrpSpPr>
          <p:grpSpPr bwMode="auto">
            <a:xfrm>
              <a:off x="1469" y="3375"/>
              <a:ext cx="775" cy="411"/>
              <a:chOff x="3868" y="4384"/>
              <a:chExt cx="1420" cy="401"/>
            </a:xfrm>
          </p:grpSpPr>
          <p:sp>
            <p:nvSpPr>
              <p:cNvPr id="96279" name="Oval 23"/>
              <p:cNvSpPr>
                <a:spLocks noChangeArrowheads="1"/>
              </p:cNvSpPr>
              <p:nvPr/>
            </p:nvSpPr>
            <p:spPr bwMode="auto">
              <a:xfrm>
                <a:off x="3868" y="4384"/>
                <a:ext cx="1420" cy="401"/>
              </a:xfrm>
              <a:prstGeom prst="ellipse">
                <a:avLst/>
              </a:prstGeom>
              <a:solidFill>
                <a:srgbClr val="FFFFFF"/>
              </a:solidFill>
              <a:ln w="19050">
                <a:solidFill>
                  <a:srgbClr val="000000"/>
                </a:solidFill>
                <a:round/>
                <a:headEnd/>
                <a:tailEnd/>
              </a:ln>
            </p:spPr>
            <p:txBody>
              <a:bodyPr tIns="36000"/>
              <a:lstStyle/>
              <a:p>
                <a:endParaRPr lang="zh-CN" altLang="en-US"/>
              </a:p>
            </p:txBody>
          </p:sp>
          <p:sp>
            <p:nvSpPr>
              <p:cNvPr id="96280" name="Text Box 24"/>
              <p:cNvSpPr txBox="1">
                <a:spLocks noChangeArrowheads="1"/>
              </p:cNvSpPr>
              <p:nvPr/>
            </p:nvSpPr>
            <p:spPr bwMode="auto">
              <a:xfrm>
                <a:off x="4193" y="4451"/>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600">
                    <a:solidFill>
                      <a:srgbClr val="FF0000"/>
                    </a:solidFill>
                    <a:latin typeface="宋体" panose="02010600030101010101" pitchFamily="2" charset="-122"/>
                  </a:rPr>
                  <a:t>就绪态</a:t>
                </a:r>
              </a:p>
            </p:txBody>
          </p:sp>
        </p:grpSp>
        <p:sp>
          <p:nvSpPr>
            <p:cNvPr id="96281" name="Text Box 25"/>
            <p:cNvSpPr txBox="1">
              <a:spLocks noChangeArrowheads="1"/>
            </p:cNvSpPr>
            <p:nvPr/>
          </p:nvSpPr>
          <p:spPr bwMode="auto">
            <a:xfrm>
              <a:off x="2575" y="3615"/>
              <a:ext cx="85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等待事件结束</a:t>
              </a:r>
            </a:p>
          </p:txBody>
        </p:sp>
        <p:grpSp>
          <p:nvGrpSpPr>
            <p:cNvPr id="96282" name="Group 26"/>
            <p:cNvGrpSpPr>
              <a:grpSpLocks/>
            </p:cNvGrpSpPr>
            <p:nvPr/>
          </p:nvGrpSpPr>
          <p:grpSpPr bwMode="auto">
            <a:xfrm>
              <a:off x="2673" y="3089"/>
              <a:ext cx="630" cy="409"/>
              <a:chOff x="8511" y="3451"/>
              <a:chExt cx="1420" cy="401"/>
            </a:xfrm>
          </p:grpSpPr>
          <p:sp>
            <p:nvSpPr>
              <p:cNvPr id="96283" name="Oval 27"/>
              <p:cNvSpPr>
                <a:spLocks noChangeArrowheads="1"/>
              </p:cNvSpPr>
              <p:nvPr/>
            </p:nvSpPr>
            <p:spPr bwMode="auto">
              <a:xfrm>
                <a:off x="8511" y="3451"/>
                <a:ext cx="1420" cy="401"/>
              </a:xfrm>
              <a:prstGeom prst="ellipse">
                <a:avLst/>
              </a:prstGeom>
              <a:solidFill>
                <a:srgbClr val="FFFFFF"/>
              </a:solidFill>
              <a:ln w="19050">
                <a:solidFill>
                  <a:srgbClr val="000000"/>
                </a:solidFill>
                <a:round/>
                <a:headEnd/>
                <a:tailEnd/>
              </a:ln>
            </p:spPr>
            <p:txBody>
              <a:bodyPr tIns="36000"/>
              <a:lstStyle/>
              <a:p>
                <a:endParaRPr lang="zh-CN" altLang="en-US"/>
              </a:p>
            </p:txBody>
          </p:sp>
          <p:sp>
            <p:nvSpPr>
              <p:cNvPr id="96284" name="Text Box 28"/>
              <p:cNvSpPr txBox="1">
                <a:spLocks noChangeArrowheads="1"/>
              </p:cNvSpPr>
              <p:nvPr/>
            </p:nvSpPr>
            <p:spPr bwMode="auto">
              <a:xfrm>
                <a:off x="8836" y="3518"/>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终止态</a:t>
                </a:r>
              </a:p>
            </p:txBody>
          </p:sp>
        </p:grpSp>
        <p:sp>
          <p:nvSpPr>
            <p:cNvPr id="96285" name="Line 29"/>
            <p:cNvSpPr>
              <a:spLocks noChangeShapeType="1"/>
            </p:cNvSpPr>
            <p:nvPr/>
          </p:nvSpPr>
          <p:spPr bwMode="auto">
            <a:xfrm>
              <a:off x="822" y="2650"/>
              <a:ext cx="721" cy="83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86" name="Line 30"/>
            <p:cNvSpPr>
              <a:spLocks noChangeShapeType="1"/>
            </p:cNvSpPr>
            <p:nvPr/>
          </p:nvSpPr>
          <p:spPr bwMode="auto">
            <a:xfrm>
              <a:off x="2984" y="2286"/>
              <a:ext cx="0" cy="83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96287" name="Group 31"/>
            <p:cNvGrpSpPr>
              <a:grpSpLocks/>
            </p:cNvGrpSpPr>
            <p:nvPr/>
          </p:nvGrpSpPr>
          <p:grpSpPr bwMode="auto">
            <a:xfrm>
              <a:off x="520" y="2286"/>
              <a:ext cx="644" cy="410"/>
              <a:chOff x="2571" y="3451"/>
              <a:chExt cx="1420" cy="401"/>
            </a:xfrm>
          </p:grpSpPr>
          <p:sp>
            <p:nvSpPr>
              <p:cNvPr id="96288" name="Oval 32"/>
              <p:cNvSpPr>
                <a:spLocks noChangeArrowheads="1"/>
              </p:cNvSpPr>
              <p:nvPr/>
            </p:nvSpPr>
            <p:spPr bwMode="auto">
              <a:xfrm>
                <a:off x="2571" y="3451"/>
                <a:ext cx="1420" cy="401"/>
              </a:xfrm>
              <a:prstGeom prst="ellipse">
                <a:avLst/>
              </a:prstGeom>
              <a:solidFill>
                <a:srgbClr val="FFFFFF"/>
              </a:solidFill>
              <a:ln w="19050">
                <a:solidFill>
                  <a:srgbClr val="000000"/>
                </a:solidFill>
                <a:round/>
                <a:headEnd/>
                <a:tailEnd/>
              </a:ln>
            </p:spPr>
            <p:txBody>
              <a:bodyPr tIns="36000"/>
              <a:lstStyle/>
              <a:p>
                <a:endParaRPr lang="zh-CN" altLang="en-US"/>
              </a:p>
            </p:txBody>
          </p:sp>
          <p:sp>
            <p:nvSpPr>
              <p:cNvPr id="96289" name="Text Box 33"/>
              <p:cNvSpPr txBox="1">
                <a:spLocks noChangeArrowheads="1"/>
              </p:cNvSpPr>
              <p:nvPr/>
            </p:nvSpPr>
            <p:spPr bwMode="auto">
              <a:xfrm>
                <a:off x="2778" y="35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600">
                    <a:solidFill>
                      <a:srgbClr val="FF0000"/>
                    </a:solidFill>
                    <a:latin typeface="宋体" panose="02010600030101010101" pitchFamily="2" charset="-122"/>
                  </a:rPr>
                  <a:t>新建态</a:t>
                </a:r>
              </a:p>
            </p:txBody>
          </p:sp>
        </p:grpSp>
        <p:grpSp>
          <p:nvGrpSpPr>
            <p:cNvPr id="96290" name="Group 34"/>
            <p:cNvGrpSpPr>
              <a:grpSpLocks/>
            </p:cNvGrpSpPr>
            <p:nvPr/>
          </p:nvGrpSpPr>
          <p:grpSpPr bwMode="auto">
            <a:xfrm>
              <a:off x="1469" y="954"/>
              <a:ext cx="775" cy="410"/>
              <a:chOff x="2796" y="3951"/>
              <a:chExt cx="1420" cy="401"/>
            </a:xfrm>
          </p:grpSpPr>
          <p:sp>
            <p:nvSpPr>
              <p:cNvPr id="96291" name="Oval 35"/>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p:spPr>
            <p:txBody>
              <a:bodyPr lIns="0" tIns="36000" rIns="0" bIns="0"/>
              <a:lstStyle/>
              <a:p>
                <a:endParaRPr lang="zh-CN" altLang="en-US"/>
              </a:p>
            </p:txBody>
          </p:sp>
          <p:sp>
            <p:nvSpPr>
              <p:cNvPr id="96292" name="Text Box 36"/>
              <p:cNvSpPr txBox="1">
                <a:spLocks noChangeArrowheads="1"/>
              </p:cNvSpPr>
              <p:nvPr/>
            </p:nvSpPr>
            <p:spPr bwMode="auto">
              <a:xfrm>
                <a:off x="3018" y="40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挂起就</a:t>
                </a:r>
              </a:p>
              <a:p>
                <a:pPr algn="ctr" eaLnBrk="0" hangingPunct="0"/>
                <a:r>
                  <a:rPr lang="zh-CN" altLang="en-US" sz="1400">
                    <a:solidFill>
                      <a:srgbClr val="FF0000"/>
                    </a:solidFill>
                    <a:latin typeface="宋体" panose="02010600030101010101" pitchFamily="2" charset="-122"/>
                  </a:rPr>
                  <a:t>绪态</a:t>
                </a:r>
              </a:p>
            </p:txBody>
          </p:sp>
        </p:grpSp>
        <p:sp>
          <p:nvSpPr>
            <p:cNvPr id="96293" name="Text Box 37"/>
            <p:cNvSpPr txBox="1">
              <a:spLocks noChangeArrowheads="1"/>
            </p:cNvSpPr>
            <p:nvPr/>
          </p:nvSpPr>
          <p:spPr bwMode="auto">
            <a:xfrm>
              <a:off x="3800" y="1999"/>
              <a:ext cx="272" cy="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解除挂起</a:t>
              </a:r>
            </a:p>
          </p:txBody>
        </p:sp>
        <p:sp>
          <p:nvSpPr>
            <p:cNvPr id="96294" name="Text Box 38"/>
            <p:cNvSpPr txBox="1">
              <a:spLocks noChangeArrowheads="1"/>
            </p:cNvSpPr>
            <p:nvPr/>
          </p:nvSpPr>
          <p:spPr bwMode="auto">
            <a:xfrm>
              <a:off x="4169" y="2120"/>
              <a:ext cx="26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挂起</a:t>
              </a:r>
            </a:p>
          </p:txBody>
        </p:sp>
        <p:sp>
          <p:nvSpPr>
            <p:cNvPr id="96295" name="Line 39"/>
            <p:cNvSpPr>
              <a:spLocks noChangeShapeType="1"/>
            </p:cNvSpPr>
            <p:nvPr/>
          </p:nvSpPr>
          <p:spPr bwMode="auto">
            <a:xfrm flipH="1" flipV="1">
              <a:off x="4070" y="1331"/>
              <a:ext cx="9" cy="2074"/>
            </a:xfrm>
            <a:prstGeom prst="line">
              <a:avLst/>
            </a:prstGeom>
            <a:noFill/>
            <a:ln w="19050">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296" name="Line 40"/>
            <p:cNvSpPr>
              <a:spLocks noChangeShapeType="1"/>
            </p:cNvSpPr>
            <p:nvPr/>
          </p:nvSpPr>
          <p:spPr bwMode="auto">
            <a:xfrm flipH="1" flipV="1">
              <a:off x="4136" y="1348"/>
              <a:ext cx="8" cy="207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nvGrpSpPr>
            <p:cNvPr id="96297" name="Group 41"/>
            <p:cNvGrpSpPr>
              <a:grpSpLocks/>
            </p:cNvGrpSpPr>
            <p:nvPr/>
          </p:nvGrpSpPr>
          <p:grpSpPr bwMode="auto">
            <a:xfrm>
              <a:off x="3696" y="912"/>
              <a:ext cx="776" cy="452"/>
              <a:chOff x="2796" y="3951"/>
              <a:chExt cx="1420" cy="401"/>
            </a:xfrm>
          </p:grpSpPr>
          <p:sp>
            <p:nvSpPr>
              <p:cNvPr id="96298" name="Oval 42"/>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endParaRPr lang="zh-CN" altLang="en-US"/>
              </a:p>
            </p:txBody>
          </p:sp>
          <p:sp>
            <p:nvSpPr>
              <p:cNvPr id="96299" name="Text Box 43"/>
              <p:cNvSpPr txBox="1">
                <a:spLocks noChangeArrowheads="1"/>
              </p:cNvSpPr>
              <p:nvPr/>
            </p:nvSpPr>
            <p:spPr bwMode="auto">
              <a:xfrm>
                <a:off x="3018" y="4018"/>
                <a:ext cx="1020"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pPr algn="ctr" eaLnBrk="0" hangingPunct="0"/>
                <a:r>
                  <a:rPr lang="zh-CN" altLang="en-US" sz="1400">
                    <a:solidFill>
                      <a:srgbClr val="FF0000"/>
                    </a:solidFill>
                    <a:latin typeface="宋体" panose="02010600030101010101" pitchFamily="2" charset="-122"/>
                  </a:rPr>
                  <a:t>挂起等</a:t>
                </a:r>
              </a:p>
              <a:p>
                <a:pPr algn="ctr" eaLnBrk="0" hangingPunct="0"/>
                <a:r>
                  <a:rPr lang="zh-CN" altLang="en-US" sz="1400">
                    <a:solidFill>
                      <a:srgbClr val="FF0000"/>
                    </a:solidFill>
                    <a:latin typeface="宋体" panose="02010600030101010101" pitchFamily="2" charset="-122"/>
                  </a:rPr>
                  <a:t>待态</a:t>
                </a:r>
              </a:p>
            </p:txBody>
          </p:sp>
        </p:grpSp>
        <p:grpSp>
          <p:nvGrpSpPr>
            <p:cNvPr id="96300" name="Group 44"/>
            <p:cNvGrpSpPr>
              <a:grpSpLocks/>
            </p:cNvGrpSpPr>
            <p:nvPr/>
          </p:nvGrpSpPr>
          <p:grpSpPr bwMode="auto">
            <a:xfrm>
              <a:off x="3713" y="3375"/>
              <a:ext cx="775" cy="411"/>
              <a:chOff x="7204" y="4384"/>
              <a:chExt cx="1420" cy="401"/>
            </a:xfrm>
          </p:grpSpPr>
          <p:sp>
            <p:nvSpPr>
              <p:cNvPr id="96301" name="Oval 45"/>
              <p:cNvSpPr>
                <a:spLocks noChangeArrowheads="1"/>
              </p:cNvSpPr>
              <p:nvPr/>
            </p:nvSpPr>
            <p:spPr bwMode="auto">
              <a:xfrm>
                <a:off x="7204" y="4384"/>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a:lstStyle/>
              <a:p>
                <a:endParaRPr lang="zh-CN" altLang="en-US"/>
              </a:p>
            </p:txBody>
          </p:sp>
          <p:sp>
            <p:nvSpPr>
              <p:cNvPr id="96302" name="Text Box 46"/>
              <p:cNvSpPr txBox="1">
                <a:spLocks noChangeArrowheads="1"/>
              </p:cNvSpPr>
              <p:nvPr/>
            </p:nvSpPr>
            <p:spPr bwMode="auto">
              <a:xfrm>
                <a:off x="7529" y="4451"/>
                <a:ext cx="852"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0"/>
              <a:lstStyle/>
              <a:p>
                <a:pPr algn="ctr" eaLnBrk="0" hangingPunct="0"/>
                <a:r>
                  <a:rPr lang="zh-CN" altLang="en-US" sz="1600">
                    <a:solidFill>
                      <a:srgbClr val="FF0000"/>
                    </a:solidFill>
                    <a:latin typeface="宋体" panose="02010600030101010101" pitchFamily="2" charset="-122"/>
                  </a:rPr>
                  <a:t>等待态</a:t>
                </a:r>
              </a:p>
            </p:txBody>
          </p:sp>
        </p:grpSp>
        <p:sp>
          <p:nvSpPr>
            <p:cNvPr id="96303" name="Line 47"/>
            <p:cNvSpPr>
              <a:spLocks noChangeShapeType="1"/>
            </p:cNvSpPr>
            <p:nvPr/>
          </p:nvSpPr>
          <p:spPr bwMode="auto">
            <a:xfrm flipH="1" flipV="1">
              <a:off x="2141" y="1302"/>
              <a:ext cx="827" cy="576"/>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304" name="Line 48"/>
            <p:cNvSpPr>
              <a:spLocks noChangeShapeType="1"/>
            </p:cNvSpPr>
            <p:nvPr/>
          </p:nvSpPr>
          <p:spPr bwMode="auto">
            <a:xfrm flipV="1">
              <a:off x="880" y="1287"/>
              <a:ext cx="655" cy="999"/>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sp>
          <p:nvSpPr>
            <p:cNvPr id="96305" name="Text Box 49"/>
            <p:cNvSpPr txBox="1">
              <a:spLocks noChangeArrowheads="1"/>
            </p:cNvSpPr>
            <p:nvPr/>
          </p:nvSpPr>
          <p:spPr bwMode="auto">
            <a:xfrm>
              <a:off x="962" y="1501"/>
              <a:ext cx="262"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提交</a:t>
              </a:r>
            </a:p>
          </p:txBody>
        </p:sp>
        <p:sp>
          <p:nvSpPr>
            <p:cNvPr id="96306" name="Text Box 50"/>
            <p:cNvSpPr txBox="1">
              <a:spLocks noChangeArrowheads="1"/>
            </p:cNvSpPr>
            <p:nvPr/>
          </p:nvSpPr>
          <p:spPr bwMode="auto">
            <a:xfrm>
              <a:off x="953" y="3107"/>
              <a:ext cx="263" cy="2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p>
              <a:pPr algn="ctr" eaLnBrk="0" hangingPunct="0"/>
              <a:r>
                <a:rPr lang="zh-CN" altLang="en-US" sz="1400">
                  <a:solidFill>
                    <a:srgbClr val="FF0000"/>
                  </a:solidFill>
                  <a:latin typeface="宋体" panose="02010600030101010101" pitchFamily="2" charset="-122"/>
                </a:rPr>
                <a:t>提交</a:t>
              </a:r>
            </a:p>
          </p:txBody>
        </p:sp>
        <p:sp>
          <p:nvSpPr>
            <p:cNvPr id="96307" name="Line 51"/>
            <p:cNvSpPr>
              <a:spLocks noChangeShapeType="1"/>
            </p:cNvSpPr>
            <p:nvPr/>
          </p:nvSpPr>
          <p:spPr bwMode="auto">
            <a:xfrm flipV="1">
              <a:off x="192" y="2499"/>
              <a:ext cx="328" cy="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tIns="36000"/>
            <a:lstStyle/>
            <a:p>
              <a:endParaRPr lang="zh-CN" altLang="en-US"/>
            </a:p>
          </p:txBody>
        </p:sp>
      </p:grpSp>
    </p:spTree>
    <p:extLst>
      <p:ext uri="{BB962C8B-B14F-4D97-AF65-F5344CB8AC3E}">
        <p14:creationId xmlns:p14="http://schemas.microsoft.com/office/powerpoint/2010/main" val="1816744676"/>
      </p:ext>
    </p:extLst>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93700"/>
            <a:ext cx="84582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具有挂起进程功能的进程状态</a:t>
            </a:r>
            <a:endParaRPr lang="zh-CN" altLang="en-US" sz="4800">
              <a:latin typeface="仿宋_GB2312" pitchFamily="49" charset="-122"/>
              <a:ea typeface="仿宋_GB2312" pitchFamily="49" charset="-122"/>
            </a:endParaRPr>
          </a:p>
        </p:txBody>
      </p:sp>
      <p:sp>
        <p:nvSpPr>
          <p:cNvPr id="97283" name="Rectangle 3"/>
          <p:cNvSpPr>
            <a:spLocks noGrp="1" noChangeArrowheads="1"/>
          </p:cNvSpPr>
          <p:nvPr>
            <p:ph type="body" idx="1"/>
          </p:nvPr>
        </p:nvSpPr>
        <p:spPr>
          <a:xfrm>
            <a:off x="838200" y="1219200"/>
            <a:ext cx="7620000" cy="4613275"/>
          </a:xfrm>
        </p:spPr>
        <p:txBody>
          <a:bodyPr/>
          <a:lstStyle/>
          <a:p>
            <a:pPr marL="457200" indent="-457200" algn="just">
              <a:buFontTx/>
              <a:buNone/>
            </a:pPr>
            <a:r>
              <a:rPr lang="en-US" altLang="zh-CN">
                <a:latin typeface="仿宋_GB2312" pitchFamily="49" charset="-122"/>
                <a:ea typeface="仿宋_GB2312" pitchFamily="49" charset="-122"/>
              </a:rPr>
              <a:t>      </a:t>
            </a:r>
            <a:r>
              <a:rPr lang="zh-CN" altLang="en-US" sz="3600">
                <a:solidFill>
                  <a:srgbClr val="0000FF"/>
                </a:solidFill>
                <a:latin typeface="华文新魏" panose="02010800040101010101" pitchFamily="2" charset="-122"/>
                <a:ea typeface="华文新魏" panose="02010800040101010101" pitchFamily="2" charset="-122"/>
              </a:rPr>
              <a:t>进程增加了两个新状态：</a:t>
            </a:r>
          </a:p>
          <a:p>
            <a:pPr marL="457200" indent="-457200" algn="just"/>
            <a:r>
              <a:rPr lang="zh-CN" altLang="en-US" sz="3600">
                <a:latin typeface="华文新魏" panose="02010800040101010101" pitchFamily="2" charset="-122"/>
                <a:ea typeface="华文新魏" panose="02010800040101010101" pitchFamily="2" charset="-122"/>
              </a:rPr>
              <a:t>挂起就绪态</a:t>
            </a:r>
            <a:r>
              <a:rPr lang="en-US" altLang="zh-CN" sz="3600">
                <a:latin typeface="华文新魏" panose="02010800040101010101" pitchFamily="2" charset="-122"/>
                <a:ea typeface="华文新魏" panose="02010800040101010101" pitchFamily="2" charset="-122"/>
              </a:rPr>
              <a:t>(ready suspend)</a:t>
            </a:r>
            <a:r>
              <a:rPr lang="zh-CN" altLang="en-US" sz="3600">
                <a:latin typeface="华文新魏" panose="02010800040101010101" pitchFamily="2" charset="-122"/>
                <a:ea typeface="华文新魏" panose="02010800040101010101" pitchFamily="2" charset="-122"/>
              </a:rPr>
              <a:t>表明进程具备运行条件但目前在二级存储器中，当它被对换到主存才能被调度执行。</a:t>
            </a:r>
          </a:p>
          <a:p>
            <a:pPr marL="457200" indent="-457200" algn="just"/>
            <a:r>
              <a:rPr lang="zh-CN" altLang="en-US" sz="3600">
                <a:latin typeface="华文新魏" panose="02010800040101010101" pitchFamily="2" charset="-122"/>
                <a:ea typeface="华文新魏" panose="02010800040101010101" pitchFamily="2" charset="-122"/>
              </a:rPr>
              <a:t>挂起等待态</a:t>
            </a:r>
            <a:r>
              <a:rPr lang="en-US" altLang="zh-CN" sz="3600">
                <a:latin typeface="华文新魏" panose="02010800040101010101" pitchFamily="2" charset="-122"/>
                <a:ea typeface="华文新魏" panose="02010800040101010101" pitchFamily="2" charset="-122"/>
              </a:rPr>
              <a:t>(blocked suspend)</a:t>
            </a:r>
            <a:r>
              <a:rPr lang="zh-CN" altLang="en-US" sz="3600">
                <a:latin typeface="华文新魏" panose="02010800040101010101" pitchFamily="2" charset="-122"/>
                <a:ea typeface="华文新魏" panose="02010800040101010101" pitchFamily="2" charset="-122"/>
              </a:rPr>
              <a:t>表明进程正在等待某一个事件且在二级存储器中。</a:t>
            </a:r>
          </a:p>
        </p:txBody>
      </p:sp>
    </p:spTree>
    <p:extLst>
      <p:ext uri="{BB962C8B-B14F-4D97-AF65-F5344CB8AC3E}">
        <p14:creationId xmlns:p14="http://schemas.microsoft.com/office/powerpoint/2010/main" val="2764323035"/>
      </p:ext>
    </p:extLst>
  </p:cSld>
  <p:clrMapOvr>
    <a:masterClrMapping/>
  </p:clrMapOvr>
  <p:transition>
    <p:checke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15900" y="515938"/>
            <a:ext cx="882015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具有挂起进程状态转换的具体原因</a:t>
            </a:r>
          </a:p>
        </p:txBody>
      </p:sp>
      <p:sp>
        <p:nvSpPr>
          <p:cNvPr id="98307" name="Rectangle 3"/>
          <p:cNvSpPr>
            <a:spLocks noGrp="1" noChangeArrowheads="1"/>
          </p:cNvSpPr>
          <p:nvPr>
            <p:ph type="body" idx="1"/>
          </p:nvPr>
        </p:nvSpPr>
        <p:spPr>
          <a:xfrm>
            <a:off x="215900" y="1489075"/>
            <a:ext cx="8677275" cy="4100513"/>
          </a:xfrm>
        </p:spPr>
        <p:txBody>
          <a:bodyPr/>
          <a:lstStyle/>
          <a:p>
            <a:pPr algn="just">
              <a:buFontTx/>
              <a:buNone/>
            </a:pPr>
            <a:r>
              <a:rPr lang="en-US" altLang="zh-CN" sz="2800" dirty="0">
                <a:ea typeface="华文新魏" panose="02010800040101010101" pitchFamily="2" charset="-122"/>
              </a:rPr>
              <a:t>•</a:t>
            </a:r>
            <a:r>
              <a:rPr lang="zh-CN" altLang="en-US" sz="2800" dirty="0">
                <a:solidFill>
                  <a:srgbClr val="0000CC"/>
                </a:solidFill>
                <a:latin typeface="华文新魏" panose="02010800040101010101" pitchFamily="2" charset="-122"/>
                <a:ea typeface="华文新魏" panose="02010800040101010101" pitchFamily="2" charset="-122"/>
              </a:rPr>
              <a:t>等待态→挂起等待态</a:t>
            </a:r>
            <a:r>
              <a:rPr lang="en-US" altLang="zh-CN" sz="2800" dirty="0">
                <a:solidFill>
                  <a:srgbClr val="0000CC"/>
                </a:solidFill>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当前不存在就绪进程，至少一个等待态进程将被对换出去成为挂起等待态；</a:t>
            </a:r>
          </a:p>
          <a:p>
            <a:pPr algn="just">
              <a:buFontTx/>
              <a:buNone/>
            </a:pPr>
            <a:r>
              <a:rPr lang="en-US" altLang="zh-CN" sz="2800" dirty="0">
                <a:ea typeface="华文新魏" panose="02010800040101010101" pitchFamily="2" charset="-122"/>
              </a:rPr>
              <a:t>•</a:t>
            </a:r>
            <a:r>
              <a:rPr lang="zh-CN" altLang="en-US" sz="2800" dirty="0">
                <a:solidFill>
                  <a:srgbClr val="0000CC"/>
                </a:solidFill>
                <a:latin typeface="华文新魏" panose="02010800040101010101" pitchFamily="2" charset="-122"/>
                <a:ea typeface="华文新魏" panose="02010800040101010101" pitchFamily="2" charset="-122"/>
              </a:rPr>
              <a:t>挂起等待态→挂起就绪态</a:t>
            </a:r>
            <a:r>
              <a:rPr lang="en-US" altLang="zh-CN" sz="2800" dirty="0">
                <a:solidFill>
                  <a:srgbClr val="0000CC"/>
                </a:solidFill>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引起进程等待的事件发生之后，相应的挂起等待态进程将转换为挂起就绪态。</a:t>
            </a:r>
          </a:p>
          <a:p>
            <a:pPr algn="just">
              <a:buFontTx/>
              <a:buNone/>
            </a:pPr>
            <a:r>
              <a:rPr lang="en-US" altLang="zh-CN" sz="2800" dirty="0">
                <a:ea typeface="华文新魏" panose="02010800040101010101" pitchFamily="2" charset="-122"/>
              </a:rPr>
              <a:t>•</a:t>
            </a:r>
            <a:r>
              <a:rPr lang="zh-CN" altLang="en-US" sz="2800" dirty="0">
                <a:solidFill>
                  <a:srgbClr val="0000CC"/>
                </a:solidFill>
                <a:latin typeface="华文新魏" panose="02010800040101010101" pitchFamily="2" charset="-122"/>
                <a:ea typeface="华文新魏" panose="02010800040101010101" pitchFamily="2" charset="-122"/>
              </a:rPr>
              <a:t>挂起就绪态→就绪态</a:t>
            </a:r>
            <a:r>
              <a:rPr lang="en-US" altLang="zh-CN" sz="2800" dirty="0">
                <a:solidFill>
                  <a:srgbClr val="0000CC"/>
                </a:solidFill>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内存中没有就绪态进程，或挂起就绪态进程具有比就绪态进程更高的优先级，将把挂起就绪态进程转换成就绪态。</a:t>
            </a:r>
          </a:p>
          <a:p>
            <a:pPr algn="just">
              <a:buFontTx/>
              <a:buNone/>
            </a:pPr>
            <a:r>
              <a:rPr lang="en-US" altLang="zh-CN" sz="2800" dirty="0">
                <a:ea typeface="华文新魏" panose="02010800040101010101" pitchFamily="2" charset="-122"/>
              </a:rPr>
              <a:t>•</a:t>
            </a:r>
            <a:r>
              <a:rPr lang="zh-CN" altLang="en-US" sz="2800" dirty="0">
                <a:solidFill>
                  <a:srgbClr val="0000CC"/>
                </a:solidFill>
                <a:latin typeface="华文新魏" panose="02010800040101010101" pitchFamily="2" charset="-122"/>
                <a:ea typeface="华文新魏" panose="02010800040101010101" pitchFamily="2" charset="-122"/>
              </a:rPr>
              <a:t>就绪态→挂起就绪态</a:t>
            </a:r>
            <a:r>
              <a:rPr lang="en-US" altLang="zh-CN" sz="2800" dirty="0">
                <a:solidFill>
                  <a:srgbClr val="0000CC"/>
                </a:solidFill>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系统根据当前资源状况和性能要求，决定把就绪态进程对换出去成为挂起就绪态。</a:t>
            </a:r>
          </a:p>
        </p:txBody>
      </p:sp>
    </p:spTree>
    <p:extLst>
      <p:ext uri="{BB962C8B-B14F-4D97-AF65-F5344CB8AC3E}">
        <p14:creationId xmlns:p14="http://schemas.microsoft.com/office/powerpoint/2010/main" val="26438690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4213" y="404813"/>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挂起进程具有如下特征</a:t>
            </a:r>
            <a:endParaRPr lang="zh-CN" altLang="en-US" sz="4800">
              <a:latin typeface="仿宋_GB2312" pitchFamily="49" charset="-122"/>
              <a:ea typeface="仿宋_GB2312" pitchFamily="49" charset="-122"/>
            </a:endParaRPr>
          </a:p>
        </p:txBody>
      </p:sp>
      <p:sp>
        <p:nvSpPr>
          <p:cNvPr id="100355" name="Rectangle 3"/>
          <p:cNvSpPr>
            <a:spLocks noGrp="1" noChangeArrowheads="1"/>
          </p:cNvSpPr>
          <p:nvPr>
            <p:ph type="body" idx="1"/>
          </p:nvPr>
        </p:nvSpPr>
        <p:spPr>
          <a:xfrm>
            <a:off x="533400" y="1052513"/>
            <a:ext cx="8153400" cy="4987925"/>
          </a:xfrm>
        </p:spPr>
        <p:txBody>
          <a:bodyPr/>
          <a:lstStyle/>
          <a:p>
            <a:pPr algn="just">
              <a:buFontTx/>
              <a:buNone/>
            </a:pPr>
            <a:r>
              <a:rPr lang="en-US" altLang="zh-CN" sz="4400">
                <a:ea typeface="仿宋_GB2312" pitchFamily="49" charset="-122"/>
              </a:rPr>
              <a:t>•</a:t>
            </a:r>
            <a:r>
              <a:rPr lang="zh-CN" altLang="en-US" sz="3600">
                <a:latin typeface="华文新魏" panose="02010800040101010101" pitchFamily="2" charset="-122"/>
                <a:ea typeface="华文新魏" panose="02010800040101010101" pitchFamily="2" charset="-122"/>
              </a:rPr>
              <a:t>该进程不能立即被执行。</a:t>
            </a:r>
          </a:p>
          <a:p>
            <a:pPr algn="just">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挂起进程可能会等待事件，但所等待事件是独立于挂起条件的，事件结束并不能导致进程具备执行条件。</a:t>
            </a:r>
          </a:p>
          <a:p>
            <a:pPr algn="just">
              <a:buFontTx/>
              <a:buNone/>
            </a:pPr>
            <a:r>
              <a:rPr lang="en-US" altLang="zh-CN" sz="4400">
                <a:ea typeface="仿宋_GB2312" pitchFamily="49" charset="-122"/>
              </a:rPr>
              <a:t>•</a:t>
            </a:r>
            <a:r>
              <a:rPr lang="zh-CN" altLang="en-US" sz="3600">
                <a:latin typeface="华文新魏" panose="02010800040101010101" pitchFamily="2" charset="-122"/>
                <a:ea typeface="华文新魏" panose="02010800040101010101" pitchFamily="2" charset="-122"/>
              </a:rPr>
              <a:t>进程进入挂起状态是由于操作系统、父进程或进程本身阻止它的运行。</a:t>
            </a:r>
          </a:p>
          <a:p>
            <a:pPr algn="just">
              <a:buFontTx/>
              <a:buNone/>
            </a:pPr>
            <a:r>
              <a:rPr lang="en-US" altLang="zh-CN" sz="3600">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结束进程挂起状态的命令只能通过操作系统或父进程发出。</a:t>
            </a:r>
          </a:p>
        </p:txBody>
      </p:sp>
    </p:spTree>
    <p:extLst>
      <p:ext uri="{BB962C8B-B14F-4D97-AF65-F5344CB8AC3E}">
        <p14:creationId xmlns:p14="http://schemas.microsoft.com/office/powerpoint/2010/main" val="3206566546"/>
      </p:ext>
    </p:extLst>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6476" y="1354138"/>
            <a:ext cx="8610600" cy="73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FF0000"/>
                </a:solidFill>
                <a:latin typeface="华文新魏" panose="02010800040101010101" pitchFamily="2" charset="-122"/>
                <a:ea typeface="华文新魏" panose="02010800040101010101" pitchFamily="2" charset="-122"/>
              </a:rPr>
              <a:t>2. </a:t>
            </a:r>
            <a:r>
              <a:rPr lang="zh-CN" altLang="en-US" sz="3200" dirty="0">
                <a:solidFill>
                  <a:srgbClr val="FF0000"/>
                </a:solidFill>
                <a:latin typeface="华文新魏" panose="02010800040101010101" pitchFamily="2" charset="-122"/>
                <a:ea typeface="华文新魏" panose="02010800040101010101" pitchFamily="2" charset="-122"/>
              </a:rPr>
              <a:t>特权指令与非特权指令</a:t>
            </a:r>
            <a:endParaRPr lang="en-US" altLang="zh-CN" sz="3200" dirty="0">
              <a:solidFill>
                <a:srgbClr val="FF0000"/>
              </a:solidFill>
              <a:latin typeface="华文新魏" panose="02010800040101010101" pitchFamily="2" charset="-122"/>
              <a:ea typeface="华文新魏" panose="02010800040101010101" pitchFamily="2" charset="-122"/>
            </a:endParaRPr>
          </a:p>
        </p:txBody>
      </p:sp>
      <p:sp>
        <p:nvSpPr>
          <p:cNvPr id="9219" name="Rectangle 3"/>
          <p:cNvSpPr>
            <a:spLocks noChangeArrowheads="1"/>
          </p:cNvSpPr>
          <p:nvPr/>
        </p:nvSpPr>
        <p:spPr bwMode="auto">
          <a:xfrm>
            <a:off x="1564126" y="3717032"/>
            <a:ext cx="6012573"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eaLnBrk="1" hangingPunct="1">
              <a:spcBef>
                <a:spcPct val="20000"/>
              </a:spcBef>
              <a:buFontTx/>
              <a:buChar char="•"/>
            </a:pPr>
            <a:r>
              <a:rPr lang="zh-CN" altLang="en-US" sz="2800" dirty="0">
                <a:solidFill>
                  <a:schemeClr val="tx1"/>
                </a:solidFill>
                <a:latin typeface="+mn-ea"/>
                <a:ea typeface="+mn-ea"/>
              </a:rPr>
              <a:t>机器指令的集合称指令系统</a:t>
            </a:r>
          </a:p>
          <a:p>
            <a:pPr algn="l" eaLnBrk="1" hangingPunct="1">
              <a:spcBef>
                <a:spcPct val="20000"/>
              </a:spcBef>
            </a:pPr>
            <a:r>
              <a:rPr lang="zh-CN" altLang="en-US" sz="2800" dirty="0">
                <a:solidFill>
                  <a:schemeClr val="tx1"/>
                </a:solidFill>
                <a:latin typeface="+mn-ea"/>
                <a:ea typeface="+mn-ea"/>
              </a:rPr>
              <a:t> </a:t>
            </a:r>
            <a:r>
              <a:rPr lang="en-US" altLang="zh-CN" sz="2400" dirty="0">
                <a:solidFill>
                  <a:schemeClr val="tx1"/>
                </a:solidFill>
                <a:latin typeface="+mn-ea"/>
                <a:ea typeface="+mn-ea"/>
              </a:rPr>
              <a:t>(1)</a:t>
            </a:r>
            <a:r>
              <a:rPr lang="zh-CN" altLang="en-US" sz="2400" dirty="0">
                <a:solidFill>
                  <a:schemeClr val="tx1"/>
                </a:solidFill>
                <a:latin typeface="+mn-ea"/>
                <a:ea typeface="+mn-ea"/>
              </a:rPr>
              <a:t>数据处理类指令；</a:t>
            </a:r>
          </a:p>
          <a:p>
            <a:pPr algn="l" eaLnBrk="1" hangingPunct="1">
              <a:spcBef>
                <a:spcPct val="20000"/>
              </a:spcBef>
            </a:pPr>
            <a:r>
              <a:rPr lang="zh-CN" altLang="en-US" sz="2400" dirty="0">
                <a:solidFill>
                  <a:schemeClr val="tx1"/>
                </a:solidFill>
                <a:latin typeface="+mn-ea"/>
                <a:ea typeface="+mn-ea"/>
              </a:rPr>
              <a:t> </a:t>
            </a:r>
            <a:r>
              <a:rPr lang="en-US" altLang="zh-CN" sz="2400" dirty="0">
                <a:solidFill>
                  <a:schemeClr val="tx1"/>
                </a:solidFill>
                <a:latin typeface="+mn-ea"/>
                <a:ea typeface="+mn-ea"/>
              </a:rPr>
              <a:t>(2)</a:t>
            </a:r>
            <a:r>
              <a:rPr lang="zh-CN" altLang="en-US" sz="2400" dirty="0">
                <a:solidFill>
                  <a:schemeClr val="tx1"/>
                </a:solidFill>
                <a:latin typeface="+mn-ea"/>
                <a:ea typeface="+mn-ea"/>
              </a:rPr>
              <a:t>转移类指令；</a:t>
            </a:r>
          </a:p>
          <a:p>
            <a:pPr algn="l" eaLnBrk="1" hangingPunct="1">
              <a:spcBef>
                <a:spcPct val="20000"/>
              </a:spcBef>
            </a:pPr>
            <a:r>
              <a:rPr lang="zh-CN" altLang="en-US" sz="2400" dirty="0">
                <a:solidFill>
                  <a:schemeClr val="tx1"/>
                </a:solidFill>
                <a:latin typeface="+mn-ea"/>
                <a:ea typeface="+mn-ea"/>
              </a:rPr>
              <a:t> </a:t>
            </a:r>
            <a:r>
              <a:rPr lang="en-US" altLang="zh-CN" sz="2400" dirty="0">
                <a:solidFill>
                  <a:schemeClr val="tx1"/>
                </a:solidFill>
                <a:latin typeface="+mn-ea"/>
                <a:ea typeface="+mn-ea"/>
              </a:rPr>
              <a:t>(3)</a:t>
            </a:r>
            <a:r>
              <a:rPr lang="zh-CN" altLang="en-US" sz="2400" dirty="0">
                <a:solidFill>
                  <a:schemeClr val="tx1"/>
                </a:solidFill>
                <a:latin typeface="+mn-ea"/>
                <a:ea typeface="+mn-ea"/>
              </a:rPr>
              <a:t>数据传送类指令；</a:t>
            </a:r>
          </a:p>
          <a:p>
            <a:pPr algn="l" eaLnBrk="1" hangingPunct="1">
              <a:spcBef>
                <a:spcPct val="20000"/>
              </a:spcBef>
            </a:pPr>
            <a:r>
              <a:rPr lang="zh-CN" altLang="en-US" sz="2400" dirty="0">
                <a:solidFill>
                  <a:schemeClr val="tx1"/>
                </a:solidFill>
                <a:latin typeface="+mn-ea"/>
                <a:ea typeface="+mn-ea"/>
              </a:rPr>
              <a:t> </a:t>
            </a:r>
            <a:r>
              <a:rPr lang="en-US" altLang="zh-CN" sz="2400" dirty="0">
                <a:solidFill>
                  <a:schemeClr val="tx1"/>
                </a:solidFill>
                <a:latin typeface="+mn-ea"/>
                <a:ea typeface="+mn-ea"/>
              </a:rPr>
              <a:t>(4)</a:t>
            </a:r>
            <a:r>
              <a:rPr lang="zh-CN" altLang="en-US" sz="2400" dirty="0">
                <a:solidFill>
                  <a:schemeClr val="tx1"/>
                </a:solidFill>
                <a:latin typeface="+mn-ea"/>
                <a:ea typeface="+mn-ea"/>
              </a:rPr>
              <a:t>移位与字符串指令；</a:t>
            </a:r>
          </a:p>
          <a:p>
            <a:pPr algn="l" eaLnBrk="1" hangingPunct="1">
              <a:spcBef>
                <a:spcPct val="20000"/>
              </a:spcBef>
            </a:pPr>
            <a:r>
              <a:rPr lang="zh-CN" altLang="en-US" sz="2400" dirty="0">
                <a:solidFill>
                  <a:schemeClr val="tx1"/>
                </a:solidFill>
                <a:latin typeface="+mn-ea"/>
                <a:ea typeface="+mn-ea"/>
              </a:rPr>
              <a:t> </a:t>
            </a:r>
            <a:r>
              <a:rPr lang="en-US" altLang="zh-CN" sz="2400" dirty="0">
                <a:solidFill>
                  <a:schemeClr val="tx1"/>
                </a:solidFill>
                <a:latin typeface="+mn-ea"/>
                <a:ea typeface="+mn-ea"/>
              </a:rPr>
              <a:t>(5)I/O</a:t>
            </a:r>
            <a:r>
              <a:rPr lang="zh-CN" altLang="en-US" sz="2400" dirty="0">
                <a:solidFill>
                  <a:schemeClr val="tx1"/>
                </a:solidFill>
                <a:latin typeface="+mn-ea"/>
                <a:ea typeface="+mn-ea"/>
              </a:rPr>
              <a:t>类指令。</a:t>
            </a:r>
          </a:p>
          <a:p>
            <a:pPr algn="l" eaLnBrk="1" hangingPunct="1">
              <a:spcBef>
                <a:spcPct val="20000"/>
              </a:spcBef>
              <a:buFontTx/>
              <a:buChar char="•"/>
            </a:pPr>
            <a:endParaRPr lang="en-US" altLang="zh-CN" sz="3600" dirty="0">
              <a:solidFill>
                <a:schemeClr val="tx1"/>
              </a:solidFill>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
        <p:nvSpPr>
          <p:cNvPr id="2" name="矩形 1"/>
          <p:cNvSpPr/>
          <p:nvPr/>
        </p:nvSpPr>
        <p:spPr>
          <a:xfrm>
            <a:off x="467544" y="1970110"/>
            <a:ext cx="8492158" cy="1938992"/>
          </a:xfrm>
          <a:prstGeom prst="rect">
            <a:avLst/>
          </a:prstGeom>
        </p:spPr>
        <p:txBody>
          <a:bodyPr wrap="square">
            <a:spAutoFit/>
          </a:bodyPr>
          <a:lstStyle/>
          <a:p>
            <a:pPr indent="444500"/>
            <a:r>
              <a:rPr lang="zh-CN" altLang="en-US" dirty="0">
                <a:latin typeface="+mn-lt"/>
                <a:ea typeface="楷体" panose="02010609060101010101" pitchFamily="49" charset="-122"/>
              </a:rPr>
              <a:t>计算机的基本功能是执行程序，最终被执行的程序是存储在内存中的机器指令程序。</a:t>
            </a:r>
          </a:p>
          <a:p>
            <a:pPr indent="444500"/>
            <a:r>
              <a:rPr lang="zh-CN" altLang="en-US" dirty="0">
                <a:latin typeface="+mn-lt"/>
                <a:ea typeface="楷体" panose="02010609060101010101" pitchFamily="49" charset="-122"/>
              </a:rPr>
              <a:t>处理器根据程序计数器</a:t>
            </a:r>
            <a:r>
              <a:rPr lang="en-US" altLang="zh-CN" dirty="0">
                <a:latin typeface="+mn-lt"/>
                <a:ea typeface="楷体" panose="02010609060101010101" pitchFamily="49" charset="-122"/>
              </a:rPr>
              <a:t>(PC)</a:t>
            </a:r>
            <a:r>
              <a:rPr lang="zh-CN" altLang="en-US" dirty="0">
                <a:latin typeface="+mn-lt"/>
                <a:ea typeface="楷体" panose="02010609060101010101" pitchFamily="49" charset="-122"/>
              </a:rPr>
              <a:t>从内存中取指令到指令寄存器并执行它，</a:t>
            </a:r>
            <a:r>
              <a:rPr lang="en-US" altLang="zh-CN" dirty="0">
                <a:latin typeface="+mn-lt"/>
                <a:ea typeface="楷体" panose="02010609060101010101" pitchFamily="49" charset="-122"/>
              </a:rPr>
              <a:t>PC</a:t>
            </a:r>
            <a:r>
              <a:rPr lang="zh-CN" altLang="en-US" dirty="0">
                <a:latin typeface="+mn-lt"/>
                <a:ea typeface="楷体" panose="02010609060101010101" pitchFamily="49" charset="-122"/>
              </a:rPr>
              <a:t>将自动增长或改变为转移地址指明下条执行的指令。</a:t>
            </a:r>
          </a:p>
        </p:txBody>
      </p:sp>
    </p:spTree>
    <p:extLst>
      <p:ext uri="{BB962C8B-B14F-4D97-AF65-F5344CB8AC3E}">
        <p14:creationId xmlns:p14="http://schemas.microsoft.com/office/powerpoint/2010/main" val="255073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11188" y="115888"/>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2.3.3 </a:t>
            </a:r>
            <a:r>
              <a:rPr lang="zh-CN" altLang="en-US" sz="4000">
                <a:solidFill>
                  <a:srgbClr val="FF0000"/>
                </a:solidFill>
                <a:latin typeface="Times New Roman" panose="02020603050405020304" pitchFamily="18" charset="0"/>
                <a:ea typeface="华文新魏" panose="02010800040101010101" pitchFamily="2" charset="-122"/>
              </a:rPr>
              <a:t>进程的描述和组成</a:t>
            </a:r>
          </a:p>
        </p:txBody>
      </p:sp>
      <p:sp>
        <p:nvSpPr>
          <p:cNvPr id="102403" name="Rectangle 3"/>
          <p:cNvSpPr>
            <a:spLocks noGrp="1" noChangeArrowheads="1"/>
          </p:cNvSpPr>
          <p:nvPr>
            <p:ph type="body" idx="1"/>
          </p:nvPr>
        </p:nvSpPr>
        <p:spPr>
          <a:xfrm>
            <a:off x="323850" y="781050"/>
            <a:ext cx="7315200" cy="487363"/>
          </a:xfrm>
          <a:noFill/>
        </p:spPr>
        <p:txBody>
          <a:bodyPr/>
          <a:lstStyle/>
          <a:p>
            <a:pPr>
              <a:buFontTx/>
              <a:buNone/>
            </a:pPr>
            <a:r>
              <a:rPr lang="en-US" altLang="zh-CN" b="1">
                <a:solidFill>
                  <a:srgbClr val="0000FF"/>
                </a:solidFill>
                <a:latin typeface="黑体" panose="02010609060101010101" pitchFamily="49" charset="-122"/>
                <a:ea typeface="黑体" panose="02010609060101010101" pitchFamily="49" charset="-122"/>
              </a:rPr>
              <a:t>(1)</a:t>
            </a:r>
            <a:r>
              <a:rPr lang="zh-CN" altLang="en-US" b="1">
                <a:solidFill>
                  <a:srgbClr val="0000FF"/>
                </a:solidFill>
                <a:latin typeface="黑体" panose="02010609060101010101" pitchFamily="49" charset="-122"/>
                <a:ea typeface="黑体" panose="02010609060101010101" pitchFamily="49" charset="-122"/>
              </a:rPr>
              <a:t>进程映像</a:t>
            </a:r>
            <a:endParaRPr lang="zh-CN" altLang="en-US" b="1">
              <a:latin typeface="黑体" panose="02010609060101010101" pitchFamily="49" charset="-122"/>
              <a:ea typeface="黑体" panose="02010609060101010101" pitchFamily="49" charset="-122"/>
            </a:endParaRPr>
          </a:p>
        </p:txBody>
      </p:sp>
      <p:sp>
        <p:nvSpPr>
          <p:cNvPr id="102404" name="Text Box 4"/>
          <p:cNvSpPr txBox="1">
            <a:spLocks noChangeArrowheads="1"/>
          </p:cNvSpPr>
          <p:nvPr/>
        </p:nvSpPr>
        <p:spPr bwMode="auto">
          <a:xfrm>
            <a:off x="250825" y="1268413"/>
            <a:ext cx="8642350" cy="469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800" dirty="0">
                <a:latin typeface="Times New Roman" panose="02020603050405020304" pitchFamily="18" charset="0"/>
                <a:ea typeface="华文新魏" panose="02010800040101010101" pitchFamily="2" charset="-122"/>
              </a:rPr>
              <a:t>   </a:t>
            </a:r>
            <a:r>
              <a:rPr lang="zh-CN" altLang="en-US" sz="2800" dirty="0">
                <a:latin typeface="Times New Roman" panose="02020603050405020304" pitchFamily="18" charset="0"/>
                <a:ea typeface="华文新魏" panose="02010800040101010101" pitchFamily="2" charset="-122"/>
              </a:rPr>
              <a:t>某时刻进程的内容及其状态集合称为</a:t>
            </a:r>
            <a:r>
              <a:rPr lang="zh-CN" altLang="en-US" sz="2800" b="1" dirty="0">
                <a:solidFill>
                  <a:srgbClr val="0000CC"/>
                </a:solidFill>
                <a:latin typeface="Times New Roman" panose="02020603050405020304" pitchFamily="18" charset="0"/>
              </a:rPr>
              <a:t>进程映像</a:t>
            </a:r>
            <a:r>
              <a:rPr lang="en-US" altLang="zh-CN" sz="2800" dirty="0">
                <a:latin typeface="Times New Roman" panose="02020603050405020304" pitchFamily="18" charset="0"/>
                <a:ea typeface="华文新魏" panose="02010800040101010101" pitchFamily="2" charset="-122"/>
              </a:rPr>
              <a:t>(process image)</a:t>
            </a:r>
            <a:r>
              <a:rPr lang="zh-CN" altLang="en-US" sz="2800" dirty="0">
                <a:latin typeface="Times New Roman" panose="02020603050405020304" pitchFamily="18" charset="0"/>
                <a:ea typeface="华文新魏" panose="02010800040101010101" pitchFamily="2" charset="-122"/>
              </a:rPr>
              <a:t>。</a:t>
            </a:r>
          </a:p>
          <a:p>
            <a:r>
              <a:rPr kumimoji="1" lang="zh-CN" altLang="en-US" sz="2800" dirty="0">
                <a:solidFill>
                  <a:srgbClr val="0000CC"/>
                </a:solidFill>
                <a:ea typeface="华文新魏" panose="02010800040101010101" pitchFamily="2" charset="-122"/>
              </a:rPr>
              <a:t>   </a:t>
            </a:r>
            <a:r>
              <a:rPr kumimoji="1" lang="en-US" altLang="zh-CN" sz="2800" dirty="0">
                <a:solidFill>
                  <a:srgbClr val="0000CC"/>
                </a:solidFill>
                <a:ea typeface="华文新魏" panose="02010800040101010101" pitchFamily="2" charset="-122"/>
              </a:rPr>
              <a:t>-</a:t>
            </a:r>
            <a:r>
              <a:rPr kumimoji="1" lang="zh-CN" altLang="en-US" sz="2800" dirty="0">
                <a:solidFill>
                  <a:srgbClr val="0000CC"/>
                </a:solidFill>
                <a:ea typeface="华文新魏" panose="02010800040101010101" pitchFamily="2" charset="-122"/>
              </a:rPr>
              <a:t>进程控制块</a:t>
            </a:r>
          </a:p>
          <a:p>
            <a:r>
              <a:rPr kumimoji="1" lang="zh-CN" altLang="en-US" sz="2800" dirty="0">
                <a:solidFill>
                  <a:srgbClr val="0000CC"/>
                </a:solidFill>
                <a:ea typeface="华文新魏" panose="02010800040101010101" pitchFamily="2" charset="-122"/>
              </a:rPr>
              <a:t>   </a:t>
            </a:r>
            <a:r>
              <a:rPr kumimoji="1" lang="en-US" altLang="zh-CN" sz="2800" dirty="0">
                <a:solidFill>
                  <a:srgbClr val="0000CC"/>
                </a:solidFill>
                <a:ea typeface="华文新魏" panose="02010800040101010101" pitchFamily="2" charset="-122"/>
              </a:rPr>
              <a:t>-</a:t>
            </a:r>
            <a:r>
              <a:rPr kumimoji="1" lang="zh-CN" altLang="en-US" sz="2800" dirty="0">
                <a:solidFill>
                  <a:srgbClr val="0000CC"/>
                </a:solidFill>
                <a:ea typeface="华文新魏" panose="02010800040101010101" pitchFamily="2" charset="-122"/>
              </a:rPr>
              <a:t>进程程序块</a:t>
            </a:r>
          </a:p>
          <a:p>
            <a:r>
              <a:rPr kumimoji="1" lang="zh-CN" altLang="en-US" sz="2800" dirty="0">
                <a:solidFill>
                  <a:srgbClr val="0000CC"/>
                </a:solidFill>
                <a:ea typeface="华文新魏" panose="02010800040101010101" pitchFamily="2" charset="-122"/>
              </a:rPr>
              <a:t>   </a:t>
            </a:r>
            <a:r>
              <a:rPr kumimoji="1" lang="en-US" altLang="zh-CN" sz="2800" dirty="0">
                <a:solidFill>
                  <a:srgbClr val="0000CC"/>
                </a:solidFill>
                <a:ea typeface="华文新魏" panose="02010800040101010101" pitchFamily="2" charset="-122"/>
              </a:rPr>
              <a:t>-</a:t>
            </a:r>
            <a:r>
              <a:rPr kumimoji="1" lang="zh-CN" altLang="en-US" sz="2800" dirty="0">
                <a:solidFill>
                  <a:srgbClr val="0000CC"/>
                </a:solidFill>
                <a:ea typeface="华文新魏" panose="02010800040101010101" pitchFamily="2" charset="-122"/>
              </a:rPr>
              <a:t>进程核心栈</a:t>
            </a:r>
          </a:p>
          <a:p>
            <a:r>
              <a:rPr kumimoji="1" lang="zh-CN" altLang="en-US" sz="2800" dirty="0">
                <a:solidFill>
                  <a:srgbClr val="0000CC"/>
                </a:solidFill>
                <a:ea typeface="华文新魏" panose="02010800040101010101" pitchFamily="2" charset="-122"/>
              </a:rPr>
              <a:t>   </a:t>
            </a:r>
            <a:r>
              <a:rPr kumimoji="1" lang="en-US" altLang="zh-CN" sz="2800" dirty="0">
                <a:solidFill>
                  <a:srgbClr val="0000CC"/>
                </a:solidFill>
                <a:ea typeface="华文新魏" panose="02010800040101010101" pitchFamily="2" charset="-122"/>
              </a:rPr>
              <a:t>-</a:t>
            </a:r>
            <a:r>
              <a:rPr kumimoji="1" lang="zh-CN" altLang="en-US" sz="2800" dirty="0">
                <a:solidFill>
                  <a:srgbClr val="0000CC"/>
                </a:solidFill>
                <a:ea typeface="华文新魏" panose="02010800040101010101" pitchFamily="2" charset="-122"/>
              </a:rPr>
              <a:t>进程数据块</a:t>
            </a:r>
          </a:p>
          <a:p>
            <a:r>
              <a:rPr lang="zh-CN" altLang="en-US" sz="2800" dirty="0">
                <a:latin typeface="Times New Roman" panose="02020603050405020304" pitchFamily="18" charset="0"/>
                <a:ea typeface="华文新魏" panose="02010800040101010101" pitchFamily="2" charset="-122"/>
              </a:rPr>
              <a:t>  进程有四个要素组成：</a:t>
            </a:r>
            <a:r>
              <a:rPr lang="zh-CN" altLang="en-US" sz="2800" dirty="0">
                <a:solidFill>
                  <a:srgbClr val="0000CC"/>
                </a:solidFill>
                <a:latin typeface="Times New Roman" panose="02020603050405020304" pitchFamily="18" charset="0"/>
                <a:ea typeface="华文新魏" panose="02010800040101010101" pitchFamily="2" charset="-122"/>
              </a:rPr>
              <a:t>控制块、程序块、核心栈和数据块</a:t>
            </a:r>
            <a:r>
              <a:rPr lang="zh-CN" altLang="en-US" sz="2800" dirty="0">
                <a:latin typeface="Times New Roman" panose="02020603050405020304" pitchFamily="18" charset="0"/>
                <a:ea typeface="华文新魏" panose="02010800040101010101" pitchFamily="2" charset="-122"/>
              </a:rPr>
              <a:t>。</a:t>
            </a:r>
          </a:p>
          <a:p>
            <a:r>
              <a:rPr lang="zh-CN" altLang="en-US" sz="2800" dirty="0">
                <a:latin typeface="Times New Roman" panose="02020603050405020304" pitchFamily="18" charset="0"/>
                <a:ea typeface="华文新魏" panose="02010800040101010101" pitchFamily="2" charset="-122"/>
              </a:rPr>
              <a:t>   如果进程拥有</a:t>
            </a:r>
            <a:r>
              <a:rPr lang="zh-CN" altLang="en-US" sz="2800" dirty="0">
                <a:solidFill>
                  <a:srgbClr val="0000CC"/>
                </a:solidFill>
                <a:latin typeface="Times New Roman" panose="02020603050405020304" pitchFamily="18" charset="0"/>
                <a:ea typeface="华文新魏" panose="02010800040101010101" pitchFamily="2" charset="-122"/>
              </a:rPr>
              <a:t>控制块、程序块</a:t>
            </a:r>
            <a:r>
              <a:rPr lang="zh-CN" altLang="en-US" sz="2800" dirty="0">
                <a:latin typeface="Times New Roman" panose="02020603050405020304" pitchFamily="18" charset="0"/>
                <a:ea typeface="华文新魏" panose="02010800040101010101" pitchFamily="2" charset="-122"/>
              </a:rPr>
              <a:t>和</a:t>
            </a:r>
            <a:r>
              <a:rPr lang="zh-CN" altLang="en-US" sz="2800" dirty="0">
                <a:solidFill>
                  <a:srgbClr val="0000CC"/>
                </a:solidFill>
                <a:latin typeface="Times New Roman" panose="02020603050405020304" pitchFamily="18" charset="0"/>
                <a:ea typeface="华文新魏" panose="02010800040101010101" pitchFamily="2" charset="-122"/>
              </a:rPr>
              <a:t>核心栈</a:t>
            </a:r>
            <a:r>
              <a:rPr lang="zh-CN" altLang="en-US" sz="2800" dirty="0">
                <a:latin typeface="Times New Roman" panose="02020603050405020304" pitchFamily="18" charset="0"/>
                <a:ea typeface="华文新魏" panose="02010800040101010101" pitchFamily="2" charset="-122"/>
              </a:rPr>
              <a:t>，而共享用户地址空间，为“</a:t>
            </a:r>
            <a:r>
              <a:rPr lang="zh-CN" altLang="en-US" sz="2800" dirty="0">
                <a:solidFill>
                  <a:srgbClr val="FF0000"/>
                </a:solidFill>
                <a:latin typeface="Times New Roman" panose="02020603050405020304" pitchFamily="18" charset="0"/>
                <a:ea typeface="华文新魏" panose="02010800040101010101" pitchFamily="2" charset="-122"/>
              </a:rPr>
              <a:t>用户线程</a:t>
            </a:r>
            <a:r>
              <a:rPr lang="zh-CN" altLang="en-US" sz="2800" dirty="0">
                <a:latin typeface="Times New Roman" panose="02020603050405020304" pitchFamily="18" charset="0"/>
                <a:ea typeface="华文新魏" panose="02010800040101010101" pitchFamily="2" charset="-122"/>
              </a:rPr>
              <a:t>”；如果完全没有用户空间，则为“</a:t>
            </a:r>
            <a:r>
              <a:rPr lang="zh-CN" altLang="en-US" sz="2800" dirty="0">
                <a:solidFill>
                  <a:srgbClr val="FF0000"/>
                </a:solidFill>
                <a:latin typeface="Times New Roman" panose="02020603050405020304" pitchFamily="18" charset="0"/>
                <a:ea typeface="华文新魏" panose="02010800040101010101" pitchFamily="2" charset="-122"/>
              </a:rPr>
              <a:t>内核线程</a:t>
            </a:r>
            <a:r>
              <a:rPr lang="zh-CN" altLang="en-US" sz="2800" dirty="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283428579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b="1">
                <a:ea typeface="仿宋_GB2312" pitchFamily="49" charset="-122"/>
              </a:rPr>
              <a:t>  </a:t>
            </a:r>
            <a:r>
              <a:rPr lang="zh-CN" altLang="en-US" sz="4000">
                <a:solidFill>
                  <a:srgbClr val="FF0000"/>
                </a:solidFill>
                <a:latin typeface="Times New Roman" panose="02020603050405020304" pitchFamily="18" charset="0"/>
                <a:ea typeface="华文新魏" panose="02010800040101010101" pitchFamily="2" charset="-122"/>
              </a:rPr>
              <a:t>进程的描述和组成</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104451" name="Rectangle 3"/>
          <p:cNvSpPr>
            <a:spLocks noGrp="1" noChangeArrowheads="1"/>
          </p:cNvSpPr>
          <p:nvPr>
            <p:ph type="body" idx="1"/>
          </p:nvPr>
        </p:nvSpPr>
        <p:spPr>
          <a:xfrm>
            <a:off x="468313" y="981075"/>
            <a:ext cx="8351837" cy="4870450"/>
          </a:xfrm>
        </p:spPr>
        <p:txBody>
          <a:bodyPr/>
          <a:lstStyle/>
          <a:p>
            <a:r>
              <a:rPr lang="zh-CN" altLang="en-US">
                <a:latin typeface="Times New Roman" panose="02020603050405020304" pitchFamily="18" charset="0"/>
                <a:ea typeface="华文新魏" panose="02010800040101010101" pitchFamily="2" charset="-122"/>
              </a:rPr>
              <a:t>操作系统中把进程物理实体和支持进程运行的环境合称为</a:t>
            </a:r>
            <a:r>
              <a:rPr lang="zh-CN" altLang="en-US" b="1">
                <a:solidFill>
                  <a:srgbClr val="0000CC"/>
                </a:solidFill>
                <a:latin typeface="Times New Roman" panose="02020603050405020304" pitchFamily="18" charset="0"/>
              </a:rPr>
              <a:t>进程上下文</a:t>
            </a:r>
            <a:r>
              <a:rPr lang="en-US" altLang="zh-CN">
                <a:latin typeface="Times New Roman" panose="02020603050405020304" pitchFamily="18" charset="0"/>
                <a:ea typeface="华文新魏" panose="02010800040101010101" pitchFamily="2" charset="-122"/>
              </a:rPr>
              <a:t>(context)</a:t>
            </a:r>
            <a:r>
              <a:rPr lang="zh-CN" altLang="en-US">
                <a:latin typeface="Times New Roman" panose="02020603050405020304" pitchFamily="18" charset="0"/>
                <a:ea typeface="华文新魏" panose="02010800040101010101" pitchFamily="2" charset="-122"/>
              </a:rPr>
              <a:t>。</a:t>
            </a:r>
          </a:p>
          <a:p>
            <a:r>
              <a:rPr lang="zh-CN" altLang="en-US">
                <a:latin typeface="Times New Roman" panose="02020603050405020304" pitchFamily="18" charset="0"/>
                <a:ea typeface="华文新魏" panose="02010800040101010101" pitchFamily="2" charset="-122"/>
              </a:rPr>
              <a:t>当系统调度新进程占有处理器时，新老进程随之发生上下文切换。进程的运行被认为是在上下文中执行。</a:t>
            </a:r>
          </a:p>
          <a:p>
            <a:r>
              <a:rPr lang="zh-CN" altLang="en-US">
                <a:latin typeface="Times New Roman" panose="02020603050405020304" pitchFamily="18" charset="0"/>
                <a:ea typeface="华文新魏" panose="02010800040101010101" pitchFamily="2" charset="-122"/>
              </a:rPr>
              <a:t>进程上下文组成</a:t>
            </a:r>
            <a:r>
              <a:rPr lang="en-US" altLang="zh-CN">
                <a:latin typeface="Times New Roman" panose="02020603050405020304" pitchFamily="18" charset="0"/>
                <a:ea typeface="华文新魏" panose="02010800040101010101" pitchFamily="2" charset="-122"/>
              </a:rPr>
              <a:t>:</a:t>
            </a:r>
          </a:p>
          <a:p>
            <a:pPr lvl="1"/>
            <a:r>
              <a:rPr lang="zh-CN" altLang="en-US" sz="3200" b="1">
                <a:solidFill>
                  <a:srgbClr val="0000CC"/>
                </a:solidFill>
                <a:latin typeface="楷体_GB2312" pitchFamily="49" charset="-122"/>
                <a:ea typeface="楷体_GB2312" pitchFamily="49" charset="-122"/>
              </a:rPr>
              <a:t>用户级上下文</a:t>
            </a:r>
          </a:p>
          <a:p>
            <a:pPr lvl="1"/>
            <a:r>
              <a:rPr lang="zh-CN" altLang="en-US" sz="3200" b="1">
                <a:solidFill>
                  <a:srgbClr val="0000CC"/>
                </a:solidFill>
                <a:latin typeface="楷体_GB2312" pitchFamily="49" charset="-122"/>
                <a:ea typeface="楷体_GB2312" pitchFamily="49" charset="-122"/>
              </a:rPr>
              <a:t>寄存器上下文</a:t>
            </a:r>
          </a:p>
          <a:p>
            <a:pPr lvl="1"/>
            <a:r>
              <a:rPr lang="zh-CN" altLang="en-US" sz="3200" b="1">
                <a:solidFill>
                  <a:srgbClr val="0000CC"/>
                </a:solidFill>
                <a:latin typeface="楷体_GB2312" pitchFamily="49" charset="-122"/>
                <a:ea typeface="楷体_GB2312" pitchFamily="49" charset="-122"/>
              </a:rPr>
              <a:t>系统级上下文</a:t>
            </a:r>
          </a:p>
        </p:txBody>
      </p:sp>
    </p:spTree>
    <p:extLst>
      <p:ext uri="{BB962C8B-B14F-4D97-AF65-F5344CB8AC3E}">
        <p14:creationId xmlns:p14="http://schemas.microsoft.com/office/powerpoint/2010/main" val="16780389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4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95288" y="217488"/>
            <a:ext cx="8229600" cy="609600"/>
          </a:xfrm>
        </p:spPr>
        <p:txBody>
          <a:bodyPr/>
          <a:lstStyle/>
          <a:p>
            <a:r>
              <a:rPr lang="en-US" altLang="zh-CN" sz="4000" dirty="0">
                <a:solidFill>
                  <a:srgbClr val="FF0000"/>
                </a:solidFill>
                <a:latin typeface="Times New Roman" panose="02020603050405020304" pitchFamily="18" charset="0"/>
                <a:ea typeface="华文新魏" panose="02010800040101010101" pitchFamily="2" charset="-122"/>
              </a:rPr>
              <a:t> (2)</a:t>
            </a:r>
            <a:r>
              <a:rPr lang="zh-CN" altLang="en-US" sz="4000" dirty="0">
                <a:solidFill>
                  <a:srgbClr val="FF0000"/>
                </a:solidFill>
                <a:latin typeface="Times New Roman" panose="02020603050405020304" pitchFamily="18" charset="0"/>
                <a:ea typeface="华文新魏" panose="02010800040101010101" pitchFamily="2" charset="-122"/>
              </a:rPr>
              <a:t>进程控制块</a:t>
            </a:r>
          </a:p>
        </p:txBody>
      </p:sp>
      <p:sp>
        <p:nvSpPr>
          <p:cNvPr id="108547" name="Rectangle 3"/>
          <p:cNvSpPr>
            <a:spLocks noGrp="1" noChangeArrowheads="1"/>
          </p:cNvSpPr>
          <p:nvPr>
            <p:ph type="body" idx="1"/>
          </p:nvPr>
        </p:nvSpPr>
        <p:spPr>
          <a:xfrm>
            <a:off x="468313" y="908050"/>
            <a:ext cx="8280400" cy="4471988"/>
          </a:xfrm>
        </p:spPr>
        <p:txBody>
          <a:bodyPr/>
          <a:lstStyle/>
          <a:p>
            <a:pPr marL="457200" indent="-457200"/>
            <a:r>
              <a:rPr lang="zh-CN" altLang="en-US" sz="2800" dirty="0">
                <a:solidFill>
                  <a:srgbClr val="0000CC"/>
                </a:solidFill>
                <a:latin typeface="Times New Roman" panose="02020603050405020304" pitchFamily="18" charset="0"/>
                <a:ea typeface="华文新魏" panose="02010800040101010101" pitchFamily="2" charset="-122"/>
              </a:rPr>
              <a:t>进程控制块</a:t>
            </a: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(Process Control Block, PCB)</a:t>
            </a:r>
            <a:r>
              <a:rPr lang="zh-CN" altLang="en-US" sz="2800" dirty="0">
                <a:latin typeface="Times New Roman" panose="02020603050405020304" pitchFamily="18" charset="0"/>
                <a:ea typeface="华文新魏" panose="02010800040101010101" pitchFamily="2" charset="-122"/>
              </a:rPr>
              <a:t>是进程存在的唯一标识，是操作系统用于记录和刻划进程状态及有关信息的数据结构。也是操作系统掌握进程的唯一资料结构，它包括了进程执行时的情况，以及进程让出处理器后所处的状态、断点等信息。</a:t>
            </a:r>
          </a:p>
          <a:p>
            <a:pPr marL="457200" indent="-457200"/>
            <a:r>
              <a:rPr lang="zh-CN" altLang="en-US" dirty="0">
                <a:latin typeface="华文新魏" panose="02010800040101010101" pitchFamily="2" charset="-122"/>
                <a:ea typeface="华文新魏" panose="02010800040101010101" pitchFamily="2" charset="-122"/>
              </a:rPr>
              <a:t>进程控制块包含三类信息</a:t>
            </a:r>
          </a:p>
          <a:p>
            <a:pPr marL="457200" indent="-457200" algn="just">
              <a:buFontTx/>
              <a:buNone/>
            </a:pPr>
            <a:r>
              <a:rPr lang="zh-CN" altLang="en-US" dirty="0">
                <a:latin typeface="华文新魏" panose="02010800040101010101" pitchFamily="2" charset="-122"/>
                <a:ea typeface="华文新魏" panose="02010800040101010101" pitchFamily="2" charset="-122"/>
              </a:rPr>
              <a:t>    </a:t>
            </a:r>
            <a:r>
              <a:rPr lang="zh-CN" altLang="en-US" b="1" dirty="0">
                <a:solidFill>
                  <a:srgbClr val="0000CC"/>
                </a:solidFill>
                <a:latin typeface="楷体_GB2312" pitchFamily="49" charset="-122"/>
                <a:ea typeface="楷体_GB2312" pitchFamily="49" charset="-122"/>
              </a:rPr>
              <a:t>标识信息</a:t>
            </a:r>
          </a:p>
          <a:p>
            <a:pPr marL="457200" indent="-457200" algn="just">
              <a:buFontTx/>
              <a:buNone/>
            </a:pPr>
            <a:r>
              <a:rPr lang="zh-CN" altLang="en-US" b="1" dirty="0">
                <a:solidFill>
                  <a:srgbClr val="0000CC"/>
                </a:solidFill>
                <a:latin typeface="楷体_GB2312" pitchFamily="49" charset="-122"/>
                <a:ea typeface="楷体_GB2312" pitchFamily="49" charset="-122"/>
              </a:rPr>
              <a:t>   现场信息</a:t>
            </a:r>
          </a:p>
          <a:p>
            <a:pPr marL="457200" indent="-457200" algn="just">
              <a:buFontTx/>
              <a:buNone/>
            </a:pPr>
            <a:r>
              <a:rPr lang="zh-CN" altLang="en-US" b="1" dirty="0">
                <a:solidFill>
                  <a:srgbClr val="0000CC"/>
                </a:solidFill>
                <a:latin typeface="楷体_GB2312" pitchFamily="49" charset="-122"/>
                <a:ea typeface="楷体_GB2312" pitchFamily="49" charset="-122"/>
              </a:rPr>
              <a:t>   控制信息</a:t>
            </a:r>
            <a:endParaRPr lang="zh-CN" altLang="en-US" sz="2800" b="1" dirty="0">
              <a:solidFill>
                <a:srgbClr val="0000CC"/>
              </a:solidFill>
              <a:latin typeface="楷体_GB2312" pitchFamily="49" charset="-122"/>
              <a:ea typeface="楷体_GB2312" pitchFamily="49" charset="-122"/>
            </a:endParaRPr>
          </a:p>
        </p:txBody>
      </p:sp>
    </p:spTree>
    <p:extLst>
      <p:ext uri="{BB962C8B-B14F-4D97-AF65-F5344CB8AC3E}">
        <p14:creationId xmlns:p14="http://schemas.microsoft.com/office/powerpoint/2010/main" val="387281239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16632"/>
            <a:ext cx="7772400" cy="719807"/>
          </a:xfrm>
        </p:spPr>
        <p:txBody>
          <a:bodyPr/>
          <a:lstStyle/>
          <a:p>
            <a:r>
              <a:rPr lang="en-US" altLang="zh-CN" b="1" dirty="0">
                <a:ea typeface="仿宋_GB2312" pitchFamily="49" charset="-122"/>
              </a:rPr>
              <a:t> </a:t>
            </a:r>
            <a:r>
              <a:rPr lang="en-US" altLang="zh-CN" sz="4800" dirty="0">
                <a:ea typeface="华文新魏" panose="02010800040101010101" pitchFamily="2" charset="-122"/>
              </a:rPr>
              <a:t> </a:t>
            </a:r>
            <a:r>
              <a:rPr lang="en-US" altLang="zh-CN" sz="4000" dirty="0">
                <a:solidFill>
                  <a:srgbClr val="FF0000"/>
                </a:solidFill>
                <a:latin typeface="Times New Roman" panose="02020603050405020304" pitchFamily="18" charset="0"/>
                <a:ea typeface="华文新魏" panose="02010800040101010101" pitchFamily="2" charset="-122"/>
              </a:rPr>
              <a:t>(3) </a:t>
            </a:r>
            <a:r>
              <a:rPr lang="zh-CN" altLang="en-US" sz="4000" dirty="0">
                <a:solidFill>
                  <a:srgbClr val="FF0000"/>
                </a:solidFill>
                <a:latin typeface="Times New Roman" panose="02020603050405020304" pitchFamily="18" charset="0"/>
                <a:ea typeface="华文新魏" panose="02010800040101010101" pitchFamily="2" charset="-122"/>
              </a:rPr>
              <a:t>进程队列及其管理</a:t>
            </a:r>
            <a:endParaRPr lang="en-US" altLang="zh-CN" sz="4000" dirty="0">
              <a:solidFill>
                <a:srgbClr val="FF0000"/>
              </a:solidFill>
              <a:latin typeface="Times New Roman" panose="02020603050405020304" pitchFamily="18" charset="0"/>
              <a:ea typeface="华文新魏" panose="02010800040101010101" pitchFamily="2" charset="-122"/>
            </a:endParaRPr>
          </a:p>
        </p:txBody>
      </p:sp>
      <p:sp>
        <p:nvSpPr>
          <p:cNvPr id="18435" name="Rectangle 3"/>
          <p:cNvSpPr>
            <a:spLocks noGrp="1" noChangeArrowheads="1"/>
          </p:cNvSpPr>
          <p:nvPr>
            <p:ph type="body" idx="1"/>
          </p:nvPr>
        </p:nvSpPr>
        <p:spPr>
          <a:xfrm>
            <a:off x="899592" y="1412776"/>
            <a:ext cx="7921376" cy="4104233"/>
          </a:xfrm>
        </p:spPr>
        <p:txBody>
          <a:bodyPr/>
          <a:lstStyle/>
          <a:p>
            <a:pPr eaLnBrk="1" hangingPunct="1">
              <a:lnSpc>
                <a:spcPct val="90000"/>
              </a:lnSpc>
            </a:pPr>
            <a:r>
              <a:rPr lang="zh-CN" altLang="en-US" sz="2800" dirty="0">
                <a:latin typeface="+mn-ea"/>
              </a:rPr>
              <a:t>处于同一状态的所有</a:t>
            </a:r>
            <a:r>
              <a:rPr lang="en-US" altLang="zh-CN" sz="2800" dirty="0">
                <a:latin typeface="+mn-ea"/>
              </a:rPr>
              <a:t>PCB</a:t>
            </a:r>
            <a:r>
              <a:rPr lang="zh-CN" altLang="en-US" sz="2800" dirty="0">
                <a:latin typeface="+mn-ea"/>
              </a:rPr>
              <a:t>链接在一起的数据结构称为进程队列。 </a:t>
            </a:r>
          </a:p>
          <a:p>
            <a:pPr eaLnBrk="1" hangingPunct="1">
              <a:lnSpc>
                <a:spcPct val="90000"/>
              </a:lnSpc>
            </a:pPr>
            <a:r>
              <a:rPr lang="zh-CN" altLang="en-US" sz="2800" dirty="0">
                <a:latin typeface="+mn-ea"/>
              </a:rPr>
              <a:t>同一状态进程的</a:t>
            </a:r>
            <a:r>
              <a:rPr lang="en-US" altLang="zh-CN" sz="2800" dirty="0">
                <a:latin typeface="+mn-ea"/>
              </a:rPr>
              <a:t>PCB</a:t>
            </a:r>
            <a:r>
              <a:rPr lang="zh-CN" altLang="en-US" sz="2800" dirty="0">
                <a:latin typeface="+mn-ea"/>
              </a:rPr>
              <a:t>既可按先来先到的原则排成队列</a:t>
            </a:r>
            <a:r>
              <a:rPr lang="en-US" altLang="zh-CN" sz="2800" dirty="0">
                <a:latin typeface="+mn-ea"/>
              </a:rPr>
              <a:t>;</a:t>
            </a:r>
            <a:r>
              <a:rPr lang="zh-CN" altLang="en-US" sz="2800" dirty="0">
                <a:latin typeface="+mn-ea"/>
              </a:rPr>
              <a:t>也可按优先数或其它原则排队。</a:t>
            </a:r>
          </a:p>
          <a:p>
            <a:pPr eaLnBrk="1" hangingPunct="1">
              <a:lnSpc>
                <a:spcPct val="90000"/>
              </a:lnSpc>
            </a:pPr>
            <a:r>
              <a:rPr lang="zh-CN" altLang="en-US" sz="2800" dirty="0">
                <a:latin typeface="+mn-ea"/>
              </a:rPr>
              <a:t>通用队列组织方式：</a:t>
            </a:r>
          </a:p>
          <a:p>
            <a:pPr eaLnBrk="1" hangingPunct="1">
              <a:lnSpc>
                <a:spcPct val="90000"/>
              </a:lnSpc>
              <a:buFontTx/>
              <a:buNone/>
            </a:pPr>
            <a:r>
              <a:rPr lang="zh-CN" altLang="en-US" sz="2800" dirty="0">
                <a:latin typeface="+mn-ea"/>
              </a:rPr>
              <a:t>       </a:t>
            </a:r>
            <a:r>
              <a:rPr lang="zh-CN" altLang="en-US" sz="2800" dirty="0">
                <a:latin typeface="楷体" panose="02010609060101010101" pitchFamily="49" charset="-122"/>
                <a:ea typeface="楷体" panose="02010609060101010101" pitchFamily="49" charset="-122"/>
              </a:rPr>
              <a:t>线性方式、</a:t>
            </a:r>
          </a:p>
          <a:p>
            <a:pPr eaLnBrk="1" hangingPunct="1">
              <a:lnSpc>
                <a:spcPct val="90000"/>
              </a:lnSpc>
              <a:buFontTx/>
              <a:buNone/>
            </a:pPr>
            <a:r>
              <a:rPr lang="zh-CN" altLang="en-US" sz="2800" dirty="0">
                <a:latin typeface="楷体" panose="02010609060101010101" pitchFamily="49" charset="-122"/>
                <a:ea typeface="楷体" panose="02010609060101010101" pitchFamily="49" charset="-122"/>
              </a:rPr>
              <a:t>       链接方式</a:t>
            </a:r>
          </a:p>
          <a:p>
            <a:pPr eaLnBrk="1" hangingPunct="1">
              <a:lnSpc>
                <a:spcPct val="90000"/>
              </a:lnSpc>
              <a:buFontTx/>
              <a:buNone/>
            </a:pPr>
            <a:r>
              <a:rPr lang="zh-CN" altLang="en-US" sz="2800" dirty="0">
                <a:latin typeface="楷体" panose="02010609060101010101" pitchFamily="49" charset="-122"/>
                <a:ea typeface="楷体" panose="02010609060101010101" pitchFamily="49" charset="-122"/>
              </a:rPr>
              <a:t>       索引方式。</a:t>
            </a:r>
          </a:p>
          <a:p>
            <a:pPr eaLnBrk="1" hangingPunct="1">
              <a:lnSpc>
                <a:spcPct val="90000"/>
              </a:lnSpc>
            </a:pPr>
            <a:r>
              <a:rPr lang="zh-CN" altLang="en-US" sz="2800" dirty="0">
                <a:latin typeface="+mn-ea"/>
              </a:rPr>
              <a:t>进程入队和出队</a:t>
            </a:r>
            <a:endParaRPr lang="en-US" altLang="zh-CN" dirty="0">
              <a:latin typeface="仿宋_GB2312" pitchFamily="49" charset="-122"/>
              <a:ea typeface="仿宋_GB2312" pitchFamily="49" charset="-122"/>
            </a:endParaRPr>
          </a:p>
        </p:txBody>
      </p:sp>
    </p:spTree>
    <p:extLst>
      <p:ext uri="{BB962C8B-B14F-4D97-AF65-F5344CB8AC3E}">
        <p14:creationId xmlns:p14="http://schemas.microsoft.com/office/powerpoint/2010/main" val="1435118919"/>
      </p:ext>
    </p:extLst>
  </p:cSld>
  <p:clrMapOvr>
    <a:masterClrMapping/>
  </p:clrMapOvr>
  <p:transition>
    <p:checke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762000" y="571500"/>
            <a:ext cx="7772400" cy="609600"/>
          </a:xfrm>
        </p:spPr>
        <p:txBody>
          <a:bodyPr anchor="ctr"/>
          <a:lstStyle/>
          <a:p>
            <a:r>
              <a:rPr lang="zh-CN" altLang="en-US" sz="4000">
                <a:solidFill>
                  <a:srgbClr val="FF0000"/>
                </a:solidFill>
                <a:latin typeface="Times New Roman" panose="02020603050405020304" pitchFamily="18" charset="0"/>
                <a:ea typeface="华文新魏" panose="02010800040101010101" pitchFamily="2" charset="-122"/>
              </a:rPr>
              <a:t>进程理解举例</a:t>
            </a:r>
          </a:p>
        </p:txBody>
      </p:sp>
      <p:sp>
        <p:nvSpPr>
          <p:cNvPr id="110595" name="Text Box 3"/>
          <p:cNvSpPr txBox="1">
            <a:spLocks noChangeArrowheads="1"/>
          </p:cNvSpPr>
          <p:nvPr/>
        </p:nvSpPr>
        <p:spPr bwMode="auto">
          <a:xfrm>
            <a:off x="914400" y="2133600"/>
            <a:ext cx="7834064" cy="2286000"/>
          </a:xfrm>
          <a:prstGeom prst="rect">
            <a:avLst/>
          </a:prstGeom>
          <a:solidFill>
            <a:srgbClr val="FFFFFF"/>
          </a:solidFill>
          <a:ln w="9525">
            <a:solidFill>
              <a:srgbClr val="FFFFFF"/>
            </a:solidFill>
            <a:miter lim="800000"/>
            <a:headEnd/>
            <a:tailEnd/>
          </a:ln>
        </p:spPr>
        <p:txBody>
          <a:bodyPr/>
          <a:lstStyle/>
          <a:p>
            <a:pPr algn="ctr" eaLnBrk="0" hangingPunct="0"/>
            <a:r>
              <a:rPr lang="zh-CN" altLang="en-US" sz="3600" dirty="0">
                <a:latin typeface="Times New Roman" panose="02020603050405020304" pitchFamily="18" charset="0"/>
              </a:rPr>
              <a:t>菜谱    烹调    炉灶    原料    厨师</a:t>
            </a:r>
            <a:endParaRPr lang="en-US" altLang="zh-CN" sz="3600" dirty="0">
              <a:latin typeface="Times New Roman" panose="02020603050405020304" pitchFamily="18" charset="0"/>
            </a:endParaRPr>
          </a:p>
          <a:p>
            <a:pPr defTabSz="179388" eaLnBrk="0" hangingPunct="0"/>
            <a:r>
              <a:rPr lang="zh-CN" altLang="en-US" sz="3600" dirty="0">
                <a:latin typeface="Times New Roman" panose="02020603050405020304" pitchFamily="18" charset="0"/>
              </a:rPr>
              <a:t>        ↓          ↓          ↓          ↓          ↓</a:t>
            </a:r>
          </a:p>
          <a:p>
            <a:pPr algn="ctr" eaLnBrk="0" hangingPunct="0"/>
            <a:r>
              <a:rPr lang="zh-CN" altLang="en-US" sz="3600" dirty="0">
                <a:latin typeface="Times New Roman" panose="02020603050405020304" pitchFamily="18" charset="0"/>
              </a:rPr>
              <a:t>程序    进程   工作区   初值    </a:t>
            </a:r>
            <a:r>
              <a:rPr lang="en-US" altLang="zh-CN" sz="3600" dirty="0">
                <a:latin typeface="Times New Roman" panose="02020603050405020304" pitchFamily="18" charset="0"/>
              </a:rPr>
              <a:t>CPU</a:t>
            </a:r>
          </a:p>
        </p:txBody>
      </p:sp>
    </p:spTree>
    <p:extLst>
      <p:ext uri="{BB962C8B-B14F-4D97-AF65-F5344CB8AC3E}">
        <p14:creationId xmlns:p14="http://schemas.microsoft.com/office/powerpoint/2010/main" val="1984520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323850" y="620713"/>
            <a:ext cx="86106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2.3.4 </a:t>
            </a:r>
            <a:r>
              <a:rPr lang="zh-CN" altLang="en-US" sz="4000">
                <a:solidFill>
                  <a:srgbClr val="FF0000"/>
                </a:solidFill>
                <a:latin typeface="Times New Roman" panose="02020603050405020304" pitchFamily="18" charset="0"/>
                <a:ea typeface="华文新魏" panose="02010800040101010101" pitchFamily="2" charset="-122"/>
              </a:rPr>
              <a:t>进程切换与</a:t>
            </a:r>
            <a:r>
              <a:rPr lang="en-US" altLang="zh-CN" sz="4000">
                <a:solidFill>
                  <a:srgbClr val="FF0000"/>
                </a:solidFill>
                <a:latin typeface="Times New Roman" panose="02020603050405020304" pitchFamily="18" charset="0"/>
                <a:ea typeface="华文新魏" panose="02010800040101010101" pitchFamily="2" charset="-122"/>
              </a:rPr>
              <a:t>CPU</a:t>
            </a:r>
            <a:r>
              <a:rPr lang="zh-CN" altLang="en-US" sz="4000">
                <a:solidFill>
                  <a:srgbClr val="FF0000"/>
                </a:solidFill>
                <a:latin typeface="Times New Roman" panose="02020603050405020304" pitchFamily="18" charset="0"/>
                <a:ea typeface="华文新魏" panose="02010800040101010101" pitchFamily="2" charset="-122"/>
              </a:rPr>
              <a:t>模式切换</a:t>
            </a:r>
            <a:endParaRPr lang="zh-CN" altLang="en-US" sz="4800">
              <a:latin typeface="仿宋_GB2312" pitchFamily="49" charset="-122"/>
              <a:ea typeface="仿宋_GB2312" pitchFamily="49" charset="-122"/>
            </a:endParaRPr>
          </a:p>
        </p:txBody>
      </p:sp>
      <p:sp>
        <p:nvSpPr>
          <p:cNvPr id="116739" name="Rectangle 3"/>
          <p:cNvSpPr>
            <a:spLocks noGrp="1" noChangeArrowheads="1"/>
          </p:cNvSpPr>
          <p:nvPr>
            <p:ph type="body" idx="1"/>
          </p:nvPr>
        </p:nvSpPr>
        <p:spPr>
          <a:xfrm>
            <a:off x="755650" y="1700213"/>
            <a:ext cx="7613650" cy="3405187"/>
          </a:xfrm>
        </p:spPr>
        <p:txBody>
          <a:bodyPr/>
          <a:lstStyle/>
          <a:p>
            <a:pPr>
              <a:buFontTx/>
              <a:buNone/>
            </a:pPr>
            <a:r>
              <a:rPr lang="en-US" altLang="zh-CN" b="1">
                <a:latin typeface="仿宋_GB2312" pitchFamily="49" charset="-122"/>
                <a:ea typeface="仿宋_GB2312" pitchFamily="49" charset="-122"/>
              </a:rPr>
              <a:t>        </a:t>
            </a:r>
            <a:r>
              <a:rPr lang="zh-CN" altLang="en-US" sz="3600" b="1">
                <a:solidFill>
                  <a:srgbClr val="0000FF"/>
                </a:solidFill>
                <a:latin typeface="仿宋_GB2312" pitchFamily="49" charset="-122"/>
                <a:ea typeface="仿宋_GB2312" pitchFamily="49" charset="-122"/>
              </a:rPr>
              <a:t>进程上下文切换</a:t>
            </a:r>
            <a:r>
              <a:rPr lang="en-US" altLang="zh-CN" sz="3600" b="1">
                <a:solidFill>
                  <a:srgbClr val="0000FF"/>
                </a:solidFill>
                <a:latin typeface="仿宋_GB2312" pitchFamily="49" charset="-122"/>
                <a:ea typeface="仿宋_GB2312" pitchFamily="49" charset="-122"/>
              </a:rPr>
              <a:t>(1)</a:t>
            </a:r>
          </a:p>
          <a:p>
            <a:r>
              <a:rPr lang="zh-CN" altLang="en-US" sz="3600">
                <a:latin typeface="华文新魏" panose="02010800040101010101" pitchFamily="2" charset="-122"/>
                <a:ea typeface="华文新魏" panose="02010800040101010101" pitchFamily="2" charset="-122"/>
              </a:rPr>
              <a:t>进程切换是让处于运行态的进程中断运行，让出处理器，这时要做一次进程上下文切换、即保存老进程状态而装入被保护了的新进程的状态，以便新进程运行。</a:t>
            </a:r>
          </a:p>
        </p:txBody>
      </p:sp>
    </p:spTree>
    <p:extLst>
      <p:ext uri="{BB962C8B-B14F-4D97-AF65-F5344CB8AC3E}">
        <p14:creationId xmlns:p14="http://schemas.microsoft.com/office/powerpoint/2010/main" val="2061812309"/>
      </p:ext>
    </p:extLst>
  </p:cSld>
  <p:clrMapOvr>
    <a:masterClrMapping/>
  </p:clrMapOvr>
  <p:transition>
    <p:checke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684213" y="26035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a:solidFill>
                  <a:srgbClr val="FF0000"/>
                </a:solidFill>
                <a:latin typeface="Times New Roman" panose="02020603050405020304" pitchFamily="18" charset="0"/>
                <a:ea typeface="华文新魏" panose="02010800040101010101" pitchFamily="2" charset="-122"/>
              </a:rPr>
              <a:t>进程切换的步骤</a:t>
            </a:r>
          </a:p>
        </p:txBody>
      </p:sp>
      <p:sp>
        <p:nvSpPr>
          <p:cNvPr id="257027" name="Rectangle 3"/>
          <p:cNvSpPr>
            <a:spLocks noChangeArrowheads="1"/>
          </p:cNvSpPr>
          <p:nvPr/>
        </p:nvSpPr>
        <p:spPr bwMode="auto">
          <a:xfrm>
            <a:off x="611188" y="908050"/>
            <a:ext cx="8064500" cy="49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buFontTx/>
              <a:buChar char="•"/>
            </a:pPr>
            <a:r>
              <a:rPr kumimoji="1" lang="zh-CN" altLang="en-US" sz="3200">
                <a:latin typeface="华文新魏" panose="02010800040101010101" pitchFamily="2" charset="-122"/>
                <a:ea typeface="华文新魏" panose="02010800040101010101" pitchFamily="2" charset="-122"/>
              </a:rPr>
              <a:t>保存被中断进程的处理器现场信息</a:t>
            </a:r>
          </a:p>
          <a:p>
            <a:pPr algn="just">
              <a:spcBef>
                <a:spcPct val="20000"/>
              </a:spcBef>
              <a:buFontTx/>
              <a:buChar char="•"/>
            </a:pPr>
            <a:r>
              <a:rPr kumimoji="1" lang="zh-CN" altLang="en-US" sz="3200">
                <a:latin typeface="华文新魏" panose="02010800040101010101" pitchFamily="2" charset="-122"/>
                <a:ea typeface="华文新魏" panose="02010800040101010101" pitchFamily="2" charset="-122"/>
              </a:rPr>
              <a:t>修改被中断进程的进程控制块的有关信息，如进程状态等</a:t>
            </a:r>
          </a:p>
          <a:p>
            <a:pPr algn="just">
              <a:spcBef>
                <a:spcPct val="20000"/>
              </a:spcBef>
              <a:buFontTx/>
              <a:buChar char="•"/>
            </a:pPr>
            <a:r>
              <a:rPr kumimoji="1" lang="zh-CN" altLang="en-US" sz="3200">
                <a:latin typeface="华文新魏" panose="02010800040101010101" pitchFamily="2" charset="-122"/>
                <a:ea typeface="华文新魏" panose="02010800040101010101" pitchFamily="2" charset="-122"/>
              </a:rPr>
              <a:t>把被中断进程的进程控制块加入有关队列</a:t>
            </a:r>
          </a:p>
          <a:p>
            <a:pPr algn="just">
              <a:spcBef>
                <a:spcPct val="20000"/>
              </a:spcBef>
              <a:buFontTx/>
              <a:buChar char="•"/>
            </a:pPr>
            <a:r>
              <a:rPr kumimoji="1" lang="zh-CN" altLang="en-US" sz="3200">
                <a:latin typeface="华文新魏" panose="02010800040101010101" pitchFamily="2" charset="-122"/>
                <a:ea typeface="华文新魏" panose="02010800040101010101" pitchFamily="2" charset="-122"/>
              </a:rPr>
              <a:t>选择下一个占有处理器运行的进程</a:t>
            </a:r>
          </a:p>
          <a:p>
            <a:pPr algn="just">
              <a:spcBef>
                <a:spcPct val="20000"/>
              </a:spcBef>
              <a:buFontTx/>
              <a:buChar char="•"/>
            </a:pPr>
            <a:r>
              <a:rPr kumimoji="1" lang="zh-CN" altLang="en-US" sz="3200">
                <a:latin typeface="Times New Roman" panose="02020603050405020304" pitchFamily="18" charset="0"/>
                <a:ea typeface="华文新魏" panose="02010800040101010101" pitchFamily="2" charset="-122"/>
              </a:rPr>
              <a:t>修改被选中进程的进程控制块的有关信息</a:t>
            </a:r>
          </a:p>
          <a:p>
            <a:pPr algn="just">
              <a:spcBef>
                <a:spcPct val="20000"/>
              </a:spcBef>
              <a:buFontTx/>
              <a:buChar char="•"/>
            </a:pPr>
            <a:r>
              <a:rPr kumimoji="1" lang="zh-CN" altLang="en-US" sz="3200">
                <a:latin typeface="Times New Roman" panose="02020603050405020304" pitchFamily="18" charset="0"/>
                <a:ea typeface="华文新魏" panose="02010800040101010101" pitchFamily="2" charset="-122"/>
              </a:rPr>
              <a:t>根据被选中进程设置操作系统用到的地址转换和存储保护信息</a:t>
            </a:r>
          </a:p>
          <a:p>
            <a:pPr algn="just">
              <a:spcBef>
                <a:spcPct val="20000"/>
              </a:spcBef>
              <a:buFontTx/>
              <a:buChar char="•"/>
            </a:pPr>
            <a:r>
              <a:rPr kumimoji="1" lang="zh-CN" altLang="en-US" sz="3200">
                <a:latin typeface="Times New Roman" panose="02020603050405020304" pitchFamily="18" charset="0"/>
                <a:ea typeface="华文新魏" panose="02010800040101010101" pitchFamily="2" charset="-122"/>
              </a:rPr>
              <a:t>根据被选中进程恢复处理器现场</a:t>
            </a:r>
          </a:p>
        </p:txBody>
      </p:sp>
    </p:spTree>
    <p:extLst>
      <p:ext uri="{BB962C8B-B14F-4D97-AF65-F5344CB8AC3E}">
        <p14:creationId xmlns:p14="http://schemas.microsoft.com/office/powerpoint/2010/main" val="785046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7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7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7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70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702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7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609600" y="265113"/>
            <a:ext cx="7772400" cy="609600"/>
          </a:xfrm>
          <a:noFill/>
        </p:spPr>
        <p:txBody>
          <a:bodyPr/>
          <a:lstStyle/>
          <a:p>
            <a:r>
              <a:rPr lang="zh-CN" altLang="en-US" sz="4000">
                <a:solidFill>
                  <a:srgbClr val="FF0000"/>
                </a:solidFill>
                <a:latin typeface="Times New Roman" panose="02020603050405020304" pitchFamily="18" charset="0"/>
                <a:ea typeface="华文新魏" panose="02010800040101010101" pitchFamily="2" charset="-122"/>
              </a:rPr>
              <a:t>调度和切换时机问题</a:t>
            </a:r>
            <a:endParaRPr lang="zh-CN" altLang="en-US" sz="4800">
              <a:latin typeface="仿宋_GB2312" pitchFamily="49" charset="-122"/>
              <a:ea typeface="仿宋_GB2312" pitchFamily="49" charset="-122"/>
            </a:endParaRPr>
          </a:p>
        </p:txBody>
      </p:sp>
      <p:sp>
        <p:nvSpPr>
          <p:cNvPr id="258051" name="Rectangle 3"/>
          <p:cNvSpPr>
            <a:spLocks noGrp="1" noChangeArrowheads="1"/>
          </p:cNvSpPr>
          <p:nvPr>
            <p:ph type="body" idx="1"/>
          </p:nvPr>
        </p:nvSpPr>
        <p:spPr>
          <a:xfrm>
            <a:off x="323850" y="990600"/>
            <a:ext cx="8591550" cy="4579938"/>
          </a:xfrm>
          <a:noFill/>
        </p:spPr>
        <p:txBody>
          <a:bodyPr/>
          <a:lstStyle/>
          <a:p>
            <a:pPr algn="just">
              <a:buFontTx/>
              <a:buNone/>
            </a:pPr>
            <a:r>
              <a:rPr lang="en-US" altLang="zh-CN">
                <a:ea typeface="仿宋_GB2312" pitchFamily="49" charset="-122"/>
              </a:rPr>
              <a:t>•</a:t>
            </a:r>
            <a:r>
              <a:rPr lang="en-US" altLang="zh-CN">
                <a:latin typeface="仿宋_GB2312" pitchFamily="49" charset="-122"/>
                <a:ea typeface="仿宋_GB2312" pitchFamily="49" charset="-122"/>
              </a:rPr>
              <a:t> </a:t>
            </a:r>
            <a:r>
              <a:rPr lang="zh-CN" altLang="en-US">
                <a:latin typeface="Times New Roman" panose="02020603050405020304" pitchFamily="18" charset="0"/>
                <a:ea typeface="华文新魏" panose="02010800040101010101" pitchFamily="2" charset="-122"/>
              </a:rPr>
              <a:t>请求调度的事件发生后，就会运行低级调度程序，低级调度程序选中新的就绪进程后，就会进行上下文切换。实际上，由于种种原因，调度和切换并不一定能一气呵成。 </a:t>
            </a:r>
          </a:p>
          <a:p>
            <a:pPr algn="just">
              <a:buFontTx/>
              <a:buNone/>
            </a:pPr>
            <a:r>
              <a:rPr lang="en-US" altLang="zh-CN">
                <a:latin typeface="Times New Roman" panose="02020603050405020304" pitchFamily="18" charset="0"/>
                <a:ea typeface="仿宋_GB2312" pitchFamily="49" charset="-122"/>
              </a:rPr>
              <a:t>• </a:t>
            </a:r>
            <a:r>
              <a:rPr lang="zh-CN" altLang="en-US">
                <a:latin typeface="Times New Roman" panose="02020603050405020304" pitchFamily="18" charset="0"/>
                <a:ea typeface="华文新魏" panose="02010800040101010101" pitchFamily="2" charset="-122"/>
              </a:rPr>
              <a:t>通常的做法是，由内核置上请求调度标志，延迟到上述工作完成后再进行调度和进程上下文切换，</a:t>
            </a:r>
          </a:p>
          <a:p>
            <a:pPr algn="just">
              <a:buFontTx/>
              <a:buNone/>
            </a:pPr>
            <a:r>
              <a:rPr lang="en-US" altLang="zh-CN">
                <a:latin typeface="Times New Roman" panose="02020603050405020304" pitchFamily="18" charset="0"/>
                <a:ea typeface="华文新魏" panose="02010800040101010101" pitchFamily="2" charset="-122"/>
              </a:rPr>
              <a:t>•Linux</a:t>
            </a:r>
            <a:r>
              <a:rPr lang="zh-CN" altLang="en-US">
                <a:latin typeface="Times New Roman" panose="02020603050405020304" pitchFamily="18" charset="0"/>
                <a:ea typeface="华文新魏" panose="02010800040101010101" pitchFamily="2" charset="-122"/>
              </a:rPr>
              <a:t>进程调度标志位</a:t>
            </a:r>
            <a:r>
              <a:rPr lang="en-US" altLang="zh-CN">
                <a:latin typeface="Times New Roman" panose="02020603050405020304" pitchFamily="18" charset="0"/>
                <a:ea typeface="华文新魏" panose="02010800040101010101" pitchFamily="2" charset="-122"/>
              </a:rPr>
              <a:t>need-resched</a:t>
            </a:r>
            <a:r>
              <a:rPr lang="zh-CN" altLang="en-US">
                <a:latin typeface="Times New Roman" panose="02020603050405020304" pitchFamily="18" charset="0"/>
                <a:ea typeface="华文新魏" panose="02010800040101010101" pitchFamily="2" charset="-122"/>
              </a:rPr>
              <a:t>，</a:t>
            </a:r>
            <a:r>
              <a:rPr lang="en-US" altLang="zh-CN">
                <a:latin typeface="Times New Roman" panose="02020603050405020304" pitchFamily="18" charset="0"/>
                <a:ea typeface="华文新魏" panose="02010800040101010101" pitchFamily="2" charset="-122"/>
              </a:rPr>
              <a:t>Windows</a:t>
            </a:r>
            <a:r>
              <a:rPr lang="zh-CN" altLang="en-US">
                <a:latin typeface="Times New Roman" panose="02020603050405020304" pitchFamily="18" charset="0"/>
                <a:ea typeface="华文新魏" panose="02010800040101010101" pitchFamily="2" charset="-122"/>
              </a:rPr>
              <a:t>延迟过程调用</a:t>
            </a:r>
            <a:r>
              <a:rPr lang="en-US" altLang="zh-CN">
                <a:latin typeface="Times New Roman" panose="02020603050405020304" pitchFamily="18" charset="0"/>
                <a:ea typeface="华文新魏" panose="02010800040101010101" pitchFamily="2" charset="-122"/>
              </a:rPr>
              <a:t>DPC/dispatch</a:t>
            </a:r>
            <a:r>
              <a:rPr lang="zh-CN" altLang="en-US">
                <a:latin typeface="Times New Roman" panose="02020603050405020304" pitchFamily="18" charset="0"/>
                <a:ea typeface="华文新魏" panose="02010800040101010101" pitchFamily="2" charset="-122"/>
              </a:rPr>
              <a:t>软件中断。</a:t>
            </a:r>
          </a:p>
        </p:txBody>
      </p:sp>
    </p:spTree>
    <p:extLst>
      <p:ext uri="{BB962C8B-B14F-4D97-AF65-F5344CB8AC3E}">
        <p14:creationId xmlns:p14="http://schemas.microsoft.com/office/powerpoint/2010/main" val="3344267894"/>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755650" y="404813"/>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a:solidFill>
                  <a:srgbClr val="FF0000"/>
                </a:solidFill>
                <a:latin typeface="Times New Roman" panose="02020603050405020304" pitchFamily="18" charset="0"/>
                <a:ea typeface="华文新魏" panose="02010800040101010101" pitchFamily="2" charset="-122"/>
              </a:rPr>
              <a:t>处理器模式切换</a:t>
            </a:r>
          </a:p>
        </p:txBody>
      </p:sp>
      <p:sp>
        <p:nvSpPr>
          <p:cNvPr id="259075" name="Rectangle 3"/>
          <p:cNvSpPr>
            <a:spLocks noChangeArrowheads="1"/>
          </p:cNvSpPr>
          <p:nvPr/>
        </p:nvSpPr>
        <p:spPr bwMode="auto">
          <a:xfrm>
            <a:off x="1066800" y="1052513"/>
            <a:ext cx="7086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en-US" altLang="zh-CN" sz="3200" dirty="0">
                <a:latin typeface="华文新魏" panose="02010800040101010101" pitchFamily="2" charset="-122"/>
                <a:ea typeface="华文新魏" panose="02010800040101010101" pitchFamily="2" charset="-122"/>
              </a:rPr>
              <a:t> </a:t>
            </a:r>
            <a:r>
              <a:rPr kumimoji="1" lang="en-US" altLang="zh-CN" sz="3200" dirty="0">
                <a:latin typeface="Times New Roman" panose="02020603050405020304" pitchFamily="18" charset="0"/>
                <a:ea typeface="华文新魏" panose="02010800040101010101" pitchFamily="2" charset="-122"/>
              </a:rPr>
              <a:t>•</a:t>
            </a:r>
            <a:r>
              <a:rPr kumimoji="1" lang="zh-CN" altLang="en-US" sz="3600" dirty="0">
                <a:latin typeface="华文新魏" panose="02010800040101010101" pitchFamily="2" charset="-122"/>
                <a:ea typeface="华文新魏" panose="02010800040101010101" pitchFamily="2" charset="-122"/>
              </a:rPr>
              <a:t>当中断发生时，暂时中断正在执行的用户进程，把进程从用户状态切换到内核状态，去执行操作系统例行程序以获得服务，这就是一次</a:t>
            </a:r>
            <a:r>
              <a:rPr kumimoji="1" lang="zh-CN" altLang="en-US" sz="3600" b="1" dirty="0">
                <a:solidFill>
                  <a:srgbClr val="0000CC"/>
                </a:solidFill>
                <a:latin typeface="华文新魏" panose="02010800040101010101" pitchFamily="2" charset="-122"/>
                <a:ea typeface="华文新魏" panose="02010800040101010101" pitchFamily="2" charset="-122"/>
              </a:rPr>
              <a:t>模式切换</a:t>
            </a:r>
            <a:r>
              <a:rPr kumimoji="1" lang="zh-CN" altLang="en-US" sz="3600" dirty="0">
                <a:latin typeface="华文新魏" panose="02010800040101010101" pitchFamily="2" charset="-122"/>
                <a:ea typeface="华文新魏" panose="02010800040101010101" pitchFamily="2" charset="-122"/>
              </a:rPr>
              <a:t>，</a:t>
            </a:r>
          </a:p>
          <a:p>
            <a:pPr>
              <a:spcBef>
                <a:spcPct val="20000"/>
              </a:spcBef>
            </a:pPr>
            <a:r>
              <a:rPr kumimoji="1" lang="zh-CN" altLang="en-US" sz="3200" dirty="0">
                <a:latin typeface="华文新魏" panose="02010800040101010101" pitchFamily="2" charset="-122"/>
                <a:ea typeface="华文新魏" panose="02010800040101010101" pitchFamily="2" charset="-122"/>
              </a:rPr>
              <a:t> </a:t>
            </a:r>
            <a:r>
              <a:rPr kumimoji="1" lang="en-US" altLang="zh-CN" sz="3200" dirty="0">
                <a:latin typeface="Times New Roman" panose="02020603050405020304" pitchFamily="18" charset="0"/>
                <a:ea typeface="华文新魏" panose="02010800040101010101" pitchFamily="2" charset="-122"/>
              </a:rPr>
              <a:t>•</a:t>
            </a:r>
            <a:r>
              <a:rPr kumimoji="1" lang="zh-CN" altLang="en-US" sz="3600" dirty="0">
                <a:latin typeface="华文新魏" panose="02010800040101010101" pitchFamily="2" charset="-122"/>
                <a:ea typeface="华文新魏" panose="02010800040101010101" pitchFamily="2" charset="-122"/>
              </a:rPr>
              <a:t>内核在被中断了的进程的上下文中对这个中断事件作处理，即使该中断可能不是此进程引起的。</a:t>
            </a:r>
          </a:p>
        </p:txBody>
      </p:sp>
    </p:spTree>
    <p:extLst>
      <p:ext uri="{BB962C8B-B14F-4D97-AF65-F5344CB8AC3E}">
        <p14:creationId xmlns:p14="http://schemas.microsoft.com/office/powerpoint/2010/main" val="3728935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4213" y="52705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a:solidFill>
                  <a:srgbClr val="FF0000"/>
                </a:solidFill>
                <a:latin typeface="Times New Roman" panose="02020603050405020304" pitchFamily="18" charset="0"/>
                <a:ea typeface="华文新魏" panose="02010800040101010101" pitchFamily="2" charset="-122"/>
              </a:rPr>
              <a:t>模式切换的步骤</a:t>
            </a:r>
          </a:p>
        </p:txBody>
      </p:sp>
      <p:sp>
        <p:nvSpPr>
          <p:cNvPr id="260099" name="Rectangle 3"/>
          <p:cNvSpPr>
            <a:spLocks noChangeArrowheads="1"/>
          </p:cNvSpPr>
          <p:nvPr/>
        </p:nvSpPr>
        <p:spPr bwMode="auto">
          <a:xfrm>
            <a:off x="611188" y="1196975"/>
            <a:ext cx="8037512" cy="472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0000"/>
              </a:spcBef>
            </a:pPr>
            <a:r>
              <a:rPr kumimoji="1" lang="en-US" altLang="zh-CN" sz="3600">
                <a:latin typeface="华文新魏" panose="02010800040101010101" pitchFamily="2" charset="-122"/>
                <a:ea typeface="华文新魏" panose="02010800040101010101" pitchFamily="2" charset="-122"/>
              </a:rPr>
              <a:t>1)</a:t>
            </a:r>
            <a:r>
              <a:rPr kumimoji="1" lang="zh-CN" altLang="en-US" sz="3600">
                <a:latin typeface="华文新魏" panose="02010800040101010101" pitchFamily="2" charset="-122"/>
                <a:ea typeface="华文新魏" panose="02010800040101010101" pitchFamily="2" charset="-122"/>
              </a:rPr>
              <a:t>保存被中断进程的处理器现场信息；</a:t>
            </a:r>
          </a:p>
          <a:p>
            <a:pPr algn="just">
              <a:spcBef>
                <a:spcPct val="20000"/>
              </a:spcBef>
            </a:pPr>
            <a:r>
              <a:rPr kumimoji="1" lang="en-US" altLang="zh-CN" sz="3600">
                <a:latin typeface="华文新魏" panose="02010800040101010101" pitchFamily="2" charset="-122"/>
                <a:ea typeface="华文新魏" panose="02010800040101010101" pitchFamily="2" charset="-122"/>
              </a:rPr>
              <a:t>2)</a:t>
            </a:r>
            <a:r>
              <a:rPr kumimoji="1" lang="zh-CN" altLang="en-US" sz="3600">
                <a:latin typeface="华文新魏" panose="02010800040101010101" pitchFamily="2" charset="-122"/>
                <a:ea typeface="华文新魏" panose="02010800040101010101" pitchFamily="2" charset="-122"/>
              </a:rPr>
              <a:t>处理器从用户态切换到核心态，以便执行服务程序或中断处理程序；</a:t>
            </a:r>
          </a:p>
          <a:p>
            <a:pPr algn="just">
              <a:spcBef>
                <a:spcPct val="20000"/>
              </a:spcBef>
            </a:pPr>
            <a:r>
              <a:rPr kumimoji="1" lang="en-US" altLang="zh-CN" sz="3600">
                <a:latin typeface="华文新魏" panose="02010800040101010101" pitchFamily="2" charset="-122"/>
                <a:ea typeface="华文新魏" panose="02010800040101010101" pitchFamily="2" charset="-122"/>
              </a:rPr>
              <a:t>3)</a:t>
            </a:r>
            <a:r>
              <a:rPr kumimoji="1" lang="zh-CN" altLang="en-US" sz="3600">
                <a:latin typeface="华文新魏" panose="02010800040101010101" pitchFamily="2" charset="-122"/>
                <a:ea typeface="华文新魏" panose="02010800040101010101" pitchFamily="2" charset="-122"/>
              </a:rPr>
              <a:t>如果处理中断，可根据规定的中断级设置中断屏蔽位；</a:t>
            </a:r>
          </a:p>
          <a:p>
            <a:pPr algn="just">
              <a:spcBef>
                <a:spcPct val="20000"/>
              </a:spcBef>
            </a:pPr>
            <a:r>
              <a:rPr kumimoji="1" lang="en-US" altLang="zh-CN" sz="3600">
                <a:latin typeface="华文新魏" panose="02010800040101010101" pitchFamily="2" charset="-122"/>
                <a:ea typeface="华文新魏" panose="02010800040101010101" pitchFamily="2" charset="-122"/>
              </a:rPr>
              <a:t>4)</a:t>
            </a:r>
            <a:r>
              <a:rPr kumimoji="1" lang="zh-CN" altLang="en-US" sz="3600">
                <a:latin typeface="华文新魏" panose="02010800040101010101" pitchFamily="2" charset="-122"/>
                <a:ea typeface="华文新魏" panose="02010800040101010101" pitchFamily="2" charset="-122"/>
              </a:rPr>
              <a:t>根据系统调用号或中断号，从系统调用表或中断入口表找到服务程序或中断处理程序地址。</a:t>
            </a:r>
          </a:p>
        </p:txBody>
      </p:sp>
    </p:spTree>
    <p:extLst>
      <p:ext uri="{BB962C8B-B14F-4D97-AF65-F5344CB8AC3E}">
        <p14:creationId xmlns:p14="http://schemas.microsoft.com/office/powerpoint/2010/main" val="401849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6476" y="1354138"/>
            <a:ext cx="8610600" cy="7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FF0000"/>
                </a:solidFill>
                <a:latin typeface="华文新魏" panose="02010800040101010101" pitchFamily="2" charset="-122"/>
                <a:ea typeface="华文新魏" panose="02010800040101010101" pitchFamily="2" charset="-122"/>
              </a:rPr>
              <a:t>2. </a:t>
            </a:r>
            <a:r>
              <a:rPr lang="zh-CN" altLang="en-US" sz="3200" dirty="0">
                <a:solidFill>
                  <a:srgbClr val="FF0000"/>
                </a:solidFill>
                <a:latin typeface="华文新魏" panose="02010800040101010101" pitchFamily="2" charset="-122"/>
                <a:ea typeface="华文新魏" panose="02010800040101010101" pitchFamily="2" charset="-122"/>
              </a:rPr>
              <a:t>特权指令与非特权指令</a:t>
            </a:r>
            <a:endParaRPr lang="en-US" altLang="zh-CN" sz="3200" dirty="0">
              <a:solidFill>
                <a:srgbClr val="FF0000"/>
              </a:solidFill>
              <a:latin typeface="华文新魏" panose="02010800040101010101" pitchFamily="2" charset="-122"/>
              <a:ea typeface="华文新魏" panose="02010800040101010101" pitchFamily="2" charset="-122"/>
            </a:endParaRPr>
          </a:p>
        </p:txBody>
      </p:sp>
      <p:sp>
        <p:nvSpPr>
          <p:cNvPr id="9219" name="Rectangle 3"/>
          <p:cNvSpPr>
            <a:spLocks noChangeArrowheads="1"/>
          </p:cNvSpPr>
          <p:nvPr/>
        </p:nvSpPr>
        <p:spPr bwMode="auto">
          <a:xfrm>
            <a:off x="755576" y="2132856"/>
            <a:ext cx="7560840" cy="314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457200" indent="-457200" eaLnBrk="1" hangingPunct="1">
              <a:buFont typeface="Wingdings" panose="05000000000000000000" pitchFamily="2" charset="2"/>
              <a:buChar char="u"/>
            </a:pPr>
            <a:r>
              <a:rPr lang="zh-CN" altLang="en-US" sz="2800" dirty="0">
                <a:latin typeface="+mn-ea"/>
                <a:ea typeface="+mn-ea"/>
              </a:rPr>
              <a:t>从资源管理和控制程序执行的角度出发，把指令系统中的指令分作两部分：</a:t>
            </a:r>
            <a:r>
              <a:rPr lang="zh-CN" altLang="en-US" sz="2800" b="1" dirty="0">
                <a:solidFill>
                  <a:srgbClr val="3333CC"/>
                </a:solidFill>
                <a:latin typeface="+mn-ea"/>
                <a:ea typeface="+mn-ea"/>
              </a:rPr>
              <a:t>特权指令</a:t>
            </a:r>
            <a:r>
              <a:rPr lang="zh-CN" altLang="en-US" sz="2800" dirty="0">
                <a:latin typeface="+mn-ea"/>
                <a:ea typeface="+mn-ea"/>
              </a:rPr>
              <a:t>和</a:t>
            </a:r>
            <a:r>
              <a:rPr lang="zh-CN" altLang="en-US" sz="2800" b="1" dirty="0">
                <a:solidFill>
                  <a:srgbClr val="3333CC"/>
                </a:solidFill>
                <a:latin typeface="+mn-ea"/>
                <a:ea typeface="+mn-ea"/>
              </a:rPr>
              <a:t>非特权指令</a:t>
            </a:r>
            <a:r>
              <a:rPr lang="zh-CN" altLang="en-US" sz="2800" dirty="0">
                <a:latin typeface="+mn-ea"/>
                <a:ea typeface="+mn-ea"/>
              </a:rPr>
              <a:t>。</a:t>
            </a:r>
          </a:p>
          <a:p>
            <a:pPr marL="457200" indent="-457200" eaLnBrk="1" hangingPunct="1">
              <a:buFont typeface="Wingdings" panose="05000000000000000000" pitchFamily="2" charset="2"/>
              <a:buChar char="u"/>
            </a:pPr>
            <a:r>
              <a:rPr lang="zh-CN" altLang="en-US" sz="2800" b="1" dirty="0">
                <a:solidFill>
                  <a:srgbClr val="3333CC"/>
                </a:solidFill>
                <a:latin typeface="+mn-ea"/>
                <a:ea typeface="+mn-ea"/>
              </a:rPr>
              <a:t>特权指令</a:t>
            </a:r>
            <a:r>
              <a:rPr lang="zh-CN" altLang="en-US" sz="2800" dirty="0">
                <a:latin typeface="+mn-ea"/>
                <a:ea typeface="+mn-ea"/>
              </a:rPr>
              <a:t>是指只能提供给操作系统的核心程序使用的指令，如启动</a:t>
            </a:r>
            <a:r>
              <a:rPr lang="en-US" altLang="zh-CN" sz="2800" dirty="0">
                <a:latin typeface="+mn-ea"/>
                <a:ea typeface="+mn-ea"/>
              </a:rPr>
              <a:t>I/O</a:t>
            </a:r>
            <a:r>
              <a:rPr lang="zh-CN" altLang="en-US" sz="2800" dirty="0">
                <a:latin typeface="+mn-ea"/>
                <a:ea typeface="+mn-ea"/>
              </a:rPr>
              <a:t>设备、设置时钟、控制中断屏蔽位、清主存、建立存储键，加载</a:t>
            </a:r>
            <a:r>
              <a:rPr lang="en-US" altLang="zh-CN" sz="2800" dirty="0">
                <a:latin typeface="+mn-ea"/>
                <a:ea typeface="+mn-ea"/>
              </a:rPr>
              <a:t>PSW</a:t>
            </a:r>
            <a:r>
              <a:rPr lang="zh-CN" altLang="en-US" sz="2800" dirty="0">
                <a:latin typeface="+mn-ea"/>
                <a:ea typeface="+mn-ea"/>
              </a:rPr>
              <a:t>等。</a:t>
            </a:r>
          </a:p>
          <a:p>
            <a:pPr algn="l" eaLnBrk="1" hangingPunct="1">
              <a:spcBef>
                <a:spcPct val="20000"/>
              </a:spcBef>
              <a:buFontTx/>
              <a:buChar char="•"/>
            </a:pPr>
            <a:endParaRPr lang="en-US" altLang="zh-CN" sz="3600" dirty="0">
              <a:solidFill>
                <a:schemeClr val="tx1"/>
              </a:solidFill>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Tree>
    <p:extLst>
      <p:ext uri="{BB962C8B-B14F-4D97-AF65-F5344CB8AC3E}">
        <p14:creationId xmlns:p14="http://schemas.microsoft.com/office/powerpoint/2010/main" val="2676809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4213" y="476250"/>
            <a:ext cx="813435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CPU</a:t>
            </a:r>
            <a:r>
              <a:rPr lang="zh-CN" altLang="en-US" sz="4000">
                <a:solidFill>
                  <a:srgbClr val="FF0000"/>
                </a:solidFill>
                <a:latin typeface="Times New Roman" panose="02020603050405020304" pitchFamily="18" charset="0"/>
                <a:ea typeface="华文新魏" panose="02010800040101010101" pitchFamily="2" charset="-122"/>
              </a:rPr>
              <a:t>上执行的进程所处活动范围</a:t>
            </a:r>
            <a:endParaRPr lang="zh-CN" altLang="en-US">
              <a:latin typeface="华文新魏" panose="02010800040101010101" pitchFamily="2" charset="-122"/>
              <a:ea typeface="华文新魏" panose="02010800040101010101" pitchFamily="2" charset="-122"/>
            </a:endParaRPr>
          </a:p>
        </p:txBody>
      </p:sp>
      <p:sp>
        <p:nvSpPr>
          <p:cNvPr id="261123" name="Rectangle 3"/>
          <p:cNvSpPr>
            <a:spLocks noGrp="1" noChangeArrowheads="1"/>
          </p:cNvSpPr>
          <p:nvPr>
            <p:ph type="body" idx="1"/>
          </p:nvPr>
        </p:nvSpPr>
        <p:spPr>
          <a:xfrm>
            <a:off x="685800" y="1268413"/>
            <a:ext cx="7772400" cy="4092575"/>
          </a:xfrm>
        </p:spPr>
        <p:txBody>
          <a:bodyPr/>
          <a:lstStyle/>
          <a:p>
            <a:r>
              <a:rPr lang="zh-CN" altLang="en-US" sz="2800" dirty="0">
                <a:latin typeface="华文新魏" panose="02010800040101010101" pitchFamily="2" charset="-122"/>
                <a:ea typeface="华文新魏" panose="02010800040101010101" pitchFamily="2" charset="-122"/>
              </a:rPr>
              <a:t>用户空间中，处于进程上下文，用户进程在运行，使用用户栈。</a:t>
            </a:r>
          </a:p>
          <a:p>
            <a:r>
              <a:rPr lang="zh-CN" altLang="en-US" sz="2800" dirty="0">
                <a:latin typeface="华文新魏" panose="02010800040101010101" pitchFamily="2" charset="-122"/>
                <a:ea typeface="华文新魏" panose="02010800040101010101" pitchFamily="2" charset="-122"/>
              </a:rPr>
              <a:t>内核空间中，处于进程上下文，内核代表某进程在运行，使用核心栈。</a:t>
            </a:r>
          </a:p>
          <a:p>
            <a:r>
              <a:rPr lang="zh-CN" altLang="en-US" sz="2800" dirty="0">
                <a:latin typeface="华文新魏" panose="02010800040101010101" pitchFamily="2" charset="-122"/>
                <a:ea typeface="华文新魏" panose="02010800040101010101" pitchFamily="2" charset="-122"/>
              </a:rPr>
              <a:t>内核空间中，处于中断上下文，与任何进程无关，中断服务程序正在处理特定中断，</a:t>
            </a:r>
            <a:r>
              <a:rPr lang="en-US" altLang="zh-CN" sz="2400" dirty="0">
                <a:ea typeface="楷体" panose="02010609060101010101" pitchFamily="49" charset="-122"/>
              </a:rPr>
              <a:t>Intel x86</a:t>
            </a:r>
            <a:r>
              <a:rPr lang="zh-CN" altLang="en-US" sz="2400" dirty="0">
                <a:ea typeface="楷体" panose="02010609060101010101" pitchFamily="49" charset="-122"/>
              </a:rPr>
              <a:t>未提供中断栈，借用核心栈。</a:t>
            </a:r>
            <a:endParaRPr lang="en-US" altLang="zh-CN" sz="2400" dirty="0">
              <a:ea typeface="楷体" panose="02010609060101010101" pitchFamily="49" charset="-122"/>
            </a:endParaRPr>
          </a:p>
          <a:p>
            <a:r>
              <a:rPr lang="zh-CN" altLang="en-US" sz="2800" dirty="0">
                <a:latin typeface="华文新魏" panose="02010800040101010101" pitchFamily="2" charset="-122"/>
                <a:ea typeface="华文新魏" panose="02010800040101010101" pitchFamily="2" charset="-122"/>
              </a:rPr>
              <a:t>内核空间中，内核线程</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无用户地址空间的进程</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运行于内核态。</a:t>
            </a:r>
          </a:p>
        </p:txBody>
      </p:sp>
    </p:spTree>
    <p:extLst>
      <p:ext uri="{BB962C8B-B14F-4D97-AF65-F5344CB8AC3E}">
        <p14:creationId xmlns:p14="http://schemas.microsoft.com/office/powerpoint/2010/main" val="35339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50825" y="549275"/>
            <a:ext cx="86106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CPU</a:t>
            </a:r>
            <a:r>
              <a:rPr lang="zh-CN" altLang="en-US" sz="4000">
                <a:solidFill>
                  <a:srgbClr val="FF0000"/>
                </a:solidFill>
                <a:latin typeface="Times New Roman" panose="02020603050405020304" pitchFamily="18" charset="0"/>
                <a:ea typeface="华文新魏" panose="02010800040101010101" pitchFamily="2" charset="-122"/>
              </a:rPr>
              <a:t>模式切换与进程上下文切换</a:t>
            </a:r>
          </a:p>
        </p:txBody>
      </p:sp>
      <p:sp>
        <p:nvSpPr>
          <p:cNvPr id="122883" name="Rectangle 3"/>
          <p:cNvSpPr>
            <a:spLocks noGrp="1" noChangeArrowheads="1"/>
          </p:cNvSpPr>
          <p:nvPr>
            <p:ph type="body" idx="1"/>
          </p:nvPr>
        </p:nvSpPr>
        <p:spPr>
          <a:xfrm>
            <a:off x="755650" y="1628775"/>
            <a:ext cx="7772400" cy="3657600"/>
          </a:xfrm>
        </p:spPr>
        <p:txBody>
          <a:bodyPr/>
          <a:lstStyle/>
          <a:p>
            <a:r>
              <a:rPr lang="zh-CN" altLang="en-US" sz="4000">
                <a:latin typeface="华文新魏" panose="02010800040101010101" pitchFamily="2" charset="-122"/>
                <a:ea typeface="华文新魏" panose="02010800040101010101" pitchFamily="2" charset="-122"/>
              </a:rPr>
              <a:t>模式切换不同于进程切换，它并不引起进程状态变化，也不一定引起进程的切换，在完成了中断调用之后，完全可以再通过一次逆向的模式切换来继续执行用户进程。</a:t>
            </a:r>
          </a:p>
        </p:txBody>
      </p:sp>
    </p:spTree>
    <p:extLst>
      <p:ext uri="{BB962C8B-B14F-4D97-AF65-F5344CB8AC3E}">
        <p14:creationId xmlns:p14="http://schemas.microsoft.com/office/powerpoint/2010/main" val="1394402314"/>
      </p:ext>
    </p:extLst>
  </p:cSld>
  <p:clrMapOvr>
    <a:masterClrMapping/>
  </p:clrMapOvr>
  <p:transition>
    <p:checke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323850" y="404813"/>
            <a:ext cx="8534400" cy="609600"/>
          </a:xfrm>
        </p:spPr>
        <p:txBody>
          <a:bodyPr/>
          <a:lstStyle/>
          <a:p>
            <a:r>
              <a:rPr lang="zh-CN" altLang="en-US" sz="4000" dirty="0">
                <a:solidFill>
                  <a:srgbClr val="FF0000"/>
                </a:solidFill>
                <a:latin typeface="Times New Roman" panose="02020603050405020304" pitchFamily="18" charset="0"/>
                <a:ea typeface="华文新魏" panose="02010800040101010101" pitchFamily="2" charset="-122"/>
              </a:rPr>
              <a:t>进程上下文切换和</a:t>
            </a:r>
            <a:r>
              <a:rPr lang="en-US" altLang="zh-CN" sz="4000" dirty="0">
                <a:solidFill>
                  <a:srgbClr val="FF0000"/>
                </a:solidFill>
                <a:latin typeface="Times New Roman" panose="02020603050405020304" pitchFamily="18" charset="0"/>
                <a:ea typeface="华文新魏" panose="02010800040101010101" pitchFamily="2" charset="-122"/>
              </a:rPr>
              <a:t>CPU</a:t>
            </a:r>
            <a:r>
              <a:rPr lang="zh-CN" altLang="en-US" sz="4000" dirty="0">
                <a:solidFill>
                  <a:srgbClr val="FF0000"/>
                </a:solidFill>
                <a:latin typeface="Times New Roman" panose="02020603050405020304" pitchFamily="18" charset="0"/>
                <a:ea typeface="华文新魏" panose="02010800040101010101" pitchFamily="2" charset="-122"/>
              </a:rPr>
              <a:t>模式切换</a:t>
            </a:r>
            <a:endParaRPr lang="zh-CN" altLang="en-US" sz="4000" dirty="0">
              <a:latin typeface="华文新魏" panose="02010800040101010101" pitchFamily="2" charset="-122"/>
              <a:ea typeface="华文新魏" panose="02010800040101010101" pitchFamily="2" charset="-122"/>
            </a:endParaRPr>
          </a:p>
        </p:txBody>
      </p:sp>
      <p:sp>
        <p:nvSpPr>
          <p:cNvPr id="262147" name="Rectangle 3"/>
          <p:cNvSpPr>
            <a:spLocks noGrp="1" noChangeArrowheads="1"/>
          </p:cNvSpPr>
          <p:nvPr>
            <p:ph type="body" idx="1"/>
          </p:nvPr>
        </p:nvSpPr>
        <p:spPr>
          <a:xfrm>
            <a:off x="838200" y="1676400"/>
            <a:ext cx="8077200" cy="5181600"/>
          </a:xfrm>
        </p:spPr>
        <p:txBody>
          <a:bodyPr/>
          <a:lstStyle/>
          <a:p>
            <a:pPr>
              <a:buFontTx/>
              <a:buNone/>
            </a:pPr>
            <a:r>
              <a:rPr lang="en-US" altLang="zh-CN">
                <a:latin typeface="仿宋_GB2312" pitchFamily="49" charset="-122"/>
                <a:ea typeface="仿宋_GB2312" pitchFamily="49" charset="-122"/>
              </a:rPr>
              <a:t> </a:t>
            </a:r>
          </a:p>
        </p:txBody>
      </p:sp>
      <p:grpSp>
        <p:nvGrpSpPr>
          <p:cNvPr id="262148" name="Group 4"/>
          <p:cNvGrpSpPr>
            <a:grpSpLocks/>
          </p:cNvGrpSpPr>
          <p:nvPr/>
        </p:nvGrpSpPr>
        <p:grpSpPr bwMode="auto">
          <a:xfrm>
            <a:off x="722312" y="1127125"/>
            <a:ext cx="7162802" cy="4816475"/>
            <a:chOff x="455" y="710"/>
            <a:chExt cx="4512" cy="3034"/>
          </a:xfrm>
        </p:grpSpPr>
        <p:sp>
          <p:nvSpPr>
            <p:cNvPr id="262149" name="Oval 5"/>
            <p:cNvSpPr>
              <a:spLocks noChangeArrowheads="1"/>
            </p:cNvSpPr>
            <p:nvPr/>
          </p:nvSpPr>
          <p:spPr bwMode="auto">
            <a:xfrm>
              <a:off x="2224" y="1965"/>
              <a:ext cx="87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核心态</a:t>
              </a:r>
            </a:p>
            <a:p>
              <a:pPr algn="ctr" eaLnBrk="0" hangingPunct="0"/>
              <a:r>
                <a:rPr lang="zh-CN" altLang="en-US" dirty="0">
                  <a:solidFill>
                    <a:srgbClr val="0000FF"/>
                  </a:solidFill>
                  <a:latin typeface="华文新魏" panose="02010800040101010101" pitchFamily="2" charset="-122"/>
                  <a:ea typeface="华文新魏" panose="02010800040101010101" pitchFamily="2" charset="-122"/>
                </a:rPr>
                <a:t>运行</a:t>
              </a:r>
            </a:p>
          </p:txBody>
        </p:sp>
        <p:sp>
          <p:nvSpPr>
            <p:cNvPr id="262150" name="Text Box 6"/>
            <p:cNvSpPr txBox="1">
              <a:spLocks noChangeArrowheads="1"/>
            </p:cNvSpPr>
            <p:nvPr/>
          </p:nvSpPr>
          <p:spPr bwMode="auto">
            <a:xfrm>
              <a:off x="881" y="1375"/>
              <a:ext cx="1446" cy="45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系统调用或中断</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隐含模式切换</a:t>
              </a:r>
              <a:r>
                <a:rPr lang="en-US" altLang="zh-CN" dirty="0">
                  <a:solidFill>
                    <a:srgbClr val="0000FF"/>
                  </a:solidFill>
                  <a:latin typeface="华文新魏" panose="02010800040101010101" pitchFamily="2" charset="-122"/>
                  <a:ea typeface="华文新魏" panose="02010800040101010101" pitchFamily="2" charset="-122"/>
                </a:rPr>
                <a:t>)</a:t>
              </a:r>
            </a:p>
          </p:txBody>
        </p:sp>
        <p:sp>
          <p:nvSpPr>
            <p:cNvPr id="262152" name="Oval 8"/>
            <p:cNvSpPr>
              <a:spLocks noChangeArrowheads="1"/>
            </p:cNvSpPr>
            <p:nvPr/>
          </p:nvSpPr>
          <p:spPr bwMode="auto">
            <a:xfrm>
              <a:off x="2275" y="710"/>
              <a:ext cx="822"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用户态</a:t>
              </a:r>
            </a:p>
            <a:p>
              <a:pPr algn="ctr" eaLnBrk="0" hangingPunct="0"/>
              <a:r>
                <a:rPr lang="zh-CN" altLang="en-US" dirty="0">
                  <a:solidFill>
                    <a:srgbClr val="0000FF"/>
                  </a:solidFill>
                  <a:latin typeface="华文新魏" panose="02010800040101010101" pitchFamily="2" charset="-122"/>
                  <a:ea typeface="华文新魏" panose="02010800040101010101" pitchFamily="2" charset="-122"/>
                </a:rPr>
                <a:t>运行</a:t>
              </a:r>
            </a:p>
          </p:txBody>
        </p:sp>
        <p:sp>
          <p:nvSpPr>
            <p:cNvPr id="262153" name="Oval 9"/>
            <p:cNvSpPr>
              <a:spLocks noChangeArrowheads="1"/>
            </p:cNvSpPr>
            <p:nvPr/>
          </p:nvSpPr>
          <p:spPr bwMode="auto">
            <a:xfrm>
              <a:off x="156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0000FF"/>
                  </a:solidFill>
                  <a:latin typeface="华文新魏" panose="02010800040101010101" pitchFamily="2" charset="-122"/>
                  <a:ea typeface="华文新魏" panose="02010800040101010101" pitchFamily="2" charset="-122"/>
                </a:rPr>
                <a:t>等待</a:t>
              </a:r>
            </a:p>
            <a:p>
              <a:pPr algn="ctr" eaLnBrk="0" hangingPunct="0"/>
              <a:r>
                <a:rPr lang="zh-CN" altLang="en-US">
                  <a:solidFill>
                    <a:srgbClr val="0000FF"/>
                  </a:solidFill>
                  <a:latin typeface="华文新魏" panose="02010800040101010101" pitchFamily="2" charset="-122"/>
                  <a:ea typeface="华文新魏" panose="02010800040101010101" pitchFamily="2" charset="-122"/>
                </a:rPr>
                <a:t>状态</a:t>
              </a:r>
            </a:p>
          </p:txBody>
        </p:sp>
        <p:sp>
          <p:nvSpPr>
            <p:cNvPr id="262154" name="Oval 10"/>
            <p:cNvSpPr>
              <a:spLocks noChangeArrowheads="1"/>
            </p:cNvSpPr>
            <p:nvPr/>
          </p:nvSpPr>
          <p:spPr bwMode="auto">
            <a:xfrm>
              <a:off x="3314" y="3210"/>
              <a:ext cx="657" cy="534"/>
            </a:xfrm>
            <a:prstGeom prst="ellipse">
              <a:avLst/>
            </a:prstGeom>
            <a:solidFill>
              <a:srgbClr val="99FF66"/>
            </a:solidFill>
            <a:ln w="9525">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0000FF"/>
                  </a:solidFill>
                  <a:latin typeface="华文新魏" panose="02010800040101010101" pitchFamily="2" charset="-122"/>
                  <a:ea typeface="华文新魏" panose="02010800040101010101" pitchFamily="2" charset="-122"/>
                </a:rPr>
                <a:t>就绪</a:t>
              </a:r>
            </a:p>
            <a:p>
              <a:pPr algn="ctr" eaLnBrk="0" hangingPunct="0"/>
              <a:r>
                <a:rPr lang="zh-CN" altLang="en-US">
                  <a:solidFill>
                    <a:srgbClr val="0000FF"/>
                  </a:solidFill>
                  <a:latin typeface="华文新魏" panose="02010800040101010101" pitchFamily="2" charset="-122"/>
                  <a:ea typeface="华文新魏" panose="02010800040101010101" pitchFamily="2" charset="-122"/>
                </a:rPr>
                <a:t>状态</a:t>
              </a:r>
            </a:p>
          </p:txBody>
        </p:sp>
        <p:sp>
          <p:nvSpPr>
            <p:cNvPr id="262155" name="Line 11"/>
            <p:cNvSpPr>
              <a:spLocks noChangeShapeType="1"/>
            </p:cNvSpPr>
            <p:nvPr/>
          </p:nvSpPr>
          <p:spPr bwMode="auto">
            <a:xfrm>
              <a:off x="2547" y="1254"/>
              <a:ext cx="0"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56" name="Line 12"/>
            <p:cNvSpPr>
              <a:spLocks noChangeShapeType="1"/>
            </p:cNvSpPr>
            <p:nvPr/>
          </p:nvSpPr>
          <p:spPr bwMode="auto">
            <a:xfrm flipV="1">
              <a:off x="2767" y="1254"/>
              <a:ext cx="0"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57" name="Line 13"/>
            <p:cNvSpPr>
              <a:spLocks noChangeShapeType="1"/>
            </p:cNvSpPr>
            <p:nvPr/>
          </p:nvSpPr>
          <p:spPr bwMode="auto">
            <a:xfrm flipH="1">
              <a:off x="2001" y="2499"/>
              <a:ext cx="547"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58" name="Line 14"/>
            <p:cNvSpPr>
              <a:spLocks noChangeShapeType="1"/>
            </p:cNvSpPr>
            <p:nvPr/>
          </p:nvSpPr>
          <p:spPr bwMode="auto">
            <a:xfrm flipH="1" flipV="1">
              <a:off x="2877" y="2499"/>
              <a:ext cx="546" cy="711"/>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59" name="Line 15"/>
            <p:cNvSpPr>
              <a:spLocks noChangeShapeType="1"/>
            </p:cNvSpPr>
            <p:nvPr/>
          </p:nvSpPr>
          <p:spPr bwMode="auto">
            <a:xfrm>
              <a:off x="2221" y="3477"/>
              <a:ext cx="1093" cy="0"/>
            </a:xfrm>
            <a:prstGeom prst="line">
              <a:avLst/>
            </a:prstGeom>
            <a:noFill/>
            <a:ln w="9525">
              <a:solidFill>
                <a:srgbClr val="000000"/>
              </a:solidFill>
              <a:round/>
              <a:headEnd/>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60" name="Text Box 16"/>
            <p:cNvSpPr txBox="1">
              <a:spLocks noChangeArrowheads="1"/>
            </p:cNvSpPr>
            <p:nvPr/>
          </p:nvSpPr>
          <p:spPr bwMode="auto">
            <a:xfrm>
              <a:off x="1803" y="2513"/>
              <a:ext cx="463" cy="430"/>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发生</a:t>
              </a:r>
            </a:p>
            <a:p>
              <a:pPr algn="ctr" eaLnBrk="0" hangingPunct="0"/>
              <a:r>
                <a:rPr lang="zh-CN" altLang="en-US" dirty="0">
                  <a:solidFill>
                    <a:srgbClr val="0000FF"/>
                  </a:solidFill>
                  <a:latin typeface="华文新魏" panose="02010800040101010101" pitchFamily="2" charset="-122"/>
                  <a:ea typeface="华文新魏" panose="02010800040101010101" pitchFamily="2" charset="-122"/>
                </a:rPr>
                <a:t>事件</a:t>
              </a:r>
            </a:p>
          </p:txBody>
        </p:sp>
        <p:sp>
          <p:nvSpPr>
            <p:cNvPr id="262161" name="Text Box 17"/>
            <p:cNvSpPr txBox="1">
              <a:spLocks noChangeArrowheads="1"/>
            </p:cNvSpPr>
            <p:nvPr/>
          </p:nvSpPr>
          <p:spPr bwMode="auto">
            <a:xfrm>
              <a:off x="2548" y="3523"/>
              <a:ext cx="438" cy="179"/>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0000FF"/>
                  </a:solidFill>
                  <a:latin typeface="华文新魏" panose="02010800040101010101" pitchFamily="2" charset="-122"/>
                  <a:ea typeface="华文新魏" panose="02010800040101010101" pitchFamily="2" charset="-122"/>
                </a:rPr>
                <a:t>唤醒</a:t>
              </a:r>
            </a:p>
          </p:txBody>
        </p:sp>
        <p:sp>
          <p:nvSpPr>
            <p:cNvPr id="262162" name="Text Box 18"/>
            <p:cNvSpPr txBox="1">
              <a:spLocks noChangeArrowheads="1"/>
            </p:cNvSpPr>
            <p:nvPr/>
          </p:nvSpPr>
          <p:spPr bwMode="auto">
            <a:xfrm>
              <a:off x="3293" y="2583"/>
              <a:ext cx="477" cy="484"/>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just" eaLnBrk="0" hangingPunct="0"/>
              <a:r>
                <a:rPr lang="zh-CN" altLang="en-US" dirty="0">
                  <a:solidFill>
                    <a:srgbClr val="0000FF"/>
                  </a:solidFill>
                  <a:latin typeface="华文新魏" panose="02010800040101010101" pitchFamily="2" charset="-122"/>
                  <a:ea typeface="华文新魏" panose="02010800040101010101" pitchFamily="2" charset="-122"/>
                </a:rPr>
                <a:t>调度</a:t>
              </a:r>
            </a:p>
            <a:p>
              <a:pPr algn="just" eaLnBrk="0" hangingPunct="0"/>
              <a:r>
                <a:rPr lang="zh-CN" altLang="en-US" dirty="0">
                  <a:solidFill>
                    <a:srgbClr val="0000FF"/>
                  </a:solidFill>
                  <a:latin typeface="华文新魏" panose="02010800040101010101" pitchFamily="2" charset="-122"/>
                  <a:ea typeface="华文新魏" panose="02010800040101010101" pitchFamily="2" charset="-122"/>
                </a:rPr>
                <a:t>进程</a:t>
              </a:r>
            </a:p>
          </p:txBody>
        </p:sp>
        <p:sp>
          <p:nvSpPr>
            <p:cNvPr id="262163" name="Freeform 19"/>
            <p:cNvSpPr>
              <a:spLocks/>
            </p:cNvSpPr>
            <p:nvPr/>
          </p:nvSpPr>
          <p:spPr bwMode="auto">
            <a:xfrm>
              <a:off x="3101" y="2053"/>
              <a:ext cx="456" cy="387"/>
            </a:xfrm>
            <a:custGeom>
              <a:avLst/>
              <a:gdLst>
                <a:gd name="T0" fmla="*/ 0 w 750"/>
                <a:gd name="T1" fmla="*/ 182 h 676"/>
                <a:gd name="T2" fmla="*/ 180 w 750"/>
                <a:gd name="T3" fmla="*/ 26 h 676"/>
                <a:gd name="T4" fmla="*/ 360 w 750"/>
                <a:gd name="T5" fmla="*/ 26 h 676"/>
                <a:gd name="T6" fmla="*/ 540 w 750"/>
                <a:gd name="T7" fmla="*/ 26 h 676"/>
                <a:gd name="T8" fmla="*/ 720 w 750"/>
                <a:gd name="T9" fmla="*/ 182 h 676"/>
                <a:gd name="T10" fmla="*/ 720 w 750"/>
                <a:gd name="T11" fmla="*/ 494 h 676"/>
                <a:gd name="T12" fmla="*/ 540 w 750"/>
                <a:gd name="T13" fmla="*/ 650 h 676"/>
                <a:gd name="T14" fmla="*/ 180 w 750"/>
                <a:gd name="T15" fmla="*/ 650 h 676"/>
                <a:gd name="T16" fmla="*/ 0 w 750"/>
                <a:gd name="T17" fmla="*/ 494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2164" name="Text Box 20"/>
            <p:cNvSpPr txBox="1">
              <a:spLocks noChangeArrowheads="1"/>
            </p:cNvSpPr>
            <p:nvPr/>
          </p:nvSpPr>
          <p:spPr bwMode="auto">
            <a:xfrm>
              <a:off x="3579" y="2125"/>
              <a:ext cx="1388" cy="243"/>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eaLnBrk="0" hangingPunct="0"/>
              <a:r>
                <a:rPr lang="zh-CN" altLang="en-US" dirty="0">
                  <a:solidFill>
                    <a:srgbClr val="0000FF"/>
                  </a:solidFill>
                  <a:latin typeface="华文新魏" panose="02010800040101010101" pitchFamily="2" charset="-122"/>
                  <a:ea typeface="华文新魏" panose="02010800040101010101" pitchFamily="2" charset="-122"/>
                </a:rPr>
                <a:t>中断、中断返回</a:t>
              </a:r>
            </a:p>
          </p:txBody>
        </p:sp>
        <p:sp>
          <p:nvSpPr>
            <p:cNvPr id="262165" name="Text Box 21"/>
            <p:cNvSpPr txBox="1">
              <a:spLocks noChangeArrowheads="1"/>
            </p:cNvSpPr>
            <p:nvPr/>
          </p:nvSpPr>
          <p:spPr bwMode="auto">
            <a:xfrm>
              <a:off x="455" y="3225"/>
              <a:ext cx="1061" cy="494"/>
            </a:xfrm>
            <a:prstGeom prst="rect">
              <a:avLst/>
            </a:prstGeom>
            <a:solidFill>
              <a:srgbClr val="FFCC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允许的上下文切换切换</a:t>
              </a:r>
            </a:p>
            <a:p>
              <a:pPr algn="just" eaLnBrk="0" hangingPunct="0"/>
              <a:endParaRPr lang="en-US" altLang="zh-CN" dirty="0">
                <a:solidFill>
                  <a:srgbClr val="0000FF"/>
                </a:solidFill>
                <a:latin typeface="华文新魏" panose="02010800040101010101" pitchFamily="2" charset="-122"/>
                <a:ea typeface="华文新魏" panose="02010800040101010101" pitchFamily="2" charset="-122"/>
              </a:endParaRPr>
            </a:p>
          </p:txBody>
        </p:sp>
      </p:grpSp>
      <p:sp>
        <p:nvSpPr>
          <p:cNvPr id="22" name="Text Box 6"/>
          <p:cNvSpPr txBox="1">
            <a:spLocks noChangeArrowheads="1"/>
          </p:cNvSpPr>
          <p:nvPr/>
        </p:nvSpPr>
        <p:spPr bwMode="auto">
          <a:xfrm>
            <a:off x="4591051" y="2372519"/>
            <a:ext cx="1565126" cy="41592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dirty="0">
                <a:solidFill>
                  <a:srgbClr val="0000FF"/>
                </a:solidFill>
                <a:latin typeface="华文新魏" panose="02010800040101010101" pitchFamily="2" charset="-122"/>
                <a:ea typeface="华文新魏" panose="02010800040101010101" pitchFamily="2" charset="-122"/>
              </a:rPr>
              <a:t>模式切换</a:t>
            </a:r>
            <a:endParaRPr lang="en-US" altLang="zh-CN" dirty="0">
              <a:solidFill>
                <a:srgbClr val="0000FF"/>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86817865"/>
      </p:ext>
    </p:extLst>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611188" y="333375"/>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2.3.5 </a:t>
            </a:r>
            <a:r>
              <a:rPr lang="zh-CN" altLang="en-US" sz="4000">
                <a:solidFill>
                  <a:srgbClr val="FF0000"/>
                </a:solidFill>
                <a:latin typeface="Times New Roman" panose="02020603050405020304" pitchFamily="18" charset="0"/>
                <a:ea typeface="华文新魏" panose="02010800040101010101" pitchFamily="2" charset="-122"/>
              </a:rPr>
              <a:t>进程的控制和管理</a:t>
            </a:r>
            <a:endParaRPr lang="zh-CN" altLang="en-US" sz="4800">
              <a:latin typeface="仿宋_GB2312" pitchFamily="49" charset="-122"/>
              <a:ea typeface="仿宋_GB2312" pitchFamily="49" charset="-122"/>
            </a:endParaRPr>
          </a:p>
        </p:txBody>
      </p:sp>
      <p:sp>
        <p:nvSpPr>
          <p:cNvPr id="125955" name="Rectangle 3"/>
          <p:cNvSpPr>
            <a:spLocks noGrp="1" noChangeArrowheads="1"/>
          </p:cNvSpPr>
          <p:nvPr>
            <p:ph type="body" idx="1"/>
          </p:nvPr>
        </p:nvSpPr>
        <p:spPr>
          <a:xfrm>
            <a:off x="179512" y="1052513"/>
            <a:ext cx="8748712" cy="4954587"/>
          </a:xfrm>
          <a:noFill/>
        </p:spPr>
        <p:txBody>
          <a:bodyPr/>
          <a:lstStyle/>
          <a:p>
            <a:r>
              <a:rPr lang="zh-CN" altLang="en-US" sz="2800" dirty="0"/>
              <a:t>处理器管理的一个主要工作是对进程的控制，包括：创建进程、阻塞进程、唤醒进程、挂起进程、激活进程、终止进程和撤销进程等。这些控制和管理功能由操作系统中的</a:t>
            </a:r>
            <a:r>
              <a:rPr lang="zh-CN" altLang="en-US" sz="2800" b="1" dirty="0">
                <a:solidFill>
                  <a:srgbClr val="0000CC"/>
                </a:solidFill>
              </a:rPr>
              <a:t>原语</a:t>
            </a:r>
            <a:r>
              <a:rPr lang="zh-CN" altLang="en-US" sz="2800" dirty="0"/>
              <a:t>实现。</a:t>
            </a:r>
          </a:p>
          <a:p>
            <a:r>
              <a:rPr lang="zh-CN" altLang="en-US" sz="2800" b="1" dirty="0">
                <a:solidFill>
                  <a:srgbClr val="0000CC"/>
                </a:solidFill>
              </a:rPr>
              <a:t>原语</a:t>
            </a:r>
            <a:r>
              <a:rPr lang="zh-CN" altLang="en-US" sz="2800" dirty="0"/>
              <a:t>是在管态下执行、完成系统特定功能的过程。</a:t>
            </a:r>
          </a:p>
          <a:p>
            <a:r>
              <a:rPr lang="zh-CN" altLang="en-US" sz="2800" dirty="0"/>
              <a:t>原语和机器指令类似，其特点是执行过程中不允许被中断，是一个不可分割的基本单位，原语的执行是顺序的而不可能是并发的。</a:t>
            </a:r>
          </a:p>
          <a:p>
            <a:r>
              <a:rPr lang="zh-CN" altLang="en-US" sz="2800" dirty="0"/>
              <a:t>一种原语的实现方法是以系统调用方式提供原语接口，且采用屏蔽中断的方式来实现原语功能，以保证原语操作不被打断的特性。</a:t>
            </a:r>
          </a:p>
        </p:txBody>
      </p:sp>
    </p:spTree>
    <p:extLst>
      <p:ext uri="{BB962C8B-B14F-4D97-AF65-F5344CB8AC3E}">
        <p14:creationId xmlns:p14="http://schemas.microsoft.com/office/powerpoint/2010/main" val="62707537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395288" y="219075"/>
            <a:ext cx="82296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进程的创建</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129027" name="Rectangle 3"/>
          <p:cNvSpPr>
            <a:spLocks noGrp="1" noChangeArrowheads="1"/>
          </p:cNvSpPr>
          <p:nvPr>
            <p:ph type="body" idx="1"/>
          </p:nvPr>
        </p:nvSpPr>
        <p:spPr>
          <a:xfrm>
            <a:off x="468313" y="981075"/>
            <a:ext cx="7775575" cy="2824163"/>
          </a:xfrm>
        </p:spPr>
        <p:txBody>
          <a:bodyPr/>
          <a:lstStyle/>
          <a:p>
            <a:pPr>
              <a:buFontTx/>
              <a:buNone/>
            </a:pPr>
            <a:r>
              <a:rPr lang="zh-CN" altLang="en-US" b="1" dirty="0">
                <a:solidFill>
                  <a:srgbClr val="0000FF"/>
                </a:solidFill>
                <a:latin typeface="黑体" panose="02010609060101010101" pitchFamily="49" charset="-122"/>
                <a:ea typeface="黑体" panose="02010609060101010101" pitchFamily="49" charset="-122"/>
              </a:rPr>
              <a:t>进程创建来源于以下事件：</a:t>
            </a:r>
          </a:p>
          <a:p>
            <a:pPr algn="just">
              <a:buFontTx/>
              <a:buNone/>
            </a:pPr>
            <a:r>
              <a:rPr lang="en-US" altLang="zh-CN" dirty="0">
                <a:ea typeface="仿宋_GB2312" pitchFamily="49" charset="-122"/>
              </a:rPr>
              <a:t>•</a:t>
            </a:r>
            <a:r>
              <a:rPr lang="zh-CN" altLang="en-US" sz="2800" dirty="0"/>
              <a:t>提交一个批处理作业。</a:t>
            </a:r>
          </a:p>
          <a:p>
            <a:pPr algn="just">
              <a:buFontTx/>
              <a:buNone/>
            </a:pPr>
            <a:r>
              <a:rPr lang="en-US" altLang="zh-CN" sz="2800" dirty="0"/>
              <a:t>•</a:t>
            </a:r>
            <a:r>
              <a:rPr lang="zh-CN" altLang="en-US" sz="2800" dirty="0"/>
              <a:t>在终端上交互式的登录。</a:t>
            </a:r>
          </a:p>
          <a:p>
            <a:pPr algn="just">
              <a:buFontTx/>
              <a:buNone/>
            </a:pPr>
            <a:r>
              <a:rPr lang="en-US" altLang="zh-CN" sz="2800" dirty="0"/>
              <a:t>•</a:t>
            </a:r>
            <a:r>
              <a:rPr lang="zh-CN" altLang="en-US" sz="2800" dirty="0"/>
              <a:t>操作系统创建一个服务进程。</a:t>
            </a:r>
          </a:p>
          <a:p>
            <a:pPr algn="just">
              <a:buFontTx/>
              <a:buNone/>
            </a:pPr>
            <a:r>
              <a:rPr lang="en-US" altLang="zh-CN" sz="2800" dirty="0"/>
              <a:t>•</a:t>
            </a:r>
            <a:r>
              <a:rPr lang="zh-CN" altLang="en-US" sz="2800" dirty="0"/>
              <a:t>存在的进程孵化（</a:t>
            </a:r>
            <a:r>
              <a:rPr lang="en-US" altLang="zh-CN" sz="2800" dirty="0"/>
              <a:t>spawn</a:t>
            </a:r>
            <a:r>
              <a:rPr lang="zh-CN" altLang="en-US" sz="2800" dirty="0"/>
              <a:t>）新的进程。</a:t>
            </a:r>
          </a:p>
        </p:txBody>
      </p:sp>
      <p:sp>
        <p:nvSpPr>
          <p:cNvPr id="129028" name="Rectangle 4"/>
          <p:cNvSpPr>
            <a:spLocks noChangeArrowheads="1"/>
          </p:cNvSpPr>
          <p:nvPr/>
        </p:nvSpPr>
        <p:spPr bwMode="auto">
          <a:xfrm>
            <a:off x="395288" y="3805238"/>
            <a:ext cx="8424862"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dirty="0">
                <a:latin typeface="Times New Roman" panose="02020603050405020304" pitchFamily="18" charset="0"/>
                <a:ea typeface="华文新魏" panose="02010800040101010101" pitchFamily="2" charset="-122"/>
              </a:rPr>
              <a:t>        </a:t>
            </a:r>
            <a:r>
              <a:rPr lang="zh-CN" altLang="en-US" dirty="0">
                <a:latin typeface="Times New Roman" panose="02020603050405020304" pitchFamily="18" charset="0"/>
                <a:ea typeface="华文新魏" panose="02010800040101010101" pitchFamily="2" charset="-122"/>
              </a:rPr>
              <a:t>生成进程称</a:t>
            </a:r>
            <a:r>
              <a:rPr lang="zh-CN" altLang="en-US" dirty="0">
                <a:solidFill>
                  <a:srgbClr val="0000CC"/>
                </a:solidFill>
                <a:latin typeface="Times New Roman" panose="02020603050405020304" pitchFamily="18" charset="0"/>
                <a:ea typeface="华文新魏" panose="02010800040101010101" pitchFamily="2" charset="-122"/>
              </a:rPr>
              <a:t>父进程</a:t>
            </a:r>
            <a:r>
              <a:rPr lang="en-US" altLang="zh-CN" dirty="0">
                <a:latin typeface="Times New Roman" panose="02020603050405020304" pitchFamily="18" charset="0"/>
                <a:ea typeface="华文新魏" panose="02010800040101010101" pitchFamily="2" charset="-122"/>
              </a:rPr>
              <a:t>(Parent Process) </a:t>
            </a:r>
            <a:r>
              <a:rPr lang="zh-CN" altLang="en-US" dirty="0">
                <a:latin typeface="Times New Roman" panose="02020603050405020304" pitchFamily="18" charset="0"/>
                <a:ea typeface="华文新魏" panose="02010800040101010101" pitchFamily="2" charset="-122"/>
              </a:rPr>
              <a:t>，被生成进程称</a:t>
            </a:r>
            <a:r>
              <a:rPr lang="zh-CN" altLang="en-US" dirty="0">
                <a:solidFill>
                  <a:srgbClr val="0000CC"/>
                </a:solidFill>
                <a:latin typeface="Times New Roman" panose="02020603050405020304" pitchFamily="18" charset="0"/>
                <a:ea typeface="华文新魏" panose="02010800040101010101" pitchFamily="2" charset="-122"/>
              </a:rPr>
              <a:t>子进程</a:t>
            </a:r>
            <a:r>
              <a:rPr lang="en-US" altLang="zh-CN" dirty="0">
                <a:latin typeface="Times New Roman" panose="02020603050405020304" pitchFamily="18" charset="0"/>
                <a:ea typeface="华文新魏" panose="02010800040101010101" pitchFamily="2" charset="-122"/>
              </a:rPr>
              <a:t>(Child Process) </a:t>
            </a:r>
            <a:r>
              <a:rPr lang="zh-CN" altLang="en-US" dirty="0">
                <a:latin typeface="Times New Roman" panose="02020603050405020304" pitchFamily="18" charset="0"/>
                <a:ea typeface="华文新魏" panose="02010800040101010101" pitchFamily="2" charset="-122"/>
              </a:rPr>
              <a:t>、即一个父进程可以创建子进程，从而产生</a:t>
            </a:r>
            <a:r>
              <a:rPr lang="zh-CN" altLang="en-US" dirty="0">
                <a:solidFill>
                  <a:srgbClr val="0000CC"/>
                </a:solidFill>
                <a:latin typeface="Times New Roman" panose="02020603050405020304" pitchFamily="18" charset="0"/>
                <a:ea typeface="华文新魏" panose="02010800040101010101" pitchFamily="2" charset="-122"/>
              </a:rPr>
              <a:t>进程树</a:t>
            </a:r>
            <a:r>
              <a:rPr lang="zh-CN" altLang="en-US" dirty="0">
                <a:latin typeface="Times New Roman" panose="02020603050405020304" pitchFamily="18" charset="0"/>
                <a:ea typeface="华文新魏" panose="02010800040101010101" pitchFamily="2" charset="-122"/>
              </a:rPr>
              <a:t>，形成进程家族。</a:t>
            </a:r>
          </a:p>
        </p:txBody>
      </p:sp>
    </p:spTree>
    <p:extLst>
      <p:ext uri="{BB962C8B-B14F-4D97-AF65-F5344CB8AC3E}">
        <p14:creationId xmlns:p14="http://schemas.microsoft.com/office/powerpoint/2010/main" val="36693741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0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P spid="1290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684213" y="3333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进程的创建过程</a:t>
            </a:r>
          </a:p>
        </p:txBody>
      </p:sp>
      <p:sp>
        <p:nvSpPr>
          <p:cNvPr id="131075" name="Rectangle 3"/>
          <p:cNvSpPr>
            <a:spLocks noGrp="1" noChangeArrowheads="1"/>
          </p:cNvSpPr>
          <p:nvPr>
            <p:ph type="body" idx="1"/>
          </p:nvPr>
        </p:nvSpPr>
        <p:spPr>
          <a:xfrm>
            <a:off x="395536" y="1125538"/>
            <a:ext cx="8569077" cy="4697412"/>
          </a:xfrm>
        </p:spPr>
        <p:txBody>
          <a:bodyPr/>
          <a:lstStyle/>
          <a:p>
            <a:pPr marL="269875" indent="-269875" algn="just">
              <a:spcBef>
                <a:spcPct val="0"/>
              </a:spcBef>
              <a:buFontTx/>
              <a:buNone/>
            </a:pPr>
            <a:r>
              <a:rPr lang="en-US" altLang="zh-CN" sz="2800" dirty="0">
                <a:cs typeface="Times New Roman" panose="02020603050405020304" pitchFamily="18" charset="0"/>
              </a:rPr>
              <a:t>•</a:t>
            </a:r>
            <a:r>
              <a:rPr lang="zh-CN" altLang="en-US" sz="2800" dirty="0">
                <a:latin typeface="+mn-ea"/>
              </a:rPr>
              <a:t>在进程表中增加一项</a:t>
            </a:r>
            <a:r>
              <a:rPr lang="en-US" altLang="zh-CN" sz="2800" dirty="0">
                <a:latin typeface="+mn-ea"/>
              </a:rPr>
              <a:t>,</a:t>
            </a:r>
            <a:r>
              <a:rPr lang="zh-CN" altLang="en-US" sz="2800" dirty="0">
                <a:latin typeface="+mn-ea"/>
              </a:rPr>
              <a:t>并从</a:t>
            </a:r>
            <a:r>
              <a:rPr lang="en-US" altLang="zh-CN" sz="2800" dirty="0">
                <a:latin typeface="+mn-ea"/>
              </a:rPr>
              <a:t>PCB</a:t>
            </a:r>
            <a:r>
              <a:rPr lang="zh-CN" altLang="en-US" sz="2800" dirty="0">
                <a:latin typeface="+mn-ea"/>
              </a:rPr>
              <a:t>池中取一个空白</a:t>
            </a:r>
            <a:r>
              <a:rPr lang="en-US" altLang="zh-CN" sz="2800" dirty="0">
                <a:latin typeface="+mn-ea"/>
              </a:rPr>
              <a:t>PCB</a:t>
            </a:r>
            <a:r>
              <a:rPr lang="zh-CN" altLang="en-US" sz="2800" dirty="0">
                <a:latin typeface="+mn-ea"/>
              </a:rPr>
              <a:t>。</a:t>
            </a:r>
          </a:p>
          <a:p>
            <a:pPr marL="269875" indent="-269875" algn="just">
              <a:spcBef>
                <a:spcPct val="0"/>
              </a:spcBef>
              <a:buFontTx/>
              <a:buNone/>
            </a:pPr>
            <a:r>
              <a:rPr lang="en-US" altLang="zh-CN" sz="2800" dirty="0">
                <a:latin typeface="+mn-ea"/>
                <a:cs typeface="Times New Roman" panose="02020603050405020304" pitchFamily="18" charset="0"/>
              </a:rPr>
              <a:t>•</a:t>
            </a:r>
            <a:r>
              <a:rPr lang="zh-CN" altLang="en-US" sz="2800" dirty="0">
                <a:latin typeface="+mn-ea"/>
              </a:rPr>
              <a:t>为新进程的进程映像分配地址空间</a:t>
            </a:r>
            <a:r>
              <a:rPr lang="en-US" altLang="zh-CN" sz="2800" dirty="0">
                <a:latin typeface="+mn-ea"/>
              </a:rPr>
              <a:t>,</a:t>
            </a:r>
            <a:r>
              <a:rPr lang="zh-CN" altLang="en-US" sz="2800" dirty="0">
                <a:latin typeface="+mn-ea"/>
              </a:rPr>
              <a:t>传递环境变量，构造共享地址空间。</a:t>
            </a:r>
          </a:p>
          <a:p>
            <a:pPr marL="269875" indent="-269875" algn="just">
              <a:spcBef>
                <a:spcPct val="0"/>
              </a:spcBef>
              <a:buFontTx/>
              <a:buNone/>
            </a:pPr>
            <a:r>
              <a:rPr lang="en-US" altLang="zh-CN" sz="2800" dirty="0">
                <a:latin typeface="+mn-ea"/>
              </a:rPr>
              <a:t>•</a:t>
            </a:r>
            <a:r>
              <a:rPr lang="zh-CN" altLang="en-US" sz="2800" dirty="0">
                <a:latin typeface="+mn-ea"/>
              </a:rPr>
              <a:t>为新进程分配资源</a:t>
            </a:r>
            <a:r>
              <a:rPr lang="en-US" altLang="zh-CN" sz="2800" dirty="0">
                <a:latin typeface="+mn-ea"/>
              </a:rPr>
              <a:t>,</a:t>
            </a:r>
            <a:r>
              <a:rPr lang="zh-CN" altLang="en-US" sz="2800" dirty="0">
                <a:latin typeface="+mn-ea"/>
              </a:rPr>
              <a:t>除内存空间外</a:t>
            </a:r>
            <a:r>
              <a:rPr lang="en-US" altLang="zh-CN" sz="2800" dirty="0">
                <a:latin typeface="+mn-ea"/>
              </a:rPr>
              <a:t>,</a:t>
            </a:r>
            <a:r>
              <a:rPr lang="zh-CN" altLang="en-US" sz="2800" dirty="0">
                <a:latin typeface="+mn-ea"/>
              </a:rPr>
              <a:t>还有其他各种资源。</a:t>
            </a:r>
          </a:p>
          <a:p>
            <a:pPr marL="269875" indent="-269875" algn="just">
              <a:spcBef>
                <a:spcPct val="0"/>
              </a:spcBef>
              <a:buFontTx/>
              <a:buNone/>
            </a:pPr>
            <a:r>
              <a:rPr lang="en-US" altLang="zh-CN" sz="2800" dirty="0">
                <a:latin typeface="+mn-ea"/>
              </a:rPr>
              <a:t>•</a:t>
            </a:r>
            <a:r>
              <a:rPr lang="zh-CN" altLang="en-US" sz="2800" dirty="0">
                <a:latin typeface="+mn-ea"/>
              </a:rPr>
              <a:t>查找辅存，找到进程正文段并装到正文区。</a:t>
            </a:r>
          </a:p>
          <a:p>
            <a:pPr marL="269875" indent="-269875" algn="just">
              <a:spcBef>
                <a:spcPct val="0"/>
              </a:spcBef>
              <a:buFontTx/>
              <a:buNone/>
            </a:pPr>
            <a:r>
              <a:rPr lang="en-US" altLang="zh-CN" sz="2800" dirty="0">
                <a:latin typeface="+mn-ea"/>
              </a:rPr>
              <a:t>•</a:t>
            </a:r>
            <a:r>
              <a:rPr lang="zh-CN" altLang="en-US" sz="2800" dirty="0">
                <a:latin typeface="+mn-ea"/>
              </a:rPr>
              <a:t>初始化进程控制块，为新进程分配进程标识符，初始化</a:t>
            </a:r>
            <a:r>
              <a:rPr lang="en-US" altLang="zh-CN" sz="2800" dirty="0">
                <a:latin typeface="+mn-ea"/>
              </a:rPr>
              <a:t>PSW</a:t>
            </a:r>
            <a:r>
              <a:rPr lang="zh-CN" altLang="en-US" sz="2800" dirty="0">
                <a:latin typeface="+mn-ea"/>
              </a:rPr>
              <a:t>。</a:t>
            </a:r>
          </a:p>
          <a:p>
            <a:pPr marL="269875" indent="-269875" algn="just">
              <a:spcBef>
                <a:spcPct val="0"/>
              </a:spcBef>
              <a:buFontTx/>
              <a:buNone/>
            </a:pPr>
            <a:r>
              <a:rPr lang="en-US" altLang="zh-CN" sz="2800" dirty="0">
                <a:latin typeface="+mn-ea"/>
              </a:rPr>
              <a:t>•</a:t>
            </a:r>
            <a:r>
              <a:rPr lang="zh-CN" altLang="en-US" sz="2800" dirty="0">
                <a:latin typeface="+mn-ea"/>
              </a:rPr>
              <a:t>加入就绪进程队列</a:t>
            </a:r>
            <a:r>
              <a:rPr lang="en-US" altLang="zh-CN" sz="2800" dirty="0">
                <a:latin typeface="+mn-ea"/>
              </a:rPr>
              <a:t>,</a:t>
            </a:r>
            <a:r>
              <a:rPr lang="zh-CN" altLang="en-US" sz="2800" dirty="0">
                <a:latin typeface="+mn-ea"/>
              </a:rPr>
              <a:t>或直接将进程投入运行。</a:t>
            </a:r>
          </a:p>
          <a:p>
            <a:pPr marL="269875" indent="-269875" algn="just">
              <a:spcBef>
                <a:spcPct val="0"/>
              </a:spcBef>
              <a:buFontTx/>
              <a:buNone/>
            </a:pPr>
            <a:r>
              <a:rPr lang="en-US" altLang="zh-CN" sz="2800" dirty="0">
                <a:latin typeface="+mn-ea"/>
              </a:rPr>
              <a:t>•</a:t>
            </a:r>
            <a:r>
              <a:rPr lang="zh-CN" altLang="en-US" sz="2800" dirty="0">
                <a:latin typeface="+mn-ea"/>
              </a:rPr>
              <a:t>通知操作系统的某些模块，如记账程序、性能监控程序。</a:t>
            </a:r>
          </a:p>
        </p:txBody>
      </p:sp>
    </p:spTree>
    <p:extLst>
      <p:ext uri="{BB962C8B-B14F-4D97-AF65-F5344CB8AC3E}">
        <p14:creationId xmlns:p14="http://schemas.microsoft.com/office/powerpoint/2010/main" val="112539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4267200" y="5373688"/>
            <a:ext cx="4876800" cy="487362"/>
          </a:xfrm>
        </p:spPr>
        <p:txBody>
          <a:bodyPr anchor="ctr"/>
          <a:lstStyle/>
          <a:p>
            <a:r>
              <a:rPr lang="zh-CN" altLang="en-US" sz="3200">
                <a:solidFill>
                  <a:srgbClr val="0000CC"/>
                </a:solidFill>
                <a:latin typeface="华文新魏" panose="02010800040101010101" pitchFamily="2" charset="-122"/>
                <a:ea typeface="华文新魏" panose="02010800040101010101" pitchFamily="2" charset="-122"/>
              </a:rPr>
              <a:t>进程创建原语流程图</a:t>
            </a:r>
          </a:p>
        </p:txBody>
      </p:sp>
      <p:grpSp>
        <p:nvGrpSpPr>
          <p:cNvPr id="133123" name="Group 3"/>
          <p:cNvGrpSpPr>
            <a:grpSpLocks/>
          </p:cNvGrpSpPr>
          <p:nvPr/>
        </p:nvGrpSpPr>
        <p:grpSpPr bwMode="auto">
          <a:xfrm>
            <a:off x="323850" y="76200"/>
            <a:ext cx="4781550" cy="6324600"/>
            <a:chOff x="4804" y="10434"/>
            <a:chExt cx="4200" cy="5787"/>
          </a:xfrm>
        </p:grpSpPr>
        <p:sp>
          <p:nvSpPr>
            <p:cNvPr id="133124" name="AutoShape 4"/>
            <p:cNvSpPr>
              <a:spLocks noChangeArrowheads="1"/>
            </p:cNvSpPr>
            <p:nvPr/>
          </p:nvSpPr>
          <p:spPr bwMode="auto">
            <a:xfrm>
              <a:off x="7044" y="10434"/>
              <a:ext cx="1020" cy="540"/>
            </a:xfrm>
            <a:prstGeom prst="flowChartAlternateProcess">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入口</a:t>
              </a:r>
            </a:p>
          </p:txBody>
        </p:sp>
        <p:sp>
          <p:nvSpPr>
            <p:cNvPr id="133125" name="AutoShape 5"/>
            <p:cNvSpPr>
              <a:spLocks noChangeArrowheads="1"/>
            </p:cNvSpPr>
            <p:nvPr/>
          </p:nvSpPr>
          <p:spPr bwMode="auto">
            <a:xfrm>
              <a:off x="6664" y="11234"/>
              <a:ext cx="1800" cy="540"/>
            </a:xfrm>
            <a:prstGeom prst="flowChartProcess">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查</a:t>
              </a:r>
              <a:r>
                <a:rPr lang="en-US" altLang="zh-CN" sz="2400">
                  <a:latin typeface="Times New Roman" panose="02020603050405020304" pitchFamily="18" charset="0"/>
                </a:rPr>
                <a:t>PCB</a:t>
              </a:r>
              <a:r>
                <a:rPr lang="zh-CN" altLang="en-US" sz="2400">
                  <a:latin typeface="Times New Roman" panose="02020603050405020304" pitchFamily="18" charset="0"/>
                </a:rPr>
                <a:t>总链</a:t>
              </a:r>
            </a:p>
          </p:txBody>
        </p:sp>
        <p:sp>
          <p:nvSpPr>
            <p:cNvPr id="133126" name="AutoShape 6"/>
            <p:cNvSpPr>
              <a:spLocks noChangeArrowheads="1"/>
            </p:cNvSpPr>
            <p:nvPr/>
          </p:nvSpPr>
          <p:spPr bwMode="auto">
            <a:xfrm>
              <a:off x="6644" y="12074"/>
              <a:ext cx="1840" cy="740"/>
            </a:xfrm>
            <a:prstGeom prst="flowChartDecision">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Times New Roman" panose="02020603050405020304" pitchFamily="18" charset="0"/>
                </a:rPr>
                <a:t>有同名</a:t>
              </a:r>
            </a:p>
          </p:txBody>
        </p:sp>
        <p:sp>
          <p:nvSpPr>
            <p:cNvPr id="133127" name="Rectangle 7"/>
            <p:cNvSpPr>
              <a:spLocks noChangeArrowheads="1"/>
            </p:cNvSpPr>
            <p:nvPr/>
          </p:nvSpPr>
          <p:spPr bwMode="auto">
            <a:xfrm>
              <a:off x="5304" y="12174"/>
              <a:ext cx="940" cy="520"/>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出错</a:t>
              </a:r>
            </a:p>
          </p:txBody>
        </p:sp>
        <p:sp>
          <p:nvSpPr>
            <p:cNvPr id="133128" name="Rectangle 8"/>
            <p:cNvSpPr>
              <a:spLocks noChangeArrowheads="1"/>
            </p:cNvSpPr>
            <p:nvPr/>
          </p:nvSpPr>
          <p:spPr bwMode="auto">
            <a:xfrm>
              <a:off x="6524" y="13134"/>
              <a:ext cx="2080" cy="940"/>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400">
                  <a:latin typeface="Times New Roman" panose="02020603050405020304" pitchFamily="18" charset="0"/>
                </a:rPr>
                <a:t>向系统申请一个空的</a:t>
              </a:r>
              <a:r>
                <a:rPr lang="en-US" altLang="zh-CN" sz="2400">
                  <a:latin typeface="Times New Roman" panose="02020603050405020304" pitchFamily="18" charset="0"/>
                </a:rPr>
                <a:t>PCB</a:t>
              </a:r>
              <a:r>
                <a:rPr lang="zh-CN" altLang="en-US" sz="2400">
                  <a:latin typeface="Times New Roman" panose="02020603050405020304" pitchFamily="18" charset="0"/>
                </a:rPr>
                <a:t>结构</a:t>
              </a:r>
            </a:p>
          </p:txBody>
        </p:sp>
        <p:sp>
          <p:nvSpPr>
            <p:cNvPr id="133129" name="AutoShape 9"/>
            <p:cNvSpPr>
              <a:spLocks noChangeArrowheads="1"/>
            </p:cNvSpPr>
            <p:nvPr/>
          </p:nvSpPr>
          <p:spPr bwMode="auto">
            <a:xfrm>
              <a:off x="6144" y="14394"/>
              <a:ext cx="2860" cy="1000"/>
            </a:xfrm>
            <a:prstGeom prst="flowChartDecision">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661988" indent="-661988">
                <a:defRPr>
                  <a:solidFill>
                    <a:schemeClr val="tx1"/>
                  </a:solidFill>
                  <a:latin typeface="Arial" panose="020B0604020202020204" pitchFamily="34" charset="0"/>
                  <a:ea typeface="宋体" panose="02010600030101010101" pitchFamily="2" charset="-122"/>
                </a:defRPr>
              </a:lvl1pPr>
              <a:lvl2pPr marL="852488">
                <a:defRPr>
                  <a:solidFill>
                    <a:schemeClr val="tx1"/>
                  </a:solidFill>
                  <a:latin typeface="Arial" panose="020B0604020202020204" pitchFamily="34" charset="0"/>
                  <a:ea typeface="宋体" panose="02010600030101010101" pitchFamily="2" charset="-122"/>
                </a:defRPr>
              </a:lvl2pPr>
              <a:lvl3pPr marL="1042988">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en-US" sz="2400">
                  <a:latin typeface="Times New Roman" panose="02020603050405020304" pitchFamily="18" charset="0"/>
                </a:rPr>
                <a:t>有空</a:t>
              </a:r>
              <a:r>
                <a:rPr lang="en-US" altLang="zh-CN" sz="2400">
                  <a:latin typeface="Times New Roman" panose="02020603050405020304" pitchFamily="18" charset="0"/>
                </a:rPr>
                <a:t>PCB      </a:t>
              </a:r>
              <a:r>
                <a:rPr lang="zh-CN" altLang="en-US" sz="2400">
                  <a:latin typeface="Times New Roman" panose="02020603050405020304" pitchFamily="18" charset="0"/>
                </a:rPr>
                <a:t>？</a:t>
              </a:r>
            </a:p>
          </p:txBody>
        </p:sp>
        <p:sp>
          <p:nvSpPr>
            <p:cNvPr id="133130" name="Oval 10"/>
            <p:cNvSpPr>
              <a:spLocks noChangeArrowheads="1"/>
            </p:cNvSpPr>
            <p:nvPr/>
          </p:nvSpPr>
          <p:spPr bwMode="auto">
            <a:xfrm>
              <a:off x="7284" y="15654"/>
              <a:ext cx="567" cy="567"/>
            </a:xfrm>
            <a:prstGeom prst="ellipse">
              <a:avLst/>
            </a:prstGeom>
            <a:solidFill>
              <a:srgbClr val="FFFFFF"/>
            </a:solidFill>
            <a:ln w="9525">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A</a:t>
              </a:r>
            </a:p>
          </p:txBody>
        </p:sp>
        <p:sp>
          <p:nvSpPr>
            <p:cNvPr id="133131" name="Rectangle 11"/>
            <p:cNvSpPr>
              <a:spLocks noChangeArrowheads="1"/>
            </p:cNvSpPr>
            <p:nvPr/>
          </p:nvSpPr>
          <p:spPr bwMode="auto">
            <a:xfrm>
              <a:off x="4804" y="14634"/>
              <a:ext cx="940" cy="520"/>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出错</a:t>
              </a:r>
            </a:p>
          </p:txBody>
        </p:sp>
        <p:sp>
          <p:nvSpPr>
            <p:cNvPr id="133132" name="Line 12"/>
            <p:cNvSpPr>
              <a:spLocks noChangeShapeType="1"/>
            </p:cNvSpPr>
            <p:nvPr/>
          </p:nvSpPr>
          <p:spPr bwMode="auto">
            <a:xfrm>
              <a:off x="7564" y="10974"/>
              <a:ext cx="0" cy="26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3" name="Line 13"/>
            <p:cNvSpPr>
              <a:spLocks noChangeShapeType="1"/>
            </p:cNvSpPr>
            <p:nvPr/>
          </p:nvSpPr>
          <p:spPr bwMode="auto">
            <a:xfrm>
              <a:off x="7564" y="11774"/>
              <a:ext cx="0" cy="3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4" name="Line 14"/>
            <p:cNvSpPr>
              <a:spLocks noChangeShapeType="1"/>
            </p:cNvSpPr>
            <p:nvPr/>
          </p:nvSpPr>
          <p:spPr bwMode="auto">
            <a:xfrm>
              <a:off x="7564" y="12834"/>
              <a:ext cx="0" cy="3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5" name="Line 15"/>
            <p:cNvSpPr>
              <a:spLocks noChangeShapeType="1"/>
            </p:cNvSpPr>
            <p:nvPr/>
          </p:nvSpPr>
          <p:spPr bwMode="auto">
            <a:xfrm>
              <a:off x="7564" y="14094"/>
              <a:ext cx="0" cy="3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6" name="Line 16"/>
            <p:cNvSpPr>
              <a:spLocks noChangeShapeType="1"/>
            </p:cNvSpPr>
            <p:nvPr/>
          </p:nvSpPr>
          <p:spPr bwMode="auto">
            <a:xfrm flipH="1">
              <a:off x="6284" y="12434"/>
              <a:ext cx="32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7" name="Line 17"/>
            <p:cNvSpPr>
              <a:spLocks noChangeShapeType="1"/>
            </p:cNvSpPr>
            <p:nvPr/>
          </p:nvSpPr>
          <p:spPr bwMode="auto">
            <a:xfrm flipH="1">
              <a:off x="5744" y="14894"/>
              <a:ext cx="380"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138" name="Line 18"/>
            <p:cNvSpPr>
              <a:spLocks noChangeShapeType="1"/>
            </p:cNvSpPr>
            <p:nvPr/>
          </p:nvSpPr>
          <p:spPr bwMode="auto">
            <a:xfrm>
              <a:off x="7564" y="15394"/>
              <a:ext cx="0" cy="3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139" name="Group 19"/>
          <p:cNvGrpSpPr>
            <a:grpSpLocks/>
          </p:cNvGrpSpPr>
          <p:nvPr/>
        </p:nvGrpSpPr>
        <p:grpSpPr bwMode="auto">
          <a:xfrm>
            <a:off x="5943600" y="152400"/>
            <a:ext cx="3048000" cy="3505200"/>
            <a:chOff x="1704" y="10427"/>
            <a:chExt cx="2510" cy="4160"/>
          </a:xfrm>
        </p:grpSpPr>
        <p:sp>
          <p:nvSpPr>
            <p:cNvPr id="133140" name="Oval 20"/>
            <p:cNvSpPr>
              <a:spLocks noChangeArrowheads="1"/>
            </p:cNvSpPr>
            <p:nvPr/>
          </p:nvSpPr>
          <p:spPr bwMode="auto">
            <a:xfrm>
              <a:off x="2664" y="10427"/>
              <a:ext cx="567" cy="567"/>
            </a:xfrm>
            <a:prstGeom prst="ellipse">
              <a:avLst/>
            </a:prstGeom>
            <a:solidFill>
              <a:srgbClr val="FFFFFF"/>
            </a:solidFill>
            <a:ln w="9525">
              <a:solidFill>
                <a:srgbClr val="000000"/>
              </a:solidFill>
              <a:round/>
              <a:headEnd/>
              <a:tailEnd/>
            </a:ln>
          </p:spPr>
          <p:txBody>
            <a:bodyPr lIns="0" tIns="0" rIns="0" bIns="0"/>
            <a:lstStyle/>
            <a:p>
              <a:pPr algn="ctr" eaLnBrk="0" hangingPunct="0"/>
              <a:r>
                <a:rPr lang="en-US" altLang="zh-CN" sz="2400">
                  <a:latin typeface="Times New Roman" panose="02020603050405020304" pitchFamily="18" charset="0"/>
                </a:rPr>
                <a:t>A</a:t>
              </a:r>
            </a:p>
          </p:txBody>
        </p:sp>
        <p:grpSp>
          <p:nvGrpSpPr>
            <p:cNvPr id="133141" name="Group 21"/>
            <p:cNvGrpSpPr>
              <a:grpSpLocks/>
            </p:cNvGrpSpPr>
            <p:nvPr/>
          </p:nvGrpSpPr>
          <p:grpSpPr bwMode="auto">
            <a:xfrm>
              <a:off x="1704" y="10994"/>
              <a:ext cx="2510" cy="3593"/>
              <a:chOff x="1719" y="11032"/>
              <a:chExt cx="2510" cy="3593"/>
            </a:xfrm>
          </p:grpSpPr>
          <p:sp>
            <p:nvSpPr>
              <p:cNvPr id="133142" name="Rectangle 22"/>
              <p:cNvSpPr>
                <a:spLocks noChangeArrowheads="1"/>
              </p:cNvSpPr>
              <p:nvPr/>
            </p:nvSpPr>
            <p:spPr bwMode="auto">
              <a:xfrm>
                <a:off x="1842" y="11404"/>
                <a:ext cx="2259" cy="950"/>
              </a:xfrm>
              <a:prstGeom prst="rect">
                <a:avLst/>
              </a:prstGeom>
              <a:solidFill>
                <a:srgbClr val="FFFFFF"/>
              </a:solidFill>
              <a:ln w="9525">
                <a:solidFill>
                  <a:srgbClr val="000000"/>
                </a:solidFill>
                <a:miter lim="800000"/>
                <a:headEnd/>
                <a:tailEnd/>
              </a:ln>
            </p:spPr>
            <p:txBody>
              <a:bodyPr/>
              <a:lstStyle/>
              <a:p>
                <a:pPr algn="ctr" eaLnBrk="0" hangingPunct="0"/>
                <a:r>
                  <a:rPr lang="zh-CN" altLang="en-US" sz="2400">
                    <a:latin typeface="Times New Roman" panose="02020603050405020304" pitchFamily="18" charset="0"/>
                  </a:rPr>
                  <a:t>将入口信息填入</a:t>
                </a:r>
                <a:r>
                  <a:rPr lang="en-US" altLang="zh-CN" sz="2400">
                    <a:latin typeface="Times New Roman" panose="02020603050405020304" pitchFamily="18" charset="0"/>
                  </a:rPr>
                  <a:t>PCB</a:t>
                </a:r>
                <a:r>
                  <a:rPr lang="zh-CN" altLang="en-US" sz="2400">
                    <a:latin typeface="Times New Roman" panose="02020603050405020304" pitchFamily="18" charset="0"/>
                  </a:rPr>
                  <a:t>的相应项</a:t>
                </a:r>
              </a:p>
            </p:txBody>
          </p:sp>
          <p:sp>
            <p:nvSpPr>
              <p:cNvPr id="133143" name="Rectangle 23"/>
              <p:cNvSpPr>
                <a:spLocks noChangeArrowheads="1"/>
              </p:cNvSpPr>
              <p:nvPr/>
            </p:nvSpPr>
            <p:spPr bwMode="auto">
              <a:xfrm>
                <a:off x="1719" y="12753"/>
                <a:ext cx="2510" cy="950"/>
              </a:xfrm>
              <a:prstGeom prst="rect">
                <a:avLst/>
              </a:prstGeom>
              <a:solidFill>
                <a:srgbClr val="FFFFFF"/>
              </a:solidFill>
              <a:ln w="9525">
                <a:solidFill>
                  <a:srgbClr val="000000"/>
                </a:solidFill>
                <a:miter lim="800000"/>
                <a:headEnd/>
                <a:tailEnd/>
              </a:ln>
            </p:spPr>
            <p:txBody>
              <a:bodyPr/>
              <a:lstStyle/>
              <a:p>
                <a:pPr algn="ctr" eaLnBrk="0" hangingPunct="0"/>
                <a:r>
                  <a:rPr lang="zh-CN" altLang="en-US" sz="2400" dirty="0">
                    <a:latin typeface="Times New Roman" panose="02020603050405020304" pitchFamily="18" charset="0"/>
                  </a:rPr>
                  <a:t>将</a:t>
                </a:r>
                <a:r>
                  <a:rPr lang="en-US" altLang="zh-CN" sz="2400" dirty="0">
                    <a:latin typeface="Times New Roman" panose="02020603050405020304" pitchFamily="18" charset="0"/>
                  </a:rPr>
                  <a:t>PCB</a:t>
                </a:r>
                <a:r>
                  <a:rPr lang="zh-CN" altLang="en-US" sz="2400" dirty="0">
                    <a:latin typeface="Times New Roman" panose="02020603050405020304" pitchFamily="18" charset="0"/>
                  </a:rPr>
                  <a:t>入就绪入列，将</a:t>
                </a:r>
                <a:r>
                  <a:rPr lang="en-US" altLang="zh-CN" sz="2400" dirty="0">
                    <a:latin typeface="Times New Roman" panose="02020603050405020304" pitchFamily="18" charset="0"/>
                  </a:rPr>
                  <a:t>PCB</a:t>
                </a:r>
                <a:r>
                  <a:rPr lang="zh-CN" altLang="en-US" sz="2400">
                    <a:latin typeface="Times New Roman" panose="02020603050405020304" pitchFamily="18" charset="0"/>
                  </a:rPr>
                  <a:t>入总链</a:t>
                </a:r>
                <a:endParaRPr lang="zh-CN" altLang="en-US" sz="2400" dirty="0">
                  <a:latin typeface="Times New Roman" panose="02020603050405020304" pitchFamily="18" charset="0"/>
                </a:endParaRPr>
              </a:p>
            </p:txBody>
          </p:sp>
          <p:sp>
            <p:nvSpPr>
              <p:cNvPr id="133144" name="AutoShape 24"/>
              <p:cNvSpPr>
                <a:spLocks noChangeArrowheads="1"/>
              </p:cNvSpPr>
              <p:nvPr/>
            </p:nvSpPr>
            <p:spPr bwMode="auto">
              <a:xfrm>
                <a:off x="2475" y="14055"/>
                <a:ext cx="1004" cy="570"/>
              </a:xfrm>
              <a:prstGeom prst="flowChartAlternateProcess">
                <a:avLst/>
              </a:prstGeom>
              <a:solidFill>
                <a:srgbClr val="FFFFFF"/>
              </a:solidFill>
              <a:ln w="9525">
                <a:solidFill>
                  <a:srgbClr val="000000"/>
                </a:solidFill>
                <a:miter lim="800000"/>
                <a:headEnd/>
                <a:tailEnd/>
              </a:ln>
            </p:spPr>
            <p:txBody>
              <a:bodyPr/>
              <a:lstStyle/>
              <a:p>
                <a:pPr algn="ctr" eaLnBrk="0" hangingPunct="0"/>
                <a:r>
                  <a:rPr lang="zh-CN" altLang="en-US" sz="2400">
                    <a:latin typeface="Times New Roman" panose="02020603050405020304" pitchFamily="18" charset="0"/>
                  </a:rPr>
                  <a:t>返回</a:t>
                </a:r>
              </a:p>
            </p:txBody>
          </p:sp>
          <p:sp>
            <p:nvSpPr>
              <p:cNvPr id="133145" name="Line 25"/>
              <p:cNvSpPr>
                <a:spLocks noChangeShapeType="1"/>
              </p:cNvSpPr>
              <p:nvPr/>
            </p:nvSpPr>
            <p:spPr bwMode="auto">
              <a:xfrm>
                <a:off x="2972" y="12380"/>
                <a:ext cx="1" cy="374"/>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146" name="Line 26"/>
              <p:cNvSpPr>
                <a:spLocks noChangeShapeType="1"/>
              </p:cNvSpPr>
              <p:nvPr/>
            </p:nvSpPr>
            <p:spPr bwMode="auto">
              <a:xfrm>
                <a:off x="2972" y="13700"/>
                <a:ext cx="1" cy="35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3147" name="Line 27"/>
              <p:cNvSpPr>
                <a:spLocks noChangeShapeType="1"/>
              </p:cNvSpPr>
              <p:nvPr/>
            </p:nvSpPr>
            <p:spPr bwMode="auto">
              <a:xfrm>
                <a:off x="2950" y="11032"/>
                <a:ext cx="0" cy="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922947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684213" y="188913"/>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进程的阻塞和唤醒</a:t>
            </a:r>
            <a:endParaRPr lang="zh-CN" altLang="en-US" sz="4800">
              <a:latin typeface="仿宋_GB2312" pitchFamily="49" charset="-122"/>
              <a:ea typeface="仿宋_GB2312" pitchFamily="49" charset="-122"/>
            </a:endParaRPr>
          </a:p>
        </p:txBody>
      </p:sp>
      <p:sp>
        <p:nvSpPr>
          <p:cNvPr id="136195" name="Rectangle 3"/>
          <p:cNvSpPr>
            <a:spLocks noGrp="1" noChangeArrowheads="1"/>
          </p:cNvSpPr>
          <p:nvPr>
            <p:ph type="body" idx="1"/>
          </p:nvPr>
        </p:nvSpPr>
        <p:spPr>
          <a:xfrm>
            <a:off x="250825" y="1176338"/>
            <a:ext cx="8642350" cy="1965325"/>
          </a:xfrm>
        </p:spPr>
        <p:txBody>
          <a:bodyPr/>
          <a:lstStyle/>
          <a:p>
            <a:pPr algn="just">
              <a:buFontTx/>
              <a:buNone/>
            </a:pPr>
            <a:r>
              <a:rPr lang="zh-CN" altLang="en-US" sz="2800">
                <a:solidFill>
                  <a:srgbClr val="0000FF"/>
                </a:solidFill>
                <a:latin typeface="黑体" panose="02010609060101010101" pitchFamily="49" charset="-122"/>
                <a:ea typeface="黑体" panose="02010609060101010101" pitchFamily="49" charset="-122"/>
              </a:rPr>
              <a:t>进程阻塞的步骤如下：</a:t>
            </a:r>
          </a:p>
          <a:p>
            <a:pPr algn="just">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停止进程执行</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保存现场信息到</a:t>
            </a:r>
            <a:r>
              <a:rPr lang="en-US" altLang="zh-CN" sz="2800">
                <a:latin typeface="华文新魏" panose="02010800040101010101" pitchFamily="2" charset="-122"/>
                <a:ea typeface="华文新魏" panose="02010800040101010101" pitchFamily="2" charset="-122"/>
              </a:rPr>
              <a:t>PSW </a:t>
            </a:r>
            <a:r>
              <a:rPr lang="zh-CN" altLang="en-US" sz="2800">
                <a:latin typeface="华文新魏" panose="02010800040101010101" pitchFamily="2" charset="-122"/>
                <a:ea typeface="华文新魏" panose="02010800040101010101" pitchFamily="2" charset="-122"/>
              </a:rPr>
              <a:t>。</a:t>
            </a:r>
          </a:p>
          <a:p>
            <a:pPr algn="just">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修改</a:t>
            </a:r>
            <a:r>
              <a:rPr lang="en-US" altLang="zh-CN" sz="2800">
                <a:latin typeface="华文新魏" panose="02010800040101010101" pitchFamily="2" charset="-122"/>
                <a:ea typeface="华文新魏" panose="02010800040101010101" pitchFamily="2" charset="-122"/>
              </a:rPr>
              <a:t>PCB</a:t>
            </a:r>
            <a:r>
              <a:rPr lang="zh-CN" altLang="en-US" sz="2800">
                <a:latin typeface="华文新魏" panose="02010800040101010101" pitchFamily="2" charset="-122"/>
                <a:ea typeface="华文新魏" panose="02010800040101010101" pitchFamily="2" charset="-122"/>
              </a:rPr>
              <a:t>的有关内容</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如进程状态由运行改为等待等。</a:t>
            </a:r>
          </a:p>
          <a:p>
            <a:pPr algn="just">
              <a:buFontTx/>
              <a:buNone/>
            </a:pPr>
            <a:r>
              <a:rPr lang="zh-CN" altLang="en-US" sz="2800">
                <a:latin typeface="华文新魏" panose="02010800040101010101" pitchFamily="2" charset="-122"/>
                <a:ea typeface="华文新魏" panose="02010800040101010101" pitchFamily="2" charset="-122"/>
              </a:rPr>
              <a:t> </a:t>
            </a: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把修改状态后的</a:t>
            </a:r>
            <a:r>
              <a:rPr lang="en-US" altLang="zh-CN" sz="2800">
                <a:latin typeface="华文新魏" panose="02010800040101010101" pitchFamily="2" charset="-122"/>
                <a:ea typeface="华文新魏" panose="02010800040101010101" pitchFamily="2" charset="-122"/>
              </a:rPr>
              <a:t>PCB</a:t>
            </a:r>
            <a:r>
              <a:rPr lang="zh-CN" altLang="en-US" sz="2800">
                <a:latin typeface="华文新魏" panose="02010800040101010101" pitchFamily="2" charset="-122"/>
                <a:ea typeface="华文新魏" panose="02010800040101010101" pitchFamily="2" charset="-122"/>
              </a:rPr>
              <a:t>加入相应等待进程队列。</a:t>
            </a:r>
          </a:p>
        </p:txBody>
      </p:sp>
      <p:sp>
        <p:nvSpPr>
          <p:cNvPr id="136196" name="Rectangle 4"/>
          <p:cNvSpPr>
            <a:spLocks noChangeArrowheads="1"/>
          </p:cNvSpPr>
          <p:nvPr/>
        </p:nvSpPr>
        <p:spPr bwMode="auto">
          <a:xfrm>
            <a:off x="387350" y="3551238"/>
            <a:ext cx="80010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buFontTx/>
              <a:buNone/>
            </a:pPr>
            <a:r>
              <a:rPr lang="zh-CN" altLang="en-US" sz="2800">
                <a:solidFill>
                  <a:srgbClr val="0000FF"/>
                </a:solidFill>
                <a:latin typeface="黑体" panose="02010609060101010101" pitchFamily="49" charset="-122"/>
                <a:ea typeface="黑体" panose="02010609060101010101" pitchFamily="49" charset="-122"/>
              </a:rPr>
              <a:t>进程唤醒的步骤如下：</a:t>
            </a:r>
          </a:p>
          <a:p>
            <a:pPr algn="just">
              <a:buFontTx/>
              <a:buNone/>
            </a:pP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从相应等待进程队列中取出</a:t>
            </a:r>
            <a:r>
              <a:rPr lang="en-US" altLang="zh-CN" sz="2800">
                <a:latin typeface="华文新魏" panose="02010800040101010101" pitchFamily="2" charset="-122"/>
                <a:ea typeface="华文新魏" panose="02010800040101010101" pitchFamily="2" charset="-122"/>
              </a:rPr>
              <a:t>PCB</a:t>
            </a:r>
            <a:r>
              <a:rPr lang="zh-CN" altLang="en-US" sz="2800">
                <a:latin typeface="华文新魏" panose="02010800040101010101" pitchFamily="2" charset="-122"/>
                <a:ea typeface="华文新魏" panose="02010800040101010101" pitchFamily="2" charset="-122"/>
              </a:rPr>
              <a:t>。</a:t>
            </a:r>
          </a:p>
          <a:p>
            <a:pPr algn="just">
              <a:buFontTx/>
              <a:buNone/>
            </a:pP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修改</a:t>
            </a:r>
            <a:r>
              <a:rPr lang="en-US" altLang="zh-CN" sz="2800">
                <a:latin typeface="华文新魏" panose="02010800040101010101" pitchFamily="2" charset="-122"/>
                <a:ea typeface="华文新魏" panose="02010800040101010101" pitchFamily="2" charset="-122"/>
              </a:rPr>
              <a:t>PCB</a:t>
            </a:r>
            <a:r>
              <a:rPr lang="zh-CN" altLang="en-US" sz="2800">
                <a:latin typeface="华文新魏" panose="02010800040101010101" pitchFamily="2" charset="-122"/>
                <a:ea typeface="华文新魏" panose="02010800040101010101" pitchFamily="2" charset="-122"/>
              </a:rPr>
              <a:t>有关信息，如进程状态等。</a:t>
            </a:r>
          </a:p>
          <a:p>
            <a:pPr algn="just">
              <a:buFontTx/>
              <a:buNone/>
            </a:pPr>
            <a:r>
              <a:rPr lang="en-US" altLang="zh-CN" sz="2800">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把修改后</a:t>
            </a:r>
            <a:r>
              <a:rPr lang="en-US" altLang="zh-CN" sz="2800">
                <a:latin typeface="华文新魏" panose="02010800040101010101" pitchFamily="2" charset="-122"/>
                <a:ea typeface="华文新魏" panose="02010800040101010101" pitchFamily="2" charset="-122"/>
              </a:rPr>
              <a:t>PCB</a:t>
            </a:r>
            <a:r>
              <a:rPr lang="zh-CN" altLang="en-US" sz="2800">
                <a:latin typeface="华文新魏" panose="02010800040101010101" pitchFamily="2" charset="-122"/>
                <a:ea typeface="华文新魏" panose="02010800040101010101" pitchFamily="2" charset="-122"/>
              </a:rPr>
              <a:t>加入有关就绪进程队列。</a:t>
            </a:r>
          </a:p>
        </p:txBody>
      </p:sp>
    </p:spTree>
    <p:extLst>
      <p:ext uri="{BB962C8B-B14F-4D97-AF65-F5344CB8AC3E}">
        <p14:creationId xmlns:p14="http://schemas.microsoft.com/office/powerpoint/2010/main" val="425683196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a:xfrm>
            <a:off x="1447800" y="103188"/>
            <a:ext cx="6172200" cy="487362"/>
          </a:xfrm>
        </p:spPr>
        <p:txBody>
          <a:bodyPr anchor="ctr"/>
          <a:lstStyle/>
          <a:p>
            <a:r>
              <a:rPr lang="zh-CN" altLang="en-US" sz="3200">
                <a:solidFill>
                  <a:srgbClr val="0000CC"/>
                </a:solidFill>
                <a:latin typeface="华文新魏" panose="02010800040101010101" pitchFamily="2" charset="-122"/>
                <a:ea typeface="华文新魏" panose="02010800040101010101" pitchFamily="2" charset="-122"/>
              </a:rPr>
              <a:t>进程的阻塞和唤醒</a:t>
            </a:r>
          </a:p>
        </p:txBody>
      </p:sp>
      <p:grpSp>
        <p:nvGrpSpPr>
          <p:cNvPr id="138243" name="Group 3"/>
          <p:cNvGrpSpPr>
            <a:grpSpLocks/>
          </p:cNvGrpSpPr>
          <p:nvPr/>
        </p:nvGrpSpPr>
        <p:grpSpPr bwMode="auto">
          <a:xfrm>
            <a:off x="0" y="685800"/>
            <a:ext cx="8921750" cy="5943600"/>
            <a:chOff x="0" y="144"/>
            <a:chExt cx="5620" cy="3744"/>
          </a:xfrm>
        </p:grpSpPr>
        <p:sp>
          <p:nvSpPr>
            <p:cNvPr id="138244" name="AutoShape 4"/>
            <p:cNvSpPr>
              <a:spLocks noChangeArrowheads="1"/>
            </p:cNvSpPr>
            <p:nvPr/>
          </p:nvSpPr>
          <p:spPr bwMode="auto">
            <a:xfrm>
              <a:off x="1092" y="144"/>
              <a:ext cx="542" cy="363"/>
            </a:xfrm>
            <a:prstGeom prst="flowChartAlternateProcess">
              <a:avLst/>
            </a:prstGeom>
            <a:solidFill>
              <a:srgbClr val="FFFFFF"/>
            </a:solidFill>
            <a:ln w="9525">
              <a:solidFill>
                <a:srgbClr val="000000"/>
              </a:solidFill>
              <a:miter lim="800000"/>
              <a:headEnd/>
              <a:tailEnd/>
            </a:ln>
          </p:spPr>
          <p:txBody>
            <a:bodyPr/>
            <a:lstStyle/>
            <a:p>
              <a:pPr algn="ctr" eaLnBrk="0" hangingPunct="0"/>
              <a:r>
                <a:rPr lang="zh-CN" altLang="en-US" sz="2400">
                  <a:latin typeface="Times New Roman" panose="02020603050405020304" pitchFamily="18" charset="0"/>
                </a:rPr>
                <a:t>入口</a:t>
              </a:r>
            </a:p>
          </p:txBody>
        </p:sp>
        <p:sp>
          <p:nvSpPr>
            <p:cNvPr id="138245" name="Text Box 5"/>
            <p:cNvSpPr txBox="1">
              <a:spLocks noChangeArrowheads="1"/>
            </p:cNvSpPr>
            <p:nvPr/>
          </p:nvSpPr>
          <p:spPr bwMode="auto">
            <a:xfrm>
              <a:off x="242" y="718"/>
              <a:ext cx="2158" cy="482"/>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latin typeface="Times New Roman" panose="02020603050405020304" pitchFamily="18" charset="0"/>
                </a:rPr>
                <a:t>将现行进程的</a:t>
              </a:r>
              <a:r>
                <a:rPr lang="en-US" altLang="zh-CN" sz="2400">
                  <a:latin typeface="Times New Roman" panose="02020603050405020304" pitchFamily="18" charset="0"/>
                </a:rPr>
                <a:t>PCB</a:t>
              </a:r>
              <a:r>
                <a:rPr lang="zh-CN" altLang="en-US" sz="2400">
                  <a:latin typeface="Times New Roman" panose="02020603050405020304" pitchFamily="18" charset="0"/>
                </a:rPr>
                <a:t>现场送该进程的</a:t>
              </a:r>
              <a:r>
                <a:rPr lang="en-US" altLang="zh-CN" sz="2400">
                  <a:latin typeface="Times New Roman" panose="02020603050405020304" pitchFamily="18" charset="0"/>
                </a:rPr>
                <a:t>PCB</a:t>
              </a:r>
              <a:r>
                <a:rPr lang="zh-CN" altLang="en-US" sz="2400">
                  <a:latin typeface="Times New Roman" panose="02020603050405020304" pitchFamily="18" charset="0"/>
                </a:rPr>
                <a:t>现场保护区</a:t>
              </a:r>
            </a:p>
          </p:txBody>
        </p:sp>
        <p:sp>
          <p:nvSpPr>
            <p:cNvPr id="138246" name="Line 6"/>
            <p:cNvSpPr>
              <a:spLocks noChangeShapeType="1"/>
            </p:cNvSpPr>
            <p:nvPr/>
          </p:nvSpPr>
          <p:spPr bwMode="auto">
            <a:xfrm>
              <a:off x="1346" y="507"/>
              <a:ext cx="0" cy="211"/>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47" name="Text Box 7"/>
            <p:cNvSpPr txBox="1">
              <a:spLocks noChangeArrowheads="1"/>
            </p:cNvSpPr>
            <p:nvPr/>
          </p:nvSpPr>
          <p:spPr bwMode="auto">
            <a:xfrm>
              <a:off x="288" y="1478"/>
              <a:ext cx="2070" cy="251"/>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latin typeface="Times New Roman" panose="02020603050405020304" pitchFamily="18" charset="0"/>
                </a:rPr>
                <a:t>置该进程状态为“阻塞”</a:t>
              </a:r>
            </a:p>
          </p:txBody>
        </p:sp>
        <p:sp>
          <p:nvSpPr>
            <p:cNvPr id="138248" name="Text Box 8"/>
            <p:cNvSpPr txBox="1">
              <a:spLocks noChangeArrowheads="1"/>
            </p:cNvSpPr>
            <p:nvPr/>
          </p:nvSpPr>
          <p:spPr bwMode="auto">
            <a:xfrm>
              <a:off x="0" y="2075"/>
              <a:ext cx="2640" cy="306"/>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latin typeface="Times New Roman" panose="02020603050405020304" pitchFamily="18" charset="0"/>
                </a:rPr>
                <a:t>把该进程插入相应等待队列中</a:t>
              </a:r>
            </a:p>
          </p:txBody>
        </p:sp>
        <p:sp>
          <p:nvSpPr>
            <p:cNvPr id="138249" name="AutoShape 9"/>
            <p:cNvSpPr>
              <a:spLocks noChangeArrowheads="1"/>
            </p:cNvSpPr>
            <p:nvPr/>
          </p:nvSpPr>
          <p:spPr bwMode="auto">
            <a:xfrm>
              <a:off x="768" y="2687"/>
              <a:ext cx="1440" cy="347"/>
            </a:xfrm>
            <a:prstGeom prst="flowChartAlternateProcess">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转进程调度</a:t>
              </a:r>
            </a:p>
          </p:txBody>
        </p:sp>
        <p:sp>
          <p:nvSpPr>
            <p:cNvPr id="138250" name="Line 10"/>
            <p:cNvSpPr>
              <a:spLocks noChangeShapeType="1"/>
            </p:cNvSpPr>
            <p:nvPr/>
          </p:nvSpPr>
          <p:spPr bwMode="auto">
            <a:xfrm>
              <a:off x="1344" y="1200"/>
              <a:ext cx="0" cy="27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1" name="Line 11"/>
            <p:cNvSpPr>
              <a:spLocks noChangeShapeType="1"/>
            </p:cNvSpPr>
            <p:nvPr/>
          </p:nvSpPr>
          <p:spPr bwMode="auto">
            <a:xfrm>
              <a:off x="1344" y="1811"/>
              <a:ext cx="0" cy="264"/>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2" name="Line 12"/>
            <p:cNvSpPr>
              <a:spLocks noChangeShapeType="1"/>
            </p:cNvSpPr>
            <p:nvPr/>
          </p:nvSpPr>
          <p:spPr bwMode="auto">
            <a:xfrm>
              <a:off x="1344" y="2381"/>
              <a:ext cx="0" cy="306"/>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3" name="Text Box 13"/>
            <p:cNvSpPr txBox="1">
              <a:spLocks noChangeArrowheads="1"/>
            </p:cNvSpPr>
            <p:nvPr/>
          </p:nvSpPr>
          <p:spPr bwMode="auto">
            <a:xfrm>
              <a:off x="841" y="3315"/>
              <a:ext cx="1367" cy="33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b="1">
                  <a:solidFill>
                    <a:srgbClr val="0000CC"/>
                  </a:solidFill>
                  <a:latin typeface="Times New Roman" panose="02020603050405020304" pitchFamily="18" charset="0"/>
                  <a:ea typeface="华文新魏" panose="02010800040101010101" pitchFamily="2" charset="-122"/>
                </a:rPr>
                <a:t>阻塞原语</a:t>
              </a:r>
            </a:p>
          </p:txBody>
        </p:sp>
        <p:sp>
          <p:nvSpPr>
            <p:cNvPr id="138254" name="Text Box 14"/>
            <p:cNvSpPr txBox="1">
              <a:spLocks noChangeArrowheads="1"/>
            </p:cNvSpPr>
            <p:nvPr/>
          </p:nvSpPr>
          <p:spPr bwMode="auto">
            <a:xfrm>
              <a:off x="2736" y="2224"/>
              <a:ext cx="2884" cy="316"/>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latin typeface="Times New Roman" panose="02020603050405020304" pitchFamily="18" charset="0"/>
                </a:rPr>
                <a:t>把该进程插入相应的就绪队列中</a:t>
              </a:r>
            </a:p>
          </p:txBody>
        </p:sp>
        <p:sp>
          <p:nvSpPr>
            <p:cNvPr id="138255" name="AutoShape 15"/>
            <p:cNvSpPr>
              <a:spLocks noChangeArrowheads="1"/>
            </p:cNvSpPr>
            <p:nvPr/>
          </p:nvSpPr>
          <p:spPr bwMode="auto">
            <a:xfrm>
              <a:off x="3804" y="144"/>
              <a:ext cx="661" cy="374"/>
            </a:xfrm>
            <a:prstGeom prst="flowChartAlternateProcess">
              <a:avLst/>
            </a:prstGeom>
            <a:solidFill>
              <a:srgbClr val="FFFFFF"/>
            </a:solidFill>
            <a:ln w="9525">
              <a:solidFill>
                <a:srgbClr val="000000"/>
              </a:solidFill>
              <a:miter lim="800000"/>
              <a:headEnd/>
              <a:tailEnd/>
            </a:ln>
          </p:spPr>
          <p:txBody>
            <a:bodyPr/>
            <a:lstStyle/>
            <a:p>
              <a:pPr algn="ctr" eaLnBrk="0" hangingPunct="0"/>
              <a:r>
                <a:rPr lang="zh-CN" altLang="en-US" sz="2400">
                  <a:latin typeface="Times New Roman" panose="02020603050405020304" pitchFamily="18" charset="0"/>
                </a:rPr>
                <a:t>入口</a:t>
              </a:r>
            </a:p>
          </p:txBody>
        </p:sp>
        <p:sp>
          <p:nvSpPr>
            <p:cNvPr id="138256" name="Text Box 16"/>
            <p:cNvSpPr txBox="1">
              <a:spLocks noChangeArrowheads="1"/>
            </p:cNvSpPr>
            <p:nvPr/>
          </p:nvSpPr>
          <p:spPr bwMode="auto">
            <a:xfrm>
              <a:off x="3168" y="775"/>
              <a:ext cx="1947" cy="521"/>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400">
                  <a:latin typeface="Times New Roman" panose="02020603050405020304" pitchFamily="18" charset="0"/>
                </a:rPr>
                <a:t>将被唤醒进程从相应的等待队列中摘下</a:t>
              </a:r>
            </a:p>
          </p:txBody>
        </p:sp>
        <p:sp>
          <p:nvSpPr>
            <p:cNvPr id="138257" name="Text Box 17"/>
            <p:cNvSpPr txBox="1">
              <a:spLocks noChangeArrowheads="1"/>
            </p:cNvSpPr>
            <p:nvPr/>
          </p:nvSpPr>
          <p:spPr bwMode="auto">
            <a:xfrm>
              <a:off x="3140" y="1536"/>
              <a:ext cx="2008" cy="316"/>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置该进程为“就绪”态</a:t>
              </a:r>
            </a:p>
          </p:txBody>
        </p:sp>
        <p:sp>
          <p:nvSpPr>
            <p:cNvPr id="138258" name="Line 18"/>
            <p:cNvSpPr>
              <a:spLocks noChangeShapeType="1"/>
            </p:cNvSpPr>
            <p:nvPr/>
          </p:nvSpPr>
          <p:spPr bwMode="auto">
            <a:xfrm>
              <a:off x="4144" y="518"/>
              <a:ext cx="0" cy="24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59" name="Line 19"/>
            <p:cNvSpPr>
              <a:spLocks noChangeShapeType="1"/>
            </p:cNvSpPr>
            <p:nvPr/>
          </p:nvSpPr>
          <p:spPr bwMode="auto">
            <a:xfrm>
              <a:off x="4144" y="1296"/>
              <a:ext cx="0" cy="244"/>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0" name="AutoShape 20"/>
            <p:cNvSpPr>
              <a:spLocks noChangeArrowheads="1"/>
            </p:cNvSpPr>
            <p:nvPr/>
          </p:nvSpPr>
          <p:spPr bwMode="auto">
            <a:xfrm>
              <a:off x="3480" y="2755"/>
              <a:ext cx="1328" cy="660"/>
            </a:xfrm>
            <a:prstGeom prst="flowChartAlternateProcess">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a:latin typeface="Times New Roman" panose="02020603050405020304" pitchFamily="18" charset="0"/>
                </a:rPr>
                <a:t>转进程调度</a:t>
              </a:r>
            </a:p>
            <a:p>
              <a:pPr algn="ctr" eaLnBrk="0" hangingPunct="0"/>
              <a:r>
                <a:rPr lang="zh-CN" altLang="en-US" sz="2400">
                  <a:latin typeface="Times New Roman" panose="02020603050405020304" pitchFamily="18" charset="0"/>
                </a:rPr>
                <a:t>或返回调用者</a:t>
              </a:r>
            </a:p>
          </p:txBody>
        </p:sp>
        <p:sp>
          <p:nvSpPr>
            <p:cNvPr id="138261" name="Line 21"/>
            <p:cNvSpPr>
              <a:spLocks noChangeShapeType="1"/>
            </p:cNvSpPr>
            <p:nvPr/>
          </p:nvSpPr>
          <p:spPr bwMode="auto">
            <a:xfrm>
              <a:off x="4144" y="2540"/>
              <a:ext cx="0" cy="229"/>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8262" name="Text Box 22"/>
            <p:cNvSpPr txBox="1">
              <a:spLocks noChangeArrowheads="1"/>
            </p:cNvSpPr>
            <p:nvPr/>
          </p:nvSpPr>
          <p:spPr bwMode="auto">
            <a:xfrm>
              <a:off x="3658" y="3501"/>
              <a:ext cx="1004" cy="38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400" b="1">
                  <a:solidFill>
                    <a:srgbClr val="0000CC"/>
                  </a:solidFill>
                  <a:latin typeface="Times New Roman" panose="02020603050405020304" pitchFamily="18" charset="0"/>
                  <a:ea typeface="华文新魏" panose="02010800040101010101" pitchFamily="2" charset="-122"/>
                </a:rPr>
                <a:t>唤醒原语</a:t>
              </a:r>
            </a:p>
          </p:txBody>
        </p:sp>
        <p:sp>
          <p:nvSpPr>
            <p:cNvPr id="138263" name="Line 23"/>
            <p:cNvSpPr>
              <a:spLocks noChangeShapeType="1"/>
            </p:cNvSpPr>
            <p:nvPr/>
          </p:nvSpPr>
          <p:spPr bwMode="auto">
            <a:xfrm>
              <a:off x="4128" y="1824"/>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867364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684213" y="515938"/>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进程的撤销</a:t>
            </a:r>
          </a:p>
        </p:txBody>
      </p:sp>
      <p:sp>
        <p:nvSpPr>
          <p:cNvPr id="139267" name="Rectangle 3"/>
          <p:cNvSpPr>
            <a:spLocks noGrp="1" noChangeArrowheads="1"/>
          </p:cNvSpPr>
          <p:nvPr>
            <p:ph type="body" idx="1"/>
          </p:nvPr>
        </p:nvSpPr>
        <p:spPr>
          <a:xfrm>
            <a:off x="1044574" y="1573213"/>
            <a:ext cx="7487865" cy="4016375"/>
          </a:xfrm>
        </p:spPr>
        <p:txBody>
          <a:bodyPr/>
          <a:lstStyle/>
          <a:p>
            <a:pPr marL="457200" indent="-457200" algn="just">
              <a:buFontTx/>
              <a:buNone/>
            </a:pPr>
            <a:r>
              <a:rPr lang="en-US" altLang="zh-CN" sz="2000" dirty="0">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进程撤销的主要原因</a:t>
            </a:r>
            <a:r>
              <a:rPr lang="en-US" altLang="zh-CN" sz="2800" b="1" dirty="0">
                <a:solidFill>
                  <a:srgbClr val="0000FF"/>
                </a:solidFill>
                <a:latin typeface="仿宋_GB2312" pitchFamily="49" charset="-122"/>
                <a:ea typeface="仿宋_GB2312" pitchFamily="49" charset="-122"/>
              </a:rPr>
              <a:t>(1)</a:t>
            </a:r>
            <a:r>
              <a:rPr lang="zh-CN" altLang="en-US" sz="2800" b="1" dirty="0">
                <a:solidFill>
                  <a:srgbClr val="0000FF"/>
                </a:solidFill>
                <a:latin typeface="仿宋_GB2312" pitchFamily="49" charset="-122"/>
                <a:ea typeface="仿宋_GB2312" pitchFamily="49" charset="-122"/>
              </a:rPr>
              <a:t>：</a:t>
            </a:r>
          </a:p>
          <a:p>
            <a:pPr marL="457200" indent="-457200" algn="just">
              <a:buFontTx/>
              <a:buNone/>
            </a:pPr>
            <a:r>
              <a:rPr lang="en-US" altLang="zh-CN" sz="2800" dirty="0">
                <a:ea typeface="仿宋_GB2312" pitchFamily="49" charset="-122"/>
              </a:rPr>
              <a:t>•</a:t>
            </a:r>
            <a:r>
              <a:rPr lang="zh-CN" altLang="en-US" sz="2800" dirty="0">
                <a:latin typeface="华文新魏" panose="02010800040101010101" pitchFamily="2" charset="-122"/>
                <a:ea typeface="华文新魏" panose="02010800040101010101" pitchFamily="2" charset="-122"/>
              </a:rPr>
              <a:t>进程正常运行结束。</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进程执行了非法指令。</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进程在常态下执行了特权指令。</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进程运行时间超越了分给的最大时间段。</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进程等待时间超越了设定的最大等待时间。</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进程申请的内存超过了系统能提供最大量。</a:t>
            </a:r>
          </a:p>
          <a:p>
            <a:pPr marL="457200" indent="-457200" algn="just">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越界错误。</a:t>
            </a:r>
          </a:p>
        </p:txBody>
      </p:sp>
    </p:spTree>
    <p:extLst>
      <p:ext uri="{BB962C8B-B14F-4D97-AF65-F5344CB8AC3E}">
        <p14:creationId xmlns:p14="http://schemas.microsoft.com/office/powerpoint/2010/main" val="629585436"/>
      </p:ext>
    </p:extLst>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6476" y="1354138"/>
            <a:ext cx="8610600" cy="7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FF0000"/>
                </a:solidFill>
                <a:latin typeface="华文新魏" panose="02010800040101010101" pitchFamily="2" charset="-122"/>
                <a:ea typeface="华文新魏" panose="02010800040101010101" pitchFamily="2" charset="-122"/>
              </a:rPr>
              <a:t>3.</a:t>
            </a:r>
            <a:r>
              <a:rPr lang="zh-CN" altLang="en-US" sz="3200" dirty="0">
                <a:solidFill>
                  <a:srgbClr val="FF0000"/>
                </a:solidFill>
                <a:latin typeface="华文新魏" panose="02010800040101010101" pitchFamily="2" charset="-122"/>
                <a:ea typeface="华文新魏" panose="02010800040101010101" pitchFamily="2" charset="-122"/>
              </a:rPr>
              <a:t>内核态和用户态</a:t>
            </a:r>
            <a:endParaRPr lang="en-US" altLang="zh-CN" sz="3200" dirty="0">
              <a:solidFill>
                <a:srgbClr val="FF0000"/>
              </a:solidFill>
              <a:latin typeface="华文新魏" panose="02010800040101010101" pitchFamily="2" charset="-122"/>
              <a:ea typeface="华文新魏" panose="02010800040101010101" pitchFamily="2" charset="-122"/>
            </a:endParaRPr>
          </a:p>
        </p:txBody>
      </p:sp>
      <p:sp>
        <p:nvSpPr>
          <p:cNvPr id="9219" name="Rectangle 3"/>
          <p:cNvSpPr>
            <a:spLocks noChangeArrowheads="1"/>
          </p:cNvSpPr>
          <p:nvPr/>
        </p:nvSpPr>
        <p:spPr bwMode="auto">
          <a:xfrm>
            <a:off x="712813" y="1997061"/>
            <a:ext cx="8026474"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sz="2800" b="1" dirty="0">
                <a:solidFill>
                  <a:schemeClr val="tx1"/>
                </a:solidFill>
                <a:latin typeface="+mn-lt"/>
                <a:ea typeface="+mn-ea"/>
              </a:rPr>
              <a:t>处理器怎么知道当前是</a:t>
            </a:r>
            <a:r>
              <a:rPr lang="en-US" altLang="zh-CN" sz="2800" b="1" dirty="0">
                <a:solidFill>
                  <a:schemeClr val="tx1"/>
                </a:solidFill>
                <a:latin typeface="+mn-lt"/>
                <a:ea typeface="+mn-ea"/>
              </a:rPr>
              <a:t>OS</a:t>
            </a:r>
            <a:r>
              <a:rPr lang="zh-CN" altLang="en-US" sz="2800" b="1" dirty="0">
                <a:solidFill>
                  <a:schemeClr val="tx1"/>
                </a:solidFill>
                <a:latin typeface="+mn-lt"/>
                <a:ea typeface="+mn-ea"/>
              </a:rPr>
              <a:t>还是一般用户程序在运行呢</a:t>
            </a:r>
            <a:r>
              <a:rPr lang="en-US" altLang="zh-CN" sz="2800" b="1" dirty="0">
                <a:solidFill>
                  <a:schemeClr val="tx1"/>
                </a:solidFill>
                <a:latin typeface="+mn-lt"/>
                <a:ea typeface="+mn-ea"/>
              </a:rPr>
              <a:t>?</a:t>
            </a:r>
          </a:p>
          <a:p>
            <a:pPr eaLnBrk="1" hangingPunct="1">
              <a:spcBef>
                <a:spcPct val="20000"/>
              </a:spcBef>
              <a:buFontTx/>
              <a:buChar char="•"/>
            </a:pPr>
            <a:r>
              <a:rPr lang="zh-CN" altLang="en-US" sz="2800" dirty="0">
                <a:solidFill>
                  <a:schemeClr val="tx1"/>
                </a:solidFill>
                <a:latin typeface="+mn-lt"/>
                <a:ea typeface="+mn-ea"/>
              </a:rPr>
              <a:t>处理器状态标志</a:t>
            </a:r>
            <a:r>
              <a:rPr lang="en-US" altLang="zh-CN" sz="2800" dirty="0">
                <a:solidFill>
                  <a:schemeClr val="tx1"/>
                </a:solidFill>
                <a:latin typeface="+mn-lt"/>
                <a:ea typeface="+mn-ea"/>
              </a:rPr>
              <a:t>: </a:t>
            </a:r>
            <a:r>
              <a:rPr lang="zh-CN" altLang="en-US" sz="2800" b="1" dirty="0">
                <a:solidFill>
                  <a:srgbClr val="3333CC"/>
                </a:solidFill>
                <a:latin typeface="+mn-lt"/>
                <a:ea typeface="+mn-ea"/>
              </a:rPr>
              <a:t>内核态</a:t>
            </a:r>
            <a:r>
              <a:rPr lang="en-US" altLang="zh-CN" sz="2800" dirty="0">
                <a:solidFill>
                  <a:schemeClr val="tx1"/>
                </a:solidFill>
                <a:latin typeface="+mn-lt"/>
                <a:ea typeface="+mn-ea"/>
              </a:rPr>
              <a:t>(</a:t>
            </a:r>
            <a:r>
              <a:rPr lang="zh-CN" altLang="en-US" sz="2800" dirty="0">
                <a:solidFill>
                  <a:schemeClr val="tx1"/>
                </a:solidFill>
                <a:latin typeface="+mn-lt"/>
                <a:ea typeface="+mn-ea"/>
              </a:rPr>
              <a:t>管态或核心态、特态</a:t>
            </a:r>
            <a:r>
              <a:rPr lang="en-US" altLang="zh-CN" sz="2800" dirty="0">
                <a:solidFill>
                  <a:schemeClr val="tx1"/>
                </a:solidFill>
                <a:latin typeface="+mn-lt"/>
                <a:ea typeface="+mn-ea"/>
              </a:rPr>
              <a:t>)</a:t>
            </a:r>
            <a:r>
              <a:rPr lang="zh-CN" altLang="en-US" sz="2800" dirty="0">
                <a:solidFill>
                  <a:schemeClr val="tx1"/>
                </a:solidFill>
                <a:latin typeface="+mn-lt"/>
                <a:ea typeface="+mn-ea"/>
              </a:rPr>
              <a:t>和</a:t>
            </a:r>
            <a:r>
              <a:rPr lang="zh-CN" altLang="en-US" sz="2800" b="1" dirty="0">
                <a:solidFill>
                  <a:srgbClr val="3333CC"/>
                </a:solidFill>
                <a:latin typeface="+mn-lt"/>
                <a:ea typeface="+mn-ea"/>
              </a:rPr>
              <a:t>用户态</a:t>
            </a:r>
            <a:r>
              <a:rPr lang="en-US" altLang="zh-CN" sz="2800" dirty="0">
                <a:solidFill>
                  <a:schemeClr val="tx1"/>
                </a:solidFill>
                <a:latin typeface="+mn-lt"/>
                <a:ea typeface="+mn-ea"/>
              </a:rPr>
              <a:t>(</a:t>
            </a:r>
            <a:r>
              <a:rPr lang="zh-CN" altLang="en-US" sz="2800" dirty="0">
                <a:solidFill>
                  <a:schemeClr val="tx1"/>
                </a:solidFill>
                <a:latin typeface="+mn-lt"/>
                <a:ea typeface="+mn-ea"/>
              </a:rPr>
              <a:t>目态或普通态、常态</a:t>
            </a:r>
            <a:r>
              <a:rPr lang="en-US" altLang="zh-CN" sz="2800" dirty="0">
                <a:solidFill>
                  <a:schemeClr val="tx1"/>
                </a:solidFill>
                <a:latin typeface="+mn-lt"/>
                <a:ea typeface="+mn-ea"/>
              </a:rPr>
              <a:t>)</a:t>
            </a:r>
            <a:r>
              <a:rPr lang="zh-CN" altLang="en-US" sz="2800" dirty="0">
                <a:solidFill>
                  <a:schemeClr val="tx1"/>
                </a:solidFill>
                <a:latin typeface="+mn-lt"/>
                <a:ea typeface="+mn-ea"/>
              </a:rPr>
              <a:t>。</a:t>
            </a:r>
            <a:endParaRPr lang="en-US" altLang="zh-CN" sz="2800" dirty="0">
              <a:solidFill>
                <a:schemeClr val="tx1"/>
              </a:solidFill>
              <a:latin typeface="+mn-lt"/>
              <a:ea typeface="+mn-ea"/>
            </a:endParaRPr>
          </a:p>
          <a:p>
            <a:pPr eaLnBrk="1" hangingPunct="1">
              <a:spcBef>
                <a:spcPct val="20000"/>
              </a:spcBef>
              <a:buFontTx/>
              <a:buChar char="•"/>
            </a:pPr>
            <a:r>
              <a:rPr lang="zh-CN" altLang="en-US" sz="2800" dirty="0">
                <a:solidFill>
                  <a:schemeClr val="tx1"/>
                </a:solidFill>
                <a:latin typeface="+mn-lt"/>
                <a:ea typeface="+mn-ea"/>
              </a:rPr>
              <a:t>处理器处于管理状态时，程序可以执行全部指令，使用所有资源，并具有改变处理器状态的能力。</a:t>
            </a:r>
            <a:endParaRPr lang="en-US" altLang="zh-CN" sz="2800" dirty="0">
              <a:solidFill>
                <a:schemeClr val="tx1"/>
              </a:solidFill>
              <a:latin typeface="+mn-lt"/>
              <a:ea typeface="+mn-ea"/>
            </a:endParaRPr>
          </a:p>
          <a:p>
            <a:pPr eaLnBrk="1" hangingPunct="1">
              <a:spcBef>
                <a:spcPct val="20000"/>
              </a:spcBef>
              <a:buFontTx/>
              <a:buChar char="•"/>
            </a:pPr>
            <a:r>
              <a:rPr lang="en-US" altLang="zh-CN" sz="2800" dirty="0">
                <a:solidFill>
                  <a:schemeClr val="tx1"/>
                </a:solidFill>
                <a:latin typeface="+mn-lt"/>
                <a:ea typeface="楷体" panose="02010609060101010101" pitchFamily="49" charset="-122"/>
              </a:rPr>
              <a:t>Intel x86</a:t>
            </a:r>
            <a:r>
              <a:rPr lang="zh-CN" altLang="en-US" sz="2800" dirty="0">
                <a:solidFill>
                  <a:schemeClr val="tx1"/>
                </a:solidFill>
                <a:latin typeface="+mn-lt"/>
                <a:ea typeface="楷体" panose="02010609060101010101" pitchFamily="49" charset="-122"/>
              </a:rPr>
              <a:t>的处理器状态有四种；支持</a:t>
            </a:r>
            <a:r>
              <a:rPr lang="en-US" altLang="zh-CN" sz="2800" dirty="0">
                <a:solidFill>
                  <a:schemeClr val="tx1"/>
                </a:solidFill>
                <a:latin typeface="+mn-lt"/>
                <a:ea typeface="楷体" panose="02010609060101010101" pitchFamily="49" charset="-122"/>
              </a:rPr>
              <a:t>4</a:t>
            </a:r>
            <a:r>
              <a:rPr lang="zh-CN" altLang="en-US" sz="2800" dirty="0">
                <a:solidFill>
                  <a:schemeClr val="tx1"/>
                </a:solidFill>
                <a:latin typeface="+mn-lt"/>
                <a:ea typeface="楷体" panose="02010609060101010101" pitchFamily="49" charset="-122"/>
              </a:rPr>
              <a:t>个特权级别，</a:t>
            </a:r>
            <a:r>
              <a:rPr lang="en-US" altLang="zh-CN" sz="2800" dirty="0">
                <a:solidFill>
                  <a:schemeClr val="tx1"/>
                </a:solidFill>
                <a:latin typeface="+mn-lt"/>
                <a:ea typeface="楷体" panose="02010609060101010101" pitchFamily="49" charset="-122"/>
              </a:rPr>
              <a:t>0</a:t>
            </a:r>
            <a:r>
              <a:rPr lang="zh-CN" altLang="en-US" sz="2800" dirty="0">
                <a:solidFill>
                  <a:schemeClr val="tx1"/>
                </a:solidFill>
                <a:latin typeface="+mn-lt"/>
                <a:ea typeface="楷体" panose="02010609060101010101" pitchFamily="49" charset="-122"/>
              </a:rPr>
              <a:t>级权限最高，</a:t>
            </a:r>
            <a:r>
              <a:rPr lang="en-US" altLang="zh-CN" sz="2800" dirty="0">
                <a:solidFill>
                  <a:schemeClr val="tx1"/>
                </a:solidFill>
                <a:latin typeface="+mn-lt"/>
                <a:ea typeface="楷体" panose="02010609060101010101" pitchFamily="49" charset="-122"/>
              </a:rPr>
              <a:t>3</a:t>
            </a:r>
            <a:r>
              <a:rPr lang="zh-CN" altLang="en-US" sz="2800" dirty="0">
                <a:solidFill>
                  <a:schemeClr val="tx1"/>
                </a:solidFill>
                <a:latin typeface="+mn-lt"/>
                <a:ea typeface="楷体" panose="02010609060101010101" pitchFamily="49" charset="-122"/>
              </a:rPr>
              <a:t>级权限最低。 </a:t>
            </a:r>
          </a:p>
          <a:p>
            <a:pPr algn="l" eaLnBrk="1" hangingPunct="1">
              <a:spcBef>
                <a:spcPct val="20000"/>
              </a:spcBef>
              <a:buFontTx/>
              <a:buChar char="•"/>
            </a:pPr>
            <a:endParaRPr lang="en-US" altLang="zh-CN" sz="3600" dirty="0">
              <a:solidFill>
                <a:schemeClr val="tx1"/>
              </a:solidFill>
              <a:latin typeface="+mn-lt"/>
              <a:ea typeface="+mn-ea"/>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Tree>
    <p:extLst>
      <p:ext uri="{BB962C8B-B14F-4D97-AF65-F5344CB8AC3E}">
        <p14:creationId xmlns:p14="http://schemas.microsoft.com/office/powerpoint/2010/main" val="98698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304800"/>
            <a:ext cx="7772400" cy="1143000"/>
          </a:xfrm>
        </p:spPr>
        <p:txBody>
          <a:bodyPr/>
          <a:lstStyle/>
          <a:p>
            <a:r>
              <a:rPr lang="en-US" altLang="zh-CN">
                <a:latin typeface="仿宋_GB2312" pitchFamily="49" charset="-122"/>
                <a:ea typeface="仿宋_GB2312" pitchFamily="49" charset="-122"/>
              </a:rPr>
              <a:t>  </a:t>
            </a:r>
          </a:p>
        </p:txBody>
      </p:sp>
      <p:sp>
        <p:nvSpPr>
          <p:cNvPr id="140291" name="Rectangle 3"/>
          <p:cNvSpPr>
            <a:spLocks noGrp="1" noChangeArrowheads="1"/>
          </p:cNvSpPr>
          <p:nvPr>
            <p:ph type="body" idx="1"/>
          </p:nvPr>
        </p:nvSpPr>
        <p:spPr>
          <a:xfrm>
            <a:off x="1752600" y="1368425"/>
            <a:ext cx="5843588" cy="3860800"/>
          </a:xfrm>
        </p:spPr>
        <p:txBody>
          <a:bodyPr/>
          <a:lstStyle/>
          <a:p>
            <a:pPr algn="just">
              <a:lnSpc>
                <a:spcPct val="90000"/>
              </a:lnSpc>
              <a:buFontTx/>
              <a:buNone/>
            </a:pPr>
            <a:r>
              <a:rPr lang="en-US" altLang="zh-CN" dirty="0">
                <a:ea typeface="仿宋_GB2312" pitchFamily="49" charset="-122"/>
              </a:rPr>
              <a:t>  </a:t>
            </a:r>
            <a:r>
              <a:rPr lang="en-US" altLang="zh-CN" dirty="0">
                <a:latin typeface="仿宋_GB2312" pitchFamily="49" charset="-122"/>
                <a:ea typeface="仿宋_GB2312" pitchFamily="49" charset="-122"/>
              </a:rPr>
              <a:t>  </a:t>
            </a:r>
            <a:r>
              <a:rPr lang="zh-CN" altLang="en-US" sz="2800" b="1" dirty="0">
                <a:solidFill>
                  <a:srgbClr val="0000FF"/>
                </a:solidFill>
                <a:latin typeface="仿宋_GB2312" pitchFamily="49" charset="-122"/>
                <a:ea typeface="仿宋_GB2312" pitchFamily="49" charset="-122"/>
              </a:rPr>
              <a:t>进程撤销的主要原因</a:t>
            </a:r>
            <a:r>
              <a:rPr lang="en-US" altLang="zh-CN" sz="2800" b="1" dirty="0">
                <a:solidFill>
                  <a:srgbClr val="0000FF"/>
                </a:solidFill>
                <a:latin typeface="仿宋_GB2312" pitchFamily="49" charset="-122"/>
                <a:ea typeface="仿宋_GB2312" pitchFamily="49" charset="-122"/>
              </a:rPr>
              <a:t>(2)</a:t>
            </a:r>
            <a:r>
              <a:rPr lang="zh-CN" altLang="en-US" sz="2800" b="1" dirty="0">
                <a:solidFill>
                  <a:srgbClr val="0000FF"/>
                </a:solidFill>
                <a:latin typeface="仿宋_GB2312" pitchFamily="49" charset="-122"/>
                <a:ea typeface="仿宋_GB2312" pitchFamily="49" charset="-122"/>
              </a:rPr>
              <a:t>：</a:t>
            </a:r>
          </a:p>
          <a:p>
            <a:pPr algn="just">
              <a:lnSpc>
                <a:spcPct val="90000"/>
              </a:lnSpc>
              <a:buFontTx/>
              <a:buNone/>
            </a:pPr>
            <a:r>
              <a:rPr lang="en-US" altLang="zh-CN" sz="3600" dirty="0">
                <a:ea typeface="仿宋_GB2312" pitchFamily="49" charset="-122"/>
              </a:rPr>
              <a:t>•</a:t>
            </a:r>
            <a:r>
              <a:rPr lang="zh-CN" altLang="en-US" sz="2800" dirty="0">
                <a:latin typeface="华文新魏" panose="02010800040101010101" pitchFamily="2" charset="-122"/>
                <a:ea typeface="华文新魏" panose="02010800040101010101" pitchFamily="2" charset="-122"/>
              </a:rPr>
              <a:t>对共享内存区的非法使用。</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算术错误，如除零和操作数溢出。</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严重的输入输出错误。</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操作员或操作系统干预。</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父进程撤销其子进程。</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父进程撤销。</a:t>
            </a:r>
          </a:p>
          <a:p>
            <a:pPr algn="just">
              <a:lnSpc>
                <a:spcPct val="90000"/>
              </a:lnSpc>
              <a:buFontTx/>
              <a:buNone/>
            </a:pPr>
            <a:r>
              <a:rPr lang="en-US" altLang="zh-CN" sz="2800" dirty="0">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操作系统终止。</a:t>
            </a:r>
          </a:p>
        </p:txBody>
      </p:sp>
      <p:sp>
        <p:nvSpPr>
          <p:cNvPr id="140292" name="Rectangle 4"/>
          <p:cNvSpPr>
            <a:spLocks noChangeArrowheads="1"/>
          </p:cNvSpPr>
          <p:nvPr/>
        </p:nvSpPr>
        <p:spPr bwMode="auto">
          <a:xfrm>
            <a:off x="2209800" y="304800"/>
            <a:ext cx="5791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4400" b="1">
                <a:solidFill>
                  <a:schemeClr val="tx2"/>
                </a:solidFill>
                <a:latin typeface="宋体" panose="02010600030101010101" pitchFamily="2" charset="-122"/>
              </a:rPr>
              <a:t>  </a:t>
            </a:r>
            <a:r>
              <a:rPr lang="zh-CN" altLang="en-US" sz="4000">
                <a:solidFill>
                  <a:srgbClr val="FF0000"/>
                </a:solidFill>
                <a:latin typeface="Times New Roman" panose="02020603050405020304" pitchFamily="18" charset="0"/>
                <a:ea typeface="华文新魏" panose="02010800040101010101" pitchFamily="2" charset="-122"/>
              </a:rPr>
              <a:t>进程的撤销</a:t>
            </a:r>
            <a:endParaRPr lang="zh-CN" altLang="en-US" sz="4000">
              <a:solidFill>
                <a:srgbClr val="FF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1059021224"/>
      </p:ext>
    </p:extLst>
  </p:cSld>
  <p:clrMapOvr>
    <a:masterClrMapping/>
  </p:clrMapOvr>
  <p:transition>
    <p:checker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684213" y="333375"/>
            <a:ext cx="7772400" cy="1036638"/>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进程的撤销</a:t>
            </a:r>
            <a:br>
              <a:rPr lang="zh-CN" altLang="en-US" sz="4000">
                <a:solidFill>
                  <a:srgbClr val="FF0000"/>
                </a:solidFill>
                <a:latin typeface="Times New Roman" panose="02020603050405020304" pitchFamily="18" charset="0"/>
                <a:ea typeface="华文新魏" panose="02010800040101010101" pitchFamily="2" charset="-122"/>
              </a:rPr>
            </a:br>
            <a:r>
              <a:rPr lang="zh-CN" altLang="en-US" sz="2800" b="1">
                <a:solidFill>
                  <a:srgbClr val="0000FF"/>
                </a:solidFill>
                <a:latin typeface="仿宋_GB2312" pitchFamily="49" charset="-122"/>
                <a:ea typeface="仿宋_GB2312" pitchFamily="49" charset="-122"/>
              </a:rPr>
              <a:t>撤销原语终止进程具体步骤</a:t>
            </a:r>
          </a:p>
        </p:txBody>
      </p:sp>
      <p:sp>
        <p:nvSpPr>
          <p:cNvPr id="141315" name="Rectangle 3"/>
          <p:cNvSpPr>
            <a:spLocks noGrp="1" noChangeArrowheads="1"/>
          </p:cNvSpPr>
          <p:nvPr>
            <p:ph type="body" idx="1"/>
          </p:nvPr>
        </p:nvSpPr>
        <p:spPr>
          <a:xfrm>
            <a:off x="838200" y="1524000"/>
            <a:ext cx="8054280" cy="4189413"/>
          </a:xfrm>
        </p:spPr>
        <p:txBody>
          <a:bodyPr/>
          <a:lstStyle/>
          <a:p>
            <a:pPr algn="just">
              <a:buFontTx/>
              <a:buNone/>
            </a:pP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根据撤销进程标识号，从相应队列中找到它的</a:t>
            </a:r>
            <a:r>
              <a:rPr lang="en-US" altLang="zh-CN" dirty="0">
                <a:latin typeface="Times New Roman" panose="02020603050405020304" pitchFamily="18" charset="0"/>
                <a:ea typeface="华文新魏" panose="02010800040101010101" pitchFamily="2" charset="-122"/>
              </a:rPr>
              <a:t>PCB</a:t>
            </a:r>
            <a:r>
              <a:rPr lang="zh-CN" altLang="en-US" dirty="0">
                <a:latin typeface="Times New Roman" panose="02020603050405020304" pitchFamily="18" charset="0"/>
                <a:ea typeface="华文新魏" panose="02010800040101010101" pitchFamily="2" charset="-122"/>
              </a:rPr>
              <a:t>；</a:t>
            </a:r>
          </a:p>
          <a:p>
            <a:pPr algn="just">
              <a:buFontTx/>
              <a:buNone/>
            </a:pP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将该进程拥有的资源归还给父进程或操作系统；</a:t>
            </a:r>
          </a:p>
          <a:p>
            <a:pPr algn="just">
              <a:buFontTx/>
              <a:buNone/>
            </a:pP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若该进程拥有子进程，应先撤销它的所有子孙进程，以防它们脱离控制；</a:t>
            </a:r>
          </a:p>
          <a:p>
            <a:pPr algn="just">
              <a:buFontTx/>
              <a:buNone/>
            </a:pPr>
            <a:r>
              <a:rPr lang="en-US" altLang="zh-CN" dirty="0">
                <a:latin typeface="Times New Roman" panose="02020603050405020304" pitchFamily="18" charset="0"/>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撤销进程出队，将它的</a:t>
            </a:r>
            <a:r>
              <a:rPr lang="en-US" altLang="zh-CN" dirty="0">
                <a:latin typeface="Times New Roman" panose="02020603050405020304" pitchFamily="18" charset="0"/>
                <a:ea typeface="华文新魏" panose="02010800040101010101" pitchFamily="2" charset="-122"/>
              </a:rPr>
              <a:t>PCB</a:t>
            </a:r>
            <a:r>
              <a:rPr lang="zh-CN" altLang="en-US" dirty="0">
                <a:latin typeface="Times New Roman" panose="02020603050405020304" pitchFamily="18" charset="0"/>
                <a:ea typeface="华文新魏" panose="02010800040101010101" pitchFamily="2" charset="-122"/>
              </a:rPr>
              <a:t>归还到</a:t>
            </a:r>
            <a:r>
              <a:rPr lang="en-US" altLang="zh-CN" dirty="0">
                <a:latin typeface="Times New Roman" panose="02020603050405020304" pitchFamily="18" charset="0"/>
                <a:ea typeface="华文新魏" panose="02010800040101010101" pitchFamily="2" charset="-122"/>
              </a:rPr>
              <a:t>PCB</a:t>
            </a:r>
            <a:r>
              <a:rPr lang="zh-CN" altLang="en-US" dirty="0">
                <a:latin typeface="Times New Roman" panose="02020603050405020304" pitchFamily="18" charset="0"/>
                <a:ea typeface="华文新魏" panose="02010800040101010101" pitchFamily="2" charset="-122"/>
              </a:rPr>
              <a:t>池。</a:t>
            </a:r>
          </a:p>
        </p:txBody>
      </p:sp>
    </p:spTree>
    <p:extLst>
      <p:ext uri="{BB962C8B-B14F-4D97-AF65-F5344CB8AC3E}">
        <p14:creationId xmlns:p14="http://schemas.microsoft.com/office/powerpoint/2010/main" val="3775926123"/>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3059113" y="260350"/>
            <a:ext cx="2667000" cy="487363"/>
          </a:xfrm>
        </p:spPr>
        <p:txBody>
          <a:bodyPr anchor="ctr"/>
          <a:lstStyle/>
          <a:p>
            <a:r>
              <a:rPr lang="zh-CN" altLang="en-US" sz="3200">
                <a:solidFill>
                  <a:srgbClr val="0000CC"/>
                </a:solidFill>
                <a:latin typeface="华文新魏" panose="02010800040101010101" pitchFamily="2" charset="-122"/>
                <a:ea typeface="华文新魏" panose="02010800040101010101" pitchFamily="2" charset="-122"/>
              </a:rPr>
              <a:t>进程的撤销</a:t>
            </a:r>
          </a:p>
        </p:txBody>
      </p:sp>
      <p:grpSp>
        <p:nvGrpSpPr>
          <p:cNvPr id="142339" name="Group 3"/>
          <p:cNvGrpSpPr>
            <a:grpSpLocks/>
          </p:cNvGrpSpPr>
          <p:nvPr/>
        </p:nvGrpSpPr>
        <p:grpSpPr bwMode="auto">
          <a:xfrm>
            <a:off x="152400" y="76200"/>
            <a:ext cx="8763000" cy="6705600"/>
            <a:chOff x="48" y="0"/>
            <a:chExt cx="5424" cy="4224"/>
          </a:xfrm>
        </p:grpSpPr>
        <p:sp>
          <p:nvSpPr>
            <p:cNvPr id="142340" name="Text Box 4"/>
            <p:cNvSpPr txBox="1">
              <a:spLocks noChangeArrowheads="1"/>
            </p:cNvSpPr>
            <p:nvPr/>
          </p:nvSpPr>
          <p:spPr bwMode="auto">
            <a:xfrm>
              <a:off x="471" y="1163"/>
              <a:ext cx="234" cy="27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r" eaLnBrk="0" hangingPunct="0"/>
              <a:r>
                <a:rPr lang="zh-CN" altLang="en-US" sz="2000">
                  <a:latin typeface="Times New Roman" panose="02020603050405020304" pitchFamily="18" charset="0"/>
                </a:rPr>
                <a:t>无</a:t>
              </a:r>
            </a:p>
          </p:txBody>
        </p:sp>
        <p:sp>
          <p:nvSpPr>
            <p:cNvPr id="142341" name="Text Box 5"/>
            <p:cNvSpPr txBox="1">
              <a:spLocks noChangeArrowheads="1"/>
            </p:cNvSpPr>
            <p:nvPr/>
          </p:nvSpPr>
          <p:spPr bwMode="auto">
            <a:xfrm>
              <a:off x="901" y="1672"/>
              <a:ext cx="292" cy="38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000">
                  <a:latin typeface="Times New Roman" panose="02020603050405020304" pitchFamily="18" charset="0"/>
                </a:rPr>
                <a:t>有</a:t>
              </a:r>
            </a:p>
          </p:txBody>
        </p:sp>
        <p:sp>
          <p:nvSpPr>
            <p:cNvPr id="142342" name="AutoShape 6"/>
            <p:cNvSpPr>
              <a:spLocks noChangeArrowheads="1"/>
            </p:cNvSpPr>
            <p:nvPr/>
          </p:nvSpPr>
          <p:spPr bwMode="auto">
            <a:xfrm>
              <a:off x="942" y="48"/>
              <a:ext cx="498" cy="398"/>
            </a:xfrm>
            <a:prstGeom prst="flowChartAlternateProcess">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anose="02020603050405020304" pitchFamily="18" charset="0"/>
                </a:rPr>
                <a:t>入口</a:t>
              </a:r>
            </a:p>
          </p:txBody>
        </p:sp>
        <p:sp>
          <p:nvSpPr>
            <p:cNvPr id="142343" name="AutoShape 7"/>
            <p:cNvSpPr>
              <a:spLocks noChangeArrowheads="1"/>
            </p:cNvSpPr>
            <p:nvPr/>
          </p:nvSpPr>
          <p:spPr bwMode="auto">
            <a:xfrm>
              <a:off x="336" y="678"/>
              <a:ext cx="1918" cy="282"/>
            </a:xfrm>
            <a:prstGeom prst="flowChartProcess">
              <a:avLst/>
            </a:prstGeom>
            <a:solidFill>
              <a:srgbClr val="FFFFFF"/>
            </a:solidFill>
            <a:ln w="9525">
              <a:solidFill>
                <a:srgbClr val="000000"/>
              </a:solidFill>
              <a:miter lim="800000"/>
              <a:headEnd/>
              <a:tailEnd/>
            </a:ln>
          </p:spPr>
          <p:txBody>
            <a:bodyPr/>
            <a:lstStyle/>
            <a:p>
              <a:pPr algn="ctr" eaLnBrk="0" hangingPunct="0"/>
              <a:r>
                <a:rPr lang="zh-CN" altLang="en-US" sz="2000">
                  <a:latin typeface="Times New Roman" panose="02020603050405020304" pitchFamily="18" charset="0"/>
                </a:rPr>
                <a:t>以撤消进程名查</a:t>
              </a:r>
              <a:r>
                <a:rPr lang="en-US" altLang="zh-CN" sz="2000">
                  <a:latin typeface="Times New Roman" panose="02020603050405020304" pitchFamily="18" charset="0"/>
                </a:rPr>
                <a:t>PCB</a:t>
              </a:r>
              <a:r>
                <a:rPr lang="zh-CN" altLang="en-US" sz="2000">
                  <a:latin typeface="Times New Roman" panose="02020603050405020304" pitchFamily="18" charset="0"/>
                </a:rPr>
                <a:t>总链</a:t>
              </a:r>
            </a:p>
          </p:txBody>
        </p:sp>
        <p:sp>
          <p:nvSpPr>
            <p:cNvPr id="142344" name="Line 8"/>
            <p:cNvSpPr>
              <a:spLocks noChangeShapeType="1"/>
            </p:cNvSpPr>
            <p:nvPr/>
          </p:nvSpPr>
          <p:spPr bwMode="auto">
            <a:xfrm>
              <a:off x="1192" y="446"/>
              <a:ext cx="0" cy="23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42345" name="Line 9"/>
            <p:cNvSpPr>
              <a:spLocks noChangeShapeType="1"/>
            </p:cNvSpPr>
            <p:nvPr/>
          </p:nvSpPr>
          <p:spPr bwMode="auto">
            <a:xfrm>
              <a:off x="1245" y="975"/>
              <a:ext cx="0" cy="18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46" name="AutoShape 10"/>
            <p:cNvSpPr>
              <a:spLocks noChangeArrowheads="1"/>
            </p:cNvSpPr>
            <p:nvPr/>
          </p:nvSpPr>
          <p:spPr bwMode="auto">
            <a:xfrm>
              <a:off x="724" y="1158"/>
              <a:ext cx="1052" cy="595"/>
            </a:xfrm>
            <a:prstGeom prst="flowChartDecision">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85738" indent="-1857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lang="zh-CN" altLang="en-US" sz="2000">
                  <a:latin typeface="Times New Roman" panose="02020603050405020304" pitchFamily="18" charset="0"/>
                </a:rPr>
                <a:t>有此</a:t>
              </a:r>
              <a:r>
                <a:rPr lang="en-US" altLang="zh-CN" sz="2000">
                  <a:latin typeface="Times New Roman" panose="02020603050405020304" pitchFamily="18" charset="0"/>
                </a:rPr>
                <a:t>PCB</a:t>
              </a:r>
            </a:p>
          </p:txBody>
        </p:sp>
        <p:sp>
          <p:nvSpPr>
            <p:cNvPr id="142347" name="Rectangle 11"/>
            <p:cNvSpPr>
              <a:spLocks noChangeArrowheads="1"/>
            </p:cNvSpPr>
            <p:nvPr/>
          </p:nvSpPr>
          <p:spPr bwMode="auto">
            <a:xfrm>
              <a:off x="48" y="1344"/>
              <a:ext cx="432" cy="240"/>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r>
                <a:rPr lang="zh-CN" altLang="en-US" sz="2000">
                  <a:latin typeface="Times New Roman" panose="02020603050405020304" pitchFamily="18" charset="0"/>
                </a:rPr>
                <a:t>出错</a:t>
              </a:r>
            </a:p>
          </p:txBody>
        </p:sp>
        <p:sp>
          <p:nvSpPr>
            <p:cNvPr id="142348" name="Text Box 12"/>
            <p:cNvSpPr txBox="1">
              <a:spLocks noChangeArrowheads="1"/>
            </p:cNvSpPr>
            <p:nvPr/>
          </p:nvSpPr>
          <p:spPr bwMode="auto">
            <a:xfrm>
              <a:off x="192" y="1950"/>
              <a:ext cx="2105" cy="382"/>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Times New Roman" panose="02020603050405020304" pitchFamily="18" charset="0"/>
                </a:rPr>
                <a:t>得到该进程的</a:t>
              </a:r>
              <a:r>
                <a:rPr lang="en-US" altLang="zh-CN" sz="2000">
                  <a:latin typeface="Times New Roman" panose="02020603050405020304" pitchFamily="18" charset="0"/>
                </a:rPr>
                <a:t>PCB</a:t>
              </a:r>
              <a:r>
                <a:rPr lang="zh-CN" altLang="en-US" sz="2000">
                  <a:latin typeface="Times New Roman" panose="02020603050405020304" pitchFamily="18" charset="0"/>
                </a:rPr>
                <a:t>首址</a:t>
              </a:r>
              <a:r>
                <a:rPr lang="en-US" altLang="zh-CN" sz="2000">
                  <a:latin typeface="Times New Roman" panose="02020603050405020304" pitchFamily="18" charset="0"/>
                </a:rPr>
                <a:t>PC-ADDR</a:t>
              </a:r>
            </a:p>
          </p:txBody>
        </p:sp>
        <p:sp>
          <p:nvSpPr>
            <p:cNvPr id="142349" name="Line 13"/>
            <p:cNvSpPr>
              <a:spLocks noChangeShapeType="1"/>
            </p:cNvSpPr>
            <p:nvPr/>
          </p:nvSpPr>
          <p:spPr bwMode="auto">
            <a:xfrm>
              <a:off x="1245" y="1753"/>
              <a:ext cx="0" cy="229"/>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0" name="Text Box 14"/>
            <p:cNvSpPr txBox="1">
              <a:spLocks noChangeArrowheads="1"/>
            </p:cNvSpPr>
            <p:nvPr/>
          </p:nvSpPr>
          <p:spPr bwMode="auto">
            <a:xfrm>
              <a:off x="144" y="2622"/>
              <a:ext cx="2208" cy="461"/>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000">
                  <a:latin typeface="Times New Roman" panose="02020603050405020304" pitchFamily="18" charset="0"/>
                </a:rPr>
                <a:t>将地址为</a:t>
              </a:r>
              <a:r>
                <a:rPr lang="en-US" altLang="zh-CN" sz="2000">
                  <a:latin typeface="Times New Roman" panose="02020603050405020304" pitchFamily="18" charset="0"/>
                </a:rPr>
                <a:t>PC-ADDR</a:t>
              </a:r>
              <a:r>
                <a:rPr lang="zh-CN" altLang="en-US" sz="2000">
                  <a:latin typeface="Times New Roman" panose="02020603050405020304" pitchFamily="18" charset="0"/>
                </a:rPr>
                <a:t>的进程从现行队列和总链中撤除</a:t>
              </a:r>
            </a:p>
          </p:txBody>
        </p:sp>
        <p:sp>
          <p:nvSpPr>
            <p:cNvPr id="142351" name="Line 15"/>
            <p:cNvSpPr>
              <a:spLocks noChangeShapeType="1"/>
            </p:cNvSpPr>
            <p:nvPr/>
          </p:nvSpPr>
          <p:spPr bwMode="auto">
            <a:xfrm>
              <a:off x="1245" y="2306"/>
              <a:ext cx="0" cy="29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2" name="Line 16"/>
            <p:cNvSpPr>
              <a:spLocks noChangeShapeType="1"/>
            </p:cNvSpPr>
            <p:nvPr/>
          </p:nvSpPr>
          <p:spPr bwMode="auto">
            <a:xfrm>
              <a:off x="1245" y="3083"/>
              <a:ext cx="0" cy="229"/>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3" name="Text Box 17"/>
            <p:cNvSpPr txBox="1">
              <a:spLocks noChangeArrowheads="1"/>
            </p:cNvSpPr>
            <p:nvPr/>
          </p:nvSpPr>
          <p:spPr bwMode="auto">
            <a:xfrm>
              <a:off x="3911" y="1915"/>
              <a:ext cx="260" cy="29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000">
                  <a:latin typeface="Times New Roman" panose="02020603050405020304" pitchFamily="18" charset="0"/>
                </a:rPr>
                <a:t>有</a:t>
              </a:r>
            </a:p>
          </p:txBody>
        </p:sp>
        <p:sp>
          <p:nvSpPr>
            <p:cNvPr id="142354" name="Text Box 18"/>
            <p:cNvSpPr txBox="1">
              <a:spLocks noChangeArrowheads="1"/>
            </p:cNvSpPr>
            <p:nvPr/>
          </p:nvSpPr>
          <p:spPr bwMode="auto">
            <a:xfrm>
              <a:off x="3216" y="528"/>
              <a:ext cx="2016" cy="240"/>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保留</a:t>
              </a:r>
              <a:r>
                <a:rPr lang="en-US" altLang="zh-CN" sz="2000">
                  <a:latin typeface="Times New Roman" panose="02020603050405020304" pitchFamily="18" charset="0"/>
                </a:rPr>
                <a:t>PC-ADDR</a:t>
              </a:r>
              <a:r>
                <a:rPr lang="zh-CN" altLang="en-US" sz="2000">
                  <a:latin typeface="Times New Roman" panose="02020603050405020304" pitchFamily="18" charset="0"/>
                </a:rPr>
                <a:t>到</a:t>
              </a:r>
              <a:r>
                <a:rPr lang="en-US" altLang="zh-CN" sz="2000">
                  <a:latin typeface="Times New Roman" panose="02020603050405020304" pitchFamily="18" charset="0"/>
                </a:rPr>
                <a:t>OLD-PCB</a:t>
              </a:r>
            </a:p>
          </p:txBody>
        </p:sp>
        <p:sp>
          <p:nvSpPr>
            <p:cNvPr id="142355" name="AutoShape 19"/>
            <p:cNvSpPr>
              <a:spLocks noChangeArrowheads="1"/>
            </p:cNvSpPr>
            <p:nvPr/>
          </p:nvSpPr>
          <p:spPr bwMode="auto">
            <a:xfrm>
              <a:off x="2880" y="960"/>
              <a:ext cx="2528" cy="880"/>
            </a:xfrm>
            <a:prstGeom prst="flowChartDecision">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地址为</a:t>
              </a:r>
              <a:r>
                <a:rPr lang="en-US" altLang="zh-CN" sz="2000">
                  <a:latin typeface="Times New Roman" panose="02020603050405020304" pitchFamily="18" charset="0"/>
                </a:rPr>
                <a:t>PCB-ADDR</a:t>
              </a:r>
              <a:r>
                <a:rPr lang="zh-CN" altLang="en-US" sz="2000">
                  <a:latin typeface="Times New Roman" panose="02020603050405020304" pitchFamily="18" charset="0"/>
                </a:rPr>
                <a:t>的进程有子孙进程？</a:t>
              </a:r>
            </a:p>
          </p:txBody>
        </p:sp>
        <p:sp>
          <p:nvSpPr>
            <p:cNvPr id="142356" name="Line 20"/>
            <p:cNvSpPr>
              <a:spLocks noChangeShapeType="1"/>
            </p:cNvSpPr>
            <p:nvPr/>
          </p:nvSpPr>
          <p:spPr bwMode="auto">
            <a:xfrm>
              <a:off x="4128" y="768"/>
              <a:ext cx="0" cy="18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57" name="Text Box 21"/>
            <p:cNvSpPr txBox="1">
              <a:spLocks noChangeArrowheads="1"/>
            </p:cNvSpPr>
            <p:nvPr/>
          </p:nvSpPr>
          <p:spPr bwMode="auto">
            <a:xfrm>
              <a:off x="3024" y="2160"/>
              <a:ext cx="2352" cy="239"/>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将其子孙进程的地址送</a:t>
              </a:r>
              <a:r>
                <a:rPr lang="en-US" altLang="zh-CN" sz="2000">
                  <a:latin typeface="Times New Roman" panose="02020603050405020304" pitchFamily="18" charset="0"/>
                </a:rPr>
                <a:t>PC-ADDR</a:t>
              </a:r>
            </a:p>
          </p:txBody>
        </p:sp>
        <p:sp>
          <p:nvSpPr>
            <p:cNvPr id="142358" name="Text Box 22"/>
            <p:cNvSpPr txBox="1">
              <a:spLocks noChangeArrowheads="1"/>
            </p:cNvSpPr>
            <p:nvPr/>
          </p:nvSpPr>
          <p:spPr bwMode="auto">
            <a:xfrm>
              <a:off x="2976" y="2592"/>
              <a:ext cx="2496" cy="225"/>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2000">
                  <a:latin typeface="Times New Roman" panose="02020603050405020304" pitchFamily="18" charset="0"/>
                </a:rPr>
                <a:t>收回地址为</a:t>
              </a:r>
              <a:r>
                <a:rPr lang="en-US" altLang="zh-CN" sz="2000">
                  <a:latin typeface="Times New Roman" panose="02020603050405020304" pitchFamily="18" charset="0"/>
                </a:rPr>
                <a:t>OLD-PCB</a:t>
              </a:r>
              <a:r>
                <a:rPr lang="zh-CN" altLang="en-US" sz="2000">
                  <a:latin typeface="Times New Roman" panose="02020603050405020304" pitchFamily="18" charset="0"/>
                </a:rPr>
                <a:t>的进程控制块</a:t>
              </a:r>
            </a:p>
          </p:txBody>
        </p:sp>
        <p:sp>
          <p:nvSpPr>
            <p:cNvPr id="142359" name="AutoShape 23"/>
            <p:cNvSpPr>
              <a:spLocks noChangeArrowheads="1"/>
            </p:cNvSpPr>
            <p:nvPr/>
          </p:nvSpPr>
          <p:spPr bwMode="auto">
            <a:xfrm>
              <a:off x="4097" y="3704"/>
              <a:ext cx="511" cy="239"/>
            </a:xfrm>
            <a:prstGeom prst="flowChartAlternateProcess">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ctr" eaLnBrk="0" hangingPunct="0"/>
              <a:r>
                <a:rPr lang="zh-CN" altLang="en-US" sz="2000">
                  <a:latin typeface="Times New Roman" panose="02020603050405020304" pitchFamily="18" charset="0"/>
                </a:rPr>
                <a:t>返回</a:t>
              </a:r>
            </a:p>
          </p:txBody>
        </p:sp>
        <p:sp>
          <p:nvSpPr>
            <p:cNvPr id="142360" name="Line 24"/>
            <p:cNvSpPr>
              <a:spLocks noChangeShapeType="1"/>
            </p:cNvSpPr>
            <p:nvPr/>
          </p:nvSpPr>
          <p:spPr bwMode="auto">
            <a:xfrm>
              <a:off x="4176" y="1872"/>
              <a:ext cx="0" cy="23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1" name="Line 25"/>
            <p:cNvSpPr>
              <a:spLocks noChangeShapeType="1"/>
            </p:cNvSpPr>
            <p:nvPr/>
          </p:nvSpPr>
          <p:spPr bwMode="auto">
            <a:xfrm>
              <a:off x="4176" y="2400"/>
              <a:ext cx="0" cy="18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2" name="Line 26"/>
            <p:cNvSpPr>
              <a:spLocks noChangeShapeType="1"/>
            </p:cNvSpPr>
            <p:nvPr/>
          </p:nvSpPr>
          <p:spPr bwMode="auto">
            <a:xfrm>
              <a:off x="4311" y="3504"/>
              <a:ext cx="0" cy="2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363" name="Text Box 27"/>
            <p:cNvSpPr txBox="1">
              <a:spLocks noChangeArrowheads="1"/>
            </p:cNvSpPr>
            <p:nvPr/>
          </p:nvSpPr>
          <p:spPr bwMode="auto">
            <a:xfrm>
              <a:off x="2160" y="3888"/>
              <a:ext cx="1440" cy="24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type="none" w="sm"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400" b="1">
                  <a:solidFill>
                    <a:srgbClr val="0000CC"/>
                  </a:solidFill>
                  <a:latin typeface="Times New Roman" panose="02020603050405020304" pitchFamily="18" charset="0"/>
                </a:rPr>
                <a:t>进程撤消</a:t>
              </a:r>
            </a:p>
          </p:txBody>
        </p:sp>
        <p:sp>
          <p:nvSpPr>
            <p:cNvPr id="142364" name="Line 28"/>
            <p:cNvSpPr>
              <a:spLocks noChangeShapeType="1"/>
            </p:cNvSpPr>
            <p:nvPr/>
          </p:nvSpPr>
          <p:spPr bwMode="auto">
            <a:xfrm flipH="1">
              <a:off x="480" y="1440"/>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65" name="Rectangle 29"/>
            <p:cNvSpPr>
              <a:spLocks noChangeArrowheads="1"/>
            </p:cNvSpPr>
            <p:nvPr/>
          </p:nvSpPr>
          <p:spPr bwMode="auto">
            <a:xfrm>
              <a:off x="83" y="3351"/>
              <a:ext cx="2352" cy="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zh-CN" altLang="en-US" sz="2000">
                  <a:latin typeface="宋体" panose="02010600030101010101" pitchFamily="2" charset="-122"/>
                </a:rPr>
                <a:t>将地址为</a:t>
              </a:r>
              <a:r>
                <a:rPr kumimoji="1" lang="en-US" altLang="zh-CN" sz="2000">
                  <a:latin typeface="Times New Roman" panose="02020603050405020304" pitchFamily="18" charset="0"/>
                </a:rPr>
                <a:t>PC-ADDR</a:t>
              </a:r>
              <a:r>
                <a:rPr kumimoji="1" lang="zh-CN" altLang="en-US" sz="2000">
                  <a:latin typeface="宋体" panose="02010600030101010101" pitchFamily="2" charset="-122"/>
                </a:rPr>
                <a:t>的进程所占用的资源收回</a:t>
              </a:r>
              <a:r>
                <a:rPr kumimoji="1" lang="zh-CN" altLang="en-US" sz="1400">
                  <a:latin typeface="Times New Roman" panose="02020603050405020304" pitchFamily="18" charset="0"/>
                </a:rPr>
                <a:t> </a:t>
              </a:r>
              <a:endParaRPr kumimoji="1" lang="zh-CN" altLang="en-US" sz="2400">
                <a:latin typeface="Times New Roman" panose="02020603050405020304" pitchFamily="18" charset="0"/>
              </a:endParaRPr>
            </a:p>
          </p:txBody>
        </p:sp>
        <p:sp>
          <p:nvSpPr>
            <p:cNvPr id="142366" name="Oval 30"/>
            <p:cNvSpPr>
              <a:spLocks noChangeArrowheads="1"/>
            </p:cNvSpPr>
            <p:nvPr/>
          </p:nvSpPr>
          <p:spPr bwMode="auto">
            <a:xfrm>
              <a:off x="1152" y="3936"/>
              <a:ext cx="240"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A</a:t>
              </a:r>
            </a:p>
          </p:txBody>
        </p:sp>
        <p:sp>
          <p:nvSpPr>
            <p:cNvPr id="142367" name="Line 31"/>
            <p:cNvSpPr>
              <a:spLocks noChangeShapeType="1"/>
            </p:cNvSpPr>
            <p:nvPr/>
          </p:nvSpPr>
          <p:spPr bwMode="auto">
            <a:xfrm>
              <a:off x="1248" y="374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68" name="Oval 32"/>
            <p:cNvSpPr>
              <a:spLocks noChangeArrowheads="1"/>
            </p:cNvSpPr>
            <p:nvPr/>
          </p:nvSpPr>
          <p:spPr bwMode="auto">
            <a:xfrm>
              <a:off x="4032" y="0"/>
              <a:ext cx="240" cy="2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anose="02020603050405020304" pitchFamily="18" charset="0"/>
                </a:rPr>
                <a:t>A</a:t>
              </a:r>
            </a:p>
          </p:txBody>
        </p:sp>
        <p:sp>
          <p:nvSpPr>
            <p:cNvPr id="142369" name="Line 33"/>
            <p:cNvSpPr>
              <a:spLocks noChangeShapeType="1"/>
            </p:cNvSpPr>
            <p:nvPr/>
          </p:nvSpPr>
          <p:spPr bwMode="auto">
            <a:xfrm>
              <a:off x="4128" y="2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0" name="Line 34"/>
            <p:cNvSpPr>
              <a:spLocks noChangeShapeType="1"/>
            </p:cNvSpPr>
            <p:nvPr/>
          </p:nvSpPr>
          <p:spPr bwMode="auto">
            <a:xfrm>
              <a:off x="4224" y="283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1" name="Line 35"/>
            <p:cNvSpPr>
              <a:spLocks noChangeShapeType="1"/>
            </p:cNvSpPr>
            <p:nvPr/>
          </p:nvSpPr>
          <p:spPr bwMode="auto">
            <a:xfrm flipH="1">
              <a:off x="2736" y="3024"/>
              <a:ext cx="14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2" name="Line 36"/>
            <p:cNvSpPr>
              <a:spLocks noChangeShapeType="1"/>
            </p:cNvSpPr>
            <p:nvPr/>
          </p:nvSpPr>
          <p:spPr bwMode="auto">
            <a:xfrm flipV="1">
              <a:off x="2736" y="249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373" name="Line 37"/>
            <p:cNvSpPr>
              <a:spLocks noChangeShapeType="1"/>
            </p:cNvSpPr>
            <p:nvPr/>
          </p:nvSpPr>
          <p:spPr bwMode="auto">
            <a:xfrm flipH="1">
              <a:off x="1248" y="2496"/>
              <a:ext cx="1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7930721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4213" y="260350"/>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进程的挂起和激活</a:t>
            </a:r>
          </a:p>
        </p:txBody>
      </p:sp>
      <p:sp>
        <p:nvSpPr>
          <p:cNvPr id="143363" name="Rectangle 3"/>
          <p:cNvSpPr>
            <a:spLocks noGrp="1" noChangeArrowheads="1"/>
          </p:cNvSpPr>
          <p:nvPr>
            <p:ph type="body" idx="1"/>
          </p:nvPr>
        </p:nvSpPr>
        <p:spPr>
          <a:xfrm>
            <a:off x="755650" y="981075"/>
            <a:ext cx="7543800" cy="4954588"/>
          </a:xfrm>
        </p:spPr>
        <p:txBody>
          <a:bodyPr/>
          <a:lstStyle/>
          <a:p>
            <a:r>
              <a:rPr lang="zh-CN" altLang="en-US" sz="2800">
                <a:latin typeface="Times New Roman" panose="02020603050405020304" pitchFamily="18" charset="0"/>
                <a:ea typeface="华文新魏" panose="02010800040101010101" pitchFamily="2" charset="-122"/>
              </a:rPr>
              <a:t>挂起原语执行过程如下：检查要被挂起进程的状态，若处于活动就绪态就修改为挂起就绪，若处于阻塞态，则修改为挂起阻塞。</a:t>
            </a:r>
          </a:p>
          <a:p>
            <a:r>
              <a:rPr lang="zh-CN" altLang="en-US" sz="2800">
                <a:latin typeface="Times New Roman" panose="02020603050405020304" pitchFamily="18" charset="0"/>
                <a:ea typeface="华文新魏" panose="02010800040101010101" pitchFamily="2" charset="-122"/>
              </a:rPr>
              <a:t>被挂起进程</a:t>
            </a:r>
            <a:r>
              <a:rPr lang="en-US" altLang="zh-CN" sz="2800">
                <a:latin typeface="Times New Roman" panose="02020603050405020304" pitchFamily="18" charset="0"/>
                <a:ea typeface="华文新魏" panose="02010800040101010101" pitchFamily="2" charset="-122"/>
              </a:rPr>
              <a:t>PCB</a:t>
            </a:r>
            <a:r>
              <a:rPr lang="zh-CN" altLang="en-US" sz="2800">
                <a:latin typeface="Times New Roman" panose="02020603050405020304" pitchFamily="18" charset="0"/>
                <a:ea typeface="华文新魏" panose="02010800040101010101" pitchFamily="2" charset="-122"/>
              </a:rPr>
              <a:t>的非常驻部分要交换到磁盘对换区。</a:t>
            </a:r>
          </a:p>
          <a:p>
            <a:r>
              <a:rPr lang="zh-CN" altLang="en-US" sz="2800">
                <a:latin typeface="Times New Roman" panose="02020603050405020304" pitchFamily="18" charset="0"/>
                <a:ea typeface="华文新魏" panose="02010800040101010101" pitchFamily="2" charset="-122"/>
              </a:rPr>
              <a:t>激活原语主要工作：把进程</a:t>
            </a:r>
            <a:r>
              <a:rPr lang="en-US" altLang="zh-CN" sz="2800">
                <a:latin typeface="Times New Roman" panose="02020603050405020304" pitchFamily="18" charset="0"/>
                <a:ea typeface="华文新魏" panose="02010800040101010101" pitchFamily="2" charset="-122"/>
              </a:rPr>
              <a:t>PCB</a:t>
            </a:r>
            <a:r>
              <a:rPr lang="zh-CN" altLang="en-US" sz="2800">
                <a:latin typeface="Times New Roman" panose="02020603050405020304" pitchFamily="18" charset="0"/>
                <a:ea typeface="华文新魏" panose="02010800040101010101" pitchFamily="2" charset="-122"/>
              </a:rPr>
              <a:t>非常驻部分调进内存，修改它的状态，挂起等待态改为等待态，挂起就绪态改为就绪态，排入相应队列中。</a:t>
            </a:r>
          </a:p>
          <a:p>
            <a:r>
              <a:rPr lang="zh-CN" altLang="en-US" sz="2800">
                <a:latin typeface="Times New Roman" panose="02020603050405020304" pitchFamily="18" charset="0"/>
                <a:ea typeface="华文新魏" panose="02010800040101010101" pitchFamily="2" charset="-122"/>
              </a:rPr>
              <a:t>挂起原语既可由进程自己也可由其他进程调用，但激活原语却只能由其他进程调用。</a:t>
            </a:r>
          </a:p>
        </p:txBody>
      </p:sp>
    </p:spTree>
    <p:extLst>
      <p:ext uri="{BB962C8B-B14F-4D97-AF65-F5344CB8AC3E}">
        <p14:creationId xmlns:p14="http://schemas.microsoft.com/office/powerpoint/2010/main" val="43451352"/>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323850" y="981075"/>
            <a:ext cx="7772400" cy="822325"/>
          </a:xfrm>
        </p:spPr>
        <p:txBody>
          <a:bodyPr/>
          <a:lstStyle/>
          <a:p>
            <a:r>
              <a:rPr lang="en-US" altLang="zh-CN" sz="5400">
                <a:solidFill>
                  <a:srgbClr val="FF0000"/>
                </a:solidFill>
                <a:latin typeface="Times New Roman" panose="02020603050405020304" pitchFamily="18" charset="0"/>
                <a:ea typeface="华文新魏" panose="02010800040101010101" pitchFamily="2" charset="-122"/>
              </a:rPr>
              <a:t>2.4 </a:t>
            </a:r>
            <a:r>
              <a:rPr lang="zh-CN" altLang="en-US" sz="5400">
                <a:solidFill>
                  <a:srgbClr val="FF0000"/>
                </a:solidFill>
                <a:latin typeface="Times New Roman" panose="02020603050405020304" pitchFamily="18" charset="0"/>
                <a:ea typeface="华文新魏" panose="02010800040101010101" pitchFamily="2" charset="-122"/>
              </a:rPr>
              <a:t>线程及其实现</a:t>
            </a:r>
            <a:endParaRPr lang="zh-CN" altLang="en-US" sz="5400">
              <a:latin typeface="仿宋_GB2312" pitchFamily="49" charset="-122"/>
              <a:ea typeface="仿宋_GB2312" pitchFamily="49" charset="-122"/>
            </a:endParaRPr>
          </a:p>
        </p:txBody>
      </p:sp>
      <p:sp>
        <p:nvSpPr>
          <p:cNvPr id="145411" name="Rectangle 3"/>
          <p:cNvSpPr>
            <a:spLocks noGrp="1" noChangeArrowheads="1"/>
          </p:cNvSpPr>
          <p:nvPr>
            <p:ph type="body" idx="1"/>
          </p:nvPr>
        </p:nvSpPr>
        <p:spPr>
          <a:xfrm>
            <a:off x="1042988" y="2565400"/>
            <a:ext cx="7559675" cy="1866900"/>
          </a:xfrm>
          <a:noFill/>
        </p:spPr>
        <p:txBody>
          <a:bodyPr/>
          <a:lstStyle/>
          <a:p>
            <a:pPr algn="just">
              <a:buFontTx/>
              <a:buNone/>
            </a:pPr>
            <a:r>
              <a:rPr lang="en-US" altLang="zh-CN">
                <a:latin typeface="仿宋_GB2312" pitchFamily="49" charset="-122"/>
                <a:ea typeface="仿宋_GB2312" pitchFamily="49" charset="-122"/>
              </a:rPr>
              <a:t> </a:t>
            </a:r>
            <a:r>
              <a:rPr lang="en-US" altLang="zh-CN" sz="3600">
                <a:latin typeface="Times New Roman" panose="02020603050405020304" pitchFamily="18" charset="0"/>
                <a:ea typeface="华文新魏" panose="02010800040101010101" pitchFamily="2" charset="-122"/>
              </a:rPr>
              <a:t>2.4.1 </a:t>
            </a:r>
            <a:r>
              <a:rPr lang="zh-CN" altLang="en-US" sz="3600">
                <a:latin typeface="Times New Roman" panose="02020603050405020304" pitchFamily="18" charset="0"/>
                <a:ea typeface="华文新魏" panose="02010800040101010101" pitchFamily="2" charset="-122"/>
              </a:rPr>
              <a:t>引入多线程技术的动机</a:t>
            </a:r>
          </a:p>
          <a:p>
            <a:pPr algn="just">
              <a:buFontTx/>
              <a:buNone/>
            </a:pPr>
            <a:r>
              <a:rPr lang="zh-CN" altLang="en-US" sz="3600">
                <a:latin typeface="Times New Roman" panose="02020603050405020304" pitchFamily="18" charset="0"/>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2.4.2 </a:t>
            </a:r>
            <a:r>
              <a:rPr lang="zh-CN" altLang="en-US" sz="3600">
                <a:latin typeface="Times New Roman" panose="02020603050405020304" pitchFamily="18" charset="0"/>
                <a:ea typeface="华文新魏" panose="02010800040101010101" pitchFamily="2" charset="-122"/>
              </a:rPr>
              <a:t>多线程环境中的进程和线程</a:t>
            </a:r>
          </a:p>
          <a:p>
            <a:pPr algn="just">
              <a:buFontTx/>
              <a:buNone/>
            </a:pPr>
            <a:r>
              <a:rPr lang="zh-CN" altLang="en-US" sz="3600">
                <a:latin typeface="Times New Roman" panose="02020603050405020304" pitchFamily="18" charset="0"/>
                <a:ea typeface="华文新魏" panose="02010800040101010101" pitchFamily="2" charset="-122"/>
              </a:rPr>
              <a:t>  </a:t>
            </a:r>
            <a:r>
              <a:rPr lang="en-US" altLang="zh-CN" sz="3600">
                <a:latin typeface="Times New Roman" panose="02020603050405020304" pitchFamily="18" charset="0"/>
                <a:ea typeface="华文新魏" panose="02010800040101010101" pitchFamily="2" charset="-122"/>
              </a:rPr>
              <a:t>2.4.3 </a:t>
            </a:r>
            <a:r>
              <a:rPr lang="zh-CN" altLang="en-US" sz="3600">
                <a:latin typeface="Times New Roman" panose="02020603050405020304" pitchFamily="18" charset="0"/>
                <a:ea typeface="华文新魏" panose="02010800040101010101" pitchFamily="2" charset="-122"/>
              </a:rPr>
              <a:t>线程的实现</a:t>
            </a:r>
          </a:p>
        </p:txBody>
      </p:sp>
    </p:spTree>
    <p:extLst>
      <p:ext uri="{BB962C8B-B14F-4D97-AF65-F5344CB8AC3E}">
        <p14:creationId xmlns:p14="http://schemas.microsoft.com/office/powerpoint/2010/main" val="3008447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68313" y="333375"/>
            <a:ext cx="8382000" cy="669925"/>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2.4.1 </a:t>
            </a:r>
            <a:r>
              <a:rPr lang="zh-CN" altLang="en-US" sz="4000">
                <a:solidFill>
                  <a:srgbClr val="FF0000"/>
                </a:solidFill>
                <a:latin typeface="Times New Roman" panose="02020603050405020304" pitchFamily="18" charset="0"/>
                <a:ea typeface="华文新魏" panose="02010800040101010101" pitchFamily="2" charset="-122"/>
              </a:rPr>
              <a:t>引入多线程技术的动机</a:t>
            </a:r>
            <a:r>
              <a:rPr lang="zh-CN" altLang="en-US">
                <a:latin typeface="仿宋_GB2312" pitchFamily="49" charset="-122"/>
                <a:ea typeface="仿宋_GB2312" pitchFamily="49" charset="-122"/>
              </a:rPr>
              <a:t>    </a:t>
            </a:r>
          </a:p>
        </p:txBody>
      </p:sp>
      <p:sp>
        <p:nvSpPr>
          <p:cNvPr id="146435" name="Rectangle 3"/>
          <p:cNvSpPr>
            <a:spLocks noGrp="1" noChangeArrowheads="1"/>
          </p:cNvSpPr>
          <p:nvPr>
            <p:ph type="body" idx="1"/>
          </p:nvPr>
        </p:nvSpPr>
        <p:spPr>
          <a:xfrm>
            <a:off x="684213" y="1125539"/>
            <a:ext cx="7920037" cy="1007318"/>
          </a:xfrm>
        </p:spPr>
        <p:txBody>
          <a:bodyPr/>
          <a:lstStyle/>
          <a:p>
            <a:pPr algn="just"/>
            <a:r>
              <a:rPr lang="zh-CN" altLang="en-US" sz="2800" b="1" dirty="0"/>
              <a:t>单线程</a:t>
            </a:r>
            <a:r>
              <a:rPr lang="en-US" altLang="zh-CN" sz="2800" b="1" dirty="0"/>
              <a:t>(</a:t>
            </a:r>
            <a:r>
              <a:rPr lang="zh-CN" altLang="en-US" sz="2800" b="1" dirty="0"/>
              <a:t>结构</a:t>
            </a:r>
            <a:r>
              <a:rPr lang="en-US" altLang="zh-CN" sz="2800" b="1" dirty="0"/>
              <a:t>)</a:t>
            </a:r>
            <a:r>
              <a:rPr lang="zh-CN" altLang="en-US" sz="2800" b="1" dirty="0"/>
              <a:t>进程</a:t>
            </a:r>
            <a:r>
              <a:rPr lang="en-US" altLang="zh-CN" sz="2800" b="1" dirty="0"/>
              <a:t>(Single Threaded Process)</a:t>
            </a:r>
          </a:p>
          <a:p>
            <a:pPr algn="just"/>
            <a:r>
              <a:rPr lang="zh-CN" altLang="en-US" sz="2800" b="1" dirty="0"/>
              <a:t>多线程</a:t>
            </a:r>
            <a:r>
              <a:rPr lang="en-US" altLang="zh-CN" sz="2800" b="1" dirty="0"/>
              <a:t>(</a:t>
            </a:r>
            <a:r>
              <a:rPr lang="zh-CN" altLang="en-US" sz="2800" b="1" dirty="0"/>
              <a:t>结构</a:t>
            </a:r>
            <a:r>
              <a:rPr lang="en-US" altLang="zh-CN" sz="2800" b="1" dirty="0"/>
              <a:t>)</a:t>
            </a:r>
            <a:r>
              <a:rPr lang="zh-CN" altLang="en-US" sz="2800" b="1" dirty="0"/>
              <a:t>进程</a:t>
            </a:r>
            <a:r>
              <a:rPr lang="en-US" altLang="zh-CN" sz="2800" b="1" dirty="0"/>
              <a:t>(Multiple Threaded process)</a:t>
            </a:r>
          </a:p>
        </p:txBody>
      </p:sp>
      <p:sp>
        <p:nvSpPr>
          <p:cNvPr id="146436" name="Rectangle 4"/>
          <p:cNvSpPr>
            <a:spLocks noChangeArrowheads="1"/>
          </p:cNvSpPr>
          <p:nvPr/>
        </p:nvSpPr>
        <p:spPr bwMode="auto">
          <a:xfrm>
            <a:off x="468313" y="2725738"/>
            <a:ext cx="8353425"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dirty="0">
                <a:solidFill>
                  <a:srgbClr val="0000CC"/>
                </a:solidFill>
                <a:latin typeface="黑体" panose="02010609060101010101" pitchFamily="49" charset="-122"/>
                <a:ea typeface="黑体" panose="02010609060101010101" pitchFamily="49" charset="-122"/>
              </a:rPr>
              <a:t>单线程结构进程给并发程序设计效率带来问题</a:t>
            </a:r>
            <a:r>
              <a:rPr lang="en-US" altLang="zh-CN" sz="3200" dirty="0">
                <a:solidFill>
                  <a:srgbClr val="0000CC"/>
                </a:solidFill>
                <a:latin typeface="黑体" panose="02010609060101010101" pitchFamily="49" charset="-122"/>
                <a:ea typeface="黑体" panose="02010609060101010101" pitchFamily="49" charset="-122"/>
              </a:rPr>
              <a:t>:</a:t>
            </a:r>
          </a:p>
        </p:txBody>
      </p:sp>
      <p:sp>
        <p:nvSpPr>
          <p:cNvPr id="146437" name="Rectangle 5"/>
          <p:cNvSpPr>
            <a:spLocks noChangeArrowheads="1"/>
          </p:cNvSpPr>
          <p:nvPr/>
        </p:nvSpPr>
        <p:spPr bwMode="auto">
          <a:xfrm>
            <a:off x="755650" y="3327400"/>
            <a:ext cx="7162800"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1027113"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1370013"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12913"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进程切换开销大</a:t>
            </a:r>
          </a:p>
          <a:p>
            <a:pPr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进程通信代价大</a:t>
            </a:r>
          </a:p>
          <a:p>
            <a:pPr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进程之间的并发性粒度较粗，并发度不高</a:t>
            </a:r>
          </a:p>
          <a:p>
            <a:pPr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不适合并行计算和分布并行计算的要求</a:t>
            </a:r>
          </a:p>
          <a:p>
            <a:pPr algn="just">
              <a:buFontTx/>
              <a:buNone/>
            </a:pP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不适合客户</a:t>
            </a:r>
            <a:r>
              <a:rPr lang="en-US" altLang="zh-CN" sz="280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a:latin typeface="Times New Roman" panose="02020603050405020304" pitchFamily="18" charset="0"/>
                <a:ea typeface="华文新魏" panose="02010800040101010101" pitchFamily="2" charset="-122"/>
                <a:cs typeface="Times New Roman" panose="02020603050405020304" pitchFamily="18" charset="0"/>
              </a:rPr>
              <a:t>服务器计算的要求。</a:t>
            </a:r>
          </a:p>
        </p:txBody>
      </p:sp>
    </p:spTree>
    <p:extLst>
      <p:ext uri="{BB962C8B-B14F-4D97-AF65-F5344CB8AC3E}">
        <p14:creationId xmlns:p14="http://schemas.microsoft.com/office/powerpoint/2010/main" val="37069988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3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27088" y="188913"/>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线程的概念</a:t>
            </a:r>
          </a:p>
        </p:txBody>
      </p:sp>
      <p:sp>
        <p:nvSpPr>
          <p:cNvPr id="148483" name="Rectangle 3"/>
          <p:cNvSpPr>
            <a:spLocks noGrp="1" noChangeArrowheads="1"/>
          </p:cNvSpPr>
          <p:nvPr>
            <p:ph type="body" idx="1"/>
          </p:nvPr>
        </p:nvSpPr>
        <p:spPr>
          <a:xfrm>
            <a:off x="323850" y="836613"/>
            <a:ext cx="8569325" cy="1625600"/>
          </a:xfrm>
        </p:spPr>
        <p:txBody>
          <a:bodyPr/>
          <a:lstStyle/>
          <a:p>
            <a:pPr marL="179388" indent="-179388" algn="just">
              <a:lnSpc>
                <a:spcPct val="95000"/>
              </a:lnSpc>
              <a:spcBef>
                <a:spcPct val="0"/>
              </a:spcBef>
            </a:pPr>
            <a:r>
              <a:rPr lang="zh-CN" altLang="en-US" sz="2800">
                <a:latin typeface="Times New Roman" panose="02020603050405020304" pitchFamily="18" charset="0"/>
                <a:ea typeface="华文新魏" panose="02010800040101010101" pitchFamily="2" charset="-122"/>
              </a:rPr>
              <a:t>操作系统中引入进程的目的是为了使多个程序并发执行，以改善资源使用率和提高系统效率，</a:t>
            </a:r>
          </a:p>
          <a:p>
            <a:pPr marL="179388" indent="-179388" algn="just">
              <a:lnSpc>
                <a:spcPct val="95000"/>
              </a:lnSpc>
              <a:spcBef>
                <a:spcPct val="0"/>
              </a:spcBef>
            </a:pPr>
            <a:r>
              <a:rPr lang="zh-CN" altLang="en-US" sz="2800">
                <a:latin typeface="Times New Roman" panose="02020603050405020304" pitchFamily="18" charset="0"/>
                <a:ea typeface="华文新魏" panose="02010800040101010101" pitchFamily="2" charset="-122"/>
              </a:rPr>
              <a:t>操作系统再引入线程</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则是为了减少程序并发执行时所付出的时空开销</a:t>
            </a:r>
            <a:r>
              <a:rPr lang="en-US" altLang="zh-CN" sz="2800">
                <a:latin typeface="Times New Roman" panose="02020603050405020304" pitchFamily="18" charset="0"/>
                <a:ea typeface="华文新魏" panose="02010800040101010101" pitchFamily="2" charset="-122"/>
              </a:rPr>
              <a:t>,</a:t>
            </a:r>
            <a:r>
              <a:rPr lang="zh-CN" altLang="en-US" sz="2800">
                <a:latin typeface="Times New Roman" panose="02020603050405020304" pitchFamily="18" charset="0"/>
                <a:ea typeface="华文新魏" panose="02010800040101010101" pitchFamily="2" charset="-122"/>
              </a:rPr>
              <a:t>使得并发粒度更细、并发性更好。</a:t>
            </a:r>
          </a:p>
        </p:txBody>
      </p:sp>
      <p:sp>
        <p:nvSpPr>
          <p:cNvPr id="148484" name="Rectangle 4"/>
          <p:cNvSpPr>
            <a:spLocks noChangeArrowheads="1"/>
          </p:cNvSpPr>
          <p:nvPr/>
        </p:nvSpPr>
        <p:spPr bwMode="auto">
          <a:xfrm>
            <a:off x="179388" y="2625725"/>
            <a:ext cx="87852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5000"/>
              </a:lnSpc>
              <a:spcBef>
                <a:spcPct val="0"/>
              </a:spcBef>
              <a:buFontTx/>
              <a:buNone/>
            </a:pPr>
            <a:r>
              <a:rPr lang="zh-CN" altLang="en-US" sz="2800" b="1" dirty="0">
                <a:solidFill>
                  <a:srgbClr val="0000CC"/>
                </a:solidFill>
                <a:latin typeface="Times New Roman" panose="02020603050405020304" pitchFamily="18" charset="0"/>
                <a:ea typeface="华文新魏" panose="02010800040101010101" pitchFamily="2" charset="-122"/>
              </a:rPr>
              <a:t>解决问题的基本思路：</a:t>
            </a:r>
          </a:p>
          <a:p>
            <a:pPr>
              <a:lnSpc>
                <a:spcPct val="95000"/>
              </a:lnSpc>
              <a:spcBef>
                <a:spcPct val="0"/>
              </a:spcBef>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cs typeface="Times New Roman" panose="02020603050405020304" pitchFamily="18" charset="0"/>
              </a:rPr>
              <a:t>•</a:t>
            </a:r>
            <a:r>
              <a:rPr lang="zh-CN" altLang="en-US" sz="2800" dirty="0">
                <a:latin typeface="Times New Roman" panose="02020603050405020304" pitchFamily="18" charset="0"/>
                <a:ea typeface="华文新魏" panose="02010800040101010101" pitchFamily="2" charset="-122"/>
              </a:rPr>
              <a:t>把进程的两项功能－－“独立分配资源”与“被调度分派执行”分离开来，</a:t>
            </a:r>
          </a:p>
          <a:p>
            <a:pPr>
              <a:lnSpc>
                <a:spcPct val="95000"/>
              </a:lnSpc>
              <a:spcBef>
                <a:spcPct val="0"/>
              </a:spcBef>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进程作为系统资源分配和保护的独立单位，不需要频繁地切换；</a:t>
            </a:r>
          </a:p>
          <a:p>
            <a:pPr>
              <a:lnSpc>
                <a:spcPct val="95000"/>
              </a:lnSpc>
              <a:spcBef>
                <a:spcPct val="0"/>
              </a:spcBef>
              <a:buFontTx/>
              <a:buNone/>
            </a:pPr>
            <a:r>
              <a:rPr lang="zh-CN" altLang="en-US" sz="2800" dirty="0">
                <a:latin typeface="Times New Roman" panose="02020603050405020304" pitchFamily="18" charset="0"/>
                <a:ea typeface="华文新魏" panose="02010800040101010101" pitchFamily="2" charset="-122"/>
              </a:rPr>
              <a:t> </a:t>
            </a:r>
            <a:r>
              <a:rPr lang="en-US" altLang="zh-CN" sz="2800" dirty="0">
                <a:latin typeface="Times New Roman" panose="02020603050405020304" pitchFamily="18" charset="0"/>
                <a:ea typeface="华文新魏" panose="02010800040101010101" pitchFamily="2" charset="-122"/>
              </a:rPr>
              <a:t>•</a:t>
            </a:r>
            <a:r>
              <a:rPr lang="zh-CN" altLang="en-US" sz="2800" dirty="0">
                <a:latin typeface="Times New Roman" panose="02020603050405020304" pitchFamily="18" charset="0"/>
                <a:ea typeface="华文新魏" panose="02010800040101010101" pitchFamily="2" charset="-122"/>
              </a:rPr>
              <a:t>线程作为系统调度和分派的基本单位，能轻装运行，会被频繁地调度和切换，在这种指导思想下，产生了线程的概念。</a:t>
            </a:r>
          </a:p>
        </p:txBody>
      </p:sp>
    </p:spTree>
    <p:extLst>
      <p:ext uri="{BB962C8B-B14F-4D97-AF65-F5344CB8AC3E}">
        <p14:creationId xmlns:p14="http://schemas.microsoft.com/office/powerpoint/2010/main" val="141264215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14848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179388" y="333375"/>
            <a:ext cx="86868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2.4.2 </a:t>
            </a:r>
            <a:r>
              <a:rPr lang="zh-CN" altLang="en-US" sz="4000">
                <a:solidFill>
                  <a:srgbClr val="FF0000"/>
                </a:solidFill>
                <a:latin typeface="Times New Roman" panose="02020603050405020304" pitchFamily="18" charset="0"/>
                <a:ea typeface="华文新魏" panose="02010800040101010101" pitchFamily="2" charset="-122"/>
              </a:rPr>
              <a:t>多线程环境中的进程与线程</a:t>
            </a:r>
            <a:r>
              <a:rPr lang="en-US" altLang="zh-CN" sz="4000">
                <a:solidFill>
                  <a:srgbClr val="FF0000"/>
                </a:solidFill>
                <a:latin typeface="Times New Roman" panose="02020603050405020304" pitchFamily="18" charset="0"/>
                <a:ea typeface="华文新魏" panose="02010800040101010101" pitchFamily="2" charset="-122"/>
              </a:rPr>
              <a:t>(1)</a:t>
            </a:r>
            <a:endParaRPr lang="en-US" altLang="zh-CN">
              <a:latin typeface="仿宋_GB2312" pitchFamily="49" charset="-122"/>
              <a:ea typeface="仿宋_GB2312" pitchFamily="49" charset="-122"/>
            </a:endParaRPr>
          </a:p>
        </p:txBody>
      </p:sp>
      <p:sp>
        <p:nvSpPr>
          <p:cNvPr id="265219" name="Rectangle 3"/>
          <p:cNvSpPr>
            <a:spLocks noGrp="1" noChangeArrowheads="1"/>
          </p:cNvSpPr>
          <p:nvPr>
            <p:ph type="body" idx="1"/>
          </p:nvPr>
        </p:nvSpPr>
        <p:spPr>
          <a:xfrm>
            <a:off x="685800" y="1143000"/>
            <a:ext cx="7696200" cy="487363"/>
          </a:xfrm>
        </p:spPr>
        <p:txBody>
          <a:bodyPr/>
          <a:lstStyle/>
          <a:p>
            <a:pPr>
              <a:buFontTx/>
              <a:buNone/>
            </a:pPr>
            <a:r>
              <a:rPr lang="en-US" altLang="zh-CN" b="1">
                <a:latin typeface="仿宋_GB2312" pitchFamily="49" charset="-122"/>
                <a:ea typeface="仿宋_GB2312" pitchFamily="49" charset="-122"/>
              </a:rPr>
              <a:t>   </a:t>
            </a:r>
            <a:r>
              <a:rPr lang="en-US" altLang="zh-CN" b="1">
                <a:ea typeface="仿宋_GB2312" pitchFamily="49" charset="-122"/>
              </a:rPr>
              <a:t> </a:t>
            </a:r>
            <a:r>
              <a:rPr lang="en-US" altLang="zh-CN" b="1">
                <a:latin typeface="仿宋_GB2312" pitchFamily="49" charset="-122"/>
                <a:ea typeface="仿宋_GB2312" pitchFamily="49" charset="-122"/>
              </a:rPr>
              <a:t> </a:t>
            </a:r>
            <a:r>
              <a:rPr lang="zh-CN" altLang="en-US">
                <a:solidFill>
                  <a:srgbClr val="0000CC"/>
                </a:solidFill>
                <a:latin typeface="华文新魏" panose="02010800040101010101" pitchFamily="2" charset="-122"/>
                <a:ea typeface="华文新魏" panose="02010800040101010101" pitchFamily="2" charset="-122"/>
              </a:rPr>
              <a:t>单线程进程的内存布局和运行</a:t>
            </a:r>
            <a:endParaRPr lang="zh-CN" altLang="en-US">
              <a:latin typeface="仿宋_GB2312" pitchFamily="49" charset="-122"/>
              <a:ea typeface="仿宋_GB2312" pitchFamily="49" charset="-122"/>
            </a:endParaRPr>
          </a:p>
        </p:txBody>
      </p:sp>
      <p:grpSp>
        <p:nvGrpSpPr>
          <p:cNvPr id="265220" name="Group 4"/>
          <p:cNvGrpSpPr>
            <a:grpSpLocks/>
          </p:cNvGrpSpPr>
          <p:nvPr/>
        </p:nvGrpSpPr>
        <p:grpSpPr bwMode="auto">
          <a:xfrm>
            <a:off x="395536" y="2133600"/>
            <a:ext cx="7910264" cy="3733800"/>
            <a:chOff x="2058" y="4240"/>
            <a:chExt cx="8058" cy="2496"/>
          </a:xfrm>
        </p:grpSpPr>
        <p:grpSp>
          <p:nvGrpSpPr>
            <p:cNvPr id="265221" name="Group 5"/>
            <p:cNvGrpSpPr>
              <a:grpSpLocks/>
            </p:cNvGrpSpPr>
            <p:nvPr/>
          </p:nvGrpSpPr>
          <p:grpSpPr bwMode="auto">
            <a:xfrm>
              <a:off x="6021" y="4240"/>
              <a:ext cx="4095" cy="2496"/>
              <a:chOff x="4101" y="7612"/>
              <a:chExt cx="4095" cy="2445"/>
            </a:xfrm>
          </p:grpSpPr>
          <p:sp>
            <p:nvSpPr>
              <p:cNvPr id="265222" name="Rectangle 6"/>
              <p:cNvSpPr>
                <a:spLocks noChangeArrowheads="1"/>
              </p:cNvSpPr>
              <p:nvPr/>
            </p:nvSpPr>
            <p:spPr bwMode="auto">
              <a:xfrm>
                <a:off x="4101" y="7612"/>
                <a:ext cx="2415" cy="21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5223" name="Text Box 7"/>
              <p:cNvSpPr txBox="1">
                <a:spLocks noChangeArrowheads="1"/>
              </p:cNvSpPr>
              <p:nvPr/>
            </p:nvSpPr>
            <p:spPr bwMode="auto">
              <a:xfrm>
                <a:off x="4626" y="8255"/>
                <a:ext cx="1470" cy="2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1600">
                    <a:solidFill>
                      <a:srgbClr val="6600FF"/>
                    </a:solidFill>
                    <a:latin typeface="宋体" panose="02010600030101010101" pitchFamily="2" charset="-122"/>
                  </a:rPr>
                  <a:t>进程控制块</a:t>
                </a:r>
              </a:p>
            </p:txBody>
          </p:sp>
          <p:sp>
            <p:nvSpPr>
              <p:cNvPr id="265224" name="Text Box 8"/>
              <p:cNvSpPr txBox="1">
                <a:spLocks noChangeArrowheads="1"/>
              </p:cNvSpPr>
              <p:nvPr/>
            </p:nvSpPr>
            <p:spPr bwMode="auto">
              <a:xfrm>
                <a:off x="4351" y="9800"/>
                <a:ext cx="2100"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0" bIns="0"/>
              <a:lstStyle/>
              <a:p>
                <a:pPr algn="ctr" eaLnBrk="0" hangingPunct="0"/>
                <a:r>
                  <a:rPr lang="zh-CN" altLang="en-US">
                    <a:solidFill>
                      <a:srgbClr val="6600FF"/>
                    </a:solidFill>
                    <a:latin typeface="宋体" panose="02010600030101010101" pitchFamily="2" charset="-122"/>
                  </a:rPr>
                  <a:t>进 程</a:t>
                </a:r>
              </a:p>
            </p:txBody>
          </p:sp>
          <p:sp>
            <p:nvSpPr>
              <p:cNvPr id="265225" name="Text Box 9"/>
              <p:cNvSpPr txBox="1">
                <a:spLocks noChangeArrowheads="1"/>
              </p:cNvSpPr>
              <p:nvPr/>
            </p:nvSpPr>
            <p:spPr bwMode="auto">
              <a:xfrm>
                <a:off x="4626" y="7869"/>
                <a:ext cx="1470" cy="25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1600">
                    <a:solidFill>
                      <a:srgbClr val="6600FF"/>
                    </a:solidFill>
                    <a:latin typeface="宋体" panose="02010600030101010101" pitchFamily="2" charset="-122"/>
                  </a:rPr>
                  <a:t>用户地址空间</a:t>
                </a:r>
              </a:p>
            </p:txBody>
          </p:sp>
          <p:sp>
            <p:nvSpPr>
              <p:cNvPr id="265226" name="Text Box 10"/>
              <p:cNvSpPr txBox="1">
                <a:spLocks noChangeArrowheads="1"/>
              </p:cNvSpPr>
              <p:nvPr/>
            </p:nvSpPr>
            <p:spPr bwMode="auto">
              <a:xfrm>
                <a:off x="4626" y="8899"/>
                <a:ext cx="1470" cy="25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1600">
                    <a:solidFill>
                      <a:srgbClr val="6600FF"/>
                    </a:solidFill>
                    <a:latin typeface="宋体" panose="02010600030101010101" pitchFamily="2" charset="-122"/>
                  </a:rPr>
                  <a:t>用户堆栈</a:t>
                </a:r>
              </a:p>
            </p:txBody>
          </p:sp>
          <p:sp>
            <p:nvSpPr>
              <p:cNvPr id="265227" name="Text Box 11"/>
              <p:cNvSpPr txBox="1">
                <a:spLocks noChangeArrowheads="1"/>
              </p:cNvSpPr>
              <p:nvPr/>
            </p:nvSpPr>
            <p:spPr bwMode="auto">
              <a:xfrm>
                <a:off x="4626" y="9285"/>
                <a:ext cx="1470" cy="25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1600">
                    <a:solidFill>
                      <a:srgbClr val="6600FF"/>
                    </a:solidFill>
                    <a:latin typeface="宋体" panose="02010600030101010101" pitchFamily="2" charset="-122"/>
                  </a:rPr>
                  <a:t>系统堆栈</a:t>
                </a:r>
              </a:p>
            </p:txBody>
          </p:sp>
          <p:sp>
            <p:nvSpPr>
              <p:cNvPr id="265228" name="AutoShape 12"/>
              <p:cNvSpPr>
                <a:spLocks/>
              </p:cNvSpPr>
              <p:nvPr/>
            </p:nvSpPr>
            <p:spPr bwMode="auto">
              <a:xfrm>
                <a:off x="6936" y="7869"/>
                <a:ext cx="1260" cy="258"/>
              </a:xfrm>
              <a:prstGeom prst="borderCallout2">
                <a:avLst>
                  <a:gd name="adj1" fmla="val 35296"/>
                  <a:gd name="adj2" fmla="val -8278"/>
                  <a:gd name="adj3" fmla="val 51282"/>
                  <a:gd name="adj4" fmla="val -43412"/>
                  <a:gd name="adj5" fmla="val 116667"/>
                  <a:gd name="adj6" fmla="val -67222"/>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0" bIns="0"/>
              <a:lstStyle/>
              <a:p>
                <a:pPr algn="ctr" eaLnBrk="0" hangingPunct="0"/>
                <a:r>
                  <a:rPr lang="zh-CN" altLang="en-US" sz="1600">
                    <a:solidFill>
                      <a:srgbClr val="6600FF"/>
                    </a:solidFill>
                    <a:latin typeface="宋体" panose="02010600030101010101" pitchFamily="2" charset="-122"/>
                  </a:rPr>
                  <a:t>管理者</a:t>
                </a:r>
              </a:p>
            </p:txBody>
          </p:sp>
          <p:sp>
            <p:nvSpPr>
              <p:cNvPr id="265229" name="AutoShape 13"/>
              <p:cNvSpPr>
                <a:spLocks/>
              </p:cNvSpPr>
              <p:nvPr/>
            </p:nvSpPr>
            <p:spPr bwMode="auto">
              <a:xfrm>
                <a:off x="6936" y="8899"/>
                <a:ext cx="1260" cy="257"/>
              </a:xfrm>
              <a:prstGeom prst="borderCallout2">
                <a:avLst>
                  <a:gd name="adj1" fmla="val 35296"/>
                  <a:gd name="adj2" fmla="val -8278"/>
                  <a:gd name="adj3" fmla="val 38463"/>
                  <a:gd name="adj4" fmla="val -38606"/>
                  <a:gd name="adj5" fmla="val 80769"/>
                  <a:gd name="adj6" fmla="val -6044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0" bIns="0"/>
              <a:lstStyle/>
              <a:p>
                <a:pPr algn="ctr" eaLnBrk="0" hangingPunct="0"/>
                <a:r>
                  <a:rPr lang="zh-CN" altLang="en-US" sz="1600">
                    <a:solidFill>
                      <a:srgbClr val="6600FF"/>
                    </a:solidFill>
                    <a:latin typeface="宋体" panose="02010600030101010101" pitchFamily="2" charset="-122"/>
                  </a:rPr>
                  <a:t>执行序列</a:t>
                </a:r>
              </a:p>
            </p:txBody>
          </p:sp>
          <p:sp>
            <p:nvSpPr>
              <p:cNvPr id="265230" name="Rectangle 14"/>
              <p:cNvSpPr>
                <a:spLocks noChangeArrowheads="1"/>
              </p:cNvSpPr>
              <p:nvPr/>
            </p:nvSpPr>
            <p:spPr bwMode="auto">
              <a:xfrm>
                <a:off x="4526" y="7741"/>
                <a:ext cx="1652" cy="1029"/>
              </a:xfrm>
              <a:prstGeom prst="rect">
                <a:avLst/>
              </a:prstGeom>
              <a:noFill/>
              <a:ln w="9525" cap="rnd">
                <a:solidFill>
                  <a:srgbClr val="00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sp>
            <p:nvSpPr>
              <p:cNvPr id="265231" name="Rectangle 15"/>
              <p:cNvSpPr>
                <a:spLocks noChangeArrowheads="1"/>
              </p:cNvSpPr>
              <p:nvPr/>
            </p:nvSpPr>
            <p:spPr bwMode="auto">
              <a:xfrm>
                <a:off x="4351" y="8590"/>
                <a:ext cx="1953" cy="1042"/>
              </a:xfrm>
              <a:prstGeom prst="rect">
                <a:avLst/>
              </a:prstGeom>
              <a:noFill/>
              <a:ln w="9525" cap="rnd">
                <a:solidFill>
                  <a:srgbClr val="000000"/>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a:lstStyle/>
              <a:p>
                <a:endParaRPr lang="zh-CN" altLang="en-US"/>
              </a:p>
            </p:txBody>
          </p:sp>
        </p:grpSp>
        <p:grpSp>
          <p:nvGrpSpPr>
            <p:cNvPr id="265232" name="Group 16"/>
            <p:cNvGrpSpPr>
              <a:grpSpLocks/>
            </p:cNvGrpSpPr>
            <p:nvPr/>
          </p:nvGrpSpPr>
          <p:grpSpPr bwMode="auto">
            <a:xfrm>
              <a:off x="2058" y="4240"/>
              <a:ext cx="3420" cy="2496"/>
              <a:chOff x="4527" y="7068"/>
              <a:chExt cx="2520" cy="2016"/>
            </a:xfrm>
          </p:grpSpPr>
          <p:sp>
            <p:nvSpPr>
              <p:cNvPr id="265233" name="Text Box 17"/>
              <p:cNvSpPr txBox="1">
                <a:spLocks noChangeArrowheads="1"/>
              </p:cNvSpPr>
              <p:nvPr/>
            </p:nvSpPr>
            <p:spPr bwMode="auto">
              <a:xfrm>
                <a:off x="4527" y="7068"/>
                <a:ext cx="2520" cy="20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72000"/>
              <a:lstStyle/>
              <a:p>
                <a:pPr algn="just" eaLnBrk="0" hangingPunct="0"/>
                <a:r>
                  <a:rPr lang="zh-CN" altLang="en-US" dirty="0">
                    <a:solidFill>
                      <a:srgbClr val="6600FF"/>
                    </a:solidFill>
                    <a:latin typeface="Times New Roman" panose="02020603050405020304" pitchFamily="18" charset="0"/>
                  </a:rPr>
                  <a:t>     单线程进程</a:t>
                </a:r>
                <a:r>
                  <a:rPr lang="en-US" altLang="zh-CN" dirty="0">
                    <a:solidFill>
                      <a:srgbClr val="6600FF"/>
                    </a:solidFill>
                    <a:latin typeface="Times New Roman" panose="02020603050405020304" pitchFamily="18" charset="0"/>
                  </a:rPr>
                  <a:t>(</a:t>
                </a:r>
                <a:r>
                  <a:rPr lang="zh-CN" altLang="en-US" dirty="0">
                    <a:solidFill>
                      <a:srgbClr val="6600FF"/>
                    </a:solidFill>
                    <a:latin typeface="Times New Roman" panose="02020603050405020304" pitchFamily="18" charset="0"/>
                  </a:rPr>
                  <a:t>模型</a:t>
                </a:r>
                <a:r>
                  <a:rPr lang="en-US" altLang="zh-CN" dirty="0">
                    <a:solidFill>
                      <a:srgbClr val="6600FF"/>
                    </a:solidFill>
                    <a:latin typeface="Times New Roman" panose="02020603050405020304" pitchFamily="18" charset="0"/>
                  </a:rPr>
                  <a:t>)</a:t>
                </a:r>
              </a:p>
              <a:p>
                <a:pPr algn="just" eaLnBrk="0" hangingPunct="0"/>
                <a:r>
                  <a:rPr lang="en-US" altLang="zh-CN" sz="1000" dirty="0">
                    <a:solidFill>
                      <a:srgbClr val="6600FF"/>
                    </a:solidFill>
                    <a:latin typeface="Times New Roman" panose="02020603050405020304" pitchFamily="18" charset="0"/>
                  </a:rPr>
                  <a:t> </a:t>
                </a:r>
              </a:p>
            </p:txBody>
          </p:sp>
          <p:sp>
            <p:nvSpPr>
              <p:cNvPr id="265234" name="Text Box 18"/>
              <p:cNvSpPr txBox="1">
                <a:spLocks noChangeArrowheads="1"/>
              </p:cNvSpPr>
              <p:nvPr/>
            </p:nvSpPr>
            <p:spPr bwMode="auto">
              <a:xfrm>
                <a:off x="4707" y="8304"/>
                <a:ext cx="990" cy="6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72000" rIns="0" bIns="0"/>
              <a:lstStyle/>
              <a:p>
                <a:pPr algn="ctr" eaLnBrk="0" hangingPunct="0"/>
                <a:r>
                  <a:rPr lang="zh-CN" altLang="en-US">
                    <a:solidFill>
                      <a:srgbClr val="6600FF"/>
                    </a:solidFill>
                    <a:latin typeface="宋体" panose="02010600030101010101" pitchFamily="2" charset="-122"/>
                  </a:rPr>
                  <a:t>用户</a:t>
                </a:r>
              </a:p>
              <a:p>
                <a:pPr algn="ctr" eaLnBrk="0" hangingPunct="0"/>
                <a:r>
                  <a:rPr lang="zh-CN" altLang="en-US">
                    <a:solidFill>
                      <a:srgbClr val="6600FF"/>
                    </a:solidFill>
                    <a:latin typeface="宋体" panose="02010600030101010101" pitchFamily="2" charset="-122"/>
                  </a:rPr>
                  <a:t>地址空间</a:t>
                </a:r>
              </a:p>
            </p:txBody>
          </p:sp>
          <p:sp>
            <p:nvSpPr>
              <p:cNvPr id="265235" name="Text Box 19"/>
              <p:cNvSpPr txBox="1">
                <a:spLocks noChangeArrowheads="1"/>
              </p:cNvSpPr>
              <p:nvPr/>
            </p:nvSpPr>
            <p:spPr bwMode="auto">
              <a:xfrm>
                <a:off x="4707" y="7534"/>
                <a:ext cx="990" cy="6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72000" rIns="0" bIns="0"/>
              <a:lstStyle/>
              <a:p>
                <a:pPr algn="ctr" eaLnBrk="0" hangingPunct="0"/>
                <a:r>
                  <a:rPr lang="zh-CN" altLang="en-US">
                    <a:solidFill>
                      <a:srgbClr val="6600FF"/>
                    </a:solidFill>
                    <a:latin typeface="宋体" panose="02010600030101010101" pitchFamily="2" charset="-122"/>
                  </a:rPr>
                  <a:t>进程</a:t>
                </a:r>
              </a:p>
              <a:p>
                <a:pPr algn="ctr" eaLnBrk="0" hangingPunct="0"/>
                <a:r>
                  <a:rPr lang="zh-CN" altLang="en-US">
                    <a:solidFill>
                      <a:srgbClr val="6600FF"/>
                    </a:solidFill>
                    <a:latin typeface="宋体" panose="02010600030101010101" pitchFamily="2" charset="-122"/>
                  </a:rPr>
                  <a:t>控制块</a:t>
                </a:r>
              </a:p>
            </p:txBody>
          </p:sp>
          <p:sp>
            <p:nvSpPr>
              <p:cNvPr id="265236" name="Text Box 20"/>
              <p:cNvSpPr txBox="1">
                <a:spLocks noChangeArrowheads="1"/>
              </p:cNvSpPr>
              <p:nvPr/>
            </p:nvSpPr>
            <p:spPr bwMode="auto">
              <a:xfrm>
                <a:off x="5877" y="7524"/>
                <a:ext cx="990" cy="6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72000" rIns="0" bIns="0"/>
              <a:lstStyle/>
              <a:p>
                <a:pPr algn="ctr" eaLnBrk="0" hangingPunct="0"/>
                <a:r>
                  <a:rPr lang="zh-CN" altLang="en-US" dirty="0">
                    <a:solidFill>
                      <a:srgbClr val="6600FF"/>
                    </a:solidFill>
                    <a:latin typeface="宋体" panose="02010600030101010101" pitchFamily="2" charset="-122"/>
                  </a:rPr>
                  <a:t>用户</a:t>
                </a:r>
              </a:p>
              <a:p>
                <a:pPr algn="ctr" eaLnBrk="0" hangingPunct="0"/>
                <a:r>
                  <a:rPr lang="zh-CN" altLang="en-US" dirty="0">
                    <a:solidFill>
                      <a:srgbClr val="6600FF"/>
                    </a:solidFill>
                    <a:latin typeface="宋体" panose="02010600030101010101" pitchFamily="2" charset="-122"/>
                  </a:rPr>
                  <a:t>堆栈</a:t>
                </a:r>
              </a:p>
            </p:txBody>
          </p:sp>
          <p:sp>
            <p:nvSpPr>
              <p:cNvPr id="265237" name="Text Box 21"/>
              <p:cNvSpPr txBox="1">
                <a:spLocks noChangeArrowheads="1"/>
              </p:cNvSpPr>
              <p:nvPr/>
            </p:nvSpPr>
            <p:spPr bwMode="auto">
              <a:xfrm>
                <a:off x="5877" y="8304"/>
                <a:ext cx="990" cy="6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72000" rIns="0" bIns="0"/>
              <a:lstStyle/>
              <a:p>
                <a:pPr algn="ctr" eaLnBrk="0" hangingPunct="0"/>
                <a:r>
                  <a:rPr lang="zh-CN" altLang="en-US">
                    <a:solidFill>
                      <a:srgbClr val="6600FF"/>
                    </a:solidFill>
                    <a:latin typeface="宋体" panose="02010600030101010101" pitchFamily="2" charset="-122"/>
                  </a:rPr>
                  <a:t>系统</a:t>
                </a:r>
              </a:p>
              <a:p>
                <a:pPr algn="ctr" eaLnBrk="0" hangingPunct="0"/>
                <a:r>
                  <a:rPr lang="zh-CN" altLang="en-US">
                    <a:solidFill>
                      <a:srgbClr val="6600FF"/>
                    </a:solidFill>
                    <a:latin typeface="宋体" panose="02010600030101010101" pitchFamily="2" charset="-122"/>
                  </a:rPr>
                  <a:t>堆栈</a:t>
                </a:r>
              </a:p>
            </p:txBody>
          </p:sp>
        </p:grpSp>
      </p:grpSp>
    </p:spTree>
    <p:extLst>
      <p:ext uri="{BB962C8B-B14F-4D97-AF65-F5344CB8AC3E}">
        <p14:creationId xmlns:p14="http://schemas.microsoft.com/office/powerpoint/2010/main" val="2957608680"/>
      </p:ext>
    </p:extLst>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95288" y="404813"/>
            <a:ext cx="8458200" cy="609600"/>
          </a:xfrm>
        </p:spPr>
        <p:txBody>
          <a:bodyPr/>
          <a:lstStyle/>
          <a:p>
            <a:r>
              <a:rPr lang="en-US" altLang="zh-CN" sz="3600">
                <a:latin typeface="仿宋_GB2312" pitchFamily="49" charset="-122"/>
                <a:ea typeface="仿宋_GB2312" pitchFamily="49" charset="-122"/>
              </a:rPr>
              <a:t> </a:t>
            </a:r>
            <a:r>
              <a:rPr lang="zh-CN" altLang="en-US" sz="4000">
                <a:solidFill>
                  <a:srgbClr val="FF0000"/>
                </a:solidFill>
                <a:latin typeface="Times New Roman" panose="02020603050405020304" pitchFamily="18" charset="0"/>
                <a:ea typeface="华文新魏" panose="02010800040101010101" pitchFamily="2" charset="-122"/>
              </a:rPr>
              <a:t>管理和执行相分离的进程模型</a:t>
            </a:r>
          </a:p>
        </p:txBody>
      </p:sp>
      <p:sp>
        <p:nvSpPr>
          <p:cNvPr id="266243" name="Rectangle 3"/>
          <p:cNvSpPr>
            <a:spLocks noGrp="1" noChangeArrowheads="1"/>
          </p:cNvSpPr>
          <p:nvPr>
            <p:ph type="body" idx="1"/>
          </p:nvPr>
        </p:nvSpPr>
        <p:spPr>
          <a:xfrm>
            <a:off x="699247" y="1419226"/>
            <a:ext cx="7772400" cy="4572000"/>
          </a:xfrm>
        </p:spPr>
        <p:txBody>
          <a:bodyPr/>
          <a:lstStyle/>
          <a:p>
            <a:pPr>
              <a:buFontTx/>
              <a:buNone/>
            </a:pPr>
            <a:r>
              <a:rPr lang="en-US" altLang="zh-CN">
                <a:latin typeface="仿宋_GB2312" pitchFamily="49" charset="-122"/>
                <a:ea typeface="仿宋_GB2312" pitchFamily="49" charset="-122"/>
              </a:rPr>
              <a:t> </a:t>
            </a:r>
          </a:p>
        </p:txBody>
      </p:sp>
      <p:grpSp>
        <p:nvGrpSpPr>
          <p:cNvPr id="266244" name="Group 4"/>
          <p:cNvGrpSpPr>
            <a:grpSpLocks/>
          </p:cNvGrpSpPr>
          <p:nvPr/>
        </p:nvGrpSpPr>
        <p:grpSpPr bwMode="auto">
          <a:xfrm>
            <a:off x="395288" y="1600200"/>
            <a:ext cx="8062912" cy="4419600"/>
            <a:chOff x="576" y="1200"/>
            <a:chExt cx="4119" cy="2784"/>
          </a:xfrm>
        </p:grpSpPr>
        <p:sp>
          <p:nvSpPr>
            <p:cNvPr id="266245" name="Rectangle 5"/>
            <p:cNvSpPr>
              <a:spLocks noChangeArrowheads="1"/>
            </p:cNvSpPr>
            <p:nvPr/>
          </p:nvSpPr>
          <p:spPr bwMode="auto">
            <a:xfrm>
              <a:off x="1550" y="1200"/>
              <a:ext cx="2171" cy="2386"/>
            </a:xfrm>
            <a:prstGeom prst="rect">
              <a:avLst/>
            </a:prstGeom>
            <a:solidFill>
              <a:srgbClr val="FFFFFF"/>
            </a:solidFill>
            <a:ln w="9525">
              <a:solidFill>
                <a:srgbClr val="000000"/>
              </a:solidFill>
              <a:miter lim="800000"/>
              <a:headEnd/>
              <a:tailEnd/>
            </a:ln>
            <a:effectLst>
              <a:outerShdw dist="107763" dir="13500000" algn="ctr" rotWithShape="0">
                <a:srgbClr val="808080"/>
              </a:outerShdw>
            </a:effectLst>
          </p:spPr>
          <p:txBody>
            <a:bodyPr lIns="0" tIns="0" rIns="0" bIns="0"/>
            <a:lstStyle/>
            <a:p>
              <a:endParaRPr lang="zh-CN" altLang="en-US"/>
            </a:p>
          </p:txBody>
        </p:sp>
        <p:grpSp>
          <p:nvGrpSpPr>
            <p:cNvPr id="266246" name="Group 6"/>
            <p:cNvGrpSpPr>
              <a:grpSpLocks/>
            </p:cNvGrpSpPr>
            <p:nvPr/>
          </p:nvGrpSpPr>
          <p:grpSpPr bwMode="auto">
            <a:xfrm>
              <a:off x="1659" y="2261"/>
              <a:ext cx="864" cy="1193"/>
              <a:chOff x="4680" y="4560"/>
              <a:chExt cx="1074" cy="1404"/>
            </a:xfrm>
          </p:grpSpPr>
          <p:sp>
            <p:nvSpPr>
              <p:cNvPr id="266247" name="Rectangle 7"/>
              <p:cNvSpPr>
                <a:spLocks noChangeArrowheads="1"/>
              </p:cNvSpPr>
              <p:nvPr/>
            </p:nvSpPr>
            <p:spPr bwMode="auto">
              <a:xfrm>
                <a:off x="4680" y="4560"/>
                <a:ext cx="1074" cy="1404"/>
              </a:xfrm>
              <a:prstGeom prst="rect">
                <a:avLst/>
              </a:prstGeom>
              <a:solidFill>
                <a:srgbClr val="FFFFFF"/>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endParaRPr lang="zh-CN" altLang="en-US"/>
              </a:p>
            </p:txBody>
          </p:sp>
          <p:sp>
            <p:nvSpPr>
              <p:cNvPr id="266248" name="Text Box 8"/>
              <p:cNvSpPr txBox="1">
                <a:spLocks noChangeArrowheads="1"/>
              </p:cNvSpPr>
              <p:nvPr/>
            </p:nvSpPr>
            <p:spPr bwMode="auto">
              <a:xfrm>
                <a:off x="4737" y="5184"/>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用户堆栈</a:t>
                </a:r>
              </a:p>
            </p:txBody>
          </p:sp>
          <p:sp>
            <p:nvSpPr>
              <p:cNvPr id="266249" name="Text Box 9"/>
              <p:cNvSpPr txBox="1">
                <a:spLocks noChangeArrowheads="1"/>
              </p:cNvSpPr>
              <p:nvPr/>
            </p:nvSpPr>
            <p:spPr bwMode="auto">
              <a:xfrm>
                <a:off x="4737" y="5496"/>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系统堆栈</a:t>
                </a:r>
              </a:p>
            </p:txBody>
          </p:sp>
          <p:sp>
            <p:nvSpPr>
              <p:cNvPr id="266250" name="Text Box 10"/>
              <p:cNvSpPr txBox="1">
                <a:spLocks noChangeArrowheads="1"/>
              </p:cNvSpPr>
              <p:nvPr/>
            </p:nvSpPr>
            <p:spPr bwMode="auto">
              <a:xfrm>
                <a:off x="4737" y="4716"/>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执行控制</a:t>
                </a:r>
              </a:p>
            </p:txBody>
          </p:sp>
        </p:grpSp>
        <p:sp>
          <p:nvSpPr>
            <p:cNvPr id="266251" name="Text Box 11"/>
            <p:cNvSpPr txBox="1">
              <a:spLocks noChangeArrowheads="1"/>
            </p:cNvSpPr>
            <p:nvPr/>
          </p:nvSpPr>
          <p:spPr bwMode="auto">
            <a:xfrm>
              <a:off x="1834" y="3719"/>
              <a:ext cx="1566" cy="26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2400" b="1">
                  <a:solidFill>
                    <a:srgbClr val="FF0000"/>
                  </a:solidFill>
                  <a:latin typeface="宋体" panose="02010600030101010101" pitchFamily="2" charset="-122"/>
                </a:rPr>
                <a:t>进 程</a:t>
              </a:r>
            </a:p>
          </p:txBody>
        </p:sp>
        <p:sp>
          <p:nvSpPr>
            <p:cNvPr id="266252" name="Rectangle 12"/>
            <p:cNvSpPr>
              <a:spLocks noChangeArrowheads="1"/>
            </p:cNvSpPr>
            <p:nvPr/>
          </p:nvSpPr>
          <p:spPr bwMode="auto">
            <a:xfrm>
              <a:off x="1624" y="1333"/>
              <a:ext cx="2023" cy="530"/>
            </a:xfrm>
            <a:prstGeom prst="rect">
              <a:avLst/>
            </a:prstGeom>
            <a:solidFill>
              <a:srgbClr val="FFFFFF"/>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endParaRPr lang="zh-CN" altLang="en-US"/>
            </a:p>
          </p:txBody>
        </p:sp>
        <p:sp>
          <p:nvSpPr>
            <p:cNvPr id="266253" name="Text Box 13"/>
            <p:cNvSpPr txBox="1">
              <a:spLocks noChangeArrowheads="1"/>
            </p:cNvSpPr>
            <p:nvPr/>
          </p:nvSpPr>
          <p:spPr bwMode="auto">
            <a:xfrm>
              <a:off x="2748" y="1465"/>
              <a:ext cx="824" cy="26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进程控制块</a:t>
              </a:r>
            </a:p>
          </p:txBody>
        </p:sp>
        <p:sp>
          <p:nvSpPr>
            <p:cNvPr id="266254" name="Text Box 14"/>
            <p:cNvSpPr txBox="1">
              <a:spLocks noChangeArrowheads="1"/>
            </p:cNvSpPr>
            <p:nvPr/>
          </p:nvSpPr>
          <p:spPr bwMode="auto">
            <a:xfrm>
              <a:off x="1699" y="1465"/>
              <a:ext cx="974" cy="26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用户地址空间</a:t>
              </a:r>
            </a:p>
          </p:txBody>
        </p:sp>
        <p:sp>
          <p:nvSpPr>
            <p:cNvPr id="266255" name="Text Box 15"/>
            <p:cNvSpPr txBox="1">
              <a:spLocks noChangeArrowheads="1"/>
            </p:cNvSpPr>
            <p:nvPr/>
          </p:nvSpPr>
          <p:spPr bwMode="auto">
            <a:xfrm>
              <a:off x="2224" y="1865"/>
              <a:ext cx="82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sz="2000">
                  <a:solidFill>
                    <a:srgbClr val="6600FF"/>
                  </a:solidFill>
                  <a:latin typeface="宋体" panose="02010600030101010101" pitchFamily="2" charset="-122"/>
                </a:rPr>
                <a:t>共    享</a:t>
              </a:r>
            </a:p>
          </p:txBody>
        </p:sp>
        <p:sp>
          <p:nvSpPr>
            <p:cNvPr id="266256" name="Line 16"/>
            <p:cNvSpPr>
              <a:spLocks noChangeShapeType="1"/>
            </p:cNvSpPr>
            <p:nvPr/>
          </p:nvSpPr>
          <p:spPr bwMode="auto">
            <a:xfrm flipV="1">
              <a:off x="2074" y="1863"/>
              <a:ext cx="0" cy="39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endParaRPr lang="zh-CN" altLang="en-US"/>
            </a:p>
          </p:txBody>
        </p:sp>
        <p:sp>
          <p:nvSpPr>
            <p:cNvPr id="266257" name="Line 17"/>
            <p:cNvSpPr>
              <a:spLocks noChangeShapeType="1"/>
            </p:cNvSpPr>
            <p:nvPr/>
          </p:nvSpPr>
          <p:spPr bwMode="auto">
            <a:xfrm flipH="1" flipV="1">
              <a:off x="3197" y="1863"/>
              <a:ext cx="0" cy="39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endParaRPr lang="zh-CN" altLang="en-US"/>
            </a:p>
          </p:txBody>
        </p:sp>
        <p:sp>
          <p:nvSpPr>
            <p:cNvPr id="266258" name="AutoShape 18"/>
            <p:cNvSpPr>
              <a:spLocks/>
            </p:cNvSpPr>
            <p:nvPr/>
          </p:nvSpPr>
          <p:spPr bwMode="auto">
            <a:xfrm>
              <a:off x="576" y="2128"/>
              <a:ext cx="674" cy="265"/>
            </a:xfrm>
            <a:prstGeom prst="borderCallout2">
              <a:avLst>
                <a:gd name="adj1" fmla="val 33917"/>
                <a:gd name="adj2" fmla="val 109449"/>
                <a:gd name="adj3" fmla="val 33917"/>
                <a:gd name="adj4" fmla="val 117778"/>
                <a:gd name="adj5" fmla="val 144889"/>
                <a:gd name="adj6" fmla="val 156403"/>
              </a:avLst>
            </a:prstGeom>
            <a:solidFill>
              <a:srgbClr val="FFFFFF"/>
            </a:solidFill>
            <a:ln w="9525">
              <a:solidFill>
                <a:srgbClr val="000000"/>
              </a:solidFill>
              <a:miter lim="800000"/>
              <a:headEnd/>
              <a:tailEnd/>
            </a:ln>
            <a:effectLst>
              <a:outerShdw dist="107763" dir="13500000" algn="ctr" rotWithShape="0">
                <a:srgbClr val="808080"/>
              </a:outerShdw>
            </a:effectLst>
          </p:spPr>
          <p:txBody>
            <a:bodyPr lIns="0" tIns="0" rIns="0" bIns="0"/>
            <a:lstStyle/>
            <a:p>
              <a:pPr algn="ctr" eaLnBrk="0" hangingPunct="0"/>
              <a:r>
                <a:rPr lang="zh-CN" altLang="en-US" dirty="0">
                  <a:solidFill>
                    <a:srgbClr val="6600FF"/>
                  </a:solidFill>
                  <a:latin typeface="宋体" panose="02010600030101010101" pitchFamily="2" charset="-122"/>
                </a:rPr>
                <a:t>执行序列</a:t>
              </a:r>
            </a:p>
          </p:txBody>
        </p:sp>
        <p:sp>
          <p:nvSpPr>
            <p:cNvPr id="266259" name="AutoShape 19"/>
            <p:cNvSpPr>
              <a:spLocks/>
            </p:cNvSpPr>
            <p:nvPr/>
          </p:nvSpPr>
          <p:spPr bwMode="auto">
            <a:xfrm>
              <a:off x="4021" y="1333"/>
              <a:ext cx="674" cy="265"/>
            </a:xfrm>
            <a:prstGeom prst="borderCallout2">
              <a:avLst>
                <a:gd name="adj1" fmla="val 28569"/>
                <a:gd name="adj2" fmla="val -7514"/>
                <a:gd name="adj3" fmla="val 28569"/>
                <a:gd name="adj4" fmla="val -11579"/>
                <a:gd name="adj5" fmla="val 91667"/>
                <a:gd name="adj6" fmla="val -58097"/>
              </a:avLst>
            </a:prstGeom>
            <a:solidFill>
              <a:srgbClr val="FFFFFF"/>
            </a:solidFill>
            <a:ln w="9525">
              <a:solidFill>
                <a:srgbClr val="000000"/>
              </a:solidFill>
              <a:miter lim="800000"/>
              <a:headEnd/>
              <a:tailEnd/>
            </a:ln>
            <a:effectLst>
              <a:outerShdw dist="107763" dir="13500000" algn="ctr" rotWithShape="0">
                <a:srgbClr val="808080"/>
              </a:outerShdw>
            </a:effectLst>
          </p:spPr>
          <p:txBody>
            <a:bodyPr lIns="0" tIns="0" rIns="0" bIns="0"/>
            <a:lstStyle/>
            <a:p>
              <a:pPr algn="ctr" eaLnBrk="0" hangingPunct="0"/>
              <a:r>
                <a:rPr lang="zh-CN" altLang="en-US" sz="2000">
                  <a:solidFill>
                    <a:srgbClr val="6600FF"/>
                  </a:solidFill>
                  <a:latin typeface="宋体" panose="02010600030101010101" pitchFamily="2" charset="-122"/>
                </a:rPr>
                <a:t>管理者</a:t>
              </a:r>
            </a:p>
          </p:txBody>
        </p:sp>
        <p:sp>
          <p:nvSpPr>
            <p:cNvPr id="266260" name="AutoShape 20"/>
            <p:cNvSpPr>
              <a:spLocks/>
            </p:cNvSpPr>
            <p:nvPr/>
          </p:nvSpPr>
          <p:spPr bwMode="auto">
            <a:xfrm>
              <a:off x="4021" y="2261"/>
              <a:ext cx="674" cy="265"/>
            </a:xfrm>
            <a:prstGeom prst="borderCallout2">
              <a:avLst>
                <a:gd name="adj1" fmla="val 28569"/>
                <a:gd name="adj2" fmla="val -7514"/>
                <a:gd name="adj3" fmla="val 28569"/>
                <a:gd name="adj4" fmla="val -14398"/>
                <a:gd name="adj5" fmla="val 112181"/>
                <a:gd name="adj6" fmla="val -62486"/>
              </a:avLst>
            </a:prstGeom>
            <a:solidFill>
              <a:srgbClr val="FFFFFF"/>
            </a:solidFill>
            <a:ln w="9525">
              <a:solidFill>
                <a:srgbClr val="000000"/>
              </a:solidFill>
              <a:miter lim="800000"/>
              <a:headEnd/>
              <a:tailEnd/>
            </a:ln>
            <a:effectLst>
              <a:outerShdw dist="107763" dir="13500000" algn="ctr" rotWithShape="0">
                <a:srgbClr val="808080"/>
              </a:outerShdw>
            </a:effectLst>
          </p:spPr>
          <p:txBody>
            <a:bodyPr lIns="0" tIns="0" rIns="0" bIns="0" anchor="ctr"/>
            <a:lstStyle/>
            <a:p>
              <a:pPr algn="ctr" eaLnBrk="0" hangingPunct="0"/>
              <a:r>
                <a:rPr lang="zh-CN" altLang="en-US">
                  <a:solidFill>
                    <a:srgbClr val="6600FF"/>
                  </a:solidFill>
                  <a:latin typeface="宋体" panose="02010600030101010101" pitchFamily="2" charset="-122"/>
                </a:rPr>
                <a:t>执行序列</a:t>
              </a:r>
            </a:p>
          </p:txBody>
        </p:sp>
        <p:grpSp>
          <p:nvGrpSpPr>
            <p:cNvPr id="266261" name="Group 21"/>
            <p:cNvGrpSpPr>
              <a:grpSpLocks/>
            </p:cNvGrpSpPr>
            <p:nvPr/>
          </p:nvGrpSpPr>
          <p:grpSpPr bwMode="auto">
            <a:xfrm>
              <a:off x="2748" y="2261"/>
              <a:ext cx="899" cy="1193"/>
              <a:chOff x="4680" y="4560"/>
              <a:chExt cx="1074" cy="1404"/>
            </a:xfrm>
          </p:grpSpPr>
          <p:sp>
            <p:nvSpPr>
              <p:cNvPr id="266262" name="Rectangle 22"/>
              <p:cNvSpPr>
                <a:spLocks noChangeArrowheads="1"/>
              </p:cNvSpPr>
              <p:nvPr/>
            </p:nvSpPr>
            <p:spPr bwMode="auto">
              <a:xfrm>
                <a:off x="4680" y="4560"/>
                <a:ext cx="1074" cy="1404"/>
              </a:xfrm>
              <a:prstGeom prst="rect">
                <a:avLst/>
              </a:prstGeom>
              <a:solidFill>
                <a:srgbClr val="FFFFFF"/>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endParaRPr lang="zh-CN" altLang="en-US"/>
              </a:p>
            </p:txBody>
          </p:sp>
          <p:sp>
            <p:nvSpPr>
              <p:cNvPr id="266263" name="Text Box 23"/>
              <p:cNvSpPr txBox="1">
                <a:spLocks noChangeArrowheads="1"/>
              </p:cNvSpPr>
              <p:nvPr/>
            </p:nvSpPr>
            <p:spPr bwMode="auto">
              <a:xfrm>
                <a:off x="4737" y="5184"/>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用户堆栈</a:t>
                </a:r>
              </a:p>
            </p:txBody>
          </p:sp>
          <p:sp>
            <p:nvSpPr>
              <p:cNvPr id="266264" name="Text Box 24"/>
              <p:cNvSpPr txBox="1">
                <a:spLocks noChangeArrowheads="1"/>
              </p:cNvSpPr>
              <p:nvPr/>
            </p:nvSpPr>
            <p:spPr bwMode="auto">
              <a:xfrm>
                <a:off x="4737" y="5496"/>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系统堆栈</a:t>
                </a:r>
              </a:p>
            </p:txBody>
          </p:sp>
          <p:sp>
            <p:nvSpPr>
              <p:cNvPr id="266265" name="Text Box 25"/>
              <p:cNvSpPr txBox="1">
                <a:spLocks noChangeArrowheads="1"/>
              </p:cNvSpPr>
              <p:nvPr/>
            </p:nvSpPr>
            <p:spPr bwMode="auto">
              <a:xfrm>
                <a:off x="4737" y="4716"/>
                <a:ext cx="945" cy="3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0"/>
              <a:lstStyle/>
              <a:p>
                <a:pPr algn="ctr" eaLnBrk="0" hangingPunct="0"/>
                <a:r>
                  <a:rPr lang="zh-CN" altLang="en-US">
                    <a:solidFill>
                      <a:srgbClr val="6600FF"/>
                    </a:solidFill>
                    <a:latin typeface="宋体" panose="02010600030101010101" pitchFamily="2" charset="-122"/>
                  </a:rPr>
                  <a:t>执行控制</a:t>
                </a:r>
              </a:p>
            </p:txBody>
          </p:sp>
        </p:grpSp>
      </p:grpSp>
    </p:spTree>
    <p:extLst>
      <p:ext uri="{BB962C8B-B14F-4D97-AF65-F5344CB8AC3E}">
        <p14:creationId xmlns:p14="http://schemas.microsoft.com/office/powerpoint/2010/main" val="1574678291"/>
      </p:ext>
    </p:extLst>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250825" y="260350"/>
            <a:ext cx="86868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2.4.2 </a:t>
            </a:r>
            <a:r>
              <a:rPr lang="zh-CN" altLang="en-US" sz="4000">
                <a:solidFill>
                  <a:srgbClr val="FF0000"/>
                </a:solidFill>
                <a:latin typeface="Times New Roman" panose="02020603050405020304" pitchFamily="18" charset="0"/>
                <a:ea typeface="华文新魏" panose="02010800040101010101" pitchFamily="2" charset="-122"/>
              </a:rPr>
              <a:t>多线程环境中的进程与线程</a:t>
            </a:r>
            <a:r>
              <a:rPr lang="en-US" altLang="zh-CN" sz="4000">
                <a:solidFill>
                  <a:srgbClr val="FF0000"/>
                </a:solidFill>
                <a:latin typeface="Times New Roman" panose="02020603050405020304" pitchFamily="18" charset="0"/>
                <a:ea typeface="华文新魏" panose="02010800040101010101" pitchFamily="2" charset="-122"/>
              </a:rPr>
              <a:t>(2)</a:t>
            </a:r>
            <a:endParaRPr lang="en-US" altLang="zh-CN">
              <a:latin typeface="仿宋_GB2312" pitchFamily="49" charset="-122"/>
              <a:ea typeface="仿宋_GB2312" pitchFamily="49" charset="-122"/>
            </a:endParaRPr>
          </a:p>
        </p:txBody>
      </p:sp>
      <p:sp>
        <p:nvSpPr>
          <p:cNvPr id="264195" name="Rectangle 3"/>
          <p:cNvSpPr>
            <a:spLocks noGrp="1" noChangeArrowheads="1"/>
          </p:cNvSpPr>
          <p:nvPr>
            <p:ph type="body" idx="1"/>
          </p:nvPr>
        </p:nvSpPr>
        <p:spPr>
          <a:xfrm>
            <a:off x="836613" y="908050"/>
            <a:ext cx="7696200" cy="487363"/>
          </a:xfrm>
        </p:spPr>
        <p:txBody>
          <a:bodyPr/>
          <a:lstStyle/>
          <a:p>
            <a:pPr>
              <a:buFontTx/>
              <a:buNone/>
            </a:pPr>
            <a:r>
              <a:rPr lang="en-US" altLang="zh-CN" b="1">
                <a:latin typeface="仿宋_GB2312" pitchFamily="49" charset="-122"/>
                <a:ea typeface="仿宋_GB2312" pitchFamily="49" charset="-122"/>
              </a:rPr>
              <a:t>   </a:t>
            </a:r>
            <a:r>
              <a:rPr lang="en-US" altLang="zh-CN" b="1">
                <a:ea typeface="华文新魏" panose="02010800040101010101" pitchFamily="2" charset="-122"/>
              </a:rPr>
              <a:t> </a:t>
            </a:r>
            <a:r>
              <a:rPr lang="en-US" altLang="zh-CN" b="1">
                <a:latin typeface="华文新魏" panose="02010800040101010101" pitchFamily="2" charset="-122"/>
                <a:ea typeface="华文新魏" panose="02010800040101010101" pitchFamily="2" charset="-122"/>
              </a:rPr>
              <a:t>             </a:t>
            </a:r>
            <a:r>
              <a:rPr lang="zh-CN" altLang="en-US">
                <a:solidFill>
                  <a:srgbClr val="0000CC"/>
                </a:solidFill>
                <a:latin typeface="华文新魏" panose="02010800040101010101" pitchFamily="2" charset="-122"/>
                <a:ea typeface="华文新魏" panose="02010800040101010101" pitchFamily="2" charset="-122"/>
              </a:rPr>
              <a:t>多线程结构进程</a:t>
            </a:r>
            <a:endParaRPr lang="zh-CN" altLang="en-US">
              <a:latin typeface="仿宋_GB2312" pitchFamily="49" charset="-122"/>
              <a:ea typeface="仿宋_GB2312" pitchFamily="49" charset="-122"/>
            </a:endParaRPr>
          </a:p>
        </p:txBody>
      </p:sp>
      <p:grpSp>
        <p:nvGrpSpPr>
          <p:cNvPr id="264196" name="Group 4"/>
          <p:cNvGrpSpPr>
            <a:grpSpLocks/>
          </p:cNvGrpSpPr>
          <p:nvPr/>
        </p:nvGrpSpPr>
        <p:grpSpPr bwMode="auto">
          <a:xfrm>
            <a:off x="683569" y="1484313"/>
            <a:ext cx="8064896" cy="4464050"/>
            <a:chOff x="845" y="1117"/>
            <a:chExt cx="4258" cy="2812"/>
          </a:xfrm>
        </p:grpSpPr>
        <p:sp>
          <p:nvSpPr>
            <p:cNvPr id="264197" name="Text Box 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endParaRPr kumimoji="1" lang="zh-CN" altLang="zh-CN">
                <a:solidFill>
                  <a:schemeClr val="tx2"/>
                </a:solidFill>
                <a:latin typeface="华文新魏" panose="02010800040101010101" pitchFamily="2" charset="-122"/>
                <a:ea typeface="华文新魏" panose="02010800040101010101" pitchFamily="2" charset="-122"/>
              </a:endParaRPr>
            </a:p>
          </p:txBody>
        </p:sp>
        <p:sp>
          <p:nvSpPr>
            <p:cNvPr id="264198" name="Text Box 6"/>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sz="2800">
                  <a:solidFill>
                    <a:schemeClr val="tx2"/>
                  </a:solidFill>
                  <a:latin typeface="华文新魏" panose="02010800040101010101" pitchFamily="2" charset="-122"/>
                  <a:ea typeface="华文新魏" panose="02010800040101010101" pitchFamily="2" charset="-122"/>
                </a:rPr>
                <a:t>进程 </a:t>
              </a:r>
            </a:p>
            <a:p>
              <a:pPr algn="just"/>
              <a:endParaRPr kumimoji="1" lang="zh-CN" altLang="en-US" sz="2800">
                <a:solidFill>
                  <a:schemeClr val="tx2"/>
                </a:solidFill>
                <a:latin typeface="华文新魏" panose="02010800040101010101" pitchFamily="2" charset="-122"/>
                <a:ea typeface="华文新魏" panose="02010800040101010101" pitchFamily="2" charset="-122"/>
              </a:endParaRPr>
            </a:p>
            <a:p>
              <a:pPr algn="just"/>
              <a:endParaRPr kumimoji="1" lang="zh-CN" altLang="en-US">
                <a:solidFill>
                  <a:schemeClr val="tx2"/>
                </a:solidFill>
                <a:latin typeface="华文新魏" panose="02010800040101010101" pitchFamily="2" charset="-122"/>
                <a:ea typeface="华文新魏" panose="02010800040101010101" pitchFamily="2" charset="-122"/>
              </a:endParaRP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199" name="Text Box 7"/>
            <p:cNvSpPr txBox="1">
              <a:spLocks noChangeArrowheads="1"/>
            </p:cNvSpPr>
            <p:nvPr/>
          </p:nvSpPr>
          <p:spPr bwMode="auto">
            <a:xfrm>
              <a:off x="975" y="1504"/>
              <a:ext cx="473" cy="53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r>
                <a:rPr kumimoji="1" lang="zh-CN" altLang="en-US">
                  <a:solidFill>
                    <a:schemeClr val="tx2"/>
                  </a:solidFill>
                  <a:latin typeface="华文新魏" panose="02010800040101010101" pitchFamily="2" charset="-122"/>
                  <a:ea typeface="华文新魏" panose="02010800040101010101" pitchFamily="2" charset="-122"/>
                </a:rPr>
                <a:t>进程</a:t>
              </a:r>
              <a:r>
                <a:rPr kumimoji="1" lang="en-US" altLang="zh-CN">
                  <a:solidFill>
                    <a:schemeClr val="tx2"/>
                  </a:solidFill>
                  <a:latin typeface="华文新魏" panose="02010800040101010101" pitchFamily="2" charset="-122"/>
                  <a:ea typeface="华文新魏" panose="02010800040101010101" pitchFamily="2" charset="-122"/>
                </a:rPr>
                <a:t>PCB</a:t>
              </a:r>
            </a:p>
          </p:txBody>
        </p:sp>
        <p:sp>
          <p:nvSpPr>
            <p:cNvPr id="264200" name="Text Box 8"/>
            <p:cNvSpPr txBox="1">
              <a:spLocks noChangeArrowheads="1"/>
            </p:cNvSpPr>
            <p:nvPr/>
          </p:nvSpPr>
          <p:spPr bwMode="auto">
            <a:xfrm>
              <a:off x="1555" y="1519"/>
              <a:ext cx="473" cy="536"/>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资源</a:t>
              </a:r>
            </a:p>
          </p:txBody>
        </p:sp>
        <p:sp>
          <p:nvSpPr>
            <p:cNvPr id="264201" name="Line 9"/>
            <p:cNvSpPr>
              <a:spLocks noChangeShapeType="1"/>
            </p:cNvSpPr>
            <p:nvPr/>
          </p:nvSpPr>
          <p:spPr bwMode="auto">
            <a:xfrm>
              <a:off x="214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264202" name="Line 10"/>
            <p:cNvSpPr>
              <a:spLocks noChangeShapeType="1"/>
            </p:cNvSpPr>
            <p:nvPr/>
          </p:nvSpPr>
          <p:spPr bwMode="auto">
            <a:xfrm>
              <a:off x="285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264203" name="Line 11"/>
            <p:cNvSpPr>
              <a:spLocks noChangeShapeType="1"/>
            </p:cNvSpPr>
            <p:nvPr/>
          </p:nvSpPr>
          <p:spPr bwMode="auto">
            <a:xfrm>
              <a:off x="2146" y="3394"/>
              <a:ext cx="591"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264204" name="Line 12"/>
            <p:cNvSpPr>
              <a:spLocks noChangeShapeType="1"/>
            </p:cNvSpPr>
            <p:nvPr/>
          </p:nvSpPr>
          <p:spPr bwMode="auto">
            <a:xfrm>
              <a:off x="2146" y="1117"/>
              <a:ext cx="260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264205" name="Rectangle 13"/>
            <p:cNvSpPr>
              <a:spLocks noChangeArrowheads="1"/>
            </p:cNvSpPr>
            <p:nvPr/>
          </p:nvSpPr>
          <p:spPr bwMode="auto">
            <a:xfrm>
              <a:off x="963" y="2188"/>
              <a:ext cx="4022" cy="1608"/>
            </a:xfrm>
            <a:prstGeom prst="rect">
              <a:avLst/>
            </a:prstGeom>
            <a:solidFill>
              <a:schemeClr val="accent1"/>
            </a:solidFill>
            <a:ln w="9525">
              <a:solidFill>
                <a:srgbClr val="000000"/>
              </a:solidFill>
              <a:prstDash val="dash"/>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sp>
          <p:nvSpPr>
            <p:cNvPr id="264206" name="Text Box 14"/>
            <p:cNvSpPr txBox="1">
              <a:spLocks noChangeArrowheads="1"/>
            </p:cNvSpPr>
            <p:nvPr/>
          </p:nvSpPr>
          <p:spPr bwMode="auto">
            <a:xfrm>
              <a:off x="2146"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ctr"/>
              <a:r>
                <a:rPr kumimoji="1" lang="zh-CN" altLang="en-US" dirty="0">
                  <a:solidFill>
                    <a:schemeClr val="tx2"/>
                  </a:solidFill>
                  <a:latin typeface="华文新魏" panose="02010800040101010101" pitchFamily="2" charset="-122"/>
                  <a:ea typeface="华文新魏" panose="02010800040101010101" pitchFamily="2" charset="-122"/>
                </a:rPr>
                <a:t>线程</a:t>
              </a:r>
            </a:p>
            <a:p>
              <a:pPr algn="just"/>
              <a:r>
                <a:rPr kumimoji="1" lang="zh-CN" altLang="en-US" dirty="0">
                  <a:solidFill>
                    <a:schemeClr val="tx2"/>
                  </a:solidFill>
                  <a:latin typeface="华文新魏" panose="02010800040101010101" pitchFamily="2" charset="-122"/>
                  <a:ea typeface="华文新魏" panose="02010800040101010101" pitchFamily="2" charset="-122"/>
                </a:rPr>
                <a:t>控制块</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r>
                <a:rPr kumimoji="1" lang="zh-CN" altLang="en-US" dirty="0">
                  <a:solidFill>
                    <a:schemeClr val="tx2"/>
                  </a:solidFill>
                  <a:latin typeface="华文新魏" panose="02010800040101010101" pitchFamily="2" charset="-122"/>
                  <a:ea typeface="华文新魏" panose="02010800040101010101" pitchFamily="2" charset="-122"/>
                </a:rPr>
                <a:t>用户栈</a:t>
              </a:r>
            </a:p>
            <a:p>
              <a:pPr algn="just"/>
              <a:r>
                <a:rPr kumimoji="1" lang="zh-CN" altLang="en-US" dirty="0">
                  <a:solidFill>
                    <a:schemeClr val="tx2"/>
                  </a:solidFill>
                  <a:latin typeface="华文新魏" panose="02010800040101010101" pitchFamily="2" charset="-122"/>
                  <a:ea typeface="华文新魏" panose="02010800040101010101" pitchFamily="2" charset="-122"/>
                </a:rPr>
                <a:t>核心栈</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endParaRPr kumimoji="1" lang="en-US" altLang="zh-CN" dirty="0">
                <a:solidFill>
                  <a:schemeClr val="tx2"/>
                </a:solidFill>
                <a:latin typeface="华文新魏" panose="02010800040101010101" pitchFamily="2" charset="-122"/>
                <a:ea typeface="华文新魏" panose="02010800040101010101" pitchFamily="2" charset="-122"/>
              </a:endParaRPr>
            </a:p>
          </p:txBody>
        </p:sp>
        <p:sp>
          <p:nvSpPr>
            <p:cNvPr id="264207" name="Text Box 15"/>
            <p:cNvSpPr txBox="1">
              <a:spLocks noChangeArrowheads="1"/>
            </p:cNvSpPr>
            <p:nvPr/>
          </p:nvSpPr>
          <p:spPr bwMode="auto">
            <a:xfrm>
              <a:off x="2856"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ctr"/>
              <a:r>
                <a:rPr kumimoji="1" lang="zh-CN" altLang="en-US" dirty="0">
                  <a:solidFill>
                    <a:schemeClr val="tx2"/>
                  </a:solidFill>
                  <a:latin typeface="华文新魏" panose="02010800040101010101" pitchFamily="2" charset="-122"/>
                  <a:ea typeface="华文新魏" panose="02010800040101010101" pitchFamily="2" charset="-122"/>
                </a:rPr>
                <a:t>线程</a:t>
              </a:r>
            </a:p>
            <a:p>
              <a:pPr algn="just"/>
              <a:r>
                <a:rPr kumimoji="1" lang="zh-CN" altLang="en-US" dirty="0">
                  <a:solidFill>
                    <a:schemeClr val="tx2"/>
                  </a:solidFill>
                  <a:latin typeface="华文新魏" panose="02010800040101010101" pitchFamily="2" charset="-122"/>
                  <a:ea typeface="华文新魏" panose="02010800040101010101" pitchFamily="2" charset="-122"/>
                </a:rPr>
                <a:t>控制块</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r>
                <a:rPr kumimoji="1" lang="zh-CN" altLang="en-US" dirty="0">
                  <a:solidFill>
                    <a:schemeClr val="tx2"/>
                  </a:solidFill>
                  <a:latin typeface="华文新魏" panose="02010800040101010101" pitchFamily="2" charset="-122"/>
                  <a:ea typeface="华文新魏" panose="02010800040101010101" pitchFamily="2" charset="-122"/>
                </a:rPr>
                <a:t>用户栈</a:t>
              </a:r>
            </a:p>
            <a:p>
              <a:pPr algn="just"/>
              <a:r>
                <a:rPr kumimoji="1" lang="zh-CN" altLang="en-US" dirty="0">
                  <a:solidFill>
                    <a:schemeClr val="tx2"/>
                  </a:solidFill>
                  <a:latin typeface="华文新魏" panose="02010800040101010101" pitchFamily="2" charset="-122"/>
                  <a:ea typeface="华文新魏" panose="02010800040101010101" pitchFamily="2" charset="-122"/>
                </a:rPr>
                <a:t>核心栈</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endParaRPr kumimoji="1" lang="en-US" altLang="zh-CN" dirty="0">
                <a:solidFill>
                  <a:schemeClr val="tx2"/>
                </a:solidFill>
                <a:latin typeface="华文新魏" panose="02010800040101010101" pitchFamily="2" charset="-122"/>
                <a:ea typeface="华文新魏" panose="02010800040101010101" pitchFamily="2" charset="-122"/>
              </a:endParaRPr>
            </a:p>
          </p:txBody>
        </p:sp>
        <p:sp>
          <p:nvSpPr>
            <p:cNvPr id="264208" name="Text Box 16"/>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r>
                <a:rPr kumimoji="1" lang="en-US" altLang="zh-CN">
                  <a:solidFill>
                    <a:schemeClr val="tx2"/>
                  </a:solidFill>
                  <a:latin typeface="Times New Roman" panose="02020603050405020304" pitchFamily="18" charset="0"/>
                  <a:ea typeface="华文新魏" panose="02010800040101010101" pitchFamily="2" charset="-122"/>
                </a:rPr>
                <a:t>…</a:t>
              </a:r>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pPr algn="just"/>
              <a:endParaRPr kumimoji="1" lang="en-US" altLang="zh-CN">
                <a:solidFill>
                  <a:schemeClr val="tx2"/>
                </a:solidFill>
                <a:latin typeface="华文新魏" panose="02010800040101010101" pitchFamily="2" charset="-122"/>
                <a:ea typeface="华文新魏" panose="02010800040101010101" pitchFamily="2" charset="-122"/>
              </a:endParaRP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09" name="Text Box 17"/>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n</a:t>
              </a:r>
            </a:p>
            <a:p>
              <a:pPr algn="just"/>
              <a:r>
                <a:rPr kumimoji="1" lang="zh-CN" altLang="en-US">
                  <a:solidFill>
                    <a:schemeClr val="tx2"/>
                  </a:solidFill>
                  <a:latin typeface="华文新魏" panose="02010800040101010101" pitchFamily="2" charset="-122"/>
                  <a:ea typeface="华文新魏" panose="02010800040101010101" pitchFamily="2" charset="-122"/>
                </a:rPr>
                <a:t>控制块</a:t>
              </a:r>
            </a:p>
            <a:p>
              <a:pPr algn="just"/>
              <a:endParaRPr kumimoji="1" lang="zh-CN" altLang="en-US">
                <a:solidFill>
                  <a:schemeClr val="tx2"/>
                </a:solidFill>
                <a:latin typeface="华文新魏" panose="02010800040101010101" pitchFamily="2" charset="-122"/>
                <a:ea typeface="华文新魏" panose="02010800040101010101" pitchFamily="2" charset="-122"/>
              </a:endParaRPr>
            </a:p>
            <a:p>
              <a:pPr algn="just"/>
              <a:r>
                <a:rPr kumimoji="1" lang="zh-CN" altLang="en-US">
                  <a:solidFill>
                    <a:schemeClr val="tx2"/>
                  </a:solidFill>
                  <a:latin typeface="华文新魏" panose="02010800040101010101" pitchFamily="2" charset="-122"/>
                  <a:ea typeface="华文新魏" panose="02010800040101010101" pitchFamily="2" charset="-122"/>
                </a:rPr>
                <a:t>用户栈</a:t>
              </a:r>
            </a:p>
            <a:p>
              <a:pPr algn="just"/>
              <a:r>
                <a:rPr kumimoji="1" lang="zh-CN" altLang="en-US">
                  <a:solidFill>
                    <a:schemeClr val="tx2"/>
                  </a:solidFill>
                  <a:latin typeface="华文新魏" panose="02010800040101010101" pitchFamily="2" charset="-122"/>
                  <a:ea typeface="华文新魏" panose="02010800040101010101" pitchFamily="2" charset="-122"/>
                </a:rPr>
                <a:t>核心栈</a:t>
              </a:r>
            </a:p>
            <a:p>
              <a:pPr algn="just"/>
              <a:r>
                <a:rPr kumimoji="1" lang="zh-CN" altLang="en-US">
                  <a:solidFill>
                    <a:schemeClr val="tx2"/>
                  </a:solidFill>
                  <a:latin typeface="华文新魏" panose="02010800040101010101" pitchFamily="2" charset="-122"/>
                  <a:ea typeface="华文新魏" panose="02010800040101010101" pitchFamily="2" charset="-122"/>
                </a:rPr>
                <a:t>存储区</a:t>
              </a:r>
            </a:p>
            <a:p>
              <a:pPr algn="just"/>
              <a:endParaRPr kumimoji="1" lang="zh-CN" altLang="en-US">
                <a:solidFill>
                  <a:schemeClr val="tx2"/>
                </a:solidFill>
                <a:latin typeface="华文新魏" panose="02010800040101010101" pitchFamily="2" charset="-122"/>
                <a:ea typeface="华文新魏" panose="02010800040101010101" pitchFamily="2" charset="-122"/>
              </a:endParaRP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10" name="Text Box 18"/>
            <p:cNvSpPr txBox="1">
              <a:spLocks noChangeArrowheads="1"/>
            </p:cNvSpPr>
            <p:nvPr/>
          </p:nvSpPr>
          <p:spPr bwMode="auto">
            <a:xfrm>
              <a:off x="1200" y="2322"/>
              <a:ext cx="827" cy="402"/>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dirty="0">
                  <a:solidFill>
                    <a:schemeClr val="tx2"/>
                  </a:solidFill>
                  <a:latin typeface="华文新魏" panose="02010800040101010101" pitchFamily="2" charset="-122"/>
                  <a:ea typeface="华文新魏" panose="02010800040101010101" pitchFamily="2" charset="-122"/>
                </a:rPr>
                <a:t>存储空间</a:t>
              </a:r>
            </a:p>
          </p:txBody>
        </p:sp>
        <p:sp>
          <p:nvSpPr>
            <p:cNvPr id="264211" name="Text Box 19"/>
            <p:cNvSpPr txBox="1">
              <a:spLocks noChangeArrowheads="1"/>
            </p:cNvSpPr>
            <p:nvPr/>
          </p:nvSpPr>
          <p:spPr bwMode="auto">
            <a:xfrm>
              <a:off x="1200" y="2724"/>
              <a:ext cx="827"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r>
                <a:rPr kumimoji="1" lang="zh-CN" altLang="en-US" dirty="0">
                  <a:solidFill>
                    <a:schemeClr val="tx2"/>
                  </a:solidFill>
                  <a:latin typeface="华文新魏" panose="02010800040101010101" pitchFamily="2" charset="-122"/>
                  <a:ea typeface="华文新魏" panose="02010800040101010101" pitchFamily="2" charset="-122"/>
                </a:rPr>
                <a:t>全局数据</a:t>
              </a:r>
            </a:p>
          </p:txBody>
        </p:sp>
        <p:sp>
          <p:nvSpPr>
            <p:cNvPr id="264212" name="Text Box 20"/>
            <p:cNvSpPr txBox="1">
              <a:spLocks noChangeArrowheads="1"/>
            </p:cNvSpPr>
            <p:nvPr/>
          </p:nvSpPr>
          <p:spPr bwMode="auto">
            <a:xfrm>
              <a:off x="1200" y="3260"/>
              <a:ext cx="827"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dirty="0">
                  <a:solidFill>
                    <a:schemeClr val="tx2"/>
                  </a:solidFill>
                  <a:latin typeface="华文新魏" panose="02010800040101010101" pitchFamily="2" charset="-122"/>
                  <a:ea typeface="华文新魏" panose="02010800040101010101" pitchFamily="2" charset="-122"/>
                </a:rPr>
                <a:t>程序代码</a:t>
              </a:r>
            </a:p>
          </p:txBody>
        </p:sp>
        <p:sp>
          <p:nvSpPr>
            <p:cNvPr id="264213" name="Text Box 21"/>
            <p:cNvSpPr txBox="1">
              <a:spLocks noChangeArrowheads="1"/>
            </p:cNvSpPr>
            <p:nvPr/>
          </p:nvSpPr>
          <p:spPr bwMode="auto">
            <a:xfrm>
              <a:off x="2146"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1</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14" name="Text Box 22"/>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1</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15" name="Text Box 23"/>
            <p:cNvSpPr txBox="1">
              <a:spLocks noChangeArrowheads="1"/>
            </p:cNvSpPr>
            <p:nvPr/>
          </p:nvSpPr>
          <p:spPr bwMode="auto">
            <a:xfrm>
              <a:off x="3565" y="1519"/>
              <a:ext cx="592"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ctr"/>
              <a:r>
                <a:rPr kumimoji="1" lang="zh-CN" altLang="en-US" dirty="0">
                  <a:solidFill>
                    <a:schemeClr val="tx2"/>
                  </a:solidFill>
                  <a:latin typeface="华文新魏" panose="02010800040101010101" pitchFamily="2" charset="-122"/>
                  <a:ea typeface="华文新魏" panose="02010800040101010101" pitchFamily="2" charset="-122"/>
                </a:rPr>
                <a:t>线程</a:t>
              </a:r>
            </a:p>
            <a:p>
              <a:pPr algn="just"/>
              <a:r>
                <a:rPr kumimoji="1" lang="zh-CN" altLang="en-US" dirty="0">
                  <a:solidFill>
                    <a:schemeClr val="tx2"/>
                  </a:solidFill>
                  <a:latin typeface="华文新魏" panose="02010800040101010101" pitchFamily="2" charset="-122"/>
                  <a:ea typeface="华文新魏" panose="02010800040101010101" pitchFamily="2" charset="-122"/>
                </a:rPr>
                <a:t>控制块</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r>
                <a:rPr kumimoji="1" lang="en-US" altLang="zh-CN" dirty="0">
                  <a:solidFill>
                    <a:schemeClr val="tx2"/>
                  </a:solidFill>
                  <a:latin typeface="Times New Roman" panose="02020603050405020304" pitchFamily="18" charset="0"/>
                  <a:ea typeface="华文新魏" panose="02010800040101010101" pitchFamily="2" charset="-122"/>
                </a:rPr>
                <a:t>…</a:t>
              </a:r>
              <a:endParaRPr kumimoji="1" lang="en-US" altLang="zh-CN" dirty="0">
                <a:solidFill>
                  <a:schemeClr val="tx2"/>
                </a:solidFill>
                <a:latin typeface="华文新魏" panose="02010800040101010101" pitchFamily="2" charset="-122"/>
                <a:ea typeface="华文新魏" panose="02010800040101010101" pitchFamily="2" charset="-122"/>
              </a:endParaRPr>
            </a:p>
            <a:p>
              <a:pPr algn="just"/>
              <a:endParaRPr kumimoji="1" lang="en-US" altLang="zh-CN" dirty="0">
                <a:solidFill>
                  <a:schemeClr val="tx2"/>
                </a:solidFill>
                <a:latin typeface="华文新魏" panose="02010800040101010101" pitchFamily="2" charset="-122"/>
                <a:ea typeface="华文新魏" panose="02010800040101010101" pitchFamily="2" charset="-122"/>
              </a:endParaRPr>
            </a:p>
            <a:p>
              <a:pPr algn="just"/>
              <a:endParaRPr kumimoji="1" lang="en-US" altLang="zh-CN" dirty="0">
                <a:solidFill>
                  <a:schemeClr val="tx2"/>
                </a:solidFill>
                <a:latin typeface="华文新魏" panose="02010800040101010101" pitchFamily="2" charset="-122"/>
                <a:ea typeface="华文新魏" panose="02010800040101010101" pitchFamily="2" charset="-122"/>
              </a:endParaRPr>
            </a:p>
            <a:p>
              <a:pPr algn="just"/>
              <a:endParaRPr kumimoji="1" lang="en-US" altLang="zh-CN" dirty="0">
                <a:solidFill>
                  <a:schemeClr val="tx2"/>
                </a:solidFill>
                <a:latin typeface="华文新魏" panose="02010800040101010101" pitchFamily="2" charset="-122"/>
                <a:ea typeface="华文新魏" panose="02010800040101010101" pitchFamily="2" charset="-122"/>
              </a:endParaRPr>
            </a:p>
            <a:p>
              <a:pPr algn="just"/>
              <a:endParaRPr kumimoji="1" lang="en-US" altLang="zh-CN" dirty="0">
                <a:solidFill>
                  <a:schemeClr val="tx2"/>
                </a:solidFill>
                <a:latin typeface="华文新魏" panose="02010800040101010101" pitchFamily="2" charset="-122"/>
                <a:ea typeface="华文新魏" panose="02010800040101010101" pitchFamily="2" charset="-122"/>
              </a:endParaRPr>
            </a:p>
            <a:p>
              <a:endParaRPr kumimoji="1" lang="en-US" altLang="zh-CN" dirty="0">
                <a:solidFill>
                  <a:schemeClr val="tx2"/>
                </a:solidFill>
                <a:latin typeface="华文新魏" panose="02010800040101010101" pitchFamily="2" charset="-122"/>
                <a:ea typeface="华文新魏" panose="02010800040101010101" pitchFamily="2" charset="-122"/>
              </a:endParaRPr>
            </a:p>
          </p:txBody>
        </p:sp>
        <p:sp>
          <p:nvSpPr>
            <p:cNvPr id="264216" name="Text Box 24"/>
            <p:cNvSpPr txBox="1">
              <a:spLocks noChangeArrowheads="1"/>
            </p:cNvSpPr>
            <p:nvPr/>
          </p:nvSpPr>
          <p:spPr bwMode="auto">
            <a:xfrm>
              <a:off x="2856"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2</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17" name="Text Box 25"/>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1</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18" name="Text Box 26"/>
            <p:cNvSpPr txBox="1">
              <a:spLocks noChangeArrowheads="1"/>
            </p:cNvSpPr>
            <p:nvPr/>
          </p:nvSpPr>
          <p:spPr bwMode="auto">
            <a:xfrm>
              <a:off x="4275" y="1519"/>
              <a:ext cx="591" cy="2143"/>
            </a:xfrm>
            <a:prstGeom prst="rect">
              <a:avLst/>
            </a:prstGeom>
            <a:solidFill>
              <a:srgbClr val="FFCC66"/>
            </a:solidFill>
            <a:ln w="190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ctr"/>
              <a:r>
                <a:rPr kumimoji="1" lang="zh-CN" altLang="en-US" dirty="0">
                  <a:solidFill>
                    <a:schemeClr val="tx2"/>
                  </a:solidFill>
                  <a:latin typeface="华文新魏" panose="02010800040101010101" pitchFamily="2" charset="-122"/>
                  <a:ea typeface="华文新魏" panose="02010800040101010101" pitchFamily="2" charset="-122"/>
                </a:rPr>
                <a:t>线程</a:t>
              </a:r>
            </a:p>
            <a:p>
              <a:pPr algn="just"/>
              <a:r>
                <a:rPr kumimoji="1" lang="zh-CN" altLang="en-US" dirty="0">
                  <a:solidFill>
                    <a:schemeClr val="tx2"/>
                  </a:solidFill>
                  <a:latin typeface="华文新魏" panose="02010800040101010101" pitchFamily="2" charset="-122"/>
                  <a:ea typeface="华文新魏" panose="02010800040101010101" pitchFamily="2" charset="-122"/>
                </a:rPr>
                <a:t>控制块</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r>
                <a:rPr kumimoji="1" lang="zh-CN" altLang="en-US" dirty="0">
                  <a:solidFill>
                    <a:schemeClr val="tx2"/>
                  </a:solidFill>
                  <a:latin typeface="华文新魏" panose="02010800040101010101" pitchFamily="2" charset="-122"/>
                  <a:ea typeface="华文新魏" panose="02010800040101010101" pitchFamily="2" charset="-122"/>
                </a:rPr>
                <a:t>用户栈</a:t>
              </a:r>
            </a:p>
            <a:p>
              <a:pPr algn="just"/>
              <a:r>
                <a:rPr kumimoji="1" lang="zh-CN" altLang="en-US" dirty="0">
                  <a:solidFill>
                    <a:schemeClr val="tx2"/>
                  </a:solidFill>
                  <a:latin typeface="华文新魏" panose="02010800040101010101" pitchFamily="2" charset="-122"/>
                  <a:ea typeface="华文新魏" panose="02010800040101010101" pitchFamily="2" charset="-122"/>
                </a:rPr>
                <a:t>核心栈</a:t>
              </a: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pPr algn="just"/>
              <a:endParaRPr kumimoji="1" lang="zh-CN" altLang="en-US" dirty="0">
                <a:solidFill>
                  <a:schemeClr val="tx2"/>
                </a:solidFill>
                <a:latin typeface="华文新魏" panose="02010800040101010101" pitchFamily="2" charset="-122"/>
                <a:ea typeface="华文新魏" panose="02010800040101010101" pitchFamily="2" charset="-122"/>
              </a:endParaRPr>
            </a:p>
            <a:p>
              <a:endParaRPr kumimoji="1" lang="en-US" altLang="zh-CN" dirty="0">
                <a:solidFill>
                  <a:schemeClr val="tx2"/>
                </a:solidFill>
                <a:latin typeface="华文新魏" panose="02010800040101010101" pitchFamily="2" charset="-122"/>
                <a:ea typeface="华文新魏" panose="02010800040101010101" pitchFamily="2" charset="-122"/>
              </a:endParaRPr>
            </a:p>
          </p:txBody>
        </p:sp>
        <p:sp>
          <p:nvSpPr>
            <p:cNvPr id="264219" name="Text Box 27"/>
            <p:cNvSpPr txBox="1">
              <a:spLocks noChangeArrowheads="1"/>
            </p:cNvSpPr>
            <p:nvPr/>
          </p:nvSpPr>
          <p:spPr bwMode="auto">
            <a:xfrm>
              <a:off x="3565" y="3260"/>
              <a:ext cx="592"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i</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20" name="Text Box 28"/>
            <p:cNvSpPr txBox="1">
              <a:spLocks noChangeArrowheads="1"/>
            </p:cNvSpPr>
            <p:nvPr/>
          </p:nvSpPr>
          <p:spPr bwMode="auto">
            <a:xfrm>
              <a:off x="4275" y="3260"/>
              <a:ext cx="591" cy="402"/>
            </a:xfrm>
            <a:prstGeom prst="rect">
              <a:avLst/>
            </a:prstGeom>
            <a:solidFill>
              <a:srgbClr val="FFCC66"/>
            </a:solidFill>
            <a:ln w="952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pPr algn="just"/>
              <a:r>
                <a:rPr kumimoji="1" lang="zh-CN" altLang="en-US">
                  <a:solidFill>
                    <a:schemeClr val="tx2"/>
                  </a:solidFill>
                  <a:latin typeface="华文新魏" panose="02010800040101010101" pitchFamily="2" charset="-122"/>
                  <a:ea typeface="华文新魏" panose="02010800040101010101" pitchFamily="2" charset="-122"/>
                </a:rPr>
                <a:t>线程</a:t>
              </a:r>
              <a:r>
                <a:rPr kumimoji="1" lang="en-US" altLang="zh-CN">
                  <a:solidFill>
                    <a:schemeClr val="tx2"/>
                  </a:solidFill>
                  <a:latin typeface="华文新魏" panose="02010800040101010101" pitchFamily="2" charset="-122"/>
                  <a:ea typeface="华文新魏" panose="02010800040101010101" pitchFamily="2" charset="-122"/>
                </a:rPr>
                <a:t>n</a:t>
              </a:r>
            </a:p>
            <a:p>
              <a:endParaRPr kumimoji="1" lang="en-US" altLang="zh-CN">
                <a:solidFill>
                  <a:schemeClr val="tx2"/>
                </a:solidFill>
                <a:latin typeface="华文新魏" panose="02010800040101010101" pitchFamily="2" charset="-122"/>
                <a:ea typeface="华文新魏" panose="02010800040101010101" pitchFamily="2" charset="-122"/>
              </a:endParaRPr>
            </a:p>
          </p:txBody>
        </p:sp>
        <p:sp>
          <p:nvSpPr>
            <p:cNvPr id="264221" name="Line 29"/>
            <p:cNvSpPr>
              <a:spLocks noChangeShapeType="1"/>
            </p:cNvSpPr>
            <p:nvPr/>
          </p:nvSpPr>
          <p:spPr bwMode="auto">
            <a:xfrm>
              <a:off x="2146" y="2188"/>
              <a:ext cx="2720"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lstStyle/>
            <a:p>
              <a:endParaRPr lang="zh-CN" altLang="en-US"/>
            </a:p>
          </p:txBody>
        </p:sp>
      </p:grpSp>
    </p:spTree>
    <p:extLst>
      <p:ext uri="{BB962C8B-B14F-4D97-AF65-F5344CB8AC3E}">
        <p14:creationId xmlns:p14="http://schemas.microsoft.com/office/powerpoint/2010/main" val="2544729817"/>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6476" y="1354138"/>
            <a:ext cx="8610600" cy="7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FF0000"/>
                </a:solidFill>
                <a:latin typeface="华文新魏" panose="02010800040101010101" pitchFamily="2" charset="-122"/>
                <a:ea typeface="华文新魏" panose="02010800040101010101" pitchFamily="2" charset="-122"/>
              </a:rPr>
              <a:t>4.</a:t>
            </a:r>
            <a:r>
              <a:rPr lang="zh-CN" altLang="en-US" sz="3200" dirty="0">
                <a:solidFill>
                  <a:srgbClr val="FF0000"/>
                </a:solidFill>
                <a:latin typeface="华文新魏" panose="02010800040101010101" pitchFamily="2" charset="-122"/>
                <a:ea typeface="华文新魏" panose="02010800040101010101" pitchFamily="2" charset="-122"/>
              </a:rPr>
              <a:t>处理器状态及其转换</a:t>
            </a:r>
            <a:endParaRPr lang="en-US" altLang="zh-CN" sz="3200" dirty="0">
              <a:solidFill>
                <a:srgbClr val="FF0000"/>
              </a:solidFill>
              <a:latin typeface="华文新魏" panose="02010800040101010101" pitchFamily="2" charset="-122"/>
              <a:ea typeface="华文新魏" panose="02010800040101010101" pitchFamily="2" charset="-122"/>
            </a:endParaRPr>
          </a:p>
        </p:txBody>
      </p:sp>
      <p:sp>
        <p:nvSpPr>
          <p:cNvPr id="9219" name="Rectangle 3"/>
          <p:cNvSpPr>
            <a:spLocks noChangeArrowheads="1"/>
          </p:cNvSpPr>
          <p:nvPr/>
        </p:nvSpPr>
        <p:spPr bwMode="auto">
          <a:xfrm>
            <a:off x="336477" y="2031831"/>
            <a:ext cx="8623226" cy="4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spcBef>
                <a:spcPts val="600"/>
              </a:spcBef>
              <a:buFontTx/>
              <a:buChar char="•"/>
            </a:pPr>
            <a:r>
              <a:rPr lang="zh-CN" altLang="en-US" sz="2800" dirty="0">
                <a:solidFill>
                  <a:schemeClr val="tx1"/>
                </a:solidFill>
                <a:latin typeface="+mn-lt"/>
                <a:ea typeface="+mn-ea"/>
              </a:rPr>
              <a:t>导致处理器从用户态向内核态转换，一是程序请求操作系统服务，执行</a:t>
            </a:r>
            <a:r>
              <a:rPr lang="zh-CN" altLang="en-US" sz="2800" b="1" dirty="0">
                <a:solidFill>
                  <a:srgbClr val="3333CC"/>
                </a:solidFill>
                <a:latin typeface="+mn-lt"/>
                <a:ea typeface="+mn-ea"/>
              </a:rPr>
              <a:t>系统调用</a:t>
            </a:r>
            <a:r>
              <a:rPr lang="zh-CN" altLang="en-US" sz="2800" dirty="0">
                <a:solidFill>
                  <a:schemeClr val="tx1"/>
                </a:solidFill>
                <a:latin typeface="+mn-lt"/>
                <a:ea typeface="+mn-ea"/>
              </a:rPr>
              <a:t>；二是程序运行时，产生中断或异常事件，运行程序被</a:t>
            </a:r>
            <a:r>
              <a:rPr lang="zh-CN" altLang="en-US" sz="2800" b="1" dirty="0">
                <a:solidFill>
                  <a:srgbClr val="3333CC"/>
                </a:solidFill>
                <a:latin typeface="+mn-lt"/>
                <a:ea typeface="+mn-ea"/>
              </a:rPr>
              <a:t>中断</a:t>
            </a:r>
            <a:r>
              <a:rPr lang="zh-CN" altLang="en-US" sz="2800" dirty="0">
                <a:solidFill>
                  <a:schemeClr val="tx1"/>
                </a:solidFill>
                <a:latin typeface="+mn-lt"/>
                <a:ea typeface="+mn-ea"/>
              </a:rPr>
              <a:t>，转向中断处理或</a:t>
            </a:r>
            <a:r>
              <a:rPr lang="zh-CN" altLang="en-US" sz="2800" b="1" dirty="0">
                <a:solidFill>
                  <a:srgbClr val="3333CC"/>
                </a:solidFill>
                <a:latin typeface="+mn-lt"/>
                <a:ea typeface="+mn-ea"/>
              </a:rPr>
              <a:t>异常</a:t>
            </a:r>
            <a:r>
              <a:rPr lang="zh-CN" altLang="en-US" sz="2800" dirty="0">
                <a:solidFill>
                  <a:schemeClr val="tx1"/>
                </a:solidFill>
                <a:latin typeface="+mn-lt"/>
                <a:ea typeface="+mn-ea"/>
              </a:rPr>
              <a:t>处理程序工作。</a:t>
            </a:r>
          </a:p>
          <a:p>
            <a:pPr eaLnBrk="1" hangingPunct="1">
              <a:spcBef>
                <a:spcPts val="600"/>
              </a:spcBef>
              <a:buFontTx/>
              <a:buChar char="•"/>
            </a:pPr>
            <a:r>
              <a:rPr lang="zh-CN" altLang="en-US" sz="2800" dirty="0">
                <a:solidFill>
                  <a:schemeClr val="tx1"/>
                </a:solidFill>
                <a:latin typeface="+mn-lt"/>
                <a:ea typeface="+mn-ea"/>
              </a:rPr>
              <a:t>两类情况都通过中断机制发生，中断和异常是用户态到内核态转换仅有的途径。</a:t>
            </a:r>
          </a:p>
          <a:p>
            <a:pPr eaLnBrk="1" hangingPunct="1">
              <a:spcBef>
                <a:spcPts val="600"/>
              </a:spcBef>
              <a:buFontTx/>
              <a:buChar char="•"/>
            </a:pPr>
            <a:r>
              <a:rPr lang="zh-CN" altLang="en-US" sz="2800" dirty="0">
                <a:solidFill>
                  <a:schemeClr val="tx1"/>
                </a:solidFill>
                <a:latin typeface="+mn-lt"/>
                <a:ea typeface="+mn-ea"/>
              </a:rPr>
              <a:t>从内核态转向用户态，计算机提供一条特权指令称作加载程序状态字</a:t>
            </a:r>
            <a:r>
              <a:rPr lang="en-US" altLang="zh-CN" sz="2800" dirty="0">
                <a:solidFill>
                  <a:schemeClr val="tx1"/>
                </a:solidFill>
                <a:latin typeface="+mn-lt"/>
                <a:ea typeface="+mn-ea"/>
              </a:rPr>
              <a:t>(Intel x86</a:t>
            </a:r>
            <a:r>
              <a:rPr lang="zh-CN" altLang="en-US" sz="2800" dirty="0">
                <a:solidFill>
                  <a:schemeClr val="tx1"/>
                </a:solidFill>
                <a:latin typeface="+mn-lt"/>
                <a:ea typeface="+mn-ea"/>
              </a:rPr>
              <a:t>为</a:t>
            </a:r>
            <a:r>
              <a:rPr lang="en-US" altLang="zh-CN" sz="2800" dirty="0" err="1">
                <a:solidFill>
                  <a:schemeClr val="tx1"/>
                </a:solidFill>
                <a:latin typeface="+mn-lt"/>
                <a:ea typeface="+mn-ea"/>
              </a:rPr>
              <a:t>iret</a:t>
            </a:r>
            <a:r>
              <a:rPr lang="zh-CN" altLang="en-US" sz="2800" dirty="0">
                <a:solidFill>
                  <a:schemeClr val="tx1"/>
                </a:solidFill>
                <a:latin typeface="+mn-lt"/>
                <a:ea typeface="+mn-ea"/>
              </a:rPr>
              <a:t>指令</a:t>
            </a:r>
            <a:r>
              <a:rPr lang="en-US" altLang="zh-CN" sz="2800" dirty="0">
                <a:solidFill>
                  <a:schemeClr val="tx1"/>
                </a:solidFill>
                <a:latin typeface="+mn-lt"/>
                <a:ea typeface="+mn-ea"/>
              </a:rPr>
              <a:t>)</a:t>
            </a:r>
            <a:r>
              <a:rPr lang="zh-CN" altLang="en-US" sz="2800" dirty="0">
                <a:solidFill>
                  <a:schemeClr val="tx1"/>
                </a:solidFill>
                <a:latin typeface="+mn-lt"/>
                <a:ea typeface="+mn-ea"/>
              </a:rPr>
              <a:t>，用来实现从系统</a:t>
            </a:r>
            <a:r>
              <a:rPr lang="en-US" altLang="zh-CN" sz="2800" dirty="0">
                <a:solidFill>
                  <a:schemeClr val="tx1"/>
                </a:solidFill>
                <a:latin typeface="+mn-lt"/>
                <a:ea typeface="+mn-ea"/>
              </a:rPr>
              <a:t>(</a:t>
            </a:r>
            <a:r>
              <a:rPr lang="zh-CN" altLang="en-US" sz="2800" dirty="0">
                <a:solidFill>
                  <a:schemeClr val="tx1"/>
                </a:solidFill>
                <a:latin typeface="+mn-lt"/>
                <a:ea typeface="+mn-ea"/>
              </a:rPr>
              <a:t>核心态</a:t>
            </a:r>
            <a:r>
              <a:rPr lang="en-US" altLang="zh-CN" sz="2800" dirty="0">
                <a:solidFill>
                  <a:schemeClr val="tx1"/>
                </a:solidFill>
                <a:latin typeface="+mn-lt"/>
                <a:ea typeface="+mn-ea"/>
              </a:rPr>
              <a:t>)</a:t>
            </a:r>
            <a:r>
              <a:rPr lang="zh-CN" altLang="en-US" sz="2800" dirty="0">
                <a:solidFill>
                  <a:schemeClr val="tx1"/>
                </a:solidFill>
                <a:latin typeface="+mn-lt"/>
                <a:ea typeface="+mn-ea"/>
              </a:rPr>
              <a:t>返回到用户态，控制权交给应用进程。</a:t>
            </a:r>
            <a:endParaRPr lang="en-US" altLang="zh-CN" sz="3600" dirty="0">
              <a:solidFill>
                <a:schemeClr val="tx1"/>
              </a:solidFill>
              <a:latin typeface="+mn-lt"/>
              <a:ea typeface="+mn-ea"/>
            </a:endParaRP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Tree>
    <p:extLst>
      <p:ext uri="{BB962C8B-B14F-4D97-AF65-F5344CB8AC3E}">
        <p14:creationId xmlns:p14="http://schemas.microsoft.com/office/powerpoint/2010/main" val="284518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4213" y="692150"/>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多线程环境中进程的定义</a:t>
            </a:r>
          </a:p>
        </p:txBody>
      </p:sp>
      <p:sp>
        <p:nvSpPr>
          <p:cNvPr id="267267" name="Rectangle 3"/>
          <p:cNvSpPr>
            <a:spLocks noGrp="1" noChangeArrowheads="1"/>
          </p:cNvSpPr>
          <p:nvPr>
            <p:ph type="body" idx="1"/>
          </p:nvPr>
        </p:nvSpPr>
        <p:spPr>
          <a:xfrm>
            <a:off x="395288" y="1412875"/>
            <a:ext cx="8281168" cy="3960341"/>
          </a:xfrm>
        </p:spPr>
        <p:txBody>
          <a:bodyPr/>
          <a:lstStyle/>
          <a:p>
            <a:pPr algn="just">
              <a:buFontTx/>
              <a:buNone/>
            </a:pPr>
            <a:r>
              <a:rPr lang="en-US" altLang="zh-CN" dirty="0"/>
              <a:t>           </a:t>
            </a:r>
            <a:r>
              <a:rPr lang="zh-CN" altLang="en-US" sz="3600" dirty="0">
                <a:solidFill>
                  <a:srgbClr val="0000CC"/>
                </a:solidFill>
                <a:latin typeface="+mn-ea"/>
              </a:rPr>
              <a:t>进程</a:t>
            </a:r>
            <a:r>
              <a:rPr lang="zh-CN" altLang="en-US" sz="3600" dirty="0">
                <a:latin typeface="+mn-ea"/>
              </a:rPr>
              <a:t>是操作系统中进行</a:t>
            </a:r>
            <a:r>
              <a:rPr lang="zh-CN" altLang="en-US" sz="3600" dirty="0">
                <a:solidFill>
                  <a:srgbClr val="FF0000"/>
                </a:solidFill>
                <a:latin typeface="+mn-ea"/>
              </a:rPr>
              <a:t>除处理器外</a:t>
            </a:r>
            <a:r>
              <a:rPr lang="zh-CN" altLang="en-US" sz="3600" dirty="0">
                <a:latin typeface="+mn-ea"/>
              </a:rPr>
              <a:t>的资源分配和保护的基本单位，它有一个独立的虚拟地址空间，用来容纳进程映像</a:t>
            </a:r>
            <a:r>
              <a:rPr lang="en-US" altLang="zh-CN" sz="3600" dirty="0">
                <a:latin typeface="+mn-ea"/>
              </a:rPr>
              <a:t>(</a:t>
            </a:r>
            <a:r>
              <a:rPr lang="zh-CN" altLang="en-US" sz="3600" dirty="0">
                <a:latin typeface="+mn-ea"/>
              </a:rPr>
              <a:t>如与进程关联的程序与数据</a:t>
            </a:r>
            <a:r>
              <a:rPr lang="en-US" altLang="zh-CN" sz="3600" dirty="0">
                <a:latin typeface="+mn-ea"/>
              </a:rPr>
              <a:t>)</a:t>
            </a:r>
            <a:r>
              <a:rPr lang="zh-CN" altLang="en-US" sz="3600" dirty="0">
                <a:latin typeface="+mn-ea"/>
              </a:rPr>
              <a:t>，并以进程为单位对各种资源实施保护，如受保护地访问处理器、文件、外部设备及其他进程</a:t>
            </a:r>
            <a:r>
              <a:rPr lang="en-US" altLang="zh-CN" sz="3600" dirty="0">
                <a:latin typeface="+mn-ea"/>
              </a:rPr>
              <a:t>(</a:t>
            </a:r>
            <a:r>
              <a:rPr lang="zh-CN" altLang="en-US" sz="3600" dirty="0">
                <a:latin typeface="+mn-ea"/>
              </a:rPr>
              <a:t>进程间通信</a:t>
            </a:r>
            <a:r>
              <a:rPr lang="en-US" altLang="zh-CN" sz="3600" dirty="0">
                <a:latin typeface="+mn-ea"/>
              </a:rPr>
              <a:t>)</a:t>
            </a:r>
            <a:r>
              <a:rPr lang="zh-CN" altLang="en-US" sz="3600" dirty="0">
                <a:latin typeface="+mn-ea"/>
              </a:rPr>
              <a:t>。</a:t>
            </a:r>
          </a:p>
        </p:txBody>
      </p:sp>
    </p:spTree>
    <p:extLst>
      <p:ext uri="{BB962C8B-B14F-4D97-AF65-F5344CB8AC3E}">
        <p14:creationId xmlns:p14="http://schemas.microsoft.com/office/powerpoint/2010/main" val="16723008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755650" y="260350"/>
            <a:ext cx="7772400" cy="609600"/>
          </a:xfrm>
        </p:spPr>
        <p:txBody>
          <a:bodyPr/>
          <a:lstStyle/>
          <a:p>
            <a:r>
              <a:rPr lang="en-US" altLang="zh-CN" sz="4000" b="1">
                <a:ea typeface="仿宋_GB2312" pitchFamily="49" charset="-122"/>
              </a:rPr>
              <a:t> </a:t>
            </a:r>
            <a:r>
              <a:rPr lang="en-US" altLang="zh-CN" sz="4000" b="1">
                <a:latin typeface="仿宋_GB2312" pitchFamily="49" charset="-122"/>
                <a:ea typeface="仿宋_GB2312" pitchFamily="49" charset="-122"/>
              </a:rPr>
              <a:t> </a:t>
            </a:r>
            <a:r>
              <a:rPr lang="zh-CN" altLang="en-US" sz="4000">
                <a:solidFill>
                  <a:srgbClr val="FF0000"/>
                </a:solidFill>
                <a:latin typeface="Times New Roman" panose="02020603050405020304" pitchFamily="18" charset="0"/>
                <a:ea typeface="华文新魏" panose="02010800040101010101" pitchFamily="2" charset="-122"/>
              </a:rPr>
              <a:t>多线程环境中的线程概念</a:t>
            </a:r>
            <a:endParaRPr lang="zh-CN" altLang="en-US" sz="4000" b="1">
              <a:latin typeface="华文新魏" panose="02010800040101010101" pitchFamily="2" charset="-122"/>
              <a:ea typeface="华文新魏" panose="02010800040101010101" pitchFamily="2" charset="-122"/>
            </a:endParaRPr>
          </a:p>
        </p:txBody>
      </p:sp>
      <p:sp>
        <p:nvSpPr>
          <p:cNvPr id="268291" name="Rectangle 3"/>
          <p:cNvSpPr>
            <a:spLocks noGrp="1" noChangeArrowheads="1"/>
          </p:cNvSpPr>
          <p:nvPr>
            <p:ph type="body" idx="1"/>
          </p:nvPr>
        </p:nvSpPr>
        <p:spPr>
          <a:xfrm>
            <a:off x="395288" y="908050"/>
            <a:ext cx="8424862" cy="1949450"/>
          </a:xfrm>
        </p:spPr>
        <p:txBody>
          <a:bodyPr/>
          <a:lstStyle/>
          <a:p>
            <a:pPr marL="0" indent="0" algn="just">
              <a:buFontTx/>
              <a:buNone/>
            </a:pPr>
            <a:r>
              <a:rPr lang="en-US" altLang="zh-CN">
                <a:latin typeface="仿宋_GB2312" pitchFamily="49" charset="-122"/>
                <a:ea typeface="仿宋_GB2312" pitchFamily="49" charset="-122"/>
              </a:rPr>
              <a:t>  </a:t>
            </a:r>
            <a:r>
              <a:rPr lang="zh-CN" altLang="en-US" b="1">
                <a:solidFill>
                  <a:srgbClr val="0000CC"/>
                </a:solidFill>
                <a:latin typeface="Times New Roman" panose="02020603050405020304" pitchFamily="18" charset="0"/>
                <a:ea typeface="华文新魏" panose="02010800040101010101" pitchFamily="2" charset="-122"/>
              </a:rPr>
              <a:t>线程</a:t>
            </a:r>
            <a:r>
              <a:rPr lang="zh-CN" altLang="en-US">
                <a:latin typeface="Times New Roman" panose="02020603050405020304" pitchFamily="18" charset="0"/>
                <a:ea typeface="华文新魏" panose="02010800040101010101" pitchFamily="2" charset="-122"/>
              </a:rPr>
              <a:t>是操作系统</a:t>
            </a:r>
            <a:r>
              <a:rPr lang="zh-CN" altLang="en-US">
                <a:solidFill>
                  <a:srgbClr val="FF0000"/>
                </a:solidFill>
                <a:latin typeface="Times New Roman" panose="02020603050405020304" pitchFamily="18" charset="0"/>
                <a:ea typeface="华文新魏" panose="02010800040101010101" pitchFamily="2" charset="-122"/>
              </a:rPr>
              <a:t>进程中</a:t>
            </a:r>
            <a:r>
              <a:rPr lang="zh-CN" altLang="en-US">
                <a:latin typeface="Times New Roman" panose="02020603050405020304" pitchFamily="18" charset="0"/>
                <a:ea typeface="华文新魏" panose="02010800040101010101" pitchFamily="2" charset="-122"/>
              </a:rPr>
              <a:t>能够独立执行的实体</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控制流</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，是处理器调度和分派的基本单位。线程是进程的组成部分，每个进程内允许包含多个并发执行的实体</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控制流</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，这就是多线程。</a:t>
            </a:r>
          </a:p>
        </p:txBody>
      </p:sp>
      <p:sp>
        <p:nvSpPr>
          <p:cNvPr id="268292" name="Rectangle 4"/>
          <p:cNvSpPr>
            <a:spLocks noChangeArrowheads="1"/>
          </p:cNvSpPr>
          <p:nvPr/>
        </p:nvSpPr>
        <p:spPr bwMode="auto">
          <a:xfrm>
            <a:off x="468313" y="2941638"/>
            <a:ext cx="80772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3200">
                <a:solidFill>
                  <a:srgbClr val="0000CC"/>
                </a:solidFill>
                <a:latin typeface="华文新魏" panose="02010800040101010101" pitchFamily="2" charset="-122"/>
                <a:ea typeface="华文新魏" panose="02010800040101010101" pitchFamily="2" charset="-122"/>
              </a:rPr>
              <a:t>线程又称轻量进程</a:t>
            </a:r>
            <a:r>
              <a:rPr lang="en-US" altLang="zh-CN" sz="3200">
                <a:solidFill>
                  <a:srgbClr val="0000CC"/>
                </a:solidFill>
                <a:latin typeface="华文新魏" panose="02010800040101010101" pitchFamily="2" charset="-122"/>
                <a:ea typeface="华文新魏" panose="02010800040101010101" pitchFamily="2" charset="-122"/>
              </a:rPr>
              <a:t>:</a:t>
            </a:r>
          </a:p>
        </p:txBody>
      </p:sp>
      <p:sp>
        <p:nvSpPr>
          <p:cNvPr id="268293" name="Rectangle 5"/>
          <p:cNvSpPr>
            <a:spLocks noChangeArrowheads="1"/>
          </p:cNvSpPr>
          <p:nvPr/>
        </p:nvSpPr>
        <p:spPr bwMode="auto">
          <a:xfrm>
            <a:off x="323850" y="3503613"/>
            <a:ext cx="856932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825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2334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414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buFontTx/>
              <a:buNone/>
            </a:pPr>
            <a:r>
              <a:rPr lang="en-US" altLang="zh-CN">
                <a:latin typeface="仿宋_GB2312" pitchFamily="49" charset="-122"/>
                <a:ea typeface="仿宋_GB2312" pitchFamily="49" charset="-122"/>
              </a:rPr>
              <a:t>  </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线程运行在进程的上下文中</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并使用进程的资源和环境。</a:t>
            </a:r>
          </a:p>
          <a:p>
            <a:pPr algn="just">
              <a:buFontTx/>
              <a:buNone/>
            </a:pPr>
            <a:r>
              <a:rPr lang="zh-CN" altLang="en-US">
                <a:latin typeface="Times New Roman" panose="02020603050405020304" pitchFamily="18" charset="0"/>
                <a:ea typeface="华文新魏" panose="02010800040101010101" pitchFamily="2" charset="-122"/>
              </a:rPr>
              <a:t>   </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系统调度的基本单位是线程而不是进程</a:t>
            </a:r>
            <a:r>
              <a:rPr lang="en-US" altLang="zh-CN">
                <a:latin typeface="Times New Roman" panose="02020603050405020304" pitchFamily="18" charset="0"/>
                <a:ea typeface="华文新魏" panose="02010800040101010101" pitchFamily="2" charset="-122"/>
              </a:rPr>
              <a:t>,</a:t>
            </a:r>
            <a:r>
              <a:rPr lang="zh-CN" altLang="en-US">
                <a:latin typeface="Times New Roman" panose="02020603050405020304" pitchFamily="18" charset="0"/>
                <a:ea typeface="华文新魏" panose="02010800040101010101" pitchFamily="2" charset="-122"/>
              </a:rPr>
              <a:t>每当创建一个进程时，至少要同时为该进程创建一个线程，否则该进程无法被调度执行。</a:t>
            </a:r>
          </a:p>
        </p:txBody>
      </p:sp>
    </p:spTree>
    <p:extLst>
      <p:ext uri="{BB962C8B-B14F-4D97-AF65-F5344CB8AC3E}">
        <p14:creationId xmlns:p14="http://schemas.microsoft.com/office/powerpoint/2010/main" val="164607106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8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p:bldP spid="26829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331913" y="115888"/>
            <a:ext cx="6400800" cy="609600"/>
          </a:xfrm>
          <a:noFill/>
        </p:spPr>
        <p:txBody>
          <a:bodyPr/>
          <a:lstStyle/>
          <a:p>
            <a:r>
              <a:rPr lang="zh-CN" altLang="en-US" sz="4000">
                <a:solidFill>
                  <a:srgbClr val="FF0000"/>
                </a:solidFill>
                <a:latin typeface="Times New Roman" panose="02020603050405020304" pitchFamily="18" charset="0"/>
                <a:ea typeface="华文新魏" panose="02010800040101010101" pitchFamily="2" charset="-122"/>
              </a:rPr>
              <a:t>线程组成</a:t>
            </a:r>
          </a:p>
        </p:txBody>
      </p:sp>
      <p:sp>
        <p:nvSpPr>
          <p:cNvPr id="269315" name="Rectangle 3"/>
          <p:cNvSpPr>
            <a:spLocks noGrp="1" noChangeArrowheads="1"/>
          </p:cNvSpPr>
          <p:nvPr>
            <p:ph type="body" idx="1"/>
          </p:nvPr>
        </p:nvSpPr>
        <p:spPr>
          <a:xfrm>
            <a:off x="395288" y="765175"/>
            <a:ext cx="8497887" cy="2438400"/>
          </a:xfrm>
        </p:spPr>
        <p:txBody>
          <a:bodyPr/>
          <a:lstStyle/>
          <a:p>
            <a:pPr marL="90488" indent="-90488">
              <a:lnSpc>
                <a:spcPct val="95000"/>
              </a:lnSpc>
              <a:spcBef>
                <a:spcPct val="0"/>
              </a:spcBef>
            </a:pPr>
            <a:r>
              <a:rPr lang="zh-CN" altLang="zh-CN" sz="2800">
                <a:latin typeface="Times New Roman" panose="02020603050405020304" pitchFamily="18" charset="0"/>
                <a:ea typeface="华文新魏" panose="02010800040101010101" pitchFamily="2" charset="-122"/>
              </a:rPr>
              <a:t>线程惟一标识符及线程状态信息；</a:t>
            </a:r>
          </a:p>
          <a:p>
            <a:pPr marL="90488" indent="-90488">
              <a:lnSpc>
                <a:spcPct val="95000"/>
              </a:lnSpc>
              <a:spcBef>
                <a:spcPct val="0"/>
              </a:spcBef>
            </a:pPr>
            <a:r>
              <a:rPr lang="zh-CN" altLang="zh-CN" sz="2800">
                <a:latin typeface="Times New Roman" panose="02020603050405020304" pitchFamily="18" charset="0"/>
                <a:ea typeface="华文新魏" panose="02010800040101010101" pitchFamily="2" charset="-122"/>
              </a:rPr>
              <a:t>未运行时保存的线程上下文；可把线程看成是进程中一个独立的程序计数器在操作；</a:t>
            </a:r>
          </a:p>
          <a:p>
            <a:pPr marL="90488" indent="-90488">
              <a:lnSpc>
                <a:spcPct val="95000"/>
              </a:lnSpc>
              <a:spcBef>
                <a:spcPct val="0"/>
              </a:spcBef>
            </a:pPr>
            <a:r>
              <a:rPr lang="zh-CN" altLang="zh-CN" sz="2800">
                <a:latin typeface="Times New Roman" panose="02020603050405020304" pitchFamily="18" charset="0"/>
                <a:ea typeface="华文新魏" panose="02010800040101010101" pitchFamily="2" charset="-122"/>
              </a:rPr>
              <a:t>核心栈，核心态下工作时，保存参数，函数调用时的返回地址等；</a:t>
            </a:r>
          </a:p>
          <a:p>
            <a:pPr marL="90488" indent="-90488">
              <a:lnSpc>
                <a:spcPct val="95000"/>
              </a:lnSpc>
              <a:spcBef>
                <a:spcPct val="0"/>
              </a:spcBef>
            </a:pPr>
            <a:r>
              <a:rPr lang="zh-CN" altLang="zh-CN" sz="2800">
                <a:latin typeface="Times New Roman" panose="02020603050405020304" pitchFamily="18" charset="0"/>
                <a:ea typeface="华文新魏" panose="02010800040101010101" pitchFamily="2" charset="-122"/>
              </a:rPr>
              <a:t>用于存放线程局部变量及用户栈的私有存储区。</a:t>
            </a:r>
            <a:endParaRPr lang="zh-CN" altLang="en-US" sz="2800">
              <a:latin typeface="Times New Roman" panose="02020603050405020304" pitchFamily="18" charset="0"/>
              <a:ea typeface="华文新魏" panose="02010800040101010101" pitchFamily="2" charset="-122"/>
            </a:endParaRPr>
          </a:p>
        </p:txBody>
      </p:sp>
      <p:sp>
        <p:nvSpPr>
          <p:cNvPr id="269316" name="Rectangle 4"/>
          <p:cNvSpPr>
            <a:spLocks noChangeArrowheads="1"/>
          </p:cNvSpPr>
          <p:nvPr/>
        </p:nvSpPr>
        <p:spPr bwMode="auto">
          <a:xfrm>
            <a:off x="1331913" y="3213100"/>
            <a:ext cx="6400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4000">
                <a:solidFill>
                  <a:srgbClr val="FF0000"/>
                </a:solidFill>
                <a:latin typeface="Times New Roman" panose="02020603050405020304" pitchFamily="18" charset="0"/>
                <a:ea typeface="华文新魏" panose="02010800040101010101" pitchFamily="2" charset="-122"/>
              </a:rPr>
              <a:t>线程状态</a:t>
            </a:r>
          </a:p>
        </p:txBody>
      </p:sp>
      <p:sp>
        <p:nvSpPr>
          <p:cNvPr id="269317" name="Rectangle 5"/>
          <p:cNvSpPr>
            <a:spLocks noChangeArrowheads="1"/>
          </p:cNvSpPr>
          <p:nvPr/>
        </p:nvSpPr>
        <p:spPr bwMode="auto">
          <a:xfrm>
            <a:off x="395288" y="3860800"/>
            <a:ext cx="83534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90488" indent="-90488">
              <a:spcBef>
                <a:spcPct val="20000"/>
              </a:spcBef>
              <a:buChar char="•"/>
              <a:defRPr sz="3200">
                <a:solidFill>
                  <a:schemeClr val="tx1"/>
                </a:solidFill>
                <a:latin typeface="Arial" panose="020B0604020202020204" pitchFamily="34" charset="0"/>
                <a:ea typeface="宋体" panose="02010600030101010101" pitchFamily="2" charset="-122"/>
              </a:defRPr>
            </a:lvl1pPr>
            <a:lvl2pPr marL="82550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233488"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41475"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95000"/>
              </a:lnSpc>
              <a:spcBef>
                <a:spcPct val="0"/>
              </a:spcBef>
            </a:pPr>
            <a:r>
              <a:rPr lang="zh-CN" altLang="en-US" sz="2800">
                <a:latin typeface="Times New Roman" panose="02020603050405020304" pitchFamily="18" charset="0"/>
                <a:ea typeface="华文新魏" panose="02010800040101010101" pitchFamily="2" charset="-122"/>
              </a:rPr>
              <a:t>线程状态有：</a:t>
            </a:r>
            <a:r>
              <a:rPr lang="zh-CN" altLang="en-US" sz="2800">
                <a:solidFill>
                  <a:srgbClr val="0000CC"/>
                </a:solidFill>
                <a:latin typeface="Times New Roman" panose="02020603050405020304" pitchFamily="18" charset="0"/>
                <a:ea typeface="华文新魏" panose="02010800040101010101" pitchFamily="2" charset="-122"/>
              </a:rPr>
              <a:t>运行</a:t>
            </a:r>
            <a:r>
              <a:rPr lang="zh-CN" altLang="en-US" sz="2800">
                <a:latin typeface="Times New Roman" panose="02020603050405020304" pitchFamily="18" charset="0"/>
                <a:ea typeface="华文新魏" panose="02010800040101010101" pitchFamily="2" charset="-122"/>
              </a:rPr>
              <a:t>、</a:t>
            </a:r>
            <a:r>
              <a:rPr lang="zh-CN" altLang="en-US" sz="2800">
                <a:solidFill>
                  <a:srgbClr val="0000CC"/>
                </a:solidFill>
                <a:latin typeface="Times New Roman" panose="02020603050405020304" pitchFamily="18" charset="0"/>
                <a:ea typeface="华文新魏" panose="02010800040101010101" pitchFamily="2" charset="-122"/>
              </a:rPr>
              <a:t>就绪</a:t>
            </a:r>
            <a:r>
              <a:rPr lang="zh-CN" altLang="en-US" sz="2800">
                <a:latin typeface="Times New Roman" panose="02020603050405020304" pitchFamily="18" charset="0"/>
                <a:ea typeface="华文新魏" panose="02010800040101010101" pitchFamily="2" charset="-122"/>
              </a:rPr>
              <a:t>和</a:t>
            </a:r>
            <a:r>
              <a:rPr lang="zh-CN" altLang="en-US" sz="2800">
                <a:solidFill>
                  <a:srgbClr val="0000CC"/>
                </a:solidFill>
                <a:latin typeface="Times New Roman" panose="02020603050405020304" pitchFamily="18" charset="0"/>
                <a:ea typeface="华文新魏" panose="02010800040101010101" pitchFamily="2" charset="-122"/>
              </a:rPr>
              <a:t>阻塞</a:t>
            </a:r>
            <a:r>
              <a:rPr lang="zh-CN" altLang="en-US" sz="2800">
                <a:latin typeface="Times New Roman" panose="02020603050405020304" pitchFamily="18" charset="0"/>
                <a:ea typeface="华文新魏" panose="02010800040101010101" pitchFamily="2" charset="-122"/>
              </a:rPr>
              <a:t>，线程的状态转换也类似于进程。</a:t>
            </a:r>
          </a:p>
          <a:p>
            <a:pPr algn="just">
              <a:lnSpc>
                <a:spcPct val="95000"/>
              </a:lnSpc>
              <a:spcBef>
                <a:spcPct val="0"/>
              </a:spcBef>
            </a:pPr>
            <a:r>
              <a:rPr lang="zh-CN" altLang="en-US" sz="2800">
                <a:solidFill>
                  <a:srgbClr val="FF0000"/>
                </a:solidFill>
                <a:latin typeface="Times New Roman" panose="02020603050405020304" pitchFamily="18" charset="0"/>
                <a:ea typeface="华文新魏" panose="02010800040101010101" pitchFamily="2" charset="-122"/>
              </a:rPr>
              <a:t>挂起状态对线程是没有意义的</a:t>
            </a:r>
            <a:r>
              <a:rPr lang="zh-CN" altLang="en-US" sz="2800">
                <a:latin typeface="Times New Roman" panose="02020603050405020304" pitchFamily="18" charset="0"/>
                <a:ea typeface="华文新魏" panose="02010800040101010101" pitchFamily="2" charset="-122"/>
              </a:rPr>
              <a:t>，如果进程挂起后被对换出主存，则它的所有线程因共享了进程的地址空间，也必须全部对换出去。</a:t>
            </a:r>
          </a:p>
        </p:txBody>
      </p:sp>
    </p:spTree>
    <p:extLst>
      <p:ext uri="{BB962C8B-B14F-4D97-AF65-F5344CB8AC3E}">
        <p14:creationId xmlns:p14="http://schemas.microsoft.com/office/powerpoint/2010/main" val="297862265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9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9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93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9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P spid="269316" grpId="0"/>
      <p:bldP spid="26931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971550" y="5492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并发多线程程序设计的优点</a:t>
            </a:r>
            <a:endParaRPr lang="zh-CN" altLang="en-US" sz="4800">
              <a:latin typeface="华文新魏" panose="02010800040101010101" pitchFamily="2" charset="-122"/>
              <a:ea typeface="华文新魏" panose="02010800040101010101" pitchFamily="2" charset="-122"/>
            </a:endParaRPr>
          </a:p>
        </p:txBody>
      </p:sp>
      <p:sp>
        <p:nvSpPr>
          <p:cNvPr id="274435" name="Rectangle 3"/>
          <p:cNvSpPr>
            <a:spLocks noGrp="1" noChangeArrowheads="1"/>
          </p:cNvSpPr>
          <p:nvPr>
            <p:ph type="body" idx="1"/>
          </p:nvPr>
        </p:nvSpPr>
        <p:spPr>
          <a:xfrm>
            <a:off x="1908175" y="1557338"/>
            <a:ext cx="5832475" cy="3244850"/>
          </a:xfrm>
        </p:spPr>
        <p:txBody>
          <a:bodyPr/>
          <a:lstStyle/>
          <a:p>
            <a:pPr marL="457200" indent="-457200" algn="just">
              <a:buFontTx/>
              <a:buNone/>
            </a:pPr>
            <a:r>
              <a:rPr lang="en-US" altLang="zh-CN" sz="4000">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快速线程切换</a:t>
            </a:r>
            <a:r>
              <a:rPr lang="en-US" altLang="zh-CN" sz="3600">
                <a:latin typeface="华文新魏" panose="02010800040101010101" pitchFamily="2" charset="-122"/>
                <a:ea typeface="华文新魏" panose="02010800040101010101" pitchFamily="2" charset="-122"/>
              </a:rPr>
              <a:t>;</a:t>
            </a:r>
          </a:p>
          <a:p>
            <a:pPr marL="457200" indent="-457200" algn="just">
              <a:buFontTx/>
              <a:buNone/>
            </a:pP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减少</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系统</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管理开销</a:t>
            </a:r>
            <a:r>
              <a:rPr lang="en-US" altLang="zh-CN" sz="3600">
                <a:latin typeface="华文新魏" panose="02010800040101010101" pitchFamily="2" charset="-122"/>
                <a:ea typeface="华文新魏" panose="02010800040101010101" pitchFamily="2" charset="-122"/>
              </a:rPr>
              <a:t>;</a:t>
            </a:r>
          </a:p>
          <a:p>
            <a:pPr marL="457200" indent="-457200" algn="just">
              <a:buFontTx/>
              <a:buNone/>
            </a:pP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线程</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通信易于实现</a:t>
            </a:r>
            <a:r>
              <a:rPr lang="en-US" altLang="zh-CN" sz="3600">
                <a:latin typeface="华文新魏" panose="02010800040101010101" pitchFamily="2" charset="-122"/>
                <a:ea typeface="华文新魏" panose="02010800040101010101" pitchFamily="2" charset="-122"/>
              </a:rPr>
              <a:t>;</a:t>
            </a:r>
          </a:p>
          <a:p>
            <a:pPr marL="457200" indent="-457200" algn="just">
              <a:buFontTx/>
              <a:buNone/>
            </a:pP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并行程度提高</a:t>
            </a:r>
            <a:r>
              <a:rPr lang="en-US" altLang="zh-CN" sz="3600">
                <a:latin typeface="华文新魏" panose="02010800040101010101" pitchFamily="2" charset="-122"/>
                <a:ea typeface="华文新魏" panose="02010800040101010101" pitchFamily="2" charset="-122"/>
              </a:rPr>
              <a:t>;</a:t>
            </a:r>
          </a:p>
          <a:p>
            <a:pPr marL="457200" indent="-457200" algn="just">
              <a:buFontTx/>
              <a:buNone/>
            </a:pPr>
            <a:r>
              <a:rPr lang="en-US" altLang="zh-CN" sz="3600">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节省主存空间。</a:t>
            </a:r>
            <a:endParaRPr lang="zh-CN" altLang="en-US" sz="3600">
              <a:latin typeface="仿宋_GB2312" pitchFamily="49" charset="-122"/>
              <a:ea typeface="仿宋_GB2312" pitchFamily="49" charset="-122"/>
            </a:endParaRPr>
          </a:p>
        </p:txBody>
      </p:sp>
    </p:spTree>
    <p:extLst>
      <p:ext uri="{BB962C8B-B14F-4D97-AF65-F5344CB8AC3E}">
        <p14:creationId xmlns:p14="http://schemas.microsoft.com/office/powerpoint/2010/main" val="4128269828"/>
      </p:ext>
    </p:extLst>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84213" y="404813"/>
            <a:ext cx="7772400" cy="669925"/>
          </a:xfrm>
        </p:spPr>
        <p:txBody>
          <a:bodyPr/>
          <a:lstStyle/>
          <a:p>
            <a:r>
              <a:rPr lang="en-US" altLang="zh-CN" b="1">
                <a:ea typeface="仿宋_GB2312" pitchFamily="49" charset="-122"/>
              </a:rPr>
              <a:t> </a:t>
            </a:r>
            <a:r>
              <a:rPr lang="zh-CN" altLang="en-US" sz="4000">
                <a:solidFill>
                  <a:srgbClr val="FF0000"/>
                </a:solidFill>
                <a:latin typeface="Times New Roman" panose="02020603050405020304" pitchFamily="18" charset="0"/>
                <a:ea typeface="华文新魏" panose="02010800040101010101" pitchFamily="2" charset="-122"/>
              </a:rPr>
              <a:t>多线程技术的应用</a:t>
            </a:r>
          </a:p>
        </p:txBody>
      </p:sp>
      <p:sp>
        <p:nvSpPr>
          <p:cNvPr id="275459" name="Rectangle 3"/>
          <p:cNvSpPr>
            <a:spLocks noGrp="1" noChangeArrowheads="1"/>
          </p:cNvSpPr>
          <p:nvPr>
            <p:ph type="body" idx="1"/>
          </p:nvPr>
        </p:nvSpPr>
        <p:spPr>
          <a:xfrm>
            <a:off x="1143000" y="1143000"/>
            <a:ext cx="7821613" cy="4443413"/>
          </a:xfrm>
        </p:spPr>
        <p:txBody>
          <a:bodyPr/>
          <a:lstStyle/>
          <a:p>
            <a:pPr marL="457200" indent="-457200" algn="just">
              <a:lnSpc>
                <a:spcPct val="90000"/>
              </a:lnSpc>
              <a:buFontTx/>
              <a:buNone/>
            </a:pPr>
            <a:r>
              <a:rPr lang="en-US" altLang="zh-CN" sz="3600">
                <a:latin typeface="仿宋_GB2312" pitchFamily="49" charset="-122"/>
                <a:ea typeface="仿宋_GB2312" pitchFamily="49" charset="-122"/>
              </a:rPr>
              <a:t>   </a:t>
            </a:r>
            <a:r>
              <a:rPr lang="zh-CN" altLang="en-US" sz="3600">
                <a:solidFill>
                  <a:srgbClr val="0000CC"/>
                </a:solidFill>
                <a:latin typeface="华文新魏" panose="02010800040101010101" pitchFamily="2" charset="-122"/>
                <a:ea typeface="华文新魏" panose="02010800040101010101" pitchFamily="2" charset="-122"/>
              </a:rPr>
              <a:t>进程中线程多种组织方式：</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第一种是调度员／工作者模式</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第二种是组模式</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第三种是流水线模式  </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a:t>
            </a:r>
            <a:r>
              <a:rPr lang="zh-CN" altLang="en-US" sz="3600">
                <a:solidFill>
                  <a:srgbClr val="0000CC"/>
                </a:solidFill>
                <a:latin typeface="华文新魏" panose="02010800040101010101" pitchFamily="2" charset="-122"/>
                <a:ea typeface="华文新魏" panose="02010800040101010101" pitchFamily="2" charset="-122"/>
              </a:rPr>
              <a:t>多线程技术的应用</a:t>
            </a:r>
          </a:p>
          <a:p>
            <a:pPr marL="457200" indent="-457200" algn="just">
              <a:lnSpc>
                <a:spcPct val="90000"/>
              </a:lnSpc>
              <a:buFontTx/>
              <a:buNone/>
            </a:pPr>
            <a:r>
              <a:rPr lang="zh-CN" altLang="en-US" sz="4000">
                <a:latin typeface="仿宋_GB2312" pitchFamily="49" charset="-122"/>
                <a:cs typeface="Times New Roman" panose="02020603050405020304" pitchFamily="18" charset="0"/>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前台和后台工作    </a:t>
            </a:r>
            <a:r>
              <a:rPr lang="en-US" altLang="zh-CN">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C/S</a:t>
            </a:r>
            <a:r>
              <a:rPr lang="zh-CN" altLang="en-US">
                <a:latin typeface="华文新魏" panose="02010800040101010101" pitchFamily="2" charset="-122"/>
                <a:ea typeface="华文新魏" panose="02010800040101010101" pitchFamily="2" charset="-122"/>
              </a:rPr>
              <a:t>应用模式</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异步处理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加快执行速度。</a:t>
            </a:r>
          </a:p>
          <a:p>
            <a:pPr marL="457200" indent="-457200" algn="just">
              <a:lnSpc>
                <a:spcPct val="90000"/>
              </a:lnSpc>
              <a:buFontTx/>
              <a:buNone/>
            </a:pPr>
            <a:r>
              <a:rPr lang="zh-CN" altLang="en-US">
                <a:latin typeface="华文新魏" panose="02010800040101010101" pitchFamily="2" charset="-122"/>
                <a:ea typeface="华文新魏" panose="02010800040101010101" pitchFamily="2" charset="-122"/>
              </a:rPr>
              <a:t>  </a:t>
            </a: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设计用户接口。</a:t>
            </a:r>
          </a:p>
        </p:txBody>
      </p:sp>
    </p:spTree>
    <p:extLst>
      <p:ext uri="{BB962C8B-B14F-4D97-AF65-F5344CB8AC3E}">
        <p14:creationId xmlns:p14="http://schemas.microsoft.com/office/powerpoint/2010/main" val="695467232"/>
      </p:ext>
    </p:extLst>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684213" y="47625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4000">
                <a:solidFill>
                  <a:srgbClr val="FF0000"/>
                </a:solidFill>
                <a:latin typeface="Times New Roman" panose="02020603050405020304" pitchFamily="18" charset="0"/>
                <a:ea typeface="华文新魏" panose="02010800040101010101" pitchFamily="2" charset="-122"/>
              </a:rPr>
              <a:t>2.4.3  </a:t>
            </a:r>
            <a:r>
              <a:rPr lang="zh-CN" altLang="en-US" sz="4000">
                <a:solidFill>
                  <a:srgbClr val="FF0000"/>
                </a:solidFill>
                <a:latin typeface="Times New Roman" panose="02020603050405020304" pitchFamily="18" charset="0"/>
                <a:ea typeface="华文新魏" panose="02010800040101010101" pitchFamily="2" charset="-122"/>
              </a:rPr>
              <a:t>线程的实现</a:t>
            </a:r>
          </a:p>
        </p:txBody>
      </p:sp>
      <p:sp>
        <p:nvSpPr>
          <p:cNvPr id="276483" name="Rectangle 3"/>
          <p:cNvSpPr>
            <a:spLocks noChangeArrowheads="1"/>
          </p:cNvSpPr>
          <p:nvPr/>
        </p:nvSpPr>
        <p:spPr bwMode="auto">
          <a:xfrm>
            <a:off x="971550" y="1341438"/>
            <a:ext cx="7272338"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kumimoji="1" lang="zh-CN" altLang="en-US" sz="3600">
                <a:solidFill>
                  <a:schemeClr val="tx2"/>
                </a:solidFill>
                <a:latin typeface="Times New Roman" panose="02020603050405020304" pitchFamily="18" charset="0"/>
                <a:ea typeface="华文新魏" panose="02010800040101010101" pitchFamily="2" charset="-122"/>
              </a:rPr>
              <a:t>从实现的角度看，线程分成</a:t>
            </a:r>
            <a:r>
              <a:rPr kumimoji="1" lang="en-US" altLang="zh-CN" sz="3600">
                <a:solidFill>
                  <a:schemeClr val="tx2"/>
                </a:solidFill>
                <a:latin typeface="Times New Roman" panose="02020603050405020304" pitchFamily="18" charset="0"/>
                <a:ea typeface="华文新魏" panose="02010800040101010101" pitchFamily="2" charset="-122"/>
              </a:rPr>
              <a:t>:</a:t>
            </a:r>
          </a:p>
          <a:p>
            <a:pPr>
              <a:spcBef>
                <a:spcPct val="20000"/>
              </a:spcBef>
            </a:pPr>
            <a:r>
              <a:rPr kumimoji="1" lang="en-US" altLang="zh-CN" sz="3600">
                <a:latin typeface="Times New Roman" panose="02020603050405020304" pitchFamily="18" charset="0"/>
                <a:ea typeface="华文新魏" panose="02010800040101010101" pitchFamily="2" charset="-122"/>
              </a:rPr>
              <a:t>•</a:t>
            </a:r>
            <a:r>
              <a:rPr kumimoji="1" lang="zh-CN" altLang="en-US" sz="3600">
                <a:solidFill>
                  <a:srgbClr val="0000CC"/>
                </a:solidFill>
                <a:latin typeface="Times New Roman" panose="02020603050405020304" pitchFamily="18" charset="0"/>
                <a:ea typeface="华文新魏" panose="02010800040101010101" pitchFamily="2" charset="-122"/>
              </a:rPr>
              <a:t>用户级线程</a:t>
            </a:r>
            <a:r>
              <a:rPr kumimoji="1" lang="en-US" altLang="zh-CN" sz="3600">
                <a:latin typeface="Times New Roman" panose="02020603050405020304" pitchFamily="18" charset="0"/>
                <a:ea typeface="华文新魏" panose="02010800040101010101" pitchFamily="2" charset="-122"/>
              </a:rPr>
              <a:t>ULT(</a:t>
            </a:r>
            <a:r>
              <a:rPr kumimoji="1" lang="zh-CN" altLang="en-US" sz="3600">
                <a:latin typeface="Times New Roman" panose="02020603050405020304" pitchFamily="18" charset="0"/>
                <a:ea typeface="华文新魏" panose="02010800040101010101" pitchFamily="2" charset="-122"/>
              </a:rPr>
              <a:t>如</a:t>
            </a:r>
            <a:r>
              <a:rPr kumimoji="1" lang="en-US" altLang="zh-CN" sz="3600">
                <a:latin typeface="Times New Roman" panose="02020603050405020304" pitchFamily="18" charset="0"/>
                <a:ea typeface="华文新魏" panose="02010800040101010101" pitchFamily="2" charset="-122"/>
              </a:rPr>
              <a:t>Java ,Informix)</a:t>
            </a:r>
          </a:p>
          <a:p>
            <a:pPr>
              <a:spcBef>
                <a:spcPct val="20000"/>
              </a:spcBef>
            </a:pPr>
            <a:r>
              <a:rPr kumimoji="1" lang="en-US" altLang="zh-CN" sz="3600">
                <a:latin typeface="Times New Roman" panose="02020603050405020304" pitchFamily="18" charset="0"/>
                <a:ea typeface="华文新魏" panose="02010800040101010101" pitchFamily="2" charset="-122"/>
              </a:rPr>
              <a:t>	</a:t>
            </a:r>
            <a:r>
              <a:rPr kumimoji="1" lang="en-US" altLang="zh-CN" sz="3200">
                <a:latin typeface="Times New Roman" panose="02020603050405020304" pitchFamily="18" charset="0"/>
                <a:ea typeface="华文新魏" panose="02010800040101010101" pitchFamily="2" charset="-122"/>
              </a:rPr>
              <a:t>-</a:t>
            </a:r>
            <a:r>
              <a:rPr kumimoji="1" lang="zh-CN" altLang="en-US" sz="3200">
                <a:latin typeface="Times New Roman" panose="02020603050405020304" pitchFamily="18" charset="0"/>
                <a:ea typeface="华文新魏" panose="02010800040101010101" pitchFamily="2" charset="-122"/>
              </a:rPr>
              <a:t>其优缺点</a:t>
            </a:r>
            <a:r>
              <a:rPr kumimoji="1" lang="en-US" altLang="zh-CN" sz="3200">
                <a:latin typeface="Times New Roman" panose="02020603050405020304" pitchFamily="18" charset="0"/>
                <a:ea typeface="华文新魏" panose="02010800040101010101" pitchFamily="2" charset="-122"/>
              </a:rPr>
              <a:t>:</a:t>
            </a:r>
          </a:p>
          <a:p>
            <a:pPr>
              <a:spcBef>
                <a:spcPct val="20000"/>
              </a:spcBef>
            </a:pPr>
            <a:r>
              <a:rPr kumimoji="1" lang="en-US" altLang="zh-CN" sz="3600">
                <a:latin typeface="Times New Roman" panose="02020603050405020304" pitchFamily="18" charset="0"/>
                <a:ea typeface="华文新魏" panose="02010800040101010101" pitchFamily="2" charset="-122"/>
              </a:rPr>
              <a:t>•</a:t>
            </a:r>
            <a:r>
              <a:rPr kumimoji="1" lang="zh-CN" altLang="en-US" sz="3600">
                <a:solidFill>
                  <a:srgbClr val="0000CC"/>
                </a:solidFill>
                <a:latin typeface="Times New Roman" panose="02020603050405020304" pitchFamily="18" charset="0"/>
                <a:ea typeface="华文新魏" panose="02010800040101010101" pitchFamily="2" charset="-122"/>
              </a:rPr>
              <a:t>内核级线程</a:t>
            </a:r>
            <a:r>
              <a:rPr kumimoji="1" lang="en-US" altLang="zh-CN" sz="3600">
                <a:latin typeface="Times New Roman" panose="02020603050405020304" pitchFamily="18" charset="0"/>
                <a:ea typeface="华文新魏" panose="02010800040101010101" pitchFamily="2" charset="-122"/>
              </a:rPr>
              <a:t>KLT(</a:t>
            </a:r>
            <a:r>
              <a:rPr kumimoji="1" lang="zh-CN" altLang="en-US" sz="3600">
                <a:latin typeface="Times New Roman" panose="02020603050405020304" pitchFamily="18" charset="0"/>
                <a:ea typeface="华文新魏" panose="02010800040101010101" pitchFamily="2" charset="-122"/>
              </a:rPr>
              <a:t>如</a:t>
            </a:r>
            <a:r>
              <a:rPr kumimoji="1" lang="en-US" altLang="zh-CN" sz="3600">
                <a:latin typeface="Times New Roman" panose="02020603050405020304" pitchFamily="18" charset="0"/>
                <a:ea typeface="华文新魏" panose="02010800040101010101" pitchFamily="2" charset="-122"/>
              </a:rPr>
              <a:t>OS/2)</a:t>
            </a:r>
          </a:p>
          <a:p>
            <a:pPr>
              <a:spcBef>
                <a:spcPct val="20000"/>
              </a:spcBef>
            </a:pPr>
            <a:r>
              <a:rPr kumimoji="1" lang="en-US" altLang="zh-CN" sz="3200">
                <a:latin typeface="Times New Roman" panose="02020603050405020304" pitchFamily="18" charset="0"/>
                <a:ea typeface="华文新魏" panose="02010800040101010101" pitchFamily="2" charset="-122"/>
              </a:rPr>
              <a:t>   -</a:t>
            </a:r>
            <a:r>
              <a:rPr kumimoji="1" lang="zh-CN" altLang="en-US" sz="3200">
                <a:latin typeface="Times New Roman" panose="02020603050405020304" pitchFamily="18" charset="0"/>
                <a:ea typeface="华文新魏" panose="02010800040101010101" pitchFamily="2" charset="-122"/>
              </a:rPr>
              <a:t>其优缺点</a:t>
            </a:r>
            <a:r>
              <a:rPr kumimoji="1" lang="en-US" altLang="zh-CN" sz="3200">
                <a:latin typeface="Times New Roman" panose="02020603050405020304" pitchFamily="18" charset="0"/>
                <a:ea typeface="华文新魏" panose="02010800040101010101" pitchFamily="2" charset="-122"/>
              </a:rPr>
              <a:t>:</a:t>
            </a:r>
          </a:p>
          <a:p>
            <a:pPr>
              <a:spcBef>
                <a:spcPct val="20000"/>
              </a:spcBef>
            </a:pPr>
            <a:r>
              <a:rPr kumimoji="1" lang="en-US" altLang="zh-CN" sz="3200">
                <a:latin typeface="Times New Roman" panose="02020603050405020304" pitchFamily="18" charset="0"/>
                <a:ea typeface="华文新魏" panose="02010800040101010101" pitchFamily="2" charset="-122"/>
              </a:rPr>
              <a:t>•</a:t>
            </a:r>
            <a:r>
              <a:rPr kumimoji="1" lang="zh-CN" altLang="en-US" sz="3600">
                <a:solidFill>
                  <a:srgbClr val="0000CC"/>
                </a:solidFill>
                <a:latin typeface="Times New Roman" panose="02020603050405020304" pitchFamily="18" charset="0"/>
                <a:ea typeface="华文新魏" panose="02010800040101010101" pitchFamily="2" charset="-122"/>
              </a:rPr>
              <a:t>混合式线程</a:t>
            </a:r>
            <a:r>
              <a:rPr kumimoji="1" lang="en-US" altLang="zh-CN" sz="3600">
                <a:latin typeface="Times New Roman" panose="02020603050405020304" pitchFamily="18" charset="0"/>
                <a:ea typeface="华文新魏" panose="02010800040101010101" pitchFamily="2" charset="-122"/>
              </a:rPr>
              <a:t>(</a:t>
            </a:r>
            <a:r>
              <a:rPr kumimoji="1" lang="zh-CN" altLang="en-US" sz="3600">
                <a:latin typeface="Times New Roman" panose="02020603050405020304" pitchFamily="18" charset="0"/>
                <a:ea typeface="华文新魏" panose="02010800040101010101" pitchFamily="2" charset="-122"/>
              </a:rPr>
              <a:t>如，</a:t>
            </a:r>
            <a:r>
              <a:rPr kumimoji="1" lang="en-US" altLang="zh-CN" sz="3600">
                <a:latin typeface="Times New Roman" panose="02020603050405020304" pitchFamily="18" charset="0"/>
                <a:ea typeface="华文新魏" panose="02010800040101010101" pitchFamily="2" charset="-122"/>
              </a:rPr>
              <a:t>Solaris)</a:t>
            </a:r>
          </a:p>
          <a:p>
            <a:pPr>
              <a:spcBef>
                <a:spcPct val="20000"/>
              </a:spcBef>
            </a:pPr>
            <a:r>
              <a:rPr kumimoji="1" lang="en-US" altLang="zh-CN" sz="3200">
                <a:latin typeface="Times New Roman" panose="02020603050405020304" pitchFamily="18" charset="0"/>
                <a:ea typeface="华文新魏" panose="02010800040101010101" pitchFamily="2" charset="-122"/>
              </a:rPr>
              <a:t>   -</a:t>
            </a:r>
            <a:r>
              <a:rPr kumimoji="1" lang="zh-CN" altLang="en-US" sz="3200">
                <a:latin typeface="Times New Roman" panose="02020603050405020304" pitchFamily="18" charset="0"/>
                <a:ea typeface="华文新魏" panose="02010800040101010101" pitchFamily="2" charset="-122"/>
              </a:rPr>
              <a:t>其优缺点</a:t>
            </a:r>
            <a:r>
              <a:rPr kumimoji="1" lang="en-US" altLang="zh-CN" sz="3200">
                <a:latin typeface="Times New Roman" panose="02020603050405020304" pitchFamily="18" charset="0"/>
                <a:ea typeface="华文新魏" panose="02010800040101010101" pitchFamily="2" charset="-122"/>
              </a:rPr>
              <a:t>:</a:t>
            </a:r>
          </a:p>
        </p:txBody>
      </p:sp>
    </p:spTree>
    <p:extLst>
      <p:ext uri="{BB962C8B-B14F-4D97-AF65-F5344CB8AC3E}">
        <p14:creationId xmlns:p14="http://schemas.microsoft.com/office/powerpoint/2010/main" val="200359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374650" y="620713"/>
            <a:ext cx="8229600" cy="822325"/>
          </a:xfrm>
        </p:spPr>
        <p:txBody>
          <a:bodyPr/>
          <a:lstStyle/>
          <a:p>
            <a:r>
              <a:rPr lang="en-US" altLang="zh-CN" sz="5400">
                <a:solidFill>
                  <a:srgbClr val="FF0000"/>
                </a:solidFill>
                <a:latin typeface="Times New Roman" panose="02020603050405020304" pitchFamily="18" charset="0"/>
                <a:ea typeface="华文新魏" panose="02010800040101010101" pitchFamily="2" charset="-122"/>
              </a:rPr>
              <a:t>2.5 </a:t>
            </a:r>
            <a:r>
              <a:rPr lang="zh-CN" altLang="en-US" sz="5400">
                <a:solidFill>
                  <a:srgbClr val="FF0000"/>
                </a:solidFill>
                <a:latin typeface="Times New Roman" panose="02020603050405020304" pitchFamily="18" charset="0"/>
                <a:ea typeface="华文新魏" panose="02010800040101010101" pitchFamily="2" charset="-122"/>
              </a:rPr>
              <a:t>处理机调度</a:t>
            </a:r>
            <a:endParaRPr lang="zh-CN" altLang="en-US" sz="5400">
              <a:latin typeface="Times New Roman" panose="02020603050405020304" pitchFamily="18" charset="0"/>
              <a:ea typeface="华文新魏" panose="02010800040101010101" pitchFamily="2" charset="-122"/>
            </a:endParaRPr>
          </a:p>
        </p:txBody>
      </p:sp>
      <p:sp>
        <p:nvSpPr>
          <p:cNvPr id="169987" name="Rectangle 3"/>
          <p:cNvSpPr>
            <a:spLocks noGrp="1" noChangeArrowheads="1"/>
          </p:cNvSpPr>
          <p:nvPr>
            <p:ph type="body" idx="1"/>
          </p:nvPr>
        </p:nvSpPr>
        <p:spPr>
          <a:xfrm>
            <a:off x="1814513" y="2060575"/>
            <a:ext cx="6934200" cy="2805113"/>
          </a:xfrm>
        </p:spPr>
        <p:txBody>
          <a:bodyPr/>
          <a:lstStyle/>
          <a:p>
            <a:pPr marL="457200" indent="-457200" algn="just">
              <a:buFontTx/>
              <a:buNone/>
            </a:pPr>
            <a:r>
              <a:rPr lang="en-US" altLang="zh-CN" sz="4000">
                <a:latin typeface="Times New Roman" panose="02020603050405020304" pitchFamily="18" charset="0"/>
                <a:ea typeface="华文新魏" panose="02010800040101010101" pitchFamily="2" charset="-122"/>
              </a:rPr>
              <a:t>2.5.1 </a:t>
            </a:r>
            <a:r>
              <a:rPr lang="zh-CN" altLang="en-US" sz="4000">
                <a:latin typeface="Times New Roman" panose="02020603050405020304" pitchFamily="18" charset="0"/>
                <a:ea typeface="华文新魏" panose="02010800040101010101" pitchFamily="2" charset="-122"/>
              </a:rPr>
              <a:t>处理机调度的层次</a:t>
            </a:r>
          </a:p>
          <a:p>
            <a:pPr marL="457200" indent="-457200" algn="just">
              <a:buFontTx/>
              <a:buNone/>
            </a:pPr>
            <a:r>
              <a:rPr lang="en-US" altLang="zh-CN" sz="4000">
                <a:latin typeface="Times New Roman" panose="02020603050405020304" pitchFamily="18" charset="0"/>
                <a:ea typeface="华文新魏" panose="02010800040101010101" pitchFamily="2" charset="-122"/>
              </a:rPr>
              <a:t>2.5.2 </a:t>
            </a:r>
            <a:r>
              <a:rPr lang="zh-CN" altLang="en-US" sz="4000">
                <a:latin typeface="Times New Roman" panose="02020603050405020304" pitchFamily="18" charset="0"/>
                <a:ea typeface="华文新魏" panose="02010800040101010101" pitchFamily="2" charset="-122"/>
              </a:rPr>
              <a:t>选择调度算法的原则</a:t>
            </a:r>
          </a:p>
          <a:p>
            <a:pPr marL="457200" indent="-457200" algn="just">
              <a:buFontTx/>
              <a:buNone/>
            </a:pPr>
            <a:r>
              <a:rPr lang="en-US" altLang="zh-CN" sz="4000">
                <a:latin typeface="Times New Roman" panose="02020603050405020304" pitchFamily="18" charset="0"/>
                <a:ea typeface="华文新魏" panose="02010800040101010101" pitchFamily="2" charset="-122"/>
              </a:rPr>
              <a:t>2.5.3 </a:t>
            </a:r>
            <a:r>
              <a:rPr lang="zh-CN" altLang="en-US" sz="4000">
                <a:latin typeface="Times New Roman" panose="02020603050405020304" pitchFamily="18" charset="0"/>
                <a:ea typeface="华文新魏" panose="02010800040101010101" pitchFamily="2" charset="-122"/>
              </a:rPr>
              <a:t>作业和进程的关系</a:t>
            </a:r>
          </a:p>
          <a:p>
            <a:pPr marL="457200" indent="-457200" algn="just">
              <a:buFontTx/>
              <a:buNone/>
            </a:pPr>
            <a:r>
              <a:rPr lang="en-US" altLang="zh-CN" sz="4000">
                <a:latin typeface="Times New Roman" panose="02020603050405020304" pitchFamily="18" charset="0"/>
                <a:ea typeface="华文新魏" panose="02010800040101010101" pitchFamily="2" charset="-122"/>
              </a:rPr>
              <a:t>2.5.4 </a:t>
            </a:r>
            <a:r>
              <a:rPr lang="zh-CN" altLang="en-US" sz="4000">
                <a:latin typeface="Times New Roman" panose="02020603050405020304" pitchFamily="18" charset="0"/>
                <a:ea typeface="华文新魏" panose="02010800040101010101" pitchFamily="2" charset="-122"/>
              </a:rPr>
              <a:t>作业的管理与调度</a:t>
            </a:r>
          </a:p>
        </p:txBody>
      </p:sp>
    </p:spTree>
    <p:extLst>
      <p:ext uri="{BB962C8B-B14F-4D97-AF65-F5344CB8AC3E}">
        <p14:creationId xmlns:p14="http://schemas.microsoft.com/office/powerpoint/2010/main" val="11101903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611188" y="260350"/>
            <a:ext cx="77724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2.5.1 </a:t>
            </a:r>
            <a:r>
              <a:rPr lang="zh-CN" altLang="en-US" sz="4000">
                <a:solidFill>
                  <a:srgbClr val="FF0000"/>
                </a:solidFill>
                <a:latin typeface="Times New Roman" panose="02020603050405020304" pitchFamily="18" charset="0"/>
                <a:ea typeface="华文新魏" panose="02010800040101010101" pitchFamily="2" charset="-122"/>
              </a:rPr>
              <a:t>处理机调度的层次</a:t>
            </a:r>
            <a:endParaRPr lang="zh-CN" altLang="en-US" sz="4800">
              <a:latin typeface="仿宋_GB2312" pitchFamily="49" charset="-122"/>
              <a:ea typeface="仿宋_GB2312" pitchFamily="49" charset="-122"/>
            </a:endParaRPr>
          </a:p>
        </p:txBody>
      </p:sp>
      <p:sp>
        <p:nvSpPr>
          <p:cNvPr id="171011" name="Text Box 3"/>
          <p:cNvSpPr txBox="1">
            <a:spLocks noChangeArrowheads="1"/>
          </p:cNvSpPr>
          <p:nvPr/>
        </p:nvSpPr>
        <p:spPr bwMode="auto">
          <a:xfrm>
            <a:off x="533400" y="981075"/>
            <a:ext cx="82867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en-US" altLang="zh-CN" sz="2800">
                <a:ea typeface="华文新魏" panose="02010800040101010101" pitchFamily="2" charset="-122"/>
              </a:rPr>
              <a:t>    </a:t>
            </a:r>
            <a:r>
              <a:rPr kumimoji="1" lang="zh-CN" altLang="en-US" sz="2800">
                <a:ea typeface="华文新魏" panose="02010800040101010101" pitchFamily="2" charset="-122"/>
              </a:rPr>
              <a:t>作业从进入系统成为后备作业开始，直到运行结束退出系统为止，需经历不同级别的调度</a:t>
            </a:r>
            <a:r>
              <a:rPr kumimoji="1" lang="en-US" altLang="zh-CN" sz="2800">
                <a:ea typeface="华文新魏" panose="02010800040101010101" pitchFamily="2" charset="-122"/>
              </a:rPr>
              <a:t>:</a:t>
            </a:r>
          </a:p>
        </p:txBody>
      </p:sp>
      <p:grpSp>
        <p:nvGrpSpPr>
          <p:cNvPr id="171012" name="Group 4"/>
          <p:cNvGrpSpPr>
            <a:grpSpLocks/>
          </p:cNvGrpSpPr>
          <p:nvPr/>
        </p:nvGrpSpPr>
        <p:grpSpPr bwMode="auto">
          <a:xfrm>
            <a:off x="2444750" y="1916113"/>
            <a:ext cx="4648200" cy="1547812"/>
            <a:chOff x="336" y="1104"/>
            <a:chExt cx="2640" cy="822"/>
          </a:xfrm>
        </p:grpSpPr>
        <p:sp>
          <p:nvSpPr>
            <p:cNvPr id="171013" name="Text Box 5"/>
            <p:cNvSpPr txBox="1">
              <a:spLocks noChangeArrowheads="1"/>
            </p:cNvSpPr>
            <p:nvPr/>
          </p:nvSpPr>
          <p:spPr bwMode="auto">
            <a:xfrm>
              <a:off x="432" y="1104"/>
              <a:ext cx="2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800">
                  <a:latin typeface="Times New Roman" panose="02020603050405020304" pitchFamily="18" charset="0"/>
                  <a:ea typeface="仿宋_GB2312" pitchFamily="49" charset="-122"/>
                </a:rPr>
                <a:t>高级调度</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作业调度</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endParaRPr kumimoji="1" lang="zh-CN" altLang="en-US" sz="2800">
                <a:latin typeface="Times New Roman" panose="02020603050405020304" pitchFamily="18" charset="0"/>
              </a:endParaRPr>
            </a:p>
          </p:txBody>
        </p:sp>
        <p:sp>
          <p:nvSpPr>
            <p:cNvPr id="171014" name="Text Box 6"/>
            <p:cNvSpPr txBox="1">
              <a:spLocks noChangeArrowheads="1"/>
            </p:cNvSpPr>
            <p:nvPr/>
          </p:nvSpPr>
          <p:spPr bwMode="auto">
            <a:xfrm>
              <a:off x="432" y="1411"/>
              <a:ext cx="2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800">
                  <a:latin typeface="Times New Roman" panose="02020603050405020304" pitchFamily="18" charset="0"/>
                  <a:ea typeface="仿宋_GB2312" pitchFamily="49" charset="-122"/>
                </a:rPr>
                <a:t>中级调度</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主</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辅存对换</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endParaRPr kumimoji="1" lang="zh-CN" altLang="en-US" sz="2800">
                <a:latin typeface="Times New Roman" panose="02020603050405020304" pitchFamily="18" charset="0"/>
              </a:endParaRPr>
            </a:p>
          </p:txBody>
        </p:sp>
        <p:sp>
          <p:nvSpPr>
            <p:cNvPr id="171015" name="Text Box 7"/>
            <p:cNvSpPr txBox="1">
              <a:spLocks noChangeArrowheads="1"/>
            </p:cNvSpPr>
            <p:nvPr/>
          </p:nvSpPr>
          <p:spPr bwMode="auto">
            <a:xfrm>
              <a:off x="432" y="1699"/>
              <a:ext cx="254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kumimoji="1" lang="zh-CN" altLang="en-US" sz="2800">
                  <a:latin typeface="Times New Roman" panose="02020603050405020304" pitchFamily="18" charset="0"/>
                  <a:ea typeface="仿宋_GB2312" pitchFamily="49" charset="-122"/>
                </a:rPr>
                <a:t>低级调度</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进程调度</a:t>
              </a:r>
              <a:r>
                <a:rPr kumimoji="1" lang="en-US" altLang="zh-CN" sz="2800">
                  <a:latin typeface="Times New Roman" panose="02020603050405020304" pitchFamily="18" charset="0"/>
                  <a:ea typeface="仿宋_GB2312" pitchFamily="49" charset="-122"/>
                </a:rPr>
                <a:t>)</a:t>
              </a:r>
              <a:r>
                <a:rPr kumimoji="1" lang="zh-CN" altLang="en-US" sz="2800">
                  <a:latin typeface="Times New Roman" panose="02020603050405020304" pitchFamily="18" charset="0"/>
                  <a:ea typeface="仿宋_GB2312" pitchFamily="49" charset="-122"/>
                </a:rPr>
                <a:t>：</a:t>
              </a:r>
              <a:endParaRPr kumimoji="1" lang="zh-CN" altLang="en-US" sz="2800">
                <a:latin typeface="Times New Roman" panose="02020603050405020304" pitchFamily="18" charset="0"/>
              </a:endParaRPr>
            </a:p>
          </p:txBody>
        </p:sp>
        <p:sp>
          <p:nvSpPr>
            <p:cNvPr id="171016" name="AutoShape 8"/>
            <p:cNvSpPr>
              <a:spLocks/>
            </p:cNvSpPr>
            <p:nvPr/>
          </p:nvSpPr>
          <p:spPr bwMode="auto">
            <a:xfrm>
              <a:off x="336" y="1200"/>
              <a:ext cx="96" cy="624"/>
            </a:xfrm>
            <a:prstGeom prst="leftBrace">
              <a:avLst>
                <a:gd name="adj1" fmla="val 541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1017" name="Group 9"/>
          <p:cNvGrpSpPr>
            <a:grpSpLocks/>
          </p:cNvGrpSpPr>
          <p:nvPr/>
        </p:nvGrpSpPr>
        <p:grpSpPr bwMode="auto">
          <a:xfrm>
            <a:off x="992188" y="3644900"/>
            <a:ext cx="7324725" cy="2751138"/>
            <a:chOff x="906" y="1915"/>
            <a:chExt cx="4614" cy="1733"/>
          </a:xfrm>
        </p:grpSpPr>
        <p:sp>
          <p:nvSpPr>
            <p:cNvPr id="171018" name="Text Box 10"/>
            <p:cNvSpPr txBox="1">
              <a:spLocks noChangeArrowheads="1"/>
            </p:cNvSpPr>
            <p:nvPr/>
          </p:nvSpPr>
          <p:spPr bwMode="auto">
            <a:xfrm>
              <a:off x="4223" y="2880"/>
              <a:ext cx="769" cy="192"/>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进程调度</a:t>
              </a:r>
            </a:p>
          </p:txBody>
        </p:sp>
        <p:sp>
          <p:nvSpPr>
            <p:cNvPr id="171019" name="AutoShape 11"/>
            <p:cNvSpPr>
              <a:spLocks noChangeArrowheads="1"/>
            </p:cNvSpPr>
            <p:nvPr/>
          </p:nvSpPr>
          <p:spPr bwMode="auto">
            <a:xfrm>
              <a:off x="906" y="2244"/>
              <a:ext cx="780" cy="1250"/>
            </a:xfrm>
            <a:prstGeom prst="can">
              <a:avLst>
                <a:gd name="adj" fmla="val 40064"/>
              </a:avLst>
            </a:prstGeom>
            <a:solidFill>
              <a:srgbClr val="FFFFFF"/>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000">
                  <a:latin typeface="Times New Roman" panose="02020603050405020304" pitchFamily="18" charset="0"/>
                </a:rPr>
                <a:t> </a:t>
              </a:r>
              <a:r>
                <a:rPr lang="zh-CN" altLang="en-US" sz="2000">
                  <a:latin typeface="Times New Roman" panose="02020603050405020304" pitchFamily="18" charset="0"/>
                </a:rPr>
                <a:t>后备作业</a:t>
              </a:r>
            </a:p>
            <a:p>
              <a:pPr algn="just" eaLnBrk="0" hangingPunct="0"/>
              <a:r>
                <a:rPr lang="zh-CN" altLang="en-US" sz="2000">
                  <a:latin typeface="Times New Roman" panose="02020603050405020304" pitchFamily="18" charset="0"/>
                </a:rPr>
                <a:t>  </a:t>
              </a:r>
            </a:p>
            <a:p>
              <a:pPr algn="just" eaLnBrk="0" hangingPunct="0"/>
              <a:r>
                <a:rPr lang="zh-CN" altLang="en-US" sz="2000">
                  <a:latin typeface="Times New Roman" panose="02020603050405020304" pitchFamily="18" charset="0"/>
                </a:rPr>
                <a:t> 对换进程</a:t>
              </a:r>
            </a:p>
            <a:p>
              <a:pPr algn="just" eaLnBrk="0" hangingPunct="0"/>
              <a:r>
                <a:rPr lang="zh-CN" altLang="en-US" sz="1000">
                  <a:latin typeface="Times New Roman" panose="02020603050405020304" pitchFamily="18" charset="0"/>
                </a:rPr>
                <a:t>  </a:t>
              </a:r>
              <a:r>
                <a:rPr lang="en-US" altLang="zh-CN" sz="1000">
                  <a:latin typeface="Times New Roman" panose="02020603050405020304" pitchFamily="18" charset="0"/>
                </a:rPr>
                <a:t>……</a:t>
              </a:r>
            </a:p>
          </p:txBody>
        </p:sp>
        <p:sp>
          <p:nvSpPr>
            <p:cNvPr id="171020" name="Text Box 12"/>
            <p:cNvSpPr txBox="1">
              <a:spLocks noChangeArrowheads="1"/>
            </p:cNvSpPr>
            <p:nvPr/>
          </p:nvSpPr>
          <p:spPr bwMode="auto">
            <a:xfrm>
              <a:off x="2892" y="2156"/>
              <a:ext cx="1021" cy="1492"/>
            </a:xfrm>
            <a:prstGeom prst="rect">
              <a:avLst/>
            </a:prstGeom>
            <a:solidFill>
              <a:srgbClr val="FFFFFF"/>
            </a:solidFill>
            <a:ln w="9525">
              <a:solidFill>
                <a:srgbClr val="000000"/>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a:latin typeface="Times New Roman" panose="02020603050405020304" pitchFamily="18" charset="0"/>
                </a:rPr>
                <a:t>OS</a:t>
              </a:r>
              <a:r>
                <a:rPr lang="zh-CN" altLang="en-US" sz="2000">
                  <a:latin typeface="Times New Roman" panose="02020603050405020304" pitchFamily="18" charset="0"/>
                </a:rPr>
                <a:t>驻留</a:t>
              </a:r>
            </a:p>
            <a:p>
              <a:pPr algn="ctr" eaLnBrk="0" hangingPunct="0"/>
              <a:r>
                <a:rPr lang="zh-CN" altLang="en-US" sz="2000">
                  <a:latin typeface="Times New Roman" panose="02020603050405020304" pitchFamily="18" charset="0"/>
                </a:rPr>
                <a:t>用户进程</a:t>
              </a:r>
              <a:r>
                <a:rPr lang="en-US" altLang="zh-CN" sz="2000">
                  <a:latin typeface="Times New Roman" panose="02020603050405020304" pitchFamily="18" charset="0"/>
                </a:rPr>
                <a:t>1</a:t>
              </a:r>
            </a:p>
            <a:p>
              <a:pPr algn="ctr" eaLnBrk="0" hangingPunct="0"/>
              <a:r>
                <a:rPr lang="zh-CN" altLang="en-US" sz="2000">
                  <a:latin typeface="Times New Roman" panose="02020603050405020304" pitchFamily="18" charset="0"/>
                </a:rPr>
                <a:t>用户进程</a:t>
              </a:r>
              <a:r>
                <a:rPr lang="en-US" altLang="zh-CN" sz="2000">
                  <a:latin typeface="Times New Roman" panose="02020603050405020304" pitchFamily="18" charset="0"/>
                </a:rPr>
                <a:t>2</a:t>
              </a:r>
            </a:p>
            <a:p>
              <a:pPr algn="ctr" eaLnBrk="0" hangingPunct="0"/>
              <a:endParaRPr lang="en-US" altLang="zh-CN" sz="2000">
                <a:latin typeface="Times New Roman" panose="02020603050405020304" pitchFamily="18" charset="0"/>
              </a:endParaRPr>
            </a:p>
            <a:p>
              <a:pPr algn="ctr" eaLnBrk="0" hangingPunct="0"/>
              <a:endParaRPr lang="en-US" altLang="zh-CN" sz="2000">
                <a:latin typeface="Times New Roman" panose="02020603050405020304" pitchFamily="18" charset="0"/>
              </a:endParaRPr>
            </a:p>
            <a:p>
              <a:pPr algn="ctr" eaLnBrk="0" hangingPunct="0"/>
              <a:endParaRPr lang="en-US" altLang="zh-CN" sz="2000">
                <a:latin typeface="Times New Roman" panose="02020603050405020304" pitchFamily="18" charset="0"/>
              </a:endParaRPr>
            </a:p>
            <a:p>
              <a:pPr algn="ctr" eaLnBrk="0" hangingPunct="0"/>
              <a:r>
                <a:rPr lang="zh-CN" altLang="en-US" sz="2000">
                  <a:latin typeface="Times New Roman" panose="02020603050405020304" pitchFamily="18" charset="0"/>
                </a:rPr>
                <a:t>用户进程</a:t>
              </a:r>
              <a:r>
                <a:rPr lang="en-US" altLang="zh-CN" sz="2000">
                  <a:latin typeface="Times New Roman" panose="02020603050405020304" pitchFamily="18" charset="0"/>
                </a:rPr>
                <a:t>n</a:t>
              </a:r>
            </a:p>
          </p:txBody>
        </p:sp>
        <p:sp>
          <p:nvSpPr>
            <p:cNvPr id="171021" name="Line 13"/>
            <p:cNvSpPr>
              <a:spLocks noChangeShapeType="1"/>
            </p:cNvSpPr>
            <p:nvPr/>
          </p:nvSpPr>
          <p:spPr bwMode="auto">
            <a:xfrm>
              <a:off x="2892" y="2339"/>
              <a:ext cx="1021"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2" name="Line 14"/>
            <p:cNvSpPr>
              <a:spLocks noChangeShapeType="1"/>
            </p:cNvSpPr>
            <p:nvPr/>
          </p:nvSpPr>
          <p:spPr bwMode="auto">
            <a:xfrm>
              <a:off x="2892" y="2532"/>
              <a:ext cx="1021"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3" name="Line 15"/>
            <p:cNvSpPr>
              <a:spLocks noChangeShapeType="1"/>
            </p:cNvSpPr>
            <p:nvPr/>
          </p:nvSpPr>
          <p:spPr bwMode="auto">
            <a:xfrm>
              <a:off x="2892" y="2751"/>
              <a:ext cx="1021"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4" name="Line 16"/>
            <p:cNvSpPr>
              <a:spLocks noChangeShapeType="1"/>
            </p:cNvSpPr>
            <p:nvPr/>
          </p:nvSpPr>
          <p:spPr bwMode="auto">
            <a:xfrm>
              <a:off x="2892" y="3290"/>
              <a:ext cx="1021" cy="0"/>
            </a:xfrm>
            <a:prstGeom prst="line">
              <a:avLst/>
            </a:prstGeom>
            <a:noFill/>
            <a:ln w="9525">
              <a:solidFill>
                <a:srgbClr val="000000"/>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5" name="Text Box 17"/>
            <p:cNvSpPr txBox="1">
              <a:spLocks noChangeArrowheads="1"/>
            </p:cNvSpPr>
            <p:nvPr/>
          </p:nvSpPr>
          <p:spPr bwMode="auto">
            <a:xfrm>
              <a:off x="3120" y="1915"/>
              <a:ext cx="485" cy="197"/>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主存</a:t>
              </a:r>
            </a:p>
          </p:txBody>
        </p:sp>
        <p:sp>
          <p:nvSpPr>
            <p:cNvPr id="171026" name="Oval 18"/>
            <p:cNvSpPr>
              <a:spLocks noChangeArrowheads="1"/>
            </p:cNvSpPr>
            <p:nvPr/>
          </p:nvSpPr>
          <p:spPr bwMode="auto">
            <a:xfrm>
              <a:off x="4636" y="2156"/>
              <a:ext cx="884" cy="296"/>
            </a:xfrm>
            <a:prstGeom prst="ellipse">
              <a:avLst/>
            </a:prstGeom>
            <a:solidFill>
              <a:srgbClr val="FFFFFF"/>
            </a:solidFill>
            <a:ln w="9525">
              <a:solidFill>
                <a:srgbClr val="000000"/>
              </a:solidFill>
              <a:round/>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2000">
                  <a:latin typeface="Times New Roman" panose="02020603050405020304" pitchFamily="18" charset="0"/>
                </a:rPr>
                <a:t>CPU</a:t>
              </a:r>
            </a:p>
          </p:txBody>
        </p:sp>
        <p:sp>
          <p:nvSpPr>
            <p:cNvPr id="171027" name="Line 19"/>
            <p:cNvSpPr>
              <a:spLocks noChangeShapeType="1"/>
            </p:cNvSpPr>
            <p:nvPr/>
          </p:nvSpPr>
          <p:spPr bwMode="auto">
            <a:xfrm flipV="1">
              <a:off x="1767" y="2507"/>
              <a:ext cx="1125" cy="25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8" name="Line 20"/>
            <p:cNvSpPr>
              <a:spLocks noChangeShapeType="1"/>
            </p:cNvSpPr>
            <p:nvPr/>
          </p:nvSpPr>
          <p:spPr bwMode="auto">
            <a:xfrm>
              <a:off x="1767" y="3231"/>
              <a:ext cx="1079" cy="263"/>
            </a:xfrm>
            <a:prstGeom prst="line">
              <a:avLst/>
            </a:prstGeom>
            <a:noFill/>
            <a:ln w="9525">
              <a:solidFill>
                <a:srgbClr val="000000"/>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29" name="Line 21"/>
            <p:cNvSpPr>
              <a:spLocks noChangeShapeType="1"/>
            </p:cNvSpPr>
            <p:nvPr/>
          </p:nvSpPr>
          <p:spPr bwMode="auto">
            <a:xfrm flipV="1">
              <a:off x="3982" y="2452"/>
              <a:ext cx="700" cy="702"/>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71030" name="Text Box 22"/>
            <p:cNvSpPr txBox="1">
              <a:spLocks noChangeArrowheads="1"/>
            </p:cNvSpPr>
            <p:nvPr/>
          </p:nvSpPr>
          <p:spPr bwMode="auto">
            <a:xfrm>
              <a:off x="1872" y="2395"/>
              <a:ext cx="779" cy="197"/>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作业调度</a:t>
              </a:r>
            </a:p>
          </p:txBody>
        </p:sp>
        <p:sp>
          <p:nvSpPr>
            <p:cNvPr id="171031" name="Text Box 23"/>
            <p:cNvSpPr txBox="1">
              <a:spLocks noChangeArrowheads="1"/>
            </p:cNvSpPr>
            <p:nvPr/>
          </p:nvSpPr>
          <p:spPr bwMode="auto">
            <a:xfrm>
              <a:off x="2100" y="3089"/>
              <a:ext cx="732" cy="175"/>
            </a:xfrm>
            <a:prstGeom prst="rect">
              <a:avLst/>
            </a:prstGeom>
            <a:solidFill>
              <a:srgbClr val="FFFFFF"/>
            </a:solidFill>
            <a:ln w="9525">
              <a:solidFill>
                <a:srgbClr val="FFFFFF"/>
              </a:solidFill>
              <a:miter lim="800000"/>
              <a:headEnd/>
              <a:tailEnd type="none" w="sm"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zh-CN" altLang="en-US" sz="2000">
                  <a:latin typeface="Times New Roman" panose="02020603050405020304" pitchFamily="18" charset="0"/>
                </a:rPr>
                <a:t>中级调度</a:t>
              </a:r>
            </a:p>
          </p:txBody>
        </p:sp>
        <p:sp>
          <p:nvSpPr>
            <p:cNvPr id="171032" name="Rectangle 24"/>
            <p:cNvSpPr>
              <a:spLocks noChangeArrowheads="1"/>
            </p:cNvSpPr>
            <p:nvPr/>
          </p:nvSpPr>
          <p:spPr bwMode="auto">
            <a:xfrm>
              <a:off x="960" y="2880"/>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3" name="Rectangle 25"/>
            <p:cNvSpPr>
              <a:spLocks noChangeArrowheads="1"/>
            </p:cNvSpPr>
            <p:nvPr/>
          </p:nvSpPr>
          <p:spPr bwMode="auto">
            <a:xfrm>
              <a:off x="1104" y="2880"/>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4" name="Rectangle 26"/>
            <p:cNvSpPr>
              <a:spLocks noChangeArrowheads="1"/>
            </p:cNvSpPr>
            <p:nvPr/>
          </p:nvSpPr>
          <p:spPr bwMode="auto">
            <a:xfrm>
              <a:off x="1248" y="2880"/>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5" name="Rectangle 27"/>
            <p:cNvSpPr>
              <a:spLocks noChangeArrowheads="1"/>
            </p:cNvSpPr>
            <p:nvPr/>
          </p:nvSpPr>
          <p:spPr bwMode="auto">
            <a:xfrm>
              <a:off x="1392" y="2880"/>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6" name="Rectangle 28"/>
            <p:cNvSpPr>
              <a:spLocks noChangeArrowheads="1"/>
            </p:cNvSpPr>
            <p:nvPr/>
          </p:nvSpPr>
          <p:spPr bwMode="auto">
            <a:xfrm>
              <a:off x="960" y="3168"/>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7" name="Rectangle 29"/>
            <p:cNvSpPr>
              <a:spLocks noChangeArrowheads="1"/>
            </p:cNvSpPr>
            <p:nvPr/>
          </p:nvSpPr>
          <p:spPr bwMode="auto">
            <a:xfrm>
              <a:off x="1104" y="3168"/>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8" name="Rectangle 30"/>
            <p:cNvSpPr>
              <a:spLocks noChangeArrowheads="1"/>
            </p:cNvSpPr>
            <p:nvPr/>
          </p:nvSpPr>
          <p:spPr bwMode="auto">
            <a:xfrm>
              <a:off x="1248" y="3168"/>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39" name="Rectangle 31"/>
            <p:cNvSpPr>
              <a:spLocks noChangeArrowheads="1"/>
            </p:cNvSpPr>
            <p:nvPr/>
          </p:nvSpPr>
          <p:spPr bwMode="auto">
            <a:xfrm>
              <a:off x="1392" y="3168"/>
              <a:ext cx="96" cy="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636456584"/>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10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900113" y="260350"/>
            <a:ext cx="7772400" cy="669925"/>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处理器调度的层次</a:t>
            </a:r>
            <a:r>
              <a:rPr lang="zh-CN" altLang="en-US">
                <a:latin typeface="仿宋_GB2312" pitchFamily="49" charset="-122"/>
                <a:ea typeface="仿宋_GB2312" pitchFamily="49" charset="-122"/>
              </a:rPr>
              <a:t> </a:t>
            </a:r>
          </a:p>
        </p:txBody>
      </p:sp>
      <p:sp>
        <p:nvSpPr>
          <p:cNvPr id="172035" name="Rectangle 3"/>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172036" name="Group 4"/>
          <p:cNvGrpSpPr>
            <a:grpSpLocks/>
          </p:cNvGrpSpPr>
          <p:nvPr/>
        </p:nvGrpSpPr>
        <p:grpSpPr bwMode="auto">
          <a:xfrm>
            <a:off x="1403350" y="981075"/>
            <a:ext cx="6477000" cy="4953000"/>
            <a:chOff x="480" y="768"/>
            <a:chExt cx="4080" cy="3120"/>
          </a:xfrm>
        </p:grpSpPr>
        <p:sp>
          <p:nvSpPr>
            <p:cNvPr id="172037" name="Text Box 5"/>
            <p:cNvSpPr txBox="1">
              <a:spLocks noChangeArrowheads="1"/>
            </p:cNvSpPr>
            <p:nvPr/>
          </p:nvSpPr>
          <p:spPr bwMode="auto">
            <a:xfrm>
              <a:off x="480" y="768"/>
              <a:ext cx="4080" cy="3120"/>
            </a:xfrm>
            <a:prstGeom prst="rect">
              <a:avLst/>
            </a:prstGeom>
            <a:solidFill>
              <a:srgbClr val="808080"/>
            </a:solidFill>
            <a:ln w="19050">
              <a:solidFill>
                <a:srgbClr val="000000"/>
              </a:solidFill>
              <a:miter lim="800000"/>
              <a:headEnd/>
              <a:tailEnd/>
            </a:ln>
          </p:spPr>
          <p:txBody>
            <a:bodyPr lIns="0" tIns="0" rIns="0" bIns="0"/>
            <a:lstStyle/>
            <a:p>
              <a:pPr algn="just" eaLnBrk="0" hangingPunct="0"/>
              <a:endParaRPr lang="zh-CN" altLang="zh-CN" sz="1000">
                <a:solidFill>
                  <a:srgbClr val="660066"/>
                </a:solidFill>
                <a:latin typeface="Times New Roman" panose="02020603050405020304" pitchFamily="18" charset="0"/>
              </a:endParaRPr>
            </a:p>
          </p:txBody>
        </p:sp>
        <p:sp>
          <p:nvSpPr>
            <p:cNvPr id="172038" name="Line 6"/>
            <p:cNvSpPr>
              <a:spLocks noChangeShapeType="1"/>
            </p:cNvSpPr>
            <p:nvPr/>
          </p:nvSpPr>
          <p:spPr bwMode="auto">
            <a:xfrm flipH="1" flipV="1">
              <a:off x="1020" y="1172"/>
              <a:ext cx="0" cy="2245"/>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39" name="Rectangle 7"/>
            <p:cNvSpPr>
              <a:spLocks noChangeArrowheads="1"/>
            </p:cNvSpPr>
            <p:nvPr/>
          </p:nvSpPr>
          <p:spPr bwMode="auto">
            <a:xfrm>
              <a:off x="1440" y="866"/>
              <a:ext cx="2340" cy="2925"/>
            </a:xfrm>
            <a:prstGeom prst="rect">
              <a:avLst/>
            </a:prstGeom>
            <a:solidFill>
              <a:srgbClr val="C0C0C0"/>
            </a:solidFill>
            <a:ln w="19050">
              <a:solidFill>
                <a:srgbClr val="000000"/>
              </a:solidFill>
              <a:miter lim="800000"/>
              <a:headEnd/>
              <a:tailEnd/>
            </a:ln>
          </p:spPr>
          <p:txBody>
            <a:bodyPr lIns="0" tIns="0" rIns="0" bIns="0"/>
            <a:lstStyle/>
            <a:p>
              <a:endParaRPr lang="zh-CN" altLang="en-US"/>
            </a:p>
          </p:txBody>
        </p:sp>
        <p:sp>
          <p:nvSpPr>
            <p:cNvPr id="172040" name="Text Box 8"/>
            <p:cNvSpPr txBox="1">
              <a:spLocks noChangeArrowheads="1"/>
            </p:cNvSpPr>
            <p:nvPr/>
          </p:nvSpPr>
          <p:spPr bwMode="auto">
            <a:xfrm>
              <a:off x="2280" y="3543"/>
              <a:ext cx="72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b="1">
                  <a:solidFill>
                    <a:srgbClr val="FFFF00"/>
                  </a:solidFill>
                  <a:latin typeface="宋体" panose="02010600030101010101" pitchFamily="2" charset="-122"/>
                </a:rPr>
                <a:t>中级调度</a:t>
              </a:r>
            </a:p>
          </p:txBody>
        </p:sp>
        <p:grpSp>
          <p:nvGrpSpPr>
            <p:cNvPr id="172041" name="Group 9"/>
            <p:cNvGrpSpPr>
              <a:grpSpLocks/>
            </p:cNvGrpSpPr>
            <p:nvPr/>
          </p:nvGrpSpPr>
          <p:grpSpPr bwMode="auto">
            <a:xfrm>
              <a:off x="720" y="2035"/>
              <a:ext cx="660" cy="309"/>
              <a:chOff x="2571" y="3451"/>
              <a:chExt cx="1420" cy="401"/>
            </a:xfrm>
          </p:grpSpPr>
          <p:sp>
            <p:nvSpPr>
              <p:cNvPr id="172042" name="Oval 10"/>
              <p:cNvSpPr>
                <a:spLocks noChangeArrowheads="1"/>
              </p:cNvSpPr>
              <p:nvPr/>
            </p:nvSpPr>
            <p:spPr bwMode="auto">
              <a:xfrm>
                <a:off x="2571" y="3451"/>
                <a:ext cx="1420" cy="401"/>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43" name="Text Box 11"/>
              <p:cNvSpPr txBox="1">
                <a:spLocks noChangeArrowheads="1"/>
              </p:cNvSpPr>
              <p:nvPr/>
            </p:nvSpPr>
            <p:spPr bwMode="auto">
              <a:xfrm>
                <a:off x="2778" y="35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新建态</a:t>
                </a:r>
              </a:p>
            </p:txBody>
          </p:sp>
        </p:grpSp>
        <p:grpSp>
          <p:nvGrpSpPr>
            <p:cNvPr id="172044" name="Group 12"/>
            <p:cNvGrpSpPr>
              <a:grpSpLocks/>
            </p:cNvGrpSpPr>
            <p:nvPr/>
          </p:nvGrpSpPr>
          <p:grpSpPr bwMode="auto">
            <a:xfrm>
              <a:off x="2280" y="3206"/>
              <a:ext cx="710" cy="309"/>
              <a:chOff x="2796" y="3951"/>
              <a:chExt cx="1420" cy="401"/>
            </a:xfrm>
          </p:grpSpPr>
          <p:sp>
            <p:nvSpPr>
              <p:cNvPr id="172045" name="Oval 13"/>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46" name="Text Box 14"/>
              <p:cNvSpPr txBox="1">
                <a:spLocks noChangeArrowheads="1"/>
              </p:cNvSpPr>
              <p:nvPr/>
            </p:nvSpPr>
            <p:spPr bwMode="auto">
              <a:xfrm>
                <a:off x="3018" y="40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400">
                    <a:solidFill>
                      <a:srgbClr val="660066"/>
                    </a:solidFill>
                    <a:latin typeface="宋体" panose="02010600030101010101" pitchFamily="2" charset="-122"/>
                  </a:rPr>
                  <a:t>挂起就绪态</a:t>
                </a:r>
              </a:p>
            </p:txBody>
          </p:sp>
        </p:grpSp>
        <p:sp>
          <p:nvSpPr>
            <p:cNvPr id="172047" name="Line 15"/>
            <p:cNvSpPr>
              <a:spLocks noChangeShapeType="1"/>
            </p:cNvSpPr>
            <p:nvPr/>
          </p:nvSpPr>
          <p:spPr bwMode="auto">
            <a:xfrm flipH="1" flipV="1">
              <a:off x="3660" y="2281"/>
              <a:ext cx="0" cy="695"/>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172048" name="Group 16"/>
            <p:cNvGrpSpPr>
              <a:grpSpLocks/>
            </p:cNvGrpSpPr>
            <p:nvPr/>
          </p:nvGrpSpPr>
          <p:grpSpPr bwMode="auto">
            <a:xfrm>
              <a:off x="2280" y="2816"/>
              <a:ext cx="744" cy="304"/>
              <a:chOff x="2796" y="3951"/>
              <a:chExt cx="1420" cy="401"/>
            </a:xfrm>
          </p:grpSpPr>
          <p:sp>
            <p:nvSpPr>
              <p:cNvPr id="172049" name="Oval 17"/>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50" name="Text Box 18"/>
              <p:cNvSpPr txBox="1">
                <a:spLocks noChangeArrowheads="1"/>
              </p:cNvSpPr>
              <p:nvPr/>
            </p:nvSpPr>
            <p:spPr bwMode="auto">
              <a:xfrm>
                <a:off x="3018" y="40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400">
                    <a:solidFill>
                      <a:srgbClr val="660066"/>
                    </a:solidFill>
                    <a:latin typeface="宋体" panose="02010600030101010101" pitchFamily="2" charset="-122"/>
                  </a:rPr>
                  <a:t>挂起等待态</a:t>
                </a:r>
              </a:p>
            </p:txBody>
          </p:sp>
        </p:grpSp>
        <p:sp>
          <p:nvSpPr>
            <p:cNvPr id="172051" name="Text Box 19"/>
            <p:cNvSpPr txBox="1">
              <a:spLocks noChangeArrowheads="1"/>
            </p:cNvSpPr>
            <p:nvPr/>
          </p:nvSpPr>
          <p:spPr bwMode="auto">
            <a:xfrm>
              <a:off x="530" y="3596"/>
              <a:ext cx="574"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b="1">
                  <a:solidFill>
                    <a:srgbClr val="FFFF00"/>
                  </a:solidFill>
                  <a:latin typeface="宋体" panose="02010600030101010101" pitchFamily="2" charset="-122"/>
                </a:rPr>
                <a:t>高级调度</a:t>
              </a:r>
            </a:p>
          </p:txBody>
        </p:sp>
        <p:sp>
          <p:nvSpPr>
            <p:cNvPr id="172052" name="Line 20"/>
            <p:cNvSpPr>
              <a:spLocks noChangeShapeType="1"/>
            </p:cNvSpPr>
            <p:nvPr/>
          </p:nvSpPr>
          <p:spPr bwMode="auto">
            <a:xfrm flipV="1">
              <a:off x="540" y="2187"/>
              <a:ext cx="18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53" name="Text Box 21"/>
            <p:cNvSpPr txBox="1">
              <a:spLocks noChangeArrowheads="1"/>
            </p:cNvSpPr>
            <p:nvPr/>
          </p:nvSpPr>
          <p:spPr bwMode="auto">
            <a:xfrm>
              <a:off x="1680" y="963"/>
              <a:ext cx="1920" cy="175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endParaRPr lang="zh-CN" altLang="zh-CN" sz="1000">
                <a:solidFill>
                  <a:srgbClr val="660066"/>
                </a:solidFill>
                <a:latin typeface="Times New Roman" panose="02020603050405020304" pitchFamily="18" charset="0"/>
              </a:endParaRPr>
            </a:p>
          </p:txBody>
        </p:sp>
        <p:sp>
          <p:nvSpPr>
            <p:cNvPr id="172054" name="Text Box 22"/>
            <p:cNvSpPr txBox="1">
              <a:spLocks noChangeArrowheads="1"/>
            </p:cNvSpPr>
            <p:nvPr/>
          </p:nvSpPr>
          <p:spPr bwMode="auto">
            <a:xfrm>
              <a:off x="1680" y="2487"/>
              <a:ext cx="192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b="1">
                  <a:solidFill>
                    <a:srgbClr val="FF0000"/>
                  </a:solidFill>
                  <a:latin typeface="宋体" panose="02010600030101010101" pitchFamily="2" charset="-122"/>
                </a:rPr>
                <a:t>低级调度</a:t>
              </a:r>
            </a:p>
          </p:txBody>
        </p:sp>
        <p:sp>
          <p:nvSpPr>
            <p:cNvPr id="172055" name="Line 23"/>
            <p:cNvSpPr>
              <a:spLocks noChangeShapeType="1"/>
            </p:cNvSpPr>
            <p:nvPr/>
          </p:nvSpPr>
          <p:spPr bwMode="auto">
            <a:xfrm flipV="1">
              <a:off x="2160" y="1353"/>
              <a:ext cx="0" cy="78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172056" name="Group 24"/>
            <p:cNvGrpSpPr>
              <a:grpSpLocks/>
            </p:cNvGrpSpPr>
            <p:nvPr/>
          </p:nvGrpSpPr>
          <p:grpSpPr bwMode="auto">
            <a:xfrm>
              <a:off x="2762" y="1646"/>
              <a:ext cx="660" cy="308"/>
              <a:chOff x="5359" y="3451"/>
              <a:chExt cx="1419" cy="400"/>
            </a:xfrm>
          </p:grpSpPr>
          <p:sp>
            <p:nvSpPr>
              <p:cNvPr id="172057" name="Oval 25"/>
              <p:cNvSpPr>
                <a:spLocks noChangeArrowheads="1"/>
              </p:cNvSpPr>
              <p:nvPr/>
            </p:nvSpPr>
            <p:spPr bwMode="auto">
              <a:xfrm>
                <a:off x="5359" y="3451"/>
                <a:ext cx="1419" cy="400"/>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58" name="Text Box 26"/>
              <p:cNvSpPr txBox="1">
                <a:spLocks noChangeArrowheads="1"/>
              </p:cNvSpPr>
              <p:nvPr/>
            </p:nvSpPr>
            <p:spPr bwMode="auto">
              <a:xfrm>
                <a:off x="5684" y="3519"/>
                <a:ext cx="851"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运行态</a:t>
                </a:r>
              </a:p>
            </p:txBody>
          </p:sp>
        </p:grpSp>
        <p:grpSp>
          <p:nvGrpSpPr>
            <p:cNvPr id="172059" name="Group 27"/>
            <p:cNvGrpSpPr>
              <a:grpSpLocks/>
            </p:cNvGrpSpPr>
            <p:nvPr/>
          </p:nvGrpSpPr>
          <p:grpSpPr bwMode="auto">
            <a:xfrm>
              <a:off x="1800" y="1061"/>
              <a:ext cx="710" cy="309"/>
              <a:chOff x="3868" y="4384"/>
              <a:chExt cx="1420" cy="401"/>
            </a:xfrm>
          </p:grpSpPr>
          <p:sp>
            <p:nvSpPr>
              <p:cNvPr id="172060" name="Oval 28"/>
              <p:cNvSpPr>
                <a:spLocks noChangeArrowheads="1"/>
              </p:cNvSpPr>
              <p:nvPr/>
            </p:nvSpPr>
            <p:spPr bwMode="auto">
              <a:xfrm>
                <a:off x="3868" y="4384"/>
                <a:ext cx="1420" cy="401"/>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61" name="Text Box 29"/>
              <p:cNvSpPr txBox="1">
                <a:spLocks noChangeArrowheads="1"/>
              </p:cNvSpPr>
              <p:nvPr/>
            </p:nvSpPr>
            <p:spPr bwMode="auto">
              <a:xfrm>
                <a:off x="4193" y="4451"/>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就绪态</a:t>
                </a:r>
              </a:p>
            </p:txBody>
          </p:sp>
        </p:grpSp>
        <p:grpSp>
          <p:nvGrpSpPr>
            <p:cNvPr id="172062" name="Group 30"/>
            <p:cNvGrpSpPr>
              <a:grpSpLocks/>
            </p:cNvGrpSpPr>
            <p:nvPr/>
          </p:nvGrpSpPr>
          <p:grpSpPr bwMode="auto">
            <a:xfrm>
              <a:off x="1800" y="2133"/>
              <a:ext cx="710" cy="309"/>
              <a:chOff x="7204" y="4384"/>
              <a:chExt cx="1420" cy="401"/>
            </a:xfrm>
          </p:grpSpPr>
          <p:sp>
            <p:nvSpPr>
              <p:cNvPr id="172063" name="Oval 31"/>
              <p:cNvSpPr>
                <a:spLocks noChangeArrowheads="1"/>
              </p:cNvSpPr>
              <p:nvPr/>
            </p:nvSpPr>
            <p:spPr bwMode="auto">
              <a:xfrm>
                <a:off x="7204" y="4384"/>
                <a:ext cx="1420" cy="401"/>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64" name="Text Box 32"/>
              <p:cNvSpPr txBox="1">
                <a:spLocks noChangeArrowheads="1"/>
              </p:cNvSpPr>
              <p:nvPr/>
            </p:nvSpPr>
            <p:spPr bwMode="auto">
              <a:xfrm>
                <a:off x="7529" y="4451"/>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等待态</a:t>
                </a:r>
              </a:p>
            </p:txBody>
          </p:sp>
        </p:grpSp>
        <p:sp>
          <p:nvSpPr>
            <p:cNvPr id="172065" name="Line 33"/>
            <p:cNvSpPr>
              <a:spLocks noChangeShapeType="1"/>
            </p:cNvSpPr>
            <p:nvPr/>
          </p:nvSpPr>
          <p:spPr bwMode="auto">
            <a:xfrm flipH="1">
              <a:off x="2280" y="1938"/>
              <a:ext cx="720" cy="19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66" name="Line 34"/>
            <p:cNvSpPr>
              <a:spLocks noChangeShapeType="1"/>
            </p:cNvSpPr>
            <p:nvPr/>
          </p:nvSpPr>
          <p:spPr bwMode="auto">
            <a:xfrm flipH="1" flipV="1">
              <a:off x="2198" y="1371"/>
              <a:ext cx="720" cy="292"/>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67" name="Line 35"/>
            <p:cNvSpPr>
              <a:spLocks noChangeShapeType="1"/>
            </p:cNvSpPr>
            <p:nvPr/>
          </p:nvSpPr>
          <p:spPr bwMode="auto">
            <a:xfrm>
              <a:off x="2340" y="1353"/>
              <a:ext cx="720" cy="29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68" name="Line 36"/>
            <p:cNvSpPr>
              <a:spLocks noChangeShapeType="1"/>
            </p:cNvSpPr>
            <p:nvPr/>
          </p:nvSpPr>
          <p:spPr bwMode="auto">
            <a:xfrm flipH="1" flipV="1">
              <a:off x="3000" y="2966"/>
              <a:ext cx="660"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69" name="Line 37"/>
            <p:cNvSpPr>
              <a:spLocks noChangeShapeType="1"/>
            </p:cNvSpPr>
            <p:nvPr/>
          </p:nvSpPr>
          <p:spPr bwMode="auto">
            <a:xfrm flipH="1" flipV="1">
              <a:off x="1620" y="2967"/>
              <a:ext cx="66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0" name="Line 38"/>
            <p:cNvSpPr>
              <a:spLocks noChangeShapeType="1"/>
            </p:cNvSpPr>
            <p:nvPr/>
          </p:nvSpPr>
          <p:spPr bwMode="auto">
            <a:xfrm flipH="1" flipV="1">
              <a:off x="2520" y="2284"/>
              <a:ext cx="114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1" name="Line 39"/>
            <p:cNvSpPr>
              <a:spLocks noChangeShapeType="1"/>
            </p:cNvSpPr>
            <p:nvPr/>
          </p:nvSpPr>
          <p:spPr bwMode="auto">
            <a:xfrm flipH="1" flipV="1">
              <a:off x="1620" y="2280"/>
              <a:ext cx="0" cy="695"/>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2" name="Line 40"/>
            <p:cNvSpPr>
              <a:spLocks noChangeShapeType="1"/>
            </p:cNvSpPr>
            <p:nvPr/>
          </p:nvSpPr>
          <p:spPr bwMode="auto">
            <a:xfrm flipH="1" flipV="1">
              <a:off x="1620" y="2283"/>
              <a:ext cx="180"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3" name="Line 41"/>
            <p:cNvSpPr>
              <a:spLocks noChangeShapeType="1"/>
            </p:cNvSpPr>
            <p:nvPr/>
          </p:nvSpPr>
          <p:spPr bwMode="auto">
            <a:xfrm flipH="1" flipV="1">
              <a:off x="1560" y="1256"/>
              <a:ext cx="240"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4" name="Line 42"/>
            <p:cNvSpPr>
              <a:spLocks noChangeShapeType="1"/>
            </p:cNvSpPr>
            <p:nvPr/>
          </p:nvSpPr>
          <p:spPr bwMode="auto">
            <a:xfrm flipH="1" flipV="1">
              <a:off x="1560" y="1256"/>
              <a:ext cx="0" cy="2068"/>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5" name="Line 43"/>
            <p:cNvSpPr>
              <a:spLocks noChangeShapeType="1"/>
            </p:cNvSpPr>
            <p:nvPr/>
          </p:nvSpPr>
          <p:spPr bwMode="auto">
            <a:xfrm flipH="1" flipV="1">
              <a:off x="1560" y="3321"/>
              <a:ext cx="72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6" name="Line 44"/>
            <p:cNvSpPr>
              <a:spLocks noChangeShapeType="1"/>
            </p:cNvSpPr>
            <p:nvPr/>
          </p:nvSpPr>
          <p:spPr bwMode="auto">
            <a:xfrm flipH="1" flipV="1">
              <a:off x="3000" y="3365"/>
              <a:ext cx="720" cy="0"/>
            </a:xfrm>
            <a:prstGeom prst="line">
              <a:avLst/>
            </a:prstGeom>
            <a:noFill/>
            <a:ln w="19050">
              <a:solidFill>
                <a:srgbClr val="000000"/>
              </a:solidFill>
              <a:round/>
              <a:headEnd type="none" w="sm" len="me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7" name="Line 45"/>
            <p:cNvSpPr>
              <a:spLocks noChangeShapeType="1"/>
            </p:cNvSpPr>
            <p:nvPr/>
          </p:nvSpPr>
          <p:spPr bwMode="auto">
            <a:xfrm flipH="1" flipV="1">
              <a:off x="3720" y="1202"/>
              <a:ext cx="0" cy="2167"/>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8" name="Line 46"/>
            <p:cNvSpPr>
              <a:spLocks noChangeShapeType="1"/>
            </p:cNvSpPr>
            <p:nvPr/>
          </p:nvSpPr>
          <p:spPr bwMode="auto">
            <a:xfrm flipH="1" flipV="1">
              <a:off x="2520" y="1211"/>
              <a:ext cx="120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79" name="Line 47"/>
            <p:cNvSpPr>
              <a:spLocks noChangeShapeType="1"/>
            </p:cNvSpPr>
            <p:nvPr/>
          </p:nvSpPr>
          <p:spPr bwMode="auto">
            <a:xfrm>
              <a:off x="1020" y="1185"/>
              <a:ext cx="78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80" name="Line 48"/>
            <p:cNvSpPr>
              <a:spLocks noChangeShapeType="1"/>
            </p:cNvSpPr>
            <p:nvPr/>
          </p:nvSpPr>
          <p:spPr bwMode="auto">
            <a:xfrm>
              <a:off x="1020" y="3401"/>
              <a:ext cx="1260" cy="8"/>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72081" name="Line 49"/>
            <p:cNvSpPr>
              <a:spLocks noChangeShapeType="1"/>
            </p:cNvSpPr>
            <p:nvPr/>
          </p:nvSpPr>
          <p:spPr bwMode="auto">
            <a:xfrm flipV="1">
              <a:off x="3435" y="1806"/>
              <a:ext cx="48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nvGrpSpPr>
            <p:cNvPr id="172082" name="Group 50"/>
            <p:cNvGrpSpPr>
              <a:grpSpLocks/>
            </p:cNvGrpSpPr>
            <p:nvPr/>
          </p:nvGrpSpPr>
          <p:grpSpPr bwMode="auto">
            <a:xfrm>
              <a:off x="3900" y="1584"/>
              <a:ext cx="612" cy="384"/>
              <a:chOff x="9261" y="7449"/>
              <a:chExt cx="1200" cy="516"/>
            </a:xfrm>
          </p:grpSpPr>
          <p:sp>
            <p:nvSpPr>
              <p:cNvPr id="172083" name="Oval 51"/>
              <p:cNvSpPr>
                <a:spLocks noChangeArrowheads="1"/>
              </p:cNvSpPr>
              <p:nvPr/>
            </p:nvSpPr>
            <p:spPr bwMode="auto">
              <a:xfrm>
                <a:off x="9261" y="7449"/>
                <a:ext cx="1200" cy="516"/>
              </a:xfrm>
              <a:prstGeom prst="ellipse">
                <a:avLst/>
              </a:prstGeom>
              <a:solidFill>
                <a:srgbClr val="FFFFFF"/>
              </a:solidFill>
              <a:ln w="19050">
                <a:solidFill>
                  <a:srgbClr val="000000"/>
                </a:solidFill>
                <a:round/>
                <a:headEnd/>
                <a:tailEnd/>
              </a:ln>
            </p:spPr>
            <p:txBody>
              <a:bodyPr lIns="0" tIns="0" rIns="0" bIns="0"/>
              <a:lstStyle/>
              <a:p>
                <a:endParaRPr lang="zh-CN" altLang="en-US"/>
              </a:p>
            </p:txBody>
          </p:sp>
          <p:sp>
            <p:nvSpPr>
              <p:cNvPr id="172084" name="Text Box 52"/>
              <p:cNvSpPr txBox="1">
                <a:spLocks noChangeArrowheads="1"/>
              </p:cNvSpPr>
              <p:nvPr/>
            </p:nvSpPr>
            <p:spPr bwMode="auto">
              <a:xfrm>
                <a:off x="9536" y="7535"/>
                <a:ext cx="720" cy="3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终止态</a:t>
                </a:r>
              </a:p>
            </p:txBody>
          </p:sp>
        </p:grpSp>
      </p:grpSp>
    </p:spTree>
    <p:extLst>
      <p:ext uri="{BB962C8B-B14F-4D97-AF65-F5344CB8AC3E}">
        <p14:creationId xmlns:p14="http://schemas.microsoft.com/office/powerpoint/2010/main" val="1824804035"/>
      </p:ext>
    </p:extLst>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900113" y="333375"/>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处理器调度与进程状态转换</a:t>
            </a:r>
            <a:endParaRPr lang="zh-CN" altLang="en-US" sz="4800">
              <a:latin typeface="仿宋_GB2312" pitchFamily="49" charset="-122"/>
              <a:ea typeface="仿宋_GB2312" pitchFamily="49" charset="-122"/>
            </a:endParaRPr>
          </a:p>
        </p:txBody>
      </p:sp>
      <p:sp>
        <p:nvSpPr>
          <p:cNvPr id="173059" name="Rectangle 3"/>
          <p:cNvSpPr>
            <a:spLocks noGrp="1" noChangeArrowheads="1"/>
          </p:cNvSpPr>
          <p:nvPr>
            <p:ph type="body" idx="1"/>
          </p:nvPr>
        </p:nvSpPr>
        <p:spPr/>
        <p:txBody>
          <a:bodyPr/>
          <a:lstStyle/>
          <a:p>
            <a:pPr>
              <a:buFontTx/>
              <a:buNone/>
            </a:pPr>
            <a:r>
              <a:rPr lang="en-US" altLang="zh-CN">
                <a:latin typeface="仿宋_GB2312" pitchFamily="49" charset="-122"/>
                <a:ea typeface="仿宋_GB2312" pitchFamily="49" charset="-122"/>
              </a:rPr>
              <a:t> </a:t>
            </a:r>
          </a:p>
        </p:txBody>
      </p:sp>
      <p:grpSp>
        <p:nvGrpSpPr>
          <p:cNvPr id="173060" name="Group 4"/>
          <p:cNvGrpSpPr>
            <a:grpSpLocks/>
          </p:cNvGrpSpPr>
          <p:nvPr/>
        </p:nvGrpSpPr>
        <p:grpSpPr bwMode="auto">
          <a:xfrm>
            <a:off x="608013" y="1143000"/>
            <a:ext cx="7164387" cy="4876800"/>
            <a:chOff x="335" y="624"/>
            <a:chExt cx="4513" cy="3072"/>
          </a:xfrm>
        </p:grpSpPr>
        <p:sp>
          <p:nvSpPr>
            <p:cNvPr id="173061" name="Text Box 5"/>
            <p:cNvSpPr txBox="1">
              <a:spLocks noChangeArrowheads="1"/>
            </p:cNvSpPr>
            <p:nvPr/>
          </p:nvSpPr>
          <p:spPr bwMode="auto">
            <a:xfrm>
              <a:off x="375" y="1622"/>
              <a:ext cx="345" cy="44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高级调度</a:t>
              </a:r>
            </a:p>
          </p:txBody>
        </p:sp>
        <p:sp>
          <p:nvSpPr>
            <p:cNvPr id="173062" name="Text Box 6"/>
            <p:cNvSpPr txBox="1">
              <a:spLocks noChangeArrowheads="1"/>
            </p:cNvSpPr>
            <p:nvPr/>
          </p:nvSpPr>
          <p:spPr bwMode="auto">
            <a:xfrm>
              <a:off x="2784" y="990"/>
              <a:ext cx="576" cy="25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中级调度</a:t>
              </a:r>
            </a:p>
          </p:txBody>
        </p:sp>
        <p:sp>
          <p:nvSpPr>
            <p:cNvPr id="173063" name="Line 7"/>
            <p:cNvSpPr>
              <a:spLocks noChangeShapeType="1"/>
            </p:cNvSpPr>
            <p:nvPr/>
          </p:nvSpPr>
          <p:spPr bwMode="auto">
            <a:xfrm flipH="1" flipV="1">
              <a:off x="2494" y="854"/>
              <a:ext cx="1583" cy="0"/>
            </a:xfrm>
            <a:prstGeom prst="line">
              <a:avLst/>
            </a:prstGeom>
            <a:noFill/>
            <a:ln w="19050">
              <a:solidFill>
                <a:srgbClr val="000000"/>
              </a:solidFill>
              <a:prstDash val="lg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64" name="Text Box 8"/>
            <p:cNvSpPr txBox="1">
              <a:spLocks noChangeArrowheads="1"/>
            </p:cNvSpPr>
            <p:nvPr/>
          </p:nvSpPr>
          <p:spPr bwMode="auto">
            <a:xfrm>
              <a:off x="2304" y="2077"/>
              <a:ext cx="346" cy="37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低级调度</a:t>
              </a:r>
            </a:p>
          </p:txBody>
        </p:sp>
        <p:sp>
          <p:nvSpPr>
            <p:cNvPr id="173065" name="Line 9"/>
            <p:cNvSpPr>
              <a:spLocks noChangeShapeType="1"/>
            </p:cNvSpPr>
            <p:nvPr/>
          </p:nvSpPr>
          <p:spPr bwMode="auto">
            <a:xfrm flipV="1">
              <a:off x="2064" y="935"/>
              <a:ext cx="0" cy="2349"/>
            </a:xfrm>
            <a:prstGeom prst="line">
              <a:avLst/>
            </a:prstGeom>
            <a:noFill/>
            <a:ln w="19050">
              <a:solidFill>
                <a:srgbClr val="0000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66" name="Line 10"/>
            <p:cNvSpPr>
              <a:spLocks noChangeShapeType="1"/>
            </p:cNvSpPr>
            <p:nvPr/>
          </p:nvSpPr>
          <p:spPr bwMode="auto">
            <a:xfrm flipV="1">
              <a:off x="2141" y="1069"/>
              <a:ext cx="0" cy="2168"/>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67" name="Line 11"/>
            <p:cNvSpPr>
              <a:spLocks noChangeShapeType="1"/>
            </p:cNvSpPr>
            <p:nvPr/>
          </p:nvSpPr>
          <p:spPr bwMode="auto">
            <a:xfrm flipV="1">
              <a:off x="2227" y="1955"/>
              <a:ext cx="757" cy="1445"/>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68" name="Line 12"/>
            <p:cNvSpPr>
              <a:spLocks noChangeShapeType="1"/>
            </p:cNvSpPr>
            <p:nvPr/>
          </p:nvSpPr>
          <p:spPr bwMode="auto">
            <a:xfrm flipH="1">
              <a:off x="2365" y="2054"/>
              <a:ext cx="688" cy="1263"/>
            </a:xfrm>
            <a:prstGeom prst="line">
              <a:avLst/>
            </a:prstGeom>
            <a:noFill/>
            <a:ln w="19050">
              <a:solidFill>
                <a:srgbClr val="000000"/>
              </a:solidFill>
              <a:prstDash val="lg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69" name="Line 13"/>
            <p:cNvSpPr>
              <a:spLocks noChangeShapeType="1"/>
            </p:cNvSpPr>
            <p:nvPr/>
          </p:nvSpPr>
          <p:spPr bwMode="auto">
            <a:xfrm>
              <a:off x="3569" y="1972"/>
              <a:ext cx="757" cy="1265"/>
            </a:xfrm>
            <a:prstGeom prst="line">
              <a:avLst/>
            </a:prstGeom>
            <a:noFill/>
            <a:ln w="19050">
              <a:solidFill>
                <a:srgbClr val="000000"/>
              </a:solidFill>
              <a:prstDash val="lg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70" name="Line 14"/>
            <p:cNvSpPr>
              <a:spLocks noChangeShapeType="1"/>
            </p:cNvSpPr>
            <p:nvPr/>
          </p:nvSpPr>
          <p:spPr bwMode="auto">
            <a:xfrm flipH="1" flipV="1">
              <a:off x="2511" y="3499"/>
              <a:ext cx="1583" cy="0"/>
            </a:xfrm>
            <a:prstGeom prst="line">
              <a:avLst/>
            </a:prstGeom>
            <a:noFill/>
            <a:ln w="19050">
              <a:solidFill>
                <a:srgbClr val="000000"/>
              </a:solidFill>
              <a:prstDash val="lg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grpSp>
          <p:nvGrpSpPr>
            <p:cNvPr id="173071" name="Group 15"/>
            <p:cNvGrpSpPr>
              <a:grpSpLocks/>
            </p:cNvGrpSpPr>
            <p:nvPr/>
          </p:nvGrpSpPr>
          <p:grpSpPr bwMode="auto">
            <a:xfrm>
              <a:off x="2915" y="1625"/>
              <a:ext cx="689" cy="444"/>
              <a:chOff x="5359" y="3451"/>
              <a:chExt cx="1419" cy="400"/>
            </a:xfrm>
          </p:grpSpPr>
          <p:sp>
            <p:nvSpPr>
              <p:cNvPr id="173072" name="Oval 16"/>
              <p:cNvSpPr>
                <a:spLocks noChangeArrowheads="1"/>
              </p:cNvSpPr>
              <p:nvPr/>
            </p:nvSpPr>
            <p:spPr bwMode="auto">
              <a:xfrm>
                <a:off x="5359" y="3451"/>
                <a:ext cx="1419" cy="40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73" name="Text Box 17"/>
              <p:cNvSpPr txBox="1">
                <a:spLocks noChangeArrowheads="1"/>
              </p:cNvSpPr>
              <p:nvPr/>
            </p:nvSpPr>
            <p:spPr bwMode="auto">
              <a:xfrm>
                <a:off x="5684" y="3519"/>
                <a:ext cx="851"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400">
                    <a:solidFill>
                      <a:srgbClr val="660066"/>
                    </a:solidFill>
                    <a:latin typeface="宋体" panose="02010600030101010101" pitchFamily="2" charset="-122"/>
                  </a:rPr>
                  <a:t>运行态</a:t>
                </a:r>
              </a:p>
            </p:txBody>
          </p:sp>
        </p:grpSp>
        <p:grpSp>
          <p:nvGrpSpPr>
            <p:cNvPr id="173074" name="Group 18"/>
            <p:cNvGrpSpPr>
              <a:grpSpLocks/>
            </p:cNvGrpSpPr>
            <p:nvPr/>
          </p:nvGrpSpPr>
          <p:grpSpPr bwMode="auto">
            <a:xfrm>
              <a:off x="1677" y="3250"/>
              <a:ext cx="814" cy="446"/>
              <a:chOff x="3868" y="4384"/>
              <a:chExt cx="1420" cy="401"/>
            </a:xfrm>
          </p:grpSpPr>
          <p:sp>
            <p:nvSpPr>
              <p:cNvPr id="173075" name="Oval 19"/>
              <p:cNvSpPr>
                <a:spLocks noChangeArrowheads="1"/>
              </p:cNvSpPr>
              <p:nvPr/>
            </p:nvSpPr>
            <p:spPr bwMode="auto">
              <a:xfrm>
                <a:off x="3868" y="4384"/>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76" name="Text Box 20"/>
              <p:cNvSpPr txBox="1">
                <a:spLocks noChangeArrowheads="1"/>
              </p:cNvSpPr>
              <p:nvPr/>
            </p:nvSpPr>
            <p:spPr bwMode="auto">
              <a:xfrm>
                <a:off x="4193" y="4451"/>
                <a:ext cx="852"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600">
                    <a:solidFill>
                      <a:srgbClr val="660066"/>
                    </a:solidFill>
                    <a:latin typeface="宋体" panose="02010600030101010101" pitchFamily="2" charset="-122"/>
                  </a:rPr>
                  <a:t>就绪态</a:t>
                </a:r>
              </a:p>
            </p:txBody>
          </p:sp>
        </p:grpSp>
        <p:grpSp>
          <p:nvGrpSpPr>
            <p:cNvPr id="173077" name="Group 21"/>
            <p:cNvGrpSpPr>
              <a:grpSpLocks/>
            </p:cNvGrpSpPr>
            <p:nvPr/>
          </p:nvGrpSpPr>
          <p:grpSpPr bwMode="auto">
            <a:xfrm>
              <a:off x="2941" y="2940"/>
              <a:ext cx="663" cy="443"/>
              <a:chOff x="8511" y="3451"/>
              <a:chExt cx="1420" cy="401"/>
            </a:xfrm>
          </p:grpSpPr>
          <p:sp>
            <p:nvSpPr>
              <p:cNvPr id="173078" name="Oval 22"/>
              <p:cNvSpPr>
                <a:spLocks noChangeArrowheads="1"/>
              </p:cNvSpPr>
              <p:nvPr/>
            </p:nvSpPr>
            <p:spPr bwMode="auto">
              <a:xfrm>
                <a:off x="8511" y="3451"/>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79" name="Text Box 23"/>
              <p:cNvSpPr txBox="1">
                <a:spLocks noChangeArrowheads="1"/>
              </p:cNvSpPr>
              <p:nvPr/>
            </p:nvSpPr>
            <p:spPr bwMode="auto">
              <a:xfrm>
                <a:off x="8836" y="3518"/>
                <a:ext cx="852"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600">
                    <a:solidFill>
                      <a:srgbClr val="660066"/>
                    </a:solidFill>
                    <a:latin typeface="宋体" panose="02010600030101010101" pitchFamily="2" charset="-122"/>
                  </a:rPr>
                  <a:t>终止态</a:t>
                </a:r>
              </a:p>
            </p:txBody>
          </p:sp>
        </p:grpSp>
        <p:sp>
          <p:nvSpPr>
            <p:cNvPr id="173080" name="Line 24"/>
            <p:cNvSpPr>
              <a:spLocks noChangeShapeType="1"/>
            </p:cNvSpPr>
            <p:nvPr/>
          </p:nvSpPr>
          <p:spPr bwMode="auto">
            <a:xfrm>
              <a:off x="997" y="2463"/>
              <a:ext cx="757" cy="901"/>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81" name="Line 25"/>
            <p:cNvSpPr>
              <a:spLocks noChangeShapeType="1"/>
            </p:cNvSpPr>
            <p:nvPr/>
          </p:nvSpPr>
          <p:spPr bwMode="auto">
            <a:xfrm>
              <a:off x="3268" y="2069"/>
              <a:ext cx="0" cy="903"/>
            </a:xfrm>
            <a:prstGeom prst="line">
              <a:avLst/>
            </a:prstGeom>
            <a:noFill/>
            <a:ln w="19050">
              <a:solidFill>
                <a:srgbClr val="000000"/>
              </a:solidFill>
              <a:prstDash val="lgDash"/>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grpSp>
          <p:nvGrpSpPr>
            <p:cNvPr id="173082" name="Group 26"/>
            <p:cNvGrpSpPr>
              <a:grpSpLocks/>
            </p:cNvGrpSpPr>
            <p:nvPr/>
          </p:nvGrpSpPr>
          <p:grpSpPr bwMode="auto">
            <a:xfrm>
              <a:off x="679" y="2069"/>
              <a:ext cx="677" cy="444"/>
              <a:chOff x="2571" y="3451"/>
              <a:chExt cx="1420" cy="401"/>
            </a:xfrm>
          </p:grpSpPr>
          <p:sp>
            <p:nvSpPr>
              <p:cNvPr id="173083" name="Oval 27"/>
              <p:cNvSpPr>
                <a:spLocks noChangeArrowheads="1"/>
              </p:cNvSpPr>
              <p:nvPr/>
            </p:nvSpPr>
            <p:spPr bwMode="auto">
              <a:xfrm>
                <a:off x="2571" y="3451"/>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84" name="Text Box 28"/>
              <p:cNvSpPr txBox="1">
                <a:spLocks noChangeArrowheads="1"/>
              </p:cNvSpPr>
              <p:nvPr/>
            </p:nvSpPr>
            <p:spPr bwMode="auto">
              <a:xfrm>
                <a:off x="2778" y="3518"/>
                <a:ext cx="1020"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600">
                    <a:solidFill>
                      <a:srgbClr val="660066"/>
                    </a:solidFill>
                    <a:latin typeface="宋体" panose="02010600030101010101" pitchFamily="2" charset="-122"/>
                  </a:rPr>
                  <a:t>新建态</a:t>
                </a:r>
              </a:p>
            </p:txBody>
          </p:sp>
        </p:grpSp>
        <p:grpSp>
          <p:nvGrpSpPr>
            <p:cNvPr id="173085" name="Group 29"/>
            <p:cNvGrpSpPr>
              <a:grpSpLocks/>
            </p:cNvGrpSpPr>
            <p:nvPr/>
          </p:nvGrpSpPr>
          <p:grpSpPr bwMode="auto">
            <a:xfrm>
              <a:off x="1677" y="624"/>
              <a:ext cx="814" cy="445"/>
              <a:chOff x="2796" y="3951"/>
              <a:chExt cx="1420" cy="401"/>
            </a:xfrm>
          </p:grpSpPr>
          <p:sp>
            <p:nvSpPr>
              <p:cNvPr id="173086" name="Oval 30"/>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endParaRPr lang="zh-CN" altLang="en-US"/>
              </a:p>
            </p:txBody>
          </p:sp>
          <p:sp>
            <p:nvSpPr>
              <p:cNvPr id="173087" name="Text Box 31"/>
              <p:cNvSpPr txBox="1">
                <a:spLocks noChangeArrowheads="1"/>
              </p:cNvSpPr>
              <p:nvPr/>
            </p:nvSpPr>
            <p:spPr bwMode="auto">
              <a:xfrm>
                <a:off x="3018" y="4018"/>
                <a:ext cx="1020"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400">
                    <a:solidFill>
                      <a:srgbClr val="660066"/>
                    </a:solidFill>
                    <a:latin typeface="宋体" panose="02010600030101010101" pitchFamily="2" charset="-122"/>
                  </a:rPr>
                  <a:t>挂起就绪态</a:t>
                </a:r>
              </a:p>
            </p:txBody>
          </p:sp>
        </p:grpSp>
        <p:sp>
          <p:nvSpPr>
            <p:cNvPr id="173088" name="Text Box 32"/>
            <p:cNvSpPr txBox="1">
              <a:spLocks noChangeArrowheads="1"/>
            </p:cNvSpPr>
            <p:nvPr/>
          </p:nvSpPr>
          <p:spPr bwMode="auto">
            <a:xfrm>
              <a:off x="4032" y="1693"/>
              <a:ext cx="378" cy="41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中级调度</a:t>
              </a:r>
            </a:p>
          </p:txBody>
        </p:sp>
        <p:sp>
          <p:nvSpPr>
            <p:cNvPr id="173089" name="Line 33"/>
            <p:cNvSpPr>
              <a:spLocks noChangeShapeType="1"/>
            </p:cNvSpPr>
            <p:nvPr/>
          </p:nvSpPr>
          <p:spPr bwMode="auto">
            <a:xfrm flipH="1" flipV="1">
              <a:off x="4409" y="1032"/>
              <a:ext cx="9" cy="2251"/>
            </a:xfrm>
            <a:prstGeom prst="line">
              <a:avLst/>
            </a:prstGeom>
            <a:noFill/>
            <a:ln w="19050">
              <a:solidFill>
                <a:srgbClr val="000000"/>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90" name="Line 34"/>
            <p:cNvSpPr>
              <a:spLocks noChangeShapeType="1"/>
            </p:cNvSpPr>
            <p:nvPr/>
          </p:nvSpPr>
          <p:spPr bwMode="auto">
            <a:xfrm flipH="1" flipV="1">
              <a:off x="4478" y="1051"/>
              <a:ext cx="9" cy="2251"/>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grpSp>
          <p:nvGrpSpPr>
            <p:cNvPr id="173091" name="Group 35"/>
            <p:cNvGrpSpPr>
              <a:grpSpLocks/>
            </p:cNvGrpSpPr>
            <p:nvPr/>
          </p:nvGrpSpPr>
          <p:grpSpPr bwMode="auto">
            <a:xfrm>
              <a:off x="4017" y="624"/>
              <a:ext cx="814" cy="445"/>
              <a:chOff x="2796" y="3951"/>
              <a:chExt cx="1420" cy="401"/>
            </a:xfrm>
          </p:grpSpPr>
          <p:sp>
            <p:nvSpPr>
              <p:cNvPr id="173092" name="Oval 36"/>
              <p:cNvSpPr>
                <a:spLocks noChangeArrowheads="1"/>
              </p:cNvSpPr>
              <p:nvPr/>
            </p:nvSpPr>
            <p:spPr bwMode="auto">
              <a:xfrm>
                <a:off x="2796" y="3951"/>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endParaRPr lang="zh-CN" altLang="en-US"/>
              </a:p>
            </p:txBody>
          </p:sp>
          <p:sp>
            <p:nvSpPr>
              <p:cNvPr id="173093" name="Text Box 37"/>
              <p:cNvSpPr txBox="1">
                <a:spLocks noChangeArrowheads="1"/>
              </p:cNvSpPr>
              <p:nvPr/>
            </p:nvSpPr>
            <p:spPr bwMode="auto">
              <a:xfrm>
                <a:off x="3018" y="4018"/>
                <a:ext cx="1020"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400">
                    <a:solidFill>
                      <a:srgbClr val="660066"/>
                    </a:solidFill>
                    <a:latin typeface="宋体" panose="02010600030101010101" pitchFamily="2" charset="-122"/>
                  </a:rPr>
                  <a:t>挂起等待态</a:t>
                </a:r>
              </a:p>
            </p:txBody>
          </p:sp>
        </p:grpSp>
        <p:grpSp>
          <p:nvGrpSpPr>
            <p:cNvPr id="173094" name="Group 38"/>
            <p:cNvGrpSpPr>
              <a:grpSpLocks/>
            </p:cNvGrpSpPr>
            <p:nvPr/>
          </p:nvGrpSpPr>
          <p:grpSpPr bwMode="auto">
            <a:xfrm>
              <a:off x="4034" y="3250"/>
              <a:ext cx="814" cy="446"/>
              <a:chOff x="7204" y="4384"/>
              <a:chExt cx="1420" cy="401"/>
            </a:xfrm>
          </p:grpSpPr>
          <p:sp>
            <p:nvSpPr>
              <p:cNvPr id="173095" name="Oval 39"/>
              <p:cNvSpPr>
                <a:spLocks noChangeArrowheads="1"/>
              </p:cNvSpPr>
              <p:nvPr/>
            </p:nvSpPr>
            <p:spPr bwMode="auto">
              <a:xfrm>
                <a:off x="7204" y="4384"/>
                <a:ext cx="1420" cy="40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96" name="Text Box 40"/>
              <p:cNvSpPr txBox="1">
                <a:spLocks noChangeArrowheads="1"/>
              </p:cNvSpPr>
              <p:nvPr/>
            </p:nvSpPr>
            <p:spPr bwMode="auto">
              <a:xfrm>
                <a:off x="7529" y="4451"/>
                <a:ext cx="852" cy="26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sz="1600">
                    <a:solidFill>
                      <a:srgbClr val="660066"/>
                    </a:solidFill>
                    <a:latin typeface="宋体" panose="02010600030101010101" pitchFamily="2" charset="-122"/>
                  </a:rPr>
                  <a:t>等待态</a:t>
                </a:r>
              </a:p>
            </p:txBody>
          </p:sp>
        </p:grpSp>
        <p:sp>
          <p:nvSpPr>
            <p:cNvPr id="173097" name="Line 41"/>
            <p:cNvSpPr>
              <a:spLocks noChangeShapeType="1"/>
            </p:cNvSpPr>
            <p:nvPr/>
          </p:nvSpPr>
          <p:spPr bwMode="auto">
            <a:xfrm flipH="1" flipV="1">
              <a:off x="2382" y="1001"/>
              <a:ext cx="869" cy="626"/>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098" name="Text Box 42"/>
            <p:cNvSpPr txBox="1">
              <a:spLocks noChangeArrowheads="1"/>
            </p:cNvSpPr>
            <p:nvPr/>
          </p:nvSpPr>
          <p:spPr bwMode="auto">
            <a:xfrm>
              <a:off x="768" y="2959"/>
              <a:ext cx="631" cy="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高级调度</a:t>
              </a:r>
            </a:p>
          </p:txBody>
        </p:sp>
        <p:sp>
          <p:nvSpPr>
            <p:cNvPr id="173099" name="Line 43"/>
            <p:cNvSpPr>
              <a:spLocks noChangeShapeType="1"/>
            </p:cNvSpPr>
            <p:nvPr/>
          </p:nvSpPr>
          <p:spPr bwMode="auto">
            <a:xfrm flipV="1">
              <a:off x="335" y="2299"/>
              <a:ext cx="344" cy="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100" name="Line 44"/>
            <p:cNvSpPr>
              <a:spLocks noChangeShapeType="1"/>
            </p:cNvSpPr>
            <p:nvPr/>
          </p:nvSpPr>
          <p:spPr bwMode="auto">
            <a:xfrm flipV="1">
              <a:off x="1058" y="985"/>
              <a:ext cx="688" cy="1084"/>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tIns="36000" bIns="36000"/>
            <a:lstStyle/>
            <a:p>
              <a:endParaRPr lang="zh-CN" altLang="en-US"/>
            </a:p>
          </p:txBody>
        </p:sp>
        <p:sp>
          <p:nvSpPr>
            <p:cNvPr id="173101" name="Text Box 45"/>
            <p:cNvSpPr txBox="1">
              <a:spLocks noChangeArrowheads="1"/>
            </p:cNvSpPr>
            <p:nvPr/>
          </p:nvSpPr>
          <p:spPr bwMode="auto">
            <a:xfrm>
              <a:off x="816" y="1248"/>
              <a:ext cx="631" cy="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高级调度</a:t>
              </a:r>
            </a:p>
          </p:txBody>
        </p:sp>
        <p:sp>
          <p:nvSpPr>
            <p:cNvPr id="173102" name="Text Box 46"/>
            <p:cNvSpPr txBox="1">
              <a:spLocks noChangeArrowheads="1"/>
            </p:cNvSpPr>
            <p:nvPr/>
          </p:nvSpPr>
          <p:spPr bwMode="auto">
            <a:xfrm>
              <a:off x="1680" y="1728"/>
              <a:ext cx="378" cy="419"/>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36000" rIns="0" bIns="36000"/>
            <a:lstStyle/>
            <a:p>
              <a:pPr algn="ctr" eaLnBrk="0" hangingPunct="0"/>
              <a:r>
                <a:rPr lang="zh-CN" altLang="en-US">
                  <a:solidFill>
                    <a:srgbClr val="660066"/>
                  </a:solidFill>
                  <a:latin typeface="宋体" panose="02010600030101010101" pitchFamily="2" charset="-122"/>
                </a:rPr>
                <a:t>中级调度</a:t>
              </a:r>
            </a:p>
          </p:txBody>
        </p:sp>
      </p:grpSp>
    </p:spTree>
    <p:extLst>
      <p:ext uri="{BB962C8B-B14F-4D97-AF65-F5344CB8AC3E}">
        <p14:creationId xmlns:p14="http://schemas.microsoft.com/office/powerpoint/2010/main" val="3648534154"/>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36476" y="1354138"/>
            <a:ext cx="8610600" cy="7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FF0000"/>
                </a:solidFill>
                <a:latin typeface="华文新魏" panose="02010800040101010101" pitchFamily="2" charset="-122"/>
                <a:ea typeface="华文新魏" panose="02010800040101010101" pitchFamily="2" charset="-122"/>
              </a:rPr>
              <a:t>5.</a:t>
            </a:r>
            <a:r>
              <a:rPr lang="zh-CN" altLang="en-US" sz="3200" dirty="0">
                <a:solidFill>
                  <a:srgbClr val="FF0000"/>
                </a:solidFill>
                <a:latin typeface="华文新魏" panose="02010800040101010101" pitchFamily="2" charset="-122"/>
                <a:ea typeface="华文新魏" panose="02010800040101010101" pitchFamily="2" charset="-122"/>
              </a:rPr>
              <a:t>用户栈和核心栈</a:t>
            </a:r>
            <a:endParaRPr lang="en-US" altLang="zh-CN" sz="3200" dirty="0">
              <a:solidFill>
                <a:srgbClr val="FF0000"/>
              </a:solidFill>
              <a:latin typeface="华文新魏" panose="02010800040101010101" pitchFamily="2" charset="-122"/>
              <a:ea typeface="华文新魏" panose="02010800040101010101" pitchFamily="2" charset="-122"/>
            </a:endParaRPr>
          </a:p>
        </p:txBody>
      </p:sp>
      <p:sp>
        <p:nvSpPr>
          <p:cNvPr id="9219" name="Rectangle 3"/>
          <p:cNvSpPr>
            <a:spLocks noChangeArrowheads="1"/>
          </p:cNvSpPr>
          <p:nvPr/>
        </p:nvSpPr>
        <p:spPr bwMode="auto">
          <a:xfrm>
            <a:off x="336477" y="2031831"/>
            <a:ext cx="8623226" cy="413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400">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eaLnBrk="1" hangingPunct="1">
              <a:spcBef>
                <a:spcPts val="600"/>
              </a:spcBef>
              <a:buFontTx/>
              <a:buChar char="•"/>
            </a:pPr>
            <a:r>
              <a:rPr lang="zh-CN" altLang="en-US" sz="2800" b="1" dirty="0">
                <a:solidFill>
                  <a:srgbClr val="3333CC"/>
                </a:solidFill>
                <a:latin typeface="+mn-lt"/>
                <a:ea typeface="+mn-ea"/>
              </a:rPr>
              <a:t>用户栈</a:t>
            </a:r>
            <a:r>
              <a:rPr lang="en-US" altLang="zh-CN" sz="2800" b="1" dirty="0">
                <a:solidFill>
                  <a:srgbClr val="3333CC"/>
                </a:solidFill>
                <a:latin typeface="+mn-lt"/>
                <a:ea typeface="+mn-ea"/>
              </a:rPr>
              <a:t>--</a:t>
            </a:r>
            <a:r>
              <a:rPr lang="zh-CN" altLang="en-US" sz="2800" dirty="0">
                <a:solidFill>
                  <a:schemeClr val="tx1"/>
                </a:solidFill>
                <a:latin typeface="+mn-lt"/>
                <a:ea typeface="+mn-ea"/>
              </a:rPr>
              <a:t>是用户进程空间中开辟的内存区域，用于保存应用程序的子程序</a:t>
            </a:r>
            <a:r>
              <a:rPr lang="en-US" altLang="zh-CN" sz="2800" dirty="0">
                <a:solidFill>
                  <a:schemeClr val="tx1"/>
                </a:solidFill>
                <a:latin typeface="+mn-lt"/>
                <a:ea typeface="+mn-ea"/>
              </a:rPr>
              <a:t>(</a:t>
            </a:r>
            <a:r>
              <a:rPr lang="zh-CN" altLang="en-US" sz="2800" dirty="0">
                <a:solidFill>
                  <a:schemeClr val="tx1"/>
                </a:solidFill>
                <a:latin typeface="+mn-lt"/>
                <a:ea typeface="+mn-ea"/>
              </a:rPr>
              <a:t>函数</a:t>
            </a:r>
            <a:r>
              <a:rPr lang="en-US" altLang="zh-CN" sz="2800" dirty="0">
                <a:solidFill>
                  <a:schemeClr val="tx1"/>
                </a:solidFill>
                <a:latin typeface="+mn-lt"/>
                <a:ea typeface="+mn-ea"/>
              </a:rPr>
              <a:t>)</a:t>
            </a:r>
            <a:r>
              <a:rPr lang="zh-CN" altLang="en-US" sz="2800" dirty="0">
                <a:solidFill>
                  <a:schemeClr val="tx1"/>
                </a:solidFill>
                <a:latin typeface="+mn-lt"/>
                <a:ea typeface="+mn-ea"/>
              </a:rPr>
              <a:t>间相互调用的参数、返回值、返回点以及子程序的局部变量。</a:t>
            </a:r>
          </a:p>
          <a:p>
            <a:pPr eaLnBrk="1" hangingPunct="1">
              <a:spcBef>
                <a:spcPts val="600"/>
              </a:spcBef>
              <a:buFontTx/>
              <a:buChar char="•"/>
            </a:pPr>
            <a:r>
              <a:rPr lang="zh-CN" altLang="en-US" sz="2800" b="1" dirty="0">
                <a:solidFill>
                  <a:srgbClr val="3333CC"/>
                </a:solidFill>
                <a:latin typeface="+mn-lt"/>
                <a:ea typeface="+mn-ea"/>
              </a:rPr>
              <a:t>核心栈</a:t>
            </a:r>
            <a:r>
              <a:rPr lang="en-US" altLang="zh-CN" sz="2800" b="1" dirty="0">
                <a:solidFill>
                  <a:srgbClr val="3333CC"/>
                </a:solidFill>
                <a:latin typeface="+mn-lt"/>
                <a:ea typeface="+mn-ea"/>
              </a:rPr>
              <a:t>--</a:t>
            </a:r>
            <a:r>
              <a:rPr lang="zh-CN" altLang="en-US" sz="2800" dirty="0">
                <a:solidFill>
                  <a:schemeClr val="tx1"/>
                </a:solidFill>
                <a:latin typeface="+mn-lt"/>
                <a:ea typeface="+mn-ea"/>
              </a:rPr>
              <a:t>每个进程被创建时捆绑一个核心栈，是内存中属于</a:t>
            </a:r>
            <a:r>
              <a:rPr lang="en-US" altLang="zh-CN" sz="2800" dirty="0">
                <a:solidFill>
                  <a:schemeClr val="tx1"/>
                </a:solidFill>
                <a:latin typeface="+mn-lt"/>
                <a:ea typeface="+mn-ea"/>
              </a:rPr>
              <a:t>OS</a:t>
            </a:r>
            <a:r>
              <a:rPr lang="zh-CN" altLang="en-US" sz="2800" dirty="0">
                <a:solidFill>
                  <a:schemeClr val="tx1"/>
                </a:solidFill>
                <a:latin typeface="+mn-lt"/>
                <a:ea typeface="+mn-ea"/>
              </a:rPr>
              <a:t>空间的区域，用途包括：用于保存中断现场；或保存</a:t>
            </a:r>
            <a:r>
              <a:rPr lang="en-US" altLang="zh-CN" sz="2800" dirty="0">
                <a:solidFill>
                  <a:schemeClr val="tx1"/>
                </a:solidFill>
                <a:latin typeface="+mn-lt"/>
                <a:ea typeface="+mn-ea"/>
              </a:rPr>
              <a:t>OS</a:t>
            </a:r>
            <a:r>
              <a:rPr lang="zh-CN" altLang="en-US" sz="2800" dirty="0">
                <a:solidFill>
                  <a:schemeClr val="tx1"/>
                </a:solidFill>
                <a:latin typeface="+mn-lt"/>
                <a:ea typeface="+mn-ea"/>
              </a:rPr>
              <a:t>程序间相互调用的参数、返回值、返回点以及程序局部变量。</a:t>
            </a:r>
          </a:p>
          <a:p>
            <a:pPr eaLnBrk="1" hangingPunct="1">
              <a:spcBef>
                <a:spcPts val="600"/>
              </a:spcBef>
              <a:buFontTx/>
              <a:buChar char="•"/>
            </a:pPr>
            <a:r>
              <a:rPr lang="zh-CN" altLang="en-US" sz="2800" b="1" dirty="0">
                <a:solidFill>
                  <a:srgbClr val="3333CC"/>
                </a:solidFill>
                <a:latin typeface="+mn-lt"/>
                <a:ea typeface="+mn-ea"/>
              </a:rPr>
              <a:t>栈指针</a:t>
            </a:r>
          </a:p>
        </p:txBody>
      </p:sp>
      <p:sp>
        <p:nvSpPr>
          <p:cNvPr id="4" name="Rectangle 2"/>
          <p:cNvSpPr txBox="1">
            <a:spLocks noChangeArrowheads="1"/>
          </p:cNvSpPr>
          <p:nvPr/>
        </p:nvSpPr>
        <p:spPr>
          <a:xfrm>
            <a:off x="684213" y="188913"/>
            <a:ext cx="7772400" cy="609600"/>
          </a:xfrm>
          <a:prstGeom prst="rect">
            <a:avLst/>
          </a:prstGeom>
        </p:spPr>
        <p:txBody>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4000" kern="0">
                <a:solidFill>
                  <a:srgbClr val="FF0000"/>
                </a:solidFill>
                <a:latin typeface="Times New Roman" panose="02020603050405020304" pitchFamily="18" charset="0"/>
                <a:ea typeface="华文新魏" panose="02010800040101010101" pitchFamily="2" charset="-122"/>
              </a:rPr>
              <a:t>2.1</a:t>
            </a:r>
            <a:r>
              <a:rPr lang="zh-CN" altLang="en-US" sz="4000" kern="0">
                <a:solidFill>
                  <a:srgbClr val="FF0000"/>
                </a:solidFill>
                <a:latin typeface="Times New Roman" panose="02020603050405020304" pitchFamily="18" charset="0"/>
                <a:ea typeface="华文新魏" panose="02010800040101010101" pitchFamily="2" charset="-122"/>
              </a:rPr>
              <a:t>处理器状态</a:t>
            </a:r>
            <a:endParaRPr lang="zh-CN" altLang="en-US" sz="4000" kern="0" dirty="0">
              <a:solidFill>
                <a:srgbClr val="FF0000"/>
              </a:solidFill>
              <a:latin typeface="Times New Roman" panose="02020603050405020304" pitchFamily="18" charset="0"/>
              <a:ea typeface="华文新魏" panose="02010800040101010101" pitchFamily="2" charset="-122"/>
            </a:endParaRPr>
          </a:p>
        </p:txBody>
      </p:sp>
      <p:sp>
        <p:nvSpPr>
          <p:cNvPr id="5" name="Rectangle 4"/>
          <p:cNvSpPr>
            <a:spLocks noChangeArrowheads="1"/>
          </p:cNvSpPr>
          <p:nvPr/>
        </p:nvSpPr>
        <p:spPr bwMode="auto">
          <a:xfrm>
            <a:off x="323850" y="866775"/>
            <a:ext cx="84582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3200" dirty="0">
                <a:latin typeface="Times New Roman" panose="02020603050405020304" pitchFamily="18" charset="0"/>
                <a:ea typeface="黑体" panose="02010609060101010101" pitchFamily="49" charset="-122"/>
              </a:rPr>
              <a:t>2.1.1 </a:t>
            </a:r>
            <a:r>
              <a:rPr lang="zh-CN" altLang="en-US" sz="3200" dirty="0">
                <a:latin typeface="Times New Roman" panose="02020603050405020304" pitchFamily="18" charset="0"/>
                <a:ea typeface="黑体" panose="02010609060101010101" pitchFamily="49" charset="-122"/>
              </a:rPr>
              <a:t>处理器</a:t>
            </a:r>
          </a:p>
        </p:txBody>
      </p:sp>
    </p:spTree>
    <p:extLst>
      <p:ext uri="{BB962C8B-B14F-4D97-AF65-F5344CB8AC3E}">
        <p14:creationId xmlns:p14="http://schemas.microsoft.com/office/powerpoint/2010/main" val="20531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5800" y="260350"/>
            <a:ext cx="7772400" cy="609600"/>
          </a:xfrm>
        </p:spPr>
        <p:txBody>
          <a:bodyPr/>
          <a:lstStyle/>
          <a:p>
            <a:r>
              <a:rPr lang="zh-CN" altLang="en-US" sz="4000">
                <a:solidFill>
                  <a:srgbClr val="FF0000"/>
                </a:solidFill>
                <a:latin typeface="Times New Roman" panose="02020603050405020304" pitchFamily="18" charset="0"/>
                <a:ea typeface="华文新魏" panose="02010800040101010101" pitchFamily="2" charset="-122"/>
              </a:rPr>
              <a:t>处理器的调度模型</a:t>
            </a:r>
            <a:endParaRPr lang="zh-CN" altLang="en-US">
              <a:latin typeface="仿宋_GB2312" pitchFamily="49" charset="-122"/>
              <a:ea typeface="仿宋_GB2312" pitchFamily="49" charset="-122"/>
            </a:endParaRPr>
          </a:p>
        </p:txBody>
      </p:sp>
      <p:sp>
        <p:nvSpPr>
          <p:cNvPr id="174083" name="Rectangle 3"/>
          <p:cNvSpPr>
            <a:spLocks noGrp="1" noChangeArrowheads="1"/>
          </p:cNvSpPr>
          <p:nvPr>
            <p:ph type="body" idx="1"/>
          </p:nvPr>
        </p:nvSpPr>
        <p:spPr>
          <a:xfrm>
            <a:off x="685800" y="1447800"/>
            <a:ext cx="7391400" cy="4953000"/>
          </a:xfrm>
        </p:spPr>
        <p:txBody>
          <a:bodyPr/>
          <a:lstStyle/>
          <a:p>
            <a:pPr>
              <a:buFontTx/>
              <a:buNone/>
            </a:pPr>
            <a:r>
              <a:rPr lang="en-US" altLang="zh-CN">
                <a:latin typeface="仿宋_GB2312" pitchFamily="49" charset="-122"/>
                <a:ea typeface="仿宋_GB2312" pitchFamily="49" charset="-122"/>
              </a:rPr>
              <a:t>  </a:t>
            </a:r>
          </a:p>
        </p:txBody>
      </p:sp>
      <p:grpSp>
        <p:nvGrpSpPr>
          <p:cNvPr id="174084" name="Group 4"/>
          <p:cNvGrpSpPr>
            <a:grpSpLocks/>
          </p:cNvGrpSpPr>
          <p:nvPr/>
        </p:nvGrpSpPr>
        <p:grpSpPr bwMode="auto">
          <a:xfrm>
            <a:off x="723900" y="1219200"/>
            <a:ext cx="7277100" cy="5257800"/>
            <a:chOff x="2361" y="4278"/>
            <a:chExt cx="7740" cy="4312"/>
          </a:xfrm>
        </p:grpSpPr>
        <p:sp>
          <p:nvSpPr>
            <p:cNvPr id="174085" name="Text Box 5"/>
            <p:cNvSpPr txBox="1">
              <a:spLocks noChangeArrowheads="1"/>
            </p:cNvSpPr>
            <p:nvPr/>
          </p:nvSpPr>
          <p:spPr bwMode="auto">
            <a:xfrm>
              <a:off x="4836" y="5448"/>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中级调度</a:t>
              </a:r>
            </a:p>
          </p:txBody>
        </p:sp>
        <p:grpSp>
          <p:nvGrpSpPr>
            <p:cNvPr id="174086" name="Group 6"/>
            <p:cNvGrpSpPr>
              <a:grpSpLocks/>
            </p:cNvGrpSpPr>
            <p:nvPr/>
          </p:nvGrpSpPr>
          <p:grpSpPr bwMode="auto">
            <a:xfrm>
              <a:off x="5305" y="5002"/>
              <a:ext cx="1635" cy="312"/>
              <a:chOff x="3780" y="5028"/>
              <a:chExt cx="1800" cy="312"/>
            </a:xfrm>
          </p:grpSpPr>
          <p:sp>
            <p:nvSpPr>
              <p:cNvPr id="174087" name="Line 7"/>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88" name="Line 8"/>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89" name="Line 9"/>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0" name="Line 10"/>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1" name="Line 11"/>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2" name="Line 12"/>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3" name="Line 13"/>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4" name="Line 14"/>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5" name="Line 15"/>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6" name="Line 16"/>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7" name="Line 17"/>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8" name="Line 18"/>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099" name="Group 19"/>
            <p:cNvGrpSpPr>
              <a:grpSpLocks/>
            </p:cNvGrpSpPr>
            <p:nvPr/>
          </p:nvGrpSpPr>
          <p:grpSpPr bwMode="auto">
            <a:xfrm>
              <a:off x="5305" y="6072"/>
              <a:ext cx="1635" cy="312"/>
              <a:chOff x="3780" y="5808"/>
              <a:chExt cx="1800" cy="312"/>
            </a:xfrm>
          </p:grpSpPr>
          <p:sp>
            <p:nvSpPr>
              <p:cNvPr id="174100" name="Line 20"/>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1" name="Line 21"/>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2" name="Line 22"/>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3" name="Line 23"/>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4" name="Line 24"/>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5" name="Line 25"/>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6" name="Line 26"/>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7" name="Line 27"/>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8" name="Line 28"/>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9" name="Line 29"/>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0" name="Line 30"/>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1" name="Line 31"/>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12" name="Group 32"/>
            <p:cNvGrpSpPr>
              <a:grpSpLocks/>
            </p:cNvGrpSpPr>
            <p:nvPr/>
          </p:nvGrpSpPr>
          <p:grpSpPr bwMode="auto">
            <a:xfrm>
              <a:off x="5305" y="8100"/>
              <a:ext cx="1635" cy="312"/>
              <a:chOff x="3780" y="5808"/>
              <a:chExt cx="1800" cy="312"/>
            </a:xfrm>
          </p:grpSpPr>
          <p:sp>
            <p:nvSpPr>
              <p:cNvPr id="174113" name="Line 33"/>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4" name="Line 34"/>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5" name="Line 35"/>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6" name="Line 36"/>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7" name="Line 37"/>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8" name="Line 38"/>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19" name="Line 39"/>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0" name="Line 40"/>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1" name="Line 41"/>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2" name="Line 42"/>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3" name="Line 43"/>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4" name="Line 44"/>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74125" name="Group 45"/>
            <p:cNvGrpSpPr>
              <a:grpSpLocks/>
            </p:cNvGrpSpPr>
            <p:nvPr/>
          </p:nvGrpSpPr>
          <p:grpSpPr bwMode="auto">
            <a:xfrm>
              <a:off x="5305" y="7030"/>
              <a:ext cx="1635" cy="312"/>
              <a:chOff x="3780" y="5808"/>
              <a:chExt cx="1800" cy="312"/>
            </a:xfrm>
          </p:grpSpPr>
          <p:sp>
            <p:nvSpPr>
              <p:cNvPr id="174126" name="Line 46"/>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7" name="Line 47"/>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8" name="Line 48"/>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29" name="Line 49"/>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0" name="Line 50"/>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1" name="Line 51"/>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2" name="Line 52"/>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3" name="Line 53"/>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4" name="Line 54"/>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5" name="Line 55"/>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6" name="Line 56"/>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37" name="Line 57"/>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38" name="Text Box 58"/>
            <p:cNvSpPr txBox="1">
              <a:spLocks noChangeArrowheads="1"/>
            </p:cNvSpPr>
            <p:nvPr/>
          </p:nvSpPr>
          <p:spPr bwMode="auto">
            <a:xfrm>
              <a:off x="8085" y="4846"/>
              <a:ext cx="817" cy="780"/>
            </a:xfrm>
            <a:prstGeom prst="rect">
              <a:avLst/>
            </a:prstGeom>
            <a:solidFill>
              <a:srgbClr val="FFFFFF"/>
            </a:solidFill>
            <a:ln w="19050">
              <a:miter lim="800000"/>
              <a:headEnd/>
              <a:tailEnd/>
            </a:ln>
            <a:effectLst/>
            <a:scene3d>
              <a:camera prst="legacyObliqueTopRight"/>
              <a:lightRig rig="legacyFlat3" dir="b"/>
            </a:scene3d>
            <a:sp3d extrusionH="176200" prstMaterial="legacyMetal">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lIns="0" tIns="118800" rIns="0">
              <a:flatTx/>
            </a:bodyPr>
            <a:lstStyle/>
            <a:p>
              <a:pPr algn="ctr" eaLnBrk="0" hangingPunct="0"/>
              <a:r>
                <a:rPr lang="zh-CN" altLang="en-US" sz="1600">
                  <a:solidFill>
                    <a:srgbClr val="660066"/>
                  </a:solidFill>
                  <a:latin typeface="宋体" panose="02010600030101010101" pitchFamily="2" charset="-122"/>
                </a:rPr>
                <a:t>处理器</a:t>
              </a:r>
            </a:p>
          </p:txBody>
        </p:sp>
        <p:sp>
          <p:nvSpPr>
            <p:cNvPr id="174139" name="Line 59"/>
            <p:cNvSpPr>
              <a:spLocks noChangeShapeType="1"/>
            </p:cNvSpPr>
            <p:nvPr/>
          </p:nvSpPr>
          <p:spPr bwMode="auto">
            <a:xfrm>
              <a:off x="6940" y="5083"/>
              <a:ext cx="1145"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40" name="Text Box 60"/>
            <p:cNvSpPr txBox="1">
              <a:spLocks noChangeArrowheads="1"/>
            </p:cNvSpPr>
            <p:nvPr/>
          </p:nvSpPr>
          <p:spPr bwMode="auto">
            <a:xfrm>
              <a:off x="7011" y="4771"/>
              <a:ext cx="8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低级调度</a:t>
              </a:r>
            </a:p>
          </p:txBody>
        </p:sp>
        <p:sp>
          <p:nvSpPr>
            <p:cNvPr id="174141" name="Line 61"/>
            <p:cNvSpPr>
              <a:spLocks noChangeShapeType="1"/>
            </p:cNvSpPr>
            <p:nvPr/>
          </p:nvSpPr>
          <p:spPr bwMode="auto">
            <a:xfrm>
              <a:off x="3981" y="5227"/>
              <a:ext cx="132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42" name="Text Box 62"/>
            <p:cNvSpPr txBox="1">
              <a:spLocks noChangeArrowheads="1"/>
            </p:cNvSpPr>
            <p:nvPr/>
          </p:nvSpPr>
          <p:spPr bwMode="auto">
            <a:xfrm>
              <a:off x="3861" y="4427"/>
              <a:ext cx="840"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高级调度</a:t>
              </a:r>
            </a:p>
          </p:txBody>
        </p:sp>
        <p:sp>
          <p:nvSpPr>
            <p:cNvPr id="174143" name="Line 63"/>
            <p:cNvSpPr>
              <a:spLocks noChangeShapeType="1"/>
            </p:cNvSpPr>
            <p:nvPr/>
          </p:nvSpPr>
          <p:spPr bwMode="auto">
            <a:xfrm>
              <a:off x="8957" y="5227"/>
              <a:ext cx="1144"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144" name="Text Box 64"/>
            <p:cNvSpPr txBox="1">
              <a:spLocks noChangeArrowheads="1"/>
            </p:cNvSpPr>
            <p:nvPr/>
          </p:nvSpPr>
          <p:spPr bwMode="auto">
            <a:xfrm>
              <a:off x="9501" y="4841"/>
              <a:ext cx="60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完成</a:t>
              </a:r>
            </a:p>
          </p:txBody>
        </p:sp>
        <p:sp>
          <p:nvSpPr>
            <p:cNvPr id="174145" name="Line 65"/>
            <p:cNvSpPr>
              <a:spLocks noChangeShapeType="1"/>
            </p:cNvSpPr>
            <p:nvPr/>
          </p:nvSpPr>
          <p:spPr bwMode="auto">
            <a:xfrm>
              <a:off x="8970" y="5434"/>
              <a:ext cx="4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6" name="Line 66"/>
            <p:cNvSpPr>
              <a:spLocks noChangeShapeType="1"/>
            </p:cNvSpPr>
            <p:nvPr/>
          </p:nvSpPr>
          <p:spPr bwMode="auto">
            <a:xfrm>
              <a:off x="9393" y="5416"/>
              <a:ext cx="0" cy="28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47" name="Group 67"/>
            <p:cNvGrpSpPr>
              <a:grpSpLocks/>
            </p:cNvGrpSpPr>
            <p:nvPr/>
          </p:nvGrpSpPr>
          <p:grpSpPr bwMode="auto">
            <a:xfrm>
              <a:off x="4803" y="4278"/>
              <a:ext cx="4578" cy="312"/>
              <a:chOff x="5580" y="4872"/>
              <a:chExt cx="900" cy="312"/>
            </a:xfrm>
          </p:grpSpPr>
          <p:sp>
            <p:nvSpPr>
              <p:cNvPr id="174148" name="Line 68"/>
              <p:cNvSpPr>
                <a:spLocks noChangeShapeType="1"/>
              </p:cNvSpPr>
              <p:nvPr/>
            </p:nvSpPr>
            <p:spPr bwMode="auto">
              <a:xfrm>
                <a:off x="5580" y="5184"/>
                <a:ext cx="9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9" name="Text Box 69"/>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超时</a:t>
                </a:r>
              </a:p>
            </p:txBody>
          </p:sp>
        </p:grpSp>
        <p:sp>
          <p:nvSpPr>
            <p:cNvPr id="174150" name="Text Box 70"/>
            <p:cNvSpPr txBox="1">
              <a:spLocks noChangeArrowheads="1"/>
            </p:cNvSpPr>
            <p:nvPr/>
          </p:nvSpPr>
          <p:spPr bwMode="auto">
            <a:xfrm>
              <a:off x="5305" y="5760"/>
              <a:ext cx="16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挂起就绪队列</a:t>
              </a:r>
            </a:p>
          </p:txBody>
        </p:sp>
        <p:sp>
          <p:nvSpPr>
            <p:cNvPr id="174151" name="Text Box 71"/>
            <p:cNvSpPr txBox="1">
              <a:spLocks noChangeArrowheads="1"/>
            </p:cNvSpPr>
            <p:nvPr/>
          </p:nvSpPr>
          <p:spPr bwMode="auto">
            <a:xfrm>
              <a:off x="5305" y="6718"/>
              <a:ext cx="16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挂起等待队列</a:t>
              </a:r>
            </a:p>
          </p:txBody>
        </p:sp>
        <p:sp>
          <p:nvSpPr>
            <p:cNvPr id="174152" name="Text Box 72"/>
            <p:cNvSpPr txBox="1">
              <a:spLocks noChangeArrowheads="1"/>
            </p:cNvSpPr>
            <p:nvPr/>
          </p:nvSpPr>
          <p:spPr bwMode="auto">
            <a:xfrm>
              <a:off x="5305" y="7750"/>
              <a:ext cx="16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等待队列</a:t>
              </a:r>
            </a:p>
          </p:txBody>
        </p:sp>
        <p:sp>
          <p:nvSpPr>
            <p:cNvPr id="174153" name="Text Box 73"/>
            <p:cNvSpPr txBox="1">
              <a:spLocks noChangeArrowheads="1"/>
            </p:cNvSpPr>
            <p:nvPr/>
          </p:nvSpPr>
          <p:spPr bwMode="auto">
            <a:xfrm>
              <a:off x="5305" y="4690"/>
              <a:ext cx="163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就绪队列</a:t>
              </a:r>
            </a:p>
          </p:txBody>
        </p:sp>
        <p:grpSp>
          <p:nvGrpSpPr>
            <p:cNvPr id="174154" name="Group 74"/>
            <p:cNvGrpSpPr>
              <a:grpSpLocks/>
            </p:cNvGrpSpPr>
            <p:nvPr/>
          </p:nvGrpSpPr>
          <p:grpSpPr bwMode="auto">
            <a:xfrm>
              <a:off x="6951" y="5744"/>
              <a:ext cx="374" cy="394"/>
              <a:chOff x="5580" y="4872"/>
              <a:chExt cx="900" cy="312"/>
            </a:xfrm>
          </p:grpSpPr>
          <p:sp>
            <p:nvSpPr>
              <p:cNvPr id="174155" name="Line 75"/>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56" name="Text Box 76"/>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900">
                  <a:solidFill>
                    <a:srgbClr val="660066"/>
                  </a:solidFill>
                  <a:latin typeface="宋体" panose="02010600030101010101" pitchFamily="2" charset="-122"/>
                </a:endParaRPr>
              </a:p>
            </p:txBody>
          </p:sp>
        </p:grpSp>
        <p:grpSp>
          <p:nvGrpSpPr>
            <p:cNvPr id="174157" name="Group 77"/>
            <p:cNvGrpSpPr>
              <a:grpSpLocks/>
            </p:cNvGrpSpPr>
            <p:nvPr/>
          </p:nvGrpSpPr>
          <p:grpSpPr bwMode="auto">
            <a:xfrm>
              <a:off x="6940" y="7936"/>
              <a:ext cx="2453" cy="312"/>
              <a:chOff x="5580" y="4872"/>
              <a:chExt cx="900" cy="312"/>
            </a:xfrm>
          </p:grpSpPr>
          <p:sp>
            <p:nvSpPr>
              <p:cNvPr id="174158" name="Line 78"/>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59" name="Text Box 79"/>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等待事件</a:t>
                </a:r>
              </a:p>
            </p:txBody>
          </p:sp>
        </p:grpSp>
        <p:sp>
          <p:nvSpPr>
            <p:cNvPr id="174160" name="Line 80"/>
            <p:cNvSpPr>
              <a:spLocks noChangeShapeType="1"/>
            </p:cNvSpPr>
            <p:nvPr/>
          </p:nvSpPr>
          <p:spPr bwMode="auto">
            <a:xfrm flipV="1">
              <a:off x="4815" y="5235"/>
              <a:ext cx="0" cy="312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61" name="Line 81"/>
            <p:cNvSpPr>
              <a:spLocks noChangeShapeType="1"/>
            </p:cNvSpPr>
            <p:nvPr/>
          </p:nvSpPr>
          <p:spPr bwMode="auto">
            <a:xfrm flipH="1">
              <a:off x="4815" y="8338"/>
              <a:ext cx="4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2" name="Line 82"/>
            <p:cNvSpPr>
              <a:spLocks noChangeShapeType="1"/>
            </p:cNvSpPr>
            <p:nvPr/>
          </p:nvSpPr>
          <p:spPr bwMode="auto">
            <a:xfrm flipH="1">
              <a:off x="5061" y="7196"/>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3" name="Line 83"/>
            <p:cNvSpPr>
              <a:spLocks noChangeShapeType="1"/>
            </p:cNvSpPr>
            <p:nvPr/>
          </p:nvSpPr>
          <p:spPr bwMode="auto">
            <a:xfrm flipH="1">
              <a:off x="4815" y="6231"/>
              <a:ext cx="49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64" name="Text Box 84"/>
            <p:cNvSpPr txBox="1">
              <a:spLocks noChangeArrowheads="1"/>
            </p:cNvSpPr>
            <p:nvPr/>
          </p:nvSpPr>
          <p:spPr bwMode="auto">
            <a:xfrm>
              <a:off x="2541" y="5847"/>
              <a:ext cx="101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交互式用户</a:t>
              </a:r>
            </a:p>
          </p:txBody>
        </p:sp>
        <p:sp>
          <p:nvSpPr>
            <p:cNvPr id="174165" name="Text Box 85"/>
            <p:cNvSpPr txBox="1">
              <a:spLocks noChangeArrowheads="1"/>
            </p:cNvSpPr>
            <p:nvPr/>
          </p:nvSpPr>
          <p:spPr bwMode="auto">
            <a:xfrm>
              <a:off x="4161" y="7966"/>
              <a:ext cx="65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事件</a:t>
              </a:r>
            </a:p>
            <a:p>
              <a:pPr algn="ctr" eaLnBrk="0" hangingPunct="0"/>
              <a:r>
                <a:rPr lang="zh-CN" altLang="en-US" sz="1600">
                  <a:solidFill>
                    <a:srgbClr val="660066"/>
                  </a:solidFill>
                  <a:latin typeface="宋体" panose="02010600030101010101" pitchFamily="2" charset="-122"/>
                </a:rPr>
                <a:t>出现</a:t>
              </a:r>
            </a:p>
          </p:txBody>
        </p:sp>
        <p:grpSp>
          <p:nvGrpSpPr>
            <p:cNvPr id="174166" name="Group 86"/>
            <p:cNvGrpSpPr>
              <a:grpSpLocks/>
            </p:cNvGrpSpPr>
            <p:nvPr/>
          </p:nvGrpSpPr>
          <p:grpSpPr bwMode="auto">
            <a:xfrm>
              <a:off x="2361" y="5004"/>
              <a:ext cx="1635" cy="312"/>
              <a:chOff x="3780" y="5028"/>
              <a:chExt cx="1800" cy="312"/>
            </a:xfrm>
          </p:grpSpPr>
          <p:sp>
            <p:nvSpPr>
              <p:cNvPr id="174167" name="Line 87"/>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8" name="Line 88"/>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9" name="Line 89"/>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0" name="Line 90"/>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1" name="Line 91"/>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2" name="Line 92"/>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3" name="Line 93"/>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4" name="Line 94"/>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5" name="Line 95"/>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6" name="Line 96"/>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7" name="Line 97"/>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8" name="Line 98"/>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4179" name="Text Box 99"/>
            <p:cNvSpPr txBox="1">
              <a:spLocks noChangeArrowheads="1"/>
            </p:cNvSpPr>
            <p:nvPr/>
          </p:nvSpPr>
          <p:spPr bwMode="auto">
            <a:xfrm>
              <a:off x="2421" y="4678"/>
              <a:ext cx="15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后备作业队列</a:t>
              </a:r>
            </a:p>
          </p:txBody>
        </p:sp>
        <p:sp>
          <p:nvSpPr>
            <p:cNvPr id="174180" name="Line 100"/>
            <p:cNvSpPr>
              <a:spLocks noChangeShapeType="1"/>
            </p:cNvSpPr>
            <p:nvPr/>
          </p:nvSpPr>
          <p:spPr bwMode="auto">
            <a:xfrm flipV="1">
              <a:off x="4581" y="4678"/>
              <a:ext cx="0" cy="48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81" name="Line 101"/>
            <p:cNvSpPr>
              <a:spLocks noChangeShapeType="1"/>
            </p:cNvSpPr>
            <p:nvPr/>
          </p:nvSpPr>
          <p:spPr bwMode="auto">
            <a:xfrm flipH="1">
              <a:off x="3021" y="5789"/>
              <a:ext cx="1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2" name="Line 102"/>
            <p:cNvSpPr>
              <a:spLocks noChangeShapeType="1"/>
            </p:cNvSpPr>
            <p:nvPr/>
          </p:nvSpPr>
          <p:spPr bwMode="auto">
            <a:xfrm flipV="1">
              <a:off x="4218" y="5212"/>
              <a:ext cx="0" cy="59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83" name="Line 103"/>
            <p:cNvSpPr>
              <a:spLocks noChangeShapeType="1"/>
            </p:cNvSpPr>
            <p:nvPr/>
          </p:nvSpPr>
          <p:spPr bwMode="auto">
            <a:xfrm>
              <a:off x="8961" y="4989"/>
              <a:ext cx="4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4" name="Line 104"/>
            <p:cNvSpPr>
              <a:spLocks noChangeShapeType="1"/>
            </p:cNvSpPr>
            <p:nvPr/>
          </p:nvSpPr>
          <p:spPr bwMode="auto">
            <a:xfrm>
              <a:off x="9378" y="4572"/>
              <a:ext cx="0" cy="4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5" name="Line 105"/>
            <p:cNvSpPr>
              <a:spLocks noChangeShapeType="1"/>
            </p:cNvSpPr>
            <p:nvPr/>
          </p:nvSpPr>
          <p:spPr bwMode="auto">
            <a:xfrm>
              <a:off x="4821" y="4575"/>
              <a:ext cx="0" cy="4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6" name="Line 106"/>
            <p:cNvSpPr>
              <a:spLocks noChangeShapeType="1"/>
            </p:cNvSpPr>
            <p:nvPr/>
          </p:nvSpPr>
          <p:spPr bwMode="auto">
            <a:xfrm>
              <a:off x="4821" y="5079"/>
              <a:ext cx="48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74187" name="Line 107"/>
            <p:cNvSpPr>
              <a:spLocks noChangeShapeType="1"/>
            </p:cNvSpPr>
            <p:nvPr/>
          </p:nvSpPr>
          <p:spPr bwMode="auto">
            <a:xfrm>
              <a:off x="7341" y="5212"/>
              <a:ext cx="0" cy="9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8" name="Line 108"/>
            <p:cNvSpPr>
              <a:spLocks noChangeShapeType="1"/>
            </p:cNvSpPr>
            <p:nvPr/>
          </p:nvSpPr>
          <p:spPr bwMode="auto">
            <a:xfrm>
              <a:off x="6966" y="5227"/>
              <a:ext cx="3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89" name="Group 109"/>
            <p:cNvGrpSpPr>
              <a:grpSpLocks/>
            </p:cNvGrpSpPr>
            <p:nvPr/>
          </p:nvGrpSpPr>
          <p:grpSpPr bwMode="auto">
            <a:xfrm>
              <a:off x="6951" y="5922"/>
              <a:ext cx="374" cy="394"/>
              <a:chOff x="5580" y="4872"/>
              <a:chExt cx="900" cy="312"/>
            </a:xfrm>
          </p:grpSpPr>
          <p:sp>
            <p:nvSpPr>
              <p:cNvPr id="174190" name="Line 110"/>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91" name="Text Box 111"/>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900">
                  <a:solidFill>
                    <a:srgbClr val="660066"/>
                  </a:solidFill>
                  <a:latin typeface="宋体" panose="02010600030101010101" pitchFamily="2" charset="-122"/>
                </a:endParaRPr>
              </a:p>
            </p:txBody>
          </p:sp>
        </p:grpSp>
        <p:sp>
          <p:nvSpPr>
            <p:cNvPr id="174192" name="Line 112"/>
            <p:cNvSpPr>
              <a:spLocks noChangeShapeType="1"/>
            </p:cNvSpPr>
            <p:nvPr/>
          </p:nvSpPr>
          <p:spPr bwMode="auto">
            <a:xfrm flipV="1">
              <a:off x="5121" y="5716"/>
              <a:ext cx="0" cy="48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93" name="Line 113"/>
            <p:cNvSpPr>
              <a:spLocks noChangeShapeType="1"/>
            </p:cNvSpPr>
            <p:nvPr/>
          </p:nvSpPr>
          <p:spPr bwMode="auto">
            <a:xfrm flipH="1">
              <a:off x="5061" y="6634"/>
              <a:ext cx="22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4" name="Line 114"/>
            <p:cNvSpPr>
              <a:spLocks noChangeShapeType="1"/>
            </p:cNvSpPr>
            <p:nvPr/>
          </p:nvSpPr>
          <p:spPr bwMode="auto">
            <a:xfrm>
              <a:off x="7341" y="6300"/>
              <a:ext cx="0" cy="3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5" name="Line 115"/>
            <p:cNvSpPr>
              <a:spLocks noChangeShapeType="1"/>
            </p:cNvSpPr>
            <p:nvPr/>
          </p:nvSpPr>
          <p:spPr bwMode="auto">
            <a:xfrm>
              <a:off x="5061" y="6634"/>
              <a:ext cx="0" cy="5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196" name="Group 116"/>
            <p:cNvGrpSpPr>
              <a:grpSpLocks/>
            </p:cNvGrpSpPr>
            <p:nvPr/>
          </p:nvGrpSpPr>
          <p:grpSpPr bwMode="auto">
            <a:xfrm>
              <a:off x="6966" y="6767"/>
              <a:ext cx="374" cy="394"/>
              <a:chOff x="5580" y="4872"/>
              <a:chExt cx="900" cy="312"/>
            </a:xfrm>
          </p:grpSpPr>
          <p:sp>
            <p:nvSpPr>
              <p:cNvPr id="174197" name="Line 117"/>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198" name="Text Box 118"/>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endParaRPr lang="zh-CN" altLang="zh-CN" sz="900">
                  <a:solidFill>
                    <a:srgbClr val="660066"/>
                  </a:solidFill>
                  <a:latin typeface="宋体" panose="02010600030101010101" pitchFamily="2" charset="-122"/>
                </a:endParaRPr>
              </a:p>
            </p:txBody>
          </p:sp>
        </p:grpSp>
        <p:sp>
          <p:nvSpPr>
            <p:cNvPr id="174199" name="Line 119"/>
            <p:cNvSpPr>
              <a:spLocks noChangeShapeType="1"/>
            </p:cNvSpPr>
            <p:nvPr/>
          </p:nvSpPr>
          <p:spPr bwMode="auto">
            <a:xfrm>
              <a:off x="7341" y="7153"/>
              <a:ext cx="0" cy="4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0" name="Line 120"/>
            <p:cNvSpPr>
              <a:spLocks noChangeShapeType="1"/>
            </p:cNvSpPr>
            <p:nvPr/>
          </p:nvSpPr>
          <p:spPr bwMode="auto">
            <a:xfrm flipH="1">
              <a:off x="5061" y="7597"/>
              <a:ext cx="22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1" name="Line 121"/>
            <p:cNvSpPr>
              <a:spLocks noChangeShapeType="1"/>
            </p:cNvSpPr>
            <p:nvPr/>
          </p:nvSpPr>
          <p:spPr bwMode="auto">
            <a:xfrm>
              <a:off x="5061" y="7582"/>
              <a:ext cx="0" cy="6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2" name="Line 122"/>
            <p:cNvSpPr>
              <a:spLocks noChangeShapeType="1"/>
            </p:cNvSpPr>
            <p:nvPr/>
          </p:nvSpPr>
          <p:spPr bwMode="auto">
            <a:xfrm flipH="1">
              <a:off x="5061" y="8174"/>
              <a:ext cx="2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3" name="Text Box 123"/>
            <p:cNvSpPr txBox="1">
              <a:spLocks noChangeArrowheads="1"/>
            </p:cNvSpPr>
            <p:nvPr/>
          </p:nvSpPr>
          <p:spPr bwMode="auto">
            <a:xfrm>
              <a:off x="8061" y="6634"/>
              <a:ext cx="96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0" hangingPunct="0"/>
              <a:r>
                <a:rPr lang="zh-CN" altLang="en-US" sz="1600">
                  <a:solidFill>
                    <a:srgbClr val="660066"/>
                  </a:solidFill>
                  <a:latin typeface="宋体" panose="02010600030101010101" pitchFamily="2" charset="-122"/>
                </a:rPr>
                <a:t>中级调度</a:t>
              </a:r>
            </a:p>
          </p:txBody>
        </p:sp>
        <p:sp>
          <p:nvSpPr>
            <p:cNvPr id="174204" name="Line 124"/>
            <p:cNvSpPr>
              <a:spLocks noChangeShapeType="1"/>
            </p:cNvSpPr>
            <p:nvPr/>
          </p:nvSpPr>
          <p:spPr bwMode="auto">
            <a:xfrm>
              <a:off x="7461" y="6308"/>
              <a:ext cx="720" cy="326"/>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74205" name="Line 125"/>
            <p:cNvSpPr>
              <a:spLocks noChangeShapeType="1"/>
            </p:cNvSpPr>
            <p:nvPr/>
          </p:nvSpPr>
          <p:spPr bwMode="auto">
            <a:xfrm flipV="1">
              <a:off x="7461" y="6887"/>
              <a:ext cx="720" cy="39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035031953"/>
      </p:ext>
    </p:extLst>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471488" y="442913"/>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a:solidFill>
                  <a:srgbClr val="FF0000"/>
                </a:solidFill>
                <a:latin typeface="Times New Roman" panose="02020603050405020304" pitchFamily="18" charset="0"/>
                <a:ea typeface="华文新魏" panose="02010800040101010101" pitchFamily="2" charset="-122"/>
              </a:rPr>
              <a:t>处理器两级调度模型</a:t>
            </a:r>
          </a:p>
        </p:txBody>
      </p:sp>
      <p:grpSp>
        <p:nvGrpSpPr>
          <p:cNvPr id="277507" name="Group 3"/>
          <p:cNvGrpSpPr>
            <a:grpSpLocks/>
          </p:cNvGrpSpPr>
          <p:nvPr/>
        </p:nvGrpSpPr>
        <p:grpSpPr bwMode="auto">
          <a:xfrm>
            <a:off x="1000125" y="1555750"/>
            <a:ext cx="7316788" cy="4105275"/>
            <a:chOff x="476" y="890"/>
            <a:chExt cx="4609" cy="2586"/>
          </a:xfrm>
        </p:grpSpPr>
        <p:sp>
          <p:nvSpPr>
            <p:cNvPr id="277508" name="Text Box 4"/>
            <p:cNvSpPr txBox="1">
              <a:spLocks noChangeArrowheads="1"/>
            </p:cNvSpPr>
            <p:nvPr/>
          </p:nvSpPr>
          <p:spPr bwMode="auto">
            <a:xfrm>
              <a:off x="3464" y="3104"/>
              <a:ext cx="763" cy="28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等待事件</a:t>
              </a:r>
            </a:p>
          </p:txBody>
        </p:sp>
        <p:sp>
          <p:nvSpPr>
            <p:cNvPr id="277509" name="Text Box 5"/>
            <p:cNvSpPr txBox="1">
              <a:spLocks noChangeArrowheads="1"/>
            </p:cNvSpPr>
            <p:nvPr/>
          </p:nvSpPr>
          <p:spPr bwMode="auto">
            <a:xfrm>
              <a:off x="1156" y="3103"/>
              <a:ext cx="817" cy="2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事件发生</a:t>
              </a:r>
            </a:p>
          </p:txBody>
        </p:sp>
        <p:sp>
          <p:nvSpPr>
            <p:cNvPr id="277510" name="Text Box 6"/>
            <p:cNvSpPr txBox="1">
              <a:spLocks noChangeArrowheads="1"/>
            </p:cNvSpPr>
            <p:nvPr/>
          </p:nvSpPr>
          <p:spPr bwMode="auto">
            <a:xfrm>
              <a:off x="4324" y="1227"/>
              <a:ext cx="761" cy="29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进程完成</a:t>
              </a:r>
            </a:p>
          </p:txBody>
        </p:sp>
        <p:sp>
          <p:nvSpPr>
            <p:cNvPr id="277511"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kumimoji="1" lang="en-US" altLang="zh-CN" sz="2000">
                <a:solidFill>
                  <a:schemeClr val="accent2"/>
                </a:solidFill>
                <a:latin typeface="华文新魏" panose="02010800040101010101" pitchFamily="2" charset="-122"/>
                <a:ea typeface="华文新魏" panose="02010800040101010101" pitchFamily="2" charset="-122"/>
              </a:endParaRPr>
            </a:p>
            <a:p>
              <a:pPr algn="just"/>
              <a:r>
                <a:rPr kumimoji="1" lang="zh-CN" altLang="en-US" sz="2000">
                  <a:solidFill>
                    <a:schemeClr val="accent2"/>
                  </a:solidFill>
                  <a:latin typeface="华文新魏" panose="02010800040101010101" pitchFamily="2" charset="-122"/>
                  <a:ea typeface="华文新魏" panose="02010800040101010101" pitchFamily="2" charset="-122"/>
                </a:rPr>
                <a:t>后备</a:t>
              </a:r>
            </a:p>
            <a:p>
              <a:pPr algn="just"/>
              <a:r>
                <a:rPr kumimoji="1" lang="zh-CN" altLang="en-US" sz="2000">
                  <a:solidFill>
                    <a:schemeClr val="accent2"/>
                  </a:solidFill>
                  <a:latin typeface="华文新魏" panose="02010800040101010101" pitchFamily="2" charset="-122"/>
                  <a:ea typeface="华文新魏" panose="02010800040101010101" pitchFamily="2" charset="-122"/>
                </a:rPr>
                <a:t>作业</a:t>
              </a:r>
            </a:p>
            <a:p>
              <a:pPr algn="just"/>
              <a:r>
                <a:rPr kumimoji="1" lang="zh-CN" altLang="en-US" sz="2000">
                  <a:solidFill>
                    <a:schemeClr val="accent2"/>
                  </a:solidFill>
                  <a:latin typeface="华文新魏" panose="02010800040101010101" pitchFamily="2" charset="-122"/>
                  <a:ea typeface="华文新魏" panose="02010800040101010101" pitchFamily="2" charset="-122"/>
                </a:rPr>
                <a:t>队列</a:t>
              </a:r>
            </a:p>
          </p:txBody>
        </p:sp>
        <p:sp>
          <p:nvSpPr>
            <p:cNvPr id="277512"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r>
                <a:rPr kumimoji="1" lang="en-US" altLang="zh-CN" sz="2000">
                  <a:solidFill>
                    <a:schemeClr val="accent2"/>
                  </a:solidFill>
                  <a:latin typeface="华文新魏" panose="02010800040101010101" pitchFamily="2" charset="-122"/>
                  <a:ea typeface="华文新魏" panose="02010800040101010101" pitchFamily="2" charset="-122"/>
                </a:rPr>
                <a:t>  </a:t>
              </a:r>
            </a:p>
            <a:p>
              <a:pPr algn="just"/>
              <a:r>
                <a:rPr kumimoji="1" lang="en-US" altLang="zh-CN" sz="2000">
                  <a:solidFill>
                    <a:schemeClr val="accent2"/>
                  </a:solidFill>
                  <a:latin typeface="华文新魏" panose="02010800040101010101" pitchFamily="2" charset="-122"/>
                  <a:ea typeface="华文新魏" panose="02010800040101010101" pitchFamily="2" charset="-122"/>
                </a:rPr>
                <a:t>  </a:t>
              </a:r>
              <a:r>
                <a:rPr kumimoji="1" lang="zh-CN" altLang="en-US" sz="2000">
                  <a:solidFill>
                    <a:schemeClr val="accent2"/>
                  </a:solidFill>
                  <a:latin typeface="华文新魏" panose="02010800040101010101" pitchFamily="2" charset="-122"/>
                  <a:ea typeface="华文新魏" panose="02010800040101010101" pitchFamily="2" charset="-122"/>
                </a:rPr>
                <a:t>就绪</a:t>
              </a:r>
            </a:p>
            <a:p>
              <a:pPr algn="just"/>
              <a:r>
                <a:rPr kumimoji="1" lang="zh-CN" altLang="en-US" sz="2000">
                  <a:solidFill>
                    <a:schemeClr val="accent2"/>
                  </a:solidFill>
                  <a:latin typeface="华文新魏" panose="02010800040101010101" pitchFamily="2" charset="-122"/>
                  <a:ea typeface="华文新魏" panose="02010800040101010101" pitchFamily="2" charset="-122"/>
                </a:rPr>
                <a:t>  队列</a:t>
              </a:r>
            </a:p>
          </p:txBody>
        </p:sp>
        <p:sp>
          <p:nvSpPr>
            <p:cNvPr id="277513" name="Text Box 9"/>
            <p:cNvSpPr txBox="1">
              <a:spLocks noChangeArrowheads="1"/>
            </p:cNvSpPr>
            <p:nvPr/>
          </p:nvSpPr>
          <p:spPr bwMode="auto">
            <a:xfrm>
              <a:off x="866" y="1344"/>
              <a:ext cx="761"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高级调度</a:t>
              </a:r>
            </a:p>
          </p:txBody>
        </p:sp>
        <p:sp>
          <p:nvSpPr>
            <p:cNvPr id="277514" name="Text Box 10"/>
            <p:cNvSpPr txBox="1">
              <a:spLocks noChangeArrowheads="1"/>
            </p:cNvSpPr>
            <p:nvPr/>
          </p:nvSpPr>
          <p:spPr bwMode="auto">
            <a:xfrm>
              <a:off x="2945" y="1344"/>
              <a:ext cx="761" cy="29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低级调度</a:t>
              </a:r>
            </a:p>
          </p:txBody>
        </p:sp>
        <p:sp>
          <p:nvSpPr>
            <p:cNvPr id="277515" name="Line 11"/>
            <p:cNvSpPr>
              <a:spLocks noChangeShapeType="1"/>
            </p:cNvSpPr>
            <p:nvPr/>
          </p:nvSpPr>
          <p:spPr bwMode="auto">
            <a:xfrm>
              <a:off x="996" y="2076"/>
              <a:ext cx="1016"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16" name="Line 12"/>
            <p:cNvSpPr>
              <a:spLocks noChangeShapeType="1"/>
            </p:cNvSpPr>
            <p:nvPr/>
          </p:nvSpPr>
          <p:spPr bwMode="auto">
            <a:xfrm>
              <a:off x="1255"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17" name="Line 13"/>
            <p:cNvSpPr>
              <a:spLocks noChangeShapeType="1"/>
            </p:cNvSpPr>
            <p:nvPr/>
          </p:nvSpPr>
          <p:spPr bwMode="auto">
            <a:xfrm>
              <a:off x="2814" y="2076"/>
              <a:ext cx="889"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18" name="Line 14"/>
            <p:cNvSpPr>
              <a:spLocks noChangeShapeType="1"/>
            </p:cNvSpPr>
            <p:nvPr/>
          </p:nvSpPr>
          <p:spPr bwMode="auto">
            <a:xfrm>
              <a:off x="3204"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19"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headEnd/>
              <a:tailEnd/>
            </a:ln>
            <a:effectLst>
              <a:outerShdw dist="107763" dir="18900000" algn="ctr" rotWithShape="0">
                <a:srgbClr val="808080"/>
              </a:outerShdw>
            </a:effectLst>
          </p:spPr>
          <p:txBody>
            <a:bodyPr/>
            <a:lstStyle/>
            <a:p>
              <a:pPr algn="just"/>
              <a:endParaRPr kumimoji="1" lang="en-US" altLang="zh-CN" sz="2000">
                <a:solidFill>
                  <a:schemeClr val="accent2"/>
                </a:solidFill>
                <a:latin typeface="华文新魏" panose="02010800040101010101" pitchFamily="2" charset="-122"/>
                <a:ea typeface="华文新魏" panose="02010800040101010101" pitchFamily="2" charset="-122"/>
              </a:endParaRPr>
            </a:p>
            <a:p>
              <a:pPr algn="just"/>
              <a:r>
                <a:rPr kumimoji="1" lang="en-US" altLang="zh-CN" sz="2000">
                  <a:solidFill>
                    <a:schemeClr val="accent2"/>
                  </a:solidFill>
                  <a:latin typeface="华文新魏" panose="02010800040101010101" pitchFamily="2" charset="-122"/>
                  <a:ea typeface="华文新魏" panose="02010800040101010101" pitchFamily="2" charset="-122"/>
                </a:rPr>
                <a:t>  </a:t>
              </a:r>
              <a:r>
                <a:rPr kumimoji="1" lang="zh-CN" altLang="en-US" sz="2000">
                  <a:solidFill>
                    <a:schemeClr val="accent2"/>
                  </a:solidFill>
                  <a:latin typeface="华文新魏" panose="02010800040101010101" pitchFamily="2" charset="-122"/>
                  <a:ea typeface="华文新魏" panose="02010800040101010101" pitchFamily="2" charset="-122"/>
                </a:rPr>
                <a:t>等待</a:t>
              </a:r>
            </a:p>
            <a:p>
              <a:pPr algn="just"/>
              <a:r>
                <a:rPr kumimoji="1" lang="zh-CN" altLang="en-US" sz="2000">
                  <a:solidFill>
                    <a:schemeClr val="accent2"/>
                  </a:solidFill>
                  <a:latin typeface="华文新魏" panose="02010800040101010101" pitchFamily="2" charset="-122"/>
                  <a:ea typeface="华文新魏" panose="02010800040101010101" pitchFamily="2" charset="-122"/>
                </a:rPr>
                <a:t>  队列</a:t>
              </a:r>
            </a:p>
          </p:txBody>
        </p:sp>
        <p:sp>
          <p:nvSpPr>
            <p:cNvPr id="277520"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headEnd/>
              <a:tailEnd/>
            </a:ln>
            <a:effectLst>
              <a:outerShdw dist="107763" dir="18900000" algn="ctr" rotWithShape="0">
                <a:srgbClr val="808080"/>
              </a:outerShdw>
            </a:effectLst>
          </p:spPr>
          <p:txBody>
            <a:bodyPr/>
            <a:lstStyle/>
            <a:p>
              <a:endParaRPr lang="zh-CN" altLang="en-US"/>
            </a:p>
          </p:txBody>
        </p:sp>
        <p:sp>
          <p:nvSpPr>
            <p:cNvPr id="277521" name="Text Box 17"/>
            <p:cNvSpPr txBox="1">
              <a:spLocks noChangeArrowheads="1"/>
            </p:cNvSpPr>
            <p:nvPr/>
          </p:nvSpPr>
          <p:spPr bwMode="auto">
            <a:xfrm>
              <a:off x="3855" y="1832"/>
              <a:ext cx="458" cy="4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en-US" altLang="zh-CN" sz="2000">
                  <a:solidFill>
                    <a:schemeClr val="accent2"/>
                  </a:solidFill>
                  <a:latin typeface="华文新魏" panose="02010800040101010101" pitchFamily="2" charset="-122"/>
                  <a:ea typeface="华文新魏" panose="02010800040101010101" pitchFamily="2" charset="-122"/>
                </a:rPr>
                <a:t>CPU</a:t>
              </a:r>
            </a:p>
          </p:txBody>
        </p:sp>
        <p:sp>
          <p:nvSpPr>
            <p:cNvPr id="277522" name="Line 18"/>
            <p:cNvSpPr>
              <a:spLocks noChangeShapeType="1"/>
            </p:cNvSpPr>
            <p:nvPr/>
          </p:nvSpPr>
          <p:spPr bwMode="auto">
            <a:xfrm flipV="1">
              <a:off x="4373" y="2076"/>
              <a:ext cx="508"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23" name="Line 19"/>
            <p:cNvSpPr>
              <a:spLocks noChangeShapeType="1"/>
            </p:cNvSpPr>
            <p:nvPr/>
          </p:nvSpPr>
          <p:spPr bwMode="auto">
            <a:xfrm>
              <a:off x="4373" y="2321"/>
              <a:ext cx="2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4" name="Line 20"/>
            <p:cNvSpPr>
              <a:spLocks noChangeShapeType="1"/>
            </p:cNvSpPr>
            <p:nvPr/>
          </p:nvSpPr>
          <p:spPr bwMode="auto">
            <a:xfrm>
              <a:off x="4633"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5" name="Line 21"/>
            <p:cNvSpPr>
              <a:spLocks noChangeShapeType="1"/>
            </p:cNvSpPr>
            <p:nvPr/>
          </p:nvSpPr>
          <p:spPr bwMode="auto">
            <a:xfrm flipH="1" flipV="1">
              <a:off x="2814" y="3059"/>
              <a:ext cx="1835"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26" name="Line 22"/>
            <p:cNvSpPr>
              <a:spLocks noChangeShapeType="1"/>
            </p:cNvSpPr>
            <p:nvPr/>
          </p:nvSpPr>
          <p:spPr bwMode="auto">
            <a:xfrm flipH="1">
              <a:off x="1255" y="3058"/>
              <a:ext cx="76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7" name="Line 23"/>
            <p:cNvSpPr>
              <a:spLocks noChangeShapeType="1"/>
            </p:cNvSpPr>
            <p:nvPr/>
          </p:nvSpPr>
          <p:spPr bwMode="auto">
            <a:xfrm>
              <a:off x="1255" y="2321"/>
              <a:ext cx="76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28" name="Line 24"/>
            <p:cNvSpPr>
              <a:spLocks noChangeShapeType="1"/>
            </p:cNvSpPr>
            <p:nvPr/>
          </p:nvSpPr>
          <p:spPr bwMode="auto">
            <a:xfrm>
              <a:off x="1255" y="2321"/>
              <a:ext cx="0" cy="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29" name="Line 25"/>
            <p:cNvSpPr>
              <a:spLocks noChangeShapeType="1"/>
            </p:cNvSpPr>
            <p:nvPr/>
          </p:nvSpPr>
          <p:spPr bwMode="auto">
            <a:xfrm>
              <a:off x="4633" y="1585"/>
              <a:ext cx="0" cy="49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30" name="Line 26"/>
            <p:cNvSpPr>
              <a:spLocks noChangeShapeType="1"/>
            </p:cNvSpPr>
            <p:nvPr/>
          </p:nvSpPr>
          <p:spPr bwMode="auto">
            <a:xfrm flipV="1">
              <a:off x="4114" y="890"/>
              <a:ext cx="0"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1" name="Line 27"/>
            <p:cNvSpPr>
              <a:spLocks noChangeShapeType="1"/>
            </p:cNvSpPr>
            <p:nvPr/>
          </p:nvSpPr>
          <p:spPr bwMode="auto">
            <a:xfrm>
              <a:off x="1645" y="1708"/>
              <a:ext cx="38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532" name="Line 28"/>
            <p:cNvSpPr>
              <a:spLocks noChangeShapeType="1"/>
            </p:cNvSpPr>
            <p:nvPr/>
          </p:nvSpPr>
          <p:spPr bwMode="auto">
            <a:xfrm flipV="1">
              <a:off x="1645" y="890"/>
              <a:ext cx="0" cy="8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3" name="Text Box 29"/>
            <p:cNvSpPr txBox="1">
              <a:spLocks noChangeArrowheads="1"/>
            </p:cNvSpPr>
            <p:nvPr/>
          </p:nvSpPr>
          <p:spPr bwMode="auto">
            <a:xfrm>
              <a:off x="2036" y="890"/>
              <a:ext cx="760" cy="5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1" lang="zh-CN" altLang="en-US" sz="2000">
                  <a:solidFill>
                    <a:schemeClr val="accent2"/>
                  </a:solidFill>
                  <a:latin typeface="华文新魏" panose="02010800040101010101" pitchFamily="2" charset="-122"/>
                  <a:ea typeface="华文新魏" panose="02010800040101010101" pitchFamily="2" charset="-122"/>
                </a:rPr>
                <a:t>时间片完</a:t>
              </a:r>
            </a:p>
          </p:txBody>
        </p:sp>
        <p:sp>
          <p:nvSpPr>
            <p:cNvPr id="277534" name="Line 30"/>
            <p:cNvSpPr>
              <a:spLocks noChangeShapeType="1"/>
            </p:cNvSpPr>
            <p:nvPr/>
          </p:nvSpPr>
          <p:spPr bwMode="auto">
            <a:xfrm flipH="1">
              <a:off x="1645" y="890"/>
              <a:ext cx="24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37190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762000" y="493713"/>
            <a:ext cx="82296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2.5.2 </a:t>
            </a:r>
            <a:r>
              <a:rPr lang="zh-CN" altLang="en-US" sz="4000">
                <a:solidFill>
                  <a:srgbClr val="FF0000"/>
                </a:solidFill>
                <a:latin typeface="Times New Roman" panose="02020603050405020304" pitchFamily="18" charset="0"/>
                <a:ea typeface="华文新魏" panose="02010800040101010101" pitchFamily="2" charset="-122"/>
              </a:rPr>
              <a:t>选择调度算法的原则</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175107" name="Rectangle 3"/>
          <p:cNvSpPr>
            <a:spLocks noGrp="1" noChangeArrowheads="1"/>
          </p:cNvSpPr>
          <p:nvPr>
            <p:ph type="body" idx="1"/>
          </p:nvPr>
        </p:nvSpPr>
        <p:spPr>
          <a:xfrm>
            <a:off x="250825" y="1196975"/>
            <a:ext cx="8569325" cy="1879600"/>
          </a:xfrm>
        </p:spPr>
        <p:txBody>
          <a:bodyPr/>
          <a:lstStyle/>
          <a:p>
            <a:pPr marL="3313113" indent="-3222625">
              <a:buFontTx/>
              <a:buNone/>
            </a:pPr>
            <a:r>
              <a:rPr kumimoji="1" lang="en-US" altLang="zh-CN" sz="2800">
                <a:solidFill>
                  <a:srgbClr val="0000CC"/>
                </a:solidFill>
                <a:latin typeface="黑体" panose="02010609060101010101" pitchFamily="49" charset="-122"/>
                <a:ea typeface="黑体" panose="02010609060101010101" pitchFamily="49" charset="-122"/>
              </a:rPr>
              <a:t>(1)</a:t>
            </a:r>
            <a:r>
              <a:rPr kumimoji="1" lang="zh-CN" altLang="en-US" sz="2800">
                <a:solidFill>
                  <a:srgbClr val="0000CC"/>
                </a:solidFill>
                <a:latin typeface="黑体" panose="02010609060101010101" pitchFamily="49" charset="-122"/>
                <a:ea typeface="黑体" panose="02010609060101010101" pitchFamily="49" charset="-122"/>
              </a:rPr>
              <a:t>资源利用率</a:t>
            </a:r>
            <a:r>
              <a:rPr kumimoji="1" lang="en-US" altLang="zh-CN" sz="2800">
                <a:solidFill>
                  <a:srgbClr val="0000CC"/>
                </a:solidFill>
                <a:latin typeface="黑体" panose="02010609060101010101" pitchFamily="49" charset="-122"/>
                <a:ea typeface="黑体" panose="02010609060101010101" pitchFamily="49" charset="-122"/>
              </a:rPr>
              <a:t>:</a:t>
            </a:r>
          </a:p>
          <a:p>
            <a:pPr marL="3313113" indent="-3222625">
              <a:buFontTx/>
              <a:buNone/>
            </a:pPr>
            <a:r>
              <a:rPr kumimoji="1" lang="en-US" altLang="zh-CN" sz="2800">
                <a:latin typeface="Times New Roman" panose="02020603050405020304" pitchFamily="18" charset="0"/>
                <a:ea typeface="楷体_GB2312" pitchFamily="49" charset="-122"/>
              </a:rPr>
              <a:t>   CPU</a:t>
            </a:r>
            <a:r>
              <a:rPr kumimoji="1" lang="zh-CN" altLang="en-US" sz="2800">
                <a:latin typeface="Times New Roman" panose="02020603050405020304" pitchFamily="18" charset="0"/>
                <a:ea typeface="楷体_GB2312" pitchFamily="49" charset="-122"/>
              </a:rPr>
              <a:t>利用率</a:t>
            </a:r>
            <a:r>
              <a:rPr kumimoji="1" lang="en-US" altLang="zh-CN" sz="2800">
                <a:latin typeface="Times New Roman" panose="02020603050405020304" pitchFamily="18" charset="0"/>
                <a:ea typeface="楷体_GB2312" pitchFamily="49" charset="-122"/>
              </a:rPr>
              <a:t>=CPU</a:t>
            </a:r>
            <a:r>
              <a:rPr kumimoji="1" lang="zh-CN" altLang="en-US" sz="2800">
                <a:latin typeface="Times New Roman" panose="02020603050405020304" pitchFamily="18" charset="0"/>
                <a:ea typeface="楷体_GB2312" pitchFamily="49" charset="-122"/>
              </a:rPr>
              <a:t>有效工作时间</a:t>
            </a:r>
            <a:r>
              <a:rPr kumimoji="1" lang="en-US" altLang="zh-CN" sz="2800">
                <a:latin typeface="Times New Roman" panose="02020603050405020304" pitchFamily="18" charset="0"/>
                <a:ea typeface="楷体_GB2312" pitchFamily="49" charset="-122"/>
              </a:rPr>
              <a:t>/CPU</a:t>
            </a:r>
            <a:r>
              <a:rPr kumimoji="1" lang="zh-CN" altLang="en-US" sz="2800">
                <a:latin typeface="Times New Roman" panose="02020603050405020304" pitchFamily="18" charset="0"/>
                <a:ea typeface="楷体_GB2312" pitchFamily="49" charset="-122"/>
              </a:rPr>
              <a:t>总的运行时间</a:t>
            </a:r>
          </a:p>
          <a:p>
            <a:pPr marL="3313113" indent="-3222625">
              <a:buFontTx/>
              <a:buNone/>
            </a:pPr>
            <a:r>
              <a:rPr kumimoji="1" lang="zh-CN" altLang="en-US" sz="2800">
                <a:latin typeface="Times New Roman" panose="02020603050405020304" pitchFamily="18" charset="0"/>
                <a:ea typeface="楷体_GB2312" pitchFamily="49" charset="-122"/>
              </a:rPr>
              <a:t>   </a:t>
            </a:r>
            <a:r>
              <a:rPr kumimoji="1" lang="en-US" altLang="zh-CN" sz="2800">
                <a:latin typeface="Times New Roman" panose="02020603050405020304" pitchFamily="18" charset="0"/>
                <a:ea typeface="楷体_GB2312" pitchFamily="49" charset="-122"/>
              </a:rPr>
              <a:t>CPU</a:t>
            </a:r>
            <a:r>
              <a:rPr kumimoji="1" lang="zh-CN" altLang="en-US" sz="2800">
                <a:latin typeface="Times New Roman" panose="02020603050405020304" pitchFamily="18" charset="0"/>
                <a:ea typeface="楷体_GB2312" pitchFamily="49" charset="-122"/>
              </a:rPr>
              <a:t>总的运行时间</a:t>
            </a:r>
            <a:r>
              <a:rPr kumimoji="1" lang="en-US" altLang="zh-CN" sz="2800">
                <a:latin typeface="Times New Roman" panose="02020603050405020304" pitchFamily="18" charset="0"/>
                <a:ea typeface="楷体_GB2312" pitchFamily="49" charset="-122"/>
              </a:rPr>
              <a:t>=CPU</a:t>
            </a:r>
            <a:r>
              <a:rPr kumimoji="1" lang="zh-CN" altLang="en-US" sz="2800">
                <a:latin typeface="Times New Roman" panose="02020603050405020304" pitchFamily="18" charset="0"/>
                <a:ea typeface="楷体_GB2312" pitchFamily="49" charset="-122"/>
              </a:rPr>
              <a:t>有效工作时间</a:t>
            </a:r>
            <a:r>
              <a:rPr kumimoji="1" lang="en-US" altLang="zh-CN" sz="2800">
                <a:latin typeface="Times New Roman" panose="02020603050405020304" pitchFamily="18" charset="0"/>
                <a:ea typeface="楷体_GB2312" pitchFamily="49" charset="-122"/>
              </a:rPr>
              <a:t>+CPU</a:t>
            </a:r>
            <a:r>
              <a:rPr kumimoji="1" lang="zh-CN" altLang="en-US" sz="2800">
                <a:latin typeface="Times New Roman" panose="02020603050405020304" pitchFamily="18" charset="0"/>
                <a:ea typeface="楷体_GB2312" pitchFamily="49" charset="-122"/>
              </a:rPr>
              <a:t>空闲等待时间。</a:t>
            </a:r>
          </a:p>
        </p:txBody>
      </p:sp>
      <p:sp>
        <p:nvSpPr>
          <p:cNvPr id="175108" name="Rectangle 4"/>
          <p:cNvSpPr>
            <a:spLocks noChangeArrowheads="1"/>
          </p:cNvSpPr>
          <p:nvPr/>
        </p:nvSpPr>
        <p:spPr bwMode="auto">
          <a:xfrm>
            <a:off x="393700" y="3068638"/>
            <a:ext cx="8281988" cy="298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222625" indent="-3222625">
              <a:spcBef>
                <a:spcPct val="20000"/>
              </a:spcBef>
              <a:buChar char="•"/>
              <a:defRPr sz="3200">
                <a:solidFill>
                  <a:schemeClr val="tx1"/>
                </a:solidFill>
                <a:latin typeface="Arial" panose="020B0604020202020204" pitchFamily="34" charset="0"/>
                <a:ea typeface="宋体" panose="02010600030101010101" pitchFamily="2" charset="-122"/>
              </a:defRPr>
            </a:lvl1pPr>
            <a:lvl2pPr marL="3948113"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4356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4764088"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5172075"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56292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60864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65436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70008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800" dirty="0">
                <a:solidFill>
                  <a:srgbClr val="0000CC"/>
                </a:solidFill>
                <a:latin typeface="黑体" panose="02010609060101010101" pitchFamily="49" charset="-122"/>
                <a:ea typeface="黑体" panose="02010609060101010101" pitchFamily="49" charset="-122"/>
              </a:rPr>
              <a:t>(2)</a:t>
            </a:r>
            <a:r>
              <a:rPr kumimoji="1" lang="zh-CN" altLang="en-US" sz="2800" dirty="0">
                <a:solidFill>
                  <a:srgbClr val="0000CC"/>
                </a:solidFill>
                <a:latin typeface="黑体" panose="02010609060101010101" pitchFamily="49" charset="-122"/>
                <a:ea typeface="黑体" panose="02010609060101010101" pitchFamily="49" charset="-122"/>
              </a:rPr>
              <a:t>响应时间</a:t>
            </a:r>
            <a:r>
              <a:rPr kumimoji="1" lang="en-US" altLang="zh-CN" sz="2800" dirty="0">
                <a:solidFill>
                  <a:srgbClr val="0000CC"/>
                </a:solidFill>
                <a:latin typeface="黑体" panose="02010609060101010101" pitchFamily="49" charset="-122"/>
                <a:ea typeface="黑体" panose="02010609060101010101" pitchFamily="49" charset="-122"/>
              </a:rPr>
              <a:t>:</a:t>
            </a:r>
          </a:p>
          <a:p>
            <a:pPr marL="0" indent="538163">
              <a:spcBef>
                <a:spcPct val="0"/>
              </a:spcBef>
              <a:buFontTx/>
              <a:buNone/>
            </a:pPr>
            <a:r>
              <a:rPr kumimoji="1" lang="en-US" altLang="zh-CN" sz="2800" dirty="0">
                <a:ea typeface="华文新魏" panose="02010800040101010101" pitchFamily="2" charset="-122"/>
              </a:rPr>
              <a:t>•</a:t>
            </a:r>
            <a:r>
              <a:rPr kumimoji="1" lang="zh-CN" altLang="en-US" sz="2800" dirty="0">
                <a:latin typeface="华文新魏" panose="02010800040101010101" pitchFamily="2" charset="-122"/>
                <a:ea typeface="华文新魏" panose="02010800040101010101" pitchFamily="2" charset="-122"/>
              </a:rPr>
              <a:t>交互式进程从提交一个请求</a:t>
            </a:r>
            <a:r>
              <a:rPr kumimoji="1" lang="en-US" altLang="zh-CN" sz="2800" dirty="0">
                <a:latin typeface="华文新魏" panose="02010800040101010101" pitchFamily="2" charset="-122"/>
                <a:ea typeface="华文新魏" panose="02010800040101010101" pitchFamily="2" charset="-122"/>
              </a:rPr>
              <a:t>(</a:t>
            </a:r>
            <a:r>
              <a:rPr kumimoji="1" lang="zh-CN" altLang="en-US" sz="2800" dirty="0">
                <a:latin typeface="华文新魏" panose="02010800040101010101" pitchFamily="2" charset="-122"/>
                <a:ea typeface="华文新魏" panose="02010800040101010101" pitchFamily="2" charset="-122"/>
              </a:rPr>
              <a:t>命令</a:t>
            </a:r>
            <a:r>
              <a:rPr kumimoji="1" lang="en-US" altLang="zh-CN" sz="2800" dirty="0">
                <a:latin typeface="华文新魏" panose="02010800040101010101" pitchFamily="2" charset="-122"/>
                <a:ea typeface="华文新魏" panose="02010800040101010101" pitchFamily="2" charset="-122"/>
              </a:rPr>
              <a:t>)</a:t>
            </a:r>
            <a:r>
              <a:rPr kumimoji="1" lang="zh-CN" altLang="en-US" sz="2800" dirty="0">
                <a:latin typeface="华文新魏" panose="02010800040101010101" pitchFamily="2" charset="-122"/>
                <a:ea typeface="华文新魏" panose="02010800040101010101" pitchFamily="2" charset="-122"/>
              </a:rPr>
              <a:t>到接收到响应之间的时间间隔称响应时间。</a:t>
            </a:r>
          </a:p>
          <a:p>
            <a:pPr marL="0" indent="538163">
              <a:spcBef>
                <a:spcPct val="0"/>
              </a:spcBef>
              <a:buFontTx/>
              <a:buNone/>
            </a:pPr>
            <a:r>
              <a:rPr kumimoji="1" lang="en-US" altLang="zh-CN" sz="2800" dirty="0">
                <a:ea typeface="华文新魏" panose="02010800040101010101" pitchFamily="2" charset="-122"/>
              </a:rPr>
              <a:t>•</a:t>
            </a:r>
            <a:r>
              <a:rPr kumimoji="1" lang="zh-CN" altLang="en-US" sz="2800" dirty="0">
                <a:latin typeface="华文新魏" panose="02010800040101010101" pitchFamily="2" charset="-122"/>
                <a:ea typeface="华文新魏" panose="02010800040101010101" pitchFamily="2" charset="-122"/>
              </a:rPr>
              <a:t>使交互式用户的响应时间尽可能短，或尽快处理实时任务。</a:t>
            </a:r>
          </a:p>
          <a:p>
            <a:pPr marL="0" indent="538163">
              <a:spcBef>
                <a:spcPct val="0"/>
              </a:spcBef>
              <a:buFontTx/>
              <a:buNone/>
            </a:pPr>
            <a:r>
              <a:rPr kumimoji="1" lang="en-US" altLang="zh-CN" sz="2800" dirty="0">
                <a:ea typeface="华文新魏" panose="02010800040101010101" pitchFamily="2" charset="-122"/>
              </a:rPr>
              <a:t>•</a:t>
            </a:r>
            <a:r>
              <a:rPr kumimoji="1" lang="zh-CN" altLang="en-US" sz="2800" dirty="0">
                <a:latin typeface="华文新魏" panose="02010800040101010101" pitchFamily="2" charset="-122"/>
                <a:ea typeface="华文新魏" panose="02010800040101010101" pitchFamily="2" charset="-122"/>
              </a:rPr>
              <a:t>这是分时系统和实时系统衡量调度性能的一个重要指标。</a:t>
            </a:r>
          </a:p>
        </p:txBody>
      </p:sp>
    </p:spTree>
    <p:extLst>
      <p:ext uri="{BB962C8B-B14F-4D97-AF65-F5344CB8AC3E}">
        <p14:creationId xmlns:p14="http://schemas.microsoft.com/office/powerpoint/2010/main" val="533975631"/>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P spid="17510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762000" y="493713"/>
            <a:ext cx="82296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2.5.2 </a:t>
            </a:r>
            <a:r>
              <a:rPr lang="zh-CN" altLang="en-US" sz="4000">
                <a:solidFill>
                  <a:srgbClr val="FF0000"/>
                </a:solidFill>
                <a:latin typeface="Times New Roman" panose="02020603050405020304" pitchFamily="18" charset="0"/>
                <a:ea typeface="华文新魏" panose="02010800040101010101" pitchFamily="2" charset="-122"/>
              </a:rPr>
              <a:t>选择调度算法的原则</a:t>
            </a:r>
            <a:r>
              <a:rPr lang="en-US" altLang="zh-CN" sz="4000">
                <a:solidFill>
                  <a:srgbClr val="FF0000"/>
                </a:solidFill>
                <a:latin typeface="Times New Roman" panose="02020603050405020304" pitchFamily="18" charset="0"/>
                <a:ea typeface="华文新魏" panose="02010800040101010101" pitchFamily="2" charset="-122"/>
              </a:rPr>
              <a:t>(2)</a:t>
            </a:r>
          </a:p>
        </p:txBody>
      </p:sp>
      <p:sp>
        <p:nvSpPr>
          <p:cNvPr id="278531" name="Rectangle 3"/>
          <p:cNvSpPr>
            <a:spLocks noGrp="1" noChangeArrowheads="1"/>
          </p:cNvSpPr>
          <p:nvPr>
            <p:ph type="body" idx="1"/>
          </p:nvPr>
        </p:nvSpPr>
        <p:spPr>
          <a:xfrm>
            <a:off x="250825" y="1196975"/>
            <a:ext cx="8569325" cy="2135188"/>
          </a:xfrm>
        </p:spPr>
        <p:txBody>
          <a:bodyPr/>
          <a:lstStyle/>
          <a:p>
            <a:pPr marL="0" indent="0">
              <a:spcBef>
                <a:spcPct val="0"/>
              </a:spcBef>
              <a:buFontTx/>
              <a:buNone/>
            </a:pPr>
            <a:r>
              <a:rPr kumimoji="1" lang="en-US" altLang="zh-CN" sz="2800">
                <a:solidFill>
                  <a:srgbClr val="0000CC"/>
                </a:solidFill>
                <a:latin typeface="黑体" panose="02010609060101010101" pitchFamily="49" charset="-122"/>
                <a:ea typeface="黑体" panose="02010609060101010101" pitchFamily="49" charset="-122"/>
              </a:rPr>
              <a:t>(3)</a:t>
            </a:r>
            <a:r>
              <a:rPr kumimoji="1" lang="zh-CN" altLang="en-US" sz="2800">
                <a:solidFill>
                  <a:srgbClr val="0000CC"/>
                </a:solidFill>
                <a:latin typeface="黑体" panose="02010609060101010101" pitchFamily="49" charset="-122"/>
                <a:ea typeface="黑体" panose="02010609060101010101" pitchFamily="49" charset="-122"/>
              </a:rPr>
              <a:t>周转时间</a:t>
            </a:r>
            <a:r>
              <a:rPr kumimoji="1" lang="en-US" altLang="zh-CN" sz="2800">
                <a:solidFill>
                  <a:srgbClr val="0000CC"/>
                </a:solidFill>
                <a:latin typeface="黑体" panose="02010609060101010101" pitchFamily="49" charset="-122"/>
                <a:ea typeface="黑体" panose="02010609060101010101" pitchFamily="49" charset="-122"/>
              </a:rPr>
              <a:t>:</a:t>
            </a:r>
          </a:p>
          <a:p>
            <a:pPr marL="0" indent="0">
              <a:spcBef>
                <a:spcPct val="0"/>
              </a:spcBef>
              <a:buFontTx/>
              <a:buNone/>
            </a:pPr>
            <a:r>
              <a:rPr kumimoji="1" lang="en-US" altLang="zh-CN" sz="2800">
                <a:ea typeface="华文新魏" panose="02010800040101010101" pitchFamily="2" charset="-122"/>
              </a:rPr>
              <a:t>•</a:t>
            </a:r>
            <a:r>
              <a:rPr kumimoji="1" lang="zh-CN" altLang="en-US" sz="2800">
                <a:latin typeface="华文新魏" panose="02010800040101010101" pitchFamily="2" charset="-122"/>
                <a:ea typeface="华文新魏" panose="02010800040101010101" pitchFamily="2" charset="-122"/>
              </a:rPr>
              <a:t>批处理用户从作业提交给系统开始，到作业完成为止的时间间隔称作业周转时间，应使作业周转时间或平均作业周转时间尽可能短。</a:t>
            </a:r>
          </a:p>
          <a:p>
            <a:pPr marL="0" indent="0">
              <a:spcBef>
                <a:spcPct val="0"/>
              </a:spcBef>
              <a:buFontTx/>
              <a:buNone/>
            </a:pPr>
            <a:r>
              <a:rPr kumimoji="1" lang="en-US" altLang="zh-CN" sz="2800">
                <a:ea typeface="华文新魏" panose="02010800040101010101" pitchFamily="2" charset="-122"/>
              </a:rPr>
              <a:t>•</a:t>
            </a:r>
            <a:r>
              <a:rPr kumimoji="1" lang="zh-CN" altLang="en-US" sz="2800">
                <a:latin typeface="华文新魏" panose="02010800040101010101" pitchFamily="2" charset="-122"/>
                <a:ea typeface="华文新魏" panose="02010800040101010101" pitchFamily="2" charset="-122"/>
              </a:rPr>
              <a:t>这是批处理系统衡量调度性能的一个重要指标。</a:t>
            </a:r>
          </a:p>
        </p:txBody>
      </p:sp>
      <p:sp>
        <p:nvSpPr>
          <p:cNvPr id="278532" name="Rectangle 4"/>
          <p:cNvSpPr>
            <a:spLocks noChangeArrowheads="1"/>
          </p:cNvSpPr>
          <p:nvPr/>
        </p:nvSpPr>
        <p:spPr bwMode="auto">
          <a:xfrm>
            <a:off x="323850" y="3429000"/>
            <a:ext cx="8281988"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222625" indent="-3222625">
              <a:spcBef>
                <a:spcPct val="20000"/>
              </a:spcBef>
              <a:buChar char="•"/>
              <a:defRPr sz="3200">
                <a:solidFill>
                  <a:schemeClr val="tx1"/>
                </a:solidFill>
                <a:latin typeface="Arial" panose="020B0604020202020204" pitchFamily="34" charset="0"/>
                <a:ea typeface="宋体" panose="02010600030101010101" pitchFamily="2" charset="-122"/>
              </a:defRPr>
            </a:lvl1pPr>
            <a:lvl2pPr marL="3948113"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4356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4764088"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5172075"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56292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60864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65436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70008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800">
                <a:solidFill>
                  <a:srgbClr val="0000CC"/>
                </a:solidFill>
                <a:latin typeface="黑体" panose="02010609060101010101" pitchFamily="49" charset="-122"/>
                <a:ea typeface="黑体" panose="02010609060101010101" pitchFamily="49" charset="-122"/>
              </a:rPr>
              <a:t>(4)</a:t>
            </a:r>
            <a:r>
              <a:rPr kumimoji="1" lang="zh-CN" altLang="en-US" sz="2800">
                <a:solidFill>
                  <a:srgbClr val="0000CC"/>
                </a:solidFill>
                <a:latin typeface="黑体" panose="02010609060101010101" pitchFamily="49" charset="-122"/>
                <a:ea typeface="黑体" panose="02010609060101010101" pitchFamily="49" charset="-122"/>
              </a:rPr>
              <a:t>吞吐率</a:t>
            </a:r>
            <a:r>
              <a:rPr kumimoji="1" lang="en-US" altLang="zh-CN" sz="2800">
                <a:solidFill>
                  <a:srgbClr val="0000CC"/>
                </a:solidFill>
                <a:latin typeface="黑体" panose="02010609060101010101" pitchFamily="49" charset="-122"/>
                <a:ea typeface="黑体" panose="02010609060101010101" pitchFamily="49" charset="-122"/>
              </a:rPr>
              <a:t>:</a:t>
            </a:r>
          </a:p>
          <a:p>
            <a:pPr>
              <a:buFontTx/>
              <a:buNone/>
            </a:pPr>
            <a:r>
              <a:rPr kumimoji="1" lang="en-US" altLang="zh-CN" sz="2800">
                <a:solidFill>
                  <a:srgbClr val="0000CC"/>
                </a:solidFill>
                <a:latin typeface="黑体" panose="02010609060101010101" pitchFamily="49" charset="-122"/>
                <a:ea typeface="黑体" panose="02010609060101010101" pitchFamily="49" charset="-122"/>
              </a:rPr>
              <a:t>   </a:t>
            </a:r>
            <a:r>
              <a:rPr kumimoji="1" lang="zh-CN" altLang="en-US" sz="2800">
                <a:latin typeface="华文新魏" panose="02010800040101010101" pitchFamily="2" charset="-122"/>
                <a:ea typeface="华文新魏" panose="02010800040101010101" pitchFamily="2" charset="-122"/>
              </a:rPr>
              <a:t>单位时间内处理的作业数。</a:t>
            </a:r>
          </a:p>
        </p:txBody>
      </p:sp>
      <p:sp>
        <p:nvSpPr>
          <p:cNvPr id="278533" name="Rectangle 5"/>
          <p:cNvSpPr>
            <a:spLocks noChangeArrowheads="1"/>
          </p:cNvSpPr>
          <p:nvPr/>
        </p:nvSpPr>
        <p:spPr bwMode="auto">
          <a:xfrm>
            <a:off x="393700" y="4510088"/>
            <a:ext cx="828198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3948113"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43561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4764088"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5172075"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56292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60864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65436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7000875"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r>
              <a:rPr kumimoji="1" lang="en-US" altLang="zh-CN" sz="2800">
                <a:solidFill>
                  <a:srgbClr val="0000CC"/>
                </a:solidFill>
                <a:latin typeface="黑体" panose="02010609060101010101" pitchFamily="49" charset="-122"/>
                <a:ea typeface="黑体" panose="02010609060101010101" pitchFamily="49" charset="-122"/>
              </a:rPr>
              <a:t>(5)</a:t>
            </a:r>
            <a:r>
              <a:rPr kumimoji="1" lang="zh-CN" altLang="en-US" sz="2800">
                <a:solidFill>
                  <a:srgbClr val="0000CC"/>
                </a:solidFill>
                <a:latin typeface="黑体" panose="02010609060101010101" pitchFamily="49" charset="-122"/>
                <a:ea typeface="黑体" panose="02010609060101010101" pitchFamily="49" charset="-122"/>
              </a:rPr>
              <a:t>公平性</a:t>
            </a:r>
            <a:r>
              <a:rPr kumimoji="1" lang="en-US" altLang="zh-CN" sz="2800">
                <a:solidFill>
                  <a:srgbClr val="0000CC"/>
                </a:solidFill>
                <a:latin typeface="黑体" panose="02010609060101010101" pitchFamily="49" charset="-122"/>
                <a:ea typeface="黑体" panose="02010609060101010101" pitchFamily="49" charset="-122"/>
              </a:rPr>
              <a:t>:</a:t>
            </a:r>
          </a:p>
          <a:p>
            <a:pPr>
              <a:buFontTx/>
              <a:buNone/>
            </a:pPr>
            <a:r>
              <a:rPr kumimoji="1" lang="en-US" altLang="zh-CN" sz="2800">
                <a:solidFill>
                  <a:srgbClr val="0000CC"/>
                </a:solidFill>
                <a:latin typeface="黑体" panose="02010609060101010101" pitchFamily="49" charset="-122"/>
                <a:ea typeface="黑体" panose="02010609060101010101" pitchFamily="49" charset="-122"/>
              </a:rPr>
              <a:t>   </a:t>
            </a:r>
            <a:r>
              <a:rPr kumimoji="1" lang="zh-CN" altLang="en-US" sz="2800">
                <a:latin typeface="华文新魏" panose="02010800040101010101" pitchFamily="2" charset="-122"/>
                <a:ea typeface="华文新魏" panose="02010800040101010101" pitchFamily="2" charset="-122"/>
              </a:rPr>
              <a:t>确保每个用户每个进程获得合理的</a:t>
            </a:r>
            <a:r>
              <a:rPr kumimoji="1" lang="en-US" altLang="zh-CN" sz="2800">
                <a:latin typeface="华文新魏" panose="02010800040101010101" pitchFamily="2" charset="-122"/>
                <a:ea typeface="华文新魏" panose="02010800040101010101" pitchFamily="2" charset="-122"/>
              </a:rPr>
              <a:t>CPU</a:t>
            </a:r>
            <a:r>
              <a:rPr kumimoji="1" lang="zh-CN" altLang="en-US" sz="2800">
                <a:latin typeface="华文新魏" panose="02010800040101010101" pitchFamily="2" charset="-122"/>
                <a:ea typeface="华文新魏" panose="02010800040101010101" pitchFamily="2" charset="-122"/>
              </a:rPr>
              <a:t>份额或其他资源份额，不会出现饿死情况。</a:t>
            </a:r>
          </a:p>
        </p:txBody>
      </p:sp>
    </p:spTree>
    <p:extLst>
      <p:ext uri="{BB962C8B-B14F-4D97-AF65-F5344CB8AC3E}">
        <p14:creationId xmlns:p14="http://schemas.microsoft.com/office/powerpoint/2010/main" val="42732749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8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8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p:bldP spid="278532" grpId="0"/>
      <p:bldP spid="27853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827088" y="188913"/>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a:solidFill>
                  <a:srgbClr val="FF0000"/>
                </a:solidFill>
                <a:latin typeface="Times New Roman" panose="02020603050405020304" pitchFamily="18" charset="0"/>
                <a:ea typeface="华文新魏" panose="02010800040101010101" pitchFamily="2" charset="-122"/>
              </a:rPr>
              <a:t>作业周转时间与带权周转时间</a:t>
            </a:r>
          </a:p>
        </p:txBody>
      </p:sp>
      <p:sp>
        <p:nvSpPr>
          <p:cNvPr id="280579" name="Rectangle 3"/>
          <p:cNvSpPr>
            <a:spLocks noChangeArrowheads="1"/>
          </p:cNvSpPr>
          <p:nvPr/>
        </p:nvSpPr>
        <p:spPr bwMode="auto">
          <a:xfrm>
            <a:off x="323850" y="836613"/>
            <a:ext cx="8569325"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5000"/>
              </a:lnSpc>
              <a:buFontTx/>
              <a:buChar char="•"/>
            </a:pPr>
            <a:r>
              <a:rPr kumimoji="1" lang="zh-CN" altLang="en-US" sz="2800">
                <a:latin typeface="Times New Roman" panose="02020603050405020304" pitchFamily="18" charset="0"/>
                <a:ea typeface="华文新魏" panose="02010800040101010101" pitchFamily="2" charset="-122"/>
              </a:rPr>
              <a:t>如果作业</a:t>
            </a:r>
            <a:r>
              <a:rPr kumimoji="1" lang="en-US" altLang="zh-CN" sz="2800">
                <a:latin typeface="Times New Roman" panose="02020603050405020304" pitchFamily="18" charset="0"/>
                <a:ea typeface="华文新魏" panose="02010800040101010101" pitchFamily="2" charset="-122"/>
              </a:rPr>
              <a:t>i</a:t>
            </a:r>
            <a:r>
              <a:rPr kumimoji="1" lang="zh-CN" altLang="en-US" sz="2800">
                <a:latin typeface="Times New Roman" panose="02020603050405020304" pitchFamily="18" charset="0"/>
                <a:ea typeface="华文新魏" panose="02010800040101010101" pitchFamily="2" charset="-122"/>
              </a:rPr>
              <a:t>提交给系统的时刻是</a:t>
            </a:r>
            <a:r>
              <a:rPr kumimoji="1" lang="en-US" altLang="zh-CN" sz="2800">
                <a:latin typeface="Times New Roman" panose="02020603050405020304" pitchFamily="18" charset="0"/>
                <a:ea typeface="华文新魏" panose="02010800040101010101" pitchFamily="2" charset="-122"/>
              </a:rPr>
              <a:t>t</a:t>
            </a:r>
            <a:r>
              <a:rPr kumimoji="1" lang="en-US" altLang="zh-CN" sz="2800" baseline="-30000">
                <a:latin typeface="Times New Roman" panose="02020603050405020304" pitchFamily="18" charset="0"/>
                <a:ea typeface="华文新魏" panose="02010800040101010101" pitchFamily="2" charset="-122"/>
              </a:rPr>
              <a:t>s</a:t>
            </a:r>
            <a:r>
              <a:rPr kumimoji="1" lang="zh-CN" altLang="en-US" sz="2800">
                <a:latin typeface="Times New Roman" panose="02020603050405020304" pitchFamily="18" charset="0"/>
                <a:ea typeface="华文新魏" panose="02010800040101010101" pitchFamily="2" charset="-122"/>
              </a:rPr>
              <a:t>，完成时刻是</a:t>
            </a:r>
            <a:r>
              <a:rPr kumimoji="1" lang="en-US" altLang="zh-CN" sz="2800">
                <a:latin typeface="Times New Roman" panose="02020603050405020304" pitchFamily="18" charset="0"/>
                <a:ea typeface="华文新魏" panose="02010800040101010101" pitchFamily="2" charset="-122"/>
              </a:rPr>
              <a:t>t</a:t>
            </a:r>
            <a:r>
              <a:rPr kumimoji="1" lang="en-US" altLang="zh-CN" sz="2800" baseline="-30000">
                <a:latin typeface="Times New Roman" panose="02020603050405020304" pitchFamily="18" charset="0"/>
                <a:ea typeface="华文新魏" panose="02010800040101010101" pitchFamily="2" charset="-122"/>
              </a:rPr>
              <a:t>f</a:t>
            </a:r>
            <a:r>
              <a:rPr kumimoji="1" lang="zh-CN" altLang="en-US" sz="2800">
                <a:latin typeface="Times New Roman" panose="02020603050405020304" pitchFamily="18" charset="0"/>
                <a:ea typeface="华文新魏" panose="02010800040101010101" pitchFamily="2" charset="-122"/>
              </a:rPr>
              <a:t>，该作业的</a:t>
            </a:r>
            <a:r>
              <a:rPr kumimoji="1" lang="zh-CN" altLang="en-US" sz="2800">
                <a:solidFill>
                  <a:srgbClr val="0000CC"/>
                </a:solidFill>
                <a:latin typeface="Times New Roman" panose="02020603050405020304" pitchFamily="18" charset="0"/>
                <a:ea typeface="华文新魏" panose="02010800040101010101" pitchFamily="2" charset="-122"/>
              </a:rPr>
              <a:t>周转时间</a:t>
            </a:r>
            <a:r>
              <a:rPr kumimoji="1" lang="en-US" altLang="zh-CN" sz="2800">
                <a:solidFill>
                  <a:srgbClr val="0000CC"/>
                </a:solidFill>
                <a:latin typeface="Times New Roman" panose="02020603050405020304" pitchFamily="18" charset="0"/>
                <a:ea typeface="华文新魏" panose="02010800040101010101" pitchFamily="2" charset="-122"/>
              </a:rPr>
              <a:t>t</a:t>
            </a:r>
            <a:r>
              <a:rPr kumimoji="1" lang="en-US" altLang="zh-CN" sz="2800" baseline="-30000">
                <a:solidFill>
                  <a:srgbClr val="0000CC"/>
                </a:solidFill>
                <a:latin typeface="Times New Roman" panose="02020603050405020304" pitchFamily="18" charset="0"/>
                <a:ea typeface="华文新魏" panose="02010800040101010101" pitchFamily="2" charset="-122"/>
              </a:rPr>
              <a:t>i</a:t>
            </a:r>
            <a:r>
              <a:rPr kumimoji="1" lang="zh-CN" altLang="en-US" sz="2800">
                <a:latin typeface="Times New Roman" panose="02020603050405020304" pitchFamily="18" charset="0"/>
                <a:ea typeface="华文新魏" panose="02010800040101010101" pitchFamily="2" charset="-122"/>
              </a:rPr>
              <a:t>为：</a:t>
            </a:r>
          </a:p>
          <a:p>
            <a:pPr algn="ctr">
              <a:lnSpc>
                <a:spcPct val="95000"/>
              </a:lnSpc>
            </a:pPr>
            <a:r>
              <a:rPr kumimoji="1" lang="en-US" altLang="zh-CN" sz="2800">
                <a:solidFill>
                  <a:srgbClr val="FF0066"/>
                </a:solidFill>
                <a:latin typeface="Times New Roman" panose="02020603050405020304" pitchFamily="18" charset="0"/>
                <a:ea typeface="华文新魏" panose="02010800040101010101" pitchFamily="2" charset="-122"/>
              </a:rPr>
              <a:t>t</a:t>
            </a:r>
            <a:r>
              <a:rPr kumimoji="1" lang="en-US" altLang="zh-CN" sz="2800" baseline="-30000">
                <a:solidFill>
                  <a:srgbClr val="FF0066"/>
                </a:solidFill>
                <a:latin typeface="Times New Roman" panose="02020603050405020304" pitchFamily="18" charset="0"/>
                <a:ea typeface="华文新魏" panose="02010800040101010101" pitchFamily="2" charset="-122"/>
              </a:rPr>
              <a:t>i</a:t>
            </a:r>
            <a:r>
              <a:rPr kumimoji="1" lang="en-US" altLang="zh-CN" sz="2800">
                <a:solidFill>
                  <a:srgbClr val="FF0066"/>
                </a:solidFill>
                <a:latin typeface="Times New Roman" panose="02020603050405020304" pitchFamily="18" charset="0"/>
                <a:ea typeface="华文新魏" panose="02010800040101010101" pitchFamily="2" charset="-122"/>
              </a:rPr>
              <a:t> = t</a:t>
            </a:r>
            <a:r>
              <a:rPr kumimoji="1" lang="en-US" altLang="zh-CN" sz="2800" baseline="-30000">
                <a:solidFill>
                  <a:srgbClr val="FF0066"/>
                </a:solidFill>
                <a:latin typeface="Times New Roman" panose="02020603050405020304" pitchFamily="18" charset="0"/>
                <a:ea typeface="华文新魏" panose="02010800040101010101" pitchFamily="2" charset="-122"/>
              </a:rPr>
              <a:t>f</a:t>
            </a:r>
            <a:r>
              <a:rPr kumimoji="1" lang="en-US" altLang="zh-CN" sz="2800">
                <a:solidFill>
                  <a:srgbClr val="FF0066"/>
                </a:solidFill>
                <a:latin typeface="Times New Roman" panose="02020603050405020304" pitchFamily="18" charset="0"/>
                <a:ea typeface="华文新魏" panose="02010800040101010101" pitchFamily="2" charset="-122"/>
              </a:rPr>
              <a:t> - t</a:t>
            </a:r>
            <a:r>
              <a:rPr kumimoji="1" lang="en-US" altLang="zh-CN" sz="2800" baseline="-30000">
                <a:solidFill>
                  <a:srgbClr val="FF0066"/>
                </a:solidFill>
                <a:latin typeface="Times New Roman" panose="02020603050405020304" pitchFamily="18" charset="0"/>
                <a:ea typeface="华文新魏" panose="02010800040101010101" pitchFamily="2" charset="-122"/>
              </a:rPr>
              <a:t>s</a:t>
            </a:r>
            <a:endParaRPr kumimoji="1" lang="en-US" altLang="zh-CN" sz="2800">
              <a:solidFill>
                <a:srgbClr val="FF0066"/>
              </a:solidFill>
              <a:latin typeface="Times New Roman" panose="02020603050405020304" pitchFamily="18" charset="0"/>
              <a:ea typeface="华文新魏" panose="02010800040101010101" pitchFamily="2" charset="-122"/>
            </a:endParaRPr>
          </a:p>
          <a:p>
            <a:pPr>
              <a:lnSpc>
                <a:spcPct val="95000"/>
              </a:lnSpc>
            </a:pPr>
            <a:r>
              <a:rPr kumimoji="1" lang="en-US" altLang="zh-CN" sz="2800">
                <a:latin typeface="Times New Roman" panose="02020603050405020304" pitchFamily="18" charset="0"/>
                <a:ea typeface="华文新魏" panose="02010800040101010101" pitchFamily="2" charset="-122"/>
              </a:rPr>
              <a:t>    </a:t>
            </a:r>
            <a:r>
              <a:rPr kumimoji="1" lang="zh-CN" altLang="en-US" sz="2800">
                <a:latin typeface="Times New Roman" panose="02020603050405020304" pitchFamily="18" charset="0"/>
                <a:ea typeface="华文新魏" panose="02010800040101010101" pitchFamily="2" charset="-122"/>
              </a:rPr>
              <a:t>实际上</a:t>
            </a:r>
            <a:r>
              <a:rPr kumimoji="1" lang="en-US" altLang="zh-CN" sz="2800">
                <a:latin typeface="Times New Roman" panose="02020603050405020304" pitchFamily="18" charset="0"/>
                <a:ea typeface="华文新魏" panose="02010800040101010101" pitchFamily="2" charset="-122"/>
              </a:rPr>
              <a:t>,</a:t>
            </a:r>
            <a:r>
              <a:rPr kumimoji="1" lang="zh-CN" altLang="en-US" sz="2800">
                <a:latin typeface="Times New Roman" panose="02020603050405020304" pitchFamily="18" charset="0"/>
                <a:ea typeface="华文新魏" panose="02010800040101010101" pitchFamily="2" charset="-122"/>
              </a:rPr>
              <a:t>它是作业的等待时间与运行时间之和。</a:t>
            </a:r>
          </a:p>
          <a:p>
            <a:pPr algn="just">
              <a:lnSpc>
                <a:spcPct val="95000"/>
              </a:lnSpc>
              <a:buFontTx/>
              <a:buChar char="•"/>
            </a:pPr>
            <a:r>
              <a:rPr kumimoji="1" lang="zh-CN" altLang="en-US" sz="2800">
                <a:latin typeface="Times New Roman" panose="02020603050405020304" pitchFamily="18" charset="0"/>
                <a:ea typeface="华文新魏" panose="02010800040101010101" pitchFamily="2" charset="-122"/>
              </a:rPr>
              <a:t>为了提高系统的性能，要让若干个用户的平均作业周转时间和平均带权周转时间最小。</a:t>
            </a:r>
          </a:p>
          <a:p>
            <a:pPr algn="ctr">
              <a:lnSpc>
                <a:spcPct val="95000"/>
              </a:lnSpc>
            </a:pPr>
            <a:r>
              <a:rPr kumimoji="1" lang="zh-CN" altLang="en-US" sz="2800">
                <a:latin typeface="Times New Roman" panose="02020603050405020304" pitchFamily="18" charset="0"/>
                <a:ea typeface="华文新魏" panose="02010800040101010101" pitchFamily="2" charset="-122"/>
              </a:rPr>
              <a:t> </a:t>
            </a:r>
            <a:r>
              <a:rPr kumimoji="1" lang="zh-CN" altLang="en-US" sz="2800">
                <a:solidFill>
                  <a:srgbClr val="0000CC"/>
                </a:solidFill>
                <a:latin typeface="Times New Roman" panose="02020603050405020304" pitchFamily="18" charset="0"/>
                <a:ea typeface="华文新魏" panose="02010800040101010101" pitchFamily="2" charset="-122"/>
              </a:rPr>
              <a:t>平均作业周转时间</a:t>
            </a:r>
            <a:r>
              <a:rPr kumimoji="1" lang="zh-CN" altLang="en-US" sz="2800">
                <a:latin typeface="Times New Roman" panose="02020603050405020304" pitchFamily="18" charset="0"/>
                <a:ea typeface="华文新魏" panose="02010800040101010101" pitchFamily="2" charset="-122"/>
              </a:rPr>
              <a:t> </a:t>
            </a:r>
            <a:r>
              <a:rPr kumimoji="1" lang="en-US" altLang="zh-CN" sz="2800">
                <a:solidFill>
                  <a:srgbClr val="FF0066"/>
                </a:solidFill>
                <a:latin typeface="Times New Roman" panose="02020603050405020304" pitchFamily="18" charset="0"/>
                <a:ea typeface="华文新魏" panose="02010800040101010101" pitchFamily="2" charset="-122"/>
              </a:rPr>
              <a:t>T = (Σt</a:t>
            </a:r>
            <a:r>
              <a:rPr kumimoji="1" lang="en-US" altLang="zh-CN" sz="2800" baseline="-30000">
                <a:solidFill>
                  <a:srgbClr val="FF0066"/>
                </a:solidFill>
                <a:latin typeface="Times New Roman" panose="02020603050405020304" pitchFamily="18" charset="0"/>
                <a:ea typeface="华文新魏" panose="02010800040101010101" pitchFamily="2" charset="-122"/>
              </a:rPr>
              <a:t>i</a:t>
            </a:r>
            <a:r>
              <a:rPr kumimoji="1" lang="en-US" altLang="zh-CN" sz="2800">
                <a:solidFill>
                  <a:srgbClr val="FF0066"/>
                </a:solidFill>
                <a:latin typeface="Times New Roman" panose="02020603050405020304" pitchFamily="18" charset="0"/>
                <a:ea typeface="华文新魏" panose="02010800040101010101" pitchFamily="2" charset="-122"/>
              </a:rPr>
              <a:t>) / n</a:t>
            </a:r>
            <a:endParaRPr kumimoji="1" lang="en-US" altLang="zh-CN" sz="3200">
              <a:solidFill>
                <a:srgbClr val="FF0066"/>
              </a:solidFill>
              <a:latin typeface="华文新魏" panose="02010800040101010101" pitchFamily="2" charset="-122"/>
              <a:ea typeface="华文新魏" panose="02010800040101010101" pitchFamily="2" charset="-122"/>
            </a:endParaRPr>
          </a:p>
        </p:txBody>
      </p:sp>
      <p:sp>
        <p:nvSpPr>
          <p:cNvPr id="280580" name="Rectangle 4"/>
          <p:cNvSpPr>
            <a:spLocks noChangeArrowheads="1"/>
          </p:cNvSpPr>
          <p:nvPr/>
        </p:nvSpPr>
        <p:spPr bwMode="auto">
          <a:xfrm>
            <a:off x="323850" y="3860800"/>
            <a:ext cx="85693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95000"/>
              </a:lnSpc>
              <a:buFontTx/>
              <a:buChar char="•"/>
            </a:pPr>
            <a:r>
              <a:rPr kumimoji="1" lang="zh-CN" altLang="en-US" sz="2800">
                <a:latin typeface="Times New Roman" panose="02020603050405020304" pitchFamily="18" charset="0"/>
                <a:ea typeface="华文新魏" panose="02010800040101010101" pitchFamily="2" charset="-122"/>
              </a:rPr>
              <a:t>如果作业</a:t>
            </a:r>
            <a:r>
              <a:rPr kumimoji="1" lang="en-US" altLang="zh-CN" sz="2800">
                <a:latin typeface="Times New Roman" panose="02020603050405020304" pitchFamily="18" charset="0"/>
                <a:ea typeface="华文新魏" panose="02010800040101010101" pitchFamily="2" charset="-122"/>
              </a:rPr>
              <a:t>i</a:t>
            </a:r>
            <a:r>
              <a:rPr kumimoji="1" lang="zh-CN" altLang="en-US" sz="2800">
                <a:latin typeface="Times New Roman" panose="02020603050405020304" pitchFamily="18" charset="0"/>
                <a:ea typeface="华文新魏" panose="02010800040101010101" pitchFamily="2" charset="-122"/>
              </a:rPr>
              <a:t>的周转时间为</a:t>
            </a:r>
            <a:r>
              <a:rPr kumimoji="1" lang="en-US" altLang="zh-CN" sz="2800">
                <a:latin typeface="Times New Roman" panose="02020603050405020304" pitchFamily="18" charset="0"/>
                <a:ea typeface="华文新魏" panose="02010800040101010101" pitchFamily="2" charset="-122"/>
              </a:rPr>
              <a:t>t</a:t>
            </a:r>
            <a:r>
              <a:rPr kumimoji="1" lang="en-US" altLang="zh-CN" sz="2800" baseline="-30000">
                <a:latin typeface="Times New Roman" panose="02020603050405020304" pitchFamily="18" charset="0"/>
                <a:ea typeface="华文新魏" panose="02010800040101010101" pitchFamily="2" charset="-122"/>
              </a:rPr>
              <a:t>i</a:t>
            </a:r>
            <a:r>
              <a:rPr kumimoji="1" lang="zh-CN" altLang="en-US" sz="2800">
                <a:latin typeface="Times New Roman" panose="02020603050405020304" pitchFamily="18" charset="0"/>
                <a:ea typeface="华文新魏" panose="02010800040101010101" pitchFamily="2" charset="-122"/>
              </a:rPr>
              <a:t>，所需运行时间为</a:t>
            </a:r>
            <a:r>
              <a:rPr kumimoji="1" lang="en-US" altLang="zh-CN" sz="2800">
                <a:latin typeface="Times New Roman" panose="02020603050405020304" pitchFamily="18" charset="0"/>
                <a:ea typeface="华文新魏" panose="02010800040101010101" pitchFamily="2" charset="-122"/>
              </a:rPr>
              <a:t>t</a:t>
            </a:r>
            <a:r>
              <a:rPr kumimoji="1" lang="en-US" altLang="zh-CN" sz="2800" baseline="-30000">
                <a:latin typeface="Times New Roman" panose="02020603050405020304" pitchFamily="18" charset="0"/>
                <a:ea typeface="华文新魏" panose="02010800040101010101" pitchFamily="2" charset="-122"/>
              </a:rPr>
              <a:t>k</a:t>
            </a:r>
            <a:r>
              <a:rPr kumimoji="1" lang="zh-CN" altLang="en-US" sz="2800">
                <a:latin typeface="Times New Roman" panose="02020603050405020304" pitchFamily="18" charset="0"/>
                <a:ea typeface="华文新魏" panose="02010800040101010101" pitchFamily="2" charset="-122"/>
              </a:rPr>
              <a:t>，则称</a:t>
            </a:r>
            <a:r>
              <a:rPr kumimoji="1" lang="en-US" altLang="zh-CN" sz="2800">
                <a:solidFill>
                  <a:srgbClr val="FF0066"/>
                </a:solidFill>
                <a:latin typeface="Times New Roman" panose="02020603050405020304" pitchFamily="18" charset="0"/>
                <a:ea typeface="华文新魏" panose="02010800040101010101" pitchFamily="2" charset="-122"/>
              </a:rPr>
              <a:t>w</a:t>
            </a:r>
            <a:r>
              <a:rPr kumimoji="1" lang="en-US" altLang="zh-CN" sz="2800" baseline="-30000">
                <a:solidFill>
                  <a:srgbClr val="FF0066"/>
                </a:solidFill>
                <a:latin typeface="Times New Roman" panose="02020603050405020304" pitchFamily="18" charset="0"/>
                <a:ea typeface="华文新魏" panose="02010800040101010101" pitchFamily="2" charset="-122"/>
              </a:rPr>
              <a:t>i</a:t>
            </a:r>
            <a:r>
              <a:rPr kumimoji="1" lang="en-US" altLang="zh-CN" sz="2800">
                <a:solidFill>
                  <a:srgbClr val="FF0066"/>
                </a:solidFill>
                <a:latin typeface="Times New Roman" panose="02020603050405020304" pitchFamily="18" charset="0"/>
                <a:ea typeface="华文新魏" panose="02010800040101010101" pitchFamily="2" charset="-122"/>
              </a:rPr>
              <a:t>=t</a:t>
            </a:r>
            <a:r>
              <a:rPr kumimoji="1" lang="en-US" altLang="zh-CN" sz="2800" baseline="-30000">
                <a:solidFill>
                  <a:srgbClr val="FF0066"/>
                </a:solidFill>
                <a:latin typeface="Times New Roman" panose="02020603050405020304" pitchFamily="18" charset="0"/>
                <a:ea typeface="华文新魏" panose="02010800040101010101" pitchFamily="2" charset="-122"/>
              </a:rPr>
              <a:t>i</a:t>
            </a:r>
            <a:r>
              <a:rPr kumimoji="1" lang="en-US" altLang="zh-CN" sz="2800">
                <a:solidFill>
                  <a:srgbClr val="FF0066"/>
                </a:solidFill>
                <a:latin typeface="Times New Roman" panose="02020603050405020304" pitchFamily="18" charset="0"/>
                <a:ea typeface="华文新魏" panose="02010800040101010101" pitchFamily="2" charset="-122"/>
              </a:rPr>
              <a:t> /t</a:t>
            </a:r>
            <a:r>
              <a:rPr kumimoji="1" lang="en-US" altLang="zh-CN" sz="2800" baseline="-30000">
                <a:solidFill>
                  <a:srgbClr val="FF0066"/>
                </a:solidFill>
                <a:latin typeface="Times New Roman" panose="02020603050405020304" pitchFamily="18" charset="0"/>
                <a:ea typeface="华文新魏" panose="02010800040101010101" pitchFamily="2" charset="-122"/>
              </a:rPr>
              <a:t>k</a:t>
            </a:r>
            <a:r>
              <a:rPr kumimoji="1" lang="zh-CN" altLang="en-US" sz="2800">
                <a:latin typeface="Times New Roman" panose="02020603050405020304" pitchFamily="18" charset="0"/>
                <a:ea typeface="华文新魏" panose="02010800040101010101" pitchFamily="2" charset="-122"/>
              </a:rPr>
              <a:t>为该作业的</a:t>
            </a:r>
            <a:r>
              <a:rPr kumimoji="1" lang="zh-CN" altLang="en-US" sz="2800">
                <a:solidFill>
                  <a:srgbClr val="0000CC"/>
                </a:solidFill>
                <a:latin typeface="Times New Roman" panose="02020603050405020304" pitchFamily="18" charset="0"/>
                <a:ea typeface="华文新魏" panose="02010800040101010101" pitchFamily="2" charset="-122"/>
              </a:rPr>
              <a:t>带权周转时间</a:t>
            </a:r>
            <a:r>
              <a:rPr kumimoji="1" lang="zh-CN" altLang="en-US" sz="2800">
                <a:latin typeface="Times New Roman" panose="02020603050405020304" pitchFamily="18" charset="0"/>
                <a:ea typeface="华文新魏" panose="02010800040101010101" pitchFamily="2" charset="-122"/>
              </a:rPr>
              <a:t>。</a:t>
            </a:r>
          </a:p>
          <a:p>
            <a:pPr algn="just">
              <a:lnSpc>
                <a:spcPct val="95000"/>
              </a:lnSpc>
              <a:buFontTx/>
              <a:buChar char="•"/>
            </a:pPr>
            <a:r>
              <a:rPr kumimoji="1" lang="en-US" altLang="zh-CN" sz="2800">
                <a:latin typeface="Times New Roman" panose="02020603050405020304" pitchFamily="18" charset="0"/>
                <a:ea typeface="华文新魏" panose="02010800040101010101" pitchFamily="2" charset="-122"/>
              </a:rPr>
              <a:t>t</a:t>
            </a:r>
            <a:r>
              <a:rPr kumimoji="1" lang="en-US" altLang="zh-CN" sz="2800" baseline="-30000">
                <a:latin typeface="Times New Roman" panose="02020603050405020304" pitchFamily="18" charset="0"/>
                <a:ea typeface="华文新魏" panose="02010800040101010101" pitchFamily="2" charset="-122"/>
              </a:rPr>
              <a:t>i</a:t>
            </a:r>
            <a:r>
              <a:rPr kumimoji="1" lang="zh-CN" altLang="en-US" sz="2800">
                <a:latin typeface="Times New Roman" panose="02020603050405020304" pitchFamily="18" charset="0"/>
                <a:ea typeface="华文新魏" panose="02010800040101010101" pitchFamily="2" charset="-122"/>
              </a:rPr>
              <a:t>是等待时间与运行时间之和，故带权周转时间总大于</a:t>
            </a:r>
            <a:r>
              <a:rPr kumimoji="1" lang="en-US" altLang="zh-CN" sz="2800">
                <a:latin typeface="Times New Roman" panose="02020603050405020304" pitchFamily="18" charset="0"/>
                <a:ea typeface="华文新魏" panose="02010800040101010101" pitchFamily="2" charset="-122"/>
              </a:rPr>
              <a:t>1</a:t>
            </a:r>
            <a:r>
              <a:rPr kumimoji="1" lang="zh-CN" altLang="en-US" sz="2800">
                <a:latin typeface="Times New Roman" panose="02020603050405020304" pitchFamily="18" charset="0"/>
                <a:ea typeface="华文新魏" panose="02010800040101010101" pitchFamily="2" charset="-122"/>
              </a:rPr>
              <a:t>。</a:t>
            </a:r>
          </a:p>
          <a:p>
            <a:pPr algn="ctr">
              <a:lnSpc>
                <a:spcPct val="95000"/>
              </a:lnSpc>
            </a:pPr>
            <a:r>
              <a:rPr kumimoji="1" lang="zh-CN" altLang="en-US" sz="2800">
                <a:latin typeface="Times New Roman" panose="02020603050405020304" pitchFamily="18" charset="0"/>
                <a:ea typeface="华文新魏" panose="02010800040101010101" pitchFamily="2" charset="-122"/>
              </a:rPr>
              <a:t> </a:t>
            </a:r>
            <a:r>
              <a:rPr kumimoji="1" lang="zh-CN" altLang="en-US" sz="2800">
                <a:solidFill>
                  <a:srgbClr val="0000CC"/>
                </a:solidFill>
                <a:latin typeface="Times New Roman" panose="02020603050405020304" pitchFamily="18" charset="0"/>
                <a:ea typeface="华文新魏" panose="02010800040101010101" pitchFamily="2" charset="-122"/>
              </a:rPr>
              <a:t>平均作业带权周转时间</a:t>
            </a:r>
            <a:r>
              <a:rPr kumimoji="1" lang="en-US" altLang="zh-CN" sz="2800">
                <a:solidFill>
                  <a:srgbClr val="FF0066"/>
                </a:solidFill>
                <a:latin typeface="Times New Roman" panose="02020603050405020304" pitchFamily="18" charset="0"/>
                <a:ea typeface="华文新魏" panose="02010800040101010101" pitchFamily="2" charset="-122"/>
              </a:rPr>
              <a:t>W = (Σw</a:t>
            </a:r>
            <a:r>
              <a:rPr kumimoji="1" lang="en-US" altLang="zh-CN" sz="2800" baseline="-30000">
                <a:solidFill>
                  <a:srgbClr val="FF0066"/>
                </a:solidFill>
                <a:latin typeface="Times New Roman" panose="02020603050405020304" pitchFamily="18" charset="0"/>
                <a:ea typeface="华文新魏" panose="02010800040101010101" pitchFamily="2" charset="-122"/>
              </a:rPr>
              <a:t>i</a:t>
            </a:r>
            <a:r>
              <a:rPr kumimoji="1" lang="en-US" altLang="zh-CN" sz="2800">
                <a:solidFill>
                  <a:srgbClr val="FF0066"/>
                </a:solidFill>
                <a:latin typeface="Times New Roman" panose="02020603050405020304" pitchFamily="18" charset="0"/>
                <a:ea typeface="华文新魏" panose="02010800040101010101" pitchFamily="2" charset="-122"/>
              </a:rPr>
              <a:t>) / n</a:t>
            </a:r>
          </a:p>
        </p:txBody>
      </p:sp>
    </p:spTree>
    <p:extLst>
      <p:ext uri="{BB962C8B-B14F-4D97-AF65-F5344CB8AC3E}">
        <p14:creationId xmlns:p14="http://schemas.microsoft.com/office/powerpoint/2010/main" val="2849875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0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p:bldP spid="280580"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684213" y="260350"/>
            <a:ext cx="8229600" cy="609600"/>
          </a:xfrm>
          <a:noFill/>
        </p:spPr>
        <p:txBody>
          <a:bodyPr/>
          <a:lstStyle/>
          <a:p>
            <a:r>
              <a:rPr lang="en-US" altLang="zh-CN" sz="4000">
                <a:solidFill>
                  <a:srgbClr val="FF0000"/>
                </a:solidFill>
                <a:latin typeface="Times New Roman" panose="02020603050405020304" pitchFamily="18" charset="0"/>
                <a:ea typeface="华文新魏" panose="02010800040101010101" pitchFamily="2" charset="-122"/>
              </a:rPr>
              <a:t>2.5.3</a:t>
            </a:r>
            <a:r>
              <a:rPr lang="zh-CN" altLang="en-US" sz="4000">
                <a:solidFill>
                  <a:srgbClr val="FF0000"/>
                </a:solidFill>
                <a:latin typeface="Times New Roman" panose="02020603050405020304" pitchFamily="18" charset="0"/>
                <a:ea typeface="华文新魏" panose="02010800040101010101" pitchFamily="2" charset="-122"/>
              </a:rPr>
              <a:t>作业和进程的关系</a:t>
            </a:r>
          </a:p>
        </p:txBody>
      </p:sp>
      <p:sp>
        <p:nvSpPr>
          <p:cNvPr id="281603" name="Rectangle 3"/>
          <p:cNvSpPr>
            <a:spLocks noGrp="1" noChangeArrowheads="1"/>
          </p:cNvSpPr>
          <p:nvPr>
            <p:ph type="body" idx="1"/>
          </p:nvPr>
        </p:nvSpPr>
        <p:spPr>
          <a:xfrm>
            <a:off x="1042988" y="1162050"/>
            <a:ext cx="7543800" cy="4427538"/>
          </a:xfrm>
        </p:spPr>
        <p:txBody>
          <a:bodyPr/>
          <a:lstStyle/>
          <a:p>
            <a:pPr marL="179388" indent="-179388" algn="just">
              <a:lnSpc>
                <a:spcPct val="90000"/>
              </a:lnSpc>
              <a:buFontTx/>
              <a:buNone/>
            </a:pPr>
            <a:r>
              <a:rPr lang="en-US" altLang="zh-CN">
                <a:cs typeface="Times New Roman" panose="02020603050405020304" pitchFamily="18" charset="0"/>
              </a:rPr>
              <a:t>•</a:t>
            </a:r>
            <a:r>
              <a:rPr lang="zh-CN" altLang="en-US">
                <a:solidFill>
                  <a:srgbClr val="0000CC"/>
                </a:solidFill>
                <a:latin typeface="华文新魏" panose="02010800040101010101" pitchFamily="2" charset="-122"/>
                <a:ea typeface="华文新魏" panose="02010800040101010101" pitchFamily="2" charset="-122"/>
              </a:rPr>
              <a:t>作业</a:t>
            </a:r>
            <a:r>
              <a:rPr lang="en-US" altLang="zh-CN">
                <a:latin typeface="华文新魏" panose="02010800040101010101" pitchFamily="2" charset="-122"/>
                <a:ea typeface="华文新魏" panose="02010800040101010101" pitchFamily="2" charset="-122"/>
              </a:rPr>
              <a:t>(JOB) </a:t>
            </a:r>
            <a:r>
              <a:rPr lang="zh-CN" altLang="en-US">
                <a:latin typeface="华文新魏" panose="02010800040101010101" pitchFamily="2" charset="-122"/>
                <a:ea typeface="华文新魏" panose="02010800040101010101" pitchFamily="2" charset="-122"/>
              </a:rPr>
              <a:t>，</a:t>
            </a:r>
          </a:p>
          <a:p>
            <a:pPr marL="179388" indent="-179388" algn="just">
              <a:lnSpc>
                <a:spcPct val="90000"/>
              </a:lnSpc>
              <a:buFontTx/>
              <a:buNone/>
            </a:pP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作业步</a:t>
            </a:r>
            <a:r>
              <a:rPr lang="en-US" altLang="zh-CN">
                <a:latin typeface="华文新魏" panose="02010800040101010101" pitchFamily="2" charset="-122"/>
                <a:ea typeface="华文新魏" panose="02010800040101010101" pitchFamily="2" charset="-122"/>
              </a:rPr>
              <a:t>(Job Step)</a:t>
            </a:r>
            <a:r>
              <a:rPr lang="zh-CN" altLang="en-US">
                <a:latin typeface="华文新魏" panose="02010800040101010101" pitchFamily="2" charset="-122"/>
                <a:ea typeface="华文新魏" panose="02010800040101010101" pitchFamily="2" charset="-122"/>
              </a:rPr>
              <a:t>，</a:t>
            </a:r>
          </a:p>
          <a:p>
            <a:pPr marL="179388" indent="-179388" algn="just">
              <a:lnSpc>
                <a:spcPct val="90000"/>
              </a:lnSpc>
              <a:buFontTx/>
              <a:buNone/>
            </a:pP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作业组织，</a:t>
            </a:r>
          </a:p>
          <a:p>
            <a:pPr marL="179388" indent="-179388" algn="just">
              <a:lnSpc>
                <a:spcPct val="90000"/>
              </a:lnSpc>
              <a:buFontTx/>
              <a:buNone/>
            </a:pPr>
            <a:r>
              <a:rPr lang="en-US" altLang="zh-CN">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作业的</a:t>
            </a:r>
            <a:r>
              <a:rPr lang="zh-CN" altLang="en-US">
                <a:solidFill>
                  <a:srgbClr val="0000CC"/>
                </a:solidFill>
                <a:latin typeface="华文新魏" panose="02010800040101010101" pitchFamily="2" charset="-122"/>
                <a:ea typeface="华文新魏" panose="02010800040101010101" pitchFamily="2" charset="-122"/>
              </a:rPr>
              <a:t>提交</a:t>
            </a:r>
            <a:r>
              <a:rPr lang="zh-CN" altLang="en-US">
                <a:latin typeface="华文新魏" panose="02010800040101010101" pitchFamily="2" charset="-122"/>
                <a:ea typeface="华文新魏" panose="02010800040101010101" pitchFamily="2" charset="-122"/>
              </a:rPr>
              <a:t>、</a:t>
            </a:r>
            <a:r>
              <a:rPr lang="zh-CN" altLang="en-US">
                <a:solidFill>
                  <a:srgbClr val="0000CC"/>
                </a:solidFill>
                <a:latin typeface="华文新魏" panose="02010800040101010101" pitchFamily="2" charset="-122"/>
                <a:ea typeface="华文新魏" panose="02010800040101010101" pitchFamily="2" charset="-122"/>
              </a:rPr>
              <a:t>收容</a:t>
            </a:r>
            <a:r>
              <a:rPr lang="zh-CN" altLang="en-US">
                <a:latin typeface="华文新魏" panose="02010800040101010101" pitchFamily="2" charset="-122"/>
                <a:ea typeface="华文新魏" panose="02010800040101010101" pitchFamily="2" charset="-122"/>
              </a:rPr>
              <a:t>、</a:t>
            </a:r>
            <a:r>
              <a:rPr lang="zh-CN" altLang="en-US">
                <a:solidFill>
                  <a:srgbClr val="0000CC"/>
                </a:solidFill>
                <a:latin typeface="华文新魏" panose="02010800040101010101" pitchFamily="2" charset="-122"/>
                <a:ea typeface="华文新魏" panose="02010800040101010101" pitchFamily="2" charset="-122"/>
              </a:rPr>
              <a:t>执行</a:t>
            </a:r>
            <a:r>
              <a:rPr lang="zh-CN" altLang="en-US">
                <a:latin typeface="华文新魏" panose="02010800040101010101" pitchFamily="2" charset="-122"/>
                <a:ea typeface="华文新魏" panose="02010800040101010101" pitchFamily="2" charset="-122"/>
              </a:rPr>
              <a:t>和</a:t>
            </a:r>
            <a:r>
              <a:rPr lang="zh-CN" altLang="en-US">
                <a:solidFill>
                  <a:srgbClr val="0000CC"/>
                </a:solidFill>
                <a:latin typeface="华文新魏" panose="02010800040101010101" pitchFamily="2" charset="-122"/>
                <a:ea typeface="华文新魏" panose="02010800040101010101" pitchFamily="2" charset="-122"/>
              </a:rPr>
              <a:t>完成</a:t>
            </a:r>
            <a:r>
              <a:rPr lang="zh-CN" altLang="en-US">
                <a:latin typeface="华文新魏" panose="02010800040101010101" pitchFamily="2" charset="-122"/>
                <a:ea typeface="华文新魏" panose="02010800040101010101" pitchFamily="2" charset="-122"/>
              </a:rPr>
              <a:t>。</a:t>
            </a:r>
          </a:p>
          <a:p>
            <a:pPr marL="179388" indent="-179388" algn="just">
              <a:lnSpc>
                <a:spcPct val="90000"/>
              </a:lnSpc>
            </a:pPr>
            <a:r>
              <a:rPr lang="zh-CN" altLang="en-US">
                <a:solidFill>
                  <a:srgbClr val="FF0000"/>
                </a:solidFill>
                <a:latin typeface="华文新魏" panose="02010800040101010101" pitchFamily="2" charset="-122"/>
                <a:ea typeface="华文新魏" panose="02010800040101010101" pitchFamily="2" charset="-122"/>
              </a:rPr>
              <a:t>作业是任务实体</a:t>
            </a:r>
            <a:r>
              <a:rPr lang="zh-CN" altLang="en-US">
                <a:latin typeface="华文新魏" panose="02010800040101010101" pitchFamily="2" charset="-122"/>
                <a:ea typeface="华文新魏" panose="02010800040101010101" pitchFamily="2" charset="-122"/>
              </a:rPr>
              <a:t>，</a:t>
            </a:r>
            <a:r>
              <a:rPr lang="zh-CN" altLang="en-US">
                <a:solidFill>
                  <a:srgbClr val="FF0000"/>
                </a:solidFill>
                <a:latin typeface="华文新魏" panose="02010800040101010101" pitchFamily="2" charset="-122"/>
                <a:ea typeface="华文新魏" panose="02010800040101010101" pitchFamily="2" charset="-122"/>
              </a:rPr>
              <a:t>进程是完成任务的执行实体</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没有作业任务，进程无事可干，没有进程，作业任务没法完成。</a:t>
            </a:r>
          </a:p>
          <a:p>
            <a:pPr marL="179388" indent="-179388" algn="just">
              <a:lnSpc>
                <a:spcPct val="90000"/>
              </a:lnSpc>
            </a:pPr>
            <a:r>
              <a:rPr lang="zh-CN" altLang="en-US">
                <a:latin typeface="华文新魏" panose="02010800040101010101" pitchFamily="2" charset="-122"/>
                <a:ea typeface="华文新魏" panose="02010800040101010101" pitchFamily="2" charset="-122"/>
              </a:rPr>
              <a:t>作业概念更多地用在批处理操作系统，而进程则可以用在各种多道程序设计系统。</a:t>
            </a:r>
          </a:p>
        </p:txBody>
      </p:sp>
    </p:spTree>
    <p:extLst>
      <p:ext uri="{BB962C8B-B14F-4D97-AF65-F5344CB8AC3E}">
        <p14:creationId xmlns:p14="http://schemas.microsoft.com/office/powerpoint/2010/main" val="883102101"/>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1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1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539750" y="333375"/>
            <a:ext cx="807085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2.5.4  </a:t>
            </a:r>
            <a:r>
              <a:rPr lang="zh-CN" altLang="en-US" sz="4000">
                <a:solidFill>
                  <a:srgbClr val="FF0000"/>
                </a:solidFill>
                <a:latin typeface="Times New Roman" panose="02020603050405020304" pitchFamily="18" charset="0"/>
                <a:ea typeface="华文新魏" panose="02010800040101010101" pitchFamily="2" charset="-122"/>
              </a:rPr>
              <a:t>作业的管理与调度</a:t>
            </a:r>
          </a:p>
        </p:txBody>
      </p:sp>
      <p:sp>
        <p:nvSpPr>
          <p:cNvPr id="282627" name="Rectangle 3"/>
          <p:cNvSpPr>
            <a:spLocks noGrp="1" noChangeArrowheads="1"/>
          </p:cNvSpPr>
          <p:nvPr>
            <p:ph type="body" idx="1"/>
          </p:nvPr>
        </p:nvSpPr>
        <p:spPr>
          <a:xfrm>
            <a:off x="806450" y="1052513"/>
            <a:ext cx="6934200" cy="2317750"/>
          </a:xfrm>
        </p:spPr>
        <p:txBody>
          <a:bodyPr/>
          <a:lstStyle/>
          <a:p>
            <a:pPr marL="457200" indent="-457200" algn="just">
              <a:spcBef>
                <a:spcPct val="0"/>
              </a:spcBef>
              <a:buFontTx/>
              <a:buNone/>
            </a:pPr>
            <a:r>
              <a:rPr lang="en-US" altLang="zh-CN" sz="2800" b="1">
                <a:solidFill>
                  <a:srgbClr val="0000CC"/>
                </a:solidFill>
                <a:latin typeface="Times New Roman" panose="02020603050405020304" pitchFamily="18" charset="0"/>
              </a:rPr>
              <a:t>(1) </a:t>
            </a:r>
            <a:r>
              <a:rPr lang="zh-CN" altLang="en-US" sz="2800" b="1">
                <a:solidFill>
                  <a:srgbClr val="0000CC"/>
                </a:solidFill>
                <a:latin typeface="Times New Roman" panose="02020603050405020304" pitchFamily="18" charset="0"/>
              </a:rPr>
              <a:t>批作业的组织和管理</a:t>
            </a:r>
          </a:p>
          <a:p>
            <a:pPr marL="457200" indent="-457200" algn="just">
              <a:spcBef>
                <a:spcPct val="0"/>
              </a:spcBef>
              <a:buFontTx/>
              <a:buNone/>
            </a:pPr>
            <a:r>
              <a:rPr lang="zh-CN" altLang="en-US" sz="40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批作业的输入</a:t>
            </a:r>
          </a:p>
          <a:p>
            <a:pPr marL="457200" indent="-457200" algn="just">
              <a:spcBef>
                <a:spcPct val="0"/>
              </a:spcBef>
              <a:buFontTx/>
              <a:buNone/>
            </a:pPr>
            <a:r>
              <a:rPr lang="zh-CN" altLang="en-US" sz="2800"/>
              <a:t>  </a:t>
            </a:r>
            <a:r>
              <a:rPr lang="en-US" altLang="zh-CN" sz="2800">
                <a:latin typeface="华文新魏" panose="02010800040101010101" pitchFamily="2" charset="-122"/>
                <a:ea typeface="华文新魏" panose="02010800040101010101" pitchFamily="2" charset="-122"/>
              </a:rPr>
              <a:t>2) </a:t>
            </a:r>
            <a:r>
              <a:rPr lang="zh-CN" altLang="en-US" sz="2800">
                <a:latin typeface="华文新魏" panose="02010800040101010101" pitchFamily="2" charset="-122"/>
                <a:ea typeface="华文新魏" panose="02010800040101010101" pitchFamily="2" charset="-122"/>
              </a:rPr>
              <a:t>批作业的建立</a:t>
            </a:r>
          </a:p>
          <a:p>
            <a:pPr marL="457200" indent="-457200" algn="just">
              <a:spcBef>
                <a:spcPct val="0"/>
              </a:spcBef>
            </a:pPr>
            <a:r>
              <a:rPr lang="zh-CN" altLang="en-US" sz="2800">
                <a:solidFill>
                  <a:srgbClr val="0000CC"/>
                </a:solidFill>
                <a:latin typeface="华文新魏" panose="02010800040101010101" pitchFamily="2" charset="-122"/>
                <a:ea typeface="华文新魏" panose="02010800040101010101" pitchFamily="2" charset="-122"/>
              </a:rPr>
              <a:t>作业控制语言，</a:t>
            </a:r>
          </a:p>
          <a:p>
            <a:pPr marL="457200" indent="-457200" algn="just">
              <a:spcBef>
                <a:spcPct val="0"/>
              </a:spcBef>
            </a:pPr>
            <a:r>
              <a:rPr lang="zh-CN" altLang="en-US" sz="2800">
                <a:solidFill>
                  <a:srgbClr val="0000CC"/>
                </a:solidFill>
                <a:latin typeface="华文新魏" panose="02010800040101010101" pitchFamily="2" charset="-122"/>
                <a:ea typeface="华文新魏" panose="02010800040101010101" pitchFamily="2" charset="-122"/>
              </a:rPr>
              <a:t>作业说明书，</a:t>
            </a:r>
          </a:p>
        </p:txBody>
      </p:sp>
      <p:sp>
        <p:nvSpPr>
          <p:cNvPr id="282628" name="Rectangle 4"/>
          <p:cNvSpPr>
            <a:spLocks noChangeArrowheads="1"/>
          </p:cNvSpPr>
          <p:nvPr/>
        </p:nvSpPr>
        <p:spPr bwMode="auto">
          <a:xfrm>
            <a:off x="539750" y="3444875"/>
            <a:ext cx="82804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r>
              <a:rPr lang="zh-CN" altLang="en-US" sz="2800">
                <a:latin typeface="Times New Roman" panose="02020603050405020304" pitchFamily="18" charset="0"/>
                <a:ea typeface="华文新魏" panose="02010800040101010101" pitchFamily="2" charset="-122"/>
              </a:rPr>
              <a:t>多道批处理操作系统具有独立的作业管理模块，必须像进程管理一样为每一个作业建立</a:t>
            </a:r>
            <a:r>
              <a:rPr lang="zh-CN" altLang="en-US" sz="2800">
                <a:solidFill>
                  <a:srgbClr val="0000CC"/>
                </a:solidFill>
                <a:latin typeface="Times New Roman" panose="02020603050405020304" pitchFamily="18" charset="0"/>
                <a:ea typeface="华文新魏" panose="02010800040101010101" pitchFamily="2" charset="-122"/>
              </a:rPr>
              <a:t>作业控制块</a:t>
            </a:r>
            <a:r>
              <a:rPr lang="en-US" altLang="zh-CN" sz="2800">
                <a:latin typeface="Times New Roman" panose="02020603050405020304" pitchFamily="18" charset="0"/>
                <a:ea typeface="华文新魏" panose="02010800040101010101" pitchFamily="2" charset="-122"/>
              </a:rPr>
              <a:t>(JCB)</a:t>
            </a:r>
            <a:r>
              <a:rPr lang="zh-CN" altLang="en-US" sz="2800">
                <a:latin typeface="Times New Roman" panose="02020603050405020304" pitchFamily="18" charset="0"/>
                <a:ea typeface="华文新魏" panose="02010800040101010101" pitchFamily="2" charset="-122"/>
              </a:rPr>
              <a:t>。</a:t>
            </a:r>
          </a:p>
          <a:p>
            <a:pPr algn="just"/>
            <a:r>
              <a:rPr lang="en-US" altLang="zh-CN" sz="2800">
                <a:latin typeface="Times New Roman" panose="02020603050405020304" pitchFamily="18" charset="0"/>
                <a:ea typeface="华文新魏" panose="02010800040101010101" pitchFamily="2" charset="-122"/>
              </a:rPr>
              <a:t>JCB</a:t>
            </a:r>
            <a:r>
              <a:rPr lang="zh-CN" altLang="en-US" sz="2800">
                <a:latin typeface="Times New Roman" panose="02020603050405020304" pitchFamily="18" charset="0"/>
                <a:ea typeface="华文新魏" panose="02010800040101010101" pitchFamily="2" charset="-122"/>
              </a:rPr>
              <a:t>通常是在批作业进入系统时，由</a:t>
            </a:r>
            <a:r>
              <a:rPr lang="en-US" altLang="zh-CN" sz="2800">
                <a:latin typeface="Times New Roman" panose="02020603050405020304" pitchFamily="18" charset="0"/>
                <a:ea typeface="华文新魏" panose="02010800040101010101" pitchFamily="2" charset="-122"/>
              </a:rPr>
              <a:t>Spooling</a:t>
            </a:r>
            <a:r>
              <a:rPr lang="zh-CN" altLang="en-US" sz="2800">
                <a:latin typeface="Times New Roman" panose="02020603050405020304" pitchFamily="18" charset="0"/>
                <a:ea typeface="华文新魏" panose="02010800040101010101" pitchFamily="2" charset="-122"/>
              </a:rPr>
              <a:t>系统建立的，它是作业存在于系统的标志，作业撤离时，</a:t>
            </a:r>
            <a:r>
              <a:rPr lang="en-US" altLang="zh-CN" sz="2800">
                <a:latin typeface="Times New Roman" panose="02020603050405020304" pitchFamily="18" charset="0"/>
                <a:ea typeface="华文新魏" panose="02010800040101010101" pitchFamily="2" charset="-122"/>
              </a:rPr>
              <a:t>JCB</a:t>
            </a:r>
            <a:r>
              <a:rPr lang="zh-CN" altLang="en-US" sz="2800">
                <a:latin typeface="Times New Roman" panose="02020603050405020304" pitchFamily="18" charset="0"/>
                <a:ea typeface="华文新魏" panose="02010800040101010101" pitchFamily="2" charset="-122"/>
              </a:rPr>
              <a:t>也被撤销。</a:t>
            </a:r>
          </a:p>
        </p:txBody>
      </p:sp>
    </p:spTree>
    <p:extLst>
      <p:ext uri="{BB962C8B-B14F-4D97-AF65-F5344CB8AC3E}">
        <p14:creationId xmlns:p14="http://schemas.microsoft.com/office/powerpoint/2010/main" val="1921866826"/>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2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2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262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26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allAtOnce"/>
      <p:bldP spid="282628"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755650" y="115888"/>
            <a:ext cx="7772400" cy="669925"/>
          </a:xfrm>
        </p:spPr>
        <p:txBody>
          <a:bodyPr/>
          <a:lstStyle/>
          <a:p>
            <a:r>
              <a:rPr lang="en-US" altLang="zh-CN">
                <a:latin typeface="仿宋_GB2312" pitchFamily="49" charset="-122"/>
                <a:ea typeface="仿宋_GB2312" pitchFamily="49" charset="-122"/>
              </a:rPr>
              <a:t>  </a:t>
            </a:r>
            <a:r>
              <a:rPr lang="zh-CN" altLang="en-US" sz="4000">
                <a:solidFill>
                  <a:srgbClr val="FF0000"/>
                </a:solidFill>
                <a:latin typeface="Times New Roman" panose="02020603050405020304" pitchFamily="18" charset="0"/>
                <a:ea typeface="华文新魏" panose="02010800040101010101" pitchFamily="2" charset="-122"/>
              </a:rPr>
              <a:t>作业控制块</a:t>
            </a:r>
          </a:p>
        </p:txBody>
      </p:sp>
      <p:sp>
        <p:nvSpPr>
          <p:cNvPr id="283651" name="Rectangle 3"/>
          <p:cNvSpPr>
            <a:spLocks noGrp="1" noChangeArrowheads="1"/>
          </p:cNvSpPr>
          <p:nvPr>
            <p:ph type="body" idx="1"/>
          </p:nvPr>
        </p:nvSpPr>
        <p:spPr>
          <a:xfrm>
            <a:off x="2303463" y="836613"/>
            <a:ext cx="5508625" cy="2478087"/>
          </a:xfrm>
        </p:spPr>
        <p:txBody>
          <a:bodyPr/>
          <a:lstStyle/>
          <a:p>
            <a:pPr marL="0" indent="0" algn="just"/>
            <a:r>
              <a:rPr lang="en-US" altLang="zh-CN" sz="2800" b="1">
                <a:solidFill>
                  <a:srgbClr val="0000CC"/>
                </a:solidFill>
                <a:latin typeface="Times New Roman" panose="02020603050405020304" pitchFamily="18" charset="0"/>
              </a:rPr>
              <a:t>JCB</a:t>
            </a:r>
            <a:r>
              <a:rPr lang="zh-CN" altLang="en-US" sz="2800" b="1">
                <a:solidFill>
                  <a:srgbClr val="0000CC"/>
                </a:solidFill>
                <a:latin typeface="Times New Roman" panose="02020603050405020304" pitchFamily="18" charset="0"/>
              </a:rPr>
              <a:t>的主要内容包括：</a:t>
            </a:r>
          </a:p>
          <a:p>
            <a:pPr marL="0" indent="0" algn="just">
              <a:buFontTx/>
              <a:buNone/>
            </a:pPr>
            <a:r>
              <a:rPr lang="zh-CN" altLang="en-US" sz="2800">
                <a:latin typeface="Times New Roman" panose="02020603050405020304" pitchFamily="18" charset="0"/>
                <a:ea typeface="华文新魏" panose="02010800040101010101" pitchFamily="2" charset="-122"/>
              </a:rPr>
              <a:t>  </a:t>
            </a:r>
            <a:r>
              <a:rPr lang="en-US" altLang="zh-CN" sz="2800">
                <a:latin typeface="Times New Roman" panose="02020603050405020304" pitchFamily="18" charset="0"/>
                <a:ea typeface="华文新魏" panose="02010800040101010101" pitchFamily="2" charset="-122"/>
              </a:rPr>
              <a:t>(1)</a:t>
            </a:r>
            <a:r>
              <a:rPr lang="zh-CN" altLang="en-US" sz="2800">
                <a:latin typeface="Times New Roman" panose="02020603050405020304" pitchFamily="18" charset="0"/>
                <a:ea typeface="华文新魏" panose="02010800040101010101" pitchFamily="2" charset="-122"/>
              </a:rPr>
              <a:t>作业情况</a:t>
            </a:r>
          </a:p>
          <a:p>
            <a:pPr marL="0" indent="0" algn="just">
              <a:buFontTx/>
              <a:buNone/>
            </a:pPr>
            <a:r>
              <a:rPr lang="zh-CN" altLang="en-US" sz="2800">
                <a:latin typeface="Times New Roman" panose="02020603050405020304" pitchFamily="18" charset="0"/>
                <a:ea typeface="华文新魏" panose="02010800040101010101" pitchFamily="2" charset="-122"/>
              </a:rPr>
              <a:t>  </a:t>
            </a:r>
            <a:r>
              <a:rPr lang="en-US" altLang="zh-CN" sz="2800">
                <a:latin typeface="Times New Roman" panose="02020603050405020304" pitchFamily="18" charset="0"/>
                <a:ea typeface="华文新魏" panose="02010800040101010101" pitchFamily="2" charset="-122"/>
              </a:rPr>
              <a:t>(2)</a:t>
            </a:r>
            <a:r>
              <a:rPr lang="zh-CN" altLang="en-US" sz="2800">
                <a:latin typeface="Times New Roman" panose="02020603050405020304" pitchFamily="18" charset="0"/>
                <a:ea typeface="华文新魏" panose="02010800040101010101" pitchFamily="2" charset="-122"/>
              </a:rPr>
              <a:t>资源需求</a:t>
            </a:r>
          </a:p>
          <a:p>
            <a:pPr marL="0" indent="0" algn="just">
              <a:buFontTx/>
              <a:buNone/>
            </a:pPr>
            <a:r>
              <a:rPr lang="zh-CN" altLang="en-US" sz="2800">
                <a:latin typeface="Times New Roman" panose="02020603050405020304" pitchFamily="18" charset="0"/>
                <a:ea typeface="华文新魏" panose="02010800040101010101" pitchFamily="2" charset="-122"/>
              </a:rPr>
              <a:t>  </a:t>
            </a:r>
            <a:r>
              <a:rPr lang="en-US" altLang="zh-CN" sz="2800">
                <a:latin typeface="Times New Roman" panose="02020603050405020304" pitchFamily="18" charset="0"/>
                <a:ea typeface="华文新魏" panose="02010800040101010101" pitchFamily="2" charset="-122"/>
              </a:rPr>
              <a:t>(3)</a:t>
            </a:r>
            <a:r>
              <a:rPr lang="zh-CN" altLang="en-US" sz="2800">
                <a:latin typeface="Times New Roman" panose="02020603050405020304" pitchFamily="18" charset="0"/>
                <a:ea typeface="华文新魏" panose="02010800040101010101" pitchFamily="2" charset="-122"/>
              </a:rPr>
              <a:t>资源使用情况</a:t>
            </a:r>
          </a:p>
          <a:p>
            <a:pPr marL="0" indent="0" algn="just">
              <a:buFontTx/>
              <a:buNone/>
            </a:pPr>
            <a:r>
              <a:rPr lang="zh-CN" altLang="en-US" sz="2800">
                <a:latin typeface="Times New Roman" panose="02020603050405020304" pitchFamily="18" charset="0"/>
                <a:ea typeface="华文新魏" panose="02010800040101010101" pitchFamily="2" charset="-122"/>
              </a:rPr>
              <a:t>  </a:t>
            </a:r>
            <a:r>
              <a:rPr lang="en-US" altLang="zh-CN" sz="2800">
                <a:latin typeface="Times New Roman" panose="02020603050405020304" pitchFamily="18" charset="0"/>
                <a:ea typeface="华文新魏" panose="02010800040101010101" pitchFamily="2" charset="-122"/>
              </a:rPr>
              <a:t>(4)</a:t>
            </a:r>
            <a:r>
              <a:rPr lang="zh-CN" altLang="en-US" sz="2800">
                <a:latin typeface="Times New Roman" panose="02020603050405020304" pitchFamily="18" charset="0"/>
                <a:ea typeface="华文新魏" panose="02010800040101010101" pitchFamily="2" charset="-122"/>
              </a:rPr>
              <a:t>作业类型</a:t>
            </a:r>
          </a:p>
        </p:txBody>
      </p:sp>
      <p:sp>
        <p:nvSpPr>
          <p:cNvPr id="283652" name="Rectangle 4"/>
          <p:cNvSpPr>
            <a:spLocks noChangeArrowheads="1"/>
          </p:cNvSpPr>
          <p:nvPr/>
        </p:nvSpPr>
        <p:spPr bwMode="auto">
          <a:xfrm>
            <a:off x="533400" y="3349625"/>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4000">
                <a:solidFill>
                  <a:srgbClr val="FF0000"/>
                </a:solidFill>
                <a:latin typeface="Times New Roman" panose="02020603050405020304" pitchFamily="18" charset="0"/>
                <a:ea typeface="华文新魏" panose="02010800040101010101" pitchFamily="2" charset="-122"/>
              </a:rPr>
              <a:t>作业生命周期状态</a:t>
            </a:r>
          </a:p>
        </p:txBody>
      </p:sp>
      <p:sp>
        <p:nvSpPr>
          <p:cNvPr id="283653" name="Rectangle 5"/>
          <p:cNvSpPr>
            <a:spLocks noChangeArrowheads="1"/>
          </p:cNvSpPr>
          <p:nvPr/>
        </p:nvSpPr>
        <p:spPr bwMode="auto">
          <a:xfrm>
            <a:off x="2522538" y="4005263"/>
            <a:ext cx="3633787"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1027113" indent="-455613">
              <a:spcBef>
                <a:spcPct val="20000"/>
              </a:spcBef>
              <a:buChar char="–"/>
              <a:defRPr sz="2800">
                <a:solidFill>
                  <a:schemeClr val="tx1"/>
                </a:solidFill>
                <a:latin typeface="Arial" panose="020B0604020202020204" pitchFamily="34" charset="0"/>
                <a:ea typeface="宋体" panose="02010600030101010101" pitchFamily="2" charset="-122"/>
              </a:defRPr>
            </a:lvl2pPr>
            <a:lvl3pPr marL="1370013"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712913"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r>
              <a:rPr lang="zh-CN" altLang="en-US" sz="2800">
                <a:latin typeface="华文新魏" panose="02010800040101010101" pitchFamily="2" charset="-122"/>
                <a:ea typeface="华文新魏" panose="02010800040101010101" pitchFamily="2" charset="-122"/>
              </a:rPr>
              <a:t>输入状态：</a:t>
            </a:r>
          </a:p>
          <a:p>
            <a:pPr algn="just"/>
            <a:r>
              <a:rPr lang="zh-CN" altLang="en-US" sz="2800">
                <a:latin typeface="华文新魏" panose="02010800040101010101" pitchFamily="2" charset="-122"/>
                <a:ea typeface="华文新魏" panose="02010800040101010101" pitchFamily="2" charset="-122"/>
              </a:rPr>
              <a:t>后备状态：</a:t>
            </a:r>
          </a:p>
          <a:p>
            <a:pPr algn="just"/>
            <a:r>
              <a:rPr lang="zh-CN" altLang="en-US" sz="2800">
                <a:latin typeface="华文新魏" panose="02010800040101010101" pitchFamily="2" charset="-122"/>
                <a:ea typeface="华文新魏" panose="02010800040101010101" pitchFamily="2" charset="-122"/>
              </a:rPr>
              <a:t>执行状态：</a:t>
            </a:r>
          </a:p>
          <a:p>
            <a:pPr algn="just"/>
            <a:r>
              <a:rPr lang="zh-CN" altLang="en-US" sz="2800">
                <a:latin typeface="华文新魏" panose="02010800040101010101" pitchFamily="2" charset="-122"/>
                <a:ea typeface="华文新魏" panose="02010800040101010101" pitchFamily="2" charset="-122"/>
              </a:rPr>
              <a:t>完成状态：</a:t>
            </a:r>
          </a:p>
        </p:txBody>
      </p:sp>
    </p:spTree>
    <p:extLst>
      <p:ext uri="{BB962C8B-B14F-4D97-AF65-F5344CB8AC3E}">
        <p14:creationId xmlns:p14="http://schemas.microsoft.com/office/powerpoint/2010/main" val="250243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p:bldP spid="28365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609600"/>
            <a:ext cx="8229600" cy="609600"/>
          </a:xfrm>
        </p:spPr>
        <p:txBody>
          <a:bodyPr/>
          <a:lstStyle/>
          <a:p>
            <a:r>
              <a:rPr lang="en-US" altLang="zh-CN" sz="4000">
                <a:solidFill>
                  <a:srgbClr val="FF0000"/>
                </a:solidFill>
                <a:latin typeface="Times New Roman" panose="02020603050405020304" pitchFamily="18" charset="0"/>
                <a:ea typeface="华文新魏" panose="02010800040101010101" pitchFamily="2" charset="-122"/>
              </a:rPr>
              <a:t>3)</a:t>
            </a:r>
            <a:r>
              <a:rPr lang="zh-CN" altLang="en-US" sz="4000">
                <a:solidFill>
                  <a:srgbClr val="FF0000"/>
                </a:solidFill>
                <a:latin typeface="Times New Roman" panose="02020603050405020304" pitchFamily="18" charset="0"/>
                <a:ea typeface="华文新魏" panose="02010800040101010101" pitchFamily="2" charset="-122"/>
              </a:rPr>
              <a:t>批作业的调度</a:t>
            </a:r>
          </a:p>
        </p:txBody>
      </p:sp>
      <p:sp>
        <p:nvSpPr>
          <p:cNvPr id="285699" name="Rectangle 3"/>
          <p:cNvSpPr>
            <a:spLocks noGrp="1" noChangeArrowheads="1"/>
          </p:cNvSpPr>
          <p:nvPr>
            <p:ph type="body" idx="1"/>
          </p:nvPr>
        </p:nvSpPr>
        <p:spPr>
          <a:xfrm>
            <a:off x="2339975" y="1484313"/>
            <a:ext cx="4724400" cy="3184525"/>
          </a:xfrm>
          <a:noFill/>
        </p:spPr>
        <p:txBody>
          <a:bodyPr/>
          <a:lstStyle/>
          <a:p>
            <a:pPr algn="just">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选择作业： </a:t>
            </a:r>
          </a:p>
          <a:p>
            <a:pPr algn="just">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分配资源： </a:t>
            </a:r>
          </a:p>
          <a:p>
            <a:pPr algn="just">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创建进程： </a:t>
            </a:r>
          </a:p>
          <a:p>
            <a:pPr algn="just">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作业控制：</a:t>
            </a:r>
          </a:p>
          <a:p>
            <a:pPr algn="just">
              <a:buFontTx/>
              <a:buNone/>
            </a:pPr>
            <a:r>
              <a:rPr lang="en-US" altLang="zh-CN" sz="3600">
                <a:latin typeface="华文新魏" panose="02010800040101010101" pitchFamily="2" charset="-122"/>
                <a:ea typeface="华文新魏" panose="02010800040101010101" pitchFamily="2" charset="-122"/>
              </a:rPr>
              <a:t>(5) </a:t>
            </a:r>
            <a:r>
              <a:rPr lang="zh-CN" altLang="en-US" sz="3600">
                <a:latin typeface="华文新魏" panose="02010800040101010101" pitchFamily="2" charset="-122"/>
                <a:ea typeface="华文新魏" panose="02010800040101010101" pitchFamily="2" charset="-122"/>
              </a:rPr>
              <a:t>后续处理：  </a:t>
            </a:r>
          </a:p>
        </p:txBody>
      </p:sp>
    </p:spTree>
    <p:extLst>
      <p:ext uri="{BB962C8B-B14F-4D97-AF65-F5344CB8AC3E}">
        <p14:creationId xmlns:p14="http://schemas.microsoft.com/office/powerpoint/2010/main" val="4238894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85800" y="176213"/>
            <a:ext cx="8229600" cy="1098550"/>
          </a:xfrm>
        </p:spPr>
        <p:txBody>
          <a:bodyPr/>
          <a:lstStyle/>
          <a:p>
            <a:pPr>
              <a:lnSpc>
                <a:spcPct val="90000"/>
              </a:lnSpc>
            </a:pPr>
            <a:r>
              <a:rPr lang="zh-CN" altLang="en-US" sz="4000">
                <a:solidFill>
                  <a:srgbClr val="FF0000"/>
                </a:solidFill>
                <a:latin typeface="Times New Roman" panose="02020603050405020304" pitchFamily="18" charset="0"/>
                <a:ea typeface="华文新魏" panose="02010800040101010101" pitchFamily="2" charset="-122"/>
              </a:rPr>
              <a:t>多道批处理的处理机调度包括</a:t>
            </a:r>
            <a:r>
              <a:rPr lang="zh-CN" altLang="en-US" sz="4000">
                <a:solidFill>
                  <a:srgbClr val="0000CC"/>
                </a:solidFill>
                <a:latin typeface="Times New Roman" panose="02020603050405020304" pitchFamily="18" charset="0"/>
                <a:ea typeface="华文新魏" panose="02010800040101010101" pitchFamily="2" charset="-122"/>
              </a:rPr>
              <a:t>作业调度</a:t>
            </a:r>
            <a:r>
              <a:rPr lang="zh-CN" altLang="en-US" sz="4000">
                <a:solidFill>
                  <a:srgbClr val="FF0000"/>
                </a:solidFill>
                <a:latin typeface="Times New Roman" panose="02020603050405020304" pitchFamily="18" charset="0"/>
                <a:ea typeface="华文新魏" panose="02010800040101010101" pitchFamily="2" charset="-122"/>
              </a:rPr>
              <a:t>和</a:t>
            </a:r>
            <a:r>
              <a:rPr lang="zh-CN" altLang="en-US" sz="4000">
                <a:solidFill>
                  <a:srgbClr val="0000CC"/>
                </a:solidFill>
                <a:latin typeface="Times New Roman" panose="02020603050405020304" pitchFamily="18" charset="0"/>
                <a:ea typeface="华文新魏" panose="02010800040101010101" pitchFamily="2" charset="-122"/>
              </a:rPr>
              <a:t>进程调度</a:t>
            </a:r>
            <a:r>
              <a:rPr lang="zh-CN" altLang="en-US" sz="4000">
                <a:solidFill>
                  <a:srgbClr val="FF0000"/>
                </a:solidFill>
                <a:latin typeface="Times New Roman" panose="02020603050405020304" pitchFamily="18" charset="0"/>
                <a:ea typeface="华文新魏" panose="02010800040101010101" pitchFamily="2" charset="-122"/>
              </a:rPr>
              <a:t>两个层次</a:t>
            </a:r>
            <a:r>
              <a:rPr lang="en-US" altLang="zh-CN" sz="4000">
                <a:solidFill>
                  <a:srgbClr val="FF0000"/>
                </a:solidFill>
                <a:latin typeface="Times New Roman" panose="02020603050405020304" pitchFamily="18" charset="0"/>
                <a:ea typeface="华文新魏" panose="02010800040101010101" pitchFamily="2" charset="-122"/>
              </a:rPr>
              <a:t>(1)</a:t>
            </a:r>
          </a:p>
        </p:txBody>
      </p:sp>
      <p:sp>
        <p:nvSpPr>
          <p:cNvPr id="288771" name="Rectangle 3"/>
          <p:cNvSpPr>
            <a:spLocks noGrp="1" noChangeArrowheads="1"/>
          </p:cNvSpPr>
          <p:nvPr>
            <p:ph type="body" idx="1"/>
          </p:nvPr>
        </p:nvSpPr>
        <p:spPr>
          <a:xfrm>
            <a:off x="468313" y="1341438"/>
            <a:ext cx="8280400" cy="1854200"/>
          </a:xfrm>
        </p:spPr>
        <p:txBody>
          <a:bodyPr/>
          <a:lstStyle/>
          <a:p>
            <a:pPr marL="90488" indent="-90488" algn="just">
              <a:lnSpc>
                <a:spcPct val="95000"/>
              </a:lnSpc>
              <a:spcBef>
                <a:spcPct val="0"/>
              </a:spcBef>
            </a:pPr>
            <a:r>
              <a:rPr lang="zh-CN" altLang="en-US">
                <a:latin typeface="华文新魏" panose="02010800040101010101" pitchFamily="2" charset="-122"/>
                <a:ea typeface="华文新魏" panose="02010800040101010101" pitchFamily="2" charset="-122"/>
              </a:rPr>
              <a:t>处于后备状态的作业在系统资源满足的前提下可以被作业调度选中进入内存计算。而只有处于执行状态的作业才真正构成进程获得计算的机会。</a:t>
            </a:r>
          </a:p>
        </p:txBody>
      </p:sp>
      <p:sp>
        <p:nvSpPr>
          <p:cNvPr id="288772" name="Rectangle 4"/>
          <p:cNvSpPr>
            <a:spLocks noChangeArrowheads="1"/>
          </p:cNvSpPr>
          <p:nvPr/>
        </p:nvSpPr>
        <p:spPr bwMode="auto">
          <a:xfrm>
            <a:off x="468313" y="3262313"/>
            <a:ext cx="8280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90488" indent="-9048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95000"/>
              </a:lnSpc>
            </a:pPr>
            <a:r>
              <a:rPr lang="zh-CN" altLang="en-US">
                <a:solidFill>
                  <a:srgbClr val="0000CC"/>
                </a:solidFill>
                <a:latin typeface="华文新魏" panose="02010800040101010101" pitchFamily="2" charset="-122"/>
                <a:ea typeface="华文新魏" panose="02010800040101010101" pitchFamily="2" charset="-122"/>
              </a:rPr>
              <a:t>作业调度</a:t>
            </a:r>
            <a:r>
              <a:rPr lang="zh-CN" altLang="en-US">
                <a:latin typeface="华文新魏" panose="02010800040101010101" pitchFamily="2" charset="-122"/>
                <a:ea typeface="华文新魏" panose="02010800040101010101" pitchFamily="2" charset="-122"/>
              </a:rPr>
              <a:t>选中一个作业把它装入主存并为其创建进程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这些进程将在进程调度的控制下占有处理器运行。</a:t>
            </a:r>
          </a:p>
        </p:txBody>
      </p:sp>
      <p:sp>
        <p:nvSpPr>
          <p:cNvPr id="288773" name="Rectangle 5"/>
          <p:cNvSpPr>
            <a:spLocks noChangeArrowheads="1"/>
          </p:cNvSpPr>
          <p:nvPr/>
        </p:nvSpPr>
        <p:spPr bwMode="auto">
          <a:xfrm>
            <a:off x="395288" y="4630738"/>
            <a:ext cx="8424862"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90488" indent="-90488">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r>
              <a:rPr lang="zh-CN" altLang="en-US">
                <a:latin typeface="华文新魏" panose="02010800040101010101" pitchFamily="2" charset="-122"/>
                <a:ea typeface="华文新魏" panose="02010800040101010101" pitchFamily="2" charset="-122"/>
              </a:rPr>
              <a:t>为了充分利用处理器，可以把多个作业同时装入主存储器，这样就会同时有多个用户进程，这些进程都要竞争处理器。</a:t>
            </a:r>
          </a:p>
        </p:txBody>
      </p:sp>
    </p:spTree>
    <p:extLst>
      <p:ext uri="{BB962C8B-B14F-4D97-AF65-F5344CB8AC3E}">
        <p14:creationId xmlns:p14="http://schemas.microsoft.com/office/powerpoint/2010/main" val="1700882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877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87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P spid="288772" grpId="0" build="p"/>
      <p:bldP spid="288773" grpId="0" build="p"/>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9340</Words>
  <Application>Microsoft Office PowerPoint</Application>
  <PresentationFormat>全屏显示(4:3)</PresentationFormat>
  <Paragraphs>1127</Paragraphs>
  <Slides>120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120</vt:i4>
      </vt:variant>
    </vt:vector>
  </HeadingPairs>
  <TitlesOfParts>
    <vt:vector size="130" baseType="lpstr">
      <vt:lpstr>仿宋_GB2312</vt:lpstr>
      <vt:lpstr>黑体</vt:lpstr>
      <vt:lpstr>华文新魏</vt:lpstr>
      <vt:lpstr>楷体</vt:lpstr>
      <vt:lpstr>楷体_GB2312</vt:lpstr>
      <vt:lpstr>宋体</vt:lpstr>
      <vt:lpstr>Arial</vt:lpstr>
      <vt:lpstr>Times New Roman</vt:lpstr>
      <vt:lpstr>Wingdings</vt:lpstr>
      <vt:lpstr>默认设计模板</vt:lpstr>
      <vt:lpstr>第二章  处理器管理</vt:lpstr>
      <vt:lpstr>2.1处理器状态</vt:lpstr>
      <vt:lpstr>寄存器:</vt:lpstr>
      <vt:lpstr>寄存器:</vt:lpstr>
      <vt:lpstr>PowerPoint 演示文稿</vt:lpstr>
      <vt:lpstr>PowerPoint 演示文稿</vt:lpstr>
      <vt:lpstr>PowerPoint 演示文稿</vt:lpstr>
      <vt:lpstr>PowerPoint 演示文稿</vt:lpstr>
      <vt:lpstr>PowerPoint 演示文稿</vt:lpstr>
      <vt:lpstr>2.1.2程序状态字寄存器</vt:lpstr>
      <vt:lpstr>IBM360/370系列计算机 程序状态字的基本格式 </vt:lpstr>
      <vt:lpstr>程序状态字寄存器</vt:lpstr>
      <vt:lpstr>2.2 中断技术</vt:lpstr>
      <vt:lpstr>2.2.1中断的概念</vt:lpstr>
      <vt:lpstr>2.2.2中断源分类(1)</vt:lpstr>
      <vt:lpstr>中断源分类(2) 按中断事件的性质和激活方式划分</vt:lpstr>
      <vt:lpstr>中断源分类(3)</vt:lpstr>
      <vt:lpstr>中断源分类(4)</vt:lpstr>
      <vt:lpstr>中断和异常的区别</vt:lpstr>
      <vt:lpstr>硬中断与软中断</vt:lpstr>
      <vt:lpstr>中断的通常用法</vt:lpstr>
      <vt:lpstr>软中断的例子</vt:lpstr>
      <vt:lpstr>2.2.3中断和异常的响应及服务</vt:lpstr>
      <vt:lpstr>IBM中大型机中断响应过程</vt:lpstr>
      <vt:lpstr>IBM PC机中断的响应过程 </vt:lpstr>
      <vt:lpstr>2.2.4中断事件处理</vt:lpstr>
      <vt:lpstr>中断处理流程</vt:lpstr>
      <vt:lpstr>2.2.4中断事件处理</vt:lpstr>
      <vt:lpstr>2.2.5中断优先级和多重中断 </vt:lpstr>
      <vt:lpstr>中断优先级</vt:lpstr>
      <vt:lpstr>2.2.5中断优先级和多重中断 </vt:lpstr>
      <vt:lpstr>2.3 进程及其实现</vt:lpstr>
      <vt:lpstr>2.3.1 进程的定义和性质</vt:lpstr>
      <vt:lpstr>操作系统为什么要引入进程概念?</vt:lpstr>
      <vt:lpstr>“可再入” 程序举例</vt:lpstr>
      <vt:lpstr>“可再入” 程序举例</vt:lpstr>
      <vt:lpstr>进程的属性</vt:lpstr>
      <vt:lpstr>2.3.2 进程的状态和转换 三态模型</vt:lpstr>
      <vt:lpstr>三态模型 进程三态模型及其状态转换</vt:lpstr>
      <vt:lpstr>三态模型 引起进程状态转换的具体原因</vt:lpstr>
      <vt:lpstr>五态模型(1)</vt:lpstr>
      <vt:lpstr>五态模型(2)</vt:lpstr>
      <vt:lpstr>五态模型(3) 进程状态转换的具体原因</vt:lpstr>
      <vt:lpstr>进程的挂起(1)</vt:lpstr>
      <vt:lpstr>进程的挂起(2)</vt:lpstr>
      <vt:lpstr>具有挂起功能的进程状态及其转换</vt:lpstr>
      <vt:lpstr>具有挂起进程功能的进程状态</vt:lpstr>
      <vt:lpstr>具有挂起进程状态转换的具体原因</vt:lpstr>
      <vt:lpstr>挂起进程具有如下特征</vt:lpstr>
      <vt:lpstr>2.3.3 进程的描述和组成</vt:lpstr>
      <vt:lpstr>  进程的描述和组成(2)</vt:lpstr>
      <vt:lpstr> (2)进程控制块</vt:lpstr>
      <vt:lpstr>  (3) 进程队列及其管理</vt:lpstr>
      <vt:lpstr>进程理解举例</vt:lpstr>
      <vt:lpstr>2.3.4 进程切换与CPU模式切换</vt:lpstr>
      <vt:lpstr>PowerPoint 演示文稿</vt:lpstr>
      <vt:lpstr>调度和切换时机问题</vt:lpstr>
      <vt:lpstr>PowerPoint 演示文稿</vt:lpstr>
      <vt:lpstr>PowerPoint 演示文稿</vt:lpstr>
      <vt:lpstr>CPU上执行的进程所处活动范围</vt:lpstr>
      <vt:lpstr>CPU模式切换与进程上下文切换</vt:lpstr>
      <vt:lpstr>进程上下文切换和CPU模式切换</vt:lpstr>
      <vt:lpstr>2.3.5 进程的控制和管理</vt:lpstr>
      <vt:lpstr>进程的创建(1)</vt:lpstr>
      <vt:lpstr>进程的创建过程</vt:lpstr>
      <vt:lpstr>进程创建原语流程图</vt:lpstr>
      <vt:lpstr>进程的阻塞和唤醒</vt:lpstr>
      <vt:lpstr>进程的阻塞和唤醒</vt:lpstr>
      <vt:lpstr>进程的撤销</vt:lpstr>
      <vt:lpstr>  </vt:lpstr>
      <vt:lpstr>进程的撤销 撤销原语终止进程具体步骤</vt:lpstr>
      <vt:lpstr>进程的撤销</vt:lpstr>
      <vt:lpstr>进程的挂起和激活</vt:lpstr>
      <vt:lpstr>2.4 线程及其实现</vt:lpstr>
      <vt:lpstr>2.4.1 引入多线程技术的动机    </vt:lpstr>
      <vt:lpstr>线程的概念</vt:lpstr>
      <vt:lpstr>2.4.2 多线程环境中的进程与线程(1)</vt:lpstr>
      <vt:lpstr> 管理和执行相分离的进程模型</vt:lpstr>
      <vt:lpstr>2.4.2 多线程环境中的进程与线程(2)</vt:lpstr>
      <vt:lpstr>多线程环境中进程的定义</vt:lpstr>
      <vt:lpstr>  多线程环境中的线程概念</vt:lpstr>
      <vt:lpstr>线程组成</vt:lpstr>
      <vt:lpstr>并发多线程程序设计的优点</vt:lpstr>
      <vt:lpstr> 多线程技术的应用</vt:lpstr>
      <vt:lpstr>PowerPoint 演示文稿</vt:lpstr>
      <vt:lpstr>2.5 处理机调度</vt:lpstr>
      <vt:lpstr>2.5.1 处理机调度的层次</vt:lpstr>
      <vt:lpstr>处理器调度的层次 </vt:lpstr>
      <vt:lpstr>处理器调度与进程状态转换</vt:lpstr>
      <vt:lpstr>处理器的调度模型</vt:lpstr>
      <vt:lpstr>PowerPoint 演示文稿</vt:lpstr>
      <vt:lpstr>2.5.2 选择调度算法的原则(1)</vt:lpstr>
      <vt:lpstr>2.5.2 选择调度算法的原则(2)</vt:lpstr>
      <vt:lpstr>PowerPoint 演示文稿</vt:lpstr>
      <vt:lpstr>2.5.3作业和进程的关系</vt:lpstr>
      <vt:lpstr>2.5.4  作业的管理与调度</vt:lpstr>
      <vt:lpstr>  作业控制块</vt:lpstr>
      <vt:lpstr>3)批作业的调度</vt:lpstr>
      <vt:lpstr>多道批处理的处理机调度包括作业调度和进程调度两个层次(1)</vt:lpstr>
      <vt:lpstr>多道批处理的处理机调度包括作业调度和进程调度两个层次(2)</vt:lpstr>
      <vt:lpstr>作业调度与进程调度的关系</vt:lpstr>
      <vt:lpstr>交互作业的组织和管理</vt:lpstr>
      <vt:lpstr>2.6 处理器调度算法</vt:lpstr>
      <vt:lpstr>2.6.1 低级调度的功能和类型</vt:lpstr>
      <vt:lpstr>2 低级调度的基本类型</vt:lpstr>
      <vt:lpstr>2.6.2 作业调度和低级调度算法</vt:lpstr>
      <vt:lpstr>2 最短作业优先算法(SJF)</vt:lpstr>
      <vt:lpstr>最短作业优先算法(2)</vt:lpstr>
      <vt:lpstr>3最短剩余时间优先算法(SRTF)</vt:lpstr>
      <vt:lpstr>最短剩余时间优先算法(2)</vt:lpstr>
      <vt:lpstr>4 响应比最高者优先算法(HRRF)</vt:lpstr>
      <vt:lpstr>响应比定义</vt:lpstr>
      <vt:lpstr>调度算法例题：</vt:lpstr>
      <vt:lpstr>调度算法例题：</vt:lpstr>
      <vt:lpstr>PowerPoint 演示文稿</vt:lpstr>
      <vt:lpstr>PowerPoint 演示文稿</vt:lpstr>
      <vt:lpstr>PowerPoint 演示文稿</vt:lpstr>
      <vt:lpstr>PowerPoint 演示文稿</vt:lpstr>
      <vt:lpstr>一个三级反馈队列调度策略</vt:lpstr>
      <vt:lpstr>第二章  处理器管理</vt:lpstr>
    </vt:vector>
  </TitlesOfParts>
  <Company>振宇科技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陈年生</dc:creator>
  <cp:lastModifiedBy>tracy</cp:lastModifiedBy>
  <cp:revision>140</cp:revision>
  <dcterms:created xsi:type="dcterms:W3CDTF">2002-07-20T00:29:59Z</dcterms:created>
  <dcterms:modified xsi:type="dcterms:W3CDTF">2019-09-23T16:12:25Z</dcterms:modified>
</cp:coreProperties>
</file>