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2"/>
  </p:handout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 id="382" r:id="rId77"/>
    <p:sldId id="383" r:id="rId78"/>
    <p:sldId id="384" r:id="rId79"/>
    <p:sldId id="385" r:id="rId80"/>
    <p:sldId id="386" r:id="rId81"/>
    <p:sldId id="387" r:id="rId82"/>
    <p:sldId id="388" r:id="rId83"/>
    <p:sldId id="389" r:id="rId84"/>
    <p:sldId id="390" r:id="rId85"/>
    <p:sldId id="391" r:id="rId86"/>
    <p:sldId id="392" r:id="rId87"/>
    <p:sldId id="393" r:id="rId88"/>
    <p:sldId id="394" r:id="rId89"/>
    <p:sldId id="395" r:id="rId90"/>
    <p:sldId id="396" r:id="rId91"/>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varScale="1">
        <p:scale>
          <a:sx n="75" d="100"/>
          <a:sy n="75" d="100"/>
        </p:scale>
        <p:origin x="10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6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D931256-8831-4839-86A3-B0454D705B49}" type="slidenum">
              <a:rPr lang="en-US" altLang="zh-CN"/>
              <a:pPr>
                <a:defRPr/>
              </a:pPr>
              <a:t>‹#›</a:t>
            </a:fld>
            <a:endParaRPr lang="en-US" altLang="zh-CN"/>
          </a:p>
        </p:txBody>
      </p:sp>
    </p:spTree>
    <p:extLst>
      <p:ext uri="{BB962C8B-B14F-4D97-AF65-F5344CB8AC3E}">
        <p14:creationId xmlns:p14="http://schemas.microsoft.com/office/powerpoint/2010/main" val="13514560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13370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445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6589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94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7225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710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204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2334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70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6129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1311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7150" y="38100"/>
            <a:ext cx="6937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81775" y="6237288"/>
            <a:ext cx="2562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a:xfrm>
            <a:off x="642938" y="1071563"/>
            <a:ext cx="7772400" cy="669925"/>
          </a:xfrm>
        </p:spPr>
        <p:txBody>
          <a:bodyPr/>
          <a:lstStyle/>
          <a:p>
            <a:pPr eaLnBrk="1" hangingPunct="1"/>
            <a:r>
              <a:rPr sz="4800" dirty="0" err="1">
                <a:solidFill>
                  <a:srgbClr val="FF0000"/>
                </a:solidFill>
                <a:latin typeface="华文新魏" panose="02010800040101010101" pitchFamily="2" charset="-122"/>
                <a:ea typeface="华文新魏" panose="02010800040101010101" pitchFamily="2" charset="-122"/>
              </a:rPr>
              <a:t>第六章</a:t>
            </a:r>
            <a:r>
              <a:rPr sz="4800" dirty="0">
                <a:solidFill>
                  <a:srgbClr val="FF0000"/>
                </a:solidFill>
                <a:latin typeface="华文新魏" panose="02010800040101010101" pitchFamily="2" charset="-122"/>
                <a:ea typeface="华文新魏" panose="02010800040101010101" pitchFamily="2" charset="-122"/>
              </a:rPr>
              <a:t> </a:t>
            </a:r>
            <a:r>
              <a:rPr sz="4800" dirty="0" err="1">
                <a:solidFill>
                  <a:srgbClr val="FF0000"/>
                </a:solidFill>
                <a:latin typeface="华文新魏" panose="02010800040101010101" pitchFamily="2" charset="-122"/>
                <a:ea typeface="华文新魏" panose="02010800040101010101" pitchFamily="2" charset="-122"/>
              </a:rPr>
              <a:t>文件管理</a:t>
            </a:r>
            <a:endParaRPr altLang="zh-CN" sz="4800" dirty="0">
              <a:solidFill>
                <a:srgbClr val="FF0000"/>
              </a:solidFill>
              <a:latin typeface="华文新魏" panose="02010800040101010101" pitchFamily="2" charset="-122"/>
              <a:ea typeface="华文新魏" panose="02010800040101010101" pitchFamily="2" charset="-122"/>
            </a:endParaRPr>
          </a:p>
        </p:txBody>
      </p:sp>
      <p:sp>
        <p:nvSpPr>
          <p:cNvPr id="17412" name="Rectangle 3"/>
          <p:cNvSpPr>
            <a:spLocks noGrp="1" noChangeArrowheads="1"/>
          </p:cNvSpPr>
          <p:nvPr>
            <p:ph type="subTitle" idx="1"/>
          </p:nvPr>
        </p:nvSpPr>
        <p:spPr>
          <a:xfrm>
            <a:off x="2267744" y="2420888"/>
            <a:ext cx="5954985" cy="2832100"/>
          </a:xfrm>
        </p:spPr>
        <p:txBody>
          <a:bodyPr/>
          <a:lstStyle/>
          <a:p>
            <a:pPr algn="l"/>
            <a:r>
              <a:rPr lang="en-US" altLang="zh-CN" sz="4000" dirty="0">
                <a:latin typeface="华文新魏" panose="02010800040101010101" pitchFamily="2" charset="-122"/>
                <a:ea typeface="华文新魏" panose="02010800040101010101" pitchFamily="2" charset="-122"/>
              </a:rPr>
              <a:t>6.1</a:t>
            </a:r>
            <a:r>
              <a:rPr lang="zh-CN" altLang="en-US" sz="4000" dirty="0">
                <a:latin typeface="华文新魏" panose="02010800040101010101" pitchFamily="2" charset="-122"/>
                <a:ea typeface="华文新魏" panose="02010800040101010101" pitchFamily="2" charset="-122"/>
              </a:rPr>
              <a:t>文件 </a:t>
            </a:r>
          </a:p>
          <a:p>
            <a:pPr algn="l"/>
            <a:r>
              <a:rPr lang="en-US" altLang="zh-CN" sz="4000" dirty="0">
                <a:latin typeface="华文新魏" panose="02010800040101010101" pitchFamily="2" charset="-122"/>
                <a:ea typeface="华文新魏" panose="02010800040101010101" pitchFamily="2" charset="-122"/>
              </a:rPr>
              <a:t>6.2</a:t>
            </a:r>
            <a:r>
              <a:rPr lang="zh-CN" altLang="en-US" sz="4000" dirty="0">
                <a:latin typeface="华文新魏" panose="02010800040101010101" pitchFamily="2" charset="-122"/>
                <a:ea typeface="华文新魏" panose="02010800040101010101" pitchFamily="2" charset="-122"/>
              </a:rPr>
              <a:t>文件目录 </a:t>
            </a:r>
          </a:p>
          <a:p>
            <a:pPr algn="l"/>
            <a:r>
              <a:rPr lang="en-US" altLang="zh-CN" sz="4000" dirty="0">
                <a:latin typeface="华文新魏" panose="02010800040101010101" pitchFamily="2" charset="-122"/>
                <a:ea typeface="华文新魏" panose="02010800040101010101" pitchFamily="2" charset="-122"/>
              </a:rPr>
              <a:t>6.3</a:t>
            </a:r>
            <a:r>
              <a:rPr lang="zh-CN" altLang="en-US" sz="4000" dirty="0">
                <a:latin typeface="华文新魏" panose="02010800040101010101" pitchFamily="2" charset="-122"/>
                <a:ea typeface="华文新魏" panose="02010800040101010101" pitchFamily="2" charset="-122"/>
              </a:rPr>
              <a:t>文件组织与数据存储  </a:t>
            </a:r>
          </a:p>
          <a:p>
            <a:pPr algn="l"/>
            <a:r>
              <a:rPr lang="en-US" altLang="zh-CN" sz="4000" dirty="0">
                <a:latin typeface="华文新魏" panose="02010800040101010101" pitchFamily="2" charset="-122"/>
                <a:ea typeface="华文新魏" panose="02010800040101010101" pitchFamily="2" charset="-122"/>
              </a:rPr>
              <a:t>6.4</a:t>
            </a:r>
            <a:r>
              <a:rPr lang="zh-CN" altLang="en-US" sz="4000" dirty="0">
                <a:latin typeface="华文新魏" panose="02010800040101010101" pitchFamily="2" charset="-122"/>
                <a:ea typeface="华文新魏" panose="02010800040101010101" pitchFamily="2" charset="-122"/>
              </a:rPr>
              <a:t>文件系统功能及实现</a:t>
            </a:r>
            <a:endParaRPr lang="zh-CN" altLang="zh-CN"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134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0063" y="357188"/>
            <a:ext cx="7772400" cy="677862"/>
          </a:xfrm>
        </p:spPr>
        <p:txBody>
          <a:bodyPr/>
          <a:lstStyle/>
          <a:p>
            <a:pPr eaLnBrk="1" hangingPunct="1">
              <a:defRPr/>
            </a:pPr>
            <a:r>
              <a:rPr lang="en-US" altLang="zh-CN" kern="1200" dirty="0">
                <a:solidFill>
                  <a:srgbClr val="FF0000"/>
                </a:solidFill>
                <a:ea typeface="华文新魏" pitchFamily="2" charset="-122"/>
              </a:rPr>
              <a:t>(6) </a:t>
            </a:r>
            <a:r>
              <a:rPr kern="1200" dirty="0">
                <a:solidFill>
                  <a:srgbClr val="FF0000"/>
                </a:solidFill>
                <a:ea typeface="华文新魏" pitchFamily="2" charset="-122"/>
              </a:rPr>
              <a:t>文件的使用</a:t>
            </a:r>
            <a:endParaRPr lang="en-US" altLang="zh-CN" kern="1200" dirty="0">
              <a:solidFill>
                <a:srgbClr val="FF0000"/>
              </a:solidFill>
              <a:ea typeface="华文新魏" pitchFamily="2" charset="-122"/>
            </a:endParaRPr>
          </a:p>
        </p:txBody>
      </p:sp>
      <p:sp>
        <p:nvSpPr>
          <p:cNvPr id="26627" name="Rectangle 3"/>
          <p:cNvSpPr>
            <a:spLocks noGrp="1" noChangeArrowheads="1"/>
          </p:cNvSpPr>
          <p:nvPr>
            <p:ph type="body" idx="1"/>
          </p:nvPr>
        </p:nvSpPr>
        <p:spPr>
          <a:xfrm>
            <a:off x="1066800" y="1219200"/>
            <a:ext cx="7608888" cy="5257800"/>
          </a:xfrm>
        </p:spPr>
        <p:txBody>
          <a:bodyPr/>
          <a:lstStyle/>
          <a:p>
            <a:pPr marL="0" indent="352425"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用户通过两类接口与文件系统联系，获得文件系统的服务：</a:t>
            </a:r>
          </a:p>
          <a:p>
            <a:pPr marL="0" indent="352425" eaLnBrk="1" hangingPunct="1">
              <a:buFontTx/>
              <a:buNone/>
            </a:pPr>
            <a:r>
              <a:rPr lang="zh-CN" altLang="en-US" sz="3600">
                <a:latin typeface="华文新魏" panose="02010800040101010101" pitchFamily="2" charset="-122"/>
                <a:ea typeface="华文新魏" panose="02010800040101010101" pitchFamily="2" charset="-122"/>
              </a:rPr>
              <a:t>第一类是与文件有关的操作命令或作业控制语言中与文件有关的语句，构成文件系统人</a:t>
            </a:r>
            <a:r>
              <a:rPr lang="en-US" altLang="zh-CN" sz="3600">
                <a:latin typeface="Times New Roman" panose="02020603050405020304" pitchFamily="18" charset="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机接口。</a:t>
            </a:r>
          </a:p>
          <a:p>
            <a:pPr marL="0" indent="352425" eaLnBrk="1" hangingPunct="1">
              <a:buFontTx/>
              <a:buNone/>
            </a:pPr>
            <a:r>
              <a:rPr lang="zh-CN" altLang="en-US" sz="3600">
                <a:latin typeface="华文新魏" panose="02010800040101010101" pitchFamily="2" charset="-122"/>
                <a:ea typeface="华文新魏" panose="02010800040101010101" pitchFamily="2" charset="-122"/>
              </a:rPr>
              <a:t>第二类是提供给用户程序使用的文件类系统调用，构成了用户和文件系统的另一个接口。 </a:t>
            </a:r>
          </a:p>
          <a:p>
            <a:pPr marL="0" indent="352425" eaLnBrk="1" hangingPunct="1">
              <a:buFontTx/>
              <a:buNone/>
            </a:pPr>
            <a:endParaRPr lang="en-US" altLang="zh-CN"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2127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3568" y="188640"/>
            <a:ext cx="7772400" cy="677862"/>
          </a:xfrm>
        </p:spPr>
        <p:txBody>
          <a:bodyPr/>
          <a:lstStyle/>
          <a:p>
            <a:pPr eaLnBrk="1" hangingPunct="1">
              <a:defRPr/>
            </a:pPr>
            <a:r>
              <a:rPr lang="en-US" altLang="zh-CN" kern="1200" dirty="0">
                <a:solidFill>
                  <a:srgbClr val="FF0000"/>
                </a:solidFill>
                <a:ea typeface="华文新魏" pitchFamily="2" charset="-122"/>
              </a:rPr>
              <a:t>6.2</a:t>
            </a:r>
            <a:r>
              <a:rPr kern="1200" dirty="0">
                <a:solidFill>
                  <a:srgbClr val="FF0000"/>
                </a:solidFill>
                <a:ea typeface="华文新魏" pitchFamily="2" charset="-122"/>
              </a:rPr>
              <a:t>文件目录</a:t>
            </a:r>
          </a:p>
        </p:txBody>
      </p:sp>
      <p:sp>
        <p:nvSpPr>
          <p:cNvPr id="27651" name="Rectangle 3"/>
          <p:cNvSpPr>
            <a:spLocks noGrp="1" noChangeArrowheads="1"/>
          </p:cNvSpPr>
          <p:nvPr>
            <p:ph type="body" idx="1"/>
          </p:nvPr>
        </p:nvSpPr>
        <p:spPr>
          <a:xfrm>
            <a:off x="571500" y="1371600"/>
            <a:ext cx="8215313" cy="3705225"/>
          </a:xfrm>
        </p:spPr>
        <p:txBody>
          <a:bodyPr/>
          <a:lstStyle/>
          <a:p>
            <a:pPr marL="0" indent="352425" eaLnBrk="1" hangingPunct="1">
              <a:buFontTx/>
              <a:buNone/>
            </a:pPr>
            <a:r>
              <a:rPr lang="zh-CN" altLang="en-US" sz="2800" dirty="0"/>
              <a:t>文件系统通常采用层次结构：</a:t>
            </a:r>
            <a:endParaRPr lang="en-US" altLang="zh-CN" sz="2800" dirty="0"/>
          </a:p>
          <a:p>
            <a:pPr marL="0" indent="352425" eaLnBrk="1" hangingPunct="1">
              <a:buFontTx/>
              <a:buNone/>
            </a:pPr>
            <a:r>
              <a:rPr lang="zh-CN" altLang="en-US" sz="2800" dirty="0">
                <a:solidFill>
                  <a:schemeClr val="accent2"/>
                </a:solidFill>
              </a:rPr>
              <a:t>文件管理</a:t>
            </a:r>
            <a:r>
              <a:rPr lang="en-US" altLang="zh-CN" sz="2800" dirty="0"/>
              <a:t>--</a:t>
            </a:r>
            <a:r>
              <a:rPr lang="zh-CN" altLang="en-US" sz="2800" dirty="0"/>
              <a:t>实现文件的逻辑结构，为用户提供各种文件系统调用，及文件访问权限的设置等工作；</a:t>
            </a:r>
          </a:p>
          <a:p>
            <a:pPr marL="0" indent="352425" eaLnBrk="1" hangingPunct="1">
              <a:buFontTx/>
              <a:buNone/>
            </a:pPr>
            <a:r>
              <a:rPr lang="zh-CN" altLang="en-US" sz="2800" dirty="0">
                <a:solidFill>
                  <a:schemeClr val="accent2"/>
                </a:solidFill>
              </a:rPr>
              <a:t>目录管理</a:t>
            </a:r>
            <a:r>
              <a:rPr lang="en-US" altLang="zh-CN" sz="2800" dirty="0"/>
              <a:t>--</a:t>
            </a:r>
            <a:r>
              <a:rPr lang="zh-CN" altLang="en-US" sz="2800" dirty="0"/>
              <a:t>负责查找文件描述符，进而找到需要访问的文件，及进行访问权限检查等工作；</a:t>
            </a:r>
          </a:p>
          <a:p>
            <a:pPr marL="0" indent="352425" eaLnBrk="1" hangingPunct="1">
              <a:buFontTx/>
              <a:buNone/>
            </a:pPr>
            <a:r>
              <a:rPr lang="zh-CN" altLang="en-US" sz="2800" dirty="0">
                <a:solidFill>
                  <a:schemeClr val="accent2"/>
                </a:solidFill>
              </a:rPr>
              <a:t>磁盘主存映射管理</a:t>
            </a:r>
            <a:r>
              <a:rPr lang="en-US" altLang="zh-CN" sz="2800" dirty="0"/>
              <a:t>--</a:t>
            </a:r>
            <a:r>
              <a:rPr lang="zh-CN" altLang="en-US" sz="2800" dirty="0"/>
              <a:t>将文件的逻辑地址转换成磁盘的物理地址，即由逻辑块号找到柱面号、磁道号和扇区号，具体的数据传输操作由设备管理实现。</a:t>
            </a:r>
            <a:endParaRPr lang="en-US" altLang="zh-CN" sz="2800" dirty="0"/>
          </a:p>
        </p:txBody>
      </p:sp>
    </p:spTree>
    <p:extLst>
      <p:ext uri="{BB962C8B-B14F-4D97-AF65-F5344CB8AC3E}">
        <p14:creationId xmlns:p14="http://schemas.microsoft.com/office/powerpoint/2010/main" val="35077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611560" y="260648"/>
            <a:ext cx="8229600" cy="554037"/>
          </a:xfrm>
        </p:spPr>
        <p:txBody>
          <a:bodyPr/>
          <a:lstStyle/>
          <a:p>
            <a:pPr eaLnBrk="1" hangingPunct="1">
              <a:defRPr/>
            </a:pPr>
            <a:r>
              <a:rPr lang="en-US" altLang="zh-CN" sz="3200" b="1" dirty="0">
                <a:solidFill>
                  <a:srgbClr val="3333CC"/>
                </a:solidFill>
              </a:rPr>
              <a:t>(1) </a:t>
            </a:r>
            <a:r>
              <a:rPr sz="3200" b="1" dirty="0">
                <a:solidFill>
                  <a:srgbClr val="3333CC"/>
                </a:solidFill>
              </a:rPr>
              <a:t>文件控制块、文件目录与目录文件</a:t>
            </a:r>
            <a:endParaRPr lang="en-US" altLang="zh-CN" sz="3200" b="1" dirty="0">
              <a:solidFill>
                <a:srgbClr val="3333CC"/>
              </a:solidFill>
            </a:endParaRPr>
          </a:p>
        </p:txBody>
      </p:sp>
      <p:sp>
        <p:nvSpPr>
          <p:cNvPr id="83971" name="Rectangle 1027"/>
          <p:cNvSpPr>
            <a:spLocks noGrp="1" noChangeArrowheads="1"/>
          </p:cNvSpPr>
          <p:nvPr>
            <p:ph type="body" idx="1"/>
          </p:nvPr>
        </p:nvSpPr>
        <p:spPr>
          <a:xfrm>
            <a:off x="611560" y="1124744"/>
            <a:ext cx="8072437" cy="4103688"/>
          </a:xfrm>
        </p:spPr>
        <p:txBody>
          <a:bodyPr/>
          <a:lstStyle/>
          <a:p>
            <a:pPr marL="0" indent="633413" algn="just" eaLnBrk="1" hangingPunct="1">
              <a:lnSpc>
                <a:spcPct val="120000"/>
              </a:lnSpc>
              <a:spcBef>
                <a:spcPct val="0"/>
              </a:spcBef>
              <a:buFontTx/>
              <a:buNone/>
              <a:defRPr/>
            </a:pPr>
            <a:r>
              <a:rPr lang="zh-CN" altLang="en-US" dirty="0"/>
              <a:t> </a:t>
            </a:r>
            <a:r>
              <a:rPr lang="zh-CN" altLang="en-US" sz="2800" dirty="0"/>
              <a:t>文件系统基本功能之一是负责文件目录的建立、维护和检索，文件系统目录管理的主要功能有：</a:t>
            </a:r>
            <a:endParaRPr lang="en-US" altLang="zh-CN" sz="2800" dirty="0"/>
          </a:p>
          <a:p>
            <a:pPr marL="0" indent="266700" algn="just" eaLnBrk="1" hangingPunct="1">
              <a:lnSpc>
                <a:spcPct val="120000"/>
              </a:lnSpc>
              <a:spcBef>
                <a:spcPct val="0"/>
              </a:spcBef>
              <a:buClr>
                <a:srgbClr val="FF0000"/>
              </a:buClr>
              <a:buFont typeface="Wingdings" pitchFamily="2" charset="2"/>
              <a:buChar char="u"/>
              <a:defRPr/>
            </a:pPr>
            <a:r>
              <a:rPr lang="zh-CN" altLang="en-US" sz="2800" dirty="0"/>
              <a:t>实现“按名存取”，这是目录管理的最基本功能，也是文件系统向用户供的最基本的服务。</a:t>
            </a:r>
          </a:p>
          <a:p>
            <a:pPr marL="0" indent="266700" algn="just" eaLnBrk="1" hangingPunct="1">
              <a:lnSpc>
                <a:spcPct val="120000"/>
              </a:lnSpc>
              <a:spcBef>
                <a:spcPct val="0"/>
              </a:spcBef>
              <a:buClr>
                <a:srgbClr val="FF0000"/>
              </a:buClr>
              <a:buFont typeface="Wingdings" pitchFamily="2" charset="2"/>
              <a:buChar char="u"/>
              <a:defRPr/>
            </a:pPr>
            <a:r>
              <a:rPr lang="zh-CN" altLang="en-US" sz="2800" dirty="0"/>
              <a:t>提高对目录的检索速度。</a:t>
            </a:r>
          </a:p>
          <a:p>
            <a:pPr marL="0" indent="266700" algn="just" eaLnBrk="1" hangingPunct="1">
              <a:lnSpc>
                <a:spcPct val="120000"/>
              </a:lnSpc>
              <a:spcBef>
                <a:spcPct val="0"/>
              </a:spcBef>
              <a:buClr>
                <a:srgbClr val="FF0000"/>
              </a:buClr>
              <a:buFont typeface="Wingdings" pitchFamily="2" charset="2"/>
              <a:buChar char="u"/>
              <a:defRPr/>
            </a:pPr>
            <a:r>
              <a:rPr lang="zh-CN" altLang="en-US" sz="2800" dirty="0"/>
              <a:t>文件共享：在多用户系统中应允许多个用户共享一个文件。</a:t>
            </a:r>
          </a:p>
          <a:p>
            <a:pPr marL="0" indent="266700" algn="just" eaLnBrk="1" hangingPunct="1">
              <a:lnSpc>
                <a:spcPct val="120000"/>
              </a:lnSpc>
              <a:spcBef>
                <a:spcPct val="0"/>
              </a:spcBef>
              <a:buClr>
                <a:srgbClr val="FF0000"/>
              </a:buClr>
              <a:buFont typeface="Wingdings" pitchFamily="2" charset="2"/>
              <a:buChar char="u"/>
              <a:defRPr/>
            </a:pPr>
            <a:r>
              <a:rPr lang="zh-CN" altLang="en-US" sz="2800" dirty="0"/>
              <a:t>允许文件重名：不能限制用户的命名习惯。</a:t>
            </a:r>
            <a:endParaRPr lang="en-US" altLang="zh-CN" sz="2800" dirty="0">
              <a:latin typeface="华文新魏" pitchFamily="2" charset="-122"/>
              <a:ea typeface="华文新魏" pitchFamily="2" charset="-122"/>
            </a:endParaRPr>
          </a:p>
        </p:txBody>
      </p:sp>
    </p:spTree>
    <p:extLst>
      <p:ext uri="{BB962C8B-B14F-4D97-AF65-F5344CB8AC3E}">
        <p14:creationId xmlns:p14="http://schemas.microsoft.com/office/powerpoint/2010/main" val="100589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28600" y="152400"/>
            <a:ext cx="8686800" cy="677863"/>
          </a:xfrm>
        </p:spPr>
        <p:txBody>
          <a:bodyPr/>
          <a:lstStyle/>
          <a:p>
            <a:pPr eaLnBrk="1" hangingPunct="1">
              <a:defRPr/>
            </a:pPr>
            <a:r>
              <a:rPr sz="3200" b="1" dirty="0">
                <a:solidFill>
                  <a:srgbClr val="3333CC"/>
                </a:solidFill>
              </a:rPr>
              <a:t>文件控制块</a:t>
            </a:r>
            <a:endParaRPr lang="en-US" altLang="zh-CN" sz="3200" b="1" dirty="0">
              <a:solidFill>
                <a:srgbClr val="3333CC"/>
              </a:solidFill>
            </a:endParaRPr>
          </a:p>
        </p:txBody>
      </p:sp>
      <p:sp>
        <p:nvSpPr>
          <p:cNvPr id="102404" name="Rectangle 4"/>
          <p:cNvSpPr>
            <a:spLocks noChangeArrowheads="1"/>
          </p:cNvSpPr>
          <p:nvPr/>
        </p:nvSpPr>
        <p:spPr bwMode="auto">
          <a:xfrm>
            <a:off x="333375" y="692696"/>
            <a:ext cx="8286750" cy="1724025"/>
          </a:xfrm>
          <a:prstGeom prst="rect">
            <a:avLst/>
          </a:prstGeom>
          <a:noFill/>
          <a:ln w="9525">
            <a:noFill/>
            <a:miter lim="800000"/>
            <a:headEnd/>
            <a:tailEnd/>
          </a:ln>
          <a:effectLst/>
        </p:spPr>
        <p:txBody>
          <a:bodyPr lIns="0" tIns="0" rIns="0" bIns="0">
            <a:spAutoFit/>
          </a:bodyPr>
          <a:lstStyle/>
          <a:p>
            <a:pPr indent="579438" algn="just">
              <a:defRPr/>
            </a:pPr>
            <a:r>
              <a:rPr lang="en-US" altLang="zh-CN" sz="2800" dirty="0">
                <a:latin typeface="+mn-ea"/>
                <a:ea typeface="+mn-ea"/>
              </a:rPr>
              <a:t>●</a:t>
            </a:r>
            <a:r>
              <a:rPr lang="zh-CN" altLang="en-US" sz="2800" dirty="0">
                <a:latin typeface="+mn-ea"/>
                <a:ea typeface="+mn-ea"/>
              </a:rPr>
              <a:t>为了能对一个文件进行正确的存取，必须为文件设置用于描述和控制文件的数据结构，称之为</a:t>
            </a:r>
            <a:r>
              <a:rPr lang="zh-CN" altLang="en-US" sz="2800" b="1" dirty="0">
                <a:solidFill>
                  <a:srgbClr val="FF0000"/>
                </a:solidFill>
                <a:latin typeface="+mn-ea"/>
                <a:ea typeface="+mn-ea"/>
              </a:rPr>
              <a:t>文件控制块</a:t>
            </a:r>
            <a:r>
              <a:rPr lang="en-US" altLang="zh-CN" sz="2800" dirty="0">
                <a:latin typeface="+mn-ea"/>
                <a:ea typeface="+mn-ea"/>
              </a:rPr>
              <a:t>(FCB)</a:t>
            </a:r>
            <a:r>
              <a:rPr lang="zh-CN" altLang="en-US" sz="2800" dirty="0">
                <a:latin typeface="+mn-ea"/>
                <a:ea typeface="+mn-ea"/>
              </a:rPr>
              <a:t>。即从文件管理的角度看，文件包括两个部分：文件控制部分和文件体。 </a:t>
            </a:r>
          </a:p>
        </p:txBody>
      </p:sp>
      <p:sp>
        <p:nvSpPr>
          <p:cNvPr id="102405" name="Rectangle 5"/>
          <p:cNvSpPr>
            <a:spLocks noChangeArrowheads="1"/>
          </p:cNvSpPr>
          <p:nvPr/>
        </p:nvSpPr>
        <p:spPr bwMode="auto">
          <a:xfrm>
            <a:off x="256619" y="2416721"/>
            <a:ext cx="8382000" cy="2154238"/>
          </a:xfrm>
          <a:prstGeom prst="rect">
            <a:avLst/>
          </a:prstGeom>
          <a:noFill/>
          <a:ln w="9525">
            <a:noFill/>
            <a:miter lim="800000"/>
            <a:headEnd/>
            <a:tailEnd/>
          </a:ln>
          <a:effectLst/>
        </p:spPr>
        <p:txBody>
          <a:bodyPr lIns="0" tIns="0" rIns="0" bIns="0">
            <a:spAutoFit/>
          </a:bodyPr>
          <a:lstStyle/>
          <a:p>
            <a:pPr indent="661988" algn="just">
              <a:defRPr/>
            </a:pPr>
            <a:r>
              <a:rPr lang="en-US" altLang="zh-CN" sz="2800" dirty="0">
                <a:latin typeface="+mn-ea"/>
                <a:ea typeface="+mn-ea"/>
              </a:rPr>
              <a:t>●</a:t>
            </a:r>
            <a:r>
              <a:rPr lang="zh-CN" altLang="en-US" sz="2800" dirty="0">
                <a:latin typeface="+mn-ea"/>
                <a:ea typeface="+mn-ea"/>
              </a:rPr>
              <a:t>文件与文件控制块是一一对应的，文件控制块有序集合被称为</a:t>
            </a:r>
            <a:r>
              <a:rPr lang="zh-CN" altLang="en-US" sz="2800" b="1" dirty="0">
                <a:solidFill>
                  <a:srgbClr val="FF0000"/>
                </a:solidFill>
                <a:latin typeface="+mn-ea"/>
                <a:ea typeface="+mn-ea"/>
              </a:rPr>
              <a:t>文件目录</a:t>
            </a:r>
            <a:r>
              <a:rPr lang="zh-CN" altLang="en-US" sz="2800" dirty="0">
                <a:latin typeface="+mn-ea"/>
                <a:ea typeface="+mn-ea"/>
              </a:rPr>
              <a:t>， </a:t>
            </a:r>
            <a:r>
              <a:rPr lang="en-US" altLang="zh-CN" sz="2800" dirty="0">
                <a:latin typeface="+mn-ea"/>
                <a:ea typeface="+mn-ea"/>
              </a:rPr>
              <a:t>(</a:t>
            </a:r>
            <a:r>
              <a:rPr lang="zh-CN" altLang="en-US" sz="2800" dirty="0">
                <a:latin typeface="+mn-ea"/>
                <a:ea typeface="+mn-ea"/>
              </a:rPr>
              <a:t>可以说，系统为所有存入的文件建立一张表，每一个文件有一栏表目，即文件控制块，这样的表就是文件目录</a:t>
            </a:r>
            <a:r>
              <a:rPr lang="en-US" altLang="zh-CN" sz="2800" dirty="0">
                <a:latin typeface="+mn-ea"/>
                <a:ea typeface="+mn-ea"/>
              </a:rPr>
              <a:t>)</a:t>
            </a:r>
            <a:r>
              <a:rPr lang="zh-CN" altLang="en-US" sz="2800" dirty="0">
                <a:latin typeface="+mn-ea"/>
                <a:ea typeface="+mn-ea"/>
              </a:rPr>
              <a:t>。通常文件目录也用文件形式保存起来，称为</a:t>
            </a:r>
            <a:r>
              <a:rPr lang="zh-CN" altLang="en-US" sz="2800" b="1" dirty="0">
                <a:solidFill>
                  <a:srgbClr val="FF0000"/>
                </a:solidFill>
                <a:latin typeface="+mn-ea"/>
                <a:ea typeface="+mn-ea"/>
              </a:rPr>
              <a:t>目录文件</a:t>
            </a:r>
            <a:r>
              <a:rPr lang="zh-CN" altLang="en-US" sz="2800" dirty="0">
                <a:latin typeface="+mn-ea"/>
                <a:ea typeface="+mn-ea"/>
              </a:rPr>
              <a:t>。</a:t>
            </a:r>
          </a:p>
        </p:txBody>
      </p:sp>
      <p:pic>
        <p:nvPicPr>
          <p:cNvPr id="297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96" y="4570959"/>
            <a:ext cx="878681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084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576" y="188640"/>
            <a:ext cx="7772400" cy="677862"/>
          </a:xfrm>
        </p:spPr>
        <p:txBody>
          <a:bodyPr/>
          <a:lstStyle/>
          <a:p>
            <a:pPr eaLnBrk="1" hangingPunct="1">
              <a:defRPr/>
            </a:pPr>
            <a:r>
              <a:rPr sz="3200" b="1" dirty="0">
                <a:solidFill>
                  <a:srgbClr val="3333CC"/>
                </a:solidFill>
              </a:rPr>
              <a:t>文件控制块的主要内容</a:t>
            </a:r>
          </a:p>
        </p:txBody>
      </p:sp>
      <p:sp>
        <p:nvSpPr>
          <p:cNvPr id="30723" name="Rectangle 3"/>
          <p:cNvSpPr>
            <a:spLocks noGrp="1" noChangeArrowheads="1"/>
          </p:cNvSpPr>
          <p:nvPr>
            <p:ph type="body" idx="1"/>
          </p:nvPr>
        </p:nvSpPr>
        <p:spPr>
          <a:xfrm>
            <a:off x="1691680" y="764704"/>
            <a:ext cx="6629400" cy="2498725"/>
          </a:xfrm>
        </p:spPr>
        <p:txBody>
          <a:bodyPr/>
          <a:lstStyle/>
          <a:p>
            <a:pPr marL="0" indent="352425" algn="just" eaLnBrk="1" hangingPunct="1">
              <a:buFontTx/>
              <a:buNone/>
            </a:pPr>
            <a:r>
              <a:rPr lang="en-US" altLang="zh-CN" dirty="0">
                <a:latin typeface="Times New Roman" panose="02020603050405020304" pitchFamily="18" charset="0"/>
                <a:cs typeface="Times New Roman" panose="02020603050405020304" pitchFamily="18" charset="0"/>
              </a:rPr>
              <a:t>•</a:t>
            </a:r>
            <a:r>
              <a:rPr lang="zh-CN" altLang="en-US" dirty="0">
                <a:latin typeface="华文新魏" panose="02010800040101010101" pitchFamily="2" charset="-122"/>
                <a:ea typeface="华文新魏" panose="02010800040101010101" pitchFamily="2" charset="-122"/>
              </a:rPr>
              <a:t>文件标识和存取控制的信息：</a:t>
            </a:r>
          </a:p>
          <a:p>
            <a:pPr marL="0" indent="352425" algn="just" eaLnBrk="1" hangingPunct="1">
              <a:buFontTx/>
              <a:buNone/>
            </a:pPr>
            <a:r>
              <a:rPr lang="en-US" altLang="zh-CN" dirty="0">
                <a:latin typeface="Times New Roman" panose="02020603050405020304" pitchFamily="18" charset="0"/>
                <a:cs typeface="Times New Roman" panose="02020603050405020304" pitchFamily="18" charset="0"/>
              </a:rPr>
              <a:t>•</a:t>
            </a:r>
            <a:r>
              <a:rPr lang="zh-CN" altLang="en-US" dirty="0">
                <a:latin typeface="华文新魏" panose="02010800040101010101" pitchFamily="2" charset="-122"/>
                <a:ea typeface="华文新魏" panose="02010800040101010101" pitchFamily="2" charset="-122"/>
              </a:rPr>
              <a:t>文件逻辑结构的信息：</a:t>
            </a:r>
            <a:endParaRPr lang="en-US" altLang="zh-CN" dirty="0">
              <a:latin typeface="华文新魏" panose="02010800040101010101" pitchFamily="2" charset="-122"/>
              <a:ea typeface="华文新魏" panose="02010800040101010101" pitchFamily="2" charset="-122"/>
            </a:endParaRPr>
          </a:p>
          <a:p>
            <a:pPr marL="0" indent="352425" algn="just" eaLnBrk="1" hangingPunct="1">
              <a:buFontTx/>
              <a:buNone/>
            </a:pPr>
            <a:r>
              <a:rPr lang="en-US" altLang="zh-CN" dirty="0">
                <a:latin typeface="Times New Roman" panose="02020603050405020304" pitchFamily="18" charset="0"/>
                <a:cs typeface="Times New Roman" panose="02020603050405020304" pitchFamily="18" charset="0"/>
              </a:rPr>
              <a:t>•</a:t>
            </a:r>
            <a:r>
              <a:rPr lang="zh-CN" altLang="en-US" dirty="0">
                <a:latin typeface="华文新魏" panose="02010800040101010101" pitchFamily="2" charset="-122"/>
                <a:ea typeface="华文新魏" panose="02010800040101010101" pitchFamily="2" charset="-122"/>
              </a:rPr>
              <a:t>文件物理结构的信息</a:t>
            </a:r>
          </a:p>
          <a:p>
            <a:pPr marL="0" indent="352425" algn="just" eaLnBrk="1" hangingPunct="1">
              <a:buFontTx/>
              <a:buNone/>
            </a:pPr>
            <a:r>
              <a:rPr lang="en-US" altLang="zh-CN" dirty="0">
                <a:latin typeface="Times New Roman" panose="02020603050405020304" pitchFamily="18" charset="0"/>
                <a:cs typeface="Times New Roman" panose="02020603050405020304" pitchFamily="18" charset="0"/>
              </a:rPr>
              <a:t>•</a:t>
            </a:r>
            <a:r>
              <a:rPr lang="zh-CN" altLang="en-US" dirty="0">
                <a:latin typeface="华文新魏" panose="02010800040101010101" pitchFamily="2" charset="-122"/>
                <a:ea typeface="华文新魏" panose="02010800040101010101" pitchFamily="2" charset="-122"/>
              </a:rPr>
              <a:t>文件使用的信息： </a:t>
            </a:r>
          </a:p>
          <a:p>
            <a:pPr marL="0" indent="352425" algn="just" eaLnBrk="1" hangingPunct="1">
              <a:buFontTx/>
              <a:buNone/>
            </a:pPr>
            <a:r>
              <a:rPr lang="en-US" altLang="zh-CN" dirty="0">
                <a:latin typeface="Times New Roman" panose="02020603050405020304" pitchFamily="18" charset="0"/>
                <a:cs typeface="Times New Roman" panose="02020603050405020304" pitchFamily="18" charset="0"/>
              </a:rPr>
              <a:t>•</a:t>
            </a:r>
            <a:r>
              <a:rPr lang="zh-CN" altLang="en-US" dirty="0">
                <a:latin typeface="华文新魏" panose="02010800040101010101" pitchFamily="2" charset="-122"/>
                <a:ea typeface="华文新魏" panose="02010800040101010101" pitchFamily="2" charset="-122"/>
              </a:rPr>
              <a:t>文件管理的信息：</a:t>
            </a:r>
            <a:endParaRPr lang="en-US" altLang="zh-CN" dirty="0">
              <a:latin typeface="华文新魏" panose="02010800040101010101" pitchFamily="2" charset="-122"/>
              <a:ea typeface="华文新魏" panose="02010800040101010101" pitchFamily="2" charset="-122"/>
            </a:endParaRPr>
          </a:p>
        </p:txBody>
      </p:sp>
      <p:sp>
        <p:nvSpPr>
          <p:cNvPr id="6" name="Rectangle 5"/>
          <p:cNvSpPr>
            <a:spLocks noChangeArrowheads="1"/>
          </p:cNvSpPr>
          <p:nvPr/>
        </p:nvSpPr>
        <p:spPr bwMode="auto">
          <a:xfrm>
            <a:off x="355526" y="3839493"/>
            <a:ext cx="8572500" cy="2154238"/>
          </a:xfrm>
          <a:prstGeom prst="rect">
            <a:avLst/>
          </a:prstGeom>
          <a:noFill/>
          <a:ln w="9525">
            <a:noFill/>
            <a:miter lim="800000"/>
            <a:headEnd/>
            <a:tailEnd/>
          </a:ln>
          <a:effectLst/>
        </p:spPr>
        <p:txBody>
          <a:bodyPr lIns="0" tIns="0" rIns="0" bIns="0">
            <a:spAutoFit/>
          </a:bodyPr>
          <a:lstStyle/>
          <a:p>
            <a:pPr indent="661988" algn="just">
              <a:defRPr/>
            </a:pPr>
            <a:r>
              <a:rPr lang="zh-CN" altLang="en-US" sz="2800" dirty="0">
                <a:latin typeface="+mn-ea"/>
                <a:ea typeface="+mn-ea"/>
              </a:rPr>
              <a:t>文件的检索就是通过文件控制块进行的。为了减少文件检索过程中所需访问的磁盘物理块数，在</a:t>
            </a:r>
            <a:r>
              <a:rPr lang="en-US" altLang="zh-CN" sz="2800" dirty="0">
                <a:latin typeface="+mn-ea"/>
                <a:ea typeface="+mn-ea"/>
              </a:rPr>
              <a:t>Unix/Linux</a:t>
            </a:r>
            <a:r>
              <a:rPr lang="zh-CN" altLang="en-US" sz="2800" dirty="0">
                <a:latin typeface="+mn-ea"/>
                <a:ea typeface="+mn-ea"/>
              </a:rPr>
              <a:t>系统中采用了索引节点的方式：将</a:t>
            </a:r>
            <a:r>
              <a:rPr lang="en-US" altLang="zh-CN" sz="2800" dirty="0">
                <a:latin typeface="+mn-ea"/>
                <a:ea typeface="+mn-ea"/>
              </a:rPr>
              <a:t>FCB</a:t>
            </a:r>
            <a:r>
              <a:rPr lang="zh-CN" altLang="en-US" sz="2800" dirty="0">
                <a:latin typeface="+mn-ea"/>
                <a:ea typeface="+mn-ea"/>
              </a:rPr>
              <a:t>中文件名和其他的管理信息分开，其他信息单独组成一个数据结构，称为</a:t>
            </a:r>
            <a:r>
              <a:rPr lang="zh-CN" altLang="en-US" sz="2800" b="1" dirty="0">
                <a:solidFill>
                  <a:srgbClr val="FF0000"/>
                </a:solidFill>
                <a:latin typeface="+mn-ea"/>
                <a:ea typeface="+mn-ea"/>
              </a:rPr>
              <a:t>索引节点</a:t>
            </a:r>
            <a:r>
              <a:rPr lang="en-US" altLang="zh-CN" sz="2800" b="1" dirty="0" err="1">
                <a:solidFill>
                  <a:srgbClr val="FF0000"/>
                </a:solidFill>
                <a:latin typeface="+mn-ea"/>
                <a:ea typeface="+mn-ea"/>
              </a:rPr>
              <a:t>inode</a:t>
            </a:r>
            <a:r>
              <a:rPr lang="zh-CN" altLang="en-US" sz="2800" dirty="0">
                <a:latin typeface="+mn-ea"/>
                <a:ea typeface="+mn-ea"/>
              </a:rPr>
              <a:t>。</a:t>
            </a:r>
          </a:p>
        </p:txBody>
      </p:sp>
    </p:spTree>
    <p:extLst>
      <p:ext uri="{BB962C8B-B14F-4D97-AF65-F5344CB8AC3E}">
        <p14:creationId xmlns:p14="http://schemas.microsoft.com/office/powerpoint/2010/main" val="3650379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7924800" cy="615950"/>
          </a:xfrm>
        </p:spPr>
        <p:txBody>
          <a:bodyPr/>
          <a:lstStyle/>
          <a:p>
            <a:pPr eaLnBrk="1" hangingPunct="1"/>
            <a:r>
              <a:rPr sz="3200" b="1" dirty="0" err="1">
                <a:solidFill>
                  <a:srgbClr val="3333CC"/>
                </a:solidFill>
              </a:rPr>
              <a:t>索引结点</a:t>
            </a:r>
            <a:endParaRPr lang="en-US" altLang="zh-CN" sz="3200" b="1" dirty="0">
              <a:solidFill>
                <a:srgbClr val="3333CC"/>
              </a:solidFill>
            </a:endParaRPr>
          </a:p>
        </p:txBody>
      </p:sp>
      <p:grpSp>
        <p:nvGrpSpPr>
          <p:cNvPr id="31747" name="Group 5"/>
          <p:cNvGrpSpPr>
            <a:grpSpLocks/>
          </p:cNvGrpSpPr>
          <p:nvPr/>
        </p:nvGrpSpPr>
        <p:grpSpPr bwMode="auto">
          <a:xfrm>
            <a:off x="2339752" y="1262062"/>
            <a:ext cx="5029200" cy="1428750"/>
            <a:chOff x="3600" y="9708"/>
            <a:chExt cx="3780" cy="936"/>
          </a:xfrm>
        </p:grpSpPr>
        <p:sp>
          <p:nvSpPr>
            <p:cNvPr id="31751" name="Text Box 6"/>
            <p:cNvSpPr txBox="1">
              <a:spLocks noChangeArrowheads="1"/>
            </p:cNvSpPr>
            <p:nvPr/>
          </p:nvSpPr>
          <p:spPr bwMode="auto">
            <a:xfrm>
              <a:off x="3600" y="9708"/>
              <a:ext cx="3780" cy="468"/>
            </a:xfrm>
            <a:prstGeom prst="rect">
              <a:avLst/>
            </a:prstGeom>
            <a:solidFill>
              <a:srgbClr val="FFFFFF"/>
            </a:solidFill>
            <a:ln w="9525">
              <a:solidFill>
                <a:srgbClr val="000000"/>
              </a:solidFill>
              <a:miter lim="800000"/>
              <a:headEnd/>
              <a:tailEnd/>
            </a:ln>
          </p:spPr>
          <p:txBody>
            <a:bodyPr lIns="0" tIns="0" rIns="0" bIns="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solidFill>
                    <a:srgbClr val="CC0000"/>
                  </a:solidFill>
                  <a:latin typeface="华文新魏" panose="02010800040101010101" pitchFamily="2" charset="-122"/>
                  <a:ea typeface="华文新魏" panose="02010800040101010101" pitchFamily="2" charset="-122"/>
                </a:rPr>
                <a:t>             </a:t>
              </a:r>
            </a:p>
            <a:p>
              <a:pPr algn="just"/>
              <a:r>
                <a:rPr kumimoji="0" lang="en-US" altLang="zh-CN" sz="2000">
                  <a:solidFill>
                    <a:srgbClr val="CC0000"/>
                  </a:solidFill>
                  <a:latin typeface="华文新魏" panose="02010800040101010101" pitchFamily="2" charset="-122"/>
                  <a:ea typeface="华文新魏" panose="02010800040101010101" pitchFamily="2" charset="-122"/>
                </a:rPr>
                <a:t>             </a:t>
              </a:r>
              <a:r>
                <a:rPr kumimoji="0" lang="zh-CN" altLang="en-US">
                  <a:solidFill>
                    <a:srgbClr val="CC0000"/>
                  </a:solidFill>
                  <a:latin typeface="华文新魏" panose="02010800040101010101" pitchFamily="2" charset="-122"/>
                  <a:ea typeface="华文新魏" panose="02010800040101010101" pitchFamily="2" charset="-122"/>
                </a:rPr>
                <a:t>文件名                    </a:t>
              </a:r>
              <a:r>
                <a:rPr kumimoji="0" lang="en-US" altLang="zh-CN">
                  <a:solidFill>
                    <a:srgbClr val="CC0000"/>
                  </a:solidFill>
                  <a:latin typeface="华文新魏" panose="02010800040101010101" pitchFamily="2" charset="-122"/>
                  <a:ea typeface="华文新魏" panose="02010800040101010101" pitchFamily="2" charset="-122"/>
                </a:rPr>
                <a:t>inode</a:t>
              </a:r>
              <a:r>
                <a:rPr kumimoji="0" lang="zh-CN" altLang="en-US">
                  <a:solidFill>
                    <a:srgbClr val="CC0000"/>
                  </a:solidFill>
                  <a:latin typeface="华文新魏" panose="02010800040101010101" pitchFamily="2" charset="-122"/>
                  <a:ea typeface="华文新魏" panose="02010800040101010101" pitchFamily="2" charset="-122"/>
                </a:rPr>
                <a:t>节点号</a:t>
              </a:r>
            </a:p>
          </p:txBody>
        </p:sp>
        <p:sp>
          <p:nvSpPr>
            <p:cNvPr id="31752" name="Line 7"/>
            <p:cNvSpPr>
              <a:spLocks noChangeShapeType="1"/>
            </p:cNvSpPr>
            <p:nvPr/>
          </p:nvSpPr>
          <p:spPr bwMode="auto">
            <a:xfrm>
              <a:off x="5533" y="970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Text Box 8"/>
            <p:cNvSpPr txBox="1">
              <a:spLocks noChangeArrowheads="1"/>
            </p:cNvSpPr>
            <p:nvPr/>
          </p:nvSpPr>
          <p:spPr bwMode="auto">
            <a:xfrm>
              <a:off x="4140" y="10332"/>
              <a:ext cx="108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solidFill>
                    <a:srgbClr val="CC0000"/>
                  </a:solidFill>
                  <a:latin typeface="华文新魏" panose="02010800040101010101" pitchFamily="2" charset="-122"/>
                  <a:ea typeface="华文新魏" panose="02010800040101010101" pitchFamily="2" charset="-122"/>
                </a:rPr>
                <a:t>14</a:t>
              </a:r>
              <a:r>
                <a:rPr kumimoji="0" lang="zh-CN" altLang="en-US">
                  <a:solidFill>
                    <a:srgbClr val="CC0000"/>
                  </a:solidFill>
                  <a:latin typeface="华文新魏" panose="02010800040101010101" pitchFamily="2" charset="-122"/>
                  <a:ea typeface="华文新魏" panose="02010800040101010101" pitchFamily="2" charset="-122"/>
                </a:rPr>
                <a:t>个字节</a:t>
              </a:r>
            </a:p>
          </p:txBody>
        </p:sp>
        <p:sp>
          <p:nvSpPr>
            <p:cNvPr id="31754" name="Text Box 9"/>
            <p:cNvSpPr txBox="1">
              <a:spLocks noChangeArrowheads="1"/>
            </p:cNvSpPr>
            <p:nvPr/>
          </p:nvSpPr>
          <p:spPr bwMode="auto">
            <a:xfrm>
              <a:off x="6120" y="10332"/>
              <a:ext cx="1080" cy="312"/>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solidFill>
                    <a:srgbClr val="CC0000"/>
                  </a:solidFill>
                  <a:latin typeface="华文新魏" panose="02010800040101010101" pitchFamily="2" charset="-122"/>
                  <a:ea typeface="华文新魏" panose="02010800040101010101" pitchFamily="2" charset="-122"/>
                </a:rPr>
                <a:t>2</a:t>
              </a:r>
              <a:r>
                <a:rPr kumimoji="0" lang="zh-CN" altLang="en-US">
                  <a:solidFill>
                    <a:srgbClr val="CC0000"/>
                  </a:solidFill>
                  <a:latin typeface="华文新魏" panose="02010800040101010101" pitchFamily="2" charset="-122"/>
                  <a:ea typeface="华文新魏" panose="02010800040101010101" pitchFamily="2" charset="-122"/>
                </a:rPr>
                <a:t>个字节</a:t>
              </a:r>
            </a:p>
          </p:txBody>
        </p:sp>
      </p:grpSp>
      <p:sp>
        <p:nvSpPr>
          <p:cNvPr id="31748" name="Rectangle 10"/>
          <p:cNvSpPr>
            <a:spLocks noChangeArrowheads="1"/>
          </p:cNvSpPr>
          <p:nvPr/>
        </p:nvSpPr>
        <p:spPr bwMode="auto">
          <a:xfrm>
            <a:off x="428625" y="714375"/>
            <a:ext cx="4314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CC0000"/>
                </a:solidFill>
                <a:latin typeface="华文中宋" panose="02010600040101010101" pitchFamily="2" charset="-122"/>
                <a:ea typeface="华文中宋" panose="02010600040101010101" pitchFamily="2" charset="-122"/>
              </a:rPr>
              <a:t>UNIX</a:t>
            </a:r>
            <a:r>
              <a:rPr lang="zh-CN" altLang="en-US" sz="2800">
                <a:solidFill>
                  <a:srgbClr val="CC0000"/>
                </a:solidFill>
                <a:latin typeface="华文中宋" panose="02010600040101010101" pitchFamily="2" charset="-122"/>
                <a:ea typeface="华文中宋" panose="02010600040101010101" pitchFamily="2" charset="-122"/>
              </a:rPr>
              <a:t>特殊目录项建立方法</a:t>
            </a:r>
          </a:p>
        </p:txBody>
      </p:sp>
      <p:sp>
        <p:nvSpPr>
          <p:cNvPr id="13" name="Rectangle 1027"/>
          <p:cNvSpPr txBox="1">
            <a:spLocks noChangeArrowheads="1"/>
          </p:cNvSpPr>
          <p:nvPr/>
        </p:nvSpPr>
        <p:spPr bwMode="auto">
          <a:xfrm>
            <a:off x="328613" y="2714625"/>
            <a:ext cx="8458200" cy="1724025"/>
          </a:xfrm>
          <a:prstGeom prst="rect">
            <a:avLst/>
          </a:prstGeom>
          <a:noFill/>
          <a:ln w="9525">
            <a:noFill/>
            <a:miter lim="800000"/>
            <a:headEnd/>
            <a:tailEnd/>
          </a:ln>
          <a:effectLst/>
        </p:spPr>
        <p:txBody>
          <a:bodyPr lIns="0" tIns="0" rIns="0" bIns="0">
            <a:spAutoFit/>
          </a:bodyPr>
          <a:lstStyle/>
          <a:p>
            <a:pPr indent="352425" algn="just">
              <a:spcBef>
                <a:spcPct val="20000"/>
              </a:spcBef>
              <a:defRPr/>
            </a:pPr>
            <a:r>
              <a:rPr lang="zh-CN" altLang="en-US" sz="2800" kern="0" dirty="0">
                <a:latin typeface="+mn-lt"/>
                <a:ea typeface="华文中宋" pitchFamily="2" charset="-122"/>
              </a:rPr>
              <a:t>文件目录项中仅剩</a:t>
            </a:r>
            <a:r>
              <a:rPr lang="en-US" altLang="zh-CN" sz="2800" kern="0" dirty="0">
                <a:latin typeface="+mn-lt"/>
                <a:ea typeface="华文中宋" pitchFamily="2" charset="-122"/>
              </a:rPr>
              <a:t>14</a:t>
            </a:r>
            <a:r>
              <a:rPr lang="zh-CN" altLang="en-US" sz="2800" kern="0" dirty="0">
                <a:latin typeface="+mn-lt"/>
                <a:ea typeface="华文中宋" pitchFamily="2" charset="-122"/>
              </a:rPr>
              <a:t>个字节的文件名和两个字节的索引节点号，目录项组成的目录文件和普通文件一样，均存放在文件存储器中。</a:t>
            </a:r>
            <a:r>
              <a:rPr lang="zh-CN" altLang="en-US" sz="2800" kern="0" dirty="0">
                <a:ea typeface="华文中宋" pitchFamily="2" charset="-122"/>
              </a:rPr>
              <a:t>存储设备上的每个文件，都有一个外存索引节点</a:t>
            </a:r>
            <a:r>
              <a:rPr lang="en-US" altLang="zh-CN" sz="2800" kern="0" dirty="0" err="1">
                <a:ea typeface="华文中宋" pitchFamily="2" charset="-122"/>
              </a:rPr>
              <a:t>inode</a:t>
            </a:r>
            <a:r>
              <a:rPr lang="zh-CN" altLang="en-US" sz="2800" kern="0" dirty="0">
                <a:ea typeface="华文中宋" pitchFamily="2" charset="-122"/>
              </a:rPr>
              <a:t>与之对应。</a:t>
            </a:r>
            <a:endParaRPr lang="zh-CN" altLang="en-US" sz="2800" kern="0" dirty="0">
              <a:latin typeface="+mn-lt"/>
              <a:ea typeface="华文中宋" pitchFamily="2" charset="-122"/>
            </a:endParaRPr>
          </a:p>
        </p:txBody>
      </p:sp>
      <p:sp>
        <p:nvSpPr>
          <p:cNvPr id="14" name="Rectangle 1027"/>
          <p:cNvSpPr txBox="1">
            <a:spLocks noChangeArrowheads="1"/>
          </p:cNvSpPr>
          <p:nvPr/>
        </p:nvSpPr>
        <p:spPr bwMode="auto">
          <a:xfrm>
            <a:off x="214313" y="4572000"/>
            <a:ext cx="8715375" cy="1292225"/>
          </a:xfrm>
          <a:prstGeom prst="rect">
            <a:avLst/>
          </a:prstGeom>
          <a:noFill/>
          <a:ln w="9525">
            <a:noFill/>
            <a:miter lim="800000"/>
            <a:headEnd/>
            <a:tailEnd/>
          </a:ln>
          <a:effectLst/>
        </p:spPr>
        <p:txBody>
          <a:bodyPr lIns="0" tIns="0" rIns="0" bIns="0">
            <a:spAutoFit/>
          </a:bodyPr>
          <a:lstStyle/>
          <a:p>
            <a:pPr indent="352425" algn="just">
              <a:spcBef>
                <a:spcPct val="20000"/>
              </a:spcBef>
              <a:defRPr/>
            </a:pPr>
            <a:r>
              <a:rPr lang="zh-CN" altLang="en-US" sz="2800" kern="0" dirty="0">
                <a:latin typeface="+mn-lt"/>
                <a:ea typeface="华文中宋" pitchFamily="2" charset="-122"/>
              </a:rPr>
              <a:t>文件控制块</a:t>
            </a:r>
            <a:r>
              <a:rPr lang="en-US" altLang="zh-CN" sz="2800" kern="0" dirty="0" err="1">
                <a:latin typeface="+mn-lt"/>
                <a:ea typeface="华文中宋" pitchFamily="2" charset="-122"/>
              </a:rPr>
              <a:t>inode</a:t>
            </a:r>
            <a:r>
              <a:rPr lang="zh-CN" altLang="en-US" sz="2800" kern="0" dirty="0">
                <a:latin typeface="+mn-lt"/>
                <a:ea typeface="华文中宋" pitchFamily="2" charset="-122"/>
              </a:rPr>
              <a:t>对于文件的作用，犹如进程控制块</a:t>
            </a:r>
            <a:r>
              <a:rPr lang="en-US" altLang="zh-CN" sz="2800" kern="0" dirty="0">
                <a:latin typeface="+mn-lt"/>
                <a:ea typeface="华文中宋" pitchFamily="2" charset="-122"/>
              </a:rPr>
              <a:t>proc</a:t>
            </a:r>
            <a:r>
              <a:rPr lang="zh-CN" altLang="en-US" sz="2800" kern="0" dirty="0">
                <a:latin typeface="+mn-lt"/>
                <a:ea typeface="华文中宋" pitchFamily="2" charset="-122"/>
              </a:rPr>
              <a:t>、</a:t>
            </a:r>
            <a:r>
              <a:rPr lang="en-US" altLang="zh-CN" sz="2800" kern="0" dirty="0">
                <a:latin typeface="+mn-lt"/>
                <a:ea typeface="华文中宋" pitchFamily="2" charset="-122"/>
              </a:rPr>
              <a:t>user</a:t>
            </a:r>
            <a:r>
              <a:rPr lang="zh-CN" altLang="en-US" sz="2800" kern="0" dirty="0">
                <a:latin typeface="+mn-lt"/>
                <a:ea typeface="华文中宋" pitchFamily="2" charset="-122"/>
              </a:rPr>
              <a:t>对于每个进程的作用，集中了文件的属性及有关的一切必要信息。</a:t>
            </a:r>
            <a:endParaRPr lang="en-US" altLang="zh-CN" sz="2800" kern="0" dirty="0">
              <a:latin typeface="+mn-lt"/>
              <a:ea typeface="华文中宋" pitchFamily="2" charset="-122"/>
            </a:endParaRPr>
          </a:p>
        </p:txBody>
      </p:sp>
    </p:spTree>
    <p:extLst>
      <p:ext uri="{BB962C8B-B14F-4D97-AF65-F5344CB8AC3E}">
        <p14:creationId xmlns:p14="http://schemas.microsoft.com/office/powerpoint/2010/main" val="1928973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066800" y="304800"/>
            <a:ext cx="7772400" cy="677863"/>
          </a:xfrm>
        </p:spPr>
        <p:txBody>
          <a:bodyPr/>
          <a:lstStyle/>
          <a:p>
            <a:pPr eaLnBrk="1" hangingPunct="1"/>
            <a:r>
              <a:rPr b="1"/>
              <a:t>索引结点</a:t>
            </a:r>
            <a:endParaRPr>
              <a:solidFill>
                <a:srgbClr val="CC0000"/>
              </a:solidFill>
            </a:endParaRPr>
          </a:p>
        </p:txBody>
      </p:sp>
      <p:graphicFrame>
        <p:nvGraphicFramePr>
          <p:cNvPr id="1026" name="Object 6"/>
          <p:cNvGraphicFramePr>
            <a:graphicFrameLocks noChangeAspect="1"/>
          </p:cNvGraphicFramePr>
          <p:nvPr/>
        </p:nvGraphicFramePr>
        <p:xfrm>
          <a:off x="1219200" y="1071563"/>
          <a:ext cx="7162800" cy="4938712"/>
        </p:xfrm>
        <a:graphic>
          <a:graphicData uri="http://schemas.openxmlformats.org/presentationml/2006/ole">
            <mc:AlternateContent xmlns:mc="http://schemas.openxmlformats.org/markup-compatibility/2006">
              <mc:Choice xmlns:v="urn:schemas-microsoft-com:vml" Requires="v">
                <p:oleObj spid="_x0000_s4133" name="Photo Editor 照片" r:id="rId3" imgW="10945753" imgH="8752381" progId="MSPhotoEd.3">
                  <p:embed/>
                </p:oleObj>
              </mc:Choice>
              <mc:Fallback>
                <p:oleObj name="Photo Editor 照片" r:id="rId3" imgW="10945753" imgH="8752381" progId="MSPhotoEd.3">
                  <p:embed/>
                  <p:pic>
                    <p:nvPicPr>
                      <p:cNvPr id="0" name=""/>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1219200" y="1071563"/>
                        <a:ext cx="7162800" cy="49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8069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85813" y="142875"/>
            <a:ext cx="7772400" cy="677863"/>
          </a:xfrm>
        </p:spPr>
        <p:txBody>
          <a:bodyPr/>
          <a:lstStyle/>
          <a:p>
            <a:pPr eaLnBrk="1" hangingPunct="1">
              <a:defRPr/>
            </a:pPr>
            <a:r>
              <a:rPr lang="en-US" altLang="zh-CN" sz="3200" b="1" dirty="0">
                <a:solidFill>
                  <a:srgbClr val="3333CC"/>
                </a:solidFill>
              </a:rPr>
              <a:t>(2)</a:t>
            </a:r>
            <a:r>
              <a:rPr sz="3200" b="1" dirty="0">
                <a:solidFill>
                  <a:srgbClr val="3333CC"/>
                </a:solidFill>
              </a:rPr>
              <a:t>层次目录结构</a:t>
            </a:r>
            <a:endParaRPr lang="en-US" altLang="zh-CN" sz="3200" b="1" dirty="0">
              <a:solidFill>
                <a:srgbClr val="3333CC"/>
              </a:solidFill>
            </a:endParaRPr>
          </a:p>
        </p:txBody>
      </p:sp>
      <p:sp>
        <p:nvSpPr>
          <p:cNvPr id="32771" name="Rectangle 3"/>
          <p:cNvSpPr>
            <a:spLocks noGrp="1" noChangeArrowheads="1"/>
          </p:cNvSpPr>
          <p:nvPr>
            <p:ph type="body" idx="1"/>
          </p:nvPr>
        </p:nvSpPr>
        <p:spPr>
          <a:xfrm>
            <a:off x="492919" y="908720"/>
            <a:ext cx="8358188" cy="4567238"/>
          </a:xfrm>
        </p:spPr>
        <p:txBody>
          <a:bodyPr/>
          <a:lstStyle/>
          <a:p>
            <a:pPr marL="0" indent="352425" eaLnBrk="1" hangingPunct="1">
              <a:buFontTx/>
              <a:buNone/>
            </a:pPr>
            <a:r>
              <a:rPr lang="zh-CN" altLang="en-US" dirty="0"/>
              <a:t>   </a:t>
            </a:r>
            <a:r>
              <a:rPr lang="zh-CN" altLang="en-US" sz="2800" dirty="0"/>
              <a:t>最简单的文件目录就是一级目录结构，系统构造一张线性表，每个文件有关的属性占用一个目录项就成了一级目录结构。 </a:t>
            </a:r>
          </a:p>
          <a:p>
            <a:pPr marL="0" indent="352425" eaLnBrk="1" hangingPunct="1">
              <a:buFontTx/>
              <a:buNone/>
            </a:pPr>
            <a:r>
              <a:rPr lang="zh-CN" altLang="en-US" sz="2800" dirty="0"/>
              <a:t>   一级目录结构的缺点是文件重名和文件共享问题难以解决。</a:t>
            </a:r>
          </a:p>
          <a:p>
            <a:pPr marL="0" indent="352425" eaLnBrk="1" hangingPunct="1">
              <a:buFontTx/>
              <a:buNone/>
            </a:pPr>
            <a:r>
              <a:rPr lang="zh-CN" altLang="en-US" sz="2800" dirty="0"/>
              <a:t>   二级目录结构是第一级为主文件目录，用于管理所有用户文件目录，登记系统接受的用户名字及该用户文件目录的地址；第二级为用户文件目录，为该用户的每个文件保存一登记栏，其内容与一级目录的目录项相同。</a:t>
            </a:r>
            <a:endParaRPr lang="en-US" altLang="zh-CN" sz="2800" dirty="0"/>
          </a:p>
        </p:txBody>
      </p:sp>
    </p:spTree>
    <p:extLst>
      <p:ext uri="{BB962C8B-B14F-4D97-AF65-F5344CB8AC3E}">
        <p14:creationId xmlns:p14="http://schemas.microsoft.com/office/powerpoint/2010/main" val="311647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8600"/>
            <a:ext cx="7772400" cy="677863"/>
          </a:xfrm>
        </p:spPr>
        <p:txBody>
          <a:bodyPr/>
          <a:lstStyle/>
          <a:p>
            <a:pPr eaLnBrk="1" hangingPunct="1">
              <a:defRPr/>
            </a:pPr>
            <a:r>
              <a:rPr sz="3200" b="1" dirty="0">
                <a:solidFill>
                  <a:srgbClr val="3333CC"/>
                </a:solidFill>
              </a:rPr>
              <a:t>二级目录结构</a:t>
            </a:r>
            <a:endParaRPr lang="en-US" altLang="zh-CN" sz="3200" b="1" dirty="0">
              <a:solidFill>
                <a:srgbClr val="3333CC"/>
              </a:solidFill>
            </a:endParaRPr>
          </a:p>
        </p:txBody>
      </p:sp>
      <p:sp>
        <p:nvSpPr>
          <p:cNvPr id="33795" name="Rectangle 3"/>
          <p:cNvSpPr>
            <a:spLocks noGrp="1" noChangeArrowheads="1"/>
          </p:cNvSpPr>
          <p:nvPr>
            <p:ph type="body" idx="1"/>
          </p:nvPr>
        </p:nvSpPr>
        <p:spPr>
          <a:xfrm>
            <a:off x="685800" y="1981200"/>
            <a:ext cx="7772400" cy="2190750"/>
          </a:xfrm>
        </p:spPr>
        <p:txBody>
          <a:bodyPr/>
          <a:lstStyle/>
          <a:p>
            <a:pPr marL="0" indent="352425"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33796" name="Group 106"/>
          <p:cNvGrpSpPr>
            <a:grpSpLocks/>
          </p:cNvGrpSpPr>
          <p:nvPr/>
        </p:nvGrpSpPr>
        <p:grpSpPr bwMode="auto">
          <a:xfrm>
            <a:off x="609600" y="1447800"/>
            <a:ext cx="7315200" cy="4292600"/>
            <a:chOff x="384" y="960"/>
            <a:chExt cx="4608" cy="2704"/>
          </a:xfrm>
        </p:grpSpPr>
        <p:sp>
          <p:nvSpPr>
            <p:cNvPr id="33797" name="Text Box 30"/>
            <p:cNvSpPr txBox="1">
              <a:spLocks noChangeArrowheads="1"/>
            </p:cNvSpPr>
            <p:nvPr/>
          </p:nvSpPr>
          <p:spPr bwMode="auto">
            <a:xfrm>
              <a:off x="4571" y="1350"/>
              <a:ext cx="421" cy="146"/>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9900"/>
                  </a:solidFill>
                  <a:latin typeface="华文新魏" panose="02010800040101010101" pitchFamily="2" charset="-122"/>
                  <a:ea typeface="华文新魏" panose="02010800040101010101" pitchFamily="2" charset="-122"/>
                </a:rPr>
                <a:t>文件</a:t>
              </a:r>
            </a:p>
          </p:txBody>
        </p:sp>
        <p:sp>
          <p:nvSpPr>
            <p:cNvPr id="33798" name="Text Box 31"/>
            <p:cNvSpPr txBox="1">
              <a:spLocks noChangeArrowheads="1"/>
            </p:cNvSpPr>
            <p:nvPr/>
          </p:nvSpPr>
          <p:spPr bwMode="auto">
            <a:xfrm>
              <a:off x="4446" y="2191"/>
              <a:ext cx="421" cy="163"/>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9900"/>
                  </a:solidFill>
                  <a:latin typeface="华文新魏" panose="02010800040101010101" pitchFamily="2" charset="-122"/>
                  <a:ea typeface="华文新魏" panose="02010800040101010101" pitchFamily="2" charset="-122"/>
                </a:rPr>
                <a:t>文件</a:t>
              </a:r>
            </a:p>
          </p:txBody>
        </p:sp>
        <p:sp>
          <p:nvSpPr>
            <p:cNvPr id="33799" name="Text Box 32"/>
            <p:cNvSpPr txBox="1">
              <a:spLocks noChangeArrowheads="1"/>
            </p:cNvSpPr>
            <p:nvPr/>
          </p:nvSpPr>
          <p:spPr bwMode="auto">
            <a:xfrm>
              <a:off x="4446" y="2675"/>
              <a:ext cx="421" cy="193"/>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9900"/>
                  </a:solidFill>
                  <a:latin typeface="华文新魏" panose="02010800040101010101" pitchFamily="2" charset="-122"/>
                  <a:ea typeface="华文新魏" panose="02010800040101010101" pitchFamily="2" charset="-122"/>
                </a:rPr>
                <a:t>文件</a:t>
              </a:r>
            </a:p>
          </p:txBody>
        </p:sp>
        <p:sp>
          <p:nvSpPr>
            <p:cNvPr id="33800" name="Text Box 33"/>
            <p:cNvSpPr txBox="1">
              <a:spLocks noChangeArrowheads="1"/>
            </p:cNvSpPr>
            <p:nvPr/>
          </p:nvSpPr>
          <p:spPr bwMode="auto">
            <a:xfrm>
              <a:off x="384" y="1818"/>
              <a:ext cx="614" cy="22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9900"/>
                  </a:solidFill>
                  <a:latin typeface="华文新魏" panose="02010800040101010101" pitchFamily="2" charset="-122"/>
                  <a:ea typeface="华文新魏" panose="02010800040101010101" pitchFamily="2" charset="-122"/>
                </a:rPr>
                <a:t>用户名</a:t>
              </a:r>
            </a:p>
          </p:txBody>
        </p:sp>
        <p:sp>
          <p:nvSpPr>
            <p:cNvPr id="33801" name="Text Box 34"/>
            <p:cNvSpPr txBox="1">
              <a:spLocks noChangeArrowheads="1"/>
            </p:cNvSpPr>
            <p:nvPr/>
          </p:nvSpPr>
          <p:spPr bwMode="auto">
            <a:xfrm>
              <a:off x="384" y="2032"/>
              <a:ext cx="614" cy="229"/>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solidFill>
                    <a:srgbClr val="009900"/>
                  </a:solidFill>
                  <a:latin typeface="华文新魏" panose="02010800040101010101" pitchFamily="2" charset="-122"/>
                  <a:ea typeface="华文新魏" panose="02010800040101010101" pitchFamily="2" charset="-122"/>
                </a:rPr>
                <a:t> A</a:t>
              </a:r>
            </a:p>
          </p:txBody>
        </p:sp>
        <p:sp>
          <p:nvSpPr>
            <p:cNvPr id="33802" name="Text Box 35"/>
            <p:cNvSpPr txBox="1">
              <a:spLocks noChangeArrowheads="1"/>
            </p:cNvSpPr>
            <p:nvPr/>
          </p:nvSpPr>
          <p:spPr bwMode="auto">
            <a:xfrm>
              <a:off x="384" y="2246"/>
              <a:ext cx="614" cy="229"/>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solidFill>
                    <a:srgbClr val="009900"/>
                  </a:solidFill>
                  <a:latin typeface="华文新魏" panose="02010800040101010101" pitchFamily="2" charset="-122"/>
                  <a:ea typeface="华文新魏" panose="02010800040101010101" pitchFamily="2" charset="-122"/>
                </a:rPr>
                <a:t> B</a:t>
              </a:r>
            </a:p>
          </p:txBody>
        </p:sp>
        <p:sp>
          <p:nvSpPr>
            <p:cNvPr id="33803" name="Text Box 36"/>
            <p:cNvSpPr txBox="1">
              <a:spLocks noChangeArrowheads="1"/>
            </p:cNvSpPr>
            <p:nvPr/>
          </p:nvSpPr>
          <p:spPr bwMode="auto">
            <a:xfrm>
              <a:off x="1007" y="1818"/>
              <a:ext cx="1245" cy="21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9900"/>
                  </a:solidFill>
                  <a:latin typeface="华文新魏" panose="02010800040101010101" pitchFamily="2" charset="-122"/>
                  <a:ea typeface="华文新魏" panose="02010800040101010101" pitchFamily="2" charset="-122"/>
                </a:rPr>
                <a:t>文件目录始址</a:t>
              </a:r>
              <a:endParaRPr kumimoji="0" lang="zh-CN" altLang="en-US" sz="1800" b="1">
                <a:solidFill>
                  <a:srgbClr val="009900"/>
                </a:solidFill>
                <a:latin typeface="华文新魏" panose="02010800040101010101" pitchFamily="2" charset="-122"/>
                <a:ea typeface="华文新魏" panose="02010800040101010101" pitchFamily="2" charset="-122"/>
              </a:endParaRPr>
            </a:p>
          </p:txBody>
        </p:sp>
        <p:sp>
          <p:nvSpPr>
            <p:cNvPr id="33804" name="Text Box 37"/>
            <p:cNvSpPr txBox="1">
              <a:spLocks noChangeArrowheads="1"/>
            </p:cNvSpPr>
            <p:nvPr/>
          </p:nvSpPr>
          <p:spPr bwMode="auto">
            <a:xfrm>
              <a:off x="1007" y="2032"/>
              <a:ext cx="1245" cy="21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1800" b="1">
                <a:solidFill>
                  <a:srgbClr val="009900"/>
                </a:solidFill>
                <a:latin typeface="华文新魏" panose="02010800040101010101" pitchFamily="2" charset="-122"/>
                <a:ea typeface="华文新魏" panose="02010800040101010101" pitchFamily="2" charset="-122"/>
              </a:endParaRPr>
            </a:p>
          </p:txBody>
        </p:sp>
        <p:sp>
          <p:nvSpPr>
            <p:cNvPr id="33805" name="Text Box 38"/>
            <p:cNvSpPr txBox="1">
              <a:spLocks noChangeArrowheads="1"/>
            </p:cNvSpPr>
            <p:nvPr/>
          </p:nvSpPr>
          <p:spPr bwMode="auto">
            <a:xfrm>
              <a:off x="1007" y="2246"/>
              <a:ext cx="1245" cy="215"/>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700">
                  <a:solidFill>
                    <a:srgbClr val="009900"/>
                  </a:solidFill>
                  <a:ea typeface="华文新魏" panose="02010800040101010101" pitchFamily="2" charset="-122"/>
                </a:rPr>
                <a:t>……</a:t>
              </a:r>
              <a:endParaRPr kumimoji="0" lang="en-US" altLang="zh-CN" sz="700">
                <a:solidFill>
                  <a:srgbClr val="009900"/>
                </a:solidFill>
                <a:latin typeface="华文新魏" panose="02010800040101010101" pitchFamily="2" charset="-122"/>
                <a:ea typeface="华文新魏" panose="02010800040101010101" pitchFamily="2" charset="-122"/>
              </a:endParaRPr>
            </a:p>
          </p:txBody>
        </p:sp>
        <p:sp>
          <p:nvSpPr>
            <p:cNvPr id="33806" name="Text Box 39"/>
            <p:cNvSpPr txBox="1">
              <a:spLocks noChangeArrowheads="1"/>
            </p:cNvSpPr>
            <p:nvPr/>
          </p:nvSpPr>
          <p:spPr bwMode="auto">
            <a:xfrm>
              <a:off x="758" y="1496"/>
              <a:ext cx="1006" cy="229"/>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9900"/>
                  </a:solidFill>
                  <a:latin typeface="华文新魏" panose="02010800040101010101" pitchFamily="2" charset="-122"/>
                  <a:ea typeface="华文新魏" panose="02010800040101010101" pitchFamily="2" charset="-122"/>
                </a:rPr>
                <a:t>主文件目录</a:t>
              </a:r>
            </a:p>
          </p:txBody>
        </p:sp>
        <p:sp>
          <p:nvSpPr>
            <p:cNvPr id="33807" name="Text Box 40"/>
            <p:cNvSpPr txBox="1">
              <a:spLocks noChangeArrowheads="1"/>
            </p:cNvSpPr>
            <p:nvPr/>
          </p:nvSpPr>
          <p:spPr bwMode="auto">
            <a:xfrm>
              <a:off x="2688" y="1282"/>
              <a:ext cx="1308" cy="25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9900"/>
                  </a:solidFill>
                  <a:latin typeface="华文新魏" panose="02010800040101010101" pitchFamily="2" charset="-122"/>
                  <a:ea typeface="华文新魏" panose="02010800040101010101" pitchFamily="2" charset="-122"/>
                </a:rPr>
                <a:t>文件名  </a:t>
              </a:r>
              <a:r>
                <a:rPr kumimoji="0" lang="zh-CN" altLang="en-US" sz="700">
                  <a:solidFill>
                    <a:srgbClr val="009900"/>
                  </a:solidFill>
                  <a:latin typeface="华文新魏" panose="02010800040101010101" pitchFamily="2" charset="-122"/>
                  <a:ea typeface="华文新魏" panose="02010800040101010101" pitchFamily="2" charset="-122"/>
                </a:rPr>
                <a:t>               </a:t>
              </a:r>
              <a:r>
                <a:rPr kumimoji="0" lang="zh-CN" altLang="en-US" sz="1600">
                  <a:solidFill>
                    <a:srgbClr val="009900"/>
                  </a:solidFill>
                  <a:latin typeface="华文新魏" panose="02010800040101010101" pitchFamily="2" charset="-122"/>
                  <a:ea typeface="华文新魏" panose="02010800040101010101" pitchFamily="2" charset="-122"/>
                </a:rPr>
                <a:t>物理地址</a:t>
              </a:r>
            </a:p>
          </p:txBody>
        </p:sp>
        <p:sp>
          <p:nvSpPr>
            <p:cNvPr id="33808" name="Text Box 41"/>
            <p:cNvSpPr txBox="1">
              <a:spLocks noChangeArrowheads="1"/>
            </p:cNvSpPr>
            <p:nvPr/>
          </p:nvSpPr>
          <p:spPr bwMode="auto">
            <a:xfrm>
              <a:off x="2688" y="1496"/>
              <a:ext cx="1308" cy="23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1600">
                  <a:solidFill>
                    <a:srgbClr val="009900"/>
                  </a:solidFill>
                  <a:latin typeface="华文新魏" panose="02010800040101010101" pitchFamily="2" charset="-122"/>
                  <a:ea typeface="华文新魏" panose="02010800040101010101" pitchFamily="2" charset="-122"/>
                </a:rPr>
                <a:t> Afile1</a:t>
              </a:r>
            </a:p>
          </p:txBody>
        </p:sp>
        <p:sp>
          <p:nvSpPr>
            <p:cNvPr id="33809" name="Text Box 42"/>
            <p:cNvSpPr txBox="1">
              <a:spLocks noChangeArrowheads="1"/>
            </p:cNvSpPr>
            <p:nvPr/>
          </p:nvSpPr>
          <p:spPr bwMode="auto">
            <a:xfrm>
              <a:off x="2813" y="960"/>
              <a:ext cx="1075" cy="24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9900"/>
                  </a:solidFill>
                  <a:latin typeface="华文新魏" panose="02010800040101010101" pitchFamily="2" charset="-122"/>
                  <a:ea typeface="华文新魏" panose="02010800040101010101" pitchFamily="2" charset="-122"/>
                </a:rPr>
                <a:t>用户</a:t>
              </a:r>
              <a:r>
                <a:rPr kumimoji="0" lang="en-US" altLang="zh-CN" sz="1800">
                  <a:solidFill>
                    <a:srgbClr val="009900"/>
                  </a:solidFill>
                  <a:latin typeface="华文新魏" panose="02010800040101010101" pitchFamily="2" charset="-122"/>
                  <a:ea typeface="华文新魏" panose="02010800040101010101" pitchFamily="2" charset="-122"/>
                </a:rPr>
                <a:t>A</a:t>
              </a:r>
              <a:r>
                <a:rPr kumimoji="0" lang="zh-CN" altLang="en-US" sz="1800">
                  <a:solidFill>
                    <a:srgbClr val="009900"/>
                  </a:solidFill>
                  <a:latin typeface="华文新魏" panose="02010800040101010101" pitchFamily="2" charset="-122"/>
                  <a:ea typeface="华文新魏" panose="02010800040101010101" pitchFamily="2" charset="-122"/>
                </a:rPr>
                <a:t>文件目录</a:t>
              </a:r>
            </a:p>
          </p:txBody>
        </p:sp>
        <p:sp>
          <p:nvSpPr>
            <p:cNvPr id="33810" name="Text Box 43"/>
            <p:cNvSpPr txBox="1">
              <a:spLocks noChangeArrowheads="1"/>
            </p:cNvSpPr>
            <p:nvPr/>
          </p:nvSpPr>
          <p:spPr bwMode="auto">
            <a:xfrm>
              <a:off x="2688" y="1686"/>
              <a:ext cx="1308" cy="239"/>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1600">
                  <a:solidFill>
                    <a:srgbClr val="009900"/>
                  </a:solidFill>
                  <a:latin typeface="华文新魏" panose="02010800040101010101" pitchFamily="2" charset="-122"/>
                  <a:ea typeface="华文新魏" panose="02010800040101010101" pitchFamily="2" charset="-122"/>
                </a:rPr>
                <a:t> Afile2</a:t>
              </a:r>
            </a:p>
          </p:txBody>
        </p:sp>
        <p:sp>
          <p:nvSpPr>
            <p:cNvPr id="33811" name="Text Box 44"/>
            <p:cNvSpPr txBox="1">
              <a:spLocks noChangeArrowheads="1"/>
            </p:cNvSpPr>
            <p:nvPr/>
          </p:nvSpPr>
          <p:spPr bwMode="auto">
            <a:xfrm>
              <a:off x="2688" y="1925"/>
              <a:ext cx="1308" cy="23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700">
                  <a:solidFill>
                    <a:srgbClr val="009900"/>
                  </a:solidFill>
                  <a:ea typeface="华文新魏" panose="02010800040101010101" pitchFamily="2" charset="-122"/>
                </a:rPr>
                <a:t>…</a:t>
              </a:r>
              <a:endParaRPr kumimoji="0" lang="en-US" altLang="zh-CN" sz="700">
                <a:solidFill>
                  <a:srgbClr val="009900"/>
                </a:solidFill>
                <a:latin typeface="华文新魏" panose="02010800040101010101" pitchFamily="2" charset="-122"/>
                <a:ea typeface="华文新魏" panose="02010800040101010101" pitchFamily="2" charset="-122"/>
              </a:endParaRPr>
            </a:p>
          </p:txBody>
        </p:sp>
        <p:sp>
          <p:nvSpPr>
            <p:cNvPr id="33812" name="Line 45"/>
            <p:cNvSpPr>
              <a:spLocks noChangeShapeType="1"/>
            </p:cNvSpPr>
            <p:nvPr/>
          </p:nvSpPr>
          <p:spPr bwMode="auto">
            <a:xfrm>
              <a:off x="3373" y="1282"/>
              <a:ext cx="0" cy="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46"/>
            <p:cNvSpPr>
              <a:spLocks noChangeShapeType="1"/>
            </p:cNvSpPr>
            <p:nvPr/>
          </p:nvSpPr>
          <p:spPr bwMode="auto">
            <a:xfrm>
              <a:off x="3168" y="1282"/>
              <a:ext cx="0" cy="8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Text Box 47"/>
            <p:cNvSpPr txBox="1">
              <a:spLocks noChangeArrowheads="1"/>
            </p:cNvSpPr>
            <p:nvPr/>
          </p:nvSpPr>
          <p:spPr bwMode="auto">
            <a:xfrm>
              <a:off x="2626" y="2568"/>
              <a:ext cx="1307" cy="25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9900"/>
                  </a:solidFill>
                  <a:latin typeface="华文新魏" panose="02010800040101010101" pitchFamily="2" charset="-122"/>
                  <a:ea typeface="华文新魏" panose="02010800040101010101" pitchFamily="2" charset="-122"/>
                </a:rPr>
                <a:t>文件名          物理地址</a:t>
              </a:r>
            </a:p>
          </p:txBody>
        </p:sp>
        <p:sp>
          <p:nvSpPr>
            <p:cNvPr id="33815" name="Text Box 48"/>
            <p:cNvSpPr txBox="1">
              <a:spLocks noChangeArrowheads="1"/>
            </p:cNvSpPr>
            <p:nvPr/>
          </p:nvSpPr>
          <p:spPr bwMode="auto">
            <a:xfrm>
              <a:off x="2626" y="2782"/>
              <a:ext cx="1307" cy="239"/>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1600">
                  <a:solidFill>
                    <a:srgbClr val="009900"/>
                  </a:solidFill>
                  <a:latin typeface="华文新魏" panose="02010800040101010101" pitchFamily="2" charset="-122"/>
                  <a:ea typeface="华文新魏" panose="02010800040101010101" pitchFamily="2" charset="-122"/>
                </a:rPr>
                <a:t> Bfile1</a:t>
              </a:r>
            </a:p>
          </p:txBody>
        </p:sp>
        <p:sp>
          <p:nvSpPr>
            <p:cNvPr id="33816" name="Text Box 49"/>
            <p:cNvSpPr txBox="1">
              <a:spLocks noChangeArrowheads="1"/>
            </p:cNvSpPr>
            <p:nvPr/>
          </p:nvSpPr>
          <p:spPr bwMode="auto">
            <a:xfrm>
              <a:off x="2750" y="2246"/>
              <a:ext cx="1138" cy="25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9900"/>
                  </a:solidFill>
                  <a:latin typeface="华文新魏" panose="02010800040101010101" pitchFamily="2" charset="-122"/>
                  <a:ea typeface="华文新魏" panose="02010800040101010101" pitchFamily="2" charset="-122"/>
                </a:rPr>
                <a:t>用户</a:t>
              </a:r>
              <a:r>
                <a:rPr kumimoji="0" lang="en-US" altLang="zh-CN" sz="1800">
                  <a:solidFill>
                    <a:srgbClr val="009900"/>
                  </a:solidFill>
                  <a:latin typeface="华文新魏" panose="02010800040101010101" pitchFamily="2" charset="-122"/>
                  <a:ea typeface="华文新魏" panose="02010800040101010101" pitchFamily="2" charset="-122"/>
                </a:rPr>
                <a:t>B</a:t>
              </a:r>
              <a:r>
                <a:rPr kumimoji="0" lang="zh-CN" altLang="en-US" sz="1800">
                  <a:solidFill>
                    <a:srgbClr val="009900"/>
                  </a:solidFill>
                  <a:latin typeface="华文新魏" panose="02010800040101010101" pitchFamily="2" charset="-122"/>
                  <a:ea typeface="华文新魏" panose="02010800040101010101" pitchFamily="2" charset="-122"/>
                </a:rPr>
                <a:t>文件目录</a:t>
              </a:r>
            </a:p>
          </p:txBody>
        </p:sp>
        <p:sp>
          <p:nvSpPr>
            <p:cNvPr id="33817" name="Text Box 50"/>
            <p:cNvSpPr txBox="1">
              <a:spLocks noChangeArrowheads="1"/>
            </p:cNvSpPr>
            <p:nvPr/>
          </p:nvSpPr>
          <p:spPr bwMode="auto">
            <a:xfrm>
              <a:off x="2626" y="2973"/>
              <a:ext cx="1307" cy="23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1600">
                  <a:solidFill>
                    <a:srgbClr val="009900"/>
                  </a:solidFill>
                  <a:latin typeface="华文新魏" panose="02010800040101010101" pitchFamily="2" charset="-122"/>
                  <a:ea typeface="华文新魏" panose="02010800040101010101" pitchFamily="2" charset="-122"/>
                </a:rPr>
                <a:t> Bfile2</a:t>
              </a:r>
            </a:p>
          </p:txBody>
        </p:sp>
        <p:sp>
          <p:nvSpPr>
            <p:cNvPr id="33818" name="Text Box 51"/>
            <p:cNvSpPr txBox="1">
              <a:spLocks noChangeArrowheads="1"/>
            </p:cNvSpPr>
            <p:nvPr/>
          </p:nvSpPr>
          <p:spPr bwMode="auto">
            <a:xfrm>
              <a:off x="2626" y="3211"/>
              <a:ext cx="1307" cy="239"/>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1600">
                  <a:solidFill>
                    <a:srgbClr val="009900"/>
                  </a:solidFill>
                  <a:latin typeface="华文新魏" panose="02010800040101010101" pitchFamily="2" charset="-122"/>
                  <a:ea typeface="华文新魏" panose="02010800040101010101" pitchFamily="2" charset="-122"/>
                </a:rPr>
                <a:t> Bfile3</a:t>
              </a:r>
            </a:p>
          </p:txBody>
        </p:sp>
        <p:sp>
          <p:nvSpPr>
            <p:cNvPr id="33819" name="Text Box 52"/>
            <p:cNvSpPr txBox="1">
              <a:spLocks noChangeArrowheads="1"/>
            </p:cNvSpPr>
            <p:nvPr/>
          </p:nvSpPr>
          <p:spPr bwMode="auto">
            <a:xfrm>
              <a:off x="2626" y="3426"/>
              <a:ext cx="1307" cy="23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80000"/>
                </a:lnSpc>
              </a:pPr>
              <a:r>
                <a:rPr kumimoji="0" lang="en-US" altLang="zh-CN" sz="700">
                  <a:solidFill>
                    <a:srgbClr val="009900"/>
                  </a:solidFill>
                  <a:ea typeface="华文新魏" panose="02010800040101010101" pitchFamily="2" charset="-122"/>
                </a:rPr>
                <a:t>…</a:t>
              </a:r>
              <a:endParaRPr kumimoji="0" lang="en-US" altLang="zh-CN" sz="700">
                <a:solidFill>
                  <a:srgbClr val="009900"/>
                </a:solidFill>
                <a:latin typeface="华文新魏" panose="02010800040101010101" pitchFamily="2" charset="-122"/>
                <a:ea typeface="华文新魏" panose="02010800040101010101" pitchFamily="2" charset="-122"/>
              </a:endParaRPr>
            </a:p>
          </p:txBody>
        </p:sp>
        <p:sp>
          <p:nvSpPr>
            <p:cNvPr id="33820" name="Line 53"/>
            <p:cNvSpPr>
              <a:spLocks noChangeShapeType="1"/>
            </p:cNvSpPr>
            <p:nvPr/>
          </p:nvSpPr>
          <p:spPr bwMode="auto">
            <a:xfrm>
              <a:off x="3072" y="2568"/>
              <a:ext cx="0"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Line 54"/>
            <p:cNvSpPr>
              <a:spLocks noChangeShapeType="1"/>
            </p:cNvSpPr>
            <p:nvPr/>
          </p:nvSpPr>
          <p:spPr bwMode="auto">
            <a:xfrm>
              <a:off x="3373" y="2568"/>
              <a:ext cx="0" cy="10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Line 55"/>
            <p:cNvSpPr>
              <a:spLocks noChangeShapeType="1"/>
            </p:cNvSpPr>
            <p:nvPr/>
          </p:nvSpPr>
          <p:spPr bwMode="auto">
            <a:xfrm flipV="1">
              <a:off x="3871" y="1389"/>
              <a:ext cx="623" cy="2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3" name="Line 56"/>
            <p:cNvSpPr>
              <a:spLocks noChangeShapeType="1"/>
            </p:cNvSpPr>
            <p:nvPr/>
          </p:nvSpPr>
          <p:spPr bwMode="auto">
            <a:xfrm>
              <a:off x="3871" y="1818"/>
              <a:ext cx="498" cy="3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4" name="Line 57"/>
            <p:cNvSpPr>
              <a:spLocks noChangeShapeType="1"/>
            </p:cNvSpPr>
            <p:nvPr/>
          </p:nvSpPr>
          <p:spPr bwMode="auto">
            <a:xfrm flipV="1">
              <a:off x="3871" y="2354"/>
              <a:ext cx="498" cy="5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5" name="Line 58"/>
            <p:cNvSpPr>
              <a:spLocks noChangeShapeType="1"/>
            </p:cNvSpPr>
            <p:nvPr/>
          </p:nvSpPr>
          <p:spPr bwMode="auto">
            <a:xfrm flipV="1">
              <a:off x="3871" y="2782"/>
              <a:ext cx="498"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6" name="Text Box 59"/>
            <p:cNvSpPr txBox="1">
              <a:spLocks noChangeArrowheads="1"/>
            </p:cNvSpPr>
            <p:nvPr/>
          </p:nvSpPr>
          <p:spPr bwMode="auto">
            <a:xfrm>
              <a:off x="4369" y="3211"/>
              <a:ext cx="422" cy="193"/>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9900"/>
                  </a:solidFill>
                  <a:latin typeface="华文新魏" panose="02010800040101010101" pitchFamily="2" charset="-122"/>
                  <a:ea typeface="华文新魏" panose="02010800040101010101" pitchFamily="2" charset="-122"/>
                </a:rPr>
                <a:t>文件</a:t>
              </a:r>
            </a:p>
          </p:txBody>
        </p:sp>
        <p:sp>
          <p:nvSpPr>
            <p:cNvPr id="33827" name="Line 60"/>
            <p:cNvSpPr>
              <a:spLocks noChangeShapeType="1"/>
            </p:cNvSpPr>
            <p:nvPr/>
          </p:nvSpPr>
          <p:spPr bwMode="auto">
            <a:xfrm>
              <a:off x="3871" y="3318"/>
              <a:ext cx="49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8" name="Text Box 61"/>
            <p:cNvSpPr txBox="1">
              <a:spLocks noChangeArrowheads="1"/>
            </p:cNvSpPr>
            <p:nvPr/>
          </p:nvSpPr>
          <p:spPr bwMode="auto">
            <a:xfrm>
              <a:off x="384" y="2461"/>
              <a:ext cx="614" cy="228"/>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700">
                  <a:solidFill>
                    <a:srgbClr val="009900"/>
                  </a:solidFill>
                  <a:ea typeface="华文新魏" panose="02010800040101010101" pitchFamily="2" charset="-122"/>
                </a:rPr>
                <a:t>………</a:t>
              </a:r>
              <a:endParaRPr kumimoji="0" lang="en-US" altLang="zh-CN" sz="700">
                <a:solidFill>
                  <a:srgbClr val="009900"/>
                </a:solidFill>
                <a:latin typeface="华文新魏" panose="02010800040101010101" pitchFamily="2" charset="-122"/>
                <a:ea typeface="华文新魏" panose="02010800040101010101" pitchFamily="2" charset="-122"/>
              </a:endParaRPr>
            </a:p>
          </p:txBody>
        </p:sp>
        <p:sp>
          <p:nvSpPr>
            <p:cNvPr id="33829" name="Text Box 62"/>
            <p:cNvSpPr txBox="1">
              <a:spLocks noChangeArrowheads="1"/>
            </p:cNvSpPr>
            <p:nvPr/>
          </p:nvSpPr>
          <p:spPr bwMode="auto">
            <a:xfrm>
              <a:off x="1007" y="2461"/>
              <a:ext cx="1245" cy="21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700">
                  <a:solidFill>
                    <a:srgbClr val="009900"/>
                  </a:solidFill>
                  <a:ea typeface="华文新魏" panose="02010800040101010101" pitchFamily="2" charset="-122"/>
                </a:rPr>
                <a:t>……</a:t>
              </a:r>
              <a:endParaRPr kumimoji="0" lang="en-US" altLang="zh-CN" sz="700">
                <a:solidFill>
                  <a:srgbClr val="009900"/>
                </a:solidFill>
                <a:latin typeface="华文新魏" panose="02010800040101010101" pitchFamily="2" charset="-122"/>
                <a:ea typeface="华文新魏" panose="02010800040101010101" pitchFamily="2" charset="-122"/>
              </a:endParaRPr>
            </a:p>
          </p:txBody>
        </p:sp>
        <p:sp>
          <p:nvSpPr>
            <p:cNvPr id="33830" name="Line 63"/>
            <p:cNvSpPr>
              <a:spLocks noChangeShapeType="1"/>
            </p:cNvSpPr>
            <p:nvPr/>
          </p:nvSpPr>
          <p:spPr bwMode="auto">
            <a:xfrm flipV="1">
              <a:off x="2128" y="1306"/>
              <a:ext cx="498" cy="8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1" name="Line 64"/>
            <p:cNvSpPr>
              <a:spLocks noChangeShapeType="1"/>
            </p:cNvSpPr>
            <p:nvPr/>
          </p:nvSpPr>
          <p:spPr bwMode="auto">
            <a:xfrm>
              <a:off x="2128" y="2354"/>
              <a:ext cx="498" cy="2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2" name="Text Box 103"/>
            <p:cNvSpPr txBox="1">
              <a:spLocks noChangeArrowheads="1"/>
            </p:cNvSpPr>
            <p:nvPr/>
          </p:nvSpPr>
          <p:spPr bwMode="auto">
            <a:xfrm>
              <a:off x="1008" y="2064"/>
              <a:ext cx="1104" cy="144"/>
            </a:xfrm>
            <a:prstGeom prst="rect">
              <a:avLst/>
            </a:prstGeom>
            <a:solidFill>
              <a:srgbClr val="FFFFFF"/>
            </a:solidFill>
            <a:ln w="19050">
              <a:solidFill>
                <a:schemeClr val="bg1"/>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700">
                  <a:solidFill>
                    <a:srgbClr val="009900"/>
                  </a:solidFill>
                  <a:ea typeface="华文新魏" panose="02010800040101010101" pitchFamily="2" charset="-122"/>
                </a:rPr>
                <a:t>……</a:t>
              </a:r>
              <a:endParaRPr kumimoji="0" lang="en-US" altLang="zh-CN" sz="700">
                <a:solidFill>
                  <a:srgbClr val="009900"/>
                </a:solidFill>
                <a:latin typeface="华文新魏" panose="02010800040101010101" pitchFamily="2" charset="-122"/>
                <a:ea typeface="华文新魏" panose="02010800040101010101" pitchFamily="2" charset="-122"/>
              </a:endParaRPr>
            </a:p>
          </p:txBody>
        </p:sp>
      </p:grpSp>
    </p:spTree>
    <p:extLst>
      <p:ext uri="{BB962C8B-B14F-4D97-AF65-F5344CB8AC3E}">
        <p14:creationId xmlns:p14="http://schemas.microsoft.com/office/powerpoint/2010/main" val="287473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14375" y="214313"/>
            <a:ext cx="7772400" cy="677862"/>
          </a:xfrm>
        </p:spPr>
        <p:txBody>
          <a:bodyPr/>
          <a:lstStyle/>
          <a:p>
            <a:pPr eaLnBrk="1" hangingPunct="1">
              <a:defRPr/>
            </a:pPr>
            <a:r>
              <a:rPr sz="3200" b="1" dirty="0">
                <a:solidFill>
                  <a:srgbClr val="3333CC"/>
                </a:solidFill>
              </a:rPr>
              <a:t>树形目录结构</a:t>
            </a:r>
            <a:endParaRPr lang="en-US" altLang="zh-CN" sz="3200" b="1" dirty="0">
              <a:solidFill>
                <a:srgbClr val="3333CC"/>
              </a:solidFill>
            </a:endParaRPr>
          </a:p>
        </p:txBody>
      </p:sp>
      <p:sp>
        <p:nvSpPr>
          <p:cNvPr id="34819" name="Rectangle 3"/>
          <p:cNvSpPr>
            <a:spLocks noGrp="1" noChangeArrowheads="1"/>
          </p:cNvSpPr>
          <p:nvPr>
            <p:ph type="body" idx="1"/>
          </p:nvPr>
        </p:nvSpPr>
        <p:spPr>
          <a:xfrm>
            <a:off x="778669" y="980728"/>
            <a:ext cx="7643812" cy="4049712"/>
          </a:xfrm>
        </p:spPr>
        <p:txBody>
          <a:bodyPr/>
          <a:lstStyle/>
          <a:p>
            <a:pPr marL="0" indent="352425" algn="just" eaLnBrk="1" hangingPunct="1">
              <a:buFontTx/>
              <a:buNone/>
            </a:pPr>
            <a:r>
              <a:rPr lang="zh-CN" altLang="en-US" dirty="0"/>
              <a:t>  </a:t>
            </a:r>
            <a:r>
              <a:rPr lang="zh-CN" altLang="en-US" sz="2800" dirty="0"/>
              <a:t>每一级目录可以是下一级目录的说明，也可以是文件的说明，形成层次关系。</a:t>
            </a:r>
          </a:p>
          <a:p>
            <a:pPr marL="0" indent="352425" algn="just" eaLnBrk="1" hangingPunct="1">
              <a:buFontTx/>
              <a:buNone/>
            </a:pPr>
            <a:r>
              <a:rPr lang="zh-CN" altLang="en-US" sz="2800" dirty="0"/>
              <a:t>  多级目录结构采用树形结构，是一棵倒向有根树，树根是根目录；从根向下，每个树枝是一个子目录；而树叶是文件。</a:t>
            </a:r>
            <a:endParaRPr lang="en-US" altLang="zh-CN" sz="2800" dirty="0"/>
          </a:p>
          <a:p>
            <a:pPr marL="0" indent="352425" algn="just" eaLnBrk="1" hangingPunct="1">
              <a:buFontTx/>
              <a:buNone/>
            </a:pPr>
            <a:r>
              <a:rPr lang="zh-CN" altLang="en-US" sz="2800" dirty="0"/>
              <a:t>  树形目录结构的优点：能很好反映现实世界中的层次关系；能反映系统内部文件的分支结构；可以实现文件重名；便于文件的保护、保密和共享；有利于文件的维护和查找等。</a:t>
            </a:r>
          </a:p>
        </p:txBody>
      </p:sp>
    </p:spTree>
    <p:extLst>
      <p:ext uri="{BB962C8B-B14F-4D97-AF65-F5344CB8AC3E}">
        <p14:creationId xmlns:p14="http://schemas.microsoft.com/office/powerpoint/2010/main" val="1791845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1500" y="357188"/>
            <a:ext cx="7772400" cy="677862"/>
          </a:xfrm>
        </p:spPr>
        <p:txBody>
          <a:bodyPr/>
          <a:lstStyle/>
          <a:p>
            <a:pPr eaLnBrk="1" hangingPunct="1"/>
            <a:r>
              <a:rPr sz="4800" dirty="0" err="1">
                <a:solidFill>
                  <a:srgbClr val="FF0000"/>
                </a:solidFill>
                <a:latin typeface="华文新魏" panose="02010800040101010101" pitchFamily="2" charset="-122"/>
                <a:ea typeface="华文新魏" panose="02010800040101010101" pitchFamily="2" charset="-122"/>
              </a:rPr>
              <a:t>文件系统概述</a:t>
            </a:r>
            <a:endParaRPr lang="en-US" altLang="zh-CN" sz="4800" dirty="0">
              <a:solidFill>
                <a:srgbClr val="FF0000"/>
              </a:solidFill>
              <a:latin typeface="华文新魏" panose="02010800040101010101" pitchFamily="2" charset="-122"/>
              <a:ea typeface="华文新魏" panose="02010800040101010101" pitchFamily="2" charset="-122"/>
            </a:endParaRPr>
          </a:p>
        </p:txBody>
      </p:sp>
      <p:sp>
        <p:nvSpPr>
          <p:cNvPr id="18435" name="Rectangle 3"/>
          <p:cNvSpPr>
            <a:spLocks noGrp="1" noChangeArrowheads="1"/>
          </p:cNvSpPr>
          <p:nvPr>
            <p:ph type="body" idx="1"/>
          </p:nvPr>
        </p:nvSpPr>
        <p:spPr>
          <a:xfrm>
            <a:off x="755576" y="1412776"/>
            <a:ext cx="7848600" cy="4137025"/>
          </a:xfrm>
        </p:spPr>
        <p:txBody>
          <a:bodyPr/>
          <a:lstStyle/>
          <a:p>
            <a:pPr marL="0" indent="633413" eaLnBrk="1" hangingPunct="1">
              <a:lnSpc>
                <a:spcPct val="120000"/>
              </a:lnSpc>
              <a:spcBef>
                <a:spcPct val="0"/>
              </a:spcBef>
              <a:buFontTx/>
              <a:buNone/>
            </a:pPr>
            <a:r>
              <a:rPr lang="zh-CN" altLang="en-US" sz="2800" dirty="0"/>
              <a:t>文件系统是操作系统中负责存取和管理信息资源的模块，它用</a:t>
            </a:r>
            <a:r>
              <a:rPr lang="zh-CN" altLang="en-US" sz="2800" dirty="0">
                <a:solidFill>
                  <a:schemeClr val="accent2"/>
                </a:solidFill>
              </a:rPr>
              <a:t>统一的方式管理用户和系统信息的存储、检索、更新、共享和保护</a:t>
            </a:r>
            <a:r>
              <a:rPr lang="zh-CN" altLang="en-US" sz="2800" dirty="0"/>
              <a:t>，并为用户提供一整套方便有效的文件使用和操作方法。</a:t>
            </a:r>
            <a:endParaRPr lang="en-US" altLang="zh-CN" sz="2800" dirty="0"/>
          </a:p>
          <a:p>
            <a:pPr marL="0" indent="633413" eaLnBrk="1" hangingPunct="1">
              <a:lnSpc>
                <a:spcPct val="120000"/>
              </a:lnSpc>
              <a:spcBef>
                <a:spcPct val="0"/>
              </a:spcBef>
              <a:buFontTx/>
              <a:buNone/>
            </a:pPr>
            <a:r>
              <a:rPr lang="zh-CN" altLang="en-US" sz="2800" dirty="0"/>
              <a:t>文件不但反映了用户概念中的逻辑结构，而且和存放它的辅助存储器的存储结构紧密相关。</a:t>
            </a:r>
          </a:p>
          <a:p>
            <a:pPr marL="0" indent="633413" eaLnBrk="1" hangingPunct="1">
              <a:lnSpc>
                <a:spcPct val="120000"/>
              </a:lnSpc>
              <a:spcBef>
                <a:spcPct val="0"/>
              </a:spcBef>
              <a:buFontTx/>
              <a:buNone/>
            </a:pPr>
            <a:r>
              <a:rPr lang="zh-CN" altLang="en-US" sz="2800" dirty="0"/>
              <a:t>一个文件必须从</a:t>
            </a:r>
            <a:r>
              <a:rPr lang="zh-CN" altLang="en-US" sz="2800" dirty="0">
                <a:solidFill>
                  <a:schemeClr val="accent2"/>
                </a:solidFill>
              </a:rPr>
              <a:t>逻辑文件</a:t>
            </a:r>
            <a:r>
              <a:rPr lang="zh-CN" altLang="en-US" sz="2800" dirty="0"/>
              <a:t>和</a:t>
            </a:r>
            <a:r>
              <a:rPr lang="zh-CN" altLang="en-US" sz="2800" dirty="0">
                <a:solidFill>
                  <a:schemeClr val="accent2"/>
                </a:solidFill>
              </a:rPr>
              <a:t>物理文件</a:t>
            </a:r>
            <a:r>
              <a:rPr lang="zh-CN" altLang="en-US" sz="2800" dirty="0"/>
              <a:t>两个侧面来观察它。</a:t>
            </a:r>
            <a:endParaRPr lang="en-US" altLang="zh-CN" sz="2800" dirty="0"/>
          </a:p>
        </p:txBody>
      </p:sp>
    </p:spTree>
    <p:extLst>
      <p:ext uri="{BB962C8B-B14F-4D97-AF65-F5344CB8AC3E}">
        <p14:creationId xmlns:p14="http://schemas.microsoft.com/office/powerpoint/2010/main" val="2492746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42938" y="285750"/>
            <a:ext cx="7772400" cy="677863"/>
          </a:xfrm>
        </p:spPr>
        <p:txBody>
          <a:bodyPr/>
          <a:lstStyle/>
          <a:p>
            <a:r>
              <a:rPr sz="3200" b="1" dirty="0" err="1">
                <a:solidFill>
                  <a:srgbClr val="3333CC"/>
                </a:solidFill>
              </a:rPr>
              <a:t>层次目录结构</a:t>
            </a:r>
            <a:endParaRPr sz="3200" b="1" dirty="0">
              <a:solidFill>
                <a:srgbClr val="3333CC"/>
              </a:solidFill>
            </a:endParaRPr>
          </a:p>
        </p:txBody>
      </p:sp>
      <p:grpSp>
        <p:nvGrpSpPr>
          <p:cNvPr id="35843" name="Group 1151"/>
          <p:cNvGrpSpPr>
            <a:grpSpLocks/>
          </p:cNvGrpSpPr>
          <p:nvPr/>
        </p:nvGrpSpPr>
        <p:grpSpPr bwMode="auto">
          <a:xfrm>
            <a:off x="323850" y="1000125"/>
            <a:ext cx="8424863" cy="5256213"/>
            <a:chOff x="204" y="754"/>
            <a:chExt cx="5307" cy="3311"/>
          </a:xfrm>
        </p:grpSpPr>
        <p:sp>
          <p:nvSpPr>
            <p:cNvPr id="35844" name="Text Box 1042"/>
            <p:cNvSpPr txBox="1">
              <a:spLocks noChangeArrowheads="1"/>
            </p:cNvSpPr>
            <p:nvPr/>
          </p:nvSpPr>
          <p:spPr bwMode="auto">
            <a:xfrm>
              <a:off x="939" y="3651"/>
              <a:ext cx="2728" cy="331"/>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noProof="1">
                  <a:solidFill>
                    <a:schemeClr val="accent2"/>
                  </a:solidFill>
                  <a:latin typeface="华文新魏" panose="02010800040101010101" pitchFamily="2" charset="-122"/>
                  <a:ea typeface="华文新魏" panose="02010800040101010101" pitchFamily="2" charset="-122"/>
                </a:rPr>
                <a:t>Linux</a:t>
              </a:r>
              <a:r>
                <a:rPr lang="zh-CN" altLang="en-US" sz="2000" noProof="1">
                  <a:solidFill>
                    <a:schemeClr val="accent2"/>
                  </a:solidFill>
                  <a:latin typeface="华文新魏" panose="02010800040101010101" pitchFamily="2" charset="-122"/>
                  <a:ea typeface="华文新魏" panose="02010800040101010101" pitchFamily="2" charset="-122"/>
                </a:rPr>
                <a:t>和</a:t>
              </a:r>
              <a:r>
                <a:rPr lang="en-US" altLang="zh-CN" sz="2000" noProof="1">
                  <a:solidFill>
                    <a:schemeClr val="accent2"/>
                  </a:solidFill>
                  <a:latin typeface="华文新魏" panose="02010800040101010101" pitchFamily="2" charset="-122"/>
                  <a:ea typeface="华文新魏" panose="02010800040101010101" pitchFamily="2" charset="-122"/>
                </a:rPr>
                <a:t>Windows</a:t>
              </a:r>
              <a:r>
                <a:rPr lang="zh-CN" altLang="en-US" sz="2000" noProof="1">
                  <a:solidFill>
                    <a:schemeClr val="accent2"/>
                  </a:solidFill>
                  <a:latin typeface="华文新魏" panose="02010800040101010101" pitchFamily="2" charset="-122"/>
                  <a:ea typeface="华文新魏" panose="02010800040101010101" pitchFamily="2" charset="-122"/>
                </a:rPr>
                <a:t>层次目录结构</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grpSp>
          <p:nvGrpSpPr>
            <p:cNvPr id="35845" name="Group 1046"/>
            <p:cNvGrpSpPr>
              <a:grpSpLocks/>
            </p:cNvGrpSpPr>
            <p:nvPr/>
          </p:nvGrpSpPr>
          <p:grpSpPr bwMode="auto">
            <a:xfrm>
              <a:off x="4196" y="752"/>
              <a:ext cx="1260" cy="3307"/>
              <a:chOff x="7693" y="1908"/>
              <a:chExt cx="2160" cy="4992"/>
            </a:xfrm>
          </p:grpSpPr>
          <p:sp>
            <p:nvSpPr>
              <p:cNvPr id="35920" name="Text Box 1047"/>
              <p:cNvSpPr txBox="1">
                <a:spLocks noChangeArrowheads="1"/>
              </p:cNvSpPr>
              <p:nvPr/>
            </p:nvSpPr>
            <p:spPr bwMode="auto">
              <a:xfrm>
                <a:off x="7693" y="1908"/>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桌面</a:t>
                </a:r>
              </a:p>
            </p:txBody>
          </p:sp>
          <p:sp>
            <p:nvSpPr>
              <p:cNvPr id="35921" name="Line 1048"/>
              <p:cNvSpPr>
                <a:spLocks noChangeShapeType="1"/>
              </p:cNvSpPr>
              <p:nvPr/>
            </p:nvSpPr>
            <p:spPr bwMode="auto">
              <a:xfrm>
                <a:off x="8053" y="2220"/>
                <a:ext cx="0" cy="43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2" name="Line 1049"/>
              <p:cNvSpPr>
                <a:spLocks noChangeShapeType="1"/>
              </p:cNvSpPr>
              <p:nvPr/>
            </p:nvSpPr>
            <p:spPr bwMode="auto">
              <a:xfrm>
                <a:off x="8053" y="237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3" name="Text Box 1050"/>
              <p:cNvSpPr txBox="1">
                <a:spLocks noChangeArrowheads="1"/>
              </p:cNvSpPr>
              <p:nvPr/>
            </p:nvSpPr>
            <p:spPr bwMode="auto">
              <a:xfrm>
                <a:off x="8233" y="2220"/>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我的电脑</a:t>
                </a:r>
              </a:p>
            </p:txBody>
          </p:sp>
          <p:sp>
            <p:nvSpPr>
              <p:cNvPr id="35924" name="Line 1051"/>
              <p:cNvSpPr>
                <a:spLocks noChangeShapeType="1"/>
              </p:cNvSpPr>
              <p:nvPr/>
            </p:nvSpPr>
            <p:spPr bwMode="auto">
              <a:xfrm>
                <a:off x="8413" y="2532"/>
                <a:ext cx="0" cy="26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5" name="Line 1052"/>
              <p:cNvSpPr>
                <a:spLocks noChangeShapeType="1"/>
              </p:cNvSpPr>
              <p:nvPr/>
            </p:nvSpPr>
            <p:spPr bwMode="auto">
              <a:xfrm>
                <a:off x="8413" y="268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6" name="Text Box 1053"/>
              <p:cNvSpPr txBox="1">
                <a:spLocks noChangeArrowheads="1"/>
              </p:cNvSpPr>
              <p:nvPr/>
            </p:nvSpPr>
            <p:spPr bwMode="auto">
              <a:xfrm>
                <a:off x="8593" y="2532"/>
                <a:ext cx="7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软盘</a:t>
                </a:r>
              </a:p>
            </p:txBody>
          </p:sp>
          <p:sp>
            <p:nvSpPr>
              <p:cNvPr id="35927" name="Line 1054"/>
              <p:cNvSpPr>
                <a:spLocks noChangeShapeType="1"/>
              </p:cNvSpPr>
              <p:nvPr/>
            </p:nvSpPr>
            <p:spPr bwMode="auto">
              <a:xfrm>
                <a:off x="8413" y="300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8" name="Text Box 1055"/>
              <p:cNvSpPr txBox="1">
                <a:spLocks noChangeArrowheads="1"/>
              </p:cNvSpPr>
              <p:nvPr/>
            </p:nvSpPr>
            <p:spPr bwMode="auto">
              <a:xfrm>
                <a:off x="8593" y="2844"/>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C:</a:t>
                </a:r>
              </a:p>
            </p:txBody>
          </p:sp>
          <p:sp>
            <p:nvSpPr>
              <p:cNvPr id="35929" name="Text Box 1056"/>
              <p:cNvSpPr txBox="1">
                <a:spLocks noChangeArrowheads="1"/>
              </p:cNvSpPr>
              <p:nvPr/>
            </p:nvSpPr>
            <p:spPr bwMode="auto">
              <a:xfrm>
                <a:off x="8593" y="3156"/>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D:</a:t>
                </a:r>
              </a:p>
            </p:txBody>
          </p:sp>
          <p:sp>
            <p:nvSpPr>
              <p:cNvPr id="35930" name="Line 1057"/>
              <p:cNvSpPr>
                <a:spLocks noChangeShapeType="1"/>
              </p:cNvSpPr>
              <p:nvPr/>
            </p:nvSpPr>
            <p:spPr bwMode="auto">
              <a:xfrm>
                <a:off x="8413" y="331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1" name="Line 1058"/>
              <p:cNvSpPr>
                <a:spLocks noChangeShapeType="1"/>
              </p:cNvSpPr>
              <p:nvPr/>
            </p:nvSpPr>
            <p:spPr bwMode="auto">
              <a:xfrm>
                <a:off x="8773" y="3468"/>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2" name="Line 1059"/>
              <p:cNvSpPr>
                <a:spLocks noChangeShapeType="1"/>
              </p:cNvSpPr>
              <p:nvPr/>
            </p:nvSpPr>
            <p:spPr bwMode="auto">
              <a:xfrm>
                <a:off x="8773" y="362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3" name="Text Box 1060"/>
              <p:cNvSpPr txBox="1">
                <a:spLocks noChangeArrowheads="1"/>
              </p:cNvSpPr>
              <p:nvPr/>
            </p:nvSpPr>
            <p:spPr bwMode="auto">
              <a:xfrm>
                <a:off x="8953" y="346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user1</a:t>
                </a:r>
              </a:p>
            </p:txBody>
          </p:sp>
          <p:sp>
            <p:nvSpPr>
              <p:cNvPr id="35934" name="Line 1061"/>
              <p:cNvSpPr>
                <a:spLocks noChangeShapeType="1"/>
              </p:cNvSpPr>
              <p:nvPr/>
            </p:nvSpPr>
            <p:spPr bwMode="auto">
              <a:xfrm>
                <a:off x="8773" y="409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5" name="Text Box 1062"/>
              <p:cNvSpPr txBox="1">
                <a:spLocks noChangeArrowheads="1"/>
              </p:cNvSpPr>
              <p:nvPr/>
            </p:nvSpPr>
            <p:spPr bwMode="auto">
              <a:xfrm>
                <a:off x="8953" y="3780"/>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user2</a:t>
                </a:r>
              </a:p>
            </p:txBody>
          </p:sp>
          <p:sp>
            <p:nvSpPr>
              <p:cNvPr id="35936" name="Line 1063"/>
              <p:cNvSpPr>
                <a:spLocks noChangeShapeType="1"/>
              </p:cNvSpPr>
              <p:nvPr/>
            </p:nvSpPr>
            <p:spPr bwMode="auto">
              <a:xfrm>
                <a:off x="8773" y="440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7" name="Text Box 1064"/>
              <p:cNvSpPr txBox="1">
                <a:spLocks noChangeArrowheads="1"/>
              </p:cNvSpPr>
              <p:nvPr/>
            </p:nvSpPr>
            <p:spPr bwMode="auto">
              <a:xfrm>
                <a:off x="8953" y="424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5938" name="Line 1065"/>
              <p:cNvSpPr>
                <a:spLocks noChangeShapeType="1"/>
              </p:cNvSpPr>
              <p:nvPr/>
            </p:nvSpPr>
            <p:spPr bwMode="auto">
              <a:xfrm>
                <a:off x="8413" y="471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9" name="Text Box 1066"/>
              <p:cNvSpPr txBox="1">
                <a:spLocks noChangeArrowheads="1"/>
              </p:cNvSpPr>
              <p:nvPr/>
            </p:nvSpPr>
            <p:spPr bwMode="auto">
              <a:xfrm>
                <a:off x="8593" y="4560"/>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CD</a:t>
                </a:r>
                <a:r>
                  <a:rPr lang="zh-CN" altLang="en-US" sz="1400">
                    <a:solidFill>
                      <a:schemeClr val="accent2"/>
                    </a:solidFill>
                    <a:latin typeface="华文新魏" panose="02010800040101010101" pitchFamily="2" charset="-122"/>
                    <a:ea typeface="华文新魏" panose="02010800040101010101" pitchFamily="2" charset="-122"/>
                  </a:rPr>
                  <a:t>驱动器</a:t>
                </a:r>
              </a:p>
            </p:txBody>
          </p:sp>
          <p:sp>
            <p:nvSpPr>
              <p:cNvPr id="35940" name="Line 1067"/>
              <p:cNvSpPr>
                <a:spLocks noChangeShapeType="1"/>
              </p:cNvSpPr>
              <p:nvPr/>
            </p:nvSpPr>
            <p:spPr bwMode="auto">
              <a:xfrm>
                <a:off x="8413" y="5184"/>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41" name="Text Box 1068"/>
              <p:cNvSpPr txBox="1">
                <a:spLocks noChangeArrowheads="1"/>
              </p:cNvSpPr>
              <p:nvPr/>
            </p:nvSpPr>
            <p:spPr bwMode="auto">
              <a:xfrm>
                <a:off x="8593" y="5028"/>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5942" name="Line 1069"/>
              <p:cNvSpPr>
                <a:spLocks noChangeShapeType="1"/>
              </p:cNvSpPr>
              <p:nvPr/>
            </p:nvSpPr>
            <p:spPr bwMode="auto">
              <a:xfrm>
                <a:off x="8053" y="565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43" name="Text Box 1070"/>
              <p:cNvSpPr txBox="1">
                <a:spLocks noChangeArrowheads="1"/>
              </p:cNvSpPr>
              <p:nvPr/>
            </p:nvSpPr>
            <p:spPr bwMode="auto">
              <a:xfrm>
                <a:off x="8233" y="5496"/>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网络邻居</a:t>
                </a:r>
              </a:p>
            </p:txBody>
          </p:sp>
          <p:sp>
            <p:nvSpPr>
              <p:cNvPr id="35944" name="Line 1071"/>
              <p:cNvSpPr>
                <a:spLocks noChangeShapeType="1"/>
              </p:cNvSpPr>
              <p:nvPr/>
            </p:nvSpPr>
            <p:spPr bwMode="auto">
              <a:xfrm>
                <a:off x="8053" y="612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45" name="Text Box 1072"/>
              <p:cNvSpPr txBox="1">
                <a:spLocks noChangeArrowheads="1"/>
              </p:cNvSpPr>
              <p:nvPr/>
            </p:nvSpPr>
            <p:spPr bwMode="auto">
              <a:xfrm>
                <a:off x="8233" y="5964"/>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回收站</a:t>
                </a:r>
              </a:p>
            </p:txBody>
          </p:sp>
          <p:sp>
            <p:nvSpPr>
              <p:cNvPr id="35946" name="Line 1073"/>
              <p:cNvSpPr>
                <a:spLocks noChangeShapeType="1"/>
              </p:cNvSpPr>
              <p:nvPr/>
            </p:nvSpPr>
            <p:spPr bwMode="auto">
              <a:xfrm>
                <a:off x="8053" y="658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47" name="Text Box 1074"/>
              <p:cNvSpPr txBox="1">
                <a:spLocks noChangeArrowheads="1"/>
              </p:cNvSpPr>
              <p:nvPr/>
            </p:nvSpPr>
            <p:spPr bwMode="auto">
              <a:xfrm>
                <a:off x="8233" y="6432"/>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35846" name="Text Box 1075"/>
            <p:cNvSpPr txBox="1">
              <a:spLocks noChangeArrowheads="1"/>
            </p:cNvSpPr>
            <p:nvPr/>
          </p:nvSpPr>
          <p:spPr bwMode="auto">
            <a:xfrm>
              <a:off x="4192" y="754"/>
              <a:ext cx="420"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桌面</a:t>
              </a:r>
            </a:p>
          </p:txBody>
        </p:sp>
        <p:sp>
          <p:nvSpPr>
            <p:cNvPr id="35847" name="Line 1076"/>
            <p:cNvSpPr>
              <a:spLocks noChangeShapeType="1"/>
            </p:cNvSpPr>
            <p:nvPr/>
          </p:nvSpPr>
          <p:spPr bwMode="auto">
            <a:xfrm>
              <a:off x="4402" y="1064"/>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Text Box 1077"/>
            <p:cNvSpPr txBox="1">
              <a:spLocks noChangeArrowheads="1"/>
            </p:cNvSpPr>
            <p:nvPr/>
          </p:nvSpPr>
          <p:spPr bwMode="auto">
            <a:xfrm>
              <a:off x="4507" y="961"/>
              <a:ext cx="596" cy="2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我的电脑</a:t>
              </a:r>
            </a:p>
          </p:txBody>
        </p:sp>
        <p:sp>
          <p:nvSpPr>
            <p:cNvPr id="35849" name="Line 1078"/>
            <p:cNvSpPr>
              <a:spLocks noChangeShapeType="1"/>
            </p:cNvSpPr>
            <p:nvPr/>
          </p:nvSpPr>
          <p:spPr bwMode="auto">
            <a:xfrm>
              <a:off x="4612" y="1168"/>
              <a:ext cx="0" cy="17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1079"/>
            <p:cNvSpPr>
              <a:spLocks noChangeShapeType="1"/>
            </p:cNvSpPr>
            <p:nvPr/>
          </p:nvSpPr>
          <p:spPr bwMode="auto">
            <a:xfrm>
              <a:off x="4612" y="1271"/>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Text Box 1080"/>
            <p:cNvSpPr txBox="1">
              <a:spLocks noChangeArrowheads="1"/>
            </p:cNvSpPr>
            <p:nvPr/>
          </p:nvSpPr>
          <p:spPr bwMode="auto">
            <a:xfrm>
              <a:off x="4717" y="1168"/>
              <a:ext cx="658" cy="1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软盘</a:t>
              </a:r>
              <a:r>
                <a:rPr lang="en-US" altLang="zh-CN" sz="1400">
                  <a:solidFill>
                    <a:schemeClr val="accent2"/>
                  </a:solidFill>
                  <a:latin typeface="华文新魏" panose="02010800040101010101" pitchFamily="2" charset="-122"/>
                  <a:ea typeface="华文新魏" panose="02010800040101010101" pitchFamily="2" charset="-122"/>
                </a:rPr>
                <a:t>(A:)</a:t>
              </a:r>
            </a:p>
          </p:txBody>
        </p:sp>
        <p:sp>
          <p:nvSpPr>
            <p:cNvPr id="35852" name="Line 1081"/>
            <p:cNvSpPr>
              <a:spLocks noChangeShapeType="1"/>
            </p:cNvSpPr>
            <p:nvPr/>
          </p:nvSpPr>
          <p:spPr bwMode="auto">
            <a:xfrm>
              <a:off x="4612" y="147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Text Box 1082"/>
            <p:cNvSpPr txBox="1">
              <a:spLocks noChangeArrowheads="1"/>
            </p:cNvSpPr>
            <p:nvPr/>
          </p:nvSpPr>
          <p:spPr bwMode="auto">
            <a:xfrm>
              <a:off x="4717" y="1375"/>
              <a:ext cx="748" cy="1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(C:)</a:t>
              </a:r>
            </a:p>
          </p:txBody>
        </p:sp>
        <p:sp>
          <p:nvSpPr>
            <p:cNvPr id="35854" name="Text Box 1083"/>
            <p:cNvSpPr txBox="1">
              <a:spLocks noChangeArrowheads="1"/>
            </p:cNvSpPr>
            <p:nvPr/>
          </p:nvSpPr>
          <p:spPr bwMode="auto">
            <a:xfrm>
              <a:off x="4717" y="1582"/>
              <a:ext cx="794"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本地磁盘</a:t>
              </a:r>
              <a:r>
                <a:rPr lang="en-US" altLang="zh-CN" sz="1400">
                  <a:solidFill>
                    <a:schemeClr val="accent2"/>
                  </a:solidFill>
                  <a:latin typeface="华文新魏" panose="02010800040101010101" pitchFamily="2" charset="-122"/>
                  <a:ea typeface="华文新魏" panose="02010800040101010101" pitchFamily="2" charset="-122"/>
                </a:rPr>
                <a:t>(D:)</a:t>
              </a:r>
            </a:p>
          </p:txBody>
        </p:sp>
        <p:sp>
          <p:nvSpPr>
            <p:cNvPr id="35855" name="Line 1084"/>
            <p:cNvSpPr>
              <a:spLocks noChangeShapeType="1"/>
            </p:cNvSpPr>
            <p:nvPr/>
          </p:nvSpPr>
          <p:spPr bwMode="auto">
            <a:xfrm>
              <a:off x="4612" y="1685"/>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1085"/>
            <p:cNvSpPr>
              <a:spLocks noChangeShapeType="1"/>
            </p:cNvSpPr>
            <p:nvPr/>
          </p:nvSpPr>
          <p:spPr bwMode="auto">
            <a:xfrm>
              <a:off x="4822" y="1789"/>
              <a:ext cx="0" cy="6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Line 1086"/>
            <p:cNvSpPr>
              <a:spLocks noChangeShapeType="1"/>
            </p:cNvSpPr>
            <p:nvPr/>
          </p:nvSpPr>
          <p:spPr bwMode="auto">
            <a:xfrm>
              <a:off x="4822" y="1892"/>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Text Box 1087"/>
            <p:cNvSpPr txBox="1">
              <a:spLocks noChangeArrowheads="1"/>
            </p:cNvSpPr>
            <p:nvPr/>
          </p:nvSpPr>
          <p:spPr bwMode="auto">
            <a:xfrm>
              <a:off x="4926" y="1789"/>
              <a:ext cx="403" cy="37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user1</a:t>
              </a:r>
            </a:p>
          </p:txBody>
        </p:sp>
        <p:sp>
          <p:nvSpPr>
            <p:cNvPr id="35859" name="Line 1088"/>
            <p:cNvSpPr>
              <a:spLocks noChangeShapeType="1"/>
            </p:cNvSpPr>
            <p:nvPr/>
          </p:nvSpPr>
          <p:spPr bwMode="auto">
            <a:xfrm>
              <a:off x="4822" y="2203"/>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Text Box 1089"/>
            <p:cNvSpPr txBox="1">
              <a:spLocks noChangeArrowheads="1"/>
            </p:cNvSpPr>
            <p:nvPr/>
          </p:nvSpPr>
          <p:spPr bwMode="auto">
            <a:xfrm>
              <a:off x="4926" y="1996"/>
              <a:ext cx="525" cy="31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user2</a:t>
              </a:r>
            </a:p>
          </p:txBody>
        </p:sp>
        <p:sp>
          <p:nvSpPr>
            <p:cNvPr id="35861" name="Line 1090"/>
            <p:cNvSpPr>
              <a:spLocks noChangeShapeType="1"/>
            </p:cNvSpPr>
            <p:nvPr/>
          </p:nvSpPr>
          <p:spPr bwMode="auto">
            <a:xfrm>
              <a:off x="4822" y="2410"/>
              <a:ext cx="1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Text Box 1091"/>
            <p:cNvSpPr txBox="1">
              <a:spLocks noChangeArrowheads="1"/>
            </p:cNvSpPr>
            <p:nvPr/>
          </p:nvSpPr>
          <p:spPr bwMode="auto">
            <a:xfrm>
              <a:off x="4926" y="2306"/>
              <a:ext cx="525" cy="21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5863" name="Line 1092"/>
            <p:cNvSpPr>
              <a:spLocks noChangeShapeType="1"/>
            </p:cNvSpPr>
            <p:nvPr/>
          </p:nvSpPr>
          <p:spPr bwMode="auto">
            <a:xfrm>
              <a:off x="4612" y="2616"/>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Text Box 1093"/>
            <p:cNvSpPr txBox="1">
              <a:spLocks noChangeArrowheads="1"/>
            </p:cNvSpPr>
            <p:nvPr/>
          </p:nvSpPr>
          <p:spPr bwMode="auto">
            <a:xfrm>
              <a:off x="4717" y="2513"/>
              <a:ext cx="794" cy="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CD</a:t>
              </a:r>
              <a:r>
                <a:rPr lang="zh-CN" altLang="en-US" sz="1400">
                  <a:solidFill>
                    <a:schemeClr val="accent2"/>
                  </a:solidFill>
                  <a:latin typeface="华文新魏" panose="02010800040101010101" pitchFamily="2" charset="-122"/>
                  <a:ea typeface="华文新魏" panose="02010800040101010101" pitchFamily="2" charset="-122"/>
                </a:rPr>
                <a:t>驱动器</a:t>
              </a:r>
              <a:r>
                <a:rPr lang="en-US" altLang="zh-CN" sz="1400">
                  <a:solidFill>
                    <a:schemeClr val="accent2"/>
                  </a:solidFill>
                  <a:latin typeface="华文新魏" panose="02010800040101010101" pitchFamily="2" charset="-122"/>
                  <a:ea typeface="华文新魏" panose="02010800040101010101" pitchFamily="2" charset="-122"/>
                </a:rPr>
                <a:t>(E:)</a:t>
              </a:r>
            </a:p>
          </p:txBody>
        </p:sp>
        <p:sp>
          <p:nvSpPr>
            <p:cNvPr id="35865" name="Line 1094"/>
            <p:cNvSpPr>
              <a:spLocks noChangeShapeType="1"/>
            </p:cNvSpPr>
            <p:nvPr/>
          </p:nvSpPr>
          <p:spPr bwMode="auto">
            <a:xfrm>
              <a:off x="4612" y="2927"/>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Text Box 1095"/>
            <p:cNvSpPr txBox="1">
              <a:spLocks noChangeArrowheads="1"/>
            </p:cNvSpPr>
            <p:nvPr/>
          </p:nvSpPr>
          <p:spPr bwMode="auto">
            <a:xfrm>
              <a:off x="4717" y="2823"/>
              <a:ext cx="524" cy="3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5867" name="Line 1096"/>
            <p:cNvSpPr>
              <a:spLocks noChangeShapeType="1"/>
            </p:cNvSpPr>
            <p:nvPr/>
          </p:nvSpPr>
          <p:spPr bwMode="auto">
            <a:xfrm>
              <a:off x="4402" y="3237"/>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Text Box 1097"/>
            <p:cNvSpPr txBox="1">
              <a:spLocks noChangeArrowheads="1"/>
            </p:cNvSpPr>
            <p:nvPr/>
          </p:nvSpPr>
          <p:spPr bwMode="auto">
            <a:xfrm>
              <a:off x="4507" y="3134"/>
              <a:ext cx="596" cy="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网络邻居</a:t>
              </a:r>
            </a:p>
          </p:txBody>
        </p:sp>
        <p:sp>
          <p:nvSpPr>
            <p:cNvPr id="35869" name="Line 1098"/>
            <p:cNvSpPr>
              <a:spLocks noChangeShapeType="1"/>
            </p:cNvSpPr>
            <p:nvPr/>
          </p:nvSpPr>
          <p:spPr bwMode="auto">
            <a:xfrm>
              <a:off x="4402" y="354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Text Box 1099"/>
            <p:cNvSpPr txBox="1">
              <a:spLocks noChangeArrowheads="1"/>
            </p:cNvSpPr>
            <p:nvPr/>
          </p:nvSpPr>
          <p:spPr bwMode="auto">
            <a:xfrm>
              <a:off x="4507" y="3444"/>
              <a:ext cx="460" cy="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回收站</a:t>
              </a:r>
            </a:p>
          </p:txBody>
        </p:sp>
        <p:sp>
          <p:nvSpPr>
            <p:cNvPr id="35871" name="Line 1100"/>
            <p:cNvSpPr>
              <a:spLocks noChangeShapeType="1"/>
            </p:cNvSpPr>
            <p:nvPr/>
          </p:nvSpPr>
          <p:spPr bwMode="auto">
            <a:xfrm>
              <a:off x="4402" y="3858"/>
              <a:ext cx="1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Text Box 1101"/>
            <p:cNvSpPr txBox="1">
              <a:spLocks noChangeArrowheads="1"/>
            </p:cNvSpPr>
            <p:nvPr/>
          </p:nvSpPr>
          <p:spPr bwMode="auto">
            <a:xfrm>
              <a:off x="4507" y="3800"/>
              <a:ext cx="323" cy="1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5873" name="Line 1102"/>
            <p:cNvSpPr>
              <a:spLocks noChangeShapeType="1"/>
            </p:cNvSpPr>
            <p:nvPr/>
          </p:nvSpPr>
          <p:spPr bwMode="auto">
            <a:xfrm>
              <a:off x="4402" y="961"/>
              <a:ext cx="0" cy="28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Text Box 1103"/>
            <p:cNvSpPr txBox="1">
              <a:spLocks noChangeArrowheads="1"/>
            </p:cNvSpPr>
            <p:nvPr/>
          </p:nvSpPr>
          <p:spPr bwMode="auto">
            <a:xfrm>
              <a:off x="3971" y="2927"/>
              <a:ext cx="224" cy="186"/>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B</a:t>
              </a:r>
            </a:p>
          </p:txBody>
        </p:sp>
        <p:sp>
          <p:nvSpPr>
            <p:cNvPr id="35875" name="Text Box 1104"/>
            <p:cNvSpPr txBox="1">
              <a:spLocks noChangeArrowheads="1"/>
            </p:cNvSpPr>
            <p:nvPr/>
          </p:nvSpPr>
          <p:spPr bwMode="auto">
            <a:xfrm>
              <a:off x="3218" y="2927"/>
              <a:ext cx="524" cy="186"/>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testfile.c</a:t>
              </a:r>
            </a:p>
          </p:txBody>
        </p:sp>
        <p:sp>
          <p:nvSpPr>
            <p:cNvPr id="35876" name="Text Box 1105"/>
            <p:cNvSpPr txBox="1">
              <a:spLocks noChangeArrowheads="1"/>
            </p:cNvSpPr>
            <p:nvPr/>
          </p:nvSpPr>
          <p:spPr bwMode="auto">
            <a:xfrm>
              <a:off x="204" y="2306"/>
              <a:ext cx="408" cy="17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tty00</a:t>
              </a:r>
            </a:p>
          </p:txBody>
        </p:sp>
        <p:sp>
          <p:nvSpPr>
            <p:cNvPr id="37" name="Text Box 1106"/>
            <p:cNvSpPr txBox="1">
              <a:spLocks noChangeArrowheads="1"/>
            </p:cNvSpPr>
            <p:nvPr/>
          </p:nvSpPr>
          <p:spPr bwMode="auto">
            <a:xfrm>
              <a:off x="1711" y="1271"/>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zh-CN" altLang="en-US" sz="1400">
                  <a:solidFill>
                    <a:schemeClr val="accent2"/>
                  </a:solidFill>
                  <a:latin typeface="华文新魏" pitchFamily="2" charset="-122"/>
                  <a:ea typeface="华文新魏" pitchFamily="2" charset="-122"/>
                </a:rPr>
                <a:t>／</a:t>
              </a:r>
            </a:p>
          </p:txBody>
        </p:sp>
        <p:sp>
          <p:nvSpPr>
            <p:cNvPr id="38" name="Text Box 1107"/>
            <p:cNvSpPr txBox="1">
              <a:spLocks noChangeArrowheads="1"/>
            </p:cNvSpPr>
            <p:nvPr/>
          </p:nvSpPr>
          <p:spPr bwMode="auto">
            <a:xfrm>
              <a:off x="527"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dev</a:t>
              </a:r>
            </a:p>
          </p:txBody>
        </p:sp>
        <p:sp>
          <p:nvSpPr>
            <p:cNvPr id="39" name="Text Box 1108"/>
            <p:cNvSpPr txBox="1">
              <a:spLocks noChangeArrowheads="1"/>
            </p:cNvSpPr>
            <p:nvPr/>
          </p:nvSpPr>
          <p:spPr bwMode="auto">
            <a:xfrm>
              <a:off x="1173"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dirty="0" err="1">
                  <a:solidFill>
                    <a:schemeClr val="accent2"/>
                  </a:solidFill>
                  <a:latin typeface="华文新魏" pitchFamily="2" charset="-122"/>
                  <a:ea typeface="华文新魏" pitchFamily="2" charset="-122"/>
                </a:rPr>
                <a:t>usr</a:t>
              </a:r>
              <a:endParaRPr lang="en-US" altLang="zh-CN" sz="1400" dirty="0">
                <a:solidFill>
                  <a:schemeClr val="accent2"/>
                </a:solidFill>
                <a:latin typeface="华文新魏" pitchFamily="2" charset="-122"/>
                <a:ea typeface="华文新魏" pitchFamily="2" charset="-122"/>
              </a:endParaRPr>
            </a:p>
          </p:txBody>
        </p:sp>
        <p:sp>
          <p:nvSpPr>
            <p:cNvPr id="40" name="Text Box 1109"/>
            <p:cNvSpPr txBox="1">
              <a:spLocks noChangeArrowheads="1"/>
            </p:cNvSpPr>
            <p:nvPr/>
          </p:nvSpPr>
          <p:spPr bwMode="auto">
            <a:xfrm>
              <a:off x="171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lib</a:t>
              </a:r>
            </a:p>
          </p:txBody>
        </p:sp>
        <p:sp>
          <p:nvSpPr>
            <p:cNvPr id="41" name="Text Box 1110"/>
            <p:cNvSpPr txBox="1">
              <a:spLocks noChangeArrowheads="1"/>
            </p:cNvSpPr>
            <p:nvPr/>
          </p:nvSpPr>
          <p:spPr bwMode="auto">
            <a:xfrm>
              <a:off x="2249"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etc</a:t>
              </a:r>
            </a:p>
          </p:txBody>
        </p:sp>
        <p:sp>
          <p:nvSpPr>
            <p:cNvPr id="42" name="Text Box 1111"/>
            <p:cNvSpPr txBox="1">
              <a:spLocks noChangeArrowheads="1"/>
            </p:cNvSpPr>
            <p:nvPr/>
          </p:nvSpPr>
          <p:spPr bwMode="auto">
            <a:xfrm>
              <a:off x="2895"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home</a:t>
              </a:r>
            </a:p>
          </p:txBody>
        </p:sp>
        <p:sp>
          <p:nvSpPr>
            <p:cNvPr id="35883" name="Text Box 1112"/>
            <p:cNvSpPr txBox="1">
              <a:spLocks noChangeArrowheads="1"/>
            </p:cNvSpPr>
            <p:nvPr/>
          </p:nvSpPr>
          <p:spPr bwMode="auto">
            <a:xfrm>
              <a:off x="742" y="2306"/>
              <a:ext cx="369" cy="17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tty01</a:t>
              </a:r>
            </a:p>
          </p:txBody>
        </p:sp>
        <p:sp>
          <p:nvSpPr>
            <p:cNvPr id="35884" name="Line 1113"/>
            <p:cNvSpPr>
              <a:spLocks noChangeShapeType="1"/>
            </p:cNvSpPr>
            <p:nvPr/>
          </p:nvSpPr>
          <p:spPr bwMode="auto">
            <a:xfrm flipH="1">
              <a:off x="419"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85" name="Line 1114"/>
            <p:cNvSpPr>
              <a:spLocks noChangeShapeType="1"/>
            </p:cNvSpPr>
            <p:nvPr/>
          </p:nvSpPr>
          <p:spPr bwMode="auto">
            <a:xfrm>
              <a:off x="742" y="1996"/>
              <a:ext cx="215"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86" name="Text Box 1115"/>
            <p:cNvSpPr txBox="1">
              <a:spLocks noChangeArrowheads="1"/>
            </p:cNvSpPr>
            <p:nvPr/>
          </p:nvSpPr>
          <p:spPr bwMode="auto">
            <a:xfrm>
              <a:off x="742" y="2720"/>
              <a:ext cx="431"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bin</a:t>
              </a:r>
            </a:p>
          </p:txBody>
        </p:sp>
        <p:sp>
          <p:nvSpPr>
            <p:cNvPr id="35887" name="Text Box 1116"/>
            <p:cNvSpPr txBox="1">
              <a:spLocks noChangeArrowheads="1"/>
            </p:cNvSpPr>
            <p:nvPr/>
          </p:nvSpPr>
          <p:spPr bwMode="auto">
            <a:xfrm>
              <a:off x="1065" y="2720"/>
              <a:ext cx="430"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lib</a:t>
              </a:r>
            </a:p>
          </p:txBody>
        </p:sp>
        <p:sp>
          <p:nvSpPr>
            <p:cNvPr id="35888" name="Text Box 1117"/>
            <p:cNvSpPr txBox="1">
              <a:spLocks noChangeArrowheads="1"/>
            </p:cNvSpPr>
            <p:nvPr/>
          </p:nvSpPr>
          <p:spPr bwMode="auto">
            <a:xfrm>
              <a:off x="1388" y="2720"/>
              <a:ext cx="645"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man  tmp</a:t>
              </a:r>
            </a:p>
          </p:txBody>
        </p:sp>
        <p:sp>
          <p:nvSpPr>
            <p:cNvPr id="35889" name="Line 1118"/>
            <p:cNvSpPr>
              <a:spLocks noChangeShapeType="1"/>
            </p:cNvSpPr>
            <p:nvPr/>
          </p:nvSpPr>
          <p:spPr bwMode="auto">
            <a:xfrm flipH="1">
              <a:off x="957"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90" name="Line 1119"/>
            <p:cNvSpPr>
              <a:spLocks noChangeShapeType="1"/>
            </p:cNvSpPr>
            <p:nvPr/>
          </p:nvSpPr>
          <p:spPr bwMode="auto">
            <a:xfrm flipH="1">
              <a:off x="1280" y="1996"/>
              <a:ext cx="108"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91" name="Line 1120"/>
            <p:cNvSpPr>
              <a:spLocks noChangeShapeType="1"/>
            </p:cNvSpPr>
            <p:nvPr/>
          </p:nvSpPr>
          <p:spPr bwMode="auto">
            <a:xfrm>
              <a:off x="1388" y="1996"/>
              <a:ext cx="43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92" name="Text Box 1121"/>
            <p:cNvSpPr txBox="1">
              <a:spLocks noChangeArrowheads="1"/>
            </p:cNvSpPr>
            <p:nvPr/>
          </p:nvSpPr>
          <p:spPr bwMode="auto">
            <a:xfrm>
              <a:off x="2295" y="2306"/>
              <a:ext cx="540" cy="21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passwd</a:t>
              </a:r>
            </a:p>
          </p:txBody>
        </p:sp>
        <p:sp>
          <p:nvSpPr>
            <p:cNvPr id="35893" name="Line 1122"/>
            <p:cNvSpPr>
              <a:spLocks noChangeShapeType="1"/>
            </p:cNvSpPr>
            <p:nvPr/>
          </p:nvSpPr>
          <p:spPr bwMode="auto">
            <a:xfrm flipH="1">
              <a:off x="2679"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94" name="Line 1123"/>
            <p:cNvSpPr>
              <a:spLocks noChangeShapeType="1"/>
            </p:cNvSpPr>
            <p:nvPr/>
          </p:nvSpPr>
          <p:spPr bwMode="auto">
            <a:xfrm>
              <a:off x="3110" y="1996"/>
              <a:ext cx="646"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55" name="Text Box 1124"/>
            <p:cNvSpPr txBox="1">
              <a:spLocks noChangeArrowheads="1"/>
            </p:cNvSpPr>
            <p:nvPr/>
          </p:nvSpPr>
          <p:spPr bwMode="auto">
            <a:xfrm>
              <a:off x="354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var</a:t>
              </a:r>
            </a:p>
          </p:txBody>
        </p:sp>
        <p:sp>
          <p:nvSpPr>
            <p:cNvPr id="35896" name="Line 1125"/>
            <p:cNvSpPr>
              <a:spLocks noChangeShapeType="1"/>
            </p:cNvSpPr>
            <p:nvPr/>
          </p:nvSpPr>
          <p:spPr bwMode="auto">
            <a:xfrm>
              <a:off x="1926" y="1478"/>
              <a:ext cx="0"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97" name="Line 1126"/>
            <p:cNvSpPr>
              <a:spLocks noChangeShapeType="1"/>
            </p:cNvSpPr>
            <p:nvPr/>
          </p:nvSpPr>
          <p:spPr bwMode="auto">
            <a:xfrm flipH="1">
              <a:off x="1388"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98" name="Line 1127"/>
            <p:cNvSpPr>
              <a:spLocks noChangeShapeType="1"/>
            </p:cNvSpPr>
            <p:nvPr/>
          </p:nvSpPr>
          <p:spPr bwMode="auto">
            <a:xfrm flipH="1">
              <a:off x="742" y="1478"/>
              <a:ext cx="1076"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899" name="Line 1128"/>
            <p:cNvSpPr>
              <a:spLocks noChangeShapeType="1"/>
            </p:cNvSpPr>
            <p:nvPr/>
          </p:nvSpPr>
          <p:spPr bwMode="auto">
            <a:xfrm>
              <a:off x="1926"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900" name="Line 1129"/>
            <p:cNvSpPr>
              <a:spLocks noChangeShapeType="1"/>
            </p:cNvSpPr>
            <p:nvPr/>
          </p:nvSpPr>
          <p:spPr bwMode="auto">
            <a:xfrm>
              <a:off x="2033" y="1478"/>
              <a:ext cx="1077"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901" name="Line 1130"/>
            <p:cNvSpPr>
              <a:spLocks noChangeShapeType="1"/>
            </p:cNvSpPr>
            <p:nvPr/>
          </p:nvSpPr>
          <p:spPr bwMode="auto">
            <a:xfrm>
              <a:off x="2141" y="1478"/>
              <a:ext cx="1615"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2" name="Text Box 1131"/>
            <p:cNvSpPr txBox="1">
              <a:spLocks noChangeArrowheads="1"/>
            </p:cNvSpPr>
            <p:nvPr/>
          </p:nvSpPr>
          <p:spPr bwMode="auto">
            <a:xfrm>
              <a:off x="2356" y="2720"/>
              <a:ext cx="431"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fei1</a:t>
              </a:r>
            </a:p>
          </p:txBody>
        </p:sp>
        <p:sp>
          <p:nvSpPr>
            <p:cNvPr id="35903" name="Text Box 1132"/>
            <p:cNvSpPr txBox="1">
              <a:spLocks noChangeArrowheads="1"/>
            </p:cNvSpPr>
            <p:nvPr/>
          </p:nvSpPr>
          <p:spPr bwMode="auto">
            <a:xfrm>
              <a:off x="2679" y="3237"/>
              <a:ext cx="519"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myfile.c</a:t>
              </a:r>
            </a:p>
          </p:txBody>
        </p:sp>
        <p:sp>
          <p:nvSpPr>
            <p:cNvPr id="35904" name="Line 1133"/>
            <p:cNvSpPr>
              <a:spLocks noChangeShapeType="1"/>
            </p:cNvSpPr>
            <p:nvPr/>
          </p:nvSpPr>
          <p:spPr bwMode="auto">
            <a:xfrm flipH="1">
              <a:off x="3002" y="2927"/>
              <a:ext cx="108" cy="31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905" name="Line 1134"/>
            <p:cNvSpPr>
              <a:spLocks noChangeShapeType="1"/>
            </p:cNvSpPr>
            <p:nvPr/>
          </p:nvSpPr>
          <p:spPr bwMode="auto">
            <a:xfrm>
              <a:off x="2679" y="2927"/>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906" name="Text Box 1135"/>
            <p:cNvSpPr txBox="1">
              <a:spLocks noChangeArrowheads="1"/>
            </p:cNvSpPr>
            <p:nvPr/>
          </p:nvSpPr>
          <p:spPr bwMode="auto">
            <a:xfrm>
              <a:off x="1926" y="2306"/>
              <a:ext cx="364"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getty</a:t>
              </a:r>
            </a:p>
          </p:txBody>
        </p:sp>
        <p:sp>
          <p:nvSpPr>
            <p:cNvPr id="35907" name="Line 1136"/>
            <p:cNvSpPr>
              <a:spLocks noChangeShapeType="1"/>
            </p:cNvSpPr>
            <p:nvPr/>
          </p:nvSpPr>
          <p:spPr bwMode="auto">
            <a:xfrm flipH="1">
              <a:off x="2141"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908" name="Line 1137"/>
            <p:cNvSpPr>
              <a:spLocks noChangeShapeType="1"/>
            </p:cNvSpPr>
            <p:nvPr/>
          </p:nvSpPr>
          <p:spPr bwMode="auto">
            <a:xfrm>
              <a:off x="2464" y="1996"/>
              <a:ext cx="108"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69" name="Text Box 1138"/>
            <p:cNvSpPr txBox="1">
              <a:spLocks noChangeArrowheads="1"/>
            </p:cNvSpPr>
            <p:nvPr/>
          </p:nvSpPr>
          <p:spPr bwMode="auto">
            <a:xfrm>
              <a:off x="3541" y="220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fei3</a:t>
              </a:r>
            </a:p>
          </p:txBody>
        </p:sp>
        <p:sp>
          <p:nvSpPr>
            <p:cNvPr id="35910" name="Line 1139"/>
            <p:cNvSpPr>
              <a:spLocks noChangeShapeType="1"/>
            </p:cNvSpPr>
            <p:nvPr/>
          </p:nvSpPr>
          <p:spPr bwMode="auto">
            <a:xfrm>
              <a:off x="3110" y="1996"/>
              <a:ext cx="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1" name="Text Box 1140"/>
            <p:cNvSpPr txBox="1">
              <a:spLocks noChangeArrowheads="1"/>
            </p:cNvSpPr>
            <p:nvPr/>
          </p:nvSpPr>
          <p:spPr bwMode="auto">
            <a:xfrm>
              <a:off x="2828" y="2720"/>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fei2</a:t>
              </a:r>
            </a:p>
          </p:txBody>
        </p:sp>
        <p:sp>
          <p:nvSpPr>
            <p:cNvPr id="35912" name="Line 1141"/>
            <p:cNvSpPr>
              <a:spLocks noChangeShapeType="1"/>
            </p:cNvSpPr>
            <p:nvPr/>
          </p:nvSpPr>
          <p:spPr bwMode="auto">
            <a:xfrm>
              <a:off x="1388" y="1996"/>
              <a:ext cx="107"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5913" name="Line 1142"/>
            <p:cNvSpPr>
              <a:spLocks noChangeShapeType="1"/>
            </p:cNvSpPr>
            <p:nvPr/>
          </p:nvSpPr>
          <p:spPr bwMode="auto">
            <a:xfrm flipV="1">
              <a:off x="3002" y="3113"/>
              <a:ext cx="422" cy="1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74" name="Text Box 1144"/>
            <p:cNvSpPr txBox="1">
              <a:spLocks noChangeArrowheads="1"/>
            </p:cNvSpPr>
            <p:nvPr/>
          </p:nvSpPr>
          <p:spPr bwMode="auto">
            <a:xfrm>
              <a:off x="3325" y="2513"/>
              <a:ext cx="431"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fei4</a:t>
              </a:r>
            </a:p>
          </p:txBody>
        </p:sp>
        <p:sp>
          <p:nvSpPr>
            <p:cNvPr id="75" name="Text Box 1145"/>
            <p:cNvSpPr txBox="1">
              <a:spLocks noChangeArrowheads="1"/>
            </p:cNvSpPr>
            <p:nvPr/>
          </p:nvSpPr>
          <p:spPr bwMode="auto">
            <a:xfrm>
              <a:off x="3864" y="251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fei5</a:t>
              </a:r>
            </a:p>
          </p:txBody>
        </p:sp>
        <p:sp>
          <p:nvSpPr>
            <p:cNvPr id="35916" name="Line 1146"/>
            <p:cNvSpPr>
              <a:spLocks noChangeShapeType="1"/>
            </p:cNvSpPr>
            <p:nvPr/>
          </p:nvSpPr>
          <p:spPr bwMode="auto">
            <a:xfrm>
              <a:off x="3541"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7" name="Line 1147"/>
            <p:cNvSpPr>
              <a:spLocks noChangeShapeType="1"/>
            </p:cNvSpPr>
            <p:nvPr/>
          </p:nvSpPr>
          <p:spPr bwMode="auto">
            <a:xfrm flipH="1">
              <a:off x="3541" y="2410"/>
              <a:ext cx="215"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8" name="Line 1148"/>
            <p:cNvSpPr>
              <a:spLocks noChangeShapeType="1"/>
            </p:cNvSpPr>
            <p:nvPr/>
          </p:nvSpPr>
          <p:spPr bwMode="auto">
            <a:xfrm>
              <a:off x="3756" y="2410"/>
              <a:ext cx="323"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19" name="Line 1149"/>
            <p:cNvSpPr>
              <a:spLocks noChangeShapeType="1"/>
            </p:cNvSpPr>
            <p:nvPr/>
          </p:nvSpPr>
          <p:spPr bwMode="auto">
            <a:xfrm>
              <a:off x="4079"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744919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71500" y="357188"/>
            <a:ext cx="7772400" cy="677862"/>
          </a:xfrm>
        </p:spPr>
        <p:txBody>
          <a:bodyPr/>
          <a:lstStyle/>
          <a:p>
            <a:pPr eaLnBrk="1" hangingPunct="1"/>
            <a:r>
              <a:rPr sz="3200" b="1" dirty="0" err="1">
                <a:solidFill>
                  <a:srgbClr val="3333CC"/>
                </a:solidFill>
              </a:rPr>
              <a:t>层次目录结构</a:t>
            </a:r>
            <a:endParaRPr sz="3200" b="1" dirty="0">
              <a:solidFill>
                <a:srgbClr val="3333CC"/>
              </a:solidFill>
            </a:endParaRPr>
          </a:p>
        </p:txBody>
      </p:sp>
      <p:sp>
        <p:nvSpPr>
          <p:cNvPr id="36867" name="Rectangle 3"/>
          <p:cNvSpPr>
            <a:spLocks noGrp="1" noChangeArrowheads="1"/>
          </p:cNvSpPr>
          <p:nvPr>
            <p:ph type="body" idx="1"/>
          </p:nvPr>
        </p:nvSpPr>
        <p:spPr>
          <a:xfrm>
            <a:off x="2395538" y="1285875"/>
            <a:ext cx="4676775" cy="3927475"/>
          </a:xfrm>
        </p:spPr>
        <p:txBody>
          <a:bodyPr/>
          <a:lstStyle/>
          <a:p>
            <a:pPr marL="0" indent="352425" algn="just" eaLnBrk="1" hangingPunct="1">
              <a:buFontTx/>
              <a:buNone/>
            </a:pPr>
            <a:r>
              <a:rPr lang="zh-CN" altLang="en-US" sz="4400" dirty="0">
                <a:latin typeface="华文新魏" panose="02010800040101010101" pitchFamily="2" charset="-122"/>
                <a:ea typeface="华文新魏" panose="02010800040101010101" pitchFamily="2" charset="-122"/>
              </a:rPr>
              <a:t>路径名</a:t>
            </a:r>
          </a:p>
          <a:p>
            <a:pPr marL="0" indent="352425" algn="just" eaLnBrk="1" hangingPunct="1">
              <a:buFontTx/>
              <a:buNone/>
            </a:pPr>
            <a:r>
              <a:rPr lang="zh-CN" altLang="en-US" sz="4400" dirty="0">
                <a:latin typeface="华文新魏" panose="02010800040101010101" pitchFamily="2" charset="-122"/>
                <a:ea typeface="华文新魏" panose="02010800040101010101" pitchFamily="2" charset="-122"/>
              </a:rPr>
              <a:t>目录路径名</a:t>
            </a:r>
          </a:p>
          <a:p>
            <a:pPr marL="0" indent="352425" algn="just" eaLnBrk="1" hangingPunct="1">
              <a:buFontTx/>
              <a:buNone/>
            </a:pPr>
            <a:r>
              <a:rPr lang="zh-CN" altLang="en-US" sz="4400" dirty="0">
                <a:latin typeface="华文新魏" panose="02010800040101010101" pitchFamily="2" charset="-122"/>
                <a:ea typeface="华文新魏" panose="02010800040101010101" pitchFamily="2" charset="-122"/>
              </a:rPr>
              <a:t>文件路径名</a:t>
            </a:r>
          </a:p>
          <a:p>
            <a:pPr marL="0" indent="352425" algn="just" eaLnBrk="1" hangingPunct="1">
              <a:buFontTx/>
              <a:buNone/>
            </a:pPr>
            <a:r>
              <a:rPr lang="zh-CN" altLang="en-US" sz="4400" dirty="0">
                <a:latin typeface="华文新魏" panose="02010800040101010101" pitchFamily="2" charset="-122"/>
                <a:ea typeface="华文新魏" panose="02010800040101010101" pitchFamily="2" charset="-122"/>
              </a:rPr>
              <a:t>绝对路径名</a:t>
            </a:r>
          </a:p>
          <a:p>
            <a:pPr marL="0" indent="352425" algn="just" eaLnBrk="1" hangingPunct="1">
              <a:buFontTx/>
              <a:buNone/>
            </a:pPr>
            <a:r>
              <a:rPr lang="zh-CN" altLang="en-US" sz="4400" dirty="0">
                <a:latin typeface="华文新魏" panose="02010800040101010101" pitchFamily="2" charset="-122"/>
                <a:ea typeface="华文新魏" panose="02010800040101010101" pitchFamily="2" charset="-122"/>
              </a:rPr>
              <a:t>相对路径名</a:t>
            </a:r>
            <a:endParaRPr lang="en-US" altLang="zh-CN" sz="44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365454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8435" y="236080"/>
            <a:ext cx="7772400" cy="677862"/>
          </a:xfrm>
        </p:spPr>
        <p:txBody>
          <a:bodyPr/>
          <a:lstStyle/>
          <a:p>
            <a:pPr>
              <a:defRPr/>
            </a:pPr>
            <a:r>
              <a:rPr lang="en-US" altLang="zh-CN" sz="3200" b="1" dirty="0">
                <a:solidFill>
                  <a:srgbClr val="3333CC"/>
                </a:solidFill>
              </a:rPr>
              <a:t>(3)</a:t>
            </a:r>
            <a:r>
              <a:rPr sz="3200" b="1" dirty="0" err="1">
                <a:solidFill>
                  <a:srgbClr val="3333CC"/>
                </a:solidFill>
              </a:rPr>
              <a:t>文件目录的检索</a:t>
            </a:r>
            <a:endParaRPr sz="3200" b="1" dirty="0">
              <a:solidFill>
                <a:srgbClr val="3333CC"/>
              </a:solidFill>
            </a:endParaRPr>
          </a:p>
        </p:txBody>
      </p:sp>
      <p:sp>
        <p:nvSpPr>
          <p:cNvPr id="4" name="Rectangle 3"/>
          <p:cNvSpPr txBox="1">
            <a:spLocks noChangeArrowheads="1"/>
          </p:cNvSpPr>
          <p:nvPr/>
        </p:nvSpPr>
        <p:spPr>
          <a:xfrm>
            <a:off x="685800" y="1125538"/>
            <a:ext cx="7772400" cy="5399087"/>
          </a:xfrm>
          <a:prstGeom prst="rect">
            <a:avLst/>
          </a:prstGeom>
        </p:spPr>
        <p:txBody>
          <a:bodyPr/>
          <a:lstStyle/>
          <a:p>
            <a:pPr indent="352425" eaLnBrk="0" hangingPunct="0">
              <a:spcBef>
                <a:spcPct val="20000"/>
              </a:spcBef>
              <a:defRPr/>
            </a:pPr>
            <a:r>
              <a:rPr lang="en-US" altLang="zh-CN" sz="2800" kern="0">
                <a:latin typeface="华文中宋" pitchFamily="2" charset="-122"/>
                <a:ea typeface="华文中宋" pitchFamily="2" charset="-122"/>
              </a:rPr>
              <a:t>  </a:t>
            </a:r>
          </a:p>
        </p:txBody>
      </p:sp>
      <p:grpSp>
        <p:nvGrpSpPr>
          <p:cNvPr id="37892" name="Group 4"/>
          <p:cNvGrpSpPr>
            <a:grpSpLocks/>
          </p:cNvGrpSpPr>
          <p:nvPr/>
        </p:nvGrpSpPr>
        <p:grpSpPr bwMode="auto">
          <a:xfrm>
            <a:off x="323850" y="1052513"/>
            <a:ext cx="8496300" cy="5689600"/>
            <a:chOff x="1933" y="8273"/>
            <a:chExt cx="7560" cy="5803"/>
          </a:xfrm>
        </p:grpSpPr>
        <p:sp>
          <p:nvSpPr>
            <p:cNvPr id="37893" name="Text Box 5"/>
            <p:cNvSpPr txBox="1">
              <a:spLocks noChangeArrowheads="1"/>
            </p:cNvSpPr>
            <p:nvPr/>
          </p:nvSpPr>
          <p:spPr bwMode="auto">
            <a:xfrm>
              <a:off x="2293" y="13109"/>
              <a:ext cx="23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(a)</a:t>
              </a:r>
              <a:r>
                <a:rPr lang="zh-CN" altLang="en-US" sz="2000">
                  <a:solidFill>
                    <a:schemeClr val="accent2"/>
                  </a:solidFill>
                  <a:latin typeface="华文新魏" panose="02010800040101010101" pitchFamily="2" charset="-122"/>
                  <a:ea typeface="华文新魏" panose="02010800040101010101" pitchFamily="2" charset="-122"/>
                </a:rPr>
                <a:t>用户角度目录结构</a:t>
              </a:r>
            </a:p>
          </p:txBody>
        </p:sp>
        <p:sp>
          <p:nvSpPr>
            <p:cNvPr id="37894" name="Text Box 6"/>
            <p:cNvSpPr txBox="1">
              <a:spLocks noChangeArrowheads="1"/>
            </p:cNvSpPr>
            <p:nvPr/>
          </p:nvSpPr>
          <p:spPr bwMode="auto">
            <a:xfrm>
              <a:off x="3013" y="10457"/>
              <a:ext cx="72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usr</a:t>
              </a:r>
            </a:p>
          </p:txBody>
        </p:sp>
        <p:sp>
          <p:nvSpPr>
            <p:cNvPr id="37895" name="Text Box 7"/>
            <p:cNvSpPr txBox="1">
              <a:spLocks noChangeArrowheads="1"/>
            </p:cNvSpPr>
            <p:nvPr/>
          </p:nvSpPr>
          <p:spPr bwMode="auto">
            <a:xfrm>
              <a:off x="2653" y="12641"/>
              <a:ext cx="720" cy="312"/>
            </a:xfrm>
            <a:prstGeom prst="rect">
              <a:avLst/>
            </a:prstGeom>
            <a:solidFill>
              <a:schemeClr val="accent1"/>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myfil</a:t>
              </a:r>
            </a:p>
          </p:txBody>
        </p:sp>
        <p:sp>
          <p:nvSpPr>
            <p:cNvPr id="37896" name="Text Box 8"/>
            <p:cNvSpPr txBox="1">
              <a:spLocks noChangeArrowheads="1"/>
            </p:cNvSpPr>
            <p:nvPr/>
          </p:nvSpPr>
          <p:spPr bwMode="auto">
            <a:xfrm>
              <a:off x="2113" y="11081"/>
              <a:ext cx="72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t>xyz</a:t>
              </a:r>
            </a:p>
          </p:txBody>
        </p:sp>
        <p:sp>
          <p:nvSpPr>
            <p:cNvPr id="37897" name="Line 9"/>
            <p:cNvSpPr>
              <a:spLocks noChangeShapeType="1"/>
            </p:cNvSpPr>
            <p:nvPr/>
          </p:nvSpPr>
          <p:spPr bwMode="auto">
            <a:xfrm flipV="1">
              <a:off x="2473" y="10769"/>
              <a:ext cx="90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0"/>
            <p:cNvSpPr txBox="1">
              <a:spLocks noChangeArrowheads="1"/>
            </p:cNvSpPr>
            <p:nvPr/>
          </p:nvSpPr>
          <p:spPr bwMode="auto">
            <a:xfrm>
              <a:off x="3014" y="10457"/>
              <a:ext cx="719"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600">
                  <a:solidFill>
                    <a:schemeClr val="accent2"/>
                  </a:solidFill>
                  <a:ea typeface="宋体" charset="-122"/>
                </a:rPr>
                <a:t>home</a:t>
              </a:r>
            </a:p>
          </p:txBody>
        </p:sp>
        <p:sp>
          <p:nvSpPr>
            <p:cNvPr id="37899" name="Line 11"/>
            <p:cNvSpPr>
              <a:spLocks noChangeShapeType="1"/>
            </p:cNvSpPr>
            <p:nvPr/>
          </p:nvSpPr>
          <p:spPr bwMode="auto">
            <a:xfrm flipH="1">
              <a:off x="2473" y="10769"/>
              <a:ext cx="90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7900" name="Line 12"/>
            <p:cNvSpPr>
              <a:spLocks noChangeShapeType="1"/>
            </p:cNvSpPr>
            <p:nvPr/>
          </p:nvSpPr>
          <p:spPr bwMode="auto">
            <a:xfrm>
              <a:off x="3373" y="10769"/>
              <a:ext cx="108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4" name="Text Box 13"/>
            <p:cNvSpPr txBox="1">
              <a:spLocks noChangeArrowheads="1"/>
            </p:cNvSpPr>
            <p:nvPr/>
          </p:nvSpPr>
          <p:spPr bwMode="auto">
            <a:xfrm>
              <a:off x="1933" y="1186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600">
                  <a:solidFill>
                    <a:schemeClr val="accent2"/>
                  </a:solidFill>
                  <a:ea typeface="宋体" charset="-122"/>
                </a:rPr>
                <a:t>fei1</a:t>
              </a:r>
            </a:p>
          </p:txBody>
        </p:sp>
        <p:sp>
          <p:nvSpPr>
            <p:cNvPr id="37902" name="Text Box 14"/>
            <p:cNvSpPr txBox="1">
              <a:spLocks noChangeArrowheads="1"/>
            </p:cNvSpPr>
            <p:nvPr/>
          </p:nvSpPr>
          <p:spPr bwMode="auto">
            <a:xfrm>
              <a:off x="2293" y="12641"/>
              <a:ext cx="1080" cy="312"/>
            </a:xfrm>
            <a:prstGeom prst="rect">
              <a:avLst/>
            </a:prstGeom>
            <a:solidFill>
              <a:schemeClr val="accent1"/>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chemeClr val="accent2"/>
                  </a:solidFill>
                </a:rPr>
                <a:t>myfile.c</a:t>
              </a:r>
            </a:p>
          </p:txBody>
        </p:sp>
        <p:sp>
          <p:nvSpPr>
            <p:cNvPr id="37903" name="Line 15"/>
            <p:cNvSpPr>
              <a:spLocks noChangeShapeType="1"/>
            </p:cNvSpPr>
            <p:nvPr/>
          </p:nvSpPr>
          <p:spPr bwMode="auto">
            <a:xfrm flipH="1">
              <a:off x="2833" y="12173"/>
              <a:ext cx="360" cy="46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7904" name="Line 16"/>
            <p:cNvSpPr>
              <a:spLocks noChangeShapeType="1"/>
            </p:cNvSpPr>
            <p:nvPr/>
          </p:nvSpPr>
          <p:spPr bwMode="auto">
            <a:xfrm>
              <a:off x="2293" y="12173"/>
              <a:ext cx="540" cy="46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8" name="Text Box 17"/>
            <p:cNvSpPr txBox="1">
              <a:spLocks noChangeArrowheads="1"/>
            </p:cNvSpPr>
            <p:nvPr/>
          </p:nvSpPr>
          <p:spPr bwMode="auto">
            <a:xfrm>
              <a:off x="4093" y="1108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600">
                  <a:solidFill>
                    <a:schemeClr val="accent2"/>
                  </a:solidFill>
                  <a:ea typeface="宋体" charset="-122"/>
                </a:rPr>
                <a:t>fei3</a:t>
              </a:r>
            </a:p>
          </p:txBody>
        </p:sp>
        <p:sp>
          <p:nvSpPr>
            <p:cNvPr id="37906" name="Line 18"/>
            <p:cNvSpPr>
              <a:spLocks noChangeShapeType="1"/>
            </p:cNvSpPr>
            <p:nvPr/>
          </p:nvSpPr>
          <p:spPr bwMode="auto">
            <a:xfrm flipH="1">
              <a:off x="3193" y="10769"/>
              <a:ext cx="18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0" name="Text Box 19"/>
            <p:cNvSpPr txBox="1">
              <a:spLocks noChangeArrowheads="1"/>
            </p:cNvSpPr>
            <p:nvPr/>
          </p:nvSpPr>
          <p:spPr bwMode="auto">
            <a:xfrm>
              <a:off x="2833" y="11861"/>
              <a:ext cx="720" cy="3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600">
                  <a:solidFill>
                    <a:schemeClr val="accent2"/>
                  </a:solidFill>
                  <a:ea typeface="宋体" charset="-122"/>
                </a:rPr>
                <a:t>fei2</a:t>
              </a:r>
            </a:p>
          </p:txBody>
        </p:sp>
        <p:sp>
          <p:nvSpPr>
            <p:cNvPr id="37908" name="Text Box 20"/>
            <p:cNvSpPr txBox="1">
              <a:spLocks noChangeArrowheads="1"/>
            </p:cNvSpPr>
            <p:nvPr/>
          </p:nvSpPr>
          <p:spPr bwMode="auto">
            <a:xfrm>
              <a:off x="2113" y="11081"/>
              <a:ext cx="54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A</a:t>
              </a:r>
            </a:p>
          </p:txBody>
        </p:sp>
        <p:sp>
          <p:nvSpPr>
            <p:cNvPr id="37909" name="Line 21"/>
            <p:cNvSpPr>
              <a:spLocks noChangeShapeType="1"/>
            </p:cNvSpPr>
            <p:nvPr/>
          </p:nvSpPr>
          <p:spPr bwMode="auto">
            <a:xfrm flipV="1">
              <a:off x="2473" y="10769"/>
              <a:ext cx="90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22"/>
            <p:cNvSpPr txBox="1">
              <a:spLocks noChangeArrowheads="1"/>
            </p:cNvSpPr>
            <p:nvPr/>
          </p:nvSpPr>
          <p:spPr bwMode="auto">
            <a:xfrm>
              <a:off x="3733" y="11706"/>
              <a:ext cx="720" cy="31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600" dirty="0">
                  <a:solidFill>
                    <a:schemeClr val="accent2"/>
                  </a:solidFill>
                  <a:ea typeface="宋体" charset="-122"/>
                </a:rPr>
                <a:t>fei4</a:t>
              </a:r>
            </a:p>
          </p:txBody>
        </p:sp>
        <p:sp>
          <p:nvSpPr>
            <p:cNvPr id="24" name="Text Box 23"/>
            <p:cNvSpPr txBox="1">
              <a:spLocks noChangeArrowheads="1"/>
            </p:cNvSpPr>
            <p:nvPr/>
          </p:nvSpPr>
          <p:spPr bwMode="auto">
            <a:xfrm>
              <a:off x="4632" y="11706"/>
              <a:ext cx="719" cy="31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600">
                  <a:solidFill>
                    <a:schemeClr val="accent2"/>
                  </a:solidFill>
                  <a:ea typeface="宋体" charset="-122"/>
                </a:rPr>
                <a:t>fei5</a:t>
              </a:r>
            </a:p>
          </p:txBody>
        </p:sp>
        <p:sp>
          <p:nvSpPr>
            <p:cNvPr id="37912" name="Line 24"/>
            <p:cNvSpPr>
              <a:spLocks noChangeShapeType="1"/>
            </p:cNvSpPr>
            <p:nvPr/>
          </p:nvSpPr>
          <p:spPr bwMode="auto">
            <a:xfrm flipH="1">
              <a:off x="4093" y="11393"/>
              <a:ext cx="36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25"/>
            <p:cNvSpPr>
              <a:spLocks noChangeShapeType="1"/>
            </p:cNvSpPr>
            <p:nvPr/>
          </p:nvSpPr>
          <p:spPr bwMode="auto">
            <a:xfrm>
              <a:off x="4453" y="11393"/>
              <a:ext cx="54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4" name="Line 26"/>
            <p:cNvSpPr>
              <a:spLocks noChangeShapeType="1"/>
            </p:cNvSpPr>
            <p:nvPr/>
          </p:nvSpPr>
          <p:spPr bwMode="auto">
            <a:xfrm>
              <a:off x="4093" y="12017"/>
              <a:ext cx="0"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Text Box 27"/>
            <p:cNvSpPr txBox="1">
              <a:spLocks noChangeArrowheads="1"/>
            </p:cNvSpPr>
            <p:nvPr/>
          </p:nvSpPr>
          <p:spPr bwMode="auto">
            <a:xfrm>
              <a:off x="3553" y="12204"/>
              <a:ext cx="1080" cy="34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testfile.c</a:t>
              </a:r>
            </a:p>
          </p:txBody>
        </p:sp>
        <p:sp>
          <p:nvSpPr>
            <p:cNvPr id="37916" name="Text Box 28"/>
            <p:cNvSpPr txBox="1">
              <a:spLocks noChangeArrowheads="1"/>
            </p:cNvSpPr>
            <p:nvPr/>
          </p:nvSpPr>
          <p:spPr bwMode="auto">
            <a:xfrm>
              <a:off x="4813" y="12329"/>
              <a:ext cx="540" cy="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B</a:t>
              </a:r>
            </a:p>
          </p:txBody>
        </p:sp>
        <p:sp>
          <p:nvSpPr>
            <p:cNvPr id="37917" name="Line 29"/>
            <p:cNvSpPr>
              <a:spLocks noChangeShapeType="1"/>
            </p:cNvSpPr>
            <p:nvPr/>
          </p:nvSpPr>
          <p:spPr bwMode="auto">
            <a:xfrm>
              <a:off x="4993" y="12017"/>
              <a:ext cx="0"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30"/>
            <p:cNvSpPr>
              <a:spLocks noChangeShapeType="1"/>
            </p:cNvSpPr>
            <p:nvPr/>
          </p:nvSpPr>
          <p:spPr bwMode="auto">
            <a:xfrm flipV="1">
              <a:off x="3013" y="12485"/>
              <a:ext cx="900" cy="156"/>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19" name="Group 31"/>
            <p:cNvGrpSpPr>
              <a:grpSpLocks/>
            </p:cNvGrpSpPr>
            <p:nvPr/>
          </p:nvGrpSpPr>
          <p:grpSpPr bwMode="auto">
            <a:xfrm>
              <a:off x="4453" y="8273"/>
              <a:ext cx="5040" cy="4680"/>
              <a:chOff x="5173" y="7212"/>
              <a:chExt cx="5040" cy="4680"/>
            </a:xfrm>
          </p:grpSpPr>
          <p:sp>
            <p:nvSpPr>
              <p:cNvPr id="37922" name="Text Box 32"/>
              <p:cNvSpPr txBox="1">
                <a:spLocks noChangeArrowheads="1"/>
              </p:cNvSpPr>
              <p:nvPr/>
            </p:nvSpPr>
            <p:spPr bwMode="auto">
              <a:xfrm>
                <a:off x="6973" y="721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37923" name="Text Box 33"/>
              <p:cNvSpPr txBox="1">
                <a:spLocks noChangeArrowheads="1"/>
              </p:cNvSpPr>
              <p:nvPr/>
            </p:nvSpPr>
            <p:spPr bwMode="auto">
              <a:xfrm>
                <a:off x="6973" y="752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100   </a:t>
                </a:r>
                <a:r>
                  <a:rPr lang="en-US" altLang="zh-CN" sz="1600"/>
                  <a:t> </a:t>
                </a:r>
                <a:r>
                  <a:rPr lang="zh-CN" altLang="en-US" sz="1600"/>
                  <a:t>．．</a:t>
                </a:r>
              </a:p>
            </p:txBody>
          </p:sp>
          <p:sp>
            <p:nvSpPr>
              <p:cNvPr id="37924" name="Text Box 34"/>
              <p:cNvSpPr txBox="1">
                <a:spLocks noChangeArrowheads="1"/>
              </p:cNvSpPr>
              <p:nvPr/>
            </p:nvSpPr>
            <p:spPr bwMode="auto">
              <a:xfrm>
                <a:off x="6973" y="783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941     A</a:t>
                </a:r>
              </a:p>
            </p:txBody>
          </p:sp>
          <p:sp>
            <p:nvSpPr>
              <p:cNvPr id="37925" name="Text Box 35"/>
              <p:cNvSpPr txBox="1">
                <a:spLocks noChangeArrowheads="1"/>
              </p:cNvSpPr>
              <p:nvPr/>
            </p:nvSpPr>
            <p:spPr bwMode="auto">
              <a:xfrm>
                <a:off x="6973" y="814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270     fei1</a:t>
                </a:r>
              </a:p>
            </p:txBody>
          </p:sp>
          <p:sp>
            <p:nvSpPr>
              <p:cNvPr id="37926" name="Text Box 36"/>
              <p:cNvSpPr txBox="1">
                <a:spLocks noChangeArrowheads="1"/>
              </p:cNvSpPr>
              <p:nvPr/>
            </p:nvSpPr>
            <p:spPr bwMode="auto">
              <a:xfrm>
                <a:off x="6973" y="846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250     fei2</a:t>
                </a:r>
              </a:p>
            </p:txBody>
          </p:sp>
          <p:sp>
            <p:nvSpPr>
              <p:cNvPr id="37927" name="Text Box 37"/>
              <p:cNvSpPr txBox="1">
                <a:spLocks noChangeArrowheads="1"/>
              </p:cNvSpPr>
              <p:nvPr/>
            </p:nvSpPr>
            <p:spPr bwMode="auto">
              <a:xfrm>
                <a:off x="6973" y="877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fei3</a:t>
                </a:r>
              </a:p>
            </p:txBody>
          </p:sp>
          <p:sp>
            <p:nvSpPr>
              <p:cNvPr id="37928" name="Line 38"/>
              <p:cNvSpPr>
                <a:spLocks noChangeShapeType="1"/>
              </p:cNvSpPr>
              <p:nvPr/>
            </p:nvSpPr>
            <p:spPr bwMode="auto">
              <a:xfrm>
                <a:off x="7513" y="7212"/>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7929" name="Group 39"/>
              <p:cNvGrpSpPr>
                <a:grpSpLocks/>
              </p:cNvGrpSpPr>
              <p:nvPr/>
            </p:nvGrpSpPr>
            <p:grpSpPr bwMode="auto">
              <a:xfrm>
                <a:off x="5173" y="8148"/>
                <a:ext cx="1440" cy="936"/>
                <a:chOff x="6073" y="9552"/>
                <a:chExt cx="1440" cy="936"/>
              </a:xfrm>
            </p:grpSpPr>
            <p:sp>
              <p:nvSpPr>
                <p:cNvPr id="37961" name="Text Box 40"/>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270      </a:t>
                  </a:r>
                  <a:r>
                    <a:rPr lang="zh-CN" altLang="en-US" sz="1600">
                      <a:solidFill>
                        <a:schemeClr val="accent2"/>
                      </a:solidFill>
                    </a:rPr>
                    <a:t>．</a:t>
                  </a:r>
                </a:p>
              </p:txBody>
            </p:sp>
            <p:sp>
              <p:nvSpPr>
                <p:cNvPr id="37962" name="Text Box 41"/>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37963" name="Text Box 42"/>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302      myfile.c</a:t>
                  </a:r>
                </a:p>
              </p:txBody>
            </p:sp>
            <p:sp>
              <p:nvSpPr>
                <p:cNvPr id="37964" name="Line 43"/>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30" name="Group 44"/>
              <p:cNvGrpSpPr>
                <a:grpSpLocks/>
              </p:cNvGrpSpPr>
              <p:nvPr/>
            </p:nvGrpSpPr>
            <p:grpSpPr bwMode="auto">
              <a:xfrm>
                <a:off x="8773" y="8148"/>
                <a:ext cx="1440" cy="936"/>
                <a:chOff x="7153" y="9396"/>
                <a:chExt cx="1440" cy="936"/>
              </a:xfrm>
            </p:grpSpPr>
            <p:sp>
              <p:nvSpPr>
                <p:cNvPr id="37957" name="Text Box 45"/>
                <p:cNvSpPr txBox="1">
                  <a:spLocks noChangeArrowheads="1"/>
                </p:cNvSpPr>
                <p:nvPr/>
              </p:nvSpPr>
              <p:spPr bwMode="auto">
                <a:xfrm>
                  <a:off x="7153" y="939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250     </a:t>
                  </a:r>
                  <a:r>
                    <a:rPr lang="zh-CN" altLang="en-US" sz="1600">
                      <a:solidFill>
                        <a:schemeClr val="accent2"/>
                      </a:solidFill>
                    </a:rPr>
                    <a:t>．</a:t>
                  </a:r>
                </a:p>
              </p:txBody>
            </p:sp>
            <p:sp>
              <p:nvSpPr>
                <p:cNvPr id="37958" name="Text Box 46"/>
                <p:cNvSpPr txBox="1">
                  <a:spLocks noChangeArrowheads="1"/>
                </p:cNvSpPr>
                <p:nvPr/>
              </p:nvSpPr>
              <p:spPr bwMode="auto">
                <a:xfrm>
                  <a:off x="7153" y="970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37959" name="Text Box 47"/>
                <p:cNvSpPr txBox="1">
                  <a:spLocks noChangeArrowheads="1"/>
                </p:cNvSpPr>
                <p:nvPr/>
              </p:nvSpPr>
              <p:spPr bwMode="auto">
                <a:xfrm>
                  <a:off x="7153" y="1002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302     myfile.c</a:t>
                  </a:r>
                </a:p>
              </p:txBody>
            </p:sp>
            <p:sp>
              <p:nvSpPr>
                <p:cNvPr id="37960" name="Line 48"/>
                <p:cNvSpPr>
                  <a:spLocks noChangeShapeType="1"/>
                </p:cNvSpPr>
                <p:nvPr/>
              </p:nvSpPr>
              <p:spPr bwMode="auto">
                <a:xfrm>
                  <a:off x="7693" y="939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31" name="Group 49"/>
              <p:cNvGrpSpPr>
                <a:grpSpLocks/>
              </p:cNvGrpSpPr>
              <p:nvPr/>
            </p:nvGrpSpPr>
            <p:grpSpPr bwMode="auto">
              <a:xfrm>
                <a:off x="6973" y="9396"/>
                <a:ext cx="1440" cy="1248"/>
                <a:chOff x="8953" y="9396"/>
                <a:chExt cx="1440" cy="1248"/>
              </a:xfrm>
            </p:grpSpPr>
            <p:sp>
              <p:nvSpPr>
                <p:cNvPr id="37952" name="Text Box 50"/>
                <p:cNvSpPr txBox="1">
                  <a:spLocks noChangeArrowheads="1"/>
                </p:cNvSpPr>
                <p:nvPr/>
              </p:nvSpPr>
              <p:spPr bwMode="auto">
                <a:xfrm>
                  <a:off x="8953" y="939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a:t>
                  </a:r>
                  <a:r>
                    <a:rPr lang="zh-CN" altLang="en-US" sz="1600">
                      <a:solidFill>
                        <a:schemeClr val="accent2"/>
                      </a:solidFill>
                    </a:rPr>
                    <a:t>．</a:t>
                  </a:r>
                </a:p>
              </p:txBody>
            </p:sp>
            <p:sp>
              <p:nvSpPr>
                <p:cNvPr id="37953" name="Text Box 51"/>
                <p:cNvSpPr txBox="1">
                  <a:spLocks noChangeArrowheads="1"/>
                </p:cNvSpPr>
                <p:nvPr/>
              </p:nvSpPr>
              <p:spPr bwMode="auto">
                <a:xfrm>
                  <a:off x="8953" y="9708"/>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685     </a:t>
                  </a:r>
                  <a:r>
                    <a:rPr lang="zh-CN" altLang="en-US" sz="1600">
                      <a:solidFill>
                        <a:schemeClr val="accent2"/>
                      </a:solidFill>
                    </a:rPr>
                    <a:t>．．</a:t>
                  </a:r>
                </a:p>
              </p:txBody>
            </p:sp>
            <p:sp>
              <p:nvSpPr>
                <p:cNvPr id="37954" name="Text Box 52"/>
                <p:cNvSpPr txBox="1">
                  <a:spLocks noChangeArrowheads="1"/>
                </p:cNvSpPr>
                <p:nvPr/>
              </p:nvSpPr>
              <p:spPr bwMode="auto">
                <a:xfrm>
                  <a:off x="8953" y="10020"/>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345     fei4</a:t>
                  </a:r>
                </a:p>
              </p:txBody>
            </p:sp>
            <p:sp>
              <p:nvSpPr>
                <p:cNvPr id="37955" name="Text Box 53"/>
                <p:cNvSpPr txBox="1">
                  <a:spLocks noChangeArrowheads="1"/>
                </p:cNvSpPr>
                <p:nvPr/>
              </p:nvSpPr>
              <p:spPr bwMode="auto">
                <a:xfrm>
                  <a:off x="8953" y="1033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565     fei5</a:t>
                  </a:r>
                </a:p>
              </p:txBody>
            </p:sp>
            <p:sp>
              <p:nvSpPr>
                <p:cNvPr id="37956" name="Line 54"/>
                <p:cNvSpPr>
                  <a:spLocks noChangeShapeType="1"/>
                </p:cNvSpPr>
                <p:nvPr/>
              </p:nvSpPr>
              <p:spPr bwMode="auto">
                <a:xfrm>
                  <a:off x="9493" y="9396"/>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32" name="Group 55"/>
              <p:cNvGrpSpPr>
                <a:grpSpLocks/>
              </p:cNvGrpSpPr>
              <p:nvPr/>
            </p:nvGrpSpPr>
            <p:grpSpPr bwMode="auto">
              <a:xfrm>
                <a:off x="6253" y="10956"/>
                <a:ext cx="1440" cy="936"/>
                <a:chOff x="6073" y="9552"/>
                <a:chExt cx="1440" cy="936"/>
              </a:xfrm>
            </p:grpSpPr>
            <p:sp>
              <p:nvSpPr>
                <p:cNvPr id="37948" name="Text Box 56"/>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345 </a:t>
                  </a:r>
                  <a:r>
                    <a:rPr lang="en-US" altLang="zh-CN" sz="1600"/>
                    <a:t>    </a:t>
                  </a:r>
                  <a:r>
                    <a:rPr lang="zh-CN" altLang="en-US" sz="1600"/>
                    <a:t>．</a:t>
                  </a:r>
                </a:p>
              </p:txBody>
            </p:sp>
            <p:sp>
              <p:nvSpPr>
                <p:cNvPr id="37949" name="Text Box 57"/>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a:t>
                  </a:r>
                  <a:r>
                    <a:rPr lang="zh-CN" altLang="en-US" sz="1600">
                      <a:solidFill>
                        <a:schemeClr val="accent2"/>
                      </a:solidFill>
                    </a:rPr>
                    <a:t>．．</a:t>
                  </a:r>
                </a:p>
              </p:txBody>
            </p:sp>
            <p:sp>
              <p:nvSpPr>
                <p:cNvPr id="37950" name="Text Box 58"/>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302     testfile.c</a:t>
                  </a:r>
                </a:p>
              </p:txBody>
            </p:sp>
            <p:sp>
              <p:nvSpPr>
                <p:cNvPr id="37951" name="Line 59"/>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933" name="Group 60"/>
              <p:cNvGrpSpPr>
                <a:grpSpLocks/>
              </p:cNvGrpSpPr>
              <p:nvPr/>
            </p:nvGrpSpPr>
            <p:grpSpPr bwMode="auto">
              <a:xfrm>
                <a:off x="8053" y="10956"/>
                <a:ext cx="1440" cy="936"/>
                <a:chOff x="6073" y="9552"/>
                <a:chExt cx="1440" cy="936"/>
              </a:xfrm>
            </p:grpSpPr>
            <p:sp>
              <p:nvSpPr>
                <p:cNvPr id="37944" name="Text Box 61"/>
                <p:cNvSpPr txBox="1">
                  <a:spLocks noChangeArrowheads="1"/>
                </p:cNvSpPr>
                <p:nvPr/>
              </p:nvSpPr>
              <p:spPr bwMode="auto">
                <a:xfrm>
                  <a:off x="6073" y="9552"/>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565     </a:t>
                  </a:r>
                  <a:r>
                    <a:rPr lang="zh-CN" altLang="en-US" sz="1600">
                      <a:solidFill>
                        <a:schemeClr val="accent2"/>
                      </a:solidFill>
                    </a:rPr>
                    <a:t>．</a:t>
                  </a:r>
                </a:p>
              </p:txBody>
            </p:sp>
            <p:sp>
              <p:nvSpPr>
                <p:cNvPr id="37945" name="Text Box 62"/>
                <p:cNvSpPr txBox="1">
                  <a:spLocks noChangeArrowheads="1"/>
                </p:cNvSpPr>
                <p:nvPr/>
              </p:nvSpPr>
              <p:spPr bwMode="auto">
                <a:xfrm>
                  <a:off x="6073" y="9864"/>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770     </a:t>
                  </a:r>
                  <a:r>
                    <a:rPr lang="zh-CN" altLang="en-US" sz="1600">
                      <a:solidFill>
                        <a:schemeClr val="accent2"/>
                      </a:solidFill>
                    </a:rPr>
                    <a:t>．．</a:t>
                  </a:r>
                </a:p>
              </p:txBody>
            </p:sp>
            <p:sp>
              <p:nvSpPr>
                <p:cNvPr id="37946" name="Text Box 63"/>
                <p:cNvSpPr txBox="1">
                  <a:spLocks noChangeArrowheads="1"/>
                </p:cNvSpPr>
                <p:nvPr/>
              </p:nvSpPr>
              <p:spPr bwMode="auto">
                <a:xfrm>
                  <a:off x="6073" y="10176"/>
                  <a:ext cx="1440" cy="312"/>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accent2"/>
                      </a:solidFill>
                    </a:rPr>
                    <a:t>824     B</a:t>
                  </a:r>
                </a:p>
              </p:txBody>
            </p:sp>
            <p:sp>
              <p:nvSpPr>
                <p:cNvPr id="37947" name="Line 64"/>
                <p:cNvSpPr>
                  <a:spLocks noChangeShapeType="1"/>
                </p:cNvSpPr>
                <p:nvPr/>
              </p:nvSpPr>
              <p:spPr bwMode="auto">
                <a:xfrm>
                  <a:off x="6613" y="955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34" name="Line 65"/>
              <p:cNvSpPr>
                <a:spLocks noChangeShapeType="1"/>
              </p:cNvSpPr>
              <p:nvPr/>
            </p:nvSpPr>
            <p:spPr bwMode="auto">
              <a:xfrm flipV="1">
                <a:off x="8413" y="8148"/>
                <a:ext cx="360" cy="46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5" name="Line 66"/>
              <p:cNvSpPr>
                <a:spLocks noChangeShapeType="1"/>
              </p:cNvSpPr>
              <p:nvPr/>
            </p:nvSpPr>
            <p:spPr bwMode="auto">
              <a:xfrm flipH="1">
                <a:off x="8413" y="8616"/>
                <a:ext cx="36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6" name="Line 67"/>
              <p:cNvSpPr>
                <a:spLocks noChangeShapeType="1"/>
              </p:cNvSpPr>
              <p:nvPr/>
            </p:nvSpPr>
            <p:spPr bwMode="auto">
              <a:xfrm flipV="1">
                <a:off x="6613" y="8460"/>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7" name="Line 68"/>
              <p:cNvSpPr>
                <a:spLocks noChangeShapeType="1"/>
              </p:cNvSpPr>
              <p:nvPr/>
            </p:nvSpPr>
            <p:spPr bwMode="auto">
              <a:xfrm flipH="1">
                <a:off x="6613" y="8148"/>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8" name="Line 69"/>
              <p:cNvSpPr>
                <a:spLocks noChangeShapeType="1"/>
              </p:cNvSpPr>
              <p:nvPr/>
            </p:nvSpPr>
            <p:spPr bwMode="auto">
              <a:xfrm>
                <a:off x="715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39" name="Line 70"/>
              <p:cNvSpPr>
                <a:spLocks noChangeShapeType="1"/>
              </p:cNvSpPr>
              <p:nvPr/>
            </p:nvSpPr>
            <p:spPr bwMode="auto">
              <a:xfrm flipV="1">
                <a:off x="8233" y="908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0" name="Line 71"/>
              <p:cNvSpPr>
                <a:spLocks noChangeShapeType="1"/>
              </p:cNvSpPr>
              <p:nvPr/>
            </p:nvSpPr>
            <p:spPr bwMode="auto">
              <a:xfrm flipH="1">
                <a:off x="6433" y="10176"/>
                <a:ext cx="54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1" name="Line 72"/>
              <p:cNvSpPr>
                <a:spLocks noChangeShapeType="1"/>
              </p:cNvSpPr>
              <p:nvPr/>
            </p:nvSpPr>
            <p:spPr bwMode="auto">
              <a:xfrm flipV="1">
                <a:off x="6973" y="10644"/>
                <a:ext cx="1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2" name="Line 73"/>
              <p:cNvSpPr>
                <a:spLocks noChangeShapeType="1"/>
              </p:cNvSpPr>
              <p:nvPr/>
            </p:nvSpPr>
            <p:spPr bwMode="auto">
              <a:xfrm>
                <a:off x="8233" y="10644"/>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3" name="Line 74"/>
              <p:cNvSpPr>
                <a:spLocks noChangeShapeType="1"/>
              </p:cNvSpPr>
              <p:nvPr/>
            </p:nvSpPr>
            <p:spPr bwMode="auto">
              <a:xfrm flipH="1" flipV="1">
                <a:off x="8413" y="10488"/>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920" name="Text Box 75"/>
            <p:cNvSpPr txBox="1">
              <a:spLocks noChangeArrowheads="1"/>
            </p:cNvSpPr>
            <p:nvPr/>
          </p:nvSpPr>
          <p:spPr bwMode="auto">
            <a:xfrm>
              <a:off x="3013" y="13577"/>
              <a:ext cx="3780" cy="49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accent2"/>
                  </a:solidFill>
                  <a:ea typeface="华文新魏" panose="02010800040101010101" pitchFamily="2" charset="-122"/>
                </a:rPr>
                <a:t>    </a:t>
              </a:r>
              <a:r>
                <a:rPr lang="zh-CN" altLang="en-US" sz="2800" noProof="1">
                  <a:solidFill>
                    <a:schemeClr val="accent2"/>
                  </a:solidFill>
                  <a:ea typeface="华文新魏" panose="02010800040101010101" pitchFamily="2" charset="-122"/>
                </a:rPr>
                <a:t>不同角度的目录结构</a:t>
              </a:r>
            </a:p>
            <a:p>
              <a:pPr eaLnBrk="1" hangingPunct="1"/>
              <a:endParaRPr lang="en-US" altLang="zh-CN" sz="2800">
                <a:solidFill>
                  <a:schemeClr val="accent2"/>
                </a:solidFill>
                <a:ea typeface="华文新魏" panose="02010800040101010101" pitchFamily="2" charset="-122"/>
              </a:endParaRPr>
            </a:p>
          </p:txBody>
        </p:sp>
        <p:sp>
          <p:nvSpPr>
            <p:cNvPr id="37921" name="Text Box 76"/>
            <p:cNvSpPr txBox="1">
              <a:spLocks noChangeArrowheads="1"/>
            </p:cNvSpPr>
            <p:nvPr/>
          </p:nvSpPr>
          <p:spPr bwMode="auto">
            <a:xfrm>
              <a:off x="5893" y="13109"/>
              <a:ext cx="23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(b)</a:t>
              </a:r>
              <a:r>
                <a:rPr lang="zh-CN" altLang="en-US" sz="2000">
                  <a:solidFill>
                    <a:schemeClr val="accent2"/>
                  </a:solidFill>
                  <a:latin typeface="华文新魏" panose="02010800040101010101" pitchFamily="2" charset="-122"/>
                  <a:ea typeface="华文新魏" panose="02010800040101010101" pitchFamily="2" charset="-122"/>
                </a:rPr>
                <a:t>系统角度目录链接</a:t>
              </a:r>
            </a:p>
          </p:txBody>
        </p:sp>
      </p:grpSp>
    </p:spTree>
    <p:extLst>
      <p:ext uri="{BB962C8B-B14F-4D97-AF65-F5344CB8AC3E}">
        <p14:creationId xmlns:p14="http://schemas.microsoft.com/office/powerpoint/2010/main" val="325124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714375" y="214313"/>
            <a:ext cx="7772400" cy="677862"/>
          </a:xfrm>
        </p:spPr>
        <p:txBody>
          <a:bodyPr/>
          <a:lstStyle/>
          <a:p>
            <a:pPr eaLnBrk="1" hangingPunct="1">
              <a:defRPr/>
            </a:pPr>
            <a:r>
              <a:rPr lang="en-US" altLang="zh-CN" kern="1200" dirty="0">
                <a:solidFill>
                  <a:srgbClr val="FF0000"/>
                </a:solidFill>
                <a:ea typeface="华文新魏" pitchFamily="2" charset="-122"/>
              </a:rPr>
              <a:t>6.3文件组织与数据存储</a:t>
            </a:r>
          </a:p>
        </p:txBody>
      </p:sp>
      <p:sp>
        <p:nvSpPr>
          <p:cNvPr id="38915" name="Rectangle 1027"/>
          <p:cNvSpPr>
            <a:spLocks noGrp="1" noChangeArrowheads="1"/>
          </p:cNvSpPr>
          <p:nvPr>
            <p:ph type="body" idx="1"/>
          </p:nvPr>
        </p:nvSpPr>
        <p:spPr>
          <a:xfrm>
            <a:off x="214313" y="928688"/>
            <a:ext cx="6248400" cy="492125"/>
          </a:xfrm>
        </p:spPr>
        <p:txBody>
          <a:bodyPr/>
          <a:lstStyle/>
          <a:p>
            <a:pPr marL="0" indent="352425" eaLnBrk="1" hangingPunct="1">
              <a:buFontTx/>
              <a:buNone/>
              <a:defRPr/>
            </a:pPr>
            <a:r>
              <a:rPr lang="en-US" altLang="zh-CN" b="1" dirty="0">
                <a:solidFill>
                  <a:srgbClr val="3333CC"/>
                </a:solidFill>
                <a:latin typeface="+mj-lt"/>
                <a:ea typeface="+mj-ea"/>
                <a:cs typeface="+mj-cs"/>
              </a:rPr>
              <a:t>6.3.1 </a:t>
            </a:r>
            <a:r>
              <a:rPr lang="zh-CN" altLang="en-US" b="1" dirty="0">
                <a:solidFill>
                  <a:srgbClr val="3333CC"/>
                </a:solidFill>
                <a:latin typeface="+mj-lt"/>
                <a:ea typeface="+mj-ea"/>
                <a:cs typeface="+mj-cs"/>
              </a:rPr>
              <a:t>文件的存储</a:t>
            </a:r>
            <a:endParaRPr lang="en-US" altLang="zh-CN" b="1" dirty="0">
              <a:solidFill>
                <a:srgbClr val="3333CC"/>
              </a:solidFill>
              <a:latin typeface="+mj-lt"/>
              <a:ea typeface="+mj-ea"/>
              <a:cs typeface="+mj-cs"/>
            </a:endParaRPr>
          </a:p>
        </p:txBody>
      </p:sp>
      <p:sp>
        <p:nvSpPr>
          <p:cNvPr id="4" name="Rectangle 3"/>
          <p:cNvSpPr txBox="1">
            <a:spLocks noChangeArrowheads="1"/>
          </p:cNvSpPr>
          <p:nvPr/>
        </p:nvSpPr>
        <p:spPr bwMode="auto">
          <a:xfrm>
            <a:off x="357188" y="1571625"/>
            <a:ext cx="8429625" cy="1292225"/>
          </a:xfrm>
          <a:prstGeom prst="rect">
            <a:avLst/>
          </a:prstGeom>
          <a:noFill/>
          <a:ln w="9525">
            <a:noFill/>
            <a:miter lim="800000"/>
            <a:headEnd/>
            <a:tailEnd/>
          </a:ln>
        </p:spPr>
        <p:txBody>
          <a:bodyPr lIns="0" tIns="0" rIns="0" bIns="0">
            <a:spAutoFit/>
          </a:bodyPr>
          <a:lstStyle/>
          <a:p>
            <a:pPr indent="352425" algn="just">
              <a:spcBef>
                <a:spcPct val="20000"/>
              </a:spcBef>
              <a:defRPr/>
            </a:pPr>
            <a:r>
              <a:rPr lang="zh-CN" altLang="en-US" sz="2800" kern="0" dirty="0">
                <a:solidFill>
                  <a:srgbClr val="FF0000"/>
                </a:solidFill>
                <a:latin typeface="华文中宋" pitchFamily="2" charset="-122"/>
                <a:ea typeface="华文中宋" pitchFamily="2" charset="-122"/>
              </a:rPr>
              <a:t>卷：</a:t>
            </a:r>
            <a:r>
              <a:rPr lang="zh-CN" altLang="en-US" sz="2800" kern="0" dirty="0">
                <a:latin typeface="华文中宋" pitchFamily="2" charset="-122"/>
                <a:ea typeface="华文中宋" pitchFamily="2" charset="-122"/>
              </a:rPr>
              <a:t>卷是存储介质的物理单位；物理卷和物理设备不总是一致的；文件和卷</a:t>
            </a:r>
            <a:r>
              <a:rPr lang="en-US" altLang="zh-CN" sz="2800" kern="0" dirty="0">
                <a:latin typeface="华文中宋" pitchFamily="2" charset="-122"/>
                <a:ea typeface="华文中宋" pitchFamily="2" charset="-122"/>
              </a:rPr>
              <a:t>(</a:t>
            </a:r>
            <a:r>
              <a:rPr lang="zh-CN" altLang="en-US" sz="2800" kern="0" dirty="0">
                <a:latin typeface="华文中宋" pitchFamily="2" charset="-122"/>
                <a:ea typeface="华文中宋" pitchFamily="2" charset="-122"/>
              </a:rPr>
              <a:t>单文件、卷多文件卷、多卷文件、多卷多文件</a:t>
            </a:r>
            <a:r>
              <a:rPr lang="en-US" altLang="zh-CN" sz="2800" kern="0" dirty="0">
                <a:latin typeface="华文中宋" pitchFamily="2" charset="-122"/>
                <a:ea typeface="华文中宋" pitchFamily="2" charset="-122"/>
              </a:rPr>
              <a:t>)</a:t>
            </a:r>
            <a:r>
              <a:rPr lang="zh-CN" altLang="en-US" sz="2800" kern="0" dirty="0">
                <a:latin typeface="华文中宋" pitchFamily="2" charset="-122"/>
                <a:ea typeface="华文中宋" pitchFamily="2" charset="-122"/>
              </a:rPr>
              <a:t>。</a:t>
            </a:r>
            <a:endParaRPr lang="en-US" altLang="zh-CN" sz="4000" kern="0" dirty="0">
              <a:latin typeface="华文新魏" pitchFamily="2" charset="-122"/>
              <a:ea typeface="华文新魏" pitchFamily="2" charset="-122"/>
            </a:endParaRPr>
          </a:p>
        </p:txBody>
      </p:sp>
      <p:sp>
        <p:nvSpPr>
          <p:cNvPr id="5" name="Rectangle 3"/>
          <p:cNvSpPr txBox="1">
            <a:spLocks noChangeArrowheads="1"/>
          </p:cNvSpPr>
          <p:nvPr/>
        </p:nvSpPr>
        <p:spPr bwMode="auto">
          <a:xfrm>
            <a:off x="357188" y="2957513"/>
            <a:ext cx="8429625" cy="3016250"/>
          </a:xfrm>
          <a:prstGeom prst="rect">
            <a:avLst/>
          </a:prstGeom>
          <a:noFill/>
          <a:ln w="9525">
            <a:noFill/>
            <a:miter lim="800000"/>
            <a:headEnd/>
            <a:tailEnd/>
          </a:ln>
        </p:spPr>
        <p:txBody>
          <a:bodyPr lIns="0" tIns="0" rIns="0" bIns="0">
            <a:spAutoFit/>
          </a:bodyPr>
          <a:lstStyle/>
          <a:p>
            <a:pPr indent="352425" algn="just">
              <a:spcBef>
                <a:spcPts val="0"/>
              </a:spcBef>
              <a:defRPr/>
            </a:pPr>
            <a:r>
              <a:rPr lang="zh-CN" altLang="en-US" sz="2800" kern="0" dirty="0">
                <a:solidFill>
                  <a:srgbClr val="FF0000"/>
                </a:solidFill>
                <a:latin typeface="华文中宋" pitchFamily="2" charset="-122"/>
                <a:ea typeface="华文中宋" pitchFamily="2" charset="-122"/>
              </a:rPr>
              <a:t>块：</a:t>
            </a:r>
            <a:r>
              <a:rPr lang="zh-CN" altLang="en-US" sz="2800" kern="0" dirty="0">
                <a:latin typeface="华文中宋" pitchFamily="2" charset="-122"/>
                <a:ea typeface="华文中宋" pitchFamily="2" charset="-122"/>
              </a:rPr>
              <a:t>块是存储介质上连续信息所组成的一个区域，也叫物理记录；块是主存储器和辅助存储设备信息交换的物理单位，每次交换一块或整数块。</a:t>
            </a:r>
          </a:p>
          <a:p>
            <a:pPr indent="352425" algn="just">
              <a:spcBef>
                <a:spcPts val="0"/>
              </a:spcBef>
              <a:defRPr/>
            </a:pPr>
            <a:r>
              <a:rPr lang="zh-CN" altLang="en-US" sz="2800" kern="0" dirty="0">
                <a:latin typeface="华文中宋" pitchFamily="2" charset="-122"/>
                <a:ea typeface="华文中宋" pitchFamily="2" charset="-122"/>
              </a:rPr>
              <a:t>决定块的大小要考虑到用户使用方式、数据传输效率和存储设备类型等多种因素；不同类型的存储介质，块的长短常常各不相同；同一类型的存储介质，块的长短也可以不同。</a:t>
            </a:r>
            <a:endParaRPr lang="en-US" altLang="zh-CN" sz="2800" kern="0" dirty="0">
              <a:latin typeface="华文中宋" pitchFamily="2" charset="-122"/>
              <a:ea typeface="华文中宋" pitchFamily="2" charset="-122"/>
            </a:endParaRPr>
          </a:p>
        </p:txBody>
      </p:sp>
    </p:spTree>
    <p:extLst>
      <p:ext uri="{BB962C8B-B14F-4D97-AF65-F5344CB8AC3E}">
        <p14:creationId xmlns:p14="http://schemas.microsoft.com/office/powerpoint/2010/main" val="3311100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00063" y="214313"/>
            <a:ext cx="7772400" cy="677862"/>
          </a:xfrm>
        </p:spPr>
        <p:txBody>
          <a:bodyPr/>
          <a:lstStyle/>
          <a:p>
            <a:pPr eaLnBrk="1" hangingPunct="1">
              <a:defRPr/>
            </a:pPr>
            <a:r>
              <a:rPr lang="en-US" altLang="zh-CN" kern="1200" dirty="0">
                <a:solidFill>
                  <a:srgbClr val="FF0000"/>
                </a:solidFill>
                <a:ea typeface="华文新魏" pitchFamily="2" charset="-122"/>
              </a:rPr>
              <a:t>6.3.2文件的逻辑结构</a:t>
            </a:r>
          </a:p>
        </p:txBody>
      </p:sp>
      <p:sp>
        <p:nvSpPr>
          <p:cNvPr id="39939" name="Rectangle 3"/>
          <p:cNvSpPr>
            <a:spLocks noGrp="1" noChangeArrowheads="1"/>
          </p:cNvSpPr>
          <p:nvPr>
            <p:ph type="body" idx="1"/>
          </p:nvPr>
        </p:nvSpPr>
        <p:spPr>
          <a:xfrm>
            <a:off x="357188" y="1685925"/>
            <a:ext cx="8358187" cy="2671763"/>
          </a:xfrm>
        </p:spPr>
        <p:txBody>
          <a:bodyPr/>
          <a:lstStyle/>
          <a:p>
            <a:pPr marL="0" indent="352425" algn="just" eaLnBrk="1" hangingPunct="1">
              <a:buFontTx/>
              <a:buNone/>
              <a:defRPr/>
            </a:pPr>
            <a:r>
              <a:rPr lang="zh-CN" altLang="en-US" dirty="0">
                <a:latin typeface="+mn-lt"/>
              </a:rPr>
              <a:t>   文件组织指文件中信息的配置和构造方式，应该从文件的逻辑结构和组织及文件的物理结构和组织两方面考虑。</a:t>
            </a:r>
          </a:p>
          <a:p>
            <a:pPr marL="0" indent="352425" algn="just" eaLnBrk="1" hangingPunct="1">
              <a:buFontTx/>
              <a:buNone/>
              <a:defRPr/>
            </a:pPr>
            <a:r>
              <a:rPr lang="zh-CN" altLang="en-US" dirty="0">
                <a:latin typeface="+mn-lt"/>
              </a:rPr>
              <a:t>   文件的逻辑结构和组织是从用户观点出发，研究用户概念中的信息组织方式，这是用户能观察到，可加以处理的数据集合。</a:t>
            </a:r>
            <a:endParaRPr lang="en-US" altLang="zh-CN" sz="3600" dirty="0">
              <a:latin typeface="华文新魏" pitchFamily="2" charset="-122"/>
              <a:ea typeface="华文新魏" pitchFamily="2" charset="-122"/>
            </a:endParaRPr>
          </a:p>
        </p:txBody>
      </p:sp>
      <p:sp>
        <p:nvSpPr>
          <p:cNvPr id="4" name="Rectangle 2"/>
          <p:cNvSpPr txBox="1">
            <a:spLocks noChangeArrowheads="1"/>
          </p:cNvSpPr>
          <p:nvPr/>
        </p:nvSpPr>
        <p:spPr bwMode="auto">
          <a:xfrm>
            <a:off x="337807" y="998822"/>
            <a:ext cx="7772400" cy="492125"/>
          </a:xfrm>
          <a:prstGeom prst="rect">
            <a:avLst/>
          </a:prstGeom>
          <a:noFill/>
          <a:ln w="9525">
            <a:noFill/>
            <a:miter lim="800000"/>
            <a:headEnd/>
            <a:tailEnd/>
          </a:ln>
        </p:spPr>
        <p:txBody>
          <a:bodyPr lIns="0" tIns="0" rIns="0" bIns="0" anchor="ctr">
            <a:spAutoFit/>
          </a:bodyPr>
          <a:lstStyle/>
          <a:p>
            <a:pPr indent="352425" eaLnBrk="1" hangingPunct="1">
              <a:spcBef>
                <a:spcPct val="20000"/>
              </a:spcBef>
              <a:defRPr/>
            </a:pPr>
            <a:r>
              <a:rPr lang="en-US" altLang="zh-CN" sz="3200" b="1" dirty="0">
                <a:solidFill>
                  <a:srgbClr val="3333CC"/>
                </a:solidFill>
                <a:latin typeface="+mj-lt"/>
                <a:ea typeface="+mj-ea"/>
                <a:cs typeface="+mj-cs"/>
              </a:rPr>
              <a:t>(1) </a:t>
            </a:r>
            <a:r>
              <a:rPr lang="zh-CN" altLang="en-US" sz="3200" b="1" dirty="0">
                <a:solidFill>
                  <a:srgbClr val="3333CC"/>
                </a:solidFill>
                <a:latin typeface="+mj-lt"/>
                <a:ea typeface="+mj-ea"/>
                <a:cs typeface="+mj-cs"/>
              </a:rPr>
              <a:t>流式文件和记录式文件</a:t>
            </a:r>
            <a:endParaRPr lang="en-US" altLang="zh-CN" sz="3200" b="1" dirty="0">
              <a:solidFill>
                <a:srgbClr val="3333CC"/>
              </a:solidFill>
              <a:latin typeface="+mj-lt"/>
              <a:ea typeface="+mj-ea"/>
              <a:cs typeface="+mj-cs"/>
            </a:endParaRPr>
          </a:p>
        </p:txBody>
      </p:sp>
      <p:sp>
        <p:nvSpPr>
          <p:cNvPr id="5" name="Rectangle 3"/>
          <p:cNvSpPr txBox="1">
            <a:spLocks noChangeArrowheads="1"/>
          </p:cNvSpPr>
          <p:nvPr/>
        </p:nvSpPr>
        <p:spPr bwMode="auto">
          <a:xfrm>
            <a:off x="357188" y="4941168"/>
            <a:ext cx="8358188" cy="862012"/>
          </a:xfrm>
          <a:prstGeom prst="rect">
            <a:avLst/>
          </a:prstGeom>
          <a:noFill/>
          <a:ln w="9525">
            <a:noFill/>
            <a:miter lim="800000"/>
            <a:headEnd/>
            <a:tailEnd/>
          </a:ln>
        </p:spPr>
        <p:txBody>
          <a:bodyPr lIns="0" tIns="0" rIns="0" bIns="0">
            <a:spAutoFit/>
          </a:bodyPr>
          <a:lstStyle/>
          <a:p>
            <a:pPr indent="352425" algn="just">
              <a:spcBef>
                <a:spcPct val="20000"/>
              </a:spcBef>
              <a:defRPr/>
            </a:pPr>
            <a:r>
              <a:rPr lang="zh-CN" altLang="en-US" sz="2800" kern="0" dirty="0">
                <a:latin typeface="+mn-lt"/>
                <a:ea typeface="华文中宋" pitchFamily="2" charset="-122"/>
              </a:rPr>
              <a:t>   文件的逻辑结构分两种形式：流式文件和记录式文件。</a:t>
            </a:r>
            <a:endParaRPr lang="en-US" altLang="zh-CN" sz="2800" kern="0" dirty="0">
              <a:latin typeface="+mn-lt"/>
              <a:ea typeface="华文中宋" pitchFamily="2" charset="-122"/>
            </a:endParaRPr>
          </a:p>
        </p:txBody>
      </p:sp>
    </p:spTree>
    <p:extLst>
      <p:ext uri="{BB962C8B-B14F-4D97-AF65-F5344CB8AC3E}">
        <p14:creationId xmlns:p14="http://schemas.microsoft.com/office/powerpoint/2010/main" val="327956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4375" y="250825"/>
            <a:ext cx="8153400" cy="677863"/>
          </a:xfrm>
        </p:spPr>
        <p:txBody>
          <a:bodyPr/>
          <a:lstStyle/>
          <a:p>
            <a:pPr eaLnBrk="1" hangingPunct="1">
              <a:defRPr/>
            </a:pPr>
            <a:r>
              <a:rPr lang="en-US" altLang="zh-CN" sz="3200" b="1" kern="1200" dirty="0" err="1">
                <a:solidFill>
                  <a:srgbClr val="3333CC"/>
                </a:solidFill>
              </a:rPr>
              <a:t>流式文件和记录式文件</a:t>
            </a:r>
            <a:endParaRPr lang="en-US" altLang="zh-CN" sz="3200" b="1" kern="1200" dirty="0">
              <a:solidFill>
                <a:srgbClr val="3333CC"/>
              </a:solidFill>
            </a:endParaRPr>
          </a:p>
        </p:txBody>
      </p:sp>
      <p:sp>
        <p:nvSpPr>
          <p:cNvPr id="40963" name="Rectangle 3"/>
          <p:cNvSpPr>
            <a:spLocks noGrp="1" noChangeArrowheads="1"/>
          </p:cNvSpPr>
          <p:nvPr>
            <p:ph type="body" idx="1"/>
          </p:nvPr>
        </p:nvSpPr>
        <p:spPr>
          <a:xfrm>
            <a:off x="313769" y="896404"/>
            <a:ext cx="8358188" cy="1724025"/>
          </a:xfrm>
        </p:spPr>
        <p:txBody>
          <a:bodyPr/>
          <a:lstStyle/>
          <a:p>
            <a:pPr marL="0" indent="352425" algn="just" eaLnBrk="1" hangingPunct="1">
              <a:buFontTx/>
              <a:buNone/>
              <a:defRPr/>
            </a:pPr>
            <a:r>
              <a:rPr lang="zh-CN" altLang="en-US" dirty="0">
                <a:latin typeface="+mn-lt"/>
              </a:rPr>
              <a:t>   </a:t>
            </a:r>
            <a:r>
              <a:rPr lang="zh-CN" altLang="en-US" sz="2800" dirty="0">
                <a:latin typeface="+mn-lt"/>
              </a:rPr>
              <a:t>流式文件指文件内的数据不再组成记录，只是依次的一串信息集合，可以看成是只有一个记录的记录式文件。文件常按长度来读取所需信息，也可用插入特殊字符作为分界。</a:t>
            </a:r>
            <a:endParaRPr lang="en-US" altLang="zh-CN" sz="2800" dirty="0">
              <a:latin typeface="+mn-lt"/>
            </a:endParaRPr>
          </a:p>
        </p:txBody>
      </p:sp>
      <p:sp>
        <p:nvSpPr>
          <p:cNvPr id="4" name="Rectangle 3"/>
          <p:cNvSpPr txBox="1">
            <a:spLocks noChangeArrowheads="1"/>
          </p:cNvSpPr>
          <p:nvPr/>
        </p:nvSpPr>
        <p:spPr bwMode="auto">
          <a:xfrm>
            <a:off x="342344" y="2733408"/>
            <a:ext cx="8329613" cy="2154237"/>
          </a:xfrm>
          <a:prstGeom prst="rect">
            <a:avLst/>
          </a:prstGeom>
          <a:noFill/>
          <a:ln w="9525">
            <a:noFill/>
            <a:miter lim="800000"/>
            <a:headEnd/>
            <a:tailEnd/>
          </a:ln>
        </p:spPr>
        <p:txBody>
          <a:bodyPr lIns="0" tIns="0" rIns="0" bIns="0">
            <a:spAutoFit/>
          </a:bodyPr>
          <a:lstStyle/>
          <a:p>
            <a:pPr indent="352425" algn="just">
              <a:spcBef>
                <a:spcPts val="0"/>
              </a:spcBef>
              <a:defRPr/>
            </a:pPr>
            <a:r>
              <a:rPr lang="zh-CN" altLang="en-US" sz="2800" kern="0" dirty="0">
                <a:latin typeface="+mn-lt"/>
                <a:ea typeface="华文中宋" pitchFamily="2" charset="-122"/>
              </a:rPr>
              <a:t>  记录式文件包含若干逻辑记录，逻辑记录是文件中按信息在逻辑上的独立含意划分的信息单位。</a:t>
            </a:r>
          </a:p>
          <a:p>
            <a:pPr indent="352425" algn="just">
              <a:spcBef>
                <a:spcPts val="0"/>
              </a:spcBef>
              <a:defRPr/>
            </a:pPr>
            <a:r>
              <a:rPr lang="zh-CN" altLang="en-US" sz="2800" kern="0" dirty="0">
                <a:latin typeface="+mn-lt"/>
                <a:ea typeface="华文中宋" pitchFamily="2" charset="-122"/>
              </a:rPr>
              <a:t>  逻辑记录的概念被应用于许多场合，特别象数据库管理系统中已是必不可少的了。</a:t>
            </a:r>
            <a:endParaRPr lang="en-US" altLang="zh-CN" sz="2800" kern="0" dirty="0">
              <a:latin typeface="+mn-lt"/>
              <a:ea typeface="华文中宋" pitchFamily="2" charset="-122"/>
            </a:endParaRPr>
          </a:p>
          <a:p>
            <a:pPr indent="352425" algn="just">
              <a:spcBef>
                <a:spcPts val="0"/>
              </a:spcBef>
              <a:defRPr/>
            </a:pPr>
            <a:r>
              <a:rPr lang="en-US" altLang="zh-CN" sz="2800" kern="0" dirty="0">
                <a:latin typeface="+mn-lt"/>
                <a:ea typeface="华文中宋" pitchFamily="2" charset="-122"/>
              </a:rPr>
              <a:t>   </a:t>
            </a:r>
            <a:r>
              <a:rPr lang="zh-CN" altLang="en-US" sz="2800" kern="0" dirty="0">
                <a:latin typeface="+mn-lt"/>
                <a:ea typeface="华文中宋" pitchFamily="2" charset="-122"/>
              </a:rPr>
              <a:t>记录式顺序文件、记录式索引顺序文件</a:t>
            </a:r>
            <a:endParaRPr lang="en-US" altLang="zh-CN" sz="2800" kern="0" dirty="0">
              <a:latin typeface="华文新魏" pitchFamily="2" charset="-122"/>
              <a:ea typeface="华文新魏" pitchFamily="2" charset="-122"/>
            </a:endParaRPr>
          </a:p>
        </p:txBody>
      </p:sp>
      <p:sp>
        <p:nvSpPr>
          <p:cNvPr id="5" name="矩形 4"/>
          <p:cNvSpPr/>
          <p:nvPr/>
        </p:nvSpPr>
        <p:spPr>
          <a:xfrm>
            <a:off x="251520" y="4887645"/>
            <a:ext cx="8715375" cy="1724025"/>
          </a:xfrm>
          <a:prstGeom prst="rect">
            <a:avLst/>
          </a:prstGeom>
          <a:solidFill>
            <a:schemeClr val="accent3">
              <a:lumMod val="85000"/>
            </a:schemeClr>
          </a:solidFill>
        </p:spPr>
        <p:txBody>
          <a:bodyPr lIns="0" tIns="0" rIns="0" bIns="0">
            <a:spAutoFit/>
          </a:bodyPr>
          <a:lstStyle/>
          <a:p>
            <a:pPr>
              <a:defRPr/>
            </a:pPr>
            <a:r>
              <a:rPr kumimoji="0" lang="zh-CN" altLang="en-US" sz="2800" dirty="0">
                <a:solidFill>
                  <a:schemeClr val="accent2"/>
                </a:solidFill>
                <a:latin typeface="华文中宋" pitchFamily="2" charset="-122"/>
                <a:ea typeface="华文中宋" pitchFamily="2" charset="-122"/>
              </a:rPr>
              <a:t>    流式文件就象给一张白纸给用户，用户可将他的信息任意地写到纸上，没有任何格式上的限制。</a:t>
            </a:r>
            <a:endParaRPr kumimoji="0" lang="zh-CN" altLang="en-US" sz="2800" dirty="0">
              <a:latin typeface="华文中宋" pitchFamily="2" charset="-122"/>
              <a:ea typeface="华文中宋" pitchFamily="2" charset="-122"/>
            </a:endParaRPr>
          </a:p>
          <a:p>
            <a:pPr>
              <a:defRPr/>
            </a:pPr>
            <a:r>
              <a:rPr kumimoji="0" lang="zh-CN" altLang="en-US" sz="2800" dirty="0">
                <a:solidFill>
                  <a:srgbClr val="660033"/>
                </a:solidFill>
                <a:latin typeface="华文中宋" pitchFamily="2" charset="-122"/>
                <a:ea typeface="华文中宋" pitchFamily="2" charset="-122"/>
              </a:rPr>
              <a:t>    记录式文件就象给一张表格给用户，用户要按表规定的格式填信息。</a:t>
            </a:r>
            <a:endParaRPr kumimoji="0" lang="zh-CN" altLang="en-US" sz="2800" dirty="0">
              <a:latin typeface="华文中宋" pitchFamily="2" charset="-122"/>
              <a:ea typeface="华文中宋" pitchFamily="2" charset="-122"/>
            </a:endParaRPr>
          </a:p>
        </p:txBody>
      </p:sp>
    </p:spTree>
    <p:extLst>
      <p:ext uri="{BB962C8B-B14F-4D97-AF65-F5344CB8AC3E}">
        <p14:creationId xmlns:p14="http://schemas.microsoft.com/office/powerpoint/2010/main" val="4227468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42938" y="285750"/>
            <a:ext cx="7772400" cy="677863"/>
          </a:xfrm>
        </p:spPr>
        <p:txBody>
          <a:bodyPr/>
          <a:lstStyle/>
          <a:p>
            <a:pPr eaLnBrk="1" hangingPunct="1">
              <a:defRPr/>
            </a:pPr>
            <a:r>
              <a:rPr lang="en-US" altLang="zh-CN" sz="3200" b="1" kern="1200" dirty="0">
                <a:solidFill>
                  <a:srgbClr val="3333CC"/>
                </a:solidFill>
              </a:rPr>
              <a:t>(2)</a:t>
            </a:r>
            <a:r>
              <a:rPr lang="en-US" altLang="zh-CN" sz="3200" b="1" kern="1200" dirty="0" err="1">
                <a:solidFill>
                  <a:srgbClr val="3333CC"/>
                </a:solidFill>
              </a:rPr>
              <a:t>成组和分解</a:t>
            </a:r>
            <a:endParaRPr lang="en-US" altLang="zh-CN" sz="3200" b="1" kern="1200" dirty="0">
              <a:solidFill>
                <a:srgbClr val="3333CC"/>
              </a:solidFill>
            </a:endParaRPr>
          </a:p>
        </p:txBody>
      </p:sp>
      <p:sp>
        <p:nvSpPr>
          <p:cNvPr id="43011" name="Rectangle 3"/>
          <p:cNvSpPr>
            <a:spLocks noGrp="1" noChangeArrowheads="1"/>
          </p:cNvSpPr>
          <p:nvPr>
            <p:ph type="body" idx="1"/>
          </p:nvPr>
        </p:nvSpPr>
        <p:spPr>
          <a:xfrm>
            <a:off x="285750" y="1000125"/>
            <a:ext cx="8643938" cy="4137025"/>
          </a:xfrm>
        </p:spPr>
        <p:txBody>
          <a:bodyPr/>
          <a:lstStyle/>
          <a:p>
            <a:pPr marL="0" indent="352425" algn="just" eaLnBrk="1" hangingPunct="1">
              <a:buFontTx/>
              <a:buNone/>
              <a:defRPr/>
            </a:pPr>
            <a:r>
              <a:rPr lang="zh-CN" altLang="en-US" dirty="0">
                <a:latin typeface="+mn-lt"/>
              </a:rPr>
              <a:t>    </a:t>
            </a:r>
            <a:r>
              <a:rPr lang="zh-CN" altLang="en-US" sz="2800" dirty="0"/>
              <a:t>逻辑记录是按信息在逻辑上的独立含义划分的单位，块是存储介质上连续信息所组成的区域。</a:t>
            </a:r>
          </a:p>
          <a:p>
            <a:pPr marL="0" indent="352425" algn="just" eaLnBrk="1" hangingPunct="1">
              <a:buFontTx/>
              <a:buNone/>
              <a:defRPr/>
            </a:pPr>
            <a:r>
              <a:rPr lang="zh-CN" altLang="en-US" sz="2800" dirty="0"/>
              <a:t>    一个逻辑记录被存放到文件存储器的存储介质上时，可能占用一块或多块，也可以一个物理块包含多个逻辑记录。</a:t>
            </a:r>
            <a:endParaRPr lang="en-US" altLang="zh-CN" sz="2800" dirty="0"/>
          </a:p>
          <a:p>
            <a:pPr marL="0" indent="352425" algn="just" eaLnBrk="1" hangingPunct="1">
              <a:buFontTx/>
              <a:buNone/>
              <a:defRPr/>
            </a:pPr>
            <a:r>
              <a:rPr lang="zh-CN" altLang="en-US" sz="2800" dirty="0"/>
              <a:t>   </a:t>
            </a:r>
            <a:r>
              <a:rPr lang="zh-CN" altLang="en-US" sz="2800" dirty="0">
                <a:latin typeface="华文新魏" pitchFamily="2" charset="-122"/>
                <a:ea typeface="华文新魏" pitchFamily="2" charset="-122"/>
              </a:rPr>
              <a:t>文件比作书，逻辑记录比作书中的章节，那么，卷是册而块是页。</a:t>
            </a:r>
          </a:p>
          <a:p>
            <a:pPr marL="0" indent="352425" algn="just" eaLnBrk="1" hangingPunct="1">
              <a:buFontTx/>
              <a:buNone/>
              <a:defRPr/>
            </a:pPr>
            <a:r>
              <a:rPr lang="zh-CN" altLang="en-US" sz="2800" dirty="0">
                <a:latin typeface="华文新魏" pitchFamily="2" charset="-122"/>
                <a:ea typeface="华文新魏" pitchFamily="2" charset="-122"/>
              </a:rPr>
              <a:t>   书和章节相当于文件和逻辑记录，是逻辑概念；而册和页相当于卷和块，是物理概念</a:t>
            </a:r>
            <a:r>
              <a:rPr lang="zh-CN" altLang="en-US" sz="2800" dirty="0"/>
              <a:t>。</a:t>
            </a:r>
            <a:endParaRPr lang="en-US" altLang="zh-CN" sz="2800" dirty="0">
              <a:latin typeface="华文新魏" pitchFamily="2" charset="-122"/>
              <a:ea typeface="华文新魏" pitchFamily="2" charset="-122"/>
            </a:endParaRPr>
          </a:p>
        </p:txBody>
      </p:sp>
      <p:sp>
        <p:nvSpPr>
          <p:cNvPr id="4" name="Rectangle 3"/>
          <p:cNvSpPr txBox="1">
            <a:spLocks noChangeArrowheads="1"/>
          </p:cNvSpPr>
          <p:nvPr/>
        </p:nvSpPr>
        <p:spPr bwMode="auto">
          <a:xfrm>
            <a:off x="539552" y="5301208"/>
            <a:ext cx="6000750" cy="492125"/>
          </a:xfrm>
          <a:prstGeom prst="rect">
            <a:avLst/>
          </a:prstGeom>
          <a:noFill/>
          <a:ln w="9525">
            <a:noFill/>
            <a:miter lim="800000"/>
            <a:headEnd/>
            <a:tailEnd/>
          </a:ln>
        </p:spPr>
        <p:txBody>
          <a:bodyPr lIns="0" tIns="0" rIns="0" bIns="0">
            <a:spAutoFit/>
          </a:bodyPr>
          <a:lstStyle/>
          <a:p>
            <a:pPr indent="352425" algn="just">
              <a:spcBef>
                <a:spcPct val="20000"/>
              </a:spcBef>
              <a:defRPr/>
            </a:pPr>
            <a:r>
              <a:rPr lang="zh-CN" altLang="en-US" sz="2800" kern="0" dirty="0">
                <a:latin typeface="华文中宋" pitchFamily="2" charset="-122"/>
                <a:ea typeface="华文中宋" pitchFamily="2" charset="-122"/>
              </a:rPr>
              <a:t>  </a:t>
            </a:r>
            <a:r>
              <a:rPr lang="zh-CN" altLang="en-US" sz="3200" kern="0" dirty="0">
                <a:solidFill>
                  <a:srgbClr val="FF0000"/>
                </a:solidFill>
                <a:latin typeface="华文中宋" pitchFamily="2" charset="-122"/>
                <a:ea typeface="华文中宋" pitchFamily="2" charset="-122"/>
              </a:rPr>
              <a:t>成组操作、分解操作、块因子</a:t>
            </a:r>
            <a:endParaRPr lang="en-US" altLang="zh-CN" sz="3200" kern="0" dirty="0">
              <a:solidFill>
                <a:srgbClr val="FF0000"/>
              </a:solidFill>
              <a:latin typeface="华文中宋" pitchFamily="2" charset="-122"/>
              <a:ea typeface="华文中宋" pitchFamily="2" charset="-122"/>
            </a:endParaRPr>
          </a:p>
        </p:txBody>
      </p:sp>
    </p:spTree>
    <p:extLst>
      <p:ext uri="{BB962C8B-B14F-4D97-AF65-F5344CB8AC3E}">
        <p14:creationId xmlns:p14="http://schemas.microsoft.com/office/powerpoint/2010/main" val="4172823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142875"/>
            <a:ext cx="7772400" cy="677863"/>
          </a:xfrm>
        </p:spPr>
        <p:txBody>
          <a:bodyPr/>
          <a:lstStyle/>
          <a:p>
            <a:pPr eaLnBrk="1" hangingPunct="1">
              <a:defRPr/>
            </a:pPr>
            <a:r>
              <a:rPr lang="en-US" altLang="zh-CN" sz="3200" b="1" kern="1200" dirty="0" err="1">
                <a:solidFill>
                  <a:srgbClr val="3333CC"/>
                </a:solidFill>
              </a:rPr>
              <a:t>记录成组和分解处理过程</a:t>
            </a:r>
            <a:endParaRPr lang="en-US" altLang="zh-CN" sz="3200" b="1" kern="1200" dirty="0">
              <a:solidFill>
                <a:srgbClr val="3333CC"/>
              </a:solidFill>
            </a:endParaRPr>
          </a:p>
        </p:txBody>
      </p:sp>
      <p:sp>
        <p:nvSpPr>
          <p:cNvPr id="43011" name="Rectangle 3"/>
          <p:cNvSpPr>
            <a:spLocks noGrp="1" noChangeArrowheads="1"/>
          </p:cNvSpPr>
          <p:nvPr>
            <p:ph type="body" idx="1"/>
          </p:nvPr>
        </p:nvSpPr>
        <p:spPr>
          <a:xfrm>
            <a:off x="685800" y="1981200"/>
            <a:ext cx="7772400" cy="2190750"/>
          </a:xfrm>
        </p:spPr>
        <p:txBody>
          <a:bodyPr/>
          <a:lstStyle/>
          <a:p>
            <a:pPr marL="0" indent="352425"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43012" name="Group 21"/>
          <p:cNvGrpSpPr>
            <a:grpSpLocks/>
          </p:cNvGrpSpPr>
          <p:nvPr/>
        </p:nvGrpSpPr>
        <p:grpSpPr bwMode="auto">
          <a:xfrm>
            <a:off x="1143000" y="1071563"/>
            <a:ext cx="6858000" cy="3352800"/>
            <a:chOff x="768" y="1392"/>
            <a:chExt cx="4320" cy="2112"/>
          </a:xfrm>
        </p:grpSpPr>
        <p:sp>
          <p:nvSpPr>
            <p:cNvPr id="2" name="Text Box 5"/>
            <p:cNvSpPr txBox="1">
              <a:spLocks noChangeArrowheads="1"/>
            </p:cNvSpPr>
            <p:nvPr/>
          </p:nvSpPr>
          <p:spPr bwMode="auto">
            <a:xfrm>
              <a:off x="2376" y="1982"/>
              <a:ext cx="888" cy="290"/>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r>
                <a:rPr kumimoji="0" lang="zh-CN" altLang="en-US" sz="2000">
                  <a:solidFill>
                    <a:srgbClr val="FF0000"/>
                  </a:solidFill>
                  <a:latin typeface="华文新魏" pitchFamily="2" charset="-122"/>
                  <a:ea typeface="华文新魏" pitchFamily="2" charset="-122"/>
                </a:rPr>
                <a:t>逻辑记录</a:t>
              </a:r>
              <a:r>
                <a:rPr kumimoji="0" lang="en-US" altLang="zh-CN" sz="2000">
                  <a:solidFill>
                    <a:srgbClr val="FF0000"/>
                  </a:solidFill>
                  <a:latin typeface="华文新魏" pitchFamily="2" charset="-122"/>
                  <a:ea typeface="华文新魏" pitchFamily="2" charset="-122"/>
                </a:rPr>
                <a:t>1</a:t>
              </a:r>
            </a:p>
          </p:txBody>
        </p:sp>
        <p:sp>
          <p:nvSpPr>
            <p:cNvPr id="44038" name="Text Box 6"/>
            <p:cNvSpPr txBox="1">
              <a:spLocks noChangeArrowheads="1"/>
            </p:cNvSpPr>
            <p:nvPr/>
          </p:nvSpPr>
          <p:spPr bwMode="auto">
            <a:xfrm>
              <a:off x="2374" y="2276"/>
              <a:ext cx="890" cy="348"/>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r>
                <a:rPr kumimoji="0" lang="zh-CN" altLang="en-US" sz="2000">
                  <a:solidFill>
                    <a:srgbClr val="FF0000"/>
                  </a:solidFill>
                  <a:latin typeface="华文新魏" pitchFamily="2" charset="-122"/>
                  <a:ea typeface="华文新魏" pitchFamily="2" charset="-122"/>
                </a:rPr>
                <a:t>逻辑记录</a:t>
              </a:r>
              <a:r>
                <a:rPr kumimoji="0" lang="en-US" altLang="zh-CN" sz="2000">
                  <a:solidFill>
                    <a:srgbClr val="FF0000"/>
                  </a:solidFill>
                  <a:latin typeface="华文新魏" pitchFamily="2" charset="-122"/>
                  <a:ea typeface="华文新魏" pitchFamily="2" charset="-122"/>
                </a:rPr>
                <a:t>2</a:t>
              </a:r>
            </a:p>
          </p:txBody>
        </p:sp>
        <p:sp>
          <p:nvSpPr>
            <p:cNvPr id="44039" name="Text Box 7"/>
            <p:cNvSpPr txBox="1">
              <a:spLocks noChangeArrowheads="1"/>
            </p:cNvSpPr>
            <p:nvPr/>
          </p:nvSpPr>
          <p:spPr bwMode="auto">
            <a:xfrm>
              <a:off x="2374" y="2624"/>
              <a:ext cx="890" cy="348"/>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r>
                <a:rPr kumimoji="0" lang="zh-CN" altLang="en-US" sz="2000">
                  <a:solidFill>
                    <a:srgbClr val="FF0000"/>
                  </a:solidFill>
                  <a:latin typeface="华文新魏" pitchFamily="2" charset="-122"/>
                  <a:ea typeface="华文新魏" pitchFamily="2" charset="-122"/>
                </a:rPr>
                <a:t>逻辑记录</a:t>
              </a:r>
              <a:r>
                <a:rPr kumimoji="0" lang="en-US" altLang="zh-CN" sz="2000">
                  <a:solidFill>
                    <a:srgbClr val="FF0000"/>
                  </a:solidFill>
                  <a:latin typeface="华文新魏" pitchFamily="2" charset="-122"/>
                  <a:ea typeface="华文新魏" pitchFamily="2" charset="-122"/>
                </a:rPr>
                <a:t>3</a:t>
              </a:r>
            </a:p>
          </p:txBody>
        </p:sp>
        <p:sp>
          <p:nvSpPr>
            <p:cNvPr id="43017" name="Oval 8"/>
            <p:cNvSpPr>
              <a:spLocks noChangeArrowheads="1"/>
            </p:cNvSpPr>
            <p:nvPr/>
          </p:nvSpPr>
          <p:spPr bwMode="auto">
            <a:xfrm>
              <a:off x="4091" y="1568"/>
              <a:ext cx="981" cy="352"/>
            </a:xfrm>
            <a:prstGeom prst="ellipse">
              <a:avLst/>
            </a:prstGeom>
            <a:solidFill>
              <a:srgbClr val="FFFFFF"/>
            </a:solidFill>
            <a:ln w="19050">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Oval 9"/>
            <p:cNvSpPr>
              <a:spLocks noChangeArrowheads="1"/>
            </p:cNvSpPr>
            <p:nvPr/>
          </p:nvSpPr>
          <p:spPr bwMode="auto">
            <a:xfrm>
              <a:off x="4091" y="3152"/>
              <a:ext cx="981" cy="352"/>
            </a:xfrm>
            <a:prstGeom prst="ellipse">
              <a:avLst/>
            </a:prstGeom>
            <a:solidFill>
              <a:srgbClr val="FFFFFF"/>
            </a:solidFill>
            <a:ln w="19050">
              <a:solidFill>
                <a:srgbClr val="000000"/>
              </a:solidFill>
              <a:round/>
              <a:headEnd/>
              <a:tailEnd/>
            </a:ln>
            <a:effectLst>
              <a:outerShdw dist="107763" dir="2700000" algn="ctr" rotWithShape="0">
                <a:srgbClr val="808080"/>
              </a:outerShdw>
            </a:effectLst>
          </p:spPr>
          <p:txBody>
            <a:bodyPr/>
            <a:lstStyle/>
            <a:p>
              <a:pPr>
                <a:defRPr/>
              </a:pPr>
              <a:endParaRPr lang="zh-CN" altLang="en-US">
                <a:ea typeface="宋体" charset="-122"/>
              </a:endParaRPr>
            </a:p>
          </p:txBody>
        </p:sp>
        <p:sp>
          <p:nvSpPr>
            <p:cNvPr id="43019" name="Line 10"/>
            <p:cNvSpPr>
              <a:spLocks noChangeShapeType="1"/>
            </p:cNvSpPr>
            <p:nvPr/>
          </p:nvSpPr>
          <p:spPr bwMode="auto">
            <a:xfrm>
              <a:off x="4091" y="1744"/>
              <a:ext cx="0" cy="15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0" name="Line 11"/>
            <p:cNvSpPr>
              <a:spLocks noChangeShapeType="1"/>
            </p:cNvSpPr>
            <p:nvPr/>
          </p:nvSpPr>
          <p:spPr bwMode="auto">
            <a:xfrm>
              <a:off x="5088" y="1744"/>
              <a:ext cx="0" cy="15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1" name="Text Box 12"/>
            <p:cNvSpPr txBox="1">
              <a:spLocks noChangeArrowheads="1"/>
            </p:cNvSpPr>
            <p:nvPr/>
          </p:nvSpPr>
          <p:spPr bwMode="auto">
            <a:xfrm>
              <a:off x="4148" y="2037"/>
              <a:ext cx="885" cy="1056"/>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2000">
                <a:solidFill>
                  <a:srgbClr val="FF0000"/>
                </a:solidFill>
                <a:latin typeface="华文新魏" panose="02010800040101010101" pitchFamily="2" charset="-122"/>
                <a:ea typeface="华文新魏" panose="02010800040101010101" pitchFamily="2" charset="-122"/>
              </a:endParaRPr>
            </a:p>
            <a:p>
              <a:pPr algn="ctr"/>
              <a:r>
                <a:rPr kumimoji="0" lang="zh-CN" altLang="en-US" sz="2000">
                  <a:solidFill>
                    <a:srgbClr val="FF0000"/>
                  </a:solidFill>
                  <a:latin typeface="华文新魏" panose="02010800040101010101" pitchFamily="2" charset="-122"/>
                  <a:ea typeface="华文新魏" panose="02010800040101010101" pitchFamily="2" charset="-122"/>
                </a:rPr>
                <a:t>物理记录</a:t>
              </a:r>
            </a:p>
          </p:txBody>
        </p:sp>
        <p:sp>
          <p:nvSpPr>
            <p:cNvPr id="4" name="Text Box 13"/>
            <p:cNvSpPr txBox="1">
              <a:spLocks noChangeArrowheads="1"/>
            </p:cNvSpPr>
            <p:nvPr/>
          </p:nvSpPr>
          <p:spPr bwMode="auto">
            <a:xfrm>
              <a:off x="768" y="2272"/>
              <a:ext cx="775" cy="524"/>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r>
                <a:rPr kumimoji="0" lang="zh-CN" altLang="en-US" sz="2000">
                  <a:solidFill>
                    <a:srgbClr val="FF0000"/>
                  </a:solidFill>
                  <a:latin typeface="华文新魏" pitchFamily="2" charset="-122"/>
                  <a:ea typeface="华文新魏" pitchFamily="2" charset="-122"/>
                </a:rPr>
                <a:t>逻辑记录</a:t>
              </a:r>
            </a:p>
          </p:txBody>
        </p:sp>
        <p:sp>
          <p:nvSpPr>
            <p:cNvPr id="43023" name="Line 14"/>
            <p:cNvSpPr>
              <a:spLocks noChangeShapeType="1"/>
            </p:cNvSpPr>
            <p:nvPr/>
          </p:nvSpPr>
          <p:spPr bwMode="auto">
            <a:xfrm>
              <a:off x="1543" y="2448"/>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4" name="Line 15"/>
            <p:cNvSpPr>
              <a:spLocks noChangeShapeType="1"/>
            </p:cNvSpPr>
            <p:nvPr/>
          </p:nvSpPr>
          <p:spPr bwMode="auto">
            <a:xfrm flipH="1">
              <a:off x="1543" y="2624"/>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5" name="Line 16"/>
            <p:cNvSpPr>
              <a:spLocks noChangeShapeType="1"/>
            </p:cNvSpPr>
            <p:nvPr/>
          </p:nvSpPr>
          <p:spPr bwMode="auto">
            <a:xfrm flipH="1">
              <a:off x="3260" y="2624"/>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6" name="Line 17"/>
            <p:cNvSpPr>
              <a:spLocks noChangeShapeType="1"/>
            </p:cNvSpPr>
            <p:nvPr/>
          </p:nvSpPr>
          <p:spPr bwMode="auto">
            <a:xfrm>
              <a:off x="3260" y="2448"/>
              <a:ext cx="83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7" name="Text Box 18"/>
            <p:cNvSpPr txBox="1">
              <a:spLocks noChangeArrowheads="1"/>
            </p:cNvSpPr>
            <p:nvPr/>
          </p:nvSpPr>
          <p:spPr bwMode="auto">
            <a:xfrm>
              <a:off x="768" y="1392"/>
              <a:ext cx="912" cy="29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FF0000"/>
                  </a:solidFill>
                  <a:latin typeface="华文新魏" panose="02010800040101010101" pitchFamily="2" charset="-122"/>
                  <a:ea typeface="华文新魏" panose="02010800040101010101" pitchFamily="2" charset="-122"/>
                </a:rPr>
                <a:t>用户缓冲区</a:t>
              </a:r>
            </a:p>
          </p:txBody>
        </p:sp>
        <p:sp>
          <p:nvSpPr>
            <p:cNvPr id="43028" name="Text Box 19"/>
            <p:cNvSpPr txBox="1">
              <a:spLocks noChangeArrowheads="1"/>
            </p:cNvSpPr>
            <p:nvPr/>
          </p:nvSpPr>
          <p:spPr bwMode="auto">
            <a:xfrm>
              <a:off x="2335" y="1392"/>
              <a:ext cx="929" cy="35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2000">
                  <a:solidFill>
                    <a:srgbClr val="FF0000"/>
                  </a:solidFill>
                  <a:latin typeface="华文新魏" panose="02010800040101010101" pitchFamily="2" charset="-122"/>
                  <a:ea typeface="华文新魏" panose="02010800040101010101" pitchFamily="2" charset="-122"/>
                </a:rPr>
                <a:t>系统缓冲区</a:t>
              </a:r>
            </a:p>
          </p:txBody>
        </p:sp>
      </p:grpSp>
      <p:sp>
        <p:nvSpPr>
          <p:cNvPr id="43013" name="Rectangle 22"/>
          <p:cNvSpPr>
            <a:spLocks noChangeArrowheads="1"/>
          </p:cNvSpPr>
          <p:nvPr/>
        </p:nvSpPr>
        <p:spPr bwMode="auto">
          <a:xfrm>
            <a:off x="285750" y="4572000"/>
            <a:ext cx="8572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zh-CN" altLang="en-US" sz="3200" b="1">
                <a:solidFill>
                  <a:schemeClr val="accent2"/>
                </a:solidFill>
                <a:latin typeface="华文新魏" panose="02010800040101010101" pitchFamily="2" charset="-122"/>
                <a:ea typeface="华文新魏" panose="02010800040101010101" pitchFamily="2" charset="-122"/>
              </a:rPr>
              <a:t>记录的成组和分解是在输入／输出缓冲区中进行的，可以提高系统的效率，节省存储空间，但是需要软件进行额外操作</a:t>
            </a:r>
            <a:r>
              <a:rPr lang="zh-CN" altLang="en-US" sz="2800">
                <a:solidFill>
                  <a:schemeClr val="accent2"/>
                </a:solidFill>
                <a:latin typeface="仿宋_GB2312" pitchFamily="49" charset="-122"/>
                <a:ea typeface="仿宋_GB2312" pitchFamily="49" charset="-122"/>
              </a:rPr>
              <a:t>。</a:t>
            </a:r>
          </a:p>
        </p:txBody>
      </p:sp>
    </p:spTree>
    <p:extLst>
      <p:ext uri="{BB962C8B-B14F-4D97-AF65-F5344CB8AC3E}">
        <p14:creationId xmlns:p14="http://schemas.microsoft.com/office/powerpoint/2010/main" val="4168093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357188"/>
            <a:ext cx="7772400" cy="677862"/>
          </a:xfrm>
        </p:spPr>
        <p:txBody>
          <a:bodyPr/>
          <a:lstStyle/>
          <a:p>
            <a:pPr eaLnBrk="1" hangingPunct="1">
              <a:defRPr/>
            </a:pPr>
            <a:r>
              <a:rPr lang="en-US" altLang="zh-CN" sz="3200" b="1" kern="1200" dirty="0">
                <a:solidFill>
                  <a:srgbClr val="3333CC"/>
                </a:solidFill>
              </a:rPr>
              <a:t>(3)</a:t>
            </a:r>
            <a:r>
              <a:rPr lang="en-US" altLang="zh-CN" sz="3200" b="1" kern="1200" dirty="0" err="1">
                <a:solidFill>
                  <a:srgbClr val="3333CC"/>
                </a:solidFill>
              </a:rPr>
              <a:t>记录格式和记录键</a:t>
            </a:r>
            <a:endParaRPr lang="en-US" altLang="zh-CN" sz="3200" b="1" kern="1200" dirty="0">
              <a:solidFill>
                <a:srgbClr val="3333CC"/>
              </a:solidFill>
            </a:endParaRPr>
          </a:p>
        </p:txBody>
      </p:sp>
      <p:sp>
        <p:nvSpPr>
          <p:cNvPr id="47107" name="Rectangle 3"/>
          <p:cNvSpPr>
            <a:spLocks noGrp="1" noChangeArrowheads="1"/>
          </p:cNvSpPr>
          <p:nvPr>
            <p:ph type="body" idx="1"/>
          </p:nvPr>
        </p:nvSpPr>
        <p:spPr>
          <a:xfrm>
            <a:off x="1115616" y="1124744"/>
            <a:ext cx="7096273" cy="3373438"/>
          </a:xfrm>
        </p:spPr>
        <p:txBody>
          <a:bodyPr/>
          <a:lstStyle/>
          <a:p>
            <a:pPr marL="0" indent="352425" algn="just" eaLnBrk="1" hangingPunct="1">
              <a:buFontTx/>
              <a:buNone/>
              <a:defRPr/>
            </a:pPr>
            <a:r>
              <a:rPr lang="zh-CN" altLang="en-US" dirty="0">
                <a:latin typeface="+mn-lt"/>
              </a:rPr>
              <a:t>   </a:t>
            </a:r>
            <a:r>
              <a:rPr lang="zh-CN" altLang="en-US" sz="2800" dirty="0">
                <a:latin typeface="+mn-lt"/>
              </a:rPr>
              <a:t>记录式文件中的记录有不同的记录格式。</a:t>
            </a:r>
            <a:endParaRPr lang="en-US" altLang="zh-CN" sz="2800" dirty="0">
              <a:latin typeface="+mn-lt"/>
            </a:endParaRPr>
          </a:p>
          <a:p>
            <a:pPr marL="0" indent="352425" algn="just" eaLnBrk="1" hangingPunct="1">
              <a:buFontTx/>
              <a:buNone/>
              <a:defRPr/>
            </a:pPr>
            <a:r>
              <a:rPr lang="zh-CN" altLang="en-US" sz="2800" dirty="0">
                <a:latin typeface="+mn-lt"/>
              </a:rPr>
              <a:t>   记录格式就是记录内数据的排列方式，具体记录格式有：</a:t>
            </a:r>
            <a:endParaRPr lang="en-US" altLang="zh-CN" sz="2800" dirty="0">
              <a:latin typeface="+mn-lt"/>
            </a:endParaRPr>
          </a:p>
          <a:p>
            <a:pPr marL="0" indent="352425" algn="just" eaLnBrk="1" hangingPunct="1">
              <a:buFont typeface="Wingdings" pitchFamily="2" charset="2"/>
              <a:buChar char="Ø"/>
              <a:defRPr/>
            </a:pPr>
            <a:r>
              <a:rPr lang="zh-CN" altLang="en-US" sz="3600" dirty="0">
                <a:solidFill>
                  <a:srgbClr val="FF0000"/>
                </a:solidFill>
                <a:latin typeface="华文新魏" pitchFamily="2" charset="-122"/>
                <a:ea typeface="华文新魏" pitchFamily="2" charset="-122"/>
              </a:rPr>
              <a:t>定长记录</a:t>
            </a:r>
          </a:p>
          <a:p>
            <a:pPr marL="0" indent="352425" algn="just" eaLnBrk="1" hangingPunct="1">
              <a:buFont typeface="Wingdings" pitchFamily="2" charset="2"/>
              <a:buChar char="Ø"/>
              <a:defRPr/>
            </a:pPr>
            <a:r>
              <a:rPr lang="zh-CN" altLang="en-US" sz="3600" dirty="0">
                <a:solidFill>
                  <a:srgbClr val="FF0000"/>
                </a:solidFill>
                <a:latin typeface="华文新魏" pitchFamily="2" charset="-122"/>
                <a:ea typeface="华文新魏" pitchFamily="2" charset="-122"/>
              </a:rPr>
              <a:t>变长记录</a:t>
            </a:r>
          </a:p>
          <a:p>
            <a:pPr marL="0" indent="352425" algn="just" eaLnBrk="1" hangingPunct="1">
              <a:buFont typeface="Wingdings" pitchFamily="2" charset="2"/>
              <a:buChar char="Ø"/>
              <a:defRPr/>
            </a:pPr>
            <a:r>
              <a:rPr lang="zh-CN" altLang="en-US" sz="3600" dirty="0">
                <a:solidFill>
                  <a:srgbClr val="FF0000"/>
                </a:solidFill>
                <a:latin typeface="华文新魏" pitchFamily="2" charset="-122"/>
                <a:ea typeface="华文新魏" pitchFamily="2" charset="-122"/>
              </a:rPr>
              <a:t>跨块记录</a:t>
            </a:r>
            <a:endParaRPr lang="zh-CN" altLang="en-US" sz="3600" dirty="0">
              <a:solidFill>
                <a:srgbClr val="FF0000"/>
              </a:solidFill>
              <a:latin typeface="+mn-lt"/>
            </a:endParaRPr>
          </a:p>
        </p:txBody>
      </p:sp>
      <p:sp>
        <p:nvSpPr>
          <p:cNvPr id="4" name="Rectangle 3"/>
          <p:cNvSpPr txBox="1">
            <a:spLocks noChangeArrowheads="1"/>
          </p:cNvSpPr>
          <p:nvPr/>
        </p:nvSpPr>
        <p:spPr bwMode="auto">
          <a:xfrm>
            <a:off x="1259632" y="4725144"/>
            <a:ext cx="8001000" cy="554037"/>
          </a:xfrm>
          <a:prstGeom prst="rect">
            <a:avLst/>
          </a:prstGeom>
          <a:noFill/>
          <a:ln w="9525">
            <a:noFill/>
            <a:miter lim="800000"/>
            <a:headEnd/>
            <a:tailEnd/>
          </a:ln>
        </p:spPr>
        <p:txBody>
          <a:bodyPr lIns="0" tIns="0" rIns="0" bIns="0">
            <a:spAutoFit/>
          </a:bodyPr>
          <a:lstStyle/>
          <a:p>
            <a:pPr indent="352425" algn="just">
              <a:spcBef>
                <a:spcPct val="20000"/>
              </a:spcBef>
              <a:defRPr/>
            </a:pPr>
            <a:r>
              <a:rPr lang="zh-CN" altLang="en-US" sz="2800" kern="0" dirty="0">
                <a:latin typeface="+mn-lt"/>
                <a:ea typeface="华文中宋" pitchFamily="2" charset="-122"/>
              </a:rPr>
              <a:t>   记录键的概念、</a:t>
            </a:r>
            <a:r>
              <a:rPr lang="zh-CN" altLang="en-US" sz="3600" kern="0" dirty="0">
                <a:solidFill>
                  <a:srgbClr val="FF0000"/>
                </a:solidFill>
                <a:latin typeface="华文新魏" pitchFamily="2" charset="-122"/>
                <a:ea typeface="华文新魏" pitchFamily="2" charset="-122"/>
              </a:rPr>
              <a:t>主键、次键</a:t>
            </a:r>
          </a:p>
        </p:txBody>
      </p:sp>
    </p:spTree>
    <p:extLst>
      <p:ext uri="{BB962C8B-B14F-4D97-AF65-F5344CB8AC3E}">
        <p14:creationId xmlns:p14="http://schemas.microsoft.com/office/powerpoint/2010/main" val="2501381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57188" y="71438"/>
            <a:ext cx="8596312" cy="677862"/>
          </a:xfrm>
        </p:spPr>
        <p:txBody>
          <a:bodyPr/>
          <a:lstStyle/>
          <a:p>
            <a:pPr eaLnBrk="1" hangingPunct="1">
              <a:defRPr/>
            </a:pPr>
            <a:r>
              <a:rPr lang="en-US" altLang="zh-CN" kern="1200" dirty="0">
                <a:solidFill>
                  <a:srgbClr val="FF0000"/>
                </a:solidFill>
                <a:ea typeface="华文新魏" pitchFamily="2" charset="-122"/>
              </a:rPr>
              <a:t>6.3.3 </a:t>
            </a:r>
            <a:r>
              <a:rPr lang="en-US" altLang="zh-CN" kern="1200" dirty="0" err="1">
                <a:solidFill>
                  <a:srgbClr val="FF0000"/>
                </a:solidFill>
                <a:ea typeface="华文新魏" pitchFamily="2" charset="-122"/>
              </a:rPr>
              <a:t>文件的物理结构</a:t>
            </a:r>
            <a:endParaRPr lang="en-US" altLang="zh-CN" kern="1200" dirty="0">
              <a:solidFill>
                <a:srgbClr val="FF0000"/>
              </a:solidFill>
              <a:ea typeface="华文新魏" pitchFamily="2" charset="-122"/>
            </a:endParaRPr>
          </a:p>
        </p:txBody>
      </p:sp>
      <p:sp>
        <p:nvSpPr>
          <p:cNvPr id="51203" name="Rectangle 3"/>
          <p:cNvSpPr>
            <a:spLocks noGrp="1" noChangeArrowheads="1"/>
          </p:cNvSpPr>
          <p:nvPr>
            <p:ph type="body" idx="1"/>
          </p:nvPr>
        </p:nvSpPr>
        <p:spPr>
          <a:xfrm>
            <a:off x="285750" y="714375"/>
            <a:ext cx="8501063" cy="2239963"/>
          </a:xfrm>
        </p:spPr>
        <p:txBody>
          <a:bodyPr/>
          <a:lstStyle/>
          <a:p>
            <a:pPr marL="0" indent="352425" algn="just" eaLnBrk="1" hangingPunct="1">
              <a:buFontTx/>
              <a:buNone/>
              <a:defRPr/>
            </a:pPr>
            <a:r>
              <a:rPr lang="zh-CN" altLang="en-US" dirty="0">
                <a:latin typeface="+mn-lt"/>
              </a:rPr>
              <a:t>  </a:t>
            </a:r>
            <a:r>
              <a:rPr lang="zh-CN" altLang="en-US" sz="2800" dirty="0">
                <a:latin typeface="+mn-lt"/>
              </a:rPr>
              <a:t>文件的物理结构和组织是指逻辑文件在物理存储空间中存放方法和组织关系。</a:t>
            </a:r>
          </a:p>
          <a:p>
            <a:pPr marL="0" indent="352425" algn="just" eaLnBrk="1" hangingPunct="1">
              <a:buFontTx/>
              <a:buNone/>
              <a:defRPr/>
            </a:pPr>
            <a:r>
              <a:rPr lang="zh-CN" altLang="en-US" sz="2800" dirty="0">
                <a:latin typeface="+mn-lt"/>
              </a:rPr>
              <a:t>  文件的存储结构涉及：块的划分、记录的排列、索引的组织、信息的搜索，其优劣直接影响文件系统的性能。</a:t>
            </a:r>
            <a:endParaRPr lang="en-US" altLang="zh-CN" sz="2800" dirty="0">
              <a:latin typeface="+mn-lt"/>
            </a:endParaRPr>
          </a:p>
        </p:txBody>
      </p:sp>
      <p:sp>
        <p:nvSpPr>
          <p:cNvPr id="4" name="Rectangle 2"/>
          <p:cNvSpPr txBox="1">
            <a:spLocks noChangeArrowheads="1"/>
          </p:cNvSpPr>
          <p:nvPr/>
        </p:nvSpPr>
        <p:spPr bwMode="auto">
          <a:xfrm>
            <a:off x="357188" y="3789040"/>
            <a:ext cx="8429625" cy="1292225"/>
          </a:xfrm>
          <a:prstGeom prst="rect">
            <a:avLst/>
          </a:prstGeom>
          <a:noFill/>
          <a:ln w="9525">
            <a:noFill/>
            <a:miter lim="800000"/>
            <a:headEnd/>
            <a:tailEnd/>
          </a:ln>
        </p:spPr>
        <p:txBody>
          <a:bodyPr lIns="0" tIns="0" rIns="0" bIns="0">
            <a:spAutoFit/>
          </a:bodyPr>
          <a:lstStyle/>
          <a:p>
            <a:pPr indent="352425" algn="just">
              <a:spcBef>
                <a:spcPts val="0"/>
              </a:spcBef>
              <a:defRPr/>
            </a:pPr>
            <a:r>
              <a:rPr lang="zh-CN" altLang="en-US" sz="2800" kern="0" dirty="0">
                <a:latin typeface="华文新魏" pitchFamily="2" charset="-122"/>
                <a:ea typeface="华文新魏" pitchFamily="2" charset="-122"/>
              </a:rPr>
              <a:t>第一类计算法，设计映射算法，通过对记录键的计算转换成对应的物理块地址，找到所需记录。直接寻址文件、计算寻址文件，顺序文件均属此类。</a:t>
            </a:r>
            <a:endParaRPr lang="en-US" altLang="zh-CN" sz="2800" kern="0" dirty="0">
              <a:latin typeface="华文新魏" pitchFamily="2" charset="-122"/>
              <a:ea typeface="华文新魏" pitchFamily="2" charset="-122"/>
            </a:endParaRPr>
          </a:p>
        </p:txBody>
      </p:sp>
      <p:sp>
        <p:nvSpPr>
          <p:cNvPr id="5" name="Rectangle 3"/>
          <p:cNvSpPr txBox="1">
            <a:spLocks noChangeArrowheads="1"/>
          </p:cNvSpPr>
          <p:nvPr/>
        </p:nvSpPr>
        <p:spPr bwMode="auto">
          <a:xfrm>
            <a:off x="366713" y="3152899"/>
            <a:ext cx="7772400" cy="492125"/>
          </a:xfrm>
          <a:prstGeom prst="rect">
            <a:avLst/>
          </a:prstGeom>
          <a:noFill/>
          <a:ln w="9525">
            <a:noFill/>
            <a:miter lim="800000"/>
            <a:headEnd/>
            <a:tailEnd/>
          </a:ln>
        </p:spPr>
        <p:txBody>
          <a:bodyPr lIns="0" tIns="0" rIns="0" bIns="0" anchor="ctr">
            <a:spAutoFit/>
          </a:bodyPr>
          <a:lstStyle/>
          <a:p>
            <a:pPr>
              <a:defRPr/>
            </a:pPr>
            <a:r>
              <a:rPr lang="zh-CN" altLang="en-US" sz="3200" kern="0" dirty="0">
                <a:solidFill>
                  <a:srgbClr val="009900"/>
                </a:solidFill>
                <a:latin typeface="华文中宋" pitchFamily="2" charset="-122"/>
                <a:ea typeface="华文中宋" pitchFamily="2" charset="-122"/>
                <a:cs typeface="+mj-cs"/>
              </a:rPr>
              <a:t>构造文件物理结构的方法</a:t>
            </a:r>
            <a:endParaRPr lang="en-US" altLang="zh-CN" sz="3200" kern="0" dirty="0">
              <a:solidFill>
                <a:srgbClr val="009900"/>
              </a:solidFill>
              <a:latin typeface="华文中宋" pitchFamily="2" charset="-122"/>
              <a:ea typeface="华文中宋" pitchFamily="2" charset="-122"/>
              <a:cs typeface="+mj-cs"/>
            </a:endParaRPr>
          </a:p>
        </p:txBody>
      </p:sp>
      <p:sp>
        <p:nvSpPr>
          <p:cNvPr id="6" name="Rectangle 2"/>
          <p:cNvSpPr txBox="1">
            <a:spLocks noChangeArrowheads="1"/>
          </p:cNvSpPr>
          <p:nvPr/>
        </p:nvSpPr>
        <p:spPr bwMode="auto">
          <a:xfrm>
            <a:off x="357188" y="5068565"/>
            <a:ext cx="8572500" cy="1292225"/>
          </a:xfrm>
          <a:prstGeom prst="rect">
            <a:avLst/>
          </a:prstGeom>
          <a:noFill/>
          <a:ln w="9525">
            <a:noFill/>
            <a:miter lim="800000"/>
            <a:headEnd/>
            <a:tailEnd/>
          </a:ln>
        </p:spPr>
        <p:txBody>
          <a:bodyPr lIns="0" tIns="0" rIns="0" bIns="0">
            <a:spAutoFit/>
          </a:bodyPr>
          <a:lstStyle/>
          <a:p>
            <a:pPr indent="352425" algn="just">
              <a:spcBef>
                <a:spcPts val="0"/>
              </a:spcBef>
              <a:defRPr/>
            </a:pPr>
            <a:r>
              <a:rPr lang="zh-CN" altLang="en-US" sz="2800" kern="0" dirty="0">
                <a:latin typeface="华文新魏" pitchFamily="2" charset="-122"/>
                <a:ea typeface="华文新魏" pitchFamily="2" charset="-122"/>
              </a:rPr>
              <a:t>第二类指针法，设置专门指针，指明相应记录的物理地址或表达各记录之间的关联。索引文件、索引顺序文件、连接文件、倒排文件等均属此类。</a:t>
            </a:r>
            <a:endParaRPr lang="en-US" altLang="zh-CN" sz="2800" kern="0" dirty="0">
              <a:latin typeface="华文新魏" pitchFamily="2" charset="-122"/>
              <a:ea typeface="华文新魏" pitchFamily="2" charset="-122"/>
            </a:endParaRPr>
          </a:p>
        </p:txBody>
      </p:sp>
    </p:spTree>
    <p:extLst>
      <p:ext uri="{BB962C8B-B14F-4D97-AF65-F5344CB8AC3E}">
        <p14:creationId xmlns:p14="http://schemas.microsoft.com/office/powerpoint/2010/main" val="702409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304800" y="381000"/>
            <a:ext cx="7772400" cy="1292225"/>
          </a:xfrm>
        </p:spPr>
        <p:txBody>
          <a:bodyPr/>
          <a:lstStyle/>
          <a:p>
            <a:pPr eaLnBrk="1" hangingPunct="1"/>
            <a:r>
              <a:rPr lang="en-US" altLang="zh-CN" dirty="0"/>
              <a:t> </a:t>
            </a:r>
            <a:r>
              <a:rPr sz="4800" dirty="0" err="1">
                <a:solidFill>
                  <a:srgbClr val="FF0000"/>
                </a:solidFill>
                <a:latin typeface="华文新魏" panose="02010800040101010101" pitchFamily="2" charset="-122"/>
                <a:ea typeface="华文新魏" panose="02010800040101010101" pitchFamily="2" charset="-122"/>
              </a:rPr>
              <a:t>文件系统概述</a:t>
            </a:r>
            <a:br>
              <a:rPr lang="en-US" altLang="zh-CN" sz="4800" dirty="0"/>
            </a:br>
            <a:r>
              <a:rPr sz="3600" dirty="0" err="1"/>
              <a:t>文件系统面向用户的功能</a:t>
            </a:r>
            <a:endParaRPr dirty="0"/>
          </a:p>
        </p:txBody>
      </p:sp>
      <p:sp>
        <p:nvSpPr>
          <p:cNvPr id="19459" name="Rectangle 1027"/>
          <p:cNvSpPr>
            <a:spLocks noGrp="1" noChangeArrowheads="1"/>
          </p:cNvSpPr>
          <p:nvPr>
            <p:ph type="body" idx="1"/>
          </p:nvPr>
        </p:nvSpPr>
        <p:spPr>
          <a:xfrm>
            <a:off x="1143000" y="1857375"/>
            <a:ext cx="6705600" cy="3533775"/>
          </a:xfrm>
        </p:spPr>
        <p:txBody>
          <a:bodyPr/>
          <a:lstStyle/>
          <a:p>
            <a:pPr marL="0" indent="352425" algn="just" eaLnBrk="1" hangingPunct="1">
              <a:buFontTx/>
              <a:buNone/>
            </a:pPr>
            <a:r>
              <a:rPr lang="en-US" altLang="zh-CN" dirty="0">
                <a:cs typeface="Times New Roman" panose="02020603050405020304" pitchFamily="18" charset="0"/>
              </a:rPr>
              <a:t>•</a:t>
            </a:r>
            <a:r>
              <a:rPr lang="en-US" altLang="zh-CN" dirty="0"/>
              <a:t>  </a:t>
            </a:r>
            <a:r>
              <a:rPr lang="zh-CN" altLang="en-US" sz="2800" dirty="0"/>
              <a:t>文件的按名存取</a:t>
            </a:r>
          </a:p>
          <a:p>
            <a:pPr marL="0" indent="352425" algn="just" eaLnBrk="1" hangingPunct="1">
              <a:buFontTx/>
              <a:buNone/>
            </a:pPr>
            <a:r>
              <a:rPr lang="en-US" altLang="zh-CN" sz="2800" dirty="0">
                <a:cs typeface="Times New Roman" panose="02020603050405020304" pitchFamily="18" charset="0"/>
              </a:rPr>
              <a:t>•</a:t>
            </a:r>
            <a:r>
              <a:rPr lang="en-US" altLang="zh-CN" sz="2800" dirty="0"/>
              <a:t>  </a:t>
            </a:r>
            <a:r>
              <a:rPr lang="zh-CN" altLang="en-US" sz="2800" dirty="0"/>
              <a:t>文件目录建立和维护</a:t>
            </a:r>
          </a:p>
          <a:p>
            <a:pPr marL="0" indent="352425" algn="just" eaLnBrk="1" hangingPunct="1">
              <a:buFontTx/>
              <a:buNone/>
            </a:pPr>
            <a:r>
              <a:rPr lang="en-US" altLang="zh-CN" sz="2800" dirty="0">
                <a:cs typeface="Times New Roman" panose="02020603050405020304" pitchFamily="18" charset="0"/>
              </a:rPr>
              <a:t>•</a:t>
            </a:r>
            <a:r>
              <a:rPr lang="en-US" altLang="zh-CN" sz="2800" dirty="0"/>
              <a:t>  </a:t>
            </a:r>
            <a:r>
              <a:rPr lang="zh-CN" altLang="en-US" sz="2800" dirty="0"/>
              <a:t>实现逻辑文件到物理文件的转换</a:t>
            </a:r>
          </a:p>
          <a:p>
            <a:pPr marL="0" indent="352425" algn="just" eaLnBrk="1" hangingPunct="1">
              <a:buFontTx/>
              <a:buNone/>
            </a:pPr>
            <a:r>
              <a:rPr lang="en-US" altLang="zh-CN" sz="2800" dirty="0">
                <a:cs typeface="Times New Roman" panose="02020603050405020304" pitchFamily="18" charset="0"/>
              </a:rPr>
              <a:t>•</a:t>
            </a:r>
            <a:r>
              <a:rPr lang="en-US" altLang="zh-CN" sz="2800" dirty="0"/>
              <a:t>  </a:t>
            </a:r>
            <a:r>
              <a:rPr lang="zh-CN" altLang="en-US" sz="2800" dirty="0"/>
              <a:t>文件存储空间的分配和管理</a:t>
            </a:r>
          </a:p>
          <a:p>
            <a:pPr marL="0" indent="352425" algn="just" eaLnBrk="1" hangingPunct="1">
              <a:buFontTx/>
              <a:buNone/>
            </a:pPr>
            <a:r>
              <a:rPr lang="en-US" altLang="zh-CN" sz="2800" dirty="0">
                <a:cs typeface="Times New Roman" panose="02020603050405020304" pitchFamily="18" charset="0"/>
              </a:rPr>
              <a:t>•</a:t>
            </a:r>
            <a:r>
              <a:rPr lang="en-US" altLang="zh-CN" sz="2800" dirty="0"/>
              <a:t>  </a:t>
            </a:r>
            <a:r>
              <a:rPr lang="zh-CN" altLang="en-US" sz="2800" dirty="0"/>
              <a:t>提供合适的文件存取方法</a:t>
            </a:r>
          </a:p>
          <a:p>
            <a:pPr marL="0" indent="352425" algn="just" eaLnBrk="1" hangingPunct="1">
              <a:buFontTx/>
              <a:buNone/>
            </a:pPr>
            <a:r>
              <a:rPr lang="en-US" altLang="zh-CN" sz="2800" dirty="0">
                <a:cs typeface="Times New Roman" panose="02020603050405020304" pitchFamily="18" charset="0"/>
              </a:rPr>
              <a:t>•</a:t>
            </a:r>
            <a:r>
              <a:rPr lang="en-US" altLang="zh-CN" sz="2800" dirty="0"/>
              <a:t>  </a:t>
            </a:r>
            <a:r>
              <a:rPr lang="zh-CN" altLang="en-US" sz="2800" dirty="0"/>
              <a:t>实现文件的共享、保护和保密</a:t>
            </a:r>
          </a:p>
          <a:p>
            <a:pPr marL="0" indent="352425" algn="just" eaLnBrk="1" hangingPunct="1">
              <a:buFontTx/>
              <a:buNone/>
            </a:pPr>
            <a:r>
              <a:rPr lang="en-US" altLang="zh-CN" sz="2800" dirty="0">
                <a:cs typeface="Times New Roman" panose="02020603050405020304" pitchFamily="18" charset="0"/>
              </a:rPr>
              <a:t>•</a:t>
            </a:r>
            <a:r>
              <a:rPr lang="en-US" altLang="zh-CN" sz="2800" dirty="0"/>
              <a:t>  </a:t>
            </a:r>
            <a:r>
              <a:rPr lang="zh-CN" altLang="en-US" sz="2800" dirty="0"/>
              <a:t>提供一组可供用户使用的文件操作</a:t>
            </a:r>
            <a:endParaRPr lang="en-US" altLang="zh-CN" sz="2800" dirty="0"/>
          </a:p>
        </p:txBody>
      </p:sp>
    </p:spTree>
    <p:extLst>
      <p:ext uri="{BB962C8B-B14F-4D97-AF65-F5344CB8AC3E}">
        <p14:creationId xmlns:p14="http://schemas.microsoft.com/office/powerpoint/2010/main" val="2016944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42975" y="71438"/>
            <a:ext cx="7772400" cy="677862"/>
          </a:xfrm>
        </p:spPr>
        <p:txBody>
          <a:bodyPr/>
          <a:lstStyle/>
          <a:p>
            <a:pPr eaLnBrk="1" hangingPunct="1">
              <a:defRPr/>
            </a:pPr>
            <a:r>
              <a:rPr lang="en-US" altLang="zh-CN" sz="3200" b="1" kern="1200" dirty="0" err="1">
                <a:solidFill>
                  <a:srgbClr val="3333CC"/>
                </a:solidFill>
              </a:rPr>
              <a:t>顺序文件</a:t>
            </a:r>
            <a:r>
              <a:rPr lang="en-US" altLang="zh-CN" sz="3200" b="1" kern="1200" dirty="0">
                <a:solidFill>
                  <a:srgbClr val="3333CC"/>
                </a:solidFill>
              </a:rPr>
              <a:t>(</a:t>
            </a:r>
            <a:r>
              <a:rPr lang="en-US" altLang="zh-CN" sz="3200" b="1" kern="1200" dirty="0" err="1">
                <a:solidFill>
                  <a:srgbClr val="3333CC"/>
                </a:solidFill>
              </a:rPr>
              <a:t>连续文件</a:t>
            </a:r>
            <a:r>
              <a:rPr lang="en-US" altLang="zh-CN" sz="3200" b="1" kern="1200" dirty="0">
                <a:solidFill>
                  <a:srgbClr val="3333CC"/>
                </a:solidFill>
              </a:rPr>
              <a:t> )</a:t>
            </a:r>
          </a:p>
        </p:txBody>
      </p:sp>
      <p:sp>
        <p:nvSpPr>
          <p:cNvPr id="2052" name="Rectangle 3"/>
          <p:cNvSpPr>
            <a:spLocks noGrp="1" noChangeArrowheads="1"/>
          </p:cNvSpPr>
          <p:nvPr>
            <p:ph type="body" idx="1"/>
          </p:nvPr>
        </p:nvSpPr>
        <p:spPr>
          <a:xfrm>
            <a:off x="273299" y="692696"/>
            <a:ext cx="8694737" cy="2586037"/>
          </a:xfrm>
        </p:spPr>
        <p:txBody>
          <a:bodyPr/>
          <a:lstStyle/>
          <a:p>
            <a:pPr marL="0" indent="352425" algn="just" eaLnBrk="1" hangingPunct="1">
              <a:buFontTx/>
              <a:buNone/>
            </a:pPr>
            <a:r>
              <a:rPr lang="zh-CN" altLang="en-US" dirty="0"/>
              <a:t>   </a:t>
            </a:r>
            <a:r>
              <a:rPr lang="zh-CN" altLang="en-US" sz="2800" dirty="0"/>
              <a:t>把逻辑文件中连续的信息存储到磁盘连续的物理块中所形成的文件称为</a:t>
            </a:r>
            <a:r>
              <a:rPr lang="zh-CN" altLang="en-US" sz="2800" dirty="0">
                <a:solidFill>
                  <a:srgbClr val="FF0066"/>
                </a:solidFill>
              </a:rPr>
              <a:t>顺序文件。</a:t>
            </a:r>
            <a:r>
              <a:rPr lang="zh-CN" altLang="en-US" sz="2800" dirty="0"/>
              <a:t>这种文件保证了逻辑文件中逻辑记录</a:t>
            </a:r>
            <a:r>
              <a:rPr lang="en-US" altLang="zh-CN" sz="2800" dirty="0"/>
              <a:t>(</a:t>
            </a:r>
            <a:r>
              <a:rPr lang="zh-CN" altLang="en-US" sz="2800" dirty="0"/>
              <a:t>流式文件为逻辑块、页</a:t>
            </a:r>
            <a:r>
              <a:rPr lang="en-US" altLang="zh-CN" sz="2800" dirty="0"/>
              <a:t>)</a:t>
            </a:r>
            <a:r>
              <a:rPr lang="zh-CN" altLang="en-US" sz="2800" dirty="0"/>
              <a:t>顺序和存储器中文件占用盘块顺序的一致性。为使系统能查找文件中任一记录，在文件控制块</a:t>
            </a:r>
            <a:r>
              <a:rPr lang="en-US" altLang="zh-CN" sz="2800" dirty="0"/>
              <a:t>FCB(</a:t>
            </a:r>
            <a:r>
              <a:rPr lang="zh-CN" altLang="en-US" sz="2800" dirty="0"/>
              <a:t>或在目录</a:t>
            </a:r>
            <a:r>
              <a:rPr lang="en-US" altLang="zh-CN" sz="2800" dirty="0"/>
              <a:t>)</a:t>
            </a:r>
            <a:r>
              <a:rPr lang="zh-CN" altLang="en-US" sz="2800" dirty="0"/>
              <a:t>中存放文件第</a:t>
            </a:r>
            <a:r>
              <a:rPr lang="en-US" altLang="zh-CN" sz="2800" dirty="0"/>
              <a:t>1</a:t>
            </a:r>
            <a:r>
              <a:rPr lang="zh-CN" altLang="en-US" sz="2800" dirty="0"/>
              <a:t>个记录所存放的盘块号</a:t>
            </a:r>
            <a:r>
              <a:rPr lang="en-US" altLang="zh-CN" sz="2800" dirty="0"/>
              <a:t>ADRR</a:t>
            </a:r>
            <a:r>
              <a:rPr lang="zh-CN" altLang="en-US" sz="2800" dirty="0"/>
              <a:t>和文件总的盘块数</a:t>
            </a:r>
            <a:r>
              <a:rPr lang="en-US" altLang="zh-CN" sz="2800" dirty="0"/>
              <a:t>N:</a:t>
            </a:r>
          </a:p>
        </p:txBody>
      </p:sp>
      <p:graphicFrame>
        <p:nvGraphicFramePr>
          <p:cNvPr id="2050" name="Object 3"/>
          <p:cNvGraphicFramePr>
            <a:graphicFrameLocks noChangeAspect="1"/>
          </p:cNvGraphicFramePr>
          <p:nvPr>
            <p:extLst>
              <p:ext uri="{D42A27DB-BD31-4B8C-83A1-F6EECF244321}">
                <p14:modId xmlns:p14="http://schemas.microsoft.com/office/powerpoint/2010/main" val="501496400"/>
              </p:ext>
            </p:extLst>
          </p:nvPr>
        </p:nvGraphicFramePr>
        <p:xfrm>
          <a:off x="395536" y="3501008"/>
          <a:ext cx="8694737" cy="2714625"/>
        </p:xfrm>
        <a:graphic>
          <a:graphicData uri="http://schemas.openxmlformats.org/presentationml/2006/ole">
            <mc:AlternateContent xmlns:mc="http://schemas.openxmlformats.org/markup-compatibility/2006">
              <mc:Choice xmlns:v="urn:schemas-microsoft-com:vml" Requires="v">
                <p:oleObj spid="_x0000_s5157" name="文档" r:id="rId3" imgW="5630040" imgH="1419120" progId="Word.Document.8">
                  <p:embed/>
                </p:oleObj>
              </mc:Choice>
              <mc:Fallback>
                <p:oleObj name="文档" r:id="rId3" imgW="5630040" imgH="14191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501008"/>
                        <a:ext cx="8694737" cy="2714625"/>
                      </a:xfrm>
                      <a:prstGeom prst="rect">
                        <a:avLst/>
                      </a:prstGeom>
                      <a:solidFill>
                        <a:schemeClr val="hlink"/>
                      </a:solidFill>
                    </p:spPr>
                  </p:pic>
                </p:oleObj>
              </mc:Fallback>
            </mc:AlternateContent>
          </a:graphicData>
        </a:graphic>
      </p:graphicFrame>
    </p:spTree>
    <p:extLst>
      <p:ext uri="{BB962C8B-B14F-4D97-AF65-F5344CB8AC3E}">
        <p14:creationId xmlns:p14="http://schemas.microsoft.com/office/powerpoint/2010/main" val="1459910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noChangeArrowheads="1"/>
          </p:cNvPicPr>
          <p:nvPr/>
        </p:nvPicPr>
        <p:blipFill>
          <a:blip r:embed="rId2">
            <a:extLst>
              <a:ext uri="{28A0092B-C50C-407E-A947-70E740481C1C}">
                <a14:useLocalDpi xmlns:a14="http://schemas.microsoft.com/office/drawing/2010/main" val="0"/>
              </a:ext>
            </a:extLst>
          </a:blip>
          <a:srcRect l="14819" t="5881" r="14653" b="1823"/>
          <a:stretch>
            <a:fillRect/>
          </a:stretch>
        </p:blipFill>
        <p:spPr bwMode="auto">
          <a:xfrm>
            <a:off x="1187624" y="835026"/>
            <a:ext cx="6889750" cy="50657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6083" name="Rectangle 2"/>
          <p:cNvSpPr>
            <a:spLocks noGrp="1" noChangeArrowheads="1"/>
          </p:cNvSpPr>
          <p:nvPr>
            <p:ph type="title"/>
          </p:nvPr>
        </p:nvSpPr>
        <p:spPr>
          <a:xfrm>
            <a:off x="517525" y="-327025"/>
            <a:ext cx="8626475" cy="747713"/>
          </a:xfrm>
        </p:spPr>
        <p:txBody>
          <a:bodyPr/>
          <a:lstStyle/>
          <a:p>
            <a:pPr eaLnBrk="1" hangingPunct="1"/>
            <a:r>
              <a:rPr lang="en-US" altLang="zh-CN"/>
              <a:t> </a:t>
            </a:r>
          </a:p>
        </p:txBody>
      </p:sp>
      <p:sp>
        <p:nvSpPr>
          <p:cNvPr id="46084" name="Rectangle 3"/>
          <p:cNvSpPr>
            <a:spLocks noGrp="1" noChangeArrowheads="1"/>
          </p:cNvSpPr>
          <p:nvPr>
            <p:ph type="body" idx="1"/>
          </p:nvPr>
        </p:nvSpPr>
        <p:spPr>
          <a:xfrm>
            <a:off x="4139952" y="4365104"/>
            <a:ext cx="3571875" cy="947737"/>
          </a:xfrm>
        </p:spPr>
        <p:txBody>
          <a:bodyPr/>
          <a:lstStyle/>
          <a:p>
            <a:pPr marL="0" indent="352425" algn="just" eaLnBrk="1" hangingPunct="1">
              <a:buFontTx/>
              <a:buNone/>
            </a:pPr>
            <a:r>
              <a:rPr lang="zh-CN" altLang="en-US" dirty="0">
                <a:solidFill>
                  <a:srgbClr val="FF0000"/>
                </a:solidFill>
              </a:rPr>
              <a:t>顺序文件的优点：</a:t>
            </a:r>
          </a:p>
          <a:p>
            <a:pPr marL="0" indent="352425" algn="just" eaLnBrk="1" hangingPunct="1">
              <a:buFontTx/>
              <a:buNone/>
            </a:pPr>
            <a:r>
              <a:rPr lang="zh-CN" altLang="en-US" dirty="0">
                <a:solidFill>
                  <a:srgbClr val="FF0000"/>
                </a:solidFill>
              </a:rPr>
              <a:t>顺序文件的缺点：</a:t>
            </a:r>
          </a:p>
        </p:txBody>
      </p:sp>
      <p:sp>
        <p:nvSpPr>
          <p:cNvPr id="2053" name="Rectangle 4"/>
          <p:cNvSpPr>
            <a:spLocks noChangeArrowheads="1"/>
          </p:cNvSpPr>
          <p:nvPr/>
        </p:nvSpPr>
        <p:spPr bwMode="auto">
          <a:xfrm>
            <a:off x="928688" y="87313"/>
            <a:ext cx="7772400" cy="584775"/>
          </a:xfrm>
          <a:prstGeom prst="rect">
            <a:avLst/>
          </a:prstGeom>
          <a:noFill/>
          <a:ln w="9525">
            <a:noFill/>
            <a:miter lim="800000"/>
            <a:headEnd/>
            <a:tailEnd/>
          </a:ln>
        </p:spPr>
        <p:txBody>
          <a:bodyPr>
            <a:spAutoFit/>
          </a:bodyPr>
          <a:lstStyle/>
          <a:p>
            <a:pPr algn="ctr">
              <a:defRPr/>
            </a:pPr>
            <a:r>
              <a:rPr lang="zh-CN" altLang="en-US" sz="3200" b="1" dirty="0">
                <a:solidFill>
                  <a:srgbClr val="3333CC"/>
                </a:solidFill>
                <a:latin typeface="+mj-lt"/>
                <a:ea typeface="+mj-ea"/>
                <a:cs typeface="+mj-cs"/>
              </a:rPr>
              <a:t>顺序文件</a:t>
            </a:r>
            <a:endParaRPr lang="en-US" altLang="zh-CN" sz="3200" b="1" dirty="0">
              <a:solidFill>
                <a:srgbClr val="3333CC"/>
              </a:solidFill>
              <a:latin typeface="+mj-lt"/>
              <a:ea typeface="+mj-ea"/>
              <a:cs typeface="+mj-cs"/>
            </a:endParaRPr>
          </a:p>
        </p:txBody>
      </p:sp>
    </p:spTree>
    <p:extLst>
      <p:ext uri="{BB962C8B-B14F-4D97-AF65-F5344CB8AC3E}">
        <p14:creationId xmlns:p14="http://schemas.microsoft.com/office/powerpoint/2010/main" val="2610753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585788" y="142875"/>
            <a:ext cx="7772400" cy="515937"/>
          </a:xfrm>
        </p:spPr>
        <p:txBody>
          <a:bodyPr/>
          <a:lstStyle/>
          <a:p>
            <a:pPr>
              <a:defRPr/>
            </a:pPr>
            <a:r>
              <a:rPr sz="3200" b="1" kern="1200" dirty="0">
                <a:solidFill>
                  <a:srgbClr val="3333CC"/>
                </a:solidFill>
              </a:rPr>
              <a:t>连接文件</a:t>
            </a:r>
            <a:r>
              <a:rPr lang="en-US" altLang="zh-CN" sz="3200" b="1" kern="1200" dirty="0">
                <a:solidFill>
                  <a:srgbClr val="3333CC"/>
                </a:solidFill>
              </a:rPr>
              <a:t>(</a:t>
            </a:r>
            <a:r>
              <a:rPr sz="3200" b="1" kern="1200" dirty="0">
                <a:solidFill>
                  <a:srgbClr val="3333CC"/>
                </a:solidFill>
              </a:rPr>
              <a:t>串联文件</a:t>
            </a:r>
            <a:r>
              <a:rPr lang="en-US" altLang="zh-CN" sz="3200" b="1" kern="1200" dirty="0">
                <a:solidFill>
                  <a:srgbClr val="3333CC"/>
                </a:solidFill>
              </a:rPr>
              <a:t>)</a:t>
            </a:r>
          </a:p>
        </p:txBody>
      </p:sp>
      <p:sp>
        <p:nvSpPr>
          <p:cNvPr id="3076" name="Rectangle 3"/>
          <p:cNvSpPr>
            <a:spLocks noGrp="1" noChangeArrowheads="1"/>
          </p:cNvSpPr>
          <p:nvPr>
            <p:ph type="body" idx="1"/>
          </p:nvPr>
        </p:nvSpPr>
        <p:spPr>
          <a:xfrm>
            <a:off x="467544" y="764704"/>
            <a:ext cx="8429625" cy="3016250"/>
          </a:xfrm>
        </p:spPr>
        <p:txBody>
          <a:bodyPr/>
          <a:lstStyle/>
          <a:p>
            <a:pPr marL="0" indent="352425" eaLnBrk="1" hangingPunct="1">
              <a:buFontTx/>
              <a:buNone/>
            </a:pPr>
            <a:r>
              <a:rPr lang="zh-CN" altLang="en-US" dirty="0"/>
              <a:t>   </a:t>
            </a:r>
            <a:r>
              <a:rPr lang="zh-CN" altLang="en-US" sz="2800" dirty="0"/>
              <a:t>在将逻辑文件存储到外存上时，不要求为整个文件分配连续的空间</a:t>
            </a:r>
            <a:r>
              <a:rPr lang="en-US" altLang="zh-CN" sz="2800" dirty="0"/>
              <a:t>,</a:t>
            </a:r>
            <a:r>
              <a:rPr lang="zh-CN" altLang="en-US" sz="2800" dirty="0"/>
              <a:t>而是可以装入到离散的多个盘块中，只在每个盘块最后一个单元设置链接指针，然后用链接指针将这些离散的盘块链接成一个队列，这样形成的物理文件称为</a:t>
            </a:r>
            <a:r>
              <a:rPr lang="zh-CN" altLang="en-US" sz="2800" dirty="0">
                <a:solidFill>
                  <a:srgbClr val="FF0000"/>
                </a:solidFill>
              </a:rPr>
              <a:t>连接文件</a:t>
            </a:r>
            <a:r>
              <a:rPr lang="zh-CN" altLang="en-US" sz="2800" dirty="0"/>
              <a:t>。管理连接文件只需在文件控制块</a:t>
            </a:r>
            <a:r>
              <a:rPr lang="en-US" altLang="zh-CN" sz="2800" dirty="0"/>
              <a:t>FCB</a:t>
            </a:r>
            <a:r>
              <a:rPr lang="zh-CN" altLang="en-US" sz="2800" dirty="0"/>
              <a:t>中设二项，一是存储文件头块信息的盘块号，另一是存储文件尾块信息的盘块号。</a:t>
            </a:r>
            <a:endParaRPr lang="en-US" altLang="zh-CN" sz="2800" dirty="0">
              <a:latin typeface="华文新魏" panose="02010800040101010101" pitchFamily="2" charset="-122"/>
              <a:ea typeface="华文新魏" panose="02010800040101010101" pitchFamily="2" charset="-122"/>
            </a:endParaRPr>
          </a:p>
        </p:txBody>
      </p:sp>
      <p:graphicFrame>
        <p:nvGraphicFramePr>
          <p:cNvPr id="3074" name="Object 3"/>
          <p:cNvGraphicFramePr>
            <a:graphicFrameLocks noChangeAspect="1"/>
          </p:cNvGraphicFramePr>
          <p:nvPr>
            <p:extLst>
              <p:ext uri="{D42A27DB-BD31-4B8C-83A1-F6EECF244321}">
                <p14:modId xmlns:p14="http://schemas.microsoft.com/office/powerpoint/2010/main" val="270829972"/>
              </p:ext>
            </p:extLst>
          </p:nvPr>
        </p:nvGraphicFramePr>
        <p:xfrm>
          <a:off x="144160" y="3921997"/>
          <a:ext cx="8975725" cy="2416175"/>
        </p:xfrm>
        <a:graphic>
          <a:graphicData uri="http://schemas.openxmlformats.org/presentationml/2006/ole">
            <mc:AlternateContent xmlns:mc="http://schemas.openxmlformats.org/markup-compatibility/2006">
              <mc:Choice xmlns:v="urn:schemas-microsoft-com:vml" Requires="v">
                <p:oleObj spid="_x0000_s6181" name="Document" r:id="rId3" imgW="5751769" imgH="1547585" progId="Word.Document.8">
                  <p:embed/>
                </p:oleObj>
              </mc:Choice>
              <mc:Fallback>
                <p:oleObj name="Document" r:id="rId3" imgW="5751769" imgH="154758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60" y="3921997"/>
                        <a:ext cx="8975725" cy="2416175"/>
                      </a:xfrm>
                      <a:prstGeom prst="rect">
                        <a:avLst/>
                      </a:prstGeom>
                      <a:solidFill>
                        <a:schemeClr val="hlink"/>
                      </a:solidFill>
                    </p:spPr>
                  </p:pic>
                </p:oleObj>
              </mc:Fallback>
            </mc:AlternateContent>
          </a:graphicData>
        </a:graphic>
      </p:graphicFrame>
    </p:spTree>
    <p:extLst>
      <p:ext uri="{BB962C8B-B14F-4D97-AF65-F5344CB8AC3E}">
        <p14:creationId xmlns:p14="http://schemas.microsoft.com/office/powerpoint/2010/main" val="3308118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47688" y="0"/>
            <a:ext cx="8596312" cy="747713"/>
          </a:xfrm>
        </p:spPr>
        <p:txBody>
          <a:bodyPr/>
          <a:lstStyle/>
          <a:p>
            <a:pPr eaLnBrk="1" hangingPunct="1"/>
            <a:r>
              <a:rPr lang="en-US" altLang="zh-CN"/>
              <a:t> </a:t>
            </a:r>
          </a:p>
        </p:txBody>
      </p:sp>
      <p:sp>
        <p:nvSpPr>
          <p:cNvPr id="56324" name="Rectangle 4"/>
          <p:cNvSpPr>
            <a:spLocks noChangeArrowheads="1"/>
          </p:cNvSpPr>
          <p:nvPr/>
        </p:nvSpPr>
        <p:spPr bwMode="auto">
          <a:xfrm>
            <a:off x="1214438" y="142875"/>
            <a:ext cx="6343650" cy="584775"/>
          </a:xfrm>
          <a:prstGeom prst="rect">
            <a:avLst/>
          </a:prstGeom>
          <a:noFill/>
          <a:ln w="9525">
            <a:noFill/>
            <a:miter lim="800000"/>
            <a:headEnd/>
            <a:tailEnd/>
          </a:ln>
        </p:spPr>
        <p:txBody>
          <a:bodyPr>
            <a:spAutoFit/>
          </a:bodyPr>
          <a:lstStyle/>
          <a:p>
            <a:pPr algn="ctr">
              <a:defRPr/>
            </a:pPr>
            <a:r>
              <a:rPr lang="zh-CN" altLang="en-US" sz="3200" b="1" dirty="0">
                <a:solidFill>
                  <a:srgbClr val="3333CC"/>
                </a:solidFill>
                <a:latin typeface="+mj-lt"/>
                <a:ea typeface="+mj-ea"/>
                <a:cs typeface="+mj-cs"/>
              </a:rPr>
              <a:t>连接文件</a:t>
            </a:r>
            <a:endParaRPr lang="en-US" altLang="zh-CN" sz="3200" b="1" dirty="0">
              <a:solidFill>
                <a:srgbClr val="3333CC"/>
              </a:solidFill>
              <a:latin typeface="+mj-lt"/>
              <a:ea typeface="+mj-ea"/>
              <a:cs typeface="+mj-cs"/>
            </a:endParaRPr>
          </a:p>
        </p:txBody>
      </p:sp>
      <p:pic>
        <p:nvPicPr>
          <p:cNvPr id="47108" name="Picture 3"/>
          <p:cNvPicPr>
            <a:picLocks noChangeAspect="1" noChangeArrowheads="1"/>
          </p:cNvPicPr>
          <p:nvPr/>
        </p:nvPicPr>
        <p:blipFill>
          <a:blip r:embed="rId2">
            <a:extLst>
              <a:ext uri="{28A0092B-C50C-407E-A947-70E740481C1C}">
                <a14:useLocalDpi xmlns:a14="http://schemas.microsoft.com/office/drawing/2010/main" val="0"/>
              </a:ext>
            </a:extLst>
          </a:blip>
          <a:srcRect l="10561" t="801" r="10583" b="534"/>
          <a:stretch>
            <a:fillRect/>
          </a:stretch>
        </p:blipFill>
        <p:spPr bwMode="auto">
          <a:xfrm>
            <a:off x="1449388" y="1160463"/>
            <a:ext cx="6302375" cy="500221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079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flipV="1">
            <a:off x="517525" y="130175"/>
            <a:ext cx="8626475" cy="747713"/>
          </a:xfrm>
        </p:spPr>
        <p:txBody>
          <a:bodyPr/>
          <a:lstStyle/>
          <a:p>
            <a:pPr eaLnBrk="1" hangingPunct="1"/>
            <a:r>
              <a:rPr lang="en-US" altLang="zh-CN"/>
              <a:t> </a:t>
            </a:r>
          </a:p>
        </p:txBody>
      </p:sp>
      <p:sp>
        <p:nvSpPr>
          <p:cNvPr id="48131" name="Rectangle 3"/>
          <p:cNvSpPr>
            <a:spLocks noGrp="1" noChangeArrowheads="1"/>
          </p:cNvSpPr>
          <p:nvPr>
            <p:ph type="body" idx="1"/>
          </p:nvPr>
        </p:nvSpPr>
        <p:spPr>
          <a:xfrm>
            <a:off x="571500" y="1000125"/>
            <a:ext cx="8001000" cy="4459288"/>
          </a:xfrm>
        </p:spPr>
        <p:txBody>
          <a:bodyPr/>
          <a:lstStyle/>
          <a:p>
            <a:pPr marL="0" indent="352425" algn="just" eaLnBrk="1" hangingPunct="1">
              <a:lnSpc>
                <a:spcPct val="150000"/>
              </a:lnSpc>
              <a:spcBef>
                <a:spcPct val="0"/>
              </a:spcBef>
              <a:buFontTx/>
              <a:buNone/>
            </a:pPr>
            <a:r>
              <a:rPr lang="zh-CN" altLang="en-US" sz="2800" dirty="0">
                <a:latin typeface="宋体" panose="02010600030101010101" pitchFamily="2" charset="-122"/>
              </a:rPr>
              <a:t>  连接文件的优点是盘存储空间利用率高，文件增删改记录方便，它的缺点是在随机存取某一个记录前需要进行多次盘Ｉ</a:t>
            </a:r>
            <a:r>
              <a:rPr lang="en-US" altLang="zh-CN" sz="2800" dirty="0">
                <a:latin typeface="宋体" panose="02010600030101010101" pitchFamily="2" charset="-122"/>
              </a:rPr>
              <a:t>/</a:t>
            </a:r>
            <a:r>
              <a:rPr lang="zh-CN" altLang="en-US" sz="2800" dirty="0">
                <a:latin typeface="宋体" panose="02010600030101010101" pitchFamily="2" charset="-122"/>
              </a:rPr>
              <a:t>Ｏ操作读该记录前的文件信息以取得该记录的盘块号，才能存取该记录。如要读取逻辑块号第</a:t>
            </a:r>
            <a:r>
              <a:rPr lang="en-US" altLang="zh-CN" sz="2800" dirty="0">
                <a:latin typeface="宋体" panose="02010600030101010101" pitchFamily="2" charset="-122"/>
              </a:rPr>
              <a:t>3</a:t>
            </a:r>
            <a:r>
              <a:rPr lang="zh-CN" altLang="en-US" sz="2800" dirty="0">
                <a:latin typeface="宋体" panose="02010600030101010101" pitchFamily="2" charset="-122"/>
              </a:rPr>
              <a:t>块的信息，就要先进行</a:t>
            </a:r>
            <a:r>
              <a:rPr lang="en-US" altLang="zh-CN" sz="2800" dirty="0">
                <a:latin typeface="宋体" panose="02010600030101010101" pitchFamily="2" charset="-122"/>
              </a:rPr>
              <a:t>3</a:t>
            </a:r>
            <a:r>
              <a:rPr lang="zh-CN" altLang="en-US" sz="2800" dirty="0">
                <a:latin typeface="宋体" panose="02010600030101010101" pitchFamily="2" charset="-122"/>
              </a:rPr>
              <a:t>次盘</a:t>
            </a:r>
            <a:r>
              <a:rPr lang="en-US" altLang="zh-CN" sz="2800" dirty="0">
                <a:latin typeface="宋体" panose="02010600030101010101" pitchFamily="2" charset="-122"/>
              </a:rPr>
              <a:t>I/O</a:t>
            </a:r>
            <a:r>
              <a:rPr lang="zh-CN" altLang="en-US" sz="2800" dirty="0">
                <a:latin typeface="宋体" panose="02010600030101010101" pitchFamily="2" charset="-122"/>
              </a:rPr>
              <a:t>操作以读取存放第</a:t>
            </a:r>
            <a:r>
              <a:rPr lang="en-US" altLang="zh-CN" sz="2800" dirty="0">
                <a:latin typeface="宋体" panose="02010600030101010101" pitchFamily="2" charset="-122"/>
              </a:rPr>
              <a:t>3</a:t>
            </a:r>
            <a:r>
              <a:rPr lang="zh-CN" altLang="en-US" sz="2800" dirty="0">
                <a:latin typeface="宋体" panose="02010600030101010101" pitchFamily="2" charset="-122"/>
              </a:rPr>
              <a:t>块逻辑块信息的盘块号，所以连接文件只适用于顺序存取文件。</a:t>
            </a:r>
            <a:endParaRPr lang="en-US" altLang="zh-CN" sz="2800" dirty="0">
              <a:latin typeface="华文新魏" panose="02010800040101010101" pitchFamily="2" charset="-122"/>
              <a:ea typeface="华文新魏" panose="02010800040101010101" pitchFamily="2" charset="-122"/>
            </a:endParaRPr>
          </a:p>
        </p:txBody>
      </p:sp>
      <p:sp>
        <p:nvSpPr>
          <p:cNvPr id="57348" name="Rectangle 4"/>
          <p:cNvSpPr>
            <a:spLocks noChangeArrowheads="1"/>
          </p:cNvSpPr>
          <p:nvPr/>
        </p:nvSpPr>
        <p:spPr bwMode="auto">
          <a:xfrm>
            <a:off x="1447800" y="214313"/>
            <a:ext cx="5981700" cy="584775"/>
          </a:xfrm>
          <a:prstGeom prst="rect">
            <a:avLst/>
          </a:prstGeom>
          <a:noFill/>
          <a:ln w="9525">
            <a:noFill/>
            <a:miter lim="800000"/>
            <a:headEnd/>
            <a:tailEnd/>
          </a:ln>
        </p:spPr>
        <p:txBody>
          <a:bodyPr>
            <a:spAutoFit/>
          </a:bodyPr>
          <a:lstStyle/>
          <a:p>
            <a:pPr algn="ctr">
              <a:defRPr/>
            </a:pPr>
            <a:r>
              <a:rPr lang="zh-CN" altLang="en-US" sz="3200" b="1" dirty="0">
                <a:solidFill>
                  <a:srgbClr val="3333CC"/>
                </a:solidFill>
                <a:latin typeface="+mj-lt"/>
                <a:ea typeface="+mj-ea"/>
                <a:cs typeface="+mj-cs"/>
              </a:rPr>
              <a:t>连接文件</a:t>
            </a:r>
            <a:endParaRPr lang="en-US" altLang="zh-CN" sz="3200" b="1" dirty="0">
              <a:solidFill>
                <a:srgbClr val="3333CC"/>
              </a:solidFill>
              <a:latin typeface="+mj-lt"/>
              <a:ea typeface="+mj-ea"/>
              <a:cs typeface="+mj-cs"/>
            </a:endParaRPr>
          </a:p>
        </p:txBody>
      </p:sp>
    </p:spTree>
    <p:extLst>
      <p:ext uri="{BB962C8B-B14F-4D97-AF65-F5344CB8AC3E}">
        <p14:creationId xmlns:p14="http://schemas.microsoft.com/office/powerpoint/2010/main" val="793922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57288" y="214313"/>
            <a:ext cx="6919912" cy="677862"/>
          </a:xfrm>
        </p:spPr>
        <p:txBody>
          <a:bodyPr/>
          <a:lstStyle/>
          <a:p>
            <a:pPr eaLnBrk="1" hangingPunct="1">
              <a:defRPr/>
            </a:pPr>
            <a:r>
              <a:rPr sz="3200" b="1" kern="1200" dirty="0">
                <a:solidFill>
                  <a:srgbClr val="3333CC"/>
                </a:solidFill>
              </a:rPr>
              <a:t>直接文件</a:t>
            </a:r>
            <a:r>
              <a:rPr lang="en-US" altLang="zh-CN" sz="3200" b="1" kern="1200" dirty="0">
                <a:solidFill>
                  <a:srgbClr val="3333CC"/>
                </a:solidFill>
              </a:rPr>
              <a:t>(</a:t>
            </a:r>
            <a:r>
              <a:rPr sz="3200" b="1" kern="1200" dirty="0">
                <a:solidFill>
                  <a:srgbClr val="3333CC"/>
                </a:solidFill>
              </a:rPr>
              <a:t>哈希文件</a:t>
            </a:r>
            <a:r>
              <a:rPr lang="en-US" altLang="zh-CN" sz="3200" b="1" kern="1200" dirty="0">
                <a:solidFill>
                  <a:srgbClr val="3333CC"/>
                </a:solidFill>
              </a:rPr>
              <a:t>)</a:t>
            </a:r>
          </a:p>
        </p:txBody>
      </p:sp>
      <p:sp>
        <p:nvSpPr>
          <p:cNvPr id="58371" name="Rectangle 3"/>
          <p:cNvSpPr>
            <a:spLocks noGrp="1" noChangeArrowheads="1"/>
          </p:cNvSpPr>
          <p:nvPr>
            <p:ph type="body" idx="1"/>
          </p:nvPr>
        </p:nvSpPr>
        <p:spPr>
          <a:xfrm>
            <a:off x="838200" y="1295400"/>
            <a:ext cx="7662863" cy="2560638"/>
          </a:xfrm>
        </p:spPr>
        <p:txBody>
          <a:bodyPr/>
          <a:lstStyle/>
          <a:p>
            <a:pPr marL="0" indent="352425" eaLnBrk="1" hangingPunct="1">
              <a:buFontTx/>
              <a:buNone/>
              <a:defRPr/>
            </a:pPr>
            <a:r>
              <a:rPr lang="zh-CN" altLang="en-US" sz="3200" dirty="0">
                <a:latin typeface="+mn-lt"/>
              </a:rPr>
              <a:t>    记录的关键字与其地址间可通过某种方式建立对应关系，利用这种关系实现存取的文件叫直接文件。</a:t>
            </a:r>
          </a:p>
          <a:p>
            <a:pPr marL="0" indent="352425" eaLnBrk="1" hangingPunct="1">
              <a:buFontTx/>
              <a:buNone/>
              <a:defRPr/>
            </a:pPr>
            <a:r>
              <a:rPr lang="zh-CN" altLang="en-US" sz="3200" dirty="0">
                <a:latin typeface="+mn-lt"/>
              </a:rPr>
              <a:t>   直接文件中最常用的就是</a:t>
            </a:r>
            <a:r>
              <a:rPr lang="en-US" altLang="zh-CN" sz="3200" dirty="0">
                <a:latin typeface="+mn-lt"/>
              </a:rPr>
              <a:t>Hash</a:t>
            </a:r>
            <a:r>
              <a:rPr lang="zh-CN" altLang="en-US" sz="3200" dirty="0">
                <a:latin typeface="+mn-lt"/>
              </a:rPr>
              <a:t>文件，具体在数据结构中讨论。</a:t>
            </a:r>
            <a:endParaRPr lang="en-US" altLang="zh-CN" sz="3200" dirty="0">
              <a:latin typeface="+mn-lt"/>
            </a:endParaRPr>
          </a:p>
        </p:txBody>
      </p:sp>
    </p:spTree>
    <p:extLst>
      <p:ext uri="{BB962C8B-B14F-4D97-AF65-F5344CB8AC3E}">
        <p14:creationId xmlns:p14="http://schemas.microsoft.com/office/powerpoint/2010/main" val="3332977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14438" y="142875"/>
            <a:ext cx="6492875" cy="677863"/>
          </a:xfrm>
        </p:spPr>
        <p:txBody>
          <a:bodyPr/>
          <a:lstStyle/>
          <a:p>
            <a:pPr eaLnBrk="1" hangingPunct="1">
              <a:defRPr/>
            </a:pPr>
            <a:r>
              <a:rPr sz="3200" b="1" kern="1200" dirty="0">
                <a:solidFill>
                  <a:srgbClr val="3333CC"/>
                </a:solidFill>
              </a:rPr>
              <a:t>索引文件</a:t>
            </a:r>
            <a:endParaRPr lang="en-US" altLang="zh-CN" sz="3200" b="1" kern="1200" dirty="0">
              <a:solidFill>
                <a:srgbClr val="3333CC"/>
              </a:solidFill>
            </a:endParaRPr>
          </a:p>
        </p:txBody>
      </p:sp>
      <p:sp>
        <p:nvSpPr>
          <p:cNvPr id="50179" name="Rectangle 3"/>
          <p:cNvSpPr>
            <a:spLocks noGrp="1" noChangeArrowheads="1"/>
          </p:cNvSpPr>
          <p:nvPr>
            <p:ph type="body" idx="1"/>
          </p:nvPr>
        </p:nvSpPr>
        <p:spPr>
          <a:xfrm>
            <a:off x="357188" y="743231"/>
            <a:ext cx="8572500" cy="2154238"/>
          </a:xfrm>
        </p:spPr>
        <p:txBody>
          <a:bodyPr/>
          <a:lstStyle/>
          <a:p>
            <a:pPr marL="0" indent="352425" eaLnBrk="1" hangingPunct="1">
              <a:buFontTx/>
              <a:buNone/>
            </a:pPr>
            <a:r>
              <a:rPr lang="zh-CN" altLang="en-US" dirty="0">
                <a:solidFill>
                  <a:srgbClr val="FF0000"/>
                </a:solidFill>
              </a:rPr>
              <a:t>   </a:t>
            </a:r>
            <a:r>
              <a:rPr lang="zh-CN" altLang="en-US" sz="2800" dirty="0">
                <a:solidFill>
                  <a:srgbClr val="FF0000"/>
                </a:solidFill>
              </a:rPr>
              <a:t>索引文件</a:t>
            </a:r>
            <a:r>
              <a:rPr lang="zh-CN" altLang="en-US" sz="2800" dirty="0"/>
              <a:t>是实现非连续存储的另一种方法，系统为加快记录的检索过程，为每个文件建立了一张索引表，每个逻辑块在索引表中占有一个表项，登记存放该逻辑块的盘块号。在</a:t>
            </a:r>
            <a:r>
              <a:rPr lang="en-US" altLang="zh-CN" sz="2800" dirty="0"/>
              <a:t>FCB</a:t>
            </a:r>
            <a:r>
              <a:rPr lang="zh-CN" altLang="en-US" sz="2800" dirty="0"/>
              <a:t>中放置了索引表指针，它指向索引表始址，索引表存放在盘块中。</a:t>
            </a:r>
          </a:p>
        </p:txBody>
      </p:sp>
      <p:sp>
        <p:nvSpPr>
          <p:cNvPr id="4" name="Rectangle 3"/>
          <p:cNvSpPr txBox="1">
            <a:spLocks noChangeArrowheads="1"/>
          </p:cNvSpPr>
          <p:nvPr/>
        </p:nvSpPr>
        <p:spPr bwMode="auto">
          <a:xfrm>
            <a:off x="357188" y="3071813"/>
            <a:ext cx="8572500" cy="1292225"/>
          </a:xfrm>
          <a:prstGeom prst="rect">
            <a:avLst/>
          </a:prstGeom>
          <a:noFill/>
          <a:ln w="9525">
            <a:noFill/>
            <a:miter lim="800000"/>
            <a:headEnd/>
            <a:tailEnd/>
          </a:ln>
        </p:spPr>
        <p:txBody>
          <a:bodyPr lIns="0" tIns="0" rIns="0" bIns="0">
            <a:spAutoFit/>
          </a:bodyPr>
          <a:lstStyle/>
          <a:p>
            <a:pPr indent="352425">
              <a:spcBef>
                <a:spcPct val="20000"/>
              </a:spcBef>
              <a:defRPr/>
            </a:pPr>
            <a:r>
              <a:rPr lang="zh-CN" altLang="en-US" sz="2800" kern="0" dirty="0">
                <a:solidFill>
                  <a:srgbClr val="FF0000"/>
                </a:solidFill>
                <a:latin typeface="华文中宋" pitchFamily="2" charset="-122"/>
                <a:ea typeface="华文中宋" pitchFamily="2" charset="-122"/>
              </a:rPr>
              <a:t>   </a:t>
            </a:r>
            <a:r>
              <a:rPr lang="zh-CN" altLang="en-US" sz="2800" kern="0" dirty="0">
                <a:latin typeface="华文中宋" pitchFamily="2" charset="-122"/>
                <a:ea typeface="华文中宋" pitchFamily="2" charset="-122"/>
              </a:rPr>
              <a:t>系统为每个文件建立索引文件，索引文件有不同的形式，针对于流式文件建立无键索引表，对于记录式文件建立有键索引表，具体如课本图</a:t>
            </a:r>
            <a:r>
              <a:rPr lang="en-US" altLang="zh-CN" sz="2800" kern="0" dirty="0">
                <a:latin typeface="华文中宋" pitchFamily="2" charset="-122"/>
                <a:ea typeface="华文中宋" pitchFamily="2" charset="-122"/>
              </a:rPr>
              <a:t>6.5</a:t>
            </a:r>
            <a:r>
              <a:rPr lang="zh-CN" altLang="en-US" sz="2800" kern="0" dirty="0">
                <a:latin typeface="华文中宋" pitchFamily="2" charset="-122"/>
                <a:ea typeface="华文中宋" pitchFamily="2" charset="-122"/>
              </a:rPr>
              <a:t>所示。</a:t>
            </a:r>
          </a:p>
        </p:txBody>
      </p:sp>
      <p:sp>
        <p:nvSpPr>
          <p:cNvPr id="5" name="Rectangle 3"/>
          <p:cNvSpPr txBox="1">
            <a:spLocks noChangeArrowheads="1"/>
          </p:cNvSpPr>
          <p:nvPr/>
        </p:nvSpPr>
        <p:spPr bwMode="auto">
          <a:xfrm>
            <a:off x="357188" y="4516438"/>
            <a:ext cx="8572500" cy="1735137"/>
          </a:xfrm>
          <a:prstGeom prst="rect">
            <a:avLst/>
          </a:prstGeom>
          <a:solidFill>
            <a:schemeClr val="accent3">
              <a:lumMod val="85000"/>
            </a:schemeClr>
          </a:solidFill>
          <a:ln w="9525">
            <a:noFill/>
            <a:miter lim="800000"/>
            <a:headEnd/>
            <a:tailEnd/>
          </a:ln>
        </p:spPr>
        <p:txBody>
          <a:bodyPr wrap="square" lIns="0" tIns="0" rIns="0" bIns="0">
            <a:spAutoFit/>
          </a:bodyPr>
          <a:lstStyle/>
          <a:p>
            <a:pPr indent="352425" algn="just">
              <a:lnSpc>
                <a:spcPct val="90000"/>
              </a:lnSpc>
              <a:spcBef>
                <a:spcPct val="20000"/>
              </a:spcBef>
              <a:defRPr/>
            </a:pPr>
            <a:r>
              <a:rPr lang="zh-CN" altLang="en-US" kern="0" dirty="0">
                <a:latin typeface="华文中宋" pitchFamily="2" charset="-122"/>
                <a:ea typeface="华文中宋" pitchFamily="2" charset="-122"/>
              </a:rPr>
              <a:t>   索引顺序文件是顺序文件的扩展，其中各记录本身在介质上也是顺序排列的，它包含了直接处理和修改记录的能力。</a:t>
            </a:r>
          </a:p>
          <a:p>
            <a:pPr indent="352425" algn="just">
              <a:lnSpc>
                <a:spcPct val="90000"/>
              </a:lnSpc>
              <a:spcBef>
                <a:spcPct val="20000"/>
              </a:spcBef>
              <a:defRPr/>
            </a:pPr>
            <a:r>
              <a:rPr lang="zh-CN" altLang="en-US" kern="0" dirty="0">
                <a:latin typeface="华文中宋" pitchFamily="2" charset="-122"/>
                <a:ea typeface="华文中宋" pitchFamily="2" charset="-122"/>
              </a:rPr>
              <a:t>   索引顺序文件能象顺序文件一样进行快速顺序处理，既允许按物理存放次序（记录出现的次序）；也允许按逻辑顺序（由记录主键决定的次序）进行处理。</a:t>
            </a:r>
            <a:endParaRPr lang="en-US" altLang="zh-CN" kern="0" dirty="0">
              <a:latin typeface="华文新魏" pitchFamily="2" charset="-122"/>
              <a:ea typeface="华文新魏" pitchFamily="2" charset="-122"/>
            </a:endParaRPr>
          </a:p>
        </p:txBody>
      </p:sp>
    </p:spTree>
    <p:extLst>
      <p:ext uri="{BB962C8B-B14F-4D97-AF65-F5344CB8AC3E}">
        <p14:creationId xmlns:p14="http://schemas.microsoft.com/office/powerpoint/2010/main" val="2223527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85750"/>
            <a:ext cx="7772400" cy="677863"/>
          </a:xfrm>
        </p:spPr>
        <p:txBody>
          <a:bodyPr/>
          <a:lstStyle/>
          <a:p>
            <a:pPr eaLnBrk="1" hangingPunct="1">
              <a:defRPr/>
            </a:pPr>
            <a:r>
              <a:rPr lang="en-US" altLang="zh-CN" sz="3200" b="1" kern="1200" dirty="0">
                <a:solidFill>
                  <a:srgbClr val="3333CC"/>
                </a:solidFill>
              </a:rPr>
              <a:t>Example of Indexed Allocation</a:t>
            </a:r>
            <a:endParaRPr sz="3200" b="1" kern="1200" dirty="0">
              <a:solidFill>
                <a:srgbClr val="3333CC"/>
              </a:solidFill>
            </a:endParaRP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l="4932" t="871" r="4906" b="581"/>
          <a:stretch>
            <a:fillRect/>
          </a:stretch>
        </p:blipFill>
        <p:spPr bwMode="auto">
          <a:xfrm>
            <a:off x="1160463" y="1120775"/>
            <a:ext cx="6877050" cy="50625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427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47688" y="0"/>
            <a:ext cx="8596312" cy="747713"/>
          </a:xfrm>
        </p:spPr>
        <p:txBody>
          <a:bodyPr/>
          <a:lstStyle/>
          <a:p>
            <a:pPr eaLnBrk="1" hangingPunct="1"/>
            <a:r>
              <a:rPr lang="en-US" altLang="zh-CN"/>
              <a:t> </a:t>
            </a:r>
          </a:p>
        </p:txBody>
      </p:sp>
      <p:sp>
        <p:nvSpPr>
          <p:cNvPr id="60419" name="Rectangle 3"/>
          <p:cNvSpPr>
            <a:spLocks noGrp="1" noChangeArrowheads="1"/>
          </p:cNvSpPr>
          <p:nvPr>
            <p:ph type="body" idx="1"/>
          </p:nvPr>
        </p:nvSpPr>
        <p:spPr>
          <a:xfrm>
            <a:off x="214313" y="1071563"/>
            <a:ext cx="8643937" cy="4481512"/>
          </a:xfrm>
        </p:spPr>
        <p:txBody>
          <a:bodyPr/>
          <a:lstStyle/>
          <a:p>
            <a:pPr marL="0" indent="352425" eaLnBrk="1" hangingPunct="1">
              <a:buFontTx/>
              <a:buNone/>
              <a:defRPr/>
            </a:pPr>
            <a:r>
              <a:rPr lang="zh-CN" altLang="en-US" dirty="0">
                <a:latin typeface="+mn-lt"/>
              </a:rPr>
              <a:t>  </a:t>
            </a:r>
            <a:r>
              <a:rPr lang="zh-CN" altLang="en-US" sz="2800" dirty="0"/>
              <a:t>在索引文件中，当索引表很大时，需要用多个盘块。管理有多个盘块的索引表有二种方法：</a:t>
            </a:r>
            <a:endParaRPr lang="en-US" altLang="zh-CN" sz="2800" dirty="0"/>
          </a:p>
          <a:p>
            <a:pPr marL="0" indent="352425" eaLnBrk="1" hangingPunct="1">
              <a:buFontTx/>
              <a:buNone/>
              <a:defRPr/>
            </a:pPr>
            <a:r>
              <a:rPr lang="zh-CN" altLang="en-US" sz="2800" dirty="0"/>
              <a:t>    一种方法是将存放索引表的盘块用链接指针链接起来称为</a:t>
            </a:r>
            <a:r>
              <a:rPr lang="zh-CN" altLang="en-US" sz="2800" dirty="0">
                <a:solidFill>
                  <a:srgbClr val="FF0000"/>
                </a:solidFill>
              </a:rPr>
              <a:t>链接索引</a:t>
            </a:r>
            <a:r>
              <a:rPr lang="zh-CN" altLang="en-US" sz="2800" dirty="0"/>
              <a:t>。链接索引可以顺序地读取索引表各索引表项，但读取后面的索引表项类同链接文件需要化费多次盘</a:t>
            </a:r>
            <a:r>
              <a:rPr lang="en-US" altLang="zh-CN" sz="2800" dirty="0"/>
              <a:t>I/O</a:t>
            </a:r>
            <a:r>
              <a:rPr lang="zh-CN" altLang="en-US" sz="2800" dirty="0"/>
              <a:t>操作。</a:t>
            </a:r>
            <a:endParaRPr lang="en-US" altLang="zh-CN" sz="2800" dirty="0"/>
          </a:p>
          <a:p>
            <a:pPr marL="0" indent="352425" eaLnBrk="1" hangingPunct="1">
              <a:buFontTx/>
              <a:buNone/>
              <a:defRPr/>
            </a:pPr>
            <a:r>
              <a:rPr lang="zh-CN" altLang="en-US" sz="2800" b="1" dirty="0">
                <a:latin typeface="宋体" charset="-122"/>
              </a:rPr>
              <a:t>  </a:t>
            </a:r>
            <a:r>
              <a:rPr lang="zh-CN" altLang="en-US" sz="2800" dirty="0">
                <a:latin typeface="宋体" charset="-122"/>
              </a:rPr>
              <a:t>另一种方法是采用</a:t>
            </a:r>
            <a:r>
              <a:rPr lang="zh-CN" altLang="en-US" sz="2800" dirty="0">
                <a:solidFill>
                  <a:srgbClr val="FF0000"/>
                </a:solidFill>
                <a:latin typeface="宋体" charset="-122"/>
              </a:rPr>
              <a:t>多级索引</a:t>
            </a:r>
            <a:r>
              <a:rPr lang="zh-CN" altLang="en-US" sz="2800" dirty="0">
                <a:latin typeface="宋体" charset="-122"/>
              </a:rPr>
              <a:t>，即为索引表本身建立索引表，从而形成了两级索引，如所形成的两级索引表还不能存放在一个盘块中，则需要为二级索引表建索引表，而形成三级索引。</a:t>
            </a:r>
            <a:endParaRPr lang="en-US" altLang="zh-CN" sz="2800" dirty="0"/>
          </a:p>
        </p:txBody>
      </p:sp>
      <p:sp>
        <p:nvSpPr>
          <p:cNvPr id="60421" name="Rectangle 26"/>
          <p:cNvSpPr>
            <a:spLocks noChangeArrowheads="1"/>
          </p:cNvSpPr>
          <p:nvPr/>
        </p:nvSpPr>
        <p:spPr bwMode="auto">
          <a:xfrm>
            <a:off x="2446338" y="142875"/>
            <a:ext cx="4183062" cy="584775"/>
          </a:xfrm>
          <a:prstGeom prst="rect">
            <a:avLst/>
          </a:prstGeom>
          <a:noFill/>
          <a:ln w="9525">
            <a:noFill/>
            <a:miter lim="800000"/>
            <a:headEnd/>
            <a:tailEnd/>
          </a:ln>
        </p:spPr>
        <p:txBody>
          <a:bodyPr>
            <a:spAutoFit/>
          </a:bodyPr>
          <a:lstStyle/>
          <a:p>
            <a:pPr algn="ctr" eaLnBrk="1" hangingPunct="1">
              <a:defRPr/>
            </a:pPr>
            <a:r>
              <a:rPr lang="zh-CN" altLang="en-US" sz="3200" b="1" dirty="0">
                <a:solidFill>
                  <a:srgbClr val="3333CC"/>
                </a:solidFill>
                <a:latin typeface="+mj-lt"/>
                <a:ea typeface="+mj-ea"/>
                <a:cs typeface="+mj-cs"/>
              </a:rPr>
              <a:t>索引文件</a:t>
            </a:r>
            <a:endParaRPr lang="en-US" altLang="zh-CN" sz="3200" b="1" dirty="0">
              <a:solidFill>
                <a:srgbClr val="3333CC"/>
              </a:solidFill>
              <a:latin typeface="+mj-lt"/>
              <a:ea typeface="+mj-ea"/>
              <a:cs typeface="+mj-cs"/>
            </a:endParaRPr>
          </a:p>
        </p:txBody>
      </p:sp>
    </p:spTree>
    <p:extLst>
      <p:ext uri="{BB962C8B-B14F-4D97-AF65-F5344CB8AC3E}">
        <p14:creationId xmlns:p14="http://schemas.microsoft.com/office/powerpoint/2010/main" val="1352809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47688" y="0"/>
            <a:ext cx="8596312" cy="747713"/>
          </a:xfrm>
        </p:spPr>
        <p:txBody>
          <a:bodyPr/>
          <a:lstStyle/>
          <a:p>
            <a:pPr eaLnBrk="1" hangingPunct="1"/>
            <a:r>
              <a:rPr lang="en-US" altLang="zh-CN"/>
              <a:t> </a:t>
            </a:r>
          </a:p>
        </p:txBody>
      </p:sp>
      <p:sp>
        <p:nvSpPr>
          <p:cNvPr id="61444" name="Rectangle 5"/>
          <p:cNvSpPr>
            <a:spLocks noChangeArrowheads="1"/>
          </p:cNvSpPr>
          <p:nvPr/>
        </p:nvSpPr>
        <p:spPr bwMode="auto">
          <a:xfrm>
            <a:off x="1857375" y="87313"/>
            <a:ext cx="5857875" cy="584775"/>
          </a:xfrm>
          <a:prstGeom prst="rect">
            <a:avLst/>
          </a:prstGeom>
          <a:noFill/>
          <a:ln w="9525">
            <a:noFill/>
            <a:miter lim="800000"/>
            <a:headEnd/>
            <a:tailEnd/>
          </a:ln>
        </p:spPr>
        <p:txBody>
          <a:bodyPr>
            <a:spAutoFit/>
          </a:bodyPr>
          <a:lstStyle/>
          <a:p>
            <a:pPr algn="ctr" eaLnBrk="1" hangingPunct="1">
              <a:defRPr/>
            </a:pPr>
            <a:r>
              <a:rPr lang="zh-CN" altLang="en-US" sz="3200" b="1" dirty="0">
                <a:solidFill>
                  <a:srgbClr val="3333CC"/>
                </a:solidFill>
                <a:latin typeface="+mj-lt"/>
                <a:ea typeface="+mj-ea"/>
                <a:cs typeface="+mj-cs"/>
              </a:rPr>
              <a:t>链接索引分配图示</a:t>
            </a:r>
            <a:endParaRPr lang="en-US" altLang="zh-CN" sz="3200" b="1" dirty="0">
              <a:solidFill>
                <a:srgbClr val="3333CC"/>
              </a:solidFill>
              <a:latin typeface="+mj-lt"/>
              <a:ea typeface="+mj-ea"/>
              <a:cs typeface="+mj-cs"/>
            </a:endParaRPr>
          </a:p>
        </p:txBody>
      </p:sp>
      <p:sp>
        <p:nvSpPr>
          <p:cNvPr id="53252" name="Text Box 4"/>
          <p:cNvSpPr txBox="1">
            <a:spLocks noChangeArrowheads="1"/>
          </p:cNvSpPr>
          <p:nvPr/>
        </p:nvSpPr>
        <p:spPr bwMode="auto">
          <a:xfrm>
            <a:off x="4724400" y="3657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80</a:t>
            </a:r>
          </a:p>
        </p:txBody>
      </p:sp>
      <p:sp>
        <p:nvSpPr>
          <p:cNvPr id="53253" name="Text Box 5"/>
          <p:cNvSpPr txBox="1">
            <a:spLocks noChangeArrowheads="1"/>
          </p:cNvSpPr>
          <p:nvPr/>
        </p:nvSpPr>
        <p:spPr bwMode="auto">
          <a:xfrm>
            <a:off x="4724400" y="1447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50</a:t>
            </a:r>
          </a:p>
        </p:txBody>
      </p:sp>
      <p:grpSp>
        <p:nvGrpSpPr>
          <p:cNvPr id="53254" name="Group 6"/>
          <p:cNvGrpSpPr>
            <a:grpSpLocks/>
          </p:cNvGrpSpPr>
          <p:nvPr/>
        </p:nvGrpSpPr>
        <p:grpSpPr bwMode="auto">
          <a:xfrm>
            <a:off x="838200" y="863600"/>
            <a:ext cx="7620000" cy="5422900"/>
            <a:chOff x="528" y="480"/>
            <a:chExt cx="4800" cy="3416"/>
          </a:xfrm>
        </p:grpSpPr>
        <p:sp>
          <p:nvSpPr>
            <p:cNvPr id="53255" name="Text Box 7"/>
            <p:cNvSpPr txBox="1">
              <a:spLocks noChangeArrowheads="1"/>
            </p:cNvSpPr>
            <p:nvPr/>
          </p:nvSpPr>
          <p:spPr bwMode="auto">
            <a:xfrm>
              <a:off x="2592" y="480"/>
              <a:ext cx="336" cy="109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1600" b="1"/>
                <a:t>10</a:t>
              </a:r>
            </a:p>
            <a:p>
              <a:pPr eaLnBrk="1" hangingPunct="1">
                <a:lnSpc>
                  <a:spcPct val="70000"/>
                </a:lnSpc>
                <a:spcBef>
                  <a:spcPct val="50000"/>
                </a:spcBef>
              </a:pPr>
              <a:r>
                <a:rPr lang="en-US" altLang="zh-CN" sz="1600" b="1"/>
                <a:t>12</a:t>
              </a:r>
            </a:p>
            <a:p>
              <a:pPr eaLnBrk="1" hangingPunct="1">
                <a:lnSpc>
                  <a:spcPct val="70000"/>
                </a:lnSpc>
                <a:spcBef>
                  <a:spcPct val="50000"/>
                </a:spcBef>
              </a:pPr>
              <a:r>
                <a:rPr lang="en-US" altLang="zh-CN" sz="1600" b="1"/>
                <a:t>:</a:t>
              </a:r>
            </a:p>
            <a:p>
              <a:pPr eaLnBrk="1" hangingPunct="1">
                <a:lnSpc>
                  <a:spcPct val="70000"/>
                </a:lnSpc>
                <a:spcBef>
                  <a:spcPct val="50000"/>
                </a:spcBef>
              </a:pPr>
              <a:r>
                <a:rPr lang="en-US" altLang="zh-CN" sz="1600" b="1"/>
                <a:t>:</a:t>
              </a:r>
            </a:p>
            <a:p>
              <a:pPr eaLnBrk="1" hangingPunct="1">
                <a:lnSpc>
                  <a:spcPct val="70000"/>
                </a:lnSpc>
                <a:spcBef>
                  <a:spcPct val="50000"/>
                </a:spcBef>
              </a:pPr>
              <a:r>
                <a:rPr lang="en-US" altLang="zh-CN" sz="1600" b="1"/>
                <a:t>25</a:t>
              </a:r>
            </a:p>
            <a:p>
              <a:pPr eaLnBrk="1" hangingPunct="1">
                <a:lnSpc>
                  <a:spcPct val="70000"/>
                </a:lnSpc>
                <a:spcBef>
                  <a:spcPct val="50000"/>
                </a:spcBef>
              </a:pPr>
              <a:r>
                <a:rPr lang="en-US" altLang="zh-CN" sz="1600" b="1"/>
                <a:t>80</a:t>
              </a:r>
            </a:p>
          </p:txBody>
        </p:sp>
        <p:sp>
          <p:nvSpPr>
            <p:cNvPr id="53256" name="Text Box 8"/>
            <p:cNvSpPr txBox="1">
              <a:spLocks noChangeArrowheads="1"/>
            </p:cNvSpPr>
            <p:nvPr/>
          </p:nvSpPr>
          <p:spPr bwMode="auto">
            <a:xfrm>
              <a:off x="4176" y="480"/>
              <a:ext cx="432" cy="25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#0</a:t>
              </a:r>
            </a:p>
          </p:txBody>
        </p:sp>
        <p:sp>
          <p:nvSpPr>
            <p:cNvPr id="53257" name="Text Box 9"/>
            <p:cNvSpPr txBox="1">
              <a:spLocks noChangeArrowheads="1"/>
            </p:cNvSpPr>
            <p:nvPr/>
          </p:nvSpPr>
          <p:spPr bwMode="auto">
            <a:xfrm>
              <a:off x="4704" y="48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10</a:t>
              </a:r>
            </a:p>
          </p:txBody>
        </p:sp>
        <p:sp>
          <p:nvSpPr>
            <p:cNvPr id="53258" name="Text Box 10"/>
            <p:cNvSpPr txBox="1">
              <a:spLocks noChangeArrowheads="1"/>
            </p:cNvSpPr>
            <p:nvPr/>
          </p:nvSpPr>
          <p:spPr bwMode="auto">
            <a:xfrm>
              <a:off x="4176" y="864"/>
              <a:ext cx="432" cy="25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#1</a:t>
              </a:r>
            </a:p>
          </p:txBody>
        </p:sp>
        <p:sp>
          <p:nvSpPr>
            <p:cNvPr id="53259" name="Text Box 11"/>
            <p:cNvSpPr txBox="1">
              <a:spLocks noChangeArrowheads="1"/>
            </p:cNvSpPr>
            <p:nvPr/>
          </p:nvSpPr>
          <p:spPr bwMode="auto">
            <a:xfrm>
              <a:off x="4704" y="86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12</a:t>
              </a:r>
            </a:p>
          </p:txBody>
        </p:sp>
        <p:sp>
          <p:nvSpPr>
            <p:cNvPr id="53260" name="Text Box 12"/>
            <p:cNvSpPr txBox="1">
              <a:spLocks noChangeArrowheads="1"/>
            </p:cNvSpPr>
            <p:nvPr/>
          </p:nvSpPr>
          <p:spPr bwMode="auto">
            <a:xfrm>
              <a:off x="4176" y="1200"/>
              <a:ext cx="38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t>
              </a:r>
            </a:p>
            <a:p>
              <a:pPr eaLnBrk="1" hangingPunct="1">
                <a:spcBef>
                  <a:spcPct val="50000"/>
                </a:spcBef>
              </a:pPr>
              <a:r>
                <a:rPr lang="en-US" altLang="zh-CN"/>
                <a:t>:</a:t>
              </a:r>
            </a:p>
          </p:txBody>
        </p:sp>
        <p:sp>
          <p:nvSpPr>
            <p:cNvPr id="53261" name="Text Box 13"/>
            <p:cNvSpPr txBox="1">
              <a:spLocks noChangeArrowheads="1"/>
            </p:cNvSpPr>
            <p:nvPr/>
          </p:nvSpPr>
          <p:spPr bwMode="auto">
            <a:xfrm>
              <a:off x="4224" y="1920"/>
              <a:ext cx="528" cy="23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t>#1022</a:t>
              </a:r>
            </a:p>
          </p:txBody>
        </p:sp>
        <p:sp>
          <p:nvSpPr>
            <p:cNvPr id="53262" name="Text Box 14"/>
            <p:cNvSpPr txBox="1">
              <a:spLocks noChangeArrowheads="1"/>
            </p:cNvSpPr>
            <p:nvPr/>
          </p:nvSpPr>
          <p:spPr bwMode="auto">
            <a:xfrm>
              <a:off x="4800" y="19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a:t>25</a:t>
              </a:r>
            </a:p>
          </p:txBody>
        </p:sp>
        <p:sp>
          <p:nvSpPr>
            <p:cNvPr id="53263" name="Text Box 15"/>
            <p:cNvSpPr txBox="1">
              <a:spLocks noChangeArrowheads="1"/>
            </p:cNvSpPr>
            <p:nvPr/>
          </p:nvSpPr>
          <p:spPr bwMode="auto">
            <a:xfrm>
              <a:off x="2592" y="1968"/>
              <a:ext cx="336" cy="93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1600" b="1"/>
                <a:t>120</a:t>
              </a:r>
            </a:p>
            <a:p>
              <a:pPr eaLnBrk="1" hangingPunct="1">
                <a:lnSpc>
                  <a:spcPct val="70000"/>
                </a:lnSpc>
                <a:spcBef>
                  <a:spcPct val="50000"/>
                </a:spcBef>
              </a:pPr>
              <a:r>
                <a:rPr lang="en-US" altLang="zh-CN" sz="1600" b="1"/>
                <a:t>:</a:t>
              </a:r>
            </a:p>
            <a:p>
              <a:pPr eaLnBrk="1" hangingPunct="1">
                <a:lnSpc>
                  <a:spcPct val="70000"/>
                </a:lnSpc>
                <a:spcBef>
                  <a:spcPct val="50000"/>
                </a:spcBef>
              </a:pPr>
              <a:r>
                <a:rPr lang="en-US" altLang="zh-CN" sz="1600" b="1"/>
                <a:t>:</a:t>
              </a:r>
            </a:p>
            <a:p>
              <a:pPr eaLnBrk="1" hangingPunct="1">
                <a:lnSpc>
                  <a:spcPct val="70000"/>
                </a:lnSpc>
                <a:spcBef>
                  <a:spcPct val="50000"/>
                </a:spcBef>
              </a:pPr>
              <a:r>
                <a:rPr lang="en-US" altLang="zh-CN" sz="1600" b="1"/>
                <a:t>176</a:t>
              </a:r>
            </a:p>
            <a:p>
              <a:pPr eaLnBrk="1" hangingPunct="1">
                <a:lnSpc>
                  <a:spcPct val="70000"/>
                </a:lnSpc>
                <a:spcBef>
                  <a:spcPct val="50000"/>
                </a:spcBef>
              </a:pPr>
              <a:r>
                <a:rPr lang="en-US" altLang="zh-CN" sz="1800" b="1"/>
                <a:t>.</a:t>
              </a:r>
            </a:p>
          </p:txBody>
        </p:sp>
        <p:sp>
          <p:nvSpPr>
            <p:cNvPr id="53264" name="Text Box 16"/>
            <p:cNvSpPr txBox="1">
              <a:spLocks noChangeArrowheads="1"/>
            </p:cNvSpPr>
            <p:nvPr/>
          </p:nvSpPr>
          <p:spPr bwMode="auto">
            <a:xfrm>
              <a:off x="2592" y="3216"/>
              <a:ext cx="336"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a:t>:</a:t>
              </a:r>
            </a:p>
            <a:p>
              <a:pPr eaLnBrk="1" hangingPunct="1">
                <a:lnSpc>
                  <a:spcPct val="70000"/>
                </a:lnSpc>
                <a:spcBef>
                  <a:spcPct val="50000"/>
                </a:spcBef>
              </a:pPr>
              <a:r>
                <a:rPr lang="en-US" altLang="zh-CN"/>
                <a:t>:</a:t>
              </a:r>
              <a:br>
                <a:rPr lang="en-US" altLang="zh-CN"/>
              </a:br>
              <a:r>
                <a:rPr lang="en-US" altLang="zh-CN"/>
                <a:t>:</a:t>
              </a:r>
            </a:p>
          </p:txBody>
        </p:sp>
        <p:sp>
          <p:nvSpPr>
            <p:cNvPr id="53265" name="Text Box 17"/>
            <p:cNvSpPr txBox="1">
              <a:spLocks noChangeArrowheads="1"/>
            </p:cNvSpPr>
            <p:nvPr/>
          </p:nvSpPr>
          <p:spPr bwMode="auto">
            <a:xfrm>
              <a:off x="4224" y="2352"/>
              <a:ext cx="528" cy="23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t>#1023</a:t>
              </a:r>
            </a:p>
          </p:txBody>
        </p:sp>
        <p:sp>
          <p:nvSpPr>
            <p:cNvPr id="53266" name="Text Box 18"/>
            <p:cNvSpPr txBox="1">
              <a:spLocks noChangeArrowheads="1"/>
            </p:cNvSpPr>
            <p:nvPr/>
          </p:nvSpPr>
          <p:spPr bwMode="auto">
            <a:xfrm>
              <a:off x="4800" y="235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t>120</a:t>
              </a:r>
            </a:p>
          </p:txBody>
        </p:sp>
        <p:sp>
          <p:nvSpPr>
            <p:cNvPr id="53267" name="Text Box 19"/>
            <p:cNvSpPr txBox="1">
              <a:spLocks noChangeArrowheads="1"/>
            </p:cNvSpPr>
            <p:nvPr/>
          </p:nvSpPr>
          <p:spPr bwMode="auto">
            <a:xfrm>
              <a:off x="4224" y="2688"/>
              <a:ext cx="432"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t>
              </a:r>
            </a:p>
            <a:p>
              <a:pPr eaLnBrk="1" hangingPunct="1">
                <a:spcBef>
                  <a:spcPct val="50000"/>
                </a:spcBef>
              </a:pPr>
              <a:r>
                <a:rPr lang="en-US" altLang="zh-CN"/>
                <a:t>:</a:t>
              </a:r>
              <a:br>
                <a:rPr lang="en-US" altLang="zh-CN"/>
              </a:br>
              <a:r>
                <a:rPr lang="en-US" altLang="zh-CN"/>
                <a:t>:</a:t>
              </a:r>
            </a:p>
            <a:p>
              <a:pPr eaLnBrk="1" hangingPunct="1">
                <a:spcBef>
                  <a:spcPct val="50000"/>
                </a:spcBef>
              </a:pPr>
              <a:r>
                <a:rPr lang="en-US" altLang="zh-CN"/>
                <a:t>:</a:t>
              </a:r>
            </a:p>
          </p:txBody>
        </p:sp>
        <p:sp>
          <p:nvSpPr>
            <p:cNvPr id="53268" name="Text Box 20"/>
            <p:cNvSpPr txBox="1">
              <a:spLocks noChangeArrowheads="1"/>
            </p:cNvSpPr>
            <p:nvPr/>
          </p:nvSpPr>
          <p:spPr bwMode="auto">
            <a:xfrm>
              <a:off x="528" y="1440"/>
              <a:ext cx="1104" cy="54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a:latin typeface="宋体" panose="02010600030101010101" pitchFamily="2" charset="-122"/>
                </a:rPr>
                <a:t>索引表块号</a:t>
              </a:r>
              <a:r>
                <a:rPr lang="en-US" altLang="zh-CN" sz="2000" b="1">
                  <a:latin typeface="宋体" panose="02010600030101010101" pitchFamily="2" charset="-122"/>
                </a:rPr>
                <a:t>50</a:t>
              </a:r>
            </a:p>
            <a:p>
              <a:pPr eaLnBrk="1" hangingPunct="1">
                <a:spcBef>
                  <a:spcPct val="50000"/>
                </a:spcBef>
              </a:pPr>
              <a:r>
                <a:rPr lang="zh-CN" altLang="en-US" sz="2000" b="1">
                  <a:latin typeface="宋体" panose="02010600030101010101" pitchFamily="2" charset="-122"/>
                </a:rPr>
                <a:t>总的盘块数</a:t>
              </a:r>
              <a:r>
                <a:rPr lang="en-US" altLang="zh-CN" sz="2000" b="1">
                  <a:latin typeface="宋体" panose="02010600030101010101" pitchFamily="2" charset="-122"/>
                </a:rPr>
                <a:t>N</a:t>
              </a:r>
            </a:p>
          </p:txBody>
        </p:sp>
        <p:sp>
          <p:nvSpPr>
            <p:cNvPr id="53269" name="Line 21"/>
            <p:cNvSpPr>
              <a:spLocks noChangeShapeType="1"/>
            </p:cNvSpPr>
            <p:nvPr/>
          </p:nvSpPr>
          <p:spPr bwMode="auto">
            <a:xfrm flipV="1">
              <a:off x="1632" y="480"/>
              <a:ext cx="960" cy="10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0" name="Line 22"/>
            <p:cNvSpPr>
              <a:spLocks noChangeShapeType="1"/>
            </p:cNvSpPr>
            <p:nvPr/>
          </p:nvSpPr>
          <p:spPr bwMode="auto">
            <a:xfrm flipH="1">
              <a:off x="2592" y="1488"/>
              <a:ext cx="33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1" name="Line 23"/>
            <p:cNvSpPr>
              <a:spLocks noChangeShapeType="1"/>
            </p:cNvSpPr>
            <p:nvPr/>
          </p:nvSpPr>
          <p:spPr bwMode="auto">
            <a:xfrm flipH="1">
              <a:off x="2640" y="2832"/>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2" name="Line 24"/>
            <p:cNvSpPr>
              <a:spLocks noChangeShapeType="1"/>
            </p:cNvSpPr>
            <p:nvPr/>
          </p:nvSpPr>
          <p:spPr bwMode="auto">
            <a:xfrm>
              <a:off x="2928" y="528"/>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3" name="Line 25"/>
            <p:cNvSpPr>
              <a:spLocks noChangeShapeType="1"/>
            </p:cNvSpPr>
            <p:nvPr/>
          </p:nvSpPr>
          <p:spPr bwMode="auto">
            <a:xfrm>
              <a:off x="2928" y="720"/>
              <a:ext cx="124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4" name="Line 26"/>
            <p:cNvSpPr>
              <a:spLocks noChangeShapeType="1"/>
            </p:cNvSpPr>
            <p:nvPr/>
          </p:nvSpPr>
          <p:spPr bwMode="auto">
            <a:xfrm>
              <a:off x="2928" y="1296"/>
              <a:ext cx="129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5" name="Line 27"/>
            <p:cNvSpPr>
              <a:spLocks noChangeShapeType="1"/>
            </p:cNvSpPr>
            <p:nvPr/>
          </p:nvSpPr>
          <p:spPr bwMode="auto">
            <a:xfrm>
              <a:off x="2928" y="2016"/>
              <a:ext cx="129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6" name="Text Box 28"/>
            <p:cNvSpPr txBox="1">
              <a:spLocks noChangeArrowheads="1"/>
            </p:cNvSpPr>
            <p:nvPr/>
          </p:nvSpPr>
          <p:spPr bwMode="auto">
            <a:xfrm>
              <a:off x="816" y="110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FCB</a:t>
              </a:r>
            </a:p>
          </p:txBody>
        </p:sp>
      </p:grpSp>
    </p:spTree>
    <p:extLst>
      <p:ext uri="{BB962C8B-B14F-4D97-AF65-F5344CB8AC3E}">
        <p14:creationId xmlns:p14="http://schemas.microsoft.com/office/powerpoint/2010/main" val="379894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71500" y="285750"/>
            <a:ext cx="7772400" cy="677863"/>
          </a:xfrm>
        </p:spPr>
        <p:txBody>
          <a:bodyPr/>
          <a:lstStyle/>
          <a:p>
            <a:pPr eaLnBrk="1" hangingPunct="1">
              <a:defRPr/>
            </a:pPr>
            <a:r>
              <a:rPr lang="en-US" altLang="zh-CN" sz="4800" dirty="0">
                <a:solidFill>
                  <a:srgbClr val="FF0000"/>
                </a:solidFill>
                <a:latin typeface="+mn-lt"/>
                <a:ea typeface="华文新魏" panose="02010800040101010101" pitchFamily="2" charset="-122"/>
              </a:rPr>
              <a:t>6.1 </a:t>
            </a:r>
            <a:r>
              <a:rPr sz="4800" dirty="0">
                <a:solidFill>
                  <a:srgbClr val="FF0000"/>
                </a:solidFill>
                <a:latin typeface="+mn-lt"/>
                <a:ea typeface="华文新魏" panose="02010800040101010101" pitchFamily="2" charset="-122"/>
              </a:rPr>
              <a:t>文件</a:t>
            </a:r>
            <a:endParaRPr lang="en-US" altLang="zh-CN" sz="4800" dirty="0">
              <a:solidFill>
                <a:srgbClr val="FF0000"/>
              </a:solidFill>
              <a:latin typeface="+mn-lt"/>
              <a:ea typeface="华文新魏" panose="02010800040101010101" pitchFamily="2" charset="-122"/>
            </a:endParaRPr>
          </a:p>
        </p:txBody>
      </p:sp>
      <p:sp>
        <p:nvSpPr>
          <p:cNvPr id="20483" name="Rectangle 3"/>
          <p:cNvSpPr>
            <a:spLocks noGrp="1" noChangeArrowheads="1"/>
          </p:cNvSpPr>
          <p:nvPr>
            <p:ph type="body" idx="1"/>
          </p:nvPr>
        </p:nvSpPr>
        <p:spPr>
          <a:xfrm>
            <a:off x="571500" y="1571625"/>
            <a:ext cx="7986713" cy="2363788"/>
          </a:xfrm>
        </p:spPr>
        <p:txBody>
          <a:bodyPr/>
          <a:lstStyle/>
          <a:p>
            <a:pPr marL="0" indent="352425" algn="just" eaLnBrk="1" hangingPunct="1">
              <a:buFontTx/>
              <a:buNone/>
            </a:pPr>
            <a:r>
              <a:rPr lang="en-US" altLang="zh-CN" dirty="0">
                <a:latin typeface="华文新魏" panose="02010800040101010101" pitchFamily="2" charset="-122"/>
                <a:ea typeface="华文新魏" panose="02010800040101010101" pitchFamily="2" charset="-122"/>
              </a:rPr>
              <a:t>    </a:t>
            </a:r>
            <a:r>
              <a:rPr lang="en-US" altLang="zh-CN" sz="3600" dirty="0">
                <a:latin typeface="Times New Roman" panose="02020603050405020304" pitchFamily="18" charset="0"/>
                <a:ea typeface="华文新魏" panose="02010800040101010101" pitchFamily="2" charset="-122"/>
              </a:rPr>
              <a:t>•</a:t>
            </a:r>
            <a:r>
              <a:rPr lang="zh-CN" altLang="en-US" sz="2800" dirty="0"/>
              <a:t>文件是由文件名字标识的一组信息的集合。可按各种方法进行分类：</a:t>
            </a:r>
          </a:p>
          <a:p>
            <a:pPr marL="0" indent="352425" eaLnBrk="1" hangingPunct="1">
              <a:buFontTx/>
              <a:buNone/>
            </a:pPr>
            <a:r>
              <a:rPr lang="zh-CN" altLang="en-US" sz="2800" dirty="0"/>
              <a:t>   按用途可分成</a:t>
            </a:r>
            <a:r>
              <a:rPr lang="en-US" altLang="zh-CN" sz="2800" dirty="0"/>
              <a:t>;</a:t>
            </a:r>
            <a:r>
              <a:rPr lang="zh-CN" altLang="en-US" sz="2800" dirty="0"/>
              <a:t> 按保护级别可分成</a:t>
            </a:r>
            <a:r>
              <a:rPr lang="en-US" altLang="zh-CN" sz="2800" dirty="0"/>
              <a:t>;</a:t>
            </a:r>
            <a:r>
              <a:rPr lang="zh-CN" altLang="en-US" sz="2800" dirty="0"/>
              <a:t> 按信息流向可分成</a:t>
            </a:r>
            <a:r>
              <a:rPr lang="en-US" altLang="zh-CN" sz="2800" dirty="0"/>
              <a:t>;</a:t>
            </a:r>
            <a:r>
              <a:rPr lang="zh-CN" altLang="en-US" sz="2800" dirty="0"/>
              <a:t> 按存放时限可分成</a:t>
            </a:r>
            <a:r>
              <a:rPr lang="en-US" altLang="zh-CN" sz="2800" dirty="0"/>
              <a:t>;</a:t>
            </a:r>
            <a:r>
              <a:rPr lang="zh-CN" altLang="en-US" sz="2800" dirty="0"/>
              <a:t>  按设备类型可分成</a:t>
            </a:r>
            <a:r>
              <a:rPr lang="en-US" altLang="zh-CN" sz="2800" dirty="0"/>
              <a:t>;</a:t>
            </a:r>
            <a:r>
              <a:rPr lang="zh-CN" altLang="en-US" sz="2800" dirty="0"/>
              <a:t> 按文件的结构分成。</a:t>
            </a:r>
            <a:endParaRPr lang="en-US" altLang="zh-CN" sz="2800" dirty="0"/>
          </a:p>
        </p:txBody>
      </p:sp>
      <p:sp>
        <p:nvSpPr>
          <p:cNvPr id="6" name="Rectangle 2"/>
          <p:cNvSpPr txBox="1">
            <a:spLocks noChangeArrowheads="1"/>
          </p:cNvSpPr>
          <p:nvPr/>
        </p:nvSpPr>
        <p:spPr bwMode="auto">
          <a:xfrm>
            <a:off x="285750" y="928688"/>
            <a:ext cx="7772400" cy="677862"/>
          </a:xfrm>
          <a:prstGeom prst="rect">
            <a:avLst/>
          </a:prstGeom>
          <a:noFill/>
          <a:ln w="9525">
            <a:noFill/>
            <a:miter lim="800000"/>
            <a:headEnd/>
            <a:tailEnd/>
          </a:ln>
          <a:effectLst/>
        </p:spPr>
        <p:txBody>
          <a:bodyPr lIns="0" tIns="0" rIns="0" bIns="0" anchor="ctr">
            <a:spAutoFit/>
          </a:bodyPr>
          <a:lstStyle/>
          <a:p>
            <a:pPr>
              <a:defRPr/>
            </a:pPr>
            <a:r>
              <a:rPr lang="en-US" altLang="zh-CN" sz="4400" kern="0" dirty="0">
                <a:solidFill>
                  <a:srgbClr val="FF0000"/>
                </a:solidFill>
                <a:latin typeface="+mj-lt"/>
                <a:ea typeface="华文新魏" pitchFamily="2" charset="-122"/>
                <a:cs typeface="+mj-cs"/>
              </a:rPr>
              <a:t>(1) </a:t>
            </a:r>
            <a:r>
              <a:rPr lang="zh-CN" altLang="en-US" sz="4400" kern="0" dirty="0">
                <a:solidFill>
                  <a:srgbClr val="FF0000"/>
                </a:solidFill>
                <a:latin typeface="+mj-lt"/>
                <a:ea typeface="华文新魏" pitchFamily="2" charset="-122"/>
                <a:cs typeface="+mj-cs"/>
              </a:rPr>
              <a:t>文件的概念</a:t>
            </a:r>
            <a:endParaRPr lang="en-US" altLang="zh-CN" sz="5400" b="1" kern="0" dirty="0">
              <a:solidFill>
                <a:srgbClr val="FF0000"/>
              </a:solidFill>
              <a:latin typeface="华文新魏" pitchFamily="2" charset="-122"/>
              <a:ea typeface="华文新魏" pitchFamily="2" charset="-122"/>
              <a:cs typeface="+mj-cs"/>
            </a:endParaRPr>
          </a:p>
        </p:txBody>
      </p:sp>
      <p:sp>
        <p:nvSpPr>
          <p:cNvPr id="7" name="Rectangle 3"/>
          <p:cNvSpPr txBox="1">
            <a:spLocks noChangeArrowheads="1"/>
          </p:cNvSpPr>
          <p:nvPr/>
        </p:nvSpPr>
        <p:spPr bwMode="auto">
          <a:xfrm>
            <a:off x="428625" y="4071938"/>
            <a:ext cx="8247831" cy="1809750"/>
          </a:xfrm>
          <a:prstGeom prst="rect">
            <a:avLst/>
          </a:prstGeom>
          <a:noFill/>
          <a:ln w="9525">
            <a:noFill/>
            <a:miter lim="800000"/>
            <a:headEnd/>
            <a:tailEnd/>
          </a:ln>
          <a:effectLst/>
        </p:spPr>
        <p:txBody>
          <a:bodyPr wrap="square" lIns="0" tIns="0" rIns="0" bIns="0">
            <a:spAutoFit/>
          </a:bodyPr>
          <a:lstStyle/>
          <a:p>
            <a:pPr>
              <a:spcBef>
                <a:spcPct val="20000"/>
              </a:spcBef>
              <a:defRPr/>
            </a:pPr>
            <a:r>
              <a:rPr lang="zh-CN" altLang="en-US" sz="2800" kern="0" dirty="0">
                <a:solidFill>
                  <a:schemeClr val="accent2"/>
                </a:solidFill>
                <a:latin typeface="华文中宋" pitchFamily="2" charset="-122"/>
                <a:ea typeface="华文中宋" pitchFamily="2" charset="-122"/>
              </a:rPr>
              <a:t>      文件系统优点：</a:t>
            </a:r>
            <a:r>
              <a:rPr lang="zh-CN" altLang="en-US" sz="2800" kern="0" dirty="0">
                <a:latin typeface="华文中宋" pitchFamily="2" charset="-122"/>
                <a:ea typeface="华文中宋" pitchFamily="2" charset="-122"/>
              </a:rPr>
              <a:t>用户使用方便；文件安全可靠；实现文件共享。</a:t>
            </a:r>
            <a:endParaRPr lang="en-US" altLang="zh-CN" sz="2800" kern="0" dirty="0">
              <a:latin typeface="华文中宋" pitchFamily="2" charset="-122"/>
              <a:ea typeface="华文中宋" pitchFamily="2" charset="-122"/>
            </a:endParaRPr>
          </a:p>
          <a:p>
            <a:pPr>
              <a:spcBef>
                <a:spcPct val="20000"/>
              </a:spcBef>
              <a:defRPr/>
            </a:pPr>
            <a:r>
              <a:rPr lang="en-US" altLang="zh-CN" sz="2800" kern="0" dirty="0">
                <a:latin typeface="华文中宋" pitchFamily="2" charset="-122"/>
                <a:ea typeface="华文中宋" pitchFamily="2" charset="-122"/>
              </a:rPr>
              <a:t>      </a:t>
            </a:r>
            <a:r>
              <a:rPr lang="zh-CN" altLang="en-US" sz="2800" kern="0" dirty="0">
                <a:latin typeface="华文中宋" pitchFamily="2" charset="-122"/>
                <a:ea typeface="华文中宋" pitchFamily="2" charset="-122"/>
              </a:rPr>
              <a:t>把数据组织成文件形式加以管理和控制是计算机数据管理的重大发展。</a:t>
            </a:r>
            <a:endParaRPr lang="en-US" altLang="zh-CN" sz="4000" kern="0" dirty="0">
              <a:latin typeface="华文新魏" pitchFamily="2" charset="-122"/>
              <a:ea typeface="华文新魏" pitchFamily="2" charset="-122"/>
            </a:endParaRPr>
          </a:p>
        </p:txBody>
      </p:sp>
    </p:spTree>
    <p:extLst>
      <p:ext uri="{BB962C8B-B14F-4D97-AF65-F5344CB8AC3E}">
        <p14:creationId xmlns:p14="http://schemas.microsoft.com/office/powerpoint/2010/main" val="1683787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47688" y="0"/>
            <a:ext cx="8596312" cy="747713"/>
          </a:xfrm>
        </p:spPr>
        <p:txBody>
          <a:bodyPr/>
          <a:lstStyle/>
          <a:p>
            <a:pPr eaLnBrk="1" hangingPunct="1"/>
            <a:r>
              <a:rPr lang="en-US" altLang="zh-CN"/>
              <a:t> </a:t>
            </a:r>
          </a:p>
        </p:txBody>
      </p:sp>
      <p:sp>
        <p:nvSpPr>
          <p:cNvPr id="61444" name="Rectangle 5"/>
          <p:cNvSpPr>
            <a:spLocks noChangeArrowheads="1"/>
          </p:cNvSpPr>
          <p:nvPr/>
        </p:nvSpPr>
        <p:spPr bwMode="auto">
          <a:xfrm>
            <a:off x="1857375" y="87313"/>
            <a:ext cx="5857875" cy="584775"/>
          </a:xfrm>
          <a:prstGeom prst="rect">
            <a:avLst/>
          </a:prstGeom>
          <a:noFill/>
          <a:ln w="9525">
            <a:noFill/>
            <a:miter lim="800000"/>
            <a:headEnd/>
            <a:tailEnd/>
          </a:ln>
        </p:spPr>
        <p:txBody>
          <a:bodyPr>
            <a:spAutoFit/>
          </a:bodyPr>
          <a:lstStyle/>
          <a:p>
            <a:pPr algn="ctr" eaLnBrk="1" hangingPunct="1">
              <a:defRPr/>
            </a:pPr>
            <a:r>
              <a:rPr lang="zh-CN" altLang="en-US" sz="3200" b="1" dirty="0">
                <a:solidFill>
                  <a:srgbClr val="3333CC"/>
                </a:solidFill>
                <a:latin typeface="+mj-lt"/>
                <a:ea typeface="+mj-ea"/>
                <a:cs typeface="+mj-cs"/>
              </a:rPr>
              <a:t>二级索引分配图示</a:t>
            </a:r>
            <a:endParaRPr lang="en-US" altLang="zh-CN" sz="3200" b="1" dirty="0">
              <a:solidFill>
                <a:srgbClr val="3333CC"/>
              </a:solidFill>
              <a:latin typeface="+mj-lt"/>
              <a:ea typeface="+mj-ea"/>
              <a:cs typeface="+mj-cs"/>
            </a:endParaRPr>
          </a:p>
        </p:txBody>
      </p:sp>
      <p:grpSp>
        <p:nvGrpSpPr>
          <p:cNvPr id="54276" name="Group 5"/>
          <p:cNvGrpSpPr>
            <a:grpSpLocks/>
          </p:cNvGrpSpPr>
          <p:nvPr/>
        </p:nvGrpSpPr>
        <p:grpSpPr bwMode="auto">
          <a:xfrm>
            <a:off x="142875" y="928688"/>
            <a:ext cx="8839200" cy="4816475"/>
            <a:chOff x="192" y="768"/>
            <a:chExt cx="5568" cy="3034"/>
          </a:xfrm>
        </p:grpSpPr>
        <p:sp>
          <p:nvSpPr>
            <p:cNvPr id="54277" name="Text Box 6"/>
            <p:cNvSpPr txBox="1">
              <a:spLocks noChangeArrowheads="1"/>
            </p:cNvSpPr>
            <p:nvPr/>
          </p:nvSpPr>
          <p:spPr bwMode="auto">
            <a:xfrm>
              <a:off x="3444" y="2177"/>
              <a:ext cx="109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物理块号８</a:t>
              </a:r>
            </a:p>
          </p:txBody>
        </p:sp>
        <p:grpSp>
          <p:nvGrpSpPr>
            <p:cNvPr id="54278" name="Group 7"/>
            <p:cNvGrpSpPr>
              <a:grpSpLocks/>
            </p:cNvGrpSpPr>
            <p:nvPr/>
          </p:nvGrpSpPr>
          <p:grpSpPr bwMode="auto">
            <a:xfrm>
              <a:off x="336" y="864"/>
              <a:ext cx="5040" cy="2627"/>
              <a:chOff x="336" y="864"/>
              <a:chExt cx="5040" cy="2627"/>
            </a:xfrm>
          </p:grpSpPr>
          <p:sp>
            <p:nvSpPr>
              <p:cNvPr id="54286" name="Rectangle 8"/>
              <p:cNvSpPr>
                <a:spLocks noChangeArrowheads="1"/>
              </p:cNvSpPr>
              <p:nvPr/>
            </p:nvSpPr>
            <p:spPr bwMode="auto">
              <a:xfrm>
                <a:off x="3504" y="2640"/>
                <a:ext cx="672" cy="73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287" name="Rectangle 9"/>
              <p:cNvSpPr>
                <a:spLocks noChangeArrowheads="1"/>
              </p:cNvSpPr>
              <p:nvPr/>
            </p:nvSpPr>
            <p:spPr bwMode="auto">
              <a:xfrm>
                <a:off x="3552" y="1104"/>
                <a:ext cx="672" cy="1059"/>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   </a:t>
                </a:r>
                <a:r>
                  <a:rPr lang="en-US" altLang="zh-CN" sz="2000" b="1"/>
                  <a:t>101</a:t>
                </a:r>
              </a:p>
              <a:p>
                <a:pPr algn="just" eaLnBrk="1" hangingPunct="1"/>
                <a:r>
                  <a:rPr lang="en-US" altLang="zh-CN" sz="2000" b="1"/>
                  <a:t>   120</a:t>
                </a:r>
                <a:endParaRPr lang="en-US" altLang="zh-CN" sz="1800"/>
              </a:p>
            </p:txBody>
          </p:sp>
          <p:sp>
            <p:nvSpPr>
              <p:cNvPr id="54288" name="Line 10"/>
              <p:cNvSpPr>
                <a:spLocks noChangeShapeType="1"/>
              </p:cNvSpPr>
              <p:nvPr/>
            </p:nvSpPr>
            <p:spPr bwMode="auto">
              <a:xfrm>
                <a:off x="3552" y="1344"/>
                <a:ext cx="6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9" name="Line 11"/>
              <p:cNvSpPr>
                <a:spLocks noChangeShapeType="1"/>
              </p:cNvSpPr>
              <p:nvPr/>
            </p:nvSpPr>
            <p:spPr bwMode="auto">
              <a:xfrm flipV="1">
                <a:off x="3552" y="1536"/>
                <a:ext cx="672"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0" name="Line 12"/>
              <p:cNvSpPr>
                <a:spLocks noChangeShapeType="1"/>
              </p:cNvSpPr>
              <p:nvPr/>
            </p:nvSpPr>
            <p:spPr bwMode="auto">
              <a:xfrm>
                <a:off x="3552" y="1680"/>
                <a:ext cx="6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1" name="Line 13"/>
              <p:cNvSpPr>
                <a:spLocks noChangeShapeType="1"/>
              </p:cNvSpPr>
              <p:nvPr/>
            </p:nvSpPr>
            <p:spPr bwMode="auto">
              <a:xfrm flipV="1">
                <a:off x="2688" y="1200"/>
                <a:ext cx="864" cy="2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2" name="Line 14"/>
              <p:cNvSpPr>
                <a:spLocks noChangeShapeType="1"/>
              </p:cNvSpPr>
              <p:nvPr/>
            </p:nvSpPr>
            <p:spPr bwMode="auto">
              <a:xfrm>
                <a:off x="2688" y="1583"/>
                <a:ext cx="816" cy="10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3" name="Rectangle 15"/>
              <p:cNvSpPr>
                <a:spLocks noChangeArrowheads="1"/>
              </p:cNvSpPr>
              <p:nvPr/>
            </p:nvSpPr>
            <p:spPr bwMode="auto">
              <a:xfrm>
                <a:off x="336" y="2160"/>
                <a:ext cx="1092" cy="510"/>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宋体" panose="02010600030101010101" pitchFamily="2" charset="-122"/>
                  </a:rPr>
                  <a:t>索引表块号</a:t>
                </a:r>
                <a:r>
                  <a:rPr lang="en-US" altLang="zh-CN" sz="2000">
                    <a:latin typeface="宋体" panose="02010600030101010101" pitchFamily="2" charset="-122"/>
                  </a:rPr>
                  <a:t>10</a:t>
                </a:r>
                <a:endParaRPr lang="en-US" altLang="zh-CN" sz="900">
                  <a:latin typeface="宋体" panose="02010600030101010101" pitchFamily="2" charset="-122"/>
                </a:endParaRPr>
              </a:p>
            </p:txBody>
          </p:sp>
          <p:sp>
            <p:nvSpPr>
              <p:cNvPr id="54294" name="Line 16"/>
              <p:cNvSpPr>
                <a:spLocks noChangeShapeType="1"/>
              </p:cNvSpPr>
              <p:nvPr/>
            </p:nvSpPr>
            <p:spPr bwMode="auto">
              <a:xfrm>
                <a:off x="336" y="2400"/>
                <a:ext cx="10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5" name="Line 17"/>
              <p:cNvSpPr>
                <a:spLocks noChangeShapeType="1"/>
              </p:cNvSpPr>
              <p:nvPr/>
            </p:nvSpPr>
            <p:spPr bwMode="auto">
              <a:xfrm flipV="1">
                <a:off x="1392" y="1342"/>
                <a:ext cx="708" cy="9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96" name="Rectangle 18"/>
              <p:cNvSpPr>
                <a:spLocks noChangeArrowheads="1"/>
              </p:cNvSpPr>
              <p:nvPr/>
            </p:nvSpPr>
            <p:spPr bwMode="auto">
              <a:xfrm>
                <a:off x="2112" y="1296"/>
                <a:ext cx="588" cy="2195"/>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b="1"/>
                  <a:t>8  </a:t>
                </a:r>
              </a:p>
              <a:p>
                <a:pPr algn="just" eaLnBrk="1" hangingPunct="1"/>
                <a:r>
                  <a:rPr lang="en-US" altLang="zh-CN" sz="2000" b="1"/>
                  <a:t>   20</a:t>
                </a:r>
              </a:p>
              <a:p>
                <a:pPr algn="just" eaLnBrk="1" hangingPunct="1"/>
                <a:r>
                  <a:rPr lang="en-US" altLang="zh-CN" sz="1000"/>
                  <a:t>   </a:t>
                </a:r>
              </a:p>
              <a:p>
                <a:pPr algn="just" eaLnBrk="1" hangingPunct="1"/>
                <a:r>
                  <a:rPr lang="en-US" altLang="zh-CN" sz="1000"/>
                  <a:t>     .</a:t>
                </a:r>
              </a:p>
              <a:p>
                <a:pPr algn="just" eaLnBrk="1" hangingPunct="1"/>
                <a:r>
                  <a:rPr lang="en-US" altLang="zh-CN" sz="1000"/>
                  <a:t>     .</a:t>
                </a:r>
              </a:p>
              <a:p>
                <a:pPr algn="just" eaLnBrk="1" hangingPunct="1"/>
                <a:r>
                  <a:rPr lang="en-US" altLang="zh-CN" sz="1000"/>
                  <a:t>     .</a:t>
                </a:r>
              </a:p>
              <a:p>
                <a:pPr algn="just" eaLnBrk="1" hangingPunct="1"/>
                <a:r>
                  <a:rPr lang="en-US" altLang="zh-CN" sz="1000"/>
                  <a:t>     .</a:t>
                </a:r>
              </a:p>
              <a:p>
                <a:pPr algn="just" eaLnBrk="1" hangingPunct="1"/>
                <a:r>
                  <a:rPr lang="en-US" altLang="zh-CN" sz="1000"/>
                  <a:t>     . </a:t>
                </a:r>
              </a:p>
              <a:p>
                <a:pPr algn="just" eaLnBrk="1" hangingPunct="1"/>
                <a:r>
                  <a:rPr lang="en-US" altLang="zh-CN" sz="1000"/>
                  <a:t>     .</a:t>
                </a:r>
              </a:p>
              <a:p>
                <a:pPr algn="just" eaLnBrk="1" hangingPunct="1"/>
                <a:r>
                  <a:rPr lang="en-US" altLang="zh-CN" sz="1000"/>
                  <a:t>     . </a:t>
                </a:r>
              </a:p>
              <a:p>
                <a:pPr algn="just" eaLnBrk="1" hangingPunct="1"/>
                <a:r>
                  <a:rPr lang="en-US" altLang="zh-CN" sz="1000"/>
                  <a:t>     .</a:t>
                </a:r>
              </a:p>
              <a:p>
                <a:pPr algn="just" eaLnBrk="1" hangingPunct="1"/>
                <a:r>
                  <a:rPr lang="en-US" altLang="zh-CN" sz="1000"/>
                  <a:t>     .</a:t>
                </a:r>
              </a:p>
              <a:p>
                <a:pPr algn="just" eaLnBrk="1" hangingPunct="1"/>
                <a:r>
                  <a:rPr lang="en-US" altLang="zh-CN" sz="1000"/>
                  <a:t>     .</a:t>
                </a:r>
              </a:p>
              <a:p>
                <a:pPr algn="just" eaLnBrk="1" hangingPunct="1"/>
                <a:r>
                  <a:rPr lang="en-US" altLang="zh-CN" sz="1000"/>
                  <a:t>     .</a:t>
                </a:r>
              </a:p>
              <a:p>
                <a:pPr algn="just" eaLnBrk="1" hangingPunct="1"/>
                <a:r>
                  <a:rPr lang="en-US" altLang="zh-CN" sz="1000"/>
                  <a:t>   </a:t>
                </a:r>
              </a:p>
              <a:p>
                <a:pPr algn="just" eaLnBrk="1" hangingPunct="1"/>
                <a:endParaRPr lang="en-US" altLang="zh-CN" sz="1000"/>
              </a:p>
            </p:txBody>
          </p:sp>
          <p:sp>
            <p:nvSpPr>
              <p:cNvPr id="54297" name="Line 19"/>
              <p:cNvSpPr>
                <a:spLocks noChangeShapeType="1"/>
              </p:cNvSpPr>
              <p:nvPr/>
            </p:nvSpPr>
            <p:spPr bwMode="auto">
              <a:xfrm>
                <a:off x="2112" y="1536"/>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8" name="Line 20"/>
              <p:cNvSpPr>
                <a:spLocks noChangeShapeType="1"/>
              </p:cNvSpPr>
              <p:nvPr/>
            </p:nvSpPr>
            <p:spPr bwMode="auto">
              <a:xfrm>
                <a:off x="2112" y="1680"/>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Line 21"/>
              <p:cNvSpPr>
                <a:spLocks noChangeShapeType="1"/>
              </p:cNvSpPr>
              <p:nvPr/>
            </p:nvSpPr>
            <p:spPr bwMode="auto">
              <a:xfrm>
                <a:off x="2112" y="1872"/>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0" name="Line 22"/>
              <p:cNvSpPr>
                <a:spLocks noChangeShapeType="1"/>
              </p:cNvSpPr>
              <p:nvPr/>
            </p:nvSpPr>
            <p:spPr bwMode="auto">
              <a:xfrm>
                <a:off x="2100" y="3046"/>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23"/>
              <p:cNvSpPr>
                <a:spLocks noChangeShapeType="1"/>
              </p:cNvSpPr>
              <p:nvPr/>
            </p:nvSpPr>
            <p:spPr bwMode="auto">
              <a:xfrm>
                <a:off x="2100" y="2876"/>
                <a:ext cx="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302" name="Group 24"/>
              <p:cNvGrpSpPr>
                <a:grpSpLocks/>
              </p:cNvGrpSpPr>
              <p:nvPr/>
            </p:nvGrpSpPr>
            <p:grpSpPr bwMode="auto">
              <a:xfrm>
                <a:off x="4200" y="864"/>
                <a:ext cx="1176" cy="1211"/>
                <a:chOff x="4200" y="864"/>
                <a:chExt cx="1176" cy="1211"/>
              </a:xfrm>
            </p:grpSpPr>
            <p:sp>
              <p:nvSpPr>
                <p:cNvPr id="54303" name="Rectangle 25"/>
                <p:cNvSpPr>
                  <a:spLocks noChangeArrowheads="1"/>
                </p:cNvSpPr>
                <p:nvPr/>
              </p:nvSpPr>
              <p:spPr bwMode="auto">
                <a:xfrm>
                  <a:off x="4704" y="864"/>
                  <a:ext cx="672" cy="39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逻辑块号  </a:t>
                  </a:r>
                  <a:r>
                    <a:rPr lang="en-US" altLang="zh-CN" sz="2000"/>
                    <a:t>0</a:t>
                  </a:r>
                  <a:endParaRPr lang="en-US" altLang="zh-CN" sz="1000"/>
                </a:p>
              </p:txBody>
            </p:sp>
            <p:sp>
              <p:nvSpPr>
                <p:cNvPr id="54304" name="Rectangle 26"/>
                <p:cNvSpPr>
                  <a:spLocks noChangeArrowheads="1"/>
                </p:cNvSpPr>
                <p:nvPr/>
              </p:nvSpPr>
              <p:spPr bwMode="auto">
                <a:xfrm>
                  <a:off x="4704" y="1621"/>
                  <a:ext cx="672" cy="454"/>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逻辑块号  </a:t>
                  </a:r>
                  <a:r>
                    <a:rPr lang="en-US" altLang="zh-CN" sz="2000"/>
                    <a:t>1</a:t>
                  </a:r>
                </a:p>
              </p:txBody>
            </p:sp>
            <p:sp>
              <p:nvSpPr>
                <p:cNvPr id="54305" name="Line 27"/>
                <p:cNvSpPr>
                  <a:spLocks noChangeShapeType="1"/>
                </p:cNvSpPr>
                <p:nvPr/>
              </p:nvSpPr>
              <p:spPr bwMode="auto">
                <a:xfrm>
                  <a:off x="4200" y="1389"/>
                  <a:ext cx="504" cy="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06" name="Line 28"/>
                <p:cNvSpPr>
                  <a:spLocks noChangeShapeType="1"/>
                </p:cNvSpPr>
                <p:nvPr/>
              </p:nvSpPr>
              <p:spPr bwMode="auto">
                <a:xfrm flipV="1">
                  <a:off x="4200" y="1034"/>
                  <a:ext cx="504" cy="22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4279" name="Text Box 29"/>
            <p:cNvSpPr txBox="1">
              <a:spLocks noChangeArrowheads="1"/>
            </p:cNvSpPr>
            <p:nvPr/>
          </p:nvSpPr>
          <p:spPr bwMode="auto">
            <a:xfrm>
              <a:off x="3456" y="768"/>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宋体" panose="02010600030101010101" pitchFamily="2" charset="-122"/>
                </a:rPr>
                <a:t>第二级索引</a:t>
              </a:r>
              <a:endParaRPr lang="zh-CN" altLang="en-US" sz="1600">
                <a:latin typeface="宋体" panose="02010600030101010101" pitchFamily="2" charset="-122"/>
              </a:endParaRPr>
            </a:p>
          </p:txBody>
        </p:sp>
        <p:sp>
          <p:nvSpPr>
            <p:cNvPr id="54280" name="Text Box 30"/>
            <p:cNvSpPr txBox="1">
              <a:spLocks noChangeArrowheads="1"/>
            </p:cNvSpPr>
            <p:nvPr/>
          </p:nvSpPr>
          <p:spPr bwMode="auto">
            <a:xfrm>
              <a:off x="2016" y="960"/>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宋体" panose="02010600030101010101" pitchFamily="2" charset="-122"/>
                </a:rPr>
                <a:t> </a:t>
              </a:r>
              <a:r>
                <a:rPr lang="zh-CN" altLang="en-US" sz="2000">
                  <a:latin typeface="宋体" panose="02010600030101010101" pitchFamily="2" charset="-122"/>
                </a:rPr>
                <a:t>主索引表</a:t>
              </a:r>
              <a:endParaRPr lang="zh-CN" altLang="en-US" sz="1600">
                <a:latin typeface="宋体" panose="02010600030101010101" pitchFamily="2" charset="-122"/>
              </a:endParaRPr>
            </a:p>
          </p:txBody>
        </p:sp>
        <p:sp>
          <p:nvSpPr>
            <p:cNvPr id="54281" name="Text Box 31"/>
            <p:cNvSpPr txBox="1">
              <a:spLocks noChangeArrowheads="1"/>
            </p:cNvSpPr>
            <p:nvPr/>
          </p:nvSpPr>
          <p:spPr bwMode="auto">
            <a:xfrm>
              <a:off x="4560" y="1248"/>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noProof="1">
                  <a:latin typeface="宋体" panose="02010600030101010101" pitchFamily="2" charset="-122"/>
                </a:rPr>
                <a:t>物理块号10</a:t>
              </a:r>
              <a:r>
                <a:rPr lang="en-US" altLang="en-US" sz="2000">
                  <a:latin typeface="宋体" panose="02010600030101010101" pitchFamily="2" charset="-122"/>
                </a:rPr>
                <a:t>1</a:t>
              </a:r>
              <a:endParaRPr lang="en-US" altLang="zh-CN" sz="1800">
                <a:latin typeface="宋体" panose="02010600030101010101" pitchFamily="2" charset="-122"/>
              </a:endParaRPr>
            </a:p>
          </p:txBody>
        </p:sp>
        <p:sp>
          <p:nvSpPr>
            <p:cNvPr id="54282" name="Text Box 32"/>
            <p:cNvSpPr txBox="1">
              <a:spLocks noChangeArrowheads="1"/>
            </p:cNvSpPr>
            <p:nvPr/>
          </p:nvSpPr>
          <p:spPr bwMode="auto">
            <a:xfrm>
              <a:off x="192" y="1728"/>
              <a:ext cx="14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latin typeface="宋体" panose="02010600030101010101" pitchFamily="2" charset="-122"/>
                </a:rPr>
                <a:t>文件控制表</a:t>
              </a:r>
              <a:r>
                <a:rPr lang="en-US" altLang="zh-CN" sz="2000">
                  <a:latin typeface="宋体" panose="02010600030101010101" pitchFamily="2" charset="-122"/>
                </a:rPr>
                <a:t>FCB</a:t>
              </a:r>
              <a:endParaRPr lang="en-US" altLang="zh-CN" sz="1800">
                <a:latin typeface="宋体" panose="02010600030101010101" pitchFamily="2" charset="-122"/>
              </a:endParaRPr>
            </a:p>
          </p:txBody>
        </p:sp>
        <p:sp>
          <p:nvSpPr>
            <p:cNvPr id="54283" name="Text Box 33"/>
            <p:cNvSpPr txBox="1">
              <a:spLocks noChangeArrowheads="1"/>
            </p:cNvSpPr>
            <p:nvPr/>
          </p:nvSpPr>
          <p:spPr bwMode="auto">
            <a:xfrm>
              <a:off x="4560" y="2160"/>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noProof="1">
                  <a:latin typeface="宋体" panose="02010600030101010101" pitchFamily="2" charset="-122"/>
                </a:rPr>
                <a:t>物理块号1</a:t>
              </a:r>
              <a:r>
                <a:rPr lang="en-US" altLang="en-US" sz="2000">
                  <a:latin typeface="宋体" panose="02010600030101010101" pitchFamily="2" charset="-122"/>
                </a:rPr>
                <a:t>2</a:t>
              </a:r>
              <a:r>
                <a:rPr lang="en-US" altLang="en-US" sz="2000" noProof="1">
                  <a:latin typeface="宋体" panose="02010600030101010101" pitchFamily="2" charset="-122"/>
                </a:rPr>
                <a:t>0</a:t>
              </a:r>
              <a:endParaRPr lang="en-US" altLang="zh-CN" sz="2000">
                <a:latin typeface="宋体" panose="02010600030101010101" pitchFamily="2" charset="-122"/>
              </a:endParaRPr>
            </a:p>
          </p:txBody>
        </p:sp>
        <p:sp>
          <p:nvSpPr>
            <p:cNvPr id="54284" name="Text Box 34"/>
            <p:cNvSpPr txBox="1">
              <a:spLocks noChangeArrowheads="1"/>
            </p:cNvSpPr>
            <p:nvPr/>
          </p:nvSpPr>
          <p:spPr bwMode="auto">
            <a:xfrm>
              <a:off x="3312" y="340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noProof="1">
                  <a:latin typeface="宋体" panose="02010600030101010101" pitchFamily="2" charset="-122"/>
                </a:rPr>
                <a:t>物理块号20</a:t>
              </a:r>
              <a:endParaRPr lang="en-US" altLang="zh-CN" sz="1800">
                <a:latin typeface="宋体" panose="02010600030101010101" pitchFamily="2" charset="-122"/>
              </a:endParaRPr>
            </a:p>
          </p:txBody>
        </p:sp>
        <p:sp>
          <p:nvSpPr>
            <p:cNvPr id="54285" name="Text Box 35"/>
            <p:cNvSpPr txBox="1">
              <a:spLocks noChangeArrowheads="1"/>
            </p:cNvSpPr>
            <p:nvPr/>
          </p:nvSpPr>
          <p:spPr bwMode="auto">
            <a:xfrm>
              <a:off x="1824" y="355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noProof="1">
                  <a:latin typeface="宋体" panose="02010600030101010101" pitchFamily="2" charset="-122"/>
                </a:rPr>
                <a:t>  物理块号10</a:t>
              </a:r>
              <a:endParaRPr lang="en-US" altLang="zh-CN" sz="1800">
                <a:latin typeface="宋体" panose="02010600030101010101" pitchFamily="2" charset="-122"/>
              </a:endParaRPr>
            </a:p>
          </p:txBody>
        </p:sp>
      </p:grpSp>
    </p:spTree>
    <p:extLst>
      <p:ext uri="{BB962C8B-B14F-4D97-AF65-F5344CB8AC3E}">
        <p14:creationId xmlns:p14="http://schemas.microsoft.com/office/powerpoint/2010/main" val="3173769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85750" y="71438"/>
            <a:ext cx="8626475" cy="615950"/>
          </a:xfrm>
        </p:spPr>
        <p:txBody>
          <a:bodyPr/>
          <a:lstStyle/>
          <a:p>
            <a:pPr eaLnBrk="1" hangingPunct="1">
              <a:defRPr/>
            </a:pPr>
            <a:r>
              <a:rPr sz="3200" b="1" kern="1200" dirty="0">
                <a:solidFill>
                  <a:srgbClr val="3333CC"/>
                </a:solidFill>
              </a:rPr>
              <a:t>索引文件</a:t>
            </a:r>
            <a:endParaRPr lang="en-US" altLang="zh-CN" sz="3200" b="1" kern="1200" dirty="0">
              <a:solidFill>
                <a:srgbClr val="3333CC"/>
              </a:solidFill>
            </a:endParaRPr>
          </a:p>
        </p:txBody>
      </p:sp>
      <p:sp>
        <p:nvSpPr>
          <p:cNvPr id="55299" name="Rectangle 3"/>
          <p:cNvSpPr>
            <a:spLocks noGrp="1" noChangeArrowheads="1"/>
          </p:cNvSpPr>
          <p:nvPr>
            <p:ph type="body" idx="1"/>
          </p:nvPr>
        </p:nvSpPr>
        <p:spPr>
          <a:xfrm>
            <a:off x="384174" y="672453"/>
            <a:ext cx="8429625" cy="2327275"/>
          </a:xfrm>
        </p:spPr>
        <p:txBody>
          <a:bodyPr/>
          <a:lstStyle/>
          <a:p>
            <a:pPr marL="0" indent="352425" algn="just" eaLnBrk="1" hangingPunct="1">
              <a:lnSpc>
                <a:spcPct val="90000"/>
              </a:lnSpc>
              <a:buFontTx/>
              <a:buNone/>
            </a:pPr>
            <a:r>
              <a:rPr lang="zh-CN" altLang="en-US" dirty="0"/>
              <a:t>    </a:t>
            </a:r>
            <a:r>
              <a:rPr lang="zh-CN" altLang="en-US" sz="2800" dirty="0"/>
              <a:t>索引文件由于它既适合顺序存取记录又适合按任意次序随意存取记录，也便于增删文件的记录，所以索引结构文件应用范围较广。索引文件的缺点是当文件很大时索引表很庞大，占用了许多盘空间，而在文件很小时，多级索引级别又不变，带来索引块的另头和存取速度减慢。</a:t>
            </a:r>
            <a:endParaRPr lang="zh-CN" altLang="en-US" sz="2800" dirty="0">
              <a:latin typeface="华文新魏" panose="02010800040101010101" pitchFamily="2" charset="-122"/>
              <a:ea typeface="华文新魏" panose="02010800040101010101" pitchFamily="2" charset="-122"/>
            </a:endParaRPr>
          </a:p>
        </p:txBody>
      </p:sp>
      <p:sp>
        <p:nvSpPr>
          <p:cNvPr id="4" name="Rectangle 3"/>
          <p:cNvSpPr txBox="1">
            <a:spLocks noChangeArrowheads="1"/>
          </p:cNvSpPr>
          <p:nvPr/>
        </p:nvSpPr>
        <p:spPr bwMode="auto">
          <a:xfrm>
            <a:off x="357188" y="3214688"/>
            <a:ext cx="8429625" cy="2733675"/>
          </a:xfrm>
          <a:prstGeom prst="rect">
            <a:avLst/>
          </a:prstGeom>
          <a:noFill/>
          <a:ln w="9525">
            <a:noFill/>
            <a:miter lim="800000"/>
            <a:headEnd/>
            <a:tailEnd/>
          </a:ln>
        </p:spPr>
        <p:txBody>
          <a:bodyPr lIns="0" tIns="0" rIns="0" bIns="0">
            <a:spAutoFit/>
          </a:bodyPr>
          <a:lstStyle/>
          <a:p>
            <a:pPr indent="352425" algn="just">
              <a:lnSpc>
                <a:spcPct val="90000"/>
              </a:lnSpc>
              <a:spcBef>
                <a:spcPct val="20000"/>
              </a:spcBef>
              <a:defRPr/>
            </a:pPr>
            <a:r>
              <a:rPr lang="zh-CN" altLang="en-US" kern="0" dirty="0">
                <a:latin typeface="华文中宋" pitchFamily="2" charset="-122"/>
                <a:ea typeface="华文中宋" pitchFamily="2" charset="-122"/>
              </a:rPr>
              <a:t>   </a:t>
            </a:r>
            <a:r>
              <a:rPr lang="en-US" altLang="zh-CN" kern="0" dirty="0">
                <a:latin typeface="华文中宋" pitchFamily="2" charset="-122"/>
                <a:ea typeface="华文中宋" pitchFamily="2" charset="-122"/>
              </a:rPr>
              <a:t>UNIX/Linux</a:t>
            </a:r>
            <a:r>
              <a:rPr lang="zh-CN" altLang="en-US" kern="0" dirty="0">
                <a:latin typeface="华文中宋" pitchFamily="2" charset="-122"/>
                <a:ea typeface="华文中宋" pitchFamily="2" charset="-122"/>
              </a:rPr>
              <a:t>操作系统的多重索引文件结构稍有不同，其每个文件的</a:t>
            </a:r>
            <a:r>
              <a:rPr lang="en-US" altLang="zh-CN" kern="0" dirty="0">
                <a:latin typeface="华文中宋" pitchFamily="2" charset="-122"/>
                <a:ea typeface="华文中宋" pitchFamily="2" charset="-122"/>
              </a:rPr>
              <a:t>FCB</a:t>
            </a:r>
            <a:r>
              <a:rPr lang="zh-CN" altLang="en-US" kern="0" dirty="0">
                <a:latin typeface="华文中宋" pitchFamily="2" charset="-122"/>
                <a:ea typeface="华文中宋" pitchFamily="2" charset="-122"/>
              </a:rPr>
              <a:t>中规定了</a:t>
            </a:r>
            <a:r>
              <a:rPr lang="en-US" altLang="zh-CN" kern="0" dirty="0">
                <a:latin typeface="华文中宋" pitchFamily="2" charset="-122"/>
                <a:ea typeface="华文中宋" pitchFamily="2" charset="-122"/>
              </a:rPr>
              <a:t>13</a:t>
            </a:r>
            <a:r>
              <a:rPr lang="zh-CN" altLang="en-US" kern="0" dirty="0">
                <a:latin typeface="华文中宋" pitchFamily="2" charset="-122"/>
                <a:ea typeface="华文中宋" pitchFamily="2" charset="-122"/>
              </a:rPr>
              <a:t>个索引项，每项占用</a:t>
            </a:r>
            <a:r>
              <a:rPr lang="en-US" altLang="zh-CN" kern="0" dirty="0">
                <a:latin typeface="华文中宋" pitchFamily="2" charset="-122"/>
                <a:ea typeface="华文中宋" pitchFamily="2" charset="-122"/>
              </a:rPr>
              <a:t>4</a:t>
            </a:r>
            <a:r>
              <a:rPr lang="zh-CN" altLang="en-US" kern="0" dirty="0">
                <a:latin typeface="华文中宋" pitchFamily="2" charset="-122"/>
                <a:ea typeface="华文中宋" pitchFamily="2" charset="-122"/>
              </a:rPr>
              <a:t>字节，登记一个存放文件信息的物理块号。</a:t>
            </a:r>
            <a:endParaRPr lang="en-US" altLang="zh-CN" kern="0" dirty="0">
              <a:latin typeface="华文中宋" pitchFamily="2" charset="-122"/>
              <a:ea typeface="华文中宋" pitchFamily="2" charset="-122"/>
            </a:endParaRPr>
          </a:p>
          <a:p>
            <a:pPr indent="352425" algn="just">
              <a:lnSpc>
                <a:spcPct val="90000"/>
              </a:lnSpc>
              <a:spcBef>
                <a:spcPct val="20000"/>
              </a:spcBef>
              <a:defRPr/>
            </a:pPr>
            <a:r>
              <a:rPr lang="en-US" altLang="zh-CN" kern="0" dirty="0">
                <a:latin typeface="华文中宋" pitchFamily="2" charset="-122"/>
                <a:ea typeface="华文中宋" pitchFamily="2" charset="-122"/>
              </a:rPr>
              <a:t>   </a:t>
            </a:r>
            <a:r>
              <a:rPr lang="zh-CN" altLang="en-US" kern="0" dirty="0">
                <a:latin typeface="华文中宋" pitchFamily="2" charset="-122"/>
                <a:ea typeface="华文中宋" pitchFamily="2" charset="-122"/>
              </a:rPr>
              <a:t>其前</a:t>
            </a:r>
            <a:r>
              <a:rPr lang="en-US" altLang="zh-CN" kern="0" dirty="0">
                <a:latin typeface="华文中宋" pitchFamily="2" charset="-122"/>
                <a:ea typeface="华文中宋" pitchFamily="2" charset="-122"/>
              </a:rPr>
              <a:t>10</a:t>
            </a:r>
            <a:r>
              <a:rPr lang="zh-CN" altLang="en-US" kern="0" dirty="0">
                <a:latin typeface="华文中宋" pitchFamily="2" charset="-122"/>
                <a:ea typeface="华文中宋" pitchFamily="2" charset="-122"/>
              </a:rPr>
              <a:t>项文件信息的盘块号，为直接寻址；如果文件大于</a:t>
            </a:r>
            <a:r>
              <a:rPr lang="en-US" altLang="zh-CN" kern="0" dirty="0">
                <a:latin typeface="华文中宋" pitchFamily="2" charset="-122"/>
                <a:ea typeface="华文中宋" pitchFamily="2" charset="-122"/>
              </a:rPr>
              <a:t>10</a:t>
            </a:r>
            <a:r>
              <a:rPr lang="zh-CN" altLang="en-US" kern="0" dirty="0">
                <a:latin typeface="华文中宋" pitchFamily="2" charset="-122"/>
                <a:ea typeface="华文中宋" pitchFamily="2" charset="-122"/>
              </a:rPr>
              <a:t>块，利用第</a:t>
            </a:r>
            <a:r>
              <a:rPr lang="en-US" altLang="zh-CN" kern="0" dirty="0">
                <a:latin typeface="华文中宋" pitchFamily="2" charset="-122"/>
                <a:ea typeface="华文中宋" pitchFamily="2" charset="-122"/>
              </a:rPr>
              <a:t>11</a:t>
            </a:r>
            <a:r>
              <a:rPr lang="zh-CN" altLang="en-US" kern="0" dirty="0">
                <a:latin typeface="华文中宋" pitchFamily="2" charset="-122"/>
                <a:ea typeface="华文中宋" pitchFamily="2" charset="-122"/>
              </a:rPr>
              <a:t>个索引项指向一个物理块，而该物理块存放</a:t>
            </a:r>
            <a:r>
              <a:rPr lang="en-US" altLang="zh-CN" kern="0" dirty="0">
                <a:latin typeface="华文中宋" pitchFamily="2" charset="-122"/>
                <a:ea typeface="华文中宋" pitchFamily="2" charset="-122"/>
              </a:rPr>
              <a:t>128</a:t>
            </a:r>
            <a:r>
              <a:rPr lang="zh-CN" altLang="en-US" kern="0" dirty="0">
                <a:latin typeface="华文中宋" pitchFamily="2" charset="-122"/>
                <a:ea typeface="华文中宋" pitchFamily="2" charset="-122"/>
              </a:rPr>
              <a:t>个指向文件信息的磁盘块块号，形成一次间接寻址；大型文件还可以利用第</a:t>
            </a:r>
            <a:r>
              <a:rPr lang="en-US" altLang="zh-CN" kern="0" dirty="0">
                <a:latin typeface="华文中宋" pitchFamily="2" charset="-122"/>
                <a:ea typeface="华文中宋" pitchFamily="2" charset="-122"/>
              </a:rPr>
              <a:t>12</a:t>
            </a:r>
            <a:r>
              <a:rPr lang="zh-CN" altLang="en-US" kern="0" dirty="0">
                <a:latin typeface="华文中宋" pitchFamily="2" charset="-122"/>
                <a:ea typeface="华文中宋" pitchFamily="2" charset="-122"/>
              </a:rPr>
              <a:t>、第</a:t>
            </a:r>
            <a:r>
              <a:rPr lang="en-US" altLang="zh-CN" kern="0" dirty="0">
                <a:latin typeface="华文中宋" pitchFamily="2" charset="-122"/>
                <a:ea typeface="华文中宋" pitchFamily="2" charset="-122"/>
              </a:rPr>
              <a:t>13</a:t>
            </a:r>
            <a:r>
              <a:rPr lang="zh-CN" altLang="en-US" kern="0" dirty="0">
                <a:latin typeface="华文中宋" pitchFamily="2" charset="-122"/>
                <a:ea typeface="华文中宋" pitchFamily="2" charset="-122"/>
              </a:rPr>
              <a:t>索引项作二次、三次间接寻址，如图所示：</a:t>
            </a:r>
            <a:endParaRPr lang="zh-CN" altLang="en-US" kern="0" dirty="0">
              <a:latin typeface="华文新魏" pitchFamily="2" charset="-122"/>
              <a:ea typeface="华文新魏" pitchFamily="2" charset="-122"/>
            </a:endParaRPr>
          </a:p>
        </p:txBody>
      </p:sp>
    </p:spTree>
    <p:extLst>
      <p:ext uri="{BB962C8B-B14F-4D97-AF65-F5344CB8AC3E}">
        <p14:creationId xmlns:p14="http://schemas.microsoft.com/office/powerpoint/2010/main" val="684192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23528" y="79501"/>
            <a:ext cx="8626475" cy="615950"/>
          </a:xfrm>
        </p:spPr>
        <p:txBody>
          <a:bodyPr/>
          <a:lstStyle/>
          <a:p>
            <a:pPr eaLnBrk="1" hangingPunct="1">
              <a:defRPr/>
            </a:pPr>
            <a:r>
              <a:rPr lang="en-US" altLang="zh-CN" sz="3200" b="1" kern="1200" dirty="0">
                <a:solidFill>
                  <a:srgbClr val="3333CC"/>
                </a:solidFill>
              </a:rPr>
              <a:t>UNIX/Linux</a:t>
            </a:r>
            <a:r>
              <a:rPr sz="3200" b="1" kern="1200" dirty="0">
                <a:solidFill>
                  <a:srgbClr val="3333CC"/>
                </a:solidFill>
              </a:rPr>
              <a:t>多重索引结构</a:t>
            </a:r>
            <a:endParaRPr lang="en-US" altLang="zh-CN" sz="3200" b="1" kern="1200" dirty="0">
              <a:solidFill>
                <a:srgbClr val="3333CC"/>
              </a:solidFill>
            </a:endParaRPr>
          </a:p>
        </p:txBody>
      </p:sp>
      <p:grpSp>
        <p:nvGrpSpPr>
          <p:cNvPr id="56323" name="Group 115"/>
          <p:cNvGrpSpPr>
            <a:grpSpLocks/>
          </p:cNvGrpSpPr>
          <p:nvPr/>
        </p:nvGrpSpPr>
        <p:grpSpPr bwMode="auto">
          <a:xfrm>
            <a:off x="714375" y="857250"/>
            <a:ext cx="7643813" cy="5181600"/>
            <a:chOff x="752" y="960"/>
            <a:chExt cx="3904" cy="3264"/>
          </a:xfrm>
        </p:grpSpPr>
        <p:sp>
          <p:nvSpPr>
            <p:cNvPr id="56324" name="Text Box 5"/>
            <p:cNvSpPr txBox="1">
              <a:spLocks noChangeArrowheads="1"/>
            </p:cNvSpPr>
            <p:nvPr/>
          </p:nvSpPr>
          <p:spPr bwMode="auto">
            <a:xfrm>
              <a:off x="752" y="96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25" name="Text Box 6"/>
            <p:cNvSpPr txBox="1">
              <a:spLocks noChangeArrowheads="1"/>
            </p:cNvSpPr>
            <p:nvPr/>
          </p:nvSpPr>
          <p:spPr bwMode="auto">
            <a:xfrm>
              <a:off x="752" y="108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a:t>
              </a:r>
            </a:p>
          </p:txBody>
        </p:sp>
        <p:sp>
          <p:nvSpPr>
            <p:cNvPr id="56326" name="Text Box 7"/>
            <p:cNvSpPr txBox="1">
              <a:spLocks noChangeArrowheads="1"/>
            </p:cNvSpPr>
            <p:nvPr/>
          </p:nvSpPr>
          <p:spPr bwMode="auto">
            <a:xfrm>
              <a:off x="752" y="120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2</a:t>
              </a:r>
            </a:p>
          </p:txBody>
        </p:sp>
        <p:sp>
          <p:nvSpPr>
            <p:cNvPr id="56327" name="Text Box 8"/>
            <p:cNvSpPr txBox="1">
              <a:spLocks noChangeArrowheads="1"/>
            </p:cNvSpPr>
            <p:nvPr/>
          </p:nvSpPr>
          <p:spPr bwMode="auto">
            <a:xfrm>
              <a:off x="752" y="133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3</a:t>
              </a:r>
            </a:p>
          </p:txBody>
        </p:sp>
        <p:sp>
          <p:nvSpPr>
            <p:cNvPr id="56328" name="Text Box 9"/>
            <p:cNvSpPr txBox="1">
              <a:spLocks noChangeArrowheads="1"/>
            </p:cNvSpPr>
            <p:nvPr/>
          </p:nvSpPr>
          <p:spPr bwMode="auto">
            <a:xfrm>
              <a:off x="752" y="1456"/>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4</a:t>
              </a:r>
            </a:p>
          </p:txBody>
        </p:sp>
        <p:sp>
          <p:nvSpPr>
            <p:cNvPr id="56329" name="Text Box 10"/>
            <p:cNvSpPr txBox="1">
              <a:spLocks noChangeArrowheads="1"/>
            </p:cNvSpPr>
            <p:nvPr/>
          </p:nvSpPr>
          <p:spPr bwMode="auto">
            <a:xfrm>
              <a:off x="752" y="158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5</a:t>
              </a:r>
            </a:p>
          </p:txBody>
        </p:sp>
        <p:sp>
          <p:nvSpPr>
            <p:cNvPr id="56330" name="Text Box 11"/>
            <p:cNvSpPr txBox="1">
              <a:spLocks noChangeArrowheads="1"/>
            </p:cNvSpPr>
            <p:nvPr/>
          </p:nvSpPr>
          <p:spPr bwMode="auto">
            <a:xfrm>
              <a:off x="752" y="170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6</a:t>
              </a:r>
            </a:p>
          </p:txBody>
        </p:sp>
        <p:sp>
          <p:nvSpPr>
            <p:cNvPr id="56331" name="Text Box 12"/>
            <p:cNvSpPr txBox="1">
              <a:spLocks noChangeArrowheads="1"/>
            </p:cNvSpPr>
            <p:nvPr/>
          </p:nvSpPr>
          <p:spPr bwMode="auto">
            <a:xfrm>
              <a:off x="752" y="182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7</a:t>
              </a:r>
            </a:p>
          </p:txBody>
        </p:sp>
        <p:sp>
          <p:nvSpPr>
            <p:cNvPr id="56332" name="Text Box 13"/>
            <p:cNvSpPr txBox="1">
              <a:spLocks noChangeArrowheads="1"/>
            </p:cNvSpPr>
            <p:nvPr/>
          </p:nvSpPr>
          <p:spPr bwMode="auto">
            <a:xfrm>
              <a:off x="752" y="195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8</a:t>
              </a:r>
            </a:p>
          </p:txBody>
        </p:sp>
        <p:sp>
          <p:nvSpPr>
            <p:cNvPr id="56333" name="Text Box 14"/>
            <p:cNvSpPr txBox="1">
              <a:spLocks noChangeArrowheads="1"/>
            </p:cNvSpPr>
            <p:nvPr/>
          </p:nvSpPr>
          <p:spPr bwMode="auto">
            <a:xfrm>
              <a:off x="752" y="2076"/>
              <a:ext cx="398" cy="123"/>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9</a:t>
              </a:r>
            </a:p>
          </p:txBody>
        </p:sp>
        <p:sp>
          <p:nvSpPr>
            <p:cNvPr id="56334" name="Text Box 15"/>
            <p:cNvSpPr txBox="1">
              <a:spLocks noChangeArrowheads="1"/>
            </p:cNvSpPr>
            <p:nvPr/>
          </p:nvSpPr>
          <p:spPr bwMode="auto">
            <a:xfrm>
              <a:off x="752" y="2199"/>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10</a:t>
              </a:r>
            </a:p>
          </p:txBody>
        </p:sp>
        <p:sp>
          <p:nvSpPr>
            <p:cNvPr id="56335" name="Text Box 16"/>
            <p:cNvSpPr txBox="1">
              <a:spLocks noChangeArrowheads="1"/>
            </p:cNvSpPr>
            <p:nvPr/>
          </p:nvSpPr>
          <p:spPr bwMode="auto">
            <a:xfrm>
              <a:off x="752" y="2323"/>
              <a:ext cx="398"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11</a:t>
              </a:r>
            </a:p>
          </p:txBody>
        </p:sp>
        <p:sp>
          <p:nvSpPr>
            <p:cNvPr id="56336" name="Text Box 17"/>
            <p:cNvSpPr txBox="1">
              <a:spLocks noChangeArrowheads="1"/>
            </p:cNvSpPr>
            <p:nvPr/>
          </p:nvSpPr>
          <p:spPr bwMode="auto">
            <a:xfrm>
              <a:off x="752" y="2447"/>
              <a:ext cx="398" cy="124"/>
            </a:xfrm>
            <a:prstGeom prst="rect">
              <a:avLst/>
            </a:prstGeom>
            <a:solidFill>
              <a:srgbClr val="CC0000"/>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a:t>
              </a:r>
            </a:p>
          </p:txBody>
        </p:sp>
        <p:sp>
          <p:nvSpPr>
            <p:cNvPr id="56337" name="Text Box 18"/>
            <p:cNvSpPr txBox="1">
              <a:spLocks noChangeArrowheads="1"/>
            </p:cNvSpPr>
            <p:nvPr/>
          </p:nvSpPr>
          <p:spPr bwMode="auto">
            <a:xfrm>
              <a:off x="1628" y="960"/>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38" name="Text Box 19"/>
            <p:cNvSpPr txBox="1">
              <a:spLocks noChangeArrowheads="1"/>
            </p:cNvSpPr>
            <p:nvPr/>
          </p:nvSpPr>
          <p:spPr bwMode="auto">
            <a:xfrm>
              <a:off x="1628" y="1580"/>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39" name="Text Box 20"/>
            <p:cNvSpPr txBox="1">
              <a:spLocks noChangeArrowheads="1"/>
            </p:cNvSpPr>
            <p:nvPr/>
          </p:nvSpPr>
          <p:spPr bwMode="auto">
            <a:xfrm>
              <a:off x="1628" y="1704"/>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40" name="Text Box 21"/>
            <p:cNvSpPr txBox="1">
              <a:spLocks noChangeArrowheads="1"/>
            </p:cNvSpPr>
            <p:nvPr/>
          </p:nvSpPr>
          <p:spPr bwMode="auto">
            <a:xfrm>
              <a:off x="1628" y="1828"/>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341" name="Text Box 22"/>
            <p:cNvSpPr txBox="1">
              <a:spLocks noChangeArrowheads="1"/>
            </p:cNvSpPr>
            <p:nvPr/>
          </p:nvSpPr>
          <p:spPr bwMode="auto">
            <a:xfrm>
              <a:off x="1628" y="1291"/>
              <a:ext cx="399"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42" name="Line 23"/>
            <p:cNvSpPr>
              <a:spLocks noChangeShapeType="1"/>
            </p:cNvSpPr>
            <p:nvPr/>
          </p:nvSpPr>
          <p:spPr bwMode="auto">
            <a:xfrm>
              <a:off x="1150" y="1001"/>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43" name="Line 25"/>
            <p:cNvSpPr>
              <a:spLocks noChangeShapeType="1"/>
            </p:cNvSpPr>
            <p:nvPr/>
          </p:nvSpPr>
          <p:spPr bwMode="auto">
            <a:xfrm flipV="1">
              <a:off x="1150" y="1332"/>
              <a:ext cx="478" cy="7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44" name="Line 26"/>
            <p:cNvSpPr>
              <a:spLocks noChangeShapeType="1"/>
            </p:cNvSpPr>
            <p:nvPr/>
          </p:nvSpPr>
          <p:spPr bwMode="auto">
            <a:xfrm flipV="1">
              <a:off x="1150" y="1621"/>
              <a:ext cx="478" cy="6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45" name="Text Box 27"/>
            <p:cNvSpPr txBox="1">
              <a:spLocks noChangeArrowheads="1"/>
            </p:cNvSpPr>
            <p:nvPr/>
          </p:nvSpPr>
          <p:spPr bwMode="auto">
            <a:xfrm>
              <a:off x="2505" y="960"/>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46" name="Text Box 28"/>
            <p:cNvSpPr txBox="1">
              <a:spLocks noChangeArrowheads="1"/>
            </p:cNvSpPr>
            <p:nvPr/>
          </p:nvSpPr>
          <p:spPr bwMode="auto">
            <a:xfrm>
              <a:off x="2505" y="1291"/>
              <a:ext cx="398"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47" name="Line 29"/>
            <p:cNvSpPr>
              <a:spLocks noChangeShapeType="1"/>
            </p:cNvSpPr>
            <p:nvPr/>
          </p:nvSpPr>
          <p:spPr bwMode="auto">
            <a:xfrm flipV="1">
              <a:off x="2027" y="1001"/>
              <a:ext cx="478" cy="66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48" name="Text Box 30"/>
            <p:cNvSpPr txBox="1">
              <a:spLocks noChangeArrowheads="1"/>
            </p:cNvSpPr>
            <p:nvPr/>
          </p:nvSpPr>
          <p:spPr bwMode="auto">
            <a:xfrm>
              <a:off x="2505" y="1125"/>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49" name="Line 31"/>
            <p:cNvSpPr>
              <a:spLocks noChangeShapeType="1"/>
            </p:cNvSpPr>
            <p:nvPr/>
          </p:nvSpPr>
          <p:spPr bwMode="auto">
            <a:xfrm flipV="1">
              <a:off x="2027" y="1332"/>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50" name="Text Box 32"/>
            <p:cNvSpPr txBox="1">
              <a:spLocks noChangeArrowheads="1"/>
            </p:cNvSpPr>
            <p:nvPr/>
          </p:nvSpPr>
          <p:spPr bwMode="auto">
            <a:xfrm>
              <a:off x="1628" y="1993"/>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51" name="Text Box 33"/>
            <p:cNvSpPr txBox="1">
              <a:spLocks noChangeArrowheads="1"/>
            </p:cNvSpPr>
            <p:nvPr/>
          </p:nvSpPr>
          <p:spPr bwMode="auto">
            <a:xfrm>
              <a:off x="1628" y="2117"/>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52" name="Text Box 34"/>
            <p:cNvSpPr txBox="1">
              <a:spLocks noChangeArrowheads="1"/>
            </p:cNvSpPr>
            <p:nvPr/>
          </p:nvSpPr>
          <p:spPr bwMode="auto">
            <a:xfrm>
              <a:off x="1628" y="2241"/>
              <a:ext cx="399"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353" name="Line 35"/>
            <p:cNvSpPr>
              <a:spLocks noChangeShapeType="1"/>
            </p:cNvSpPr>
            <p:nvPr/>
          </p:nvSpPr>
          <p:spPr bwMode="auto">
            <a:xfrm flipV="1">
              <a:off x="1150" y="2034"/>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54" name="Line 36"/>
            <p:cNvSpPr>
              <a:spLocks noChangeShapeType="1"/>
            </p:cNvSpPr>
            <p:nvPr/>
          </p:nvSpPr>
          <p:spPr bwMode="auto">
            <a:xfrm flipV="1">
              <a:off x="2027" y="2076"/>
              <a:ext cx="478" cy="24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55" name="Text Box 37"/>
            <p:cNvSpPr txBox="1">
              <a:spLocks noChangeArrowheads="1"/>
            </p:cNvSpPr>
            <p:nvPr/>
          </p:nvSpPr>
          <p:spPr bwMode="auto">
            <a:xfrm>
              <a:off x="2505" y="1456"/>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56" name="Text Box 38"/>
            <p:cNvSpPr txBox="1">
              <a:spLocks noChangeArrowheads="1"/>
            </p:cNvSpPr>
            <p:nvPr/>
          </p:nvSpPr>
          <p:spPr bwMode="auto">
            <a:xfrm>
              <a:off x="2505" y="1580"/>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57" name="Text Box 39"/>
            <p:cNvSpPr txBox="1">
              <a:spLocks noChangeArrowheads="1"/>
            </p:cNvSpPr>
            <p:nvPr/>
          </p:nvSpPr>
          <p:spPr bwMode="auto">
            <a:xfrm>
              <a:off x="2505" y="170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358" name="Line 40"/>
            <p:cNvSpPr>
              <a:spLocks noChangeShapeType="1"/>
            </p:cNvSpPr>
            <p:nvPr/>
          </p:nvSpPr>
          <p:spPr bwMode="auto">
            <a:xfrm flipV="1">
              <a:off x="2027" y="1538"/>
              <a:ext cx="478" cy="5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59" name="Line 41"/>
            <p:cNvSpPr>
              <a:spLocks noChangeShapeType="1"/>
            </p:cNvSpPr>
            <p:nvPr/>
          </p:nvSpPr>
          <p:spPr bwMode="auto">
            <a:xfrm flipV="1">
              <a:off x="2903" y="1373"/>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60" name="Text Box 42"/>
            <p:cNvSpPr txBox="1">
              <a:spLocks noChangeArrowheads="1"/>
            </p:cNvSpPr>
            <p:nvPr/>
          </p:nvSpPr>
          <p:spPr bwMode="auto">
            <a:xfrm>
              <a:off x="2505" y="2034"/>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61" name="Text Box 43"/>
            <p:cNvSpPr txBox="1">
              <a:spLocks noChangeArrowheads="1"/>
            </p:cNvSpPr>
            <p:nvPr/>
          </p:nvSpPr>
          <p:spPr bwMode="auto">
            <a:xfrm>
              <a:off x="2505" y="2158"/>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62" name="Text Box 44"/>
            <p:cNvSpPr txBox="1">
              <a:spLocks noChangeArrowheads="1"/>
            </p:cNvSpPr>
            <p:nvPr/>
          </p:nvSpPr>
          <p:spPr bwMode="auto">
            <a:xfrm>
              <a:off x="2505" y="2282"/>
              <a:ext cx="398"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363" name="Line 45"/>
            <p:cNvSpPr>
              <a:spLocks noChangeShapeType="1"/>
            </p:cNvSpPr>
            <p:nvPr/>
          </p:nvSpPr>
          <p:spPr bwMode="auto">
            <a:xfrm flipV="1">
              <a:off x="2903" y="1001"/>
              <a:ext cx="478" cy="53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64" name="Line 46"/>
            <p:cNvSpPr>
              <a:spLocks noChangeShapeType="1"/>
            </p:cNvSpPr>
            <p:nvPr/>
          </p:nvSpPr>
          <p:spPr bwMode="auto">
            <a:xfrm flipV="1">
              <a:off x="2903" y="1993"/>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65" name="Text Box 47"/>
            <p:cNvSpPr txBox="1">
              <a:spLocks noChangeArrowheads="1"/>
            </p:cNvSpPr>
            <p:nvPr/>
          </p:nvSpPr>
          <p:spPr bwMode="auto">
            <a:xfrm>
              <a:off x="2505" y="186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66" name="Text Box 48"/>
            <p:cNvSpPr txBox="1">
              <a:spLocks noChangeArrowheads="1"/>
            </p:cNvSpPr>
            <p:nvPr/>
          </p:nvSpPr>
          <p:spPr bwMode="auto">
            <a:xfrm>
              <a:off x="3381" y="960"/>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67" name="Text Box 49"/>
            <p:cNvSpPr txBox="1">
              <a:spLocks noChangeArrowheads="1"/>
            </p:cNvSpPr>
            <p:nvPr/>
          </p:nvSpPr>
          <p:spPr bwMode="auto">
            <a:xfrm>
              <a:off x="3381" y="1291"/>
              <a:ext cx="399" cy="123"/>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68" name="Line 50"/>
            <p:cNvSpPr>
              <a:spLocks noChangeShapeType="1"/>
            </p:cNvSpPr>
            <p:nvPr/>
          </p:nvSpPr>
          <p:spPr bwMode="auto">
            <a:xfrm flipV="1">
              <a:off x="2903" y="1704"/>
              <a:ext cx="478" cy="4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69" name="Text Box 51"/>
            <p:cNvSpPr txBox="1">
              <a:spLocks noChangeArrowheads="1"/>
            </p:cNvSpPr>
            <p:nvPr/>
          </p:nvSpPr>
          <p:spPr bwMode="auto">
            <a:xfrm>
              <a:off x="3381" y="1125"/>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70" name="Text Box 52"/>
            <p:cNvSpPr txBox="1">
              <a:spLocks noChangeArrowheads="1"/>
            </p:cNvSpPr>
            <p:nvPr/>
          </p:nvSpPr>
          <p:spPr bwMode="auto">
            <a:xfrm>
              <a:off x="3381" y="1621"/>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71" name="Text Box 53"/>
            <p:cNvSpPr txBox="1">
              <a:spLocks noChangeArrowheads="1"/>
            </p:cNvSpPr>
            <p:nvPr/>
          </p:nvSpPr>
          <p:spPr bwMode="auto">
            <a:xfrm>
              <a:off x="3381" y="1952"/>
              <a:ext cx="399"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72" name="Text Box 54"/>
            <p:cNvSpPr txBox="1">
              <a:spLocks noChangeArrowheads="1"/>
            </p:cNvSpPr>
            <p:nvPr/>
          </p:nvSpPr>
          <p:spPr bwMode="auto">
            <a:xfrm>
              <a:off x="3381" y="1786"/>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73" name="Text Box 55"/>
            <p:cNvSpPr txBox="1">
              <a:spLocks noChangeArrowheads="1"/>
            </p:cNvSpPr>
            <p:nvPr/>
          </p:nvSpPr>
          <p:spPr bwMode="auto">
            <a:xfrm>
              <a:off x="3381" y="1456"/>
              <a:ext cx="399"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74" name="Text Box 56"/>
            <p:cNvSpPr txBox="1">
              <a:spLocks noChangeArrowheads="1"/>
            </p:cNvSpPr>
            <p:nvPr/>
          </p:nvSpPr>
          <p:spPr bwMode="auto">
            <a:xfrm>
              <a:off x="1628" y="2406"/>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75" name="Text Box 57"/>
            <p:cNvSpPr txBox="1">
              <a:spLocks noChangeArrowheads="1"/>
            </p:cNvSpPr>
            <p:nvPr/>
          </p:nvSpPr>
          <p:spPr bwMode="auto">
            <a:xfrm>
              <a:off x="1628" y="2530"/>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76" name="Text Box 58"/>
            <p:cNvSpPr txBox="1">
              <a:spLocks noChangeArrowheads="1"/>
            </p:cNvSpPr>
            <p:nvPr/>
          </p:nvSpPr>
          <p:spPr bwMode="auto">
            <a:xfrm>
              <a:off x="1628" y="2654"/>
              <a:ext cx="399" cy="124"/>
            </a:xfrm>
            <a:prstGeom prst="rect">
              <a:avLst/>
            </a:prstGeom>
            <a:solidFill>
              <a:schemeClr val="accent2"/>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377" name="Line 59"/>
            <p:cNvSpPr>
              <a:spLocks noChangeShapeType="1"/>
            </p:cNvSpPr>
            <p:nvPr/>
          </p:nvSpPr>
          <p:spPr bwMode="auto">
            <a:xfrm>
              <a:off x="2027" y="2737"/>
              <a:ext cx="478" cy="33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78" name="Text Box 60"/>
            <p:cNvSpPr txBox="1">
              <a:spLocks noChangeArrowheads="1"/>
            </p:cNvSpPr>
            <p:nvPr/>
          </p:nvSpPr>
          <p:spPr bwMode="auto">
            <a:xfrm>
              <a:off x="2505" y="2447"/>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79" name="Text Box 61"/>
            <p:cNvSpPr txBox="1">
              <a:spLocks noChangeArrowheads="1"/>
            </p:cNvSpPr>
            <p:nvPr/>
          </p:nvSpPr>
          <p:spPr bwMode="auto">
            <a:xfrm>
              <a:off x="2505" y="2571"/>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80" name="Text Box 62"/>
            <p:cNvSpPr txBox="1">
              <a:spLocks noChangeArrowheads="1"/>
            </p:cNvSpPr>
            <p:nvPr/>
          </p:nvSpPr>
          <p:spPr bwMode="auto">
            <a:xfrm>
              <a:off x="2505" y="2695"/>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381" name="Line 63"/>
            <p:cNvSpPr>
              <a:spLocks noChangeShapeType="1"/>
            </p:cNvSpPr>
            <p:nvPr/>
          </p:nvSpPr>
          <p:spPr bwMode="auto">
            <a:xfrm>
              <a:off x="2027" y="2447"/>
              <a:ext cx="478" cy="8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82" name="Text Box 64"/>
            <p:cNvSpPr txBox="1">
              <a:spLocks noChangeArrowheads="1"/>
            </p:cNvSpPr>
            <p:nvPr/>
          </p:nvSpPr>
          <p:spPr bwMode="auto">
            <a:xfrm>
              <a:off x="2505" y="3026"/>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383" name="Text Box 65"/>
            <p:cNvSpPr txBox="1">
              <a:spLocks noChangeArrowheads="1"/>
            </p:cNvSpPr>
            <p:nvPr/>
          </p:nvSpPr>
          <p:spPr bwMode="auto">
            <a:xfrm>
              <a:off x="2505" y="3150"/>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84" name="Text Box 66"/>
            <p:cNvSpPr txBox="1">
              <a:spLocks noChangeArrowheads="1"/>
            </p:cNvSpPr>
            <p:nvPr/>
          </p:nvSpPr>
          <p:spPr bwMode="auto">
            <a:xfrm>
              <a:off x="2505" y="3274"/>
              <a:ext cx="398" cy="124"/>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385" name="Line 67"/>
            <p:cNvSpPr>
              <a:spLocks noChangeShapeType="1"/>
            </p:cNvSpPr>
            <p:nvPr/>
          </p:nvSpPr>
          <p:spPr bwMode="auto">
            <a:xfrm>
              <a:off x="2903"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86" name="Text Box 68"/>
            <p:cNvSpPr txBox="1">
              <a:spLocks noChangeArrowheads="1"/>
            </p:cNvSpPr>
            <p:nvPr/>
          </p:nvSpPr>
          <p:spPr bwMode="auto">
            <a:xfrm>
              <a:off x="2505" y="2861"/>
              <a:ext cx="398" cy="124"/>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87" name="Line 69"/>
            <p:cNvSpPr>
              <a:spLocks noChangeShapeType="1"/>
            </p:cNvSpPr>
            <p:nvPr/>
          </p:nvSpPr>
          <p:spPr bwMode="auto">
            <a:xfrm flipV="1">
              <a:off x="2903" y="2737"/>
              <a:ext cx="4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88" name="Line 73"/>
            <p:cNvSpPr>
              <a:spLocks noChangeShapeType="1"/>
            </p:cNvSpPr>
            <p:nvPr/>
          </p:nvSpPr>
          <p:spPr bwMode="auto">
            <a:xfrm flipV="1">
              <a:off x="2903" y="2199"/>
              <a:ext cx="478" cy="33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89" name="Line 77"/>
            <p:cNvSpPr>
              <a:spLocks noChangeShapeType="1"/>
            </p:cNvSpPr>
            <p:nvPr/>
          </p:nvSpPr>
          <p:spPr bwMode="auto">
            <a:xfrm flipV="1">
              <a:off x="3780" y="2778"/>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90" name="Line 79"/>
            <p:cNvSpPr>
              <a:spLocks noChangeShapeType="1"/>
            </p:cNvSpPr>
            <p:nvPr/>
          </p:nvSpPr>
          <p:spPr bwMode="auto">
            <a:xfrm>
              <a:off x="2903" y="3315"/>
              <a:ext cx="478" cy="5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91" name="Line 87"/>
            <p:cNvSpPr>
              <a:spLocks noChangeShapeType="1"/>
            </p:cNvSpPr>
            <p:nvPr/>
          </p:nvSpPr>
          <p:spPr bwMode="auto">
            <a:xfrm flipV="1">
              <a:off x="3780" y="3728"/>
              <a:ext cx="478" cy="2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56392" name="Group 114"/>
            <p:cNvGrpSpPr>
              <a:grpSpLocks/>
            </p:cNvGrpSpPr>
            <p:nvPr/>
          </p:nvGrpSpPr>
          <p:grpSpPr bwMode="auto">
            <a:xfrm>
              <a:off x="3381" y="2117"/>
              <a:ext cx="399" cy="2107"/>
              <a:chOff x="3381" y="2117"/>
              <a:chExt cx="399" cy="2107"/>
            </a:xfrm>
          </p:grpSpPr>
          <p:sp>
            <p:nvSpPr>
              <p:cNvPr id="56416" name="Text Box 70"/>
              <p:cNvSpPr txBox="1">
                <a:spLocks noChangeArrowheads="1"/>
              </p:cNvSpPr>
              <p:nvPr/>
            </p:nvSpPr>
            <p:spPr bwMode="auto">
              <a:xfrm>
                <a:off x="3381" y="2117"/>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417" name="Text Box 71"/>
              <p:cNvSpPr txBox="1">
                <a:spLocks noChangeArrowheads="1"/>
              </p:cNvSpPr>
              <p:nvPr/>
            </p:nvSpPr>
            <p:spPr bwMode="auto">
              <a:xfrm>
                <a:off x="3381" y="2241"/>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18" name="Text Box 72"/>
              <p:cNvSpPr txBox="1">
                <a:spLocks noChangeArrowheads="1"/>
              </p:cNvSpPr>
              <p:nvPr/>
            </p:nvSpPr>
            <p:spPr bwMode="auto">
              <a:xfrm>
                <a:off x="3381" y="2365"/>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419" name="Text Box 74"/>
              <p:cNvSpPr txBox="1">
                <a:spLocks noChangeArrowheads="1"/>
              </p:cNvSpPr>
              <p:nvPr/>
            </p:nvSpPr>
            <p:spPr bwMode="auto">
              <a:xfrm>
                <a:off x="3381" y="2695"/>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420" name="Text Box 75"/>
              <p:cNvSpPr txBox="1">
                <a:spLocks noChangeArrowheads="1"/>
              </p:cNvSpPr>
              <p:nvPr/>
            </p:nvSpPr>
            <p:spPr bwMode="auto">
              <a:xfrm>
                <a:off x="3381" y="2819"/>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21" name="Text Box 76"/>
              <p:cNvSpPr txBox="1">
                <a:spLocks noChangeArrowheads="1"/>
              </p:cNvSpPr>
              <p:nvPr/>
            </p:nvSpPr>
            <p:spPr bwMode="auto">
              <a:xfrm>
                <a:off x="3381" y="2943"/>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422" name="Text Box 78"/>
              <p:cNvSpPr txBox="1">
                <a:spLocks noChangeArrowheads="1"/>
              </p:cNvSpPr>
              <p:nvPr/>
            </p:nvSpPr>
            <p:spPr bwMode="auto">
              <a:xfrm>
                <a:off x="3381" y="2530"/>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23" name="Text Box 80"/>
              <p:cNvSpPr txBox="1">
                <a:spLocks noChangeArrowheads="1"/>
              </p:cNvSpPr>
              <p:nvPr/>
            </p:nvSpPr>
            <p:spPr bwMode="auto">
              <a:xfrm>
                <a:off x="3381" y="3274"/>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424" name="Text Box 81"/>
              <p:cNvSpPr txBox="1">
                <a:spLocks noChangeArrowheads="1"/>
              </p:cNvSpPr>
              <p:nvPr/>
            </p:nvSpPr>
            <p:spPr bwMode="auto">
              <a:xfrm>
                <a:off x="3381" y="3398"/>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25" name="Text Box 82"/>
              <p:cNvSpPr txBox="1">
                <a:spLocks noChangeArrowheads="1"/>
              </p:cNvSpPr>
              <p:nvPr/>
            </p:nvSpPr>
            <p:spPr bwMode="auto">
              <a:xfrm>
                <a:off x="3381" y="3522"/>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426" name="Text Box 83"/>
              <p:cNvSpPr txBox="1">
                <a:spLocks noChangeArrowheads="1"/>
              </p:cNvSpPr>
              <p:nvPr/>
            </p:nvSpPr>
            <p:spPr bwMode="auto">
              <a:xfrm>
                <a:off x="3381" y="3852"/>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0</a:t>
                </a:r>
              </a:p>
            </p:txBody>
          </p:sp>
          <p:sp>
            <p:nvSpPr>
              <p:cNvPr id="56427" name="Text Box 84"/>
              <p:cNvSpPr txBox="1">
                <a:spLocks noChangeArrowheads="1"/>
              </p:cNvSpPr>
              <p:nvPr/>
            </p:nvSpPr>
            <p:spPr bwMode="auto">
              <a:xfrm>
                <a:off x="3381" y="3976"/>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28" name="Text Box 85"/>
              <p:cNvSpPr txBox="1">
                <a:spLocks noChangeArrowheads="1"/>
              </p:cNvSpPr>
              <p:nvPr/>
            </p:nvSpPr>
            <p:spPr bwMode="auto">
              <a:xfrm>
                <a:off x="3381" y="4100"/>
                <a:ext cx="399" cy="124"/>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latin typeface="宋体" panose="02010600030101010101" pitchFamily="2" charset="-122"/>
                  </a:rPr>
                  <a:t>127</a:t>
                </a:r>
              </a:p>
            </p:txBody>
          </p:sp>
          <p:sp>
            <p:nvSpPr>
              <p:cNvPr id="56429" name="Text Box 86"/>
              <p:cNvSpPr txBox="1">
                <a:spLocks noChangeArrowheads="1"/>
              </p:cNvSpPr>
              <p:nvPr/>
            </p:nvSpPr>
            <p:spPr bwMode="auto">
              <a:xfrm>
                <a:off x="3381" y="3687"/>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30" name="Text Box 88"/>
              <p:cNvSpPr txBox="1">
                <a:spLocks noChangeArrowheads="1"/>
              </p:cNvSpPr>
              <p:nvPr/>
            </p:nvSpPr>
            <p:spPr bwMode="auto">
              <a:xfrm>
                <a:off x="3381" y="3108"/>
                <a:ext cx="399" cy="124"/>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grpSp>
        <p:sp>
          <p:nvSpPr>
            <p:cNvPr id="56393" name="Line 89"/>
            <p:cNvSpPr>
              <a:spLocks noChangeShapeType="1"/>
            </p:cNvSpPr>
            <p:nvPr/>
          </p:nvSpPr>
          <p:spPr bwMode="auto">
            <a:xfrm flipV="1">
              <a:off x="3780" y="2076"/>
              <a:ext cx="478" cy="37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94" name="Line 90"/>
            <p:cNvSpPr>
              <a:spLocks noChangeShapeType="1"/>
            </p:cNvSpPr>
            <p:nvPr/>
          </p:nvSpPr>
          <p:spPr bwMode="auto">
            <a:xfrm flipV="1">
              <a:off x="3780" y="1745"/>
              <a:ext cx="478" cy="4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95" name="Text Box 91"/>
            <p:cNvSpPr txBox="1">
              <a:spLocks noChangeArrowheads="1"/>
            </p:cNvSpPr>
            <p:nvPr/>
          </p:nvSpPr>
          <p:spPr bwMode="auto">
            <a:xfrm>
              <a:off x="4258" y="1704"/>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96" name="Text Box 92"/>
            <p:cNvSpPr txBox="1">
              <a:spLocks noChangeArrowheads="1"/>
            </p:cNvSpPr>
            <p:nvPr/>
          </p:nvSpPr>
          <p:spPr bwMode="auto">
            <a:xfrm>
              <a:off x="4258" y="2034"/>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397" name="Line 93"/>
            <p:cNvSpPr>
              <a:spLocks noChangeShapeType="1"/>
            </p:cNvSpPr>
            <p:nvPr/>
          </p:nvSpPr>
          <p:spPr bwMode="auto">
            <a:xfrm flipV="1">
              <a:off x="3780" y="2406"/>
              <a:ext cx="478" cy="3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398" name="Text Box 94"/>
            <p:cNvSpPr txBox="1">
              <a:spLocks noChangeArrowheads="1"/>
            </p:cNvSpPr>
            <p:nvPr/>
          </p:nvSpPr>
          <p:spPr bwMode="auto">
            <a:xfrm>
              <a:off x="4258" y="186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399" name="Text Box 95"/>
            <p:cNvSpPr txBox="1">
              <a:spLocks noChangeArrowheads="1"/>
            </p:cNvSpPr>
            <p:nvPr/>
          </p:nvSpPr>
          <p:spPr bwMode="auto">
            <a:xfrm>
              <a:off x="4258" y="2365"/>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400" name="Text Box 96"/>
            <p:cNvSpPr txBox="1">
              <a:spLocks noChangeArrowheads="1"/>
            </p:cNvSpPr>
            <p:nvPr/>
          </p:nvSpPr>
          <p:spPr bwMode="auto">
            <a:xfrm>
              <a:off x="4258" y="2695"/>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401" name="Text Box 97"/>
            <p:cNvSpPr txBox="1">
              <a:spLocks noChangeArrowheads="1"/>
            </p:cNvSpPr>
            <p:nvPr/>
          </p:nvSpPr>
          <p:spPr bwMode="auto">
            <a:xfrm>
              <a:off x="4258" y="2530"/>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02" name="Text Box 98"/>
            <p:cNvSpPr txBox="1">
              <a:spLocks noChangeArrowheads="1"/>
            </p:cNvSpPr>
            <p:nvPr/>
          </p:nvSpPr>
          <p:spPr bwMode="auto">
            <a:xfrm>
              <a:off x="4258" y="2199"/>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03" name="Line 99"/>
            <p:cNvSpPr>
              <a:spLocks noChangeShapeType="1"/>
            </p:cNvSpPr>
            <p:nvPr/>
          </p:nvSpPr>
          <p:spPr bwMode="auto">
            <a:xfrm flipV="1">
              <a:off x="3780" y="3398"/>
              <a:ext cx="478" cy="20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404" name="Line 100"/>
            <p:cNvSpPr>
              <a:spLocks noChangeShapeType="1"/>
            </p:cNvSpPr>
            <p:nvPr/>
          </p:nvSpPr>
          <p:spPr bwMode="auto">
            <a:xfrm flipV="1">
              <a:off x="3780" y="3067"/>
              <a:ext cx="478" cy="24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405" name="Text Box 101"/>
            <p:cNvSpPr txBox="1">
              <a:spLocks noChangeArrowheads="1"/>
            </p:cNvSpPr>
            <p:nvPr/>
          </p:nvSpPr>
          <p:spPr bwMode="auto">
            <a:xfrm>
              <a:off x="4258" y="3026"/>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406" name="Text Box 102"/>
            <p:cNvSpPr txBox="1">
              <a:spLocks noChangeArrowheads="1"/>
            </p:cNvSpPr>
            <p:nvPr/>
          </p:nvSpPr>
          <p:spPr bwMode="auto">
            <a:xfrm>
              <a:off x="4258" y="3356"/>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407" name="Line 103"/>
            <p:cNvSpPr>
              <a:spLocks noChangeShapeType="1"/>
            </p:cNvSpPr>
            <p:nvPr/>
          </p:nvSpPr>
          <p:spPr bwMode="auto">
            <a:xfrm flipV="1">
              <a:off x="3780" y="4059"/>
              <a:ext cx="478" cy="8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408" name="Text Box 104"/>
            <p:cNvSpPr txBox="1">
              <a:spLocks noChangeArrowheads="1"/>
            </p:cNvSpPr>
            <p:nvPr/>
          </p:nvSpPr>
          <p:spPr bwMode="auto">
            <a:xfrm>
              <a:off x="4258" y="3191"/>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09" name="Text Box 105"/>
            <p:cNvSpPr txBox="1">
              <a:spLocks noChangeArrowheads="1"/>
            </p:cNvSpPr>
            <p:nvPr/>
          </p:nvSpPr>
          <p:spPr bwMode="auto">
            <a:xfrm>
              <a:off x="4258" y="3687"/>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410" name="Text Box 106"/>
            <p:cNvSpPr txBox="1">
              <a:spLocks noChangeArrowheads="1"/>
            </p:cNvSpPr>
            <p:nvPr/>
          </p:nvSpPr>
          <p:spPr bwMode="auto">
            <a:xfrm>
              <a:off x="4258" y="4017"/>
              <a:ext cx="398" cy="124"/>
            </a:xfrm>
            <a:prstGeom prst="rect">
              <a:avLst/>
            </a:prstGeom>
            <a:solidFill>
              <a:srgbClr val="C0C0C0">
                <a:alpha val="50195"/>
              </a:srgbClr>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zh-CN" altLang="zh-CN" sz="1800" b="1">
                <a:solidFill>
                  <a:srgbClr val="CC0000"/>
                </a:solidFill>
                <a:latin typeface="宋体" panose="02010600030101010101" pitchFamily="2" charset="-122"/>
              </a:endParaRPr>
            </a:p>
          </p:txBody>
        </p:sp>
        <p:sp>
          <p:nvSpPr>
            <p:cNvPr id="56411" name="Text Box 107"/>
            <p:cNvSpPr txBox="1">
              <a:spLocks noChangeArrowheads="1"/>
            </p:cNvSpPr>
            <p:nvPr/>
          </p:nvSpPr>
          <p:spPr bwMode="auto">
            <a:xfrm>
              <a:off x="4258" y="3852"/>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12" name="Text Box 108"/>
            <p:cNvSpPr txBox="1">
              <a:spLocks noChangeArrowheads="1"/>
            </p:cNvSpPr>
            <p:nvPr/>
          </p:nvSpPr>
          <p:spPr bwMode="auto">
            <a:xfrm>
              <a:off x="4258" y="3522"/>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13" name="Text Box 109"/>
            <p:cNvSpPr txBox="1">
              <a:spLocks noChangeArrowheads="1"/>
            </p:cNvSpPr>
            <p:nvPr/>
          </p:nvSpPr>
          <p:spPr bwMode="auto">
            <a:xfrm>
              <a:off x="4258" y="2861"/>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sp>
          <p:nvSpPr>
            <p:cNvPr id="56414" name="Line 110"/>
            <p:cNvSpPr>
              <a:spLocks noChangeShapeType="1"/>
            </p:cNvSpPr>
            <p:nvPr/>
          </p:nvSpPr>
          <p:spPr bwMode="auto">
            <a:xfrm flipV="1">
              <a:off x="1152" y="2448"/>
              <a:ext cx="480" cy="9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6415" name="Text Box 112"/>
            <p:cNvSpPr txBox="1">
              <a:spLocks noChangeArrowheads="1"/>
            </p:cNvSpPr>
            <p:nvPr/>
          </p:nvSpPr>
          <p:spPr bwMode="auto">
            <a:xfrm>
              <a:off x="1610" y="1117"/>
              <a:ext cx="398" cy="124"/>
            </a:xfrm>
            <a:prstGeom prst="rect">
              <a:avLst/>
            </a:prstGeom>
            <a:solidFill>
              <a:schemeClr val="hlink"/>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900">
                  <a:solidFill>
                    <a:srgbClr val="CC0000"/>
                  </a:solidFill>
                </a:rPr>
                <a:t>…</a:t>
              </a:r>
              <a:endParaRPr kumimoji="0" lang="en-US" altLang="zh-CN" sz="900">
                <a:solidFill>
                  <a:srgbClr val="CC0000"/>
                </a:solidFill>
                <a:latin typeface="宋体" panose="02010600030101010101" pitchFamily="2" charset="-122"/>
              </a:endParaRPr>
            </a:p>
          </p:txBody>
        </p:sp>
      </p:grpSp>
    </p:spTree>
    <p:extLst>
      <p:ext uri="{BB962C8B-B14F-4D97-AF65-F5344CB8AC3E}">
        <p14:creationId xmlns:p14="http://schemas.microsoft.com/office/powerpoint/2010/main" val="3652659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85750" y="71438"/>
            <a:ext cx="8626475" cy="615950"/>
          </a:xfrm>
        </p:spPr>
        <p:txBody>
          <a:bodyPr/>
          <a:lstStyle/>
          <a:p>
            <a:pPr eaLnBrk="1" hangingPunct="1">
              <a:defRPr/>
            </a:pPr>
            <a:r>
              <a:rPr sz="3200" b="1" kern="1200" dirty="0">
                <a:solidFill>
                  <a:srgbClr val="3333CC"/>
                </a:solidFill>
              </a:rPr>
              <a:t>文件物理结构的比较</a:t>
            </a:r>
            <a:endParaRPr lang="en-US" altLang="zh-CN" sz="3200" b="1" kern="1200" dirty="0">
              <a:solidFill>
                <a:srgbClr val="3333CC"/>
              </a:solidFill>
            </a:endParaRPr>
          </a:p>
        </p:txBody>
      </p:sp>
      <p:sp>
        <p:nvSpPr>
          <p:cNvPr id="57347" name="Rectangle 3"/>
          <p:cNvSpPr>
            <a:spLocks noGrp="1" noChangeArrowheads="1"/>
          </p:cNvSpPr>
          <p:nvPr>
            <p:ph type="body" idx="1"/>
          </p:nvPr>
        </p:nvSpPr>
        <p:spPr>
          <a:xfrm>
            <a:off x="357188" y="857250"/>
            <a:ext cx="8429625" cy="4911725"/>
          </a:xfrm>
        </p:spPr>
        <p:txBody>
          <a:bodyPr/>
          <a:lstStyle/>
          <a:p>
            <a:pPr marL="0" indent="633413" algn="just">
              <a:buFontTx/>
              <a:buNone/>
            </a:pPr>
            <a:r>
              <a:rPr kumimoji="0" lang="zh-CN" altLang="en-US" sz="2800" dirty="0">
                <a:latin typeface="+mn-ea"/>
              </a:rPr>
              <a:t>顺序文件的优点是不需要额外的空间开销，只要在文件目录中指出文件的大小和首块的块号即可，对顺序的访问效率很高。适应于顺序存取。缺点是动态地增长和缩小系统开销很大；文件创建时要求用户提供文件的大小；存储空间浪费较大。</a:t>
            </a:r>
          </a:p>
          <a:p>
            <a:pPr marL="0" indent="633413" algn="just">
              <a:buFontTx/>
              <a:buNone/>
            </a:pPr>
            <a:r>
              <a:rPr kumimoji="0" lang="zh-CN" altLang="en-US" sz="2800" dirty="0">
                <a:latin typeface="+mn-ea"/>
              </a:rPr>
              <a:t>连接文件克服了顺序文件的不足之处，但文件的随机访问系统开销较大。适应于顺序访问的文件。</a:t>
            </a:r>
            <a:endParaRPr kumimoji="0" lang="en-US" altLang="zh-CN" sz="2800" dirty="0">
              <a:latin typeface="+mn-ea"/>
            </a:endParaRPr>
          </a:p>
          <a:p>
            <a:pPr marL="0" indent="633413" algn="just">
              <a:buFontTx/>
              <a:buNone/>
            </a:pPr>
            <a:r>
              <a:rPr kumimoji="0" lang="zh-CN" altLang="en-US" sz="2800" dirty="0">
                <a:latin typeface="+mn-ea"/>
              </a:rPr>
              <a:t>索引文件既适应于顺序存访问，也适应于随机访问，是一种比较好的文件物理结构，但要有用于索引表的空间开销和文件索引的时间开销。</a:t>
            </a:r>
            <a:r>
              <a:rPr kumimoji="0" lang="en-US" altLang="zh-CN" sz="2800" dirty="0">
                <a:latin typeface="+mn-ea"/>
              </a:rPr>
              <a:t>UNIX</a:t>
            </a:r>
            <a:r>
              <a:rPr kumimoji="0" lang="zh-CN" altLang="en-US" sz="2800" dirty="0">
                <a:latin typeface="+mn-ea"/>
              </a:rPr>
              <a:t>系统是使用索引结构成功的例子。</a:t>
            </a:r>
            <a:endParaRPr lang="zh-CN" altLang="en-US" sz="2800" dirty="0">
              <a:latin typeface="+mn-ea"/>
            </a:endParaRPr>
          </a:p>
        </p:txBody>
      </p:sp>
    </p:spTree>
    <p:extLst>
      <p:ext uri="{BB962C8B-B14F-4D97-AF65-F5344CB8AC3E}">
        <p14:creationId xmlns:p14="http://schemas.microsoft.com/office/powerpoint/2010/main" val="326264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11560" y="260648"/>
            <a:ext cx="8229600" cy="720080"/>
          </a:xfrm>
        </p:spPr>
        <p:txBody>
          <a:bodyPr/>
          <a:lstStyle/>
          <a:p>
            <a:pPr eaLnBrk="1" hangingPunct="1"/>
            <a:r>
              <a:rPr lang="en-US" altLang="zh-CN" sz="4800" dirty="0">
                <a:solidFill>
                  <a:srgbClr val="FF0000"/>
                </a:solidFill>
                <a:latin typeface="华文新魏" panose="02010800040101010101" pitchFamily="2" charset="-122"/>
                <a:ea typeface="华文新魏" panose="02010800040101010101" pitchFamily="2" charset="-122"/>
              </a:rPr>
              <a:t>6.4</a:t>
            </a:r>
            <a:r>
              <a:rPr lang="zh-CN" altLang="en-US" sz="4800" dirty="0">
                <a:solidFill>
                  <a:srgbClr val="FF0000"/>
                </a:solidFill>
                <a:latin typeface="华文新魏" panose="02010800040101010101" pitchFamily="2" charset="-122"/>
                <a:ea typeface="华文新魏" panose="02010800040101010101" pitchFamily="2" charset="-122"/>
              </a:rPr>
              <a:t>文件系统功能及实现</a:t>
            </a:r>
          </a:p>
        </p:txBody>
      </p:sp>
      <p:sp>
        <p:nvSpPr>
          <p:cNvPr id="2051" name="Rectangle 3"/>
          <p:cNvSpPr>
            <a:spLocks noGrp="1" noChangeArrowheads="1"/>
          </p:cNvSpPr>
          <p:nvPr>
            <p:ph type="subTitle" idx="1"/>
          </p:nvPr>
        </p:nvSpPr>
        <p:spPr>
          <a:xfrm>
            <a:off x="1403648" y="1340768"/>
            <a:ext cx="7056438" cy="4103662"/>
          </a:xfrm>
        </p:spPr>
        <p:txBody>
          <a:bodyPr/>
          <a:lstStyle/>
          <a:p>
            <a:pPr algn="l" eaLnBrk="1" hangingPunct="1"/>
            <a:r>
              <a:rPr lang="en-US" altLang="zh-CN" sz="3600" dirty="0">
                <a:latin typeface="华文新魏" panose="02010800040101010101" pitchFamily="2" charset="-122"/>
                <a:ea typeface="华文新魏" panose="02010800040101010101" pitchFamily="2" charset="-122"/>
              </a:rPr>
              <a:t>6.4.1 </a:t>
            </a:r>
            <a:r>
              <a:rPr lang="zh-CN" altLang="en-US" sz="3600" dirty="0">
                <a:latin typeface="华文新魏" panose="02010800040101010101" pitchFamily="2" charset="-122"/>
                <a:ea typeface="华文新魏" panose="02010800040101010101" pitchFamily="2" charset="-122"/>
              </a:rPr>
              <a:t>文件类系统调用</a:t>
            </a:r>
          </a:p>
          <a:p>
            <a:pPr algn="l" eaLnBrk="1" hangingPunct="1"/>
            <a:r>
              <a:rPr lang="en-US" altLang="zh-CN" sz="3600" dirty="0">
                <a:latin typeface="华文新魏" panose="02010800040101010101" pitchFamily="2" charset="-122"/>
                <a:ea typeface="华文新魏" panose="02010800040101010101" pitchFamily="2" charset="-122"/>
              </a:rPr>
              <a:t>6.4.2 </a:t>
            </a:r>
            <a:r>
              <a:rPr lang="zh-CN" altLang="en-US" sz="3600" dirty="0">
                <a:latin typeface="华文新魏" panose="02010800040101010101" pitchFamily="2" charset="-122"/>
                <a:ea typeface="华文新魏" panose="02010800040101010101" pitchFamily="2" charset="-122"/>
              </a:rPr>
              <a:t>文件共享 </a:t>
            </a:r>
          </a:p>
          <a:p>
            <a:pPr algn="l" eaLnBrk="1" hangingPunct="1"/>
            <a:r>
              <a:rPr lang="en-US" altLang="zh-CN" sz="3600" dirty="0">
                <a:latin typeface="华文新魏" panose="02010800040101010101" pitchFamily="2" charset="-122"/>
                <a:ea typeface="华文新魏" panose="02010800040101010101" pitchFamily="2" charset="-122"/>
              </a:rPr>
              <a:t>6.4.3 </a:t>
            </a:r>
            <a:r>
              <a:rPr lang="zh-CN" altLang="en-US" sz="3600" dirty="0">
                <a:latin typeface="华文新魏" panose="02010800040101010101" pitchFamily="2" charset="-122"/>
                <a:ea typeface="华文新魏" panose="02010800040101010101" pitchFamily="2" charset="-122"/>
              </a:rPr>
              <a:t>文件空间管理 </a:t>
            </a:r>
          </a:p>
          <a:p>
            <a:pPr algn="l" eaLnBrk="1" hangingPunct="1"/>
            <a:r>
              <a:rPr lang="en-US" altLang="zh-CN" sz="3600" dirty="0">
                <a:latin typeface="华文新魏" panose="02010800040101010101" pitchFamily="2" charset="-122"/>
                <a:ea typeface="华文新魏" panose="02010800040101010101" pitchFamily="2" charset="-122"/>
              </a:rPr>
              <a:t>6.4.4 </a:t>
            </a:r>
            <a:r>
              <a:rPr lang="zh-CN" altLang="en-US" sz="3600" dirty="0">
                <a:latin typeface="华文新魏" panose="02010800040101010101" pitchFamily="2" charset="-122"/>
                <a:ea typeface="华文新魏" panose="02010800040101010101" pitchFamily="2" charset="-122"/>
              </a:rPr>
              <a:t>内存映射文件 </a:t>
            </a:r>
          </a:p>
          <a:p>
            <a:pPr algn="l" eaLnBrk="1" hangingPunct="1"/>
            <a:r>
              <a:rPr lang="en-US" altLang="zh-CN" sz="3600" dirty="0">
                <a:latin typeface="华文新魏" panose="02010800040101010101" pitchFamily="2" charset="-122"/>
                <a:ea typeface="华文新魏" panose="02010800040101010101" pitchFamily="2" charset="-122"/>
              </a:rPr>
              <a:t>6.4.5 </a:t>
            </a:r>
            <a:r>
              <a:rPr lang="zh-CN" altLang="en-US" sz="3600" dirty="0">
                <a:latin typeface="华文新魏" panose="02010800040101010101" pitchFamily="2" charset="-122"/>
                <a:ea typeface="华文新魏" panose="02010800040101010101" pitchFamily="2" charset="-122"/>
              </a:rPr>
              <a:t>虚拟文件系统</a:t>
            </a:r>
            <a:endParaRPr lang="en-US" altLang="zh-CN" sz="3600" dirty="0">
              <a:latin typeface="华文新魏" panose="02010800040101010101" pitchFamily="2" charset="-122"/>
              <a:ea typeface="华文新魏" panose="02010800040101010101" pitchFamily="2" charset="-122"/>
            </a:endParaRPr>
          </a:p>
          <a:p>
            <a:pPr algn="l" eaLnBrk="1" hangingPunct="1"/>
            <a:r>
              <a:rPr lang="en-US" altLang="zh-CN" sz="3600" dirty="0">
                <a:latin typeface="华文新魏" panose="02010800040101010101" pitchFamily="2" charset="-122"/>
                <a:ea typeface="华文新魏" panose="02010800040101010101" pitchFamily="2" charset="-122"/>
              </a:rPr>
              <a:t>6.4.6</a:t>
            </a:r>
            <a:r>
              <a:rPr lang="zh-CN" altLang="zh-CN" sz="3600" dirty="0">
                <a:latin typeface="华文新魏" panose="02010800040101010101" pitchFamily="2" charset="-122"/>
                <a:ea typeface="华文新魏" panose="02010800040101010101" pitchFamily="2" charset="-122"/>
              </a:rPr>
              <a:t>文件系统性能和可靠性问题</a:t>
            </a:r>
          </a:p>
          <a:p>
            <a:pPr algn="l" eaLnBrk="1" hangingPunct="1"/>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04249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539750" y="260350"/>
            <a:ext cx="7772400" cy="1143000"/>
          </a:xfrm>
        </p:spPr>
        <p:txBody>
          <a:bodyPr/>
          <a:lstStyle/>
          <a:p>
            <a:r>
              <a:rPr lang="en-US" altLang="zh-CN" dirty="0">
                <a:solidFill>
                  <a:srgbClr val="FF0000"/>
                </a:solidFill>
                <a:latin typeface="华文新魏" panose="02010800040101010101" pitchFamily="2" charset="-122"/>
                <a:ea typeface="华文新魏" panose="02010800040101010101" pitchFamily="2" charset="-122"/>
              </a:rPr>
              <a:t>6.4.1 </a:t>
            </a:r>
            <a:r>
              <a:rPr lang="zh-CN" altLang="en-US" dirty="0">
                <a:solidFill>
                  <a:srgbClr val="FF0000"/>
                </a:solidFill>
                <a:latin typeface="华文新魏" panose="02010800040101010101" pitchFamily="2" charset="-122"/>
                <a:ea typeface="华文新魏" panose="02010800040101010101" pitchFamily="2" charset="-122"/>
              </a:rPr>
              <a:t>文件类系统调用</a:t>
            </a:r>
            <a:endParaRPr lang="zh-CN" altLang="en-US" dirty="0">
              <a:solidFill>
                <a:srgbClr val="FF0000"/>
              </a:solidFill>
            </a:endParaRPr>
          </a:p>
        </p:txBody>
      </p:sp>
      <p:sp>
        <p:nvSpPr>
          <p:cNvPr id="3075" name="内容占位符 2"/>
          <p:cNvSpPr>
            <a:spLocks noGrp="1"/>
          </p:cNvSpPr>
          <p:nvPr>
            <p:ph idx="1"/>
          </p:nvPr>
        </p:nvSpPr>
        <p:spPr>
          <a:xfrm>
            <a:off x="685800" y="1341438"/>
            <a:ext cx="7989888" cy="5327650"/>
          </a:xfrm>
        </p:spPr>
        <p:txBody>
          <a:bodyPr/>
          <a:lstStyle/>
          <a:p>
            <a:r>
              <a:rPr lang="zh-CN" altLang="en-US">
                <a:latin typeface="华文新魏" panose="02010800040101010101" pitchFamily="2" charset="-122"/>
                <a:ea typeface="华文新魏" panose="02010800040101010101" pitchFamily="2" charset="-122"/>
              </a:rPr>
              <a:t>文件系统提供给用户程序的一组系统调用，包括：建立、打开、关闭、撤销、读、写和控制，通过这些系统调用用户能获得文件系统的各种服务。</a:t>
            </a:r>
            <a:endParaRPr lang="en-US" altLang="zh-CN">
              <a:latin typeface="华文新魏" panose="02010800040101010101" pitchFamily="2" charset="-122"/>
              <a:ea typeface="华文新魏" panose="02010800040101010101" pitchFamily="2" charset="-122"/>
            </a:endParaRPr>
          </a:p>
          <a:p>
            <a:r>
              <a:rPr lang="zh-CN" altLang="zh-CN">
                <a:latin typeface="华文新魏" panose="02010800040101010101" pitchFamily="2" charset="-122"/>
                <a:ea typeface="华文新魏" panose="02010800040101010101" pitchFamily="2" charset="-122"/>
              </a:rPr>
              <a:t>在为应用程序服务时，文件系统需要沿路径查找文件目录以获得文件的</a:t>
            </a:r>
            <a:r>
              <a:rPr lang="en-US" altLang="zh-CN">
                <a:latin typeface="华文新魏" panose="02010800040101010101" pitchFamily="2" charset="-122"/>
                <a:ea typeface="华文新魏" panose="02010800040101010101" pitchFamily="2" charset="-122"/>
              </a:rPr>
              <a:t>FCB</a:t>
            </a:r>
            <a:r>
              <a:rPr lang="zh-CN" altLang="zh-CN">
                <a:latin typeface="华文新魏" panose="02010800040101010101" pitchFamily="2" charset="-122"/>
                <a:ea typeface="华文新魏" panose="02010800040101010101" pitchFamily="2" charset="-122"/>
              </a:rPr>
              <a:t>，把常用和正在使用的那些文件的</a:t>
            </a:r>
            <a:r>
              <a:rPr lang="en-US" altLang="zh-CN">
                <a:latin typeface="华文新魏" panose="02010800040101010101" pitchFamily="2" charset="-122"/>
                <a:ea typeface="华文新魏" panose="02010800040101010101" pitchFamily="2" charset="-122"/>
              </a:rPr>
              <a:t>FCB</a:t>
            </a:r>
            <a:r>
              <a:rPr lang="zh-CN" altLang="zh-CN">
                <a:latin typeface="华文新魏" panose="02010800040101010101" pitchFamily="2" charset="-122"/>
                <a:ea typeface="华文新魏" panose="02010800040101010101" pitchFamily="2" charset="-122"/>
              </a:rPr>
              <a:t>复制进内存，这样，文件被打开后，可被多次使用，直至文件被关闭或撤销，大大地减少磁盘访问次数，提高文件系统效率。</a:t>
            </a:r>
          </a:p>
          <a:p>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23777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14400" y="228600"/>
            <a:ext cx="7772400" cy="1143000"/>
          </a:xfrm>
        </p:spPr>
        <p:txBody>
          <a:bodyPr/>
          <a:lstStyle/>
          <a:p>
            <a:pPr eaLnBrk="1" hangingPunct="1"/>
            <a:r>
              <a:rPr lang="zh-CN" altLang="en-US" sz="4800" dirty="0">
                <a:solidFill>
                  <a:srgbClr val="FF0000"/>
                </a:solidFill>
                <a:latin typeface="华文新魏" panose="02010800040101010101" pitchFamily="2" charset="-122"/>
                <a:ea typeface="华文新魏" panose="02010800040101010101" pitchFamily="2" charset="-122"/>
              </a:rPr>
              <a:t>文件系统磁盘结构</a:t>
            </a:r>
            <a:r>
              <a:rPr lang="zh-CN" altLang="en-US" dirty="0">
                <a:solidFill>
                  <a:srgbClr val="FF0000"/>
                </a:solidFill>
                <a:latin typeface="华文新魏" panose="02010800040101010101" pitchFamily="2" charset="-122"/>
                <a:ea typeface="华文新魏" panose="02010800040101010101" pitchFamily="2" charset="-122"/>
              </a:rPr>
              <a:t> </a:t>
            </a:r>
          </a:p>
        </p:txBody>
      </p:sp>
      <p:sp>
        <p:nvSpPr>
          <p:cNvPr id="4099" name="Rectangle 3"/>
          <p:cNvSpPr>
            <a:spLocks noGrp="1" noChangeArrowheads="1"/>
          </p:cNvSpPr>
          <p:nvPr>
            <p:ph type="body" idx="1"/>
          </p:nvPr>
        </p:nvSpPr>
        <p:spPr>
          <a:xfrm>
            <a:off x="990600" y="1196975"/>
            <a:ext cx="7397750" cy="5400675"/>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超级块：占用</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号块 </a:t>
            </a:r>
            <a:r>
              <a:rPr lang="zh-CN" altLang="en-US" sz="4000">
                <a:latin typeface="华文新魏" panose="02010800040101010101" pitchFamily="2" charset="-122"/>
                <a:ea typeface="华文新魏" panose="02010800040101010101" pitchFamily="2" charset="-122"/>
              </a:rPr>
              <a:t> </a:t>
            </a:r>
          </a:p>
          <a:p>
            <a:pPr eaLnBrk="1" hangingPunct="1">
              <a:buFontTx/>
              <a:buNone/>
            </a:pP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索引节点区：</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k+1#</a:t>
            </a:r>
            <a:r>
              <a:rPr lang="zh-CN" altLang="en-US">
                <a:latin typeface="华文新魏" panose="02010800040101010101" pitchFamily="2" charset="-122"/>
                <a:ea typeface="华文新魏" panose="02010800040101010101" pitchFamily="2" charset="-122"/>
              </a:rPr>
              <a:t>块 </a:t>
            </a:r>
          </a:p>
          <a:p>
            <a:pPr eaLnBrk="1" hangingPunct="1">
              <a:buFontTx/>
              <a:buNone/>
            </a:pPr>
            <a:r>
              <a:rPr lang="en-US" altLang="zh-CN">
                <a:latin typeface="华文新魏" panose="02010800040101010101" pitchFamily="2" charset="-122"/>
                <a:ea typeface="华文新魏" panose="02010800040101010101" pitchFamily="2" charset="-122"/>
              </a:rPr>
              <a:t>3. </a:t>
            </a:r>
            <a:r>
              <a:rPr lang="zh-CN" altLang="en-US">
                <a:latin typeface="华文新魏" panose="02010800040101010101" pitchFamily="2" charset="-122"/>
                <a:ea typeface="华文新魏" panose="02010800040101010101" pitchFamily="2" charset="-122"/>
              </a:rPr>
              <a:t>数据区：</a:t>
            </a:r>
            <a:r>
              <a:rPr lang="en-US" altLang="zh-CN">
                <a:latin typeface="华文新魏" panose="02010800040101010101" pitchFamily="2" charset="-122"/>
                <a:ea typeface="华文新魏" panose="02010800040101010101" pitchFamily="2" charset="-122"/>
              </a:rPr>
              <a:t>k+2#</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为数据块 </a:t>
            </a:r>
          </a:p>
          <a:p>
            <a:pPr eaLnBrk="1" hangingPunct="1">
              <a:buFontTx/>
              <a:buNone/>
            </a:pPr>
            <a:endParaRPr lang="zh-CN" altLang="en-US">
              <a:latin typeface="华文新魏" panose="02010800040101010101" pitchFamily="2" charset="-122"/>
              <a:ea typeface="华文新魏" panose="02010800040101010101" pitchFamily="2" charset="-122"/>
            </a:endParaRPr>
          </a:p>
          <a:p>
            <a:pPr eaLnBrk="1" hangingPunct="1">
              <a:buFontTx/>
              <a:buNone/>
            </a:pPr>
            <a:r>
              <a:rPr lang="zh-CN" altLang="en-US">
                <a:latin typeface="华文新魏" panose="02010800040101010101" pitchFamily="2" charset="-122"/>
                <a:ea typeface="华文新魏" panose="02010800040101010101" pitchFamily="2" charset="-122"/>
              </a:rPr>
              <a:t>文件操作的重要数据结构：</a:t>
            </a:r>
          </a:p>
          <a:p>
            <a:pPr eaLnBrk="1" hangingPunct="1">
              <a:buFontTx/>
              <a:buNone/>
            </a:pPr>
            <a:r>
              <a:rPr lang="en-US" altLang="zh-CN">
                <a:latin typeface="华文新魏" panose="02010800040101010101" pitchFamily="2" charset="-122"/>
                <a:ea typeface="华文新魏" panose="02010800040101010101" pitchFamily="2" charset="-122"/>
              </a:rPr>
              <a:t>1 . </a:t>
            </a:r>
            <a:r>
              <a:rPr lang="zh-CN" altLang="en-US">
                <a:latin typeface="华文新魏" panose="02010800040101010101" pitchFamily="2" charset="-122"/>
                <a:ea typeface="华文新魏" panose="02010800040101010101" pitchFamily="2" charset="-122"/>
              </a:rPr>
              <a:t>用户打开文件表： </a:t>
            </a:r>
          </a:p>
          <a:p>
            <a:pPr eaLnBrk="1" hangingPunct="1">
              <a:buFontTx/>
              <a:buNone/>
            </a:pP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系统打开文件表：</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3. 描述文件的inode：</a:t>
            </a:r>
            <a:endParaRPr lang="zh-CN" altLang="en-US">
              <a:latin typeface="华文新魏" panose="02010800040101010101" pitchFamily="2" charset="-122"/>
              <a:ea typeface="华文新魏" panose="02010800040101010101" pitchFamily="2" charset="-122"/>
            </a:endParaRPr>
          </a:p>
          <a:p>
            <a:pPr eaLnBrk="1" hangingPunct="1">
              <a:buFontTx/>
              <a:buNone/>
            </a:pPr>
            <a:r>
              <a:rPr lang="zh-CN" altLang="en-US">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572955804"/>
      </p:ext>
    </p:extLst>
  </p:cSld>
  <p:clrMapOvr>
    <a:masterClrMapping/>
  </p:clrMapOvr>
  <p:transition>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07719" y="36513"/>
            <a:ext cx="4465637" cy="1143000"/>
          </a:xfrm>
        </p:spPr>
        <p:txBody>
          <a:bodyPr/>
          <a:lstStyle/>
          <a:p>
            <a:pPr eaLnBrk="1" hangingPunct="1"/>
            <a:r>
              <a:rPr lang="zh-CN" altLang="en-US" sz="4000" dirty="0">
                <a:solidFill>
                  <a:srgbClr val="FF0000"/>
                </a:solidFill>
                <a:latin typeface="华文新魏" panose="02010800040101010101" pitchFamily="2" charset="-122"/>
                <a:ea typeface="华文新魏" panose="02010800040101010101" pitchFamily="2" charset="-122"/>
              </a:rPr>
              <a:t>文件系统内部结构</a:t>
            </a:r>
          </a:p>
        </p:txBody>
      </p:sp>
      <p:sp>
        <p:nvSpPr>
          <p:cNvPr id="5123" name="Text Box 10"/>
          <p:cNvSpPr txBox="1">
            <a:spLocks noChangeArrowheads="1"/>
          </p:cNvSpPr>
          <p:nvPr/>
        </p:nvSpPr>
        <p:spPr bwMode="auto">
          <a:xfrm>
            <a:off x="1473200" y="4556125"/>
            <a:ext cx="584200" cy="330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内存</a:t>
            </a:r>
            <a:endParaRPr lang="zh-CN" altLang="en-US" sz="1200">
              <a:solidFill>
                <a:schemeClr val="accent2"/>
              </a:solidFill>
              <a:latin typeface="华文新魏" panose="02010800040101010101" pitchFamily="2" charset="-122"/>
              <a:ea typeface="华文新魏" panose="02010800040101010101" pitchFamily="2" charset="-122"/>
            </a:endParaRPr>
          </a:p>
        </p:txBody>
      </p:sp>
      <p:grpSp>
        <p:nvGrpSpPr>
          <p:cNvPr id="5124" name="Group 15"/>
          <p:cNvGrpSpPr>
            <a:grpSpLocks/>
          </p:cNvGrpSpPr>
          <p:nvPr/>
        </p:nvGrpSpPr>
        <p:grpSpPr bwMode="auto">
          <a:xfrm>
            <a:off x="4972050" y="1843088"/>
            <a:ext cx="1020763" cy="3241675"/>
            <a:chOff x="6660" y="4468"/>
            <a:chExt cx="1260" cy="4304"/>
          </a:xfrm>
        </p:grpSpPr>
        <p:grpSp>
          <p:nvGrpSpPr>
            <p:cNvPr id="5186" name="Group 16"/>
            <p:cNvGrpSpPr>
              <a:grpSpLocks/>
            </p:cNvGrpSpPr>
            <p:nvPr/>
          </p:nvGrpSpPr>
          <p:grpSpPr bwMode="auto">
            <a:xfrm>
              <a:off x="6660" y="4560"/>
              <a:ext cx="1260" cy="4212"/>
              <a:chOff x="9360" y="1284"/>
              <a:chExt cx="1260" cy="2028"/>
            </a:xfrm>
          </p:grpSpPr>
          <p:sp>
            <p:nvSpPr>
              <p:cNvPr id="5200" name="AutoShape 17"/>
              <p:cNvSpPr>
                <a:spLocks noChangeArrowheads="1"/>
              </p:cNvSpPr>
              <p:nvPr/>
            </p:nvSpPr>
            <p:spPr bwMode="auto">
              <a:xfrm>
                <a:off x="9360" y="2376"/>
                <a:ext cx="1260" cy="936"/>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201" name="AutoShape 18"/>
              <p:cNvSpPr>
                <a:spLocks noChangeArrowheads="1"/>
              </p:cNvSpPr>
              <p:nvPr/>
            </p:nvSpPr>
            <p:spPr bwMode="auto">
              <a:xfrm flipV="1">
                <a:off x="9360" y="1284"/>
                <a:ext cx="1260" cy="1092"/>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202" name="Text Box 19"/>
              <p:cNvSpPr txBox="1">
                <a:spLocks noChangeArrowheads="1"/>
              </p:cNvSpPr>
              <p:nvPr/>
            </p:nvSpPr>
            <p:spPr bwMode="auto">
              <a:xfrm>
                <a:off x="9360" y="1596"/>
                <a:ext cx="1260" cy="14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i_number</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i_count</a:t>
                </a:r>
              </a:p>
            </p:txBody>
          </p:sp>
        </p:grpSp>
        <p:sp>
          <p:nvSpPr>
            <p:cNvPr id="5187" name="Line 20"/>
            <p:cNvSpPr>
              <a:spLocks noChangeShapeType="1"/>
            </p:cNvSpPr>
            <p:nvPr/>
          </p:nvSpPr>
          <p:spPr bwMode="auto">
            <a:xfrm>
              <a:off x="6660" y="565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88" name="Group 21"/>
            <p:cNvGrpSpPr>
              <a:grpSpLocks/>
            </p:cNvGrpSpPr>
            <p:nvPr/>
          </p:nvGrpSpPr>
          <p:grpSpPr bwMode="auto">
            <a:xfrm>
              <a:off x="6660" y="4468"/>
              <a:ext cx="1260" cy="4303"/>
              <a:chOff x="9360" y="1240"/>
              <a:chExt cx="1260" cy="2072"/>
            </a:xfrm>
          </p:grpSpPr>
          <p:sp>
            <p:nvSpPr>
              <p:cNvPr id="5197" name="AutoShape 22"/>
              <p:cNvSpPr>
                <a:spLocks noChangeArrowheads="1"/>
              </p:cNvSpPr>
              <p:nvPr/>
            </p:nvSpPr>
            <p:spPr bwMode="auto">
              <a:xfrm>
                <a:off x="9360" y="2376"/>
                <a:ext cx="1260" cy="936"/>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98" name="AutoShape 23"/>
              <p:cNvSpPr>
                <a:spLocks noChangeArrowheads="1"/>
              </p:cNvSpPr>
              <p:nvPr/>
            </p:nvSpPr>
            <p:spPr bwMode="auto">
              <a:xfrm flipV="1">
                <a:off x="9360" y="1240"/>
                <a:ext cx="1260" cy="1092"/>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99" name="Text Box 24"/>
              <p:cNvSpPr txBox="1">
                <a:spLocks noChangeArrowheads="1"/>
              </p:cNvSpPr>
              <p:nvPr/>
            </p:nvSpPr>
            <p:spPr bwMode="auto">
              <a:xfrm>
                <a:off x="9360" y="1596"/>
                <a:ext cx="1260" cy="14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i_ino</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i_count</a:t>
                </a:r>
              </a:p>
              <a:p>
                <a:pPr algn="just" eaLnBrk="1" hangingPunct="1"/>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i_data[15]</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  </a:t>
                </a:r>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i_ino</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i_count</a:t>
                </a:r>
              </a:p>
              <a:p>
                <a:pPr algn="just" eaLnBrk="1" hangingPunct="1"/>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i_data[15]</a:t>
                </a:r>
              </a:p>
              <a:p>
                <a:pPr eaLnBrk="1" hangingPunct="1"/>
                <a:endParaRPr lang="en-US" altLang="zh-CN" sz="1200">
                  <a:solidFill>
                    <a:schemeClr val="accent2"/>
                  </a:solidFill>
                  <a:latin typeface="华文新魏" panose="02010800040101010101" pitchFamily="2" charset="-122"/>
                  <a:ea typeface="华文新魏" panose="02010800040101010101" pitchFamily="2" charset="-122"/>
                </a:endParaRPr>
              </a:p>
            </p:txBody>
          </p:sp>
        </p:grpSp>
        <p:sp>
          <p:nvSpPr>
            <p:cNvPr id="5189" name="Line 25"/>
            <p:cNvSpPr>
              <a:spLocks noChangeShapeType="1"/>
            </p:cNvSpPr>
            <p:nvPr/>
          </p:nvSpPr>
          <p:spPr bwMode="auto">
            <a:xfrm>
              <a:off x="6660" y="721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0" name="Line 26"/>
            <p:cNvSpPr>
              <a:spLocks noChangeShapeType="1"/>
            </p:cNvSpPr>
            <p:nvPr/>
          </p:nvSpPr>
          <p:spPr bwMode="auto">
            <a:xfrm>
              <a:off x="6660" y="596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1" name="Line 27"/>
            <p:cNvSpPr>
              <a:spLocks noChangeShapeType="1"/>
            </p:cNvSpPr>
            <p:nvPr/>
          </p:nvSpPr>
          <p:spPr bwMode="auto">
            <a:xfrm>
              <a:off x="6660" y="627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2" name="Line 28"/>
            <p:cNvSpPr>
              <a:spLocks noChangeShapeType="1"/>
            </p:cNvSpPr>
            <p:nvPr/>
          </p:nvSpPr>
          <p:spPr bwMode="auto">
            <a:xfrm>
              <a:off x="6660" y="65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3" name="Line 29"/>
            <p:cNvSpPr>
              <a:spLocks noChangeShapeType="1"/>
            </p:cNvSpPr>
            <p:nvPr/>
          </p:nvSpPr>
          <p:spPr bwMode="auto">
            <a:xfrm>
              <a:off x="6660" y="690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4" name="Line 30"/>
            <p:cNvSpPr>
              <a:spLocks noChangeShapeType="1"/>
            </p:cNvSpPr>
            <p:nvPr/>
          </p:nvSpPr>
          <p:spPr bwMode="auto">
            <a:xfrm>
              <a:off x="6660" y="752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5" name="Line 31"/>
            <p:cNvSpPr>
              <a:spLocks noChangeShapeType="1"/>
            </p:cNvSpPr>
            <p:nvPr/>
          </p:nvSpPr>
          <p:spPr bwMode="auto">
            <a:xfrm>
              <a:off x="6660" y="783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96" name="Line 32"/>
            <p:cNvSpPr>
              <a:spLocks noChangeShapeType="1"/>
            </p:cNvSpPr>
            <p:nvPr/>
          </p:nvSpPr>
          <p:spPr bwMode="auto">
            <a:xfrm>
              <a:off x="6660" y="565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25" name="Group 33"/>
          <p:cNvGrpSpPr>
            <a:grpSpLocks/>
          </p:cNvGrpSpPr>
          <p:nvPr/>
        </p:nvGrpSpPr>
        <p:grpSpPr bwMode="auto">
          <a:xfrm>
            <a:off x="3529013" y="1844675"/>
            <a:ext cx="1042987" cy="3097213"/>
            <a:chOff x="4292" y="4716"/>
            <a:chExt cx="1288" cy="3588"/>
          </a:xfrm>
        </p:grpSpPr>
        <p:grpSp>
          <p:nvGrpSpPr>
            <p:cNvPr id="5176" name="Group 34"/>
            <p:cNvGrpSpPr>
              <a:grpSpLocks/>
            </p:cNvGrpSpPr>
            <p:nvPr/>
          </p:nvGrpSpPr>
          <p:grpSpPr bwMode="auto">
            <a:xfrm>
              <a:off x="4292" y="4716"/>
              <a:ext cx="1288" cy="3588"/>
              <a:chOff x="9332" y="1284"/>
              <a:chExt cx="1288" cy="2028"/>
            </a:xfrm>
          </p:grpSpPr>
          <p:sp>
            <p:nvSpPr>
              <p:cNvPr id="5182" name="AutoShape 35"/>
              <p:cNvSpPr>
                <a:spLocks noChangeArrowheads="1"/>
              </p:cNvSpPr>
              <p:nvPr/>
            </p:nvSpPr>
            <p:spPr bwMode="auto">
              <a:xfrm>
                <a:off x="9360" y="2376"/>
                <a:ext cx="1260" cy="936"/>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83" name="AutoShape 36"/>
              <p:cNvSpPr>
                <a:spLocks noChangeArrowheads="1"/>
              </p:cNvSpPr>
              <p:nvPr/>
            </p:nvSpPr>
            <p:spPr bwMode="auto">
              <a:xfrm flipV="1">
                <a:off x="9360" y="1284"/>
                <a:ext cx="1260" cy="1092"/>
              </a:xfrm>
              <a:prstGeom prst="flowChartDocumen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84" name="Text Box 37"/>
              <p:cNvSpPr txBox="1">
                <a:spLocks noChangeArrowheads="1"/>
              </p:cNvSpPr>
              <p:nvPr/>
            </p:nvSpPr>
            <p:spPr bwMode="auto">
              <a:xfrm>
                <a:off x="9360" y="1596"/>
                <a:ext cx="1260" cy="14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200">
                  <a:solidFill>
                    <a:schemeClr val="accent2"/>
                  </a:solidFill>
                  <a:latin typeface="华文新魏" panose="02010800040101010101" pitchFamily="2" charset="-122"/>
                  <a:ea typeface="华文新魏" panose="02010800040101010101" pitchFamily="2" charset="-122"/>
                </a:endParaRPr>
              </a:p>
              <a:p>
                <a:pPr eaLnBrk="1" hangingPunct="1"/>
                <a:r>
                  <a:rPr lang="en-US" altLang="zh-CN" sz="1200">
                    <a:latin typeface="Calibri" panose="020F0502020204030204" pitchFamily="34" charset="0"/>
                    <a:cs typeface="Times New Roman" panose="02020603050405020304" pitchFamily="18" charset="0"/>
                  </a:rPr>
                  <a:t>f_flags</a:t>
                </a:r>
                <a:endParaRPr lang="en-US" altLang="zh-CN" sz="2800"/>
              </a:p>
              <a:p>
                <a:pPr eaLnBrk="1" hangingPunct="1"/>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85" name="Text Box 37"/>
              <p:cNvSpPr txBox="1">
                <a:spLocks noChangeArrowheads="1"/>
              </p:cNvSpPr>
              <p:nvPr/>
            </p:nvSpPr>
            <p:spPr bwMode="auto">
              <a:xfrm>
                <a:off x="9332" y="1581"/>
                <a:ext cx="1260" cy="14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endParaRPr lang="en-US" altLang="zh-CN" sz="1200">
                  <a:solidFill>
                    <a:schemeClr val="accent2"/>
                  </a:solidFill>
                  <a:latin typeface="华文新魏" panose="02010800040101010101" pitchFamily="2" charset="-122"/>
                  <a:ea typeface="华文新魏" panose="02010800040101010101" pitchFamily="2" charset="-122"/>
                </a:endParaRPr>
              </a:p>
              <a:p>
                <a:pPr eaLnBrk="1" hangingPunct="1"/>
                <a:r>
                  <a:rPr lang="en-US" altLang="zh-CN" sz="1200">
                    <a:latin typeface="Calibri" panose="020F0502020204030204" pitchFamily="34" charset="0"/>
                    <a:cs typeface="Times New Roman" panose="02020603050405020304" pitchFamily="18" charset="0"/>
                  </a:rPr>
                  <a:t>f_flags</a:t>
                </a:r>
                <a:endParaRPr lang="en-US" altLang="zh-CN" sz="2800"/>
              </a:p>
              <a:p>
                <a:pPr eaLnBrk="1" hangingPunct="1"/>
                <a:r>
                  <a:rPr lang="en-US" altLang="zh-CN" sz="1200">
                    <a:latin typeface="Calibri" panose="020F0502020204030204" pitchFamily="34" charset="0"/>
                    <a:cs typeface="Times New Roman" panose="02020603050405020304" pitchFamily="18" charset="0"/>
                  </a:rPr>
                  <a:t>f_count</a:t>
                </a:r>
                <a:endParaRPr lang="en-US" altLang="zh-CN" sz="2800"/>
              </a:p>
              <a:p>
                <a:pPr eaLnBrk="1" hangingPunct="1"/>
                <a:r>
                  <a:rPr lang="en-US" altLang="zh-CN" sz="1200">
                    <a:solidFill>
                      <a:schemeClr val="accent2"/>
                    </a:solidFill>
                    <a:latin typeface="华文新魏" panose="02010800040101010101" pitchFamily="2" charset="-122"/>
                    <a:ea typeface="华文新魏" panose="02010800040101010101" pitchFamily="2" charset="-122"/>
                  </a:rPr>
                  <a:t>…</a:t>
                </a:r>
              </a:p>
              <a:p>
                <a:pPr eaLnBrk="1" hangingPunct="1"/>
                <a:r>
                  <a:rPr lang="en-US" altLang="zh-CN" sz="1200">
                    <a:solidFill>
                      <a:schemeClr val="accent2"/>
                    </a:solidFill>
                    <a:latin typeface="华文新魏" panose="02010800040101010101" pitchFamily="2" charset="-122"/>
                    <a:ea typeface="华文新魏" panose="02010800040101010101" pitchFamily="2" charset="-122"/>
                  </a:rPr>
                  <a:t>f_inode</a:t>
                </a:r>
              </a:p>
            </p:txBody>
          </p:sp>
        </p:grpSp>
        <p:sp>
          <p:nvSpPr>
            <p:cNvPr id="5177" name="Line 38"/>
            <p:cNvSpPr>
              <a:spLocks noChangeShapeType="1"/>
            </p:cNvSpPr>
            <p:nvPr/>
          </p:nvSpPr>
          <p:spPr bwMode="auto">
            <a:xfrm>
              <a:off x="4320" y="565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8" name="Line 39"/>
            <p:cNvSpPr>
              <a:spLocks noChangeShapeType="1"/>
            </p:cNvSpPr>
            <p:nvPr/>
          </p:nvSpPr>
          <p:spPr bwMode="auto">
            <a:xfrm>
              <a:off x="4320" y="596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9" name="Line 40"/>
            <p:cNvSpPr>
              <a:spLocks noChangeShapeType="1"/>
            </p:cNvSpPr>
            <p:nvPr/>
          </p:nvSpPr>
          <p:spPr bwMode="auto">
            <a:xfrm>
              <a:off x="4320" y="627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0" name="Line 41"/>
            <p:cNvSpPr>
              <a:spLocks noChangeShapeType="1"/>
            </p:cNvSpPr>
            <p:nvPr/>
          </p:nvSpPr>
          <p:spPr bwMode="auto">
            <a:xfrm>
              <a:off x="4320" y="65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81" name="Line 42"/>
            <p:cNvSpPr>
              <a:spLocks noChangeShapeType="1"/>
            </p:cNvSpPr>
            <p:nvPr/>
          </p:nvSpPr>
          <p:spPr bwMode="auto">
            <a:xfrm>
              <a:off x="4320" y="690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6" name="Line 43"/>
          <p:cNvSpPr>
            <a:spLocks noChangeShapeType="1"/>
          </p:cNvSpPr>
          <p:nvPr/>
        </p:nvSpPr>
        <p:spPr bwMode="auto">
          <a:xfrm>
            <a:off x="4535488" y="3344863"/>
            <a:ext cx="436562" cy="33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7" name="Line 47"/>
          <p:cNvSpPr>
            <a:spLocks noChangeShapeType="1"/>
          </p:cNvSpPr>
          <p:nvPr/>
        </p:nvSpPr>
        <p:spPr bwMode="auto">
          <a:xfrm>
            <a:off x="3076575" y="1031875"/>
            <a:ext cx="438150" cy="15414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128" name="Group 11"/>
          <p:cNvGrpSpPr>
            <a:grpSpLocks/>
          </p:cNvGrpSpPr>
          <p:nvPr/>
        </p:nvGrpSpPr>
        <p:grpSpPr bwMode="auto">
          <a:xfrm>
            <a:off x="1679575" y="260350"/>
            <a:ext cx="1368425" cy="1471613"/>
            <a:chOff x="9360" y="1284"/>
            <a:chExt cx="1260" cy="2028"/>
          </a:xfrm>
        </p:grpSpPr>
        <p:sp>
          <p:nvSpPr>
            <p:cNvPr id="5173" name="AutoShape 12"/>
            <p:cNvSpPr>
              <a:spLocks noChangeArrowheads="1"/>
            </p:cNvSpPr>
            <p:nvPr/>
          </p:nvSpPr>
          <p:spPr bwMode="auto">
            <a:xfrm>
              <a:off x="9360" y="2376"/>
              <a:ext cx="1260" cy="936"/>
            </a:xfrm>
            <a:prstGeom prst="flowChartDocumen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74" name="AutoShape 13"/>
            <p:cNvSpPr>
              <a:spLocks noChangeArrowheads="1"/>
            </p:cNvSpPr>
            <p:nvPr/>
          </p:nvSpPr>
          <p:spPr bwMode="auto">
            <a:xfrm flipV="1">
              <a:off x="9360" y="1284"/>
              <a:ext cx="1260" cy="1092"/>
            </a:xfrm>
            <a:prstGeom prst="flowChartDocumen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75" name="Text Box 14"/>
            <p:cNvSpPr txBox="1">
              <a:spLocks noChangeArrowheads="1"/>
            </p:cNvSpPr>
            <p:nvPr/>
          </p:nvSpPr>
          <p:spPr bwMode="auto">
            <a:xfrm>
              <a:off x="9360" y="1596"/>
              <a:ext cx="1260" cy="1404"/>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endParaRPr lang="en-US" altLang="zh-CN" sz="1200">
                <a:solidFill>
                  <a:schemeClr val="accent2"/>
                </a:solidFill>
                <a:latin typeface="华文新魏" panose="02010800040101010101" pitchFamily="2" charset="-122"/>
                <a:ea typeface="华文新魏" panose="02010800040101010101" pitchFamily="2" charset="-122"/>
              </a:endParaRP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 </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file</a:t>
              </a:r>
              <a:r>
                <a:rPr lang="zh-CN" altLang="en-US" sz="1200">
                  <a:solidFill>
                    <a:schemeClr val="accent2"/>
                  </a:solidFill>
                  <a:latin typeface="华文新魏" panose="02010800040101010101" pitchFamily="2" charset="-122"/>
                  <a:ea typeface="华文新魏" panose="02010800040101010101" pitchFamily="2" charset="-122"/>
                </a:rPr>
                <a:t>的指针</a:t>
              </a:r>
              <a:r>
                <a:rPr lang="en-US" altLang="zh-CN" sz="1200">
                  <a:solidFill>
                    <a:schemeClr val="accent2"/>
                  </a:solidFill>
                  <a:latin typeface="华文新魏" panose="02010800040101010101" pitchFamily="2" charset="-122"/>
                  <a:ea typeface="华文新魏" panose="02010800040101010101" pitchFamily="2" charset="-122"/>
                </a:rPr>
                <a:t>fp</a:t>
              </a:r>
            </a:p>
            <a:p>
              <a:pPr algn="just" eaLnBrk="1" hangingPunct="1"/>
              <a:r>
                <a:rPr lang="en-US" altLang="zh-CN" sz="1200">
                  <a:solidFill>
                    <a:schemeClr val="accent2"/>
                  </a:solidFill>
                  <a:latin typeface="华文新魏" panose="02010800040101010101" pitchFamily="2" charset="-122"/>
                  <a:ea typeface="华文新魏" panose="02010800040101010101" pitchFamily="2" charset="-122"/>
                </a:rPr>
                <a:t>  </a:t>
              </a:r>
              <a:r>
                <a:rPr lang="en-US" altLang="zh-CN" sz="1200">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grpSp>
      <p:sp>
        <p:nvSpPr>
          <p:cNvPr id="5129" name="Line 44"/>
          <p:cNvSpPr>
            <a:spLocks noChangeShapeType="1"/>
          </p:cNvSpPr>
          <p:nvPr/>
        </p:nvSpPr>
        <p:spPr bwMode="auto">
          <a:xfrm>
            <a:off x="1679575" y="714375"/>
            <a:ext cx="1368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 name="Line 45"/>
          <p:cNvSpPr>
            <a:spLocks noChangeShapeType="1"/>
          </p:cNvSpPr>
          <p:nvPr/>
        </p:nvSpPr>
        <p:spPr bwMode="auto">
          <a:xfrm>
            <a:off x="1679575" y="939800"/>
            <a:ext cx="1368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Line 46"/>
          <p:cNvSpPr>
            <a:spLocks noChangeShapeType="1"/>
          </p:cNvSpPr>
          <p:nvPr/>
        </p:nvSpPr>
        <p:spPr bwMode="auto">
          <a:xfrm>
            <a:off x="1679575" y="1165225"/>
            <a:ext cx="1368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 name="Line 48"/>
          <p:cNvSpPr>
            <a:spLocks noChangeShapeType="1"/>
          </p:cNvSpPr>
          <p:nvPr/>
        </p:nvSpPr>
        <p:spPr bwMode="auto">
          <a:xfrm>
            <a:off x="1722438" y="1844675"/>
            <a:ext cx="5970587"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 name="AutoShape 49"/>
          <p:cNvSpPr>
            <a:spLocks noChangeArrowheads="1"/>
          </p:cNvSpPr>
          <p:nvPr/>
        </p:nvSpPr>
        <p:spPr bwMode="auto">
          <a:xfrm>
            <a:off x="3381375" y="260350"/>
            <a:ext cx="1327150" cy="566738"/>
          </a:xfrm>
          <a:prstGeom prst="wedgeRectCallout">
            <a:avLst>
              <a:gd name="adj1" fmla="val -78611"/>
              <a:gd name="adj2" fmla="val 8972"/>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用户打开文件表</a:t>
            </a:r>
            <a:r>
              <a:rPr lang="en-US" altLang="zh-CN" sz="1200">
                <a:solidFill>
                  <a:schemeClr val="accent2"/>
                </a:solidFill>
                <a:latin typeface="华文新魏" panose="02010800040101010101" pitchFamily="2" charset="-122"/>
                <a:ea typeface="华文新魏" panose="02010800040101010101" pitchFamily="2" charset="-122"/>
              </a:rPr>
              <a:t>files_struct</a:t>
            </a:r>
          </a:p>
        </p:txBody>
      </p:sp>
      <p:sp>
        <p:nvSpPr>
          <p:cNvPr id="5134" name="Text Box 50"/>
          <p:cNvSpPr txBox="1">
            <a:spLocks noChangeArrowheads="1"/>
          </p:cNvSpPr>
          <p:nvPr/>
        </p:nvSpPr>
        <p:spPr bwMode="auto">
          <a:xfrm>
            <a:off x="684213" y="827088"/>
            <a:ext cx="777875" cy="45243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文件描述符</a:t>
            </a:r>
            <a:r>
              <a:rPr lang="en-US" altLang="zh-CN" sz="1200" noProof="1">
                <a:solidFill>
                  <a:schemeClr val="accent2"/>
                </a:solidFill>
                <a:latin typeface="华文新魏" panose="02010800040101010101" pitchFamily="2" charset="-122"/>
                <a:ea typeface="华文新魏" panose="02010800040101010101" pitchFamily="2" charset="-122"/>
              </a:rPr>
              <a:t>fd</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35" name="Line 51"/>
          <p:cNvSpPr>
            <a:spLocks noChangeShapeType="1"/>
          </p:cNvSpPr>
          <p:nvPr/>
        </p:nvSpPr>
        <p:spPr bwMode="auto">
          <a:xfrm>
            <a:off x="1347788" y="1054100"/>
            <a:ext cx="3317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6" name="AutoShape 54"/>
          <p:cNvSpPr>
            <a:spLocks noChangeArrowheads="1"/>
          </p:cNvSpPr>
          <p:nvPr/>
        </p:nvSpPr>
        <p:spPr bwMode="auto">
          <a:xfrm>
            <a:off x="3514725" y="1141413"/>
            <a:ext cx="1273175" cy="441325"/>
          </a:xfrm>
          <a:prstGeom prst="wedgeRectCallout">
            <a:avLst>
              <a:gd name="adj1" fmla="val -41894"/>
              <a:gd name="adj2" fmla="val 130935"/>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系统打开文件表</a:t>
            </a:r>
            <a:r>
              <a:rPr lang="en-US" altLang="zh-CN" sz="1200">
                <a:solidFill>
                  <a:schemeClr val="accent2"/>
                </a:solidFill>
                <a:latin typeface="华文新魏" panose="02010800040101010101" pitchFamily="2" charset="-122"/>
                <a:ea typeface="华文新魏" panose="02010800040101010101" pitchFamily="2" charset="-122"/>
              </a:rPr>
              <a:t>file_struct</a:t>
            </a:r>
          </a:p>
        </p:txBody>
      </p:sp>
      <p:sp>
        <p:nvSpPr>
          <p:cNvPr id="5137" name="Text Box 55"/>
          <p:cNvSpPr txBox="1">
            <a:spLocks noChangeArrowheads="1"/>
          </p:cNvSpPr>
          <p:nvPr/>
        </p:nvSpPr>
        <p:spPr bwMode="auto">
          <a:xfrm>
            <a:off x="2347913" y="2794000"/>
            <a:ext cx="1020762" cy="441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一个打开</a:t>
            </a:r>
          </a:p>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文件的</a:t>
            </a:r>
            <a:r>
              <a:rPr lang="en-US" altLang="zh-CN" sz="1200" noProof="1">
                <a:solidFill>
                  <a:schemeClr val="accent2"/>
                </a:solidFill>
                <a:latin typeface="华文新魏" panose="02010800040101010101" pitchFamily="2" charset="-122"/>
                <a:ea typeface="华文新魏" panose="02010800040101010101" pitchFamily="2" charset="-122"/>
              </a:rPr>
              <a:t>file</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38" name="AutoShape 56"/>
          <p:cNvSpPr>
            <a:spLocks/>
          </p:cNvSpPr>
          <p:nvPr/>
        </p:nvSpPr>
        <p:spPr bwMode="auto">
          <a:xfrm>
            <a:off x="3222625" y="2573338"/>
            <a:ext cx="292100" cy="881062"/>
          </a:xfrm>
          <a:prstGeom prst="leftBrace">
            <a:avLst>
              <a:gd name="adj1" fmla="val 25136"/>
              <a:gd name="adj2" fmla="val 50000"/>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39" name="Text Box 57"/>
          <p:cNvSpPr txBox="1">
            <a:spLocks noChangeArrowheads="1"/>
          </p:cNvSpPr>
          <p:nvPr/>
        </p:nvSpPr>
        <p:spPr bwMode="auto">
          <a:xfrm>
            <a:off x="6284913" y="3784600"/>
            <a:ext cx="874712" cy="4413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活动</a:t>
            </a:r>
            <a:r>
              <a:rPr lang="en-US" altLang="zh-CN" sz="1200" noProof="1">
                <a:solidFill>
                  <a:schemeClr val="accent2"/>
                </a:solidFill>
                <a:latin typeface="华文新魏" panose="02010800040101010101" pitchFamily="2" charset="-122"/>
                <a:ea typeface="华文新魏" panose="02010800040101010101" pitchFamily="2" charset="-122"/>
              </a:rPr>
              <a:t>inode</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40" name="AutoShape 58"/>
          <p:cNvSpPr>
            <a:spLocks/>
          </p:cNvSpPr>
          <p:nvPr/>
        </p:nvSpPr>
        <p:spPr bwMode="auto">
          <a:xfrm flipH="1">
            <a:off x="5992813" y="3565525"/>
            <a:ext cx="292100" cy="881063"/>
          </a:xfrm>
          <a:prstGeom prst="leftBrace">
            <a:avLst>
              <a:gd name="adj1" fmla="val 25136"/>
              <a:gd name="adj2" fmla="val 50000"/>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41" name="AutoShape 59"/>
          <p:cNvSpPr>
            <a:spLocks/>
          </p:cNvSpPr>
          <p:nvPr/>
        </p:nvSpPr>
        <p:spPr bwMode="auto">
          <a:xfrm flipH="1">
            <a:off x="5992813" y="2352675"/>
            <a:ext cx="292100" cy="992188"/>
          </a:xfrm>
          <a:prstGeom prst="leftBrace">
            <a:avLst>
              <a:gd name="adj1" fmla="val 28306"/>
              <a:gd name="adj2" fmla="val 50000"/>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42" name="Text Box 60"/>
          <p:cNvSpPr txBox="1">
            <a:spLocks noChangeArrowheads="1"/>
          </p:cNvSpPr>
          <p:nvPr/>
        </p:nvSpPr>
        <p:spPr bwMode="auto">
          <a:xfrm>
            <a:off x="6284913" y="2684463"/>
            <a:ext cx="874712" cy="4397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活动</a:t>
            </a:r>
            <a:r>
              <a:rPr lang="en-US" altLang="zh-CN" sz="1200" noProof="1">
                <a:solidFill>
                  <a:schemeClr val="accent2"/>
                </a:solidFill>
                <a:latin typeface="华文新魏" panose="02010800040101010101" pitchFamily="2" charset="-122"/>
                <a:ea typeface="华文新魏" panose="02010800040101010101" pitchFamily="2" charset="-122"/>
              </a:rPr>
              <a:t>inode</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43" name="AutoShape 61"/>
          <p:cNvSpPr>
            <a:spLocks noChangeArrowheads="1"/>
          </p:cNvSpPr>
          <p:nvPr/>
        </p:nvSpPr>
        <p:spPr bwMode="auto">
          <a:xfrm>
            <a:off x="4972050" y="1141413"/>
            <a:ext cx="1020763" cy="441325"/>
          </a:xfrm>
          <a:prstGeom prst="wedgeRectCallout">
            <a:avLst>
              <a:gd name="adj1" fmla="val -39843"/>
              <a:gd name="adj2" fmla="val 130931"/>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内存活动</a:t>
            </a:r>
            <a:r>
              <a:rPr lang="en-US" altLang="zh-CN" sz="1200">
                <a:solidFill>
                  <a:schemeClr val="accent2"/>
                </a:solidFill>
                <a:latin typeface="华文新魏" panose="02010800040101010101" pitchFamily="2" charset="-122"/>
                <a:ea typeface="华文新魏" panose="02010800040101010101" pitchFamily="2" charset="-122"/>
              </a:rPr>
              <a:t>inode</a:t>
            </a:r>
            <a:r>
              <a:rPr lang="zh-CN" altLang="en-US" sz="1200">
                <a:solidFill>
                  <a:schemeClr val="accent2"/>
                </a:solidFill>
                <a:latin typeface="华文新魏" panose="02010800040101010101" pitchFamily="2" charset="-122"/>
                <a:ea typeface="华文新魏" panose="02010800040101010101" pitchFamily="2" charset="-122"/>
              </a:rPr>
              <a:t>表</a:t>
            </a:r>
          </a:p>
        </p:txBody>
      </p:sp>
      <p:sp>
        <p:nvSpPr>
          <p:cNvPr id="5144" name="Line 62"/>
          <p:cNvSpPr>
            <a:spLocks noChangeShapeType="1"/>
          </p:cNvSpPr>
          <p:nvPr/>
        </p:nvSpPr>
        <p:spPr bwMode="auto">
          <a:xfrm>
            <a:off x="1619250" y="4886325"/>
            <a:ext cx="5976938"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5" name="Line 63"/>
          <p:cNvSpPr>
            <a:spLocks noChangeShapeType="1"/>
          </p:cNvSpPr>
          <p:nvPr/>
        </p:nvSpPr>
        <p:spPr bwMode="auto">
          <a:xfrm flipH="1">
            <a:off x="4097338" y="3675063"/>
            <a:ext cx="874712" cy="154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6" name="Line 64"/>
          <p:cNvSpPr>
            <a:spLocks noChangeShapeType="1"/>
          </p:cNvSpPr>
          <p:nvPr/>
        </p:nvSpPr>
        <p:spPr bwMode="auto">
          <a:xfrm flipH="1">
            <a:off x="5992813" y="4335463"/>
            <a:ext cx="436562" cy="8826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7" name="Line 65"/>
          <p:cNvSpPr>
            <a:spLocks noChangeShapeType="1"/>
          </p:cNvSpPr>
          <p:nvPr/>
        </p:nvSpPr>
        <p:spPr bwMode="auto">
          <a:xfrm>
            <a:off x="5992813" y="4335463"/>
            <a:ext cx="436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48" name="Group 92"/>
          <p:cNvGrpSpPr>
            <a:grpSpLocks/>
          </p:cNvGrpSpPr>
          <p:nvPr/>
        </p:nvGrpSpPr>
        <p:grpSpPr bwMode="auto">
          <a:xfrm>
            <a:off x="1036638" y="4886325"/>
            <a:ext cx="6559550" cy="1433513"/>
            <a:chOff x="653" y="3078"/>
            <a:chExt cx="4132" cy="903"/>
          </a:xfrm>
        </p:grpSpPr>
        <p:sp>
          <p:nvSpPr>
            <p:cNvPr id="5149" name="Text Box 9"/>
            <p:cNvSpPr txBox="1">
              <a:spLocks noChangeArrowheads="1"/>
            </p:cNvSpPr>
            <p:nvPr/>
          </p:nvSpPr>
          <p:spPr bwMode="auto">
            <a:xfrm>
              <a:off x="928" y="3078"/>
              <a:ext cx="368" cy="20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磁盘</a:t>
              </a:r>
              <a:endParaRPr lang="zh-CN" altLang="en-US" sz="1200">
                <a:solidFill>
                  <a:schemeClr val="accent2"/>
                </a:solidFill>
                <a:latin typeface="华文新魏" panose="02010800040101010101" pitchFamily="2" charset="-122"/>
                <a:ea typeface="华文新魏" panose="02010800040101010101" pitchFamily="2" charset="-122"/>
              </a:endParaRPr>
            </a:p>
          </p:txBody>
        </p:sp>
        <p:sp>
          <p:nvSpPr>
            <p:cNvPr id="5150" name="Text Box 67"/>
            <p:cNvSpPr txBox="1">
              <a:spLocks noChangeArrowheads="1"/>
            </p:cNvSpPr>
            <p:nvPr/>
          </p:nvSpPr>
          <p:spPr bwMode="auto">
            <a:xfrm>
              <a:off x="653" y="3287"/>
              <a:ext cx="643" cy="20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磁盘文件卷</a:t>
              </a:r>
              <a:endParaRPr lang="zh-CN" altLang="en-US" sz="1200">
                <a:solidFill>
                  <a:schemeClr val="accent2"/>
                </a:solidFill>
                <a:latin typeface="华文新魏" panose="02010800040101010101" pitchFamily="2" charset="-122"/>
                <a:ea typeface="华文新魏" panose="02010800040101010101" pitchFamily="2" charset="-122"/>
              </a:endParaRPr>
            </a:p>
          </p:txBody>
        </p:sp>
        <p:grpSp>
          <p:nvGrpSpPr>
            <p:cNvPr id="5151" name="Group 68"/>
            <p:cNvGrpSpPr>
              <a:grpSpLocks/>
            </p:cNvGrpSpPr>
            <p:nvPr/>
          </p:nvGrpSpPr>
          <p:grpSpPr bwMode="auto">
            <a:xfrm>
              <a:off x="1296" y="3287"/>
              <a:ext cx="3489" cy="208"/>
              <a:chOff x="3060" y="9240"/>
              <a:chExt cx="6480" cy="468"/>
            </a:xfrm>
          </p:grpSpPr>
          <p:sp>
            <p:nvSpPr>
              <p:cNvPr id="5159" name="Text Box 69"/>
              <p:cNvSpPr txBox="1">
                <a:spLocks noChangeArrowheads="1"/>
              </p:cNvSpPr>
              <p:nvPr/>
            </p:nvSpPr>
            <p:spPr bwMode="auto">
              <a:xfrm>
                <a:off x="30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latin typeface="华文新魏" panose="02010800040101010101" pitchFamily="2" charset="-122"/>
                    <a:ea typeface="华文新魏" panose="02010800040101010101" pitchFamily="2" charset="-122"/>
                  </a:rPr>
                  <a:t>0#</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0" name="Text Box 70"/>
              <p:cNvSpPr txBox="1">
                <a:spLocks noChangeArrowheads="1"/>
              </p:cNvSpPr>
              <p:nvPr/>
            </p:nvSpPr>
            <p:spPr bwMode="auto">
              <a:xfrm>
                <a:off x="360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latin typeface="华文新魏" panose="02010800040101010101" pitchFamily="2" charset="-122"/>
                    <a:ea typeface="华文新魏" panose="02010800040101010101" pitchFamily="2" charset="-122"/>
                  </a:rPr>
                  <a:t>1#</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1" name="Text Box 71"/>
              <p:cNvSpPr txBox="1">
                <a:spLocks noChangeArrowheads="1"/>
              </p:cNvSpPr>
              <p:nvPr/>
            </p:nvSpPr>
            <p:spPr bwMode="auto">
              <a:xfrm>
                <a:off x="414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latin typeface="华文新魏" panose="02010800040101010101" pitchFamily="2" charset="-122"/>
                    <a:ea typeface="华文新魏" panose="02010800040101010101" pitchFamily="2" charset="-122"/>
                  </a:rPr>
                  <a:t>2#</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2" name="Text Box 72"/>
              <p:cNvSpPr txBox="1">
                <a:spLocks noChangeArrowheads="1"/>
              </p:cNvSpPr>
              <p:nvPr/>
            </p:nvSpPr>
            <p:spPr bwMode="auto">
              <a:xfrm>
                <a:off x="468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3" name="Text Box 73"/>
              <p:cNvSpPr txBox="1">
                <a:spLocks noChangeArrowheads="1"/>
              </p:cNvSpPr>
              <p:nvPr/>
            </p:nvSpPr>
            <p:spPr bwMode="auto">
              <a:xfrm>
                <a:off x="522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4" name="Text Box 74"/>
              <p:cNvSpPr txBox="1">
                <a:spLocks noChangeArrowheads="1"/>
              </p:cNvSpPr>
              <p:nvPr/>
            </p:nvSpPr>
            <p:spPr bwMode="auto">
              <a:xfrm>
                <a:off x="57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5" name="Text Box 75"/>
              <p:cNvSpPr txBox="1">
                <a:spLocks noChangeArrowheads="1"/>
              </p:cNvSpPr>
              <p:nvPr/>
            </p:nvSpPr>
            <p:spPr bwMode="auto">
              <a:xfrm>
                <a:off x="630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6" name="Text Box 76"/>
              <p:cNvSpPr txBox="1">
                <a:spLocks noChangeArrowheads="1"/>
              </p:cNvSpPr>
              <p:nvPr/>
            </p:nvSpPr>
            <p:spPr bwMode="auto">
              <a:xfrm>
                <a:off x="684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7" name="Text Box 77"/>
              <p:cNvSpPr txBox="1">
                <a:spLocks noChangeArrowheads="1"/>
              </p:cNvSpPr>
              <p:nvPr/>
            </p:nvSpPr>
            <p:spPr bwMode="auto">
              <a:xfrm>
                <a:off x="738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68" name="Text Box 78"/>
              <p:cNvSpPr txBox="1">
                <a:spLocks noChangeArrowheads="1"/>
              </p:cNvSpPr>
              <p:nvPr/>
            </p:nvSpPr>
            <p:spPr bwMode="auto">
              <a:xfrm>
                <a:off x="792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69" name="Text Box 79"/>
              <p:cNvSpPr txBox="1">
                <a:spLocks noChangeArrowheads="1"/>
              </p:cNvSpPr>
              <p:nvPr/>
            </p:nvSpPr>
            <p:spPr bwMode="auto">
              <a:xfrm>
                <a:off x="84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70" name="Text Box 80"/>
              <p:cNvSpPr txBox="1">
                <a:spLocks noChangeArrowheads="1"/>
              </p:cNvSpPr>
              <p:nvPr/>
            </p:nvSpPr>
            <p:spPr bwMode="auto">
              <a:xfrm>
                <a:off x="792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sp>
            <p:nvSpPr>
              <p:cNvPr id="5171" name="Text Box 81"/>
              <p:cNvSpPr txBox="1">
                <a:spLocks noChangeArrowheads="1"/>
              </p:cNvSpPr>
              <p:nvPr/>
            </p:nvSpPr>
            <p:spPr bwMode="auto">
              <a:xfrm>
                <a:off x="846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200">
                  <a:solidFill>
                    <a:schemeClr val="accent2"/>
                  </a:solidFill>
                  <a:latin typeface="华文新魏" panose="02010800040101010101" pitchFamily="2" charset="-122"/>
                  <a:ea typeface="华文新魏" panose="02010800040101010101" pitchFamily="2" charset="-122"/>
                </a:endParaRPr>
              </a:p>
            </p:txBody>
          </p:sp>
          <p:sp>
            <p:nvSpPr>
              <p:cNvPr id="5172" name="Text Box 82"/>
              <p:cNvSpPr txBox="1">
                <a:spLocks noChangeArrowheads="1"/>
              </p:cNvSpPr>
              <p:nvPr/>
            </p:nvSpPr>
            <p:spPr bwMode="auto">
              <a:xfrm>
                <a:off x="9000" y="9240"/>
                <a:ext cx="54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200" noProof="1">
                    <a:solidFill>
                      <a:schemeClr val="accent2"/>
                    </a:solidFill>
                    <a:ea typeface="华文新魏" panose="02010800040101010101" pitchFamily="2" charset="-122"/>
                  </a:rPr>
                  <a:t>…</a:t>
                </a:r>
                <a:endParaRPr lang="en-US" altLang="zh-CN" sz="1200">
                  <a:solidFill>
                    <a:schemeClr val="accent2"/>
                  </a:solidFill>
                  <a:latin typeface="华文新魏" panose="02010800040101010101" pitchFamily="2" charset="-122"/>
                  <a:ea typeface="华文新魏" panose="02010800040101010101" pitchFamily="2" charset="-122"/>
                </a:endParaRPr>
              </a:p>
            </p:txBody>
          </p:sp>
        </p:grpSp>
        <p:sp>
          <p:nvSpPr>
            <p:cNvPr id="5152" name="AutoShape 83"/>
            <p:cNvSpPr>
              <a:spLocks noChangeArrowheads="1"/>
            </p:cNvSpPr>
            <p:nvPr/>
          </p:nvSpPr>
          <p:spPr bwMode="auto">
            <a:xfrm>
              <a:off x="928" y="3634"/>
              <a:ext cx="460" cy="208"/>
            </a:xfrm>
            <a:prstGeom prst="wedgeRectCallout">
              <a:avLst>
                <a:gd name="adj1" fmla="val 42556"/>
                <a:gd name="adj2" fmla="val -119657"/>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引导块</a:t>
              </a:r>
            </a:p>
          </p:txBody>
        </p:sp>
        <p:sp>
          <p:nvSpPr>
            <p:cNvPr id="5153" name="AutoShape 84"/>
            <p:cNvSpPr>
              <a:spLocks noChangeArrowheads="1"/>
            </p:cNvSpPr>
            <p:nvPr/>
          </p:nvSpPr>
          <p:spPr bwMode="auto">
            <a:xfrm>
              <a:off x="1479" y="3634"/>
              <a:ext cx="460" cy="208"/>
            </a:xfrm>
            <a:prstGeom prst="wedgeRectCallout">
              <a:avLst>
                <a:gd name="adj1" fmla="val 7556"/>
                <a:gd name="adj2" fmla="val -110042"/>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超级块</a:t>
              </a:r>
            </a:p>
          </p:txBody>
        </p:sp>
        <p:sp>
          <p:nvSpPr>
            <p:cNvPr id="5154" name="AutoShape 85"/>
            <p:cNvSpPr>
              <a:spLocks/>
            </p:cNvSpPr>
            <p:nvPr/>
          </p:nvSpPr>
          <p:spPr bwMode="auto">
            <a:xfrm rot="5400000" flipH="1">
              <a:off x="2548" y="2886"/>
              <a:ext cx="160" cy="1377"/>
            </a:xfrm>
            <a:prstGeom prst="leftBrace">
              <a:avLst>
                <a:gd name="adj1" fmla="val 71719"/>
                <a:gd name="adj2" fmla="val 50000"/>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55" name="AutoShape 86"/>
            <p:cNvSpPr>
              <a:spLocks/>
            </p:cNvSpPr>
            <p:nvPr/>
          </p:nvSpPr>
          <p:spPr bwMode="auto">
            <a:xfrm rot="5400000" flipH="1">
              <a:off x="4017" y="2886"/>
              <a:ext cx="160" cy="1377"/>
            </a:xfrm>
            <a:prstGeom prst="leftBrace">
              <a:avLst>
                <a:gd name="adj1" fmla="val 71719"/>
                <a:gd name="adj2" fmla="val 50000"/>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5156" name="AutoShape 87"/>
            <p:cNvSpPr>
              <a:spLocks noChangeArrowheads="1"/>
            </p:cNvSpPr>
            <p:nvPr/>
          </p:nvSpPr>
          <p:spPr bwMode="auto">
            <a:xfrm>
              <a:off x="2030" y="3703"/>
              <a:ext cx="735" cy="208"/>
            </a:xfrm>
            <a:prstGeom prst="wedgeRectCallout">
              <a:avLst>
                <a:gd name="adj1" fmla="val -14028"/>
                <a:gd name="adj2" fmla="val -110042"/>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磁盘</a:t>
              </a:r>
              <a:r>
                <a:rPr lang="en-US" altLang="zh-CN" sz="1200">
                  <a:solidFill>
                    <a:schemeClr val="accent2"/>
                  </a:solidFill>
                  <a:latin typeface="华文新魏" panose="02010800040101010101" pitchFamily="2" charset="-122"/>
                  <a:ea typeface="华文新魏" panose="02010800040101010101" pitchFamily="2" charset="-122"/>
                </a:rPr>
                <a:t>inode</a:t>
              </a:r>
              <a:r>
                <a:rPr lang="zh-CN" altLang="en-US" sz="1200">
                  <a:solidFill>
                    <a:schemeClr val="accent2"/>
                  </a:solidFill>
                  <a:latin typeface="华文新魏" panose="02010800040101010101" pitchFamily="2" charset="-122"/>
                  <a:ea typeface="华文新魏" panose="02010800040101010101" pitchFamily="2" charset="-122"/>
                </a:rPr>
                <a:t>区</a:t>
              </a:r>
            </a:p>
          </p:txBody>
        </p:sp>
        <p:sp>
          <p:nvSpPr>
            <p:cNvPr id="5157" name="AutoShape 88"/>
            <p:cNvSpPr>
              <a:spLocks noChangeArrowheads="1"/>
            </p:cNvSpPr>
            <p:nvPr/>
          </p:nvSpPr>
          <p:spPr bwMode="auto">
            <a:xfrm>
              <a:off x="3959" y="3703"/>
              <a:ext cx="802" cy="278"/>
            </a:xfrm>
            <a:prstGeom prst="wedgeRectCallout">
              <a:avLst>
                <a:gd name="adj1" fmla="val -17069"/>
                <a:gd name="adj2" fmla="val -95032"/>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磁盘信息区：</a:t>
              </a:r>
            </a:p>
            <a:p>
              <a:pPr eaLnBrk="1" hangingPunct="1"/>
              <a:r>
                <a:rPr lang="zh-CN" altLang="en-US" sz="1200">
                  <a:solidFill>
                    <a:schemeClr val="accent2"/>
                  </a:solidFill>
                  <a:latin typeface="华文新魏" panose="02010800040101010101" pitchFamily="2" charset="-122"/>
                  <a:ea typeface="华文新魏" panose="02010800040101010101" pitchFamily="2" charset="-122"/>
                </a:rPr>
                <a:t>目录块和数据块</a:t>
              </a:r>
            </a:p>
          </p:txBody>
        </p:sp>
        <p:sp>
          <p:nvSpPr>
            <p:cNvPr id="5158" name="AutoShape 89"/>
            <p:cNvSpPr>
              <a:spLocks noChangeArrowheads="1"/>
            </p:cNvSpPr>
            <p:nvPr/>
          </p:nvSpPr>
          <p:spPr bwMode="auto">
            <a:xfrm>
              <a:off x="3224" y="3703"/>
              <a:ext cx="551" cy="208"/>
            </a:xfrm>
            <a:prstGeom prst="wedgeRectCallout">
              <a:avLst>
                <a:gd name="adj1" fmla="val 43796"/>
                <a:gd name="adj2" fmla="val -154917"/>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a:solidFill>
                    <a:schemeClr val="accent2"/>
                  </a:solidFill>
                  <a:latin typeface="华文新魏" panose="02010800040101010101" pitchFamily="2" charset="-122"/>
                  <a:ea typeface="华文新魏" panose="02010800040101010101" pitchFamily="2" charset="-122"/>
                </a:rPr>
                <a:t>磁盘文件</a:t>
              </a:r>
            </a:p>
          </p:txBody>
        </p:sp>
      </p:grpSp>
    </p:spTree>
    <p:extLst>
      <p:ext uri="{BB962C8B-B14F-4D97-AF65-F5344CB8AC3E}">
        <p14:creationId xmlns:p14="http://schemas.microsoft.com/office/powerpoint/2010/main" val="3356518007"/>
      </p:ext>
    </p:extLst>
  </p:cSld>
  <p:clrMapOvr>
    <a:masterClrMapping/>
  </p:clrMapOvr>
  <p:transition>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88913"/>
            <a:ext cx="7772400" cy="1143000"/>
          </a:xfrm>
        </p:spPr>
        <p:txBody>
          <a:bodyPr/>
          <a:lstStyle/>
          <a:p>
            <a:pPr eaLnBrk="1" hangingPunct="1"/>
            <a:r>
              <a:rPr lang="zh-CN" altLang="en-US" dirty="0">
                <a:solidFill>
                  <a:srgbClr val="FF0000"/>
                </a:solidFill>
                <a:latin typeface="华文新魏" panose="02010800040101010101" pitchFamily="2" charset="-122"/>
                <a:ea typeface="华文新魏" panose="02010800040101010101" pitchFamily="2" charset="-122"/>
              </a:rPr>
              <a:t>目录项、</a:t>
            </a:r>
            <a:r>
              <a:rPr lang="en-US" altLang="zh-CN" dirty="0" err="1">
                <a:solidFill>
                  <a:srgbClr val="FF0000"/>
                </a:solidFill>
                <a:latin typeface="华文新魏" panose="02010800040101010101" pitchFamily="2" charset="-122"/>
                <a:ea typeface="华文新魏" panose="02010800040101010101" pitchFamily="2" charset="-122"/>
              </a:rPr>
              <a:t>inode</a:t>
            </a:r>
            <a:r>
              <a:rPr lang="zh-CN" altLang="en-US" dirty="0">
                <a:solidFill>
                  <a:srgbClr val="FF0000"/>
                </a:solidFill>
                <a:latin typeface="华文新魏" panose="02010800040101010101" pitchFamily="2" charset="-122"/>
                <a:ea typeface="华文新魏" panose="02010800040101010101" pitchFamily="2" charset="-122"/>
              </a:rPr>
              <a:t>和数据块的关系</a:t>
            </a:r>
          </a:p>
        </p:txBody>
      </p:sp>
      <p:grpSp>
        <p:nvGrpSpPr>
          <p:cNvPr id="6147" name="Group 68"/>
          <p:cNvGrpSpPr>
            <a:grpSpLocks/>
          </p:cNvGrpSpPr>
          <p:nvPr/>
        </p:nvGrpSpPr>
        <p:grpSpPr bwMode="auto">
          <a:xfrm>
            <a:off x="250825" y="1268413"/>
            <a:ext cx="8497888" cy="5473700"/>
            <a:chOff x="158" y="799"/>
            <a:chExt cx="5353" cy="3448"/>
          </a:xfrm>
        </p:grpSpPr>
        <p:sp>
          <p:nvSpPr>
            <p:cNvPr id="6148" name="AutoShape 7"/>
            <p:cNvSpPr>
              <a:spLocks noChangeAspect="1" noChangeArrowheads="1"/>
            </p:cNvSpPr>
            <p:nvPr/>
          </p:nvSpPr>
          <p:spPr bwMode="auto">
            <a:xfrm>
              <a:off x="158" y="799"/>
              <a:ext cx="5353" cy="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149" name="Text Box 9"/>
            <p:cNvSpPr txBox="1">
              <a:spLocks noChangeArrowheads="1"/>
            </p:cNvSpPr>
            <p:nvPr/>
          </p:nvSpPr>
          <p:spPr bwMode="auto">
            <a:xfrm>
              <a:off x="540" y="2812"/>
              <a:ext cx="208" cy="663"/>
            </a:xfrm>
            <a:prstGeom prst="rect">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200" noProof="1">
                  <a:solidFill>
                    <a:schemeClr val="accent2"/>
                  </a:solidFill>
                  <a:latin typeface="华文新魏" panose="02010800040101010101" pitchFamily="2" charset="-122"/>
                  <a:ea typeface="华文新魏" panose="02010800040101010101" pitchFamily="2" charset="-122"/>
                </a:rPr>
                <a:t>磁盘文件卷</a:t>
              </a:r>
              <a:endParaRPr lang="zh-CN" altLang="en-US" sz="1200">
                <a:solidFill>
                  <a:schemeClr val="accent2"/>
                </a:solidFill>
                <a:latin typeface="华文新魏" panose="02010800040101010101" pitchFamily="2" charset="-122"/>
                <a:ea typeface="华文新魏" panose="02010800040101010101" pitchFamily="2" charset="-122"/>
              </a:endParaRPr>
            </a:p>
          </p:txBody>
        </p:sp>
        <p:sp>
          <p:nvSpPr>
            <p:cNvPr id="6150" name="Line 10"/>
            <p:cNvSpPr>
              <a:spLocks noChangeShapeType="1"/>
            </p:cNvSpPr>
            <p:nvPr/>
          </p:nvSpPr>
          <p:spPr bwMode="auto">
            <a:xfrm flipH="1" flipV="1">
              <a:off x="3981" y="1877"/>
              <a:ext cx="96" cy="10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 name="Line 11"/>
            <p:cNvSpPr>
              <a:spLocks noChangeShapeType="1"/>
            </p:cNvSpPr>
            <p:nvPr/>
          </p:nvSpPr>
          <p:spPr bwMode="auto">
            <a:xfrm flipH="1" flipV="1">
              <a:off x="4746" y="1446"/>
              <a:ext cx="478" cy="15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152" name="Group 12"/>
            <p:cNvGrpSpPr>
              <a:grpSpLocks/>
            </p:cNvGrpSpPr>
            <p:nvPr/>
          </p:nvGrpSpPr>
          <p:grpSpPr bwMode="auto">
            <a:xfrm>
              <a:off x="4077" y="907"/>
              <a:ext cx="844" cy="539"/>
              <a:chOff x="6840" y="1440"/>
              <a:chExt cx="1440" cy="780"/>
            </a:xfrm>
          </p:grpSpPr>
          <p:sp>
            <p:nvSpPr>
              <p:cNvPr id="6202" name="Text Box 13"/>
              <p:cNvSpPr txBox="1">
                <a:spLocks noChangeArrowheads="1"/>
              </p:cNvSpPr>
              <p:nvPr/>
            </p:nvSpPr>
            <p:spPr bwMode="auto">
              <a:xfrm>
                <a:off x="6840" y="1440"/>
                <a:ext cx="1440" cy="78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400" noProof="1">
                  <a:solidFill>
                    <a:schemeClr val="accent2"/>
                  </a:solidFill>
                  <a:latin typeface="华文新魏" panose="02010800040101010101" pitchFamily="2" charset="-122"/>
                  <a:ea typeface="华文新魏" panose="02010800040101010101" pitchFamily="2" charset="-122"/>
                </a:endParaRPr>
              </a:p>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    </a:t>
                </a:r>
                <a:r>
                  <a:rPr lang="zh-CN" altLang="en-US" sz="1400" noProof="1">
                    <a:solidFill>
                      <a:schemeClr val="accent2"/>
                    </a:solidFill>
                    <a:latin typeface="华文新魏" panose="02010800040101010101" pitchFamily="2" charset="-122"/>
                    <a:ea typeface="华文新魏" panose="02010800040101010101" pitchFamily="2" charset="-122"/>
                  </a:rPr>
                  <a:t>文件名</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203" name="Line 14"/>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4" name="Line 15"/>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5" name="Text Box 16"/>
              <p:cNvSpPr txBox="1">
                <a:spLocks noChangeArrowheads="1"/>
              </p:cNvSpPr>
              <p:nvPr/>
            </p:nvSpPr>
            <p:spPr bwMode="auto">
              <a:xfrm>
                <a:off x="6840" y="1596"/>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 </a:t>
                </a:r>
                <a:r>
                  <a:rPr lang="zh-CN" altLang="zh-CN" sz="1400" noProof="1">
                    <a:solidFill>
                      <a:schemeClr val="accent2"/>
                    </a:solidFill>
                    <a:latin typeface="华文新魏" panose="02010800040101010101" pitchFamily="2" charset="-122"/>
                    <a:ea typeface="华文新魏" panose="02010800040101010101" pitchFamily="2" charset="-122"/>
                  </a:rPr>
                  <a:t>号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grpSp>
          <p:nvGrpSpPr>
            <p:cNvPr id="6153" name="Group 17"/>
            <p:cNvGrpSpPr>
              <a:grpSpLocks/>
            </p:cNvGrpSpPr>
            <p:nvPr/>
          </p:nvGrpSpPr>
          <p:grpSpPr bwMode="auto">
            <a:xfrm>
              <a:off x="3198" y="1338"/>
              <a:ext cx="842" cy="539"/>
              <a:chOff x="6840" y="1440"/>
              <a:chExt cx="1440" cy="780"/>
            </a:xfrm>
          </p:grpSpPr>
          <p:sp>
            <p:nvSpPr>
              <p:cNvPr id="6198" name="Text Box 18"/>
              <p:cNvSpPr txBox="1">
                <a:spLocks noChangeArrowheads="1"/>
              </p:cNvSpPr>
              <p:nvPr/>
            </p:nvSpPr>
            <p:spPr bwMode="auto">
              <a:xfrm>
                <a:off x="6840" y="1440"/>
                <a:ext cx="1440" cy="780"/>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1400" noProof="1">
                  <a:solidFill>
                    <a:schemeClr val="accent2"/>
                  </a:solidFill>
                  <a:latin typeface="华文新魏" panose="02010800040101010101" pitchFamily="2" charset="-122"/>
                  <a:ea typeface="华文新魏" panose="02010800040101010101" pitchFamily="2" charset="-122"/>
                </a:endParaRPr>
              </a:p>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   </a:t>
                </a:r>
                <a:r>
                  <a:rPr lang="zh-CN" altLang="en-US" sz="1400" noProof="1">
                    <a:solidFill>
                      <a:schemeClr val="accent2"/>
                    </a:solidFill>
                    <a:latin typeface="华文新魏" panose="02010800040101010101" pitchFamily="2" charset="-122"/>
                    <a:ea typeface="华文新魏" panose="02010800040101010101" pitchFamily="2" charset="-122"/>
                  </a:rPr>
                  <a:t>文</a:t>
                </a:r>
                <a:r>
                  <a:rPr lang="zh-CN" altLang="en-US" sz="1400">
                    <a:solidFill>
                      <a:schemeClr val="accent2"/>
                    </a:solidFill>
                    <a:latin typeface="华文新魏" panose="02010800040101010101" pitchFamily="2" charset="-122"/>
                    <a:ea typeface="华文新魏" panose="02010800040101010101" pitchFamily="2" charset="-122"/>
                  </a:rPr>
                  <a:t>件</a:t>
                </a:r>
                <a:r>
                  <a:rPr lang="zh-CN" altLang="en-US" sz="1400" noProof="1">
                    <a:solidFill>
                      <a:schemeClr val="accent2"/>
                    </a:solidFill>
                    <a:latin typeface="华文新魏" panose="02010800040101010101" pitchFamily="2" charset="-122"/>
                    <a:ea typeface="华文新魏" panose="02010800040101010101" pitchFamily="2" charset="-122"/>
                  </a:rPr>
                  <a:t>名</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99" name="Line 19"/>
              <p:cNvSpPr>
                <a:spLocks noChangeShapeType="1"/>
              </p:cNvSpPr>
              <p:nvPr/>
            </p:nvSpPr>
            <p:spPr bwMode="auto">
              <a:xfrm>
                <a:off x="6840" y="159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0" name="Line 20"/>
              <p:cNvSpPr>
                <a:spLocks noChangeShapeType="1"/>
              </p:cNvSpPr>
              <p:nvPr/>
            </p:nvSpPr>
            <p:spPr bwMode="auto">
              <a:xfrm>
                <a:off x="6840" y="206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1" name="Text Box 21"/>
              <p:cNvSpPr txBox="1">
                <a:spLocks noChangeArrowheads="1"/>
              </p:cNvSpPr>
              <p:nvPr/>
            </p:nvSpPr>
            <p:spPr bwMode="auto">
              <a:xfrm>
                <a:off x="6840" y="1596"/>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a:t>
                </a:r>
                <a:r>
                  <a:rPr lang="zh-CN" altLang="zh-CN" sz="1400" noProof="1">
                    <a:solidFill>
                      <a:schemeClr val="accent2"/>
                    </a:solidFill>
                    <a:latin typeface="华文新魏" panose="02010800040101010101" pitchFamily="2" charset="-122"/>
                    <a:ea typeface="华文新魏" panose="02010800040101010101" pitchFamily="2" charset="-122"/>
                  </a:rPr>
                  <a:t>号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6154" name="Line 22"/>
            <p:cNvSpPr>
              <a:spLocks noChangeShapeType="1"/>
            </p:cNvSpPr>
            <p:nvPr/>
          </p:nvSpPr>
          <p:spPr bwMode="auto">
            <a:xfrm>
              <a:off x="2643" y="2200"/>
              <a:ext cx="1"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 name="Line 23"/>
            <p:cNvSpPr>
              <a:spLocks noChangeShapeType="1"/>
            </p:cNvSpPr>
            <p:nvPr/>
          </p:nvSpPr>
          <p:spPr bwMode="auto">
            <a:xfrm>
              <a:off x="2643" y="2416"/>
              <a:ext cx="21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 name="Line 24"/>
            <p:cNvSpPr>
              <a:spLocks noChangeShapeType="1"/>
            </p:cNvSpPr>
            <p:nvPr/>
          </p:nvSpPr>
          <p:spPr bwMode="auto">
            <a:xfrm>
              <a:off x="4746" y="2416"/>
              <a:ext cx="1" cy="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Line 25"/>
            <p:cNvSpPr>
              <a:spLocks noChangeShapeType="1"/>
            </p:cNvSpPr>
            <p:nvPr/>
          </p:nvSpPr>
          <p:spPr bwMode="auto">
            <a:xfrm>
              <a:off x="2547" y="2630"/>
              <a:ext cx="181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26"/>
            <p:cNvSpPr>
              <a:spLocks noChangeShapeType="1"/>
            </p:cNvSpPr>
            <p:nvPr/>
          </p:nvSpPr>
          <p:spPr bwMode="auto">
            <a:xfrm>
              <a:off x="4364" y="2631"/>
              <a:ext cx="0" cy="3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9" name="Line 27"/>
            <p:cNvSpPr>
              <a:spLocks noChangeShapeType="1"/>
            </p:cNvSpPr>
            <p:nvPr/>
          </p:nvSpPr>
          <p:spPr bwMode="auto">
            <a:xfrm>
              <a:off x="2643" y="2954"/>
              <a:ext cx="1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28"/>
            <p:cNvSpPr>
              <a:spLocks noChangeShapeType="1"/>
            </p:cNvSpPr>
            <p:nvPr/>
          </p:nvSpPr>
          <p:spPr bwMode="auto">
            <a:xfrm>
              <a:off x="3599" y="2739"/>
              <a:ext cx="0" cy="2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1" name="Line 29"/>
            <p:cNvSpPr>
              <a:spLocks noChangeShapeType="1"/>
            </p:cNvSpPr>
            <p:nvPr/>
          </p:nvSpPr>
          <p:spPr bwMode="auto">
            <a:xfrm>
              <a:off x="1974" y="2954"/>
              <a:ext cx="1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Line 30"/>
            <p:cNvSpPr>
              <a:spLocks noChangeShapeType="1"/>
            </p:cNvSpPr>
            <p:nvPr/>
          </p:nvSpPr>
          <p:spPr bwMode="auto">
            <a:xfrm>
              <a:off x="2547" y="2200"/>
              <a:ext cx="1" cy="4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31"/>
            <p:cNvSpPr>
              <a:spLocks noChangeShapeType="1"/>
            </p:cNvSpPr>
            <p:nvPr/>
          </p:nvSpPr>
          <p:spPr bwMode="auto">
            <a:xfrm>
              <a:off x="2452" y="2739"/>
              <a:ext cx="114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32"/>
            <p:cNvSpPr>
              <a:spLocks noChangeShapeType="1"/>
            </p:cNvSpPr>
            <p:nvPr/>
          </p:nvSpPr>
          <p:spPr bwMode="auto">
            <a:xfrm>
              <a:off x="2451" y="2200"/>
              <a:ext cx="1" cy="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Freeform 33"/>
            <p:cNvSpPr>
              <a:spLocks/>
            </p:cNvSpPr>
            <p:nvPr/>
          </p:nvSpPr>
          <p:spPr bwMode="auto">
            <a:xfrm>
              <a:off x="2643" y="1607"/>
              <a:ext cx="574" cy="270"/>
            </a:xfrm>
            <a:custGeom>
              <a:avLst/>
              <a:gdLst>
                <a:gd name="T0" fmla="*/ 86 w 1080"/>
                <a:gd name="T1" fmla="*/ 0 h 312"/>
                <a:gd name="T2" fmla="*/ 0 w 1080"/>
                <a:gd name="T3" fmla="*/ 175 h 312"/>
                <a:gd name="T4" fmla="*/ 0 60000 65536"/>
                <a:gd name="T5" fmla="*/ 0 60000 65536"/>
                <a:gd name="T6" fmla="*/ 0 w 1080"/>
                <a:gd name="T7" fmla="*/ 0 h 312"/>
                <a:gd name="T8" fmla="*/ 1080 w 1080"/>
                <a:gd name="T9" fmla="*/ 312 h 312"/>
              </a:gdLst>
              <a:ahLst/>
              <a:cxnLst>
                <a:cxn ang="T4">
                  <a:pos x="T0" y="T1"/>
                </a:cxn>
                <a:cxn ang="T5">
                  <a:pos x="T2" y="T3"/>
                </a:cxn>
              </a:cxnLst>
              <a:rect l="T6" t="T7" r="T8" b="T9"/>
              <a:pathLst>
                <a:path w="1080" h="312">
                  <a:moveTo>
                    <a:pt x="1080" y="0"/>
                  </a:moveTo>
                  <a:cubicBezTo>
                    <a:pt x="630" y="130"/>
                    <a:pt x="180" y="260"/>
                    <a:pt x="0" y="312"/>
                  </a:cubicBezTo>
                </a:path>
              </a:pathLst>
            </a:custGeom>
            <a:solidFill>
              <a:schemeClr val="accent1"/>
            </a:solidFill>
            <a:ln w="9525">
              <a:solidFill>
                <a:srgbClr val="000000"/>
              </a:solidFill>
              <a:round/>
              <a:headEnd type="none" w="med" len="med"/>
              <a:tailEnd type="triangle" w="med" len="med"/>
            </a:ln>
          </p:spPr>
          <p:txBody>
            <a:bodyPr/>
            <a:lstStyle/>
            <a:p>
              <a:endParaRPr lang="zh-CN" altLang="en-US"/>
            </a:p>
          </p:txBody>
        </p:sp>
        <p:sp>
          <p:nvSpPr>
            <p:cNvPr id="6166" name="Line 34"/>
            <p:cNvSpPr>
              <a:spLocks noChangeShapeType="1"/>
            </p:cNvSpPr>
            <p:nvPr/>
          </p:nvSpPr>
          <p:spPr bwMode="auto">
            <a:xfrm flipH="1">
              <a:off x="2834" y="1123"/>
              <a:ext cx="12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35"/>
            <p:cNvSpPr>
              <a:spLocks noChangeShapeType="1"/>
            </p:cNvSpPr>
            <p:nvPr/>
          </p:nvSpPr>
          <p:spPr bwMode="auto">
            <a:xfrm flipH="1">
              <a:off x="2452" y="1123"/>
              <a:ext cx="382" cy="7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8" name="Line 36"/>
            <p:cNvSpPr>
              <a:spLocks noChangeShapeType="1"/>
            </p:cNvSpPr>
            <p:nvPr/>
          </p:nvSpPr>
          <p:spPr bwMode="auto">
            <a:xfrm>
              <a:off x="1111" y="2205"/>
              <a:ext cx="576" cy="85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Line 37"/>
            <p:cNvSpPr>
              <a:spLocks noChangeShapeType="1"/>
            </p:cNvSpPr>
            <p:nvPr/>
          </p:nvSpPr>
          <p:spPr bwMode="auto">
            <a:xfrm flipH="1">
              <a:off x="3025" y="2200"/>
              <a:ext cx="96" cy="75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0" name="AutoShape 38"/>
            <p:cNvSpPr>
              <a:spLocks noChangeArrowheads="1"/>
            </p:cNvSpPr>
            <p:nvPr/>
          </p:nvSpPr>
          <p:spPr bwMode="auto">
            <a:xfrm>
              <a:off x="3217" y="3751"/>
              <a:ext cx="573" cy="388"/>
            </a:xfrm>
            <a:prstGeom prst="wedgeRectCallout">
              <a:avLst>
                <a:gd name="adj1" fmla="val -61389"/>
                <a:gd name="adj2" fmla="val -158542"/>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磁盘</a:t>
              </a:r>
            </a:p>
            <a:p>
              <a:pPr eaLnBrk="1" hangingPunct="1"/>
              <a:r>
                <a:rPr lang="zh-CN" altLang="en-US" sz="1600">
                  <a:solidFill>
                    <a:schemeClr val="accent2"/>
                  </a:solidFill>
                  <a:latin typeface="华文新魏" panose="02010800040101010101" pitchFamily="2" charset="-122"/>
                  <a:ea typeface="华文新魏" panose="02010800040101010101" pitchFamily="2" charset="-122"/>
                </a:rPr>
                <a:t>文件</a:t>
              </a:r>
            </a:p>
          </p:txBody>
        </p:sp>
        <p:grpSp>
          <p:nvGrpSpPr>
            <p:cNvPr id="6171" name="Group 39"/>
            <p:cNvGrpSpPr>
              <a:grpSpLocks/>
            </p:cNvGrpSpPr>
            <p:nvPr/>
          </p:nvGrpSpPr>
          <p:grpSpPr bwMode="auto">
            <a:xfrm>
              <a:off x="802" y="2954"/>
              <a:ext cx="2261" cy="388"/>
              <a:chOff x="2700" y="3468"/>
              <a:chExt cx="3420" cy="468"/>
            </a:xfrm>
          </p:grpSpPr>
          <p:sp>
            <p:nvSpPr>
              <p:cNvPr id="6192" name="Text Box 40"/>
              <p:cNvSpPr txBox="1">
                <a:spLocks noChangeArrowheads="1"/>
              </p:cNvSpPr>
              <p:nvPr/>
            </p:nvSpPr>
            <p:spPr bwMode="auto">
              <a:xfrm>
                <a:off x="270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400" noProof="1">
                    <a:solidFill>
                      <a:schemeClr val="accent2"/>
                    </a:solidFill>
                    <a:latin typeface="华文新魏" panose="02010800040101010101" pitchFamily="2" charset="-122"/>
                    <a:ea typeface="华文新魏" panose="02010800040101010101" pitchFamily="2" charset="-122"/>
                  </a:rPr>
                  <a:t>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3" name="Text Box 41"/>
              <p:cNvSpPr txBox="1">
                <a:spLocks noChangeArrowheads="1"/>
              </p:cNvSpPr>
              <p:nvPr/>
            </p:nvSpPr>
            <p:spPr bwMode="auto">
              <a:xfrm>
                <a:off x="327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400" noProof="1">
                    <a:solidFill>
                      <a:schemeClr val="accent2"/>
                    </a:solidFill>
                    <a:latin typeface="华文新魏" panose="02010800040101010101" pitchFamily="2" charset="-122"/>
                    <a:ea typeface="华文新魏" panose="02010800040101010101" pitchFamily="2" charset="-122"/>
                  </a:rPr>
                  <a:t>1#</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4" name="Text Box 42"/>
              <p:cNvSpPr txBox="1">
                <a:spLocks noChangeArrowheads="1"/>
              </p:cNvSpPr>
              <p:nvPr/>
            </p:nvSpPr>
            <p:spPr bwMode="auto">
              <a:xfrm>
                <a:off x="384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400" noProof="1">
                    <a:solidFill>
                      <a:schemeClr val="accent2"/>
                    </a:solidFill>
                    <a:latin typeface="华文新魏" panose="02010800040101010101" pitchFamily="2" charset="-122"/>
                    <a:ea typeface="华文新魏" panose="02010800040101010101" pitchFamily="2" charset="-122"/>
                  </a:rPr>
                  <a:t>2#</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5" name="Text Box 43"/>
              <p:cNvSpPr txBox="1">
                <a:spLocks noChangeArrowheads="1"/>
              </p:cNvSpPr>
              <p:nvPr/>
            </p:nvSpPr>
            <p:spPr bwMode="auto">
              <a:xfrm>
                <a:off x="441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400" noProof="1">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6" name="Text Box 44"/>
              <p:cNvSpPr txBox="1">
                <a:spLocks noChangeArrowheads="1"/>
              </p:cNvSpPr>
              <p:nvPr/>
            </p:nvSpPr>
            <p:spPr bwMode="auto">
              <a:xfrm>
                <a:off x="498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华文新魏" panose="02010800040101010101" pitchFamily="2" charset="-122"/>
                  <a:ea typeface="华文新魏" panose="02010800040101010101" pitchFamily="2" charset="-122"/>
                </a:endParaRPr>
              </a:p>
            </p:txBody>
          </p:sp>
          <p:sp>
            <p:nvSpPr>
              <p:cNvPr id="6197" name="Text Box 45"/>
              <p:cNvSpPr txBox="1">
                <a:spLocks noChangeArrowheads="1"/>
              </p:cNvSpPr>
              <p:nvPr/>
            </p:nvSpPr>
            <p:spPr bwMode="auto">
              <a:xfrm>
                <a:off x="5550" y="3468"/>
                <a:ext cx="570" cy="46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400" noProof="1">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sp>
          <p:nvSpPr>
            <p:cNvPr id="6172" name="Text Box 46"/>
            <p:cNvSpPr txBox="1">
              <a:spLocks noChangeArrowheads="1"/>
            </p:cNvSpPr>
            <p:nvPr/>
          </p:nvSpPr>
          <p:spPr bwMode="auto">
            <a:xfrm>
              <a:off x="3063"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73" name="Text Box 47"/>
            <p:cNvSpPr txBox="1">
              <a:spLocks noChangeArrowheads="1"/>
            </p:cNvSpPr>
            <p:nvPr/>
          </p:nvSpPr>
          <p:spPr bwMode="auto">
            <a:xfrm>
              <a:off x="3440"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74" name="Text Box 48"/>
            <p:cNvSpPr txBox="1">
              <a:spLocks noChangeArrowheads="1"/>
            </p:cNvSpPr>
            <p:nvPr/>
          </p:nvSpPr>
          <p:spPr bwMode="auto">
            <a:xfrm>
              <a:off x="3817"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目录块</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75" name="Text Box 49"/>
            <p:cNvSpPr txBox="1">
              <a:spLocks noChangeArrowheads="1"/>
            </p:cNvSpPr>
            <p:nvPr/>
          </p:nvSpPr>
          <p:spPr bwMode="auto">
            <a:xfrm>
              <a:off x="4194" y="2954"/>
              <a:ext cx="377" cy="38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900" noProof="1">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6176" name="Text Box 50"/>
            <p:cNvSpPr txBox="1">
              <a:spLocks noChangeArrowheads="1"/>
            </p:cNvSpPr>
            <p:nvPr/>
          </p:nvSpPr>
          <p:spPr bwMode="auto">
            <a:xfrm>
              <a:off x="4571" y="2954"/>
              <a:ext cx="377" cy="38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latin typeface="华文新魏" panose="02010800040101010101" pitchFamily="2" charset="-122"/>
                <a:ea typeface="华文新魏" panose="02010800040101010101" pitchFamily="2" charset="-122"/>
              </a:endParaRPr>
            </a:p>
          </p:txBody>
        </p:sp>
        <p:sp>
          <p:nvSpPr>
            <p:cNvPr id="6177" name="Text Box 51"/>
            <p:cNvSpPr txBox="1">
              <a:spLocks noChangeArrowheads="1"/>
            </p:cNvSpPr>
            <p:nvPr/>
          </p:nvSpPr>
          <p:spPr bwMode="auto">
            <a:xfrm>
              <a:off x="4194"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78" name="Text Box 52"/>
            <p:cNvSpPr txBox="1">
              <a:spLocks noChangeArrowheads="1"/>
            </p:cNvSpPr>
            <p:nvPr/>
          </p:nvSpPr>
          <p:spPr bwMode="auto">
            <a:xfrm>
              <a:off x="4571"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数据块</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79" name="Text Box 53"/>
            <p:cNvSpPr txBox="1">
              <a:spLocks noChangeArrowheads="1"/>
            </p:cNvSpPr>
            <p:nvPr/>
          </p:nvSpPr>
          <p:spPr bwMode="auto">
            <a:xfrm>
              <a:off x="4948" y="2954"/>
              <a:ext cx="377" cy="388"/>
            </a:xfrm>
            <a:prstGeom prst="rect">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noProof="1">
                  <a:solidFill>
                    <a:schemeClr val="accent2"/>
                  </a:solidFill>
                  <a:latin typeface="华文新魏" panose="02010800040101010101" pitchFamily="2" charset="-122"/>
                  <a:ea typeface="华文新魏" panose="02010800040101010101" pitchFamily="2" charset="-122"/>
                </a:rPr>
                <a:t>目录块</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6180" name="AutoShape 54"/>
            <p:cNvSpPr>
              <a:spLocks noChangeArrowheads="1"/>
            </p:cNvSpPr>
            <p:nvPr/>
          </p:nvSpPr>
          <p:spPr bwMode="auto">
            <a:xfrm>
              <a:off x="445" y="3601"/>
              <a:ext cx="595" cy="389"/>
            </a:xfrm>
            <a:prstGeom prst="wedgeRectCallout">
              <a:avLst>
                <a:gd name="adj1" fmla="val 22523"/>
                <a:gd name="adj2" fmla="val -119574"/>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引导块</a:t>
              </a:r>
            </a:p>
          </p:txBody>
        </p:sp>
        <p:sp>
          <p:nvSpPr>
            <p:cNvPr id="6181" name="AutoShape 55"/>
            <p:cNvSpPr>
              <a:spLocks/>
            </p:cNvSpPr>
            <p:nvPr/>
          </p:nvSpPr>
          <p:spPr bwMode="auto">
            <a:xfrm rot="5400000" flipH="1">
              <a:off x="2203" y="2818"/>
              <a:ext cx="256" cy="1390"/>
            </a:xfrm>
            <a:prstGeom prst="leftBrace">
              <a:avLst>
                <a:gd name="adj1" fmla="val 4524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182" name="AutoShape 56"/>
            <p:cNvSpPr>
              <a:spLocks/>
            </p:cNvSpPr>
            <p:nvPr/>
          </p:nvSpPr>
          <p:spPr bwMode="auto">
            <a:xfrm rot="5400000" flipH="1">
              <a:off x="4121" y="2438"/>
              <a:ext cx="299" cy="2108"/>
            </a:xfrm>
            <a:prstGeom prst="leftBrace">
              <a:avLst>
                <a:gd name="adj1" fmla="val 5875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6183" name="AutoShape 57"/>
            <p:cNvSpPr>
              <a:spLocks noChangeArrowheads="1"/>
            </p:cNvSpPr>
            <p:nvPr/>
          </p:nvSpPr>
          <p:spPr bwMode="auto">
            <a:xfrm>
              <a:off x="1873" y="3731"/>
              <a:ext cx="952" cy="387"/>
            </a:xfrm>
            <a:prstGeom prst="wedgeRectCallout">
              <a:avLst>
                <a:gd name="adj1" fmla="val -14028"/>
                <a:gd name="adj2" fmla="val -109963"/>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磁盘</a:t>
              </a:r>
              <a:r>
                <a:rPr lang="en-US" altLang="zh-CN" sz="1600">
                  <a:solidFill>
                    <a:schemeClr val="accent2"/>
                  </a:solidFill>
                  <a:latin typeface="华文新魏" panose="02010800040101010101" pitchFamily="2" charset="-122"/>
                  <a:ea typeface="华文新魏" panose="02010800040101010101" pitchFamily="2" charset="-122"/>
                </a:rPr>
                <a:t>inode</a:t>
              </a:r>
              <a:r>
                <a:rPr lang="zh-CN" altLang="en-US" sz="1600">
                  <a:solidFill>
                    <a:schemeClr val="accent2"/>
                  </a:solidFill>
                  <a:latin typeface="华文新魏" panose="02010800040101010101" pitchFamily="2" charset="-122"/>
                  <a:ea typeface="华文新魏" panose="02010800040101010101" pitchFamily="2" charset="-122"/>
                </a:rPr>
                <a:t>区</a:t>
              </a:r>
            </a:p>
          </p:txBody>
        </p:sp>
        <p:sp>
          <p:nvSpPr>
            <p:cNvPr id="6184" name="AutoShape 58"/>
            <p:cNvSpPr>
              <a:spLocks noChangeArrowheads="1"/>
            </p:cNvSpPr>
            <p:nvPr/>
          </p:nvSpPr>
          <p:spPr bwMode="auto">
            <a:xfrm>
              <a:off x="4254" y="3731"/>
              <a:ext cx="1040" cy="409"/>
            </a:xfrm>
            <a:prstGeom prst="wedgeRectCallout">
              <a:avLst>
                <a:gd name="adj1" fmla="val -17074"/>
                <a:gd name="adj2" fmla="val -106829"/>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磁盘信息区：</a:t>
              </a:r>
            </a:p>
            <a:p>
              <a:pPr eaLnBrk="1" hangingPunct="1"/>
              <a:r>
                <a:rPr lang="zh-CN" altLang="en-US" sz="1600">
                  <a:solidFill>
                    <a:schemeClr val="accent2"/>
                  </a:solidFill>
                  <a:latin typeface="华文新魏" panose="02010800040101010101" pitchFamily="2" charset="-122"/>
                  <a:ea typeface="华文新魏" panose="02010800040101010101" pitchFamily="2" charset="-122"/>
                </a:rPr>
                <a:t>目录块和数据块</a:t>
              </a:r>
            </a:p>
          </p:txBody>
        </p:sp>
        <p:grpSp>
          <p:nvGrpSpPr>
            <p:cNvPr id="6185" name="Group 59"/>
            <p:cNvGrpSpPr>
              <a:grpSpLocks/>
            </p:cNvGrpSpPr>
            <p:nvPr/>
          </p:nvGrpSpPr>
          <p:grpSpPr bwMode="auto">
            <a:xfrm>
              <a:off x="1111" y="1876"/>
              <a:ext cx="2042" cy="323"/>
              <a:chOff x="2473" y="12048"/>
              <a:chExt cx="3600" cy="468"/>
            </a:xfrm>
          </p:grpSpPr>
          <p:sp>
            <p:nvSpPr>
              <p:cNvPr id="6187" name="Text Box 60"/>
              <p:cNvSpPr txBox="1">
                <a:spLocks noChangeArrowheads="1"/>
              </p:cNvSpPr>
              <p:nvPr/>
            </p:nvSpPr>
            <p:spPr bwMode="auto">
              <a:xfrm>
                <a:off x="247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88" name="Text Box 61"/>
              <p:cNvSpPr txBox="1">
                <a:spLocks noChangeArrowheads="1"/>
              </p:cNvSpPr>
              <p:nvPr/>
            </p:nvSpPr>
            <p:spPr bwMode="auto">
              <a:xfrm>
                <a:off x="319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400" noProof="1">
                    <a:ea typeface="华文新魏" panose="02010800040101010101" pitchFamily="2" charset="-122"/>
                  </a:rPr>
                  <a:t>…</a:t>
                </a:r>
                <a:endParaRPr lang="en-US" altLang="zh-CN" sz="1400">
                  <a:latin typeface="华文新魏" panose="02010800040101010101" pitchFamily="2" charset="-122"/>
                  <a:ea typeface="华文新魏" panose="02010800040101010101" pitchFamily="2" charset="-122"/>
                </a:endParaRPr>
              </a:p>
            </p:txBody>
          </p:sp>
          <p:sp>
            <p:nvSpPr>
              <p:cNvPr id="6189" name="Text Box 62"/>
              <p:cNvSpPr txBox="1">
                <a:spLocks noChangeArrowheads="1"/>
              </p:cNvSpPr>
              <p:nvPr/>
            </p:nvSpPr>
            <p:spPr bwMode="auto">
              <a:xfrm>
                <a:off x="391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ea typeface="华文新魏" panose="02010800040101010101" pitchFamily="2" charset="-122"/>
                  </a:rPr>
                  <a:t>…</a:t>
                </a:r>
                <a:endParaRPr lang="en-US" altLang="zh-CN" sz="1400">
                  <a:latin typeface="华文新魏" panose="02010800040101010101" pitchFamily="2" charset="-122"/>
                  <a:ea typeface="华文新魏" panose="02010800040101010101" pitchFamily="2" charset="-122"/>
                </a:endParaRPr>
              </a:p>
            </p:txBody>
          </p:sp>
          <p:sp>
            <p:nvSpPr>
              <p:cNvPr id="6190" name="Text Box 63"/>
              <p:cNvSpPr txBox="1">
                <a:spLocks noChangeArrowheads="1"/>
              </p:cNvSpPr>
              <p:nvPr/>
            </p:nvSpPr>
            <p:spPr bwMode="auto">
              <a:xfrm>
                <a:off x="463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noProof="1">
                    <a:solidFill>
                      <a:schemeClr val="accent2"/>
                    </a:solidFill>
                    <a:latin typeface="华文新魏" panose="02010800040101010101" pitchFamily="2" charset="-122"/>
                    <a:ea typeface="华文新魏" panose="02010800040101010101" pitchFamily="2" charset="-122"/>
                  </a:rPr>
                  <a:t>inode</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6191" name="Text Box 64"/>
              <p:cNvSpPr txBox="1">
                <a:spLocks noChangeArrowheads="1"/>
              </p:cNvSpPr>
              <p:nvPr/>
            </p:nvSpPr>
            <p:spPr bwMode="auto">
              <a:xfrm>
                <a:off x="5353" y="12048"/>
                <a:ext cx="72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zh-CN" sz="1600" noProof="1">
                    <a:ea typeface="华文新魏" panose="02010800040101010101" pitchFamily="2" charset="-122"/>
                  </a:rPr>
                  <a:t>…</a:t>
                </a:r>
                <a:endParaRPr lang="en-US" altLang="zh-CN" sz="1600">
                  <a:latin typeface="华文新魏" panose="02010800040101010101" pitchFamily="2" charset="-122"/>
                  <a:ea typeface="华文新魏" panose="02010800040101010101" pitchFamily="2" charset="-122"/>
                </a:endParaRPr>
              </a:p>
            </p:txBody>
          </p:sp>
        </p:grpSp>
        <p:sp>
          <p:nvSpPr>
            <p:cNvPr id="6186" name="AutoShape 65"/>
            <p:cNvSpPr>
              <a:spLocks noChangeArrowheads="1"/>
            </p:cNvSpPr>
            <p:nvPr/>
          </p:nvSpPr>
          <p:spPr bwMode="auto">
            <a:xfrm>
              <a:off x="1093" y="3601"/>
              <a:ext cx="595" cy="389"/>
            </a:xfrm>
            <a:prstGeom prst="wedgeRectCallout">
              <a:avLst>
                <a:gd name="adj1" fmla="val 7537"/>
                <a:gd name="adj2" fmla="val -109963"/>
              </a:avLst>
            </a:prstGeom>
            <a:solidFill>
              <a:srgbClr val="FF66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600">
                  <a:solidFill>
                    <a:schemeClr val="accent2"/>
                  </a:solidFill>
                  <a:latin typeface="华文新魏" panose="02010800040101010101" pitchFamily="2" charset="-122"/>
                  <a:ea typeface="华文新魏" panose="02010800040101010101" pitchFamily="2" charset="-122"/>
                </a:rPr>
                <a:t>超级块</a:t>
              </a:r>
            </a:p>
          </p:txBody>
        </p:sp>
      </p:grpSp>
    </p:spTree>
    <p:extLst>
      <p:ext uri="{BB962C8B-B14F-4D97-AF65-F5344CB8AC3E}">
        <p14:creationId xmlns:p14="http://schemas.microsoft.com/office/powerpoint/2010/main" val="1675056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(1)</a:t>
            </a:r>
            <a:br>
              <a:rPr lang="en-US" altLang="zh-CN" sz="4800" dirty="0">
                <a:solidFill>
                  <a:srgbClr val="FF0000"/>
                </a:solidFill>
                <a:latin typeface="+mn-lt"/>
                <a:ea typeface="华文新魏" panose="02010800040101010101" pitchFamily="2" charset="-122"/>
              </a:rPr>
            </a:br>
            <a:r>
              <a:rPr lang="en-US" altLang="zh-CN" dirty="0">
                <a:latin typeface="华文新魏" panose="02010800040101010101" pitchFamily="2" charset="-122"/>
                <a:ea typeface="华文新魏" panose="02010800040101010101" pitchFamily="2" charset="-122"/>
              </a:rPr>
              <a:t> (1)</a:t>
            </a:r>
            <a:r>
              <a:rPr lang="zh-CN" altLang="en-US" dirty="0">
                <a:latin typeface="华文新魏" panose="02010800040101010101" pitchFamily="2" charset="-122"/>
                <a:ea typeface="华文新魏" panose="02010800040101010101" pitchFamily="2" charset="-122"/>
              </a:rPr>
              <a:t>文件创建 </a:t>
            </a:r>
          </a:p>
        </p:txBody>
      </p:sp>
      <p:sp>
        <p:nvSpPr>
          <p:cNvPr id="7171" name="Rectangle 3"/>
          <p:cNvSpPr>
            <a:spLocks noGrp="1" noChangeArrowheads="1"/>
          </p:cNvSpPr>
          <p:nvPr>
            <p:ph type="body" idx="1"/>
          </p:nvPr>
        </p:nvSpPr>
        <p:spPr>
          <a:xfrm>
            <a:off x="1371600" y="2057400"/>
            <a:ext cx="7391400" cy="4191000"/>
          </a:xfrm>
        </p:spPr>
        <p:txBody>
          <a:bodyPr/>
          <a:lstStyle/>
          <a:p>
            <a:pPr eaLnBrk="1" hangingPunct="1">
              <a:buFontTx/>
              <a:buNone/>
            </a:pPr>
            <a:r>
              <a:rPr lang="en-US" altLang="zh-CN" sz="3600" dirty="0">
                <a:latin typeface="华文新魏" panose="02010800040101010101" pitchFamily="2" charset="-122"/>
                <a:ea typeface="华文新魏" panose="02010800040101010101" pitchFamily="2" charset="-122"/>
              </a:rPr>
              <a:t>    </a:t>
            </a:r>
            <a:r>
              <a:rPr lang="zh-CN" altLang="en-US" sz="3600" dirty="0">
                <a:ea typeface="华文新魏" panose="02010800040101010101" pitchFamily="2" charset="-122"/>
              </a:rPr>
              <a:t>系统调用格式为： </a:t>
            </a:r>
          </a:p>
          <a:p>
            <a:pPr eaLnBrk="1" hangingPunct="1">
              <a:buFontTx/>
              <a:buNone/>
            </a:pPr>
            <a:r>
              <a:rPr lang="zh-CN" altLang="en-US" sz="3600" dirty="0">
                <a:ea typeface="华文新魏" panose="02010800040101010101" pitchFamily="2" charset="-122"/>
              </a:rPr>
              <a:t>     </a:t>
            </a:r>
            <a:r>
              <a:rPr lang="en-US" altLang="zh-CN" sz="3600" dirty="0" err="1">
                <a:ea typeface="华文新魏" panose="02010800040101010101" pitchFamily="2" charset="-122"/>
              </a:rPr>
              <a:t>int</a:t>
            </a:r>
            <a:r>
              <a:rPr lang="en-US" altLang="zh-CN" sz="3600" dirty="0">
                <a:ea typeface="华文新魏" panose="02010800040101010101" pitchFamily="2" charset="-122"/>
              </a:rPr>
              <a:t> </a:t>
            </a:r>
            <a:r>
              <a:rPr lang="en-US" altLang="zh-CN" sz="3600" dirty="0" err="1">
                <a:ea typeface="华文新魏" panose="02010800040101010101" pitchFamily="2" charset="-122"/>
              </a:rPr>
              <a:t>fd</a:t>
            </a:r>
            <a:r>
              <a:rPr lang="en-US" altLang="zh-CN" sz="3600" dirty="0">
                <a:ea typeface="华文新魏" panose="02010800040101010101" pitchFamily="2" charset="-122"/>
              </a:rPr>
              <a:t>, mode;</a:t>
            </a:r>
          </a:p>
          <a:p>
            <a:pPr eaLnBrk="1" hangingPunct="1">
              <a:buFontTx/>
              <a:buNone/>
            </a:pPr>
            <a:r>
              <a:rPr lang="en-US" altLang="zh-CN" sz="3600" dirty="0">
                <a:ea typeface="华文新魏" panose="02010800040101010101" pitchFamily="2" charset="-122"/>
              </a:rPr>
              <a:t>     char *</a:t>
            </a:r>
            <a:r>
              <a:rPr lang="en-US" altLang="zh-CN" sz="3600" dirty="0" err="1">
                <a:ea typeface="华文新魏" panose="02010800040101010101" pitchFamily="2" charset="-122"/>
              </a:rPr>
              <a:t>filenamep</a:t>
            </a:r>
            <a:r>
              <a:rPr lang="en-US" altLang="zh-CN" sz="3600" dirty="0">
                <a:ea typeface="华文新魏" panose="02010800040101010101" pitchFamily="2" charset="-122"/>
              </a:rPr>
              <a:t>;</a:t>
            </a:r>
          </a:p>
          <a:p>
            <a:pPr eaLnBrk="1" hangingPunct="1">
              <a:buFontTx/>
              <a:buNone/>
            </a:pPr>
            <a:r>
              <a:rPr lang="en-US" altLang="zh-CN" sz="3600" dirty="0">
                <a:ea typeface="华文新魏" panose="02010800040101010101" pitchFamily="2" charset="-122"/>
              </a:rPr>
              <a:t>     </a:t>
            </a:r>
            <a:r>
              <a:rPr lang="en-US" altLang="zh-CN" sz="3600" dirty="0" err="1">
                <a:ea typeface="华文新魏" panose="02010800040101010101" pitchFamily="2" charset="-122"/>
              </a:rPr>
              <a:t>fd</a:t>
            </a:r>
            <a:r>
              <a:rPr lang="en-US" altLang="zh-CN" sz="3600" dirty="0">
                <a:ea typeface="华文新魏" panose="02010800040101010101" pitchFamily="2" charset="-122"/>
              </a:rPr>
              <a:t> = create (</a:t>
            </a:r>
            <a:r>
              <a:rPr lang="en-US" altLang="zh-CN" sz="3600" dirty="0" err="1">
                <a:ea typeface="华文新魏" panose="02010800040101010101" pitchFamily="2" charset="-122"/>
              </a:rPr>
              <a:t>filenamep</a:t>
            </a:r>
            <a:r>
              <a:rPr lang="en-US" altLang="zh-CN" sz="3600" dirty="0">
                <a:ea typeface="华文新魏" panose="02010800040101010101" pitchFamily="2" charset="-122"/>
              </a:rPr>
              <a:t>, mode);</a:t>
            </a:r>
          </a:p>
          <a:p>
            <a:pPr eaLnBrk="1" hangingPunct="1"/>
            <a:endParaRPr lang="en-US" altLang="zh-CN"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70678918"/>
      </p:ext>
    </p:extLst>
  </p:cSld>
  <p:clrMapOvr>
    <a:masterClrMapping/>
  </p:clrMapOvr>
  <p:transition>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28663" y="107950"/>
            <a:ext cx="7772400" cy="677863"/>
          </a:xfrm>
        </p:spPr>
        <p:txBody>
          <a:bodyPr/>
          <a:lstStyle/>
          <a:p>
            <a:pPr eaLnBrk="1" hangingPunct="1">
              <a:defRPr/>
            </a:pPr>
            <a:r>
              <a:rPr lang="en-US" altLang="zh-CN" dirty="0">
                <a:solidFill>
                  <a:srgbClr val="FF0000"/>
                </a:solidFill>
                <a:ea typeface="华文新魏" pitchFamily="2" charset="-122"/>
              </a:rPr>
              <a:t>(2) </a:t>
            </a:r>
            <a:r>
              <a:rPr dirty="0">
                <a:solidFill>
                  <a:srgbClr val="FF0000"/>
                </a:solidFill>
                <a:ea typeface="华文新魏" pitchFamily="2" charset="-122"/>
              </a:rPr>
              <a:t>文件的命名</a:t>
            </a:r>
          </a:p>
        </p:txBody>
      </p:sp>
      <p:sp>
        <p:nvSpPr>
          <p:cNvPr id="11267" name="Rectangle 3"/>
          <p:cNvSpPr>
            <a:spLocks noGrp="1" noChangeArrowheads="1"/>
          </p:cNvSpPr>
          <p:nvPr>
            <p:ph type="body" idx="1"/>
          </p:nvPr>
        </p:nvSpPr>
        <p:spPr>
          <a:xfrm>
            <a:off x="428625" y="785813"/>
            <a:ext cx="8286750" cy="2239962"/>
          </a:xfrm>
        </p:spPr>
        <p:txBody>
          <a:bodyPr/>
          <a:lstStyle/>
          <a:p>
            <a:pPr marL="0" indent="352425" eaLnBrk="1" hangingPunct="1">
              <a:buFontTx/>
              <a:buNone/>
              <a:defRPr/>
            </a:pPr>
            <a:r>
              <a:rPr lang="zh-CN" altLang="en-US" dirty="0">
                <a:latin typeface="+mj-lt"/>
                <a:ea typeface="华文新魏" pitchFamily="2" charset="-122"/>
              </a:rPr>
              <a:t>   </a:t>
            </a:r>
            <a:r>
              <a:rPr lang="zh-CN" altLang="en-US" sz="2800" dirty="0"/>
              <a:t>文件是一个抽象机制，提供了把文件保存在磁盘上，用户不必了解信息存储细节且便于读取的方法，这一抽象机制中最重要的是文件命名。</a:t>
            </a:r>
          </a:p>
          <a:p>
            <a:pPr marL="0" indent="352425" eaLnBrk="1" hangingPunct="1">
              <a:buFontTx/>
              <a:buNone/>
              <a:defRPr/>
            </a:pPr>
            <a:r>
              <a:rPr lang="zh-CN" altLang="en-US" sz="2800" dirty="0"/>
              <a:t>   文件名是字母或数字组成的字母数字串，它的格式和长度因系统而异。</a:t>
            </a:r>
            <a:endParaRPr lang="en-US" altLang="zh-CN" sz="2800" dirty="0"/>
          </a:p>
        </p:txBody>
      </p:sp>
      <p:sp>
        <p:nvSpPr>
          <p:cNvPr id="6" name="Rectangle 3"/>
          <p:cNvSpPr txBox="1">
            <a:spLocks noChangeArrowheads="1"/>
          </p:cNvSpPr>
          <p:nvPr/>
        </p:nvSpPr>
        <p:spPr bwMode="auto">
          <a:xfrm>
            <a:off x="827584" y="3140968"/>
            <a:ext cx="7056784" cy="2967038"/>
          </a:xfrm>
          <a:prstGeom prst="rect">
            <a:avLst/>
          </a:prstGeom>
          <a:noFill/>
          <a:ln w="9525">
            <a:noFill/>
            <a:miter lim="800000"/>
            <a:headEnd/>
            <a:tailEnd/>
          </a:ln>
          <a:effectLst/>
        </p:spPr>
        <p:txBody>
          <a:bodyPr wrap="square" lIns="0" tIns="0" rIns="0" bIns="0">
            <a:spAutoFit/>
          </a:bodyPr>
          <a:lstStyle/>
          <a:p>
            <a:pPr indent="352425" algn="ctr">
              <a:defRPr/>
            </a:pPr>
            <a:r>
              <a:rPr lang="en-US" altLang="zh-CN" sz="4400" dirty="0">
                <a:solidFill>
                  <a:srgbClr val="FF0000"/>
                </a:solidFill>
                <a:latin typeface="+mj-lt"/>
                <a:ea typeface="华文新魏" pitchFamily="2" charset="-122"/>
                <a:cs typeface="+mj-cs"/>
              </a:rPr>
              <a:t>(3)</a:t>
            </a:r>
            <a:r>
              <a:rPr lang="zh-CN" altLang="en-US" sz="4400" dirty="0">
                <a:solidFill>
                  <a:srgbClr val="FF0000"/>
                </a:solidFill>
                <a:latin typeface="+mj-lt"/>
                <a:ea typeface="华文新魏" pitchFamily="2" charset="-122"/>
                <a:cs typeface="+mj-cs"/>
              </a:rPr>
              <a:t>文件的类型</a:t>
            </a:r>
            <a:endParaRPr lang="en-US" altLang="zh-CN" sz="4400" dirty="0">
              <a:solidFill>
                <a:srgbClr val="FF0000"/>
              </a:solidFill>
              <a:latin typeface="+mj-lt"/>
              <a:ea typeface="华文新魏" pitchFamily="2" charset="-122"/>
              <a:cs typeface="+mj-cs"/>
            </a:endParaRPr>
          </a:p>
          <a:p>
            <a:pPr indent="352425" algn="just">
              <a:spcBef>
                <a:spcPct val="20000"/>
              </a:spcBef>
              <a:defRPr/>
            </a:pPr>
            <a:r>
              <a:rPr lang="en-US" altLang="zh-CN" sz="2800" kern="0" dirty="0">
                <a:latin typeface="华文新魏" pitchFamily="2" charset="-122"/>
                <a:ea typeface="华文新魏" pitchFamily="2" charset="-122"/>
              </a:rPr>
              <a:t> </a:t>
            </a:r>
            <a:r>
              <a:rPr lang="zh-CN" altLang="en-US" sz="2800" kern="0" dirty="0">
                <a:latin typeface="华文中宋" pitchFamily="2" charset="-122"/>
                <a:ea typeface="华文中宋" pitchFamily="2" charset="-122"/>
              </a:rPr>
              <a:t>操作系统支持不同类型文件：</a:t>
            </a:r>
          </a:p>
          <a:p>
            <a:pPr indent="352425" algn="just">
              <a:spcBef>
                <a:spcPct val="20000"/>
              </a:spcBef>
              <a:defRPr/>
            </a:pPr>
            <a:r>
              <a:rPr lang="en-US" altLang="zh-CN" kern="0" dirty="0">
                <a:latin typeface="华文中宋" pitchFamily="2" charset="-122"/>
                <a:ea typeface="华文中宋" pitchFamily="2" charset="-122"/>
                <a:cs typeface="Times New Roman" pitchFamily="18" charset="0"/>
              </a:rPr>
              <a:t>•</a:t>
            </a:r>
            <a:r>
              <a:rPr lang="zh-CN" altLang="en-US" kern="0" dirty="0">
                <a:latin typeface="华文中宋" pitchFamily="2" charset="-122"/>
                <a:ea typeface="华文中宋" pitchFamily="2" charset="-122"/>
              </a:rPr>
              <a:t>普通文件：</a:t>
            </a:r>
          </a:p>
          <a:p>
            <a:pPr indent="352425" algn="just">
              <a:spcBef>
                <a:spcPct val="20000"/>
              </a:spcBef>
              <a:defRPr/>
            </a:pPr>
            <a:r>
              <a:rPr lang="en-US" altLang="zh-CN" kern="0" dirty="0">
                <a:latin typeface="华文中宋" pitchFamily="2" charset="-122"/>
                <a:ea typeface="华文中宋" pitchFamily="2" charset="-122"/>
                <a:cs typeface="Times New Roman" pitchFamily="18" charset="0"/>
              </a:rPr>
              <a:t>•</a:t>
            </a:r>
            <a:r>
              <a:rPr lang="zh-CN" altLang="en-US" kern="0" dirty="0">
                <a:latin typeface="华文中宋" pitchFamily="2" charset="-122"/>
                <a:ea typeface="华文中宋" pitchFamily="2" charset="-122"/>
              </a:rPr>
              <a:t>目录文件：</a:t>
            </a:r>
          </a:p>
          <a:p>
            <a:pPr indent="352425" algn="just">
              <a:spcBef>
                <a:spcPct val="20000"/>
              </a:spcBef>
              <a:defRPr/>
            </a:pPr>
            <a:r>
              <a:rPr lang="en-US" altLang="zh-CN" kern="0" dirty="0">
                <a:latin typeface="华文中宋" pitchFamily="2" charset="-122"/>
                <a:ea typeface="华文中宋" pitchFamily="2" charset="-122"/>
                <a:cs typeface="Times New Roman" pitchFamily="18" charset="0"/>
              </a:rPr>
              <a:t>•</a:t>
            </a:r>
            <a:r>
              <a:rPr lang="zh-CN" altLang="en-US" kern="0" dirty="0">
                <a:latin typeface="华文中宋" pitchFamily="2" charset="-122"/>
                <a:ea typeface="华文中宋" pitchFamily="2" charset="-122"/>
              </a:rPr>
              <a:t>块设备文件：</a:t>
            </a:r>
          </a:p>
          <a:p>
            <a:pPr indent="352425" algn="just">
              <a:spcBef>
                <a:spcPct val="20000"/>
              </a:spcBef>
              <a:defRPr/>
            </a:pPr>
            <a:r>
              <a:rPr lang="en-US" altLang="zh-CN" kern="0" dirty="0">
                <a:latin typeface="华文中宋" pitchFamily="2" charset="-122"/>
                <a:ea typeface="华文中宋" pitchFamily="2" charset="-122"/>
                <a:cs typeface="Times New Roman" pitchFamily="18" charset="0"/>
              </a:rPr>
              <a:t>•</a:t>
            </a:r>
            <a:r>
              <a:rPr lang="zh-CN" altLang="en-US" kern="0" dirty="0">
                <a:latin typeface="华文中宋" pitchFamily="2" charset="-122"/>
                <a:ea typeface="华文中宋" pitchFamily="2" charset="-122"/>
              </a:rPr>
              <a:t>字符设备文件：</a:t>
            </a:r>
          </a:p>
        </p:txBody>
      </p:sp>
    </p:spTree>
    <p:extLst>
      <p:ext uri="{BB962C8B-B14F-4D97-AF65-F5344CB8AC3E}">
        <p14:creationId xmlns:p14="http://schemas.microsoft.com/office/powerpoint/2010/main" val="2188690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3842" y="188640"/>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(2)</a:t>
            </a:r>
            <a:br>
              <a:rPr lang="en-US" altLang="zh-CN" sz="4800" dirty="0">
                <a:solidFill>
                  <a:srgbClr val="FF0000"/>
                </a:solidFill>
                <a:latin typeface="+mn-lt"/>
                <a:ea typeface="华文新魏" panose="02010800040101010101" pitchFamily="2" charset="-122"/>
              </a:rPr>
            </a:br>
            <a:r>
              <a:rPr lang="en-US" altLang="zh-CN" dirty="0">
                <a:latin typeface="华文新魏" panose="02010800040101010101" pitchFamily="2" charset="-122"/>
                <a:ea typeface="华文新魏" panose="02010800040101010101" pitchFamily="2" charset="-122"/>
              </a:rPr>
              <a:t> </a:t>
            </a:r>
            <a:r>
              <a:rPr lang="zh-CN" altLang="en-US" sz="3600" dirty="0">
                <a:latin typeface="华文新魏" panose="02010800040101010101" pitchFamily="2" charset="-122"/>
                <a:ea typeface="华文新魏" panose="02010800040101010101" pitchFamily="2" charset="-122"/>
              </a:rPr>
              <a:t>文件创建执行过程</a:t>
            </a:r>
            <a:r>
              <a:rPr lang="zh-CN" altLang="en-US" dirty="0">
                <a:latin typeface="华文新魏" panose="02010800040101010101" pitchFamily="2" charset="-122"/>
                <a:ea typeface="华文新魏" panose="02010800040101010101" pitchFamily="2" charset="-122"/>
              </a:rPr>
              <a:t> </a:t>
            </a:r>
          </a:p>
        </p:txBody>
      </p:sp>
      <p:sp>
        <p:nvSpPr>
          <p:cNvPr id="8195" name="Rectangle 3"/>
          <p:cNvSpPr>
            <a:spLocks noGrp="1" noChangeArrowheads="1"/>
          </p:cNvSpPr>
          <p:nvPr>
            <p:ph type="body" idx="1"/>
          </p:nvPr>
        </p:nvSpPr>
        <p:spPr>
          <a:xfrm>
            <a:off x="457200" y="1628775"/>
            <a:ext cx="8305800" cy="5257800"/>
          </a:xfrm>
        </p:spPr>
        <p:txBody>
          <a:bodyPr/>
          <a:lstStyle/>
          <a:p>
            <a:pPr eaLnBrk="1" hangingPunct="1">
              <a:buFontTx/>
              <a:buNone/>
            </a:pPr>
            <a:r>
              <a:rPr lang="en-US" altLang="zh-CN" sz="2800">
                <a:latin typeface="华文新魏" panose="02010800040101010101" pitchFamily="2" charset="-122"/>
                <a:ea typeface="华文新魏" panose="02010800040101010101" pitchFamily="2" charset="-122"/>
              </a:rPr>
              <a:t>① </a:t>
            </a:r>
            <a:r>
              <a:rPr lang="zh-CN" altLang="en-US" sz="2800">
                <a:latin typeface="华文新魏" panose="02010800040101010101" pitchFamily="2" charset="-122"/>
                <a:ea typeface="华文新魏" panose="02010800040101010101" pitchFamily="2" charset="-122"/>
              </a:rPr>
              <a:t>为新文件分配</a:t>
            </a:r>
            <a:r>
              <a:rPr lang="en-US" altLang="zh-CN" sz="2800">
                <a:latin typeface="华文新魏" panose="02010800040101010101" pitchFamily="2" charset="-122"/>
                <a:ea typeface="华文新魏" panose="02010800040101010101" pitchFamily="2" charset="-122"/>
              </a:rPr>
              <a:t>inode</a:t>
            </a:r>
            <a:r>
              <a:rPr lang="zh-CN" altLang="en-US" sz="2800">
                <a:latin typeface="华文新魏" panose="02010800040101010101" pitchFamily="2" charset="-122"/>
                <a:ea typeface="华文新魏" panose="02010800040101010101" pitchFamily="2" charset="-122"/>
              </a:rPr>
              <a:t>和活动</a:t>
            </a:r>
            <a:r>
              <a:rPr lang="en-US" altLang="zh-CN" sz="2800">
                <a:latin typeface="华文新魏" panose="02010800040101010101" pitchFamily="2" charset="-122"/>
                <a:ea typeface="华文新魏" panose="02010800040101010101" pitchFamily="2" charset="-122"/>
              </a:rPr>
              <a:t>inode</a:t>
            </a:r>
            <a:r>
              <a:rPr lang="zh-CN" altLang="en-US" sz="2800">
                <a:latin typeface="华文新魏" panose="02010800040101010101" pitchFamily="2" charset="-122"/>
                <a:ea typeface="华文新魏" panose="02010800040101010101" pitchFamily="2" charset="-122"/>
              </a:rPr>
              <a:t>，并把</a:t>
            </a:r>
            <a:r>
              <a:rPr lang="en-US" altLang="zh-CN" sz="2800">
                <a:latin typeface="华文新魏" panose="02010800040101010101" pitchFamily="2" charset="-122"/>
                <a:ea typeface="华文新魏" panose="02010800040101010101" pitchFamily="2" charset="-122"/>
              </a:rPr>
              <a:t>inode</a:t>
            </a:r>
            <a:r>
              <a:rPr lang="zh-CN" altLang="en-US" sz="2800">
                <a:latin typeface="华文新魏" panose="02010800040101010101" pitchFamily="2" charset="-122"/>
                <a:ea typeface="华文新魏" panose="02010800040101010101" pitchFamily="2" charset="-122"/>
              </a:rPr>
              <a:t>号与文件分量名组成新目录项，记到目录中。</a:t>
            </a:r>
          </a:p>
          <a:p>
            <a:pPr eaLnBrk="1" hangingPunct="1">
              <a:buFontTx/>
              <a:buNone/>
            </a:pPr>
            <a:r>
              <a:rPr lang="zh-CN" altLang="en-US" sz="2800">
                <a:latin typeface="华文新魏" panose="02010800040101010101" pitchFamily="2" charset="-122"/>
                <a:ea typeface="华文新魏" panose="02010800040101010101" pitchFamily="2" charset="-122"/>
              </a:rPr>
              <a:t>② 在新文件所对应的活动</a:t>
            </a:r>
            <a:r>
              <a:rPr lang="en-US" altLang="zh-CN" sz="2800">
                <a:latin typeface="华文新魏" panose="02010800040101010101" pitchFamily="2" charset="-122"/>
                <a:ea typeface="华文新魏" panose="02010800040101010101" pitchFamily="2" charset="-122"/>
              </a:rPr>
              <a:t>inode</a:t>
            </a:r>
            <a:r>
              <a:rPr lang="zh-CN" altLang="en-US" sz="2800">
                <a:latin typeface="华文新魏" panose="02010800040101010101" pitchFamily="2" charset="-122"/>
                <a:ea typeface="华文新魏" panose="02010800040101010101" pitchFamily="2" charset="-122"/>
              </a:rPr>
              <a:t>中置初值，如置存取权限</a:t>
            </a:r>
            <a:r>
              <a:rPr lang="en-US" altLang="zh-CN" sz="2800">
                <a:latin typeface="华文新魏" panose="02010800040101010101" pitchFamily="2" charset="-122"/>
                <a:ea typeface="华文新魏" panose="02010800040101010101" pitchFamily="2" charset="-122"/>
              </a:rPr>
              <a:t>i_mode</a:t>
            </a:r>
            <a:r>
              <a:rPr lang="zh-CN" altLang="en-US" sz="2800">
                <a:latin typeface="华文新魏" panose="02010800040101010101" pitchFamily="2" charset="-122"/>
                <a:ea typeface="华文新魏" panose="02010800040101010101" pitchFamily="2" charset="-122"/>
              </a:rPr>
              <a:t>，连接计数</a:t>
            </a:r>
            <a:r>
              <a:rPr lang="en-US" altLang="zh-CN" sz="2800">
                <a:latin typeface="华文新魏" panose="02010800040101010101" pitchFamily="2" charset="-122"/>
                <a:ea typeface="华文新魏" panose="02010800040101010101" pitchFamily="2" charset="-122"/>
              </a:rPr>
              <a:t>i_nlink</a:t>
            </a:r>
            <a:r>
              <a:rPr lang="zh-CN" altLang="en-US" sz="2800">
                <a:latin typeface="华文新魏" panose="02010800040101010101" pitchFamily="2" charset="-122"/>
                <a:ea typeface="华文新魏" panose="02010800040101010101" pitchFamily="2" charset="-122"/>
              </a:rPr>
              <a:t>等。</a:t>
            </a:r>
          </a:p>
          <a:p>
            <a:pPr eaLnBrk="1" hangingPunct="1">
              <a:buFontTx/>
              <a:buNone/>
            </a:pPr>
            <a:r>
              <a:rPr lang="zh-CN" altLang="en-US" sz="2800">
                <a:latin typeface="华文新魏" panose="02010800040101010101" pitchFamily="2" charset="-122"/>
                <a:ea typeface="华文新魏" panose="02010800040101010101" pitchFamily="2" charset="-122"/>
              </a:rPr>
              <a:t>③ 分配用户打开文件表项和系统打开文件表项，置表项初值，读写位移</a:t>
            </a:r>
            <a:r>
              <a:rPr lang="en-US" altLang="zh-CN" sz="2800">
                <a:latin typeface="华文新魏" panose="02010800040101010101" pitchFamily="2" charset="-122"/>
                <a:ea typeface="华文新魏" panose="02010800040101010101" pitchFamily="2" charset="-122"/>
              </a:rPr>
              <a:t>f_offset</a:t>
            </a:r>
            <a:r>
              <a:rPr lang="zh-CN" altLang="en-US" sz="2800">
                <a:latin typeface="华文新魏" panose="02010800040101010101" pitchFamily="2" charset="-122"/>
                <a:ea typeface="华文新魏" panose="02010800040101010101" pitchFamily="2" charset="-122"/>
              </a:rPr>
              <a:t>清</a:t>
            </a:r>
            <a:r>
              <a:rPr lang="zh-CN" altLang="en-US"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0</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p>
          <a:p>
            <a:pPr eaLnBrk="1" hangingPunct="1">
              <a:buFontTx/>
              <a:buNone/>
            </a:pPr>
            <a:r>
              <a:rPr lang="zh-CN" altLang="en-US" sz="2800">
                <a:latin typeface="华文新魏" panose="02010800040101010101" pitchFamily="2" charset="-122"/>
                <a:ea typeface="华文新魏" panose="02010800040101010101" pitchFamily="2" charset="-122"/>
              </a:rPr>
              <a:t>④把各表项及文件对应的活动</a:t>
            </a:r>
            <a:r>
              <a:rPr lang="en-US" altLang="zh-CN" sz="2800">
                <a:latin typeface="华文新魏" panose="02010800040101010101" pitchFamily="2" charset="-122"/>
                <a:ea typeface="华文新魏" panose="02010800040101010101" pitchFamily="2" charset="-122"/>
              </a:rPr>
              <a:t>inode</a:t>
            </a:r>
            <a:r>
              <a:rPr lang="zh-CN" altLang="en-US" sz="2800">
                <a:latin typeface="华文新魏" panose="02010800040101010101" pitchFamily="2" charset="-122"/>
                <a:ea typeface="华文新魏" panose="02010800040101010101" pitchFamily="2" charset="-122"/>
              </a:rPr>
              <a:t>用指针连接起来，把文件描述字返回给调用者。</a:t>
            </a:r>
          </a:p>
          <a:p>
            <a:pPr eaLnBrk="1" hangingPunct="1"/>
            <a:endParaRPr lang="en-US" altLang="zh-CN" sz="28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60428140"/>
      </p:ext>
    </p:extLst>
  </p:cSld>
  <p:clrMapOvr>
    <a:masterClrMapping/>
  </p:clrMapOvr>
  <p:transition>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06343" y="260648"/>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(3)</a:t>
            </a:r>
            <a:br>
              <a:rPr lang="en-US" altLang="zh-CN" sz="4800" dirty="0">
                <a:solidFill>
                  <a:srgbClr val="FF0000"/>
                </a:solidFill>
                <a:latin typeface="+mn-lt"/>
                <a:ea typeface="华文新魏" panose="02010800040101010101" pitchFamily="2" charset="-122"/>
              </a:rPr>
            </a:br>
            <a:r>
              <a:rPr lang="en-US" altLang="zh-CN" dirty="0">
                <a:latin typeface="华文新魏" panose="02010800040101010101" pitchFamily="2" charset="-122"/>
                <a:ea typeface="华文新魏" panose="02010800040101010101" pitchFamily="2" charset="-122"/>
              </a:rPr>
              <a:t> </a:t>
            </a:r>
            <a:r>
              <a:rPr lang="en-US" altLang="zh-CN" sz="4000" dirty="0">
                <a:latin typeface="华文新魏" panose="02010800040101010101" pitchFamily="2" charset="-122"/>
                <a:ea typeface="华文新魏" panose="02010800040101010101" pitchFamily="2" charset="-122"/>
              </a:rPr>
              <a:t>(2) </a:t>
            </a:r>
            <a:r>
              <a:rPr lang="zh-CN" altLang="en-US" sz="4000" dirty="0">
                <a:latin typeface="华文新魏" panose="02010800040101010101" pitchFamily="2" charset="-122"/>
                <a:ea typeface="华文新魏" panose="02010800040101010101" pitchFamily="2" charset="-122"/>
              </a:rPr>
              <a:t>文件删除</a:t>
            </a:r>
            <a:r>
              <a:rPr lang="zh-CN" altLang="en-US" dirty="0">
                <a:latin typeface="华文新魏" panose="02010800040101010101" pitchFamily="2" charset="-122"/>
                <a:ea typeface="华文新魏" panose="02010800040101010101" pitchFamily="2" charset="-122"/>
              </a:rPr>
              <a:t>  </a:t>
            </a:r>
          </a:p>
        </p:txBody>
      </p:sp>
      <p:sp>
        <p:nvSpPr>
          <p:cNvPr id="9219" name="Rectangle 3"/>
          <p:cNvSpPr>
            <a:spLocks noGrp="1" noChangeArrowheads="1"/>
          </p:cNvSpPr>
          <p:nvPr>
            <p:ph type="body" idx="1"/>
          </p:nvPr>
        </p:nvSpPr>
        <p:spPr>
          <a:xfrm>
            <a:off x="685800" y="1828800"/>
            <a:ext cx="8278688" cy="4419600"/>
          </a:xfrm>
        </p:spPr>
        <p:txBody>
          <a:bodyPr/>
          <a:lstStyle/>
          <a:p>
            <a:pPr eaLnBrk="1" hangingPunct="1">
              <a:buFontTx/>
              <a:buNone/>
            </a:pPr>
            <a:r>
              <a:rPr lang="en-US" altLang="zh-CN" sz="3600" dirty="0">
                <a:latin typeface="华文新魏" panose="02010800040101010101" pitchFamily="2" charset="-122"/>
                <a:ea typeface="华文新魏" panose="02010800040101010101" pitchFamily="2" charset="-122"/>
              </a:rPr>
              <a:t>   </a:t>
            </a:r>
            <a:r>
              <a:rPr lang="zh-CN" altLang="en-US" sz="4000" dirty="0">
                <a:ea typeface="华文新魏" panose="02010800040101010101" pitchFamily="2" charset="-122"/>
              </a:rPr>
              <a:t>删除把指定文件从所在的目录文件中除去。如果没有连接用户</a:t>
            </a:r>
            <a:r>
              <a:rPr lang="en-US" altLang="zh-CN" sz="4000" dirty="0">
                <a:ea typeface="华文新魏" panose="02010800040101010101" pitchFamily="2" charset="-122"/>
              </a:rPr>
              <a:t>(</a:t>
            </a:r>
            <a:r>
              <a:rPr lang="en-US" altLang="zh-CN" sz="4000" dirty="0" err="1">
                <a:ea typeface="华文新魏" panose="02010800040101010101" pitchFamily="2" charset="-122"/>
              </a:rPr>
              <a:t>i_link</a:t>
            </a:r>
            <a:r>
              <a:rPr lang="en-US" altLang="zh-CN" sz="4000" dirty="0">
                <a:ea typeface="华文新魏" panose="02010800040101010101" pitchFamily="2" charset="-122"/>
              </a:rPr>
              <a:t> </a:t>
            </a:r>
            <a:r>
              <a:rPr lang="zh-CN" altLang="en-US" sz="4000" dirty="0">
                <a:ea typeface="华文新魏" panose="02010800040101010101" pitchFamily="2" charset="-122"/>
              </a:rPr>
              <a:t>为“</a:t>
            </a:r>
            <a:r>
              <a:rPr lang="en-US" altLang="zh-CN" sz="4000" dirty="0">
                <a:ea typeface="华文新魏" panose="02010800040101010101" pitchFamily="2" charset="-122"/>
              </a:rPr>
              <a:t>1”)</a:t>
            </a:r>
            <a:r>
              <a:rPr lang="zh-CN" altLang="en-US" sz="4000" dirty="0">
                <a:ea typeface="华文新魏" panose="02010800040101010101" pitchFamily="2" charset="-122"/>
              </a:rPr>
              <a:t>，还要把文件占用的存储空间释放。删除系统调用形式为：</a:t>
            </a:r>
            <a:r>
              <a:rPr lang="en-US" altLang="zh-CN" sz="4000" dirty="0">
                <a:ea typeface="华文新魏" panose="02010800040101010101" pitchFamily="2" charset="-122"/>
              </a:rPr>
              <a:t>unlink (</a:t>
            </a:r>
            <a:r>
              <a:rPr lang="en-US" altLang="zh-CN" sz="2800" dirty="0" err="1">
                <a:ea typeface="华文新魏" panose="02010800040101010101" pitchFamily="2" charset="-122"/>
              </a:rPr>
              <a:t>filenamep</a:t>
            </a:r>
            <a:r>
              <a:rPr lang="en-US" altLang="zh-CN" sz="4000" dirty="0">
                <a:ea typeface="华文新魏" panose="02010800040101010101" pitchFamily="2" charset="-122"/>
              </a:rPr>
              <a:t>)</a:t>
            </a:r>
            <a:r>
              <a:rPr lang="zh-CN" altLang="en-US" sz="4000" dirty="0">
                <a:ea typeface="华文新魏" panose="02010800040101010101" pitchFamily="2" charset="-122"/>
              </a:rPr>
              <a:t>。在执行删除时，必须要求用户对该文件具有“写”操作权。</a:t>
            </a:r>
          </a:p>
          <a:p>
            <a:pPr eaLnBrk="1" hangingPunct="1">
              <a:buFontTx/>
              <a:buNone/>
            </a:pPr>
            <a:endParaRPr lang="en-US" altLang="zh-CN"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904094229"/>
      </p:ext>
    </p:extLst>
  </p:cSld>
  <p:clrMapOvr>
    <a:masterClrMapping/>
  </p:clrMapOvr>
  <p:transition>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609600"/>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(4)</a:t>
            </a:r>
            <a:br>
              <a:rPr lang="en-US" altLang="zh-CN" sz="4800" dirty="0">
                <a:solidFill>
                  <a:srgbClr val="FF0000"/>
                </a:solidFill>
                <a:latin typeface="+mn-lt"/>
                <a:ea typeface="华文新魏" panose="02010800040101010101" pitchFamily="2" charset="-122"/>
              </a:rPr>
            </a:br>
            <a:r>
              <a:rPr lang="en-US" altLang="zh-CN" sz="4000" dirty="0">
                <a:latin typeface="华文新魏" panose="02010800040101010101" pitchFamily="2" charset="-122"/>
                <a:ea typeface="华文新魏" panose="02010800040101010101" pitchFamily="2" charset="-122"/>
              </a:rPr>
              <a:t>(3)</a:t>
            </a:r>
            <a:r>
              <a:rPr lang="zh-CN" altLang="en-US" sz="4000" dirty="0">
                <a:latin typeface="华文新魏" panose="02010800040101010101" pitchFamily="2" charset="-122"/>
                <a:ea typeface="华文新魏" panose="02010800040101010101" pitchFamily="2" charset="-122"/>
              </a:rPr>
              <a:t>文件打开</a:t>
            </a:r>
            <a:r>
              <a:rPr lang="en-US" altLang="zh-CN" sz="4000" dirty="0">
                <a:latin typeface="华文新魏" panose="02010800040101010101" pitchFamily="2" charset="-122"/>
                <a:ea typeface="华文新魏" panose="02010800040101010101" pitchFamily="2" charset="-122"/>
              </a:rPr>
              <a:t>(1)</a:t>
            </a:r>
            <a:endParaRPr lang="en-US" altLang="zh-CN" dirty="0">
              <a:latin typeface="华文新魏" panose="02010800040101010101" pitchFamily="2" charset="-122"/>
              <a:ea typeface="华文新魏" panose="02010800040101010101" pitchFamily="2" charset="-122"/>
            </a:endParaRPr>
          </a:p>
        </p:txBody>
      </p:sp>
      <p:sp>
        <p:nvSpPr>
          <p:cNvPr id="10243" name="Rectangle 3"/>
          <p:cNvSpPr>
            <a:spLocks noGrp="1" noChangeArrowheads="1"/>
          </p:cNvSpPr>
          <p:nvPr>
            <p:ph type="body" idx="1"/>
          </p:nvPr>
        </p:nvSpPr>
        <p:spPr>
          <a:xfrm>
            <a:off x="1524000" y="2057400"/>
            <a:ext cx="7162800" cy="3459832"/>
          </a:xfrm>
        </p:spPr>
        <p:txBody>
          <a:bodyPr/>
          <a:lstStyle/>
          <a:p>
            <a:pPr eaLnBrk="1" hangingPunct="1">
              <a:buFontTx/>
              <a:buNone/>
            </a:pPr>
            <a:r>
              <a:rPr lang="en-US" altLang="zh-CN" dirty="0">
                <a:latin typeface="华文新魏" panose="02010800040101010101" pitchFamily="2" charset="-122"/>
                <a:ea typeface="华文新魏" panose="02010800040101010101" pitchFamily="2" charset="-122"/>
              </a:rPr>
              <a:t>   </a:t>
            </a:r>
            <a:r>
              <a:rPr lang="en-US" altLang="zh-CN" sz="3600" dirty="0" err="1">
                <a:ea typeface="华文新魏" panose="02010800040101010101" pitchFamily="2" charset="-122"/>
              </a:rPr>
              <a:t>系统</a:t>
            </a:r>
            <a:r>
              <a:rPr lang="zh-CN" altLang="en-US" sz="3600" dirty="0">
                <a:ea typeface="华文新魏" panose="02010800040101010101" pitchFamily="2" charset="-122"/>
              </a:rPr>
              <a:t>调用方式为：</a:t>
            </a:r>
          </a:p>
          <a:p>
            <a:pPr eaLnBrk="1" hangingPunct="1">
              <a:buFontTx/>
              <a:buNone/>
            </a:pPr>
            <a:r>
              <a:rPr lang="zh-CN" altLang="en-US" sz="3600" dirty="0">
                <a:ea typeface="华文新魏" panose="02010800040101010101" pitchFamily="2" charset="-122"/>
              </a:rPr>
              <a:t>   </a:t>
            </a:r>
            <a:r>
              <a:rPr lang="en-US" altLang="zh-CN" sz="3600" dirty="0" err="1">
                <a:ea typeface="华文新魏" panose="02010800040101010101" pitchFamily="2" charset="-122"/>
              </a:rPr>
              <a:t>int</a:t>
            </a:r>
            <a:r>
              <a:rPr lang="en-US" altLang="zh-CN" sz="3600" dirty="0">
                <a:ea typeface="华文新魏" panose="02010800040101010101" pitchFamily="2" charset="-122"/>
              </a:rPr>
              <a:t> </a:t>
            </a:r>
            <a:r>
              <a:rPr lang="en-US" altLang="zh-CN" sz="3600" dirty="0" err="1">
                <a:ea typeface="华文新魏" panose="02010800040101010101" pitchFamily="2" charset="-122"/>
              </a:rPr>
              <a:t>fd</a:t>
            </a:r>
            <a:r>
              <a:rPr lang="en-US" altLang="zh-CN" sz="3600" dirty="0">
                <a:ea typeface="华文新魏" panose="02010800040101010101" pitchFamily="2" charset="-122"/>
              </a:rPr>
              <a:t>, mode;</a:t>
            </a:r>
          </a:p>
          <a:p>
            <a:pPr eaLnBrk="1" hangingPunct="1">
              <a:buFontTx/>
              <a:buNone/>
            </a:pPr>
            <a:r>
              <a:rPr lang="en-US" altLang="zh-CN" sz="3600" dirty="0">
                <a:ea typeface="华文新魏" panose="02010800040101010101" pitchFamily="2" charset="-122"/>
              </a:rPr>
              <a:t>   char * </a:t>
            </a:r>
            <a:r>
              <a:rPr lang="en-US" altLang="zh-CN" sz="3600" dirty="0" err="1">
                <a:ea typeface="华文新魏" panose="02010800040101010101" pitchFamily="2" charset="-122"/>
              </a:rPr>
              <a:t>filenamep</a:t>
            </a:r>
            <a:r>
              <a:rPr lang="en-US" altLang="zh-CN" sz="3600" dirty="0">
                <a:ea typeface="华文新魏" panose="02010800040101010101" pitchFamily="2" charset="-122"/>
              </a:rPr>
              <a:t>;</a:t>
            </a:r>
          </a:p>
          <a:p>
            <a:pPr eaLnBrk="1" hangingPunct="1">
              <a:buFontTx/>
              <a:buNone/>
            </a:pPr>
            <a:r>
              <a:rPr lang="en-US" altLang="zh-CN" sz="3600" dirty="0">
                <a:ea typeface="华文新魏" panose="02010800040101010101" pitchFamily="2" charset="-122"/>
              </a:rPr>
              <a:t>   </a:t>
            </a:r>
            <a:r>
              <a:rPr lang="en-US" altLang="zh-CN" sz="3600" dirty="0" err="1">
                <a:ea typeface="华文新魏" panose="02010800040101010101" pitchFamily="2" charset="-122"/>
              </a:rPr>
              <a:t>fd</a:t>
            </a:r>
            <a:r>
              <a:rPr lang="en-US" altLang="zh-CN" sz="3600" dirty="0">
                <a:ea typeface="华文新魏" panose="02010800040101010101" pitchFamily="2" charset="-122"/>
              </a:rPr>
              <a:t> = open (</a:t>
            </a:r>
            <a:r>
              <a:rPr lang="en-US" altLang="zh-CN" sz="3600" dirty="0" err="1">
                <a:ea typeface="华文新魏" panose="02010800040101010101" pitchFamily="2" charset="-122"/>
              </a:rPr>
              <a:t>filenamep</a:t>
            </a:r>
            <a:r>
              <a:rPr lang="en-US" altLang="zh-CN" sz="3600" dirty="0">
                <a:ea typeface="华文新魏" panose="02010800040101010101" pitchFamily="2" charset="-122"/>
              </a:rPr>
              <a:t>, mode);</a:t>
            </a:r>
          </a:p>
          <a:p>
            <a:pPr eaLnBrk="1" hangingPunct="1">
              <a:buFontTx/>
              <a:buNone/>
            </a:pPr>
            <a:endParaRPr lang="en-US" altLang="zh-CN" sz="3600" dirty="0">
              <a:ea typeface="华文新魏" panose="02010800040101010101" pitchFamily="2" charset="-122"/>
            </a:endParaRPr>
          </a:p>
        </p:txBody>
      </p:sp>
    </p:spTree>
    <p:extLst>
      <p:ext uri="{BB962C8B-B14F-4D97-AF65-F5344CB8AC3E}">
        <p14:creationId xmlns:p14="http://schemas.microsoft.com/office/powerpoint/2010/main" val="1138886426"/>
      </p:ext>
    </p:extLst>
  </p:cSld>
  <p:clrMapOvr>
    <a:masterClrMapping/>
  </p:clrMapOvr>
  <p:transition>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332656"/>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(5)</a:t>
            </a:r>
            <a:br>
              <a:rPr lang="en-US" altLang="zh-CN" sz="4800" dirty="0">
                <a:solidFill>
                  <a:srgbClr val="FF0000"/>
                </a:solidFill>
                <a:latin typeface="+mn-lt"/>
                <a:ea typeface="华文新魏" panose="02010800040101010101" pitchFamily="2" charset="-122"/>
              </a:rPr>
            </a:br>
            <a:r>
              <a:rPr lang="zh-CN" altLang="en-US" sz="3600" dirty="0">
                <a:latin typeface="华文新魏" panose="02010800040101010101" pitchFamily="2" charset="-122"/>
                <a:ea typeface="华文新魏" panose="02010800040101010101" pitchFamily="2" charset="-122"/>
              </a:rPr>
              <a:t>文件打开执行过程</a:t>
            </a:r>
            <a:r>
              <a:rPr lang="en-US" altLang="zh-CN" sz="3600" dirty="0">
                <a:latin typeface="华文新魏" panose="02010800040101010101" pitchFamily="2" charset="-122"/>
                <a:ea typeface="华文新魏" panose="02010800040101010101" pitchFamily="2" charset="-122"/>
              </a:rPr>
              <a:t>(2)</a:t>
            </a:r>
          </a:p>
        </p:txBody>
      </p:sp>
      <p:sp>
        <p:nvSpPr>
          <p:cNvPr id="11267" name="Rectangle 3"/>
          <p:cNvSpPr>
            <a:spLocks noGrp="1" noChangeArrowheads="1"/>
          </p:cNvSpPr>
          <p:nvPr>
            <p:ph type="body" idx="1"/>
          </p:nvPr>
        </p:nvSpPr>
        <p:spPr>
          <a:xfrm>
            <a:off x="762000" y="1752600"/>
            <a:ext cx="8058472" cy="4572000"/>
          </a:xfrm>
        </p:spPr>
        <p:txBody>
          <a:bodyPr/>
          <a:lstStyle/>
          <a:p>
            <a:pPr eaLnBrk="1" hangingPunct="1">
              <a:lnSpc>
                <a:spcPct val="90000"/>
              </a:lnSpc>
              <a:buFontTx/>
              <a:buNone/>
            </a:pPr>
            <a:r>
              <a:rPr lang="en-US" altLang="zh-CN" dirty="0">
                <a:ea typeface="华文新魏" panose="02010800040101010101" pitchFamily="2" charset="-122"/>
              </a:rPr>
              <a:t>① </a:t>
            </a:r>
            <a:r>
              <a:rPr lang="zh-CN" altLang="en-US" dirty="0">
                <a:ea typeface="华文新魏" panose="02010800040101010101" pitchFamily="2" charset="-122"/>
              </a:rPr>
              <a:t>检索目录，把它的外存</a:t>
            </a:r>
            <a:r>
              <a:rPr lang="en-US" altLang="zh-CN" dirty="0" err="1">
                <a:ea typeface="华文新魏" panose="02010800040101010101" pitchFamily="2" charset="-122"/>
              </a:rPr>
              <a:t>inode</a:t>
            </a:r>
            <a:r>
              <a:rPr lang="zh-CN" altLang="en-US" dirty="0">
                <a:ea typeface="华文新魏" panose="02010800040101010101" pitchFamily="2" charset="-122"/>
              </a:rPr>
              <a:t>复制到活动</a:t>
            </a:r>
            <a:r>
              <a:rPr lang="en-US" altLang="zh-CN" dirty="0" err="1">
                <a:ea typeface="华文新魏" panose="02010800040101010101" pitchFamily="2" charset="-122"/>
              </a:rPr>
              <a:t>inode</a:t>
            </a:r>
            <a:r>
              <a:rPr lang="zh-CN" altLang="en-US" dirty="0">
                <a:ea typeface="华文新魏" panose="02010800040101010101" pitchFamily="2" charset="-122"/>
              </a:rPr>
              <a:t>表。</a:t>
            </a:r>
          </a:p>
          <a:p>
            <a:pPr eaLnBrk="1" hangingPunct="1">
              <a:lnSpc>
                <a:spcPct val="90000"/>
              </a:lnSpc>
              <a:buFontTx/>
              <a:buNone/>
            </a:pPr>
            <a:r>
              <a:rPr lang="zh-CN" altLang="en-US" dirty="0">
                <a:ea typeface="华文新魏" panose="02010800040101010101" pitchFamily="2" charset="-122"/>
              </a:rPr>
              <a:t>②根据参数</a:t>
            </a:r>
            <a:r>
              <a:rPr lang="en-US" altLang="zh-CN" dirty="0">
                <a:ea typeface="华文新魏" panose="02010800040101010101" pitchFamily="2" charset="-122"/>
              </a:rPr>
              <a:t>mode</a:t>
            </a:r>
            <a:r>
              <a:rPr lang="zh-CN" altLang="en-US" dirty="0">
                <a:ea typeface="华文新魏" panose="02010800040101010101" pitchFamily="2" charset="-122"/>
              </a:rPr>
              <a:t>核对权限，如果非法，则这次打开失败。</a:t>
            </a:r>
          </a:p>
          <a:p>
            <a:pPr eaLnBrk="1" hangingPunct="1">
              <a:lnSpc>
                <a:spcPct val="90000"/>
              </a:lnSpc>
              <a:buFontTx/>
              <a:buNone/>
            </a:pPr>
            <a:r>
              <a:rPr lang="zh-CN" altLang="en-US" sz="2800" dirty="0">
                <a:ea typeface="华文新魏" panose="02010800040101010101" pitchFamily="2" charset="-122"/>
              </a:rPr>
              <a:t>③ </a:t>
            </a:r>
            <a:r>
              <a:rPr lang="zh-CN" altLang="en-US" dirty="0">
                <a:ea typeface="华文新魏" panose="02010800040101010101" pitchFamily="2" charset="-122"/>
              </a:rPr>
              <a:t>当“打开”合法时，为文件分配用户打开文件表项和系统打开文件表项，并为表项设置初值。通过指针建立这些表项与活动</a:t>
            </a:r>
            <a:r>
              <a:rPr lang="en-US" altLang="zh-CN" dirty="0" err="1">
                <a:ea typeface="华文新魏" panose="02010800040101010101" pitchFamily="2" charset="-122"/>
              </a:rPr>
              <a:t>inode</a:t>
            </a:r>
            <a:r>
              <a:rPr lang="zh-CN" altLang="en-US" dirty="0">
                <a:ea typeface="华文新魏" panose="02010800040101010101" pitchFamily="2" charset="-122"/>
              </a:rPr>
              <a:t>间的联系。把文件描述字，即用户打开文件表中相应文件表项的序号返回给调用者。</a:t>
            </a:r>
          </a:p>
          <a:p>
            <a:pPr eaLnBrk="1" hangingPunct="1">
              <a:lnSpc>
                <a:spcPct val="90000"/>
              </a:lnSpc>
              <a:buFontTx/>
              <a:buNone/>
            </a:pP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9062979"/>
      </p:ext>
    </p:extLst>
  </p:cSld>
  <p:clrMapOvr>
    <a:masterClrMapping/>
  </p:clrMapOvr>
  <p:transition>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560" y="404664"/>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(6)</a:t>
            </a:r>
            <a:br>
              <a:rPr lang="en-US" altLang="zh-CN" sz="4800" dirty="0">
                <a:solidFill>
                  <a:srgbClr val="FF0000"/>
                </a:solidFill>
                <a:latin typeface="+mn-lt"/>
                <a:ea typeface="华文新魏" panose="02010800040101010101" pitchFamily="2" charset="-122"/>
              </a:rPr>
            </a:br>
            <a:r>
              <a:rPr lang="en-US" altLang="zh-CN" sz="4800" dirty="0">
                <a:latin typeface="华文新魏" panose="02010800040101010101" pitchFamily="2" charset="-122"/>
                <a:ea typeface="华文新魏" panose="02010800040101010101" pitchFamily="2" charset="-122"/>
              </a:rPr>
              <a:t>(4)</a:t>
            </a:r>
            <a:r>
              <a:rPr lang="zh-CN" altLang="en-US" sz="4000" dirty="0">
                <a:latin typeface="华文新魏" panose="02010800040101010101" pitchFamily="2" charset="-122"/>
                <a:ea typeface="华文新魏" panose="02010800040101010101" pitchFamily="2" charset="-122"/>
              </a:rPr>
              <a:t>文件关闭</a:t>
            </a:r>
            <a:r>
              <a:rPr lang="en-US" altLang="zh-CN" sz="4000" dirty="0">
                <a:latin typeface="华文新魏" panose="02010800040101010101" pitchFamily="2" charset="-122"/>
                <a:ea typeface="华文新魏" panose="02010800040101010101" pitchFamily="2" charset="-122"/>
              </a:rPr>
              <a:t>(1)</a:t>
            </a:r>
            <a:br>
              <a:rPr lang="en-US" altLang="zh-CN" sz="4000" dirty="0">
                <a:latin typeface="华文新魏" panose="02010800040101010101" pitchFamily="2" charset="-122"/>
                <a:ea typeface="华文新魏" panose="02010800040101010101" pitchFamily="2" charset="-122"/>
              </a:rPr>
            </a:br>
            <a:endParaRPr lang="en-US" altLang="zh-CN" sz="4000" dirty="0">
              <a:latin typeface="华文新魏" panose="02010800040101010101" pitchFamily="2" charset="-122"/>
              <a:ea typeface="华文新魏" panose="02010800040101010101" pitchFamily="2" charset="-122"/>
            </a:endParaRPr>
          </a:p>
        </p:txBody>
      </p:sp>
      <p:sp>
        <p:nvSpPr>
          <p:cNvPr id="12291" name="Rectangle 3"/>
          <p:cNvSpPr>
            <a:spLocks noGrp="1" noChangeArrowheads="1"/>
          </p:cNvSpPr>
          <p:nvPr>
            <p:ph type="body" idx="1"/>
          </p:nvPr>
        </p:nvSpPr>
        <p:spPr>
          <a:xfrm>
            <a:off x="1981200" y="2057400"/>
            <a:ext cx="5715000" cy="4267200"/>
          </a:xfrm>
        </p:spPr>
        <p:txBody>
          <a:bodyPr/>
          <a:lstStyle/>
          <a:p>
            <a:pPr eaLnBrk="1" hangingPunct="1">
              <a:buFontTx/>
              <a:buNone/>
            </a:pPr>
            <a:r>
              <a:rPr lang="en-US" altLang="zh-CN" dirty="0">
                <a:ea typeface="华文新魏" panose="02010800040101010101" pitchFamily="2" charset="-122"/>
              </a:rPr>
              <a:t>     </a:t>
            </a:r>
            <a:r>
              <a:rPr lang="en-US" altLang="zh-CN" sz="4000" dirty="0" err="1">
                <a:ea typeface="华文新魏" panose="02010800040101010101" pitchFamily="2" charset="-122"/>
              </a:rPr>
              <a:t>系统</a:t>
            </a:r>
            <a:r>
              <a:rPr lang="zh-CN" altLang="en-US" sz="4000" dirty="0">
                <a:ea typeface="华文新魏" panose="02010800040101010101" pitchFamily="2" charset="-122"/>
              </a:rPr>
              <a:t>调用方式为：</a:t>
            </a:r>
          </a:p>
          <a:p>
            <a:pPr eaLnBrk="1" hangingPunct="1">
              <a:buFontTx/>
              <a:buNone/>
            </a:pPr>
            <a:r>
              <a:rPr lang="zh-CN" altLang="en-US" sz="4000" dirty="0">
                <a:ea typeface="华文新魏" panose="02010800040101010101" pitchFamily="2" charset="-122"/>
              </a:rPr>
              <a:t>     </a:t>
            </a:r>
            <a:r>
              <a:rPr lang="en-US" altLang="zh-CN" sz="4000" dirty="0" err="1">
                <a:ea typeface="华文新魏" panose="02010800040101010101" pitchFamily="2" charset="-122"/>
              </a:rPr>
              <a:t>int</a:t>
            </a:r>
            <a:r>
              <a:rPr lang="en-US" altLang="zh-CN" sz="4000" dirty="0">
                <a:ea typeface="华文新魏" panose="02010800040101010101" pitchFamily="2" charset="-122"/>
              </a:rPr>
              <a:t> </a:t>
            </a:r>
            <a:r>
              <a:rPr lang="en-US" altLang="zh-CN" sz="4000" dirty="0" err="1">
                <a:ea typeface="华文新魏" panose="02010800040101010101" pitchFamily="2" charset="-122"/>
              </a:rPr>
              <a:t>fd</a:t>
            </a:r>
            <a:r>
              <a:rPr lang="en-US" altLang="zh-CN" sz="4000" dirty="0">
                <a:ea typeface="华文新魏" panose="02010800040101010101" pitchFamily="2" charset="-122"/>
              </a:rPr>
              <a:t>;</a:t>
            </a:r>
          </a:p>
          <a:p>
            <a:pPr eaLnBrk="1" hangingPunct="1">
              <a:buFontTx/>
              <a:buNone/>
            </a:pPr>
            <a:r>
              <a:rPr lang="en-US" altLang="zh-CN" sz="4000" dirty="0">
                <a:ea typeface="华文新魏" panose="02010800040101010101" pitchFamily="2" charset="-122"/>
              </a:rPr>
              <a:t>     close (</a:t>
            </a:r>
            <a:r>
              <a:rPr lang="en-US" altLang="zh-CN" sz="4000" dirty="0" err="1">
                <a:ea typeface="华文新魏" panose="02010800040101010101" pitchFamily="2" charset="-122"/>
              </a:rPr>
              <a:t>fd</a:t>
            </a:r>
            <a:r>
              <a:rPr lang="en-US" altLang="zh-CN" sz="4000" dirty="0">
                <a:ea typeface="华文新魏" panose="02010800040101010101" pitchFamily="2" charset="-122"/>
              </a:rPr>
              <a:t>);</a:t>
            </a:r>
          </a:p>
          <a:p>
            <a:pPr eaLnBrk="1" hangingPunct="1">
              <a:buFontTx/>
              <a:buNone/>
            </a:pPr>
            <a:endParaRPr lang="en-US" altLang="zh-CN"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98258929"/>
      </p:ext>
    </p:extLst>
  </p:cSld>
  <p:clrMapOvr>
    <a:masterClrMapping/>
  </p:clrMapOvr>
  <p:transition>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36848" y="260648"/>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(7)</a:t>
            </a:r>
            <a:br>
              <a:rPr lang="en-US" altLang="zh-CN" sz="4800" dirty="0">
                <a:solidFill>
                  <a:srgbClr val="FF0000"/>
                </a:solidFill>
                <a:latin typeface="+mn-lt"/>
                <a:ea typeface="华文新魏" panose="02010800040101010101" pitchFamily="2" charset="-122"/>
              </a:rPr>
            </a:br>
            <a:r>
              <a:rPr lang="zh-CN" altLang="en-US" sz="4000" dirty="0">
                <a:latin typeface="华文新魏" panose="02010800040101010101" pitchFamily="2" charset="-122"/>
                <a:ea typeface="华文新魏" panose="02010800040101010101" pitchFamily="2" charset="-122"/>
              </a:rPr>
              <a:t>文件关闭</a:t>
            </a:r>
            <a:r>
              <a:rPr lang="en-US" altLang="zh-CN" sz="4000" dirty="0">
                <a:latin typeface="华文新魏" panose="02010800040101010101" pitchFamily="2" charset="-122"/>
                <a:ea typeface="华文新魏" panose="02010800040101010101" pitchFamily="2" charset="-122"/>
              </a:rPr>
              <a:t>(2)</a:t>
            </a:r>
          </a:p>
        </p:txBody>
      </p:sp>
      <p:sp>
        <p:nvSpPr>
          <p:cNvPr id="13315" name="Rectangle 3"/>
          <p:cNvSpPr>
            <a:spLocks noGrp="1" noChangeArrowheads="1"/>
          </p:cNvSpPr>
          <p:nvPr>
            <p:ph type="body" idx="1"/>
          </p:nvPr>
        </p:nvSpPr>
        <p:spPr>
          <a:xfrm>
            <a:off x="467544" y="1752600"/>
            <a:ext cx="8424936" cy="4412704"/>
          </a:xfrm>
        </p:spPr>
        <p:txBody>
          <a:bodyPr/>
          <a:lstStyle/>
          <a:p>
            <a:pPr eaLnBrk="1" hangingPunct="1">
              <a:lnSpc>
                <a:spcPct val="90000"/>
              </a:lnSpc>
              <a:buFontTx/>
              <a:buNone/>
            </a:pPr>
            <a:r>
              <a:rPr lang="en-US" altLang="zh-CN" sz="2800" dirty="0">
                <a:ea typeface="华文新魏" panose="02010800040101010101" pitchFamily="2" charset="-122"/>
              </a:rPr>
              <a:t>① </a:t>
            </a:r>
            <a:r>
              <a:rPr lang="zh-CN" altLang="en-US" sz="2800" dirty="0">
                <a:ea typeface="华文新魏" panose="02010800040101010101" pitchFamily="2" charset="-122"/>
              </a:rPr>
              <a:t>根据</a:t>
            </a:r>
            <a:r>
              <a:rPr lang="en-US" altLang="zh-CN" sz="2800" dirty="0" err="1">
                <a:ea typeface="华文新魏" panose="02010800040101010101" pitchFamily="2" charset="-122"/>
              </a:rPr>
              <a:t>fd</a:t>
            </a:r>
            <a:r>
              <a:rPr lang="zh-CN" altLang="en-US" sz="2800" dirty="0">
                <a:ea typeface="华文新魏" panose="02010800040101010101" pitchFamily="2" charset="-122"/>
              </a:rPr>
              <a:t>找到用户打开文件表项，再找到系统打开文件表项。释放用户打开文件表项。</a:t>
            </a:r>
          </a:p>
          <a:p>
            <a:pPr eaLnBrk="1" hangingPunct="1">
              <a:lnSpc>
                <a:spcPct val="90000"/>
              </a:lnSpc>
              <a:buFontTx/>
              <a:buNone/>
            </a:pPr>
            <a:r>
              <a:rPr lang="zh-CN" altLang="en-US" sz="2800" dirty="0">
                <a:ea typeface="华文新魏" panose="02010800040101010101" pitchFamily="2" charset="-122"/>
              </a:rPr>
              <a:t>② 把对应系统打开文件表项中的</a:t>
            </a:r>
            <a:r>
              <a:rPr lang="en-US" altLang="zh-CN" sz="2800" dirty="0" err="1">
                <a:ea typeface="华文新魏" panose="02010800040101010101" pitchFamily="2" charset="-122"/>
              </a:rPr>
              <a:t>f_count</a:t>
            </a:r>
            <a:r>
              <a:rPr lang="zh-CN" altLang="en-US" sz="2800" dirty="0">
                <a:ea typeface="华文新魏" panose="02010800040101010101" pitchFamily="2" charset="-122"/>
              </a:rPr>
              <a:t>减“</a:t>
            </a:r>
            <a:r>
              <a:rPr lang="en-US" altLang="zh-CN" sz="2800" dirty="0">
                <a:ea typeface="华文新魏" panose="02010800040101010101" pitchFamily="2" charset="-122"/>
              </a:rPr>
              <a:t>1”</a:t>
            </a:r>
            <a:r>
              <a:rPr lang="zh-CN" altLang="en-US" sz="2800" dirty="0">
                <a:ea typeface="华文新魏" panose="02010800040101010101" pitchFamily="2" charset="-122"/>
              </a:rPr>
              <a:t>，如果非“</a:t>
            </a:r>
            <a:r>
              <a:rPr lang="en-US" altLang="zh-CN" sz="2800" dirty="0">
                <a:ea typeface="华文新魏" panose="02010800040101010101" pitchFamily="2" charset="-122"/>
              </a:rPr>
              <a:t>0”</a:t>
            </a:r>
            <a:r>
              <a:rPr lang="zh-CN" altLang="en-US" sz="2800" dirty="0">
                <a:ea typeface="华文新魏" panose="02010800040101010101" pitchFamily="2" charset="-122"/>
              </a:rPr>
              <a:t>，说明还有进程共享这一表项，不用释放直接返回；否则释放表项。</a:t>
            </a:r>
          </a:p>
          <a:p>
            <a:pPr eaLnBrk="1" hangingPunct="1">
              <a:lnSpc>
                <a:spcPct val="90000"/>
              </a:lnSpc>
              <a:buFontTx/>
              <a:buNone/>
            </a:pPr>
            <a:r>
              <a:rPr lang="zh-CN" altLang="en-US" dirty="0">
                <a:ea typeface="华文新魏" panose="02010800040101010101" pitchFamily="2" charset="-122"/>
              </a:rPr>
              <a:t>③ 把活动索引节点中的</a:t>
            </a:r>
            <a:r>
              <a:rPr lang="en-US" altLang="zh-CN" dirty="0" err="1">
                <a:ea typeface="华文新魏" panose="02010800040101010101" pitchFamily="2" charset="-122"/>
              </a:rPr>
              <a:t>i_count</a:t>
            </a:r>
            <a:r>
              <a:rPr lang="zh-CN" altLang="en-US" dirty="0">
                <a:ea typeface="华文新魏" panose="02010800040101010101" pitchFamily="2" charset="-122"/>
              </a:rPr>
              <a:t>减“</a:t>
            </a:r>
            <a:r>
              <a:rPr lang="en-US" altLang="zh-CN" dirty="0">
                <a:ea typeface="华文新魏" panose="02010800040101010101" pitchFamily="2" charset="-122"/>
              </a:rPr>
              <a:t>1”</a:t>
            </a:r>
            <a:r>
              <a:rPr lang="zh-CN" altLang="en-US" dirty="0">
                <a:ea typeface="华文新魏" panose="02010800040101010101" pitchFamily="2" charset="-122"/>
              </a:rPr>
              <a:t>，若不为“</a:t>
            </a:r>
            <a:r>
              <a:rPr lang="en-US" altLang="zh-CN" dirty="0">
                <a:ea typeface="华文新魏" panose="02010800040101010101" pitchFamily="2" charset="-122"/>
              </a:rPr>
              <a:t>0”</a:t>
            </a:r>
            <a:r>
              <a:rPr lang="zh-CN" altLang="en-US" dirty="0">
                <a:ea typeface="华文新魏" panose="02010800040101010101" pitchFamily="2" charset="-122"/>
              </a:rPr>
              <a:t>，表明还有用户进程正在使用该文件，不用释放而直接返回，否则在把该活动</a:t>
            </a:r>
            <a:r>
              <a:rPr lang="en-US" altLang="zh-CN" dirty="0" err="1">
                <a:ea typeface="华文新魏" panose="02010800040101010101" pitchFamily="2" charset="-122"/>
              </a:rPr>
              <a:t>inode</a:t>
            </a:r>
            <a:r>
              <a:rPr lang="zh-CN" altLang="en-US" dirty="0">
                <a:ea typeface="华文新魏" panose="02010800040101010101" pitchFamily="2" charset="-122"/>
              </a:rPr>
              <a:t>中的内容复制回文件卷上的相应</a:t>
            </a:r>
            <a:r>
              <a:rPr lang="en-US" altLang="zh-CN" dirty="0" err="1">
                <a:ea typeface="华文新魏" panose="02010800040101010101" pitchFamily="2" charset="-122"/>
              </a:rPr>
              <a:t>inode</a:t>
            </a:r>
            <a:r>
              <a:rPr lang="zh-CN" altLang="en-US" dirty="0">
                <a:ea typeface="华文新魏" panose="02010800040101010101" pitchFamily="2" charset="-122"/>
              </a:rPr>
              <a:t>中后，释放该活动</a:t>
            </a:r>
            <a:r>
              <a:rPr lang="en-US" altLang="zh-CN" dirty="0" err="1">
                <a:ea typeface="华文新魏" panose="02010800040101010101" pitchFamily="2" charset="-122"/>
              </a:rPr>
              <a:t>inode</a:t>
            </a:r>
            <a:r>
              <a:rPr lang="en-US" altLang="zh-CN" dirty="0">
                <a:ea typeface="华文新魏" panose="02010800040101010101" pitchFamily="2" charset="-122"/>
              </a:rPr>
              <a:t> </a:t>
            </a:r>
            <a:r>
              <a:rPr lang="zh-CN" altLang="en-US" dirty="0">
                <a:ea typeface="华文新魏" panose="02010800040101010101" pitchFamily="2" charset="-122"/>
              </a:rPr>
              <a:t>。</a:t>
            </a:r>
          </a:p>
          <a:p>
            <a:pPr eaLnBrk="1" hangingPunct="1">
              <a:lnSpc>
                <a:spcPct val="90000"/>
              </a:lnSpc>
              <a:buFontTx/>
              <a:buNone/>
            </a:pPr>
            <a:endParaRPr lang="en-US" altLang="zh-CN"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15460483"/>
      </p:ext>
    </p:extLst>
  </p:cSld>
  <p:clrMapOvr>
    <a:masterClrMapping/>
  </p:clrMapOvr>
  <p:transition>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552" y="404664"/>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(8)</a:t>
            </a:r>
            <a:br>
              <a:rPr lang="en-US" altLang="zh-CN" sz="4800" dirty="0">
                <a:solidFill>
                  <a:srgbClr val="FF0000"/>
                </a:solidFill>
                <a:latin typeface="+mn-lt"/>
                <a:ea typeface="华文新魏" panose="02010800040101010101" pitchFamily="2" charset="-122"/>
              </a:rPr>
            </a:br>
            <a:r>
              <a:rPr lang="en-US" altLang="zh-CN" sz="4000" dirty="0">
                <a:latin typeface="华文新魏" panose="02010800040101010101" pitchFamily="2" charset="-122"/>
                <a:ea typeface="华文新魏" panose="02010800040101010101" pitchFamily="2" charset="-122"/>
              </a:rPr>
              <a:t>(5)</a:t>
            </a:r>
            <a:r>
              <a:rPr lang="zh-CN" altLang="en-US" sz="4000" dirty="0">
                <a:latin typeface="华文新魏" panose="02010800040101010101" pitchFamily="2" charset="-122"/>
                <a:ea typeface="华文新魏" panose="02010800040101010101" pitchFamily="2" charset="-122"/>
              </a:rPr>
              <a:t>读文件</a:t>
            </a:r>
            <a:r>
              <a:rPr lang="en-US" altLang="zh-CN" sz="4000" dirty="0">
                <a:latin typeface="华文新魏" panose="02010800040101010101" pitchFamily="2" charset="-122"/>
                <a:ea typeface="华文新魏" panose="02010800040101010101" pitchFamily="2" charset="-122"/>
              </a:rPr>
              <a:t>(1)</a:t>
            </a:r>
            <a:br>
              <a:rPr lang="en-US" altLang="zh-CN" sz="4000" b="1" dirty="0">
                <a:solidFill>
                  <a:schemeClr val="accent2"/>
                </a:solidFill>
                <a:latin typeface="华文新魏" panose="02010800040101010101" pitchFamily="2" charset="-122"/>
                <a:ea typeface="华文新魏" panose="02010800040101010101" pitchFamily="2" charset="-122"/>
              </a:rPr>
            </a:br>
            <a:br>
              <a:rPr lang="en-US" altLang="zh-CN" sz="4000" b="1" dirty="0">
                <a:solidFill>
                  <a:schemeClr val="accent2"/>
                </a:solidFill>
                <a:latin typeface="华文新魏" panose="02010800040101010101" pitchFamily="2" charset="-122"/>
                <a:ea typeface="华文新魏" panose="02010800040101010101" pitchFamily="2" charset="-122"/>
              </a:rPr>
            </a:br>
            <a:endParaRPr lang="en-US" altLang="zh-CN" sz="4000" b="1" dirty="0">
              <a:solidFill>
                <a:schemeClr val="accent2"/>
              </a:solidFill>
              <a:latin typeface="华文新魏" panose="02010800040101010101" pitchFamily="2" charset="-122"/>
              <a:ea typeface="华文新魏" panose="02010800040101010101" pitchFamily="2" charset="-122"/>
            </a:endParaRPr>
          </a:p>
        </p:txBody>
      </p:sp>
      <p:sp>
        <p:nvSpPr>
          <p:cNvPr id="14339" name="Rectangle 3"/>
          <p:cNvSpPr>
            <a:spLocks noGrp="1" noChangeArrowheads="1"/>
          </p:cNvSpPr>
          <p:nvPr>
            <p:ph type="body" idx="1"/>
          </p:nvPr>
        </p:nvSpPr>
        <p:spPr>
          <a:xfrm>
            <a:off x="1752600" y="1981200"/>
            <a:ext cx="7010400" cy="4419600"/>
          </a:xfrm>
        </p:spPr>
        <p:txBody>
          <a:bodyPr/>
          <a:lstStyle/>
          <a:p>
            <a:pPr eaLnBrk="1" hangingPunct="1">
              <a:buFontTx/>
              <a:buNone/>
            </a:pPr>
            <a:r>
              <a:rPr lang="zh-CN" altLang="en-US" sz="4000" dirty="0">
                <a:ea typeface="华文新魏" panose="02010800040101010101" pitchFamily="2" charset="-122"/>
              </a:rPr>
              <a:t>系统调用形式为：</a:t>
            </a:r>
          </a:p>
          <a:p>
            <a:pPr eaLnBrk="1" hangingPunct="1">
              <a:buFontTx/>
              <a:buNone/>
            </a:pPr>
            <a:r>
              <a:rPr lang="zh-CN" altLang="en-US" sz="4000" dirty="0">
                <a:ea typeface="华文新魏" panose="02010800040101010101" pitchFamily="2" charset="-122"/>
              </a:rPr>
              <a:t> </a:t>
            </a:r>
            <a:r>
              <a:rPr lang="en-US" altLang="zh-CN" sz="4000" dirty="0" err="1">
                <a:ea typeface="华文新魏" panose="02010800040101010101" pitchFamily="2" charset="-122"/>
              </a:rPr>
              <a:t>int</a:t>
            </a:r>
            <a:r>
              <a:rPr lang="en-US" altLang="zh-CN" sz="4000" dirty="0">
                <a:ea typeface="华文新魏" panose="02010800040101010101" pitchFamily="2" charset="-122"/>
              </a:rPr>
              <a:t> nr, </a:t>
            </a:r>
            <a:r>
              <a:rPr lang="en-US" altLang="zh-CN" sz="4000" dirty="0" err="1">
                <a:ea typeface="华文新魏" panose="02010800040101010101" pitchFamily="2" charset="-122"/>
              </a:rPr>
              <a:t>fd</a:t>
            </a:r>
            <a:r>
              <a:rPr lang="en-US" altLang="zh-CN" sz="4000" dirty="0">
                <a:ea typeface="华文新魏" panose="02010800040101010101" pitchFamily="2" charset="-122"/>
              </a:rPr>
              <a:t>, count;</a:t>
            </a:r>
          </a:p>
          <a:p>
            <a:pPr eaLnBrk="1" hangingPunct="1">
              <a:buFontTx/>
              <a:buNone/>
            </a:pPr>
            <a:r>
              <a:rPr lang="en-US" altLang="zh-CN" sz="4000" dirty="0">
                <a:ea typeface="华文新魏" panose="02010800040101010101" pitchFamily="2" charset="-122"/>
              </a:rPr>
              <a:t> char </a:t>
            </a:r>
            <a:r>
              <a:rPr lang="en-US" altLang="zh-CN" sz="4000" dirty="0" err="1">
                <a:ea typeface="华文新魏" panose="02010800040101010101" pitchFamily="2" charset="-122"/>
              </a:rPr>
              <a:t>buf</a:t>
            </a:r>
            <a:r>
              <a:rPr lang="en-US" altLang="zh-CN" sz="4000" dirty="0">
                <a:ea typeface="华文新魏" panose="02010800040101010101" pitchFamily="2" charset="-122"/>
              </a:rPr>
              <a:t> [  ]</a:t>
            </a:r>
          </a:p>
          <a:p>
            <a:pPr eaLnBrk="1" hangingPunct="1">
              <a:buFontTx/>
              <a:buNone/>
            </a:pPr>
            <a:r>
              <a:rPr lang="en-US" altLang="zh-CN" sz="4000" dirty="0">
                <a:ea typeface="华文新魏" panose="02010800040101010101" pitchFamily="2" charset="-122"/>
              </a:rPr>
              <a:t> nr = read (</a:t>
            </a:r>
            <a:r>
              <a:rPr lang="en-US" altLang="zh-CN" sz="4000" dirty="0" err="1">
                <a:ea typeface="华文新魏" panose="02010800040101010101" pitchFamily="2" charset="-122"/>
              </a:rPr>
              <a:t>fd</a:t>
            </a:r>
            <a:r>
              <a:rPr lang="en-US" altLang="zh-CN" sz="4000" dirty="0">
                <a:ea typeface="华文新魏" panose="02010800040101010101" pitchFamily="2" charset="-122"/>
              </a:rPr>
              <a:t>, </a:t>
            </a:r>
            <a:r>
              <a:rPr lang="en-US" altLang="zh-CN" sz="4000" dirty="0" err="1">
                <a:ea typeface="华文新魏" panose="02010800040101010101" pitchFamily="2" charset="-122"/>
              </a:rPr>
              <a:t>buf</a:t>
            </a:r>
            <a:r>
              <a:rPr lang="en-US" altLang="zh-CN" sz="4000" dirty="0">
                <a:ea typeface="华文新魏" panose="02010800040101010101" pitchFamily="2" charset="-122"/>
              </a:rPr>
              <a:t>, count);</a:t>
            </a:r>
          </a:p>
          <a:p>
            <a:pPr eaLnBrk="1" hangingPunct="1">
              <a:buFontTx/>
              <a:buNone/>
            </a:pPr>
            <a:endParaRPr lang="en-US" altLang="zh-CN"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72691796"/>
      </p:ext>
    </p:extLst>
  </p:cSld>
  <p:clrMapOvr>
    <a:masterClrMapping/>
  </p:clrMapOvr>
  <p:transition>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3568" y="404664"/>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(9)</a:t>
            </a:r>
            <a:br>
              <a:rPr lang="en-US" altLang="zh-CN" sz="4800" dirty="0">
                <a:solidFill>
                  <a:srgbClr val="FF0000"/>
                </a:solidFill>
                <a:latin typeface="+mn-lt"/>
                <a:ea typeface="华文新魏" panose="02010800040101010101" pitchFamily="2" charset="-122"/>
              </a:rPr>
            </a:br>
            <a:r>
              <a:rPr lang="zh-CN" altLang="en-US" sz="4000" dirty="0">
                <a:latin typeface="华文新魏" panose="02010800040101010101" pitchFamily="2" charset="-122"/>
                <a:ea typeface="华文新魏" panose="02010800040101010101" pitchFamily="2" charset="-122"/>
              </a:rPr>
              <a:t>读文件</a:t>
            </a:r>
            <a:r>
              <a:rPr lang="en-US" altLang="zh-CN" sz="4000" dirty="0">
                <a:latin typeface="华文新魏" panose="02010800040101010101" pitchFamily="2" charset="-122"/>
                <a:ea typeface="华文新魏" panose="02010800040101010101" pitchFamily="2" charset="-122"/>
              </a:rPr>
              <a:t>(2)</a:t>
            </a:r>
            <a:br>
              <a:rPr lang="en-US" altLang="zh-CN" sz="4000" dirty="0">
                <a:latin typeface="华文新魏" panose="02010800040101010101" pitchFamily="2" charset="-122"/>
                <a:ea typeface="华文新魏" panose="02010800040101010101" pitchFamily="2" charset="-122"/>
              </a:rPr>
            </a:br>
            <a:br>
              <a:rPr lang="en-US" altLang="zh-CN" sz="4000" b="1" dirty="0">
                <a:solidFill>
                  <a:schemeClr val="accent2"/>
                </a:solidFill>
                <a:latin typeface="华文新魏" panose="02010800040101010101" pitchFamily="2" charset="-122"/>
                <a:ea typeface="华文新魏" panose="02010800040101010101" pitchFamily="2" charset="-122"/>
              </a:rPr>
            </a:br>
            <a:endParaRPr lang="en-US" altLang="zh-CN" sz="4000" b="1" dirty="0">
              <a:solidFill>
                <a:schemeClr val="accent2"/>
              </a:solidFill>
              <a:latin typeface="华文新魏" panose="02010800040101010101" pitchFamily="2" charset="-122"/>
              <a:ea typeface="华文新魏" panose="02010800040101010101" pitchFamily="2" charset="-122"/>
            </a:endParaRPr>
          </a:p>
        </p:txBody>
      </p:sp>
      <p:sp>
        <p:nvSpPr>
          <p:cNvPr id="15363" name="Rectangle 3"/>
          <p:cNvSpPr>
            <a:spLocks noGrp="1" noChangeArrowheads="1"/>
          </p:cNvSpPr>
          <p:nvPr>
            <p:ph type="body" idx="1"/>
          </p:nvPr>
        </p:nvSpPr>
        <p:spPr>
          <a:xfrm>
            <a:off x="539552" y="2060848"/>
            <a:ext cx="8353177" cy="3400400"/>
          </a:xfrm>
        </p:spPr>
        <p:txBody>
          <a:bodyPr/>
          <a:lstStyle/>
          <a:p>
            <a:pPr eaLnBrk="1" hangingPunct="1">
              <a:buFontTx/>
              <a:buNone/>
            </a:pPr>
            <a:r>
              <a:rPr lang="en-US" altLang="zh-CN" dirty="0">
                <a:latin typeface="华文新魏" panose="02010800040101010101" pitchFamily="2" charset="-122"/>
                <a:ea typeface="华文新魏" panose="02010800040101010101" pitchFamily="2" charset="-122"/>
              </a:rPr>
              <a:t>   </a:t>
            </a:r>
            <a:r>
              <a:rPr lang="zh-CN" altLang="en-US" sz="3600" dirty="0">
                <a:ea typeface="华文新魏" panose="02010800040101010101" pitchFamily="2" charset="-122"/>
              </a:rPr>
              <a:t>系统根据</a:t>
            </a:r>
            <a:r>
              <a:rPr lang="en-US" altLang="zh-CN" sz="3600" dirty="0" err="1">
                <a:ea typeface="华文新魏" panose="02010800040101010101" pitchFamily="2" charset="-122"/>
              </a:rPr>
              <a:t>f_flag</a:t>
            </a:r>
            <a:r>
              <a:rPr lang="zh-CN" altLang="en-US" sz="3600" dirty="0">
                <a:ea typeface="华文新魏" panose="02010800040101010101" pitchFamily="2" charset="-122"/>
              </a:rPr>
              <a:t>中的信息，检查读操作合法性，再根据当前位移量</a:t>
            </a:r>
            <a:r>
              <a:rPr lang="en-US" altLang="zh-CN" sz="3600" dirty="0" err="1">
                <a:ea typeface="华文新魏" panose="02010800040101010101" pitchFamily="2" charset="-122"/>
              </a:rPr>
              <a:t>f_offset</a:t>
            </a:r>
            <a:r>
              <a:rPr lang="zh-CN" altLang="en-US" sz="3600" dirty="0">
                <a:ea typeface="华文新魏" panose="02010800040101010101" pitchFamily="2" charset="-122"/>
              </a:rPr>
              <a:t>值，要求读出的字节数，及活动索</a:t>
            </a:r>
            <a:r>
              <a:rPr lang="en-US" altLang="zh-CN" sz="3600" dirty="0" err="1">
                <a:ea typeface="华文新魏" panose="02010800040101010101" pitchFamily="2" charset="-122"/>
              </a:rPr>
              <a:t>inode</a:t>
            </a:r>
            <a:r>
              <a:rPr lang="zh-CN" altLang="en-US" sz="3600" dirty="0">
                <a:ea typeface="华文新魏" panose="02010800040101010101" pitchFamily="2" charset="-122"/>
              </a:rPr>
              <a:t>中</a:t>
            </a:r>
            <a:r>
              <a:rPr lang="en-US" altLang="zh-CN" sz="3600" dirty="0" err="1">
                <a:ea typeface="华文新魏" panose="02010800040101010101" pitchFamily="2" charset="-122"/>
              </a:rPr>
              <a:t>i_addr</a:t>
            </a:r>
            <a:r>
              <a:rPr lang="zh-CN" altLang="en-US" sz="3600" dirty="0">
                <a:ea typeface="华文新魏" panose="02010800040101010101" pitchFamily="2" charset="-122"/>
              </a:rPr>
              <a:t>指出的文件物理块存放地址，把相应的物理块读到缓冲区中，然后再送到</a:t>
            </a:r>
            <a:r>
              <a:rPr lang="en-US" altLang="zh-CN" sz="3600" dirty="0" err="1">
                <a:ea typeface="华文新魏" panose="02010800040101010101" pitchFamily="2" charset="-122"/>
              </a:rPr>
              <a:t>bufp</a:t>
            </a:r>
            <a:r>
              <a:rPr lang="zh-CN" altLang="en-US" sz="3600" dirty="0">
                <a:ea typeface="华文新魏" panose="02010800040101010101" pitchFamily="2" charset="-122"/>
              </a:rPr>
              <a:t>指向的用户内存区中。</a:t>
            </a:r>
          </a:p>
          <a:p>
            <a:pPr eaLnBrk="1" hangingPunct="1">
              <a:buFontTx/>
              <a:buNone/>
            </a:pP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42322214"/>
      </p:ext>
    </p:extLst>
  </p:cSld>
  <p:clrMapOvr>
    <a:masterClrMapping/>
  </p:clrMapOvr>
  <p:transition>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82168" y="339725"/>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(10)</a:t>
            </a:r>
            <a:br>
              <a:rPr lang="en-US" altLang="zh-CN" sz="4800" dirty="0">
                <a:solidFill>
                  <a:srgbClr val="FF0000"/>
                </a:solidFill>
                <a:latin typeface="+mn-lt"/>
                <a:ea typeface="华文新魏" panose="02010800040101010101" pitchFamily="2" charset="-122"/>
              </a:rPr>
            </a:br>
            <a:r>
              <a:rPr lang="zh-CN" altLang="en-US" sz="4000" dirty="0">
                <a:latin typeface="华文新魏" panose="02010800040101010101" pitchFamily="2" charset="-122"/>
                <a:ea typeface="华文新魏" panose="02010800040101010101" pitchFamily="2" charset="-122"/>
              </a:rPr>
              <a:t>读文件</a:t>
            </a:r>
            <a:r>
              <a:rPr lang="en-US" altLang="zh-CN" sz="4000" dirty="0">
                <a:latin typeface="华文新魏" panose="02010800040101010101" pitchFamily="2" charset="-122"/>
                <a:ea typeface="华文新魏" panose="02010800040101010101" pitchFamily="2" charset="-122"/>
              </a:rPr>
              <a:t>(3)</a:t>
            </a:r>
            <a:br>
              <a:rPr lang="en-US" altLang="zh-CN" sz="4000" dirty="0">
                <a:latin typeface="华文新魏" panose="02010800040101010101" pitchFamily="2" charset="-122"/>
                <a:ea typeface="华文新魏" panose="02010800040101010101" pitchFamily="2" charset="-122"/>
              </a:rPr>
            </a:br>
            <a:br>
              <a:rPr lang="en-US" altLang="zh-CN" sz="4000" b="1" dirty="0">
                <a:solidFill>
                  <a:schemeClr val="accent2"/>
                </a:solidFill>
                <a:latin typeface="华文新魏" panose="02010800040101010101" pitchFamily="2" charset="-122"/>
                <a:ea typeface="华文新魏" panose="02010800040101010101" pitchFamily="2" charset="-122"/>
              </a:rPr>
            </a:br>
            <a:endParaRPr lang="en-US" altLang="zh-CN" sz="4000" b="1" dirty="0">
              <a:solidFill>
                <a:schemeClr val="accent2"/>
              </a:solidFill>
              <a:latin typeface="华文新魏" panose="02010800040101010101" pitchFamily="2" charset="-122"/>
              <a:ea typeface="华文新魏" panose="02010800040101010101" pitchFamily="2" charset="-122"/>
            </a:endParaRPr>
          </a:p>
        </p:txBody>
      </p:sp>
      <p:grpSp>
        <p:nvGrpSpPr>
          <p:cNvPr id="16387" name="Group 42"/>
          <p:cNvGrpSpPr>
            <a:grpSpLocks/>
          </p:cNvGrpSpPr>
          <p:nvPr/>
        </p:nvGrpSpPr>
        <p:grpSpPr bwMode="auto">
          <a:xfrm>
            <a:off x="250825" y="1844675"/>
            <a:ext cx="8424863" cy="4752975"/>
            <a:chOff x="385" y="1162"/>
            <a:chExt cx="4944" cy="2994"/>
          </a:xfrm>
        </p:grpSpPr>
        <p:sp>
          <p:nvSpPr>
            <p:cNvPr id="52231" name="Text Box 7"/>
            <p:cNvSpPr txBox="1">
              <a:spLocks noChangeArrowheads="1"/>
            </p:cNvSpPr>
            <p:nvPr/>
          </p:nvSpPr>
          <p:spPr bwMode="auto">
            <a:xfrm>
              <a:off x="547" y="2065"/>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defRPr/>
              </a:pPr>
              <a:r>
                <a:rPr lang="en-US" altLang="zh-CN" sz="2000">
                  <a:solidFill>
                    <a:schemeClr val="accent2"/>
                  </a:solidFill>
                  <a:latin typeface="华文新魏" pitchFamily="2" charset="-122"/>
                  <a:ea typeface="华文新魏" pitchFamily="2" charset="-122"/>
                </a:rPr>
                <a:t>fd</a:t>
              </a:r>
            </a:p>
          </p:txBody>
        </p:sp>
        <p:grpSp>
          <p:nvGrpSpPr>
            <p:cNvPr id="16389" name="Group 8"/>
            <p:cNvGrpSpPr>
              <a:grpSpLocks/>
            </p:cNvGrpSpPr>
            <p:nvPr/>
          </p:nvGrpSpPr>
          <p:grpSpPr bwMode="auto">
            <a:xfrm>
              <a:off x="1360" y="1478"/>
              <a:ext cx="752" cy="1580"/>
              <a:chOff x="3913" y="5184"/>
              <a:chExt cx="720" cy="1872"/>
            </a:xfrm>
          </p:grpSpPr>
          <p:sp>
            <p:nvSpPr>
              <p:cNvPr id="52233" name="Text Box 9"/>
              <p:cNvSpPr txBox="1">
                <a:spLocks noChangeArrowheads="1"/>
              </p:cNvSpPr>
              <p:nvPr/>
            </p:nvSpPr>
            <p:spPr bwMode="auto">
              <a:xfrm>
                <a:off x="3913" y="5184"/>
                <a:ext cx="720" cy="187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lgn="just">
                  <a:defRPr/>
                </a:pPr>
                <a:endParaRPr lang="en-US" altLang="zh-CN" sz="1000">
                  <a:solidFill>
                    <a:schemeClr val="accent2"/>
                  </a:solidFill>
                  <a:latin typeface="华文新魏" pitchFamily="2" charset="-122"/>
                  <a:ea typeface="华文新魏" pitchFamily="2" charset="-122"/>
                </a:endParaRPr>
              </a:p>
              <a:p>
                <a:pPr algn="just">
                  <a:defRPr/>
                </a:pPr>
                <a:endParaRPr lang="en-US" altLang="zh-CN" sz="1000">
                  <a:solidFill>
                    <a:schemeClr val="accent2"/>
                  </a:solidFill>
                  <a:latin typeface="华文新魏" pitchFamily="2" charset="-122"/>
                  <a:ea typeface="华文新魏" pitchFamily="2" charset="-122"/>
                </a:endParaRPr>
              </a:p>
              <a:p>
                <a:pPr algn="just">
                  <a:defRPr/>
                </a:pPr>
                <a:endParaRPr lang="en-US" altLang="zh-CN" sz="1000">
                  <a:solidFill>
                    <a:schemeClr val="accent2"/>
                  </a:solidFill>
                  <a:latin typeface="华文新魏" pitchFamily="2" charset="-122"/>
                  <a:ea typeface="华文新魏" pitchFamily="2" charset="-122"/>
                </a:endParaRPr>
              </a:p>
              <a:p>
                <a:pPr algn="just">
                  <a:defRPr/>
                </a:pPr>
                <a:endParaRPr lang="en-US" altLang="zh-CN" sz="1000">
                  <a:solidFill>
                    <a:schemeClr val="accent2"/>
                  </a:solidFill>
                  <a:latin typeface="华文新魏" pitchFamily="2" charset="-122"/>
                  <a:ea typeface="华文新魏" pitchFamily="2" charset="-122"/>
                </a:endParaRPr>
              </a:p>
              <a:p>
                <a:pPr algn="just">
                  <a:defRPr/>
                </a:pPr>
                <a:endParaRPr lang="en-US" altLang="zh-CN" sz="1000">
                  <a:solidFill>
                    <a:schemeClr val="accent2"/>
                  </a:solidFill>
                  <a:latin typeface="华文新魏" pitchFamily="2" charset="-122"/>
                  <a:ea typeface="华文新魏" pitchFamily="2" charset="-122"/>
                </a:endParaRPr>
              </a:p>
              <a:p>
                <a:pPr algn="just">
                  <a:defRPr/>
                </a:pPr>
                <a:endParaRPr lang="en-US" altLang="zh-CN" sz="1000">
                  <a:solidFill>
                    <a:schemeClr val="accent2"/>
                  </a:solidFill>
                  <a:latin typeface="华文新魏" pitchFamily="2" charset="-122"/>
                  <a:ea typeface="华文新魏" pitchFamily="2" charset="-122"/>
                </a:endParaRPr>
              </a:p>
              <a:p>
                <a:pPr algn="just">
                  <a:defRPr/>
                </a:pPr>
                <a:endParaRPr lang="en-US" altLang="zh-CN" sz="1000">
                  <a:solidFill>
                    <a:schemeClr val="accent2"/>
                  </a:solidFill>
                  <a:latin typeface="华文新魏" pitchFamily="2" charset="-122"/>
                  <a:ea typeface="华文新魏" pitchFamily="2" charset="-122"/>
                </a:endParaRPr>
              </a:p>
              <a:p>
                <a:pPr algn="just">
                  <a:defRPr/>
                </a:pPr>
                <a:endParaRPr lang="en-US" altLang="zh-CN" sz="1000">
                  <a:solidFill>
                    <a:schemeClr val="accent2"/>
                  </a:solidFill>
                  <a:latin typeface="华文新魏" pitchFamily="2" charset="-122"/>
                  <a:ea typeface="华文新魏" pitchFamily="2" charset="-122"/>
                </a:endParaRPr>
              </a:p>
              <a:p>
                <a:pPr algn="just">
                  <a:defRPr/>
                </a:pPr>
                <a:r>
                  <a:rPr lang="en-US" altLang="zh-CN" sz="2000">
                    <a:solidFill>
                      <a:schemeClr val="accent2"/>
                    </a:solidFill>
                    <a:latin typeface="华文新魏" pitchFamily="2" charset="-122"/>
                    <a:ea typeface="华文新魏" pitchFamily="2" charset="-122"/>
                  </a:rPr>
                  <a:t>fp</a:t>
                </a:r>
              </a:p>
              <a:p>
                <a:pPr algn="just">
                  <a:defRPr/>
                </a:pPr>
                <a:r>
                  <a:rPr lang="en-US" altLang="zh-CN" sz="1000">
                    <a:solidFill>
                      <a:schemeClr val="accent2"/>
                    </a:solidFill>
                    <a:latin typeface="Times New Roman"/>
                    <a:ea typeface="华文新魏" pitchFamily="2" charset="-122"/>
                  </a:rPr>
                  <a:t>…</a:t>
                </a:r>
                <a:endParaRPr lang="en-US" altLang="zh-CN">
                  <a:solidFill>
                    <a:schemeClr val="accent2"/>
                  </a:solidFill>
                  <a:latin typeface="华文新魏" pitchFamily="2" charset="-122"/>
                  <a:ea typeface="华文新魏" pitchFamily="2" charset="-122"/>
                </a:endParaRPr>
              </a:p>
            </p:txBody>
          </p:sp>
          <p:sp>
            <p:nvSpPr>
              <p:cNvPr id="52234" name="Line 10"/>
              <p:cNvSpPr>
                <a:spLocks noChangeShapeType="1"/>
              </p:cNvSpPr>
              <p:nvPr/>
            </p:nvSpPr>
            <p:spPr bwMode="auto">
              <a:xfrm>
                <a:off x="3913" y="5496"/>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a:p>
            </p:txBody>
          </p:sp>
          <p:sp>
            <p:nvSpPr>
              <p:cNvPr id="52235" name="Line 11"/>
              <p:cNvSpPr>
                <a:spLocks noChangeShapeType="1"/>
              </p:cNvSpPr>
              <p:nvPr/>
            </p:nvSpPr>
            <p:spPr bwMode="auto">
              <a:xfrm>
                <a:off x="3913" y="5808"/>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a:p>
            </p:txBody>
          </p:sp>
          <p:sp>
            <p:nvSpPr>
              <p:cNvPr id="52236" name="Line 12"/>
              <p:cNvSpPr>
                <a:spLocks noChangeShapeType="1"/>
              </p:cNvSpPr>
              <p:nvPr/>
            </p:nvSpPr>
            <p:spPr bwMode="auto">
              <a:xfrm>
                <a:off x="3913" y="6120"/>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a:p>
            </p:txBody>
          </p:sp>
          <p:sp>
            <p:nvSpPr>
              <p:cNvPr id="52237" name="Line 13"/>
              <p:cNvSpPr>
                <a:spLocks noChangeShapeType="1"/>
              </p:cNvSpPr>
              <p:nvPr/>
            </p:nvSpPr>
            <p:spPr bwMode="auto">
              <a:xfrm>
                <a:off x="3913" y="6432"/>
                <a:ext cx="720" cy="0"/>
              </a:xfrm>
              <a:prstGeom prst="line">
                <a:avLst/>
              </a:prstGeom>
              <a:noFill/>
              <a:ln w="9525">
                <a:solidFill>
                  <a:srgbClr val="000000"/>
                </a:solidFill>
                <a:round/>
                <a:headEnd/>
                <a:tailEnd/>
              </a:ln>
              <a:effectLst>
                <a:outerShdw dist="107763" dir="18900000" algn="ctr" rotWithShape="0">
                  <a:srgbClr val="808080">
                    <a:alpha val="50000"/>
                  </a:srgbClr>
                </a:outerShdw>
              </a:effectLst>
            </p:spPr>
            <p:txBody>
              <a:bodyPr/>
              <a:lstStyle/>
              <a:p>
                <a:pPr>
                  <a:defRPr/>
                </a:pPr>
                <a:endParaRPr lang="zh-CN" altLang="en-US"/>
              </a:p>
            </p:txBody>
          </p:sp>
        </p:grpSp>
        <p:sp>
          <p:nvSpPr>
            <p:cNvPr id="52238" name="AutoShape 14"/>
            <p:cNvSpPr>
              <a:spLocks noChangeArrowheads="1"/>
            </p:cNvSpPr>
            <p:nvPr/>
          </p:nvSpPr>
          <p:spPr bwMode="auto">
            <a:xfrm>
              <a:off x="2311" y="1162"/>
              <a:ext cx="878" cy="2317"/>
            </a:xfrm>
            <a:prstGeom prst="flowChartPunchedTape">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en-US"/>
            </a:p>
          </p:txBody>
        </p:sp>
        <p:sp>
          <p:nvSpPr>
            <p:cNvPr id="52239" name="AutoShape 15"/>
            <p:cNvSpPr>
              <a:spLocks noChangeArrowheads="1"/>
            </p:cNvSpPr>
            <p:nvPr/>
          </p:nvSpPr>
          <p:spPr bwMode="auto">
            <a:xfrm flipH="1">
              <a:off x="3439" y="1162"/>
              <a:ext cx="878" cy="2317"/>
            </a:xfrm>
            <a:prstGeom prst="flowChartPunchedTape">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en-US"/>
            </a:p>
          </p:txBody>
        </p:sp>
        <p:sp>
          <p:nvSpPr>
            <p:cNvPr id="16392" name="Text Box 16"/>
            <p:cNvSpPr txBox="1">
              <a:spLocks noChangeArrowheads="1"/>
            </p:cNvSpPr>
            <p:nvPr/>
          </p:nvSpPr>
          <p:spPr bwMode="auto">
            <a:xfrm>
              <a:off x="3439" y="1689"/>
              <a:ext cx="877" cy="31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f_flag(r/w)</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393" name="Text Box 17"/>
            <p:cNvSpPr txBox="1">
              <a:spLocks noChangeArrowheads="1"/>
            </p:cNvSpPr>
            <p:nvPr/>
          </p:nvSpPr>
          <p:spPr bwMode="auto">
            <a:xfrm>
              <a:off x="3439" y="2005"/>
              <a:ext cx="877" cy="31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f_count(1)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394" name="Text Box 18"/>
            <p:cNvSpPr txBox="1">
              <a:spLocks noChangeArrowheads="1"/>
            </p:cNvSpPr>
            <p:nvPr/>
          </p:nvSpPr>
          <p:spPr bwMode="auto">
            <a:xfrm>
              <a:off x="3439" y="1689"/>
              <a:ext cx="877" cy="316"/>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i_mode(x)</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grpSp>
          <p:nvGrpSpPr>
            <p:cNvPr id="16395" name="Group 19"/>
            <p:cNvGrpSpPr>
              <a:grpSpLocks/>
            </p:cNvGrpSpPr>
            <p:nvPr/>
          </p:nvGrpSpPr>
          <p:grpSpPr bwMode="auto">
            <a:xfrm>
              <a:off x="2311" y="1689"/>
              <a:ext cx="877" cy="1263"/>
              <a:chOff x="8773" y="5496"/>
              <a:chExt cx="1260" cy="1872"/>
            </a:xfrm>
          </p:grpSpPr>
          <p:sp>
            <p:nvSpPr>
              <p:cNvPr id="16411" name="Text Box 20"/>
              <p:cNvSpPr txBox="1">
                <a:spLocks noChangeArrowheads="1"/>
              </p:cNvSpPr>
              <p:nvPr/>
            </p:nvSpPr>
            <p:spPr bwMode="auto">
              <a:xfrm>
                <a:off x="8773" y="5496"/>
                <a:ext cx="126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f_flag(r/w)</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12" name="Text Box 21"/>
              <p:cNvSpPr txBox="1">
                <a:spLocks noChangeArrowheads="1"/>
              </p:cNvSpPr>
              <p:nvPr/>
            </p:nvSpPr>
            <p:spPr bwMode="auto">
              <a:xfrm>
                <a:off x="8773" y="5964"/>
                <a:ext cx="126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latin typeface="华文新魏" panose="02010800040101010101" pitchFamily="2" charset="-122"/>
                    <a:ea typeface="华文新魏" panose="02010800040101010101" pitchFamily="2" charset="-122"/>
                  </a:rPr>
                  <a:t>f_count(1)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13" name="Text Box 22"/>
              <p:cNvSpPr txBox="1">
                <a:spLocks noChangeArrowheads="1"/>
              </p:cNvSpPr>
              <p:nvPr/>
            </p:nvSpPr>
            <p:spPr bwMode="auto">
              <a:xfrm>
                <a:off x="8773" y="5496"/>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f_flag(r/w)</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6414" name="Text Box 23"/>
              <p:cNvSpPr txBox="1">
                <a:spLocks noChangeArrowheads="1"/>
              </p:cNvSpPr>
              <p:nvPr/>
            </p:nvSpPr>
            <p:spPr bwMode="auto">
              <a:xfrm>
                <a:off x="8773" y="5964"/>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f_count(1)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15" name="Text Box 24"/>
              <p:cNvSpPr txBox="1">
                <a:spLocks noChangeArrowheads="1"/>
              </p:cNvSpPr>
              <p:nvPr/>
            </p:nvSpPr>
            <p:spPr bwMode="auto">
              <a:xfrm>
                <a:off x="8773" y="6432"/>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f_offset(0)</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6416" name="Text Box 25"/>
              <p:cNvSpPr txBox="1">
                <a:spLocks noChangeArrowheads="1"/>
              </p:cNvSpPr>
              <p:nvPr/>
            </p:nvSpPr>
            <p:spPr bwMode="auto">
              <a:xfrm>
                <a:off x="8773" y="6900"/>
                <a:ext cx="1260" cy="4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f_inode</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grpSp>
        <p:sp>
          <p:nvSpPr>
            <p:cNvPr id="52250" name="Text Box 26"/>
            <p:cNvSpPr txBox="1">
              <a:spLocks noChangeArrowheads="1"/>
            </p:cNvSpPr>
            <p:nvPr/>
          </p:nvSpPr>
          <p:spPr bwMode="auto">
            <a:xfrm>
              <a:off x="4629" y="2426"/>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a:solidFill>
                  <a:schemeClr val="accent2"/>
                </a:solidFill>
                <a:latin typeface="华文新魏" pitchFamily="2" charset="-122"/>
                <a:ea typeface="华文新魏" pitchFamily="2" charset="-122"/>
              </a:endParaRPr>
            </a:p>
          </p:txBody>
        </p:sp>
        <p:sp>
          <p:nvSpPr>
            <p:cNvPr id="16397" name="Line 27"/>
            <p:cNvSpPr>
              <a:spLocks noChangeShapeType="1"/>
            </p:cNvSpPr>
            <p:nvPr/>
          </p:nvSpPr>
          <p:spPr bwMode="auto">
            <a:xfrm flipV="1">
              <a:off x="3188" y="1689"/>
              <a:ext cx="251" cy="11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Text Box 29"/>
            <p:cNvSpPr txBox="1">
              <a:spLocks noChangeArrowheads="1"/>
            </p:cNvSpPr>
            <p:nvPr/>
          </p:nvSpPr>
          <p:spPr bwMode="auto">
            <a:xfrm>
              <a:off x="1684" y="3795"/>
              <a:ext cx="2757"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读操作时文件数据结构的关系</a:t>
              </a:r>
            </a:p>
            <a:p>
              <a:pPr eaLnBrk="1" hangingPunct="1"/>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6399" name="Text Box 30"/>
            <p:cNvSpPr txBox="1">
              <a:spLocks noChangeArrowheads="1"/>
            </p:cNvSpPr>
            <p:nvPr/>
          </p:nvSpPr>
          <p:spPr bwMode="auto">
            <a:xfrm>
              <a:off x="385" y="3479"/>
              <a:ext cx="877"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文件描述符</a:t>
              </a:r>
            </a:p>
          </p:txBody>
        </p:sp>
        <p:sp>
          <p:nvSpPr>
            <p:cNvPr id="16400" name="Text Box 31"/>
            <p:cNvSpPr txBox="1">
              <a:spLocks noChangeArrowheads="1"/>
            </p:cNvSpPr>
            <p:nvPr/>
          </p:nvSpPr>
          <p:spPr bwMode="auto">
            <a:xfrm>
              <a:off x="1183" y="3479"/>
              <a:ext cx="1128"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用户打开文件表</a:t>
              </a:r>
            </a:p>
          </p:txBody>
        </p:sp>
        <p:sp>
          <p:nvSpPr>
            <p:cNvPr id="16401" name="Text Box 32"/>
            <p:cNvSpPr txBox="1">
              <a:spLocks noChangeArrowheads="1"/>
            </p:cNvSpPr>
            <p:nvPr/>
          </p:nvSpPr>
          <p:spPr bwMode="auto">
            <a:xfrm>
              <a:off x="3499" y="3479"/>
              <a:ext cx="878"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活动</a:t>
              </a:r>
              <a:r>
                <a:rPr lang="en-US" altLang="zh-CN" sz="1800">
                  <a:solidFill>
                    <a:schemeClr val="accent2"/>
                  </a:solidFill>
                  <a:latin typeface="华文新魏" panose="02010800040101010101" pitchFamily="2" charset="-122"/>
                  <a:ea typeface="华文新魏" panose="02010800040101010101" pitchFamily="2" charset="-122"/>
                </a:rPr>
                <a:t>inode</a:t>
              </a:r>
              <a:r>
                <a:rPr lang="zh-CN" altLang="en-US" sz="1800">
                  <a:solidFill>
                    <a:schemeClr val="accent2"/>
                  </a:solidFill>
                  <a:latin typeface="华文新魏" panose="02010800040101010101" pitchFamily="2" charset="-122"/>
                  <a:ea typeface="华文新魏" panose="02010800040101010101" pitchFamily="2" charset="-122"/>
                </a:rPr>
                <a:t>表</a:t>
              </a:r>
            </a:p>
          </p:txBody>
        </p:sp>
        <p:sp>
          <p:nvSpPr>
            <p:cNvPr id="16402" name="Text Box 33"/>
            <p:cNvSpPr txBox="1">
              <a:spLocks noChangeArrowheads="1"/>
            </p:cNvSpPr>
            <p:nvPr/>
          </p:nvSpPr>
          <p:spPr bwMode="auto">
            <a:xfrm>
              <a:off x="4577" y="3479"/>
              <a:ext cx="752"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物理块</a:t>
              </a:r>
            </a:p>
          </p:txBody>
        </p:sp>
        <p:sp>
          <p:nvSpPr>
            <p:cNvPr id="16403" name="Text Box 34"/>
            <p:cNvSpPr txBox="1">
              <a:spLocks noChangeArrowheads="1"/>
            </p:cNvSpPr>
            <p:nvPr/>
          </p:nvSpPr>
          <p:spPr bwMode="auto">
            <a:xfrm>
              <a:off x="2296" y="3479"/>
              <a:ext cx="1128" cy="3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800">
                  <a:solidFill>
                    <a:schemeClr val="accent2"/>
                  </a:solidFill>
                  <a:latin typeface="华文新魏" panose="02010800040101010101" pitchFamily="2" charset="-122"/>
                  <a:ea typeface="华文新魏" panose="02010800040101010101" pitchFamily="2" charset="-122"/>
                </a:rPr>
                <a:t>系统打开文件表</a:t>
              </a:r>
            </a:p>
          </p:txBody>
        </p:sp>
        <p:sp>
          <p:nvSpPr>
            <p:cNvPr id="16404" name="Line 35"/>
            <p:cNvSpPr>
              <a:spLocks noChangeShapeType="1"/>
            </p:cNvSpPr>
            <p:nvPr/>
          </p:nvSpPr>
          <p:spPr bwMode="auto">
            <a:xfrm>
              <a:off x="1128" y="2215"/>
              <a:ext cx="251" cy="2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5" name="Line 36"/>
            <p:cNvSpPr>
              <a:spLocks noChangeShapeType="1"/>
            </p:cNvSpPr>
            <p:nvPr/>
          </p:nvSpPr>
          <p:spPr bwMode="auto">
            <a:xfrm flipV="1">
              <a:off x="2057" y="1689"/>
              <a:ext cx="232" cy="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Text Box 37"/>
            <p:cNvSpPr txBox="1">
              <a:spLocks noChangeArrowheads="1"/>
            </p:cNvSpPr>
            <p:nvPr/>
          </p:nvSpPr>
          <p:spPr bwMode="auto">
            <a:xfrm>
              <a:off x="3439" y="2005"/>
              <a:ext cx="877" cy="316"/>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i_nlink(1)</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07" name="Text Box 38"/>
            <p:cNvSpPr txBox="1">
              <a:spLocks noChangeArrowheads="1"/>
            </p:cNvSpPr>
            <p:nvPr/>
          </p:nvSpPr>
          <p:spPr bwMode="auto">
            <a:xfrm>
              <a:off x="3451" y="2321"/>
              <a:ext cx="877" cy="316"/>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2000">
                  <a:solidFill>
                    <a:schemeClr val="accent2"/>
                  </a:solidFill>
                  <a:latin typeface="华文新魏" panose="02010800040101010101" pitchFamily="2" charset="-122"/>
                  <a:ea typeface="华文新魏" panose="02010800040101010101" pitchFamily="2" charset="-122"/>
                </a:rPr>
                <a:t>i_data(15)</a:t>
              </a:r>
            </a:p>
            <a:p>
              <a:pPr eaLnBrk="1" hangingPunct="1"/>
              <a:endParaRPr lang="en-US" altLang="zh-CN">
                <a:solidFill>
                  <a:schemeClr val="accent2"/>
                </a:solidFill>
                <a:latin typeface="华文新魏" panose="02010800040101010101" pitchFamily="2" charset="-122"/>
                <a:ea typeface="华文新魏" panose="02010800040101010101" pitchFamily="2" charset="-122"/>
              </a:endParaRPr>
            </a:p>
          </p:txBody>
        </p:sp>
        <p:sp>
          <p:nvSpPr>
            <p:cNvPr id="16408" name="Line 39"/>
            <p:cNvSpPr>
              <a:spLocks noChangeShapeType="1"/>
            </p:cNvSpPr>
            <p:nvPr/>
          </p:nvSpPr>
          <p:spPr bwMode="auto">
            <a:xfrm>
              <a:off x="4264" y="2531"/>
              <a:ext cx="348" cy="3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9" name="Line 40"/>
            <p:cNvSpPr>
              <a:spLocks noChangeShapeType="1"/>
            </p:cNvSpPr>
            <p:nvPr/>
          </p:nvSpPr>
          <p:spPr bwMode="auto">
            <a:xfrm>
              <a:off x="4264" y="2531"/>
              <a:ext cx="34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5" name="Text Box 41"/>
            <p:cNvSpPr txBox="1">
              <a:spLocks noChangeArrowheads="1"/>
            </p:cNvSpPr>
            <p:nvPr/>
          </p:nvSpPr>
          <p:spPr bwMode="auto">
            <a:xfrm>
              <a:off x="4629" y="2847"/>
              <a:ext cx="564" cy="361"/>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a:solidFill>
                  <a:schemeClr val="accent2"/>
                </a:solidFill>
                <a:latin typeface="华文新魏" pitchFamily="2" charset="-122"/>
                <a:ea typeface="华文新魏" pitchFamily="2" charset="-122"/>
              </a:endParaRPr>
            </a:p>
          </p:txBody>
        </p:sp>
      </p:grpSp>
    </p:spTree>
    <p:extLst>
      <p:ext uri="{BB962C8B-B14F-4D97-AF65-F5344CB8AC3E}">
        <p14:creationId xmlns:p14="http://schemas.microsoft.com/office/powerpoint/2010/main" val="654601121"/>
      </p:ext>
    </p:extLst>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404664"/>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(11)</a:t>
            </a:r>
            <a:br>
              <a:rPr lang="en-US" altLang="zh-CN" sz="4800" dirty="0">
                <a:solidFill>
                  <a:srgbClr val="FF0000"/>
                </a:solidFill>
                <a:latin typeface="+mn-lt"/>
                <a:ea typeface="华文新魏" panose="02010800040101010101" pitchFamily="2" charset="-122"/>
              </a:rPr>
            </a:br>
            <a:r>
              <a:rPr lang="en-US" altLang="zh-CN" dirty="0">
                <a:latin typeface="华文新魏" panose="02010800040101010101" pitchFamily="2" charset="-122"/>
                <a:ea typeface="华文新魏" panose="02010800040101010101" pitchFamily="2" charset="-122"/>
              </a:rPr>
              <a:t>(6)</a:t>
            </a:r>
            <a:r>
              <a:rPr lang="zh-CN" altLang="en-US" sz="4800" dirty="0">
                <a:latin typeface="华文新魏" panose="02010800040101010101" pitchFamily="2" charset="-122"/>
                <a:ea typeface="华文新魏" panose="02010800040101010101" pitchFamily="2" charset="-122"/>
              </a:rPr>
              <a:t>写文件</a:t>
            </a:r>
            <a:br>
              <a:rPr lang="zh-CN" altLang="en-US" sz="4000" dirty="0">
                <a:latin typeface="华文新魏" panose="02010800040101010101" pitchFamily="2" charset="-122"/>
                <a:ea typeface="华文新魏" panose="02010800040101010101" pitchFamily="2" charset="-122"/>
              </a:rPr>
            </a:br>
            <a:endParaRPr lang="zh-CN" altLang="en-US" sz="4800" dirty="0">
              <a:latin typeface="华文新魏" panose="02010800040101010101" pitchFamily="2" charset="-122"/>
              <a:ea typeface="华文新魏" panose="02010800040101010101" pitchFamily="2" charset="-122"/>
            </a:endParaRPr>
          </a:p>
        </p:txBody>
      </p:sp>
      <p:sp>
        <p:nvSpPr>
          <p:cNvPr id="17411" name="Rectangle 3"/>
          <p:cNvSpPr>
            <a:spLocks noGrp="1" noChangeArrowheads="1"/>
          </p:cNvSpPr>
          <p:nvPr>
            <p:ph type="body" idx="1"/>
          </p:nvPr>
        </p:nvSpPr>
        <p:spPr>
          <a:xfrm>
            <a:off x="1219200" y="1981200"/>
            <a:ext cx="7391400" cy="3248000"/>
          </a:xfrm>
        </p:spPr>
        <p:txBody>
          <a:bodyPr/>
          <a:lstStyle/>
          <a:p>
            <a:pPr eaLnBrk="1" hangingPunct="1">
              <a:lnSpc>
                <a:spcPct val="90000"/>
              </a:lnSpc>
              <a:buFontTx/>
              <a:buNone/>
            </a:pPr>
            <a:r>
              <a:rPr lang="en-US" altLang="zh-CN" sz="3600" dirty="0">
                <a:ea typeface="华文新魏" panose="02010800040101010101" pitchFamily="2" charset="-122"/>
              </a:rPr>
              <a:t>   </a:t>
            </a:r>
            <a:r>
              <a:rPr lang="en-US" altLang="zh-CN" sz="3600" dirty="0" err="1">
                <a:ea typeface="华文新魏" panose="02010800040101010101" pitchFamily="2" charset="-122"/>
              </a:rPr>
              <a:t>系统</a:t>
            </a:r>
            <a:r>
              <a:rPr lang="zh-CN" altLang="en-US" sz="3600" dirty="0">
                <a:ea typeface="华文新魏" panose="02010800040101010101" pitchFamily="2" charset="-122"/>
              </a:rPr>
              <a:t>调用的形式为：</a:t>
            </a:r>
          </a:p>
          <a:p>
            <a:pPr eaLnBrk="1" hangingPunct="1">
              <a:lnSpc>
                <a:spcPct val="90000"/>
              </a:lnSpc>
              <a:buFontTx/>
              <a:buNone/>
            </a:pPr>
            <a:r>
              <a:rPr lang="zh-CN" altLang="en-US" sz="4000" dirty="0">
                <a:ea typeface="华文新魏" panose="02010800040101010101" pitchFamily="2" charset="-122"/>
              </a:rPr>
              <a:t>   </a:t>
            </a:r>
            <a:r>
              <a:rPr lang="en-US" altLang="zh-CN" sz="4000" dirty="0" err="1">
                <a:ea typeface="华文新魏" panose="02010800040101010101" pitchFamily="2" charset="-122"/>
              </a:rPr>
              <a:t>nw</a:t>
            </a:r>
            <a:r>
              <a:rPr lang="en-US" altLang="zh-CN" sz="4000" dirty="0">
                <a:ea typeface="华文新魏" panose="02010800040101010101" pitchFamily="2" charset="-122"/>
              </a:rPr>
              <a:t> = write (</a:t>
            </a:r>
            <a:r>
              <a:rPr lang="en-US" altLang="zh-CN" sz="4000" dirty="0" err="1">
                <a:ea typeface="华文新魏" panose="02010800040101010101" pitchFamily="2" charset="-122"/>
              </a:rPr>
              <a:t>fd</a:t>
            </a:r>
            <a:r>
              <a:rPr lang="en-US" altLang="zh-CN" sz="4000" dirty="0">
                <a:ea typeface="华文新魏" panose="02010800040101010101" pitchFamily="2" charset="-122"/>
              </a:rPr>
              <a:t>, </a:t>
            </a:r>
            <a:r>
              <a:rPr lang="en-US" altLang="zh-CN" sz="4000" dirty="0" err="1">
                <a:ea typeface="华文新魏" panose="02010800040101010101" pitchFamily="2" charset="-122"/>
              </a:rPr>
              <a:t>buf</a:t>
            </a:r>
            <a:r>
              <a:rPr lang="en-US" altLang="zh-CN" sz="4000" dirty="0">
                <a:ea typeface="华文新魏" panose="02010800040101010101" pitchFamily="2" charset="-122"/>
              </a:rPr>
              <a:t>, count);</a:t>
            </a:r>
          </a:p>
          <a:p>
            <a:pPr eaLnBrk="1" hangingPunct="1">
              <a:lnSpc>
                <a:spcPct val="90000"/>
              </a:lnSpc>
              <a:buFontTx/>
              <a:buNone/>
            </a:pPr>
            <a:r>
              <a:rPr lang="en-US" altLang="zh-CN" sz="4000" dirty="0">
                <a:ea typeface="华文新魏" panose="02010800040101010101" pitchFamily="2" charset="-122"/>
              </a:rPr>
              <a:t>   </a:t>
            </a:r>
            <a:r>
              <a:rPr lang="en-US" altLang="zh-CN" sz="4000" dirty="0" err="1">
                <a:ea typeface="华文新魏" panose="02010800040101010101" pitchFamily="2" charset="-122"/>
              </a:rPr>
              <a:t>buf</a:t>
            </a:r>
            <a:r>
              <a:rPr lang="zh-CN" altLang="en-US" sz="4000" dirty="0">
                <a:ea typeface="华文新魏" panose="02010800040101010101" pitchFamily="2" charset="-122"/>
              </a:rPr>
              <a:t>是信息传送的源地址，即把</a:t>
            </a:r>
            <a:r>
              <a:rPr lang="en-US" altLang="zh-CN" sz="4000" dirty="0" err="1">
                <a:ea typeface="华文新魏" panose="02010800040101010101" pitchFamily="2" charset="-122"/>
              </a:rPr>
              <a:t>buf</a:t>
            </a:r>
            <a:r>
              <a:rPr lang="zh-CN" altLang="en-US" sz="4000" dirty="0">
                <a:ea typeface="华文新魏" panose="02010800040101010101" pitchFamily="2" charset="-122"/>
              </a:rPr>
              <a:t>所指向的用户内存区中的信息，写入到文件中。</a:t>
            </a:r>
          </a:p>
          <a:p>
            <a:pPr eaLnBrk="1" hangingPunct="1">
              <a:lnSpc>
                <a:spcPct val="90000"/>
              </a:lnSpc>
              <a:buFontTx/>
              <a:buNone/>
            </a:pPr>
            <a:endParaRPr lang="en-US" altLang="zh-CN"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78253482"/>
      </p:ext>
    </p:extLst>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0063" y="214313"/>
            <a:ext cx="7772400" cy="677862"/>
          </a:xfrm>
        </p:spPr>
        <p:txBody>
          <a:bodyPr/>
          <a:lstStyle/>
          <a:p>
            <a:pPr eaLnBrk="1" hangingPunct="1">
              <a:defRPr/>
            </a:pPr>
            <a:r>
              <a:rPr lang="en-US" altLang="zh-CN" kern="1200" dirty="0">
                <a:solidFill>
                  <a:srgbClr val="FF0000"/>
                </a:solidFill>
                <a:ea typeface="华文新魏" pitchFamily="2" charset="-122"/>
              </a:rPr>
              <a:t>(4)</a:t>
            </a:r>
            <a:r>
              <a:rPr kern="1200" dirty="0">
                <a:solidFill>
                  <a:srgbClr val="FF0000"/>
                </a:solidFill>
                <a:ea typeface="华文新魏" pitchFamily="2" charset="-122"/>
              </a:rPr>
              <a:t>文件的属性</a:t>
            </a:r>
          </a:p>
        </p:txBody>
      </p:sp>
      <p:sp>
        <p:nvSpPr>
          <p:cNvPr id="22531" name="Rectangle 3"/>
          <p:cNvSpPr>
            <a:spLocks noGrp="1" noChangeArrowheads="1"/>
          </p:cNvSpPr>
          <p:nvPr>
            <p:ph type="body" idx="1"/>
          </p:nvPr>
        </p:nvSpPr>
        <p:spPr>
          <a:xfrm>
            <a:off x="2071688" y="1073150"/>
            <a:ext cx="4243387" cy="2498725"/>
          </a:xfrm>
        </p:spPr>
        <p:txBody>
          <a:bodyPr/>
          <a:lstStyle/>
          <a:p>
            <a:pPr marL="0" indent="352425" algn="just" eaLnBrk="1" hangingPunct="1">
              <a:buFontTx/>
              <a:buNone/>
            </a:pPr>
            <a:r>
              <a:rPr lang="en-US" altLang="zh-CN" sz="2800" dirty="0"/>
              <a:t>  •</a:t>
            </a:r>
            <a:r>
              <a:rPr lang="zh-CN" altLang="en-US" sz="2800" dirty="0"/>
              <a:t>文件基本属性：</a:t>
            </a:r>
          </a:p>
          <a:p>
            <a:pPr marL="0" indent="352425" algn="just" eaLnBrk="1" hangingPunct="1">
              <a:buFontTx/>
              <a:buNone/>
            </a:pPr>
            <a:r>
              <a:rPr lang="zh-CN" altLang="en-US" sz="2800" dirty="0"/>
              <a:t>  </a:t>
            </a:r>
            <a:r>
              <a:rPr lang="en-US" altLang="zh-CN" sz="2800" dirty="0"/>
              <a:t>•</a:t>
            </a:r>
            <a:r>
              <a:rPr lang="zh-CN" altLang="en-US" sz="2800" dirty="0"/>
              <a:t>文件类型属性：</a:t>
            </a:r>
            <a:endParaRPr lang="zh-CN" altLang="en-US" sz="2800" dirty="0">
              <a:solidFill>
                <a:srgbClr val="FF0000"/>
              </a:solidFill>
            </a:endParaRPr>
          </a:p>
          <a:p>
            <a:pPr marL="0" indent="352425" algn="just" eaLnBrk="1" hangingPunct="1">
              <a:buFontTx/>
              <a:buNone/>
            </a:pPr>
            <a:r>
              <a:rPr lang="zh-CN" altLang="en-US" sz="2800" dirty="0"/>
              <a:t>  </a:t>
            </a:r>
            <a:r>
              <a:rPr lang="en-US" altLang="zh-CN" sz="2800" dirty="0"/>
              <a:t>•</a:t>
            </a:r>
            <a:r>
              <a:rPr lang="zh-CN" altLang="en-US" sz="2800" dirty="0"/>
              <a:t>文件保护属性：</a:t>
            </a:r>
          </a:p>
          <a:p>
            <a:pPr marL="0" indent="352425" algn="just" eaLnBrk="1" hangingPunct="1">
              <a:buFontTx/>
              <a:buNone/>
            </a:pPr>
            <a:r>
              <a:rPr lang="zh-CN" altLang="en-US" sz="2800" dirty="0"/>
              <a:t>  </a:t>
            </a:r>
            <a:r>
              <a:rPr lang="en-US" altLang="zh-CN" sz="2800" dirty="0"/>
              <a:t>•</a:t>
            </a:r>
            <a:r>
              <a:rPr lang="zh-CN" altLang="en-US" sz="2800" dirty="0"/>
              <a:t>文件管理属性：</a:t>
            </a:r>
          </a:p>
          <a:p>
            <a:pPr marL="0" indent="352425" algn="just" eaLnBrk="1" hangingPunct="1">
              <a:buFontTx/>
              <a:buNone/>
            </a:pPr>
            <a:r>
              <a:rPr lang="zh-CN" altLang="en-US" sz="2800" dirty="0"/>
              <a:t>  </a:t>
            </a:r>
            <a:r>
              <a:rPr lang="en-US" altLang="zh-CN" sz="2800" dirty="0"/>
              <a:t>•</a:t>
            </a:r>
            <a:r>
              <a:rPr lang="zh-CN" altLang="en-US" sz="2800" dirty="0"/>
              <a:t>文件控制属性：</a:t>
            </a:r>
          </a:p>
        </p:txBody>
      </p:sp>
      <p:sp>
        <p:nvSpPr>
          <p:cNvPr id="6" name="Rectangle 3"/>
          <p:cNvSpPr txBox="1">
            <a:spLocks noChangeArrowheads="1"/>
          </p:cNvSpPr>
          <p:nvPr/>
        </p:nvSpPr>
        <p:spPr bwMode="auto">
          <a:xfrm>
            <a:off x="395536" y="3752850"/>
            <a:ext cx="8477250" cy="2327275"/>
          </a:xfrm>
          <a:prstGeom prst="rect">
            <a:avLst/>
          </a:prstGeom>
          <a:noFill/>
          <a:ln w="9525">
            <a:noFill/>
            <a:miter lim="800000"/>
            <a:headEnd/>
            <a:tailEnd/>
          </a:ln>
          <a:effectLst/>
        </p:spPr>
        <p:txBody>
          <a:bodyPr lIns="0" tIns="0" rIns="0" bIns="0">
            <a:spAutoFit/>
          </a:bodyPr>
          <a:lstStyle/>
          <a:p>
            <a:pPr indent="352425">
              <a:spcBef>
                <a:spcPct val="20000"/>
              </a:spcBef>
              <a:defRPr/>
            </a:pPr>
            <a:r>
              <a:rPr lang="zh-CN" altLang="en-US" sz="2800" kern="0" dirty="0">
                <a:latin typeface="华文中宋" pitchFamily="2" charset="-122"/>
                <a:ea typeface="华文中宋" pitchFamily="2" charset="-122"/>
              </a:rPr>
              <a:t>   文件保护属性用于防止文件被破坏，称为文件保护。包括两个方面：</a:t>
            </a:r>
          </a:p>
          <a:p>
            <a:pPr indent="352425">
              <a:spcBef>
                <a:spcPct val="20000"/>
              </a:spcBef>
              <a:defRPr/>
            </a:pPr>
            <a:r>
              <a:rPr lang="zh-CN" altLang="en-US" sz="2800" kern="0" dirty="0">
                <a:latin typeface="华文中宋" pitchFamily="2" charset="-122"/>
                <a:ea typeface="华文中宋" pitchFamily="2" charset="-122"/>
              </a:rPr>
              <a:t>   一是防止系统崩溃所造成的文件破坏；</a:t>
            </a:r>
          </a:p>
          <a:p>
            <a:pPr indent="352425">
              <a:spcBef>
                <a:spcPct val="20000"/>
              </a:spcBef>
              <a:defRPr/>
            </a:pPr>
            <a:r>
              <a:rPr lang="zh-CN" altLang="en-US" sz="2800" kern="0" dirty="0">
                <a:latin typeface="华文中宋" pitchFamily="2" charset="-122"/>
                <a:ea typeface="华文中宋" pitchFamily="2" charset="-122"/>
              </a:rPr>
              <a:t>   二是防止文件主和其他用户有意或无意的非法操作所造成的文件不安全性。</a:t>
            </a:r>
            <a:endParaRPr lang="en-US" altLang="zh-CN" sz="2800" kern="0" dirty="0">
              <a:latin typeface="华文中宋" pitchFamily="2" charset="-122"/>
              <a:ea typeface="华文中宋" pitchFamily="2" charset="-122"/>
            </a:endParaRPr>
          </a:p>
        </p:txBody>
      </p:sp>
    </p:spTree>
    <p:extLst>
      <p:ext uri="{BB962C8B-B14F-4D97-AF65-F5344CB8AC3E}">
        <p14:creationId xmlns:p14="http://schemas.microsoft.com/office/powerpoint/2010/main" val="3940118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7584" y="332656"/>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(12)</a:t>
            </a:r>
            <a:br>
              <a:rPr lang="en-US" altLang="zh-CN" sz="4800" dirty="0">
                <a:solidFill>
                  <a:srgbClr val="FF0000"/>
                </a:solidFill>
                <a:latin typeface="+mn-lt"/>
                <a:ea typeface="华文新魏" panose="02010800040101010101" pitchFamily="2" charset="-122"/>
              </a:rPr>
            </a:br>
            <a:r>
              <a:rPr lang="en-US" altLang="zh-CN" dirty="0">
                <a:latin typeface="华文新魏" panose="02010800040101010101" pitchFamily="2" charset="-122"/>
                <a:ea typeface="华文新魏" panose="02010800040101010101" pitchFamily="2" charset="-122"/>
              </a:rPr>
              <a:t>(7)</a:t>
            </a:r>
            <a:r>
              <a:rPr lang="zh-CN" altLang="en-US" dirty="0">
                <a:latin typeface="华文新魏" panose="02010800040101010101" pitchFamily="2" charset="-122"/>
                <a:ea typeface="华文新魏" panose="02010800040101010101" pitchFamily="2" charset="-122"/>
              </a:rPr>
              <a:t>文件的随机存取</a:t>
            </a:r>
            <a:r>
              <a:rPr lang="en-US" altLang="zh-CN" dirty="0">
                <a:latin typeface="华文新魏" panose="02010800040101010101" pitchFamily="2" charset="-122"/>
                <a:ea typeface="华文新魏" panose="02010800040101010101" pitchFamily="2" charset="-122"/>
              </a:rPr>
              <a:t>(1) </a:t>
            </a:r>
            <a:br>
              <a:rPr lang="en-US" altLang="zh-CN" sz="4000" b="1" dirty="0">
                <a:latin typeface="华文新魏" panose="02010800040101010101" pitchFamily="2" charset="-122"/>
                <a:ea typeface="华文新魏" panose="02010800040101010101" pitchFamily="2" charset="-122"/>
              </a:rPr>
            </a:br>
            <a:endParaRPr lang="en-US" altLang="zh-CN" sz="4000" b="1" dirty="0">
              <a:latin typeface="华文新魏" panose="02010800040101010101" pitchFamily="2" charset="-122"/>
              <a:ea typeface="华文新魏" panose="02010800040101010101" pitchFamily="2" charset="-122"/>
            </a:endParaRPr>
          </a:p>
        </p:txBody>
      </p:sp>
      <p:sp>
        <p:nvSpPr>
          <p:cNvPr id="18435" name="Rectangle 3"/>
          <p:cNvSpPr>
            <a:spLocks noGrp="1" noChangeArrowheads="1"/>
          </p:cNvSpPr>
          <p:nvPr>
            <p:ph type="body" idx="1"/>
          </p:nvPr>
        </p:nvSpPr>
        <p:spPr>
          <a:xfrm>
            <a:off x="1828800" y="1905000"/>
            <a:ext cx="6415608" cy="3396208"/>
          </a:xfrm>
        </p:spPr>
        <p:txBody>
          <a:bodyPr/>
          <a:lstStyle/>
          <a:p>
            <a:pPr eaLnBrk="1" hangingPunct="1">
              <a:buFontTx/>
              <a:buNone/>
            </a:pPr>
            <a:r>
              <a:rPr lang="zh-CN" altLang="en-US" sz="3600" dirty="0">
                <a:ea typeface="华文新魏" panose="02010800040101010101" pitchFamily="2" charset="-122"/>
              </a:rPr>
              <a:t>系统调用形式为：</a:t>
            </a:r>
          </a:p>
          <a:p>
            <a:pPr eaLnBrk="1" hangingPunct="1">
              <a:buFontTx/>
              <a:buNone/>
            </a:pPr>
            <a:r>
              <a:rPr lang="zh-CN" altLang="en-US" sz="3600" dirty="0">
                <a:ea typeface="华文新魏" panose="02010800040101010101" pitchFamily="2" charset="-122"/>
              </a:rPr>
              <a:t> </a:t>
            </a:r>
            <a:r>
              <a:rPr lang="en-US" altLang="zh-CN" sz="3600" dirty="0">
                <a:ea typeface="华文新魏" panose="02010800040101010101" pitchFamily="2" charset="-122"/>
              </a:rPr>
              <a:t>long </a:t>
            </a:r>
            <a:r>
              <a:rPr lang="en-US" altLang="zh-CN" sz="3600" dirty="0" err="1">
                <a:ea typeface="华文新魏" panose="02010800040101010101" pitchFamily="2" charset="-122"/>
              </a:rPr>
              <a:t>lseek</a:t>
            </a:r>
            <a:r>
              <a:rPr lang="en-US" altLang="zh-CN" sz="3600" dirty="0">
                <a:ea typeface="华文新魏" panose="02010800040101010101" pitchFamily="2" charset="-122"/>
              </a:rPr>
              <a:t>;</a:t>
            </a:r>
          </a:p>
          <a:p>
            <a:pPr eaLnBrk="1" hangingPunct="1">
              <a:buFontTx/>
              <a:buNone/>
            </a:pPr>
            <a:r>
              <a:rPr lang="en-US" altLang="zh-CN" sz="3600" dirty="0">
                <a:ea typeface="华文新魏" panose="02010800040101010101" pitchFamily="2" charset="-122"/>
              </a:rPr>
              <a:t> long offset;</a:t>
            </a:r>
          </a:p>
          <a:p>
            <a:pPr eaLnBrk="1" hangingPunct="1">
              <a:buFontTx/>
              <a:buNone/>
            </a:pPr>
            <a:r>
              <a:rPr lang="en-US" altLang="zh-CN" sz="3600" dirty="0">
                <a:ea typeface="华文新魏" panose="02010800040101010101" pitchFamily="2" charset="-122"/>
              </a:rPr>
              <a:t> </a:t>
            </a:r>
            <a:r>
              <a:rPr lang="en-US" altLang="zh-CN" sz="3600" dirty="0" err="1">
                <a:ea typeface="华文新魏" panose="02010800040101010101" pitchFamily="2" charset="-122"/>
              </a:rPr>
              <a:t>int</a:t>
            </a:r>
            <a:r>
              <a:rPr lang="en-US" altLang="zh-CN" sz="3600" dirty="0">
                <a:ea typeface="华文新魏" panose="02010800040101010101" pitchFamily="2" charset="-122"/>
              </a:rPr>
              <a:t> whence, </a:t>
            </a:r>
            <a:r>
              <a:rPr lang="en-US" altLang="zh-CN" sz="3600" dirty="0" err="1">
                <a:ea typeface="华文新魏" panose="02010800040101010101" pitchFamily="2" charset="-122"/>
              </a:rPr>
              <a:t>fd</a:t>
            </a:r>
            <a:r>
              <a:rPr lang="en-US" altLang="zh-CN" sz="3600" dirty="0">
                <a:ea typeface="华文新魏" panose="02010800040101010101" pitchFamily="2" charset="-122"/>
              </a:rPr>
              <a:t>;</a:t>
            </a:r>
          </a:p>
          <a:p>
            <a:pPr eaLnBrk="1" hangingPunct="1">
              <a:buFontTx/>
              <a:buNone/>
            </a:pPr>
            <a:r>
              <a:rPr lang="en-US" altLang="zh-CN" sz="3600" dirty="0">
                <a:ea typeface="华文新魏" panose="02010800040101010101" pitchFamily="2" charset="-122"/>
              </a:rPr>
              <a:t> </a:t>
            </a:r>
            <a:r>
              <a:rPr lang="en-US" altLang="zh-CN" sz="3600" dirty="0" err="1">
                <a:ea typeface="华文新魏" panose="02010800040101010101" pitchFamily="2" charset="-122"/>
              </a:rPr>
              <a:t>lseek</a:t>
            </a:r>
            <a:r>
              <a:rPr lang="en-US" altLang="zh-CN" sz="3600" dirty="0">
                <a:ea typeface="华文新魏" panose="02010800040101010101" pitchFamily="2" charset="-122"/>
              </a:rPr>
              <a:t> (</a:t>
            </a:r>
            <a:r>
              <a:rPr lang="en-US" altLang="zh-CN" sz="3600" dirty="0" err="1">
                <a:ea typeface="华文新魏" panose="02010800040101010101" pitchFamily="2" charset="-122"/>
              </a:rPr>
              <a:t>fd</a:t>
            </a:r>
            <a:r>
              <a:rPr lang="en-US" altLang="zh-CN" sz="3600" dirty="0">
                <a:ea typeface="华文新魏" panose="02010800040101010101" pitchFamily="2" charset="-122"/>
              </a:rPr>
              <a:t>, offset, whence);</a:t>
            </a:r>
          </a:p>
          <a:p>
            <a:pPr eaLnBrk="1" hangingPunct="1">
              <a:buFontTx/>
              <a:buNone/>
            </a:pPr>
            <a:endParaRPr lang="en-US" altLang="zh-CN"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50210237"/>
      </p:ext>
    </p:extLst>
  </p:cSld>
  <p:clrMapOvr>
    <a:masterClrMapping/>
  </p:clrMapOvr>
  <p:transition>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3568" y="404664"/>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文件系统调用 </a:t>
            </a:r>
            <a:r>
              <a:rPr lang="en-US" altLang="zh-CN" sz="4800" dirty="0">
                <a:solidFill>
                  <a:srgbClr val="FF0000"/>
                </a:solidFill>
                <a:latin typeface="+mn-lt"/>
                <a:ea typeface="华文新魏" panose="02010800040101010101" pitchFamily="2" charset="-122"/>
              </a:rPr>
              <a:t>(13)</a:t>
            </a:r>
            <a:br>
              <a:rPr lang="en-US" altLang="zh-CN" sz="4800" dirty="0">
                <a:solidFill>
                  <a:srgbClr val="FF0000"/>
                </a:solidFill>
                <a:latin typeface="+mn-lt"/>
                <a:ea typeface="华文新魏" panose="02010800040101010101" pitchFamily="2" charset="-122"/>
              </a:rPr>
            </a:br>
            <a:r>
              <a:rPr lang="zh-CN" altLang="en-US" dirty="0">
                <a:latin typeface="华文新魏" panose="02010800040101010101" pitchFamily="2" charset="-122"/>
                <a:ea typeface="华文新魏" panose="02010800040101010101" pitchFamily="2" charset="-122"/>
              </a:rPr>
              <a:t>文件的随机存取</a:t>
            </a:r>
            <a:r>
              <a:rPr lang="en-US" altLang="zh-CN" dirty="0">
                <a:latin typeface="华文新魏" panose="02010800040101010101" pitchFamily="2" charset="-122"/>
                <a:ea typeface="华文新魏" panose="02010800040101010101" pitchFamily="2" charset="-122"/>
              </a:rPr>
              <a:t>(2) </a:t>
            </a:r>
            <a:br>
              <a:rPr lang="en-US" altLang="zh-CN" sz="4000" b="1" dirty="0">
                <a:latin typeface="华文新魏" panose="02010800040101010101" pitchFamily="2" charset="-122"/>
                <a:ea typeface="华文新魏" panose="02010800040101010101" pitchFamily="2" charset="-122"/>
              </a:rPr>
            </a:br>
            <a:endParaRPr lang="en-US" altLang="zh-CN" sz="4000" b="1" dirty="0">
              <a:latin typeface="华文新魏" panose="02010800040101010101" pitchFamily="2" charset="-122"/>
              <a:ea typeface="华文新魏" panose="02010800040101010101" pitchFamily="2" charset="-122"/>
            </a:endParaRPr>
          </a:p>
        </p:txBody>
      </p:sp>
      <p:sp>
        <p:nvSpPr>
          <p:cNvPr id="19459" name="Rectangle 3"/>
          <p:cNvSpPr>
            <a:spLocks noGrp="1" noChangeArrowheads="1"/>
          </p:cNvSpPr>
          <p:nvPr>
            <p:ph type="body" idx="1"/>
          </p:nvPr>
        </p:nvSpPr>
        <p:spPr>
          <a:xfrm>
            <a:off x="755650" y="1981200"/>
            <a:ext cx="7992814" cy="3031976"/>
          </a:xfrm>
        </p:spPr>
        <p:txBody>
          <a:bodyPr/>
          <a:lstStyle/>
          <a:p>
            <a:pPr eaLnBrk="1" hangingPunct="1">
              <a:buFontTx/>
              <a:buNone/>
            </a:pPr>
            <a:r>
              <a:rPr lang="en-US" altLang="zh-CN" sz="3600" dirty="0">
                <a:latin typeface="华文新魏" panose="02010800040101010101" pitchFamily="2" charset="-122"/>
                <a:ea typeface="华文新魏" panose="02010800040101010101" pitchFamily="2" charset="-122"/>
              </a:rPr>
              <a:t>   </a:t>
            </a:r>
            <a:r>
              <a:rPr lang="zh-CN" altLang="en-US" sz="3600" dirty="0">
                <a:ea typeface="华文新魏" panose="02010800040101010101" pitchFamily="2" charset="-122"/>
              </a:rPr>
              <a:t>文件描述字</a:t>
            </a:r>
            <a:r>
              <a:rPr lang="en-US" altLang="zh-CN" sz="3600" dirty="0" err="1">
                <a:ea typeface="华文新魏" panose="02010800040101010101" pitchFamily="2" charset="-122"/>
              </a:rPr>
              <a:t>fd</a:t>
            </a:r>
            <a:r>
              <a:rPr lang="zh-CN" altLang="en-US" sz="3600" dirty="0">
                <a:ea typeface="华文新魏" panose="02010800040101010101" pitchFamily="2" charset="-122"/>
              </a:rPr>
              <a:t>必须指向一个用读或写方式打开的文件，当</a:t>
            </a:r>
            <a:r>
              <a:rPr lang="en-US" altLang="zh-CN" sz="3600" dirty="0">
                <a:ea typeface="华文新魏" panose="02010800040101010101" pitchFamily="2" charset="-122"/>
              </a:rPr>
              <a:t>whence</a:t>
            </a:r>
            <a:r>
              <a:rPr lang="zh-CN" altLang="en-US" sz="3600" dirty="0">
                <a:ea typeface="华文新魏" panose="02010800040101010101" pitchFamily="2" charset="-122"/>
              </a:rPr>
              <a:t>是“</a:t>
            </a:r>
            <a:r>
              <a:rPr lang="en-US" altLang="zh-CN" sz="3600" dirty="0">
                <a:ea typeface="华文新魏" panose="02010800040101010101" pitchFamily="2" charset="-122"/>
              </a:rPr>
              <a:t>0”</a:t>
            </a:r>
            <a:r>
              <a:rPr lang="zh-CN" altLang="en-US" sz="3600" dirty="0">
                <a:ea typeface="华文新魏" panose="02010800040101010101" pitchFamily="2" charset="-122"/>
              </a:rPr>
              <a:t>时，则</a:t>
            </a:r>
            <a:r>
              <a:rPr lang="en-US" altLang="zh-CN" sz="3600" dirty="0" err="1">
                <a:ea typeface="华文新魏" panose="02010800040101010101" pitchFamily="2" charset="-122"/>
              </a:rPr>
              <a:t>f_offset</a:t>
            </a:r>
            <a:r>
              <a:rPr lang="zh-CN" altLang="en-US" sz="3600" dirty="0">
                <a:ea typeface="华文新魏" panose="02010800040101010101" pitchFamily="2" charset="-122"/>
              </a:rPr>
              <a:t>被置为</a:t>
            </a:r>
            <a:r>
              <a:rPr lang="en-US" altLang="zh-CN" sz="3600" dirty="0">
                <a:ea typeface="华文新魏" panose="02010800040101010101" pitchFamily="2" charset="-122"/>
              </a:rPr>
              <a:t>offset</a:t>
            </a:r>
            <a:r>
              <a:rPr lang="zh-CN" altLang="en-US" sz="3600" dirty="0">
                <a:ea typeface="华文新魏" panose="02010800040101010101" pitchFamily="2" charset="-122"/>
              </a:rPr>
              <a:t>，当</a:t>
            </a:r>
            <a:r>
              <a:rPr lang="en-US" altLang="zh-CN" sz="3600" dirty="0">
                <a:ea typeface="华文新魏" panose="02010800040101010101" pitchFamily="2" charset="-122"/>
              </a:rPr>
              <a:t>whence</a:t>
            </a:r>
            <a:r>
              <a:rPr lang="zh-CN" altLang="en-US" sz="3600" dirty="0">
                <a:ea typeface="华文新魏" panose="02010800040101010101" pitchFamily="2" charset="-122"/>
              </a:rPr>
              <a:t>是“</a:t>
            </a:r>
            <a:r>
              <a:rPr lang="en-US" altLang="zh-CN" sz="3600" dirty="0">
                <a:ea typeface="华文新魏" panose="02010800040101010101" pitchFamily="2" charset="-122"/>
              </a:rPr>
              <a:t>1”</a:t>
            </a:r>
            <a:r>
              <a:rPr lang="zh-CN" altLang="en-US" sz="3600" dirty="0">
                <a:ea typeface="华文新魏" panose="02010800040101010101" pitchFamily="2" charset="-122"/>
              </a:rPr>
              <a:t>时，则</a:t>
            </a:r>
            <a:r>
              <a:rPr lang="en-US" altLang="zh-CN" sz="3600" dirty="0" err="1">
                <a:ea typeface="华文新魏" panose="02010800040101010101" pitchFamily="2" charset="-122"/>
              </a:rPr>
              <a:t>f_offset</a:t>
            </a:r>
            <a:r>
              <a:rPr lang="zh-CN" altLang="en-US" sz="3600" dirty="0">
                <a:ea typeface="华文新魏" panose="02010800040101010101" pitchFamily="2" charset="-122"/>
              </a:rPr>
              <a:t>被置为文件当前位置加上</a:t>
            </a:r>
            <a:r>
              <a:rPr lang="en-US" altLang="zh-CN" sz="3600" dirty="0">
                <a:ea typeface="华文新魏" panose="02010800040101010101" pitchFamily="2" charset="-122"/>
              </a:rPr>
              <a:t>offset</a:t>
            </a:r>
            <a:r>
              <a:rPr lang="zh-CN" altLang="en-US" sz="3600" dirty="0">
                <a:ea typeface="华文新魏" panose="02010800040101010101" pitchFamily="2" charset="-122"/>
              </a:rPr>
              <a:t>。</a:t>
            </a:r>
          </a:p>
          <a:p>
            <a:pPr eaLnBrk="1" hangingPunct="1">
              <a:buFontTx/>
              <a:buNone/>
            </a:pPr>
            <a:endParaRPr lang="en-US" altLang="zh-CN"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9128401"/>
      </p:ext>
    </p:extLst>
  </p:cSld>
  <p:clrMapOvr>
    <a:masterClrMapping/>
  </p:clrMapOvr>
  <p:transition>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81000"/>
            <a:ext cx="7772400" cy="1143000"/>
          </a:xfrm>
        </p:spPr>
        <p:txBody>
          <a:bodyPr/>
          <a:lstStyle/>
          <a:p>
            <a:pPr eaLnBrk="1" hangingPunct="1"/>
            <a:r>
              <a:rPr lang="en-US" altLang="zh-CN" sz="4800" dirty="0">
                <a:solidFill>
                  <a:srgbClr val="FF0000"/>
                </a:solidFill>
                <a:latin typeface="+mn-lt"/>
                <a:ea typeface="华文新魏" panose="02010800040101010101" pitchFamily="2" charset="-122"/>
              </a:rPr>
              <a:t>6.4.2</a:t>
            </a:r>
            <a:r>
              <a:rPr lang="zh-CN" altLang="en-US" sz="4800" dirty="0">
                <a:solidFill>
                  <a:srgbClr val="FF0000"/>
                </a:solidFill>
                <a:latin typeface="+mn-lt"/>
                <a:ea typeface="华文新魏" panose="02010800040101010101" pitchFamily="2" charset="-122"/>
              </a:rPr>
              <a:t>文件共享 </a:t>
            </a:r>
          </a:p>
        </p:txBody>
      </p:sp>
      <p:sp>
        <p:nvSpPr>
          <p:cNvPr id="20483" name="Rectangle 3"/>
          <p:cNvSpPr>
            <a:spLocks noGrp="1" noChangeArrowheads="1"/>
          </p:cNvSpPr>
          <p:nvPr>
            <p:ph type="body" idx="1"/>
          </p:nvPr>
        </p:nvSpPr>
        <p:spPr>
          <a:xfrm>
            <a:off x="2123728" y="1844824"/>
            <a:ext cx="6629400" cy="2664197"/>
          </a:xfrm>
        </p:spPr>
        <p:txBody>
          <a:bodyPr/>
          <a:lstStyle/>
          <a:p>
            <a:pPr eaLnBrk="1" hangingPunct="1">
              <a:buFontTx/>
              <a:buNone/>
            </a:pPr>
            <a:r>
              <a:rPr lang="en-US" altLang="zh-CN" sz="4400" dirty="0">
                <a:latin typeface="华文新魏" panose="02010800040101010101" pitchFamily="2" charset="-122"/>
                <a:ea typeface="华文新魏" panose="02010800040101010101" pitchFamily="2" charset="-122"/>
              </a:rPr>
              <a:t>1</a:t>
            </a:r>
            <a:r>
              <a:rPr lang="zh-CN" altLang="en-US" sz="4400" dirty="0">
                <a:latin typeface="华文新魏" panose="02010800040101010101" pitchFamily="2" charset="-122"/>
                <a:ea typeface="华文新魏" panose="02010800040101010101" pitchFamily="2" charset="-122"/>
              </a:rPr>
              <a:t>文件的静态共享 </a:t>
            </a:r>
          </a:p>
          <a:p>
            <a:pPr eaLnBrk="1" hangingPunct="1">
              <a:buFontTx/>
              <a:buNone/>
            </a:pPr>
            <a:r>
              <a:rPr lang="en-US" altLang="zh-CN" sz="4400" dirty="0">
                <a:latin typeface="华文新魏" panose="02010800040101010101" pitchFamily="2" charset="-122"/>
                <a:ea typeface="华文新魏" panose="02010800040101010101" pitchFamily="2" charset="-122"/>
              </a:rPr>
              <a:t>2</a:t>
            </a:r>
            <a:r>
              <a:rPr lang="zh-CN" altLang="en-US" sz="4400" dirty="0">
                <a:latin typeface="华文新魏" panose="02010800040101010101" pitchFamily="2" charset="-122"/>
                <a:ea typeface="华文新魏" panose="02010800040101010101" pitchFamily="2" charset="-122"/>
              </a:rPr>
              <a:t>文件的动态共享 </a:t>
            </a:r>
          </a:p>
          <a:p>
            <a:pPr eaLnBrk="1" hangingPunct="1">
              <a:buFontTx/>
              <a:buNone/>
            </a:pPr>
            <a:r>
              <a:rPr lang="en-US" altLang="zh-CN" sz="4400" dirty="0">
                <a:latin typeface="华文新魏" panose="02010800040101010101" pitchFamily="2" charset="-122"/>
                <a:ea typeface="华文新魏" panose="02010800040101010101" pitchFamily="2" charset="-122"/>
              </a:rPr>
              <a:t>3</a:t>
            </a:r>
            <a:r>
              <a:rPr lang="zh-CN" altLang="en-US" sz="4400" dirty="0">
                <a:latin typeface="华文新魏" panose="02010800040101010101" pitchFamily="2" charset="-122"/>
                <a:ea typeface="华文新魏" panose="02010800040101010101" pitchFamily="2" charset="-122"/>
              </a:rPr>
              <a:t>文件的符号链接共享</a:t>
            </a:r>
            <a:r>
              <a:rPr lang="zh-CN" altLang="en-US" sz="4000" dirty="0">
                <a:latin typeface="华文新魏" panose="02010800040101010101" pitchFamily="2" charset="-122"/>
                <a:ea typeface="华文新魏" panose="02010800040101010101" pitchFamily="2" charset="-122"/>
              </a:rPr>
              <a:t> </a:t>
            </a:r>
          </a:p>
          <a:p>
            <a:pPr eaLnBrk="1" hangingPunct="1"/>
            <a:endParaRPr lang="en-US" altLang="zh-CN"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8498098"/>
      </p:ext>
    </p:extLst>
  </p:cSld>
  <p:clrMapOvr>
    <a:masterClrMapping/>
  </p:clrMapOvr>
  <p:transition>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457200" y="274638"/>
            <a:ext cx="8229600" cy="778098"/>
          </a:xfrm>
        </p:spPr>
        <p:txBody>
          <a:bodyPr/>
          <a:lstStyle/>
          <a:p>
            <a:pPr eaLnBrk="1" hangingPunct="1"/>
            <a:r>
              <a:rPr lang="en-US" altLang="zh-CN" sz="4800" dirty="0">
                <a:solidFill>
                  <a:srgbClr val="FF0000"/>
                </a:solidFill>
                <a:latin typeface="+mn-lt"/>
                <a:ea typeface="华文新魏" panose="02010800040101010101" pitchFamily="2" charset="-122"/>
              </a:rPr>
              <a:t>1</a:t>
            </a:r>
            <a:r>
              <a:rPr lang="zh-CN" altLang="en-US" sz="4800" dirty="0">
                <a:solidFill>
                  <a:srgbClr val="FF0000"/>
                </a:solidFill>
                <a:latin typeface="+mn-lt"/>
                <a:ea typeface="华文新魏" panose="02010800040101010101" pitchFamily="2" charset="-122"/>
              </a:rPr>
              <a:t>文件静态共享</a:t>
            </a:r>
            <a:r>
              <a:rPr lang="en-US" altLang="zh-CN" sz="4800" dirty="0">
                <a:solidFill>
                  <a:srgbClr val="FF0000"/>
                </a:solidFill>
                <a:latin typeface="+mn-lt"/>
                <a:ea typeface="华文新魏" panose="02010800040101010101" pitchFamily="2" charset="-122"/>
              </a:rPr>
              <a:t>(1) </a:t>
            </a:r>
          </a:p>
        </p:txBody>
      </p:sp>
      <p:sp>
        <p:nvSpPr>
          <p:cNvPr id="21507" name="Rectangle 1027"/>
          <p:cNvSpPr>
            <a:spLocks noGrp="1" noChangeArrowheads="1"/>
          </p:cNvSpPr>
          <p:nvPr>
            <p:ph type="body" idx="1"/>
          </p:nvPr>
        </p:nvSpPr>
        <p:spPr>
          <a:xfrm>
            <a:off x="539552" y="1143000"/>
            <a:ext cx="8424936" cy="4590256"/>
          </a:xfrm>
        </p:spPr>
        <p:txBody>
          <a:bodyPr/>
          <a:lstStyle/>
          <a:p>
            <a:pPr eaLnBrk="1" hangingPunct="1">
              <a:lnSpc>
                <a:spcPct val="90000"/>
              </a:lnSpc>
              <a:buFontTx/>
              <a:buNone/>
            </a:pPr>
            <a:r>
              <a:rPr lang="zh-CN" altLang="en-US" dirty="0">
                <a:ea typeface="华文新魏" panose="02010800040101010101" pitchFamily="2" charset="-122"/>
              </a:rPr>
              <a:t>系统调用形式为：</a:t>
            </a:r>
          </a:p>
          <a:p>
            <a:pPr eaLnBrk="1" hangingPunct="1">
              <a:lnSpc>
                <a:spcPct val="90000"/>
              </a:lnSpc>
              <a:buFontTx/>
              <a:buNone/>
            </a:pPr>
            <a:r>
              <a:rPr lang="zh-CN" altLang="en-US" dirty="0">
                <a:ea typeface="华文新魏" panose="02010800040101010101" pitchFamily="2" charset="-122"/>
              </a:rPr>
              <a:t>      </a:t>
            </a:r>
            <a:r>
              <a:rPr lang="en-US" altLang="zh-CN" sz="2800" dirty="0">
                <a:solidFill>
                  <a:schemeClr val="tx2"/>
                </a:solidFill>
                <a:ea typeface="华文新魏" panose="02010800040101010101" pitchFamily="2" charset="-122"/>
              </a:rPr>
              <a:t>chat * </a:t>
            </a:r>
            <a:r>
              <a:rPr lang="en-US" altLang="zh-CN" sz="2800" dirty="0" err="1">
                <a:solidFill>
                  <a:schemeClr val="tx2"/>
                </a:solidFill>
                <a:ea typeface="华文新魏" panose="02010800040101010101" pitchFamily="2" charset="-122"/>
              </a:rPr>
              <a:t>oldnamep</a:t>
            </a:r>
            <a:r>
              <a:rPr lang="en-US" altLang="zh-CN" sz="2800" dirty="0">
                <a:solidFill>
                  <a:schemeClr val="tx2"/>
                </a:solidFill>
                <a:ea typeface="华文新魏" panose="02010800040101010101" pitchFamily="2" charset="-122"/>
              </a:rPr>
              <a:t>, * </a:t>
            </a:r>
            <a:r>
              <a:rPr lang="en-US" altLang="zh-CN" sz="2800" dirty="0" err="1">
                <a:solidFill>
                  <a:schemeClr val="tx2"/>
                </a:solidFill>
                <a:ea typeface="华文新魏" panose="02010800040101010101" pitchFamily="2" charset="-122"/>
              </a:rPr>
              <a:t>newnamep</a:t>
            </a:r>
            <a:r>
              <a:rPr lang="en-US" altLang="zh-CN" sz="2800" dirty="0">
                <a:solidFill>
                  <a:schemeClr val="tx2"/>
                </a:solidFill>
                <a:ea typeface="华文新魏" panose="02010800040101010101" pitchFamily="2" charset="-122"/>
              </a:rPr>
              <a:t>;</a:t>
            </a:r>
          </a:p>
          <a:p>
            <a:pPr eaLnBrk="1" hangingPunct="1">
              <a:lnSpc>
                <a:spcPct val="90000"/>
              </a:lnSpc>
              <a:buFontTx/>
              <a:buNone/>
            </a:pPr>
            <a:r>
              <a:rPr lang="en-US" altLang="zh-CN" sz="2800" dirty="0">
                <a:solidFill>
                  <a:schemeClr val="tx2"/>
                </a:solidFill>
                <a:ea typeface="华文新魏" panose="02010800040101010101" pitchFamily="2" charset="-122"/>
              </a:rPr>
              <a:t>       link (</a:t>
            </a:r>
            <a:r>
              <a:rPr lang="en-US" altLang="zh-CN" sz="2800" dirty="0" err="1">
                <a:solidFill>
                  <a:schemeClr val="tx2"/>
                </a:solidFill>
                <a:ea typeface="华文新魏" panose="02010800040101010101" pitchFamily="2" charset="-122"/>
              </a:rPr>
              <a:t>oldnamep</a:t>
            </a:r>
            <a:r>
              <a:rPr lang="en-US" altLang="zh-CN" sz="2800" dirty="0">
                <a:solidFill>
                  <a:schemeClr val="tx2"/>
                </a:solidFill>
                <a:ea typeface="华文新魏" panose="02010800040101010101" pitchFamily="2" charset="-122"/>
              </a:rPr>
              <a:t>, </a:t>
            </a:r>
            <a:r>
              <a:rPr lang="en-US" altLang="zh-CN" sz="2800" dirty="0" err="1">
                <a:solidFill>
                  <a:schemeClr val="tx2"/>
                </a:solidFill>
                <a:ea typeface="华文新魏" panose="02010800040101010101" pitchFamily="2" charset="-122"/>
              </a:rPr>
              <a:t>newnamep</a:t>
            </a:r>
            <a:r>
              <a:rPr lang="en-US" altLang="zh-CN" sz="2800" dirty="0">
                <a:solidFill>
                  <a:schemeClr val="tx2"/>
                </a:solidFill>
                <a:ea typeface="华文新魏" panose="02010800040101010101" pitchFamily="2" charset="-122"/>
              </a:rPr>
              <a:t>);</a:t>
            </a:r>
          </a:p>
          <a:p>
            <a:pPr eaLnBrk="1" hangingPunct="1">
              <a:lnSpc>
                <a:spcPct val="90000"/>
              </a:lnSpc>
              <a:buFontTx/>
              <a:buNone/>
            </a:pPr>
            <a:r>
              <a:rPr lang="en-US" altLang="zh-CN" dirty="0">
                <a:ea typeface="华文新魏" panose="02010800040101010101" pitchFamily="2" charset="-122"/>
              </a:rPr>
              <a:t>① </a:t>
            </a:r>
            <a:r>
              <a:rPr lang="zh-CN" altLang="en-US" dirty="0">
                <a:ea typeface="华文新魏" panose="02010800040101010101" pitchFamily="2" charset="-122"/>
              </a:rPr>
              <a:t>检索目录找到</a:t>
            </a:r>
            <a:r>
              <a:rPr lang="en-US" altLang="zh-CN" dirty="0" err="1">
                <a:ea typeface="华文新魏" panose="02010800040101010101" pitchFamily="2" charset="-122"/>
              </a:rPr>
              <a:t>oldnamep</a:t>
            </a:r>
            <a:r>
              <a:rPr lang="zh-CN" altLang="en-US" dirty="0">
                <a:ea typeface="华文新魏" panose="02010800040101010101" pitchFamily="2" charset="-122"/>
              </a:rPr>
              <a:t>所指向文件的</a:t>
            </a:r>
            <a:r>
              <a:rPr lang="en-US" altLang="zh-CN" dirty="0" err="1">
                <a:ea typeface="华文新魏" panose="02010800040101010101" pitchFamily="2" charset="-122"/>
              </a:rPr>
              <a:t>inode</a:t>
            </a:r>
            <a:r>
              <a:rPr lang="zh-CN" altLang="en-US" dirty="0">
                <a:ea typeface="华文新魏" panose="02010800040101010101" pitchFamily="2" charset="-122"/>
              </a:rPr>
              <a:t>号。</a:t>
            </a:r>
          </a:p>
          <a:p>
            <a:pPr eaLnBrk="1" hangingPunct="1">
              <a:lnSpc>
                <a:spcPct val="90000"/>
              </a:lnSpc>
              <a:buFontTx/>
              <a:buNone/>
            </a:pPr>
            <a:r>
              <a:rPr lang="zh-CN" altLang="en-US" dirty="0">
                <a:ea typeface="华文新魏" panose="02010800040101010101" pitchFamily="2" charset="-122"/>
              </a:rPr>
              <a:t>② 再次检索目录找到</a:t>
            </a:r>
            <a:r>
              <a:rPr lang="en-US" altLang="zh-CN" dirty="0" err="1">
                <a:ea typeface="华文新魏" panose="02010800040101010101" pitchFamily="2" charset="-122"/>
              </a:rPr>
              <a:t>newnamep</a:t>
            </a:r>
            <a:r>
              <a:rPr lang="zh-CN" altLang="en-US" dirty="0">
                <a:ea typeface="华文新魏" panose="02010800040101010101" pitchFamily="2" charset="-122"/>
              </a:rPr>
              <a:t>所指文件的父目录文件，并把已存在文件的</a:t>
            </a:r>
            <a:r>
              <a:rPr lang="en-US" altLang="zh-CN" dirty="0" err="1">
                <a:ea typeface="华文新魏" panose="02010800040101010101" pitchFamily="2" charset="-122"/>
              </a:rPr>
              <a:t>inode</a:t>
            </a:r>
            <a:r>
              <a:rPr lang="zh-CN" altLang="en-US" dirty="0">
                <a:ea typeface="华文新魏" panose="02010800040101010101" pitchFamily="2" charset="-122"/>
              </a:rPr>
              <a:t>号与别名构成一个目录项，记入到该目录中去。</a:t>
            </a:r>
          </a:p>
          <a:p>
            <a:pPr eaLnBrk="1" hangingPunct="1">
              <a:lnSpc>
                <a:spcPct val="90000"/>
              </a:lnSpc>
              <a:buFontTx/>
              <a:buNone/>
            </a:pPr>
            <a:r>
              <a:rPr lang="zh-CN" altLang="en-US" dirty="0">
                <a:ea typeface="华文新魏" panose="02010800040101010101" pitchFamily="2" charset="-122"/>
              </a:rPr>
              <a:t>③ 把已存在文件</a:t>
            </a:r>
            <a:r>
              <a:rPr lang="en-US" altLang="zh-CN" dirty="0" err="1">
                <a:ea typeface="华文新魏" panose="02010800040101010101" pitchFamily="2" charset="-122"/>
              </a:rPr>
              <a:t>inode</a:t>
            </a:r>
            <a:r>
              <a:rPr lang="zh-CN" altLang="en-US" dirty="0">
                <a:ea typeface="华文新魏" panose="02010800040101010101" pitchFamily="2" charset="-122"/>
              </a:rPr>
              <a:t>的连接计数</a:t>
            </a:r>
            <a:r>
              <a:rPr lang="en-US" altLang="zh-CN" dirty="0" err="1">
                <a:ea typeface="华文新魏" panose="02010800040101010101" pitchFamily="2" charset="-122"/>
              </a:rPr>
              <a:t>i_nlink</a:t>
            </a:r>
            <a:r>
              <a:rPr lang="zh-CN" altLang="en-US" dirty="0">
                <a:ea typeface="华文新魏" panose="02010800040101010101" pitchFamily="2" charset="-122"/>
              </a:rPr>
              <a:t>加“</a:t>
            </a:r>
            <a:r>
              <a:rPr lang="en-US" altLang="zh-CN" dirty="0">
                <a:ea typeface="华文新魏" panose="02010800040101010101" pitchFamily="2" charset="-122"/>
              </a:rPr>
              <a:t>1”</a:t>
            </a:r>
            <a:r>
              <a:rPr lang="zh-CN" altLang="en-US" dirty="0">
                <a:ea typeface="华文新魏" panose="02010800040101010101" pitchFamily="2" charset="-122"/>
              </a:rPr>
              <a:t>。</a:t>
            </a:r>
          </a:p>
          <a:p>
            <a:pPr eaLnBrk="1" hangingPunct="1">
              <a:lnSpc>
                <a:spcPct val="90000"/>
              </a:lnSpc>
            </a:pPr>
            <a:endParaRPr lang="zh-CN" altLang="en-US" dirty="0">
              <a:latin typeface="华文新魏" panose="02010800040101010101" pitchFamily="2" charset="-122"/>
              <a:ea typeface="华文新魏" panose="02010800040101010101" pitchFamily="2" charset="-122"/>
            </a:endParaRPr>
          </a:p>
          <a:p>
            <a:pPr eaLnBrk="1" hangingPunct="1">
              <a:lnSpc>
                <a:spcPct val="90000"/>
              </a:lnSpc>
            </a:pP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94481078"/>
      </p:ext>
    </p:extLst>
  </p:cSld>
  <p:clrMapOvr>
    <a:masterClrMapping/>
  </p:clrMapOvr>
  <p:transition>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9750" y="404813"/>
            <a:ext cx="7772400" cy="782165"/>
          </a:xfrm>
        </p:spPr>
        <p:txBody>
          <a:bodyPr/>
          <a:lstStyle/>
          <a:p>
            <a:pPr eaLnBrk="1" hangingPunct="1"/>
            <a:r>
              <a:rPr lang="en-US" altLang="zh-CN" sz="4800" noProof="1">
                <a:solidFill>
                  <a:srgbClr val="FF0000"/>
                </a:solidFill>
                <a:latin typeface="+mn-lt"/>
                <a:ea typeface="华文新魏" panose="02010800040101010101" pitchFamily="2" charset="-122"/>
              </a:rPr>
              <a:t>Linux</a:t>
            </a:r>
            <a:r>
              <a:rPr lang="zh-CN" altLang="en-US" sz="4800" noProof="1">
                <a:solidFill>
                  <a:srgbClr val="FF0000"/>
                </a:solidFill>
                <a:latin typeface="+mn-lt"/>
                <a:ea typeface="华文新魏" panose="02010800040101010101" pitchFamily="2" charset="-122"/>
              </a:rPr>
              <a:t>层次目录结构</a:t>
            </a:r>
            <a:endParaRPr lang="zh-CN" altLang="en-US" sz="4800" dirty="0">
              <a:solidFill>
                <a:srgbClr val="FF0000"/>
              </a:solidFill>
              <a:latin typeface="+mn-lt"/>
              <a:ea typeface="华文新魏" panose="02010800040101010101" pitchFamily="2" charset="-122"/>
            </a:endParaRPr>
          </a:p>
        </p:txBody>
      </p:sp>
      <p:sp>
        <p:nvSpPr>
          <p:cNvPr id="22531" name="Rectangle 3"/>
          <p:cNvSpPr>
            <a:spLocks noGrp="1" noChangeArrowheads="1"/>
          </p:cNvSpPr>
          <p:nvPr>
            <p:ph type="body" idx="1"/>
          </p:nvPr>
        </p:nvSpPr>
        <p:spPr>
          <a:xfrm>
            <a:off x="900113" y="1916113"/>
            <a:ext cx="7772400" cy="4114800"/>
          </a:xfrm>
        </p:spPr>
        <p:txBody>
          <a:bodyPr/>
          <a:lstStyle/>
          <a:p>
            <a:pPr eaLnBrk="1" hangingPunct="1">
              <a:buFontTx/>
              <a:buNone/>
            </a:pPr>
            <a:r>
              <a:rPr lang="en-US" altLang="zh-CN"/>
              <a:t>  </a:t>
            </a:r>
          </a:p>
        </p:txBody>
      </p:sp>
      <p:grpSp>
        <p:nvGrpSpPr>
          <p:cNvPr id="22532" name="Group 110"/>
          <p:cNvGrpSpPr>
            <a:grpSpLocks/>
          </p:cNvGrpSpPr>
          <p:nvPr/>
        </p:nvGrpSpPr>
        <p:grpSpPr bwMode="auto">
          <a:xfrm>
            <a:off x="468313" y="1700213"/>
            <a:ext cx="8064500" cy="4608512"/>
            <a:chOff x="204" y="1271"/>
            <a:chExt cx="4090" cy="2173"/>
          </a:xfrm>
        </p:grpSpPr>
        <p:sp>
          <p:nvSpPr>
            <p:cNvPr id="22533" name="Text Box 63"/>
            <p:cNvSpPr txBox="1">
              <a:spLocks noChangeArrowheads="1"/>
            </p:cNvSpPr>
            <p:nvPr/>
          </p:nvSpPr>
          <p:spPr bwMode="auto">
            <a:xfrm>
              <a:off x="3971" y="2927"/>
              <a:ext cx="224" cy="186"/>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B</a:t>
              </a:r>
            </a:p>
          </p:txBody>
        </p:sp>
        <p:sp>
          <p:nvSpPr>
            <p:cNvPr id="22534" name="Text Box 64"/>
            <p:cNvSpPr txBox="1">
              <a:spLocks noChangeArrowheads="1"/>
            </p:cNvSpPr>
            <p:nvPr/>
          </p:nvSpPr>
          <p:spPr bwMode="auto">
            <a:xfrm>
              <a:off x="3218" y="2927"/>
              <a:ext cx="524" cy="186"/>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testfile.c</a:t>
              </a:r>
            </a:p>
          </p:txBody>
        </p:sp>
        <p:sp>
          <p:nvSpPr>
            <p:cNvPr id="22535" name="Text Box 65"/>
            <p:cNvSpPr txBox="1">
              <a:spLocks noChangeArrowheads="1"/>
            </p:cNvSpPr>
            <p:nvPr/>
          </p:nvSpPr>
          <p:spPr bwMode="auto">
            <a:xfrm>
              <a:off x="204" y="2306"/>
              <a:ext cx="408" cy="17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tty00</a:t>
              </a:r>
            </a:p>
          </p:txBody>
        </p:sp>
        <p:sp>
          <p:nvSpPr>
            <p:cNvPr id="128066" name="Text Box 66"/>
            <p:cNvSpPr txBox="1">
              <a:spLocks noChangeArrowheads="1"/>
            </p:cNvSpPr>
            <p:nvPr/>
          </p:nvSpPr>
          <p:spPr bwMode="auto">
            <a:xfrm>
              <a:off x="1711" y="1271"/>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zh-CN" altLang="en-US" sz="1400">
                  <a:solidFill>
                    <a:schemeClr val="accent2"/>
                  </a:solidFill>
                  <a:latin typeface="华文新魏" pitchFamily="2" charset="-122"/>
                  <a:ea typeface="华文新魏" pitchFamily="2" charset="-122"/>
                </a:rPr>
                <a:t>／</a:t>
              </a:r>
            </a:p>
          </p:txBody>
        </p:sp>
        <p:sp>
          <p:nvSpPr>
            <p:cNvPr id="128067" name="Text Box 67"/>
            <p:cNvSpPr txBox="1">
              <a:spLocks noChangeArrowheads="1"/>
            </p:cNvSpPr>
            <p:nvPr/>
          </p:nvSpPr>
          <p:spPr bwMode="auto">
            <a:xfrm>
              <a:off x="527"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dev</a:t>
              </a:r>
            </a:p>
          </p:txBody>
        </p:sp>
        <p:sp>
          <p:nvSpPr>
            <p:cNvPr id="128068" name="Text Box 68"/>
            <p:cNvSpPr txBox="1">
              <a:spLocks noChangeArrowheads="1"/>
            </p:cNvSpPr>
            <p:nvPr/>
          </p:nvSpPr>
          <p:spPr bwMode="auto">
            <a:xfrm>
              <a:off x="1173"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usr</a:t>
              </a:r>
            </a:p>
          </p:txBody>
        </p:sp>
        <p:sp>
          <p:nvSpPr>
            <p:cNvPr id="128069" name="Text Box 69"/>
            <p:cNvSpPr txBox="1">
              <a:spLocks noChangeArrowheads="1"/>
            </p:cNvSpPr>
            <p:nvPr/>
          </p:nvSpPr>
          <p:spPr bwMode="auto">
            <a:xfrm>
              <a:off x="171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lib</a:t>
              </a:r>
            </a:p>
          </p:txBody>
        </p:sp>
        <p:sp>
          <p:nvSpPr>
            <p:cNvPr id="128070" name="Text Box 70"/>
            <p:cNvSpPr txBox="1">
              <a:spLocks noChangeArrowheads="1"/>
            </p:cNvSpPr>
            <p:nvPr/>
          </p:nvSpPr>
          <p:spPr bwMode="auto">
            <a:xfrm>
              <a:off x="2249"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etc</a:t>
              </a:r>
            </a:p>
          </p:txBody>
        </p:sp>
        <p:sp>
          <p:nvSpPr>
            <p:cNvPr id="128071" name="Text Box 71"/>
            <p:cNvSpPr txBox="1">
              <a:spLocks noChangeArrowheads="1"/>
            </p:cNvSpPr>
            <p:nvPr/>
          </p:nvSpPr>
          <p:spPr bwMode="auto">
            <a:xfrm>
              <a:off x="2895"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home</a:t>
              </a:r>
            </a:p>
          </p:txBody>
        </p:sp>
        <p:sp>
          <p:nvSpPr>
            <p:cNvPr id="22542" name="Text Box 72"/>
            <p:cNvSpPr txBox="1">
              <a:spLocks noChangeArrowheads="1"/>
            </p:cNvSpPr>
            <p:nvPr/>
          </p:nvSpPr>
          <p:spPr bwMode="auto">
            <a:xfrm>
              <a:off x="742" y="2306"/>
              <a:ext cx="369" cy="17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tty01</a:t>
              </a:r>
            </a:p>
          </p:txBody>
        </p:sp>
        <p:sp>
          <p:nvSpPr>
            <p:cNvPr id="22543" name="Line 73"/>
            <p:cNvSpPr>
              <a:spLocks noChangeShapeType="1"/>
            </p:cNvSpPr>
            <p:nvPr/>
          </p:nvSpPr>
          <p:spPr bwMode="auto">
            <a:xfrm flipH="1">
              <a:off x="419"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44" name="Line 74"/>
            <p:cNvSpPr>
              <a:spLocks noChangeShapeType="1"/>
            </p:cNvSpPr>
            <p:nvPr/>
          </p:nvSpPr>
          <p:spPr bwMode="auto">
            <a:xfrm>
              <a:off x="742" y="1996"/>
              <a:ext cx="215"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45" name="Text Box 75"/>
            <p:cNvSpPr txBox="1">
              <a:spLocks noChangeArrowheads="1"/>
            </p:cNvSpPr>
            <p:nvPr/>
          </p:nvSpPr>
          <p:spPr bwMode="auto">
            <a:xfrm>
              <a:off x="742" y="2720"/>
              <a:ext cx="431"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bin</a:t>
              </a:r>
            </a:p>
          </p:txBody>
        </p:sp>
        <p:sp>
          <p:nvSpPr>
            <p:cNvPr id="22546" name="Text Box 76"/>
            <p:cNvSpPr txBox="1">
              <a:spLocks noChangeArrowheads="1"/>
            </p:cNvSpPr>
            <p:nvPr/>
          </p:nvSpPr>
          <p:spPr bwMode="auto">
            <a:xfrm>
              <a:off x="1065" y="2720"/>
              <a:ext cx="430"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lib</a:t>
              </a:r>
            </a:p>
          </p:txBody>
        </p:sp>
        <p:sp>
          <p:nvSpPr>
            <p:cNvPr id="22547" name="Text Box 77"/>
            <p:cNvSpPr txBox="1">
              <a:spLocks noChangeArrowheads="1"/>
            </p:cNvSpPr>
            <p:nvPr/>
          </p:nvSpPr>
          <p:spPr bwMode="auto">
            <a:xfrm>
              <a:off x="1388" y="2720"/>
              <a:ext cx="645"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man  tmp</a:t>
              </a:r>
            </a:p>
          </p:txBody>
        </p:sp>
        <p:sp>
          <p:nvSpPr>
            <p:cNvPr id="22548" name="Line 78"/>
            <p:cNvSpPr>
              <a:spLocks noChangeShapeType="1"/>
            </p:cNvSpPr>
            <p:nvPr/>
          </p:nvSpPr>
          <p:spPr bwMode="auto">
            <a:xfrm flipH="1">
              <a:off x="957"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49" name="Line 79"/>
            <p:cNvSpPr>
              <a:spLocks noChangeShapeType="1"/>
            </p:cNvSpPr>
            <p:nvPr/>
          </p:nvSpPr>
          <p:spPr bwMode="auto">
            <a:xfrm flipH="1">
              <a:off x="1280" y="1996"/>
              <a:ext cx="108"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50" name="Line 80"/>
            <p:cNvSpPr>
              <a:spLocks noChangeShapeType="1"/>
            </p:cNvSpPr>
            <p:nvPr/>
          </p:nvSpPr>
          <p:spPr bwMode="auto">
            <a:xfrm>
              <a:off x="1388" y="1996"/>
              <a:ext cx="43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51" name="Text Box 81"/>
            <p:cNvSpPr txBox="1">
              <a:spLocks noChangeArrowheads="1"/>
            </p:cNvSpPr>
            <p:nvPr/>
          </p:nvSpPr>
          <p:spPr bwMode="auto">
            <a:xfrm>
              <a:off x="2295" y="2306"/>
              <a:ext cx="540" cy="21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passwd</a:t>
              </a:r>
            </a:p>
          </p:txBody>
        </p:sp>
        <p:sp>
          <p:nvSpPr>
            <p:cNvPr id="22552" name="Line 82"/>
            <p:cNvSpPr>
              <a:spLocks noChangeShapeType="1"/>
            </p:cNvSpPr>
            <p:nvPr/>
          </p:nvSpPr>
          <p:spPr bwMode="auto">
            <a:xfrm flipH="1">
              <a:off x="2679" y="1996"/>
              <a:ext cx="431"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53" name="Line 83"/>
            <p:cNvSpPr>
              <a:spLocks noChangeShapeType="1"/>
            </p:cNvSpPr>
            <p:nvPr/>
          </p:nvSpPr>
          <p:spPr bwMode="auto">
            <a:xfrm>
              <a:off x="3110" y="1996"/>
              <a:ext cx="646"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28084" name="Text Box 84"/>
            <p:cNvSpPr txBox="1">
              <a:spLocks noChangeArrowheads="1"/>
            </p:cNvSpPr>
            <p:nvPr/>
          </p:nvSpPr>
          <p:spPr bwMode="auto">
            <a:xfrm>
              <a:off x="3541" y="1789"/>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var</a:t>
              </a:r>
            </a:p>
          </p:txBody>
        </p:sp>
        <p:sp>
          <p:nvSpPr>
            <p:cNvPr id="22555" name="Line 85"/>
            <p:cNvSpPr>
              <a:spLocks noChangeShapeType="1"/>
            </p:cNvSpPr>
            <p:nvPr/>
          </p:nvSpPr>
          <p:spPr bwMode="auto">
            <a:xfrm>
              <a:off x="1926" y="1478"/>
              <a:ext cx="0"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56" name="Line 86"/>
            <p:cNvSpPr>
              <a:spLocks noChangeShapeType="1"/>
            </p:cNvSpPr>
            <p:nvPr/>
          </p:nvSpPr>
          <p:spPr bwMode="auto">
            <a:xfrm flipH="1">
              <a:off x="1388"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57" name="Line 87"/>
            <p:cNvSpPr>
              <a:spLocks noChangeShapeType="1"/>
            </p:cNvSpPr>
            <p:nvPr/>
          </p:nvSpPr>
          <p:spPr bwMode="auto">
            <a:xfrm flipH="1">
              <a:off x="742" y="1478"/>
              <a:ext cx="1076"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58" name="Line 88"/>
            <p:cNvSpPr>
              <a:spLocks noChangeShapeType="1"/>
            </p:cNvSpPr>
            <p:nvPr/>
          </p:nvSpPr>
          <p:spPr bwMode="auto">
            <a:xfrm>
              <a:off x="1926" y="1478"/>
              <a:ext cx="538"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59" name="Line 89"/>
            <p:cNvSpPr>
              <a:spLocks noChangeShapeType="1"/>
            </p:cNvSpPr>
            <p:nvPr/>
          </p:nvSpPr>
          <p:spPr bwMode="auto">
            <a:xfrm>
              <a:off x="2033" y="1478"/>
              <a:ext cx="1077"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60" name="Line 90"/>
            <p:cNvSpPr>
              <a:spLocks noChangeShapeType="1"/>
            </p:cNvSpPr>
            <p:nvPr/>
          </p:nvSpPr>
          <p:spPr bwMode="auto">
            <a:xfrm>
              <a:off x="2141" y="1478"/>
              <a:ext cx="1615" cy="3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28091" name="Text Box 91"/>
            <p:cNvSpPr txBox="1">
              <a:spLocks noChangeArrowheads="1"/>
            </p:cNvSpPr>
            <p:nvPr/>
          </p:nvSpPr>
          <p:spPr bwMode="auto">
            <a:xfrm>
              <a:off x="2356" y="2720"/>
              <a:ext cx="431"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fei1</a:t>
              </a:r>
            </a:p>
          </p:txBody>
        </p:sp>
        <p:sp>
          <p:nvSpPr>
            <p:cNvPr id="22562" name="Text Box 92"/>
            <p:cNvSpPr txBox="1">
              <a:spLocks noChangeArrowheads="1"/>
            </p:cNvSpPr>
            <p:nvPr/>
          </p:nvSpPr>
          <p:spPr bwMode="auto">
            <a:xfrm>
              <a:off x="2679" y="3237"/>
              <a:ext cx="519"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400">
                  <a:solidFill>
                    <a:schemeClr val="accent2"/>
                  </a:solidFill>
                  <a:latin typeface="华文新魏" panose="02010800040101010101" pitchFamily="2" charset="-122"/>
                  <a:ea typeface="华文新魏" panose="02010800040101010101" pitchFamily="2" charset="-122"/>
                </a:rPr>
                <a:t>myfile.c</a:t>
              </a:r>
            </a:p>
          </p:txBody>
        </p:sp>
        <p:sp>
          <p:nvSpPr>
            <p:cNvPr id="22563" name="Line 93"/>
            <p:cNvSpPr>
              <a:spLocks noChangeShapeType="1"/>
            </p:cNvSpPr>
            <p:nvPr/>
          </p:nvSpPr>
          <p:spPr bwMode="auto">
            <a:xfrm flipH="1">
              <a:off x="3002" y="2927"/>
              <a:ext cx="108" cy="31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64" name="Line 94"/>
            <p:cNvSpPr>
              <a:spLocks noChangeShapeType="1"/>
            </p:cNvSpPr>
            <p:nvPr/>
          </p:nvSpPr>
          <p:spPr bwMode="auto">
            <a:xfrm>
              <a:off x="2679" y="2927"/>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65" name="Text Box 95"/>
            <p:cNvSpPr txBox="1">
              <a:spLocks noChangeArrowheads="1"/>
            </p:cNvSpPr>
            <p:nvPr/>
          </p:nvSpPr>
          <p:spPr bwMode="auto">
            <a:xfrm>
              <a:off x="1926" y="2306"/>
              <a:ext cx="364" cy="207"/>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getty</a:t>
              </a:r>
            </a:p>
          </p:txBody>
        </p:sp>
        <p:sp>
          <p:nvSpPr>
            <p:cNvPr id="22566" name="Line 96"/>
            <p:cNvSpPr>
              <a:spLocks noChangeShapeType="1"/>
            </p:cNvSpPr>
            <p:nvPr/>
          </p:nvSpPr>
          <p:spPr bwMode="auto">
            <a:xfrm flipH="1">
              <a:off x="2141" y="1996"/>
              <a:ext cx="323"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67" name="Line 97"/>
            <p:cNvSpPr>
              <a:spLocks noChangeShapeType="1"/>
            </p:cNvSpPr>
            <p:nvPr/>
          </p:nvSpPr>
          <p:spPr bwMode="auto">
            <a:xfrm>
              <a:off x="2464" y="1996"/>
              <a:ext cx="108"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28098" name="Text Box 98"/>
            <p:cNvSpPr txBox="1">
              <a:spLocks noChangeArrowheads="1"/>
            </p:cNvSpPr>
            <p:nvPr/>
          </p:nvSpPr>
          <p:spPr bwMode="auto">
            <a:xfrm>
              <a:off x="3541" y="220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fei3</a:t>
              </a:r>
            </a:p>
          </p:txBody>
        </p:sp>
        <p:sp>
          <p:nvSpPr>
            <p:cNvPr id="22569" name="Line 99"/>
            <p:cNvSpPr>
              <a:spLocks noChangeShapeType="1"/>
            </p:cNvSpPr>
            <p:nvPr/>
          </p:nvSpPr>
          <p:spPr bwMode="auto">
            <a:xfrm>
              <a:off x="3110" y="1996"/>
              <a:ext cx="0"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28100" name="Text Box 100"/>
            <p:cNvSpPr txBox="1">
              <a:spLocks noChangeArrowheads="1"/>
            </p:cNvSpPr>
            <p:nvPr/>
          </p:nvSpPr>
          <p:spPr bwMode="auto">
            <a:xfrm>
              <a:off x="2828" y="2720"/>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fei2</a:t>
              </a:r>
            </a:p>
          </p:txBody>
        </p:sp>
        <p:sp>
          <p:nvSpPr>
            <p:cNvPr id="22571" name="Line 101"/>
            <p:cNvSpPr>
              <a:spLocks noChangeShapeType="1"/>
            </p:cNvSpPr>
            <p:nvPr/>
          </p:nvSpPr>
          <p:spPr bwMode="auto">
            <a:xfrm>
              <a:off x="1388" y="1996"/>
              <a:ext cx="107" cy="7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22572" name="Line 102"/>
            <p:cNvSpPr>
              <a:spLocks noChangeShapeType="1"/>
            </p:cNvSpPr>
            <p:nvPr/>
          </p:nvSpPr>
          <p:spPr bwMode="auto">
            <a:xfrm flipV="1">
              <a:off x="3002" y="3113"/>
              <a:ext cx="422" cy="12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128103" name="Text Box 103"/>
            <p:cNvSpPr txBox="1">
              <a:spLocks noChangeArrowheads="1"/>
            </p:cNvSpPr>
            <p:nvPr/>
          </p:nvSpPr>
          <p:spPr bwMode="auto">
            <a:xfrm>
              <a:off x="3325" y="2513"/>
              <a:ext cx="432"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just">
                <a:defRPr/>
              </a:pPr>
              <a:r>
                <a:rPr lang="en-US" altLang="zh-CN" sz="1400">
                  <a:solidFill>
                    <a:schemeClr val="accent2"/>
                  </a:solidFill>
                  <a:latin typeface="华文新魏" pitchFamily="2" charset="-122"/>
                  <a:ea typeface="华文新魏" pitchFamily="2" charset="-122"/>
                </a:rPr>
                <a:t>fei4</a:t>
              </a:r>
            </a:p>
          </p:txBody>
        </p:sp>
        <p:sp>
          <p:nvSpPr>
            <p:cNvPr id="128104" name="Text Box 104"/>
            <p:cNvSpPr txBox="1">
              <a:spLocks noChangeArrowheads="1"/>
            </p:cNvSpPr>
            <p:nvPr/>
          </p:nvSpPr>
          <p:spPr bwMode="auto">
            <a:xfrm>
              <a:off x="3864" y="2513"/>
              <a:ext cx="430" cy="207"/>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tIns="10800" bIns="10800"/>
            <a:lstStyle/>
            <a:p>
              <a:pPr algn="ctr">
                <a:defRPr/>
              </a:pPr>
              <a:r>
                <a:rPr lang="en-US" altLang="zh-CN" sz="1400">
                  <a:solidFill>
                    <a:schemeClr val="accent2"/>
                  </a:solidFill>
                  <a:latin typeface="华文新魏" pitchFamily="2" charset="-122"/>
                  <a:ea typeface="华文新魏" pitchFamily="2" charset="-122"/>
                </a:rPr>
                <a:t>fei5</a:t>
              </a:r>
            </a:p>
          </p:txBody>
        </p:sp>
        <p:sp>
          <p:nvSpPr>
            <p:cNvPr id="22575" name="Line 105"/>
            <p:cNvSpPr>
              <a:spLocks noChangeShapeType="1"/>
            </p:cNvSpPr>
            <p:nvPr/>
          </p:nvSpPr>
          <p:spPr bwMode="auto">
            <a:xfrm>
              <a:off x="3541"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6" name="Line 106"/>
            <p:cNvSpPr>
              <a:spLocks noChangeShapeType="1"/>
            </p:cNvSpPr>
            <p:nvPr/>
          </p:nvSpPr>
          <p:spPr bwMode="auto">
            <a:xfrm flipH="1">
              <a:off x="3541" y="2410"/>
              <a:ext cx="215"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7" name="Line 107"/>
            <p:cNvSpPr>
              <a:spLocks noChangeShapeType="1"/>
            </p:cNvSpPr>
            <p:nvPr/>
          </p:nvSpPr>
          <p:spPr bwMode="auto">
            <a:xfrm>
              <a:off x="3756" y="2410"/>
              <a:ext cx="323"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8" name="Line 108"/>
            <p:cNvSpPr>
              <a:spLocks noChangeShapeType="1"/>
            </p:cNvSpPr>
            <p:nvPr/>
          </p:nvSpPr>
          <p:spPr bwMode="auto">
            <a:xfrm>
              <a:off x="4079" y="2720"/>
              <a:ext cx="0" cy="2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34829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457200" y="274638"/>
            <a:ext cx="8229600" cy="778098"/>
          </a:xfrm>
        </p:spPr>
        <p:txBody>
          <a:bodyPr/>
          <a:lstStyle/>
          <a:p>
            <a:pPr eaLnBrk="1" hangingPunct="1"/>
            <a:r>
              <a:rPr lang="zh-CN" altLang="en-US" sz="4800" dirty="0">
                <a:solidFill>
                  <a:srgbClr val="FF0000"/>
                </a:solidFill>
                <a:latin typeface="+mn-lt"/>
                <a:ea typeface="华文新魏" panose="02010800040101010101" pitchFamily="2" charset="-122"/>
              </a:rPr>
              <a:t>文件静态共享</a:t>
            </a:r>
            <a:r>
              <a:rPr lang="en-US" altLang="zh-CN" sz="4800" dirty="0">
                <a:solidFill>
                  <a:srgbClr val="FF0000"/>
                </a:solidFill>
                <a:latin typeface="+mn-lt"/>
                <a:ea typeface="华文新魏" panose="02010800040101010101" pitchFamily="2" charset="-122"/>
              </a:rPr>
              <a:t>(2) </a:t>
            </a:r>
          </a:p>
        </p:txBody>
      </p:sp>
      <p:sp>
        <p:nvSpPr>
          <p:cNvPr id="23555" name="Rectangle 1027"/>
          <p:cNvSpPr>
            <a:spLocks noGrp="1" noChangeArrowheads="1"/>
          </p:cNvSpPr>
          <p:nvPr>
            <p:ph type="body" idx="1"/>
          </p:nvPr>
        </p:nvSpPr>
        <p:spPr>
          <a:xfrm>
            <a:off x="611188" y="1295400"/>
            <a:ext cx="8075612" cy="4005808"/>
          </a:xfrm>
        </p:spPr>
        <p:txBody>
          <a:bodyPr/>
          <a:lstStyle/>
          <a:p>
            <a:pPr eaLnBrk="1" hangingPunct="1">
              <a:buFontTx/>
              <a:buNone/>
            </a:pPr>
            <a:r>
              <a:rPr lang="en-US" altLang="zh-CN" dirty="0">
                <a:ea typeface="华文新魏" panose="02010800040101010101" pitchFamily="2" charset="-122"/>
              </a:rPr>
              <a:t>    </a:t>
            </a:r>
            <a:r>
              <a:rPr lang="zh-CN" altLang="en-US" dirty="0">
                <a:ea typeface="华文新魏" panose="02010800040101010101" pitchFamily="2" charset="-122"/>
              </a:rPr>
              <a:t>链接实际上是共享已存在文件的</a:t>
            </a:r>
            <a:r>
              <a:rPr lang="en-US" altLang="zh-CN" dirty="0" err="1">
                <a:ea typeface="华文新魏" panose="02010800040101010101" pitchFamily="2" charset="-122"/>
              </a:rPr>
              <a:t>inode</a:t>
            </a:r>
            <a:r>
              <a:rPr lang="zh-CN" altLang="en-US" dirty="0">
                <a:ea typeface="华文新魏" panose="02010800040101010101" pitchFamily="2" charset="-122"/>
              </a:rPr>
              <a:t>，完成链接的系统调用：        </a:t>
            </a:r>
            <a:r>
              <a:rPr lang="en-US" altLang="zh-CN" sz="2400" b="1" dirty="0">
                <a:solidFill>
                  <a:schemeClr val="tx2"/>
                </a:solidFill>
                <a:ea typeface="华文新魏" panose="02010800040101010101" pitchFamily="2" charset="-122"/>
              </a:rPr>
              <a:t>link(“/</a:t>
            </a:r>
            <a:r>
              <a:rPr lang="en-US" altLang="zh-CN" sz="2400" b="1" dirty="0" err="1">
                <a:solidFill>
                  <a:schemeClr val="tx2"/>
                </a:solidFill>
                <a:ea typeface="华文新魏" panose="02010800040101010101" pitchFamily="2" charset="-122"/>
              </a:rPr>
              <a:t>usr</a:t>
            </a:r>
            <a:r>
              <a:rPr lang="en-US" altLang="zh-CN" sz="2400" b="1" dirty="0">
                <a:solidFill>
                  <a:schemeClr val="tx2"/>
                </a:solidFill>
                <a:ea typeface="华文新魏" panose="02010800040101010101" pitchFamily="2" charset="-122"/>
              </a:rPr>
              <a:t>/fei1/</a:t>
            </a:r>
            <a:r>
              <a:rPr lang="en-US" altLang="zh-CN" sz="2400" b="1" dirty="0" err="1">
                <a:solidFill>
                  <a:schemeClr val="tx2"/>
                </a:solidFill>
                <a:ea typeface="华文新魏" panose="02010800040101010101" pitchFamily="2" charset="-122"/>
              </a:rPr>
              <a:t>myfile.c</a:t>
            </a:r>
            <a:r>
              <a:rPr lang="en-US" altLang="zh-CN" sz="2400" b="1" dirty="0">
                <a:solidFill>
                  <a:schemeClr val="tx2"/>
                </a:solidFill>
                <a:ea typeface="华文新魏" panose="02010800040101010101" pitchFamily="2" charset="-122"/>
              </a:rPr>
              <a:t>”,”/</a:t>
            </a:r>
            <a:r>
              <a:rPr lang="en-US" altLang="zh-CN" sz="2400" b="1" dirty="0" err="1">
                <a:solidFill>
                  <a:schemeClr val="tx2"/>
                </a:solidFill>
                <a:ea typeface="华文新魏" panose="02010800040101010101" pitchFamily="2" charset="-122"/>
              </a:rPr>
              <a:t>usr</a:t>
            </a:r>
            <a:r>
              <a:rPr lang="en-US" altLang="zh-CN" sz="2400" b="1" dirty="0">
                <a:solidFill>
                  <a:schemeClr val="tx2"/>
                </a:solidFill>
                <a:ea typeface="华文新魏" panose="02010800040101010101" pitchFamily="2" charset="-122"/>
              </a:rPr>
              <a:t>/fei2/</a:t>
            </a:r>
            <a:r>
              <a:rPr lang="en-US" altLang="zh-CN" sz="2400" b="1" dirty="0" err="1">
                <a:solidFill>
                  <a:schemeClr val="tx2"/>
                </a:solidFill>
                <a:ea typeface="华文新魏" panose="02010800040101010101" pitchFamily="2" charset="-122"/>
              </a:rPr>
              <a:t>myfile.c</a:t>
            </a:r>
            <a:r>
              <a:rPr lang="en-US" altLang="zh-CN" sz="2400" b="1" dirty="0">
                <a:solidFill>
                  <a:schemeClr val="tx2"/>
                </a:solidFill>
                <a:ea typeface="华文新魏" panose="02010800040101010101" pitchFamily="2" charset="-122"/>
              </a:rPr>
              <a:t>”)</a:t>
            </a:r>
            <a:r>
              <a:rPr lang="zh-CN" altLang="en-US" sz="2400" b="1" dirty="0">
                <a:solidFill>
                  <a:schemeClr val="tx2"/>
                </a:solidFill>
                <a:ea typeface="华文新魏" panose="02010800040101010101" pitchFamily="2" charset="-122"/>
              </a:rPr>
              <a:t>；        </a:t>
            </a:r>
            <a:r>
              <a:rPr lang="en-US" altLang="zh-CN" sz="2400" b="1" dirty="0">
                <a:solidFill>
                  <a:schemeClr val="tx2"/>
                </a:solidFill>
                <a:ea typeface="华文新魏" panose="02010800040101010101" pitchFamily="2" charset="-122"/>
              </a:rPr>
              <a:t>link(“/</a:t>
            </a:r>
            <a:r>
              <a:rPr lang="en-US" altLang="zh-CN" sz="2400" b="1" dirty="0" err="1">
                <a:solidFill>
                  <a:schemeClr val="tx2"/>
                </a:solidFill>
                <a:ea typeface="华文新魏" panose="02010800040101010101" pitchFamily="2" charset="-122"/>
              </a:rPr>
              <a:t>usr</a:t>
            </a:r>
            <a:r>
              <a:rPr lang="en-US" altLang="zh-CN" sz="2400" b="1" dirty="0">
                <a:solidFill>
                  <a:schemeClr val="tx2"/>
                </a:solidFill>
                <a:ea typeface="华文新魏" panose="02010800040101010101" pitchFamily="2" charset="-122"/>
              </a:rPr>
              <a:t>/fei1/</a:t>
            </a:r>
            <a:r>
              <a:rPr lang="en-US" altLang="zh-CN" sz="2400" b="1" dirty="0" err="1">
                <a:solidFill>
                  <a:schemeClr val="tx2"/>
                </a:solidFill>
                <a:ea typeface="华文新魏" panose="02010800040101010101" pitchFamily="2" charset="-122"/>
              </a:rPr>
              <a:t>myfile.c</a:t>
            </a:r>
            <a:r>
              <a:rPr lang="en-US" altLang="zh-CN" sz="2400" b="1" dirty="0">
                <a:solidFill>
                  <a:schemeClr val="tx2"/>
                </a:solidFill>
                <a:ea typeface="华文新魏" panose="02010800040101010101" pitchFamily="2" charset="-122"/>
              </a:rPr>
              <a:t>”,”/</a:t>
            </a:r>
            <a:r>
              <a:rPr lang="en-US" altLang="zh-CN" sz="2400" b="1" dirty="0" err="1">
                <a:solidFill>
                  <a:schemeClr val="tx2"/>
                </a:solidFill>
                <a:ea typeface="华文新魏" panose="02010800040101010101" pitchFamily="2" charset="-122"/>
              </a:rPr>
              <a:t>usr</a:t>
            </a:r>
            <a:r>
              <a:rPr lang="en-US" altLang="zh-CN" sz="2400" b="1" dirty="0">
                <a:solidFill>
                  <a:schemeClr val="tx2"/>
                </a:solidFill>
                <a:ea typeface="华文新魏" panose="02010800040101010101" pitchFamily="2" charset="-122"/>
              </a:rPr>
              <a:t>/include/</a:t>
            </a:r>
            <a:r>
              <a:rPr lang="en-US" altLang="zh-CN" sz="2400" b="1" dirty="0" err="1">
                <a:solidFill>
                  <a:schemeClr val="tx2"/>
                </a:solidFill>
                <a:ea typeface="华文新魏" panose="02010800040101010101" pitchFamily="2" charset="-122"/>
              </a:rPr>
              <a:t>testfile.c</a:t>
            </a:r>
            <a:r>
              <a:rPr lang="en-US" altLang="zh-CN" sz="2400" b="1" dirty="0">
                <a:solidFill>
                  <a:schemeClr val="tx2"/>
                </a:solidFill>
                <a:ea typeface="华文新魏" panose="02010800040101010101" pitchFamily="2" charset="-122"/>
              </a:rPr>
              <a:t>”)</a:t>
            </a:r>
            <a:r>
              <a:rPr lang="zh-CN" altLang="en-US" sz="2400" b="1" dirty="0">
                <a:solidFill>
                  <a:schemeClr val="tx2"/>
                </a:solidFill>
                <a:ea typeface="华文新魏" panose="02010800040101010101" pitchFamily="2" charset="-122"/>
              </a:rPr>
              <a:t>；</a:t>
            </a:r>
          </a:p>
          <a:p>
            <a:pPr eaLnBrk="1" hangingPunct="1">
              <a:buFontTx/>
              <a:buNone/>
            </a:pPr>
            <a:r>
              <a:rPr lang="zh-CN" altLang="en-US" dirty="0">
                <a:ea typeface="华文新魏" panose="02010800040101010101" pitchFamily="2" charset="-122"/>
              </a:rPr>
              <a:t>  执行后，三个路径名指的是同一个文件：  </a:t>
            </a:r>
          </a:p>
          <a:p>
            <a:pPr eaLnBrk="1" hangingPunct="1">
              <a:buFontTx/>
              <a:buNone/>
            </a:pPr>
            <a:r>
              <a:rPr lang="zh-CN" altLang="en-US" dirty="0">
                <a:ea typeface="华文新魏" panose="02010800040101010101" pitchFamily="2" charset="-122"/>
              </a:rPr>
              <a:t>     </a:t>
            </a:r>
            <a:r>
              <a:rPr lang="en-US" altLang="zh-CN" sz="2800" dirty="0">
                <a:ea typeface="华文新魏" panose="02010800040101010101" pitchFamily="2" charset="-122"/>
              </a:rPr>
              <a:t>/</a:t>
            </a:r>
            <a:r>
              <a:rPr lang="en-US" altLang="zh-CN" sz="2800" dirty="0" err="1">
                <a:ea typeface="华文新魏" panose="02010800040101010101" pitchFamily="2" charset="-122"/>
              </a:rPr>
              <a:t>usr</a:t>
            </a:r>
            <a:r>
              <a:rPr lang="en-US" altLang="zh-CN" sz="2800" dirty="0">
                <a:ea typeface="华文新魏" panose="02010800040101010101" pitchFamily="2" charset="-122"/>
              </a:rPr>
              <a:t>/fei1/</a:t>
            </a:r>
            <a:r>
              <a:rPr lang="en-US" altLang="zh-CN" sz="2800" dirty="0" err="1">
                <a:ea typeface="华文新魏" panose="02010800040101010101" pitchFamily="2" charset="-122"/>
              </a:rPr>
              <a:t>myfile.c</a:t>
            </a:r>
            <a:r>
              <a:rPr lang="zh-CN" altLang="en-US" sz="2800" dirty="0">
                <a:ea typeface="华文新魏" panose="02010800040101010101" pitchFamily="2" charset="-122"/>
              </a:rPr>
              <a:t>，</a:t>
            </a:r>
          </a:p>
          <a:p>
            <a:pPr eaLnBrk="1" hangingPunct="1">
              <a:buFontTx/>
              <a:buNone/>
            </a:pPr>
            <a:r>
              <a:rPr lang="zh-CN" altLang="en-US" sz="2800" dirty="0">
                <a:ea typeface="华文新魏" panose="02010800040101010101" pitchFamily="2" charset="-122"/>
              </a:rPr>
              <a:t>      </a:t>
            </a:r>
            <a:r>
              <a:rPr lang="en-US" altLang="zh-CN" sz="2800" dirty="0">
                <a:ea typeface="华文新魏" panose="02010800040101010101" pitchFamily="2" charset="-122"/>
              </a:rPr>
              <a:t>/</a:t>
            </a:r>
            <a:r>
              <a:rPr lang="en-US" altLang="zh-CN" sz="2800" dirty="0" err="1">
                <a:ea typeface="华文新魏" panose="02010800040101010101" pitchFamily="2" charset="-122"/>
              </a:rPr>
              <a:t>usr</a:t>
            </a:r>
            <a:r>
              <a:rPr lang="en-US" altLang="zh-CN" sz="2800" dirty="0">
                <a:ea typeface="华文新魏" panose="02010800040101010101" pitchFamily="2" charset="-122"/>
              </a:rPr>
              <a:t>/fei2/</a:t>
            </a:r>
            <a:r>
              <a:rPr lang="en-US" altLang="zh-CN" sz="2800" dirty="0" err="1">
                <a:ea typeface="华文新魏" panose="02010800040101010101" pitchFamily="2" charset="-122"/>
              </a:rPr>
              <a:t>myfile.c</a:t>
            </a:r>
            <a:r>
              <a:rPr lang="zh-CN" altLang="en-US" sz="2800" dirty="0">
                <a:ea typeface="华文新魏" panose="02010800040101010101" pitchFamily="2" charset="-122"/>
              </a:rPr>
              <a:t>，</a:t>
            </a:r>
          </a:p>
          <a:p>
            <a:pPr eaLnBrk="1" hangingPunct="1">
              <a:buFontTx/>
              <a:buNone/>
            </a:pPr>
            <a:r>
              <a:rPr lang="zh-CN" altLang="en-US" sz="2800" dirty="0">
                <a:ea typeface="华文新魏" panose="02010800040101010101" pitchFamily="2" charset="-122"/>
              </a:rPr>
              <a:t>      </a:t>
            </a:r>
            <a:r>
              <a:rPr lang="en-US" altLang="zh-CN" sz="2800" dirty="0">
                <a:ea typeface="华文新魏" panose="02010800040101010101" pitchFamily="2" charset="-122"/>
              </a:rPr>
              <a:t>/</a:t>
            </a:r>
            <a:r>
              <a:rPr lang="en-US" altLang="zh-CN" sz="2800" dirty="0" err="1">
                <a:ea typeface="华文新魏" panose="02010800040101010101" pitchFamily="2" charset="-122"/>
              </a:rPr>
              <a:t>usr</a:t>
            </a:r>
            <a:r>
              <a:rPr lang="en-US" altLang="zh-CN" sz="2800" dirty="0">
                <a:ea typeface="华文新魏" panose="02010800040101010101" pitchFamily="2" charset="-122"/>
              </a:rPr>
              <a:t>/include/</a:t>
            </a:r>
            <a:r>
              <a:rPr lang="en-US" altLang="zh-CN" sz="2800" dirty="0" err="1">
                <a:ea typeface="华文新魏" panose="02010800040101010101" pitchFamily="2" charset="-122"/>
              </a:rPr>
              <a:t>testfile.c</a:t>
            </a:r>
            <a:r>
              <a:rPr lang="zh-CN" altLang="en-US" sz="2800" dirty="0">
                <a:ea typeface="华文新魏" panose="02010800040101010101" pitchFamily="2" charset="-122"/>
              </a:rPr>
              <a:t>。</a:t>
            </a:r>
          </a:p>
          <a:p>
            <a:pPr eaLnBrk="1" hangingPunct="1">
              <a:buFontTx/>
              <a:buNone/>
            </a:pPr>
            <a:endParaRPr lang="en-US" altLang="zh-CN"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94494216"/>
      </p:ext>
    </p:extLst>
  </p:cSld>
  <p:clrMapOvr>
    <a:masterClrMapping/>
  </p:clrMapOvr>
  <p:transition>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0225" y="404664"/>
            <a:ext cx="7772400" cy="792088"/>
          </a:xfrm>
        </p:spPr>
        <p:txBody>
          <a:bodyPr/>
          <a:lstStyle/>
          <a:p>
            <a:pPr eaLnBrk="1" hangingPunct="1"/>
            <a:r>
              <a:rPr lang="zh-CN" altLang="en-US" sz="4800" dirty="0">
                <a:solidFill>
                  <a:srgbClr val="FF0000"/>
                </a:solidFill>
                <a:latin typeface="+mn-lt"/>
                <a:ea typeface="华文新魏" panose="02010800040101010101" pitchFamily="2" charset="-122"/>
              </a:rPr>
              <a:t>文件静态共享</a:t>
            </a:r>
            <a:r>
              <a:rPr lang="en-US" altLang="zh-CN" sz="4800" dirty="0">
                <a:solidFill>
                  <a:srgbClr val="FF0000"/>
                </a:solidFill>
                <a:latin typeface="+mn-lt"/>
                <a:ea typeface="华文新魏" panose="02010800040101010101" pitchFamily="2" charset="-122"/>
              </a:rPr>
              <a:t>(3)</a:t>
            </a:r>
          </a:p>
        </p:txBody>
      </p:sp>
      <p:sp>
        <p:nvSpPr>
          <p:cNvPr id="24579" name="Rectangle 3"/>
          <p:cNvSpPr>
            <a:spLocks noGrp="1" noChangeArrowheads="1"/>
          </p:cNvSpPr>
          <p:nvPr>
            <p:ph type="body" idx="1"/>
          </p:nvPr>
        </p:nvSpPr>
        <p:spPr>
          <a:xfrm>
            <a:off x="755650" y="1371600"/>
            <a:ext cx="7920806" cy="3785592"/>
          </a:xfrm>
        </p:spPr>
        <p:txBody>
          <a:bodyPr/>
          <a:lstStyle/>
          <a:p>
            <a:pPr eaLnBrk="1" hangingPunct="1">
              <a:lnSpc>
                <a:spcPct val="90000"/>
              </a:lnSpc>
              <a:buFontTx/>
              <a:buNone/>
            </a:pPr>
            <a:r>
              <a:rPr lang="en-US" altLang="zh-CN" dirty="0">
                <a:latin typeface="华文新魏" panose="02010800040101010101" pitchFamily="2" charset="-122"/>
                <a:ea typeface="华文新魏" panose="02010800040101010101" pitchFamily="2" charset="-122"/>
              </a:rPr>
              <a:t>  </a:t>
            </a:r>
            <a:r>
              <a:rPr lang="zh-CN" altLang="en-US" dirty="0">
                <a:ea typeface="华文新魏" panose="02010800040101010101" pitchFamily="2" charset="-122"/>
              </a:rPr>
              <a:t>文件解除链接调用形式为：</a:t>
            </a:r>
          </a:p>
          <a:p>
            <a:pPr eaLnBrk="1" hangingPunct="1">
              <a:lnSpc>
                <a:spcPct val="90000"/>
              </a:lnSpc>
              <a:buFontTx/>
              <a:buNone/>
            </a:pPr>
            <a:r>
              <a:rPr lang="zh-CN" altLang="en-US" dirty="0">
                <a:ea typeface="华文新魏" panose="02010800040101010101" pitchFamily="2" charset="-122"/>
              </a:rPr>
              <a:t>        </a:t>
            </a:r>
            <a:r>
              <a:rPr lang="en-US" altLang="zh-CN" dirty="0">
                <a:ea typeface="华文新魏" panose="02010800040101010101" pitchFamily="2" charset="-122"/>
              </a:rPr>
              <a:t>unlink (</a:t>
            </a:r>
            <a:r>
              <a:rPr lang="en-US" altLang="zh-CN" dirty="0" err="1">
                <a:ea typeface="华文新魏" panose="02010800040101010101" pitchFamily="2" charset="-122"/>
              </a:rPr>
              <a:t>namep</a:t>
            </a:r>
            <a:r>
              <a:rPr lang="en-US" altLang="zh-CN" dirty="0">
                <a:ea typeface="华文新魏" panose="02010800040101010101" pitchFamily="2" charset="-122"/>
              </a:rPr>
              <a:t>)</a:t>
            </a:r>
          </a:p>
          <a:p>
            <a:pPr eaLnBrk="1" hangingPunct="1">
              <a:lnSpc>
                <a:spcPct val="90000"/>
              </a:lnSpc>
              <a:buFontTx/>
              <a:buNone/>
            </a:pPr>
            <a:r>
              <a:rPr lang="en-US" altLang="zh-CN" dirty="0">
                <a:ea typeface="华文新魏" panose="02010800040101010101" pitchFamily="2" charset="-122"/>
              </a:rPr>
              <a:t>    </a:t>
            </a:r>
            <a:r>
              <a:rPr lang="zh-CN" altLang="en-US" dirty="0">
                <a:ea typeface="华文新魏" panose="02010800040101010101" pitchFamily="2" charset="-122"/>
              </a:rPr>
              <a:t>解除链接与文件删除执行的是同一系统调用代码。删除文件是从文件主角度讲的，解除文件连接是从共享文件的其他用户角度讲的。都要删去目录项，把</a:t>
            </a:r>
            <a:r>
              <a:rPr lang="en-US" altLang="zh-CN" dirty="0" err="1">
                <a:ea typeface="华文新魏" panose="02010800040101010101" pitchFamily="2" charset="-122"/>
              </a:rPr>
              <a:t>i_nlink</a:t>
            </a:r>
            <a:r>
              <a:rPr lang="zh-CN" altLang="en-US" dirty="0">
                <a:ea typeface="华文新魏" panose="02010800040101010101" pitchFamily="2" charset="-122"/>
              </a:rPr>
              <a:t>减“</a:t>
            </a:r>
            <a:r>
              <a:rPr lang="en-US" altLang="zh-CN" dirty="0">
                <a:ea typeface="华文新魏" panose="02010800040101010101" pitchFamily="2" charset="-122"/>
              </a:rPr>
              <a:t>1”</a:t>
            </a:r>
            <a:r>
              <a:rPr lang="zh-CN" altLang="en-US" dirty="0">
                <a:ea typeface="华文新魏" panose="02010800040101010101" pitchFamily="2" charset="-122"/>
              </a:rPr>
              <a:t>，不过，只有当</a:t>
            </a:r>
            <a:r>
              <a:rPr lang="en-US" altLang="zh-CN" dirty="0" err="1">
                <a:ea typeface="华文新魏" panose="02010800040101010101" pitchFamily="2" charset="-122"/>
              </a:rPr>
              <a:t>i_nlink</a:t>
            </a:r>
            <a:r>
              <a:rPr lang="zh-CN" altLang="en-US" dirty="0">
                <a:ea typeface="华文新魏" panose="02010800040101010101" pitchFamily="2" charset="-122"/>
              </a:rPr>
              <a:t>减为“</a:t>
            </a:r>
            <a:r>
              <a:rPr lang="en-US" altLang="zh-CN" dirty="0">
                <a:ea typeface="华文新魏" panose="02010800040101010101" pitchFamily="2" charset="-122"/>
              </a:rPr>
              <a:t>0”</a:t>
            </a:r>
            <a:r>
              <a:rPr lang="zh-CN" altLang="en-US" dirty="0">
                <a:ea typeface="华文新魏" panose="02010800040101010101" pitchFamily="2" charset="-122"/>
              </a:rPr>
              <a:t>时，才真正删除文件。</a:t>
            </a:r>
          </a:p>
          <a:p>
            <a:pPr eaLnBrk="1" hangingPunct="1">
              <a:lnSpc>
                <a:spcPct val="90000"/>
              </a:lnSpc>
              <a:buFontTx/>
              <a:buNone/>
            </a:pPr>
            <a:r>
              <a:rPr lang="zh-CN" altLang="en-US" dirty="0">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925779799"/>
      </p:ext>
    </p:extLst>
  </p:cSld>
  <p:clrMapOvr>
    <a:masterClrMapping/>
  </p:clrMapOvr>
  <p:transition>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7388" y="116632"/>
            <a:ext cx="7772400" cy="792709"/>
          </a:xfrm>
        </p:spPr>
        <p:txBody>
          <a:bodyPr/>
          <a:lstStyle/>
          <a:p>
            <a:pPr eaLnBrk="1" hangingPunct="1"/>
            <a:r>
              <a:rPr lang="en-US" altLang="zh-CN" sz="4800" dirty="0">
                <a:solidFill>
                  <a:srgbClr val="FF0000"/>
                </a:solidFill>
                <a:latin typeface="+mn-lt"/>
                <a:ea typeface="华文新魏" panose="02010800040101010101" pitchFamily="2" charset="-122"/>
              </a:rPr>
              <a:t>2</a:t>
            </a:r>
            <a:r>
              <a:rPr lang="zh-CN" altLang="en-US" sz="4800" dirty="0">
                <a:solidFill>
                  <a:srgbClr val="FF0000"/>
                </a:solidFill>
                <a:latin typeface="+mn-lt"/>
                <a:ea typeface="华文新魏" panose="02010800040101010101" pitchFamily="2" charset="-122"/>
              </a:rPr>
              <a:t>文件的动态共享</a:t>
            </a:r>
            <a:r>
              <a:rPr lang="en-US" altLang="zh-CN" sz="4800" dirty="0">
                <a:solidFill>
                  <a:srgbClr val="FF0000"/>
                </a:solidFill>
                <a:latin typeface="+mn-lt"/>
                <a:ea typeface="华文新魏" panose="02010800040101010101" pitchFamily="2" charset="-122"/>
              </a:rPr>
              <a:t>(1)</a:t>
            </a:r>
          </a:p>
        </p:txBody>
      </p:sp>
      <p:sp>
        <p:nvSpPr>
          <p:cNvPr id="25603" name="Rectangle 3"/>
          <p:cNvSpPr>
            <a:spLocks noGrp="1" noChangeArrowheads="1"/>
          </p:cNvSpPr>
          <p:nvPr>
            <p:ph type="body" idx="1"/>
          </p:nvPr>
        </p:nvSpPr>
        <p:spPr>
          <a:xfrm>
            <a:off x="472406" y="1052736"/>
            <a:ext cx="8202364" cy="4725888"/>
          </a:xfrm>
        </p:spPr>
        <p:txBody>
          <a:bodyPr/>
          <a:lstStyle/>
          <a:p>
            <a:pPr eaLnBrk="1" hangingPunct="1"/>
            <a:r>
              <a:rPr lang="zh-CN" altLang="en-US" dirty="0">
                <a:latin typeface="华文新魏" panose="02010800040101010101" pitchFamily="2" charset="-122"/>
                <a:ea typeface="华文新魏" panose="02010800040101010101" pitchFamily="2" charset="-122"/>
              </a:rPr>
              <a:t>文件动态共享是系统中不同的用户进程或同一用户的不同进程并发访问同一文件。</a:t>
            </a:r>
          </a:p>
          <a:p>
            <a:pPr eaLnBrk="1" hangingPunct="1"/>
            <a:r>
              <a:rPr lang="zh-CN" altLang="en-US" dirty="0">
                <a:latin typeface="华文新魏" panose="02010800040101010101" pitchFamily="2" charset="-122"/>
                <a:ea typeface="华文新魏" panose="02010800040101010101" pitchFamily="2" charset="-122"/>
              </a:rPr>
              <a:t>这种共享关系只有当用户进程存在时才可能出现，一旦用户的进程消亡，其共享关系也就自动消失。 </a:t>
            </a:r>
          </a:p>
          <a:p>
            <a:pPr eaLnBrk="1" hangingPunct="1"/>
            <a:r>
              <a:rPr lang="zh-CN" altLang="en-US" dirty="0">
                <a:latin typeface="华文新魏" panose="02010800040101010101" pitchFamily="2" charset="-122"/>
                <a:ea typeface="华文新魏" panose="02010800040101010101" pitchFamily="2" charset="-122"/>
              </a:rPr>
              <a:t>文件的每次读写由一个读</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写位移指针指出要读写的位置。现在的问题是：应让多个进程共用同一个读</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写位移，还是各个进程具有各自的读写位移呢？</a:t>
            </a: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8528521"/>
      </p:ext>
    </p:extLst>
  </p:cSld>
  <p:clrMapOvr>
    <a:masterClrMapping/>
  </p:clrMapOvr>
  <p:transition>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61546" y="260648"/>
            <a:ext cx="7772400" cy="917104"/>
          </a:xfrm>
        </p:spPr>
        <p:txBody>
          <a:bodyPr/>
          <a:lstStyle/>
          <a:p>
            <a:pPr eaLnBrk="1" hangingPunct="1"/>
            <a:r>
              <a:rPr lang="zh-CN" altLang="en-US" sz="4800" dirty="0">
                <a:solidFill>
                  <a:srgbClr val="FF0000"/>
                </a:solidFill>
                <a:latin typeface="+mn-lt"/>
                <a:ea typeface="华文新魏" panose="02010800040101010101" pitchFamily="2" charset="-122"/>
              </a:rPr>
              <a:t>文件动态共享</a:t>
            </a:r>
            <a:r>
              <a:rPr lang="en-US" altLang="zh-CN" sz="4800" dirty="0">
                <a:solidFill>
                  <a:srgbClr val="FF0000"/>
                </a:solidFill>
                <a:latin typeface="+mn-lt"/>
                <a:ea typeface="华文新魏" panose="02010800040101010101" pitchFamily="2" charset="-122"/>
              </a:rPr>
              <a:t>(2)</a:t>
            </a:r>
          </a:p>
        </p:txBody>
      </p:sp>
      <p:sp>
        <p:nvSpPr>
          <p:cNvPr id="26627" name="Rectangle 3"/>
          <p:cNvSpPr>
            <a:spLocks noGrp="1" noChangeArrowheads="1"/>
          </p:cNvSpPr>
          <p:nvPr>
            <p:ph type="body" idx="1"/>
          </p:nvPr>
        </p:nvSpPr>
        <p:spPr>
          <a:xfrm>
            <a:off x="561546" y="1412776"/>
            <a:ext cx="8208962" cy="3808040"/>
          </a:xfrm>
        </p:spPr>
        <p:txBody>
          <a:bodyPr/>
          <a:lstStyle/>
          <a:p>
            <a:pPr eaLnBrk="1" hangingPunct="1"/>
            <a:r>
              <a:rPr lang="zh-CN" altLang="en-US" dirty="0">
                <a:ea typeface="华文新魏" panose="02010800040101010101" pitchFamily="2" charset="-122"/>
              </a:rPr>
              <a:t>同一用户父、子进程协同完成任务，使用同一读</a:t>
            </a:r>
            <a:r>
              <a:rPr lang="en-US" altLang="zh-CN" dirty="0">
                <a:ea typeface="华文新魏" panose="02010800040101010101" pitchFamily="2" charset="-122"/>
              </a:rPr>
              <a:t>/</a:t>
            </a:r>
            <a:r>
              <a:rPr lang="zh-CN" altLang="en-US" dirty="0">
                <a:ea typeface="华文新魏" panose="02010800040101010101" pitchFamily="2" charset="-122"/>
              </a:rPr>
              <a:t>写位移，同步地对文件进行操作。</a:t>
            </a:r>
          </a:p>
          <a:p>
            <a:pPr eaLnBrk="1" hangingPunct="1"/>
            <a:r>
              <a:rPr lang="zh-CN" altLang="en-US" dirty="0">
                <a:ea typeface="华文新魏" panose="02010800040101010101" pitchFamily="2" charset="-122"/>
              </a:rPr>
              <a:t>该位移指针宜放在相应文件的活动索引节点中。当用系统调用</a:t>
            </a:r>
            <a:r>
              <a:rPr lang="en-US" altLang="zh-CN" dirty="0">
                <a:ea typeface="华文新魏" panose="02010800040101010101" pitchFamily="2" charset="-122"/>
              </a:rPr>
              <a:t>fork</a:t>
            </a:r>
            <a:r>
              <a:rPr lang="zh-CN" altLang="en-US" dirty="0">
                <a:ea typeface="华文新魏" panose="02010800040101010101" pitchFamily="2" charset="-122"/>
              </a:rPr>
              <a:t>建立子进程时，父进程的</a:t>
            </a:r>
            <a:r>
              <a:rPr lang="en-US" altLang="zh-CN" dirty="0" err="1">
                <a:ea typeface="华文新魏" panose="02010800040101010101" pitchFamily="2" charset="-122"/>
              </a:rPr>
              <a:t>pcb</a:t>
            </a:r>
            <a:r>
              <a:rPr lang="zh-CN" altLang="en-US" dirty="0">
                <a:ea typeface="华文新魏" panose="02010800040101010101" pitchFamily="2" charset="-122"/>
              </a:rPr>
              <a:t>结构被复制到子进程的</a:t>
            </a:r>
            <a:r>
              <a:rPr lang="en-US" altLang="zh-CN" dirty="0" err="1">
                <a:ea typeface="华文新魏" panose="02010800040101010101" pitchFamily="2" charset="-122"/>
              </a:rPr>
              <a:t>pcb</a:t>
            </a:r>
            <a:r>
              <a:rPr lang="zh-CN" altLang="en-US" dirty="0">
                <a:ea typeface="华文新魏" panose="02010800040101010101" pitchFamily="2" charset="-122"/>
              </a:rPr>
              <a:t>结构中，使两个进程的打开文件表指向同一活动</a:t>
            </a:r>
            <a:r>
              <a:rPr lang="en-US" altLang="zh-CN" dirty="0" err="1">
                <a:ea typeface="华文新魏" panose="02010800040101010101" pitchFamily="2" charset="-122"/>
              </a:rPr>
              <a:t>inode</a:t>
            </a:r>
            <a:r>
              <a:rPr lang="zh-CN" altLang="en-US" dirty="0">
                <a:ea typeface="华文新魏" panose="02010800040101010101" pitchFamily="2" charset="-122"/>
              </a:rPr>
              <a:t>，达到共享同一位移指针的目的。</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03496919"/>
      </p:ext>
    </p:extLst>
  </p:cSld>
  <p:clrMapOvr>
    <a:masterClrMapping/>
  </p:clrMapOvr>
  <p:transition>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3568" y="122612"/>
            <a:ext cx="7772400" cy="771526"/>
          </a:xfrm>
        </p:spPr>
        <p:txBody>
          <a:bodyPr/>
          <a:lstStyle/>
          <a:p>
            <a:pPr eaLnBrk="1" hangingPunct="1"/>
            <a:r>
              <a:rPr lang="zh-CN" altLang="en-US" sz="4800" dirty="0">
                <a:solidFill>
                  <a:srgbClr val="FF0000"/>
                </a:solidFill>
                <a:latin typeface="+mn-lt"/>
                <a:ea typeface="华文新魏" panose="02010800040101010101" pitchFamily="2" charset="-122"/>
              </a:rPr>
              <a:t>文件的动态共享</a:t>
            </a:r>
            <a:r>
              <a:rPr lang="en-US" altLang="zh-CN" sz="4800" dirty="0">
                <a:solidFill>
                  <a:srgbClr val="FF0000"/>
                </a:solidFill>
                <a:latin typeface="+mn-lt"/>
                <a:ea typeface="华文新魏" panose="02010800040101010101" pitchFamily="2" charset="-122"/>
              </a:rPr>
              <a:t>(3) </a:t>
            </a:r>
          </a:p>
        </p:txBody>
      </p:sp>
      <p:grpSp>
        <p:nvGrpSpPr>
          <p:cNvPr id="27651" name="Group 116"/>
          <p:cNvGrpSpPr>
            <a:grpSpLocks/>
          </p:cNvGrpSpPr>
          <p:nvPr/>
        </p:nvGrpSpPr>
        <p:grpSpPr bwMode="auto">
          <a:xfrm>
            <a:off x="611188" y="1125538"/>
            <a:ext cx="7416800" cy="5565775"/>
            <a:chOff x="385" y="709"/>
            <a:chExt cx="4672" cy="3506"/>
          </a:xfrm>
        </p:grpSpPr>
        <p:sp>
          <p:nvSpPr>
            <p:cNvPr id="27652" name="Line 98"/>
            <p:cNvSpPr>
              <a:spLocks noChangeShapeType="1"/>
            </p:cNvSpPr>
            <p:nvPr/>
          </p:nvSpPr>
          <p:spPr bwMode="auto">
            <a:xfrm>
              <a:off x="2721" y="1469"/>
              <a:ext cx="0" cy="9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3" name="Line 103"/>
            <p:cNvSpPr>
              <a:spLocks noChangeShapeType="1"/>
            </p:cNvSpPr>
            <p:nvPr/>
          </p:nvSpPr>
          <p:spPr bwMode="auto">
            <a:xfrm>
              <a:off x="2402" y="1469"/>
              <a:ext cx="0" cy="7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Text Box 10"/>
            <p:cNvSpPr txBox="1">
              <a:spLocks noChangeArrowheads="1"/>
            </p:cNvSpPr>
            <p:nvPr/>
          </p:nvSpPr>
          <p:spPr bwMode="auto">
            <a:xfrm>
              <a:off x="1341" y="2398"/>
              <a:ext cx="949" cy="2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系统打开文件表</a:t>
              </a:r>
            </a:p>
          </p:txBody>
        </p:sp>
        <p:sp>
          <p:nvSpPr>
            <p:cNvPr id="27655" name="Text Box 11"/>
            <p:cNvSpPr txBox="1">
              <a:spLocks noChangeArrowheads="1"/>
            </p:cNvSpPr>
            <p:nvPr/>
          </p:nvSpPr>
          <p:spPr bwMode="auto">
            <a:xfrm>
              <a:off x="2963" y="2398"/>
              <a:ext cx="733" cy="2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活动</a:t>
              </a:r>
              <a:r>
                <a:rPr lang="en-US" altLang="zh-CN" sz="1400">
                  <a:solidFill>
                    <a:schemeClr val="accent2"/>
                  </a:solidFill>
                  <a:latin typeface="华文新魏" panose="02010800040101010101" pitchFamily="2" charset="-122"/>
                  <a:ea typeface="华文新魏" panose="02010800040101010101" pitchFamily="2" charset="-122"/>
                </a:rPr>
                <a:t>inode</a:t>
              </a:r>
              <a:r>
                <a:rPr lang="zh-CN" altLang="en-US" sz="1400">
                  <a:solidFill>
                    <a:schemeClr val="accent2"/>
                  </a:solidFill>
                  <a:latin typeface="华文新魏" panose="02010800040101010101" pitchFamily="2" charset="-122"/>
                  <a:ea typeface="华文新魏" panose="02010800040101010101" pitchFamily="2" charset="-122"/>
                </a:rPr>
                <a:t>表</a:t>
              </a:r>
            </a:p>
          </p:txBody>
        </p:sp>
        <p:sp>
          <p:nvSpPr>
            <p:cNvPr id="27656" name="Text Box 46"/>
            <p:cNvSpPr txBox="1">
              <a:spLocks noChangeArrowheads="1"/>
            </p:cNvSpPr>
            <p:nvPr/>
          </p:nvSpPr>
          <p:spPr bwMode="auto">
            <a:xfrm>
              <a:off x="597" y="3113"/>
              <a:ext cx="514" cy="3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a:solidFill>
                    <a:schemeClr val="accent2"/>
                  </a:solidFill>
                  <a:latin typeface="华文新魏" panose="02010800040101010101" pitchFamily="2" charset="-122"/>
                  <a:ea typeface="华文新魏" panose="02010800040101010101" pitchFamily="2" charset="-122"/>
                </a:rPr>
                <a:t>file</a:t>
              </a:r>
            </a:p>
            <a:p>
              <a:pPr eaLnBrk="1" hangingPunct="1"/>
              <a:r>
                <a:rPr lang="zh-CN" altLang="en-US" sz="1400">
                  <a:solidFill>
                    <a:schemeClr val="accent2"/>
                  </a:solidFill>
                  <a:latin typeface="华文新魏" panose="02010800040101010101" pitchFamily="2" charset="-122"/>
                  <a:ea typeface="华文新魏" panose="02010800040101010101" pitchFamily="2" charset="-122"/>
                </a:rPr>
                <a:t>结构</a:t>
              </a:r>
            </a:p>
          </p:txBody>
        </p:sp>
        <p:sp>
          <p:nvSpPr>
            <p:cNvPr id="27657" name="Text Box 47"/>
            <p:cNvSpPr txBox="1">
              <a:spLocks noChangeArrowheads="1"/>
            </p:cNvSpPr>
            <p:nvPr/>
          </p:nvSpPr>
          <p:spPr bwMode="auto">
            <a:xfrm>
              <a:off x="1614" y="3573"/>
              <a:ext cx="546" cy="1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658" name="Line 48"/>
            <p:cNvSpPr>
              <a:spLocks noChangeShapeType="1"/>
            </p:cNvSpPr>
            <p:nvPr/>
          </p:nvSpPr>
          <p:spPr bwMode="auto">
            <a:xfrm>
              <a:off x="1341" y="2700"/>
              <a:ext cx="0" cy="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49"/>
            <p:cNvSpPr>
              <a:spLocks noChangeShapeType="1"/>
            </p:cNvSpPr>
            <p:nvPr/>
          </p:nvSpPr>
          <p:spPr bwMode="auto">
            <a:xfrm>
              <a:off x="2296" y="2700"/>
              <a:ext cx="0" cy="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0" name="Group 50"/>
            <p:cNvGrpSpPr>
              <a:grpSpLocks/>
            </p:cNvGrpSpPr>
            <p:nvPr/>
          </p:nvGrpSpPr>
          <p:grpSpPr bwMode="auto">
            <a:xfrm>
              <a:off x="1341" y="2541"/>
              <a:ext cx="955" cy="238"/>
              <a:chOff x="3240" y="1596"/>
              <a:chExt cx="1260" cy="468"/>
            </a:xfrm>
          </p:grpSpPr>
          <p:sp>
            <p:nvSpPr>
              <p:cNvPr id="27749" name="Line 51"/>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0" name="Line 52"/>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1" name="Line 53"/>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 name="Line 54"/>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3" name="Line 55"/>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1" name="Group 56"/>
            <p:cNvGrpSpPr>
              <a:grpSpLocks/>
            </p:cNvGrpSpPr>
            <p:nvPr/>
          </p:nvGrpSpPr>
          <p:grpSpPr bwMode="auto">
            <a:xfrm flipV="1">
              <a:off x="1341" y="3732"/>
              <a:ext cx="955" cy="239"/>
              <a:chOff x="3240" y="1596"/>
              <a:chExt cx="1260" cy="468"/>
            </a:xfrm>
          </p:grpSpPr>
          <p:sp>
            <p:nvSpPr>
              <p:cNvPr id="27744" name="Line 57"/>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5" name="Line 58"/>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6" name="Line 59"/>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7" name="Line 60"/>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8" name="Line 61"/>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62" name="Text Box 62"/>
            <p:cNvSpPr txBox="1">
              <a:spLocks noChangeArrowheads="1"/>
            </p:cNvSpPr>
            <p:nvPr/>
          </p:nvSpPr>
          <p:spPr bwMode="auto">
            <a:xfrm>
              <a:off x="1614" y="2755"/>
              <a:ext cx="546" cy="1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663" name="Line 64"/>
            <p:cNvSpPr>
              <a:spLocks noChangeShapeType="1"/>
            </p:cNvSpPr>
            <p:nvPr/>
          </p:nvSpPr>
          <p:spPr bwMode="auto">
            <a:xfrm>
              <a:off x="1341" y="2970"/>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65"/>
            <p:cNvSpPr>
              <a:spLocks noChangeShapeType="1"/>
            </p:cNvSpPr>
            <p:nvPr/>
          </p:nvSpPr>
          <p:spPr bwMode="auto">
            <a:xfrm>
              <a:off x="1341" y="3470"/>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66"/>
            <p:cNvSpPr>
              <a:spLocks noChangeShapeType="1"/>
            </p:cNvSpPr>
            <p:nvPr/>
          </p:nvSpPr>
          <p:spPr bwMode="auto">
            <a:xfrm>
              <a:off x="1341" y="3573"/>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Text Box 68"/>
            <p:cNvSpPr txBox="1">
              <a:spLocks noChangeArrowheads="1"/>
            </p:cNvSpPr>
            <p:nvPr/>
          </p:nvSpPr>
          <p:spPr bwMode="auto">
            <a:xfrm>
              <a:off x="3176" y="3522"/>
              <a:ext cx="486" cy="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667" name="Line 69"/>
            <p:cNvSpPr>
              <a:spLocks noChangeShapeType="1"/>
            </p:cNvSpPr>
            <p:nvPr/>
          </p:nvSpPr>
          <p:spPr bwMode="auto">
            <a:xfrm>
              <a:off x="2933" y="2692"/>
              <a:ext cx="0" cy="10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70"/>
            <p:cNvSpPr>
              <a:spLocks noChangeShapeType="1"/>
            </p:cNvSpPr>
            <p:nvPr/>
          </p:nvSpPr>
          <p:spPr bwMode="auto">
            <a:xfrm>
              <a:off x="3783" y="2692"/>
              <a:ext cx="0" cy="10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69" name="Group 71"/>
            <p:cNvGrpSpPr>
              <a:grpSpLocks/>
            </p:cNvGrpSpPr>
            <p:nvPr/>
          </p:nvGrpSpPr>
          <p:grpSpPr bwMode="auto">
            <a:xfrm>
              <a:off x="2933" y="2541"/>
              <a:ext cx="850" cy="226"/>
              <a:chOff x="3240" y="1596"/>
              <a:chExt cx="1260" cy="468"/>
            </a:xfrm>
          </p:grpSpPr>
          <p:sp>
            <p:nvSpPr>
              <p:cNvPr id="27739" name="Line 72"/>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0" name="Line 73"/>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1" name="Line 74"/>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2" name="Line 75"/>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3" name="Line 76"/>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70" name="Group 77"/>
            <p:cNvGrpSpPr>
              <a:grpSpLocks/>
            </p:cNvGrpSpPr>
            <p:nvPr/>
          </p:nvGrpSpPr>
          <p:grpSpPr bwMode="auto">
            <a:xfrm flipV="1">
              <a:off x="2933" y="3673"/>
              <a:ext cx="850" cy="226"/>
              <a:chOff x="3240" y="1596"/>
              <a:chExt cx="1260" cy="468"/>
            </a:xfrm>
          </p:grpSpPr>
          <p:sp>
            <p:nvSpPr>
              <p:cNvPr id="27734" name="Line 78"/>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5" name="Line 79"/>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6" name="Line 80"/>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7" name="Line 81"/>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8" name="Line 82"/>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71" name="Text Box 83"/>
            <p:cNvSpPr txBox="1">
              <a:spLocks noChangeArrowheads="1"/>
            </p:cNvSpPr>
            <p:nvPr/>
          </p:nvSpPr>
          <p:spPr bwMode="auto">
            <a:xfrm>
              <a:off x="3176" y="2767"/>
              <a:ext cx="486" cy="11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672" name="Line 84"/>
            <p:cNvSpPr>
              <a:spLocks noChangeShapeType="1"/>
            </p:cNvSpPr>
            <p:nvPr/>
          </p:nvSpPr>
          <p:spPr bwMode="auto">
            <a:xfrm>
              <a:off x="2933" y="2918"/>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85"/>
            <p:cNvSpPr>
              <a:spLocks noChangeShapeType="1"/>
            </p:cNvSpPr>
            <p:nvPr/>
          </p:nvSpPr>
          <p:spPr bwMode="auto">
            <a:xfrm>
              <a:off x="2933" y="3069"/>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86"/>
            <p:cNvSpPr>
              <a:spLocks noChangeShapeType="1"/>
            </p:cNvSpPr>
            <p:nvPr/>
          </p:nvSpPr>
          <p:spPr bwMode="auto">
            <a:xfrm>
              <a:off x="2933" y="3371"/>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87"/>
            <p:cNvSpPr>
              <a:spLocks noChangeShapeType="1"/>
            </p:cNvSpPr>
            <p:nvPr/>
          </p:nvSpPr>
          <p:spPr bwMode="auto">
            <a:xfrm>
              <a:off x="2933" y="3522"/>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Text Box 88"/>
            <p:cNvSpPr txBox="1">
              <a:spLocks noChangeArrowheads="1"/>
            </p:cNvSpPr>
            <p:nvPr/>
          </p:nvSpPr>
          <p:spPr bwMode="auto">
            <a:xfrm>
              <a:off x="3997" y="3086"/>
              <a:ext cx="743" cy="2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活动的</a:t>
              </a:r>
              <a:r>
                <a:rPr lang="en-US" altLang="zh-CN" sz="1400">
                  <a:solidFill>
                    <a:schemeClr val="accent2"/>
                  </a:solidFill>
                  <a:latin typeface="华文新魏" panose="02010800040101010101" pitchFamily="2" charset="-122"/>
                  <a:ea typeface="华文新魏" panose="02010800040101010101" pitchFamily="2" charset="-122"/>
                </a:rPr>
                <a:t>inode</a:t>
              </a:r>
            </a:p>
          </p:txBody>
        </p:sp>
        <p:sp>
          <p:nvSpPr>
            <p:cNvPr id="27677" name="Text Box 91"/>
            <p:cNvSpPr txBox="1">
              <a:spLocks noChangeArrowheads="1"/>
            </p:cNvSpPr>
            <p:nvPr/>
          </p:nvSpPr>
          <p:spPr bwMode="auto">
            <a:xfrm>
              <a:off x="4208" y="2255"/>
              <a:ext cx="743"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sz="1400">
                <a:solidFill>
                  <a:schemeClr val="accent2"/>
                </a:solidFill>
                <a:latin typeface="华文新魏" panose="02010800040101010101" pitchFamily="2" charset="-122"/>
                <a:ea typeface="华文新魏" panose="02010800040101010101" pitchFamily="2" charset="-122"/>
              </a:endParaRPr>
            </a:p>
          </p:txBody>
        </p:sp>
        <p:sp>
          <p:nvSpPr>
            <p:cNvPr id="27678" name="Text Box 92"/>
            <p:cNvSpPr txBox="1">
              <a:spLocks noChangeArrowheads="1"/>
            </p:cNvSpPr>
            <p:nvPr/>
          </p:nvSpPr>
          <p:spPr bwMode="auto">
            <a:xfrm>
              <a:off x="4208" y="2255"/>
              <a:ext cx="849" cy="2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驻留内存</a:t>
              </a:r>
            </a:p>
          </p:txBody>
        </p:sp>
        <p:sp>
          <p:nvSpPr>
            <p:cNvPr id="27679" name="AutoShape 93"/>
            <p:cNvSpPr>
              <a:spLocks/>
            </p:cNvSpPr>
            <p:nvPr/>
          </p:nvSpPr>
          <p:spPr bwMode="auto">
            <a:xfrm>
              <a:off x="3783" y="3041"/>
              <a:ext cx="212" cy="358"/>
            </a:xfrm>
            <a:prstGeom prst="rightBrace">
              <a:avLst>
                <a:gd name="adj1" fmla="val 1407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7680" name="Text Box 94"/>
            <p:cNvSpPr txBox="1">
              <a:spLocks noChangeArrowheads="1"/>
            </p:cNvSpPr>
            <p:nvPr/>
          </p:nvSpPr>
          <p:spPr bwMode="auto">
            <a:xfrm>
              <a:off x="3040" y="3113"/>
              <a:ext cx="702" cy="2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i_count=1</a:t>
              </a:r>
            </a:p>
          </p:txBody>
        </p:sp>
        <p:sp>
          <p:nvSpPr>
            <p:cNvPr id="27681" name="AutoShape 95"/>
            <p:cNvSpPr>
              <a:spLocks/>
            </p:cNvSpPr>
            <p:nvPr/>
          </p:nvSpPr>
          <p:spPr bwMode="auto">
            <a:xfrm flipH="1">
              <a:off x="1128" y="2970"/>
              <a:ext cx="213" cy="500"/>
            </a:xfrm>
            <a:prstGeom prst="rightBrace">
              <a:avLst>
                <a:gd name="adj1" fmla="val 195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7682" name="Text Box 96"/>
            <p:cNvSpPr txBox="1">
              <a:spLocks noChangeArrowheads="1"/>
            </p:cNvSpPr>
            <p:nvPr/>
          </p:nvSpPr>
          <p:spPr bwMode="auto">
            <a:xfrm>
              <a:off x="1447" y="3041"/>
              <a:ext cx="743" cy="42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a:solidFill>
                    <a:schemeClr val="accent2"/>
                  </a:solidFill>
                  <a:latin typeface="华文新魏" panose="02010800040101010101" pitchFamily="2" charset="-122"/>
                  <a:ea typeface="华文新魏" panose="02010800040101010101" pitchFamily="2" charset="-122"/>
                </a:rPr>
                <a:t>f_offset</a:t>
              </a:r>
            </a:p>
            <a:p>
              <a:pPr eaLnBrk="1" hangingPunct="1"/>
              <a:r>
                <a:rPr lang="en-US" altLang="zh-CN" sz="1400">
                  <a:solidFill>
                    <a:schemeClr val="accent2"/>
                  </a:solidFill>
                  <a:latin typeface="华文新魏" panose="02010800040101010101" pitchFamily="2" charset="-122"/>
                  <a:ea typeface="华文新魏" panose="02010800040101010101" pitchFamily="2" charset="-122"/>
                </a:rPr>
                <a:t>f_count=2</a:t>
              </a:r>
            </a:p>
            <a:p>
              <a:pPr eaLnBrk="1" hangingPunct="1"/>
              <a:r>
                <a:rPr lang="en-US" altLang="zh-CN" sz="1400">
                  <a:solidFill>
                    <a:schemeClr val="accent2"/>
                  </a:solidFill>
                  <a:latin typeface="华文新魏" panose="02010800040101010101" pitchFamily="2" charset="-122"/>
                  <a:ea typeface="华文新魏" panose="02010800040101010101" pitchFamily="2" charset="-122"/>
                </a:rPr>
                <a:t>f_inode</a:t>
              </a:r>
            </a:p>
          </p:txBody>
        </p:sp>
        <p:sp>
          <p:nvSpPr>
            <p:cNvPr id="27683" name="Line 99"/>
            <p:cNvSpPr>
              <a:spLocks noChangeShapeType="1"/>
            </p:cNvSpPr>
            <p:nvPr/>
          </p:nvSpPr>
          <p:spPr bwMode="auto">
            <a:xfrm>
              <a:off x="1234" y="2398"/>
              <a:ext cx="14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Line 100"/>
            <p:cNvSpPr>
              <a:spLocks noChangeShapeType="1"/>
            </p:cNvSpPr>
            <p:nvPr/>
          </p:nvSpPr>
          <p:spPr bwMode="auto">
            <a:xfrm>
              <a:off x="1234" y="2398"/>
              <a:ext cx="0" cy="5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Line 101"/>
            <p:cNvSpPr>
              <a:spLocks noChangeShapeType="1"/>
            </p:cNvSpPr>
            <p:nvPr/>
          </p:nvSpPr>
          <p:spPr bwMode="auto">
            <a:xfrm>
              <a:off x="1234" y="2970"/>
              <a:ext cx="107" cy="7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6" name="Line 104"/>
            <p:cNvSpPr>
              <a:spLocks noChangeShapeType="1"/>
            </p:cNvSpPr>
            <p:nvPr/>
          </p:nvSpPr>
          <p:spPr bwMode="auto">
            <a:xfrm>
              <a:off x="1128" y="2255"/>
              <a:ext cx="1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Line 105"/>
            <p:cNvSpPr>
              <a:spLocks noChangeShapeType="1"/>
            </p:cNvSpPr>
            <p:nvPr/>
          </p:nvSpPr>
          <p:spPr bwMode="auto">
            <a:xfrm>
              <a:off x="1128" y="2255"/>
              <a:ext cx="0" cy="7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106"/>
            <p:cNvSpPr>
              <a:spLocks noChangeShapeType="1"/>
            </p:cNvSpPr>
            <p:nvPr/>
          </p:nvSpPr>
          <p:spPr bwMode="auto">
            <a:xfrm>
              <a:off x="1128" y="3041"/>
              <a:ext cx="213" cy="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89" name="Line 107"/>
            <p:cNvSpPr>
              <a:spLocks noChangeShapeType="1"/>
            </p:cNvSpPr>
            <p:nvPr/>
          </p:nvSpPr>
          <p:spPr bwMode="auto">
            <a:xfrm>
              <a:off x="1978" y="3399"/>
              <a:ext cx="6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108"/>
            <p:cNvSpPr>
              <a:spLocks noChangeShapeType="1"/>
            </p:cNvSpPr>
            <p:nvPr/>
          </p:nvSpPr>
          <p:spPr bwMode="auto">
            <a:xfrm flipV="1">
              <a:off x="2615" y="3113"/>
              <a:ext cx="318" cy="2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1" name="Text Box 109"/>
            <p:cNvSpPr txBox="1">
              <a:spLocks noChangeArrowheads="1"/>
            </p:cNvSpPr>
            <p:nvPr/>
          </p:nvSpPr>
          <p:spPr bwMode="auto">
            <a:xfrm>
              <a:off x="1659" y="3929"/>
              <a:ext cx="2442" cy="28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2000">
                  <a:solidFill>
                    <a:schemeClr val="accent2"/>
                  </a:solidFill>
                  <a:latin typeface="华文新魏" panose="02010800040101010101" pitchFamily="2" charset="-122"/>
                  <a:ea typeface="华文新魏" panose="02010800040101010101" pitchFamily="2" charset="-122"/>
                </a:rPr>
                <a:t>使用同一位移指针的文件共享</a:t>
              </a:r>
            </a:p>
          </p:txBody>
        </p:sp>
        <p:sp>
          <p:nvSpPr>
            <p:cNvPr id="27692" name="Text Box 7"/>
            <p:cNvSpPr txBox="1">
              <a:spLocks noChangeArrowheads="1"/>
            </p:cNvSpPr>
            <p:nvPr/>
          </p:nvSpPr>
          <p:spPr bwMode="auto">
            <a:xfrm>
              <a:off x="3040" y="1397"/>
              <a:ext cx="318"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fp</a:t>
              </a:r>
            </a:p>
          </p:txBody>
        </p:sp>
        <p:sp>
          <p:nvSpPr>
            <p:cNvPr id="27693" name="Text Box 8"/>
            <p:cNvSpPr txBox="1">
              <a:spLocks noChangeArrowheads="1"/>
            </p:cNvSpPr>
            <p:nvPr/>
          </p:nvSpPr>
          <p:spPr bwMode="auto">
            <a:xfrm>
              <a:off x="1659" y="1397"/>
              <a:ext cx="319"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fp</a:t>
              </a:r>
            </a:p>
          </p:txBody>
        </p:sp>
        <p:sp>
          <p:nvSpPr>
            <p:cNvPr id="27694" name="Text Box 12"/>
            <p:cNvSpPr txBox="1">
              <a:spLocks noChangeArrowheads="1"/>
            </p:cNvSpPr>
            <p:nvPr/>
          </p:nvSpPr>
          <p:spPr bwMode="auto">
            <a:xfrm>
              <a:off x="385" y="1326"/>
              <a:ext cx="635" cy="42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父进程的打开文件表</a:t>
              </a:r>
            </a:p>
          </p:txBody>
        </p:sp>
        <p:sp>
          <p:nvSpPr>
            <p:cNvPr id="27695" name="Text Box 13"/>
            <p:cNvSpPr txBox="1">
              <a:spLocks noChangeArrowheads="1"/>
            </p:cNvSpPr>
            <p:nvPr/>
          </p:nvSpPr>
          <p:spPr bwMode="auto">
            <a:xfrm>
              <a:off x="1659" y="1755"/>
              <a:ext cx="425"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696" name="Line 14"/>
            <p:cNvSpPr>
              <a:spLocks noChangeShapeType="1"/>
            </p:cNvSpPr>
            <p:nvPr/>
          </p:nvSpPr>
          <p:spPr bwMode="auto">
            <a:xfrm>
              <a:off x="1447"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Line 15"/>
            <p:cNvSpPr>
              <a:spLocks noChangeShapeType="1"/>
            </p:cNvSpPr>
            <p:nvPr/>
          </p:nvSpPr>
          <p:spPr bwMode="auto">
            <a:xfrm>
              <a:off x="2190"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8" name="Text Box 16"/>
            <p:cNvSpPr txBox="1">
              <a:spLocks noChangeArrowheads="1"/>
            </p:cNvSpPr>
            <p:nvPr/>
          </p:nvSpPr>
          <p:spPr bwMode="auto">
            <a:xfrm>
              <a:off x="1659" y="1040"/>
              <a:ext cx="425" cy="1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699" name="Line 17"/>
            <p:cNvSpPr>
              <a:spLocks noChangeShapeType="1"/>
            </p:cNvSpPr>
            <p:nvPr/>
          </p:nvSpPr>
          <p:spPr bwMode="auto">
            <a:xfrm>
              <a:off x="1447" y="1183"/>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Line 18"/>
            <p:cNvSpPr>
              <a:spLocks noChangeShapeType="1"/>
            </p:cNvSpPr>
            <p:nvPr/>
          </p:nvSpPr>
          <p:spPr bwMode="auto">
            <a:xfrm>
              <a:off x="1447" y="1397"/>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1" name="Line 19"/>
            <p:cNvSpPr>
              <a:spLocks noChangeShapeType="1"/>
            </p:cNvSpPr>
            <p:nvPr/>
          </p:nvSpPr>
          <p:spPr bwMode="auto">
            <a:xfrm>
              <a:off x="1447" y="1612"/>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2" name="Line 20"/>
            <p:cNvSpPr>
              <a:spLocks noChangeShapeType="1"/>
            </p:cNvSpPr>
            <p:nvPr/>
          </p:nvSpPr>
          <p:spPr bwMode="auto">
            <a:xfrm>
              <a:off x="1447" y="1755"/>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3" name="Text Box 21"/>
            <p:cNvSpPr txBox="1">
              <a:spLocks noChangeArrowheads="1"/>
            </p:cNvSpPr>
            <p:nvPr/>
          </p:nvSpPr>
          <p:spPr bwMode="auto">
            <a:xfrm>
              <a:off x="1565" y="709"/>
              <a:ext cx="589"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父进程</a:t>
              </a:r>
            </a:p>
          </p:txBody>
        </p:sp>
        <p:sp>
          <p:nvSpPr>
            <p:cNvPr id="27704" name="Text Box 22"/>
            <p:cNvSpPr txBox="1">
              <a:spLocks noChangeArrowheads="1"/>
            </p:cNvSpPr>
            <p:nvPr/>
          </p:nvSpPr>
          <p:spPr bwMode="auto">
            <a:xfrm>
              <a:off x="1128" y="1397"/>
              <a:ext cx="319"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fd</a:t>
              </a:r>
            </a:p>
          </p:txBody>
        </p:sp>
        <p:sp>
          <p:nvSpPr>
            <p:cNvPr id="27705" name="Text Box 24"/>
            <p:cNvSpPr txBox="1">
              <a:spLocks noChangeArrowheads="1"/>
            </p:cNvSpPr>
            <p:nvPr/>
          </p:nvSpPr>
          <p:spPr bwMode="auto">
            <a:xfrm>
              <a:off x="3677" y="1397"/>
              <a:ext cx="318"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fd</a:t>
              </a:r>
            </a:p>
          </p:txBody>
        </p:sp>
        <p:sp>
          <p:nvSpPr>
            <p:cNvPr id="27706" name="Text Box 25"/>
            <p:cNvSpPr txBox="1">
              <a:spLocks noChangeArrowheads="1"/>
            </p:cNvSpPr>
            <p:nvPr/>
          </p:nvSpPr>
          <p:spPr bwMode="auto">
            <a:xfrm>
              <a:off x="3146" y="1755"/>
              <a:ext cx="424"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707" name="Line 26"/>
            <p:cNvSpPr>
              <a:spLocks noChangeShapeType="1"/>
            </p:cNvSpPr>
            <p:nvPr/>
          </p:nvSpPr>
          <p:spPr bwMode="auto">
            <a:xfrm>
              <a:off x="2933"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27"/>
            <p:cNvSpPr>
              <a:spLocks noChangeShapeType="1"/>
            </p:cNvSpPr>
            <p:nvPr/>
          </p:nvSpPr>
          <p:spPr bwMode="auto">
            <a:xfrm>
              <a:off x="3677"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Text Box 28"/>
            <p:cNvSpPr txBox="1">
              <a:spLocks noChangeArrowheads="1"/>
            </p:cNvSpPr>
            <p:nvPr/>
          </p:nvSpPr>
          <p:spPr bwMode="auto">
            <a:xfrm>
              <a:off x="3146" y="1040"/>
              <a:ext cx="424" cy="1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710" name="Line 29"/>
            <p:cNvSpPr>
              <a:spLocks noChangeShapeType="1"/>
            </p:cNvSpPr>
            <p:nvPr/>
          </p:nvSpPr>
          <p:spPr bwMode="auto">
            <a:xfrm>
              <a:off x="2933" y="1183"/>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30"/>
            <p:cNvSpPr>
              <a:spLocks noChangeShapeType="1"/>
            </p:cNvSpPr>
            <p:nvPr/>
          </p:nvSpPr>
          <p:spPr bwMode="auto">
            <a:xfrm>
              <a:off x="2933" y="1612"/>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31"/>
            <p:cNvSpPr>
              <a:spLocks noChangeShapeType="1"/>
            </p:cNvSpPr>
            <p:nvPr/>
          </p:nvSpPr>
          <p:spPr bwMode="auto">
            <a:xfrm>
              <a:off x="2933" y="1755"/>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AutoShape 33"/>
            <p:cNvSpPr>
              <a:spLocks/>
            </p:cNvSpPr>
            <p:nvPr/>
          </p:nvSpPr>
          <p:spPr bwMode="auto">
            <a:xfrm>
              <a:off x="1022" y="968"/>
              <a:ext cx="212" cy="1001"/>
            </a:xfrm>
            <a:prstGeom prst="leftBrace">
              <a:avLst>
                <a:gd name="adj1" fmla="val 3934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7714" name="Text Box 34"/>
            <p:cNvSpPr txBox="1">
              <a:spLocks noChangeArrowheads="1"/>
            </p:cNvSpPr>
            <p:nvPr/>
          </p:nvSpPr>
          <p:spPr bwMode="auto">
            <a:xfrm>
              <a:off x="4105" y="1253"/>
              <a:ext cx="771" cy="3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子进程的打开文件表</a:t>
              </a:r>
            </a:p>
          </p:txBody>
        </p:sp>
        <p:sp>
          <p:nvSpPr>
            <p:cNvPr id="27715" name="Text Box 35"/>
            <p:cNvSpPr txBox="1">
              <a:spLocks noChangeArrowheads="1"/>
            </p:cNvSpPr>
            <p:nvPr/>
          </p:nvSpPr>
          <p:spPr bwMode="auto">
            <a:xfrm>
              <a:off x="3677" y="1397"/>
              <a:ext cx="318" cy="21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fd</a:t>
              </a:r>
            </a:p>
          </p:txBody>
        </p:sp>
        <p:sp>
          <p:nvSpPr>
            <p:cNvPr id="27716" name="Text Box 36"/>
            <p:cNvSpPr txBox="1">
              <a:spLocks noChangeArrowheads="1"/>
            </p:cNvSpPr>
            <p:nvPr/>
          </p:nvSpPr>
          <p:spPr bwMode="auto">
            <a:xfrm>
              <a:off x="3146" y="1755"/>
              <a:ext cx="424"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717" name="Line 37"/>
            <p:cNvSpPr>
              <a:spLocks noChangeShapeType="1"/>
            </p:cNvSpPr>
            <p:nvPr/>
          </p:nvSpPr>
          <p:spPr bwMode="auto">
            <a:xfrm>
              <a:off x="2933"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38"/>
            <p:cNvSpPr>
              <a:spLocks noChangeShapeType="1"/>
            </p:cNvSpPr>
            <p:nvPr/>
          </p:nvSpPr>
          <p:spPr bwMode="auto">
            <a:xfrm>
              <a:off x="3677" y="968"/>
              <a:ext cx="0" cy="10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Text Box 39"/>
            <p:cNvSpPr txBox="1">
              <a:spLocks noChangeArrowheads="1"/>
            </p:cNvSpPr>
            <p:nvPr/>
          </p:nvSpPr>
          <p:spPr bwMode="auto">
            <a:xfrm>
              <a:off x="3146" y="1040"/>
              <a:ext cx="424" cy="12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7720" name="Line 40"/>
            <p:cNvSpPr>
              <a:spLocks noChangeShapeType="1"/>
            </p:cNvSpPr>
            <p:nvPr/>
          </p:nvSpPr>
          <p:spPr bwMode="auto">
            <a:xfrm>
              <a:off x="2933" y="1183"/>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1" name="Line 41"/>
            <p:cNvSpPr>
              <a:spLocks noChangeShapeType="1"/>
            </p:cNvSpPr>
            <p:nvPr/>
          </p:nvSpPr>
          <p:spPr bwMode="auto">
            <a:xfrm>
              <a:off x="2933" y="1397"/>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Line 42"/>
            <p:cNvSpPr>
              <a:spLocks noChangeShapeType="1"/>
            </p:cNvSpPr>
            <p:nvPr/>
          </p:nvSpPr>
          <p:spPr bwMode="auto">
            <a:xfrm>
              <a:off x="2933" y="1612"/>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3" name="Line 43"/>
            <p:cNvSpPr>
              <a:spLocks noChangeShapeType="1"/>
            </p:cNvSpPr>
            <p:nvPr/>
          </p:nvSpPr>
          <p:spPr bwMode="auto">
            <a:xfrm>
              <a:off x="2933" y="1755"/>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4" name="Text Box 44"/>
            <p:cNvSpPr txBox="1">
              <a:spLocks noChangeArrowheads="1"/>
            </p:cNvSpPr>
            <p:nvPr/>
          </p:nvSpPr>
          <p:spPr bwMode="auto">
            <a:xfrm>
              <a:off x="2963" y="709"/>
              <a:ext cx="643"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子进程</a:t>
              </a:r>
            </a:p>
          </p:txBody>
        </p:sp>
        <p:sp>
          <p:nvSpPr>
            <p:cNvPr id="27725" name="AutoShape 45"/>
            <p:cNvSpPr>
              <a:spLocks/>
            </p:cNvSpPr>
            <p:nvPr/>
          </p:nvSpPr>
          <p:spPr bwMode="auto">
            <a:xfrm>
              <a:off x="3889" y="968"/>
              <a:ext cx="212" cy="1001"/>
            </a:xfrm>
            <a:prstGeom prst="rightBrace">
              <a:avLst>
                <a:gd name="adj1" fmla="val 3934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7726" name="Line 89"/>
            <p:cNvSpPr>
              <a:spLocks noChangeShapeType="1"/>
            </p:cNvSpPr>
            <p:nvPr/>
          </p:nvSpPr>
          <p:spPr bwMode="auto">
            <a:xfrm>
              <a:off x="385" y="2184"/>
              <a:ext cx="45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7" name="Text Box 90"/>
            <p:cNvSpPr txBox="1">
              <a:spLocks noChangeArrowheads="1"/>
            </p:cNvSpPr>
            <p:nvPr/>
          </p:nvSpPr>
          <p:spPr bwMode="auto">
            <a:xfrm>
              <a:off x="4208" y="1898"/>
              <a:ext cx="849" cy="21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非驻留内存</a:t>
              </a:r>
            </a:p>
          </p:txBody>
        </p:sp>
        <p:sp>
          <p:nvSpPr>
            <p:cNvPr id="27728" name="Line 97"/>
            <p:cNvSpPr>
              <a:spLocks noChangeShapeType="1"/>
            </p:cNvSpPr>
            <p:nvPr/>
          </p:nvSpPr>
          <p:spPr bwMode="auto">
            <a:xfrm>
              <a:off x="2721" y="1469"/>
              <a:ext cx="3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9" name="Line 102"/>
            <p:cNvSpPr>
              <a:spLocks noChangeShapeType="1"/>
            </p:cNvSpPr>
            <p:nvPr/>
          </p:nvSpPr>
          <p:spPr bwMode="auto">
            <a:xfrm>
              <a:off x="1978" y="1469"/>
              <a:ext cx="4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0" name="Line 110"/>
            <p:cNvSpPr>
              <a:spLocks noChangeShapeType="1"/>
            </p:cNvSpPr>
            <p:nvPr/>
          </p:nvSpPr>
          <p:spPr bwMode="auto">
            <a:xfrm>
              <a:off x="1447" y="1969"/>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1" name="Line 111"/>
            <p:cNvSpPr>
              <a:spLocks noChangeShapeType="1"/>
            </p:cNvSpPr>
            <p:nvPr/>
          </p:nvSpPr>
          <p:spPr bwMode="auto">
            <a:xfrm>
              <a:off x="1447" y="968"/>
              <a:ext cx="7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2" name="Line 112"/>
            <p:cNvSpPr>
              <a:spLocks noChangeShapeType="1"/>
            </p:cNvSpPr>
            <p:nvPr/>
          </p:nvSpPr>
          <p:spPr bwMode="auto">
            <a:xfrm>
              <a:off x="2933" y="1969"/>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3" name="Line 113"/>
            <p:cNvSpPr>
              <a:spLocks noChangeShapeType="1"/>
            </p:cNvSpPr>
            <p:nvPr/>
          </p:nvSpPr>
          <p:spPr bwMode="auto">
            <a:xfrm>
              <a:off x="2933" y="968"/>
              <a:ext cx="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57491759"/>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304800"/>
            <a:ext cx="7772400" cy="615950"/>
          </a:xfrm>
        </p:spPr>
        <p:txBody>
          <a:bodyPr/>
          <a:lstStyle/>
          <a:p>
            <a:pPr eaLnBrk="1" hangingPunct="1"/>
            <a:r>
              <a:rPr kern="1200" dirty="0" err="1">
                <a:solidFill>
                  <a:schemeClr val="tx1"/>
                </a:solidFill>
                <a:ea typeface="华文新魏" pitchFamily="2" charset="-122"/>
              </a:rPr>
              <a:t>文件保护属性</a:t>
            </a:r>
            <a:endParaRPr lang="en-US" altLang="zh-CN" kern="1200" dirty="0">
              <a:solidFill>
                <a:schemeClr val="tx1"/>
              </a:solidFill>
              <a:ea typeface="华文新魏" pitchFamily="2" charset="-122"/>
            </a:endParaRPr>
          </a:p>
        </p:txBody>
      </p:sp>
      <p:sp>
        <p:nvSpPr>
          <p:cNvPr id="80899" name="Rectangle 3"/>
          <p:cNvSpPr>
            <a:spLocks noGrp="1" noChangeArrowheads="1"/>
          </p:cNvSpPr>
          <p:nvPr>
            <p:ph type="body" idx="1"/>
          </p:nvPr>
        </p:nvSpPr>
        <p:spPr>
          <a:xfrm>
            <a:off x="642938" y="928688"/>
            <a:ext cx="7929562" cy="4999037"/>
          </a:xfrm>
        </p:spPr>
        <p:txBody>
          <a:bodyPr/>
          <a:lstStyle/>
          <a:p>
            <a:pPr marL="0" indent="352425" eaLnBrk="1" hangingPunct="1">
              <a:buFontTx/>
              <a:buNone/>
              <a:defRPr/>
            </a:pPr>
            <a:r>
              <a:rPr lang="en-US" altLang="zh-CN" sz="3600" dirty="0">
                <a:latin typeface="华文新魏" pitchFamily="2" charset="-122"/>
                <a:ea typeface="华文新魏" pitchFamily="2" charset="-122"/>
              </a:rPr>
              <a:t>   </a:t>
            </a:r>
            <a:r>
              <a:rPr lang="zh-CN" altLang="en-US" sz="2800" dirty="0"/>
              <a:t>防止系统崩溃造成文件破坏的方法：</a:t>
            </a:r>
            <a:r>
              <a:rPr lang="zh-CN" altLang="en-US" sz="2800" dirty="0">
                <a:solidFill>
                  <a:schemeClr val="accent2"/>
                </a:solidFill>
              </a:rPr>
              <a:t>定时转储</a:t>
            </a:r>
            <a:r>
              <a:rPr lang="zh-CN" altLang="en-US" sz="2800" dirty="0"/>
              <a:t>和</a:t>
            </a:r>
            <a:r>
              <a:rPr lang="zh-CN" altLang="en-US" sz="2800" dirty="0">
                <a:solidFill>
                  <a:schemeClr val="accent2"/>
                </a:solidFill>
              </a:rPr>
              <a:t>多副本 ；</a:t>
            </a:r>
            <a:endParaRPr lang="en-US" altLang="zh-CN" sz="2800" dirty="0">
              <a:solidFill>
                <a:schemeClr val="accent2"/>
              </a:solidFill>
            </a:endParaRPr>
          </a:p>
          <a:p>
            <a:pPr marL="0" indent="352425" eaLnBrk="1" hangingPunct="1">
              <a:buFontTx/>
              <a:buNone/>
              <a:defRPr/>
            </a:pPr>
            <a:r>
              <a:rPr lang="en-US" altLang="zh-CN" sz="2800" dirty="0"/>
              <a:t>•  </a:t>
            </a:r>
            <a:r>
              <a:rPr lang="zh-CN" altLang="en-US" sz="2800" dirty="0"/>
              <a:t>访问控制：防止文件主和其他用户有意或无意的非法操作所造成的文件不安全性；其基本思想是建立三元组：（用户、对象、存取权限）</a:t>
            </a:r>
            <a:endParaRPr lang="en-US" altLang="zh-CN" sz="2800" dirty="0"/>
          </a:p>
          <a:p>
            <a:pPr marL="0" indent="352425" eaLnBrk="1" hangingPunct="1">
              <a:buFontTx/>
              <a:buNone/>
              <a:defRPr/>
            </a:pPr>
            <a:r>
              <a:rPr lang="en-US" altLang="zh-CN" sz="2800" dirty="0">
                <a:latin typeface="Times New Roman"/>
                <a:ea typeface="华文新魏" pitchFamily="2" charset="-122"/>
              </a:rPr>
              <a:t>•</a:t>
            </a:r>
            <a:r>
              <a:rPr lang="en-US" altLang="zh-CN" sz="2800" dirty="0">
                <a:latin typeface="华文新魏" pitchFamily="2" charset="-122"/>
                <a:ea typeface="华文新魏" pitchFamily="2" charset="-122"/>
              </a:rPr>
              <a:t>  </a:t>
            </a:r>
            <a:r>
              <a:rPr lang="en-US" altLang="zh-CN" sz="2800" dirty="0"/>
              <a:t>UNIX/Linux</a:t>
            </a:r>
            <a:r>
              <a:rPr lang="zh-CN" altLang="en-US" sz="2800" dirty="0"/>
              <a:t>把用户分为文件主、同组用户、其他用户三类，</a:t>
            </a:r>
          </a:p>
          <a:p>
            <a:pPr marL="0" indent="352425" eaLnBrk="1" hangingPunct="1">
              <a:buFontTx/>
              <a:buNone/>
              <a:defRPr/>
            </a:pPr>
            <a:r>
              <a:rPr lang="en-US" altLang="zh-CN" sz="2800" dirty="0"/>
              <a:t>• </a:t>
            </a:r>
            <a:r>
              <a:rPr lang="zh-CN" altLang="en-US" sz="2800" dirty="0"/>
              <a:t>定义存取权限可读</a:t>
            </a:r>
            <a:r>
              <a:rPr lang="en-US" altLang="zh-CN" sz="2800" dirty="0"/>
              <a:t>r</a:t>
            </a:r>
            <a:r>
              <a:rPr lang="zh-CN" altLang="en-US" sz="2800" dirty="0"/>
              <a:t>、可写</a:t>
            </a:r>
            <a:r>
              <a:rPr lang="en-US" altLang="zh-CN" sz="2800" dirty="0"/>
              <a:t>w</a:t>
            </a:r>
            <a:r>
              <a:rPr lang="zh-CN" altLang="en-US" sz="2800" dirty="0"/>
              <a:t>、可执行</a:t>
            </a:r>
            <a:r>
              <a:rPr lang="en-US" altLang="zh-CN" sz="2800" dirty="0"/>
              <a:t>x</a:t>
            </a:r>
            <a:r>
              <a:rPr lang="zh-CN" altLang="en-US" sz="2800" dirty="0"/>
              <a:t>，文件属性共有</a:t>
            </a:r>
            <a:r>
              <a:rPr lang="en-US" altLang="zh-CN" sz="2800" dirty="0"/>
              <a:t>10</a:t>
            </a:r>
            <a:r>
              <a:rPr lang="zh-CN" altLang="en-US" sz="2800" dirty="0"/>
              <a:t>位：</a:t>
            </a:r>
          </a:p>
          <a:p>
            <a:pPr marL="0" indent="352425" eaLnBrk="1" hangingPunct="1">
              <a:buFontTx/>
              <a:buNone/>
              <a:defRPr/>
            </a:pPr>
            <a:r>
              <a:rPr lang="zh-CN" altLang="en-US" sz="2800" dirty="0"/>
              <a:t>              </a:t>
            </a:r>
            <a:r>
              <a:rPr lang="en-US" altLang="zh-CN" sz="2800" dirty="0"/>
              <a:t>-</a:t>
            </a:r>
            <a:r>
              <a:rPr lang="en-US" altLang="zh-CN" sz="2800" dirty="0" err="1"/>
              <a:t>rwxrwxrwx</a:t>
            </a:r>
            <a:endParaRPr lang="en-US" altLang="zh-CN" sz="2800" dirty="0"/>
          </a:p>
        </p:txBody>
      </p:sp>
    </p:spTree>
    <p:extLst>
      <p:ext uri="{BB962C8B-B14F-4D97-AF65-F5344CB8AC3E}">
        <p14:creationId xmlns:p14="http://schemas.microsoft.com/office/powerpoint/2010/main" val="5947846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16632"/>
            <a:ext cx="7772400" cy="836712"/>
          </a:xfrm>
        </p:spPr>
        <p:txBody>
          <a:bodyPr/>
          <a:lstStyle/>
          <a:p>
            <a:pPr eaLnBrk="1" hangingPunct="1"/>
            <a:r>
              <a:rPr lang="zh-CN" altLang="en-US" sz="4800" dirty="0">
                <a:solidFill>
                  <a:srgbClr val="FF0000"/>
                </a:solidFill>
                <a:latin typeface="+mn-lt"/>
                <a:ea typeface="华文新魏" panose="02010800040101010101" pitchFamily="2" charset="-122"/>
              </a:rPr>
              <a:t>文件的动态共享</a:t>
            </a:r>
            <a:r>
              <a:rPr lang="en-US" altLang="zh-CN" sz="4800" dirty="0">
                <a:solidFill>
                  <a:srgbClr val="FF0000"/>
                </a:solidFill>
                <a:latin typeface="+mn-lt"/>
                <a:ea typeface="华文新魏" panose="02010800040101010101" pitchFamily="2" charset="-122"/>
              </a:rPr>
              <a:t>(4) </a:t>
            </a:r>
          </a:p>
        </p:txBody>
      </p:sp>
      <p:sp>
        <p:nvSpPr>
          <p:cNvPr id="28675" name="Rectangle 3"/>
          <p:cNvSpPr>
            <a:spLocks noGrp="1" noChangeArrowheads="1"/>
          </p:cNvSpPr>
          <p:nvPr>
            <p:ph type="body" idx="1"/>
          </p:nvPr>
        </p:nvSpPr>
        <p:spPr>
          <a:xfrm>
            <a:off x="539750" y="1124744"/>
            <a:ext cx="8064500" cy="4724400"/>
          </a:xfrm>
        </p:spPr>
        <p:txBody>
          <a:bodyPr/>
          <a:lstStyle/>
          <a:p>
            <a:pPr eaLnBrk="1" hangingPunct="1"/>
            <a:r>
              <a:rPr lang="zh-CN" altLang="en-US" dirty="0">
                <a:latin typeface="华文新魏" panose="02010800040101010101" pitchFamily="2" charset="-122"/>
                <a:ea typeface="华文新魏" panose="02010800040101010101" pitchFamily="2" charset="-122"/>
              </a:rPr>
              <a:t>多用户共享文件，每个希望独立地读、写文件，这时不能只设置一个读写位移指针，须为每个用户进程分别设置一个读、写位移指针。</a:t>
            </a:r>
          </a:p>
          <a:p>
            <a:pPr eaLnBrk="1" hangingPunct="1"/>
            <a:r>
              <a:rPr lang="zh-CN" altLang="en-US" dirty="0">
                <a:latin typeface="华文新魏" panose="02010800040101010101" pitchFamily="2" charset="-122"/>
                <a:ea typeface="华文新魏" panose="02010800040101010101" pitchFamily="2" charset="-122"/>
              </a:rPr>
              <a:t>位移指针应放在每个进程用户打开文件表的表目中。这样，当一个进程读、写文件，并修改位移指针时，另一个进程的位移指针不会随之改变，从而，使两个进程能独立地访问同一文件。 </a:t>
            </a:r>
          </a:p>
          <a:p>
            <a:pPr eaLnBrk="1" hangingPunct="1"/>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77508713"/>
      </p:ext>
    </p:extLst>
  </p:cSld>
  <p:clrMapOvr>
    <a:masterClrMapping/>
  </p:clrMapOvr>
  <p:transition>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62911" y="317500"/>
            <a:ext cx="986631" cy="5184775"/>
          </a:xfrm>
        </p:spPr>
        <p:txBody>
          <a:bodyPr/>
          <a:lstStyle/>
          <a:p>
            <a:pPr eaLnBrk="1" hangingPunct="1"/>
            <a:r>
              <a:rPr lang="zh-CN" altLang="en-US" sz="3600" dirty="0">
                <a:solidFill>
                  <a:srgbClr val="FF0000"/>
                </a:solidFill>
                <a:latin typeface="华文新魏" panose="02010800040101010101" pitchFamily="2" charset="-122"/>
                <a:ea typeface="华文新魏" panose="02010800040101010101" pitchFamily="2" charset="-122"/>
              </a:rPr>
              <a:t>文件的动态共享</a:t>
            </a:r>
            <a:r>
              <a:rPr lang="en-US" altLang="zh-CN" sz="3600" dirty="0">
                <a:solidFill>
                  <a:srgbClr val="FF0000"/>
                </a:solidFill>
                <a:latin typeface="华文新魏" panose="02010800040101010101" pitchFamily="2" charset="-122"/>
                <a:ea typeface="华文新魏" panose="02010800040101010101" pitchFamily="2" charset="-122"/>
              </a:rPr>
              <a:t>(5) </a:t>
            </a:r>
          </a:p>
        </p:txBody>
      </p:sp>
      <p:sp>
        <p:nvSpPr>
          <p:cNvPr id="29699" name="Rectangle 3"/>
          <p:cNvSpPr>
            <a:spLocks noGrp="1" noChangeArrowheads="1"/>
          </p:cNvSpPr>
          <p:nvPr>
            <p:ph type="body" idx="1"/>
          </p:nvPr>
        </p:nvSpPr>
        <p:spPr>
          <a:xfrm>
            <a:off x="990600" y="1524000"/>
            <a:ext cx="7162800" cy="47244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sp>
        <p:nvSpPr>
          <p:cNvPr id="29700" name="Text Box 7"/>
          <p:cNvSpPr txBox="1">
            <a:spLocks noChangeArrowheads="1"/>
          </p:cNvSpPr>
          <p:nvPr/>
        </p:nvSpPr>
        <p:spPr bwMode="auto">
          <a:xfrm>
            <a:off x="1427163" y="4710113"/>
            <a:ext cx="552450" cy="3032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fda</a:t>
            </a:r>
            <a:endParaRPr lang="en-US" altLang="zh-CN" sz="1400">
              <a:solidFill>
                <a:schemeClr val="accent2"/>
              </a:solidFill>
            </a:endParaRPr>
          </a:p>
        </p:txBody>
      </p:sp>
      <p:sp>
        <p:nvSpPr>
          <p:cNvPr id="29701" name="Text Box 9"/>
          <p:cNvSpPr txBox="1">
            <a:spLocks noChangeArrowheads="1"/>
          </p:cNvSpPr>
          <p:nvPr/>
        </p:nvSpPr>
        <p:spPr bwMode="auto">
          <a:xfrm>
            <a:off x="1444625" y="3621088"/>
            <a:ext cx="1762125" cy="495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r>
              <a:rPr lang="zh-CN" altLang="en-US" sz="1400">
                <a:solidFill>
                  <a:schemeClr val="accent2"/>
                </a:solidFill>
                <a:latin typeface="华文新魏" panose="02010800040101010101" pitchFamily="2" charset="-122"/>
                <a:ea typeface="华文新魏" panose="02010800040101010101" pitchFamily="2" charset="-122"/>
              </a:rPr>
              <a:t>的子进程</a:t>
            </a:r>
          </a:p>
          <a:p>
            <a:pPr eaLnBrk="1" hangingPunct="1"/>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29702" name="Text Box 35"/>
          <p:cNvSpPr txBox="1">
            <a:spLocks noChangeArrowheads="1"/>
          </p:cNvSpPr>
          <p:nvPr/>
        </p:nvSpPr>
        <p:spPr bwMode="auto">
          <a:xfrm>
            <a:off x="6249988" y="2628900"/>
            <a:ext cx="1122362" cy="298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zh-CN">
              <a:solidFill>
                <a:schemeClr val="accent2"/>
              </a:solidFill>
            </a:endParaRPr>
          </a:p>
        </p:txBody>
      </p:sp>
      <p:sp>
        <p:nvSpPr>
          <p:cNvPr id="29703" name="Text Box 36"/>
          <p:cNvSpPr txBox="1">
            <a:spLocks noChangeArrowheads="1"/>
          </p:cNvSpPr>
          <p:nvPr/>
        </p:nvSpPr>
        <p:spPr bwMode="auto">
          <a:xfrm>
            <a:off x="6249988" y="2628900"/>
            <a:ext cx="1281112" cy="298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ea typeface="华文新魏" panose="02010800040101010101" pitchFamily="2" charset="-122"/>
              </a:rPr>
              <a:t>驻留内存</a:t>
            </a:r>
          </a:p>
        </p:txBody>
      </p:sp>
      <p:grpSp>
        <p:nvGrpSpPr>
          <p:cNvPr id="29704" name="Group 37"/>
          <p:cNvGrpSpPr>
            <a:grpSpLocks/>
          </p:cNvGrpSpPr>
          <p:nvPr/>
        </p:nvGrpSpPr>
        <p:grpSpPr bwMode="auto">
          <a:xfrm>
            <a:off x="5435600" y="2924175"/>
            <a:ext cx="2722563" cy="2079625"/>
            <a:chOff x="5580" y="5028"/>
            <a:chExt cx="3060" cy="3276"/>
          </a:xfrm>
        </p:grpSpPr>
        <p:sp>
          <p:nvSpPr>
            <p:cNvPr id="29801" name="Text Box 38"/>
            <p:cNvSpPr txBox="1">
              <a:spLocks noChangeArrowheads="1"/>
            </p:cNvSpPr>
            <p:nvPr/>
          </p:nvSpPr>
          <p:spPr bwMode="auto">
            <a:xfrm>
              <a:off x="5580" y="5028"/>
              <a:ext cx="180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000">
                  <a:solidFill>
                    <a:schemeClr val="accent2"/>
                  </a:solidFill>
                  <a:ea typeface="宋体" panose="02010600030101010101" pitchFamily="2" charset="-122"/>
                </a:rPr>
                <a:t>活动</a:t>
              </a:r>
              <a:r>
                <a:rPr lang="en-US" altLang="zh-CN" sz="1000">
                  <a:solidFill>
                    <a:schemeClr val="accent2"/>
                  </a:solidFill>
                  <a:ea typeface="宋体" panose="02010600030101010101" pitchFamily="2" charset="-122"/>
                </a:rPr>
                <a:t>inode</a:t>
              </a:r>
              <a:r>
                <a:rPr lang="zh-CN" altLang="en-US" sz="1000">
                  <a:solidFill>
                    <a:schemeClr val="accent2"/>
                  </a:solidFill>
                  <a:ea typeface="宋体" panose="02010600030101010101" pitchFamily="2" charset="-122"/>
                </a:rPr>
                <a:t>表</a:t>
              </a:r>
              <a:endParaRPr lang="zh-CN" altLang="en-US">
                <a:solidFill>
                  <a:schemeClr val="accent2"/>
                </a:solidFill>
              </a:endParaRPr>
            </a:p>
          </p:txBody>
        </p:sp>
        <p:sp>
          <p:nvSpPr>
            <p:cNvPr id="29802" name="Text Box 39"/>
            <p:cNvSpPr txBox="1">
              <a:spLocks noChangeArrowheads="1"/>
            </p:cNvSpPr>
            <p:nvPr/>
          </p:nvSpPr>
          <p:spPr bwMode="auto">
            <a:xfrm>
              <a:off x="5580" y="5028"/>
              <a:ext cx="180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latin typeface="华文新魏" panose="02010800040101010101" pitchFamily="2" charset="-122"/>
                  <a:ea typeface="华文新魏" panose="02010800040101010101" pitchFamily="2" charset="-122"/>
                </a:rPr>
                <a:t>活动</a:t>
              </a:r>
              <a:r>
                <a:rPr lang="en-US" altLang="zh-CN" sz="1400">
                  <a:solidFill>
                    <a:schemeClr val="accent2"/>
                  </a:solidFill>
                  <a:latin typeface="华文新魏" panose="02010800040101010101" pitchFamily="2" charset="-122"/>
                  <a:ea typeface="华文新魏" panose="02010800040101010101" pitchFamily="2" charset="-122"/>
                </a:rPr>
                <a:t>inode</a:t>
              </a:r>
              <a:r>
                <a:rPr lang="zh-CN" altLang="en-US" sz="1400">
                  <a:solidFill>
                    <a:schemeClr val="accent2"/>
                  </a:solidFill>
                  <a:latin typeface="华文新魏" panose="02010800040101010101" pitchFamily="2" charset="-122"/>
                  <a:ea typeface="华文新魏" panose="02010800040101010101" pitchFamily="2" charset="-122"/>
                </a:rPr>
                <a:t>表</a:t>
              </a:r>
            </a:p>
          </p:txBody>
        </p:sp>
        <p:grpSp>
          <p:nvGrpSpPr>
            <p:cNvPr id="29803" name="Group 40"/>
            <p:cNvGrpSpPr>
              <a:grpSpLocks/>
            </p:cNvGrpSpPr>
            <p:nvPr/>
          </p:nvGrpSpPr>
          <p:grpSpPr bwMode="auto">
            <a:xfrm>
              <a:off x="5760" y="5340"/>
              <a:ext cx="1440" cy="2964"/>
              <a:chOff x="3240" y="1596"/>
              <a:chExt cx="1260" cy="2808"/>
            </a:xfrm>
          </p:grpSpPr>
          <p:sp>
            <p:nvSpPr>
              <p:cNvPr id="29807" name="Text Box 41"/>
              <p:cNvSpPr txBox="1">
                <a:spLocks noChangeArrowheads="1"/>
              </p:cNvSpPr>
              <p:nvPr/>
            </p:nvSpPr>
            <p:spPr bwMode="auto">
              <a:xfrm>
                <a:off x="3600" y="3624"/>
                <a:ext cx="72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808" name="Line 42"/>
              <p:cNvSpPr>
                <a:spLocks noChangeShapeType="1"/>
              </p:cNvSpPr>
              <p:nvPr/>
            </p:nvSpPr>
            <p:spPr bwMode="auto">
              <a:xfrm>
                <a:off x="3240" y="1908"/>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9" name="Line 43"/>
              <p:cNvSpPr>
                <a:spLocks noChangeShapeType="1"/>
              </p:cNvSpPr>
              <p:nvPr/>
            </p:nvSpPr>
            <p:spPr bwMode="auto">
              <a:xfrm>
                <a:off x="4500" y="1908"/>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810" name="Group 44"/>
              <p:cNvGrpSpPr>
                <a:grpSpLocks/>
              </p:cNvGrpSpPr>
              <p:nvPr/>
            </p:nvGrpSpPr>
            <p:grpSpPr bwMode="auto">
              <a:xfrm>
                <a:off x="3240" y="1596"/>
                <a:ext cx="1260" cy="468"/>
                <a:chOff x="3240" y="1596"/>
                <a:chExt cx="1260" cy="468"/>
              </a:xfrm>
            </p:grpSpPr>
            <p:sp>
              <p:nvSpPr>
                <p:cNvPr id="29822" name="Line 45"/>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3" name="Line 46"/>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4" name="Line 47"/>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5" name="Line 48"/>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6" name="Line 49"/>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811" name="Group 50"/>
              <p:cNvGrpSpPr>
                <a:grpSpLocks/>
              </p:cNvGrpSpPr>
              <p:nvPr/>
            </p:nvGrpSpPr>
            <p:grpSpPr bwMode="auto">
              <a:xfrm flipV="1">
                <a:off x="3240" y="3936"/>
                <a:ext cx="1260" cy="468"/>
                <a:chOff x="3240" y="1596"/>
                <a:chExt cx="1260" cy="468"/>
              </a:xfrm>
            </p:grpSpPr>
            <p:sp>
              <p:nvSpPr>
                <p:cNvPr id="29817" name="Line 51"/>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8" name="Line 52"/>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9" name="Line 53"/>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0" name="Line 54"/>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1" name="Line 55"/>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812" name="Text Box 56"/>
              <p:cNvSpPr txBox="1">
                <a:spLocks noChangeArrowheads="1"/>
              </p:cNvSpPr>
              <p:nvPr/>
            </p:nvSpPr>
            <p:spPr bwMode="auto">
              <a:xfrm>
                <a:off x="3600" y="2064"/>
                <a:ext cx="72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a:t>
                </a:r>
                <a:endParaRPr lang="en-US" altLang="zh-CN" sz="1400">
                  <a:solidFill>
                    <a:schemeClr val="accent2"/>
                  </a:solidFill>
                </a:endParaRPr>
              </a:p>
            </p:txBody>
          </p:sp>
          <p:sp>
            <p:nvSpPr>
              <p:cNvPr id="29813" name="Line 57"/>
              <p:cNvSpPr>
                <a:spLocks noChangeShapeType="1"/>
              </p:cNvSpPr>
              <p:nvPr/>
            </p:nvSpPr>
            <p:spPr bwMode="auto">
              <a:xfrm>
                <a:off x="3240" y="237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4" name="Line 58"/>
              <p:cNvSpPr>
                <a:spLocks noChangeShapeType="1"/>
              </p:cNvSpPr>
              <p:nvPr/>
            </p:nvSpPr>
            <p:spPr bwMode="auto">
              <a:xfrm>
                <a:off x="3240" y="26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5" name="Line 59"/>
              <p:cNvSpPr>
                <a:spLocks noChangeShapeType="1"/>
              </p:cNvSpPr>
              <p:nvPr/>
            </p:nvSpPr>
            <p:spPr bwMode="auto">
              <a:xfrm>
                <a:off x="3240" y="331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6" name="Line 60"/>
              <p:cNvSpPr>
                <a:spLocks noChangeShapeType="1"/>
              </p:cNvSpPr>
              <p:nvPr/>
            </p:nvSpPr>
            <p:spPr bwMode="auto">
              <a:xfrm>
                <a:off x="3240" y="362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804" name="Text Box 61"/>
            <p:cNvSpPr txBox="1">
              <a:spLocks noChangeArrowheads="1"/>
            </p:cNvSpPr>
            <p:nvPr/>
          </p:nvSpPr>
          <p:spPr bwMode="auto">
            <a:xfrm>
              <a:off x="7380" y="6432"/>
              <a:ext cx="1260" cy="7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400">
                  <a:solidFill>
                    <a:schemeClr val="accent2"/>
                  </a:solidFill>
                  <a:latin typeface="华文新魏" panose="02010800040101010101" pitchFamily="2" charset="-122"/>
                  <a:ea typeface="华文新魏" panose="02010800040101010101" pitchFamily="2" charset="-122"/>
                </a:rPr>
                <a:t>newfile</a:t>
              </a:r>
              <a:r>
                <a:rPr lang="zh-CN" altLang="en-US" sz="1400">
                  <a:solidFill>
                    <a:schemeClr val="accent2"/>
                  </a:solidFill>
                  <a:latin typeface="华文新魏" panose="02010800040101010101" pitchFamily="2" charset="-122"/>
                  <a:ea typeface="华文新魏" panose="02010800040101010101" pitchFamily="2" charset="-122"/>
                </a:rPr>
                <a:t>活动的</a:t>
              </a:r>
              <a:r>
                <a:rPr lang="en-US" altLang="zh-CN" sz="1400">
                  <a:solidFill>
                    <a:schemeClr val="accent2"/>
                  </a:solidFill>
                  <a:latin typeface="华文新魏" panose="02010800040101010101" pitchFamily="2" charset="-122"/>
                  <a:ea typeface="华文新魏" panose="02010800040101010101" pitchFamily="2" charset="-122"/>
                </a:rPr>
                <a:t>inode</a:t>
              </a:r>
            </a:p>
          </p:txBody>
        </p:sp>
        <p:sp>
          <p:nvSpPr>
            <p:cNvPr id="29805" name="AutoShape 62"/>
            <p:cNvSpPr>
              <a:spLocks/>
            </p:cNvSpPr>
            <p:nvPr/>
          </p:nvSpPr>
          <p:spPr bwMode="auto">
            <a:xfrm>
              <a:off x="7200" y="6432"/>
              <a:ext cx="360" cy="780"/>
            </a:xfrm>
            <a:prstGeom prst="rightBrace">
              <a:avLst>
                <a:gd name="adj1" fmla="val 1805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9806" name="Text Box 63"/>
            <p:cNvSpPr txBox="1">
              <a:spLocks noChangeArrowheads="1"/>
            </p:cNvSpPr>
            <p:nvPr/>
          </p:nvSpPr>
          <p:spPr bwMode="auto">
            <a:xfrm>
              <a:off x="5940" y="6588"/>
              <a:ext cx="1260" cy="46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i_count=2</a:t>
              </a:r>
              <a:endParaRPr lang="en-US" altLang="zh-CN" sz="1400">
                <a:solidFill>
                  <a:schemeClr val="accent2"/>
                </a:solidFill>
              </a:endParaRPr>
            </a:p>
          </p:txBody>
        </p:sp>
      </p:grpSp>
      <p:sp>
        <p:nvSpPr>
          <p:cNvPr id="29705" name="Line 65"/>
          <p:cNvSpPr>
            <a:spLocks noChangeShapeType="1"/>
          </p:cNvSpPr>
          <p:nvPr/>
        </p:nvSpPr>
        <p:spPr bwMode="auto">
          <a:xfrm>
            <a:off x="4008438" y="1539875"/>
            <a:ext cx="0" cy="1287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68"/>
          <p:cNvSpPr>
            <a:spLocks noChangeShapeType="1"/>
          </p:cNvSpPr>
          <p:nvPr/>
        </p:nvSpPr>
        <p:spPr bwMode="auto">
          <a:xfrm>
            <a:off x="3046413" y="2628900"/>
            <a:ext cx="0" cy="1090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Text Box 69"/>
          <p:cNvSpPr txBox="1">
            <a:spLocks noChangeArrowheads="1"/>
          </p:cNvSpPr>
          <p:nvPr/>
        </p:nvSpPr>
        <p:spPr bwMode="auto">
          <a:xfrm>
            <a:off x="1604963" y="6294438"/>
            <a:ext cx="3684587"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使用不同位移指针的文件共享</a:t>
            </a:r>
          </a:p>
        </p:txBody>
      </p:sp>
      <p:sp>
        <p:nvSpPr>
          <p:cNvPr id="29708" name="Text Box 6"/>
          <p:cNvSpPr txBox="1">
            <a:spLocks noChangeArrowheads="1"/>
          </p:cNvSpPr>
          <p:nvPr/>
        </p:nvSpPr>
        <p:spPr bwMode="auto">
          <a:xfrm>
            <a:off x="1677988" y="1441450"/>
            <a:ext cx="446087" cy="2587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fda</a:t>
            </a:r>
            <a:endParaRPr lang="en-US" altLang="zh-CN" sz="1400">
              <a:solidFill>
                <a:schemeClr val="accent2"/>
              </a:solidFill>
            </a:endParaRPr>
          </a:p>
        </p:txBody>
      </p:sp>
      <p:sp>
        <p:nvSpPr>
          <p:cNvPr id="29709" name="Text Box 8"/>
          <p:cNvSpPr txBox="1">
            <a:spLocks noChangeArrowheads="1"/>
          </p:cNvSpPr>
          <p:nvPr/>
        </p:nvSpPr>
        <p:spPr bwMode="auto">
          <a:xfrm>
            <a:off x="2406650" y="1441450"/>
            <a:ext cx="639763"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fpa</a:t>
            </a:r>
            <a:endParaRPr lang="en-US" altLang="zh-CN" sz="1400">
              <a:solidFill>
                <a:schemeClr val="accent2"/>
              </a:solidFill>
            </a:endParaRPr>
          </a:p>
        </p:txBody>
      </p:sp>
      <p:sp>
        <p:nvSpPr>
          <p:cNvPr id="29710" name="Text Box 11"/>
          <p:cNvSpPr txBox="1">
            <a:spLocks noChangeArrowheads="1"/>
          </p:cNvSpPr>
          <p:nvPr/>
        </p:nvSpPr>
        <p:spPr bwMode="auto">
          <a:xfrm>
            <a:off x="5449888" y="1441450"/>
            <a:ext cx="479425"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fd</a:t>
            </a:r>
            <a:endParaRPr lang="en-US" altLang="zh-CN">
              <a:solidFill>
                <a:schemeClr val="accent2"/>
              </a:solidFill>
            </a:endParaRPr>
          </a:p>
        </p:txBody>
      </p:sp>
      <p:sp>
        <p:nvSpPr>
          <p:cNvPr id="29711" name="Text Box 12"/>
          <p:cNvSpPr txBox="1">
            <a:spLocks noChangeArrowheads="1"/>
          </p:cNvSpPr>
          <p:nvPr/>
        </p:nvSpPr>
        <p:spPr bwMode="auto">
          <a:xfrm>
            <a:off x="4648200" y="1936750"/>
            <a:ext cx="641350"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12" name="Line 13"/>
          <p:cNvSpPr>
            <a:spLocks noChangeShapeType="1"/>
          </p:cNvSpPr>
          <p:nvPr/>
        </p:nvSpPr>
        <p:spPr bwMode="auto">
          <a:xfrm>
            <a:off x="4327525" y="846138"/>
            <a:ext cx="0" cy="138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14"/>
          <p:cNvSpPr>
            <a:spLocks noChangeShapeType="1"/>
          </p:cNvSpPr>
          <p:nvPr/>
        </p:nvSpPr>
        <p:spPr bwMode="auto">
          <a:xfrm>
            <a:off x="5449888" y="846138"/>
            <a:ext cx="0" cy="138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Text Box 15"/>
          <p:cNvSpPr txBox="1">
            <a:spLocks noChangeArrowheads="1"/>
          </p:cNvSpPr>
          <p:nvPr/>
        </p:nvSpPr>
        <p:spPr bwMode="auto">
          <a:xfrm>
            <a:off x="4648200" y="946150"/>
            <a:ext cx="641350"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15" name="Line 16"/>
          <p:cNvSpPr>
            <a:spLocks noChangeShapeType="1"/>
          </p:cNvSpPr>
          <p:nvPr/>
        </p:nvSpPr>
        <p:spPr bwMode="auto">
          <a:xfrm>
            <a:off x="4327525" y="1143000"/>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7"/>
          <p:cNvSpPr>
            <a:spLocks noChangeShapeType="1"/>
          </p:cNvSpPr>
          <p:nvPr/>
        </p:nvSpPr>
        <p:spPr bwMode="auto">
          <a:xfrm>
            <a:off x="4327525" y="1341438"/>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18"/>
          <p:cNvSpPr>
            <a:spLocks noChangeShapeType="1"/>
          </p:cNvSpPr>
          <p:nvPr/>
        </p:nvSpPr>
        <p:spPr bwMode="auto">
          <a:xfrm>
            <a:off x="4327525" y="1738313"/>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19"/>
          <p:cNvSpPr>
            <a:spLocks noChangeShapeType="1"/>
          </p:cNvSpPr>
          <p:nvPr/>
        </p:nvSpPr>
        <p:spPr bwMode="auto">
          <a:xfrm>
            <a:off x="4327525" y="1936750"/>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AutoShape 20"/>
          <p:cNvSpPr>
            <a:spLocks/>
          </p:cNvSpPr>
          <p:nvPr/>
        </p:nvSpPr>
        <p:spPr bwMode="auto">
          <a:xfrm>
            <a:off x="5770563" y="846138"/>
            <a:ext cx="319087" cy="1387475"/>
          </a:xfrm>
          <a:prstGeom prst="rightBrace">
            <a:avLst>
              <a:gd name="adj1" fmla="val 36236"/>
              <a:gd name="adj2" fmla="val 50000"/>
            </a:avLst>
          </a:prstGeom>
          <a:solidFill>
            <a:srgbClr val="FFCC66"/>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9720" name="Text Box 21"/>
          <p:cNvSpPr txBox="1">
            <a:spLocks noChangeArrowheads="1"/>
          </p:cNvSpPr>
          <p:nvPr/>
        </p:nvSpPr>
        <p:spPr bwMode="auto">
          <a:xfrm>
            <a:off x="6011863" y="1341438"/>
            <a:ext cx="1050925" cy="4953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B</a:t>
            </a:r>
            <a:r>
              <a:rPr lang="zh-CN" altLang="en-US" sz="1400">
                <a:solidFill>
                  <a:schemeClr val="accent2"/>
                </a:solidFill>
                <a:latin typeface="华文新魏" panose="02010800040101010101" pitchFamily="2" charset="-122"/>
                <a:ea typeface="华文新魏" panose="02010800040101010101" pitchFamily="2" charset="-122"/>
              </a:rPr>
              <a:t>的打开文件表</a:t>
            </a:r>
          </a:p>
        </p:txBody>
      </p:sp>
      <p:sp>
        <p:nvSpPr>
          <p:cNvPr id="29721" name="Text Box 22"/>
          <p:cNvSpPr txBox="1">
            <a:spLocks noChangeArrowheads="1"/>
          </p:cNvSpPr>
          <p:nvPr/>
        </p:nvSpPr>
        <p:spPr bwMode="auto">
          <a:xfrm>
            <a:off x="5449888" y="1441450"/>
            <a:ext cx="639762"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fdb</a:t>
            </a:r>
            <a:endParaRPr lang="en-US" altLang="zh-CN" sz="1400">
              <a:solidFill>
                <a:schemeClr val="accent2"/>
              </a:solidFill>
            </a:endParaRPr>
          </a:p>
        </p:txBody>
      </p:sp>
      <p:sp>
        <p:nvSpPr>
          <p:cNvPr id="29722" name="Text Box 23"/>
          <p:cNvSpPr txBox="1">
            <a:spLocks noChangeArrowheads="1"/>
          </p:cNvSpPr>
          <p:nvPr/>
        </p:nvSpPr>
        <p:spPr bwMode="auto">
          <a:xfrm>
            <a:off x="4648200" y="1936750"/>
            <a:ext cx="641350"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23" name="Line 24"/>
          <p:cNvSpPr>
            <a:spLocks noChangeShapeType="1"/>
          </p:cNvSpPr>
          <p:nvPr/>
        </p:nvSpPr>
        <p:spPr bwMode="auto">
          <a:xfrm>
            <a:off x="4327525" y="846138"/>
            <a:ext cx="0" cy="138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Line 25"/>
          <p:cNvSpPr>
            <a:spLocks noChangeShapeType="1"/>
          </p:cNvSpPr>
          <p:nvPr/>
        </p:nvSpPr>
        <p:spPr bwMode="auto">
          <a:xfrm>
            <a:off x="5449888" y="846138"/>
            <a:ext cx="0" cy="138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Text Box 26"/>
          <p:cNvSpPr txBox="1">
            <a:spLocks noChangeArrowheads="1"/>
          </p:cNvSpPr>
          <p:nvPr/>
        </p:nvSpPr>
        <p:spPr bwMode="auto">
          <a:xfrm>
            <a:off x="4648200" y="946150"/>
            <a:ext cx="641350"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26" name="Line 27"/>
          <p:cNvSpPr>
            <a:spLocks noChangeShapeType="1"/>
          </p:cNvSpPr>
          <p:nvPr/>
        </p:nvSpPr>
        <p:spPr bwMode="auto">
          <a:xfrm>
            <a:off x="4327525" y="1143000"/>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28"/>
          <p:cNvSpPr>
            <a:spLocks noChangeShapeType="1"/>
          </p:cNvSpPr>
          <p:nvPr/>
        </p:nvSpPr>
        <p:spPr bwMode="auto">
          <a:xfrm>
            <a:off x="4327525" y="1341438"/>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Line 29"/>
          <p:cNvSpPr>
            <a:spLocks noChangeShapeType="1"/>
          </p:cNvSpPr>
          <p:nvPr/>
        </p:nvSpPr>
        <p:spPr bwMode="auto">
          <a:xfrm>
            <a:off x="4327525" y="1738313"/>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9" name="Line 30"/>
          <p:cNvSpPr>
            <a:spLocks noChangeShapeType="1"/>
          </p:cNvSpPr>
          <p:nvPr/>
        </p:nvSpPr>
        <p:spPr bwMode="auto">
          <a:xfrm>
            <a:off x="4327525" y="1936750"/>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Text Box 31"/>
          <p:cNvSpPr txBox="1">
            <a:spLocks noChangeArrowheads="1"/>
          </p:cNvSpPr>
          <p:nvPr/>
        </p:nvSpPr>
        <p:spPr bwMode="auto">
          <a:xfrm>
            <a:off x="4168775" y="549275"/>
            <a:ext cx="1760538"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B</a:t>
            </a:r>
          </a:p>
        </p:txBody>
      </p:sp>
      <p:sp>
        <p:nvSpPr>
          <p:cNvPr id="29731" name="AutoShape 32"/>
          <p:cNvSpPr>
            <a:spLocks/>
          </p:cNvSpPr>
          <p:nvPr/>
        </p:nvSpPr>
        <p:spPr bwMode="auto">
          <a:xfrm>
            <a:off x="5770563" y="846138"/>
            <a:ext cx="319087" cy="1387475"/>
          </a:xfrm>
          <a:prstGeom prst="rightBrace">
            <a:avLst>
              <a:gd name="adj1" fmla="val 3623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9732" name="Text Box 34"/>
          <p:cNvSpPr txBox="1">
            <a:spLocks noChangeArrowheads="1"/>
          </p:cNvSpPr>
          <p:nvPr/>
        </p:nvSpPr>
        <p:spPr bwMode="auto">
          <a:xfrm>
            <a:off x="6249988" y="2133600"/>
            <a:ext cx="1281112" cy="29845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ea typeface="华文新魏" panose="02010800040101010101" pitchFamily="2" charset="-122"/>
              </a:rPr>
              <a:t>非驻留内存</a:t>
            </a:r>
          </a:p>
        </p:txBody>
      </p:sp>
      <p:sp>
        <p:nvSpPr>
          <p:cNvPr id="29733" name="Line 64"/>
          <p:cNvSpPr>
            <a:spLocks noChangeShapeType="1"/>
          </p:cNvSpPr>
          <p:nvPr/>
        </p:nvSpPr>
        <p:spPr bwMode="auto">
          <a:xfrm>
            <a:off x="4008438" y="1539875"/>
            <a:ext cx="479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Line 66"/>
          <p:cNvSpPr>
            <a:spLocks noChangeShapeType="1"/>
          </p:cNvSpPr>
          <p:nvPr/>
        </p:nvSpPr>
        <p:spPr bwMode="auto">
          <a:xfrm>
            <a:off x="3527425" y="1539875"/>
            <a:ext cx="0" cy="1089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67"/>
          <p:cNvSpPr>
            <a:spLocks noChangeShapeType="1"/>
          </p:cNvSpPr>
          <p:nvPr/>
        </p:nvSpPr>
        <p:spPr bwMode="auto">
          <a:xfrm>
            <a:off x="3046413" y="2628900"/>
            <a:ext cx="4810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70"/>
          <p:cNvSpPr>
            <a:spLocks noChangeShapeType="1"/>
          </p:cNvSpPr>
          <p:nvPr/>
        </p:nvSpPr>
        <p:spPr bwMode="auto">
          <a:xfrm>
            <a:off x="4327525" y="2233613"/>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71"/>
          <p:cNvSpPr>
            <a:spLocks noChangeShapeType="1"/>
          </p:cNvSpPr>
          <p:nvPr/>
        </p:nvSpPr>
        <p:spPr bwMode="auto">
          <a:xfrm>
            <a:off x="4327525" y="846138"/>
            <a:ext cx="1122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Text Box 72"/>
          <p:cNvSpPr txBox="1">
            <a:spLocks noChangeArrowheads="1"/>
          </p:cNvSpPr>
          <p:nvPr/>
        </p:nvSpPr>
        <p:spPr bwMode="auto">
          <a:xfrm>
            <a:off x="468313" y="1341438"/>
            <a:ext cx="1047750" cy="503237"/>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r>
              <a:rPr lang="zh-CN" altLang="en-US" sz="1400">
                <a:solidFill>
                  <a:schemeClr val="accent2"/>
                </a:solidFill>
                <a:latin typeface="华文新魏" panose="02010800040101010101" pitchFamily="2" charset="-122"/>
                <a:ea typeface="华文新魏" panose="02010800040101010101" pitchFamily="2" charset="-122"/>
              </a:rPr>
              <a:t>的打开文件表</a:t>
            </a:r>
          </a:p>
        </p:txBody>
      </p:sp>
      <p:sp>
        <p:nvSpPr>
          <p:cNvPr id="29739" name="Text Box 73"/>
          <p:cNvSpPr txBox="1">
            <a:spLocks noChangeArrowheads="1"/>
          </p:cNvSpPr>
          <p:nvPr/>
        </p:nvSpPr>
        <p:spPr bwMode="auto">
          <a:xfrm>
            <a:off x="2406650" y="2035175"/>
            <a:ext cx="639763" cy="2413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40" name="Line 74"/>
          <p:cNvSpPr>
            <a:spLocks noChangeShapeType="1"/>
          </p:cNvSpPr>
          <p:nvPr/>
        </p:nvSpPr>
        <p:spPr bwMode="auto">
          <a:xfrm>
            <a:off x="2085975" y="846138"/>
            <a:ext cx="0" cy="138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1" name="Line 75"/>
          <p:cNvSpPr>
            <a:spLocks noChangeShapeType="1"/>
          </p:cNvSpPr>
          <p:nvPr/>
        </p:nvSpPr>
        <p:spPr bwMode="auto">
          <a:xfrm>
            <a:off x="3206750" y="846138"/>
            <a:ext cx="0" cy="1387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2" name="Text Box 76"/>
          <p:cNvSpPr txBox="1">
            <a:spLocks noChangeArrowheads="1"/>
          </p:cNvSpPr>
          <p:nvPr/>
        </p:nvSpPr>
        <p:spPr bwMode="auto">
          <a:xfrm>
            <a:off x="2406650" y="946150"/>
            <a:ext cx="639763"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43" name="Line 77"/>
          <p:cNvSpPr>
            <a:spLocks noChangeShapeType="1"/>
          </p:cNvSpPr>
          <p:nvPr/>
        </p:nvSpPr>
        <p:spPr bwMode="auto">
          <a:xfrm>
            <a:off x="2085975" y="1143000"/>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4" name="Line 78"/>
          <p:cNvSpPr>
            <a:spLocks noChangeShapeType="1"/>
          </p:cNvSpPr>
          <p:nvPr/>
        </p:nvSpPr>
        <p:spPr bwMode="auto">
          <a:xfrm>
            <a:off x="2085975" y="1441450"/>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5" name="Line 79"/>
          <p:cNvSpPr>
            <a:spLocks noChangeShapeType="1"/>
          </p:cNvSpPr>
          <p:nvPr/>
        </p:nvSpPr>
        <p:spPr bwMode="auto">
          <a:xfrm>
            <a:off x="2085975" y="1738313"/>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6" name="Line 80"/>
          <p:cNvSpPr>
            <a:spLocks noChangeShapeType="1"/>
          </p:cNvSpPr>
          <p:nvPr/>
        </p:nvSpPr>
        <p:spPr bwMode="auto">
          <a:xfrm>
            <a:off x="2085975" y="2035175"/>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7" name="Text Box 81"/>
          <p:cNvSpPr txBox="1">
            <a:spLocks noChangeArrowheads="1"/>
          </p:cNvSpPr>
          <p:nvPr/>
        </p:nvSpPr>
        <p:spPr bwMode="auto">
          <a:xfrm>
            <a:off x="1765300" y="549275"/>
            <a:ext cx="1762125"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latin typeface="华文新魏" panose="02010800040101010101" pitchFamily="2" charset="-122"/>
                <a:ea typeface="华文新魏" panose="02010800040101010101" pitchFamily="2" charset="-122"/>
              </a:rPr>
              <a:t>    </a:t>
            </a:r>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p>
        </p:txBody>
      </p:sp>
      <p:sp>
        <p:nvSpPr>
          <p:cNvPr id="29748" name="AutoShape 82"/>
          <p:cNvSpPr>
            <a:spLocks/>
          </p:cNvSpPr>
          <p:nvPr/>
        </p:nvSpPr>
        <p:spPr bwMode="auto">
          <a:xfrm>
            <a:off x="1444625" y="846138"/>
            <a:ext cx="320675" cy="1387475"/>
          </a:xfrm>
          <a:prstGeom prst="leftBrace">
            <a:avLst>
              <a:gd name="adj1" fmla="val 3605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9749" name="Line 83"/>
          <p:cNvSpPr>
            <a:spLocks noChangeShapeType="1"/>
          </p:cNvSpPr>
          <p:nvPr/>
        </p:nvSpPr>
        <p:spPr bwMode="auto">
          <a:xfrm>
            <a:off x="2886075" y="1539875"/>
            <a:ext cx="641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0" name="Line 84"/>
          <p:cNvSpPr>
            <a:spLocks noChangeShapeType="1"/>
          </p:cNvSpPr>
          <p:nvPr/>
        </p:nvSpPr>
        <p:spPr bwMode="auto">
          <a:xfrm>
            <a:off x="2085975" y="2233613"/>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1" name="Line 85"/>
          <p:cNvSpPr>
            <a:spLocks noChangeShapeType="1"/>
          </p:cNvSpPr>
          <p:nvPr/>
        </p:nvSpPr>
        <p:spPr bwMode="auto">
          <a:xfrm>
            <a:off x="2085975" y="846138"/>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2" name="Text Box 86"/>
          <p:cNvSpPr txBox="1">
            <a:spLocks noChangeArrowheads="1"/>
          </p:cNvSpPr>
          <p:nvPr/>
        </p:nvSpPr>
        <p:spPr bwMode="auto">
          <a:xfrm>
            <a:off x="4487863" y="1441450"/>
            <a:ext cx="641350" cy="29686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fpb</a:t>
            </a:r>
            <a:endParaRPr lang="en-US" altLang="zh-CN" sz="1400">
              <a:solidFill>
                <a:schemeClr val="accent2"/>
              </a:solidFill>
            </a:endParaRPr>
          </a:p>
        </p:txBody>
      </p:sp>
      <p:grpSp>
        <p:nvGrpSpPr>
          <p:cNvPr id="29753" name="Group 134"/>
          <p:cNvGrpSpPr>
            <a:grpSpLocks/>
          </p:cNvGrpSpPr>
          <p:nvPr/>
        </p:nvGrpSpPr>
        <p:grpSpPr bwMode="auto">
          <a:xfrm>
            <a:off x="3527425" y="2827338"/>
            <a:ext cx="2082800" cy="3368675"/>
            <a:chOff x="2222" y="1781"/>
            <a:chExt cx="1312" cy="2122"/>
          </a:xfrm>
        </p:grpSpPr>
        <p:sp>
          <p:nvSpPr>
            <p:cNvPr id="29774" name="Text Box 88"/>
            <p:cNvSpPr txBox="1">
              <a:spLocks noChangeArrowheads="1"/>
            </p:cNvSpPr>
            <p:nvPr/>
          </p:nvSpPr>
          <p:spPr bwMode="auto">
            <a:xfrm>
              <a:off x="2424" y="3473"/>
              <a:ext cx="519" cy="1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75" name="Text Box 89"/>
            <p:cNvSpPr txBox="1">
              <a:spLocks noChangeArrowheads="1"/>
            </p:cNvSpPr>
            <p:nvPr/>
          </p:nvSpPr>
          <p:spPr bwMode="auto">
            <a:xfrm>
              <a:off x="2323" y="3029"/>
              <a:ext cx="706" cy="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a:solidFill>
                    <a:schemeClr val="accent2"/>
                  </a:solidFill>
                  <a:ea typeface="宋体" panose="02010600030101010101" pitchFamily="2" charset="-122"/>
                </a:rPr>
                <a:t>f_offset</a:t>
              </a:r>
            </a:p>
            <a:p>
              <a:pPr eaLnBrk="1" hangingPunct="1"/>
              <a:r>
                <a:rPr lang="en-US" altLang="zh-CN" sz="1200">
                  <a:solidFill>
                    <a:schemeClr val="accent2"/>
                  </a:solidFill>
                  <a:ea typeface="宋体" panose="02010600030101010101" pitchFamily="2" charset="-122"/>
                </a:rPr>
                <a:t>f_count=2</a:t>
              </a:r>
            </a:p>
            <a:p>
              <a:pPr eaLnBrk="1" hangingPunct="1"/>
              <a:r>
                <a:rPr lang="en-US" altLang="zh-CN" sz="1200">
                  <a:solidFill>
                    <a:schemeClr val="accent2"/>
                  </a:solidFill>
                  <a:ea typeface="宋体" panose="02010600030101010101" pitchFamily="2" charset="-122"/>
                </a:rPr>
                <a:t>f_flags(r)</a:t>
              </a:r>
            </a:p>
            <a:p>
              <a:pPr eaLnBrk="1" hangingPunct="1"/>
              <a:r>
                <a:rPr lang="en-US" altLang="zh-CN" sz="1200">
                  <a:solidFill>
                    <a:schemeClr val="accent2"/>
                  </a:solidFill>
                  <a:ea typeface="宋体" panose="02010600030101010101" pitchFamily="2" charset="-122"/>
                </a:rPr>
                <a:t>f_inode</a:t>
              </a:r>
              <a:endParaRPr lang="en-US" altLang="zh-CN" sz="1200">
                <a:solidFill>
                  <a:schemeClr val="accent2"/>
                </a:solidFill>
              </a:endParaRPr>
            </a:p>
          </p:txBody>
        </p:sp>
        <p:sp>
          <p:nvSpPr>
            <p:cNvPr id="29776" name="Text Box 90"/>
            <p:cNvSpPr txBox="1">
              <a:spLocks noChangeArrowheads="1"/>
            </p:cNvSpPr>
            <p:nvPr/>
          </p:nvSpPr>
          <p:spPr bwMode="auto">
            <a:xfrm>
              <a:off x="2323" y="2405"/>
              <a:ext cx="706" cy="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200">
                  <a:solidFill>
                    <a:schemeClr val="accent2"/>
                  </a:solidFill>
                  <a:ea typeface="宋体" panose="02010600030101010101" pitchFamily="2" charset="-122"/>
                </a:rPr>
                <a:t>f_offset</a:t>
              </a:r>
            </a:p>
            <a:p>
              <a:pPr eaLnBrk="1" hangingPunct="1"/>
              <a:r>
                <a:rPr lang="en-US" altLang="zh-CN" sz="1200">
                  <a:solidFill>
                    <a:schemeClr val="accent2"/>
                  </a:solidFill>
                  <a:ea typeface="宋体" panose="02010600030101010101" pitchFamily="2" charset="-122"/>
                </a:rPr>
                <a:t>f_count=1</a:t>
              </a:r>
            </a:p>
            <a:p>
              <a:pPr eaLnBrk="1" hangingPunct="1"/>
              <a:r>
                <a:rPr lang="en-US" altLang="zh-CN" sz="1200">
                  <a:solidFill>
                    <a:schemeClr val="accent2"/>
                  </a:solidFill>
                  <a:ea typeface="宋体" panose="02010600030101010101" pitchFamily="2" charset="-122"/>
                </a:rPr>
                <a:t>f_flags(r/w)</a:t>
              </a:r>
            </a:p>
            <a:p>
              <a:pPr eaLnBrk="1" hangingPunct="1"/>
              <a:r>
                <a:rPr lang="en-US" altLang="zh-CN" sz="1200">
                  <a:solidFill>
                    <a:schemeClr val="accent2"/>
                  </a:solidFill>
                  <a:ea typeface="宋体" panose="02010600030101010101" pitchFamily="2" charset="-122"/>
                </a:rPr>
                <a:t>f_inode</a:t>
              </a:r>
              <a:endParaRPr lang="en-US" altLang="zh-CN" sz="1200">
                <a:solidFill>
                  <a:schemeClr val="accent2"/>
                </a:solidFill>
              </a:endParaRPr>
            </a:p>
          </p:txBody>
        </p:sp>
        <p:sp>
          <p:nvSpPr>
            <p:cNvPr id="29777" name="Text Box 91"/>
            <p:cNvSpPr txBox="1">
              <a:spLocks noChangeArrowheads="1"/>
            </p:cNvSpPr>
            <p:nvPr/>
          </p:nvSpPr>
          <p:spPr bwMode="auto">
            <a:xfrm>
              <a:off x="2222" y="1781"/>
              <a:ext cx="1110" cy="1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zh-CN" altLang="en-US" sz="1400">
                  <a:solidFill>
                    <a:schemeClr val="accent2"/>
                  </a:solidFill>
                  <a:ea typeface="华文新魏" panose="02010800040101010101" pitchFamily="2" charset="-122"/>
                </a:rPr>
                <a:t>系统打开文件表</a:t>
              </a:r>
            </a:p>
          </p:txBody>
        </p:sp>
        <p:sp>
          <p:nvSpPr>
            <p:cNvPr id="29778" name="Line 93"/>
            <p:cNvSpPr>
              <a:spLocks noChangeShapeType="1"/>
            </p:cNvSpPr>
            <p:nvPr/>
          </p:nvSpPr>
          <p:spPr bwMode="auto">
            <a:xfrm>
              <a:off x="2222" y="2128"/>
              <a:ext cx="0" cy="15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9" name="Line 94"/>
            <p:cNvSpPr>
              <a:spLocks noChangeShapeType="1"/>
            </p:cNvSpPr>
            <p:nvPr/>
          </p:nvSpPr>
          <p:spPr bwMode="auto">
            <a:xfrm>
              <a:off x="3130" y="2128"/>
              <a:ext cx="0" cy="15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80" name="Group 95"/>
            <p:cNvGrpSpPr>
              <a:grpSpLocks/>
            </p:cNvGrpSpPr>
            <p:nvPr/>
          </p:nvGrpSpPr>
          <p:grpSpPr bwMode="auto">
            <a:xfrm>
              <a:off x="2222" y="1906"/>
              <a:ext cx="908" cy="333"/>
              <a:chOff x="3240" y="1596"/>
              <a:chExt cx="1260" cy="468"/>
            </a:xfrm>
          </p:grpSpPr>
          <p:sp>
            <p:nvSpPr>
              <p:cNvPr id="29796" name="Line 96"/>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7" name="Line 97"/>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8" name="Line 98"/>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9" name="Line 99"/>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0" name="Line 100"/>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81" name="Group 101"/>
            <p:cNvGrpSpPr>
              <a:grpSpLocks/>
            </p:cNvGrpSpPr>
            <p:nvPr/>
          </p:nvGrpSpPr>
          <p:grpSpPr bwMode="auto">
            <a:xfrm flipV="1">
              <a:off x="2222" y="3570"/>
              <a:ext cx="908" cy="333"/>
              <a:chOff x="3240" y="1596"/>
              <a:chExt cx="1260" cy="468"/>
            </a:xfrm>
          </p:grpSpPr>
          <p:sp>
            <p:nvSpPr>
              <p:cNvPr id="29791" name="Line 102"/>
              <p:cNvSpPr>
                <a:spLocks noChangeShapeType="1"/>
              </p:cNvSpPr>
              <p:nvPr/>
            </p:nvSpPr>
            <p:spPr bwMode="auto">
              <a:xfrm>
                <a:off x="32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2" name="Line 103"/>
              <p:cNvSpPr>
                <a:spLocks noChangeShapeType="1"/>
              </p:cNvSpPr>
              <p:nvPr/>
            </p:nvSpPr>
            <p:spPr bwMode="auto">
              <a:xfrm flipV="1">
                <a:off x="3600" y="159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3" name="Line 104"/>
              <p:cNvSpPr>
                <a:spLocks noChangeShapeType="1"/>
              </p:cNvSpPr>
              <p:nvPr/>
            </p:nvSpPr>
            <p:spPr bwMode="auto">
              <a:xfrm>
                <a:off x="3780" y="1596"/>
                <a:ext cx="18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4" name="Line 105"/>
              <p:cNvSpPr>
                <a:spLocks noChangeShapeType="1"/>
              </p:cNvSpPr>
              <p:nvPr/>
            </p:nvSpPr>
            <p:spPr bwMode="auto">
              <a:xfrm>
                <a:off x="4140" y="190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5" name="Line 106"/>
              <p:cNvSpPr>
                <a:spLocks noChangeShapeType="1"/>
              </p:cNvSpPr>
              <p:nvPr/>
            </p:nvSpPr>
            <p:spPr bwMode="auto">
              <a:xfrm flipH="1">
                <a:off x="3960" y="1908"/>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82" name="Text Box 107"/>
            <p:cNvSpPr txBox="1">
              <a:spLocks noChangeArrowheads="1"/>
            </p:cNvSpPr>
            <p:nvPr/>
          </p:nvSpPr>
          <p:spPr bwMode="auto">
            <a:xfrm>
              <a:off x="2482" y="2251"/>
              <a:ext cx="446" cy="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a:t>
              </a:r>
              <a:endParaRPr lang="en-US" altLang="zh-CN" sz="1400">
                <a:solidFill>
                  <a:schemeClr val="accent2"/>
                </a:solidFill>
              </a:endParaRPr>
            </a:p>
          </p:txBody>
        </p:sp>
        <p:sp>
          <p:nvSpPr>
            <p:cNvPr id="29783" name="Line 108"/>
            <p:cNvSpPr>
              <a:spLocks noChangeShapeType="1"/>
            </p:cNvSpPr>
            <p:nvPr/>
          </p:nvSpPr>
          <p:spPr bwMode="auto">
            <a:xfrm>
              <a:off x="2222" y="2405"/>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4" name="Line 109"/>
            <p:cNvSpPr>
              <a:spLocks noChangeShapeType="1"/>
            </p:cNvSpPr>
            <p:nvPr/>
          </p:nvSpPr>
          <p:spPr bwMode="auto">
            <a:xfrm>
              <a:off x="2222" y="2931"/>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5" name="Line 110"/>
            <p:cNvSpPr>
              <a:spLocks noChangeShapeType="1"/>
            </p:cNvSpPr>
            <p:nvPr/>
          </p:nvSpPr>
          <p:spPr bwMode="auto">
            <a:xfrm>
              <a:off x="2222" y="3029"/>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6" name="Line 111"/>
            <p:cNvSpPr>
              <a:spLocks noChangeShapeType="1"/>
            </p:cNvSpPr>
            <p:nvPr/>
          </p:nvSpPr>
          <p:spPr bwMode="auto">
            <a:xfrm>
              <a:off x="2222" y="3521"/>
              <a:ext cx="9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7" name="Line 112"/>
            <p:cNvSpPr>
              <a:spLocks noChangeShapeType="1"/>
            </p:cNvSpPr>
            <p:nvPr/>
          </p:nvSpPr>
          <p:spPr bwMode="auto">
            <a:xfrm>
              <a:off x="2928" y="2780"/>
              <a:ext cx="3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8" name="Line 113"/>
            <p:cNvSpPr>
              <a:spLocks noChangeShapeType="1"/>
            </p:cNvSpPr>
            <p:nvPr/>
          </p:nvSpPr>
          <p:spPr bwMode="auto">
            <a:xfrm flipV="1">
              <a:off x="3231" y="2468"/>
              <a:ext cx="303"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89" name="Line 114"/>
            <p:cNvSpPr>
              <a:spLocks noChangeShapeType="1"/>
            </p:cNvSpPr>
            <p:nvPr/>
          </p:nvSpPr>
          <p:spPr bwMode="auto">
            <a:xfrm>
              <a:off x="2828" y="3404"/>
              <a:ext cx="4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115"/>
            <p:cNvSpPr>
              <a:spLocks noChangeShapeType="1"/>
            </p:cNvSpPr>
            <p:nvPr/>
          </p:nvSpPr>
          <p:spPr bwMode="auto">
            <a:xfrm flipV="1">
              <a:off x="3231" y="2530"/>
              <a:ext cx="303" cy="8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754" name="Text Box 116"/>
          <p:cNvSpPr txBox="1">
            <a:spLocks noChangeArrowheads="1"/>
          </p:cNvSpPr>
          <p:nvPr/>
        </p:nvSpPr>
        <p:spPr bwMode="auto">
          <a:xfrm>
            <a:off x="179388" y="4511675"/>
            <a:ext cx="1120775" cy="6937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1400">
                <a:solidFill>
                  <a:schemeClr val="accent2"/>
                </a:solidFill>
                <a:latin typeface="华文新魏" panose="02010800040101010101" pitchFamily="2" charset="-122"/>
                <a:ea typeface="华文新魏" panose="02010800040101010101" pitchFamily="2" charset="-122"/>
              </a:rPr>
              <a:t>进程</a:t>
            </a:r>
            <a:r>
              <a:rPr lang="en-US" altLang="zh-CN" sz="1400">
                <a:solidFill>
                  <a:schemeClr val="accent2"/>
                </a:solidFill>
                <a:latin typeface="华文新魏" panose="02010800040101010101" pitchFamily="2" charset="-122"/>
                <a:ea typeface="华文新魏" panose="02010800040101010101" pitchFamily="2" charset="-122"/>
              </a:rPr>
              <a:t>A</a:t>
            </a:r>
            <a:r>
              <a:rPr lang="zh-CN" altLang="en-US" sz="1400">
                <a:solidFill>
                  <a:schemeClr val="accent2"/>
                </a:solidFill>
                <a:latin typeface="华文新魏" panose="02010800040101010101" pitchFamily="2" charset="-122"/>
                <a:ea typeface="华文新魏" panose="02010800040101010101" pitchFamily="2" charset="-122"/>
              </a:rPr>
              <a:t>的子进程的打开文件表</a:t>
            </a:r>
          </a:p>
        </p:txBody>
      </p:sp>
      <p:sp>
        <p:nvSpPr>
          <p:cNvPr id="29755" name="Text Box 117"/>
          <p:cNvSpPr txBox="1">
            <a:spLocks noChangeArrowheads="1"/>
          </p:cNvSpPr>
          <p:nvPr/>
        </p:nvSpPr>
        <p:spPr bwMode="auto">
          <a:xfrm>
            <a:off x="2085975" y="5205413"/>
            <a:ext cx="639763" cy="296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56" name="Line 118"/>
          <p:cNvSpPr>
            <a:spLocks noChangeShapeType="1"/>
          </p:cNvSpPr>
          <p:nvPr/>
        </p:nvSpPr>
        <p:spPr bwMode="auto">
          <a:xfrm>
            <a:off x="1765300" y="4116388"/>
            <a:ext cx="0" cy="1385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7" name="Line 119"/>
          <p:cNvSpPr>
            <a:spLocks noChangeShapeType="1"/>
          </p:cNvSpPr>
          <p:nvPr/>
        </p:nvSpPr>
        <p:spPr bwMode="auto">
          <a:xfrm>
            <a:off x="2886075" y="4116388"/>
            <a:ext cx="0" cy="1385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Text Box 120"/>
          <p:cNvSpPr txBox="1">
            <a:spLocks noChangeArrowheads="1"/>
          </p:cNvSpPr>
          <p:nvPr/>
        </p:nvSpPr>
        <p:spPr bwMode="auto">
          <a:xfrm>
            <a:off x="2085975" y="4214813"/>
            <a:ext cx="639763" cy="296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solidFill>
                  <a:schemeClr val="accent2"/>
                </a:solidFill>
                <a:ea typeface="宋体" panose="02010600030101010101" pitchFamily="2" charset="-122"/>
              </a:rPr>
              <a:t>…</a:t>
            </a:r>
            <a:endParaRPr lang="en-US" altLang="zh-CN">
              <a:solidFill>
                <a:schemeClr val="accent2"/>
              </a:solidFill>
            </a:endParaRPr>
          </a:p>
        </p:txBody>
      </p:sp>
      <p:sp>
        <p:nvSpPr>
          <p:cNvPr id="29759" name="Line 121"/>
          <p:cNvSpPr>
            <a:spLocks noChangeShapeType="1"/>
          </p:cNvSpPr>
          <p:nvPr/>
        </p:nvSpPr>
        <p:spPr bwMode="auto">
          <a:xfrm>
            <a:off x="1765300" y="4413250"/>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122"/>
          <p:cNvSpPr>
            <a:spLocks noChangeShapeType="1"/>
          </p:cNvSpPr>
          <p:nvPr/>
        </p:nvSpPr>
        <p:spPr bwMode="auto">
          <a:xfrm>
            <a:off x="1765300" y="4611688"/>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123"/>
          <p:cNvSpPr>
            <a:spLocks noChangeShapeType="1"/>
          </p:cNvSpPr>
          <p:nvPr/>
        </p:nvSpPr>
        <p:spPr bwMode="auto">
          <a:xfrm>
            <a:off x="1765300" y="5006975"/>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2" name="Line 124"/>
          <p:cNvSpPr>
            <a:spLocks noChangeShapeType="1"/>
          </p:cNvSpPr>
          <p:nvPr/>
        </p:nvSpPr>
        <p:spPr bwMode="auto">
          <a:xfrm>
            <a:off x="1765300" y="5205413"/>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3" name="AutoShape 125"/>
          <p:cNvSpPr>
            <a:spLocks/>
          </p:cNvSpPr>
          <p:nvPr/>
        </p:nvSpPr>
        <p:spPr bwMode="auto">
          <a:xfrm>
            <a:off x="1123950" y="4116388"/>
            <a:ext cx="320675" cy="1385887"/>
          </a:xfrm>
          <a:prstGeom prst="leftBrace">
            <a:avLst>
              <a:gd name="adj1" fmla="val 3601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29764" name="Line 126"/>
          <p:cNvSpPr>
            <a:spLocks noChangeShapeType="1"/>
          </p:cNvSpPr>
          <p:nvPr/>
        </p:nvSpPr>
        <p:spPr bwMode="auto">
          <a:xfrm>
            <a:off x="2566988" y="4808538"/>
            <a:ext cx="9604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65" name="Line 127"/>
          <p:cNvSpPr>
            <a:spLocks noChangeShapeType="1"/>
          </p:cNvSpPr>
          <p:nvPr/>
        </p:nvSpPr>
        <p:spPr bwMode="auto">
          <a:xfrm>
            <a:off x="1765300" y="5502275"/>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6" name="Line 128"/>
          <p:cNvSpPr>
            <a:spLocks noChangeShapeType="1"/>
          </p:cNvSpPr>
          <p:nvPr/>
        </p:nvSpPr>
        <p:spPr bwMode="auto">
          <a:xfrm>
            <a:off x="1765300" y="4116388"/>
            <a:ext cx="11207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7" name="Text Box 129"/>
          <p:cNvSpPr txBox="1">
            <a:spLocks noChangeArrowheads="1"/>
          </p:cNvSpPr>
          <p:nvPr/>
        </p:nvSpPr>
        <p:spPr bwMode="auto">
          <a:xfrm>
            <a:off x="2085975" y="4710113"/>
            <a:ext cx="639763" cy="2968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400">
                <a:solidFill>
                  <a:schemeClr val="accent2"/>
                </a:solidFill>
                <a:ea typeface="宋体" panose="02010600030101010101" pitchFamily="2" charset="-122"/>
              </a:rPr>
              <a:t>fpa</a:t>
            </a:r>
            <a:endParaRPr lang="en-US" altLang="zh-CN" sz="1400">
              <a:solidFill>
                <a:schemeClr val="accent2"/>
              </a:solidFill>
            </a:endParaRPr>
          </a:p>
        </p:txBody>
      </p:sp>
      <p:sp>
        <p:nvSpPr>
          <p:cNvPr id="29768" name="Line 130"/>
          <p:cNvSpPr>
            <a:spLocks noChangeShapeType="1"/>
          </p:cNvSpPr>
          <p:nvPr/>
        </p:nvSpPr>
        <p:spPr bwMode="auto">
          <a:xfrm>
            <a:off x="3206750" y="2827338"/>
            <a:ext cx="801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9" name="Line 131"/>
          <p:cNvSpPr>
            <a:spLocks noChangeShapeType="1"/>
          </p:cNvSpPr>
          <p:nvPr/>
        </p:nvSpPr>
        <p:spPr bwMode="auto">
          <a:xfrm>
            <a:off x="3206750" y="2827338"/>
            <a:ext cx="0" cy="693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0" name="Line 132"/>
          <p:cNvSpPr>
            <a:spLocks noChangeShapeType="1"/>
          </p:cNvSpPr>
          <p:nvPr/>
        </p:nvSpPr>
        <p:spPr bwMode="auto">
          <a:xfrm>
            <a:off x="3206750" y="3521075"/>
            <a:ext cx="320675" cy="2968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71" name="Line 133"/>
          <p:cNvSpPr>
            <a:spLocks noChangeShapeType="1"/>
          </p:cNvSpPr>
          <p:nvPr/>
        </p:nvSpPr>
        <p:spPr bwMode="auto">
          <a:xfrm>
            <a:off x="3046413" y="3719513"/>
            <a:ext cx="481012" cy="10890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72" name="Line 136"/>
          <p:cNvSpPr>
            <a:spLocks noChangeShapeType="1"/>
          </p:cNvSpPr>
          <p:nvPr/>
        </p:nvSpPr>
        <p:spPr bwMode="auto">
          <a:xfrm>
            <a:off x="3132138" y="2492375"/>
            <a:ext cx="45354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137"/>
          <p:cNvSpPr>
            <a:spLocks noChangeShapeType="1"/>
          </p:cNvSpPr>
          <p:nvPr/>
        </p:nvSpPr>
        <p:spPr bwMode="auto">
          <a:xfrm>
            <a:off x="3132138" y="2492375"/>
            <a:ext cx="0" cy="37449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33945590"/>
      </p:ext>
    </p:extLst>
  </p:cSld>
  <p:clrMapOvr>
    <a:masterClrMapping/>
  </p:clrMapOvr>
  <p:transition>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3568" y="188640"/>
            <a:ext cx="7772400" cy="792832"/>
          </a:xfrm>
        </p:spPr>
        <p:txBody>
          <a:bodyPr/>
          <a:lstStyle/>
          <a:p>
            <a:pPr eaLnBrk="1" hangingPunct="1"/>
            <a:r>
              <a:rPr lang="en-US" altLang="zh-CN" sz="4800" dirty="0">
                <a:solidFill>
                  <a:srgbClr val="FF0000"/>
                </a:solidFill>
                <a:latin typeface="+mn-lt"/>
                <a:ea typeface="华文新魏" panose="02010800040101010101" pitchFamily="2" charset="-122"/>
              </a:rPr>
              <a:t>3.</a:t>
            </a:r>
            <a:r>
              <a:rPr lang="zh-CN" altLang="en-US" sz="4800" dirty="0">
                <a:solidFill>
                  <a:srgbClr val="FF0000"/>
                </a:solidFill>
                <a:latin typeface="+mn-lt"/>
                <a:ea typeface="华文新魏" panose="02010800040101010101" pitchFamily="2" charset="-122"/>
              </a:rPr>
              <a:t>文件符号链接共享</a:t>
            </a:r>
            <a:r>
              <a:rPr lang="en-US" altLang="zh-CN" sz="4800" dirty="0">
                <a:solidFill>
                  <a:srgbClr val="FF0000"/>
                </a:solidFill>
                <a:latin typeface="+mn-lt"/>
                <a:ea typeface="华文新魏" panose="02010800040101010101" pitchFamily="2" charset="-122"/>
              </a:rPr>
              <a:t>(1)</a:t>
            </a:r>
          </a:p>
        </p:txBody>
      </p:sp>
      <p:sp>
        <p:nvSpPr>
          <p:cNvPr id="30723" name="Rectangle 3"/>
          <p:cNvSpPr>
            <a:spLocks noGrp="1" noChangeArrowheads="1"/>
          </p:cNvSpPr>
          <p:nvPr>
            <p:ph type="body" idx="1"/>
          </p:nvPr>
        </p:nvSpPr>
        <p:spPr>
          <a:xfrm>
            <a:off x="467544" y="1412776"/>
            <a:ext cx="8424862" cy="4392265"/>
          </a:xfrm>
        </p:spPr>
        <p:txBody>
          <a:bodyPr/>
          <a:lstStyle/>
          <a:p>
            <a:pPr eaLnBrk="1" hangingPunct="1"/>
            <a:r>
              <a:rPr lang="zh-CN" altLang="en-US" dirty="0">
                <a:ea typeface="华文新魏" panose="02010800040101010101" pitchFamily="2" charset="-122"/>
              </a:rPr>
              <a:t>操作系统可支持多个物理磁盘或多个逻辑磁盘</a:t>
            </a:r>
            <a:r>
              <a:rPr lang="en-US" altLang="zh-CN" dirty="0">
                <a:ea typeface="华文新魏" panose="02010800040101010101" pitchFamily="2" charset="-122"/>
              </a:rPr>
              <a:t>(</a:t>
            </a:r>
            <a:r>
              <a:rPr lang="zh-CN" altLang="en-US" dirty="0">
                <a:ea typeface="华文新魏" panose="02010800040101010101" pitchFamily="2" charset="-122"/>
              </a:rPr>
              <a:t>分区</a:t>
            </a:r>
            <a:r>
              <a:rPr lang="en-US" altLang="zh-CN" dirty="0">
                <a:ea typeface="华文新魏" panose="02010800040101010101" pitchFamily="2" charset="-122"/>
              </a:rPr>
              <a:t>)</a:t>
            </a:r>
            <a:r>
              <a:rPr lang="zh-CN" altLang="en-US" dirty="0">
                <a:ea typeface="华文新魏" panose="02010800040101010101" pitchFamily="2" charset="-122"/>
              </a:rPr>
              <a:t>，那么，文件系统是建立一棵目录树还是多棵目录树呢</a:t>
            </a:r>
            <a:r>
              <a:rPr lang="en-US" altLang="zh-CN" dirty="0">
                <a:ea typeface="华文新魏" panose="02010800040101010101" pitchFamily="2" charset="-122"/>
              </a:rPr>
              <a:t>?</a:t>
            </a:r>
          </a:p>
          <a:p>
            <a:pPr eaLnBrk="1" hangingPunct="1"/>
            <a:r>
              <a:rPr lang="en-US" altLang="zh-CN" dirty="0">
                <a:ea typeface="华文新魏" panose="02010800040101010101" pitchFamily="2" charset="-122"/>
              </a:rPr>
              <a:t>Windows</a:t>
            </a:r>
            <a:r>
              <a:rPr lang="zh-CN" altLang="en-US" dirty="0">
                <a:ea typeface="华文新魏" panose="02010800040101010101" pitchFamily="2" charset="-122"/>
              </a:rPr>
              <a:t>采用将盘符或卷标分配给磁盘或分区，并将其名字作为文件路径名的一部分。</a:t>
            </a:r>
          </a:p>
          <a:p>
            <a:pPr eaLnBrk="1" hangingPunct="1"/>
            <a:r>
              <a:rPr lang="en-US" altLang="zh-CN" dirty="0">
                <a:ea typeface="华文新魏" panose="02010800040101010101" pitchFamily="2" charset="-122"/>
              </a:rPr>
              <a:t>Linux</a:t>
            </a:r>
            <a:r>
              <a:rPr lang="zh-CN" altLang="en-US" dirty="0">
                <a:ea typeface="华文新魏" panose="02010800040101010101" pitchFamily="2" charset="-122"/>
              </a:rPr>
              <a:t>的每个分区有自己的文件目录树，当有多个文件系统时，可通过安装的办法整合成一棵更大的文件目录树。</a:t>
            </a:r>
          </a:p>
          <a:p>
            <a:pPr marL="0" indent="0" eaLnBrk="1" hangingPunct="1">
              <a:buNone/>
            </a:pP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548321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260350"/>
            <a:ext cx="7772400" cy="864394"/>
          </a:xfrm>
        </p:spPr>
        <p:txBody>
          <a:bodyPr/>
          <a:lstStyle/>
          <a:p>
            <a:pPr eaLnBrk="1" hangingPunct="1"/>
            <a:r>
              <a:rPr lang="zh-CN" altLang="en-US" sz="4800" dirty="0">
                <a:solidFill>
                  <a:srgbClr val="FF0000"/>
                </a:solidFill>
                <a:latin typeface="+mn-lt"/>
                <a:ea typeface="华文新魏" panose="02010800040101010101" pitchFamily="2" charset="-122"/>
              </a:rPr>
              <a:t>文件符号链接共享</a:t>
            </a:r>
            <a:r>
              <a:rPr lang="en-US" altLang="zh-CN" sz="4800" dirty="0">
                <a:solidFill>
                  <a:srgbClr val="FF0000"/>
                </a:solidFill>
                <a:latin typeface="+mn-lt"/>
                <a:ea typeface="华文新魏" panose="02010800040101010101" pitchFamily="2" charset="-122"/>
              </a:rPr>
              <a:t>(2)</a:t>
            </a:r>
          </a:p>
        </p:txBody>
      </p:sp>
      <p:sp>
        <p:nvSpPr>
          <p:cNvPr id="31747" name="Rectangle 3"/>
          <p:cNvSpPr>
            <a:spLocks noGrp="1" noChangeArrowheads="1"/>
          </p:cNvSpPr>
          <p:nvPr>
            <p:ph type="body" idx="1"/>
          </p:nvPr>
        </p:nvSpPr>
        <p:spPr>
          <a:xfrm>
            <a:off x="827584" y="1412776"/>
            <a:ext cx="7918450" cy="3239690"/>
          </a:xfrm>
        </p:spPr>
        <p:txBody>
          <a:bodyPr/>
          <a:lstStyle/>
          <a:p>
            <a:pPr eaLnBrk="1" hangingPunct="1"/>
            <a:r>
              <a:rPr lang="zh-CN" altLang="en-US" dirty="0">
                <a:ea typeface="华文新魏" panose="02010800040101010101" pitchFamily="2" charset="-122"/>
              </a:rPr>
              <a:t>问题：系统中每个文件对应一个</a:t>
            </a:r>
            <a:r>
              <a:rPr lang="en-US" altLang="zh-CN" dirty="0" err="1">
                <a:ea typeface="华文新魏" panose="02010800040101010101" pitchFamily="2" charset="-122"/>
              </a:rPr>
              <a:t>inode</a:t>
            </a:r>
            <a:r>
              <a:rPr lang="zh-CN" altLang="en-US" dirty="0">
                <a:ea typeface="华文新魏" panose="02010800040101010101" pitchFamily="2" charset="-122"/>
              </a:rPr>
              <a:t>，编号是惟一的，但两个不同的磁盘或分区都含有相同</a:t>
            </a:r>
            <a:r>
              <a:rPr lang="en-US" altLang="zh-CN" dirty="0" err="1">
                <a:ea typeface="华文新魏" panose="02010800040101010101" pitchFamily="2" charset="-122"/>
              </a:rPr>
              <a:t>inode</a:t>
            </a:r>
            <a:r>
              <a:rPr lang="zh-CN" altLang="en-US" dirty="0">
                <a:ea typeface="华文新魏" panose="02010800040101010101" pitchFamily="2" charset="-122"/>
              </a:rPr>
              <a:t>号对应的文件，也就是说，整合的目录树中，</a:t>
            </a:r>
            <a:r>
              <a:rPr lang="en-US" altLang="zh-CN" dirty="0" err="1">
                <a:ea typeface="华文新魏" panose="02010800040101010101" pitchFamily="2" charset="-122"/>
              </a:rPr>
              <a:t>inode</a:t>
            </a:r>
            <a:r>
              <a:rPr lang="zh-CN" altLang="en-US" dirty="0">
                <a:ea typeface="华文新魏" panose="02010800040101010101" pitchFamily="2" charset="-122"/>
              </a:rPr>
              <a:t>号并不唯一地标识一个文件，</a:t>
            </a:r>
          </a:p>
          <a:p>
            <a:pPr eaLnBrk="1" hangingPunct="1"/>
            <a:r>
              <a:rPr lang="zh-CN" altLang="en-US" dirty="0">
                <a:ea typeface="华文新魏" panose="02010800040101010101" pitchFamily="2" charset="-122"/>
              </a:rPr>
              <a:t>办法：拒绝创建跨越文件系统的硬链接。</a:t>
            </a:r>
          </a:p>
        </p:txBody>
      </p:sp>
    </p:spTree>
    <p:extLst>
      <p:ext uri="{BB962C8B-B14F-4D97-AF65-F5344CB8AC3E}">
        <p14:creationId xmlns:p14="http://schemas.microsoft.com/office/powerpoint/2010/main" val="3773187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228600"/>
            <a:ext cx="7772400" cy="824136"/>
          </a:xfrm>
        </p:spPr>
        <p:txBody>
          <a:bodyPr/>
          <a:lstStyle/>
          <a:p>
            <a:pPr eaLnBrk="1" hangingPunct="1"/>
            <a:r>
              <a:rPr lang="zh-CN" altLang="en-US" sz="4800" dirty="0">
                <a:solidFill>
                  <a:srgbClr val="FF0000"/>
                </a:solidFill>
                <a:latin typeface="+mn-lt"/>
                <a:ea typeface="华文新魏" panose="02010800040101010101" pitchFamily="2" charset="-122"/>
              </a:rPr>
              <a:t>文件符号链接共享</a:t>
            </a:r>
            <a:r>
              <a:rPr lang="en-US" altLang="zh-CN" sz="4800" dirty="0">
                <a:solidFill>
                  <a:srgbClr val="FF0000"/>
                </a:solidFill>
                <a:latin typeface="+mn-lt"/>
                <a:ea typeface="华文新魏" panose="02010800040101010101" pitchFamily="2" charset="-122"/>
              </a:rPr>
              <a:t>(3) </a:t>
            </a:r>
          </a:p>
        </p:txBody>
      </p:sp>
      <p:sp>
        <p:nvSpPr>
          <p:cNvPr id="32771" name="Rectangle 3"/>
          <p:cNvSpPr>
            <a:spLocks noGrp="1" noChangeArrowheads="1"/>
          </p:cNvSpPr>
          <p:nvPr>
            <p:ph type="body" idx="1"/>
          </p:nvPr>
        </p:nvSpPr>
        <p:spPr>
          <a:xfrm>
            <a:off x="395536" y="1295401"/>
            <a:ext cx="8496944" cy="4221832"/>
          </a:xfrm>
        </p:spPr>
        <p:txBody>
          <a:bodyPr/>
          <a:lstStyle/>
          <a:p>
            <a:pPr eaLnBrk="1" hangingPunct="1"/>
            <a:r>
              <a:rPr lang="zh-CN" altLang="en-US" sz="3600" dirty="0">
                <a:ea typeface="华文新魏" panose="02010800040101010101" pitchFamily="2" charset="-122"/>
              </a:rPr>
              <a:t>又称软链接，符号链接是一种只有文件名，不指向</a:t>
            </a:r>
            <a:r>
              <a:rPr lang="en-US" altLang="zh-CN" sz="3600" dirty="0" err="1">
                <a:ea typeface="华文新魏" panose="02010800040101010101" pitchFamily="2" charset="-122"/>
              </a:rPr>
              <a:t>inode</a:t>
            </a:r>
            <a:r>
              <a:rPr lang="zh-CN" altLang="en-US" sz="3600" dirty="0">
                <a:ea typeface="华文新魏" panose="02010800040101010101" pitchFamily="2" charset="-122"/>
              </a:rPr>
              <a:t>的文件</a:t>
            </a:r>
          </a:p>
          <a:p>
            <a:pPr eaLnBrk="1" hangingPunct="1"/>
            <a:r>
              <a:rPr lang="zh-CN" altLang="en-US" sz="3600" dirty="0">
                <a:ea typeface="华文新魏" panose="02010800040101010101" pitchFamily="2" charset="-122"/>
              </a:rPr>
              <a:t>符号链接共享文件的实现思想：</a:t>
            </a:r>
          </a:p>
          <a:p>
            <a:pPr marL="0" indent="0" eaLnBrk="1" hangingPunct="1">
              <a:buFontTx/>
              <a:buNone/>
            </a:pPr>
            <a:r>
              <a:rPr lang="zh-CN" altLang="en-US" sz="3600" dirty="0">
                <a:ea typeface="华文新魏" panose="02010800040101010101" pitchFamily="2" charset="-122"/>
              </a:rPr>
              <a:t>      用户</a:t>
            </a:r>
            <a:r>
              <a:rPr lang="en-US" altLang="zh-CN" sz="3600" dirty="0">
                <a:ea typeface="华文新魏" panose="02010800040101010101" pitchFamily="2" charset="-122"/>
              </a:rPr>
              <a:t>A</a:t>
            </a:r>
            <a:r>
              <a:rPr lang="zh-CN" altLang="en-US" sz="3600" dirty="0">
                <a:ea typeface="华文新魏" panose="02010800040101010101" pitchFamily="2" charset="-122"/>
              </a:rPr>
              <a:t>目录中形</a:t>
            </a:r>
            <a:r>
              <a:rPr lang="en-US" altLang="zh-CN" sz="3600" dirty="0" err="1">
                <a:ea typeface="华文新魏" panose="02010800040101010101" pitchFamily="2" charset="-122"/>
              </a:rPr>
              <a:t>afile→bfile</a:t>
            </a:r>
            <a:r>
              <a:rPr lang="zh-CN" altLang="en-US" sz="3600" dirty="0">
                <a:ea typeface="华文新魏" panose="02010800040101010101" pitchFamily="2" charset="-122"/>
              </a:rPr>
              <a:t>，实现</a:t>
            </a:r>
            <a:r>
              <a:rPr lang="en-US" altLang="zh-CN" sz="3600" dirty="0">
                <a:ea typeface="华文新魏" panose="02010800040101010101" pitchFamily="2" charset="-122"/>
              </a:rPr>
              <a:t>A</a:t>
            </a:r>
            <a:r>
              <a:rPr lang="zh-CN" altLang="en-US" sz="3600" dirty="0">
                <a:ea typeface="华文新魏" panose="02010800040101010101" pitchFamily="2" charset="-122"/>
              </a:rPr>
              <a:t>的目录与</a:t>
            </a:r>
            <a:r>
              <a:rPr lang="en-US" altLang="zh-CN" sz="3600" dirty="0">
                <a:ea typeface="华文新魏" panose="02010800040101010101" pitchFamily="2" charset="-122"/>
              </a:rPr>
              <a:t>B</a:t>
            </a:r>
            <a:r>
              <a:rPr lang="zh-CN" altLang="en-US" sz="3600" dirty="0">
                <a:ea typeface="华文新魏" panose="02010800040101010101" pitchFamily="2" charset="-122"/>
              </a:rPr>
              <a:t>的文件的链接。其中只包含被链接文件</a:t>
            </a:r>
            <a:r>
              <a:rPr lang="en-US" altLang="zh-CN" sz="3600" dirty="0" err="1">
                <a:ea typeface="华文新魏" panose="02010800040101010101" pitchFamily="2" charset="-122"/>
              </a:rPr>
              <a:t>bfile</a:t>
            </a:r>
            <a:r>
              <a:rPr lang="zh-CN" altLang="en-US" sz="3600" dirty="0">
                <a:ea typeface="华文新魏" panose="02010800040101010101" pitchFamily="2" charset="-122"/>
              </a:rPr>
              <a:t>的路径名而不是它的</a:t>
            </a:r>
            <a:r>
              <a:rPr lang="en-US" altLang="zh-CN" sz="3600" dirty="0" err="1">
                <a:ea typeface="华文新魏" panose="02010800040101010101" pitchFamily="2" charset="-122"/>
              </a:rPr>
              <a:t>inode</a:t>
            </a:r>
            <a:r>
              <a:rPr lang="zh-CN" altLang="en-US" sz="3600" dirty="0">
                <a:ea typeface="华文新魏" panose="02010800040101010101" pitchFamily="2" charset="-122"/>
              </a:rPr>
              <a:t>号。  </a:t>
            </a:r>
          </a:p>
          <a:p>
            <a:pPr eaLnBrk="1" hangingPunct="1"/>
            <a:endParaRPr lang="en-US" altLang="zh-CN"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17362780"/>
      </p:ext>
    </p:extLst>
  </p:cSld>
  <p:clrMapOvr>
    <a:masterClrMapping/>
  </p:clrMapOvr>
  <p:transition>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228600"/>
            <a:ext cx="7772400" cy="824136"/>
          </a:xfrm>
        </p:spPr>
        <p:txBody>
          <a:bodyPr/>
          <a:lstStyle/>
          <a:p>
            <a:pPr eaLnBrk="1" hangingPunct="1"/>
            <a:r>
              <a:rPr lang="zh-CN" altLang="en-US" sz="4800" dirty="0">
                <a:solidFill>
                  <a:srgbClr val="FF0000"/>
                </a:solidFill>
                <a:latin typeface="+mn-lt"/>
                <a:ea typeface="华文新魏" panose="02010800040101010101" pitchFamily="2" charset="-122"/>
              </a:rPr>
              <a:t>文件的符号链接共享</a:t>
            </a:r>
            <a:r>
              <a:rPr lang="en-US" altLang="zh-CN" sz="4800" dirty="0">
                <a:solidFill>
                  <a:srgbClr val="FF0000"/>
                </a:solidFill>
                <a:latin typeface="+mn-lt"/>
                <a:ea typeface="华文新魏" panose="02010800040101010101" pitchFamily="2" charset="-122"/>
              </a:rPr>
              <a:t>(4) </a:t>
            </a:r>
          </a:p>
        </p:txBody>
      </p:sp>
      <p:sp>
        <p:nvSpPr>
          <p:cNvPr id="33795" name="Rectangle 3"/>
          <p:cNvSpPr>
            <a:spLocks noGrp="1" noChangeArrowheads="1"/>
          </p:cNvSpPr>
          <p:nvPr>
            <p:ph type="body" idx="1"/>
          </p:nvPr>
        </p:nvSpPr>
        <p:spPr>
          <a:xfrm>
            <a:off x="838200" y="1124745"/>
            <a:ext cx="7910513" cy="4464496"/>
          </a:xfrm>
        </p:spPr>
        <p:txBody>
          <a:bodyPr/>
          <a:lstStyle/>
          <a:p>
            <a:pPr eaLnBrk="1" hangingPunct="1">
              <a:lnSpc>
                <a:spcPct val="90000"/>
              </a:lnSpc>
            </a:pPr>
            <a:r>
              <a:rPr lang="zh-CN" altLang="en-US" sz="2800" dirty="0">
                <a:ea typeface="华文新魏" panose="02010800040101010101" pitchFamily="2" charset="-122"/>
              </a:rPr>
              <a:t>当用户</a:t>
            </a:r>
            <a:r>
              <a:rPr lang="en-US" altLang="zh-CN" sz="2800" dirty="0">
                <a:ea typeface="华文新魏" panose="02010800040101010101" pitchFamily="2" charset="-122"/>
              </a:rPr>
              <a:t>A</a:t>
            </a:r>
            <a:r>
              <a:rPr lang="zh-CN" altLang="en-US" sz="2800" dirty="0">
                <a:ea typeface="华文新魏" panose="02010800040101010101" pitchFamily="2" charset="-122"/>
              </a:rPr>
              <a:t>要访问被符号链接的用户</a:t>
            </a:r>
            <a:r>
              <a:rPr lang="en-US" altLang="zh-CN" sz="2800" dirty="0">
                <a:ea typeface="华文新魏" panose="02010800040101010101" pitchFamily="2" charset="-122"/>
              </a:rPr>
              <a:t>B</a:t>
            </a:r>
            <a:r>
              <a:rPr lang="zh-CN" altLang="en-US" sz="2800" dirty="0">
                <a:ea typeface="华文新魏" panose="02010800040101010101" pitchFamily="2" charset="-122"/>
              </a:rPr>
              <a:t>的文件</a:t>
            </a:r>
            <a:r>
              <a:rPr lang="en-US" altLang="zh-CN" sz="2800" dirty="0" err="1">
                <a:ea typeface="华文新魏" panose="02010800040101010101" pitchFamily="2" charset="-122"/>
              </a:rPr>
              <a:t>bfile</a:t>
            </a:r>
            <a:r>
              <a:rPr lang="zh-CN" altLang="en-US" sz="2800" dirty="0">
                <a:ea typeface="华文新魏" panose="02010800040101010101" pitchFamily="2" charset="-122"/>
              </a:rPr>
              <a:t>，且要读“符号链接”类文件时，被操作系统截获，它将依据符号链接中的路径名去读文件，于是就能实现用户</a:t>
            </a:r>
            <a:r>
              <a:rPr lang="en-US" altLang="zh-CN" sz="2800" dirty="0">
                <a:ea typeface="华文新魏" panose="02010800040101010101" pitchFamily="2" charset="-122"/>
              </a:rPr>
              <a:t>A</a:t>
            </a:r>
            <a:r>
              <a:rPr lang="zh-CN" altLang="en-US" sz="2800" dirty="0">
                <a:ea typeface="华文新魏" panose="02010800040101010101" pitchFamily="2" charset="-122"/>
              </a:rPr>
              <a:t>使用文件名</a:t>
            </a:r>
            <a:r>
              <a:rPr lang="en-US" altLang="zh-CN" sz="2800" dirty="0" err="1">
                <a:ea typeface="华文新魏" panose="02010800040101010101" pitchFamily="2" charset="-122"/>
              </a:rPr>
              <a:t>afile</a:t>
            </a:r>
            <a:r>
              <a:rPr lang="zh-CN" altLang="en-US" sz="2800" dirty="0">
                <a:ea typeface="华文新魏" panose="02010800040101010101" pitchFamily="2" charset="-122"/>
              </a:rPr>
              <a:t>对用户</a:t>
            </a:r>
            <a:r>
              <a:rPr lang="en-US" altLang="zh-CN" sz="2800" dirty="0">
                <a:ea typeface="华文新魏" panose="02010800040101010101" pitchFamily="2" charset="-122"/>
              </a:rPr>
              <a:t>B</a:t>
            </a:r>
            <a:r>
              <a:rPr lang="zh-CN" altLang="en-US" sz="2800" dirty="0">
                <a:ea typeface="华文新魏" panose="02010800040101010101" pitchFamily="2" charset="-122"/>
              </a:rPr>
              <a:t>的文件</a:t>
            </a:r>
            <a:r>
              <a:rPr lang="en-US" altLang="zh-CN" sz="2800" dirty="0" err="1">
                <a:ea typeface="华文新魏" panose="02010800040101010101" pitchFamily="2" charset="-122"/>
              </a:rPr>
              <a:t>bfile</a:t>
            </a:r>
            <a:r>
              <a:rPr lang="zh-CN" altLang="en-US" sz="2800" dirty="0">
                <a:ea typeface="华文新魏" panose="02010800040101010101" pitchFamily="2" charset="-122"/>
              </a:rPr>
              <a:t>的共享。 </a:t>
            </a:r>
          </a:p>
          <a:p>
            <a:pPr eaLnBrk="1" hangingPunct="1">
              <a:lnSpc>
                <a:spcPct val="90000"/>
              </a:lnSpc>
            </a:pPr>
            <a:r>
              <a:rPr lang="zh-CN" altLang="en-US" sz="2800" dirty="0">
                <a:ea typeface="华文新魏" panose="02010800040101010101" pitchFamily="2" charset="-122"/>
              </a:rPr>
              <a:t>优点：能用于链接计算机系统中不同文件系统中的文件，可链接计算机网络中不同机器上的文件，此时，仅需提供文件所在机器地址和该机器中文件的路径名。</a:t>
            </a:r>
          </a:p>
          <a:p>
            <a:pPr eaLnBrk="1" hangingPunct="1">
              <a:lnSpc>
                <a:spcPct val="90000"/>
              </a:lnSpc>
            </a:pPr>
            <a:r>
              <a:rPr lang="zh-CN" altLang="en-US" sz="2800" dirty="0">
                <a:ea typeface="华文新魏" panose="02010800040101010101" pitchFamily="2" charset="-122"/>
              </a:rPr>
              <a:t>缺点：搜索文件路径开销大，需要额外的空间查找存储路径。</a:t>
            </a:r>
          </a:p>
        </p:txBody>
      </p:sp>
    </p:spTree>
    <p:extLst>
      <p:ext uri="{BB962C8B-B14F-4D97-AF65-F5344CB8AC3E}">
        <p14:creationId xmlns:p14="http://schemas.microsoft.com/office/powerpoint/2010/main" val="86196384"/>
      </p:ext>
    </p:extLst>
  </p:cSld>
  <p:clrMapOvr>
    <a:masterClrMapping/>
  </p:clrMapOvr>
  <p:transition>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536" y="116632"/>
            <a:ext cx="8596313" cy="900336"/>
          </a:xfrm>
        </p:spPr>
        <p:txBody>
          <a:bodyPr/>
          <a:lstStyle/>
          <a:p>
            <a:pPr eaLnBrk="1" hangingPunct="1"/>
            <a:r>
              <a:rPr lang="en-US" altLang="zh-CN" sz="4800" dirty="0">
                <a:solidFill>
                  <a:srgbClr val="FF0000"/>
                </a:solidFill>
                <a:latin typeface="+mn-lt"/>
                <a:ea typeface="华文新魏" panose="02010800040101010101" pitchFamily="2" charset="-122"/>
              </a:rPr>
              <a:t>6.4.3 </a:t>
            </a:r>
            <a:r>
              <a:rPr lang="zh-CN" altLang="en-US" sz="4800" dirty="0">
                <a:solidFill>
                  <a:srgbClr val="FF0000"/>
                </a:solidFill>
                <a:latin typeface="+mn-lt"/>
                <a:ea typeface="华文新魏" panose="02010800040101010101" pitchFamily="2" charset="-122"/>
              </a:rPr>
              <a:t>文件空间管理</a:t>
            </a:r>
          </a:p>
        </p:txBody>
      </p:sp>
      <p:sp>
        <p:nvSpPr>
          <p:cNvPr id="34819" name="Rectangle 3"/>
          <p:cNvSpPr>
            <a:spLocks noGrp="1" noChangeArrowheads="1"/>
          </p:cNvSpPr>
          <p:nvPr>
            <p:ph type="body" idx="1"/>
          </p:nvPr>
        </p:nvSpPr>
        <p:spPr>
          <a:xfrm>
            <a:off x="2555776" y="1012159"/>
            <a:ext cx="5110336" cy="3929009"/>
          </a:xfrm>
        </p:spPr>
        <p:txBody>
          <a:bodyPr/>
          <a:lstStyle/>
          <a:p>
            <a:pPr algn="just" eaLnBrk="1" hangingPunct="1">
              <a:buFontTx/>
              <a:buNone/>
            </a:pPr>
            <a:r>
              <a:rPr lang="en-US" altLang="zh-CN" sz="2800" dirty="0">
                <a:latin typeface="华文新魏" panose="02010800040101010101" pitchFamily="2" charset="-122"/>
                <a:ea typeface="华文新魏" panose="02010800040101010101" pitchFamily="2" charset="-122"/>
              </a:rPr>
              <a:t>  </a:t>
            </a:r>
            <a:endParaRPr lang="zh-CN" altLang="en-US" sz="2800" dirty="0">
              <a:latin typeface="华文新魏" panose="02010800040101010101" pitchFamily="2" charset="-122"/>
              <a:ea typeface="华文新魏" panose="02010800040101010101" pitchFamily="2" charset="-122"/>
            </a:endParaRPr>
          </a:p>
          <a:p>
            <a:pPr eaLnBrk="1" hangingPunct="1"/>
            <a:r>
              <a:rPr lang="zh-CN" altLang="en-US" sz="3500" dirty="0">
                <a:latin typeface="华文新魏" panose="02010800040101010101" pitchFamily="2" charset="-122"/>
                <a:ea typeface="华文新魏" panose="02010800040101010101" pitchFamily="2" charset="-122"/>
              </a:rPr>
              <a:t>位示图</a:t>
            </a:r>
          </a:p>
          <a:p>
            <a:pPr eaLnBrk="1" hangingPunct="1"/>
            <a:r>
              <a:rPr lang="zh-CN" altLang="en-US" sz="3500" dirty="0">
                <a:latin typeface="华文新魏" panose="02010800040101010101" pitchFamily="2" charset="-122"/>
                <a:ea typeface="华文新魏" panose="02010800040101010101" pitchFamily="2" charset="-122"/>
              </a:rPr>
              <a:t>空闲区表</a:t>
            </a:r>
          </a:p>
          <a:p>
            <a:pPr eaLnBrk="1" hangingPunct="1"/>
            <a:r>
              <a:rPr lang="zh-CN" altLang="en-US" sz="3500" dirty="0">
                <a:latin typeface="华文新魏" panose="02010800040101010101" pitchFamily="2" charset="-122"/>
                <a:ea typeface="华文新魏" panose="02010800040101010101" pitchFamily="2" charset="-122"/>
              </a:rPr>
              <a:t>空闲块链</a:t>
            </a:r>
            <a:endParaRPr lang="en-US" altLang="zh-CN" sz="3500" dirty="0">
              <a:latin typeface="华文新魏" panose="02010800040101010101" pitchFamily="2" charset="-122"/>
              <a:ea typeface="华文新魏" panose="02010800040101010101" pitchFamily="2" charset="-122"/>
            </a:endParaRPr>
          </a:p>
          <a:p>
            <a:pPr eaLnBrk="1" hangingPunct="1"/>
            <a:r>
              <a:rPr lang="zh-CN" altLang="zh-CN" sz="3500" dirty="0">
                <a:latin typeface="华文新魏" panose="02010800040101010101" pitchFamily="2" charset="-122"/>
                <a:ea typeface="华文新魏" panose="02010800040101010101" pitchFamily="2" charset="-122"/>
              </a:rPr>
              <a:t>空闲块列表</a:t>
            </a:r>
            <a:endParaRPr lang="en-US" altLang="zh-CN" sz="3500" dirty="0">
              <a:latin typeface="华文新魏" panose="02010800040101010101" pitchFamily="2" charset="-122"/>
              <a:ea typeface="华文新魏" panose="02010800040101010101" pitchFamily="2" charset="-122"/>
            </a:endParaRPr>
          </a:p>
          <a:p>
            <a:pPr eaLnBrk="1" hangingPunct="1"/>
            <a:r>
              <a:rPr lang="zh-CN" altLang="zh-CN" sz="3500" dirty="0">
                <a:latin typeface="华文新魏" panose="02010800040101010101" pitchFamily="2" charset="-122"/>
                <a:ea typeface="华文新魏" panose="02010800040101010101" pitchFamily="2" charset="-122"/>
              </a:rPr>
              <a:t>成组空闲块链</a:t>
            </a:r>
            <a:endParaRPr lang="zh-CN" altLang="en-US" sz="3500" dirty="0">
              <a:latin typeface="华文新魏" panose="02010800040101010101" pitchFamily="2" charset="-122"/>
              <a:ea typeface="华文新魏" panose="02010800040101010101" pitchFamily="2" charset="-122"/>
            </a:endParaRPr>
          </a:p>
          <a:p>
            <a:pPr algn="just" eaLnBrk="1" hangingPunct="1">
              <a:buFontTx/>
              <a:buNone/>
            </a:pPr>
            <a:endParaRPr lang="en-US" altLang="zh-CN"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30627138"/>
      </p:ext>
    </p:extLst>
  </p:cSld>
  <p:clrMapOvr>
    <a:masterClrMapping/>
  </p:clrMapOvr>
  <p:transition>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304800"/>
            <a:ext cx="8077200" cy="747936"/>
          </a:xfrm>
        </p:spPr>
        <p:txBody>
          <a:bodyPr/>
          <a:lstStyle/>
          <a:p>
            <a:pPr eaLnBrk="1" hangingPunct="1"/>
            <a:r>
              <a:rPr lang="en-US" altLang="zh-CN" sz="4800" dirty="0">
                <a:solidFill>
                  <a:srgbClr val="FF0000"/>
                </a:solidFill>
                <a:latin typeface="+mn-lt"/>
                <a:ea typeface="华文新魏" panose="02010800040101010101" pitchFamily="2" charset="-122"/>
              </a:rPr>
              <a:t>Linux</a:t>
            </a:r>
            <a:r>
              <a:rPr lang="zh-CN" altLang="en-US" sz="4800" dirty="0">
                <a:solidFill>
                  <a:srgbClr val="FF0000"/>
                </a:solidFill>
                <a:latin typeface="+mn-lt"/>
                <a:ea typeface="华文新魏" panose="02010800040101010101" pitchFamily="2" charset="-122"/>
              </a:rPr>
              <a:t>空闲块成组连接法</a:t>
            </a:r>
            <a:r>
              <a:rPr lang="en-US" altLang="zh-CN" sz="4800" dirty="0">
                <a:solidFill>
                  <a:srgbClr val="FF0000"/>
                </a:solidFill>
                <a:latin typeface="+mn-lt"/>
                <a:ea typeface="华文新魏" panose="02010800040101010101" pitchFamily="2" charset="-122"/>
              </a:rPr>
              <a:t>(1)</a:t>
            </a:r>
          </a:p>
        </p:txBody>
      </p:sp>
      <p:sp>
        <p:nvSpPr>
          <p:cNvPr id="35843" name="Rectangle 3"/>
          <p:cNvSpPr>
            <a:spLocks noGrp="1" noChangeArrowheads="1"/>
          </p:cNvSpPr>
          <p:nvPr>
            <p:ph type="body" idx="1"/>
          </p:nvPr>
        </p:nvSpPr>
        <p:spPr>
          <a:xfrm>
            <a:off x="539552" y="1556792"/>
            <a:ext cx="7920235" cy="3929608"/>
          </a:xfrm>
        </p:spPr>
        <p:txBody>
          <a:bodyPr/>
          <a:lstStyle/>
          <a:p>
            <a:pPr eaLnBrk="1" hangingPunct="1"/>
            <a:r>
              <a:rPr lang="zh-CN" altLang="en-US" sz="4000" dirty="0">
                <a:ea typeface="华文新魏" panose="02010800040101010101" pitchFamily="2" charset="-122"/>
              </a:rPr>
              <a:t>存储空间分成</a:t>
            </a:r>
            <a:r>
              <a:rPr lang="en-US" altLang="zh-CN" sz="4000" dirty="0">
                <a:ea typeface="华文新魏" panose="02010800040101010101" pitchFamily="2" charset="-122"/>
              </a:rPr>
              <a:t>512</a:t>
            </a:r>
            <a:r>
              <a:rPr lang="zh-CN" altLang="en-US" sz="4000" dirty="0">
                <a:ea typeface="华文新魏" panose="02010800040101010101" pitchFamily="2" charset="-122"/>
              </a:rPr>
              <a:t>字节一块。假定文件卷启用时共有可用文件</a:t>
            </a:r>
            <a:r>
              <a:rPr lang="en-US" altLang="zh-CN" sz="4000" dirty="0">
                <a:ea typeface="华文新魏" panose="02010800040101010101" pitchFamily="2" charset="-122"/>
              </a:rPr>
              <a:t>438</a:t>
            </a:r>
            <a:r>
              <a:rPr lang="zh-CN" altLang="en-US" sz="4000" dirty="0">
                <a:ea typeface="华文新魏" panose="02010800040101010101" pitchFamily="2" charset="-122"/>
              </a:rPr>
              <a:t>块，经过多次使用磁盘块编号并不顺序。每</a:t>
            </a:r>
            <a:r>
              <a:rPr lang="en-US" altLang="zh-CN" sz="4000" dirty="0">
                <a:ea typeface="华文新魏" panose="02010800040101010101" pitchFamily="2" charset="-122"/>
              </a:rPr>
              <a:t>100</a:t>
            </a:r>
            <a:r>
              <a:rPr lang="zh-CN" altLang="en-US" sz="4000" dirty="0">
                <a:ea typeface="华文新魏" panose="02010800040101010101" pitchFamily="2" charset="-122"/>
              </a:rPr>
              <a:t>块划分一组，每组第一块登记下一组空闲块的盘物理块号和空闲总数。 </a:t>
            </a:r>
          </a:p>
        </p:txBody>
      </p:sp>
    </p:spTree>
    <p:extLst>
      <p:ext uri="{BB962C8B-B14F-4D97-AF65-F5344CB8AC3E}">
        <p14:creationId xmlns:p14="http://schemas.microsoft.com/office/powerpoint/2010/main" val="2196524418"/>
      </p:ext>
    </p:extLst>
  </p:cSld>
  <p:clrMapOvr>
    <a:masterClrMapping/>
  </p:clrMapOvr>
  <p:transition>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flipV="1">
            <a:off x="517525" y="-347663"/>
            <a:ext cx="8321675" cy="747713"/>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36867" name="Text Box 12"/>
          <p:cNvSpPr txBox="1">
            <a:spLocks noChangeArrowheads="1"/>
          </p:cNvSpPr>
          <p:nvPr/>
        </p:nvSpPr>
        <p:spPr bwMode="auto">
          <a:xfrm>
            <a:off x="2987675" y="2767013"/>
            <a:ext cx="700088"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68" name="Text Box 13"/>
          <p:cNvSpPr txBox="1">
            <a:spLocks noChangeArrowheads="1"/>
          </p:cNvSpPr>
          <p:nvPr/>
        </p:nvSpPr>
        <p:spPr bwMode="auto">
          <a:xfrm>
            <a:off x="2987675" y="3508375"/>
            <a:ext cx="700088"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69" name="Text Box 14"/>
          <p:cNvSpPr txBox="1">
            <a:spLocks noChangeArrowheads="1"/>
          </p:cNvSpPr>
          <p:nvPr/>
        </p:nvSpPr>
        <p:spPr bwMode="auto">
          <a:xfrm>
            <a:off x="2987675" y="3213100"/>
            <a:ext cx="700088" cy="2222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36870" name="Text Box 20"/>
          <p:cNvSpPr txBox="1">
            <a:spLocks noChangeArrowheads="1"/>
          </p:cNvSpPr>
          <p:nvPr/>
        </p:nvSpPr>
        <p:spPr bwMode="auto">
          <a:xfrm>
            <a:off x="4324350" y="2768600"/>
            <a:ext cx="698500"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71" name="Text Box 21"/>
          <p:cNvSpPr txBox="1">
            <a:spLocks noChangeArrowheads="1"/>
          </p:cNvSpPr>
          <p:nvPr/>
        </p:nvSpPr>
        <p:spPr bwMode="auto">
          <a:xfrm>
            <a:off x="4324350" y="3509963"/>
            <a:ext cx="698500"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72" name="Text Box 22"/>
          <p:cNvSpPr txBox="1">
            <a:spLocks noChangeArrowheads="1"/>
          </p:cNvSpPr>
          <p:nvPr/>
        </p:nvSpPr>
        <p:spPr bwMode="auto">
          <a:xfrm>
            <a:off x="4324350" y="3214688"/>
            <a:ext cx="698500" cy="220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36873" name="Text Box 28"/>
          <p:cNvSpPr txBox="1">
            <a:spLocks noChangeArrowheads="1"/>
          </p:cNvSpPr>
          <p:nvPr/>
        </p:nvSpPr>
        <p:spPr bwMode="auto">
          <a:xfrm>
            <a:off x="5659438" y="2768600"/>
            <a:ext cx="700087"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74" name="Text Box 29"/>
          <p:cNvSpPr txBox="1">
            <a:spLocks noChangeArrowheads="1"/>
          </p:cNvSpPr>
          <p:nvPr/>
        </p:nvSpPr>
        <p:spPr bwMode="auto">
          <a:xfrm>
            <a:off x="5659438" y="3509963"/>
            <a:ext cx="700087"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75" name="Text Box 30"/>
          <p:cNvSpPr txBox="1">
            <a:spLocks noChangeArrowheads="1"/>
          </p:cNvSpPr>
          <p:nvPr/>
        </p:nvSpPr>
        <p:spPr bwMode="auto">
          <a:xfrm>
            <a:off x="5659438" y="3214688"/>
            <a:ext cx="700087" cy="220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sp>
        <p:nvSpPr>
          <p:cNvPr id="36876" name="Text Box 36"/>
          <p:cNvSpPr txBox="1">
            <a:spLocks noChangeArrowheads="1"/>
          </p:cNvSpPr>
          <p:nvPr/>
        </p:nvSpPr>
        <p:spPr bwMode="auto">
          <a:xfrm>
            <a:off x="6996113" y="2767013"/>
            <a:ext cx="700087" cy="295275"/>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77" name="Text Box 37"/>
          <p:cNvSpPr txBox="1">
            <a:spLocks noChangeArrowheads="1"/>
          </p:cNvSpPr>
          <p:nvPr/>
        </p:nvSpPr>
        <p:spPr bwMode="auto">
          <a:xfrm>
            <a:off x="6996113" y="3508375"/>
            <a:ext cx="700087" cy="29845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endParaRPr kumimoji="0" lang="zh-CN" altLang="zh-CN" sz="1800" b="1">
              <a:solidFill>
                <a:schemeClr val="accent2"/>
              </a:solidFill>
              <a:latin typeface="华文新魏" panose="02010800040101010101" pitchFamily="2" charset="-122"/>
              <a:ea typeface="华文新魏" panose="02010800040101010101" pitchFamily="2" charset="-122"/>
            </a:endParaRPr>
          </a:p>
        </p:txBody>
      </p:sp>
      <p:sp>
        <p:nvSpPr>
          <p:cNvPr id="36878" name="Text Box 38"/>
          <p:cNvSpPr txBox="1">
            <a:spLocks noChangeArrowheads="1"/>
          </p:cNvSpPr>
          <p:nvPr/>
        </p:nvSpPr>
        <p:spPr bwMode="auto">
          <a:xfrm>
            <a:off x="6996113" y="3213100"/>
            <a:ext cx="700087" cy="2222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ea typeface="华文新魏" panose="02010800040101010101" pitchFamily="2" charset="-122"/>
              </a:rPr>
              <a:t>…</a:t>
            </a:r>
            <a:endParaRPr kumimoji="0" lang="en-US" altLang="zh-CN" sz="1800" b="1">
              <a:solidFill>
                <a:schemeClr val="accent2"/>
              </a:solidFill>
              <a:latin typeface="华文新魏" panose="02010800040101010101" pitchFamily="2" charset="-122"/>
              <a:ea typeface="华文新魏" panose="02010800040101010101" pitchFamily="2" charset="-122"/>
            </a:endParaRPr>
          </a:p>
        </p:txBody>
      </p:sp>
      <p:grpSp>
        <p:nvGrpSpPr>
          <p:cNvPr id="36879" name="Group 57"/>
          <p:cNvGrpSpPr>
            <a:grpSpLocks/>
          </p:cNvGrpSpPr>
          <p:nvPr/>
        </p:nvGrpSpPr>
        <p:grpSpPr bwMode="auto">
          <a:xfrm>
            <a:off x="1651000" y="762000"/>
            <a:ext cx="4708525" cy="1709738"/>
            <a:chOff x="1040" y="480"/>
            <a:chExt cx="2966" cy="1077"/>
          </a:xfrm>
        </p:grpSpPr>
        <p:sp>
          <p:nvSpPr>
            <p:cNvPr id="36893" name="Text Box 6"/>
            <p:cNvSpPr txBox="1">
              <a:spLocks noChangeArrowheads="1"/>
            </p:cNvSpPr>
            <p:nvPr/>
          </p:nvSpPr>
          <p:spPr bwMode="auto">
            <a:xfrm>
              <a:off x="1040" y="480"/>
              <a:ext cx="441" cy="327"/>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39</a:t>
              </a:r>
            </a:p>
          </p:txBody>
        </p:sp>
        <p:sp>
          <p:nvSpPr>
            <p:cNvPr id="36894" name="Text Box 7"/>
            <p:cNvSpPr txBox="1">
              <a:spLocks noChangeArrowheads="1"/>
            </p:cNvSpPr>
            <p:nvPr/>
          </p:nvSpPr>
          <p:spPr bwMode="auto">
            <a:xfrm>
              <a:off x="1040" y="807"/>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50</a:t>
              </a:r>
            </a:p>
          </p:txBody>
        </p:sp>
        <p:sp>
          <p:nvSpPr>
            <p:cNvPr id="36895" name="Text Box 8"/>
            <p:cNvSpPr txBox="1">
              <a:spLocks noChangeArrowheads="1"/>
            </p:cNvSpPr>
            <p:nvPr/>
          </p:nvSpPr>
          <p:spPr bwMode="auto">
            <a:xfrm>
              <a:off x="1040" y="993"/>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23</a:t>
              </a:r>
            </a:p>
          </p:txBody>
        </p:sp>
        <p:sp>
          <p:nvSpPr>
            <p:cNvPr id="36896" name="Text Box 9"/>
            <p:cNvSpPr txBox="1">
              <a:spLocks noChangeArrowheads="1"/>
            </p:cNvSpPr>
            <p:nvPr/>
          </p:nvSpPr>
          <p:spPr bwMode="auto">
            <a:xfrm>
              <a:off x="1040" y="1181"/>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6897" name="Text Box 10"/>
            <p:cNvSpPr txBox="1">
              <a:spLocks noChangeArrowheads="1"/>
            </p:cNvSpPr>
            <p:nvPr/>
          </p:nvSpPr>
          <p:spPr bwMode="auto">
            <a:xfrm>
              <a:off x="1040" y="1367"/>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800" b="1">
                  <a:solidFill>
                    <a:schemeClr val="accent2"/>
                  </a:solidFill>
                  <a:latin typeface="华文新魏" panose="02010800040101010101" pitchFamily="2" charset="-122"/>
                  <a:ea typeface="华文新魏" panose="02010800040101010101" pitchFamily="2" charset="-122"/>
                </a:rPr>
                <a:t>12</a:t>
              </a:r>
            </a:p>
          </p:txBody>
        </p:sp>
        <p:sp>
          <p:nvSpPr>
            <p:cNvPr id="36898" name="Text Box 11"/>
            <p:cNvSpPr txBox="1">
              <a:spLocks noChangeArrowheads="1"/>
            </p:cNvSpPr>
            <p:nvPr/>
          </p:nvSpPr>
          <p:spPr bwMode="auto">
            <a:xfrm>
              <a:off x="1040" y="1368"/>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12</a:t>
              </a:r>
            </a:p>
          </p:txBody>
        </p:sp>
        <p:sp>
          <p:nvSpPr>
            <p:cNvPr id="36899" name="Text Box 15"/>
            <p:cNvSpPr txBox="1">
              <a:spLocks noChangeArrowheads="1"/>
            </p:cNvSpPr>
            <p:nvPr/>
          </p:nvSpPr>
          <p:spPr bwMode="auto">
            <a:xfrm>
              <a:off x="1882" y="480"/>
              <a:ext cx="441" cy="327"/>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6900" name="Text Box 16"/>
            <p:cNvSpPr txBox="1">
              <a:spLocks noChangeArrowheads="1"/>
            </p:cNvSpPr>
            <p:nvPr/>
          </p:nvSpPr>
          <p:spPr bwMode="auto">
            <a:xfrm>
              <a:off x="1882" y="807"/>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68</a:t>
              </a:r>
            </a:p>
          </p:txBody>
        </p:sp>
        <p:sp>
          <p:nvSpPr>
            <p:cNvPr id="36901" name="Text Box 17"/>
            <p:cNvSpPr txBox="1">
              <a:spLocks noChangeArrowheads="1"/>
            </p:cNvSpPr>
            <p:nvPr/>
          </p:nvSpPr>
          <p:spPr bwMode="auto">
            <a:xfrm>
              <a:off x="1882" y="993"/>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120</a:t>
              </a:r>
            </a:p>
          </p:txBody>
        </p:sp>
        <p:sp>
          <p:nvSpPr>
            <p:cNvPr id="36902" name="Text Box 18"/>
            <p:cNvSpPr txBox="1">
              <a:spLocks noChangeArrowheads="1"/>
            </p:cNvSpPr>
            <p:nvPr/>
          </p:nvSpPr>
          <p:spPr bwMode="auto">
            <a:xfrm>
              <a:off x="1882" y="1180"/>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3" name="Text Box 19"/>
            <p:cNvSpPr txBox="1">
              <a:spLocks noChangeArrowheads="1"/>
            </p:cNvSpPr>
            <p:nvPr/>
          </p:nvSpPr>
          <p:spPr bwMode="auto">
            <a:xfrm>
              <a:off x="1882" y="1368"/>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78</a:t>
              </a:r>
            </a:p>
          </p:txBody>
        </p:sp>
        <p:sp>
          <p:nvSpPr>
            <p:cNvPr id="36904" name="Text Box 23"/>
            <p:cNvSpPr txBox="1">
              <a:spLocks noChangeArrowheads="1"/>
            </p:cNvSpPr>
            <p:nvPr/>
          </p:nvSpPr>
          <p:spPr bwMode="auto">
            <a:xfrm>
              <a:off x="2724" y="480"/>
              <a:ext cx="440" cy="32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6905" name="Text Box 24"/>
            <p:cNvSpPr txBox="1">
              <a:spLocks noChangeArrowheads="1"/>
            </p:cNvSpPr>
            <p:nvPr/>
          </p:nvSpPr>
          <p:spPr bwMode="auto">
            <a:xfrm>
              <a:off x="2724" y="807"/>
              <a:ext cx="440" cy="189"/>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188</a:t>
              </a:r>
            </a:p>
          </p:txBody>
        </p:sp>
        <p:sp>
          <p:nvSpPr>
            <p:cNvPr id="36906" name="Text Box 25"/>
            <p:cNvSpPr txBox="1">
              <a:spLocks noChangeArrowheads="1"/>
            </p:cNvSpPr>
            <p:nvPr/>
          </p:nvSpPr>
          <p:spPr bwMode="auto">
            <a:xfrm>
              <a:off x="2724" y="994"/>
              <a:ext cx="440"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240</a:t>
              </a:r>
            </a:p>
          </p:txBody>
        </p:sp>
        <p:sp>
          <p:nvSpPr>
            <p:cNvPr id="36907" name="Text Box 26"/>
            <p:cNvSpPr txBox="1">
              <a:spLocks noChangeArrowheads="1"/>
            </p:cNvSpPr>
            <p:nvPr/>
          </p:nvSpPr>
          <p:spPr bwMode="auto">
            <a:xfrm>
              <a:off x="2724" y="1181"/>
              <a:ext cx="440"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8" name="Text Box 27"/>
            <p:cNvSpPr txBox="1">
              <a:spLocks noChangeArrowheads="1"/>
            </p:cNvSpPr>
            <p:nvPr/>
          </p:nvSpPr>
          <p:spPr bwMode="auto">
            <a:xfrm>
              <a:off x="2724" y="1369"/>
              <a:ext cx="440"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88</a:t>
              </a:r>
            </a:p>
          </p:txBody>
        </p:sp>
        <p:sp>
          <p:nvSpPr>
            <p:cNvPr id="36909" name="Text Box 31"/>
            <p:cNvSpPr txBox="1">
              <a:spLocks noChangeArrowheads="1"/>
            </p:cNvSpPr>
            <p:nvPr/>
          </p:nvSpPr>
          <p:spPr bwMode="auto">
            <a:xfrm>
              <a:off x="3565" y="480"/>
              <a:ext cx="441" cy="32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zh-CN" altLang="en-US" sz="1400">
                  <a:solidFill>
                    <a:schemeClr val="accent2"/>
                  </a:solidFill>
                  <a:latin typeface="华文新魏" panose="02010800040101010101" pitchFamily="2" charset="-122"/>
                  <a:ea typeface="华文新魏" panose="02010800040101010101" pitchFamily="2" charset="-122"/>
                </a:rPr>
                <a:t>空闲块数</a:t>
              </a:r>
              <a:r>
                <a:rPr kumimoji="0" lang="en-US" altLang="zh-CN" sz="1400">
                  <a:solidFill>
                    <a:schemeClr val="accent2"/>
                  </a:solidFill>
                  <a:latin typeface="华文新魏" panose="02010800040101010101" pitchFamily="2" charset="-122"/>
                  <a:ea typeface="华文新魏" panose="02010800040101010101" pitchFamily="2" charset="-122"/>
                </a:rPr>
                <a:t>100</a:t>
              </a:r>
            </a:p>
          </p:txBody>
        </p:sp>
        <p:sp>
          <p:nvSpPr>
            <p:cNvPr id="36910" name="Text Box 32"/>
            <p:cNvSpPr txBox="1">
              <a:spLocks noChangeArrowheads="1"/>
            </p:cNvSpPr>
            <p:nvPr/>
          </p:nvSpPr>
          <p:spPr bwMode="auto">
            <a:xfrm>
              <a:off x="3565" y="807"/>
              <a:ext cx="441" cy="189"/>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0</a:t>
              </a:r>
            </a:p>
          </p:txBody>
        </p:sp>
        <p:sp>
          <p:nvSpPr>
            <p:cNvPr id="36911" name="Text Box 33"/>
            <p:cNvSpPr txBox="1">
              <a:spLocks noChangeArrowheads="1"/>
            </p:cNvSpPr>
            <p:nvPr/>
          </p:nvSpPr>
          <p:spPr bwMode="auto">
            <a:xfrm>
              <a:off x="3565" y="994"/>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349</a:t>
              </a:r>
            </a:p>
          </p:txBody>
        </p:sp>
        <p:sp>
          <p:nvSpPr>
            <p:cNvPr id="36912" name="Text Box 34"/>
            <p:cNvSpPr txBox="1">
              <a:spLocks noChangeArrowheads="1"/>
            </p:cNvSpPr>
            <p:nvPr/>
          </p:nvSpPr>
          <p:spPr bwMode="auto">
            <a:xfrm>
              <a:off x="3565" y="1181"/>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ea typeface="华文新魏" panose="02010800040101010101" pitchFamily="2" charset="-122"/>
                </a:rPr>
                <a:t>…</a:t>
              </a:r>
              <a:endParaRPr kumimoji="0"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3" name="Text Box 35"/>
            <p:cNvSpPr txBox="1">
              <a:spLocks noChangeArrowheads="1"/>
            </p:cNvSpPr>
            <p:nvPr/>
          </p:nvSpPr>
          <p:spPr bwMode="auto">
            <a:xfrm>
              <a:off x="3565" y="1369"/>
              <a:ext cx="441" cy="188"/>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a:r>
                <a:rPr kumimoji="0" lang="en-US" altLang="zh-CN" sz="1400">
                  <a:solidFill>
                    <a:schemeClr val="accent2"/>
                  </a:solidFill>
                  <a:latin typeface="华文新魏" panose="02010800040101010101" pitchFamily="2" charset="-122"/>
                  <a:ea typeface="华文新魏" panose="02010800040101010101" pitchFamily="2" charset="-122"/>
                </a:rPr>
                <a:t>44</a:t>
              </a:r>
            </a:p>
          </p:txBody>
        </p:sp>
        <p:sp>
          <p:nvSpPr>
            <p:cNvPr id="36914" name="Line 39"/>
            <p:cNvSpPr>
              <a:spLocks noChangeShapeType="1"/>
            </p:cNvSpPr>
            <p:nvPr/>
          </p:nvSpPr>
          <p:spPr bwMode="auto">
            <a:xfrm flipV="1">
              <a:off x="1481"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915" name="Line 40"/>
            <p:cNvSpPr>
              <a:spLocks noChangeShapeType="1"/>
            </p:cNvSpPr>
            <p:nvPr/>
          </p:nvSpPr>
          <p:spPr bwMode="auto">
            <a:xfrm flipV="1">
              <a:off x="2323"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916" name="Line 41"/>
            <p:cNvSpPr>
              <a:spLocks noChangeShapeType="1"/>
            </p:cNvSpPr>
            <p:nvPr/>
          </p:nvSpPr>
          <p:spPr bwMode="auto">
            <a:xfrm flipV="1">
              <a:off x="3164" y="667"/>
              <a:ext cx="401" cy="23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sp>
        <p:nvSpPr>
          <p:cNvPr id="36880" name="Line 42"/>
          <p:cNvSpPr>
            <a:spLocks noChangeShapeType="1"/>
          </p:cNvSpPr>
          <p:nvPr/>
        </p:nvSpPr>
        <p:spPr bwMode="auto">
          <a:xfrm>
            <a:off x="2351088" y="1727200"/>
            <a:ext cx="636587"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881" name="Line 43"/>
          <p:cNvSpPr>
            <a:spLocks noChangeShapeType="1"/>
          </p:cNvSpPr>
          <p:nvPr/>
        </p:nvSpPr>
        <p:spPr bwMode="auto">
          <a:xfrm>
            <a:off x="3687763" y="1727200"/>
            <a:ext cx="636587"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882" name="Line 44"/>
          <p:cNvSpPr>
            <a:spLocks noChangeShapeType="1"/>
          </p:cNvSpPr>
          <p:nvPr/>
        </p:nvSpPr>
        <p:spPr bwMode="auto">
          <a:xfrm>
            <a:off x="5022850" y="1727200"/>
            <a:ext cx="636588"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883" name="Line 45"/>
          <p:cNvSpPr>
            <a:spLocks noChangeShapeType="1"/>
          </p:cNvSpPr>
          <p:nvPr/>
        </p:nvSpPr>
        <p:spPr bwMode="auto">
          <a:xfrm>
            <a:off x="6359525" y="1727200"/>
            <a:ext cx="636588" cy="12620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884" name="Line 46"/>
          <p:cNvSpPr>
            <a:spLocks noChangeShapeType="1"/>
          </p:cNvSpPr>
          <p:nvPr/>
        </p:nvSpPr>
        <p:spPr bwMode="auto">
          <a:xfrm>
            <a:off x="2351088" y="2320925"/>
            <a:ext cx="636587"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885" name="Line 47"/>
          <p:cNvSpPr>
            <a:spLocks noChangeShapeType="1"/>
          </p:cNvSpPr>
          <p:nvPr/>
        </p:nvSpPr>
        <p:spPr bwMode="auto">
          <a:xfrm>
            <a:off x="3687763" y="2320925"/>
            <a:ext cx="636587"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886" name="Line 48"/>
          <p:cNvSpPr>
            <a:spLocks noChangeShapeType="1"/>
          </p:cNvSpPr>
          <p:nvPr/>
        </p:nvSpPr>
        <p:spPr bwMode="auto">
          <a:xfrm>
            <a:off x="5022850" y="2320925"/>
            <a:ext cx="636588"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36887" name="Line 49"/>
          <p:cNvSpPr>
            <a:spLocks noChangeShapeType="1"/>
          </p:cNvSpPr>
          <p:nvPr/>
        </p:nvSpPr>
        <p:spPr bwMode="auto">
          <a:xfrm>
            <a:off x="6359525" y="2320925"/>
            <a:ext cx="636588" cy="13382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grpSp>
        <p:nvGrpSpPr>
          <p:cNvPr id="36888" name="Group 50"/>
          <p:cNvGrpSpPr>
            <a:grpSpLocks/>
          </p:cNvGrpSpPr>
          <p:nvPr/>
        </p:nvGrpSpPr>
        <p:grpSpPr bwMode="auto">
          <a:xfrm>
            <a:off x="1651000" y="3886200"/>
            <a:ext cx="6809432" cy="2351112"/>
            <a:chOff x="1701" y="11586"/>
            <a:chExt cx="9660" cy="3900"/>
          </a:xfrm>
        </p:grpSpPr>
        <p:sp>
          <p:nvSpPr>
            <p:cNvPr id="36890" name="Text Box 51"/>
            <p:cNvSpPr txBox="1">
              <a:spLocks noChangeArrowheads="1"/>
            </p:cNvSpPr>
            <p:nvPr/>
          </p:nvSpPr>
          <p:spPr bwMode="auto">
            <a:xfrm>
              <a:off x="1701" y="12210"/>
              <a:ext cx="4515" cy="3276"/>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sz="1600" dirty="0">
                  <a:solidFill>
                    <a:schemeClr val="accent2"/>
                  </a:solidFill>
                  <a:latin typeface="华文新魏" panose="02010800040101010101" pitchFamily="2" charset="-122"/>
                  <a:ea typeface="华文新魏" panose="02010800040101010101" pitchFamily="2" charset="-122"/>
                </a:rPr>
                <a:t>分配算法</a:t>
              </a:r>
            </a:p>
            <a:p>
              <a:pPr algn="just"/>
              <a:r>
                <a:rPr kumimoji="0" lang="en-US" altLang="zh-CN" sz="1600" dirty="0">
                  <a:solidFill>
                    <a:schemeClr val="accent2"/>
                  </a:solidFill>
                  <a:latin typeface="华文新魏" panose="02010800040101010101" pitchFamily="2" charset="-122"/>
                  <a:ea typeface="华文新魏" panose="02010800040101010101" pitchFamily="2" charset="-122"/>
                </a:rPr>
                <a:t>IF </a:t>
              </a:r>
              <a:r>
                <a:rPr kumimoji="0" lang="zh-CN" altLang="en-US" sz="1600" dirty="0">
                  <a:solidFill>
                    <a:schemeClr val="accent2"/>
                  </a:solidFill>
                  <a:latin typeface="华文新魏" panose="02010800040101010101" pitchFamily="2" charset="-122"/>
                  <a:ea typeface="华文新魏" panose="02010800040101010101" pitchFamily="2" charset="-122"/>
                </a:rPr>
                <a:t>空闲块数</a:t>
              </a:r>
              <a:r>
                <a:rPr kumimoji="0" lang="en-US" altLang="zh-CN" sz="1600" dirty="0">
                  <a:solidFill>
                    <a:schemeClr val="accent2"/>
                  </a:solidFill>
                  <a:latin typeface="华文新魏" panose="02010800040101010101" pitchFamily="2" charset="-122"/>
                  <a:ea typeface="华文新魏" panose="02010800040101010101" pitchFamily="2" charset="-122"/>
                </a:rPr>
                <a:t>=1 THEN </a:t>
              </a:r>
            </a:p>
            <a:p>
              <a:pPr algn="just"/>
              <a:r>
                <a:rPr kumimoji="0" lang="en-US" altLang="zh-CN" sz="1600" dirty="0">
                  <a:solidFill>
                    <a:schemeClr val="accent2"/>
                  </a:solidFill>
                  <a:latin typeface="华文新魏" panose="02010800040101010101" pitchFamily="2" charset="-122"/>
                  <a:ea typeface="华文新魏" panose="02010800040101010101" pitchFamily="2" charset="-122"/>
                </a:rPr>
                <a:t>  IF</a:t>
              </a:r>
              <a:r>
                <a:rPr kumimoji="0" lang="zh-CN" altLang="en-US" sz="1600" dirty="0">
                  <a:solidFill>
                    <a:schemeClr val="accent2"/>
                  </a:solidFill>
                  <a:latin typeface="华文新魏" panose="02010800040101010101" pitchFamily="2" charset="-122"/>
                  <a:ea typeface="华文新魏" panose="02010800040101010101" pitchFamily="2" charset="-122"/>
                </a:rPr>
                <a:t>第一个单元</a:t>
              </a:r>
              <a:r>
                <a:rPr kumimoji="0" lang="en-US" altLang="zh-CN" sz="1600" dirty="0">
                  <a:solidFill>
                    <a:schemeClr val="accent2"/>
                  </a:solidFill>
                  <a:latin typeface="华文新魏" panose="02010800040101010101" pitchFamily="2" charset="-122"/>
                  <a:ea typeface="华文新魏" panose="02010800040101010101" pitchFamily="2" charset="-122"/>
                </a:rPr>
                <a:t>=0 THEN </a:t>
              </a:r>
              <a:r>
                <a:rPr kumimoji="0" lang="zh-CN" altLang="en-US" sz="1600" dirty="0">
                  <a:solidFill>
                    <a:schemeClr val="accent2"/>
                  </a:solidFill>
                  <a:latin typeface="华文新魏" panose="02010800040101010101" pitchFamily="2" charset="-122"/>
                  <a:ea typeface="华文新魏" panose="02010800040101010101" pitchFamily="2" charset="-122"/>
                </a:rPr>
                <a:t>等待 </a:t>
              </a:r>
            </a:p>
            <a:p>
              <a:pPr algn="just"/>
              <a:r>
                <a:rPr kumimoji="0" lang="zh-CN" altLang="en-US" sz="1600" dirty="0">
                  <a:solidFill>
                    <a:schemeClr val="accent2"/>
                  </a:solidFill>
                  <a:latin typeface="华文新魏" panose="02010800040101010101" pitchFamily="2" charset="-122"/>
                  <a:ea typeface="华文新魏" panose="02010800040101010101" pitchFamily="2" charset="-122"/>
                </a:rPr>
                <a:t>  </a:t>
              </a:r>
              <a:r>
                <a:rPr kumimoji="0" lang="en-US" altLang="zh-CN" sz="1600" dirty="0">
                  <a:solidFill>
                    <a:schemeClr val="accent2"/>
                  </a:solidFill>
                  <a:latin typeface="华文新魏" panose="02010800040101010101" pitchFamily="2" charset="-122"/>
                  <a:ea typeface="华文新魏" panose="02010800040101010101" pitchFamily="2" charset="-122"/>
                </a:rPr>
                <a:t>ELSE </a:t>
              </a:r>
              <a:r>
                <a:rPr kumimoji="0" lang="zh-CN" altLang="en-US" sz="1600" dirty="0">
                  <a:solidFill>
                    <a:schemeClr val="accent2"/>
                  </a:solidFill>
                  <a:latin typeface="华文新魏" panose="02010800040101010101" pitchFamily="2" charset="-122"/>
                  <a:ea typeface="华文新魏" panose="02010800040101010101" pitchFamily="2" charset="-122"/>
                </a:rPr>
                <a:t>复制第一个单元对应块到专用块，并分配之</a:t>
              </a:r>
            </a:p>
            <a:p>
              <a:pPr algn="just"/>
              <a:r>
                <a:rPr kumimoji="0" lang="en-US" altLang="zh-CN" sz="1600" dirty="0">
                  <a:solidFill>
                    <a:schemeClr val="accent2"/>
                  </a:solidFill>
                  <a:latin typeface="华文新魏" panose="02010800040101010101" pitchFamily="2" charset="-122"/>
                  <a:ea typeface="华文新魏" panose="02010800040101010101" pitchFamily="2" charset="-122"/>
                </a:rPr>
                <a:t>ELSE </a:t>
              </a:r>
              <a:r>
                <a:rPr kumimoji="0" lang="zh-CN" altLang="en-US" sz="1600" dirty="0">
                  <a:solidFill>
                    <a:schemeClr val="accent2"/>
                  </a:solidFill>
                  <a:latin typeface="华文新魏" panose="02010800040101010101" pitchFamily="2" charset="-122"/>
                  <a:ea typeface="华文新魏" panose="02010800040101010101" pitchFamily="2" charset="-122"/>
                </a:rPr>
                <a:t>分配第</a:t>
              </a:r>
              <a:r>
                <a:rPr kumimoji="0" lang="en-US" altLang="zh-CN" sz="1600" dirty="0">
                  <a:solidFill>
                    <a:schemeClr val="accent2"/>
                  </a:solidFill>
                  <a:latin typeface="华文新魏" panose="02010800040101010101" pitchFamily="2" charset="-122"/>
                  <a:ea typeface="华文新魏" panose="02010800040101010101" pitchFamily="2" charset="-122"/>
                </a:rPr>
                <a:t>(</a:t>
              </a:r>
              <a:r>
                <a:rPr kumimoji="0" lang="zh-CN" altLang="en-US" sz="1600" dirty="0">
                  <a:solidFill>
                    <a:schemeClr val="accent2"/>
                  </a:solidFill>
                  <a:latin typeface="华文新魏" panose="02010800040101010101" pitchFamily="2" charset="-122"/>
                  <a:ea typeface="华文新魏" panose="02010800040101010101" pitchFamily="2" charset="-122"/>
                </a:rPr>
                <a:t>空闲块数</a:t>
              </a:r>
              <a:r>
                <a:rPr kumimoji="0" lang="en-US" altLang="zh-CN" sz="1600" dirty="0">
                  <a:solidFill>
                    <a:schemeClr val="accent2"/>
                  </a:solidFill>
                  <a:latin typeface="华文新魏" panose="02010800040101010101" pitchFamily="2" charset="-122"/>
                  <a:ea typeface="华文新魏" panose="02010800040101010101" pitchFamily="2" charset="-122"/>
                </a:rPr>
                <a:t>)</a:t>
              </a:r>
              <a:r>
                <a:rPr kumimoji="0" lang="zh-CN" altLang="en-US" sz="1600" dirty="0">
                  <a:solidFill>
                    <a:schemeClr val="accent2"/>
                  </a:solidFill>
                  <a:latin typeface="华文新魏" panose="02010800040101010101" pitchFamily="2" charset="-122"/>
                  <a:ea typeface="华文新魏" panose="02010800040101010101" pitchFamily="2" charset="-122"/>
                </a:rPr>
                <a:t>个单元对应块，空闲块数减</a:t>
              </a:r>
              <a:r>
                <a:rPr kumimoji="0" lang="en-US" altLang="zh-CN" sz="1600" dirty="0">
                  <a:solidFill>
                    <a:schemeClr val="accent2"/>
                  </a:solidFill>
                  <a:latin typeface="华文新魏" panose="02010800040101010101" pitchFamily="2" charset="-122"/>
                  <a:ea typeface="华文新魏" panose="02010800040101010101" pitchFamily="2" charset="-122"/>
                </a:rPr>
                <a:t>1</a:t>
              </a:r>
            </a:p>
          </p:txBody>
        </p:sp>
        <p:sp>
          <p:nvSpPr>
            <p:cNvPr id="36891" name="Text Box 52"/>
            <p:cNvSpPr txBox="1">
              <a:spLocks noChangeArrowheads="1"/>
            </p:cNvSpPr>
            <p:nvPr/>
          </p:nvSpPr>
          <p:spPr bwMode="auto">
            <a:xfrm>
              <a:off x="6216" y="12210"/>
              <a:ext cx="5145" cy="3276"/>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zh-CN" altLang="en-US" sz="1800" dirty="0">
                  <a:solidFill>
                    <a:schemeClr val="accent2"/>
                  </a:solidFill>
                  <a:latin typeface="华文新魏" panose="02010800040101010101" pitchFamily="2" charset="-122"/>
                  <a:ea typeface="华文新魏" panose="02010800040101010101" pitchFamily="2" charset="-122"/>
                </a:rPr>
                <a:t>归还算法</a:t>
              </a:r>
            </a:p>
            <a:p>
              <a:pPr algn="just"/>
              <a:r>
                <a:rPr kumimoji="0" lang="en-US" altLang="zh-CN" sz="1800" dirty="0">
                  <a:solidFill>
                    <a:schemeClr val="accent2"/>
                  </a:solidFill>
                  <a:latin typeface="华文新魏" panose="02010800040101010101" pitchFamily="2" charset="-122"/>
                  <a:ea typeface="华文新魏" panose="02010800040101010101" pitchFamily="2" charset="-122"/>
                </a:rPr>
                <a:t>IF </a:t>
              </a:r>
              <a:r>
                <a:rPr kumimoji="0" lang="zh-CN" altLang="en-US" sz="1800" dirty="0">
                  <a:solidFill>
                    <a:schemeClr val="accent2"/>
                  </a:solidFill>
                  <a:latin typeface="华文新魏" panose="02010800040101010101" pitchFamily="2" charset="-122"/>
                  <a:ea typeface="华文新魏" panose="02010800040101010101" pitchFamily="2" charset="-122"/>
                </a:rPr>
                <a:t>空闲块数</a:t>
              </a:r>
              <a:r>
                <a:rPr kumimoji="0" lang="en-US" altLang="zh-CN" sz="1800" dirty="0">
                  <a:solidFill>
                    <a:schemeClr val="accent2"/>
                  </a:solidFill>
                  <a:latin typeface="华文新魏" panose="02010800040101010101" pitchFamily="2" charset="-122"/>
                  <a:ea typeface="华文新魏" panose="02010800040101010101" pitchFamily="2" charset="-122"/>
                </a:rPr>
                <a:t>&lt;100 </a:t>
              </a:r>
            </a:p>
            <a:p>
              <a:pPr algn="just"/>
              <a:r>
                <a:rPr kumimoji="0" lang="en-US" altLang="zh-CN" sz="1800" dirty="0">
                  <a:solidFill>
                    <a:schemeClr val="accent2"/>
                  </a:solidFill>
                  <a:latin typeface="华文新魏" panose="02010800040101010101" pitchFamily="2" charset="-122"/>
                  <a:ea typeface="华文新魏" panose="02010800040101010101" pitchFamily="2" charset="-122"/>
                </a:rPr>
                <a:t>THEN </a:t>
              </a:r>
              <a:r>
                <a:rPr kumimoji="0" lang="zh-CN" altLang="en-US" sz="1800" dirty="0">
                  <a:solidFill>
                    <a:schemeClr val="accent2"/>
                  </a:solidFill>
                  <a:latin typeface="华文新魏" panose="02010800040101010101" pitchFamily="2" charset="-122"/>
                  <a:ea typeface="华文新魏" panose="02010800040101010101" pitchFamily="2" charset="-122"/>
                </a:rPr>
                <a:t>专用块的空闲块数加一，第</a:t>
              </a:r>
              <a:r>
                <a:rPr kumimoji="0" lang="en-US" altLang="zh-CN" sz="1800" dirty="0">
                  <a:solidFill>
                    <a:schemeClr val="accent2"/>
                  </a:solidFill>
                  <a:latin typeface="华文新魏" panose="02010800040101010101" pitchFamily="2" charset="-122"/>
                  <a:ea typeface="华文新魏" panose="02010800040101010101" pitchFamily="2" charset="-122"/>
                </a:rPr>
                <a:t>(</a:t>
              </a:r>
              <a:r>
                <a:rPr kumimoji="0" lang="zh-CN" altLang="en-US" sz="1800" dirty="0">
                  <a:solidFill>
                    <a:schemeClr val="accent2"/>
                  </a:solidFill>
                  <a:latin typeface="华文新魏" panose="02010800040101010101" pitchFamily="2" charset="-122"/>
                  <a:ea typeface="华文新魏" panose="02010800040101010101" pitchFamily="2" charset="-122"/>
                </a:rPr>
                <a:t>空闲块数</a:t>
              </a:r>
              <a:r>
                <a:rPr kumimoji="0" lang="en-US" altLang="zh-CN" sz="1800" dirty="0">
                  <a:solidFill>
                    <a:schemeClr val="accent2"/>
                  </a:solidFill>
                  <a:latin typeface="华文新魏" panose="02010800040101010101" pitchFamily="2" charset="-122"/>
                  <a:ea typeface="华文新魏" panose="02010800040101010101" pitchFamily="2" charset="-122"/>
                </a:rPr>
                <a:t>)</a:t>
              </a:r>
              <a:r>
                <a:rPr kumimoji="0" lang="zh-CN" altLang="en-US" sz="1800" dirty="0">
                  <a:solidFill>
                    <a:schemeClr val="accent2"/>
                  </a:solidFill>
                  <a:latin typeface="华文新魏" panose="02010800040101010101" pitchFamily="2" charset="-122"/>
                  <a:ea typeface="华文新魏" panose="02010800040101010101" pitchFamily="2" charset="-122"/>
                </a:rPr>
                <a:t>个单元置归还块号</a:t>
              </a:r>
            </a:p>
            <a:p>
              <a:pPr algn="just"/>
              <a:r>
                <a:rPr kumimoji="0" lang="en-US" altLang="zh-CN" sz="1800" dirty="0">
                  <a:solidFill>
                    <a:schemeClr val="accent2"/>
                  </a:solidFill>
                  <a:latin typeface="华文新魏" panose="02010800040101010101" pitchFamily="2" charset="-122"/>
                  <a:ea typeface="华文新魏" panose="02010800040101010101" pitchFamily="2" charset="-122"/>
                </a:rPr>
                <a:t>ELSE </a:t>
              </a:r>
              <a:r>
                <a:rPr kumimoji="0" lang="zh-CN" altLang="en-US" sz="1800" dirty="0">
                  <a:solidFill>
                    <a:schemeClr val="accent2"/>
                  </a:solidFill>
                  <a:latin typeface="华文新魏" panose="02010800040101010101" pitchFamily="2" charset="-122"/>
                  <a:ea typeface="华文新魏" panose="02010800040101010101" pitchFamily="2" charset="-122"/>
                </a:rPr>
                <a:t>复制专用块到归还块，</a:t>
              </a:r>
            </a:p>
            <a:p>
              <a:pPr algn="just"/>
              <a:r>
                <a:rPr kumimoji="0" lang="zh-CN" altLang="en-US" sz="1800" dirty="0">
                  <a:solidFill>
                    <a:schemeClr val="accent2"/>
                  </a:solidFill>
                  <a:latin typeface="华文新魏" panose="02010800040101010101" pitchFamily="2" charset="-122"/>
                  <a:ea typeface="华文新魏" panose="02010800040101010101" pitchFamily="2" charset="-122"/>
                </a:rPr>
                <a:t>  专用块的空闲块数置一，</a:t>
              </a:r>
            </a:p>
            <a:p>
              <a:pPr algn="just"/>
              <a:r>
                <a:rPr kumimoji="0" lang="zh-CN" altLang="en-US" sz="1800" dirty="0">
                  <a:solidFill>
                    <a:schemeClr val="accent2"/>
                  </a:solidFill>
                  <a:latin typeface="华文新魏" panose="02010800040101010101" pitchFamily="2" charset="-122"/>
                  <a:ea typeface="华文新魏" panose="02010800040101010101" pitchFamily="2" charset="-122"/>
                </a:rPr>
                <a:t>  第一单元置归还块号</a:t>
              </a:r>
            </a:p>
            <a:p>
              <a:pPr algn="just"/>
              <a:endParaRPr kumimoji="0" lang="zh-CN" altLang="en-US" sz="1800" dirty="0">
                <a:solidFill>
                  <a:schemeClr val="accent2"/>
                </a:solidFill>
                <a:latin typeface="华文新魏" panose="02010800040101010101" pitchFamily="2" charset="-122"/>
                <a:ea typeface="华文新魏" panose="02010800040101010101" pitchFamily="2" charset="-122"/>
              </a:endParaRPr>
            </a:p>
            <a:p>
              <a:pPr algn="just"/>
              <a:endParaRPr kumimoji="0" lang="zh-CN" altLang="en-US" sz="1800" dirty="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dirty="0">
                <a:solidFill>
                  <a:schemeClr val="accent2"/>
                </a:solidFill>
                <a:latin typeface="华文新魏" panose="02010800040101010101" pitchFamily="2" charset="-122"/>
                <a:ea typeface="华文新魏" panose="02010800040101010101" pitchFamily="2" charset="-122"/>
              </a:endParaRPr>
            </a:p>
          </p:txBody>
        </p:sp>
        <p:sp>
          <p:nvSpPr>
            <p:cNvPr id="36892" name="Text Box 53"/>
            <p:cNvSpPr txBox="1">
              <a:spLocks noChangeArrowheads="1"/>
            </p:cNvSpPr>
            <p:nvPr/>
          </p:nvSpPr>
          <p:spPr bwMode="auto">
            <a:xfrm>
              <a:off x="1701" y="11586"/>
              <a:ext cx="9660" cy="624"/>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en-US" altLang="zh-CN" sz="2000" b="1">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磁盘</a:t>
              </a:r>
              <a:r>
                <a:rPr kumimoji="0" lang="en-US" altLang="zh-CN" sz="2000">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专用块</a:t>
              </a:r>
              <a:r>
                <a:rPr kumimoji="0" lang="zh-CN" sz="2000">
                  <a:solidFill>
                    <a:schemeClr val="accent2"/>
                  </a:solidFill>
                  <a:latin typeface="华文新魏" panose="02010800040101010101" pitchFamily="2" charset="-122"/>
                  <a:ea typeface="华文新魏" panose="02010800040101010101" pitchFamily="2" charset="-122"/>
                  <a:sym typeface="Wingdings" panose="05000000000000000000" pitchFamily="2" charset="2"/>
                </a:rPr>
                <a:t></a:t>
              </a:r>
              <a:r>
                <a:rPr kumimoji="0" lang="zh-CN" altLang="zh-CN" sz="2000">
                  <a:solidFill>
                    <a:schemeClr val="accent2"/>
                  </a:solidFill>
                  <a:latin typeface="华文新魏" panose="02010800040101010101" pitchFamily="2" charset="-122"/>
                  <a:ea typeface="华文新魏" panose="02010800040101010101" pitchFamily="2" charset="-122"/>
                </a:rPr>
                <a:t>(</a:t>
              </a:r>
              <a:r>
                <a:rPr kumimoji="0" lang="zh-CN" altLang="en-US" sz="2000">
                  <a:solidFill>
                    <a:schemeClr val="accent2"/>
                  </a:solidFill>
                  <a:latin typeface="华文新魏" panose="02010800040101010101" pitchFamily="2" charset="-122"/>
                  <a:ea typeface="华文新魏" panose="02010800040101010101" pitchFamily="2" charset="-122"/>
                </a:rPr>
                <a:t>内存</a:t>
              </a:r>
              <a:r>
                <a:rPr kumimoji="0" lang="en-US" altLang="zh-CN" sz="2000">
                  <a:solidFill>
                    <a:schemeClr val="accent2"/>
                  </a:solidFill>
                  <a:latin typeface="华文新魏" panose="02010800040101010101" pitchFamily="2" charset="-122"/>
                  <a:ea typeface="华文新魏" panose="02010800040101010101" pitchFamily="2" charset="-122"/>
                </a:rPr>
                <a:t>)</a:t>
              </a:r>
              <a:r>
                <a:rPr kumimoji="0" lang="zh-CN" sz="2000">
                  <a:solidFill>
                    <a:schemeClr val="accent2"/>
                  </a:solidFill>
                  <a:latin typeface="华文新魏" panose="02010800040101010101" pitchFamily="2" charset="-122"/>
                  <a:ea typeface="华文新魏" panose="02010800040101010101" pitchFamily="2" charset="-122"/>
                </a:rPr>
                <a:t>专用块</a:t>
              </a:r>
              <a:endParaRPr kumimoji="0" lang="zh-CN" altLang="en-US" sz="2000">
                <a:solidFill>
                  <a:schemeClr val="accent2"/>
                </a:solidFill>
                <a:latin typeface="华文新魏" panose="02010800040101010101" pitchFamily="2" charset="-122"/>
                <a:ea typeface="华文新魏" panose="02010800040101010101" pitchFamily="2" charset="-122"/>
              </a:endParaRPr>
            </a:p>
          </p:txBody>
        </p:sp>
      </p:grpSp>
      <p:sp>
        <p:nvSpPr>
          <p:cNvPr id="36889" name="Rectangle 54"/>
          <p:cNvSpPr>
            <a:spLocks noChangeArrowheads="1"/>
          </p:cNvSpPr>
          <p:nvPr/>
        </p:nvSpPr>
        <p:spPr bwMode="auto">
          <a:xfrm>
            <a:off x="1681129" y="58360"/>
            <a:ext cx="55194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3600" dirty="0">
                <a:solidFill>
                  <a:srgbClr val="FF0000"/>
                </a:solidFill>
                <a:latin typeface="+mn-lt"/>
                <a:ea typeface="华文新魏" panose="02010800040101010101" pitchFamily="2" charset="-122"/>
                <a:cs typeface="+mj-cs"/>
              </a:rPr>
              <a:t>Linux</a:t>
            </a:r>
            <a:r>
              <a:rPr lang="zh-CN" altLang="en-US" sz="3600" dirty="0">
                <a:solidFill>
                  <a:srgbClr val="FF0000"/>
                </a:solidFill>
                <a:latin typeface="+mn-lt"/>
                <a:ea typeface="华文新魏" panose="02010800040101010101" pitchFamily="2" charset="-122"/>
                <a:cs typeface="+mj-cs"/>
              </a:rPr>
              <a:t>空闲块成组连接法</a:t>
            </a:r>
            <a:r>
              <a:rPr lang="en-US" altLang="zh-CN" sz="3600" dirty="0">
                <a:solidFill>
                  <a:srgbClr val="FF0000"/>
                </a:solidFill>
                <a:latin typeface="+mn-lt"/>
                <a:ea typeface="华文新魏" panose="02010800040101010101" pitchFamily="2" charset="-122"/>
                <a:cs typeface="+mj-cs"/>
              </a:rPr>
              <a:t>(2)</a:t>
            </a:r>
          </a:p>
        </p:txBody>
      </p:sp>
    </p:spTree>
    <p:extLst>
      <p:ext uri="{BB962C8B-B14F-4D97-AF65-F5344CB8AC3E}">
        <p14:creationId xmlns:p14="http://schemas.microsoft.com/office/powerpoint/2010/main" val="456061182"/>
      </p:ext>
    </p:extLst>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04800"/>
            <a:ext cx="7772400" cy="747936"/>
          </a:xfrm>
        </p:spPr>
        <p:txBody>
          <a:bodyPr/>
          <a:lstStyle/>
          <a:p>
            <a:pPr eaLnBrk="1" hangingPunct="1"/>
            <a:r>
              <a:rPr lang="en-US" altLang="zh-CN" sz="4800" dirty="0">
                <a:solidFill>
                  <a:srgbClr val="FF0000"/>
                </a:solidFill>
                <a:latin typeface="+mn-lt"/>
                <a:ea typeface="华文新魏" panose="02010800040101010101" pitchFamily="2" charset="-122"/>
              </a:rPr>
              <a:t>6.4.4</a:t>
            </a:r>
            <a:r>
              <a:rPr lang="zh-CN" altLang="en-US" sz="4800" dirty="0">
                <a:solidFill>
                  <a:srgbClr val="FF0000"/>
                </a:solidFill>
                <a:latin typeface="+mn-lt"/>
                <a:ea typeface="华文新魏" panose="02010800040101010101" pitchFamily="2" charset="-122"/>
              </a:rPr>
              <a:t>内存映射文件</a:t>
            </a:r>
            <a:r>
              <a:rPr lang="en-US" altLang="zh-CN" sz="4800" dirty="0">
                <a:solidFill>
                  <a:srgbClr val="FF0000"/>
                </a:solidFill>
                <a:latin typeface="+mn-lt"/>
                <a:ea typeface="华文新魏" panose="02010800040101010101" pitchFamily="2" charset="-122"/>
              </a:rPr>
              <a:t>(1) </a:t>
            </a:r>
          </a:p>
        </p:txBody>
      </p:sp>
      <p:sp>
        <p:nvSpPr>
          <p:cNvPr id="37891" name="Rectangle 3"/>
          <p:cNvSpPr>
            <a:spLocks noGrp="1" noChangeArrowheads="1"/>
          </p:cNvSpPr>
          <p:nvPr>
            <p:ph type="body" idx="1"/>
          </p:nvPr>
        </p:nvSpPr>
        <p:spPr>
          <a:xfrm>
            <a:off x="468312" y="1340768"/>
            <a:ext cx="8207375" cy="4293840"/>
          </a:xfrm>
        </p:spPr>
        <p:txBody>
          <a:bodyPr/>
          <a:lstStyle/>
          <a:p>
            <a:pPr eaLnBrk="1" hangingPunct="1"/>
            <a:r>
              <a:rPr lang="zh-CN" altLang="en-US" sz="2800" dirty="0">
                <a:ea typeface="华文新魏" panose="02010800040101010101" pitchFamily="2" charset="-122"/>
              </a:rPr>
              <a:t>什么是内存映射文件</a:t>
            </a:r>
            <a:r>
              <a:rPr lang="en-US" altLang="zh-CN" sz="2800" dirty="0">
                <a:ea typeface="华文新魏" panose="02010800040101010101" pitchFamily="2" charset="-122"/>
              </a:rPr>
              <a:t>?</a:t>
            </a:r>
            <a:r>
              <a:rPr lang="zh-CN" altLang="zh-CN" sz="2800" dirty="0">
                <a:ea typeface="华文新魏" panose="02010800040101010101" pitchFamily="2" charset="-122"/>
              </a:rPr>
              <a:t>原理如下：把进程需要访问的文件映射到其虚地址空间中，于是，便可通过读写这段虚地址进行文件访问，而磁盘访问转变成内存访问。</a:t>
            </a:r>
            <a:endParaRPr lang="zh-CN" altLang="en-US" sz="2800" dirty="0">
              <a:ea typeface="华文新魏" panose="02010800040101010101" pitchFamily="2" charset="-122"/>
            </a:endParaRPr>
          </a:p>
          <a:p>
            <a:pPr eaLnBrk="1" hangingPunct="1"/>
            <a:r>
              <a:rPr lang="zh-CN" altLang="en-US" sz="2800" dirty="0">
                <a:ea typeface="华文新魏" panose="02010800040101010101" pitchFamily="2" charset="-122"/>
              </a:rPr>
              <a:t>系统提供两个新的系统调用，</a:t>
            </a:r>
          </a:p>
          <a:p>
            <a:pPr eaLnBrk="1" hangingPunct="1">
              <a:buFontTx/>
              <a:buNone/>
            </a:pPr>
            <a:r>
              <a:rPr lang="zh-CN" altLang="en-US" sz="2800" dirty="0">
                <a:ea typeface="华文新魏" panose="02010800040101010101" pitchFamily="2" charset="-122"/>
              </a:rPr>
              <a:t>  </a:t>
            </a:r>
            <a:r>
              <a:rPr lang="en-US" altLang="zh-CN" sz="2800" dirty="0">
                <a:ea typeface="华文新魏" panose="02010800040101010101" pitchFamily="2" charset="-122"/>
              </a:rPr>
              <a:t>1)</a:t>
            </a:r>
            <a:r>
              <a:rPr lang="zh-CN" altLang="en-US" sz="2800" dirty="0">
                <a:ea typeface="华文新魏" panose="02010800040101010101" pitchFamily="2" charset="-122"/>
              </a:rPr>
              <a:t>映射文件，有两个参数：一个文件名和一个虚拟地址，把一个文件映射到进程地址空间。</a:t>
            </a:r>
          </a:p>
          <a:p>
            <a:pPr eaLnBrk="1" hangingPunct="1">
              <a:buFontTx/>
              <a:buNone/>
            </a:pPr>
            <a:r>
              <a:rPr lang="zh-CN" altLang="en-US" sz="2800" dirty="0">
                <a:ea typeface="华文新魏" panose="02010800040101010101" pitchFamily="2" charset="-122"/>
              </a:rPr>
              <a:t>  </a:t>
            </a:r>
            <a:r>
              <a:rPr lang="en-US" altLang="zh-CN" sz="2800" dirty="0">
                <a:ea typeface="华文新魏" panose="02010800040101010101" pitchFamily="2" charset="-122"/>
              </a:rPr>
              <a:t>2)</a:t>
            </a:r>
            <a:r>
              <a:rPr lang="zh-CN" altLang="en-US" sz="2800" dirty="0">
                <a:ea typeface="华文新魏" panose="02010800040101010101" pitchFamily="2" charset="-122"/>
              </a:rPr>
              <a:t>移去映射文件，让文件与进程地址空间断开，并把映射文件的数据写回磁盘文件。 </a:t>
            </a:r>
          </a:p>
          <a:p>
            <a:pPr eaLnBrk="1" hangingPunct="1"/>
            <a:endParaRPr lang="en-US" altLang="zh-CN" dirty="0">
              <a:latin typeface="华文新魏" panose="02010800040101010101" pitchFamily="2" charset="-122"/>
              <a:ea typeface="华文新魏" panose="02010800040101010101" pitchFamily="2" charset="-122"/>
            </a:endParaRPr>
          </a:p>
        </p:txBody>
      </p:sp>
      <p:sp>
        <p:nvSpPr>
          <p:cNvPr id="37892" name="Rectangle 4"/>
          <p:cNvSpPr>
            <a:spLocks noChangeArrowheads="1"/>
          </p:cNvSpPr>
          <p:nvPr/>
        </p:nvSpPr>
        <p:spPr bwMode="auto">
          <a:xfrm>
            <a:off x="4559300" y="5148263"/>
            <a:ext cx="45624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50000"/>
              </a:spcBef>
              <a:buFontTx/>
              <a:buChar char="•"/>
            </a:pPr>
            <a:endParaRPr lang="en-US" altLang="zh-CN" sz="3200" dirty="0">
              <a:latin typeface="华文新魏" panose="02010800040101010101" pitchFamily="2" charset="-122"/>
              <a:ea typeface="华文新魏" panose="02010800040101010101" pitchFamily="2" charset="-122"/>
            </a:endParaRPr>
          </a:p>
          <a:p>
            <a:pPr eaLnBrk="1" hangingPunct="1">
              <a:spcBef>
                <a:spcPct val="50000"/>
              </a:spcBef>
              <a:buFontTx/>
              <a:buChar char="•"/>
            </a:pPr>
            <a:endParaRPr lang="en-US" altLang="zh-CN"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35950891"/>
      </p:ext>
    </p:extLst>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2938" y="142875"/>
            <a:ext cx="7772400" cy="677863"/>
          </a:xfrm>
        </p:spPr>
        <p:txBody>
          <a:bodyPr/>
          <a:lstStyle/>
          <a:p>
            <a:pPr eaLnBrk="1" hangingPunct="1">
              <a:defRPr/>
            </a:pPr>
            <a:r>
              <a:rPr lang="en-US" altLang="zh-CN" kern="1200" dirty="0">
                <a:solidFill>
                  <a:srgbClr val="FF0000"/>
                </a:solidFill>
                <a:ea typeface="华文新魏" pitchFamily="2" charset="-122"/>
              </a:rPr>
              <a:t>(5)</a:t>
            </a:r>
            <a:r>
              <a:rPr kern="1200" dirty="0">
                <a:solidFill>
                  <a:srgbClr val="FF0000"/>
                </a:solidFill>
                <a:ea typeface="华文新魏" pitchFamily="2" charset="-122"/>
              </a:rPr>
              <a:t>文件的存取</a:t>
            </a:r>
            <a:endParaRPr lang="en-US" altLang="zh-CN" kern="1200" dirty="0">
              <a:solidFill>
                <a:srgbClr val="FF0000"/>
              </a:solidFill>
              <a:ea typeface="华文新魏" pitchFamily="2" charset="-122"/>
            </a:endParaRPr>
          </a:p>
        </p:txBody>
      </p:sp>
      <p:sp>
        <p:nvSpPr>
          <p:cNvPr id="24579" name="Rectangle 3"/>
          <p:cNvSpPr>
            <a:spLocks noGrp="1" noChangeArrowheads="1"/>
          </p:cNvSpPr>
          <p:nvPr>
            <p:ph type="body" idx="1"/>
          </p:nvPr>
        </p:nvSpPr>
        <p:spPr>
          <a:xfrm>
            <a:off x="414338" y="1000125"/>
            <a:ext cx="8229600" cy="2239963"/>
          </a:xfrm>
        </p:spPr>
        <p:txBody>
          <a:bodyPr/>
          <a:lstStyle/>
          <a:p>
            <a:pPr marL="0" indent="352425" algn="just" eaLnBrk="1" hangingPunct="1">
              <a:buFontTx/>
              <a:buNone/>
            </a:pPr>
            <a:r>
              <a:rPr lang="zh-CN" altLang="en-US"/>
              <a:t>   从用户使用观点来看，关心数据的逻辑结构，即记录及其逻辑关系，数据独立于物理环境；</a:t>
            </a:r>
          </a:p>
          <a:p>
            <a:pPr marL="0" indent="352425" algn="just" eaLnBrk="1" hangingPunct="1">
              <a:buFontTx/>
              <a:buNone/>
            </a:pPr>
            <a:r>
              <a:rPr lang="zh-CN" altLang="en-US"/>
              <a:t>  从系统实现观点来看，关心数据的物理结构，数据被文件系统按照某种规则排列和存放到物理存储介质上。</a:t>
            </a:r>
          </a:p>
        </p:txBody>
      </p:sp>
      <p:grpSp>
        <p:nvGrpSpPr>
          <p:cNvPr id="2" name="Group 4"/>
          <p:cNvGrpSpPr>
            <a:grpSpLocks/>
          </p:cNvGrpSpPr>
          <p:nvPr/>
        </p:nvGrpSpPr>
        <p:grpSpPr bwMode="auto">
          <a:xfrm>
            <a:off x="533400" y="4365104"/>
            <a:ext cx="7848600" cy="914400"/>
            <a:chOff x="432" y="960"/>
            <a:chExt cx="4608" cy="393"/>
          </a:xfrm>
        </p:grpSpPr>
        <p:sp>
          <p:nvSpPr>
            <p:cNvPr id="24581" name="Text Box 5"/>
            <p:cNvSpPr txBox="1">
              <a:spLocks noChangeArrowheads="1"/>
            </p:cNvSpPr>
            <p:nvPr/>
          </p:nvSpPr>
          <p:spPr bwMode="auto">
            <a:xfrm>
              <a:off x="432" y="1056"/>
              <a:ext cx="9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应用程序</a:t>
              </a:r>
            </a:p>
          </p:txBody>
        </p:sp>
        <p:sp>
          <p:nvSpPr>
            <p:cNvPr id="24582" name="Text Box 6"/>
            <p:cNvSpPr txBox="1">
              <a:spLocks noChangeArrowheads="1"/>
            </p:cNvSpPr>
            <p:nvPr/>
          </p:nvSpPr>
          <p:spPr bwMode="auto">
            <a:xfrm>
              <a:off x="1488" y="960"/>
              <a:ext cx="110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latin typeface="仿宋_GB2312" pitchFamily="49" charset="-122"/>
                  <a:ea typeface="仿宋_GB2312" pitchFamily="49" charset="-122"/>
                </a:rPr>
                <a:t>逻辑</a:t>
              </a:r>
              <a:r>
                <a:rPr lang="en-US" altLang="zh-CN" b="1" dirty="0">
                  <a:latin typeface="仿宋_GB2312" pitchFamily="49" charset="-122"/>
                  <a:ea typeface="仿宋_GB2312" pitchFamily="49" charset="-122"/>
                </a:rPr>
                <a:t>I/O</a:t>
              </a:r>
              <a:r>
                <a:rPr lang="zh-CN" altLang="en-US" b="1" dirty="0">
                  <a:latin typeface="仿宋_GB2312" pitchFamily="49" charset="-122"/>
                  <a:ea typeface="仿宋_GB2312" pitchFamily="49" charset="-122"/>
                </a:rPr>
                <a:t>技术</a:t>
              </a:r>
            </a:p>
          </p:txBody>
        </p:sp>
        <p:sp>
          <p:nvSpPr>
            <p:cNvPr id="24583" name="Line 7"/>
            <p:cNvSpPr>
              <a:spLocks noChangeShapeType="1"/>
            </p:cNvSpPr>
            <p:nvPr/>
          </p:nvSpPr>
          <p:spPr bwMode="auto">
            <a:xfrm>
              <a:off x="1344" y="1200"/>
              <a:ext cx="13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4" name="Rectangle 8"/>
            <p:cNvSpPr>
              <a:spLocks noChangeArrowheads="1"/>
            </p:cNvSpPr>
            <p:nvPr/>
          </p:nvSpPr>
          <p:spPr bwMode="auto">
            <a:xfrm>
              <a:off x="2701" y="1065"/>
              <a:ext cx="1008" cy="288"/>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t>存取方法</a:t>
              </a:r>
            </a:p>
          </p:txBody>
        </p:sp>
        <p:sp>
          <p:nvSpPr>
            <p:cNvPr id="24585" name="Text Box 9"/>
            <p:cNvSpPr txBox="1">
              <a:spLocks noChangeArrowheads="1"/>
            </p:cNvSpPr>
            <p:nvPr/>
          </p:nvSpPr>
          <p:spPr bwMode="auto">
            <a:xfrm>
              <a:off x="3840" y="960"/>
              <a:ext cx="110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latin typeface="仿宋_GB2312" pitchFamily="49" charset="-122"/>
                  <a:ea typeface="仿宋_GB2312" pitchFamily="49" charset="-122"/>
                </a:rPr>
                <a:t>物理</a:t>
              </a:r>
              <a:r>
                <a:rPr lang="en-US" altLang="zh-CN" b="1">
                  <a:latin typeface="仿宋_GB2312" pitchFamily="49" charset="-122"/>
                  <a:ea typeface="仿宋_GB2312" pitchFamily="49" charset="-122"/>
                </a:rPr>
                <a:t>I/O</a:t>
              </a:r>
              <a:r>
                <a:rPr lang="zh-CN" altLang="en-US" b="1">
                  <a:latin typeface="仿宋_GB2312" pitchFamily="49" charset="-122"/>
                  <a:ea typeface="仿宋_GB2312" pitchFamily="49" charset="-122"/>
                </a:rPr>
                <a:t>技术</a:t>
              </a:r>
            </a:p>
          </p:txBody>
        </p:sp>
        <p:sp>
          <p:nvSpPr>
            <p:cNvPr id="24586" name="Line 10"/>
            <p:cNvSpPr>
              <a:spLocks noChangeShapeType="1"/>
            </p:cNvSpPr>
            <p:nvPr/>
          </p:nvSpPr>
          <p:spPr bwMode="auto">
            <a:xfrm>
              <a:off x="3696" y="1200"/>
              <a:ext cx="13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851178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52400"/>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内存映射文件</a:t>
            </a:r>
            <a:r>
              <a:rPr lang="en-US" altLang="zh-CN" sz="4800" dirty="0">
                <a:solidFill>
                  <a:srgbClr val="FF0000"/>
                </a:solidFill>
                <a:latin typeface="+mn-lt"/>
                <a:ea typeface="华文新魏" panose="02010800040101010101" pitchFamily="2" charset="-122"/>
              </a:rPr>
              <a:t>(2) </a:t>
            </a:r>
          </a:p>
        </p:txBody>
      </p:sp>
      <p:grpSp>
        <p:nvGrpSpPr>
          <p:cNvPr id="38915" name="Group 71"/>
          <p:cNvGrpSpPr>
            <a:grpSpLocks/>
          </p:cNvGrpSpPr>
          <p:nvPr/>
        </p:nvGrpSpPr>
        <p:grpSpPr bwMode="auto">
          <a:xfrm>
            <a:off x="990600" y="1196975"/>
            <a:ext cx="6629400" cy="4468813"/>
            <a:chOff x="624" y="833"/>
            <a:chExt cx="4176" cy="2815"/>
          </a:xfrm>
        </p:grpSpPr>
        <p:sp>
          <p:nvSpPr>
            <p:cNvPr id="38916" name="Text Box 6"/>
            <p:cNvSpPr txBox="1">
              <a:spLocks noChangeArrowheads="1"/>
            </p:cNvSpPr>
            <p:nvPr/>
          </p:nvSpPr>
          <p:spPr bwMode="auto">
            <a:xfrm>
              <a:off x="742" y="1140"/>
              <a:ext cx="506" cy="1610"/>
            </a:xfrm>
            <a:prstGeom prst="rect">
              <a:avLst/>
            </a:prstGeom>
            <a:solidFill>
              <a:srgbClr val="FFCC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en-US" altLang="zh-CN" sz="2000">
                  <a:solidFill>
                    <a:schemeClr val="accent2"/>
                  </a:solidFill>
                  <a:latin typeface="华文新魏" panose="02010800040101010101" pitchFamily="2" charset="-122"/>
                  <a:ea typeface="华文新魏" panose="02010800040101010101" pitchFamily="2" charset="-122"/>
                </a:rPr>
                <a:t>1</a:t>
              </a:r>
            </a:p>
            <a:p>
              <a:pPr algn="just"/>
              <a:r>
                <a:rPr kumimoji="0" lang="en-US" altLang="zh-CN" sz="2000">
                  <a:solidFill>
                    <a:schemeClr val="accent2"/>
                  </a:solidFill>
                  <a:latin typeface="华文新魏" panose="02010800040101010101" pitchFamily="2" charset="-122"/>
                  <a:ea typeface="华文新魏" panose="02010800040101010101" pitchFamily="2" charset="-122"/>
                </a:rPr>
                <a:t>2</a:t>
              </a:r>
            </a:p>
            <a:p>
              <a:pPr algn="just"/>
              <a:r>
                <a:rPr kumimoji="0" lang="en-US" altLang="zh-CN" sz="2000">
                  <a:solidFill>
                    <a:schemeClr val="accent2"/>
                  </a:solidFill>
                  <a:latin typeface="华文新魏" panose="02010800040101010101" pitchFamily="2" charset="-122"/>
                  <a:ea typeface="华文新魏" panose="02010800040101010101" pitchFamily="2" charset="-122"/>
                </a:rPr>
                <a:t>3</a:t>
              </a:r>
            </a:p>
            <a:p>
              <a:pPr algn="just"/>
              <a:r>
                <a:rPr kumimoji="0" lang="en-US" altLang="zh-CN" sz="2000">
                  <a:solidFill>
                    <a:schemeClr val="accent2"/>
                  </a:solidFill>
                  <a:latin typeface="华文新魏" panose="02010800040101010101" pitchFamily="2" charset="-122"/>
                  <a:ea typeface="华文新魏" panose="02010800040101010101" pitchFamily="2" charset="-122"/>
                </a:rPr>
                <a:t>4</a:t>
              </a:r>
            </a:p>
            <a:p>
              <a:pPr algn="just"/>
              <a:r>
                <a:rPr kumimoji="0" lang="en-US" altLang="zh-CN" sz="2000">
                  <a:solidFill>
                    <a:schemeClr val="accent2"/>
                  </a:solidFill>
                  <a:latin typeface="华文新魏" panose="02010800040101010101" pitchFamily="2" charset="-122"/>
                  <a:ea typeface="华文新魏" panose="02010800040101010101" pitchFamily="2" charset="-122"/>
                </a:rPr>
                <a:t>5</a:t>
              </a:r>
            </a:p>
          </p:txBody>
        </p:sp>
        <p:sp>
          <p:nvSpPr>
            <p:cNvPr id="38917" name="Line 7"/>
            <p:cNvSpPr>
              <a:spLocks noChangeShapeType="1"/>
            </p:cNvSpPr>
            <p:nvPr/>
          </p:nvSpPr>
          <p:spPr bwMode="auto">
            <a:xfrm>
              <a:off x="742" y="1502"/>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18" name="Line 8"/>
            <p:cNvSpPr>
              <a:spLocks noChangeShapeType="1"/>
            </p:cNvSpPr>
            <p:nvPr/>
          </p:nvSpPr>
          <p:spPr bwMode="auto">
            <a:xfrm>
              <a:off x="742" y="1694"/>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19" name="Line 9"/>
            <p:cNvSpPr>
              <a:spLocks noChangeShapeType="1"/>
            </p:cNvSpPr>
            <p:nvPr/>
          </p:nvSpPr>
          <p:spPr bwMode="auto">
            <a:xfrm>
              <a:off x="742" y="188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0" name="Line 10"/>
            <p:cNvSpPr>
              <a:spLocks noChangeShapeType="1"/>
            </p:cNvSpPr>
            <p:nvPr/>
          </p:nvSpPr>
          <p:spPr bwMode="auto">
            <a:xfrm>
              <a:off x="742" y="212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1" name="Line 11"/>
            <p:cNvSpPr>
              <a:spLocks noChangeShapeType="1"/>
            </p:cNvSpPr>
            <p:nvPr/>
          </p:nvSpPr>
          <p:spPr bwMode="auto">
            <a:xfrm>
              <a:off x="742" y="2318"/>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2" name="Line 12"/>
            <p:cNvSpPr>
              <a:spLocks noChangeShapeType="1"/>
            </p:cNvSpPr>
            <p:nvPr/>
          </p:nvSpPr>
          <p:spPr bwMode="auto">
            <a:xfrm>
              <a:off x="742" y="1310"/>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3" name="Text Box 14"/>
            <p:cNvSpPr txBox="1">
              <a:spLocks noChangeArrowheads="1"/>
            </p:cNvSpPr>
            <p:nvPr/>
          </p:nvSpPr>
          <p:spPr bwMode="auto">
            <a:xfrm>
              <a:off x="4041" y="1031"/>
              <a:ext cx="506" cy="1711"/>
            </a:xfrm>
            <a:prstGeom prst="rect">
              <a:avLst/>
            </a:prstGeom>
            <a:solidFill>
              <a:srgbClr val="FFCC66"/>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r>
                <a:rPr kumimoji="0" lang="en-US" altLang="zh-CN" sz="2000">
                  <a:solidFill>
                    <a:schemeClr val="accent2"/>
                  </a:solidFill>
                  <a:latin typeface="华文新魏" panose="02010800040101010101" pitchFamily="2" charset="-122"/>
                  <a:ea typeface="华文新魏" panose="02010800040101010101" pitchFamily="2" charset="-122"/>
                </a:rPr>
                <a:t>1</a:t>
              </a:r>
            </a:p>
            <a:p>
              <a:pPr algn="just"/>
              <a:r>
                <a:rPr kumimoji="0" lang="en-US" altLang="zh-CN" sz="2000">
                  <a:solidFill>
                    <a:schemeClr val="accent2"/>
                  </a:solidFill>
                  <a:latin typeface="华文新魏" panose="02010800040101010101" pitchFamily="2" charset="-122"/>
                  <a:ea typeface="华文新魏" panose="02010800040101010101" pitchFamily="2" charset="-122"/>
                </a:rPr>
                <a:t>2</a:t>
              </a:r>
            </a:p>
            <a:p>
              <a:pPr algn="just"/>
              <a:r>
                <a:rPr kumimoji="0" lang="en-US" altLang="zh-CN" sz="2000">
                  <a:solidFill>
                    <a:schemeClr val="accent2"/>
                  </a:solidFill>
                  <a:latin typeface="华文新魏" panose="02010800040101010101" pitchFamily="2" charset="-122"/>
                  <a:ea typeface="华文新魏" panose="02010800040101010101" pitchFamily="2" charset="-122"/>
                </a:rPr>
                <a:t>3</a:t>
              </a:r>
            </a:p>
            <a:p>
              <a:pPr algn="just"/>
              <a:r>
                <a:rPr kumimoji="0" lang="en-US" altLang="zh-CN" sz="2000">
                  <a:solidFill>
                    <a:schemeClr val="accent2"/>
                  </a:solidFill>
                  <a:latin typeface="华文新魏" panose="02010800040101010101" pitchFamily="2" charset="-122"/>
                  <a:ea typeface="华文新魏" panose="02010800040101010101" pitchFamily="2" charset="-122"/>
                </a:rPr>
                <a:t>4</a:t>
              </a:r>
            </a:p>
            <a:p>
              <a:pPr algn="just"/>
              <a:r>
                <a:rPr kumimoji="0" lang="en-US" altLang="zh-CN" sz="2000">
                  <a:solidFill>
                    <a:schemeClr val="accent2"/>
                  </a:solidFill>
                  <a:latin typeface="华文新魏" panose="02010800040101010101" pitchFamily="2" charset="-122"/>
                  <a:ea typeface="华文新魏" panose="02010800040101010101" pitchFamily="2" charset="-122"/>
                </a:rPr>
                <a:t>5</a:t>
              </a:r>
            </a:p>
          </p:txBody>
        </p:sp>
        <p:sp>
          <p:nvSpPr>
            <p:cNvPr id="38924" name="Line 15"/>
            <p:cNvSpPr>
              <a:spLocks noChangeShapeType="1"/>
            </p:cNvSpPr>
            <p:nvPr/>
          </p:nvSpPr>
          <p:spPr bwMode="auto">
            <a:xfrm>
              <a:off x="4041" y="260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5" name="Line 16"/>
            <p:cNvSpPr>
              <a:spLocks noChangeShapeType="1"/>
            </p:cNvSpPr>
            <p:nvPr/>
          </p:nvSpPr>
          <p:spPr bwMode="auto">
            <a:xfrm>
              <a:off x="4041" y="1790"/>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6" name="Line 17"/>
            <p:cNvSpPr>
              <a:spLocks noChangeShapeType="1"/>
            </p:cNvSpPr>
            <p:nvPr/>
          </p:nvSpPr>
          <p:spPr bwMode="auto">
            <a:xfrm>
              <a:off x="4054" y="2030"/>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7" name="Line 18"/>
            <p:cNvSpPr>
              <a:spLocks noChangeShapeType="1"/>
            </p:cNvSpPr>
            <p:nvPr/>
          </p:nvSpPr>
          <p:spPr bwMode="auto">
            <a:xfrm>
              <a:off x="4041" y="2174"/>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28" name="Line 19"/>
            <p:cNvSpPr>
              <a:spLocks noChangeShapeType="1"/>
            </p:cNvSpPr>
            <p:nvPr/>
          </p:nvSpPr>
          <p:spPr bwMode="auto">
            <a:xfrm>
              <a:off x="4041" y="2366"/>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grpSp>
          <p:nvGrpSpPr>
            <p:cNvPr id="38929" name="Group 68"/>
            <p:cNvGrpSpPr>
              <a:grpSpLocks/>
            </p:cNvGrpSpPr>
            <p:nvPr/>
          </p:nvGrpSpPr>
          <p:grpSpPr bwMode="auto">
            <a:xfrm>
              <a:off x="2269" y="833"/>
              <a:ext cx="886" cy="1711"/>
              <a:chOff x="2269" y="833"/>
              <a:chExt cx="886" cy="1711"/>
            </a:xfrm>
          </p:grpSpPr>
          <p:sp>
            <p:nvSpPr>
              <p:cNvPr id="38969" name="Text Box 21"/>
              <p:cNvSpPr txBox="1">
                <a:spLocks noChangeArrowheads="1"/>
              </p:cNvSpPr>
              <p:nvPr/>
            </p:nvSpPr>
            <p:spPr bwMode="auto">
              <a:xfrm>
                <a:off x="2269" y="833"/>
                <a:ext cx="886" cy="1711"/>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endParaRPr kumimoji="0" lang="en-US" altLang="zh-CN" sz="1000">
                  <a:solidFill>
                    <a:schemeClr val="accent2"/>
                  </a:solidFill>
                  <a:latin typeface="华文新魏" panose="02010800040101010101" pitchFamily="2" charset="-122"/>
                  <a:ea typeface="华文新魏" panose="02010800040101010101" pitchFamily="2" charset="-122"/>
                </a:endParaRPr>
              </a:p>
              <a:p>
                <a:pPr algn="just"/>
                <a:r>
                  <a:rPr kumimoji="0" lang="en-US" altLang="zh-CN" sz="2000">
                    <a:solidFill>
                      <a:schemeClr val="accent2"/>
                    </a:solidFill>
                    <a:latin typeface="华文新魏" panose="02010800040101010101" pitchFamily="2" charset="-122"/>
                    <a:ea typeface="华文新魏" panose="02010800040101010101" pitchFamily="2" charset="-122"/>
                  </a:rPr>
                  <a:t>5</a:t>
                </a:r>
              </a:p>
              <a:p>
                <a:pPr algn="just"/>
                <a:r>
                  <a:rPr kumimoji="0" lang="en-US" altLang="zh-CN" sz="2000">
                    <a:solidFill>
                      <a:schemeClr val="accent2"/>
                    </a:solidFill>
                    <a:latin typeface="华文新魏" panose="02010800040101010101" pitchFamily="2" charset="-122"/>
                    <a:ea typeface="华文新魏" panose="02010800040101010101" pitchFamily="2" charset="-122"/>
                  </a:rPr>
                  <a:t>2</a:t>
                </a:r>
              </a:p>
              <a:p>
                <a:pPr algn="just"/>
                <a:r>
                  <a:rPr kumimoji="0" lang="en-US" altLang="zh-CN" sz="2000">
                    <a:solidFill>
                      <a:schemeClr val="accent2"/>
                    </a:solidFill>
                    <a:latin typeface="华文新魏" panose="02010800040101010101" pitchFamily="2" charset="-122"/>
                    <a:ea typeface="华文新魏" panose="02010800040101010101" pitchFamily="2" charset="-122"/>
                  </a:rPr>
                  <a:t>4</a:t>
                </a:r>
              </a:p>
              <a:p>
                <a:pPr algn="just"/>
                <a:r>
                  <a:rPr kumimoji="0" lang="en-US" altLang="zh-CN" sz="2000">
                    <a:solidFill>
                      <a:schemeClr val="accent2"/>
                    </a:solidFill>
                    <a:latin typeface="华文新魏" panose="02010800040101010101" pitchFamily="2" charset="-122"/>
                    <a:ea typeface="华文新魏" panose="02010800040101010101" pitchFamily="2" charset="-122"/>
                  </a:rPr>
                  <a:t>1</a:t>
                </a:r>
              </a:p>
              <a:p>
                <a:pPr algn="just"/>
                <a:r>
                  <a:rPr kumimoji="0" lang="en-US" altLang="zh-CN" sz="2000">
                    <a:solidFill>
                      <a:schemeClr val="accent2"/>
                    </a:solidFill>
                    <a:latin typeface="华文新魏" panose="02010800040101010101" pitchFamily="2" charset="-122"/>
                    <a:ea typeface="华文新魏" panose="02010800040101010101" pitchFamily="2" charset="-122"/>
                  </a:rPr>
                  <a:t>3</a:t>
                </a:r>
              </a:p>
            </p:txBody>
          </p:sp>
          <p:sp>
            <p:nvSpPr>
              <p:cNvPr id="38970" name="Line 22"/>
              <p:cNvSpPr>
                <a:spLocks noChangeShapeType="1"/>
              </p:cNvSpPr>
              <p:nvPr/>
            </p:nvSpPr>
            <p:spPr bwMode="auto">
              <a:xfrm>
                <a:off x="2269" y="2304"/>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71" name="Line 23"/>
              <p:cNvSpPr>
                <a:spLocks noChangeShapeType="1"/>
              </p:cNvSpPr>
              <p:nvPr/>
            </p:nvSpPr>
            <p:spPr bwMode="auto">
              <a:xfrm>
                <a:off x="2269" y="1488"/>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72" name="Line 24"/>
              <p:cNvSpPr>
                <a:spLocks noChangeShapeType="1"/>
              </p:cNvSpPr>
              <p:nvPr/>
            </p:nvSpPr>
            <p:spPr bwMode="auto">
              <a:xfrm>
                <a:off x="2269" y="1680"/>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73" name="Line 25"/>
              <p:cNvSpPr>
                <a:spLocks noChangeShapeType="1"/>
              </p:cNvSpPr>
              <p:nvPr/>
            </p:nvSpPr>
            <p:spPr bwMode="auto">
              <a:xfrm>
                <a:off x="2269" y="1872"/>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74" name="Line 26"/>
              <p:cNvSpPr>
                <a:spLocks noChangeShapeType="1"/>
              </p:cNvSpPr>
              <p:nvPr/>
            </p:nvSpPr>
            <p:spPr bwMode="auto">
              <a:xfrm>
                <a:off x="2269" y="2064"/>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grpSp>
        <p:sp>
          <p:nvSpPr>
            <p:cNvPr id="38930" name="Text Box 27"/>
            <p:cNvSpPr txBox="1">
              <a:spLocks noChangeArrowheads="1"/>
            </p:cNvSpPr>
            <p:nvPr/>
          </p:nvSpPr>
          <p:spPr bwMode="auto">
            <a:xfrm>
              <a:off x="624" y="2843"/>
              <a:ext cx="886"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2000">
                  <a:solidFill>
                    <a:schemeClr val="accent2"/>
                  </a:solidFill>
                  <a:latin typeface="华文新魏" panose="02010800040101010101" pitchFamily="2" charset="-122"/>
                  <a:ea typeface="华文新魏" panose="02010800040101010101" pitchFamily="2" charset="-122"/>
                </a:rPr>
                <a:t>进程</a:t>
              </a:r>
              <a:r>
                <a:rPr kumimoji="0" lang="en-US" altLang="zh-CN" sz="2000">
                  <a:solidFill>
                    <a:schemeClr val="accent2"/>
                  </a:solidFill>
                  <a:latin typeface="华文新魏" panose="02010800040101010101" pitchFamily="2" charset="-122"/>
                  <a:ea typeface="华文新魏" panose="02010800040101010101" pitchFamily="2" charset="-122"/>
                </a:rPr>
                <a:t>A</a:t>
              </a:r>
              <a:r>
                <a:rPr kumimoji="0" lang="zh-CN" altLang="en-US" sz="2000">
                  <a:solidFill>
                    <a:schemeClr val="accent2"/>
                  </a:solidFill>
                  <a:latin typeface="华文新魏" panose="02010800040101010101" pitchFamily="2" charset="-122"/>
                  <a:ea typeface="华文新魏" panose="02010800040101010101" pitchFamily="2" charset="-122"/>
                </a:rPr>
                <a:t>虚存</a:t>
              </a:r>
            </a:p>
          </p:txBody>
        </p:sp>
        <p:sp>
          <p:nvSpPr>
            <p:cNvPr id="38931" name="Text Box 28"/>
            <p:cNvSpPr txBox="1">
              <a:spLocks noChangeArrowheads="1"/>
            </p:cNvSpPr>
            <p:nvPr/>
          </p:nvSpPr>
          <p:spPr bwMode="auto">
            <a:xfrm>
              <a:off x="3914" y="2843"/>
              <a:ext cx="886"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2000">
                  <a:solidFill>
                    <a:schemeClr val="accent2"/>
                  </a:solidFill>
                  <a:latin typeface="华文新魏" panose="02010800040101010101" pitchFamily="2" charset="-122"/>
                  <a:ea typeface="华文新魏" panose="02010800040101010101" pitchFamily="2" charset="-122"/>
                </a:rPr>
                <a:t>进程</a:t>
              </a:r>
              <a:r>
                <a:rPr kumimoji="0" lang="en-US" altLang="zh-CN" sz="2000">
                  <a:solidFill>
                    <a:schemeClr val="accent2"/>
                  </a:solidFill>
                  <a:latin typeface="华文新魏" panose="02010800040101010101" pitchFamily="2" charset="-122"/>
                  <a:ea typeface="华文新魏" panose="02010800040101010101" pitchFamily="2" charset="-122"/>
                </a:rPr>
                <a:t>B</a:t>
              </a:r>
              <a:r>
                <a:rPr kumimoji="0" lang="zh-CN" altLang="en-US" sz="2000">
                  <a:solidFill>
                    <a:schemeClr val="accent2"/>
                  </a:solidFill>
                  <a:latin typeface="华文新魏" panose="02010800040101010101" pitchFamily="2" charset="-122"/>
                  <a:ea typeface="华文新魏" panose="02010800040101010101" pitchFamily="2" charset="-122"/>
                </a:rPr>
                <a:t>虚存</a:t>
              </a:r>
            </a:p>
          </p:txBody>
        </p:sp>
        <p:sp>
          <p:nvSpPr>
            <p:cNvPr id="38932" name="Text Box 29"/>
            <p:cNvSpPr txBox="1">
              <a:spLocks noChangeArrowheads="1"/>
            </p:cNvSpPr>
            <p:nvPr/>
          </p:nvSpPr>
          <p:spPr bwMode="auto">
            <a:xfrm>
              <a:off x="2396" y="2541"/>
              <a:ext cx="759"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1800">
                  <a:solidFill>
                    <a:schemeClr val="accent2"/>
                  </a:solidFill>
                  <a:latin typeface="华文新魏" panose="02010800040101010101" pitchFamily="2" charset="-122"/>
                  <a:ea typeface="华文新魏" panose="02010800040101010101" pitchFamily="2" charset="-122"/>
                </a:rPr>
                <a:t>物理内存</a:t>
              </a:r>
            </a:p>
          </p:txBody>
        </p:sp>
        <p:sp>
          <p:nvSpPr>
            <p:cNvPr id="38933" name="Line 30"/>
            <p:cNvSpPr>
              <a:spLocks noChangeShapeType="1"/>
            </p:cNvSpPr>
            <p:nvPr/>
          </p:nvSpPr>
          <p:spPr bwMode="auto">
            <a:xfrm>
              <a:off x="2269" y="2544"/>
              <a:ext cx="8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grpSp>
          <p:nvGrpSpPr>
            <p:cNvPr id="38934" name="Group 31"/>
            <p:cNvGrpSpPr>
              <a:grpSpLocks/>
            </p:cNvGrpSpPr>
            <p:nvPr/>
          </p:nvGrpSpPr>
          <p:grpSpPr bwMode="auto">
            <a:xfrm>
              <a:off x="2143" y="2944"/>
              <a:ext cx="1265" cy="301"/>
              <a:chOff x="4500" y="8616"/>
              <a:chExt cx="1800" cy="468"/>
            </a:xfrm>
          </p:grpSpPr>
          <p:sp>
            <p:nvSpPr>
              <p:cNvPr id="38964" name="Text Box 32"/>
              <p:cNvSpPr txBox="1">
                <a:spLocks noChangeArrowheads="1"/>
              </p:cNvSpPr>
              <p:nvPr/>
            </p:nvSpPr>
            <p:spPr bwMode="auto">
              <a:xfrm>
                <a:off x="4500" y="8616"/>
                <a:ext cx="1800" cy="468"/>
              </a:xfrm>
              <a:prstGeom prst="rect">
                <a:avLst/>
              </a:prstGeom>
              <a:solidFill>
                <a:schemeClr val="accent1"/>
              </a:solidFill>
              <a:ln w="9525">
                <a:solidFill>
                  <a:srgbClr val="000000"/>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a:r>
                  <a:rPr kumimoji="0" lang="en-US" altLang="zh-CN" sz="2000">
                    <a:solidFill>
                      <a:schemeClr val="accent2"/>
                    </a:solidFill>
                    <a:latin typeface="华文新魏" panose="02010800040101010101" pitchFamily="2" charset="-122"/>
                    <a:ea typeface="华文新魏" panose="02010800040101010101" pitchFamily="2" charset="-122"/>
                  </a:rPr>
                  <a:t>1       2    3   4   5</a:t>
                </a:r>
              </a:p>
            </p:txBody>
          </p:sp>
          <p:sp>
            <p:nvSpPr>
              <p:cNvPr id="38965" name="Line 33"/>
              <p:cNvSpPr>
                <a:spLocks noChangeShapeType="1"/>
              </p:cNvSpPr>
              <p:nvPr/>
            </p:nvSpPr>
            <p:spPr bwMode="auto">
              <a:xfrm>
                <a:off x="486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66" name="Line 34"/>
              <p:cNvSpPr>
                <a:spLocks noChangeShapeType="1"/>
              </p:cNvSpPr>
              <p:nvPr/>
            </p:nvSpPr>
            <p:spPr bwMode="auto">
              <a:xfrm>
                <a:off x="522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67" name="Line 35"/>
              <p:cNvSpPr>
                <a:spLocks noChangeShapeType="1"/>
              </p:cNvSpPr>
              <p:nvPr/>
            </p:nvSpPr>
            <p:spPr bwMode="auto">
              <a:xfrm>
                <a:off x="558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68" name="Line 36"/>
              <p:cNvSpPr>
                <a:spLocks noChangeShapeType="1"/>
              </p:cNvSpPr>
              <p:nvPr/>
            </p:nvSpPr>
            <p:spPr bwMode="auto">
              <a:xfrm>
                <a:off x="5940" y="8616"/>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grpSp>
        <p:sp>
          <p:nvSpPr>
            <p:cNvPr id="38935" name="Text Box 37"/>
            <p:cNvSpPr txBox="1">
              <a:spLocks noChangeArrowheads="1"/>
            </p:cNvSpPr>
            <p:nvPr/>
          </p:nvSpPr>
          <p:spPr bwMode="auto">
            <a:xfrm>
              <a:off x="2396" y="3346"/>
              <a:ext cx="885" cy="302"/>
            </a:xfrm>
            <a:prstGeom prst="rect">
              <a:avLst/>
            </a:prstGeom>
            <a:solidFill>
              <a:srgbClr val="FFCC66"/>
            </a:solidFill>
            <a:ln w="9525">
              <a:solidFill>
                <a:srgbClr val="FFFFFF"/>
              </a:solidFill>
              <a:miter lim="800000"/>
              <a:headEnd/>
              <a:tailEnd/>
            </a:ln>
          </p:spPr>
          <p:txBody>
            <a:bodyPr tIns="10800" bIns="108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kumimoji="0" lang="zh-CN" altLang="en-US" sz="2000">
                  <a:solidFill>
                    <a:schemeClr val="accent2"/>
                  </a:solidFill>
                  <a:latin typeface="华文新魏" panose="02010800040101010101" pitchFamily="2" charset="-122"/>
                  <a:ea typeface="华文新魏" panose="02010800040101010101" pitchFamily="2" charset="-122"/>
                </a:rPr>
                <a:t>磁盘文件</a:t>
              </a:r>
            </a:p>
          </p:txBody>
        </p:sp>
        <p:sp>
          <p:nvSpPr>
            <p:cNvPr id="38936" name="Line 39"/>
            <p:cNvSpPr>
              <a:spLocks noChangeShapeType="1"/>
            </p:cNvSpPr>
            <p:nvPr/>
          </p:nvSpPr>
          <p:spPr bwMode="auto">
            <a:xfrm>
              <a:off x="2775" y="2742"/>
              <a:ext cx="0" cy="2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37" name="Line 40"/>
            <p:cNvSpPr>
              <a:spLocks noChangeShapeType="1"/>
            </p:cNvSpPr>
            <p:nvPr/>
          </p:nvSpPr>
          <p:spPr bwMode="auto">
            <a:xfrm>
              <a:off x="2775" y="2742"/>
              <a:ext cx="6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38" name="Line 41"/>
            <p:cNvSpPr>
              <a:spLocks noChangeShapeType="1"/>
            </p:cNvSpPr>
            <p:nvPr/>
          </p:nvSpPr>
          <p:spPr bwMode="auto">
            <a:xfrm flipV="1">
              <a:off x="3408" y="2440"/>
              <a:ext cx="0" cy="3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39" name="Line 42"/>
            <p:cNvSpPr>
              <a:spLocks noChangeShapeType="1"/>
            </p:cNvSpPr>
            <p:nvPr/>
          </p:nvSpPr>
          <p:spPr bwMode="auto">
            <a:xfrm flipH="1">
              <a:off x="3155" y="2440"/>
              <a:ext cx="2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0" name="Line 43"/>
            <p:cNvSpPr>
              <a:spLocks noChangeShapeType="1"/>
            </p:cNvSpPr>
            <p:nvPr/>
          </p:nvSpPr>
          <p:spPr bwMode="auto">
            <a:xfrm>
              <a:off x="3028" y="2843"/>
              <a:ext cx="0"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1" name="Line 44"/>
            <p:cNvSpPr>
              <a:spLocks noChangeShapeType="1"/>
            </p:cNvSpPr>
            <p:nvPr/>
          </p:nvSpPr>
          <p:spPr bwMode="auto">
            <a:xfrm>
              <a:off x="3028" y="2843"/>
              <a:ext cx="5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2" name="Line 45"/>
            <p:cNvSpPr>
              <a:spLocks noChangeShapeType="1"/>
            </p:cNvSpPr>
            <p:nvPr/>
          </p:nvSpPr>
          <p:spPr bwMode="auto">
            <a:xfrm flipV="1">
              <a:off x="3535" y="2038"/>
              <a:ext cx="0" cy="8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3" name="Line 46"/>
            <p:cNvSpPr>
              <a:spLocks noChangeShapeType="1"/>
            </p:cNvSpPr>
            <p:nvPr/>
          </p:nvSpPr>
          <p:spPr bwMode="auto">
            <a:xfrm flipH="1">
              <a:off x="3155" y="2038"/>
              <a:ext cx="3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4" name="Line 47"/>
            <p:cNvSpPr>
              <a:spLocks noChangeShapeType="1"/>
            </p:cNvSpPr>
            <p:nvPr/>
          </p:nvSpPr>
          <p:spPr bwMode="auto">
            <a:xfrm>
              <a:off x="3408" y="3044"/>
              <a:ext cx="2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5" name="Line 48"/>
            <p:cNvSpPr>
              <a:spLocks noChangeShapeType="1"/>
            </p:cNvSpPr>
            <p:nvPr/>
          </p:nvSpPr>
          <p:spPr bwMode="auto">
            <a:xfrm flipV="1">
              <a:off x="3661" y="1635"/>
              <a:ext cx="0" cy="1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6" name="Line 49"/>
            <p:cNvSpPr>
              <a:spLocks noChangeShapeType="1"/>
            </p:cNvSpPr>
            <p:nvPr/>
          </p:nvSpPr>
          <p:spPr bwMode="auto">
            <a:xfrm flipH="1">
              <a:off x="3155" y="1635"/>
              <a:ext cx="5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7" name="Line 50"/>
            <p:cNvSpPr>
              <a:spLocks noChangeShapeType="1"/>
            </p:cNvSpPr>
            <p:nvPr/>
          </p:nvSpPr>
          <p:spPr bwMode="auto">
            <a:xfrm flipV="1">
              <a:off x="2522" y="2742"/>
              <a:ext cx="0" cy="2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8" name="Line 51"/>
            <p:cNvSpPr>
              <a:spLocks noChangeShapeType="1"/>
            </p:cNvSpPr>
            <p:nvPr/>
          </p:nvSpPr>
          <p:spPr bwMode="auto">
            <a:xfrm flipH="1">
              <a:off x="2016" y="2742"/>
              <a:ext cx="5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49" name="Line 52"/>
            <p:cNvSpPr>
              <a:spLocks noChangeShapeType="1"/>
            </p:cNvSpPr>
            <p:nvPr/>
          </p:nvSpPr>
          <p:spPr bwMode="auto">
            <a:xfrm flipV="1">
              <a:off x="2016" y="1836"/>
              <a:ext cx="0" cy="9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0" name="Line 53"/>
            <p:cNvSpPr>
              <a:spLocks noChangeShapeType="1"/>
            </p:cNvSpPr>
            <p:nvPr/>
          </p:nvSpPr>
          <p:spPr bwMode="auto">
            <a:xfrm>
              <a:off x="2016" y="1836"/>
              <a:ext cx="2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1" name="Line 54"/>
            <p:cNvSpPr>
              <a:spLocks noChangeShapeType="1"/>
            </p:cNvSpPr>
            <p:nvPr/>
          </p:nvSpPr>
          <p:spPr bwMode="auto">
            <a:xfrm flipH="1">
              <a:off x="1889" y="3044"/>
              <a:ext cx="2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2" name="Line 55"/>
            <p:cNvSpPr>
              <a:spLocks noChangeShapeType="1"/>
            </p:cNvSpPr>
            <p:nvPr/>
          </p:nvSpPr>
          <p:spPr bwMode="auto">
            <a:xfrm flipV="1">
              <a:off x="1889" y="2239"/>
              <a:ext cx="0" cy="8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3" name="Line 56"/>
            <p:cNvSpPr>
              <a:spLocks noChangeShapeType="1"/>
            </p:cNvSpPr>
            <p:nvPr/>
          </p:nvSpPr>
          <p:spPr bwMode="auto">
            <a:xfrm>
              <a:off x="1889" y="2239"/>
              <a:ext cx="3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4" name="Line 57"/>
            <p:cNvSpPr>
              <a:spLocks noChangeShapeType="1"/>
            </p:cNvSpPr>
            <p:nvPr/>
          </p:nvSpPr>
          <p:spPr bwMode="auto">
            <a:xfrm flipV="1">
              <a:off x="1248" y="1584"/>
              <a:ext cx="1008" cy="39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5" name="Line 58"/>
            <p:cNvSpPr>
              <a:spLocks noChangeShapeType="1"/>
            </p:cNvSpPr>
            <p:nvPr/>
          </p:nvSpPr>
          <p:spPr bwMode="auto">
            <a:xfrm>
              <a:off x="1248" y="1838"/>
              <a:ext cx="1008" cy="13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6" name="Line 59"/>
            <p:cNvSpPr>
              <a:spLocks noChangeShapeType="1"/>
            </p:cNvSpPr>
            <p:nvPr/>
          </p:nvSpPr>
          <p:spPr bwMode="auto">
            <a:xfrm>
              <a:off x="1248" y="1214"/>
              <a:ext cx="1021" cy="924"/>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7" name="Line 60"/>
            <p:cNvSpPr>
              <a:spLocks noChangeShapeType="1"/>
            </p:cNvSpPr>
            <p:nvPr/>
          </p:nvSpPr>
          <p:spPr bwMode="auto">
            <a:xfrm>
              <a:off x="1248" y="1598"/>
              <a:ext cx="1021" cy="84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8" name="Line 61"/>
            <p:cNvSpPr>
              <a:spLocks noChangeShapeType="1"/>
            </p:cNvSpPr>
            <p:nvPr/>
          </p:nvSpPr>
          <p:spPr bwMode="auto">
            <a:xfrm>
              <a:off x="1248" y="1406"/>
              <a:ext cx="1021" cy="33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59" name="Line 62"/>
            <p:cNvSpPr>
              <a:spLocks noChangeShapeType="1"/>
            </p:cNvSpPr>
            <p:nvPr/>
          </p:nvSpPr>
          <p:spPr bwMode="auto">
            <a:xfrm flipH="1" flipV="1">
              <a:off x="3168" y="1536"/>
              <a:ext cx="873" cy="11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60" name="Line 63"/>
            <p:cNvSpPr>
              <a:spLocks noChangeShapeType="1"/>
            </p:cNvSpPr>
            <p:nvPr/>
          </p:nvSpPr>
          <p:spPr bwMode="auto">
            <a:xfrm flipH="1" flipV="1">
              <a:off x="3168" y="1776"/>
              <a:ext cx="873" cy="26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61" name="Line 64"/>
            <p:cNvSpPr>
              <a:spLocks noChangeShapeType="1"/>
            </p:cNvSpPr>
            <p:nvPr/>
          </p:nvSpPr>
          <p:spPr bwMode="auto">
            <a:xfrm flipH="1">
              <a:off x="3155" y="1886"/>
              <a:ext cx="877" cy="33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62" name="Line 65"/>
            <p:cNvSpPr>
              <a:spLocks noChangeShapeType="1"/>
            </p:cNvSpPr>
            <p:nvPr/>
          </p:nvSpPr>
          <p:spPr bwMode="auto">
            <a:xfrm flipH="1" flipV="1">
              <a:off x="3120" y="1920"/>
              <a:ext cx="921" cy="52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sp>
          <p:nvSpPr>
            <p:cNvPr id="38963" name="Line 66"/>
            <p:cNvSpPr>
              <a:spLocks noChangeShapeType="1"/>
            </p:cNvSpPr>
            <p:nvPr/>
          </p:nvSpPr>
          <p:spPr bwMode="auto">
            <a:xfrm flipH="1">
              <a:off x="3155" y="2239"/>
              <a:ext cx="886" cy="10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tIns="10800" bIns="10800"/>
            <a:lstStyle/>
            <a:p>
              <a:endParaRPr lang="zh-CN" altLang="en-US"/>
            </a:p>
          </p:txBody>
        </p:sp>
      </p:grpSp>
    </p:spTree>
    <p:extLst>
      <p:ext uri="{BB962C8B-B14F-4D97-AF65-F5344CB8AC3E}">
        <p14:creationId xmlns:p14="http://schemas.microsoft.com/office/powerpoint/2010/main" val="1320258458"/>
      </p:ext>
    </p:extLst>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2062" y="188640"/>
            <a:ext cx="7772400" cy="1143000"/>
          </a:xfrm>
        </p:spPr>
        <p:txBody>
          <a:bodyPr/>
          <a:lstStyle/>
          <a:p>
            <a:pPr eaLnBrk="1" hangingPunct="1"/>
            <a:r>
              <a:rPr lang="en-US" altLang="zh-CN" sz="4800" dirty="0">
                <a:solidFill>
                  <a:srgbClr val="FF0000"/>
                </a:solidFill>
                <a:latin typeface="+mn-lt"/>
                <a:ea typeface="华文新魏" panose="02010800040101010101" pitchFamily="2" charset="-122"/>
              </a:rPr>
              <a:t>6.4.5</a:t>
            </a:r>
            <a:r>
              <a:rPr lang="zh-CN" altLang="en-US" sz="4800" dirty="0">
                <a:solidFill>
                  <a:srgbClr val="FF0000"/>
                </a:solidFill>
                <a:latin typeface="+mn-lt"/>
                <a:ea typeface="华文新魏" panose="02010800040101010101" pitchFamily="2" charset="-122"/>
              </a:rPr>
              <a:t>虚拟文件系统</a:t>
            </a:r>
            <a:r>
              <a:rPr lang="en-US" altLang="zh-CN" sz="4800" dirty="0">
                <a:solidFill>
                  <a:srgbClr val="FF0000"/>
                </a:solidFill>
                <a:latin typeface="+mn-lt"/>
                <a:ea typeface="华文新魏" panose="02010800040101010101" pitchFamily="2" charset="-122"/>
              </a:rPr>
              <a:t>(1)</a:t>
            </a:r>
            <a:br>
              <a:rPr lang="en-US" altLang="zh-CN" sz="4800" dirty="0">
                <a:solidFill>
                  <a:srgbClr val="FF0000"/>
                </a:solidFill>
                <a:latin typeface="+mn-lt"/>
                <a:ea typeface="华文新魏" panose="02010800040101010101" pitchFamily="2" charset="-122"/>
              </a:rPr>
            </a:br>
            <a:r>
              <a:rPr lang="zh-CN" altLang="en-US" sz="3600" dirty="0">
                <a:latin typeface="华文新魏" panose="02010800040101010101" pitchFamily="2" charset="-122"/>
                <a:ea typeface="华文新魏" panose="02010800040101010101" pitchFamily="2" charset="-122"/>
              </a:rPr>
              <a:t>虚拟文件系统要实现以下目标</a:t>
            </a:r>
          </a:p>
        </p:txBody>
      </p:sp>
      <p:sp>
        <p:nvSpPr>
          <p:cNvPr id="39939" name="Rectangle 3"/>
          <p:cNvSpPr>
            <a:spLocks noGrp="1" noChangeArrowheads="1"/>
          </p:cNvSpPr>
          <p:nvPr>
            <p:ph type="body" idx="1"/>
          </p:nvPr>
        </p:nvSpPr>
        <p:spPr>
          <a:xfrm>
            <a:off x="539552" y="1628800"/>
            <a:ext cx="8278688" cy="4572000"/>
          </a:xfrm>
        </p:spPr>
        <p:txBody>
          <a:bodyPr/>
          <a:lstStyle/>
          <a:p>
            <a:pPr eaLnBrk="1" hangingPunct="1"/>
            <a:r>
              <a:rPr lang="zh-CN" altLang="en-US" dirty="0">
                <a:latin typeface="华文新魏" panose="02010800040101010101" pitchFamily="2" charset="-122"/>
                <a:ea typeface="华文新魏" panose="02010800040101010101" pitchFamily="2" charset="-122"/>
              </a:rPr>
              <a:t>同时支持多种文件系统；</a:t>
            </a:r>
          </a:p>
          <a:p>
            <a:pPr eaLnBrk="1" hangingPunct="1"/>
            <a:r>
              <a:rPr lang="zh-CN" altLang="en-US" dirty="0">
                <a:latin typeface="华文新魏" panose="02010800040101010101" pitchFamily="2" charset="-122"/>
                <a:ea typeface="华文新魏" panose="02010800040101010101" pitchFamily="2" charset="-122"/>
              </a:rPr>
              <a:t>多个文件系统应与传统的单一文件系统没有区别，在用户面前表现为一致的接口；</a:t>
            </a:r>
          </a:p>
          <a:p>
            <a:pPr eaLnBrk="1" hangingPunct="1"/>
            <a:r>
              <a:rPr lang="zh-CN" altLang="en-US" dirty="0">
                <a:latin typeface="华文新魏" panose="02010800040101010101" pitchFamily="2" charset="-122"/>
                <a:ea typeface="华文新魏" panose="02010800040101010101" pitchFamily="2" charset="-122"/>
              </a:rPr>
              <a:t>提供通过网络共享文件的支持，访问远程结点上的文件系统应与访问本地结点的文件系统一致；</a:t>
            </a:r>
          </a:p>
          <a:p>
            <a:pPr eaLnBrk="1" hangingPunct="1"/>
            <a:r>
              <a:rPr lang="zh-CN" altLang="en-US" dirty="0">
                <a:latin typeface="华文新魏" panose="02010800040101010101" pitchFamily="2" charset="-122"/>
                <a:ea typeface="华文新魏" panose="02010800040101010101" pitchFamily="2" charset="-122"/>
              </a:rPr>
              <a:t>可以开发出新的文件系统，以模块方式加入到操作系统中。</a:t>
            </a:r>
          </a:p>
          <a:p>
            <a:pPr eaLnBrk="1" hangingPunct="1"/>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20868813"/>
      </p:ext>
    </p:extLst>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381000"/>
            <a:ext cx="7772400" cy="1143000"/>
          </a:xfrm>
        </p:spPr>
        <p:txBody>
          <a:bodyPr/>
          <a:lstStyle/>
          <a:p>
            <a:pPr eaLnBrk="1" hangingPunct="1"/>
            <a:r>
              <a:rPr lang="zh-CN" altLang="en-US" sz="4800" dirty="0">
                <a:solidFill>
                  <a:srgbClr val="FF0000"/>
                </a:solidFill>
                <a:latin typeface="+mn-lt"/>
                <a:ea typeface="华文新魏" panose="02010800040101010101" pitchFamily="2" charset="-122"/>
              </a:rPr>
              <a:t>虚拟文件系统</a:t>
            </a:r>
            <a:r>
              <a:rPr lang="en-US" altLang="zh-CN" sz="4800" dirty="0">
                <a:solidFill>
                  <a:srgbClr val="FF0000"/>
                </a:solidFill>
                <a:latin typeface="+mn-lt"/>
                <a:ea typeface="华文新魏" panose="02010800040101010101" pitchFamily="2" charset="-122"/>
              </a:rPr>
              <a:t>(2)</a:t>
            </a:r>
            <a:br>
              <a:rPr lang="en-US" altLang="zh-CN" sz="4800" dirty="0">
                <a:solidFill>
                  <a:srgbClr val="FF0000"/>
                </a:solidFill>
                <a:latin typeface="+mn-lt"/>
                <a:ea typeface="华文新魏" panose="02010800040101010101" pitchFamily="2" charset="-122"/>
              </a:rPr>
            </a:br>
            <a:r>
              <a:rPr lang="zh-CN" altLang="en-US" sz="3600" dirty="0">
                <a:latin typeface="华文新魏" panose="02010800040101010101" pitchFamily="2" charset="-122"/>
                <a:ea typeface="华文新魏" panose="02010800040101010101" pitchFamily="2" charset="-122"/>
              </a:rPr>
              <a:t>虚拟文件系统设计思想：</a:t>
            </a:r>
          </a:p>
        </p:txBody>
      </p:sp>
      <p:sp>
        <p:nvSpPr>
          <p:cNvPr id="40963" name="Rectangle 3"/>
          <p:cNvSpPr>
            <a:spLocks noGrp="1" noChangeArrowheads="1"/>
          </p:cNvSpPr>
          <p:nvPr>
            <p:ph type="body" idx="1"/>
          </p:nvPr>
        </p:nvSpPr>
        <p:spPr>
          <a:xfrm>
            <a:off x="3275856" y="1988840"/>
            <a:ext cx="3938835" cy="4572000"/>
          </a:xfrm>
        </p:spPr>
        <p:txBody>
          <a:bodyPr/>
          <a:lstStyle/>
          <a:p>
            <a:pPr eaLnBrk="1" hangingPunct="1">
              <a:buFontTx/>
              <a:buNone/>
            </a:pPr>
            <a:r>
              <a:rPr lang="en-US" altLang="zh-CN" sz="4000" dirty="0">
                <a:latin typeface="华文新魏" panose="02010800040101010101" pitchFamily="2" charset="-122"/>
                <a:ea typeface="华文新魏" panose="02010800040101010101" pitchFamily="2" charset="-122"/>
              </a:rPr>
              <a:t>1 </a:t>
            </a:r>
            <a:r>
              <a:rPr lang="zh-CN" altLang="en-US" sz="4000" dirty="0">
                <a:latin typeface="华文新魏" panose="02010800040101010101" pitchFamily="2" charset="-122"/>
                <a:ea typeface="华文新魏" panose="02010800040101010101" pitchFamily="2" charset="-122"/>
              </a:rPr>
              <a:t>应用层： </a:t>
            </a:r>
          </a:p>
          <a:p>
            <a:pPr eaLnBrk="1" hangingPunct="1">
              <a:buFontTx/>
              <a:buNone/>
            </a:pPr>
            <a:r>
              <a:rPr lang="en-US" altLang="zh-CN" sz="4000" dirty="0">
                <a:latin typeface="华文新魏" panose="02010800040101010101" pitchFamily="2" charset="-122"/>
                <a:ea typeface="华文新魏" panose="02010800040101010101" pitchFamily="2" charset="-122"/>
              </a:rPr>
              <a:t>2 </a:t>
            </a:r>
            <a:r>
              <a:rPr lang="zh-CN" altLang="en-US" sz="4000" dirty="0">
                <a:latin typeface="华文新魏" panose="02010800040101010101" pitchFamily="2" charset="-122"/>
                <a:ea typeface="华文新魏" panose="02010800040101010101" pitchFamily="2" charset="-122"/>
              </a:rPr>
              <a:t>虚拟层： </a:t>
            </a:r>
          </a:p>
          <a:p>
            <a:pPr eaLnBrk="1" hangingPunct="1">
              <a:buFontTx/>
              <a:buNone/>
            </a:pPr>
            <a:r>
              <a:rPr lang="en-US" altLang="zh-CN" sz="4000" dirty="0">
                <a:latin typeface="华文新魏" panose="02010800040101010101" pitchFamily="2" charset="-122"/>
                <a:ea typeface="华文新魏" panose="02010800040101010101" pitchFamily="2" charset="-122"/>
              </a:rPr>
              <a:t>3 </a:t>
            </a:r>
            <a:r>
              <a:rPr lang="zh-CN" altLang="en-US" sz="4000" dirty="0">
                <a:latin typeface="华文新魏" panose="02010800040101010101" pitchFamily="2" charset="-122"/>
                <a:ea typeface="华文新魏" panose="02010800040101010101" pitchFamily="2" charset="-122"/>
              </a:rPr>
              <a:t>实现层： </a:t>
            </a:r>
          </a:p>
        </p:txBody>
      </p:sp>
    </p:spTree>
    <p:extLst>
      <p:ext uri="{BB962C8B-B14F-4D97-AF65-F5344CB8AC3E}">
        <p14:creationId xmlns:p14="http://schemas.microsoft.com/office/powerpoint/2010/main" val="3374925101"/>
      </p:ext>
    </p:extLst>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404813"/>
            <a:ext cx="7772400" cy="792162"/>
          </a:xfrm>
        </p:spPr>
        <p:txBody>
          <a:bodyPr/>
          <a:lstStyle/>
          <a:p>
            <a:pPr eaLnBrk="1" hangingPunct="1"/>
            <a:r>
              <a:rPr lang="zh-CN" altLang="en-US" sz="4800" dirty="0">
                <a:solidFill>
                  <a:srgbClr val="FF0000"/>
                </a:solidFill>
                <a:latin typeface="+mn-lt"/>
                <a:ea typeface="华文新魏" panose="02010800040101010101" pitchFamily="2" charset="-122"/>
              </a:rPr>
              <a:t>虚拟文件系统</a:t>
            </a:r>
            <a:r>
              <a:rPr lang="en-US" altLang="zh-CN" sz="4800" dirty="0">
                <a:solidFill>
                  <a:srgbClr val="FF0000"/>
                </a:solidFill>
                <a:latin typeface="+mn-lt"/>
                <a:ea typeface="华文新魏" panose="02010800040101010101" pitchFamily="2" charset="-122"/>
              </a:rPr>
              <a:t>(3)</a:t>
            </a:r>
          </a:p>
        </p:txBody>
      </p:sp>
      <p:sp>
        <p:nvSpPr>
          <p:cNvPr id="41987" name="Rectangle 3"/>
          <p:cNvSpPr>
            <a:spLocks noGrp="1" noChangeArrowheads="1"/>
          </p:cNvSpPr>
          <p:nvPr>
            <p:ph type="body" idx="1"/>
          </p:nvPr>
        </p:nvSpPr>
        <p:spPr>
          <a:xfrm>
            <a:off x="1043608" y="1628800"/>
            <a:ext cx="7704087" cy="3672185"/>
          </a:xfrm>
        </p:spPr>
        <p:txBody>
          <a:bodyPr/>
          <a:lstStyle/>
          <a:p>
            <a:pPr eaLnBrk="1" hangingPunct="1">
              <a:buFontTx/>
              <a:buNone/>
            </a:pPr>
            <a:r>
              <a:rPr lang="en-US" altLang="zh-CN" dirty="0"/>
              <a:t>    </a:t>
            </a:r>
            <a:r>
              <a:rPr lang="en-US" altLang="zh-CN" sz="2800" dirty="0">
                <a:latin typeface="华文新魏" panose="02010800040101010101" pitchFamily="2" charset="-122"/>
                <a:ea typeface="华文新魏" panose="02010800040101010101" pitchFamily="2" charset="-122"/>
              </a:rPr>
              <a:t>VFS</a:t>
            </a:r>
            <a:r>
              <a:rPr lang="zh-CN" altLang="en-US" sz="2800" dirty="0">
                <a:latin typeface="华文新魏" panose="02010800040101010101" pitchFamily="2" charset="-122"/>
                <a:ea typeface="华文新魏" panose="02010800040101010101" pitchFamily="2" charset="-122"/>
              </a:rPr>
              <a:t>实质上是一种存在于内存中的，支持多种类型具体文件系统的运行环境，功能有：</a:t>
            </a:r>
          </a:p>
          <a:p>
            <a:pPr eaLnBrk="1" hangingPunct="1"/>
            <a:r>
              <a:rPr lang="zh-CN" altLang="en-US" sz="2800" dirty="0">
                <a:latin typeface="华文新魏" panose="02010800040101010101" pitchFamily="2" charset="-122"/>
                <a:ea typeface="华文新魏" panose="02010800040101010101" pitchFamily="2" charset="-122"/>
              </a:rPr>
              <a:t>记录安装的文件系统类型，；</a:t>
            </a:r>
          </a:p>
          <a:p>
            <a:pPr eaLnBrk="1" hangingPunct="1"/>
            <a:r>
              <a:rPr lang="zh-CN" altLang="en-US" sz="2800" dirty="0">
                <a:latin typeface="华文新魏" panose="02010800040101010101" pitchFamily="2" charset="-122"/>
                <a:ea typeface="华文新魏" panose="02010800040101010101" pitchFamily="2" charset="-122"/>
              </a:rPr>
              <a:t>建立设备与文件系统的联系；</a:t>
            </a:r>
          </a:p>
          <a:p>
            <a:pPr eaLnBrk="1" hangingPunct="1"/>
            <a:r>
              <a:rPr lang="zh-CN" altLang="en-US" sz="2800" dirty="0">
                <a:latin typeface="华文新魏" panose="02010800040101010101" pitchFamily="2" charset="-122"/>
                <a:ea typeface="华文新魏" panose="02010800040101010101" pitchFamily="2" charset="-122"/>
              </a:rPr>
              <a:t>实现面向文件的通用操作；</a:t>
            </a:r>
          </a:p>
          <a:p>
            <a:pPr eaLnBrk="1" hangingPunct="1"/>
            <a:r>
              <a:rPr lang="zh-CN" altLang="en-US" sz="2800" dirty="0">
                <a:latin typeface="华文新魏" panose="02010800040101010101" pitchFamily="2" charset="-122"/>
                <a:ea typeface="华文新魏" panose="02010800040101010101" pitchFamily="2" charset="-122"/>
              </a:rPr>
              <a:t>涉及特定文件系统的操作时映射到具体文件系统中去。</a:t>
            </a:r>
          </a:p>
          <a:p>
            <a:pPr eaLnBrk="1" hangingPunct="1"/>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25976225"/>
      </p:ext>
    </p:extLst>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250825" y="620713"/>
            <a:ext cx="8569325" cy="1143000"/>
          </a:xfrm>
        </p:spPr>
        <p:txBody>
          <a:bodyPr/>
          <a:lstStyle/>
          <a:p>
            <a:r>
              <a:rPr lang="en-US" altLang="zh-CN" sz="4000" dirty="0">
                <a:solidFill>
                  <a:srgbClr val="FF0000"/>
                </a:solidFill>
                <a:latin typeface="+mn-lt"/>
                <a:ea typeface="华文新魏" panose="02010800040101010101" pitchFamily="2" charset="-122"/>
              </a:rPr>
              <a:t>6.4.6</a:t>
            </a:r>
            <a:r>
              <a:rPr lang="zh-CN" altLang="zh-CN" sz="4000" dirty="0">
                <a:solidFill>
                  <a:srgbClr val="FF0000"/>
                </a:solidFill>
                <a:latin typeface="+mn-lt"/>
                <a:ea typeface="华文新魏" panose="02010800040101010101" pitchFamily="2" charset="-122"/>
              </a:rPr>
              <a:t>文件系统性能和可靠性问题</a:t>
            </a:r>
            <a:endParaRPr lang="zh-CN" altLang="en-US" sz="4000" dirty="0">
              <a:solidFill>
                <a:srgbClr val="FF0000"/>
              </a:solidFill>
              <a:latin typeface="+mn-lt"/>
              <a:ea typeface="华文新魏" panose="02010800040101010101" pitchFamily="2" charset="-122"/>
            </a:endParaRPr>
          </a:p>
        </p:txBody>
      </p:sp>
      <p:sp>
        <p:nvSpPr>
          <p:cNvPr id="43011" name="内容占位符 2"/>
          <p:cNvSpPr>
            <a:spLocks noGrp="1"/>
          </p:cNvSpPr>
          <p:nvPr>
            <p:ph idx="1"/>
          </p:nvPr>
        </p:nvSpPr>
        <p:spPr>
          <a:xfrm>
            <a:off x="2195736" y="1628800"/>
            <a:ext cx="5686400" cy="3599730"/>
          </a:xfrm>
        </p:spPr>
        <p:txBody>
          <a:bodyPr/>
          <a:lstStyle/>
          <a:p>
            <a:pPr>
              <a:buFontTx/>
              <a:buNone/>
            </a:pPr>
            <a:r>
              <a:rPr lang="en-US" altLang="zh-CN" dirty="0">
                <a:latin typeface="华文新魏" panose="02010800040101010101" pitchFamily="2" charset="-122"/>
                <a:ea typeface="华文新魏" panose="02010800040101010101" pitchFamily="2" charset="-122"/>
              </a:rPr>
              <a:t>  </a:t>
            </a:r>
            <a:r>
              <a:rPr lang="en-US" altLang="zh-CN" dirty="0">
                <a:solidFill>
                  <a:srgbClr val="3333CC"/>
                </a:solidFill>
                <a:latin typeface="华文新魏" panose="02010800040101010101" pitchFamily="2" charset="-122"/>
                <a:ea typeface="华文新魏" panose="02010800040101010101" pitchFamily="2" charset="-122"/>
              </a:rPr>
              <a:t>1. </a:t>
            </a:r>
            <a:r>
              <a:rPr lang="zh-CN" altLang="zh-CN" dirty="0">
                <a:solidFill>
                  <a:srgbClr val="3333CC"/>
                </a:solidFill>
                <a:latin typeface="华文新魏" panose="02010800040101010101" pitchFamily="2" charset="-122"/>
                <a:ea typeface="华文新魏" panose="02010800040101010101" pitchFamily="2" charset="-122"/>
              </a:rPr>
              <a:t>文件系统性能问题</a:t>
            </a:r>
          </a:p>
          <a:p>
            <a:r>
              <a:rPr lang="zh-CN" altLang="zh-CN" dirty="0">
                <a:latin typeface="华文新魏" panose="02010800040101010101" pitchFamily="2" charset="-122"/>
                <a:ea typeface="华文新魏" panose="02010800040101010101" pitchFamily="2" charset="-122"/>
              </a:rPr>
              <a:t>盘块高速缓存。 </a:t>
            </a:r>
            <a:endParaRPr lang="en-US" altLang="zh-CN" dirty="0">
              <a:latin typeface="华文新魏" panose="02010800040101010101" pitchFamily="2" charset="-122"/>
              <a:ea typeface="华文新魏" panose="02010800040101010101" pitchFamily="2" charset="-122"/>
            </a:endParaRPr>
          </a:p>
          <a:p>
            <a:r>
              <a:rPr lang="zh-CN" altLang="zh-CN" dirty="0">
                <a:latin typeface="华文新魏" panose="02010800040101010101" pitchFamily="2" charset="-122"/>
                <a:ea typeface="华文新魏" panose="02010800040101010101" pitchFamily="2" charset="-122"/>
              </a:rPr>
              <a:t>数据预先读入。</a:t>
            </a:r>
            <a:endParaRPr lang="en-US" altLang="zh-CN" dirty="0">
              <a:latin typeface="华文新魏" panose="02010800040101010101" pitchFamily="2" charset="-122"/>
              <a:ea typeface="华文新魏" panose="02010800040101010101" pitchFamily="2" charset="-122"/>
            </a:endParaRPr>
          </a:p>
          <a:p>
            <a:r>
              <a:rPr lang="zh-CN" altLang="zh-CN" dirty="0">
                <a:latin typeface="华文新魏" panose="02010800040101010101" pitchFamily="2" charset="-122"/>
                <a:ea typeface="华文新魏" panose="02010800040101010101" pitchFamily="2" charset="-122"/>
              </a:rPr>
              <a:t>信息优化分布。</a:t>
            </a:r>
            <a:endParaRPr lang="en-US" altLang="zh-CN" dirty="0">
              <a:latin typeface="华文新魏" panose="02010800040101010101" pitchFamily="2" charset="-122"/>
              <a:ea typeface="华文新魏" panose="02010800040101010101" pitchFamily="2" charset="-122"/>
            </a:endParaRPr>
          </a:p>
          <a:p>
            <a:r>
              <a:rPr lang="zh-CN" altLang="zh-CN" dirty="0">
                <a:latin typeface="华文新魏" panose="02010800040101010101" pitchFamily="2" charset="-122"/>
                <a:ea typeface="华文新魏" panose="02010800040101010101" pitchFamily="2" charset="-122"/>
              </a:rPr>
              <a:t>磁盘驱动调度。</a:t>
            </a:r>
            <a:endParaRPr lang="en-US" altLang="zh-CN" dirty="0">
              <a:latin typeface="华文新魏" panose="02010800040101010101" pitchFamily="2" charset="-122"/>
              <a:ea typeface="华文新魏" panose="02010800040101010101" pitchFamily="2" charset="-122"/>
            </a:endParaRPr>
          </a:p>
          <a:p>
            <a:r>
              <a:rPr lang="zh-CN" altLang="zh-CN" dirty="0">
                <a:latin typeface="华文新魏" panose="02010800040101010101" pitchFamily="2" charset="-122"/>
                <a:ea typeface="华文新魏" panose="02010800040101010101" pitchFamily="2" charset="-122"/>
              </a:rPr>
              <a:t>内存映射文件。</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792270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684213" y="485775"/>
            <a:ext cx="7772400" cy="566961"/>
          </a:xfrm>
        </p:spPr>
        <p:txBody>
          <a:bodyPr/>
          <a:lstStyle/>
          <a:p>
            <a:r>
              <a:rPr lang="en-US" altLang="zh-CN" sz="3200" dirty="0">
                <a:solidFill>
                  <a:srgbClr val="3333CC"/>
                </a:solidFill>
                <a:latin typeface="华文新魏" panose="02010800040101010101" pitchFamily="2" charset="-122"/>
                <a:ea typeface="华文新魏" panose="02010800040101010101" pitchFamily="2" charset="-122"/>
                <a:cs typeface="+mn-cs"/>
              </a:rPr>
              <a:t>2. </a:t>
            </a:r>
            <a:r>
              <a:rPr lang="zh-CN" altLang="zh-CN" sz="3200" dirty="0">
                <a:solidFill>
                  <a:srgbClr val="3333CC"/>
                </a:solidFill>
                <a:latin typeface="华文新魏" panose="02010800040101010101" pitchFamily="2" charset="-122"/>
                <a:ea typeface="华文新魏" panose="02010800040101010101" pitchFamily="2" charset="-122"/>
                <a:cs typeface="+mn-cs"/>
              </a:rPr>
              <a:t>文件系统可靠性问题</a:t>
            </a:r>
            <a:br>
              <a:rPr lang="zh-CN" altLang="zh-CN" sz="3200" dirty="0">
                <a:solidFill>
                  <a:srgbClr val="3333CC"/>
                </a:solidFill>
                <a:latin typeface="华文新魏" panose="02010800040101010101" pitchFamily="2" charset="-122"/>
                <a:ea typeface="华文新魏" panose="02010800040101010101" pitchFamily="2" charset="-122"/>
                <a:cs typeface="+mn-cs"/>
              </a:rPr>
            </a:br>
            <a:endParaRPr lang="zh-CN" altLang="en-US" sz="3200" dirty="0">
              <a:solidFill>
                <a:srgbClr val="3333CC"/>
              </a:solidFill>
              <a:latin typeface="华文新魏" panose="02010800040101010101" pitchFamily="2" charset="-122"/>
              <a:ea typeface="华文新魏" panose="02010800040101010101" pitchFamily="2" charset="-122"/>
              <a:cs typeface="+mn-cs"/>
            </a:endParaRPr>
          </a:p>
        </p:txBody>
      </p:sp>
      <p:sp>
        <p:nvSpPr>
          <p:cNvPr id="44035" name="内容占位符 2"/>
          <p:cNvSpPr>
            <a:spLocks noGrp="1"/>
          </p:cNvSpPr>
          <p:nvPr>
            <p:ph idx="1"/>
          </p:nvPr>
        </p:nvSpPr>
        <p:spPr>
          <a:xfrm>
            <a:off x="1502451" y="1412776"/>
            <a:ext cx="6982544" cy="3168129"/>
          </a:xfrm>
        </p:spPr>
        <p:txBody>
          <a:bodyPr/>
          <a:lstStyle/>
          <a:p>
            <a:pPr>
              <a:buFontTx/>
              <a:buNone/>
            </a:pPr>
            <a:r>
              <a:rPr lang="en-US" altLang="zh-CN" dirty="0">
                <a:latin typeface="华文新魏" panose="02010800040101010101" pitchFamily="2" charset="-122"/>
                <a:ea typeface="华文新魏" panose="02010800040101010101" pitchFamily="2" charset="-122"/>
              </a:rPr>
              <a:t>   (1)</a:t>
            </a:r>
            <a:r>
              <a:rPr lang="zh-CN" altLang="zh-CN" dirty="0">
                <a:latin typeface="华文新魏" panose="02010800040101010101" pitchFamily="2" charset="-122"/>
                <a:ea typeface="华文新魏" panose="02010800040101010101" pitchFamily="2" charset="-122"/>
              </a:rPr>
              <a:t>提高文件系统可靠性的措施</a:t>
            </a:r>
            <a:endParaRPr lang="en-US" altLang="zh-CN" dirty="0">
              <a:latin typeface="华文新魏" panose="02010800040101010101" pitchFamily="2" charset="-122"/>
              <a:ea typeface="华文新魏" panose="02010800040101010101" pitchFamily="2" charset="-122"/>
            </a:endParaRPr>
          </a:p>
          <a:p>
            <a:r>
              <a:rPr lang="zh-CN" altLang="zh-CN" dirty="0">
                <a:latin typeface="华文新魏" panose="02010800040101010101" pitchFamily="2" charset="-122"/>
                <a:ea typeface="华文新魏" panose="02010800040101010101" pitchFamily="2" charset="-122"/>
              </a:rPr>
              <a:t>磁盘坏块管理。</a:t>
            </a:r>
            <a:endParaRPr lang="en-US" altLang="zh-CN" dirty="0">
              <a:latin typeface="华文新魏" panose="02010800040101010101" pitchFamily="2" charset="-122"/>
              <a:ea typeface="华文新魏" panose="02010800040101010101" pitchFamily="2" charset="-122"/>
            </a:endParaRPr>
          </a:p>
          <a:p>
            <a:pPr>
              <a:buFontTx/>
              <a:buNone/>
            </a:pPr>
            <a:r>
              <a:rPr lang="en-US" altLang="zh-CN" dirty="0">
                <a:latin typeface="华文新魏" panose="02010800040101010101" pitchFamily="2" charset="-122"/>
                <a:ea typeface="华文新魏" panose="02010800040101010101" pitchFamily="2" charset="-122"/>
              </a:rPr>
              <a:t>    1) </a:t>
            </a:r>
            <a:r>
              <a:rPr lang="zh-CN" altLang="zh-CN" dirty="0">
                <a:latin typeface="华文新魏" panose="02010800040101010101" pitchFamily="2" charset="-122"/>
                <a:ea typeface="华文新魏" panose="02010800040101010101" pitchFamily="2" charset="-122"/>
              </a:rPr>
              <a:t>硬件方法：</a:t>
            </a:r>
            <a:endParaRPr lang="en-US" altLang="zh-CN" dirty="0">
              <a:latin typeface="华文新魏" panose="02010800040101010101" pitchFamily="2" charset="-122"/>
              <a:ea typeface="华文新魏" panose="02010800040101010101" pitchFamily="2" charset="-122"/>
            </a:endParaRPr>
          </a:p>
          <a:p>
            <a:pPr>
              <a:buFontTx/>
              <a:buNone/>
            </a:pPr>
            <a:r>
              <a:rPr lang="en-US" altLang="zh-CN" dirty="0">
                <a:latin typeface="华文新魏" panose="02010800040101010101" pitchFamily="2" charset="-122"/>
                <a:ea typeface="华文新魏" panose="02010800040101010101" pitchFamily="2" charset="-122"/>
              </a:rPr>
              <a:t>    2)</a:t>
            </a:r>
            <a:r>
              <a:rPr lang="zh-CN" altLang="zh-CN" dirty="0">
                <a:latin typeface="华文新魏" panose="02010800040101010101" pitchFamily="2" charset="-122"/>
                <a:ea typeface="华文新魏" panose="02010800040101010101" pitchFamily="2" charset="-122"/>
              </a:rPr>
              <a:t>软件方法：</a:t>
            </a:r>
            <a:endParaRPr lang="en-US" altLang="zh-CN" dirty="0">
              <a:latin typeface="华文新魏" panose="02010800040101010101" pitchFamily="2" charset="-122"/>
              <a:ea typeface="华文新魏" panose="02010800040101010101" pitchFamily="2" charset="-122"/>
            </a:endParaRPr>
          </a:p>
          <a:p>
            <a:r>
              <a:rPr lang="zh-CN" altLang="zh-CN" dirty="0">
                <a:latin typeface="华文新魏" panose="02010800040101010101" pitchFamily="2" charset="-122"/>
                <a:ea typeface="华文新魏" panose="02010800040101010101" pitchFamily="2" charset="-122"/>
              </a:rPr>
              <a:t>备份数据。</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992128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900113" y="333375"/>
            <a:ext cx="7772400" cy="647353"/>
          </a:xfrm>
        </p:spPr>
        <p:txBody>
          <a:bodyPr/>
          <a:lstStyle/>
          <a:p>
            <a:r>
              <a:rPr lang="en-US" altLang="zh-CN" sz="3200" dirty="0">
                <a:solidFill>
                  <a:srgbClr val="3333CC"/>
                </a:solidFill>
                <a:latin typeface="华文新魏" panose="02010800040101010101" pitchFamily="2" charset="-122"/>
                <a:ea typeface="华文新魏" panose="02010800040101010101" pitchFamily="2" charset="-122"/>
                <a:cs typeface="+mn-cs"/>
              </a:rPr>
              <a:t>(2)</a:t>
            </a:r>
            <a:r>
              <a:rPr lang="zh-CN" altLang="zh-CN" sz="3200" dirty="0">
                <a:solidFill>
                  <a:srgbClr val="3333CC"/>
                </a:solidFill>
                <a:latin typeface="华文新魏" panose="02010800040101010101" pitchFamily="2" charset="-122"/>
                <a:ea typeface="华文新魏" panose="02010800040101010101" pitchFamily="2" charset="-122"/>
                <a:cs typeface="+mn-cs"/>
              </a:rPr>
              <a:t>文件系统一致性检查</a:t>
            </a:r>
            <a:endParaRPr lang="zh-CN" altLang="en-US" sz="3200" dirty="0">
              <a:solidFill>
                <a:srgbClr val="3333CC"/>
              </a:solidFill>
              <a:latin typeface="华文新魏" panose="02010800040101010101" pitchFamily="2" charset="-122"/>
              <a:ea typeface="华文新魏" panose="02010800040101010101" pitchFamily="2" charset="-122"/>
              <a:cs typeface="+mn-cs"/>
            </a:endParaRPr>
          </a:p>
        </p:txBody>
      </p:sp>
      <p:sp>
        <p:nvSpPr>
          <p:cNvPr id="45059" name="内容占位符 2"/>
          <p:cNvSpPr>
            <a:spLocks noGrp="1"/>
          </p:cNvSpPr>
          <p:nvPr>
            <p:ph idx="1"/>
          </p:nvPr>
        </p:nvSpPr>
        <p:spPr>
          <a:xfrm>
            <a:off x="682179" y="1196752"/>
            <a:ext cx="8208267" cy="4248695"/>
          </a:xfrm>
        </p:spPr>
        <p:txBody>
          <a:bodyPr/>
          <a:lstStyle/>
          <a:p>
            <a:r>
              <a:rPr lang="en-US" altLang="zh-CN" dirty="0">
                <a:solidFill>
                  <a:srgbClr val="FF0000"/>
                </a:solidFill>
                <a:latin typeface="华文新魏" panose="02010800040101010101" pitchFamily="2" charset="-122"/>
                <a:ea typeface="华文新魏" panose="02010800040101010101" pitchFamily="2" charset="-122"/>
              </a:rPr>
              <a:t>1) </a:t>
            </a:r>
            <a:r>
              <a:rPr lang="zh-CN" altLang="zh-CN" dirty="0">
                <a:solidFill>
                  <a:srgbClr val="FF0000"/>
                </a:solidFill>
                <a:latin typeface="华文新魏" panose="02010800040101010101" pitchFamily="2" charset="-122"/>
                <a:ea typeface="华文新魏" panose="02010800040101010101" pitchFamily="2" charset="-122"/>
              </a:rPr>
              <a:t>磁盘块一致性检查</a:t>
            </a:r>
            <a:endParaRPr lang="en-US" altLang="zh-CN" dirty="0">
              <a:solidFill>
                <a:srgbClr val="FF0000"/>
              </a:solidFill>
              <a:latin typeface="华文新魏" panose="02010800040101010101" pitchFamily="2" charset="-122"/>
              <a:ea typeface="华文新魏" panose="02010800040101010101" pitchFamily="2" charset="-122"/>
            </a:endParaRPr>
          </a:p>
          <a:p>
            <a:r>
              <a:rPr lang="zh-CN" altLang="en-US" sz="2800" dirty="0">
                <a:latin typeface="华文新魏" panose="02010800040101010101" pitchFamily="2" charset="-122"/>
                <a:ea typeface="华文新魏" panose="02010800040101010101" pitchFamily="2" charset="-122"/>
              </a:rPr>
              <a:t>原理：</a:t>
            </a:r>
            <a:r>
              <a:rPr lang="zh-CN" altLang="zh-CN" sz="2800" dirty="0">
                <a:latin typeface="华文新魏" panose="02010800040101010101" pitchFamily="2" charset="-122"/>
                <a:ea typeface="华文新魏" panose="02010800040101010101" pitchFamily="2" charset="-122"/>
              </a:rPr>
              <a:t>操作系统为每个磁盘块建立两个计数器：占用计数器和空闲计数器，前者记录该磁盘块在文件中出现的次数，后者记录该磁盘块在空闲块链表中出现的次数，初始化时空闲计数器置</a:t>
            </a:r>
            <a:r>
              <a:rPr lang="en-US" altLang="zh-CN" sz="2800" dirty="0">
                <a:latin typeface="华文新魏" panose="02010800040101010101" pitchFamily="2" charset="-122"/>
                <a:ea typeface="华文新魏" panose="02010800040101010101" pitchFamily="2" charset="-122"/>
              </a:rPr>
              <a:t>1</a:t>
            </a:r>
            <a:r>
              <a:rPr lang="zh-CN" altLang="zh-CN" sz="2800" dirty="0">
                <a:latin typeface="华文新魏" panose="02010800040101010101" pitchFamily="2" charset="-122"/>
                <a:ea typeface="华文新魏" panose="02010800040101010101" pitchFamily="2" charset="-122"/>
              </a:rPr>
              <a:t>，而占用计数器置</a:t>
            </a:r>
            <a:r>
              <a:rPr lang="en-US" altLang="zh-CN" sz="2800" dirty="0">
                <a:latin typeface="华文新魏" panose="02010800040101010101" pitchFamily="2" charset="-122"/>
                <a:ea typeface="华文新魏" panose="02010800040101010101" pitchFamily="2" charset="-122"/>
              </a:rPr>
              <a:t>0</a:t>
            </a:r>
            <a:r>
              <a:rPr lang="zh-CN" altLang="zh-CN" sz="2800" dirty="0">
                <a:latin typeface="华文新魏" panose="02010800040101010101" pitchFamily="2" charset="-122"/>
                <a:ea typeface="华文新魏" panose="02010800040101010101" pitchFamily="2" charset="-122"/>
              </a:rPr>
              <a:t>，当磁盘块分配给文件使用时其空闲计数器置</a:t>
            </a:r>
            <a:r>
              <a:rPr lang="en-US" altLang="zh-CN" sz="2800" dirty="0">
                <a:latin typeface="华文新魏" panose="02010800040101010101" pitchFamily="2" charset="-122"/>
                <a:ea typeface="华文新魏" panose="02010800040101010101" pitchFamily="2" charset="-122"/>
              </a:rPr>
              <a:t>0</a:t>
            </a:r>
            <a:r>
              <a:rPr lang="zh-CN" altLang="zh-CN" sz="2800" dirty="0">
                <a:latin typeface="华文新魏" panose="02010800040101010101" pitchFamily="2" charset="-122"/>
                <a:ea typeface="华文新魏" panose="02010800040101010101" pitchFamily="2" charset="-122"/>
              </a:rPr>
              <a:t>，而同时占用计数器置</a:t>
            </a:r>
            <a:r>
              <a:rPr lang="en-US" altLang="zh-CN" sz="2800" dirty="0">
                <a:latin typeface="华文新魏" panose="02010800040101010101" pitchFamily="2" charset="-122"/>
                <a:ea typeface="华文新魏" panose="02010800040101010101" pitchFamily="2" charset="-122"/>
              </a:rPr>
              <a:t>1</a:t>
            </a:r>
            <a:r>
              <a:rPr lang="zh-CN" altLang="zh-CN" sz="2800" dirty="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zh-CN" altLang="zh-CN" sz="2800" dirty="0">
                <a:latin typeface="华文新魏" panose="02010800040101010101" pitchFamily="2" charset="-122"/>
                <a:ea typeface="华文新魏" panose="02010800040101010101" pitchFamily="2" charset="-122"/>
              </a:rPr>
              <a:t>通过每个磁盘块的两个计数器进行相互比对来判断是否存在磁盘块不一致的状态。</a:t>
            </a:r>
          </a:p>
          <a:p>
            <a:endParaRPr lang="zh-CN" altLang="en-US" dirty="0"/>
          </a:p>
        </p:txBody>
      </p:sp>
    </p:spTree>
    <p:extLst>
      <p:ext uri="{BB962C8B-B14F-4D97-AF65-F5344CB8AC3E}">
        <p14:creationId xmlns:p14="http://schemas.microsoft.com/office/powerpoint/2010/main" val="30648601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50825" y="260350"/>
            <a:ext cx="8353425" cy="569913"/>
          </a:xfrm>
        </p:spPr>
        <p:txBody>
          <a:bodyPr/>
          <a:lstStyle/>
          <a:p>
            <a:r>
              <a:rPr lang="zh-CN" altLang="en-US" sz="3200" dirty="0">
                <a:solidFill>
                  <a:srgbClr val="3333CC"/>
                </a:solidFill>
                <a:latin typeface="华文新魏" panose="02010800040101010101" pitchFamily="2" charset="-122"/>
                <a:ea typeface="华文新魏" panose="02010800040101010101" pitchFamily="2" charset="-122"/>
                <a:cs typeface="+mn-cs"/>
              </a:rPr>
              <a:t>两个计数器值不同组合及其处理方法</a:t>
            </a:r>
          </a:p>
        </p:txBody>
      </p:sp>
      <p:sp>
        <p:nvSpPr>
          <p:cNvPr id="46083" name="内容占位符 2"/>
          <p:cNvSpPr>
            <a:spLocks noGrp="1"/>
          </p:cNvSpPr>
          <p:nvPr>
            <p:ph idx="1"/>
          </p:nvPr>
        </p:nvSpPr>
        <p:spPr>
          <a:xfrm>
            <a:off x="250825" y="1125538"/>
            <a:ext cx="8642350" cy="3382962"/>
          </a:xfrm>
        </p:spPr>
        <p:txBody>
          <a:bodyPr/>
          <a:lstStyle/>
          <a:p>
            <a:r>
              <a:rPr lang="zh-CN" altLang="zh-CN" sz="2800" dirty="0">
                <a:latin typeface="华文新魏" panose="02010800040101010101" pitchFamily="2" charset="-122"/>
                <a:ea typeface="华文新魏" panose="02010800040101010101" pitchFamily="2" charset="-122"/>
              </a:rPr>
              <a:t>情况</a:t>
            </a:r>
            <a:r>
              <a:rPr lang="en-US" altLang="zh-CN" sz="2800" dirty="0">
                <a:latin typeface="华文新魏" panose="02010800040101010101" pitchFamily="2" charset="-122"/>
                <a:ea typeface="华文新魏" panose="02010800040101010101" pitchFamily="2" charset="-122"/>
              </a:rPr>
              <a:t>1</a:t>
            </a:r>
            <a:r>
              <a:rPr lang="zh-CN" altLang="zh-CN" sz="2800" dirty="0">
                <a:latin typeface="华文新魏" panose="02010800040101010101" pitchFamily="2" charset="-122"/>
                <a:ea typeface="华文新魏" panose="02010800040101010101" pitchFamily="2" charset="-122"/>
              </a:rPr>
              <a:t>：如果有一个磁盘块对应的两个计数器均为</a:t>
            </a:r>
            <a:r>
              <a:rPr lang="en-US" altLang="zh-CN" sz="2800" dirty="0">
                <a:latin typeface="华文新魏" panose="02010800040101010101" pitchFamily="2" charset="-122"/>
                <a:ea typeface="华文新魏" panose="02010800040101010101" pitchFamily="2" charset="-122"/>
              </a:rPr>
              <a:t>1。</a:t>
            </a:r>
          </a:p>
          <a:p>
            <a:r>
              <a:rPr lang="zh-CN" altLang="zh-CN" sz="2800" dirty="0">
                <a:latin typeface="华文新魏" panose="02010800040101010101" pitchFamily="2" charset="-122"/>
                <a:ea typeface="华文新魏" panose="02010800040101010101" pitchFamily="2" charset="-122"/>
              </a:rPr>
              <a:t>情况</a:t>
            </a:r>
            <a:r>
              <a:rPr lang="en-US" altLang="zh-CN" sz="2800" dirty="0">
                <a:latin typeface="华文新魏" panose="02010800040101010101" pitchFamily="2" charset="-122"/>
                <a:ea typeface="华文新魏" panose="02010800040101010101" pitchFamily="2" charset="-122"/>
              </a:rPr>
              <a:t>2</a:t>
            </a:r>
            <a:r>
              <a:rPr lang="zh-CN" altLang="zh-CN" sz="2800" dirty="0">
                <a:latin typeface="华文新魏" panose="02010800040101010101" pitchFamily="2" charset="-122"/>
                <a:ea typeface="华文新魏" panose="02010800040101010101" pitchFamily="2" charset="-122"/>
              </a:rPr>
              <a:t>：如果有一个磁盘块对应的两个计数器均为</a:t>
            </a:r>
            <a:r>
              <a:rPr lang="en-US" altLang="zh-CN" sz="2800" dirty="0">
                <a:latin typeface="华文新魏" panose="02010800040101010101" pitchFamily="2" charset="-122"/>
                <a:ea typeface="华文新魏" panose="02010800040101010101" pitchFamily="2" charset="-122"/>
              </a:rPr>
              <a:t>0</a:t>
            </a:r>
            <a:r>
              <a:rPr lang="zh-CN" altLang="en-US" sz="2800" dirty="0">
                <a:latin typeface="华文新魏" panose="02010800040101010101" pitchFamily="2" charset="-122"/>
                <a:ea typeface="华文新魏" panose="02010800040101010101" pitchFamily="2" charset="-122"/>
              </a:rPr>
              <a:t>。</a:t>
            </a:r>
            <a:endParaRPr lang="en-US" altLang="zh-CN" sz="2800" dirty="0">
              <a:latin typeface="华文新魏" panose="02010800040101010101" pitchFamily="2" charset="-122"/>
              <a:ea typeface="华文新魏" panose="02010800040101010101" pitchFamily="2" charset="-122"/>
            </a:endParaRPr>
          </a:p>
          <a:p>
            <a:r>
              <a:rPr lang="zh-CN" altLang="zh-CN" sz="2800" dirty="0">
                <a:latin typeface="华文新魏" panose="02010800040101010101" pitchFamily="2" charset="-122"/>
                <a:ea typeface="华文新魏" panose="02010800040101010101" pitchFamily="2" charset="-122"/>
              </a:rPr>
              <a:t>情况</a:t>
            </a:r>
            <a:r>
              <a:rPr lang="en-US" altLang="zh-CN" sz="2800" dirty="0">
                <a:latin typeface="华文新魏" panose="02010800040101010101" pitchFamily="2" charset="-122"/>
                <a:ea typeface="华文新魏" panose="02010800040101010101" pitchFamily="2" charset="-122"/>
              </a:rPr>
              <a:t>3</a:t>
            </a:r>
            <a:r>
              <a:rPr lang="zh-CN" altLang="zh-CN" sz="2800" dirty="0">
                <a:latin typeface="华文新魏" panose="02010800040101010101" pitchFamily="2" charset="-122"/>
                <a:ea typeface="华文新魏" panose="02010800040101010101" pitchFamily="2" charset="-122"/>
              </a:rPr>
              <a:t>：一个磁盘块的占用计数器为</a:t>
            </a:r>
            <a:r>
              <a:rPr lang="en-US" altLang="zh-CN" sz="2800" dirty="0">
                <a:latin typeface="华文新魏" panose="02010800040101010101" pitchFamily="2" charset="-122"/>
                <a:ea typeface="华文新魏" panose="02010800040101010101" pitchFamily="2" charset="-122"/>
              </a:rPr>
              <a:t>0</a:t>
            </a:r>
            <a:r>
              <a:rPr lang="zh-CN" altLang="zh-CN" sz="2800" dirty="0">
                <a:latin typeface="华文新魏" panose="02010800040101010101" pitchFamily="2" charset="-122"/>
                <a:ea typeface="华文新魏" panose="02010800040101010101" pitchFamily="2" charset="-122"/>
              </a:rPr>
              <a:t>，且空闲计数器为</a:t>
            </a:r>
            <a:r>
              <a:rPr lang="en-US" altLang="zh-CN" sz="2800" dirty="0">
                <a:latin typeface="华文新魏" panose="02010800040101010101" pitchFamily="2" charset="-122"/>
                <a:ea typeface="华文新魏" panose="02010800040101010101" pitchFamily="2" charset="-122"/>
              </a:rPr>
              <a:t>2。</a:t>
            </a:r>
          </a:p>
          <a:p>
            <a:r>
              <a:rPr lang="zh-CN" altLang="zh-CN" sz="2800" dirty="0">
                <a:latin typeface="华文新魏" panose="02010800040101010101" pitchFamily="2" charset="-122"/>
                <a:ea typeface="华文新魏" panose="02010800040101010101" pitchFamily="2" charset="-122"/>
              </a:rPr>
              <a:t>情况</a:t>
            </a:r>
            <a:r>
              <a:rPr lang="en-US" altLang="zh-CN" sz="2800" dirty="0">
                <a:latin typeface="华文新魏" panose="02010800040101010101" pitchFamily="2" charset="-122"/>
                <a:ea typeface="华文新魏" panose="02010800040101010101" pitchFamily="2" charset="-122"/>
              </a:rPr>
              <a:t>4</a:t>
            </a:r>
            <a:r>
              <a:rPr lang="zh-CN" altLang="zh-CN" sz="2800" dirty="0">
                <a:latin typeface="华文新魏" panose="02010800040101010101" pitchFamily="2" charset="-122"/>
                <a:ea typeface="华文新魏" panose="02010800040101010101" pitchFamily="2" charset="-122"/>
              </a:rPr>
              <a:t>：一个磁盘块的占用计数器为</a:t>
            </a:r>
            <a:r>
              <a:rPr lang="en-US" altLang="zh-CN" sz="2800" dirty="0">
                <a:latin typeface="华文新魏" panose="02010800040101010101" pitchFamily="2" charset="-122"/>
                <a:ea typeface="华文新魏" panose="02010800040101010101" pitchFamily="2" charset="-122"/>
              </a:rPr>
              <a:t>2</a:t>
            </a:r>
            <a:r>
              <a:rPr lang="zh-CN" altLang="zh-CN" sz="2800" dirty="0">
                <a:latin typeface="华文新魏" panose="02010800040101010101" pitchFamily="2" charset="-122"/>
                <a:ea typeface="华文新魏" panose="02010800040101010101" pitchFamily="2" charset="-122"/>
              </a:rPr>
              <a:t>，且空闲计数器为</a:t>
            </a:r>
            <a:r>
              <a:rPr lang="en-US" altLang="zh-CN" sz="2800" dirty="0">
                <a:latin typeface="华文新魏" panose="02010800040101010101" pitchFamily="2" charset="-122"/>
                <a:ea typeface="华文新魏" panose="02010800040101010101" pitchFamily="2" charset="-122"/>
              </a:rPr>
              <a:t>0。</a:t>
            </a:r>
            <a:endParaRPr lang="zh-CN" altLang="en-US" sz="2800" dirty="0">
              <a:latin typeface="华文新魏" panose="02010800040101010101" pitchFamily="2" charset="-122"/>
              <a:ea typeface="华文新魏" panose="02010800040101010101" pitchFamily="2" charset="-122"/>
            </a:endParaRPr>
          </a:p>
        </p:txBody>
      </p:sp>
      <p:grpSp>
        <p:nvGrpSpPr>
          <p:cNvPr id="46084" name="Group 47"/>
          <p:cNvGrpSpPr>
            <a:grpSpLocks/>
          </p:cNvGrpSpPr>
          <p:nvPr/>
        </p:nvGrpSpPr>
        <p:grpSpPr bwMode="auto">
          <a:xfrm>
            <a:off x="827088" y="4508500"/>
            <a:ext cx="6913562" cy="1031875"/>
            <a:chOff x="1735" y="9041"/>
            <a:chExt cx="6380" cy="1625"/>
          </a:xfrm>
        </p:grpSpPr>
        <p:sp>
          <p:nvSpPr>
            <p:cNvPr id="90160" name="Text Box 48"/>
            <p:cNvSpPr txBox="1">
              <a:spLocks noChangeArrowheads="1"/>
            </p:cNvSpPr>
            <p:nvPr/>
          </p:nvSpPr>
          <p:spPr bwMode="auto">
            <a:xfrm>
              <a:off x="3330" y="9041"/>
              <a:ext cx="4785" cy="340"/>
            </a:xfrm>
            <a:prstGeom prst="rect">
              <a:avLst/>
            </a:prstGeom>
            <a:solidFill>
              <a:schemeClr val="accent6">
                <a:lumMod val="40000"/>
                <a:lumOff val="60000"/>
              </a:schemeClr>
            </a:solidFill>
            <a:ln w="9525">
              <a:noFill/>
              <a:miter lim="800000"/>
              <a:headEnd/>
              <a:tailEnd/>
            </a:ln>
          </p:spPr>
          <p:txBody>
            <a:bodyPr/>
            <a:lstStyle/>
            <a:p>
              <a:pPr algn="just">
                <a:defRPr/>
              </a:pPr>
              <a:r>
                <a:rPr lang="en-US" altLang="zh-CN" sz="900" dirty="0">
                  <a:latin typeface="Calibri" pitchFamily="34" charset="0"/>
                </a:rPr>
                <a:t>1           2        3       4        5       6          7        8           9         10       11         12           13             14          15           16   </a:t>
              </a:r>
              <a:endParaRPr lang="zh-CN" altLang="zh-CN" dirty="0"/>
            </a:p>
          </p:txBody>
        </p:sp>
        <p:grpSp>
          <p:nvGrpSpPr>
            <p:cNvPr id="46086" name="Group 49"/>
            <p:cNvGrpSpPr>
              <a:grpSpLocks/>
            </p:cNvGrpSpPr>
            <p:nvPr/>
          </p:nvGrpSpPr>
          <p:grpSpPr bwMode="auto">
            <a:xfrm>
              <a:off x="1735" y="9404"/>
              <a:ext cx="6324" cy="1262"/>
              <a:chOff x="1735" y="9404"/>
              <a:chExt cx="6324" cy="1262"/>
            </a:xfrm>
          </p:grpSpPr>
          <p:grpSp>
            <p:nvGrpSpPr>
              <p:cNvPr id="46087" name="Group 50"/>
              <p:cNvGrpSpPr>
                <a:grpSpLocks/>
              </p:cNvGrpSpPr>
              <p:nvPr/>
            </p:nvGrpSpPr>
            <p:grpSpPr bwMode="auto">
              <a:xfrm>
                <a:off x="1735" y="9404"/>
                <a:ext cx="6324" cy="1262"/>
                <a:chOff x="1735" y="9404"/>
                <a:chExt cx="6324" cy="1262"/>
              </a:xfrm>
            </p:grpSpPr>
            <p:grpSp>
              <p:nvGrpSpPr>
                <p:cNvPr id="46089" name="Group 51"/>
                <p:cNvGrpSpPr>
                  <a:grpSpLocks/>
                </p:cNvGrpSpPr>
                <p:nvPr/>
              </p:nvGrpSpPr>
              <p:grpSpPr bwMode="auto">
                <a:xfrm>
                  <a:off x="1735" y="9404"/>
                  <a:ext cx="6324" cy="1262"/>
                  <a:chOff x="1506" y="9482"/>
                  <a:chExt cx="6324" cy="1262"/>
                </a:xfrm>
              </p:grpSpPr>
              <p:grpSp>
                <p:nvGrpSpPr>
                  <p:cNvPr id="46093" name="Group 52"/>
                  <p:cNvGrpSpPr>
                    <a:grpSpLocks/>
                  </p:cNvGrpSpPr>
                  <p:nvPr/>
                </p:nvGrpSpPr>
                <p:grpSpPr bwMode="auto">
                  <a:xfrm>
                    <a:off x="1506" y="9482"/>
                    <a:ext cx="6324" cy="1262"/>
                    <a:chOff x="1753" y="9482"/>
                    <a:chExt cx="6324" cy="1262"/>
                  </a:xfrm>
                </p:grpSpPr>
                <p:grpSp>
                  <p:nvGrpSpPr>
                    <p:cNvPr id="46095" name="Group 53"/>
                    <p:cNvGrpSpPr>
                      <a:grpSpLocks/>
                    </p:cNvGrpSpPr>
                    <p:nvPr/>
                  </p:nvGrpSpPr>
                  <p:grpSpPr bwMode="auto">
                    <a:xfrm>
                      <a:off x="1753" y="9482"/>
                      <a:ext cx="6324" cy="1262"/>
                      <a:chOff x="1753" y="9482"/>
                      <a:chExt cx="6324" cy="1262"/>
                    </a:xfrm>
                  </p:grpSpPr>
                  <p:grpSp>
                    <p:nvGrpSpPr>
                      <p:cNvPr id="46097" name="Group 54"/>
                      <p:cNvGrpSpPr>
                        <a:grpSpLocks/>
                      </p:cNvGrpSpPr>
                      <p:nvPr/>
                    </p:nvGrpSpPr>
                    <p:grpSpPr bwMode="auto">
                      <a:xfrm>
                        <a:off x="1753" y="9482"/>
                        <a:ext cx="6324" cy="1262"/>
                        <a:chOff x="1753" y="9482"/>
                        <a:chExt cx="6324" cy="1262"/>
                      </a:xfrm>
                    </p:grpSpPr>
                    <p:grpSp>
                      <p:nvGrpSpPr>
                        <p:cNvPr id="46099" name="Group 55"/>
                        <p:cNvGrpSpPr>
                          <a:grpSpLocks/>
                        </p:cNvGrpSpPr>
                        <p:nvPr/>
                      </p:nvGrpSpPr>
                      <p:grpSpPr bwMode="auto">
                        <a:xfrm>
                          <a:off x="1753" y="9482"/>
                          <a:ext cx="6324" cy="1225"/>
                          <a:chOff x="1753" y="9482"/>
                          <a:chExt cx="6324" cy="1225"/>
                        </a:xfrm>
                      </p:grpSpPr>
                      <p:grpSp>
                        <p:nvGrpSpPr>
                          <p:cNvPr id="46118" name="Group 56"/>
                          <p:cNvGrpSpPr>
                            <a:grpSpLocks/>
                          </p:cNvGrpSpPr>
                          <p:nvPr/>
                        </p:nvGrpSpPr>
                        <p:grpSpPr bwMode="auto">
                          <a:xfrm>
                            <a:off x="1753" y="9509"/>
                            <a:ext cx="6324" cy="1198"/>
                            <a:chOff x="1941" y="9028"/>
                            <a:chExt cx="5654" cy="1198"/>
                          </a:xfrm>
                        </p:grpSpPr>
                        <p:sp>
                          <p:nvSpPr>
                            <p:cNvPr id="46125" name="Text Box 57"/>
                            <p:cNvSpPr txBox="1">
                              <a:spLocks noChangeArrowheads="1"/>
                            </p:cNvSpPr>
                            <p:nvPr/>
                          </p:nvSpPr>
                          <p:spPr bwMode="auto">
                            <a:xfrm>
                              <a:off x="3350" y="9028"/>
                              <a:ext cx="4245" cy="501"/>
                            </a:xfrm>
                            <a:prstGeom prst="rect">
                              <a:avLst/>
                            </a:prstGeom>
                            <a:solidFill>
                              <a:srgbClr val="92D050"/>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000">
                                  <a:latin typeface="Calibri" panose="020F0502020204030204" pitchFamily="34" charset="0"/>
                                </a:rPr>
                                <a:t>1          0       0    1       1        0        0         0       1         2         0         0            0            1          0            0    </a:t>
                              </a:r>
                              <a:endParaRPr lang="zh-CN" altLang="zh-CN"/>
                            </a:p>
                          </p:txBody>
                        </p:sp>
                        <p:sp>
                          <p:nvSpPr>
                            <p:cNvPr id="90170" name="Text Box 58"/>
                            <p:cNvSpPr txBox="1">
                              <a:spLocks noChangeArrowheads="1"/>
                            </p:cNvSpPr>
                            <p:nvPr/>
                          </p:nvSpPr>
                          <p:spPr bwMode="auto">
                            <a:xfrm>
                              <a:off x="3357" y="9716"/>
                              <a:ext cx="4238" cy="502"/>
                            </a:xfrm>
                            <a:prstGeom prst="rect">
                              <a:avLst/>
                            </a:prstGeom>
                            <a:solidFill>
                              <a:schemeClr val="accent1">
                                <a:lumMod val="40000"/>
                                <a:lumOff val="60000"/>
                              </a:schemeClr>
                            </a:solidFill>
                            <a:ln w="9525">
                              <a:solidFill>
                                <a:srgbClr val="000000"/>
                              </a:solidFill>
                              <a:miter lim="800000"/>
                              <a:headEnd/>
                              <a:tailEnd/>
                            </a:ln>
                          </p:spPr>
                          <p:txBody>
                            <a:bodyPr/>
                            <a:lstStyle/>
                            <a:p>
                              <a:pPr algn="just">
                                <a:defRPr/>
                              </a:pPr>
                              <a:r>
                                <a:rPr lang="en-US" altLang="zh-CN" sz="1000" dirty="0">
                                  <a:latin typeface="Calibri" pitchFamily="34" charset="0"/>
                                </a:rPr>
                                <a:t>0          1       1    0       1       1         0        1       0         0         1          1            2            0           1            1</a:t>
                              </a:r>
                              <a:endParaRPr lang="zh-CN" altLang="zh-CN" dirty="0"/>
                            </a:p>
                          </p:txBody>
                        </p:sp>
                        <p:sp>
                          <p:nvSpPr>
                            <p:cNvPr id="90171" name="Text Box 59"/>
                            <p:cNvSpPr txBox="1">
                              <a:spLocks noChangeArrowheads="1"/>
                            </p:cNvSpPr>
                            <p:nvPr/>
                          </p:nvSpPr>
                          <p:spPr bwMode="auto">
                            <a:xfrm>
                              <a:off x="1941" y="9103"/>
                              <a:ext cx="891" cy="443"/>
                            </a:xfrm>
                            <a:prstGeom prst="rect">
                              <a:avLst/>
                            </a:prstGeom>
                            <a:solidFill>
                              <a:schemeClr val="tx2">
                                <a:lumMod val="20000"/>
                                <a:lumOff val="80000"/>
                              </a:schemeClr>
                            </a:solidFill>
                            <a:ln w="9525">
                              <a:noFill/>
                              <a:miter lim="800000"/>
                              <a:headEnd/>
                              <a:tailEnd/>
                            </a:ln>
                          </p:spPr>
                          <p:txBody>
                            <a:bodyPr/>
                            <a:lstStyle/>
                            <a:p>
                              <a:pPr algn="just">
                                <a:defRPr/>
                              </a:pPr>
                              <a:r>
                                <a:rPr lang="zh-CN" altLang="en-US" sz="1210" dirty="0">
                                  <a:latin typeface="Calibri" pitchFamily="34" charset="0"/>
                                </a:rPr>
                                <a:t>空闲计数器</a:t>
                              </a:r>
                              <a:endParaRPr lang="zh-CN" sz="1210" dirty="0"/>
                            </a:p>
                          </p:txBody>
                        </p:sp>
                        <p:sp>
                          <p:nvSpPr>
                            <p:cNvPr id="90172" name="Text Box 60"/>
                            <p:cNvSpPr txBox="1">
                              <a:spLocks noChangeArrowheads="1"/>
                            </p:cNvSpPr>
                            <p:nvPr/>
                          </p:nvSpPr>
                          <p:spPr bwMode="auto">
                            <a:xfrm>
                              <a:off x="1941" y="9716"/>
                              <a:ext cx="891" cy="510"/>
                            </a:xfrm>
                            <a:prstGeom prst="rect">
                              <a:avLst/>
                            </a:prstGeom>
                            <a:solidFill>
                              <a:schemeClr val="tx2">
                                <a:lumMod val="20000"/>
                                <a:lumOff val="80000"/>
                              </a:schemeClr>
                            </a:solidFill>
                            <a:ln w="9525">
                              <a:noFill/>
                              <a:miter lim="800000"/>
                              <a:headEnd/>
                              <a:tailEnd/>
                            </a:ln>
                          </p:spPr>
                          <p:txBody>
                            <a:bodyPr/>
                            <a:lstStyle/>
                            <a:p>
                              <a:pPr algn="just">
                                <a:defRPr/>
                              </a:pPr>
                              <a:r>
                                <a:rPr lang="zh-CN" altLang="en-US" sz="1210" dirty="0">
                                  <a:latin typeface="Calibri" pitchFamily="34" charset="0"/>
                                </a:rPr>
                                <a:t>占用计数器</a:t>
                              </a:r>
                            </a:p>
                          </p:txBody>
                        </p:sp>
                      </p:grpSp>
                      <p:cxnSp>
                        <p:nvCxnSpPr>
                          <p:cNvPr id="46119" name="AutoShape 61"/>
                          <p:cNvCxnSpPr>
                            <a:cxnSpLocks noChangeShapeType="1"/>
                          </p:cNvCxnSpPr>
                          <p:nvPr/>
                        </p:nvCxnSpPr>
                        <p:spPr bwMode="auto">
                          <a:xfrm flipH="1">
                            <a:off x="3619" y="9509"/>
                            <a:ext cx="12" cy="50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20" name="AutoShape 62"/>
                          <p:cNvCxnSpPr>
                            <a:cxnSpLocks noChangeShapeType="1"/>
                          </p:cNvCxnSpPr>
                          <p:nvPr/>
                        </p:nvCxnSpPr>
                        <p:spPr bwMode="auto">
                          <a:xfrm flipV="1">
                            <a:off x="3847" y="9519"/>
                            <a:ext cx="1" cy="44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21" name="AutoShape 63"/>
                          <p:cNvCxnSpPr>
                            <a:cxnSpLocks noChangeShapeType="1"/>
                          </p:cNvCxnSpPr>
                          <p:nvPr/>
                        </p:nvCxnSpPr>
                        <p:spPr bwMode="auto">
                          <a:xfrm flipV="1">
                            <a:off x="4082" y="9504"/>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22" name="AutoShape 64"/>
                          <p:cNvCxnSpPr>
                            <a:cxnSpLocks noChangeShapeType="1"/>
                          </p:cNvCxnSpPr>
                          <p:nvPr/>
                        </p:nvCxnSpPr>
                        <p:spPr bwMode="auto">
                          <a:xfrm flipV="1">
                            <a:off x="4320" y="9482"/>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23" name="AutoShape 65"/>
                          <p:cNvCxnSpPr>
                            <a:cxnSpLocks noChangeShapeType="1"/>
                          </p:cNvCxnSpPr>
                          <p:nvPr/>
                        </p:nvCxnSpPr>
                        <p:spPr bwMode="auto">
                          <a:xfrm flipV="1">
                            <a:off x="4836" y="9508"/>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24" name="AutoShape 66"/>
                          <p:cNvCxnSpPr>
                            <a:cxnSpLocks noChangeShapeType="1"/>
                          </p:cNvCxnSpPr>
                          <p:nvPr/>
                        </p:nvCxnSpPr>
                        <p:spPr bwMode="auto">
                          <a:xfrm flipV="1">
                            <a:off x="3618" y="10153"/>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46100" name="AutoShape 67"/>
                        <p:cNvCxnSpPr>
                          <a:cxnSpLocks noChangeShapeType="1"/>
                        </p:cNvCxnSpPr>
                        <p:nvPr/>
                      </p:nvCxnSpPr>
                      <p:spPr bwMode="auto">
                        <a:xfrm flipV="1">
                          <a:off x="5072" y="9482"/>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1" name="AutoShape 68"/>
                        <p:cNvCxnSpPr>
                          <a:cxnSpLocks noChangeShapeType="1"/>
                        </p:cNvCxnSpPr>
                        <p:nvPr/>
                      </p:nvCxnSpPr>
                      <p:spPr bwMode="auto">
                        <a:xfrm flipV="1">
                          <a:off x="5336" y="9504"/>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2" name="AutoShape 69"/>
                        <p:cNvCxnSpPr>
                          <a:cxnSpLocks noChangeShapeType="1"/>
                        </p:cNvCxnSpPr>
                        <p:nvPr/>
                      </p:nvCxnSpPr>
                      <p:spPr bwMode="auto">
                        <a:xfrm flipV="1">
                          <a:off x="5637" y="9482"/>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3" name="AutoShape 70"/>
                        <p:cNvCxnSpPr>
                          <a:cxnSpLocks noChangeShapeType="1"/>
                        </p:cNvCxnSpPr>
                        <p:nvPr/>
                      </p:nvCxnSpPr>
                      <p:spPr bwMode="auto">
                        <a:xfrm flipV="1">
                          <a:off x="5924" y="9504"/>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4" name="AutoShape 71"/>
                        <p:cNvCxnSpPr>
                          <a:cxnSpLocks noChangeShapeType="1"/>
                        </p:cNvCxnSpPr>
                        <p:nvPr/>
                      </p:nvCxnSpPr>
                      <p:spPr bwMode="auto">
                        <a:xfrm flipV="1">
                          <a:off x="6238" y="9504"/>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5" name="AutoShape 72"/>
                        <p:cNvCxnSpPr>
                          <a:cxnSpLocks noChangeShapeType="1"/>
                        </p:cNvCxnSpPr>
                        <p:nvPr/>
                      </p:nvCxnSpPr>
                      <p:spPr bwMode="auto">
                        <a:xfrm flipV="1">
                          <a:off x="6564" y="9482"/>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6" name="AutoShape 73"/>
                        <p:cNvCxnSpPr>
                          <a:cxnSpLocks noChangeShapeType="1"/>
                        </p:cNvCxnSpPr>
                        <p:nvPr/>
                      </p:nvCxnSpPr>
                      <p:spPr bwMode="auto">
                        <a:xfrm flipV="1">
                          <a:off x="6955" y="9482"/>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7" name="AutoShape 74"/>
                        <p:cNvCxnSpPr>
                          <a:cxnSpLocks noChangeShapeType="1"/>
                        </p:cNvCxnSpPr>
                        <p:nvPr/>
                      </p:nvCxnSpPr>
                      <p:spPr bwMode="auto">
                        <a:xfrm flipV="1">
                          <a:off x="7333" y="9482"/>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8" name="AutoShape 75"/>
                        <p:cNvCxnSpPr>
                          <a:cxnSpLocks noChangeShapeType="1"/>
                        </p:cNvCxnSpPr>
                        <p:nvPr/>
                      </p:nvCxnSpPr>
                      <p:spPr bwMode="auto">
                        <a:xfrm flipV="1">
                          <a:off x="7722" y="9504"/>
                          <a:ext cx="1" cy="5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09" name="AutoShape 76"/>
                        <p:cNvCxnSpPr>
                          <a:cxnSpLocks noChangeShapeType="1"/>
                        </p:cNvCxnSpPr>
                        <p:nvPr/>
                      </p:nvCxnSpPr>
                      <p:spPr bwMode="auto">
                        <a:xfrm flipV="1">
                          <a:off x="5071" y="10198"/>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0" name="AutoShape 77"/>
                        <p:cNvCxnSpPr>
                          <a:cxnSpLocks noChangeShapeType="1"/>
                        </p:cNvCxnSpPr>
                        <p:nvPr/>
                      </p:nvCxnSpPr>
                      <p:spPr bwMode="auto">
                        <a:xfrm flipV="1">
                          <a:off x="5335" y="10198"/>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1" name="AutoShape 78"/>
                        <p:cNvCxnSpPr>
                          <a:cxnSpLocks noChangeShapeType="1"/>
                        </p:cNvCxnSpPr>
                        <p:nvPr/>
                      </p:nvCxnSpPr>
                      <p:spPr bwMode="auto">
                        <a:xfrm flipV="1">
                          <a:off x="5636" y="10153"/>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2" name="AutoShape 79"/>
                        <p:cNvCxnSpPr>
                          <a:cxnSpLocks noChangeShapeType="1"/>
                        </p:cNvCxnSpPr>
                        <p:nvPr/>
                      </p:nvCxnSpPr>
                      <p:spPr bwMode="auto">
                        <a:xfrm flipV="1">
                          <a:off x="5923" y="10153"/>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3" name="AutoShape 80"/>
                        <p:cNvCxnSpPr>
                          <a:cxnSpLocks noChangeShapeType="1"/>
                        </p:cNvCxnSpPr>
                        <p:nvPr/>
                      </p:nvCxnSpPr>
                      <p:spPr bwMode="auto">
                        <a:xfrm flipV="1">
                          <a:off x="6237" y="10198"/>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4" name="AutoShape 81"/>
                        <p:cNvCxnSpPr>
                          <a:cxnSpLocks noChangeShapeType="1"/>
                        </p:cNvCxnSpPr>
                        <p:nvPr/>
                      </p:nvCxnSpPr>
                      <p:spPr bwMode="auto">
                        <a:xfrm flipV="1">
                          <a:off x="6565" y="10198"/>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5" name="AutoShape 82"/>
                        <p:cNvCxnSpPr>
                          <a:cxnSpLocks noChangeShapeType="1"/>
                        </p:cNvCxnSpPr>
                        <p:nvPr/>
                      </p:nvCxnSpPr>
                      <p:spPr bwMode="auto">
                        <a:xfrm flipV="1">
                          <a:off x="6928" y="10198"/>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6" name="AutoShape 83"/>
                        <p:cNvCxnSpPr>
                          <a:cxnSpLocks noChangeShapeType="1"/>
                        </p:cNvCxnSpPr>
                        <p:nvPr/>
                      </p:nvCxnSpPr>
                      <p:spPr bwMode="auto">
                        <a:xfrm flipV="1">
                          <a:off x="7293" y="10198"/>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117" name="AutoShape 84"/>
                        <p:cNvCxnSpPr>
                          <a:cxnSpLocks noChangeShapeType="1"/>
                        </p:cNvCxnSpPr>
                        <p:nvPr/>
                      </p:nvCxnSpPr>
                      <p:spPr bwMode="auto">
                        <a:xfrm flipV="1">
                          <a:off x="7695" y="10198"/>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46098" name="AutoShape 85"/>
                      <p:cNvCxnSpPr>
                        <a:cxnSpLocks noChangeShapeType="1"/>
                      </p:cNvCxnSpPr>
                      <p:nvPr/>
                    </p:nvCxnSpPr>
                    <p:spPr bwMode="auto">
                      <a:xfrm flipV="1">
                        <a:off x="4545" y="9482"/>
                        <a:ext cx="1" cy="5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46096" name="AutoShape 86"/>
                    <p:cNvCxnSpPr>
                      <a:cxnSpLocks noChangeShapeType="1"/>
                    </p:cNvCxnSpPr>
                    <p:nvPr/>
                  </p:nvCxnSpPr>
                  <p:spPr bwMode="auto">
                    <a:xfrm flipV="1">
                      <a:off x="3847" y="10198"/>
                      <a:ext cx="2"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46094" name="AutoShape 87"/>
                  <p:cNvCxnSpPr>
                    <a:cxnSpLocks noChangeShapeType="1"/>
                  </p:cNvCxnSpPr>
                  <p:nvPr/>
                </p:nvCxnSpPr>
                <p:spPr bwMode="auto">
                  <a:xfrm flipV="1">
                    <a:off x="4835" y="10153"/>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46090" name="AutoShape 88"/>
                <p:cNvCxnSpPr>
                  <a:cxnSpLocks noChangeShapeType="1"/>
                </p:cNvCxnSpPr>
                <p:nvPr/>
              </p:nvCxnSpPr>
              <p:spPr bwMode="auto">
                <a:xfrm flipV="1">
                  <a:off x="4321" y="10107"/>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091" name="AutoShape 89"/>
                <p:cNvCxnSpPr>
                  <a:cxnSpLocks noChangeShapeType="1"/>
                </p:cNvCxnSpPr>
                <p:nvPr/>
              </p:nvCxnSpPr>
              <p:spPr bwMode="auto">
                <a:xfrm flipV="1">
                  <a:off x="4528" y="10120"/>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6092" name="AutoShape 90"/>
                <p:cNvCxnSpPr>
                  <a:cxnSpLocks noChangeShapeType="1"/>
                </p:cNvCxnSpPr>
                <p:nvPr/>
              </p:nvCxnSpPr>
              <p:spPr bwMode="auto">
                <a:xfrm flipV="1">
                  <a:off x="4817" y="10082"/>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46088" name="AutoShape 91"/>
              <p:cNvCxnSpPr>
                <a:cxnSpLocks noChangeShapeType="1"/>
              </p:cNvCxnSpPr>
              <p:nvPr/>
            </p:nvCxnSpPr>
            <p:spPr bwMode="auto">
              <a:xfrm flipV="1">
                <a:off x="4072" y="10082"/>
                <a:ext cx="1" cy="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4135929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755650" y="404813"/>
            <a:ext cx="7772400" cy="575915"/>
          </a:xfrm>
        </p:spPr>
        <p:txBody>
          <a:bodyPr/>
          <a:lstStyle/>
          <a:p>
            <a:r>
              <a:rPr lang="en-US" altLang="zh-CN" sz="3200" dirty="0">
                <a:solidFill>
                  <a:srgbClr val="3333CC"/>
                </a:solidFill>
                <a:latin typeface="华文新魏" panose="02010800040101010101" pitchFamily="2" charset="-122"/>
                <a:ea typeface="华文新魏" panose="02010800040101010101" pitchFamily="2" charset="-122"/>
                <a:cs typeface="+mn-cs"/>
              </a:rPr>
              <a:t>2)</a:t>
            </a:r>
            <a:r>
              <a:rPr lang="zh-CN" altLang="zh-CN" sz="3200" dirty="0">
                <a:solidFill>
                  <a:srgbClr val="3333CC"/>
                </a:solidFill>
                <a:latin typeface="华文新魏" panose="02010800040101010101" pitchFamily="2" charset="-122"/>
                <a:ea typeface="华文新魏" panose="02010800040101010101" pitchFamily="2" charset="-122"/>
                <a:cs typeface="+mn-cs"/>
              </a:rPr>
              <a:t>文件系统一致性检查</a:t>
            </a:r>
            <a:br>
              <a:rPr lang="zh-CN" altLang="zh-CN" dirty="0"/>
            </a:br>
            <a:endParaRPr lang="zh-CN" altLang="en-US" dirty="0"/>
          </a:p>
        </p:txBody>
      </p:sp>
      <p:sp>
        <p:nvSpPr>
          <p:cNvPr id="47107" name="内容占位符 2"/>
          <p:cNvSpPr>
            <a:spLocks noGrp="1"/>
          </p:cNvSpPr>
          <p:nvPr>
            <p:ph idx="1"/>
          </p:nvPr>
        </p:nvSpPr>
        <p:spPr>
          <a:xfrm>
            <a:off x="685800" y="1125539"/>
            <a:ext cx="7772400" cy="4895750"/>
          </a:xfrm>
        </p:spPr>
        <p:txBody>
          <a:bodyPr/>
          <a:lstStyle/>
          <a:p>
            <a:r>
              <a:rPr lang="zh-CN" altLang="en-US" sz="2800" dirty="0">
                <a:latin typeface="华文新魏" panose="02010800040101010101" pitchFamily="2" charset="-122"/>
                <a:ea typeface="华文新魏" panose="02010800040101010101" pitchFamily="2" charset="-122"/>
              </a:rPr>
              <a:t>原理：</a:t>
            </a:r>
            <a:r>
              <a:rPr lang="zh-CN" altLang="zh-CN" sz="2800" dirty="0">
                <a:latin typeface="华文新魏" panose="02010800040101010101" pitchFamily="2" charset="-122"/>
                <a:ea typeface="华文新魏" panose="02010800040101010101" pitchFamily="2" charset="-122"/>
              </a:rPr>
              <a:t>检查文件</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中的链接数</a:t>
            </a:r>
            <a:r>
              <a:rPr lang="en-US" altLang="zh-CN" sz="2800" dirty="0" err="1">
                <a:latin typeface="华文新魏" panose="02010800040101010101" pitchFamily="2" charset="-122"/>
                <a:ea typeface="华文新魏" panose="02010800040101010101" pitchFamily="2" charset="-122"/>
              </a:rPr>
              <a:t>i_count</a:t>
            </a:r>
            <a:r>
              <a:rPr lang="zh-CN" altLang="zh-CN" sz="2800" dirty="0">
                <a:latin typeface="华文新魏" panose="02010800040101010101" pitchFamily="2" charset="-122"/>
                <a:ea typeface="华文新魏" panose="02010800040101010101" pitchFamily="2" charset="-122"/>
              </a:rPr>
              <a:t>与其出现在文件系统中不同位置的次数是否一致。</a:t>
            </a:r>
            <a:endParaRPr lang="en-US" altLang="zh-CN" sz="2800" dirty="0">
              <a:latin typeface="华文新魏" panose="02010800040101010101" pitchFamily="2" charset="-122"/>
              <a:ea typeface="华文新魏" panose="02010800040101010101" pitchFamily="2" charset="-122"/>
            </a:endParaRPr>
          </a:p>
          <a:p>
            <a:r>
              <a:rPr lang="zh-CN" altLang="zh-CN" sz="2800" dirty="0">
                <a:latin typeface="华文新魏" panose="02010800040101010101" pitchFamily="2" charset="-122"/>
                <a:ea typeface="华文新魏" panose="02010800040101010101" pitchFamily="2" charset="-122"/>
              </a:rPr>
              <a:t>具体做法：查看目录系统，为每个文件</a:t>
            </a:r>
            <a:r>
              <a:rPr lang="en-US" altLang="zh-CN" sz="2800" dirty="0">
                <a:latin typeface="华文新魏" panose="02010800040101010101" pitchFamily="2" charset="-122"/>
                <a:ea typeface="华文新魏" panose="02010800040101010101" pitchFamily="2" charset="-122"/>
              </a:rPr>
              <a:t>(</a:t>
            </a:r>
            <a:r>
              <a:rPr lang="en-US" altLang="zh-CN" sz="2800" dirty="0" err="1">
                <a:latin typeface="华文新魏" panose="02010800040101010101" pitchFamily="2" charset="-122"/>
                <a:ea typeface="华文新魏" panose="02010800040101010101" pitchFamily="2" charset="-122"/>
              </a:rPr>
              <a:t>inode</a:t>
            </a:r>
            <a:r>
              <a:rPr lang="en-US" altLang="zh-CN" sz="2800" dirty="0">
                <a:latin typeface="华文新魏" panose="02010800040101010101" pitchFamily="2" charset="-122"/>
                <a:ea typeface="华文新魏" panose="02010800040101010101" pitchFamily="2" charset="-122"/>
              </a:rPr>
              <a:t>)</a:t>
            </a:r>
            <a:r>
              <a:rPr lang="zh-CN" altLang="zh-CN" sz="2800" dirty="0">
                <a:latin typeface="华文新魏" panose="02010800040101010101" pitchFamily="2" charset="-122"/>
                <a:ea typeface="华文新魏" panose="02010800040101010101" pitchFamily="2" charset="-122"/>
              </a:rPr>
              <a:t>建立一个计数器。从根目录开始，沿目录树依次向下查找。对于每个目录中的每个文件，其</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的计数器值加</a:t>
            </a:r>
            <a:r>
              <a:rPr lang="en-US" altLang="zh-CN" sz="2800" dirty="0">
                <a:latin typeface="华文新魏" panose="02010800040101010101" pitchFamily="2" charset="-122"/>
                <a:ea typeface="华文新魏" panose="02010800040101010101" pitchFamily="2" charset="-122"/>
              </a:rPr>
              <a:t>1</a:t>
            </a:r>
            <a:r>
              <a:rPr lang="zh-CN" altLang="zh-CN" sz="2800" dirty="0">
                <a:latin typeface="华文新魏" panose="02010800040101010101" pitchFamily="2" charset="-122"/>
                <a:ea typeface="华文新魏" panose="02010800040101010101" pitchFamily="2" charset="-122"/>
              </a:rPr>
              <a:t>。检查结束后，获得每个</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计数器的值，表明该文件包含在多少个目录中。</a:t>
            </a:r>
            <a:r>
              <a:rPr lang="zh-CN" altLang="en-US" sz="2800" dirty="0">
                <a:latin typeface="华文新魏" panose="02010800040101010101" pitchFamily="2" charset="-122"/>
                <a:ea typeface="华文新魏" panose="02010800040101010101" pitchFamily="2" charset="-122"/>
              </a:rPr>
              <a:t>再</a:t>
            </a:r>
            <a:r>
              <a:rPr lang="zh-CN" altLang="zh-CN" sz="2800" dirty="0">
                <a:latin typeface="华文新魏" panose="02010800040101010101" pitchFamily="2" charset="-122"/>
                <a:ea typeface="华文新魏" panose="02010800040101010101" pitchFamily="2" charset="-122"/>
              </a:rPr>
              <a:t>把计数器的值与</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中的链接数</a:t>
            </a:r>
            <a:r>
              <a:rPr lang="en-US" altLang="zh-CN" sz="2800" dirty="0" err="1">
                <a:latin typeface="华文新魏" panose="02010800040101010101" pitchFamily="2" charset="-122"/>
                <a:ea typeface="华文新魏" panose="02010800040101010101" pitchFamily="2" charset="-122"/>
              </a:rPr>
              <a:t>i_count</a:t>
            </a:r>
            <a:r>
              <a:rPr lang="zh-CN" altLang="zh-CN" sz="2800" dirty="0">
                <a:latin typeface="华文新魏" panose="02010800040101010101" pitchFamily="2" charset="-122"/>
                <a:ea typeface="华文新魏" panose="02010800040101010101" pitchFamily="2" charset="-122"/>
              </a:rPr>
              <a:t>进行比较。如果两个值相同，说明文件系统保持了一致性。否则，出现两种错误，即</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的链接数</a:t>
            </a:r>
            <a:r>
              <a:rPr lang="en-US" altLang="zh-CN" sz="2800" dirty="0" err="1">
                <a:latin typeface="华文新魏" panose="02010800040101010101" pitchFamily="2" charset="-122"/>
                <a:ea typeface="华文新魏" panose="02010800040101010101" pitchFamily="2" charset="-122"/>
              </a:rPr>
              <a:t>i_count</a:t>
            </a:r>
            <a:r>
              <a:rPr lang="zh-CN" altLang="zh-CN" sz="2800" dirty="0">
                <a:latin typeface="华文新魏" panose="02010800040101010101" pitchFamily="2" charset="-122"/>
                <a:ea typeface="华文新魏" panose="02010800040101010101" pitchFamily="2" charset="-122"/>
              </a:rPr>
              <a:t>太大或太小。</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285346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755576" y="260648"/>
            <a:ext cx="7772400" cy="575791"/>
          </a:xfrm>
        </p:spPr>
        <p:txBody>
          <a:bodyPr/>
          <a:lstStyle/>
          <a:p>
            <a:r>
              <a:rPr lang="zh-CN" altLang="en-US" sz="3200" dirty="0">
                <a:solidFill>
                  <a:srgbClr val="3333CC"/>
                </a:solidFill>
                <a:latin typeface="华文新魏" panose="02010800040101010101" pitchFamily="2" charset="-122"/>
                <a:ea typeface="华文新魏" panose="02010800040101010101" pitchFamily="2" charset="-122"/>
                <a:cs typeface="+mn-cs"/>
              </a:rPr>
              <a:t>文件系统不一致处理方法</a:t>
            </a:r>
          </a:p>
        </p:txBody>
      </p:sp>
      <p:sp>
        <p:nvSpPr>
          <p:cNvPr id="48131" name="内容占位符 2"/>
          <p:cNvSpPr>
            <a:spLocks noGrp="1"/>
          </p:cNvSpPr>
          <p:nvPr>
            <p:ph idx="1"/>
          </p:nvPr>
        </p:nvSpPr>
        <p:spPr>
          <a:xfrm>
            <a:off x="537320" y="1052736"/>
            <a:ext cx="8208912" cy="4104456"/>
          </a:xfrm>
        </p:spPr>
        <p:txBody>
          <a:bodyPr/>
          <a:lstStyle/>
          <a:p>
            <a:r>
              <a:rPr lang="zh-CN" altLang="zh-CN" sz="2800" dirty="0">
                <a:latin typeface="华文新魏" panose="02010800040101010101" pitchFamily="2" charset="-122"/>
                <a:ea typeface="华文新魏" panose="02010800040101010101" pitchFamily="2" charset="-122"/>
              </a:rPr>
              <a:t>如果</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中链接计数</a:t>
            </a:r>
            <a:r>
              <a:rPr lang="en-US" altLang="zh-CN" sz="2800" dirty="0" err="1">
                <a:latin typeface="华文新魏" panose="02010800040101010101" pitchFamily="2" charset="-122"/>
                <a:ea typeface="华文新魏" panose="02010800040101010101" pitchFamily="2" charset="-122"/>
              </a:rPr>
              <a:t>i_count</a:t>
            </a:r>
            <a:r>
              <a:rPr lang="zh-CN" altLang="zh-CN" sz="2800" dirty="0">
                <a:latin typeface="华文新魏" panose="02010800040101010101" pitchFamily="2" charset="-122"/>
                <a:ea typeface="华文新魏" panose="02010800040101010101" pitchFamily="2" charset="-122"/>
              </a:rPr>
              <a:t>大于目录项数，会导致无法释放</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。解决办法是把</a:t>
            </a:r>
            <a:r>
              <a:rPr lang="en-US" altLang="zh-CN" sz="2800" dirty="0" err="1">
                <a:latin typeface="华文新魏" panose="02010800040101010101" pitchFamily="2" charset="-122"/>
                <a:ea typeface="华文新魏" panose="02010800040101010101" pitchFamily="2" charset="-122"/>
              </a:rPr>
              <a:t>i_count</a:t>
            </a:r>
            <a:r>
              <a:rPr lang="zh-CN" altLang="zh-CN" sz="2800" dirty="0">
                <a:latin typeface="华文新魏" panose="02010800040101010101" pitchFamily="2" charset="-122"/>
                <a:ea typeface="华文新魏" panose="02010800040101010101" pitchFamily="2" charset="-122"/>
              </a:rPr>
              <a:t>减少并改为正确值。如正确值为</a:t>
            </a:r>
            <a:r>
              <a:rPr lang="en-US" altLang="zh-CN" sz="2800" dirty="0">
                <a:latin typeface="华文新魏" panose="02010800040101010101" pitchFamily="2" charset="-122"/>
                <a:ea typeface="华文新魏" panose="02010800040101010101" pitchFamily="2" charset="-122"/>
              </a:rPr>
              <a:t>0</a:t>
            </a:r>
            <a:r>
              <a:rPr lang="zh-CN" altLang="zh-CN" sz="2800" dirty="0">
                <a:latin typeface="华文新魏" panose="02010800040101010101" pitchFamily="2" charset="-122"/>
                <a:ea typeface="华文新魏" panose="02010800040101010101" pitchFamily="2" charset="-122"/>
              </a:rPr>
              <a:t>，则应删除该文件。</a:t>
            </a:r>
            <a:endParaRPr lang="en-US" altLang="zh-CN" sz="2800" dirty="0">
              <a:latin typeface="华文新魏" panose="02010800040101010101" pitchFamily="2" charset="-122"/>
              <a:ea typeface="华文新魏" panose="02010800040101010101" pitchFamily="2" charset="-122"/>
            </a:endParaRPr>
          </a:p>
          <a:p>
            <a:r>
              <a:rPr lang="zh-CN" altLang="zh-CN" sz="2800" dirty="0">
                <a:latin typeface="华文新魏" panose="02010800040101010101" pitchFamily="2" charset="-122"/>
                <a:ea typeface="华文新魏" panose="02010800040101010101" pitchFamily="2" charset="-122"/>
              </a:rPr>
              <a:t>如果</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中的链接计数</a:t>
            </a:r>
            <a:r>
              <a:rPr lang="en-US" altLang="zh-CN" sz="2800" dirty="0" err="1">
                <a:latin typeface="华文新魏" panose="02010800040101010101" pitchFamily="2" charset="-122"/>
                <a:ea typeface="华文新魏" panose="02010800040101010101" pitchFamily="2" charset="-122"/>
              </a:rPr>
              <a:t>i_count</a:t>
            </a:r>
            <a:r>
              <a:rPr lang="zh-CN" altLang="zh-CN" sz="2800" dirty="0">
                <a:latin typeface="华文新魏" panose="02010800040101010101" pitchFamily="2" charset="-122"/>
                <a:ea typeface="华文新魏" panose="02010800040101010101" pitchFamily="2" charset="-122"/>
              </a:rPr>
              <a:t>小于目录项数，在删除文件过程中会导致</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提前释放，使得文件系统中还有一个目录指向不可用的</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，如果该</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又分配给了其他文件，将会造成严重后果。解决办法是把</a:t>
            </a:r>
            <a:r>
              <a:rPr lang="en-US" altLang="zh-CN" sz="2800" dirty="0" err="1">
                <a:latin typeface="华文新魏" panose="02010800040101010101" pitchFamily="2" charset="-122"/>
                <a:ea typeface="华文新魏" panose="02010800040101010101" pitchFamily="2" charset="-122"/>
              </a:rPr>
              <a:t>inode</a:t>
            </a:r>
            <a:r>
              <a:rPr lang="zh-CN" altLang="zh-CN" sz="2800" dirty="0">
                <a:latin typeface="华文新魏" panose="02010800040101010101" pitchFamily="2" charset="-122"/>
                <a:ea typeface="华文新魏" panose="02010800040101010101" pitchFamily="2" charset="-122"/>
              </a:rPr>
              <a:t>的链接计数</a:t>
            </a:r>
            <a:r>
              <a:rPr lang="en-US" altLang="zh-CN" sz="2800" dirty="0" err="1">
                <a:latin typeface="华文新魏" panose="02010800040101010101" pitchFamily="2" charset="-122"/>
                <a:ea typeface="华文新魏" panose="02010800040101010101" pitchFamily="2" charset="-122"/>
              </a:rPr>
              <a:t>i_count</a:t>
            </a:r>
            <a:r>
              <a:rPr lang="zh-CN" altLang="zh-CN" sz="2800" dirty="0">
                <a:latin typeface="华文新魏" panose="02010800040101010101" pitchFamily="2" charset="-122"/>
                <a:ea typeface="华文新魏" panose="02010800040101010101" pitchFamily="2" charset="-122"/>
              </a:rPr>
              <a:t>增大并改为等于实际的目录项</a:t>
            </a:r>
            <a:r>
              <a:rPr lang="zh-CN" altLang="en-US" sz="28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398025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00063" y="357188"/>
            <a:ext cx="7772400" cy="677862"/>
          </a:xfrm>
        </p:spPr>
        <p:txBody>
          <a:bodyPr/>
          <a:lstStyle/>
          <a:p>
            <a:pPr eaLnBrk="1" hangingPunct="1">
              <a:defRPr/>
            </a:pPr>
            <a:r>
              <a:rPr kern="1200" dirty="0">
                <a:solidFill>
                  <a:srgbClr val="FF0000"/>
                </a:solidFill>
                <a:ea typeface="华文新魏" pitchFamily="2" charset="-122"/>
              </a:rPr>
              <a:t>文件的存取</a:t>
            </a:r>
            <a:endParaRPr lang="en-US" altLang="zh-CN" kern="1200" dirty="0">
              <a:solidFill>
                <a:srgbClr val="FF0000"/>
              </a:solidFill>
              <a:ea typeface="华文新魏" pitchFamily="2" charset="-122"/>
            </a:endParaRPr>
          </a:p>
        </p:txBody>
      </p:sp>
      <p:sp>
        <p:nvSpPr>
          <p:cNvPr id="25603" name="Rectangle 3"/>
          <p:cNvSpPr>
            <a:spLocks noGrp="1" noChangeArrowheads="1"/>
          </p:cNvSpPr>
          <p:nvPr>
            <p:ph type="body" idx="1"/>
          </p:nvPr>
        </p:nvSpPr>
        <p:spPr>
          <a:xfrm>
            <a:off x="1066800" y="1219200"/>
            <a:ext cx="7505700" cy="4284663"/>
          </a:xfrm>
        </p:spPr>
        <p:txBody>
          <a:bodyPr/>
          <a:lstStyle/>
          <a:p>
            <a:pPr marL="0" indent="352425" algn="just" eaLnBrk="1" hangingPunct="1">
              <a:buFontTx/>
              <a:buNone/>
            </a:pPr>
            <a:r>
              <a:rPr lang="zh-CN" altLang="en-US" sz="3600" dirty="0">
                <a:latin typeface="华文新魏" panose="02010800040101010101" pitchFamily="2" charset="-122"/>
                <a:ea typeface="华文新魏" panose="02010800040101010101" pitchFamily="2" charset="-122"/>
              </a:rPr>
              <a:t>   存取方法是操作系统为用户程序提供的使用文件的技术和手段。</a:t>
            </a:r>
          </a:p>
          <a:p>
            <a:pPr marL="0" indent="352425" eaLnBrk="1" hangingPunct="1">
              <a:buFontTx/>
              <a:buNone/>
            </a:pPr>
            <a:r>
              <a:rPr lang="zh-CN" altLang="en-US" sz="4000" dirty="0">
                <a:latin typeface="华文新魏" panose="02010800040101010101" pitchFamily="2" charset="-122"/>
                <a:ea typeface="华文新魏" panose="02010800040101010101" pitchFamily="2" charset="-122"/>
              </a:rPr>
              <a:t>存取方法</a:t>
            </a:r>
            <a:endParaRPr lang="zh-CN" altLang="en-US" sz="4000" b="1" dirty="0">
              <a:latin typeface="华文新魏" panose="02010800040101010101" pitchFamily="2" charset="-122"/>
              <a:ea typeface="华文新魏" panose="02010800040101010101" pitchFamily="2" charset="-122"/>
            </a:endParaRPr>
          </a:p>
          <a:p>
            <a:pPr marL="0" indent="352425" eaLnBrk="1" hangingPunct="1">
              <a:buFontTx/>
              <a:buNone/>
            </a:pPr>
            <a:r>
              <a:rPr lang="zh-CN" altLang="en-US" sz="3600" b="1" dirty="0">
                <a:ea typeface="华文新魏" panose="02010800040101010101" pitchFamily="2" charset="-122"/>
              </a:rPr>
              <a:t>    </a:t>
            </a:r>
            <a:r>
              <a:rPr lang="en-US" altLang="zh-CN" sz="3600" b="1" dirty="0">
                <a:ea typeface="华文新魏" panose="02010800040101010101" pitchFamily="2" charset="-122"/>
              </a:rPr>
              <a:t>(1)</a:t>
            </a:r>
            <a:r>
              <a:rPr lang="zh-CN" altLang="en-US" sz="3600" b="1" dirty="0">
                <a:ea typeface="华文新魏" panose="02010800040101010101" pitchFamily="2" charset="-122"/>
              </a:rPr>
              <a:t>顺序存取</a:t>
            </a:r>
          </a:p>
          <a:p>
            <a:pPr marL="0" indent="352425" eaLnBrk="1" hangingPunct="1">
              <a:buFontTx/>
              <a:buNone/>
            </a:pPr>
            <a:r>
              <a:rPr lang="zh-CN" altLang="en-US" sz="3600" b="1" dirty="0">
                <a:ea typeface="华文新魏" panose="02010800040101010101" pitchFamily="2" charset="-122"/>
              </a:rPr>
              <a:t>    </a:t>
            </a:r>
            <a:r>
              <a:rPr lang="en-US" altLang="zh-CN" sz="3600" b="1" dirty="0">
                <a:ea typeface="华文新魏" panose="02010800040101010101" pitchFamily="2" charset="-122"/>
              </a:rPr>
              <a:t>(2)</a:t>
            </a:r>
            <a:r>
              <a:rPr lang="zh-CN" altLang="en-US" sz="3600" b="1" dirty="0">
                <a:ea typeface="华文新魏" panose="02010800040101010101" pitchFamily="2" charset="-122"/>
              </a:rPr>
              <a:t>直接存取</a:t>
            </a:r>
          </a:p>
          <a:p>
            <a:pPr marL="0" indent="352425" eaLnBrk="1" hangingPunct="1">
              <a:buFontTx/>
              <a:buNone/>
            </a:pPr>
            <a:r>
              <a:rPr lang="zh-CN" altLang="en-US" sz="3600" b="1" dirty="0">
                <a:ea typeface="华文新魏" panose="02010800040101010101" pitchFamily="2" charset="-122"/>
              </a:rPr>
              <a:t>    </a:t>
            </a:r>
            <a:r>
              <a:rPr lang="en-US" altLang="zh-CN" sz="3600" b="1" dirty="0">
                <a:ea typeface="华文新魏" panose="02010800040101010101" pitchFamily="2" charset="-122"/>
              </a:rPr>
              <a:t>(3)</a:t>
            </a:r>
            <a:r>
              <a:rPr lang="zh-CN" altLang="en-US" sz="3600" b="1" dirty="0">
                <a:ea typeface="华文新魏" panose="02010800040101010101" pitchFamily="2" charset="-122"/>
              </a:rPr>
              <a:t>索引存取</a:t>
            </a:r>
            <a:endParaRPr lang="en-US" altLang="zh-CN" sz="3600" dirty="0">
              <a:ea typeface="华文新魏" panose="02010800040101010101" pitchFamily="2" charset="-122"/>
            </a:endParaRPr>
          </a:p>
        </p:txBody>
      </p:sp>
    </p:spTree>
    <p:extLst>
      <p:ext uri="{BB962C8B-B14F-4D97-AF65-F5344CB8AC3E}">
        <p14:creationId xmlns:p14="http://schemas.microsoft.com/office/powerpoint/2010/main" val="8545032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idx="4294967295"/>
          </p:nvPr>
        </p:nvSpPr>
        <p:spPr bwMode="auto">
          <a:xfrm>
            <a:off x="642938" y="1041400"/>
            <a:ext cx="7772400" cy="731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4800" dirty="0">
                <a:solidFill>
                  <a:srgbClr val="FF0000"/>
                </a:solidFill>
                <a:latin typeface="华文新魏" panose="02010800040101010101" pitchFamily="2" charset="-122"/>
                <a:ea typeface="华文新魏" panose="02010800040101010101" pitchFamily="2" charset="-122"/>
              </a:rPr>
              <a:t>第六章  文件管理</a:t>
            </a:r>
            <a:endParaRPr lang="zh-CN" altLang="zh-CN" sz="4800" dirty="0">
              <a:solidFill>
                <a:srgbClr val="FF0000"/>
              </a:solidFill>
              <a:latin typeface="华文新魏" panose="02010800040101010101" pitchFamily="2" charset="-122"/>
              <a:ea typeface="华文新魏" panose="02010800040101010101" pitchFamily="2" charset="-122"/>
            </a:endParaRPr>
          </a:p>
        </p:txBody>
      </p:sp>
      <p:sp>
        <p:nvSpPr>
          <p:cNvPr id="102403" name="Rectangle 3"/>
          <p:cNvSpPr>
            <a:spLocks noGrp="1" noChangeArrowheads="1"/>
          </p:cNvSpPr>
          <p:nvPr>
            <p:ph type="subTitle" idx="4294967295"/>
          </p:nvPr>
        </p:nvSpPr>
        <p:spPr bwMode="auto">
          <a:xfrm>
            <a:off x="1258888" y="2205038"/>
            <a:ext cx="7345362" cy="28241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defRPr/>
            </a:pPr>
            <a:r>
              <a:rPr lang="zh-CN" altLang="en-US" b="1" dirty="0">
                <a:latin typeface="+mn-ea"/>
              </a:rPr>
              <a:t>作业：</a:t>
            </a:r>
            <a:endParaRPr lang="en-US" altLang="zh-CN" b="1" dirty="0">
              <a:latin typeface="+mn-ea"/>
            </a:endParaRPr>
          </a:p>
          <a:p>
            <a:pPr marL="0" indent="0" eaLnBrk="1" hangingPunct="1">
              <a:buFontTx/>
              <a:buNone/>
              <a:defRPr/>
            </a:pPr>
            <a:r>
              <a:rPr lang="en-US" altLang="zh-CN" dirty="0">
                <a:ea typeface="华文新魏" panose="02010800040101010101" pitchFamily="2" charset="-122"/>
              </a:rPr>
              <a:t>     </a:t>
            </a:r>
            <a:r>
              <a:rPr lang="zh-CN" altLang="en-US" dirty="0"/>
              <a:t>一、要求大家对课本后面的思考题都要通过文献查阅和课后讨论，弄懂！</a:t>
            </a:r>
            <a:endParaRPr lang="en-US" altLang="zh-CN" dirty="0"/>
          </a:p>
          <a:p>
            <a:pPr marL="0" indent="0" eaLnBrk="1" hangingPunct="1">
              <a:buFontTx/>
              <a:buNone/>
              <a:defRPr/>
            </a:pPr>
            <a:r>
              <a:rPr lang="en-US" altLang="zh-CN" dirty="0"/>
              <a:t>     </a:t>
            </a:r>
            <a:r>
              <a:rPr lang="zh-CN" altLang="en-US" dirty="0"/>
              <a:t>二、书面作业</a:t>
            </a:r>
            <a:r>
              <a:rPr lang="en-US" altLang="zh-CN" dirty="0"/>
              <a:t>P294-296,</a:t>
            </a:r>
            <a:r>
              <a:rPr lang="zh-CN" altLang="en-US" dirty="0"/>
              <a:t>应用题第</a:t>
            </a:r>
            <a:r>
              <a:rPr lang="en-US" altLang="zh-CN" dirty="0"/>
              <a:t>3</a:t>
            </a:r>
            <a:r>
              <a:rPr lang="zh-CN" altLang="en-US" dirty="0"/>
              <a:t>、</a:t>
            </a:r>
            <a:r>
              <a:rPr lang="en-US" altLang="zh-CN" dirty="0"/>
              <a:t>9</a:t>
            </a:r>
            <a:r>
              <a:rPr lang="zh-CN" altLang="en-US" dirty="0"/>
              <a:t>、</a:t>
            </a:r>
            <a:r>
              <a:rPr lang="en-US" altLang="zh-CN" dirty="0"/>
              <a:t>11</a:t>
            </a:r>
            <a:r>
              <a:rPr lang="zh-CN" altLang="en-US" dirty="0"/>
              <a:t>、</a:t>
            </a:r>
            <a:r>
              <a:rPr lang="en-US" altLang="zh-CN" dirty="0"/>
              <a:t>15</a:t>
            </a:r>
            <a:r>
              <a:rPr lang="zh-CN" altLang="en-US" dirty="0"/>
              <a:t>、</a:t>
            </a:r>
            <a:r>
              <a:rPr lang="en-US" altLang="zh-CN" dirty="0"/>
              <a:t>17</a:t>
            </a:r>
            <a:r>
              <a:rPr lang="zh-CN" altLang="en-US" dirty="0"/>
              <a:t>、</a:t>
            </a:r>
            <a:r>
              <a:rPr lang="en-US" altLang="zh-CN"/>
              <a:t>22</a:t>
            </a:r>
            <a:r>
              <a:rPr lang="zh-CN" altLang="en-US"/>
              <a:t>题</a:t>
            </a:r>
            <a:r>
              <a:rPr lang="zh-CN" altLang="en-US" dirty="0"/>
              <a:t>。</a:t>
            </a:r>
            <a:endParaRPr lang="zh-CN" altLang="zh-CN" dirty="0"/>
          </a:p>
        </p:txBody>
      </p:sp>
    </p:spTree>
    <p:extLst>
      <p:ext uri="{BB962C8B-B14F-4D97-AF65-F5344CB8AC3E}">
        <p14:creationId xmlns:p14="http://schemas.microsoft.com/office/powerpoint/2010/main" val="3122582422"/>
      </p:ext>
    </p:extLst>
  </p:cSld>
  <p:clrMapOvr>
    <a:masterClrMapping/>
  </p:clrMapOvr>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7150</Words>
  <Application>Microsoft Office PowerPoint</Application>
  <PresentationFormat>全屏显示(4:3)</PresentationFormat>
  <Paragraphs>900</Paragraphs>
  <Slides>90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90</vt:i4>
      </vt:variant>
    </vt:vector>
  </HeadingPairs>
  <TitlesOfParts>
    <vt:vector size="101" baseType="lpstr">
      <vt:lpstr>仿宋_GB2312</vt:lpstr>
      <vt:lpstr>华文新魏</vt:lpstr>
      <vt:lpstr>华文中宋</vt:lpstr>
      <vt:lpstr>宋体</vt:lpstr>
      <vt:lpstr>Calibri</vt:lpstr>
      <vt:lpstr>Times New Roman</vt:lpstr>
      <vt:lpstr>Wingdings</vt:lpstr>
      <vt:lpstr>默认设计模板</vt:lpstr>
      <vt:lpstr>Photo Editor 照片</vt:lpstr>
      <vt:lpstr>文档</vt:lpstr>
      <vt:lpstr>Document</vt:lpstr>
      <vt:lpstr>第六章 文件管理</vt:lpstr>
      <vt:lpstr>文件系统概述</vt:lpstr>
      <vt:lpstr> 文件系统概述 文件系统面向用户的功能</vt:lpstr>
      <vt:lpstr>6.1 文件</vt:lpstr>
      <vt:lpstr>(2) 文件的命名</vt:lpstr>
      <vt:lpstr>(4)文件的属性</vt:lpstr>
      <vt:lpstr>文件保护属性</vt:lpstr>
      <vt:lpstr>(5)文件的存取</vt:lpstr>
      <vt:lpstr>文件的存取</vt:lpstr>
      <vt:lpstr>(6) 文件的使用</vt:lpstr>
      <vt:lpstr>6.2文件目录</vt:lpstr>
      <vt:lpstr>(1) 文件控制块、文件目录与目录文件</vt:lpstr>
      <vt:lpstr>文件控制块</vt:lpstr>
      <vt:lpstr>文件控制块的主要内容</vt:lpstr>
      <vt:lpstr>索引结点</vt:lpstr>
      <vt:lpstr>索引结点</vt:lpstr>
      <vt:lpstr>(2)层次目录结构</vt:lpstr>
      <vt:lpstr>二级目录结构</vt:lpstr>
      <vt:lpstr>树形目录结构</vt:lpstr>
      <vt:lpstr>层次目录结构</vt:lpstr>
      <vt:lpstr>层次目录结构</vt:lpstr>
      <vt:lpstr>(3)文件目录的检索</vt:lpstr>
      <vt:lpstr>6.3文件组织与数据存储</vt:lpstr>
      <vt:lpstr>6.3.2文件的逻辑结构</vt:lpstr>
      <vt:lpstr>流式文件和记录式文件</vt:lpstr>
      <vt:lpstr>(2)成组和分解</vt:lpstr>
      <vt:lpstr>记录成组和分解处理过程</vt:lpstr>
      <vt:lpstr>(3)记录格式和记录键</vt:lpstr>
      <vt:lpstr>6.3.3 文件的物理结构</vt:lpstr>
      <vt:lpstr>顺序文件(连续文件 )</vt:lpstr>
      <vt:lpstr> </vt:lpstr>
      <vt:lpstr>连接文件(串联文件)</vt:lpstr>
      <vt:lpstr> </vt:lpstr>
      <vt:lpstr> </vt:lpstr>
      <vt:lpstr>直接文件(哈希文件)</vt:lpstr>
      <vt:lpstr>索引文件</vt:lpstr>
      <vt:lpstr>Example of Indexed Allocation</vt:lpstr>
      <vt:lpstr> </vt:lpstr>
      <vt:lpstr> </vt:lpstr>
      <vt:lpstr> </vt:lpstr>
      <vt:lpstr>索引文件</vt:lpstr>
      <vt:lpstr>UNIX/Linux多重索引结构</vt:lpstr>
      <vt:lpstr>文件物理结构的比较</vt:lpstr>
      <vt:lpstr>6.4文件系统功能及实现</vt:lpstr>
      <vt:lpstr>6.4.1 文件类系统调用</vt:lpstr>
      <vt:lpstr>文件系统磁盘结构 </vt:lpstr>
      <vt:lpstr>文件系统内部结构</vt:lpstr>
      <vt:lpstr>目录项、inode和数据块的关系</vt:lpstr>
      <vt:lpstr>文件系统调用 (1)  (1)文件创建 </vt:lpstr>
      <vt:lpstr>文件系统调用 (2)  文件创建执行过程 </vt:lpstr>
      <vt:lpstr>文件系统调用 (3)  (2) 文件删除  </vt:lpstr>
      <vt:lpstr>文件系统调用 (4) (3)文件打开(1)</vt:lpstr>
      <vt:lpstr>文件系统调用 (5) 文件打开执行过程(2)</vt:lpstr>
      <vt:lpstr>文件系统调用 (6) (4)文件关闭(1) </vt:lpstr>
      <vt:lpstr>文件系统调用 (7) 文件关闭(2)</vt:lpstr>
      <vt:lpstr>文件系统调用 (8) (5)读文件(1)  </vt:lpstr>
      <vt:lpstr>文件系统调用 (9) 读文件(2)  </vt:lpstr>
      <vt:lpstr>文件系统调用 (10) 读文件(3)  </vt:lpstr>
      <vt:lpstr>文件系统调用 (11) (6)写文件 </vt:lpstr>
      <vt:lpstr>文件系统调用 (12) (7)文件的随机存取(1)  </vt:lpstr>
      <vt:lpstr>文件系统调用 (13) 文件的随机存取(2)  </vt:lpstr>
      <vt:lpstr>6.4.2文件共享 </vt:lpstr>
      <vt:lpstr>1文件静态共享(1) </vt:lpstr>
      <vt:lpstr>Linux层次目录结构</vt:lpstr>
      <vt:lpstr>文件静态共享(2) </vt:lpstr>
      <vt:lpstr>文件静态共享(3)</vt:lpstr>
      <vt:lpstr>2文件的动态共享(1)</vt:lpstr>
      <vt:lpstr>文件动态共享(2)</vt:lpstr>
      <vt:lpstr>文件的动态共享(3) </vt:lpstr>
      <vt:lpstr>文件的动态共享(4) </vt:lpstr>
      <vt:lpstr>文件的动态共享(5) </vt:lpstr>
      <vt:lpstr>3.文件符号链接共享(1)</vt:lpstr>
      <vt:lpstr>文件符号链接共享(2)</vt:lpstr>
      <vt:lpstr>文件符号链接共享(3) </vt:lpstr>
      <vt:lpstr>文件的符号链接共享(4) </vt:lpstr>
      <vt:lpstr>6.4.3 文件空间管理</vt:lpstr>
      <vt:lpstr>Linux空闲块成组连接法(1)</vt:lpstr>
      <vt:lpstr> </vt:lpstr>
      <vt:lpstr>6.4.4内存映射文件(1) </vt:lpstr>
      <vt:lpstr>内存映射文件(2) </vt:lpstr>
      <vt:lpstr>6.4.5虚拟文件系统(1) 虚拟文件系统要实现以下目标</vt:lpstr>
      <vt:lpstr>虚拟文件系统(2) 虚拟文件系统设计思想：</vt:lpstr>
      <vt:lpstr>虚拟文件系统(3)</vt:lpstr>
      <vt:lpstr>6.4.6文件系统性能和可靠性问题</vt:lpstr>
      <vt:lpstr>2. 文件系统可靠性问题 </vt:lpstr>
      <vt:lpstr>(2)文件系统一致性检查</vt:lpstr>
      <vt:lpstr>两个计数器值不同组合及其处理方法</vt:lpstr>
      <vt:lpstr>2)文件系统一致性检查 </vt:lpstr>
      <vt:lpstr>文件系统不一致处理方法</vt:lpstr>
      <vt:lpstr>第六章  文件管理</vt:lpstr>
    </vt:vector>
  </TitlesOfParts>
  <Company>振宇科技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陈年生</dc:creator>
  <cp:lastModifiedBy>tracy ning</cp:lastModifiedBy>
  <cp:revision>124</cp:revision>
  <dcterms:created xsi:type="dcterms:W3CDTF">2002-07-20T00:29:59Z</dcterms:created>
  <dcterms:modified xsi:type="dcterms:W3CDTF">2018-12-26T02:35:02Z</dcterms:modified>
</cp:coreProperties>
</file>