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8"/>
  </p:notesMasterIdLst>
  <p:handoutMasterIdLst>
    <p:handoutMasterId r:id="rId159"/>
  </p:handoutMasterIdLst>
  <p:sldIdLst>
    <p:sldId id="275" r:id="rId2"/>
    <p:sldId id="276" r:id="rId3"/>
    <p:sldId id="277" r:id="rId4"/>
    <p:sldId id="278" r:id="rId5"/>
    <p:sldId id="279" r:id="rId6"/>
    <p:sldId id="280" r:id="rId7"/>
    <p:sldId id="281" r:id="rId8"/>
    <p:sldId id="433" r:id="rId9"/>
    <p:sldId id="427" r:id="rId10"/>
    <p:sldId id="428" r:id="rId11"/>
    <p:sldId id="429" r:id="rId12"/>
    <p:sldId id="430" r:id="rId13"/>
    <p:sldId id="443" r:id="rId14"/>
    <p:sldId id="282" r:id="rId15"/>
    <p:sldId id="444" r:id="rId16"/>
    <p:sldId id="283" r:id="rId17"/>
    <p:sldId id="431"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434" r:id="rId34"/>
    <p:sldId id="435" r:id="rId35"/>
    <p:sldId id="436" r:id="rId36"/>
    <p:sldId id="441" r:id="rId37"/>
    <p:sldId id="442" r:id="rId38"/>
    <p:sldId id="445" r:id="rId39"/>
    <p:sldId id="437" r:id="rId40"/>
    <p:sldId id="438" r:id="rId41"/>
    <p:sldId id="440" r:id="rId42"/>
    <p:sldId id="299" r:id="rId43"/>
    <p:sldId id="300" r:id="rId44"/>
    <p:sldId id="301" r:id="rId45"/>
    <p:sldId id="302" r:id="rId46"/>
    <p:sldId id="303" r:id="rId47"/>
    <p:sldId id="304" r:id="rId48"/>
    <p:sldId id="305" r:id="rId49"/>
    <p:sldId id="306" r:id="rId50"/>
    <p:sldId id="307"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446" r:id="rId138"/>
    <p:sldId id="398" r:id="rId139"/>
    <p:sldId id="399" r:id="rId140"/>
    <p:sldId id="400" r:id="rId141"/>
    <p:sldId id="401" r:id="rId142"/>
    <p:sldId id="402" r:id="rId143"/>
    <p:sldId id="403" r:id="rId144"/>
    <p:sldId id="404" r:id="rId145"/>
    <p:sldId id="405" r:id="rId146"/>
    <p:sldId id="406" r:id="rId147"/>
    <p:sldId id="407" r:id="rId148"/>
    <p:sldId id="408" r:id="rId149"/>
    <p:sldId id="419" r:id="rId150"/>
    <p:sldId id="420" r:id="rId151"/>
    <p:sldId id="421" r:id="rId152"/>
    <p:sldId id="422" r:id="rId153"/>
    <p:sldId id="423" r:id="rId154"/>
    <p:sldId id="424" r:id="rId155"/>
    <p:sldId id="425" r:id="rId156"/>
    <p:sldId id="432" r:id="rId157"/>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varScale="1">
        <p:scale>
          <a:sx n="75" d="100"/>
          <a:sy n="75" d="100"/>
        </p:scale>
        <p:origin x="10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6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899CEC9-EC3B-43C4-B845-CBB51CD0C6BD}" type="slidenum">
              <a:rPr lang="en-US" altLang="zh-CN"/>
              <a:pPr>
                <a:defRPr/>
              </a:pPr>
              <a:t>‹#›</a:t>
            </a:fld>
            <a:endParaRPr lang="en-US" altLang="zh-CN"/>
          </a:p>
        </p:txBody>
      </p:sp>
    </p:spTree>
    <p:extLst>
      <p:ext uri="{BB962C8B-B14F-4D97-AF65-F5344CB8AC3E}">
        <p14:creationId xmlns:p14="http://schemas.microsoft.com/office/powerpoint/2010/main" val="1604178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B2F96-8DBE-41B9-A4AE-48C5B4F039B4}"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B5A3D-660B-4E7C-AF4D-7888D1365D93}" type="slidenum">
              <a:rPr lang="zh-CN" altLang="en-US" smtClean="0"/>
              <a:t>‹#›</a:t>
            </a:fld>
            <a:endParaRPr lang="zh-CN" altLang="en-US"/>
          </a:p>
        </p:txBody>
      </p:sp>
    </p:spTree>
    <p:extLst>
      <p:ext uri="{BB962C8B-B14F-4D97-AF65-F5344CB8AC3E}">
        <p14:creationId xmlns:p14="http://schemas.microsoft.com/office/powerpoint/2010/main" val="224213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5B5A3D-660B-4E7C-AF4D-7888D1365D93}" type="slidenum">
              <a:rPr lang="zh-CN" altLang="en-US" smtClean="0"/>
              <a:t>12</a:t>
            </a:fld>
            <a:endParaRPr lang="zh-CN" altLang="en-US"/>
          </a:p>
        </p:txBody>
      </p:sp>
    </p:spTree>
    <p:extLst>
      <p:ext uri="{BB962C8B-B14F-4D97-AF65-F5344CB8AC3E}">
        <p14:creationId xmlns:p14="http://schemas.microsoft.com/office/powerpoint/2010/main" val="24437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5B5A3D-660B-4E7C-AF4D-7888D1365D93}" type="slidenum">
              <a:rPr lang="zh-CN" altLang="en-US" smtClean="0"/>
              <a:t>63</a:t>
            </a:fld>
            <a:endParaRPr lang="zh-CN" altLang="en-US"/>
          </a:p>
        </p:txBody>
      </p:sp>
    </p:spTree>
    <p:extLst>
      <p:ext uri="{BB962C8B-B14F-4D97-AF65-F5344CB8AC3E}">
        <p14:creationId xmlns:p14="http://schemas.microsoft.com/office/powerpoint/2010/main" val="2797134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5B5A3D-660B-4E7C-AF4D-7888D1365D93}" type="slidenum">
              <a:rPr lang="zh-CN" altLang="en-US" smtClean="0"/>
              <a:t>142</a:t>
            </a:fld>
            <a:endParaRPr lang="zh-CN" altLang="en-US"/>
          </a:p>
        </p:txBody>
      </p:sp>
    </p:spTree>
    <p:extLst>
      <p:ext uri="{BB962C8B-B14F-4D97-AF65-F5344CB8AC3E}">
        <p14:creationId xmlns:p14="http://schemas.microsoft.com/office/powerpoint/2010/main" val="397520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9147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675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055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256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8654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547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16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05847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22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5009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0130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7150" y="38100"/>
            <a:ext cx="6937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81775" y="6237288"/>
            <a:ext cx="2562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88.xml.rels><?xml version="1.0" encoding="UTF-8" standalone="yes"?>
<Relationships xmlns="http://schemas.openxmlformats.org/package/2006/relationships"><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slide" Target="slide88.xml"/><Relationship Id="rId4" Type="http://schemas.openxmlformats.org/officeDocument/2006/relationships/image" Target="../media/image15.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ChangeArrowheads="1"/>
          </p:cNvSpPr>
          <p:nvPr>
            <p:ph type="ctrTitle" idx="4294967295"/>
          </p:nvPr>
        </p:nvSpPr>
        <p:spPr>
          <a:xfrm>
            <a:off x="642938" y="1041400"/>
            <a:ext cx="7772400" cy="731838"/>
          </a:xfrm>
          <a:prstGeom prst="rect">
            <a:avLst/>
          </a:prstGeom>
        </p:spPr>
        <p:txBody>
          <a:bodyPr/>
          <a:lstStyle/>
          <a:p>
            <a:pPr eaLnBrk="1" hangingPunct="1"/>
            <a:r>
              <a:rPr kumimoji="1" lang="zh-CN" altLang="en-US" sz="4800">
                <a:solidFill>
                  <a:srgbClr val="FF0000"/>
                </a:solidFill>
                <a:latin typeface="华文新魏" panose="02010800040101010101" pitchFamily="2" charset="-122"/>
                <a:ea typeface="华文新魏" panose="02010800040101010101" pitchFamily="2" charset="-122"/>
              </a:rPr>
              <a:t>第四章存储管理</a:t>
            </a:r>
            <a:endParaRPr kumimoji="1" lang="zh-CN" altLang="zh-CN" sz="4800">
              <a:solidFill>
                <a:srgbClr val="FF0000"/>
              </a:solidFill>
              <a:latin typeface="华文新魏" panose="02010800040101010101" pitchFamily="2" charset="-122"/>
              <a:ea typeface="华文新魏" panose="02010800040101010101" pitchFamily="2" charset="-122"/>
            </a:endParaRPr>
          </a:p>
        </p:txBody>
      </p:sp>
      <p:sp>
        <p:nvSpPr>
          <p:cNvPr id="167941" name="Rectangle 3"/>
          <p:cNvSpPr>
            <a:spLocks noChangeArrowheads="1"/>
          </p:cNvSpPr>
          <p:nvPr/>
        </p:nvSpPr>
        <p:spPr bwMode="auto">
          <a:xfrm>
            <a:off x="2268538" y="2189163"/>
            <a:ext cx="5400675"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ctr" eaLnBrk="0" hangingPunct="0">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algn="ctr" eaLnBrk="0" hangingPunct="0">
              <a:spcBef>
                <a:spcPct val="20000"/>
              </a:spcBef>
              <a:defRPr sz="2800">
                <a:solidFill>
                  <a:schemeClr val="tx1"/>
                </a:solidFill>
                <a:latin typeface="Arial" panose="020B0604020202020204" pitchFamily="34" charset="0"/>
                <a:ea typeface="宋体" panose="02010600030101010101" pitchFamily="2" charset="-122"/>
              </a:defRPr>
            </a:lvl2pPr>
            <a:lvl3pPr marL="1143000" indent="-228600" algn="ctr" eaLnBrk="0" hangingPunct="0">
              <a:spcBef>
                <a:spcPct val="20000"/>
              </a:spcBef>
              <a:defRPr sz="2400">
                <a:solidFill>
                  <a:schemeClr val="tx1"/>
                </a:solidFill>
                <a:latin typeface="Arial" panose="020B0604020202020204" pitchFamily="34" charset="0"/>
                <a:ea typeface="宋体" panose="02010600030101010101" pitchFamily="2" charset="-122"/>
              </a:defRPr>
            </a:lvl3pPr>
            <a:lvl4pPr marL="1600200" indent="-228600" algn="ctr" eaLnBrk="0" hangingPunct="0">
              <a:spcBef>
                <a:spcPct val="20000"/>
              </a:spcBef>
              <a:defRPr sz="2000">
                <a:solidFill>
                  <a:schemeClr val="tx1"/>
                </a:solidFill>
                <a:latin typeface="Arial" panose="020B0604020202020204" pitchFamily="34" charset="0"/>
                <a:ea typeface="宋体" panose="02010600030101010101" pitchFamily="2" charset="-122"/>
              </a:defRPr>
            </a:lvl4pPr>
            <a:lvl5pPr marL="2057400" indent="-228600" algn="ctr" eaLnBrk="0" hangingPunct="0">
              <a:spcBef>
                <a:spcPct val="20000"/>
              </a:spcBef>
              <a:defRPr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pPr algn="l" eaLnBrk="1" hangingPunct="1"/>
            <a:r>
              <a:rPr lang="en-US" altLang="zh-CN" sz="3600" dirty="0">
                <a:latin typeface="Times New Roman" panose="02020603050405020304" pitchFamily="18" charset="0"/>
                <a:ea typeface="隶书" panose="02010509060101010101" pitchFamily="49" charset="-122"/>
              </a:rPr>
              <a:t>4.1 </a:t>
            </a:r>
            <a:r>
              <a:rPr lang="zh-CN" altLang="en-US" sz="3600" dirty="0">
                <a:latin typeface="Times New Roman" panose="02020603050405020304" pitchFamily="18" charset="0"/>
                <a:ea typeface="隶书" panose="02010509060101010101" pitchFamily="49" charset="-122"/>
              </a:rPr>
              <a:t>存储工作原理 </a:t>
            </a:r>
          </a:p>
          <a:p>
            <a:pPr algn="l" eaLnBrk="1" hangingPunct="1"/>
            <a:r>
              <a:rPr lang="en-US" altLang="zh-CN" sz="3600" dirty="0">
                <a:latin typeface="Times New Roman" panose="02020603050405020304" pitchFamily="18" charset="0"/>
                <a:ea typeface="隶书" panose="02010509060101010101" pitchFamily="49" charset="-122"/>
              </a:rPr>
              <a:t>4.2 </a:t>
            </a:r>
            <a:r>
              <a:rPr lang="zh-CN" altLang="en-US" sz="3600" dirty="0">
                <a:latin typeface="Times New Roman" panose="02020603050405020304" pitchFamily="18" charset="0"/>
                <a:ea typeface="隶书" panose="02010509060101010101" pitchFamily="49" charset="-122"/>
              </a:rPr>
              <a:t>连续存储管理 </a:t>
            </a:r>
          </a:p>
          <a:p>
            <a:pPr algn="l" eaLnBrk="1" hangingPunct="1"/>
            <a:r>
              <a:rPr lang="en-US" altLang="zh-CN" sz="3600" dirty="0">
                <a:latin typeface="Times New Roman" panose="02020603050405020304" pitchFamily="18" charset="0"/>
                <a:ea typeface="隶书" panose="02010509060101010101" pitchFamily="49" charset="-122"/>
              </a:rPr>
              <a:t>4.3 </a:t>
            </a:r>
            <a:r>
              <a:rPr lang="zh-CN" altLang="en-US" sz="3600" dirty="0">
                <a:latin typeface="Times New Roman" panose="02020603050405020304" pitchFamily="18" charset="0"/>
                <a:ea typeface="隶书" panose="02010509060101010101" pitchFamily="49" charset="-122"/>
              </a:rPr>
              <a:t>分页式存储管理 </a:t>
            </a:r>
          </a:p>
          <a:p>
            <a:pPr algn="l" eaLnBrk="1" hangingPunct="1"/>
            <a:r>
              <a:rPr lang="en-US" altLang="zh-CN" sz="3600" dirty="0">
                <a:latin typeface="Times New Roman" panose="02020603050405020304" pitchFamily="18" charset="0"/>
                <a:ea typeface="隶书" panose="02010509060101010101" pitchFamily="49" charset="-122"/>
              </a:rPr>
              <a:t>4.4 </a:t>
            </a:r>
            <a:r>
              <a:rPr lang="zh-CN" altLang="en-US" sz="3600" dirty="0">
                <a:latin typeface="Times New Roman" panose="02020603050405020304" pitchFamily="18" charset="0"/>
                <a:ea typeface="隶书" panose="02010509060101010101" pitchFamily="49" charset="-122"/>
              </a:rPr>
              <a:t>分段式存储管理 </a:t>
            </a:r>
          </a:p>
          <a:p>
            <a:pPr algn="l" eaLnBrk="1" hangingPunct="1"/>
            <a:r>
              <a:rPr lang="en-US" altLang="zh-CN" sz="3600" dirty="0">
                <a:latin typeface="Times New Roman" panose="02020603050405020304" pitchFamily="18" charset="0"/>
                <a:ea typeface="隶书" panose="02010509060101010101" pitchFamily="49" charset="-122"/>
              </a:rPr>
              <a:t>4.5 </a:t>
            </a:r>
            <a:r>
              <a:rPr lang="zh-CN" altLang="en-US" sz="3600" dirty="0">
                <a:latin typeface="Times New Roman" panose="02020603050405020304" pitchFamily="18" charset="0"/>
                <a:ea typeface="隶书" panose="02010509060101010101" pitchFamily="49" charset="-122"/>
              </a:rPr>
              <a:t>虚拟存储管理</a:t>
            </a:r>
          </a:p>
        </p:txBody>
      </p:sp>
    </p:spTree>
    <p:extLst>
      <p:ext uri="{BB962C8B-B14F-4D97-AF65-F5344CB8AC3E}">
        <p14:creationId xmlns:p14="http://schemas.microsoft.com/office/powerpoint/2010/main" val="363578743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404664"/>
            <a:ext cx="7772400" cy="783307"/>
          </a:xfrm>
        </p:spPr>
        <p:txBody>
          <a:bodyPr/>
          <a:lstStyle/>
          <a:p>
            <a:pPr eaLnBrk="1" hangingPunct="1">
              <a:defRPr/>
            </a:pPr>
            <a:r>
              <a:rPr lang="zh-CN" altLang="en-US" dirty="0">
                <a:solidFill>
                  <a:srgbClr val="FF0000"/>
                </a:solidFill>
                <a:latin typeface="Times New Roman" panose="02020603050405020304" pitchFamily="18" charset="0"/>
                <a:ea typeface="华文新魏" panose="02010800040101010101" pitchFamily="2" charset="-122"/>
              </a:rPr>
              <a:t>编译、链接、装载</a:t>
            </a:r>
          </a:p>
        </p:txBody>
      </p:sp>
      <p:sp>
        <p:nvSpPr>
          <p:cNvPr id="10243" name="Rectangle 3"/>
          <p:cNvSpPr>
            <a:spLocks noGrp="1" noChangeArrowheads="1"/>
          </p:cNvSpPr>
          <p:nvPr>
            <p:ph type="body" idx="1"/>
          </p:nvPr>
        </p:nvSpPr>
        <p:spPr>
          <a:xfrm>
            <a:off x="179388" y="1341438"/>
            <a:ext cx="8713787" cy="4031778"/>
          </a:xfrm>
        </p:spPr>
        <p:txBody>
          <a:bodyPr/>
          <a:lstStyle/>
          <a:p>
            <a:r>
              <a:rPr lang="zh-CN" altLang="zh-CN" sz="2800" dirty="0">
                <a:latin typeface="华文新魏" panose="02010800040101010101" pitchFamily="2" charset="-122"/>
                <a:ea typeface="华文新魏" panose="02010800040101010101" pitchFamily="2" charset="-122"/>
              </a:rPr>
              <a:t>链接程序（</a:t>
            </a:r>
            <a:r>
              <a:rPr lang="en-US" altLang="zh-CN" sz="2800" dirty="0">
                <a:latin typeface="华文新魏" panose="02010800040101010101" pitchFamily="2" charset="-122"/>
                <a:ea typeface="华文新魏" panose="02010800040101010101" pitchFamily="2" charset="-122"/>
              </a:rPr>
              <a:t>linker</a:t>
            </a:r>
            <a:r>
              <a:rPr lang="zh-CN" altLang="zh-CN" sz="2800" dirty="0">
                <a:latin typeface="华文新魏" panose="02010800040101010101" pitchFamily="2" charset="-122"/>
                <a:ea typeface="华文新魏" panose="02010800040101010101" pitchFamily="2" charset="-122"/>
              </a:rPr>
              <a:t>）的作用是根据目标模块之间的调用和依赖关系，将主调模块、被调模块、以及所用到的库函数装配和链接成一个完整的可装载执行模块。</a:t>
            </a:r>
            <a:endParaRPr lang="en-US" altLang="zh-CN" sz="2800" dirty="0">
              <a:latin typeface="华文新魏" panose="02010800040101010101" pitchFamily="2" charset="-122"/>
              <a:ea typeface="华文新魏" panose="02010800040101010101" pitchFamily="2" charset="-122"/>
            </a:endParaRPr>
          </a:p>
          <a:p>
            <a:r>
              <a:rPr lang="zh-CN" altLang="zh-CN" sz="2800" dirty="0">
                <a:latin typeface="华文新魏" panose="02010800040101010101" pitchFamily="2" charset="-122"/>
                <a:ea typeface="华文新魏" panose="02010800040101010101" pitchFamily="2" charset="-122"/>
              </a:rPr>
              <a:t>根据程序链接发生的时刻和链接方式，可分成三种：</a:t>
            </a:r>
          </a:p>
          <a:p>
            <a:pPr>
              <a:buFontTx/>
              <a:buNone/>
            </a:pPr>
            <a:r>
              <a:rPr lang="en-US" altLang="zh-CN" b="1" dirty="0">
                <a:solidFill>
                  <a:srgbClr val="3333CC"/>
                </a:solidFill>
                <a:latin typeface="+mn-ea"/>
              </a:rPr>
              <a:t>    (1)</a:t>
            </a:r>
            <a:r>
              <a:rPr lang="zh-CN" altLang="zh-CN" b="1" dirty="0">
                <a:solidFill>
                  <a:srgbClr val="3333CC"/>
                </a:solidFill>
                <a:latin typeface="+mn-ea"/>
              </a:rPr>
              <a:t>静态链接</a:t>
            </a:r>
          </a:p>
          <a:p>
            <a:pPr eaLnBrk="1" hangingPunct="1">
              <a:buFontTx/>
              <a:buNone/>
            </a:pPr>
            <a:r>
              <a:rPr lang="en-US" altLang="zh-CN" b="1" dirty="0">
                <a:solidFill>
                  <a:srgbClr val="3333CC"/>
                </a:solidFill>
                <a:latin typeface="+mn-ea"/>
              </a:rPr>
              <a:t>    (2)</a:t>
            </a:r>
            <a:r>
              <a:rPr lang="zh-CN" altLang="zh-CN" b="1" dirty="0">
                <a:solidFill>
                  <a:srgbClr val="3333CC"/>
                </a:solidFill>
                <a:latin typeface="+mn-ea"/>
              </a:rPr>
              <a:t>动态链接</a:t>
            </a:r>
          </a:p>
          <a:p>
            <a:pPr eaLnBrk="1" hangingPunct="1">
              <a:buFontTx/>
              <a:buNone/>
            </a:pPr>
            <a:r>
              <a:rPr lang="en-US" altLang="zh-CN" b="1" dirty="0">
                <a:solidFill>
                  <a:srgbClr val="3333CC"/>
                </a:solidFill>
                <a:latin typeface="+mn-ea"/>
              </a:rPr>
              <a:t>    (3)</a:t>
            </a:r>
            <a:r>
              <a:rPr lang="zh-CN" altLang="zh-CN" b="1" dirty="0">
                <a:solidFill>
                  <a:srgbClr val="3333CC"/>
                </a:solidFill>
                <a:latin typeface="+mn-ea"/>
              </a:rPr>
              <a:t>运行时链接</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292384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85750" y="285750"/>
            <a:ext cx="8458200" cy="738188"/>
          </a:xfrm>
        </p:spPr>
        <p:txBody>
          <a:bodyPr/>
          <a:lstStyle/>
          <a:p>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4.5.2</a:t>
            </a:r>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分页式虚拟存储系统</a:t>
            </a:r>
            <a:endParaRPr lang="zh-CN" altLang="en-US" sz="54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2163" name="Rectangle 3"/>
          <p:cNvSpPr>
            <a:spLocks noGrp="1" noChangeArrowheads="1"/>
          </p:cNvSpPr>
          <p:nvPr>
            <p:ph type="body" idx="1"/>
          </p:nvPr>
        </p:nvSpPr>
        <p:spPr>
          <a:xfrm>
            <a:off x="214313" y="1285875"/>
            <a:ext cx="8643937" cy="3989388"/>
          </a:xfrm>
        </p:spPr>
        <p:txBody>
          <a:bodyPr/>
          <a:lstStyle/>
          <a:p>
            <a:pPr>
              <a:buFontTx/>
              <a:buNone/>
            </a:pPr>
            <a:r>
              <a:rPr lang="en-US" altLang="zh-CN" b="1">
                <a:latin typeface="华文新魏" panose="02010800040101010101" pitchFamily="2" charset="-122"/>
                <a:ea typeface="华文新魏" panose="02010800040101010101" pitchFamily="2" charset="-122"/>
              </a:rPr>
              <a:t> </a:t>
            </a:r>
            <a:r>
              <a:rPr lang="en-US" altLang="zh-CN"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请求分页虚拟存储系统基本原理 </a:t>
            </a:r>
            <a:r>
              <a:rPr lang="en-US" altLang="zh-CN"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p>
          <a:p>
            <a:pPr>
              <a:buFontTx/>
              <a:buNone/>
            </a:pPr>
            <a:r>
              <a:rPr lang="zh-CN" altLang="en-US" sz="36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请求分页式虚拟存储系统是将作业信息的副本存放在磁盘中，当作业被调度投入运行时，不把作业的程序和数据全部装入主存，而仅装入立即使用的页面，在执行过程中访问到不在主存的页面时，产生缺页中断，再把它们动态地装入 。</a:t>
            </a:r>
            <a:endParaRPr lang="en-US" altLang="zh-CN" sz="40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390711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14375" y="357188"/>
            <a:ext cx="8024813" cy="554037"/>
          </a:xfrm>
        </p:spPr>
        <p:txBody>
          <a:bodyPr/>
          <a:lstStyle/>
          <a:p>
            <a:r>
              <a:rPr lang="zh-CN" altLang="en-US"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请求分页虚拟存储系统的基本原理</a:t>
            </a:r>
            <a:r>
              <a:rPr lang="en-US" altLang="zh-CN"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endParaRPr lang="en-US" altLang="zh-CN" sz="48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3187" name="Rectangle 3"/>
          <p:cNvSpPr>
            <a:spLocks noGrp="1" noChangeArrowheads="1"/>
          </p:cNvSpPr>
          <p:nvPr>
            <p:ph type="body" idx="1"/>
          </p:nvPr>
        </p:nvSpPr>
        <p:spPr>
          <a:xfrm>
            <a:off x="285750" y="1143000"/>
            <a:ext cx="8534400" cy="4887913"/>
          </a:xfrm>
        </p:spPr>
        <p:txBody>
          <a:bodyPr/>
          <a:lstStyle/>
          <a:p>
            <a:pPr marL="609600" indent="-609600">
              <a:lnSpc>
                <a:spcPct val="90000"/>
              </a:lnSpc>
              <a:buFontTx/>
              <a:buNone/>
            </a:pP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主存分页框</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块</a:t>
            </a:r>
            <a:r>
              <a:rPr lang="en-US" altLang="zh-CN" sz="4000">
                <a:latin typeface="华文新魏" panose="02010800040101010101" pitchFamily="2" charset="-122"/>
                <a:ea typeface="华文新魏" panose="02010800040101010101" pitchFamily="2" charset="-122"/>
              </a:rPr>
              <a:t>)</a:t>
            </a:r>
            <a:endParaRPr lang="zh-CN" altLang="en-US" sz="4000">
              <a:latin typeface="华文新魏" panose="02010800040101010101" pitchFamily="2" charset="-122"/>
              <a:ea typeface="华文新魏" panose="02010800040101010101" pitchFamily="2" charset="-122"/>
            </a:endParaRPr>
          </a:p>
          <a:p>
            <a:pPr marL="609600" indent="-609600">
              <a:lnSpc>
                <a:spcPct val="90000"/>
              </a:lnSpc>
              <a:buFontTx/>
              <a:buNone/>
            </a:pP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逻辑空间分页</a:t>
            </a:r>
          </a:p>
          <a:p>
            <a:pPr marL="609600" indent="-609600">
              <a:lnSpc>
                <a:spcPct val="90000"/>
              </a:lnSpc>
              <a:buFontTx/>
              <a:buNone/>
            </a:pP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逻辑地址格式</a:t>
            </a:r>
          </a:p>
          <a:p>
            <a:pPr marL="609600" indent="-609600">
              <a:lnSpc>
                <a:spcPct val="90000"/>
              </a:lnSpc>
              <a:buFontTx/>
              <a:buNone/>
            </a:pP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页表</a:t>
            </a:r>
            <a:r>
              <a:rPr lang="zh-CN" altLang="en-US" sz="2800">
                <a:ea typeface="仿宋_GB2312" pitchFamily="49" charset="-122"/>
              </a:rPr>
              <a:t>：</a:t>
            </a:r>
            <a:endParaRPr lang="en-US" altLang="zh-CN" sz="2800">
              <a:ea typeface="仿宋_GB2312" pitchFamily="49" charset="-122"/>
            </a:endParaRPr>
          </a:p>
          <a:p>
            <a:pPr marL="609600" indent="-609600">
              <a:lnSpc>
                <a:spcPct val="90000"/>
              </a:lnSpc>
              <a:buFontTx/>
              <a:buNone/>
            </a:pPr>
            <a:endParaRPr lang="en-US" altLang="zh-CN" sz="2800">
              <a:latin typeface="华文新魏" panose="02010800040101010101" pitchFamily="2" charset="-122"/>
              <a:ea typeface="华文新魏" panose="02010800040101010101" pitchFamily="2" charset="-122"/>
            </a:endParaRPr>
          </a:p>
          <a:p>
            <a:pPr marL="609600" indent="-609600">
              <a:lnSpc>
                <a:spcPct val="90000"/>
              </a:lnSpc>
              <a:buFontTx/>
              <a:buNone/>
            </a:pPr>
            <a:endParaRPr lang="en-US" altLang="zh-CN" sz="2800">
              <a:latin typeface="华文新魏" panose="02010800040101010101" pitchFamily="2" charset="-122"/>
              <a:ea typeface="华文新魏" panose="02010800040101010101" pitchFamily="2" charset="-122"/>
            </a:endParaRPr>
          </a:p>
          <a:p>
            <a:pPr marL="609600" indent="-609600">
              <a:lnSpc>
                <a:spcPct val="90000"/>
              </a:lnSpc>
              <a:buFontTx/>
              <a:buNone/>
            </a:pPr>
            <a:r>
              <a:rPr lang="en-US" altLang="zh-CN" sz="4000">
                <a:latin typeface="华文新魏" panose="02010800040101010101" pitchFamily="2" charset="-122"/>
                <a:ea typeface="华文新魏" panose="02010800040101010101" pitchFamily="2" charset="-122"/>
              </a:rPr>
              <a:t>(5)</a:t>
            </a:r>
            <a:r>
              <a:rPr lang="zh-CN" altLang="en-US" sz="4000">
                <a:latin typeface="华文新魏" panose="02010800040101010101" pitchFamily="2" charset="-122"/>
                <a:ea typeface="华文新魏" panose="02010800040101010101" pitchFamily="2" charset="-122"/>
              </a:rPr>
              <a:t>快表</a:t>
            </a:r>
          </a:p>
          <a:p>
            <a:pPr marL="609600" indent="-609600">
              <a:lnSpc>
                <a:spcPct val="90000"/>
              </a:lnSpc>
              <a:buFontTx/>
              <a:buNone/>
            </a:pPr>
            <a:r>
              <a:rPr lang="en-US" altLang="zh-CN" sz="4000">
                <a:latin typeface="华文新魏" panose="02010800040101010101" pitchFamily="2" charset="-122"/>
                <a:ea typeface="华文新魏" panose="02010800040101010101" pitchFamily="2" charset="-122"/>
              </a:rPr>
              <a:t>(5)</a:t>
            </a:r>
            <a:r>
              <a:rPr lang="zh-CN" altLang="en-US" sz="4000">
                <a:latin typeface="华文新魏" panose="02010800040101010101" pitchFamily="2" charset="-122"/>
                <a:ea typeface="华文新魏" panose="02010800040101010101" pitchFamily="2" charset="-122"/>
              </a:rPr>
              <a:t>作业表及存储分配表等</a:t>
            </a:r>
            <a:endParaRPr lang="en-US" altLang="zh-CN" sz="4000">
              <a:latin typeface="华文新魏" panose="02010800040101010101" pitchFamily="2" charset="-122"/>
              <a:ea typeface="华文新魏" panose="02010800040101010101" pitchFamily="2" charset="-122"/>
            </a:endParaRPr>
          </a:p>
        </p:txBody>
      </p:sp>
      <p:grpSp>
        <p:nvGrpSpPr>
          <p:cNvPr id="93188" name="Group 4"/>
          <p:cNvGrpSpPr>
            <a:grpSpLocks/>
          </p:cNvGrpSpPr>
          <p:nvPr/>
        </p:nvGrpSpPr>
        <p:grpSpPr bwMode="auto">
          <a:xfrm>
            <a:off x="4500563" y="2000250"/>
            <a:ext cx="3352800" cy="1066800"/>
            <a:chOff x="1920" y="2928"/>
            <a:chExt cx="2112" cy="672"/>
          </a:xfrm>
        </p:grpSpPr>
        <p:sp>
          <p:nvSpPr>
            <p:cNvPr id="93198" name="Rectangle 5"/>
            <p:cNvSpPr>
              <a:spLocks noChangeArrowheads="1"/>
            </p:cNvSpPr>
            <p:nvPr/>
          </p:nvSpPr>
          <p:spPr bwMode="auto">
            <a:xfrm>
              <a:off x="1968" y="3168"/>
              <a:ext cx="1824"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t>页号     页内位移</a:t>
              </a:r>
            </a:p>
          </p:txBody>
        </p:sp>
        <p:sp>
          <p:nvSpPr>
            <p:cNvPr id="93199" name="Line 6"/>
            <p:cNvSpPr>
              <a:spLocks noChangeShapeType="1"/>
            </p:cNvSpPr>
            <p:nvPr/>
          </p:nvSpPr>
          <p:spPr bwMode="auto">
            <a:xfrm>
              <a:off x="2544" y="316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0" name="Text Box 7"/>
            <p:cNvSpPr txBox="1">
              <a:spLocks noChangeArrowheads="1"/>
            </p:cNvSpPr>
            <p:nvPr/>
          </p:nvSpPr>
          <p:spPr bwMode="auto">
            <a:xfrm>
              <a:off x="3792" y="292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93201" name="Text Box 8"/>
            <p:cNvSpPr txBox="1">
              <a:spLocks noChangeArrowheads="1"/>
            </p:cNvSpPr>
            <p:nvPr/>
          </p:nvSpPr>
          <p:spPr bwMode="auto">
            <a:xfrm>
              <a:off x="2544" y="292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8</a:t>
              </a:r>
            </a:p>
          </p:txBody>
        </p:sp>
        <p:sp>
          <p:nvSpPr>
            <p:cNvPr id="93202" name="Text Box 9"/>
            <p:cNvSpPr txBox="1">
              <a:spLocks noChangeArrowheads="1"/>
            </p:cNvSpPr>
            <p:nvPr/>
          </p:nvSpPr>
          <p:spPr bwMode="auto">
            <a:xfrm>
              <a:off x="1920" y="292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13</a:t>
              </a:r>
            </a:p>
          </p:txBody>
        </p:sp>
      </p:grpSp>
      <p:grpSp>
        <p:nvGrpSpPr>
          <p:cNvPr id="93189" name="Group 27"/>
          <p:cNvGrpSpPr>
            <a:grpSpLocks/>
          </p:cNvGrpSpPr>
          <p:nvPr/>
        </p:nvGrpSpPr>
        <p:grpSpPr bwMode="auto">
          <a:xfrm>
            <a:off x="2071688" y="3143250"/>
            <a:ext cx="6934200" cy="1801813"/>
            <a:chOff x="3501" y="7840"/>
            <a:chExt cx="5400" cy="1600"/>
          </a:xfrm>
        </p:grpSpPr>
        <p:sp>
          <p:nvSpPr>
            <p:cNvPr id="93190" name="Text Box 35"/>
            <p:cNvSpPr txBox="1">
              <a:spLocks noChangeArrowheads="1"/>
            </p:cNvSpPr>
            <p:nvPr/>
          </p:nvSpPr>
          <p:spPr bwMode="auto">
            <a:xfrm>
              <a:off x="3501" y="7840"/>
              <a:ext cx="5400" cy="1600"/>
            </a:xfrm>
            <a:prstGeom prst="rect">
              <a:avLst/>
            </a:prstGeom>
            <a:solidFill>
              <a:schemeClr val="accent1"/>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FF0000"/>
                  </a:solidFill>
                  <a:latin typeface="华文新魏" panose="02010800040101010101" pitchFamily="2" charset="-122"/>
                  <a:ea typeface="华文新魏" panose="02010800040101010101" pitchFamily="2" charset="-122"/>
                </a:rPr>
                <a:t>页号    驻留标志    页框号      辅存地址    其它标志</a:t>
              </a:r>
            </a:p>
            <a:p>
              <a:endParaRPr lang="en-US" altLang="zh-CN" sz="2000">
                <a:solidFill>
                  <a:srgbClr val="FF0000"/>
                </a:solidFill>
                <a:latin typeface="华文新魏" panose="02010800040101010101" pitchFamily="2" charset="-122"/>
                <a:ea typeface="华文新魏" panose="02010800040101010101" pitchFamily="2" charset="-122"/>
              </a:endParaRPr>
            </a:p>
          </p:txBody>
        </p:sp>
        <p:sp>
          <p:nvSpPr>
            <p:cNvPr id="93191" name="Line 34"/>
            <p:cNvSpPr>
              <a:spLocks noChangeShapeType="1"/>
            </p:cNvSpPr>
            <p:nvPr/>
          </p:nvSpPr>
          <p:spPr bwMode="auto">
            <a:xfrm>
              <a:off x="422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2" name="Line 33"/>
            <p:cNvSpPr>
              <a:spLocks noChangeShapeType="1"/>
            </p:cNvSpPr>
            <p:nvPr/>
          </p:nvSpPr>
          <p:spPr bwMode="auto">
            <a:xfrm>
              <a:off x="530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Line 32"/>
            <p:cNvSpPr>
              <a:spLocks noChangeShapeType="1"/>
            </p:cNvSpPr>
            <p:nvPr/>
          </p:nvSpPr>
          <p:spPr bwMode="auto">
            <a:xfrm>
              <a:off x="638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4" name="Line 31"/>
            <p:cNvSpPr>
              <a:spLocks noChangeShapeType="1"/>
            </p:cNvSpPr>
            <p:nvPr/>
          </p:nvSpPr>
          <p:spPr bwMode="auto">
            <a:xfrm>
              <a:off x="746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5" name="Line 30"/>
            <p:cNvSpPr>
              <a:spLocks noChangeShapeType="1"/>
            </p:cNvSpPr>
            <p:nvPr/>
          </p:nvSpPr>
          <p:spPr bwMode="auto">
            <a:xfrm>
              <a:off x="3501" y="8276"/>
              <a:ext cx="5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6" name="Line 29"/>
            <p:cNvSpPr>
              <a:spLocks noChangeShapeType="1"/>
            </p:cNvSpPr>
            <p:nvPr/>
          </p:nvSpPr>
          <p:spPr bwMode="auto">
            <a:xfrm>
              <a:off x="3501" y="8567"/>
              <a:ext cx="5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7" name="Line 28"/>
            <p:cNvSpPr>
              <a:spLocks noChangeShapeType="1"/>
            </p:cNvSpPr>
            <p:nvPr/>
          </p:nvSpPr>
          <p:spPr bwMode="auto">
            <a:xfrm>
              <a:off x="3501" y="9004"/>
              <a:ext cx="5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8485749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00050" y="214313"/>
            <a:ext cx="8458200" cy="554037"/>
          </a:xfrm>
        </p:spPr>
        <p:txBody>
          <a:bodyPr/>
          <a:lstStyle/>
          <a:p>
            <a:r>
              <a:rPr lang="en-US" altLang="zh-CN"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分页式虚拟存储系统的硬件支撑</a:t>
            </a:r>
            <a:endParaRPr lang="en-US" altLang="zh-CN"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4211" name="Rectangle 3"/>
          <p:cNvSpPr>
            <a:spLocks noGrp="1" noChangeArrowheads="1"/>
          </p:cNvSpPr>
          <p:nvPr>
            <p:ph type="body" idx="1"/>
          </p:nvPr>
        </p:nvSpPr>
        <p:spPr>
          <a:xfrm>
            <a:off x="357188" y="993775"/>
            <a:ext cx="8534400" cy="1720850"/>
          </a:xfrm>
        </p:spPr>
        <p:txBody>
          <a:bodyPr/>
          <a:lstStyle/>
          <a:p>
            <a:pPr marL="0" indent="0">
              <a:lnSpc>
                <a:spcPct val="90000"/>
              </a:lnSpc>
              <a:buFontTx/>
              <a:buNone/>
            </a:pPr>
            <a:r>
              <a:rPr lang="en-US" altLang="zh-CN" sz="4000">
                <a:latin typeface="华文新魏" panose="02010800040101010101" pitchFamily="2" charset="-122"/>
                <a:ea typeface="华文新魏" panose="02010800040101010101" pitchFamily="2" charset="-122"/>
              </a:rPr>
              <a:t>    </a:t>
            </a:r>
            <a:r>
              <a:rPr lang="zh-CN" altLang="en-US" sz="2800">
                <a:solidFill>
                  <a:srgbClr val="333399"/>
                </a:solidFill>
                <a:latin typeface="Times New Roman" panose="02020603050405020304" pitchFamily="18" charset="0"/>
                <a:ea typeface="华文新魏" panose="02010800040101010101" pitchFamily="2" charset="-122"/>
                <a:cs typeface="Times New Roman" panose="02020603050405020304" pitchFamily="18" charset="0"/>
              </a:rPr>
              <a:t>主存管理单元</a:t>
            </a:r>
            <a:r>
              <a:rPr lang="en-US" altLang="zh-CN" sz="2800">
                <a:solidFill>
                  <a:srgbClr val="333399"/>
                </a:solidFill>
                <a:latin typeface="Times New Roman" panose="02020603050405020304" pitchFamily="18" charset="0"/>
                <a:ea typeface="华文新魏" panose="02010800040101010101" pitchFamily="2" charset="-122"/>
                <a:cs typeface="Times New Roman" panose="02020603050405020304" pitchFamily="18" charset="0"/>
              </a:rPr>
              <a:t>MMU(Memory Management Unit)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是硬件部件，它完成逻辑地址到物理地址的转换功能，能接受虚拟地址作为输入，把物理地址作为输出，直接送到总线上，对内存单元进行寻址。其主要功能为：</a:t>
            </a:r>
          </a:p>
        </p:txBody>
      </p:sp>
      <p:sp>
        <p:nvSpPr>
          <p:cNvPr id="4" name="Rectangle 1027"/>
          <p:cNvSpPr txBox="1">
            <a:spLocks noChangeArrowheads="1"/>
          </p:cNvSpPr>
          <p:nvPr/>
        </p:nvSpPr>
        <p:spPr bwMode="auto">
          <a:xfrm>
            <a:off x="1428750" y="2913063"/>
            <a:ext cx="6858000" cy="3016250"/>
          </a:xfrm>
          <a:prstGeom prst="rect">
            <a:avLst/>
          </a:prstGeom>
          <a:noFill/>
          <a:ln w="9525">
            <a:noFill/>
            <a:miter lim="800000"/>
            <a:headEnd/>
            <a:tailEnd/>
          </a:ln>
        </p:spPr>
        <p:txBody>
          <a:bodyPr lIns="0" tIns="0" rIns="0" bIns="0">
            <a:spAutoFit/>
          </a:bodyPr>
          <a:lstStyle/>
          <a:p>
            <a:pPr marL="342900" indent="-342900" eaLnBrk="0" hangingPunct="0">
              <a:spcBef>
                <a:spcPts val="0"/>
              </a:spcBef>
              <a:defRPr/>
            </a:pPr>
            <a:r>
              <a:rPr lang="en-US" altLang="zh-CN" sz="2800" kern="0" dirty="0">
                <a:latin typeface="华文新魏" pitchFamily="2" charset="-122"/>
                <a:ea typeface="华文新魏" pitchFamily="2" charset="-122"/>
              </a:rPr>
              <a:t>(1)</a:t>
            </a:r>
            <a:r>
              <a:rPr lang="zh-CN" altLang="en-US" sz="2800" kern="0" dirty="0">
                <a:latin typeface="华文新魏" pitchFamily="2" charset="-122"/>
                <a:ea typeface="华文新魏" pitchFamily="2" charset="-122"/>
              </a:rPr>
              <a:t>管理硬件页表基址寄存器。</a:t>
            </a:r>
          </a:p>
          <a:p>
            <a:pPr marL="342900" indent="-342900" eaLnBrk="0" hangingPunct="0">
              <a:spcBef>
                <a:spcPts val="0"/>
              </a:spcBef>
              <a:defRPr/>
            </a:pPr>
            <a:r>
              <a:rPr lang="en-US" altLang="zh-CN" sz="2800" kern="0" dirty="0">
                <a:latin typeface="华文新魏" pitchFamily="2" charset="-122"/>
                <a:ea typeface="华文新魏" pitchFamily="2" charset="-122"/>
              </a:rPr>
              <a:t>(2)</a:t>
            </a:r>
            <a:r>
              <a:rPr lang="zh-CN" altLang="en-US" sz="2800" kern="0" dirty="0">
                <a:latin typeface="华文新魏" pitchFamily="2" charset="-122"/>
                <a:ea typeface="华文新魏" pitchFamily="2" charset="-122"/>
              </a:rPr>
              <a:t>分解逻辑地址。</a:t>
            </a:r>
          </a:p>
          <a:p>
            <a:pPr marL="342900" indent="-342900" eaLnBrk="0" hangingPunct="0">
              <a:spcBef>
                <a:spcPts val="0"/>
              </a:spcBef>
              <a:defRPr/>
            </a:pPr>
            <a:r>
              <a:rPr lang="en-US" altLang="zh-CN" sz="2800" kern="0" dirty="0">
                <a:latin typeface="华文新魏" pitchFamily="2" charset="-122"/>
                <a:ea typeface="华文新魏" pitchFamily="2" charset="-122"/>
              </a:rPr>
              <a:t>(3)</a:t>
            </a:r>
            <a:r>
              <a:rPr lang="zh-CN" altLang="en-US" sz="2800" kern="0" dirty="0">
                <a:latin typeface="华文新魏" pitchFamily="2" charset="-122"/>
                <a:ea typeface="华文新魏" pitchFamily="2" charset="-122"/>
              </a:rPr>
              <a:t>管理快表</a:t>
            </a:r>
            <a:r>
              <a:rPr lang="en-US" altLang="zh-CN" sz="2800" kern="0" dirty="0">
                <a:latin typeface="华文新魏" pitchFamily="2" charset="-122"/>
                <a:ea typeface="华文新魏" pitchFamily="2" charset="-122"/>
              </a:rPr>
              <a:t>TLB</a:t>
            </a:r>
            <a:r>
              <a:rPr lang="zh-CN" altLang="en-US" sz="2800" kern="0" dirty="0">
                <a:latin typeface="华文新魏" pitchFamily="2" charset="-122"/>
                <a:ea typeface="华文新魏" pitchFamily="2" charset="-122"/>
              </a:rPr>
              <a:t>。</a:t>
            </a:r>
          </a:p>
          <a:p>
            <a:pPr marL="342900" indent="-342900" eaLnBrk="0" hangingPunct="0">
              <a:spcBef>
                <a:spcPts val="0"/>
              </a:spcBef>
              <a:defRPr/>
            </a:pPr>
            <a:r>
              <a:rPr lang="en-US" altLang="zh-CN" sz="2800" kern="0" dirty="0">
                <a:latin typeface="华文新魏" pitchFamily="2" charset="-122"/>
                <a:ea typeface="华文新魏" pitchFamily="2" charset="-122"/>
              </a:rPr>
              <a:t>(4)</a:t>
            </a:r>
            <a:r>
              <a:rPr lang="zh-CN" altLang="en-US" sz="2800" kern="0" dirty="0">
                <a:latin typeface="华文新魏" pitchFamily="2" charset="-122"/>
                <a:ea typeface="华文新魏" pitchFamily="2" charset="-122"/>
              </a:rPr>
              <a:t>访问页表。</a:t>
            </a:r>
          </a:p>
          <a:p>
            <a:pPr marL="342900" indent="-342900" eaLnBrk="0" hangingPunct="0">
              <a:spcBef>
                <a:spcPts val="0"/>
              </a:spcBef>
              <a:defRPr/>
            </a:pPr>
            <a:r>
              <a:rPr lang="en-US" altLang="zh-CN" sz="2800" kern="0" dirty="0">
                <a:latin typeface="华文新魏" pitchFamily="2" charset="-122"/>
                <a:ea typeface="华文新魏" pitchFamily="2" charset="-122"/>
              </a:rPr>
              <a:t>(5)</a:t>
            </a:r>
            <a:r>
              <a:rPr lang="zh-CN" altLang="en-US" sz="2800" kern="0" dirty="0">
                <a:latin typeface="华文新魏" pitchFamily="2" charset="-122"/>
                <a:ea typeface="华文新魏" pitchFamily="2" charset="-122"/>
              </a:rPr>
              <a:t>发出缺页中断或越界中断，并将控制权</a:t>
            </a:r>
            <a:endParaRPr lang="en-US" altLang="zh-CN" sz="2800" kern="0" dirty="0">
              <a:latin typeface="华文新魏" pitchFamily="2" charset="-122"/>
              <a:ea typeface="华文新魏" pitchFamily="2" charset="-122"/>
            </a:endParaRPr>
          </a:p>
          <a:p>
            <a:pPr marL="342900" indent="-342900" eaLnBrk="0" hangingPunct="0">
              <a:spcBef>
                <a:spcPts val="0"/>
              </a:spcBef>
              <a:defRPr/>
            </a:pPr>
            <a:r>
              <a:rPr lang="en-US" altLang="zh-CN" sz="2800" kern="0" dirty="0">
                <a:latin typeface="华文新魏" pitchFamily="2" charset="-122"/>
                <a:ea typeface="华文新魏" pitchFamily="2" charset="-122"/>
              </a:rPr>
              <a:t>     </a:t>
            </a:r>
            <a:r>
              <a:rPr lang="zh-CN" altLang="en-US" sz="2800" kern="0" dirty="0">
                <a:latin typeface="华文新魏" pitchFamily="2" charset="-122"/>
                <a:ea typeface="华文新魏" pitchFamily="2" charset="-122"/>
              </a:rPr>
              <a:t>交给内核存储管理处理。</a:t>
            </a:r>
          </a:p>
          <a:p>
            <a:pPr marL="342900" indent="-342900" eaLnBrk="0" hangingPunct="0">
              <a:spcBef>
                <a:spcPts val="0"/>
              </a:spcBef>
              <a:defRPr/>
            </a:pPr>
            <a:r>
              <a:rPr lang="en-US" altLang="zh-CN" sz="2800" kern="0" dirty="0">
                <a:latin typeface="华文新魏" pitchFamily="2" charset="-122"/>
                <a:ea typeface="华文新魏" pitchFamily="2" charset="-122"/>
              </a:rPr>
              <a:t>(6)</a:t>
            </a:r>
            <a:r>
              <a:rPr lang="zh-CN" altLang="en-US" sz="2800" kern="0" dirty="0">
                <a:latin typeface="华文新魏" pitchFamily="2" charset="-122"/>
                <a:ea typeface="华文新魏" pitchFamily="2" charset="-122"/>
              </a:rPr>
              <a:t>设置和检查页表中各个特征位。</a:t>
            </a:r>
            <a:endParaRPr lang="en-US" altLang="zh-CN" sz="2800" kern="0" dirty="0">
              <a:latin typeface="华文新魏" pitchFamily="2" charset="-122"/>
              <a:ea typeface="华文新魏" pitchFamily="2" charset="-122"/>
            </a:endParaRPr>
          </a:p>
        </p:txBody>
      </p:sp>
    </p:spTree>
    <p:extLst>
      <p:ext uri="{BB962C8B-B14F-4D97-AF65-F5344CB8AC3E}">
        <p14:creationId xmlns:p14="http://schemas.microsoft.com/office/powerpoint/2010/main" val="38947516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14313" y="285750"/>
            <a:ext cx="8686800" cy="554038"/>
          </a:xfrm>
        </p:spPr>
        <p:txBody>
          <a:bodyPr/>
          <a:lstStyle/>
          <a:p>
            <a:r>
              <a:rPr lang="zh-CN" altLang="en-US"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分页式虚拟存储系统的硬件支撑</a:t>
            </a:r>
            <a:r>
              <a:rPr lang="en-US" altLang="zh-CN" sz="36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95235" name="Rectangle 3"/>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95236" name="Group 42"/>
          <p:cNvGrpSpPr>
            <a:grpSpLocks/>
          </p:cNvGrpSpPr>
          <p:nvPr/>
        </p:nvGrpSpPr>
        <p:grpSpPr bwMode="auto">
          <a:xfrm>
            <a:off x="1004888" y="1000125"/>
            <a:ext cx="6781800" cy="4800600"/>
            <a:chOff x="480" y="816"/>
            <a:chExt cx="4272" cy="3024"/>
          </a:xfrm>
        </p:grpSpPr>
        <p:sp>
          <p:nvSpPr>
            <p:cNvPr id="95237" name="Rectangle 5"/>
            <p:cNvSpPr>
              <a:spLocks noChangeArrowheads="1"/>
            </p:cNvSpPr>
            <p:nvPr/>
          </p:nvSpPr>
          <p:spPr bwMode="auto">
            <a:xfrm>
              <a:off x="3252" y="1608"/>
              <a:ext cx="1500" cy="1566"/>
            </a:xfrm>
            <a:prstGeom prst="rect">
              <a:avLst/>
            </a:prstGeom>
            <a:solidFill>
              <a:srgbClr val="FFFFFF"/>
            </a:solidFill>
            <a:ln w="9525">
              <a:solidFill>
                <a:srgbClr val="000000"/>
              </a:solidFill>
              <a:prstDash val="dash"/>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38" name="Rectangle 6"/>
            <p:cNvSpPr>
              <a:spLocks noChangeArrowheads="1"/>
            </p:cNvSpPr>
            <p:nvPr/>
          </p:nvSpPr>
          <p:spPr bwMode="auto">
            <a:xfrm>
              <a:off x="814" y="1210"/>
              <a:ext cx="750" cy="1131"/>
            </a:xfrm>
            <a:prstGeom prst="rect">
              <a:avLst/>
            </a:prstGeom>
            <a:solidFill>
              <a:srgbClr val="FFFF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39" name="Text Box 7"/>
            <p:cNvSpPr txBox="1">
              <a:spLocks noChangeArrowheads="1"/>
            </p:cNvSpPr>
            <p:nvPr/>
          </p:nvSpPr>
          <p:spPr bwMode="auto">
            <a:xfrm>
              <a:off x="1001" y="1384"/>
              <a:ext cx="375" cy="261"/>
            </a:xfrm>
            <a:prstGeom prst="rect">
              <a:avLst/>
            </a:prstGeom>
            <a:solidFill>
              <a:srgbClr val="FFFF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noProof="1">
                  <a:solidFill>
                    <a:srgbClr val="FF0000"/>
                  </a:solidFill>
                  <a:latin typeface="华文新魏" panose="02010800040101010101" pitchFamily="2" charset="-122"/>
                  <a:ea typeface="华文新魏" panose="02010800040101010101" pitchFamily="2" charset="-122"/>
                </a:rPr>
                <a:t>CPU</a:t>
              </a:r>
            </a:p>
          </p:txBody>
        </p:sp>
        <p:sp>
          <p:nvSpPr>
            <p:cNvPr id="95240" name="Text Box 8"/>
            <p:cNvSpPr txBox="1">
              <a:spLocks noChangeArrowheads="1"/>
            </p:cNvSpPr>
            <p:nvPr/>
          </p:nvSpPr>
          <p:spPr bwMode="auto">
            <a:xfrm>
              <a:off x="1001" y="1906"/>
              <a:ext cx="469" cy="261"/>
            </a:xfrm>
            <a:prstGeom prst="rect">
              <a:avLst/>
            </a:prstGeom>
            <a:solidFill>
              <a:srgbClr val="FFFF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noProof="1">
                  <a:solidFill>
                    <a:srgbClr val="FF0000"/>
                  </a:solidFill>
                  <a:latin typeface="华文新魏" panose="02010800040101010101" pitchFamily="2" charset="-122"/>
                  <a:ea typeface="华文新魏" panose="02010800040101010101" pitchFamily="2" charset="-122"/>
                </a:rPr>
                <a:t>MMU</a:t>
              </a:r>
            </a:p>
          </p:txBody>
        </p:sp>
        <p:sp>
          <p:nvSpPr>
            <p:cNvPr id="95241" name="Line 9"/>
            <p:cNvSpPr>
              <a:spLocks noChangeShapeType="1"/>
            </p:cNvSpPr>
            <p:nvPr/>
          </p:nvSpPr>
          <p:spPr bwMode="auto">
            <a:xfrm>
              <a:off x="1189" y="1645"/>
              <a:ext cx="0" cy="2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95242" name="Rectangle 10"/>
            <p:cNvSpPr>
              <a:spLocks noChangeArrowheads="1"/>
            </p:cNvSpPr>
            <p:nvPr/>
          </p:nvSpPr>
          <p:spPr bwMode="auto">
            <a:xfrm>
              <a:off x="2033" y="1297"/>
              <a:ext cx="562" cy="920"/>
            </a:xfrm>
            <a:prstGeom prst="rect">
              <a:avLst/>
            </a:prstGeom>
            <a:solidFill>
              <a:srgbClr val="FFFFFF"/>
            </a:solidFill>
            <a:ln w="9525">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3" name="Line 11"/>
            <p:cNvSpPr>
              <a:spLocks noChangeShapeType="1"/>
            </p:cNvSpPr>
            <p:nvPr/>
          </p:nvSpPr>
          <p:spPr bwMode="auto">
            <a:xfrm>
              <a:off x="1189" y="2167"/>
              <a:ext cx="0"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95244" name="Line 12"/>
            <p:cNvSpPr>
              <a:spLocks noChangeShapeType="1"/>
            </p:cNvSpPr>
            <p:nvPr/>
          </p:nvSpPr>
          <p:spPr bwMode="auto">
            <a:xfrm>
              <a:off x="720" y="2565"/>
              <a:ext cx="1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95245" name="Text Box 13"/>
            <p:cNvSpPr txBox="1">
              <a:spLocks noChangeArrowheads="1"/>
            </p:cNvSpPr>
            <p:nvPr/>
          </p:nvSpPr>
          <p:spPr bwMode="auto">
            <a:xfrm>
              <a:off x="2220" y="1434"/>
              <a:ext cx="282" cy="609"/>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solidFill>
                    <a:srgbClr val="FF0000"/>
                  </a:solidFill>
                  <a:latin typeface="华文新魏" panose="02010800040101010101" pitchFamily="2" charset="-122"/>
                  <a:ea typeface="华文新魏" panose="02010800040101010101" pitchFamily="2" charset="-122"/>
                </a:rPr>
                <a:t>内</a:t>
              </a:r>
            </a:p>
            <a:p>
              <a:pPr algn="just"/>
              <a:endParaRPr lang="zh-CN" altLang="en-US" sz="2000">
                <a:solidFill>
                  <a:srgbClr val="FF0000"/>
                </a:solidFill>
                <a:latin typeface="华文新魏" panose="02010800040101010101" pitchFamily="2" charset="-122"/>
                <a:ea typeface="华文新魏" panose="02010800040101010101" pitchFamily="2" charset="-122"/>
              </a:endParaRPr>
            </a:p>
            <a:p>
              <a:pPr algn="just"/>
              <a:r>
                <a:rPr lang="zh-CN" altLang="en-US" sz="2000">
                  <a:solidFill>
                    <a:srgbClr val="FF0000"/>
                  </a:solidFill>
                  <a:latin typeface="华文新魏" panose="02010800040101010101" pitchFamily="2" charset="-122"/>
                  <a:ea typeface="华文新魏" panose="02010800040101010101" pitchFamily="2" charset="-122"/>
                </a:rPr>
                <a:t>存</a:t>
              </a:r>
            </a:p>
          </p:txBody>
        </p:sp>
        <p:sp>
          <p:nvSpPr>
            <p:cNvPr id="95246" name="Line 14"/>
            <p:cNvSpPr>
              <a:spLocks noChangeShapeType="1"/>
            </p:cNvSpPr>
            <p:nvPr/>
          </p:nvSpPr>
          <p:spPr bwMode="auto">
            <a:xfrm flipH="1" flipV="1">
              <a:off x="1189" y="2428"/>
              <a:ext cx="469" cy="3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95247" name="Text Box 15"/>
            <p:cNvSpPr txBox="1">
              <a:spLocks noChangeArrowheads="1"/>
            </p:cNvSpPr>
            <p:nvPr/>
          </p:nvSpPr>
          <p:spPr bwMode="auto">
            <a:xfrm>
              <a:off x="1488" y="864"/>
              <a:ext cx="1008" cy="288"/>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600">
                  <a:solidFill>
                    <a:srgbClr val="FF0000"/>
                  </a:solidFill>
                  <a:latin typeface="华文新魏" panose="02010800040101010101" pitchFamily="2" charset="-122"/>
                  <a:ea typeface="华文新魏" panose="02010800040101010101" pitchFamily="2" charset="-122"/>
                </a:rPr>
                <a:t>CPU</a:t>
              </a:r>
              <a:r>
                <a:rPr lang="zh-CN" altLang="en-US" sz="1600">
                  <a:solidFill>
                    <a:srgbClr val="FF0000"/>
                  </a:solidFill>
                  <a:latin typeface="华文新魏" panose="02010800040101010101" pitchFamily="2" charset="-122"/>
                  <a:ea typeface="华文新魏" panose="02010800040101010101" pitchFamily="2" charset="-122"/>
                </a:rPr>
                <a:t>把逻辑地</a:t>
              </a:r>
            </a:p>
            <a:p>
              <a:pPr algn="just"/>
              <a:r>
                <a:rPr lang="zh-CN" altLang="en-US" sz="1600">
                  <a:solidFill>
                    <a:srgbClr val="FF0000"/>
                  </a:solidFill>
                  <a:latin typeface="华文新魏" panose="02010800040101010101" pitchFamily="2" charset="-122"/>
                  <a:ea typeface="华文新魏" panose="02010800040101010101" pitchFamily="2" charset="-122"/>
                </a:rPr>
                <a:t>址送至</a:t>
              </a:r>
              <a:r>
                <a:rPr lang="en-US" altLang="zh-CN" sz="1600">
                  <a:solidFill>
                    <a:srgbClr val="FF0000"/>
                  </a:solidFill>
                  <a:latin typeface="华文新魏" panose="02010800040101010101" pitchFamily="2" charset="-122"/>
                  <a:ea typeface="华文新魏" panose="02010800040101010101" pitchFamily="2" charset="-122"/>
                </a:rPr>
                <a:t>MMU</a:t>
              </a:r>
            </a:p>
          </p:txBody>
        </p:sp>
        <p:sp>
          <p:nvSpPr>
            <p:cNvPr id="95248" name="Text Box 16"/>
            <p:cNvSpPr txBox="1">
              <a:spLocks noChangeArrowheads="1"/>
            </p:cNvSpPr>
            <p:nvPr/>
          </p:nvSpPr>
          <p:spPr bwMode="auto">
            <a:xfrm>
              <a:off x="768" y="2737"/>
              <a:ext cx="1872" cy="239"/>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a:solidFill>
                    <a:srgbClr val="FF0000"/>
                  </a:solidFill>
                  <a:latin typeface="华文新魏" panose="02010800040101010101" pitchFamily="2" charset="-122"/>
                  <a:ea typeface="华文新魏" panose="02010800040101010101" pitchFamily="2" charset="-122"/>
                </a:rPr>
                <a:t>MMU</a:t>
              </a:r>
              <a:r>
                <a:rPr lang="zh-CN" altLang="en-US">
                  <a:solidFill>
                    <a:srgbClr val="FF0000"/>
                  </a:solidFill>
                  <a:latin typeface="华文新魏" panose="02010800040101010101" pitchFamily="2" charset="-122"/>
                  <a:ea typeface="华文新魏" panose="02010800040101010101" pitchFamily="2" charset="-122"/>
                </a:rPr>
                <a:t>把物理地址送至内存</a:t>
              </a:r>
            </a:p>
          </p:txBody>
        </p:sp>
        <p:sp>
          <p:nvSpPr>
            <p:cNvPr id="95249" name="Text Box 17"/>
            <p:cNvSpPr txBox="1">
              <a:spLocks noChangeArrowheads="1"/>
            </p:cNvSpPr>
            <p:nvPr/>
          </p:nvSpPr>
          <p:spPr bwMode="auto">
            <a:xfrm>
              <a:off x="480" y="3168"/>
              <a:ext cx="2304" cy="528"/>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solidFill>
                    <a:srgbClr val="FF0000"/>
                  </a:solidFill>
                  <a:latin typeface="华文新魏" panose="02010800040101010101" pitchFamily="2" charset="-122"/>
                  <a:ea typeface="华文新魏" panose="02010800040101010101" pitchFamily="2" charset="-122"/>
                </a:rPr>
                <a:t> MMU</a:t>
              </a:r>
              <a:r>
                <a:rPr lang="zh-CN" altLang="en-US" sz="2000">
                  <a:solidFill>
                    <a:srgbClr val="FF0000"/>
                  </a:solidFill>
                  <a:latin typeface="华文新魏" panose="02010800040101010101" pitchFamily="2" charset="-122"/>
                  <a:ea typeface="华文新魏" panose="02010800040101010101" pitchFamily="2" charset="-122"/>
                </a:rPr>
                <a:t>的位置</a:t>
              </a:r>
              <a:r>
                <a:rPr lang="zh-CN" altLang="en-US" b="1">
                  <a:solidFill>
                    <a:srgbClr val="FF0000"/>
                  </a:solidFill>
                  <a:latin typeface="华文新魏" panose="02010800040101010101" pitchFamily="2" charset="-122"/>
                  <a:ea typeface="华文新魏" panose="02010800040101010101" pitchFamily="2" charset="-122"/>
                </a:rPr>
                <a:t>、</a:t>
              </a:r>
              <a:r>
                <a:rPr lang="zh-CN" altLang="en-US" sz="2000">
                  <a:solidFill>
                    <a:srgbClr val="FF0000"/>
                  </a:solidFill>
                  <a:latin typeface="华文新魏" panose="02010800040101010101" pitchFamily="2" charset="-122"/>
                  <a:ea typeface="华文新魏" panose="02010800040101010101" pitchFamily="2" charset="-122"/>
                </a:rPr>
                <a:t>功能和</a:t>
              </a:r>
              <a:r>
                <a:rPr lang="en-US" altLang="zh-CN" sz="2000">
                  <a:solidFill>
                    <a:srgbClr val="FF0000"/>
                  </a:solidFill>
                  <a:latin typeface="华文新魏" panose="02010800040101010101" pitchFamily="2" charset="-122"/>
                  <a:ea typeface="华文新魏" panose="02010800040101010101" pitchFamily="2" charset="-122"/>
                </a:rPr>
                <a:t>16</a:t>
              </a:r>
              <a:r>
                <a:rPr lang="zh-CN" altLang="en-US" sz="2000">
                  <a:solidFill>
                    <a:srgbClr val="FF0000"/>
                  </a:solidFill>
                  <a:latin typeface="华文新魏" panose="02010800040101010101" pitchFamily="2" charset="-122"/>
                  <a:ea typeface="华文新魏" panose="02010800040101010101" pitchFamily="2" charset="-122"/>
                </a:rPr>
                <a:t>个</a:t>
              </a:r>
              <a:r>
                <a:rPr lang="en-US" altLang="zh-CN" sz="2000">
                  <a:solidFill>
                    <a:srgbClr val="FF0000"/>
                  </a:solidFill>
                  <a:latin typeface="华文新魏" panose="02010800040101010101" pitchFamily="2" charset="-122"/>
                  <a:ea typeface="华文新魏" panose="02010800040101010101" pitchFamily="2" charset="-122"/>
                </a:rPr>
                <a:t>4KB</a:t>
              </a:r>
              <a:r>
                <a:rPr lang="zh-CN" altLang="en-US" sz="2000">
                  <a:solidFill>
                    <a:srgbClr val="FF0000"/>
                  </a:solidFill>
                  <a:latin typeface="华文新魏" panose="02010800040101010101" pitchFamily="2" charset="-122"/>
                  <a:ea typeface="华文新魏" panose="02010800040101010101" pitchFamily="2" charset="-122"/>
                </a:rPr>
                <a:t>页面情况下</a:t>
              </a:r>
              <a:r>
                <a:rPr lang="en-US" altLang="zh-CN" sz="2000">
                  <a:solidFill>
                    <a:srgbClr val="FF0000"/>
                  </a:solidFill>
                  <a:latin typeface="华文新魏" panose="02010800040101010101" pitchFamily="2" charset="-122"/>
                  <a:ea typeface="华文新魏" panose="02010800040101010101" pitchFamily="2" charset="-122"/>
                </a:rPr>
                <a:t>MMU</a:t>
              </a:r>
              <a:r>
                <a:rPr lang="zh-CN" altLang="en-US" sz="2000">
                  <a:solidFill>
                    <a:srgbClr val="FF0000"/>
                  </a:solidFill>
                  <a:latin typeface="华文新魏" panose="02010800040101010101" pitchFamily="2" charset="-122"/>
                  <a:ea typeface="华文新魏" panose="02010800040101010101" pitchFamily="2" charset="-122"/>
                </a:rPr>
                <a:t>的内部操作</a:t>
              </a:r>
            </a:p>
          </p:txBody>
        </p:sp>
        <p:sp>
          <p:nvSpPr>
            <p:cNvPr id="95250" name="Line 18"/>
            <p:cNvSpPr>
              <a:spLocks noChangeShapeType="1"/>
            </p:cNvSpPr>
            <p:nvPr/>
          </p:nvSpPr>
          <p:spPr bwMode="auto">
            <a:xfrm flipH="1">
              <a:off x="1283" y="1086"/>
              <a:ext cx="750" cy="6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51" name="Line 19"/>
            <p:cNvSpPr>
              <a:spLocks noChangeShapeType="1"/>
            </p:cNvSpPr>
            <p:nvPr/>
          </p:nvSpPr>
          <p:spPr bwMode="auto">
            <a:xfrm>
              <a:off x="2314" y="2217"/>
              <a:ext cx="0" cy="3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52" name="Text Box 20"/>
            <p:cNvSpPr txBox="1">
              <a:spLocks noChangeArrowheads="1"/>
            </p:cNvSpPr>
            <p:nvPr/>
          </p:nvSpPr>
          <p:spPr bwMode="auto">
            <a:xfrm>
              <a:off x="3456" y="816"/>
              <a:ext cx="1248" cy="288"/>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600">
                  <a:solidFill>
                    <a:srgbClr val="FF0000"/>
                  </a:solidFill>
                  <a:latin typeface="华文新魏" panose="02010800040101010101" pitchFamily="2" charset="-122"/>
                  <a:ea typeface="华文新魏" panose="02010800040101010101" pitchFamily="2" charset="-122"/>
                </a:rPr>
                <a:t>CPU</a:t>
              </a:r>
              <a:r>
                <a:rPr lang="zh-CN" altLang="en-US" sz="1600">
                  <a:solidFill>
                    <a:srgbClr val="FF0000"/>
                  </a:solidFill>
                  <a:latin typeface="华文新魏" panose="02010800040101010101" pitchFamily="2" charset="-122"/>
                  <a:ea typeface="华文新魏" panose="02010800040101010101" pitchFamily="2" charset="-122"/>
                </a:rPr>
                <a:t>送入的</a:t>
              </a:r>
            </a:p>
            <a:p>
              <a:pPr algn="ctr"/>
              <a:r>
                <a:rPr lang="zh-CN" altLang="en-US" sz="1600">
                  <a:solidFill>
                    <a:srgbClr val="FF0000"/>
                  </a:solidFill>
                  <a:latin typeface="华文新魏" panose="02010800040101010101" pitchFamily="2" charset="-122"/>
                  <a:ea typeface="华文新魏" panose="02010800040101010101" pitchFamily="2" charset="-122"/>
                </a:rPr>
                <a:t>逻辑地址</a:t>
              </a:r>
              <a:r>
                <a:rPr lang="en-US" altLang="zh-CN" sz="1600">
                  <a:solidFill>
                    <a:srgbClr val="FF0000"/>
                  </a:solidFill>
                  <a:latin typeface="华文新魏" panose="02010800040101010101" pitchFamily="2" charset="-122"/>
                  <a:ea typeface="华文新魏" panose="02010800040101010101" pitchFamily="2" charset="-122"/>
                </a:rPr>
                <a:t>(8196)</a:t>
              </a:r>
            </a:p>
          </p:txBody>
        </p:sp>
        <p:sp>
          <p:nvSpPr>
            <p:cNvPr id="95253" name="Text Box 22"/>
            <p:cNvSpPr txBox="1">
              <a:spLocks noChangeArrowheads="1"/>
            </p:cNvSpPr>
            <p:nvPr/>
          </p:nvSpPr>
          <p:spPr bwMode="auto">
            <a:xfrm>
              <a:off x="3346" y="1152"/>
              <a:ext cx="1406" cy="19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  0 0 1 0    0 0 0 0 0 0 0 0 0 1 0 0</a:t>
              </a:r>
            </a:p>
          </p:txBody>
        </p:sp>
        <p:sp>
          <p:nvSpPr>
            <p:cNvPr id="95254" name="Text Box 23"/>
            <p:cNvSpPr txBox="1">
              <a:spLocks noChangeArrowheads="1"/>
            </p:cNvSpPr>
            <p:nvPr/>
          </p:nvSpPr>
          <p:spPr bwMode="auto">
            <a:xfrm>
              <a:off x="3252" y="3240"/>
              <a:ext cx="1452" cy="16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 1 1 0    0 0 0 0 0 0 0 0 0 0 0 1 0 0</a:t>
              </a:r>
            </a:p>
          </p:txBody>
        </p:sp>
        <p:sp>
          <p:nvSpPr>
            <p:cNvPr id="95255" name="Text Box 24"/>
            <p:cNvSpPr txBox="1">
              <a:spLocks noChangeArrowheads="1"/>
            </p:cNvSpPr>
            <p:nvPr/>
          </p:nvSpPr>
          <p:spPr bwMode="auto">
            <a:xfrm>
              <a:off x="3346" y="3501"/>
              <a:ext cx="1262" cy="339"/>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FF0000"/>
                  </a:solidFill>
                  <a:latin typeface="华文新魏" panose="02010800040101010101" pitchFamily="2" charset="-122"/>
                  <a:ea typeface="华文新魏" panose="02010800040101010101" pitchFamily="2" charset="-122"/>
                </a:rPr>
                <a:t>MMU</a:t>
              </a:r>
              <a:r>
                <a:rPr lang="zh-CN" altLang="en-US">
                  <a:solidFill>
                    <a:srgbClr val="FF0000"/>
                  </a:solidFill>
                  <a:latin typeface="华文新魏" panose="02010800040101010101" pitchFamily="2" charset="-122"/>
                  <a:ea typeface="华文新魏" panose="02010800040101010101" pitchFamily="2" charset="-122"/>
                </a:rPr>
                <a:t>送出的物理地址</a:t>
              </a:r>
              <a:r>
                <a:rPr lang="en-US" altLang="zh-CN">
                  <a:solidFill>
                    <a:srgbClr val="FF0000"/>
                  </a:solidFill>
                  <a:latin typeface="华文新魏" panose="02010800040101010101" pitchFamily="2" charset="-122"/>
                  <a:ea typeface="华文新魏" panose="02010800040101010101" pitchFamily="2" charset="-122"/>
                </a:rPr>
                <a:t>(24580)</a:t>
              </a:r>
            </a:p>
          </p:txBody>
        </p:sp>
        <p:sp>
          <p:nvSpPr>
            <p:cNvPr id="95256" name="Text Box 25"/>
            <p:cNvSpPr txBox="1">
              <a:spLocks noChangeArrowheads="1"/>
            </p:cNvSpPr>
            <p:nvPr/>
          </p:nvSpPr>
          <p:spPr bwMode="auto">
            <a:xfrm>
              <a:off x="3600" y="1674"/>
              <a:ext cx="672" cy="135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FF0000"/>
                  </a:solidFill>
                  <a:latin typeface="华文新魏" panose="02010800040101010101" pitchFamily="2" charset="-122"/>
                  <a:ea typeface="华文新魏" panose="02010800040101010101" pitchFamily="2" charset="-122"/>
                </a:rPr>
                <a:t>  0    010    1</a:t>
              </a:r>
            </a:p>
            <a:p>
              <a:r>
                <a:rPr lang="en-US" altLang="zh-CN" sz="1400">
                  <a:solidFill>
                    <a:srgbClr val="FF0000"/>
                  </a:solidFill>
                  <a:latin typeface="华文新魏" panose="02010800040101010101" pitchFamily="2" charset="-122"/>
                  <a:ea typeface="华文新魏" panose="02010800040101010101" pitchFamily="2" charset="-122"/>
                </a:rPr>
                <a:t>  1    001     1</a:t>
              </a:r>
            </a:p>
            <a:p>
              <a:r>
                <a:rPr lang="en-US" altLang="zh-CN" sz="1400">
                  <a:solidFill>
                    <a:srgbClr val="FF0000"/>
                  </a:solidFill>
                  <a:latin typeface="华文新魏" panose="02010800040101010101" pitchFamily="2" charset="-122"/>
                  <a:ea typeface="华文新魏" panose="02010800040101010101" pitchFamily="2" charset="-122"/>
                </a:rPr>
                <a:t>  2    110     1</a:t>
              </a:r>
            </a:p>
            <a:p>
              <a:r>
                <a:rPr lang="en-US" altLang="zh-CN" sz="1400">
                  <a:solidFill>
                    <a:srgbClr val="FF0000"/>
                  </a:solidFill>
                  <a:latin typeface="华文新魏" panose="02010800040101010101" pitchFamily="2" charset="-122"/>
                  <a:ea typeface="华文新魏" panose="02010800040101010101" pitchFamily="2" charset="-122"/>
                </a:rPr>
                <a:t>  3    000    1</a:t>
              </a:r>
            </a:p>
            <a:p>
              <a:r>
                <a:rPr lang="en-US" altLang="zh-CN" sz="1400">
                  <a:solidFill>
                    <a:srgbClr val="FF0000"/>
                  </a:solidFill>
                  <a:latin typeface="华文新魏" panose="02010800040101010101" pitchFamily="2" charset="-122"/>
                  <a:ea typeface="华文新魏" panose="02010800040101010101" pitchFamily="2" charset="-122"/>
                </a:rPr>
                <a:t>  4    100     1</a:t>
              </a:r>
            </a:p>
            <a:p>
              <a:r>
                <a:rPr lang="en-US" altLang="zh-CN" sz="1400">
                  <a:solidFill>
                    <a:srgbClr val="FF0000"/>
                  </a:solidFill>
                  <a:latin typeface="华文新魏" panose="02010800040101010101" pitchFamily="2" charset="-122"/>
                  <a:ea typeface="华文新魏" panose="02010800040101010101" pitchFamily="2" charset="-122"/>
                </a:rPr>
                <a:t>  5    011     1</a:t>
              </a:r>
            </a:p>
            <a:p>
              <a:r>
                <a:rPr lang="en-US" altLang="zh-CN" sz="1400">
                  <a:solidFill>
                    <a:srgbClr val="FF0000"/>
                  </a:solidFill>
                  <a:latin typeface="华文新魏" panose="02010800040101010101" pitchFamily="2" charset="-122"/>
                  <a:ea typeface="华文新魏" panose="02010800040101010101" pitchFamily="2" charset="-122"/>
                </a:rPr>
                <a:t>  6    000    0</a:t>
              </a:r>
            </a:p>
            <a:p>
              <a:r>
                <a:rPr lang="en-US" altLang="zh-CN" sz="1400">
                  <a:solidFill>
                    <a:srgbClr val="FF0000"/>
                  </a:solidFill>
                  <a:latin typeface="华文新魏" panose="02010800040101010101" pitchFamily="2" charset="-122"/>
                  <a:ea typeface="华文新魏" panose="02010800040101010101" pitchFamily="2" charset="-122"/>
                </a:rPr>
                <a:t>  7    000    0</a:t>
              </a:r>
            </a:p>
            <a:p>
              <a:r>
                <a:rPr lang="en-US" altLang="zh-CN" sz="1400">
                  <a:solidFill>
                    <a:srgbClr val="FF0000"/>
                  </a:solidFill>
                  <a:latin typeface="华文新魏" panose="02010800040101010101" pitchFamily="2" charset="-122"/>
                  <a:ea typeface="华文新魏" panose="02010800040101010101" pitchFamily="2" charset="-122"/>
                </a:rPr>
                <a:t>  8    101      1</a:t>
              </a:r>
            </a:p>
            <a:p>
              <a:r>
                <a:rPr lang="en-US" altLang="zh-CN" sz="1400">
                  <a:solidFill>
                    <a:srgbClr val="FF0000"/>
                  </a:solidFill>
                  <a:latin typeface="华文新魏" panose="02010800040101010101" pitchFamily="2" charset="-122"/>
                  <a:ea typeface="华文新魏" panose="02010800040101010101" pitchFamily="2" charset="-122"/>
                </a:rPr>
                <a:t>  9    000    0</a:t>
              </a:r>
            </a:p>
            <a:p>
              <a:pPr algn="just"/>
              <a:r>
                <a:rPr lang="en-US" altLang="zh-CN" sz="1400">
                  <a:solidFill>
                    <a:srgbClr val="FF0000"/>
                  </a:solidFill>
                  <a:latin typeface="Times New Roman" panose="02020603050405020304" pitchFamily="18" charset="0"/>
                  <a:ea typeface="华文新魏" panose="02010800040101010101" pitchFamily="2" charset="-122"/>
                </a:rPr>
                <a:t>…</a:t>
              </a:r>
              <a:endParaRPr lang="en-US" altLang="zh-CN" sz="1400">
                <a:solidFill>
                  <a:srgbClr val="FF0000"/>
                </a:solidFill>
                <a:latin typeface="华文新魏" panose="02010800040101010101" pitchFamily="2" charset="-122"/>
                <a:ea typeface="华文新魏" panose="02010800040101010101" pitchFamily="2" charset="-122"/>
              </a:endParaRPr>
            </a:p>
            <a:p>
              <a:endParaRPr lang="en-US" altLang="zh-CN" sz="1400">
                <a:solidFill>
                  <a:srgbClr val="FF0000"/>
                </a:solidFill>
                <a:latin typeface="华文新魏" panose="02010800040101010101" pitchFamily="2" charset="-122"/>
                <a:ea typeface="华文新魏" panose="02010800040101010101" pitchFamily="2" charset="-122"/>
              </a:endParaRPr>
            </a:p>
            <a:p>
              <a:endParaRPr lang="en-US" altLang="zh-CN" sz="900">
                <a:solidFill>
                  <a:srgbClr val="FF0000"/>
                </a:solidFill>
                <a:latin typeface="华文新魏" panose="02010800040101010101" pitchFamily="2" charset="-122"/>
                <a:ea typeface="华文新魏" panose="02010800040101010101" pitchFamily="2" charset="-122"/>
              </a:endParaRPr>
            </a:p>
            <a:p>
              <a:endParaRPr lang="en-US" altLang="zh-CN" sz="900">
                <a:solidFill>
                  <a:srgbClr val="FF0000"/>
                </a:solidFill>
                <a:latin typeface="华文新魏" panose="02010800040101010101" pitchFamily="2" charset="-122"/>
                <a:ea typeface="华文新魏" panose="02010800040101010101" pitchFamily="2" charset="-122"/>
              </a:endParaRPr>
            </a:p>
          </p:txBody>
        </p:sp>
        <p:sp>
          <p:nvSpPr>
            <p:cNvPr id="95257" name="Text Box 26"/>
            <p:cNvSpPr txBox="1">
              <a:spLocks noChangeArrowheads="1"/>
            </p:cNvSpPr>
            <p:nvPr/>
          </p:nvSpPr>
          <p:spPr bwMode="auto">
            <a:xfrm>
              <a:off x="3456" y="1413"/>
              <a:ext cx="1123" cy="171"/>
            </a:xfrm>
            <a:prstGeom prst="rect">
              <a:avLst/>
            </a:prstGeom>
            <a:solidFill>
              <a:srgbClr val="FFFFFF"/>
            </a:solidFill>
            <a:ln w="9525">
              <a:solidFill>
                <a:srgbClr val="FFFFFF"/>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200">
                  <a:solidFill>
                    <a:srgbClr val="FF0000"/>
                  </a:solidFill>
                  <a:latin typeface="华文新魏" panose="02010800040101010101" pitchFamily="2" charset="-122"/>
                  <a:ea typeface="华文新魏" panose="02010800040101010101" pitchFamily="2" charset="-122"/>
                </a:rPr>
                <a:t>页号 页框号 在主存否</a:t>
              </a:r>
            </a:p>
          </p:txBody>
        </p:sp>
        <p:sp>
          <p:nvSpPr>
            <p:cNvPr id="95258" name="Line 27"/>
            <p:cNvSpPr>
              <a:spLocks noChangeShapeType="1"/>
            </p:cNvSpPr>
            <p:nvPr/>
          </p:nvSpPr>
          <p:spPr bwMode="auto">
            <a:xfrm>
              <a:off x="3721" y="1152"/>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59" name="Line 28"/>
            <p:cNvSpPr>
              <a:spLocks noChangeShapeType="1"/>
            </p:cNvSpPr>
            <p:nvPr/>
          </p:nvSpPr>
          <p:spPr bwMode="auto">
            <a:xfrm>
              <a:off x="3533" y="3240"/>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0" name="Line 29"/>
            <p:cNvSpPr>
              <a:spLocks noChangeShapeType="1"/>
            </p:cNvSpPr>
            <p:nvPr/>
          </p:nvSpPr>
          <p:spPr bwMode="auto">
            <a:xfrm>
              <a:off x="3439" y="1326"/>
              <a:ext cx="0" cy="6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1" name="Line 30"/>
            <p:cNvSpPr>
              <a:spLocks noChangeShapeType="1"/>
            </p:cNvSpPr>
            <p:nvPr/>
          </p:nvSpPr>
          <p:spPr bwMode="auto">
            <a:xfrm flipV="1">
              <a:off x="3439" y="1920"/>
              <a:ext cx="161" cy="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2" name="Line 31"/>
            <p:cNvSpPr>
              <a:spLocks noChangeShapeType="1"/>
            </p:cNvSpPr>
            <p:nvPr/>
          </p:nvSpPr>
          <p:spPr bwMode="auto">
            <a:xfrm>
              <a:off x="4283" y="1935"/>
              <a:ext cx="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3" name="Line 32"/>
            <p:cNvSpPr>
              <a:spLocks noChangeShapeType="1"/>
            </p:cNvSpPr>
            <p:nvPr/>
          </p:nvSpPr>
          <p:spPr bwMode="auto">
            <a:xfrm>
              <a:off x="4377" y="1935"/>
              <a:ext cx="0" cy="11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4" name="Line 33"/>
            <p:cNvSpPr>
              <a:spLocks noChangeShapeType="1"/>
            </p:cNvSpPr>
            <p:nvPr/>
          </p:nvSpPr>
          <p:spPr bwMode="auto">
            <a:xfrm>
              <a:off x="3439" y="3066"/>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5" name="Line 34"/>
            <p:cNvSpPr>
              <a:spLocks noChangeShapeType="1"/>
            </p:cNvSpPr>
            <p:nvPr/>
          </p:nvSpPr>
          <p:spPr bwMode="auto">
            <a:xfrm>
              <a:off x="3439" y="3066"/>
              <a:ext cx="0" cy="1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6" name="Line 35"/>
            <p:cNvSpPr>
              <a:spLocks noChangeShapeType="1"/>
            </p:cNvSpPr>
            <p:nvPr/>
          </p:nvSpPr>
          <p:spPr bwMode="auto">
            <a:xfrm>
              <a:off x="4096" y="1326"/>
              <a:ext cx="0"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7" name="Line 36"/>
            <p:cNvSpPr>
              <a:spLocks noChangeShapeType="1"/>
            </p:cNvSpPr>
            <p:nvPr/>
          </p:nvSpPr>
          <p:spPr bwMode="auto">
            <a:xfrm>
              <a:off x="4096" y="1413"/>
              <a:ext cx="4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8" name="Line 37"/>
            <p:cNvSpPr>
              <a:spLocks noChangeShapeType="1"/>
            </p:cNvSpPr>
            <p:nvPr/>
          </p:nvSpPr>
          <p:spPr bwMode="auto">
            <a:xfrm>
              <a:off x="4564" y="1413"/>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69" name="Line 38"/>
            <p:cNvSpPr>
              <a:spLocks noChangeShapeType="1"/>
            </p:cNvSpPr>
            <p:nvPr/>
          </p:nvSpPr>
          <p:spPr bwMode="auto">
            <a:xfrm flipH="1">
              <a:off x="4096" y="3066"/>
              <a:ext cx="468" cy="1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extLst>
      <p:ext uri="{BB962C8B-B14F-4D97-AF65-F5344CB8AC3E}">
        <p14:creationId xmlns:p14="http://schemas.microsoft.com/office/powerpoint/2010/main" val="27870111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14313" y="214313"/>
            <a:ext cx="87630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地址转换及缺页中断处理</a:t>
            </a:r>
            <a:endPar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6259" name="Rectangle 3"/>
          <p:cNvSpPr>
            <a:spLocks noGrp="1" noChangeArrowheads="1"/>
          </p:cNvSpPr>
          <p:nvPr>
            <p:ph type="body" idx="1"/>
          </p:nvPr>
        </p:nvSpPr>
        <p:spPr>
          <a:xfrm>
            <a:off x="342900" y="928688"/>
            <a:ext cx="8229600" cy="4154487"/>
          </a:xfrm>
        </p:spPr>
        <p:txBody>
          <a:bodyPr/>
          <a:lstStyle/>
          <a:p>
            <a:pPr>
              <a:spcBef>
                <a:spcPct val="50000"/>
              </a:spcBef>
              <a:buFont typeface="Wingdings" panose="05000000000000000000" pitchFamily="2" charset="2"/>
              <a:buChar char="Ø"/>
            </a:pPr>
            <a:r>
              <a:rPr lang="zh-CN" altLang="en-US" sz="3600" dirty="0">
                <a:latin typeface="华文新魏" panose="02010800040101010101" pitchFamily="2" charset="-122"/>
                <a:ea typeface="华文新魏" panose="02010800040101010101" pitchFamily="2" charset="-122"/>
              </a:rPr>
              <a:t>请求分页式存储管理同样使用页表与快表进行地址变换。</a:t>
            </a:r>
          </a:p>
          <a:p>
            <a:pPr>
              <a:spcBef>
                <a:spcPct val="50000"/>
              </a:spcBef>
              <a:buFont typeface="Wingdings" panose="05000000000000000000" pitchFamily="2" charset="2"/>
              <a:buChar char="Ø"/>
            </a:pPr>
            <a:r>
              <a:rPr lang="zh-CN" altLang="en-US" sz="3600" dirty="0">
                <a:latin typeface="华文新魏" panose="02010800040101010101" pitchFamily="2" charset="-122"/>
                <a:ea typeface="华文新魏" panose="02010800040101010101" pitchFamily="2" charset="-122"/>
              </a:rPr>
              <a:t>由于采用虚存技术，作业只有部分页装入内存，当作业请求的某一页不在主存时，则会发出缺页中断。缺页中断主要由硬件完成，把需要访问的页由外存调入内存。</a:t>
            </a:r>
          </a:p>
        </p:txBody>
      </p:sp>
      <p:sp>
        <p:nvSpPr>
          <p:cNvPr id="105577" name="Text Box 105"/>
          <p:cNvSpPr txBox="1">
            <a:spLocks noChangeArrowheads="1"/>
          </p:cNvSpPr>
          <p:nvPr/>
        </p:nvSpPr>
        <p:spPr bwMode="auto">
          <a:xfrm>
            <a:off x="785813" y="5143500"/>
            <a:ext cx="7858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4000">
                <a:solidFill>
                  <a:srgbClr val="FF0000"/>
                </a:solidFill>
                <a:latin typeface="华文新魏" panose="02010800040101010101" pitchFamily="2" charset="-122"/>
                <a:ea typeface="华文新魏" panose="02010800040101010101" pitchFamily="2" charset="-122"/>
              </a:rPr>
              <a:t>物理地址</a:t>
            </a:r>
            <a:r>
              <a:rPr lang="en-US" altLang="zh-CN" sz="4000">
                <a:solidFill>
                  <a:srgbClr val="FF0000"/>
                </a:solidFill>
                <a:latin typeface="华文新魏" panose="02010800040101010101" pitchFamily="2" charset="-122"/>
                <a:ea typeface="华文新魏" panose="02010800040101010101" pitchFamily="2" charset="-122"/>
              </a:rPr>
              <a:t>=</a:t>
            </a:r>
            <a:r>
              <a:rPr lang="zh-CN" altLang="en-US" sz="4000">
                <a:solidFill>
                  <a:srgbClr val="FF0000"/>
                </a:solidFill>
                <a:latin typeface="华文新魏" panose="02010800040101010101" pitchFamily="2" charset="-122"/>
                <a:ea typeface="华文新魏" panose="02010800040101010101" pitchFamily="2" charset="-122"/>
              </a:rPr>
              <a:t>块号</a:t>
            </a:r>
            <a:r>
              <a:rPr lang="en-US" altLang="zh-CN" sz="4000">
                <a:solidFill>
                  <a:srgbClr val="FF0000"/>
                </a:solidFill>
                <a:latin typeface="华文新魏" panose="02010800040101010101" pitchFamily="2" charset="-122"/>
                <a:ea typeface="华文新魏" panose="02010800040101010101" pitchFamily="2" charset="-122"/>
              </a:rPr>
              <a:t>×</a:t>
            </a:r>
            <a:r>
              <a:rPr lang="zh-CN" altLang="en-US" sz="4000">
                <a:solidFill>
                  <a:srgbClr val="FF0000"/>
                </a:solidFill>
                <a:latin typeface="华文新魏" panose="02010800040101010101" pitchFamily="2" charset="-122"/>
                <a:ea typeface="华文新魏" panose="02010800040101010101" pitchFamily="2" charset="-122"/>
              </a:rPr>
              <a:t>块长</a:t>
            </a:r>
            <a:r>
              <a:rPr lang="en-US" altLang="zh-CN" sz="4000">
                <a:solidFill>
                  <a:srgbClr val="FF0000"/>
                </a:solidFill>
                <a:latin typeface="华文新魏" panose="02010800040101010101" pitchFamily="2" charset="-122"/>
                <a:ea typeface="华文新魏" panose="02010800040101010101" pitchFamily="2" charset="-122"/>
              </a:rPr>
              <a:t>+</a:t>
            </a:r>
            <a:r>
              <a:rPr lang="zh-CN" altLang="en-US" sz="4000">
                <a:solidFill>
                  <a:srgbClr val="FF0000"/>
                </a:solidFill>
                <a:latin typeface="华文新魏" panose="02010800040101010101" pitchFamily="2" charset="-122"/>
                <a:ea typeface="华文新魏" panose="02010800040101010101" pitchFamily="2" charset="-122"/>
              </a:rPr>
              <a:t>页内位移</a:t>
            </a:r>
          </a:p>
        </p:txBody>
      </p:sp>
    </p:spTree>
    <p:extLst>
      <p:ext uri="{BB962C8B-B14F-4D97-AF65-F5344CB8AC3E}">
        <p14:creationId xmlns:p14="http://schemas.microsoft.com/office/powerpoint/2010/main" val="426472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577"/>
                                        </p:tgtEl>
                                        <p:attrNameLst>
                                          <p:attrName>style.visibility</p:attrName>
                                        </p:attrNameLst>
                                      </p:cBhvr>
                                      <p:to>
                                        <p:strVal val="visible"/>
                                      </p:to>
                                    </p:set>
                                    <p:animEffect transition="in" filter="dissolve">
                                      <p:cBhvr>
                                        <p:cTn id="7" dur="500"/>
                                        <p:tgtEl>
                                          <p:spTgt spid="105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7"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14313" y="142875"/>
            <a:ext cx="87630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地址转换及缺页中断处理</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 </a:t>
            </a:r>
          </a:p>
        </p:txBody>
      </p:sp>
      <p:sp>
        <p:nvSpPr>
          <p:cNvPr id="97283" name="Rectangle 3"/>
          <p:cNvSpPr>
            <a:spLocks noGrp="1" noChangeArrowheads="1"/>
          </p:cNvSpPr>
          <p:nvPr>
            <p:ph type="body" idx="1"/>
          </p:nvPr>
        </p:nvSpPr>
        <p:spPr>
          <a:xfrm>
            <a:off x="381000" y="1066800"/>
            <a:ext cx="8077200" cy="5334000"/>
          </a:xfrm>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97284" name="Group 4"/>
          <p:cNvGrpSpPr>
            <a:grpSpLocks/>
          </p:cNvGrpSpPr>
          <p:nvPr/>
        </p:nvGrpSpPr>
        <p:grpSpPr bwMode="auto">
          <a:xfrm>
            <a:off x="466725" y="838200"/>
            <a:ext cx="8534400" cy="5486400"/>
            <a:chOff x="528" y="672"/>
            <a:chExt cx="4788" cy="3312"/>
          </a:xfrm>
        </p:grpSpPr>
        <p:sp>
          <p:nvSpPr>
            <p:cNvPr id="97285" name="Text Box 5"/>
            <p:cNvSpPr txBox="1">
              <a:spLocks noChangeArrowheads="1"/>
            </p:cNvSpPr>
            <p:nvPr/>
          </p:nvSpPr>
          <p:spPr bwMode="auto">
            <a:xfrm>
              <a:off x="528" y="672"/>
              <a:ext cx="816" cy="192"/>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逻辑空间地址</a:t>
              </a:r>
            </a:p>
          </p:txBody>
        </p:sp>
        <p:sp>
          <p:nvSpPr>
            <p:cNvPr id="97286" name="Text Box 6"/>
            <p:cNvSpPr txBox="1">
              <a:spLocks noChangeArrowheads="1"/>
            </p:cNvSpPr>
            <p:nvPr/>
          </p:nvSpPr>
          <p:spPr bwMode="auto">
            <a:xfrm>
              <a:off x="4512" y="1671"/>
              <a:ext cx="804" cy="249"/>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主存</a:t>
              </a:r>
              <a:r>
                <a:rPr lang="en-US" altLang="zh-CN" sz="1400">
                  <a:solidFill>
                    <a:srgbClr val="FF0000"/>
                  </a:solidFill>
                  <a:latin typeface="华文新魏" panose="02010800040101010101" pitchFamily="2" charset="-122"/>
                  <a:ea typeface="华文新魏" panose="02010800040101010101" pitchFamily="2" charset="-122"/>
                </a:rPr>
                <a:t>(</a:t>
              </a:r>
              <a:r>
                <a:rPr lang="zh-CN" altLang="en-US" sz="1400">
                  <a:solidFill>
                    <a:srgbClr val="FF0000"/>
                  </a:solidFill>
                  <a:latin typeface="华文新魏" panose="02010800040101010101" pitchFamily="2" charset="-122"/>
                  <a:ea typeface="华文新魏" panose="02010800040101010101" pitchFamily="2" charset="-122"/>
                </a:rPr>
                <a:t>用户区</a:t>
              </a:r>
              <a:r>
                <a:rPr lang="en-US" altLang="zh-CN" sz="1400">
                  <a:solidFill>
                    <a:srgbClr val="FF0000"/>
                  </a:solidFill>
                  <a:latin typeface="华文新魏" panose="02010800040101010101" pitchFamily="2" charset="-122"/>
                  <a:ea typeface="华文新魏" panose="02010800040101010101" pitchFamily="2" charset="-122"/>
                </a:rPr>
                <a:t>)</a:t>
              </a:r>
            </a:p>
          </p:txBody>
        </p:sp>
        <p:sp>
          <p:nvSpPr>
            <p:cNvPr id="97287" name="Text Box 7"/>
            <p:cNvSpPr txBox="1">
              <a:spLocks noChangeArrowheads="1"/>
            </p:cNvSpPr>
            <p:nvPr/>
          </p:nvSpPr>
          <p:spPr bwMode="auto">
            <a:xfrm>
              <a:off x="1031" y="898"/>
              <a:ext cx="354" cy="201"/>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CPU</a:t>
              </a:r>
            </a:p>
          </p:txBody>
        </p:sp>
        <p:sp>
          <p:nvSpPr>
            <p:cNvPr id="97288" name="Line 8"/>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9" name="Line 9"/>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0" name="Line 10"/>
            <p:cNvSpPr>
              <a:spLocks noChangeShapeType="1"/>
            </p:cNvSpPr>
            <p:nvPr/>
          </p:nvSpPr>
          <p:spPr bwMode="auto">
            <a:xfrm>
              <a:off x="1327" y="1355"/>
              <a:ext cx="2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1" name="Line 11"/>
            <p:cNvSpPr>
              <a:spLocks noChangeShapeType="1"/>
            </p:cNvSpPr>
            <p:nvPr/>
          </p:nvSpPr>
          <p:spPr bwMode="auto">
            <a:xfrm>
              <a:off x="951" y="1355"/>
              <a:ext cx="18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2" name="Text Box 12"/>
            <p:cNvSpPr txBox="1">
              <a:spLocks noChangeArrowheads="1"/>
            </p:cNvSpPr>
            <p:nvPr/>
          </p:nvSpPr>
          <p:spPr bwMode="auto">
            <a:xfrm>
              <a:off x="1632" y="947"/>
              <a:ext cx="618" cy="15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逻辑地址</a:t>
              </a:r>
            </a:p>
          </p:txBody>
        </p:sp>
        <p:sp>
          <p:nvSpPr>
            <p:cNvPr id="97293" name="Text Box 13"/>
            <p:cNvSpPr txBox="1">
              <a:spLocks noChangeArrowheads="1"/>
            </p:cNvSpPr>
            <p:nvPr/>
          </p:nvSpPr>
          <p:spPr bwMode="auto">
            <a:xfrm>
              <a:off x="2925" y="1152"/>
              <a:ext cx="375" cy="203"/>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快表</a:t>
              </a:r>
            </a:p>
          </p:txBody>
        </p:sp>
        <p:sp>
          <p:nvSpPr>
            <p:cNvPr id="97294" name="Line 14"/>
            <p:cNvSpPr>
              <a:spLocks noChangeShapeType="1"/>
            </p:cNvSpPr>
            <p:nvPr/>
          </p:nvSpPr>
          <p:spPr bwMode="auto">
            <a:xfrm>
              <a:off x="1790" y="1420"/>
              <a:ext cx="7"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5" name="Text Box 15"/>
            <p:cNvSpPr txBox="1">
              <a:spLocks noChangeArrowheads="1"/>
            </p:cNvSpPr>
            <p:nvPr/>
          </p:nvSpPr>
          <p:spPr bwMode="auto">
            <a:xfrm>
              <a:off x="1891" y="2480"/>
              <a:ext cx="658" cy="41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主存</a:t>
              </a:r>
              <a:r>
                <a:rPr lang="en-US" altLang="zh-CN" sz="1400">
                  <a:solidFill>
                    <a:srgbClr val="FF0000"/>
                  </a:solidFill>
                  <a:latin typeface="华文新魏" panose="02010800040101010101" pitchFamily="2" charset="-122"/>
                  <a:ea typeface="华文新魏" panose="02010800040101010101" pitchFamily="2" charset="-122"/>
                </a:rPr>
                <a:t>(</a:t>
              </a:r>
              <a:r>
                <a:rPr lang="zh-CN" altLang="en-US" sz="1400">
                  <a:solidFill>
                    <a:srgbClr val="FF0000"/>
                  </a:solidFill>
                  <a:latin typeface="华文新魏" panose="02010800040101010101" pitchFamily="2" charset="-122"/>
                  <a:ea typeface="华文新魏" panose="02010800040101010101" pitchFamily="2" charset="-122"/>
                </a:rPr>
                <a:t>系统区</a:t>
              </a:r>
              <a:r>
                <a:rPr lang="en-US" altLang="zh-CN" sz="1400">
                  <a:solidFill>
                    <a:srgbClr val="FF0000"/>
                  </a:solidFill>
                  <a:latin typeface="华文新魏" panose="02010800040101010101" pitchFamily="2" charset="-122"/>
                  <a:ea typeface="华文新魏" panose="02010800040101010101" pitchFamily="2" charset="-122"/>
                </a:rPr>
                <a:t>)</a:t>
              </a:r>
              <a:r>
                <a:rPr lang="zh-CN" altLang="en-US" sz="1400">
                  <a:solidFill>
                    <a:srgbClr val="FF0000"/>
                  </a:solidFill>
                  <a:latin typeface="华文新魏" panose="02010800040101010101" pitchFamily="2" charset="-122"/>
                  <a:ea typeface="华文新魏" panose="02010800040101010101" pitchFamily="2" charset="-122"/>
                </a:rPr>
                <a:t>运行进程页表</a:t>
              </a:r>
            </a:p>
          </p:txBody>
        </p:sp>
        <p:sp>
          <p:nvSpPr>
            <p:cNvPr id="97296" name="Text Box 16"/>
            <p:cNvSpPr txBox="1">
              <a:spLocks noChangeArrowheads="1"/>
            </p:cNvSpPr>
            <p:nvPr/>
          </p:nvSpPr>
          <p:spPr bwMode="auto">
            <a:xfrm>
              <a:off x="1234" y="2788"/>
              <a:ext cx="375" cy="204"/>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辅存</a:t>
              </a:r>
            </a:p>
          </p:txBody>
        </p:sp>
        <p:sp>
          <p:nvSpPr>
            <p:cNvPr id="97297" name="Line 17"/>
            <p:cNvSpPr>
              <a:spLocks noChangeShapeType="1"/>
            </p:cNvSpPr>
            <p:nvPr/>
          </p:nvSpPr>
          <p:spPr bwMode="auto">
            <a:xfrm>
              <a:off x="1704" y="3094"/>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8" name="Line 18"/>
            <p:cNvSpPr>
              <a:spLocks noChangeShapeType="1"/>
            </p:cNvSpPr>
            <p:nvPr/>
          </p:nvSpPr>
          <p:spPr bwMode="auto">
            <a:xfrm>
              <a:off x="1515" y="3196"/>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299" name="Line 19"/>
            <p:cNvSpPr>
              <a:spLocks noChangeShapeType="1"/>
            </p:cNvSpPr>
            <p:nvPr/>
          </p:nvSpPr>
          <p:spPr bwMode="auto">
            <a:xfrm>
              <a:off x="2172" y="2276"/>
              <a:ext cx="0"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0" name="Line 20"/>
            <p:cNvSpPr>
              <a:spLocks noChangeShapeType="1"/>
            </p:cNvSpPr>
            <p:nvPr/>
          </p:nvSpPr>
          <p:spPr bwMode="auto">
            <a:xfrm>
              <a:off x="1797" y="2480"/>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1" name="Line 21"/>
            <p:cNvSpPr>
              <a:spLocks noChangeShapeType="1"/>
            </p:cNvSpPr>
            <p:nvPr/>
          </p:nvSpPr>
          <p:spPr bwMode="auto">
            <a:xfrm>
              <a:off x="1797" y="2480"/>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2" name="Line 22"/>
            <p:cNvSpPr>
              <a:spLocks noChangeShapeType="1"/>
            </p:cNvSpPr>
            <p:nvPr/>
          </p:nvSpPr>
          <p:spPr bwMode="auto">
            <a:xfrm>
              <a:off x="1797" y="2890"/>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3" name="Line 23"/>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4" name="Line 24"/>
            <p:cNvSpPr>
              <a:spLocks noChangeShapeType="1"/>
            </p:cNvSpPr>
            <p:nvPr/>
          </p:nvSpPr>
          <p:spPr bwMode="auto">
            <a:xfrm>
              <a:off x="3112" y="2276"/>
              <a:ext cx="470" cy="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5" name="Line 25"/>
            <p:cNvSpPr>
              <a:spLocks noChangeShapeType="1"/>
            </p:cNvSpPr>
            <p:nvPr/>
          </p:nvSpPr>
          <p:spPr bwMode="auto">
            <a:xfrm>
              <a:off x="3582" y="2890"/>
              <a:ext cx="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6" name="Line 26"/>
            <p:cNvSpPr>
              <a:spLocks noChangeShapeType="1"/>
            </p:cNvSpPr>
            <p:nvPr/>
          </p:nvSpPr>
          <p:spPr bwMode="auto">
            <a:xfrm flipV="1">
              <a:off x="3676" y="2583"/>
              <a:ext cx="0" cy="3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7" name="Line 27"/>
            <p:cNvSpPr>
              <a:spLocks noChangeShapeType="1"/>
            </p:cNvSpPr>
            <p:nvPr/>
          </p:nvSpPr>
          <p:spPr bwMode="auto">
            <a:xfrm flipH="1">
              <a:off x="2361" y="2992"/>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08" name="Line 28"/>
            <p:cNvSpPr>
              <a:spLocks noChangeShapeType="1"/>
            </p:cNvSpPr>
            <p:nvPr/>
          </p:nvSpPr>
          <p:spPr bwMode="auto">
            <a:xfrm>
              <a:off x="3676" y="3196"/>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9" name="Line 29"/>
            <p:cNvSpPr>
              <a:spLocks noChangeShapeType="1"/>
            </p:cNvSpPr>
            <p:nvPr/>
          </p:nvSpPr>
          <p:spPr bwMode="auto">
            <a:xfrm flipV="1">
              <a:off x="4051" y="2583"/>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0" name="Line 30"/>
            <p:cNvSpPr>
              <a:spLocks noChangeShapeType="1"/>
            </p:cNvSpPr>
            <p:nvPr/>
          </p:nvSpPr>
          <p:spPr bwMode="auto">
            <a:xfrm>
              <a:off x="2361" y="3298"/>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1" name="Line 31"/>
            <p:cNvSpPr>
              <a:spLocks noChangeShapeType="1"/>
            </p:cNvSpPr>
            <p:nvPr/>
          </p:nvSpPr>
          <p:spPr bwMode="auto">
            <a:xfrm flipV="1">
              <a:off x="2736" y="3094"/>
              <a:ext cx="189"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2" name="Line 32"/>
            <p:cNvSpPr>
              <a:spLocks noChangeShapeType="1"/>
            </p:cNvSpPr>
            <p:nvPr/>
          </p:nvSpPr>
          <p:spPr bwMode="auto">
            <a:xfrm flipV="1">
              <a:off x="3770" y="2583"/>
              <a:ext cx="0" cy="5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3" name="Line 33"/>
            <p:cNvSpPr>
              <a:spLocks noChangeShapeType="1"/>
            </p:cNvSpPr>
            <p:nvPr/>
          </p:nvSpPr>
          <p:spPr bwMode="auto">
            <a:xfrm flipH="1">
              <a:off x="3300" y="1662"/>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4" name="Line 34"/>
            <p:cNvSpPr>
              <a:spLocks noChangeShapeType="1"/>
            </p:cNvSpPr>
            <p:nvPr/>
          </p:nvSpPr>
          <p:spPr bwMode="auto">
            <a:xfrm>
              <a:off x="3206" y="3401"/>
              <a:ext cx="0" cy="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5" name="Text Box 35"/>
            <p:cNvSpPr txBox="1">
              <a:spLocks noChangeArrowheads="1"/>
            </p:cNvSpPr>
            <p:nvPr/>
          </p:nvSpPr>
          <p:spPr bwMode="auto">
            <a:xfrm>
              <a:off x="2925" y="3740"/>
              <a:ext cx="819" cy="24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缺页中断处理</a:t>
              </a:r>
            </a:p>
          </p:txBody>
        </p:sp>
        <p:sp>
          <p:nvSpPr>
            <p:cNvPr id="97316" name="Line 36"/>
            <p:cNvSpPr>
              <a:spLocks noChangeShapeType="1"/>
            </p:cNvSpPr>
            <p:nvPr/>
          </p:nvSpPr>
          <p:spPr bwMode="auto">
            <a:xfrm flipV="1">
              <a:off x="1327" y="3401"/>
              <a:ext cx="0" cy="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17" name="Line 37"/>
            <p:cNvSpPr>
              <a:spLocks noChangeShapeType="1"/>
            </p:cNvSpPr>
            <p:nvPr/>
          </p:nvSpPr>
          <p:spPr bwMode="auto">
            <a:xfrm flipV="1">
              <a:off x="4724" y="2378"/>
              <a:ext cx="361"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8" name="Line 38"/>
            <p:cNvSpPr>
              <a:spLocks noChangeShapeType="1"/>
            </p:cNvSpPr>
            <p:nvPr/>
          </p:nvSpPr>
          <p:spPr bwMode="auto">
            <a:xfrm flipV="1">
              <a:off x="4716" y="2583"/>
              <a:ext cx="412"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19" name="Line 39"/>
            <p:cNvSpPr>
              <a:spLocks noChangeShapeType="1"/>
            </p:cNvSpPr>
            <p:nvPr/>
          </p:nvSpPr>
          <p:spPr bwMode="auto">
            <a:xfrm>
              <a:off x="4334" y="2480"/>
              <a:ext cx="390"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20" name="Text Box 40"/>
            <p:cNvSpPr txBox="1">
              <a:spLocks noChangeArrowheads="1"/>
            </p:cNvSpPr>
            <p:nvPr/>
          </p:nvSpPr>
          <p:spPr bwMode="auto">
            <a:xfrm>
              <a:off x="1140" y="1458"/>
              <a:ext cx="498" cy="336"/>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①</a:t>
              </a:r>
              <a:r>
                <a:rPr lang="zh-CN" altLang="en-US" sz="1400">
                  <a:solidFill>
                    <a:srgbClr val="FF0000"/>
                  </a:solidFill>
                  <a:latin typeface="华文新魏" panose="02010800040101010101" pitchFamily="2" charset="-122"/>
                  <a:ea typeface="华文新魏" panose="02010800040101010101" pitchFamily="2" charset="-122"/>
                </a:rPr>
                <a:t>分解地址</a:t>
              </a:r>
            </a:p>
          </p:txBody>
        </p:sp>
        <p:sp>
          <p:nvSpPr>
            <p:cNvPr id="97321" name="Text Box 41"/>
            <p:cNvSpPr txBox="1">
              <a:spLocks noChangeArrowheads="1"/>
            </p:cNvSpPr>
            <p:nvPr/>
          </p:nvSpPr>
          <p:spPr bwMode="auto">
            <a:xfrm>
              <a:off x="4428" y="2583"/>
              <a:ext cx="194" cy="707"/>
            </a:xfrm>
            <a:prstGeom prst="rect">
              <a:avLst/>
            </a:prstGeom>
            <a:solidFill>
              <a:srgbClr val="FFFFFF"/>
            </a:solidFill>
            <a:ln w="9525">
              <a:solidFill>
                <a:srgbClr val="FFFFFF"/>
              </a:solidFill>
              <a:prstDash val="sysDot"/>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③⑤</a:t>
              </a:r>
            </a:p>
            <a:p>
              <a:r>
                <a:rPr lang="zh-CN" altLang="en-US" sz="1400">
                  <a:solidFill>
                    <a:srgbClr val="FF0000"/>
                  </a:solidFill>
                  <a:latin typeface="华文新魏" panose="02010800040101010101" pitchFamily="2" charset="-122"/>
                  <a:ea typeface="华文新魏" panose="02010800040101010101" pitchFamily="2" charset="-122"/>
                </a:rPr>
                <a:t>访</a:t>
              </a:r>
            </a:p>
            <a:p>
              <a:r>
                <a:rPr lang="zh-CN" altLang="en-US" sz="1400">
                  <a:solidFill>
                    <a:srgbClr val="FF0000"/>
                  </a:solidFill>
                  <a:latin typeface="华文新魏" panose="02010800040101010101" pitchFamily="2" charset="-122"/>
                  <a:ea typeface="华文新魏" panose="02010800040101010101" pitchFamily="2" charset="-122"/>
                </a:rPr>
                <a:t>问</a:t>
              </a:r>
            </a:p>
          </p:txBody>
        </p:sp>
        <p:sp>
          <p:nvSpPr>
            <p:cNvPr id="97322" name="Line 42"/>
            <p:cNvSpPr>
              <a:spLocks noChangeShapeType="1"/>
            </p:cNvSpPr>
            <p:nvPr/>
          </p:nvSpPr>
          <p:spPr bwMode="auto">
            <a:xfrm>
              <a:off x="1421" y="845"/>
              <a:ext cx="0" cy="153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3" name="Line 43"/>
            <p:cNvSpPr>
              <a:spLocks noChangeShapeType="1"/>
            </p:cNvSpPr>
            <p:nvPr/>
          </p:nvSpPr>
          <p:spPr bwMode="auto">
            <a:xfrm>
              <a:off x="1421" y="2378"/>
              <a:ext cx="112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4" name="Line 44"/>
            <p:cNvSpPr>
              <a:spLocks noChangeShapeType="1"/>
            </p:cNvSpPr>
            <p:nvPr/>
          </p:nvSpPr>
          <p:spPr bwMode="auto">
            <a:xfrm flipV="1">
              <a:off x="4428" y="845"/>
              <a:ext cx="0" cy="269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5" name="Line 45"/>
            <p:cNvSpPr>
              <a:spLocks noChangeShapeType="1"/>
            </p:cNvSpPr>
            <p:nvPr/>
          </p:nvSpPr>
          <p:spPr bwMode="auto">
            <a:xfrm>
              <a:off x="1421" y="845"/>
              <a:ext cx="300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26" name="Text Box 46"/>
            <p:cNvSpPr txBox="1">
              <a:spLocks noChangeArrowheads="1"/>
            </p:cNvSpPr>
            <p:nvPr/>
          </p:nvSpPr>
          <p:spPr bwMode="auto">
            <a:xfrm>
              <a:off x="3864" y="947"/>
              <a:ext cx="470" cy="30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rgbClr val="FF0000"/>
                  </a:solidFill>
                  <a:latin typeface="华文新魏" panose="02010800040101010101" pitchFamily="2" charset="-122"/>
                  <a:ea typeface="华文新魏" panose="02010800040101010101" pitchFamily="2" charset="-122"/>
                </a:rPr>
                <a:t>MMU</a:t>
              </a:r>
            </a:p>
          </p:txBody>
        </p:sp>
        <p:sp>
          <p:nvSpPr>
            <p:cNvPr id="97327" name="Text Box 47"/>
            <p:cNvSpPr txBox="1">
              <a:spLocks noChangeArrowheads="1"/>
            </p:cNvSpPr>
            <p:nvPr/>
          </p:nvSpPr>
          <p:spPr bwMode="auto">
            <a:xfrm>
              <a:off x="2455" y="1458"/>
              <a:ext cx="564" cy="204"/>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②</a:t>
              </a:r>
              <a:r>
                <a:rPr lang="zh-CN" altLang="en-US" sz="1200">
                  <a:solidFill>
                    <a:srgbClr val="FF0000"/>
                  </a:solidFill>
                  <a:latin typeface="华文新魏" panose="02010800040101010101" pitchFamily="2" charset="-122"/>
                  <a:ea typeface="华文新魏" panose="02010800040101010101" pitchFamily="2" charset="-122"/>
                </a:rPr>
                <a:t>查快表</a:t>
              </a:r>
            </a:p>
          </p:txBody>
        </p:sp>
        <p:sp>
          <p:nvSpPr>
            <p:cNvPr id="97328" name="Line 48"/>
            <p:cNvSpPr>
              <a:spLocks noChangeShapeType="1"/>
            </p:cNvSpPr>
            <p:nvPr/>
          </p:nvSpPr>
          <p:spPr bwMode="auto">
            <a:xfrm>
              <a:off x="1797" y="1662"/>
              <a:ext cx="11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7329" name="Group 49"/>
            <p:cNvGrpSpPr>
              <a:grpSpLocks/>
            </p:cNvGrpSpPr>
            <p:nvPr/>
          </p:nvGrpSpPr>
          <p:grpSpPr bwMode="auto">
            <a:xfrm>
              <a:off x="2925" y="1355"/>
              <a:ext cx="375" cy="615"/>
              <a:chOff x="6300" y="2376"/>
              <a:chExt cx="720" cy="936"/>
            </a:xfrm>
          </p:grpSpPr>
          <p:sp>
            <p:nvSpPr>
              <p:cNvPr id="97374" name="Text Box 50"/>
              <p:cNvSpPr txBox="1">
                <a:spLocks noChangeArrowheads="1"/>
              </p:cNvSpPr>
              <p:nvPr/>
            </p:nvSpPr>
            <p:spPr bwMode="auto">
              <a:xfrm>
                <a:off x="6300" y="2376"/>
                <a:ext cx="720" cy="93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700">
                  <a:solidFill>
                    <a:srgbClr val="FF0000"/>
                  </a:solidFill>
                  <a:latin typeface="华文新魏" panose="02010800040101010101" pitchFamily="2" charset="-122"/>
                  <a:ea typeface="华文新魏" panose="02010800040101010101" pitchFamily="2" charset="-122"/>
                </a:endParaRPr>
              </a:p>
            </p:txBody>
          </p:sp>
          <p:sp>
            <p:nvSpPr>
              <p:cNvPr id="97375" name="Line 51"/>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6" name="Line 52"/>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7" name="Line 53"/>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8" name="Line 54"/>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9" name="Line 55"/>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330" name="Text Box 56"/>
            <p:cNvSpPr txBox="1">
              <a:spLocks noChangeArrowheads="1"/>
            </p:cNvSpPr>
            <p:nvPr/>
          </p:nvSpPr>
          <p:spPr bwMode="auto">
            <a:xfrm>
              <a:off x="3112" y="2072"/>
              <a:ext cx="448" cy="203"/>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③</a:t>
              </a:r>
              <a:r>
                <a:rPr lang="zh-CN" altLang="en-US" sz="1200">
                  <a:solidFill>
                    <a:srgbClr val="FF0000"/>
                  </a:solidFill>
                  <a:latin typeface="华文新魏" panose="02010800040101010101" pitchFamily="2" charset="-122"/>
                  <a:ea typeface="华文新魏" panose="02010800040101010101" pitchFamily="2" charset="-122"/>
                </a:rPr>
                <a:t>命中</a:t>
              </a:r>
            </a:p>
          </p:txBody>
        </p:sp>
        <p:sp>
          <p:nvSpPr>
            <p:cNvPr id="97331" name="Line 57"/>
            <p:cNvSpPr>
              <a:spLocks noChangeShapeType="1"/>
            </p:cNvSpPr>
            <p:nvPr/>
          </p:nvSpPr>
          <p:spPr bwMode="auto">
            <a:xfrm>
              <a:off x="3112" y="1970"/>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32" name="Text Box 58"/>
            <p:cNvSpPr txBox="1">
              <a:spLocks noChangeArrowheads="1"/>
            </p:cNvSpPr>
            <p:nvPr/>
          </p:nvSpPr>
          <p:spPr bwMode="auto">
            <a:xfrm>
              <a:off x="2549" y="2378"/>
              <a:ext cx="563" cy="205"/>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④</a:t>
              </a:r>
              <a:r>
                <a:rPr lang="zh-CN" altLang="en-US" sz="1200">
                  <a:solidFill>
                    <a:srgbClr val="FF0000"/>
                  </a:solidFill>
                  <a:latin typeface="华文新魏" panose="02010800040101010101" pitchFamily="2" charset="-122"/>
                  <a:ea typeface="华文新魏" panose="02010800040101010101" pitchFamily="2" charset="-122"/>
                </a:rPr>
                <a:t>不命中</a:t>
              </a:r>
            </a:p>
          </p:txBody>
        </p:sp>
        <p:sp>
          <p:nvSpPr>
            <p:cNvPr id="97333" name="Line 59"/>
            <p:cNvSpPr>
              <a:spLocks noChangeShapeType="1"/>
            </p:cNvSpPr>
            <p:nvPr/>
          </p:nvSpPr>
          <p:spPr bwMode="auto">
            <a:xfrm>
              <a:off x="2549" y="2378"/>
              <a:ext cx="0" cy="115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34" name="Line 60"/>
            <p:cNvSpPr>
              <a:spLocks noChangeShapeType="1"/>
            </p:cNvSpPr>
            <p:nvPr/>
          </p:nvSpPr>
          <p:spPr bwMode="auto">
            <a:xfrm flipH="1">
              <a:off x="2642" y="2276"/>
              <a:ext cx="470" cy="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35" name="Line 61"/>
            <p:cNvSpPr>
              <a:spLocks noChangeShapeType="1"/>
            </p:cNvSpPr>
            <p:nvPr/>
          </p:nvSpPr>
          <p:spPr bwMode="auto">
            <a:xfrm>
              <a:off x="2642" y="1867"/>
              <a:ext cx="1034" cy="1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36" name="Text Box 62"/>
            <p:cNvSpPr txBox="1">
              <a:spLocks noChangeArrowheads="1"/>
            </p:cNvSpPr>
            <p:nvPr/>
          </p:nvSpPr>
          <p:spPr bwMode="auto">
            <a:xfrm>
              <a:off x="2830" y="2890"/>
              <a:ext cx="680" cy="186"/>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⑤</a:t>
              </a:r>
              <a:r>
                <a:rPr lang="zh-CN" altLang="en-US" sz="1400">
                  <a:solidFill>
                    <a:srgbClr val="FF0000"/>
                  </a:solidFill>
                  <a:latin typeface="华文新魏" panose="02010800040101010101" pitchFamily="2" charset="-122"/>
                  <a:ea typeface="华文新魏" panose="02010800040101010101" pitchFamily="2" charset="-122"/>
                </a:rPr>
                <a:t>页表命中</a:t>
              </a:r>
            </a:p>
          </p:txBody>
        </p:sp>
        <p:sp>
          <p:nvSpPr>
            <p:cNvPr id="97337" name="Line 63"/>
            <p:cNvSpPr>
              <a:spLocks noChangeShapeType="1"/>
            </p:cNvSpPr>
            <p:nvPr/>
          </p:nvSpPr>
          <p:spPr bwMode="auto">
            <a:xfrm>
              <a:off x="2925" y="3094"/>
              <a:ext cx="8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38" name="Text Box 64"/>
            <p:cNvSpPr txBox="1">
              <a:spLocks noChangeArrowheads="1"/>
            </p:cNvSpPr>
            <p:nvPr/>
          </p:nvSpPr>
          <p:spPr bwMode="auto">
            <a:xfrm>
              <a:off x="2830" y="3196"/>
              <a:ext cx="781" cy="200"/>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⑦</a:t>
              </a:r>
              <a:r>
                <a:rPr lang="zh-CN" altLang="en-US" sz="1400">
                  <a:solidFill>
                    <a:srgbClr val="FF0000"/>
                  </a:solidFill>
                  <a:latin typeface="华文新魏" panose="02010800040101010101" pitchFamily="2" charset="-122"/>
                  <a:ea typeface="华文新魏" panose="02010800040101010101" pitchFamily="2" charset="-122"/>
                </a:rPr>
                <a:t>发缺页中断</a:t>
              </a:r>
            </a:p>
          </p:txBody>
        </p:sp>
        <p:sp>
          <p:nvSpPr>
            <p:cNvPr id="97339" name="Line 65"/>
            <p:cNvSpPr>
              <a:spLocks noChangeShapeType="1"/>
            </p:cNvSpPr>
            <p:nvPr/>
          </p:nvSpPr>
          <p:spPr bwMode="auto">
            <a:xfrm>
              <a:off x="2925" y="3401"/>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40" name="Line 66"/>
            <p:cNvSpPr>
              <a:spLocks noChangeShapeType="1"/>
            </p:cNvSpPr>
            <p:nvPr/>
          </p:nvSpPr>
          <p:spPr bwMode="auto">
            <a:xfrm>
              <a:off x="2736" y="3298"/>
              <a:ext cx="189"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41" name="Text Box 67"/>
            <p:cNvSpPr txBox="1">
              <a:spLocks noChangeArrowheads="1"/>
            </p:cNvSpPr>
            <p:nvPr/>
          </p:nvSpPr>
          <p:spPr bwMode="auto">
            <a:xfrm>
              <a:off x="1891" y="3579"/>
              <a:ext cx="509" cy="261"/>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solidFill>
                    <a:srgbClr val="FF0000"/>
                  </a:solidFill>
                  <a:latin typeface="华文新魏" panose="02010800040101010101" pitchFamily="2" charset="-122"/>
                  <a:ea typeface="华文新魏" panose="02010800040101010101" pitchFamily="2" charset="-122"/>
                </a:rPr>
                <a:t>⑧</a:t>
              </a:r>
              <a:r>
                <a:rPr lang="zh-CN" altLang="en-US" sz="1600">
                  <a:solidFill>
                    <a:srgbClr val="FF0000"/>
                  </a:solidFill>
                  <a:latin typeface="华文新魏" panose="02010800040101010101" pitchFamily="2" charset="-122"/>
                  <a:ea typeface="华文新魏" panose="02010800040101010101" pitchFamily="2" charset="-122"/>
                </a:rPr>
                <a:t>调页</a:t>
              </a:r>
            </a:p>
          </p:txBody>
        </p:sp>
        <p:sp>
          <p:nvSpPr>
            <p:cNvPr id="97342" name="Line 68"/>
            <p:cNvSpPr>
              <a:spLocks noChangeShapeType="1"/>
            </p:cNvSpPr>
            <p:nvPr/>
          </p:nvSpPr>
          <p:spPr bwMode="auto">
            <a:xfrm>
              <a:off x="1327" y="3842"/>
              <a:ext cx="15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43" name="Text Box 69"/>
            <p:cNvSpPr txBox="1">
              <a:spLocks noChangeArrowheads="1"/>
            </p:cNvSpPr>
            <p:nvPr/>
          </p:nvSpPr>
          <p:spPr bwMode="auto">
            <a:xfrm>
              <a:off x="1421" y="3298"/>
              <a:ext cx="470" cy="259"/>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⑨</a:t>
              </a:r>
              <a:r>
                <a:rPr lang="zh-CN" altLang="en-US" sz="1400">
                  <a:solidFill>
                    <a:srgbClr val="FF0000"/>
                  </a:solidFill>
                  <a:latin typeface="华文新魏" panose="02010800040101010101" pitchFamily="2" charset="-122"/>
                  <a:ea typeface="华文新魏" panose="02010800040101010101" pitchFamily="2" charset="-122"/>
                </a:rPr>
                <a:t>装入、改表</a:t>
              </a:r>
            </a:p>
          </p:txBody>
        </p:sp>
        <p:sp>
          <p:nvSpPr>
            <p:cNvPr id="97344" name="AutoShape 70"/>
            <p:cNvSpPr>
              <a:spLocks noChangeArrowheads="1"/>
            </p:cNvSpPr>
            <p:nvPr/>
          </p:nvSpPr>
          <p:spPr bwMode="auto">
            <a:xfrm>
              <a:off x="1234" y="2992"/>
              <a:ext cx="281" cy="409"/>
            </a:xfrm>
            <a:prstGeom prst="can">
              <a:avLst>
                <a:gd name="adj" fmla="val 36388"/>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7345" name="Group 71"/>
            <p:cNvGrpSpPr>
              <a:grpSpLocks/>
            </p:cNvGrpSpPr>
            <p:nvPr/>
          </p:nvGrpSpPr>
          <p:grpSpPr bwMode="auto">
            <a:xfrm>
              <a:off x="1985" y="2890"/>
              <a:ext cx="376" cy="613"/>
              <a:chOff x="6300" y="2376"/>
              <a:chExt cx="720" cy="936"/>
            </a:xfrm>
          </p:grpSpPr>
          <p:sp>
            <p:nvSpPr>
              <p:cNvPr id="97368" name="Text Box 72"/>
              <p:cNvSpPr txBox="1">
                <a:spLocks noChangeArrowheads="1"/>
              </p:cNvSpPr>
              <p:nvPr/>
            </p:nvSpPr>
            <p:spPr bwMode="auto">
              <a:xfrm>
                <a:off x="6300" y="2376"/>
                <a:ext cx="720" cy="93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700">
                  <a:solidFill>
                    <a:srgbClr val="FF0000"/>
                  </a:solidFill>
                  <a:latin typeface="华文新魏" panose="02010800040101010101" pitchFamily="2" charset="-122"/>
                  <a:ea typeface="华文新魏" panose="02010800040101010101" pitchFamily="2" charset="-122"/>
                </a:endParaRPr>
              </a:p>
            </p:txBody>
          </p:sp>
          <p:sp>
            <p:nvSpPr>
              <p:cNvPr id="97369" name="Line 73"/>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0" name="Line 74"/>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1" name="Line 75"/>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2" name="Line 76"/>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73" name="Line 77"/>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7346" name="Text Box 78"/>
            <p:cNvSpPr txBox="1">
              <a:spLocks noChangeArrowheads="1"/>
            </p:cNvSpPr>
            <p:nvPr/>
          </p:nvSpPr>
          <p:spPr bwMode="auto">
            <a:xfrm>
              <a:off x="1704" y="1867"/>
              <a:ext cx="562" cy="205"/>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④</a:t>
              </a:r>
              <a:r>
                <a:rPr lang="zh-CN" altLang="en-US" sz="1400">
                  <a:solidFill>
                    <a:srgbClr val="FF0000"/>
                  </a:solidFill>
                  <a:latin typeface="华文新魏" panose="02010800040101010101" pitchFamily="2" charset="-122"/>
                  <a:ea typeface="华文新魏" panose="02010800040101010101" pitchFamily="2" charset="-122"/>
                </a:rPr>
                <a:t>查页表</a:t>
              </a:r>
            </a:p>
          </p:txBody>
        </p:sp>
        <p:sp>
          <p:nvSpPr>
            <p:cNvPr id="97347" name="Line 79"/>
            <p:cNvSpPr>
              <a:spLocks noChangeShapeType="1"/>
            </p:cNvSpPr>
            <p:nvPr/>
          </p:nvSpPr>
          <p:spPr bwMode="auto">
            <a:xfrm>
              <a:off x="1704" y="1458"/>
              <a:ext cx="0" cy="16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48" name="Line 80"/>
            <p:cNvSpPr>
              <a:spLocks noChangeShapeType="1"/>
            </p:cNvSpPr>
            <p:nvPr/>
          </p:nvSpPr>
          <p:spPr bwMode="auto">
            <a:xfrm>
              <a:off x="2079" y="1458"/>
              <a:ext cx="0" cy="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49" name="Line 81"/>
            <p:cNvSpPr>
              <a:spLocks noChangeShapeType="1"/>
            </p:cNvSpPr>
            <p:nvPr/>
          </p:nvSpPr>
          <p:spPr bwMode="auto">
            <a:xfrm>
              <a:off x="2079" y="1867"/>
              <a:ext cx="5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50" name="Text Box 82"/>
            <p:cNvSpPr txBox="1">
              <a:spLocks noChangeArrowheads="1"/>
            </p:cNvSpPr>
            <p:nvPr/>
          </p:nvSpPr>
          <p:spPr bwMode="auto">
            <a:xfrm>
              <a:off x="1797" y="2072"/>
              <a:ext cx="1035" cy="232"/>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运行进程页表基址</a:t>
              </a:r>
            </a:p>
          </p:txBody>
        </p:sp>
        <p:sp>
          <p:nvSpPr>
            <p:cNvPr id="97351" name="Text Box 83"/>
            <p:cNvSpPr txBox="1">
              <a:spLocks noChangeArrowheads="1"/>
            </p:cNvSpPr>
            <p:nvPr/>
          </p:nvSpPr>
          <p:spPr bwMode="auto">
            <a:xfrm>
              <a:off x="3488" y="1847"/>
              <a:ext cx="679" cy="214"/>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solidFill>
                    <a:srgbClr val="FF0000"/>
                  </a:solidFill>
                  <a:latin typeface="华文新魏" panose="02010800040101010101" pitchFamily="2" charset="-122"/>
                  <a:ea typeface="华文新魏" panose="02010800040101010101" pitchFamily="2" charset="-122"/>
                </a:rPr>
                <a:t>⑥</a:t>
              </a:r>
              <a:r>
                <a:rPr lang="zh-CN" altLang="en-US" sz="1400">
                  <a:solidFill>
                    <a:srgbClr val="FF0000"/>
                  </a:solidFill>
                  <a:latin typeface="华文新魏" panose="02010800040101010101" pitchFamily="2" charset="-122"/>
                  <a:ea typeface="华文新魏" panose="02010800040101010101" pitchFamily="2" charset="-122"/>
                </a:rPr>
                <a:t>装入快表</a:t>
              </a:r>
            </a:p>
          </p:txBody>
        </p:sp>
        <p:sp>
          <p:nvSpPr>
            <p:cNvPr id="97352" name="Text Box 84"/>
            <p:cNvSpPr txBox="1">
              <a:spLocks noChangeArrowheads="1"/>
            </p:cNvSpPr>
            <p:nvPr/>
          </p:nvSpPr>
          <p:spPr bwMode="auto">
            <a:xfrm>
              <a:off x="4709" y="1954"/>
              <a:ext cx="470" cy="1023"/>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运行进</a:t>
              </a:r>
            </a:p>
            <a:p>
              <a:r>
                <a:rPr lang="zh-CN" altLang="en-US" sz="1400">
                  <a:solidFill>
                    <a:srgbClr val="FF0000"/>
                  </a:solidFill>
                  <a:latin typeface="华文新魏" panose="02010800040101010101" pitchFamily="2" charset="-122"/>
                  <a:ea typeface="华文新魏" panose="02010800040101010101" pitchFamily="2" charset="-122"/>
                </a:rPr>
                <a:t>程映象</a:t>
              </a:r>
            </a:p>
          </p:txBody>
        </p:sp>
        <p:sp>
          <p:nvSpPr>
            <p:cNvPr id="97353" name="Line 85"/>
            <p:cNvSpPr>
              <a:spLocks noChangeShapeType="1"/>
            </p:cNvSpPr>
            <p:nvPr/>
          </p:nvSpPr>
          <p:spPr bwMode="auto">
            <a:xfrm>
              <a:off x="4709" y="2378"/>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54" name="Line 86"/>
            <p:cNvSpPr>
              <a:spLocks noChangeShapeType="1"/>
            </p:cNvSpPr>
            <p:nvPr/>
          </p:nvSpPr>
          <p:spPr bwMode="auto">
            <a:xfrm>
              <a:off x="4709" y="2583"/>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55" name="Line 87"/>
            <p:cNvSpPr>
              <a:spLocks noChangeShapeType="1"/>
            </p:cNvSpPr>
            <p:nvPr/>
          </p:nvSpPr>
          <p:spPr bwMode="auto">
            <a:xfrm flipV="1">
              <a:off x="3488" y="1662"/>
              <a:ext cx="0" cy="1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56" name="Text Box 88"/>
            <p:cNvSpPr txBox="1">
              <a:spLocks noChangeArrowheads="1"/>
            </p:cNvSpPr>
            <p:nvPr/>
          </p:nvSpPr>
          <p:spPr bwMode="auto">
            <a:xfrm>
              <a:off x="2266" y="947"/>
              <a:ext cx="950" cy="205"/>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进程切换时装入</a:t>
              </a:r>
            </a:p>
          </p:txBody>
        </p:sp>
        <p:sp>
          <p:nvSpPr>
            <p:cNvPr id="97357" name="Line 89"/>
            <p:cNvSpPr>
              <a:spLocks noChangeShapeType="1"/>
            </p:cNvSpPr>
            <p:nvPr/>
          </p:nvSpPr>
          <p:spPr bwMode="auto">
            <a:xfrm>
              <a:off x="2455" y="1152"/>
              <a:ext cx="0" cy="9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7358" name="Text Box 90"/>
            <p:cNvSpPr txBox="1">
              <a:spLocks noChangeArrowheads="1"/>
            </p:cNvSpPr>
            <p:nvPr/>
          </p:nvSpPr>
          <p:spPr bwMode="auto">
            <a:xfrm>
              <a:off x="3676" y="2173"/>
              <a:ext cx="596" cy="179"/>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物理地址</a:t>
              </a:r>
            </a:p>
          </p:txBody>
        </p:sp>
        <p:sp>
          <p:nvSpPr>
            <p:cNvPr id="97359" name="Text Box 91"/>
            <p:cNvSpPr txBox="1">
              <a:spLocks noChangeArrowheads="1"/>
            </p:cNvSpPr>
            <p:nvPr/>
          </p:nvSpPr>
          <p:spPr bwMode="auto">
            <a:xfrm>
              <a:off x="3582" y="2378"/>
              <a:ext cx="838" cy="21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页框</a:t>
              </a:r>
              <a:r>
                <a:rPr lang="zh-CN" altLang="en-US" sz="1200">
                  <a:solidFill>
                    <a:srgbClr val="FF0000"/>
                  </a:solidFill>
                  <a:latin typeface="华文新魏" panose="02010800040101010101" pitchFamily="2" charset="-122"/>
                  <a:ea typeface="华文新魏" panose="02010800040101010101" pitchFamily="2" charset="-122"/>
                </a:rPr>
                <a:t> </a:t>
              </a:r>
              <a:r>
                <a:rPr lang="zh-CN" altLang="en-US" sz="1400">
                  <a:solidFill>
                    <a:srgbClr val="FF0000"/>
                  </a:solidFill>
                  <a:latin typeface="华文新魏" panose="02010800040101010101" pitchFamily="2" charset="-122"/>
                  <a:ea typeface="华文新魏" panose="02010800040101010101" pitchFamily="2" charset="-122"/>
                </a:rPr>
                <a:t>页内地址</a:t>
              </a:r>
            </a:p>
          </p:txBody>
        </p:sp>
        <p:sp>
          <p:nvSpPr>
            <p:cNvPr id="97360" name="Line 92"/>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61" name="Rectangle 93"/>
            <p:cNvSpPr>
              <a:spLocks noChangeArrowheads="1"/>
            </p:cNvSpPr>
            <p:nvPr/>
          </p:nvSpPr>
          <p:spPr bwMode="auto">
            <a:xfrm>
              <a:off x="1140" y="1254"/>
              <a:ext cx="187" cy="204"/>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62" name="Text Box 94"/>
            <p:cNvSpPr txBox="1">
              <a:spLocks noChangeArrowheads="1"/>
            </p:cNvSpPr>
            <p:nvPr/>
          </p:nvSpPr>
          <p:spPr bwMode="auto">
            <a:xfrm>
              <a:off x="1609" y="1254"/>
              <a:ext cx="838" cy="16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400">
                  <a:solidFill>
                    <a:srgbClr val="FF0000"/>
                  </a:solidFill>
                  <a:latin typeface="华文新魏" panose="02010800040101010101" pitchFamily="2" charset="-122"/>
                  <a:ea typeface="华文新魏" panose="02010800040101010101" pitchFamily="2" charset="-122"/>
                </a:rPr>
                <a:t>页号 页内地址</a:t>
              </a:r>
            </a:p>
          </p:txBody>
        </p:sp>
        <p:sp>
          <p:nvSpPr>
            <p:cNvPr id="97363" name="Line 95"/>
            <p:cNvSpPr>
              <a:spLocks noChangeShapeType="1"/>
            </p:cNvSpPr>
            <p:nvPr/>
          </p:nvSpPr>
          <p:spPr bwMode="auto">
            <a:xfrm>
              <a:off x="1891" y="1254"/>
              <a:ext cx="0"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64" name="Rectangle 96"/>
            <p:cNvSpPr>
              <a:spLocks noChangeArrowheads="1"/>
            </p:cNvSpPr>
            <p:nvPr/>
          </p:nvSpPr>
          <p:spPr bwMode="auto">
            <a:xfrm>
              <a:off x="670" y="947"/>
              <a:ext cx="281" cy="71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365" name="Line 97"/>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66" name="Line 98"/>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67" name="Line 99"/>
            <p:cNvSpPr>
              <a:spLocks noChangeShapeType="1"/>
            </p:cNvSpPr>
            <p:nvPr/>
          </p:nvSpPr>
          <p:spPr bwMode="auto">
            <a:xfrm>
              <a:off x="2549" y="3536"/>
              <a:ext cx="18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532660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a:xfrm>
            <a:off x="785813" y="98425"/>
            <a:ext cx="77724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地址转换及缺页中断处理</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grpSp>
        <p:nvGrpSpPr>
          <p:cNvPr id="98307" name="Group 1086"/>
          <p:cNvGrpSpPr>
            <a:grpSpLocks/>
          </p:cNvGrpSpPr>
          <p:nvPr/>
        </p:nvGrpSpPr>
        <p:grpSpPr bwMode="auto">
          <a:xfrm>
            <a:off x="971550" y="781050"/>
            <a:ext cx="7315200" cy="5791200"/>
            <a:chOff x="768" y="624"/>
            <a:chExt cx="4080" cy="3504"/>
          </a:xfrm>
        </p:grpSpPr>
        <p:sp>
          <p:nvSpPr>
            <p:cNvPr id="98308" name="Text Box 1029"/>
            <p:cNvSpPr txBox="1">
              <a:spLocks noChangeArrowheads="1"/>
            </p:cNvSpPr>
            <p:nvPr/>
          </p:nvSpPr>
          <p:spPr bwMode="auto">
            <a:xfrm>
              <a:off x="2761" y="970"/>
              <a:ext cx="47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查快表</a:t>
              </a:r>
            </a:p>
          </p:txBody>
        </p:sp>
        <p:sp>
          <p:nvSpPr>
            <p:cNvPr id="98309" name="Text Box 1030"/>
            <p:cNvSpPr txBox="1">
              <a:spLocks noChangeArrowheads="1"/>
            </p:cNvSpPr>
            <p:nvPr/>
          </p:nvSpPr>
          <p:spPr bwMode="auto">
            <a:xfrm>
              <a:off x="3282" y="821"/>
              <a:ext cx="475"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有登记</a:t>
              </a:r>
            </a:p>
          </p:txBody>
        </p:sp>
        <p:sp>
          <p:nvSpPr>
            <p:cNvPr id="98310" name="Line 1031"/>
            <p:cNvSpPr>
              <a:spLocks noChangeShapeType="1"/>
            </p:cNvSpPr>
            <p:nvPr/>
          </p:nvSpPr>
          <p:spPr bwMode="auto">
            <a:xfrm>
              <a:off x="3235" y="1068"/>
              <a:ext cx="7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1" name="Line 1032"/>
            <p:cNvSpPr>
              <a:spLocks noChangeShapeType="1"/>
            </p:cNvSpPr>
            <p:nvPr/>
          </p:nvSpPr>
          <p:spPr bwMode="auto">
            <a:xfrm>
              <a:off x="3994"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2" name="Line 1033"/>
            <p:cNvSpPr>
              <a:spLocks noChangeShapeType="1"/>
            </p:cNvSpPr>
            <p:nvPr/>
          </p:nvSpPr>
          <p:spPr bwMode="auto">
            <a:xfrm>
              <a:off x="2001" y="1068"/>
              <a:ext cx="7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3" name="Text Box 1034"/>
            <p:cNvSpPr txBox="1">
              <a:spLocks noChangeArrowheads="1"/>
            </p:cNvSpPr>
            <p:nvPr/>
          </p:nvSpPr>
          <p:spPr bwMode="auto">
            <a:xfrm>
              <a:off x="2239" y="821"/>
              <a:ext cx="474"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无登记</a:t>
              </a:r>
            </a:p>
          </p:txBody>
        </p:sp>
        <p:sp>
          <p:nvSpPr>
            <p:cNvPr id="98314" name="Line 1035"/>
            <p:cNvSpPr>
              <a:spLocks noChangeShapeType="1"/>
            </p:cNvSpPr>
            <p:nvPr/>
          </p:nvSpPr>
          <p:spPr bwMode="auto">
            <a:xfrm>
              <a:off x="2001"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15" name="Text Box 1036"/>
            <p:cNvSpPr txBox="1">
              <a:spLocks noChangeArrowheads="1"/>
            </p:cNvSpPr>
            <p:nvPr/>
          </p:nvSpPr>
          <p:spPr bwMode="auto">
            <a:xfrm>
              <a:off x="1764" y="1365"/>
              <a:ext cx="475"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查页表</a:t>
              </a:r>
            </a:p>
          </p:txBody>
        </p:sp>
        <p:sp>
          <p:nvSpPr>
            <p:cNvPr id="98316" name="Text Box 1037"/>
            <p:cNvSpPr txBox="1">
              <a:spLocks noChangeArrowheads="1"/>
            </p:cNvSpPr>
            <p:nvPr/>
          </p:nvSpPr>
          <p:spPr bwMode="auto">
            <a:xfrm>
              <a:off x="2381" y="1661"/>
              <a:ext cx="85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登记入快表</a:t>
              </a:r>
            </a:p>
          </p:txBody>
        </p:sp>
        <p:sp>
          <p:nvSpPr>
            <p:cNvPr id="98317" name="Text Box 1038"/>
            <p:cNvSpPr txBox="1">
              <a:spLocks noChangeArrowheads="1"/>
            </p:cNvSpPr>
            <p:nvPr/>
          </p:nvSpPr>
          <p:spPr bwMode="auto">
            <a:xfrm>
              <a:off x="768" y="1661"/>
              <a:ext cx="85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发缺页中断</a:t>
              </a:r>
            </a:p>
          </p:txBody>
        </p:sp>
        <p:sp>
          <p:nvSpPr>
            <p:cNvPr id="98318" name="Line 1039"/>
            <p:cNvSpPr>
              <a:spLocks noChangeShapeType="1"/>
            </p:cNvSpPr>
            <p:nvPr/>
          </p:nvSpPr>
          <p:spPr bwMode="auto">
            <a:xfrm>
              <a:off x="2239" y="1463"/>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9" name="Line 1040"/>
            <p:cNvSpPr>
              <a:spLocks noChangeShapeType="1"/>
            </p:cNvSpPr>
            <p:nvPr/>
          </p:nvSpPr>
          <p:spPr bwMode="auto">
            <a:xfrm>
              <a:off x="2808"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0" name="Text Box 1041"/>
            <p:cNvSpPr txBox="1">
              <a:spLocks noChangeArrowheads="1"/>
            </p:cNvSpPr>
            <p:nvPr/>
          </p:nvSpPr>
          <p:spPr bwMode="auto">
            <a:xfrm>
              <a:off x="2286" y="1216"/>
              <a:ext cx="475"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在主存</a:t>
              </a:r>
            </a:p>
          </p:txBody>
        </p:sp>
        <p:sp>
          <p:nvSpPr>
            <p:cNvPr id="98321" name="Text Box 1042"/>
            <p:cNvSpPr txBox="1">
              <a:spLocks noChangeArrowheads="1"/>
            </p:cNvSpPr>
            <p:nvPr/>
          </p:nvSpPr>
          <p:spPr bwMode="auto">
            <a:xfrm>
              <a:off x="1195" y="1216"/>
              <a:ext cx="474"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在辅存</a:t>
              </a:r>
            </a:p>
          </p:txBody>
        </p:sp>
        <p:sp>
          <p:nvSpPr>
            <p:cNvPr id="98322" name="Line 1043"/>
            <p:cNvSpPr>
              <a:spLocks noChangeShapeType="1"/>
            </p:cNvSpPr>
            <p:nvPr/>
          </p:nvSpPr>
          <p:spPr bwMode="auto">
            <a:xfrm>
              <a:off x="1195" y="1463"/>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3" name="Line 1044"/>
            <p:cNvSpPr>
              <a:spLocks noChangeShapeType="1"/>
            </p:cNvSpPr>
            <p:nvPr/>
          </p:nvSpPr>
          <p:spPr bwMode="auto">
            <a:xfrm>
              <a:off x="1195"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4" name="Text Box 1045"/>
            <p:cNvSpPr txBox="1">
              <a:spLocks noChangeArrowheads="1"/>
            </p:cNvSpPr>
            <p:nvPr/>
          </p:nvSpPr>
          <p:spPr bwMode="auto">
            <a:xfrm>
              <a:off x="3567" y="1365"/>
              <a:ext cx="85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形成绝对地址</a:t>
              </a:r>
            </a:p>
          </p:txBody>
        </p:sp>
        <p:sp>
          <p:nvSpPr>
            <p:cNvPr id="98325" name="Line 1046"/>
            <p:cNvSpPr>
              <a:spLocks noChangeShapeType="1"/>
            </p:cNvSpPr>
            <p:nvPr/>
          </p:nvSpPr>
          <p:spPr bwMode="auto">
            <a:xfrm>
              <a:off x="2808" y="1858"/>
              <a:ext cx="0" cy="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6" name="Line 1047"/>
            <p:cNvSpPr>
              <a:spLocks noChangeShapeType="1"/>
            </p:cNvSpPr>
            <p:nvPr/>
          </p:nvSpPr>
          <p:spPr bwMode="auto">
            <a:xfrm>
              <a:off x="2808" y="1957"/>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7" name="Line 1048"/>
            <p:cNvSpPr>
              <a:spLocks noChangeShapeType="1"/>
            </p:cNvSpPr>
            <p:nvPr/>
          </p:nvSpPr>
          <p:spPr bwMode="auto">
            <a:xfrm flipV="1">
              <a:off x="3377" y="1216"/>
              <a:ext cx="0" cy="7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8" name="Line 1049"/>
            <p:cNvSpPr>
              <a:spLocks noChangeShapeType="1"/>
            </p:cNvSpPr>
            <p:nvPr/>
          </p:nvSpPr>
          <p:spPr bwMode="auto">
            <a:xfrm>
              <a:off x="3377" y="1216"/>
              <a:ext cx="61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9" name="Text Box 1050"/>
            <p:cNvSpPr txBox="1">
              <a:spLocks noChangeArrowheads="1"/>
            </p:cNvSpPr>
            <p:nvPr/>
          </p:nvSpPr>
          <p:spPr bwMode="auto">
            <a:xfrm>
              <a:off x="3568" y="1662"/>
              <a:ext cx="854"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继续执行指令</a:t>
              </a:r>
            </a:p>
          </p:txBody>
        </p:sp>
        <p:sp>
          <p:nvSpPr>
            <p:cNvPr id="98330" name="Line 1051"/>
            <p:cNvSpPr>
              <a:spLocks noChangeShapeType="1"/>
            </p:cNvSpPr>
            <p:nvPr/>
          </p:nvSpPr>
          <p:spPr bwMode="auto">
            <a:xfrm>
              <a:off x="3994" y="1562"/>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31" name="Line 1052"/>
            <p:cNvSpPr>
              <a:spLocks noChangeShapeType="1"/>
            </p:cNvSpPr>
            <p:nvPr/>
          </p:nvSpPr>
          <p:spPr bwMode="auto">
            <a:xfrm>
              <a:off x="1195" y="1858"/>
              <a:ext cx="0" cy="24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32" name="Line 1053"/>
            <p:cNvSpPr>
              <a:spLocks noChangeShapeType="1"/>
            </p:cNvSpPr>
            <p:nvPr/>
          </p:nvSpPr>
          <p:spPr bwMode="auto">
            <a:xfrm>
              <a:off x="768" y="2006"/>
              <a:ext cx="4080"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3" name="Text Box 1054"/>
            <p:cNvSpPr txBox="1">
              <a:spLocks noChangeArrowheads="1"/>
            </p:cNvSpPr>
            <p:nvPr/>
          </p:nvSpPr>
          <p:spPr bwMode="auto">
            <a:xfrm>
              <a:off x="768" y="3833"/>
              <a:ext cx="854"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重新执行</a:t>
              </a:r>
            </a:p>
            <a:p>
              <a:pPr algn="ctr"/>
              <a:r>
                <a:rPr lang="zh-CN" altLang="en-US" sz="1400">
                  <a:solidFill>
                    <a:srgbClr val="FF0000"/>
                  </a:solidFill>
                  <a:latin typeface="华文新魏" panose="02010800040101010101" pitchFamily="2" charset="-122"/>
                  <a:ea typeface="华文新魏" panose="02010800040101010101" pitchFamily="2" charset="-122"/>
                </a:rPr>
                <a:t>被中断指令</a:t>
              </a:r>
            </a:p>
          </p:txBody>
        </p:sp>
        <p:sp>
          <p:nvSpPr>
            <p:cNvPr id="98334" name="Text Box 1055"/>
            <p:cNvSpPr txBox="1">
              <a:spLocks noChangeArrowheads="1"/>
            </p:cNvSpPr>
            <p:nvPr/>
          </p:nvSpPr>
          <p:spPr bwMode="auto">
            <a:xfrm>
              <a:off x="768" y="3537"/>
              <a:ext cx="85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恢复现场</a:t>
              </a:r>
            </a:p>
          </p:txBody>
        </p:sp>
        <p:sp>
          <p:nvSpPr>
            <p:cNvPr id="98335" name="Text Box 1056"/>
            <p:cNvSpPr txBox="1">
              <a:spLocks noChangeArrowheads="1"/>
            </p:cNvSpPr>
            <p:nvPr/>
          </p:nvSpPr>
          <p:spPr bwMode="auto">
            <a:xfrm>
              <a:off x="768" y="3191"/>
              <a:ext cx="854" cy="247"/>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调整页表和</a:t>
              </a:r>
            </a:p>
            <a:p>
              <a:pPr algn="ctr"/>
              <a:r>
                <a:rPr lang="zh-CN" altLang="en-US" sz="1400">
                  <a:solidFill>
                    <a:srgbClr val="FF0000"/>
                  </a:solidFill>
                  <a:latin typeface="华文新魏" panose="02010800040101010101" pitchFamily="2" charset="-122"/>
                  <a:ea typeface="华文新魏" panose="02010800040101010101" pitchFamily="2" charset="-122"/>
                </a:rPr>
                <a:t>主存分配表</a:t>
              </a:r>
            </a:p>
          </p:txBody>
        </p:sp>
        <p:sp>
          <p:nvSpPr>
            <p:cNvPr id="98336" name="Text Box 1057"/>
            <p:cNvSpPr txBox="1">
              <a:spLocks noChangeArrowheads="1"/>
            </p:cNvSpPr>
            <p:nvPr/>
          </p:nvSpPr>
          <p:spPr bwMode="auto">
            <a:xfrm>
              <a:off x="768" y="2895"/>
              <a:ext cx="854" cy="197"/>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装入所需页面</a:t>
              </a:r>
            </a:p>
          </p:txBody>
        </p:sp>
        <p:sp>
          <p:nvSpPr>
            <p:cNvPr id="98337" name="Text Box 1058"/>
            <p:cNvSpPr txBox="1">
              <a:spLocks noChangeArrowheads="1"/>
            </p:cNvSpPr>
            <p:nvPr/>
          </p:nvSpPr>
          <p:spPr bwMode="auto">
            <a:xfrm>
              <a:off x="768" y="2401"/>
              <a:ext cx="854" cy="197"/>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主存有空闲块</a:t>
              </a:r>
            </a:p>
          </p:txBody>
        </p:sp>
        <p:sp>
          <p:nvSpPr>
            <p:cNvPr id="98338" name="Text Box 1059"/>
            <p:cNvSpPr txBox="1">
              <a:spLocks noChangeArrowheads="1"/>
            </p:cNvSpPr>
            <p:nvPr/>
          </p:nvSpPr>
          <p:spPr bwMode="auto">
            <a:xfrm>
              <a:off x="768" y="2105"/>
              <a:ext cx="854" cy="197"/>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保护现场</a:t>
              </a:r>
            </a:p>
          </p:txBody>
        </p:sp>
        <p:sp>
          <p:nvSpPr>
            <p:cNvPr id="98339" name="Line 1060"/>
            <p:cNvSpPr>
              <a:spLocks noChangeShapeType="1"/>
            </p:cNvSpPr>
            <p:nvPr/>
          </p:nvSpPr>
          <p:spPr bwMode="auto">
            <a:xfrm>
              <a:off x="1195" y="230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40" name="Text Box 1061"/>
            <p:cNvSpPr txBox="1">
              <a:spLocks noChangeArrowheads="1"/>
            </p:cNvSpPr>
            <p:nvPr/>
          </p:nvSpPr>
          <p:spPr bwMode="auto">
            <a:xfrm>
              <a:off x="815" y="2648"/>
              <a:ext cx="238"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有</a:t>
              </a:r>
            </a:p>
          </p:txBody>
        </p:sp>
        <p:sp>
          <p:nvSpPr>
            <p:cNvPr id="98341" name="Line 1062"/>
            <p:cNvSpPr>
              <a:spLocks noChangeShapeType="1"/>
            </p:cNvSpPr>
            <p:nvPr/>
          </p:nvSpPr>
          <p:spPr bwMode="auto">
            <a:xfrm>
              <a:off x="1195" y="3734"/>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42" name="Line 1063"/>
            <p:cNvSpPr>
              <a:spLocks noChangeShapeType="1"/>
            </p:cNvSpPr>
            <p:nvPr/>
          </p:nvSpPr>
          <p:spPr bwMode="auto">
            <a:xfrm>
              <a:off x="1195" y="3438"/>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43" name="Line 1064"/>
            <p:cNvSpPr>
              <a:spLocks noChangeShapeType="1"/>
            </p:cNvSpPr>
            <p:nvPr/>
          </p:nvSpPr>
          <p:spPr bwMode="auto">
            <a:xfrm>
              <a:off x="1195" y="309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44" name="Line 1065"/>
            <p:cNvSpPr>
              <a:spLocks noChangeShapeType="1"/>
            </p:cNvSpPr>
            <p:nvPr/>
          </p:nvSpPr>
          <p:spPr bwMode="auto">
            <a:xfrm>
              <a:off x="1195" y="2599"/>
              <a:ext cx="0" cy="29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45" name="Line 1066"/>
            <p:cNvSpPr>
              <a:spLocks noChangeShapeType="1"/>
            </p:cNvSpPr>
            <p:nvPr/>
          </p:nvSpPr>
          <p:spPr bwMode="auto">
            <a:xfrm>
              <a:off x="1622" y="2500"/>
              <a:ext cx="23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46" name="Text Box 1067"/>
            <p:cNvSpPr txBox="1">
              <a:spLocks noChangeArrowheads="1"/>
            </p:cNvSpPr>
            <p:nvPr/>
          </p:nvSpPr>
          <p:spPr bwMode="auto">
            <a:xfrm>
              <a:off x="3567" y="2847"/>
              <a:ext cx="85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选择调出页面</a:t>
              </a:r>
            </a:p>
          </p:txBody>
        </p:sp>
        <p:sp>
          <p:nvSpPr>
            <p:cNvPr id="98347" name="Text Box 1068"/>
            <p:cNvSpPr txBox="1">
              <a:spLocks noChangeArrowheads="1"/>
            </p:cNvSpPr>
            <p:nvPr/>
          </p:nvSpPr>
          <p:spPr bwMode="auto">
            <a:xfrm>
              <a:off x="3567" y="3143"/>
              <a:ext cx="854" cy="1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该页是否修改</a:t>
              </a:r>
            </a:p>
          </p:txBody>
        </p:sp>
        <p:sp>
          <p:nvSpPr>
            <p:cNvPr id="98348" name="Line 1069"/>
            <p:cNvSpPr>
              <a:spLocks noChangeShapeType="1"/>
            </p:cNvSpPr>
            <p:nvPr/>
          </p:nvSpPr>
          <p:spPr bwMode="auto">
            <a:xfrm>
              <a:off x="3994" y="2500"/>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49" name="Text Box 1070"/>
            <p:cNvSpPr txBox="1">
              <a:spLocks noChangeArrowheads="1"/>
            </p:cNvSpPr>
            <p:nvPr/>
          </p:nvSpPr>
          <p:spPr bwMode="auto">
            <a:xfrm>
              <a:off x="2998" y="2995"/>
              <a:ext cx="427"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未修改</a:t>
              </a:r>
            </a:p>
          </p:txBody>
        </p:sp>
        <p:sp>
          <p:nvSpPr>
            <p:cNvPr id="98350" name="Text Box 1071"/>
            <p:cNvSpPr txBox="1">
              <a:spLocks noChangeArrowheads="1"/>
            </p:cNvSpPr>
            <p:nvPr/>
          </p:nvSpPr>
          <p:spPr bwMode="auto">
            <a:xfrm>
              <a:off x="3472" y="3390"/>
              <a:ext cx="427"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已修改</a:t>
              </a:r>
            </a:p>
          </p:txBody>
        </p:sp>
        <p:sp>
          <p:nvSpPr>
            <p:cNvPr id="98351" name="Text Box 1072"/>
            <p:cNvSpPr txBox="1">
              <a:spLocks noChangeArrowheads="1"/>
            </p:cNvSpPr>
            <p:nvPr/>
          </p:nvSpPr>
          <p:spPr bwMode="auto">
            <a:xfrm>
              <a:off x="3567" y="3685"/>
              <a:ext cx="801" cy="299"/>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把该页写回</a:t>
              </a:r>
            </a:p>
            <a:p>
              <a:pPr algn="ctr"/>
              <a:r>
                <a:rPr lang="zh-CN" altLang="en-US" sz="1400">
                  <a:solidFill>
                    <a:srgbClr val="FF0000"/>
                  </a:solidFill>
                  <a:latin typeface="华文新魏" panose="02010800040101010101" pitchFamily="2" charset="-122"/>
                  <a:ea typeface="华文新魏" panose="02010800040101010101" pitchFamily="2" charset="-122"/>
                </a:rPr>
                <a:t>辅存相应位置</a:t>
              </a:r>
            </a:p>
          </p:txBody>
        </p:sp>
        <p:sp>
          <p:nvSpPr>
            <p:cNvPr id="98352" name="Line 1073"/>
            <p:cNvSpPr>
              <a:spLocks noChangeShapeType="1"/>
            </p:cNvSpPr>
            <p:nvPr/>
          </p:nvSpPr>
          <p:spPr bwMode="auto">
            <a:xfrm>
              <a:off x="3994" y="3043"/>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53" name="Line 1074"/>
            <p:cNvSpPr>
              <a:spLocks noChangeShapeType="1"/>
            </p:cNvSpPr>
            <p:nvPr/>
          </p:nvSpPr>
          <p:spPr bwMode="auto">
            <a:xfrm>
              <a:off x="3994" y="3339"/>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54" name="Line 1075"/>
            <p:cNvSpPr>
              <a:spLocks noChangeShapeType="1"/>
            </p:cNvSpPr>
            <p:nvPr/>
          </p:nvSpPr>
          <p:spPr bwMode="auto">
            <a:xfrm>
              <a:off x="3994" y="3981"/>
              <a:ext cx="0" cy="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5" name="Line 1076"/>
            <p:cNvSpPr>
              <a:spLocks noChangeShapeType="1"/>
            </p:cNvSpPr>
            <p:nvPr/>
          </p:nvSpPr>
          <p:spPr bwMode="auto">
            <a:xfrm flipH="1">
              <a:off x="2400" y="4080"/>
              <a:ext cx="15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6" name="Line 1078"/>
            <p:cNvSpPr>
              <a:spLocks noChangeShapeType="1"/>
            </p:cNvSpPr>
            <p:nvPr/>
          </p:nvSpPr>
          <p:spPr bwMode="auto">
            <a:xfrm flipH="1">
              <a:off x="1195" y="2747"/>
              <a:ext cx="123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57" name="Line 1079"/>
            <p:cNvSpPr>
              <a:spLocks noChangeShapeType="1"/>
            </p:cNvSpPr>
            <p:nvPr/>
          </p:nvSpPr>
          <p:spPr bwMode="auto">
            <a:xfrm flipH="1">
              <a:off x="2428" y="3241"/>
              <a:ext cx="113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58" name="Text Box 1080"/>
            <p:cNvSpPr txBox="1">
              <a:spLocks noChangeArrowheads="1"/>
            </p:cNvSpPr>
            <p:nvPr/>
          </p:nvSpPr>
          <p:spPr bwMode="auto">
            <a:xfrm>
              <a:off x="4184" y="2056"/>
              <a:ext cx="617"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操作系统</a:t>
              </a:r>
            </a:p>
          </p:txBody>
        </p:sp>
        <p:sp>
          <p:nvSpPr>
            <p:cNvPr id="98359" name="Text Box 1081"/>
            <p:cNvSpPr txBox="1">
              <a:spLocks noChangeArrowheads="1"/>
            </p:cNvSpPr>
            <p:nvPr/>
          </p:nvSpPr>
          <p:spPr bwMode="auto">
            <a:xfrm>
              <a:off x="4468" y="1760"/>
              <a:ext cx="333" cy="19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硬件</a:t>
              </a:r>
            </a:p>
          </p:txBody>
        </p:sp>
        <p:sp>
          <p:nvSpPr>
            <p:cNvPr id="98360" name="Text Box 1082"/>
            <p:cNvSpPr txBox="1">
              <a:spLocks noChangeArrowheads="1"/>
            </p:cNvSpPr>
            <p:nvPr/>
          </p:nvSpPr>
          <p:spPr bwMode="auto">
            <a:xfrm>
              <a:off x="2713" y="624"/>
              <a:ext cx="617"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逻辑地址</a:t>
              </a:r>
            </a:p>
          </p:txBody>
        </p:sp>
        <p:sp>
          <p:nvSpPr>
            <p:cNvPr id="98361" name="Line 1083"/>
            <p:cNvSpPr>
              <a:spLocks noChangeShapeType="1"/>
            </p:cNvSpPr>
            <p:nvPr/>
          </p:nvSpPr>
          <p:spPr bwMode="auto">
            <a:xfrm>
              <a:off x="2998" y="821"/>
              <a:ext cx="0" cy="1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62" name="Text Box 1084"/>
            <p:cNvSpPr txBox="1">
              <a:spLocks noChangeArrowheads="1"/>
            </p:cNvSpPr>
            <p:nvPr/>
          </p:nvSpPr>
          <p:spPr bwMode="auto">
            <a:xfrm>
              <a:off x="1717" y="2254"/>
              <a:ext cx="237" cy="19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FF0000"/>
                  </a:solidFill>
                  <a:latin typeface="华文新魏" panose="02010800040101010101" pitchFamily="2" charset="-122"/>
                  <a:ea typeface="华文新魏" panose="02010800040101010101" pitchFamily="2" charset="-122"/>
                </a:rPr>
                <a:t>无</a:t>
              </a:r>
            </a:p>
          </p:txBody>
        </p:sp>
        <p:sp>
          <p:nvSpPr>
            <p:cNvPr id="98363" name="Line 1085"/>
            <p:cNvSpPr>
              <a:spLocks noChangeShapeType="1"/>
            </p:cNvSpPr>
            <p:nvPr/>
          </p:nvSpPr>
          <p:spPr bwMode="auto">
            <a:xfrm>
              <a:off x="2400" y="2736"/>
              <a:ext cx="0" cy="1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5638942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00063" y="357188"/>
            <a:ext cx="82296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请求页式虚拟存储系统优缺点</a:t>
            </a:r>
          </a:p>
        </p:txBody>
      </p:sp>
      <p:sp>
        <p:nvSpPr>
          <p:cNvPr id="99331" name="Rectangle 3"/>
          <p:cNvSpPr>
            <a:spLocks noGrp="1" noChangeArrowheads="1"/>
          </p:cNvSpPr>
          <p:nvPr>
            <p:ph type="body" idx="1"/>
          </p:nvPr>
        </p:nvSpPr>
        <p:spPr>
          <a:xfrm>
            <a:off x="357188" y="1500188"/>
            <a:ext cx="8358187" cy="3989387"/>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en-US" altLang="zh-CN">
                <a:latin typeface="Times New Roman" panose="02020603050405020304" pitchFamily="18" charset="0"/>
                <a:ea typeface="华文新魏" panose="02010800040101010101" pitchFamily="2" charset="-122"/>
              </a:rPr>
              <a:t>•</a:t>
            </a:r>
            <a:r>
              <a:rPr lang="zh-CN" altLang="en-US" sz="3600">
                <a:solidFill>
                  <a:srgbClr val="333399"/>
                </a:solidFill>
                <a:latin typeface="黑体" panose="02010609060101010101" pitchFamily="49" charset="-122"/>
                <a:ea typeface="黑体" panose="02010609060101010101" pitchFamily="49" charset="-122"/>
              </a:rPr>
              <a:t>优点：</a:t>
            </a:r>
            <a:r>
              <a:rPr lang="zh-CN" altLang="en-US" sz="3600">
                <a:latin typeface="华文新魏" panose="02010800040101010101" pitchFamily="2" charset="-122"/>
                <a:ea typeface="华文新魏" panose="02010800040101010101" pitchFamily="2" charset="-122"/>
              </a:rPr>
              <a:t>作业的程序和数据可按页分散存放在内存中，减少移动开销，有效解决了碎片问题</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既有利于改进主存利用率，又有利于多道程序运行。</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zh-CN" altLang="en-US" sz="3600">
                <a:solidFill>
                  <a:srgbClr val="333399"/>
                </a:solidFill>
                <a:latin typeface="黑体" panose="02010609060101010101" pitchFamily="49" charset="-122"/>
                <a:ea typeface="黑体" panose="02010609060101010101" pitchFamily="49" charset="-122"/>
              </a:rPr>
              <a:t>缺点：</a:t>
            </a:r>
            <a:r>
              <a:rPr lang="zh-CN" altLang="en-US" sz="3600">
                <a:latin typeface="华文新魏" panose="02010800040101010101" pitchFamily="2" charset="-122"/>
                <a:ea typeface="华文新魏" panose="02010800040101010101" pitchFamily="2" charset="-122"/>
              </a:rPr>
              <a:t>要有硬件支持，要进行缺页中断处理，机器成本增加，系统开销加大。</a:t>
            </a:r>
            <a:endParaRPr lang="en-US" altLang="zh-CN"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251739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28625" y="285750"/>
            <a:ext cx="84582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页面装入策略和清除策略</a:t>
            </a:r>
            <a:endParaRPr lang="en-US" altLang="zh-CN" sz="48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0355" name="Rectangle 3"/>
          <p:cNvSpPr>
            <a:spLocks noGrp="1" noChangeArrowheads="1"/>
          </p:cNvSpPr>
          <p:nvPr>
            <p:ph type="body" idx="1"/>
          </p:nvPr>
        </p:nvSpPr>
        <p:spPr>
          <a:xfrm>
            <a:off x="214313" y="1000125"/>
            <a:ext cx="8501062" cy="492125"/>
          </a:xfrm>
        </p:spPr>
        <p:txBody>
          <a:bodyPr/>
          <a:lstStyle/>
          <a:p>
            <a:pPr marL="0" indent="0">
              <a:buFontTx/>
              <a:buNone/>
            </a:pPr>
            <a:r>
              <a:rPr lang="zh-CN" altLang="en-US">
                <a:solidFill>
                  <a:srgbClr val="333399"/>
                </a:solidFill>
                <a:latin typeface="黑体" panose="02010609060101010101" pitchFamily="49" charset="-122"/>
                <a:ea typeface="黑体" panose="02010609060101010101" pitchFamily="49" charset="-122"/>
              </a:rPr>
              <a:t>页面装入主存</a:t>
            </a:r>
            <a:r>
              <a:rPr lang="en-US" altLang="zh-CN">
                <a:solidFill>
                  <a:srgbClr val="333399"/>
                </a:solidFill>
                <a:latin typeface="黑体" panose="02010609060101010101" pitchFamily="49" charset="-122"/>
                <a:ea typeface="黑体" panose="02010609060101010101" pitchFamily="49" charset="-122"/>
              </a:rPr>
              <a:t>,</a:t>
            </a:r>
            <a:r>
              <a:rPr lang="zh-CN" altLang="en-US">
                <a:solidFill>
                  <a:srgbClr val="333399"/>
                </a:solidFill>
                <a:latin typeface="黑体" panose="02010609060101010101" pitchFamily="49" charset="-122"/>
                <a:ea typeface="黑体" panose="02010609060101010101" pitchFamily="49" charset="-122"/>
              </a:rPr>
              <a:t>有两种策略：</a:t>
            </a:r>
            <a:endParaRPr lang="en-US" altLang="zh-CN" sz="480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214313" y="1571625"/>
            <a:ext cx="8643937" cy="2154238"/>
          </a:xfrm>
          <a:prstGeom prst="rect">
            <a:avLst/>
          </a:prstGeom>
          <a:noFill/>
          <a:ln w="9525">
            <a:noFill/>
            <a:miter lim="800000"/>
            <a:headEnd/>
            <a:tailEnd/>
          </a:ln>
        </p:spPr>
        <p:txBody>
          <a:bodyPr lIns="0" tIns="0" rIns="0" bIns="0" anchor="ctr">
            <a:spAutoFit/>
          </a:bodyPr>
          <a:lstStyle/>
          <a:p>
            <a:pPr algn="just">
              <a:defRPr/>
            </a:pPr>
            <a:r>
              <a:rPr lang="zh-CN" altLang="en-US" sz="2800" kern="0" dirty="0">
                <a:solidFill>
                  <a:srgbClr val="333399"/>
                </a:solidFill>
                <a:latin typeface="黑体" pitchFamily="49" charset="-122"/>
                <a:ea typeface="黑体" pitchFamily="49" charset="-122"/>
                <a:cs typeface="+mj-cs"/>
              </a:rPr>
              <a:t>请页式调度：</a:t>
            </a:r>
            <a:r>
              <a:rPr lang="zh-CN" altLang="en-US" sz="2800" dirty="0">
                <a:latin typeface="华文新魏" pitchFamily="2" charset="-122"/>
                <a:ea typeface="华文新魏" pitchFamily="2" charset="-122"/>
              </a:rPr>
              <a:t>需要访问程序和数据时，才把所在页面装入主存。根据局部性原理</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一段时间后</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缺页中断会下降到很低水平</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程序进入相对平稳阶段。</a:t>
            </a:r>
          </a:p>
          <a:p>
            <a:pPr algn="just">
              <a:defRPr/>
            </a:pPr>
            <a:r>
              <a:rPr lang="zh-CN" altLang="en-US" sz="2800" dirty="0">
                <a:latin typeface="华文新魏" pitchFamily="2" charset="-122"/>
                <a:ea typeface="华文新魏" pitchFamily="2" charset="-122"/>
              </a:rPr>
              <a:t>      缺点是处理缺页中断和调页的系统开销较大，每次仅调一页</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增加了磁盘</a:t>
            </a:r>
            <a:r>
              <a:rPr lang="en-US" altLang="zh-CN" sz="2800" dirty="0">
                <a:latin typeface="华文新魏" pitchFamily="2" charset="-122"/>
                <a:ea typeface="华文新魏" pitchFamily="2" charset="-122"/>
              </a:rPr>
              <a:t>I/O</a:t>
            </a:r>
            <a:r>
              <a:rPr lang="zh-CN" altLang="en-US" sz="2800" dirty="0">
                <a:latin typeface="华文新魏" pitchFamily="2" charset="-122"/>
                <a:ea typeface="华文新魏" pitchFamily="2" charset="-122"/>
              </a:rPr>
              <a:t>次数。</a:t>
            </a:r>
            <a:endParaRPr lang="zh-CN" altLang="en-US" sz="2800" kern="0" dirty="0">
              <a:solidFill>
                <a:srgbClr val="333399"/>
              </a:solidFill>
              <a:latin typeface="黑体" pitchFamily="49" charset="-122"/>
              <a:ea typeface="黑体" pitchFamily="49" charset="-122"/>
              <a:cs typeface="+mj-cs"/>
            </a:endParaRPr>
          </a:p>
        </p:txBody>
      </p:sp>
      <p:sp>
        <p:nvSpPr>
          <p:cNvPr id="5" name="Rectangle 2"/>
          <p:cNvSpPr txBox="1">
            <a:spLocks noChangeArrowheads="1"/>
          </p:cNvSpPr>
          <p:nvPr/>
        </p:nvSpPr>
        <p:spPr bwMode="auto">
          <a:xfrm>
            <a:off x="214313" y="3775075"/>
            <a:ext cx="8643937" cy="2154238"/>
          </a:xfrm>
          <a:prstGeom prst="rect">
            <a:avLst/>
          </a:prstGeom>
          <a:noFill/>
          <a:ln w="9525">
            <a:noFill/>
            <a:miter lim="800000"/>
            <a:headEnd/>
            <a:tailEnd/>
          </a:ln>
        </p:spPr>
        <p:txBody>
          <a:bodyPr lIns="0" tIns="0" rIns="0" bIns="0" anchor="ctr">
            <a:spAutoFit/>
          </a:bodyPr>
          <a:lstStyle/>
          <a:p>
            <a:pPr algn="just">
              <a:defRPr/>
            </a:pPr>
            <a:r>
              <a:rPr lang="zh-CN" altLang="en-US" sz="2800" kern="0" dirty="0">
                <a:solidFill>
                  <a:srgbClr val="333399"/>
                </a:solidFill>
                <a:latin typeface="黑体" pitchFamily="49" charset="-122"/>
                <a:ea typeface="黑体" pitchFamily="49" charset="-122"/>
                <a:cs typeface="+mj-cs"/>
              </a:rPr>
              <a:t>预调式调度：</a:t>
            </a:r>
            <a:r>
              <a:rPr lang="zh-CN" altLang="en-US" sz="2800" dirty="0">
                <a:latin typeface="华文新魏" pitchFamily="2" charset="-122"/>
                <a:ea typeface="华文新魏" pitchFamily="2" charset="-122"/>
              </a:rPr>
              <a:t>系统预测进程将要使用的页面</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使用前预先调入主存</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每次调入若干页面</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而不是仅调一页。一次调入多页能减少磁盘</a:t>
            </a:r>
            <a:r>
              <a:rPr lang="en-US" altLang="zh-CN" sz="2800" dirty="0">
                <a:latin typeface="华文新魏" pitchFamily="2" charset="-122"/>
                <a:ea typeface="华文新魏" pitchFamily="2" charset="-122"/>
              </a:rPr>
              <a:t>I/O</a:t>
            </a:r>
            <a:r>
              <a:rPr lang="zh-CN" altLang="en-US" sz="2800" dirty="0">
                <a:latin typeface="华文新魏" pitchFamily="2" charset="-122"/>
                <a:ea typeface="华文新魏" pitchFamily="2" charset="-122"/>
              </a:rPr>
              <a:t>启动次数</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节省寻道和搜索时间。</a:t>
            </a:r>
            <a:endParaRPr lang="en-US" altLang="zh-CN" sz="2800" dirty="0">
              <a:latin typeface="华文新魏" pitchFamily="2" charset="-122"/>
              <a:ea typeface="华文新魏" pitchFamily="2" charset="-122"/>
            </a:endParaRPr>
          </a:p>
          <a:p>
            <a:pPr algn="just">
              <a:defRPr/>
            </a:pPr>
            <a:r>
              <a:rPr lang="zh-CN" altLang="en-US" sz="2800" dirty="0">
                <a:latin typeface="华文新魏" pitchFamily="2" charset="-122"/>
                <a:ea typeface="华文新魏" pitchFamily="2" charset="-122"/>
              </a:rPr>
              <a:t>       如果调入的一批页面中多数未被使用</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则效率就很低了，可见预调页要建立在预测的基础上。</a:t>
            </a:r>
            <a:endParaRPr lang="zh-CN" altLang="en-US" sz="2800" kern="0" dirty="0">
              <a:solidFill>
                <a:srgbClr val="333399"/>
              </a:solidFill>
              <a:latin typeface="黑体" pitchFamily="49" charset="-122"/>
              <a:ea typeface="黑体" pitchFamily="49" charset="-122"/>
              <a:cs typeface="+mj-cs"/>
            </a:endParaRPr>
          </a:p>
        </p:txBody>
      </p:sp>
    </p:spTree>
    <p:extLst>
      <p:ext uri="{BB962C8B-B14F-4D97-AF65-F5344CB8AC3E}">
        <p14:creationId xmlns:p14="http://schemas.microsoft.com/office/powerpoint/2010/main" val="30655930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625" y="285750"/>
            <a:ext cx="84582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页面装入策略和清除策略</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endParaRPr lang="en-US" altLang="zh-CN" sz="48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1379" name="Rectangle 3"/>
          <p:cNvSpPr>
            <a:spLocks noGrp="1" noChangeArrowheads="1"/>
          </p:cNvSpPr>
          <p:nvPr>
            <p:ph type="body" idx="1"/>
          </p:nvPr>
        </p:nvSpPr>
        <p:spPr>
          <a:xfrm>
            <a:off x="214313" y="1000125"/>
            <a:ext cx="8501062" cy="984250"/>
          </a:xfrm>
        </p:spPr>
        <p:txBody>
          <a:bodyPr/>
          <a:lstStyle/>
          <a:p>
            <a:pPr marL="0" indent="0">
              <a:buFontTx/>
              <a:buNone/>
            </a:pPr>
            <a:r>
              <a:rPr lang="zh-CN" altLang="en-US" dirty="0">
                <a:solidFill>
                  <a:srgbClr val="333399"/>
                </a:solidFill>
                <a:latin typeface="黑体" panose="02010609060101010101" pitchFamily="49" charset="-122"/>
                <a:ea typeface="黑体" panose="02010609060101010101" pitchFamily="49" charset="-122"/>
              </a:rPr>
              <a:t>页面清除</a:t>
            </a:r>
            <a:r>
              <a:rPr lang="zh-CN" altLang="en-US" dirty="0">
                <a:latin typeface="华文新魏" panose="02010800040101010101" pitchFamily="2" charset="-122"/>
                <a:ea typeface="华文新魏" panose="02010800040101010101" pitchFamily="2" charset="-122"/>
              </a:rPr>
              <a:t>是考虑何时把一个修改过的页面写外回存</a:t>
            </a:r>
            <a:r>
              <a:rPr lang="en-US" altLang="zh-CN" dirty="0">
                <a:solidFill>
                  <a:srgbClr val="333399"/>
                </a:solidFill>
                <a:latin typeface="黑体" panose="02010609060101010101" pitchFamily="49" charset="-122"/>
                <a:ea typeface="黑体" panose="02010609060101010101" pitchFamily="49" charset="-122"/>
              </a:rPr>
              <a:t>,</a:t>
            </a:r>
            <a:r>
              <a:rPr lang="zh-CN" altLang="en-US" dirty="0">
                <a:latin typeface="华文新魏" panose="02010800040101010101" pitchFamily="2" charset="-122"/>
                <a:ea typeface="华文新魏" panose="02010800040101010101" pitchFamily="2" charset="-122"/>
              </a:rPr>
              <a:t>有两种策略：请页式清除和预清除</a:t>
            </a:r>
            <a:endParaRPr lang="en-US" altLang="zh-CN" dirty="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214313" y="2071688"/>
            <a:ext cx="8643937" cy="2154237"/>
          </a:xfrm>
          <a:prstGeom prst="rect">
            <a:avLst/>
          </a:prstGeom>
          <a:noFill/>
          <a:ln w="9525">
            <a:noFill/>
            <a:miter lim="800000"/>
            <a:headEnd/>
            <a:tailEnd/>
          </a:ln>
        </p:spPr>
        <p:txBody>
          <a:bodyPr lIns="0" tIns="0" rIns="0" bIns="0" anchor="ctr">
            <a:spAutoFit/>
          </a:bodyPr>
          <a:lstStyle/>
          <a:p>
            <a:pPr algn="just">
              <a:defRPr/>
            </a:pPr>
            <a:r>
              <a:rPr lang="zh-CN" altLang="en-US" sz="2800" kern="0" dirty="0">
                <a:solidFill>
                  <a:srgbClr val="333399"/>
                </a:solidFill>
                <a:latin typeface="黑体" pitchFamily="49" charset="-122"/>
                <a:ea typeface="黑体" pitchFamily="49" charset="-122"/>
                <a:cs typeface="+mj-cs"/>
              </a:rPr>
              <a:t>请页式清除：</a:t>
            </a:r>
            <a:r>
              <a:rPr lang="zh-CN" altLang="en-US" sz="2800" dirty="0">
                <a:latin typeface="华文新魏" pitchFamily="2" charset="-122"/>
                <a:ea typeface="华文新魏" pitchFamily="2" charset="-122"/>
              </a:rPr>
              <a:t>仅当一页选中被替换</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且之前它又被修改过</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才把这个页面写回辅存。</a:t>
            </a:r>
          </a:p>
          <a:p>
            <a:pPr algn="just">
              <a:defRPr/>
            </a:pPr>
            <a:r>
              <a:rPr lang="zh-CN" altLang="en-US" sz="2800" dirty="0">
                <a:latin typeface="华文新魏" pitchFamily="2" charset="-122"/>
                <a:ea typeface="华文新魏" pitchFamily="2" charset="-122"/>
              </a:rPr>
              <a:t>      请页式清除，写出一页是在读进新页前进行的，要成对操作</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引起进程等待两次</a:t>
            </a:r>
            <a:r>
              <a:rPr lang="en-US" altLang="zh-CN" sz="2800" dirty="0">
                <a:latin typeface="华文新魏" pitchFamily="2" charset="-122"/>
                <a:ea typeface="华文新魏" pitchFamily="2" charset="-122"/>
              </a:rPr>
              <a:t>I/O</a:t>
            </a:r>
            <a:r>
              <a:rPr lang="zh-CN" altLang="en-US" sz="2800" dirty="0">
                <a:latin typeface="华文新魏" pitchFamily="2" charset="-122"/>
                <a:ea typeface="华文新魏" pitchFamily="2" charset="-122"/>
              </a:rPr>
              <a:t>操作，会降低</a:t>
            </a:r>
            <a:r>
              <a:rPr lang="en-US" altLang="zh-CN" sz="2800" dirty="0">
                <a:latin typeface="华文新魏" pitchFamily="2" charset="-122"/>
                <a:ea typeface="华文新魏" pitchFamily="2" charset="-122"/>
              </a:rPr>
              <a:t>CPU</a:t>
            </a:r>
            <a:r>
              <a:rPr lang="zh-CN" altLang="en-US" sz="2800" dirty="0">
                <a:latin typeface="华文新魏" pitchFamily="2" charset="-122"/>
                <a:ea typeface="华文新魏" pitchFamily="2" charset="-122"/>
              </a:rPr>
              <a:t>使用效率。</a:t>
            </a:r>
            <a:endParaRPr lang="zh-CN" altLang="en-US" sz="2800" kern="0" dirty="0">
              <a:solidFill>
                <a:srgbClr val="333399"/>
              </a:solidFill>
              <a:latin typeface="黑体" pitchFamily="49" charset="-122"/>
              <a:ea typeface="黑体" pitchFamily="49" charset="-122"/>
              <a:cs typeface="+mj-cs"/>
            </a:endParaRPr>
          </a:p>
        </p:txBody>
      </p:sp>
      <p:sp>
        <p:nvSpPr>
          <p:cNvPr id="6" name="Rectangle 2"/>
          <p:cNvSpPr txBox="1">
            <a:spLocks noChangeArrowheads="1"/>
          </p:cNvSpPr>
          <p:nvPr/>
        </p:nvSpPr>
        <p:spPr bwMode="auto">
          <a:xfrm>
            <a:off x="214313" y="4275138"/>
            <a:ext cx="8643937" cy="1724025"/>
          </a:xfrm>
          <a:prstGeom prst="rect">
            <a:avLst/>
          </a:prstGeom>
          <a:noFill/>
          <a:ln w="9525">
            <a:noFill/>
            <a:miter lim="800000"/>
            <a:headEnd/>
            <a:tailEnd/>
          </a:ln>
        </p:spPr>
        <p:txBody>
          <a:bodyPr lIns="0" tIns="0" rIns="0" bIns="0" anchor="ctr">
            <a:spAutoFit/>
          </a:bodyPr>
          <a:lstStyle/>
          <a:p>
            <a:pPr algn="just">
              <a:defRPr/>
            </a:pPr>
            <a:r>
              <a:rPr lang="zh-CN" altLang="en-US" sz="2800" kern="0" dirty="0">
                <a:solidFill>
                  <a:srgbClr val="333399"/>
                </a:solidFill>
                <a:latin typeface="黑体" pitchFamily="49" charset="-122"/>
                <a:ea typeface="黑体" pitchFamily="49" charset="-122"/>
                <a:cs typeface="+mj-cs"/>
              </a:rPr>
              <a:t>预清除：</a:t>
            </a:r>
            <a:r>
              <a:rPr lang="zh-CN" altLang="en-US" sz="2800" dirty="0">
                <a:latin typeface="华文新魏" pitchFamily="2" charset="-122"/>
                <a:ea typeface="华文新魏" pitchFamily="2" charset="-122"/>
              </a:rPr>
              <a:t>写出页仍在内存中</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直到页替换算法选中一页从内存中移出</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成批地把页面写出，但如若刚写出了很多页面，在被替换前，其中大部分又被更改，预清除就毫无意义。</a:t>
            </a:r>
            <a:endParaRPr lang="zh-CN" altLang="en-US" sz="2800" kern="0" dirty="0">
              <a:solidFill>
                <a:srgbClr val="333399"/>
              </a:solidFill>
              <a:latin typeface="黑体" pitchFamily="49" charset="-122"/>
              <a:ea typeface="黑体" pitchFamily="49" charset="-122"/>
              <a:cs typeface="+mj-cs"/>
            </a:endParaRPr>
          </a:p>
        </p:txBody>
      </p:sp>
    </p:spTree>
    <p:extLst>
      <p:ext uri="{BB962C8B-B14F-4D97-AF65-F5344CB8AC3E}">
        <p14:creationId xmlns:p14="http://schemas.microsoft.com/office/powerpoint/2010/main" val="293632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7544" y="260648"/>
            <a:ext cx="7772400" cy="855315"/>
          </a:xfrm>
        </p:spPr>
        <p:txBody>
          <a:bodyPr/>
          <a:lstStyle/>
          <a:p>
            <a:pPr eaLnBrk="1" hangingPunct="1">
              <a:defRPr/>
            </a:pPr>
            <a:r>
              <a:rPr lang="zh-CN" altLang="en-US" dirty="0">
                <a:solidFill>
                  <a:srgbClr val="FF0000"/>
                </a:solidFill>
                <a:latin typeface="Times New Roman" panose="02020603050405020304" pitchFamily="18" charset="0"/>
                <a:ea typeface="华文新魏" panose="02010800040101010101" pitchFamily="2" charset="-122"/>
              </a:rPr>
              <a:t>编译、链接、装载</a:t>
            </a:r>
          </a:p>
        </p:txBody>
      </p:sp>
      <p:sp>
        <p:nvSpPr>
          <p:cNvPr id="11267" name="Rectangle 3"/>
          <p:cNvSpPr>
            <a:spLocks noGrp="1" noChangeArrowheads="1"/>
          </p:cNvSpPr>
          <p:nvPr>
            <p:ph type="body" idx="1"/>
          </p:nvPr>
        </p:nvSpPr>
        <p:spPr>
          <a:xfrm>
            <a:off x="539552" y="1084551"/>
            <a:ext cx="8209160" cy="5152762"/>
          </a:xfrm>
        </p:spPr>
        <p:txBody>
          <a:bodyPr/>
          <a:lstStyle/>
          <a:p>
            <a:pPr eaLnBrk="1" hangingPunct="1"/>
            <a:r>
              <a:rPr lang="zh-CN" altLang="zh-CN" sz="2800" dirty="0">
                <a:ea typeface="华文新魏" panose="02010800040101010101" pitchFamily="2" charset="-122"/>
              </a:rPr>
              <a:t>装载程序把可执行程序装入内存方式有三种：</a:t>
            </a:r>
            <a:endParaRPr lang="en-US" altLang="zh-CN" sz="2800" dirty="0">
              <a:ea typeface="华文新魏" panose="02010800040101010101" pitchFamily="2" charset="-122"/>
            </a:endParaRPr>
          </a:p>
          <a:p>
            <a:pPr eaLnBrk="1" hangingPunct="1"/>
            <a:r>
              <a:rPr lang="en-US" altLang="zh-CN" sz="2800" dirty="0">
                <a:solidFill>
                  <a:srgbClr val="3333CC"/>
                </a:solidFill>
                <a:ea typeface="华文新魏" panose="02010800040101010101" pitchFamily="2" charset="-122"/>
              </a:rPr>
              <a:t>(1)</a:t>
            </a:r>
            <a:r>
              <a:rPr lang="zh-CN" altLang="zh-CN" sz="2800" dirty="0">
                <a:solidFill>
                  <a:srgbClr val="3333CC"/>
                </a:solidFill>
                <a:ea typeface="华文新魏" panose="02010800040101010101" pitchFamily="2" charset="-122"/>
              </a:rPr>
              <a:t>绝对装载。</a:t>
            </a:r>
            <a:r>
              <a:rPr lang="zh-CN" altLang="zh-CN" sz="2500" dirty="0">
                <a:latin typeface="楷体" panose="02010609060101010101" pitchFamily="49" charset="-122"/>
                <a:ea typeface="楷体" panose="02010609060101010101" pitchFamily="49" charset="-122"/>
              </a:rPr>
              <a:t>装载模块中的</a:t>
            </a:r>
            <a:r>
              <a:rPr lang="zh-CN" altLang="zh-CN" sz="2500" dirty="0">
                <a:solidFill>
                  <a:srgbClr val="FF0000"/>
                </a:solidFill>
                <a:latin typeface="楷体" panose="02010609060101010101" pitchFamily="49" charset="-122"/>
                <a:ea typeface="楷体" panose="02010609060101010101" pitchFamily="49" charset="-122"/>
              </a:rPr>
              <a:t>指令地址</a:t>
            </a:r>
            <a:r>
              <a:rPr lang="zh-CN" altLang="zh-CN" sz="2500" dirty="0">
                <a:latin typeface="楷体" panose="02010609060101010101" pitchFamily="49" charset="-122"/>
                <a:ea typeface="楷体" panose="02010609060101010101" pitchFamily="49" charset="-122"/>
              </a:rPr>
              <a:t>始终与其</a:t>
            </a:r>
            <a:r>
              <a:rPr lang="zh-CN" altLang="zh-CN" sz="2500" dirty="0">
                <a:solidFill>
                  <a:srgbClr val="FF0000"/>
                </a:solidFill>
                <a:latin typeface="楷体" panose="02010609060101010101" pitchFamily="49" charset="-122"/>
                <a:ea typeface="楷体" panose="02010609060101010101" pitchFamily="49" charset="-122"/>
              </a:rPr>
              <a:t>内存中的地址</a:t>
            </a:r>
            <a:r>
              <a:rPr lang="zh-CN" altLang="zh-CN" sz="2500" dirty="0">
                <a:latin typeface="楷体" panose="02010609060101010101" pitchFamily="49" charset="-122"/>
                <a:ea typeface="楷体" panose="02010609060101010101" pitchFamily="49" charset="-122"/>
              </a:rPr>
              <a:t>相同，即在模块中出现的所有地址都是内存绝对地址。</a:t>
            </a:r>
            <a:endParaRPr lang="en-US" altLang="zh-CN" sz="2500" dirty="0">
              <a:latin typeface="楷体" panose="02010609060101010101" pitchFamily="49" charset="-122"/>
              <a:ea typeface="楷体" panose="02010609060101010101" pitchFamily="49" charset="-122"/>
            </a:endParaRPr>
          </a:p>
          <a:p>
            <a:pPr eaLnBrk="1" hangingPunct="1"/>
            <a:r>
              <a:rPr lang="en-US" altLang="zh-CN" sz="2800" dirty="0">
                <a:solidFill>
                  <a:srgbClr val="3333CC"/>
                </a:solidFill>
                <a:ea typeface="华文新魏" panose="02010800040101010101" pitchFamily="2" charset="-122"/>
              </a:rPr>
              <a:t>(2)</a:t>
            </a:r>
            <a:r>
              <a:rPr lang="zh-CN" altLang="zh-CN" sz="2800" dirty="0">
                <a:solidFill>
                  <a:srgbClr val="3333CC"/>
                </a:solidFill>
                <a:ea typeface="华文新魏" panose="02010800040101010101" pitchFamily="2" charset="-122"/>
              </a:rPr>
              <a:t>可重定位装载。</a:t>
            </a:r>
            <a:r>
              <a:rPr lang="zh-CN" altLang="zh-CN" sz="2500" dirty="0">
                <a:latin typeface="楷体" panose="02010609060101010101" pitchFamily="49" charset="-122"/>
                <a:ea typeface="楷体" panose="02010609060101010101" pitchFamily="49" charset="-122"/>
              </a:rPr>
              <a:t>根据内存当时使用情况，决定将装载代码模块放入内存的物理位置。模块内使用的地址都是</a:t>
            </a:r>
            <a:r>
              <a:rPr lang="zh-CN" altLang="zh-CN" sz="2500" dirty="0">
                <a:solidFill>
                  <a:srgbClr val="FF0000"/>
                </a:solidFill>
                <a:latin typeface="楷体" panose="02010609060101010101" pitchFamily="49" charset="-122"/>
                <a:ea typeface="楷体" panose="02010609060101010101" pitchFamily="49" charset="-122"/>
              </a:rPr>
              <a:t>相对地址</a:t>
            </a:r>
            <a:r>
              <a:rPr lang="zh-CN" altLang="zh-CN" sz="2500" dirty="0">
                <a:latin typeface="楷体" panose="02010609060101010101" pitchFamily="49" charset="-122"/>
                <a:ea typeface="楷体" panose="02010609060101010101" pitchFamily="49" charset="-122"/>
              </a:rPr>
              <a:t>。</a:t>
            </a:r>
            <a:endParaRPr lang="en-US" altLang="zh-CN" sz="2500" dirty="0">
              <a:latin typeface="楷体" panose="02010609060101010101" pitchFamily="49" charset="-122"/>
              <a:ea typeface="楷体" panose="02010609060101010101" pitchFamily="49" charset="-122"/>
            </a:endParaRPr>
          </a:p>
          <a:p>
            <a:pPr eaLnBrk="1" hangingPunct="1"/>
            <a:r>
              <a:rPr lang="en-US" altLang="zh-CN" sz="2800" dirty="0">
                <a:solidFill>
                  <a:srgbClr val="3333CC"/>
                </a:solidFill>
                <a:ea typeface="华文新魏" panose="02010800040101010101" pitchFamily="2" charset="-122"/>
              </a:rPr>
              <a:t>(3)</a:t>
            </a:r>
            <a:r>
              <a:rPr lang="zh-CN" altLang="zh-CN" sz="2800" dirty="0">
                <a:solidFill>
                  <a:srgbClr val="3333CC"/>
                </a:solidFill>
                <a:ea typeface="华文新魏" panose="02010800040101010101" pitchFamily="2" charset="-122"/>
              </a:rPr>
              <a:t>动态运行时装载。</a:t>
            </a:r>
            <a:r>
              <a:rPr lang="zh-CN" altLang="zh-CN" sz="2500" dirty="0">
                <a:latin typeface="楷体" panose="02010609060101010101" pitchFamily="49" charset="-122"/>
                <a:ea typeface="楷体" panose="02010609060101010101" pitchFamily="49" charset="-122"/>
              </a:rPr>
              <a:t>为提高内存利用率，装入内存的程序可换出到磁盘上，适当时候再换入到内存中，对换前后程序在内存中的位置可能不同，即允许进程的内存映像在不同时候处于不同位置，此时模块内使用的地址必为</a:t>
            </a:r>
            <a:r>
              <a:rPr lang="zh-CN" altLang="zh-CN" sz="2500" dirty="0">
                <a:solidFill>
                  <a:srgbClr val="FF0000"/>
                </a:solidFill>
                <a:latin typeface="楷体" panose="02010609060101010101" pitchFamily="49" charset="-122"/>
                <a:ea typeface="楷体" panose="02010609060101010101" pitchFamily="49" charset="-122"/>
              </a:rPr>
              <a:t>相对地址</a:t>
            </a:r>
            <a:r>
              <a:rPr lang="zh-CN" altLang="zh-CN" sz="2500" dirty="0">
                <a:latin typeface="楷体" panose="02010609060101010101" pitchFamily="49" charset="-122"/>
                <a:ea typeface="楷体" panose="02010609060101010101" pitchFamily="49" charset="-122"/>
              </a:rPr>
              <a:t>。</a:t>
            </a:r>
            <a:endParaRPr lang="zh-CN" altLang="en-US" sz="25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203163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14375" y="285750"/>
            <a:ext cx="7772400" cy="1169988"/>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页面装入策略和清除策略</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b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br>
            <a:r>
              <a:rPr lang="zh-CN" altLang="en-US" sz="3600">
                <a:solidFill>
                  <a:srgbClr val="333399"/>
                </a:solidFill>
                <a:latin typeface="黑体" panose="02010609060101010101" pitchFamily="49" charset="-122"/>
                <a:ea typeface="黑体" panose="02010609060101010101" pitchFamily="49" charset="-122"/>
                <a:cs typeface="Times New Roman" panose="02020603050405020304" pitchFamily="18" charset="0"/>
              </a:rPr>
              <a:t>页缓冲策略</a:t>
            </a:r>
          </a:p>
        </p:txBody>
      </p:sp>
      <p:sp>
        <p:nvSpPr>
          <p:cNvPr id="102403" name="Rectangle 3"/>
          <p:cNvSpPr>
            <a:spLocks noGrp="1" noChangeArrowheads="1"/>
          </p:cNvSpPr>
          <p:nvPr>
            <p:ph type="body" idx="1"/>
          </p:nvPr>
        </p:nvSpPr>
        <p:spPr>
          <a:xfrm>
            <a:off x="762000" y="1676400"/>
            <a:ext cx="7667625" cy="4038600"/>
          </a:xfrm>
        </p:spPr>
        <p:txBody>
          <a:bodyPr/>
          <a:lstStyle/>
          <a:p>
            <a:pPr algn="just"/>
            <a:r>
              <a:rPr lang="zh-CN" altLang="en-US">
                <a:latin typeface="华文新魏" panose="02010800040101010101" pitchFamily="2" charset="-122"/>
                <a:ea typeface="华文新魏" panose="02010800040101010101" pitchFamily="2" charset="-122"/>
              </a:rPr>
              <a:t>策略如下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仅清除淘汰的页面，并使清除操作和替换操作不必成双进行。在页缓冲中，淘汰了的页面进入两个队列：修改页面和非修改页面队列。</a:t>
            </a:r>
          </a:p>
          <a:p>
            <a:pPr algn="just"/>
            <a:r>
              <a:rPr lang="zh-CN" altLang="en-US">
                <a:latin typeface="华文新魏" panose="02010800040101010101" pitchFamily="2" charset="-122"/>
                <a:ea typeface="华文新魏" panose="02010800040101010101" pitchFamily="2" charset="-122"/>
              </a:rPr>
              <a:t>修改页面队列中的页的不时地成批写出并加入到非修改页面队列</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非修改页面队列中的页面，当它被再次引用时回收，或者淘汰掉以作替换。</a:t>
            </a:r>
            <a:endParaRPr lang="en-US" altLang="zh-CN">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733572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714375" y="214313"/>
            <a:ext cx="77724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页面分配策略</a:t>
            </a:r>
            <a:endParaRPr lang="zh-CN" altLang="en-US" sz="4800" b="1">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3427" name="Rectangle 3"/>
          <p:cNvSpPr>
            <a:spLocks noGrp="1" noChangeArrowheads="1"/>
          </p:cNvSpPr>
          <p:nvPr>
            <p:ph type="body" idx="1"/>
          </p:nvPr>
        </p:nvSpPr>
        <p:spPr>
          <a:xfrm>
            <a:off x="428625" y="1000125"/>
            <a:ext cx="8358188" cy="4727575"/>
          </a:xfrm>
        </p:spPr>
        <p:txBody>
          <a:bodyPr/>
          <a:lstStyle/>
          <a:p>
            <a:pPr algn="just"/>
            <a:r>
              <a:rPr lang="zh-CN" altLang="en-US">
                <a:solidFill>
                  <a:srgbClr val="333399"/>
                </a:solidFill>
                <a:latin typeface="黑体" panose="02010609060101010101" pitchFamily="49" charset="-122"/>
                <a:ea typeface="黑体" panose="02010609060101010101" pitchFamily="49" charset="-122"/>
              </a:rPr>
              <a:t>系统为进程分配主存</a:t>
            </a:r>
            <a:r>
              <a:rPr lang="en-US" altLang="zh-CN">
                <a:solidFill>
                  <a:srgbClr val="333399"/>
                </a:solidFill>
                <a:latin typeface="黑体" panose="02010609060101010101" pitchFamily="49" charset="-122"/>
                <a:ea typeface="黑体" panose="02010609060101010101" pitchFamily="49" charset="-122"/>
              </a:rPr>
              <a:t>,</a:t>
            </a:r>
            <a:r>
              <a:rPr lang="zh-CN" altLang="en-US">
                <a:solidFill>
                  <a:srgbClr val="333399"/>
                </a:solidFill>
                <a:latin typeface="黑体" panose="02010609060101010101" pitchFamily="49" charset="-122"/>
                <a:ea typeface="黑体" panose="02010609060101010101" pitchFamily="49" charset="-122"/>
              </a:rPr>
              <a:t>需考虑因素</a:t>
            </a:r>
            <a:r>
              <a:rPr lang="en-US" altLang="zh-CN">
                <a:solidFill>
                  <a:srgbClr val="333399"/>
                </a:solidFill>
                <a:latin typeface="黑体" panose="02010609060101010101" pitchFamily="49" charset="-122"/>
                <a:ea typeface="黑体" panose="02010609060101010101" pitchFamily="49" charset="-122"/>
              </a:rPr>
              <a:t>:</a:t>
            </a:r>
          </a:p>
          <a:p>
            <a:pPr algn="just">
              <a:buFontTx/>
              <a:buNone/>
            </a:pPr>
            <a:r>
              <a:rPr lang="en-US" altLang="zh-CN">
                <a:latin typeface="华文新魏" panose="02010800040101010101" pitchFamily="2" charset="-122"/>
                <a:ea typeface="华文新魏" panose="02010800040101010101" pitchFamily="2" charset="-122"/>
              </a:rPr>
              <a:t> ①</a:t>
            </a:r>
            <a:r>
              <a:rPr lang="zh-CN" altLang="en-US">
                <a:latin typeface="华文新魏" panose="02010800040101010101" pitchFamily="2" charset="-122"/>
                <a:ea typeface="华文新魏" panose="02010800040101010101" pitchFamily="2" charset="-122"/>
              </a:rPr>
              <a:t>分给进程的空间越小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同一时间处于内存的进程就越多，至少有一个进程处于就绪态的可能性就越大</a:t>
            </a:r>
          </a:p>
          <a:p>
            <a:pPr algn="just">
              <a:buFontTx/>
              <a:buNone/>
            </a:pPr>
            <a:r>
              <a:rPr lang="zh-CN" altLang="en-US">
                <a:latin typeface="华文新魏" panose="02010800040101010101" pitchFamily="2" charset="-122"/>
                <a:ea typeface="华文新魏" panose="02010800040101010101" pitchFamily="2" charset="-122"/>
              </a:rPr>
              <a:t>②如果进程只有小部分在主存里</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即使局部性很好</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缺页中断率还会相当</a:t>
            </a:r>
          </a:p>
          <a:p>
            <a:pPr algn="just">
              <a:buFontTx/>
              <a:buNone/>
            </a:pPr>
            <a:r>
              <a:rPr lang="zh-CN" altLang="en-US">
                <a:latin typeface="华文新魏" panose="02010800040101010101" pitchFamily="2" charset="-122"/>
                <a:ea typeface="华文新魏" panose="02010800040101010101" pitchFamily="2" charset="-122"/>
              </a:rPr>
              <a:t>③因程序的局部性原理，分给进程的内存超过一定限度后，再增加内存空间</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不会明显降低进程的缺页中断率。</a:t>
            </a:r>
          </a:p>
        </p:txBody>
      </p:sp>
    </p:spTree>
    <p:extLst>
      <p:ext uri="{BB962C8B-B14F-4D97-AF65-F5344CB8AC3E}">
        <p14:creationId xmlns:p14="http://schemas.microsoft.com/office/powerpoint/2010/main" val="42168591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8600" y="214313"/>
            <a:ext cx="8558213"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页面分配策略</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endParaRPr lang="zh-CN" altLang="en-US" sz="4000">
              <a:solidFill>
                <a:srgbClr val="333399"/>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4451" name="Rectangle 3"/>
          <p:cNvSpPr>
            <a:spLocks noGrp="1" noChangeArrowheads="1"/>
          </p:cNvSpPr>
          <p:nvPr>
            <p:ph type="body" idx="1"/>
          </p:nvPr>
        </p:nvSpPr>
        <p:spPr>
          <a:xfrm>
            <a:off x="214313" y="1000125"/>
            <a:ext cx="8286750" cy="492125"/>
          </a:xfrm>
        </p:spPr>
        <p:txBody>
          <a:bodyPr/>
          <a:lstStyle/>
          <a:p>
            <a:pPr>
              <a:buFontTx/>
              <a:buNone/>
            </a:pPr>
            <a:r>
              <a:rPr lang="zh-CN" altLang="en-US">
                <a:solidFill>
                  <a:srgbClr val="333399"/>
                </a:solidFill>
                <a:latin typeface="黑体" panose="02010609060101010101" pitchFamily="49" charset="-122"/>
                <a:ea typeface="黑体" panose="02010609060101010101" pitchFamily="49" charset="-122"/>
                <a:cs typeface="Times New Roman" panose="02020603050405020304" pitchFamily="18" charset="0"/>
              </a:rPr>
              <a:t>固定分配</a:t>
            </a:r>
            <a:r>
              <a:rPr lang="en-US" altLang="zh-CN">
                <a:solidFill>
                  <a:srgbClr val="333399"/>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bwMode="auto">
          <a:xfrm>
            <a:off x="285750" y="1571625"/>
            <a:ext cx="8715375" cy="1379538"/>
          </a:xfrm>
          <a:prstGeom prst="rect">
            <a:avLst/>
          </a:prstGeom>
          <a:noFill/>
          <a:ln w="9525">
            <a:noFill/>
            <a:miter lim="800000"/>
            <a:headEnd/>
            <a:tailEnd/>
          </a:ln>
        </p:spPr>
        <p:txBody>
          <a:bodyPr lIns="0" tIns="0" rIns="0" bIns="0">
            <a:spAutoFit/>
          </a:bodyPr>
          <a:lstStyle/>
          <a:p>
            <a:pPr eaLnBrk="0" hangingPunct="0">
              <a:spcBef>
                <a:spcPct val="20000"/>
              </a:spcBef>
              <a:buFontTx/>
              <a:buChar char="•"/>
              <a:defRPr/>
            </a:pPr>
            <a:r>
              <a:rPr lang="zh-CN" altLang="en-US" sz="2800" kern="0" dirty="0">
                <a:latin typeface="华文新魏" pitchFamily="2" charset="-122"/>
                <a:ea typeface="华文新魏" pitchFamily="2" charset="-122"/>
              </a:rPr>
              <a:t>进程保持页框数固定不变</a:t>
            </a:r>
            <a:r>
              <a:rPr lang="en-US" altLang="zh-CN" sz="2800" kern="0" dirty="0">
                <a:latin typeface="华文新魏" pitchFamily="2" charset="-122"/>
                <a:ea typeface="华文新魏" pitchFamily="2" charset="-122"/>
              </a:rPr>
              <a:t>,</a:t>
            </a:r>
            <a:r>
              <a:rPr lang="zh-CN" altLang="en-US" sz="2800" kern="0" dirty="0">
                <a:latin typeface="华文新魏" pitchFamily="2" charset="-122"/>
                <a:ea typeface="华文新魏" pitchFamily="2" charset="-122"/>
              </a:rPr>
              <a:t>称固定分配</a:t>
            </a:r>
            <a:r>
              <a:rPr lang="en-US" altLang="zh-CN" sz="2800" kern="0" dirty="0">
                <a:latin typeface="华文新魏" pitchFamily="2" charset="-122"/>
                <a:ea typeface="华文新魏" pitchFamily="2" charset="-122"/>
              </a:rPr>
              <a:t>;</a:t>
            </a:r>
          </a:p>
          <a:p>
            <a:pPr eaLnBrk="0" hangingPunct="0">
              <a:spcBef>
                <a:spcPct val="20000"/>
              </a:spcBef>
              <a:buFontTx/>
              <a:buChar char="•"/>
              <a:defRPr/>
            </a:pPr>
            <a:r>
              <a:rPr lang="zh-CN" altLang="en-US" sz="2800" kern="0" dirty="0">
                <a:latin typeface="华文新魏" pitchFamily="2" charset="-122"/>
                <a:ea typeface="华文新魏" pitchFamily="2" charset="-122"/>
              </a:rPr>
              <a:t>进程创建时</a:t>
            </a:r>
            <a:r>
              <a:rPr lang="en-US" altLang="zh-CN" sz="2800" kern="0" dirty="0">
                <a:latin typeface="华文新魏" pitchFamily="2" charset="-122"/>
                <a:ea typeface="华文新魏" pitchFamily="2" charset="-122"/>
              </a:rPr>
              <a:t>,</a:t>
            </a:r>
            <a:r>
              <a:rPr lang="zh-CN" altLang="en-US" sz="2800" kern="0" dirty="0">
                <a:latin typeface="华文新魏" pitchFamily="2" charset="-122"/>
                <a:ea typeface="华文新魏" pitchFamily="2" charset="-122"/>
              </a:rPr>
              <a:t>根据进程类型和程序员的要求决定页框数</a:t>
            </a:r>
            <a:r>
              <a:rPr lang="en-US" altLang="zh-CN" sz="2800" kern="0" dirty="0">
                <a:latin typeface="华文新魏" pitchFamily="2" charset="-122"/>
                <a:ea typeface="华文新魏" pitchFamily="2" charset="-122"/>
              </a:rPr>
              <a:t>,</a:t>
            </a:r>
            <a:r>
              <a:rPr lang="zh-CN" altLang="en-US" sz="2800" kern="0" dirty="0">
                <a:latin typeface="华文新魏" pitchFamily="2" charset="-122"/>
                <a:ea typeface="华文新魏" pitchFamily="2" charset="-122"/>
              </a:rPr>
              <a:t>只要有一个缺页中断产生</a:t>
            </a:r>
            <a:r>
              <a:rPr lang="en-US" altLang="zh-CN" sz="2800" kern="0" dirty="0">
                <a:latin typeface="华文新魏" pitchFamily="2" charset="-122"/>
                <a:ea typeface="华文新魏" pitchFamily="2" charset="-122"/>
              </a:rPr>
              <a:t>,</a:t>
            </a:r>
            <a:r>
              <a:rPr lang="zh-CN" altLang="en-US" sz="2800" kern="0" dirty="0">
                <a:latin typeface="华文新魏" pitchFamily="2" charset="-122"/>
                <a:ea typeface="华文新魏" pitchFamily="2" charset="-122"/>
              </a:rPr>
              <a:t>进程就会有一页被替换。</a:t>
            </a:r>
            <a:endParaRPr lang="en-US" altLang="zh-CN" sz="2800" kern="0" dirty="0">
              <a:latin typeface="华文新魏" pitchFamily="2" charset="-122"/>
              <a:ea typeface="华文新魏" pitchFamily="2" charset="-122"/>
            </a:endParaRPr>
          </a:p>
        </p:txBody>
      </p:sp>
      <p:sp>
        <p:nvSpPr>
          <p:cNvPr id="5" name="Rectangle 3"/>
          <p:cNvSpPr txBox="1">
            <a:spLocks noChangeArrowheads="1"/>
          </p:cNvSpPr>
          <p:nvPr/>
        </p:nvSpPr>
        <p:spPr bwMode="auto">
          <a:xfrm>
            <a:off x="214313" y="2978150"/>
            <a:ext cx="8286750" cy="493713"/>
          </a:xfrm>
          <a:prstGeom prst="rect">
            <a:avLst/>
          </a:prstGeom>
          <a:noFill/>
          <a:ln w="9525">
            <a:noFill/>
            <a:miter lim="800000"/>
            <a:headEnd/>
            <a:tailEnd/>
          </a:ln>
        </p:spPr>
        <p:txBody>
          <a:bodyPr lIns="0" tIns="0" rIns="0" bIns="0">
            <a:spAutoFit/>
          </a:bodyPr>
          <a:lstStyle/>
          <a:p>
            <a:pPr marL="342900" indent="-342900" eaLnBrk="0" hangingPunct="0">
              <a:spcBef>
                <a:spcPct val="20000"/>
              </a:spcBef>
              <a:defRPr/>
            </a:pPr>
            <a:r>
              <a:rPr lang="zh-CN" altLang="en-US" sz="3200" kern="0" dirty="0">
                <a:solidFill>
                  <a:srgbClr val="333399"/>
                </a:solidFill>
                <a:latin typeface="黑体" pitchFamily="49" charset="-122"/>
                <a:ea typeface="黑体" pitchFamily="49" charset="-122"/>
                <a:cs typeface="Times New Roman" pitchFamily="18" charset="0"/>
              </a:rPr>
              <a:t>可变分配</a:t>
            </a:r>
            <a:r>
              <a:rPr lang="en-US" altLang="zh-CN" sz="3200" kern="0" dirty="0">
                <a:solidFill>
                  <a:srgbClr val="333399"/>
                </a:solidFill>
                <a:latin typeface="黑体" pitchFamily="49" charset="-122"/>
                <a:ea typeface="黑体" pitchFamily="49" charset="-122"/>
                <a:cs typeface="Times New Roman" pitchFamily="18" charset="0"/>
              </a:rPr>
              <a:t>:</a:t>
            </a:r>
            <a:endParaRPr lang="en-US" altLang="zh-CN" sz="3200" kern="0" dirty="0">
              <a:latin typeface="华文新魏" pitchFamily="2" charset="-122"/>
              <a:ea typeface="华文新魏" pitchFamily="2" charset="-122"/>
            </a:endParaRPr>
          </a:p>
        </p:txBody>
      </p:sp>
      <p:sp>
        <p:nvSpPr>
          <p:cNvPr id="6" name="Rectangle 3"/>
          <p:cNvSpPr txBox="1">
            <a:spLocks noChangeArrowheads="1"/>
          </p:cNvSpPr>
          <p:nvPr/>
        </p:nvSpPr>
        <p:spPr bwMode="auto">
          <a:xfrm>
            <a:off x="285750" y="3549650"/>
            <a:ext cx="8715375" cy="1809750"/>
          </a:xfrm>
          <a:prstGeom prst="rect">
            <a:avLst/>
          </a:prstGeom>
          <a:noFill/>
          <a:ln w="9525">
            <a:noFill/>
            <a:miter lim="800000"/>
            <a:headEnd/>
            <a:tailEnd/>
          </a:ln>
        </p:spPr>
        <p:txBody>
          <a:bodyPr lIns="0" tIns="0" rIns="0" bIns="0">
            <a:spAutoFit/>
          </a:bodyPr>
          <a:lstStyle/>
          <a:p>
            <a:pPr eaLnBrk="0" hangingPunct="0">
              <a:spcBef>
                <a:spcPct val="20000"/>
              </a:spcBef>
              <a:buFontTx/>
              <a:buChar char="•"/>
              <a:defRPr/>
            </a:pPr>
            <a:r>
              <a:rPr lang="zh-CN" altLang="en-US" sz="2800" kern="0" dirty="0">
                <a:latin typeface="华文新魏" pitchFamily="2" charset="-122"/>
                <a:ea typeface="华文新魏" pitchFamily="2" charset="-122"/>
              </a:rPr>
              <a:t>进程分得的页框数可变</a:t>
            </a:r>
            <a:r>
              <a:rPr lang="en-US" altLang="zh-CN" sz="2800" kern="0" dirty="0">
                <a:latin typeface="华文新魏" pitchFamily="2" charset="-122"/>
                <a:ea typeface="华文新魏" pitchFamily="2" charset="-122"/>
              </a:rPr>
              <a:t>, </a:t>
            </a:r>
            <a:r>
              <a:rPr lang="zh-CN" altLang="en-US" sz="2800" kern="0" dirty="0">
                <a:latin typeface="华文新魏" pitchFamily="2" charset="-122"/>
                <a:ea typeface="华文新魏" pitchFamily="2" charset="-122"/>
              </a:rPr>
              <a:t>称可变分配</a:t>
            </a:r>
            <a:r>
              <a:rPr lang="en-US" altLang="zh-CN" sz="2800" kern="0" dirty="0">
                <a:latin typeface="华文新魏" pitchFamily="2" charset="-122"/>
                <a:ea typeface="华文新魏" pitchFamily="2" charset="-122"/>
              </a:rPr>
              <a:t>;</a:t>
            </a:r>
          </a:p>
          <a:p>
            <a:pPr eaLnBrk="0" hangingPunct="0">
              <a:spcBef>
                <a:spcPct val="20000"/>
              </a:spcBef>
              <a:buFontTx/>
              <a:buChar char="•"/>
              <a:defRPr/>
            </a:pPr>
            <a:r>
              <a:rPr lang="zh-CN" altLang="en-US" sz="2800" kern="0" dirty="0">
                <a:latin typeface="华文新魏" pitchFamily="2" charset="-122"/>
                <a:ea typeface="华文新魏" pitchFamily="2" charset="-122"/>
              </a:rPr>
              <a:t>进程执行的某阶段缺页率较高</a:t>
            </a:r>
            <a:r>
              <a:rPr lang="en-US" altLang="zh-CN" sz="2800" kern="0" dirty="0">
                <a:latin typeface="华文新魏" pitchFamily="2" charset="-122"/>
                <a:ea typeface="华文新魏" pitchFamily="2" charset="-122"/>
              </a:rPr>
              <a:t>,</a:t>
            </a:r>
            <a:r>
              <a:rPr lang="zh-CN" altLang="en-US" sz="2800" kern="0" dirty="0">
                <a:latin typeface="华文新魏" pitchFamily="2" charset="-122"/>
                <a:ea typeface="华文新魏" pitchFamily="2" charset="-122"/>
              </a:rPr>
              <a:t>说明目前局部性较差，系统可多分些页框以降低缺页率，反之说明进程目前的局部性较好</a:t>
            </a:r>
            <a:r>
              <a:rPr lang="en-US" altLang="zh-CN" sz="2800" kern="0" dirty="0">
                <a:latin typeface="华文新魏" pitchFamily="2" charset="-122"/>
                <a:ea typeface="华文新魏" pitchFamily="2" charset="-122"/>
              </a:rPr>
              <a:t>,</a:t>
            </a:r>
            <a:r>
              <a:rPr lang="zh-CN" altLang="en-US" sz="2800" kern="0" dirty="0">
                <a:latin typeface="华文新魏" pitchFamily="2" charset="-122"/>
                <a:ea typeface="华文新魏" pitchFamily="2" charset="-122"/>
              </a:rPr>
              <a:t>可减少分给进程的页框数</a:t>
            </a:r>
            <a:endParaRPr lang="en-US" altLang="zh-CN" sz="2800" kern="0" dirty="0">
              <a:latin typeface="华文新魏" pitchFamily="2" charset="-122"/>
              <a:ea typeface="华文新魏" pitchFamily="2" charset="-122"/>
            </a:endParaRPr>
          </a:p>
        </p:txBody>
      </p:sp>
    </p:spTree>
    <p:extLst>
      <p:ext uri="{BB962C8B-B14F-4D97-AF65-F5344CB8AC3E}">
        <p14:creationId xmlns:p14="http://schemas.microsoft.com/office/powerpoint/2010/main" val="17171688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785813" y="571500"/>
            <a:ext cx="77724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页面分配策略</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endParaRPr lang="zh-CN" altLang="en-US" sz="4800" b="1">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5475" name="Rectangle 3"/>
          <p:cNvSpPr>
            <a:spLocks noGrp="1" noChangeArrowheads="1"/>
          </p:cNvSpPr>
          <p:nvPr>
            <p:ph type="body" idx="1"/>
          </p:nvPr>
        </p:nvSpPr>
        <p:spPr>
          <a:xfrm>
            <a:off x="857250" y="1357313"/>
            <a:ext cx="7591425" cy="3989387"/>
          </a:xfrm>
        </p:spPr>
        <p:txBody>
          <a:bodyPr/>
          <a:lstStyle/>
          <a:p>
            <a:r>
              <a:rPr lang="zh-CN" altLang="en-US" sz="3600">
                <a:latin typeface="华文新魏" panose="02010800040101010101" pitchFamily="2" charset="-122"/>
                <a:ea typeface="华文新魏" panose="02010800040101010101" pitchFamily="2" charset="-122"/>
              </a:rPr>
              <a:t>固定分配缺少灵活性，而可变分配的性能会更好些</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被许多操作系统采用。</a:t>
            </a:r>
          </a:p>
          <a:p>
            <a:r>
              <a:rPr lang="zh-CN" altLang="en-US" sz="3600">
                <a:latin typeface="华文新魏" panose="02010800040101010101" pitchFamily="2" charset="-122"/>
                <a:ea typeface="华文新魏" panose="02010800040101010101" pitchFamily="2" charset="-122"/>
              </a:rPr>
              <a:t>采用可变分配策略的困难在于操作系统要经常监视活动进程的行为和进程缺页中断率的情况</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会增加系统的开销。</a:t>
            </a:r>
          </a:p>
        </p:txBody>
      </p:sp>
    </p:spTree>
    <p:extLst>
      <p:ext uri="{BB962C8B-B14F-4D97-AF65-F5344CB8AC3E}">
        <p14:creationId xmlns:p14="http://schemas.microsoft.com/office/powerpoint/2010/main" val="725395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8600" y="214313"/>
            <a:ext cx="8558213"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页面替换策略</a:t>
            </a:r>
            <a:endParaRPr lang="zh-CN" altLang="en-US" sz="4000">
              <a:solidFill>
                <a:srgbClr val="333399"/>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6499" name="Rectangle 3"/>
          <p:cNvSpPr>
            <a:spLocks noGrp="1" noChangeArrowheads="1"/>
          </p:cNvSpPr>
          <p:nvPr>
            <p:ph type="body" idx="1"/>
          </p:nvPr>
        </p:nvSpPr>
        <p:spPr>
          <a:xfrm>
            <a:off x="142875" y="1000125"/>
            <a:ext cx="8286750" cy="492125"/>
          </a:xfrm>
        </p:spPr>
        <p:txBody>
          <a:bodyPr/>
          <a:lstStyle/>
          <a:p>
            <a:pPr>
              <a:buFontTx/>
              <a:buNone/>
            </a:pPr>
            <a:r>
              <a:rPr lang="zh-CN" altLang="en-US">
                <a:solidFill>
                  <a:srgbClr val="333399"/>
                </a:solidFill>
                <a:latin typeface="黑体" panose="02010609060101010101" pitchFamily="49" charset="-122"/>
                <a:ea typeface="黑体" panose="02010609060101010101" pitchFamily="49" charset="-122"/>
                <a:cs typeface="Times New Roman" panose="02020603050405020304" pitchFamily="18" charset="0"/>
              </a:rPr>
              <a:t>局部替换</a:t>
            </a:r>
            <a:r>
              <a:rPr lang="en-US" altLang="zh-CN">
                <a:solidFill>
                  <a:srgbClr val="333399"/>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bwMode="auto">
          <a:xfrm>
            <a:off x="500063" y="1736725"/>
            <a:ext cx="8358187" cy="1477963"/>
          </a:xfrm>
          <a:prstGeom prst="rect">
            <a:avLst/>
          </a:prstGeom>
          <a:noFill/>
          <a:ln w="9525">
            <a:noFill/>
            <a:miter lim="800000"/>
            <a:headEnd/>
            <a:tailEnd/>
          </a:ln>
        </p:spPr>
        <p:txBody>
          <a:bodyPr lIns="0" tIns="0" rIns="0" bIns="0">
            <a:spAutoFit/>
          </a:bodyPr>
          <a:lstStyle/>
          <a:p>
            <a:pPr eaLnBrk="0" hangingPunct="0">
              <a:spcBef>
                <a:spcPct val="20000"/>
              </a:spcBef>
              <a:buFontTx/>
              <a:buChar char="•"/>
              <a:defRPr/>
            </a:pPr>
            <a:r>
              <a:rPr lang="zh-CN" altLang="en-US" sz="3200" dirty="0">
                <a:latin typeface="华文新魏" pitchFamily="2" charset="-122"/>
                <a:ea typeface="华文新魏" pitchFamily="2" charset="-122"/>
              </a:rPr>
              <a:t>如果页面替换算法的作用范围局限于本进程，称为局部页面替换算法</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它实际上需要为每个进程分配固定的页框。</a:t>
            </a:r>
            <a:endParaRPr lang="en-US" altLang="zh-CN" sz="3200" kern="0" dirty="0">
              <a:latin typeface="华文新魏" pitchFamily="2" charset="-122"/>
              <a:ea typeface="华文新魏" pitchFamily="2" charset="-122"/>
            </a:endParaRPr>
          </a:p>
        </p:txBody>
      </p:sp>
      <p:sp>
        <p:nvSpPr>
          <p:cNvPr id="5" name="Rectangle 3"/>
          <p:cNvSpPr txBox="1">
            <a:spLocks noChangeArrowheads="1"/>
          </p:cNvSpPr>
          <p:nvPr/>
        </p:nvSpPr>
        <p:spPr bwMode="auto">
          <a:xfrm>
            <a:off x="214313" y="3651250"/>
            <a:ext cx="8286750" cy="492125"/>
          </a:xfrm>
          <a:prstGeom prst="rect">
            <a:avLst/>
          </a:prstGeom>
          <a:noFill/>
          <a:ln w="9525">
            <a:noFill/>
            <a:miter lim="800000"/>
            <a:headEnd/>
            <a:tailEnd/>
          </a:ln>
        </p:spPr>
        <p:txBody>
          <a:bodyPr lIns="0" tIns="0" rIns="0" bIns="0">
            <a:spAutoFit/>
          </a:bodyPr>
          <a:lstStyle/>
          <a:p>
            <a:pPr marL="342900" indent="-342900" eaLnBrk="0" hangingPunct="0">
              <a:spcBef>
                <a:spcPct val="20000"/>
              </a:spcBef>
              <a:defRPr/>
            </a:pPr>
            <a:r>
              <a:rPr lang="zh-CN" altLang="en-US" sz="3200" kern="0" dirty="0">
                <a:solidFill>
                  <a:srgbClr val="333399"/>
                </a:solidFill>
                <a:latin typeface="黑体" pitchFamily="49" charset="-122"/>
                <a:ea typeface="黑体" pitchFamily="49" charset="-122"/>
                <a:cs typeface="Times New Roman" pitchFamily="18" charset="0"/>
              </a:rPr>
              <a:t>全局替换</a:t>
            </a:r>
            <a:r>
              <a:rPr lang="en-US" altLang="zh-CN" sz="3200" kern="0" dirty="0">
                <a:solidFill>
                  <a:srgbClr val="333399"/>
                </a:solidFill>
                <a:latin typeface="黑体" pitchFamily="49" charset="-122"/>
                <a:ea typeface="黑体" pitchFamily="49" charset="-122"/>
                <a:cs typeface="Times New Roman" pitchFamily="18" charset="0"/>
              </a:rPr>
              <a:t>:</a:t>
            </a:r>
            <a:endParaRPr lang="en-US" altLang="zh-CN" sz="3200" kern="0" dirty="0">
              <a:latin typeface="华文新魏" pitchFamily="2" charset="-122"/>
              <a:ea typeface="华文新魏" pitchFamily="2" charset="-122"/>
            </a:endParaRPr>
          </a:p>
        </p:txBody>
      </p:sp>
      <p:sp>
        <p:nvSpPr>
          <p:cNvPr id="6" name="Rectangle 3"/>
          <p:cNvSpPr txBox="1">
            <a:spLocks noChangeArrowheads="1"/>
          </p:cNvSpPr>
          <p:nvPr/>
        </p:nvSpPr>
        <p:spPr bwMode="auto">
          <a:xfrm>
            <a:off x="500063" y="4165600"/>
            <a:ext cx="8286750" cy="1477963"/>
          </a:xfrm>
          <a:prstGeom prst="rect">
            <a:avLst/>
          </a:prstGeom>
          <a:noFill/>
          <a:ln w="9525">
            <a:noFill/>
            <a:miter lim="800000"/>
            <a:headEnd/>
            <a:tailEnd/>
          </a:ln>
        </p:spPr>
        <p:txBody>
          <a:bodyPr lIns="0" tIns="0" rIns="0" bIns="0">
            <a:spAutoFit/>
          </a:bodyPr>
          <a:lstStyle/>
          <a:p>
            <a:pPr eaLnBrk="0" hangingPunct="0">
              <a:spcBef>
                <a:spcPct val="20000"/>
              </a:spcBef>
              <a:buFontTx/>
              <a:buChar char="•"/>
              <a:defRPr/>
            </a:pPr>
            <a:r>
              <a:rPr lang="zh-CN" altLang="en-US" sz="3200" dirty="0">
                <a:latin typeface="华文新魏" pitchFamily="2" charset="-122"/>
                <a:ea typeface="华文新魏" pitchFamily="2" charset="-122"/>
              </a:rPr>
              <a:t>如果页面替换算法的作用范围是整个系统，称全局页面替换算法</a:t>
            </a:r>
            <a:r>
              <a:rPr lang="en-US" altLang="zh-CN" sz="3200" dirty="0">
                <a:latin typeface="华文新魏" pitchFamily="2" charset="-122"/>
                <a:ea typeface="华文新魏" pitchFamily="2" charset="-122"/>
              </a:rPr>
              <a:t>,</a:t>
            </a:r>
            <a:r>
              <a:rPr lang="zh-CN" altLang="en-US" sz="3200" dirty="0">
                <a:latin typeface="华文新魏" pitchFamily="2" charset="-122"/>
                <a:ea typeface="华文新魏" pitchFamily="2" charset="-122"/>
              </a:rPr>
              <a:t>它可以在运行进程间动态地分配页框。</a:t>
            </a:r>
            <a:endParaRPr lang="en-US" altLang="zh-CN" sz="3200" kern="0" dirty="0">
              <a:latin typeface="华文新魏" pitchFamily="2" charset="-122"/>
              <a:ea typeface="华文新魏" pitchFamily="2" charset="-122"/>
            </a:endParaRPr>
          </a:p>
        </p:txBody>
      </p:sp>
    </p:spTree>
    <p:extLst>
      <p:ext uri="{BB962C8B-B14F-4D97-AF65-F5344CB8AC3E}">
        <p14:creationId xmlns:p14="http://schemas.microsoft.com/office/powerpoint/2010/main" val="7599855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57188" y="384175"/>
            <a:ext cx="84582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固定分配和局部替换策略配合使用</a:t>
            </a:r>
            <a:endPar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34819" name="Rectangle 3"/>
          <p:cNvSpPr>
            <a:spLocks noGrp="1" noChangeArrowheads="1"/>
          </p:cNvSpPr>
          <p:nvPr>
            <p:ph type="body" idx="1"/>
          </p:nvPr>
        </p:nvSpPr>
        <p:spPr>
          <a:xfrm>
            <a:off x="285750" y="1335088"/>
            <a:ext cx="8429625" cy="4308475"/>
          </a:xfrm>
        </p:spPr>
        <p:txBody>
          <a:bodyPr/>
          <a:lstStyle/>
          <a:p>
            <a:pPr marL="0" lvl="1" indent="0" algn="just">
              <a:buFontTx/>
              <a:buNone/>
              <a:defRPr/>
            </a:pPr>
            <a:r>
              <a:rPr lang="en-US" altLang="zh-CN" dirty="0">
                <a:latin typeface="华文新魏" pitchFamily="2" charset="-122"/>
                <a:ea typeface="华文新魏" pitchFamily="2" charset="-122"/>
              </a:rPr>
              <a:t>   </a:t>
            </a:r>
            <a:r>
              <a:rPr lang="en-US" altLang="zh-CN" dirty="0">
                <a:latin typeface="Times New Roman"/>
                <a:cs typeface="Times New Roman" pitchFamily="18" charset="0"/>
              </a:rPr>
              <a:t>•</a:t>
            </a:r>
            <a:r>
              <a:rPr lang="zh-CN" altLang="en-US" dirty="0">
                <a:latin typeface="华文新魏" pitchFamily="2" charset="-122"/>
                <a:ea typeface="华文新魏" pitchFamily="2" charset="-122"/>
              </a:rPr>
              <a:t>进程分得的页框数不变，发生缺页中断，只能从该进程的页面中选页替换，保证进程的页框总数不变。</a:t>
            </a:r>
          </a:p>
          <a:p>
            <a:pPr marL="0" lvl="1" indent="0" algn="just">
              <a:buFontTx/>
              <a:buNone/>
              <a:defRPr/>
            </a:pPr>
            <a:r>
              <a:rPr lang="zh-CN" altLang="en-US" dirty="0">
                <a:latin typeface="华文新魏" pitchFamily="2" charset="-122"/>
                <a:ea typeface="华文新魏" pitchFamily="2" charset="-122"/>
              </a:rPr>
              <a:t>  </a:t>
            </a:r>
            <a:r>
              <a:rPr lang="en-US" altLang="zh-CN" dirty="0">
                <a:latin typeface="Times New Roman"/>
                <a:cs typeface="Times New Roman" pitchFamily="18" charset="0"/>
              </a:rPr>
              <a:t>•</a:t>
            </a:r>
            <a:r>
              <a:rPr lang="zh-CN" altLang="en-US" b="1" dirty="0">
                <a:solidFill>
                  <a:srgbClr val="333399"/>
                </a:solidFill>
                <a:latin typeface="华文新魏" pitchFamily="2" charset="-122"/>
                <a:ea typeface="华文新魏" pitchFamily="2" charset="-122"/>
              </a:rPr>
              <a:t>策略难点：</a:t>
            </a:r>
            <a:r>
              <a:rPr lang="zh-CN" altLang="en-US" dirty="0">
                <a:latin typeface="华文新魏" pitchFamily="2" charset="-122"/>
                <a:ea typeface="华文新魏" pitchFamily="2" charset="-122"/>
              </a:rPr>
              <a:t>应给每个进程分配多少页框</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给少了</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缺页中断率高</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给多了</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使内存中能同时执行的进程数减少，进而造成处理器和其它设备空闲。</a:t>
            </a:r>
            <a:endParaRPr lang="en-US" altLang="zh-CN" dirty="0">
              <a:latin typeface="华文新魏" pitchFamily="2" charset="-122"/>
              <a:ea typeface="华文新魏" pitchFamily="2" charset="-122"/>
            </a:endParaRPr>
          </a:p>
          <a:p>
            <a:pPr marL="0" lvl="1" indent="0" algn="just">
              <a:buFontTx/>
              <a:buNone/>
              <a:defRPr/>
            </a:pPr>
            <a:r>
              <a:rPr lang="en-US" altLang="zh-CN" dirty="0">
                <a:latin typeface="华文新魏" pitchFamily="2" charset="-122"/>
                <a:ea typeface="华文新魏" pitchFamily="2" charset="-122"/>
              </a:rPr>
              <a:t> </a:t>
            </a:r>
            <a:r>
              <a:rPr lang="en-US" altLang="zh-CN" dirty="0">
                <a:latin typeface="Times New Roman"/>
                <a:cs typeface="Times New Roman" pitchFamily="18" charset="0"/>
              </a:rPr>
              <a:t>•</a:t>
            </a:r>
            <a:r>
              <a:rPr lang="zh-CN" altLang="en-US" dirty="0">
                <a:latin typeface="华文新魏" pitchFamily="2" charset="-122"/>
                <a:ea typeface="华文新魏" pitchFamily="2" charset="-122"/>
              </a:rPr>
              <a:t>采用固定分配算法，系统把页框分配给进程，采用：</a:t>
            </a:r>
            <a:endParaRPr lang="en-US" altLang="zh-CN" dirty="0">
              <a:latin typeface="华文新魏" pitchFamily="2" charset="-122"/>
              <a:ea typeface="华文新魏" pitchFamily="2" charset="-122"/>
            </a:endParaRPr>
          </a:p>
          <a:p>
            <a:pPr lvl="1" algn="just">
              <a:buFontTx/>
              <a:buNone/>
              <a:defRPr/>
            </a:pP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①平均分配，</a:t>
            </a:r>
          </a:p>
          <a:p>
            <a:pPr lvl="1" algn="just">
              <a:buFontTx/>
              <a:buNone/>
              <a:defRPr/>
            </a:pPr>
            <a:r>
              <a:rPr lang="zh-CN" altLang="en-US" dirty="0">
                <a:latin typeface="华文新魏" pitchFamily="2" charset="-122"/>
                <a:ea typeface="华文新魏" pitchFamily="2" charset="-122"/>
              </a:rPr>
              <a:t>    ②按比例分配</a:t>
            </a:r>
            <a:r>
              <a:rPr lang="en-US" altLang="zh-CN" dirty="0">
                <a:latin typeface="华文新魏" pitchFamily="2" charset="-122"/>
                <a:ea typeface="华文新魏" pitchFamily="2" charset="-122"/>
              </a:rPr>
              <a:t>, </a:t>
            </a:r>
          </a:p>
          <a:p>
            <a:pPr lvl="1" algn="just">
              <a:buFontTx/>
              <a:buNone/>
              <a:defRPr/>
            </a:pPr>
            <a:r>
              <a:rPr lang="en-US" altLang="zh-CN" dirty="0">
                <a:latin typeface="华文新魏" pitchFamily="2" charset="-122"/>
                <a:ea typeface="华文新魏" pitchFamily="2" charset="-122"/>
              </a:rPr>
              <a:t>    ③</a:t>
            </a:r>
            <a:r>
              <a:rPr lang="zh-CN" altLang="en-US" dirty="0">
                <a:latin typeface="华文新魏" pitchFamily="2" charset="-122"/>
                <a:ea typeface="华文新魏" pitchFamily="2" charset="-122"/>
              </a:rPr>
              <a:t>优先权分配。</a:t>
            </a:r>
          </a:p>
        </p:txBody>
      </p:sp>
    </p:spTree>
    <p:extLst>
      <p:ext uri="{BB962C8B-B14F-4D97-AF65-F5344CB8AC3E}">
        <p14:creationId xmlns:p14="http://schemas.microsoft.com/office/powerpoint/2010/main" val="16908005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85750" y="428625"/>
            <a:ext cx="8786813"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可变分配和全局替换策略配合使用</a:t>
            </a:r>
          </a:p>
        </p:txBody>
      </p:sp>
      <p:sp>
        <p:nvSpPr>
          <p:cNvPr id="108547" name="Rectangle 3"/>
          <p:cNvSpPr>
            <a:spLocks noGrp="1" noChangeArrowheads="1"/>
          </p:cNvSpPr>
          <p:nvPr>
            <p:ph type="body" idx="1"/>
          </p:nvPr>
        </p:nvSpPr>
        <p:spPr>
          <a:xfrm>
            <a:off x="785813" y="1214438"/>
            <a:ext cx="7715250" cy="4530725"/>
          </a:xfrm>
        </p:spPr>
        <p:txBody>
          <a:bodyPr/>
          <a:lstStyle/>
          <a:p>
            <a:pPr marL="0" indent="0"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先每个进程分配一定数目页框</a:t>
            </a:r>
            <a:r>
              <a:rPr lang="en-US" altLang="zh-CN">
                <a:latin typeface="Times New Roman" panose="02020603050405020304" pitchFamily="18" charset="0"/>
                <a:ea typeface="华文新魏" panose="02010800040101010101" pitchFamily="2" charset="-122"/>
                <a:cs typeface="Times New Roman" panose="02020603050405020304" pitchFamily="18" charset="0"/>
              </a:rPr>
              <a:t>,os</a:t>
            </a:r>
            <a:r>
              <a:rPr lang="zh-CN" altLang="en-US">
                <a:latin typeface="Times New Roman" panose="02020603050405020304" pitchFamily="18" charset="0"/>
                <a:ea typeface="华文新魏" panose="02010800040101010101" pitchFamily="2" charset="-122"/>
                <a:cs typeface="Times New Roman" panose="02020603050405020304" pitchFamily="18" charset="0"/>
              </a:rPr>
              <a:t>保留若干空闲页框</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进程发生缺页中断时，从系统空闲页框中选一个给进程</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这样产生缺页中断进程的内存空间会逐渐增大</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有助于减少系统的缺页中断次数。</a:t>
            </a:r>
          </a:p>
          <a:p>
            <a:pPr marL="0" indent="0" algn="just">
              <a:buFontTx/>
              <a:buNone/>
            </a:pPr>
            <a:r>
              <a:rPr lang="zh-CN" altLang="en-US">
                <a:latin typeface="Times New Roman" panose="02020603050405020304" pitchFamily="18" charset="0"/>
                <a:ea typeface="华文新魏" panose="02010800040101010101" pitchFamily="2" charset="-122"/>
                <a:cs typeface="Times New Roman" panose="02020603050405020304" pitchFamily="18" charset="0"/>
              </a:rPr>
              <a:t>  </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系统拥有的空闲页框耗尽时 ，会从内存中选择一页淘汰，该页可以是内存中任一进程的页面，这样又会使那个进程的页框数减少，缺页中断率上升。</a:t>
            </a:r>
            <a:endParaRPr lang="en-US" altLang="zh-CN">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42031747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85750" y="527050"/>
            <a:ext cx="84582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可变分配和局部替换配合使用</a:t>
            </a:r>
          </a:p>
        </p:txBody>
      </p:sp>
      <p:sp>
        <p:nvSpPr>
          <p:cNvPr id="109571" name="Rectangle 3"/>
          <p:cNvSpPr>
            <a:spLocks noGrp="1" noChangeArrowheads="1"/>
          </p:cNvSpPr>
          <p:nvPr>
            <p:ph type="body" idx="1"/>
          </p:nvPr>
        </p:nvSpPr>
        <p:spPr>
          <a:xfrm>
            <a:off x="785813" y="1428750"/>
            <a:ext cx="7581900" cy="423545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a:solidFill>
                  <a:srgbClr val="333399"/>
                </a:solidFill>
                <a:latin typeface="黑体" panose="02010609060101010101" pitchFamily="49" charset="-122"/>
                <a:ea typeface="黑体" panose="02010609060101010101" pitchFamily="49" charset="-122"/>
              </a:rPr>
              <a:t>其实现要点如下</a:t>
            </a:r>
            <a:r>
              <a:rPr lang="en-US" altLang="zh-CN">
                <a:solidFill>
                  <a:srgbClr val="333399"/>
                </a:solidFill>
                <a:latin typeface="黑体" panose="02010609060101010101" pitchFamily="49" charset="-122"/>
                <a:ea typeface="黑体" panose="02010609060101010101" pitchFamily="49" charset="-122"/>
              </a:rPr>
              <a:t>:</a:t>
            </a:r>
          </a:p>
          <a:p>
            <a:pPr algn="just">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新进程装入主存时，根据应用类型、程序要求，分配给一定数目页框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可用请页式或预调式完成这个分配。</a:t>
            </a:r>
          </a:p>
          <a:p>
            <a:pPr algn="just">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产生缺页中断时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从该进程驻留集中选一个页面替换。</a:t>
            </a:r>
          </a:p>
          <a:p>
            <a:pPr algn="just">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不时重新评价进程的分配，增加或减少分配给进程的页框以改善系统性能。</a:t>
            </a:r>
            <a:endParaRPr lang="en-US" altLang="zh-CN">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98477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714375" y="214313"/>
            <a:ext cx="77724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缺页中断率</a:t>
            </a:r>
            <a:endParaRPr lang="zh-CN" altLang="en-US" sz="4800" b="1">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0595" name="Rectangle 3"/>
          <p:cNvSpPr>
            <a:spLocks noGrp="1" noChangeArrowheads="1"/>
          </p:cNvSpPr>
          <p:nvPr>
            <p:ph type="body" idx="1"/>
          </p:nvPr>
        </p:nvSpPr>
        <p:spPr>
          <a:xfrm>
            <a:off x="428625" y="1000125"/>
            <a:ext cx="8358188" cy="1674813"/>
          </a:xfrm>
        </p:spPr>
        <p:txBody>
          <a:bodyPr/>
          <a:lstStyle/>
          <a:p>
            <a:pPr algn="just"/>
            <a:r>
              <a:rPr lang="zh-CN" altLang="en-US">
                <a:latin typeface="华文新魏" panose="02010800040101010101" pitchFamily="2" charset="-122"/>
                <a:ea typeface="华文新魏" panose="02010800040101010101" pitchFamily="2" charset="-122"/>
              </a:rPr>
              <a:t>页面替换算法算法</a:t>
            </a:r>
            <a:endParaRPr lang="en-US" altLang="zh-CN">
              <a:latin typeface="华文新魏" panose="02010800040101010101" pitchFamily="2" charset="-122"/>
              <a:ea typeface="华文新魏" panose="02010800040101010101" pitchFamily="2" charset="-122"/>
            </a:endParaRPr>
          </a:p>
          <a:p>
            <a:pPr algn="just"/>
            <a:r>
              <a:rPr lang="zh-CN" altLang="en-US">
                <a:latin typeface="华文新魏" panose="02010800040101010101" pitchFamily="2" charset="-122"/>
                <a:ea typeface="华文新魏" panose="02010800040101010101" pitchFamily="2" charset="-122"/>
              </a:rPr>
              <a:t>抖动</a:t>
            </a:r>
            <a:r>
              <a:rPr lang="en-US" altLang="zh-CN">
                <a:latin typeface="华文新魏" panose="02010800040101010101" pitchFamily="2" charset="-122"/>
                <a:ea typeface="华文新魏" panose="02010800040101010101" pitchFamily="2" charset="-122"/>
              </a:rPr>
              <a:t>(Thrashing)</a:t>
            </a:r>
          </a:p>
          <a:p>
            <a:pPr algn="just"/>
            <a:r>
              <a:rPr lang="zh-CN" altLang="en-US">
                <a:latin typeface="华文新魏" panose="02010800040101010101" pitchFamily="2" charset="-122"/>
                <a:ea typeface="华文新魏" panose="02010800040101010101" pitchFamily="2" charset="-122"/>
              </a:rPr>
              <a:t>缺页中断率：</a:t>
            </a:r>
          </a:p>
        </p:txBody>
      </p:sp>
      <p:sp>
        <p:nvSpPr>
          <p:cNvPr id="4" name="Rectangle 3"/>
          <p:cNvSpPr txBox="1">
            <a:spLocks noChangeArrowheads="1"/>
          </p:cNvSpPr>
          <p:nvPr/>
        </p:nvSpPr>
        <p:spPr bwMode="auto">
          <a:xfrm>
            <a:off x="785813" y="2786063"/>
            <a:ext cx="8001000" cy="2757487"/>
          </a:xfrm>
          <a:prstGeom prst="rect">
            <a:avLst/>
          </a:prstGeom>
          <a:noFill/>
          <a:ln w="9525">
            <a:noFill/>
            <a:miter lim="800000"/>
            <a:headEnd/>
            <a:tailEnd/>
          </a:ln>
        </p:spPr>
        <p:txBody>
          <a:bodyPr lIns="0" tIns="0" rIns="0" bIns="0">
            <a:spAutoFit/>
          </a:bodyPr>
          <a:lstStyle/>
          <a:p>
            <a:pPr marL="342900" indent="-342900" algn="just" eaLnBrk="0" hangingPunct="0">
              <a:spcBef>
                <a:spcPct val="20000"/>
              </a:spcBef>
              <a:buFontTx/>
              <a:buChar char="•"/>
              <a:defRPr/>
            </a:pPr>
            <a:r>
              <a:rPr lang="zh-CN" altLang="en-US" sz="2800" kern="0" dirty="0">
                <a:latin typeface="Times New Roman" pitchFamily="18" charset="0"/>
                <a:ea typeface="华文新魏" pitchFamily="2" charset="-122"/>
                <a:cs typeface="Times New Roman" pitchFamily="18" charset="0"/>
              </a:rPr>
              <a:t>假定作业</a:t>
            </a:r>
            <a:r>
              <a:rPr lang="en-US" altLang="zh-CN" sz="2800" kern="0" dirty="0">
                <a:latin typeface="Times New Roman" pitchFamily="18" charset="0"/>
                <a:ea typeface="华文新魏" pitchFamily="2" charset="-122"/>
                <a:cs typeface="Times New Roman" pitchFamily="18" charset="0"/>
              </a:rPr>
              <a:t>p</a:t>
            </a:r>
            <a:r>
              <a:rPr lang="zh-CN" altLang="en-US" sz="2800" kern="0" dirty="0">
                <a:latin typeface="Times New Roman" pitchFamily="18" charset="0"/>
                <a:ea typeface="华文新魏" pitchFamily="2" charset="-122"/>
                <a:cs typeface="Times New Roman" pitchFamily="18" charset="0"/>
              </a:rPr>
              <a:t>共计</a:t>
            </a:r>
            <a:r>
              <a:rPr lang="en-US" altLang="zh-CN" sz="2800" kern="0" dirty="0">
                <a:latin typeface="Times New Roman" pitchFamily="18" charset="0"/>
                <a:ea typeface="华文新魏" pitchFamily="2" charset="-122"/>
                <a:cs typeface="Times New Roman" pitchFamily="18" charset="0"/>
              </a:rPr>
              <a:t>n</a:t>
            </a:r>
            <a:r>
              <a:rPr lang="zh-CN" altLang="en-US" sz="2800" kern="0" dirty="0">
                <a:latin typeface="Times New Roman" pitchFamily="18" charset="0"/>
                <a:ea typeface="华文新魏" pitchFamily="2" charset="-122"/>
                <a:cs typeface="Times New Roman" pitchFamily="18" charset="0"/>
              </a:rPr>
              <a:t>页，系统分配给它的主存块只有</a:t>
            </a:r>
            <a:r>
              <a:rPr lang="en-US" altLang="zh-CN" sz="2800" kern="0" dirty="0">
                <a:latin typeface="Times New Roman" pitchFamily="18" charset="0"/>
                <a:ea typeface="华文新魏" pitchFamily="2" charset="-122"/>
                <a:cs typeface="Times New Roman" pitchFamily="18" charset="0"/>
              </a:rPr>
              <a:t>m</a:t>
            </a:r>
            <a:r>
              <a:rPr lang="zh-CN" altLang="en-US" sz="2800" kern="0" dirty="0">
                <a:latin typeface="Times New Roman" pitchFamily="18" charset="0"/>
                <a:ea typeface="华文新魏" pitchFamily="2" charset="-122"/>
                <a:cs typeface="Times New Roman" pitchFamily="18" charset="0"/>
              </a:rPr>
              <a:t>块</a:t>
            </a:r>
            <a:r>
              <a:rPr lang="en-US" altLang="zh-CN" sz="2800" kern="0" dirty="0">
                <a:latin typeface="Times New Roman" pitchFamily="18" charset="0"/>
                <a:ea typeface="华文新魏" pitchFamily="2" charset="-122"/>
                <a:cs typeface="Times New Roman" pitchFamily="18" charset="0"/>
              </a:rPr>
              <a:t>(</a:t>
            </a:r>
            <a:r>
              <a:rPr lang="zh-CN" altLang="en-US" sz="2800" kern="0" dirty="0">
                <a:latin typeface="Times New Roman" pitchFamily="18" charset="0"/>
                <a:ea typeface="华文新魏" pitchFamily="2" charset="-122"/>
                <a:cs typeface="Times New Roman" pitchFamily="18" charset="0"/>
              </a:rPr>
              <a:t>１≤</a:t>
            </a:r>
            <a:r>
              <a:rPr lang="en-US" altLang="zh-CN" sz="2800" kern="0" dirty="0" err="1">
                <a:latin typeface="Times New Roman" pitchFamily="18" charset="0"/>
                <a:ea typeface="华文新魏" pitchFamily="2" charset="-122"/>
                <a:cs typeface="Times New Roman" pitchFamily="18" charset="0"/>
              </a:rPr>
              <a:t>m≤n</a:t>
            </a:r>
            <a:r>
              <a:rPr lang="en-US" altLang="zh-CN" sz="2800" kern="0" dirty="0">
                <a:latin typeface="Times New Roman" pitchFamily="18" charset="0"/>
                <a:ea typeface="华文新魏" pitchFamily="2" charset="-122"/>
                <a:cs typeface="Times New Roman" pitchFamily="18" charset="0"/>
              </a:rPr>
              <a:t>)</a:t>
            </a:r>
            <a:r>
              <a:rPr lang="zh-CN" altLang="en-US" sz="2800" kern="0" dirty="0">
                <a:latin typeface="Times New Roman" pitchFamily="18" charset="0"/>
                <a:ea typeface="华文新魏" pitchFamily="2" charset="-122"/>
                <a:cs typeface="Times New Roman" pitchFamily="18" charset="0"/>
              </a:rPr>
              <a:t>。如果作业</a:t>
            </a:r>
            <a:r>
              <a:rPr lang="en-US" altLang="zh-CN" sz="2800" kern="0" dirty="0">
                <a:latin typeface="Times New Roman" pitchFamily="18" charset="0"/>
                <a:ea typeface="华文新魏" pitchFamily="2" charset="-122"/>
                <a:cs typeface="Times New Roman" pitchFamily="18" charset="0"/>
              </a:rPr>
              <a:t>p</a:t>
            </a:r>
            <a:r>
              <a:rPr lang="zh-CN" altLang="en-US" sz="2800" kern="0" dirty="0">
                <a:latin typeface="Times New Roman" pitchFamily="18" charset="0"/>
                <a:ea typeface="华文新魏" pitchFamily="2" charset="-122"/>
                <a:cs typeface="Times New Roman" pitchFamily="18" charset="0"/>
              </a:rPr>
              <a:t>在运行中成功的访问次数为</a:t>
            </a:r>
            <a:r>
              <a:rPr lang="en-US" altLang="zh-CN" sz="2800" kern="0" dirty="0">
                <a:latin typeface="Times New Roman" pitchFamily="18" charset="0"/>
                <a:ea typeface="华文新魏" pitchFamily="2" charset="-122"/>
                <a:cs typeface="Times New Roman" pitchFamily="18" charset="0"/>
              </a:rPr>
              <a:t>s</a:t>
            </a:r>
            <a:r>
              <a:rPr lang="zh-CN" altLang="en-US" sz="2800" kern="0" dirty="0">
                <a:latin typeface="Times New Roman" pitchFamily="18" charset="0"/>
                <a:ea typeface="华文新魏" pitchFamily="2" charset="-122"/>
                <a:cs typeface="Times New Roman" pitchFamily="18" charset="0"/>
              </a:rPr>
              <a:t>， 不成功的访问次数为</a:t>
            </a:r>
            <a:r>
              <a:rPr lang="en-US" altLang="zh-CN" sz="2800" kern="0" dirty="0">
                <a:latin typeface="Times New Roman" pitchFamily="18" charset="0"/>
                <a:ea typeface="华文新魏" pitchFamily="2" charset="-122"/>
                <a:cs typeface="Times New Roman" pitchFamily="18" charset="0"/>
              </a:rPr>
              <a:t>F</a:t>
            </a:r>
            <a:r>
              <a:rPr lang="zh-CN" altLang="en-US" sz="2800" kern="0" dirty="0">
                <a:latin typeface="Times New Roman" pitchFamily="18" charset="0"/>
                <a:ea typeface="华文新魏" pitchFamily="2" charset="-122"/>
                <a:cs typeface="Times New Roman" pitchFamily="18" charset="0"/>
              </a:rPr>
              <a:t>，则总的访问次数</a:t>
            </a:r>
            <a:r>
              <a:rPr lang="en-US" altLang="zh-CN" sz="2800" kern="0" dirty="0">
                <a:latin typeface="Times New Roman" pitchFamily="18" charset="0"/>
                <a:ea typeface="华文新魏" pitchFamily="2" charset="-122"/>
                <a:cs typeface="Times New Roman" pitchFamily="18" charset="0"/>
              </a:rPr>
              <a:t>A</a:t>
            </a:r>
            <a:r>
              <a:rPr lang="zh-CN" altLang="en-US" sz="2800" kern="0" dirty="0">
                <a:latin typeface="Times New Roman" pitchFamily="18" charset="0"/>
                <a:ea typeface="华文新魏" pitchFamily="2" charset="-122"/>
                <a:cs typeface="Times New Roman" pitchFamily="18" charset="0"/>
              </a:rPr>
              <a:t>为：</a:t>
            </a:r>
            <a:r>
              <a:rPr lang="en-US" altLang="zh-CN" sz="2800" kern="0" dirty="0">
                <a:latin typeface="Times New Roman" pitchFamily="18" charset="0"/>
                <a:ea typeface="华文新魏" pitchFamily="2" charset="-122"/>
                <a:cs typeface="Times New Roman" pitchFamily="18" charset="0"/>
              </a:rPr>
              <a:t>A = S + F</a:t>
            </a:r>
          </a:p>
          <a:p>
            <a:pPr marL="342900" indent="-342900" algn="just" eaLnBrk="0" hangingPunct="0">
              <a:spcBef>
                <a:spcPct val="20000"/>
              </a:spcBef>
              <a:defRPr/>
            </a:pPr>
            <a:r>
              <a:rPr lang="en-US" altLang="zh-CN" sz="2800" kern="0" dirty="0">
                <a:latin typeface="Times New Roman" pitchFamily="18" charset="0"/>
                <a:ea typeface="华文新魏" pitchFamily="2" charset="-122"/>
                <a:cs typeface="Times New Roman" pitchFamily="18" charset="0"/>
              </a:rPr>
              <a:t>     </a:t>
            </a:r>
            <a:r>
              <a:rPr lang="zh-CN" altLang="en-US" sz="2800" kern="0" dirty="0">
                <a:latin typeface="Times New Roman" pitchFamily="18" charset="0"/>
                <a:ea typeface="华文新魏" pitchFamily="2" charset="-122"/>
                <a:cs typeface="Times New Roman" pitchFamily="18" charset="0"/>
              </a:rPr>
              <a:t>又定义：   </a:t>
            </a:r>
            <a:r>
              <a:rPr lang="en-US" altLang="zh-CN" sz="2800" kern="0" dirty="0">
                <a:latin typeface="Times New Roman" pitchFamily="18" charset="0"/>
                <a:ea typeface="华文新魏" pitchFamily="2" charset="-122"/>
                <a:cs typeface="Times New Roman" pitchFamily="18" charset="0"/>
              </a:rPr>
              <a:t>f = F / A</a:t>
            </a:r>
          </a:p>
          <a:p>
            <a:pPr marL="342900" indent="-342900" eaLnBrk="0" hangingPunct="0">
              <a:spcBef>
                <a:spcPct val="20000"/>
              </a:spcBef>
              <a:defRPr/>
            </a:pPr>
            <a:r>
              <a:rPr lang="en-US" altLang="zh-CN" sz="2800" kern="0" dirty="0">
                <a:latin typeface="Times New Roman" pitchFamily="18" charset="0"/>
                <a:ea typeface="华文新魏" pitchFamily="2" charset="-122"/>
                <a:cs typeface="Times New Roman" pitchFamily="18" charset="0"/>
              </a:rPr>
              <a:t>        </a:t>
            </a:r>
            <a:r>
              <a:rPr lang="zh-CN" altLang="en-US" sz="2800" kern="0" dirty="0">
                <a:latin typeface="Times New Roman" pitchFamily="18" charset="0"/>
                <a:ea typeface="华文新魏" pitchFamily="2" charset="-122"/>
                <a:cs typeface="Times New Roman" pitchFamily="18" charset="0"/>
              </a:rPr>
              <a:t>称</a:t>
            </a:r>
            <a:r>
              <a:rPr lang="en-US" altLang="zh-CN" sz="2800" kern="0" dirty="0">
                <a:latin typeface="Times New Roman" pitchFamily="18" charset="0"/>
                <a:ea typeface="华文新魏" pitchFamily="2" charset="-122"/>
                <a:cs typeface="Times New Roman" pitchFamily="18" charset="0"/>
              </a:rPr>
              <a:t>f</a:t>
            </a:r>
            <a:r>
              <a:rPr lang="zh-CN" altLang="en-US" sz="2800" kern="0" dirty="0">
                <a:latin typeface="Times New Roman" pitchFamily="18" charset="0"/>
                <a:ea typeface="华文新魏" pitchFamily="2" charset="-122"/>
                <a:cs typeface="Times New Roman" pitchFamily="18" charset="0"/>
              </a:rPr>
              <a:t>为缺页中断率。</a:t>
            </a:r>
            <a:endParaRPr lang="en-US" altLang="zh-CN" sz="3600" kern="0" dirty="0">
              <a:latin typeface="华文新魏" pitchFamily="2" charset="-122"/>
              <a:ea typeface="华文新魏" pitchFamily="2" charset="-122"/>
            </a:endParaRPr>
          </a:p>
        </p:txBody>
      </p:sp>
    </p:spTree>
    <p:extLst>
      <p:ext uri="{BB962C8B-B14F-4D97-AF65-F5344CB8AC3E}">
        <p14:creationId xmlns:p14="http://schemas.microsoft.com/office/powerpoint/2010/main" val="22697480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28625" y="228600"/>
            <a:ext cx="8305800" cy="615950"/>
          </a:xfrm>
        </p:spPr>
        <p:txBody>
          <a:bodyPr/>
          <a:lstStyle/>
          <a:p>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影响缺页中断率的因素</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t>
            </a:r>
          </a:p>
        </p:txBody>
      </p:sp>
      <p:sp>
        <p:nvSpPr>
          <p:cNvPr id="10244" name="Rectangle 3"/>
          <p:cNvSpPr>
            <a:spLocks noGrp="1" noChangeArrowheads="1"/>
          </p:cNvSpPr>
          <p:nvPr>
            <p:ph type="body" idx="1"/>
          </p:nvPr>
        </p:nvSpPr>
        <p:spPr>
          <a:xfrm>
            <a:off x="1219200" y="1219200"/>
            <a:ext cx="7467600" cy="4308475"/>
          </a:xfrm>
        </p:spPr>
        <p:txBody>
          <a:bodyPr/>
          <a:lstStyle/>
          <a:p>
            <a:pPr algn="just">
              <a:buFontTx/>
              <a:buNone/>
            </a:pPr>
            <a:r>
              <a:rPr lang="zh-CN" altLang="en-US" sz="4000">
                <a:latin typeface="华文新魏" panose="02010800040101010101" pitchFamily="2" charset="-122"/>
                <a:ea typeface="华文新魏" panose="02010800040101010101" pitchFamily="2" charset="-122"/>
              </a:rPr>
              <a:t>影响缺页中断率</a:t>
            </a:r>
            <a:r>
              <a:rPr lang="en-US" altLang="zh-CN" sz="4000">
                <a:latin typeface="华文新魏" panose="02010800040101010101" pitchFamily="2" charset="-122"/>
                <a:ea typeface="华文新魏" panose="02010800040101010101" pitchFamily="2" charset="-122"/>
              </a:rPr>
              <a:t>f</a:t>
            </a:r>
            <a:r>
              <a:rPr lang="zh-CN" altLang="en-US" sz="4000">
                <a:latin typeface="华文新魏" panose="02010800040101010101" pitchFamily="2" charset="-122"/>
                <a:ea typeface="华文新魏" panose="02010800040101010101" pitchFamily="2" charset="-122"/>
              </a:rPr>
              <a:t>的因素有：</a:t>
            </a:r>
          </a:p>
          <a:p>
            <a:pPr algn="just">
              <a:buFontTx/>
              <a:buNone/>
            </a:pPr>
            <a:endParaRPr lang="zh-CN" altLang="en-US" sz="4000">
              <a:latin typeface="华文新魏" panose="02010800040101010101" pitchFamily="2" charset="-122"/>
              <a:ea typeface="华文新魏" panose="02010800040101010101" pitchFamily="2" charset="-122"/>
            </a:endParaRP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(1)m:</a:t>
            </a:r>
            <a:r>
              <a:rPr lang="zh-CN" altLang="en-US" sz="4000">
                <a:latin typeface="华文新魏" panose="02010800040101010101" pitchFamily="2" charset="-122"/>
                <a:ea typeface="华文新魏" panose="02010800040101010101" pitchFamily="2" charset="-122"/>
              </a:rPr>
              <a:t>主存页框数。</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en-US" altLang="zh-CN" sz="4000">
                <a:ea typeface="华文新魏" panose="02010800040101010101" pitchFamily="2" charset="-122"/>
              </a:rPr>
              <a:t>I</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页面大小。</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(3)R:</a:t>
            </a:r>
            <a:r>
              <a:rPr lang="zh-CN" altLang="en-US" sz="4000">
                <a:latin typeface="华文新魏" panose="02010800040101010101" pitchFamily="2" charset="-122"/>
                <a:ea typeface="华文新魏" panose="02010800040101010101" pitchFamily="2" charset="-122"/>
              </a:rPr>
              <a:t>页面替换算法。</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(4)P:</a:t>
            </a:r>
            <a:r>
              <a:rPr lang="zh-CN" altLang="en-US" sz="4000">
                <a:latin typeface="华文新魏" panose="02010800040101010101" pitchFamily="2" charset="-122"/>
                <a:ea typeface="华文新魏" panose="02010800040101010101" pitchFamily="2" charset="-122"/>
              </a:rPr>
              <a:t>程序特性。</a:t>
            </a:r>
            <a:endParaRPr lang="en-US" altLang="zh-CN" sz="4000">
              <a:latin typeface="华文新魏" panose="02010800040101010101" pitchFamily="2" charset="-122"/>
              <a:ea typeface="华文新魏" panose="02010800040101010101" pitchFamily="2" charset="-122"/>
            </a:endParaRPr>
          </a:p>
        </p:txBody>
      </p:sp>
      <p:graphicFrame>
        <p:nvGraphicFramePr>
          <p:cNvPr id="10242" name="Object 2"/>
          <p:cNvGraphicFramePr>
            <a:graphicFrameLocks noChangeAspect="1"/>
          </p:cNvGraphicFramePr>
          <p:nvPr/>
        </p:nvGraphicFramePr>
        <p:xfrm>
          <a:off x="2743200" y="1981200"/>
          <a:ext cx="3505200" cy="644525"/>
        </p:xfrm>
        <a:graphic>
          <a:graphicData uri="http://schemas.openxmlformats.org/presentationml/2006/ole">
            <mc:AlternateContent xmlns:mc="http://schemas.openxmlformats.org/markup-compatibility/2006">
              <mc:Choice xmlns:v="urn:schemas-microsoft-com:vml" Requires="v">
                <p:oleObj spid="_x0000_s13415" r:id="rId3" imgW="1079032" imgH="203112" progId="Equation.3">
                  <p:embed/>
                </p:oleObj>
              </mc:Choice>
              <mc:Fallback>
                <p:oleObj r:id="rId3" imgW="1079032"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35052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77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850" y="125413"/>
            <a:ext cx="7772400" cy="783307"/>
          </a:xfrm>
        </p:spPr>
        <p:txBody>
          <a:bodyPr/>
          <a:lstStyle/>
          <a:p>
            <a:pPr eaLnBrk="1" hangingPunct="1">
              <a:defRPr/>
            </a:pPr>
            <a:r>
              <a:rPr lang="zh-CN" altLang="en-US" dirty="0">
                <a:solidFill>
                  <a:srgbClr val="FF0000"/>
                </a:solidFill>
                <a:latin typeface="Times New Roman" panose="02020603050405020304" pitchFamily="18" charset="0"/>
                <a:ea typeface="华文新魏" panose="02010800040101010101" pitchFamily="2" charset="-122"/>
              </a:rPr>
              <a:t>编译、链接、装载</a:t>
            </a:r>
          </a:p>
        </p:txBody>
      </p:sp>
      <p:sp>
        <p:nvSpPr>
          <p:cNvPr id="12291" name="Rectangle 3"/>
          <p:cNvSpPr>
            <a:spLocks noGrp="1" noChangeArrowheads="1"/>
          </p:cNvSpPr>
          <p:nvPr>
            <p:ph type="body" idx="1"/>
          </p:nvPr>
        </p:nvSpPr>
        <p:spPr>
          <a:xfrm>
            <a:off x="395288" y="1341438"/>
            <a:ext cx="8497887" cy="4103786"/>
          </a:xfrm>
        </p:spPr>
        <p:txBody>
          <a:bodyPr/>
          <a:lstStyle/>
          <a:p>
            <a:r>
              <a:rPr lang="zh-CN" altLang="zh-CN" dirty="0">
                <a:latin typeface="华文新魏" panose="02010800040101010101" pitchFamily="2" charset="-122"/>
                <a:ea typeface="华文新魏" panose="02010800040101010101" pitchFamily="2" charset="-122"/>
              </a:rPr>
              <a:t>可执行程序逻辑地址转换 （绑定）为物理地址的过程称地址重定位 、地址映射或地址转换，基于上述程序装</a:t>
            </a:r>
            <a:r>
              <a:rPr lang="zh-CN" altLang="en-US" dirty="0">
                <a:latin typeface="华文新魏" panose="02010800040101010101" pitchFamily="2" charset="-122"/>
                <a:ea typeface="华文新魏" panose="02010800040101010101" pitchFamily="2" charset="-122"/>
              </a:rPr>
              <a:t>载</a:t>
            </a:r>
            <a:r>
              <a:rPr lang="zh-CN" altLang="zh-CN" dirty="0">
                <a:latin typeface="华文新魏" panose="02010800040101010101" pitchFamily="2" charset="-122"/>
                <a:ea typeface="华文新魏" panose="02010800040101010101" pitchFamily="2" charset="-122"/>
              </a:rPr>
              <a:t>方式，可区分三种地址重定位。</a:t>
            </a:r>
          </a:p>
          <a:p>
            <a:pPr>
              <a:buNone/>
            </a:pPr>
            <a:r>
              <a:rPr lang="en-US" altLang="zh-CN" b="1" dirty="0">
                <a:solidFill>
                  <a:srgbClr val="3333CC"/>
                </a:solidFill>
                <a:latin typeface="+mn-ea"/>
              </a:rPr>
              <a:t>   (</a:t>
            </a:r>
            <a:r>
              <a:rPr lang="zh-CN" altLang="zh-CN" b="1" dirty="0">
                <a:solidFill>
                  <a:srgbClr val="3333CC"/>
                </a:solidFill>
                <a:latin typeface="+mn-ea"/>
              </a:rPr>
              <a:t>１</a:t>
            </a:r>
            <a:r>
              <a:rPr lang="en-US" altLang="zh-CN" b="1" dirty="0">
                <a:solidFill>
                  <a:srgbClr val="3333CC"/>
                </a:solidFill>
                <a:latin typeface="+mn-ea"/>
              </a:rPr>
              <a:t>) </a:t>
            </a:r>
            <a:r>
              <a:rPr lang="zh-CN" altLang="zh-CN" b="1" dirty="0">
                <a:solidFill>
                  <a:srgbClr val="3333CC"/>
                </a:solidFill>
                <a:latin typeface="+mn-ea"/>
              </a:rPr>
              <a:t>静态地址重定位</a:t>
            </a:r>
          </a:p>
          <a:p>
            <a:pPr eaLnBrk="1" hangingPunct="1">
              <a:buNone/>
            </a:pPr>
            <a:r>
              <a:rPr lang="en-US" altLang="zh-CN" b="1" dirty="0">
                <a:solidFill>
                  <a:srgbClr val="3333CC"/>
                </a:solidFill>
                <a:latin typeface="+mn-ea"/>
              </a:rPr>
              <a:t>   (</a:t>
            </a:r>
            <a:r>
              <a:rPr lang="zh-CN" altLang="zh-CN" b="1" dirty="0">
                <a:solidFill>
                  <a:srgbClr val="3333CC"/>
                </a:solidFill>
                <a:latin typeface="+mn-ea"/>
              </a:rPr>
              <a:t>２</a:t>
            </a:r>
            <a:r>
              <a:rPr lang="en-US" altLang="zh-CN" b="1" dirty="0">
                <a:solidFill>
                  <a:srgbClr val="3333CC"/>
                </a:solidFill>
                <a:latin typeface="+mn-ea"/>
              </a:rPr>
              <a:t>) </a:t>
            </a:r>
            <a:r>
              <a:rPr lang="zh-CN" altLang="zh-CN" b="1" dirty="0">
                <a:solidFill>
                  <a:srgbClr val="3333CC"/>
                </a:solidFill>
                <a:latin typeface="+mn-ea"/>
              </a:rPr>
              <a:t>动态地址重定位</a:t>
            </a:r>
          </a:p>
          <a:p>
            <a:pPr eaLnBrk="1" hangingPunct="1">
              <a:buNone/>
            </a:pPr>
            <a:r>
              <a:rPr lang="en-US" altLang="zh-CN" b="1" dirty="0">
                <a:solidFill>
                  <a:srgbClr val="3333CC"/>
                </a:solidFill>
                <a:latin typeface="+mn-ea"/>
              </a:rPr>
              <a:t>   ( 3 ) </a:t>
            </a:r>
            <a:r>
              <a:rPr lang="zh-CN" altLang="zh-CN" b="1" dirty="0">
                <a:solidFill>
                  <a:srgbClr val="3333CC"/>
                </a:solidFill>
                <a:latin typeface="+mn-ea"/>
              </a:rPr>
              <a:t>运行时链接地址重定位</a:t>
            </a:r>
          </a:p>
          <a:p>
            <a:pPr eaLnBrk="1" hangingPunct="1"/>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880704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63" y="500063"/>
            <a:ext cx="77724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7 </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全局页面替换策略</a:t>
            </a:r>
          </a:p>
        </p:txBody>
      </p:sp>
      <p:sp>
        <p:nvSpPr>
          <p:cNvPr id="111619" name="Rectangle 3"/>
          <p:cNvSpPr>
            <a:spLocks noGrp="1" noChangeArrowheads="1"/>
          </p:cNvSpPr>
          <p:nvPr>
            <p:ph type="body" idx="1"/>
          </p:nvPr>
        </p:nvSpPr>
        <p:spPr>
          <a:xfrm>
            <a:off x="1000125" y="1714500"/>
            <a:ext cx="7094538" cy="3213100"/>
          </a:xfrm>
        </p:spPr>
        <p:txBody>
          <a:bodyPr/>
          <a:lstStyle/>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最佳页面替换算法</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OPT </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先进先出页面替换算法</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FIFO </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最近最少用页面替换算法</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LRU </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第二次机会页面替换算法</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SCR </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5)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时钟页面替换算法</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Clock</a:t>
            </a:r>
          </a:p>
        </p:txBody>
      </p:sp>
    </p:spTree>
    <p:extLst>
      <p:ext uri="{BB962C8B-B14F-4D97-AF65-F5344CB8AC3E}">
        <p14:creationId xmlns:p14="http://schemas.microsoft.com/office/powerpoint/2010/main" val="39481386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57250" y="571500"/>
            <a:ext cx="77724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一个理论算法</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最佳替换算法</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112643" name="Rectangle 3"/>
          <p:cNvSpPr>
            <a:spLocks noGrp="1" noChangeArrowheads="1"/>
          </p:cNvSpPr>
          <p:nvPr>
            <p:ph type="body" idx="1"/>
          </p:nvPr>
        </p:nvSpPr>
        <p:spPr>
          <a:xfrm>
            <a:off x="714375" y="1928813"/>
            <a:ext cx="7848600" cy="2881312"/>
          </a:xfrm>
        </p:spPr>
        <p:txBody>
          <a:bodyPr/>
          <a:lstStyle/>
          <a:p>
            <a:pPr algn="just"/>
            <a:r>
              <a:rPr lang="zh-CN" altLang="en-US" sz="3600">
                <a:latin typeface="华文新魏" panose="02010800040101010101" pitchFamily="2" charset="-122"/>
                <a:ea typeface="华文新魏" panose="02010800040101010101" pitchFamily="2" charset="-122"/>
              </a:rPr>
              <a:t>调入一页而必须淘汰一个旧页时，所淘汰的页应该是以后不再访问的页或距现在最长时间后再访问的页。</a:t>
            </a:r>
          </a:p>
          <a:p>
            <a:pPr algn="just"/>
            <a:r>
              <a:rPr lang="en-US" altLang="zh-CN" sz="3600">
                <a:latin typeface="华文新魏" panose="02010800040101010101" pitchFamily="2" charset="-122"/>
                <a:ea typeface="华文新魏" panose="02010800040101010101" pitchFamily="2" charset="-122"/>
              </a:rPr>
              <a:t>Belady</a:t>
            </a:r>
            <a:r>
              <a:rPr lang="zh-CN" altLang="en-US" sz="3600">
                <a:latin typeface="华文新魏" panose="02010800040101010101" pitchFamily="2" charset="-122"/>
                <a:ea typeface="华文新魏" panose="02010800040101010101" pitchFamily="2" charset="-122"/>
              </a:rPr>
              <a:t>算法</a:t>
            </a:r>
            <a:r>
              <a:rPr lang="en-US" altLang="zh-CN" sz="3600">
                <a:latin typeface="华文新魏" panose="02010800040101010101" pitchFamily="2" charset="-122"/>
                <a:ea typeface="华文新魏" panose="02010800040101010101" pitchFamily="2" charset="-122"/>
              </a:rPr>
              <a:t>(Optimal)</a:t>
            </a:r>
            <a:r>
              <a:rPr lang="zh-CN" altLang="en-US" sz="3600">
                <a:latin typeface="华文新魏" panose="02010800040101010101" pitchFamily="2" charset="-122"/>
                <a:ea typeface="华文新魏" panose="02010800040101010101" pitchFamily="2" charset="-122"/>
              </a:rPr>
              <a:t> ，可用来作为衡量各种具体算法的标准。</a:t>
            </a:r>
          </a:p>
        </p:txBody>
      </p:sp>
    </p:spTree>
    <p:extLst>
      <p:ext uri="{BB962C8B-B14F-4D97-AF65-F5344CB8AC3E}">
        <p14:creationId xmlns:p14="http://schemas.microsoft.com/office/powerpoint/2010/main" val="10344807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28600" y="381000"/>
            <a:ext cx="89916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先进先出页面替换算法</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(FIFO)</a:t>
            </a:r>
          </a:p>
        </p:txBody>
      </p:sp>
      <p:sp>
        <p:nvSpPr>
          <p:cNvPr id="113667" name="Rectangle 3"/>
          <p:cNvSpPr>
            <a:spLocks noGrp="1" noChangeArrowheads="1"/>
          </p:cNvSpPr>
          <p:nvPr>
            <p:ph type="body" idx="1"/>
          </p:nvPr>
        </p:nvSpPr>
        <p:spPr>
          <a:xfrm>
            <a:off x="428625" y="1071563"/>
            <a:ext cx="8607871" cy="2068512"/>
          </a:xfrm>
        </p:spPr>
        <p:txBody>
          <a:bodyPr/>
          <a:lstStyle/>
          <a:p>
            <a:pPr marL="0" indent="0"/>
            <a:r>
              <a:rPr lang="zh-CN" altLang="en-US" dirty="0">
                <a:latin typeface="华文新魏" panose="02010800040101010101" pitchFamily="2" charset="-122"/>
                <a:ea typeface="华文新魏" panose="02010800040101010101" pitchFamily="2" charset="-122"/>
              </a:rPr>
              <a:t>基于程序总是按线性顺序来访问物理空间这一假设。</a:t>
            </a:r>
          </a:p>
          <a:p>
            <a:pPr marL="0" indent="0"/>
            <a:r>
              <a:rPr lang="zh-CN" altLang="en-US" dirty="0">
                <a:latin typeface="华文新魏" panose="02010800040101010101" pitchFamily="2" charset="-122"/>
                <a:ea typeface="华文新魏" panose="02010800040101010101" pitchFamily="2" charset="-122"/>
              </a:rPr>
              <a:t>算法总是淘汰最先调入主存的那一页，或者说在主存中驻留时间最长的那一页</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常驻的除外</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428625" y="3357563"/>
            <a:ext cx="7772400" cy="492125"/>
          </a:xfrm>
          <a:prstGeom prst="rect">
            <a:avLst/>
          </a:prstGeom>
          <a:noFill/>
          <a:ln w="9525">
            <a:noFill/>
            <a:miter lim="800000"/>
            <a:headEnd/>
            <a:tailEnd/>
          </a:ln>
        </p:spPr>
        <p:txBody>
          <a:bodyPr lIns="0" tIns="0" rIns="0" bIns="0" anchor="ctr">
            <a:spAutoFit/>
          </a:bodyPr>
          <a:lstStyle/>
          <a:p>
            <a:pPr eaLnBrk="0" hangingPunct="0">
              <a:defRPr/>
            </a:pPr>
            <a:r>
              <a:rPr lang="en-US" altLang="zh-CN" sz="3200" kern="0" dirty="0">
                <a:solidFill>
                  <a:srgbClr val="333399"/>
                </a:solidFill>
                <a:latin typeface="Times New Roman" pitchFamily="18" charset="0"/>
                <a:ea typeface="黑体" pitchFamily="49" charset="-122"/>
                <a:cs typeface="Times New Roman" pitchFamily="18" charset="0"/>
              </a:rPr>
              <a:t>FIFO</a:t>
            </a:r>
            <a:r>
              <a:rPr lang="zh-CN" altLang="en-US" sz="3200" kern="0" dirty="0">
                <a:solidFill>
                  <a:srgbClr val="333399"/>
                </a:solidFill>
                <a:latin typeface="Times New Roman" pitchFamily="18" charset="0"/>
                <a:ea typeface="黑体" pitchFamily="49" charset="-122"/>
                <a:cs typeface="Times New Roman" pitchFamily="18" charset="0"/>
              </a:rPr>
              <a:t>实现技术</a:t>
            </a:r>
          </a:p>
        </p:txBody>
      </p:sp>
      <p:sp>
        <p:nvSpPr>
          <p:cNvPr id="5" name="Rectangle 3"/>
          <p:cNvSpPr txBox="1">
            <a:spLocks noChangeArrowheads="1"/>
          </p:cNvSpPr>
          <p:nvPr/>
        </p:nvSpPr>
        <p:spPr bwMode="auto">
          <a:xfrm>
            <a:off x="642938" y="4000500"/>
            <a:ext cx="8001000" cy="1477963"/>
          </a:xfrm>
          <a:prstGeom prst="rect">
            <a:avLst/>
          </a:prstGeom>
          <a:noFill/>
          <a:ln w="9525">
            <a:noFill/>
            <a:miter lim="800000"/>
            <a:headEnd/>
            <a:tailEnd/>
          </a:ln>
        </p:spPr>
        <p:txBody>
          <a:bodyPr lIns="0" tIns="0" rIns="0" bIns="0">
            <a:spAutoFit/>
          </a:bodyPr>
          <a:lstStyle/>
          <a:p>
            <a:pPr marL="342900" indent="-342900" algn="just" eaLnBrk="0" hangingPunct="0">
              <a:spcBef>
                <a:spcPct val="20000"/>
              </a:spcBef>
              <a:buFontTx/>
              <a:buChar char="•"/>
              <a:defRPr/>
            </a:pPr>
            <a:r>
              <a:rPr lang="zh-CN" altLang="en-US" sz="3200" kern="0">
                <a:latin typeface="华文新魏" pitchFamily="2" charset="-122"/>
                <a:ea typeface="华文新魏" pitchFamily="2" charset="-122"/>
              </a:rPr>
              <a:t>引入指针链成队列，只要把进入主存的页面按时间的先后次序链接</a:t>
            </a:r>
            <a:r>
              <a:rPr lang="en-US" altLang="zh-CN" sz="3200" kern="0">
                <a:latin typeface="华文新魏" pitchFamily="2" charset="-122"/>
                <a:ea typeface="华文新魏" pitchFamily="2" charset="-122"/>
              </a:rPr>
              <a:t>,</a:t>
            </a:r>
            <a:r>
              <a:rPr lang="zh-CN" altLang="en-US" sz="3200" kern="0">
                <a:latin typeface="华文新魏" pitchFamily="2" charset="-122"/>
                <a:ea typeface="华文新魏" pitchFamily="2" charset="-122"/>
              </a:rPr>
              <a:t>新进入的页面从队尾入队</a:t>
            </a:r>
            <a:r>
              <a:rPr lang="en-US" altLang="zh-CN" sz="3200" kern="0">
                <a:latin typeface="华文新魏" pitchFamily="2" charset="-122"/>
                <a:ea typeface="华文新魏" pitchFamily="2" charset="-122"/>
              </a:rPr>
              <a:t>,</a:t>
            </a:r>
            <a:r>
              <a:rPr lang="zh-CN" altLang="en-US" sz="3200" kern="0">
                <a:latin typeface="华文新魏" pitchFamily="2" charset="-122"/>
                <a:ea typeface="华文新魏" pitchFamily="2" charset="-122"/>
              </a:rPr>
              <a:t>淘汰总是从队列头进行。</a:t>
            </a:r>
            <a:endParaRPr lang="en-US" altLang="zh-CN" sz="4800" kern="0" dirty="0">
              <a:latin typeface="华文新魏" pitchFamily="2" charset="-122"/>
              <a:ea typeface="华文新魏" pitchFamily="2" charset="-122"/>
            </a:endParaRPr>
          </a:p>
        </p:txBody>
      </p:sp>
    </p:spTree>
    <p:extLst>
      <p:ext uri="{BB962C8B-B14F-4D97-AF65-F5344CB8AC3E}">
        <p14:creationId xmlns:p14="http://schemas.microsoft.com/office/powerpoint/2010/main" val="982720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09600" y="304800"/>
            <a:ext cx="77724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FIFO</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实现技术</a:t>
            </a:r>
          </a:p>
        </p:txBody>
      </p:sp>
      <p:sp>
        <p:nvSpPr>
          <p:cNvPr id="114691" name="Rectangle 3"/>
          <p:cNvSpPr>
            <a:spLocks noGrp="1" noChangeArrowheads="1"/>
          </p:cNvSpPr>
          <p:nvPr>
            <p:ph type="body" idx="1"/>
          </p:nvPr>
        </p:nvSpPr>
        <p:spPr>
          <a:xfrm>
            <a:off x="714375" y="1189038"/>
            <a:ext cx="7858125" cy="4383087"/>
          </a:xfrm>
        </p:spPr>
        <p:txBody>
          <a:bodyPr/>
          <a:lstStyle/>
          <a:p>
            <a:pPr algn="just">
              <a:lnSpc>
                <a:spcPct val="90000"/>
              </a:lnSpc>
            </a:pPr>
            <a:r>
              <a:rPr lang="zh-CN" altLang="en-US">
                <a:latin typeface="华文新魏" panose="02010800040101010101" pitchFamily="2" charset="-122"/>
                <a:ea typeface="华文新魏" panose="02010800040101010101" pitchFamily="2" charset="-122"/>
              </a:rPr>
              <a:t>系统中设置一张具有</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个元素的页号表，它是Ｍ个数：</a:t>
            </a:r>
          </a:p>
          <a:p>
            <a:pPr algn="ctr">
              <a:lnSpc>
                <a:spcPct val="90000"/>
              </a:lnSpc>
              <a:buFontTx/>
              <a:buNone/>
            </a:pPr>
            <a:r>
              <a:rPr lang="en-US" altLang="zh-CN">
                <a:latin typeface="华文新魏" panose="02010800040101010101" pitchFamily="2" charset="-122"/>
                <a:ea typeface="华文新魏" panose="02010800040101010101" pitchFamily="2" charset="-122"/>
              </a:rPr>
              <a:t>P[0],  P[1],  </a:t>
            </a:r>
            <a:r>
              <a:rPr lang="en-US" altLang="zh-CN">
                <a:latin typeface="Times New Roman" panose="02020603050405020304" pitchFamily="18" charset="0"/>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P[m-1]</a:t>
            </a:r>
          </a:p>
          <a:p>
            <a:pPr algn="just">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组成的数组，每个</a:t>
            </a:r>
            <a:r>
              <a:rPr lang="en-US" altLang="zh-CN">
                <a:latin typeface="华文新魏" panose="02010800040101010101" pitchFamily="2" charset="-122"/>
                <a:ea typeface="华文新魏" panose="02010800040101010101" pitchFamily="2" charset="-122"/>
              </a:rPr>
              <a:t>P[i] (i =0,1,</a:t>
            </a:r>
            <a:r>
              <a:rPr lang="en-US" altLang="zh-CN">
                <a:latin typeface="Times New Roman" panose="02020603050405020304" pitchFamily="18" charset="0"/>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m-1) </a:t>
            </a:r>
            <a:r>
              <a:rPr lang="zh-CN" altLang="en-US">
                <a:latin typeface="华文新魏" panose="02010800040101010101" pitchFamily="2" charset="-122"/>
                <a:ea typeface="华文新魏" panose="02010800040101010101" pitchFamily="2" charset="-122"/>
              </a:rPr>
              <a:t>存储一个在主存中的页面的页号。用指针</a:t>
            </a:r>
            <a:r>
              <a:rPr lang="en-US" altLang="zh-CN">
                <a:latin typeface="华文新魏" panose="02010800040101010101" pitchFamily="2" charset="-122"/>
                <a:ea typeface="华文新魏" panose="02010800040101010101" pitchFamily="2" charset="-122"/>
              </a:rPr>
              <a:t>k</a:t>
            </a:r>
            <a:r>
              <a:rPr lang="zh-CN" altLang="en-US">
                <a:latin typeface="华文新魏" panose="02010800040101010101" pitchFamily="2" charset="-122"/>
                <a:ea typeface="华文新魏" panose="02010800040101010101" pitchFamily="2" charset="-122"/>
              </a:rPr>
              <a:t>指示当前调入新页时应淘汰的那一页在页号表中的位置。每当调入一个新页后，执行</a:t>
            </a:r>
          </a:p>
          <a:p>
            <a:pPr algn="ctr">
              <a:lnSpc>
                <a:spcPct val="90000"/>
              </a:lnSpc>
              <a:buFontTx/>
              <a:buNone/>
            </a:pPr>
            <a:r>
              <a:rPr lang="en-US" altLang="zh-CN">
                <a:latin typeface="华文新魏" panose="02010800040101010101" pitchFamily="2" charset="-122"/>
                <a:ea typeface="华文新魏" panose="02010800040101010101" pitchFamily="2" charset="-122"/>
              </a:rPr>
              <a:t>P[k] := </a:t>
            </a:r>
            <a:r>
              <a:rPr lang="zh-CN" altLang="en-US">
                <a:latin typeface="华文新魏" panose="02010800040101010101" pitchFamily="2" charset="-122"/>
                <a:ea typeface="华文新魏" panose="02010800040101010101" pitchFamily="2" charset="-122"/>
              </a:rPr>
              <a:t>新页的页号</a:t>
            </a:r>
            <a:r>
              <a:rPr lang="en-US" altLang="zh-CN">
                <a:latin typeface="华文新魏" panose="02010800040101010101" pitchFamily="2" charset="-122"/>
                <a:ea typeface="华文新魏" panose="02010800040101010101" pitchFamily="2" charset="-122"/>
              </a:rPr>
              <a:t>;</a:t>
            </a:r>
          </a:p>
          <a:p>
            <a:pPr algn="ctr">
              <a:lnSpc>
                <a:spcPct val="90000"/>
              </a:lnSpc>
              <a:buFontTx/>
              <a:buNone/>
            </a:pPr>
            <a:r>
              <a:rPr lang="en-US" altLang="zh-CN">
                <a:latin typeface="华文新魏" panose="02010800040101010101" pitchFamily="2" charset="-122"/>
                <a:ea typeface="华文新魏" panose="02010800040101010101" pitchFamily="2" charset="-122"/>
              </a:rPr>
              <a:t>k := (k+1) mod m;</a:t>
            </a:r>
          </a:p>
        </p:txBody>
      </p:sp>
    </p:spTree>
    <p:extLst>
      <p:ext uri="{BB962C8B-B14F-4D97-AF65-F5344CB8AC3E}">
        <p14:creationId xmlns:p14="http://schemas.microsoft.com/office/powerpoint/2010/main" val="6355130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80963" y="428625"/>
            <a:ext cx="89916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最近最少用页面替换算法</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LRU</a:t>
            </a:r>
            <a:endParaRPr lang="en-US" altLang="zh-CN" sz="48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5715" name="Rectangle 3"/>
          <p:cNvSpPr>
            <a:spLocks noGrp="1" noChangeArrowheads="1"/>
          </p:cNvSpPr>
          <p:nvPr>
            <p:ph type="body" idx="1"/>
          </p:nvPr>
        </p:nvSpPr>
        <p:spPr>
          <a:xfrm>
            <a:off x="642938" y="1571625"/>
            <a:ext cx="7620000" cy="3816350"/>
          </a:xfrm>
        </p:spPr>
        <p:txBody>
          <a:bodyPr/>
          <a:lstStyle/>
          <a:p>
            <a:pPr algn="just"/>
            <a:r>
              <a:rPr lang="zh-CN" altLang="en-US" sz="4000">
                <a:latin typeface="华文新魏" panose="02010800040101010101" pitchFamily="2" charset="-122"/>
                <a:ea typeface="华文新魏" panose="02010800040101010101" pitchFamily="2" charset="-122"/>
              </a:rPr>
              <a:t>算法淘汰的页面是在最近一段时间里较久未被访问的那页。</a:t>
            </a:r>
          </a:p>
          <a:p>
            <a:pPr algn="just"/>
            <a:r>
              <a:rPr lang="zh-CN" altLang="en-US" sz="4000">
                <a:latin typeface="华文新魏" panose="02010800040101010101" pitchFamily="2" charset="-122"/>
                <a:ea typeface="华文新魏" panose="02010800040101010101" pitchFamily="2" charset="-122"/>
              </a:rPr>
              <a:t>根据程序局部性原理，那些刚被使用过的页面，可能马上还要被使用，而在较长时间里未被使用的页面，可能不会马上使用到。</a:t>
            </a:r>
            <a:endParaRPr lang="en-US" altLang="zh-CN" sz="40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222429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57250" y="357188"/>
            <a:ext cx="78486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LRU</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算法实现：页面淘汰队列</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
        <p:nvSpPr>
          <p:cNvPr id="116739" name="Rectangle 3"/>
          <p:cNvSpPr>
            <a:spLocks noGrp="1" noChangeArrowheads="1"/>
          </p:cNvSpPr>
          <p:nvPr>
            <p:ph type="body" idx="1"/>
          </p:nvPr>
        </p:nvSpPr>
        <p:spPr>
          <a:xfrm>
            <a:off x="1066800" y="1143000"/>
            <a:ext cx="7315200" cy="4543425"/>
          </a:xfrm>
        </p:spPr>
        <p:txBody>
          <a:bodyPr/>
          <a:lstStyle/>
          <a:p>
            <a:pPr algn="just"/>
            <a:r>
              <a:rPr lang="zh-CN" altLang="en-US" sz="3600" dirty="0">
                <a:latin typeface="华文新魏" panose="02010800040101010101" pitchFamily="2" charset="-122"/>
                <a:ea typeface="华文新魏" panose="02010800040101010101" pitchFamily="2" charset="-122"/>
              </a:rPr>
              <a:t>队列中存放当前在主存中的页号，每当访问一页时就调整一次，使队列尾总指向最近访问的页，队列头就是最近最少用的页。</a:t>
            </a:r>
          </a:p>
          <a:p>
            <a:pPr algn="just"/>
            <a:r>
              <a:rPr lang="zh-CN" altLang="en-US" sz="3600" dirty="0">
                <a:latin typeface="华文新魏" panose="02010800040101010101" pitchFamily="2" charset="-122"/>
                <a:ea typeface="华文新魏" panose="02010800040101010101" pitchFamily="2" charset="-122"/>
              </a:rPr>
              <a:t>发生缺页中断时总淘汰队列头所指示的页；执行一次页面访问后，需要从队列中把该页调整到队列尾。课本</a:t>
            </a:r>
            <a:r>
              <a:rPr lang="en-US" altLang="zh-CN" sz="3600" dirty="0">
                <a:latin typeface="华文新魏" panose="02010800040101010101" pitchFamily="2" charset="-122"/>
                <a:ea typeface="华文新魏" panose="02010800040101010101" pitchFamily="2" charset="-122"/>
              </a:rPr>
              <a:t>P225</a:t>
            </a:r>
            <a:r>
              <a:rPr lang="zh-CN" altLang="en-US" sz="3600" dirty="0">
                <a:latin typeface="华文新魏" panose="02010800040101010101" pitchFamily="2" charset="-122"/>
                <a:ea typeface="华文新魏" panose="02010800040101010101" pitchFamily="2" charset="-122"/>
              </a:rPr>
              <a:t>例题。</a:t>
            </a:r>
            <a:endParaRPr lang="en-US" altLang="zh-CN"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925652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71500" y="571500"/>
            <a:ext cx="77724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LRU</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算法实现：标志位法</a:t>
            </a:r>
          </a:p>
        </p:txBody>
      </p:sp>
      <p:sp>
        <p:nvSpPr>
          <p:cNvPr id="117763" name="Rectangle 3"/>
          <p:cNvSpPr>
            <a:spLocks noGrp="1" noChangeArrowheads="1"/>
          </p:cNvSpPr>
          <p:nvPr>
            <p:ph type="body" idx="1"/>
          </p:nvPr>
        </p:nvSpPr>
        <p:spPr>
          <a:xfrm>
            <a:off x="642938" y="1500188"/>
            <a:ext cx="8177534" cy="4098925"/>
          </a:xfrm>
        </p:spPr>
        <p:txBody>
          <a:bodyPr/>
          <a:lstStyle/>
          <a:p>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每页设置一个引用标志位</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，访问某页时，由硬件将页标志位</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置</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，隔一定时间</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将所有页的标志</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均清</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发生缺页中断时，从标志位</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为</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的页中挑选一页淘汰。挑选到要淘汰的页后，也将所有页的标志位</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R</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清</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a:t>
            </a:r>
            <a:endParaRPr lang="en-US" altLang="zh-CN" sz="3600" dirty="0">
              <a:latin typeface="Times New Roman" panose="02020603050405020304" pitchFamily="18" charset="0"/>
              <a:ea typeface="华文新魏" panose="02010800040101010101" pitchFamily="2" charset="-122"/>
              <a:cs typeface="Times New Roman" panose="02020603050405020304" pitchFamily="18" charset="0"/>
            </a:endParaRPr>
          </a:p>
          <a:p>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算法实现开销小，但时间</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确定困难。</a:t>
            </a:r>
            <a:endParaRPr lang="en-US" altLang="zh-CN" sz="3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82942351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14375" y="571500"/>
            <a:ext cx="79248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LRU</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算法实现：多位寄存器法</a:t>
            </a:r>
            <a:endPar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8787" name="Rectangle 3"/>
          <p:cNvSpPr>
            <a:spLocks noGrp="1" noChangeArrowheads="1"/>
          </p:cNvSpPr>
          <p:nvPr>
            <p:ph type="body" idx="1"/>
          </p:nvPr>
        </p:nvSpPr>
        <p:spPr>
          <a:xfrm>
            <a:off x="838200" y="1371600"/>
            <a:ext cx="7848600" cy="3435350"/>
          </a:xfrm>
        </p:spPr>
        <p:txBody>
          <a:bodyPr/>
          <a:lstStyle/>
          <a:p>
            <a:pPr algn="just"/>
            <a:r>
              <a:rPr lang="zh-CN" altLang="en-US" sz="3600">
                <a:latin typeface="华文新魏" panose="02010800040101010101" pitchFamily="2" charset="-122"/>
                <a:ea typeface="华文新魏" panose="02010800040101010101" pitchFamily="2" charset="-122"/>
              </a:rPr>
              <a:t>为每个页设置一个多位寄存器， 当页面被访问时，对应的寄存器的最左边位置</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a:t>
            </a:r>
          </a:p>
          <a:p>
            <a:pPr algn="just"/>
            <a:r>
              <a:rPr lang="zh-CN" altLang="en-US" sz="3600">
                <a:latin typeface="华文新魏" panose="02010800040101010101" pitchFamily="2" charset="-122"/>
                <a:ea typeface="华文新魏" panose="02010800040101010101" pitchFamily="2" charset="-122"/>
              </a:rPr>
              <a:t>每隔时间</a:t>
            </a:r>
            <a:r>
              <a:rPr lang="en-US" altLang="zh-CN" sz="3600">
                <a:latin typeface="华文新魏" panose="02010800040101010101" pitchFamily="2" charset="-122"/>
                <a:ea typeface="华文新魏" panose="02010800040101010101" pitchFamily="2" charset="-122"/>
              </a:rPr>
              <a:t>t</a:t>
            </a:r>
            <a:r>
              <a:rPr lang="zh-CN" altLang="en-US" sz="3600">
                <a:latin typeface="华文新魏" panose="02010800040101010101" pitchFamily="2" charset="-122"/>
                <a:ea typeface="华文新魏" panose="02010800040101010101" pitchFamily="2" charset="-122"/>
              </a:rPr>
              <a:t>，将</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寄存器右移一位；发生缺页中断时，找最小数值的</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寄存器对应的页面淘汰。</a:t>
            </a:r>
            <a:endParaRPr lang="en-US" altLang="zh-CN"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458407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71500" y="428625"/>
            <a:ext cx="79248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LRU</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算法实现：多位计数器法</a:t>
            </a:r>
          </a:p>
        </p:txBody>
      </p:sp>
      <p:sp>
        <p:nvSpPr>
          <p:cNvPr id="119811" name="Rectangle 3"/>
          <p:cNvSpPr>
            <a:spLocks noGrp="1" noChangeArrowheads="1"/>
          </p:cNvSpPr>
          <p:nvPr>
            <p:ph type="body" idx="1"/>
          </p:nvPr>
        </p:nvSpPr>
        <p:spPr>
          <a:xfrm>
            <a:off x="914400" y="1295400"/>
            <a:ext cx="7391400" cy="3989388"/>
          </a:xfrm>
        </p:spPr>
        <p:txBody>
          <a:bodyPr/>
          <a:lstStyle/>
          <a:p>
            <a:r>
              <a:rPr lang="zh-CN" altLang="en-US" sz="3600">
                <a:latin typeface="Times New Roman" panose="02020603050405020304" pitchFamily="18" charset="0"/>
                <a:ea typeface="华文新魏" panose="02010800040101010101" pitchFamily="2" charset="-122"/>
                <a:cs typeface="Times New Roman" panose="02020603050405020304" pitchFamily="18" charset="0"/>
              </a:rPr>
              <a:t>每个页面设置一个多位计数器，又叫最不常用页面替换算法</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LFU</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。每当访问一页时，就使它对应的计数器加</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当发生缺页中断时，可选择计数值最小的对应页面淘汰，并将所有计数器全部清</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 </a:t>
            </a:r>
            <a:endParaRPr lang="en-US" altLang="zh-CN" sz="3600">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9538195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00063" y="428625"/>
            <a:ext cx="79248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LRU</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算法实现：多位计时器法</a:t>
            </a:r>
          </a:p>
        </p:txBody>
      </p:sp>
      <p:sp>
        <p:nvSpPr>
          <p:cNvPr id="120835" name="Rectangle 3"/>
          <p:cNvSpPr>
            <a:spLocks noGrp="1" noChangeArrowheads="1"/>
          </p:cNvSpPr>
          <p:nvPr>
            <p:ph type="body" idx="1"/>
          </p:nvPr>
        </p:nvSpPr>
        <p:spPr>
          <a:xfrm>
            <a:off x="838200" y="1295400"/>
            <a:ext cx="7622232" cy="3435350"/>
          </a:xfrm>
        </p:spPr>
        <p:txBody>
          <a:bodyPr/>
          <a:lstStyle/>
          <a:p>
            <a:r>
              <a:rPr lang="zh-CN" altLang="en-US" sz="3600" dirty="0">
                <a:latin typeface="华文新魏" panose="02010800040101010101" pitchFamily="2" charset="-122"/>
                <a:ea typeface="华文新魏" panose="02010800040101010101" pitchFamily="2" charset="-122"/>
              </a:rPr>
              <a:t>为每个页面设置一个多位计时器，每当页面被访问时，系统的绝对时间记入计时器。</a:t>
            </a:r>
          </a:p>
          <a:p>
            <a:r>
              <a:rPr lang="zh-CN" altLang="en-US" sz="3600" dirty="0">
                <a:latin typeface="华文新魏" panose="02010800040101010101" pitchFamily="2" charset="-122"/>
                <a:ea typeface="华文新魏" panose="02010800040101010101" pitchFamily="2" charset="-122"/>
              </a:rPr>
              <a:t>比较各页面的计时器的值，选最小值的未使用的页面淘汰，因为，它是最</a:t>
            </a:r>
            <a:r>
              <a:rPr lang="zh-CN" altLang="en-US" sz="3600" dirty="0">
                <a:latin typeface="Times New Roman" panose="02020603050405020304" pitchFamily="18" charset="0"/>
                <a:ea typeface="华文新魏" panose="02010800040101010101" pitchFamily="2" charset="-122"/>
              </a:rPr>
              <a:t>“</a:t>
            </a:r>
            <a:r>
              <a:rPr lang="zh-CN" altLang="en-US" sz="3600" dirty="0">
                <a:latin typeface="华文新魏" panose="02010800040101010101" pitchFamily="2" charset="-122"/>
                <a:ea typeface="华文新魏" panose="02010800040101010101" pitchFamily="2" charset="-122"/>
              </a:rPr>
              <a:t>老</a:t>
            </a:r>
            <a:r>
              <a:rPr lang="zh-CN" altLang="en-US" sz="3600" dirty="0">
                <a:latin typeface="Times New Roman" panose="02020603050405020304" pitchFamily="18" charset="0"/>
                <a:ea typeface="华文新魏" panose="02010800040101010101" pitchFamily="2" charset="-122"/>
              </a:rPr>
              <a:t>”</a:t>
            </a:r>
            <a:r>
              <a:rPr lang="zh-CN" altLang="en-US" sz="3600" dirty="0">
                <a:latin typeface="华文新魏" panose="02010800040101010101" pitchFamily="2" charset="-122"/>
                <a:ea typeface="华文新魏" panose="02010800040101010101" pitchFamily="2" charset="-122"/>
              </a:rPr>
              <a:t>的未使用的页面。</a:t>
            </a:r>
            <a:endParaRPr lang="en-US" altLang="zh-CN" sz="36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631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3DFDC5-162C-44D6-A4C2-82F0FCDA07A3}"/>
              </a:ext>
            </a:extLst>
          </p:cNvPr>
          <p:cNvSpPr>
            <a:spLocks noGrp="1"/>
          </p:cNvSpPr>
          <p:nvPr>
            <p:ph idx="1"/>
          </p:nvPr>
        </p:nvSpPr>
        <p:spPr>
          <a:xfrm>
            <a:off x="457200" y="908720"/>
            <a:ext cx="8229600" cy="5400600"/>
          </a:xfrm>
        </p:spPr>
        <p:txBody>
          <a:bodyPr/>
          <a:lstStyle/>
          <a:p>
            <a:r>
              <a:rPr lang="zh-CN" altLang="en-US" b="1" dirty="0">
                <a:solidFill>
                  <a:srgbClr val="3333CC"/>
                </a:solidFill>
              </a:rPr>
              <a:t>静态地址重定位：</a:t>
            </a:r>
            <a:r>
              <a:rPr lang="zh-CN" altLang="en-US" dirty="0">
                <a:latin typeface="华文新魏" panose="02010800040101010101" pitchFamily="2" charset="-122"/>
                <a:ea typeface="华文新魏" panose="02010800040101010101" pitchFamily="2" charset="-122"/>
              </a:rPr>
              <a:t>在程序装入内存的过程中完成，是指在程序开始运行前，程序中的各个地址有关的项均已完成重定位，地址变换通常是在装入时一次完成的，以后不再改变，故成为静态重定位。</a:t>
            </a:r>
            <a:endParaRPr lang="en-US" altLang="zh-CN" dirty="0">
              <a:latin typeface="华文新魏" panose="02010800040101010101" pitchFamily="2" charset="-122"/>
              <a:ea typeface="华文新魏" panose="02010800040101010101" pitchFamily="2" charset="-122"/>
            </a:endParaRPr>
          </a:p>
          <a:p>
            <a:r>
              <a:rPr lang="zh-CN" altLang="en-US" b="1" dirty="0">
                <a:solidFill>
                  <a:srgbClr val="3333CC"/>
                </a:solidFill>
              </a:rPr>
              <a:t>优点：</a:t>
            </a:r>
            <a:r>
              <a:rPr lang="zh-CN" altLang="en-US" dirty="0">
                <a:latin typeface="华文新魏" panose="02010800040101010101" pitchFamily="2" charset="-122"/>
                <a:ea typeface="华文新魏" panose="02010800040101010101" pitchFamily="2" charset="-122"/>
              </a:rPr>
              <a:t>无需硬件支持</a:t>
            </a:r>
            <a:endParaRPr lang="en-US" altLang="zh-CN" dirty="0">
              <a:latin typeface="华文新魏" panose="02010800040101010101" pitchFamily="2" charset="-122"/>
              <a:ea typeface="华文新魏" panose="02010800040101010101" pitchFamily="2" charset="-122"/>
            </a:endParaRPr>
          </a:p>
          <a:p>
            <a:r>
              <a:rPr lang="zh-CN" altLang="en-US" b="1" dirty="0">
                <a:solidFill>
                  <a:srgbClr val="3333CC"/>
                </a:solidFill>
              </a:rPr>
              <a:t>缺点：</a:t>
            </a:r>
            <a:endParaRPr lang="en-US" altLang="zh-CN" b="1" dirty="0">
              <a:solidFill>
                <a:srgbClr val="3333CC"/>
              </a:solidFill>
            </a:endParaRPr>
          </a:p>
          <a:p>
            <a:pPr marL="0" indent="0">
              <a:buNone/>
            </a:pP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）程序重定位之后就不能在内存中搬动了。</a:t>
            </a:r>
            <a:r>
              <a:rPr lang="en-US" altLang="zh-CN" dirty="0">
                <a:latin typeface="华文新魏" panose="02010800040101010101" pitchFamily="2" charset="-122"/>
                <a:ea typeface="华文新魏" panose="02010800040101010101" pitchFamily="2" charset="-122"/>
              </a:rPr>
              <a:t>    2</a:t>
            </a:r>
            <a:r>
              <a:rPr lang="zh-CN" altLang="en-US" dirty="0">
                <a:latin typeface="华文新魏" panose="02010800040101010101" pitchFamily="2" charset="-122"/>
                <a:ea typeface="华文新魏" panose="02010800040101010101" pitchFamily="2" charset="-122"/>
              </a:rPr>
              <a:t>）要求程序的存储空间是连续的，不能把程序放在若干个不连续的区域中。</a:t>
            </a:r>
          </a:p>
        </p:txBody>
      </p:sp>
    </p:spTree>
    <p:extLst>
      <p:ext uri="{BB962C8B-B14F-4D97-AF65-F5344CB8AC3E}">
        <p14:creationId xmlns:p14="http://schemas.microsoft.com/office/powerpoint/2010/main" val="16406193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09600" y="228600"/>
            <a:ext cx="8077200" cy="615950"/>
          </a:xfrm>
        </p:spPr>
        <p:txBody>
          <a:bodyPr/>
          <a:lstStyle/>
          <a:p>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第二次机会页面替换算法</a:t>
            </a:r>
            <a:endParaRPr lang="zh-CN" altLang="en-US" sz="48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1859" name="Rectangle 3"/>
          <p:cNvSpPr>
            <a:spLocks noGrp="1" noChangeArrowheads="1"/>
          </p:cNvSpPr>
          <p:nvPr>
            <p:ph type="body" idx="1"/>
          </p:nvPr>
        </p:nvSpPr>
        <p:spPr>
          <a:xfrm>
            <a:off x="452438" y="950913"/>
            <a:ext cx="8262937" cy="5121275"/>
          </a:xfrm>
        </p:spPr>
        <p:txBody>
          <a:bodyPr/>
          <a:lstStyle/>
          <a:p>
            <a:pPr marL="0" indent="0" algn="just">
              <a:buFontTx/>
              <a:buNone/>
            </a:pPr>
            <a:r>
              <a:rPr lang="en-US" altLang="zh-CN" sz="36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    </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改进</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FIFO</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算法</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把</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FIFO</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与页表中的“引用位”结合起来使用：</a:t>
            </a:r>
          </a:p>
          <a:p>
            <a:pPr marL="0" indent="0"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检查</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FIFO</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中的队首页面</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最早进入主存的页面</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如果它的“引用位”是</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这个页面既老又没有用，选择该页面淘汰</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 </a:t>
            </a:r>
          </a:p>
          <a:p>
            <a:pPr marL="0" indent="0"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如果“引用位”是</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说明它进入主存较早，但最近仍在使用。把它的“引用位”清</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0,</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并把这个页面移到队尾，把它看作是一个新调入的页。</a:t>
            </a:r>
          </a:p>
          <a:p>
            <a:pPr marL="0" indent="0"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算法含义：最先进入主存的页面，如果最近还在被使用的话</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仍然有机会作为像一个新调入页面一样留在主存中。</a:t>
            </a:r>
            <a:endParaRPr lang="zh-CN" altLang="en-US" sz="360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54779142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14313" y="214313"/>
            <a:ext cx="8643937" cy="615950"/>
          </a:xfrm>
        </p:spPr>
        <p:txBody>
          <a:bodyPr/>
          <a:lstStyle/>
          <a:p>
            <a:pPr eaLnBrk="1" hangingPunct="1"/>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(5)</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时钟页面替换算法</a:t>
            </a:r>
            <a:endPar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9459" name="Rectangle 3"/>
          <p:cNvSpPr>
            <a:spLocks noGrp="1" noChangeArrowheads="1"/>
          </p:cNvSpPr>
          <p:nvPr>
            <p:ph type="body" idx="1"/>
          </p:nvPr>
        </p:nvSpPr>
        <p:spPr>
          <a:xfrm>
            <a:off x="214313" y="928688"/>
            <a:ext cx="8572500" cy="4800600"/>
          </a:xfrm>
        </p:spPr>
        <p:txBody>
          <a:bodyPr/>
          <a:lstStyle/>
          <a:p>
            <a:pPr algn="just" eaLnBrk="1" hangingPunct="1">
              <a:buFontTx/>
              <a:buNone/>
              <a:defRPr/>
            </a:pPr>
            <a:r>
              <a:rPr lang="en-US" altLang="zh-CN" dirty="0">
                <a:latin typeface="华文新魏" pitchFamily="2" charset="-122"/>
                <a:ea typeface="华文新魏" pitchFamily="2" charset="-122"/>
              </a:rPr>
              <a:t>       </a:t>
            </a:r>
            <a:r>
              <a:rPr lang="zh-CN" altLang="en-US" dirty="0">
                <a:solidFill>
                  <a:srgbClr val="0000FF"/>
                </a:solidFill>
                <a:latin typeface="黑体" pitchFamily="49" charset="-122"/>
                <a:ea typeface="黑体" pitchFamily="49" charset="-122"/>
              </a:rPr>
              <a:t>算法实现要点：</a:t>
            </a:r>
          </a:p>
          <a:p>
            <a:pPr marL="0" indent="0" algn="just" eaLnBrk="1" hangingPunct="1">
              <a:spcBef>
                <a:spcPts val="0"/>
              </a:spcBef>
              <a:buFontTx/>
              <a:buNone/>
              <a:defRPr/>
            </a:pP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一个页面首次装入主存，其“引用位”置</a:t>
            </a:r>
            <a:r>
              <a:rPr lang="en-US" altLang="zh-CN" sz="2800" dirty="0">
                <a:latin typeface="Times New Roman" pitchFamily="18" charset="0"/>
                <a:ea typeface="华文新魏" pitchFamily="2" charset="-122"/>
                <a:cs typeface="Times New Roman" pitchFamily="18" charset="0"/>
              </a:rPr>
              <a:t>0 </a:t>
            </a:r>
            <a:r>
              <a:rPr lang="zh-CN" altLang="en-US" sz="2800" dirty="0">
                <a:latin typeface="Times New Roman" pitchFamily="18" charset="0"/>
                <a:ea typeface="华文新魏" pitchFamily="2" charset="-122"/>
                <a:cs typeface="Times New Roman" pitchFamily="18" charset="0"/>
              </a:rPr>
              <a:t>。</a:t>
            </a:r>
            <a:endParaRPr lang="zh-CN" altLang="en-US" sz="2800" dirty="0">
              <a:solidFill>
                <a:srgbClr val="FF0000"/>
              </a:solidFill>
              <a:latin typeface="Times New Roman" pitchFamily="18" charset="0"/>
              <a:ea typeface="华文新魏" pitchFamily="2" charset="-122"/>
              <a:cs typeface="Times New Roman" pitchFamily="18" charset="0"/>
            </a:endParaRPr>
          </a:p>
          <a:p>
            <a:pPr marL="0" indent="0" algn="just" eaLnBrk="1" hangingPunct="1">
              <a:spcBef>
                <a:spcPts val="0"/>
              </a:spcBef>
              <a:defRPr/>
            </a:pPr>
            <a:r>
              <a:rPr lang="zh-CN" altLang="en-US" sz="2800" dirty="0">
                <a:latin typeface="Times New Roman" pitchFamily="18" charset="0"/>
                <a:ea typeface="华文新魏" pitchFamily="2" charset="-122"/>
                <a:cs typeface="Times New Roman" pitchFamily="18" charset="0"/>
              </a:rPr>
              <a:t>主存中的任何页面被访问时</a:t>
            </a:r>
            <a:r>
              <a:rPr lang="en-US" altLang="zh-CN" sz="2800" dirty="0">
                <a:latin typeface="Times New Roman" pitchFamily="18" charset="0"/>
                <a:ea typeface="华文新魏" pitchFamily="2" charset="-122"/>
                <a:cs typeface="Times New Roman" pitchFamily="18" charset="0"/>
              </a:rPr>
              <a:t>, </a:t>
            </a:r>
            <a:r>
              <a:rPr lang="zh-CN" altLang="en-US" sz="2800" dirty="0">
                <a:latin typeface="Times New Roman" pitchFamily="18" charset="0"/>
                <a:ea typeface="华文新魏" pitchFamily="2" charset="-122"/>
                <a:cs typeface="Times New Roman" pitchFamily="18" charset="0"/>
              </a:rPr>
              <a:t>“引用位”置</a:t>
            </a:r>
            <a:r>
              <a:rPr lang="en-US" altLang="zh-CN" sz="2800" dirty="0">
                <a:latin typeface="Times New Roman" pitchFamily="18" charset="0"/>
                <a:ea typeface="华文新魏" pitchFamily="2" charset="-122"/>
                <a:cs typeface="Times New Roman" pitchFamily="18" charset="0"/>
              </a:rPr>
              <a:t>1</a:t>
            </a:r>
            <a:r>
              <a:rPr lang="zh-CN" altLang="en-US" sz="2800" dirty="0">
                <a:latin typeface="Times New Roman" pitchFamily="18" charset="0"/>
                <a:ea typeface="华文新魏" pitchFamily="2" charset="-122"/>
                <a:cs typeface="Times New Roman" pitchFamily="18" charset="0"/>
              </a:rPr>
              <a:t>。</a:t>
            </a:r>
          </a:p>
          <a:p>
            <a:pPr marL="0" indent="0" algn="just" eaLnBrk="1" hangingPunct="1">
              <a:spcBef>
                <a:spcPts val="0"/>
              </a:spcBef>
              <a:defRPr/>
            </a:pPr>
            <a:r>
              <a:rPr lang="zh-CN" altLang="en-US" sz="2800" dirty="0">
                <a:latin typeface="Times New Roman" pitchFamily="18" charset="0"/>
                <a:ea typeface="华文新魏" pitchFamily="2" charset="-122"/>
                <a:cs typeface="Times New Roman" pitchFamily="18" charset="0"/>
              </a:rPr>
              <a:t>淘汰页面时</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从指针当前指向的页面开始扫描循环队列，把遇到的“引用位”是</a:t>
            </a:r>
            <a:r>
              <a:rPr lang="en-US" altLang="zh-CN" sz="2800" dirty="0">
                <a:latin typeface="Times New Roman" pitchFamily="18" charset="0"/>
                <a:ea typeface="华文新魏" pitchFamily="2" charset="-122"/>
                <a:cs typeface="Times New Roman" pitchFamily="18" charset="0"/>
              </a:rPr>
              <a:t>1</a:t>
            </a:r>
            <a:r>
              <a:rPr lang="zh-CN" altLang="en-US" sz="2800" dirty="0">
                <a:latin typeface="Times New Roman" pitchFamily="18" charset="0"/>
                <a:ea typeface="华文新魏" pitchFamily="2" charset="-122"/>
                <a:cs typeface="Times New Roman" pitchFamily="18" charset="0"/>
              </a:rPr>
              <a:t>的页面的“引用位”清</a:t>
            </a:r>
            <a:r>
              <a:rPr lang="en-US" altLang="zh-CN" sz="2800" dirty="0">
                <a:latin typeface="Times New Roman" pitchFamily="18" charset="0"/>
                <a:ea typeface="华文新魏" pitchFamily="2" charset="-122"/>
                <a:cs typeface="Times New Roman" pitchFamily="18" charset="0"/>
              </a:rPr>
              <a:t>0,</a:t>
            </a:r>
            <a:r>
              <a:rPr lang="zh-CN" altLang="en-US" sz="2800" dirty="0">
                <a:latin typeface="Times New Roman" pitchFamily="18" charset="0"/>
                <a:ea typeface="华文新魏" pitchFamily="2" charset="-122"/>
                <a:cs typeface="Times New Roman" pitchFamily="18" charset="0"/>
              </a:rPr>
              <a:t>跳过这个页面</a:t>
            </a:r>
            <a:r>
              <a:rPr lang="en-US" altLang="zh-CN" sz="2800" dirty="0">
                <a:latin typeface="Times New Roman" pitchFamily="18" charset="0"/>
                <a:ea typeface="华文新魏" pitchFamily="2" charset="-122"/>
                <a:cs typeface="Times New Roman" pitchFamily="18" charset="0"/>
              </a:rPr>
              <a:t>; </a:t>
            </a:r>
            <a:r>
              <a:rPr lang="zh-CN" altLang="en-US" sz="2800" dirty="0">
                <a:latin typeface="Times New Roman" pitchFamily="18" charset="0"/>
                <a:ea typeface="华文新魏" pitchFamily="2" charset="-122"/>
                <a:cs typeface="Times New Roman" pitchFamily="18" charset="0"/>
              </a:rPr>
              <a:t>把所遇到的“引用位”是</a:t>
            </a:r>
            <a:r>
              <a:rPr lang="en-US" altLang="zh-CN" sz="2800" dirty="0">
                <a:latin typeface="Times New Roman" pitchFamily="18" charset="0"/>
                <a:ea typeface="华文新魏" pitchFamily="2" charset="-122"/>
                <a:cs typeface="Times New Roman" pitchFamily="18" charset="0"/>
              </a:rPr>
              <a:t>0</a:t>
            </a:r>
            <a:r>
              <a:rPr lang="zh-CN" altLang="en-US" sz="2800" dirty="0">
                <a:latin typeface="Times New Roman" pitchFamily="18" charset="0"/>
                <a:ea typeface="华文新魏" pitchFamily="2" charset="-122"/>
                <a:cs typeface="Times New Roman" pitchFamily="18" charset="0"/>
              </a:rPr>
              <a:t>的页面淘汰掉</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指针推进一步。</a:t>
            </a:r>
            <a:endParaRPr lang="en-US" altLang="zh-CN" sz="2800" dirty="0">
              <a:latin typeface="Times New Roman" pitchFamily="18" charset="0"/>
              <a:ea typeface="华文新魏" pitchFamily="2" charset="-122"/>
              <a:cs typeface="Times New Roman" pitchFamily="18" charset="0"/>
            </a:endParaRPr>
          </a:p>
          <a:p>
            <a:pPr marL="0" indent="0" algn="just" eaLnBrk="1" hangingPunct="1">
              <a:spcBef>
                <a:spcPts val="0"/>
              </a:spcBef>
              <a:defRPr/>
            </a:pPr>
            <a:r>
              <a:rPr lang="zh-CN" altLang="en-US" sz="2800" dirty="0">
                <a:latin typeface="华文新魏" pitchFamily="2" charset="-122"/>
                <a:ea typeface="华文新魏" pitchFamily="2" charset="-122"/>
              </a:rPr>
              <a:t>扫描循环队列时，如果遇到的所有页面的“引用位</a:t>
            </a:r>
            <a:r>
              <a:rPr lang="zh-CN" altLang="en-US" sz="2800" dirty="0">
                <a:ea typeface="华文新魏" pitchFamily="2" charset="-122"/>
              </a:rPr>
              <a:t>”</a:t>
            </a:r>
            <a:r>
              <a:rPr lang="zh-CN" altLang="en-US" sz="2800" dirty="0">
                <a:latin typeface="华文新魏" pitchFamily="2" charset="-122"/>
                <a:ea typeface="华文新魏" pitchFamily="2" charset="-122"/>
              </a:rPr>
              <a:t>为</a:t>
            </a:r>
            <a:r>
              <a:rPr lang="en-US" altLang="zh-CN" sz="2800" dirty="0">
                <a:latin typeface="华文新魏" pitchFamily="2" charset="-122"/>
                <a:ea typeface="华文新魏" pitchFamily="2" charset="-122"/>
              </a:rPr>
              <a:t>1</a:t>
            </a:r>
            <a:r>
              <a:rPr lang="zh-CN" altLang="en-US" sz="2800" dirty="0">
                <a:latin typeface="华文新魏" pitchFamily="2" charset="-122"/>
                <a:ea typeface="华文新魏" pitchFamily="2" charset="-122"/>
              </a:rPr>
              <a:t>，指针就会绕整个循环队列一圈，把碰到的所有页面的“引用位</a:t>
            </a:r>
            <a:r>
              <a:rPr lang="zh-CN" altLang="en-US" sz="2800" dirty="0">
                <a:ea typeface="华文新魏" pitchFamily="2" charset="-122"/>
              </a:rPr>
              <a:t>”</a:t>
            </a:r>
            <a:r>
              <a:rPr lang="zh-CN" altLang="en-US" sz="2800" dirty="0">
                <a:latin typeface="华文新魏" pitchFamily="2" charset="-122"/>
                <a:ea typeface="华文新魏" pitchFamily="2" charset="-122"/>
              </a:rPr>
              <a:t>清</a:t>
            </a:r>
            <a:r>
              <a:rPr lang="en-US" altLang="zh-CN" sz="2800" dirty="0">
                <a:latin typeface="华文新魏" pitchFamily="2" charset="-122"/>
                <a:ea typeface="华文新魏" pitchFamily="2" charset="-122"/>
              </a:rPr>
              <a:t>0;</a:t>
            </a:r>
            <a:r>
              <a:rPr lang="zh-CN" altLang="en-US" sz="2800" dirty="0">
                <a:latin typeface="华文新魏" pitchFamily="2" charset="-122"/>
                <a:ea typeface="华文新魏" pitchFamily="2" charset="-122"/>
              </a:rPr>
              <a:t>指针停在起始位置，并淘汰掉这一页</a:t>
            </a:r>
            <a:r>
              <a:rPr lang="en-US" altLang="zh-CN" sz="2800" dirty="0">
                <a:latin typeface="华文新魏" pitchFamily="2" charset="-122"/>
                <a:ea typeface="华文新魏" pitchFamily="2" charset="-122"/>
              </a:rPr>
              <a:t>, </a:t>
            </a:r>
            <a:r>
              <a:rPr lang="zh-CN" altLang="en-US" sz="2800" dirty="0">
                <a:latin typeface="华文新魏" pitchFamily="2" charset="-122"/>
                <a:ea typeface="华文新魏" pitchFamily="2" charset="-122"/>
              </a:rPr>
              <a:t>然后指针推进一步。</a:t>
            </a:r>
            <a:endParaRPr lang="zh-CN" altLang="en-US" sz="2800" dirty="0">
              <a:latin typeface="Times New Roman" pitchFamily="18" charset="0"/>
              <a:ea typeface="华文新魏" pitchFamily="2" charset="-122"/>
              <a:cs typeface="Times New Roman" pitchFamily="18" charset="0"/>
            </a:endParaRPr>
          </a:p>
        </p:txBody>
      </p:sp>
    </p:spTree>
    <p:extLst>
      <p:ext uri="{BB962C8B-B14F-4D97-AF65-F5344CB8AC3E}">
        <p14:creationId xmlns:p14="http://schemas.microsoft.com/office/powerpoint/2010/main" val="25002920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57250" y="285750"/>
            <a:ext cx="7772400" cy="61595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时钟页面替换算法的一个例子 </a:t>
            </a:r>
          </a:p>
        </p:txBody>
      </p:sp>
      <p:grpSp>
        <p:nvGrpSpPr>
          <p:cNvPr id="123907" name="组合 79"/>
          <p:cNvGrpSpPr>
            <a:grpSpLocks/>
          </p:cNvGrpSpPr>
          <p:nvPr/>
        </p:nvGrpSpPr>
        <p:grpSpPr bwMode="auto">
          <a:xfrm>
            <a:off x="533400" y="1295400"/>
            <a:ext cx="7772400" cy="4719638"/>
            <a:chOff x="533400" y="1295400"/>
            <a:chExt cx="7772400" cy="4719638"/>
          </a:xfrm>
        </p:grpSpPr>
        <p:sp>
          <p:nvSpPr>
            <p:cNvPr id="123908" name="Oval 6"/>
            <p:cNvSpPr>
              <a:spLocks noChangeArrowheads="1"/>
            </p:cNvSpPr>
            <p:nvPr/>
          </p:nvSpPr>
          <p:spPr bwMode="auto">
            <a:xfrm>
              <a:off x="692018" y="1865723"/>
              <a:ext cx="3489590" cy="36059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09" name="Oval 7"/>
            <p:cNvSpPr>
              <a:spLocks noChangeArrowheads="1"/>
            </p:cNvSpPr>
            <p:nvPr/>
          </p:nvSpPr>
          <p:spPr bwMode="auto">
            <a:xfrm>
              <a:off x="1643724" y="2800607"/>
              <a:ext cx="1586177" cy="160265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10" name="Text Box 8"/>
            <p:cNvSpPr txBox="1">
              <a:spLocks noChangeArrowheads="1"/>
            </p:cNvSpPr>
            <p:nvPr/>
          </p:nvSpPr>
          <p:spPr bwMode="auto">
            <a:xfrm>
              <a:off x="1802342" y="2266387"/>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Page9 use=1</a:t>
              </a:r>
            </a:p>
          </p:txBody>
        </p:sp>
        <p:sp>
          <p:nvSpPr>
            <p:cNvPr id="123911" name="Text Box 9"/>
            <p:cNvSpPr txBox="1">
              <a:spLocks noChangeArrowheads="1"/>
            </p:cNvSpPr>
            <p:nvPr/>
          </p:nvSpPr>
          <p:spPr bwMode="auto">
            <a:xfrm>
              <a:off x="2595430" y="2266387"/>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Page19</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12" name="Text Box 10"/>
            <p:cNvSpPr txBox="1">
              <a:spLocks noChangeArrowheads="1"/>
            </p:cNvSpPr>
            <p:nvPr/>
          </p:nvSpPr>
          <p:spPr bwMode="auto">
            <a:xfrm>
              <a:off x="3229901" y="2533497"/>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13" name="Text Box 11"/>
            <p:cNvSpPr txBox="1">
              <a:spLocks noChangeArrowheads="1"/>
            </p:cNvSpPr>
            <p:nvPr/>
          </p:nvSpPr>
          <p:spPr bwMode="auto">
            <a:xfrm>
              <a:off x="3547136" y="3067716"/>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Page45</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14" name="Text Box 12"/>
            <p:cNvSpPr txBox="1">
              <a:spLocks noChangeArrowheads="1"/>
            </p:cNvSpPr>
            <p:nvPr/>
          </p:nvSpPr>
          <p:spPr bwMode="auto">
            <a:xfrm>
              <a:off x="3388519" y="3601936"/>
              <a:ext cx="634471"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Page191</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15" name="Text Box 13"/>
            <p:cNvSpPr txBox="1">
              <a:spLocks noChangeArrowheads="1"/>
            </p:cNvSpPr>
            <p:nvPr/>
          </p:nvSpPr>
          <p:spPr bwMode="auto">
            <a:xfrm>
              <a:off x="3229901" y="4269710"/>
              <a:ext cx="634471"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Page556</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16" name="Text Box 14"/>
            <p:cNvSpPr txBox="1">
              <a:spLocks noChangeArrowheads="1"/>
            </p:cNvSpPr>
            <p:nvPr/>
          </p:nvSpPr>
          <p:spPr bwMode="auto">
            <a:xfrm>
              <a:off x="2754048" y="4670374"/>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Page13</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17" name="Text Box 15"/>
            <p:cNvSpPr txBox="1">
              <a:spLocks noChangeArrowheads="1"/>
            </p:cNvSpPr>
            <p:nvPr/>
          </p:nvSpPr>
          <p:spPr bwMode="auto">
            <a:xfrm>
              <a:off x="1960959" y="4670374"/>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Page67</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18" name="Text Box 16"/>
            <p:cNvSpPr txBox="1">
              <a:spLocks noChangeArrowheads="1"/>
            </p:cNvSpPr>
            <p:nvPr/>
          </p:nvSpPr>
          <p:spPr bwMode="auto">
            <a:xfrm>
              <a:off x="1009253" y="3869045"/>
              <a:ext cx="475853"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Page33</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19" name="Text Box 17"/>
            <p:cNvSpPr txBox="1">
              <a:spLocks noChangeArrowheads="1"/>
            </p:cNvSpPr>
            <p:nvPr/>
          </p:nvSpPr>
          <p:spPr bwMode="auto">
            <a:xfrm>
              <a:off x="1326489" y="4403265"/>
              <a:ext cx="634471" cy="40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Page222</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20" name="Line 18"/>
            <p:cNvSpPr>
              <a:spLocks noChangeShapeType="1"/>
            </p:cNvSpPr>
            <p:nvPr/>
          </p:nvSpPr>
          <p:spPr bwMode="auto">
            <a:xfrm>
              <a:off x="2436813" y="1865723"/>
              <a:ext cx="0" cy="9348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1" name="Line 19"/>
            <p:cNvSpPr>
              <a:spLocks noChangeShapeType="1"/>
            </p:cNvSpPr>
            <p:nvPr/>
          </p:nvSpPr>
          <p:spPr bwMode="auto">
            <a:xfrm>
              <a:off x="1485106" y="2132832"/>
              <a:ext cx="475853" cy="801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2" name="Line 20"/>
            <p:cNvSpPr>
              <a:spLocks noChangeShapeType="1"/>
            </p:cNvSpPr>
            <p:nvPr/>
          </p:nvSpPr>
          <p:spPr bwMode="auto">
            <a:xfrm flipH="1">
              <a:off x="2912666" y="2132832"/>
              <a:ext cx="475853" cy="801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3" name="Line 21"/>
            <p:cNvSpPr>
              <a:spLocks noChangeShapeType="1"/>
            </p:cNvSpPr>
            <p:nvPr/>
          </p:nvSpPr>
          <p:spPr bwMode="auto">
            <a:xfrm flipH="1">
              <a:off x="3229901" y="2800607"/>
              <a:ext cx="634471" cy="4006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4" name="Line 22"/>
            <p:cNvSpPr>
              <a:spLocks noChangeShapeType="1"/>
            </p:cNvSpPr>
            <p:nvPr/>
          </p:nvSpPr>
          <p:spPr bwMode="auto">
            <a:xfrm>
              <a:off x="3229901" y="3601936"/>
              <a:ext cx="951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5" name="Line 23"/>
            <p:cNvSpPr>
              <a:spLocks noChangeShapeType="1"/>
            </p:cNvSpPr>
            <p:nvPr/>
          </p:nvSpPr>
          <p:spPr bwMode="auto">
            <a:xfrm>
              <a:off x="3229901" y="4002600"/>
              <a:ext cx="793089" cy="2671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6" name="Line 24"/>
            <p:cNvSpPr>
              <a:spLocks noChangeShapeType="1"/>
            </p:cNvSpPr>
            <p:nvPr/>
          </p:nvSpPr>
          <p:spPr bwMode="auto">
            <a:xfrm>
              <a:off x="2912666" y="4269710"/>
              <a:ext cx="634471" cy="801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7" name="Line 25"/>
            <p:cNvSpPr>
              <a:spLocks noChangeShapeType="1"/>
            </p:cNvSpPr>
            <p:nvPr/>
          </p:nvSpPr>
          <p:spPr bwMode="auto">
            <a:xfrm>
              <a:off x="2595430" y="4403265"/>
              <a:ext cx="0" cy="10684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8" name="Line 26"/>
            <p:cNvSpPr>
              <a:spLocks noChangeShapeType="1"/>
            </p:cNvSpPr>
            <p:nvPr/>
          </p:nvSpPr>
          <p:spPr bwMode="auto">
            <a:xfrm flipH="1">
              <a:off x="1643724" y="4403265"/>
              <a:ext cx="475853" cy="801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29" name="Line 27"/>
            <p:cNvSpPr>
              <a:spLocks noChangeShapeType="1"/>
            </p:cNvSpPr>
            <p:nvPr/>
          </p:nvSpPr>
          <p:spPr bwMode="auto">
            <a:xfrm flipH="1">
              <a:off x="1009253" y="4002600"/>
              <a:ext cx="793089" cy="5342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30" name="Line 28"/>
            <p:cNvSpPr>
              <a:spLocks noChangeShapeType="1"/>
            </p:cNvSpPr>
            <p:nvPr/>
          </p:nvSpPr>
          <p:spPr bwMode="auto">
            <a:xfrm flipH="1">
              <a:off x="692018" y="3735490"/>
              <a:ext cx="95170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31" name="Text Box 29"/>
            <p:cNvSpPr txBox="1">
              <a:spLocks noChangeArrowheads="1"/>
            </p:cNvSpPr>
            <p:nvPr/>
          </p:nvSpPr>
          <p:spPr bwMode="auto">
            <a:xfrm>
              <a:off x="1326489" y="2800607"/>
              <a:ext cx="317235" cy="5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600">
                <a:solidFill>
                  <a:srgbClr val="FF0000"/>
                </a:solidFill>
                <a:latin typeface="华文新魏" panose="02010800040101010101" pitchFamily="2" charset="-122"/>
                <a:ea typeface="华文新魏" panose="02010800040101010101" pitchFamily="2" charset="-122"/>
              </a:endParaRPr>
            </a:p>
          </p:txBody>
        </p:sp>
        <p:sp>
          <p:nvSpPr>
            <p:cNvPr id="123932" name="Line 30"/>
            <p:cNvSpPr>
              <a:spLocks noChangeShapeType="1"/>
            </p:cNvSpPr>
            <p:nvPr/>
          </p:nvSpPr>
          <p:spPr bwMode="auto">
            <a:xfrm flipV="1">
              <a:off x="2436813" y="3468381"/>
              <a:ext cx="793089" cy="133555"/>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33" name="Text Box 31"/>
            <p:cNvSpPr txBox="1">
              <a:spLocks noChangeArrowheads="1"/>
            </p:cNvSpPr>
            <p:nvPr/>
          </p:nvSpPr>
          <p:spPr bwMode="auto">
            <a:xfrm>
              <a:off x="2278195" y="3067716"/>
              <a:ext cx="634471" cy="5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下一个帧指针</a:t>
              </a:r>
            </a:p>
          </p:txBody>
        </p:sp>
        <p:sp>
          <p:nvSpPr>
            <p:cNvPr id="123934" name="Text Box 32"/>
            <p:cNvSpPr txBox="1">
              <a:spLocks noChangeArrowheads="1"/>
            </p:cNvSpPr>
            <p:nvPr/>
          </p:nvSpPr>
          <p:spPr bwMode="auto">
            <a:xfrm>
              <a:off x="1802342" y="1598613"/>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n</a:t>
              </a:r>
            </a:p>
          </p:txBody>
        </p:sp>
        <p:sp>
          <p:nvSpPr>
            <p:cNvPr id="123935" name="Text Box 33"/>
            <p:cNvSpPr txBox="1">
              <a:spLocks noChangeArrowheads="1"/>
            </p:cNvSpPr>
            <p:nvPr/>
          </p:nvSpPr>
          <p:spPr bwMode="auto">
            <a:xfrm>
              <a:off x="2912666" y="1598613"/>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0</a:t>
              </a:r>
            </a:p>
          </p:txBody>
        </p:sp>
        <p:sp>
          <p:nvSpPr>
            <p:cNvPr id="123936" name="Line 34"/>
            <p:cNvSpPr>
              <a:spLocks noChangeShapeType="1"/>
            </p:cNvSpPr>
            <p:nvPr/>
          </p:nvSpPr>
          <p:spPr bwMode="auto">
            <a:xfrm>
              <a:off x="2595430" y="1598613"/>
              <a:ext cx="317235" cy="267110"/>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37" name="Text Box 35"/>
            <p:cNvSpPr txBox="1">
              <a:spLocks noChangeArrowheads="1"/>
            </p:cNvSpPr>
            <p:nvPr/>
          </p:nvSpPr>
          <p:spPr bwMode="auto">
            <a:xfrm>
              <a:off x="3705754" y="2132832"/>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1</a:t>
              </a:r>
            </a:p>
          </p:txBody>
        </p:sp>
        <p:sp>
          <p:nvSpPr>
            <p:cNvPr id="123938" name="Text Box 36"/>
            <p:cNvSpPr txBox="1">
              <a:spLocks noChangeArrowheads="1"/>
            </p:cNvSpPr>
            <p:nvPr/>
          </p:nvSpPr>
          <p:spPr bwMode="auto">
            <a:xfrm>
              <a:off x="4181607" y="2934161"/>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2</a:t>
              </a:r>
            </a:p>
          </p:txBody>
        </p:sp>
        <p:sp>
          <p:nvSpPr>
            <p:cNvPr id="123939" name="Text Box 37"/>
            <p:cNvSpPr txBox="1">
              <a:spLocks noChangeArrowheads="1"/>
            </p:cNvSpPr>
            <p:nvPr/>
          </p:nvSpPr>
          <p:spPr bwMode="auto">
            <a:xfrm>
              <a:off x="4181607" y="3869045"/>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3</a:t>
              </a:r>
            </a:p>
          </p:txBody>
        </p:sp>
        <p:sp>
          <p:nvSpPr>
            <p:cNvPr id="123940" name="Text Box 38"/>
            <p:cNvSpPr txBox="1">
              <a:spLocks noChangeArrowheads="1"/>
            </p:cNvSpPr>
            <p:nvPr/>
          </p:nvSpPr>
          <p:spPr bwMode="auto">
            <a:xfrm>
              <a:off x="3864372" y="4670374"/>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4</a:t>
              </a:r>
            </a:p>
          </p:txBody>
        </p:sp>
        <p:sp>
          <p:nvSpPr>
            <p:cNvPr id="123941" name="Text Box 39"/>
            <p:cNvSpPr txBox="1">
              <a:spLocks noChangeArrowheads="1"/>
            </p:cNvSpPr>
            <p:nvPr/>
          </p:nvSpPr>
          <p:spPr bwMode="auto">
            <a:xfrm>
              <a:off x="3229901" y="5338148"/>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5</a:t>
              </a:r>
            </a:p>
          </p:txBody>
        </p:sp>
        <p:sp>
          <p:nvSpPr>
            <p:cNvPr id="123942" name="Text Box 40"/>
            <p:cNvSpPr txBox="1">
              <a:spLocks noChangeArrowheads="1"/>
            </p:cNvSpPr>
            <p:nvPr/>
          </p:nvSpPr>
          <p:spPr bwMode="auto">
            <a:xfrm>
              <a:off x="1960959" y="5471703"/>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6</a:t>
              </a:r>
            </a:p>
          </p:txBody>
        </p:sp>
        <p:sp>
          <p:nvSpPr>
            <p:cNvPr id="123943" name="Text Box 41"/>
            <p:cNvSpPr txBox="1">
              <a:spLocks noChangeArrowheads="1"/>
            </p:cNvSpPr>
            <p:nvPr/>
          </p:nvSpPr>
          <p:spPr bwMode="auto">
            <a:xfrm>
              <a:off x="1009253" y="5071039"/>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7</a:t>
              </a:r>
            </a:p>
          </p:txBody>
        </p:sp>
        <p:sp>
          <p:nvSpPr>
            <p:cNvPr id="123944" name="Text Box 42"/>
            <p:cNvSpPr txBox="1">
              <a:spLocks noChangeArrowheads="1"/>
            </p:cNvSpPr>
            <p:nvPr/>
          </p:nvSpPr>
          <p:spPr bwMode="auto">
            <a:xfrm>
              <a:off x="533400" y="4136155"/>
              <a:ext cx="158618" cy="26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8</a:t>
              </a:r>
            </a:p>
          </p:txBody>
        </p:sp>
        <p:sp>
          <p:nvSpPr>
            <p:cNvPr id="123945" name="Text Box 43"/>
            <p:cNvSpPr txBox="1">
              <a:spLocks noChangeArrowheads="1"/>
            </p:cNvSpPr>
            <p:nvPr/>
          </p:nvSpPr>
          <p:spPr bwMode="auto">
            <a:xfrm>
              <a:off x="1327150" y="5738813"/>
              <a:ext cx="2695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solidFill>
                    <a:srgbClr val="FF0000"/>
                  </a:solidFill>
                  <a:latin typeface="华文新魏" panose="02010800040101010101" pitchFamily="2" charset="-122"/>
                  <a:ea typeface="华文新魏" panose="02010800040101010101" pitchFamily="2" charset="-122"/>
                </a:rPr>
                <a:t>一个页替换前的缓冲区状态</a:t>
              </a:r>
            </a:p>
          </p:txBody>
        </p:sp>
        <p:sp>
          <p:nvSpPr>
            <p:cNvPr id="123946" name="Oval 44"/>
            <p:cNvSpPr>
              <a:spLocks noChangeArrowheads="1"/>
            </p:cNvSpPr>
            <p:nvPr/>
          </p:nvSpPr>
          <p:spPr bwMode="auto">
            <a:xfrm>
              <a:off x="4657725" y="1728788"/>
              <a:ext cx="3489325" cy="360680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47" name="Oval 45"/>
            <p:cNvSpPr>
              <a:spLocks noChangeArrowheads="1"/>
            </p:cNvSpPr>
            <p:nvPr/>
          </p:nvSpPr>
          <p:spPr bwMode="auto">
            <a:xfrm>
              <a:off x="5608638" y="2663825"/>
              <a:ext cx="1587500" cy="160178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948" name="Text Box 46"/>
            <p:cNvSpPr txBox="1">
              <a:spLocks noChangeArrowheads="1"/>
            </p:cNvSpPr>
            <p:nvPr/>
          </p:nvSpPr>
          <p:spPr bwMode="auto">
            <a:xfrm>
              <a:off x="5767388" y="2128838"/>
              <a:ext cx="4762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Page9 use=1</a:t>
              </a:r>
            </a:p>
          </p:txBody>
        </p:sp>
        <p:sp>
          <p:nvSpPr>
            <p:cNvPr id="123949" name="Text Box 47"/>
            <p:cNvSpPr txBox="1">
              <a:spLocks noChangeArrowheads="1"/>
            </p:cNvSpPr>
            <p:nvPr/>
          </p:nvSpPr>
          <p:spPr bwMode="auto">
            <a:xfrm>
              <a:off x="6561138" y="2128838"/>
              <a:ext cx="4762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Page19</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50" name="Text Box 48"/>
            <p:cNvSpPr txBox="1">
              <a:spLocks noChangeArrowheads="1"/>
            </p:cNvSpPr>
            <p:nvPr/>
          </p:nvSpPr>
          <p:spPr bwMode="auto">
            <a:xfrm>
              <a:off x="7196138" y="2395538"/>
              <a:ext cx="4746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51" name="Text Box 49"/>
            <p:cNvSpPr txBox="1">
              <a:spLocks noChangeArrowheads="1"/>
            </p:cNvSpPr>
            <p:nvPr/>
          </p:nvSpPr>
          <p:spPr bwMode="auto">
            <a:xfrm>
              <a:off x="7512050" y="2930525"/>
              <a:ext cx="4762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Page45</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52" name="Text Box 50"/>
            <p:cNvSpPr txBox="1">
              <a:spLocks noChangeArrowheads="1"/>
            </p:cNvSpPr>
            <p:nvPr/>
          </p:nvSpPr>
          <p:spPr bwMode="auto">
            <a:xfrm>
              <a:off x="7353300" y="3465513"/>
              <a:ext cx="63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dirty="0">
                  <a:solidFill>
                    <a:srgbClr val="FF0000"/>
                  </a:solidFill>
                  <a:latin typeface="华文新魏" panose="02010800040101010101" pitchFamily="2" charset="-122"/>
                  <a:ea typeface="华文新魏" panose="02010800040101010101" pitchFamily="2" charset="-122"/>
                </a:rPr>
                <a:t>Page191</a:t>
              </a:r>
            </a:p>
            <a:p>
              <a:pPr algn="just"/>
              <a:r>
                <a:rPr lang="en-US" altLang="zh-CN" sz="1200" dirty="0">
                  <a:solidFill>
                    <a:srgbClr val="FF0000"/>
                  </a:solidFill>
                  <a:latin typeface="华文新魏" panose="02010800040101010101" pitchFamily="2" charset="-122"/>
                  <a:ea typeface="华文新魏" panose="02010800040101010101" pitchFamily="2" charset="-122"/>
                </a:rPr>
                <a:t>Use=0</a:t>
              </a:r>
            </a:p>
          </p:txBody>
        </p:sp>
        <p:sp>
          <p:nvSpPr>
            <p:cNvPr id="123953" name="Text Box 51"/>
            <p:cNvSpPr txBox="1">
              <a:spLocks noChangeArrowheads="1"/>
            </p:cNvSpPr>
            <p:nvPr/>
          </p:nvSpPr>
          <p:spPr bwMode="auto">
            <a:xfrm>
              <a:off x="7196138" y="4132263"/>
              <a:ext cx="6334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Page727</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54" name="Text Box 52"/>
            <p:cNvSpPr txBox="1">
              <a:spLocks noChangeArrowheads="1"/>
            </p:cNvSpPr>
            <p:nvPr/>
          </p:nvSpPr>
          <p:spPr bwMode="auto">
            <a:xfrm>
              <a:off x="6719888" y="453390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Page13</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55" name="Text Box 53"/>
            <p:cNvSpPr txBox="1">
              <a:spLocks noChangeArrowheads="1"/>
            </p:cNvSpPr>
            <p:nvPr/>
          </p:nvSpPr>
          <p:spPr bwMode="auto">
            <a:xfrm>
              <a:off x="5926138" y="4533900"/>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Page67</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56" name="Text Box 54"/>
            <p:cNvSpPr txBox="1">
              <a:spLocks noChangeArrowheads="1"/>
            </p:cNvSpPr>
            <p:nvPr/>
          </p:nvSpPr>
          <p:spPr bwMode="auto">
            <a:xfrm>
              <a:off x="5292725" y="4359275"/>
              <a:ext cx="4746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Page33</a:t>
              </a:r>
            </a:p>
            <a:p>
              <a:pPr algn="just"/>
              <a:r>
                <a:rPr lang="en-US" altLang="zh-CN" sz="1200">
                  <a:solidFill>
                    <a:srgbClr val="FF0000"/>
                  </a:solidFill>
                  <a:latin typeface="华文新魏" panose="02010800040101010101" pitchFamily="2" charset="-122"/>
                  <a:ea typeface="华文新魏" panose="02010800040101010101" pitchFamily="2" charset="-122"/>
                </a:rPr>
                <a:t>Use=1</a:t>
              </a:r>
            </a:p>
          </p:txBody>
        </p:sp>
        <p:sp>
          <p:nvSpPr>
            <p:cNvPr id="123957" name="Text Box 55"/>
            <p:cNvSpPr txBox="1">
              <a:spLocks noChangeArrowheads="1"/>
            </p:cNvSpPr>
            <p:nvPr/>
          </p:nvSpPr>
          <p:spPr bwMode="auto">
            <a:xfrm>
              <a:off x="4975225" y="3670300"/>
              <a:ext cx="633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200">
                  <a:solidFill>
                    <a:srgbClr val="FF0000"/>
                  </a:solidFill>
                  <a:latin typeface="华文新魏" panose="02010800040101010101" pitchFamily="2" charset="-122"/>
                  <a:ea typeface="华文新魏" panose="02010800040101010101" pitchFamily="2" charset="-122"/>
                </a:rPr>
                <a:t>Page222</a:t>
              </a:r>
            </a:p>
            <a:p>
              <a:pPr algn="just"/>
              <a:r>
                <a:rPr lang="en-US" altLang="zh-CN" sz="1200">
                  <a:solidFill>
                    <a:srgbClr val="FF0000"/>
                  </a:solidFill>
                  <a:latin typeface="华文新魏" panose="02010800040101010101" pitchFamily="2" charset="-122"/>
                  <a:ea typeface="华文新魏" panose="02010800040101010101" pitchFamily="2" charset="-122"/>
                </a:rPr>
                <a:t>Use=0</a:t>
              </a:r>
            </a:p>
          </p:txBody>
        </p:sp>
        <p:sp>
          <p:nvSpPr>
            <p:cNvPr id="123958" name="Line 56"/>
            <p:cNvSpPr>
              <a:spLocks noChangeShapeType="1"/>
            </p:cNvSpPr>
            <p:nvPr/>
          </p:nvSpPr>
          <p:spPr bwMode="auto">
            <a:xfrm>
              <a:off x="6402388" y="1728788"/>
              <a:ext cx="0" cy="9350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59" name="Line 57"/>
            <p:cNvSpPr>
              <a:spLocks noChangeShapeType="1"/>
            </p:cNvSpPr>
            <p:nvPr/>
          </p:nvSpPr>
          <p:spPr bwMode="auto">
            <a:xfrm>
              <a:off x="5449888" y="1995488"/>
              <a:ext cx="476250" cy="801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0" name="Line 58"/>
            <p:cNvSpPr>
              <a:spLocks noChangeShapeType="1"/>
            </p:cNvSpPr>
            <p:nvPr/>
          </p:nvSpPr>
          <p:spPr bwMode="auto">
            <a:xfrm flipH="1">
              <a:off x="6878638" y="1995488"/>
              <a:ext cx="474663" cy="801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1" name="Line 59"/>
            <p:cNvSpPr>
              <a:spLocks noChangeShapeType="1"/>
            </p:cNvSpPr>
            <p:nvPr/>
          </p:nvSpPr>
          <p:spPr bwMode="auto">
            <a:xfrm flipH="1">
              <a:off x="7196138" y="2663825"/>
              <a:ext cx="633413" cy="400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2" name="Line 60"/>
            <p:cNvSpPr>
              <a:spLocks noChangeShapeType="1"/>
            </p:cNvSpPr>
            <p:nvPr/>
          </p:nvSpPr>
          <p:spPr bwMode="auto">
            <a:xfrm>
              <a:off x="7196138" y="3465513"/>
              <a:ext cx="950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3" name="Line 61"/>
            <p:cNvSpPr>
              <a:spLocks noChangeShapeType="1"/>
            </p:cNvSpPr>
            <p:nvPr/>
          </p:nvSpPr>
          <p:spPr bwMode="auto">
            <a:xfrm>
              <a:off x="7196138" y="3865563"/>
              <a:ext cx="792163" cy="266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4" name="Line 62"/>
            <p:cNvSpPr>
              <a:spLocks noChangeShapeType="1"/>
            </p:cNvSpPr>
            <p:nvPr/>
          </p:nvSpPr>
          <p:spPr bwMode="auto">
            <a:xfrm>
              <a:off x="6878638" y="4132263"/>
              <a:ext cx="633413" cy="801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5" name="Line 63"/>
            <p:cNvSpPr>
              <a:spLocks noChangeShapeType="1"/>
            </p:cNvSpPr>
            <p:nvPr/>
          </p:nvSpPr>
          <p:spPr bwMode="auto">
            <a:xfrm>
              <a:off x="6500826" y="4286256"/>
              <a:ext cx="60312" cy="10493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6" name="Line 64"/>
            <p:cNvSpPr>
              <a:spLocks noChangeShapeType="1"/>
            </p:cNvSpPr>
            <p:nvPr/>
          </p:nvSpPr>
          <p:spPr bwMode="auto">
            <a:xfrm flipH="1">
              <a:off x="5608638" y="4265613"/>
              <a:ext cx="476250" cy="8016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7" name="Line 65"/>
            <p:cNvSpPr>
              <a:spLocks noChangeShapeType="1"/>
            </p:cNvSpPr>
            <p:nvPr/>
          </p:nvSpPr>
          <p:spPr bwMode="auto">
            <a:xfrm flipH="1">
              <a:off x="4975225" y="3865563"/>
              <a:ext cx="792163"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8" name="Line 66"/>
            <p:cNvSpPr>
              <a:spLocks noChangeShapeType="1"/>
            </p:cNvSpPr>
            <p:nvPr/>
          </p:nvSpPr>
          <p:spPr bwMode="auto">
            <a:xfrm flipH="1">
              <a:off x="4657725" y="3597275"/>
              <a:ext cx="950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69" name="Text Box 67"/>
            <p:cNvSpPr txBox="1">
              <a:spLocks noChangeArrowheads="1"/>
            </p:cNvSpPr>
            <p:nvPr/>
          </p:nvSpPr>
          <p:spPr bwMode="auto">
            <a:xfrm>
              <a:off x="5292725" y="2663825"/>
              <a:ext cx="3159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zh-CN" altLang="zh-CN" sz="1600">
                <a:solidFill>
                  <a:srgbClr val="FF0000"/>
                </a:solidFill>
                <a:latin typeface="华文新魏" panose="02010800040101010101" pitchFamily="2" charset="-122"/>
                <a:ea typeface="华文新魏" panose="02010800040101010101" pitchFamily="2" charset="-122"/>
              </a:endParaRPr>
            </a:p>
          </p:txBody>
        </p:sp>
        <p:sp>
          <p:nvSpPr>
            <p:cNvPr id="123970" name="Line 68"/>
            <p:cNvSpPr>
              <a:spLocks noChangeShapeType="1"/>
            </p:cNvSpPr>
            <p:nvPr/>
          </p:nvSpPr>
          <p:spPr bwMode="auto">
            <a:xfrm>
              <a:off x="6402388" y="3532188"/>
              <a:ext cx="317500" cy="550863"/>
            </a:xfrm>
            <a:prstGeom prst="line">
              <a:avLst/>
            </a:prstGeom>
            <a:noFill/>
            <a:ln w="9525">
              <a:solidFill>
                <a:srgbClr val="000000"/>
              </a:solidFill>
              <a:round/>
              <a:headEnd type="oval" w="med" len="med"/>
              <a:tailEnd type="stealth" w="med"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3971" name="Text Box 69"/>
            <p:cNvSpPr txBox="1">
              <a:spLocks noChangeArrowheads="1"/>
            </p:cNvSpPr>
            <p:nvPr/>
          </p:nvSpPr>
          <p:spPr bwMode="auto">
            <a:xfrm>
              <a:off x="5767388" y="1460500"/>
              <a:ext cx="376248" cy="1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n</a:t>
              </a:r>
            </a:p>
          </p:txBody>
        </p:sp>
        <p:sp>
          <p:nvSpPr>
            <p:cNvPr id="123972" name="Text Box 70"/>
            <p:cNvSpPr txBox="1">
              <a:spLocks noChangeArrowheads="1"/>
            </p:cNvSpPr>
            <p:nvPr/>
          </p:nvSpPr>
          <p:spPr bwMode="auto">
            <a:xfrm>
              <a:off x="6878638" y="1460500"/>
              <a:ext cx="158750"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0</a:t>
              </a:r>
            </a:p>
          </p:txBody>
        </p:sp>
        <p:sp>
          <p:nvSpPr>
            <p:cNvPr id="123973" name="Text Box 71"/>
            <p:cNvSpPr txBox="1">
              <a:spLocks noChangeArrowheads="1"/>
            </p:cNvSpPr>
            <p:nvPr/>
          </p:nvSpPr>
          <p:spPr bwMode="auto">
            <a:xfrm>
              <a:off x="7670800" y="1995488"/>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1</a:t>
              </a:r>
            </a:p>
          </p:txBody>
        </p:sp>
        <p:sp>
          <p:nvSpPr>
            <p:cNvPr id="123974" name="Text Box 72"/>
            <p:cNvSpPr txBox="1">
              <a:spLocks noChangeArrowheads="1"/>
            </p:cNvSpPr>
            <p:nvPr/>
          </p:nvSpPr>
          <p:spPr bwMode="auto">
            <a:xfrm>
              <a:off x="8147050" y="2797175"/>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000">
                  <a:solidFill>
                    <a:srgbClr val="FF0000"/>
                  </a:solidFill>
                  <a:latin typeface="华文新魏" panose="02010800040101010101" pitchFamily="2" charset="-122"/>
                  <a:ea typeface="华文新魏" panose="02010800040101010101" pitchFamily="2" charset="-122"/>
                </a:rPr>
                <a:t>2</a:t>
              </a:r>
            </a:p>
          </p:txBody>
        </p:sp>
        <p:sp>
          <p:nvSpPr>
            <p:cNvPr id="123975" name="Text Box 73"/>
            <p:cNvSpPr txBox="1">
              <a:spLocks noChangeArrowheads="1"/>
            </p:cNvSpPr>
            <p:nvPr/>
          </p:nvSpPr>
          <p:spPr bwMode="auto">
            <a:xfrm>
              <a:off x="8147050" y="3732213"/>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3</a:t>
              </a:r>
            </a:p>
          </p:txBody>
        </p:sp>
        <p:sp>
          <p:nvSpPr>
            <p:cNvPr id="123976" name="Text Box 74"/>
            <p:cNvSpPr txBox="1">
              <a:spLocks noChangeArrowheads="1"/>
            </p:cNvSpPr>
            <p:nvPr/>
          </p:nvSpPr>
          <p:spPr bwMode="auto">
            <a:xfrm>
              <a:off x="7829550" y="4533900"/>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a:solidFill>
                    <a:srgbClr val="FF0000"/>
                  </a:solidFill>
                  <a:latin typeface="华文新魏" panose="02010800040101010101" pitchFamily="2" charset="-122"/>
                  <a:ea typeface="华文新魏" panose="02010800040101010101" pitchFamily="2" charset="-122"/>
                </a:rPr>
                <a:t>4</a:t>
              </a:r>
            </a:p>
          </p:txBody>
        </p:sp>
        <p:sp>
          <p:nvSpPr>
            <p:cNvPr id="123977" name="Text Box 75"/>
            <p:cNvSpPr txBox="1">
              <a:spLocks noChangeArrowheads="1"/>
            </p:cNvSpPr>
            <p:nvPr/>
          </p:nvSpPr>
          <p:spPr bwMode="auto">
            <a:xfrm>
              <a:off x="7196138" y="5200650"/>
              <a:ext cx="157163"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5</a:t>
              </a:r>
            </a:p>
          </p:txBody>
        </p:sp>
        <p:sp>
          <p:nvSpPr>
            <p:cNvPr id="123978" name="Text Box 76"/>
            <p:cNvSpPr txBox="1">
              <a:spLocks noChangeArrowheads="1"/>
            </p:cNvSpPr>
            <p:nvPr/>
          </p:nvSpPr>
          <p:spPr bwMode="auto">
            <a:xfrm>
              <a:off x="5926138" y="5335588"/>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6</a:t>
              </a:r>
            </a:p>
          </p:txBody>
        </p:sp>
        <p:sp>
          <p:nvSpPr>
            <p:cNvPr id="123979" name="Text Box 77"/>
            <p:cNvSpPr txBox="1">
              <a:spLocks noChangeArrowheads="1"/>
            </p:cNvSpPr>
            <p:nvPr/>
          </p:nvSpPr>
          <p:spPr bwMode="auto">
            <a:xfrm>
              <a:off x="4975225" y="4933950"/>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7</a:t>
              </a:r>
            </a:p>
          </p:txBody>
        </p:sp>
        <p:sp>
          <p:nvSpPr>
            <p:cNvPr id="123980" name="Text Box 78"/>
            <p:cNvSpPr txBox="1">
              <a:spLocks noChangeArrowheads="1"/>
            </p:cNvSpPr>
            <p:nvPr/>
          </p:nvSpPr>
          <p:spPr bwMode="auto">
            <a:xfrm>
              <a:off x="4498975" y="3998913"/>
              <a:ext cx="15875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000">
                  <a:solidFill>
                    <a:srgbClr val="FF0000"/>
                  </a:solidFill>
                  <a:latin typeface="华文新魏" panose="02010800040101010101" pitchFamily="2" charset="-122"/>
                  <a:ea typeface="华文新魏" panose="02010800040101010101" pitchFamily="2" charset="-122"/>
                </a:rPr>
                <a:t>8</a:t>
              </a:r>
            </a:p>
          </p:txBody>
        </p:sp>
        <p:sp>
          <p:nvSpPr>
            <p:cNvPr id="123981" name="Text Box 79"/>
            <p:cNvSpPr txBox="1">
              <a:spLocks noChangeArrowheads="1"/>
            </p:cNvSpPr>
            <p:nvPr/>
          </p:nvSpPr>
          <p:spPr bwMode="auto">
            <a:xfrm>
              <a:off x="4975225" y="5602288"/>
              <a:ext cx="2854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a:solidFill>
                    <a:srgbClr val="FF0000"/>
                  </a:solidFill>
                  <a:latin typeface="华文新魏" panose="02010800040101010101" pitchFamily="2" charset="-122"/>
                  <a:ea typeface="华文新魏" panose="02010800040101010101" pitchFamily="2" charset="-122"/>
                </a:rPr>
                <a:t>下一页替换后的缓冲区状态</a:t>
              </a:r>
            </a:p>
          </p:txBody>
        </p:sp>
        <p:sp>
          <p:nvSpPr>
            <p:cNvPr id="123982" name="Text Box 81"/>
            <p:cNvSpPr txBox="1">
              <a:spLocks noChangeArrowheads="1"/>
            </p:cNvSpPr>
            <p:nvPr/>
          </p:nvSpPr>
          <p:spPr bwMode="auto">
            <a:xfrm>
              <a:off x="2119313" y="1295400"/>
              <a:ext cx="952500" cy="276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第</a:t>
              </a:r>
              <a:r>
                <a:rPr lang="en-US" altLang="zh-CN" sz="1400">
                  <a:solidFill>
                    <a:srgbClr val="FF0000"/>
                  </a:solidFill>
                  <a:latin typeface="华文新魏" panose="02010800040101010101" pitchFamily="2" charset="-122"/>
                  <a:ea typeface="华文新魏" panose="02010800040101010101" pitchFamily="2" charset="-122"/>
                </a:rPr>
                <a:t>1</a:t>
              </a:r>
              <a:r>
                <a:rPr lang="zh-CN" altLang="en-US" sz="1400">
                  <a:solidFill>
                    <a:srgbClr val="FF0000"/>
                  </a:solidFill>
                  <a:latin typeface="华文新魏" panose="02010800040101010101" pitchFamily="2" charset="-122"/>
                  <a:ea typeface="华文新魏" panose="02010800040101010101" pitchFamily="2" charset="-122"/>
                </a:rPr>
                <a:t>页框</a:t>
              </a:r>
            </a:p>
          </p:txBody>
        </p:sp>
      </p:grpSp>
    </p:spTree>
    <p:extLst>
      <p:ext uri="{BB962C8B-B14F-4D97-AF65-F5344CB8AC3E}">
        <p14:creationId xmlns:p14="http://schemas.microsoft.com/office/powerpoint/2010/main" val="6556812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71500" y="214313"/>
            <a:ext cx="7772400" cy="61595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时钟页面替换改进算法</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
        <p:nvSpPr>
          <p:cNvPr id="22531" name="Rectangle 3"/>
          <p:cNvSpPr>
            <a:spLocks noGrp="1" noChangeArrowheads="1"/>
          </p:cNvSpPr>
          <p:nvPr>
            <p:ph type="body" idx="1"/>
          </p:nvPr>
        </p:nvSpPr>
        <p:spPr>
          <a:xfrm>
            <a:off x="357188" y="857250"/>
            <a:ext cx="8358187" cy="3052763"/>
          </a:xfrm>
        </p:spPr>
        <p:txBody>
          <a:bodyPr/>
          <a:lstStyle/>
          <a:p>
            <a:pPr marL="0" indent="0" algn="just" eaLnBrk="1" hangingPunct="1">
              <a:buFontTx/>
              <a:buNone/>
              <a:defRPr/>
            </a:pPr>
            <a:r>
              <a:rPr lang="zh-CN" altLang="en-US" dirty="0">
                <a:latin typeface="华文新魏" pitchFamily="2" charset="-122"/>
                <a:ea typeface="华文新魏" pitchFamily="2" charset="-122"/>
              </a:rPr>
              <a:t>       把“</a:t>
            </a:r>
            <a:r>
              <a:rPr lang="zh-CN" altLang="en-US" dirty="0">
                <a:solidFill>
                  <a:srgbClr val="333399"/>
                </a:solidFill>
                <a:latin typeface="华文新魏" pitchFamily="2" charset="-122"/>
                <a:ea typeface="华文新魏" pitchFamily="2" charset="-122"/>
              </a:rPr>
              <a:t>引用位</a:t>
            </a:r>
            <a:r>
              <a:rPr lang="zh-CN" altLang="en-US" dirty="0">
                <a:ea typeface="华文新魏" pitchFamily="2" charset="-122"/>
              </a:rPr>
              <a:t>”</a:t>
            </a:r>
            <a:r>
              <a:rPr lang="zh-CN" altLang="en-US" dirty="0">
                <a:latin typeface="华文新魏" pitchFamily="2" charset="-122"/>
                <a:ea typeface="华文新魏" pitchFamily="2" charset="-122"/>
              </a:rPr>
              <a:t>和“</a:t>
            </a:r>
            <a:r>
              <a:rPr lang="zh-CN" altLang="en-US" dirty="0">
                <a:solidFill>
                  <a:srgbClr val="333399"/>
                </a:solidFill>
                <a:latin typeface="华文新魏" pitchFamily="2" charset="-122"/>
                <a:ea typeface="华文新魏" pitchFamily="2" charset="-122"/>
              </a:rPr>
              <a:t>修改位</a:t>
            </a:r>
            <a:r>
              <a:rPr lang="zh-CN" altLang="en-US" dirty="0">
                <a:ea typeface="华文新魏" pitchFamily="2" charset="-122"/>
              </a:rPr>
              <a:t>”</a:t>
            </a:r>
            <a:r>
              <a:rPr lang="zh-CN" altLang="en-US" dirty="0">
                <a:latin typeface="华文新魏" pitchFamily="2" charset="-122"/>
                <a:ea typeface="华文新魏" pitchFamily="2" charset="-122"/>
              </a:rPr>
              <a:t>结合起来使用，共组合成四种情况：</a:t>
            </a:r>
          </a:p>
          <a:p>
            <a:pPr algn="just" eaLnBrk="1" hangingPunct="1">
              <a:buFontTx/>
              <a:buNone/>
              <a:defRPr/>
            </a:pPr>
            <a:r>
              <a:rPr lang="en-US" altLang="zh-CN" sz="2800" dirty="0">
                <a:latin typeface="Times New Roman" pitchFamily="18" charset="0"/>
                <a:ea typeface="华文新魏" pitchFamily="2" charset="-122"/>
                <a:cs typeface="Times New Roman" pitchFamily="18" charset="0"/>
              </a:rPr>
              <a:t>    (1)</a:t>
            </a:r>
            <a:r>
              <a:rPr lang="zh-CN" altLang="en-US" sz="2800" dirty="0">
                <a:latin typeface="Times New Roman" pitchFamily="18" charset="0"/>
                <a:ea typeface="华文新魏" pitchFamily="2" charset="-122"/>
                <a:cs typeface="Times New Roman" pitchFamily="18" charset="0"/>
              </a:rPr>
              <a:t>最近没有被引用</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没有被修改</a:t>
            </a:r>
            <a:r>
              <a:rPr lang="en-US" altLang="zh-CN" sz="2800" dirty="0">
                <a:latin typeface="Times New Roman" pitchFamily="18" charset="0"/>
                <a:ea typeface="华文新魏" pitchFamily="2" charset="-122"/>
                <a:cs typeface="Times New Roman" pitchFamily="18" charset="0"/>
              </a:rPr>
              <a:t>(r=0,m=0)</a:t>
            </a:r>
          </a:p>
          <a:p>
            <a:pPr algn="just" eaLnBrk="1" hangingPunct="1">
              <a:buFontTx/>
              <a:buNone/>
              <a:defRPr/>
            </a:pPr>
            <a:r>
              <a:rPr lang="en-US" altLang="zh-CN" sz="2800" dirty="0">
                <a:latin typeface="Times New Roman" pitchFamily="18" charset="0"/>
                <a:ea typeface="华文新魏" pitchFamily="2" charset="-122"/>
                <a:cs typeface="Times New Roman" pitchFamily="18" charset="0"/>
              </a:rPr>
              <a:t>    (2)</a:t>
            </a:r>
            <a:r>
              <a:rPr lang="zh-CN" altLang="en-US" sz="2800" dirty="0">
                <a:latin typeface="Times New Roman" pitchFamily="18" charset="0"/>
                <a:ea typeface="华文新魏" pitchFamily="2" charset="-122"/>
                <a:cs typeface="Times New Roman" pitchFamily="18" charset="0"/>
              </a:rPr>
              <a:t>最近被引用</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没有被修改</a:t>
            </a:r>
            <a:r>
              <a:rPr lang="en-US" altLang="zh-CN" sz="2800" dirty="0">
                <a:latin typeface="Times New Roman" pitchFamily="18" charset="0"/>
                <a:ea typeface="华文新魏" pitchFamily="2" charset="-122"/>
                <a:cs typeface="Times New Roman" pitchFamily="18" charset="0"/>
              </a:rPr>
              <a:t>(r=1,m=0)</a:t>
            </a:r>
          </a:p>
          <a:p>
            <a:pPr algn="just" eaLnBrk="1" hangingPunct="1">
              <a:buFontTx/>
              <a:buNone/>
              <a:defRPr/>
            </a:pPr>
            <a:r>
              <a:rPr lang="en-US" altLang="zh-CN" sz="2800" dirty="0">
                <a:latin typeface="Times New Roman" pitchFamily="18" charset="0"/>
                <a:ea typeface="华文新魏" pitchFamily="2" charset="-122"/>
                <a:cs typeface="Times New Roman" pitchFamily="18" charset="0"/>
              </a:rPr>
              <a:t>    (3)</a:t>
            </a:r>
            <a:r>
              <a:rPr lang="zh-CN" altLang="en-US" sz="2800" dirty="0">
                <a:latin typeface="Times New Roman" pitchFamily="18" charset="0"/>
                <a:ea typeface="华文新魏" pitchFamily="2" charset="-122"/>
                <a:cs typeface="Times New Roman" pitchFamily="18" charset="0"/>
              </a:rPr>
              <a:t>最近没有被引用</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但被修改</a:t>
            </a:r>
            <a:r>
              <a:rPr lang="en-US" altLang="zh-CN" sz="2800" dirty="0">
                <a:latin typeface="Times New Roman" pitchFamily="18" charset="0"/>
                <a:ea typeface="华文新魏" pitchFamily="2" charset="-122"/>
                <a:cs typeface="Times New Roman" pitchFamily="18" charset="0"/>
              </a:rPr>
              <a:t>(r=0,m=1)</a:t>
            </a:r>
          </a:p>
          <a:p>
            <a:pPr algn="just" eaLnBrk="1" hangingPunct="1">
              <a:buFontTx/>
              <a:buNone/>
              <a:defRPr/>
            </a:pPr>
            <a:r>
              <a:rPr lang="en-US" altLang="zh-CN" sz="2800" dirty="0">
                <a:latin typeface="Times New Roman" pitchFamily="18" charset="0"/>
                <a:ea typeface="华文新魏" pitchFamily="2" charset="-122"/>
                <a:cs typeface="Times New Roman" pitchFamily="18" charset="0"/>
              </a:rPr>
              <a:t>    (4)</a:t>
            </a:r>
            <a:r>
              <a:rPr lang="zh-CN" altLang="en-US" sz="2800" dirty="0">
                <a:latin typeface="Times New Roman" pitchFamily="18" charset="0"/>
                <a:ea typeface="华文新魏" pitchFamily="2" charset="-122"/>
                <a:cs typeface="Times New Roman" pitchFamily="18" charset="0"/>
              </a:rPr>
              <a:t>最近被引用过</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也被修改过</a:t>
            </a:r>
            <a:r>
              <a:rPr lang="en-US" altLang="zh-CN" sz="2800" dirty="0">
                <a:latin typeface="Times New Roman" pitchFamily="18" charset="0"/>
                <a:ea typeface="华文新魏" pitchFamily="2" charset="-122"/>
                <a:cs typeface="Times New Roman" pitchFamily="18" charset="0"/>
              </a:rPr>
              <a:t>(r=1,m=1)</a:t>
            </a:r>
            <a:endParaRPr lang="en-US" altLang="zh-CN" dirty="0">
              <a:latin typeface="华文新魏" pitchFamily="2" charset="-122"/>
              <a:ea typeface="华文新魏" pitchFamily="2" charset="-122"/>
            </a:endParaRPr>
          </a:p>
        </p:txBody>
      </p:sp>
      <p:sp>
        <p:nvSpPr>
          <p:cNvPr id="4" name="Rectangle 3"/>
          <p:cNvSpPr txBox="1">
            <a:spLocks noChangeArrowheads="1"/>
          </p:cNvSpPr>
          <p:nvPr/>
        </p:nvSpPr>
        <p:spPr bwMode="auto">
          <a:xfrm>
            <a:off x="357188" y="4000500"/>
            <a:ext cx="8429625" cy="1970088"/>
          </a:xfrm>
          <a:prstGeom prst="rect">
            <a:avLst/>
          </a:prstGeom>
          <a:noFill/>
          <a:ln w="9525">
            <a:noFill/>
            <a:miter lim="800000"/>
            <a:headEnd/>
            <a:tailEnd/>
          </a:ln>
        </p:spPr>
        <p:txBody>
          <a:bodyPr lIns="0" tIns="0" rIns="0" bIns="0">
            <a:spAutoFit/>
          </a:bodyPr>
          <a:lstStyle/>
          <a:p>
            <a:pPr algn="just">
              <a:spcBef>
                <a:spcPct val="20000"/>
              </a:spcBef>
              <a:buFontTx/>
              <a:buChar char="•"/>
              <a:defRPr/>
            </a:pPr>
            <a:r>
              <a:rPr lang="zh-CN" altLang="en-US" sz="3200" kern="0" dirty="0">
                <a:solidFill>
                  <a:srgbClr val="333399"/>
                </a:solidFill>
                <a:latin typeface="黑体" pitchFamily="49" charset="-122"/>
                <a:ea typeface="黑体" pitchFamily="49" charset="-122"/>
              </a:rPr>
              <a:t>步</a:t>
            </a:r>
            <a:r>
              <a:rPr lang="en-US" altLang="zh-CN" sz="3200" kern="0" dirty="0">
                <a:solidFill>
                  <a:srgbClr val="333399"/>
                </a:solidFill>
                <a:latin typeface="黑体" pitchFamily="49" charset="-122"/>
                <a:ea typeface="黑体" pitchFamily="49" charset="-122"/>
              </a:rPr>
              <a:t>1</a:t>
            </a:r>
            <a:r>
              <a:rPr lang="zh-CN" altLang="en-US" sz="3200" kern="0" dirty="0">
                <a:solidFill>
                  <a:srgbClr val="333399"/>
                </a:solidFill>
                <a:latin typeface="黑体" pitchFamily="49" charset="-122"/>
                <a:ea typeface="黑体" pitchFamily="49" charset="-122"/>
              </a:rPr>
              <a:t>：</a:t>
            </a:r>
            <a:r>
              <a:rPr lang="zh-CN" altLang="en-US" sz="3200" kern="0" dirty="0">
                <a:latin typeface="华文新魏" pitchFamily="2" charset="-122"/>
                <a:ea typeface="华文新魏" pitchFamily="2" charset="-122"/>
              </a:rPr>
              <a:t>选择最佳淘汰页面，从指针当前位置开始</a:t>
            </a:r>
            <a:r>
              <a:rPr lang="en-US" altLang="zh-CN" sz="3200" kern="0" dirty="0">
                <a:latin typeface="华文新魏" pitchFamily="2" charset="-122"/>
                <a:ea typeface="华文新魏" pitchFamily="2" charset="-122"/>
              </a:rPr>
              <a:t>,</a:t>
            </a:r>
            <a:r>
              <a:rPr lang="zh-CN" altLang="en-US" sz="3200" kern="0" dirty="0">
                <a:latin typeface="华文新魏" pitchFamily="2" charset="-122"/>
                <a:ea typeface="华文新魏" pitchFamily="2" charset="-122"/>
              </a:rPr>
              <a:t>扫描循环队列。扫描过程中不改变“引用位</a:t>
            </a:r>
            <a:r>
              <a:rPr lang="zh-CN" altLang="en-US" sz="3200" kern="0" dirty="0">
                <a:latin typeface="+mn-lt"/>
                <a:ea typeface="华文新魏" pitchFamily="2" charset="-122"/>
              </a:rPr>
              <a:t>”</a:t>
            </a:r>
            <a:r>
              <a:rPr lang="zh-CN" altLang="en-US" sz="3200" kern="0" dirty="0">
                <a:latin typeface="华文新魏" pitchFamily="2" charset="-122"/>
                <a:ea typeface="华文新魏" pitchFamily="2" charset="-122"/>
              </a:rPr>
              <a:t>，把遇到的第一个</a:t>
            </a:r>
            <a:r>
              <a:rPr lang="en-US" altLang="zh-CN" sz="3200" kern="0" dirty="0">
                <a:latin typeface="华文新魏" pitchFamily="2" charset="-122"/>
                <a:ea typeface="华文新魏" pitchFamily="2" charset="-122"/>
              </a:rPr>
              <a:t>r=0,m=0</a:t>
            </a:r>
            <a:r>
              <a:rPr lang="zh-CN" altLang="en-US" sz="3200" kern="0" dirty="0">
                <a:latin typeface="华文新魏" pitchFamily="2" charset="-122"/>
                <a:ea typeface="华文新魏" pitchFamily="2" charset="-122"/>
              </a:rPr>
              <a:t>的页面作为淘汰页面。</a:t>
            </a:r>
          </a:p>
        </p:txBody>
      </p:sp>
    </p:spTree>
    <p:extLst>
      <p:ext uri="{BB962C8B-B14F-4D97-AF65-F5344CB8AC3E}">
        <p14:creationId xmlns:p14="http://schemas.microsoft.com/office/powerpoint/2010/main" val="42195176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71500" y="357188"/>
            <a:ext cx="7772400" cy="615950"/>
          </a:xfrm>
        </p:spPr>
        <p:txBody>
          <a:bodyPr/>
          <a:lstStyle/>
          <a:p>
            <a:pPr eaLnBrk="1" hangingPunct="1"/>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时钟页面替换改进算法</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125955" name="Rectangle 3"/>
          <p:cNvSpPr>
            <a:spLocks noGrp="1" noChangeArrowheads="1"/>
          </p:cNvSpPr>
          <p:nvPr>
            <p:ph type="body" idx="1"/>
          </p:nvPr>
        </p:nvSpPr>
        <p:spPr>
          <a:xfrm>
            <a:off x="428625" y="1285875"/>
            <a:ext cx="8286750" cy="4038600"/>
          </a:xfrm>
        </p:spPr>
        <p:txBody>
          <a:bodyPr/>
          <a:lstStyle/>
          <a:p>
            <a:pPr marL="0" indent="0" algn="just" eaLnBrk="1" hangingPunct="1"/>
            <a:r>
              <a:rPr lang="zh-CN" altLang="en-US" dirty="0">
                <a:solidFill>
                  <a:srgbClr val="333399"/>
                </a:solidFill>
                <a:latin typeface="黑体" panose="02010609060101010101" pitchFamily="49" charset="-122"/>
                <a:ea typeface="黑体" panose="02010609060101010101" pitchFamily="49" charset="-122"/>
              </a:rPr>
              <a:t>步</a:t>
            </a:r>
            <a:r>
              <a:rPr lang="en-US" altLang="zh-CN" dirty="0">
                <a:solidFill>
                  <a:srgbClr val="333399"/>
                </a:solidFill>
                <a:latin typeface="黑体" panose="02010609060101010101" pitchFamily="49" charset="-122"/>
                <a:ea typeface="黑体" panose="02010609060101010101" pitchFamily="49" charset="-122"/>
              </a:rPr>
              <a:t>2</a:t>
            </a:r>
            <a:r>
              <a:rPr lang="zh-CN" altLang="en-US" dirty="0">
                <a:solidFill>
                  <a:srgbClr val="333399"/>
                </a:solidFill>
                <a:latin typeface="黑体" panose="02010609060101010101" pitchFamily="49" charset="-122"/>
                <a:ea typeface="黑体" panose="02010609060101010101" pitchFamily="49" charset="-122"/>
              </a:rPr>
              <a:t>：</a:t>
            </a:r>
            <a:r>
              <a:rPr lang="zh-CN" altLang="en-US" dirty="0">
                <a:latin typeface="华文新魏" panose="02010800040101010101" pitchFamily="2" charset="-122"/>
                <a:ea typeface="华文新魏" panose="02010800040101010101" pitchFamily="2" charset="-122"/>
              </a:rPr>
              <a:t>如果步</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失败，再次从原位置开始，查找</a:t>
            </a:r>
            <a:r>
              <a:rPr lang="en-US" altLang="zh-CN" dirty="0">
                <a:latin typeface="华文新魏" panose="02010800040101010101" pitchFamily="2" charset="-122"/>
                <a:ea typeface="华文新魏" panose="02010800040101010101" pitchFamily="2" charset="-122"/>
              </a:rPr>
              <a:t>r=0</a:t>
            </a:r>
            <a:r>
              <a:rPr lang="zh-CN" altLang="en-US" dirty="0">
                <a:latin typeface="华文新魏" panose="02010800040101010101" pitchFamily="2" charset="-122"/>
                <a:ea typeface="华文新魏" panose="02010800040101010101" pitchFamily="2" charset="-122"/>
              </a:rPr>
              <a:t>且</a:t>
            </a:r>
            <a:r>
              <a:rPr lang="en-US" altLang="zh-CN" dirty="0">
                <a:latin typeface="华文新魏" panose="02010800040101010101" pitchFamily="2" charset="-122"/>
                <a:ea typeface="华文新魏" panose="02010800040101010101" pitchFamily="2" charset="-122"/>
              </a:rPr>
              <a:t>m=1</a:t>
            </a:r>
            <a:r>
              <a:rPr lang="zh-CN" altLang="en-US" dirty="0">
                <a:latin typeface="华文新魏" panose="02010800040101010101" pitchFamily="2" charset="-122"/>
                <a:ea typeface="华文新魏" panose="02010800040101010101" pitchFamily="2" charset="-122"/>
              </a:rPr>
              <a:t>的页面，把遇到的第一个这样的页面作为淘汰页面，而在扫描过程中把指针所扫过的页面的</a:t>
            </a:r>
            <a:r>
              <a:rPr lang="zh-CN" altLang="en-US" dirty="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引用位</a:t>
            </a:r>
            <a:r>
              <a:rPr lang="zh-CN" altLang="en-US" dirty="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r</a:t>
            </a:r>
            <a:r>
              <a:rPr lang="zh-CN" altLang="en-US" dirty="0">
                <a:latin typeface="华文新魏" panose="02010800040101010101" pitchFamily="2" charset="-122"/>
                <a:ea typeface="华文新魏" panose="02010800040101010101" pitchFamily="2" charset="-122"/>
              </a:rPr>
              <a:t>置</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marL="0" indent="0" algn="just" eaLnBrk="1" hangingPunct="1"/>
            <a:r>
              <a:rPr lang="zh-CN" altLang="en-US" dirty="0">
                <a:solidFill>
                  <a:srgbClr val="333399"/>
                </a:solidFill>
                <a:latin typeface="黑体" panose="02010609060101010101" pitchFamily="49" charset="-122"/>
                <a:ea typeface="黑体" panose="02010609060101010101" pitchFamily="49" charset="-122"/>
              </a:rPr>
              <a:t>步</a:t>
            </a:r>
            <a:r>
              <a:rPr lang="en-US" altLang="zh-CN" dirty="0">
                <a:solidFill>
                  <a:srgbClr val="333399"/>
                </a:solidFill>
                <a:latin typeface="黑体" panose="02010609060101010101" pitchFamily="49" charset="-122"/>
                <a:ea typeface="黑体" panose="02010609060101010101" pitchFamily="49" charset="-122"/>
              </a:rPr>
              <a:t>3</a:t>
            </a:r>
            <a:r>
              <a:rPr lang="zh-CN" altLang="en-US" dirty="0">
                <a:solidFill>
                  <a:srgbClr val="333399"/>
                </a:solidFill>
                <a:latin typeface="黑体" panose="02010609060101010101" pitchFamily="49" charset="-122"/>
                <a:ea typeface="黑体" panose="02010609060101010101" pitchFamily="49" charset="-122"/>
              </a:rPr>
              <a:t>：</a:t>
            </a:r>
            <a:r>
              <a:rPr lang="zh-CN" altLang="en-US" dirty="0">
                <a:latin typeface="华文新魏" panose="02010800040101010101" pitchFamily="2" charset="-122"/>
                <a:ea typeface="华文新魏" panose="02010800040101010101" pitchFamily="2" charset="-122"/>
              </a:rPr>
              <a:t>如果步</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失败，指针再次回到了起始位置，由于此时所有页面的</a:t>
            </a:r>
            <a:r>
              <a:rPr lang="zh-CN" altLang="en-US" dirty="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引用位</a:t>
            </a:r>
            <a:r>
              <a:rPr lang="zh-CN" altLang="en-US" dirty="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r</a:t>
            </a:r>
            <a:r>
              <a:rPr lang="zh-CN" altLang="en-US" dirty="0">
                <a:latin typeface="华文新魏" panose="02010800040101010101" pitchFamily="2" charset="-122"/>
                <a:ea typeface="华文新魏" panose="02010800040101010101" pitchFamily="2" charset="-122"/>
              </a:rPr>
              <a:t>均己为</a:t>
            </a:r>
            <a:r>
              <a:rPr lang="en-US" altLang="zh-CN" dirty="0">
                <a:latin typeface="华文新魏" panose="02010800040101010101" pitchFamily="2" charset="-122"/>
                <a:ea typeface="华文新魏" panose="02010800040101010101" pitchFamily="2" charset="-122"/>
              </a:rPr>
              <a:t>0</a:t>
            </a:r>
            <a:r>
              <a:rPr lang="zh-CN" altLang="en-US" dirty="0">
                <a:latin typeface="华文新魏" panose="02010800040101010101" pitchFamily="2" charset="-122"/>
                <a:ea typeface="华文新魏" panose="02010800040101010101" pitchFamily="2" charset="-122"/>
              </a:rPr>
              <a:t>，再转向步</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操作，必要时再做步</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操作，这次一定可以挑出一个可淘汰的页面。</a:t>
            </a:r>
          </a:p>
        </p:txBody>
      </p:sp>
    </p:spTree>
    <p:extLst>
      <p:ext uri="{BB962C8B-B14F-4D97-AF65-F5344CB8AC3E}">
        <p14:creationId xmlns:p14="http://schemas.microsoft.com/office/powerpoint/2010/main" val="9363875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p:cNvSpPr>
            <a:spLocks noGrp="1" noChangeArrowheads="1"/>
          </p:cNvSpPr>
          <p:nvPr>
            <p:ph type="title"/>
          </p:nvPr>
        </p:nvSpPr>
        <p:spPr>
          <a:xfrm>
            <a:off x="714375" y="214313"/>
            <a:ext cx="7772400" cy="1292225"/>
          </a:xfrm>
        </p:spPr>
        <p:txBody>
          <a:bodyPr/>
          <a:lstStyle/>
          <a:p>
            <a:r>
              <a:rPr lang="zh-CN" altLang="en-US">
                <a:latin typeface="黑体" panose="02010609060101010101" pitchFamily="49" charset="-122"/>
                <a:ea typeface="黑体" panose="02010609060101010101" pitchFamily="49" charset="-122"/>
              </a:rPr>
              <a:t>例子：</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计算缺页中断次数和</a:t>
            </a:r>
            <a:b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b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被淘汰页面</a:t>
            </a:r>
            <a:r>
              <a:rPr lang="en-US" altLang="zh-CN"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p>
        </p:txBody>
      </p:sp>
      <p:sp>
        <p:nvSpPr>
          <p:cNvPr id="126979" name="Rectangle 1027"/>
          <p:cNvSpPr>
            <a:spLocks noGrp="1" noChangeArrowheads="1"/>
          </p:cNvSpPr>
          <p:nvPr>
            <p:ph type="body" idx="1"/>
          </p:nvPr>
        </p:nvSpPr>
        <p:spPr>
          <a:xfrm>
            <a:off x="914400" y="1752600"/>
            <a:ext cx="7978080" cy="3521075"/>
          </a:xfrm>
        </p:spPr>
        <p:txBody>
          <a:bodyPr/>
          <a:lstStyle/>
          <a:p>
            <a:r>
              <a:rPr lang="zh-CN" altLang="en-US" sz="4400" dirty="0">
                <a:latin typeface="华文新魏" panose="02010800040101010101" pitchFamily="2" charset="-122"/>
                <a:ea typeface="华文新魏" panose="02010800040101010101" pitchFamily="2" charset="-122"/>
              </a:rPr>
              <a:t>假设采用固定分配策略，进程分得三个页框</a:t>
            </a:r>
            <a:r>
              <a:rPr lang="en-US" altLang="zh-CN" sz="4400" dirty="0">
                <a:latin typeface="华文新魏" panose="02010800040101010101" pitchFamily="2" charset="-122"/>
                <a:ea typeface="华文新魏" panose="02010800040101010101" pitchFamily="2" charset="-122"/>
              </a:rPr>
              <a:t>,</a:t>
            </a:r>
            <a:r>
              <a:rPr lang="zh-CN" altLang="en-US" sz="4400" dirty="0">
                <a:latin typeface="华文新魏" panose="02010800040101010101" pitchFamily="2" charset="-122"/>
                <a:ea typeface="华文新魏" panose="02010800040101010101" pitchFamily="2" charset="-122"/>
              </a:rPr>
              <a:t>执行中按下列次序引用</a:t>
            </a:r>
            <a:r>
              <a:rPr lang="en-US" altLang="zh-CN" sz="4400" dirty="0">
                <a:latin typeface="华文新魏" panose="02010800040101010101" pitchFamily="2" charset="-122"/>
                <a:ea typeface="华文新魏" panose="02010800040101010101" pitchFamily="2" charset="-122"/>
              </a:rPr>
              <a:t>5</a:t>
            </a:r>
            <a:r>
              <a:rPr lang="zh-CN" altLang="en-US" sz="4400" dirty="0">
                <a:latin typeface="华文新魏" panose="02010800040101010101" pitchFamily="2" charset="-122"/>
                <a:ea typeface="华文新魏" panose="02010800040101010101" pitchFamily="2" charset="-122"/>
              </a:rPr>
              <a:t>个独立的页面</a:t>
            </a:r>
            <a:r>
              <a:rPr lang="en-US" altLang="zh-CN" sz="4400" dirty="0">
                <a:latin typeface="华文新魏" panose="02010800040101010101" pitchFamily="2" charset="-122"/>
                <a:ea typeface="华文新魏" panose="02010800040101010101" pitchFamily="2" charset="-122"/>
              </a:rPr>
              <a:t>:  2  3  2  1  5  2  4  5  3  2  5  2</a:t>
            </a:r>
            <a:r>
              <a:rPr lang="zh-CN" altLang="en-US" sz="4400" dirty="0">
                <a:latin typeface="华文新魏" panose="02010800040101010101" pitchFamily="2" charset="-122"/>
                <a:ea typeface="华文新魏" panose="02010800040101010101" pitchFamily="2" charset="-122"/>
              </a:rPr>
              <a:t>。</a:t>
            </a:r>
          </a:p>
          <a:p>
            <a:pPr>
              <a:buFontTx/>
              <a:buNone/>
            </a:pPr>
            <a:r>
              <a:rPr lang="en-US" altLang="zh-CN" sz="4000" dirty="0">
                <a:latin typeface="隶书" panose="02010509060101010101" pitchFamily="49" charset="-122"/>
                <a:ea typeface="隶书" panose="02010509060101010101" pitchFamily="49" charset="-122"/>
              </a:rPr>
              <a:t>(</a:t>
            </a:r>
            <a:r>
              <a:rPr lang="zh-CN" altLang="en-US" sz="4000" dirty="0">
                <a:latin typeface="隶书" panose="02010509060101010101" pitchFamily="49" charset="-122"/>
                <a:ea typeface="隶书" panose="02010509060101010101" pitchFamily="49" charset="-122"/>
              </a:rPr>
              <a:t>具体见</a:t>
            </a:r>
            <a:r>
              <a:rPr lang="en-US" altLang="zh-CN" sz="4000" dirty="0">
                <a:latin typeface="隶书" panose="02010509060101010101" pitchFamily="49" charset="-122"/>
                <a:ea typeface="隶书" panose="02010509060101010101" pitchFamily="49" charset="-122"/>
              </a:rPr>
              <a:t>P230)</a:t>
            </a:r>
            <a:r>
              <a:rPr lang="en-US" altLang="zh-CN" sz="4400"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878710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26"/>
          <p:cNvSpPr>
            <a:spLocks noGrp="1" noChangeArrowheads="1"/>
          </p:cNvSpPr>
          <p:nvPr>
            <p:ph type="title"/>
          </p:nvPr>
        </p:nvSpPr>
        <p:spPr>
          <a:xfrm>
            <a:off x="714375" y="428625"/>
            <a:ext cx="7772400" cy="1354138"/>
          </a:xfrm>
        </p:spPr>
        <p:txBody>
          <a:bodyPr/>
          <a:lstStyle/>
          <a:p>
            <a:r>
              <a:rPr lang="zh-CN" altLang="en-US">
                <a:latin typeface="黑体" panose="02010609060101010101" pitchFamily="49" charset="-122"/>
                <a:ea typeface="黑体" panose="02010609060101010101" pitchFamily="49" charset="-122"/>
              </a:rPr>
              <a:t>例子：</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计算缺页中断次数和</a:t>
            </a:r>
            <a:b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br>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被淘汰页面</a:t>
            </a:r>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endParaRPr lang="en-US" altLang="zh-CN">
              <a:latin typeface="华文新魏" panose="02010800040101010101" pitchFamily="2" charset="-122"/>
              <a:ea typeface="华文新魏" panose="02010800040101010101" pitchFamily="2" charset="-122"/>
            </a:endParaRPr>
          </a:p>
        </p:txBody>
      </p:sp>
      <p:sp>
        <p:nvSpPr>
          <p:cNvPr id="128003" name="Rectangle 1027"/>
          <p:cNvSpPr>
            <a:spLocks noGrp="1" noChangeArrowheads="1"/>
          </p:cNvSpPr>
          <p:nvPr>
            <p:ph type="body" idx="1"/>
          </p:nvPr>
        </p:nvSpPr>
        <p:spPr>
          <a:xfrm>
            <a:off x="1066800" y="1828800"/>
            <a:ext cx="7543800" cy="2979738"/>
          </a:xfrm>
        </p:spPr>
        <p:txBody>
          <a:bodyPr/>
          <a:lstStyle/>
          <a:p>
            <a:pPr>
              <a:buFontTx/>
              <a:buNone/>
            </a:pPr>
            <a:r>
              <a:rPr lang="en-US" altLang="zh-CN">
                <a:solidFill>
                  <a:srgbClr val="333399"/>
                </a:solidFill>
                <a:latin typeface="黑体" panose="02010609060101010101" pitchFamily="49" charset="-122"/>
                <a:ea typeface="黑体" panose="02010609060101010101" pitchFamily="49" charset="-122"/>
              </a:rPr>
              <a:t>           </a:t>
            </a:r>
            <a:r>
              <a:rPr lang="zh-CN" altLang="en-US" sz="4000">
                <a:solidFill>
                  <a:srgbClr val="333399"/>
                </a:solidFill>
                <a:latin typeface="黑体" panose="02010609060101010101" pitchFamily="49" charset="-122"/>
                <a:ea typeface="黑体" panose="02010609060101010101" pitchFamily="49" charset="-122"/>
              </a:rPr>
              <a:t>性能比较 </a:t>
            </a:r>
          </a:p>
          <a:p>
            <a:r>
              <a:rPr lang="en-US" altLang="zh-CN">
                <a:latin typeface="华文新魏" panose="02010800040101010101" pitchFamily="2" charset="-122"/>
                <a:ea typeface="华文新魏" panose="02010800040101010101" pitchFamily="2" charset="-122"/>
              </a:rPr>
              <a:t>OPT         F(1)  F(2)  F(4)</a:t>
            </a:r>
          </a:p>
          <a:p>
            <a:r>
              <a:rPr lang="en-US" altLang="zh-CN">
                <a:latin typeface="华文新魏" panose="02010800040101010101" pitchFamily="2" charset="-122"/>
                <a:ea typeface="华文新魏" panose="02010800040101010101" pitchFamily="2" charset="-122"/>
              </a:rPr>
              <a:t>LRU         F(3) F(1) F(2) F(4)</a:t>
            </a:r>
          </a:p>
          <a:p>
            <a:r>
              <a:rPr lang="en-US" altLang="zh-CN">
                <a:latin typeface="华文新魏" panose="02010800040101010101" pitchFamily="2" charset="-122"/>
                <a:ea typeface="华文新魏" panose="02010800040101010101" pitchFamily="2" charset="-122"/>
              </a:rPr>
              <a:t>CLOCK   F(2) F(3) F(1) F(5) F(4) </a:t>
            </a:r>
          </a:p>
          <a:p>
            <a:r>
              <a:rPr lang="en-US" altLang="zh-CN">
                <a:latin typeface="华文新魏" panose="02010800040101010101" pitchFamily="2" charset="-122"/>
                <a:ea typeface="华文新魏" panose="02010800040101010101" pitchFamily="2" charset="-122"/>
              </a:rPr>
              <a:t>FIFO       F(1) F(3) F(1) F(5) F(2) F(4)</a:t>
            </a:r>
          </a:p>
        </p:txBody>
      </p:sp>
    </p:spTree>
    <p:extLst>
      <p:ext uri="{BB962C8B-B14F-4D97-AF65-F5344CB8AC3E}">
        <p14:creationId xmlns:p14="http://schemas.microsoft.com/office/powerpoint/2010/main" val="818969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ABAF20A-6C87-44DD-A608-102780D12DF5}"/>
              </a:ext>
            </a:extLst>
          </p:cNvPr>
          <p:cNvPicPr/>
          <p:nvPr/>
        </p:nvPicPr>
        <p:blipFill rotWithShape="1">
          <a:blip r:embed="rId2">
            <a:extLst>
              <a:ext uri="{28A0092B-C50C-407E-A947-70E740481C1C}">
                <a14:useLocalDpi xmlns:a14="http://schemas.microsoft.com/office/drawing/2010/main" val="0"/>
              </a:ext>
            </a:extLst>
          </a:blip>
          <a:srcRect l="1204" t="17128" r="-1204" b="7851"/>
          <a:stretch/>
        </p:blipFill>
        <p:spPr bwMode="auto">
          <a:xfrm>
            <a:off x="1115616" y="758825"/>
            <a:ext cx="7344816" cy="53403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391138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85750" y="642938"/>
            <a:ext cx="7772400" cy="677862"/>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8 </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局部页面替换算法</a:t>
            </a:r>
          </a:p>
        </p:txBody>
      </p:sp>
      <p:sp>
        <p:nvSpPr>
          <p:cNvPr id="129027" name="Rectangle 3"/>
          <p:cNvSpPr>
            <a:spLocks noGrp="1" noChangeArrowheads="1"/>
          </p:cNvSpPr>
          <p:nvPr>
            <p:ph type="body" idx="1"/>
          </p:nvPr>
        </p:nvSpPr>
        <p:spPr>
          <a:xfrm>
            <a:off x="1357313" y="1928813"/>
            <a:ext cx="6880225" cy="2547937"/>
          </a:xfrm>
        </p:spPr>
        <p:txBody>
          <a:bodyPr/>
          <a:lstStyle/>
          <a:p>
            <a:pPr eaLnBrk="1" hangingPunct="1">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局部最佳页面替换算法 </a:t>
            </a:r>
          </a:p>
          <a:p>
            <a:pPr eaLnBrk="1" hangingPunct="1">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2)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工作集模型和工作集置换算法 </a:t>
            </a:r>
          </a:p>
          <a:p>
            <a:pPr eaLnBrk="1" hangingPunct="1">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模拟工作集替换算法</a:t>
            </a:r>
          </a:p>
          <a:p>
            <a:pPr eaLnBrk="1" hangingPunct="1">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缺页频率替换算法</a:t>
            </a:r>
            <a:endParaRPr lang="en-US" altLang="zh-CN" sz="3600">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2799403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95288" y="188913"/>
            <a:ext cx="8062912" cy="677862"/>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 </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局部最佳页面替换算法</a:t>
            </a:r>
            <a:endPar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0051" name="Rectangle 3"/>
          <p:cNvSpPr>
            <a:spLocks noGrp="1" noChangeArrowheads="1"/>
          </p:cNvSpPr>
          <p:nvPr>
            <p:ph type="body" idx="1"/>
          </p:nvPr>
        </p:nvSpPr>
        <p:spPr>
          <a:xfrm>
            <a:off x="611188" y="1268413"/>
            <a:ext cx="7772400" cy="4038600"/>
          </a:xfrm>
        </p:spPr>
        <p:txBody>
          <a:bodyPr/>
          <a:lstStyle/>
          <a:p>
            <a:pPr eaLnBrk="1" hangingPunct="1"/>
            <a:r>
              <a:rPr lang="zh-CN" altLang="en-US">
                <a:solidFill>
                  <a:srgbClr val="333399"/>
                </a:solidFill>
                <a:latin typeface="黑体" panose="02010609060101010101" pitchFamily="49" charset="-122"/>
                <a:ea typeface="黑体" panose="02010609060101010101" pitchFamily="49" charset="-122"/>
              </a:rPr>
              <a:t>实现思想：</a:t>
            </a:r>
          </a:p>
          <a:p>
            <a:pPr eaLnBrk="1" hangingPunct="1">
              <a:buFontTx/>
              <a:buNone/>
            </a:pPr>
            <a:r>
              <a:rPr lang="zh-CN" altLang="en-US">
                <a:latin typeface="华文新魏" panose="02010800040101010101" pitchFamily="2" charset="-122"/>
                <a:ea typeface="华文新魏" panose="02010800040101010101" pitchFamily="2" charset="-122"/>
              </a:rPr>
              <a:t>  进程在时刻</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访问某页面，如果该页面不在主存中，导致一次缺页，把该页面装入一个空闲页框。不论发生缺页与否，算法在每一步要考虑引用串，如果该页面在时间间隔</a:t>
            </a:r>
            <a:r>
              <a:rPr lang="en-US" altLang="zh-CN">
                <a:latin typeface="华文新魏" panose="02010800040101010101" pitchFamily="2" charset="-122"/>
                <a:ea typeface="华文新魏" panose="02010800040101010101" pitchFamily="2" charset="-122"/>
              </a:rPr>
              <a:t>(t,t+τ)</a:t>
            </a:r>
            <a:r>
              <a:rPr lang="zh-CN" altLang="en-US">
                <a:latin typeface="华文新魏" panose="02010800040101010101" pitchFamily="2" charset="-122"/>
                <a:ea typeface="华文新魏" panose="02010800040101010101" pitchFamily="2" charset="-122"/>
              </a:rPr>
              <a:t>内未被再次引用，那么就移出页面；否则，该页被保留在进程的驻留集中，直到再次被引用。</a:t>
            </a:r>
            <a:endParaRPr lang="en-US" altLang="zh-CN">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2799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0825" y="333375"/>
            <a:ext cx="8496300" cy="669925"/>
          </a:xfrm>
        </p:spPr>
        <p:txBody>
          <a:bodyPr/>
          <a:lstStyle/>
          <a:p>
            <a:pPr eaLnBrk="1" hangingPunct="1"/>
            <a:r>
              <a:rPr lang="zh-CN" altLang="en-US" dirty="0">
                <a:solidFill>
                  <a:srgbClr val="FF0000"/>
                </a:solidFill>
                <a:latin typeface="Times New Roman" panose="02020603050405020304" pitchFamily="18" charset="0"/>
                <a:ea typeface="华文新魏" panose="02010800040101010101" pitchFamily="2" charset="-122"/>
              </a:rPr>
              <a:t>地址重定位</a:t>
            </a:r>
            <a:endParaRPr lang="en-US" altLang="zh-CN" sz="3600" dirty="0">
              <a:latin typeface="华文新魏" panose="02010800040101010101" pitchFamily="2" charset="-122"/>
              <a:ea typeface="华文新魏" panose="02010800040101010101" pitchFamily="2" charset="-122"/>
            </a:endParaRPr>
          </a:p>
        </p:txBody>
      </p:sp>
      <p:sp>
        <p:nvSpPr>
          <p:cNvPr id="20484" name="Rectangle 5"/>
          <p:cNvSpPr>
            <a:spLocks noChangeArrowheads="1"/>
          </p:cNvSpPr>
          <p:nvPr/>
        </p:nvSpPr>
        <p:spPr bwMode="auto">
          <a:xfrm>
            <a:off x="466725" y="1175926"/>
            <a:ext cx="806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solidFill>
                  <a:srgbClr val="333399"/>
                </a:solidFill>
                <a:latin typeface="Times New Roman" panose="02020603050405020304" pitchFamily="18" charset="0"/>
                <a:ea typeface="华文新魏" panose="02010800040101010101" pitchFamily="2" charset="-122"/>
              </a:rPr>
              <a:t>静态地址重定位</a:t>
            </a:r>
            <a:r>
              <a:rPr lang="en-US" altLang="zh-CN" sz="3600" dirty="0">
                <a:solidFill>
                  <a:srgbClr val="333399"/>
                </a:solidFill>
                <a:latin typeface="Times New Roman" panose="02020603050405020304" pitchFamily="18" charset="0"/>
                <a:ea typeface="华文新魏" panose="02010800040101010101" pitchFamily="2" charset="-122"/>
              </a:rPr>
              <a:t>:</a:t>
            </a:r>
            <a:endParaRPr lang="en-US" altLang="zh-CN" sz="3600" dirty="0">
              <a:solidFill>
                <a:schemeClr val="tx2"/>
              </a:solidFill>
              <a:latin typeface="Times New Roman" panose="02020603050405020304" pitchFamily="18" charset="0"/>
              <a:ea typeface="华文新魏" panose="02010800040101010101" pitchFamily="2" charset="-122"/>
            </a:endParaRPr>
          </a:p>
        </p:txBody>
      </p:sp>
      <p:grpSp>
        <p:nvGrpSpPr>
          <p:cNvPr id="20485" name="Group 6"/>
          <p:cNvGrpSpPr>
            <a:grpSpLocks/>
          </p:cNvGrpSpPr>
          <p:nvPr/>
        </p:nvGrpSpPr>
        <p:grpSpPr bwMode="auto">
          <a:xfrm>
            <a:off x="1043608" y="2204864"/>
            <a:ext cx="6705600" cy="3200400"/>
            <a:chOff x="2421" y="8397"/>
            <a:chExt cx="7080" cy="1409"/>
          </a:xfrm>
        </p:grpSpPr>
        <p:sp>
          <p:nvSpPr>
            <p:cNvPr id="20486" name="Text Box 7"/>
            <p:cNvSpPr txBox="1">
              <a:spLocks noChangeArrowheads="1"/>
            </p:cNvSpPr>
            <p:nvPr/>
          </p:nvSpPr>
          <p:spPr bwMode="auto">
            <a:xfrm>
              <a:off x="5872" y="8621"/>
              <a:ext cx="1594"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操作系统区</a:t>
              </a:r>
            </a:p>
          </p:txBody>
        </p:sp>
        <p:sp>
          <p:nvSpPr>
            <p:cNvPr id="20487" name="Text Box 8"/>
            <p:cNvSpPr txBox="1">
              <a:spLocks noChangeArrowheads="1"/>
            </p:cNvSpPr>
            <p:nvPr/>
          </p:nvSpPr>
          <p:spPr bwMode="auto">
            <a:xfrm>
              <a:off x="5872" y="8916"/>
              <a:ext cx="1594" cy="89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作业</a:t>
              </a:r>
              <a:r>
                <a:rPr lang="en-US" altLang="zh-CN" sz="1600">
                  <a:solidFill>
                    <a:srgbClr val="6600CC"/>
                  </a:solidFill>
                  <a:latin typeface="宋体" panose="02010600030101010101" pitchFamily="2" charset="-122"/>
                </a:rPr>
                <a:t>i</a:t>
              </a:r>
              <a:r>
                <a:rPr lang="zh-CN" altLang="en-US" sz="1600">
                  <a:solidFill>
                    <a:srgbClr val="6600CC"/>
                  </a:solidFill>
                  <a:latin typeface="宋体" panose="02010600030101010101" pitchFamily="2" charset="-122"/>
                </a:rPr>
                <a:t>的</a:t>
              </a:r>
            </a:p>
            <a:p>
              <a:pPr algn="ctr"/>
              <a:r>
                <a:rPr lang="zh-CN" altLang="en-US" sz="1600">
                  <a:solidFill>
                    <a:srgbClr val="6600CC"/>
                  </a:solidFill>
                  <a:latin typeface="宋体" panose="02010600030101010101" pitchFamily="2" charset="-122"/>
                </a:rPr>
                <a:t>程序、数据等</a:t>
              </a:r>
            </a:p>
          </p:txBody>
        </p:sp>
        <p:sp>
          <p:nvSpPr>
            <p:cNvPr id="20488" name="Text Box 9"/>
            <p:cNvSpPr txBox="1">
              <a:spLocks noChangeArrowheads="1"/>
            </p:cNvSpPr>
            <p:nvPr/>
          </p:nvSpPr>
          <p:spPr bwMode="auto">
            <a:xfrm>
              <a:off x="8085" y="8770"/>
              <a:ext cx="1327"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界限地址</a:t>
              </a:r>
            </a:p>
          </p:txBody>
        </p:sp>
        <p:sp>
          <p:nvSpPr>
            <p:cNvPr id="20489" name="Text Box 10"/>
            <p:cNvSpPr txBox="1">
              <a:spLocks noChangeArrowheads="1"/>
            </p:cNvSpPr>
            <p:nvPr/>
          </p:nvSpPr>
          <p:spPr bwMode="auto">
            <a:xfrm>
              <a:off x="7908" y="8485"/>
              <a:ext cx="1593" cy="20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栅栏寄存器</a:t>
              </a:r>
            </a:p>
          </p:txBody>
        </p:sp>
        <p:sp>
          <p:nvSpPr>
            <p:cNvPr id="20490" name="Line 11"/>
            <p:cNvSpPr>
              <a:spLocks noChangeShapeType="1"/>
            </p:cNvSpPr>
            <p:nvPr/>
          </p:nvSpPr>
          <p:spPr bwMode="auto">
            <a:xfrm flipH="1">
              <a:off x="7466" y="8916"/>
              <a:ext cx="61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1" name="Text Box 12"/>
            <p:cNvSpPr txBox="1">
              <a:spLocks noChangeArrowheads="1"/>
            </p:cNvSpPr>
            <p:nvPr/>
          </p:nvSpPr>
          <p:spPr bwMode="auto">
            <a:xfrm>
              <a:off x="2421" y="8694"/>
              <a:ext cx="1150"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作业</a:t>
              </a:r>
              <a:r>
                <a:rPr lang="en-US" altLang="zh-CN" sz="1600">
                  <a:solidFill>
                    <a:srgbClr val="6600CC"/>
                  </a:solidFill>
                  <a:latin typeface="宋体" panose="02010600030101010101" pitchFamily="2" charset="-122"/>
                </a:rPr>
                <a:t>2</a:t>
              </a:r>
            </a:p>
          </p:txBody>
        </p:sp>
        <p:sp>
          <p:nvSpPr>
            <p:cNvPr id="20492" name="Text Box 13"/>
            <p:cNvSpPr txBox="1">
              <a:spLocks noChangeArrowheads="1"/>
            </p:cNvSpPr>
            <p:nvPr/>
          </p:nvSpPr>
          <p:spPr bwMode="auto">
            <a:xfrm>
              <a:off x="2421" y="8982"/>
              <a:ext cx="1150" cy="2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作业</a:t>
              </a:r>
              <a:r>
                <a:rPr lang="en-US" altLang="zh-CN" sz="1600">
                  <a:solidFill>
                    <a:srgbClr val="6600CC"/>
                  </a:solidFill>
                  <a:latin typeface="宋体" panose="02010600030101010101" pitchFamily="2" charset="-122"/>
                </a:rPr>
                <a:t>1</a:t>
              </a:r>
            </a:p>
          </p:txBody>
        </p:sp>
        <p:sp>
          <p:nvSpPr>
            <p:cNvPr id="20493" name="Line 14"/>
            <p:cNvSpPr>
              <a:spLocks noChangeShapeType="1"/>
            </p:cNvSpPr>
            <p:nvPr/>
          </p:nvSpPr>
          <p:spPr bwMode="auto">
            <a:xfrm>
              <a:off x="2421" y="8397"/>
              <a:ext cx="0" cy="2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Text Box 15"/>
            <p:cNvSpPr txBox="1">
              <a:spLocks noChangeArrowheads="1"/>
            </p:cNvSpPr>
            <p:nvPr/>
          </p:nvSpPr>
          <p:spPr bwMode="auto">
            <a:xfrm>
              <a:off x="3571" y="9362"/>
              <a:ext cx="2213" cy="29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dirty="0">
                  <a:solidFill>
                    <a:srgbClr val="6600CC"/>
                  </a:solidFill>
                  <a:latin typeface="宋体" panose="02010600030101010101" pitchFamily="2" charset="-122"/>
                </a:rPr>
                <a:t>界限地址 </a:t>
              </a:r>
              <a:r>
                <a:rPr lang="en-US" altLang="zh-CN" sz="1600" dirty="0">
                  <a:solidFill>
                    <a:srgbClr val="6600CC"/>
                  </a:solidFill>
                  <a:latin typeface="宋体" panose="02010600030101010101" pitchFamily="2" charset="-122"/>
                </a:rPr>
                <a:t>+ </a:t>
              </a:r>
              <a:r>
                <a:rPr lang="zh-CN" altLang="en-US" sz="1600" dirty="0">
                  <a:solidFill>
                    <a:srgbClr val="6600CC"/>
                  </a:solidFill>
                  <a:latin typeface="宋体" panose="02010600030101010101" pitchFamily="2" charset="-122"/>
                </a:rPr>
                <a:t>逻辑地址</a:t>
              </a:r>
            </a:p>
          </p:txBody>
        </p:sp>
        <p:sp>
          <p:nvSpPr>
            <p:cNvPr id="20495" name="Text Box 16"/>
            <p:cNvSpPr txBox="1">
              <a:spLocks noChangeArrowheads="1"/>
            </p:cNvSpPr>
            <p:nvPr/>
          </p:nvSpPr>
          <p:spPr bwMode="auto">
            <a:xfrm>
              <a:off x="4103" y="8991"/>
              <a:ext cx="1239"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装入程序</a:t>
              </a:r>
            </a:p>
          </p:txBody>
        </p:sp>
        <p:sp>
          <p:nvSpPr>
            <p:cNvPr id="20496" name="Line 17"/>
            <p:cNvSpPr>
              <a:spLocks noChangeShapeType="1"/>
            </p:cNvSpPr>
            <p:nvPr/>
          </p:nvSpPr>
          <p:spPr bwMode="auto">
            <a:xfrm>
              <a:off x="3571" y="9140"/>
              <a:ext cx="53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7" name="Line 18"/>
            <p:cNvSpPr>
              <a:spLocks noChangeShapeType="1"/>
            </p:cNvSpPr>
            <p:nvPr/>
          </p:nvSpPr>
          <p:spPr bwMode="auto">
            <a:xfrm>
              <a:off x="5342" y="9140"/>
              <a:ext cx="53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8" name="Line 19"/>
            <p:cNvSpPr>
              <a:spLocks noChangeShapeType="1"/>
            </p:cNvSpPr>
            <p:nvPr/>
          </p:nvSpPr>
          <p:spPr bwMode="auto">
            <a:xfrm>
              <a:off x="3571" y="8397"/>
              <a:ext cx="0" cy="2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a:extLst>
              <a:ext uri="{FF2B5EF4-FFF2-40B4-BE49-F238E27FC236}">
                <a16:creationId xmlns:a16="http://schemas.microsoft.com/office/drawing/2014/main" id="{6472ED35-6553-4486-8AC2-889F60F7B8EF}"/>
              </a:ext>
            </a:extLst>
          </p:cNvPr>
          <p:cNvSpPr txBox="1"/>
          <p:nvPr/>
        </p:nvSpPr>
        <p:spPr>
          <a:xfrm>
            <a:off x="466725" y="5805264"/>
            <a:ext cx="3529207" cy="461665"/>
          </a:xfrm>
          <a:prstGeom prst="rect">
            <a:avLst/>
          </a:prstGeom>
          <a:noFill/>
        </p:spPr>
        <p:txBody>
          <a:bodyPr wrap="square" rtlCol="0">
            <a:spAutoFit/>
          </a:bodyPr>
          <a:lstStyle/>
          <a:p>
            <a:r>
              <a:rPr lang="zh-CN" altLang="en-US" dirty="0"/>
              <a:t>例：</a:t>
            </a:r>
            <a:r>
              <a:rPr lang="en-US" altLang="zh-CN" dirty="0"/>
              <a:t>MOV</a:t>
            </a:r>
            <a:r>
              <a:rPr lang="zh-CN" altLang="en-US" dirty="0"/>
              <a:t>　 </a:t>
            </a:r>
            <a:r>
              <a:rPr lang="en-US" altLang="zh-CN" dirty="0"/>
              <a:t>EAX</a:t>
            </a:r>
            <a:r>
              <a:rPr lang="zh-CN" altLang="en-US" dirty="0"/>
              <a:t>，</a:t>
            </a:r>
            <a:r>
              <a:rPr lang="en-US" altLang="zh-CN" dirty="0"/>
              <a:t>[500]</a:t>
            </a:r>
            <a:endParaRPr lang="zh-CN" altLang="en-US" dirty="0"/>
          </a:p>
        </p:txBody>
      </p:sp>
    </p:spTree>
    <p:extLst>
      <p:ext uri="{BB962C8B-B14F-4D97-AF65-F5344CB8AC3E}">
        <p14:creationId xmlns:p14="http://schemas.microsoft.com/office/powerpoint/2010/main" val="21607101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5800" y="188913"/>
            <a:ext cx="7772400" cy="677862"/>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局部最佳页面替换算法</a:t>
            </a:r>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131075" name="Rectangle 3"/>
          <p:cNvSpPr>
            <a:spLocks noGrp="1" noChangeArrowheads="1"/>
          </p:cNvSpPr>
          <p:nvPr>
            <p:ph type="body" idx="1"/>
          </p:nvPr>
        </p:nvSpPr>
        <p:spPr>
          <a:xfrm>
            <a:off x="728663" y="1003300"/>
            <a:ext cx="7772400" cy="5084763"/>
          </a:xfrm>
        </p:spPr>
        <p:txBody>
          <a:bodyPr/>
          <a:lstStyle/>
          <a:p>
            <a:pPr eaLnBrk="1" hangingPunct="1">
              <a:buFontTx/>
              <a:buNone/>
            </a:pPr>
            <a:r>
              <a:rPr lang="zh-CN" altLang="en-US" sz="2800" b="1" dirty="0">
                <a:solidFill>
                  <a:srgbClr val="CC3300"/>
                </a:solidFill>
              </a:rPr>
              <a:t>  </a:t>
            </a:r>
            <a:r>
              <a:rPr lang="zh-CN" altLang="en-US" sz="2800" b="1" dirty="0">
                <a:solidFill>
                  <a:srgbClr val="333399"/>
                </a:solidFill>
              </a:rPr>
              <a:t>时刻</a:t>
            </a:r>
            <a:r>
              <a:rPr lang="en-US" altLang="zh-CN" sz="2800" b="1" dirty="0">
                <a:solidFill>
                  <a:srgbClr val="333399"/>
                </a:solidFill>
              </a:rPr>
              <a:t>t     0   1   2   3   4    5   6   7    8   9   10</a:t>
            </a:r>
          </a:p>
          <a:p>
            <a:pPr eaLnBrk="1" hangingPunct="1">
              <a:buFontTx/>
              <a:buNone/>
            </a:pPr>
            <a:r>
              <a:rPr lang="zh-CN" altLang="en-US" sz="2800" b="1" dirty="0">
                <a:solidFill>
                  <a:srgbClr val="333399"/>
                </a:solidFill>
              </a:rPr>
              <a:t>  引用串 </a:t>
            </a:r>
            <a:r>
              <a:rPr lang="en-US" altLang="zh-CN" sz="2800" b="1" dirty="0">
                <a:solidFill>
                  <a:srgbClr val="333399"/>
                </a:solidFill>
              </a:rPr>
              <a:t>p4  p3 </a:t>
            </a:r>
            <a:r>
              <a:rPr lang="en-US" altLang="zh-CN" sz="2800" b="1" dirty="0" err="1">
                <a:solidFill>
                  <a:srgbClr val="333399"/>
                </a:solidFill>
              </a:rPr>
              <a:t>p3</a:t>
            </a:r>
            <a:r>
              <a:rPr lang="en-US" altLang="zh-CN" sz="2800" b="1" dirty="0">
                <a:solidFill>
                  <a:srgbClr val="333399"/>
                </a:solidFill>
              </a:rPr>
              <a:t> p4 p2 p3 p5 p3 p5 p1 p4</a:t>
            </a:r>
          </a:p>
          <a:p>
            <a:pPr eaLnBrk="1" hangingPunct="1">
              <a:buFontTx/>
              <a:buNone/>
            </a:pPr>
            <a:r>
              <a:rPr lang="en-US" altLang="zh-CN" sz="2800" b="1" dirty="0">
                <a:solidFill>
                  <a:srgbClr val="CC3300"/>
                </a:solidFill>
              </a:rPr>
              <a:t>     </a:t>
            </a:r>
            <a:r>
              <a:rPr lang="en-US" altLang="zh-CN" sz="2800" b="1" dirty="0">
                <a:solidFill>
                  <a:srgbClr val="333399"/>
                </a:solidFill>
              </a:rPr>
              <a:t>p1     </a:t>
            </a:r>
            <a:r>
              <a:rPr lang="zh-CN" altLang="en-US" sz="2800" b="1" dirty="0">
                <a:solidFill>
                  <a:srgbClr val="333399"/>
                </a:solidFill>
              </a:rPr>
              <a:t>－  －  － －  －  － － －  －  √  －</a:t>
            </a:r>
          </a:p>
          <a:p>
            <a:pPr eaLnBrk="1" hangingPunct="1">
              <a:buFontTx/>
              <a:buNone/>
            </a:pPr>
            <a:r>
              <a:rPr lang="en-US" altLang="zh-CN" sz="2800" b="1" dirty="0">
                <a:solidFill>
                  <a:srgbClr val="333399"/>
                </a:solidFill>
              </a:rPr>
              <a:t>     p2    </a:t>
            </a:r>
            <a:r>
              <a:rPr lang="zh-CN" altLang="en-US" sz="2800" b="1" dirty="0">
                <a:solidFill>
                  <a:srgbClr val="333399"/>
                </a:solidFill>
              </a:rPr>
              <a:t>－  －  －  －  √  －  － －  －  －  －                                 </a:t>
            </a:r>
          </a:p>
          <a:p>
            <a:pPr eaLnBrk="1" hangingPunct="1">
              <a:buFontTx/>
              <a:buNone/>
            </a:pPr>
            <a:r>
              <a:rPr lang="en-US" altLang="zh-CN" sz="2800" b="1" dirty="0">
                <a:solidFill>
                  <a:srgbClr val="333399"/>
                </a:solidFill>
              </a:rPr>
              <a:t>     p3     </a:t>
            </a:r>
            <a:r>
              <a:rPr lang="zh-CN" altLang="en-US" sz="2800" b="1" dirty="0">
                <a:solidFill>
                  <a:srgbClr val="333399"/>
                </a:solidFill>
              </a:rPr>
              <a:t>－  √    √   √    √   √   √   √   －  －  －                                  </a:t>
            </a:r>
          </a:p>
          <a:p>
            <a:pPr eaLnBrk="1" hangingPunct="1">
              <a:buFontTx/>
              <a:buNone/>
            </a:pPr>
            <a:r>
              <a:rPr lang="en-US" altLang="zh-CN" sz="2800" b="1" dirty="0">
                <a:solidFill>
                  <a:srgbClr val="333399"/>
                </a:solidFill>
              </a:rPr>
              <a:t>     p4      √   √    √   √   </a:t>
            </a:r>
            <a:r>
              <a:rPr lang="zh-CN" altLang="en-US" sz="2800" b="1" dirty="0">
                <a:solidFill>
                  <a:srgbClr val="333399"/>
                </a:solidFill>
              </a:rPr>
              <a:t>－  － － －  － －  √                                     </a:t>
            </a:r>
          </a:p>
          <a:p>
            <a:pPr eaLnBrk="1" hangingPunct="1">
              <a:buFontTx/>
              <a:buNone/>
            </a:pPr>
            <a:r>
              <a:rPr lang="en-US" altLang="zh-CN" sz="2800" b="1" dirty="0">
                <a:solidFill>
                  <a:srgbClr val="333399"/>
                </a:solidFill>
              </a:rPr>
              <a:t>     p5    </a:t>
            </a:r>
            <a:r>
              <a:rPr lang="zh-CN" altLang="en-US" sz="2800" b="1" dirty="0">
                <a:solidFill>
                  <a:srgbClr val="333399"/>
                </a:solidFill>
              </a:rPr>
              <a:t>－   －  － －  －  －  √   √    √  －  －                                  </a:t>
            </a:r>
          </a:p>
          <a:p>
            <a:pPr eaLnBrk="1" hangingPunct="1">
              <a:buFontTx/>
              <a:buNone/>
            </a:pPr>
            <a:r>
              <a:rPr lang="en-US" altLang="zh-CN" sz="2800" b="1" dirty="0">
                <a:solidFill>
                  <a:srgbClr val="333399"/>
                </a:solidFill>
              </a:rPr>
              <a:t>    In</a:t>
            </a:r>
            <a:r>
              <a:rPr lang="en-US" altLang="zh-CN" sz="2800" b="1" baseline="-25000" dirty="0">
                <a:solidFill>
                  <a:srgbClr val="333399"/>
                </a:solidFill>
              </a:rPr>
              <a:t>t</a:t>
            </a:r>
            <a:r>
              <a:rPr lang="en-US" altLang="zh-CN" sz="2800" dirty="0">
                <a:solidFill>
                  <a:srgbClr val="333399"/>
                </a:solidFill>
              </a:rPr>
              <a:t>           p3            p2       p5           p1  p4</a:t>
            </a:r>
            <a:endParaRPr lang="en-US" altLang="zh-CN" sz="2800" b="1" dirty="0">
              <a:solidFill>
                <a:srgbClr val="333399"/>
              </a:solidFill>
            </a:endParaRPr>
          </a:p>
          <a:p>
            <a:pPr eaLnBrk="1" hangingPunct="1">
              <a:buFontTx/>
              <a:buNone/>
            </a:pPr>
            <a:r>
              <a:rPr lang="en-US" altLang="zh-CN" sz="2800" b="1" dirty="0">
                <a:solidFill>
                  <a:srgbClr val="333399"/>
                </a:solidFill>
              </a:rPr>
              <a:t>   </a:t>
            </a:r>
            <a:r>
              <a:rPr lang="en-US" altLang="zh-CN" sz="2800" b="1" dirty="0" err="1">
                <a:solidFill>
                  <a:srgbClr val="333399"/>
                </a:solidFill>
              </a:rPr>
              <a:t>OUT</a:t>
            </a:r>
            <a:r>
              <a:rPr lang="en-US" altLang="zh-CN" sz="2800" b="1" baseline="-25000" dirty="0" err="1">
                <a:solidFill>
                  <a:srgbClr val="333399"/>
                </a:solidFill>
              </a:rPr>
              <a:t>t</a:t>
            </a:r>
            <a:r>
              <a:rPr lang="en-US" altLang="zh-CN" sz="2800" b="1" dirty="0">
                <a:solidFill>
                  <a:srgbClr val="333399"/>
                </a:solidFill>
              </a:rPr>
              <a:t>    </a:t>
            </a:r>
            <a:r>
              <a:rPr lang="en-US" altLang="zh-CN" sz="2800" dirty="0">
                <a:solidFill>
                  <a:srgbClr val="333399"/>
                </a:solidFill>
              </a:rPr>
              <a:t>                    p4       p2      p3  p5  p1      </a:t>
            </a:r>
          </a:p>
          <a:p>
            <a:pPr eaLnBrk="1" hangingPunct="1">
              <a:buFontTx/>
              <a:buNone/>
            </a:pPr>
            <a:r>
              <a:rPr lang="en-US" altLang="zh-CN" sz="2800" b="1" dirty="0">
                <a:solidFill>
                  <a:srgbClr val="CC3300"/>
                </a:solidFill>
              </a:rPr>
              <a:t>           </a:t>
            </a:r>
            <a:r>
              <a:rPr lang="zh-CN" altLang="en-US" sz="2800" b="1" dirty="0">
                <a:solidFill>
                  <a:srgbClr val="333399"/>
                </a:solidFill>
                <a:latin typeface="黑体" panose="02010609060101010101" pitchFamily="49" charset="-122"/>
                <a:ea typeface="黑体" panose="02010609060101010101" pitchFamily="49" charset="-122"/>
              </a:rPr>
              <a:t>局部最佳页面替换算法示例</a:t>
            </a:r>
            <a:endParaRPr lang="en-US" altLang="zh-CN" sz="2800" b="1" dirty="0">
              <a:solidFill>
                <a:srgbClr val="333399"/>
              </a:solidFill>
              <a:latin typeface="黑体" panose="02010609060101010101" pitchFamily="49" charset="-122"/>
              <a:ea typeface="黑体" panose="02010609060101010101" pitchFamily="49" charset="-122"/>
            </a:endParaRPr>
          </a:p>
        </p:txBody>
      </p:sp>
      <p:grpSp>
        <p:nvGrpSpPr>
          <p:cNvPr id="131076" name="Group 27"/>
          <p:cNvGrpSpPr>
            <a:grpSpLocks/>
          </p:cNvGrpSpPr>
          <p:nvPr/>
        </p:nvGrpSpPr>
        <p:grpSpPr bwMode="auto">
          <a:xfrm>
            <a:off x="827584" y="1003300"/>
            <a:ext cx="7056437" cy="4681537"/>
            <a:chOff x="431" y="799"/>
            <a:chExt cx="4445" cy="2949"/>
          </a:xfrm>
        </p:grpSpPr>
        <p:sp>
          <p:nvSpPr>
            <p:cNvPr id="131077" name="Line 4"/>
            <p:cNvSpPr>
              <a:spLocks noChangeShapeType="1"/>
            </p:cNvSpPr>
            <p:nvPr/>
          </p:nvSpPr>
          <p:spPr bwMode="auto">
            <a:xfrm>
              <a:off x="431" y="111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8" name="Line 5"/>
            <p:cNvSpPr>
              <a:spLocks noChangeShapeType="1"/>
            </p:cNvSpPr>
            <p:nvPr/>
          </p:nvSpPr>
          <p:spPr bwMode="auto">
            <a:xfrm>
              <a:off x="431" y="799"/>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79" name="Line 6"/>
            <p:cNvSpPr>
              <a:spLocks noChangeShapeType="1"/>
            </p:cNvSpPr>
            <p:nvPr/>
          </p:nvSpPr>
          <p:spPr bwMode="auto">
            <a:xfrm>
              <a:off x="431" y="1434"/>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0" name="Line 7"/>
            <p:cNvSpPr>
              <a:spLocks noChangeShapeType="1"/>
            </p:cNvSpPr>
            <p:nvPr/>
          </p:nvSpPr>
          <p:spPr bwMode="auto">
            <a:xfrm>
              <a:off x="431" y="179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1" name="Line 8"/>
            <p:cNvSpPr>
              <a:spLocks noChangeShapeType="1"/>
            </p:cNvSpPr>
            <p:nvPr/>
          </p:nvSpPr>
          <p:spPr bwMode="auto">
            <a:xfrm>
              <a:off x="431" y="2115"/>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2" name="Line 9"/>
            <p:cNvSpPr>
              <a:spLocks noChangeShapeType="1"/>
            </p:cNvSpPr>
            <p:nvPr/>
          </p:nvSpPr>
          <p:spPr bwMode="auto">
            <a:xfrm>
              <a:off x="431" y="2432"/>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3" name="Line 10"/>
            <p:cNvSpPr>
              <a:spLocks noChangeShapeType="1"/>
            </p:cNvSpPr>
            <p:nvPr/>
          </p:nvSpPr>
          <p:spPr bwMode="auto">
            <a:xfrm>
              <a:off x="431" y="2750"/>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4" name="Line 11"/>
            <p:cNvSpPr>
              <a:spLocks noChangeShapeType="1"/>
            </p:cNvSpPr>
            <p:nvPr/>
          </p:nvSpPr>
          <p:spPr bwMode="auto">
            <a:xfrm>
              <a:off x="431" y="306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5" name="Line 12"/>
            <p:cNvSpPr>
              <a:spLocks noChangeShapeType="1"/>
            </p:cNvSpPr>
            <p:nvPr/>
          </p:nvSpPr>
          <p:spPr bwMode="auto">
            <a:xfrm>
              <a:off x="431" y="3385"/>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6" name="Line 13"/>
            <p:cNvSpPr>
              <a:spLocks noChangeShapeType="1"/>
            </p:cNvSpPr>
            <p:nvPr/>
          </p:nvSpPr>
          <p:spPr bwMode="auto">
            <a:xfrm>
              <a:off x="431" y="3748"/>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7" name="Line 14"/>
            <p:cNvSpPr>
              <a:spLocks noChangeShapeType="1"/>
            </p:cNvSpPr>
            <p:nvPr/>
          </p:nvSpPr>
          <p:spPr bwMode="auto">
            <a:xfrm>
              <a:off x="1565"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8" name="Line 15"/>
            <p:cNvSpPr>
              <a:spLocks noChangeShapeType="1"/>
            </p:cNvSpPr>
            <p:nvPr/>
          </p:nvSpPr>
          <p:spPr bwMode="auto">
            <a:xfrm>
              <a:off x="431"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89" name="Line 16"/>
            <p:cNvSpPr>
              <a:spLocks noChangeShapeType="1"/>
            </p:cNvSpPr>
            <p:nvPr/>
          </p:nvSpPr>
          <p:spPr bwMode="auto">
            <a:xfrm>
              <a:off x="1882"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0" name="Line 17"/>
            <p:cNvSpPr>
              <a:spLocks noChangeShapeType="1"/>
            </p:cNvSpPr>
            <p:nvPr/>
          </p:nvSpPr>
          <p:spPr bwMode="auto">
            <a:xfrm>
              <a:off x="220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1" name="Line 18"/>
            <p:cNvSpPr>
              <a:spLocks noChangeShapeType="1"/>
            </p:cNvSpPr>
            <p:nvPr/>
          </p:nvSpPr>
          <p:spPr bwMode="auto">
            <a:xfrm>
              <a:off x="2517"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2" name="Line 19"/>
            <p:cNvSpPr>
              <a:spLocks noChangeShapeType="1"/>
            </p:cNvSpPr>
            <p:nvPr/>
          </p:nvSpPr>
          <p:spPr bwMode="auto">
            <a:xfrm>
              <a:off x="288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3" name="Line 20"/>
            <p:cNvSpPr>
              <a:spLocks noChangeShapeType="1"/>
            </p:cNvSpPr>
            <p:nvPr/>
          </p:nvSpPr>
          <p:spPr bwMode="auto">
            <a:xfrm>
              <a:off x="3198"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4" name="Line 21"/>
            <p:cNvSpPr>
              <a:spLocks noChangeShapeType="1"/>
            </p:cNvSpPr>
            <p:nvPr/>
          </p:nvSpPr>
          <p:spPr bwMode="auto">
            <a:xfrm>
              <a:off x="3515"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5" name="Line 22"/>
            <p:cNvSpPr>
              <a:spLocks noChangeShapeType="1"/>
            </p:cNvSpPr>
            <p:nvPr/>
          </p:nvSpPr>
          <p:spPr bwMode="auto">
            <a:xfrm>
              <a:off x="3833"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6" name="Line 23"/>
            <p:cNvSpPr>
              <a:spLocks noChangeShapeType="1"/>
            </p:cNvSpPr>
            <p:nvPr/>
          </p:nvSpPr>
          <p:spPr bwMode="auto">
            <a:xfrm>
              <a:off x="415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7" name="Line 24"/>
            <p:cNvSpPr>
              <a:spLocks noChangeShapeType="1"/>
            </p:cNvSpPr>
            <p:nvPr/>
          </p:nvSpPr>
          <p:spPr bwMode="auto">
            <a:xfrm>
              <a:off x="4468"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8" name="Line 25"/>
            <p:cNvSpPr>
              <a:spLocks noChangeShapeType="1"/>
            </p:cNvSpPr>
            <p:nvPr/>
          </p:nvSpPr>
          <p:spPr bwMode="auto">
            <a:xfrm>
              <a:off x="4876"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099" name="Line 26"/>
            <p:cNvSpPr>
              <a:spLocks noChangeShapeType="1"/>
            </p:cNvSpPr>
            <p:nvPr/>
          </p:nvSpPr>
          <p:spPr bwMode="auto">
            <a:xfrm>
              <a:off x="1202"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933673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9750" y="115888"/>
            <a:ext cx="8353425" cy="677862"/>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工作集模型和工作集置换算法 </a:t>
            </a:r>
          </a:p>
        </p:txBody>
      </p:sp>
      <p:sp>
        <p:nvSpPr>
          <p:cNvPr id="132099" name="Rectangle 3"/>
          <p:cNvSpPr>
            <a:spLocks noGrp="1" noChangeArrowheads="1"/>
          </p:cNvSpPr>
          <p:nvPr>
            <p:ph type="body" idx="1"/>
          </p:nvPr>
        </p:nvSpPr>
        <p:spPr>
          <a:xfrm>
            <a:off x="685800" y="1125538"/>
            <a:ext cx="7772400" cy="4629150"/>
          </a:xfrm>
        </p:spPr>
        <p:txBody>
          <a:bodyPr/>
          <a:lstStyle/>
          <a:p>
            <a:pPr eaLnBrk="1" hangingPunct="1"/>
            <a:r>
              <a:rPr lang="zh-CN" altLang="en-US" dirty="0">
                <a:solidFill>
                  <a:srgbClr val="333399"/>
                </a:solidFill>
                <a:latin typeface="黑体" panose="02010609060101010101" pitchFamily="49" charset="-122"/>
                <a:ea typeface="黑体" panose="02010609060101010101" pitchFamily="49" charset="-122"/>
              </a:rPr>
              <a:t>进程工作集</a:t>
            </a:r>
            <a:r>
              <a:rPr lang="zh-CN" altLang="en-US" dirty="0">
                <a:ea typeface="华文新魏" panose="02010800040101010101" pitchFamily="2" charset="-122"/>
              </a:rPr>
              <a:t>指“在某一段时间间隔内进程运行所需访问的页面集合”。</a:t>
            </a:r>
          </a:p>
          <a:p>
            <a:pPr eaLnBrk="1" hangingPunct="1"/>
            <a:r>
              <a:rPr lang="zh-CN" altLang="en-US" dirty="0">
                <a:solidFill>
                  <a:srgbClr val="333399"/>
                </a:solidFill>
                <a:latin typeface="黑体" panose="02010609060101010101" pitchFamily="49" charset="-122"/>
                <a:ea typeface="黑体" panose="02010609060101010101" pitchFamily="49" charset="-122"/>
              </a:rPr>
              <a:t>实现思想：</a:t>
            </a:r>
          </a:p>
          <a:p>
            <a:pPr eaLnBrk="1" hangingPunct="1">
              <a:buFontTx/>
              <a:buNone/>
            </a:pPr>
            <a:r>
              <a:rPr lang="zh-CN" altLang="en-US" dirty="0">
                <a:ea typeface="华文新魏" panose="02010800040101010101" pitchFamily="2" charset="-122"/>
              </a:rPr>
              <a:t>    工作集模型用来对局部最佳页面替换算法进行模拟实现，不向前查看页面引用串，而是基于程序局部性原理向后看，在任何给定时刻，一个进程不久的将来所需主存页框数，可通过考查其过去最近的时间内的主存需求做出估计。</a:t>
            </a:r>
            <a:endParaRPr lang="en-US" altLang="zh-CN" dirty="0">
              <a:ea typeface="华文新魏" panose="02010800040101010101" pitchFamily="2" charset="-122"/>
            </a:endParaRPr>
          </a:p>
        </p:txBody>
      </p:sp>
    </p:spTree>
    <p:extLst>
      <p:ext uri="{BB962C8B-B14F-4D97-AF65-F5344CB8AC3E}">
        <p14:creationId xmlns:p14="http://schemas.microsoft.com/office/powerpoint/2010/main" val="41191748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685800" y="260350"/>
            <a:ext cx="7772400" cy="677863"/>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工作集替换示例</a:t>
            </a:r>
          </a:p>
        </p:txBody>
      </p:sp>
      <p:pic>
        <p:nvPicPr>
          <p:cNvPr id="133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071563"/>
            <a:ext cx="6786562" cy="520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7576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85800" y="188913"/>
            <a:ext cx="7772400" cy="677862"/>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模拟工作集替换算法</a:t>
            </a:r>
          </a:p>
        </p:txBody>
      </p:sp>
      <p:sp>
        <p:nvSpPr>
          <p:cNvPr id="134147" name="Rectangle 3"/>
          <p:cNvSpPr>
            <a:spLocks noGrp="1" noChangeArrowheads="1"/>
          </p:cNvSpPr>
          <p:nvPr>
            <p:ph type="body" idx="1"/>
          </p:nvPr>
        </p:nvSpPr>
        <p:spPr>
          <a:xfrm>
            <a:off x="357188" y="1000125"/>
            <a:ext cx="8501062" cy="4727575"/>
          </a:xfrm>
        </p:spPr>
        <p:txBody>
          <a:bodyPr/>
          <a:lstStyle/>
          <a:p>
            <a:pPr eaLnBrk="1" hangingPunct="1"/>
            <a:r>
              <a:rPr lang="zh-CN" altLang="en-US">
                <a:latin typeface="华文新魏" panose="02010800040101010101" pitchFamily="2" charset="-122"/>
                <a:ea typeface="华文新魏" panose="02010800040101010101" pitchFamily="2" charset="-122"/>
              </a:rPr>
              <a:t>老化</a:t>
            </a:r>
            <a:r>
              <a:rPr lang="en-US" altLang="zh-CN">
                <a:latin typeface="华文新魏" panose="02010800040101010101" pitchFamily="2" charset="-122"/>
                <a:ea typeface="华文新魏" panose="02010800040101010101" pitchFamily="2" charset="-122"/>
              </a:rPr>
              <a:t>(Aging)</a:t>
            </a:r>
            <a:r>
              <a:rPr lang="zh-CN" altLang="en-US">
                <a:latin typeface="华文新魏" panose="02010800040101010101" pitchFamily="2" charset="-122"/>
                <a:ea typeface="华文新魏" panose="02010800040101010101" pitchFamily="2" charset="-122"/>
              </a:rPr>
              <a:t>算法 </a:t>
            </a:r>
          </a:p>
          <a:p>
            <a:pPr eaLnBrk="1" hangingPunct="1">
              <a:buFontTx/>
              <a:buNone/>
            </a:pPr>
            <a:r>
              <a:rPr lang="zh-CN" altLang="en-US"/>
              <a:t>    </a:t>
            </a:r>
            <a:r>
              <a:rPr lang="zh-CN" altLang="en-US">
                <a:latin typeface="华文新魏" panose="02010800040101010101" pitchFamily="2" charset="-122"/>
                <a:ea typeface="华文新魏" panose="02010800040101010101" pitchFamily="2" charset="-122"/>
              </a:rPr>
              <a:t>例如，时间间隔</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定为</a:t>
            </a:r>
            <a:r>
              <a:rPr lang="en-US" altLang="zh-CN">
                <a:latin typeface="华文新魏" panose="02010800040101010101" pitchFamily="2" charset="-122"/>
                <a:ea typeface="华文新魏" panose="02010800040101010101" pitchFamily="2" charset="-122"/>
              </a:rPr>
              <a:t>1000</a:t>
            </a:r>
            <a:r>
              <a:rPr lang="zh-CN" altLang="en-US">
                <a:latin typeface="华文新魏" panose="02010800040101010101" pitchFamily="2" charset="-122"/>
                <a:ea typeface="华文新魏" panose="02010800040101010101" pitchFamily="2" charset="-122"/>
              </a:rPr>
              <a:t>次存储器引用，页面</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t+0</a:t>
            </a:r>
            <a:r>
              <a:rPr lang="zh-CN" altLang="en-US">
                <a:latin typeface="华文新魏" panose="02010800040101010101" pitchFamily="2" charset="-122"/>
                <a:ea typeface="华文新魏" panose="02010800040101010101" pitchFamily="2" charset="-122"/>
              </a:rPr>
              <a:t>时寄存器为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1000</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t+1000</a:t>
            </a:r>
            <a:r>
              <a:rPr lang="zh-CN" altLang="en-US">
                <a:latin typeface="华文新魏" panose="02010800040101010101" pitchFamily="2" charset="-122"/>
                <a:ea typeface="华文新魏" panose="02010800040101010101" pitchFamily="2" charset="-122"/>
              </a:rPr>
              <a:t>时寄存器为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0100</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t+2000</a:t>
            </a:r>
            <a:r>
              <a:rPr lang="zh-CN" altLang="en-US">
                <a:latin typeface="华文新魏" panose="02010800040101010101" pitchFamily="2" charset="-122"/>
                <a:ea typeface="华文新魏" panose="02010800040101010101" pitchFamily="2" charset="-122"/>
              </a:rPr>
              <a:t>时寄存器为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0010</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t+3000</a:t>
            </a:r>
            <a:r>
              <a:rPr lang="zh-CN" altLang="en-US">
                <a:latin typeface="华文新魏" panose="02010800040101010101" pitchFamily="2" charset="-122"/>
                <a:ea typeface="华文新魏" panose="02010800040101010101" pitchFamily="2" charset="-122"/>
              </a:rPr>
              <a:t>时寄存器为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0001</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t+4000</a:t>
            </a:r>
            <a:r>
              <a:rPr lang="zh-CN" altLang="en-US">
                <a:latin typeface="华文新魏" panose="02010800040101010101" pitchFamily="2" charset="-122"/>
                <a:ea typeface="华文新魏" panose="02010800040101010101" pitchFamily="2" charset="-122"/>
              </a:rPr>
              <a:t>时寄存器为</a:t>
            </a:r>
            <a:r>
              <a:rPr lang="zh-CN" altLang="en-US">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0000</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，此时，页面</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被移出工作集，</a:t>
            </a:r>
          </a:p>
          <a:p>
            <a:pPr eaLnBrk="1" hangingPunct="1"/>
            <a:r>
              <a:rPr lang="zh-CN" altLang="en-US">
                <a:latin typeface="华文新魏" panose="02010800040101010101" pitchFamily="2" charset="-122"/>
                <a:ea typeface="华文新魏" panose="02010800040101010101" pitchFamily="2" charset="-122"/>
              </a:rPr>
              <a:t>时间戳算法</a:t>
            </a:r>
          </a:p>
          <a:p>
            <a:pPr eaLnBrk="1" hangingPunct="1">
              <a:buFontTx/>
              <a:buNone/>
            </a:pPr>
            <a:r>
              <a:rPr lang="zh-CN" altLang="en-US"/>
              <a:t>   </a:t>
            </a:r>
            <a:r>
              <a:rPr lang="zh-CN" altLang="en-US">
                <a:latin typeface="华文新魏" panose="02010800040101010101" pitchFamily="2" charset="-122"/>
                <a:ea typeface="华文新魏" panose="02010800040101010101" pitchFamily="2" charset="-122"/>
              </a:rPr>
              <a:t>若</a:t>
            </a:r>
            <a:r>
              <a:rPr lang="en-US" altLang="zh-CN">
                <a:latin typeface="华文新魏" panose="02010800040101010101" pitchFamily="2" charset="-122"/>
                <a:ea typeface="华文新魏" panose="02010800040101010101" pitchFamily="2" charset="-122"/>
              </a:rPr>
              <a:t>t_off&gt;t_max</a:t>
            </a:r>
            <a:r>
              <a:rPr lang="zh-CN" altLang="en-US">
                <a:latin typeface="华文新魏" panose="02010800040101010101" pitchFamily="2" charset="-122"/>
                <a:ea typeface="华文新魏" panose="02010800040101010101" pitchFamily="2" charset="-122"/>
              </a:rPr>
              <a:t>，把页面从工作集中移出</a:t>
            </a:r>
            <a:endParaRPr lang="en-US" altLang="zh-CN">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7744080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85800" y="260350"/>
            <a:ext cx="7772400" cy="677863"/>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缺页频率替换算法</a:t>
            </a:r>
          </a:p>
        </p:txBody>
      </p:sp>
      <p:sp>
        <p:nvSpPr>
          <p:cNvPr id="135171" name="Rectangle 3"/>
          <p:cNvSpPr>
            <a:spLocks noGrp="1" noChangeArrowheads="1"/>
          </p:cNvSpPr>
          <p:nvPr>
            <p:ph type="body" idx="1"/>
          </p:nvPr>
        </p:nvSpPr>
        <p:spPr>
          <a:xfrm>
            <a:off x="642938" y="1500188"/>
            <a:ext cx="7772400" cy="3052762"/>
          </a:xfrm>
        </p:spPr>
        <p:txBody>
          <a:bodyPr/>
          <a:lstStyle/>
          <a:p>
            <a:pPr eaLnBrk="1" hangingPunct="1"/>
            <a:r>
              <a:rPr lang="zh-CN" altLang="en-US">
                <a:ea typeface="华文新魏" panose="02010800040101010101" pitchFamily="2" charset="-122"/>
              </a:rPr>
              <a:t>缺页频率替换算法根据连续的缺页之间的时间间隔来对缺页频率进行测量，每次缺页时，利用测量时间调整进程工作集尺寸。</a:t>
            </a:r>
          </a:p>
          <a:p>
            <a:pPr eaLnBrk="1" hangingPunct="1"/>
            <a:r>
              <a:rPr lang="zh-CN" altLang="en-US">
                <a:solidFill>
                  <a:srgbClr val="333399"/>
                </a:solidFill>
                <a:latin typeface="黑体" panose="02010609060101010101" pitchFamily="49" charset="-122"/>
                <a:ea typeface="黑体" panose="02010609060101010101" pitchFamily="49" charset="-122"/>
              </a:rPr>
              <a:t>规则：</a:t>
            </a:r>
            <a:r>
              <a:rPr lang="zh-CN" altLang="en-US">
                <a:ea typeface="华文新魏" panose="02010800040101010101" pitchFamily="2" charset="-122"/>
              </a:rPr>
              <a:t>如果本次缺页与前次缺页之间的时间超过临界值</a:t>
            </a:r>
            <a:r>
              <a:rPr lang="en-US" altLang="zh-CN">
                <a:ea typeface="华文新魏" panose="02010800040101010101" pitchFamily="2" charset="-122"/>
              </a:rPr>
              <a:t>τ</a:t>
            </a:r>
            <a:r>
              <a:rPr lang="zh-CN" altLang="en-US">
                <a:ea typeface="华文新魏" panose="02010800040101010101" pitchFamily="2" charset="-122"/>
              </a:rPr>
              <a:t>，那么，所有在这个时间间隔内没有引用的页面都被移出工作集。</a:t>
            </a:r>
            <a:endParaRPr lang="en-US" altLang="zh-CN">
              <a:ea typeface="华文新魏" panose="02010800040101010101" pitchFamily="2" charset="-122"/>
            </a:endParaRPr>
          </a:p>
        </p:txBody>
      </p:sp>
    </p:spTree>
    <p:extLst>
      <p:ext uri="{BB962C8B-B14F-4D97-AF65-F5344CB8AC3E}">
        <p14:creationId xmlns:p14="http://schemas.microsoft.com/office/powerpoint/2010/main" val="13046520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5800" y="260350"/>
            <a:ext cx="7772400" cy="677863"/>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PFF</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替换示例</a:t>
            </a:r>
          </a:p>
        </p:txBody>
      </p:sp>
      <p:pic>
        <p:nvPicPr>
          <p:cNvPr id="136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928688"/>
            <a:ext cx="678656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4510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785813" y="357188"/>
            <a:ext cx="7772400" cy="677862"/>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9 </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问题讨论</a:t>
            </a:r>
            <a:endParaRPr lang="zh-CN" altLang="en-US">
              <a:solidFill>
                <a:srgbClr val="0000FF"/>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37219" name="Rectangle 3"/>
          <p:cNvSpPr>
            <a:spLocks noGrp="1" noChangeArrowheads="1"/>
          </p:cNvSpPr>
          <p:nvPr>
            <p:ph type="body" idx="1"/>
          </p:nvPr>
        </p:nvSpPr>
        <p:spPr>
          <a:xfrm>
            <a:off x="357188" y="1071563"/>
            <a:ext cx="6143625" cy="2338387"/>
          </a:xfrm>
        </p:spPr>
        <p:txBody>
          <a:bodyPr/>
          <a:lstStyle/>
          <a:p>
            <a:pPr algn="just" eaLnBrk="1" hangingPunct="1">
              <a:lnSpc>
                <a:spcPct val="90000"/>
              </a:lnSpc>
              <a:buFontTx/>
              <a:buNone/>
            </a:pPr>
            <a:r>
              <a:rPr lang="en-US" altLang="zh-CN">
                <a:solidFill>
                  <a:srgbClr val="333399"/>
                </a:solidFill>
                <a:latin typeface="黑体" panose="02010609060101010101" pitchFamily="49" charset="-122"/>
                <a:ea typeface="黑体" panose="02010609060101010101" pitchFamily="49" charset="-122"/>
              </a:rPr>
              <a:t>(1)</a:t>
            </a:r>
            <a:r>
              <a:rPr lang="zh-CN" altLang="en-US">
                <a:solidFill>
                  <a:srgbClr val="333399"/>
                </a:solidFill>
                <a:latin typeface="黑体" panose="02010609060101010101" pitchFamily="49" charset="-122"/>
                <a:ea typeface="黑体" panose="02010609060101010101" pitchFamily="49" charset="-122"/>
              </a:rPr>
              <a:t>页面大小</a:t>
            </a:r>
            <a:endParaRPr lang="en-US" altLang="zh-CN">
              <a:solidFill>
                <a:srgbClr val="333399"/>
              </a:solidFill>
              <a:latin typeface="黑体" panose="02010609060101010101" pitchFamily="49" charset="-122"/>
              <a:ea typeface="黑体" panose="02010609060101010101" pitchFamily="49" charset="-122"/>
            </a:endParaRPr>
          </a:p>
          <a:p>
            <a:pPr algn="just" eaLnBrk="1" hangingPunct="1">
              <a:lnSpc>
                <a:spcPct val="90000"/>
              </a:lnSpc>
              <a:buFontTx/>
              <a:buNone/>
            </a:pPr>
            <a:r>
              <a:rPr lang="en-US" altLang="zh-CN" sz="2800">
                <a:solidFill>
                  <a:srgbClr val="333399"/>
                </a:solidFill>
                <a:latin typeface="黑体" panose="02010609060101010101" pitchFamily="49" charset="-122"/>
                <a:ea typeface="黑体" panose="02010609060101010101" pitchFamily="49" charset="-122"/>
              </a:rPr>
              <a:t>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从页表大小考虑 </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从主存利用率考虑 </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从读写一个页面所需时间考虑</a:t>
            </a:r>
          </a:p>
          <a:p>
            <a:pPr eaLnBrk="1" hangingPunct="1">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最佳页面尺寸页面</a:t>
            </a:r>
          </a:p>
        </p:txBody>
      </p:sp>
      <p:sp>
        <p:nvSpPr>
          <p:cNvPr id="4" name="Rectangle 3"/>
          <p:cNvSpPr txBox="1">
            <a:spLocks noChangeArrowheads="1"/>
          </p:cNvSpPr>
          <p:nvPr/>
        </p:nvSpPr>
        <p:spPr bwMode="auto">
          <a:xfrm>
            <a:off x="357188" y="3448050"/>
            <a:ext cx="8429625" cy="2466975"/>
          </a:xfrm>
          <a:prstGeom prst="rect">
            <a:avLst/>
          </a:prstGeom>
          <a:noFill/>
          <a:ln w="9525">
            <a:noFill/>
            <a:miter lim="800000"/>
            <a:headEnd/>
            <a:tailEnd/>
          </a:ln>
        </p:spPr>
        <p:txBody>
          <a:bodyPr lIns="0" tIns="0" rIns="0" bIns="0">
            <a:spAutoFit/>
          </a:bodyPr>
          <a:lstStyle/>
          <a:p>
            <a:pPr marL="342900" indent="-342900" algn="just">
              <a:lnSpc>
                <a:spcPct val="90000"/>
              </a:lnSpc>
              <a:spcBef>
                <a:spcPct val="20000"/>
              </a:spcBef>
              <a:defRPr/>
            </a:pPr>
            <a:r>
              <a:rPr lang="en-US" altLang="zh-CN" sz="3200" kern="0" dirty="0">
                <a:solidFill>
                  <a:srgbClr val="333399"/>
                </a:solidFill>
                <a:latin typeface="黑体" pitchFamily="49" charset="-122"/>
                <a:ea typeface="黑体" pitchFamily="49" charset="-122"/>
              </a:rPr>
              <a:t>(2)</a:t>
            </a:r>
            <a:r>
              <a:rPr lang="zh-CN" altLang="en-US" sz="3200" kern="0" dirty="0">
                <a:solidFill>
                  <a:srgbClr val="333399"/>
                </a:solidFill>
                <a:latin typeface="黑体" pitchFamily="49" charset="-122"/>
                <a:ea typeface="黑体" pitchFamily="49" charset="-122"/>
              </a:rPr>
              <a:t>页面交换区</a:t>
            </a:r>
            <a:endParaRPr lang="en-US" altLang="zh-CN" sz="3200" kern="0" dirty="0">
              <a:solidFill>
                <a:srgbClr val="333399"/>
              </a:solidFill>
              <a:latin typeface="黑体" pitchFamily="49" charset="-122"/>
              <a:ea typeface="黑体" pitchFamily="49" charset="-122"/>
            </a:endParaRPr>
          </a:p>
          <a:p>
            <a:pPr marL="342900" indent="-342900" algn="just">
              <a:lnSpc>
                <a:spcPct val="90000"/>
              </a:lnSpc>
              <a:spcBef>
                <a:spcPct val="20000"/>
              </a:spcBef>
              <a:defRPr/>
            </a:pPr>
            <a:r>
              <a:rPr lang="en-US" altLang="zh-CN" sz="2800" kern="0" dirty="0">
                <a:solidFill>
                  <a:srgbClr val="333399"/>
                </a:solidFill>
                <a:latin typeface="黑体" pitchFamily="49" charset="-122"/>
                <a:ea typeface="黑体" pitchFamily="49" charset="-122"/>
              </a:rPr>
              <a:t> </a:t>
            </a:r>
            <a:r>
              <a:rPr lang="en-US" altLang="zh-CN" sz="2800" kern="0" dirty="0">
                <a:latin typeface="华文新魏" pitchFamily="2" charset="-122"/>
                <a:ea typeface="华文新魏" pitchFamily="2" charset="-122"/>
              </a:rPr>
              <a:t>.</a:t>
            </a:r>
            <a:r>
              <a:rPr lang="zh-CN" altLang="en-US" sz="2800" dirty="0">
                <a:latin typeface="Times New Roman" pitchFamily="18" charset="0"/>
                <a:ea typeface="华文新魏" pitchFamily="2" charset="-122"/>
                <a:cs typeface="Times New Roman" pitchFamily="18" charset="0"/>
              </a:rPr>
              <a:t>替换算法要挑选页面淘汰出主存，但被淘汰出去的页面可能很快使用，又要被重新装入主存。操作系统必须保存被淘汰的页面</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例如</a:t>
            </a:r>
            <a:r>
              <a:rPr lang="en-US" altLang="zh-CN" sz="2800" dirty="0">
                <a:latin typeface="Times New Roman" pitchFamily="18" charset="0"/>
                <a:ea typeface="华文新魏" pitchFamily="2" charset="-122"/>
                <a:cs typeface="Times New Roman" pitchFamily="18" charset="0"/>
              </a:rPr>
              <a:t>UNIX/Linux</a:t>
            </a:r>
            <a:r>
              <a:rPr lang="zh-CN" altLang="en-US" sz="2800" dirty="0">
                <a:latin typeface="Times New Roman" pitchFamily="18" charset="0"/>
                <a:ea typeface="华文新魏" pitchFamily="2" charset="-122"/>
                <a:cs typeface="Times New Roman" pitchFamily="18" charset="0"/>
              </a:rPr>
              <a:t>使用交换区临时保存页面，系统初始化时</a:t>
            </a:r>
            <a:r>
              <a:rPr lang="en-US" altLang="zh-CN" sz="2800" dirty="0">
                <a:latin typeface="Times New Roman" pitchFamily="18" charset="0"/>
                <a:ea typeface="华文新魏" pitchFamily="2" charset="-122"/>
                <a:cs typeface="Times New Roman" pitchFamily="18" charset="0"/>
              </a:rPr>
              <a:t>,</a:t>
            </a:r>
            <a:r>
              <a:rPr lang="zh-CN" altLang="en-US" sz="2800" dirty="0">
                <a:latin typeface="Times New Roman" pitchFamily="18" charset="0"/>
                <a:ea typeface="华文新魏" pitchFamily="2" charset="-122"/>
                <a:cs typeface="Times New Roman" pitchFamily="18" charset="0"/>
              </a:rPr>
              <a:t>保留一定盘空间作交换区。</a:t>
            </a:r>
            <a:endParaRPr lang="zh-CN" altLang="en-US" sz="2800" kern="0" dirty="0">
              <a:latin typeface="Times New Roman" pitchFamily="18" charset="0"/>
              <a:ea typeface="华文新魏" pitchFamily="2" charset="-122"/>
              <a:cs typeface="Times New Roman" pitchFamily="18" charset="0"/>
            </a:endParaRPr>
          </a:p>
        </p:txBody>
      </p:sp>
    </p:spTree>
    <p:extLst>
      <p:ext uri="{BB962C8B-B14F-4D97-AF65-F5344CB8AC3E}">
        <p14:creationId xmlns:p14="http://schemas.microsoft.com/office/powerpoint/2010/main" val="29970411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85800" y="381000"/>
            <a:ext cx="7772400" cy="677863"/>
          </a:xfrm>
        </p:spPr>
        <p:txBody>
          <a:bodyPr/>
          <a:lstStyle/>
          <a:p>
            <a:pPr eaLnBrk="1" hangingPunct="1"/>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写时复制</a:t>
            </a:r>
            <a:endPar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38243" name="Rectangle 3"/>
          <p:cNvSpPr>
            <a:spLocks noGrp="1" noChangeArrowheads="1"/>
          </p:cNvSpPr>
          <p:nvPr>
            <p:ph type="body" idx="1"/>
          </p:nvPr>
        </p:nvSpPr>
        <p:spPr>
          <a:xfrm>
            <a:off x="762000" y="1447800"/>
            <a:ext cx="7086600" cy="4572000"/>
          </a:xfrm>
        </p:spPr>
        <p:txBody>
          <a:bodyPr/>
          <a:lstStyle/>
          <a:p>
            <a:pPr algn="just" eaLnBrk="1" hangingPunct="1"/>
            <a:r>
              <a:rPr lang="zh-CN" altLang="en-US" sz="3600">
                <a:latin typeface="华文新魏" panose="02010800040101010101" pitchFamily="2" charset="-122"/>
                <a:ea typeface="华文新魏" panose="02010800040101010101" pitchFamily="2" charset="-122"/>
              </a:rPr>
              <a:t>写时复制</a:t>
            </a:r>
            <a:r>
              <a:rPr lang="en-US" altLang="zh-CN" sz="3600">
                <a:latin typeface="华文新魏" panose="02010800040101010101" pitchFamily="2" charset="-122"/>
                <a:ea typeface="华文新魏" panose="02010800040101010101" pitchFamily="2" charset="-122"/>
              </a:rPr>
              <a:t>(copy-on-write)</a:t>
            </a:r>
            <a:r>
              <a:rPr lang="zh-CN" altLang="en-US" sz="3600">
                <a:latin typeface="华文新魏" panose="02010800040101010101" pitchFamily="2" charset="-122"/>
                <a:ea typeface="华文新魏" panose="02010800040101010101" pitchFamily="2" charset="-122"/>
              </a:rPr>
              <a:t>是存储管理节省物理主存</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页框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的一种页面级优化技术</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已被</a:t>
            </a:r>
            <a:r>
              <a:rPr lang="en-US" altLang="zh-CN" sz="3600">
                <a:latin typeface="华文新魏" panose="02010800040101010101" pitchFamily="2" charset="-122"/>
                <a:ea typeface="华文新魏" panose="02010800040101010101" pitchFamily="2" charset="-122"/>
              </a:rPr>
              <a:t>UNIX</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Windows</a:t>
            </a:r>
            <a:r>
              <a:rPr lang="zh-CN" altLang="en-US" sz="3600">
                <a:latin typeface="华文新魏" panose="02010800040101010101" pitchFamily="2" charset="-122"/>
                <a:ea typeface="华文新魏" panose="02010800040101010101" pitchFamily="2" charset="-122"/>
              </a:rPr>
              <a:t>等采用，能减少主存页面内容的复制操作</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减少相同内容页面在主存的副本数目。</a:t>
            </a:r>
          </a:p>
          <a:p>
            <a:pPr eaLnBrk="1" hangingPunct="1"/>
            <a:endParaRPr lang="en-US" altLang="zh-CN"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582075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09600" y="228600"/>
            <a:ext cx="7772400" cy="677863"/>
          </a:xfrm>
        </p:spPr>
        <p:txBody>
          <a:bodyPr/>
          <a:lstStyle/>
          <a:p>
            <a:pPr eaLnBrk="1" hangingPunct="1"/>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写时复制</a:t>
            </a:r>
            <a:r>
              <a:rPr lang="en-US" altLang="zh-CN">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grpSp>
        <p:nvGrpSpPr>
          <p:cNvPr id="139267" name="组合 66"/>
          <p:cNvGrpSpPr>
            <a:grpSpLocks/>
          </p:cNvGrpSpPr>
          <p:nvPr/>
        </p:nvGrpSpPr>
        <p:grpSpPr bwMode="auto">
          <a:xfrm>
            <a:off x="571500" y="1143000"/>
            <a:ext cx="7358063" cy="4929188"/>
            <a:chOff x="571472" y="1142984"/>
            <a:chExt cx="7358114" cy="4929222"/>
          </a:xfrm>
        </p:grpSpPr>
        <p:sp>
          <p:nvSpPr>
            <p:cNvPr id="139268" name="Rectangle 6"/>
            <p:cNvSpPr>
              <a:spLocks noChangeArrowheads="1"/>
            </p:cNvSpPr>
            <p:nvPr/>
          </p:nvSpPr>
          <p:spPr bwMode="auto">
            <a:xfrm>
              <a:off x="3156755" y="1142984"/>
              <a:ext cx="2092257" cy="1831623"/>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269" name="Rectangle 10"/>
            <p:cNvSpPr>
              <a:spLocks noChangeArrowheads="1"/>
            </p:cNvSpPr>
            <p:nvPr/>
          </p:nvSpPr>
          <p:spPr bwMode="auto">
            <a:xfrm>
              <a:off x="3200258" y="3467866"/>
              <a:ext cx="2092257" cy="2170002"/>
            </a:xfrm>
            <a:prstGeom prst="rect">
              <a:avLst/>
            </a:prstGeom>
            <a:solidFill>
              <a:schemeClr val="accent1"/>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270" name="Line 22"/>
            <p:cNvSpPr>
              <a:spLocks noChangeShapeType="1"/>
            </p:cNvSpPr>
            <p:nvPr/>
          </p:nvSpPr>
          <p:spPr bwMode="auto">
            <a:xfrm>
              <a:off x="2156201" y="1392139"/>
              <a:ext cx="12180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1" name="Line 23"/>
            <p:cNvSpPr>
              <a:spLocks noChangeShapeType="1"/>
            </p:cNvSpPr>
            <p:nvPr/>
          </p:nvSpPr>
          <p:spPr bwMode="auto">
            <a:xfrm flipH="1">
              <a:off x="4246386" y="1392139"/>
              <a:ext cx="2090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2" name="Line 24"/>
            <p:cNvSpPr>
              <a:spLocks noChangeShapeType="1"/>
            </p:cNvSpPr>
            <p:nvPr/>
          </p:nvSpPr>
          <p:spPr bwMode="auto">
            <a:xfrm>
              <a:off x="2156201" y="1892131"/>
              <a:ext cx="15681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3" name="Line 25"/>
            <p:cNvSpPr>
              <a:spLocks noChangeShapeType="1"/>
            </p:cNvSpPr>
            <p:nvPr/>
          </p:nvSpPr>
          <p:spPr bwMode="auto">
            <a:xfrm flipH="1">
              <a:off x="4594405" y="1892131"/>
              <a:ext cx="17421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4" name="Line 26"/>
            <p:cNvSpPr>
              <a:spLocks noChangeShapeType="1"/>
            </p:cNvSpPr>
            <p:nvPr/>
          </p:nvSpPr>
          <p:spPr bwMode="auto">
            <a:xfrm>
              <a:off x="2156201" y="2141286"/>
              <a:ext cx="1218066" cy="3754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5" name="Line 27"/>
            <p:cNvSpPr>
              <a:spLocks noChangeShapeType="1"/>
            </p:cNvSpPr>
            <p:nvPr/>
          </p:nvSpPr>
          <p:spPr bwMode="auto">
            <a:xfrm flipH="1">
              <a:off x="4246386" y="2307950"/>
              <a:ext cx="2090185" cy="2087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6" name="Line 34"/>
            <p:cNvSpPr>
              <a:spLocks noChangeShapeType="1"/>
            </p:cNvSpPr>
            <p:nvPr/>
          </p:nvSpPr>
          <p:spPr bwMode="auto">
            <a:xfrm>
              <a:off x="2156201" y="3717021"/>
              <a:ext cx="121806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7" name="Line 35"/>
            <p:cNvSpPr>
              <a:spLocks noChangeShapeType="1"/>
            </p:cNvSpPr>
            <p:nvPr/>
          </p:nvSpPr>
          <p:spPr bwMode="auto">
            <a:xfrm>
              <a:off x="2156201" y="4217014"/>
              <a:ext cx="15681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8" name="Line 36"/>
            <p:cNvSpPr>
              <a:spLocks noChangeShapeType="1"/>
            </p:cNvSpPr>
            <p:nvPr/>
          </p:nvSpPr>
          <p:spPr bwMode="auto">
            <a:xfrm>
              <a:off x="2156201" y="4472902"/>
              <a:ext cx="1218066" cy="2441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79" name="Line 37"/>
            <p:cNvSpPr>
              <a:spLocks noChangeShapeType="1"/>
            </p:cNvSpPr>
            <p:nvPr/>
          </p:nvSpPr>
          <p:spPr bwMode="auto">
            <a:xfrm flipH="1">
              <a:off x="4246386" y="3717021"/>
              <a:ext cx="20901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0" name="Line 38"/>
            <p:cNvSpPr>
              <a:spLocks noChangeShapeType="1"/>
            </p:cNvSpPr>
            <p:nvPr/>
          </p:nvSpPr>
          <p:spPr bwMode="auto">
            <a:xfrm flipH="1">
              <a:off x="4246386" y="4639567"/>
              <a:ext cx="2090185" cy="2020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1" name="Line 39"/>
            <p:cNvSpPr>
              <a:spLocks noChangeShapeType="1"/>
            </p:cNvSpPr>
            <p:nvPr/>
          </p:nvSpPr>
          <p:spPr bwMode="auto">
            <a:xfrm>
              <a:off x="4768414" y="4217014"/>
              <a:ext cx="15681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2" name="Line 40"/>
            <p:cNvSpPr>
              <a:spLocks noChangeShapeType="1"/>
            </p:cNvSpPr>
            <p:nvPr/>
          </p:nvSpPr>
          <p:spPr bwMode="auto">
            <a:xfrm>
              <a:off x="4768414" y="4217014"/>
              <a:ext cx="0" cy="8737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9283" name="Text Box 41"/>
            <p:cNvSpPr txBox="1">
              <a:spLocks noChangeArrowheads="1"/>
            </p:cNvSpPr>
            <p:nvPr/>
          </p:nvSpPr>
          <p:spPr bwMode="auto">
            <a:xfrm>
              <a:off x="571472" y="4890405"/>
              <a:ext cx="1988679" cy="37373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进程地址空间</a:t>
              </a:r>
            </a:p>
          </p:txBody>
        </p:sp>
        <p:sp>
          <p:nvSpPr>
            <p:cNvPr id="139284" name="Text Box 43"/>
            <p:cNvSpPr txBox="1">
              <a:spLocks noChangeArrowheads="1"/>
            </p:cNvSpPr>
            <p:nvPr/>
          </p:nvSpPr>
          <p:spPr bwMode="auto">
            <a:xfrm>
              <a:off x="3351480" y="5718676"/>
              <a:ext cx="1793955" cy="35353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物理地址空间</a:t>
              </a:r>
            </a:p>
          </p:txBody>
        </p:sp>
        <p:grpSp>
          <p:nvGrpSpPr>
            <p:cNvPr id="139285" name="组合 49"/>
            <p:cNvGrpSpPr>
              <a:grpSpLocks/>
            </p:cNvGrpSpPr>
            <p:nvPr/>
          </p:nvGrpSpPr>
          <p:grpSpPr bwMode="auto">
            <a:xfrm>
              <a:off x="936063" y="1142984"/>
              <a:ext cx="1226352" cy="1292911"/>
              <a:chOff x="936063" y="1142984"/>
              <a:chExt cx="1226352" cy="1292911"/>
            </a:xfrm>
          </p:grpSpPr>
          <p:sp>
            <p:nvSpPr>
              <p:cNvPr id="139309" name="Text Box 15"/>
              <p:cNvSpPr txBox="1">
                <a:spLocks noChangeArrowheads="1"/>
              </p:cNvSpPr>
              <p:nvPr/>
            </p:nvSpPr>
            <p:spPr bwMode="auto">
              <a:xfrm>
                <a:off x="936063" y="1142984"/>
                <a:ext cx="1226352" cy="1292911"/>
              </a:xfrm>
              <a:prstGeom prst="rect">
                <a:avLst/>
              </a:prstGeom>
              <a:solidFill>
                <a:srgbClr val="FFCC66"/>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endParaRPr lang="zh-CN" altLang="en-US">
                  <a:solidFill>
                    <a:srgbClr val="FF0000"/>
                  </a:solidFill>
                  <a:latin typeface="华文新魏" panose="02010800040101010101" pitchFamily="2" charset="-122"/>
                  <a:ea typeface="华文新魏" panose="02010800040101010101" pitchFamily="2" charset="-122"/>
                </a:endParaRPr>
              </a:p>
              <a:p>
                <a:pPr algn="just"/>
                <a:endParaRPr lang="en-US" altLang="zh-CN">
                  <a:solidFill>
                    <a:srgbClr val="FF0000"/>
                  </a:solidFill>
                  <a:latin typeface="华文新魏" panose="02010800040101010101" pitchFamily="2" charset="-122"/>
                  <a:ea typeface="华文新魏" panose="02010800040101010101" pitchFamily="2" charset="-122"/>
                </a:endParaRPr>
              </a:p>
            </p:txBody>
          </p:sp>
          <p:sp>
            <p:nvSpPr>
              <p:cNvPr id="139310" name="Line 17"/>
              <p:cNvSpPr>
                <a:spLocks noChangeShapeType="1"/>
              </p:cNvSpPr>
              <p:nvPr/>
            </p:nvSpPr>
            <p:spPr bwMode="auto">
              <a:xfrm>
                <a:off x="936063" y="1587422"/>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1" name="Line 18"/>
              <p:cNvSpPr>
                <a:spLocks noChangeShapeType="1"/>
              </p:cNvSpPr>
              <p:nvPr/>
            </p:nvSpPr>
            <p:spPr bwMode="auto">
              <a:xfrm>
                <a:off x="936063" y="2000240"/>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9286" name="Text Box 44"/>
            <p:cNvSpPr txBox="1">
              <a:spLocks noChangeArrowheads="1"/>
            </p:cNvSpPr>
            <p:nvPr/>
          </p:nvSpPr>
          <p:spPr bwMode="auto">
            <a:xfrm>
              <a:off x="571472" y="2555422"/>
              <a:ext cx="1889245" cy="4461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进程地址空间</a:t>
              </a:r>
            </a:p>
          </p:txBody>
        </p:sp>
        <p:sp>
          <p:nvSpPr>
            <p:cNvPr id="139287" name="Text Box 45"/>
            <p:cNvSpPr txBox="1">
              <a:spLocks noChangeArrowheads="1"/>
            </p:cNvSpPr>
            <p:nvPr/>
          </p:nvSpPr>
          <p:spPr bwMode="auto">
            <a:xfrm>
              <a:off x="3250115" y="3000372"/>
              <a:ext cx="1893389" cy="3501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物理地址空间</a:t>
              </a:r>
            </a:p>
          </p:txBody>
        </p:sp>
        <p:sp>
          <p:nvSpPr>
            <p:cNvPr id="139288" name="Text Box 56"/>
            <p:cNvSpPr txBox="1">
              <a:spLocks noChangeArrowheads="1"/>
            </p:cNvSpPr>
            <p:nvPr/>
          </p:nvSpPr>
          <p:spPr bwMode="auto">
            <a:xfrm>
              <a:off x="5940907" y="2636229"/>
              <a:ext cx="1889245" cy="4461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进程地址空间</a:t>
              </a:r>
            </a:p>
          </p:txBody>
        </p:sp>
        <p:sp>
          <p:nvSpPr>
            <p:cNvPr id="139289" name="Text Box 61"/>
            <p:cNvSpPr txBox="1">
              <a:spLocks noChangeArrowheads="1"/>
            </p:cNvSpPr>
            <p:nvPr/>
          </p:nvSpPr>
          <p:spPr bwMode="auto">
            <a:xfrm>
              <a:off x="6040341" y="4979630"/>
              <a:ext cx="1889245" cy="44612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进程地址空间</a:t>
              </a:r>
            </a:p>
          </p:txBody>
        </p:sp>
        <p:sp>
          <p:nvSpPr>
            <p:cNvPr id="139290" name="Rectangle 65"/>
            <p:cNvSpPr>
              <a:spLocks noChangeArrowheads="1"/>
            </p:cNvSpPr>
            <p:nvPr/>
          </p:nvSpPr>
          <p:spPr bwMode="auto">
            <a:xfrm>
              <a:off x="3753359" y="5102523"/>
              <a:ext cx="1392076" cy="307777"/>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2</a:t>
              </a:r>
              <a:r>
                <a:rPr lang="zh-CN" altLang="en-US" sz="1400" b="1">
                  <a:solidFill>
                    <a:srgbClr val="FF0000"/>
                  </a:solidFill>
                  <a:latin typeface="华文新魏" panose="02010800040101010101" pitchFamily="2" charset="-122"/>
                  <a:ea typeface="华文新魏" panose="02010800040101010101" pitchFamily="2" charset="-122"/>
                </a:rPr>
                <a:t>副本 </a:t>
              </a:r>
            </a:p>
          </p:txBody>
        </p:sp>
        <p:sp>
          <p:nvSpPr>
            <p:cNvPr id="139291" name="Rectangle 66"/>
            <p:cNvSpPr>
              <a:spLocks noChangeArrowheads="1"/>
            </p:cNvSpPr>
            <p:nvPr/>
          </p:nvSpPr>
          <p:spPr bwMode="auto">
            <a:xfrm>
              <a:off x="3355623" y="1232208"/>
              <a:ext cx="615874" cy="307777"/>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1</a:t>
              </a:r>
            </a:p>
          </p:txBody>
        </p:sp>
        <p:sp>
          <p:nvSpPr>
            <p:cNvPr id="139292" name="Rectangle 69"/>
            <p:cNvSpPr>
              <a:spLocks noChangeArrowheads="1"/>
            </p:cNvSpPr>
            <p:nvPr/>
          </p:nvSpPr>
          <p:spPr bwMode="auto">
            <a:xfrm>
              <a:off x="3753359" y="1797857"/>
              <a:ext cx="646331" cy="307777"/>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2</a:t>
              </a:r>
            </a:p>
          </p:txBody>
        </p:sp>
        <p:sp>
          <p:nvSpPr>
            <p:cNvPr id="139293" name="Rectangle 70"/>
            <p:cNvSpPr>
              <a:spLocks noChangeArrowheads="1"/>
            </p:cNvSpPr>
            <p:nvPr/>
          </p:nvSpPr>
          <p:spPr bwMode="auto">
            <a:xfrm>
              <a:off x="3355623" y="2363505"/>
              <a:ext cx="646331" cy="307777"/>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3</a:t>
              </a:r>
            </a:p>
          </p:txBody>
        </p:sp>
        <p:sp>
          <p:nvSpPr>
            <p:cNvPr id="139294" name="Rectangle 71"/>
            <p:cNvSpPr>
              <a:spLocks noChangeArrowheads="1"/>
            </p:cNvSpPr>
            <p:nvPr/>
          </p:nvSpPr>
          <p:spPr bwMode="auto">
            <a:xfrm>
              <a:off x="3355623" y="3575609"/>
              <a:ext cx="615874" cy="307777"/>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1</a:t>
              </a:r>
            </a:p>
          </p:txBody>
        </p:sp>
        <p:sp>
          <p:nvSpPr>
            <p:cNvPr id="139295" name="Rectangle 72"/>
            <p:cNvSpPr>
              <a:spLocks noChangeArrowheads="1"/>
            </p:cNvSpPr>
            <p:nvPr/>
          </p:nvSpPr>
          <p:spPr bwMode="auto">
            <a:xfrm>
              <a:off x="3753359" y="4060450"/>
              <a:ext cx="646331" cy="307777"/>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2</a:t>
              </a:r>
            </a:p>
          </p:txBody>
        </p:sp>
        <p:sp>
          <p:nvSpPr>
            <p:cNvPr id="139296" name="Rectangle 73"/>
            <p:cNvSpPr>
              <a:spLocks noChangeArrowheads="1"/>
            </p:cNvSpPr>
            <p:nvPr/>
          </p:nvSpPr>
          <p:spPr bwMode="auto">
            <a:xfrm>
              <a:off x="3455057" y="4545292"/>
              <a:ext cx="646331" cy="307777"/>
            </a:xfrm>
            <a:prstGeom prst="rect">
              <a:avLst/>
            </a:prstGeom>
            <a:solidFill>
              <a:schemeClr val="accent1"/>
            </a:solidFill>
            <a:ln w="952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FF0000"/>
                  </a:solidFill>
                  <a:latin typeface="华文新魏" panose="02010800040101010101" pitchFamily="2" charset="-122"/>
                  <a:ea typeface="华文新魏" panose="02010800040101010101" pitchFamily="2" charset="-122"/>
                </a:rPr>
                <a:t>页面</a:t>
              </a:r>
              <a:r>
                <a:rPr lang="en-US" altLang="zh-CN" sz="1400" b="1">
                  <a:solidFill>
                    <a:srgbClr val="FF0000"/>
                  </a:solidFill>
                  <a:latin typeface="华文新魏" panose="02010800040101010101" pitchFamily="2" charset="-122"/>
                  <a:ea typeface="华文新魏" panose="02010800040101010101" pitchFamily="2" charset="-122"/>
                </a:rPr>
                <a:t>3</a:t>
              </a:r>
            </a:p>
          </p:txBody>
        </p:sp>
        <p:grpSp>
          <p:nvGrpSpPr>
            <p:cNvPr id="139297" name="组合 50"/>
            <p:cNvGrpSpPr>
              <a:grpSpLocks/>
            </p:cNvGrpSpPr>
            <p:nvPr/>
          </p:nvGrpSpPr>
          <p:grpSpPr bwMode="auto">
            <a:xfrm>
              <a:off x="916756" y="3493411"/>
              <a:ext cx="1226352" cy="1292911"/>
              <a:chOff x="936063" y="1142984"/>
              <a:chExt cx="1226352" cy="1292911"/>
            </a:xfrm>
          </p:grpSpPr>
          <p:sp>
            <p:nvSpPr>
              <p:cNvPr id="139306" name="Text Box 15"/>
              <p:cNvSpPr txBox="1">
                <a:spLocks noChangeArrowheads="1"/>
              </p:cNvSpPr>
              <p:nvPr/>
            </p:nvSpPr>
            <p:spPr bwMode="auto">
              <a:xfrm>
                <a:off x="936063" y="1142984"/>
                <a:ext cx="1226352" cy="1292911"/>
              </a:xfrm>
              <a:prstGeom prst="rect">
                <a:avLst/>
              </a:prstGeom>
              <a:solidFill>
                <a:srgbClr val="FFCC66"/>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endParaRPr lang="zh-CN" altLang="en-US">
                  <a:solidFill>
                    <a:srgbClr val="FF0000"/>
                  </a:solidFill>
                  <a:latin typeface="华文新魏" panose="02010800040101010101" pitchFamily="2" charset="-122"/>
                  <a:ea typeface="华文新魏" panose="02010800040101010101" pitchFamily="2" charset="-122"/>
                </a:endParaRPr>
              </a:p>
              <a:p>
                <a:pPr algn="just"/>
                <a:endParaRPr lang="en-US" altLang="zh-CN">
                  <a:solidFill>
                    <a:srgbClr val="FF0000"/>
                  </a:solidFill>
                  <a:latin typeface="华文新魏" panose="02010800040101010101" pitchFamily="2" charset="-122"/>
                  <a:ea typeface="华文新魏" panose="02010800040101010101" pitchFamily="2" charset="-122"/>
                </a:endParaRPr>
              </a:p>
            </p:txBody>
          </p:sp>
          <p:sp>
            <p:nvSpPr>
              <p:cNvPr id="139307" name="Line 17"/>
              <p:cNvSpPr>
                <a:spLocks noChangeShapeType="1"/>
              </p:cNvSpPr>
              <p:nvPr/>
            </p:nvSpPr>
            <p:spPr bwMode="auto">
              <a:xfrm>
                <a:off x="936063" y="1587422"/>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8" name="Line 18"/>
              <p:cNvSpPr>
                <a:spLocks noChangeShapeType="1"/>
              </p:cNvSpPr>
              <p:nvPr/>
            </p:nvSpPr>
            <p:spPr bwMode="auto">
              <a:xfrm>
                <a:off x="936063" y="2000240"/>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98" name="组合 58"/>
            <p:cNvGrpSpPr>
              <a:grpSpLocks/>
            </p:cNvGrpSpPr>
            <p:nvPr/>
          </p:nvGrpSpPr>
          <p:grpSpPr bwMode="auto">
            <a:xfrm>
              <a:off x="6286512" y="1295384"/>
              <a:ext cx="1226352" cy="1292911"/>
              <a:chOff x="936063" y="1142984"/>
              <a:chExt cx="1226352" cy="1292911"/>
            </a:xfrm>
          </p:grpSpPr>
          <p:sp>
            <p:nvSpPr>
              <p:cNvPr id="139303" name="Text Box 15"/>
              <p:cNvSpPr txBox="1">
                <a:spLocks noChangeArrowheads="1"/>
              </p:cNvSpPr>
              <p:nvPr/>
            </p:nvSpPr>
            <p:spPr bwMode="auto">
              <a:xfrm>
                <a:off x="936063" y="1142984"/>
                <a:ext cx="1226352" cy="1292911"/>
              </a:xfrm>
              <a:prstGeom prst="rect">
                <a:avLst/>
              </a:prstGeom>
              <a:solidFill>
                <a:srgbClr val="FFCC66"/>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endParaRPr lang="zh-CN" altLang="en-US">
                  <a:solidFill>
                    <a:srgbClr val="FF0000"/>
                  </a:solidFill>
                  <a:latin typeface="华文新魏" panose="02010800040101010101" pitchFamily="2" charset="-122"/>
                  <a:ea typeface="华文新魏" panose="02010800040101010101" pitchFamily="2" charset="-122"/>
                </a:endParaRPr>
              </a:p>
              <a:p>
                <a:pPr algn="just"/>
                <a:endParaRPr lang="en-US" altLang="zh-CN">
                  <a:solidFill>
                    <a:srgbClr val="FF0000"/>
                  </a:solidFill>
                  <a:latin typeface="华文新魏" panose="02010800040101010101" pitchFamily="2" charset="-122"/>
                  <a:ea typeface="华文新魏" panose="02010800040101010101" pitchFamily="2" charset="-122"/>
                </a:endParaRPr>
              </a:p>
            </p:txBody>
          </p:sp>
          <p:sp>
            <p:nvSpPr>
              <p:cNvPr id="139304" name="Line 17"/>
              <p:cNvSpPr>
                <a:spLocks noChangeShapeType="1"/>
              </p:cNvSpPr>
              <p:nvPr/>
            </p:nvSpPr>
            <p:spPr bwMode="auto">
              <a:xfrm>
                <a:off x="936063" y="1587422"/>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5" name="Line 18"/>
              <p:cNvSpPr>
                <a:spLocks noChangeShapeType="1"/>
              </p:cNvSpPr>
              <p:nvPr/>
            </p:nvSpPr>
            <p:spPr bwMode="auto">
              <a:xfrm>
                <a:off x="936063" y="2000240"/>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99" name="组合 62"/>
            <p:cNvGrpSpPr>
              <a:grpSpLocks/>
            </p:cNvGrpSpPr>
            <p:nvPr/>
          </p:nvGrpSpPr>
          <p:grpSpPr bwMode="auto">
            <a:xfrm>
              <a:off x="6346044" y="3500438"/>
              <a:ext cx="1226352" cy="1292911"/>
              <a:chOff x="936063" y="1142984"/>
              <a:chExt cx="1226352" cy="1292911"/>
            </a:xfrm>
          </p:grpSpPr>
          <p:sp>
            <p:nvSpPr>
              <p:cNvPr id="139300" name="Text Box 15"/>
              <p:cNvSpPr txBox="1">
                <a:spLocks noChangeArrowheads="1"/>
              </p:cNvSpPr>
              <p:nvPr/>
            </p:nvSpPr>
            <p:spPr bwMode="auto">
              <a:xfrm>
                <a:off x="936063" y="1142984"/>
                <a:ext cx="1226352" cy="1292911"/>
              </a:xfrm>
              <a:prstGeom prst="rect">
                <a:avLst/>
              </a:prstGeom>
              <a:solidFill>
                <a:srgbClr val="FFCC66"/>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r>
                  <a:rPr lang="zh-CN" altLang="en-US" sz="2000" b="1">
                    <a:solidFill>
                      <a:srgbClr val="FF0000"/>
                    </a:solidFill>
                    <a:latin typeface="华文新魏" panose="02010800040101010101" pitchFamily="2" charset="-122"/>
                    <a:ea typeface="华文新魏" panose="02010800040101010101" pitchFamily="2" charset="-122"/>
                  </a:rPr>
                  <a:t>原始数据</a:t>
                </a:r>
              </a:p>
              <a:p>
                <a:pPr algn="just"/>
                <a:endParaRPr lang="zh-CN" altLang="en-US" sz="1400">
                  <a:solidFill>
                    <a:srgbClr val="FF0000"/>
                  </a:solidFill>
                  <a:latin typeface="华文新魏" panose="02010800040101010101" pitchFamily="2" charset="-122"/>
                  <a:ea typeface="华文新魏" panose="02010800040101010101" pitchFamily="2" charset="-122"/>
                </a:endParaRPr>
              </a:p>
              <a:p>
                <a:pPr algn="just"/>
                <a:endParaRPr lang="zh-CN" altLang="en-US">
                  <a:solidFill>
                    <a:srgbClr val="FF0000"/>
                  </a:solidFill>
                  <a:latin typeface="华文新魏" panose="02010800040101010101" pitchFamily="2" charset="-122"/>
                  <a:ea typeface="华文新魏" panose="02010800040101010101" pitchFamily="2" charset="-122"/>
                </a:endParaRPr>
              </a:p>
              <a:p>
                <a:pPr algn="just"/>
                <a:endParaRPr lang="en-US" altLang="zh-CN">
                  <a:solidFill>
                    <a:srgbClr val="FF0000"/>
                  </a:solidFill>
                  <a:latin typeface="华文新魏" panose="02010800040101010101" pitchFamily="2" charset="-122"/>
                  <a:ea typeface="华文新魏" panose="02010800040101010101" pitchFamily="2" charset="-122"/>
                </a:endParaRPr>
              </a:p>
            </p:txBody>
          </p:sp>
          <p:sp>
            <p:nvSpPr>
              <p:cNvPr id="139301" name="Line 17"/>
              <p:cNvSpPr>
                <a:spLocks noChangeShapeType="1"/>
              </p:cNvSpPr>
              <p:nvPr/>
            </p:nvSpPr>
            <p:spPr bwMode="auto">
              <a:xfrm>
                <a:off x="936063" y="1587422"/>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2" name="Line 18"/>
              <p:cNvSpPr>
                <a:spLocks noChangeShapeType="1"/>
              </p:cNvSpPr>
              <p:nvPr/>
            </p:nvSpPr>
            <p:spPr bwMode="auto">
              <a:xfrm>
                <a:off x="936063" y="2000240"/>
                <a:ext cx="12201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609130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785813" y="357188"/>
            <a:ext cx="7772400" cy="677862"/>
          </a:xfrm>
        </p:spPr>
        <p:txBody>
          <a:bodyPr/>
          <a:lstStyle/>
          <a:p>
            <a:r>
              <a:rPr lang="en-US" altLang="zh-CN"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4.5.3</a:t>
            </a:r>
            <a:r>
              <a:rPr lang="zh-CN" altLang="en-US"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请求段页式虚拟存储管理</a:t>
            </a:r>
            <a:endParaRPr lang="zh-CN" altLang="en-US"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49507" name="Rectangle 3"/>
          <p:cNvSpPr>
            <a:spLocks noGrp="1" noChangeArrowheads="1"/>
          </p:cNvSpPr>
          <p:nvPr>
            <p:ph type="body" idx="1"/>
          </p:nvPr>
        </p:nvSpPr>
        <p:spPr>
          <a:xfrm>
            <a:off x="990600" y="1295400"/>
            <a:ext cx="7772400" cy="4137025"/>
          </a:xfrm>
        </p:spPr>
        <p:txBody>
          <a:bodyPr/>
          <a:lstStyle/>
          <a:p>
            <a:r>
              <a:rPr lang="zh-CN" altLang="en-US">
                <a:latin typeface="华文新魏" panose="02010800040101010101" pitchFamily="2" charset="-122"/>
                <a:ea typeface="华文新魏" panose="02010800040101010101" pitchFamily="2" charset="-122"/>
              </a:rPr>
              <a:t>段式存储是基于用户程序结构的存储管理技术，有利于模块化程序设计，便于段的扩充、动态链接、共享和保护</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但会生成段之间的碎片浪费存储空间</a:t>
            </a:r>
          </a:p>
          <a:p>
            <a:r>
              <a:rPr lang="zh-CN" altLang="en-US">
                <a:latin typeface="华文新魏" panose="02010800040101010101" pitchFamily="2" charset="-122"/>
                <a:ea typeface="华文新魏" panose="02010800040101010101" pitchFamily="2" charset="-122"/>
              </a:rPr>
              <a:t>页式存储是基于系统存储器结构的存储管理技术</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存储利用率高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便于系统管理，但不易实现存储共享、保护和动态扩充</a:t>
            </a:r>
          </a:p>
          <a:p>
            <a:r>
              <a:rPr lang="zh-CN" altLang="en-US">
                <a:latin typeface="华文新魏" panose="02010800040101010101" pitchFamily="2" charset="-122"/>
                <a:ea typeface="华文新魏" panose="02010800040101010101" pitchFamily="2" charset="-122"/>
              </a:rPr>
              <a:t>把两者结合起来就是段页式存储管理</a:t>
            </a:r>
            <a:endParaRPr lang="en-US" altLang="zh-CN">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6246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8E2E17-5526-4527-BCA8-883E50AB526D}"/>
              </a:ext>
            </a:extLst>
          </p:cNvPr>
          <p:cNvSpPr>
            <a:spLocks noGrp="1"/>
          </p:cNvSpPr>
          <p:nvPr>
            <p:ph idx="1"/>
          </p:nvPr>
        </p:nvSpPr>
        <p:spPr>
          <a:xfrm>
            <a:off x="539552" y="476672"/>
            <a:ext cx="8229600" cy="5361459"/>
          </a:xfrm>
        </p:spPr>
        <p:txBody>
          <a:bodyPr/>
          <a:lstStyle/>
          <a:p>
            <a:r>
              <a:rPr lang="zh-CN" altLang="en-US" b="1" dirty="0">
                <a:solidFill>
                  <a:srgbClr val="3333CC"/>
                </a:solidFill>
              </a:rPr>
              <a:t>动态地址重定位：</a:t>
            </a:r>
            <a:r>
              <a:rPr lang="zh-CN" altLang="en-US" sz="2800" dirty="0">
                <a:latin typeface="华文新魏" panose="02010800040101010101" pitchFamily="2" charset="-122"/>
                <a:ea typeface="华文新魏" panose="02010800040101010101" pitchFamily="2" charset="-122"/>
              </a:rPr>
              <a:t>不是在程序执行之前而是在程序执行过程中进行地址重定位。是在每次访问内存单元前才进行地址变换。动态重定位可使装配模块不加任何修改而装入内存，但是它需要硬件定位寄存器的支持。</a:t>
            </a:r>
            <a:endParaRPr lang="en-US" altLang="zh-CN" sz="2800" dirty="0">
              <a:latin typeface="华文新魏" panose="02010800040101010101" pitchFamily="2" charset="-122"/>
              <a:ea typeface="华文新魏" panose="02010800040101010101" pitchFamily="2" charset="-122"/>
            </a:endParaRPr>
          </a:p>
          <a:p>
            <a:r>
              <a:rPr lang="zh-CN" altLang="en-US" b="1" dirty="0">
                <a:solidFill>
                  <a:srgbClr val="3333CC"/>
                </a:solidFill>
              </a:rPr>
              <a:t>优点：</a:t>
            </a: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）目标模块装入内存时无需任何修改，因而装入之后再搬迁也不会影响其正确执行，这对于存储器紧缩、解决碎片问题是极其有利的；</a:t>
            </a:r>
            <a:endParaRPr lang="en-US" altLang="zh-CN" sz="2800" dirty="0">
              <a:latin typeface="华文新魏" panose="02010800040101010101" pitchFamily="2" charset="-122"/>
              <a:ea typeface="华文新魏" panose="02010800040101010101" pitchFamily="2" charset="-122"/>
            </a:endParaRPr>
          </a:p>
          <a:p>
            <a:pPr marL="0" indent="0">
              <a:buNone/>
            </a:pPr>
            <a:r>
              <a:rPr lang="en-US" altLang="zh-CN" sz="2800" dirty="0">
                <a:latin typeface="华文新魏" panose="02010800040101010101" pitchFamily="2" charset="-122"/>
                <a:ea typeface="华文新魏" panose="02010800040101010101" pitchFamily="2" charset="-122"/>
              </a:rPr>
              <a:t> 2</a:t>
            </a:r>
            <a:r>
              <a:rPr lang="zh-CN" altLang="en-US" sz="2800" dirty="0">
                <a:latin typeface="华文新魏" panose="02010800040101010101" pitchFamily="2" charset="-122"/>
                <a:ea typeface="华文新魏" panose="02010800040101010101" pitchFamily="2" charset="-122"/>
              </a:rPr>
              <a:t>）一个程序由若干个相对独立的目标模块组成时，每个目标模块各装入一个存储区域，这些存储区域可以不是顺序相邻的，只要各个模块有自己对应的定位寄存器就行。</a:t>
            </a:r>
            <a:endParaRPr lang="en-US" altLang="zh-CN" sz="2800" dirty="0">
              <a:latin typeface="华文新魏" panose="02010800040101010101" pitchFamily="2" charset="-122"/>
              <a:ea typeface="华文新魏" panose="02010800040101010101" pitchFamily="2" charset="-122"/>
            </a:endParaRPr>
          </a:p>
          <a:p>
            <a:r>
              <a:rPr lang="zh-CN" altLang="en-US" b="1" dirty="0">
                <a:solidFill>
                  <a:srgbClr val="3333CC"/>
                </a:solidFill>
              </a:rPr>
              <a:t>缺点：</a:t>
            </a:r>
            <a:r>
              <a:rPr lang="zh-CN" altLang="en-US" sz="2800" dirty="0">
                <a:latin typeface="华文新魏" panose="02010800040101010101" pitchFamily="2" charset="-122"/>
                <a:ea typeface="华文新魏" panose="02010800040101010101" pitchFamily="2" charset="-122"/>
              </a:rPr>
              <a:t>需要硬件支持。</a:t>
            </a:r>
          </a:p>
        </p:txBody>
      </p:sp>
    </p:spTree>
    <p:extLst>
      <p:ext uri="{BB962C8B-B14F-4D97-AF65-F5344CB8AC3E}">
        <p14:creationId xmlns:p14="http://schemas.microsoft.com/office/powerpoint/2010/main" val="311886482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642938" y="1066800"/>
            <a:ext cx="7815262" cy="4235450"/>
          </a:xfrm>
        </p:spPr>
        <p:txBody>
          <a:bodyPr/>
          <a:lstStyle/>
          <a:p>
            <a:pPr algn="just">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虚地址以程序的逻辑结构划分成段</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段页式存储管理的段式特征</a:t>
            </a:r>
            <a:r>
              <a:rPr lang="en-US" altLang="zh-CN">
                <a:latin typeface="华文新魏" panose="02010800040101010101" pitchFamily="2" charset="-122"/>
                <a:ea typeface="华文新魏" panose="02010800040101010101" pitchFamily="2" charset="-122"/>
              </a:rPr>
              <a:t>)</a:t>
            </a:r>
          </a:p>
          <a:p>
            <a:pPr algn="just">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实地址划分成位置固定、大小相等的页框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段页式存储管理的页式特征</a:t>
            </a:r>
            <a:r>
              <a:rPr lang="en-US" altLang="zh-CN">
                <a:latin typeface="华文新魏" panose="02010800040101010101" pitchFamily="2" charset="-122"/>
                <a:ea typeface="华文新魏" panose="02010800040101010101" pitchFamily="2" charset="-122"/>
              </a:rPr>
              <a:t>)</a:t>
            </a:r>
          </a:p>
          <a:p>
            <a:pPr algn="just">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将每一段的线性地址空间划分成与页框大小相等的页面，于是形成了段页式存储管理的特征。</a:t>
            </a:r>
            <a:endParaRPr lang="en-US" altLang="zh-CN">
              <a:latin typeface="华文新魏" panose="02010800040101010101" pitchFamily="2" charset="-122"/>
              <a:ea typeface="华文新魏" panose="02010800040101010101" pitchFamily="2" charset="-122"/>
            </a:endParaRPr>
          </a:p>
          <a:p>
            <a:pPr algn="just">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逻辑地址格式：</a:t>
            </a:r>
            <a:endParaRPr lang="en-US" altLang="zh-CN">
              <a:latin typeface="华文新魏" panose="02010800040101010101" pitchFamily="2" charset="-122"/>
              <a:ea typeface="华文新魏" panose="02010800040101010101" pitchFamily="2" charset="-122"/>
            </a:endParaRPr>
          </a:p>
        </p:txBody>
      </p:sp>
      <p:sp>
        <p:nvSpPr>
          <p:cNvPr id="150531" name="Rectangle 3"/>
          <p:cNvSpPr>
            <a:spLocks noGrp="1" noChangeArrowheads="1"/>
          </p:cNvSpPr>
          <p:nvPr>
            <p:ph type="title"/>
          </p:nvPr>
        </p:nvSpPr>
        <p:spPr>
          <a:xfrm>
            <a:off x="990600" y="457200"/>
            <a:ext cx="8001000" cy="609600"/>
          </a:xfrm>
          <a:noFill/>
        </p:spPr>
        <p:txBody>
          <a:bodyPr lIns="92075" tIns="46038" rIns="92075" bIns="46038"/>
          <a:lstStyle/>
          <a:p>
            <a:pPr algn="l"/>
            <a:r>
              <a:rPr lang="zh-CN" altLang="en-US" sz="4000">
                <a:solidFill>
                  <a:srgbClr val="0000FF"/>
                </a:solidFill>
                <a:latin typeface="华文新魏" panose="02010800040101010101" pitchFamily="2" charset="-122"/>
                <a:ea typeface="华文新魏" panose="02010800040101010101" pitchFamily="2" charset="-122"/>
              </a:rPr>
              <a:t>请求段页式存储管理的基本原理</a:t>
            </a:r>
            <a:r>
              <a:rPr lang="en-US" altLang="zh-CN" sz="4000">
                <a:solidFill>
                  <a:srgbClr val="0000FF"/>
                </a:solidFill>
                <a:latin typeface="华文新魏" panose="02010800040101010101" pitchFamily="2" charset="-122"/>
                <a:ea typeface="华文新魏" panose="02010800040101010101" pitchFamily="2" charset="-122"/>
              </a:rPr>
              <a:t>(1)</a:t>
            </a:r>
          </a:p>
        </p:txBody>
      </p:sp>
      <p:grpSp>
        <p:nvGrpSpPr>
          <p:cNvPr id="150532" name="Group 4"/>
          <p:cNvGrpSpPr>
            <a:grpSpLocks/>
          </p:cNvGrpSpPr>
          <p:nvPr/>
        </p:nvGrpSpPr>
        <p:grpSpPr bwMode="auto">
          <a:xfrm>
            <a:off x="1919288" y="5381625"/>
            <a:ext cx="5867400" cy="690563"/>
            <a:chOff x="4221" y="14110"/>
            <a:chExt cx="3960" cy="468"/>
          </a:xfrm>
        </p:grpSpPr>
        <p:sp>
          <p:nvSpPr>
            <p:cNvPr id="150533" name="Text Box 5"/>
            <p:cNvSpPr txBox="1">
              <a:spLocks noChangeArrowheads="1"/>
            </p:cNvSpPr>
            <p:nvPr/>
          </p:nvSpPr>
          <p:spPr bwMode="auto">
            <a:xfrm>
              <a:off x="4221" y="14110"/>
              <a:ext cx="396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solidFill>
                    <a:srgbClr val="FF0000"/>
                  </a:solidFill>
                  <a:latin typeface="华文新魏" panose="02010800040101010101" pitchFamily="2" charset="-122"/>
                  <a:ea typeface="华文新魏" panose="02010800040101010101" pitchFamily="2" charset="-122"/>
                </a:rPr>
                <a:t>段号</a:t>
              </a:r>
              <a:r>
                <a:rPr lang="en-US" altLang="zh-CN" sz="2400" b="1">
                  <a:solidFill>
                    <a:srgbClr val="FF0000"/>
                  </a:solidFill>
                  <a:latin typeface="华文新魏" panose="02010800040101010101" pitchFamily="2" charset="-122"/>
                  <a:ea typeface="华文新魏" panose="02010800040101010101" pitchFamily="2" charset="-122"/>
                </a:rPr>
                <a:t>(s)       </a:t>
              </a:r>
              <a:r>
                <a:rPr lang="zh-CN" altLang="en-US" sz="2400" b="1">
                  <a:solidFill>
                    <a:srgbClr val="FF0000"/>
                  </a:solidFill>
                  <a:latin typeface="华文新魏" panose="02010800040101010101" pitchFamily="2" charset="-122"/>
                  <a:ea typeface="华文新魏" panose="02010800040101010101" pitchFamily="2" charset="-122"/>
                </a:rPr>
                <a:t>段内页号 </a:t>
              </a:r>
              <a:r>
                <a:rPr lang="en-US" altLang="zh-CN" sz="2400" b="1">
                  <a:solidFill>
                    <a:srgbClr val="FF0000"/>
                  </a:solidFill>
                  <a:latin typeface="华文新魏" panose="02010800040101010101" pitchFamily="2" charset="-122"/>
                  <a:ea typeface="华文新魏" panose="02010800040101010101" pitchFamily="2" charset="-122"/>
                </a:rPr>
                <a:t>(p)         </a:t>
              </a:r>
              <a:r>
                <a:rPr lang="zh-CN" altLang="en-US" sz="2400" b="1">
                  <a:solidFill>
                    <a:srgbClr val="FF0000"/>
                  </a:solidFill>
                  <a:latin typeface="华文新魏" panose="02010800040101010101" pitchFamily="2" charset="-122"/>
                  <a:ea typeface="华文新魏" panose="02010800040101010101" pitchFamily="2" charset="-122"/>
                </a:rPr>
                <a:t>页内位移</a:t>
              </a:r>
              <a:r>
                <a:rPr lang="en-US" altLang="zh-CN" sz="2400" b="1">
                  <a:solidFill>
                    <a:srgbClr val="FF0000"/>
                  </a:solidFill>
                  <a:latin typeface="华文新魏" panose="02010800040101010101" pitchFamily="2" charset="-122"/>
                  <a:ea typeface="华文新魏" panose="02010800040101010101" pitchFamily="2" charset="-122"/>
                </a:rPr>
                <a:t>(d)</a:t>
              </a:r>
            </a:p>
          </p:txBody>
        </p:sp>
        <p:sp>
          <p:nvSpPr>
            <p:cNvPr id="150534" name="Line 6"/>
            <p:cNvSpPr>
              <a:spLocks noChangeShapeType="1"/>
            </p:cNvSpPr>
            <p:nvPr/>
          </p:nvSpPr>
          <p:spPr bwMode="auto">
            <a:xfrm flipH="1" flipV="1">
              <a:off x="5121" y="1411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5" name="Line 7"/>
            <p:cNvSpPr>
              <a:spLocks noChangeShapeType="1"/>
            </p:cNvSpPr>
            <p:nvPr/>
          </p:nvSpPr>
          <p:spPr bwMode="auto">
            <a:xfrm>
              <a:off x="6561" y="1411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671273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28600" y="304800"/>
            <a:ext cx="8915400" cy="1143000"/>
          </a:xfrm>
        </p:spPr>
        <p:txBody>
          <a:bodyPr/>
          <a:lstStyle/>
          <a:p>
            <a:r>
              <a:rPr lang="zh-CN" altLang="en-US">
                <a:solidFill>
                  <a:srgbClr val="0000FF"/>
                </a:solidFill>
                <a:latin typeface="华文新魏" panose="02010800040101010101" pitchFamily="2" charset="-122"/>
                <a:ea typeface="华文新魏" panose="02010800040101010101" pitchFamily="2" charset="-122"/>
              </a:rPr>
              <a:t>请求段页式存储管理的数据结构</a:t>
            </a:r>
            <a:r>
              <a:rPr lang="en-US" altLang="zh-CN">
                <a:solidFill>
                  <a:srgbClr val="0000FF"/>
                </a:solidFill>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91139" name="Rectangle 3"/>
          <p:cNvSpPr>
            <a:spLocks noGrp="1" noChangeArrowheads="1"/>
          </p:cNvSpPr>
          <p:nvPr>
            <p:ph type="body" idx="1"/>
          </p:nvPr>
        </p:nvSpPr>
        <p:spPr>
          <a:xfrm>
            <a:off x="285750" y="1000125"/>
            <a:ext cx="8501063" cy="1576388"/>
          </a:xfrm>
        </p:spPr>
        <p:txBody>
          <a:bodyPr/>
          <a:lstStyle/>
          <a:p>
            <a:pPr algn="just">
              <a:buFontTx/>
              <a:buNone/>
              <a:defRPr/>
            </a:pPr>
            <a:r>
              <a:rPr lang="en-US" altLang="zh-CN" dirty="0">
                <a:latin typeface="华文新魏" pitchFamily="2" charset="-122"/>
                <a:ea typeface="华文新魏" pitchFamily="2" charset="-122"/>
              </a:rPr>
              <a:t>  </a:t>
            </a:r>
            <a:r>
              <a:rPr lang="zh-CN" altLang="en-US" dirty="0">
                <a:solidFill>
                  <a:srgbClr val="333399"/>
                </a:solidFill>
                <a:latin typeface="黑体" pitchFamily="49" charset="-122"/>
                <a:ea typeface="黑体" pitchFamily="49" charset="-122"/>
              </a:rPr>
              <a:t>段页式存储管理的数据结构包括：</a:t>
            </a:r>
          </a:p>
          <a:p>
            <a:pPr marL="0" indent="0" algn="just">
              <a:buFontTx/>
              <a:buNone/>
              <a:defRPr/>
            </a:pPr>
            <a:r>
              <a:rPr lang="zh-CN" altLang="en-US" dirty="0">
                <a:solidFill>
                  <a:srgbClr val="333399"/>
                </a:solidFill>
                <a:latin typeface="黑体" pitchFamily="49" charset="-122"/>
                <a:ea typeface="黑体" pitchFamily="49" charset="-122"/>
              </a:rPr>
              <a:t>  作业表：</a:t>
            </a:r>
            <a:r>
              <a:rPr lang="zh-CN" altLang="en-US" dirty="0">
                <a:latin typeface="华文新魏" pitchFamily="2" charset="-122"/>
                <a:ea typeface="华文新魏" pitchFamily="2" charset="-122"/>
              </a:rPr>
              <a:t>登记进入系统中的所有作业及该作业段表的起始地址、段表的长度：</a:t>
            </a:r>
          </a:p>
        </p:txBody>
      </p:sp>
      <p:graphicFrame>
        <p:nvGraphicFramePr>
          <p:cNvPr id="91140" name="Group 4"/>
          <p:cNvGraphicFramePr>
            <a:graphicFrameLocks noGrp="1"/>
          </p:cNvGraphicFramePr>
          <p:nvPr/>
        </p:nvGraphicFramePr>
        <p:xfrm>
          <a:off x="714375" y="2643188"/>
          <a:ext cx="6572250" cy="1143000"/>
        </p:xfrm>
        <a:graphic>
          <a:graphicData uri="http://schemas.openxmlformats.org/drawingml/2006/table">
            <a:tbl>
              <a:tblPr/>
              <a:tblGrid>
                <a:gridCol w="1595667">
                  <a:extLst>
                    <a:ext uri="{9D8B030D-6E8A-4147-A177-3AD203B41FA5}">
                      <a16:colId xmlns:a16="http://schemas.microsoft.com/office/drawing/2014/main" val="20000"/>
                    </a:ext>
                  </a:extLst>
                </a:gridCol>
                <a:gridCol w="1971324">
                  <a:extLst>
                    <a:ext uri="{9D8B030D-6E8A-4147-A177-3AD203B41FA5}">
                      <a16:colId xmlns:a16="http://schemas.microsoft.com/office/drawing/2014/main" val="20001"/>
                    </a:ext>
                  </a:extLst>
                </a:gridCol>
                <a:gridCol w="1878287">
                  <a:extLst>
                    <a:ext uri="{9D8B030D-6E8A-4147-A177-3AD203B41FA5}">
                      <a16:colId xmlns:a16="http://schemas.microsoft.com/office/drawing/2014/main" val="20002"/>
                    </a:ext>
                  </a:extLst>
                </a:gridCol>
                <a:gridCol w="1126972">
                  <a:extLst>
                    <a:ext uri="{9D8B030D-6E8A-4147-A177-3AD203B41FA5}">
                      <a16:colId xmlns:a16="http://schemas.microsoft.com/office/drawing/2014/main" val="20003"/>
                    </a:ext>
                  </a:extLst>
                </a:gridCol>
              </a:tblGrid>
              <a:tr h="5807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dirty="0">
                          <a:ln>
                            <a:noFill/>
                          </a:ln>
                          <a:solidFill>
                            <a:schemeClr val="tx1"/>
                          </a:solidFill>
                          <a:effectLst/>
                          <a:latin typeface="Times New Roman" pitchFamily="18" charset="0"/>
                          <a:ea typeface="宋体" pitchFamily="2" charset="-122"/>
                        </a:rPr>
                        <a:t>作业名</a:t>
                      </a: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段表起址</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段表长度</a:t>
                      </a: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其他</a:t>
                      </a: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22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39" marR="914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39" marR="914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3"/>
          <p:cNvSpPr txBox="1">
            <a:spLocks noChangeArrowheads="1"/>
          </p:cNvSpPr>
          <p:nvPr/>
        </p:nvSpPr>
        <p:spPr bwMode="auto">
          <a:xfrm>
            <a:off x="500063" y="3898900"/>
            <a:ext cx="8143875" cy="984250"/>
          </a:xfrm>
          <a:prstGeom prst="rect">
            <a:avLst/>
          </a:prstGeom>
          <a:noFill/>
          <a:ln w="9525">
            <a:noFill/>
            <a:miter lim="800000"/>
            <a:headEnd/>
            <a:tailEnd/>
          </a:ln>
        </p:spPr>
        <p:txBody>
          <a:bodyPr lIns="0" tIns="0" rIns="0" bIns="0">
            <a:spAutoFit/>
          </a:bodyPr>
          <a:lstStyle/>
          <a:p>
            <a:pPr algn="just" eaLnBrk="0" hangingPunct="0">
              <a:spcBef>
                <a:spcPct val="20000"/>
              </a:spcBef>
              <a:defRPr/>
            </a:pPr>
            <a:r>
              <a:rPr lang="en-US" altLang="zh-CN" sz="3200" kern="0" dirty="0">
                <a:latin typeface="华文新魏" pitchFamily="2" charset="-122"/>
                <a:ea typeface="华文新魏" pitchFamily="2" charset="-122"/>
              </a:rPr>
              <a:t>   </a:t>
            </a:r>
            <a:r>
              <a:rPr lang="zh-CN" altLang="en-US" sz="3200" dirty="0">
                <a:solidFill>
                  <a:srgbClr val="333399"/>
                </a:solidFill>
                <a:latin typeface="黑体" pitchFamily="49" charset="-122"/>
                <a:ea typeface="黑体" pitchFamily="49" charset="-122"/>
              </a:rPr>
              <a:t>段表：</a:t>
            </a:r>
            <a:r>
              <a:rPr lang="zh-CN" altLang="en-US" sz="3200" kern="0" dirty="0">
                <a:latin typeface="华文新魏" pitchFamily="2" charset="-122"/>
                <a:ea typeface="华文新魏" pitchFamily="2" charset="-122"/>
              </a:rPr>
              <a:t>至少包含这个段是否在内存，以及该段页表的起始地址</a:t>
            </a:r>
            <a:r>
              <a:rPr lang="en-US" altLang="zh-CN" sz="3200" kern="0" dirty="0">
                <a:latin typeface="华文新魏" pitchFamily="2" charset="-122"/>
                <a:ea typeface="华文新魏" pitchFamily="2" charset="-122"/>
              </a:rPr>
              <a:t>,</a:t>
            </a:r>
            <a:r>
              <a:rPr lang="zh-CN" altLang="en-US" sz="3200" kern="0" dirty="0">
                <a:latin typeface="华文新魏" pitchFamily="2" charset="-122"/>
                <a:ea typeface="华文新魏" pitchFamily="2" charset="-122"/>
              </a:rPr>
              <a:t>页表的长度：</a:t>
            </a:r>
          </a:p>
        </p:txBody>
      </p:sp>
      <p:graphicFrame>
        <p:nvGraphicFramePr>
          <p:cNvPr id="6" name="Group 4"/>
          <p:cNvGraphicFramePr>
            <a:graphicFrameLocks noGrp="1"/>
          </p:cNvGraphicFramePr>
          <p:nvPr/>
        </p:nvGraphicFramePr>
        <p:xfrm>
          <a:off x="1262063" y="4975225"/>
          <a:ext cx="6553200" cy="1025791"/>
        </p:xfrm>
        <a:graphic>
          <a:graphicData uri="http://schemas.openxmlformats.org/drawingml/2006/table">
            <a:tbl>
              <a:tblPr/>
              <a:tblGrid>
                <a:gridCol w="1217613">
                  <a:extLst>
                    <a:ext uri="{9D8B030D-6E8A-4147-A177-3AD203B41FA5}">
                      <a16:colId xmlns:a16="http://schemas.microsoft.com/office/drawing/2014/main" val="20000"/>
                    </a:ext>
                  </a:extLst>
                </a:gridCol>
                <a:gridCol w="1122362">
                  <a:extLst>
                    <a:ext uri="{9D8B030D-6E8A-4147-A177-3AD203B41FA5}">
                      <a16:colId xmlns:a16="http://schemas.microsoft.com/office/drawing/2014/main" val="20001"/>
                    </a:ext>
                  </a:extLst>
                </a:gridCol>
                <a:gridCol w="2154238">
                  <a:extLst>
                    <a:ext uri="{9D8B030D-6E8A-4147-A177-3AD203B41FA5}">
                      <a16:colId xmlns:a16="http://schemas.microsoft.com/office/drawing/2014/main" val="20002"/>
                    </a:ext>
                  </a:extLst>
                </a:gridCol>
                <a:gridCol w="2058987">
                  <a:extLst>
                    <a:ext uri="{9D8B030D-6E8A-4147-A177-3AD203B41FA5}">
                      <a16:colId xmlns:a16="http://schemas.microsoft.com/office/drawing/2014/main" val="20003"/>
                    </a:ext>
                  </a:extLst>
                </a:gridCol>
              </a:tblGrid>
              <a:tr h="5076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dirty="0">
                          <a:ln>
                            <a:noFill/>
                          </a:ln>
                          <a:solidFill>
                            <a:schemeClr val="tx1"/>
                          </a:solidFill>
                          <a:effectLst/>
                          <a:latin typeface="Times New Roman" pitchFamily="18" charset="0"/>
                          <a:ea typeface="宋体" pitchFamily="2" charset="-122"/>
                        </a:rPr>
                        <a:t>段号</a:t>
                      </a: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标志</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页表长度</a:t>
                      </a: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页表起址</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02777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40"/>
                                        </p:tgtEl>
                                        <p:attrNameLst>
                                          <p:attrName>style.visibility</p:attrName>
                                        </p:attrNameLst>
                                      </p:cBhvr>
                                      <p:to>
                                        <p:strVal val="visible"/>
                                      </p:to>
                                    </p:set>
                                  </p:childTnLst>
                                  <p:subTnLst>
                                    <p:set>
                                      <p:cBhvr override="childStyle">
                                        <p:cTn dur="1" fill="hold" display="0" masterRel="nextClick" afterEffect="1"/>
                                        <p:tgtEl>
                                          <p:spTgt spid="9114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28600" y="304800"/>
            <a:ext cx="8915400" cy="1143000"/>
          </a:xfrm>
        </p:spPr>
        <p:txBody>
          <a:bodyPr/>
          <a:lstStyle/>
          <a:p>
            <a:r>
              <a:rPr lang="zh-CN" altLang="en-US">
                <a:solidFill>
                  <a:srgbClr val="0000FF"/>
                </a:solidFill>
                <a:latin typeface="华文新魏" panose="02010800040101010101" pitchFamily="2" charset="-122"/>
                <a:ea typeface="华文新魏" panose="02010800040101010101" pitchFamily="2" charset="-122"/>
              </a:rPr>
              <a:t>请求段页式存储管理的数据结构</a:t>
            </a:r>
            <a:r>
              <a:rPr lang="en-US" altLang="zh-CN">
                <a:solidFill>
                  <a:srgbClr val="0000FF"/>
                </a:solidFill>
                <a:latin typeface="华文新魏" panose="02010800040101010101" pitchFamily="2" charset="-122"/>
                <a:ea typeface="华文新魏" panose="02010800040101010101" pitchFamily="2" charset="-122"/>
              </a:rPr>
              <a:t>(3)</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154627" name="Rectangle 3"/>
          <p:cNvSpPr>
            <a:spLocks noGrp="1" noChangeArrowheads="1"/>
          </p:cNvSpPr>
          <p:nvPr>
            <p:ph type="body" idx="1"/>
          </p:nvPr>
        </p:nvSpPr>
        <p:spPr>
          <a:xfrm>
            <a:off x="357188" y="1066800"/>
            <a:ext cx="8501062" cy="1576388"/>
          </a:xfrm>
        </p:spPr>
        <p:txBody>
          <a:bodyPr/>
          <a:lstStyle/>
          <a:p>
            <a:pPr algn="just">
              <a:buFontTx/>
              <a:buNone/>
              <a:defRPr/>
            </a:pPr>
            <a:r>
              <a:rPr lang="en-US" altLang="zh-CN" dirty="0">
                <a:latin typeface="华文新魏" pitchFamily="2" charset="-122"/>
                <a:ea typeface="华文新魏" pitchFamily="2" charset="-122"/>
              </a:rPr>
              <a:t>  </a:t>
            </a:r>
            <a:r>
              <a:rPr lang="zh-CN" altLang="en-US" dirty="0">
                <a:solidFill>
                  <a:srgbClr val="333399"/>
                </a:solidFill>
                <a:latin typeface="黑体" pitchFamily="49" charset="-122"/>
                <a:ea typeface="黑体" pitchFamily="49" charset="-122"/>
              </a:rPr>
              <a:t>段页式存储管理的数据结构包括：</a:t>
            </a:r>
          </a:p>
          <a:p>
            <a:pPr marL="0" indent="0" algn="just">
              <a:buFontTx/>
              <a:buNone/>
              <a:defRPr/>
            </a:pPr>
            <a:r>
              <a:rPr lang="zh-CN" altLang="en-US" dirty="0">
                <a:solidFill>
                  <a:srgbClr val="333399"/>
                </a:solidFill>
                <a:latin typeface="黑体" pitchFamily="49" charset="-122"/>
                <a:ea typeface="黑体" pitchFamily="49" charset="-122"/>
              </a:rPr>
              <a:t>  页表：</a:t>
            </a:r>
            <a:r>
              <a:rPr lang="zh-CN" altLang="en-US" dirty="0">
                <a:latin typeface="华文新魏" pitchFamily="2" charset="-122"/>
                <a:ea typeface="华文新魏" pitchFamily="2" charset="-122"/>
              </a:rPr>
              <a:t>包含该页是否在主存</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中断位</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、对应主存块号。</a:t>
            </a:r>
            <a:endParaRPr lang="en-US" altLang="zh-CN" sz="3600" dirty="0">
              <a:latin typeface="华文新魏" pitchFamily="2" charset="-122"/>
              <a:ea typeface="华文新魏" pitchFamily="2" charset="-122"/>
            </a:endParaRPr>
          </a:p>
        </p:txBody>
      </p:sp>
      <p:graphicFrame>
        <p:nvGraphicFramePr>
          <p:cNvPr id="154628" name="Group 4"/>
          <p:cNvGraphicFramePr>
            <a:graphicFrameLocks noGrp="1"/>
          </p:cNvGraphicFramePr>
          <p:nvPr/>
        </p:nvGraphicFramePr>
        <p:xfrm>
          <a:off x="4071938" y="2286000"/>
          <a:ext cx="3657600" cy="1006475"/>
        </p:xfrm>
        <a:graphic>
          <a:graphicData uri="http://schemas.openxmlformats.org/drawingml/2006/table">
            <a:tbl>
              <a:tblPr/>
              <a:tblGrid>
                <a:gridCol w="1106488">
                  <a:extLst>
                    <a:ext uri="{9D8B030D-6E8A-4147-A177-3AD203B41FA5}">
                      <a16:colId xmlns:a16="http://schemas.microsoft.com/office/drawing/2014/main" val="20000"/>
                    </a:ext>
                  </a:extLst>
                </a:gridCol>
                <a:gridCol w="1020762">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tblGrid>
              <a:tr h="487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页号</a:t>
                      </a: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标志</a:t>
                      </a: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600" b="0" i="0" u="none" strike="noStrike" cap="none" normalizeH="0" baseline="0">
                          <a:ln>
                            <a:noFill/>
                          </a:ln>
                          <a:solidFill>
                            <a:schemeClr val="tx1"/>
                          </a:solidFill>
                          <a:effectLst/>
                          <a:latin typeface="Times New Roman" pitchFamily="18" charset="0"/>
                          <a:ea typeface="宋体" pitchFamily="2" charset="-122"/>
                        </a:rPr>
                        <a:t>块号</a:t>
                      </a: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48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49" marB="457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49" marB="457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49" marB="457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4642" name="Text Box 18"/>
          <p:cNvSpPr txBox="1">
            <a:spLocks noChangeArrowheads="1"/>
          </p:cNvSpPr>
          <p:nvPr/>
        </p:nvSpPr>
        <p:spPr bwMode="auto">
          <a:xfrm>
            <a:off x="914400" y="3571875"/>
            <a:ext cx="3962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solidFill>
                  <a:srgbClr val="333399"/>
                </a:solidFill>
                <a:latin typeface="黑体" panose="02010609060101010101" pitchFamily="49" charset="-122"/>
                <a:ea typeface="黑体" panose="02010609060101010101" pitchFamily="49" charset="-122"/>
              </a:rPr>
              <a:t>主存分配表：</a:t>
            </a:r>
          </a:p>
        </p:txBody>
      </p:sp>
      <p:sp>
        <p:nvSpPr>
          <p:cNvPr id="154643" name="Text Box 19"/>
          <p:cNvSpPr txBox="1">
            <a:spLocks noChangeArrowheads="1"/>
          </p:cNvSpPr>
          <p:nvPr/>
        </p:nvSpPr>
        <p:spPr bwMode="auto">
          <a:xfrm>
            <a:off x="933450" y="4429125"/>
            <a:ext cx="3962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solidFill>
                  <a:srgbClr val="333399"/>
                </a:solidFill>
                <a:latin typeface="黑体" panose="02010609060101010101" pitchFamily="49" charset="-122"/>
                <a:ea typeface="黑体" panose="02010609060101010101" pitchFamily="49" charset="-122"/>
              </a:rPr>
              <a:t>快表：</a:t>
            </a:r>
          </a:p>
        </p:txBody>
      </p:sp>
      <p:sp>
        <p:nvSpPr>
          <p:cNvPr id="154644" name="Text Box 20"/>
          <p:cNvSpPr txBox="1">
            <a:spLocks noChangeArrowheads="1"/>
          </p:cNvSpPr>
          <p:nvPr/>
        </p:nvSpPr>
        <p:spPr bwMode="auto">
          <a:xfrm>
            <a:off x="914400" y="5214938"/>
            <a:ext cx="3962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solidFill>
                  <a:srgbClr val="333399"/>
                </a:solidFill>
                <a:latin typeface="黑体" panose="02010609060101010101" pitchFamily="49" charset="-122"/>
                <a:ea typeface="黑体" panose="02010609060101010101" pitchFamily="49" charset="-122"/>
              </a:rPr>
              <a:t>控制寄存器：</a:t>
            </a:r>
          </a:p>
        </p:txBody>
      </p:sp>
    </p:spTree>
    <p:extLst>
      <p:ext uri="{BB962C8B-B14F-4D97-AF65-F5344CB8AC3E}">
        <p14:creationId xmlns:p14="http://schemas.microsoft.com/office/powerpoint/2010/main" val="1767963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2" grpId="0" autoUpdateAnimBg="0"/>
      <p:bldP spid="154643" grpId="0" autoUpdateAnimBg="0"/>
      <p:bldP spid="154644"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00063" y="214313"/>
            <a:ext cx="7772400" cy="738187"/>
          </a:xfrm>
        </p:spPr>
        <p:txBody>
          <a:bodyPr/>
          <a:lstStyle/>
          <a:p>
            <a:r>
              <a:rPr lang="zh-CN" altLang="en-US" sz="4800">
                <a:solidFill>
                  <a:srgbClr val="0000FF"/>
                </a:solidFill>
                <a:latin typeface="华文新魏" panose="02010800040101010101" pitchFamily="2" charset="-122"/>
                <a:ea typeface="华文新魏" panose="02010800040101010101" pitchFamily="2" charset="-122"/>
              </a:rPr>
              <a:t>动态地址转换</a:t>
            </a:r>
            <a:r>
              <a:rPr lang="en-US" altLang="zh-CN" sz="4800">
                <a:solidFill>
                  <a:srgbClr val="0000FF"/>
                </a:solidFill>
                <a:latin typeface="华文新魏" panose="02010800040101010101" pitchFamily="2" charset="-122"/>
                <a:ea typeface="华文新魏" panose="02010800040101010101" pitchFamily="2" charset="-122"/>
              </a:rPr>
              <a:t>(1)</a:t>
            </a:r>
          </a:p>
        </p:txBody>
      </p:sp>
      <p:sp>
        <p:nvSpPr>
          <p:cNvPr id="153603" name="Rectangle 3"/>
          <p:cNvSpPr>
            <a:spLocks noGrp="1" noChangeArrowheads="1"/>
          </p:cNvSpPr>
          <p:nvPr>
            <p:ph type="body" idx="1"/>
          </p:nvPr>
        </p:nvSpPr>
        <p:spPr>
          <a:xfrm>
            <a:off x="214313" y="928688"/>
            <a:ext cx="8643937" cy="5084762"/>
          </a:xfrm>
        </p:spPr>
        <p:txBody>
          <a:bodyPr/>
          <a:lstStyle/>
          <a:p>
            <a:pPr marL="250825" algn="just">
              <a:spcBef>
                <a:spcPct val="0"/>
              </a:spcBef>
            </a:pPr>
            <a:r>
              <a:rPr lang="en-US" altLang="zh-CN" sz="3600">
                <a:latin typeface="华文新魏" panose="02010800040101010101" pitchFamily="2" charset="-122"/>
                <a:ea typeface="华文新魏" panose="02010800040101010101" pitchFamily="2" charset="-122"/>
              </a:rPr>
              <a:t> </a:t>
            </a:r>
            <a:r>
              <a:rPr lang="zh-CN" altLang="en-US">
                <a:latin typeface="Times New Roman" panose="02020603050405020304" pitchFamily="18" charset="0"/>
                <a:ea typeface="华文新魏" panose="02010800040101010101" pitchFamily="2" charset="-122"/>
                <a:cs typeface="Times New Roman" panose="02020603050405020304" pitchFamily="18" charset="0"/>
              </a:rPr>
              <a:t>从逻辑地址出发，先以段号</a:t>
            </a:r>
            <a:r>
              <a:rPr lang="en-US" altLang="zh-CN">
                <a:latin typeface="Times New Roman" panose="02020603050405020304" pitchFamily="18" charset="0"/>
                <a:ea typeface="华文新魏" panose="02010800040101010101" pitchFamily="2" charset="-122"/>
                <a:cs typeface="Times New Roman" panose="02020603050405020304" pitchFamily="18" charset="0"/>
              </a:rPr>
              <a:t>s</a:t>
            </a:r>
            <a:r>
              <a:rPr lang="zh-CN" altLang="en-US">
                <a:latin typeface="Times New Roman" panose="02020603050405020304" pitchFamily="18" charset="0"/>
                <a:ea typeface="华文新魏" panose="02010800040101010101" pitchFamily="2" charset="-122"/>
                <a:cs typeface="Times New Roman" panose="02020603050405020304" pitchFamily="18" charset="0"/>
              </a:rPr>
              <a:t>和页号</a:t>
            </a:r>
            <a:r>
              <a:rPr lang="en-US" altLang="zh-CN">
                <a:latin typeface="Times New Roman" panose="02020603050405020304" pitchFamily="18" charset="0"/>
                <a:ea typeface="华文新魏" panose="02010800040101010101" pitchFamily="2" charset="-122"/>
                <a:cs typeface="Times New Roman" panose="02020603050405020304" pitchFamily="18" charset="0"/>
              </a:rPr>
              <a:t>p</a:t>
            </a:r>
            <a:r>
              <a:rPr lang="zh-CN" altLang="en-US">
                <a:latin typeface="Times New Roman" panose="02020603050405020304" pitchFamily="18" charset="0"/>
                <a:ea typeface="华文新魏" panose="02010800040101010101" pitchFamily="2" charset="-122"/>
                <a:cs typeface="Times New Roman" panose="02020603050405020304" pitchFamily="18" charset="0"/>
              </a:rPr>
              <a:t>作索引去查快表</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如果找到</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那么立即获得页</a:t>
            </a:r>
            <a:r>
              <a:rPr lang="en-US" altLang="zh-CN">
                <a:latin typeface="Times New Roman" panose="02020603050405020304" pitchFamily="18" charset="0"/>
                <a:ea typeface="华文新魏" panose="02010800040101010101" pitchFamily="2" charset="-122"/>
                <a:cs typeface="Times New Roman" panose="02020603050405020304" pitchFamily="18" charset="0"/>
              </a:rPr>
              <a:t>p</a:t>
            </a:r>
            <a:r>
              <a:rPr lang="zh-CN" altLang="en-US">
                <a:latin typeface="Times New Roman" panose="02020603050405020304" pitchFamily="18" charset="0"/>
                <a:ea typeface="华文新魏" panose="02010800040101010101" pitchFamily="2" charset="-122"/>
                <a:cs typeface="Times New Roman" panose="02020603050405020304" pitchFamily="18" charset="0"/>
              </a:rPr>
              <a:t>的页框号</a:t>
            </a:r>
            <a:r>
              <a:rPr lang="en-US" altLang="zh-CN">
                <a:latin typeface="Times New Roman" panose="02020603050405020304" pitchFamily="18" charset="0"/>
                <a:ea typeface="华文新魏" panose="02010800040101010101" pitchFamily="2" charset="-122"/>
                <a:cs typeface="Times New Roman" panose="02020603050405020304" pitchFamily="18" charset="0"/>
              </a:rPr>
              <a:t>p’,</a:t>
            </a:r>
            <a:r>
              <a:rPr lang="zh-CN" altLang="en-US">
                <a:latin typeface="Times New Roman" panose="02020603050405020304" pitchFamily="18" charset="0"/>
                <a:ea typeface="华文新魏" panose="02010800040101010101" pitchFamily="2" charset="-122"/>
                <a:cs typeface="Times New Roman" panose="02020603050405020304" pitchFamily="18" charset="0"/>
              </a:rPr>
              <a:t>并与位移</a:t>
            </a:r>
            <a:r>
              <a:rPr lang="en-US" altLang="zh-CN">
                <a:latin typeface="Times New Roman" panose="02020603050405020304" pitchFamily="18" charset="0"/>
                <a:ea typeface="华文新魏" panose="02010800040101010101" pitchFamily="2" charset="-122"/>
                <a:cs typeface="Times New Roman" panose="02020603050405020304" pitchFamily="18" charset="0"/>
              </a:rPr>
              <a:t>d</a:t>
            </a:r>
            <a:r>
              <a:rPr lang="zh-CN" altLang="en-US">
                <a:latin typeface="Times New Roman" panose="02020603050405020304" pitchFamily="18" charset="0"/>
                <a:ea typeface="华文新魏" panose="02010800040101010101" pitchFamily="2" charset="-122"/>
                <a:cs typeface="Times New Roman" panose="02020603050405020304" pitchFamily="18" charset="0"/>
              </a:rPr>
              <a:t>一起拼装得到访问主存的实地址</a:t>
            </a:r>
            <a:r>
              <a:rPr lang="en-US" altLang="zh-CN">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从而完成了地址转换。</a:t>
            </a:r>
            <a:endParaRPr lang="en-US" altLang="zh-CN">
              <a:latin typeface="Times New Roman" panose="02020603050405020304" pitchFamily="18" charset="0"/>
              <a:ea typeface="华文新魏" panose="02010800040101010101" pitchFamily="2" charset="-122"/>
              <a:cs typeface="Times New Roman" panose="02020603050405020304" pitchFamily="18" charset="0"/>
            </a:endParaRPr>
          </a:p>
          <a:p>
            <a:pPr marL="250825" algn="just">
              <a:spcBef>
                <a:spcPct val="0"/>
              </a:spcBef>
            </a:pPr>
            <a:r>
              <a:rPr lang="zh-CN" altLang="en-US">
                <a:latin typeface="华文新魏" panose="02010800040101010101" pitchFamily="2" charset="-122"/>
                <a:ea typeface="华文新魏" panose="02010800040101010101" pitchFamily="2" charset="-122"/>
              </a:rPr>
              <a:t>若查快表失败</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就要通过段表和页表作地址转换了，用段号</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作索引</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找到相应表目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由此得到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段的页表起址</a:t>
            </a:r>
            <a:r>
              <a:rPr lang="en-US" altLang="zh-CN">
                <a:latin typeface="华文新魏" panose="02010800040101010101" pitchFamily="2" charset="-122"/>
                <a:ea typeface="华文新魏" panose="02010800040101010101" pitchFamily="2" charset="-122"/>
              </a:rPr>
              <a:t>s</a:t>
            </a:r>
            <a:r>
              <a:rPr lang="en-US" altLang="zh-CN">
                <a:latin typeface="Times New Roman" panose="02020603050405020304" pitchFamily="18" charset="0"/>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再以</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作索引得到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页对应的表目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得到页框号</a:t>
            </a:r>
            <a:r>
              <a:rPr lang="en-US" altLang="zh-CN">
                <a:latin typeface="华文新魏" panose="02010800040101010101" pitchFamily="2" charset="-122"/>
                <a:ea typeface="华文新魏" panose="02010800040101010101" pitchFamily="2" charset="-122"/>
              </a:rPr>
              <a:t>p</a:t>
            </a:r>
            <a:r>
              <a:rPr lang="en-US" altLang="zh-CN">
                <a:latin typeface="Times New Roman" panose="02020603050405020304" pitchFamily="18" charset="0"/>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这时一方面把</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页和页框号</a:t>
            </a:r>
            <a:r>
              <a:rPr lang="en-US" altLang="zh-CN">
                <a:latin typeface="华文新魏" panose="02010800040101010101" pitchFamily="2" charset="-122"/>
                <a:ea typeface="华文新魏" panose="02010800040101010101" pitchFamily="2" charset="-122"/>
              </a:rPr>
              <a:t>p</a:t>
            </a:r>
            <a:r>
              <a:rPr lang="en-US" altLang="zh-CN">
                <a:latin typeface="Times New Roman" panose="02020603050405020304" pitchFamily="18" charset="0"/>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置换进快表，另一方面用</a:t>
            </a:r>
            <a:r>
              <a:rPr lang="en-US" altLang="zh-CN">
                <a:latin typeface="华文新魏" panose="02010800040101010101" pitchFamily="2" charset="-122"/>
                <a:ea typeface="华文新魏" panose="02010800040101010101" pitchFamily="2" charset="-122"/>
              </a:rPr>
              <a:t>p</a:t>
            </a:r>
            <a:r>
              <a:rPr lang="en-US" altLang="zh-CN">
                <a:latin typeface="Times New Roman" panose="02020603050405020304" pitchFamily="18" charset="0"/>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d</a:t>
            </a:r>
            <a:r>
              <a:rPr lang="zh-CN" altLang="en-US">
                <a:latin typeface="华文新魏" panose="02010800040101010101" pitchFamily="2" charset="-122"/>
                <a:ea typeface="华文新魏" panose="02010800040101010101" pitchFamily="2" charset="-122"/>
              </a:rPr>
              <a:t>生成主存实地址</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从而完成地址转换。</a:t>
            </a:r>
            <a:endParaRPr lang="zh-CN" altLang="en-US">
              <a:latin typeface="Times New Roman" panose="02020603050405020304" pitchFamily="18" charset="0"/>
              <a:ea typeface="华文新魏" panose="02010800040101010101" pitchFamily="2" charset="-122"/>
            </a:endParaRPr>
          </a:p>
        </p:txBody>
      </p:sp>
    </p:spTree>
    <p:extLst>
      <p:ext uri="{BB962C8B-B14F-4D97-AF65-F5344CB8AC3E}">
        <p14:creationId xmlns:p14="http://schemas.microsoft.com/office/powerpoint/2010/main" val="41063456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642938" y="571500"/>
            <a:ext cx="7772400" cy="677863"/>
          </a:xfrm>
        </p:spPr>
        <p:txBody>
          <a:bodyPr/>
          <a:lstStyle/>
          <a:p>
            <a:r>
              <a:rPr lang="zh-CN" altLang="en-US">
                <a:solidFill>
                  <a:srgbClr val="0000FF"/>
                </a:solidFill>
                <a:latin typeface="华文新魏" panose="02010800040101010101" pitchFamily="2" charset="-122"/>
                <a:ea typeface="华文新魏" panose="02010800040101010101" pitchFamily="2" charset="-122"/>
              </a:rPr>
              <a:t>动态地址转换</a:t>
            </a:r>
            <a:r>
              <a:rPr lang="en-US" altLang="zh-CN">
                <a:solidFill>
                  <a:srgbClr val="0000FF"/>
                </a:solidFill>
                <a:latin typeface="华文新魏" panose="02010800040101010101" pitchFamily="2" charset="-122"/>
                <a:ea typeface="华文新魏" panose="02010800040101010101" pitchFamily="2" charset="-122"/>
              </a:rPr>
              <a:t>(2)</a:t>
            </a:r>
          </a:p>
        </p:txBody>
      </p:sp>
      <p:sp>
        <p:nvSpPr>
          <p:cNvPr id="154627" name="Rectangle 3"/>
          <p:cNvSpPr>
            <a:spLocks noGrp="1" noChangeArrowheads="1"/>
          </p:cNvSpPr>
          <p:nvPr>
            <p:ph type="body" idx="1"/>
          </p:nvPr>
        </p:nvSpPr>
        <p:spPr>
          <a:xfrm>
            <a:off x="500063" y="1571625"/>
            <a:ext cx="8286750" cy="3544888"/>
          </a:xfrm>
        </p:spPr>
        <p:txBody>
          <a:bodyPr/>
          <a:lstStyle/>
          <a:p>
            <a:pPr algn="just"/>
            <a:r>
              <a:rPr lang="zh-CN" altLang="en-US">
                <a:latin typeface="Times New Roman" panose="02020603050405020304" pitchFamily="18" charset="0"/>
                <a:ea typeface="华文新魏" panose="02010800040101010101" pitchFamily="2" charset="-122"/>
                <a:cs typeface="Times New Roman" panose="02020603050405020304" pitchFamily="18" charset="0"/>
              </a:rPr>
              <a:t>如查段表时，发现</a:t>
            </a:r>
            <a:r>
              <a:rPr lang="en-US" altLang="zh-CN">
                <a:latin typeface="Times New Roman" panose="02020603050405020304" pitchFamily="18" charset="0"/>
                <a:ea typeface="华文新魏" panose="02010800040101010101" pitchFamily="2" charset="-122"/>
                <a:cs typeface="Times New Roman" panose="02020603050405020304" pitchFamily="18" charset="0"/>
              </a:rPr>
              <a:t>s</a:t>
            </a:r>
            <a:r>
              <a:rPr lang="zh-CN" altLang="en-US">
                <a:latin typeface="Times New Roman" panose="02020603050405020304" pitchFamily="18" charset="0"/>
                <a:ea typeface="华文新魏" panose="02010800040101010101" pitchFamily="2" charset="-122"/>
                <a:cs typeface="Times New Roman" panose="02020603050405020304" pitchFamily="18" charset="0"/>
              </a:rPr>
              <a:t>段不在主存，产生“缺段中断”，引起系统查找</a:t>
            </a:r>
            <a:r>
              <a:rPr lang="en-US" altLang="zh-CN">
                <a:latin typeface="Times New Roman" panose="02020603050405020304" pitchFamily="18" charset="0"/>
                <a:ea typeface="华文新魏" panose="02010800040101010101" pitchFamily="2" charset="-122"/>
                <a:cs typeface="Times New Roman" panose="02020603050405020304" pitchFamily="18" charset="0"/>
              </a:rPr>
              <a:t>s</a:t>
            </a:r>
            <a:r>
              <a:rPr lang="zh-CN" altLang="en-US">
                <a:latin typeface="Times New Roman" panose="02020603050405020304" pitchFamily="18" charset="0"/>
                <a:ea typeface="华文新魏" panose="02010800040101010101" pitchFamily="2" charset="-122"/>
                <a:cs typeface="Times New Roman" panose="02020603050405020304" pitchFamily="18" charset="0"/>
              </a:rPr>
              <a:t>段在辅存的位置，将该段页表调入主存；</a:t>
            </a:r>
            <a:endParaRPr lang="en-US" altLang="zh-CN">
              <a:latin typeface="Times New Roman" panose="02020603050405020304" pitchFamily="18" charset="0"/>
              <a:ea typeface="华文新魏" panose="02010800040101010101" pitchFamily="2" charset="-122"/>
              <a:cs typeface="Times New Roman" panose="02020603050405020304" pitchFamily="18" charset="0"/>
            </a:endParaRPr>
          </a:p>
          <a:p>
            <a:pPr algn="just"/>
            <a:r>
              <a:rPr lang="zh-CN" altLang="en-US">
                <a:latin typeface="Times New Roman" panose="02020603050405020304" pitchFamily="18" charset="0"/>
                <a:ea typeface="华文新魏" panose="02010800040101010101" pitchFamily="2" charset="-122"/>
                <a:cs typeface="Times New Roman" panose="02020603050405020304" pitchFamily="18" charset="0"/>
              </a:rPr>
              <a:t>如查页表时，发现</a:t>
            </a:r>
            <a:r>
              <a:rPr lang="en-US" altLang="zh-CN">
                <a:latin typeface="Times New Roman" panose="02020603050405020304" pitchFamily="18" charset="0"/>
                <a:ea typeface="华文新魏" panose="02010800040101010101" pitchFamily="2" charset="-122"/>
                <a:cs typeface="Times New Roman" panose="02020603050405020304" pitchFamily="18" charset="0"/>
              </a:rPr>
              <a:t>s</a:t>
            </a:r>
            <a:r>
              <a:rPr lang="zh-CN" altLang="en-US">
                <a:latin typeface="Times New Roman" panose="02020603050405020304" pitchFamily="18" charset="0"/>
                <a:ea typeface="华文新魏" panose="02010800040101010101" pitchFamily="2" charset="-122"/>
                <a:cs typeface="Times New Roman" panose="02020603050405020304" pitchFamily="18" charset="0"/>
              </a:rPr>
              <a:t>段的</a:t>
            </a:r>
            <a:r>
              <a:rPr lang="en-US" altLang="zh-CN">
                <a:latin typeface="Times New Roman" panose="02020603050405020304" pitchFamily="18" charset="0"/>
                <a:ea typeface="华文新魏" panose="02010800040101010101" pitchFamily="2" charset="-122"/>
                <a:cs typeface="Times New Roman" panose="02020603050405020304" pitchFamily="18" charset="0"/>
              </a:rPr>
              <a:t>p</a:t>
            </a:r>
            <a:r>
              <a:rPr lang="zh-CN" altLang="en-US">
                <a:latin typeface="Times New Roman" panose="02020603050405020304" pitchFamily="18" charset="0"/>
                <a:ea typeface="华文新魏" panose="02010800040101010101" pitchFamily="2" charset="-122"/>
                <a:cs typeface="Times New Roman" panose="02020603050405020304" pitchFamily="18" charset="0"/>
              </a:rPr>
              <a:t>页不在主存，产生“缺页中断”，引起系统查找</a:t>
            </a:r>
            <a:r>
              <a:rPr lang="en-US" altLang="zh-CN">
                <a:latin typeface="Times New Roman" panose="02020603050405020304" pitchFamily="18" charset="0"/>
                <a:ea typeface="华文新魏" panose="02010800040101010101" pitchFamily="2" charset="-122"/>
                <a:cs typeface="Times New Roman" panose="02020603050405020304" pitchFamily="18" charset="0"/>
              </a:rPr>
              <a:t>s</a:t>
            </a:r>
            <a:r>
              <a:rPr lang="zh-CN" altLang="en-US">
                <a:latin typeface="Times New Roman" panose="02020603050405020304" pitchFamily="18" charset="0"/>
                <a:ea typeface="华文新魏" panose="02010800040101010101" pitchFamily="2" charset="-122"/>
                <a:cs typeface="Times New Roman" panose="02020603050405020304" pitchFamily="18" charset="0"/>
              </a:rPr>
              <a:t>段</a:t>
            </a:r>
            <a:r>
              <a:rPr lang="en-US" altLang="zh-CN">
                <a:latin typeface="Times New Roman" panose="02020603050405020304" pitchFamily="18" charset="0"/>
                <a:ea typeface="华文新魏" panose="02010800040101010101" pitchFamily="2" charset="-122"/>
                <a:cs typeface="Times New Roman" panose="02020603050405020304" pitchFamily="18" charset="0"/>
              </a:rPr>
              <a:t>p</a:t>
            </a:r>
            <a:r>
              <a:rPr lang="zh-CN" altLang="en-US">
                <a:latin typeface="Times New Roman" panose="02020603050405020304" pitchFamily="18" charset="0"/>
                <a:ea typeface="华文新魏" panose="02010800040101010101" pitchFamily="2" charset="-122"/>
                <a:cs typeface="Times New Roman" panose="02020603050405020304" pitchFamily="18" charset="0"/>
              </a:rPr>
              <a:t>页在辅存的位置，并将该页调入主存，当主存已无空闲页框时，就会导致淘汰页面。</a:t>
            </a:r>
            <a:endParaRPr lang="en-US" altLang="zh-CN">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7202066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a:latin typeface="华文新魏" panose="02010800040101010101" pitchFamily="2" charset="-122"/>
                <a:ea typeface="华文新魏" panose="02010800040101010101" pitchFamily="2" charset="-122"/>
              </a:rPr>
              <a:t> </a:t>
            </a:r>
          </a:p>
        </p:txBody>
      </p:sp>
      <p:sp>
        <p:nvSpPr>
          <p:cNvPr id="155651" name="Rectangle 3"/>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155652" name="Group 4"/>
          <p:cNvGrpSpPr>
            <a:grpSpLocks/>
          </p:cNvGrpSpPr>
          <p:nvPr/>
        </p:nvGrpSpPr>
        <p:grpSpPr bwMode="auto">
          <a:xfrm>
            <a:off x="1270000" y="1981200"/>
            <a:ext cx="6273800" cy="4191000"/>
            <a:chOff x="2421" y="9076"/>
            <a:chExt cx="7560" cy="3786"/>
          </a:xfrm>
        </p:grpSpPr>
        <p:sp>
          <p:nvSpPr>
            <p:cNvPr id="155654" name="Rectangle 5"/>
            <p:cNvSpPr>
              <a:spLocks noChangeArrowheads="1"/>
            </p:cNvSpPr>
            <p:nvPr/>
          </p:nvSpPr>
          <p:spPr bwMode="auto">
            <a:xfrm>
              <a:off x="6561" y="11260"/>
              <a:ext cx="1080" cy="124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655" name="Rectangle 6"/>
            <p:cNvSpPr>
              <a:spLocks noChangeArrowheads="1"/>
            </p:cNvSpPr>
            <p:nvPr/>
          </p:nvSpPr>
          <p:spPr bwMode="auto">
            <a:xfrm>
              <a:off x="6561" y="11260"/>
              <a:ext cx="1080" cy="124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656" name="Rectangle 7"/>
            <p:cNvSpPr>
              <a:spLocks noChangeArrowheads="1"/>
            </p:cNvSpPr>
            <p:nvPr/>
          </p:nvSpPr>
          <p:spPr bwMode="auto">
            <a:xfrm>
              <a:off x="3681" y="11260"/>
              <a:ext cx="1080" cy="124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657" name="Text Box 8"/>
            <p:cNvSpPr txBox="1">
              <a:spLocks noChangeArrowheads="1"/>
            </p:cNvSpPr>
            <p:nvPr/>
          </p:nvSpPr>
          <p:spPr bwMode="auto">
            <a:xfrm>
              <a:off x="2421" y="9076"/>
              <a:ext cx="18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段表控制寄存器</a:t>
              </a:r>
            </a:p>
          </p:txBody>
        </p:sp>
        <p:sp>
          <p:nvSpPr>
            <p:cNvPr id="155658" name="Text Box 9"/>
            <p:cNvSpPr txBox="1">
              <a:spLocks noChangeArrowheads="1"/>
            </p:cNvSpPr>
            <p:nvPr/>
          </p:nvSpPr>
          <p:spPr bwMode="auto">
            <a:xfrm>
              <a:off x="2421" y="9544"/>
              <a:ext cx="216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段表始址   段表长度</a:t>
              </a:r>
            </a:p>
          </p:txBody>
        </p:sp>
        <p:sp>
          <p:nvSpPr>
            <p:cNvPr id="155659" name="Line 10"/>
            <p:cNvSpPr>
              <a:spLocks noChangeShapeType="1"/>
            </p:cNvSpPr>
            <p:nvPr/>
          </p:nvSpPr>
          <p:spPr bwMode="auto">
            <a:xfrm>
              <a:off x="3501" y="95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0" name="Text Box 11"/>
            <p:cNvSpPr txBox="1">
              <a:spLocks noChangeArrowheads="1"/>
            </p:cNvSpPr>
            <p:nvPr/>
          </p:nvSpPr>
          <p:spPr bwMode="auto">
            <a:xfrm>
              <a:off x="6381" y="9544"/>
              <a:ext cx="288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段号</a:t>
              </a:r>
              <a:r>
                <a:rPr lang="en-US" altLang="zh-CN" sz="1400">
                  <a:solidFill>
                    <a:srgbClr val="FF0000"/>
                  </a:solidFill>
                  <a:latin typeface="华文新魏" panose="02010800040101010101" pitchFamily="2" charset="-122"/>
                  <a:ea typeface="华文新魏" panose="02010800040101010101" pitchFamily="2" charset="-122"/>
                </a:rPr>
                <a:t>s   </a:t>
              </a:r>
              <a:r>
                <a:rPr lang="zh-CN" altLang="en-US" sz="1400">
                  <a:solidFill>
                    <a:srgbClr val="FF0000"/>
                  </a:solidFill>
                  <a:latin typeface="华文新魏" panose="02010800040101010101" pitchFamily="2" charset="-122"/>
                  <a:ea typeface="华文新魏" panose="02010800040101010101" pitchFamily="2" charset="-122"/>
                </a:rPr>
                <a:t>页号</a:t>
              </a:r>
              <a:r>
                <a:rPr lang="en-US" altLang="zh-CN" sz="1400">
                  <a:solidFill>
                    <a:srgbClr val="FF0000"/>
                  </a:solidFill>
                  <a:latin typeface="华文新魏" panose="02010800040101010101" pitchFamily="2" charset="-122"/>
                  <a:ea typeface="华文新魏" panose="02010800040101010101" pitchFamily="2" charset="-122"/>
                </a:rPr>
                <a:t>p          </a:t>
              </a:r>
              <a:r>
                <a:rPr lang="zh-CN" altLang="en-US" sz="1400">
                  <a:solidFill>
                    <a:srgbClr val="FF0000"/>
                  </a:solidFill>
                  <a:latin typeface="华文新魏" panose="02010800040101010101" pitchFamily="2" charset="-122"/>
                  <a:ea typeface="华文新魏" panose="02010800040101010101" pitchFamily="2" charset="-122"/>
                </a:rPr>
                <a:t>位移</a:t>
              </a:r>
              <a:r>
                <a:rPr lang="en-US" altLang="zh-CN" sz="1400">
                  <a:solidFill>
                    <a:srgbClr val="FF0000"/>
                  </a:solidFill>
                  <a:latin typeface="华文新魏" panose="02010800040101010101" pitchFamily="2" charset="-122"/>
                  <a:ea typeface="华文新魏" panose="02010800040101010101" pitchFamily="2" charset="-122"/>
                </a:rPr>
                <a:t>d</a:t>
              </a:r>
            </a:p>
          </p:txBody>
        </p:sp>
        <p:sp>
          <p:nvSpPr>
            <p:cNvPr id="155661" name="Line 12"/>
            <p:cNvSpPr>
              <a:spLocks noChangeShapeType="1"/>
            </p:cNvSpPr>
            <p:nvPr/>
          </p:nvSpPr>
          <p:spPr bwMode="auto">
            <a:xfrm>
              <a:off x="7101" y="95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2" name="Line 13"/>
            <p:cNvSpPr>
              <a:spLocks noChangeShapeType="1"/>
            </p:cNvSpPr>
            <p:nvPr/>
          </p:nvSpPr>
          <p:spPr bwMode="auto">
            <a:xfrm>
              <a:off x="7821" y="95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AutoShape 14"/>
            <p:cNvSpPr>
              <a:spLocks noChangeArrowheads="1"/>
            </p:cNvSpPr>
            <p:nvPr/>
          </p:nvSpPr>
          <p:spPr bwMode="auto">
            <a:xfrm>
              <a:off x="2781" y="10480"/>
              <a:ext cx="360" cy="312"/>
            </a:xfrm>
            <a:prstGeom prst="flowChartOr">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664" name="Line 15"/>
            <p:cNvSpPr>
              <a:spLocks noChangeShapeType="1"/>
            </p:cNvSpPr>
            <p:nvPr/>
          </p:nvSpPr>
          <p:spPr bwMode="auto">
            <a:xfrm>
              <a:off x="2961" y="100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65" name="Line 16"/>
            <p:cNvSpPr>
              <a:spLocks noChangeShapeType="1"/>
            </p:cNvSpPr>
            <p:nvPr/>
          </p:nvSpPr>
          <p:spPr bwMode="auto">
            <a:xfrm>
              <a:off x="6741" y="1001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17"/>
            <p:cNvSpPr>
              <a:spLocks noChangeShapeType="1"/>
            </p:cNvSpPr>
            <p:nvPr/>
          </p:nvSpPr>
          <p:spPr bwMode="auto">
            <a:xfrm flipH="1">
              <a:off x="3141" y="10636"/>
              <a:ext cx="3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67" name="AutoShape 18"/>
            <p:cNvSpPr>
              <a:spLocks noChangeArrowheads="1"/>
            </p:cNvSpPr>
            <p:nvPr/>
          </p:nvSpPr>
          <p:spPr bwMode="auto">
            <a:xfrm>
              <a:off x="5121" y="9388"/>
              <a:ext cx="360" cy="468"/>
            </a:xfrm>
            <a:prstGeom prst="upArrowCallout">
              <a:avLst>
                <a:gd name="adj1" fmla="val 25000"/>
                <a:gd name="adj2" fmla="val 25000"/>
                <a:gd name="adj3" fmla="val 21667"/>
                <a:gd name="adj4" fmla="val 66667"/>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668" name="Line 19"/>
            <p:cNvSpPr>
              <a:spLocks noChangeShapeType="1"/>
            </p:cNvSpPr>
            <p:nvPr/>
          </p:nvSpPr>
          <p:spPr bwMode="auto">
            <a:xfrm>
              <a:off x="4581" y="970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69" name="Line 20"/>
            <p:cNvSpPr>
              <a:spLocks noChangeShapeType="1"/>
            </p:cNvSpPr>
            <p:nvPr/>
          </p:nvSpPr>
          <p:spPr bwMode="auto">
            <a:xfrm flipV="1">
              <a:off x="5301" y="985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70" name="Text Box 21"/>
            <p:cNvSpPr txBox="1">
              <a:spLocks noChangeArrowheads="1"/>
            </p:cNvSpPr>
            <p:nvPr/>
          </p:nvSpPr>
          <p:spPr bwMode="auto">
            <a:xfrm>
              <a:off x="5121" y="9076"/>
              <a:ext cx="10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段超长</a:t>
              </a:r>
              <a:r>
                <a:rPr lang="en-US" altLang="zh-CN" sz="1400">
                  <a:solidFill>
                    <a:srgbClr val="FF0000"/>
                  </a:solidFill>
                  <a:latin typeface="华文新魏" panose="02010800040101010101" pitchFamily="2" charset="-122"/>
                  <a:ea typeface="华文新魏" panose="02010800040101010101" pitchFamily="2" charset="-122"/>
                </a:rPr>
                <a:t>?</a:t>
              </a:r>
            </a:p>
          </p:txBody>
        </p:sp>
        <p:sp>
          <p:nvSpPr>
            <p:cNvPr id="155671" name="Line 22"/>
            <p:cNvSpPr>
              <a:spLocks noChangeShapeType="1"/>
            </p:cNvSpPr>
            <p:nvPr/>
          </p:nvSpPr>
          <p:spPr bwMode="auto">
            <a:xfrm>
              <a:off x="3681" y="1219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2" name="Line 23"/>
            <p:cNvSpPr>
              <a:spLocks noChangeShapeType="1"/>
            </p:cNvSpPr>
            <p:nvPr/>
          </p:nvSpPr>
          <p:spPr bwMode="auto">
            <a:xfrm>
              <a:off x="3681" y="1157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3" name="Line 24"/>
            <p:cNvSpPr>
              <a:spLocks noChangeShapeType="1"/>
            </p:cNvSpPr>
            <p:nvPr/>
          </p:nvSpPr>
          <p:spPr bwMode="auto">
            <a:xfrm>
              <a:off x="3681" y="1188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4" name="Line 25"/>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5" name="Line 26"/>
            <p:cNvSpPr>
              <a:spLocks noChangeShapeType="1"/>
            </p:cNvSpPr>
            <p:nvPr/>
          </p:nvSpPr>
          <p:spPr bwMode="auto">
            <a:xfrm>
              <a:off x="2961" y="1079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6" name="AutoShape 27"/>
            <p:cNvSpPr>
              <a:spLocks noChangeArrowheads="1"/>
            </p:cNvSpPr>
            <p:nvPr/>
          </p:nvSpPr>
          <p:spPr bwMode="auto">
            <a:xfrm>
              <a:off x="5481" y="11884"/>
              <a:ext cx="360" cy="312"/>
            </a:xfrm>
            <a:prstGeom prst="flowChartOr">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677" name="Line 28"/>
            <p:cNvSpPr>
              <a:spLocks noChangeShapeType="1"/>
            </p:cNvSpPr>
            <p:nvPr/>
          </p:nvSpPr>
          <p:spPr bwMode="auto">
            <a:xfrm>
              <a:off x="476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78" name="Line 29"/>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79" name="Line 30"/>
            <p:cNvSpPr>
              <a:spLocks noChangeShapeType="1"/>
            </p:cNvSpPr>
            <p:nvPr/>
          </p:nvSpPr>
          <p:spPr bwMode="auto">
            <a:xfrm>
              <a:off x="6561" y="1157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0" name="Line 31"/>
            <p:cNvSpPr>
              <a:spLocks noChangeShapeType="1"/>
            </p:cNvSpPr>
            <p:nvPr/>
          </p:nvSpPr>
          <p:spPr bwMode="auto">
            <a:xfrm>
              <a:off x="6561" y="1188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1" name="Line 32"/>
            <p:cNvSpPr>
              <a:spLocks noChangeShapeType="1"/>
            </p:cNvSpPr>
            <p:nvPr/>
          </p:nvSpPr>
          <p:spPr bwMode="auto">
            <a:xfrm>
              <a:off x="6561" y="1219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2" name="Line 33"/>
            <p:cNvSpPr>
              <a:spLocks noChangeShapeType="1"/>
            </p:cNvSpPr>
            <p:nvPr/>
          </p:nvSpPr>
          <p:spPr bwMode="auto">
            <a:xfrm>
              <a:off x="584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3" name="Line 34"/>
            <p:cNvSpPr>
              <a:spLocks noChangeShapeType="1"/>
            </p:cNvSpPr>
            <p:nvPr/>
          </p:nvSpPr>
          <p:spPr bwMode="auto">
            <a:xfrm>
              <a:off x="5661" y="10948"/>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4" name="Line 35"/>
            <p:cNvSpPr>
              <a:spLocks noChangeShapeType="1"/>
            </p:cNvSpPr>
            <p:nvPr/>
          </p:nvSpPr>
          <p:spPr bwMode="auto">
            <a:xfrm>
              <a:off x="5661" y="10948"/>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5" name="Line 36"/>
            <p:cNvSpPr>
              <a:spLocks noChangeShapeType="1"/>
            </p:cNvSpPr>
            <p:nvPr/>
          </p:nvSpPr>
          <p:spPr bwMode="auto">
            <a:xfrm>
              <a:off x="7461" y="1001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86" name="Line 37"/>
            <p:cNvSpPr>
              <a:spLocks noChangeShapeType="1"/>
            </p:cNvSpPr>
            <p:nvPr/>
          </p:nvSpPr>
          <p:spPr bwMode="auto">
            <a:xfrm>
              <a:off x="2961" y="1188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7" name="Text Box 38"/>
            <p:cNvSpPr txBox="1">
              <a:spLocks noChangeArrowheads="1"/>
            </p:cNvSpPr>
            <p:nvPr/>
          </p:nvSpPr>
          <p:spPr bwMode="auto">
            <a:xfrm>
              <a:off x="8361" y="11884"/>
              <a:ext cx="1620" cy="46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400">
                  <a:solidFill>
                    <a:srgbClr val="FF0000"/>
                  </a:solidFill>
                  <a:latin typeface="华文新魏" panose="02010800040101010101" pitchFamily="2" charset="-122"/>
                  <a:ea typeface="华文新魏" panose="02010800040101010101" pitchFamily="2" charset="-122"/>
                </a:rPr>
                <a:t>页框号   位移</a:t>
              </a:r>
            </a:p>
          </p:txBody>
        </p:sp>
        <p:sp>
          <p:nvSpPr>
            <p:cNvPr id="155688" name="Line 39"/>
            <p:cNvSpPr>
              <a:spLocks noChangeShapeType="1"/>
            </p:cNvSpPr>
            <p:nvPr/>
          </p:nvSpPr>
          <p:spPr bwMode="auto">
            <a:xfrm>
              <a:off x="764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89" name="Line 40"/>
            <p:cNvSpPr>
              <a:spLocks noChangeShapeType="1"/>
            </p:cNvSpPr>
            <p:nvPr/>
          </p:nvSpPr>
          <p:spPr bwMode="auto">
            <a:xfrm>
              <a:off x="9081" y="1188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90" name="Text Box 41"/>
            <p:cNvSpPr txBox="1">
              <a:spLocks noChangeArrowheads="1"/>
            </p:cNvSpPr>
            <p:nvPr/>
          </p:nvSpPr>
          <p:spPr bwMode="auto">
            <a:xfrm>
              <a:off x="3681" y="12550"/>
              <a:ext cx="10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solidFill>
                    <a:srgbClr val="FF0000"/>
                  </a:solidFill>
                  <a:latin typeface="华文新魏" panose="02010800040101010101" pitchFamily="2" charset="-122"/>
                  <a:ea typeface="华文新魏" panose="02010800040101010101" pitchFamily="2" charset="-122"/>
                </a:rPr>
                <a:t>段表</a:t>
              </a:r>
            </a:p>
          </p:txBody>
        </p:sp>
        <p:sp>
          <p:nvSpPr>
            <p:cNvPr id="155691" name="Text Box 42"/>
            <p:cNvSpPr txBox="1">
              <a:spLocks noChangeArrowheads="1"/>
            </p:cNvSpPr>
            <p:nvPr/>
          </p:nvSpPr>
          <p:spPr bwMode="auto">
            <a:xfrm>
              <a:off x="6561" y="12550"/>
              <a:ext cx="10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solidFill>
                    <a:srgbClr val="FF0000"/>
                  </a:solidFill>
                  <a:latin typeface="华文新魏" panose="02010800040101010101" pitchFamily="2" charset="-122"/>
                  <a:ea typeface="华文新魏" panose="02010800040101010101" pitchFamily="2" charset="-122"/>
                </a:rPr>
                <a:t>页表</a:t>
              </a:r>
            </a:p>
          </p:txBody>
        </p:sp>
      </p:grpSp>
      <p:sp>
        <p:nvSpPr>
          <p:cNvPr id="155653" name="Rectangle 43"/>
          <p:cNvSpPr>
            <a:spLocks noChangeArrowheads="1"/>
          </p:cNvSpPr>
          <p:nvPr/>
        </p:nvSpPr>
        <p:spPr bwMode="auto">
          <a:xfrm>
            <a:off x="1600200" y="228600"/>
            <a:ext cx="64008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800">
                <a:solidFill>
                  <a:srgbClr val="0000FF"/>
                </a:solidFill>
                <a:latin typeface="隶书" panose="02010509060101010101" pitchFamily="49" charset="-122"/>
                <a:ea typeface="隶书" panose="02010509060101010101" pitchFamily="49" charset="-122"/>
              </a:rPr>
              <a:t>请求段页式存储管理的动态地址转换</a:t>
            </a:r>
            <a:r>
              <a:rPr lang="en-US" altLang="zh-CN" sz="4800">
                <a:solidFill>
                  <a:srgbClr val="0000FF"/>
                </a:solidFill>
                <a:latin typeface="隶书" panose="02010509060101010101" pitchFamily="49" charset="-122"/>
                <a:ea typeface="隶书" panose="02010509060101010101" pitchFamily="49" charset="-122"/>
              </a:rPr>
              <a:t>(3)</a:t>
            </a:r>
            <a:br>
              <a:rPr lang="en-US" altLang="zh-CN" sz="4800">
                <a:solidFill>
                  <a:srgbClr val="0000FF"/>
                </a:solidFill>
                <a:latin typeface="隶书" panose="02010509060101010101" pitchFamily="49" charset="-122"/>
                <a:ea typeface="隶书" panose="02010509060101010101" pitchFamily="49" charset="-122"/>
              </a:rPr>
            </a:br>
            <a:endParaRPr lang="en-US" altLang="zh-CN" sz="4800">
              <a:solidFill>
                <a:srgbClr val="0000FF"/>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0535121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ctrTitle" idx="4294967295"/>
          </p:nvPr>
        </p:nvSpPr>
        <p:spPr bwMode="auto">
          <a:xfrm>
            <a:off x="642938" y="1041400"/>
            <a:ext cx="7772400" cy="731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4800" dirty="0">
                <a:solidFill>
                  <a:srgbClr val="FF0000"/>
                </a:solidFill>
                <a:latin typeface="华文新魏" panose="02010800040101010101" pitchFamily="2" charset="-122"/>
                <a:ea typeface="华文新魏" panose="02010800040101010101" pitchFamily="2" charset="-122"/>
              </a:rPr>
              <a:t>第四章  存储管理</a:t>
            </a:r>
            <a:endParaRPr lang="zh-CN" altLang="zh-CN" sz="4800" dirty="0">
              <a:solidFill>
                <a:srgbClr val="FF0000"/>
              </a:solidFill>
              <a:latin typeface="华文新魏" panose="02010800040101010101" pitchFamily="2" charset="-122"/>
              <a:ea typeface="华文新魏" panose="02010800040101010101" pitchFamily="2" charset="-122"/>
            </a:endParaRPr>
          </a:p>
        </p:txBody>
      </p:sp>
      <p:sp>
        <p:nvSpPr>
          <p:cNvPr id="102403" name="Rectangle 3"/>
          <p:cNvSpPr>
            <a:spLocks noGrp="1" noChangeArrowheads="1"/>
          </p:cNvSpPr>
          <p:nvPr>
            <p:ph type="subTitle" idx="4294967295"/>
          </p:nvPr>
        </p:nvSpPr>
        <p:spPr bwMode="auto">
          <a:xfrm>
            <a:off x="1258888" y="2205038"/>
            <a:ext cx="7345362" cy="28241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defRPr/>
            </a:pPr>
            <a:r>
              <a:rPr lang="zh-CN" altLang="en-US" b="1" dirty="0">
                <a:latin typeface="+mn-ea"/>
              </a:rPr>
              <a:t>作业：</a:t>
            </a:r>
            <a:endParaRPr lang="en-US" altLang="zh-CN" b="1" dirty="0">
              <a:latin typeface="+mn-ea"/>
            </a:endParaRPr>
          </a:p>
          <a:p>
            <a:pPr marL="0" indent="0" eaLnBrk="1" hangingPunct="1">
              <a:buFontTx/>
              <a:buNone/>
              <a:defRPr/>
            </a:pPr>
            <a:r>
              <a:rPr lang="en-US" altLang="zh-CN" dirty="0">
                <a:ea typeface="华文新魏" panose="02010800040101010101" pitchFamily="2" charset="-122"/>
              </a:rPr>
              <a:t>     </a:t>
            </a:r>
            <a:r>
              <a:rPr lang="zh-CN" altLang="en-US" dirty="0"/>
              <a:t>一、要求大家对课本后面的思考题都要通过文献查阅和课后讨论，弄懂！</a:t>
            </a:r>
            <a:endParaRPr lang="en-US" altLang="zh-CN" dirty="0"/>
          </a:p>
          <a:p>
            <a:pPr marL="0" indent="0" eaLnBrk="1" hangingPunct="1">
              <a:buFontTx/>
              <a:buNone/>
              <a:defRPr/>
            </a:pPr>
            <a:r>
              <a:rPr lang="en-US" altLang="zh-CN" dirty="0"/>
              <a:t>     </a:t>
            </a:r>
            <a:r>
              <a:rPr lang="zh-CN" altLang="en-US" dirty="0"/>
              <a:t>二、书面作业</a:t>
            </a:r>
            <a:r>
              <a:rPr lang="en-US" altLang="zh-CN" dirty="0"/>
              <a:t>P248-254,</a:t>
            </a:r>
            <a:r>
              <a:rPr lang="zh-CN" altLang="en-US" dirty="0"/>
              <a:t>应用题第</a:t>
            </a:r>
            <a:r>
              <a:rPr lang="en-US" altLang="zh-CN" dirty="0"/>
              <a:t>2</a:t>
            </a:r>
            <a:r>
              <a:rPr lang="zh-CN" altLang="en-US" dirty="0"/>
              <a:t>、</a:t>
            </a:r>
            <a:r>
              <a:rPr lang="en-US" altLang="zh-CN" dirty="0"/>
              <a:t>5</a:t>
            </a:r>
            <a:r>
              <a:rPr lang="zh-CN" altLang="en-US" dirty="0"/>
              <a:t>、</a:t>
            </a:r>
            <a:r>
              <a:rPr lang="en-US" altLang="zh-CN" dirty="0"/>
              <a:t>9</a:t>
            </a:r>
            <a:r>
              <a:rPr lang="zh-CN" altLang="en-US" dirty="0"/>
              <a:t>、</a:t>
            </a:r>
            <a:r>
              <a:rPr lang="en-US" altLang="zh-CN" dirty="0"/>
              <a:t>12</a:t>
            </a:r>
            <a:r>
              <a:rPr lang="zh-CN" altLang="en-US" dirty="0"/>
              <a:t>、</a:t>
            </a:r>
            <a:r>
              <a:rPr lang="en-US" altLang="zh-CN" dirty="0"/>
              <a:t>22</a:t>
            </a:r>
            <a:r>
              <a:rPr lang="zh-CN" altLang="en-US" dirty="0"/>
              <a:t>、</a:t>
            </a:r>
            <a:r>
              <a:rPr lang="en-US" altLang="zh-CN" dirty="0"/>
              <a:t>26</a:t>
            </a:r>
            <a:r>
              <a:rPr lang="zh-CN" altLang="en-US" dirty="0"/>
              <a:t>、</a:t>
            </a:r>
            <a:r>
              <a:rPr lang="en-US" altLang="zh-CN" dirty="0"/>
              <a:t>28</a:t>
            </a:r>
            <a:r>
              <a:rPr lang="zh-CN" altLang="en-US" dirty="0"/>
              <a:t>、</a:t>
            </a:r>
            <a:r>
              <a:rPr lang="en-US" altLang="zh-CN" dirty="0"/>
              <a:t>38</a:t>
            </a:r>
            <a:r>
              <a:rPr lang="zh-CN" altLang="en-US" dirty="0"/>
              <a:t>、</a:t>
            </a:r>
            <a:r>
              <a:rPr lang="en-US" altLang="zh-CN" dirty="0"/>
              <a:t>45</a:t>
            </a:r>
            <a:r>
              <a:rPr lang="zh-CN" altLang="en-US" dirty="0"/>
              <a:t>题。</a:t>
            </a:r>
            <a:endParaRPr lang="zh-CN" altLang="zh-CN" dirty="0"/>
          </a:p>
        </p:txBody>
      </p:sp>
    </p:spTree>
    <p:extLst>
      <p:ext uri="{BB962C8B-B14F-4D97-AF65-F5344CB8AC3E}">
        <p14:creationId xmlns:p14="http://schemas.microsoft.com/office/powerpoint/2010/main" val="41810681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333375"/>
            <a:ext cx="8496300" cy="669925"/>
          </a:xfrm>
        </p:spPr>
        <p:txBody>
          <a:bodyPr/>
          <a:lstStyle/>
          <a:p>
            <a:pPr eaLnBrk="1" hangingPunct="1"/>
            <a:r>
              <a:rPr lang="zh-CN" altLang="en-US" dirty="0">
                <a:solidFill>
                  <a:srgbClr val="FF0000"/>
                </a:solidFill>
                <a:latin typeface="Times New Roman" panose="02020603050405020304" pitchFamily="18" charset="0"/>
                <a:ea typeface="华文新魏" panose="02010800040101010101" pitchFamily="2" charset="-122"/>
              </a:rPr>
              <a:t>地址重定位</a:t>
            </a:r>
            <a:endParaRPr lang="en-US" altLang="zh-CN" sz="3600" dirty="0">
              <a:latin typeface="华文新魏" panose="02010800040101010101" pitchFamily="2" charset="-122"/>
              <a:ea typeface="华文新魏" panose="02010800040101010101" pitchFamily="2" charset="-122"/>
            </a:endParaRPr>
          </a:p>
        </p:txBody>
      </p:sp>
      <p:sp>
        <p:nvSpPr>
          <p:cNvPr id="21507" name="Rectangle 4"/>
          <p:cNvSpPr>
            <a:spLocks noChangeArrowheads="1"/>
          </p:cNvSpPr>
          <p:nvPr/>
        </p:nvSpPr>
        <p:spPr bwMode="auto">
          <a:xfrm>
            <a:off x="611188" y="1196975"/>
            <a:ext cx="806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333399"/>
                </a:solidFill>
                <a:latin typeface="Times New Roman" panose="02020603050405020304" pitchFamily="18" charset="0"/>
                <a:ea typeface="华文新魏" panose="02010800040101010101" pitchFamily="2" charset="-122"/>
              </a:rPr>
              <a:t>动态地址重定位</a:t>
            </a:r>
            <a:r>
              <a:rPr lang="en-US" altLang="zh-CN" sz="3600">
                <a:solidFill>
                  <a:srgbClr val="333399"/>
                </a:solidFill>
                <a:latin typeface="Times New Roman" panose="02020603050405020304" pitchFamily="18" charset="0"/>
                <a:ea typeface="华文新魏" panose="02010800040101010101" pitchFamily="2" charset="-122"/>
              </a:rPr>
              <a:t>:</a:t>
            </a:r>
            <a:endParaRPr lang="en-US" altLang="zh-CN" sz="3600">
              <a:solidFill>
                <a:schemeClr val="tx2"/>
              </a:solidFill>
              <a:latin typeface="Times New Roman" panose="02020603050405020304" pitchFamily="18" charset="0"/>
              <a:ea typeface="华文新魏" panose="02010800040101010101" pitchFamily="2" charset="-122"/>
            </a:endParaRPr>
          </a:p>
        </p:txBody>
      </p:sp>
      <p:grpSp>
        <p:nvGrpSpPr>
          <p:cNvPr id="21508" name="Group 19"/>
          <p:cNvGrpSpPr>
            <a:grpSpLocks/>
          </p:cNvGrpSpPr>
          <p:nvPr/>
        </p:nvGrpSpPr>
        <p:grpSpPr bwMode="auto">
          <a:xfrm>
            <a:off x="773113" y="1914525"/>
            <a:ext cx="7543800" cy="3962400"/>
            <a:chOff x="336" y="1008"/>
            <a:chExt cx="4080" cy="2448"/>
          </a:xfrm>
        </p:grpSpPr>
        <p:sp>
          <p:nvSpPr>
            <p:cNvPr id="16404" name="Text Box 20"/>
            <p:cNvSpPr txBox="1">
              <a:spLocks noChangeArrowheads="1"/>
            </p:cNvSpPr>
            <p:nvPr/>
          </p:nvSpPr>
          <p:spPr bwMode="auto">
            <a:xfrm>
              <a:off x="3370" y="1221"/>
              <a:ext cx="1046" cy="531"/>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r>
                <a:rPr lang="zh-CN" altLang="en-US">
                  <a:solidFill>
                    <a:srgbClr val="6600CC"/>
                  </a:solidFill>
                  <a:latin typeface="宋体" pitchFamily="2" charset="-122"/>
                </a:rPr>
                <a:t>操作系统区</a:t>
              </a:r>
            </a:p>
          </p:txBody>
        </p:sp>
        <p:sp>
          <p:nvSpPr>
            <p:cNvPr id="16405" name="Text Box 21"/>
            <p:cNvSpPr txBox="1">
              <a:spLocks noChangeArrowheads="1"/>
            </p:cNvSpPr>
            <p:nvPr/>
          </p:nvSpPr>
          <p:spPr bwMode="auto">
            <a:xfrm>
              <a:off x="3370" y="1748"/>
              <a:ext cx="1046" cy="1708"/>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a:lstStyle/>
            <a:p>
              <a:pPr algn="ctr" eaLnBrk="0" hangingPunct="0">
                <a:defRPr/>
              </a:pPr>
              <a:endParaRPr lang="en-US" altLang="zh-CN" b="1">
                <a:solidFill>
                  <a:srgbClr val="6600CC"/>
                </a:solidFill>
                <a:latin typeface="Times New Roman" pitchFamily="18" charset="0"/>
                <a:ea typeface="黑体" pitchFamily="49" charset="-122"/>
              </a:endParaRPr>
            </a:p>
            <a:p>
              <a:pPr algn="ctr" eaLnBrk="0" hangingPunct="0">
                <a:defRPr/>
              </a:pPr>
              <a:r>
                <a:rPr lang="zh-CN" altLang="en-US">
                  <a:solidFill>
                    <a:srgbClr val="6600CC"/>
                  </a:solidFill>
                  <a:latin typeface="宋体" pitchFamily="2" charset="-122"/>
                </a:rPr>
                <a:t>用户区</a:t>
              </a:r>
            </a:p>
          </p:txBody>
        </p:sp>
        <p:sp>
          <p:nvSpPr>
            <p:cNvPr id="16406" name="Text Box 22"/>
            <p:cNvSpPr txBox="1">
              <a:spLocks noChangeArrowheads="1"/>
            </p:cNvSpPr>
            <p:nvPr/>
          </p:nvSpPr>
          <p:spPr bwMode="auto">
            <a:xfrm>
              <a:off x="1487" y="1507"/>
              <a:ext cx="1046" cy="527"/>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r>
                <a:rPr lang="zh-CN" altLang="en-US">
                  <a:solidFill>
                    <a:srgbClr val="6600CC"/>
                  </a:solidFill>
                  <a:latin typeface="宋体" pitchFamily="2" charset="-122"/>
                </a:rPr>
                <a:t>界限地址</a:t>
              </a:r>
            </a:p>
          </p:txBody>
        </p:sp>
        <p:sp>
          <p:nvSpPr>
            <p:cNvPr id="16407" name="Text Box 23"/>
            <p:cNvSpPr txBox="1">
              <a:spLocks noChangeArrowheads="1"/>
            </p:cNvSpPr>
            <p:nvPr/>
          </p:nvSpPr>
          <p:spPr bwMode="auto">
            <a:xfrm>
              <a:off x="1556" y="1008"/>
              <a:ext cx="918" cy="378"/>
            </a:xfrm>
            <a:prstGeom prst="rect">
              <a:avLst/>
            </a:prstGeom>
            <a:solidFill>
              <a:srgbClr val="FFFFFF"/>
            </a:solidFill>
            <a:ln w="19050">
              <a:noFill/>
              <a:miter lim="800000"/>
              <a:headEnd/>
              <a:tailEnd/>
            </a:ln>
            <a:effectLst>
              <a:outerShdw dist="107763" dir="2700000" algn="ctr" rotWithShape="0">
                <a:srgbClr val="808080"/>
              </a:outerShdw>
            </a:effectLst>
          </p:spPr>
          <p:txBody>
            <a:bodyPr lIns="0" tIns="0" rIns="0" bIns="0"/>
            <a:lstStyle/>
            <a:p>
              <a:pPr algn="ctr" eaLnBrk="0" hangingPunct="0">
                <a:defRPr/>
              </a:pPr>
              <a:r>
                <a:rPr lang="zh-CN" altLang="en-US">
                  <a:solidFill>
                    <a:srgbClr val="6600CC"/>
                  </a:solidFill>
                  <a:latin typeface="宋体" pitchFamily="2" charset="-122"/>
                </a:rPr>
                <a:t>定位寄存器</a:t>
              </a:r>
            </a:p>
          </p:txBody>
        </p:sp>
        <p:sp>
          <p:nvSpPr>
            <p:cNvPr id="16408" name="Text Box 24"/>
            <p:cNvSpPr txBox="1">
              <a:spLocks noChangeArrowheads="1"/>
            </p:cNvSpPr>
            <p:nvPr/>
          </p:nvSpPr>
          <p:spPr bwMode="auto">
            <a:xfrm>
              <a:off x="964" y="3055"/>
              <a:ext cx="792" cy="382"/>
            </a:xfrm>
            <a:prstGeom prst="rect">
              <a:avLst/>
            </a:prstGeom>
            <a:solidFill>
              <a:srgbClr val="FFFFFF"/>
            </a:solidFill>
            <a:ln w="19050">
              <a:noFill/>
              <a:miter lim="800000"/>
              <a:headEnd/>
              <a:tailEnd/>
            </a:ln>
            <a:effectLst>
              <a:outerShdw dist="107763" dir="2700000" algn="ctr" rotWithShape="0">
                <a:srgbClr val="808080"/>
              </a:outerShdw>
            </a:effectLst>
          </p:spPr>
          <p:txBody>
            <a:bodyPr lIns="0" tIns="0" rIns="0" bIns="0"/>
            <a:lstStyle/>
            <a:p>
              <a:pPr algn="ctr" eaLnBrk="0" hangingPunct="0">
                <a:defRPr/>
              </a:pPr>
              <a:r>
                <a:rPr lang="zh-CN" altLang="en-US">
                  <a:solidFill>
                    <a:srgbClr val="6600CC"/>
                  </a:solidFill>
                  <a:latin typeface="宋体" pitchFamily="2" charset="-122"/>
                </a:rPr>
                <a:t>逻辑地址</a:t>
              </a:r>
            </a:p>
          </p:txBody>
        </p:sp>
        <p:sp>
          <p:nvSpPr>
            <p:cNvPr id="16409" name="Text Box 25"/>
            <p:cNvSpPr txBox="1">
              <a:spLocks noChangeArrowheads="1"/>
            </p:cNvSpPr>
            <p:nvPr/>
          </p:nvSpPr>
          <p:spPr bwMode="auto">
            <a:xfrm>
              <a:off x="336" y="2824"/>
              <a:ext cx="418" cy="307"/>
            </a:xfrm>
            <a:prstGeom prst="rect">
              <a:avLst/>
            </a:prstGeom>
            <a:solidFill>
              <a:srgbClr val="FFFFFF"/>
            </a:solidFill>
            <a:ln w="19050">
              <a:noFill/>
              <a:miter lim="800000"/>
              <a:headEnd/>
              <a:tailEnd/>
            </a:ln>
            <a:effectLst>
              <a:outerShdw dist="107763" dir="2700000" algn="ctr" rotWithShape="0">
                <a:srgbClr val="808080"/>
              </a:outerShdw>
            </a:effectLst>
          </p:spPr>
          <p:txBody>
            <a:bodyPr lIns="0" tIns="0" rIns="0" bIns="0"/>
            <a:lstStyle/>
            <a:p>
              <a:pPr algn="ctr" eaLnBrk="0" hangingPunct="0">
                <a:defRPr/>
              </a:pPr>
              <a:r>
                <a:rPr lang="en-US" altLang="zh-CN">
                  <a:solidFill>
                    <a:srgbClr val="6600CC"/>
                  </a:solidFill>
                  <a:latin typeface="宋体" pitchFamily="2" charset="-122"/>
                </a:rPr>
                <a:t>CPU</a:t>
              </a:r>
            </a:p>
          </p:txBody>
        </p:sp>
        <p:sp>
          <p:nvSpPr>
            <p:cNvPr id="16410" name="AutoShape 26"/>
            <p:cNvSpPr>
              <a:spLocks noChangeArrowheads="1"/>
            </p:cNvSpPr>
            <p:nvPr/>
          </p:nvSpPr>
          <p:spPr bwMode="auto">
            <a:xfrm>
              <a:off x="1883" y="2766"/>
              <a:ext cx="246" cy="457"/>
            </a:xfrm>
            <a:prstGeom prst="flowChartOr">
              <a:avLst/>
            </a:prstGeom>
            <a:solidFill>
              <a:srgbClr val="FFFFFF"/>
            </a:solidFill>
            <a:ln w="19050">
              <a:solidFill>
                <a:srgbClr val="000000"/>
              </a:solidFill>
              <a:round/>
              <a:headEnd/>
              <a:tailEnd/>
            </a:ln>
            <a:effectLst>
              <a:outerShdw dist="107763" dir="2700000" algn="ctr" rotWithShape="0">
                <a:srgbClr val="808080"/>
              </a:outerShdw>
            </a:effectLst>
          </p:spPr>
          <p:txBody>
            <a:bodyPr/>
            <a:lstStyle/>
            <a:p>
              <a:pPr>
                <a:defRPr/>
              </a:pPr>
              <a:endParaRPr lang="zh-CN" altLang="en-US">
                <a:latin typeface="Arial" charset="0"/>
              </a:endParaRPr>
            </a:p>
          </p:txBody>
        </p:sp>
        <p:sp>
          <p:nvSpPr>
            <p:cNvPr id="16411" name="Line 27"/>
            <p:cNvSpPr>
              <a:spLocks noChangeShapeType="1"/>
            </p:cNvSpPr>
            <p:nvPr/>
          </p:nvSpPr>
          <p:spPr bwMode="auto">
            <a:xfrm flipH="1">
              <a:off x="2010" y="2034"/>
              <a:ext cx="0" cy="791"/>
            </a:xfrm>
            <a:prstGeom prst="line">
              <a:avLst/>
            </a:prstGeom>
            <a:noFill/>
            <a:ln w="19050">
              <a:solidFill>
                <a:srgbClr val="000000"/>
              </a:solidFill>
              <a:round/>
              <a:headEnd/>
              <a:tailEnd type="triangle" w="med" len="med"/>
            </a:ln>
            <a:effectLst>
              <a:outerShdw dist="107763" dir="2700000" algn="ctr" rotWithShape="0">
                <a:srgbClr val="808080"/>
              </a:outerShdw>
            </a:effectLst>
          </p:spPr>
          <p:txBody>
            <a:bodyPr/>
            <a:lstStyle/>
            <a:p>
              <a:pPr>
                <a:defRPr/>
              </a:pPr>
              <a:endParaRPr lang="zh-CN" altLang="en-US">
                <a:latin typeface="Arial" charset="0"/>
              </a:endParaRPr>
            </a:p>
          </p:txBody>
        </p:sp>
        <p:sp>
          <p:nvSpPr>
            <p:cNvPr id="16412" name="Line 28"/>
            <p:cNvSpPr>
              <a:spLocks noChangeShapeType="1"/>
            </p:cNvSpPr>
            <p:nvPr/>
          </p:nvSpPr>
          <p:spPr bwMode="auto">
            <a:xfrm>
              <a:off x="769" y="3005"/>
              <a:ext cx="1096" cy="0"/>
            </a:xfrm>
            <a:prstGeom prst="line">
              <a:avLst/>
            </a:prstGeom>
            <a:noFill/>
            <a:ln w="19050">
              <a:solidFill>
                <a:srgbClr val="000000"/>
              </a:solidFill>
              <a:round/>
              <a:headEnd/>
              <a:tailEnd type="triangle" w="sm" len="med"/>
            </a:ln>
            <a:effectLst>
              <a:outerShdw dist="107763" dir="2700000" algn="ctr" rotWithShape="0">
                <a:srgbClr val="808080"/>
              </a:outerShdw>
            </a:effectLst>
          </p:spPr>
          <p:txBody>
            <a:bodyPr/>
            <a:lstStyle/>
            <a:p>
              <a:pPr>
                <a:defRPr/>
              </a:pPr>
              <a:endParaRPr lang="zh-CN" altLang="en-US">
                <a:latin typeface="Arial" charset="0"/>
              </a:endParaRPr>
            </a:p>
          </p:txBody>
        </p:sp>
        <p:sp>
          <p:nvSpPr>
            <p:cNvPr id="16413" name="Line 29"/>
            <p:cNvSpPr>
              <a:spLocks noChangeShapeType="1"/>
            </p:cNvSpPr>
            <p:nvPr/>
          </p:nvSpPr>
          <p:spPr bwMode="auto">
            <a:xfrm>
              <a:off x="2114" y="3016"/>
              <a:ext cx="1256" cy="0"/>
            </a:xfrm>
            <a:prstGeom prst="line">
              <a:avLst/>
            </a:prstGeom>
            <a:noFill/>
            <a:ln w="19050">
              <a:solidFill>
                <a:srgbClr val="000000"/>
              </a:solidFill>
              <a:round/>
              <a:headEnd/>
              <a:tailEnd type="triangle" w="sm" len="med"/>
            </a:ln>
            <a:effectLst>
              <a:outerShdw dist="107763" dir="2700000" algn="ctr" rotWithShape="0">
                <a:srgbClr val="808080"/>
              </a:outerShdw>
            </a:effectLst>
          </p:spPr>
          <p:txBody>
            <a:bodyPr/>
            <a:lstStyle/>
            <a:p>
              <a:pPr>
                <a:defRPr/>
              </a:pPr>
              <a:endParaRPr lang="zh-CN" altLang="en-US">
                <a:latin typeface="Arial" charset="0"/>
              </a:endParaRPr>
            </a:p>
          </p:txBody>
        </p:sp>
        <p:sp>
          <p:nvSpPr>
            <p:cNvPr id="16414" name="Text Box 30"/>
            <p:cNvSpPr txBox="1">
              <a:spLocks noChangeArrowheads="1"/>
            </p:cNvSpPr>
            <p:nvPr/>
          </p:nvSpPr>
          <p:spPr bwMode="auto">
            <a:xfrm>
              <a:off x="2324" y="3055"/>
              <a:ext cx="792" cy="382"/>
            </a:xfrm>
            <a:prstGeom prst="rect">
              <a:avLst/>
            </a:prstGeom>
            <a:solidFill>
              <a:srgbClr val="FFFFFF"/>
            </a:solidFill>
            <a:ln w="19050">
              <a:noFill/>
              <a:miter lim="800000"/>
              <a:headEnd/>
              <a:tailEnd/>
            </a:ln>
            <a:effectLst>
              <a:outerShdw dist="107763" dir="2700000" algn="ctr" rotWithShape="0">
                <a:srgbClr val="808080"/>
              </a:outerShdw>
            </a:effectLst>
          </p:spPr>
          <p:txBody>
            <a:bodyPr lIns="0" tIns="0" rIns="0" bIns="0"/>
            <a:lstStyle/>
            <a:p>
              <a:pPr algn="ctr" eaLnBrk="0" hangingPunct="0">
                <a:defRPr/>
              </a:pPr>
              <a:r>
                <a:rPr lang="zh-CN" altLang="en-US">
                  <a:solidFill>
                    <a:srgbClr val="6600CC"/>
                  </a:solidFill>
                  <a:latin typeface="宋体" pitchFamily="2" charset="-122"/>
                </a:rPr>
                <a:t>绝对地址</a:t>
              </a:r>
            </a:p>
          </p:txBody>
        </p:sp>
        <p:sp>
          <p:nvSpPr>
            <p:cNvPr id="16415" name="Line 31"/>
            <p:cNvSpPr>
              <a:spLocks noChangeShapeType="1"/>
            </p:cNvSpPr>
            <p:nvPr/>
          </p:nvSpPr>
          <p:spPr bwMode="auto">
            <a:xfrm>
              <a:off x="2544" y="1728"/>
              <a:ext cx="816" cy="0"/>
            </a:xfrm>
            <a:prstGeom prst="line">
              <a:avLst/>
            </a:prstGeom>
            <a:noFill/>
            <a:ln w="9525">
              <a:solidFill>
                <a:schemeClr val="tx1"/>
              </a:solidFill>
              <a:round/>
              <a:headEnd/>
              <a:tailEnd type="triangle" w="med" len="med"/>
            </a:ln>
            <a:effectLst>
              <a:outerShdw dist="107763" dir="2700000" algn="ctr" rotWithShape="0">
                <a:schemeClr val="bg2"/>
              </a:outerShdw>
            </a:effectLst>
          </p:spPr>
          <p:txBody>
            <a:bodyPr/>
            <a:lstStyle/>
            <a:p>
              <a:pPr>
                <a:defRPr/>
              </a:pPr>
              <a:endParaRPr lang="zh-CN" altLang="en-US">
                <a:latin typeface="Arial" charset="0"/>
              </a:endParaRPr>
            </a:p>
          </p:txBody>
        </p:sp>
      </p:grpSp>
    </p:spTree>
    <p:extLst>
      <p:ext uri="{BB962C8B-B14F-4D97-AF65-F5344CB8AC3E}">
        <p14:creationId xmlns:p14="http://schemas.microsoft.com/office/powerpoint/2010/main" val="305218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560" y="260648"/>
            <a:ext cx="7772400" cy="719807"/>
          </a:xfrm>
        </p:spPr>
        <p:txBody>
          <a:bodyPr/>
          <a:lstStyle/>
          <a:p>
            <a:pPr eaLnBrk="1" hangingPunct="1"/>
            <a:r>
              <a:rPr lang="zh-CN" altLang="en-US" dirty="0">
                <a:solidFill>
                  <a:srgbClr val="FF0000"/>
                </a:solidFill>
                <a:latin typeface="Times New Roman" panose="02020603050405020304" pitchFamily="18" charset="0"/>
                <a:ea typeface="华文新魏" panose="02010800040101010101" pitchFamily="2" charset="-122"/>
              </a:rPr>
              <a:t>存储保护</a:t>
            </a:r>
          </a:p>
        </p:txBody>
      </p:sp>
      <p:sp>
        <p:nvSpPr>
          <p:cNvPr id="13315" name="Rectangle 3"/>
          <p:cNvSpPr>
            <a:spLocks noGrp="1" noChangeArrowheads="1"/>
          </p:cNvSpPr>
          <p:nvPr>
            <p:ph type="body" idx="1"/>
          </p:nvPr>
        </p:nvSpPr>
        <p:spPr>
          <a:xfrm>
            <a:off x="467544" y="1124744"/>
            <a:ext cx="8352928" cy="4680520"/>
          </a:xfrm>
        </p:spPr>
        <p:txBody>
          <a:bodyPr/>
          <a:lstStyle/>
          <a:p>
            <a:pPr eaLnBrk="1" hangingPunct="1">
              <a:lnSpc>
                <a:spcPct val="90000"/>
              </a:lnSpc>
            </a:pPr>
            <a:r>
              <a:rPr lang="zh-CN" altLang="en-US" sz="2800" dirty="0">
                <a:latin typeface="华文新魏" panose="02010800040101010101" pitchFamily="2" charset="-122"/>
                <a:ea typeface="华文新魏" panose="02010800040101010101" pitchFamily="2" charset="-122"/>
              </a:rPr>
              <a:t>涉及：防止地址越界和控制正确存取。</a:t>
            </a:r>
          </a:p>
          <a:p>
            <a:pPr eaLnBrk="1" hangingPunct="1">
              <a:lnSpc>
                <a:spcPct val="90000"/>
              </a:lnSpc>
            </a:pPr>
            <a:r>
              <a:rPr lang="zh-CN" altLang="en-US" sz="2800" dirty="0">
                <a:latin typeface="华文新魏" panose="02010800040101010101" pitchFamily="2" charset="-122"/>
                <a:ea typeface="华文新魏" panose="02010800040101010101" pitchFamily="2" charset="-122"/>
              </a:rPr>
              <a:t>各道程序只能访问自己的内存区而不能互相干扰，必须对内存中的程序和数据进行保护，以免受到其他程序有意或无意的破坏。可对进程执行时所产生的所有内存访问地址进行检查，确保进程仅访问它自己的内存区，这就是地址越界保护，越界保护依赖于硬件设施，常用的有：界地址和存储键。</a:t>
            </a:r>
          </a:p>
          <a:p>
            <a:pPr eaLnBrk="1" hangingPunct="1">
              <a:lnSpc>
                <a:spcPct val="90000"/>
              </a:lnSpc>
            </a:pPr>
            <a:r>
              <a:rPr lang="zh-CN" altLang="en-US" sz="2800" dirty="0">
                <a:latin typeface="华文新魏" panose="02010800040101010101" pitchFamily="2" charset="-122"/>
                <a:ea typeface="华文新魏" panose="02010800040101010101" pitchFamily="2" charset="-122"/>
              </a:rPr>
              <a:t>进程访问分配给自己的内存区时，要对访问权限进行检查，如允许读、写、执行等，从而确保数据的安全性和完整性，防止有意或无意的误操作而破坏内存信息，这就是信息存取保护。</a:t>
            </a:r>
          </a:p>
        </p:txBody>
      </p:sp>
    </p:spTree>
    <p:extLst>
      <p:ext uri="{BB962C8B-B14F-4D97-AF65-F5344CB8AC3E}">
        <p14:creationId xmlns:p14="http://schemas.microsoft.com/office/powerpoint/2010/main" val="19395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95288" y="188913"/>
            <a:ext cx="8534400"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4.1.5</a:t>
            </a:r>
            <a:r>
              <a:rPr kumimoji="1" lang="zh-CN" altLang="en-US">
                <a:solidFill>
                  <a:srgbClr val="FF0000"/>
                </a:solidFill>
                <a:latin typeface="Times New Roman" panose="02020603050405020304" pitchFamily="18" charset="0"/>
                <a:ea typeface="华文新魏" panose="02010800040101010101" pitchFamily="2" charset="-122"/>
              </a:rPr>
              <a:t>存储管理方式</a:t>
            </a:r>
          </a:p>
        </p:txBody>
      </p:sp>
      <p:sp>
        <p:nvSpPr>
          <p:cNvPr id="1028" name="Rectangle 3"/>
          <p:cNvSpPr>
            <a:spLocks noGrp="1" noChangeArrowheads="1"/>
          </p:cNvSpPr>
          <p:nvPr>
            <p:ph type="body" idx="1"/>
          </p:nvPr>
        </p:nvSpPr>
        <p:spPr>
          <a:xfrm>
            <a:off x="381000" y="838200"/>
            <a:ext cx="8610600" cy="427038"/>
          </a:xfrm>
        </p:spPr>
        <p:txBody>
          <a:bodyPr/>
          <a:lstStyle/>
          <a:p>
            <a:pPr marL="85725" indent="-85725" eaLnBrk="1" hangingPunct="1"/>
            <a:r>
              <a:rPr lang="zh-CN" altLang="en-US" sz="2800" b="1">
                <a:latin typeface="华文新魏" panose="02010800040101010101" pitchFamily="2" charset="-122"/>
                <a:ea typeface="华文新魏" panose="02010800040101010101" pitchFamily="2" charset="-122"/>
              </a:rPr>
              <a:t>随着操作系统的发展，存储管理方式也不断变化。</a:t>
            </a:r>
          </a:p>
        </p:txBody>
      </p:sp>
      <p:graphicFrame>
        <p:nvGraphicFramePr>
          <p:cNvPr id="13316" name="Object 4"/>
          <p:cNvGraphicFramePr>
            <a:graphicFrameLocks noChangeAspect="1"/>
          </p:cNvGraphicFramePr>
          <p:nvPr/>
        </p:nvGraphicFramePr>
        <p:xfrm>
          <a:off x="0" y="1268413"/>
          <a:ext cx="9144000" cy="5032375"/>
        </p:xfrm>
        <a:graphic>
          <a:graphicData uri="http://schemas.openxmlformats.org/presentationml/2006/ole">
            <mc:AlternateContent xmlns:mc="http://schemas.openxmlformats.org/markup-compatibility/2006">
              <mc:Choice xmlns:v="urn:schemas-microsoft-com:vml" Requires="v">
                <p:oleObj spid="_x0000_s4199" r:id="rId3" imgW="5397500" imgH="2971800" progId="Equation.3">
                  <p:embed/>
                </p:oleObj>
              </mc:Choice>
              <mc:Fallback>
                <p:oleObj r:id="rId3" imgW="5397500" imgH="297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44000" cy="503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694089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587375"/>
            <a:ext cx="7772400" cy="731838"/>
          </a:xfrm>
        </p:spPr>
        <p:txBody>
          <a:bodyPr/>
          <a:lstStyle/>
          <a:p>
            <a:pPr eaLnBrk="1" hangingPunct="1"/>
            <a:r>
              <a:rPr kumimoji="1" lang="en-US" altLang="zh-CN" sz="4800" dirty="0">
                <a:solidFill>
                  <a:srgbClr val="FF0000"/>
                </a:solidFill>
                <a:latin typeface="Times New Roman" panose="02020603050405020304" pitchFamily="18" charset="0"/>
                <a:ea typeface="华文新魏" panose="02010800040101010101" pitchFamily="2" charset="-122"/>
              </a:rPr>
              <a:t>4.2 </a:t>
            </a:r>
            <a:r>
              <a:rPr kumimoji="1" lang="zh-CN" altLang="en-US" sz="4800" dirty="0">
                <a:solidFill>
                  <a:srgbClr val="FF0000"/>
                </a:solidFill>
                <a:latin typeface="Times New Roman" panose="02020603050405020304" pitchFamily="18" charset="0"/>
                <a:ea typeface="华文新魏" panose="02010800040101010101" pitchFamily="2" charset="-122"/>
              </a:rPr>
              <a:t>连续存储管理</a:t>
            </a:r>
          </a:p>
        </p:txBody>
      </p:sp>
      <p:sp>
        <p:nvSpPr>
          <p:cNvPr id="22531" name="Rectangle 3"/>
          <p:cNvSpPr>
            <a:spLocks noGrp="1" noChangeArrowheads="1"/>
          </p:cNvSpPr>
          <p:nvPr>
            <p:ph type="body" idx="1"/>
          </p:nvPr>
        </p:nvSpPr>
        <p:spPr>
          <a:xfrm>
            <a:off x="1295400" y="1836738"/>
            <a:ext cx="7380288" cy="3536950"/>
          </a:xfrm>
        </p:spPr>
        <p:txBody>
          <a:bodyPr/>
          <a:lstStyle/>
          <a:p>
            <a:pPr eaLnBrk="1" hangingPunct="1">
              <a:buFontTx/>
              <a:buNone/>
            </a:pPr>
            <a:r>
              <a:rPr lang="en-US" altLang="zh-CN" sz="4000" dirty="0">
                <a:latin typeface="Times New Roman" panose="02020603050405020304" pitchFamily="18" charset="0"/>
                <a:ea typeface="华文新魏" panose="02010800040101010101" pitchFamily="2" charset="-122"/>
              </a:rPr>
              <a:t>4.2.1 </a:t>
            </a:r>
            <a:r>
              <a:rPr lang="zh-CN" altLang="en-US" sz="4000" dirty="0">
                <a:latin typeface="Times New Roman" panose="02020603050405020304" pitchFamily="18" charset="0"/>
                <a:ea typeface="华文新魏" panose="02010800040101010101" pitchFamily="2" charset="-122"/>
              </a:rPr>
              <a:t>单用户连续存储管理</a:t>
            </a:r>
          </a:p>
          <a:p>
            <a:pPr eaLnBrk="1" hangingPunct="1">
              <a:buFontTx/>
              <a:buNone/>
            </a:pPr>
            <a:r>
              <a:rPr lang="en-US" altLang="zh-CN" sz="4000" dirty="0">
                <a:latin typeface="Times New Roman" panose="02020603050405020304" pitchFamily="18" charset="0"/>
                <a:ea typeface="华文新魏" panose="02010800040101010101" pitchFamily="2" charset="-122"/>
              </a:rPr>
              <a:t>4.2.2 </a:t>
            </a:r>
            <a:r>
              <a:rPr lang="zh-CN" altLang="en-US" sz="4000" dirty="0">
                <a:latin typeface="Times New Roman" panose="02020603050405020304" pitchFamily="18" charset="0"/>
                <a:ea typeface="华文新魏" panose="02010800040101010101" pitchFamily="2" charset="-122"/>
              </a:rPr>
              <a:t>固定分区存储管理 </a:t>
            </a:r>
          </a:p>
          <a:p>
            <a:pPr eaLnBrk="1" hangingPunct="1">
              <a:buFontTx/>
              <a:buNone/>
            </a:pPr>
            <a:r>
              <a:rPr lang="en-US" altLang="zh-CN" sz="4000" dirty="0">
                <a:latin typeface="Times New Roman" panose="02020603050405020304" pitchFamily="18" charset="0"/>
                <a:ea typeface="华文新魏" panose="02010800040101010101" pitchFamily="2" charset="-122"/>
              </a:rPr>
              <a:t>4.2.3 </a:t>
            </a:r>
            <a:r>
              <a:rPr lang="zh-CN" altLang="en-US" sz="4000" dirty="0">
                <a:latin typeface="Times New Roman" panose="02020603050405020304" pitchFamily="18" charset="0"/>
                <a:ea typeface="华文新魏" panose="02010800040101010101" pitchFamily="2" charset="-122"/>
              </a:rPr>
              <a:t>可变分区存储管理 </a:t>
            </a:r>
          </a:p>
          <a:p>
            <a:pPr eaLnBrk="1" hangingPunct="1">
              <a:buFontTx/>
              <a:buNone/>
            </a:pPr>
            <a:r>
              <a:rPr lang="en-US" altLang="zh-CN" sz="4000" dirty="0">
                <a:latin typeface="Times New Roman" panose="02020603050405020304" pitchFamily="18" charset="0"/>
                <a:ea typeface="华文新魏" panose="02010800040101010101" pitchFamily="2" charset="-122"/>
              </a:rPr>
              <a:t>4.2.4 </a:t>
            </a:r>
            <a:r>
              <a:rPr lang="zh-CN" altLang="en-US" sz="4000" dirty="0">
                <a:latin typeface="Times New Roman" panose="02020603050405020304" pitchFamily="18" charset="0"/>
                <a:ea typeface="华文新魏" panose="02010800040101010101" pitchFamily="2" charset="-122"/>
              </a:rPr>
              <a:t>主存不足的存储管理技术 </a:t>
            </a:r>
          </a:p>
        </p:txBody>
      </p:sp>
    </p:spTree>
    <p:extLst>
      <p:ext uri="{BB962C8B-B14F-4D97-AF65-F5344CB8AC3E}">
        <p14:creationId xmlns:p14="http://schemas.microsoft.com/office/powerpoint/2010/main" val="2937024297"/>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0113" y="260350"/>
            <a:ext cx="7467600"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4.1 </a:t>
            </a:r>
            <a:r>
              <a:rPr kumimoji="1" lang="zh-CN" altLang="en-US">
                <a:solidFill>
                  <a:srgbClr val="FF0000"/>
                </a:solidFill>
                <a:latin typeface="Times New Roman" panose="02020603050405020304" pitchFamily="18" charset="0"/>
                <a:ea typeface="华文新魏" panose="02010800040101010101" pitchFamily="2" charset="-122"/>
              </a:rPr>
              <a:t>存储管理概述</a:t>
            </a:r>
          </a:p>
        </p:txBody>
      </p:sp>
      <p:sp>
        <p:nvSpPr>
          <p:cNvPr id="14339" name="Rectangle 3"/>
          <p:cNvSpPr>
            <a:spLocks noGrp="1" noChangeArrowheads="1"/>
          </p:cNvSpPr>
          <p:nvPr>
            <p:ph type="body" idx="1"/>
          </p:nvPr>
        </p:nvSpPr>
        <p:spPr>
          <a:xfrm>
            <a:off x="1524000" y="1447800"/>
            <a:ext cx="6934200" cy="3536950"/>
          </a:xfrm>
        </p:spPr>
        <p:txBody>
          <a:bodyPr/>
          <a:lstStyle/>
          <a:p>
            <a:pPr eaLnBrk="1" hangingPunct="1">
              <a:buFontTx/>
              <a:buNone/>
            </a:pPr>
            <a:r>
              <a:rPr lang="en-US" altLang="zh-CN" sz="4000">
                <a:latin typeface="Times New Roman" panose="02020603050405020304" pitchFamily="18" charset="0"/>
                <a:ea typeface="华文新魏" panose="02010800040101010101" pitchFamily="2" charset="-122"/>
              </a:rPr>
              <a:t>4.1.1  </a:t>
            </a:r>
            <a:r>
              <a:rPr lang="zh-CN" altLang="en-US" sz="4000">
                <a:latin typeface="Times New Roman" panose="02020603050405020304" pitchFamily="18" charset="0"/>
                <a:ea typeface="华文新魏" panose="02010800040101010101" pitchFamily="2" charset="-122"/>
              </a:rPr>
              <a:t>存储器的层次 </a:t>
            </a:r>
          </a:p>
          <a:p>
            <a:pPr eaLnBrk="1" hangingPunct="1">
              <a:buFontTx/>
              <a:buNone/>
            </a:pPr>
            <a:r>
              <a:rPr lang="en-US" altLang="zh-CN" sz="4000">
                <a:latin typeface="Times New Roman" panose="02020603050405020304" pitchFamily="18" charset="0"/>
                <a:ea typeface="华文新魏" panose="02010800040101010101" pitchFamily="2" charset="-122"/>
              </a:rPr>
              <a:t>4.1.2 </a:t>
            </a:r>
            <a:r>
              <a:rPr lang="zh-CN" altLang="en-US" sz="4000">
                <a:latin typeface="Times New Roman" panose="02020603050405020304" pitchFamily="18" charset="0"/>
                <a:ea typeface="华文新魏" panose="02010800040101010101" pitchFamily="2" charset="-122"/>
              </a:rPr>
              <a:t>存储管理的任务 </a:t>
            </a:r>
          </a:p>
          <a:p>
            <a:pPr eaLnBrk="1" hangingPunct="1">
              <a:buFontTx/>
              <a:buNone/>
            </a:pPr>
            <a:r>
              <a:rPr lang="en-US" altLang="zh-CN" sz="4000">
                <a:latin typeface="Times New Roman" panose="02020603050405020304" pitchFamily="18" charset="0"/>
                <a:ea typeface="华文新魏" panose="02010800040101010101" pitchFamily="2" charset="-122"/>
              </a:rPr>
              <a:t>4.1.3 </a:t>
            </a:r>
            <a:r>
              <a:rPr lang="zh-CN" altLang="en-US" sz="4000">
                <a:latin typeface="Times New Roman" panose="02020603050405020304" pitchFamily="18" charset="0"/>
                <a:ea typeface="华文新魏" panose="02010800040101010101" pitchFamily="2" charset="-122"/>
              </a:rPr>
              <a:t>存储管理的功能</a:t>
            </a:r>
          </a:p>
          <a:p>
            <a:pPr eaLnBrk="1" hangingPunct="1">
              <a:buFontTx/>
              <a:buNone/>
            </a:pPr>
            <a:r>
              <a:rPr lang="en-US" altLang="zh-CN" sz="4000">
                <a:latin typeface="Times New Roman" panose="02020603050405020304" pitchFamily="18" charset="0"/>
                <a:ea typeface="华文新魏" panose="02010800040101010101" pitchFamily="2" charset="-122"/>
              </a:rPr>
              <a:t>4.1.4 </a:t>
            </a:r>
            <a:r>
              <a:rPr lang="zh-CN" altLang="en-US" sz="4000">
                <a:latin typeface="Times New Roman" panose="02020603050405020304" pitchFamily="18" charset="0"/>
                <a:ea typeface="华文新魏" panose="02010800040101010101" pitchFamily="2" charset="-122"/>
              </a:rPr>
              <a:t>地址转换的方式</a:t>
            </a:r>
          </a:p>
          <a:p>
            <a:pPr eaLnBrk="1" hangingPunct="1">
              <a:buFontTx/>
              <a:buNone/>
            </a:pPr>
            <a:r>
              <a:rPr lang="en-US" altLang="zh-CN" sz="4000">
                <a:latin typeface="Times New Roman" panose="02020603050405020304" pitchFamily="18" charset="0"/>
                <a:ea typeface="华文新魏" panose="02010800040101010101" pitchFamily="2" charset="-122"/>
              </a:rPr>
              <a:t>4.1.5 </a:t>
            </a:r>
            <a:r>
              <a:rPr lang="zh-CN" altLang="en-US" sz="4000">
                <a:latin typeface="Times New Roman" panose="02020603050405020304" pitchFamily="18" charset="0"/>
                <a:ea typeface="华文新魏" panose="02010800040101010101" pitchFamily="2" charset="-122"/>
              </a:rPr>
              <a:t>存储管理方式</a:t>
            </a:r>
          </a:p>
        </p:txBody>
      </p:sp>
    </p:spTree>
    <p:extLst>
      <p:ext uri="{BB962C8B-B14F-4D97-AF65-F5344CB8AC3E}">
        <p14:creationId xmlns:p14="http://schemas.microsoft.com/office/powerpoint/2010/main" val="1103978151"/>
      </p:ext>
    </p:extLst>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0113" y="260350"/>
            <a:ext cx="7772400"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4.2.1 </a:t>
            </a:r>
            <a:r>
              <a:rPr kumimoji="1" lang="zh-CN" altLang="en-US">
                <a:solidFill>
                  <a:srgbClr val="FF0000"/>
                </a:solidFill>
                <a:latin typeface="Times New Roman" panose="02020603050405020304" pitchFamily="18" charset="0"/>
                <a:ea typeface="华文新魏" panose="02010800040101010101" pitchFamily="2" charset="-122"/>
              </a:rPr>
              <a:t>单用户连续存储管</a:t>
            </a:r>
            <a:endParaRPr lang="zh-CN" altLang="en-US" b="1">
              <a:latin typeface="华文新魏" panose="02010800040101010101" pitchFamily="2" charset="-122"/>
              <a:ea typeface="华文新魏" panose="02010800040101010101" pitchFamily="2" charset="-122"/>
            </a:endParaRPr>
          </a:p>
        </p:txBody>
      </p:sp>
      <p:sp>
        <p:nvSpPr>
          <p:cNvPr id="23555" name="Rectangle 3"/>
          <p:cNvSpPr>
            <a:spLocks noGrp="1" noChangeArrowheads="1"/>
          </p:cNvSpPr>
          <p:nvPr>
            <p:ph type="body" idx="1"/>
          </p:nvPr>
        </p:nvSpPr>
        <p:spPr>
          <a:xfrm>
            <a:off x="685800" y="1295400"/>
            <a:ext cx="8229600" cy="1655763"/>
          </a:xfrm>
        </p:spPr>
        <p:txBody>
          <a:bodyPr/>
          <a:lstStyle/>
          <a:p>
            <a:pPr algn="just" eaLnBrk="1" hangingPunct="1"/>
            <a:r>
              <a:rPr lang="zh-CN" altLang="en-US">
                <a:latin typeface="华文新魏" panose="02010800040101010101" pitchFamily="2" charset="-122"/>
                <a:ea typeface="华文新魏" panose="02010800040101010101" pitchFamily="2" charset="-122"/>
              </a:rPr>
              <a:t>一般采用静态定位 </a:t>
            </a:r>
          </a:p>
          <a:p>
            <a:pPr algn="just" eaLnBrk="1" hangingPunct="1"/>
            <a:r>
              <a:rPr lang="zh-CN" altLang="en-US">
                <a:latin typeface="华文新魏" panose="02010800040101010101" pitchFamily="2" charset="-122"/>
                <a:ea typeface="华文新魏" panose="02010800040101010101" pitchFamily="2" charset="-122"/>
              </a:rPr>
              <a:t>栅栏寄存器</a:t>
            </a:r>
          </a:p>
          <a:p>
            <a:pPr algn="just" eaLnBrk="1" hangingPunct="1"/>
            <a:r>
              <a:rPr lang="zh-CN" altLang="en-US">
                <a:latin typeface="华文新魏" panose="02010800040101010101" pitchFamily="2" charset="-122"/>
                <a:ea typeface="华文新魏" panose="02010800040101010101" pitchFamily="2" charset="-122"/>
              </a:rPr>
              <a:t>存储保护</a:t>
            </a:r>
          </a:p>
        </p:txBody>
      </p:sp>
      <p:grpSp>
        <p:nvGrpSpPr>
          <p:cNvPr id="23556" name="Group 4"/>
          <p:cNvGrpSpPr>
            <a:grpSpLocks/>
          </p:cNvGrpSpPr>
          <p:nvPr/>
        </p:nvGrpSpPr>
        <p:grpSpPr bwMode="auto">
          <a:xfrm>
            <a:off x="971550" y="3068638"/>
            <a:ext cx="6705600" cy="3200400"/>
            <a:chOff x="2421" y="8397"/>
            <a:chExt cx="7080" cy="1409"/>
          </a:xfrm>
        </p:grpSpPr>
        <p:sp>
          <p:nvSpPr>
            <p:cNvPr id="23557" name="Text Box 5"/>
            <p:cNvSpPr txBox="1">
              <a:spLocks noChangeArrowheads="1"/>
            </p:cNvSpPr>
            <p:nvPr/>
          </p:nvSpPr>
          <p:spPr bwMode="auto">
            <a:xfrm>
              <a:off x="5872" y="8621"/>
              <a:ext cx="1594"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操作系统区</a:t>
              </a:r>
            </a:p>
          </p:txBody>
        </p:sp>
        <p:sp>
          <p:nvSpPr>
            <p:cNvPr id="23558" name="Text Box 6"/>
            <p:cNvSpPr txBox="1">
              <a:spLocks noChangeArrowheads="1"/>
            </p:cNvSpPr>
            <p:nvPr/>
          </p:nvSpPr>
          <p:spPr bwMode="auto">
            <a:xfrm>
              <a:off x="5872" y="8916"/>
              <a:ext cx="1594" cy="890"/>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作业</a:t>
              </a:r>
              <a:r>
                <a:rPr lang="en-US" altLang="zh-CN" sz="1600">
                  <a:solidFill>
                    <a:srgbClr val="6600CC"/>
                  </a:solidFill>
                  <a:latin typeface="宋体" panose="02010600030101010101" pitchFamily="2" charset="-122"/>
                </a:rPr>
                <a:t>i</a:t>
              </a:r>
              <a:r>
                <a:rPr lang="zh-CN" altLang="en-US" sz="1600">
                  <a:solidFill>
                    <a:srgbClr val="6600CC"/>
                  </a:solidFill>
                  <a:latin typeface="宋体" panose="02010600030101010101" pitchFamily="2" charset="-122"/>
                </a:rPr>
                <a:t>的</a:t>
              </a:r>
            </a:p>
            <a:p>
              <a:pPr algn="ctr"/>
              <a:r>
                <a:rPr lang="zh-CN" altLang="en-US" sz="1600">
                  <a:solidFill>
                    <a:srgbClr val="6600CC"/>
                  </a:solidFill>
                  <a:latin typeface="宋体" panose="02010600030101010101" pitchFamily="2" charset="-122"/>
                </a:rPr>
                <a:t>程序、数据等</a:t>
              </a:r>
            </a:p>
          </p:txBody>
        </p:sp>
        <p:sp>
          <p:nvSpPr>
            <p:cNvPr id="23559" name="Text Box 7"/>
            <p:cNvSpPr txBox="1">
              <a:spLocks noChangeArrowheads="1"/>
            </p:cNvSpPr>
            <p:nvPr/>
          </p:nvSpPr>
          <p:spPr bwMode="auto">
            <a:xfrm>
              <a:off x="8085" y="8770"/>
              <a:ext cx="1327"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界限地址</a:t>
              </a:r>
            </a:p>
          </p:txBody>
        </p:sp>
        <p:sp>
          <p:nvSpPr>
            <p:cNvPr id="23560" name="Text Box 8"/>
            <p:cNvSpPr txBox="1">
              <a:spLocks noChangeArrowheads="1"/>
            </p:cNvSpPr>
            <p:nvPr/>
          </p:nvSpPr>
          <p:spPr bwMode="auto">
            <a:xfrm>
              <a:off x="7908" y="8485"/>
              <a:ext cx="1593" cy="20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栅栏寄存器</a:t>
              </a:r>
            </a:p>
          </p:txBody>
        </p:sp>
        <p:sp>
          <p:nvSpPr>
            <p:cNvPr id="23561" name="Line 9"/>
            <p:cNvSpPr>
              <a:spLocks noChangeShapeType="1"/>
            </p:cNvSpPr>
            <p:nvPr/>
          </p:nvSpPr>
          <p:spPr bwMode="auto">
            <a:xfrm flipH="1">
              <a:off x="7466" y="8916"/>
              <a:ext cx="61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2" name="Text Box 10"/>
            <p:cNvSpPr txBox="1">
              <a:spLocks noChangeArrowheads="1"/>
            </p:cNvSpPr>
            <p:nvPr/>
          </p:nvSpPr>
          <p:spPr bwMode="auto">
            <a:xfrm>
              <a:off x="2421" y="8694"/>
              <a:ext cx="1150"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作业</a:t>
              </a:r>
              <a:r>
                <a:rPr lang="en-US" altLang="zh-CN" sz="1600">
                  <a:solidFill>
                    <a:srgbClr val="6600CC"/>
                  </a:solidFill>
                  <a:latin typeface="宋体" panose="02010600030101010101" pitchFamily="2" charset="-122"/>
                </a:rPr>
                <a:t>2</a:t>
              </a:r>
            </a:p>
          </p:txBody>
        </p:sp>
        <p:sp>
          <p:nvSpPr>
            <p:cNvPr id="23563" name="Text Box 11"/>
            <p:cNvSpPr txBox="1">
              <a:spLocks noChangeArrowheads="1"/>
            </p:cNvSpPr>
            <p:nvPr/>
          </p:nvSpPr>
          <p:spPr bwMode="auto">
            <a:xfrm>
              <a:off x="2421" y="8982"/>
              <a:ext cx="1150" cy="296"/>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作业</a:t>
              </a:r>
              <a:r>
                <a:rPr lang="en-US" altLang="zh-CN" sz="1600">
                  <a:solidFill>
                    <a:srgbClr val="6600CC"/>
                  </a:solidFill>
                  <a:latin typeface="宋体" panose="02010600030101010101" pitchFamily="2" charset="-122"/>
                </a:rPr>
                <a:t>1</a:t>
              </a:r>
            </a:p>
          </p:txBody>
        </p:sp>
        <p:sp>
          <p:nvSpPr>
            <p:cNvPr id="23564" name="Line 12"/>
            <p:cNvSpPr>
              <a:spLocks noChangeShapeType="1"/>
            </p:cNvSpPr>
            <p:nvPr/>
          </p:nvSpPr>
          <p:spPr bwMode="auto">
            <a:xfrm>
              <a:off x="2421" y="8397"/>
              <a:ext cx="0" cy="2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Text Box 13"/>
            <p:cNvSpPr txBox="1">
              <a:spLocks noChangeArrowheads="1"/>
            </p:cNvSpPr>
            <p:nvPr/>
          </p:nvSpPr>
          <p:spPr bwMode="auto">
            <a:xfrm>
              <a:off x="3571" y="9362"/>
              <a:ext cx="2213" cy="29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界限地址 </a:t>
              </a:r>
              <a:r>
                <a:rPr lang="en-US" altLang="zh-CN" sz="1600">
                  <a:solidFill>
                    <a:srgbClr val="6600CC"/>
                  </a:solidFill>
                  <a:latin typeface="宋体" panose="02010600030101010101" pitchFamily="2" charset="-122"/>
                </a:rPr>
                <a:t>+ </a:t>
              </a:r>
              <a:r>
                <a:rPr lang="zh-CN" altLang="en-US" sz="1600">
                  <a:solidFill>
                    <a:srgbClr val="6600CC"/>
                  </a:solidFill>
                  <a:latin typeface="宋体" panose="02010600030101010101" pitchFamily="2" charset="-122"/>
                </a:rPr>
                <a:t>逻辑地址</a:t>
              </a:r>
            </a:p>
          </p:txBody>
        </p:sp>
        <p:sp>
          <p:nvSpPr>
            <p:cNvPr id="23566" name="Text Box 14"/>
            <p:cNvSpPr txBox="1">
              <a:spLocks noChangeArrowheads="1"/>
            </p:cNvSpPr>
            <p:nvPr/>
          </p:nvSpPr>
          <p:spPr bwMode="auto">
            <a:xfrm>
              <a:off x="4103" y="8991"/>
              <a:ext cx="1239" cy="295"/>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装入程序</a:t>
              </a:r>
            </a:p>
          </p:txBody>
        </p:sp>
        <p:sp>
          <p:nvSpPr>
            <p:cNvPr id="23567" name="Line 15"/>
            <p:cNvSpPr>
              <a:spLocks noChangeShapeType="1"/>
            </p:cNvSpPr>
            <p:nvPr/>
          </p:nvSpPr>
          <p:spPr bwMode="auto">
            <a:xfrm>
              <a:off x="3571" y="9140"/>
              <a:ext cx="53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8" name="Line 16"/>
            <p:cNvSpPr>
              <a:spLocks noChangeShapeType="1"/>
            </p:cNvSpPr>
            <p:nvPr/>
          </p:nvSpPr>
          <p:spPr bwMode="auto">
            <a:xfrm>
              <a:off x="5342" y="9140"/>
              <a:ext cx="53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69" name="Line 17"/>
            <p:cNvSpPr>
              <a:spLocks noChangeShapeType="1"/>
            </p:cNvSpPr>
            <p:nvPr/>
          </p:nvSpPr>
          <p:spPr bwMode="auto">
            <a:xfrm>
              <a:off x="3571" y="8397"/>
              <a:ext cx="0" cy="29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520087496"/>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404813"/>
            <a:ext cx="8512175"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单用户连续存储管理缺点</a:t>
            </a:r>
            <a:endParaRPr lang="zh-CN" altLang="en-US" sz="5400">
              <a:latin typeface="华文新魏" panose="02010800040101010101" pitchFamily="2" charset="-122"/>
              <a:ea typeface="华文新魏" panose="02010800040101010101" pitchFamily="2" charset="-122"/>
            </a:endParaRPr>
          </a:p>
        </p:txBody>
      </p:sp>
      <p:sp>
        <p:nvSpPr>
          <p:cNvPr id="24579" name="Rectangle 3"/>
          <p:cNvSpPr>
            <a:spLocks noGrp="1" noChangeArrowheads="1"/>
          </p:cNvSpPr>
          <p:nvPr>
            <p:ph type="body" idx="1"/>
          </p:nvPr>
        </p:nvSpPr>
        <p:spPr>
          <a:xfrm>
            <a:off x="1143000" y="1371600"/>
            <a:ext cx="7391400" cy="2476500"/>
          </a:xfrm>
        </p:spPr>
        <p:txBody>
          <a:bodyPr/>
          <a:lstStyle/>
          <a:p>
            <a:pPr algn="just" eaLnBrk="1" hangingPunct="1">
              <a:buFontTx/>
              <a:buNone/>
            </a:pPr>
            <a:r>
              <a:rPr lang="en-US" altLang="zh-CN" sz="40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处理器</a:t>
            </a:r>
            <a:r>
              <a:rPr lang="zh-CN" altLang="en-US" sz="3600">
                <a:ea typeface="华文新魏" panose="02010800040101010101" pitchFamily="2" charset="-122"/>
              </a:rPr>
              <a:t>和外部设备串行工作</a:t>
            </a:r>
            <a:r>
              <a:rPr lang="zh-CN" altLang="en-US" sz="3600">
                <a:latin typeface="华文新魏" panose="02010800040101010101" pitchFamily="2" charset="-122"/>
                <a:ea typeface="华文新魏" panose="02010800040101010101" pitchFamily="2" charset="-122"/>
              </a:rPr>
              <a:t>；</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一个作业独占主存储空间，降低存储空间的利用率；</a:t>
            </a:r>
          </a:p>
          <a:p>
            <a:pPr algn="just" eaLnBrk="1" hangingPunct="1">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计算机的外围设备利用率不高。</a:t>
            </a:r>
            <a:endParaRPr lang="zh-CN" altLang="en-US" sz="40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78549149"/>
      </p:ext>
    </p:extLst>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50825" y="333375"/>
            <a:ext cx="8512175"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4.2.2 </a:t>
            </a:r>
            <a:r>
              <a:rPr kumimoji="1" lang="zh-CN" altLang="en-US">
                <a:solidFill>
                  <a:srgbClr val="FF0000"/>
                </a:solidFill>
                <a:latin typeface="Times New Roman" panose="02020603050405020304" pitchFamily="18" charset="0"/>
                <a:ea typeface="华文新魏" panose="02010800040101010101" pitchFamily="2" charset="-122"/>
              </a:rPr>
              <a:t>固定分区存储管理</a:t>
            </a:r>
            <a:endParaRPr lang="zh-CN" altLang="en-US" sz="5400">
              <a:latin typeface="华文新魏" panose="02010800040101010101" pitchFamily="2" charset="-122"/>
              <a:ea typeface="华文新魏" panose="02010800040101010101" pitchFamily="2" charset="-122"/>
            </a:endParaRPr>
          </a:p>
        </p:txBody>
      </p:sp>
      <p:sp>
        <p:nvSpPr>
          <p:cNvPr id="25603" name="Rectangle 3"/>
          <p:cNvSpPr>
            <a:spLocks noGrp="1" noChangeArrowheads="1"/>
          </p:cNvSpPr>
          <p:nvPr>
            <p:ph type="body" idx="1"/>
          </p:nvPr>
        </p:nvSpPr>
        <p:spPr>
          <a:xfrm>
            <a:off x="539750" y="1287463"/>
            <a:ext cx="8424738" cy="1854200"/>
          </a:xfrm>
        </p:spPr>
        <p:txBody>
          <a:bodyPr/>
          <a:lstStyle/>
          <a:p>
            <a:pPr marL="0" indent="0" algn="just" eaLnBrk="1" hangingPunct="1"/>
            <a:r>
              <a:rPr lang="zh-CN" altLang="en-US" dirty="0">
                <a:solidFill>
                  <a:srgbClr val="333399"/>
                </a:solidFill>
                <a:latin typeface="华文新魏" panose="02010800040101010101" pitchFamily="2" charset="-122"/>
                <a:ea typeface="华文新魏" panose="02010800040101010101" pitchFamily="2" charset="-122"/>
              </a:rPr>
              <a:t>分区存储管理的基本思想：</a:t>
            </a:r>
          </a:p>
          <a:p>
            <a:pPr marL="0" indent="0" algn="just" eaLnBrk="1" hangingPunct="1">
              <a:buFontTx/>
              <a:buNone/>
            </a:pPr>
            <a:r>
              <a:rPr lang="zh-CN" altLang="en-US" sz="2800" dirty="0">
                <a:latin typeface="华文新魏" panose="02010800040101010101" pitchFamily="2" charset="-122"/>
                <a:ea typeface="华文新魏" panose="02010800040101010101" pitchFamily="2" charset="-122"/>
              </a:rPr>
              <a:t>     </a:t>
            </a:r>
            <a:r>
              <a:rPr lang="zh-CN" altLang="en-US" sz="2800" dirty="0">
                <a:latin typeface="楷体" panose="02010609060101010101" pitchFamily="49" charset="-122"/>
                <a:ea typeface="楷体" panose="02010609060101010101" pitchFamily="49" charset="-122"/>
              </a:rPr>
              <a:t>给进入主存的用户进程划分一块连续存储区域，把进程装入该连续存储区域</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使各进程能并发执行</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这是能满足多道程序设计需要的最简单的存储管理技术。</a:t>
            </a:r>
          </a:p>
        </p:txBody>
      </p:sp>
      <p:sp>
        <p:nvSpPr>
          <p:cNvPr id="21508" name="Rectangle 4"/>
          <p:cNvSpPr>
            <a:spLocks noChangeArrowheads="1"/>
          </p:cNvSpPr>
          <p:nvPr/>
        </p:nvSpPr>
        <p:spPr bwMode="auto">
          <a:xfrm>
            <a:off x="468313" y="3443288"/>
            <a:ext cx="8280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3200" dirty="0">
                <a:solidFill>
                  <a:srgbClr val="333399"/>
                </a:solidFill>
                <a:latin typeface="华文新魏" panose="02010800040101010101" pitchFamily="2" charset="-122"/>
                <a:ea typeface="华文新魏" panose="02010800040101010101" pitchFamily="2" charset="-122"/>
              </a:rPr>
              <a:t>固定分区的基本思想：</a:t>
            </a:r>
          </a:p>
          <a:p>
            <a:pPr algn="just" eaLnBrk="1" hangingPunct="1">
              <a:spcBef>
                <a:spcPct val="20000"/>
              </a:spcBef>
            </a:pPr>
            <a:r>
              <a:rPr lang="zh-CN" altLang="en-US" sz="4000" dirty="0">
                <a:latin typeface="华文新魏" panose="02010800040101010101" pitchFamily="2" charset="-122"/>
                <a:ea typeface="华文新魏" panose="02010800040101010101" pitchFamily="2" charset="-122"/>
              </a:rPr>
              <a:t>   </a:t>
            </a:r>
            <a:r>
              <a:rPr lang="zh-CN" altLang="en-US" sz="2800" dirty="0">
                <a:latin typeface="楷体" panose="02010609060101010101" pitchFamily="49" charset="-122"/>
                <a:ea typeface="楷体" panose="02010609060101010101" pitchFamily="49" charset="-122"/>
              </a:rPr>
              <a:t>将内存空间划分为若干个固定大小的区域，每个区域的边界不能改变，分区可采用两种方式：分区大小相等、分区大小不等。</a:t>
            </a:r>
          </a:p>
        </p:txBody>
      </p:sp>
    </p:spTree>
    <p:extLst>
      <p:ext uri="{BB962C8B-B14F-4D97-AF65-F5344CB8AC3E}">
        <p14:creationId xmlns:p14="http://schemas.microsoft.com/office/powerpoint/2010/main" val="176264569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358775"/>
            <a:ext cx="7772400" cy="1339850"/>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固定分区存储管理分割主存储器空间成若干个连续区域</a:t>
            </a:r>
            <a:r>
              <a:rPr lang="zh-CN" altLang="en-US">
                <a:latin typeface="华文新魏" panose="02010800040101010101" pitchFamily="2" charset="-122"/>
                <a:ea typeface="华文新魏" panose="02010800040101010101" pitchFamily="2" charset="-122"/>
              </a:rPr>
              <a:t> </a:t>
            </a:r>
          </a:p>
        </p:txBody>
      </p:sp>
      <p:sp>
        <p:nvSpPr>
          <p:cNvPr id="26627" name="Rectangle 3"/>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26628" name="Group 4"/>
          <p:cNvGrpSpPr>
            <a:grpSpLocks/>
          </p:cNvGrpSpPr>
          <p:nvPr/>
        </p:nvGrpSpPr>
        <p:grpSpPr bwMode="auto">
          <a:xfrm>
            <a:off x="2514600" y="2057400"/>
            <a:ext cx="3429000" cy="3657600"/>
            <a:chOff x="4701" y="2941"/>
            <a:chExt cx="2760" cy="4350"/>
          </a:xfrm>
        </p:grpSpPr>
        <p:sp>
          <p:nvSpPr>
            <p:cNvPr id="26629" name="Text Box 5"/>
            <p:cNvSpPr txBox="1">
              <a:spLocks noChangeArrowheads="1"/>
            </p:cNvSpPr>
            <p:nvPr/>
          </p:nvSpPr>
          <p:spPr bwMode="auto">
            <a:xfrm>
              <a:off x="4701" y="2941"/>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操作系统区（</a:t>
              </a:r>
              <a:r>
                <a:rPr lang="en-US" altLang="zh-CN" sz="2000">
                  <a:solidFill>
                    <a:srgbClr val="6600CC"/>
                  </a:solidFill>
                  <a:latin typeface="宋体" panose="02010600030101010101" pitchFamily="2" charset="-122"/>
                </a:rPr>
                <a:t>8K</a:t>
              </a:r>
              <a:r>
                <a:rPr lang="zh-CN" altLang="en-US" sz="2000">
                  <a:solidFill>
                    <a:srgbClr val="6600CC"/>
                  </a:solidFill>
                  <a:latin typeface="宋体" panose="02010600030101010101" pitchFamily="2" charset="-122"/>
                </a:rPr>
                <a:t>）</a:t>
              </a:r>
            </a:p>
          </p:txBody>
        </p:sp>
        <p:sp>
          <p:nvSpPr>
            <p:cNvPr id="26630" name="Text Box 6"/>
            <p:cNvSpPr txBox="1">
              <a:spLocks noChangeArrowheads="1"/>
            </p:cNvSpPr>
            <p:nvPr/>
          </p:nvSpPr>
          <p:spPr bwMode="auto">
            <a:xfrm>
              <a:off x="4701" y="3568"/>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1</a:t>
              </a:r>
              <a:r>
                <a:rPr lang="zh-CN" altLang="en-US" sz="2000">
                  <a:solidFill>
                    <a:srgbClr val="6600CC"/>
                  </a:solidFill>
                  <a:latin typeface="宋体" panose="02010600030101010101" pitchFamily="2" charset="-122"/>
                </a:rPr>
                <a:t>（</a:t>
              </a:r>
              <a:r>
                <a:rPr lang="en-US" altLang="zh-CN" sz="2000">
                  <a:solidFill>
                    <a:srgbClr val="6600CC"/>
                  </a:solidFill>
                  <a:latin typeface="宋体" panose="02010600030101010101" pitchFamily="2" charset="-122"/>
                </a:rPr>
                <a:t>8K</a:t>
              </a:r>
              <a:r>
                <a:rPr lang="zh-CN" altLang="en-US" sz="2000">
                  <a:solidFill>
                    <a:srgbClr val="6600CC"/>
                  </a:solidFill>
                  <a:latin typeface="宋体" panose="02010600030101010101" pitchFamily="2" charset="-122"/>
                </a:rPr>
                <a:t>）</a:t>
              </a:r>
            </a:p>
          </p:txBody>
        </p:sp>
        <p:sp>
          <p:nvSpPr>
            <p:cNvPr id="26631" name="Text Box 7"/>
            <p:cNvSpPr txBox="1">
              <a:spLocks noChangeArrowheads="1"/>
            </p:cNvSpPr>
            <p:nvPr/>
          </p:nvSpPr>
          <p:spPr bwMode="auto">
            <a:xfrm>
              <a:off x="4701" y="4189"/>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2</a:t>
              </a:r>
              <a:r>
                <a:rPr lang="zh-CN" altLang="en-US" sz="2000">
                  <a:solidFill>
                    <a:srgbClr val="6600CC"/>
                  </a:solidFill>
                  <a:latin typeface="宋体" panose="02010600030101010101" pitchFamily="2" charset="-122"/>
                </a:rPr>
                <a:t>（</a:t>
              </a:r>
              <a:r>
                <a:rPr lang="en-US" altLang="zh-CN" sz="2000">
                  <a:solidFill>
                    <a:srgbClr val="6600CC"/>
                  </a:solidFill>
                  <a:latin typeface="宋体" panose="02010600030101010101" pitchFamily="2" charset="-122"/>
                </a:rPr>
                <a:t>16K</a:t>
              </a:r>
              <a:r>
                <a:rPr lang="zh-CN" altLang="en-US" sz="900">
                  <a:solidFill>
                    <a:srgbClr val="6600CC"/>
                  </a:solidFill>
                  <a:latin typeface="宋体" panose="02010600030101010101" pitchFamily="2" charset="-122"/>
                </a:rPr>
                <a:t>）</a:t>
              </a:r>
            </a:p>
          </p:txBody>
        </p:sp>
        <p:sp>
          <p:nvSpPr>
            <p:cNvPr id="26632" name="Text Box 8"/>
            <p:cNvSpPr txBox="1">
              <a:spLocks noChangeArrowheads="1"/>
            </p:cNvSpPr>
            <p:nvPr/>
          </p:nvSpPr>
          <p:spPr bwMode="auto">
            <a:xfrm>
              <a:off x="4701" y="4810"/>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3</a:t>
              </a:r>
              <a:r>
                <a:rPr lang="zh-CN" altLang="en-US" sz="2000">
                  <a:solidFill>
                    <a:srgbClr val="6600CC"/>
                  </a:solidFill>
                  <a:latin typeface="宋体" panose="02010600030101010101" pitchFamily="2" charset="-122"/>
                </a:rPr>
                <a:t>（</a:t>
              </a:r>
              <a:r>
                <a:rPr lang="en-US" altLang="zh-CN" sz="2000">
                  <a:solidFill>
                    <a:srgbClr val="6600CC"/>
                  </a:solidFill>
                  <a:latin typeface="宋体" panose="02010600030101010101" pitchFamily="2" charset="-122"/>
                </a:rPr>
                <a:t>16K</a:t>
              </a:r>
              <a:r>
                <a:rPr lang="zh-CN" altLang="en-US" sz="900">
                  <a:solidFill>
                    <a:srgbClr val="6600CC"/>
                  </a:solidFill>
                  <a:latin typeface="宋体" panose="02010600030101010101" pitchFamily="2" charset="-122"/>
                </a:rPr>
                <a:t>）</a:t>
              </a:r>
            </a:p>
          </p:txBody>
        </p:sp>
        <p:sp>
          <p:nvSpPr>
            <p:cNvPr id="26633" name="Text Box 9"/>
            <p:cNvSpPr txBox="1">
              <a:spLocks noChangeArrowheads="1"/>
            </p:cNvSpPr>
            <p:nvPr/>
          </p:nvSpPr>
          <p:spPr bwMode="auto">
            <a:xfrm>
              <a:off x="4701" y="5428"/>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4</a:t>
              </a:r>
              <a:r>
                <a:rPr lang="zh-CN" altLang="en-US" sz="2000">
                  <a:solidFill>
                    <a:srgbClr val="6600CC"/>
                  </a:solidFill>
                  <a:latin typeface="宋体" panose="02010600030101010101" pitchFamily="2" charset="-122"/>
                </a:rPr>
                <a:t>（</a:t>
              </a:r>
              <a:r>
                <a:rPr lang="en-US" altLang="zh-CN" sz="2000">
                  <a:solidFill>
                    <a:srgbClr val="6600CC"/>
                  </a:solidFill>
                  <a:latin typeface="宋体" panose="02010600030101010101" pitchFamily="2" charset="-122"/>
                </a:rPr>
                <a:t>16K</a:t>
              </a:r>
              <a:r>
                <a:rPr lang="zh-CN" altLang="en-US" sz="2000">
                  <a:solidFill>
                    <a:srgbClr val="6600CC"/>
                  </a:solidFill>
                  <a:latin typeface="宋体" panose="02010600030101010101" pitchFamily="2" charset="-122"/>
                </a:rPr>
                <a:t>）</a:t>
              </a:r>
            </a:p>
          </p:txBody>
        </p:sp>
        <p:sp>
          <p:nvSpPr>
            <p:cNvPr id="26634" name="Text Box 10"/>
            <p:cNvSpPr txBox="1">
              <a:spLocks noChangeArrowheads="1"/>
            </p:cNvSpPr>
            <p:nvPr/>
          </p:nvSpPr>
          <p:spPr bwMode="auto">
            <a:xfrm>
              <a:off x="4701" y="6049"/>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5</a:t>
              </a:r>
              <a:r>
                <a:rPr lang="zh-CN" altLang="en-US" sz="2000">
                  <a:solidFill>
                    <a:srgbClr val="6600CC"/>
                  </a:solidFill>
                  <a:latin typeface="宋体" panose="02010600030101010101" pitchFamily="2" charset="-122"/>
                </a:rPr>
                <a:t>（</a:t>
              </a:r>
              <a:r>
                <a:rPr lang="en-US" altLang="zh-CN" sz="2000">
                  <a:solidFill>
                    <a:srgbClr val="6600CC"/>
                  </a:solidFill>
                  <a:latin typeface="宋体" panose="02010600030101010101" pitchFamily="2" charset="-122"/>
                </a:rPr>
                <a:t>32K</a:t>
              </a:r>
              <a:r>
                <a:rPr lang="zh-CN" altLang="en-US" sz="2000">
                  <a:solidFill>
                    <a:srgbClr val="6600CC"/>
                  </a:solidFill>
                  <a:latin typeface="宋体" panose="02010600030101010101" pitchFamily="2" charset="-122"/>
                </a:rPr>
                <a:t>）</a:t>
              </a:r>
            </a:p>
          </p:txBody>
        </p:sp>
        <p:sp>
          <p:nvSpPr>
            <p:cNvPr id="26635" name="Text Box 11"/>
            <p:cNvSpPr txBox="1">
              <a:spLocks noChangeArrowheads="1"/>
            </p:cNvSpPr>
            <p:nvPr/>
          </p:nvSpPr>
          <p:spPr bwMode="auto">
            <a:xfrm>
              <a:off x="4701" y="6670"/>
              <a:ext cx="2760" cy="621"/>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6</a:t>
              </a:r>
              <a:r>
                <a:rPr lang="zh-CN" altLang="en-US" sz="2000">
                  <a:solidFill>
                    <a:srgbClr val="6600CC"/>
                  </a:solidFill>
                  <a:latin typeface="宋体" panose="02010600030101010101" pitchFamily="2" charset="-122"/>
                </a:rPr>
                <a:t>（</a:t>
              </a:r>
              <a:r>
                <a:rPr lang="en-US" altLang="zh-CN" sz="2000">
                  <a:solidFill>
                    <a:srgbClr val="6600CC"/>
                  </a:solidFill>
                  <a:latin typeface="宋体" panose="02010600030101010101" pitchFamily="2" charset="-122"/>
                </a:rPr>
                <a:t>32K</a:t>
              </a:r>
              <a:r>
                <a:rPr lang="zh-CN" altLang="en-US" sz="2000">
                  <a:solidFill>
                    <a:srgbClr val="6600CC"/>
                  </a:solidFill>
                  <a:latin typeface="宋体" panose="02010600030101010101" pitchFamily="2" charset="-122"/>
                </a:rPr>
                <a:t>）</a:t>
              </a:r>
            </a:p>
          </p:txBody>
        </p:sp>
      </p:grpSp>
    </p:spTree>
    <p:extLst>
      <p:ext uri="{BB962C8B-B14F-4D97-AF65-F5344CB8AC3E}">
        <p14:creationId xmlns:p14="http://schemas.microsoft.com/office/powerpoint/2010/main" val="1221727194"/>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850" y="260350"/>
            <a:ext cx="84582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固定分区存储管理</a:t>
            </a:r>
            <a:r>
              <a:rPr kumimoji="1" lang="en-US" altLang="zh-CN">
                <a:solidFill>
                  <a:srgbClr val="FF0000"/>
                </a:solidFill>
                <a:latin typeface="Times New Roman" panose="02020603050405020304" pitchFamily="18" charset="0"/>
                <a:ea typeface="华文新魏" panose="02010800040101010101" pitchFamily="2" charset="-122"/>
              </a:rPr>
              <a:t>(3)</a:t>
            </a:r>
            <a:endParaRPr lang="en-US" altLang="zh-CN" sz="5400">
              <a:latin typeface="华文新魏" panose="02010800040101010101" pitchFamily="2" charset="-122"/>
              <a:ea typeface="华文新魏" panose="02010800040101010101" pitchFamily="2" charset="-122"/>
            </a:endParaRPr>
          </a:p>
        </p:txBody>
      </p:sp>
      <p:grpSp>
        <p:nvGrpSpPr>
          <p:cNvPr id="2" name="Group 3"/>
          <p:cNvGrpSpPr>
            <a:grpSpLocks/>
          </p:cNvGrpSpPr>
          <p:nvPr/>
        </p:nvGrpSpPr>
        <p:grpSpPr bwMode="auto">
          <a:xfrm>
            <a:off x="914400" y="1533525"/>
            <a:ext cx="7010400" cy="4343400"/>
            <a:chOff x="1584" y="2064"/>
            <a:chExt cx="3626" cy="2500"/>
          </a:xfrm>
        </p:grpSpPr>
        <p:grpSp>
          <p:nvGrpSpPr>
            <p:cNvPr id="27653" name="Group 4"/>
            <p:cNvGrpSpPr>
              <a:grpSpLocks/>
            </p:cNvGrpSpPr>
            <p:nvPr/>
          </p:nvGrpSpPr>
          <p:grpSpPr bwMode="auto">
            <a:xfrm>
              <a:off x="1584" y="2448"/>
              <a:ext cx="3626" cy="2116"/>
              <a:chOff x="-3" y="419"/>
              <a:chExt cx="2570" cy="2116"/>
            </a:xfrm>
          </p:grpSpPr>
          <p:grpSp>
            <p:nvGrpSpPr>
              <p:cNvPr id="27655" name="Group 5"/>
              <p:cNvGrpSpPr>
                <a:grpSpLocks/>
              </p:cNvGrpSpPr>
              <p:nvPr/>
            </p:nvGrpSpPr>
            <p:grpSpPr bwMode="auto">
              <a:xfrm>
                <a:off x="0" y="422"/>
                <a:ext cx="2564" cy="2110"/>
                <a:chOff x="0" y="422"/>
                <a:chExt cx="2564" cy="2110"/>
              </a:xfrm>
            </p:grpSpPr>
            <p:grpSp>
              <p:nvGrpSpPr>
                <p:cNvPr id="27657" name="Group 6"/>
                <p:cNvGrpSpPr>
                  <a:grpSpLocks/>
                </p:cNvGrpSpPr>
                <p:nvPr/>
              </p:nvGrpSpPr>
              <p:grpSpPr bwMode="auto">
                <a:xfrm>
                  <a:off x="0" y="422"/>
                  <a:ext cx="641" cy="422"/>
                  <a:chOff x="0" y="422"/>
                  <a:chExt cx="641" cy="422"/>
                </a:xfrm>
              </p:grpSpPr>
              <p:sp>
                <p:nvSpPr>
                  <p:cNvPr id="27715" name="Rectangle 7"/>
                  <p:cNvSpPr>
                    <a:spLocks noChangeArrowheads="1"/>
                  </p:cNvSpPr>
                  <p:nvPr/>
                </p:nvSpPr>
                <p:spPr bwMode="auto">
                  <a:xfrm>
                    <a:off x="43" y="422"/>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仿宋_GB2312" pitchFamily="49" charset="-122"/>
                      </a:rPr>
                      <a:t>分区号</a:t>
                    </a:r>
                    <a:endParaRPr kumimoji="1" lang="zh-CN" altLang="en-US"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716" name="Rectangle 8"/>
                  <p:cNvSpPr>
                    <a:spLocks noChangeArrowheads="1"/>
                  </p:cNvSpPr>
                  <p:nvPr/>
                </p:nvSpPr>
                <p:spPr bwMode="auto">
                  <a:xfrm>
                    <a:off x="0" y="422"/>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8" name="Group 9"/>
                <p:cNvGrpSpPr>
                  <a:grpSpLocks/>
                </p:cNvGrpSpPr>
                <p:nvPr/>
              </p:nvGrpSpPr>
              <p:grpSpPr bwMode="auto">
                <a:xfrm>
                  <a:off x="641" y="422"/>
                  <a:ext cx="641" cy="422"/>
                  <a:chOff x="641" y="422"/>
                  <a:chExt cx="641" cy="422"/>
                </a:xfrm>
              </p:grpSpPr>
              <p:sp>
                <p:nvSpPr>
                  <p:cNvPr id="27713" name="Rectangle 10"/>
                  <p:cNvSpPr>
                    <a:spLocks noChangeArrowheads="1"/>
                  </p:cNvSpPr>
                  <p:nvPr/>
                </p:nvSpPr>
                <p:spPr bwMode="auto">
                  <a:xfrm>
                    <a:off x="684" y="422"/>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仿宋_GB2312" pitchFamily="49" charset="-122"/>
                      </a:rPr>
                      <a:t>起   址</a:t>
                    </a:r>
                    <a:endParaRPr kumimoji="1" lang="zh-CN" altLang="en-US"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714" name="Rectangle 11"/>
                  <p:cNvSpPr>
                    <a:spLocks noChangeArrowheads="1"/>
                  </p:cNvSpPr>
                  <p:nvPr/>
                </p:nvSpPr>
                <p:spPr bwMode="auto">
                  <a:xfrm>
                    <a:off x="641" y="422"/>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9" name="Group 12"/>
                <p:cNvGrpSpPr>
                  <a:grpSpLocks/>
                </p:cNvGrpSpPr>
                <p:nvPr/>
              </p:nvGrpSpPr>
              <p:grpSpPr bwMode="auto">
                <a:xfrm>
                  <a:off x="1282" y="422"/>
                  <a:ext cx="641" cy="422"/>
                  <a:chOff x="1282" y="422"/>
                  <a:chExt cx="641" cy="422"/>
                </a:xfrm>
              </p:grpSpPr>
              <p:sp>
                <p:nvSpPr>
                  <p:cNvPr id="27711" name="Rectangle 13"/>
                  <p:cNvSpPr>
                    <a:spLocks noChangeArrowheads="1"/>
                  </p:cNvSpPr>
                  <p:nvPr/>
                </p:nvSpPr>
                <p:spPr bwMode="auto">
                  <a:xfrm>
                    <a:off x="1325" y="422"/>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仿宋_GB2312" pitchFamily="49" charset="-122"/>
                      </a:rPr>
                      <a:t>长   度</a:t>
                    </a:r>
                    <a:endParaRPr kumimoji="1" lang="zh-CN" altLang="en-US"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712" name="Rectangle 14"/>
                  <p:cNvSpPr>
                    <a:spLocks noChangeArrowheads="1"/>
                  </p:cNvSpPr>
                  <p:nvPr/>
                </p:nvSpPr>
                <p:spPr bwMode="auto">
                  <a:xfrm>
                    <a:off x="1282" y="422"/>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0" name="Group 15"/>
                <p:cNvGrpSpPr>
                  <a:grpSpLocks/>
                </p:cNvGrpSpPr>
                <p:nvPr/>
              </p:nvGrpSpPr>
              <p:grpSpPr bwMode="auto">
                <a:xfrm>
                  <a:off x="1923" y="422"/>
                  <a:ext cx="641" cy="422"/>
                  <a:chOff x="1923" y="422"/>
                  <a:chExt cx="641" cy="422"/>
                </a:xfrm>
              </p:grpSpPr>
              <p:sp>
                <p:nvSpPr>
                  <p:cNvPr id="27709" name="Rectangle 16"/>
                  <p:cNvSpPr>
                    <a:spLocks noChangeArrowheads="1"/>
                  </p:cNvSpPr>
                  <p:nvPr/>
                </p:nvSpPr>
                <p:spPr bwMode="auto">
                  <a:xfrm>
                    <a:off x="1966" y="422"/>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仿宋_GB2312" pitchFamily="49" charset="-122"/>
                      </a:rPr>
                      <a:t>占用标志</a:t>
                    </a:r>
                    <a:endParaRPr kumimoji="1" lang="zh-CN" altLang="en-US"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710" name="Rectangle 17"/>
                  <p:cNvSpPr>
                    <a:spLocks noChangeArrowheads="1"/>
                  </p:cNvSpPr>
                  <p:nvPr/>
                </p:nvSpPr>
                <p:spPr bwMode="auto">
                  <a:xfrm>
                    <a:off x="1923" y="422"/>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1" name="Group 18"/>
                <p:cNvGrpSpPr>
                  <a:grpSpLocks/>
                </p:cNvGrpSpPr>
                <p:nvPr/>
              </p:nvGrpSpPr>
              <p:grpSpPr bwMode="auto">
                <a:xfrm>
                  <a:off x="0" y="844"/>
                  <a:ext cx="641" cy="422"/>
                  <a:chOff x="0" y="844"/>
                  <a:chExt cx="641" cy="422"/>
                </a:xfrm>
              </p:grpSpPr>
              <p:sp>
                <p:nvSpPr>
                  <p:cNvPr id="27707" name="Rectangle 19"/>
                  <p:cNvSpPr>
                    <a:spLocks noChangeArrowheads="1"/>
                  </p:cNvSpPr>
                  <p:nvPr/>
                </p:nvSpPr>
                <p:spPr bwMode="auto">
                  <a:xfrm>
                    <a:off x="43" y="844"/>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708" name="Rectangle 20"/>
                  <p:cNvSpPr>
                    <a:spLocks noChangeArrowheads="1"/>
                  </p:cNvSpPr>
                  <p:nvPr/>
                </p:nvSpPr>
                <p:spPr bwMode="auto">
                  <a:xfrm>
                    <a:off x="0" y="844"/>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2" name="Group 21"/>
                <p:cNvGrpSpPr>
                  <a:grpSpLocks/>
                </p:cNvGrpSpPr>
                <p:nvPr/>
              </p:nvGrpSpPr>
              <p:grpSpPr bwMode="auto">
                <a:xfrm>
                  <a:off x="641" y="844"/>
                  <a:ext cx="641" cy="422"/>
                  <a:chOff x="641" y="844"/>
                  <a:chExt cx="641" cy="422"/>
                </a:xfrm>
              </p:grpSpPr>
              <p:sp>
                <p:nvSpPr>
                  <p:cNvPr id="27705" name="Rectangle 22"/>
                  <p:cNvSpPr>
                    <a:spLocks noChangeArrowheads="1"/>
                  </p:cNvSpPr>
                  <p:nvPr/>
                </p:nvSpPr>
                <p:spPr bwMode="auto">
                  <a:xfrm>
                    <a:off x="684" y="844"/>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706" name="Rectangle 23"/>
                  <p:cNvSpPr>
                    <a:spLocks noChangeArrowheads="1"/>
                  </p:cNvSpPr>
                  <p:nvPr/>
                </p:nvSpPr>
                <p:spPr bwMode="auto">
                  <a:xfrm>
                    <a:off x="641" y="844"/>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3" name="Group 24"/>
                <p:cNvGrpSpPr>
                  <a:grpSpLocks/>
                </p:cNvGrpSpPr>
                <p:nvPr/>
              </p:nvGrpSpPr>
              <p:grpSpPr bwMode="auto">
                <a:xfrm>
                  <a:off x="1282" y="844"/>
                  <a:ext cx="641" cy="422"/>
                  <a:chOff x="1282" y="844"/>
                  <a:chExt cx="641" cy="422"/>
                </a:xfrm>
              </p:grpSpPr>
              <p:sp>
                <p:nvSpPr>
                  <p:cNvPr id="27703" name="Rectangle 25"/>
                  <p:cNvSpPr>
                    <a:spLocks noChangeArrowheads="1"/>
                  </p:cNvSpPr>
                  <p:nvPr/>
                </p:nvSpPr>
                <p:spPr bwMode="auto">
                  <a:xfrm>
                    <a:off x="1325" y="844"/>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ea typeface="仿宋_GB2312" pitchFamily="49" charset="-122"/>
                      </a:rPr>
                      <a:t>5K</a:t>
                    </a:r>
                    <a:endParaRPr kumimoji="1" lang="en-US" altLang="zh-CN"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704" name="Rectangle 26"/>
                  <p:cNvSpPr>
                    <a:spLocks noChangeArrowheads="1"/>
                  </p:cNvSpPr>
                  <p:nvPr/>
                </p:nvSpPr>
                <p:spPr bwMode="auto">
                  <a:xfrm>
                    <a:off x="1282" y="844"/>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4" name="Group 27"/>
                <p:cNvGrpSpPr>
                  <a:grpSpLocks/>
                </p:cNvGrpSpPr>
                <p:nvPr/>
              </p:nvGrpSpPr>
              <p:grpSpPr bwMode="auto">
                <a:xfrm>
                  <a:off x="1923" y="844"/>
                  <a:ext cx="641" cy="422"/>
                  <a:chOff x="1923" y="844"/>
                  <a:chExt cx="641" cy="422"/>
                </a:xfrm>
              </p:grpSpPr>
              <p:sp>
                <p:nvSpPr>
                  <p:cNvPr id="27701" name="Rectangle 28"/>
                  <p:cNvSpPr>
                    <a:spLocks noChangeArrowheads="1"/>
                  </p:cNvSpPr>
                  <p:nvPr/>
                </p:nvSpPr>
                <p:spPr bwMode="auto">
                  <a:xfrm>
                    <a:off x="1966" y="844"/>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ea typeface="仿宋_GB2312" pitchFamily="49" charset="-122"/>
                      </a:rPr>
                      <a:t>Job1</a:t>
                    </a:r>
                    <a:endParaRPr kumimoji="1" lang="en-US" altLang="zh-CN"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702" name="Rectangle 29"/>
                  <p:cNvSpPr>
                    <a:spLocks noChangeArrowheads="1"/>
                  </p:cNvSpPr>
                  <p:nvPr/>
                </p:nvSpPr>
                <p:spPr bwMode="auto">
                  <a:xfrm>
                    <a:off x="1923" y="844"/>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5" name="Group 30"/>
                <p:cNvGrpSpPr>
                  <a:grpSpLocks/>
                </p:cNvGrpSpPr>
                <p:nvPr/>
              </p:nvGrpSpPr>
              <p:grpSpPr bwMode="auto">
                <a:xfrm>
                  <a:off x="0" y="1266"/>
                  <a:ext cx="641" cy="422"/>
                  <a:chOff x="0" y="1266"/>
                  <a:chExt cx="641" cy="422"/>
                </a:xfrm>
              </p:grpSpPr>
              <p:sp>
                <p:nvSpPr>
                  <p:cNvPr id="27699" name="Rectangle 31"/>
                  <p:cNvSpPr>
                    <a:spLocks noChangeArrowheads="1"/>
                  </p:cNvSpPr>
                  <p:nvPr/>
                </p:nvSpPr>
                <p:spPr bwMode="auto">
                  <a:xfrm>
                    <a:off x="43" y="1266"/>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700" name="Rectangle 32"/>
                  <p:cNvSpPr>
                    <a:spLocks noChangeArrowheads="1"/>
                  </p:cNvSpPr>
                  <p:nvPr/>
                </p:nvSpPr>
                <p:spPr bwMode="auto">
                  <a:xfrm>
                    <a:off x="0" y="1266"/>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6" name="Group 33"/>
                <p:cNvGrpSpPr>
                  <a:grpSpLocks/>
                </p:cNvGrpSpPr>
                <p:nvPr/>
              </p:nvGrpSpPr>
              <p:grpSpPr bwMode="auto">
                <a:xfrm>
                  <a:off x="641" y="1266"/>
                  <a:ext cx="641" cy="422"/>
                  <a:chOff x="641" y="1266"/>
                  <a:chExt cx="641" cy="422"/>
                </a:xfrm>
              </p:grpSpPr>
              <p:sp>
                <p:nvSpPr>
                  <p:cNvPr id="27697" name="Rectangle 34"/>
                  <p:cNvSpPr>
                    <a:spLocks noChangeArrowheads="1"/>
                  </p:cNvSpPr>
                  <p:nvPr/>
                </p:nvSpPr>
                <p:spPr bwMode="auto">
                  <a:xfrm>
                    <a:off x="684" y="1266"/>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98" name="Rectangle 35"/>
                  <p:cNvSpPr>
                    <a:spLocks noChangeArrowheads="1"/>
                  </p:cNvSpPr>
                  <p:nvPr/>
                </p:nvSpPr>
                <p:spPr bwMode="auto">
                  <a:xfrm>
                    <a:off x="641" y="1266"/>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7" name="Group 36"/>
                <p:cNvGrpSpPr>
                  <a:grpSpLocks/>
                </p:cNvGrpSpPr>
                <p:nvPr/>
              </p:nvGrpSpPr>
              <p:grpSpPr bwMode="auto">
                <a:xfrm>
                  <a:off x="1282" y="1266"/>
                  <a:ext cx="641" cy="422"/>
                  <a:chOff x="1282" y="1266"/>
                  <a:chExt cx="641" cy="422"/>
                </a:xfrm>
              </p:grpSpPr>
              <p:sp>
                <p:nvSpPr>
                  <p:cNvPr id="27695" name="Rectangle 37"/>
                  <p:cNvSpPr>
                    <a:spLocks noChangeArrowheads="1"/>
                  </p:cNvSpPr>
                  <p:nvPr/>
                </p:nvSpPr>
                <p:spPr bwMode="auto">
                  <a:xfrm>
                    <a:off x="1325" y="1266"/>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ea typeface="仿宋_GB2312" pitchFamily="49" charset="-122"/>
                      </a:rPr>
                      <a:t>10K</a:t>
                    </a:r>
                    <a:endParaRPr kumimoji="1" lang="en-US" altLang="zh-CN"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696" name="Rectangle 38"/>
                  <p:cNvSpPr>
                    <a:spLocks noChangeArrowheads="1"/>
                  </p:cNvSpPr>
                  <p:nvPr/>
                </p:nvSpPr>
                <p:spPr bwMode="auto">
                  <a:xfrm>
                    <a:off x="1282" y="1266"/>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8" name="Group 39"/>
                <p:cNvGrpSpPr>
                  <a:grpSpLocks/>
                </p:cNvGrpSpPr>
                <p:nvPr/>
              </p:nvGrpSpPr>
              <p:grpSpPr bwMode="auto">
                <a:xfrm>
                  <a:off x="1923" y="1266"/>
                  <a:ext cx="641" cy="422"/>
                  <a:chOff x="1923" y="1266"/>
                  <a:chExt cx="641" cy="422"/>
                </a:xfrm>
              </p:grpSpPr>
              <p:sp>
                <p:nvSpPr>
                  <p:cNvPr id="27693" name="Rectangle 40"/>
                  <p:cNvSpPr>
                    <a:spLocks noChangeArrowheads="1"/>
                  </p:cNvSpPr>
                  <p:nvPr/>
                </p:nvSpPr>
                <p:spPr bwMode="auto">
                  <a:xfrm>
                    <a:off x="1966" y="1266"/>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ea typeface="仿宋_GB2312" pitchFamily="49" charset="-122"/>
                      </a:rPr>
                      <a:t>Job2</a:t>
                    </a:r>
                    <a:endParaRPr kumimoji="1" lang="en-US" altLang="zh-CN"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694" name="Rectangle 41"/>
                  <p:cNvSpPr>
                    <a:spLocks noChangeArrowheads="1"/>
                  </p:cNvSpPr>
                  <p:nvPr/>
                </p:nvSpPr>
                <p:spPr bwMode="auto">
                  <a:xfrm>
                    <a:off x="1923" y="1266"/>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9" name="Group 42"/>
                <p:cNvGrpSpPr>
                  <a:grpSpLocks/>
                </p:cNvGrpSpPr>
                <p:nvPr/>
              </p:nvGrpSpPr>
              <p:grpSpPr bwMode="auto">
                <a:xfrm>
                  <a:off x="0" y="1688"/>
                  <a:ext cx="641" cy="422"/>
                  <a:chOff x="0" y="1688"/>
                  <a:chExt cx="641" cy="422"/>
                </a:xfrm>
              </p:grpSpPr>
              <p:sp>
                <p:nvSpPr>
                  <p:cNvPr id="27691" name="Rectangle 43"/>
                  <p:cNvSpPr>
                    <a:spLocks noChangeArrowheads="1"/>
                  </p:cNvSpPr>
                  <p:nvPr/>
                </p:nvSpPr>
                <p:spPr bwMode="auto">
                  <a:xfrm>
                    <a:off x="43" y="1688"/>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92" name="Rectangle 44"/>
                  <p:cNvSpPr>
                    <a:spLocks noChangeArrowheads="1"/>
                  </p:cNvSpPr>
                  <p:nvPr/>
                </p:nvSpPr>
                <p:spPr bwMode="auto">
                  <a:xfrm>
                    <a:off x="0" y="1688"/>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0" name="Group 45"/>
                <p:cNvGrpSpPr>
                  <a:grpSpLocks/>
                </p:cNvGrpSpPr>
                <p:nvPr/>
              </p:nvGrpSpPr>
              <p:grpSpPr bwMode="auto">
                <a:xfrm>
                  <a:off x="641" y="1688"/>
                  <a:ext cx="641" cy="422"/>
                  <a:chOff x="641" y="1688"/>
                  <a:chExt cx="641" cy="422"/>
                </a:xfrm>
              </p:grpSpPr>
              <p:sp>
                <p:nvSpPr>
                  <p:cNvPr id="27689" name="Rectangle 46"/>
                  <p:cNvSpPr>
                    <a:spLocks noChangeArrowheads="1"/>
                  </p:cNvSpPr>
                  <p:nvPr/>
                </p:nvSpPr>
                <p:spPr bwMode="auto">
                  <a:xfrm>
                    <a:off x="684" y="1688"/>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90" name="Rectangle 47"/>
                  <p:cNvSpPr>
                    <a:spLocks noChangeArrowheads="1"/>
                  </p:cNvSpPr>
                  <p:nvPr/>
                </p:nvSpPr>
                <p:spPr bwMode="auto">
                  <a:xfrm>
                    <a:off x="641" y="1688"/>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1" name="Group 48"/>
                <p:cNvGrpSpPr>
                  <a:grpSpLocks/>
                </p:cNvGrpSpPr>
                <p:nvPr/>
              </p:nvGrpSpPr>
              <p:grpSpPr bwMode="auto">
                <a:xfrm>
                  <a:off x="1282" y="1688"/>
                  <a:ext cx="641" cy="422"/>
                  <a:chOff x="1282" y="1688"/>
                  <a:chExt cx="641" cy="422"/>
                </a:xfrm>
              </p:grpSpPr>
              <p:sp>
                <p:nvSpPr>
                  <p:cNvPr id="27687" name="Rectangle 49"/>
                  <p:cNvSpPr>
                    <a:spLocks noChangeArrowheads="1"/>
                  </p:cNvSpPr>
                  <p:nvPr/>
                </p:nvSpPr>
                <p:spPr bwMode="auto">
                  <a:xfrm>
                    <a:off x="1325" y="1688"/>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ea typeface="仿宋_GB2312" pitchFamily="49" charset="-122"/>
                      </a:rPr>
                      <a:t>30K</a:t>
                    </a:r>
                    <a:endParaRPr kumimoji="1" lang="en-US" altLang="zh-CN"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688" name="Rectangle 50"/>
                  <p:cNvSpPr>
                    <a:spLocks noChangeArrowheads="1"/>
                  </p:cNvSpPr>
                  <p:nvPr/>
                </p:nvSpPr>
                <p:spPr bwMode="auto">
                  <a:xfrm>
                    <a:off x="1282" y="1688"/>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2" name="Group 51"/>
                <p:cNvGrpSpPr>
                  <a:grpSpLocks/>
                </p:cNvGrpSpPr>
                <p:nvPr/>
              </p:nvGrpSpPr>
              <p:grpSpPr bwMode="auto">
                <a:xfrm>
                  <a:off x="1923" y="1688"/>
                  <a:ext cx="641" cy="422"/>
                  <a:chOff x="1923" y="1688"/>
                  <a:chExt cx="641" cy="422"/>
                </a:xfrm>
              </p:grpSpPr>
              <p:sp>
                <p:nvSpPr>
                  <p:cNvPr id="27685" name="Rectangle 52"/>
                  <p:cNvSpPr>
                    <a:spLocks noChangeArrowheads="1"/>
                  </p:cNvSpPr>
                  <p:nvPr/>
                </p:nvSpPr>
                <p:spPr bwMode="auto">
                  <a:xfrm>
                    <a:off x="1966" y="1688"/>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ea typeface="仿宋_GB2312" pitchFamily="49" charset="-122"/>
                      </a:rPr>
                      <a:t>0</a:t>
                    </a:r>
                    <a:endParaRPr kumimoji="1" lang="en-US" altLang="zh-CN" sz="2400">
                      <a:latin typeface="Times New Roman" panose="02020603050405020304" pitchFamily="18" charset="0"/>
                    </a:endParaRPr>
                  </a:p>
                  <a:p>
                    <a:pPr algn="ctr"/>
                    <a:endParaRPr kumimoji="1" lang="en-US" altLang="zh-CN" sz="2400">
                      <a:latin typeface="Times New Roman" panose="02020603050405020304" pitchFamily="18" charset="0"/>
                    </a:endParaRPr>
                  </a:p>
                </p:txBody>
              </p:sp>
              <p:sp>
                <p:nvSpPr>
                  <p:cNvPr id="27686" name="Rectangle 53"/>
                  <p:cNvSpPr>
                    <a:spLocks noChangeArrowheads="1"/>
                  </p:cNvSpPr>
                  <p:nvPr/>
                </p:nvSpPr>
                <p:spPr bwMode="auto">
                  <a:xfrm>
                    <a:off x="1923" y="1688"/>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3" name="Group 54"/>
                <p:cNvGrpSpPr>
                  <a:grpSpLocks/>
                </p:cNvGrpSpPr>
                <p:nvPr/>
              </p:nvGrpSpPr>
              <p:grpSpPr bwMode="auto">
                <a:xfrm>
                  <a:off x="0" y="2110"/>
                  <a:ext cx="641" cy="422"/>
                  <a:chOff x="0" y="2110"/>
                  <a:chExt cx="641" cy="422"/>
                </a:xfrm>
              </p:grpSpPr>
              <p:sp>
                <p:nvSpPr>
                  <p:cNvPr id="27683" name="Rectangle 55"/>
                  <p:cNvSpPr>
                    <a:spLocks noChangeArrowheads="1"/>
                  </p:cNvSpPr>
                  <p:nvPr/>
                </p:nvSpPr>
                <p:spPr bwMode="auto">
                  <a:xfrm>
                    <a:off x="43" y="2110"/>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84" name="Rectangle 56"/>
                  <p:cNvSpPr>
                    <a:spLocks noChangeArrowheads="1"/>
                  </p:cNvSpPr>
                  <p:nvPr/>
                </p:nvSpPr>
                <p:spPr bwMode="auto">
                  <a:xfrm>
                    <a:off x="0" y="2110"/>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4" name="Group 57"/>
                <p:cNvGrpSpPr>
                  <a:grpSpLocks/>
                </p:cNvGrpSpPr>
                <p:nvPr/>
              </p:nvGrpSpPr>
              <p:grpSpPr bwMode="auto">
                <a:xfrm>
                  <a:off x="641" y="2110"/>
                  <a:ext cx="641" cy="422"/>
                  <a:chOff x="641" y="2110"/>
                  <a:chExt cx="641" cy="422"/>
                </a:xfrm>
              </p:grpSpPr>
              <p:sp>
                <p:nvSpPr>
                  <p:cNvPr id="27681" name="Rectangle 58"/>
                  <p:cNvSpPr>
                    <a:spLocks noChangeArrowheads="1"/>
                  </p:cNvSpPr>
                  <p:nvPr/>
                </p:nvSpPr>
                <p:spPr bwMode="auto">
                  <a:xfrm>
                    <a:off x="684" y="2110"/>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82" name="Rectangle 59"/>
                  <p:cNvSpPr>
                    <a:spLocks noChangeArrowheads="1"/>
                  </p:cNvSpPr>
                  <p:nvPr/>
                </p:nvSpPr>
                <p:spPr bwMode="auto">
                  <a:xfrm>
                    <a:off x="641" y="2110"/>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5" name="Group 60"/>
                <p:cNvGrpSpPr>
                  <a:grpSpLocks/>
                </p:cNvGrpSpPr>
                <p:nvPr/>
              </p:nvGrpSpPr>
              <p:grpSpPr bwMode="auto">
                <a:xfrm>
                  <a:off x="1282" y="2110"/>
                  <a:ext cx="641" cy="422"/>
                  <a:chOff x="1282" y="2110"/>
                  <a:chExt cx="641" cy="422"/>
                </a:xfrm>
              </p:grpSpPr>
              <p:sp>
                <p:nvSpPr>
                  <p:cNvPr id="27679" name="Rectangle 61"/>
                  <p:cNvSpPr>
                    <a:spLocks noChangeArrowheads="1"/>
                  </p:cNvSpPr>
                  <p:nvPr/>
                </p:nvSpPr>
                <p:spPr bwMode="auto">
                  <a:xfrm>
                    <a:off x="1325" y="2110"/>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80" name="Rectangle 62"/>
                  <p:cNvSpPr>
                    <a:spLocks noChangeArrowheads="1"/>
                  </p:cNvSpPr>
                  <p:nvPr/>
                </p:nvSpPr>
                <p:spPr bwMode="auto">
                  <a:xfrm>
                    <a:off x="1282" y="2110"/>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76" name="Group 63"/>
                <p:cNvGrpSpPr>
                  <a:grpSpLocks/>
                </p:cNvGrpSpPr>
                <p:nvPr/>
              </p:nvGrpSpPr>
              <p:grpSpPr bwMode="auto">
                <a:xfrm>
                  <a:off x="1923" y="2110"/>
                  <a:ext cx="641" cy="422"/>
                  <a:chOff x="1923" y="2110"/>
                  <a:chExt cx="641" cy="422"/>
                </a:xfrm>
              </p:grpSpPr>
              <p:sp>
                <p:nvSpPr>
                  <p:cNvPr id="27677" name="Rectangle 64"/>
                  <p:cNvSpPr>
                    <a:spLocks noChangeArrowheads="1"/>
                  </p:cNvSpPr>
                  <p:nvPr/>
                </p:nvSpPr>
                <p:spPr bwMode="auto">
                  <a:xfrm>
                    <a:off x="1966" y="2110"/>
                    <a:ext cx="55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9779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779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779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779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779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77900" algn="l"/>
                      </a:tabLs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rPr>
                      <a:t> </a:t>
                    </a:r>
                  </a:p>
                  <a:p>
                    <a:pPr algn="ctr"/>
                    <a:endParaRPr kumimoji="1" lang="en-US" altLang="zh-CN" sz="2400">
                      <a:latin typeface="Times New Roman" panose="02020603050405020304" pitchFamily="18" charset="0"/>
                    </a:endParaRPr>
                  </a:p>
                </p:txBody>
              </p:sp>
              <p:sp>
                <p:nvSpPr>
                  <p:cNvPr id="27678" name="Rectangle 65"/>
                  <p:cNvSpPr>
                    <a:spLocks noChangeArrowheads="1"/>
                  </p:cNvSpPr>
                  <p:nvPr/>
                </p:nvSpPr>
                <p:spPr bwMode="auto">
                  <a:xfrm>
                    <a:off x="1923" y="2110"/>
                    <a:ext cx="641"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7656" name="Rectangle 66"/>
              <p:cNvSpPr>
                <a:spLocks noChangeArrowheads="1"/>
              </p:cNvSpPr>
              <p:nvPr/>
            </p:nvSpPr>
            <p:spPr bwMode="auto">
              <a:xfrm>
                <a:off x="-3" y="419"/>
                <a:ext cx="2570" cy="2116"/>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654" name="Text Box 67"/>
            <p:cNvSpPr txBox="1">
              <a:spLocks noChangeArrowheads="1"/>
            </p:cNvSpPr>
            <p:nvPr/>
          </p:nvSpPr>
          <p:spPr bwMode="auto">
            <a:xfrm>
              <a:off x="2448" y="2064"/>
              <a:ext cx="220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latin typeface="Times New Roman" panose="02020603050405020304" pitchFamily="18" charset="0"/>
                </a:rPr>
                <a:t>存储分配表</a:t>
              </a:r>
            </a:p>
          </p:txBody>
        </p:sp>
      </p:grpSp>
      <p:sp>
        <p:nvSpPr>
          <p:cNvPr id="27652" name="Rectangle 68"/>
          <p:cNvSpPr>
            <a:spLocks noChangeArrowheads="1"/>
          </p:cNvSpPr>
          <p:nvPr/>
        </p:nvSpPr>
        <p:spPr bwMode="auto">
          <a:xfrm>
            <a:off x="323850" y="981075"/>
            <a:ext cx="40306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accent2"/>
                </a:solidFill>
                <a:latin typeface="华文新魏" panose="02010800040101010101" pitchFamily="2" charset="-122"/>
                <a:ea typeface="华文新魏" panose="02010800040101010101" pitchFamily="2" charset="-122"/>
              </a:rPr>
              <a:t>数据结构</a:t>
            </a:r>
            <a:endParaRPr lang="zh-CN" altLang="en-US" sz="3600">
              <a:solidFill>
                <a:schemeClr val="tx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63059613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260350"/>
            <a:ext cx="77724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固定分区存储管理</a:t>
            </a:r>
            <a:r>
              <a:rPr kumimoji="1" lang="en-US" altLang="zh-CN">
                <a:solidFill>
                  <a:srgbClr val="FF0000"/>
                </a:solidFill>
                <a:latin typeface="Times New Roman" panose="02020603050405020304" pitchFamily="18" charset="0"/>
                <a:ea typeface="华文新魏" panose="02010800040101010101" pitchFamily="2" charset="-122"/>
              </a:rPr>
              <a:t>(4)</a:t>
            </a:r>
            <a:endParaRPr lang="en-US" altLang="zh-CN" sz="4800">
              <a:latin typeface="华文新魏" panose="02010800040101010101" pitchFamily="2" charset="-122"/>
              <a:ea typeface="华文新魏" panose="02010800040101010101" pitchFamily="2" charset="-122"/>
            </a:endParaRPr>
          </a:p>
        </p:txBody>
      </p:sp>
      <p:grpSp>
        <p:nvGrpSpPr>
          <p:cNvPr id="28675" name="Group 4"/>
          <p:cNvGrpSpPr>
            <a:grpSpLocks/>
          </p:cNvGrpSpPr>
          <p:nvPr/>
        </p:nvGrpSpPr>
        <p:grpSpPr bwMode="auto">
          <a:xfrm>
            <a:off x="882650" y="1412875"/>
            <a:ext cx="6858000" cy="4648200"/>
            <a:chOff x="432" y="1008"/>
            <a:chExt cx="4320" cy="2928"/>
          </a:xfrm>
        </p:grpSpPr>
        <p:sp>
          <p:nvSpPr>
            <p:cNvPr id="28678" name="Text Box 5"/>
            <p:cNvSpPr txBox="1">
              <a:spLocks noChangeArrowheads="1"/>
            </p:cNvSpPr>
            <p:nvPr/>
          </p:nvSpPr>
          <p:spPr bwMode="auto">
            <a:xfrm>
              <a:off x="1331" y="1303"/>
              <a:ext cx="781" cy="233"/>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6600CC"/>
                  </a:solidFill>
                  <a:latin typeface="宋体" panose="02010600030101010101" pitchFamily="2" charset="-122"/>
                </a:rPr>
                <a:t>B</a:t>
              </a:r>
            </a:p>
          </p:txBody>
        </p:sp>
        <p:sp>
          <p:nvSpPr>
            <p:cNvPr id="28679" name="Text Box 6"/>
            <p:cNvSpPr txBox="1">
              <a:spLocks noChangeArrowheads="1"/>
            </p:cNvSpPr>
            <p:nvPr/>
          </p:nvSpPr>
          <p:spPr bwMode="auto">
            <a:xfrm>
              <a:off x="432" y="1306"/>
              <a:ext cx="816" cy="23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下限寄存器</a:t>
              </a:r>
            </a:p>
          </p:txBody>
        </p:sp>
        <p:sp>
          <p:nvSpPr>
            <p:cNvPr id="28680" name="Text Box 7"/>
            <p:cNvSpPr txBox="1">
              <a:spLocks noChangeArrowheads="1"/>
            </p:cNvSpPr>
            <p:nvPr/>
          </p:nvSpPr>
          <p:spPr bwMode="auto">
            <a:xfrm>
              <a:off x="912" y="2643"/>
              <a:ext cx="728" cy="28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逻辑地址</a:t>
              </a:r>
            </a:p>
          </p:txBody>
        </p:sp>
        <p:sp>
          <p:nvSpPr>
            <p:cNvPr id="28681" name="Line 8"/>
            <p:cNvSpPr>
              <a:spLocks noChangeShapeType="1"/>
            </p:cNvSpPr>
            <p:nvPr/>
          </p:nvSpPr>
          <p:spPr bwMode="auto">
            <a:xfrm>
              <a:off x="2089" y="1392"/>
              <a:ext cx="1561" cy="0"/>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682" name="Text Box 9"/>
            <p:cNvSpPr txBox="1">
              <a:spLocks noChangeArrowheads="1"/>
            </p:cNvSpPr>
            <p:nvPr/>
          </p:nvSpPr>
          <p:spPr bwMode="auto">
            <a:xfrm>
              <a:off x="574" y="2272"/>
              <a:ext cx="386" cy="27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6600CC"/>
                  </a:solidFill>
                  <a:latin typeface="宋体" panose="02010600030101010101" pitchFamily="2" charset="-122"/>
                </a:rPr>
                <a:t>CPU</a:t>
              </a:r>
            </a:p>
          </p:txBody>
        </p:sp>
        <p:sp>
          <p:nvSpPr>
            <p:cNvPr id="28683" name="AutoShape 10"/>
            <p:cNvSpPr>
              <a:spLocks noChangeArrowheads="1"/>
            </p:cNvSpPr>
            <p:nvPr/>
          </p:nvSpPr>
          <p:spPr bwMode="auto">
            <a:xfrm>
              <a:off x="1635" y="2359"/>
              <a:ext cx="128" cy="292"/>
            </a:xfrm>
            <a:prstGeom prst="flowChartOr">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4" name="Line 11"/>
            <p:cNvSpPr>
              <a:spLocks noChangeShapeType="1"/>
            </p:cNvSpPr>
            <p:nvPr/>
          </p:nvSpPr>
          <p:spPr bwMode="auto">
            <a:xfrm>
              <a:off x="963" y="2487"/>
              <a:ext cx="66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5" name="Line 12"/>
            <p:cNvSpPr>
              <a:spLocks noChangeShapeType="1"/>
            </p:cNvSpPr>
            <p:nvPr/>
          </p:nvSpPr>
          <p:spPr bwMode="auto">
            <a:xfrm flipV="1">
              <a:off x="1757" y="2486"/>
              <a:ext cx="909" cy="1"/>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13"/>
            <p:cNvSpPr txBox="1">
              <a:spLocks noChangeArrowheads="1"/>
            </p:cNvSpPr>
            <p:nvPr/>
          </p:nvSpPr>
          <p:spPr bwMode="auto">
            <a:xfrm>
              <a:off x="1853" y="2643"/>
              <a:ext cx="691" cy="28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绝对地址</a:t>
              </a:r>
            </a:p>
          </p:txBody>
        </p:sp>
        <p:sp>
          <p:nvSpPr>
            <p:cNvPr id="28687" name="Text Box 14"/>
            <p:cNvSpPr txBox="1">
              <a:spLocks noChangeArrowheads="1"/>
            </p:cNvSpPr>
            <p:nvPr/>
          </p:nvSpPr>
          <p:spPr bwMode="auto">
            <a:xfrm>
              <a:off x="3900" y="1008"/>
              <a:ext cx="852" cy="427"/>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操作系统区</a:t>
              </a:r>
            </a:p>
          </p:txBody>
        </p:sp>
        <p:sp>
          <p:nvSpPr>
            <p:cNvPr id="28688" name="Text Box 15"/>
            <p:cNvSpPr txBox="1">
              <a:spLocks noChangeArrowheads="1"/>
            </p:cNvSpPr>
            <p:nvPr/>
          </p:nvSpPr>
          <p:spPr bwMode="auto">
            <a:xfrm>
              <a:off x="3900" y="1417"/>
              <a:ext cx="852" cy="428"/>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6600CC"/>
                  </a:solidFill>
                  <a:latin typeface="宋体" panose="02010600030101010101" pitchFamily="2" charset="-122"/>
                </a:rPr>
                <a:t>用户分区</a:t>
              </a:r>
              <a:r>
                <a:rPr lang="en-US" altLang="zh-CN" sz="2000" dirty="0">
                  <a:solidFill>
                    <a:srgbClr val="6600CC"/>
                  </a:solidFill>
                  <a:latin typeface="宋体" panose="02010600030101010101" pitchFamily="2" charset="-122"/>
                </a:rPr>
                <a:t>1</a:t>
              </a:r>
            </a:p>
          </p:txBody>
        </p:sp>
        <p:sp>
          <p:nvSpPr>
            <p:cNvPr id="28689" name="Text Box 16"/>
            <p:cNvSpPr txBox="1">
              <a:spLocks noChangeArrowheads="1"/>
            </p:cNvSpPr>
            <p:nvPr/>
          </p:nvSpPr>
          <p:spPr bwMode="auto">
            <a:xfrm>
              <a:off x="3900" y="1845"/>
              <a:ext cx="852" cy="427"/>
            </a:xfrm>
            <a:prstGeom prst="rect">
              <a:avLst/>
            </a:prstGeom>
            <a:solidFill>
              <a:srgbClr val="FFFF00"/>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rgbClr val="6600CC"/>
                  </a:solidFill>
                  <a:latin typeface="宋体" panose="02010600030101010101" pitchFamily="2" charset="-122"/>
                </a:rPr>
                <a:t>用户分区</a:t>
              </a:r>
              <a:r>
                <a:rPr lang="en-US" altLang="zh-CN" sz="2000" dirty="0">
                  <a:solidFill>
                    <a:srgbClr val="6600CC"/>
                  </a:solidFill>
                  <a:latin typeface="宋体" panose="02010600030101010101" pitchFamily="2" charset="-122"/>
                </a:rPr>
                <a:t>2</a:t>
              </a:r>
            </a:p>
          </p:txBody>
        </p:sp>
        <p:sp>
          <p:nvSpPr>
            <p:cNvPr id="28690" name="Text Box 17"/>
            <p:cNvSpPr txBox="1">
              <a:spLocks noChangeArrowheads="1"/>
            </p:cNvSpPr>
            <p:nvPr/>
          </p:nvSpPr>
          <p:spPr bwMode="auto">
            <a:xfrm>
              <a:off x="3900" y="2272"/>
              <a:ext cx="852" cy="429"/>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3</a:t>
              </a:r>
            </a:p>
          </p:txBody>
        </p:sp>
        <p:sp>
          <p:nvSpPr>
            <p:cNvPr id="28691" name="Text Box 18"/>
            <p:cNvSpPr txBox="1">
              <a:spLocks noChangeArrowheads="1"/>
            </p:cNvSpPr>
            <p:nvPr/>
          </p:nvSpPr>
          <p:spPr bwMode="auto">
            <a:xfrm>
              <a:off x="2656" y="3333"/>
              <a:ext cx="752" cy="267"/>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6600CC"/>
                  </a:solidFill>
                  <a:latin typeface="宋体" panose="02010600030101010101" pitchFamily="2" charset="-122"/>
                </a:rPr>
                <a:t>B+L2</a:t>
              </a:r>
            </a:p>
          </p:txBody>
        </p:sp>
        <p:sp>
          <p:nvSpPr>
            <p:cNvPr id="28692" name="Text Box 19"/>
            <p:cNvSpPr txBox="1">
              <a:spLocks noChangeArrowheads="1"/>
            </p:cNvSpPr>
            <p:nvPr/>
          </p:nvSpPr>
          <p:spPr bwMode="auto">
            <a:xfrm>
              <a:off x="1710" y="3237"/>
              <a:ext cx="834" cy="26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上限寄存器</a:t>
              </a:r>
            </a:p>
          </p:txBody>
        </p:sp>
        <p:sp>
          <p:nvSpPr>
            <p:cNvPr id="28693" name="Line 20"/>
            <p:cNvSpPr>
              <a:spLocks noChangeShapeType="1"/>
            </p:cNvSpPr>
            <p:nvPr/>
          </p:nvSpPr>
          <p:spPr bwMode="auto">
            <a:xfrm>
              <a:off x="3024" y="2784"/>
              <a:ext cx="0" cy="528"/>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694" name="AutoShape 21"/>
            <p:cNvSpPr>
              <a:spLocks noChangeArrowheads="1"/>
            </p:cNvSpPr>
            <p:nvPr/>
          </p:nvSpPr>
          <p:spPr bwMode="auto">
            <a:xfrm>
              <a:off x="2662" y="2172"/>
              <a:ext cx="766" cy="645"/>
            </a:xfrm>
            <a:prstGeom prst="flowChartDecision">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5" name="Text Box 22"/>
            <p:cNvSpPr txBox="1">
              <a:spLocks noChangeArrowheads="1"/>
            </p:cNvSpPr>
            <p:nvPr/>
          </p:nvSpPr>
          <p:spPr bwMode="auto">
            <a:xfrm>
              <a:off x="2836" y="2342"/>
              <a:ext cx="42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6600CC"/>
                  </a:solidFill>
                  <a:latin typeface="宋体" panose="02010600030101010101" pitchFamily="2" charset="-122"/>
                </a:rPr>
                <a:t>&lt;B+L2</a:t>
              </a:r>
            </a:p>
          </p:txBody>
        </p:sp>
        <p:sp>
          <p:nvSpPr>
            <p:cNvPr id="28696" name="Line 23"/>
            <p:cNvSpPr>
              <a:spLocks noChangeShapeType="1"/>
            </p:cNvSpPr>
            <p:nvPr/>
          </p:nvSpPr>
          <p:spPr bwMode="auto">
            <a:xfrm>
              <a:off x="3558" y="2002"/>
              <a:ext cx="345"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7" name="Line 24"/>
            <p:cNvSpPr>
              <a:spLocks noChangeShapeType="1"/>
            </p:cNvSpPr>
            <p:nvPr/>
          </p:nvSpPr>
          <p:spPr bwMode="auto">
            <a:xfrm>
              <a:off x="3648" y="1392"/>
              <a:ext cx="2" cy="432"/>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698" name="Line 25"/>
            <p:cNvSpPr>
              <a:spLocks noChangeShapeType="1"/>
            </p:cNvSpPr>
            <p:nvPr/>
          </p:nvSpPr>
          <p:spPr bwMode="auto">
            <a:xfrm>
              <a:off x="3650" y="1832"/>
              <a:ext cx="237"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99" name="Line 26"/>
            <p:cNvSpPr>
              <a:spLocks noChangeShapeType="1"/>
            </p:cNvSpPr>
            <p:nvPr/>
          </p:nvSpPr>
          <p:spPr bwMode="auto">
            <a:xfrm>
              <a:off x="3414" y="3453"/>
              <a:ext cx="234" cy="3"/>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700" name="Line 27"/>
            <p:cNvSpPr>
              <a:spLocks noChangeShapeType="1"/>
            </p:cNvSpPr>
            <p:nvPr/>
          </p:nvSpPr>
          <p:spPr bwMode="auto">
            <a:xfrm>
              <a:off x="3650" y="2239"/>
              <a:ext cx="0" cy="1204"/>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701" name="Line 28"/>
            <p:cNvSpPr>
              <a:spLocks noChangeShapeType="1"/>
            </p:cNvSpPr>
            <p:nvPr/>
          </p:nvSpPr>
          <p:spPr bwMode="auto">
            <a:xfrm>
              <a:off x="3650" y="2262"/>
              <a:ext cx="237"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702" name="Text Box 29"/>
            <p:cNvSpPr txBox="1">
              <a:spLocks noChangeArrowheads="1"/>
            </p:cNvSpPr>
            <p:nvPr/>
          </p:nvSpPr>
          <p:spPr bwMode="auto">
            <a:xfrm>
              <a:off x="2007" y="1839"/>
              <a:ext cx="663" cy="428"/>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越界中断</a:t>
              </a:r>
            </a:p>
          </p:txBody>
        </p:sp>
        <p:sp>
          <p:nvSpPr>
            <p:cNvPr id="28703" name="Line 30"/>
            <p:cNvSpPr>
              <a:spLocks noChangeShapeType="1"/>
            </p:cNvSpPr>
            <p:nvPr/>
          </p:nvSpPr>
          <p:spPr bwMode="auto">
            <a:xfrm flipH="1">
              <a:off x="2680" y="1947"/>
              <a:ext cx="357"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704" name="Line 31"/>
            <p:cNvSpPr>
              <a:spLocks noChangeShapeType="1"/>
            </p:cNvSpPr>
            <p:nvPr/>
          </p:nvSpPr>
          <p:spPr bwMode="auto">
            <a:xfrm>
              <a:off x="3030" y="1924"/>
              <a:ext cx="0" cy="255"/>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705" name="Text Box 32"/>
            <p:cNvSpPr txBox="1">
              <a:spLocks noChangeArrowheads="1"/>
            </p:cNvSpPr>
            <p:nvPr/>
          </p:nvSpPr>
          <p:spPr bwMode="auto">
            <a:xfrm>
              <a:off x="3900" y="2652"/>
              <a:ext cx="852" cy="428"/>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4</a:t>
              </a:r>
            </a:p>
          </p:txBody>
        </p:sp>
        <p:sp>
          <p:nvSpPr>
            <p:cNvPr id="28706" name="Text Box 33"/>
            <p:cNvSpPr txBox="1">
              <a:spLocks noChangeArrowheads="1"/>
            </p:cNvSpPr>
            <p:nvPr/>
          </p:nvSpPr>
          <p:spPr bwMode="auto">
            <a:xfrm>
              <a:off x="3900" y="3080"/>
              <a:ext cx="852" cy="428"/>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5</a:t>
              </a:r>
            </a:p>
          </p:txBody>
        </p:sp>
        <p:sp>
          <p:nvSpPr>
            <p:cNvPr id="28707" name="Text Box 34"/>
            <p:cNvSpPr txBox="1">
              <a:spLocks noChangeArrowheads="1"/>
            </p:cNvSpPr>
            <p:nvPr/>
          </p:nvSpPr>
          <p:spPr bwMode="auto">
            <a:xfrm>
              <a:off x="3900" y="3508"/>
              <a:ext cx="852" cy="428"/>
            </a:xfrm>
            <a:prstGeom prst="rect">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6600CC"/>
                  </a:solidFill>
                  <a:latin typeface="宋体" panose="02010600030101010101" pitchFamily="2" charset="-122"/>
                </a:rPr>
                <a:t>用户分区</a:t>
              </a:r>
              <a:r>
                <a:rPr lang="en-US" altLang="zh-CN" sz="2000">
                  <a:solidFill>
                    <a:srgbClr val="6600CC"/>
                  </a:solidFill>
                  <a:latin typeface="宋体" panose="02010600030101010101" pitchFamily="2" charset="-122"/>
                </a:rPr>
                <a:t>6</a:t>
              </a:r>
            </a:p>
          </p:txBody>
        </p:sp>
        <p:sp>
          <p:nvSpPr>
            <p:cNvPr id="28708" name="Line 35"/>
            <p:cNvSpPr>
              <a:spLocks noChangeShapeType="1"/>
            </p:cNvSpPr>
            <p:nvPr/>
          </p:nvSpPr>
          <p:spPr bwMode="auto">
            <a:xfrm>
              <a:off x="3567" y="1980"/>
              <a:ext cx="0" cy="515"/>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709" name="Line 36"/>
            <p:cNvSpPr>
              <a:spLocks noChangeShapeType="1"/>
            </p:cNvSpPr>
            <p:nvPr/>
          </p:nvSpPr>
          <p:spPr bwMode="auto">
            <a:xfrm flipV="1">
              <a:off x="3428" y="2499"/>
              <a:ext cx="139" cy="3"/>
            </a:xfrm>
            <a:prstGeom prst="line">
              <a:avLst/>
            </a:prstGeom>
            <a:noFill/>
            <a:ln w="19050">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28710" name="Line 37"/>
            <p:cNvSpPr>
              <a:spLocks noChangeShapeType="1"/>
            </p:cNvSpPr>
            <p:nvPr/>
          </p:nvSpPr>
          <p:spPr bwMode="auto">
            <a:xfrm>
              <a:off x="1680" y="1536"/>
              <a:ext cx="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676" name="Rectangle 38"/>
          <p:cNvSpPr>
            <a:spLocks noChangeArrowheads="1"/>
          </p:cNvSpPr>
          <p:nvPr/>
        </p:nvSpPr>
        <p:spPr bwMode="auto">
          <a:xfrm>
            <a:off x="323850" y="968375"/>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a:solidFill>
                  <a:srgbClr val="333399"/>
                </a:solidFill>
                <a:latin typeface="Times New Roman" panose="02020603050405020304" pitchFamily="18" charset="0"/>
                <a:ea typeface="华文新魏" panose="02010800040101010101" pitchFamily="2" charset="-122"/>
              </a:rPr>
              <a:t>地址转换和存储保护</a:t>
            </a:r>
            <a:endParaRPr lang="zh-CN" altLang="en-US" sz="3600">
              <a:solidFill>
                <a:srgbClr val="333399"/>
              </a:solidFill>
              <a:latin typeface="华文新魏" panose="02010800040101010101" pitchFamily="2" charset="-122"/>
              <a:ea typeface="华文新魏" panose="02010800040101010101" pitchFamily="2" charset="-122"/>
            </a:endParaRPr>
          </a:p>
        </p:txBody>
      </p:sp>
      <p:sp>
        <p:nvSpPr>
          <p:cNvPr id="25640" name="Text Box 40"/>
          <p:cNvSpPr txBox="1">
            <a:spLocks noChangeArrowheads="1"/>
          </p:cNvSpPr>
          <p:nvPr/>
        </p:nvSpPr>
        <p:spPr bwMode="auto">
          <a:xfrm>
            <a:off x="250825" y="5805488"/>
            <a:ext cx="6019800" cy="436562"/>
          </a:xfrm>
          <a:prstGeom prst="rect">
            <a:avLst/>
          </a:prstGeom>
          <a:solidFill>
            <a:srgbClr val="C0C0C0"/>
          </a:solidFill>
          <a:ln w="9525">
            <a:solidFill>
              <a:srgbClr val="969696"/>
            </a:solidFill>
            <a:miter lim="800000"/>
            <a:headEnd/>
            <a:tailEnd/>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0000"/>
                </a:solidFill>
                <a:latin typeface="Times New Roman" panose="02020603050405020304" pitchFamily="18" charset="0"/>
                <a:ea typeface="仿宋_GB2312" pitchFamily="49" charset="-122"/>
              </a:rPr>
              <a:t>逻辑地址</a:t>
            </a:r>
            <a:r>
              <a:rPr kumimoji="1" lang="en-US" altLang="zh-CN" sz="2800" b="1">
                <a:solidFill>
                  <a:srgbClr val="FF0000"/>
                </a:solidFill>
                <a:latin typeface="Times New Roman" panose="02020603050405020304" pitchFamily="18" charset="0"/>
                <a:ea typeface="仿宋_GB2312" pitchFamily="49" charset="-122"/>
              </a:rPr>
              <a:t>+</a:t>
            </a:r>
            <a:r>
              <a:rPr kumimoji="1" lang="zh-CN" altLang="en-US" sz="2800" b="1">
                <a:solidFill>
                  <a:srgbClr val="FF0000"/>
                </a:solidFill>
                <a:latin typeface="Times New Roman" panose="02020603050405020304" pitchFamily="18" charset="0"/>
                <a:ea typeface="仿宋_GB2312" pitchFamily="49" charset="-122"/>
              </a:rPr>
              <a:t>下限寄存器</a:t>
            </a:r>
            <a:r>
              <a:rPr kumimoji="1" lang="en-US" altLang="zh-CN" sz="2800" b="1">
                <a:solidFill>
                  <a:srgbClr val="FF0000"/>
                </a:solidFill>
                <a:latin typeface="Times New Roman" panose="02020603050405020304" pitchFamily="18" charset="0"/>
                <a:ea typeface="仿宋_GB2312" pitchFamily="49" charset="-122"/>
              </a:rPr>
              <a:t>=</a:t>
            </a:r>
            <a:r>
              <a:rPr kumimoji="1" lang="zh-CN" altLang="en-US" sz="2800" b="1">
                <a:solidFill>
                  <a:srgbClr val="FF0000"/>
                </a:solidFill>
                <a:latin typeface="Times New Roman" panose="02020603050405020304" pitchFamily="18" charset="0"/>
                <a:ea typeface="仿宋_GB2312" pitchFamily="49" charset="-122"/>
              </a:rPr>
              <a:t>绝对地址</a:t>
            </a:r>
            <a:r>
              <a:rPr kumimoji="1" lang="zh-CN" altLang="en-US" sz="2800" b="1">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280881077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188913"/>
            <a:ext cx="8736013"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固定分区存储管理</a:t>
            </a:r>
            <a:r>
              <a:rPr kumimoji="1" lang="en-US" altLang="zh-CN">
                <a:solidFill>
                  <a:srgbClr val="FF0000"/>
                </a:solidFill>
                <a:latin typeface="Times New Roman" panose="02020603050405020304" pitchFamily="18" charset="0"/>
                <a:ea typeface="华文新魏" panose="02010800040101010101" pitchFamily="2" charset="-122"/>
              </a:rPr>
              <a:t>(5)</a:t>
            </a:r>
            <a:endParaRPr lang="en-US" altLang="zh-CN" sz="5400">
              <a:latin typeface="华文新魏" panose="02010800040101010101" pitchFamily="2" charset="-122"/>
              <a:ea typeface="华文新魏" panose="02010800040101010101" pitchFamily="2" charset="-122"/>
            </a:endParaRPr>
          </a:p>
        </p:txBody>
      </p:sp>
      <p:sp>
        <p:nvSpPr>
          <p:cNvPr id="26627" name="Rectangle 3"/>
          <p:cNvSpPr>
            <a:spLocks noGrp="1" noChangeArrowheads="1"/>
          </p:cNvSpPr>
          <p:nvPr>
            <p:ph type="body" idx="1"/>
          </p:nvPr>
        </p:nvSpPr>
        <p:spPr>
          <a:xfrm>
            <a:off x="395288" y="1844675"/>
            <a:ext cx="8207375" cy="3021013"/>
          </a:xfrm>
        </p:spPr>
        <p:txBody>
          <a:bodyPr/>
          <a:lstStyle/>
          <a:p>
            <a:pPr eaLnBrk="1" hangingPunct="1"/>
            <a:r>
              <a:rPr lang="zh-CN" altLang="en-US" dirty="0">
                <a:latin typeface="华文新魏" panose="02010800040101010101" pitchFamily="2" charset="-122"/>
                <a:ea typeface="华文新魏" panose="02010800040101010101" pitchFamily="2" charset="-122"/>
              </a:rPr>
              <a:t>一是每个分区排一个等待处理的队列</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等待处理作业大小不均</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导致有的分区空闲而有的分区忙碌</a:t>
            </a:r>
            <a:r>
              <a:rPr lang="en-US" altLang="zh-CN" dirty="0">
                <a:latin typeface="华文新魏" panose="02010800040101010101" pitchFamily="2" charset="-122"/>
                <a:ea typeface="华文新魏" panose="02010800040101010101" pitchFamily="2" charset="-122"/>
              </a:rPr>
              <a:t>;</a:t>
            </a:r>
          </a:p>
          <a:p>
            <a:pPr eaLnBrk="1" hangingPunct="1"/>
            <a:r>
              <a:rPr lang="zh-CN" altLang="en-US" dirty="0">
                <a:latin typeface="华文新魏" panose="02010800040101010101" pitchFamily="2" charset="-122"/>
                <a:ea typeface="华文新魏" panose="02010800040101010101" pitchFamily="2" charset="-122"/>
              </a:rPr>
              <a:t>二是所有等待处理的作业排成一个队列</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当调度其中一个进入分区运行时</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选择可容纳它的最小可用分区</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以充分利用主存。</a:t>
            </a:r>
          </a:p>
        </p:txBody>
      </p:sp>
      <p:sp>
        <p:nvSpPr>
          <p:cNvPr id="29700" name="Rectangle 4"/>
          <p:cNvSpPr>
            <a:spLocks noChangeArrowheads="1"/>
          </p:cNvSpPr>
          <p:nvPr/>
        </p:nvSpPr>
        <p:spPr bwMode="auto">
          <a:xfrm>
            <a:off x="179388" y="1196975"/>
            <a:ext cx="8375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333399"/>
                </a:solidFill>
                <a:latin typeface="华文新魏" panose="02010800040101010101" pitchFamily="2" charset="-122"/>
                <a:ea typeface="华文新魏" panose="02010800040101010101" pitchFamily="2" charset="-122"/>
              </a:rPr>
              <a:t>作业进入分区排队策略</a:t>
            </a:r>
          </a:p>
        </p:txBody>
      </p:sp>
      <p:sp>
        <p:nvSpPr>
          <p:cNvPr id="26629" name="Rectangle 5"/>
          <p:cNvSpPr>
            <a:spLocks noChangeArrowheads="1"/>
          </p:cNvSpPr>
          <p:nvPr/>
        </p:nvSpPr>
        <p:spPr bwMode="auto">
          <a:xfrm>
            <a:off x="234320" y="4866640"/>
            <a:ext cx="8375650"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solidFill>
                  <a:srgbClr val="333399"/>
                </a:solidFill>
                <a:latin typeface="华文新魏" panose="02010800040101010101" pitchFamily="2" charset="-122"/>
                <a:ea typeface="华文新魏" panose="02010800040101010101" pitchFamily="2" charset="-122"/>
              </a:rPr>
              <a:t>固定分区的优缺点</a:t>
            </a:r>
            <a:r>
              <a:rPr lang="en-US" altLang="zh-CN" sz="3600" dirty="0">
                <a:solidFill>
                  <a:srgbClr val="333399"/>
                </a:solidFill>
                <a:latin typeface="华文新魏" panose="02010800040101010101" pitchFamily="2" charset="-122"/>
                <a:ea typeface="华文新魏" panose="02010800040101010101" pitchFamily="2" charset="-122"/>
              </a:rPr>
              <a:t>:</a:t>
            </a:r>
          </a:p>
          <a:p>
            <a:pPr eaLnBrk="1" hangingPunct="1"/>
            <a:r>
              <a:rPr lang="zh-CN" altLang="en-US" sz="2800" dirty="0">
                <a:solidFill>
                  <a:srgbClr val="333399"/>
                </a:solidFill>
                <a:latin typeface="华文新魏" panose="02010800040101010101" pitchFamily="2" charset="-122"/>
                <a:ea typeface="华文新魏" panose="02010800040101010101" pitchFamily="2" charset="-122"/>
              </a:rPr>
              <a:t>优点：</a:t>
            </a:r>
            <a:r>
              <a:rPr lang="zh-CN" altLang="en-US" sz="2800" dirty="0">
                <a:latin typeface="华文新魏" panose="02010800040101010101" pitchFamily="2" charset="-122"/>
                <a:ea typeface="华文新魏" panose="02010800040101010101" pitchFamily="2" charset="-122"/>
              </a:rPr>
              <a:t>易于实现、开销小</a:t>
            </a:r>
            <a:br>
              <a:rPr lang="zh-CN" altLang="en-US" sz="2800" dirty="0">
                <a:latin typeface="华文新魏" panose="02010800040101010101" pitchFamily="2" charset="-122"/>
                <a:ea typeface="华文新魏" panose="02010800040101010101" pitchFamily="2" charset="-122"/>
              </a:rPr>
            </a:br>
            <a:r>
              <a:rPr lang="zh-CN" altLang="en-US" sz="2800" dirty="0">
                <a:solidFill>
                  <a:srgbClr val="333399"/>
                </a:solidFill>
                <a:latin typeface="华文新魏" panose="02010800040101010101" pitchFamily="2" charset="-122"/>
                <a:ea typeface="华文新魏" panose="02010800040101010101" pitchFamily="2" charset="-122"/>
              </a:rPr>
              <a:t>缺点</a:t>
            </a:r>
            <a:r>
              <a:rPr lang="zh-CN" altLang="en-US" sz="3600" dirty="0">
                <a:solidFill>
                  <a:srgbClr val="333399"/>
                </a:solidFill>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存在内部碎片</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分区内未被利用空间</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、分区总数固定，限制了并发执行的程序数量。</a:t>
            </a:r>
            <a:endParaRPr lang="en-US" altLang="zh-CN"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4537318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r" eaLnBrk="1" hangingPunct="1"/>
            <a:r>
              <a:rPr kumimoji="1" lang="zh-CN" altLang="en-US">
                <a:solidFill>
                  <a:srgbClr val="FF0000"/>
                </a:solidFill>
                <a:latin typeface="Times New Roman" panose="02020603050405020304" pitchFamily="18" charset="0"/>
                <a:ea typeface="华文新魏" panose="02010800040101010101" pitchFamily="2" charset="-122"/>
              </a:rPr>
              <a:t>固定分区分配算法流程</a:t>
            </a:r>
          </a:p>
        </p:txBody>
      </p:sp>
      <p:grpSp>
        <p:nvGrpSpPr>
          <p:cNvPr id="30723" name="Group 4"/>
          <p:cNvGrpSpPr>
            <a:grpSpLocks/>
          </p:cNvGrpSpPr>
          <p:nvPr/>
        </p:nvGrpSpPr>
        <p:grpSpPr bwMode="auto">
          <a:xfrm>
            <a:off x="468313" y="192088"/>
            <a:ext cx="7772400" cy="6477000"/>
            <a:chOff x="3039" y="1264"/>
            <a:chExt cx="6620" cy="9089"/>
          </a:xfrm>
        </p:grpSpPr>
        <p:sp>
          <p:nvSpPr>
            <p:cNvPr id="30724" name="Text Box 5"/>
            <p:cNvSpPr txBox="1">
              <a:spLocks noChangeArrowheads="1"/>
            </p:cNvSpPr>
            <p:nvPr/>
          </p:nvSpPr>
          <p:spPr bwMode="auto">
            <a:xfrm>
              <a:off x="5379" y="4539"/>
              <a:ext cx="500"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p>
          </p:txBody>
        </p:sp>
        <p:sp>
          <p:nvSpPr>
            <p:cNvPr id="30725" name="Text Box 6"/>
            <p:cNvSpPr txBox="1">
              <a:spLocks noChangeArrowheads="1"/>
            </p:cNvSpPr>
            <p:nvPr/>
          </p:nvSpPr>
          <p:spPr bwMode="auto">
            <a:xfrm>
              <a:off x="3796" y="5439"/>
              <a:ext cx="500"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F</a:t>
              </a:r>
            </a:p>
          </p:txBody>
        </p:sp>
        <p:sp>
          <p:nvSpPr>
            <p:cNvPr id="30726" name="Text Box 7"/>
            <p:cNvSpPr txBox="1">
              <a:spLocks noChangeArrowheads="1"/>
            </p:cNvSpPr>
            <p:nvPr/>
          </p:nvSpPr>
          <p:spPr bwMode="auto">
            <a:xfrm>
              <a:off x="5499" y="5883"/>
              <a:ext cx="500"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F</a:t>
              </a:r>
            </a:p>
          </p:txBody>
        </p:sp>
        <p:sp>
          <p:nvSpPr>
            <p:cNvPr id="30727" name="Text Box 8"/>
            <p:cNvSpPr txBox="1">
              <a:spLocks noChangeArrowheads="1"/>
            </p:cNvSpPr>
            <p:nvPr/>
          </p:nvSpPr>
          <p:spPr bwMode="auto">
            <a:xfrm>
              <a:off x="9079" y="4681"/>
              <a:ext cx="500" cy="5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F</a:t>
              </a:r>
            </a:p>
          </p:txBody>
        </p:sp>
        <p:sp>
          <p:nvSpPr>
            <p:cNvPr id="30728" name="AutoShape 9"/>
            <p:cNvSpPr>
              <a:spLocks noChangeArrowheads="1"/>
            </p:cNvSpPr>
            <p:nvPr/>
          </p:nvSpPr>
          <p:spPr bwMode="auto">
            <a:xfrm>
              <a:off x="3471" y="1264"/>
              <a:ext cx="1656" cy="522"/>
            </a:xfrm>
            <a:prstGeom prst="flowChartOffpageConnector">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分配</a:t>
              </a:r>
              <a:r>
                <a:rPr lang="en-US" altLang="zh-CN" sz="2000">
                  <a:latin typeface="Times New Roman" panose="02020603050405020304" pitchFamily="18" charset="0"/>
                </a:rPr>
                <a:t>xK</a:t>
              </a:r>
              <a:r>
                <a:rPr lang="zh-CN" altLang="en-US" sz="2000">
                  <a:latin typeface="Times New Roman" panose="02020603050405020304" pitchFamily="18" charset="0"/>
                </a:rPr>
                <a:t>主存</a:t>
              </a:r>
            </a:p>
          </p:txBody>
        </p:sp>
        <p:sp>
          <p:nvSpPr>
            <p:cNvPr id="30729" name="Line 10"/>
            <p:cNvSpPr>
              <a:spLocks noChangeShapeType="1"/>
            </p:cNvSpPr>
            <p:nvPr/>
          </p:nvSpPr>
          <p:spPr bwMode="auto">
            <a:xfrm>
              <a:off x="4296" y="1789"/>
              <a:ext cx="0" cy="34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0" name="Text Box 11"/>
            <p:cNvSpPr txBox="1">
              <a:spLocks noChangeArrowheads="1"/>
            </p:cNvSpPr>
            <p:nvPr/>
          </p:nvSpPr>
          <p:spPr bwMode="auto">
            <a:xfrm>
              <a:off x="3522" y="2137"/>
              <a:ext cx="1560" cy="44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取存储分配表</a:t>
              </a:r>
            </a:p>
          </p:txBody>
        </p:sp>
        <p:sp>
          <p:nvSpPr>
            <p:cNvPr id="30731" name="Text Box 12"/>
            <p:cNvSpPr txBox="1">
              <a:spLocks noChangeArrowheads="1"/>
            </p:cNvSpPr>
            <p:nvPr/>
          </p:nvSpPr>
          <p:spPr bwMode="auto">
            <a:xfrm>
              <a:off x="3528" y="2959"/>
              <a:ext cx="1511" cy="46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j: = 0</a:t>
              </a:r>
            </a:p>
          </p:txBody>
        </p:sp>
        <p:sp>
          <p:nvSpPr>
            <p:cNvPr id="30732" name="Line 13"/>
            <p:cNvSpPr>
              <a:spLocks noChangeShapeType="1"/>
            </p:cNvSpPr>
            <p:nvPr/>
          </p:nvSpPr>
          <p:spPr bwMode="auto">
            <a:xfrm>
              <a:off x="4296" y="2577"/>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3" name="Text Box 14"/>
            <p:cNvSpPr txBox="1">
              <a:spLocks noChangeArrowheads="1"/>
            </p:cNvSpPr>
            <p:nvPr/>
          </p:nvSpPr>
          <p:spPr bwMode="auto">
            <a:xfrm>
              <a:off x="3528" y="3799"/>
              <a:ext cx="1511" cy="500"/>
            </a:xfrm>
            <a:prstGeom prst="rect">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J: = j + 1</a:t>
              </a:r>
            </a:p>
          </p:txBody>
        </p:sp>
        <p:sp>
          <p:nvSpPr>
            <p:cNvPr id="30734" name="Line 15"/>
            <p:cNvSpPr>
              <a:spLocks noChangeShapeType="1"/>
            </p:cNvSpPr>
            <p:nvPr/>
          </p:nvSpPr>
          <p:spPr bwMode="auto">
            <a:xfrm>
              <a:off x="4296" y="3419"/>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5" name="Line 16"/>
            <p:cNvSpPr>
              <a:spLocks noChangeShapeType="1"/>
            </p:cNvSpPr>
            <p:nvPr/>
          </p:nvSpPr>
          <p:spPr bwMode="auto">
            <a:xfrm>
              <a:off x="4296" y="4299"/>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6" name="AutoShape 17"/>
            <p:cNvSpPr>
              <a:spLocks noChangeArrowheads="1"/>
            </p:cNvSpPr>
            <p:nvPr/>
          </p:nvSpPr>
          <p:spPr bwMode="auto">
            <a:xfrm>
              <a:off x="3079" y="4681"/>
              <a:ext cx="2535" cy="820"/>
            </a:xfrm>
            <a:prstGeom prst="flowChartDecision">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dirty="0">
                  <a:latin typeface="Times New Roman" panose="02020603050405020304" pitchFamily="18" charset="0"/>
                </a:rPr>
                <a:t>状态使用？</a:t>
              </a:r>
            </a:p>
          </p:txBody>
        </p:sp>
        <p:sp>
          <p:nvSpPr>
            <p:cNvPr id="30737" name="Line 18"/>
            <p:cNvSpPr>
              <a:spLocks noChangeShapeType="1"/>
            </p:cNvSpPr>
            <p:nvPr/>
          </p:nvSpPr>
          <p:spPr bwMode="auto">
            <a:xfrm>
              <a:off x="4296" y="5501"/>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38" name="AutoShape 19"/>
            <p:cNvSpPr>
              <a:spLocks noChangeArrowheads="1"/>
            </p:cNvSpPr>
            <p:nvPr/>
          </p:nvSpPr>
          <p:spPr bwMode="auto">
            <a:xfrm>
              <a:off x="3079" y="5883"/>
              <a:ext cx="2420" cy="820"/>
            </a:xfrm>
            <a:prstGeom prst="flowChartDecision">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长度</a:t>
              </a:r>
              <a:r>
                <a:rPr lang="en-US" altLang="zh-CN" sz="2000">
                  <a:latin typeface="Times New Roman" panose="02020603050405020304" pitchFamily="18" charset="0"/>
                </a:rPr>
                <a:t>&gt;X </a:t>
              </a:r>
              <a:r>
                <a:rPr lang="zh-CN" altLang="en-US" sz="2000">
                  <a:latin typeface="Times New Roman" panose="02020603050405020304" pitchFamily="18" charset="0"/>
                </a:rPr>
                <a:t>？</a:t>
              </a:r>
            </a:p>
          </p:txBody>
        </p:sp>
        <p:sp>
          <p:nvSpPr>
            <p:cNvPr id="30739" name="Line 20"/>
            <p:cNvSpPr>
              <a:spLocks noChangeShapeType="1"/>
            </p:cNvSpPr>
            <p:nvPr/>
          </p:nvSpPr>
          <p:spPr bwMode="auto">
            <a:xfrm>
              <a:off x="4296" y="6703"/>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40" name="Text Box 21"/>
            <p:cNvSpPr txBox="1">
              <a:spLocks noChangeArrowheads="1"/>
            </p:cNvSpPr>
            <p:nvPr/>
          </p:nvSpPr>
          <p:spPr bwMode="auto">
            <a:xfrm>
              <a:off x="3348" y="7085"/>
              <a:ext cx="1851" cy="500"/>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修改状态栏</a:t>
              </a:r>
            </a:p>
          </p:txBody>
        </p:sp>
        <p:sp>
          <p:nvSpPr>
            <p:cNvPr id="30741" name="Line 22"/>
            <p:cNvSpPr>
              <a:spLocks noChangeShapeType="1"/>
            </p:cNvSpPr>
            <p:nvPr/>
          </p:nvSpPr>
          <p:spPr bwMode="auto">
            <a:xfrm>
              <a:off x="4299" y="7585"/>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42" name="Text Box 23"/>
            <p:cNvSpPr txBox="1">
              <a:spLocks noChangeArrowheads="1"/>
            </p:cNvSpPr>
            <p:nvPr/>
          </p:nvSpPr>
          <p:spPr bwMode="auto">
            <a:xfrm>
              <a:off x="3039" y="7959"/>
              <a:ext cx="2500" cy="50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取起址→重定位寄存器</a:t>
              </a:r>
            </a:p>
          </p:txBody>
        </p:sp>
        <p:sp>
          <p:nvSpPr>
            <p:cNvPr id="30743" name="Line 24"/>
            <p:cNvSpPr>
              <a:spLocks noChangeShapeType="1"/>
            </p:cNvSpPr>
            <p:nvPr/>
          </p:nvSpPr>
          <p:spPr bwMode="auto">
            <a:xfrm>
              <a:off x="4296" y="8461"/>
              <a:ext cx="0" cy="38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25"/>
            <p:cNvSpPr txBox="1">
              <a:spLocks noChangeArrowheads="1"/>
            </p:cNvSpPr>
            <p:nvPr/>
          </p:nvSpPr>
          <p:spPr bwMode="auto">
            <a:xfrm>
              <a:off x="3539" y="8843"/>
              <a:ext cx="1500" cy="540"/>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装入作业</a:t>
              </a:r>
            </a:p>
          </p:txBody>
        </p:sp>
        <p:sp>
          <p:nvSpPr>
            <p:cNvPr id="30745" name="Line 26"/>
            <p:cNvSpPr>
              <a:spLocks noChangeShapeType="1"/>
            </p:cNvSpPr>
            <p:nvPr/>
          </p:nvSpPr>
          <p:spPr bwMode="auto">
            <a:xfrm>
              <a:off x="4296" y="9383"/>
              <a:ext cx="0" cy="47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46" name="AutoShape 27"/>
            <p:cNvSpPr>
              <a:spLocks noChangeArrowheads="1"/>
            </p:cNvSpPr>
            <p:nvPr/>
          </p:nvSpPr>
          <p:spPr bwMode="auto">
            <a:xfrm>
              <a:off x="3819" y="9859"/>
              <a:ext cx="960" cy="494"/>
            </a:xfrm>
            <a:prstGeom prst="flowChartAlternateProcess">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结束</a:t>
              </a:r>
            </a:p>
          </p:txBody>
        </p:sp>
        <p:sp>
          <p:nvSpPr>
            <p:cNvPr id="30747" name="Text Box 28"/>
            <p:cNvSpPr txBox="1">
              <a:spLocks noChangeArrowheads="1"/>
            </p:cNvSpPr>
            <p:nvPr/>
          </p:nvSpPr>
          <p:spPr bwMode="auto">
            <a:xfrm>
              <a:off x="7099" y="5999"/>
              <a:ext cx="1620" cy="880"/>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令该作业等待主存资源</a:t>
              </a:r>
            </a:p>
          </p:txBody>
        </p:sp>
        <p:sp>
          <p:nvSpPr>
            <p:cNvPr id="30748" name="AutoShape 29"/>
            <p:cNvSpPr>
              <a:spLocks noChangeArrowheads="1"/>
            </p:cNvSpPr>
            <p:nvPr/>
          </p:nvSpPr>
          <p:spPr bwMode="auto">
            <a:xfrm>
              <a:off x="6679" y="4681"/>
              <a:ext cx="2420" cy="820"/>
            </a:xfrm>
            <a:prstGeom prst="flowChartDecision">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最后一栏</a:t>
              </a:r>
            </a:p>
          </p:txBody>
        </p:sp>
        <p:sp>
          <p:nvSpPr>
            <p:cNvPr id="30749" name="Line 30"/>
            <p:cNvSpPr>
              <a:spLocks noChangeShapeType="1"/>
            </p:cNvSpPr>
            <p:nvPr/>
          </p:nvSpPr>
          <p:spPr bwMode="auto">
            <a:xfrm>
              <a:off x="5499" y="5099"/>
              <a:ext cx="116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50" name="Line 31"/>
            <p:cNvSpPr>
              <a:spLocks noChangeShapeType="1"/>
            </p:cNvSpPr>
            <p:nvPr/>
          </p:nvSpPr>
          <p:spPr bwMode="auto">
            <a:xfrm>
              <a:off x="7899" y="5501"/>
              <a:ext cx="0" cy="49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751" name="Freeform 32"/>
            <p:cNvSpPr>
              <a:spLocks/>
            </p:cNvSpPr>
            <p:nvPr/>
          </p:nvSpPr>
          <p:spPr bwMode="auto">
            <a:xfrm>
              <a:off x="4299" y="6879"/>
              <a:ext cx="3600" cy="2792"/>
            </a:xfrm>
            <a:custGeom>
              <a:avLst/>
              <a:gdLst>
                <a:gd name="T0" fmla="*/ 3600 w 3600"/>
                <a:gd name="T1" fmla="*/ 0 h 2792"/>
                <a:gd name="T2" fmla="*/ 3600 w 3600"/>
                <a:gd name="T3" fmla="*/ 2792 h 2792"/>
                <a:gd name="T4" fmla="*/ 0 w 3600"/>
                <a:gd name="T5" fmla="*/ 2792 h 2792"/>
                <a:gd name="T6" fmla="*/ 0 60000 65536"/>
                <a:gd name="T7" fmla="*/ 0 60000 65536"/>
                <a:gd name="T8" fmla="*/ 0 60000 65536"/>
                <a:gd name="T9" fmla="*/ 0 w 3600"/>
                <a:gd name="T10" fmla="*/ 0 h 2792"/>
                <a:gd name="T11" fmla="*/ 3600 w 3600"/>
                <a:gd name="T12" fmla="*/ 2792 h 2792"/>
              </a:gdLst>
              <a:ahLst/>
              <a:cxnLst>
                <a:cxn ang="T6">
                  <a:pos x="T0" y="T1"/>
                </a:cxn>
                <a:cxn ang="T7">
                  <a:pos x="T2" y="T3"/>
                </a:cxn>
                <a:cxn ang="T8">
                  <a:pos x="T4" y="T5"/>
                </a:cxn>
              </a:cxnLst>
              <a:rect l="T9" t="T10" r="T11" b="T12"/>
              <a:pathLst>
                <a:path w="3600" h="2792">
                  <a:moveTo>
                    <a:pt x="3600" y="0"/>
                  </a:moveTo>
                  <a:lnTo>
                    <a:pt x="3600" y="2792"/>
                  </a:lnTo>
                  <a:lnTo>
                    <a:pt x="0" y="2792"/>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2" name="Freeform 33"/>
            <p:cNvSpPr>
              <a:spLocks/>
            </p:cNvSpPr>
            <p:nvPr/>
          </p:nvSpPr>
          <p:spPr bwMode="auto">
            <a:xfrm>
              <a:off x="4299" y="3539"/>
              <a:ext cx="5360" cy="1560"/>
            </a:xfrm>
            <a:custGeom>
              <a:avLst/>
              <a:gdLst>
                <a:gd name="T0" fmla="*/ 4800 w 5360"/>
                <a:gd name="T1" fmla="*/ 2246 h 1300"/>
                <a:gd name="T2" fmla="*/ 5360 w 5360"/>
                <a:gd name="T3" fmla="*/ 2246 h 1300"/>
                <a:gd name="T4" fmla="*/ 5360 w 5360"/>
                <a:gd name="T5" fmla="*/ 0 h 1300"/>
                <a:gd name="T6" fmla="*/ 0 w 5360"/>
                <a:gd name="T7" fmla="*/ 0 h 1300"/>
                <a:gd name="T8" fmla="*/ 0 60000 65536"/>
                <a:gd name="T9" fmla="*/ 0 60000 65536"/>
                <a:gd name="T10" fmla="*/ 0 60000 65536"/>
                <a:gd name="T11" fmla="*/ 0 60000 65536"/>
                <a:gd name="T12" fmla="*/ 0 w 5360"/>
                <a:gd name="T13" fmla="*/ 0 h 1300"/>
                <a:gd name="T14" fmla="*/ 5360 w 5360"/>
                <a:gd name="T15" fmla="*/ 1300 h 1300"/>
              </a:gdLst>
              <a:ahLst/>
              <a:cxnLst>
                <a:cxn ang="T8">
                  <a:pos x="T0" y="T1"/>
                </a:cxn>
                <a:cxn ang="T9">
                  <a:pos x="T2" y="T3"/>
                </a:cxn>
                <a:cxn ang="T10">
                  <a:pos x="T4" y="T5"/>
                </a:cxn>
                <a:cxn ang="T11">
                  <a:pos x="T6" y="T7"/>
                </a:cxn>
              </a:cxnLst>
              <a:rect l="T12" t="T13" r="T14" b="T15"/>
              <a:pathLst>
                <a:path w="5360" h="1300">
                  <a:moveTo>
                    <a:pt x="4800" y="1300"/>
                  </a:moveTo>
                  <a:lnTo>
                    <a:pt x="5360" y="1300"/>
                  </a:lnTo>
                  <a:lnTo>
                    <a:pt x="5360" y="0"/>
                  </a:lnTo>
                  <a:lnTo>
                    <a:pt x="0"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3" name="Freeform 34"/>
            <p:cNvSpPr>
              <a:spLocks/>
            </p:cNvSpPr>
            <p:nvPr/>
          </p:nvSpPr>
          <p:spPr bwMode="auto">
            <a:xfrm>
              <a:off x="5499" y="5059"/>
              <a:ext cx="560" cy="1240"/>
            </a:xfrm>
            <a:custGeom>
              <a:avLst/>
              <a:gdLst>
                <a:gd name="T0" fmla="*/ 0 w 560"/>
                <a:gd name="T1" fmla="*/ 1240 h 1240"/>
                <a:gd name="T2" fmla="*/ 560 w 560"/>
                <a:gd name="T3" fmla="*/ 1240 h 1240"/>
                <a:gd name="T4" fmla="*/ 560 w 560"/>
                <a:gd name="T5" fmla="*/ 0 h 1240"/>
                <a:gd name="T6" fmla="*/ 0 60000 65536"/>
                <a:gd name="T7" fmla="*/ 0 60000 65536"/>
                <a:gd name="T8" fmla="*/ 0 60000 65536"/>
                <a:gd name="T9" fmla="*/ 0 w 560"/>
                <a:gd name="T10" fmla="*/ 0 h 1240"/>
                <a:gd name="T11" fmla="*/ 560 w 560"/>
                <a:gd name="T12" fmla="*/ 1240 h 1240"/>
              </a:gdLst>
              <a:ahLst/>
              <a:cxnLst>
                <a:cxn ang="T6">
                  <a:pos x="T0" y="T1"/>
                </a:cxn>
                <a:cxn ang="T7">
                  <a:pos x="T2" y="T3"/>
                </a:cxn>
                <a:cxn ang="T8">
                  <a:pos x="T4" y="T5"/>
                </a:cxn>
              </a:cxnLst>
              <a:rect l="T9" t="T10" r="T11" b="T12"/>
              <a:pathLst>
                <a:path w="560" h="1240">
                  <a:moveTo>
                    <a:pt x="0" y="1240"/>
                  </a:moveTo>
                  <a:lnTo>
                    <a:pt x="560" y="1240"/>
                  </a:lnTo>
                  <a:lnTo>
                    <a:pt x="560"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61095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27088" y="404813"/>
            <a:ext cx="7772400"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4.2.3 </a:t>
            </a:r>
            <a:r>
              <a:rPr kumimoji="1" lang="zh-CN" altLang="en-US">
                <a:solidFill>
                  <a:srgbClr val="FF0000"/>
                </a:solidFill>
                <a:latin typeface="Times New Roman" panose="02020603050405020304" pitchFamily="18" charset="0"/>
                <a:ea typeface="华文新魏" panose="02010800040101010101" pitchFamily="2" charset="-122"/>
              </a:rPr>
              <a:t>可变分区存储管理</a:t>
            </a:r>
            <a:endParaRPr lang="zh-CN" altLang="en-US">
              <a:latin typeface="华文新魏" panose="02010800040101010101" pitchFamily="2" charset="-122"/>
              <a:ea typeface="华文新魏" panose="02010800040101010101" pitchFamily="2" charset="-122"/>
            </a:endParaRPr>
          </a:p>
        </p:txBody>
      </p:sp>
      <p:sp>
        <p:nvSpPr>
          <p:cNvPr id="31747" name="Rectangle 3"/>
          <p:cNvSpPr>
            <a:spLocks noGrp="1" noChangeArrowheads="1"/>
          </p:cNvSpPr>
          <p:nvPr>
            <p:ph type="body" idx="1"/>
          </p:nvPr>
        </p:nvSpPr>
        <p:spPr>
          <a:xfrm>
            <a:off x="611188" y="1371600"/>
            <a:ext cx="7921625" cy="3657600"/>
          </a:xfrm>
          <a:noFill/>
        </p:spPr>
        <p:txBody>
          <a:bodyPr/>
          <a:lstStyle/>
          <a:p>
            <a:pPr marL="0" indent="0" eaLnBrk="1" hangingPunct="1">
              <a:buFontTx/>
              <a:buNone/>
            </a:pPr>
            <a:r>
              <a:rPr lang="en-US" altLang="zh-CN">
                <a:latin typeface="华文新魏" panose="02010800040101010101" pitchFamily="2" charset="-122"/>
                <a:ea typeface="华文新魏" panose="02010800040101010101" pitchFamily="2" charset="-122"/>
              </a:rPr>
              <a:t>       </a:t>
            </a:r>
            <a:r>
              <a:rPr lang="zh-CN" altLang="en-US" sz="4000">
                <a:latin typeface="Times New Roman" panose="02020603050405020304" pitchFamily="18" charset="0"/>
                <a:ea typeface="华文新魏" panose="02010800040101010101" pitchFamily="2" charset="-122"/>
              </a:rPr>
              <a:t>可变分区</a:t>
            </a:r>
            <a:r>
              <a:rPr lang="en-US" altLang="zh-CN" sz="4000">
                <a:latin typeface="Times New Roman" panose="02020603050405020304" pitchFamily="18" charset="0"/>
                <a:ea typeface="华文新魏" panose="02010800040101010101" pitchFamily="2" charset="-122"/>
              </a:rPr>
              <a:t>(variable partition) </a:t>
            </a:r>
            <a:r>
              <a:rPr lang="zh-CN" altLang="en-US" sz="4000">
                <a:latin typeface="Times New Roman" panose="02020603050405020304" pitchFamily="18" charset="0"/>
                <a:ea typeface="华文新魏" panose="02010800040101010101" pitchFamily="2" charset="-122"/>
              </a:rPr>
              <a:t>存储管理是按作业的实际大小来划分分区，划分的时间、大小、位置都是动态的，并且分区个数也是随机的</a:t>
            </a:r>
            <a:r>
              <a:rPr lang="en-US" altLang="zh-CN" sz="4000">
                <a:latin typeface="Times New Roman" panose="02020603050405020304" pitchFamily="18" charset="0"/>
                <a:ea typeface="华文新魏" panose="02010800040101010101" pitchFamily="2" charset="-122"/>
              </a:rPr>
              <a:t>,</a:t>
            </a:r>
            <a:r>
              <a:rPr lang="zh-CN" altLang="en-US" sz="4000">
                <a:latin typeface="Times New Roman" panose="02020603050405020304" pitchFamily="18" charset="0"/>
                <a:ea typeface="华文新魏" panose="02010800040101010101" pitchFamily="2" charset="-122"/>
              </a:rPr>
              <a:t>实现多个作业对内存的共享，进一步提高内存资源利用率。</a:t>
            </a:r>
            <a:endParaRPr lang="zh-CN" altLang="en-US"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42159754"/>
      </p:ext>
    </p:extLst>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9388" y="404813"/>
            <a:ext cx="87630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可变分区方式主存分配示例</a:t>
            </a:r>
            <a:endParaRPr lang="zh-CN" altLang="en-US">
              <a:latin typeface="华文新魏" panose="02010800040101010101" pitchFamily="2" charset="-122"/>
              <a:ea typeface="华文新魏" panose="02010800040101010101" pitchFamily="2" charset="-122"/>
            </a:endParaRPr>
          </a:p>
        </p:txBody>
      </p:sp>
      <p:sp>
        <p:nvSpPr>
          <p:cNvPr id="32771" name="Rectangle 3"/>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32772" name="Group 4"/>
          <p:cNvGrpSpPr>
            <a:grpSpLocks/>
          </p:cNvGrpSpPr>
          <p:nvPr/>
        </p:nvGrpSpPr>
        <p:grpSpPr bwMode="auto">
          <a:xfrm>
            <a:off x="1066800" y="1716088"/>
            <a:ext cx="6248400" cy="3236912"/>
            <a:chOff x="480" y="1008"/>
            <a:chExt cx="3936" cy="2039"/>
          </a:xfrm>
        </p:grpSpPr>
        <p:sp>
          <p:nvSpPr>
            <p:cNvPr id="32773" name="Text Box 5"/>
            <p:cNvSpPr txBox="1">
              <a:spLocks noChangeArrowheads="1"/>
            </p:cNvSpPr>
            <p:nvPr/>
          </p:nvSpPr>
          <p:spPr bwMode="auto">
            <a:xfrm>
              <a:off x="761" y="1008"/>
              <a:ext cx="562"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操作系统</a:t>
              </a:r>
            </a:p>
          </p:txBody>
        </p:sp>
        <p:sp>
          <p:nvSpPr>
            <p:cNvPr id="32774" name="Text Box 6"/>
            <p:cNvSpPr txBox="1">
              <a:spLocks noChangeArrowheads="1"/>
            </p:cNvSpPr>
            <p:nvPr/>
          </p:nvSpPr>
          <p:spPr bwMode="auto">
            <a:xfrm>
              <a:off x="761" y="1322"/>
              <a:ext cx="562" cy="31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1</a:t>
              </a:r>
            </a:p>
          </p:txBody>
        </p:sp>
        <p:sp>
          <p:nvSpPr>
            <p:cNvPr id="32775" name="Text Box 7"/>
            <p:cNvSpPr txBox="1">
              <a:spLocks noChangeArrowheads="1"/>
            </p:cNvSpPr>
            <p:nvPr/>
          </p:nvSpPr>
          <p:spPr bwMode="auto">
            <a:xfrm>
              <a:off x="761" y="1635"/>
              <a:ext cx="562" cy="62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400">
                <a:solidFill>
                  <a:srgbClr val="6600CC"/>
                </a:solidFill>
                <a:latin typeface="宋体" panose="02010600030101010101" pitchFamily="2" charset="-122"/>
              </a:endParaRPr>
            </a:p>
            <a:p>
              <a:pPr algn="ctr"/>
              <a:r>
                <a:rPr lang="zh-CN" altLang="en-US" sz="1400">
                  <a:solidFill>
                    <a:srgbClr val="6600CC"/>
                  </a:solidFill>
                  <a:latin typeface="宋体" panose="02010600030101010101" pitchFamily="2" charset="-122"/>
                </a:rPr>
                <a:t>空闲区</a:t>
              </a:r>
            </a:p>
          </p:txBody>
        </p:sp>
        <p:sp>
          <p:nvSpPr>
            <p:cNvPr id="32776" name="Text Box 8"/>
            <p:cNvSpPr txBox="1">
              <a:spLocks noChangeArrowheads="1"/>
            </p:cNvSpPr>
            <p:nvPr/>
          </p:nvSpPr>
          <p:spPr bwMode="auto">
            <a:xfrm>
              <a:off x="761" y="2263"/>
              <a:ext cx="562" cy="31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2</a:t>
              </a:r>
            </a:p>
          </p:txBody>
        </p:sp>
        <p:sp>
          <p:nvSpPr>
            <p:cNvPr id="32777" name="Text Box 9"/>
            <p:cNvSpPr txBox="1">
              <a:spLocks noChangeArrowheads="1"/>
            </p:cNvSpPr>
            <p:nvPr/>
          </p:nvSpPr>
          <p:spPr bwMode="auto">
            <a:xfrm>
              <a:off x="761" y="2576"/>
              <a:ext cx="562"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空闲区</a:t>
              </a:r>
            </a:p>
          </p:txBody>
        </p:sp>
        <p:sp>
          <p:nvSpPr>
            <p:cNvPr id="32778" name="Text Box 10"/>
            <p:cNvSpPr txBox="1">
              <a:spLocks noChangeArrowheads="1"/>
            </p:cNvSpPr>
            <p:nvPr/>
          </p:nvSpPr>
          <p:spPr bwMode="auto">
            <a:xfrm>
              <a:off x="480" y="1222"/>
              <a:ext cx="28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4K</a:t>
              </a:r>
            </a:p>
          </p:txBody>
        </p:sp>
        <p:sp>
          <p:nvSpPr>
            <p:cNvPr id="32779" name="Text Box 11"/>
            <p:cNvSpPr txBox="1">
              <a:spLocks noChangeArrowheads="1"/>
            </p:cNvSpPr>
            <p:nvPr/>
          </p:nvSpPr>
          <p:spPr bwMode="auto">
            <a:xfrm>
              <a:off x="480" y="1559"/>
              <a:ext cx="28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10K</a:t>
              </a:r>
            </a:p>
          </p:txBody>
        </p:sp>
        <p:sp>
          <p:nvSpPr>
            <p:cNvPr id="32780" name="Text Box 12"/>
            <p:cNvSpPr txBox="1">
              <a:spLocks noChangeArrowheads="1"/>
            </p:cNvSpPr>
            <p:nvPr/>
          </p:nvSpPr>
          <p:spPr bwMode="auto">
            <a:xfrm>
              <a:off x="480" y="1792"/>
              <a:ext cx="28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700">
                <a:solidFill>
                  <a:srgbClr val="6600CC"/>
                </a:solidFill>
                <a:latin typeface="宋体" panose="02010600030101010101" pitchFamily="2" charset="-122"/>
              </a:endParaRPr>
            </a:p>
          </p:txBody>
        </p:sp>
        <p:sp>
          <p:nvSpPr>
            <p:cNvPr id="32781" name="Text Box 13"/>
            <p:cNvSpPr txBox="1">
              <a:spLocks noChangeArrowheads="1"/>
            </p:cNvSpPr>
            <p:nvPr/>
          </p:nvSpPr>
          <p:spPr bwMode="auto">
            <a:xfrm>
              <a:off x="480" y="2202"/>
              <a:ext cx="28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46K</a:t>
              </a:r>
            </a:p>
          </p:txBody>
        </p:sp>
        <p:sp>
          <p:nvSpPr>
            <p:cNvPr id="32782" name="Text Box 14"/>
            <p:cNvSpPr txBox="1">
              <a:spLocks noChangeArrowheads="1"/>
            </p:cNvSpPr>
            <p:nvPr/>
          </p:nvSpPr>
          <p:spPr bwMode="auto">
            <a:xfrm>
              <a:off x="480" y="2468"/>
              <a:ext cx="33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52K</a:t>
              </a:r>
            </a:p>
          </p:txBody>
        </p:sp>
        <p:sp>
          <p:nvSpPr>
            <p:cNvPr id="32783" name="Text Box 15"/>
            <p:cNvSpPr txBox="1">
              <a:spLocks noChangeArrowheads="1"/>
            </p:cNvSpPr>
            <p:nvPr/>
          </p:nvSpPr>
          <p:spPr bwMode="auto">
            <a:xfrm>
              <a:off x="480" y="2733"/>
              <a:ext cx="28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128K</a:t>
              </a:r>
            </a:p>
          </p:txBody>
        </p:sp>
        <p:sp>
          <p:nvSpPr>
            <p:cNvPr id="32784" name="Text Box 16"/>
            <p:cNvSpPr txBox="1">
              <a:spLocks noChangeArrowheads="1"/>
            </p:cNvSpPr>
            <p:nvPr/>
          </p:nvSpPr>
          <p:spPr bwMode="auto">
            <a:xfrm>
              <a:off x="2307" y="1008"/>
              <a:ext cx="563"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操作系统</a:t>
              </a:r>
            </a:p>
          </p:txBody>
        </p:sp>
        <p:sp>
          <p:nvSpPr>
            <p:cNvPr id="32785" name="Text Box 17"/>
            <p:cNvSpPr txBox="1">
              <a:spLocks noChangeArrowheads="1"/>
            </p:cNvSpPr>
            <p:nvPr/>
          </p:nvSpPr>
          <p:spPr bwMode="auto">
            <a:xfrm>
              <a:off x="2307" y="1322"/>
              <a:ext cx="563" cy="31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1</a:t>
              </a:r>
            </a:p>
          </p:txBody>
        </p:sp>
        <p:sp>
          <p:nvSpPr>
            <p:cNvPr id="32786" name="Text Box 18"/>
            <p:cNvSpPr txBox="1">
              <a:spLocks noChangeArrowheads="1"/>
            </p:cNvSpPr>
            <p:nvPr/>
          </p:nvSpPr>
          <p:spPr bwMode="auto">
            <a:xfrm>
              <a:off x="2307" y="1949"/>
              <a:ext cx="563"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空闲区</a:t>
              </a:r>
            </a:p>
          </p:txBody>
        </p:sp>
        <p:sp>
          <p:nvSpPr>
            <p:cNvPr id="32787" name="Text Box 19"/>
            <p:cNvSpPr txBox="1">
              <a:spLocks noChangeArrowheads="1"/>
            </p:cNvSpPr>
            <p:nvPr/>
          </p:nvSpPr>
          <p:spPr bwMode="auto">
            <a:xfrm>
              <a:off x="2307" y="2263"/>
              <a:ext cx="563" cy="31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2</a:t>
              </a:r>
            </a:p>
          </p:txBody>
        </p:sp>
        <p:sp>
          <p:nvSpPr>
            <p:cNvPr id="32788" name="Text Box 20"/>
            <p:cNvSpPr txBox="1">
              <a:spLocks noChangeArrowheads="1"/>
            </p:cNvSpPr>
            <p:nvPr/>
          </p:nvSpPr>
          <p:spPr bwMode="auto">
            <a:xfrm>
              <a:off x="2307" y="2576"/>
              <a:ext cx="563"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空闲区</a:t>
              </a:r>
            </a:p>
          </p:txBody>
        </p:sp>
        <p:sp>
          <p:nvSpPr>
            <p:cNvPr id="32789" name="Text Box 21"/>
            <p:cNvSpPr txBox="1">
              <a:spLocks noChangeArrowheads="1"/>
            </p:cNvSpPr>
            <p:nvPr/>
          </p:nvSpPr>
          <p:spPr bwMode="auto">
            <a:xfrm>
              <a:off x="2026" y="1213"/>
              <a:ext cx="27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4K</a:t>
              </a:r>
            </a:p>
          </p:txBody>
        </p:sp>
        <p:sp>
          <p:nvSpPr>
            <p:cNvPr id="32790" name="Text Box 22"/>
            <p:cNvSpPr txBox="1">
              <a:spLocks noChangeArrowheads="1"/>
            </p:cNvSpPr>
            <p:nvPr/>
          </p:nvSpPr>
          <p:spPr bwMode="auto">
            <a:xfrm>
              <a:off x="2026" y="1575"/>
              <a:ext cx="27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10K</a:t>
              </a:r>
            </a:p>
          </p:txBody>
        </p:sp>
        <p:sp>
          <p:nvSpPr>
            <p:cNvPr id="32791" name="Text Box 23"/>
            <p:cNvSpPr txBox="1">
              <a:spLocks noChangeArrowheads="1"/>
            </p:cNvSpPr>
            <p:nvPr/>
          </p:nvSpPr>
          <p:spPr bwMode="auto">
            <a:xfrm>
              <a:off x="2074" y="1888"/>
              <a:ext cx="23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40K</a:t>
              </a:r>
            </a:p>
          </p:txBody>
        </p:sp>
        <p:sp>
          <p:nvSpPr>
            <p:cNvPr id="32792" name="Text Box 24"/>
            <p:cNvSpPr txBox="1">
              <a:spLocks noChangeArrowheads="1"/>
            </p:cNvSpPr>
            <p:nvPr/>
          </p:nvSpPr>
          <p:spPr bwMode="auto">
            <a:xfrm>
              <a:off x="2026" y="2202"/>
              <a:ext cx="27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46K</a:t>
              </a:r>
            </a:p>
          </p:txBody>
        </p:sp>
        <p:sp>
          <p:nvSpPr>
            <p:cNvPr id="32793" name="Text Box 25"/>
            <p:cNvSpPr txBox="1">
              <a:spLocks noChangeArrowheads="1"/>
            </p:cNvSpPr>
            <p:nvPr/>
          </p:nvSpPr>
          <p:spPr bwMode="auto">
            <a:xfrm>
              <a:off x="2026" y="2468"/>
              <a:ext cx="2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52K</a:t>
              </a:r>
            </a:p>
          </p:txBody>
        </p:sp>
        <p:sp>
          <p:nvSpPr>
            <p:cNvPr id="32794" name="Text Box 26"/>
            <p:cNvSpPr txBox="1">
              <a:spLocks noChangeArrowheads="1"/>
            </p:cNvSpPr>
            <p:nvPr/>
          </p:nvSpPr>
          <p:spPr bwMode="auto">
            <a:xfrm>
              <a:off x="2026" y="2733"/>
              <a:ext cx="28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128K</a:t>
              </a:r>
            </a:p>
          </p:txBody>
        </p:sp>
        <p:sp>
          <p:nvSpPr>
            <p:cNvPr id="32795" name="Text Box 27"/>
            <p:cNvSpPr txBox="1">
              <a:spLocks noChangeArrowheads="1"/>
            </p:cNvSpPr>
            <p:nvPr/>
          </p:nvSpPr>
          <p:spPr bwMode="auto">
            <a:xfrm>
              <a:off x="2307" y="1635"/>
              <a:ext cx="563"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3</a:t>
              </a:r>
            </a:p>
          </p:txBody>
        </p:sp>
        <p:sp>
          <p:nvSpPr>
            <p:cNvPr id="32796" name="Text Box 28"/>
            <p:cNvSpPr txBox="1">
              <a:spLocks noChangeArrowheads="1"/>
            </p:cNvSpPr>
            <p:nvPr/>
          </p:nvSpPr>
          <p:spPr bwMode="auto">
            <a:xfrm>
              <a:off x="3854" y="1008"/>
              <a:ext cx="562"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操作系统</a:t>
              </a:r>
            </a:p>
          </p:txBody>
        </p:sp>
        <p:sp>
          <p:nvSpPr>
            <p:cNvPr id="32797" name="Text Box 29"/>
            <p:cNvSpPr txBox="1">
              <a:spLocks noChangeArrowheads="1"/>
            </p:cNvSpPr>
            <p:nvPr/>
          </p:nvSpPr>
          <p:spPr bwMode="auto">
            <a:xfrm>
              <a:off x="3854" y="1322"/>
              <a:ext cx="562" cy="313"/>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1</a:t>
              </a:r>
            </a:p>
          </p:txBody>
        </p:sp>
        <p:sp>
          <p:nvSpPr>
            <p:cNvPr id="32798" name="Text Box 30"/>
            <p:cNvSpPr txBox="1">
              <a:spLocks noChangeArrowheads="1"/>
            </p:cNvSpPr>
            <p:nvPr/>
          </p:nvSpPr>
          <p:spPr bwMode="auto">
            <a:xfrm>
              <a:off x="3854" y="1949"/>
              <a:ext cx="562" cy="941"/>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400">
                <a:solidFill>
                  <a:srgbClr val="6600CC"/>
                </a:solidFill>
                <a:latin typeface="宋体" panose="02010600030101010101" pitchFamily="2" charset="-122"/>
              </a:endParaRPr>
            </a:p>
            <a:p>
              <a:pPr algn="ctr"/>
              <a:r>
                <a:rPr lang="zh-CN" altLang="en-US" sz="1400">
                  <a:solidFill>
                    <a:srgbClr val="6600CC"/>
                  </a:solidFill>
                  <a:latin typeface="宋体" panose="02010600030101010101" pitchFamily="2" charset="-122"/>
                </a:rPr>
                <a:t>空闲区</a:t>
              </a:r>
            </a:p>
          </p:txBody>
        </p:sp>
        <p:sp>
          <p:nvSpPr>
            <p:cNvPr id="32799" name="Text Box 31"/>
            <p:cNvSpPr txBox="1">
              <a:spLocks noChangeArrowheads="1"/>
            </p:cNvSpPr>
            <p:nvPr/>
          </p:nvSpPr>
          <p:spPr bwMode="auto">
            <a:xfrm>
              <a:off x="3573" y="1213"/>
              <a:ext cx="26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4K</a:t>
              </a:r>
            </a:p>
          </p:txBody>
        </p:sp>
        <p:sp>
          <p:nvSpPr>
            <p:cNvPr id="32800" name="Text Box 32"/>
            <p:cNvSpPr txBox="1">
              <a:spLocks noChangeArrowheads="1"/>
            </p:cNvSpPr>
            <p:nvPr/>
          </p:nvSpPr>
          <p:spPr bwMode="auto">
            <a:xfrm>
              <a:off x="3573" y="1527"/>
              <a:ext cx="26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10K</a:t>
              </a:r>
            </a:p>
          </p:txBody>
        </p:sp>
        <p:sp>
          <p:nvSpPr>
            <p:cNvPr id="32801" name="Text Box 33"/>
            <p:cNvSpPr txBox="1">
              <a:spLocks noChangeArrowheads="1"/>
            </p:cNvSpPr>
            <p:nvPr/>
          </p:nvSpPr>
          <p:spPr bwMode="auto">
            <a:xfrm>
              <a:off x="3573" y="1840"/>
              <a:ext cx="267"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40K</a:t>
              </a:r>
            </a:p>
          </p:txBody>
        </p:sp>
        <p:sp>
          <p:nvSpPr>
            <p:cNvPr id="32802" name="Text Box 34"/>
            <p:cNvSpPr txBox="1">
              <a:spLocks noChangeArrowheads="1"/>
            </p:cNvSpPr>
            <p:nvPr/>
          </p:nvSpPr>
          <p:spPr bwMode="auto">
            <a:xfrm>
              <a:off x="3573" y="2106"/>
              <a:ext cx="28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700">
                <a:solidFill>
                  <a:srgbClr val="6600CC"/>
                </a:solidFill>
                <a:latin typeface="宋体" panose="02010600030101010101" pitchFamily="2" charset="-122"/>
              </a:endParaRPr>
            </a:p>
          </p:txBody>
        </p:sp>
        <p:sp>
          <p:nvSpPr>
            <p:cNvPr id="32803" name="Text Box 35"/>
            <p:cNvSpPr txBox="1">
              <a:spLocks noChangeArrowheads="1"/>
            </p:cNvSpPr>
            <p:nvPr/>
          </p:nvSpPr>
          <p:spPr bwMode="auto">
            <a:xfrm>
              <a:off x="3573" y="2420"/>
              <a:ext cx="28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700">
                <a:solidFill>
                  <a:srgbClr val="6600CC"/>
                </a:solidFill>
                <a:latin typeface="宋体" panose="02010600030101010101" pitchFamily="2" charset="-122"/>
              </a:endParaRPr>
            </a:p>
          </p:txBody>
        </p:sp>
        <p:sp>
          <p:nvSpPr>
            <p:cNvPr id="32804" name="Text Box 36"/>
            <p:cNvSpPr txBox="1">
              <a:spLocks noChangeArrowheads="1"/>
            </p:cNvSpPr>
            <p:nvPr/>
          </p:nvSpPr>
          <p:spPr bwMode="auto">
            <a:xfrm>
              <a:off x="3573" y="2733"/>
              <a:ext cx="28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a:solidFill>
                    <a:srgbClr val="6600CC"/>
                  </a:solidFill>
                  <a:latin typeface="宋体" panose="02010600030101010101" pitchFamily="2" charset="-122"/>
                </a:rPr>
                <a:t>128K</a:t>
              </a:r>
            </a:p>
          </p:txBody>
        </p:sp>
        <p:sp>
          <p:nvSpPr>
            <p:cNvPr id="32805" name="Text Box 37"/>
            <p:cNvSpPr txBox="1">
              <a:spLocks noChangeArrowheads="1"/>
            </p:cNvSpPr>
            <p:nvPr/>
          </p:nvSpPr>
          <p:spPr bwMode="auto">
            <a:xfrm>
              <a:off x="3854" y="1632"/>
              <a:ext cx="562" cy="314"/>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a:solidFill>
                    <a:srgbClr val="6600CC"/>
                  </a:solidFill>
                  <a:latin typeface="宋体" panose="02010600030101010101" pitchFamily="2" charset="-122"/>
                </a:rPr>
                <a:t>作业</a:t>
              </a:r>
              <a:r>
                <a:rPr lang="en-US" altLang="zh-CN" sz="1400">
                  <a:solidFill>
                    <a:srgbClr val="6600CC"/>
                  </a:solidFill>
                  <a:latin typeface="宋体" panose="02010600030101010101" pitchFamily="2" charset="-122"/>
                </a:rPr>
                <a:t>3</a:t>
              </a:r>
            </a:p>
          </p:txBody>
        </p:sp>
        <p:sp>
          <p:nvSpPr>
            <p:cNvPr id="32806" name="Line 38"/>
            <p:cNvSpPr>
              <a:spLocks noChangeShapeType="1"/>
            </p:cNvSpPr>
            <p:nvPr/>
          </p:nvSpPr>
          <p:spPr bwMode="auto">
            <a:xfrm>
              <a:off x="768" y="1632"/>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7" name="Line 39"/>
            <p:cNvSpPr>
              <a:spLocks noChangeShapeType="1"/>
            </p:cNvSpPr>
            <p:nvPr/>
          </p:nvSpPr>
          <p:spPr bwMode="auto">
            <a:xfrm>
              <a:off x="768" y="2256"/>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Line 40"/>
            <p:cNvSpPr>
              <a:spLocks noChangeShapeType="1"/>
            </p:cNvSpPr>
            <p:nvPr/>
          </p:nvSpPr>
          <p:spPr bwMode="auto">
            <a:xfrm>
              <a:off x="3840" y="1008"/>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18533880"/>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620713"/>
            <a:ext cx="7772400"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4.1.1 </a:t>
            </a:r>
            <a:r>
              <a:rPr kumimoji="1" lang="zh-CN" altLang="en-US">
                <a:solidFill>
                  <a:srgbClr val="FF0000"/>
                </a:solidFill>
                <a:latin typeface="Times New Roman" panose="02020603050405020304" pitchFamily="18" charset="0"/>
                <a:ea typeface="华文新魏" panose="02010800040101010101" pitchFamily="2" charset="-122"/>
              </a:rPr>
              <a:t>存储器的层次</a:t>
            </a:r>
            <a:r>
              <a:rPr kumimoji="1" lang="en-US" altLang="zh-CN">
                <a:solidFill>
                  <a:srgbClr val="FF0000"/>
                </a:solidFill>
                <a:latin typeface="Times New Roman" panose="02020603050405020304" pitchFamily="18" charset="0"/>
                <a:ea typeface="华文新魏" panose="02010800040101010101" pitchFamily="2" charset="-122"/>
              </a:rPr>
              <a:t>(1)</a:t>
            </a:r>
            <a:endParaRPr lang="en-US" altLang="zh-CN" sz="5400" b="1">
              <a:latin typeface="华文新魏" panose="02010800040101010101" pitchFamily="2" charset="-122"/>
              <a:ea typeface="华文新魏" panose="02010800040101010101" pitchFamily="2" charset="-122"/>
            </a:endParaRPr>
          </a:p>
        </p:txBody>
      </p:sp>
      <p:sp>
        <p:nvSpPr>
          <p:cNvPr id="15363" name="Rectangle 3"/>
          <p:cNvSpPr>
            <a:spLocks noGrp="1" noChangeArrowheads="1"/>
          </p:cNvSpPr>
          <p:nvPr>
            <p:ph type="body" idx="1"/>
          </p:nvPr>
        </p:nvSpPr>
        <p:spPr>
          <a:xfrm>
            <a:off x="609600" y="1143000"/>
            <a:ext cx="8229600" cy="5257800"/>
          </a:xfrm>
        </p:spPr>
        <p:txBody>
          <a:bodyPr/>
          <a:lstStyle/>
          <a:p>
            <a:pPr algn="just" eaLnBrk="1" hangingPunct="1"/>
            <a:endParaRPr lang="en-US" altLang="zh-CN">
              <a:latin typeface="华文新魏" panose="02010800040101010101" pitchFamily="2" charset="-122"/>
              <a:ea typeface="华文新魏" panose="02010800040101010101" pitchFamily="2" charset="-122"/>
            </a:endParaRPr>
          </a:p>
          <a:p>
            <a:pPr algn="just" eaLnBrk="1" hangingPunct="1">
              <a:buFontTx/>
              <a:buNone/>
            </a:pPr>
            <a:endParaRPr lang="en-US" altLang="zh-CN">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grpSp>
        <p:nvGrpSpPr>
          <p:cNvPr id="15364" name="Group 4"/>
          <p:cNvGrpSpPr>
            <a:grpSpLocks/>
          </p:cNvGrpSpPr>
          <p:nvPr/>
        </p:nvGrpSpPr>
        <p:grpSpPr bwMode="auto">
          <a:xfrm>
            <a:off x="1447800" y="1600200"/>
            <a:ext cx="5791200" cy="4267200"/>
            <a:chOff x="720" y="768"/>
            <a:chExt cx="3648" cy="2688"/>
          </a:xfrm>
        </p:grpSpPr>
        <p:sp>
          <p:nvSpPr>
            <p:cNvPr id="15365" name="AutoShape 5"/>
            <p:cNvSpPr>
              <a:spLocks noChangeArrowheads="1"/>
            </p:cNvSpPr>
            <p:nvPr/>
          </p:nvSpPr>
          <p:spPr bwMode="auto">
            <a:xfrm>
              <a:off x="720" y="768"/>
              <a:ext cx="3648" cy="2688"/>
            </a:xfrm>
            <a:prstGeom prst="triangle">
              <a:avLst>
                <a:gd name="adj" fmla="val 50009"/>
              </a:avLst>
            </a:prstGeom>
            <a:solidFill>
              <a:srgbClr val="FFFFFF"/>
            </a:solidFill>
            <a:ln w="19050">
              <a:solidFill>
                <a:srgbClr val="000000"/>
              </a:solidFill>
              <a:miter lim="800000"/>
              <a:headEnd/>
              <a:tailEnd/>
            </a:ln>
            <a:effectLst>
              <a:prstShdw prst="shdw13" dist="53882" dir="13500000">
                <a:srgbClr val="808080"/>
              </a:prst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6" name="Text Box 6"/>
            <p:cNvSpPr txBox="1">
              <a:spLocks noChangeArrowheads="1"/>
            </p:cNvSpPr>
            <p:nvPr/>
          </p:nvSpPr>
          <p:spPr bwMode="auto">
            <a:xfrm>
              <a:off x="2256" y="970"/>
              <a:ext cx="58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寄存器</a:t>
              </a:r>
            </a:p>
          </p:txBody>
        </p:sp>
        <p:sp>
          <p:nvSpPr>
            <p:cNvPr id="15367" name="Line 7"/>
            <p:cNvSpPr>
              <a:spLocks noChangeShapeType="1"/>
            </p:cNvSpPr>
            <p:nvPr/>
          </p:nvSpPr>
          <p:spPr bwMode="auto">
            <a:xfrm>
              <a:off x="2191" y="1287"/>
              <a:ext cx="715" cy="0"/>
            </a:xfrm>
            <a:prstGeom prst="line">
              <a:avLst/>
            </a:prstGeom>
            <a:noFill/>
            <a:ln w="19050">
              <a:solidFill>
                <a:srgbClr val="00000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a:lstStyle/>
            <a:p>
              <a:endParaRPr lang="zh-CN" altLang="en-US"/>
            </a:p>
          </p:txBody>
        </p:sp>
        <p:sp>
          <p:nvSpPr>
            <p:cNvPr id="15368" name="Text Box 8"/>
            <p:cNvSpPr txBox="1">
              <a:spLocks noChangeArrowheads="1"/>
            </p:cNvSpPr>
            <p:nvPr/>
          </p:nvSpPr>
          <p:spPr bwMode="auto">
            <a:xfrm>
              <a:off x="2241" y="1365"/>
              <a:ext cx="64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高速缓存</a:t>
              </a:r>
            </a:p>
          </p:txBody>
        </p:sp>
        <p:sp>
          <p:nvSpPr>
            <p:cNvPr id="15369" name="Line 9"/>
            <p:cNvSpPr>
              <a:spLocks noChangeShapeType="1"/>
            </p:cNvSpPr>
            <p:nvPr/>
          </p:nvSpPr>
          <p:spPr bwMode="auto">
            <a:xfrm>
              <a:off x="1905" y="1733"/>
              <a:ext cx="1295" cy="0"/>
            </a:xfrm>
            <a:prstGeom prst="line">
              <a:avLst/>
            </a:prstGeom>
            <a:noFill/>
            <a:ln w="19050">
              <a:solidFill>
                <a:srgbClr val="00000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a:lstStyle/>
            <a:p>
              <a:endParaRPr lang="zh-CN" altLang="en-US"/>
            </a:p>
          </p:txBody>
        </p:sp>
        <p:sp>
          <p:nvSpPr>
            <p:cNvPr id="15370" name="Text Box 10"/>
            <p:cNvSpPr txBox="1">
              <a:spLocks noChangeArrowheads="1"/>
            </p:cNvSpPr>
            <p:nvPr/>
          </p:nvSpPr>
          <p:spPr bwMode="auto">
            <a:xfrm>
              <a:off x="2250" y="1810"/>
              <a:ext cx="64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主存储器</a:t>
              </a:r>
            </a:p>
          </p:txBody>
        </p:sp>
        <p:sp>
          <p:nvSpPr>
            <p:cNvPr id="15371" name="Line 11"/>
            <p:cNvSpPr>
              <a:spLocks noChangeShapeType="1"/>
            </p:cNvSpPr>
            <p:nvPr/>
          </p:nvSpPr>
          <p:spPr bwMode="auto">
            <a:xfrm>
              <a:off x="1620" y="2153"/>
              <a:ext cx="1883" cy="0"/>
            </a:xfrm>
            <a:prstGeom prst="line">
              <a:avLst/>
            </a:prstGeom>
            <a:noFill/>
            <a:ln w="19050">
              <a:solidFill>
                <a:srgbClr val="00000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a:lstStyle/>
            <a:p>
              <a:endParaRPr lang="zh-CN" altLang="en-US"/>
            </a:p>
          </p:txBody>
        </p:sp>
        <p:sp>
          <p:nvSpPr>
            <p:cNvPr id="15372" name="Text Box 12"/>
            <p:cNvSpPr txBox="1">
              <a:spLocks noChangeArrowheads="1"/>
            </p:cNvSpPr>
            <p:nvPr/>
          </p:nvSpPr>
          <p:spPr bwMode="auto">
            <a:xfrm>
              <a:off x="2250" y="2215"/>
              <a:ext cx="64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磁盘缓存</a:t>
              </a:r>
            </a:p>
          </p:txBody>
        </p:sp>
        <p:sp>
          <p:nvSpPr>
            <p:cNvPr id="15373" name="Line 13"/>
            <p:cNvSpPr>
              <a:spLocks noChangeShapeType="1"/>
            </p:cNvSpPr>
            <p:nvPr/>
          </p:nvSpPr>
          <p:spPr bwMode="auto">
            <a:xfrm>
              <a:off x="1327" y="2583"/>
              <a:ext cx="2443" cy="0"/>
            </a:xfrm>
            <a:prstGeom prst="line">
              <a:avLst/>
            </a:prstGeom>
            <a:noFill/>
            <a:ln w="19050">
              <a:solidFill>
                <a:srgbClr val="00000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a:lstStyle/>
            <a:p>
              <a:endParaRPr lang="zh-CN" altLang="en-US"/>
            </a:p>
          </p:txBody>
        </p:sp>
        <p:sp>
          <p:nvSpPr>
            <p:cNvPr id="15374" name="Text Box 14"/>
            <p:cNvSpPr txBox="1">
              <a:spLocks noChangeArrowheads="1"/>
            </p:cNvSpPr>
            <p:nvPr/>
          </p:nvSpPr>
          <p:spPr bwMode="auto">
            <a:xfrm>
              <a:off x="2250" y="2651"/>
              <a:ext cx="64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固定磁盘</a:t>
              </a:r>
            </a:p>
          </p:txBody>
        </p:sp>
        <p:sp>
          <p:nvSpPr>
            <p:cNvPr id="15375" name="Line 15"/>
            <p:cNvSpPr>
              <a:spLocks noChangeShapeType="1"/>
            </p:cNvSpPr>
            <p:nvPr/>
          </p:nvSpPr>
          <p:spPr bwMode="auto">
            <a:xfrm>
              <a:off x="1031" y="3019"/>
              <a:ext cx="3050" cy="0"/>
            </a:xfrm>
            <a:prstGeom prst="line">
              <a:avLst/>
            </a:prstGeom>
            <a:noFill/>
            <a:ln w="19050">
              <a:solidFill>
                <a:srgbClr val="000000"/>
              </a:solidFill>
              <a:round/>
              <a:headEnd/>
              <a:tailEnd/>
            </a:ln>
            <a:effectLst>
              <a:prstShdw prst="shdw13" dist="53882" dir="13500000">
                <a:srgbClr val="808080"/>
              </a:prstShdw>
            </a:effectLst>
            <a:extLst>
              <a:ext uri="{909E8E84-426E-40DD-AFC4-6F175D3DCCD1}">
                <a14:hiddenFill xmlns:a14="http://schemas.microsoft.com/office/drawing/2010/main">
                  <a:noFill/>
                </a14:hiddenFill>
              </a:ext>
            </a:extLst>
          </p:spPr>
          <p:txBody>
            <a:bodyPr/>
            <a:lstStyle/>
            <a:p>
              <a:endParaRPr lang="zh-CN" altLang="en-US"/>
            </a:p>
          </p:txBody>
        </p:sp>
        <p:sp>
          <p:nvSpPr>
            <p:cNvPr id="15376" name="Text Box 16"/>
            <p:cNvSpPr txBox="1">
              <a:spLocks noChangeArrowheads="1"/>
            </p:cNvSpPr>
            <p:nvPr/>
          </p:nvSpPr>
          <p:spPr bwMode="auto">
            <a:xfrm>
              <a:off x="2023" y="3098"/>
              <a:ext cx="110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solidFill>
                    <a:srgbClr val="6600CC"/>
                  </a:solidFill>
                  <a:latin typeface="宋体" panose="02010600030101010101" pitchFamily="2" charset="-122"/>
                </a:rPr>
                <a:t>可移动存储介质</a:t>
              </a:r>
            </a:p>
          </p:txBody>
        </p:sp>
      </p:grpSp>
    </p:spTree>
    <p:extLst>
      <p:ext uri="{BB962C8B-B14F-4D97-AF65-F5344CB8AC3E}">
        <p14:creationId xmlns:p14="http://schemas.microsoft.com/office/powerpoint/2010/main" val="466837391"/>
      </p:ext>
    </p:extLst>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260350"/>
            <a:ext cx="91440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可变分区存储管理</a:t>
            </a:r>
            <a:r>
              <a:rPr kumimoji="1" lang="en-US" altLang="zh-CN">
                <a:solidFill>
                  <a:srgbClr val="FF0000"/>
                </a:solidFill>
                <a:latin typeface="Times New Roman" panose="02020603050405020304" pitchFamily="18" charset="0"/>
                <a:ea typeface="华文新魏" panose="02010800040101010101" pitchFamily="2" charset="-122"/>
              </a:rPr>
              <a:t>(2)</a:t>
            </a:r>
            <a:endParaRPr lang="en-US" altLang="zh-CN" sz="5400">
              <a:latin typeface="华文新魏" panose="02010800040101010101" pitchFamily="2" charset="-122"/>
              <a:ea typeface="华文新魏" panose="02010800040101010101" pitchFamily="2" charset="-122"/>
            </a:endParaRPr>
          </a:p>
        </p:txBody>
      </p:sp>
      <p:sp>
        <p:nvSpPr>
          <p:cNvPr id="33795" name="Rectangle 3"/>
          <p:cNvSpPr>
            <a:spLocks noGrp="1" noChangeArrowheads="1"/>
          </p:cNvSpPr>
          <p:nvPr>
            <p:ph type="body" idx="1"/>
          </p:nvPr>
        </p:nvSpPr>
        <p:spPr>
          <a:xfrm>
            <a:off x="468313" y="1557338"/>
            <a:ext cx="8280400" cy="487362"/>
          </a:xfrm>
        </p:spPr>
        <p:txBody>
          <a:bodyPr/>
          <a:lstStyle/>
          <a:p>
            <a:pPr eaLnBrk="1" hangingPunct="1">
              <a:buFontTx/>
              <a:buNone/>
            </a:pPr>
            <a:r>
              <a:rPr lang="zh-CN" altLang="en-US">
                <a:latin typeface="华文新魏" panose="02010800040101010101" pitchFamily="2" charset="-122"/>
                <a:ea typeface="华文新魏" panose="02010800040101010101" pitchFamily="2" charset="-122"/>
              </a:rPr>
              <a:t>可变分区主存分配表可由两张表格组成，</a:t>
            </a:r>
          </a:p>
        </p:txBody>
      </p:sp>
      <p:sp>
        <p:nvSpPr>
          <p:cNvPr id="33796" name="Rectangle 4"/>
          <p:cNvSpPr>
            <a:spLocks noChangeArrowheads="1"/>
          </p:cNvSpPr>
          <p:nvPr/>
        </p:nvSpPr>
        <p:spPr bwMode="auto">
          <a:xfrm>
            <a:off x="250825" y="981075"/>
            <a:ext cx="50768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333399"/>
                </a:solidFill>
                <a:latin typeface="Times New Roman" panose="02020603050405020304" pitchFamily="18" charset="0"/>
                <a:ea typeface="华文新魏" panose="02010800040101010101" pitchFamily="2" charset="-122"/>
              </a:rPr>
              <a:t>数据结构</a:t>
            </a:r>
            <a:r>
              <a:rPr lang="en-US" altLang="zh-CN" sz="3200">
                <a:solidFill>
                  <a:srgbClr val="333399"/>
                </a:solidFill>
                <a:latin typeface="Times New Roman" panose="02020603050405020304" pitchFamily="18" charset="0"/>
                <a:ea typeface="华文新魏" panose="02010800040101010101" pitchFamily="2" charset="-122"/>
              </a:rPr>
              <a:t>(1)</a:t>
            </a:r>
          </a:p>
        </p:txBody>
      </p:sp>
      <p:graphicFrame>
        <p:nvGraphicFramePr>
          <p:cNvPr id="29701" name="Group 5"/>
          <p:cNvGraphicFramePr>
            <a:graphicFrameLocks noGrp="1"/>
          </p:cNvGraphicFramePr>
          <p:nvPr/>
        </p:nvGraphicFramePr>
        <p:xfrm>
          <a:off x="952500" y="2595563"/>
          <a:ext cx="3200400" cy="1752600"/>
        </p:xfrm>
        <a:graphic>
          <a:graphicData uri="http://schemas.openxmlformats.org/drawingml/2006/table">
            <a:tbl>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charset="0"/>
                          <a:ea typeface="宋体" pitchFamily="2" charset="-122"/>
                        </a:rPr>
                        <a:t>起址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4K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6K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J1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46K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6K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J2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719" name="Group 23"/>
          <p:cNvGraphicFramePr>
            <a:graphicFrameLocks noGrp="1"/>
          </p:cNvGraphicFramePr>
          <p:nvPr/>
        </p:nvGraphicFramePr>
        <p:xfrm>
          <a:off x="4906963" y="2595563"/>
          <a:ext cx="3429000" cy="1727200"/>
        </p:xfrm>
        <a:graphic>
          <a:graphicData uri="http://schemas.openxmlformats.org/drawingml/2006/table">
            <a:tbl>
              <a:tblPr/>
              <a:tblGrid>
                <a:gridCol w="1092200">
                  <a:extLst>
                    <a:ext uri="{9D8B030D-6E8A-4147-A177-3AD203B41FA5}">
                      <a16:colId xmlns:a16="http://schemas.microsoft.com/office/drawing/2014/main" val="20000"/>
                    </a:ext>
                  </a:extLst>
                </a:gridCol>
                <a:gridCol w="1084262">
                  <a:extLst>
                    <a:ext uri="{9D8B030D-6E8A-4147-A177-3AD203B41FA5}">
                      <a16:colId xmlns:a16="http://schemas.microsoft.com/office/drawing/2014/main" val="20001"/>
                    </a:ext>
                  </a:extLst>
                </a:gridCol>
                <a:gridCol w="1252538">
                  <a:extLst>
                    <a:ext uri="{9D8B030D-6E8A-4147-A177-3AD203B41FA5}">
                      <a16:colId xmlns:a16="http://schemas.microsoft.com/office/drawing/2014/main" val="20002"/>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charset="0"/>
                          <a:ea typeface="宋体" pitchFamily="2" charset="-122"/>
                        </a:rPr>
                        <a:t>起址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10K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charset="0"/>
                          <a:ea typeface="宋体" pitchFamily="2" charset="-122"/>
                        </a:rPr>
                        <a:t>36K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Arial"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52K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76K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未分配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37" name="Text Box 41"/>
          <p:cNvSpPr txBox="1">
            <a:spLocks noChangeArrowheads="1"/>
          </p:cNvSpPr>
          <p:nvPr/>
        </p:nvSpPr>
        <p:spPr bwMode="auto">
          <a:xfrm>
            <a:off x="1116013" y="44370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a:latin typeface="Times New Roman" panose="02020603050405020304" pitchFamily="18" charset="0"/>
                <a:ea typeface="仿宋_GB2312" pitchFamily="49" charset="-122"/>
              </a:rPr>
              <a:t>已分配表</a:t>
            </a:r>
            <a:endParaRPr kumimoji="1" lang="zh-CN" altLang="en-US" sz="2400">
              <a:latin typeface="Times New Roman" panose="02020603050405020304" pitchFamily="18" charset="0"/>
              <a:ea typeface="楷体_GB2312" pitchFamily="49" charset="-122"/>
            </a:endParaRPr>
          </a:p>
        </p:txBody>
      </p:sp>
      <p:sp>
        <p:nvSpPr>
          <p:cNvPr id="29738" name="Text Box 42"/>
          <p:cNvSpPr txBox="1">
            <a:spLocks noChangeArrowheads="1"/>
          </p:cNvSpPr>
          <p:nvPr/>
        </p:nvSpPr>
        <p:spPr bwMode="auto">
          <a:xfrm>
            <a:off x="5219700" y="436562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400" dirty="0">
                <a:latin typeface="Times New Roman" panose="02020603050405020304" pitchFamily="18" charset="0"/>
                <a:ea typeface="仿宋_GB2312" pitchFamily="49" charset="-122"/>
              </a:rPr>
              <a:t>未分配表</a:t>
            </a:r>
            <a:endParaRPr kumimoji="1" lang="zh-CN" altLang="en-US" sz="2400" dirty="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69896301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7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7" grpId="0" autoUpdateAnimBg="0"/>
      <p:bldP spid="2973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31800" y="115888"/>
            <a:ext cx="8243888"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可变分区存储管理</a:t>
            </a:r>
            <a:r>
              <a:rPr kumimoji="1" lang="en-US" altLang="zh-CN">
                <a:solidFill>
                  <a:srgbClr val="FF0000"/>
                </a:solidFill>
                <a:latin typeface="Times New Roman" panose="02020603050405020304" pitchFamily="18" charset="0"/>
                <a:ea typeface="华文新魏" panose="02010800040101010101" pitchFamily="2" charset="-122"/>
              </a:rPr>
              <a:t>(3)</a:t>
            </a:r>
            <a:endParaRPr lang="en-US" altLang="zh-CN" sz="5400">
              <a:latin typeface="华文新魏" panose="02010800040101010101" pitchFamily="2" charset="-122"/>
              <a:ea typeface="华文新魏" panose="02010800040101010101" pitchFamily="2" charset="-122"/>
            </a:endParaRPr>
          </a:p>
        </p:txBody>
      </p:sp>
      <p:sp>
        <p:nvSpPr>
          <p:cNvPr id="34819" name="Rectangle 3"/>
          <p:cNvSpPr>
            <a:spLocks noGrp="1" noChangeArrowheads="1"/>
          </p:cNvSpPr>
          <p:nvPr>
            <p:ph type="body" idx="1"/>
          </p:nvPr>
        </p:nvSpPr>
        <p:spPr>
          <a:xfrm>
            <a:off x="93663" y="1628775"/>
            <a:ext cx="5486400" cy="549275"/>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自由存储块链结构：</a:t>
            </a:r>
          </a:p>
        </p:txBody>
      </p:sp>
      <p:grpSp>
        <p:nvGrpSpPr>
          <p:cNvPr id="34820" name="Group 4"/>
          <p:cNvGrpSpPr>
            <a:grpSpLocks/>
          </p:cNvGrpSpPr>
          <p:nvPr/>
        </p:nvGrpSpPr>
        <p:grpSpPr bwMode="auto">
          <a:xfrm>
            <a:off x="3348038" y="1484313"/>
            <a:ext cx="5105400" cy="4503737"/>
            <a:chOff x="1920" y="1104"/>
            <a:chExt cx="3216" cy="2837"/>
          </a:xfrm>
        </p:grpSpPr>
        <p:sp>
          <p:nvSpPr>
            <p:cNvPr id="34822" name="Text Box 5"/>
            <p:cNvSpPr txBox="1">
              <a:spLocks noChangeArrowheads="1"/>
            </p:cNvSpPr>
            <p:nvPr/>
          </p:nvSpPr>
          <p:spPr bwMode="auto">
            <a:xfrm>
              <a:off x="3513" y="1104"/>
              <a:ext cx="1057" cy="2837"/>
            </a:xfrm>
            <a:prstGeom prst="rect">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latin typeface="Times New Roman" panose="02020603050405020304" pitchFamily="18" charset="0"/>
                </a:rPr>
                <a:t>Os</a:t>
              </a:r>
            </a:p>
            <a:p>
              <a:pPr algn="just"/>
              <a:endParaRPr lang="en-US" altLang="zh-CN" sz="2400">
                <a:latin typeface="Times New Roman" panose="02020603050405020304" pitchFamily="18" charset="0"/>
              </a:endParaRPr>
            </a:p>
            <a:p>
              <a:pPr algn="just"/>
              <a:endParaRPr lang="en-US" altLang="zh-CN" sz="1200">
                <a:latin typeface="Times New Roman" panose="02020603050405020304" pitchFamily="18" charset="0"/>
              </a:endParaRPr>
            </a:p>
            <a:p>
              <a:pPr algn="just"/>
              <a:endParaRPr lang="en-US" altLang="zh-CN" sz="1200">
                <a:latin typeface="Times New Roman" panose="02020603050405020304" pitchFamily="18" charset="0"/>
              </a:endParaRPr>
            </a:p>
            <a:p>
              <a:pPr algn="just"/>
              <a:endParaRPr lang="en-US" altLang="zh-CN" sz="1200">
                <a:latin typeface="Times New Roman" panose="02020603050405020304" pitchFamily="18" charset="0"/>
              </a:endParaRPr>
            </a:p>
          </p:txBody>
        </p:sp>
        <p:sp>
          <p:nvSpPr>
            <p:cNvPr id="34823" name="Line 6"/>
            <p:cNvSpPr>
              <a:spLocks noChangeShapeType="1"/>
            </p:cNvSpPr>
            <p:nvPr/>
          </p:nvSpPr>
          <p:spPr bwMode="auto">
            <a:xfrm flipV="1">
              <a:off x="3513" y="1453"/>
              <a:ext cx="1057"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4824" name="Line 7"/>
            <p:cNvSpPr>
              <a:spLocks noChangeShapeType="1"/>
            </p:cNvSpPr>
            <p:nvPr/>
          </p:nvSpPr>
          <p:spPr bwMode="auto">
            <a:xfrm flipV="1">
              <a:off x="3513" y="2023"/>
              <a:ext cx="1057"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nvGrpSpPr>
            <p:cNvPr id="34825" name="Group 8"/>
            <p:cNvGrpSpPr>
              <a:grpSpLocks/>
            </p:cNvGrpSpPr>
            <p:nvPr/>
          </p:nvGrpSpPr>
          <p:grpSpPr bwMode="auto">
            <a:xfrm>
              <a:off x="3513" y="2023"/>
              <a:ext cx="755" cy="349"/>
              <a:chOff x="6184" y="3494"/>
              <a:chExt cx="1200" cy="440"/>
            </a:xfrm>
          </p:grpSpPr>
          <p:sp>
            <p:nvSpPr>
              <p:cNvPr id="34844" name="Text Box 9"/>
              <p:cNvSpPr txBox="1">
                <a:spLocks noChangeArrowheads="1"/>
              </p:cNvSpPr>
              <p:nvPr/>
            </p:nvSpPr>
            <p:spPr bwMode="auto">
              <a:xfrm>
                <a:off x="6184" y="3494"/>
                <a:ext cx="1200" cy="440"/>
              </a:xfrm>
              <a:prstGeom prst="rect">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dirty="0">
                    <a:latin typeface="Times New Roman" panose="02020603050405020304" pitchFamily="18" charset="0"/>
                  </a:rPr>
                  <a:t> 0      5K</a:t>
                </a:r>
              </a:p>
            </p:txBody>
          </p:sp>
          <p:sp>
            <p:nvSpPr>
              <p:cNvPr id="34845" name="Line 10"/>
              <p:cNvSpPr>
                <a:spLocks noChangeShapeType="1"/>
              </p:cNvSpPr>
              <p:nvPr/>
            </p:nvSpPr>
            <p:spPr bwMode="auto">
              <a:xfrm>
                <a:off x="6724" y="3494"/>
                <a:ext cx="0" cy="44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26" name="Group 11"/>
            <p:cNvGrpSpPr>
              <a:grpSpLocks/>
            </p:cNvGrpSpPr>
            <p:nvPr/>
          </p:nvGrpSpPr>
          <p:grpSpPr bwMode="auto">
            <a:xfrm>
              <a:off x="3513" y="2705"/>
              <a:ext cx="830" cy="348"/>
              <a:chOff x="6184" y="3494"/>
              <a:chExt cx="1200" cy="440"/>
            </a:xfrm>
          </p:grpSpPr>
          <p:sp>
            <p:nvSpPr>
              <p:cNvPr id="34842" name="Text Box 12"/>
              <p:cNvSpPr txBox="1">
                <a:spLocks noChangeArrowheads="1"/>
              </p:cNvSpPr>
              <p:nvPr/>
            </p:nvSpPr>
            <p:spPr bwMode="auto">
              <a:xfrm>
                <a:off x="6184" y="3494"/>
                <a:ext cx="1200" cy="440"/>
              </a:xfrm>
              <a:prstGeom prst="rect">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10K  6K</a:t>
                </a:r>
              </a:p>
            </p:txBody>
          </p:sp>
          <p:sp>
            <p:nvSpPr>
              <p:cNvPr id="34843" name="Line 13"/>
              <p:cNvSpPr>
                <a:spLocks noChangeShapeType="1"/>
              </p:cNvSpPr>
              <p:nvPr/>
            </p:nvSpPr>
            <p:spPr bwMode="auto">
              <a:xfrm>
                <a:off x="6724" y="3494"/>
                <a:ext cx="0" cy="44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4827" name="Group 14"/>
            <p:cNvGrpSpPr>
              <a:grpSpLocks/>
            </p:cNvGrpSpPr>
            <p:nvPr/>
          </p:nvGrpSpPr>
          <p:grpSpPr bwMode="auto">
            <a:xfrm>
              <a:off x="3513" y="3466"/>
              <a:ext cx="830" cy="348"/>
              <a:chOff x="6184" y="3494"/>
              <a:chExt cx="1200" cy="440"/>
            </a:xfrm>
          </p:grpSpPr>
          <p:sp>
            <p:nvSpPr>
              <p:cNvPr id="34840" name="Text Box 15"/>
              <p:cNvSpPr txBox="1">
                <a:spLocks noChangeArrowheads="1"/>
              </p:cNvSpPr>
              <p:nvPr/>
            </p:nvSpPr>
            <p:spPr bwMode="auto">
              <a:xfrm>
                <a:off x="6184" y="3494"/>
                <a:ext cx="1200" cy="440"/>
              </a:xfrm>
              <a:prstGeom prst="rect">
                <a:avLst/>
              </a:prstGeom>
              <a:solidFill>
                <a:srgbClr val="FFFFFF"/>
              </a:solidFill>
              <a:ln w="9525">
                <a:solidFill>
                  <a:srgbClr val="000000"/>
                </a:solidFill>
                <a:miter lim="800000"/>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20K   8K</a:t>
                </a:r>
              </a:p>
            </p:txBody>
          </p:sp>
          <p:sp>
            <p:nvSpPr>
              <p:cNvPr id="34841" name="Line 16"/>
              <p:cNvSpPr>
                <a:spLocks noChangeShapeType="1"/>
              </p:cNvSpPr>
              <p:nvPr/>
            </p:nvSpPr>
            <p:spPr bwMode="auto">
              <a:xfrm>
                <a:off x="6724" y="3494"/>
                <a:ext cx="0" cy="44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pSp>
        <p:sp>
          <p:nvSpPr>
            <p:cNvPr id="34828" name="Line 17"/>
            <p:cNvSpPr>
              <a:spLocks noChangeShapeType="1"/>
            </p:cNvSpPr>
            <p:nvPr/>
          </p:nvSpPr>
          <p:spPr bwMode="auto">
            <a:xfrm flipV="1">
              <a:off x="3513" y="2499"/>
              <a:ext cx="1057"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18"/>
            <p:cNvSpPr>
              <a:spLocks noChangeShapeType="1"/>
            </p:cNvSpPr>
            <p:nvPr/>
          </p:nvSpPr>
          <p:spPr bwMode="auto">
            <a:xfrm flipV="1">
              <a:off x="3513" y="2705"/>
              <a:ext cx="1057"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19"/>
            <p:cNvSpPr>
              <a:spLocks noChangeShapeType="1"/>
            </p:cNvSpPr>
            <p:nvPr/>
          </p:nvSpPr>
          <p:spPr bwMode="auto">
            <a:xfrm flipV="1">
              <a:off x="3513" y="3196"/>
              <a:ext cx="1057"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20"/>
            <p:cNvSpPr>
              <a:spLocks noChangeShapeType="1"/>
            </p:cNvSpPr>
            <p:nvPr/>
          </p:nvSpPr>
          <p:spPr bwMode="auto">
            <a:xfrm flipV="1">
              <a:off x="3513" y="3466"/>
              <a:ext cx="1057"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4832" name="AutoShape 21"/>
            <p:cNvSpPr>
              <a:spLocks/>
            </p:cNvSpPr>
            <p:nvPr/>
          </p:nvSpPr>
          <p:spPr bwMode="auto">
            <a:xfrm>
              <a:off x="4633" y="2705"/>
              <a:ext cx="126" cy="491"/>
            </a:xfrm>
            <a:prstGeom prst="rightBrace">
              <a:avLst>
                <a:gd name="adj1" fmla="val 32474"/>
                <a:gd name="adj2" fmla="val 50000"/>
              </a:avLst>
            </a:prstGeom>
            <a:noFill/>
            <a:ln w="9525">
              <a:solidFill>
                <a:srgbClr val="000000"/>
              </a:solidFill>
              <a:round/>
              <a:headEnd/>
              <a:tailEnd type="non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Text Box 22"/>
            <p:cNvSpPr txBox="1">
              <a:spLocks noChangeArrowheads="1"/>
            </p:cNvSpPr>
            <p:nvPr/>
          </p:nvSpPr>
          <p:spPr bwMode="auto">
            <a:xfrm>
              <a:off x="4759" y="2816"/>
              <a:ext cx="377" cy="3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6K</a:t>
              </a:r>
            </a:p>
          </p:txBody>
        </p:sp>
        <p:sp>
          <p:nvSpPr>
            <p:cNvPr id="34834" name="Text Box 23"/>
            <p:cNvSpPr txBox="1">
              <a:spLocks noChangeArrowheads="1"/>
            </p:cNvSpPr>
            <p:nvPr/>
          </p:nvSpPr>
          <p:spPr bwMode="auto">
            <a:xfrm>
              <a:off x="3173" y="1960"/>
              <a:ext cx="290"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10K</a:t>
              </a:r>
            </a:p>
          </p:txBody>
        </p:sp>
        <p:sp>
          <p:nvSpPr>
            <p:cNvPr id="34835" name="Text Box 24"/>
            <p:cNvSpPr txBox="1">
              <a:spLocks noChangeArrowheads="1"/>
            </p:cNvSpPr>
            <p:nvPr/>
          </p:nvSpPr>
          <p:spPr bwMode="auto">
            <a:xfrm>
              <a:off x="3173" y="2674"/>
              <a:ext cx="290"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20K</a:t>
              </a:r>
            </a:p>
          </p:txBody>
        </p:sp>
        <p:sp>
          <p:nvSpPr>
            <p:cNvPr id="34836" name="Text Box 25"/>
            <p:cNvSpPr txBox="1">
              <a:spLocks noChangeArrowheads="1"/>
            </p:cNvSpPr>
            <p:nvPr/>
          </p:nvSpPr>
          <p:spPr bwMode="auto">
            <a:xfrm>
              <a:off x="3173" y="3355"/>
              <a:ext cx="290"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30K</a:t>
              </a:r>
            </a:p>
          </p:txBody>
        </p:sp>
        <p:sp>
          <p:nvSpPr>
            <p:cNvPr id="34837" name="Text Box 26"/>
            <p:cNvSpPr txBox="1">
              <a:spLocks noChangeArrowheads="1"/>
            </p:cNvSpPr>
            <p:nvPr/>
          </p:nvSpPr>
          <p:spPr bwMode="auto">
            <a:xfrm>
              <a:off x="2370" y="1866"/>
              <a:ext cx="366" cy="198"/>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30K</a:t>
              </a:r>
            </a:p>
          </p:txBody>
        </p:sp>
        <p:sp>
          <p:nvSpPr>
            <p:cNvPr id="34838" name="Line 27"/>
            <p:cNvSpPr>
              <a:spLocks noChangeShapeType="1"/>
            </p:cNvSpPr>
            <p:nvPr/>
          </p:nvSpPr>
          <p:spPr bwMode="auto">
            <a:xfrm flipH="1" flipV="1">
              <a:off x="2721" y="2023"/>
              <a:ext cx="452" cy="1332"/>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28"/>
            <p:cNvSpPr txBox="1">
              <a:spLocks noChangeArrowheads="1"/>
            </p:cNvSpPr>
            <p:nvPr/>
          </p:nvSpPr>
          <p:spPr bwMode="auto">
            <a:xfrm>
              <a:off x="1920" y="1584"/>
              <a:ext cx="1392" cy="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自由存储块头指针</a:t>
              </a:r>
            </a:p>
          </p:txBody>
        </p:sp>
      </p:grpSp>
      <p:sp>
        <p:nvSpPr>
          <p:cNvPr id="34821" name="Rectangle 29"/>
          <p:cNvSpPr>
            <a:spLocks noChangeArrowheads="1"/>
          </p:cNvSpPr>
          <p:nvPr/>
        </p:nvSpPr>
        <p:spPr bwMode="auto">
          <a:xfrm>
            <a:off x="250825" y="981075"/>
            <a:ext cx="50768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333399"/>
                </a:solidFill>
                <a:latin typeface="Times New Roman" panose="02020603050405020304" pitchFamily="18" charset="0"/>
                <a:ea typeface="华文新魏" panose="02010800040101010101" pitchFamily="2" charset="-122"/>
              </a:rPr>
              <a:t>数据结构</a:t>
            </a:r>
            <a:r>
              <a:rPr lang="en-US" altLang="zh-CN" sz="3200">
                <a:solidFill>
                  <a:srgbClr val="333399"/>
                </a:solidFill>
                <a:latin typeface="Times New Roman" panose="02020603050405020304" pitchFamily="18" charset="0"/>
                <a:ea typeface="华文新魏" panose="02010800040101010101" pitchFamily="2" charset="-122"/>
              </a:rPr>
              <a:t>(2)</a:t>
            </a:r>
          </a:p>
        </p:txBody>
      </p:sp>
    </p:spTree>
    <p:extLst>
      <p:ext uri="{BB962C8B-B14F-4D97-AF65-F5344CB8AC3E}">
        <p14:creationId xmlns:p14="http://schemas.microsoft.com/office/powerpoint/2010/main" val="242478691"/>
      </p:ext>
    </p:extLst>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260350"/>
            <a:ext cx="86868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可变分区管理的分配算法</a:t>
            </a:r>
            <a:endParaRPr lang="zh-CN" altLang="en-US" sz="5400">
              <a:latin typeface="华文新魏" panose="02010800040101010101" pitchFamily="2" charset="-122"/>
              <a:ea typeface="华文新魏" panose="02010800040101010101" pitchFamily="2" charset="-122"/>
            </a:endParaRPr>
          </a:p>
        </p:txBody>
      </p:sp>
      <p:sp>
        <p:nvSpPr>
          <p:cNvPr id="35843" name="Rectangle 3"/>
          <p:cNvSpPr>
            <a:spLocks noGrp="1" noChangeArrowheads="1"/>
          </p:cNvSpPr>
          <p:nvPr>
            <p:ph type="body" idx="1"/>
          </p:nvPr>
        </p:nvSpPr>
        <p:spPr>
          <a:xfrm>
            <a:off x="179512" y="1052512"/>
            <a:ext cx="8784976" cy="3816647"/>
          </a:xfrm>
        </p:spPr>
        <p:txBody>
          <a:bodyPr/>
          <a:lstStyle/>
          <a:p>
            <a:pPr eaLnBrk="1" hangingPunct="1">
              <a:buFontTx/>
              <a:buNone/>
            </a:pPr>
            <a:r>
              <a:rPr lang="en-US" altLang="zh-CN" b="1" dirty="0">
                <a:latin typeface="Times New Roman" panose="02020603050405020304" pitchFamily="18" charset="0"/>
                <a:ea typeface="华文新魏" panose="02010800040101010101" pitchFamily="2" charset="-122"/>
              </a:rPr>
              <a:t>1)</a:t>
            </a:r>
            <a:r>
              <a:rPr lang="zh-CN" altLang="en-US" b="1" dirty="0">
                <a:latin typeface="Times New Roman" panose="02020603050405020304" pitchFamily="18" charset="0"/>
                <a:ea typeface="华文新魏" panose="02010800040101010101" pitchFamily="2" charset="-122"/>
              </a:rPr>
              <a:t>最先适应分配算法（空闲区地址从小到大排列）</a:t>
            </a:r>
            <a:r>
              <a:rPr lang="zh-CN" altLang="en-US" dirty="0">
                <a:latin typeface="Times New Roman" panose="02020603050405020304" pitchFamily="18" charset="0"/>
                <a:ea typeface="华文新魏" panose="02010800040101010101" pitchFamily="2" charset="-122"/>
              </a:rPr>
              <a:t> </a:t>
            </a:r>
          </a:p>
          <a:p>
            <a:pPr eaLnBrk="1" hangingPunct="1">
              <a:buFontTx/>
              <a:buNone/>
            </a:pPr>
            <a:r>
              <a:rPr lang="en-US" altLang="zh-CN" b="1" dirty="0">
                <a:latin typeface="Times New Roman" panose="02020603050405020304" pitchFamily="18" charset="0"/>
                <a:ea typeface="华文新魏" panose="02010800040101010101" pitchFamily="2" charset="-122"/>
              </a:rPr>
              <a:t>2)</a:t>
            </a:r>
            <a:r>
              <a:rPr lang="zh-CN" altLang="en-US" b="1" dirty="0">
                <a:latin typeface="Times New Roman" panose="02020603050405020304" pitchFamily="18" charset="0"/>
                <a:ea typeface="华文新魏" panose="02010800040101010101" pitchFamily="2" charset="-122"/>
              </a:rPr>
              <a:t>下次适应分配算法（从未分配区的上次扫描结束处顺序查找）</a:t>
            </a:r>
          </a:p>
          <a:p>
            <a:pPr eaLnBrk="1" hangingPunct="1">
              <a:buFontTx/>
              <a:buNone/>
            </a:pPr>
            <a:r>
              <a:rPr lang="en-US" altLang="zh-CN" b="1" dirty="0">
                <a:latin typeface="Times New Roman" panose="02020603050405020304" pitchFamily="18" charset="0"/>
                <a:ea typeface="华文新魏" panose="02010800040101010101" pitchFamily="2" charset="-122"/>
              </a:rPr>
              <a:t>3)</a:t>
            </a:r>
            <a:r>
              <a:rPr lang="zh-CN" altLang="en-US" b="1" dirty="0">
                <a:latin typeface="Times New Roman" panose="02020603050405020304" pitchFamily="18" charset="0"/>
                <a:ea typeface="华文新魏" panose="02010800040101010101" pitchFamily="2" charset="-122"/>
              </a:rPr>
              <a:t>最优适应分配算法 （空闲区按照长度递增排列）</a:t>
            </a:r>
          </a:p>
          <a:p>
            <a:pPr eaLnBrk="1" hangingPunct="1">
              <a:buFontTx/>
              <a:buNone/>
            </a:pPr>
            <a:r>
              <a:rPr lang="en-US" altLang="zh-CN" b="1" dirty="0">
                <a:latin typeface="Times New Roman" panose="02020603050405020304" pitchFamily="18" charset="0"/>
                <a:ea typeface="华文新魏" panose="02010800040101010101" pitchFamily="2" charset="-122"/>
              </a:rPr>
              <a:t>4)</a:t>
            </a:r>
            <a:r>
              <a:rPr lang="zh-CN" altLang="en-US" b="1" dirty="0">
                <a:latin typeface="Times New Roman" panose="02020603050405020304" pitchFamily="18" charset="0"/>
                <a:ea typeface="华文新魏" panose="02010800040101010101" pitchFamily="2" charset="-122"/>
              </a:rPr>
              <a:t>最坏适应分配算法（空闲区按照长度递减排列）</a:t>
            </a:r>
          </a:p>
          <a:p>
            <a:pPr eaLnBrk="1" hangingPunct="1">
              <a:buFontTx/>
              <a:buNone/>
            </a:pPr>
            <a:r>
              <a:rPr lang="en-US" altLang="zh-CN" b="1" dirty="0">
                <a:latin typeface="Times New Roman" panose="02020603050405020304" pitchFamily="18" charset="0"/>
                <a:ea typeface="华文新魏" panose="02010800040101010101" pitchFamily="2" charset="-122"/>
              </a:rPr>
              <a:t>5)</a:t>
            </a:r>
            <a:r>
              <a:rPr lang="zh-CN" altLang="en-US" b="1" dirty="0">
                <a:latin typeface="Times New Roman" panose="02020603050405020304" pitchFamily="18" charset="0"/>
                <a:ea typeface="华文新魏" panose="02010800040101010101" pitchFamily="2" charset="-122"/>
              </a:rPr>
              <a:t>快速适应分配算法（为那些经常用到的长度的空闲区设立单独的空闲区链表）</a:t>
            </a:r>
            <a:endParaRPr lang="zh-CN" altLang="en-US" dirty="0">
              <a:latin typeface="华文新魏" panose="02010800040101010101" pitchFamily="2" charset="-122"/>
              <a:ea typeface="华文新魏" panose="02010800040101010101" pitchFamily="2" charset="-122"/>
            </a:endParaRPr>
          </a:p>
        </p:txBody>
      </p:sp>
      <p:sp>
        <p:nvSpPr>
          <p:cNvPr id="31748" name="Rectangle 4"/>
          <p:cNvSpPr>
            <a:spLocks noChangeArrowheads="1"/>
          </p:cNvSpPr>
          <p:nvPr/>
        </p:nvSpPr>
        <p:spPr bwMode="auto">
          <a:xfrm>
            <a:off x="323528" y="5325169"/>
            <a:ext cx="803116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3200" dirty="0">
                <a:solidFill>
                  <a:srgbClr val="333399"/>
                </a:solidFill>
                <a:latin typeface="黑体" panose="02010609060101010101" pitchFamily="49" charset="-122"/>
                <a:ea typeface="黑体" panose="02010609060101010101" pitchFamily="49" charset="-122"/>
              </a:rPr>
              <a:t>注意：</a:t>
            </a:r>
            <a:r>
              <a:rPr lang="zh-CN" altLang="en-US" sz="3200" dirty="0">
                <a:latin typeface="华文新魏" panose="02010800040101010101" pitchFamily="2" charset="-122"/>
                <a:ea typeface="华文新魏" panose="02010800040101010101" pitchFamily="2" charset="-122"/>
              </a:rPr>
              <a:t>在采用某种算法进行了内存分配以后，必须对空闲区进行排序</a:t>
            </a:r>
            <a:r>
              <a:rPr lang="zh-CN" altLang="en-US" sz="3600" dirty="0">
                <a:latin typeface="华文新魏" panose="02010800040101010101" pitchFamily="2" charset="-122"/>
                <a:ea typeface="华文新魏" panose="02010800040101010101" pitchFamily="2" charset="-122"/>
              </a:rPr>
              <a:t>。</a:t>
            </a:r>
          </a:p>
        </p:txBody>
      </p:sp>
    </p:spTree>
    <p:extLst>
      <p:ext uri="{BB962C8B-B14F-4D97-AF65-F5344CB8AC3E}">
        <p14:creationId xmlns:p14="http://schemas.microsoft.com/office/powerpoint/2010/main" val="5332296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62000" y="2209800"/>
            <a:ext cx="7488238" cy="2611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27584" y="620688"/>
            <a:ext cx="6768752" cy="584775"/>
          </a:xfrm>
          <a:prstGeom prst="rect">
            <a:avLst/>
          </a:prstGeom>
          <a:noFill/>
        </p:spPr>
        <p:txBody>
          <a:bodyPr wrap="square" rtlCol="0">
            <a:spAutoFit/>
          </a:bodyPr>
          <a:lstStyle/>
          <a:p>
            <a:r>
              <a:rPr lang="zh-CN" altLang="en-US" sz="3200" dirty="0">
                <a:latin typeface="华文新魏" panose="02010800040101010101" pitchFamily="2" charset="-122"/>
                <a:ea typeface="华文新魏" panose="02010800040101010101" pitchFamily="2" charset="-122"/>
              </a:rPr>
              <a:t>最先适应算法（首次适应算法）：</a:t>
            </a:r>
          </a:p>
        </p:txBody>
      </p:sp>
    </p:spTree>
    <p:extLst>
      <p:ext uri="{BB962C8B-B14F-4D97-AF65-F5344CB8AC3E}">
        <p14:creationId xmlns:p14="http://schemas.microsoft.com/office/powerpoint/2010/main" val="205511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6484" y="260648"/>
            <a:ext cx="7183908" cy="1143000"/>
          </a:xfrm>
        </p:spPr>
        <p:txBody>
          <a:bodyPr/>
          <a:lstStyle/>
          <a:p>
            <a:pPr algn="l"/>
            <a:r>
              <a:rPr lang="zh-CN" altLang="en-US" sz="3200" dirty="0">
                <a:latin typeface="华文新魏" panose="02010800040101010101" pitchFamily="2" charset="-122"/>
                <a:ea typeface="华文新魏" panose="02010800040101010101" pitchFamily="2" charset="-122"/>
              </a:rPr>
              <a:t>最佳适应算法：</a:t>
            </a:r>
          </a:p>
        </p:txBody>
      </p:sp>
      <p:graphicFrame>
        <p:nvGraphicFramePr>
          <p:cNvPr id="4" name="对象 3"/>
          <p:cNvGraphicFramePr>
            <a:graphicFrameLocks noChangeAspect="1"/>
          </p:cNvGraphicFramePr>
          <p:nvPr/>
        </p:nvGraphicFramePr>
        <p:xfrm>
          <a:off x="381000" y="2057400"/>
          <a:ext cx="8388350" cy="2711450"/>
        </p:xfrm>
        <a:graphic>
          <a:graphicData uri="http://schemas.openxmlformats.org/presentationml/2006/ole">
            <mc:AlternateContent xmlns:mc="http://schemas.openxmlformats.org/markup-compatibility/2006">
              <mc:Choice xmlns:v="urn:schemas-microsoft-com:vml" Requires="v">
                <p:oleObj spid="_x0000_s14409" name="BMP 图象" r:id="rId3" imgW="6771429" imgH="2238687" progId="PBrush">
                  <p:embed/>
                </p:oleObj>
              </mc:Choice>
              <mc:Fallback>
                <p:oleObj name="BMP 图象" r:id="rId3" imgW="6771429" imgH="2238687"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057400"/>
                        <a:ext cx="83883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8099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88640"/>
            <a:ext cx="7643192" cy="1143000"/>
          </a:xfrm>
        </p:spPr>
        <p:txBody>
          <a:bodyPr/>
          <a:lstStyle/>
          <a:p>
            <a:pPr algn="l"/>
            <a:r>
              <a:rPr lang="zh-CN" altLang="en-US" sz="3200" dirty="0">
                <a:latin typeface="华文新魏" panose="02010800040101010101" pitchFamily="2" charset="-122"/>
                <a:ea typeface="华文新魏" panose="02010800040101010101" pitchFamily="2" charset="-122"/>
              </a:rPr>
              <a:t>最坏适应算法：</a:t>
            </a:r>
          </a:p>
        </p:txBody>
      </p:sp>
      <p:graphicFrame>
        <p:nvGraphicFramePr>
          <p:cNvPr id="4" name="对象 3"/>
          <p:cNvGraphicFramePr>
            <a:graphicFrameLocks noChangeAspect="1"/>
          </p:cNvGraphicFramePr>
          <p:nvPr/>
        </p:nvGraphicFramePr>
        <p:xfrm>
          <a:off x="533400" y="1981200"/>
          <a:ext cx="8243888" cy="2747963"/>
        </p:xfrm>
        <a:graphic>
          <a:graphicData uri="http://schemas.openxmlformats.org/presentationml/2006/ole">
            <mc:AlternateContent xmlns:mc="http://schemas.openxmlformats.org/markup-compatibility/2006">
              <mc:Choice xmlns:v="urn:schemas-microsoft-com:vml" Requires="v">
                <p:oleObj spid="_x0000_s15433" name="BMP 图象" r:id="rId3" imgW="6792273" imgH="2238687" progId="PBrush">
                  <p:embed/>
                </p:oleObj>
              </mc:Choice>
              <mc:Fallback>
                <p:oleObj name="BMP 图象" r:id="rId3" imgW="6792273" imgH="2238687" progId="PBrush">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8243888"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0333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9"/>
            <a:ext cx="8229600" cy="2160240"/>
          </a:xfrm>
        </p:spPr>
        <p:txBody>
          <a:bodyPr/>
          <a:lstStyle/>
          <a:p>
            <a:r>
              <a:rPr lang="zh-CN" altLang="en-US" sz="2800" dirty="0">
                <a:latin typeface="华文新魏" panose="02010800040101010101" pitchFamily="2" charset="-122"/>
                <a:ea typeface="华文新魏" panose="02010800040101010101" pitchFamily="2" charset="-122"/>
              </a:rPr>
              <a:t>尽可能地</a:t>
            </a:r>
            <a:r>
              <a:rPr lang="zh-CN" altLang="en-US" sz="2800" dirty="0">
                <a:solidFill>
                  <a:srgbClr val="FF0000"/>
                </a:solidFill>
                <a:latin typeface="华文新魏" panose="02010800040101010101" pitchFamily="2" charset="-122"/>
                <a:ea typeface="华文新魏" panose="02010800040101010101" pitchFamily="2" charset="-122"/>
              </a:rPr>
              <a:t>利用低地址</a:t>
            </a:r>
            <a:r>
              <a:rPr lang="zh-CN" altLang="en-US" sz="2800" dirty="0">
                <a:latin typeface="华文新魏" panose="02010800040101010101" pitchFamily="2" charset="-122"/>
                <a:ea typeface="华文新魏" panose="02010800040101010101" pitchFamily="2" charset="-122"/>
              </a:rPr>
              <a:t>部分的空闲区，而尽量</a:t>
            </a:r>
            <a:r>
              <a:rPr lang="zh-CN" altLang="en-US" sz="2800" dirty="0">
                <a:solidFill>
                  <a:srgbClr val="FF0000"/>
                </a:solidFill>
                <a:latin typeface="华文新魏" panose="02010800040101010101" pitchFamily="2" charset="-122"/>
                <a:ea typeface="华文新魏" panose="02010800040101010101" pitchFamily="2" charset="-122"/>
              </a:rPr>
              <a:t>地保留高地址部分</a:t>
            </a:r>
            <a:r>
              <a:rPr lang="zh-CN" altLang="en-US" sz="2800" dirty="0">
                <a:latin typeface="华文新魏" panose="02010800040101010101" pitchFamily="2" charset="-122"/>
                <a:ea typeface="华文新魏" panose="02010800040101010101" pitchFamily="2" charset="-122"/>
              </a:rPr>
              <a:t>的大空闲区，使其不被切削成小的区，其目的是保证在大的作业到来时有足够大的空闲区满足请求者。</a:t>
            </a:r>
          </a:p>
        </p:txBody>
      </p:sp>
      <p:sp>
        <p:nvSpPr>
          <p:cNvPr id="6" name="圆角矩形 5"/>
          <p:cNvSpPr/>
          <p:nvPr/>
        </p:nvSpPr>
        <p:spPr bwMode="auto">
          <a:xfrm>
            <a:off x="899592" y="620688"/>
            <a:ext cx="3384376" cy="57606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最先适应算法</a:t>
            </a:r>
          </a:p>
        </p:txBody>
      </p:sp>
      <p:sp>
        <p:nvSpPr>
          <p:cNvPr id="7" name="圆角矩形 6"/>
          <p:cNvSpPr/>
          <p:nvPr/>
        </p:nvSpPr>
        <p:spPr bwMode="auto">
          <a:xfrm>
            <a:off x="899592" y="3284984"/>
            <a:ext cx="3384376" cy="57606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最佳适应算法</a:t>
            </a:r>
          </a:p>
        </p:txBody>
      </p:sp>
      <p:sp>
        <p:nvSpPr>
          <p:cNvPr id="8" name="矩形 7"/>
          <p:cNvSpPr/>
          <p:nvPr/>
        </p:nvSpPr>
        <p:spPr>
          <a:xfrm>
            <a:off x="323528" y="4005064"/>
            <a:ext cx="7632848" cy="1815882"/>
          </a:xfrm>
          <a:prstGeom prst="rect">
            <a:avLst/>
          </a:prstGeom>
        </p:spPr>
        <p:txBody>
          <a:bodyPr wrap="square">
            <a:spAutoFit/>
          </a:bodyPr>
          <a:lstStyle/>
          <a:p>
            <a:pPr marL="457200" indent="-457200" algn="just" eaLnBrk="1" hangingPunct="1">
              <a:buFont typeface="Arial" panose="020B0604020202020204" pitchFamily="34" charset="0"/>
              <a:buChar char="•"/>
              <a:defRPr/>
            </a:pPr>
            <a:r>
              <a:rPr lang="zh-CN" altLang="en-US" sz="2800" dirty="0">
                <a:latin typeface="华文新魏" panose="02010800040101010101" pitchFamily="2" charset="-122"/>
                <a:ea typeface="华文新魏" panose="02010800040101010101" pitchFamily="2" charset="-122"/>
              </a:rPr>
              <a:t>尽可能地利用存储器中小的空闲区，而保留尽量大的空闲区。这种算法最大的缺点是分割后的空闲区将会很小，直至无法使用，而造成浪费。</a:t>
            </a:r>
          </a:p>
        </p:txBody>
      </p:sp>
    </p:spTree>
    <p:extLst>
      <p:ext uri="{BB962C8B-B14F-4D97-AF65-F5344CB8AC3E}">
        <p14:creationId xmlns:p14="http://schemas.microsoft.com/office/powerpoint/2010/main" val="2148653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899592" y="620688"/>
            <a:ext cx="3384376" cy="57606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最坏适应算法</a:t>
            </a:r>
          </a:p>
        </p:txBody>
      </p:sp>
      <p:sp>
        <p:nvSpPr>
          <p:cNvPr id="5" name="矩形 4"/>
          <p:cNvSpPr/>
          <p:nvPr/>
        </p:nvSpPr>
        <p:spPr>
          <a:xfrm>
            <a:off x="179512" y="1572696"/>
            <a:ext cx="7992888" cy="2677656"/>
          </a:xfrm>
          <a:prstGeom prst="rect">
            <a:avLst/>
          </a:prstGeom>
        </p:spPr>
        <p:txBody>
          <a:bodyPr wrap="square">
            <a:spAutoFit/>
          </a:bodyPr>
          <a:lstStyle/>
          <a:p>
            <a:pPr marL="457200" indent="-457200" algn="just" eaLnBrk="1" hangingPunct="1">
              <a:buFont typeface="Arial" panose="020B0604020202020204" pitchFamily="34" charset="0"/>
              <a:buChar char="•"/>
              <a:defRPr/>
            </a:pPr>
            <a:r>
              <a:rPr lang="zh-CN" altLang="en-US" sz="2800" dirty="0">
                <a:latin typeface="华文新魏" panose="02010800040101010101" pitchFamily="2" charset="-122"/>
                <a:ea typeface="华文新魏" panose="02010800040101010101" pitchFamily="2" charset="-122"/>
              </a:rPr>
              <a:t>克服了最佳适应算法把空闲区切割得大小不等的缺点。即每次分配时，总是将最大的空闲区切去一部分分配给请求者，其依据是当一个很大的空闲区被切割了一部分后可能仍是一个较大的空闲区。尽可能地利用大的空闲区，而不分割小的空闲区。 </a:t>
            </a:r>
          </a:p>
        </p:txBody>
      </p:sp>
    </p:spTree>
    <p:extLst>
      <p:ext uri="{BB962C8B-B14F-4D97-AF65-F5344CB8AC3E}">
        <p14:creationId xmlns:p14="http://schemas.microsoft.com/office/powerpoint/2010/main" val="131466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DB044F-E68D-4F10-B73A-12E9B1EEA9C3}"/>
              </a:ext>
            </a:extLst>
          </p:cNvPr>
          <p:cNvSpPr>
            <a:spLocks noGrp="1"/>
          </p:cNvSpPr>
          <p:nvPr>
            <p:ph idx="1"/>
          </p:nvPr>
        </p:nvSpPr>
        <p:spPr>
          <a:xfrm>
            <a:off x="457200" y="764704"/>
            <a:ext cx="8229600" cy="5361459"/>
          </a:xfrm>
        </p:spPr>
        <p:txBody>
          <a:bodyPr/>
          <a:lstStyle/>
          <a:p>
            <a:pPr algn="just" eaLnBrk="1" hangingPunct="1">
              <a:buFont typeface="Wingdings" panose="05000000000000000000" pitchFamily="2" charset="2"/>
              <a:buNone/>
            </a:pPr>
            <a:r>
              <a:rPr lang="zh-CN" altLang="en-US" sz="3600" kern="1200" dirty="0">
                <a:latin typeface="华文新魏" panose="02010800040101010101" pitchFamily="2" charset="-122"/>
                <a:ea typeface="华文新魏" panose="02010800040101010101" pitchFamily="2" charset="-122"/>
              </a:rPr>
              <a:t>例如：某时刻系统中有三个空闲区，其大小和首址为：</a:t>
            </a:r>
            <a:r>
              <a:rPr lang="en-US" altLang="zh-CN" sz="3600" kern="1200" dirty="0">
                <a:latin typeface="华文新魏" panose="02010800040101010101" pitchFamily="2" charset="-122"/>
                <a:ea typeface="华文新魏" panose="02010800040101010101" pitchFamily="2" charset="-122"/>
              </a:rPr>
              <a:t>(35KB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100KB)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(12KB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156KB)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(28KB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200KB)</a:t>
            </a:r>
          </a:p>
          <a:p>
            <a:pPr algn="just" eaLnBrk="1" hangingPunct="1">
              <a:buFont typeface="Wingdings" panose="05000000000000000000" pitchFamily="2" charset="2"/>
              <a:buNone/>
            </a:pPr>
            <a:r>
              <a:rPr lang="en-US" altLang="zh-CN" sz="3600" kern="1200" dirty="0">
                <a:latin typeface="华文新魏" panose="02010800040101010101" pitchFamily="2" charset="-122"/>
                <a:ea typeface="华文新魏" panose="02010800040101010101" pitchFamily="2" charset="-122"/>
              </a:rPr>
              <a:t>	</a:t>
            </a:r>
            <a:r>
              <a:rPr lang="zh-CN" altLang="en-US" sz="3600" kern="1200" dirty="0">
                <a:latin typeface="华文新魏" panose="02010800040101010101" pitchFamily="2" charset="-122"/>
                <a:ea typeface="华文新魏" panose="02010800040101010101" pitchFamily="2" charset="-122"/>
              </a:rPr>
              <a:t>有一作业序列：</a:t>
            </a:r>
          </a:p>
          <a:p>
            <a:pPr algn="just" eaLnBrk="1" hangingPunct="1">
              <a:buFont typeface="Wingdings" panose="05000000000000000000" pitchFamily="2" charset="2"/>
              <a:buNone/>
            </a:pPr>
            <a:r>
              <a:rPr lang="zh-CN" altLang="en-US" sz="3600" kern="1200" dirty="0">
                <a:latin typeface="华文新魏" panose="02010800040101010101" pitchFamily="2" charset="-122"/>
                <a:ea typeface="华文新魏" panose="02010800040101010101" pitchFamily="2" charset="-122"/>
              </a:rPr>
              <a:t>	</a:t>
            </a:r>
            <a:r>
              <a:rPr lang="en-US" altLang="zh-CN" sz="3600" kern="1200" dirty="0">
                <a:latin typeface="华文新魏" panose="02010800040101010101" pitchFamily="2" charset="-122"/>
                <a:ea typeface="华文新魏" panose="02010800040101010101" pitchFamily="2" charset="-122"/>
              </a:rPr>
              <a:t>(JOB1</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12KB)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(JOB2</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30KB)</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(JOB3</a:t>
            </a:r>
            <a:r>
              <a:rPr lang="zh-CN" altLang="en-US" sz="3600" kern="1200" dirty="0">
                <a:latin typeface="华文新魏" panose="02010800040101010101" pitchFamily="2" charset="-122"/>
                <a:ea typeface="华文新魏" panose="02010800040101010101" pitchFamily="2" charset="-122"/>
              </a:rPr>
              <a:t>，</a:t>
            </a:r>
            <a:r>
              <a:rPr lang="en-US" altLang="zh-CN" sz="3600" kern="1200" dirty="0">
                <a:latin typeface="华文新魏" panose="02010800040101010101" pitchFamily="2" charset="-122"/>
                <a:ea typeface="华文新魏" panose="02010800040101010101" pitchFamily="2" charset="-122"/>
              </a:rPr>
              <a:t>28KB)</a:t>
            </a:r>
          </a:p>
          <a:p>
            <a:pPr algn="just" eaLnBrk="1" hangingPunct="1">
              <a:buFont typeface="Wingdings" panose="05000000000000000000" pitchFamily="2" charset="2"/>
              <a:buNone/>
            </a:pPr>
            <a:r>
              <a:rPr lang="en-US" altLang="zh-CN" sz="3600" kern="1200" dirty="0">
                <a:latin typeface="华文新魏" panose="02010800040101010101" pitchFamily="2" charset="-122"/>
                <a:ea typeface="华文新魏" panose="02010800040101010101" pitchFamily="2" charset="-122"/>
              </a:rPr>
              <a:t>	</a:t>
            </a:r>
            <a:r>
              <a:rPr lang="zh-CN" altLang="en-US" sz="3600" kern="1200" dirty="0">
                <a:latin typeface="华文新魏" panose="02010800040101010101" pitchFamily="2" charset="-122"/>
                <a:ea typeface="华文新魏" panose="02010800040101010101" pitchFamily="2" charset="-122"/>
              </a:rPr>
              <a:t>用首次适应算法、最佳适应算法和最坏适应算法来处理该作业序列，看哪种算法合适。</a:t>
            </a:r>
          </a:p>
          <a:p>
            <a:pPr marL="0" indent="0">
              <a:buNone/>
            </a:pPr>
            <a:endParaRPr lang="zh-CN" altLang="en-US" dirty="0"/>
          </a:p>
        </p:txBody>
      </p:sp>
    </p:spTree>
    <p:extLst>
      <p:ext uri="{BB962C8B-B14F-4D97-AF65-F5344CB8AC3E}">
        <p14:creationId xmlns:p14="http://schemas.microsoft.com/office/powerpoint/2010/main" val="258768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9812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35KB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156KB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ext Box 14"/>
          <p:cNvSpPr txBox="1">
            <a:spLocks noChangeArrowheads="1"/>
          </p:cNvSpPr>
          <p:nvPr/>
        </p:nvSpPr>
        <p:spPr bwMode="auto">
          <a:xfrm>
            <a:off x="990600" y="457200"/>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dirty="0"/>
              <a:t>首次适应算法</a:t>
            </a:r>
          </a:p>
        </p:txBody>
      </p:sp>
      <p:graphicFrame>
        <p:nvGraphicFramePr>
          <p:cNvPr id="6" name="Group 15"/>
          <p:cNvGraphicFramePr>
            <a:graphicFrameLocks noGrp="1"/>
          </p:cNvGraphicFramePr>
          <p:nvPr/>
        </p:nvGraphicFramePr>
        <p:xfrm>
          <a:off x="43434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12KB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200KB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7"/>
          <p:cNvGraphicFramePr>
            <a:graphicFrameLocks noGrp="1"/>
          </p:cNvGraphicFramePr>
          <p:nvPr/>
        </p:nvGraphicFramePr>
        <p:xfrm>
          <a:off x="67056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2286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39"/>
          <p:cNvSpPr txBox="1">
            <a:spLocks noChangeArrowheads="1"/>
          </p:cNvSpPr>
          <p:nvPr/>
        </p:nvSpPr>
        <p:spPr bwMode="auto">
          <a:xfrm>
            <a:off x="381000" y="129540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a:t>100KB</a:t>
            </a:r>
          </a:p>
        </p:txBody>
      </p:sp>
      <p:sp>
        <p:nvSpPr>
          <p:cNvPr id="9" name="Line 40"/>
          <p:cNvSpPr>
            <a:spLocks noChangeShapeType="1"/>
          </p:cNvSpPr>
          <p:nvPr/>
        </p:nvSpPr>
        <p:spPr bwMode="auto">
          <a:xfrm>
            <a:off x="1219200" y="1524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0" name="AutoShape 41"/>
          <p:cNvCxnSpPr>
            <a:cxnSpLocks noChangeShapeType="1"/>
          </p:cNvCxnSpPr>
          <p:nvPr/>
        </p:nvCxnSpPr>
        <p:spPr bwMode="auto">
          <a:xfrm flipV="1">
            <a:off x="3429000" y="1524000"/>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 name="AutoShape 42"/>
          <p:cNvCxnSpPr>
            <a:cxnSpLocks noChangeShapeType="1"/>
          </p:cNvCxnSpPr>
          <p:nvPr/>
        </p:nvCxnSpPr>
        <p:spPr bwMode="auto">
          <a:xfrm flipV="1">
            <a:off x="5791200" y="1524000"/>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Text Box 43"/>
          <p:cNvSpPr txBox="1">
            <a:spLocks noChangeArrowheads="1"/>
          </p:cNvSpPr>
          <p:nvPr/>
        </p:nvSpPr>
        <p:spPr bwMode="auto">
          <a:xfrm>
            <a:off x="381000" y="3048000"/>
            <a:ext cx="6416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a:t>作业</a:t>
            </a:r>
            <a:r>
              <a:rPr lang="en-US" altLang="zh-CN" sz="2800"/>
              <a:t>1</a:t>
            </a:r>
            <a:r>
              <a:rPr lang="zh-CN" altLang="en-US" sz="2800"/>
              <a:t>（</a:t>
            </a:r>
            <a:r>
              <a:rPr lang="en-US" altLang="zh-CN" sz="2800"/>
              <a:t>12KB</a:t>
            </a:r>
            <a:r>
              <a:rPr lang="zh-CN" altLang="en-US" sz="2800"/>
              <a:t>）放到首址</a:t>
            </a:r>
            <a:r>
              <a:rPr lang="en-US" altLang="zh-CN" sz="2800"/>
              <a:t>100KB</a:t>
            </a:r>
            <a:r>
              <a:rPr lang="zh-CN" altLang="en-US" sz="2800"/>
              <a:t>的空闲区</a:t>
            </a:r>
          </a:p>
        </p:txBody>
      </p:sp>
      <p:graphicFrame>
        <p:nvGraphicFramePr>
          <p:cNvPr id="13" name="Group 44"/>
          <p:cNvGraphicFramePr>
            <a:graphicFrameLocks noGrp="1"/>
          </p:cNvGraphicFramePr>
          <p:nvPr>
            <p:extLst>
              <p:ext uri="{D42A27DB-BD31-4B8C-83A1-F6EECF244321}">
                <p14:modId xmlns:p14="http://schemas.microsoft.com/office/powerpoint/2010/main" val="3262837595"/>
              </p:ext>
            </p:extLst>
          </p:nvPr>
        </p:nvGraphicFramePr>
        <p:xfrm>
          <a:off x="2133600" y="3703638"/>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rgbClr val="FF0000"/>
                          </a:solidFill>
                          <a:effectLst/>
                          <a:latin typeface="Garamond" pitchFamily="18" charset="0"/>
                          <a:ea typeface="宋体" pitchFamily="2" charset="-122"/>
                        </a:rPr>
                        <a:t>23KB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156KB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56"/>
          <p:cNvGraphicFramePr>
            <a:graphicFrameLocks noGrp="1"/>
          </p:cNvGraphicFramePr>
          <p:nvPr/>
        </p:nvGraphicFramePr>
        <p:xfrm>
          <a:off x="4495800" y="3703638"/>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12KB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200KB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 name="Group 68"/>
          <p:cNvGraphicFramePr>
            <a:graphicFrameLocks noGrp="1"/>
          </p:cNvGraphicFramePr>
          <p:nvPr/>
        </p:nvGraphicFramePr>
        <p:xfrm>
          <a:off x="6858000" y="3703638"/>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 name="Text Box 80"/>
          <p:cNvSpPr txBox="1">
            <a:spLocks noChangeArrowheads="1"/>
          </p:cNvSpPr>
          <p:nvPr/>
        </p:nvSpPr>
        <p:spPr bwMode="auto">
          <a:xfrm>
            <a:off x="533400" y="3703638"/>
            <a:ext cx="8382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dirty="0">
                <a:solidFill>
                  <a:srgbClr val="FF0000"/>
                </a:solidFill>
              </a:rPr>
              <a:t>112KB</a:t>
            </a:r>
          </a:p>
        </p:txBody>
      </p:sp>
      <p:sp>
        <p:nvSpPr>
          <p:cNvPr id="17" name="Line 81"/>
          <p:cNvSpPr>
            <a:spLocks noChangeShapeType="1"/>
          </p:cNvSpPr>
          <p:nvPr/>
        </p:nvSpPr>
        <p:spPr bwMode="auto">
          <a:xfrm flipV="1">
            <a:off x="1403350" y="3932238"/>
            <a:ext cx="7302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8" name="AutoShape 82"/>
          <p:cNvCxnSpPr>
            <a:cxnSpLocks noChangeShapeType="1"/>
          </p:cNvCxnSpPr>
          <p:nvPr/>
        </p:nvCxnSpPr>
        <p:spPr bwMode="auto">
          <a:xfrm flipV="1">
            <a:off x="3581400" y="3932238"/>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83"/>
          <p:cNvCxnSpPr>
            <a:cxnSpLocks noChangeShapeType="1"/>
          </p:cNvCxnSpPr>
          <p:nvPr/>
        </p:nvCxnSpPr>
        <p:spPr bwMode="auto">
          <a:xfrm flipV="1">
            <a:off x="5943600" y="3932238"/>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 name="Text Box 84"/>
          <p:cNvSpPr txBox="1">
            <a:spLocks noChangeArrowheads="1"/>
          </p:cNvSpPr>
          <p:nvPr/>
        </p:nvSpPr>
        <p:spPr bwMode="auto">
          <a:xfrm>
            <a:off x="457200" y="5562600"/>
            <a:ext cx="6416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dirty="0"/>
              <a:t>作业</a:t>
            </a:r>
            <a:r>
              <a:rPr lang="en-US" altLang="zh-CN" sz="2800" dirty="0"/>
              <a:t>2</a:t>
            </a:r>
            <a:r>
              <a:rPr lang="zh-CN" altLang="en-US" sz="2800" dirty="0"/>
              <a:t>（</a:t>
            </a:r>
            <a:r>
              <a:rPr lang="en-US" altLang="zh-CN" sz="2800" dirty="0"/>
              <a:t>30KB</a:t>
            </a:r>
            <a:r>
              <a:rPr lang="zh-CN" altLang="en-US" sz="2800" dirty="0"/>
              <a:t>）不能分配</a:t>
            </a:r>
          </a:p>
          <a:p>
            <a:pPr eaLnBrk="1" hangingPunct="1">
              <a:spcBef>
                <a:spcPct val="0"/>
              </a:spcBef>
              <a:buClrTx/>
              <a:buSzTx/>
              <a:buFontTx/>
              <a:buNone/>
            </a:pPr>
            <a:r>
              <a:rPr lang="zh-CN" altLang="en-US" sz="2800" dirty="0"/>
              <a:t>作业</a:t>
            </a:r>
            <a:r>
              <a:rPr lang="en-US" altLang="zh-CN" sz="2800" dirty="0"/>
              <a:t>3</a:t>
            </a:r>
            <a:r>
              <a:rPr lang="zh-CN" altLang="en-US" sz="2800" dirty="0"/>
              <a:t>（</a:t>
            </a:r>
            <a:r>
              <a:rPr lang="en-US" altLang="zh-CN" sz="2800" dirty="0"/>
              <a:t>28KB</a:t>
            </a:r>
            <a:r>
              <a:rPr lang="zh-CN" altLang="en-US" sz="2800" dirty="0"/>
              <a:t>）放到首址</a:t>
            </a:r>
            <a:r>
              <a:rPr lang="en-US" altLang="zh-CN" sz="2800" dirty="0"/>
              <a:t>200KB</a:t>
            </a:r>
            <a:r>
              <a:rPr lang="zh-CN" altLang="en-US" sz="2800" dirty="0"/>
              <a:t>的空闲区</a:t>
            </a:r>
          </a:p>
        </p:txBody>
      </p:sp>
    </p:spTree>
    <p:extLst>
      <p:ext uri="{BB962C8B-B14F-4D97-AF65-F5344CB8AC3E}">
        <p14:creationId xmlns:p14="http://schemas.microsoft.com/office/powerpoint/2010/main" val="252097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333375"/>
            <a:ext cx="7772400" cy="12795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存储器的层次</a:t>
            </a:r>
            <a:r>
              <a:rPr kumimoji="1" lang="en-US" altLang="zh-CN">
                <a:solidFill>
                  <a:srgbClr val="FF0000"/>
                </a:solidFill>
                <a:latin typeface="Times New Roman" panose="02020603050405020304" pitchFamily="18" charset="0"/>
                <a:ea typeface="华文新魏" panose="02010800040101010101" pitchFamily="2" charset="-122"/>
              </a:rPr>
              <a:t>(2)</a:t>
            </a:r>
            <a:br>
              <a:rPr kumimoji="1" lang="en-US" altLang="zh-CN">
                <a:solidFill>
                  <a:srgbClr val="FF0000"/>
                </a:solidFill>
                <a:latin typeface="Times New Roman" panose="02020603050405020304" pitchFamily="18" charset="0"/>
                <a:ea typeface="华文新魏" panose="02010800040101010101" pitchFamily="2" charset="-122"/>
              </a:rPr>
            </a:br>
            <a:r>
              <a:rPr lang="zh-CN" altLang="en-US" sz="4000">
                <a:solidFill>
                  <a:srgbClr val="6600CC"/>
                </a:solidFill>
                <a:latin typeface="华文新魏" panose="02010800040101010101" pitchFamily="2" charset="-122"/>
                <a:ea typeface="华文新魏" panose="02010800040101010101" pitchFamily="2" charset="-122"/>
              </a:rPr>
              <a:t>某台计算机存储器层次配置</a:t>
            </a:r>
          </a:p>
        </p:txBody>
      </p:sp>
      <p:sp>
        <p:nvSpPr>
          <p:cNvPr id="16387" name="Rectangle 3"/>
          <p:cNvSpPr>
            <a:spLocks noGrp="1" noChangeArrowheads="1"/>
          </p:cNvSpPr>
          <p:nvPr>
            <p:ph type="body" idx="1"/>
          </p:nvPr>
        </p:nvSpPr>
        <p:spPr>
          <a:xfrm>
            <a:off x="684213" y="2133600"/>
            <a:ext cx="8064500" cy="3074988"/>
          </a:xfrm>
        </p:spPr>
        <p:txBody>
          <a:bodyPr/>
          <a:lstStyle/>
          <a:p>
            <a:pPr eaLnBrk="1" hangingPunct="1"/>
            <a:r>
              <a:rPr lang="en-US" altLang="zh-CN" sz="3600">
                <a:latin typeface="Times New Roman" panose="02020603050405020304" pitchFamily="18" charset="0"/>
                <a:ea typeface="华文新魏" panose="02010800040101010101" pitchFamily="2" charset="-122"/>
              </a:rPr>
              <a:t>CPU</a:t>
            </a:r>
            <a:r>
              <a:rPr lang="zh-CN" altLang="en-US" sz="3600">
                <a:latin typeface="Times New Roman" panose="02020603050405020304" pitchFamily="18" charset="0"/>
                <a:ea typeface="华文新魏" panose="02010800040101010101" pitchFamily="2" charset="-122"/>
              </a:rPr>
              <a:t>中的寄存器</a:t>
            </a:r>
            <a:r>
              <a:rPr lang="en-US" altLang="zh-CN" sz="3600">
                <a:latin typeface="Times New Roman" panose="02020603050405020304" pitchFamily="18" charset="0"/>
                <a:ea typeface="华文新魏" panose="02010800040101010101" pitchFamily="2" charset="-122"/>
              </a:rPr>
              <a:t>1KB</a:t>
            </a:r>
            <a:r>
              <a:rPr lang="zh-CN" altLang="en-US" sz="3600">
                <a:latin typeface="Times New Roman" panose="02020603050405020304" pitchFamily="18" charset="0"/>
                <a:ea typeface="华文新魏" panose="02010800040101010101" pitchFamily="2" charset="-122"/>
              </a:rPr>
              <a:t>，存取周期</a:t>
            </a:r>
            <a:r>
              <a:rPr lang="en-US" altLang="zh-CN" sz="3600">
                <a:latin typeface="Times New Roman" panose="02020603050405020304" pitchFamily="18" charset="0"/>
                <a:ea typeface="华文新魏" panose="02010800040101010101" pitchFamily="2" charset="-122"/>
              </a:rPr>
              <a:t>1ns </a:t>
            </a:r>
            <a:r>
              <a:rPr lang="zh-CN" altLang="en-US" sz="3600">
                <a:latin typeface="Times New Roman" panose="02020603050405020304" pitchFamily="18" charset="0"/>
                <a:ea typeface="华文新魏" panose="02010800040101010101" pitchFamily="2" charset="-122"/>
              </a:rPr>
              <a:t>；高速缓存</a:t>
            </a:r>
            <a:r>
              <a:rPr lang="en-US" altLang="zh-CN" sz="3600">
                <a:latin typeface="Times New Roman" panose="02020603050405020304" pitchFamily="18" charset="0"/>
                <a:ea typeface="华文新魏" panose="02010800040101010101" pitchFamily="2" charset="-122"/>
              </a:rPr>
              <a:t>2MB</a:t>
            </a:r>
            <a:r>
              <a:rPr lang="zh-CN" altLang="en-US" sz="3600">
                <a:latin typeface="Times New Roman" panose="02020603050405020304" pitchFamily="18" charset="0"/>
                <a:ea typeface="华文新魏" panose="02010800040101010101" pitchFamily="2" charset="-122"/>
              </a:rPr>
              <a:t>，存取周期</a:t>
            </a:r>
            <a:r>
              <a:rPr lang="en-US" altLang="zh-CN" sz="3600">
                <a:latin typeface="Times New Roman" panose="02020603050405020304" pitchFamily="18" charset="0"/>
                <a:ea typeface="华文新魏" panose="02010800040101010101" pitchFamily="2" charset="-122"/>
              </a:rPr>
              <a:t>2ns</a:t>
            </a:r>
            <a:r>
              <a:rPr lang="zh-CN" altLang="en-US" sz="3600">
                <a:latin typeface="Times New Roman" panose="02020603050405020304" pitchFamily="18" charset="0"/>
                <a:ea typeface="华文新魏" panose="02010800040101010101" pitchFamily="2" charset="-122"/>
              </a:rPr>
              <a:t>；</a:t>
            </a:r>
          </a:p>
          <a:p>
            <a:pPr eaLnBrk="1" hangingPunct="1"/>
            <a:r>
              <a:rPr lang="zh-CN" altLang="en-US" sz="3600">
                <a:latin typeface="Times New Roman" panose="02020603050405020304" pitchFamily="18" charset="0"/>
                <a:ea typeface="华文新魏" panose="02010800040101010101" pitchFamily="2" charset="-122"/>
              </a:rPr>
              <a:t>主存储器</a:t>
            </a:r>
            <a:r>
              <a:rPr lang="en-US" altLang="zh-CN" sz="3600">
                <a:latin typeface="Times New Roman" panose="02020603050405020304" pitchFamily="18" charset="0"/>
                <a:ea typeface="华文新魏" panose="02010800040101010101" pitchFamily="2" charset="-122"/>
              </a:rPr>
              <a:t>1GB</a:t>
            </a:r>
            <a:r>
              <a:rPr lang="zh-CN" altLang="en-US" sz="3600">
                <a:latin typeface="Times New Roman" panose="02020603050405020304" pitchFamily="18" charset="0"/>
                <a:ea typeface="华文新魏" panose="02010800040101010101" pitchFamily="2" charset="-122"/>
              </a:rPr>
              <a:t>，存取周期</a:t>
            </a:r>
            <a:r>
              <a:rPr lang="en-US" altLang="zh-CN" sz="3600">
                <a:latin typeface="Times New Roman" panose="02020603050405020304" pitchFamily="18" charset="0"/>
                <a:ea typeface="华文新魏" panose="02010800040101010101" pitchFamily="2" charset="-122"/>
              </a:rPr>
              <a:t>10ns</a:t>
            </a:r>
            <a:r>
              <a:rPr lang="zh-CN" altLang="en-US" sz="3600">
                <a:latin typeface="Times New Roman" panose="02020603050405020304" pitchFamily="18" charset="0"/>
                <a:ea typeface="华文新魏" panose="02010800040101010101" pitchFamily="2" charset="-122"/>
              </a:rPr>
              <a:t>；</a:t>
            </a:r>
          </a:p>
          <a:p>
            <a:pPr eaLnBrk="1" hangingPunct="1"/>
            <a:r>
              <a:rPr lang="zh-CN" altLang="en-US" sz="3600">
                <a:latin typeface="Times New Roman" panose="02020603050405020304" pitchFamily="18" charset="0"/>
                <a:ea typeface="华文新魏" panose="02010800040101010101" pitchFamily="2" charset="-122"/>
              </a:rPr>
              <a:t>磁盘容量</a:t>
            </a:r>
            <a:r>
              <a:rPr lang="en-US" altLang="zh-CN" sz="3600">
                <a:latin typeface="Times New Roman" panose="02020603050405020304" pitchFamily="18" charset="0"/>
                <a:ea typeface="华文新魏" panose="02010800040101010101" pitchFamily="2" charset="-122"/>
              </a:rPr>
              <a:t>250GB</a:t>
            </a:r>
            <a:r>
              <a:rPr lang="zh-CN" altLang="en-US" sz="3600">
                <a:latin typeface="Times New Roman" panose="02020603050405020304" pitchFamily="18" charset="0"/>
                <a:ea typeface="华文新魏" panose="02010800040101010101" pitchFamily="2" charset="-122"/>
              </a:rPr>
              <a:t>，存取周期毫秒级；</a:t>
            </a:r>
          </a:p>
          <a:p>
            <a:pPr eaLnBrk="1" hangingPunct="1"/>
            <a:r>
              <a:rPr lang="zh-CN" altLang="en-US" sz="3600">
                <a:latin typeface="Times New Roman" panose="02020603050405020304" pitchFamily="18" charset="0"/>
                <a:ea typeface="华文新魏" panose="02010800040101010101" pitchFamily="2" charset="-122"/>
              </a:rPr>
              <a:t>后援存储容量</a:t>
            </a:r>
            <a:r>
              <a:rPr lang="en-US" altLang="zh-CN" sz="3600">
                <a:latin typeface="Times New Roman" panose="02020603050405020304" pitchFamily="18" charset="0"/>
                <a:ea typeface="华文新魏" panose="02010800040101010101" pitchFamily="2" charset="-122"/>
              </a:rPr>
              <a:t>1TB</a:t>
            </a:r>
            <a:r>
              <a:rPr lang="zh-CN" altLang="en-US" sz="3600">
                <a:latin typeface="Times New Roman" panose="02020603050405020304" pitchFamily="18" charset="0"/>
                <a:ea typeface="华文新魏" panose="02010800040101010101" pitchFamily="2" charset="-122"/>
              </a:rPr>
              <a:t>，存取周期秒级。</a:t>
            </a:r>
          </a:p>
        </p:txBody>
      </p:sp>
    </p:spTree>
    <p:extLst>
      <p:ext uri="{BB962C8B-B14F-4D97-AF65-F5344CB8AC3E}">
        <p14:creationId xmlns:p14="http://schemas.microsoft.com/office/powerpoint/2010/main" val="4265686122"/>
      </p:ext>
    </p:extLst>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9812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12KB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ext Box 14"/>
          <p:cNvSpPr txBox="1">
            <a:spLocks noChangeArrowheads="1"/>
          </p:cNvSpPr>
          <p:nvPr/>
        </p:nvSpPr>
        <p:spPr bwMode="auto">
          <a:xfrm>
            <a:off x="990600" y="457200"/>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a:t>最佳适应算法</a:t>
            </a:r>
          </a:p>
        </p:txBody>
      </p:sp>
      <p:graphicFrame>
        <p:nvGraphicFramePr>
          <p:cNvPr id="6" name="Group 15"/>
          <p:cNvGraphicFramePr>
            <a:graphicFrameLocks noGrp="1"/>
          </p:cNvGraphicFramePr>
          <p:nvPr/>
        </p:nvGraphicFramePr>
        <p:xfrm>
          <a:off x="43434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7"/>
          <p:cNvGraphicFramePr>
            <a:graphicFrameLocks noGrp="1"/>
          </p:cNvGraphicFramePr>
          <p:nvPr/>
        </p:nvGraphicFramePr>
        <p:xfrm>
          <a:off x="67056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2286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chemeClr val="tx1"/>
                          </a:solidFill>
                          <a:effectLst/>
                          <a:latin typeface="Garamond" pitchFamily="18" charset="0"/>
                          <a:ea typeface="宋体" pitchFamily="2" charset="-122"/>
                        </a:rPr>
                        <a:t>35KB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39"/>
          <p:cNvSpPr txBox="1">
            <a:spLocks noChangeArrowheads="1"/>
          </p:cNvSpPr>
          <p:nvPr/>
        </p:nvSpPr>
        <p:spPr bwMode="auto">
          <a:xfrm>
            <a:off x="381000" y="129540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a:t>156KB</a:t>
            </a:r>
          </a:p>
        </p:txBody>
      </p:sp>
      <p:sp>
        <p:nvSpPr>
          <p:cNvPr id="9" name="Line 40"/>
          <p:cNvSpPr>
            <a:spLocks noChangeShapeType="1"/>
          </p:cNvSpPr>
          <p:nvPr/>
        </p:nvSpPr>
        <p:spPr bwMode="auto">
          <a:xfrm>
            <a:off x="1219200" y="1524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0" name="AutoShape 41"/>
          <p:cNvCxnSpPr>
            <a:cxnSpLocks noChangeShapeType="1"/>
          </p:cNvCxnSpPr>
          <p:nvPr/>
        </p:nvCxnSpPr>
        <p:spPr bwMode="auto">
          <a:xfrm flipV="1">
            <a:off x="3429000" y="1524000"/>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 name="AutoShape 42"/>
          <p:cNvCxnSpPr>
            <a:cxnSpLocks noChangeShapeType="1"/>
          </p:cNvCxnSpPr>
          <p:nvPr/>
        </p:nvCxnSpPr>
        <p:spPr bwMode="auto">
          <a:xfrm flipV="1">
            <a:off x="5791200" y="1524000"/>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Text Box 43"/>
          <p:cNvSpPr txBox="1">
            <a:spLocks noChangeArrowheads="1"/>
          </p:cNvSpPr>
          <p:nvPr/>
        </p:nvSpPr>
        <p:spPr bwMode="auto">
          <a:xfrm>
            <a:off x="381000" y="3048000"/>
            <a:ext cx="6416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a:t>作业</a:t>
            </a:r>
            <a:r>
              <a:rPr lang="en-US" altLang="zh-CN" sz="2800"/>
              <a:t>1</a:t>
            </a:r>
            <a:r>
              <a:rPr lang="zh-CN" altLang="en-US" sz="2800"/>
              <a:t>（</a:t>
            </a:r>
            <a:r>
              <a:rPr lang="en-US" altLang="zh-CN" sz="2800"/>
              <a:t>12KB</a:t>
            </a:r>
            <a:r>
              <a:rPr lang="zh-CN" altLang="en-US" sz="2800"/>
              <a:t>）放到首址</a:t>
            </a:r>
            <a:r>
              <a:rPr lang="en-US" altLang="zh-CN" sz="2800"/>
              <a:t>156KB</a:t>
            </a:r>
            <a:r>
              <a:rPr lang="zh-CN" altLang="en-US" sz="2800"/>
              <a:t>的空闲区</a:t>
            </a:r>
          </a:p>
        </p:txBody>
      </p:sp>
      <p:graphicFrame>
        <p:nvGraphicFramePr>
          <p:cNvPr id="13" name="Group 44"/>
          <p:cNvGraphicFramePr>
            <a:graphicFrameLocks noGrp="1"/>
          </p:cNvGraphicFramePr>
          <p:nvPr/>
        </p:nvGraphicFramePr>
        <p:xfrm>
          <a:off x="1524000" y="3703638"/>
          <a:ext cx="1066800" cy="1630363"/>
        </p:xfrm>
        <a:graphic>
          <a:graphicData uri="http://schemas.openxmlformats.org/drawingml/2006/table">
            <a:tbl>
              <a:tblPr/>
              <a:tblGrid>
                <a:gridCol w="1066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56"/>
          <p:cNvGraphicFramePr>
            <a:graphicFrameLocks noGrp="1"/>
          </p:cNvGraphicFramePr>
          <p:nvPr/>
        </p:nvGraphicFramePr>
        <p:xfrm>
          <a:off x="3505200" y="3703638"/>
          <a:ext cx="1066800" cy="1630363"/>
        </p:xfrm>
        <a:graphic>
          <a:graphicData uri="http://schemas.openxmlformats.org/drawingml/2006/table">
            <a:tbl>
              <a:tblPr/>
              <a:tblGrid>
                <a:gridCol w="1066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35KB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 name="Text Box 68"/>
          <p:cNvSpPr txBox="1">
            <a:spLocks noChangeArrowheads="1"/>
          </p:cNvSpPr>
          <p:nvPr/>
        </p:nvSpPr>
        <p:spPr bwMode="auto">
          <a:xfrm>
            <a:off x="228600" y="3703638"/>
            <a:ext cx="8382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dirty="0">
                <a:solidFill>
                  <a:srgbClr val="FF0000"/>
                </a:solidFill>
              </a:rPr>
              <a:t>200KB</a:t>
            </a:r>
          </a:p>
        </p:txBody>
      </p:sp>
      <p:sp>
        <p:nvSpPr>
          <p:cNvPr id="16" name="Line 69"/>
          <p:cNvSpPr>
            <a:spLocks noChangeShapeType="1"/>
          </p:cNvSpPr>
          <p:nvPr/>
        </p:nvSpPr>
        <p:spPr bwMode="auto">
          <a:xfrm flipV="1">
            <a:off x="1066800" y="39624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7" name="AutoShape 70"/>
          <p:cNvCxnSpPr>
            <a:cxnSpLocks noChangeShapeType="1"/>
          </p:cNvCxnSpPr>
          <p:nvPr/>
        </p:nvCxnSpPr>
        <p:spPr bwMode="auto">
          <a:xfrm flipV="1">
            <a:off x="2590800" y="3962400"/>
            <a:ext cx="838200" cy="80803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Text Box 71"/>
          <p:cNvSpPr txBox="1">
            <a:spLocks noChangeArrowheads="1"/>
          </p:cNvSpPr>
          <p:nvPr/>
        </p:nvSpPr>
        <p:spPr bwMode="auto">
          <a:xfrm>
            <a:off x="457200" y="5562600"/>
            <a:ext cx="6416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dirty="0"/>
              <a:t>作业</a:t>
            </a:r>
            <a:r>
              <a:rPr lang="en-US" altLang="zh-CN" sz="2800" dirty="0"/>
              <a:t>2</a:t>
            </a:r>
            <a:r>
              <a:rPr lang="zh-CN" altLang="en-US" sz="2800" dirty="0"/>
              <a:t>（</a:t>
            </a:r>
            <a:r>
              <a:rPr lang="en-US" altLang="zh-CN" sz="2800" dirty="0"/>
              <a:t>30KB</a:t>
            </a:r>
            <a:r>
              <a:rPr lang="zh-CN" altLang="en-US" sz="2800" dirty="0"/>
              <a:t>）放到首址</a:t>
            </a:r>
            <a:r>
              <a:rPr lang="en-US" altLang="zh-CN" sz="2800" dirty="0"/>
              <a:t>100KB</a:t>
            </a:r>
            <a:r>
              <a:rPr lang="zh-CN" altLang="en-US" sz="2800" dirty="0"/>
              <a:t>的空闲区</a:t>
            </a:r>
          </a:p>
          <a:p>
            <a:pPr eaLnBrk="1" hangingPunct="1">
              <a:spcBef>
                <a:spcPct val="0"/>
              </a:spcBef>
              <a:buClrTx/>
              <a:buSzTx/>
              <a:buFontTx/>
              <a:buNone/>
            </a:pPr>
            <a:r>
              <a:rPr lang="zh-CN" altLang="en-US" sz="2800" dirty="0"/>
              <a:t>作业</a:t>
            </a:r>
            <a:r>
              <a:rPr lang="en-US" altLang="zh-CN" sz="2800" dirty="0"/>
              <a:t>3</a:t>
            </a:r>
            <a:r>
              <a:rPr lang="zh-CN" altLang="en-US" sz="2800" dirty="0"/>
              <a:t>（</a:t>
            </a:r>
            <a:r>
              <a:rPr lang="en-US" altLang="zh-CN" sz="2800" dirty="0"/>
              <a:t>28KB</a:t>
            </a:r>
            <a:r>
              <a:rPr lang="zh-CN" altLang="en-US" sz="2800" dirty="0"/>
              <a:t>）放到首址</a:t>
            </a:r>
            <a:r>
              <a:rPr lang="en-US" altLang="zh-CN" sz="2800" dirty="0"/>
              <a:t>200KB</a:t>
            </a:r>
            <a:r>
              <a:rPr lang="zh-CN" altLang="en-US" sz="2800" dirty="0"/>
              <a:t>的空闲区</a:t>
            </a:r>
          </a:p>
        </p:txBody>
      </p:sp>
      <p:graphicFrame>
        <p:nvGraphicFramePr>
          <p:cNvPr id="19" name="Group 72"/>
          <p:cNvGraphicFramePr>
            <a:graphicFrameLocks noGrp="1"/>
          </p:cNvGraphicFramePr>
          <p:nvPr>
            <p:extLst>
              <p:ext uri="{D42A27DB-BD31-4B8C-83A1-F6EECF244321}">
                <p14:modId xmlns:p14="http://schemas.microsoft.com/office/powerpoint/2010/main" val="967307664"/>
              </p:ext>
            </p:extLst>
          </p:nvPr>
        </p:nvGraphicFramePr>
        <p:xfrm>
          <a:off x="6019800" y="3733800"/>
          <a:ext cx="1066800" cy="1630363"/>
        </p:xfrm>
        <a:graphic>
          <a:graphicData uri="http://schemas.openxmlformats.org/drawingml/2006/table">
            <a:tbl>
              <a:tblPr/>
              <a:tblGrid>
                <a:gridCol w="1066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rgbClr val="FF0000"/>
                          </a:solidFill>
                          <a:effectLst/>
                          <a:latin typeface="Garamond" pitchFamily="18" charset="0"/>
                          <a:ea typeface="宋体" pitchFamily="2" charset="-122"/>
                        </a:rPr>
                        <a:t>5KB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0" name="Group 84"/>
          <p:cNvGraphicFramePr>
            <a:graphicFrameLocks noGrp="1"/>
          </p:cNvGraphicFramePr>
          <p:nvPr/>
        </p:nvGraphicFramePr>
        <p:xfrm>
          <a:off x="8001000" y="3733800"/>
          <a:ext cx="1066800" cy="1630363"/>
        </p:xfrm>
        <a:graphic>
          <a:graphicData uri="http://schemas.openxmlformats.org/drawingml/2006/table">
            <a:tbl>
              <a:tblPr/>
              <a:tblGrid>
                <a:gridCol w="1066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 name="Text Box 96"/>
          <p:cNvSpPr txBox="1">
            <a:spLocks noChangeArrowheads="1"/>
          </p:cNvSpPr>
          <p:nvPr/>
        </p:nvSpPr>
        <p:spPr bwMode="auto">
          <a:xfrm>
            <a:off x="4724400" y="373380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dirty="0">
                <a:solidFill>
                  <a:srgbClr val="FF0000"/>
                </a:solidFill>
              </a:rPr>
              <a:t>130KB</a:t>
            </a:r>
          </a:p>
        </p:txBody>
      </p:sp>
      <p:sp>
        <p:nvSpPr>
          <p:cNvPr id="22" name="Line 97"/>
          <p:cNvSpPr>
            <a:spLocks noChangeShapeType="1"/>
          </p:cNvSpPr>
          <p:nvPr/>
        </p:nvSpPr>
        <p:spPr bwMode="auto">
          <a:xfrm flipV="1">
            <a:off x="5562600" y="399256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23" name="AutoShape 98"/>
          <p:cNvCxnSpPr>
            <a:cxnSpLocks noChangeShapeType="1"/>
          </p:cNvCxnSpPr>
          <p:nvPr/>
        </p:nvCxnSpPr>
        <p:spPr bwMode="auto">
          <a:xfrm flipV="1">
            <a:off x="7086600" y="3992563"/>
            <a:ext cx="838200" cy="8080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28469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9812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35KB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200KB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Text Box 14"/>
          <p:cNvSpPr txBox="1">
            <a:spLocks noChangeArrowheads="1"/>
          </p:cNvSpPr>
          <p:nvPr/>
        </p:nvSpPr>
        <p:spPr bwMode="auto">
          <a:xfrm>
            <a:off x="990600" y="457200"/>
            <a:ext cx="231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a:t>最坏适应算法</a:t>
            </a:r>
          </a:p>
        </p:txBody>
      </p:sp>
      <p:graphicFrame>
        <p:nvGraphicFramePr>
          <p:cNvPr id="6" name="Group 15"/>
          <p:cNvGraphicFramePr>
            <a:graphicFrameLocks noGrp="1"/>
          </p:cNvGraphicFramePr>
          <p:nvPr/>
        </p:nvGraphicFramePr>
        <p:xfrm>
          <a:off x="43434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3048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156KB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 name="Group 27"/>
          <p:cNvGraphicFramePr>
            <a:graphicFrameLocks noGrp="1"/>
          </p:cNvGraphicFramePr>
          <p:nvPr/>
        </p:nvGraphicFramePr>
        <p:xfrm>
          <a:off x="6705600" y="1295400"/>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22860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12KB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892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2888">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39"/>
          <p:cNvSpPr txBox="1">
            <a:spLocks noChangeArrowheads="1"/>
          </p:cNvSpPr>
          <p:nvPr/>
        </p:nvSpPr>
        <p:spPr bwMode="auto">
          <a:xfrm>
            <a:off x="381000" y="1295400"/>
            <a:ext cx="838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a:t>100KB</a:t>
            </a:r>
          </a:p>
        </p:txBody>
      </p:sp>
      <p:sp>
        <p:nvSpPr>
          <p:cNvPr id="9" name="Line 40"/>
          <p:cNvSpPr>
            <a:spLocks noChangeShapeType="1"/>
          </p:cNvSpPr>
          <p:nvPr/>
        </p:nvSpPr>
        <p:spPr bwMode="auto">
          <a:xfrm>
            <a:off x="1219200" y="1524000"/>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0" name="AutoShape 41"/>
          <p:cNvCxnSpPr>
            <a:cxnSpLocks noChangeShapeType="1"/>
          </p:cNvCxnSpPr>
          <p:nvPr/>
        </p:nvCxnSpPr>
        <p:spPr bwMode="auto">
          <a:xfrm flipV="1">
            <a:off x="3429000" y="1524000"/>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 name="AutoShape 42"/>
          <p:cNvCxnSpPr>
            <a:cxnSpLocks noChangeShapeType="1"/>
          </p:cNvCxnSpPr>
          <p:nvPr/>
        </p:nvCxnSpPr>
        <p:spPr bwMode="auto">
          <a:xfrm flipV="1">
            <a:off x="5791200" y="1524000"/>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Text Box 43"/>
          <p:cNvSpPr txBox="1">
            <a:spLocks noChangeArrowheads="1"/>
          </p:cNvSpPr>
          <p:nvPr/>
        </p:nvSpPr>
        <p:spPr bwMode="auto">
          <a:xfrm>
            <a:off x="381000" y="3048000"/>
            <a:ext cx="6416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a:t>作业</a:t>
            </a:r>
            <a:r>
              <a:rPr lang="en-US" altLang="zh-CN" sz="2800"/>
              <a:t>1</a:t>
            </a:r>
            <a:r>
              <a:rPr lang="zh-CN" altLang="en-US" sz="2800"/>
              <a:t>（</a:t>
            </a:r>
            <a:r>
              <a:rPr lang="en-US" altLang="zh-CN" sz="2800"/>
              <a:t>12KB</a:t>
            </a:r>
            <a:r>
              <a:rPr lang="zh-CN" altLang="en-US" sz="2800"/>
              <a:t>）放到首址</a:t>
            </a:r>
            <a:r>
              <a:rPr lang="en-US" altLang="zh-CN" sz="2800"/>
              <a:t>100KB</a:t>
            </a:r>
            <a:r>
              <a:rPr lang="zh-CN" altLang="en-US" sz="2800"/>
              <a:t>的空闲区</a:t>
            </a:r>
          </a:p>
        </p:txBody>
      </p:sp>
      <p:sp>
        <p:nvSpPr>
          <p:cNvPr id="13" name="Text Box 44"/>
          <p:cNvSpPr txBox="1">
            <a:spLocks noChangeArrowheads="1"/>
          </p:cNvSpPr>
          <p:nvPr/>
        </p:nvSpPr>
        <p:spPr bwMode="auto">
          <a:xfrm>
            <a:off x="457200" y="5562600"/>
            <a:ext cx="6416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0"/>
              </a:spcBef>
              <a:buClrTx/>
              <a:buSzTx/>
              <a:buFontTx/>
              <a:buNone/>
            </a:pPr>
            <a:r>
              <a:rPr lang="zh-CN" altLang="en-US" sz="2800" dirty="0"/>
              <a:t>作业</a:t>
            </a:r>
            <a:r>
              <a:rPr lang="en-US" altLang="zh-CN" sz="2800" dirty="0"/>
              <a:t>2</a:t>
            </a:r>
            <a:r>
              <a:rPr lang="zh-CN" altLang="en-US" sz="2800" dirty="0"/>
              <a:t>（</a:t>
            </a:r>
            <a:r>
              <a:rPr lang="en-US" altLang="zh-CN" sz="2800" dirty="0"/>
              <a:t>30KB</a:t>
            </a:r>
            <a:r>
              <a:rPr lang="zh-CN" altLang="en-US" sz="2800" dirty="0"/>
              <a:t>）不能继续分配</a:t>
            </a:r>
          </a:p>
          <a:p>
            <a:pPr eaLnBrk="1" hangingPunct="1">
              <a:spcBef>
                <a:spcPct val="0"/>
              </a:spcBef>
              <a:buClrTx/>
              <a:buSzTx/>
              <a:buFontTx/>
              <a:buNone/>
            </a:pPr>
            <a:r>
              <a:rPr lang="zh-CN" altLang="en-US" sz="2800" dirty="0"/>
              <a:t>作业</a:t>
            </a:r>
            <a:r>
              <a:rPr lang="en-US" altLang="zh-CN" sz="2800" dirty="0"/>
              <a:t>3</a:t>
            </a:r>
            <a:r>
              <a:rPr lang="zh-CN" altLang="en-US" sz="2800" dirty="0"/>
              <a:t>（</a:t>
            </a:r>
            <a:r>
              <a:rPr lang="en-US" altLang="zh-CN" sz="2800" dirty="0"/>
              <a:t>28KB</a:t>
            </a:r>
            <a:r>
              <a:rPr lang="zh-CN" altLang="en-US" sz="2800" dirty="0"/>
              <a:t>）放到首址</a:t>
            </a:r>
            <a:r>
              <a:rPr lang="en-US" altLang="zh-CN" sz="2800" dirty="0"/>
              <a:t>200KB</a:t>
            </a:r>
            <a:r>
              <a:rPr lang="zh-CN" altLang="en-US" sz="2800" dirty="0"/>
              <a:t>的空闲区</a:t>
            </a:r>
          </a:p>
        </p:txBody>
      </p:sp>
      <p:graphicFrame>
        <p:nvGraphicFramePr>
          <p:cNvPr id="14" name="Group 45"/>
          <p:cNvGraphicFramePr>
            <a:graphicFrameLocks noGrp="1"/>
          </p:cNvGraphicFramePr>
          <p:nvPr>
            <p:extLst>
              <p:ext uri="{D42A27DB-BD31-4B8C-83A1-F6EECF244321}">
                <p14:modId xmlns:p14="http://schemas.microsoft.com/office/powerpoint/2010/main" val="3114889375"/>
              </p:ext>
            </p:extLst>
          </p:nvPr>
        </p:nvGraphicFramePr>
        <p:xfrm>
          <a:off x="2133600" y="3703638"/>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28KB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rgbClr val="FF0000"/>
                          </a:solidFill>
                          <a:effectLst/>
                          <a:latin typeface="Garamond" pitchFamily="18" charset="0"/>
                          <a:ea typeface="宋体" pitchFamily="2" charset="-122"/>
                        </a:rPr>
                        <a:t>112KB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 name="Group 57"/>
          <p:cNvGraphicFramePr>
            <a:graphicFrameLocks noGrp="1"/>
          </p:cNvGraphicFramePr>
          <p:nvPr>
            <p:extLst>
              <p:ext uri="{D42A27DB-BD31-4B8C-83A1-F6EECF244321}">
                <p14:modId xmlns:p14="http://schemas.microsoft.com/office/powerpoint/2010/main" val="4171818982"/>
              </p:ext>
            </p:extLst>
          </p:nvPr>
        </p:nvGraphicFramePr>
        <p:xfrm>
          <a:off x="4495800" y="3703638"/>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dirty="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a:ln>
                            <a:noFill/>
                          </a:ln>
                          <a:solidFill>
                            <a:srgbClr val="FF0000"/>
                          </a:solidFill>
                          <a:effectLst/>
                          <a:latin typeface="Garamond" pitchFamily="18" charset="0"/>
                          <a:ea typeface="宋体" pitchFamily="2" charset="-122"/>
                        </a:rPr>
                        <a:t>23KB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156KB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6" name="Group 69"/>
          <p:cNvGraphicFramePr>
            <a:graphicFrameLocks noGrp="1"/>
          </p:cNvGraphicFramePr>
          <p:nvPr/>
        </p:nvGraphicFramePr>
        <p:xfrm>
          <a:off x="6858000" y="3703638"/>
          <a:ext cx="1447800" cy="1630363"/>
        </p:xfrm>
        <a:graphic>
          <a:graphicData uri="http://schemas.openxmlformats.org/drawingml/2006/table">
            <a:tbl>
              <a:tblPr/>
              <a:tblGrid>
                <a:gridCol w="1447800">
                  <a:extLst>
                    <a:ext uri="{9D8B030D-6E8A-4147-A177-3AD203B41FA5}">
                      <a16:colId xmlns:a16="http://schemas.microsoft.com/office/drawing/2014/main" val="20000"/>
                    </a:ext>
                  </a:extLst>
                </a:gridCol>
              </a:tblGrid>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0</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12KB</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a:ln>
                            <a:noFill/>
                          </a:ln>
                          <a:solidFill>
                            <a:schemeClr val="tx1"/>
                          </a:solidFill>
                          <a:effectLst/>
                          <a:latin typeface="Garamond" pitchFamily="18" charset="0"/>
                          <a:ea typeface="宋体" pitchFamily="2" charset="-122"/>
                        </a:rPr>
                        <a:t>NULL</a:t>
                      </a: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720">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 name="Text Box 81"/>
          <p:cNvSpPr txBox="1">
            <a:spLocks noChangeArrowheads="1"/>
          </p:cNvSpPr>
          <p:nvPr/>
        </p:nvSpPr>
        <p:spPr bwMode="auto">
          <a:xfrm>
            <a:off x="533400" y="3703638"/>
            <a:ext cx="8382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pitchFamily="2" charset="-122"/>
              </a:defRPr>
            </a:lvl9pPr>
          </a:lstStyle>
          <a:p>
            <a:pPr eaLnBrk="1" hangingPunct="1">
              <a:spcBef>
                <a:spcPct val="50000"/>
              </a:spcBef>
              <a:buClrTx/>
              <a:buSzTx/>
              <a:buFontTx/>
              <a:buNone/>
            </a:pPr>
            <a:r>
              <a:rPr lang="en-US" altLang="zh-CN" sz="1800" dirty="0">
                <a:solidFill>
                  <a:srgbClr val="FF0000"/>
                </a:solidFill>
              </a:rPr>
              <a:t>200KB</a:t>
            </a:r>
          </a:p>
        </p:txBody>
      </p:sp>
      <p:sp>
        <p:nvSpPr>
          <p:cNvPr id="18" name="Line 82"/>
          <p:cNvSpPr>
            <a:spLocks noChangeShapeType="1"/>
          </p:cNvSpPr>
          <p:nvPr/>
        </p:nvSpPr>
        <p:spPr bwMode="auto">
          <a:xfrm>
            <a:off x="1371600" y="393223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9" name="AutoShape 83"/>
          <p:cNvCxnSpPr>
            <a:cxnSpLocks noChangeShapeType="1"/>
          </p:cNvCxnSpPr>
          <p:nvPr/>
        </p:nvCxnSpPr>
        <p:spPr bwMode="auto">
          <a:xfrm flipV="1">
            <a:off x="3581400" y="3932238"/>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 name="AutoShape 84"/>
          <p:cNvCxnSpPr>
            <a:cxnSpLocks noChangeShapeType="1"/>
          </p:cNvCxnSpPr>
          <p:nvPr/>
        </p:nvCxnSpPr>
        <p:spPr bwMode="auto">
          <a:xfrm flipV="1">
            <a:off x="5943600" y="3932238"/>
            <a:ext cx="9144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7544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38200" y="260350"/>
            <a:ext cx="77724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查找和分配算法比较</a:t>
            </a:r>
          </a:p>
        </p:txBody>
      </p:sp>
      <p:sp>
        <p:nvSpPr>
          <p:cNvPr id="36867" name="Rectangle 3"/>
          <p:cNvSpPr>
            <a:spLocks noGrp="1" noChangeArrowheads="1"/>
          </p:cNvSpPr>
          <p:nvPr>
            <p:ph type="body" idx="1"/>
          </p:nvPr>
        </p:nvSpPr>
        <p:spPr>
          <a:xfrm>
            <a:off x="468313" y="981075"/>
            <a:ext cx="8351837" cy="5164138"/>
          </a:xfrm>
        </p:spPr>
        <p:txBody>
          <a:bodyPr/>
          <a:lstStyle/>
          <a:p>
            <a:pPr eaLnBrk="1" hangingPunct="1"/>
            <a:r>
              <a:rPr lang="zh-CN" altLang="en-US" dirty="0">
                <a:latin typeface="华文新魏" panose="02010800040101010101" pitchFamily="2" charset="-122"/>
                <a:ea typeface="华文新魏" panose="02010800040101010101" pitchFamily="2" charset="-122"/>
              </a:rPr>
              <a:t>从搜索空闲区速度及主存利用率来看</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最先适用分配、下次适应分配和最佳适应算法比最坏适应算法性能好。</a:t>
            </a:r>
          </a:p>
          <a:p>
            <a:pPr eaLnBrk="1" hangingPunct="1"/>
            <a:r>
              <a:rPr lang="zh-CN" altLang="en-US" dirty="0">
                <a:latin typeface="华文新魏" panose="02010800040101010101" pitchFamily="2" charset="-122"/>
                <a:ea typeface="华文新魏" panose="02010800040101010101" pitchFamily="2" charset="-122"/>
              </a:rPr>
              <a:t>如果空闲区按从小到大排列</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则最先适用分配算法等于最优适应分配算法。</a:t>
            </a:r>
          </a:p>
          <a:p>
            <a:pPr eaLnBrk="1" hangingPunct="1"/>
            <a:r>
              <a:rPr lang="zh-CN" altLang="en-US" dirty="0">
                <a:latin typeface="华文新魏" panose="02010800040101010101" pitchFamily="2" charset="-122"/>
                <a:ea typeface="华文新魏" panose="02010800040101010101" pitchFamily="2" charset="-122"/>
              </a:rPr>
              <a:t>如果空闲区按从大到小排列</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则最先适用分配算法等于最坏适应分配算法。</a:t>
            </a:r>
          </a:p>
          <a:p>
            <a:pPr eaLnBrk="1" hangingPunct="1"/>
            <a:r>
              <a:rPr lang="zh-CN" altLang="en-US" dirty="0">
                <a:latin typeface="华文新魏" panose="02010800040101010101" pitchFamily="2" charset="-122"/>
                <a:ea typeface="华文新魏" panose="02010800040101010101" pitchFamily="2" charset="-122"/>
              </a:rPr>
              <a:t>空闲区地址从小到大排列时</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最先适用分配算法能尽可能使用低地址区</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从而高地址空间有较大的空闲区容纳大的作业。</a:t>
            </a:r>
          </a:p>
        </p:txBody>
      </p:sp>
    </p:spTree>
    <p:extLst>
      <p:ext uri="{BB962C8B-B14F-4D97-AF65-F5344CB8AC3E}">
        <p14:creationId xmlns:p14="http://schemas.microsoft.com/office/powerpoint/2010/main" val="1592676385"/>
      </p:ext>
    </p:extLst>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188913"/>
            <a:ext cx="77724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查找和分配算法比较</a:t>
            </a:r>
            <a:r>
              <a:rPr kumimoji="1" lang="en-US" altLang="zh-CN">
                <a:solidFill>
                  <a:srgbClr val="FF0000"/>
                </a:solidFill>
                <a:latin typeface="Times New Roman" panose="02020603050405020304" pitchFamily="18" charset="0"/>
                <a:ea typeface="华文新魏" panose="02010800040101010101" pitchFamily="2" charset="-122"/>
              </a:rPr>
              <a:t>(2)</a:t>
            </a:r>
          </a:p>
        </p:txBody>
      </p:sp>
      <p:sp>
        <p:nvSpPr>
          <p:cNvPr id="37891" name="Rectangle 3"/>
          <p:cNvSpPr>
            <a:spLocks noGrp="1" noChangeArrowheads="1"/>
          </p:cNvSpPr>
          <p:nvPr>
            <p:ph type="body" idx="1"/>
          </p:nvPr>
        </p:nvSpPr>
        <p:spPr>
          <a:xfrm>
            <a:off x="529617" y="1124744"/>
            <a:ext cx="8389565" cy="4305300"/>
          </a:xfrm>
        </p:spPr>
        <p:txBody>
          <a:bodyPr/>
          <a:lstStyle/>
          <a:p>
            <a:pPr marL="0" indent="0" eaLnBrk="1" hangingPunct="1"/>
            <a:r>
              <a:rPr lang="zh-CN" altLang="en-US" sz="2800" dirty="0">
                <a:latin typeface="华文新魏" panose="02010800040101010101" pitchFamily="2" charset="-122"/>
                <a:ea typeface="华文新魏" panose="02010800040101010101" pitchFamily="2" charset="-122"/>
              </a:rPr>
              <a:t>下次适应分配算法会使存储器空间得到均衡使用。 </a:t>
            </a:r>
          </a:p>
          <a:p>
            <a:pPr marL="0" indent="0" eaLnBrk="1" hangingPunct="1"/>
            <a:r>
              <a:rPr lang="zh-CN" altLang="en-US" sz="2800" dirty="0">
                <a:latin typeface="华文新魏" panose="02010800040101010101" pitchFamily="2" charset="-122"/>
                <a:ea typeface="华文新魏" panose="02010800040101010101" pitchFamily="2" charset="-122"/>
              </a:rPr>
              <a:t>最优适应分配算法的主存利用率最好</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但可能会导致空闲区分割下来的部分很小。</a:t>
            </a:r>
          </a:p>
          <a:p>
            <a:pPr marL="0" indent="0" eaLnBrk="1" hangingPunct="1"/>
            <a:r>
              <a:rPr lang="zh-CN" altLang="en-US" sz="2800" dirty="0">
                <a:latin typeface="华文新魏" panose="02010800040101010101" pitchFamily="2" charset="-122"/>
                <a:ea typeface="华文新魏" panose="02010800040101010101" pitchFamily="2" charset="-122"/>
              </a:rPr>
              <a:t>处理某种作业序列时</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最坏适应分配算法可能性能最佳</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它选择最大空闲区</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使得分配后剩余下来的空闲区不会太小</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仍能用于再分配。</a:t>
            </a:r>
          </a:p>
          <a:p>
            <a:pPr marL="0" indent="0" eaLnBrk="1" hangingPunct="1"/>
            <a:r>
              <a:rPr lang="zh-CN" altLang="en-US" sz="2800" dirty="0">
                <a:latin typeface="华文新魏" panose="02010800040101010101" pitchFamily="2" charset="-122"/>
                <a:ea typeface="华文新魏" panose="02010800040101010101" pitchFamily="2" charset="-122"/>
              </a:rPr>
              <a:t>最先适应算法简单、快速，在实际的操作系统中用得较多；其次是最佳适应算法和下次适应算法。</a:t>
            </a:r>
          </a:p>
        </p:txBody>
      </p:sp>
    </p:spTree>
    <p:extLst>
      <p:ext uri="{BB962C8B-B14F-4D97-AF65-F5344CB8AC3E}">
        <p14:creationId xmlns:p14="http://schemas.microsoft.com/office/powerpoint/2010/main" val="1066445125"/>
      </p:ext>
    </p:extLst>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549275"/>
            <a:ext cx="7772400" cy="1339850"/>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采用存储分配表和</a:t>
            </a:r>
            <a:r>
              <a:rPr kumimoji="1" lang="en-US" altLang="zh-CN">
                <a:solidFill>
                  <a:srgbClr val="FF0000"/>
                </a:solidFill>
                <a:latin typeface="Times New Roman" panose="02020603050405020304" pitchFamily="18" charset="0"/>
                <a:ea typeface="华文新魏" panose="02010800040101010101" pitchFamily="2" charset="-122"/>
              </a:rPr>
              <a:t>FF</a:t>
            </a:r>
            <a:r>
              <a:rPr kumimoji="1" lang="zh-CN" altLang="en-US">
                <a:solidFill>
                  <a:srgbClr val="FF0000"/>
                </a:solidFill>
                <a:latin typeface="Times New Roman" panose="02020603050405020304" pitchFamily="18" charset="0"/>
                <a:ea typeface="华文新魏" panose="02010800040101010101" pitchFamily="2" charset="-122"/>
              </a:rPr>
              <a:t>算法</a:t>
            </a:r>
            <a:br>
              <a:rPr kumimoji="1" lang="zh-CN" altLang="en-US">
                <a:solidFill>
                  <a:srgbClr val="FF0000"/>
                </a:solidFill>
                <a:latin typeface="Times New Roman" panose="02020603050405020304" pitchFamily="18" charset="0"/>
                <a:ea typeface="华文新魏" panose="02010800040101010101" pitchFamily="2" charset="-122"/>
              </a:rPr>
            </a:br>
            <a:r>
              <a:rPr kumimoji="1" lang="zh-CN" altLang="en-US">
                <a:solidFill>
                  <a:srgbClr val="FF0000"/>
                </a:solidFill>
                <a:latin typeface="Times New Roman" panose="02020603050405020304" pitchFamily="18" charset="0"/>
                <a:ea typeface="华文新魏" panose="02010800040101010101" pitchFamily="2" charset="-122"/>
              </a:rPr>
              <a:t>分配流程图</a:t>
            </a:r>
          </a:p>
        </p:txBody>
      </p:sp>
      <p:sp>
        <p:nvSpPr>
          <p:cNvPr id="38915" name="Rectangle 3"/>
          <p:cNvSpPr>
            <a:spLocks noGrp="1" noChangeArrowheads="1"/>
          </p:cNvSpPr>
          <p:nvPr>
            <p:ph type="body" idx="1"/>
          </p:nvPr>
        </p:nvSpPr>
        <p:spPr>
          <a:xfrm>
            <a:off x="971550" y="2349500"/>
            <a:ext cx="7504113" cy="2438400"/>
          </a:xfrm>
        </p:spPr>
        <p:txBody>
          <a:bodyPr/>
          <a:lstStyle/>
          <a:p>
            <a:pPr eaLnBrk="1" hangingPunct="1"/>
            <a:r>
              <a:rPr lang="zh-CN" altLang="en-US" sz="4000">
                <a:latin typeface="华文新魏" panose="02010800040101010101" pitchFamily="2" charset="-122"/>
                <a:ea typeface="华文新魏" panose="02010800040101010101" pitchFamily="2" charset="-122"/>
              </a:rPr>
              <a:t>根据采用不同的数据结构以及选用不同的分配算法，当某作业申请和归还内存时，其具体的分配和回收过程是不同的。</a:t>
            </a:r>
          </a:p>
        </p:txBody>
      </p:sp>
    </p:spTree>
    <p:extLst>
      <p:ext uri="{BB962C8B-B14F-4D97-AF65-F5344CB8AC3E}">
        <p14:creationId xmlns:p14="http://schemas.microsoft.com/office/powerpoint/2010/main" val="637570078"/>
      </p:ext>
    </p:extLst>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0" y="288925"/>
            <a:ext cx="2743200" cy="487363"/>
          </a:xfrm>
        </p:spPr>
        <p:txBody>
          <a:bodyPr/>
          <a:lstStyle/>
          <a:p>
            <a:pPr eaLnBrk="1" hangingPunct="1"/>
            <a:r>
              <a:rPr lang="zh-CN" altLang="en-US" sz="3200">
                <a:solidFill>
                  <a:srgbClr val="FF0000"/>
                </a:solidFill>
                <a:latin typeface="华文新魏" panose="02010800040101010101" pitchFamily="2" charset="-122"/>
                <a:ea typeface="华文新魏" panose="02010800040101010101" pitchFamily="2" charset="-122"/>
              </a:rPr>
              <a:t>分配流程图</a:t>
            </a:r>
          </a:p>
        </p:txBody>
      </p:sp>
      <p:grpSp>
        <p:nvGrpSpPr>
          <p:cNvPr id="39939" name="Group 3"/>
          <p:cNvGrpSpPr>
            <a:grpSpLocks/>
          </p:cNvGrpSpPr>
          <p:nvPr/>
        </p:nvGrpSpPr>
        <p:grpSpPr bwMode="auto">
          <a:xfrm>
            <a:off x="76200" y="381000"/>
            <a:ext cx="9067800" cy="5867400"/>
            <a:chOff x="48" y="96"/>
            <a:chExt cx="5712" cy="3696"/>
          </a:xfrm>
        </p:grpSpPr>
        <p:sp>
          <p:nvSpPr>
            <p:cNvPr id="39940" name="Text Box 4"/>
            <p:cNvSpPr txBox="1">
              <a:spLocks noChangeArrowheads="1"/>
            </p:cNvSpPr>
            <p:nvPr/>
          </p:nvSpPr>
          <p:spPr bwMode="auto">
            <a:xfrm>
              <a:off x="355" y="96"/>
              <a:ext cx="867" cy="26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申请</a:t>
              </a:r>
              <a:r>
                <a:rPr lang="en-US" altLang="zh-CN" sz="2000">
                  <a:latin typeface="Times New Roman" panose="02020603050405020304" pitchFamily="18" charset="0"/>
                </a:rPr>
                <a:t>xK</a:t>
              </a:r>
              <a:r>
                <a:rPr lang="zh-CN" altLang="en-US" sz="2000">
                  <a:latin typeface="Times New Roman" panose="02020603050405020304" pitchFamily="18" charset="0"/>
                </a:rPr>
                <a:t>主存</a:t>
              </a:r>
            </a:p>
          </p:txBody>
        </p:sp>
        <p:sp>
          <p:nvSpPr>
            <p:cNvPr id="39941" name="Text Box 5"/>
            <p:cNvSpPr txBox="1">
              <a:spLocks noChangeArrowheads="1"/>
            </p:cNvSpPr>
            <p:nvPr/>
          </p:nvSpPr>
          <p:spPr bwMode="auto">
            <a:xfrm>
              <a:off x="96" y="528"/>
              <a:ext cx="1390" cy="253"/>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取已分配表首址</a:t>
              </a:r>
            </a:p>
          </p:txBody>
        </p:sp>
        <p:sp>
          <p:nvSpPr>
            <p:cNvPr id="39942" name="Text Box 6"/>
            <p:cNvSpPr txBox="1">
              <a:spLocks noChangeArrowheads="1"/>
            </p:cNvSpPr>
            <p:nvPr/>
          </p:nvSpPr>
          <p:spPr bwMode="auto">
            <a:xfrm>
              <a:off x="48" y="960"/>
              <a:ext cx="1449" cy="233"/>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取未分配表首址</a:t>
              </a:r>
            </a:p>
          </p:txBody>
        </p:sp>
        <p:sp>
          <p:nvSpPr>
            <p:cNvPr id="39943" name="Line 7"/>
            <p:cNvSpPr>
              <a:spLocks noChangeShapeType="1"/>
            </p:cNvSpPr>
            <p:nvPr/>
          </p:nvSpPr>
          <p:spPr bwMode="auto">
            <a:xfrm>
              <a:off x="767" y="358"/>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44" name="Line 8"/>
            <p:cNvSpPr>
              <a:spLocks noChangeShapeType="1"/>
            </p:cNvSpPr>
            <p:nvPr/>
          </p:nvSpPr>
          <p:spPr bwMode="auto">
            <a:xfrm>
              <a:off x="767" y="781"/>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45" name="Line 9"/>
            <p:cNvSpPr>
              <a:spLocks noChangeShapeType="1"/>
            </p:cNvSpPr>
            <p:nvPr/>
          </p:nvSpPr>
          <p:spPr bwMode="auto">
            <a:xfrm>
              <a:off x="767" y="1193"/>
              <a:ext cx="0" cy="16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46" name="Text Box 10"/>
            <p:cNvSpPr txBox="1">
              <a:spLocks noChangeArrowheads="1"/>
            </p:cNvSpPr>
            <p:nvPr/>
          </p:nvSpPr>
          <p:spPr bwMode="auto">
            <a:xfrm>
              <a:off x="279" y="1355"/>
              <a:ext cx="965" cy="26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rPr>
                <a:t>I: = 0</a:t>
              </a:r>
            </a:p>
          </p:txBody>
        </p:sp>
        <p:sp>
          <p:nvSpPr>
            <p:cNvPr id="39947" name="Line 11"/>
            <p:cNvSpPr>
              <a:spLocks noChangeShapeType="1"/>
            </p:cNvSpPr>
            <p:nvPr/>
          </p:nvSpPr>
          <p:spPr bwMode="auto">
            <a:xfrm>
              <a:off x="767" y="1617"/>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48" name="Text Box 12"/>
            <p:cNvSpPr txBox="1">
              <a:spLocks noChangeArrowheads="1"/>
            </p:cNvSpPr>
            <p:nvPr/>
          </p:nvSpPr>
          <p:spPr bwMode="auto">
            <a:xfrm>
              <a:off x="183" y="2221"/>
              <a:ext cx="1209" cy="227"/>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查未分配表</a:t>
              </a:r>
              <a:r>
                <a:rPr lang="en-US" altLang="zh-CN" sz="2000" dirty="0">
                  <a:latin typeface="Times New Roman" panose="02020603050405020304" pitchFamily="18" charset="0"/>
                </a:rPr>
                <a:t>I</a:t>
              </a:r>
              <a:r>
                <a:rPr lang="zh-CN" altLang="en-US" sz="2000" dirty="0">
                  <a:latin typeface="Times New Roman" panose="02020603050405020304" pitchFamily="18" charset="0"/>
                </a:rPr>
                <a:t>栏</a:t>
              </a:r>
            </a:p>
          </p:txBody>
        </p:sp>
        <p:sp>
          <p:nvSpPr>
            <p:cNvPr id="39949" name="Line 13"/>
            <p:cNvSpPr>
              <a:spLocks noChangeShapeType="1"/>
            </p:cNvSpPr>
            <p:nvPr/>
          </p:nvSpPr>
          <p:spPr bwMode="auto">
            <a:xfrm>
              <a:off x="756" y="2453"/>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50" name="AutoShape 14"/>
            <p:cNvSpPr>
              <a:spLocks noChangeArrowheads="1"/>
            </p:cNvSpPr>
            <p:nvPr/>
          </p:nvSpPr>
          <p:spPr bwMode="auto">
            <a:xfrm>
              <a:off x="1548" y="2614"/>
              <a:ext cx="1236" cy="372"/>
            </a:xfrm>
            <a:prstGeom prst="flowChartDecision">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rPr>
                <a:t>I</a:t>
              </a:r>
              <a:r>
                <a:rPr lang="zh-CN" altLang="en-US" sz="2000" dirty="0">
                  <a:latin typeface="Times New Roman" panose="02020603050405020304" pitchFamily="18" charset="0"/>
                </a:rPr>
                <a:t>为末栏</a:t>
              </a:r>
            </a:p>
          </p:txBody>
        </p:sp>
        <p:sp>
          <p:nvSpPr>
            <p:cNvPr id="39951" name="AutoShape 15"/>
            <p:cNvSpPr>
              <a:spLocks noChangeArrowheads="1"/>
            </p:cNvSpPr>
            <p:nvPr/>
          </p:nvSpPr>
          <p:spPr bwMode="auto">
            <a:xfrm>
              <a:off x="192" y="2614"/>
              <a:ext cx="1270" cy="372"/>
            </a:xfrm>
            <a:prstGeom prst="flowChartDecision">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长度</a:t>
              </a:r>
              <a:r>
                <a:rPr lang="en-US" altLang="zh-CN" sz="2000" dirty="0">
                  <a:latin typeface="Times New Roman" panose="02020603050405020304" pitchFamily="18" charset="0"/>
                </a:rPr>
                <a:t>&gt;=X</a:t>
              </a:r>
            </a:p>
          </p:txBody>
        </p:sp>
        <p:sp>
          <p:nvSpPr>
            <p:cNvPr id="39952" name="Line 16"/>
            <p:cNvSpPr>
              <a:spLocks noChangeShapeType="1"/>
            </p:cNvSpPr>
            <p:nvPr/>
          </p:nvSpPr>
          <p:spPr bwMode="auto">
            <a:xfrm>
              <a:off x="756" y="2986"/>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53" name="Oval 17"/>
            <p:cNvSpPr>
              <a:spLocks noChangeArrowheads="1"/>
            </p:cNvSpPr>
            <p:nvPr/>
          </p:nvSpPr>
          <p:spPr bwMode="auto">
            <a:xfrm>
              <a:off x="621" y="3147"/>
              <a:ext cx="274" cy="252"/>
            </a:xfrm>
            <a:prstGeom prst="ellipse">
              <a:avLst/>
            </a:prstGeom>
            <a:solidFill>
              <a:srgbClr val="FFFFFF"/>
            </a:solidFill>
            <a:ln w="9525">
              <a:solidFill>
                <a:srgbClr val="000000"/>
              </a:solidFill>
              <a:round/>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a:t>
              </a:r>
            </a:p>
          </p:txBody>
        </p:sp>
        <p:sp>
          <p:nvSpPr>
            <p:cNvPr id="39954" name="Line 18"/>
            <p:cNvSpPr>
              <a:spLocks noChangeShapeType="1"/>
            </p:cNvSpPr>
            <p:nvPr/>
          </p:nvSpPr>
          <p:spPr bwMode="auto">
            <a:xfrm>
              <a:off x="1320" y="2805"/>
              <a:ext cx="228"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55" name="Text Box 19"/>
            <p:cNvSpPr txBox="1">
              <a:spLocks noChangeArrowheads="1"/>
            </p:cNvSpPr>
            <p:nvPr/>
          </p:nvSpPr>
          <p:spPr bwMode="auto">
            <a:xfrm>
              <a:off x="1392" y="3208"/>
              <a:ext cx="1530" cy="248"/>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申请者等待主存资源</a:t>
              </a:r>
            </a:p>
          </p:txBody>
        </p:sp>
        <p:sp>
          <p:nvSpPr>
            <p:cNvPr id="39956" name="Line 20"/>
            <p:cNvSpPr>
              <a:spLocks noChangeShapeType="1"/>
            </p:cNvSpPr>
            <p:nvPr/>
          </p:nvSpPr>
          <p:spPr bwMode="auto">
            <a:xfrm>
              <a:off x="2166" y="2986"/>
              <a:ext cx="0" cy="22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57" name="Freeform 21"/>
            <p:cNvSpPr>
              <a:spLocks/>
            </p:cNvSpPr>
            <p:nvPr/>
          </p:nvSpPr>
          <p:spPr bwMode="auto">
            <a:xfrm>
              <a:off x="768" y="1680"/>
              <a:ext cx="2137" cy="1128"/>
            </a:xfrm>
            <a:custGeom>
              <a:avLst/>
              <a:gdLst>
                <a:gd name="T0" fmla="*/ 596 w 3941"/>
                <a:gd name="T1" fmla="*/ 712 h 1420"/>
                <a:gd name="T2" fmla="*/ 628 w 3941"/>
                <a:gd name="T3" fmla="*/ 712 h 1420"/>
                <a:gd name="T4" fmla="*/ 628 w 3941"/>
                <a:gd name="T5" fmla="*/ 1 h 1420"/>
                <a:gd name="T6" fmla="*/ 0 w 3941"/>
                <a:gd name="T7" fmla="*/ 0 h 1420"/>
                <a:gd name="T8" fmla="*/ 0 60000 65536"/>
                <a:gd name="T9" fmla="*/ 0 60000 65536"/>
                <a:gd name="T10" fmla="*/ 0 60000 65536"/>
                <a:gd name="T11" fmla="*/ 0 60000 65536"/>
                <a:gd name="T12" fmla="*/ 0 w 3941"/>
                <a:gd name="T13" fmla="*/ 0 h 1420"/>
                <a:gd name="T14" fmla="*/ 3941 w 3941"/>
                <a:gd name="T15" fmla="*/ 1420 h 1420"/>
              </a:gdLst>
              <a:ahLst/>
              <a:cxnLst>
                <a:cxn ang="T8">
                  <a:pos x="T0" y="T1"/>
                </a:cxn>
                <a:cxn ang="T9">
                  <a:pos x="T2" y="T3"/>
                </a:cxn>
                <a:cxn ang="T10">
                  <a:pos x="T4" y="T5"/>
                </a:cxn>
                <a:cxn ang="T11">
                  <a:pos x="T6" y="T7"/>
                </a:cxn>
              </a:cxnLst>
              <a:rect l="T12" t="T13" r="T14" b="T15"/>
              <a:pathLst>
                <a:path w="3941" h="1420">
                  <a:moveTo>
                    <a:pt x="3740" y="1420"/>
                  </a:moveTo>
                  <a:lnTo>
                    <a:pt x="3940" y="1420"/>
                  </a:lnTo>
                  <a:lnTo>
                    <a:pt x="3941" y="1"/>
                  </a:lnTo>
                  <a:lnTo>
                    <a:pt x="0"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58" name="Text Box 22"/>
            <p:cNvSpPr txBox="1">
              <a:spLocks noChangeArrowheads="1"/>
            </p:cNvSpPr>
            <p:nvPr/>
          </p:nvSpPr>
          <p:spPr bwMode="auto">
            <a:xfrm>
              <a:off x="279" y="1778"/>
              <a:ext cx="965" cy="26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I: = I+1</a:t>
              </a:r>
            </a:p>
          </p:txBody>
        </p:sp>
        <p:sp>
          <p:nvSpPr>
            <p:cNvPr id="39959" name="Line 23"/>
            <p:cNvSpPr>
              <a:spLocks noChangeShapeType="1"/>
            </p:cNvSpPr>
            <p:nvPr/>
          </p:nvSpPr>
          <p:spPr bwMode="auto">
            <a:xfrm>
              <a:off x="767" y="2040"/>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60" name="Oval 24"/>
            <p:cNvSpPr>
              <a:spLocks noChangeArrowheads="1"/>
            </p:cNvSpPr>
            <p:nvPr/>
          </p:nvSpPr>
          <p:spPr bwMode="auto">
            <a:xfrm>
              <a:off x="3408" y="192"/>
              <a:ext cx="291" cy="252"/>
            </a:xfrm>
            <a:prstGeom prst="ellipse">
              <a:avLst/>
            </a:prstGeom>
            <a:solidFill>
              <a:srgbClr val="FFFFFF"/>
            </a:solidFill>
            <a:ln w="9525">
              <a:solidFill>
                <a:srgbClr val="000000"/>
              </a:solidFill>
              <a:round/>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A</a:t>
              </a:r>
            </a:p>
          </p:txBody>
        </p:sp>
        <p:sp>
          <p:nvSpPr>
            <p:cNvPr id="39961" name="Text Box 25"/>
            <p:cNvSpPr txBox="1">
              <a:spLocks noChangeArrowheads="1"/>
            </p:cNvSpPr>
            <p:nvPr/>
          </p:nvSpPr>
          <p:spPr bwMode="auto">
            <a:xfrm>
              <a:off x="4267" y="96"/>
              <a:ext cx="1109" cy="413"/>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Loc:=I</a:t>
              </a:r>
              <a:r>
                <a:rPr lang="zh-CN" altLang="en-US" sz="2000">
                  <a:latin typeface="Times New Roman" panose="02020603050405020304" pitchFamily="18" charset="0"/>
                </a:rPr>
                <a:t>栏首址</a:t>
              </a:r>
            </a:p>
            <a:p>
              <a:pPr algn="ctr"/>
              <a:r>
                <a:rPr lang="en-US" altLang="zh-CN" sz="2000">
                  <a:latin typeface="Times New Roman" panose="02020603050405020304" pitchFamily="18" charset="0"/>
                </a:rPr>
                <a:t>Size:=I</a:t>
              </a:r>
              <a:r>
                <a:rPr lang="zh-CN" altLang="en-US" sz="2000">
                  <a:latin typeface="Times New Roman" panose="02020603050405020304" pitchFamily="18" charset="0"/>
                </a:rPr>
                <a:t>栏长度</a:t>
              </a:r>
            </a:p>
          </p:txBody>
        </p:sp>
        <p:sp>
          <p:nvSpPr>
            <p:cNvPr id="39962" name="Line 26"/>
            <p:cNvSpPr>
              <a:spLocks noChangeShapeType="1"/>
            </p:cNvSpPr>
            <p:nvPr/>
          </p:nvSpPr>
          <p:spPr bwMode="auto">
            <a:xfrm>
              <a:off x="4834" y="509"/>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63" name="Text Box 27"/>
            <p:cNvSpPr txBox="1">
              <a:spLocks noChangeArrowheads="1"/>
            </p:cNvSpPr>
            <p:nvPr/>
          </p:nvSpPr>
          <p:spPr bwMode="auto">
            <a:xfrm>
              <a:off x="3950" y="660"/>
              <a:ext cx="1810" cy="25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在已分配表中找一空栏址</a:t>
              </a:r>
            </a:p>
          </p:txBody>
        </p:sp>
        <p:sp>
          <p:nvSpPr>
            <p:cNvPr id="39964" name="Text Box 28"/>
            <p:cNvSpPr txBox="1">
              <a:spLocks noChangeArrowheads="1"/>
            </p:cNvSpPr>
            <p:nvPr/>
          </p:nvSpPr>
          <p:spPr bwMode="auto">
            <a:xfrm>
              <a:off x="4128" y="1083"/>
              <a:ext cx="1424" cy="423"/>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填已分配表</a:t>
              </a:r>
            </a:p>
            <a:p>
              <a:pPr algn="ctr"/>
              <a:r>
                <a:rPr lang="zh-CN" altLang="en-US" sz="2000">
                  <a:latin typeface="Times New Roman" panose="02020603050405020304" pitchFamily="18" charset="0"/>
                </a:rPr>
                <a:t>起址</a:t>
              </a:r>
              <a:r>
                <a:rPr lang="en-US" altLang="zh-CN" sz="2000">
                  <a:latin typeface="Times New Roman" panose="02020603050405020304" pitchFamily="18" charset="0"/>
                </a:rPr>
                <a:t>:=loc,</a:t>
              </a:r>
              <a:r>
                <a:rPr lang="zh-CN" altLang="en-US" sz="2000">
                  <a:latin typeface="Times New Roman" panose="02020603050405020304" pitchFamily="18" charset="0"/>
                </a:rPr>
                <a:t>长度</a:t>
              </a:r>
              <a:r>
                <a:rPr lang="en-US" altLang="zh-CN" sz="2000">
                  <a:latin typeface="Times New Roman" panose="02020603050405020304" pitchFamily="18" charset="0"/>
                </a:rPr>
                <a:t>:=x</a:t>
              </a:r>
            </a:p>
          </p:txBody>
        </p:sp>
        <p:sp>
          <p:nvSpPr>
            <p:cNvPr id="39965" name="Line 29"/>
            <p:cNvSpPr>
              <a:spLocks noChangeShapeType="1"/>
            </p:cNvSpPr>
            <p:nvPr/>
          </p:nvSpPr>
          <p:spPr bwMode="auto">
            <a:xfrm>
              <a:off x="4834" y="922"/>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66" name="Text Box 30"/>
            <p:cNvSpPr txBox="1">
              <a:spLocks noChangeArrowheads="1"/>
            </p:cNvSpPr>
            <p:nvPr/>
          </p:nvSpPr>
          <p:spPr bwMode="auto">
            <a:xfrm>
              <a:off x="4346" y="1657"/>
              <a:ext cx="965" cy="26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填占用档</a:t>
              </a:r>
            </a:p>
          </p:txBody>
        </p:sp>
        <p:sp>
          <p:nvSpPr>
            <p:cNvPr id="39967" name="Line 31"/>
            <p:cNvSpPr>
              <a:spLocks noChangeShapeType="1"/>
            </p:cNvSpPr>
            <p:nvPr/>
          </p:nvSpPr>
          <p:spPr bwMode="auto">
            <a:xfrm>
              <a:off x="4834" y="1506"/>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68" name="Line 32"/>
            <p:cNvSpPr>
              <a:spLocks noChangeShapeType="1"/>
            </p:cNvSpPr>
            <p:nvPr/>
          </p:nvSpPr>
          <p:spPr bwMode="auto">
            <a:xfrm>
              <a:off x="4834" y="1919"/>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69" name="AutoShape 33"/>
            <p:cNvSpPr>
              <a:spLocks noChangeArrowheads="1"/>
            </p:cNvSpPr>
            <p:nvPr/>
          </p:nvSpPr>
          <p:spPr bwMode="auto">
            <a:xfrm>
              <a:off x="4041" y="2080"/>
              <a:ext cx="1545" cy="373"/>
            </a:xfrm>
            <a:prstGeom prst="flowChartDecision">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rPr>
                <a:t>I</a:t>
              </a:r>
              <a:r>
                <a:rPr lang="zh-CN" altLang="en-US" sz="2000" dirty="0">
                  <a:latin typeface="Times New Roman" panose="02020603050405020304" pitchFamily="18" charset="0"/>
                </a:rPr>
                <a:t>栏长度</a:t>
              </a:r>
              <a:r>
                <a:rPr lang="en-US" altLang="zh-CN" sz="2000" dirty="0">
                  <a:latin typeface="Times New Roman" panose="02020603050405020304" pitchFamily="18" charset="0"/>
                </a:rPr>
                <a:t>=x</a:t>
              </a:r>
            </a:p>
          </p:txBody>
        </p:sp>
        <p:sp>
          <p:nvSpPr>
            <p:cNvPr id="39970" name="Text Box 34"/>
            <p:cNvSpPr txBox="1">
              <a:spLocks noChangeArrowheads="1"/>
            </p:cNvSpPr>
            <p:nvPr/>
          </p:nvSpPr>
          <p:spPr bwMode="auto">
            <a:xfrm>
              <a:off x="4508" y="2624"/>
              <a:ext cx="868" cy="262"/>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Times New Roman" panose="02020603050405020304" pitchFamily="18" charset="0"/>
                </a:rPr>
                <a:t>清</a:t>
              </a:r>
              <a:r>
                <a:rPr lang="en-US" altLang="zh-CN" sz="2000" dirty="0">
                  <a:latin typeface="Times New Roman" panose="02020603050405020304" pitchFamily="18" charset="0"/>
                </a:rPr>
                <a:t>I</a:t>
              </a:r>
              <a:r>
                <a:rPr lang="zh-CN" altLang="en-US" sz="2000" dirty="0">
                  <a:latin typeface="Times New Roman" panose="02020603050405020304" pitchFamily="18" charset="0"/>
                </a:rPr>
                <a:t>栏为空</a:t>
              </a:r>
            </a:p>
          </p:txBody>
        </p:sp>
        <p:sp>
          <p:nvSpPr>
            <p:cNvPr id="39971" name="Line 35"/>
            <p:cNvSpPr>
              <a:spLocks noChangeShapeType="1"/>
            </p:cNvSpPr>
            <p:nvPr/>
          </p:nvSpPr>
          <p:spPr bwMode="auto">
            <a:xfrm>
              <a:off x="4834" y="2473"/>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72" name="Text Box 36"/>
            <p:cNvSpPr txBox="1">
              <a:spLocks noChangeArrowheads="1"/>
            </p:cNvSpPr>
            <p:nvPr/>
          </p:nvSpPr>
          <p:spPr bwMode="auto">
            <a:xfrm>
              <a:off x="4389" y="3047"/>
              <a:ext cx="868" cy="261"/>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排序</a:t>
              </a:r>
            </a:p>
          </p:txBody>
        </p:sp>
        <p:sp>
          <p:nvSpPr>
            <p:cNvPr id="39973" name="Line 37"/>
            <p:cNvSpPr>
              <a:spLocks noChangeShapeType="1"/>
            </p:cNvSpPr>
            <p:nvPr/>
          </p:nvSpPr>
          <p:spPr bwMode="auto">
            <a:xfrm>
              <a:off x="4834" y="2886"/>
              <a:ext cx="0" cy="161"/>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74" name="Text Box 38"/>
            <p:cNvSpPr txBox="1">
              <a:spLocks noChangeArrowheads="1"/>
            </p:cNvSpPr>
            <p:nvPr/>
          </p:nvSpPr>
          <p:spPr bwMode="auto">
            <a:xfrm>
              <a:off x="2976" y="2553"/>
              <a:ext cx="1361" cy="424"/>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dirty="0">
                  <a:latin typeface="Times New Roman" panose="02020603050405020304" pitchFamily="18" charset="0"/>
                </a:rPr>
                <a:t>I</a:t>
              </a:r>
              <a:r>
                <a:rPr lang="zh-CN" altLang="en-US" sz="2000" dirty="0">
                  <a:latin typeface="Times New Roman" panose="02020603050405020304" pitchFamily="18" charset="0"/>
                </a:rPr>
                <a:t>栏起址</a:t>
              </a:r>
              <a:r>
                <a:rPr lang="en-US" altLang="zh-CN" sz="2000" dirty="0">
                  <a:latin typeface="Times New Roman" panose="02020603050405020304" pitchFamily="18" charset="0"/>
                </a:rPr>
                <a:t>:=</a:t>
              </a:r>
              <a:r>
                <a:rPr lang="zh-CN" altLang="en-US" sz="2000" dirty="0">
                  <a:latin typeface="Times New Roman" panose="02020603050405020304" pitchFamily="18" charset="0"/>
                </a:rPr>
                <a:t>原起址</a:t>
              </a:r>
              <a:r>
                <a:rPr lang="en-US" altLang="zh-CN" sz="2000" dirty="0">
                  <a:latin typeface="Times New Roman" panose="02020603050405020304" pitchFamily="18" charset="0"/>
                </a:rPr>
                <a:t>+x</a:t>
              </a:r>
            </a:p>
            <a:p>
              <a:pPr algn="ctr"/>
              <a:r>
                <a:rPr lang="en-US" altLang="zh-CN" sz="2000" dirty="0">
                  <a:latin typeface="Times New Roman" panose="02020603050405020304" pitchFamily="18" charset="0"/>
                </a:rPr>
                <a:t>I</a:t>
              </a:r>
              <a:r>
                <a:rPr lang="zh-CN" altLang="en-US" sz="2000" dirty="0">
                  <a:latin typeface="Times New Roman" panose="02020603050405020304" pitchFamily="18" charset="0"/>
                </a:rPr>
                <a:t>栏长度</a:t>
              </a:r>
              <a:r>
                <a:rPr lang="en-US" altLang="zh-CN" sz="2000" dirty="0">
                  <a:latin typeface="Times New Roman" panose="02020603050405020304" pitchFamily="18" charset="0"/>
                </a:rPr>
                <a:t>:=</a:t>
              </a:r>
              <a:r>
                <a:rPr lang="zh-CN" altLang="en-US" sz="2000" dirty="0">
                  <a:latin typeface="Times New Roman" panose="02020603050405020304" pitchFamily="18" charset="0"/>
                </a:rPr>
                <a:t>原长度</a:t>
              </a:r>
              <a:r>
                <a:rPr lang="en-US" altLang="zh-CN" sz="2000" dirty="0">
                  <a:latin typeface="Times New Roman" panose="02020603050405020304" pitchFamily="18" charset="0"/>
                </a:rPr>
                <a:t>-x</a:t>
              </a:r>
            </a:p>
          </p:txBody>
        </p:sp>
        <p:sp>
          <p:nvSpPr>
            <p:cNvPr id="39975" name="AutoShape 39"/>
            <p:cNvSpPr>
              <a:spLocks noChangeArrowheads="1"/>
            </p:cNvSpPr>
            <p:nvPr/>
          </p:nvSpPr>
          <p:spPr bwMode="auto">
            <a:xfrm>
              <a:off x="3120" y="3450"/>
              <a:ext cx="510" cy="342"/>
            </a:xfrm>
            <a:prstGeom prst="flowChartTerminator">
              <a:avLst/>
            </a:prstGeom>
            <a:solidFill>
              <a:srgbClr val="FFFFFF"/>
            </a:solidFill>
            <a:ln w="9525">
              <a:solidFill>
                <a:srgbClr val="000000"/>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a:latin typeface="Times New Roman" panose="02020603050405020304" pitchFamily="18" charset="0"/>
                </a:rPr>
                <a:t>结束</a:t>
              </a:r>
            </a:p>
          </p:txBody>
        </p:sp>
        <p:sp>
          <p:nvSpPr>
            <p:cNvPr id="39976" name="Line 40"/>
            <p:cNvSpPr>
              <a:spLocks noChangeShapeType="1"/>
            </p:cNvSpPr>
            <p:nvPr/>
          </p:nvSpPr>
          <p:spPr bwMode="auto">
            <a:xfrm>
              <a:off x="3714" y="287"/>
              <a:ext cx="553"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39977" name="Freeform 41"/>
            <p:cNvSpPr>
              <a:spLocks/>
            </p:cNvSpPr>
            <p:nvPr/>
          </p:nvSpPr>
          <p:spPr bwMode="auto">
            <a:xfrm>
              <a:off x="2166" y="3470"/>
              <a:ext cx="956" cy="151"/>
            </a:xfrm>
            <a:custGeom>
              <a:avLst/>
              <a:gdLst>
                <a:gd name="T0" fmla="*/ 0 w 1764"/>
                <a:gd name="T1" fmla="*/ 0 h 300"/>
                <a:gd name="T2" fmla="*/ 0 w 1764"/>
                <a:gd name="T3" fmla="*/ 38 h 300"/>
                <a:gd name="T4" fmla="*/ 281 w 1764"/>
                <a:gd name="T5" fmla="*/ 38 h 300"/>
                <a:gd name="T6" fmla="*/ 0 60000 65536"/>
                <a:gd name="T7" fmla="*/ 0 60000 65536"/>
                <a:gd name="T8" fmla="*/ 0 60000 65536"/>
                <a:gd name="T9" fmla="*/ 0 w 1764"/>
                <a:gd name="T10" fmla="*/ 0 h 300"/>
                <a:gd name="T11" fmla="*/ 1764 w 1764"/>
                <a:gd name="T12" fmla="*/ 300 h 300"/>
              </a:gdLst>
              <a:ahLst/>
              <a:cxnLst>
                <a:cxn ang="T6">
                  <a:pos x="T0" y="T1"/>
                </a:cxn>
                <a:cxn ang="T7">
                  <a:pos x="T2" y="T3"/>
                </a:cxn>
                <a:cxn ang="T8">
                  <a:pos x="T4" y="T5"/>
                </a:cxn>
              </a:cxnLst>
              <a:rect l="T9" t="T10" r="T11" b="T12"/>
              <a:pathLst>
                <a:path w="1764" h="300">
                  <a:moveTo>
                    <a:pt x="0" y="0"/>
                  </a:moveTo>
                  <a:lnTo>
                    <a:pt x="0" y="300"/>
                  </a:lnTo>
                  <a:lnTo>
                    <a:pt x="1764" y="30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78" name="Freeform 42"/>
            <p:cNvSpPr>
              <a:spLocks/>
            </p:cNvSpPr>
            <p:nvPr/>
          </p:nvSpPr>
          <p:spPr bwMode="auto">
            <a:xfrm>
              <a:off x="3630" y="3308"/>
              <a:ext cx="1204" cy="313"/>
            </a:xfrm>
            <a:custGeom>
              <a:avLst/>
              <a:gdLst>
                <a:gd name="T0" fmla="*/ 354 w 2220"/>
                <a:gd name="T1" fmla="*/ 0 h 500"/>
                <a:gd name="T2" fmla="*/ 354 w 2220"/>
                <a:gd name="T3" fmla="*/ 123 h 500"/>
                <a:gd name="T4" fmla="*/ 0 w 2220"/>
                <a:gd name="T5" fmla="*/ 123 h 500"/>
                <a:gd name="T6" fmla="*/ 0 60000 65536"/>
                <a:gd name="T7" fmla="*/ 0 60000 65536"/>
                <a:gd name="T8" fmla="*/ 0 60000 65536"/>
                <a:gd name="T9" fmla="*/ 0 w 2220"/>
                <a:gd name="T10" fmla="*/ 0 h 500"/>
                <a:gd name="T11" fmla="*/ 2220 w 2220"/>
                <a:gd name="T12" fmla="*/ 500 h 500"/>
              </a:gdLst>
              <a:ahLst/>
              <a:cxnLst>
                <a:cxn ang="T6">
                  <a:pos x="T0" y="T1"/>
                </a:cxn>
                <a:cxn ang="T7">
                  <a:pos x="T2" y="T3"/>
                </a:cxn>
                <a:cxn ang="T8">
                  <a:pos x="T4" y="T5"/>
                </a:cxn>
              </a:cxnLst>
              <a:rect l="T9" t="T10" r="T11" b="T12"/>
              <a:pathLst>
                <a:path w="2220" h="500">
                  <a:moveTo>
                    <a:pt x="2220" y="0"/>
                  </a:moveTo>
                  <a:lnTo>
                    <a:pt x="2220" y="500"/>
                  </a:lnTo>
                  <a:lnTo>
                    <a:pt x="0" y="50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79" name="Freeform 43"/>
            <p:cNvSpPr>
              <a:spLocks/>
            </p:cNvSpPr>
            <p:nvPr/>
          </p:nvSpPr>
          <p:spPr bwMode="auto">
            <a:xfrm>
              <a:off x="3630" y="2977"/>
              <a:ext cx="750" cy="193"/>
            </a:xfrm>
            <a:custGeom>
              <a:avLst/>
              <a:gdLst>
                <a:gd name="T0" fmla="*/ 0 w 1384"/>
                <a:gd name="T1" fmla="*/ 0 h 460"/>
                <a:gd name="T2" fmla="*/ 0 w 1384"/>
                <a:gd name="T3" fmla="*/ 34 h 460"/>
                <a:gd name="T4" fmla="*/ 220 w 1384"/>
                <a:gd name="T5" fmla="*/ 34 h 460"/>
                <a:gd name="T6" fmla="*/ 0 60000 65536"/>
                <a:gd name="T7" fmla="*/ 0 60000 65536"/>
                <a:gd name="T8" fmla="*/ 0 60000 65536"/>
                <a:gd name="T9" fmla="*/ 0 w 1384"/>
                <a:gd name="T10" fmla="*/ 0 h 460"/>
                <a:gd name="T11" fmla="*/ 1384 w 1384"/>
                <a:gd name="T12" fmla="*/ 460 h 460"/>
              </a:gdLst>
              <a:ahLst/>
              <a:cxnLst>
                <a:cxn ang="T6">
                  <a:pos x="T0" y="T1"/>
                </a:cxn>
                <a:cxn ang="T7">
                  <a:pos x="T2" y="T3"/>
                </a:cxn>
                <a:cxn ang="T8">
                  <a:pos x="T4" y="T5"/>
                </a:cxn>
              </a:cxnLst>
              <a:rect l="T9" t="T10" r="T11" b="T12"/>
              <a:pathLst>
                <a:path w="1384" h="460">
                  <a:moveTo>
                    <a:pt x="0" y="0"/>
                  </a:moveTo>
                  <a:lnTo>
                    <a:pt x="0" y="460"/>
                  </a:lnTo>
                  <a:lnTo>
                    <a:pt x="1384" y="46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80" name="Freeform 44"/>
            <p:cNvSpPr>
              <a:spLocks/>
            </p:cNvSpPr>
            <p:nvPr/>
          </p:nvSpPr>
          <p:spPr bwMode="auto">
            <a:xfrm>
              <a:off x="3456" y="2262"/>
              <a:ext cx="585" cy="291"/>
            </a:xfrm>
            <a:custGeom>
              <a:avLst/>
              <a:gdLst>
                <a:gd name="T0" fmla="*/ 172 w 1080"/>
                <a:gd name="T1" fmla="*/ 0 h 580"/>
                <a:gd name="T2" fmla="*/ 0 w 1080"/>
                <a:gd name="T3" fmla="*/ 0 h 580"/>
                <a:gd name="T4" fmla="*/ 0 w 1080"/>
                <a:gd name="T5" fmla="*/ 73 h 580"/>
                <a:gd name="T6" fmla="*/ 0 60000 65536"/>
                <a:gd name="T7" fmla="*/ 0 60000 65536"/>
                <a:gd name="T8" fmla="*/ 0 60000 65536"/>
                <a:gd name="T9" fmla="*/ 0 w 1080"/>
                <a:gd name="T10" fmla="*/ 0 h 580"/>
                <a:gd name="T11" fmla="*/ 1080 w 1080"/>
                <a:gd name="T12" fmla="*/ 580 h 580"/>
              </a:gdLst>
              <a:ahLst/>
              <a:cxnLst>
                <a:cxn ang="T6">
                  <a:pos x="T0" y="T1"/>
                </a:cxn>
                <a:cxn ang="T7">
                  <a:pos x="T2" y="T3"/>
                </a:cxn>
                <a:cxn ang="T8">
                  <a:pos x="T4" y="T5"/>
                </a:cxn>
              </a:cxnLst>
              <a:rect l="T9" t="T10" r="T11" b="T12"/>
              <a:pathLst>
                <a:path w="1080" h="580">
                  <a:moveTo>
                    <a:pt x="1080" y="0"/>
                  </a:moveTo>
                  <a:lnTo>
                    <a:pt x="0" y="0"/>
                  </a:lnTo>
                  <a:lnTo>
                    <a:pt x="0" y="58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81" name="Text Box 45"/>
            <p:cNvSpPr txBox="1">
              <a:spLocks noChangeArrowheads="1"/>
            </p:cNvSpPr>
            <p:nvPr/>
          </p:nvSpPr>
          <p:spPr bwMode="auto">
            <a:xfrm>
              <a:off x="4899" y="2462"/>
              <a:ext cx="130" cy="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Y</a:t>
              </a:r>
            </a:p>
          </p:txBody>
        </p:sp>
        <p:sp>
          <p:nvSpPr>
            <p:cNvPr id="39982" name="Text Box 46"/>
            <p:cNvSpPr txBox="1">
              <a:spLocks noChangeArrowheads="1"/>
            </p:cNvSpPr>
            <p:nvPr/>
          </p:nvSpPr>
          <p:spPr bwMode="auto">
            <a:xfrm>
              <a:off x="3846" y="2080"/>
              <a:ext cx="130" cy="1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39983" name="Text Box 47"/>
            <p:cNvSpPr txBox="1">
              <a:spLocks noChangeArrowheads="1"/>
            </p:cNvSpPr>
            <p:nvPr/>
          </p:nvSpPr>
          <p:spPr bwMode="auto">
            <a:xfrm>
              <a:off x="2654" y="2553"/>
              <a:ext cx="130" cy="1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39984" name="Text Box 48"/>
            <p:cNvSpPr txBox="1">
              <a:spLocks noChangeArrowheads="1"/>
            </p:cNvSpPr>
            <p:nvPr/>
          </p:nvSpPr>
          <p:spPr bwMode="auto">
            <a:xfrm>
              <a:off x="1320" y="2614"/>
              <a:ext cx="130" cy="1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39985" name="Text Box 49"/>
            <p:cNvSpPr txBox="1">
              <a:spLocks noChangeArrowheads="1"/>
            </p:cNvSpPr>
            <p:nvPr/>
          </p:nvSpPr>
          <p:spPr bwMode="auto">
            <a:xfrm>
              <a:off x="2242" y="3009"/>
              <a:ext cx="130" cy="1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Y</a:t>
              </a:r>
            </a:p>
          </p:txBody>
        </p:sp>
        <p:sp>
          <p:nvSpPr>
            <p:cNvPr id="39986" name="Text Box 50"/>
            <p:cNvSpPr txBox="1">
              <a:spLocks noChangeArrowheads="1"/>
            </p:cNvSpPr>
            <p:nvPr/>
          </p:nvSpPr>
          <p:spPr bwMode="auto">
            <a:xfrm>
              <a:off x="810" y="2977"/>
              <a:ext cx="130" cy="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Y</a:t>
              </a:r>
            </a:p>
          </p:txBody>
        </p:sp>
      </p:grpSp>
    </p:spTree>
    <p:extLst>
      <p:ext uri="{BB962C8B-B14F-4D97-AF65-F5344CB8AC3E}">
        <p14:creationId xmlns:p14="http://schemas.microsoft.com/office/powerpoint/2010/main" val="1297310640"/>
      </p:ext>
    </p:extLst>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260350"/>
            <a:ext cx="77724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可变分区的回收算法</a:t>
            </a:r>
          </a:p>
        </p:txBody>
      </p:sp>
      <p:sp>
        <p:nvSpPr>
          <p:cNvPr id="40963" name="Rectangle 3"/>
          <p:cNvSpPr>
            <a:spLocks noGrp="1" noChangeArrowheads="1"/>
          </p:cNvSpPr>
          <p:nvPr>
            <p:ph type="body" idx="1"/>
          </p:nvPr>
        </p:nvSpPr>
        <p:spPr>
          <a:xfrm>
            <a:off x="468313" y="1052513"/>
            <a:ext cx="8077200" cy="1647825"/>
          </a:xfrm>
        </p:spPr>
        <p:txBody>
          <a:bodyPr/>
          <a:lstStyle/>
          <a:p>
            <a:pPr eaLnBrk="1" hangingPunct="1"/>
            <a:r>
              <a:rPr lang="zh-CN" altLang="en-US" sz="3600">
                <a:latin typeface="隶书" panose="02010509060101010101" pitchFamily="49" charset="-122"/>
                <a:ea typeface="隶书" panose="02010509060101010101" pitchFamily="49" charset="-122"/>
              </a:rPr>
              <a:t>假设回收作业</a:t>
            </a:r>
            <a:r>
              <a:rPr lang="en-US" altLang="zh-CN" sz="3600">
                <a:latin typeface="隶书" panose="02010509060101010101" pitchFamily="49" charset="-122"/>
                <a:ea typeface="隶书" panose="02010509060101010101" pitchFamily="49" charset="-122"/>
              </a:rPr>
              <a:t>J2</a:t>
            </a:r>
            <a:r>
              <a:rPr lang="zh-CN" altLang="en-US" sz="3600">
                <a:latin typeface="隶书" panose="02010509060101010101" pitchFamily="49" charset="-122"/>
                <a:ea typeface="隶书" panose="02010509060101010101" pitchFamily="49" charset="-122"/>
              </a:rPr>
              <a:t>，则应该考虑几种不同的情况：即</a:t>
            </a:r>
            <a:r>
              <a:rPr lang="en-US" altLang="zh-CN" sz="3600">
                <a:latin typeface="隶书" panose="02010509060101010101" pitchFamily="49" charset="-122"/>
                <a:ea typeface="隶书" panose="02010509060101010101" pitchFamily="49" charset="-122"/>
              </a:rPr>
              <a:t>J2</a:t>
            </a:r>
            <a:r>
              <a:rPr lang="zh-CN" altLang="en-US" sz="3600">
                <a:latin typeface="隶书" panose="02010509060101010101" pitchFamily="49" charset="-122"/>
                <a:ea typeface="隶书" panose="02010509060101010101" pitchFamily="49" charset="-122"/>
              </a:rPr>
              <a:t>的上端和下端是否有空闲区域</a:t>
            </a:r>
            <a:r>
              <a:rPr lang="en-US" altLang="zh-CN" sz="3600">
                <a:latin typeface="隶书" panose="02010509060101010101" pitchFamily="49" charset="-122"/>
                <a:ea typeface="隶书" panose="02010509060101010101" pitchFamily="49" charset="-122"/>
              </a:rPr>
              <a:t>F1</a:t>
            </a:r>
            <a:r>
              <a:rPr lang="zh-CN" altLang="en-US" sz="3600">
                <a:latin typeface="隶书" panose="02010509060101010101" pitchFamily="49" charset="-122"/>
                <a:ea typeface="隶书" panose="02010509060101010101" pitchFamily="49" charset="-122"/>
              </a:rPr>
              <a:t>和</a:t>
            </a:r>
            <a:r>
              <a:rPr lang="en-US" altLang="zh-CN" sz="3600">
                <a:latin typeface="隶书" panose="02010509060101010101" pitchFamily="49" charset="-122"/>
                <a:ea typeface="隶书" panose="02010509060101010101" pitchFamily="49" charset="-122"/>
              </a:rPr>
              <a:t>F2</a:t>
            </a:r>
            <a:r>
              <a:rPr lang="zh-CN" altLang="en-US" sz="3600">
                <a:latin typeface="隶书" panose="02010509060101010101" pitchFamily="49" charset="-122"/>
                <a:ea typeface="隶书" panose="02010509060101010101" pitchFamily="49" charset="-122"/>
              </a:rPr>
              <a:t>，如图所示。</a:t>
            </a:r>
          </a:p>
        </p:txBody>
      </p:sp>
      <p:grpSp>
        <p:nvGrpSpPr>
          <p:cNvPr id="40964" name="Group 4"/>
          <p:cNvGrpSpPr>
            <a:grpSpLocks/>
          </p:cNvGrpSpPr>
          <p:nvPr/>
        </p:nvGrpSpPr>
        <p:grpSpPr bwMode="auto">
          <a:xfrm>
            <a:off x="1042988" y="2852738"/>
            <a:ext cx="7010400" cy="2133600"/>
            <a:chOff x="192" y="2832"/>
            <a:chExt cx="4416" cy="1344"/>
          </a:xfrm>
        </p:grpSpPr>
        <p:grpSp>
          <p:nvGrpSpPr>
            <p:cNvPr id="40966" name="Group 5"/>
            <p:cNvGrpSpPr>
              <a:grpSpLocks/>
            </p:cNvGrpSpPr>
            <p:nvPr/>
          </p:nvGrpSpPr>
          <p:grpSpPr bwMode="auto">
            <a:xfrm>
              <a:off x="1344" y="2832"/>
              <a:ext cx="816" cy="1344"/>
              <a:chOff x="528" y="2832"/>
              <a:chExt cx="816" cy="1344"/>
            </a:xfrm>
          </p:grpSpPr>
          <p:sp>
            <p:nvSpPr>
              <p:cNvPr id="40979" name="Rectangle 6"/>
              <p:cNvSpPr>
                <a:spLocks noChangeArrowheads="1"/>
              </p:cNvSpPr>
              <p:nvPr/>
            </p:nvSpPr>
            <p:spPr bwMode="auto">
              <a:xfrm>
                <a:off x="528" y="2832"/>
                <a:ext cx="816" cy="13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作业</a:t>
                </a:r>
              </a:p>
              <a:p>
                <a:pPr algn="ctr" eaLnBrk="1" hangingPunct="1"/>
                <a:endParaRPr kumimoji="1" lang="zh-CN" altLang="en-US" sz="2400">
                  <a:latin typeface="Times New Roman" panose="02020603050405020304" pitchFamily="18" charset="0"/>
                </a:endParaRPr>
              </a:p>
              <a:p>
                <a:pPr algn="ctr" eaLnBrk="1" hangingPunct="1"/>
                <a:r>
                  <a:rPr kumimoji="1" lang="en-US" altLang="zh-CN" sz="2400">
                    <a:latin typeface="Times New Roman" panose="02020603050405020304" pitchFamily="18" charset="0"/>
                  </a:rPr>
                  <a:t>J2</a:t>
                </a:r>
              </a:p>
              <a:p>
                <a:pPr algn="ctr" eaLnBrk="1" hangingPunct="1"/>
                <a:endParaRPr kumimoji="1" lang="en-US" altLang="zh-CN" sz="2400">
                  <a:latin typeface="Times New Roman" panose="02020603050405020304" pitchFamily="18" charset="0"/>
                </a:endParaRPr>
              </a:p>
              <a:p>
                <a:pPr algn="ctr" eaLnBrk="1" hangingPunct="1"/>
                <a:r>
                  <a:rPr kumimoji="1" lang="zh-CN" altLang="en-US" sz="2400">
                    <a:latin typeface="Times New Roman" panose="02020603050405020304" pitchFamily="18" charset="0"/>
                  </a:rPr>
                  <a:t>作业</a:t>
                </a:r>
              </a:p>
            </p:txBody>
          </p:sp>
          <p:sp>
            <p:nvSpPr>
              <p:cNvPr id="40980" name="Line 7"/>
              <p:cNvSpPr>
                <a:spLocks noChangeShapeType="1"/>
              </p:cNvSpPr>
              <p:nvPr/>
            </p:nvSpPr>
            <p:spPr bwMode="auto">
              <a:xfrm>
                <a:off x="528" y="326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8"/>
              <p:cNvSpPr>
                <a:spLocks noChangeShapeType="1"/>
              </p:cNvSpPr>
              <p:nvPr/>
            </p:nvSpPr>
            <p:spPr bwMode="auto">
              <a:xfrm>
                <a:off x="528" y="369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67" name="Group 9"/>
            <p:cNvGrpSpPr>
              <a:grpSpLocks/>
            </p:cNvGrpSpPr>
            <p:nvPr/>
          </p:nvGrpSpPr>
          <p:grpSpPr bwMode="auto">
            <a:xfrm>
              <a:off x="192" y="2832"/>
              <a:ext cx="816" cy="1344"/>
              <a:chOff x="528" y="2832"/>
              <a:chExt cx="816" cy="1344"/>
            </a:xfrm>
          </p:grpSpPr>
          <p:sp>
            <p:nvSpPr>
              <p:cNvPr id="40976" name="Rectangle 10"/>
              <p:cNvSpPr>
                <a:spLocks noChangeArrowheads="1"/>
              </p:cNvSpPr>
              <p:nvPr/>
            </p:nvSpPr>
            <p:spPr bwMode="auto">
              <a:xfrm>
                <a:off x="528" y="2832"/>
                <a:ext cx="816" cy="13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F1</a:t>
                </a:r>
              </a:p>
              <a:p>
                <a:pPr algn="ctr" eaLnBrk="1" hangingPunct="1"/>
                <a:endParaRPr kumimoji="1" lang="en-US" altLang="zh-CN" sz="2400">
                  <a:latin typeface="Times New Roman" panose="02020603050405020304" pitchFamily="18" charset="0"/>
                </a:endParaRPr>
              </a:p>
              <a:p>
                <a:pPr algn="ctr" eaLnBrk="1" hangingPunct="1"/>
                <a:r>
                  <a:rPr kumimoji="1" lang="en-US" altLang="zh-CN" sz="2400">
                    <a:latin typeface="Times New Roman" panose="02020603050405020304" pitchFamily="18" charset="0"/>
                  </a:rPr>
                  <a:t>J2</a:t>
                </a:r>
              </a:p>
              <a:p>
                <a:pPr algn="ctr" eaLnBrk="1" hangingPunct="1"/>
                <a:endParaRPr kumimoji="1" lang="en-US" altLang="zh-CN" sz="2400">
                  <a:latin typeface="Times New Roman" panose="02020603050405020304" pitchFamily="18" charset="0"/>
                </a:endParaRPr>
              </a:p>
              <a:p>
                <a:pPr algn="ctr" eaLnBrk="1" hangingPunct="1"/>
                <a:r>
                  <a:rPr kumimoji="1" lang="en-US" altLang="zh-CN" sz="2400">
                    <a:latin typeface="Times New Roman" panose="02020603050405020304" pitchFamily="18" charset="0"/>
                  </a:rPr>
                  <a:t>F2</a:t>
                </a:r>
              </a:p>
            </p:txBody>
          </p:sp>
          <p:sp>
            <p:nvSpPr>
              <p:cNvPr id="40977" name="Line 11"/>
              <p:cNvSpPr>
                <a:spLocks noChangeShapeType="1"/>
              </p:cNvSpPr>
              <p:nvPr/>
            </p:nvSpPr>
            <p:spPr bwMode="auto">
              <a:xfrm>
                <a:off x="528" y="326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12"/>
              <p:cNvSpPr>
                <a:spLocks noChangeShapeType="1"/>
              </p:cNvSpPr>
              <p:nvPr/>
            </p:nvSpPr>
            <p:spPr bwMode="auto">
              <a:xfrm>
                <a:off x="528" y="369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68" name="Group 13"/>
            <p:cNvGrpSpPr>
              <a:grpSpLocks/>
            </p:cNvGrpSpPr>
            <p:nvPr/>
          </p:nvGrpSpPr>
          <p:grpSpPr bwMode="auto">
            <a:xfrm>
              <a:off x="2544" y="2832"/>
              <a:ext cx="816" cy="1344"/>
              <a:chOff x="528" y="2832"/>
              <a:chExt cx="816" cy="1344"/>
            </a:xfrm>
          </p:grpSpPr>
          <p:sp>
            <p:nvSpPr>
              <p:cNvPr id="40973" name="Rectangle 14"/>
              <p:cNvSpPr>
                <a:spLocks noChangeArrowheads="1"/>
              </p:cNvSpPr>
              <p:nvPr/>
            </p:nvSpPr>
            <p:spPr bwMode="auto">
              <a:xfrm>
                <a:off x="528" y="2832"/>
                <a:ext cx="816" cy="13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latin typeface="Times New Roman" panose="02020603050405020304" pitchFamily="18" charset="0"/>
                  </a:rPr>
                  <a:t>F1</a:t>
                </a:r>
              </a:p>
              <a:p>
                <a:pPr algn="ctr" eaLnBrk="1" hangingPunct="1"/>
                <a:endParaRPr kumimoji="1" lang="en-US" altLang="zh-CN" sz="2400">
                  <a:latin typeface="Times New Roman" panose="02020603050405020304" pitchFamily="18" charset="0"/>
                </a:endParaRPr>
              </a:p>
              <a:p>
                <a:pPr algn="ctr" eaLnBrk="1" hangingPunct="1"/>
                <a:r>
                  <a:rPr kumimoji="1" lang="en-US" altLang="zh-CN" sz="2400">
                    <a:latin typeface="Times New Roman" panose="02020603050405020304" pitchFamily="18" charset="0"/>
                  </a:rPr>
                  <a:t>J2</a:t>
                </a:r>
              </a:p>
              <a:p>
                <a:pPr algn="ctr" eaLnBrk="1" hangingPunct="1"/>
                <a:endParaRPr kumimoji="1" lang="en-US" altLang="zh-CN" sz="2400">
                  <a:latin typeface="Times New Roman" panose="02020603050405020304" pitchFamily="18" charset="0"/>
                </a:endParaRPr>
              </a:p>
              <a:p>
                <a:pPr algn="ctr" eaLnBrk="1" hangingPunct="1"/>
                <a:r>
                  <a:rPr kumimoji="1" lang="zh-CN" altLang="en-US" sz="2400">
                    <a:latin typeface="Times New Roman" panose="02020603050405020304" pitchFamily="18" charset="0"/>
                  </a:rPr>
                  <a:t>作业</a:t>
                </a:r>
              </a:p>
            </p:txBody>
          </p:sp>
          <p:sp>
            <p:nvSpPr>
              <p:cNvPr id="40974" name="Line 15"/>
              <p:cNvSpPr>
                <a:spLocks noChangeShapeType="1"/>
              </p:cNvSpPr>
              <p:nvPr/>
            </p:nvSpPr>
            <p:spPr bwMode="auto">
              <a:xfrm>
                <a:off x="528" y="326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16"/>
              <p:cNvSpPr>
                <a:spLocks noChangeShapeType="1"/>
              </p:cNvSpPr>
              <p:nvPr/>
            </p:nvSpPr>
            <p:spPr bwMode="auto">
              <a:xfrm>
                <a:off x="528" y="369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69" name="Group 17"/>
            <p:cNvGrpSpPr>
              <a:grpSpLocks/>
            </p:cNvGrpSpPr>
            <p:nvPr/>
          </p:nvGrpSpPr>
          <p:grpSpPr bwMode="auto">
            <a:xfrm>
              <a:off x="3792" y="2832"/>
              <a:ext cx="816" cy="1344"/>
              <a:chOff x="528" y="2832"/>
              <a:chExt cx="816" cy="1344"/>
            </a:xfrm>
          </p:grpSpPr>
          <p:sp>
            <p:nvSpPr>
              <p:cNvPr id="40970" name="Rectangle 18"/>
              <p:cNvSpPr>
                <a:spLocks noChangeArrowheads="1"/>
              </p:cNvSpPr>
              <p:nvPr/>
            </p:nvSpPr>
            <p:spPr bwMode="auto">
              <a:xfrm>
                <a:off x="528" y="2832"/>
                <a:ext cx="816" cy="1344"/>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rPr>
                  <a:t>作业</a:t>
                </a:r>
              </a:p>
              <a:p>
                <a:pPr algn="ctr" eaLnBrk="1" hangingPunct="1"/>
                <a:endParaRPr kumimoji="1" lang="zh-CN" altLang="en-US" sz="2400">
                  <a:latin typeface="Times New Roman" panose="02020603050405020304" pitchFamily="18" charset="0"/>
                </a:endParaRPr>
              </a:p>
              <a:p>
                <a:pPr algn="ctr" eaLnBrk="1" hangingPunct="1"/>
                <a:r>
                  <a:rPr kumimoji="1" lang="en-US" altLang="zh-CN" sz="2400">
                    <a:latin typeface="Times New Roman" panose="02020603050405020304" pitchFamily="18" charset="0"/>
                  </a:rPr>
                  <a:t>J2</a:t>
                </a:r>
              </a:p>
              <a:p>
                <a:pPr algn="ctr" eaLnBrk="1" hangingPunct="1"/>
                <a:endParaRPr kumimoji="1" lang="en-US" altLang="zh-CN" sz="2400">
                  <a:latin typeface="Times New Roman" panose="02020603050405020304" pitchFamily="18" charset="0"/>
                </a:endParaRPr>
              </a:p>
              <a:p>
                <a:pPr algn="ctr" eaLnBrk="1" hangingPunct="1"/>
                <a:r>
                  <a:rPr kumimoji="1" lang="en-US" altLang="zh-CN" sz="2400">
                    <a:latin typeface="Times New Roman" panose="02020603050405020304" pitchFamily="18" charset="0"/>
                  </a:rPr>
                  <a:t>F2</a:t>
                </a:r>
              </a:p>
            </p:txBody>
          </p:sp>
          <p:sp>
            <p:nvSpPr>
              <p:cNvPr id="40971" name="Line 19"/>
              <p:cNvSpPr>
                <a:spLocks noChangeShapeType="1"/>
              </p:cNvSpPr>
              <p:nvPr/>
            </p:nvSpPr>
            <p:spPr bwMode="auto">
              <a:xfrm>
                <a:off x="528" y="326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Line 20"/>
              <p:cNvSpPr>
                <a:spLocks noChangeShapeType="1"/>
              </p:cNvSpPr>
              <p:nvPr/>
            </p:nvSpPr>
            <p:spPr bwMode="auto">
              <a:xfrm>
                <a:off x="528" y="3696"/>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8933" name="Text Box 21"/>
          <p:cNvSpPr txBox="1">
            <a:spLocks noChangeArrowheads="1"/>
          </p:cNvSpPr>
          <p:nvPr/>
        </p:nvSpPr>
        <p:spPr bwMode="auto">
          <a:xfrm>
            <a:off x="827088" y="5157788"/>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kumimoji="1" lang="zh-CN" altLang="en-US" sz="4000">
                <a:solidFill>
                  <a:srgbClr val="FF0000"/>
                </a:solidFill>
                <a:latin typeface="Times New Roman" panose="02020603050405020304" pitchFamily="18" charset="0"/>
                <a:ea typeface="华文新魏" panose="02010800040101010101" pitchFamily="2" charset="-122"/>
              </a:rPr>
              <a:t>如何判定</a:t>
            </a:r>
            <a:r>
              <a:rPr kumimoji="1" lang="en-US" altLang="zh-CN" sz="4000">
                <a:solidFill>
                  <a:srgbClr val="FF0000"/>
                </a:solidFill>
                <a:latin typeface="Times New Roman" panose="02020603050405020304" pitchFamily="18" charset="0"/>
                <a:ea typeface="华文新魏" panose="02010800040101010101" pitchFamily="2" charset="-122"/>
              </a:rPr>
              <a:t>F1</a:t>
            </a:r>
            <a:r>
              <a:rPr kumimoji="1" lang="zh-CN" altLang="en-US" sz="4000">
                <a:solidFill>
                  <a:srgbClr val="FF0000"/>
                </a:solidFill>
                <a:latin typeface="Times New Roman" panose="02020603050405020304" pitchFamily="18" charset="0"/>
                <a:ea typeface="华文新魏" panose="02010800040101010101" pitchFamily="2" charset="-122"/>
              </a:rPr>
              <a:t>或</a:t>
            </a:r>
            <a:r>
              <a:rPr kumimoji="1" lang="en-US" altLang="zh-CN" sz="4000">
                <a:solidFill>
                  <a:srgbClr val="FF0000"/>
                </a:solidFill>
                <a:latin typeface="Times New Roman" panose="02020603050405020304" pitchFamily="18" charset="0"/>
                <a:ea typeface="华文新魏" panose="02010800040101010101" pitchFamily="2" charset="-122"/>
              </a:rPr>
              <a:t>F2</a:t>
            </a:r>
            <a:r>
              <a:rPr kumimoji="1" lang="zh-CN" altLang="en-US" sz="4000">
                <a:solidFill>
                  <a:srgbClr val="FF0000"/>
                </a:solidFill>
                <a:latin typeface="Times New Roman" panose="02020603050405020304" pitchFamily="18" charset="0"/>
                <a:ea typeface="华文新魏" panose="02010800040101010101" pitchFamily="2" charset="-122"/>
              </a:rPr>
              <a:t>是否为空闲？</a:t>
            </a:r>
          </a:p>
        </p:txBody>
      </p:sp>
    </p:spTree>
    <p:extLst>
      <p:ext uri="{BB962C8B-B14F-4D97-AF65-F5344CB8AC3E}">
        <p14:creationId xmlns:p14="http://schemas.microsoft.com/office/powerpoint/2010/main" val="113949138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876800" y="296863"/>
            <a:ext cx="3581400" cy="549275"/>
          </a:xfrm>
        </p:spPr>
        <p:txBody>
          <a:bodyPr/>
          <a:lstStyle/>
          <a:p>
            <a:pPr eaLnBrk="1" hangingPunct="1"/>
            <a:r>
              <a:rPr lang="zh-CN" altLang="en-US" sz="3600">
                <a:solidFill>
                  <a:srgbClr val="FF0000"/>
                </a:solidFill>
                <a:latin typeface="华文新魏" panose="02010800040101010101" pitchFamily="2" charset="-122"/>
                <a:ea typeface="华文新魏" panose="02010800040101010101" pitchFamily="2" charset="-122"/>
              </a:rPr>
              <a:t>回收算法流程</a:t>
            </a:r>
          </a:p>
        </p:txBody>
      </p:sp>
      <p:grpSp>
        <p:nvGrpSpPr>
          <p:cNvPr id="41987" name="Group 3"/>
          <p:cNvGrpSpPr>
            <a:grpSpLocks/>
          </p:cNvGrpSpPr>
          <p:nvPr/>
        </p:nvGrpSpPr>
        <p:grpSpPr bwMode="auto">
          <a:xfrm>
            <a:off x="304800" y="228600"/>
            <a:ext cx="8458200" cy="6172200"/>
            <a:chOff x="240" y="96"/>
            <a:chExt cx="5328" cy="3888"/>
          </a:xfrm>
        </p:grpSpPr>
        <p:sp>
          <p:nvSpPr>
            <p:cNvPr id="41988" name="Text Box 4"/>
            <p:cNvSpPr txBox="1">
              <a:spLocks noChangeArrowheads="1"/>
            </p:cNvSpPr>
            <p:nvPr/>
          </p:nvSpPr>
          <p:spPr bwMode="auto">
            <a:xfrm>
              <a:off x="787" y="419"/>
              <a:ext cx="1766" cy="205"/>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查已分配表找</a:t>
              </a:r>
              <a:r>
                <a:rPr lang="en-US" altLang="zh-CN" sz="2000">
                  <a:latin typeface="Times New Roman" panose="02020603050405020304" pitchFamily="18" charset="0"/>
                </a:rPr>
                <a:t>J2</a:t>
              </a:r>
              <a:r>
                <a:rPr lang="zh-CN" altLang="en-US" sz="2000">
                  <a:latin typeface="Times New Roman" panose="02020603050405020304" pitchFamily="18" charset="0"/>
                </a:rPr>
                <a:t>占用分区</a:t>
              </a:r>
            </a:p>
          </p:txBody>
        </p:sp>
        <p:sp>
          <p:nvSpPr>
            <p:cNvPr id="41989" name="Line 5"/>
            <p:cNvSpPr>
              <a:spLocks noChangeShapeType="1"/>
            </p:cNvSpPr>
            <p:nvPr/>
          </p:nvSpPr>
          <p:spPr bwMode="auto">
            <a:xfrm>
              <a:off x="1662" y="272"/>
              <a:ext cx="0" cy="14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990" name="Line 6"/>
            <p:cNvSpPr>
              <a:spLocks noChangeShapeType="1"/>
            </p:cNvSpPr>
            <p:nvPr/>
          </p:nvSpPr>
          <p:spPr bwMode="auto">
            <a:xfrm>
              <a:off x="1662" y="608"/>
              <a:ext cx="0" cy="14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991" name="Text Box 7"/>
            <p:cNvSpPr txBox="1">
              <a:spLocks noChangeArrowheads="1"/>
            </p:cNvSpPr>
            <p:nvPr/>
          </p:nvSpPr>
          <p:spPr bwMode="auto">
            <a:xfrm>
              <a:off x="1043" y="756"/>
              <a:ext cx="1189" cy="388"/>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Loc=J2</a:t>
              </a:r>
              <a:r>
                <a:rPr lang="zh-CN" altLang="en-US" sz="2000">
                  <a:latin typeface="Times New Roman" panose="02020603050405020304" pitchFamily="18" charset="0"/>
                </a:rPr>
                <a:t>占用地址</a:t>
              </a:r>
            </a:p>
            <a:p>
              <a:pPr algn="ctr"/>
              <a:r>
                <a:rPr lang="en-US" altLang="zh-CN" sz="2000">
                  <a:latin typeface="Times New Roman" panose="02020603050405020304" pitchFamily="18" charset="0"/>
                </a:rPr>
                <a:t>Size=J2</a:t>
              </a:r>
              <a:r>
                <a:rPr lang="zh-CN" altLang="en-US" sz="2000">
                  <a:latin typeface="Times New Roman" panose="02020603050405020304" pitchFamily="18" charset="0"/>
                </a:rPr>
                <a:t>占用长度</a:t>
              </a:r>
            </a:p>
          </p:txBody>
        </p:sp>
        <p:sp>
          <p:nvSpPr>
            <p:cNvPr id="41992" name="Line 8"/>
            <p:cNvSpPr>
              <a:spLocks noChangeShapeType="1"/>
            </p:cNvSpPr>
            <p:nvPr/>
          </p:nvSpPr>
          <p:spPr bwMode="auto">
            <a:xfrm>
              <a:off x="1662" y="1144"/>
              <a:ext cx="0" cy="14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993" name="Text Box 9"/>
            <p:cNvSpPr txBox="1">
              <a:spLocks noChangeArrowheads="1"/>
            </p:cNvSpPr>
            <p:nvPr/>
          </p:nvSpPr>
          <p:spPr bwMode="auto">
            <a:xfrm>
              <a:off x="934" y="1292"/>
              <a:ext cx="1456" cy="18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清已分配表</a:t>
              </a:r>
              <a:r>
                <a:rPr lang="en-US" altLang="zh-CN" sz="2000">
                  <a:latin typeface="Times New Roman" panose="02020603050405020304" pitchFamily="18" charset="0"/>
                </a:rPr>
                <a:t>J2</a:t>
              </a:r>
              <a:r>
                <a:rPr lang="zh-CN" altLang="en-US" sz="2000">
                  <a:latin typeface="Times New Roman" panose="02020603050405020304" pitchFamily="18" charset="0"/>
                </a:rPr>
                <a:t>占用栏</a:t>
              </a:r>
            </a:p>
          </p:txBody>
        </p:sp>
        <p:sp>
          <p:nvSpPr>
            <p:cNvPr id="41994" name="Line 10"/>
            <p:cNvSpPr>
              <a:spLocks noChangeShapeType="1"/>
            </p:cNvSpPr>
            <p:nvPr/>
          </p:nvSpPr>
          <p:spPr bwMode="auto">
            <a:xfrm>
              <a:off x="1650" y="1828"/>
              <a:ext cx="0" cy="14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995" name="Line 11"/>
            <p:cNvSpPr>
              <a:spLocks noChangeShapeType="1"/>
            </p:cNvSpPr>
            <p:nvPr/>
          </p:nvSpPr>
          <p:spPr bwMode="auto">
            <a:xfrm>
              <a:off x="1650" y="1481"/>
              <a:ext cx="0" cy="14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1996" name="Text Box 12"/>
            <p:cNvSpPr txBox="1">
              <a:spLocks noChangeArrowheads="1"/>
            </p:cNvSpPr>
            <p:nvPr/>
          </p:nvSpPr>
          <p:spPr bwMode="auto">
            <a:xfrm>
              <a:off x="1177" y="1638"/>
              <a:ext cx="946" cy="19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查已分配表</a:t>
              </a:r>
            </a:p>
          </p:txBody>
        </p:sp>
        <p:sp>
          <p:nvSpPr>
            <p:cNvPr id="41997" name="AutoShape 13"/>
            <p:cNvSpPr>
              <a:spLocks noChangeArrowheads="1"/>
            </p:cNvSpPr>
            <p:nvPr/>
          </p:nvSpPr>
          <p:spPr bwMode="auto">
            <a:xfrm>
              <a:off x="473" y="1975"/>
              <a:ext cx="2353" cy="368"/>
            </a:xfrm>
            <a:prstGeom prst="flowChartDecision">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J2</a:t>
              </a:r>
              <a:r>
                <a:rPr lang="zh-CN" altLang="en-US" sz="2000">
                  <a:latin typeface="Times New Roman" panose="02020603050405020304" pitchFamily="18" charset="0"/>
                </a:rPr>
                <a:t>高址方向有</a:t>
              </a:r>
              <a:r>
                <a:rPr lang="en-US" altLang="zh-CN" sz="2000">
                  <a:latin typeface="Times New Roman" panose="02020603050405020304" pitchFamily="18" charset="0"/>
                </a:rPr>
                <a:t>F2</a:t>
              </a:r>
            </a:p>
          </p:txBody>
        </p:sp>
        <p:sp>
          <p:nvSpPr>
            <p:cNvPr id="41998" name="Text Box 14"/>
            <p:cNvSpPr txBox="1">
              <a:spLocks noChangeArrowheads="1"/>
            </p:cNvSpPr>
            <p:nvPr/>
          </p:nvSpPr>
          <p:spPr bwMode="auto">
            <a:xfrm>
              <a:off x="908" y="2479"/>
              <a:ext cx="1456" cy="19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Size=Size+F2</a:t>
              </a:r>
              <a:r>
                <a:rPr lang="zh-CN" altLang="en-US" sz="2000">
                  <a:latin typeface="Times New Roman" panose="02020603050405020304" pitchFamily="18" charset="0"/>
                </a:rPr>
                <a:t>长度</a:t>
              </a:r>
            </a:p>
          </p:txBody>
        </p:sp>
        <p:sp>
          <p:nvSpPr>
            <p:cNvPr id="41999" name="AutoShape 15"/>
            <p:cNvSpPr>
              <a:spLocks noChangeArrowheads="1"/>
            </p:cNvSpPr>
            <p:nvPr/>
          </p:nvSpPr>
          <p:spPr bwMode="auto">
            <a:xfrm>
              <a:off x="788" y="2805"/>
              <a:ext cx="1784" cy="358"/>
            </a:xfrm>
            <a:prstGeom prst="flowChartDecision">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低址向有</a:t>
              </a:r>
              <a:r>
                <a:rPr lang="en-US" altLang="zh-CN" sz="2000">
                  <a:latin typeface="Times New Roman" panose="02020603050405020304" pitchFamily="18" charset="0"/>
                </a:rPr>
                <a:t>F1</a:t>
              </a:r>
            </a:p>
          </p:txBody>
        </p:sp>
        <p:sp>
          <p:nvSpPr>
            <p:cNvPr id="42000" name="Text Box 16"/>
            <p:cNvSpPr txBox="1">
              <a:spLocks noChangeArrowheads="1"/>
            </p:cNvSpPr>
            <p:nvPr/>
          </p:nvSpPr>
          <p:spPr bwMode="auto">
            <a:xfrm>
              <a:off x="240" y="3294"/>
              <a:ext cx="900" cy="547"/>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修改</a:t>
              </a:r>
              <a:r>
                <a:rPr lang="en-US" altLang="zh-CN" sz="2000">
                  <a:latin typeface="Times New Roman" panose="02020603050405020304" pitchFamily="18" charset="0"/>
                </a:rPr>
                <a:t>F2</a:t>
              </a:r>
              <a:r>
                <a:rPr lang="zh-CN" altLang="en-US" sz="2000">
                  <a:latin typeface="Times New Roman" panose="02020603050405020304" pitchFamily="18" charset="0"/>
                </a:rPr>
                <a:t>栏</a:t>
              </a:r>
            </a:p>
            <a:p>
              <a:pPr algn="just"/>
              <a:r>
                <a:rPr lang="zh-CN" altLang="en-US" sz="2000">
                  <a:latin typeface="Times New Roman" panose="02020603050405020304" pitchFamily="18" charset="0"/>
                </a:rPr>
                <a:t>起址</a:t>
              </a:r>
              <a:r>
                <a:rPr lang="en-US" altLang="zh-CN" sz="2000">
                  <a:latin typeface="Times New Roman" panose="02020603050405020304" pitchFamily="18" charset="0"/>
                </a:rPr>
                <a:t>=J2</a:t>
              </a:r>
              <a:r>
                <a:rPr lang="zh-CN" altLang="en-US" sz="2000">
                  <a:latin typeface="Times New Roman" panose="02020603050405020304" pitchFamily="18" charset="0"/>
                </a:rPr>
                <a:t>起址</a:t>
              </a:r>
            </a:p>
            <a:p>
              <a:pPr algn="just"/>
              <a:r>
                <a:rPr lang="zh-CN" altLang="en-US" sz="2000">
                  <a:latin typeface="Times New Roman" panose="02020603050405020304" pitchFamily="18" charset="0"/>
                </a:rPr>
                <a:t>长度</a:t>
              </a:r>
              <a:r>
                <a:rPr lang="en-US" altLang="zh-CN" sz="2000">
                  <a:latin typeface="Times New Roman" panose="02020603050405020304" pitchFamily="18" charset="0"/>
                </a:rPr>
                <a:t>=Size</a:t>
              </a:r>
            </a:p>
          </p:txBody>
        </p:sp>
        <p:sp>
          <p:nvSpPr>
            <p:cNvPr id="42001" name="Text Box 17"/>
            <p:cNvSpPr txBox="1">
              <a:spLocks noChangeArrowheads="1"/>
            </p:cNvSpPr>
            <p:nvPr/>
          </p:nvSpPr>
          <p:spPr bwMode="auto">
            <a:xfrm>
              <a:off x="2256" y="3168"/>
              <a:ext cx="738" cy="388"/>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保存</a:t>
              </a:r>
              <a:r>
                <a:rPr lang="en-US" altLang="zh-CN" sz="2000">
                  <a:latin typeface="Times New Roman" panose="02020603050405020304" pitchFamily="18" charset="0"/>
                </a:rPr>
                <a:t>Size</a:t>
              </a:r>
            </a:p>
            <a:p>
              <a:pPr algn="ctr"/>
              <a:r>
                <a:rPr lang="zh-CN" altLang="en-US" sz="2000">
                  <a:latin typeface="Times New Roman" panose="02020603050405020304" pitchFamily="18" charset="0"/>
                </a:rPr>
                <a:t>清</a:t>
              </a:r>
              <a:r>
                <a:rPr lang="en-US" altLang="zh-CN" sz="2000">
                  <a:latin typeface="Times New Roman" panose="02020603050405020304" pitchFamily="18" charset="0"/>
                </a:rPr>
                <a:t>F2</a:t>
              </a:r>
              <a:r>
                <a:rPr lang="zh-CN" altLang="en-US" sz="2000">
                  <a:latin typeface="Times New Roman" panose="02020603050405020304" pitchFamily="18" charset="0"/>
                </a:rPr>
                <a:t>栏</a:t>
              </a:r>
            </a:p>
          </p:txBody>
        </p:sp>
        <p:sp>
          <p:nvSpPr>
            <p:cNvPr id="42002" name="Text Box 18"/>
            <p:cNvSpPr txBox="1">
              <a:spLocks noChangeArrowheads="1"/>
            </p:cNvSpPr>
            <p:nvPr/>
          </p:nvSpPr>
          <p:spPr bwMode="auto">
            <a:xfrm>
              <a:off x="1890" y="3688"/>
              <a:ext cx="1456" cy="18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F1</a:t>
              </a:r>
              <a:r>
                <a:rPr lang="zh-CN" altLang="en-US" sz="2000">
                  <a:latin typeface="Times New Roman" panose="02020603050405020304" pitchFamily="18" charset="0"/>
                </a:rPr>
                <a:t>长度</a:t>
              </a:r>
              <a:r>
                <a:rPr lang="en-US" altLang="zh-CN" sz="2000">
                  <a:latin typeface="Times New Roman" panose="02020603050405020304" pitchFamily="18" charset="0"/>
                </a:rPr>
                <a:t>=F1</a:t>
              </a:r>
              <a:r>
                <a:rPr lang="zh-CN" altLang="en-US" sz="2000">
                  <a:latin typeface="Times New Roman" panose="02020603050405020304" pitchFamily="18" charset="0"/>
                </a:rPr>
                <a:t>长度</a:t>
              </a:r>
              <a:r>
                <a:rPr lang="en-US" altLang="zh-CN" sz="2000">
                  <a:latin typeface="Times New Roman" panose="02020603050405020304" pitchFamily="18" charset="0"/>
                </a:rPr>
                <a:t>+Size</a:t>
              </a:r>
            </a:p>
          </p:txBody>
        </p:sp>
        <p:sp>
          <p:nvSpPr>
            <p:cNvPr id="42003" name="Line 19"/>
            <p:cNvSpPr>
              <a:spLocks noChangeShapeType="1"/>
            </p:cNvSpPr>
            <p:nvPr/>
          </p:nvSpPr>
          <p:spPr bwMode="auto">
            <a:xfrm>
              <a:off x="1650" y="2343"/>
              <a:ext cx="0" cy="13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4" name="Line 20"/>
            <p:cNvSpPr>
              <a:spLocks noChangeShapeType="1"/>
            </p:cNvSpPr>
            <p:nvPr/>
          </p:nvSpPr>
          <p:spPr bwMode="auto">
            <a:xfrm>
              <a:off x="1662" y="2669"/>
              <a:ext cx="0" cy="13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5" name="Freeform 21"/>
            <p:cNvSpPr>
              <a:spLocks/>
            </p:cNvSpPr>
            <p:nvPr/>
          </p:nvSpPr>
          <p:spPr bwMode="auto">
            <a:xfrm>
              <a:off x="663" y="2984"/>
              <a:ext cx="125" cy="310"/>
            </a:xfrm>
            <a:custGeom>
              <a:avLst/>
              <a:gdLst>
                <a:gd name="T0" fmla="*/ 45 w 207"/>
                <a:gd name="T1" fmla="*/ 0 h 591"/>
                <a:gd name="T2" fmla="*/ 1 w 207"/>
                <a:gd name="T3" fmla="*/ 0 h 591"/>
                <a:gd name="T4" fmla="*/ 0 w 207"/>
                <a:gd name="T5" fmla="*/ 85 h 591"/>
                <a:gd name="T6" fmla="*/ 0 60000 65536"/>
                <a:gd name="T7" fmla="*/ 0 60000 65536"/>
                <a:gd name="T8" fmla="*/ 0 60000 65536"/>
                <a:gd name="T9" fmla="*/ 0 w 207"/>
                <a:gd name="T10" fmla="*/ 0 h 591"/>
                <a:gd name="T11" fmla="*/ 207 w 207"/>
                <a:gd name="T12" fmla="*/ 591 h 591"/>
              </a:gdLst>
              <a:ahLst/>
              <a:cxnLst>
                <a:cxn ang="T6">
                  <a:pos x="T0" y="T1"/>
                </a:cxn>
                <a:cxn ang="T7">
                  <a:pos x="T2" y="T3"/>
                </a:cxn>
                <a:cxn ang="T8">
                  <a:pos x="T4" y="T5"/>
                </a:cxn>
              </a:cxnLst>
              <a:rect l="T9" t="T10" r="T11" b="T12"/>
              <a:pathLst>
                <a:path w="207" h="591">
                  <a:moveTo>
                    <a:pt x="207" y="0"/>
                  </a:moveTo>
                  <a:lnTo>
                    <a:pt x="4" y="0"/>
                  </a:lnTo>
                  <a:lnTo>
                    <a:pt x="0" y="591"/>
                  </a:ln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6" name="Freeform 22"/>
            <p:cNvSpPr>
              <a:spLocks/>
            </p:cNvSpPr>
            <p:nvPr/>
          </p:nvSpPr>
          <p:spPr bwMode="auto">
            <a:xfrm>
              <a:off x="2572" y="2984"/>
              <a:ext cx="60" cy="179"/>
            </a:xfrm>
            <a:custGeom>
              <a:avLst/>
              <a:gdLst>
                <a:gd name="T0" fmla="*/ 0 w 100"/>
                <a:gd name="T1" fmla="*/ 0 h 340"/>
                <a:gd name="T2" fmla="*/ 22 w 100"/>
                <a:gd name="T3" fmla="*/ 0 h 340"/>
                <a:gd name="T4" fmla="*/ 22 w 100"/>
                <a:gd name="T5" fmla="*/ 49 h 340"/>
                <a:gd name="T6" fmla="*/ 0 60000 65536"/>
                <a:gd name="T7" fmla="*/ 0 60000 65536"/>
                <a:gd name="T8" fmla="*/ 0 60000 65536"/>
                <a:gd name="T9" fmla="*/ 0 w 100"/>
                <a:gd name="T10" fmla="*/ 0 h 340"/>
                <a:gd name="T11" fmla="*/ 100 w 100"/>
                <a:gd name="T12" fmla="*/ 340 h 340"/>
              </a:gdLst>
              <a:ahLst/>
              <a:cxnLst>
                <a:cxn ang="T6">
                  <a:pos x="T0" y="T1"/>
                </a:cxn>
                <a:cxn ang="T7">
                  <a:pos x="T2" y="T3"/>
                </a:cxn>
                <a:cxn ang="T8">
                  <a:pos x="T4" y="T5"/>
                </a:cxn>
              </a:cxnLst>
              <a:rect l="T9" t="T10" r="T11" b="T12"/>
              <a:pathLst>
                <a:path w="100" h="340">
                  <a:moveTo>
                    <a:pt x="0" y="0"/>
                  </a:moveTo>
                  <a:lnTo>
                    <a:pt x="100" y="0"/>
                  </a:lnTo>
                  <a:lnTo>
                    <a:pt x="100" y="340"/>
                  </a:ln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7" name="Line 23"/>
            <p:cNvSpPr>
              <a:spLocks noChangeShapeType="1"/>
            </p:cNvSpPr>
            <p:nvPr/>
          </p:nvSpPr>
          <p:spPr bwMode="auto">
            <a:xfrm>
              <a:off x="2632" y="3551"/>
              <a:ext cx="0" cy="13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08" name="AutoShape 24"/>
            <p:cNvSpPr>
              <a:spLocks noChangeArrowheads="1"/>
            </p:cNvSpPr>
            <p:nvPr/>
          </p:nvSpPr>
          <p:spPr bwMode="auto">
            <a:xfrm>
              <a:off x="3785" y="1113"/>
              <a:ext cx="1783" cy="368"/>
            </a:xfrm>
            <a:prstGeom prst="flowChartDecision">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J2</a:t>
              </a:r>
              <a:r>
                <a:rPr lang="zh-CN" altLang="en-US" sz="2000">
                  <a:latin typeface="Times New Roman" panose="02020603050405020304" pitchFamily="18" charset="0"/>
                </a:rPr>
                <a:t>低址有</a:t>
              </a:r>
              <a:r>
                <a:rPr lang="en-US" altLang="zh-CN" sz="2000">
                  <a:latin typeface="Times New Roman" panose="02020603050405020304" pitchFamily="18" charset="0"/>
                </a:rPr>
                <a:t>F1</a:t>
              </a:r>
            </a:p>
          </p:txBody>
        </p:sp>
        <p:sp>
          <p:nvSpPr>
            <p:cNvPr id="42009" name="Text Box 25"/>
            <p:cNvSpPr txBox="1">
              <a:spLocks noChangeArrowheads="1"/>
            </p:cNvSpPr>
            <p:nvPr/>
          </p:nvSpPr>
          <p:spPr bwMode="auto">
            <a:xfrm>
              <a:off x="3792" y="1723"/>
              <a:ext cx="1771" cy="378"/>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在未分配表找一空栏（循环进行，直到找到为止）</a:t>
              </a:r>
            </a:p>
          </p:txBody>
        </p:sp>
        <p:sp>
          <p:nvSpPr>
            <p:cNvPr id="42010" name="Line 26"/>
            <p:cNvSpPr>
              <a:spLocks noChangeShapeType="1"/>
            </p:cNvSpPr>
            <p:nvPr/>
          </p:nvSpPr>
          <p:spPr bwMode="auto">
            <a:xfrm>
              <a:off x="4668" y="1481"/>
              <a:ext cx="0" cy="24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1" name="Text Box 27"/>
            <p:cNvSpPr txBox="1">
              <a:spLocks noChangeArrowheads="1"/>
            </p:cNvSpPr>
            <p:nvPr/>
          </p:nvSpPr>
          <p:spPr bwMode="auto">
            <a:xfrm>
              <a:off x="4416" y="2304"/>
              <a:ext cx="556" cy="389"/>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填</a:t>
              </a:r>
              <a:r>
                <a:rPr lang="en-US" altLang="zh-CN" sz="2000">
                  <a:latin typeface="Times New Roman" panose="02020603050405020304" pitchFamily="18" charset="0"/>
                </a:rPr>
                <a:t>Loc</a:t>
              </a:r>
            </a:p>
            <a:p>
              <a:pPr algn="ctr"/>
              <a:r>
                <a:rPr lang="zh-CN" altLang="en-US" sz="2000">
                  <a:latin typeface="Times New Roman" panose="02020603050405020304" pitchFamily="18" charset="0"/>
                </a:rPr>
                <a:t>填</a:t>
              </a:r>
              <a:r>
                <a:rPr lang="en-US" altLang="zh-CN" sz="2000">
                  <a:latin typeface="Times New Roman" panose="02020603050405020304" pitchFamily="18" charset="0"/>
                </a:rPr>
                <a:t>Size</a:t>
              </a:r>
            </a:p>
          </p:txBody>
        </p:sp>
        <p:sp>
          <p:nvSpPr>
            <p:cNvPr id="42012" name="Text Box 28"/>
            <p:cNvSpPr txBox="1">
              <a:spLocks noChangeArrowheads="1"/>
            </p:cNvSpPr>
            <p:nvPr/>
          </p:nvSpPr>
          <p:spPr bwMode="auto">
            <a:xfrm>
              <a:off x="4331" y="2879"/>
              <a:ext cx="691" cy="221"/>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填标志</a:t>
              </a:r>
            </a:p>
          </p:txBody>
        </p:sp>
        <p:sp>
          <p:nvSpPr>
            <p:cNvPr id="42013" name="Text Box 29"/>
            <p:cNvSpPr txBox="1">
              <a:spLocks noChangeArrowheads="1"/>
            </p:cNvSpPr>
            <p:nvPr/>
          </p:nvSpPr>
          <p:spPr bwMode="auto">
            <a:xfrm>
              <a:off x="4389" y="3289"/>
              <a:ext cx="571" cy="203"/>
            </a:xfrm>
            <a:prstGeom prst="rect">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排序</a:t>
              </a:r>
            </a:p>
          </p:txBody>
        </p:sp>
        <p:sp>
          <p:nvSpPr>
            <p:cNvPr id="42014" name="AutoShape 30"/>
            <p:cNvSpPr>
              <a:spLocks noChangeArrowheads="1"/>
            </p:cNvSpPr>
            <p:nvPr/>
          </p:nvSpPr>
          <p:spPr bwMode="auto">
            <a:xfrm>
              <a:off x="4388" y="3678"/>
              <a:ext cx="559" cy="234"/>
            </a:xfrm>
            <a:prstGeom prst="flowChartTerminator">
              <a:avLst/>
            </a:prstGeom>
            <a:solidFill>
              <a:srgbClr val="FFFFFF"/>
            </a:solidFill>
            <a:ln w="9525">
              <a:solidFill>
                <a:srgbClr val="000000"/>
              </a:solidFill>
              <a:miter lim="800000"/>
              <a:headEnd/>
              <a:tailEnd type="none" w="sm" len="sm"/>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结束</a:t>
              </a:r>
            </a:p>
          </p:txBody>
        </p:sp>
        <p:sp>
          <p:nvSpPr>
            <p:cNvPr id="42015" name="Line 31"/>
            <p:cNvSpPr>
              <a:spLocks noChangeShapeType="1"/>
            </p:cNvSpPr>
            <p:nvPr/>
          </p:nvSpPr>
          <p:spPr bwMode="auto">
            <a:xfrm>
              <a:off x="4668" y="2101"/>
              <a:ext cx="0" cy="189"/>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6" name="Line 32"/>
            <p:cNvSpPr>
              <a:spLocks noChangeShapeType="1"/>
            </p:cNvSpPr>
            <p:nvPr/>
          </p:nvSpPr>
          <p:spPr bwMode="auto">
            <a:xfrm>
              <a:off x="4668" y="2679"/>
              <a:ext cx="0" cy="189"/>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7" name="Line 33"/>
            <p:cNvSpPr>
              <a:spLocks noChangeShapeType="1"/>
            </p:cNvSpPr>
            <p:nvPr/>
          </p:nvSpPr>
          <p:spPr bwMode="auto">
            <a:xfrm>
              <a:off x="4668" y="3100"/>
              <a:ext cx="0" cy="189"/>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8" name="Line 34"/>
            <p:cNvSpPr>
              <a:spLocks noChangeShapeType="1"/>
            </p:cNvSpPr>
            <p:nvPr/>
          </p:nvSpPr>
          <p:spPr bwMode="auto">
            <a:xfrm>
              <a:off x="4668" y="3488"/>
              <a:ext cx="0" cy="19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19" name="Line 35"/>
            <p:cNvSpPr>
              <a:spLocks noChangeShapeType="1"/>
            </p:cNvSpPr>
            <p:nvPr/>
          </p:nvSpPr>
          <p:spPr bwMode="auto">
            <a:xfrm>
              <a:off x="2632" y="3877"/>
              <a:ext cx="0" cy="105"/>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42020" name="Freeform 36"/>
            <p:cNvSpPr>
              <a:spLocks/>
            </p:cNvSpPr>
            <p:nvPr/>
          </p:nvSpPr>
          <p:spPr bwMode="auto">
            <a:xfrm>
              <a:off x="2826" y="1008"/>
              <a:ext cx="1842" cy="1156"/>
            </a:xfrm>
            <a:custGeom>
              <a:avLst/>
              <a:gdLst>
                <a:gd name="T0" fmla="*/ 0 w 3037"/>
                <a:gd name="T1" fmla="*/ 350 h 2100"/>
                <a:gd name="T2" fmla="*/ 68 w 3037"/>
                <a:gd name="T3" fmla="*/ 350 h 2100"/>
                <a:gd name="T4" fmla="*/ 68 w 3037"/>
                <a:gd name="T5" fmla="*/ 0 h 2100"/>
                <a:gd name="T6" fmla="*/ 677 w 3037"/>
                <a:gd name="T7" fmla="*/ 0 h 2100"/>
                <a:gd name="T8" fmla="*/ 677 w 3037"/>
                <a:gd name="T9" fmla="*/ 26 h 2100"/>
                <a:gd name="T10" fmla="*/ 0 60000 65536"/>
                <a:gd name="T11" fmla="*/ 0 60000 65536"/>
                <a:gd name="T12" fmla="*/ 0 60000 65536"/>
                <a:gd name="T13" fmla="*/ 0 60000 65536"/>
                <a:gd name="T14" fmla="*/ 0 60000 65536"/>
                <a:gd name="T15" fmla="*/ 0 w 3037"/>
                <a:gd name="T16" fmla="*/ 0 h 2100"/>
                <a:gd name="T17" fmla="*/ 3037 w 3037"/>
                <a:gd name="T18" fmla="*/ 2100 h 2100"/>
              </a:gdLst>
              <a:ahLst/>
              <a:cxnLst>
                <a:cxn ang="T10">
                  <a:pos x="T0" y="T1"/>
                </a:cxn>
                <a:cxn ang="T11">
                  <a:pos x="T2" y="T3"/>
                </a:cxn>
                <a:cxn ang="T12">
                  <a:pos x="T4" y="T5"/>
                </a:cxn>
                <a:cxn ang="T13">
                  <a:pos x="T6" y="T7"/>
                </a:cxn>
                <a:cxn ang="T14">
                  <a:pos x="T8" y="T9"/>
                </a:cxn>
              </a:cxnLst>
              <a:rect l="T15" t="T16" r="T17" b="T18"/>
              <a:pathLst>
                <a:path w="3037" h="2100">
                  <a:moveTo>
                    <a:pt x="0" y="2100"/>
                  </a:moveTo>
                  <a:lnTo>
                    <a:pt x="304" y="2100"/>
                  </a:lnTo>
                  <a:lnTo>
                    <a:pt x="304" y="0"/>
                  </a:lnTo>
                  <a:lnTo>
                    <a:pt x="3037" y="0"/>
                  </a:lnTo>
                  <a:lnTo>
                    <a:pt x="3037" y="160"/>
                  </a:ln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1" name="Text Box 37"/>
            <p:cNvSpPr txBox="1">
              <a:spLocks noChangeArrowheads="1"/>
            </p:cNvSpPr>
            <p:nvPr/>
          </p:nvSpPr>
          <p:spPr bwMode="auto">
            <a:xfrm>
              <a:off x="1417" y="2332"/>
              <a:ext cx="145"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Y</a:t>
              </a:r>
            </a:p>
          </p:txBody>
        </p:sp>
        <p:sp>
          <p:nvSpPr>
            <p:cNvPr id="42022" name="Text Box 38"/>
            <p:cNvSpPr txBox="1">
              <a:spLocks noChangeArrowheads="1"/>
            </p:cNvSpPr>
            <p:nvPr/>
          </p:nvSpPr>
          <p:spPr bwMode="auto">
            <a:xfrm>
              <a:off x="4729" y="1491"/>
              <a:ext cx="145"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42023" name="Text Box 39"/>
            <p:cNvSpPr txBox="1">
              <a:spLocks noChangeArrowheads="1"/>
            </p:cNvSpPr>
            <p:nvPr/>
          </p:nvSpPr>
          <p:spPr bwMode="auto">
            <a:xfrm>
              <a:off x="2826" y="1975"/>
              <a:ext cx="145"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42024" name="Text Box 40"/>
            <p:cNvSpPr txBox="1">
              <a:spLocks noChangeArrowheads="1"/>
            </p:cNvSpPr>
            <p:nvPr/>
          </p:nvSpPr>
          <p:spPr bwMode="auto">
            <a:xfrm>
              <a:off x="2681" y="2879"/>
              <a:ext cx="145"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Y</a:t>
              </a:r>
            </a:p>
          </p:txBody>
        </p:sp>
        <p:sp>
          <p:nvSpPr>
            <p:cNvPr id="42025" name="Text Box 41"/>
            <p:cNvSpPr txBox="1">
              <a:spLocks noChangeArrowheads="1"/>
            </p:cNvSpPr>
            <p:nvPr/>
          </p:nvSpPr>
          <p:spPr bwMode="auto">
            <a:xfrm>
              <a:off x="570" y="2805"/>
              <a:ext cx="145"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42026" name="Freeform 42"/>
            <p:cNvSpPr>
              <a:spLocks/>
            </p:cNvSpPr>
            <p:nvPr/>
          </p:nvSpPr>
          <p:spPr bwMode="auto">
            <a:xfrm>
              <a:off x="2632" y="1313"/>
              <a:ext cx="1141" cy="2280"/>
            </a:xfrm>
            <a:custGeom>
              <a:avLst/>
              <a:gdLst>
                <a:gd name="T0" fmla="*/ 761 w 1397"/>
                <a:gd name="T1" fmla="*/ 0 h 4919"/>
                <a:gd name="T2" fmla="*/ 761 w 1397"/>
                <a:gd name="T3" fmla="*/ 490 h 4919"/>
                <a:gd name="T4" fmla="*/ 0 w 1397"/>
                <a:gd name="T5" fmla="*/ 490 h 4919"/>
                <a:gd name="T6" fmla="*/ 0 60000 65536"/>
                <a:gd name="T7" fmla="*/ 0 60000 65536"/>
                <a:gd name="T8" fmla="*/ 0 60000 65536"/>
                <a:gd name="T9" fmla="*/ 0 w 1397"/>
                <a:gd name="T10" fmla="*/ 0 h 4919"/>
                <a:gd name="T11" fmla="*/ 1397 w 1397"/>
                <a:gd name="T12" fmla="*/ 4919 h 4919"/>
              </a:gdLst>
              <a:ahLst/>
              <a:cxnLst>
                <a:cxn ang="T6">
                  <a:pos x="T0" y="T1"/>
                </a:cxn>
                <a:cxn ang="T7">
                  <a:pos x="T2" y="T3"/>
                </a:cxn>
                <a:cxn ang="T8">
                  <a:pos x="T4" y="T5"/>
                </a:cxn>
              </a:cxnLst>
              <a:rect l="T9" t="T10" r="T11" b="T12"/>
              <a:pathLst>
                <a:path w="1397" h="4919">
                  <a:moveTo>
                    <a:pt x="1397" y="0"/>
                  </a:moveTo>
                  <a:lnTo>
                    <a:pt x="1397" y="4919"/>
                  </a:lnTo>
                  <a:lnTo>
                    <a:pt x="0" y="4919"/>
                  </a:ln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7" name="Text Box 43"/>
            <p:cNvSpPr txBox="1">
              <a:spLocks noChangeArrowheads="1"/>
            </p:cNvSpPr>
            <p:nvPr/>
          </p:nvSpPr>
          <p:spPr bwMode="auto">
            <a:xfrm>
              <a:off x="3569" y="1313"/>
              <a:ext cx="145" cy="1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type="none" w="sm" len="sm"/>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Y</a:t>
              </a:r>
            </a:p>
          </p:txBody>
        </p:sp>
        <p:sp>
          <p:nvSpPr>
            <p:cNvPr id="42028" name="AutoShape 44"/>
            <p:cNvSpPr>
              <a:spLocks noChangeArrowheads="1"/>
            </p:cNvSpPr>
            <p:nvPr/>
          </p:nvSpPr>
          <p:spPr bwMode="auto">
            <a:xfrm>
              <a:off x="947" y="96"/>
              <a:ext cx="1455" cy="189"/>
            </a:xfrm>
            <a:prstGeom prst="flowChartOffpageConnector">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请求归还</a:t>
              </a:r>
              <a:r>
                <a:rPr lang="en-US" altLang="zh-CN" sz="2000">
                  <a:latin typeface="Times New Roman" panose="02020603050405020304" pitchFamily="18" charset="0"/>
                </a:rPr>
                <a:t>J2</a:t>
              </a:r>
              <a:r>
                <a:rPr lang="zh-CN" altLang="en-US" sz="2000">
                  <a:latin typeface="Times New Roman" panose="02020603050405020304" pitchFamily="18" charset="0"/>
                </a:rPr>
                <a:t>占用分区</a:t>
              </a:r>
            </a:p>
          </p:txBody>
        </p:sp>
        <p:sp>
          <p:nvSpPr>
            <p:cNvPr id="42029" name="Line 45"/>
            <p:cNvSpPr>
              <a:spLocks noChangeShapeType="1"/>
            </p:cNvSpPr>
            <p:nvPr/>
          </p:nvSpPr>
          <p:spPr bwMode="auto">
            <a:xfrm>
              <a:off x="580" y="3984"/>
              <a:ext cx="35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0" name="Line 46"/>
            <p:cNvSpPr>
              <a:spLocks noChangeShapeType="1"/>
            </p:cNvSpPr>
            <p:nvPr/>
          </p:nvSpPr>
          <p:spPr bwMode="auto">
            <a:xfrm flipV="1">
              <a:off x="4112" y="3221"/>
              <a:ext cx="0" cy="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1" name="Line 47"/>
            <p:cNvSpPr>
              <a:spLocks noChangeShapeType="1"/>
            </p:cNvSpPr>
            <p:nvPr/>
          </p:nvSpPr>
          <p:spPr bwMode="auto">
            <a:xfrm>
              <a:off x="4112" y="3221"/>
              <a:ext cx="54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2" name="Line 48"/>
            <p:cNvSpPr>
              <a:spLocks noChangeShapeType="1"/>
            </p:cNvSpPr>
            <p:nvPr/>
          </p:nvSpPr>
          <p:spPr bwMode="auto">
            <a:xfrm flipV="1">
              <a:off x="580" y="3793"/>
              <a:ext cx="0"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53986247"/>
      </p:ext>
    </p:extLst>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25413" y="115888"/>
            <a:ext cx="88392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可变分区地址转换与存储保护</a:t>
            </a:r>
          </a:p>
        </p:txBody>
      </p:sp>
      <p:sp>
        <p:nvSpPr>
          <p:cNvPr id="2052" name="Rectangle 3"/>
          <p:cNvSpPr>
            <a:spLocks noGrp="1" noChangeArrowheads="1"/>
          </p:cNvSpPr>
          <p:nvPr>
            <p:ph type="body" idx="1"/>
          </p:nvPr>
        </p:nvSpPr>
        <p:spPr>
          <a:xfrm>
            <a:off x="684213" y="2205038"/>
            <a:ext cx="7772400" cy="487362"/>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sp>
        <p:nvSpPr>
          <p:cNvPr id="2053" name="Text Box 4"/>
          <p:cNvSpPr txBox="1">
            <a:spLocks noChangeArrowheads="1"/>
          </p:cNvSpPr>
          <p:nvPr/>
        </p:nvSpPr>
        <p:spPr bwMode="auto">
          <a:xfrm>
            <a:off x="381000" y="887413"/>
            <a:ext cx="84582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latin typeface="Times New Roman" panose="02020603050405020304" pitchFamily="18" charset="0"/>
                <a:ea typeface="仿宋_GB2312" pitchFamily="49" charset="-122"/>
              </a:rPr>
              <a:t>       </a:t>
            </a:r>
            <a:r>
              <a:rPr kumimoji="1" lang="zh-CN" altLang="en-US" sz="3200">
                <a:latin typeface="Times New Roman" panose="02020603050405020304" pitchFamily="18" charset="0"/>
                <a:ea typeface="华文新魏" panose="02010800040101010101" pitchFamily="2" charset="-122"/>
              </a:rPr>
              <a:t>在可变分区方式中，一般采作动态定位装入作业。当作业装入时由硬件完成地址转换，硬件设置两个特权寄存器： </a:t>
            </a:r>
          </a:p>
        </p:txBody>
      </p:sp>
      <p:graphicFrame>
        <p:nvGraphicFramePr>
          <p:cNvPr id="40965" name="Object 5"/>
          <p:cNvGraphicFramePr>
            <a:graphicFrameLocks noChangeAspect="1"/>
          </p:cNvGraphicFramePr>
          <p:nvPr/>
        </p:nvGraphicFramePr>
        <p:xfrm>
          <a:off x="468313" y="2501900"/>
          <a:ext cx="7991475" cy="927100"/>
        </p:xfrm>
        <a:graphic>
          <a:graphicData uri="http://schemas.openxmlformats.org/presentationml/2006/ole">
            <mc:AlternateContent xmlns:mc="http://schemas.openxmlformats.org/markup-compatibility/2006">
              <mc:Choice xmlns:v="urn:schemas-microsoft-com:vml" Requires="v">
                <p:oleObj spid="_x0000_s5223" name="公式" r:id="rId3" imgW="3390840" imgH="419040" progId="Equation.3">
                  <p:embed/>
                </p:oleObj>
              </mc:Choice>
              <mc:Fallback>
                <p:oleObj name="公式" r:id="rId3" imgW="339084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01900"/>
                        <a:ext cx="79914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8313" y="3763963"/>
            <a:ext cx="8229600" cy="1752600"/>
            <a:chOff x="2704" y="12154"/>
            <a:chExt cx="7020" cy="1469"/>
          </a:xfrm>
        </p:grpSpPr>
        <p:grpSp>
          <p:nvGrpSpPr>
            <p:cNvPr id="2055" name="Group 7"/>
            <p:cNvGrpSpPr>
              <a:grpSpLocks/>
            </p:cNvGrpSpPr>
            <p:nvPr/>
          </p:nvGrpSpPr>
          <p:grpSpPr bwMode="auto">
            <a:xfrm>
              <a:off x="2704" y="12154"/>
              <a:ext cx="2320" cy="1469"/>
              <a:chOff x="2984" y="12165"/>
              <a:chExt cx="2320" cy="1469"/>
            </a:xfrm>
          </p:grpSpPr>
          <p:sp>
            <p:nvSpPr>
              <p:cNvPr id="2062" name="Freeform 8"/>
              <p:cNvSpPr>
                <a:spLocks/>
              </p:cNvSpPr>
              <p:nvPr/>
            </p:nvSpPr>
            <p:spPr bwMode="auto">
              <a:xfrm>
                <a:off x="3664" y="12165"/>
                <a:ext cx="1640" cy="1469"/>
              </a:xfrm>
              <a:custGeom>
                <a:avLst/>
                <a:gdLst>
                  <a:gd name="T0" fmla="*/ 0 w 1320"/>
                  <a:gd name="T1" fmla="*/ 29 h 1449"/>
                  <a:gd name="T2" fmla="*/ 0 w 1320"/>
                  <a:gd name="T3" fmla="*/ 1510 h 1449"/>
                  <a:gd name="T4" fmla="*/ 524 w 1320"/>
                  <a:gd name="T5" fmla="*/ 1392 h 1449"/>
                  <a:gd name="T6" fmla="*/ 1387 w 1320"/>
                  <a:gd name="T7" fmla="*/ 1392 h 1449"/>
                  <a:gd name="T8" fmla="*/ 2532 w 1320"/>
                  <a:gd name="T9" fmla="*/ 1510 h 1449"/>
                  <a:gd name="T10" fmla="*/ 2532 w 1320"/>
                  <a:gd name="T11" fmla="*/ 92 h 1449"/>
                  <a:gd name="T12" fmla="*/ 1984 w 1320"/>
                  <a:gd name="T13" fmla="*/ 0 h 1449"/>
                  <a:gd name="T14" fmla="*/ 1542 w 1320"/>
                  <a:gd name="T15" fmla="*/ 35 h 1449"/>
                  <a:gd name="T16" fmla="*/ 1210 w 1320"/>
                  <a:gd name="T17" fmla="*/ 179 h 1449"/>
                  <a:gd name="T18" fmla="*/ 726 w 1320"/>
                  <a:gd name="T19" fmla="*/ 167 h 1449"/>
                  <a:gd name="T20" fmla="*/ 0 w 1320"/>
                  <a:gd name="T21" fmla="*/ 29 h 14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20"/>
                  <a:gd name="T34" fmla="*/ 0 h 1449"/>
                  <a:gd name="T35" fmla="*/ 1320 w 1320"/>
                  <a:gd name="T36" fmla="*/ 1449 h 14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20" h="1449">
                    <a:moveTo>
                      <a:pt x="0" y="29"/>
                    </a:moveTo>
                    <a:lnTo>
                      <a:pt x="0" y="1449"/>
                    </a:lnTo>
                    <a:lnTo>
                      <a:pt x="274" y="1336"/>
                    </a:lnTo>
                    <a:lnTo>
                      <a:pt x="723" y="1336"/>
                    </a:lnTo>
                    <a:lnTo>
                      <a:pt x="1320" y="1449"/>
                    </a:lnTo>
                    <a:lnTo>
                      <a:pt x="1320" y="89"/>
                    </a:lnTo>
                    <a:lnTo>
                      <a:pt x="1034" y="0"/>
                    </a:lnTo>
                    <a:lnTo>
                      <a:pt x="804" y="35"/>
                    </a:lnTo>
                    <a:lnTo>
                      <a:pt x="631" y="173"/>
                    </a:lnTo>
                    <a:lnTo>
                      <a:pt x="378" y="161"/>
                    </a:lnTo>
                    <a:lnTo>
                      <a:pt x="0" y="29"/>
                    </a:lnTo>
                    <a:close/>
                  </a:path>
                </a:pathLst>
              </a:custGeom>
              <a:solidFill>
                <a:srgbClr val="FFFFFF"/>
              </a:solidFill>
              <a:ln w="9525">
                <a:solidFill>
                  <a:srgbClr val="000000"/>
                </a:solidFill>
                <a:round/>
                <a:headEnd/>
                <a:tailEnd type="none" w="sm" len="me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3" name="Text Box 9"/>
              <p:cNvSpPr txBox="1">
                <a:spLocks noChangeArrowheads="1"/>
              </p:cNvSpPr>
              <p:nvPr/>
            </p:nvSpPr>
            <p:spPr bwMode="auto">
              <a:xfrm>
                <a:off x="3664" y="12594"/>
                <a:ext cx="1640" cy="600"/>
              </a:xfrm>
              <a:prstGeom prst="rect">
                <a:avLst/>
              </a:prstGeom>
              <a:solidFill>
                <a:srgbClr val="FFFFFF"/>
              </a:solidFill>
              <a:ln w="9525">
                <a:solidFill>
                  <a:srgbClr val="333333"/>
                </a:solidFill>
                <a:miter lim="800000"/>
                <a:headEnd/>
                <a:tailEnd type="none" w="sm" len="me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Times New Roman" panose="02020603050405020304" pitchFamily="18" charset="0"/>
                  </a:rPr>
                  <a:t>作业</a:t>
                </a:r>
                <a:r>
                  <a:rPr lang="en-US" altLang="zh-CN" sz="2000">
                    <a:latin typeface="Times New Roman" panose="02020603050405020304" pitchFamily="18" charset="0"/>
                  </a:rPr>
                  <a:t>J</a:t>
                </a:r>
                <a:r>
                  <a:rPr lang="zh-CN" altLang="en-US" sz="2000">
                    <a:latin typeface="Times New Roman" panose="02020603050405020304" pitchFamily="18" charset="0"/>
                  </a:rPr>
                  <a:t>的分区</a:t>
                </a:r>
              </a:p>
            </p:txBody>
          </p:sp>
          <p:sp>
            <p:nvSpPr>
              <p:cNvPr id="2064" name="Text Box 10"/>
              <p:cNvSpPr txBox="1">
                <a:spLocks noChangeArrowheads="1"/>
              </p:cNvSpPr>
              <p:nvPr/>
            </p:nvSpPr>
            <p:spPr bwMode="auto">
              <a:xfrm>
                <a:off x="3104" y="12454"/>
                <a:ext cx="500" cy="360"/>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60K</a:t>
                </a:r>
              </a:p>
            </p:txBody>
          </p:sp>
          <p:sp>
            <p:nvSpPr>
              <p:cNvPr id="2065" name="Text Box 11"/>
              <p:cNvSpPr txBox="1">
                <a:spLocks noChangeArrowheads="1"/>
              </p:cNvSpPr>
              <p:nvPr/>
            </p:nvSpPr>
            <p:spPr bwMode="auto">
              <a:xfrm>
                <a:off x="2984" y="13014"/>
                <a:ext cx="620" cy="340"/>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124K</a:t>
                </a:r>
              </a:p>
            </p:txBody>
          </p:sp>
        </p:grpSp>
        <p:grpSp>
          <p:nvGrpSpPr>
            <p:cNvPr id="2056" name="Group 12"/>
            <p:cNvGrpSpPr>
              <a:grpSpLocks/>
            </p:cNvGrpSpPr>
            <p:nvPr/>
          </p:nvGrpSpPr>
          <p:grpSpPr bwMode="auto">
            <a:xfrm>
              <a:off x="6124" y="12494"/>
              <a:ext cx="1380" cy="840"/>
              <a:chOff x="5804" y="12494"/>
              <a:chExt cx="1380" cy="840"/>
            </a:xfrm>
          </p:grpSpPr>
          <p:sp>
            <p:nvSpPr>
              <p:cNvPr id="2060" name="Text Box 13"/>
              <p:cNvSpPr txBox="1">
                <a:spLocks noChangeArrowheads="1"/>
              </p:cNvSpPr>
              <p:nvPr/>
            </p:nvSpPr>
            <p:spPr bwMode="auto">
              <a:xfrm>
                <a:off x="6084" y="12494"/>
                <a:ext cx="780" cy="42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60K</a:t>
                </a:r>
              </a:p>
            </p:txBody>
          </p:sp>
          <p:sp>
            <p:nvSpPr>
              <p:cNvPr id="2061" name="Text Box 14"/>
              <p:cNvSpPr txBox="1">
                <a:spLocks noChangeArrowheads="1"/>
              </p:cNvSpPr>
              <p:nvPr/>
            </p:nvSpPr>
            <p:spPr bwMode="auto">
              <a:xfrm>
                <a:off x="5804" y="12994"/>
                <a:ext cx="1380" cy="340"/>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基址寄存器</a:t>
                </a:r>
              </a:p>
            </p:txBody>
          </p:sp>
        </p:grpSp>
        <p:grpSp>
          <p:nvGrpSpPr>
            <p:cNvPr id="2057" name="Group 15"/>
            <p:cNvGrpSpPr>
              <a:grpSpLocks/>
            </p:cNvGrpSpPr>
            <p:nvPr/>
          </p:nvGrpSpPr>
          <p:grpSpPr bwMode="auto">
            <a:xfrm>
              <a:off x="8344" y="12514"/>
              <a:ext cx="1380" cy="820"/>
              <a:chOff x="7644" y="12514"/>
              <a:chExt cx="1380" cy="820"/>
            </a:xfrm>
          </p:grpSpPr>
          <p:sp>
            <p:nvSpPr>
              <p:cNvPr id="2058" name="Text Box 16"/>
              <p:cNvSpPr txBox="1">
                <a:spLocks noChangeArrowheads="1"/>
              </p:cNvSpPr>
              <p:nvPr/>
            </p:nvSpPr>
            <p:spPr bwMode="auto">
              <a:xfrm>
                <a:off x="7924" y="12514"/>
                <a:ext cx="740" cy="400"/>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a:latin typeface="Times New Roman" panose="02020603050405020304" pitchFamily="18" charset="0"/>
                  </a:rPr>
                  <a:t>64K</a:t>
                </a:r>
              </a:p>
            </p:txBody>
          </p:sp>
          <p:sp>
            <p:nvSpPr>
              <p:cNvPr id="2059" name="Text Box 17"/>
              <p:cNvSpPr txBox="1">
                <a:spLocks noChangeArrowheads="1"/>
              </p:cNvSpPr>
              <p:nvPr/>
            </p:nvSpPr>
            <p:spPr bwMode="auto">
              <a:xfrm>
                <a:off x="7644" y="12994"/>
                <a:ext cx="1380" cy="340"/>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000">
                    <a:latin typeface="Times New Roman" panose="02020603050405020304" pitchFamily="18" charset="0"/>
                  </a:rPr>
                  <a:t>限长寄存器</a:t>
                </a:r>
              </a:p>
            </p:txBody>
          </p:sp>
        </p:grpSp>
      </p:grpSp>
    </p:spTree>
    <p:extLst>
      <p:ext uri="{BB962C8B-B14F-4D97-AF65-F5344CB8AC3E}">
        <p14:creationId xmlns:p14="http://schemas.microsoft.com/office/powerpoint/2010/main" val="74902191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6725" y="115888"/>
            <a:ext cx="8497888"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可变分区地址转换与存储保护</a:t>
            </a:r>
            <a:r>
              <a:rPr kumimoji="1" lang="en-US" altLang="zh-CN">
                <a:solidFill>
                  <a:srgbClr val="FF0000"/>
                </a:solidFill>
                <a:latin typeface="Times New Roman" panose="02020603050405020304" pitchFamily="18" charset="0"/>
                <a:ea typeface="华文新魏" panose="02010800040101010101" pitchFamily="2" charset="-122"/>
              </a:rPr>
              <a:t>(2)</a:t>
            </a:r>
          </a:p>
        </p:txBody>
      </p:sp>
      <p:sp>
        <p:nvSpPr>
          <p:cNvPr id="43011" name="Rectangle 19"/>
          <p:cNvSpPr>
            <a:spLocks noGrp="1" noChangeArrowheads="1"/>
          </p:cNvSpPr>
          <p:nvPr>
            <p:ph type="body" idx="1"/>
          </p:nvPr>
        </p:nvSpPr>
        <p:spPr>
          <a:xfrm>
            <a:off x="179388" y="981075"/>
            <a:ext cx="6840537" cy="487363"/>
          </a:xfrm>
        </p:spPr>
        <p:txBody>
          <a:bodyPr/>
          <a:lstStyle/>
          <a:p>
            <a:pPr eaLnBrk="1" hangingPunct="1"/>
            <a:r>
              <a:rPr kumimoji="1" lang="zh-CN" altLang="en-US" b="1">
                <a:solidFill>
                  <a:srgbClr val="333399"/>
                </a:solidFill>
                <a:ea typeface="华文新魏" panose="02010800040101010101" pitchFamily="2" charset="-122"/>
              </a:rPr>
              <a:t>分区地址转换与存储保护示意图：</a:t>
            </a:r>
          </a:p>
        </p:txBody>
      </p:sp>
      <p:grpSp>
        <p:nvGrpSpPr>
          <p:cNvPr id="43012" name="Group 45"/>
          <p:cNvGrpSpPr>
            <a:grpSpLocks/>
          </p:cNvGrpSpPr>
          <p:nvPr/>
        </p:nvGrpSpPr>
        <p:grpSpPr bwMode="auto">
          <a:xfrm>
            <a:off x="954088" y="1547813"/>
            <a:ext cx="7073900" cy="3825875"/>
            <a:chOff x="385" y="1159"/>
            <a:chExt cx="4456" cy="2410"/>
          </a:xfrm>
        </p:grpSpPr>
        <p:sp>
          <p:nvSpPr>
            <p:cNvPr id="43014" name="Text Box 21"/>
            <p:cNvSpPr txBox="1">
              <a:spLocks noChangeArrowheads="1"/>
            </p:cNvSpPr>
            <p:nvPr/>
          </p:nvSpPr>
          <p:spPr bwMode="auto">
            <a:xfrm>
              <a:off x="2688" y="1401"/>
              <a:ext cx="761" cy="308"/>
            </a:xfrm>
            <a:prstGeom prst="rect">
              <a:avLst/>
            </a:prstGeom>
            <a:solidFill>
              <a:schemeClr val="accent1"/>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0033CC"/>
                  </a:solidFill>
                  <a:latin typeface="华文新魏" panose="02010800040101010101" pitchFamily="2" charset="-122"/>
                  <a:ea typeface="华文新魏" panose="02010800040101010101" pitchFamily="2" charset="-122"/>
                </a:rPr>
                <a:t>基址</a:t>
              </a:r>
            </a:p>
          </p:txBody>
        </p:sp>
        <p:sp>
          <p:nvSpPr>
            <p:cNvPr id="43015" name="Text Box 22"/>
            <p:cNvSpPr txBox="1">
              <a:spLocks noChangeArrowheads="1"/>
            </p:cNvSpPr>
            <p:nvPr/>
          </p:nvSpPr>
          <p:spPr bwMode="auto">
            <a:xfrm>
              <a:off x="2517" y="1159"/>
              <a:ext cx="10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华文新魏" panose="02010800040101010101" pitchFamily="2" charset="-122"/>
                  <a:ea typeface="华文新魏" panose="02010800040101010101" pitchFamily="2" charset="-122"/>
                </a:rPr>
                <a:t>基址寄存器</a:t>
              </a:r>
            </a:p>
          </p:txBody>
        </p:sp>
        <p:sp>
          <p:nvSpPr>
            <p:cNvPr id="43016" name="Text Box 23"/>
            <p:cNvSpPr txBox="1">
              <a:spLocks noChangeArrowheads="1"/>
            </p:cNvSpPr>
            <p:nvPr/>
          </p:nvSpPr>
          <p:spPr bwMode="auto">
            <a:xfrm>
              <a:off x="839" y="2690"/>
              <a:ext cx="82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华文新魏" panose="02010800040101010101" pitchFamily="2" charset="-122"/>
                  <a:ea typeface="华文新魏" panose="02010800040101010101" pitchFamily="2" charset="-122"/>
                </a:rPr>
                <a:t>逻辑地址</a:t>
              </a:r>
            </a:p>
          </p:txBody>
        </p:sp>
        <p:sp>
          <p:nvSpPr>
            <p:cNvPr id="43017" name="Line 24"/>
            <p:cNvSpPr>
              <a:spLocks noChangeShapeType="1"/>
            </p:cNvSpPr>
            <p:nvPr/>
          </p:nvSpPr>
          <p:spPr bwMode="auto">
            <a:xfrm flipV="1">
              <a:off x="3471" y="1483"/>
              <a:ext cx="24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43018" name="Text Box 25"/>
            <p:cNvSpPr txBox="1">
              <a:spLocks noChangeArrowheads="1"/>
            </p:cNvSpPr>
            <p:nvPr/>
          </p:nvSpPr>
          <p:spPr bwMode="auto">
            <a:xfrm>
              <a:off x="385" y="2474"/>
              <a:ext cx="5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ea typeface="华文新魏" panose="02010800040101010101" pitchFamily="2" charset="-122"/>
                </a:rPr>
                <a:t>CPU</a:t>
              </a:r>
            </a:p>
          </p:txBody>
        </p:sp>
        <p:sp>
          <p:nvSpPr>
            <p:cNvPr id="43019" name="AutoShape 26"/>
            <p:cNvSpPr>
              <a:spLocks noChangeArrowheads="1"/>
            </p:cNvSpPr>
            <p:nvPr/>
          </p:nvSpPr>
          <p:spPr bwMode="auto">
            <a:xfrm>
              <a:off x="3002" y="2474"/>
              <a:ext cx="147" cy="228"/>
            </a:xfrm>
            <a:prstGeom prst="flowChartOr">
              <a:avLst/>
            </a:prstGeom>
            <a:solidFill>
              <a:schemeClr val="accent1"/>
            </a:solidFill>
            <a:ln w="19050">
              <a:solidFill>
                <a:srgbClr val="000000"/>
              </a:solidFill>
              <a:round/>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0" name="Line 27"/>
            <p:cNvSpPr>
              <a:spLocks noChangeShapeType="1"/>
            </p:cNvSpPr>
            <p:nvPr/>
          </p:nvSpPr>
          <p:spPr bwMode="auto">
            <a:xfrm>
              <a:off x="3080" y="1714"/>
              <a:ext cx="0" cy="78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21" name="Line 28"/>
            <p:cNvSpPr>
              <a:spLocks noChangeShapeType="1"/>
            </p:cNvSpPr>
            <p:nvPr/>
          </p:nvSpPr>
          <p:spPr bwMode="auto">
            <a:xfrm>
              <a:off x="913" y="2622"/>
              <a:ext cx="68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22" name="Line 29"/>
            <p:cNvSpPr>
              <a:spLocks noChangeShapeType="1"/>
            </p:cNvSpPr>
            <p:nvPr/>
          </p:nvSpPr>
          <p:spPr bwMode="auto">
            <a:xfrm flipV="1">
              <a:off x="3128" y="2583"/>
              <a:ext cx="832"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23" name="Text Box 30"/>
            <p:cNvSpPr txBox="1">
              <a:spLocks noChangeArrowheads="1"/>
            </p:cNvSpPr>
            <p:nvPr/>
          </p:nvSpPr>
          <p:spPr bwMode="auto">
            <a:xfrm>
              <a:off x="3040" y="2659"/>
              <a:ext cx="88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华文新魏" panose="02010800040101010101" pitchFamily="2" charset="-122"/>
                  <a:ea typeface="华文新魏" panose="02010800040101010101" pitchFamily="2" charset="-122"/>
                </a:rPr>
                <a:t>绝对地址</a:t>
              </a:r>
            </a:p>
          </p:txBody>
        </p:sp>
        <p:sp>
          <p:nvSpPr>
            <p:cNvPr id="43024" name="Text Box 31"/>
            <p:cNvSpPr txBox="1">
              <a:spLocks noChangeArrowheads="1"/>
            </p:cNvSpPr>
            <p:nvPr/>
          </p:nvSpPr>
          <p:spPr bwMode="auto">
            <a:xfrm>
              <a:off x="3960" y="1449"/>
              <a:ext cx="881" cy="454"/>
            </a:xfrm>
            <a:prstGeom prst="rect">
              <a:avLst/>
            </a:prstGeom>
            <a:solidFill>
              <a:schemeClr val="accent1"/>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0033CC"/>
                  </a:solidFill>
                  <a:latin typeface="华文新魏" panose="02010800040101010101" pitchFamily="2" charset="-122"/>
                  <a:ea typeface="华文新魏" panose="02010800040101010101" pitchFamily="2" charset="-122"/>
                </a:rPr>
                <a:t>操作系统区</a:t>
              </a:r>
            </a:p>
          </p:txBody>
        </p:sp>
        <p:sp>
          <p:nvSpPr>
            <p:cNvPr id="43025" name="Text Box 32"/>
            <p:cNvSpPr txBox="1">
              <a:spLocks noChangeArrowheads="1"/>
            </p:cNvSpPr>
            <p:nvPr/>
          </p:nvSpPr>
          <p:spPr bwMode="auto">
            <a:xfrm>
              <a:off x="3960" y="1907"/>
              <a:ext cx="881" cy="453"/>
            </a:xfrm>
            <a:prstGeom prst="rect">
              <a:avLst/>
            </a:prstGeom>
            <a:solidFill>
              <a:schemeClr val="accent1"/>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0033CC"/>
                  </a:solidFill>
                  <a:latin typeface="华文新魏" panose="02010800040101010101" pitchFamily="2" charset="-122"/>
                  <a:ea typeface="华文新魏" panose="02010800040101010101" pitchFamily="2" charset="-122"/>
                </a:rPr>
                <a:t>空闲分区</a:t>
              </a:r>
              <a:r>
                <a:rPr lang="en-US" altLang="zh-CN" sz="2000" b="1">
                  <a:solidFill>
                    <a:srgbClr val="0033CC"/>
                  </a:solidFill>
                  <a:latin typeface="华文新魏" panose="02010800040101010101" pitchFamily="2" charset="-122"/>
                  <a:ea typeface="华文新魏" panose="02010800040101010101" pitchFamily="2" charset="-122"/>
                </a:rPr>
                <a:t>1</a:t>
              </a:r>
            </a:p>
          </p:txBody>
        </p:sp>
        <p:sp>
          <p:nvSpPr>
            <p:cNvPr id="43026" name="Text Box 33"/>
            <p:cNvSpPr txBox="1">
              <a:spLocks noChangeArrowheads="1"/>
            </p:cNvSpPr>
            <p:nvPr/>
          </p:nvSpPr>
          <p:spPr bwMode="auto">
            <a:xfrm>
              <a:off x="3960" y="2360"/>
              <a:ext cx="881" cy="453"/>
            </a:xfrm>
            <a:prstGeom prst="rect">
              <a:avLst/>
            </a:prstGeom>
            <a:solidFill>
              <a:schemeClr val="accent1"/>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0033CC"/>
                  </a:solidFill>
                  <a:latin typeface="华文新魏" panose="02010800040101010101" pitchFamily="2" charset="-122"/>
                  <a:ea typeface="华文新魏" panose="02010800040101010101" pitchFamily="2" charset="-122"/>
                </a:rPr>
                <a:t>用户作业</a:t>
              </a:r>
              <a:r>
                <a:rPr lang="en-US" altLang="zh-CN" sz="2000" b="1">
                  <a:solidFill>
                    <a:srgbClr val="0033CC"/>
                  </a:solidFill>
                  <a:latin typeface="华文新魏" panose="02010800040101010101" pitchFamily="2" charset="-122"/>
                  <a:ea typeface="华文新魏" panose="02010800040101010101" pitchFamily="2" charset="-122"/>
                </a:rPr>
                <a:t>1</a:t>
              </a:r>
            </a:p>
            <a:p>
              <a:pPr algn="ctr"/>
              <a:endParaRPr lang="en-US" altLang="zh-CN" sz="2000" b="1">
                <a:solidFill>
                  <a:srgbClr val="0033CC"/>
                </a:solidFill>
                <a:latin typeface="华文新魏" panose="02010800040101010101" pitchFamily="2" charset="-122"/>
                <a:ea typeface="华文新魏" panose="02010800040101010101" pitchFamily="2" charset="-122"/>
              </a:endParaRPr>
            </a:p>
          </p:txBody>
        </p:sp>
        <p:sp>
          <p:nvSpPr>
            <p:cNvPr id="43027" name="Text Box 34"/>
            <p:cNvSpPr txBox="1">
              <a:spLocks noChangeArrowheads="1"/>
            </p:cNvSpPr>
            <p:nvPr/>
          </p:nvSpPr>
          <p:spPr bwMode="auto">
            <a:xfrm>
              <a:off x="3960" y="2813"/>
              <a:ext cx="881" cy="453"/>
            </a:xfrm>
            <a:prstGeom prst="rect">
              <a:avLst/>
            </a:prstGeom>
            <a:solidFill>
              <a:schemeClr val="accent1"/>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0033CC"/>
                  </a:solidFill>
                  <a:latin typeface="华文新魏" panose="02010800040101010101" pitchFamily="2" charset="-122"/>
                  <a:ea typeface="华文新魏" panose="02010800040101010101" pitchFamily="2" charset="-122"/>
                </a:rPr>
                <a:t>空闲分区</a:t>
              </a:r>
              <a:r>
                <a:rPr lang="en-US" altLang="zh-CN" sz="2000" b="1">
                  <a:solidFill>
                    <a:srgbClr val="0033CC"/>
                  </a:solidFill>
                  <a:latin typeface="华文新魏" panose="02010800040101010101" pitchFamily="2" charset="-122"/>
                  <a:ea typeface="华文新魏" panose="02010800040101010101" pitchFamily="2" charset="-122"/>
                </a:rPr>
                <a:t>2</a:t>
              </a:r>
            </a:p>
          </p:txBody>
        </p:sp>
        <p:sp>
          <p:nvSpPr>
            <p:cNvPr id="43028" name="Text Box 35"/>
            <p:cNvSpPr txBox="1">
              <a:spLocks noChangeArrowheads="1"/>
            </p:cNvSpPr>
            <p:nvPr/>
          </p:nvSpPr>
          <p:spPr bwMode="auto">
            <a:xfrm>
              <a:off x="1709" y="1401"/>
              <a:ext cx="732" cy="308"/>
            </a:xfrm>
            <a:prstGeom prst="rect">
              <a:avLst/>
            </a:prstGeom>
            <a:solidFill>
              <a:schemeClr val="accent1"/>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0033CC"/>
                  </a:solidFill>
                  <a:latin typeface="华文新魏" panose="02010800040101010101" pitchFamily="2" charset="-122"/>
                  <a:ea typeface="华文新魏" panose="02010800040101010101" pitchFamily="2" charset="-122"/>
                </a:rPr>
                <a:t>限长</a:t>
              </a:r>
            </a:p>
          </p:txBody>
        </p:sp>
        <p:sp>
          <p:nvSpPr>
            <p:cNvPr id="43029" name="Text Box 36"/>
            <p:cNvSpPr txBox="1">
              <a:spLocks noChangeArrowheads="1"/>
            </p:cNvSpPr>
            <p:nvPr/>
          </p:nvSpPr>
          <p:spPr bwMode="auto">
            <a:xfrm>
              <a:off x="1429" y="1159"/>
              <a:ext cx="102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华文新魏" panose="02010800040101010101" pitchFamily="2" charset="-122"/>
                  <a:ea typeface="华文新魏" panose="02010800040101010101" pitchFamily="2" charset="-122"/>
                </a:rPr>
                <a:t>限长寄存器</a:t>
              </a:r>
            </a:p>
          </p:txBody>
        </p:sp>
        <p:sp>
          <p:nvSpPr>
            <p:cNvPr id="43030" name="Line 37"/>
            <p:cNvSpPr>
              <a:spLocks noChangeShapeType="1"/>
            </p:cNvSpPr>
            <p:nvPr/>
          </p:nvSpPr>
          <p:spPr bwMode="auto">
            <a:xfrm>
              <a:off x="2101" y="1711"/>
              <a:ext cx="0" cy="60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31" name="AutoShape 38"/>
            <p:cNvSpPr>
              <a:spLocks noChangeArrowheads="1"/>
            </p:cNvSpPr>
            <p:nvPr/>
          </p:nvSpPr>
          <p:spPr bwMode="auto">
            <a:xfrm>
              <a:off x="1612" y="2309"/>
              <a:ext cx="978" cy="603"/>
            </a:xfrm>
            <a:prstGeom prst="flowChartDecision">
              <a:avLst/>
            </a:prstGeom>
            <a:solidFill>
              <a:schemeClr val="accent1"/>
            </a:solidFill>
            <a:ln w="19050">
              <a:solidFill>
                <a:srgbClr val="000000"/>
              </a:solidFill>
              <a:miter lim="800000"/>
              <a:headEnd/>
              <a:tailEnd/>
            </a:ln>
          </p:spPr>
          <p:txBody>
            <a:bodyPr t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2" name="Text Box 39"/>
            <p:cNvSpPr txBox="1">
              <a:spLocks noChangeArrowheads="1"/>
            </p:cNvSpPr>
            <p:nvPr/>
          </p:nvSpPr>
          <p:spPr bwMode="auto">
            <a:xfrm>
              <a:off x="1875" y="2403"/>
              <a:ext cx="441" cy="347"/>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85000"/>
                </a:lnSpc>
              </a:pPr>
              <a:r>
                <a:rPr lang="en-US" altLang="zh-CN" sz="2400" b="1">
                  <a:solidFill>
                    <a:srgbClr val="0033CC"/>
                  </a:solidFill>
                  <a:latin typeface="华文新魏" panose="02010800040101010101" pitchFamily="2" charset="-122"/>
                  <a:ea typeface="华文新魏" panose="02010800040101010101" pitchFamily="2" charset="-122"/>
                </a:rPr>
                <a:t>&lt;</a:t>
              </a:r>
            </a:p>
            <a:p>
              <a:pPr algn="ctr">
                <a:lnSpc>
                  <a:spcPct val="85000"/>
                </a:lnSpc>
              </a:pPr>
              <a:r>
                <a:rPr lang="zh-CN" altLang="en-US" sz="2400" b="1">
                  <a:solidFill>
                    <a:srgbClr val="0033CC"/>
                  </a:solidFill>
                  <a:latin typeface="华文新魏" panose="02010800040101010101" pitchFamily="2" charset="-122"/>
                  <a:ea typeface="华文新魏" panose="02010800040101010101" pitchFamily="2" charset="-122"/>
                </a:rPr>
                <a:t>限长</a:t>
              </a:r>
            </a:p>
          </p:txBody>
        </p:sp>
        <p:sp>
          <p:nvSpPr>
            <p:cNvPr id="43033" name="Line 40"/>
            <p:cNvSpPr>
              <a:spLocks noChangeShapeType="1"/>
            </p:cNvSpPr>
            <p:nvPr/>
          </p:nvSpPr>
          <p:spPr bwMode="auto">
            <a:xfrm flipV="1">
              <a:off x="2590" y="2622"/>
              <a:ext cx="391" cy="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34" name="Line 41"/>
            <p:cNvSpPr>
              <a:spLocks noChangeShapeType="1"/>
            </p:cNvSpPr>
            <p:nvPr/>
          </p:nvSpPr>
          <p:spPr bwMode="auto">
            <a:xfrm flipH="1">
              <a:off x="3715" y="1483"/>
              <a:ext cx="0" cy="9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zh-CN" altLang="en-US"/>
            </a:p>
          </p:txBody>
        </p:sp>
        <p:sp>
          <p:nvSpPr>
            <p:cNvPr id="43035" name="Line 42"/>
            <p:cNvSpPr>
              <a:spLocks noChangeShapeType="1"/>
            </p:cNvSpPr>
            <p:nvPr/>
          </p:nvSpPr>
          <p:spPr bwMode="auto">
            <a:xfrm>
              <a:off x="3715" y="2394"/>
              <a:ext cx="2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36" name="Line 43"/>
            <p:cNvSpPr>
              <a:spLocks noChangeShapeType="1"/>
            </p:cNvSpPr>
            <p:nvPr/>
          </p:nvSpPr>
          <p:spPr bwMode="auto">
            <a:xfrm>
              <a:off x="2101" y="2936"/>
              <a:ext cx="0" cy="3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zh-CN" altLang="en-US"/>
            </a:p>
          </p:txBody>
        </p:sp>
        <p:sp>
          <p:nvSpPr>
            <p:cNvPr id="43037" name="Text Box 44"/>
            <p:cNvSpPr txBox="1">
              <a:spLocks noChangeArrowheads="1"/>
            </p:cNvSpPr>
            <p:nvPr/>
          </p:nvSpPr>
          <p:spPr bwMode="auto">
            <a:xfrm>
              <a:off x="1676" y="3339"/>
              <a:ext cx="8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华文新魏" panose="02010800040101010101" pitchFamily="2" charset="-122"/>
                  <a:ea typeface="华文新魏" panose="02010800040101010101" pitchFamily="2" charset="-122"/>
                </a:rPr>
                <a:t>越界中断</a:t>
              </a:r>
            </a:p>
          </p:txBody>
        </p:sp>
      </p:grpSp>
      <p:sp>
        <p:nvSpPr>
          <p:cNvPr id="52270" name="Text Box 46"/>
          <p:cNvSpPr txBox="1">
            <a:spLocks noChangeArrowheads="1"/>
          </p:cNvSpPr>
          <p:nvPr/>
        </p:nvSpPr>
        <p:spPr bwMode="auto">
          <a:xfrm>
            <a:off x="1431925" y="5516563"/>
            <a:ext cx="6235700" cy="436562"/>
          </a:xfrm>
          <a:prstGeom prst="rect">
            <a:avLst/>
          </a:prstGeom>
          <a:solidFill>
            <a:srgbClr val="C0C0C0"/>
          </a:solidFill>
          <a:ln w="9525">
            <a:solidFill>
              <a:srgbClr val="969696"/>
            </a:solidFill>
            <a:miter lim="800000"/>
            <a:headEnd/>
            <a:tailEnd/>
          </a:ln>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dirty="0">
                <a:solidFill>
                  <a:srgbClr val="FF0000"/>
                </a:solidFill>
                <a:latin typeface="Times New Roman" panose="02020603050405020304" pitchFamily="18" charset="0"/>
                <a:ea typeface="仿宋_GB2312" pitchFamily="49" charset="-122"/>
              </a:rPr>
              <a:t>绝对地址</a:t>
            </a:r>
            <a:r>
              <a:rPr kumimoji="1" lang="en-US" altLang="zh-CN" sz="2800" b="1" dirty="0">
                <a:solidFill>
                  <a:srgbClr val="FF0000"/>
                </a:solidFill>
                <a:latin typeface="Times New Roman" panose="02020603050405020304" pitchFamily="18" charset="0"/>
                <a:ea typeface="仿宋_GB2312" pitchFamily="49" charset="-122"/>
              </a:rPr>
              <a:t>=</a:t>
            </a:r>
            <a:r>
              <a:rPr kumimoji="1" lang="zh-CN" altLang="en-US" sz="2800" b="1" dirty="0">
                <a:solidFill>
                  <a:srgbClr val="FF0000"/>
                </a:solidFill>
                <a:latin typeface="Times New Roman" panose="02020603050405020304" pitchFamily="18" charset="0"/>
                <a:ea typeface="仿宋_GB2312" pitchFamily="49" charset="-122"/>
              </a:rPr>
              <a:t>逻辑地址</a:t>
            </a:r>
            <a:r>
              <a:rPr kumimoji="1" lang="en-US" altLang="zh-CN" sz="2800" b="1" dirty="0">
                <a:solidFill>
                  <a:srgbClr val="FF0000"/>
                </a:solidFill>
                <a:latin typeface="Times New Roman" panose="02020603050405020304" pitchFamily="18" charset="0"/>
                <a:ea typeface="仿宋_GB2312" pitchFamily="49" charset="-122"/>
              </a:rPr>
              <a:t>+</a:t>
            </a:r>
            <a:r>
              <a:rPr kumimoji="1" lang="zh-CN" altLang="en-US" sz="2800" b="1" dirty="0">
                <a:solidFill>
                  <a:srgbClr val="FF0000"/>
                </a:solidFill>
                <a:latin typeface="Times New Roman" panose="02020603050405020304" pitchFamily="18" charset="0"/>
                <a:ea typeface="仿宋_GB2312" pitchFamily="49" charset="-122"/>
              </a:rPr>
              <a:t>基址寄存器的值</a:t>
            </a:r>
          </a:p>
        </p:txBody>
      </p:sp>
    </p:spTree>
    <p:extLst>
      <p:ext uri="{BB962C8B-B14F-4D97-AF65-F5344CB8AC3E}">
        <p14:creationId xmlns:p14="http://schemas.microsoft.com/office/powerpoint/2010/main" val="79235994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7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188913"/>
            <a:ext cx="8388350"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4.1.2 </a:t>
            </a:r>
            <a:r>
              <a:rPr kumimoji="1" lang="zh-CN" altLang="en-US">
                <a:solidFill>
                  <a:srgbClr val="FF0000"/>
                </a:solidFill>
                <a:latin typeface="Times New Roman" panose="02020603050405020304" pitchFamily="18" charset="0"/>
                <a:ea typeface="华文新魏" panose="02010800040101010101" pitchFamily="2" charset="-122"/>
              </a:rPr>
              <a:t>存储管理的任务</a:t>
            </a:r>
            <a:endParaRPr lang="zh-CN" altLang="en-US" b="1">
              <a:latin typeface="华文新魏" panose="02010800040101010101" pitchFamily="2" charset="-122"/>
              <a:ea typeface="华文新魏" panose="02010800040101010101" pitchFamily="2" charset="-122"/>
            </a:endParaRPr>
          </a:p>
        </p:txBody>
      </p:sp>
      <p:sp>
        <p:nvSpPr>
          <p:cNvPr id="11267" name="Text Box 3"/>
          <p:cNvSpPr txBox="1">
            <a:spLocks noChangeArrowheads="1"/>
          </p:cNvSpPr>
          <p:nvPr/>
        </p:nvSpPr>
        <p:spPr bwMode="auto">
          <a:xfrm>
            <a:off x="485775" y="1127066"/>
            <a:ext cx="833437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solidFill>
                  <a:srgbClr val="FF0000"/>
                </a:solidFill>
                <a:latin typeface="隶书" panose="02010509060101010101" pitchFamily="49" charset="-122"/>
                <a:ea typeface="隶书" panose="02010509060101010101" pitchFamily="49" charset="-122"/>
              </a:rPr>
              <a:t>◆</a:t>
            </a:r>
            <a:r>
              <a:rPr kumimoji="1" lang="zh-CN" altLang="en-US" sz="2800" dirty="0">
                <a:latin typeface="华文新魏" panose="02010800040101010101" pitchFamily="2" charset="-122"/>
                <a:ea typeface="华文新魏" panose="02010800040101010101" pitchFamily="2" charset="-122"/>
              </a:rPr>
              <a:t>为多道程序的并发执行提供良好的环境，使每道程序都能在不受干扰的环境中运行</a:t>
            </a:r>
            <a:r>
              <a:rPr kumimoji="1" lang="zh-CN" altLang="en-US" sz="2800" b="1" dirty="0">
                <a:latin typeface="华文新魏" panose="02010800040101010101" pitchFamily="2" charset="-122"/>
                <a:ea typeface="华文新魏" panose="02010800040101010101" pitchFamily="2" charset="-122"/>
              </a:rPr>
              <a:t>。</a:t>
            </a:r>
            <a:r>
              <a:rPr kumimoji="1" lang="zh-CN" altLang="en-US" sz="2800" b="1" dirty="0">
                <a:latin typeface="隶书" panose="02010509060101010101" pitchFamily="49" charset="-122"/>
                <a:ea typeface="隶书" panose="02010509060101010101" pitchFamily="49" charset="-122"/>
              </a:rPr>
              <a:t> </a:t>
            </a:r>
          </a:p>
        </p:txBody>
      </p:sp>
      <p:sp>
        <p:nvSpPr>
          <p:cNvPr id="11268" name="Text Box 4"/>
          <p:cNvSpPr txBox="1">
            <a:spLocks noChangeArrowheads="1"/>
          </p:cNvSpPr>
          <p:nvPr/>
        </p:nvSpPr>
        <p:spPr bwMode="auto">
          <a:xfrm>
            <a:off x="520700" y="2350214"/>
            <a:ext cx="844391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solidFill>
                  <a:srgbClr val="FF0000"/>
                </a:solidFill>
                <a:latin typeface="隶书" panose="02010509060101010101" pitchFamily="49" charset="-122"/>
                <a:ea typeface="隶书" panose="02010509060101010101" pitchFamily="49" charset="-122"/>
              </a:rPr>
              <a:t>◆</a:t>
            </a:r>
            <a:r>
              <a:rPr lang="zh-CN" altLang="en-US" sz="2800" dirty="0">
                <a:latin typeface="华文新魏" panose="02010800040101010101" pitchFamily="2" charset="-122"/>
                <a:ea typeface="华文新魏" panose="02010800040101010101" pitchFamily="2" charset="-122"/>
              </a:rPr>
              <a:t>便于用户使用存贮器</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使用户从存贮器的分配、保护和共享等繁琐的事务中解脱出来</a:t>
            </a:r>
          </a:p>
        </p:txBody>
      </p:sp>
      <p:sp>
        <p:nvSpPr>
          <p:cNvPr id="11269" name="Text Box 5"/>
          <p:cNvSpPr txBox="1">
            <a:spLocks noChangeArrowheads="1"/>
          </p:cNvSpPr>
          <p:nvPr/>
        </p:nvSpPr>
        <p:spPr bwMode="auto">
          <a:xfrm>
            <a:off x="592138" y="3574177"/>
            <a:ext cx="80121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solidFill>
                  <a:srgbClr val="FF0000"/>
                </a:solidFill>
                <a:latin typeface="隶书" panose="02010509060101010101" pitchFamily="49" charset="-122"/>
                <a:ea typeface="隶书" panose="02010509060101010101" pitchFamily="49" charset="-122"/>
              </a:rPr>
              <a:t>◆</a:t>
            </a:r>
            <a:r>
              <a:rPr lang="zh-CN" altLang="en-US" sz="2800" dirty="0">
                <a:latin typeface="华文新魏" panose="02010800040101010101" pitchFamily="2" charset="-122"/>
                <a:ea typeface="华文新魏" panose="02010800040101010101" pitchFamily="2" charset="-122"/>
              </a:rPr>
              <a:t>提高存贮器的利用率，以提高系统的吞吐量。 </a:t>
            </a:r>
          </a:p>
        </p:txBody>
      </p:sp>
      <p:sp>
        <p:nvSpPr>
          <p:cNvPr id="11270" name="Text Box 6"/>
          <p:cNvSpPr txBox="1">
            <a:spLocks noChangeArrowheads="1"/>
          </p:cNvSpPr>
          <p:nvPr/>
        </p:nvSpPr>
        <p:spPr bwMode="auto">
          <a:xfrm>
            <a:off x="592138" y="4581525"/>
            <a:ext cx="822801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solidFill>
                  <a:srgbClr val="FF0000"/>
                </a:solidFill>
                <a:latin typeface="隶书" panose="02010509060101010101" pitchFamily="49" charset="-122"/>
                <a:ea typeface="隶书" panose="02010509060101010101" pitchFamily="49" charset="-122"/>
              </a:rPr>
              <a:t>◆</a:t>
            </a:r>
            <a:r>
              <a:rPr lang="zh-CN" altLang="en-US" sz="2800" dirty="0">
                <a:latin typeface="华文新魏" panose="02010800040101010101" pitchFamily="2" charset="-122"/>
                <a:ea typeface="华文新魏" panose="02010800040101010101" pitchFamily="2" charset="-122"/>
              </a:rPr>
              <a:t>从逻辑上来扩充内存空间，可使大的程序能在小的内存空间运行或允许更多的进程并发执行。 </a:t>
            </a:r>
          </a:p>
        </p:txBody>
      </p:sp>
    </p:spTree>
    <p:extLst>
      <p:ext uri="{BB962C8B-B14F-4D97-AF65-F5344CB8AC3E}">
        <p14:creationId xmlns:p14="http://schemas.microsoft.com/office/powerpoint/2010/main" val="288633808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8" grpId="0" autoUpdateAnimBg="0"/>
      <p:bldP spid="11269" grpId="0" autoUpdateAnimBg="0"/>
      <p:bldP spid="1127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333375"/>
            <a:ext cx="7772400" cy="669925"/>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多对基址</a:t>
            </a:r>
            <a:r>
              <a:rPr kumimoji="1" lang="en-US" altLang="zh-CN">
                <a:solidFill>
                  <a:srgbClr val="FF0000"/>
                </a:solidFill>
                <a:latin typeface="Times New Roman" panose="02020603050405020304" pitchFamily="18" charset="0"/>
                <a:ea typeface="华文新魏" panose="02010800040101010101" pitchFamily="2" charset="-122"/>
              </a:rPr>
              <a:t>/</a:t>
            </a:r>
            <a:r>
              <a:rPr kumimoji="1" lang="zh-CN" altLang="en-US">
                <a:solidFill>
                  <a:srgbClr val="FF0000"/>
                </a:solidFill>
                <a:latin typeface="Times New Roman" panose="02020603050405020304" pitchFamily="18" charset="0"/>
                <a:ea typeface="华文新魏" panose="02010800040101010101" pitchFamily="2" charset="-122"/>
              </a:rPr>
              <a:t>限长寄存器</a:t>
            </a:r>
          </a:p>
        </p:txBody>
      </p:sp>
      <p:sp>
        <p:nvSpPr>
          <p:cNvPr id="44035" name="Rectangle 3"/>
          <p:cNvSpPr>
            <a:spLocks noGrp="1" noChangeArrowheads="1"/>
          </p:cNvSpPr>
          <p:nvPr>
            <p:ph type="body" idx="1"/>
          </p:nvPr>
        </p:nvSpPr>
        <p:spPr>
          <a:xfrm>
            <a:off x="684213" y="1196975"/>
            <a:ext cx="7620000" cy="4092575"/>
          </a:xfrm>
        </p:spPr>
        <p:txBody>
          <a:bodyPr/>
          <a:lstStyle/>
          <a:p>
            <a:pPr algn="just" eaLnBrk="1" hangingPunct="1"/>
            <a:r>
              <a:rPr lang="zh-CN" altLang="en-US" dirty="0">
                <a:latin typeface="华文新魏" panose="02010800040101010101" pitchFamily="2" charset="-122"/>
                <a:ea typeface="华文新魏" panose="02010800040101010101" pitchFamily="2" charset="-122"/>
              </a:rPr>
              <a:t>允许一个进程占用两个或多个分区。规定某对基址</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限长寄存器的区域是共享的，用来存放共享的程序和常数，对共享区域的信息只能读出不能写入。</a:t>
            </a:r>
          </a:p>
          <a:p>
            <a:pPr algn="just" eaLnBrk="1" hangingPunct="1"/>
            <a:r>
              <a:rPr lang="zh-CN" altLang="en-US" dirty="0">
                <a:latin typeface="华文新魏" panose="02010800040101010101" pitchFamily="2" charset="-122"/>
                <a:ea typeface="华文新魏" panose="02010800040101010101" pitchFamily="2" charset="-122"/>
              </a:rPr>
              <a:t>进程共享的例行程序就可放在限定的公用区域中</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而让进程的共享部分具有相同的基址</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限长值。</a:t>
            </a:r>
          </a:p>
          <a:p>
            <a:pPr algn="just" eaLnBrk="1" hangingPunct="1"/>
            <a:r>
              <a:rPr lang="en-US" altLang="zh-CN" dirty="0">
                <a:latin typeface="Times New Roman" panose="02020603050405020304" pitchFamily="18" charset="0"/>
                <a:ea typeface="华文新魏" panose="02010800040101010101" pitchFamily="2" charset="-122"/>
              </a:rPr>
              <a:t>P203</a:t>
            </a:r>
            <a:r>
              <a:rPr lang="zh-CN" altLang="en-US" dirty="0">
                <a:latin typeface="Times New Roman" panose="02020603050405020304" pitchFamily="18" charset="0"/>
                <a:ea typeface="华文新魏" panose="02010800040101010101" pitchFamily="2" charset="-122"/>
              </a:rPr>
              <a:t>图</a:t>
            </a:r>
            <a:r>
              <a:rPr lang="en-US" altLang="zh-CN" dirty="0">
                <a:latin typeface="Times New Roman" panose="02020603050405020304" pitchFamily="18" charset="0"/>
                <a:ea typeface="华文新魏" panose="02010800040101010101" pitchFamily="2" charset="-122"/>
              </a:rPr>
              <a:t>4.5</a:t>
            </a:r>
            <a:r>
              <a:rPr lang="zh-CN" altLang="en-US" dirty="0">
                <a:latin typeface="Times New Roman" panose="02020603050405020304" pitchFamily="18" charset="0"/>
                <a:ea typeface="华文新魏" panose="02010800040101010101" pitchFamily="2" charset="-122"/>
              </a:rPr>
              <a:t>所示</a:t>
            </a:r>
          </a:p>
        </p:txBody>
      </p:sp>
    </p:spTree>
    <p:extLst>
      <p:ext uri="{BB962C8B-B14F-4D97-AF65-F5344CB8AC3E}">
        <p14:creationId xmlns:p14="http://schemas.microsoft.com/office/powerpoint/2010/main" val="2081798922"/>
      </p:ext>
    </p:extLst>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95288" y="188913"/>
            <a:ext cx="8229600" cy="677862"/>
          </a:xfrm>
        </p:spPr>
        <p:txBody>
          <a:bodyPr/>
          <a:lstStyle/>
          <a:p>
            <a:pPr eaLnBrk="1" hangingPunct="1"/>
            <a:r>
              <a:rPr kumimoji="1" lang="en-US" altLang="zh-CN" dirty="0">
                <a:solidFill>
                  <a:srgbClr val="FF0000"/>
                </a:solidFill>
                <a:latin typeface="Times New Roman" panose="02020603050405020304" pitchFamily="18" charset="0"/>
                <a:ea typeface="华文新魏" panose="02010800040101010101" pitchFamily="2" charset="-122"/>
              </a:rPr>
              <a:t>4.2.4 </a:t>
            </a:r>
            <a:r>
              <a:rPr kumimoji="1" lang="zh-CN" altLang="en-US" dirty="0">
                <a:solidFill>
                  <a:srgbClr val="FF0000"/>
                </a:solidFill>
                <a:latin typeface="Times New Roman" panose="02020603050405020304" pitchFamily="18" charset="0"/>
                <a:ea typeface="华文新魏" panose="02010800040101010101" pitchFamily="2" charset="-122"/>
              </a:rPr>
              <a:t>主存不足的存储管理技术</a:t>
            </a:r>
            <a:endParaRPr lang="zh-CN" altLang="zh-CN" dirty="0"/>
          </a:p>
        </p:txBody>
      </p:sp>
      <p:sp>
        <p:nvSpPr>
          <p:cNvPr id="49155" name="Rectangle 3"/>
          <p:cNvSpPr>
            <a:spLocks noGrp="1" noChangeArrowheads="1"/>
          </p:cNvSpPr>
          <p:nvPr>
            <p:ph type="body" idx="1"/>
          </p:nvPr>
        </p:nvSpPr>
        <p:spPr>
          <a:xfrm>
            <a:off x="357188" y="928688"/>
            <a:ext cx="7643812" cy="492125"/>
          </a:xfrm>
        </p:spPr>
        <p:txBody>
          <a:bodyPr/>
          <a:lstStyle/>
          <a:p>
            <a:pPr marL="0" indent="0" eaLnBrk="1" hangingPunct="1">
              <a:buFontTx/>
              <a:buNone/>
            </a:pPr>
            <a:r>
              <a:rPr lang="en-US" altLang="zh-CN">
                <a:solidFill>
                  <a:srgbClr val="333399"/>
                </a:solidFill>
                <a:latin typeface="华文中宋" panose="02010600040101010101" pitchFamily="2" charset="-122"/>
                <a:ea typeface="华文中宋" panose="02010600040101010101" pitchFamily="2" charset="-122"/>
              </a:rPr>
              <a:t>(1) </a:t>
            </a:r>
            <a:r>
              <a:rPr lang="zh-CN" altLang="en-US">
                <a:solidFill>
                  <a:srgbClr val="333399"/>
                </a:solidFill>
                <a:latin typeface="华文中宋" panose="02010600040101010101" pitchFamily="2" charset="-122"/>
                <a:ea typeface="华文中宋" panose="02010600040101010101" pitchFamily="2" charset="-122"/>
              </a:rPr>
              <a:t>移动技术：</a:t>
            </a:r>
            <a:endParaRPr lang="zh-CN" altLang="zh-CN">
              <a:solidFill>
                <a:srgbClr val="333399"/>
              </a:solidFill>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49156" name="Group 4"/>
          <p:cNvGrpSpPr>
            <a:grpSpLocks/>
          </p:cNvGrpSpPr>
          <p:nvPr/>
        </p:nvGrpSpPr>
        <p:grpSpPr bwMode="auto">
          <a:xfrm>
            <a:off x="1357313" y="1500188"/>
            <a:ext cx="6096000" cy="3200400"/>
            <a:chOff x="960" y="1104"/>
            <a:chExt cx="3840" cy="2016"/>
          </a:xfrm>
        </p:grpSpPr>
        <p:grpSp>
          <p:nvGrpSpPr>
            <p:cNvPr id="49158" name="Group 5"/>
            <p:cNvGrpSpPr>
              <a:grpSpLocks/>
            </p:cNvGrpSpPr>
            <p:nvPr/>
          </p:nvGrpSpPr>
          <p:grpSpPr bwMode="auto">
            <a:xfrm>
              <a:off x="960" y="1104"/>
              <a:ext cx="768" cy="2016"/>
              <a:chOff x="3261" y="10602"/>
              <a:chExt cx="960" cy="2282"/>
            </a:xfrm>
          </p:grpSpPr>
          <p:sp>
            <p:nvSpPr>
              <p:cNvPr id="49174" name="Text Box 6"/>
              <p:cNvSpPr txBox="1">
                <a:spLocks noChangeArrowheads="1"/>
              </p:cNvSpPr>
              <p:nvPr/>
            </p:nvSpPr>
            <p:spPr bwMode="auto">
              <a:xfrm>
                <a:off x="3261" y="10602"/>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操作系统</a:t>
                </a:r>
              </a:p>
            </p:txBody>
          </p:sp>
          <p:sp>
            <p:nvSpPr>
              <p:cNvPr id="49175" name="Text Box 7"/>
              <p:cNvSpPr txBox="1">
                <a:spLocks noChangeArrowheads="1"/>
              </p:cNvSpPr>
              <p:nvPr/>
            </p:nvSpPr>
            <p:spPr bwMode="auto">
              <a:xfrm>
                <a:off x="3261" y="10928"/>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1</a:t>
                </a:r>
              </a:p>
            </p:txBody>
          </p:sp>
          <p:sp>
            <p:nvSpPr>
              <p:cNvPr id="49176" name="Text Box 8"/>
              <p:cNvSpPr txBox="1">
                <a:spLocks noChangeArrowheads="1"/>
              </p:cNvSpPr>
              <p:nvPr/>
            </p:nvSpPr>
            <p:spPr bwMode="auto">
              <a:xfrm>
                <a:off x="3261" y="11254"/>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空闲区</a:t>
                </a:r>
              </a:p>
            </p:txBody>
          </p:sp>
          <p:sp>
            <p:nvSpPr>
              <p:cNvPr id="49177" name="Text Box 9"/>
              <p:cNvSpPr txBox="1">
                <a:spLocks noChangeArrowheads="1"/>
              </p:cNvSpPr>
              <p:nvPr/>
            </p:nvSpPr>
            <p:spPr bwMode="auto">
              <a:xfrm>
                <a:off x="3261" y="11580"/>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2</a:t>
                </a:r>
              </a:p>
            </p:txBody>
          </p:sp>
          <p:sp>
            <p:nvSpPr>
              <p:cNvPr id="49178" name="Text Box 10"/>
              <p:cNvSpPr txBox="1">
                <a:spLocks noChangeArrowheads="1"/>
              </p:cNvSpPr>
              <p:nvPr/>
            </p:nvSpPr>
            <p:spPr bwMode="auto">
              <a:xfrm>
                <a:off x="3261" y="11906"/>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空闲区</a:t>
                </a:r>
              </a:p>
            </p:txBody>
          </p:sp>
          <p:sp>
            <p:nvSpPr>
              <p:cNvPr id="49179" name="Text Box 11"/>
              <p:cNvSpPr txBox="1">
                <a:spLocks noChangeArrowheads="1"/>
              </p:cNvSpPr>
              <p:nvPr/>
            </p:nvSpPr>
            <p:spPr bwMode="auto">
              <a:xfrm>
                <a:off x="3261" y="12232"/>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3</a:t>
                </a:r>
              </a:p>
            </p:txBody>
          </p:sp>
          <p:sp>
            <p:nvSpPr>
              <p:cNvPr id="49180" name="Text Box 12"/>
              <p:cNvSpPr txBox="1">
                <a:spLocks noChangeArrowheads="1"/>
              </p:cNvSpPr>
              <p:nvPr/>
            </p:nvSpPr>
            <p:spPr bwMode="auto">
              <a:xfrm>
                <a:off x="3261" y="12558"/>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空闲区</a:t>
                </a:r>
              </a:p>
            </p:txBody>
          </p:sp>
        </p:grpSp>
        <p:grpSp>
          <p:nvGrpSpPr>
            <p:cNvPr id="49159" name="Group 13"/>
            <p:cNvGrpSpPr>
              <a:grpSpLocks/>
            </p:cNvGrpSpPr>
            <p:nvPr/>
          </p:nvGrpSpPr>
          <p:grpSpPr bwMode="auto">
            <a:xfrm>
              <a:off x="2606" y="1104"/>
              <a:ext cx="802" cy="2016"/>
              <a:chOff x="5541" y="10602"/>
              <a:chExt cx="960" cy="2282"/>
            </a:xfrm>
          </p:grpSpPr>
          <p:sp>
            <p:nvSpPr>
              <p:cNvPr id="49169" name="Text Box 14"/>
              <p:cNvSpPr txBox="1">
                <a:spLocks noChangeArrowheads="1"/>
              </p:cNvSpPr>
              <p:nvPr/>
            </p:nvSpPr>
            <p:spPr bwMode="auto">
              <a:xfrm>
                <a:off x="5541" y="10602"/>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操作系统</a:t>
                </a:r>
              </a:p>
            </p:txBody>
          </p:sp>
          <p:sp>
            <p:nvSpPr>
              <p:cNvPr id="49170" name="Text Box 15"/>
              <p:cNvSpPr txBox="1">
                <a:spLocks noChangeArrowheads="1"/>
              </p:cNvSpPr>
              <p:nvPr/>
            </p:nvSpPr>
            <p:spPr bwMode="auto">
              <a:xfrm>
                <a:off x="5541" y="10928"/>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1</a:t>
                </a:r>
              </a:p>
            </p:txBody>
          </p:sp>
          <p:sp>
            <p:nvSpPr>
              <p:cNvPr id="49171" name="Text Box 16"/>
              <p:cNvSpPr txBox="1">
                <a:spLocks noChangeArrowheads="1"/>
              </p:cNvSpPr>
              <p:nvPr/>
            </p:nvSpPr>
            <p:spPr bwMode="auto">
              <a:xfrm>
                <a:off x="5541" y="11254"/>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2</a:t>
                </a:r>
              </a:p>
            </p:txBody>
          </p:sp>
          <p:sp>
            <p:nvSpPr>
              <p:cNvPr id="49172" name="Text Box 17"/>
              <p:cNvSpPr txBox="1">
                <a:spLocks noChangeArrowheads="1"/>
              </p:cNvSpPr>
              <p:nvPr/>
            </p:nvSpPr>
            <p:spPr bwMode="auto">
              <a:xfrm>
                <a:off x="5541" y="11580"/>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3</a:t>
                </a:r>
              </a:p>
            </p:txBody>
          </p:sp>
          <p:sp>
            <p:nvSpPr>
              <p:cNvPr id="49173" name="Text Box 18"/>
              <p:cNvSpPr txBox="1">
                <a:spLocks noChangeArrowheads="1"/>
              </p:cNvSpPr>
              <p:nvPr/>
            </p:nvSpPr>
            <p:spPr bwMode="auto">
              <a:xfrm>
                <a:off x="5541" y="11906"/>
                <a:ext cx="960" cy="978"/>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空闲区</a:t>
                </a:r>
              </a:p>
            </p:txBody>
          </p:sp>
        </p:grpSp>
        <p:grpSp>
          <p:nvGrpSpPr>
            <p:cNvPr id="49160" name="Group 19"/>
            <p:cNvGrpSpPr>
              <a:grpSpLocks/>
            </p:cNvGrpSpPr>
            <p:nvPr/>
          </p:nvGrpSpPr>
          <p:grpSpPr bwMode="auto">
            <a:xfrm>
              <a:off x="4032" y="1104"/>
              <a:ext cx="768" cy="2016"/>
              <a:chOff x="7581" y="10602"/>
              <a:chExt cx="960" cy="2282"/>
            </a:xfrm>
          </p:grpSpPr>
          <p:sp>
            <p:nvSpPr>
              <p:cNvPr id="49163" name="Text Box 20"/>
              <p:cNvSpPr txBox="1">
                <a:spLocks noChangeArrowheads="1"/>
              </p:cNvSpPr>
              <p:nvPr/>
            </p:nvSpPr>
            <p:spPr bwMode="auto">
              <a:xfrm>
                <a:off x="7581" y="10602"/>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操作系统</a:t>
                </a:r>
              </a:p>
            </p:txBody>
          </p:sp>
          <p:sp>
            <p:nvSpPr>
              <p:cNvPr id="49164" name="Text Box 21"/>
              <p:cNvSpPr txBox="1">
                <a:spLocks noChangeArrowheads="1"/>
              </p:cNvSpPr>
              <p:nvPr/>
            </p:nvSpPr>
            <p:spPr bwMode="auto">
              <a:xfrm>
                <a:off x="7581" y="10928"/>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1</a:t>
                </a:r>
              </a:p>
            </p:txBody>
          </p:sp>
          <p:sp>
            <p:nvSpPr>
              <p:cNvPr id="49165" name="Text Box 22"/>
              <p:cNvSpPr txBox="1">
                <a:spLocks noChangeArrowheads="1"/>
              </p:cNvSpPr>
              <p:nvPr/>
            </p:nvSpPr>
            <p:spPr bwMode="auto">
              <a:xfrm>
                <a:off x="7581" y="11254"/>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2</a:t>
                </a:r>
              </a:p>
            </p:txBody>
          </p:sp>
          <p:sp>
            <p:nvSpPr>
              <p:cNvPr id="49166" name="Text Box 23"/>
              <p:cNvSpPr txBox="1">
                <a:spLocks noChangeArrowheads="1"/>
              </p:cNvSpPr>
              <p:nvPr/>
            </p:nvSpPr>
            <p:spPr bwMode="auto">
              <a:xfrm>
                <a:off x="7581" y="11580"/>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3</a:t>
                </a:r>
              </a:p>
            </p:txBody>
          </p:sp>
          <p:sp>
            <p:nvSpPr>
              <p:cNvPr id="49167" name="Text Box 24"/>
              <p:cNvSpPr txBox="1">
                <a:spLocks noChangeArrowheads="1"/>
              </p:cNvSpPr>
              <p:nvPr/>
            </p:nvSpPr>
            <p:spPr bwMode="auto">
              <a:xfrm>
                <a:off x="7581" y="12558"/>
                <a:ext cx="960" cy="326"/>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空闲区</a:t>
                </a:r>
              </a:p>
            </p:txBody>
          </p:sp>
          <p:sp>
            <p:nvSpPr>
              <p:cNvPr id="49168" name="Text Box 25"/>
              <p:cNvSpPr txBox="1">
                <a:spLocks noChangeArrowheads="1"/>
              </p:cNvSpPr>
              <p:nvPr/>
            </p:nvSpPr>
            <p:spPr bwMode="auto">
              <a:xfrm>
                <a:off x="7581" y="11906"/>
                <a:ext cx="960" cy="652"/>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6600CC"/>
                    </a:solidFill>
                    <a:latin typeface="宋体" panose="02010600030101010101" pitchFamily="2" charset="-122"/>
                  </a:rPr>
                  <a:t>作业</a:t>
                </a:r>
                <a:r>
                  <a:rPr lang="en-US" altLang="zh-CN">
                    <a:solidFill>
                      <a:srgbClr val="6600CC"/>
                    </a:solidFill>
                    <a:latin typeface="宋体" panose="02010600030101010101" pitchFamily="2" charset="-122"/>
                  </a:rPr>
                  <a:t>4</a:t>
                </a:r>
              </a:p>
            </p:txBody>
          </p:sp>
        </p:grpSp>
        <p:sp>
          <p:nvSpPr>
            <p:cNvPr id="49161" name="Line 26"/>
            <p:cNvSpPr>
              <a:spLocks noChangeShapeType="1"/>
            </p:cNvSpPr>
            <p:nvPr/>
          </p:nvSpPr>
          <p:spPr bwMode="auto">
            <a:xfrm flipV="1">
              <a:off x="1728" y="1824"/>
              <a:ext cx="878"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2" name="Line 27"/>
            <p:cNvSpPr>
              <a:spLocks noChangeShapeType="1"/>
            </p:cNvSpPr>
            <p:nvPr/>
          </p:nvSpPr>
          <p:spPr bwMode="auto">
            <a:xfrm flipV="1">
              <a:off x="1728" y="2112"/>
              <a:ext cx="878"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 name="Rectangle 3"/>
          <p:cNvSpPr txBox="1">
            <a:spLocks noChangeArrowheads="1"/>
          </p:cNvSpPr>
          <p:nvPr/>
        </p:nvSpPr>
        <p:spPr bwMode="auto">
          <a:xfrm>
            <a:off x="785813" y="5143500"/>
            <a:ext cx="7429500" cy="492125"/>
          </a:xfrm>
          <a:prstGeom prst="rect">
            <a:avLst/>
          </a:prstGeom>
          <a:noFill/>
          <a:ln w="9525">
            <a:noFill/>
            <a:miter lim="800000"/>
            <a:headEnd/>
            <a:tailEnd/>
          </a:ln>
          <a:effectLst/>
        </p:spPr>
        <p:txBody>
          <a:bodyPr lIns="0" tIns="0" rIns="0" bIns="0">
            <a:spAutoFit/>
          </a:bodyPr>
          <a:lstStyle/>
          <a:p>
            <a:pPr marL="342900" indent="-342900">
              <a:spcBef>
                <a:spcPct val="20000"/>
              </a:spcBef>
              <a:defRPr/>
            </a:pPr>
            <a:r>
              <a:rPr lang="zh-CN" altLang="en-US" sz="3200" kern="0" dirty="0">
                <a:latin typeface="Times New Roman" pitchFamily="18" charset="0"/>
                <a:ea typeface="华文中宋" pitchFamily="2" charset="-122"/>
                <a:cs typeface="Times New Roman" pitchFamily="18" charset="0"/>
              </a:rPr>
              <a:t> 移动条件、</a:t>
            </a:r>
            <a:r>
              <a:rPr lang="en-US" altLang="zh-CN" sz="3200" kern="0" dirty="0">
                <a:latin typeface="Times New Roman" pitchFamily="18" charset="0"/>
                <a:ea typeface="华文中宋" pitchFamily="2" charset="-122"/>
                <a:cs typeface="Times New Roman" pitchFamily="18" charset="0"/>
              </a:rPr>
              <a:t> </a:t>
            </a:r>
            <a:r>
              <a:rPr lang="zh-CN" altLang="en-US" sz="3200" kern="0" dirty="0">
                <a:latin typeface="Times New Roman" pitchFamily="18" charset="0"/>
                <a:ea typeface="华文中宋" pitchFamily="2" charset="-122"/>
                <a:cs typeface="Times New Roman" pitchFamily="18" charset="0"/>
              </a:rPr>
              <a:t>移动时机、</a:t>
            </a:r>
            <a:r>
              <a:rPr lang="en-US" altLang="zh-CN" sz="3200" kern="0" dirty="0">
                <a:latin typeface="Times New Roman" pitchFamily="18" charset="0"/>
                <a:ea typeface="华文中宋" pitchFamily="2" charset="-122"/>
                <a:cs typeface="Times New Roman" pitchFamily="18" charset="0"/>
              </a:rPr>
              <a:t> </a:t>
            </a:r>
            <a:r>
              <a:rPr lang="zh-CN" altLang="en-US" sz="3200" kern="0" dirty="0">
                <a:latin typeface="Times New Roman" pitchFamily="18" charset="0"/>
                <a:ea typeface="华文中宋" pitchFamily="2" charset="-122"/>
                <a:cs typeface="Times New Roman" pitchFamily="18" charset="0"/>
              </a:rPr>
              <a:t>移动算法</a:t>
            </a:r>
            <a:endParaRPr lang="en-US" altLang="zh-CN" sz="3200" kern="0" dirty="0">
              <a:latin typeface="Times New Roman" pitchFamily="18" charset="0"/>
              <a:ea typeface="华文中宋" pitchFamily="2" charset="-122"/>
              <a:cs typeface="Times New Roman" pitchFamily="18" charset="0"/>
            </a:endParaRPr>
          </a:p>
        </p:txBody>
      </p:sp>
    </p:spTree>
    <p:extLst>
      <p:ext uri="{BB962C8B-B14F-4D97-AF65-F5344CB8AC3E}">
        <p14:creationId xmlns:p14="http://schemas.microsoft.com/office/powerpoint/2010/main" val="1254472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571500" y="71438"/>
            <a:ext cx="7772400" cy="677862"/>
          </a:xfrm>
        </p:spPr>
        <p:txBody>
          <a:bodyPr/>
          <a:lstStyle/>
          <a:p>
            <a:pPr eaLnBrk="1" hangingPunct="1"/>
            <a:r>
              <a:rPr kumimoji="1" lang="zh-CN" altLang="en-US">
                <a:solidFill>
                  <a:srgbClr val="FF0000"/>
                </a:solidFill>
                <a:latin typeface="Times New Roman" panose="02020603050405020304" pitchFamily="18" charset="0"/>
                <a:ea typeface="华文新魏" panose="02010800040101010101" pitchFamily="2" charset="-122"/>
              </a:rPr>
              <a:t>移动分配算法流程</a:t>
            </a:r>
          </a:p>
        </p:txBody>
      </p:sp>
      <p:sp>
        <p:nvSpPr>
          <p:cNvPr id="3076" name="Rectangle 3"/>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aphicFrame>
        <p:nvGraphicFramePr>
          <p:cNvPr id="3074" name="Object 4"/>
          <p:cNvGraphicFramePr>
            <a:graphicFrameLocks noChangeAspect="1"/>
          </p:cNvGraphicFramePr>
          <p:nvPr/>
        </p:nvGraphicFramePr>
        <p:xfrm>
          <a:off x="611188" y="692150"/>
          <a:ext cx="7848600" cy="5722938"/>
        </p:xfrm>
        <a:graphic>
          <a:graphicData uri="http://schemas.openxmlformats.org/presentationml/2006/ole">
            <mc:AlternateContent xmlns:mc="http://schemas.openxmlformats.org/markup-compatibility/2006">
              <mc:Choice xmlns:v="urn:schemas-microsoft-com:vml" Requires="v">
                <p:oleObj spid="_x0000_s6247" name="Photo Editor 照片" r:id="rId3" imgW="11895238" imgH="10638095" progId="MSPhotoEd.3">
                  <p:embed/>
                </p:oleObj>
              </mc:Choice>
              <mc:Fallback>
                <p:oleObj name="Photo Editor 照片" r:id="rId3" imgW="11895238" imgH="10638095" progId="MSPhotoEd.3">
                  <p:embed/>
                  <p:pic>
                    <p:nvPicPr>
                      <p:cNvPr id="0" name=""/>
                      <p:cNvPicPr>
                        <a:picLocks noChangeAspect="1" noChangeArrowheads="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611188" y="692150"/>
                        <a:ext cx="7848600" cy="572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14929771"/>
      </p:ext>
    </p:extLst>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125413"/>
            <a:ext cx="8172450" cy="738187"/>
          </a:xfrm>
        </p:spPr>
        <p:txBody>
          <a:bodyPr/>
          <a:lstStyle/>
          <a:p>
            <a:pPr eaLnBrk="1" hangingPunct="1"/>
            <a:r>
              <a:rPr kumimoji="1" lang="zh-CN" altLang="en-US" sz="4800">
                <a:solidFill>
                  <a:srgbClr val="FF0000"/>
                </a:solidFill>
                <a:latin typeface="Times New Roman" panose="02020603050405020304" pitchFamily="18" charset="0"/>
                <a:ea typeface="华文新魏" panose="02010800040101010101" pitchFamily="2" charset="-122"/>
              </a:rPr>
              <a:t>主存不足的存储管理技术</a:t>
            </a:r>
            <a:r>
              <a:rPr kumimoji="1" lang="en-US" altLang="zh-CN" sz="4800">
                <a:solidFill>
                  <a:srgbClr val="FF0000"/>
                </a:solidFill>
                <a:latin typeface="Times New Roman" panose="02020603050405020304" pitchFamily="18" charset="0"/>
                <a:ea typeface="华文新魏" panose="02010800040101010101" pitchFamily="2" charset="-122"/>
              </a:rPr>
              <a:t>(2)</a:t>
            </a:r>
            <a:endParaRPr lang="zh-CN" altLang="en-US" sz="4800">
              <a:latin typeface="华文新魏" panose="02010800040101010101" pitchFamily="2" charset="-122"/>
              <a:ea typeface="华文新魏" panose="02010800040101010101" pitchFamily="2" charset="-122"/>
            </a:endParaRPr>
          </a:p>
        </p:txBody>
      </p:sp>
      <p:sp>
        <p:nvSpPr>
          <p:cNvPr id="50179" name="Rectangle 3"/>
          <p:cNvSpPr>
            <a:spLocks noGrp="1" noChangeArrowheads="1"/>
          </p:cNvSpPr>
          <p:nvPr>
            <p:ph type="body" idx="1"/>
          </p:nvPr>
        </p:nvSpPr>
        <p:spPr>
          <a:xfrm>
            <a:off x="1071563" y="2000250"/>
            <a:ext cx="6451600" cy="2547938"/>
          </a:xfrm>
        </p:spPr>
        <p:txBody>
          <a:bodyPr/>
          <a:lstStyle/>
          <a:p>
            <a:pPr eaLnBrk="1" hangingPunct="1"/>
            <a:r>
              <a:rPr lang="zh-CN" altLang="en-US" sz="3600">
                <a:latin typeface="华文新魏" panose="02010800040101010101" pitchFamily="2" charset="-122"/>
                <a:ea typeface="华文新魏" panose="02010800040101010101" pitchFamily="2" charset="-122"/>
              </a:rPr>
              <a:t>对换的作用</a:t>
            </a:r>
          </a:p>
          <a:p>
            <a:pPr eaLnBrk="1" hangingPunct="1"/>
            <a:r>
              <a:rPr lang="zh-CN" altLang="en-US" sz="3600">
                <a:latin typeface="华文新魏" panose="02010800040101010101" pitchFamily="2" charset="-122"/>
                <a:ea typeface="华文新魏" panose="02010800040101010101" pitchFamily="2" charset="-122"/>
              </a:rPr>
              <a:t>对换进程的选择</a:t>
            </a:r>
          </a:p>
          <a:p>
            <a:pPr eaLnBrk="1" hangingPunct="1"/>
            <a:r>
              <a:rPr lang="en-US" altLang="zh-CN" sz="3600">
                <a:latin typeface="华文新魏" panose="02010800040101010101" pitchFamily="2" charset="-122"/>
                <a:ea typeface="华文新魏" panose="02010800040101010101" pitchFamily="2" charset="-122"/>
              </a:rPr>
              <a:t>UNIX</a:t>
            </a:r>
            <a:r>
              <a:rPr lang="zh-CN" altLang="en-US" sz="3600">
                <a:latin typeface="华文新魏" panose="02010800040101010101" pitchFamily="2" charset="-122"/>
                <a:ea typeface="华文新魏" panose="02010800040101010101" pitchFamily="2" charset="-122"/>
              </a:rPr>
              <a:t>对换器</a:t>
            </a:r>
          </a:p>
          <a:p>
            <a:pPr eaLnBrk="1" hangingPunct="1"/>
            <a:r>
              <a:rPr lang="en-US" altLang="zh-CN" sz="3600">
                <a:latin typeface="华文新魏" panose="02010800040101010101" pitchFamily="2" charset="-122"/>
                <a:ea typeface="华文新魏" panose="02010800040101010101" pitchFamily="2" charset="-122"/>
              </a:rPr>
              <a:t>Windows</a:t>
            </a:r>
            <a:r>
              <a:rPr lang="zh-CN" altLang="en-US" sz="3600">
                <a:latin typeface="华文新魏" panose="02010800040101010101" pitchFamily="2" charset="-122"/>
                <a:ea typeface="华文新魏" panose="02010800040101010101" pitchFamily="2" charset="-122"/>
              </a:rPr>
              <a:t>对换器</a:t>
            </a:r>
            <a:endParaRPr lang="en-US" altLang="zh-CN" sz="3600">
              <a:latin typeface="华文新魏" panose="02010800040101010101" pitchFamily="2" charset="-122"/>
              <a:ea typeface="华文新魏" panose="02010800040101010101" pitchFamily="2" charset="-122"/>
            </a:endParaRPr>
          </a:p>
        </p:txBody>
      </p:sp>
      <p:sp>
        <p:nvSpPr>
          <p:cNvPr id="4" name="Rectangle 3"/>
          <p:cNvSpPr txBox="1">
            <a:spLocks noChangeArrowheads="1"/>
          </p:cNvSpPr>
          <p:nvPr/>
        </p:nvSpPr>
        <p:spPr bwMode="auto">
          <a:xfrm>
            <a:off x="357188" y="1143000"/>
            <a:ext cx="7643812" cy="492125"/>
          </a:xfrm>
          <a:prstGeom prst="rect">
            <a:avLst/>
          </a:prstGeom>
          <a:noFill/>
          <a:ln w="9525">
            <a:noFill/>
            <a:miter lim="800000"/>
            <a:headEnd/>
            <a:tailEnd/>
          </a:ln>
          <a:effectLst/>
        </p:spPr>
        <p:txBody>
          <a:bodyPr lIns="0" tIns="0" rIns="0" bIns="0">
            <a:spAutoFit/>
          </a:bodyPr>
          <a:lstStyle/>
          <a:p>
            <a:pPr>
              <a:spcBef>
                <a:spcPct val="20000"/>
              </a:spcBef>
              <a:defRPr/>
            </a:pPr>
            <a:r>
              <a:rPr lang="en-US" altLang="zh-CN" sz="3200" kern="0" dirty="0">
                <a:solidFill>
                  <a:srgbClr val="333399"/>
                </a:solidFill>
                <a:latin typeface="华文中宋" pitchFamily="2" charset="-122"/>
                <a:ea typeface="华文中宋" pitchFamily="2" charset="-122"/>
              </a:rPr>
              <a:t>(2) </a:t>
            </a:r>
            <a:r>
              <a:rPr lang="zh-CN" altLang="en-US" sz="3200" kern="0" dirty="0">
                <a:solidFill>
                  <a:srgbClr val="333399"/>
                </a:solidFill>
                <a:latin typeface="华文中宋" pitchFamily="2" charset="-122"/>
                <a:ea typeface="华文中宋" pitchFamily="2" charset="-122"/>
              </a:rPr>
              <a:t>对换技术</a:t>
            </a:r>
            <a:endParaRPr lang="zh-CN" altLang="zh-CN" sz="3200" kern="0" dirty="0">
              <a:solidFill>
                <a:srgbClr val="333399"/>
              </a:solidFill>
              <a:latin typeface="华文中宋" pitchFamily="2" charset="-122"/>
              <a:ea typeface="华文中宋" pitchFamily="2" charset="-122"/>
              <a:cs typeface="Times New Roman" pitchFamily="18" charset="0"/>
            </a:endParaRPr>
          </a:p>
        </p:txBody>
      </p:sp>
    </p:spTree>
    <p:extLst>
      <p:ext uri="{BB962C8B-B14F-4D97-AF65-F5344CB8AC3E}">
        <p14:creationId xmlns:p14="http://schemas.microsoft.com/office/powerpoint/2010/main" val="15225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25413"/>
            <a:ext cx="8172450" cy="738187"/>
          </a:xfrm>
        </p:spPr>
        <p:txBody>
          <a:bodyPr/>
          <a:lstStyle/>
          <a:p>
            <a:pPr eaLnBrk="1" hangingPunct="1"/>
            <a:r>
              <a:rPr kumimoji="1" lang="zh-CN" altLang="en-US" sz="4800">
                <a:solidFill>
                  <a:srgbClr val="FF0000"/>
                </a:solidFill>
                <a:latin typeface="Times New Roman" panose="02020603050405020304" pitchFamily="18" charset="0"/>
                <a:ea typeface="华文新魏" panose="02010800040101010101" pitchFamily="2" charset="-122"/>
              </a:rPr>
              <a:t>主存不足的存储管理技术</a:t>
            </a:r>
            <a:r>
              <a:rPr kumimoji="1" lang="en-US" altLang="zh-CN" sz="4800">
                <a:solidFill>
                  <a:srgbClr val="FF0000"/>
                </a:solidFill>
                <a:latin typeface="Times New Roman" panose="02020603050405020304" pitchFamily="18" charset="0"/>
                <a:ea typeface="华文新魏" panose="02010800040101010101" pitchFamily="2" charset="-122"/>
              </a:rPr>
              <a:t>(3)</a:t>
            </a:r>
            <a:endParaRPr lang="zh-CN" altLang="en-US" sz="4800">
              <a:latin typeface="华文新魏" panose="02010800040101010101" pitchFamily="2" charset="-122"/>
              <a:ea typeface="华文新魏" panose="02010800040101010101" pitchFamily="2" charset="-122"/>
            </a:endParaRPr>
          </a:p>
        </p:txBody>
      </p:sp>
      <p:sp>
        <p:nvSpPr>
          <p:cNvPr id="4100" name="Rectangle 3"/>
          <p:cNvSpPr>
            <a:spLocks noGrp="1" noChangeArrowheads="1"/>
          </p:cNvSpPr>
          <p:nvPr>
            <p:ph type="body" idx="1"/>
          </p:nvPr>
        </p:nvSpPr>
        <p:spPr>
          <a:xfrm>
            <a:off x="357188" y="1714500"/>
            <a:ext cx="8286750" cy="862013"/>
          </a:xfrm>
        </p:spPr>
        <p:txBody>
          <a:bodyPr/>
          <a:lstStyle/>
          <a:p>
            <a:pPr marL="0" indent="0" eaLnBrk="1" hangingPunct="1">
              <a:buFontTx/>
              <a:buNone/>
            </a:pPr>
            <a:r>
              <a:rPr kumimoji="1" lang="zh-CN" altLang="en-US" sz="2800" b="1">
                <a:latin typeface="华文中宋" panose="02010600040101010101" pitchFamily="2" charset="-122"/>
                <a:ea typeface="华文中宋" panose="02010600040101010101" pitchFamily="2" charset="-122"/>
              </a:rPr>
              <a:t>覆盖：</a:t>
            </a:r>
            <a:r>
              <a:rPr kumimoji="1" lang="zh-CN" altLang="en-US" sz="2800">
                <a:latin typeface="华文中宋" panose="02010600040101010101" pitchFamily="2" charset="-122"/>
                <a:ea typeface="华文中宋" panose="02010600040101010101" pitchFamily="2" charset="-122"/>
              </a:rPr>
              <a:t>让一个作业的若干程序或多个作业的部分共享一个内存区域。</a:t>
            </a:r>
            <a:endParaRPr lang="en-US" altLang="zh-CN" sz="2800">
              <a:latin typeface="华文中宋" panose="02010600040101010101" pitchFamily="2" charset="-122"/>
              <a:ea typeface="华文中宋" panose="02010600040101010101" pitchFamily="2" charset="-122"/>
            </a:endParaRPr>
          </a:p>
        </p:txBody>
      </p:sp>
      <p:sp>
        <p:nvSpPr>
          <p:cNvPr id="4" name="Rectangle 3"/>
          <p:cNvSpPr txBox="1">
            <a:spLocks noChangeArrowheads="1"/>
          </p:cNvSpPr>
          <p:nvPr/>
        </p:nvSpPr>
        <p:spPr bwMode="auto">
          <a:xfrm>
            <a:off x="357188" y="1143000"/>
            <a:ext cx="7643812" cy="492125"/>
          </a:xfrm>
          <a:prstGeom prst="rect">
            <a:avLst/>
          </a:prstGeom>
          <a:noFill/>
          <a:ln w="9525">
            <a:noFill/>
            <a:miter lim="800000"/>
            <a:headEnd/>
            <a:tailEnd/>
          </a:ln>
          <a:effectLst/>
        </p:spPr>
        <p:txBody>
          <a:bodyPr lIns="0" tIns="0" rIns="0" bIns="0">
            <a:spAutoFit/>
          </a:bodyPr>
          <a:lstStyle/>
          <a:p>
            <a:pPr>
              <a:spcBef>
                <a:spcPct val="20000"/>
              </a:spcBef>
              <a:defRPr/>
            </a:pPr>
            <a:r>
              <a:rPr lang="en-US" altLang="zh-CN" sz="3200" kern="0" dirty="0">
                <a:solidFill>
                  <a:srgbClr val="333399"/>
                </a:solidFill>
                <a:latin typeface="华文中宋" pitchFamily="2" charset="-122"/>
                <a:ea typeface="华文中宋" pitchFamily="2" charset="-122"/>
              </a:rPr>
              <a:t>(3) </a:t>
            </a:r>
            <a:r>
              <a:rPr lang="zh-CN" altLang="en-US" sz="3200" kern="0" dirty="0">
                <a:solidFill>
                  <a:srgbClr val="333399"/>
                </a:solidFill>
                <a:latin typeface="华文中宋" pitchFamily="2" charset="-122"/>
                <a:ea typeface="华文中宋" pitchFamily="2" charset="-122"/>
              </a:rPr>
              <a:t>覆盖技术</a:t>
            </a:r>
            <a:endParaRPr lang="zh-CN" altLang="zh-CN" sz="3200" kern="0" dirty="0">
              <a:solidFill>
                <a:srgbClr val="333399"/>
              </a:solidFill>
              <a:latin typeface="华文中宋" pitchFamily="2" charset="-122"/>
              <a:ea typeface="华文中宋" pitchFamily="2" charset="-122"/>
              <a:cs typeface="Times New Roman" pitchFamily="18" charset="0"/>
            </a:endParaRPr>
          </a:p>
        </p:txBody>
      </p:sp>
      <p:graphicFrame>
        <p:nvGraphicFramePr>
          <p:cNvPr id="55298" name="Object 2"/>
          <p:cNvGraphicFramePr>
            <a:graphicFrameLocks noChangeAspect="1"/>
          </p:cNvGraphicFramePr>
          <p:nvPr/>
        </p:nvGraphicFramePr>
        <p:xfrm>
          <a:off x="3143250" y="2357438"/>
          <a:ext cx="4191000" cy="3581400"/>
        </p:xfrm>
        <a:graphic>
          <a:graphicData uri="http://schemas.openxmlformats.org/presentationml/2006/ole">
            <mc:AlternateContent xmlns:mc="http://schemas.openxmlformats.org/markup-compatibility/2006">
              <mc:Choice xmlns:v="urn:schemas-microsoft-com:vml" Requires="v">
                <p:oleObj spid="_x0000_s7271" name="图像文档" r:id="rId3" imgW="1876320" imgH="1371600" progId="图像.文件">
                  <p:embed/>
                </p:oleObj>
              </mc:Choice>
              <mc:Fallback>
                <p:oleObj name="图像文档" r:id="rId3" imgW="1876320" imgH="1371600" progId="图像.文件">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357438"/>
                        <a:ext cx="4191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393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5298"/>
                                        </p:tgtEl>
                                        <p:attrNameLst>
                                          <p:attrName>style.visibility</p:attrName>
                                        </p:attrNameLst>
                                      </p:cBhvr>
                                      <p:to>
                                        <p:strVal val="visible"/>
                                      </p:to>
                                    </p:set>
                                  </p:childTnLst>
                                  <p:subTnLst>
                                    <p:set>
                                      <p:cBhvr override="childStyle">
                                        <p:cTn dur="1" fill="hold" display="0" masterRel="nextClick" afterEffect="1"/>
                                        <p:tgtEl>
                                          <p:spTgt spid="552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42938" y="214313"/>
            <a:ext cx="7772400" cy="738187"/>
          </a:xfrm>
        </p:spPr>
        <p:txBody>
          <a:bodyPr/>
          <a:lstStyle/>
          <a:p>
            <a:pPr eaLnBrk="1" hangingPunct="1"/>
            <a:r>
              <a:rPr kumimoji="1" lang="zh-CN" altLang="en-US" sz="4800">
                <a:solidFill>
                  <a:srgbClr val="FF0000"/>
                </a:solidFill>
                <a:latin typeface="Times New Roman" panose="02020603050405020304" pitchFamily="18" charset="0"/>
                <a:ea typeface="华文新魏" panose="02010800040101010101" pitchFamily="2" charset="-122"/>
              </a:rPr>
              <a:t>覆盖技术</a:t>
            </a:r>
            <a:endParaRPr kumimoji="1" lang="en-US" altLang="zh-CN" sz="4800">
              <a:solidFill>
                <a:srgbClr val="FF0000"/>
              </a:solidFill>
              <a:latin typeface="Times New Roman" panose="02020603050405020304" pitchFamily="18" charset="0"/>
              <a:ea typeface="华文新魏" panose="02010800040101010101" pitchFamily="2" charset="-122"/>
            </a:endParaRPr>
          </a:p>
        </p:txBody>
      </p:sp>
      <p:sp>
        <p:nvSpPr>
          <p:cNvPr id="51203" name="Rectangle 3"/>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sp>
        <p:nvSpPr>
          <p:cNvPr id="48132" name="Text Box 4"/>
          <p:cNvSpPr txBox="1">
            <a:spLocks noChangeArrowheads="1"/>
          </p:cNvSpPr>
          <p:nvPr/>
        </p:nvSpPr>
        <p:spPr bwMode="auto">
          <a:xfrm>
            <a:off x="285750" y="914400"/>
            <a:ext cx="8643938"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4762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当一个大的作业其地址空间受到小内存的限制时，可以采用此技术。每个作业的覆盖结构要求编程人员事先给出，并要得到相应编译程序和连接装配程序的协助。如图所示的覆盖结构，如果开辟</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38K</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的主存即可完整运行，但我们可以开辟三个覆盖区只用</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18K</a:t>
            </a:r>
            <a:r>
              <a:rPr lang="zh-CN" altLang="en-US" sz="2800" dirty="0">
                <a:latin typeface="Times New Roman" panose="02020603050405020304" pitchFamily="18" charset="0"/>
                <a:ea typeface="华文新魏" panose="02010800040101010101" pitchFamily="2" charset="-122"/>
                <a:cs typeface="Times New Roman" panose="02020603050405020304" pitchFamily="18" charset="0"/>
              </a:rPr>
              <a:t>即可运行它。</a:t>
            </a:r>
          </a:p>
        </p:txBody>
      </p:sp>
      <p:pic>
        <p:nvPicPr>
          <p:cNvPr id="4813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214688"/>
            <a:ext cx="7239000"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12887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7772400" cy="830263"/>
          </a:xfrm>
        </p:spPr>
        <p:txBody>
          <a:bodyPr/>
          <a:lstStyle/>
          <a:p>
            <a:r>
              <a:rPr lang="en-US" altLang="zh-CN"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4.3 </a:t>
            </a:r>
            <a:r>
              <a:rPr lang="zh-CN" altLang="en-US"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分页式存储管理</a:t>
            </a:r>
          </a:p>
        </p:txBody>
      </p:sp>
      <p:sp>
        <p:nvSpPr>
          <p:cNvPr id="52227" name="Rectangle 3"/>
          <p:cNvSpPr>
            <a:spLocks noGrp="1" noChangeArrowheads="1"/>
          </p:cNvSpPr>
          <p:nvPr>
            <p:ph type="body" idx="1"/>
          </p:nvPr>
        </p:nvSpPr>
        <p:spPr>
          <a:xfrm>
            <a:off x="1295400" y="1371600"/>
            <a:ext cx="7134225" cy="3878263"/>
          </a:xfrm>
        </p:spPr>
        <p:txBody>
          <a:bodyPr/>
          <a:lstStyle/>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4.3.1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分页式存储管理的基本原理 </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4.3.2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相联存储器和快表</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4.3.3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多道作业系统的管理</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4.3.4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页面共享和保护</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4.3.5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多级页表</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4.3.6 </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反置页表</a:t>
            </a:r>
            <a:endParaRPr lang="zh-CN" altLang="en-US">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697938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71500" y="285750"/>
            <a:ext cx="7772400" cy="738188"/>
          </a:xfrm>
        </p:spPr>
        <p:txBody>
          <a:bodyPr/>
          <a:lstStyle/>
          <a:p>
            <a:r>
              <a:rPr kumimoji="1" lang="en-US" altLang="zh-CN" sz="4800">
                <a:solidFill>
                  <a:srgbClr val="FF0000"/>
                </a:solidFill>
                <a:latin typeface="Times New Roman" panose="02020603050405020304" pitchFamily="18" charset="0"/>
                <a:ea typeface="华文新魏" panose="02010800040101010101" pitchFamily="2" charset="-122"/>
              </a:rPr>
              <a:t>4.3.1 </a:t>
            </a:r>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(1)</a:t>
            </a:r>
            <a:endParaRPr lang="en-US" altLang="zh-CN" sz="4800">
              <a:latin typeface="华文新魏" panose="02010800040101010101" pitchFamily="2" charset="-122"/>
              <a:ea typeface="华文新魏" panose="02010800040101010101" pitchFamily="2" charset="-122"/>
            </a:endParaRPr>
          </a:p>
        </p:txBody>
      </p:sp>
      <p:sp>
        <p:nvSpPr>
          <p:cNvPr id="53251" name="Rectangle 3"/>
          <p:cNvSpPr>
            <a:spLocks noGrp="1" noChangeArrowheads="1"/>
          </p:cNvSpPr>
          <p:nvPr>
            <p:ph type="body" idx="1"/>
          </p:nvPr>
        </p:nvSpPr>
        <p:spPr>
          <a:xfrm>
            <a:off x="500063" y="1285875"/>
            <a:ext cx="8001000" cy="3570288"/>
          </a:xfrm>
        </p:spPr>
        <p:txBody>
          <a:bodyPr/>
          <a:lstStyle/>
          <a:p>
            <a:pPr algn="just">
              <a:buFontTx/>
              <a:buNone/>
            </a:pP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4000" b="1">
                <a:latin typeface="Times New Roman" panose="02020603050405020304" pitchFamily="18" charset="0"/>
                <a:ea typeface="华文新魏" panose="02010800040101010101" pitchFamily="2" charset="-122"/>
                <a:cs typeface="Times New Roman" panose="02020603050405020304" pitchFamily="18" charset="0"/>
              </a:rPr>
              <a:t>为什么要引进分页技术</a:t>
            </a: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a:t>
            </a:r>
          </a:p>
          <a:p>
            <a:pPr>
              <a:buFontTx/>
              <a:buNone/>
            </a:pP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4000" b="1">
                <a:latin typeface="Times New Roman" panose="02020603050405020304" pitchFamily="18" charset="0"/>
                <a:ea typeface="华文新魏" panose="02010800040101010101" pitchFamily="2" charset="-122"/>
                <a:cs typeface="Times New Roman" panose="02020603050405020304" pitchFamily="18" charset="0"/>
              </a:rPr>
              <a:t>基本原理</a:t>
            </a:r>
          </a:p>
          <a:p>
            <a:pPr>
              <a:buFontTx/>
              <a:buNone/>
            </a:pP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(1)</a:t>
            </a:r>
            <a:r>
              <a:rPr lang="zh-CN" altLang="en-US" sz="4000" b="1">
                <a:latin typeface="Times New Roman" panose="02020603050405020304" pitchFamily="18" charset="0"/>
                <a:ea typeface="华文新魏" panose="02010800040101010101" pitchFamily="2" charset="-122"/>
                <a:cs typeface="Times New Roman" panose="02020603050405020304" pitchFamily="18" charset="0"/>
              </a:rPr>
              <a:t>页框</a:t>
            </a: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a:t>
            </a:r>
          </a:p>
          <a:p>
            <a:pPr>
              <a:buFontTx/>
              <a:buNone/>
            </a:pP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(2)</a:t>
            </a:r>
            <a:r>
              <a:rPr lang="zh-CN" altLang="en-US" sz="4000" b="1">
                <a:latin typeface="Times New Roman" panose="02020603050405020304" pitchFamily="18" charset="0"/>
                <a:ea typeface="华文新魏" panose="02010800040101010101" pitchFamily="2" charset="-122"/>
                <a:cs typeface="Times New Roman" panose="02020603050405020304" pitchFamily="18" charset="0"/>
              </a:rPr>
              <a:t>页面</a:t>
            </a: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a:t>
            </a:r>
          </a:p>
          <a:p>
            <a:pPr>
              <a:buFontTx/>
              <a:buNone/>
            </a:pP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(3) </a:t>
            </a:r>
            <a:r>
              <a:rPr lang="zh-CN" altLang="en-US" sz="4000" b="1">
                <a:latin typeface="Times New Roman" panose="02020603050405020304" pitchFamily="18" charset="0"/>
                <a:ea typeface="华文新魏" panose="02010800040101010101" pitchFamily="2" charset="-122"/>
                <a:cs typeface="Times New Roman" panose="02020603050405020304" pitchFamily="18" charset="0"/>
              </a:rPr>
              <a:t>逻辑地址形式</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a:t>
            </a:r>
          </a:p>
        </p:txBody>
      </p:sp>
    </p:spTree>
    <p:extLst>
      <p:ext uri="{BB962C8B-B14F-4D97-AF65-F5344CB8AC3E}">
        <p14:creationId xmlns:p14="http://schemas.microsoft.com/office/powerpoint/2010/main" val="3510660457"/>
      </p:ext>
    </p:extLst>
  </p:cSld>
  <p:clrMapOvr>
    <a:masterClrMapping/>
  </p:clrMapOvr>
  <p:transition>
    <p:split orient="vert"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42938" y="357188"/>
            <a:ext cx="82296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(2)</a:t>
            </a:r>
          </a:p>
        </p:txBody>
      </p:sp>
      <p:sp>
        <p:nvSpPr>
          <p:cNvPr id="54275" name="Rectangle 3"/>
          <p:cNvSpPr>
            <a:spLocks noGrp="1" noChangeArrowheads="1"/>
          </p:cNvSpPr>
          <p:nvPr>
            <p:ph type="body" idx="1"/>
          </p:nvPr>
        </p:nvSpPr>
        <p:spPr>
          <a:xfrm>
            <a:off x="1066800" y="1219200"/>
            <a:ext cx="7391400" cy="2133600"/>
          </a:xfrm>
        </p:spPr>
        <p:txBody>
          <a:bodyPr/>
          <a:lstStyle/>
          <a:p>
            <a:r>
              <a:rPr lang="zh-CN" altLang="en-US" sz="4000">
                <a:solidFill>
                  <a:srgbClr val="FF0000"/>
                </a:solidFill>
                <a:latin typeface="华文新魏" panose="02010800040101010101" pitchFamily="2" charset="-122"/>
                <a:ea typeface="华文新魏" panose="02010800040101010101" pitchFamily="2" charset="-122"/>
              </a:rPr>
              <a:t>注意</a:t>
            </a:r>
            <a:r>
              <a:rPr lang="zh-CN" altLang="en-US" sz="4000">
                <a:latin typeface="华文新魏" panose="02010800040101010101" pitchFamily="2" charset="-122"/>
                <a:ea typeface="华文新魏" panose="02010800040101010101" pitchFamily="2" charset="-122"/>
              </a:rPr>
              <a:t>：由逻辑地址的格式决定了页面的大小和每个作业最多的分页数。</a:t>
            </a:r>
          </a:p>
          <a:p>
            <a:endParaRPr lang="en-US" altLang="zh-CN" sz="4000">
              <a:latin typeface="华文新魏" panose="02010800040101010101" pitchFamily="2" charset="-122"/>
              <a:ea typeface="华文新魏" panose="02010800040101010101" pitchFamily="2" charset="-122"/>
            </a:endParaRPr>
          </a:p>
        </p:txBody>
      </p:sp>
      <p:grpSp>
        <p:nvGrpSpPr>
          <p:cNvPr id="54276" name="Group 4"/>
          <p:cNvGrpSpPr>
            <a:grpSpLocks/>
          </p:cNvGrpSpPr>
          <p:nvPr/>
        </p:nvGrpSpPr>
        <p:grpSpPr bwMode="auto">
          <a:xfrm>
            <a:off x="2590800" y="3505200"/>
            <a:ext cx="4267200" cy="1371600"/>
            <a:chOff x="1920" y="2928"/>
            <a:chExt cx="2112" cy="672"/>
          </a:xfrm>
        </p:grpSpPr>
        <p:sp>
          <p:nvSpPr>
            <p:cNvPr id="54277" name="Rectangle 5"/>
            <p:cNvSpPr>
              <a:spLocks noChangeArrowheads="1"/>
            </p:cNvSpPr>
            <p:nvPr/>
          </p:nvSpPr>
          <p:spPr bwMode="auto">
            <a:xfrm>
              <a:off x="1968" y="3168"/>
              <a:ext cx="1824"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页   号     页内位移</a:t>
              </a:r>
            </a:p>
          </p:txBody>
        </p:sp>
        <p:sp>
          <p:nvSpPr>
            <p:cNvPr id="54278" name="Line 6"/>
            <p:cNvSpPr>
              <a:spLocks noChangeShapeType="1"/>
            </p:cNvSpPr>
            <p:nvPr/>
          </p:nvSpPr>
          <p:spPr bwMode="auto">
            <a:xfrm>
              <a:off x="2544" y="316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9" name="Text Box 7"/>
            <p:cNvSpPr txBox="1">
              <a:spLocks noChangeArrowheads="1"/>
            </p:cNvSpPr>
            <p:nvPr/>
          </p:nvSpPr>
          <p:spPr bwMode="auto">
            <a:xfrm>
              <a:off x="3792" y="2928"/>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0</a:t>
              </a:r>
            </a:p>
          </p:txBody>
        </p:sp>
        <p:sp>
          <p:nvSpPr>
            <p:cNvPr id="54280" name="Text Box 8"/>
            <p:cNvSpPr txBox="1">
              <a:spLocks noChangeArrowheads="1"/>
            </p:cNvSpPr>
            <p:nvPr/>
          </p:nvSpPr>
          <p:spPr bwMode="auto">
            <a:xfrm>
              <a:off x="2544" y="2928"/>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8</a:t>
              </a:r>
            </a:p>
          </p:txBody>
        </p:sp>
        <p:sp>
          <p:nvSpPr>
            <p:cNvPr id="54281" name="Text Box 9"/>
            <p:cNvSpPr txBox="1">
              <a:spLocks noChangeArrowheads="1"/>
            </p:cNvSpPr>
            <p:nvPr/>
          </p:nvSpPr>
          <p:spPr bwMode="auto">
            <a:xfrm>
              <a:off x="1920" y="2928"/>
              <a:ext cx="2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13</a:t>
              </a:r>
            </a:p>
          </p:txBody>
        </p:sp>
      </p:grpSp>
    </p:spTree>
    <p:extLst>
      <p:ext uri="{BB962C8B-B14F-4D97-AF65-F5344CB8AC3E}">
        <p14:creationId xmlns:p14="http://schemas.microsoft.com/office/powerpoint/2010/main" val="3602214343"/>
      </p:ext>
    </p:extLst>
  </p:cSld>
  <p:clrMapOvr>
    <a:masterClrMapping/>
  </p:clrMapOvr>
  <p:transition>
    <p:split orient="vert"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42938" y="428625"/>
            <a:ext cx="82296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(3)</a:t>
            </a:r>
          </a:p>
        </p:txBody>
      </p:sp>
      <p:sp>
        <p:nvSpPr>
          <p:cNvPr id="55299" name="Rectangle 3"/>
          <p:cNvSpPr>
            <a:spLocks noGrp="1" noChangeArrowheads="1"/>
          </p:cNvSpPr>
          <p:nvPr>
            <p:ph type="body" idx="1"/>
          </p:nvPr>
        </p:nvSpPr>
        <p:spPr>
          <a:xfrm>
            <a:off x="928688" y="1214438"/>
            <a:ext cx="7391400" cy="4554537"/>
          </a:xfrm>
        </p:spPr>
        <p:txBody>
          <a:bodyPr/>
          <a:lstStyle/>
          <a:p>
            <a:r>
              <a:rPr lang="zh-CN" altLang="en-US" sz="4000">
                <a:latin typeface="华文新魏" panose="02010800040101010101" pitchFamily="2" charset="-122"/>
                <a:ea typeface="华文新魏" panose="02010800040101010101" pitchFamily="2" charset="-122"/>
              </a:rPr>
              <a:t>作业的页面与分给的页框如何建立联系呢？</a:t>
            </a:r>
          </a:p>
          <a:p>
            <a:r>
              <a:rPr lang="zh-CN" altLang="en-US" sz="4000">
                <a:latin typeface="华文新魏" panose="02010800040101010101" pitchFamily="2" charset="-122"/>
                <a:ea typeface="华文新魏" panose="02010800040101010101" pitchFamily="2" charset="-122"/>
              </a:rPr>
              <a:t>逻辑地址</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页面</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如何变换成物理地址</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页框</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呢？</a:t>
            </a:r>
          </a:p>
          <a:p>
            <a:r>
              <a:rPr lang="zh-CN" altLang="en-US" sz="4000">
                <a:latin typeface="华文新魏" panose="02010800040101010101" pitchFamily="2" charset="-122"/>
                <a:ea typeface="华文新魏" panose="02010800040101010101" pitchFamily="2" charset="-122"/>
              </a:rPr>
              <a:t>作业的物理地址空间由连续变成分散后，如何保证程序正确执行呢？</a:t>
            </a:r>
            <a:endParaRPr lang="en-US" altLang="zh-CN" sz="40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34367670"/>
      </p:ext>
    </p:extLst>
  </p:cSld>
  <p:clrMapOvr>
    <a:masterClrMapping/>
  </p:clrMapOvr>
  <p:transition>
    <p:split orient="ver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47700" y="382588"/>
            <a:ext cx="7885113" cy="669925"/>
          </a:xfrm>
        </p:spPr>
        <p:txBody>
          <a:bodyPr/>
          <a:lstStyle/>
          <a:p>
            <a:pPr eaLnBrk="1" hangingPunct="1"/>
            <a:r>
              <a:rPr kumimoji="1" lang="en-US" altLang="zh-CN">
                <a:solidFill>
                  <a:srgbClr val="FF0000"/>
                </a:solidFill>
                <a:latin typeface="Times New Roman" panose="02020603050405020304" pitchFamily="18" charset="0"/>
                <a:ea typeface="华文新魏" panose="02010800040101010101" pitchFamily="2" charset="-122"/>
              </a:rPr>
              <a:t>4.1.3 </a:t>
            </a:r>
            <a:r>
              <a:rPr kumimoji="1" lang="zh-CN" altLang="en-US">
                <a:solidFill>
                  <a:srgbClr val="FF0000"/>
                </a:solidFill>
                <a:latin typeface="Times New Roman" panose="02020603050405020304" pitchFamily="18" charset="0"/>
                <a:ea typeface="华文新魏" panose="02010800040101010101" pitchFamily="2" charset="-122"/>
              </a:rPr>
              <a:t>存储管理的功能</a:t>
            </a:r>
            <a:endParaRPr lang="zh-CN" altLang="en-US" b="1">
              <a:latin typeface="华文新魏" panose="02010800040101010101" pitchFamily="2" charset="-122"/>
              <a:ea typeface="华文新魏" panose="02010800040101010101" pitchFamily="2" charset="-122"/>
            </a:endParaRPr>
          </a:p>
        </p:txBody>
      </p:sp>
      <p:sp>
        <p:nvSpPr>
          <p:cNvPr id="12291" name="Text Box 3"/>
          <p:cNvSpPr txBox="1">
            <a:spLocks noChangeArrowheads="1"/>
          </p:cNvSpPr>
          <p:nvPr/>
        </p:nvSpPr>
        <p:spPr bwMode="auto">
          <a:xfrm>
            <a:off x="882650" y="1628775"/>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ea typeface="仿宋_GB2312" pitchFamily="49" charset="-122"/>
              </a:rPr>
              <a:t>       </a:t>
            </a:r>
            <a:r>
              <a:rPr kumimoji="1" lang="en-US" altLang="zh-CN" sz="3600">
                <a:latin typeface="Times New Roman" panose="02020603050405020304" pitchFamily="18" charset="0"/>
                <a:ea typeface="华文新魏" panose="02010800040101010101" pitchFamily="2" charset="-122"/>
              </a:rPr>
              <a:t>1.</a:t>
            </a:r>
            <a:r>
              <a:rPr kumimoji="1" lang="zh-CN" altLang="en-US" sz="3600">
                <a:latin typeface="Times New Roman" panose="02020603050405020304" pitchFamily="18" charset="0"/>
                <a:ea typeface="华文新魏" panose="02010800040101010101" pitchFamily="2" charset="-122"/>
              </a:rPr>
              <a:t>存储空间的分配和去配</a:t>
            </a:r>
            <a:r>
              <a:rPr kumimoji="1" lang="zh-CN" altLang="en-US" sz="2800" b="1">
                <a:latin typeface="Times New Roman" panose="02020603050405020304" pitchFamily="18" charset="0"/>
                <a:ea typeface="华文新魏" panose="02010800040101010101" pitchFamily="2" charset="-122"/>
              </a:rPr>
              <a:t> </a:t>
            </a:r>
          </a:p>
        </p:txBody>
      </p:sp>
      <p:sp>
        <p:nvSpPr>
          <p:cNvPr id="12292" name="Text Box 4"/>
          <p:cNvSpPr txBox="1">
            <a:spLocks noChangeArrowheads="1"/>
          </p:cNvSpPr>
          <p:nvPr/>
        </p:nvSpPr>
        <p:spPr bwMode="auto">
          <a:xfrm>
            <a:off x="954088" y="2709863"/>
            <a:ext cx="6048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ea typeface="仿宋_GB2312" pitchFamily="49" charset="-122"/>
              </a:rPr>
              <a:t>       </a:t>
            </a:r>
            <a:r>
              <a:rPr kumimoji="1" lang="en-US" altLang="zh-CN" sz="3600">
                <a:latin typeface="Times New Roman" panose="02020603050405020304" pitchFamily="18" charset="0"/>
                <a:ea typeface="华文新魏" panose="02010800040101010101" pitchFamily="2" charset="-122"/>
              </a:rPr>
              <a:t>2.</a:t>
            </a:r>
            <a:r>
              <a:rPr kumimoji="1" lang="zh-CN" altLang="en-US" sz="3600">
                <a:latin typeface="Times New Roman" panose="02020603050405020304" pitchFamily="18" charset="0"/>
                <a:ea typeface="华文新魏" panose="02010800040101010101" pitchFamily="2" charset="-122"/>
              </a:rPr>
              <a:t>存储抽象和地址映射 </a:t>
            </a:r>
          </a:p>
        </p:txBody>
      </p:sp>
      <p:sp>
        <p:nvSpPr>
          <p:cNvPr id="12293" name="Text Box 5"/>
          <p:cNvSpPr txBox="1">
            <a:spLocks noChangeArrowheads="1"/>
          </p:cNvSpPr>
          <p:nvPr/>
        </p:nvSpPr>
        <p:spPr bwMode="auto">
          <a:xfrm>
            <a:off x="954088" y="3716338"/>
            <a:ext cx="64214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latin typeface="Times New Roman" panose="02020603050405020304" pitchFamily="18" charset="0"/>
                <a:ea typeface="仿宋_GB2312" pitchFamily="49" charset="-122"/>
              </a:rPr>
              <a:t>       </a:t>
            </a:r>
            <a:r>
              <a:rPr kumimoji="1" lang="en-US" altLang="zh-CN" sz="3600" dirty="0">
                <a:latin typeface="Times New Roman" panose="02020603050405020304" pitchFamily="18" charset="0"/>
                <a:ea typeface="华文新魏" panose="02010800040101010101" pitchFamily="2" charset="-122"/>
              </a:rPr>
              <a:t>3.</a:t>
            </a:r>
            <a:r>
              <a:rPr kumimoji="1" lang="zh-CN" altLang="en-US" sz="3600" dirty="0">
                <a:latin typeface="Times New Roman" panose="02020603050405020304" pitchFamily="18" charset="0"/>
                <a:ea typeface="华文新魏" panose="02010800040101010101" pitchFamily="2" charset="-122"/>
              </a:rPr>
              <a:t>存储保护和存储共享 </a:t>
            </a:r>
          </a:p>
        </p:txBody>
      </p:sp>
      <p:sp>
        <p:nvSpPr>
          <p:cNvPr id="12294" name="Text Box 6"/>
          <p:cNvSpPr txBox="1">
            <a:spLocks noChangeArrowheads="1"/>
          </p:cNvSpPr>
          <p:nvPr/>
        </p:nvSpPr>
        <p:spPr bwMode="auto">
          <a:xfrm>
            <a:off x="954088" y="4751388"/>
            <a:ext cx="5327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ea typeface="仿宋_GB2312" pitchFamily="49" charset="-122"/>
              </a:rPr>
              <a:t>       </a:t>
            </a:r>
            <a:r>
              <a:rPr kumimoji="1" lang="en-US" altLang="zh-CN" sz="3600">
                <a:latin typeface="Times New Roman" panose="02020603050405020304" pitchFamily="18" charset="0"/>
                <a:ea typeface="华文新魏" panose="02010800040101010101" pitchFamily="2" charset="-122"/>
              </a:rPr>
              <a:t>4.</a:t>
            </a:r>
            <a:r>
              <a:rPr kumimoji="1" lang="zh-CN" altLang="en-US" sz="3600">
                <a:latin typeface="Times New Roman" panose="02020603050405020304" pitchFamily="18" charset="0"/>
                <a:ea typeface="华文新魏" panose="02010800040101010101" pitchFamily="2" charset="-122"/>
              </a:rPr>
              <a:t>存储扩充 </a:t>
            </a:r>
          </a:p>
        </p:txBody>
      </p:sp>
    </p:spTree>
    <p:extLst>
      <p:ext uri="{BB962C8B-B14F-4D97-AF65-F5344CB8AC3E}">
        <p14:creationId xmlns:p14="http://schemas.microsoft.com/office/powerpoint/2010/main" val="209426188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P spid="12293" grpId="0" autoUpdateAnimBg="0"/>
      <p:bldP spid="122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8625" y="357188"/>
            <a:ext cx="84582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(4)</a:t>
            </a:r>
          </a:p>
        </p:txBody>
      </p:sp>
      <p:sp>
        <p:nvSpPr>
          <p:cNvPr id="56323" name="Rectangle 3"/>
          <p:cNvSpPr>
            <a:spLocks noGrp="1" noChangeArrowheads="1"/>
          </p:cNvSpPr>
          <p:nvPr>
            <p:ph type="body" idx="1"/>
          </p:nvPr>
        </p:nvSpPr>
        <p:spPr>
          <a:xfrm>
            <a:off x="642938" y="1143000"/>
            <a:ext cx="7772400" cy="23876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en-US" altLang="zh-CN" sz="4000" b="1">
                <a:latin typeface="华文新魏" panose="02010800040101010101" pitchFamily="2" charset="-122"/>
                <a:ea typeface="华文新魏" panose="02010800040101010101" pitchFamily="2" charset="-122"/>
              </a:rPr>
              <a:t>(4)</a:t>
            </a:r>
            <a:r>
              <a:rPr lang="zh-CN" altLang="en-US" sz="3600" b="1">
                <a:latin typeface="华文新魏" panose="02010800040101010101" pitchFamily="2" charset="-122"/>
                <a:ea typeface="华文新魏" panose="02010800040101010101" pitchFamily="2" charset="-122"/>
              </a:rPr>
              <a:t>页表</a:t>
            </a:r>
            <a:r>
              <a:rPr lang="en-US" altLang="zh-CN" sz="3600">
                <a:latin typeface="华文新魏" panose="02010800040101010101" pitchFamily="2" charset="-122"/>
                <a:ea typeface="华文新魏" panose="02010800040101010101" pitchFamily="2" charset="-122"/>
              </a:rPr>
              <a:t>(page table)</a:t>
            </a:r>
            <a:r>
              <a:rPr lang="zh-CN" altLang="en-US" sz="3600">
                <a:latin typeface="华文新魏" panose="02010800040101010101" pitchFamily="2" charset="-122"/>
                <a:ea typeface="华文新魏" panose="02010800040101010101" pitchFamily="2" charset="-122"/>
              </a:rPr>
              <a:t>：</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页表是操作系统为每个用户作业建立的，用来记录程序页面和主存对应页框的对照表 。</a:t>
            </a:r>
          </a:p>
        </p:txBody>
      </p:sp>
    </p:spTree>
    <p:extLst>
      <p:ext uri="{BB962C8B-B14F-4D97-AF65-F5344CB8AC3E}">
        <p14:creationId xmlns:p14="http://schemas.microsoft.com/office/powerpoint/2010/main" val="3898594125"/>
      </p:ext>
    </p:extLst>
  </p:cSld>
  <p:clrMapOvr>
    <a:masterClrMapping/>
  </p:clrMapOvr>
  <p:transition>
    <p:split orient="vert"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714375" y="214313"/>
            <a:ext cx="77724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(5)</a:t>
            </a:r>
          </a:p>
        </p:txBody>
      </p:sp>
      <p:graphicFrame>
        <p:nvGraphicFramePr>
          <p:cNvPr id="5122" name="Object 2"/>
          <p:cNvGraphicFramePr>
            <a:graphicFrameLocks noChangeAspect="1"/>
          </p:cNvGraphicFramePr>
          <p:nvPr/>
        </p:nvGraphicFramePr>
        <p:xfrm>
          <a:off x="214313" y="1857375"/>
          <a:ext cx="8763000" cy="3811588"/>
        </p:xfrm>
        <a:graphic>
          <a:graphicData uri="http://schemas.openxmlformats.org/presentationml/2006/ole">
            <mc:AlternateContent xmlns:mc="http://schemas.openxmlformats.org/markup-compatibility/2006">
              <mc:Choice xmlns:v="urn:schemas-microsoft-com:vml" Requires="v">
                <p:oleObj spid="_x0000_s8295" name="图像文档" r:id="rId3" imgW="4838760" imgH="2104920" progId="Imaging.Document">
                  <p:embed/>
                </p:oleObj>
              </mc:Choice>
              <mc:Fallback>
                <p:oleObj name="图像文档" r:id="rId3" imgW="4838760" imgH="2104920" progId="Imaging.Docume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857375"/>
                        <a:ext cx="8763000" cy="381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29"/>
          <p:cNvSpPr txBox="1">
            <a:spLocks noChangeArrowheads="1"/>
          </p:cNvSpPr>
          <p:nvPr/>
        </p:nvSpPr>
        <p:spPr bwMode="auto">
          <a:xfrm>
            <a:off x="500063" y="1143000"/>
            <a:ext cx="480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a:solidFill>
                  <a:srgbClr val="000000"/>
                </a:solidFill>
                <a:latin typeface="华文新魏" panose="02010800040101010101" pitchFamily="2" charset="-122"/>
                <a:ea typeface="华文新魏" panose="02010800040101010101" pitchFamily="2" charset="-122"/>
              </a:rPr>
              <a:t>页表的一般格式：</a:t>
            </a:r>
          </a:p>
        </p:txBody>
      </p:sp>
    </p:spTree>
    <p:extLst>
      <p:ext uri="{BB962C8B-B14F-4D97-AF65-F5344CB8AC3E}">
        <p14:creationId xmlns:p14="http://schemas.microsoft.com/office/powerpoint/2010/main" val="1663531826"/>
      </p:ext>
    </p:extLst>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8625" y="142875"/>
            <a:ext cx="84582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(6)</a:t>
            </a:r>
          </a:p>
        </p:txBody>
      </p:sp>
      <p:sp>
        <p:nvSpPr>
          <p:cNvPr id="57347" name="Rectangle 3"/>
          <p:cNvSpPr>
            <a:spLocks noGrp="1" noChangeArrowheads="1"/>
          </p:cNvSpPr>
          <p:nvPr>
            <p:ph type="body" idx="1"/>
          </p:nvPr>
        </p:nvSpPr>
        <p:spPr>
          <a:xfrm>
            <a:off x="285750" y="928688"/>
            <a:ext cx="8501063" cy="4572000"/>
          </a:xfrm>
        </p:spPr>
        <p:txBody>
          <a:bodyPr/>
          <a:lstStyle/>
          <a:p>
            <a:pPr>
              <a:buFontTx/>
              <a:buNone/>
            </a:pPr>
            <a:r>
              <a:rPr lang="en-US" altLang="zh-CN" dirty="0">
                <a:latin typeface="华文新魏" panose="02010800040101010101" pitchFamily="2" charset="-122"/>
                <a:ea typeface="华文新魏" panose="02010800040101010101" pitchFamily="2" charset="-122"/>
              </a:rPr>
              <a:t> </a:t>
            </a:r>
            <a:r>
              <a:rPr lang="en-US" altLang="zh-CN" sz="3600" dirty="0">
                <a:latin typeface="Times New Roman" panose="02020603050405020304" pitchFamily="18" charset="0"/>
                <a:ea typeface="华文新魏" panose="02010800040101010101" pitchFamily="2" charset="-122"/>
              </a:rPr>
              <a:t>•</a:t>
            </a:r>
            <a:r>
              <a:rPr lang="en-US" altLang="zh-CN" sz="3600" dirty="0">
                <a:latin typeface="华文新魏" panose="02010800040101010101" pitchFamily="2" charset="-122"/>
                <a:ea typeface="华文新魏" panose="02010800040101010101" pitchFamily="2" charset="-122"/>
              </a:rPr>
              <a:t> </a:t>
            </a:r>
            <a:r>
              <a:rPr lang="en-US" altLang="zh-CN" sz="4000" b="1" dirty="0">
                <a:latin typeface="华文新魏" panose="02010800040101010101" pitchFamily="2" charset="-122"/>
                <a:ea typeface="华文新魏" panose="02010800040101010101" pitchFamily="2" charset="-122"/>
              </a:rPr>
              <a:t>(5)</a:t>
            </a:r>
            <a:r>
              <a:rPr lang="zh-CN" altLang="en-US" sz="3600" b="1" dirty="0">
                <a:latin typeface="华文新魏" panose="02010800040101010101" pitchFamily="2" charset="-122"/>
                <a:ea typeface="华文新魏" panose="02010800040101010101" pitchFamily="2" charset="-122"/>
              </a:rPr>
              <a:t>页表控制寄存器</a:t>
            </a:r>
            <a:r>
              <a:rPr lang="zh-CN" altLang="en-US" sz="3600" dirty="0">
                <a:latin typeface="华文新魏" panose="02010800040101010101" pitchFamily="2" charset="-122"/>
                <a:ea typeface="华文新魏" panose="02010800040101010101" pitchFamily="2" charset="-122"/>
              </a:rPr>
              <a:t>：</a:t>
            </a:r>
          </a:p>
          <a:p>
            <a:pPr>
              <a:buFontTx/>
              <a:buNone/>
            </a:pPr>
            <a:r>
              <a:rPr lang="zh-CN" altLang="en-US" sz="3600" dirty="0">
                <a:latin typeface="华文新魏" panose="02010800040101010101" pitchFamily="2" charset="-122"/>
                <a:ea typeface="华文新魏" panose="02010800040101010101" pitchFamily="2" charset="-122"/>
              </a:rPr>
              <a:t> </a:t>
            </a:r>
            <a:r>
              <a:rPr lang="en-US" altLang="zh-CN" sz="3600"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系统设有一个页表控制寄存器，它存放当前被调度运行的作业的页表长度和页表在内存中的起始地址。</a:t>
            </a:r>
            <a:r>
              <a:rPr lang="zh-CN" altLang="en-US" sz="2800" dirty="0">
                <a:ea typeface="仿宋_GB2312" pitchFamily="49" charset="-122"/>
              </a:rPr>
              <a:t> </a:t>
            </a:r>
          </a:p>
          <a:p>
            <a:pPr>
              <a:buFontTx/>
              <a:buNone/>
            </a:pPr>
            <a:r>
              <a:rPr lang="en-US" altLang="zh-CN" sz="3600"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整个系统只有一个页表控制寄存器，只有占有</a:t>
            </a:r>
            <a:r>
              <a:rPr lang="en-US" altLang="zh-CN" dirty="0">
                <a:latin typeface="华文新魏" panose="02010800040101010101" pitchFamily="2" charset="-122"/>
                <a:ea typeface="华文新魏" panose="02010800040101010101" pitchFamily="2" charset="-122"/>
              </a:rPr>
              <a:t>CPU</a:t>
            </a:r>
            <a:r>
              <a:rPr lang="zh-CN" altLang="en-US" dirty="0">
                <a:latin typeface="华文新魏" panose="02010800040101010101" pitchFamily="2" charset="-122"/>
                <a:ea typeface="华文新魏" panose="02010800040101010101" pitchFamily="2" charset="-122"/>
              </a:rPr>
              <a:t>的作业才占有页表控制寄存器。在多道程序中，当某程序让出</a:t>
            </a:r>
            <a:r>
              <a:rPr lang="en-US" altLang="zh-CN" dirty="0">
                <a:latin typeface="华文新魏" panose="02010800040101010101" pitchFamily="2" charset="-122"/>
                <a:ea typeface="华文新魏" panose="02010800040101010101" pitchFamily="2" charset="-122"/>
              </a:rPr>
              <a:t>CPU</a:t>
            </a:r>
            <a:r>
              <a:rPr lang="zh-CN" altLang="en-US" dirty="0">
                <a:latin typeface="华文新魏" panose="02010800040101010101" pitchFamily="2" charset="-122"/>
                <a:ea typeface="华文新魏" panose="02010800040101010101" pitchFamily="2" charset="-122"/>
              </a:rPr>
              <a:t>时，应同时让出页表控制寄存器。</a:t>
            </a:r>
            <a:endParaRPr lang="zh-CN" altLang="en-US" dirty="0">
              <a:ea typeface="仿宋_GB2312" pitchFamily="49" charset="-122"/>
            </a:endParaRPr>
          </a:p>
          <a:p>
            <a:pPr>
              <a:buFontTx/>
              <a:buNone/>
            </a:pPr>
            <a:endParaRPr lang="en-US" altLang="zh-CN" sz="3600" dirty="0">
              <a:latin typeface="华文新魏" panose="02010800040101010101" pitchFamily="2" charset="-122"/>
              <a:ea typeface="华文新魏" panose="02010800040101010101" pitchFamily="2" charset="-122"/>
            </a:endParaRPr>
          </a:p>
        </p:txBody>
      </p:sp>
      <p:grpSp>
        <p:nvGrpSpPr>
          <p:cNvPr id="57348" name="Group 4"/>
          <p:cNvGrpSpPr>
            <a:grpSpLocks/>
          </p:cNvGrpSpPr>
          <p:nvPr/>
        </p:nvGrpSpPr>
        <p:grpSpPr bwMode="auto">
          <a:xfrm>
            <a:off x="4212431" y="5013176"/>
            <a:ext cx="3752850" cy="685800"/>
            <a:chOff x="1908" y="2496"/>
            <a:chExt cx="2364" cy="432"/>
          </a:xfrm>
        </p:grpSpPr>
        <p:sp>
          <p:nvSpPr>
            <p:cNvPr id="57349" name="Rectangle 5"/>
            <p:cNvSpPr>
              <a:spLocks noChangeArrowheads="1"/>
            </p:cNvSpPr>
            <p:nvPr/>
          </p:nvSpPr>
          <p:spPr bwMode="auto">
            <a:xfrm>
              <a:off x="1908" y="2496"/>
              <a:ext cx="2364"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  </a:t>
              </a:r>
              <a:r>
                <a:rPr lang="zh-CN" altLang="en-US" sz="2400" b="1" dirty="0"/>
                <a:t>页表长度        页表起址</a:t>
              </a:r>
            </a:p>
          </p:txBody>
        </p:sp>
        <p:sp>
          <p:nvSpPr>
            <p:cNvPr id="57350" name="Line 6"/>
            <p:cNvSpPr>
              <a:spLocks noChangeShapeType="1"/>
            </p:cNvSpPr>
            <p:nvPr/>
          </p:nvSpPr>
          <p:spPr bwMode="auto">
            <a:xfrm>
              <a:off x="2976" y="249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68641981"/>
      </p:ext>
    </p:extLst>
  </p:cSld>
  <p:clrMapOvr>
    <a:masterClrMapping/>
  </p:clrMapOvr>
  <p:transition>
    <p:split orient="vert"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142875"/>
            <a:ext cx="84582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基本原理</a:t>
            </a:r>
            <a:r>
              <a:rPr kumimoji="1" lang="en-US" altLang="zh-CN" sz="4800">
                <a:solidFill>
                  <a:srgbClr val="FF0000"/>
                </a:solidFill>
                <a:latin typeface="Times New Roman" panose="02020603050405020304" pitchFamily="18" charset="0"/>
                <a:ea typeface="华文新魏" panose="02010800040101010101" pitchFamily="2" charset="-122"/>
              </a:rPr>
              <a:t>(7)</a:t>
            </a:r>
          </a:p>
        </p:txBody>
      </p:sp>
      <p:sp>
        <p:nvSpPr>
          <p:cNvPr id="58371" name="Rectangle 3"/>
          <p:cNvSpPr>
            <a:spLocks noGrp="1" noChangeArrowheads="1"/>
          </p:cNvSpPr>
          <p:nvPr>
            <p:ph type="body" idx="1"/>
          </p:nvPr>
        </p:nvSpPr>
        <p:spPr>
          <a:xfrm>
            <a:off x="214313" y="1000125"/>
            <a:ext cx="6705600" cy="44069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en-US" altLang="zh-CN" sz="4000" b="1">
                <a:latin typeface="Times New Roman" panose="02020603050405020304" pitchFamily="18" charset="0"/>
                <a:ea typeface="华文新魏" panose="02010800040101010101" pitchFamily="2" charset="-122"/>
                <a:cs typeface="Times New Roman" panose="02020603050405020304" pitchFamily="18" charset="0"/>
              </a:rPr>
              <a:t>(6)</a:t>
            </a:r>
            <a:r>
              <a:rPr lang="zh-CN" altLang="en-US" sz="3600" b="1">
                <a:latin typeface="Times New Roman" panose="02020603050405020304" pitchFamily="18" charset="0"/>
                <a:ea typeface="华文新魏" panose="02010800040101010101" pitchFamily="2" charset="-122"/>
                <a:cs typeface="Times New Roman" panose="02020603050405020304" pitchFamily="18" charset="0"/>
              </a:rPr>
              <a:t>地址映射</a:t>
            </a: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a:t>
            </a:r>
          </a:p>
          <a:p>
            <a:pPr>
              <a:buFontTx/>
              <a:buNone/>
            </a:pPr>
            <a:r>
              <a:rPr lang="zh-CN" altLang="en-US" sz="3600">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a:latin typeface="Times New Roman" panose="02020603050405020304" pitchFamily="18" charset="0"/>
                <a:ea typeface="华文新魏" panose="02010800040101010101" pitchFamily="2" charset="-122"/>
                <a:cs typeface="Times New Roman" panose="02020603050405020304" pitchFamily="18" charset="0"/>
              </a:rPr>
              <a:t>由于每个页面对应着一页框，即页内地址和其物理地址是对应的，所以只要能确定对应页框的首地址。</a:t>
            </a:r>
          </a:p>
          <a:p>
            <a:pPr>
              <a:buFontTx/>
              <a:buNone/>
            </a:pPr>
            <a:r>
              <a:rPr lang="en-US" altLang="zh-CN" sz="36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考虑：</a:t>
            </a:r>
            <a:r>
              <a:rPr lang="zh-CN" altLang="en-US">
                <a:latin typeface="Times New Roman" panose="02020603050405020304" pitchFamily="18" charset="0"/>
                <a:ea typeface="华文新魏" panose="02010800040101010101" pitchFamily="2" charset="-122"/>
                <a:cs typeface="Times New Roman" panose="02020603050405020304" pitchFamily="18" charset="0"/>
              </a:rPr>
              <a:t>如图所示：</a:t>
            </a:r>
            <a:r>
              <a:rPr lang="en-US" altLang="zh-CN">
                <a:latin typeface="Times New Roman" panose="02020603050405020304" pitchFamily="18" charset="0"/>
                <a:ea typeface="华文新魏" panose="02010800040101010101" pitchFamily="2" charset="-122"/>
                <a:cs typeface="Times New Roman" panose="02020603050405020304" pitchFamily="18" charset="0"/>
              </a:rPr>
              <a:t>12</a:t>
            </a:r>
            <a:r>
              <a:rPr lang="zh-CN" altLang="en-US">
                <a:latin typeface="Times New Roman" panose="02020603050405020304" pitchFamily="18" charset="0"/>
                <a:ea typeface="华文新魏" panose="02010800040101010101" pitchFamily="2" charset="-122"/>
                <a:cs typeface="Times New Roman" panose="02020603050405020304" pitchFamily="18" charset="0"/>
              </a:rPr>
              <a:t>号块的首地址？如果给出的逻辑地址是：页号为</a:t>
            </a:r>
            <a:r>
              <a:rPr lang="en-US" altLang="zh-CN">
                <a:latin typeface="Times New Roman" panose="02020603050405020304" pitchFamily="18" charset="0"/>
                <a:ea typeface="华文新魏" panose="02010800040101010101" pitchFamily="2" charset="-122"/>
                <a:cs typeface="Times New Roman" panose="02020603050405020304" pitchFamily="18" charset="0"/>
              </a:rPr>
              <a:t>2</a:t>
            </a:r>
            <a:r>
              <a:rPr lang="zh-CN" altLang="en-US">
                <a:latin typeface="Times New Roman" panose="02020603050405020304" pitchFamily="18" charset="0"/>
                <a:ea typeface="华文新魏" panose="02010800040101010101" pitchFamily="2" charset="-122"/>
                <a:cs typeface="Times New Roman" panose="02020603050405020304" pitchFamily="18" charset="0"/>
              </a:rPr>
              <a:t>，页内位移为</a:t>
            </a:r>
            <a:r>
              <a:rPr lang="en-US" altLang="zh-CN">
                <a:latin typeface="Times New Roman" panose="02020603050405020304" pitchFamily="18" charset="0"/>
                <a:ea typeface="华文新魏" panose="02010800040101010101" pitchFamily="2" charset="-122"/>
                <a:cs typeface="Times New Roman" panose="02020603050405020304" pitchFamily="18" charset="0"/>
              </a:rPr>
              <a:t>452</a:t>
            </a:r>
            <a:r>
              <a:rPr lang="zh-CN" altLang="en-US">
                <a:latin typeface="Times New Roman" panose="02020603050405020304" pitchFamily="18" charset="0"/>
                <a:ea typeface="华文新魏" panose="02010800040101010101" pitchFamily="2" charset="-122"/>
                <a:cs typeface="Times New Roman" panose="02020603050405020304" pitchFamily="18" charset="0"/>
              </a:rPr>
              <a:t>，则怎样得到其物理地址？</a:t>
            </a:r>
            <a:endParaRPr lang="en-US" altLang="zh-CN" sz="3600">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64553" name="Group 41"/>
          <p:cNvGraphicFramePr>
            <a:graphicFrameLocks noGrp="1"/>
          </p:cNvGraphicFramePr>
          <p:nvPr/>
        </p:nvGraphicFramePr>
        <p:xfrm>
          <a:off x="7072313" y="785813"/>
          <a:ext cx="1828800" cy="4859655"/>
        </p:xfrm>
        <a:graphic>
          <a:graphicData uri="http://schemas.openxmlformats.org/drawingml/2006/table">
            <a:tbl>
              <a:tblPr/>
              <a:tblGrid>
                <a:gridCol w="1828800">
                  <a:extLst>
                    <a:ext uri="{9D8B030D-6E8A-4147-A177-3AD203B41FA5}">
                      <a16:colId xmlns:a16="http://schemas.microsoft.com/office/drawing/2014/main" val="20000"/>
                    </a:ext>
                  </a:extLst>
                </a:gridCol>
              </a:tblGrid>
              <a:tr h="279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65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19050" marT="0" marB="0" vert="eaVert"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74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19050" marR="0" marT="0" marB="0" vert="eaVert"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4554" name="Text Box 42"/>
          <p:cNvSpPr txBox="1">
            <a:spLocks noChangeArrowheads="1"/>
          </p:cNvSpPr>
          <p:nvPr/>
        </p:nvSpPr>
        <p:spPr bwMode="auto">
          <a:xfrm>
            <a:off x="214313" y="5286375"/>
            <a:ext cx="685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a:solidFill>
                  <a:srgbClr val="FF0000"/>
                </a:solidFill>
                <a:latin typeface="华文新魏" panose="02010800040101010101" pitchFamily="2" charset="-122"/>
                <a:ea typeface="华文新魏" panose="02010800040101010101" pitchFamily="2" charset="-122"/>
              </a:rPr>
              <a:t>物理地址</a:t>
            </a:r>
            <a:r>
              <a:rPr lang="en-US" altLang="zh-CN" sz="3600">
                <a:solidFill>
                  <a:srgbClr val="FF0000"/>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块号</a:t>
            </a:r>
            <a:r>
              <a:rPr lang="en-US" altLang="zh-CN" sz="3600">
                <a:solidFill>
                  <a:srgbClr val="FF0000"/>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块长</a:t>
            </a:r>
            <a:r>
              <a:rPr lang="en-US" altLang="zh-CN" sz="3600">
                <a:solidFill>
                  <a:srgbClr val="FF0000"/>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页内位移</a:t>
            </a:r>
          </a:p>
        </p:txBody>
      </p:sp>
    </p:spTree>
    <p:extLst>
      <p:ext uri="{BB962C8B-B14F-4D97-AF65-F5344CB8AC3E}">
        <p14:creationId xmlns:p14="http://schemas.microsoft.com/office/powerpoint/2010/main" val="178752858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54"/>
                                        </p:tgtEl>
                                        <p:attrNameLst>
                                          <p:attrName>style.visibility</p:attrName>
                                        </p:attrNameLst>
                                      </p:cBhvr>
                                      <p:to>
                                        <p:strVal val="visible"/>
                                      </p:to>
                                    </p:set>
                                    <p:animEffect transition="in" filter="dissolve">
                                      <p:cBhvr>
                                        <p:cTn id="7" dur="500"/>
                                        <p:tgtEl>
                                          <p:spTgt spid="64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71500" y="214313"/>
            <a:ext cx="77724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地址转换和存储保护</a:t>
            </a:r>
            <a:endParaRPr lang="zh-CN" altLang="en-US" sz="4000">
              <a:latin typeface="华文新魏" panose="02010800040101010101" pitchFamily="2" charset="-122"/>
              <a:ea typeface="华文新魏" panose="02010800040101010101" pitchFamily="2" charset="-122"/>
            </a:endParaRPr>
          </a:p>
        </p:txBody>
      </p:sp>
      <p:sp>
        <p:nvSpPr>
          <p:cNvPr id="59395" name="Rectangle 3"/>
          <p:cNvSpPr>
            <a:spLocks noGrp="1" noChangeArrowheads="1"/>
          </p:cNvSpPr>
          <p:nvPr>
            <p:ph type="body" idx="1"/>
          </p:nvPr>
        </p:nvSpPr>
        <p:spPr/>
        <p:txBody>
          <a:bodyPr/>
          <a:lstStyle/>
          <a:p>
            <a:pPr>
              <a:buFontTx/>
              <a:buNone/>
            </a:pPr>
            <a:r>
              <a:rPr lang="en-US" altLang="zh-CN">
                <a:latin typeface="华文新魏" panose="02010800040101010101" pitchFamily="2" charset="-122"/>
                <a:ea typeface="华文新魏" panose="02010800040101010101" pitchFamily="2" charset="-122"/>
              </a:rPr>
              <a:t> </a:t>
            </a:r>
          </a:p>
        </p:txBody>
      </p:sp>
      <p:grpSp>
        <p:nvGrpSpPr>
          <p:cNvPr id="59396" name="Group 43"/>
          <p:cNvGrpSpPr>
            <a:grpSpLocks/>
          </p:cNvGrpSpPr>
          <p:nvPr/>
        </p:nvGrpSpPr>
        <p:grpSpPr bwMode="auto">
          <a:xfrm>
            <a:off x="500063" y="1113440"/>
            <a:ext cx="8286750" cy="4457043"/>
            <a:chOff x="672" y="1086"/>
            <a:chExt cx="4128" cy="2714"/>
          </a:xfrm>
        </p:grpSpPr>
        <p:sp>
          <p:nvSpPr>
            <p:cNvPr id="59397" name="Text Box 5"/>
            <p:cNvSpPr txBox="1">
              <a:spLocks noChangeArrowheads="1"/>
            </p:cNvSpPr>
            <p:nvPr/>
          </p:nvSpPr>
          <p:spPr bwMode="auto">
            <a:xfrm>
              <a:off x="819" y="1733"/>
              <a:ext cx="590"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页表始址</a:t>
              </a:r>
            </a:p>
          </p:txBody>
        </p:sp>
        <p:sp>
          <p:nvSpPr>
            <p:cNvPr id="59398" name="Text Box 6"/>
            <p:cNvSpPr txBox="1">
              <a:spLocks noChangeArrowheads="1"/>
            </p:cNvSpPr>
            <p:nvPr/>
          </p:nvSpPr>
          <p:spPr bwMode="auto">
            <a:xfrm>
              <a:off x="1409" y="1733"/>
              <a:ext cx="664"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页表长度</a:t>
              </a:r>
            </a:p>
          </p:txBody>
        </p:sp>
        <p:sp>
          <p:nvSpPr>
            <p:cNvPr id="59399" name="Text Box 7"/>
            <p:cNvSpPr txBox="1">
              <a:spLocks noChangeArrowheads="1"/>
            </p:cNvSpPr>
            <p:nvPr/>
          </p:nvSpPr>
          <p:spPr bwMode="auto">
            <a:xfrm>
              <a:off x="819" y="2716"/>
              <a:ext cx="443" cy="379"/>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a:latin typeface="华文新魏" panose="02010800040101010101" pitchFamily="2" charset="-122"/>
                  <a:ea typeface="华文新魏" panose="02010800040101010101" pitchFamily="2" charset="-122"/>
                </a:rPr>
                <a:t>作业名</a:t>
              </a:r>
            </a:p>
          </p:txBody>
        </p:sp>
        <p:sp>
          <p:nvSpPr>
            <p:cNvPr id="59400" name="Text Box 8"/>
            <p:cNvSpPr txBox="1">
              <a:spLocks noChangeArrowheads="1"/>
            </p:cNvSpPr>
            <p:nvPr/>
          </p:nvSpPr>
          <p:spPr bwMode="auto">
            <a:xfrm>
              <a:off x="819" y="3442"/>
              <a:ext cx="443" cy="356"/>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900">
                  <a:latin typeface="Times New Roman" panose="02020603050405020304" pitchFamily="18" charset="0"/>
                  <a:ea typeface="华文新魏" panose="02010800040101010101" pitchFamily="2" charset="-122"/>
                </a:rPr>
                <a:t>…</a:t>
              </a:r>
              <a:endParaRPr lang="en-US" altLang="zh-CN" sz="900">
                <a:latin typeface="华文新魏" panose="02010800040101010101" pitchFamily="2" charset="-122"/>
                <a:ea typeface="华文新魏" panose="02010800040101010101" pitchFamily="2" charset="-122"/>
              </a:endParaRPr>
            </a:p>
          </p:txBody>
        </p:sp>
        <p:sp>
          <p:nvSpPr>
            <p:cNvPr id="59401" name="Text Box 9"/>
            <p:cNvSpPr txBox="1">
              <a:spLocks noChangeArrowheads="1"/>
            </p:cNvSpPr>
            <p:nvPr/>
          </p:nvSpPr>
          <p:spPr bwMode="auto">
            <a:xfrm>
              <a:off x="819" y="3083"/>
              <a:ext cx="443" cy="357"/>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华文新魏" panose="02010800040101010101" pitchFamily="2" charset="-122"/>
                  <a:ea typeface="华文新魏" panose="02010800040101010101" pitchFamily="2" charset="-122"/>
                </a:rPr>
                <a:t>A</a:t>
              </a:r>
            </a:p>
          </p:txBody>
        </p:sp>
        <p:sp>
          <p:nvSpPr>
            <p:cNvPr id="59402" name="Text Box 10"/>
            <p:cNvSpPr txBox="1">
              <a:spLocks noChangeArrowheads="1"/>
            </p:cNvSpPr>
            <p:nvPr/>
          </p:nvSpPr>
          <p:spPr bwMode="auto">
            <a:xfrm>
              <a:off x="1262" y="2723"/>
              <a:ext cx="589"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页表始址</a:t>
              </a:r>
            </a:p>
          </p:txBody>
        </p:sp>
        <p:sp>
          <p:nvSpPr>
            <p:cNvPr id="59403" name="Text Box 11"/>
            <p:cNvSpPr txBox="1">
              <a:spLocks noChangeArrowheads="1"/>
            </p:cNvSpPr>
            <p:nvPr/>
          </p:nvSpPr>
          <p:spPr bwMode="auto">
            <a:xfrm>
              <a:off x="1262" y="3442"/>
              <a:ext cx="589" cy="356"/>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900">
                  <a:latin typeface="Times New Roman" panose="02020603050405020304" pitchFamily="18" charset="0"/>
                  <a:ea typeface="华文新魏" panose="02010800040101010101" pitchFamily="2" charset="-122"/>
                </a:rPr>
                <a:t>…</a:t>
              </a:r>
              <a:endParaRPr lang="en-US" altLang="zh-CN" sz="900">
                <a:latin typeface="华文新魏" panose="02010800040101010101" pitchFamily="2" charset="-122"/>
                <a:ea typeface="华文新魏" panose="02010800040101010101" pitchFamily="2" charset="-122"/>
              </a:endParaRPr>
            </a:p>
          </p:txBody>
        </p:sp>
        <p:sp>
          <p:nvSpPr>
            <p:cNvPr id="59404" name="Text Box 12"/>
            <p:cNvSpPr txBox="1">
              <a:spLocks noChangeArrowheads="1"/>
            </p:cNvSpPr>
            <p:nvPr/>
          </p:nvSpPr>
          <p:spPr bwMode="auto">
            <a:xfrm>
              <a:off x="1262" y="3083"/>
              <a:ext cx="589" cy="357"/>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华文新魏" panose="02010800040101010101" pitchFamily="2" charset="-122"/>
                  <a:ea typeface="华文新魏" panose="02010800040101010101" pitchFamily="2" charset="-122"/>
                </a:rPr>
                <a:t>xxxxxx</a:t>
              </a:r>
            </a:p>
          </p:txBody>
        </p:sp>
        <p:sp>
          <p:nvSpPr>
            <p:cNvPr id="59405" name="Text Box 13"/>
            <p:cNvSpPr txBox="1">
              <a:spLocks noChangeArrowheads="1"/>
            </p:cNvSpPr>
            <p:nvPr/>
          </p:nvSpPr>
          <p:spPr bwMode="auto">
            <a:xfrm>
              <a:off x="1851" y="2723"/>
              <a:ext cx="590"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页表长度</a:t>
              </a:r>
            </a:p>
          </p:txBody>
        </p:sp>
        <p:sp>
          <p:nvSpPr>
            <p:cNvPr id="59406" name="Text Box 14"/>
            <p:cNvSpPr txBox="1">
              <a:spLocks noChangeArrowheads="1"/>
            </p:cNvSpPr>
            <p:nvPr/>
          </p:nvSpPr>
          <p:spPr bwMode="auto">
            <a:xfrm>
              <a:off x="1851" y="3440"/>
              <a:ext cx="590"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900">
                  <a:latin typeface="Times New Roman" panose="02020603050405020304" pitchFamily="18" charset="0"/>
                  <a:ea typeface="华文新魏" panose="02010800040101010101" pitchFamily="2" charset="-122"/>
                </a:rPr>
                <a:t>…</a:t>
              </a:r>
              <a:endParaRPr lang="en-US" altLang="zh-CN" sz="900">
                <a:latin typeface="华文新魏" panose="02010800040101010101" pitchFamily="2" charset="-122"/>
                <a:ea typeface="华文新魏" panose="02010800040101010101" pitchFamily="2" charset="-122"/>
              </a:endParaRPr>
            </a:p>
          </p:txBody>
        </p:sp>
        <p:sp>
          <p:nvSpPr>
            <p:cNvPr id="59407" name="Text Box 15"/>
            <p:cNvSpPr txBox="1">
              <a:spLocks noChangeArrowheads="1"/>
            </p:cNvSpPr>
            <p:nvPr/>
          </p:nvSpPr>
          <p:spPr bwMode="auto">
            <a:xfrm>
              <a:off x="1851" y="3081"/>
              <a:ext cx="590" cy="357"/>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latin typeface="华文新魏" panose="02010800040101010101" pitchFamily="2" charset="-122"/>
                  <a:ea typeface="华文新魏" panose="02010800040101010101" pitchFamily="2" charset="-122"/>
                </a:rPr>
                <a:t>50</a:t>
              </a:r>
            </a:p>
          </p:txBody>
        </p:sp>
        <p:sp>
          <p:nvSpPr>
            <p:cNvPr id="59408" name="Text Box 16"/>
            <p:cNvSpPr txBox="1">
              <a:spLocks noChangeArrowheads="1"/>
            </p:cNvSpPr>
            <p:nvPr/>
          </p:nvSpPr>
          <p:spPr bwMode="auto">
            <a:xfrm>
              <a:off x="819" y="2368"/>
              <a:ext cx="621" cy="272"/>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华文新魏" panose="02010800040101010101" pitchFamily="2" charset="-122"/>
                  <a:ea typeface="华文新魏" panose="02010800040101010101" pitchFamily="2" charset="-122"/>
                </a:rPr>
                <a:t>作业表</a:t>
              </a:r>
            </a:p>
          </p:txBody>
        </p:sp>
        <p:sp>
          <p:nvSpPr>
            <p:cNvPr id="59409" name="Text Box 17"/>
            <p:cNvSpPr txBox="1">
              <a:spLocks noChangeArrowheads="1"/>
            </p:cNvSpPr>
            <p:nvPr/>
          </p:nvSpPr>
          <p:spPr bwMode="auto">
            <a:xfrm>
              <a:off x="3178" y="1375"/>
              <a:ext cx="443"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500" b="1">
                <a:latin typeface="华文新魏" panose="02010800040101010101" pitchFamily="2" charset="-122"/>
                <a:ea typeface="华文新魏" panose="02010800040101010101" pitchFamily="2" charset="-122"/>
              </a:endParaRPr>
            </a:p>
          </p:txBody>
        </p:sp>
        <p:sp>
          <p:nvSpPr>
            <p:cNvPr id="59410" name="Text Box 18"/>
            <p:cNvSpPr txBox="1">
              <a:spLocks noChangeArrowheads="1"/>
            </p:cNvSpPr>
            <p:nvPr/>
          </p:nvSpPr>
          <p:spPr bwMode="auto">
            <a:xfrm>
              <a:off x="3178" y="1735"/>
              <a:ext cx="443"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华文新魏" panose="02010800040101010101" pitchFamily="2" charset="-122"/>
                  <a:ea typeface="华文新魏" panose="02010800040101010101" pitchFamily="2" charset="-122"/>
                </a:rPr>
                <a:t>块号</a:t>
              </a:r>
            </a:p>
          </p:txBody>
        </p:sp>
        <p:sp>
          <p:nvSpPr>
            <p:cNvPr id="59411" name="Text Box 19"/>
            <p:cNvSpPr txBox="1">
              <a:spLocks noChangeArrowheads="1"/>
            </p:cNvSpPr>
            <p:nvPr/>
          </p:nvSpPr>
          <p:spPr bwMode="auto">
            <a:xfrm>
              <a:off x="3178" y="2095"/>
              <a:ext cx="443" cy="357"/>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500" b="1">
                <a:latin typeface="华文新魏" panose="02010800040101010101" pitchFamily="2" charset="-122"/>
                <a:ea typeface="华文新魏" panose="02010800040101010101" pitchFamily="2" charset="-122"/>
              </a:endParaRPr>
            </a:p>
          </p:txBody>
        </p:sp>
        <p:sp>
          <p:nvSpPr>
            <p:cNvPr id="59412" name="Oval 20"/>
            <p:cNvSpPr>
              <a:spLocks noChangeArrowheads="1"/>
            </p:cNvSpPr>
            <p:nvPr/>
          </p:nvSpPr>
          <p:spPr bwMode="auto">
            <a:xfrm>
              <a:off x="2490" y="1643"/>
              <a:ext cx="443" cy="539"/>
            </a:xfrm>
            <a:prstGeom prst="ellipse">
              <a:avLst/>
            </a:prstGeom>
            <a:solidFill>
              <a:srgbClr val="FFFFFF"/>
            </a:solidFill>
            <a:ln w="19050">
              <a:solidFill>
                <a:srgbClr val="000000"/>
              </a:solidFill>
              <a:round/>
              <a:headEnd/>
              <a:tailEnd/>
            </a:ln>
          </p:spPr>
          <p:txBody>
            <a:bodyPr tIns="3600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3" name="Text Box 21"/>
            <p:cNvSpPr txBox="1">
              <a:spLocks noChangeArrowheads="1"/>
            </p:cNvSpPr>
            <p:nvPr/>
          </p:nvSpPr>
          <p:spPr bwMode="auto">
            <a:xfrm>
              <a:off x="2577" y="1827"/>
              <a:ext cx="262" cy="27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比较</a:t>
              </a:r>
            </a:p>
          </p:txBody>
        </p:sp>
        <p:sp>
          <p:nvSpPr>
            <p:cNvPr id="59414" name="Text Box 22"/>
            <p:cNvSpPr txBox="1">
              <a:spLocks noChangeArrowheads="1"/>
            </p:cNvSpPr>
            <p:nvPr/>
          </p:nvSpPr>
          <p:spPr bwMode="auto">
            <a:xfrm>
              <a:off x="2539" y="3081"/>
              <a:ext cx="344" cy="357"/>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页号</a:t>
              </a:r>
            </a:p>
          </p:txBody>
        </p:sp>
        <p:sp>
          <p:nvSpPr>
            <p:cNvPr id="59415" name="Text Box 23"/>
            <p:cNvSpPr txBox="1">
              <a:spLocks noChangeArrowheads="1"/>
            </p:cNvSpPr>
            <p:nvPr/>
          </p:nvSpPr>
          <p:spPr bwMode="auto">
            <a:xfrm>
              <a:off x="2883" y="3081"/>
              <a:ext cx="590" cy="357"/>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页内地址</a:t>
              </a:r>
            </a:p>
          </p:txBody>
        </p:sp>
        <p:sp>
          <p:nvSpPr>
            <p:cNvPr id="59416" name="Line 24"/>
            <p:cNvSpPr>
              <a:spLocks noChangeShapeType="1"/>
            </p:cNvSpPr>
            <p:nvPr/>
          </p:nvSpPr>
          <p:spPr bwMode="auto">
            <a:xfrm flipV="1">
              <a:off x="2718" y="2182"/>
              <a:ext cx="0" cy="8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17" name="Line 25"/>
            <p:cNvSpPr>
              <a:spLocks noChangeShapeType="1"/>
            </p:cNvSpPr>
            <p:nvPr/>
          </p:nvSpPr>
          <p:spPr bwMode="auto">
            <a:xfrm>
              <a:off x="1999" y="1913"/>
              <a:ext cx="49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18" name="Line 26"/>
            <p:cNvSpPr>
              <a:spLocks noChangeShapeType="1"/>
            </p:cNvSpPr>
            <p:nvPr/>
          </p:nvSpPr>
          <p:spPr bwMode="auto">
            <a:xfrm>
              <a:off x="2933" y="1913"/>
              <a:ext cx="2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19" name="Text Box 27"/>
            <p:cNvSpPr txBox="1">
              <a:spLocks noChangeArrowheads="1"/>
            </p:cNvSpPr>
            <p:nvPr/>
          </p:nvSpPr>
          <p:spPr bwMode="auto">
            <a:xfrm>
              <a:off x="3866" y="1733"/>
              <a:ext cx="344"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块号</a:t>
              </a:r>
            </a:p>
          </p:txBody>
        </p:sp>
        <p:sp>
          <p:nvSpPr>
            <p:cNvPr id="59420" name="Text Box 28"/>
            <p:cNvSpPr txBox="1">
              <a:spLocks noChangeArrowheads="1"/>
            </p:cNvSpPr>
            <p:nvPr/>
          </p:nvSpPr>
          <p:spPr bwMode="auto">
            <a:xfrm>
              <a:off x="4210" y="1733"/>
              <a:ext cx="590" cy="358"/>
            </a:xfrm>
            <a:prstGeom prst="rect">
              <a:avLst/>
            </a:prstGeom>
            <a:solidFill>
              <a:srgbClr val="FFFFFF"/>
            </a:solidFill>
            <a:ln w="19050">
              <a:solidFill>
                <a:srgbClr val="000000"/>
              </a:solidFill>
              <a:miter lim="800000"/>
              <a:headEnd/>
              <a:tailEnd/>
            </a:ln>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页内地址</a:t>
              </a:r>
            </a:p>
          </p:txBody>
        </p:sp>
        <p:sp>
          <p:nvSpPr>
            <p:cNvPr id="59421" name="Line 29"/>
            <p:cNvSpPr>
              <a:spLocks noChangeShapeType="1"/>
            </p:cNvSpPr>
            <p:nvPr/>
          </p:nvSpPr>
          <p:spPr bwMode="auto">
            <a:xfrm>
              <a:off x="3621" y="1913"/>
              <a:ext cx="2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22" name="Line 30"/>
            <p:cNvSpPr>
              <a:spLocks noChangeShapeType="1"/>
            </p:cNvSpPr>
            <p:nvPr/>
          </p:nvSpPr>
          <p:spPr bwMode="auto">
            <a:xfrm>
              <a:off x="3473" y="3261"/>
              <a:ext cx="103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23" name="Line 31"/>
            <p:cNvSpPr>
              <a:spLocks noChangeShapeType="1"/>
            </p:cNvSpPr>
            <p:nvPr/>
          </p:nvSpPr>
          <p:spPr bwMode="auto">
            <a:xfrm flipV="1">
              <a:off x="4505" y="2093"/>
              <a:ext cx="0" cy="116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24" name="Text Box 32"/>
            <p:cNvSpPr txBox="1">
              <a:spLocks noChangeArrowheads="1"/>
            </p:cNvSpPr>
            <p:nvPr/>
          </p:nvSpPr>
          <p:spPr bwMode="auto">
            <a:xfrm>
              <a:off x="3131" y="1086"/>
              <a:ext cx="442" cy="243"/>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页表</a:t>
              </a:r>
            </a:p>
          </p:txBody>
        </p:sp>
        <p:sp>
          <p:nvSpPr>
            <p:cNvPr id="59425" name="Text Box 33"/>
            <p:cNvSpPr txBox="1">
              <a:spLocks noChangeArrowheads="1"/>
            </p:cNvSpPr>
            <p:nvPr/>
          </p:nvSpPr>
          <p:spPr bwMode="auto">
            <a:xfrm>
              <a:off x="819" y="1202"/>
              <a:ext cx="1149" cy="286"/>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latin typeface="华文新魏" panose="02010800040101010101" pitchFamily="2" charset="-122"/>
                  <a:ea typeface="华文新魏" panose="02010800040101010101" pitchFamily="2" charset="-122"/>
                </a:rPr>
                <a:t>页表控制寄存器</a:t>
              </a:r>
            </a:p>
          </p:txBody>
        </p:sp>
        <p:sp>
          <p:nvSpPr>
            <p:cNvPr id="59426" name="Text Box 34"/>
            <p:cNvSpPr txBox="1">
              <a:spLocks noChangeArrowheads="1"/>
            </p:cNvSpPr>
            <p:nvPr/>
          </p:nvSpPr>
          <p:spPr bwMode="auto">
            <a:xfrm>
              <a:off x="4006" y="1471"/>
              <a:ext cx="590" cy="204"/>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绝对地址</a:t>
              </a:r>
            </a:p>
          </p:txBody>
        </p:sp>
        <p:sp>
          <p:nvSpPr>
            <p:cNvPr id="59427" name="Text Box 35"/>
            <p:cNvSpPr txBox="1">
              <a:spLocks noChangeArrowheads="1"/>
            </p:cNvSpPr>
            <p:nvPr/>
          </p:nvSpPr>
          <p:spPr bwMode="auto">
            <a:xfrm>
              <a:off x="2708" y="3443"/>
              <a:ext cx="590" cy="357"/>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latin typeface="华文新魏" panose="02010800040101010101" pitchFamily="2" charset="-122"/>
                  <a:ea typeface="华文新魏" panose="02010800040101010101" pitchFamily="2" charset="-122"/>
                </a:rPr>
                <a:t>逻辑地址</a:t>
              </a:r>
            </a:p>
          </p:txBody>
        </p:sp>
        <p:sp>
          <p:nvSpPr>
            <p:cNvPr id="59428" name="Line 36"/>
            <p:cNvSpPr>
              <a:spLocks noChangeShapeType="1"/>
            </p:cNvSpPr>
            <p:nvPr/>
          </p:nvSpPr>
          <p:spPr bwMode="auto">
            <a:xfrm>
              <a:off x="1114" y="1554"/>
              <a:ext cx="206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29" name="Line 37"/>
            <p:cNvSpPr>
              <a:spLocks noChangeShapeType="1"/>
            </p:cNvSpPr>
            <p:nvPr/>
          </p:nvSpPr>
          <p:spPr bwMode="auto">
            <a:xfrm>
              <a:off x="1114" y="1554"/>
              <a:ext cx="0" cy="1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30" name="Line 38"/>
            <p:cNvSpPr>
              <a:spLocks noChangeShapeType="1"/>
            </p:cNvSpPr>
            <p:nvPr/>
          </p:nvSpPr>
          <p:spPr bwMode="auto">
            <a:xfrm flipH="1">
              <a:off x="672" y="3261"/>
              <a:ext cx="14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31" name="Line 39"/>
            <p:cNvSpPr>
              <a:spLocks noChangeShapeType="1"/>
            </p:cNvSpPr>
            <p:nvPr/>
          </p:nvSpPr>
          <p:spPr bwMode="auto">
            <a:xfrm flipH="1" flipV="1">
              <a:off x="672" y="1913"/>
              <a:ext cx="0" cy="134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32" name="Line 40"/>
            <p:cNvSpPr>
              <a:spLocks noChangeShapeType="1"/>
            </p:cNvSpPr>
            <p:nvPr/>
          </p:nvSpPr>
          <p:spPr bwMode="auto">
            <a:xfrm>
              <a:off x="672" y="1913"/>
              <a:ext cx="14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33" name="Line 41"/>
            <p:cNvSpPr>
              <a:spLocks noChangeShapeType="1"/>
            </p:cNvSpPr>
            <p:nvPr/>
          </p:nvSpPr>
          <p:spPr bwMode="auto">
            <a:xfrm flipH="1">
              <a:off x="2392" y="2091"/>
              <a:ext cx="147" cy="27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bIns="36000"/>
            <a:lstStyle/>
            <a:p>
              <a:endParaRPr lang="zh-CN" altLang="en-US"/>
            </a:p>
          </p:txBody>
        </p:sp>
        <p:sp>
          <p:nvSpPr>
            <p:cNvPr id="59434" name="Text Box 42"/>
            <p:cNvSpPr txBox="1">
              <a:spLocks noChangeArrowheads="1"/>
            </p:cNvSpPr>
            <p:nvPr/>
          </p:nvSpPr>
          <p:spPr bwMode="auto">
            <a:xfrm>
              <a:off x="1728" y="2229"/>
              <a:ext cx="67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a:latin typeface="华文新魏" panose="02010800040101010101" pitchFamily="2" charset="-122"/>
                  <a:ea typeface="华文新魏" panose="02010800040101010101" pitchFamily="2" charset="-122"/>
                </a:rPr>
                <a:t>地址越界</a:t>
              </a:r>
            </a:p>
          </p:txBody>
        </p:sp>
      </p:grpSp>
    </p:spTree>
    <p:extLst>
      <p:ext uri="{BB962C8B-B14F-4D97-AF65-F5344CB8AC3E}">
        <p14:creationId xmlns:p14="http://schemas.microsoft.com/office/powerpoint/2010/main" val="2221856223"/>
      </p:ext>
    </p:extLst>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85813" y="285750"/>
            <a:ext cx="7772400" cy="738188"/>
          </a:xfrm>
        </p:spPr>
        <p:txBody>
          <a:bodyPr/>
          <a:lstStyle/>
          <a:p>
            <a:r>
              <a:rPr kumimoji="1" lang="en-US" altLang="zh-CN" sz="4800">
                <a:solidFill>
                  <a:srgbClr val="FF0000"/>
                </a:solidFill>
                <a:latin typeface="Times New Roman" panose="02020603050405020304" pitchFamily="18" charset="0"/>
                <a:ea typeface="华文新魏" panose="02010800040101010101" pitchFamily="2" charset="-122"/>
              </a:rPr>
              <a:t>4.3.2 </a:t>
            </a:r>
            <a:r>
              <a:rPr kumimoji="1" lang="zh-CN" altLang="en-US" sz="4800">
                <a:solidFill>
                  <a:srgbClr val="FF0000"/>
                </a:solidFill>
                <a:latin typeface="Times New Roman" panose="02020603050405020304" pitchFamily="18" charset="0"/>
                <a:ea typeface="华文新魏" panose="02010800040101010101" pitchFamily="2" charset="-122"/>
              </a:rPr>
              <a:t>相联存储器和快表</a:t>
            </a:r>
          </a:p>
        </p:txBody>
      </p:sp>
      <p:sp>
        <p:nvSpPr>
          <p:cNvPr id="60419" name="Rectangle 3"/>
          <p:cNvSpPr>
            <a:spLocks noGrp="1" noChangeArrowheads="1"/>
          </p:cNvSpPr>
          <p:nvPr>
            <p:ph type="body" idx="1"/>
          </p:nvPr>
        </p:nvSpPr>
        <p:spPr>
          <a:xfrm>
            <a:off x="1447800" y="1371600"/>
            <a:ext cx="7239000" cy="4800600"/>
          </a:xfrm>
        </p:spPr>
        <p:txBody>
          <a:bodyPr/>
          <a:lstStyle/>
          <a:p>
            <a:r>
              <a:rPr lang="zh-CN" altLang="en-US" sz="4400">
                <a:latin typeface="华文新魏" panose="02010800040101010101" pitchFamily="2" charset="-122"/>
                <a:ea typeface="华文新魏" panose="02010800040101010101" pitchFamily="2" charset="-122"/>
              </a:rPr>
              <a:t>相联存储器</a:t>
            </a:r>
          </a:p>
          <a:p>
            <a:r>
              <a:rPr lang="zh-CN" altLang="en-US" sz="4400">
                <a:latin typeface="华文新魏" panose="02010800040101010101" pitchFamily="2" charset="-122"/>
                <a:ea typeface="华文新魏" panose="02010800040101010101" pitchFamily="2" charset="-122"/>
              </a:rPr>
              <a:t>快表的格式 </a:t>
            </a:r>
          </a:p>
          <a:p>
            <a:endParaRPr lang="zh-CN" altLang="en-US" sz="4400">
              <a:latin typeface="华文新魏" panose="02010800040101010101" pitchFamily="2" charset="-122"/>
              <a:ea typeface="华文新魏" panose="02010800040101010101" pitchFamily="2" charset="-122"/>
            </a:endParaRPr>
          </a:p>
          <a:p>
            <a:endParaRPr lang="en-US" altLang="zh-CN" sz="4400">
              <a:latin typeface="华文新魏" panose="02010800040101010101" pitchFamily="2" charset="-122"/>
              <a:ea typeface="华文新魏" panose="02010800040101010101" pitchFamily="2" charset="-122"/>
            </a:endParaRPr>
          </a:p>
        </p:txBody>
      </p:sp>
      <p:graphicFrame>
        <p:nvGraphicFramePr>
          <p:cNvPr id="8222" name="Group 30"/>
          <p:cNvGraphicFramePr>
            <a:graphicFrameLocks noGrp="1"/>
          </p:cNvGraphicFramePr>
          <p:nvPr/>
        </p:nvGraphicFramePr>
        <p:xfrm>
          <a:off x="2895600" y="3124200"/>
          <a:ext cx="2438400" cy="2500314"/>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82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页号</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a:ln>
                            <a:noFill/>
                          </a:ln>
                          <a:solidFill>
                            <a:schemeClr val="tx1"/>
                          </a:solidFill>
                          <a:effectLst/>
                          <a:latin typeface="Times New Roman" pitchFamily="18" charset="0"/>
                          <a:ea typeface="宋体" pitchFamily="2" charset="-122"/>
                        </a:rPr>
                        <a:t>块号</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9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99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19035"/>
      </p:ext>
    </p:extLst>
  </p:cSld>
  <p:clrMapOvr>
    <a:masterClrMapping/>
  </p:clrMapOvr>
  <p:transition>
    <p:split orient="vert"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685800"/>
            <a:ext cx="83058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采用相联存储器的地址转换</a:t>
            </a:r>
            <a:r>
              <a:rPr kumimoji="1" lang="en-US" altLang="zh-CN" sz="4800">
                <a:solidFill>
                  <a:srgbClr val="FF0000"/>
                </a:solidFill>
                <a:latin typeface="Times New Roman" panose="02020603050405020304" pitchFamily="18" charset="0"/>
                <a:ea typeface="华文新魏" panose="02010800040101010101" pitchFamily="2" charset="-122"/>
              </a:rPr>
              <a:t>(1)</a:t>
            </a:r>
          </a:p>
        </p:txBody>
      </p:sp>
      <p:sp>
        <p:nvSpPr>
          <p:cNvPr id="61443" name="Rectangle 3"/>
          <p:cNvSpPr>
            <a:spLocks noGrp="1" noChangeArrowheads="1"/>
          </p:cNvSpPr>
          <p:nvPr>
            <p:ph type="body" idx="1"/>
          </p:nvPr>
        </p:nvSpPr>
        <p:spPr>
          <a:xfrm>
            <a:off x="838200" y="1752600"/>
            <a:ext cx="7467600" cy="3324225"/>
          </a:xfrm>
        </p:spPr>
        <p:txBody>
          <a:bodyPr/>
          <a:lstStyle/>
          <a:p>
            <a:pPr algn="just">
              <a:buFontTx/>
              <a:buNone/>
            </a:pPr>
            <a:r>
              <a:rPr lang="en-US" altLang="zh-CN" sz="24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有快表以后，地址映射过程为：据逻辑地址首先在快表中查相应页号对应的块号；若成功，则根据块号形成物理地址，若不成功，再查主存中的页表并形成物理地址，并把相应页表项登记入快表。</a:t>
            </a:r>
          </a:p>
        </p:txBody>
      </p:sp>
    </p:spTree>
    <p:extLst>
      <p:ext uri="{BB962C8B-B14F-4D97-AF65-F5344CB8AC3E}">
        <p14:creationId xmlns:p14="http://schemas.microsoft.com/office/powerpoint/2010/main" val="3462639226"/>
      </p:ext>
    </p:extLst>
  </p:cSld>
  <p:clrMapOvr>
    <a:masterClrMapping/>
  </p:clrMapOvr>
  <p:transition>
    <p:split orient="vert"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28600"/>
            <a:ext cx="83058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采用相联存储器的地址转换</a:t>
            </a:r>
            <a:r>
              <a:rPr kumimoji="1" lang="en-US" altLang="zh-CN" sz="4800">
                <a:solidFill>
                  <a:srgbClr val="FF0000"/>
                </a:solidFill>
                <a:latin typeface="Times New Roman" panose="02020603050405020304" pitchFamily="18" charset="0"/>
                <a:ea typeface="华文新魏" panose="02010800040101010101" pitchFamily="2" charset="-122"/>
              </a:rPr>
              <a:t>(2)</a:t>
            </a:r>
          </a:p>
        </p:txBody>
      </p:sp>
      <p:sp>
        <p:nvSpPr>
          <p:cNvPr id="62467" name="Rectangle 3"/>
          <p:cNvSpPr>
            <a:spLocks noGrp="1" noChangeArrowheads="1"/>
          </p:cNvSpPr>
          <p:nvPr>
            <p:ph type="body" idx="1"/>
          </p:nvPr>
        </p:nvSpPr>
        <p:spPr>
          <a:xfrm>
            <a:off x="571500" y="1295400"/>
            <a:ext cx="8039100" cy="4137025"/>
          </a:xfrm>
        </p:spPr>
        <p:txBody>
          <a:bodyPr/>
          <a:lstStyle/>
          <a:p>
            <a:pPr algn="just">
              <a:buFontTx/>
              <a:buNone/>
            </a:pPr>
            <a:r>
              <a:rPr lang="en-US" altLang="zh-CN" dirty="0">
                <a:latin typeface="华文新魏" panose="02010800040101010101" pitchFamily="2" charset="-122"/>
                <a:ea typeface="华文新魏" panose="02010800040101010101" pitchFamily="2" charset="-122"/>
              </a:rPr>
              <a:t>    </a:t>
            </a:r>
            <a:r>
              <a:rPr lang="zh-CN" altLang="en-US" dirty="0">
                <a:ea typeface="楷体" panose="02010609060101010101" pitchFamily="49" charset="-122"/>
              </a:rPr>
              <a:t>假定访问主存时间为</a:t>
            </a:r>
            <a:r>
              <a:rPr lang="en-US" altLang="zh-CN" dirty="0">
                <a:ea typeface="楷体" panose="02010609060101010101" pitchFamily="49" charset="-122"/>
              </a:rPr>
              <a:t>100</a:t>
            </a:r>
            <a:r>
              <a:rPr lang="zh-CN" altLang="en-US" dirty="0">
                <a:ea typeface="楷体" panose="02010609060101010101" pitchFamily="49" charset="-122"/>
              </a:rPr>
              <a:t>毫微秒，访问相联存储器时间为</a:t>
            </a:r>
            <a:r>
              <a:rPr lang="en-US" altLang="zh-CN" dirty="0">
                <a:ea typeface="楷体" panose="02010609060101010101" pitchFamily="49" charset="-122"/>
              </a:rPr>
              <a:t>20</a:t>
            </a:r>
            <a:r>
              <a:rPr lang="zh-CN" altLang="en-US" dirty="0">
                <a:ea typeface="楷体" panose="02010609060101010101" pitchFamily="49" charset="-122"/>
              </a:rPr>
              <a:t>毫微秒，相联存储器为</a:t>
            </a:r>
            <a:r>
              <a:rPr lang="en-US" altLang="zh-CN" dirty="0">
                <a:ea typeface="楷体" panose="02010609060101010101" pitchFamily="49" charset="-122"/>
              </a:rPr>
              <a:t>32</a:t>
            </a:r>
            <a:r>
              <a:rPr lang="zh-CN" altLang="en-US" dirty="0">
                <a:ea typeface="楷体" panose="02010609060101010101" pitchFamily="49" charset="-122"/>
              </a:rPr>
              <a:t>个单元时快表命中率可达</a:t>
            </a:r>
            <a:r>
              <a:rPr lang="en-US" altLang="zh-CN" dirty="0">
                <a:ea typeface="楷体" panose="02010609060101010101" pitchFamily="49" charset="-122"/>
              </a:rPr>
              <a:t>90%</a:t>
            </a:r>
            <a:r>
              <a:rPr lang="zh-CN" altLang="en-US" dirty="0">
                <a:ea typeface="楷体" panose="02010609060101010101" pitchFamily="49" charset="-122"/>
              </a:rPr>
              <a:t>，按逻辑地址存取的平均时间为：</a:t>
            </a:r>
          </a:p>
          <a:p>
            <a:pPr algn="ctr">
              <a:buFontTx/>
              <a:buNone/>
            </a:pPr>
            <a:r>
              <a:rPr lang="zh-CN" altLang="en-US" dirty="0">
                <a:ea typeface="楷体" panose="02010609060101010101" pitchFamily="49" charset="-122"/>
              </a:rPr>
              <a:t>（</a:t>
            </a:r>
            <a:r>
              <a:rPr lang="en-US" altLang="zh-CN" dirty="0">
                <a:ea typeface="楷体" panose="02010609060101010101" pitchFamily="49" charset="-122"/>
              </a:rPr>
              <a:t>100</a:t>
            </a:r>
            <a:r>
              <a:rPr lang="zh-CN" altLang="en-US" dirty="0">
                <a:ea typeface="楷体" panose="02010609060101010101" pitchFamily="49" charset="-122"/>
              </a:rPr>
              <a:t>＋</a:t>
            </a:r>
            <a:r>
              <a:rPr lang="en-US" altLang="zh-CN" dirty="0">
                <a:ea typeface="楷体" panose="02010609060101010101" pitchFamily="49" charset="-122"/>
              </a:rPr>
              <a:t>20</a:t>
            </a:r>
            <a:r>
              <a:rPr lang="zh-CN" altLang="en-US" dirty="0">
                <a:ea typeface="楷体" panose="02010609060101010101" pitchFamily="49" charset="-122"/>
              </a:rPr>
              <a:t>）</a:t>
            </a:r>
            <a:r>
              <a:rPr lang="en-US" altLang="zh-CN" dirty="0">
                <a:ea typeface="楷体" panose="02010609060101010101" pitchFamily="49" charset="-122"/>
              </a:rPr>
              <a:t>×90%</a:t>
            </a:r>
            <a:r>
              <a:rPr lang="zh-CN" altLang="en-US" dirty="0">
                <a:ea typeface="楷体" panose="02010609060101010101" pitchFamily="49" charset="-122"/>
              </a:rPr>
              <a:t>＋</a:t>
            </a:r>
            <a:r>
              <a:rPr lang="en-US" altLang="zh-CN" dirty="0">
                <a:ea typeface="楷体" panose="02010609060101010101" pitchFamily="49" charset="-122"/>
              </a:rPr>
              <a:t>(100+100+20)×(1-90%)</a:t>
            </a:r>
            <a:r>
              <a:rPr lang="zh-CN" altLang="en-US" dirty="0">
                <a:ea typeface="楷体" panose="02010609060101010101" pitchFamily="49" charset="-122"/>
              </a:rPr>
              <a:t>＝</a:t>
            </a:r>
            <a:r>
              <a:rPr lang="en-US" altLang="zh-CN" dirty="0">
                <a:ea typeface="楷体" panose="02010609060101010101" pitchFamily="49" charset="-122"/>
              </a:rPr>
              <a:t>130</a:t>
            </a:r>
            <a:r>
              <a:rPr lang="zh-CN" altLang="en-US" dirty="0">
                <a:ea typeface="楷体" panose="02010609060101010101" pitchFamily="49" charset="-122"/>
              </a:rPr>
              <a:t>毫微秒</a:t>
            </a:r>
          </a:p>
          <a:p>
            <a:pPr algn="just">
              <a:buFontTx/>
              <a:buNone/>
            </a:pPr>
            <a:r>
              <a:rPr lang="zh-CN" altLang="en-US" dirty="0">
                <a:ea typeface="楷体" panose="02010609060101010101" pitchFamily="49" charset="-122"/>
              </a:rPr>
              <a:t>    比两次访问主存的时间</a:t>
            </a:r>
            <a:r>
              <a:rPr lang="en-US" altLang="zh-CN" dirty="0">
                <a:ea typeface="楷体" panose="02010609060101010101" pitchFamily="49" charset="-122"/>
              </a:rPr>
              <a:t>100</a:t>
            </a:r>
            <a:r>
              <a:rPr lang="zh-CN" altLang="en-US" dirty="0">
                <a:ea typeface="楷体" panose="02010609060101010101" pitchFamily="49" charset="-122"/>
              </a:rPr>
              <a:t>毫微秒</a:t>
            </a:r>
            <a:r>
              <a:rPr lang="en-US" altLang="zh-CN" dirty="0">
                <a:ea typeface="楷体" panose="02010609060101010101" pitchFamily="49" charset="-122"/>
              </a:rPr>
              <a:t>×2+20</a:t>
            </a:r>
            <a:r>
              <a:rPr lang="zh-CN" altLang="en-US" dirty="0">
                <a:ea typeface="楷体" panose="02010609060101010101" pitchFamily="49" charset="-122"/>
              </a:rPr>
              <a:t>＝</a:t>
            </a:r>
            <a:r>
              <a:rPr lang="en-US" altLang="zh-CN" dirty="0">
                <a:ea typeface="楷体" panose="02010609060101010101" pitchFamily="49" charset="-122"/>
              </a:rPr>
              <a:t>220</a:t>
            </a:r>
            <a:r>
              <a:rPr lang="zh-CN" altLang="en-US" dirty="0">
                <a:ea typeface="楷体" panose="02010609060101010101" pitchFamily="49" charset="-122"/>
              </a:rPr>
              <a:t>毫微秒下降了四成多。</a:t>
            </a:r>
            <a:endParaRPr lang="en-US" altLang="zh-CN" dirty="0">
              <a:ea typeface="楷体" panose="02010609060101010101" pitchFamily="49" charset="-122"/>
            </a:endParaRPr>
          </a:p>
        </p:txBody>
      </p:sp>
    </p:spTree>
    <p:extLst>
      <p:ext uri="{BB962C8B-B14F-4D97-AF65-F5344CB8AC3E}">
        <p14:creationId xmlns:p14="http://schemas.microsoft.com/office/powerpoint/2010/main" val="2412073496"/>
      </p:ext>
    </p:extLst>
  </p:cSld>
  <p:clrMapOvr>
    <a:masterClrMapping/>
  </p:clrMapOvr>
  <p:transition>
    <p:split orient="vert"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14375" y="214313"/>
            <a:ext cx="7772400" cy="738187"/>
          </a:xfrm>
        </p:spPr>
        <p:txBody>
          <a:bodyPr/>
          <a:lstStyle/>
          <a:p>
            <a:r>
              <a:rPr kumimoji="1" lang="en-US" altLang="zh-CN" sz="4800">
                <a:solidFill>
                  <a:srgbClr val="FF0000"/>
                </a:solidFill>
                <a:latin typeface="Times New Roman" panose="02020603050405020304" pitchFamily="18" charset="0"/>
                <a:ea typeface="华文新魏" panose="02010800040101010101" pitchFamily="2" charset="-122"/>
              </a:rPr>
              <a:t>4.3.3</a:t>
            </a:r>
            <a:r>
              <a:rPr kumimoji="1" lang="zh-CN" altLang="en-US" sz="4800">
                <a:solidFill>
                  <a:srgbClr val="FF0000"/>
                </a:solidFill>
                <a:latin typeface="Times New Roman" panose="02020603050405020304" pitchFamily="18" charset="0"/>
                <a:ea typeface="华文新魏" panose="02010800040101010101" pitchFamily="2" charset="-122"/>
              </a:rPr>
              <a:t>多道作业系统的管理</a:t>
            </a:r>
          </a:p>
        </p:txBody>
      </p:sp>
      <p:sp>
        <p:nvSpPr>
          <p:cNvPr id="6148" name="Rectangle 3"/>
          <p:cNvSpPr>
            <a:spLocks noGrp="1" noChangeArrowheads="1"/>
          </p:cNvSpPr>
          <p:nvPr>
            <p:ph type="body" idx="1"/>
          </p:nvPr>
        </p:nvSpPr>
        <p:spPr>
          <a:xfrm>
            <a:off x="428625" y="990600"/>
            <a:ext cx="8429625" cy="984250"/>
          </a:xfrm>
        </p:spPr>
        <p:txBody>
          <a:bodyPr/>
          <a:lstStyle/>
          <a:p>
            <a:pPr marL="85725" indent="-85725"/>
            <a:r>
              <a:rPr lang="zh-CN" altLang="en-US">
                <a:latin typeface="华文新魏" panose="02010800040101010101" pitchFamily="2" charset="-122"/>
                <a:ea typeface="华文新魏" panose="02010800040101010101" pitchFamily="2" charset="-122"/>
              </a:rPr>
              <a:t>采用分页式存储管理的多道程序设计系统 ，具体实现中的数据结构和内存分配和去配方法：</a:t>
            </a:r>
            <a:endParaRPr lang="en-US" altLang="zh-CN">
              <a:latin typeface="华文新魏" panose="02010800040101010101" pitchFamily="2" charset="-122"/>
              <a:ea typeface="华文新魏" panose="02010800040101010101" pitchFamily="2" charset="-122"/>
            </a:endParaRPr>
          </a:p>
        </p:txBody>
      </p:sp>
      <p:sp>
        <p:nvSpPr>
          <p:cNvPr id="6149" name="Text Box 4"/>
          <p:cNvSpPr txBox="1">
            <a:spLocks noChangeArrowheads="1"/>
          </p:cNvSpPr>
          <p:nvPr/>
        </p:nvSpPr>
        <p:spPr bwMode="auto">
          <a:xfrm>
            <a:off x="428625" y="2214563"/>
            <a:ext cx="3657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3200">
                <a:solidFill>
                  <a:srgbClr val="333399"/>
                </a:solidFill>
                <a:latin typeface="黑体" panose="02010609060101010101" pitchFamily="49" charset="-122"/>
                <a:ea typeface="黑体" panose="02010609060101010101" pitchFamily="49" charset="-122"/>
              </a:rPr>
              <a:t>相应的数据结构：</a:t>
            </a:r>
          </a:p>
        </p:txBody>
      </p:sp>
      <p:sp>
        <p:nvSpPr>
          <p:cNvPr id="6150" name="Text Box 5"/>
          <p:cNvSpPr txBox="1">
            <a:spLocks noChangeArrowheads="1"/>
          </p:cNvSpPr>
          <p:nvPr/>
        </p:nvSpPr>
        <p:spPr bwMode="auto">
          <a:xfrm>
            <a:off x="428625" y="2857500"/>
            <a:ext cx="3429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25563" indent="-13255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①</a:t>
            </a:r>
            <a:r>
              <a:rPr lang="zh-CN" altLang="en-US" sz="2800" b="1"/>
              <a:t>作业表：</a:t>
            </a:r>
            <a:r>
              <a:rPr lang="en-US" altLang="zh-CN" sz="2800" b="1">
                <a:ea typeface="仿宋_GB2312" pitchFamily="49" charset="-122"/>
              </a:rPr>
              <a:t>(</a:t>
            </a:r>
            <a:r>
              <a:rPr lang="zh-CN" altLang="en-US" sz="2800" b="1">
                <a:ea typeface="仿宋_GB2312" pitchFamily="49" charset="-122"/>
              </a:rPr>
              <a:t>整个系统只有一张</a:t>
            </a:r>
            <a:r>
              <a:rPr lang="en-US" altLang="zh-CN" sz="2800" b="1">
                <a:ea typeface="仿宋_GB2312" pitchFamily="49" charset="-122"/>
              </a:rPr>
              <a:t>)</a:t>
            </a:r>
            <a:r>
              <a:rPr lang="zh-CN" altLang="en-US" sz="2800" b="1">
                <a:ea typeface="仿宋_GB2312" pitchFamily="49" charset="-122"/>
              </a:rPr>
              <a:t>它为每个作业登记相应页表信息，如图所示。</a:t>
            </a:r>
            <a:r>
              <a:rPr lang="zh-CN" altLang="en-US" sz="2800"/>
              <a:t> </a:t>
            </a:r>
          </a:p>
        </p:txBody>
      </p:sp>
      <p:graphicFrame>
        <p:nvGraphicFramePr>
          <p:cNvPr id="10246" name="Object 2"/>
          <p:cNvGraphicFramePr>
            <a:graphicFrameLocks noChangeAspect="1"/>
          </p:cNvGraphicFramePr>
          <p:nvPr/>
        </p:nvGraphicFramePr>
        <p:xfrm>
          <a:off x="4000500" y="2000250"/>
          <a:ext cx="4757738" cy="4071938"/>
        </p:xfrm>
        <a:graphic>
          <a:graphicData uri="http://schemas.openxmlformats.org/presentationml/2006/ole">
            <mc:AlternateContent xmlns:mc="http://schemas.openxmlformats.org/markup-compatibility/2006">
              <mc:Choice xmlns:v="urn:schemas-microsoft-com:vml" Requires="v">
                <p:oleObj spid="_x0000_s9319" name="图像文档" r:id="rId3" imgW="2238480" imgH="2543040" progId="Imaging.Document">
                  <p:embed/>
                </p:oleObj>
              </mc:Choice>
              <mc:Fallback>
                <p:oleObj name="图像文档" r:id="rId3" imgW="2238480" imgH="2543040" progId="Imaging.Docume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500" y="2000250"/>
                        <a:ext cx="4757738" cy="407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949477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42938" y="119063"/>
            <a:ext cx="77724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多道作业系统 </a:t>
            </a:r>
            <a:r>
              <a:rPr kumimoji="1" lang="en-US" altLang="zh-CN" sz="4800">
                <a:solidFill>
                  <a:srgbClr val="FF0000"/>
                </a:solidFill>
                <a:latin typeface="Times New Roman" panose="02020603050405020304" pitchFamily="18" charset="0"/>
                <a:ea typeface="华文新魏" panose="02010800040101010101" pitchFamily="2" charset="-122"/>
              </a:rPr>
              <a:t>(1)</a:t>
            </a:r>
          </a:p>
        </p:txBody>
      </p:sp>
      <p:sp>
        <p:nvSpPr>
          <p:cNvPr id="66563" name="Rectangle 3"/>
          <p:cNvSpPr>
            <a:spLocks noGrp="1" noChangeArrowheads="1"/>
          </p:cNvSpPr>
          <p:nvPr>
            <p:ph type="body" idx="1"/>
          </p:nvPr>
        </p:nvSpPr>
        <p:spPr>
          <a:xfrm>
            <a:off x="571500" y="1000125"/>
            <a:ext cx="8001000" cy="492125"/>
          </a:xfrm>
        </p:spPr>
        <p:txBody>
          <a:bodyPr/>
          <a:lstStyle/>
          <a:p>
            <a:pPr>
              <a:spcBef>
                <a:spcPct val="50000"/>
              </a:spcBef>
              <a:buFont typeface="Wingdings" pitchFamily="2" charset="2"/>
              <a:buChar char="Ø"/>
              <a:defRPr/>
            </a:pPr>
            <a:r>
              <a:rPr lang="zh-CN" altLang="en-US" kern="1200" dirty="0">
                <a:solidFill>
                  <a:srgbClr val="333399"/>
                </a:solidFill>
                <a:latin typeface="黑体" pitchFamily="49" charset="-122"/>
                <a:ea typeface="黑体" pitchFamily="49" charset="-122"/>
              </a:rPr>
              <a:t>相应的数据结构：</a:t>
            </a:r>
            <a:endParaRPr lang="en-US" altLang="zh-CN" dirty="0">
              <a:latin typeface="华文新魏" pitchFamily="2" charset="-122"/>
              <a:ea typeface="华文新魏" pitchFamily="2" charset="-122"/>
            </a:endParaRPr>
          </a:p>
        </p:txBody>
      </p:sp>
      <p:sp>
        <p:nvSpPr>
          <p:cNvPr id="63492" name="Text Box 5"/>
          <p:cNvSpPr txBox="1">
            <a:spLocks noChangeArrowheads="1"/>
          </p:cNvSpPr>
          <p:nvPr/>
        </p:nvSpPr>
        <p:spPr bwMode="auto">
          <a:xfrm>
            <a:off x="571500" y="1571625"/>
            <a:ext cx="76200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73063" indent="-3730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b="1">
                <a:latin typeface="华文新魏" panose="02010800040101010101" pitchFamily="2" charset="-122"/>
                <a:ea typeface="华文新魏" panose="02010800040101010101" pitchFamily="2" charset="-122"/>
              </a:rPr>
              <a:t>②</a:t>
            </a:r>
            <a:r>
              <a:rPr lang="zh-CN" altLang="en-US" sz="3200" b="1">
                <a:latin typeface="华文新魏" panose="02010800040101010101" pitchFamily="2" charset="-122"/>
                <a:ea typeface="华文新魏" panose="02010800040101010101" pitchFamily="2" charset="-122"/>
              </a:rPr>
              <a:t>页表：</a:t>
            </a:r>
            <a:r>
              <a:rPr lang="en-US" altLang="zh-CN" sz="3200" b="1">
                <a:latin typeface="华文新魏" panose="02010800040101010101" pitchFamily="2" charset="-122"/>
                <a:ea typeface="华文新魏" panose="02010800040101010101" pitchFamily="2" charset="-122"/>
              </a:rPr>
              <a:t>(</a:t>
            </a:r>
            <a:r>
              <a:rPr lang="zh-CN" altLang="en-US" sz="3200" b="1">
                <a:latin typeface="华文新魏" panose="02010800040101010101" pitchFamily="2" charset="-122"/>
                <a:ea typeface="华文新魏" panose="02010800040101010101" pitchFamily="2" charset="-122"/>
              </a:rPr>
              <a:t>每一个用户作业一张</a:t>
            </a:r>
            <a:r>
              <a:rPr lang="en-US" altLang="zh-CN" sz="3200">
                <a:latin typeface="华文新魏" panose="02010800040101010101" pitchFamily="2" charset="-122"/>
                <a:ea typeface="华文新魏" panose="02010800040101010101" pitchFamily="2" charset="-122"/>
              </a:rPr>
              <a:t>)</a:t>
            </a:r>
          </a:p>
          <a:p>
            <a:pPr eaLnBrk="1" hangingPunct="1">
              <a:spcBef>
                <a:spcPct val="50000"/>
              </a:spcBef>
            </a:pPr>
            <a:r>
              <a:rPr lang="en-US" altLang="zh-CN" sz="3200" b="1">
                <a:latin typeface="华文新魏" panose="02010800040101010101" pitchFamily="2" charset="-122"/>
                <a:ea typeface="华文新魏" panose="02010800040101010101" pitchFamily="2" charset="-122"/>
              </a:rPr>
              <a:t>③</a:t>
            </a:r>
            <a:r>
              <a:rPr lang="zh-CN" altLang="en-US" sz="3200" b="1">
                <a:latin typeface="华文新魏" panose="02010800040101010101" pitchFamily="2" charset="-122"/>
                <a:ea typeface="华文新魏" panose="02010800040101010101" pitchFamily="2" charset="-122"/>
              </a:rPr>
              <a:t>存储分配表：</a:t>
            </a:r>
            <a:r>
              <a:rPr lang="en-US" altLang="zh-CN" sz="3200" b="1">
                <a:latin typeface="华文新魏" panose="02010800040101010101" pitchFamily="2" charset="-122"/>
                <a:ea typeface="华文新魏" panose="02010800040101010101" pitchFamily="2" charset="-122"/>
              </a:rPr>
              <a:t>(</a:t>
            </a:r>
            <a:r>
              <a:rPr lang="zh-CN" altLang="en-US" sz="3200" b="1">
                <a:latin typeface="华文新魏" panose="02010800040101010101" pitchFamily="2" charset="-122"/>
                <a:ea typeface="华文新魏" panose="02010800040101010101" pitchFamily="2" charset="-122"/>
              </a:rPr>
              <a:t>系统只有一张</a:t>
            </a:r>
            <a:r>
              <a:rPr lang="en-US" altLang="zh-CN" sz="3200" b="1">
                <a:latin typeface="华文新魏" panose="02010800040101010101" pitchFamily="2" charset="-122"/>
                <a:ea typeface="华文新魏" panose="02010800040101010101" pitchFamily="2" charset="-122"/>
              </a:rPr>
              <a:t>)</a:t>
            </a:r>
            <a:r>
              <a:rPr lang="zh-CN" altLang="en-US" sz="3200" b="1">
                <a:latin typeface="华文新魏" panose="02010800040101010101" pitchFamily="2" charset="-122"/>
                <a:ea typeface="华文新魏" panose="02010800040101010101" pitchFamily="2" charset="-122"/>
              </a:rPr>
              <a:t>，它记录整个系统页框的占用情况，其状态栏填占用的作业名或填空。如图所示：</a:t>
            </a:r>
          </a:p>
        </p:txBody>
      </p:sp>
      <p:graphicFrame>
        <p:nvGraphicFramePr>
          <p:cNvPr id="66585" name="Group 25"/>
          <p:cNvGraphicFramePr>
            <a:graphicFrameLocks noGrp="1"/>
          </p:cNvGraphicFramePr>
          <p:nvPr/>
        </p:nvGraphicFramePr>
        <p:xfrm>
          <a:off x="4643438" y="3786188"/>
          <a:ext cx="3200400" cy="2073276"/>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pitchFamily="18" charset="0"/>
                          <a:ea typeface="宋体" pitchFamily="2" charset="-122"/>
                        </a:rPr>
                        <a:t>块号</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a:ln>
                            <a:noFill/>
                          </a:ln>
                          <a:solidFill>
                            <a:schemeClr val="tx1"/>
                          </a:solidFill>
                          <a:effectLst/>
                          <a:latin typeface="Times New Roman" pitchFamily="18" charset="0"/>
                          <a:ea typeface="宋体" pitchFamily="2" charset="-122"/>
                        </a:rPr>
                        <a:t>状态</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JB</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JA</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3510" name="Text Box 24"/>
          <p:cNvSpPr txBox="1">
            <a:spLocks noChangeArrowheads="1"/>
          </p:cNvSpPr>
          <p:nvPr/>
        </p:nvSpPr>
        <p:spPr bwMode="auto">
          <a:xfrm>
            <a:off x="571500" y="3929063"/>
            <a:ext cx="33575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C0000"/>
                </a:solidFill>
                <a:ea typeface="隶书" panose="02010509060101010101" pitchFamily="49" charset="-122"/>
              </a:rPr>
              <a:t>注：也可以用位示图、链表等方法来管理主存空间。见课本</a:t>
            </a:r>
            <a:r>
              <a:rPr lang="en-US" altLang="zh-CN" sz="2800" dirty="0">
                <a:solidFill>
                  <a:srgbClr val="CC0000"/>
                </a:solidFill>
                <a:ea typeface="隶书" panose="02010509060101010101" pitchFamily="49" charset="-122"/>
              </a:rPr>
              <a:t>P209.</a:t>
            </a:r>
          </a:p>
        </p:txBody>
      </p:sp>
    </p:spTree>
    <p:extLst>
      <p:ext uri="{BB962C8B-B14F-4D97-AF65-F5344CB8AC3E}">
        <p14:creationId xmlns:p14="http://schemas.microsoft.com/office/powerpoint/2010/main" val="1500845882"/>
      </p:ext>
    </p:extLst>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33375"/>
            <a:ext cx="8496300" cy="669925"/>
          </a:xfrm>
        </p:spPr>
        <p:txBody>
          <a:bodyPr/>
          <a:lstStyle/>
          <a:p>
            <a:pPr eaLnBrk="1" hangingPunct="1"/>
            <a:r>
              <a:rPr kumimoji="1" lang="en-US" altLang="zh-CN" dirty="0">
                <a:solidFill>
                  <a:srgbClr val="FF0000"/>
                </a:solidFill>
                <a:latin typeface="Times New Roman" panose="02020603050405020304" pitchFamily="18" charset="0"/>
                <a:ea typeface="华文新魏" panose="02010800040101010101" pitchFamily="2" charset="-122"/>
              </a:rPr>
              <a:t>4.1.4 </a:t>
            </a:r>
            <a:r>
              <a:rPr kumimoji="1" lang="zh-CN" altLang="en-US" dirty="0">
                <a:solidFill>
                  <a:srgbClr val="FF0000"/>
                </a:solidFill>
                <a:latin typeface="Times New Roman" panose="02020603050405020304" pitchFamily="18" charset="0"/>
                <a:ea typeface="华文新魏" panose="02010800040101010101" pitchFamily="2" charset="-122"/>
              </a:rPr>
              <a:t>地址转换的方式</a:t>
            </a:r>
            <a:endParaRPr lang="zh-CN" altLang="en-US" sz="3600" dirty="0">
              <a:latin typeface="华文新魏" panose="02010800040101010101" pitchFamily="2" charset="-122"/>
              <a:ea typeface="华文新魏" panose="02010800040101010101" pitchFamily="2" charset="-122"/>
            </a:endParaRPr>
          </a:p>
        </p:txBody>
      </p:sp>
      <p:sp>
        <p:nvSpPr>
          <p:cNvPr id="19459" name="Rectangle 40"/>
          <p:cNvSpPr>
            <a:spLocks noChangeArrowheads="1"/>
          </p:cNvSpPr>
          <p:nvPr/>
        </p:nvSpPr>
        <p:spPr bwMode="auto">
          <a:xfrm>
            <a:off x="611188" y="1469251"/>
            <a:ext cx="76327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marL="3228975" indent="-32289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dirty="0">
                <a:solidFill>
                  <a:schemeClr val="tx2"/>
                </a:solidFill>
                <a:latin typeface="Times New Roman" panose="02020603050405020304" pitchFamily="18" charset="0"/>
                <a:ea typeface="华文新魏" panose="02010800040101010101" pitchFamily="2" charset="-122"/>
              </a:rPr>
              <a:t>程序的编译、链接、装入和执行</a:t>
            </a:r>
          </a:p>
        </p:txBody>
      </p:sp>
      <p:sp>
        <p:nvSpPr>
          <p:cNvPr id="14377" name="Rectangle 41"/>
          <p:cNvSpPr>
            <a:spLocks noChangeArrowheads="1"/>
          </p:cNvSpPr>
          <p:nvPr/>
        </p:nvSpPr>
        <p:spPr bwMode="auto">
          <a:xfrm>
            <a:off x="1403350" y="2565400"/>
            <a:ext cx="61214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FF0000"/>
              </a:buClr>
              <a:buFont typeface="Wingdings" panose="05000000000000000000" pitchFamily="2" charset="2"/>
              <a:buNone/>
            </a:pPr>
            <a:r>
              <a:rPr lang="zh-CN" altLang="en-US" sz="3600" dirty="0">
                <a:solidFill>
                  <a:schemeClr val="tx2"/>
                </a:solidFill>
                <a:latin typeface="Times New Roman" panose="02020603050405020304" pitchFamily="18" charset="0"/>
                <a:ea typeface="华文新魏" panose="02010800040101010101" pitchFamily="2" charset="-122"/>
              </a:rPr>
              <a:t>程序名字空间： </a:t>
            </a:r>
            <a:r>
              <a:rPr lang="en-US" altLang="zh-CN" sz="3600" dirty="0">
                <a:solidFill>
                  <a:schemeClr val="tx2"/>
                </a:solidFill>
                <a:latin typeface="Times New Roman" panose="02020603050405020304" pitchFamily="18" charset="0"/>
                <a:ea typeface="华文新魏" panose="02010800040101010101" pitchFamily="2" charset="-122"/>
              </a:rPr>
              <a:t>(</a:t>
            </a:r>
            <a:r>
              <a:rPr lang="zh-CN" altLang="en-US" sz="3600" dirty="0">
                <a:solidFill>
                  <a:schemeClr val="tx2"/>
                </a:solidFill>
                <a:latin typeface="Times New Roman" panose="02020603050405020304" pitchFamily="18" charset="0"/>
                <a:ea typeface="华文新魏" panose="02010800040101010101" pitchFamily="2" charset="-122"/>
              </a:rPr>
              <a:t>源程序</a:t>
            </a:r>
            <a:r>
              <a:rPr lang="en-US" altLang="zh-CN" sz="3600" dirty="0">
                <a:solidFill>
                  <a:schemeClr val="tx2"/>
                </a:solidFill>
                <a:latin typeface="Times New Roman" panose="02020603050405020304" pitchFamily="18" charset="0"/>
                <a:ea typeface="华文新魏" panose="02010800040101010101" pitchFamily="2" charset="-122"/>
              </a:rPr>
              <a:t>)</a:t>
            </a:r>
            <a:br>
              <a:rPr lang="en-US" altLang="zh-CN" sz="3600" dirty="0">
                <a:solidFill>
                  <a:schemeClr val="tx2"/>
                </a:solidFill>
                <a:latin typeface="Times New Roman" panose="02020603050405020304" pitchFamily="18" charset="0"/>
                <a:ea typeface="华文新魏" panose="02010800040101010101" pitchFamily="2" charset="-122"/>
              </a:rPr>
            </a:br>
            <a:r>
              <a:rPr lang="zh-CN" altLang="en-US" sz="3600" dirty="0">
                <a:solidFill>
                  <a:schemeClr val="tx2"/>
                </a:solidFill>
                <a:latin typeface="Times New Roman" panose="02020603050405020304" pitchFamily="18" charset="0"/>
                <a:ea typeface="华文新魏" panose="02010800040101010101" pitchFamily="2" charset="-122"/>
              </a:rPr>
              <a:t>逻辑地址空间：</a:t>
            </a:r>
            <a:r>
              <a:rPr lang="en-US" altLang="zh-CN" sz="3600" dirty="0">
                <a:solidFill>
                  <a:schemeClr val="tx2"/>
                </a:solidFill>
                <a:latin typeface="Times New Roman" panose="02020603050405020304" pitchFamily="18" charset="0"/>
                <a:ea typeface="华文新魏" panose="02010800040101010101" pitchFamily="2" charset="-122"/>
              </a:rPr>
              <a:t>(</a:t>
            </a:r>
            <a:r>
              <a:rPr lang="zh-CN" altLang="en-US" sz="3600" dirty="0">
                <a:solidFill>
                  <a:schemeClr val="tx2"/>
                </a:solidFill>
                <a:latin typeface="Times New Roman" panose="02020603050405020304" pitchFamily="18" charset="0"/>
                <a:ea typeface="华文新魏" panose="02010800040101010101" pitchFamily="2" charset="-122"/>
              </a:rPr>
              <a:t>逻辑地址</a:t>
            </a:r>
            <a:r>
              <a:rPr lang="en-US" altLang="zh-CN" sz="3600" dirty="0">
                <a:solidFill>
                  <a:schemeClr val="tx2"/>
                </a:solidFill>
                <a:latin typeface="Times New Roman" panose="02020603050405020304" pitchFamily="18" charset="0"/>
                <a:ea typeface="华文新魏" panose="02010800040101010101" pitchFamily="2" charset="-122"/>
              </a:rPr>
              <a:t>)</a:t>
            </a:r>
            <a:br>
              <a:rPr lang="en-US" altLang="zh-CN" sz="3600" dirty="0">
                <a:solidFill>
                  <a:schemeClr val="tx2"/>
                </a:solidFill>
                <a:latin typeface="Times New Roman" panose="02020603050405020304" pitchFamily="18" charset="0"/>
                <a:ea typeface="华文新魏" panose="02010800040101010101" pitchFamily="2" charset="-122"/>
              </a:rPr>
            </a:br>
            <a:r>
              <a:rPr lang="zh-CN" altLang="en-US" sz="3600" dirty="0">
                <a:solidFill>
                  <a:schemeClr val="tx2"/>
                </a:solidFill>
                <a:latin typeface="Times New Roman" panose="02020603050405020304" pitchFamily="18" charset="0"/>
                <a:ea typeface="华文新魏" panose="02010800040101010101" pitchFamily="2" charset="-122"/>
              </a:rPr>
              <a:t>物理地址空间： </a:t>
            </a:r>
            <a:r>
              <a:rPr lang="en-US" altLang="zh-CN" sz="3600" dirty="0">
                <a:solidFill>
                  <a:schemeClr val="tx2"/>
                </a:solidFill>
                <a:latin typeface="Times New Roman" panose="02020603050405020304" pitchFamily="18" charset="0"/>
                <a:ea typeface="华文新魏" panose="02010800040101010101" pitchFamily="2" charset="-122"/>
              </a:rPr>
              <a:t>(</a:t>
            </a:r>
            <a:r>
              <a:rPr lang="zh-CN" altLang="en-US" sz="3600" dirty="0">
                <a:solidFill>
                  <a:schemeClr val="tx2"/>
                </a:solidFill>
                <a:latin typeface="Times New Roman" panose="02020603050405020304" pitchFamily="18" charset="0"/>
                <a:ea typeface="华文新魏" panose="02010800040101010101" pitchFamily="2" charset="-122"/>
              </a:rPr>
              <a:t>物理地址</a:t>
            </a:r>
            <a:r>
              <a:rPr lang="en-US" altLang="zh-CN" sz="3600" dirty="0">
                <a:solidFill>
                  <a:schemeClr val="tx2"/>
                </a:solidFill>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1967578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0" y="0"/>
          <a:ext cx="7415213" cy="6858000"/>
        </p:xfrm>
        <a:graphic>
          <a:graphicData uri="http://schemas.openxmlformats.org/presentationml/2006/ole">
            <mc:AlternateContent xmlns:mc="http://schemas.openxmlformats.org/markup-compatibility/2006">
              <mc:Choice xmlns:v="urn:schemas-microsoft-com:vml" Requires="v">
                <p:oleObj spid="_x0000_s10343" name="图像文档" r:id="rId3" imgW="6477120" imgH="8410680" progId="Imaging.Document">
                  <p:embed/>
                </p:oleObj>
              </mc:Choice>
              <mc:Fallback>
                <p:oleObj name="图像文档" r:id="rId3" imgW="6477120" imgH="8410680" progId="Imaging.Docume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152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Rectangle 3"/>
          <p:cNvSpPr>
            <a:spLocks noGrp="1" noChangeArrowheads="1"/>
          </p:cNvSpPr>
          <p:nvPr>
            <p:ph type="body" idx="1"/>
          </p:nvPr>
        </p:nvSpPr>
        <p:spPr>
          <a:xfrm>
            <a:off x="5000625" y="1008063"/>
            <a:ext cx="2971800" cy="492125"/>
          </a:xfrm>
        </p:spPr>
        <p:txBody>
          <a:bodyPr/>
          <a:lstStyle/>
          <a:p>
            <a:pPr>
              <a:spcBef>
                <a:spcPct val="50000"/>
              </a:spcBef>
              <a:buFont typeface="Wingdings" panose="05000000000000000000" pitchFamily="2" charset="2"/>
              <a:buChar char="Ø"/>
            </a:pPr>
            <a:r>
              <a:rPr lang="zh-CN" altLang="en-US">
                <a:solidFill>
                  <a:srgbClr val="333399"/>
                </a:solidFill>
                <a:latin typeface="黑体" panose="02010609060101010101" pitchFamily="49" charset="-122"/>
                <a:ea typeface="黑体" panose="02010609060101010101" pitchFamily="49" charset="-122"/>
              </a:rPr>
              <a:t>分配算法：</a:t>
            </a:r>
            <a:endParaRPr lang="en-US" altLang="zh-CN">
              <a:latin typeface="华文新魏" panose="02010800040101010101" pitchFamily="2" charset="-122"/>
              <a:ea typeface="华文新魏" panose="02010800040101010101" pitchFamily="2" charset="-122"/>
            </a:endParaRPr>
          </a:p>
        </p:txBody>
      </p:sp>
      <p:sp>
        <p:nvSpPr>
          <p:cNvPr id="7172" name="Rectangle 2"/>
          <p:cNvSpPr>
            <a:spLocks noGrp="1" noChangeArrowheads="1"/>
          </p:cNvSpPr>
          <p:nvPr>
            <p:ph type="title"/>
          </p:nvPr>
        </p:nvSpPr>
        <p:spPr>
          <a:xfrm>
            <a:off x="3714750" y="142875"/>
            <a:ext cx="51816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多道作业系统 </a:t>
            </a:r>
            <a:r>
              <a:rPr kumimoji="1" lang="en-US" altLang="zh-CN" sz="4800">
                <a:solidFill>
                  <a:srgbClr val="FF0000"/>
                </a:solidFill>
                <a:latin typeface="Times New Roman" panose="02020603050405020304" pitchFamily="18" charset="0"/>
                <a:ea typeface="华文新魏" panose="02010800040101010101" pitchFamily="2" charset="-122"/>
              </a:rPr>
              <a:t>(2)</a:t>
            </a:r>
          </a:p>
        </p:txBody>
      </p:sp>
    </p:spTree>
    <p:extLst>
      <p:ext uri="{BB962C8B-B14F-4D97-AF65-F5344CB8AC3E}">
        <p14:creationId xmlns:p14="http://schemas.microsoft.com/office/powerpoint/2010/main" val="2948207260"/>
      </p:ext>
    </p:extLst>
  </p:cSld>
  <p:clrMapOvr>
    <a:masterClrMapping/>
  </p:clrMapOvr>
  <p:transition>
    <p:split orient="vert"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214313"/>
            <a:ext cx="77724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多道作业系统 </a:t>
            </a:r>
            <a:r>
              <a:rPr kumimoji="1" lang="en-US" altLang="zh-CN" sz="4800">
                <a:solidFill>
                  <a:srgbClr val="FF0000"/>
                </a:solidFill>
                <a:latin typeface="Times New Roman" panose="02020603050405020304" pitchFamily="18" charset="0"/>
                <a:ea typeface="华文新魏" panose="02010800040101010101" pitchFamily="2" charset="-122"/>
              </a:rPr>
              <a:t>(3)</a:t>
            </a:r>
          </a:p>
        </p:txBody>
      </p:sp>
      <p:sp>
        <p:nvSpPr>
          <p:cNvPr id="64515" name="Rectangle 3"/>
          <p:cNvSpPr>
            <a:spLocks noGrp="1" noChangeArrowheads="1"/>
          </p:cNvSpPr>
          <p:nvPr>
            <p:ph type="body" idx="1"/>
          </p:nvPr>
        </p:nvSpPr>
        <p:spPr>
          <a:xfrm>
            <a:off x="609600" y="990600"/>
            <a:ext cx="8001000" cy="492125"/>
          </a:xfrm>
        </p:spPr>
        <p:txBody>
          <a:bodyPr/>
          <a:lstStyle/>
          <a:p>
            <a:pPr>
              <a:spcBef>
                <a:spcPct val="50000"/>
              </a:spcBef>
              <a:buFont typeface="Wingdings" panose="05000000000000000000" pitchFamily="2" charset="2"/>
              <a:buChar char="Ø"/>
            </a:pPr>
            <a:r>
              <a:rPr lang="zh-CN" altLang="en-US">
                <a:solidFill>
                  <a:srgbClr val="333399"/>
                </a:solidFill>
                <a:latin typeface="黑体" panose="02010609060101010101" pitchFamily="49" charset="-122"/>
                <a:ea typeface="黑体" panose="02010609060101010101" pitchFamily="49" charset="-122"/>
              </a:rPr>
              <a:t>去配算法：</a:t>
            </a:r>
            <a:endParaRPr lang="en-US" altLang="zh-CN">
              <a:solidFill>
                <a:srgbClr val="333399"/>
              </a:solidFill>
              <a:latin typeface="黑体" panose="02010609060101010101" pitchFamily="49" charset="-122"/>
              <a:ea typeface="黑体" panose="02010609060101010101" pitchFamily="49" charset="-122"/>
            </a:endParaRPr>
          </a:p>
        </p:txBody>
      </p:sp>
      <p:grpSp>
        <p:nvGrpSpPr>
          <p:cNvPr id="64516" name="组合 9"/>
          <p:cNvGrpSpPr>
            <a:grpSpLocks/>
          </p:cNvGrpSpPr>
          <p:nvPr/>
        </p:nvGrpSpPr>
        <p:grpSpPr bwMode="auto">
          <a:xfrm>
            <a:off x="142875" y="1785938"/>
            <a:ext cx="8915400" cy="2992437"/>
            <a:chOff x="142844" y="1785926"/>
            <a:chExt cx="8915400" cy="2992438"/>
          </a:xfrm>
        </p:grpSpPr>
        <p:sp>
          <p:nvSpPr>
            <p:cNvPr id="64517" name="Text Box 25"/>
            <p:cNvSpPr txBox="1">
              <a:spLocks noChangeArrowheads="1"/>
            </p:cNvSpPr>
            <p:nvPr/>
          </p:nvSpPr>
          <p:spPr bwMode="auto">
            <a:xfrm>
              <a:off x="142844" y="1785926"/>
              <a:ext cx="8915400" cy="42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dirty="0">
                  <a:ea typeface="仿宋_GB2312" pitchFamily="49" charset="-122"/>
                </a:rPr>
                <a:t>A</a:t>
              </a:r>
              <a:r>
                <a:rPr lang="zh-CN" altLang="en-US" sz="2800" dirty="0">
                  <a:ea typeface="仿宋_GB2312" pitchFamily="49" charset="-122"/>
                </a:rPr>
                <a:t>、</a:t>
              </a:r>
              <a:r>
                <a:rPr lang="zh-CN" altLang="en-US" sz="2800" b="1" dirty="0">
                  <a:ea typeface="仿宋_GB2312" pitchFamily="49" charset="-122"/>
                </a:rPr>
                <a:t>找到作业的页表的起始地址。</a:t>
              </a:r>
              <a:endParaRPr lang="zh-CN" altLang="en-US" sz="2800" b="1" dirty="0"/>
            </a:p>
          </p:txBody>
        </p:sp>
        <p:sp>
          <p:nvSpPr>
            <p:cNvPr id="64518" name="Text Box 26"/>
            <p:cNvSpPr txBox="1">
              <a:spLocks noChangeArrowheads="1"/>
            </p:cNvSpPr>
            <p:nvPr/>
          </p:nvSpPr>
          <p:spPr bwMode="auto">
            <a:xfrm>
              <a:off x="142844" y="2427163"/>
              <a:ext cx="8915400" cy="42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dirty="0">
                  <a:ea typeface="仿宋_GB2312" pitchFamily="49" charset="-122"/>
                </a:rPr>
                <a:t>B</a:t>
              </a:r>
              <a:r>
                <a:rPr lang="zh-CN" altLang="en-US" sz="2800" dirty="0">
                  <a:ea typeface="仿宋_GB2312" pitchFamily="49" charset="-122"/>
                </a:rPr>
                <a:t>、</a:t>
              </a:r>
              <a:r>
                <a:rPr lang="zh-CN" altLang="en-US" sz="2800" b="1" dirty="0">
                  <a:ea typeface="仿宋_GB2312" pitchFamily="49" charset="-122"/>
                </a:rPr>
                <a:t>取存储分配表首址 。</a:t>
              </a:r>
            </a:p>
          </p:txBody>
        </p:sp>
        <p:sp>
          <p:nvSpPr>
            <p:cNvPr id="64519" name="Text Box 27"/>
            <p:cNvSpPr txBox="1">
              <a:spLocks noChangeArrowheads="1"/>
            </p:cNvSpPr>
            <p:nvPr/>
          </p:nvSpPr>
          <p:spPr bwMode="auto">
            <a:xfrm>
              <a:off x="142844" y="3110703"/>
              <a:ext cx="8915400" cy="42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a:ea typeface="仿宋_GB2312" pitchFamily="49" charset="-122"/>
                </a:rPr>
                <a:t>C</a:t>
              </a:r>
              <a:r>
                <a:rPr lang="zh-CN" altLang="en-US" sz="2800">
                  <a:ea typeface="仿宋_GB2312" pitchFamily="49" charset="-122"/>
                </a:rPr>
                <a:t>、</a:t>
              </a:r>
              <a:r>
                <a:rPr lang="zh-CN" altLang="en-US" sz="2800" b="1">
                  <a:ea typeface="仿宋_GB2312" pitchFamily="49" charset="-122"/>
                </a:rPr>
                <a:t>归还页框，修改存储分配表的状态，直到结束 。</a:t>
              </a:r>
            </a:p>
          </p:txBody>
        </p:sp>
        <p:sp>
          <p:nvSpPr>
            <p:cNvPr id="64520" name="Text Box 28"/>
            <p:cNvSpPr txBox="1">
              <a:spLocks noChangeArrowheads="1"/>
            </p:cNvSpPr>
            <p:nvPr/>
          </p:nvSpPr>
          <p:spPr bwMode="auto">
            <a:xfrm>
              <a:off x="142844" y="3751940"/>
              <a:ext cx="8915400" cy="42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dirty="0">
                  <a:ea typeface="仿宋_GB2312" pitchFamily="49" charset="-122"/>
                </a:rPr>
                <a:t>D</a:t>
              </a:r>
              <a:r>
                <a:rPr lang="zh-CN" altLang="en-US" sz="2800" dirty="0">
                  <a:ea typeface="仿宋_GB2312" pitchFamily="49" charset="-122"/>
                </a:rPr>
                <a:t>、</a:t>
              </a:r>
              <a:r>
                <a:rPr lang="zh-CN" altLang="en-US" sz="2800" b="1" dirty="0">
                  <a:ea typeface="仿宋_GB2312" pitchFamily="49" charset="-122"/>
                </a:rPr>
                <a:t>清作业表相应栏 。</a:t>
              </a:r>
            </a:p>
          </p:txBody>
        </p:sp>
        <p:sp>
          <p:nvSpPr>
            <p:cNvPr id="64521" name="Text Box 29"/>
            <p:cNvSpPr txBox="1">
              <a:spLocks noChangeArrowheads="1"/>
            </p:cNvSpPr>
            <p:nvPr/>
          </p:nvSpPr>
          <p:spPr bwMode="auto">
            <a:xfrm>
              <a:off x="142844" y="4350873"/>
              <a:ext cx="8915400" cy="42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794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a:ea typeface="仿宋_GB2312" pitchFamily="49" charset="-122"/>
                </a:rPr>
                <a:t>E</a:t>
              </a:r>
              <a:r>
                <a:rPr lang="zh-CN" altLang="en-US" sz="2800">
                  <a:ea typeface="仿宋_GB2312" pitchFamily="49" charset="-122"/>
                </a:rPr>
                <a:t>、</a:t>
              </a:r>
              <a:r>
                <a:rPr lang="zh-CN" altLang="en-US" sz="2800" b="1">
                  <a:ea typeface="仿宋_GB2312" pitchFamily="49" charset="-122"/>
                </a:rPr>
                <a:t>释放等主存资源者 。</a:t>
              </a:r>
            </a:p>
          </p:txBody>
        </p:sp>
      </p:grpSp>
    </p:spTree>
    <p:extLst>
      <p:ext uri="{BB962C8B-B14F-4D97-AF65-F5344CB8AC3E}">
        <p14:creationId xmlns:p14="http://schemas.microsoft.com/office/powerpoint/2010/main" val="3501584971"/>
      </p:ext>
    </p:extLst>
  </p:cSld>
  <p:clrMapOvr>
    <a:masterClrMapping/>
  </p:clrMapOvr>
  <p:transition>
    <p:split orient="vert"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0" y="457200"/>
            <a:ext cx="7696200" cy="738188"/>
          </a:xfrm>
        </p:spPr>
        <p:txBody>
          <a:bodyPr/>
          <a:lstStyle/>
          <a:p>
            <a:r>
              <a:rPr kumimoji="1" lang="en-US" altLang="zh-CN" sz="4800">
                <a:solidFill>
                  <a:srgbClr val="FF0000"/>
                </a:solidFill>
                <a:latin typeface="Times New Roman" panose="02020603050405020304" pitchFamily="18" charset="0"/>
                <a:ea typeface="华文新魏" panose="02010800040101010101" pitchFamily="2" charset="-122"/>
              </a:rPr>
              <a:t>4.3.4</a:t>
            </a:r>
            <a:r>
              <a:rPr kumimoji="1" lang="zh-CN" altLang="en-US" sz="4800">
                <a:solidFill>
                  <a:srgbClr val="FF0000"/>
                </a:solidFill>
                <a:latin typeface="Times New Roman" panose="02020603050405020304" pitchFamily="18" charset="0"/>
                <a:ea typeface="华文新魏" panose="02010800040101010101" pitchFamily="2" charset="-122"/>
              </a:rPr>
              <a:t>页面共享和保护</a:t>
            </a:r>
            <a:endParaRPr kumimoji="1" lang="en-US" altLang="zh-CN" sz="4800">
              <a:solidFill>
                <a:srgbClr val="FF0000"/>
              </a:solidFill>
              <a:latin typeface="Times New Roman" panose="02020603050405020304" pitchFamily="18" charset="0"/>
              <a:ea typeface="华文新魏" panose="02010800040101010101" pitchFamily="2" charset="-122"/>
            </a:endParaRPr>
          </a:p>
        </p:txBody>
      </p:sp>
      <p:sp>
        <p:nvSpPr>
          <p:cNvPr id="65539" name="Rectangle 3"/>
          <p:cNvSpPr>
            <a:spLocks noGrp="1" noChangeArrowheads="1"/>
          </p:cNvSpPr>
          <p:nvPr>
            <p:ph type="body" idx="1"/>
          </p:nvPr>
        </p:nvSpPr>
        <p:spPr>
          <a:xfrm>
            <a:off x="1428750" y="1500188"/>
            <a:ext cx="6400800" cy="1625600"/>
          </a:xfrm>
        </p:spPr>
        <p:txBody>
          <a:bodyPr/>
          <a:lstStyle/>
          <a:p>
            <a:r>
              <a:rPr lang="zh-CN" altLang="en-US" sz="4800">
                <a:latin typeface="华文新魏" panose="02010800040101010101" pitchFamily="2" charset="-122"/>
                <a:ea typeface="华文新魏" panose="02010800040101010101" pitchFamily="2" charset="-122"/>
              </a:rPr>
              <a:t>数据共享</a:t>
            </a:r>
          </a:p>
          <a:p>
            <a:r>
              <a:rPr lang="zh-CN" altLang="en-US" sz="4800">
                <a:latin typeface="华文新魏" panose="02010800040101010101" pitchFamily="2" charset="-122"/>
                <a:ea typeface="华文新魏" panose="02010800040101010101" pitchFamily="2" charset="-122"/>
              </a:rPr>
              <a:t>程序共享</a:t>
            </a:r>
            <a:endParaRPr lang="en-US" altLang="zh-CN">
              <a:latin typeface="华文新魏" panose="02010800040101010101" pitchFamily="2" charset="-122"/>
              <a:ea typeface="华文新魏" panose="02010800040101010101" pitchFamily="2" charset="-122"/>
            </a:endParaRPr>
          </a:p>
        </p:txBody>
      </p:sp>
      <p:sp>
        <p:nvSpPr>
          <p:cNvPr id="65540" name="Rectangle 3"/>
          <p:cNvSpPr txBox="1">
            <a:spLocks noChangeArrowheads="1"/>
          </p:cNvSpPr>
          <p:nvPr/>
        </p:nvSpPr>
        <p:spPr bwMode="auto">
          <a:xfrm>
            <a:off x="1428750" y="3232150"/>
            <a:ext cx="6786563"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4800">
                <a:latin typeface="华文新魏" panose="02010800040101010101" pitchFamily="2" charset="-122"/>
                <a:ea typeface="华文新魏" panose="02010800040101010101" pitchFamily="2" charset="-122"/>
              </a:rPr>
              <a:t>共享信息的保护问题：</a:t>
            </a:r>
          </a:p>
          <a:p>
            <a:pPr>
              <a:spcBef>
                <a:spcPct val="20000"/>
              </a:spcBef>
              <a:buClr>
                <a:srgbClr val="FF0000"/>
              </a:buClr>
              <a:buFont typeface="华文新魏" panose="02010800040101010101" pitchFamily="2" charset="-122"/>
              <a:buChar char="-"/>
            </a:pPr>
            <a:r>
              <a:rPr lang="zh-CN" altLang="en-US" sz="4800">
                <a:latin typeface="华文新魏" panose="02010800040101010101" pitchFamily="2" charset="-122"/>
                <a:ea typeface="华文新魏" panose="02010800040101010101" pitchFamily="2" charset="-122"/>
              </a:rPr>
              <a:t>标志位保护方法，</a:t>
            </a:r>
          </a:p>
          <a:p>
            <a:pPr>
              <a:spcBef>
                <a:spcPct val="20000"/>
              </a:spcBef>
              <a:buClr>
                <a:srgbClr val="FF0000"/>
              </a:buClr>
              <a:buFont typeface="华文新魏" panose="02010800040101010101" pitchFamily="2" charset="-122"/>
              <a:buChar char="-"/>
            </a:pPr>
            <a:r>
              <a:rPr lang="zh-CN" altLang="en-US" sz="4800">
                <a:latin typeface="华文新魏" panose="02010800040101010101" pitchFamily="2" charset="-122"/>
                <a:ea typeface="华文新魏" panose="02010800040101010101" pitchFamily="2" charset="-122"/>
              </a:rPr>
              <a:t>键保护方法。</a:t>
            </a:r>
            <a:endParaRPr lang="en-US" altLang="zh-CN" sz="48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48056712"/>
      </p:ext>
    </p:extLst>
  </p:cSld>
  <p:clrMapOvr>
    <a:masterClrMapping/>
  </p:clrMapOvr>
  <p:transition>
    <p:split orient="vert"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71500" y="428625"/>
            <a:ext cx="77724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页面共享和保护</a:t>
            </a:r>
            <a:r>
              <a:rPr kumimoji="1" lang="en-US" altLang="zh-CN" sz="4800">
                <a:solidFill>
                  <a:srgbClr val="FF0000"/>
                </a:solidFill>
                <a:latin typeface="Times New Roman" panose="02020603050405020304" pitchFamily="18" charset="0"/>
                <a:ea typeface="华文新魏" panose="02010800040101010101" pitchFamily="2" charset="-122"/>
              </a:rPr>
              <a:t>(2) </a:t>
            </a:r>
          </a:p>
        </p:txBody>
      </p:sp>
      <p:sp>
        <p:nvSpPr>
          <p:cNvPr id="66563" name="Rectangle 3"/>
          <p:cNvSpPr>
            <a:spLocks noGrp="1" noChangeArrowheads="1"/>
          </p:cNvSpPr>
          <p:nvPr>
            <p:ph type="body" idx="1"/>
          </p:nvPr>
        </p:nvSpPr>
        <p:spPr>
          <a:xfrm>
            <a:off x="1143000" y="1428750"/>
            <a:ext cx="7215188" cy="4295775"/>
          </a:xfrm>
        </p:spPr>
        <p:txBody>
          <a:bodyPr/>
          <a:lstStyle/>
          <a:p>
            <a:pPr algn="just"/>
            <a:r>
              <a:rPr lang="zh-CN" altLang="en-US" sz="4400" dirty="0">
                <a:latin typeface="Times New Roman" panose="02020603050405020304" pitchFamily="18" charset="0"/>
                <a:ea typeface="华文新魏" panose="02010800040101010101" pitchFamily="2" charset="-122"/>
                <a:cs typeface="Times New Roman" panose="02020603050405020304" pitchFamily="18" charset="0"/>
              </a:rPr>
              <a:t>动态链接：</a:t>
            </a:r>
            <a:endParaRPr lang="en-US" altLang="zh-CN" sz="4400" dirty="0">
              <a:latin typeface="Times New Roman" panose="02020603050405020304" pitchFamily="18" charset="0"/>
              <a:ea typeface="华文新魏" panose="02010800040101010101" pitchFamily="2" charset="-122"/>
              <a:cs typeface="Times New Roman" panose="02020603050405020304" pitchFamily="18" charset="0"/>
            </a:endParaRPr>
          </a:p>
          <a:p>
            <a:pPr lvl="1" algn="just"/>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共享库</a:t>
            </a:r>
            <a:endParaRPr lang="en-US" altLang="zh-CN" sz="3600" dirty="0">
              <a:latin typeface="Times New Roman" panose="02020603050405020304" pitchFamily="18" charset="0"/>
              <a:ea typeface="华文新魏" panose="02010800040101010101" pitchFamily="2" charset="-122"/>
              <a:cs typeface="Times New Roman" panose="02020603050405020304" pitchFamily="18" charset="0"/>
            </a:endParaRPr>
          </a:p>
          <a:p>
            <a:pPr lvl="1" algn="just"/>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动态链接器</a:t>
            </a:r>
            <a:endParaRPr lang="en-US" altLang="zh-CN" sz="3600" dirty="0">
              <a:latin typeface="Times New Roman" panose="02020603050405020304" pitchFamily="18" charset="0"/>
              <a:ea typeface="华文新魏" panose="02010800040101010101" pitchFamily="2" charset="-122"/>
              <a:cs typeface="Times New Roman" panose="02020603050405020304" pitchFamily="18" charset="0"/>
            </a:endParaRPr>
          </a:p>
          <a:p>
            <a:pPr lvl="1" algn="just"/>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编译和动态链接共享库的过程</a:t>
            </a:r>
            <a:endParaRPr lang="en-US" altLang="zh-CN" sz="3600"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085141074"/>
      </p:ext>
    </p:extLst>
  </p:cSld>
  <p:clrMapOvr>
    <a:masterClrMapping/>
  </p:clrMapOvr>
  <p:transition>
    <p:split orient="vert"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42938" y="357188"/>
            <a:ext cx="7772400" cy="738187"/>
          </a:xfrm>
        </p:spPr>
        <p:txBody>
          <a:bodyPr/>
          <a:lstStyle/>
          <a:p>
            <a:r>
              <a:rPr kumimoji="1" lang="en-US" altLang="zh-CN" sz="4800">
                <a:solidFill>
                  <a:srgbClr val="FF0000"/>
                </a:solidFill>
                <a:latin typeface="Times New Roman" panose="02020603050405020304" pitchFamily="18" charset="0"/>
                <a:ea typeface="华文新魏" panose="02010800040101010101" pitchFamily="2" charset="-122"/>
              </a:rPr>
              <a:t>4.3.5 </a:t>
            </a:r>
            <a:r>
              <a:rPr kumimoji="1" lang="zh-CN" altLang="en-US" sz="4800">
                <a:solidFill>
                  <a:srgbClr val="FF0000"/>
                </a:solidFill>
                <a:latin typeface="Times New Roman" panose="02020603050405020304" pitchFamily="18" charset="0"/>
                <a:ea typeface="华文新魏" panose="02010800040101010101" pitchFamily="2" charset="-122"/>
              </a:rPr>
              <a:t>多级页表</a:t>
            </a:r>
          </a:p>
        </p:txBody>
      </p:sp>
      <p:sp>
        <p:nvSpPr>
          <p:cNvPr id="67587" name="Rectangle 3"/>
          <p:cNvSpPr>
            <a:spLocks noGrp="1" noChangeArrowheads="1"/>
          </p:cNvSpPr>
          <p:nvPr>
            <p:ph type="body" idx="1"/>
          </p:nvPr>
        </p:nvSpPr>
        <p:spPr>
          <a:xfrm>
            <a:off x="1524000" y="1295400"/>
            <a:ext cx="6977063" cy="3792538"/>
          </a:xfrm>
        </p:spPr>
        <p:txBody>
          <a:bodyPr/>
          <a:lstStyle/>
          <a:p>
            <a:r>
              <a:rPr lang="zh-CN" altLang="en-US" sz="4400">
                <a:latin typeface="华文新魏" panose="02010800040101010101" pitchFamily="2" charset="-122"/>
                <a:ea typeface="华文新魏" panose="02010800040101010101" pitchFamily="2" charset="-122"/>
              </a:rPr>
              <a:t>多级页表的概念 </a:t>
            </a:r>
          </a:p>
          <a:p>
            <a:r>
              <a:rPr lang="zh-CN" altLang="en-US" sz="4400">
                <a:latin typeface="华文新魏" panose="02010800040101010101" pitchFamily="2" charset="-122"/>
                <a:ea typeface="华文新魏" panose="02010800040101010101" pitchFamily="2" charset="-122"/>
              </a:rPr>
              <a:t>多级页表的具体做法 </a:t>
            </a:r>
          </a:p>
          <a:p>
            <a:r>
              <a:rPr lang="zh-CN" altLang="en-US" sz="4400">
                <a:latin typeface="华文新魏" panose="02010800040101010101" pitchFamily="2" charset="-122"/>
                <a:ea typeface="华文新魏" panose="02010800040101010101" pitchFamily="2" charset="-122"/>
              </a:rPr>
              <a:t>逻辑地址结构</a:t>
            </a:r>
          </a:p>
          <a:p>
            <a:r>
              <a:rPr lang="zh-CN" altLang="en-US" sz="4400">
                <a:latin typeface="华文新魏" panose="02010800040101010101" pitchFamily="2" charset="-122"/>
                <a:ea typeface="华文新魏" panose="02010800040101010101" pitchFamily="2" charset="-122"/>
              </a:rPr>
              <a:t>逻辑地址到物理地址转换过程</a:t>
            </a:r>
            <a:endParaRPr lang="en-US" altLang="zh-CN" sz="44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217012033"/>
      </p:ext>
    </p:extLst>
  </p:cSld>
  <p:clrMapOvr>
    <a:masterClrMapping/>
  </p:clrMapOvr>
  <p:transition>
    <p:split orient="vert"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71500" y="285750"/>
            <a:ext cx="77724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多级页表的概念</a:t>
            </a:r>
            <a:r>
              <a:rPr kumimoji="1" lang="en-US" altLang="zh-CN" sz="4800">
                <a:solidFill>
                  <a:srgbClr val="FF0000"/>
                </a:solidFill>
                <a:latin typeface="Times New Roman" panose="02020603050405020304" pitchFamily="18" charset="0"/>
                <a:ea typeface="华文新魏" panose="02010800040101010101" pitchFamily="2" charset="-122"/>
              </a:rPr>
              <a:t>(1)</a:t>
            </a:r>
            <a:endParaRPr lang="zh-CN" altLang="en-US" sz="4800">
              <a:latin typeface="华文新魏" panose="02010800040101010101" pitchFamily="2" charset="-122"/>
              <a:ea typeface="华文新魏" panose="02010800040101010101" pitchFamily="2" charset="-122"/>
            </a:endParaRPr>
          </a:p>
        </p:txBody>
      </p:sp>
      <p:sp>
        <p:nvSpPr>
          <p:cNvPr id="68611" name="Rectangle 3"/>
          <p:cNvSpPr>
            <a:spLocks noGrp="1" noChangeArrowheads="1"/>
          </p:cNvSpPr>
          <p:nvPr>
            <p:ph type="body" idx="1"/>
          </p:nvPr>
        </p:nvSpPr>
        <p:spPr>
          <a:xfrm>
            <a:off x="357188" y="1571625"/>
            <a:ext cx="8286750" cy="1846263"/>
          </a:xfrm>
        </p:spPr>
        <p:txBody>
          <a:bodyPr/>
          <a:lstStyle/>
          <a:p>
            <a:r>
              <a:rPr lang="en-US" altLang="zh-CN" sz="36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具有</a:t>
            </a:r>
            <a:r>
              <a:rPr lang="en-US" altLang="zh-CN" sz="2800">
                <a:latin typeface="华文新魏" panose="02010800040101010101" pitchFamily="2" charset="-122"/>
                <a:ea typeface="华文新魏" panose="02010800040101010101" pitchFamily="2" charset="-122"/>
              </a:rPr>
              <a:t>32</a:t>
            </a:r>
            <a:r>
              <a:rPr lang="zh-CN" altLang="en-US" sz="2800">
                <a:latin typeface="华文新魏" panose="02010800040101010101" pitchFamily="2" charset="-122"/>
                <a:ea typeface="华文新魏" panose="02010800040101010101" pitchFamily="2" charset="-122"/>
              </a:rPr>
              <a:t>位地址时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使用</a:t>
            </a:r>
            <a:r>
              <a:rPr lang="en-US" altLang="zh-CN" sz="2800">
                <a:latin typeface="华文新魏" panose="02010800040101010101" pitchFamily="2" charset="-122"/>
                <a:ea typeface="华文新魏" panose="02010800040101010101" pitchFamily="2" charset="-122"/>
              </a:rPr>
              <a:t>2</a:t>
            </a:r>
            <a:r>
              <a:rPr lang="en-US" altLang="zh-CN" sz="2800" baseline="30000">
                <a:latin typeface="华文新魏" panose="02010800040101010101" pitchFamily="2" charset="-122"/>
                <a:ea typeface="华文新魏" panose="02010800040101010101" pitchFamily="2" charset="-122"/>
              </a:rPr>
              <a:t>32</a:t>
            </a:r>
            <a:r>
              <a:rPr lang="zh-CN" altLang="en-US" sz="2800">
                <a:latin typeface="华文新魏" panose="02010800040101010101" pitchFamily="2" charset="-122"/>
                <a:ea typeface="华文新魏" panose="02010800040101010101" pitchFamily="2" charset="-122"/>
              </a:rPr>
              <a:t>逻辑地址空间的分页系统</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规定页面</a:t>
            </a:r>
            <a:r>
              <a:rPr lang="en-US" altLang="zh-CN" sz="2800">
                <a:latin typeface="华文新魏" panose="02010800040101010101" pitchFamily="2" charset="-122"/>
                <a:ea typeface="华文新魏" panose="02010800040101010101" pitchFamily="2" charset="-122"/>
              </a:rPr>
              <a:t>4KB</a:t>
            </a:r>
            <a:r>
              <a:rPr lang="zh-CN" altLang="en-US" sz="2800">
                <a:latin typeface="华文新魏" panose="02010800040101010101" pitchFamily="2" charset="-122"/>
                <a:ea typeface="华文新魏" panose="02010800040101010101" pitchFamily="2" charset="-122"/>
              </a:rPr>
              <a:t>时</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每个进程页表的表项有</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兆</a:t>
            </a:r>
            <a:r>
              <a:rPr lang="en-US" altLang="zh-CN" sz="2800">
                <a:latin typeface="华文新魏" panose="02010800040101010101" pitchFamily="2" charset="-122"/>
                <a:ea typeface="华文新魏" panose="02010800040101010101" pitchFamily="2" charset="-122"/>
              </a:rPr>
              <a:t>(2</a:t>
            </a:r>
            <a:r>
              <a:rPr lang="en-US" altLang="zh-CN" sz="2800" baseline="30000">
                <a:latin typeface="华文新魏" panose="02010800040101010101" pitchFamily="2" charset="-122"/>
                <a:ea typeface="华文新魏" panose="02010800040101010101" pitchFamily="2" charset="-122"/>
              </a:rPr>
              <a:t>20</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个</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若表项占用</a:t>
            </a: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个字节</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则每个进程需要占用</a:t>
            </a:r>
            <a:r>
              <a:rPr lang="en-US" altLang="zh-CN" sz="2800">
                <a:latin typeface="华文新魏" panose="02010800040101010101" pitchFamily="2" charset="-122"/>
                <a:ea typeface="华文新魏" panose="02010800040101010101" pitchFamily="2" charset="-122"/>
              </a:rPr>
              <a:t>4MB</a:t>
            </a:r>
            <a:r>
              <a:rPr lang="zh-CN" altLang="en-US" sz="2800">
                <a:latin typeface="华文新魏" panose="02010800040101010101" pitchFamily="2" charset="-122"/>
                <a:ea typeface="华文新魏" panose="02010800040101010101" pitchFamily="2" charset="-122"/>
              </a:rPr>
              <a:t>连续内存空间存放页表。</a:t>
            </a:r>
          </a:p>
        </p:txBody>
      </p:sp>
      <p:sp>
        <p:nvSpPr>
          <p:cNvPr id="4" name="Rectangle 2"/>
          <p:cNvSpPr txBox="1">
            <a:spLocks noChangeArrowheads="1"/>
          </p:cNvSpPr>
          <p:nvPr/>
        </p:nvSpPr>
        <p:spPr bwMode="auto">
          <a:xfrm>
            <a:off x="285750" y="1071563"/>
            <a:ext cx="7772400" cy="492125"/>
          </a:xfrm>
          <a:prstGeom prst="rect">
            <a:avLst/>
          </a:prstGeom>
          <a:noFill/>
          <a:ln w="9525">
            <a:noFill/>
            <a:miter lim="800000"/>
            <a:headEnd/>
            <a:tailEnd/>
          </a:ln>
        </p:spPr>
        <p:txBody>
          <a:bodyPr lIns="0" tIns="0" rIns="0" bIns="0" anchor="ctr">
            <a:spAutoFit/>
          </a:bodyPr>
          <a:lstStyle/>
          <a:p>
            <a:pPr eaLnBrk="0" hangingPunct="0">
              <a:defRPr/>
            </a:pPr>
            <a:r>
              <a:rPr lang="zh-CN" altLang="en-US" sz="3200" kern="0" dirty="0">
                <a:solidFill>
                  <a:srgbClr val="333399"/>
                </a:solidFill>
                <a:latin typeface="黑体" pitchFamily="49" charset="-122"/>
                <a:ea typeface="黑体" pitchFamily="49" charset="-122"/>
                <a:cs typeface="+mj-cs"/>
              </a:rPr>
              <a:t>页表存储开销太大</a:t>
            </a:r>
          </a:p>
        </p:txBody>
      </p:sp>
      <p:sp>
        <p:nvSpPr>
          <p:cNvPr id="5" name="Rectangle 2"/>
          <p:cNvSpPr txBox="1">
            <a:spLocks noChangeArrowheads="1"/>
          </p:cNvSpPr>
          <p:nvPr/>
        </p:nvSpPr>
        <p:spPr bwMode="auto">
          <a:xfrm>
            <a:off x="285750" y="3643313"/>
            <a:ext cx="7772400" cy="492125"/>
          </a:xfrm>
          <a:prstGeom prst="rect">
            <a:avLst/>
          </a:prstGeom>
          <a:noFill/>
          <a:ln w="9525">
            <a:noFill/>
            <a:miter lim="800000"/>
            <a:headEnd/>
            <a:tailEnd/>
          </a:ln>
        </p:spPr>
        <p:txBody>
          <a:bodyPr lIns="0" tIns="0" rIns="0" bIns="0" anchor="ctr">
            <a:spAutoFit/>
          </a:bodyPr>
          <a:lstStyle/>
          <a:p>
            <a:pPr eaLnBrk="0" hangingPunct="0">
              <a:defRPr/>
            </a:pPr>
            <a:r>
              <a:rPr lang="zh-CN" altLang="en-US" sz="3200" kern="0" dirty="0">
                <a:solidFill>
                  <a:srgbClr val="333399"/>
                </a:solidFill>
                <a:latin typeface="黑体" pitchFamily="49" charset="-122"/>
                <a:ea typeface="黑体" pitchFamily="49" charset="-122"/>
                <a:cs typeface="+mj-cs"/>
              </a:rPr>
              <a:t>多级页表的概念：</a:t>
            </a:r>
          </a:p>
        </p:txBody>
      </p:sp>
      <p:sp>
        <p:nvSpPr>
          <p:cNvPr id="6" name="Rectangle 3"/>
          <p:cNvSpPr txBox="1">
            <a:spLocks noChangeArrowheads="1"/>
          </p:cNvSpPr>
          <p:nvPr/>
        </p:nvSpPr>
        <p:spPr bwMode="auto">
          <a:xfrm>
            <a:off x="357188" y="4279900"/>
            <a:ext cx="8572500" cy="862013"/>
          </a:xfrm>
          <a:prstGeom prst="rect">
            <a:avLst/>
          </a:prstGeom>
          <a:noFill/>
          <a:ln w="9525">
            <a:noFill/>
            <a:miter lim="800000"/>
            <a:headEnd/>
            <a:tailEnd/>
          </a:ln>
        </p:spPr>
        <p:txBody>
          <a:bodyPr lIns="0" tIns="0" rIns="0" bIns="0">
            <a:spAutoFit/>
          </a:bodyPr>
          <a:lstStyle/>
          <a:p>
            <a:pPr marL="342900" indent="-342900" eaLnBrk="0" hangingPunct="0">
              <a:spcBef>
                <a:spcPct val="20000"/>
              </a:spcBef>
              <a:buFontTx/>
              <a:buChar char="•"/>
              <a:defRPr/>
            </a:pPr>
            <a:r>
              <a:rPr lang="zh-CN" altLang="en-US" sz="2800" dirty="0">
                <a:latin typeface="华文新魏" pitchFamily="2" charset="-122"/>
                <a:ea typeface="华文新魏" pitchFamily="2" charset="-122"/>
              </a:rPr>
              <a:t>页表和页面一样也进行分页，内存仅存放当前使用的页表</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暂时不用部分放在磁盘上</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待用到时再行调进</a:t>
            </a:r>
            <a:r>
              <a:rPr lang="zh-CN" altLang="en-US" sz="2800" kern="0" dirty="0">
                <a:latin typeface="华文新魏" pitchFamily="2" charset="-122"/>
                <a:ea typeface="华文新魏" pitchFamily="2" charset="-122"/>
              </a:rPr>
              <a:t>。</a:t>
            </a:r>
          </a:p>
        </p:txBody>
      </p:sp>
    </p:spTree>
    <p:extLst>
      <p:ext uri="{BB962C8B-B14F-4D97-AF65-F5344CB8AC3E}">
        <p14:creationId xmlns:p14="http://schemas.microsoft.com/office/powerpoint/2010/main" val="2638081466"/>
      </p:ext>
    </p:extLst>
  </p:cSld>
  <p:clrMapOvr>
    <a:masterClrMapping/>
  </p:clrMapOvr>
  <p:transition>
    <p:split orient="vert" dir="in"/>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71500" y="285750"/>
            <a:ext cx="77724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多级页表的概念</a:t>
            </a:r>
            <a:r>
              <a:rPr kumimoji="1" lang="en-US" altLang="zh-CN" sz="4800">
                <a:solidFill>
                  <a:srgbClr val="FF0000"/>
                </a:solidFill>
                <a:latin typeface="Times New Roman" panose="02020603050405020304" pitchFamily="18" charset="0"/>
                <a:ea typeface="华文新魏" panose="02010800040101010101" pitchFamily="2" charset="-122"/>
              </a:rPr>
              <a:t>(2)</a:t>
            </a:r>
            <a:endParaRPr lang="zh-CN" altLang="en-US" sz="4800">
              <a:latin typeface="华文新魏" panose="02010800040101010101" pitchFamily="2" charset="-122"/>
              <a:ea typeface="华文新魏" panose="02010800040101010101" pitchFamily="2" charset="-122"/>
            </a:endParaRPr>
          </a:p>
        </p:txBody>
      </p:sp>
      <p:sp>
        <p:nvSpPr>
          <p:cNvPr id="69635" name="Rectangle 3"/>
          <p:cNvSpPr>
            <a:spLocks noGrp="1" noChangeArrowheads="1"/>
          </p:cNvSpPr>
          <p:nvPr>
            <p:ph type="body" idx="1"/>
          </p:nvPr>
        </p:nvSpPr>
        <p:spPr>
          <a:xfrm>
            <a:off x="142875" y="1071563"/>
            <a:ext cx="8286750" cy="492125"/>
          </a:xfrm>
        </p:spPr>
        <p:txBody>
          <a:bodyPr/>
          <a:lstStyle/>
          <a:p>
            <a:pPr>
              <a:buFontTx/>
              <a:buNone/>
            </a:pPr>
            <a:r>
              <a:rPr lang="zh-CN" altLang="en-US">
                <a:solidFill>
                  <a:srgbClr val="333399"/>
                </a:solidFill>
                <a:latin typeface="黑体" panose="02010609060101010101" pitchFamily="49" charset="-122"/>
                <a:ea typeface="黑体" panose="02010609060101010101" pitchFamily="49" charset="-122"/>
              </a:rPr>
              <a:t>具体做法：</a:t>
            </a:r>
            <a:endParaRPr lang="zh-CN" altLang="en-US">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214313" y="1571625"/>
            <a:ext cx="8715375" cy="1724025"/>
          </a:xfrm>
          <a:prstGeom prst="rect">
            <a:avLst/>
          </a:prstGeom>
          <a:noFill/>
          <a:ln w="9525">
            <a:noFill/>
            <a:miter lim="800000"/>
            <a:headEnd/>
            <a:tailEnd/>
          </a:ln>
        </p:spPr>
        <p:txBody>
          <a:bodyPr lIns="0" tIns="0" rIns="0" bIns="0" anchor="ctr">
            <a:spAutoFit/>
          </a:bodyPr>
          <a:lstStyle/>
          <a:p>
            <a:pPr eaLnBrk="0" hangingPunct="0">
              <a:defRPr/>
            </a:pPr>
            <a:r>
              <a:rPr lang="zh-CN" altLang="en-US" sz="2800" dirty="0">
                <a:latin typeface="华文新魏" pitchFamily="2" charset="-122"/>
                <a:ea typeface="华文新魏" pitchFamily="2" charset="-122"/>
              </a:rPr>
              <a:t>    把整个页表进行分页</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分成一张张小页表</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称为</a:t>
            </a:r>
            <a:r>
              <a:rPr lang="zh-CN" altLang="en-US" sz="2800" b="1" dirty="0">
                <a:solidFill>
                  <a:srgbClr val="FF0000"/>
                </a:solidFill>
                <a:latin typeface="华文新魏" pitchFamily="2" charset="-122"/>
                <a:ea typeface="华文新魏" pitchFamily="2" charset="-122"/>
              </a:rPr>
              <a:t>页表页</a:t>
            </a:r>
            <a:r>
              <a:rPr lang="en-US" altLang="zh-CN" sz="2800" b="1" dirty="0">
                <a:latin typeface="华文新魏" pitchFamily="2" charset="-122"/>
                <a:ea typeface="华文新魏" pitchFamily="2" charset="-122"/>
              </a:rPr>
              <a:t>)</a:t>
            </a:r>
            <a:r>
              <a:rPr lang="en-US" altLang="zh-CN" sz="2800" dirty="0">
                <a:latin typeface="华文新魏" pitchFamily="2" charset="-122"/>
                <a:ea typeface="华文新魏" pitchFamily="2" charset="-122"/>
              </a:rPr>
              <a:t> ,</a:t>
            </a:r>
            <a:r>
              <a:rPr lang="zh-CN" altLang="en-US" sz="2800" dirty="0">
                <a:latin typeface="华文新魏" pitchFamily="2" charset="-122"/>
                <a:ea typeface="华文新魏" pitchFamily="2" charset="-122"/>
              </a:rPr>
              <a:t>小页表的大小与页框相同，为进行索引查找</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应该为这些小页表建一张页目录表</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其表项指出小页表所在页框号及相关信息。</a:t>
            </a:r>
            <a:endParaRPr lang="zh-CN" altLang="en-US" sz="2800" kern="0" dirty="0">
              <a:solidFill>
                <a:srgbClr val="333399"/>
              </a:solidFill>
              <a:latin typeface="黑体" pitchFamily="49" charset="-122"/>
              <a:ea typeface="黑体" pitchFamily="49" charset="-122"/>
              <a:cs typeface="+mj-cs"/>
            </a:endParaRPr>
          </a:p>
        </p:txBody>
      </p:sp>
      <p:sp>
        <p:nvSpPr>
          <p:cNvPr id="7" name="Rectangle 2"/>
          <p:cNvSpPr txBox="1">
            <a:spLocks noChangeArrowheads="1"/>
          </p:cNvSpPr>
          <p:nvPr/>
        </p:nvSpPr>
        <p:spPr bwMode="auto">
          <a:xfrm>
            <a:off x="214313" y="3276600"/>
            <a:ext cx="8715375" cy="1293813"/>
          </a:xfrm>
          <a:prstGeom prst="rect">
            <a:avLst/>
          </a:prstGeom>
          <a:noFill/>
          <a:ln w="9525">
            <a:noFill/>
            <a:miter lim="800000"/>
            <a:headEnd/>
            <a:tailEnd/>
          </a:ln>
        </p:spPr>
        <p:txBody>
          <a:bodyPr lIns="0" tIns="0" rIns="0" bIns="0" anchor="ctr">
            <a:spAutoFit/>
          </a:bodyPr>
          <a:lstStyle/>
          <a:p>
            <a:pPr eaLnBrk="0" hangingPunct="0">
              <a:defRPr/>
            </a:pPr>
            <a:r>
              <a:rPr lang="zh-CN" altLang="en-US" sz="2800" dirty="0">
                <a:latin typeface="华文新魏" pitchFamily="2" charset="-122"/>
                <a:ea typeface="华文新魏" pitchFamily="2" charset="-122"/>
              </a:rPr>
              <a:t>    系统为每个进程建一张</a:t>
            </a:r>
            <a:r>
              <a:rPr lang="zh-CN" altLang="en-US" sz="2800" b="1" dirty="0">
                <a:solidFill>
                  <a:srgbClr val="FF0000"/>
                </a:solidFill>
                <a:latin typeface="华文新魏" pitchFamily="2" charset="-122"/>
                <a:ea typeface="华文新魏" pitchFamily="2" charset="-122"/>
              </a:rPr>
              <a:t>页目录表</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它的每个表项对应一个</a:t>
            </a:r>
            <a:r>
              <a:rPr lang="zh-CN" altLang="en-US" sz="2800" b="1" dirty="0">
                <a:solidFill>
                  <a:srgbClr val="FF0000"/>
                </a:solidFill>
                <a:latin typeface="华文新魏" pitchFamily="2" charset="-122"/>
                <a:ea typeface="华文新魏" pitchFamily="2" charset="-122"/>
              </a:rPr>
              <a:t>页表页</a:t>
            </a:r>
            <a:r>
              <a:rPr lang="en-US" altLang="zh-CN" sz="2800" dirty="0">
                <a:latin typeface="华文新魏" pitchFamily="2" charset="-122"/>
                <a:ea typeface="华文新魏" pitchFamily="2" charset="-122"/>
              </a:rPr>
              <a:t>,</a:t>
            </a:r>
            <a:r>
              <a:rPr lang="zh-CN" altLang="en-US" sz="2800" dirty="0">
                <a:latin typeface="华文新魏" pitchFamily="2" charset="-122"/>
                <a:ea typeface="华文新魏" pitchFamily="2" charset="-122"/>
              </a:rPr>
              <a:t>而</a:t>
            </a:r>
            <a:r>
              <a:rPr lang="zh-CN" altLang="en-US" sz="2800" b="1" dirty="0">
                <a:solidFill>
                  <a:srgbClr val="FF0000"/>
                </a:solidFill>
                <a:latin typeface="华文新魏" pitchFamily="2" charset="-122"/>
                <a:ea typeface="华文新魏" pitchFamily="2" charset="-122"/>
              </a:rPr>
              <a:t>页表页</a:t>
            </a:r>
            <a:r>
              <a:rPr lang="zh-CN" altLang="en-US" sz="2800" dirty="0">
                <a:latin typeface="华文新魏" pitchFamily="2" charset="-122"/>
                <a:ea typeface="华文新魏" pitchFamily="2" charset="-122"/>
              </a:rPr>
              <a:t>的每个表项给出了页面和页框的对应关系</a:t>
            </a:r>
            <a:r>
              <a:rPr lang="en-US" altLang="zh-CN" sz="2800" dirty="0">
                <a:latin typeface="华文新魏" pitchFamily="2" charset="-122"/>
                <a:ea typeface="华文新魏" pitchFamily="2" charset="-122"/>
              </a:rPr>
              <a:t>,</a:t>
            </a:r>
            <a:r>
              <a:rPr lang="zh-CN" altLang="en-US" sz="2800" dirty="0">
                <a:solidFill>
                  <a:srgbClr val="FF0000"/>
                </a:solidFill>
                <a:latin typeface="华文新魏" pitchFamily="2" charset="-122"/>
                <a:ea typeface="华文新魏" pitchFamily="2" charset="-122"/>
              </a:rPr>
              <a:t>页目录表是一级页表</a:t>
            </a:r>
            <a:r>
              <a:rPr lang="en-US" altLang="zh-CN" sz="2800" dirty="0">
                <a:latin typeface="华文新魏" pitchFamily="2" charset="-122"/>
                <a:ea typeface="华文新魏" pitchFamily="2" charset="-122"/>
              </a:rPr>
              <a:t>,</a:t>
            </a:r>
            <a:r>
              <a:rPr lang="zh-CN" altLang="en-US" sz="2800" b="1" dirty="0">
                <a:solidFill>
                  <a:srgbClr val="FF0000"/>
                </a:solidFill>
                <a:latin typeface="华文新魏" pitchFamily="2" charset="-122"/>
                <a:ea typeface="华文新魏" pitchFamily="2" charset="-122"/>
              </a:rPr>
              <a:t>页表页</a:t>
            </a:r>
            <a:r>
              <a:rPr lang="zh-CN" altLang="en-US" sz="2800" dirty="0">
                <a:solidFill>
                  <a:srgbClr val="FF0000"/>
                </a:solidFill>
                <a:latin typeface="华文新魏" pitchFamily="2" charset="-122"/>
                <a:ea typeface="华文新魏" pitchFamily="2" charset="-122"/>
              </a:rPr>
              <a:t>是二级页表</a:t>
            </a:r>
            <a:r>
              <a:rPr lang="zh-CN" altLang="en-US" sz="2800" dirty="0">
                <a:latin typeface="华文新魏" pitchFamily="2" charset="-122"/>
                <a:ea typeface="华文新魏" pitchFamily="2" charset="-122"/>
              </a:rPr>
              <a:t>。</a:t>
            </a:r>
            <a:endParaRPr lang="zh-CN" altLang="en-US" sz="2800" kern="0" dirty="0">
              <a:solidFill>
                <a:srgbClr val="333399"/>
              </a:solidFill>
              <a:latin typeface="黑体" pitchFamily="49" charset="-122"/>
              <a:ea typeface="黑体" pitchFamily="49" charset="-122"/>
              <a:cs typeface="+mj-cs"/>
            </a:endParaRPr>
          </a:p>
        </p:txBody>
      </p:sp>
      <p:sp>
        <p:nvSpPr>
          <p:cNvPr id="8" name="Rectangle 3"/>
          <p:cNvSpPr txBox="1">
            <a:spLocks noChangeArrowheads="1"/>
          </p:cNvSpPr>
          <p:nvPr/>
        </p:nvSpPr>
        <p:spPr bwMode="auto">
          <a:xfrm>
            <a:off x="428625" y="4678363"/>
            <a:ext cx="8358188" cy="1108075"/>
          </a:xfrm>
          <a:prstGeom prst="rect">
            <a:avLst/>
          </a:prstGeom>
          <a:noFill/>
          <a:ln w="9525">
            <a:noFill/>
            <a:miter lim="800000"/>
            <a:headEnd/>
            <a:tailEnd/>
          </a:ln>
        </p:spPr>
        <p:txBody>
          <a:bodyPr lIns="0" tIns="0" rIns="0" bIns="0">
            <a:spAutoFit/>
          </a:bodyPr>
          <a:lstStyle/>
          <a:p>
            <a:pPr eaLnBrk="0" hangingPunct="0">
              <a:spcBef>
                <a:spcPct val="20000"/>
              </a:spcBef>
              <a:defRPr/>
            </a:pPr>
            <a:r>
              <a:rPr lang="zh-CN" altLang="en-US" sz="3600" kern="0" dirty="0">
                <a:latin typeface="华文新魏" pitchFamily="2" charset="-122"/>
                <a:ea typeface="华文新魏" pitchFamily="2" charset="-122"/>
              </a:rPr>
              <a:t>     逻辑地址结构有三部分组成：</a:t>
            </a:r>
            <a:r>
              <a:rPr lang="zh-CN" altLang="en-US" sz="3600" kern="0" dirty="0">
                <a:solidFill>
                  <a:srgbClr val="FF0000"/>
                </a:solidFill>
                <a:latin typeface="华文新魏" pitchFamily="2" charset="-122"/>
                <a:ea typeface="华文新魏" pitchFamily="2" charset="-122"/>
              </a:rPr>
              <a:t>页目录位移</a:t>
            </a:r>
            <a:r>
              <a:rPr lang="zh-CN" altLang="en-US" sz="3600" kern="0">
                <a:solidFill>
                  <a:srgbClr val="FF0000"/>
                </a:solidFill>
                <a:latin typeface="华文新魏" pitchFamily="2" charset="-122"/>
                <a:ea typeface="华文新魏" pitchFamily="2" charset="-122"/>
              </a:rPr>
              <a:t>、页表页位移</a:t>
            </a:r>
            <a:r>
              <a:rPr lang="zh-CN" altLang="en-US" sz="3600" kern="0" dirty="0">
                <a:solidFill>
                  <a:srgbClr val="FF0000"/>
                </a:solidFill>
                <a:latin typeface="华文新魏" pitchFamily="2" charset="-122"/>
                <a:ea typeface="华文新魏" pitchFamily="2" charset="-122"/>
              </a:rPr>
              <a:t>和页内位移。</a:t>
            </a:r>
            <a:endParaRPr lang="en-US" altLang="zh-CN" sz="3600" kern="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4277583917"/>
      </p:ext>
    </p:extLst>
  </p:cSld>
  <p:clrMapOvr>
    <a:masterClrMapping/>
  </p:clrMapOvr>
  <p:transition>
    <p:split orient="vert"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85813" y="214313"/>
            <a:ext cx="77724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多级页表地址转换过程 </a:t>
            </a:r>
            <a:r>
              <a:rPr kumimoji="1" lang="en-US" altLang="zh-CN" sz="4800">
                <a:solidFill>
                  <a:srgbClr val="FF0000"/>
                </a:solidFill>
                <a:latin typeface="Times New Roman" panose="02020603050405020304" pitchFamily="18" charset="0"/>
                <a:ea typeface="华文新魏" panose="02010800040101010101" pitchFamily="2" charset="-122"/>
              </a:rPr>
              <a:t>(1)</a:t>
            </a:r>
          </a:p>
        </p:txBody>
      </p:sp>
      <p:sp>
        <p:nvSpPr>
          <p:cNvPr id="70659" name="Rectangle 3"/>
          <p:cNvSpPr>
            <a:spLocks noGrp="1" noChangeArrowheads="1"/>
          </p:cNvSpPr>
          <p:nvPr>
            <p:ph type="body" idx="1"/>
          </p:nvPr>
        </p:nvSpPr>
        <p:spPr>
          <a:xfrm>
            <a:off x="500063" y="1071563"/>
            <a:ext cx="8001000" cy="1970087"/>
          </a:xfrm>
        </p:spPr>
        <p:txBody>
          <a:bodyPr/>
          <a:lstStyle/>
          <a:p>
            <a:r>
              <a:rPr lang="zh-CN" altLang="en-US">
                <a:latin typeface="华文新魏" panose="02010800040101010101" pitchFamily="2" charset="-122"/>
                <a:ea typeface="华文新魏" panose="02010800040101010101" pitchFamily="2" charset="-122"/>
              </a:rPr>
              <a:t>由硬件页目录表控制寄存器指出当前运行进程的页目录表的主存起始地址</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加上“页目录位移”作为索引</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可找到某个页表页在主存页框的起始地址</a:t>
            </a:r>
            <a:r>
              <a:rPr lang="en-US" altLang="zh-CN">
                <a:latin typeface="华文新魏" panose="02010800040101010101" pitchFamily="2" charset="-122"/>
                <a:ea typeface="华文新魏" panose="02010800040101010101" pitchFamily="2" charset="-122"/>
              </a:rPr>
              <a:t>;</a:t>
            </a:r>
          </a:p>
        </p:txBody>
      </p:sp>
      <p:sp>
        <p:nvSpPr>
          <p:cNvPr id="4" name="Rectangle 3"/>
          <p:cNvSpPr txBox="1">
            <a:spLocks noChangeArrowheads="1"/>
          </p:cNvSpPr>
          <p:nvPr/>
        </p:nvSpPr>
        <p:spPr bwMode="auto">
          <a:xfrm>
            <a:off x="428625" y="3214688"/>
            <a:ext cx="8072438" cy="2659062"/>
          </a:xfrm>
          <a:prstGeom prst="rect">
            <a:avLst/>
          </a:prstGeom>
          <a:noFill/>
          <a:ln w="9525">
            <a:noFill/>
            <a:miter lim="800000"/>
            <a:headEnd/>
            <a:tailEnd/>
          </a:ln>
        </p:spPr>
        <p:txBody>
          <a:bodyPr lIns="0" tIns="0" rIns="0" bIns="0">
            <a:spAutoFit/>
          </a:bodyPr>
          <a:lstStyle/>
          <a:p>
            <a:pPr marL="342900" indent="-342900" eaLnBrk="0" hangingPunct="0">
              <a:spcBef>
                <a:spcPct val="20000"/>
              </a:spcBef>
              <a:buFontTx/>
              <a:buChar char="•"/>
              <a:defRPr/>
            </a:pPr>
            <a:r>
              <a:rPr lang="zh-CN" altLang="en-US" sz="3200" kern="0" dirty="0">
                <a:latin typeface="华文新魏" pitchFamily="2" charset="-122"/>
                <a:ea typeface="华文新魏" pitchFamily="2" charset="-122"/>
              </a:rPr>
              <a:t>以“页表页位移”作索引</a:t>
            </a:r>
            <a:r>
              <a:rPr lang="en-US" altLang="zh-CN" sz="3200" kern="0" dirty="0">
                <a:latin typeface="华文新魏" pitchFamily="2" charset="-122"/>
                <a:ea typeface="华文新魏" pitchFamily="2" charset="-122"/>
              </a:rPr>
              <a:t>,</a:t>
            </a:r>
            <a:r>
              <a:rPr lang="zh-CN" altLang="en-US" sz="3200" kern="0" dirty="0">
                <a:latin typeface="华文新魏" pitchFamily="2" charset="-122"/>
                <a:ea typeface="华文新魏" pitchFamily="2" charset="-122"/>
              </a:rPr>
              <a:t>找到页表页的页表项，而该表项中包含了一个页面对应的页框号；</a:t>
            </a:r>
            <a:endParaRPr lang="en-US" altLang="zh-CN" sz="3200" kern="0" dirty="0">
              <a:latin typeface="华文新魏" pitchFamily="2" charset="-122"/>
              <a:ea typeface="华文新魏" pitchFamily="2" charset="-122"/>
            </a:endParaRPr>
          </a:p>
          <a:p>
            <a:pPr marL="342900" indent="-342900" eaLnBrk="0" hangingPunct="0">
              <a:spcBef>
                <a:spcPct val="20000"/>
              </a:spcBef>
              <a:buFontTx/>
              <a:buChar char="•"/>
              <a:defRPr/>
            </a:pPr>
            <a:r>
              <a:rPr lang="zh-CN" altLang="en-US" sz="3200" kern="0" dirty="0">
                <a:latin typeface="华文新魏" pitchFamily="2" charset="-122"/>
                <a:ea typeface="华文新魏" pitchFamily="2" charset="-122"/>
              </a:rPr>
              <a:t>页框号和“页内位移”便可生成物理地址。</a:t>
            </a:r>
            <a:endParaRPr lang="en-US" altLang="zh-CN" sz="3200" kern="0" dirty="0">
              <a:latin typeface="华文新魏" pitchFamily="2" charset="-122"/>
              <a:ea typeface="华文新魏" pitchFamily="2" charset="-122"/>
            </a:endParaRPr>
          </a:p>
          <a:p>
            <a:pPr marL="342900" indent="-342900" eaLnBrk="0" hangingPunct="0">
              <a:spcBef>
                <a:spcPct val="20000"/>
              </a:spcBef>
              <a:buFontTx/>
              <a:buChar char="•"/>
              <a:defRPr/>
            </a:pPr>
            <a:r>
              <a:rPr lang="en-US" altLang="zh-CN" sz="3200" kern="0" dirty="0">
                <a:solidFill>
                  <a:srgbClr val="FF0000"/>
                </a:solidFill>
                <a:latin typeface="华文新魏" pitchFamily="2" charset="-122"/>
                <a:ea typeface="华文新魏" pitchFamily="2" charset="-122"/>
              </a:rPr>
              <a:t>P211</a:t>
            </a:r>
            <a:r>
              <a:rPr lang="zh-CN" altLang="en-US" sz="3200" kern="0" dirty="0">
                <a:solidFill>
                  <a:srgbClr val="FF0000"/>
                </a:solidFill>
                <a:latin typeface="华文新魏" pitchFamily="2" charset="-122"/>
                <a:ea typeface="华文新魏" pitchFamily="2" charset="-122"/>
              </a:rPr>
              <a:t>图</a:t>
            </a:r>
            <a:r>
              <a:rPr lang="en-US" altLang="zh-CN" sz="3200" kern="0" dirty="0">
                <a:solidFill>
                  <a:srgbClr val="FF0000"/>
                </a:solidFill>
                <a:latin typeface="华文新魏" pitchFamily="2" charset="-122"/>
                <a:ea typeface="华文新魏" pitchFamily="2" charset="-122"/>
              </a:rPr>
              <a:t>4.9</a:t>
            </a:r>
          </a:p>
        </p:txBody>
      </p:sp>
    </p:spTree>
    <p:extLst>
      <p:ext uri="{BB962C8B-B14F-4D97-AF65-F5344CB8AC3E}">
        <p14:creationId xmlns:p14="http://schemas.microsoft.com/office/powerpoint/2010/main" val="3543381766"/>
      </p:ext>
    </p:extLst>
  </p:cSld>
  <p:clrMapOvr>
    <a:masterClrMapping/>
  </p:clrMapOvr>
  <p:transition>
    <p:split orient="vert"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14313" y="214313"/>
            <a:ext cx="86868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多级页表地址转换</a:t>
            </a:r>
            <a:r>
              <a:rPr kumimoji="1" lang="en-US" altLang="zh-CN" sz="4800">
                <a:solidFill>
                  <a:srgbClr val="FF0000"/>
                </a:solidFill>
                <a:latin typeface="Times New Roman" panose="02020603050405020304" pitchFamily="18" charset="0"/>
                <a:ea typeface="华文新魏" panose="02010800040101010101" pitchFamily="2" charset="-122"/>
              </a:rPr>
              <a:t>(2)</a:t>
            </a:r>
            <a:endParaRPr lang="en-US" altLang="zh-CN">
              <a:latin typeface="华文新魏" panose="02010800040101010101" pitchFamily="2" charset="-122"/>
              <a:ea typeface="华文新魏" panose="02010800040101010101" pitchFamily="2" charset="-122"/>
            </a:endParaRPr>
          </a:p>
        </p:txBody>
      </p:sp>
      <p:sp>
        <p:nvSpPr>
          <p:cNvPr id="71683" name="Rectangle 3"/>
          <p:cNvSpPr>
            <a:spLocks noGrp="1" noChangeArrowheads="1"/>
          </p:cNvSpPr>
          <p:nvPr>
            <p:ph type="body" idx="1"/>
          </p:nvPr>
        </p:nvSpPr>
        <p:spPr>
          <a:xfrm>
            <a:off x="500063" y="1928813"/>
            <a:ext cx="8143875" cy="3446462"/>
          </a:xfrm>
        </p:spPr>
        <p:txBody>
          <a:bodyPr/>
          <a:lstStyle/>
          <a:p>
            <a:pPr algn="just"/>
            <a:r>
              <a:rPr lang="zh-CN" altLang="en-US">
                <a:latin typeface="华文新魏" panose="02010800040101010101" pitchFamily="2" charset="-122"/>
                <a:ea typeface="华文新魏" panose="02010800040101010101" pitchFamily="2" charset="-122"/>
              </a:rPr>
              <a:t>进程运行涉及页面的页表页应放在主存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其他页表页使用时再调入</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在页目录表中增加特征位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指示对应的页表页是否已调入内存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地址转换机构根据逻辑地址中的“页目录位移”去查页目录表对应表项的特征位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如未调入</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应产生一个</a:t>
            </a:r>
            <a:r>
              <a:rPr lang="zh-CN" altLang="en-US">
                <a:latin typeface="Times New Roman" panose="02020603050405020304" pitchFamily="18" charset="0"/>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缺页表页</a:t>
            </a:r>
            <a:r>
              <a:rPr lang="zh-CN" altLang="en-US">
                <a:latin typeface="Times New Roman" panose="02020603050405020304" pitchFamily="18" charset="0"/>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中断信号，请求操作系统将页表页调入主存</a:t>
            </a:r>
            <a:r>
              <a:rPr lang="zh-CN" altLang="en-US" sz="2800">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214313" y="1214438"/>
            <a:ext cx="8686800" cy="492125"/>
          </a:xfrm>
          <a:prstGeom prst="rect">
            <a:avLst/>
          </a:prstGeom>
          <a:noFill/>
          <a:ln w="9525">
            <a:noFill/>
            <a:miter lim="800000"/>
            <a:headEnd/>
            <a:tailEnd/>
          </a:ln>
        </p:spPr>
        <p:txBody>
          <a:bodyPr lIns="0" tIns="0" rIns="0" bIns="0" anchor="ctr">
            <a:spAutoFit/>
          </a:bodyPr>
          <a:lstStyle/>
          <a:p>
            <a:pPr eaLnBrk="0" hangingPunct="0">
              <a:defRPr/>
            </a:pPr>
            <a:r>
              <a:rPr lang="zh-CN" altLang="en-US" sz="3200" kern="0" dirty="0">
                <a:solidFill>
                  <a:srgbClr val="333399"/>
                </a:solidFill>
                <a:latin typeface="华文新魏" pitchFamily="2" charset="-122"/>
                <a:ea typeface="华文新魏" pitchFamily="2" charset="-122"/>
                <a:cs typeface="+mj-cs"/>
              </a:rPr>
              <a:t>如何解决页表页占用内存空间的问题？</a:t>
            </a:r>
            <a:endParaRPr lang="en-US" altLang="zh-CN" sz="3200" kern="0" dirty="0">
              <a:solidFill>
                <a:srgbClr val="333399"/>
              </a:solidFill>
              <a:latin typeface="华文新魏" pitchFamily="2" charset="-122"/>
              <a:ea typeface="华文新魏" pitchFamily="2" charset="-122"/>
              <a:cs typeface="+mj-cs"/>
            </a:endParaRPr>
          </a:p>
        </p:txBody>
      </p:sp>
    </p:spTree>
    <p:extLst>
      <p:ext uri="{BB962C8B-B14F-4D97-AF65-F5344CB8AC3E}">
        <p14:creationId xmlns:p14="http://schemas.microsoft.com/office/powerpoint/2010/main" val="6878832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838200" y="304800"/>
            <a:ext cx="77724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多级页表地址转换</a:t>
            </a:r>
            <a:r>
              <a:rPr kumimoji="1" lang="en-US" altLang="zh-CN" sz="4800">
                <a:solidFill>
                  <a:srgbClr val="FF0000"/>
                </a:solidFill>
                <a:latin typeface="Times New Roman" panose="02020603050405020304" pitchFamily="18" charset="0"/>
                <a:ea typeface="华文新魏" panose="02010800040101010101" pitchFamily="2" charset="-122"/>
              </a:rPr>
              <a:t>(3)</a:t>
            </a:r>
            <a:endParaRPr lang="en-US" altLang="zh-CN" sz="4800">
              <a:latin typeface="华文新魏" panose="02010800040101010101" pitchFamily="2" charset="-122"/>
              <a:ea typeface="华文新魏" panose="02010800040101010101" pitchFamily="2" charset="-122"/>
            </a:endParaRPr>
          </a:p>
        </p:txBody>
      </p:sp>
      <p:sp>
        <p:nvSpPr>
          <p:cNvPr id="72707" name="Rectangle 3"/>
          <p:cNvSpPr>
            <a:spLocks noGrp="1" noChangeArrowheads="1"/>
          </p:cNvSpPr>
          <p:nvPr>
            <p:ph type="body" idx="1"/>
          </p:nvPr>
        </p:nvSpPr>
        <p:spPr>
          <a:xfrm>
            <a:off x="571500" y="1285875"/>
            <a:ext cx="7724775" cy="2708275"/>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二级页表地址变换需三次访问主存：一次访问页目录、一次访问页表页、一次访问指令或数据，访问时间加了两倍。</a:t>
            </a:r>
          </a:p>
        </p:txBody>
      </p:sp>
    </p:spTree>
    <p:extLst>
      <p:ext uri="{BB962C8B-B14F-4D97-AF65-F5344CB8AC3E}">
        <p14:creationId xmlns:p14="http://schemas.microsoft.com/office/powerpoint/2010/main" val="2331446227"/>
      </p:ext>
    </p:extLst>
  </p:cSld>
  <p:clrMapOvr>
    <a:masterClrMapping/>
  </p:clrMapOvr>
  <p:transition>
    <p:split orient="ver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
          <p:cNvGrpSpPr>
            <a:grpSpLocks/>
          </p:cNvGrpSpPr>
          <p:nvPr/>
        </p:nvGrpSpPr>
        <p:grpSpPr bwMode="auto">
          <a:xfrm>
            <a:off x="0" y="1726056"/>
            <a:ext cx="9251950" cy="4103687"/>
            <a:chOff x="548" y="952"/>
            <a:chExt cx="4600" cy="3382"/>
          </a:xfrm>
        </p:grpSpPr>
        <p:sp>
          <p:nvSpPr>
            <p:cNvPr id="5" name="Text Box 5"/>
            <p:cNvSpPr txBox="1">
              <a:spLocks noChangeArrowheads="1"/>
            </p:cNvSpPr>
            <p:nvPr/>
          </p:nvSpPr>
          <p:spPr bwMode="auto">
            <a:xfrm>
              <a:off x="2256"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2000">
                  <a:solidFill>
                    <a:srgbClr val="0033CC"/>
                  </a:solidFill>
                  <a:latin typeface="华文新魏" pitchFamily="2" charset="-122"/>
                  <a:ea typeface="华文新魏" pitchFamily="2" charset="-122"/>
                </a:rPr>
                <a:t>链接</a:t>
              </a:r>
            </a:p>
          </p:txBody>
        </p:sp>
        <p:sp>
          <p:nvSpPr>
            <p:cNvPr id="6" name="Text Box 6"/>
            <p:cNvSpPr txBox="1">
              <a:spLocks noChangeArrowheads="1"/>
            </p:cNvSpPr>
            <p:nvPr/>
          </p:nvSpPr>
          <p:spPr bwMode="auto">
            <a:xfrm>
              <a:off x="3525" y="2823"/>
              <a:ext cx="460" cy="44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600">
                  <a:solidFill>
                    <a:srgbClr val="0033CC"/>
                  </a:solidFill>
                  <a:latin typeface="华文新魏" pitchFamily="2" charset="-122"/>
                  <a:ea typeface="华文新魏" pitchFamily="2" charset="-122"/>
                </a:rPr>
                <a:t>动态重定位</a:t>
              </a:r>
            </a:p>
          </p:txBody>
        </p:sp>
        <p:sp>
          <p:nvSpPr>
            <p:cNvPr id="7" name="Text Box 7"/>
            <p:cNvSpPr txBox="1">
              <a:spLocks noChangeArrowheads="1"/>
            </p:cNvSpPr>
            <p:nvPr/>
          </p:nvSpPr>
          <p:spPr bwMode="auto">
            <a:xfrm>
              <a:off x="3555" y="1486"/>
              <a:ext cx="434" cy="43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600">
                  <a:solidFill>
                    <a:srgbClr val="0033CC"/>
                  </a:solidFill>
                  <a:latin typeface="华文新魏" pitchFamily="2" charset="-122"/>
                  <a:ea typeface="华文新魏" pitchFamily="2" charset="-122"/>
                </a:rPr>
                <a:t>静态重定位</a:t>
              </a:r>
            </a:p>
          </p:txBody>
        </p:sp>
        <p:sp>
          <p:nvSpPr>
            <p:cNvPr id="8" name="Text Box 8"/>
            <p:cNvSpPr txBox="1">
              <a:spLocks noChangeArrowheads="1"/>
            </p:cNvSpPr>
            <p:nvPr/>
          </p:nvSpPr>
          <p:spPr bwMode="auto">
            <a:xfrm>
              <a:off x="805" y="2649"/>
              <a:ext cx="243" cy="23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600">
                  <a:solidFill>
                    <a:srgbClr val="0033CC"/>
                  </a:solidFill>
                  <a:latin typeface="华文新魏" pitchFamily="2" charset="-122"/>
                  <a:ea typeface="华文新魏" pitchFamily="2" charset="-122"/>
                </a:rPr>
                <a:t>…</a:t>
              </a:r>
            </a:p>
          </p:txBody>
        </p:sp>
        <p:sp>
          <p:nvSpPr>
            <p:cNvPr id="9" name="Text Box 9"/>
            <p:cNvSpPr txBox="1">
              <a:spLocks noChangeArrowheads="1"/>
            </p:cNvSpPr>
            <p:nvPr/>
          </p:nvSpPr>
          <p:spPr bwMode="auto">
            <a:xfrm>
              <a:off x="587" y="142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源程序模块</a:t>
              </a:r>
              <a:r>
                <a:rPr lang="en-US" altLang="zh-CN" sz="1600" dirty="0">
                  <a:solidFill>
                    <a:srgbClr val="0033CC"/>
                  </a:solidFill>
                  <a:latin typeface="华文新魏" pitchFamily="2" charset="-122"/>
                  <a:ea typeface="华文新魏" pitchFamily="2" charset="-122"/>
                </a:rPr>
                <a:t>1</a:t>
              </a:r>
            </a:p>
          </p:txBody>
        </p:sp>
        <p:sp>
          <p:nvSpPr>
            <p:cNvPr id="10" name="Text Box 10"/>
            <p:cNvSpPr txBox="1">
              <a:spLocks noChangeArrowheads="1"/>
            </p:cNvSpPr>
            <p:nvPr/>
          </p:nvSpPr>
          <p:spPr bwMode="auto">
            <a:xfrm>
              <a:off x="587" y="2139"/>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源程序模块</a:t>
              </a:r>
              <a:r>
                <a:rPr lang="en-US" altLang="zh-CN" sz="1600" dirty="0">
                  <a:solidFill>
                    <a:srgbClr val="0033CC"/>
                  </a:solidFill>
                  <a:latin typeface="华文新魏" pitchFamily="2" charset="-122"/>
                  <a:ea typeface="华文新魏" pitchFamily="2" charset="-122"/>
                </a:rPr>
                <a:t>2</a:t>
              </a:r>
            </a:p>
          </p:txBody>
        </p:sp>
        <p:sp>
          <p:nvSpPr>
            <p:cNvPr id="11" name="Text Box 11"/>
            <p:cNvSpPr txBox="1">
              <a:spLocks noChangeArrowheads="1"/>
            </p:cNvSpPr>
            <p:nvPr/>
          </p:nvSpPr>
          <p:spPr bwMode="auto">
            <a:xfrm>
              <a:off x="587" y="314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源程序模块</a:t>
              </a:r>
              <a:r>
                <a:rPr lang="en-US" altLang="zh-CN" sz="1600" dirty="0">
                  <a:solidFill>
                    <a:srgbClr val="0033CC"/>
                  </a:solidFill>
                  <a:latin typeface="华文新魏" pitchFamily="2" charset="-122"/>
                  <a:ea typeface="华文新魏" pitchFamily="2" charset="-122"/>
                </a:rPr>
                <a:t>n</a:t>
              </a:r>
            </a:p>
          </p:txBody>
        </p:sp>
        <p:sp>
          <p:nvSpPr>
            <p:cNvPr id="12" name="Text Box 12"/>
            <p:cNvSpPr txBox="1">
              <a:spLocks noChangeArrowheads="1"/>
            </p:cNvSpPr>
            <p:nvPr/>
          </p:nvSpPr>
          <p:spPr bwMode="auto">
            <a:xfrm>
              <a:off x="1837" y="2673"/>
              <a:ext cx="286" cy="23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600">
                  <a:solidFill>
                    <a:srgbClr val="0033CC"/>
                  </a:solidFill>
                  <a:latin typeface="华文新魏" pitchFamily="2" charset="-122"/>
                  <a:ea typeface="华文新魏" pitchFamily="2" charset="-122"/>
                </a:rPr>
                <a:t>…</a:t>
              </a:r>
            </a:p>
          </p:txBody>
        </p:sp>
        <p:sp>
          <p:nvSpPr>
            <p:cNvPr id="13" name="Text Box 13"/>
            <p:cNvSpPr txBox="1">
              <a:spLocks noChangeArrowheads="1"/>
            </p:cNvSpPr>
            <p:nvPr/>
          </p:nvSpPr>
          <p:spPr bwMode="auto">
            <a:xfrm>
              <a:off x="1700" y="130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目标代码</a:t>
              </a:r>
              <a:r>
                <a:rPr lang="en-US" altLang="zh-CN" sz="1600" dirty="0">
                  <a:solidFill>
                    <a:srgbClr val="0033CC"/>
                  </a:solidFill>
                  <a:latin typeface="华文新魏" pitchFamily="2" charset="-122"/>
                  <a:ea typeface="华文新魏" pitchFamily="2" charset="-122"/>
                </a:rPr>
                <a:t>1</a:t>
              </a:r>
            </a:p>
          </p:txBody>
        </p:sp>
        <p:sp>
          <p:nvSpPr>
            <p:cNvPr id="14" name="Text Box 14"/>
            <p:cNvSpPr txBox="1">
              <a:spLocks noChangeArrowheads="1"/>
            </p:cNvSpPr>
            <p:nvPr/>
          </p:nvSpPr>
          <p:spPr bwMode="auto">
            <a:xfrm>
              <a:off x="1700" y="2198"/>
              <a:ext cx="556" cy="297"/>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目标代码</a:t>
              </a:r>
              <a:r>
                <a:rPr lang="en-US" altLang="zh-CN" sz="1600" dirty="0">
                  <a:solidFill>
                    <a:srgbClr val="0033CC"/>
                  </a:solidFill>
                  <a:latin typeface="华文新魏" pitchFamily="2" charset="-122"/>
                  <a:ea typeface="华文新魏" pitchFamily="2" charset="-122"/>
                </a:rPr>
                <a:t>2</a:t>
              </a:r>
            </a:p>
          </p:txBody>
        </p:sp>
        <p:sp>
          <p:nvSpPr>
            <p:cNvPr id="15" name="Text Box 15"/>
            <p:cNvSpPr txBox="1">
              <a:spLocks noChangeArrowheads="1"/>
            </p:cNvSpPr>
            <p:nvPr/>
          </p:nvSpPr>
          <p:spPr bwMode="auto">
            <a:xfrm>
              <a:off x="1700" y="308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目标代码</a:t>
              </a:r>
              <a:r>
                <a:rPr lang="en-US" altLang="zh-CN" sz="1600" dirty="0">
                  <a:solidFill>
                    <a:srgbClr val="0033CC"/>
                  </a:solidFill>
                  <a:latin typeface="华文新魏" pitchFamily="2" charset="-122"/>
                  <a:ea typeface="华文新魏" pitchFamily="2" charset="-122"/>
                </a:rPr>
                <a:t>n</a:t>
              </a:r>
            </a:p>
          </p:txBody>
        </p:sp>
        <p:sp>
          <p:nvSpPr>
            <p:cNvPr id="16" name="Text Box 16"/>
            <p:cNvSpPr txBox="1">
              <a:spLocks noChangeArrowheads="1"/>
            </p:cNvSpPr>
            <p:nvPr/>
          </p:nvSpPr>
          <p:spPr bwMode="auto">
            <a:xfrm>
              <a:off x="2590" y="2020"/>
              <a:ext cx="858" cy="713"/>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可重定位目标代码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装载代码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外存</a:t>
              </a:r>
              <a:r>
                <a:rPr lang="en-US" altLang="zh-CN" sz="1600" dirty="0">
                  <a:solidFill>
                    <a:srgbClr val="0033CC"/>
                  </a:solidFill>
                  <a:latin typeface="华文新魏" pitchFamily="2" charset="-122"/>
                  <a:ea typeface="华文新魏" pitchFamily="2" charset="-122"/>
                </a:rPr>
                <a:t>)</a:t>
              </a:r>
            </a:p>
          </p:txBody>
        </p:sp>
        <p:sp>
          <p:nvSpPr>
            <p:cNvPr id="17" name="Line 17"/>
            <p:cNvSpPr>
              <a:spLocks noChangeShapeType="1"/>
            </p:cNvSpPr>
            <p:nvPr/>
          </p:nvSpPr>
          <p:spPr bwMode="auto">
            <a:xfrm>
              <a:off x="1255" y="1545"/>
              <a:ext cx="44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1255" y="2376"/>
              <a:ext cx="445"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a:off x="1255" y="3325"/>
              <a:ext cx="4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a:off x="2256" y="2376"/>
              <a:ext cx="33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21"/>
            <p:cNvSpPr txBox="1">
              <a:spLocks noChangeArrowheads="1"/>
            </p:cNvSpPr>
            <p:nvPr/>
          </p:nvSpPr>
          <p:spPr bwMode="auto">
            <a:xfrm>
              <a:off x="1255"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2000">
                  <a:solidFill>
                    <a:srgbClr val="0033CC"/>
                  </a:solidFill>
                  <a:latin typeface="华文新魏" pitchFamily="2" charset="-122"/>
                  <a:ea typeface="华文新魏" pitchFamily="2" charset="-122"/>
                </a:rPr>
                <a:t>编译</a:t>
              </a:r>
            </a:p>
          </p:txBody>
        </p:sp>
        <p:sp>
          <p:nvSpPr>
            <p:cNvPr id="22" name="Text Box 22"/>
            <p:cNvSpPr txBox="1">
              <a:spLocks noChangeArrowheads="1"/>
            </p:cNvSpPr>
            <p:nvPr/>
          </p:nvSpPr>
          <p:spPr bwMode="auto">
            <a:xfrm>
              <a:off x="3479"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2000">
                  <a:solidFill>
                    <a:srgbClr val="0033CC"/>
                  </a:solidFill>
                  <a:latin typeface="华文新魏" pitchFamily="2" charset="-122"/>
                  <a:ea typeface="华文新魏" pitchFamily="2" charset="-122"/>
                </a:rPr>
                <a:t>装载</a:t>
              </a:r>
            </a:p>
          </p:txBody>
        </p:sp>
        <p:sp>
          <p:nvSpPr>
            <p:cNvPr id="23" name="Text Box 23"/>
            <p:cNvSpPr txBox="1">
              <a:spLocks noChangeArrowheads="1"/>
            </p:cNvSpPr>
            <p:nvPr/>
          </p:nvSpPr>
          <p:spPr bwMode="auto">
            <a:xfrm>
              <a:off x="4147" y="952"/>
              <a:ext cx="445" cy="3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2000">
                  <a:solidFill>
                    <a:srgbClr val="0033CC"/>
                  </a:solidFill>
                  <a:latin typeface="华文新魏" pitchFamily="2" charset="-122"/>
                  <a:ea typeface="华文新魏" pitchFamily="2" charset="-122"/>
                </a:rPr>
                <a:t>执行</a:t>
              </a:r>
            </a:p>
          </p:txBody>
        </p:sp>
        <p:sp>
          <p:nvSpPr>
            <p:cNvPr id="24" name="Line 24"/>
            <p:cNvSpPr>
              <a:spLocks noChangeShapeType="1"/>
            </p:cNvSpPr>
            <p:nvPr/>
          </p:nvSpPr>
          <p:spPr bwMode="auto">
            <a:xfrm>
              <a:off x="2256" y="1545"/>
              <a:ext cx="445" cy="4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5"/>
            <p:cNvSpPr>
              <a:spLocks noChangeShapeType="1"/>
            </p:cNvSpPr>
            <p:nvPr/>
          </p:nvSpPr>
          <p:spPr bwMode="auto">
            <a:xfrm flipV="1">
              <a:off x="2256" y="2850"/>
              <a:ext cx="334" cy="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27"/>
            <p:cNvSpPr txBox="1">
              <a:spLocks noChangeArrowheads="1"/>
            </p:cNvSpPr>
            <p:nvPr/>
          </p:nvSpPr>
          <p:spPr bwMode="auto">
            <a:xfrm>
              <a:off x="548" y="3978"/>
              <a:ext cx="752" cy="2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600">
                  <a:solidFill>
                    <a:srgbClr val="0033CC"/>
                  </a:solidFill>
                  <a:latin typeface="华文新魏" pitchFamily="2" charset="-122"/>
                  <a:ea typeface="华文新魏" pitchFamily="2" charset="-122"/>
                </a:rPr>
                <a:t>程序名字空间</a:t>
              </a:r>
            </a:p>
            <a:p>
              <a:pPr algn="just" eaLnBrk="1" hangingPunct="1"/>
              <a:endParaRPr lang="zh-CN" altLang="en-US" sz="1600">
                <a:solidFill>
                  <a:srgbClr val="0033CC"/>
                </a:solidFill>
                <a:latin typeface="华文新魏" pitchFamily="2" charset="-122"/>
                <a:ea typeface="华文新魏" pitchFamily="2" charset="-122"/>
              </a:endParaRPr>
            </a:p>
          </p:txBody>
        </p:sp>
        <p:sp>
          <p:nvSpPr>
            <p:cNvPr id="27" name="Text Box 28"/>
            <p:cNvSpPr txBox="1">
              <a:spLocks noChangeArrowheads="1"/>
            </p:cNvSpPr>
            <p:nvPr/>
          </p:nvSpPr>
          <p:spPr bwMode="auto">
            <a:xfrm>
              <a:off x="2305" y="3978"/>
              <a:ext cx="756" cy="2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600">
                  <a:solidFill>
                    <a:srgbClr val="0033CC"/>
                  </a:solidFill>
                  <a:latin typeface="华文新魏" pitchFamily="2" charset="-122"/>
                  <a:ea typeface="华文新魏" pitchFamily="2" charset="-122"/>
                </a:rPr>
                <a:t>逻辑地址空间</a:t>
              </a:r>
            </a:p>
          </p:txBody>
        </p:sp>
        <p:sp>
          <p:nvSpPr>
            <p:cNvPr id="28" name="Text Box 29"/>
            <p:cNvSpPr txBox="1">
              <a:spLocks noChangeArrowheads="1"/>
            </p:cNvSpPr>
            <p:nvPr/>
          </p:nvSpPr>
          <p:spPr bwMode="auto">
            <a:xfrm>
              <a:off x="3903" y="4037"/>
              <a:ext cx="791" cy="2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r>
                <a:rPr lang="zh-CN" altLang="en-US" sz="1600">
                  <a:solidFill>
                    <a:srgbClr val="0033CC"/>
                  </a:solidFill>
                  <a:latin typeface="华文新魏" pitchFamily="2" charset="-122"/>
                  <a:ea typeface="华文新魏" pitchFamily="2" charset="-122"/>
                </a:rPr>
                <a:t>物理地址空间</a:t>
              </a:r>
            </a:p>
          </p:txBody>
        </p:sp>
        <p:sp>
          <p:nvSpPr>
            <p:cNvPr id="29" name="Line 30"/>
            <p:cNvSpPr>
              <a:spLocks noChangeShapeType="1"/>
            </p:cNvSpPr>
            <p:nvPr/>
          </p:nvSpPr>
          <p:spPr bwMode="auto">
            <a:xfrm>
              <a:off x="1477" y="3681"/>
              <a:ext cx="1" cy="4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1"/>
            <p:cNvSpPr>
              <a:spLocks noChangeShapeType="1"/>
            </p:cNvSpPr>
            <p:nvPr/>
          </p:nvSpPr>
          <p:spPr bwMode="auto">
            <a:xfrm>
              <a:off x="3701" y="3681"/>
              <a:ext cx="1" cy="47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 name="Group 32"/>
            <p:cNvGrpSpPr>
              <a:grpSpLocks/>
            </p:cNvGrpSpPr>
            <p:nvPr/>
          </p:nvGrpSpPr>
          <p:grpSpPr bwMode="auto">
            <a:xfrm>
              <a:off x="4036" y="2731"/>
              <a:ext cx="1112" cy="534"/>
              <a:chOff x="7153" y="10306"/>
              <a:chExt cx="1620" cy="585"/>
            </a:xfrm>
          </p:grpSpPr>
          <p:sp>
            <p:nvSpPr>
              <p:cNvPr id="41" name="Text Box 33"/>
              <p:cNvSpPr txBox="1">
                <a:spLocks noChangeArrowheads="1"/>
              </p:cNvSpPr>
              <p:nvPr/>
            </p:nvSpPr>
            <p:spPr bwMode="auto">
              <a:xfrm>
                <a:off x="7153" y="10306"/>
                <a:ext cx="1080" cy="585"/>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可执行二进代码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内存</a:t>
                </a:r>
                <a:r>
                  <a:rPr lang="en-US" altLang="zh-CN" sz="1600" dirty="0">
                    <a:solidFill>
                      <a:srgbClr val="0033CC"/>
                    </a:solidFill>
                    <a:latin typeface="华文新魏" pitchFamily="2" charset="-122"/>
                    <a:ea typeface="华文新魏" pitchFamily="2" charset="-122"/>
                  </a:rPr>
                  <a:t>)</a:t>
                </a:r>
              </a:p>
            </p:txBody>
          </p:sp>
          <p:sp>
            <p:nvSpPr>
              <p:cNvPr id="42" name="Line 34"/>
              <p:cNvSpPr>
                <a:spLocks noChangeShapeType="1"/>
              </p:cNvSpPr>
              <p:nvPr/>
            </p:nvSpPr>
            <p:spPr bwMode="auto">
              <a:xfrm>
                <a:off x="8233" y="10644"/>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 name="Line 35"/>
            <p:cNvSpPr>
              <a:spLocks noChangeShapeType="1"/>
            </p:cNvSpPr>
            <p:nvPr/>
          </p:nvSpPr>
          <p:spPr bwMode="auto">
            <a:xfrm flipV="1">
              <a:off x="3479" y="1842"/>
              <a:ext cx="557" cy="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36"/>
            <p:cNvSpPr>
              <a:spLocks noChangeShapeType="1"/>
            </p:cNvSpPr>
            <p:nvPr/>
          </p:nvSpPr>
          <p:spPr bwMode="auto">
            <a:xfrm>
              <a:off x="3479" y="2495"/>
              <a:ext cx="557" cy="35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37"/>
            <p:cNvSpPr txBox="1">
              <a:spLocks noChangeArrowheads="1"/>
            </p:cNvSpPr>
            <p:nvPr/>
          </p:nvSpPr>
          <p:spPr bwMode="auto">
            <a:xfrm>
              <a:off x="2588" y="3444"/>
              <a:ext cx="810" cy="35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静态链接系统库</a:t>
              </a:r>
            </a:p>
          </p:txBody>
        </p:sp>
        <p:sp>
          <p:nvSpPr>
            <p:cNvPr id="35" name="Line 38"/>
            <p:cNvSpPr>
              <a:spLocks noChangeShapeType="1"/>
            </p:cNvSpPr>
            <p:nvPr/>
          </p:nvSpPr>
          <p:spPr bwMode="auto">
            <a:xfrm flipV="1">
              <a:off x="3018" y="2732"/>
              <a:ext cx="0" cy="7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6" name="Group 39"/>
            <p:cNvGrpSpPr>
              <a:grpSpLocks/>
            </p:cNvGrpSpPr>
            <p:nvPr/>
          </p:nvGrpSpPr>
          <p:grpSpPr bwMode="auto">
            <a:xfrm>
              <a:off x="4036" y="1663"/>
              <a:ext cx="1112" cy="534"/>
              <a:chOff x="7153" y="10306"/>
              <a:chExt cx="1620" cy="585"/>
            </a:xfrm>
          </p:grpSpPr>
          <p:sp>
            <p:nvSpPr>
              <p:cNvPr id="39" name="Text Box 40"/>
              <p:cNvSpPr txBox="1">
                <a:spLocks noChangeArrowheads="1"/>
              </p:cNvSpPr>
              <p:nvPr/>
            </p:nvSpPr>
            <p:spPr bwMode="auto">
              <a:xfrm>
                <a:off x="7153" y="10304"/>
                <a:ext cx="1080" cy="58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可执行二进代码</a:t>
                </a:r>
                <a:r>
                  <a:rPr lang="en-US" altLang="zh-CN" sz="1600" dirty="0">
                    <a:solidFill>
                      <a:srgbClr val="0033CC"/>
                    </a:solidFill>
                    <a:latin typeface="华文新魏" pitchFamily="2" charset="-122"/>
                    <a:ea typeface="华文新魏" pitchFamily="2" charset="-122"/>
                  </a:rPr>
                  <a:t>(</a:t>
                </a:r>
                <a:r>
                  <a:rPr lang="zh-CN" altLang="en-US" sz="1600" dirty="0">
                    <a:solidFill>
                      <a:srgbClr val="0033CC"/>
                    </a:solidFill>
                    <a:latin typeface="华文新魏" pitchFamily="2" charset="-122"/>
                    <a:ea typeface="华文新魏" pitchFamily="2" charset="-122"/>
                  </a:rPr>
                  <a:t>内存</a:t>
                </a:r>
                <a:r>
                  <a:rPr lang="en-US" altLang="zh-CN" sz="1600" dirty="0">
                    <a:solidFill>
                      <a:srgbClr val="0033CC"/>
                    </a:solidFill>
                    <a:latin typeface="华文新魏" pitchFamily="2" charset="-122"/>
                    <a:ea typeface="华文新魏" pitchFamily="2" charset="-122"/>
                  </a:rPr>
                  <a:t>)</a:t>
                </a:r>
              </a:p>
              <a:p>
                <a:pPr>
                  <a:defRPr/>
                </a:pPr>
                <a:r>
                  <a:rPr lang="en-US" altLang="zh-CN" sz="2000" dirty="0">
                    <a:solidFill>
                      <a:srgbClr val="0033CC"/>
                    </a:solidFill>
                    <a:latin typeface="华文新魏" pitchFamily="2" charset="-122"/>
                    <a:ea typeface="华文新魏" pitchFamily="2" charset="-122"/>
                  </a:rPr>
                  <a:t>    </a:t>
                </a:r>
              </a:p>
            </p:txBody>
          </p:sp>
          <p:sp>
            <p:nvSpPr>
              <p:cNvPr id="40" name="Line 41"/>
              <p:cNvSpPr>
                <a:spLocks noChangeShapeType="1"/>
              </p:cNvSpPr>
              <p:nvPr/>
            </p:nvSpPr>
            <p:spPr bwMode="auto">
              <a:xfrm>
                <a:off x="8233" y="10644"/>
                <a:ext cx="54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 name="Text Box 37"/>
            <p:cNvSpPr txBox="1">
              <a:spLocks noChangeArrowheads="1"/>
            </p:cNvSpPr>
            <p:nvPr/>
          </p:nvSpPr>
          <p:spPr bwMode="auto">
            <a:xfrm>
              <a:off x="4020" y="3563"/>
              <a:ext cx="810" cy="357"/>
            </a:xfrm>
            <a:prstGeom prst="rect">
              <a:avLst/>
            </a:prstGeom>
            <a:solidFill>
              <a:schemeClr val="accent1"/>
            </a:solidFill>
            <a:ln w="9525">
              <a:solidFill>
                <a:srgbClr val="000000"/>
              </a:solidFill>
              <a:prstDash val="dash"/>
              <a:miter lim="800000"/>
              <a:headEnd/>
              <a:tailEnd/>
            </a:ln>
            <a:effectLst>
              <a:outerShdw dist="107763" dir="18900000" algn="ctr" rotWithShape="0">
                <a:srgbClr val="808080"/>
              </a:outerShdw>
            </a:effectLst>
          </p:spPr>
          <p:txBody>
            <a:bodyPr/>
            <a:lstStyle/>
            <a:p>
              <a:pPr>
                <a:defRPr/>
              </a:pPr>
              <a:r>
                <a:rPr lang="zh-CN" altLang="en-US" sz="1600" dirty="0">
                  <a:solidFill>
                    <a:srgbClr val="0033CC"/>
                  </a:solidFill>
                  <a:latin typeface="华文新魏" pitchFamily="2" charset="-122"/>
                  <a:ea typeface="华文新魏" pitchFamily="2" charset="-122"/>
                </a:rPr>
                <a:t>动态链接系统库</a:t>
              </a:r>
            </a:p>
          </p:txBody>
        </p:sp>
        <p:sp>
          <p:nvSpPr>
            <p:cNvPr id="38" name="Line 38"/>
            <p:cNvSpPr>
              <a:spLocks noChangeShapeType="1"/>
            </p:cNvSpPr>
            <p:nvPr/>
          </p:nvSpPr>
          <p:spPr bwMode="auto">
            <a:xfrm flipV="1">
              <a:off x="4414" y="3207"/>
              <a:ext cx="0" cy="3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7322569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09600" y="228600"/>
            <a:ext cx="77724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多级页表结构的本质</a:t>
            </a:r>
          </a:p>
        </p:txBody>
      </p:sp>
      <p:sp>
        <p:nvSpPr>
          <p:cNvPr id="73731" name="Rectangle 3"/>
          <p:cNvSpPr>
            <a:spLocks noGrp="1" noChangeArrowheads="1"/>
          </p:cNvSpPr>
          <p:nvPr>
            <p:ph type="body" idx="1"/>
          </p:nvPr>
        </p:nvSpPr>
        <p:spPr>
          <a:xfrm>
            <a:off x="500063" y="1071563"/>
            <a:ext cx="8143875" cy="4652962"/>
          </a:xfrm>
        </p:spPr>
        <p:txBody>
          <a:bodyPr/>
          <a:lstStyle/>
          <a:p>
            <a:r>
              <a:rPr lang="zh-CN" altLang="en-US" sz="3600">
                <a:latin typeface="华文新魏" panose="02010800040101010101" pitchFamily="2" charset="-122"/>
                <a:ea typeface="华文新魏" panose="02010800040101010101" pitchFamily="2" charset="-122"/>
              </a:rPr>
              <a:t>多级不连续导致多级索引。</a:t>
            </a:r>
          </a:p>
          <a:p>
            <a:r>
              <a:rPr lang="zh-CN" altLang="en-US" sz="3600">
                <a:latin typeface="华文新魏" panose="02010800040101010101" pitchFamily="2" charset="-122"/>
                <a:ea typeface="华文新魏" panose="02010800040101010101" pitchFamily="2" charset="-122"/>
              </a:rPr>
              <a:t>以二级页表为例，用户程序的页面不连续存放，要有页面地址索引，该索引是进程页表；进程页表又是不连续存放的多个页表页，故页表页也要页表页地址索引，该索引就是页目录。</a:t>
            </a:r>
          </a:p>
          <a:p>
            <a:r>
              <a:rPr lang="zh-CN" altLang="en-US" sz="3600">
                <a:latin typeface="华文新魏" panose="02010800040101010101" pitchFamily="2" charset="-122"/>
                <a:ea typeface="华文新魏" panose="02010800040101010101" pitchFamily="2" charset="-122"/>
              </a:rPr>
              <a:t>页目录项是页表页的索引，而页表页项是进程程序的页面索引。</a:t>
            </a:r>
            <a:endParaRPr lang="en-US" altLang="zh-CN"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31626704"/>
      </p:ext>
    </p:extLst>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14375" y="357188"/>
            <a:ext cx="7772400" cy="738187"/>
          </a:xfrm>
        </p:spPr>
        <p:txBody>
          <a:bodyPr/>
          <a:lstStyle/>
          <a:p>
            <a:r>
              <a:rPr kumimoji="1" lang="en-US" altLang="zh-CN" sz="4800">
                <a:solidFill>
                  <a:srgbClr val="FF0000"/>
                </a:solidFill>
                <a:latin typeface="Times New Roman" panose="02020603050405020304" pitchFamily="18" charset="0"/>
                <a:ea typeface="华文新魏" panose="02010800040101010101" pitchFamily="2" charset="-122"/>
              </a:rPr>
              <a:t>4.3.5</a:t>
            </a:r>
            <a:r>
              <a:rPr kumimoji="1" lang="zh-CN" altLang="en-US" sz="4800">
                <a:solidFill>
                  <a:srgbClr val="FF0000"/>
                </a:solidFill>
                <a:latin typeface="Times New Roman" panose="02020603050405020304" pitchFamily="18" charset="0"/>
                <a:ea typeface="华文新魏" panose="02010800040101010101" pitchFamily="2" charset="-122"/>
              </a:rPr>
              <a:t>反置页表</a:t>
            </a:r>
            <a:endParaRPr kumimoji="1" lang="en-US" altLang="zh-CN" sz="4800">
              <a:solidFill>
                <a:srgbClr val="FF0000"/>
              </a:solidFill>
              <a:latin typeface="Times New Roman" panose="02020603050405020304" pitchFamily="18" charset="0"/>
              <a:ea typeface="华文新魏" panose="02010800040101010101" pitchFamily="2" charset="-122"/>
            </a:endParaRPr>
          </a:p>
        </p:txBody>
      </p:sp>
      <p:sp>
        <p:nvSpPr>
          <p:cNvPr id="74755" name="Rectangle 3"/>
          <p:cNvSpPr>
            <a:spLocks noGrp="1" noChangeArrowheads="1"/>
          </p:cNvSpPr>
          <p:nvPr>
            <p:ph type="body" idx="1"/>
          </p:nvPr>
        </p:nvSpPr>
        <p:spPr>
          <a:xfrm>
            <a:off x="609600" y="1219200"/>
            <a:ext cx="7543800" cy="5105400"/>
          </a:xfrm>
        </p:spPr>
        <p:txBody>
          <a:bodyPr/>
          <a:lstStyle/>
          <a:p>
            <a:pPr>
              <a:buFontTx/>
              <a:buNone/>
            </a:pPr>
            <a:r>
              <a:rPr lang="en-US" altLang="zh-CN">
                <a:latin typeface="华文新魏" panose="02010800040101010101" pitchFamily="2" charset="-122"/>
                <a:ea typeface="华文新魏" panose="02010800040101010101" pitchFamily="2" charset="-122"/>
              </a:rPr>
              <a:t>     </a:t>
            </a:r>
          </a:p>
          <a:p>
            <a:endParaRPr lang="en-US" altLang="zh-CN">
              <a:latin typeface="华文新魏" panose="02010800040101010101" pitchFamily="2" charset="-122"/>
              <a:ea typeface="华文新魏" panose="02010800040101010101" pitchFamily="2" charset="-122"/>
            </a:endParaRPr>
          </a:p>
        </p:txBody>
      </p:sp>
      <p:grpSp>
        <p:nvGrpSpPr>
          <p:cNvPr id="74756" name="Group 95"/>
          <p:cNvGrpSpPr>
            <a:grpSpLocks/>
          </p:cNvGrpSpPr>
          <p:nvPr/>
        </p:nvGrpSpPr>
        <p:grpSpPr bwMode="auto">
          <a:xfrm>
            <a:off x="1219200" y="1371600"/>
            <a:ext cx="6400800" cy="4572000"/>
            <a:chOff x="768" y="864"/>
            <a:chExt cx="4032" cy="2880"/>
          </a:xfrm>
        </p:grpSpPr>
        <p:sp>
          <p:nvSpPr>
            <p:cNvPr id="74757" name="Text Box 39"/>
            <p:cNvSpPr txBox="1">
              <a:spLocks noChangeArrowheads="1"/>
            </p:cNvSpPr>
            <p:nvPr/>
          </p:nvSpPr>
          <p:spPr bwMode="auto">
            <a:xfrm>
              <a:off x="3686" y="1069"/>
              <a:ext cx="1114" cy="17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900">
                  <a:solidFill>
                    <a:srgbClr val="FF0000"/>
                  </a:solidFill>
                  <a:latin typeface="华文新魏" panose="02010800040101010101" pitchFamily="2" charset="-122"/>
                  <a:ea typeface="华文新魏" panose="02010800040101010101" pitchFamily="2" charset="-122"/>
                </a:rPr>
                <a:t> </a:t>
              </a:r>
              <a:r>
                <a:rPr lang="zh-CN" altLang="en-US" sz="1600">
                  <a:solidFill>
                    <a:srgbClr val="FF0000"/>
                  </a:solidFill>
                  <a:latin typeface="华文新魏" panose="02010800040101010101" pitchFamily="2" charset="-122"/>
                  <a:ea typeface="华文新魏" panose="02010800040101010101" pitchFamily="2" charset="-122"/>
                </a:rPr>
                <a:t>页框号     位移</a:t>
              </a:r>
            </a:p>
          </p:txBody>
        </p:sp>
        <p:sp>
          <p:nvSpPr>
            <p:cNvPr id="74758" name="Rectangle 40"/>
            <p:cNvSpPr>
              <a:spLocks noChangeArrowheads="1"/>
            </p:cNvSpPr>
            <p:nvPr/>
          </p:nvSpPr>
          <p:spPr bwMode="auto">
            <a:xfrm>
              <a:off x="2112" y="1757"/>
              <a:ext cx="1392" cy="126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59" name="Text Box 41"/>
            <p:cNvSpPr txBox="1">
              <a:spLocks noChangeArrowheads="1"/>
            </p:cNvSpPr>
            <p:nvPr/>
          </p:nvSpPr>
          <p:spPr bwMode="auto">
            <a:xfrm>
              <a:off x="1001" y="1069"/>
              <a:ext cx="1639" cy="17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solidFill>
                    <a:srgbClr val="FF0000"/>
                  </a:solidFill>
                  <a:latin typeface="华文新魏" panose="02010800040101010101" pitchFamily="2" charset="-122"/>
                  <a:ea typeface="华文新魏" panose="02010800040101010101" pitchFamily="2" charset="-122"/>
                </a:rPr>
                <a:t>进程标识     页号      位移</a:t>
              </a:r>
            </a:p>
          </p:txBody>
        </p:sp>
        <p:sp>
          <p:nvSpPr>
            <p:cNvPr id="74760" name="Line 43"/>
            <p:cNvSpPr>
              <a:spLocks noChangeShapeType="1"/>
            </p:cNvSpPr>
            <p:nvPr/>
          </p:nvSpPr>
          <p:spPr bwMode="auto">
            <a:xfrm>
              <a:off x="1584" y="1069"/>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1" name="Text Box 44"/>
            <p:cNvSpPr txBox="1">
              <a:spLocks noChangeArrowheads="1"/>
            </p:cNvSpPr>
            <p:nvPr/>
          </p:nvSpPr>
          <p:spPr bwMode="auto">
            <a:xfrm>
              <a:off x="2016" y="1584"/>
              <a:ext cx="157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1400">
                  <a:solidFill>
                    <a:srgbClr val="FF0000"/>
                  </a:solidFill>
                  <a:latin typeface="华文新魏" panose="02010800040101010101" pitchFamily="2" charset="-122"/>
                  <a:ea typeface="华文新魏" panose="02010800040101010101" pitchFamily="2" charset="-122"/>
                </a:rPr>
                <a:t>  </a:t>
              </a:r>
              <a:r>
                <a:rPr lang="zh-CN" altLang="en-US" sz="1400">
                  <a:solidFill>
                    <a:srgbClr val="FF0000"/>
                  </a:solidFill>
                  <a:latin typeface="华文新魏" panose="02010800040101010101" pitchFamily="2" charset="-122"/>
                  <a:ea typeface="华文新魏" panose="02010800040101010101" pitchFamily="2" charset="-122"/>
                </a:rPr>
                <a:t>进程标识 页号  特征位  链指针    </a:t>
              </a:r>
            </a:p>
          </p:txBody>
        </p:sp>
        <p:sp>
          <p:nvSpPr>
            <p:cNvPr id="74762" name="Line 45"/>
            <p:cNvSpPr>
              <a:spLocks noChangeShapeType="1"/>
            </p:cNvSpPr>
            <p:nvPr/>
          </p:nvSpPr>
          <p:spPr bwMode="auto">
            <a:xfrm flipH="1">
              <a:off x="2482" y="1736"/>
              <a:ext cx="0" cy="1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3" name="Line 46"/>
            <p:cNvSpPr>
              <a:spLocks noChangeShapeType="1"/>
            </p:cNvSpPr>
            <p:nvPr/>
          </p:nvSpPr>
          <p:spPr bwMode="auto">
            <a:xfrm flipH="1">
              <a:off x="2784" y="1736"/>
              <a:ext cx="0" cy="1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4" name="Line 47"/>
            <p:cNvSpPr>
              <a:spLocks noChangeShapeType="1"/>
            </p:cNvSpPr>
            <p:nvPr/>
          </p:nvSpPr>
          <p:spPr bwMode="auto">
            <a:xfrm>
              <a:off x="1968" y="1069"/>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5" name="Line 48"/>
            <p:cNvSpPr>
              <a:spLocks noChangeShapeType="1"/>
            </p:cNvSpPr>
            <p:nvPr/>
          </p:nvSpPr>
          <p:spPr bwMode="auto">
            <a:xfrm>
              <a:off x="4128" y="1069"/>
              <a:ext cx="0" cy="2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6" name="Line 49"/>
            <p:cNvSpPr>
              <a:spLocks noChangeShapeType="1"/>
            </p:cNvSpPr>
            <p:nvPr/>
          </p:nvSpPr>
          <p:spPr bwMode="auto">
            <a:xfrm>
              <a:off x="3655" y="1783"/>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7" name="Text Box 50"/>
            <p:cNvSpPr txBox="1">
              <a:spLocks noChangeArrowheads="1"/>
            </p:cNvSpPr>
            <p:nvPr/>
          </p:nvSpPr>
          <p:spPr bwMode="auto">
            <a:xfrm>
              <a:off x="3610" y="2235"/>
              <a:ext cx="2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1600">
                  <a:solidFill>
                    <a:srgbClr val="FF0000"/>
                  </a:solidFill>
                  <a:latin typeface="华文新魏" panose="02010800040101010101" pitchFamily="2" charset="-122"/>
                  <a:ea typeface="华文新魏" panose="02010800040101010101" pitchFamily="2" charset="-122"/>
                </a:rPr>
                <a:t>索引</a:t>
              </a:r>
            </a:p>
            <a:p>
              <a:pPr algn="just"/>
              <a:endParaRPr lang="en-US" altLang="zh-CN" sz="1600">
                <a:solidFill>
                  <a:srgbClr val="FF0000"/>
                </a:solidFill>
                <a:latin typeface="华文新魏" panose="02010800040101010101" pitchFamily="2" charset="-122"/>
                <a:ea typeface="华文新魏" panose="02010800040101010101" pitchFamily="2" charset="-122"/>
              </a:endParaRPr>
            </a:p>
          </p:txBody>
        </p:sp>
        <p:sp>
          <p:nvSpPr>
            <p:cNvPr id="74768" name="Line 51"/>
            <p:cNvSpPr>
              <a:spLocks noChangeShapeType="1"/>
            </p:cNvSpPr>
            <p:nvPr/>
          </p:nvSpPr>
          <p:spPr bwMode="auto">
            <a:xfrm>
              <a:off x="3655" y="2803"/>
              <a:ext cx="1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69" name="Line 52"/>
            <p:cNvSpPr>
              <a:spLocks noChangeShapeType="1"/>
            </p:cNvSpPr>
            <p:nvPr/>
          </p:nvSpPr>
          <p:spPr bwMode="auto">
            <a:xfrm flipV="1">
              <a:off x="3744" y="1783"/>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70" name="Line 53"/>
            <p:cNvSpPr>
              <a:spLocks noChangeShapeType="1"/>
            </p:cNvSpPr>
            <p:nvPr/>
          </p:nvSpPr>
          <p:spPr bwMode="auto">
            <a:xfrm>
              <a:off x="3744" y="2395"/>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71" name="Line 54"/>
            <p:cNvSpPr>
              <a:spLocks noChangeShapeType="1"/>
            </p:cNvSpPr>
            <p:nvPr/>
          </p:nvSpPr>
          <p:spPr bwMode="auto">
            <a:xfrm flipV="1">
              <a:off x="3984" y="1248"/>
              <a:ext cx="0" cy="10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72" name="Text Box 55"/>
            <p:cNvSpPr txBox="1">
              <a:spLocks noChangeArrowheads="1"/>
            </p:cNvSpPr>
            <p:nvPr/>
          </p:nvSpPr>
          <p:spPr bwMode="auto">
            <a:xfrm>
              <a:off x="2544" y="3043"/>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FF0000"/>
                  </a:solidFill>
                  <a:latin typeface="华文新魏" panose="02010800040101010101" pitchFamily="2" charset="-122"/>
                  <a:ea typeface="华文新魏" panose="02010800040101010101" pitchFamily="2" charset="-122"/>
                </a:rPr>
                <a:t>反置页表</a:t>
              </a:r>
            </a:p>
          </p:txBody>
        </p:sp>
        <p:sp>
          <p:nvSpPr>
            <p:cNvPr id="74773" name="Line 56"/>
            <p:cNvSpPr>
              <a:spLocks noChangeShapeType="1"/>
            </p:cNvSpPr>
            <p:nvPr/>
          </p:nvSpPr>
          <p:spPr bwMode="auto">
            <a:xfrm>
              <a:off x="2112" y="1200"/>
              <a:ext cx="0"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74" name="Line 58"/>
            <p:cNvSpPr>
              <a:spLocks noChangeShapeType="1"/>
            </p:cNvSpPr>
            <p:nvPr/>
          </p:nvSpPr>
          <p:spPr bwMode="auto">
            <a:xfrm flipV="1">
              <a:off x="4416" y="1272"/>
              <a:ext cx="0" cy="2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4775" name="Text Box 59"/>
            <p:cNvSpPr txBox="1">
              <a:spLocks noChangeArrowheads="1"/>
            </p:cNvSpPr>
            <p:nvPr/>
          </p:nvSpPr>
          <p:spPr bwMode="auto">
            <a:xfrm>
              <a:off x="3871" y="864"/>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FF0000"/>
                  </a:solidFill>
                  <a:latin typeface="华文新魏" panose="02010800040101010101" pitchFamily="2" charset="-122"/>
                  <a:ea typeface="华文新魏" panose="02010800040101010101" pitchFamily="2" charset="-122"/>
                </a:rPr>
                <a:t>物理地址</a:t>
              </a:r>
            </a:p>
          </p:txBody>
        </p:sp>
        <p:sp>
          <p:nvSpPr>
            <p:cNvPr id="74776" name="Text Box 60"/>
            <p:cNvSpPr txBox="1">
              <a:spLocks noChangeArrowheads="1"/>
            </p:cNvSpPr>
            <p:nvPr/>
          </p:nvSpPr>
          <p:spPr bwMode="auto">
            <a:xfrm>
              <a:off x="1186" y="864"/>
              <a:ext cx="87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FF0000"/>
                  </a:solidFill>
                  <a:latin typeface="华文新魏" panose="02010800040101010101" pitchFamily="2" charset="-122"/>
                  <a:ea typeface="华文新魏" panose="02010800040101010101" pitchFamily="2" charset="-122"/>
                </a:rPr>
                <a:t>逻辑地址</a:t>
              </a:r>
            </a:p>
          </p:txBody>
        </p:sp>
        <p:sp>
          <p:nvSpPr>
            <p:cNvPr id="74777" name="Text Box 61"/>
            <p:cNvSpPr txBox="1">
              <a:spLocks noChangeArrowheads="1"/>
            </p:cNvSpPr>
            <p:nvPr/>
          </p:nvSpPr>
          <p:spPr bwMode="auto">
            <a:xfrm>
              <a:off x="1464" y="1736"/>
              <a:ext cx="278" cy="1276"/>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endParaRPr lang="en-US" altLang="zh-CN" sz="1000">
                <a:solidFill>
                  <a:srgbClr val="FF0000"/>
                </a:solidFill>
                <a:latin typeface="华文新魏" panose="02010800040101010101" pitchFamily="2" charset="-122"/>
                <a:ea typeface="华文新魏" panose="02010800040101010101" pitchFamily="2" charset="-122"/>
              </a:endParaRPr>
            </a:p>
            <a:p>
              <a:pPr algn="just"/>
              <a:endParaRPr lang="en-US" altLang="zh-CN" sz="1000">
                <a:solidFill>
                  <a:srgbClr val="FF0000"/>
                </a:solidFill>
                <a:latin typeface="华文新魏" panose="02010800040101010101" pitchFamily="2" charset="-122"/>
                <a:ea typeface="华文新魏" panose="02010800040101010101" pitchFamily="2" charset="-122"/>
              </a:endParaRPr>
            </a:p>
            <a:p>
              <a:pPr algn="just"/>
              <a:endParaRPr lang="en-US" altLang="zh-CN" sz="1000">
                <a:solidFill>
                  <a:srgbClr val="FF0000"/>
                </a:solidFill>
                <a:latin typeface="华文新魏" panose="02010800040101010101" pitchFamily="2" charset="-122"/>
                <a:ea typeface="华文新魏" panose="02010800040101010101" pitchFamily="2" charset="-122"/>
              </a:endParaRPr>
            </a:p>
            <a:p>
              <a:pPr algn="just"/>
              <a:endParaRPr lang="en-US" altLang="zh-CN" sz="1000">
                <a:solidFill>
                  <a:srgbClr val="FF0000"/>
                </a:solidFill>
                <a:latin typeface="华文新魏" panose="02010800040101010101" pitchFamily="2" charset="-122"/>
                <a:ea typeface="华文新魏" panose="02010800040101010101" pitchFamily="2" charset="-122"/>
              </a:endParaRPr>
            </a:p>
            <a:p>
              <a:r>
                <a:rPr lang="en-US" altLang="zh-CN" sz="1000">
                  <a:solidFill>
                    <a:srgbClr val="FF0000"/>
                  </a:solidFill>
                  <a:latin typeface="Times New Roman" panose="02020603050405020304" pitchFamily="18" charset="0"/>
                  <a:ea typeface="华文新魏" panose="02010800040101010101" pitchFamily="2" charset="-122"/>
                </a:rPr>
                <a:t>·</a:t>
              </a:r>
              <a:endParaRPr lang="en-US" altLang="zh-CN" sz="1000">
                <a:solidFill>
                  <a:srgbClr val="FF0000"/>
                </a:solidFill>
                <a:latin typeface="华文新魏" panose="02010800040101010101" pitchFamily="2" charset="-122"/>
                <a:ea typeface="华文新魏" panose="02010800040101010101" pitchFamily="2" charset="-122"/>
              </a:endParaRPr>
            </a:p>
            <a:p>
              <a:r>
                <a:rPr lang="en-US" altLang="zh-CN" sz="1000">
                  <a:solidFill>
                    <a:srgbClr val="FF0000"/>
                  </a:solidFill>
                  <a:latin typeface="Times New Roman" panose="02020603050405020304" pitchFamily="18" charset="0"/>
                  <a:ea typeface="华文新魏" panose="02010800040101010101" pitchFamily="2" charset="-122"/>
                </a:rPr>
                <a:t>·</a:t>
              </a:r>
              <a:endParaRPr lang="en-US" altLang="zh-CN" sz="1000">
                <a:solidFill>
                  <a:srgbClr val="FF0000"/>
                </a:solidFill>
                <a:latin typeface="华文新魏" panose="02010800040101010101" pitchFamily="2" charset="-122"/>
                <a:ea typeface="华文新魏" panose="02010800040101010101" pitchFamily="2" charset="-122"/>
              </a:endParaRPr>
            </a:p>
          </p:txBody>
        </p:sp>
        <p:sp>
          <p:nvSpPr>
            <p:cNvPr id="74778" name="Text Box 62"/>
            <p:cNvSpPr txBox="1">
              <a:spLocks noChangeArrowheads="1"/>
            </p:cNvSpPr>
            <p:nvPr/>
          </p:nvSpPr>
          <p:spPr bwMode="auto">
            <a:xfrm>
              <a:off x="768" y="2064"/>
              <a:ext cx="432" cy="489"/>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latin typeface="华文新魏" panose="02010800040101010101" pitchFamily="2" charset="-122"/>
                  <a:ea typeface="华文新魏" panose="02010800040101010101" pitchFamily="2" charset="-122"/>
                </a:rPr>
                <a:t>哈希</a:t>
              </a:r>
            </a:p>
            <a:p>
              <a:r>
                <a:rPr lang="zh-CN" altLang="en-US">
                  <a:solidFill>
                    <a:srgbClr val="FF0000"/>
                  </a:solidFill>
                  <a:latin typeface="华文新魏" panose="02010800040101010101" pitchFamily="2" charset="-122"/>
                  <a:ea typeface="华文新魏" panose="02010800040101010101" pitchFamily="2" charset="-122"/>
                </a:rPr>
                <a:t>函数</a:t>
              </a:r>
            </a:p>
          </p:txBody>
        </p:sp>
        <p:sp>
          <p:nvSpPr>
            <p:cNvPr id="74779" name="Line 63"/>
            <p:cNvSpPr>
              <a:spLocks noChangeShapeType="1"/>
            </p:cNvSpPr>
            <p:nvPr/>
          </p:nvSpPr>
          <p:spPr bwMode="auto">
            <a:xfrm>
              <a:off x="1464" y="1842"/>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0" name="Line 64"/>
            <p:cNvSpPr>
              <a:spLocks noChangeShapeType="1"/>
            </p:cNvSpPr>
            <p:nvPr/>
          </p:nvSpPr>
          <p:spPr bwMode="auto">
            <a:xfrm>
              <a:off x="1464" y="1949"/>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Line 65"/>
            <p:cNvSpPr>
              <a:spLocks noChangeShapeType="1"/>
            </p:cNvSpPr>
            <p:nvPr/>
          </p:nvSpPr>
          <p:spPr bwMode="auto">
            <a:xfrm>
              <a:off x="1464" y="2055"/>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2" name="Line 66"/>
            <p:cNvSpPr>
              <a:spLocks noChangeShapeType="1"/>
            </p:cNvSpPr>
            <p:nvPr/>
          </p:nvSpPr>
          <p:spPr bwMode="auto">
            <a:xfrm>
              <a:off x="1464" y="2161"/>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3" name="Line 67"/>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4" name="Line 68"/>
            <p:cNvSpPr>
              <a:spLocks noChangeShapeType="1"/>
            </p:cNvSpPr>
            <p:nvPr/>
          </p:nvSpPr>
          <p:spPr bwMode="auto">
            <a:xfrm>
              <a:off x="1464" y="2374"/>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5" name="Line 69"/>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6" name="Line 70"/>
            <p:cNvSpPr>
              <a:spLocks noChangeShapeType="1"/>
            </p:cNvSpPr>
            <p:nvPr/>
          </p:nvSpPr>
          <p:spPr bwMode="auto">
            <a:xfrm>
              <a:off x="1464" y="2587"/>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7" name="Line 71"/>
            <p:cNvSpPr>
              <a:spLocks noChangeShapeType="1"/>
            </p:cNvSpPr>
            <p:nvPr/>
          </p:nvSpPr>
          <p:spPr bwMode="auto">
            <a:xfrm>
              <a:off x="1464" y="2480"/>
              <a:ext cx="27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8" name="Line 72"/>
            <p:cNvSpPr>
              <a:spLocks noChangeShapeType="1"/>
            </p:cNvSpPr>
            <p:nvPr/>
          </p:nvSpPr>
          <p:spPr bwMode="auto">
            <a:xfrm>
              <a:off x="1584" y="1275"/>
              <a:ext cx="0"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9" name="Line 73"/>
            <p:cNvSpPr>
              <a:spLocks noChangeShapeType="1"/>
            </p:cNvSpPr>
            <p:nvPr/>
          </p:nvSpPr>
          <p:spPr bwMode="auto">
            <a:xfrm>
              <a:off x="1001" y="1488"/>
              <a:ext cx="5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0" name="Line 74"/>
            <p:cNvSpPr>
              <a:spLocks noChangeShapeType="1"/>
            </p:cNvSpPr>
            <p:nvPr/>
          </p:nvSpPr>
          <p:spPr bwMode="auto">
            <a:xfrm flipH="1">
              <a:off x="1001" y="1488"/>
              <a:ext cx="7" cy="56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1" name="Line 75"/>
            <p:cNvSpPr>
              <a:spLocks noChangeShapeType="1"/>
            </p:cNvSpPr>
            <p:nvPr/>
          </p:nvSpPr>
          <p:spPr bwMode="auto">
            <a:xfrm>
              <a:off x="1186" y="2267"/>
              <a:ext cx="27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2" name="Text Box 76"/>
            <p:cNvSpPr txBox="1">
              <a:spLocks noChangeArrowheads="1"/>
            </p:cNvSpPr>
            <p:nvPr/>
          </p:nvSpPr>
          <p:spPr bwMode="auto">
            <a:xfrm>
              <a:off x="1280" y="3035"/>
              <a:ext cx="64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dirty="0">
                  <a:solidFill>
                    <a:srgbClr val="FF0000"/>
                  </a:solidFill>
                  <a:latin typeface="华文新魏" panose="02010800040101010101" pitchFamily="2" charset="-122"/>
                  <a:ea typeface="华文新魏" panose="02010800040101010101" pitchFamily="2" charset="-122"/>
                </a:rPr>
                <a:t>哈希表</a:t>
              </a:r>
            </a:p>
          </p:txBody>
        </p:sp>
        <p:sp>
          <p:nvSpPr>
            <p:cNvPr id="74793" name="Line 77"/>
            <p:cNvSpPr>
              <a:spLocks noChangeShapeType="1"/>
            </p:cNvSpPr>
            <p:nvPr/>
          </p:nvSpPr>
          <p:spPr bwMode="auto">
            <a:xfrm>
              <a:off x="3168" y="1736"/>
              <a:ext cx="0" cy="1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4" name="Line 80"/>
            <p:cNvSpPr>
              <a:spLocks noChangeShapeType="1"/>
            </p:cNvSpPr>
            <p:nvPr/>
          </p:nvSpPr>
          <p:spPr bwMode="auto">
            <a:xfrm>
              <a:off x="2112" y="2160"/>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5" name="Line 84"/>
            <p:cNvSpPr>
              <a:spLocks noChangeShapeType="1"/>
            </p:cNvSpPr>
            <p:nvPr/>
          </p:nvSpPr>
          <p:spPr bwMode="auto">
            <a:xfrm flipV="1">
              <a:off x="1742" y="2055"/>
              <a:ext cx="370" cy="2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6" name="Line 85"/>
            <p:cNvSpPr>
              <a:spLocks noChangeShapeType="1"/>
            </p:cNvSpPr>
            <p:nvPr/>
          </p:nvSpPr>
          <p:spPr bwMode="auto">
            <a:xfrm flipH="1">
              <a:off x="3507" y="2693"/>
              <a:ext cx="9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7" name="Line 86"/>
            <p:cNvSpPr>
              <a:spLocks noChangeShapeType="1"/>
            </p:cNvSpPr>
            <p:nvPr/>
          </p:nvSpPr>
          <p:spPr bwMode="auto">
            <a:xfrm>
              <a:off x="3507" y="2055"/>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8" name="Line 87"/>
            <p:cNvSpPr>
              <a:spLocks noChangeShapeType="1"/>
            </p:cNvSpPr>
            <p:nvPr/>
          </p:nvSpPr>
          <p:spPr bwMode="auto">
            <a:xfrm>
              <a:off x="3600" y="2055"/>
              <a:ext cx="0" cy="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9" name="Line 88"/>
            <p:cNvSpPr>
              <a:spLocks noChangeShapeType="1"/>
            </p:cNvSpPr>
            <p:nvPr/>
          </p:nvSpPr>
          <p:spPr bwMode="auto">
            <a:xfrm>
              <a:off x="3891" y="2267"/>
              <a:ext cx="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0" name="Text Box 89"/>
            <p:cNvSpPr txBox="1">
              <a:spLocks noChangeArrowheads="1"/>
            </p:cNvSpPr>
            <p:nvPr/>
          </p:nvSpPr>
          <p:spPr bwMode="auto">
            <a:xfrm>
              <a:off x="1632" y="3358"/>
              <a:ext cx="2294" cy="386"/>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latin typeface="华文新魏" panose="02010800040101010101" pitchFamily="2" charset="-122"/>
                  <a:ea typeface="华文新魏" panose="02010800040101010101" pitchFamily="2" charset="-122"/>
                </a:rPr>
                <a:t>反置页表及其地址转换</a:t>
              </a:r>
            </a:p>
            <a:p>
              <a:pPr algn="just"/>
              <a:endParaRPr lang="en-US" altLang="zh-CN">
                <a:solidFill>
                  <a:srgbClr val="FF0000"/>
                </a:solidFill>
                <a:latin typeface="华文新魏" panose="02010800040101010101" pitchFamily="2" charset="-122"/>
                <a:ea typeface="华文新魏" panose="02010800040101010101" pitchFamily="2" charset="-122"/>
              </a:endParaRPr>
            </a:p>
          </p:txBody>
        </p:sp>
        <p:sp>
          <p:nvSpPr>
            <p:cNvPr id="74801" name="Line 90"/>
            <p:cNvSpPr>
              <a:spLocks noChangeShapeType="1"/>
            </p:cNvSpPr>
            <p:nvPr/>
          </p:nvSpPr>
          <p:spPr bwMode="auto">
            <a:xfrm>
              <a:off x="2112" y="1488"/>
              <a:ext cx="23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2" name="Line 91"/>
            <p:cNvSpPr>
              <a:spLocks noChangeShapeType="1"/>
            </p:cNvSpPr>
            <p:nvPr/>
          </p:nvSpPr>
          <p:spPr bwMode="auto">
            <a:xfrm>
              <a:off x="2112" y="1920"/>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3" name="Line 92"/>
            <p:cNvSpPr>
              <a:spLocks noChangeShapeType="1"/>
            </p:cNvSpPr>
            <p:nvPr/>
          </p:nvSpPr>
          <p:spPr bwMode="auto">
            <a:xfrm>
              <a:off x="2112" y="2352"/>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4" name="Line 93"/>
            <p:cNvSpPr>
              <a:spLocks noChangeShapeType="1"/>
            </p:cNvSpPr>
            <p:nvPr/>
          </p:nvSpPr>
          <p:spPr bwMode="auto">
            <a:xfrm>
              <a:off x="2112" y="2592"/>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05" name="Line 94"/>
            <p:cNvSpPr>
              <a:spLocks noChangeShapeType="1"/>
            </p:cNvSpPr>
            <p:nvPr/>
          </p:nvSpPr>
          <p:spPr bwMode="auto">
            <a:xfrm>
              <a:off x="2112" y="2784"/>
              <a:ext cx="13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55632213"/>
      </p:ext>
    </p:extLst>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381000"/>
            <a:ext cx="7772400" cy="738188"/>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反置页表</a:t>
            </a:r>
            <a:r>
              <a:rPr kumimoji="1" lang="en-US" altLang="zh-CN" sz="4800">
                <a:solidFill>
                  <a:srgbClr val="FF0000"/>
                </a:solidFill>
                <a:latin typeface="Times New Roman" panose="02020603050405020304" pitchFamily="18" charset="0"/>
                <a:ea typeface="华文新魏" panose="02010800040101010101" pitchFamily="2" charset="-122"/>
              </a:rPr>
              <a:t>(2)</a:t>
            </a:r>
          </a:p>
        </p:txBody>
      </p:sp>
      <p:sp>
        <p:nvSpPr>
          <p:cNvPr id="75779" name="Rectangle 3"/>
          <p:cNvSpPr>
            <a:spLocks noGrp="1" noChangeArrowheads="1"/>
          </p:cNvSpPr>
          <p:nvPr>
            <p:ph type="body" idx="1"/>
          </p:nvPr>
        </p:nvSpPr>
        <p:spPr>
          <a:xfrm>
            <a:off x="642938" y="1214438"/>
            <a:ext cx="8143875" cy="3816350"/>
          </a:xfrm>
        </p:spPr>
        <p:txBody>
          <a:bodyPr/>
          <a:lstStyle/>
          <a:p>
            <a:r>
              <a:rPr lang="en-US" altLang="zh-CN" sz="4000">
                <a:latin typeface="Times New Roman" panose="02020603050405020304" pitchFamily="18" charset="0"/>
                <a:ea typeface="华文新魏" panose="02010800040101010101" pitchFamily="2" charset="-122"/>
                <a:cs typeface="Times New Roman" panose="02020603050405020304" pitchFamily="18" charset="0"/>
              </a:rPr>
              <a:t>IPT</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是为内存中的每一个物理块建立一个页表并按照块号排序</a:t>
            </a: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a:t>
            </a:r>
          </a:p>
          <a:p>
            <a:r>
              <a:rPr lang="zh-CN" altLang="en-US" sz="4000">
                <a:latin typeface="Times New Roman" panose="02020603050405020304" pitchFamily="18" charset="0"/>
                <a:ea typeface="华文新魏" panose="02010800040101010101" pitchFamily="2" charset="-122"/>
                <a:cs typeface="Times New Roman" panose="02020603050405020304" pitchFamily="18" charset="0"/>
              </a:rPr>
              <a:t>该表每个表项包含正在访问该页框的进程标识、页号及特征位</a:t>
            </a: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用来完成主存页框到访问进程的页号、即物理地址到逻辑地址的转换。</a:t>
            </a:r>
            <a:endParaRPr lang="en-US" altLang="zh-CN">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628065111"/>
      </p:ext>
    </p:extLst>
  </p:cSld>
  <p:clrMapOvr>
    <a:masterClrMapping/>
  </p:clrMapOvr>
  <p:transition>
    <p:split orient="vert"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42938" y="214313"/>
            <a:ext cx="7772400" cy="738187"/>
          </a:xfrm>
        </p:spPr>
        <p:txBody>
          <a:bodyPr/>
          <a:lstStyle/>
          <a:p>
            <a:r>
              <a:rPr kumimoji="1" lang="zh-CN" altLang="en-US" sz="4800">
                <a:solidFill>
                  <a:srgbClr val="FF0000"/>
                </a:solidFill>
                <a:latin typeface="Times New Roman" panose="02020603050405020304" pitchFamily="18" charset="0"/>
                <a:ea typeface="华文新魏" panose="02010800040101010101" pitchFamily="2" charset="-122"/>
              </a:rPr>
              <a:t>反置页表</a:t>
            </a:r>
            <a:r>
              <a:rPr kumimoji="1" lang="en-US" altLang="zh-CN" sz="4800">
                <a:solidFill>
                  <a:srgbClr val="FF0000"/>
                </a:solidFill>
                <a:latin typeface="Times New Roman" panose="02020603050405020304" pitchFamily="18" charset="0"/>
                <a:ea typeface="华文新魏" panose="02010800040101010101" pitchFamily="2" charset="-122"/>
              </a:rPr>
              <a:t>(3)</a:t>
            </a:r>
          </a:p>
        </p:txBody>
      </p:sp>
      <p:sp>
        <p:nvSpPr>
          <p:cNvPr id="76803" name="Rectangle 3"/>
          <p:cNvSpPr>
            <a:spLocks noGrp="1" noChangeArrowheads="1"/>
          </p:cNvSpPr>
          <p:nvPr>
            <p:ph type="body" idx="1"/>
          </p:nvPr>
        </p:nvSpPr>
        <p:spPr>
          <a:xfrm>
            <a:off x="857250" y="1214438"/>
            <a:ext cx="7891214" cy="3989387"/>
          </a:xfrm>
        </p:spPr>
        <p:txBody>
          <a:bodyPr/>
          <a:lstStyle/>
          <a:p>
            <a:pPr>
              <a:buFontTx/>
              <a:buNone/>
            </a:pPr>
            <a:r>
              <a:rPr lang="en-US" altLang="zh-CN" dirty="0">
                <a:latin typeface="华文新魏" panose="02010800040101010101" pitchFamily="2" charset="-122"/>
                <a:ea typeface="华文新魏" panose="02010800040101010101" pitchFamily="2" charset="-122"/>
              </a:rPr>
              <a:t>            </a:t>
            </a:r>
            <a:r>
              <a:rPr lang="zh-CN" altLang="en-US" sz="3600" dirty="0">
                <a:solidFill>
                  <a:srgbClr val="333399"/>
                </a:solidFill>
                <a:latin typeface="黑体" panose="02010609060101010101" pitchFamily="49" charset="-122"/>
                <a:ea typeface="黑体" panose="02010609060101010101" pitchFamily="49" charset="-122"/>
              </a:rPr>
              <a:t>地址转换过程如下</a:t>
            </a:r>
            <a:r>
              <a:rPr lang="en-US" altLang="zh-CN" sz="3600" dirty="0">
                <a:solidFill>
                  <a:srgbClr val="333399"/>
                </a:solidFill>
                <a:latin typeface="黑体" panose="02010609060101010101" pitchFamily="49" charset="-122"/>
                <a:ea typeface="黑体" panose="02010609060101010101" pitchFamily="49" charset="-122"/>
              </a:rPr>
              <a:t>:</a:t>
            </a:r>
          </a:p>
          <a:p>
            <a:pPr algn="just"/>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逻辑地址给出进程标识和页号</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用它们去比较</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IPT,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若整个反置页表中未能找到匹配的页表项</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说明该页不在主存</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产生请页中断</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请求操作系统调入</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否则，该表项的序号便是页框号</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块号加上位移</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便形成物理地址。</a:t>
            </a:r>
            <a:endParaRPr lang="en-US" altLang="zh-CN" dirty="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626970726"/>
      </p:ext>
    </p:extLst>
  </p:cSld>
  <p:clrMapOvr>
    <a:masterClrMapping/>
  </p:clrMapOvr>
  <p:transition>
    <p:split orient="vert"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28625" y="714375"/>
            <a:ext cx="8229600" cy="830263"/>
          </a:xfrm>
        </p:spPr>
        <p:txBody>
          <a:bodyPr/>
          <a:lstStyle/>
          <a:p>
            <a:r>
              <a:rPr lang="en-US" altLang="zh-CN"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4.4 </a:t>
            </a:r>
            <a:r>
              <a:rPr lang="zh-CN" altLang="en-US"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分段式存储管理</a:t>
            </a:r>
            <a:endParaRPr lang="zh-CN" altLang="en-US" sz="54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7827" name="Rectangle 3"/>
          <p:cNvSpPr>
            <a:spLocks noGrp="1" noChangeArrowheads="1"/>
          </p:cNvSpPr>
          <p:nvPr>
            <p:ph type="body" idx="1"/>
          </p:nvPr>
        </p:nvSpPr>
        <p:spPr>
          <a:xfrm>
            <a:off x="1000125" y="2000250"/>
            <a:ext cx="7772400" cy="2832100"/>
          </a:xfrm>
        </p:spPr>
        <p:txBody>
          <a:bodyPr/>
          <a:lstStyle/>
          <a:p>
            <a:pPr>
              <a:buFontTx/>
              <a:buNone/>
            </a:pP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4.4.1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程序的分段结构</a:t>
            </a:r>
          </a:p>
          <a:p>
            <a:pPr>
              <a:buFontTx/>
              <a:buNone/>
            </a:pP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4.4.2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分段式存储管理的基本原理</a:t>
            </a:r>
          </a:p>
          <a:p>
            <a:pPr>
              <a:buFontTx/>
              <a:buNone/>
            </a:pP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4.4.3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段的共享和保护</a:t>
            </a:r>
          </a:p>
          <a:p>
            <a:pPr>
              <a:buFontTx/>
              <a:buNone/>
            </a:pPr>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4.4.4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分段和分页的比较</a:t>
            </a:r>
            <a:endParaRPr lang="en-US" altLang="zh-CN" sz="400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115218327"/>
      </p:ext>
    </p:extLst>
  </p:cSld>
  <p:clrMapOvr>
    <a:masterClrMapping/>
  </p:clrMapOvr>
  <p:transition>
    <p:split orient="vert"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71500" y="500063"/>
            <a:ext cx="7772400" cy="738187"/>
          </a:xfrm>
        </p:spPr>
        <p:txBody>
          <a:bodyPr/>
          <a:lstStyle/>
          <a:p>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4.4.1 </a:t>
            </a:r>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程序的分段结构</a:t>
            </a:r>
            <a:endParaRPr lang="zh-CN" altLang="en-US" sz="4800" b="1">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78851" name="Rectangle 3"/>
          <p:cNvSpPr>
            <a:spLocks noGrp="1" noChangeArrowheads="1"/>
          </p:cNvSpPr>
          <p:nvPr>
            <p:ph type="body" idx="1"/>
          </p:nvPr>
        </p:nvSpPr>
        <p:spPr>
          <a:xfrm>
            <a:off x="1000125" y="1928813"/>
            <a:ext cx="7086600" cy="2547937"/>
          </a:xfrm>
        </p:spPr>
        <p:txBody>
          <a:bodyPr/>
          <a:lstStyle/>
          <a:p>
            <a:pPr algn="just"/>
            <a:r>
              <a:rPr lang="zh-CN" altLang="en-US" sz="3600">
                <a:latin typeface="华文新魏" panose="02010800040101010101" pitchFamily="2" charset="-122"/>
                <a:ea typeface="华文新魏" panose="02010800040101010101" pitchFamily="2" charset="-122"/>
              </a:rPr>
              <a:t>分段存储管理引入的主要原因</a:t>
            </a:r>
          </a:p>
          <a:p>
            <a:pPr algn="just"/>
            <a:r>
              <a:rPr lang="zh-CN" altLang="en-US" sz="3600">
                <a:latin typeface="华文新魏" panose="02010800040101010101" pitchFamily="2" charset="-122"/>
                <a:ea typeface="华文新魏" panose="02010800040101010101" pitchFamily="2" charset="-122"/>
              </a:rPr>
              <a:t>模块化程序设计的分段结构</a:t>
            </a:r>
          </a:p>
          <a:p>
            <a:pPr algn="just"/>
            <a:r>
              <a:rPr lang="zh-CN" altLang="en-US" sz="3600">
                <a:latin typeface="华文新魏" panose="02010800040101010101" pitchFamily="2" charset="-122"/>
                <a:ea typeface="华文新魏" panose="02010800040101010101" pitchFamily="2" charset="-122"/>
              </a:rPr>
              <a:t>分页存储管理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一维地址结构</a:t>
            </a:r>
          </a:p>
          <a:p>
            <a:pPr algn="just"/>
            <a:r>
              <a:rPr lang="zh-CN" altLang="en-US" sz="3600">
                <a:latin typeface="华文新魏" panose="02010800040101010101" pitchFamily="2" charset="-122"/>
                <a:ea typeface="华文新魏" panose="02010800040101010101" pitchFamily="2" charset="-122"/>
              </a:rPr>
              <a:t>分段存储管理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二维地址结构</a:t>
            </a:r>
            <a:endParaRPr lang="en-US" altLang="zh-CN"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69826761"/>
      </p:ext>
    </p:extLst>
  </p:cSld>
  <p:clrMapOvr>
    <a:masterClrMapping/>
  </p:clrMapOvr>
  <p:transition>
    <p:split orient="vert"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14375" y="357188"/>
            <a:ext cx="7772400" cy="738187"/>
          </a:xfrm>
        </p:spPr>
        <p:txBody>
          <a:bodyPr/>
          <a:lstStyle/>
          <a:p>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4.4.2 </a:t>
            </a:r>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基本原理</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(1)</a:t>
            </a:r>
            <a:endParaRPr lang="en-US" altLang="zh-CN" sz="480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9875" name="Rectangle 3"/>
          <p:cNvSpPr>
            <a:spLocks noGrp="1" noChangeArrowheads="1"/>
          </p:cNvSpPr>
          <p:nvPr>
            <p:ph type="body" idx="1"/>
          </p:nvPr>
        </p:nvSpPr>
        <p:spPr>
          <a:xfrm>
            <a:off x="571500" y="1143000"/>
            <a:ext cx="8072438" cy="3324225"/>
          </a:xfrm>
        </p:spPr>
        <p:txBody>
          <a:bodyPr/>
          <a:lstStyle/>
          <a:p>
            <a:pPr marL="0" indent="0" algn="just">
              <a:buFontTx/>
              <a:buNone/>
            </a:pPr>
            <a:r>
              <a:rPr lang="en-US" altLang="zh-CN">
                <a:latin typeface="华文新魏" panose="02010800040101010101" pitchFamily="2" charset="-122"/>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zh-CN" altLang="en-US" sz="3600">
                <a:ea typeface="华文新魏" panose="02010800040101010101" pitchFamily="2" charset="-122"/>
              </a:rPr>
              <a:t>分段式存储管理是将作业的地址空间划分为若干个段，每个段定义了一组逻辑信息，在进行内存分配时，为作业的每个段分配一个连续的主存空间，各段之间可以不连续。这样形成一种二维的地址空间。</a:t>
            </a:r>
            <a:endParaRPr lang="zh-CN" altLang="en-US"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968432965"/>
      </p:ext>
    </p:extLst>
  </p:cSld>
  <p:clrMapOvr>
    <a:masterClrMapping/>
  </p:clrMapOvr>
  <p:transition>
    <p:split orient="vert"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928688" y="2928938"/>
          <a:ext cx="7391400" cy="3779837"/>
        </p:xfrm>
        <a:graphic>
          <a:graphicData uri="http://schemas.openxmlformats.org/presentationml/2006/ole">
            <mc:AlternateContent xmlns:mc="http://schemas.openxmlformats.org/markup-compatibility/2006">
              <mc:Choice xmlns:v="urn:schemas-microsoft-com:vml" Requires="v">
                <p:oleObj spid="_x0000_s11367" name="图像文档" r:id="rId3" imgW="5600880" imgH="2600280" progId="Imaging.Document">
                  <p:embed/>
                </p:oleObj>
              </mc:Choice>
              <mc:Fallback>
                <p:oleObj name="图像文档" r:id="rId3" imgW="5600880" imgH="2600280" progId="Imaging.Docume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2928938"/>
                        <a:ext cx="7391400"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Rectangle 2"/>
          <p:cNvSpPr>
            <a:spLocks noGrp="1" noChangeArrowheads="1"/>
          </p:cNvSpPr>
          <p:nvPr>
            <p:ph type="title"/>
          </p:nvPr>
        </p:nvSpPr>
        <p:spPr>
          <a:xfrm>
            <a:off x="428625" y="71438"/>
            <a:ext cx="8305800" cy="738187"/>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基本原理</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69635" name="Rectangle 3"/>
          <p:cNvSpPr>
            <a:spLocks noGrp="1" noChangeArrowheads="1"/>
          </p:cNvSpPr>
          <p:nvPr>
            <p:ph type="body" idx="1"/>
          </p:nvPr>
        </p:nvSpPr>
        <p:spPr>
          <a:xfrm>
            <a:off x="285750" y="685800"/>
            <a:ext cx="8643938" cy="2197100"/>
          </a:xfrm>
        </p:spPr>
        <p:txBody>
          <a:bodyPr/>
          <a:lstStyle/>
          <a:p>
            <a:pPr algn="just">
              <a:lnSpc>
                <a:spcPct val="90000"/>
              </a:lnSpc>
              <a:buFontTx/>
              <a:buNone/>
              <a:defRPr/>
            </a:pPr>
            <a:r>
              <a:rPr lang="en-US" altLang="zh-CN" dirty="0">
                <a:latin typeface="华文新魏" pitchFamily="2" charset="-122"/>
                <a:ea typeface="华文新魏" pitchFamily="2" charset="-122"/>
              </a:rPr>
              <a:t>  </a:t>
            </a:r>
            <a:r>
              <a:rPr lang="en-US" altLang="zh-CN" sz="3600" dirty="0">
                <a:latin typeface="Times New Roman"/>
                <a:ea typeface="华文新魏" pitchFamily="2" charset="-122"/>
              </a:rPr>
              <a:t>•</a:t>
            </a:r>
            <a:r>
              <a:rPr lang="zh-CN" altLang="en-US" sz="2400" dirty="0">
                <a:latin typeface="Times New Roman" pitchFamily="18" charset="0"/>
                <a:ea typeface="华文新魏" pitchFamily="2" charset="-122"/>
                <a:cs typeface="Times New Roman" pitchFamily="18" charset="0"/>
              </a:rPr>
              <a:t>在分段管理系统中，对所有地址空间的访问均要求两个成分： </a:t>
            </a:r>
            <a:r>
              <a:rPr lang="en-US" altLang="zh-CN" sz="2400" dirty="0">
                <a:latin typeface="Times New Roman" pitchFamily="18" charset="0"/>
                <a:ea typeface="华文新魏" pitchFamily="2" charset="-122"/>
                <a:cs typeface="Times New Roman" pitchFamily="18" charset="0"/>
              </a:rPr>
              <a:t>(1)</a:t>
            </a:r>
            <a:r>
              <a:rPr lang="zh-CN" altLang="en-US" sz="2400" dirty="0">
                <a:latin typeface="Times New Roman" pitchFamily="18" charset="0"/>
                <a:ea typeface="华文新魏" pitchFamily="2" charset="-122"/>
                <a:cs typeface="Times New Roman" pitchFamily="18" charset="0"/>
              </a:rPr>
              <a:t>段的名字；</a:t>
            </a:r>
            <a:r>
              <a:rPr lang="en-US" altLang="zh-CN" sz="2400" dirty="0">
                <a:latin typeface="Times New Roman" pitchFamily="18" charset="0"/>
                <a:ea typeface="华文新魏" pitchFamily="2" charset="-122"/>
                <a:cs typeface="Times New Roman" pitchFamily="18" charset="0"/>
              </a:rPr>
              <a:t>(2)</a:t>
            </a:r>
            <a:r>
              <a:rPr lang="zh-CN" altLang="en-US" sz="2400" dirty="0">
                <a:latin typeface="Times New Roman" pitchFamily="18" charset="0"/>
                <a:ea typeface="华文新魏" pitchFamily="2" charset="-122"/>
                <a:cs typeface="Times New Roman" pitchFamily="18" charset="0"/>
              </a:rPr>
              <a:t>段内地址。例如，可按下述调用：</a:t>
            </a:r>
          </a:p>
          <a:p>
            <a:pPr>
              <a:lnSpc>
                <a:spcPct val="90000"/>
              </a:lnSpc>
              <a:spcBef>
                <a:spcPct val="50000"/>
              </a:spcBef>
              <a:buFontTx/>
              <a:buNone/>
              <a:defRPr/>
            </a:pPr>
            <a:r>
              <a:rPr lang="zh-CN" altLang="en-US" sz="2400" dirty="0">
                <a:latin typeface="Times New Roman" pitchFamily="18" charset="0"/>
                <a:ea typeface="华文新魏" pitchFamily="2" charset="-122"/>
                <a:cs typeface="Times New Roman" pitchFamily="18" charset="0"/>
              </a:rPr>
              <a:t>       </a:t>
            </a:r>
            <a:r>
              <a:rPr lang="en-US" altLang="zh-CN" sz="2400" dirty="0" err="1">
                <a:latin typeface="Times New Roman" pitchFamily="18" charset="0"/>
                <a:ea typeface="华文新魏" pitchFamily="2" charset="-122"/>
                <a:cs typeface="Times New Roman" pitchFamily="18" charset="0"/>
              </a:rPr>
              <a:t>LOADl</a:t>
            </a:r>
            <a:r>
              <a:rPr lang="zh-CN" altLang="en-US" sz="2400" dirty="0">
                <a:latin typeface="Times New Roman" pitchFamily="18" charset="0"/>
                <a:ea typeface="华文新魏" pitchFamily="2" charset="-122"/>
                <a:cs typeface="Times New Roman" pitchFamily="18" charset="0"/>
              </a:rPr>
              <a:t>，  </a:t>
            </a:r>
            <a:r>
              <a:rPr lang="en-US" altLang="zh-CN" sz="2400" dirty="0">
                <a:latin typeface="Times New Roman" pitchFamily="18" charset="0"/>
                <a:ea typeface="华文新魏" pitchFamily="2" charset="-122"/>
                <a:cs typeface="Times New Roman" pitchFamily="18" charset="0"/>
              </a:rPr>
              <a:t>[A]|&lt;D&gt;  </a:t>
            </a:r>
            <a:r>
              <a:rPr lang="zh-CN" altLang="en-US" sz="2400" dirty="0">
                <a:latin typeface="Times New Roman" pitchFamily="18" charset="0"/>
                <a:ea typeface="华文新魏" pitchFamily="2" charset="-122"/>
                <a:cs typeface="Times New Roman" pitchFamily="18" charset="0"/>
              </a:rPr>
              <a:t>将数组</a:t>
            </a:r>
            <a:r>
              <a:rPr lang="en-US" altLang="zh-CN" sz="2400" dirty="0">
                <a:latin typeface="Times New Roman" pitchFamily="18" charset="0"/>
                <a:ea typeface="华文新魏" pitchFamily="2" charset="-122"/>
                <a:cs typeface="Times New Roman" pitchFamily="18" charset="0"/>
              </a:rPr>
              <a:t>A</a:t>
            </a:r>
            <a:r>
              <a:rPr lang="zh-CN" altLang="en-US" sz="2400" dirty="0">
                <a:latin typeface="Times New Roman" pitchFamily="18" charset="0"/>
                <a:ea typeface="华文新魏" pitchFamily="2" charset="-122"/>
                <a:cs typeface="Times New Roman" pitchFamily="18" charset="0"/>
              </a:rPr>
              <a:t>的</a:t>
            </a:r>
            <a:r>
              <a:rPr lang="en-US" altLang="zh-CN" sz="2400" dirty="0">
                <a:latin typeface="Times New Roman" pitchFamily="18" charset="0"/>
                <a:ea typeface="华文新魏" pitchFamily="2" charset="-122"/>
                <a:cs typeface="Times New Roman" pitchFamily="18" charset="0"/>
              </a:rPr>
              <a:t>D</a:t>
            </a:r>
            <a:r>
              <a:rPr lang="zh-CN" altLang="en-US" sz="2400" dirty="0">
                <a:latin typeface="Times New Roman" pitchFamily="18" charset="0"/>
                <a:ea typeface="华文新魏" pitchFamily="2" charset="-122"/>
                <a:cs typeface="Times New Roman" pitchFamily="18" charset="0"/>
              </a:rPr>
              <a:t>单元的值读入寄存器</a:t>
            </a:r>
            <a:r>
              <a:rPr lang="en-US" altLang="zh-CN" sz="2400" dirty="0">
                <a:latin typeface="Times New Roman" pitchFamily="18" charset="0"/>
                <a:ea typeface="华文新魏" pitchFamily="2" charset="-122"/>
                <a:cs typeface="Times New Roman" pitchFamily="18" charset="0"/>
              </a:rPr>
              <a:t>1</a:t>
            </a:r>
            <a:r>
              <a:rPr lang="zh-CN" altLang="en-US" sz="2400" dirty="0">
                <a:latin typeface="Times New Roman" pitchFamily="18" charset="0"/>
                <a:ea typeface="华文新魏" pitchFamily="2" charset="-122"/>
                <a:cs typeface="Times New Roman" pitchFamily="18" charset="0"/>
              </a:rPr>
              <a:t>，</a:t>
            </a:r>
          </a:p>
          <a:p>
            <a:pPr marL="0" indent="0">
              <a:lnSpc>
                <a:spcPct val="90000"/>
              </a:lnSpc>
              <a:spcBef>
                <a:spcPct val="50000"/>
              </a:spcBef>
              <a:buFontTx/>
              <a:buNone/>
              <a:defRPr/>
            </a:pPr>
            <a:r>
              <a:rPr lang="zh-CN" altLang="en-US" sz="2400" dirty="0">
                <a:latin typeface="Times New Roman" pitchFamily="18" charset="0"/>
                <a:ea typeface="华文新魏" pitchFamily="2" charset="-122"/>
                <a:cs typeface="Times New Roman" pitchFamily="18" charset="0"/>
              </a:rPr>
              <a:t>这些符号程序经汇编和装配后，指令和数据的单元地址均由两部分构成；一是表示段名的段号，一是段内位移量，即单元号。</a:t>
            </a:r>
          </a:p>
        </p:txBody>
      </p:sp>
    </p:spTree>
    <p:extLst>
      <p:ext uri="{BB962C8B-B14F-4D97-AF65-F5344CB8AC3E}">
        <p14:creationId xmlns:p14="http://schemas.microsoft.com/office/powerpoint/2010/main" val="2825518549"/>
      </p:ext>
    </p:extLst>
  </p:cSld>
  <p:clrMapOvr>
    <a:masterClrMapping/>
  </p:clrMapOvr>
  <p:transition>
    <p:split orient="vert" dir="in"/>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xfrm>
            <a:off x="571500" y="214313"/>
            <a:ext cx="8305800" cy="738187"/>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基本原理</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sp>
        <p:nvSpPr>
          <p:cNvPr id="70660" name="Rectangle 4"/>
          <p:cNvSpPr>
            <a:spLocks noGrp="1" noChangeArrowheads="1"/>
          </p:cNvSpPr>
          <p:nvPr>
            <p:ph type="body" idx="1"/>
          </p:nvPr>
        </p:nvSpPr>
        <p:spPr>
          <a:xfrm>
            <a:off x="228600" y="1071563"/>
            <a:ext cx="3557588" cy="498475"/>
          </a:xfrm>
        </p:spPr>
        <p:txBody>
          <a:bodyPr/>
          <a:lstStyle/>
          <a:p>
            <a:pPr algn="just">
              <a:lnSpc>
                <a:spcPct val="90000"/>
              </a:lnSpc>
              <a:buFontTx/>
              <a:buNone/>
            </a:pPr>
            <a:r>
              <a:rPr lang="en-US" altLang="zh-CN" sz="2800">
                <a:latin typeface="华文新魏" panose="02010800040101010101" pitchFamily="2" charset="-122"/>
                <a:ea typeface="华文新魏" panose="02010800040101010101" pitchFamily="2" charset="-122"/>
              </a:rPr>
              <a:t>  </a:t>
            </a:r>
            <a:r>
              <a:rPr lang="en-US" altLang="zh-CN" sz="3600">
                <a:latin typeface="Times New Roman" panose="02020603050405020304" pitchFamily="18" charset="0"/>
                <a:ea typeface="隶书" panose="02010509060101010101" pitchFamily="49" charset="-122"/>
              </a:rPr>
              <a:t>•</a:t>
            </a:r>
            <a:r>
              <a:rPr lang="zh-CN" altLang="en-US">
                <a:solidFill>
                  <a:srgbClr val="333399"/>
                </a:solidFill>
                <a:latin typeface="黑体" panose="02010609060101010101" pitchFamily="49" charset="-122"/>
                <a:ea typeface="黑体" panose="02010609060101010101" pitchFamily="49" charset="-122"/>
              </a:rPr>
              <a:t>逻辑地址格式</a:t>
            </a:r>
            <a:r>
              <a:rPr lang="zh-CN" altLang="en-US" sz="2800">
                <a:solidFill>
                  <a:srgbClr val="333399"/>
                </a:solidFill>
                <a:latin typeface="黑体" panose="02010609060101010101" pitchFamily="49" charset="-122"/>
                <a:ea typeface="黑体" panose="02010609060101010101" pitchFamily="49" charset="-122"/>
              </a:rPr>
              <a:t>：</a:t>
            </a:r>
          </a:p>
        </p:txBody>
      </p:sp>
      <p:grpSp>
        <p:nvGrpSpPr>
          <p:cNvPr id="2" name="Group 5"/>
          <p:cNvGrpSpPr>
            <a:grpSpLocks/>
          </p:cNvGrpSpPr>
          <p:nvPr/>
        </p:nvGrpSpPr>
        <p:grpSpPr bwMode="auto">
          <a:xfrm>
            <a:off x="3500438" y="1071563"/>
            <a:ext cx="4429125" cy="1112837"/>
            <a:chOff x="2112" y="1968"/>
            <a:chExt cx="2544" cy="701"/>
          </a:xfrm>
        </p:grpSpPr>
        <p:sp>
          <p:nvSpPr>
            <p:cNvPr id="80905" name="Rectangle 6"/>
            <p:cNvSpPr>
              <a:spLocks noChangeArrowheads="1"/>
            </p:cNvSpPr>
            <p:nvPr/>
          </p:nvSpPr>
          <p:spPr bwMode="auto">
            <a:xfrm>
              <a:off x="2352" y="1968"/>
              <a:ext cx="2112" cy="43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sz="2400"/>
                <a:t>段号         段内位移</a:t>
              </a:r>
            </a:p>
          </p:txBody>
        </p:sp>
        <p:sp>
          <p:nvSpPr>
            <p:cNvPr id="80906" name="Line 7"/>
            <p:cNvSpPr>
              <a:spLocks noChangeShapeType="1"/>
            </p:cNvSpPr>
            <p:nvPr/>
          </p:nvSpPr>
          <p:spPr bwMode="auto">
            <a:xfrm>
              <a:off x="3120" y="196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Text Box 8"/>
            <p:cNvSpPr txBox="1">
              <a:spLocks noChangeArrowheads="1"/>
            </p:cNvSpPr>
            <p:nvPr/>
          </p:nvSpPr>
          <p:spPr bwMode="auto">
            <a:xfrm>
              <a:off x="4368" y="240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23</a:t>
              </a:r>
            </a:p>
          </p:txBody>
        </p:sp>
        <p:sp>
          <p:nvSpPr>
            <p:cNvPr id="80908" name="Text Box 9"/>
            <p:cNvSpPr txBox="1">
              <a:spLocks noChangeArrowheads="1"/>
            </p:cNvSpPr>
            <p:nvPr/>
          </p:nvSpPr>
          <p:spPr bwMode="auto">
            <a:xfrm>
              <a:off x="2976" y="240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7 8</a:t>
              </a:r>
            </a:p>
          </p:txBody>
        </p:sp>
        <p:sp>
          <p:nvSpPr>
            <p:cNvPr id="80909" name="Text Box 10"/>
            <p:cNvSpPr txBox="1">
              <a:spLocks noChangeArrowheads="1"/>
            </p:cNvSpPr>
            <p:nvPr/>
          </p:nvSpPr>
          <p:spPr bwMode="auto">
            <a:xfrm>
              <a:off x="2112" y="2400"/>
              <a:ext cx="2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en-US" altLang="zh-CN" sz="2800"/>
                <a:t>0</a:t>
              </a:r>
            </a:p>
          </p:txBody>
        </p:sp>
      </p:grpSp>
      <p:sp>
        <p:nvSpPr>
          <p:cNvPr id="70667" name="Rectangle 11"/>
          <p:cNvSpPr>
            <a:spLocks noChangeArrowheads="1"/>
          </p:cNvSpPr>
          <p:nvPr/>
        </p:nvSpPr>
        <p:spPr bwMode="auto">
          <a:xfrm>
            <a:off x="285750" y="22860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25563" indent="-13255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隶书" panose="02010509060101010101" pitchFamily="49" charset="-122"/>
              </a:rPr>
              <a:t>•</a:t>
            </a:r>
            <a:r>
              <a:rPr lang="zh-CN" altLang="en-US" sz="3200" dirty="0">
                <a:solidFill>
                  <a:srgbClr val="333399"/>
                </a:solidFill>
                <a:latin typeface="黑体" panose="02010609060101010101" pitchFamily="49" charset="-122"/>
                <a:ea typeface="黑体" panose="02010609060101010101" pitchFamily="49" charset="-122"/>
              </a:rPr>
              <a:t>段表：</a:t>
            </a:r>
            <a:r>
              <a:rPr lang="zh-CN" altLang="en-US" sz="3200" dirty="0">
                <a:latin typeface="华文新魏" panose="02010800040101010101" pitchFamily="2" charset="-122"/>
                <a:ea typeface="华文新魏" panose="02010800040101010101" pitchFamily="2" charset="-122"/>
              </a:rPr>
              <a:t>实现逻辑地址到物理地址的映射，</a:t>
            </a:r>
            <a:r>
              <a:rPr lang="zh-CN" altLang="en-US" sz="3200" dirty="0">
                <a:latin typeface="华文新魏" panose="02010800040101010101" pitchFamily="2" charset="-122"/>
                <a:ea typeface="华文新魏" panose="02010800040101010101" pitchFamily="2" charset="-122"/>
                <a:hlinkClick r:id="rId2" action="ppaction://hlinksldjump"/>
              </a:rPr>
              <a:t>图示。</a:t>
            </a:r>
            <a:endParaRPr lang="zh-CN" altLang="en-US" sz="3200" dirty="0">
              <a:latin typeface="华文新魏" panose="02010800040101010101" pitchFamily="2" charset="-122"/>
              <a:ea typeface="华文新魏" panose="02010800040101010101" pitchFamily="2" charset="-122"/>
            </a:endParaRPr>
          </a:p>
        </p:txBody>
      </p:sp>
      <p:sp>
        <p:nvSpPr>
          <p:cNvPr id="70669" name="Rectangle 13"/>
          <p:cNvSpPr>
            <a:spLocks noChangeArrowheads="1"/>
          </p:cNvSpPr>
          <p:nvPr/>
        </p:nvSpPr>
        <p:spPr bwMode="auto">
          <a:xfrm>
            <a:off x="381000" y="3048000"/>
            <a:ext cx="8334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39825" indent="-11398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ea typeface="隶书" panose="02010509060101010101" pitchFamily="49" charset="-122"/>
              </a:rPr>
              <a:t>•</a:t>
            </a:r>
            <a:r>
              <a:rPr lang="zh-CN" altLang="en-US" sz="3200">
                <a:solidFill>
                  <a:srgbClr val="333399"/>
                </a:solidFill>
                <a:latin typeface="黑体" panose="02010609060101010101" pitchFamily="49" charset="-122"/>
                <a:ea typeface="黑体" panose="02010609060101010101" pitchFamily="49" charset="-122"/>
              </a:rPr>
              <a:t>段表控制寄存器：</a:t>
            </a:r>
            <a:r>
              <a:rPr lang="zh-CN" altLang="en-US" sz="3200">
                <a:latin typeface="华文新魏" panose="02010800040101010101" pitchFamily="2" charset="-122"/>
                <a:ea typeface="华文新魏" panose="02010800040101010101" pitchFamily="2" charset="-122"/>
              </a:rPr>
              <a:t>它用来存放当前占用</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运行的作业的</a:t>
            </a:r>
            <a:r>
              <a:rPr lang="zh-CN" altLang="en-US" sz="3200" b="1">
                <a:solidFill>
                  <a:srgbClr val="FF0000"/>
                </a:solidFill>
                <a:latin typeface="华文新魏" panose="02010800040101010101" pitchFamily="2" charset="-122"/>
                <a:ea typeface="华文新魏" panose="02010800040101010101" pitchFamily="2" charset="-122"/>
              </a:rPr>
              <a:t>段表起址和长度</a:t>
            </a:r>
            <a:r>
              <a:rPr lang="zh-CN" altLang="en-US" sz="3200">
                <a:ea typeface="隶书" panose="02010509060101010101" pitchFamily="49" charset="-122"/>
              </a:rPr>
              <a:t>。</a:t>
            </a:r>
            <a:r>
              <a:rPr lang="zh-CN" altLang="en-US" sz="2800">
                <a:ea typeface="仿宋_GB2312" pitchFamily="49" charset="-122"/>
              </a:rPr>
              <a:t> </a:t>
            </a:r>
          </a:p>
        </p:txBody>
      </p:sp>
      <p:sp>
        <p:nvSpPr>
          <p:cNvPr id="70670" name="Rectangle 14"/>
          <p:cNvSpPr>
            <a:spLocks noChangeArrowheads="1"/>
          </p:cNvSpPr>
          <p:nvPr/>
        </p:nvSpPr>
        <p:spPr bwMode="auto">
          <a:xfrm>
            <a:off x="428625" y="4357688"/>
            <a:ext cx="7620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325563" indent="-13255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ea typeface="隶书" panose="02010509060101010101" pitchFamily="49" charset="-122"/>
              </a:rPr>
              <a:t>•</a:t>
            </a:r>
            <a:r>
              <a:rPr lang="zh-CN" altLang="en-US" sz="3200" dirty="0">
                <a:solidFill>
                  <a:srgbClr val="333399"/>
                </a:solidFill>
                <a:latin typeface="黑体" panose="02010609060101010101" pitchFamily="49" charset="-122"/>
                <a:ea typeface="黑体" panose="02010609060101010101" pitchFamily="49" charset="-122"/>
              </a:rPr>
              <a:t>地址映射和存储保护：</a:t>
            </a:r>
            <a:r>
              <a:rPr lang="en-US" altLang="zh-CN" sz="3200" dirty="0">
                <a:ea typeface="隶书" panose="02010509060101010101" pitchFamily="49" charset="-122"/>
              </a:rPr>
              <a:t>P214</a:t>
            </a:r>
            <a:r>
              <a:rPr lang="zh-CN" altLang="en-US" sz="3200" dirty="0">
                <a:latin typeface="华文新魏" panose="02010800040101010101" pitchFamily="2" charset="-122"/>
                <a:ea typeface="华文新魏" panose="02010800040101010101" pitchFamily="2" charset="-122"/>
              </a:rPr>
              <a:t>图</a:t>
            </a:r>
            <a:r>
              <a:rPr lang="en-US" altLang="zh-CN" sz="3200" dirty="0">
                <a:ea typeface="隶书" panose="02010509060101010101" pitchFamily="49" charset="-122"/>
              </a:rPr>
              <a:t>4.11</a:t>
            </a:r>
          </a:p>
        </p:txBody>
      </p:sp>
      <p:sp>
        <p:nvSpPr>
          <p:cNvPr id="70672" name="Text Box 16"/>
          <p:cNvSpPr txBox="1">
            <a:spLocks noChangeArrowheads="1"/>
          </p:cNvSpPr>
          <p:nvPr/>
        </p:nvSpPr>
        <p:spPr bwMode="auto">
          <a:xfrm>
            <a:off x="928688" y="5072063"/>
            <a:ext cx="7643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a:solidFill>
                  <a:srgbClr val="FF0000"/>
                </a:solidFill>
                <a:latin typeface="华文新魏" panose="02010800040101010101" pitchFamily="2" charset="-122"/>
                <a:ea typeface="华文新魏" panose="02010800040101010101" pitchFamily="2" charset="-122"/>
              </a:rPr>
              <a:t>物理地址</a:t>
            </a:r>
            <a:r>
              <a:rPr lang="en-US" altLang="zh-CN" sz="3600">
                <a:solidFill>
                  <a:srgbClr val="FF0000"/>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段起始地址</a:t>
            </a:r>
            <a:r>
              <a:rPr lang="en-US" altLang="zh-CN" sz="3600">
                <a:solidFill>
                  <a:srgbClr val="FF0000"/>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段内位移</a:t>
            </a:r>
          </a:p>
        </p:txBody>
      </p:sp>
    </p:spTree>
    <p:extLst>
      <p:ext uri="{BB962C8B-B14F-4D97-AF65-F5344CB8AC3E}">
        <p14:creationId xmlns:p14="http://schemas.microsoft.com/office/powerpoint/2010/main" val="167191627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6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0672"/>
                                        </p:tgtEl>
                                        <p:attrNameLst>
                                          <p:attrName>style.visibility</p:attrName>
                                        </p:attrNameLst>
                                      </p:cBhvr>
                                      <p:to>
                                        <p:strVal val="visible"/>
                                      </p:to>
                                    </p:set>
                                    <p:animEffect transition="in" filter="dissolve">
                                      <p:cBhvr>
                                        <p:cTn id="27" dur="500"/>
                                        <p:tgtEl>
                                          <p:spTgt spid="7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P spid="70667" grpId="0" autoUpdateAnimBg="0"/>
      <p:bldP spid="70669" grpId="0" autoUpdateAnimBg="0"/>
      <p:bldP spid="70670" grpId="0" autoUpdateAnimBg="0"/>
      <p:bldP spid="70672"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00063" y="642938"/>
            <a:ext cx="7772400" cy="738187"/>
          </a:xfrm>
        </p:spPr>
        <p:txBody>
          <a:bodyPr/>
          <a:lstStyle/>
          <a:p>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4.4.3</a:t>
            </a:r>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段的共享和保护</a:t>
            </a:r>
          </a:p>
        </p:txBody>
      </p:sp>
      <p:sp>
        <p:nvSpPr>
          <p:cNvPr id="81923" name="Rectangle 3"/>
          <p:cNvSpPr>
            <a:spLocks noGrp="1" noChangeArrowheads="1"/>
          </p:cNvSpPr>
          <p:nvPr>
            <p:ph type="body" idx="1"/>
          </p:nvPr>
        </p:nvSpPr>
        <p:spPr>
          <a:xfrm>
            <a:off x="1143000" y="1928813"/>
            <a:ext cx="7315200" cy="1717675"/>
          </a:xfrm>
        </p:spPr>
        <p:txBody>
          <a:bodyPr/>
          <a:lstStyle/>
          <a:p>
            <a:pPr>
              <a:lnSpc>
                <a:spcPct val="90000"/>
              </a:lnSpc>
            </a:pPr>
            <a:r>
              <a:rPr lang="zh-CN" altLang="en-US" sz="3600">
                <a:latin typeface="华文新魏" panose="02010800040101010101" pitchFamily="2" charset="-122"/>
                <a:ea typeface="华文新魏" panose="02010800040101010101" pitchFamily="2" charset="-122"/>
              </a:rPr>
              <a:t>数据段的共享</a:t>
            </a:r>
          </a:p>
          <a:p>
            <a:pPr>
              <a:lnSpc>
                <a:spcPct val="90000"/>
              </a:lnSpc>
            </a:pPr>
            <a:r>
              <a:rPr lang="zh-CN" altLang="en-US" sz="3600">
                <a:latin typeface="华文新魏" panose="02010800040101010101" pitchFamily="2" charset="-122"/>
                <a:ea typeface="华文新魏" panose="02010800040101010101" pitchFamily="2" charset="-122"/>
              </a:rPr>
              <a:t>代码段的共享</a:t>
            </a:r>
            <a:endParaRPr lang="en-US" altLang="zh-CN" sz="3600">
              <a:latin typeface="华文新魏" panose="02010800040101010101" pitchFamily="2" charset="-122"/>
              <a:ea typeface="华文新魏" panose="02010800040101010101" pitchFamily="2" charset="-122"/>
            </a:endParaRPr>
          </a:p>
          <a:p>
            <a:pPr>
              <a:lnSpc>
                <a:spcPct val="90000"/>
              </a:lnSpc>
            </a:pPr>
            <a:r>
              <a:rPr lang="zh-CN" altLang="en-US" sz="3600">
                <a:latin typeface="华文新魏" panose="02010800040101010101" pitchFamily="2" charset="-122"/>
                <a:ea typeface="华文新魏" panose="02010800040101010101" pitchFamily="2" charset="-122"/>
              </a:rPr>
              <a:t>对共享段的信息必须进行保护。</a:t>
            </a:r>
            <a:endParaRPr lang="en-US" altLang="zh-CN" sz="28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52766348"/>
      </p:ext>
    </p:extLst>
  </p:cSld>
  <p:clrMapOvr>
    <a:masterClrMapping/>
  </p:clrMapOvr>
  <p:transition>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552" y="188640"/>
            <a:ext cx="7772400" cy="711299"/>
          </a:xfrm>
        </p:spPr>
        <p:txBody>
          <a:bodyPr/>
          <a:lstStyle/>
          <a:p>
            <a:pPr eaLnBrk="1" hangingPunct="1">
              <a:defRPr/>
            </a:pPr>
            <a:r>
              <a:rPr lang="zh-CN" altLang="en-US" dirty="0">
                <a:solidFill>
                  <a:srgbClr val="FF0000"/>
                </a:solidFill>
                <a:latin typeface="Times New Roman" panose="02020603050405020304" pitchFamily="18" charset="0"/>
                <a:ea typeface="华文新魏" panose="02010800040101010101" pitchFamily="2" charset="-122"/>
              </a:rPr>
              <a:t>编译、链接、装载</a:t>
            </a:r>
            <a:endParaRPr lang="zh-CN" altLang="en-US" sz="4220" dirty="0">
              <a:latin typeface="华文新魏" pitchFamily="2" charset="-122"/>
              <a:ea typeface="华文新魏" pitchFamily="2" charset="-122"/>
            </a:endParaRPr>
          </a:p>
        </p:txBody>
      </p:sp>
      <p:sp>
        <p:nvSpPr>
          <p:cNvPr id="9219" name="Rectangle 3"/>
          <p:cNvSpPr>
            <a:spLocks noGrp="1" noChangeArrowheads="1"/>
          </p:cNvSpPr>
          <p:nvPr>
            <p:ph type="body" idx="1"/>
          </p:nvPr>
        </p:nvSpPr>
        <p:spPr>
          <a:xfrm>
            <a:off x="323528" y="1052736"/>
            <a:ext cx="8497887" cy="5327650"/>
          </a:xfrm>
        </p:spPr>
        <p:txBody>
          <a:bodyPr/>
          <a:lstStyle/>
          <a:p>
            <a:pPr eaLnBrk="1" hangingPunct="1"/>
            <a:r>
              <a:rPr lang="zh-CN" altLang="en-US" sz="2800" dirty="0">
                <a:latin typeface="华文新魏" panose="02010800040101010101" pitchFamily="2" charset="-122"/>
                <a:ea typeface="华文新魏" panose="02010800040101010101" pitchFamily="2" charset="-122"/>
              </a:rPr>
              <a:t>编译程序负责记录引用发生的位置，编译或汇编的结果产生相应的多个目标代码模块，每个都附有供引用使用的</a:t>
            </a:r>
            <a:r>
              <a:rPr lang="zh-CN" altLang="en-US" sz="2800" dirty="0">
                <a:solidFill>
                  <a:srgbClr val="FF0000"/>
                </a:solidFill>
                <a:latin typeface="华文新魏" panose="02010800040101010101" pitchFamily="2" charset="-122"/>
                <a:ea typeface="华文新魏" panose="02010800040101010101" pitchFamily="2" charset="-122"/>
              </a:rPr>
              <a:t>内部符号表</a:t>
            </a:r>
            <a:r>
              <a:rPr lang="zh-CN" altLang="en-US" sz="2800" dirty="0">
                <a:latin typeface="华文新魏" panose="02010800040101010101" pitchFamily="2" charset="-122"/>
                <a:ea typeface="华文新魏" panose="02010800040101010101" pitchFamily="2" charset="-122"/>
              </a:rPr>
              <a:t>和</a:t>
            </a:r>
            <a:r>
              <a:rPr lang="zh-CN" altLang="en-US" sz="2800" dirty="0">
                <a:solidFill>
                  <a:srgbClr val="FF0000"/>
                </a:solidFill>
                <a:latin typeface="华文新魏" panose="02010800040101010101" pitchFamily="2" charset="-122"/>
                <a:ea typeface="华文新魏" panose="02010800040101010101" pitchFamily="2" charset="-122"/>
              </a:rPr>
              <a:t>外部符号表</a:t>
            </a:r>
            <a:r>
              <a:rPr lang="zh-CN" altLang="en-US" sz="2800" dirty="0">
                <a:latin typeface="华文新魏" panose="02010800040101010101" pitchFamily="2" charset="-122"/>
                <a:ea typeface="华文新魏" panose="02010800040101010101" pitchFamily="2" charset="-122"/>
              </a:rPr>
              <a:t>。符号表中依次给出每个符号名及在本目标代码模块中的名字地址，在模块被链接时进行转换。 </a:t>
            </a:r>
          </a:p>
          <a:p>
            <a:pPr eaLnBrk="1" hangingPunct="1"/>
            <a:r>
              <a:rPr lang="zh-CN" altLang="en-US" sz="2800" dirty="0">
                <a:latin typeface="华文新魏" panose="02010800040101010101" pitchFamily="2" charset="-122"/>
                <a:ea typeface="华文新魏" panose="02010800040101010101" pitchFamily="2" charset="-122"/>
              </a:rPr>
              <a:t>链接需要解析内部和外部符号表，把对</a:t>
            </a:r>
            <a:r>
              <a:rPr lang="zh-CN" altLang="en-US" sz="2800" dirty="0">
                <a:solidFill>
                  <a:srgbClr val="FF0000"/>
                </a:solidFill>
                <a:latin typeface="华文新魏" panose="02010800040101010101" pitchFamily="2" charset="-122"/>
                <a:ea typeface="华文新魏" panose="02010800040101010101" pitchFamily="2" charset="-122"/>
              </a:rPr>
              <a:t>符号名字引用</a:t>
            </a:r>
            <a:r>
              <a:rPr lang="zh-CN" altLang="en-US" sz="2800" dirty="0">
                <a:latin typeface="华文新魏" panose="02010800040101010101" pitchFamily="2" charset="-122"/>
                <a:ea typeface="华文新魏" panose="02010800040101010101" pitchFamily="2" charset="-122"/>
              </a:rPr>
              <a:t>转换为</a:t>
            </a:r>
            <a:r>
              <a:rPr lang="zh-CN" altLang="en-US" sz="2800" dirty="0">
                <a:solidFill>
                  <a:srgbClr val="FF0000"/>
                </a:solidFill>
                <a:latin typeface="华文新魏" panose="02010800040101010101" pitchFamily="2" charset="-122"/>
                <a:ea typeface="华文新魏" panose="02010800040101010101" pitchFamily="2" charset="-122"/>
              </a:rPr>
              <a:t>数值引用</a:t>
            </a:r>
            <a:r>
              <a:rPr lang="zh-CN" altLang="en-US" sz="2800" dirty="0">
                <a:latin typeface="华文新魏" panose="02010800040101010101" pitchFamily="2" charset="-122"/>
                <a:ea typeface="华文新魏" panose="02010800040101010101" pitchFamily="2" charset="-122"/>
              </a:rPr>
              <a:t>，要转换每个涉及名字地址的程序入口点和数据引用点成为数值地址。</a:t>
            </a:r>
          </a:p>
          <a:p>
            <a:pPr eaLnBrk="1" hangingPunct="1"/>
            <a:r>
              <a:rPr lang="zh-CN" altLang="en-US" sz="2800" dirty="0">
                <a:latin typeface="华文新魏" panose="02010800040101010101" pitchFamily="2" charset="-122"/>
                <a:ea typeface="华文新魏" panose="02010800040101010101" pitchFamily="2" charset="-122"/>
              </a:rPr>
              <a:t>装入时根据指定的内存块首地址，再次修改和调整被装载模块中的每个逻辑地址，将逻辑地址绑定到物理地址。 </a:t>
            </a:r>
          </a:p>
        </p:txBody>
      </p:sp>
    </p:spTree>
    <p:extLst>
      <p:ext uri="{BB962C8B-B14F-4D97-AF65-F5344CB8AC3E}">
        <p14:creationId xmlns:p14="http://schemas.microsoft.com/office/powerpoint/2010/main" val="41099749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62000" y="304800"/>
            <a:ext cx="7772400" cy="830263"/>
          </a:xfrm>
        </p:spPr>
        <p:txBody>
          <a:bodyPr/>
          <a:lstStyle/>
          <a:p>
            <a:r>
              <a:rPr lang="en-US" altLang="zh-CN"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4.4.4</a:t>
            </a:r>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分段和分页的比较</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a:t>
            </a:r>
          </a:p>
        </p:txBody>
      </p:sp>
      <p:sp>
        <p:nvSpPr>
          <p:cNvPr id="82947" name="Rectangle 3"/>
          <p:cNvSpPr>
            <a:spLocks noGrp="1" noChangeArrowheads="1"/>
          </p:cNvSpPr>
          <p:nvPr>
            <p:ph type="body" idx="1"/>
          </p:nvPr>
        </p:nvSpPr>
        <p:spPr>
          <a:xfrm>
            <a:off x="914400" y="1371600"/>
            <a:ext cx="7391400" cy="5181600"/>
          </a:xfrm>
        </p:spPr>
        <p:txBody>
          <a:bodyPr/>
          <a:lstStyle/>
          <a:p>
            <a:pPr algn="just"/>
            <a:r>
              <a:rPr lang="zh-CN" altLang="en-US" sz="3600">
                <a:latin typeface="华文新魏" panose="02010800040101010101" pitchFamily="2" charset="-122"/>
                <a:ea typeface="华文新魏" panose="02010800040101010101" pitchFamily="2" charset="-122"/>
              </a:rPr>
              <a:t>分段是信息的逻辑单位，由源程序的逻辑结构所决定，用户可见，</a:t>
            </a:r>
          </a:p>
          <a:p>
            <a:pPr algn="just"/>
            <a:r>
              <a:rPr lang="zh-CN" altLang="en-US" sz="3600">
                <a:latin typeface="华文新魏" panose="02010800040101010101" pitchFamily="2" charset="-122"/>
                <a:ea typeface="华文新魏" panose="02010800040101010101" pitchFamily="2" charset="-122"/>
              </a:rPr>
              <a:t>段长可根据用户需要来规定，段起始地址可从任何主存地址开始。</a:t>
            </a:r>
          </a:p>
          <a:p>
            <a:pPr algn="just"/>
            <a:r>
              <a:rPr lang="zh-CN" altLang="en-US" sz="3600">
                <a:latin typeface="华文新魏" panose="02010800040101010101" pitchFamily="2" charset="-122"/>
                <a:ea typeface="华文新魏" panose="02010800040101010101" pitchFamily="2" charset="-122"/>
              </a:rPr>
              <a:t>分段方式中，源程序</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段号，段内位移</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经连结装配后地址仍保持二维结构。</a:t>
            </a:r>
          </a:p>
        </p:txBody>
      </p:sp>
    </p:spTree>
    <p:extLst>
      <p:ext uri="{BB962C8B-B14F-4D97-AF65-F5344CB8AC3E}">
        <p14:creationId xmlns:p14="http://schemas.microsoft.com/office/powerpoint/2010/main" val="1685808803"/>
      </p:ext>
    </p:extLst>
  </p:cSld>
  <p:clrMapOvr>
    <a:masterClrMapping/>
  </p:clrMapOvr>
  <p:transition>
    <p:split orient="vert"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304800"/>
            <a:ext cx="7772400" cy="738188"/>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分段和分页的比较</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 </a:t>
            </a:r>
          </a:p>
        </p:txBody>
      </p:sp>
      <p:sp>
        <p:nvSpPr>
          <p:cNvPr id="83971" name="Rectangle 3"/>
          <p:cNvSpPr>
            <a:spLocks noGrp="1" noChangeArrowheads="1"/>
          </p:cNvSpPr>
          <p:nvPr>
            <p:ph type="body" idx="1"/>
          </p:nvPr>
        </p:nvSpPr>
        <p:spPr>
          <a:xfrm>
            <a:off x="642938" y="1285875"/>
            <a:ext cx="8001000" cy="4098925"/>
          </a:xfrm>
        </p:spPr>
        <p:txBody>
          <a:bodyPr/>
          <a:lstStyle/>
          <a:p>
            <a:pPr algn="just"/>
            <a:r>
              <a:rPr lang="zh-CN" altLang="en-US" sz="3600">
                <a:latin typeface="华文新魏" panose="02010800040101010101" pitchFamily="2" charset="-122"/>
                <a:ea typeface="华文新魏" panose="02010800040101010101" pitchFamily="2" charset="-122"/>
              </a:rPr>
              <a:t>分页是信息的物理单位，与源程序的逻辑结构无关，用户不可见，</a:t>
            </a:r>
          </a:p>
          <a:p>
            <a:pPr algn="just"/>
            <a:r>
              <a:rPr lang="zh-CN" altLang="en-US" sz="3600">
                <a:latin typeface="华文新魏" panose="02010800040101010101" pitchFamily="2" charset="-122"/>
                <a:ea typeface="华文新魏" panose="02010800040101010101" pitchFamily="2" charset="-122"/>
              </a:rPr>
              <a:t>页长由系统确定，页面只能以页大小的整倍数地址开始。</a:t>
            </a:r>
          </a:p>
          <a:p>
            <a:pPr algn="just"/>
            <a:r>
              <a:rPr lang="zh-CN" altLang="en-US" sz="3600">
                <a:latin typeface="华文新魏" panose="02010800040101010101" pitchFamily="2" charset="-122"/>
                <a:ea typeface="华文新魏" panose="02010800040101010101" pitchFamily="2" charset="-122"/>
              </a:rPr>
              <a:t>分页方式中，源程序</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页号，页内位移</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经连结装配后地址变成了一维结构。</a:t>
            </a:r>
            <a:endParaRPr lang="en-US" altLang="zh-CN" sz="3600">
              <a:latin typeface="华文新魏" panose="02010800040101010101" pitchFamily="2" charset="-122"/>
              <a:ea typeface="华文新魏" panose="02010800040101010101" pitchFamily="2" charset="-122"/>
            </a:endParaRPr>
          </a:p>
        </p:txBody>
      </p:sp>
      <p:sp>
        <p:nvSpPr>
          <p:cNvPr id="83972" name="AutoShape 4">
            <a:hlinkClick r:id="" action="ppaction://hlinkshowjump?jump=endshow" highlightClick="1"/>
          </p:cNvPr>
          <p:cNvSpPr>
            <a:spLocks noChangeArrowheads="1"/>
          </p:cNvSpPr>
          <p:nvPr/>
        </p:nvSpPr>
        <p:spPr bwMode="auto">
          <a:xfrm>
            <a:off x="990600" y="6324600"/>
            <a:ext cx="533400" cy="304800"/>
          </a:xfrm>
          <a:prstGeom prst="actionButtonE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10809787"/>
      </p:ext>
    </p:extLst>
  </p:cSld>
  <p:clrMapOvr>
    <a:masterClrMapping/>
  </p:clrMapOvr>
  <p:transition>
    <p:split orient="vert"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457200" y="455613"/>
          <a:ext cx="8763000" cy="5792787"/>
        </p:xfrm>
        <a:graphic>
          <a:graphicData uri="http://schemas.openxmlformats.org/presentationml/2006/ole">
            <mc:AlternateContent xmlns:mc="http://schemas.openxmlformats.org/markup-compatibility/2006">
              <mc:Choice xmlns:v="urn:schemas-microsoft-com:vml" Requires="v">
                <p:oleObj spid="_x0000_s12391" name="图像文档" r:id="rId3" imgW="6858000" imgH="4533840" progId="Imaging.Document">
                  <p:embed/>
                </p:oleObj>
              </mc:Choice>
              <mc:Fallback>
                <p:oleObj name="图像文档" r:id="rId3" imgW="6858000" imgH="4533840" progId="Imaging.Docume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5613"/>
                        <a:ext cx="8763000" cy="579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Rectangle 2"/>
          <p:cNvSpPr>
            <a:spLocks noGrp="1" noChangeArrowheads="1"/>
          </p:cNvSpPr>
          <p:nvPr>
            <p:ph type="title"/>
          </p:nvPr>
        </p:nvSpPr>
        <p:spPr>
          <a:xfrm>
            <a:off x="457200" y="381000"/>
            <a:ext cx="8305800" cy="1143000"/>
          </a:xfrm>
        </p:spPr>
        <p:txBody>
          <a:bodyPr/>
          <a:lstStyle/>
          <a:p>
            <a:r>
              <a:rPr lang="zh-CN" altLang="en-US" sz="4800">
                <a:latin typeface="华文新魏" panose="02010800040101010101" pitchFamily="2" charset="-122"/>
                <a:ea typeface="华文新魏" panose="02010800040101010101" pitchFamily="2" charset="-122"/>
              </a:rPr>
              <a:t>段表</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9220" name="AutoShape 14">
            <a:hlinkClick r:id="rId5" action="ppaction://hlinksldjump" highlightClick="1"/>
          </p:cNvPr>
          <p:cNvSpPr>
            <a:spLocks noChangeArrowheads="1"/>
          </p:cNvSpPr>
          <p:nvPr/>
        </p:nvSpPr>
        <p:spPr bwMode="auto">
          <a:xfrm>
            <a:off x="2819400" y="6248400"/>
            <a:ext cx="762000" cy="381000"/>
          </a:xfrm>
          <a:prstGeom prst="actionButtonBlank">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t>返回</a:t>
            </a:r>
          </a:p>
        </p:txBody>
      </p:sp>
    </p:spTree>
    <p:extLst>
      <p:ext uri="{BB962C8B-B14F-4D97-AF65-F5344CB8AC3E}">
        <p14:creationId xmlns:p14="http://schemas.microsoft.com/office/powerpoint/2010/main" val="2505873526"/>
      </p:ext>
    </p:extLst>
  </p:cSld>
  <p:clrMapOvr>
    <a:masterClrMapping/>
  </p:clrMapOvr>
  <p:transition>
    <p:split orient="vert"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ctrTitle"/>
          </p:nvPr>
        </p:nvSpPr>
        <p:spPr>
          <a:xfrm>
            <a:off x="500063" y="857250"/>
            <a:ext cx="8001000" cy="830263"/>
          </a:xfrm>
        </p:spPr>
        <p:txBody>
          <a:bodyPr/>
          <a:lstStyle/>
          <a:p>
            <a:r>
              <a:rPr lang="en-US" altLang="zh-CN"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4.5   </a:t>
            </a:r>
            <a:r>
              <a:rPr lang="zh-CN" altLang="en-US" sz="54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a:t>
            </a:r>
          </a:p>
        </p:txBody>
      </p:sp>
      <p:sp>
        <p:nvSpPr>
          <p:cNvPr id="84995" name="Rectangle 3"/>
          <p:cNvSpPr>
            <a:spLocks noGrp="1" noChangeArrowheads="1"/>
          </p:cNvSpPr>
          <p:nvPr>
            <p:ph type="subTitle" idx="1"/>
          </p:nvPr>
        </p:nvSpPr>
        <p:spPr>
          <a:xfrm>
            <a:off x="1357313" y="2143125"/>
            <a:ext cx="7143750" cy="2832100"/>
          </a:xfrm>
        </p:spPr>
        <p:txBody>
          <a:bodyPr/>
          <a:lstStyle/>
          <a:p>
            <a:pPr algn="l"/>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4.5.1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虚拟存储管理的概念</a:t>
            </a:r>
            <a:endParaRPr lang="en-US" altLang="zh-CN" sz="4000">
              <a:latin typeface="Times New Roman" panose="02020603050405020304" pitchFamily="18" charset="0"/>
              <a:ea typeface="华文新魏" panose="02010800040101010101" pitchFamily="2" charset="-122"/>
              <a:cs typeface="Times New Roman" panose="02020603050405020304" pitchFamily="18" charset="0"/>
            </a:endParaRPr>
          </a:p>
          <a:p>
            <a:pPr algn="l"/>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4.5.2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请求分页虚拟存储管理</a:t>
            </a:r>
            <a:endParaRPr lang="en-US" altLang="zh-CN" sz="4000">
              <a:latin typeface="Times New Roman" panose="02020603050405020304" pitchFamily="18" charset="0"/>
              <a:ea typeface="华文新魏" panose="02010800040101010101" pitchFamily="2" charset="-122"/>
              <a:cs typeface="Times New Roman" panose="02020603050405020304" pitchFamily="18" charset="0"/>
            </a:endParaRPr>
          </a:p>
          <a:p>
            <a:pPr algn="l"/>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4.5.3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请求分段虚拟存储管理</a:t>
            </a:r>
            <a:endParaRPr lang="en-US" altLang="zh-CN" sz="4000">
              <a:latin typeface="Times New Roman" panose="02020603050405020304" pitchFamily="18" charset="0"/>
              <a:ea typeface="华文新魏" panose="02010800040101010101" pitchFamily="2" charset="-122"/>
              <a:cs typeface="Times New Roman" panose="02020603050405020304" pitchFamily="18" charset="0"/>
            </a:endParaRPr>
          </a:p>
          <a:p>
            <a:pPr algn="l"/>
            <a:r>
              <a:rPr lang="en-US" altLang="zh-CN" sz="4000">
                <a:latin typeface="Times New Roman" panose="02020603050405020304" pitchFamily="18" charset="0"/>
                <a:ea typeface="华文新魏" panose="02010800040101010101" pitchFamily="2" charset="-122"/>
                <a:cs typeface="Times New Roman" panose="02020603050405020304" pitchFamily="18" charset="0"/>
              </a:rPr>
              <a:t>4.5.4 </a:t>
            </a:r>
            <a:r>
              <a:rPr lang="zh-CN" altLang="en-US" sz="4000">
                <a:latin typeface="Times New Roman" panose="02020603050405020304" pitchFamily="18" charset="0"/>
                <a:ea typeface="华文新魏" panose="02010800040101010101" pitchFamily="2" charset="-122"/>
                <a:cs typeface="Times New Roman" panose="02020603050405020304" pitchFamily="18" charset="0"/>
              </a:rPr>
              <a:t>请求段页式虚拟存储管理</a:t>
            </a:r>
            <a:endParaRPr lang="en-US" altLang="zh-CN" sz="4000">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01886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57250" y="285750"/>
            <a:ext cx="7772400" cy="738188"/>
          </a:xfrm>
        </p:spPr>
        <p:txBody>
          <a:bodyPr/>
          <a:lstStyle/>
          <a:p>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4.5.1 </a:t>
            </a:r>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虚拟存储管理的概念</a:t>
            </a:r>
            <a:endPar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6147" name="Rectangle 3"/>
          <p:cNvSpPr>
            <a:spLocks noGrp="1" noChangeArrowheads="1"/>
          </p:cNvSpPr>
          <p:nvPr>
            <p:ph type="body" idx="1"/>
          </p:nvPr>
        </p:nvSpPr>
        <p:spPr>
          <a:xfrm>
            <a:off x="357188" y="1214438"/>
            <a:ext cx="8679308" cy="2092325"/>
          </a:xfrm>
        </p:spPr>
        <p:txBody>
          <a:bodyPr/>
          <a:lstStyle/>
          <a:p>
            <a:pPr>
              <a:buFont typeface="Wingdings" pitchFamily="2" charset="2"/>
              <a:buChar char="Ø"/>
              <a:defRPr/>
            </a:pPr>
            <a:r>
              <a:rPr lang="zh-CN" altLang="en-US" dirty="0">
                <a:solidFill>
                  <a:srgbClr val="333399"/>
                </a:solidFill>
                <a:latin typeface="黑体" pitchFamily="49" charset="-122"/>
                <a:ea typeface="黑体" pitchFamily="49" charset="-122"/>
              </a:rPr>
              <a:t>虚拟存储器的定义：</a:t>
            </a:r>
          </a:p>
          <a:p>
            <a:pPr marL="266700" indent="-266700">
              <a:buFontTx/>
              <a:buNone/>
              <a:defRPr/>
            </a:pPr>
            <a:r>
              <a:rPr lang="zh-CN" altLang="en-US" sz="4000" dirty="0">
                <a:latin typeface="华文新魏" pitchFamily="2" charset="-122"/>
                <a:ea typeface="华文新魏" pitchFamily="2" charset="-122"/>
              </a:rPr>
              <a:t>  </a:t>
            </a:r>
            <a:r>
              <a:rPr lang="zh-CN" altLang="en-US" sz="2800" dirty="0">
                <a:latin typeface="华文新魏" pitchFamily="2" charset="-122"/>
                <a:ea typeface="华文新魏" pitchFamily="2" charset="-122"/>
              </a:rPr>
              <a:t>在具有层次结构存储器的计算机系统中，采用自动实现部分装入和部分对换功能，为用户提供一个比物理主存容量大得多的，可寻址的一种</a:t>
            </a:r>
            <a:r>
              <a:rPr lang="zh-CN" altLang="en-US" sz="2800" dirty="0">
                <a:latin typeface="Times New Roman"/>
                <a:ea typeface="华文新魏" pitchFamily="2" charset="-122"/>
              </a:rPr>
              <a:t>“</a:t>
            </a:r>
            <a:r>
              <a:rPr lang="zh-CN" altLang="en-US" sz="2800" dirty="0">
                <a:latin typeface="华文新魏" pitchFamily="2" charset="-122"/>
                <a:ea typeface="华文新魏" pitchFamily="2" charset="-122"/>
              </a:rPr>
              <a:t>主存储器</a:t>
            </a:r>
            <a:r>
              <a:rPr lang="zh-CN" altLang="en-US" sz="2800" dirty="0">
                <a:latin typeface="Times New Roman"/>
                <a:ea typeface="华文新魏" pitchFamily="2" charset="-122"/>
              </a:rPr>
              <a:t>”</a:t>
            </a:r>
            <a:r>
              <a:rPr lang="zh-CN" altLang="en-US" sz="2800" dirty="0">
                <a:latin typeface="华文新魏" pitchFamily="2" charset="-122"/>
                <a:ea typeface="华文新魏" pitchFamily="2" charset="-122"/>
              </a:rPr>
              <a:t>。</a:t>
            </a:r>
            <a:endParaRPr lang="en-US" altLang="zh-CN" sz="2800" dirty="0">
              <a:latin typeface="华文新魏" pitchFamily="2" charset="-122"/>
              <a:ea typeface="华文新魏" pitchFamily="2" charset="-122"/>
            </a:endParaRPr>
          </a:p>
        </p:txBody>
      </p:sp>
      <p:sp>
        <p:nvSpPr>
          <p:cNvPr id="4" name="Rectangle 3"/>
          <p:cNvSpPr txBox="1">
            <a:spLocks noChangeArrowheads="1"/>
          </p:cNvSpPr>
          <p:nvPr/>
        </p:nvSpPr>
        <p:spPr bwMode="auto">
          <a:xfrm>
            <a:off x="535434" y="3645024"/>
            <a:ext cx="8501062" cy="1970087"/>
          </a:xfrm>
          <a:prstGeom prst="rect">
            <a:avLst/>
          </a:prstGeom>
          <a:noFill/>
          <a:ln w="9525">
            <a:noFill/>
            <a:miter lim="800000"/>
            <a:headEnd/>
            <a:tailEnd/>
          </a:ln>
        </p:spPr>
        <p:txBody>
          <a:bodyPr lIns="0" tIns="0" rIns="0" bIns="0">
            <a:spAutoFit/>
          </a:bodyPr>
          <a:lstStyle/>
          <a:p>
            <a:pPr marL="84138" indent="-84138" eaLnBrk="0" hangingPunct="0">
              <a:spcBef>
                <a:spcPct val="20000"/>
              </a:spcBef>
              <a:defRPr/>
            </a:pPr>
            <a:r>
              <a:rPr lang="zh-CN" altLang="en-US" sz="3200" dirty="0">
                <a:latin typeface="华文新魏" pitchFamily="2" charset="-122"/>
                <a:ea typeface="华文新魏" pitchFamily="2" charset="-122"/>
              </a:rPr>
              <a:t>         虚拟存储器是为扩大主存而采用的一种设计技巧，它的容量与主存大小无直接关系，而受限于</a:t>
            </a:r>
            <a:r>
              <a:rPr lang="zh-CN" altLang="en-US" sz="3200" dirty="0">
                <a:solidFill>
                  <a:srgbClr val="FF0000"/>
                </a:solidFill>
                <a:latin typeface="华文新魏" pitchFamily="2" charset="-122"/>
                <a:ea typeface="华文新魏" pitchFamily="2" charset="-122"/>
              </a:rPr>
              <a:t>计算机的地址结构</a:t>
            </a:r>
            <a:r>
              <a:rPr lang="zh-CN" altLang="en-US" sz="3200" dirty="0">
                <a:latin typeface="华文新魏" pitchFamily="2" charset="-122"/>
                <a:ea typeface="华文新魏" pitchFamily="2" charset="-122"/>
              </a:rPr>
              <a:t>及</a:t>
            </a:r>
            <a:r>
              <a:rPr lang="zh-CN" altLang="en-US" sz="3200" dirty="0">
                <a:solidFill>
                  <a:srgbClr val="FF0000"/>
                </a:solidFill>
                <a:latin typeface="华文新魏" pitchFamily="2" charset="-122"/>
                <a:ea typeface="华文新魏" pitchFamily="2" charset="-122"/>
              </a:rPr>
              <a:t>可用的辅助存储器的容量</a:t>
            </a:r>
            <a:r>
              <a:rPr lang="zh-CN" altLang="en-US" sz="3200" dirty="0">
                <a:latin typeface="华文新魏" pitchFamily="2" charset="-122"/>
                <a:ea typeface="华文新魏" pitchFamily="2" charset="-122"/>
              </a:rPr>
              <a:t>。</a:t>
            </a:r>
            <a:endParaRPr lang="en-US" altLang="zh-CN" sz="3200" kern="0" dirty="0">
              <a:latin typeface="华文新魏" pitchFamily="2" charset="-122"/>
              <a:ea typeface="华文新魏" pitchFamily="2" charset="-122"/>
            </a:endParaRPr>
          </a:p>
        </p:txBody>
      </p:sp>
    </p:spTree>
    <p:extLst>
      <p:ext uri="{BB962C8B-B14F-4D97-AF65-F5344CB8AC3E}">
        <p14:creationId xmlns:p14="http://schemas.microsoft.com/office/powerpoint/2010/main" val="22907894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xfrm>
            <a:off x="785813" y="285750"/>
            <a:ext cx="7772400" cy="738188"/>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虚拟存储管理的概念</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(2)</a:t>
            </a:r>
          </a:p>
        </p:txBody>
      </p:sp>
      <p:sp>
        <p:nvSpPr>
          <p:cNvPr id="87043" name="Rectangle 1027"/>
          <p:cNvSpPr>
            <a:spLocks noGrp="1" noChangeArrowheads="1"/>
          </p:cNvSpPr>
          <p:nvPr>
            <p:ph type="body" idx="1"/>
          </p:nvPr>
        </p:nvSpPr>
        <p:spPr>
          <a:xfrm>
            <a:off x="1000125" y="1071563"/>
            <a:ext cx="7239000" cy="554037"/>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a:solidFill>
                  <a:srgbClr val="333399"/>
                </a:solidFill>
                <a:latin typeface="黑体" panose="02010609060101010101" pitchFamily="49" charset="-122"/>
                <a:ea typeface="黑体" panose="02010609060101010101" pitchFamily="49" charset="-122"/>
              </a:rPr>
              <a:t>虚拟存储器的概念图 </a:t>
            </a:r>
          </a:p>
        </p:txBody>
      </p:sp>
      <p:grpSp>
        <p:nvGrpSpPr>
          <p:cNvPr id="87044" name="Group 1049"/>
          <p:cNvGrpSpPr>
            <a:grpSpLocks/>
          </p:cNvGrpSpPr>
          <p:nvPr/>
        </p:nvGrpSpPr>
        <p:grpSpPr bwMode="auto">
          <a:xfrm>
            <a:off x="1260437" y="2088276"/>
            <a:ext cx="7013575" cy="3279062"/>
            <a:chOff x="685" y="1410"/>
            <a:chExt cx="3948" cy="1757"/>
          </a:xfrm>
        </p:grpSpPr>
        <p:sp>
          <p:nvSpPr>
            <p:cNvPr id="95237" name="Rectangle 1029"/>
            <p:cNvSpPr>
              <a:spLocks noChangeArrowheads="1"/>
            </p:cNvSpPr>
            <p:nvPr/>
          </p:nvSpPr>
          <p:spPr bwMode="auto">
            <a:xfrm>
              <a:off x="768" y="1903"/>
              <a:ext cx="570" cy="1124"/>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Arial" charset="0"/>
              </a:endParaRPr>
            </a:p>
          </p:txBody>
        </p:sp>
        <p:sp>
          <p:nvSpPr>
            <p:cNvPr id="95238" name="Rectangle 1030"/>
            <p:cNvSpPr>
              <a:spLocks noChangeArrowheads="1"/>
            </p:cNvSpPr>
            <p:nvPr/>
          </p:nvSpPr>
          <p:spPr bwMode="auto">
            <a:xfrm>
              <a:off x="3582" y="1622"/>
              <a:ext cx="1026" cy="1545"/>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Arial" charset="0"/>
              </a:endParaRPr>
            </a:p>
          </p:txBody>
        </p:sp>
        <p:sp>
          <p:nvSpPr>
            <p:cNvPr id="87047" name="Text Box 1031"/>
            <p:cNvSpPr txBox="1">
              <a:spLocks noChangeArrowheads="1"/>
            </p:cNvSpPr>
            <p:nvPr/>
          </p:nvSpPr>
          <p:spPr bwMode="auto">
            <a:xfrm>
              <a:off x="685" y="1690"/>
              <a:ext cx="1056" cy="199"/>
            </a:xfrm>
            <a:prstGeom prst="rect">
              <a:avLst/>
            </a:prstGeom>
            <a:solidFill>
              <a:srgbClr val="FFFFFF"/>
            </a:solidFill>
            <a:ln w="1905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FF0000"/>
                  </a:solidFill>
                  <a:ea typeface="华文新魏" panose="02010800040101010101" pitchFamily="2" charset="-122"/>
                </a:rPr>
                <a:t>虚拟地址空间</a:t>
              </a:r>
            </a:p>
          </p:txBody>
        </p:sp>
        <p:sp>
          <p:nvSpPr>
            <p:cNvPr id="95240" name="Text Box 1032"/>
            <p:cNvSpPr txBox="1">
              <a:spLocks noChangeArrowheads="1"/>
            </p:cNvSpPr>
            <p:nvPr/>
          </p:nvSpPr>
          <p:spPr bwMode="auto">
            <a:xfrm>
              <a:off x="1680" y="2352"/>
              <a:ext cx="564" cy="288"/>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r>
                <a:rPr lang="zh-CN" altLang="en-US" dirty="0">
                  <a:solidFill>
                    <a:srgbClr val="FF0000"/>
                  </a:solidFill>
                  <a:latin typeface="Arial" charset="0"/>
                  <a:ea typeface="华文新魏" pitchFamily="2" charset="-122"/>
                </a:rPr>
                <a:t>处理器</a:t>
              </a:r>
            </a:p>
          </p:txBody>
        </p:sp>
        <p:sp>
          <p:nvSpPr>
            <p:cNvPr id="87049" name="Text Box 1033"/>
            <p:cNvSpPr txBox="1">
              <a:spLocks noChangeArrowheads="1"/>
            </p:cNvSpPr>
            <p:nvPr/>
          </p:nvSpPr>
          <p:spPr bwMode="auto">
            <a:xfrm>
              <a:off x="2172" y="2111"/>
              <a:ext cx="440" cy="213"/>
            </a:xfrm>
            <a:prstGeom prst="rect">
              <a:avLst/>
            </a:prstGeom>
            <a:solidFill>
              <a:srgbClr val="FFFFFF"/>
            </a:solidFill>
            <a:ln w="1905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FF0000"/>
                  </a:solidFill>
                  <a:ea typeface="华文新魏" panose="02010800040101010101" pitchFamily="2" charset="-122"/>
                </a:rPr>
                <a:t>虚地址</a:t>
              </a:r>
            </a:p>
          </p:txBody>
        </p:sp>
        <p:sp>
          <p:nvSpPr>
            <p:cNvPr id="87050" name="Line 1034"/>
            <p:cNvSpPr>
              <a:spLocks noChangeShapeType="1"/>
            </p:cNvSpPr>
            <p:nvPr/>
          </p:nvSpPr>
          <p:spPr bwMode="auto">
            <a:xfrm>
              <a:off x="1344" y="2465"/>
              <a:ext cx="34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87051" name="Line 1035"/>
            <p:cNvSpPr>
              <a:spLocks noChangeShapeType="1"/>
            </p:cNvSpPr>
            <p:nvPr/>
          </p:nvSpPr>
          <p:spPr bwMode="auto">
            <a:xfrm>
              <a:off x="2166" y="2465"/>
              <a:ext cx="45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95244" name="Text Box 1036"/>
            <p:cNvSpPr txBox="1">
              <a:spLocks noChangeArrowheads="1"/>
            </p:cNvSpPr>
            <p:nvPr/>
          </p:nvSpPr>
          <p:spPr bwMode="auto">
            <a:xfrm>
              <a:off x="2622" y="2043"/>
              <a:ext cx="399" cy="837"/>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eaLnBrk="0" hangingPunct="0">
                <a:defRPr/>
              </a:pPr>
              <a:endParaRPr lang="en-US" altLang="zh-CN" sz="700">
                <a:solidFill>
                  <a:srgbClr val="FF0000"/>
                </a:solidFill>
                <a:latin typeface="Arial" charset="0"/>
                <a:ea typeface="华文新魏" pitchFamily="2" charset="-122"/>
              </a:endParaRPr>
            </a:p>
            <a:p>
              <a:pPr eaLnBrk="0" hangingPunct="0">
                <a:defRPr/>
              </a:pPr>
              <a:r>
                <a:rPr lang="zh-CN" altLang="en-US">
                  <a:solidFill>
                    <a:srgbClr val="FF0000"/>
                  </a:solidFill>
                  <a:latin typeface="Arial" charset="0"/>
                  <a:ea typeface="华文新魏" pitchFamily="2" charset="-122"/>
                </a:rPr>
                <a:t>存储</a:t>
              </a:r>
            </a:p>
            <a:p>
              <a:pPr eaLnBrk="0" hangingPunct="0">
                <a:defRPr/>
              </a:pPr>
              <a:r>
                <a:rPr lang="zh-CN" altLang="en-US">
                  <a:solidFill>
                    <a:srgbClr val="FF0000"/>
                  </a:solidFill>
                  <a:latin typeface="Arial" charset="0"/>
                  <a:ea typeface="华文新魏" pitchFamily="2" charset="-122"/>
                </a:rPr>
                <a:t>管理</a:t>
              </a:r>
            </a:p>
            <a:p>
              <a:pPr eaLnBrk="0" hangingPunct="0">
                <a:defRPr/>
              </a:pPr>
              <a:r>
                <a:rPr lang="zh-CN" altLang="en-US">
                  <a:solidFill>
                    <a:srgbClr val="FF0000"/>
                  </a:solidFill>
                  <a:latin typeface="Arial" charset="0"/>
                  <a:ea typeface="华文新魏" pitchFamily="2" charset="-122"/>
                </a:rPr>
                <a:t>部件</a:t>
              </a:r>
            </a:p>
          </p:txBody>
        </p:sp>
        <p:sp>
          <p:nvSpPr>
            <p:cNvPr id="87053" name="Text Box 1037"/>
            <p:cNvSpPr txBox="1">
              <a:spLocks noChangeArrowheads="1"/>
            </p:cNvSpPr>
            <p:nvPr/>
          </p:nvSpPr>
          <p:spPr bwMode="auto">
            <a:xfrm>
              <a:off x="3072" y="2112"/>
              <a:ext cx="480" cy="240"/>
            </a:xfrm>
            <a:prstGeom prst="rect">
              <a:avLst/>
            </a:prstGeom>
            <a:solidFill>
              <a:srgbClr val="FFFFFF"/>
            </a:solidFill>
            <a:ln w="1905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FF0000"/>
                  </a:solidFill>
                  <a:ea typeface="华文新魏" panose="02010800040101010101" pitchFamily="2" charset="-122"/>
                </a:rPr>
                <a:t>实地址</a:t>
              </a:r>
            </a:p>
          </p:txBody>
        </p:sp>
        <p:sp>
          <p:nvSpPr>
            <p:cNvPr id="95247" name="Rectangle 1039"/>
            <p:cNvSpPr>
              <a:spLocks noChangeArrowheads="1"/>
            </p:cNvSpPr>
            <p:nvPr/>
          </p:nvSpPr>
          <p:spPr bwMode="auto">
            <a:xfrm>
              <a:off x="3708" y="2184"/>
              <a:ext cx="228" cy="421"/>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Arial" charset="0"/>
              </a:endParaRPr>
            </a:p>
          </p:txBody>
        </p:sp>
        <p:sp>
          <p:nvSpPr>
            <p:cNvPr id="95248" name="Rectangle 1040"/>
            <p:cNvSpPr>
              <a:spLocks noChangeArrowheads="1"/>
            </p:cNvSpPr>
            <p:nvPr/>
          </p:nvSpPr>
          <p:spPr bwMode="auto">
            <a:xfrm>
              <a:off x="4170" y="2043"/>
              <a:ext cx="342" cy="843"/>
            </a:xfrm>
            <a:prstGeom prst="rect">
              <a:avLst/>
            </a:prstGeom>
            <a:solidFill>
              <a:srgbClr val="FFFFFF"/>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Arial" charset="0"/>
              </a:endParaRPr>
            </a:p>
          </p:txBody>
        </p:sp>
        <p:sp>
          <p:nvSpPr>
            <p:cNvPr id="87056" name="AutoShape 1041"/>
            <p:cNvSpPr>
              <a:spLocks noChangeArrowheads="1"/>
            </p:cNvSpPr>
            <p:nvPr/>
          </p:nvSpPr>
          <p:spPr bwMode="auto">
            <a:xfrm>
              <a:off x="3948" y="2324"/>
              <a:ext cx="228" cy="141"/>
            </a:xfrm>
            <a:prstGeom prst="leftRightArrow">
              <a:avLst>
                <a:gd name="adj1" fmla="val 50000"/>
                <a:gd name="adj2" fmla="val 32340"/>
              </a:avLst>
            </a:prstGeom>
            <a:solidFill>
              <a:srgbClr val="FFFFFF"/>
            </a:solidFill>
            <a:ln w="19050">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57" name="Text Box 1042"/>
            <p:cNvSpPr txBox="1">
              <a:spLocks noChangeArrowheads="1"/>
            </p:cNvSpPr>
            <p:nvPr/>
          </p:nvSpPr>
          <p:spPr bwMode="auto">
            <a:xfrm>
              <a:off x="3633" y="1944"/>
              <a:ext cx="408" cy="240"/>
            </a:xfrm>
            <a:prstGeom prst="rect">
              <a:avLst/>
            </a:prstGeom>
            <a:solidFill>
              <a:srgbClr val="FFFFFF"/>
            </a:solidFill>
            <a:ln w="1905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FF0000"/>
                  </a:solidFill>
                  <a:ea typeface="华文新魏" panose="02010800040101010101" pitchFamily="2" charset="-122"/>
                </a:rPr>
                <a:t>主存</a:t>
              </a:r>
            </a:p>
          </p:txBody>
        </p:sp>
        <p:sp>
          <p:nvSpPr>
            <p:cNvPr id="87058" name="Text Box 1043"/>
            <p:cNvSpPr txBox="1">
              <a:spLocks noChangeArrowheads="1"/>
            </p:cNvSpPr>
            <p:nvPr/>
          </p:nvSpPr>
          <p:spPr bwMode="auto">
            <a:xfrm>
              <a:off x="4133" y="1800"/>
              <a:ext cx="360" cy="216"/>
            </a:xfrm>
            <a:prstGeom prst="rect">
              <a:avLst/>
            </a:prstGeom>
            <a:solidFill>
              <a:srgbClr val="FFFFFF"/>
            </a:solidFill>
            <a:ln w="1905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FF0000"/>
                  </a:solidFill>
                  <a:ea typeface="华文新魏" panose="02010800040101010101" pitchFamily="2" charset="-122"/>
                </a:rPr>
                <a:t>辅存</a:t>
              </a:r>
            </a:p>
          </p:txBody>
        </p:sp>
        <p:sp>
          <p:nvSpPr>
            <p:cNvPr id="87059" name="Text Box 1044"/>
            <p:cNvSpPr txBox="1">
              <a:spLocks noChangeArrowheads="1"/>
            </p:cNvSpPr>
            <p:nvPr/>
          </p:nvSpPr>
          <p:spPr bwMode="auto">
            <a:xfrm>
              <a:off x="3625" y="1410"/>
              <a:ext cx="1008" cy="195"/>
            </a:xfrm>
            <a:prstGeom prst="rect">
              <a:avLst/>
            </a:prstGeom>
            <a:solidFill>
              <a:srgbClr val="FFFFFF"/>
            </a:solidFill>
            <a:ln w="19050">
              <a:solidFill>
                <a:srgbClr val="FFFFFF"/>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dirty="0">
                  <a:solidFill>
                    <a:srgbClr val="FF0000"/>
                  </a:solidFill>
                  <a:ea typeface="华文新魏" panose="02010800040101010101" pitchFamily="2" charset="-122"/>
                </a:rPr>
                <a:t>物理地址空间</a:t>
              </a:r>
            </a:p>
          </p:txBody>
        </p:sp>
        <p:sp>
          <p:nvSpPr>
            <p:cNvPr id="87060" name="Line 1047"/>
            <p:cNvSpPr>
              <a:spLocks noChangeShapeType="1"/>
            </p:cNvSpPr>
            <p:nvPr/>
          </p:nvSpPr>
          <p:spPr bwMode="auto">
            <a:xfrm>
              <a:off x="3024" y="244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016159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85813" y="428625"/>
            <a:ext cx="7772400" cy="738188"/>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虚拟存储管理的概念</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(3)</a:t>
            </a:r>
          </a:p>
        </p:txBody>
      </p:sp>
      <p:sp>
        <p:nvSpPr>
          <p:cNvPr id="88067" name="Rectangle 3"/>
          <p:cNvSpPr>
            <a:spLocks noGrp="1" noChangeArrowheads="1"/>
          </p:cNvSpPr>
          <p:nvPr>
            <p:ph type="body" idx="1"/>
          </p:nvPr>
        </p:nvSpPr>
        <p:spPr>
          <a:xfrm>
            <a:off x="857250" y="1357313"/>
            <a:ext cx="7963222" cy="3724275"/>
          </a:xfrm>
        </p:spPr>
        <p:txBody>
          <a:bodyPr/>
          <a:lstStyle/>
          <a:p>
            <a:pPr>
              <a:lnSpc>
                <a:spcPct val="90000"/>
              </a:lnSpc>
              <a:buFont typeface="Wingdings" panose="05000000000000000000" pitchFamily="2" charset="2"/>
              <a:buChar char="Ø"/>
            </a:pPr>
            <a:r>
              <a:rPr lang="zh-CN" altLang="en-US" sz="4000" dirty="0">
                <a:latin typeface="黑体" panose="02010609060101010101" pitchFamily="49" charset="-122"/>
                <a:ea typeface="黑体" panose="02010609060101010101" pitchFamily="49" charset="-122"/>
              </a:rPr>
              <a:t>虚拟存储器实现的</a:t>
            </a:r>
            <a:r>
              <a:rPr lang="zh-CN" altLang="en-US" sz="4000" dirty="0">
                <a:solidFill>
                  <a:srgbClr val="333399"/>
                </a:solidFill>
                <a:latin typeface="黑体" panose="02010609060101010101" pitchFamily="49" charset="-122"/>
                <a:ea typeface="黑体" panose="02010609060101010101" pitchFamily="49" charset="-122"/>
              </a:rPr>
              <a:t>基本原理</a:t>
            </a:r>
            <a:r>
              <a:rPr lang="zh-CN" altLang="en-US" sz="4000" dirty="0">
                <a:latin typeface="黑体" panose="02010609060101010101" pitchFamily="49" charset="-122"/>
                <a:ea typeface="黑体" panose="02010609060101010101" pitchFamily="49" charset="-122"/>
              </a:rPr>
              <a:t>：</a:t>
            </a:r>
            <a:endParaRPr lang="en-US" altLang="zh-CN" sz="4000" dirty="0">
              <a:latin typeface="黑体" panose="02010609060101010101" pitchFamily="49" charset="-122"/>
              <a:ea typeface="黑体" panose="02010609060101010101" pitchFamily="49" charset="-122"/>
            </a:endParaRPr>
          </a:p>
          <a:p>
            <a:pPr>
              <a:lnSpc>
                <a:spcPct val="90000"/>
              </a:lnSpc>
              <a:buFontTx/>
              <a:buNone/>
            </a:pPr>
            <a:r>
              <a:rPr lang="en-US" altLang="zh-CN" sz="4000" dirty="0">
                <a:latin typeface="华文新魏" panose="02010800040101010101" pitchFamily="2" charset="-122"/>
                <a:ea typeface="华文新魏" panose="02010800040101010101" pitchFamily="2" charset="-122"/>
              </a:rPr>
              <a:t>   </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当作业要求执行时</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先把作业的一部分装入主存</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而把另一部分留在辅存。当作业运行过程中</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要使用不在主存的信息时</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再设法把它们装入到主存</a:t>
            </a:r>
            <a:r>
              <a:rPr lang="en-US" altLang="zh-CN"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保证作业的正常运行。即</a:t>
            </a:r>
            <a:r>
              <a:rPr lang="zh-CN" altLang="en-US" sz="3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部分装入</a:t>
            </a:r>
            <a:r>
              <a:rPr lang="en-US" altLang="zh-CN" sz="3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部分对换</a:t>
            </a:r>
            <a:r>
              <a:rPr lang="zh-CN" altLang="en-US" sz="36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79562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714375" y="285750"/>
            <a:ext cx="7772400" cy="738188"/>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虚拟存储管理的概念</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(4)</a:t>
            </a:r>
          </a:p>
        </p:txBody>
      </p:sp>
      <p:sp>
        <p:nvSpPr>
          <p:cNvPr id="89091" name="Rectangle 3"/>
          <p:cNvSpPr>
            <a:spLocks noGrp="1" noChangeArrowheads="1"/>
          </p:cNvSpPr>
          <p:nvPr>
            <p:ph type="body" idx="1"/>
          </p:nvPr>
        </p:nvSpPr>
        <p:spPr>
          <a:xfrm>
            <a:off x="428625" y="1209675"/>
            <a:ext cx="8429625" cy="1933575"/>
          </a:xfrm>
        </p:spPr>
        <p:txBody>
          <a:bodyPr/>
          <a:lstStyle/>
          <a:p>
            <a:r>
              <a:rPr lang="zh-CN" altLang="en-US">
                <a:solidFill>
                  <a:srgbClr val="333399"/>
                </a:solidFill>
                <a:latin typeface="黑体" panose="02010609060101010101" pitchFamily="49" charset="-122"/>
                <a:ea typeface="黑体" panose="02010609060101010101" pitchFamily="49" charset="-122"/>
              </a:rPr>
              <a:t>作业信息不全部装入主存，能否保证作业的正确运行？</a:t>
            </a:r>
            <a:endParaRPr lang="en-US" altLang="zh-CN">
              <a:solidFill>
                <a:srgbClr val="333399"/>
              </a:solidFill>
              <a:latin typeface="黑体" panose="02010609060101010101" pitchFamily="49" charset="-122"/>
              <a:ea typeface="黑体" panose="02010609060101010101" pitchFamily="49" charset="-122"/>
            </a:endParaRPr>
          </a:p>
          <a:p>
            <a:pPr lvl="1"/>
            <a:r>
              <a:rPr lang="zh-CN" altLang="en-US">
                <a:latin typeface="Times New Roman" panose="02020603050405020304" pitchFamily="18" charset="0"/>
                <a:ea typeface="华文新魏" panose="02010800040101010101" pitchFamily="2" charset="-122"/>
                <a:cs typeface="Times New Roman" panose="02020603050405020304" pitchFamily="18" charset="0"/>
              </a:rPr>
              <a:t>回答是肯定的</a:t>
            </a:r>
            <a:r>
              <a:rPr lang="en-US" altLang="zh-CN">
                <a:latin typeface="Times New Roman" panose="02020603050405020304" pitchFamily="18" charset="0"/>
                <a:ea typeface="华文新魏" panose="02010800040101010101" pitchFamily="2" charset="-122"/>
                <a:cs typeface="Times New Roman" panose="02020603050405020304" pitchFamily="18" charset="0"/>
              </a:rPr>
              <a:t>,1968</a:t>
            </a:r>
            <a:r>
              <a:rPr lang="zh-CN" altLang="en-US">
                <a:latin typeface="Times New Roman" panose="02020603050405020304" pitchFamily="18" charset="0"/>
                <a:ea typeface="华文新魏" panose="02010800040101010101" pitchFamily="2" charset="-122"/>
                <a:cs typeface="Times New Roman" panose="02020603050405020304" pitchFamily="18" charset="0"/>
              </a:rPr>
              <a:t>年</a:t>
            </a:r>
            <a:r>
              <a:rPr lang="en-US" altLang="zh-CN">
                <a:latin typeface="Times New Roman" panose="02020603050405020304" pitchFamily="18" charset="0"/>
                <a:ea typeface="华文新魏" panose="02010800040101010101" pitchFamily="2" charset="-122"/>
                <a:cs typeface="Times New Roman" panose="02020603050405020304" pitchFamily="18" charset="0"/>
              </a:rPr>
              <a:t>P.Denning</a:t>
            </a:r>
            <a:r>
              <a:rPr lang="zh-CN" altLang="en-US">
                <a:latin typeface="Times New Roman" panose="02020603050405020304" pitchFamily="18" charset="0"/>
                <a:ea typeface="华文新魏" panose="02010800040101010101" pitchFamily="2" charset="-122"/>
                <a:cs typeface="Times New Roman" panose="02020603050405020304" pitchFamily="18" charset="0"/>
              </a:rPr>
              <a:t>研究了程序执行时的局部性原理。</a:t>
            </a:r>
            <a:endParaRPr lang="en-US" altLang="zh-CN">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bwMode="auto">
          <a:xfrm>
            <a:off x="428625" y="3336925"/>
            <a:ext cx="8215313" cy="2092325"/>
          </a:xfrm>
          <a:prstGeom prst="rect">
            <a:avLst/>
          </a:prstGeom>
          <a:noFill/>
          <a:ln w="9525">
            <a:noFill/>
            <a:miter lim="800000"/>
            <a:headEnd/>
            <a:tailEnd/>
          </a:ln>
        </p:spPr>
        <p:txBody>
          <a:bodyPr lIns="0" tIns="0" rIns="0" bIns="0">
            <a:spAutoFit/>
          </a:bodyPr>
          <a:lstStyle/>
          <a:p>
            <a:pPr marL="342900" indent="-342900" eaLnBrk="0" hangingPunct="0">
              <a:spcBef>
                <a:spcPct val="20000"/>
              </a:spcBef>
              <a:buFont typeface="Wingdings" pitchFamily="2" charset="2"/>
              <a:buChar char="Ø"/>
              <a:defRPr/>
            </a:pPr>
            <a:r>
              <a:rPr lang="zh-CN" altLang="en-US" sz="3200" kern="0" dirty="0">
                <a:solidFill>
                  <a:srgbClr val="333399"/>
                </a:solidFill>
                <a:latin typeface="黑体" pitchFamily="49" charset="-122"/>
                <a:ea typeface="黑体" pitchFamily="49" charset="-122"/>
              </a:rPr>
              <a:t>程序的局部性原理： </a:t>
            </a:r>
          </a:p>
          <a:p>
            <a:pPr marL="342900" indent="-342900" eaLnBrk="0" hangingPunct="0">
              <a:spcBef>
                <a:spcPct val="20000"/>
              </a:spcBef>
              <a:defRPr/>
            </a:pPr>
            <a:r>
              <a:rPr lang="zh-CN" altLang="en-US" sz="4000" kern="0" dirty="0">
                <a:latin typeface="华文新魏" pitchFamily="2" charset="-122"/>
                <a:ea typeface="华文新魏" pitchFamily="2" charset="-122"/>
              </a:rPr>
              <a:t>   </a:t>
            </a:r>
            <a:r>
              <a:rPr lang="zh-CN" altLang="en-US" sz="2800" kern="0" dirty="0">
                <a:latin typeface="华文新魏" pitchFamily="2" charset="-122"/>
                <a:ea typeface="华文新魏" pitchFamily="2" charset="-122"/>
              </a:rPr>
              <a:t>指程序在执行过程中的一个较短时间内，所执行的指令地址或操作数地址分别局限于一定的存储区域中。又可细分时间局部性和空间局部性。</a:t>
            </a:r>
            <a:endParaRPr lang="en-US" altLang="zh-CN" sz="2800" kern="0" dirty="0">
              <a:latin typeface="华文新魏" pitchFamily="2" charset="-122"/>
              <a:ea typeface="华文新魏" pitchFamily="2" charset="-122"/>
            </a:endParaRPr>
          </a:p>
        </p:txBody>
      </p:sp>
    </p:spTree>
    <p:extLst>
      <p:ext uri="{BB962C8B-B14F-4D97-AF65-F5344CB8AC3E}">
        <p14:creationId xmlns:p14="http://schemas.microsoft.com/office/powerpoint/2010/main" val="2676921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785813" y="214313"/>
            <a:ext cx="7772400" cy="738187"/>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虚拟存储管理的概念</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(5)</a:t>
            </a:r>
          </a:p>
        </p:txBody>
      </p:sp>
      <p:sp>
        <p:nvSpPr>
          <p:cNvPr id="90115" name="Rectangle 3"/>
          <p:cNvSpPr>
            <a:spLocks noGrp="1" noChangeArrowheads="1"/>
          </p:cNvSpPr>
          <p:nvPr>
            <p:ph type="body" idx="1"/>
          </p:nvPr>
        </p:nvSpPr>
        <p:spPr>
          <a:xfrm>
            <a:off x="285750" y="1000125"/>
            <a:ext cx="8643938" cy="4933950"/>
          </a:xfrm>
        </p:spPr>
        <p:txBody>
          <a:bodyPr/>
          <a:lstStyle/>
          <a:p>
            <a:pPr marL="0" indent="358775">
              <a:spcBef>
                <a:spcPct val="0"/>
              </a:spcBef>
              <a:buFontTx/>
              <a:buNone/>
            </a:pPr>
            <a:r>
              <a:rPr lang="en-US" altLang="zh-CN" b="1" dirty="0">
                <a:latin typeface="华文新魏" panose="02010800040101010101" pitchFamily="2" charset="-122"/>
                <a:ea typeface="华文新魏" panose="02010800040101010101" pitchFamily="2" charset="-122"/>
              </a:rPr>
              <a:t> </a:t>
            </a:r>
            <a:r>
              <a:rPr lang="zh-CN" altLang="en-US" sz="2800" b="1" dirty="0">
                <a:latin typeface="楷体" panose="02010609060101010101" pitchFamily="49" charset="-122"/>
                <a:ea typeface="楷体" panose="02010609060101010101" pitchFamily="49" charset="-122"/>
              </a:rPr>
              <a:t>第一</a:t>
            </a:r>
            <a:r>
              <a:rPr lang="zh-CN" altLang="en-US" sz="2800" dirty="0">
                <a:latin typeface="楷体" panose="02010609060101010101" pitchFamily="49" charset="-122"/>
                <a:ea typeface="楷体" panose="02010609060101010101" pitchFamily="49" charset="-122"/>
              </a:rPr>
              <a:t>，程序中只有少量分支和过程调用，大都是顺序执行的指令。</a:t>
            </a:r>
          </a:p>
          <a:p>
            <a:pPr marL="0" indent="358775">
              <a:spcBef>
                <a:spcPct val="0"/>
              </a:spcBef>
              <a:buFontTx/>
              <a:buNone/>
            </a:pPr>
            <a:r>
              <a:rPr lang="zh-CN" altLang="en-US" sz="2800" b="1" dirty="0">
                <a:latin typeface="楷体" panose="02010609060101010101" pitchFamily="49" charset="-122"/>
                <a:ea typeface="楷体" panose="02010609060101010101" pitchFamily="49" charset="-122"/>
              </a:rPr>
              <a:t> 第二，</a:t>
            </a:r>
            <a:r>
              <a:rPr lang="zh-CN" altLang="en-US" sz="2800" dirty="0">
                <a:latin typeface="楷体" panose="02010609060101010101" pitchFamily="49" charset="-122"/>
                <a:ea typeface="楷体" panose="02010609060101010101" pitchFamily="49" charset="-122"/>
              </a:rPr>
              <a:t>程序包含若干循环，是由相对较少的指令组成，在循环过程中，计算被限制在程序中很小的相邻部分中。</a:t>
            </a:r>
            <a:endParaRPr lang="en-US" altLang="zh-CN" sz="2800" dirty="0">
              <a:latin typeface="楷体" panose="02010609060101010101" pitchFamily="49" charset="-122"/>
              <a:ea typeface="楷体" panose="02010609060101010101" pitchFamily="49" charset="-122"/>
            </a:endParaRPr>
          </a:p>
          <a:p>
            <a:pPr marL="0" indent="358775">
              <a:lnSpc>
                <a:spcPct val="90000"/>
              </a:lnSpc>
              <a:spcBef>
                <a:spcPct val="0"/>
              </a:spcBef>
              <a:buFontTx/>
              <a:buNone/>
            </a:pPr>
            <a:r>
              <a:rPr lang="zh-CN" altLang="en-US" sz="2800" b="1" dirty="0">
                <a:latin typeface="楷体" panose="02010609060101010101" pitchFamily="49" charset="-122"/>
                <a:ea typeface="楷体" panose="02010609060101010101" pitchFamily="49" charset="-122"/>
              </a:rPr>
              <a:t> 第三</a:t>
            </a:r>
            <a:r>
              <a:rPr lang="zh-CN" altLang="en-US" sz="2800" dirty="0">
                <a:latin typeface="楷体" panose="02010609060101010101" pitchFamily="49" charset="-122"/>
                <a:ea typeface="楷体" panose="02010609060101010101" pitchFamily="49" charset="-122"/>
              </a:rPr>
              <a:t>，很少出现连续的过程调用，相反，程序中过程调用的深度限制在小范围内，一段时间内，指令引用被局限在很少几个过程中。</a:t>
            </a:r>
          </a:p>
          <a:p>
            <a:pPr marL="0" indent="358775">
              <a:lnSpc>
                <a:spcPct val="90000"/>
              </a:lnSpc>
              <a:spcBef>
                <a:spcPct val="0"/>
              </a:spcBef>
              <a:buFontTx/>
              <a:buNone/>
            </a:pPr>
            <a:r>
              <a:rPr lang="zh-CN" altLang="en-US" sz="2800" b="1" dirty="0">
                <a:latin typeface="楷体" panose="02010609060101010101" pitchFamily="49" charset="-122"/>
                <a:ea typeface="楷体" panose="02010609060101010101" pitchFamily="49" charset="-122"/>
              </a:rPr>
              <a:t> 第四</a:t>
            </a:r>
            <a:r>
              <a:rPr lang="zh-CN" altLang="en-US" sz="2800" dirty="0">
                <a:latin typeface="楷体" panose="02010609060101010101" pitchFamily="49" charset="-122"/>
                <a:ea typeface="楷体" panose="02010609060101010101" pitchFamily="49" charset="-122"/>
              </a:rPr>
              <a:t>，对于连续访问数组之类的数据结构，往往是对存储区域中相邻位置的数据的操作。</a:t>
            </a:r>
          </a:p>
          <a:p>
            <a:pPr marL="0" indent="358775">
              <a:lnSpc>
                <a:spcPct val="90000"/>
              </a:lnSpc>
              <a:spcBef>
                <a:spcPct val="0"/>
              </a:spcBef>
              <a:buFontTx/>
              <a:buNone/>
            </a:pPr>
            <a:r>
              <a:rPr lang="zh-CN" altLang="en-US" sz="2800" b="1" dirty="0">
                <a:latin typeface="楷体" panose="02010609060101010101" pitchFamily="49" charset="-122"/>
                <a:ea typeface="楷体" panose="02010609060101010101" pitchFamily="49" charset="-122"/>
              </a:rPr>
              <a:t> 第五</a:t>
            </a:r>
            <a:r>
              <a:rPr lang="zh-CN" altLang="en-US" sz="2800" dirty="0">
                <a:latin typeface="楷体" panose="02010609060101010101" pitchFamily="49" charset="-122"/>
                <a:ea typeface="楷体" panose="02010609060101010101" pitchFamily="49" charset="-122"/>
              </a:rPr>
              <a:t>，程序中有些部分是彼此互斥的，不是每次运行时都用到的，如出错处理程序。</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117791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785813" y="428625"/>
            <a:ext cx="7772400" cy="738188"/>
          </a:xfrm>
        </p:spPr>
        <p:txBody>
          <a:bodyPr/>
          <a:lstStyle/>
          <a:p>
            <a:r>
              <a:rPr lang="zh-CN" altLang="en-US"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虚拟存储管理的概念</a:t>
            </a:r>
            <a:r>
              <a:rPr lang="en-US" altLang="zh-CN" sz="48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(6)</a:t>
            </a:r>
          </a:p>
        </p:txBody>
      </p:sp>
      <p:sp>
        <p:nvSpPr>
          <p:cNvPr id="91139" name="Rectangle 3"/>
          <p:cNvSpPr>
            <a:spLocks noGrp="1" noChangeArrowheads="1"/>
          </p:cNvSpPr>
          <p:nvPr>
            <p:ph type="body" idx="1"/>
          </p:nvPr>
        </p:nvSpPr>
        <p:spPr>
          <a:xfrm>
            <a:off x="214313" y="1643063"/>
            <a:ext cx="8558212" cy="2832100"/>
          </a:xfrm>
        </p:spPr>
        <p:txBody>
          <a:bodyPr/>
          <a:lstStyle/>
          <a:p>
            <a:pPr lvl="1" indent="-552450" algn="just">
              <a:buFont typeface="Wingdings" panose="05000000000000000000" pitchFamily="2" charset="2"/>
              <a:buChar char="Ø"/>
            </a:pPr>
            <a:r>
              <a:rPr lang="en-US" altLang="zh-CN" sz="4000">
                <a:latin typeface="华文新魏" panose="02010800040101010101" pitchFamily="2" charset="-122"/>
                <a:ea typeface="华文新魏" panose="02010800040101010101" pitchFamily="2" charset="-122"/>
              </a:rPr>
              <a:t> </a:t>
            </a:r>
            <a:r>
              <a:rPr lang="zh-CN" altLang="en-US" sz="3600">
                <a:solidFill>
                  <a:srgbClr val="333399"/>
                </a:solidFill>
                <a:latin typeface="黑体" panose="02010609060101010101" pitchFamily="49" charset="-122"/>
                <a:ea typeface="黑体" panose="02010609060101010101" pitchFamily="49" charset="-122"/>
              </a:rPr>
              <a:t>实现虚拟存储器必须解决的问题：</a:t>
            </a:r>
          </a:p>
          <a:p>
            <a:pPr lvl="1" indent="-552450"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Times New Roman" panose="02020603050405020304" pitchFamily="18" charset="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主存辅存统一管理问题</a:t>
            </a:r>
            <a:r>
              <a:rPr lang="en-US" altLang="zh-CN" sz="4000">
                <a:latin typeface="华文新魏" panose="02010800040101010101" pitchFamily="2" charset="-122"/>
                <a:ea typeface="华文新魏" panose="02010800040101010101" pitchFamily="2" charset="-122"/>
              </a:rPr>
              <a:t>.</a:t>
            </a:r>
          </a:p>
          <a:p>
            <a:pPr lvl="1" indent="-552450" algn="just">
              <a:buFontTx/>
              <a:buNone/>
            </a:pPr>
            <a:r>
              <a:rPr lang="en-US" altLang="zh-CN" sz="4000">
                <a:latin typeface="华文新魏" panose="02010800040101010101" pitchFamily="2" charset="-122"/>
                <a:ea typeface="华文新魏" panose="02010800040101010101" pitchFamily="2" charset="-122"/>
              </a:rPr>
              <a:t> </a:t>
            </a:r>
            <a:r>
              <a:rPr lang="en-US" altLang="zh-CN" sz="4000">
                <a:latin typeface="Times New Roman" panose="02020603050405020304" pitchFamily="18" charset="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逻辑地址到物理地址的转换问题</a:t>
            </a:r>
            <a:r>
              <a:rPr lang="en-US" altLang="zh-CN" sz="4000">
                <a:latin typeface="华文新魏" panose="02010800040101010101" pitchFamily="2" charset="-122"/>
                <a:ea typeface="华文新魏" panose="02010800040101010101" pitchFamily="2" charset="-122"/>
              </a:rPr>
              <a:t>.</a:t>
            </a:r>
          </a:p>
          <a:p>
            <a:pPr lvl="1" indent="-552450" algn="just">
              <a:buFontTx/>
              <a:buNone/>
            </a:pPr>
            <a:r>
              <a:rPr lang="en-US" altLang="zh-CN" sz="4000">
                <a:latin typeface="华文新魏" panose="02010800040101010101" pitchFamily="2" charset="-122"/>
                <a:cs typeface="Times New Roman" panose="02020603050405020304" pitchFamily="18" charset="0"/>
              </a:rPr>
              <a:t> </a:t>
            </a:r>
            <a:r>
              <a:rPr lang="en-US" altLang="zh-CN" sz="4000">
                <a:latin typeface="Times New Roman" panose="02020603050405020304" pitchFamily="18" charset="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部分装入和部分对换问题。</a:t>
            </a:r>
            <a:endParaRPr lang="zh-CN" altLang="en-US" sz="36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42619030"/>
      </p:ext>
    </p:extLst>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10595</Words>
  <Application>Microsoft Office PowerPoint</Application>
  <PresentationFormat>全屏显示(4:3)</PresentationFormat>
  <Paragraphs>1246</Paragraphs>
  <Slides>156</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156</vt:i4>
      </vt:variant>
    </vt:vector>
  </HeadingPairs>
  <TitlesOfParts>
    <vt:vector size="173" baseType="lpstr">
      <vt:lpstr>等线</vt:lpstr>
      <vt:lpstr>黑体</vt:lpstr>
      <vt:lpstr>华文新魏</vt:lpstr>
      <vt:lpstr>华文中宋</vt:lpstr>
      <vt:lpstr>楷体</vt:lpstr>
      <vt:lpstr>隶书</vt:lpstr>
      <vt:lpstr>宋体</vt:lpstr>
      <vt:lpstr>Arial</vt:lpstr>
      <vt:lpstr>Garamond</vt:lpstr>
      <vt:lpstr>Times New Roman</vt:lpstr>
      <vt:lpstr>Wingdings</vt:lpstr>
      <vt:lpstr>默认设计模板</vt:lpstr>
      <vt:lpstr>Equation.3</vt:lpstr>
      <vt:lpstr>BMP 图象</vt:lpstr>
      <vt:lpstr>公式</vt:lpstr>
      <vt:lpstr>Photo Editor 照片</vt:lpstr>
      <vt:lpstr>图像文档</vt:lpstr>
      <vt:lpstr>第四章存储管理</vt:lpstr>
      <vt:lpstr>4.1 存储管理概述</vt:lpstr>
      <vt:lpstr>4.1.1 存储器的层次(1)</vt:lpstr>
      <vt:lpstr>存储器的层次(2) 某台计算机存储器层次配置</vt:lpstr>
      <vt:lpstr>4.1.2 存储管理的任务</vt:lpstr>
      <vt:lpstr>4.1.3 存储管理的功能</vt:lpstr>
      <vt:lpstr>4.1.4 地址转换的方式</vt:lpstr>
      <vt:lpstr>PowerPoint 演示文稿</vt:lpstr>
      <vt:lpstr>编译、链接、装载</vt:lpstr>
      <vt:lpstr>编译、链接、装载</vt:lpstr>
      <vt:lpstr>编译、链接、装载</vt:lpstr>
      <vt:lpstr>编译、链接、装载</vt:lpstr>
      <vt:lpstr>PowerPoint 演示文稿</vt:lpstr>
      <vt:lpstr>地址重定位</vt:lpstr>
      <vt:lpstr>PowerPoint 演示文稿</vt:lpstr>
      <vt:lpstr>地址重定位</vt:lpstr>
      <vt:lpstr>存储保护</vt:lpstr>
      <vt:lpstr>4.1.5存储管理方式</vt:lpstr>
      <vt:lpstr>4.2 连续存储管理</vt:lpstr>
      <vt:lpstr>4.2.1 单用户连续存储管</vt:lpstr>
      <vt:lpstr>单用户连续存储管理缺点</vt:lpstr>
      <vt:lpstr>4.2.2 固定分区存储管理</vt:lpstr>
      <vt:lpstr>固定分区存储管理分割主存储器空间成若干个连续区域 </vt:lpstr>
      <vt:lpstr>固定分区存储管理(3)</vt:lpstr>
      <vt:lpstr>固定分区存储管理(4)</vt:lpstr>
      <vt:lpstr>固定分区存储管理(5)</vt:lpstr>
      <vt:lpstr>固定分区分配算法流程</vt:lpstr>
      <vt:lpstr>4.2.3 可变分区存储管理</vt:lpstr>
      <vt:lpstr>可变分区方式主存分配示例</vt:lpstr>
      <vt:lpstr>可变分区存储管理(2)</vt:lpstr>
      <vt:lpstr>可变分区存储管理(3)</vt:lpstr>
      <vt:lpstr>可变分区管理的分配算法</vt:lpstr>
      <vt:lpstr>PowerPoint 演示文稿</vt:lpstr>
      <vt:lpstr>最佳适应算法：</vt:lpstr>
      <vt:lpstr>最坏适应算法：</vt:lpstr>
      <vt:lpstr>PowerPoint 演示文稿</vt:lpstr>
      <vt:lpstr>PowerPoint 演示文稿</vt:lpstr>
      <vt:lpstr>PowerPoint 演示文稿</vt:lpstr>
      <vt:lpstr>PowerPoint 演示文稿</vt:lpstr>
      <vt:lpstr>PowerPoint 演示文稿</vt:lpstr>
      <vt:lpstr>PowerPoint 演示文稿</vt:lpstr>
      <vt:lpstr>查找和分配算法比较</vt:lpstr>
      <vt:lpstr>查找和分配算法比较(2)</vt:lpstr>
      <vt:lpstr>采用存储分配表和FF算法 分配流程图</vt:lpstr>
      <vt:lpstr>分配流程图</vt:lpstr>
      <vt:lpstr>可变分区的回收算法</vt:lpstr>
      <vt:lpstr>回收算法流程</vt:lpstr>
      <vt:lpstr>可变分区地址转换与存储保护</vt:lpstr>
      <vt:lpstr>可变分区地址转换与存储保护(2)</vt:lpstr>
      <vt:lpstr>多对基址/限长寄存器</vt:lpstr>
      <vt:lpstr>4.2.4 主存不足的存储管理技术</vt:lpstr>
      <vt:lpstr>移动分配算法流程</vt:lpstr>
      <vt:lpstr>主存不足的存储管理技术(2)</vt:lpstr>
      <vt:lpstr>主存不足的存储管理技术(3)</vt:lpstr>
      <vt:lpstr>覆盖技术</vt:lpstr>
      <vt:lpstr>4.3 分页式存储管理</vt:lpstr>
      <vt:lpstr>4.3.1 基本原理(1)</vt:lpstr>
      <vt:lpstr>基本原理(2)</vt:lpstr>
      <vt:lpstr>基本原理(3)</vt:lpstr>
      <vt:lpstr>基本原理(4)</vt:lpstr>
      <vt:lpstr>基本原理(5)</vt:lpstr>
      <vt:lpstr>基本原理(6)</vt:lpstr>
      <vt:lpstr>基本原理(7)</vt:lpstr>
      <vt:lpstr>地址转换和存储保护</vt:lpstr>
      <vt:lpstr>4.3.2 相联存储器和快表</vt:lpstr>
      <vt:lpstr>采用相联存储器的地址转换(1)</vt:lpstr>
      <vt:lpstr>采用相联存储器的地址转换(2)</vt:lpstr>
      <vt:lpstr>4.3.3多道作业系统的管理</vt:lpstr>
      <vt:lpstr>多道作业系统 (1)</vt:lpstr>
      <vt:lpstr>多道作业系统 (2)</vt:lpstr>
      <vt:lpstr>多道作业系统 (3)</vt:lpstr>
      <vt:lpstr>4.3.4页面共享和保护</vt:lpstr>
      <vt:lpstr>页面共享和保护(2) </vt:lpstr>
      <vt:lpstr>4.3.5 多级页表</vt:lpstr>
      <vt:lpstr>多级页表的概念(1)</vt:lpstr>
      <vt:lpstr>多级页表的概念(2)</vt:lpstr>
      <vt:lpstr>多级页表地址转换过程 (1)</vt:lpstr>
      <vt:lpstr>多级页表地址转换(2)</vt:lpstr>
      <vt:lpstr>多级页表地址转换(3)</vt:lpstr>
      <vt:lpstr>多级页表结构的本质</vt:lpstr>
      <vt:lpstr>4.3.5反置页表</vt:lpstr>
      <vt:lpstr>反置页表(2)</vt:lpstr>
      <vt:lpstr>反置页表(3)</vt:lpstr>
      <vt:lpstr>4.4 分段式存储管理</vt:lpstr>
      <vt:lpstr>4.4.1 程序的分段结构</vt:lpstr>
      <vt:lpstr>4.4.2 基本原理(1)</vt:lpstr>
      <vt:lpstr>基本原理(2)</vt:lpstr>
      <vt:lpstr>基本原理(3)</vt:lpstr>
      <vt:lpstr>4.4.3段的共享和保护</vt:lpstr>
      <vt:lpstr>4.4.4分段和分页的比较 </vt:lpstr>
      <vt:lpstr>分段和分页的比较(2) </vt:lpstr>
      <vt:lpstr>段表 </vt:lpstr>
      <vt:lpstr>4.5   虚拟存储管理</vt:lpstr>
      <vt:lpstr>4.5.1 虚拟存储管理的概念</vt:lpstr>
      <vt:lpstr>虚拟存储管理的概念(2)</vt:lpstr>
      <vt:lpstr>虚拟存储管理的概念(3)</vt:lpstr>
      <vt:lpstr>虚拟存储管理的概念(4)</vt:lpstr>
      <vt:lpstr>虚拟存储管理的概念(5)</vt:lpstr>
      <vt:lpstr>虚拟存储管理的概念(6)</vt:lpstr>
      <vt:lpstr>4.5.2分页式虚拟存储系统</vt:lpstr>
      <vt:lpstr>请求分页虚拟存储系统的基本原理(2)</vt:lpstr>
      <vt:lpstr>2 分页式虚拟存储系统的硬件支撑</vt:lpstr>
      <vt:lpstr>分页式虚拟存储系统的硬件支撑(2)</vt:lpstr>
      <vt:lpstr>3地址转换及缺页中断处理</vt:lpstr>
      <vt:lpstr>地址转换及缺页中断处理(2) </vt:lpstr>
      <vt:lpstr>地址转换及缺页中断处理(3)</vt:lpstr>
      <vt:lpstr>请求页式虚拟存储系统优缺点</vt:lpstr>
      <vt:lpstr>4 页面装入策略和清除策略</vt:lpstr>
      <vt:lpstr>页面装入策略和清除策略(2)</vt:lpstr>
      <vt:lpstr>页面装入策略和清除策略(3) 页缓冲策略</vt:lpstr>
      <vt:lpstr>5页面分配策略</vt:lpstr>
      <vt:lpstr>页面分配策略(2)</vt:lpstr>
      <vt:lpstr>页面分配策略(3)</vt:lpstr>
      <vt:lpstr>页面替换策略</vt:lpstr>
      <vt:lpstr>固定分配和局部替换策略配合使用</vt:lpstr>
      <vt:lpstr>可变分配和全局替换策略配合使用</vt:lpstr>
      <vt:lpstr>可变分配和局部替换配合使用</vt:lpstr>
      <vt:lpstr>6缺页中断率</vt:lpstr>
      <vt:lpstr>影响缺页中断率的因素 </vt:lpstr>
      <vt:lpstr>7 全局页面替换策略</vt:lpstr>
      <vt:lpstr>(1)一个理论算法(最佳替换算法)</vt:lpstr>
      <vt:lpstr>(2)先进先出页面替换算法(FIFO)</vt:lpstr>
      <vt:lpstr>FIFO实现技术</vt:lpstr>
      <vt:lpstr>(3)最近最少用页面替换算法LRU</vt:lpstr>
      <vt:lpstr>LRU算法实现：页面淘汰队列(1)</vt:lpstr>
      <vt:lpstr>LRU算法实现：标志位法</vt:lpstr>
      <vt:lpstr>LRU算法实现：多位寄存器法</vt:lpstr>
      <vt:lpstr>LRU算法实现：多位计数器法</vt:lpstr>
      <vt:lpstr>LRU算法实现：多位计时器法</vt:lpstr>
      <vt:lpstr>(4)第二次机会页面替换算法</vt:lpstr>
      <vt:lpstr>(5)时钟页面替换算法</vt:lpstr>
      <vt:lpstr>时钟页面替换算法的一个例子 </vt:lpstr>
      <vt:lpstr>时钟页面替换改进算法(1)</vt:lpstr>
      <vt:lpstr>时钟页面替换改进算法(2)</vt:lpstr>
      <vt:lpstr>例子：计算缺页中断次数和         被淘汰页面(1)</vt:lpstr>
      <vt:lpstr>例子：计算缺页中断次数和         被淘汰页面(2)</vt:lpstr>
      <vt:lpstr>PowerPoint 演示文稿</vt:lpstr>
      <vt:lpstr>8 局部页面替换算法</vt:lpstr>
      <vt:lpstr>(1) 局部最佳页面替换算法</vt:lpstr>
      <vt:lpstr>局部最佳页面替换算法(2)</vt:lpstr>
      <vt:lpstr>(2)工作集模型和工作集置换算法 </vt:lpstr>
      <vt:lpstr>工作集替换示例</vt:lpstr>
      <vt:lpstr>(3) 模拟工作集替换算法</vt:lpstr>
      <vt:lpstr>(4)缺页频率替换算法</vt:lpstr>
      <vt:lpstr>PFF替换示例</vt:lpstr>
      <vt:lpstr>9 问题讨论</vt:lpstr>
      <vt:lpstr>(3) 写时复制</vt:lpstr>
      <vt:lpstr>写时复制(2)</vt:lpstr>
      <vt:lpstr>4.5.3请求段页式虚拟存储管理</vt:lpstr>
      <vt:lpstr>请求段页式存储管理的基本原理(1)</vt:lpstr>
      <vt:lpstr>请求段页式存储管理的数据结构(1) </vt:lpstr>
      <vt:lpstr>请求段页式存储管理的数据结构(3) </vt:lpstr>
      <vt:lpstr>动态地址转换(1)</vt:lpstr>
      <vt:lpstr>动态地址转换(2)</vt:lpstr>
      <vt:lpstr> </vt:lpstr>
      <vt:lpstr>第四章  存储管理</vt:lpstr>
    </vt:vector>
  </TitlesOfParts>
  <Company>振宇科技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陈年生</dc:creator>
  <cp:lastModifiedBy>tracy ning</cp:lastModifiedBy>
  <cp:revision>162</cp:revision>
  <dcterms:created xsi:type="dcterms:W3CDTF">2002-07-20T00:29:59Z</dcterms:created>
  <dcterms:modified xsi:type="dcterms:W3CDTF">2018-12-05T03:07:03Z</dcterms:modified>
</cp:coreProperties>
</file>