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74ECF-3F02-4ADE-B5B8-F3EF287B1BB8}" type="datetimeFigureOut">
              <a:rPr lang="zh-CN" altLang="en-US" smtClean="0"/>
              <a:t>2019-5-27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5B084-483F-4643-959F-D3C384B7AB96}" type="slidenum">
              <a:rPr lang="zh-CN" altLang="en-US" smtClean="0"/>
              <a:t>‹#›</a:t>
            </a:fld>
            <a:endParaRPr lang="zh-CN" altLang="en-US"/>
          </a:p>
        </p:txBody>
      </p:sp>
    </p:spTree>
    <p:extLst>
      <p:ext uri="{BB962C8B-B14F-4D97-AF65-F5344CB8AC3E}">
        <p14:creationId xmlns:p14="http://schemas.microsoft.com/office/powerpoint/2010/main" val="1024609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75B084-483F-4643-959F-D3C384B7AB96}" type="slidenum">
              <a:rPr lang="zh-CN" altLang="en-US" smtClean="0"/>
              <a:t>6</a:t>
            </a:fld>
            <a:endParaRPr lang="zh-CN" altLang="en-US"/>
          </a:p>
        </p:txBody>
      </p:sp>
    </p:spTree>
    <p:extLst>
      <p:ext uri="{BB962C8B-B14F-4D97-AF65-F5344CB8AC3E}">
        <p14:creationId xmlns:p14="http://schemas.microsoft.com/office/powerpoint/2010/main" val="1346913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1-2,3-4</a:t>
            </a:r>
            <a:endParaRPr lang="zh-CN" altLang="en-US" dirty="0"/>
          </a:p>
        </p:txBody>
      </p:sp>
      <p:sp>
        <p:nvSpPr>
          <p:cNvPr id="4" name="灯片编号占位符 3"/>
          <p:cNvSpPr>
            <a:spLocks noGrp="1"/>
          </p:cNvSpPr>
          <p:nvPr>
            <p:ph type="sldNum" sz="quarter" idx="10"/>
          </p:nvPr>
        </p:nvSpPr>
        <p:spPr/>
        <p:txBody>
          <a:bodyPr/>
          <a:lstStyle/>
          <a:p>
            <a:fld id="{8A75B084-483F-4643-959F-D3C384B7AB96}" type="slidenum">
              <a:rPr lang="zh-CN" altLang="en-US" smtClean="0"/>
              <a:t>26</a:t>
            </a:fld>
            <a:endParaRPr lang="zh-CN" altLang="en-US"/>
          </a:p>
        </p:txBody>
      </p:sp>
    </p:spTree>
    <p:extLst>
      <p:ext uri="{BB962C8B-B14F-4D97-AF65-F5344CB8AC3E}">
        <p14:creationId xmlns:p14="http://schemas.microsoft.com/office/powerpoint/2010/main" val="290019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8D42E7-2D9E-4073-A9F5-AF0F0835C37E}" type="datetime1">
              <a:rPr lang="zh-CN" altLang="en-US" smtClean="0"/>
              <a:t>2019-5-27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334620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A6C4903-D6E6-4D46-9267-35F2456DDCC2}" type="datetime1">
              <a:rPr lang="zh-CN" altLang="en-US" smtClean="0"/>
              <a:t>2019-5-27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341282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035AC8-114E-4797-B658-6A5F1E7286D6}" type="datetime1">
              <a:rPr lang="zh-CN" altLang="en-US" smtClean="0"/>
              <a:t>2019-5-27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78014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D78A73-B6BB-4D35-8CF5-DD74031EC8FC}" type="datetime1">
              <a:rPr lang="zh-CN" altLang="en-US" smtClean="0"/>
              <a:t>2019-5-27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192040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14E5502-9A52-4DF9-81EA-B1890E1BB6B8}" type="datetime1">
              <a:rPr lang="zh-CN" altLang="en-US" smtClean="0"/>
              <a:t>2019-5-27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226160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B10D4DE-367E-4D81-A8B8-B3B40530CF02}" type="datetime1">
              <a:rPr lang="zh-CN" altLang="en-US" smtClean="0"/>
              <a:t>2019-5-27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2373787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6C3C922-06EA-4362-9008-0296ACB7004D}" type="datetime1">
              <a:rPr lang="zh-CN" altLang="en-US" smtClean="0"/>
              <a:t>2019-5-27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3929997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13F0AF-309B-441B-89BD-3E1FD40A8392}" type="datetime1">
              <a:rPr lang="zh-CN" altLang="en-US" smtClean="0"/>
              <a:t>2019-5-27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399439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72518D-1F5B-49DC-9592-E77E11C29C72}" type="datetime1">
              <a:rPr lang="zh-CN" altLang="en-US" smtClean="0"/>
              <a:t>2019-5-27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271314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46731EC-35BB-4638-A33E-979241A93870}" type="datetime1">
              <a:rPr lang="zh-CN" altLang="en-US" smtClean="0"/>
              <a:t>2019-5-27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253625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ECB51A-8069-49C3-8EF2-5364D24D92D4}" type="datetime1">
              <a:rPr lang="zh-CN" altLang="en-US" smtClean="0"/>
              <a:t>2019-5-27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55180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E3D82-42BB-493F-BC06-BC6AA8C5F7FC}" type="datetime1">
              <a:rPr lang="zh-CN" altLang="en-US" smtClean="0"/>
              <a:t>2019-5-27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A4114-DF32-4239-B767-02B17B297B0A}" type="slidenum">
              <a:rPr lang="zh-CN" altLang="en-US" smtClean="0"/>
              <a:t>‹#›</a:t>
            </a:fld>
            <a:endParaRPr lang="zh-CN" altLang="en-US"/>
          </a:p>
        </p:txBody>
      </p:sp>
    </p:spTree>
    <p:extLst>
      <p:ext uri="{BB962C8B-B14F-4D97-AF65-F5344CB8AC3E}">
        <p14:creationId xmlns:p14="http://schemas.microsoft.com/office/powerpoint/2010/main" val="278390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www.fec.gov/disclosurep/PDownload.d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10</a:t>
            </a:r>
            <a:r>
              <a:rPr lang="zh-CN" altLang="en-US" dirty="0" smtClean="0"/>
              <a:t>章 </a:t>
            </a:r>
            <a:r>
              <a:rPr lang="zh-CN" altLang="en-US" dirty="0"/>
              <a:t>数据聚合与分组运算</a:t>
            </a:r>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88AA4114-DF32-4239-B767-02B17B297B0A}" type="slidenum">
              <a:rPr lang="zh-CN" altLang="en-US" smtClean="0"/>
              <a:t>1</a:t>
            </a:fld>
            <a:endParaRPr lang="zh-CN" altLang="en-US"/>
          </a:p>
        </p:txBody>
      </p:sp>
    </p:spTree>
    <p:extLst>
      <p:ext uri="{BB962C8B-B14F-4D97-AF65-F5344CB8AC3E}">
        <p14:creationId xmlns:p14="http://schemas.microsoft.com/office/powerpoint/2010/main" val="1954870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对分组进行迭代</a:t>
            </a:r>
          </a:p>
        </p:txBody>
      </p:sp>
      <p:sp>
        <p:nvSpPr>
          <p:cNvPr id="3" name="内容占位符 2"/>
          <p:cNvSpPr>
            <a:spLocks noGrp="1"/>
          </p:cNvSpPr>
          <p:nvPr>
            <p:ph idx="1"/>
          </p:nvPr>
        </p:nvSpPr>
        <p:spPr>
          <a:xfrm>
            <a:off x="838200" y="1825625"/>
            <a:ext cx="5112224" cy="4351338"/>
          </a:xfrm>
        </p:spPr>
        <p:txBody>
          <a:bodyPr/>
          <a:lstStyle/>
          <a:p>
            <a:r>
              <a:rPr lang="en-US" altLang="zh-CN" dirty="0"/>
              <a:t>GroupBy</a:t>
            </a:r>
            <a:r>
              <a:rPr lang="zh-CN" altLang="en-US" dirty="0"/>
              <a:t>对象支持迭代，可以产生一组二元元组（由分组名和数据块组成）</a:t>
            </a:r>
            <a:endParaRPr lang="en-US" altLang="zh-CN" dirty="0"/>
          </a:p>
          <a:p>
            <a:r>
              <a:rPr lang="zh-CN" altLang="en-US" dirty="0"/>
              <a:t>对于多重键，元组的第一个元素将会是由键值组成的元组</a:t>
            </a:r>
          </a:p>
        </p:txBody>
      </p:sp>
      <p:pic>
        <p:nvPicPr>
          <p:cNvPr id="4" name="图片 3"/>
          <p:cNvPicPr>
            <a:picLocks noChangeAspect="1"/>
          </p:cNvPicPr>
          <p:nvPr/>
        </p:nvPicPr>
        <p:blipFill>
          <a:blip r:embed="rId2"/>
          <a:stretch>
            <a:fillRect/>
          </a:stretch>
        </p:blipFill>
        <p:spPr>
          <a:xfrm>
            <a:off x="5950424" y="864929"/>
            <a:ext cx="5281683" cy="6014905"/>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10</a:t>
            </a:fld>
            <a:endParaRPr lang="zh-CN" altLang="en-US"/>
          </a:p>
        </p:txBody>
      </p:sp>
      <p:cxnSp>
        <p:nvCxnSpPr>
          <p:cNvPr id="7" name="直接箭头连接符 6"/>
          <p:cNvCxnSpPr/>
          <p:nvPr/>
        </p:nvCxnSpPr>
        <p:spPr>
          <a:xfrm>
            <a:off x="5146766" y="3831771"/>
            <a:ext cx="1079863" cy="5225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558473" y="3482109"/>
            <a:ext cx="3592945" cy="94210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160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对分组进行迭代（</a:t>
            </a:r>
            <a:r>
              <a:rPr lang="en-US" altLang="zh-CN" dirty="0"/>
              <a:t>cont.</a:t>
            </a:r>
            <a:r>
              <a:rPr lang="zh-CN" altLang="en-US" dirty="0"/>
              <a:t>）</a:t>
            </a:r>
          </a:p>
        </p:txBody>
      </p:sp>
      <p:sp>
        <p:nvSpPr>
          <p:cNvPr id="3" name="内容占位符 2"/>
          <p:cNvSpPr>
            <a:spLocks noGrp="1"/>
          </p:cNvSpPr>
          <p:nvPr>
            <p:ph idx="1"/>
          </p:nvPr>
        </p:nvSpPr>
        <p:spPr>
          <a:xfrm>
            <a:off x="838199" y="1825625"/>
            <a:ext cx="4607257" cy="4351338"/>
          </a:xfrm>
        </p:spPr>
        <p:txBody>
          <a:bodyPr/>
          <a:lstStyle/>
          <a:p>
            <a:pPr algn="just"/>
            <a:r>
              <a:rPr lang="zh-CN" altLang="en-US" dirty="0"/>
              <a:t>将数据片段做出一个字典</a:t>
            </a:r>
            <a:endParaRPr lang="en-US" altLang="zh-CN" dirty="0"/>
          </a:p>
          <a:p>
            <a:pPr algn="just"/>
            <a:r>
              <a:rPr lang="en-US" altLang="zh-CN" dirty="0"/>
              <a:t>g</a:t>
            </a:r>
            <a:r>
              <a:rPr lang="en-US" altLang="zh-CN" dirty="0" smtClean="0"/>
              <a:t>roupby</a:t>
            </a:r>
            <a:r>
              <a:rPr lang="zh-CN" altLang="en-US" dirty="0"/>
              <a:t>默认是在</a:t>
            </a:r>
            <a:r>
              <a:rPr lang="en-US" altLang="zh-CN" dirty="0"/>
              <a:t>axis=0</a:t>
            </a:r>
            <a:r>
              <a:rPr lang="zh-CN" altLang="en-US" dirty="0"/>
              <a:t>上进行分组</a:t>
            </a:r>
          </a:p>
        </p:txBody>
      </p:sp>
      <p:pic>
        <p:nvPicPr>
          <p:cNvPr id="4" name="图片 3"/>
          <p:cNvPicPr>
            <a:picLocks noChangeAspect="1"/>
          </p:cNvPicPr>
          <p:nvPr/>
        </p:nvPicPr>
        <p:blipFill>
          <a:blip r:embed="rId2"/>
          <a:stretch>
            <a:fillRect/>
          </a:stretch>
        </p:blipFill>
        <p:spPr>
          <a:xfrm>
            <a:off x="5691284" y="1228298"/>
            <a:ext cx="4626424" cy="6130329"/>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11</a:t>
            </a:fld>
            <a:endParaRPr lang="zh-CN" altLang="en-US"/>
          </a:p>
        </p:txBody>
      </p:sp>
    </p:spTree>
    <p:extLst>
      <p:ext uri="{BB962C8B-B14F-4D97-AF65-F5344CB8AC3E}">
        <p14:creationId xmlns:p14="http://schemas.microsoft.com/office/powerpoint/2010/main" val="2626831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选取一个或一组列</a:t>
            </a:r>
          </a:p>
        </p:txBody>
      </p:sp>
      <p:sp>
        <p:nvSpPr>
          <p:cNvPr id="3" name="内容占位符 2"/>
          <p:cNvSpPr>
            <a:spLocks noGrp="1"/>
          </p:cNvSpPr>
          <p:nvPr>
            <p:ph idx="1"/>
          </p:nvPr>
        </p:nvSpPr>
        <p:spPr/>
        <p:txBody>
          <a:bodyPr>
            <a:normAutofit/>
          </a:bodyPr>
          <a:lstStyle/>
          <a:p>
            <a:r>
              <a:rPr lang="zh-CN" altLang="en-US" dirty="0"/>
              <a:t>语法糖（</a:t>
            </a:r>
            <a:r>
              <a:rPr lang="en-US" altLang="zh-CN" dirty="0"/>
              <a:t>Syntactic sugar</a:t>
            </a:r>
            <a:r>
              <a:rPr lang="zh-CN" altLang="en-US" dirty="0"/>
              <a:t>），也译为糖衣语法，是由英国计算机科学家彼得</a:t>
            </a:r>
            <a:r>
              <a:rPr lang="en-US" altLang="zh-CN" dirty="0"/>
              <a:t>·</a:t>
            </a:r>
            <a:r>
              <a:rPr lang="zh-CN" altLang="en-US" dirty="0"/>
              <a:t>约翰</a:t>
            </a:r>
            <a:r>
              <a:rPr lang="en-US" altLang="zh-CN" dirty="0"/>
              <a:t>·</a:t>
            </a:r>
            <a:r>
              <a:rPr lang="zh-CN" altLang="en-US" dirty="0"/>
              <a:t>兰达（</a:t>
            </a:r>
            <a:r>
              <a:rPr lang="en-US" altLang="zh-CN" dirty="0"/>
              <a:t>Peter J. Landin</a:t>
            </a:r>
            <a:r>
              <a:rPr lang="zh-CN" altLang="en-US" dirty="0"/>
              <a:t>）发明的一个术语，指计算机语言中添加的某种语法，这种语法对语言的功能并没有影响，但是更方便程序员使用。通常来说使用语法糖能够增加程序的可读性，从而减少程序代码出错的机会。</a:t>
            </a:r>
            <a:endParaRPr lang="en-US" altLang="zh-CN" dirty="0"/>
          </a:p>
          <a:p>
            <a:r>
              <a:rPr lang="zh-CN" altLang="en-US" dirty="0"/>
              <a:t>在不改变所在位置的语法结构的前提下，实现了运行时等价。</a:t>
            </a:r>
            <a:endParaRPr lang="en-US" altLang="zh-CN" dirty="0"/>
          </a:p>
          <a:p>
            <a:r>
              <a:rPr lang="zh-CN" altLang="en-US" dirty="0"/>
              <a:t>例：</a:t>
            </a:r>
          </a:p>
        </p:txBody>
      </p:sp>
      <p:graphicFrame>
        <p:nvGraphicFramePr>
          <p:cNvPr id="5" name="表格 4"/>
          <p:cNvGraphicFramePr>
            <a:graphicFrameLocks noGrp="1"/>
          </p:cNvGraphicFramePr>
          <p:nvPr>
            <p:extLst>
              <p:ext uri="{D42A27DB-BD31-4B8C-83A1-F6EECF244321}">
                <p14:modId xmlns:p14="http://schemas.microsoft.com/office/powerpoint/2010/main" val="4223729970"/>
              </p:ext>
            </p:extLst>
          </p:nvPr>
        </p:nvGraphicFramePr>
        <p:xfrm>
          <a:off x="2032000" y="4480560"/>
          <a:ext cx="8128000" cy="237744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pPr algn="just"/>
                      <a:r>
                        <a:rPr lang="zh-CN" altLang="en-US" sz="2400" dirty="0"/>
                        <a:t>便捷写法</a:t>
                      </a:r>
                    </a:p>
                  </a:txBody>
                  <a:tcPr/>
                </a:tc>
                <a:tc>
                  <a:txBody>
                    <a:bodyPr/>
                    <a:lstStyle/>
                    <a:p>
                      <a:endParaRPr lang="zh-CN" altLang="en-US" sz="2400" dirty="0"/>
                    </a:p>
                  </a:txBody>
                  <a:tcPr/>
                </a:tc>
                <a:extLst>
                  <a:ext uri="{0D108BD9-81ED-4DB2-BD59-A6C34878D82A}">
                    <a16:rowId xmlns="" xmlns:a16="http://schemas.microsoft.com/office/drawing/2014/main" val="10000"/>
                  </a:ext>
                </a:extLst>
              </a:tr>
              <a:tr h="370840">
                <a:tc>
                  <a:txBody>
                    <a:bodyPr/>
                    <a:lstStyle/>
                    <a:p>
                      <a:r>
                        <a:rPr lang="en-US" altLang="zh-CN" sz="2400" dirty="0"/>
                        <a:t>for(var i=0;i&lt;5;i++)</a:t>
                      </a:r>
                    </a:p>
                    <a:p>
                      <a:pPr marL="1371600" lvl="3" indent="0">
                        <a:buNone/>
                      </a:pPr>
                      <a:r>
                        <a:rPr lang="en-US" altLang="zh-CN" sz="2400" dirty="0"/>
                        <a:t>...</a:t>
                      </a:r>
                    </a:p>
                    <a:p>
                      <a:pPr marL="1371600" lvl="3" indent="0">
                        <a:buNone/>
                      </a:pPr>
                      <a:r>
                        <a:rPr lang="en-US" altLang="zh-CN" sz="2400" dirty="0"/>
                        <a:t>}</a:t>
                      </a:r>
                    </a:p>
                    <a:p>
                      <a:endParaRPr lang="zh-CN" altLang="en-US" sz="2400" dirty="0"/>
                    </a:p>
                  </a:txBody>
                  <a:tcPr/>
                </a:tc>
                <a:tc>
                  <a:txBody>
                    <a:bodyPr/>
                    <a:lstStyle/>
                    <a:p>
                      <a:r>
                        <a:rPr lang="en-US" altLang="zh-CN" sz="2400" dirty="0"/>
                        <a:t>var i=0;</a:t>
                      </a:r>
                    </a:p>
                    <a:p>
                      <a:r>
                        <a:rPr lang="en-US" altLang="zh-CN" sz="2400" dirty="0"/>
                        <a:t>while(i&lt;5){</a:t>
                      </a:r>
                    </a:p>
                    <a:p>
                      <a:r>
                        <a:rPr lang="en-US" altLang="zh-CN" sz="2400" dirty="0"/>
                        <a:t>    …</a:t>
                      </a:r>
                    </a:p>
                    <a:p>
                      <a:r>
                        <a:rPr lang="en-US" altLang="zh-CN" sz="2400" baseline="0" dirty="0"/>
                        <a:t>    </a:t>
                      </a:r>
                      <a:r>
                        <a:rPr lang="en-US" altLang="zh-CN" sz="2400" dirty="0"/>
                        <a:t>i++;</a:t>
                      </a:r>
                    </a:p>
                    <a:p>
                      <a:r>
                        <a:rPr lang="en-US" altLang="zh-CN" sz="2400" dirty="0"/>
                        <a:t>}</a:t>
                      </a:r>
                      <a:endParaRPr lang="zh-CN" altLang="en-US" sz="2400" dirty="0"/>
                    </a:p>
                  </a:txBody>
                  <a:tcPr/>
                </a:tc>
                <a:extLst>
                  <a:ext uri="{0D108BD9-81ED-4DB2-BD59-A6C34878D82A}">
                    <a16:rowId xmlns="" xmlns:a16="http://schemas.microsoft.com/office/drawing/2014/main" val="10001"/>
                  </a:ext>
                </a:extLst>
              </a:tr>
            </a:tbl>
          </a:graphicData>
        </a:graphic>
      </p:graphicFrame>
      <p:sp>
        <p:nvSpPr>
          <p:cNvPr id="4" name="灯片编号占位符 3"/>
          <p:cNvSpPr>
            <a:spLocks noGrp="1"/>
          </p:cNvSpPr>
          <p:nvPr>
            <p:ph type="sldNum" sz="quarter" idx="12"/>
          </p:nvPr>
        </p:nvSpPr>
        <p:spPr/>
        <p:txBody>
          <a:bodyPr/>
          <a:lstStyle/>
          <a:p>
            <a:fld id="{88AA4114-DF32-4239-B767-02B17B297B0A}" type="slidenum">
              <a:rPr lang="zh-CN" altLang="en-US" smtClean="0"/>
              <a:t>12</a:t>
            </a:fld>
            <a:endParaRPr lang="zh-CN" altLang="en-US"/>
          </a:p>
        </p:txBody>
      </p:sp>
    </p:spTree>
    <p:extLst>
      <p:ext uri="{BB962C8B-B14F-4D97-AF65-F5344CB8AC3E}">
        <p14:creationId xmlns:p14="http://schemas.microsoft.com/office/powerpoint/2010/main" val="2508407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通过字典或</a:t>
            </a:r>
            <a:r>
              <a:rPr lang="en-US" altLang="zh-CN" dirty="0"/>
              <a:t>Series</a:t>
            </a:r>
            <a:r>
              <a:rPr lang="zh-CN" altLang="en-US" dirty="0"/>
              <a:t>进行分组</a:t>
            </a:r>
          </a:p>
        </p:txBody>
      </p:sp>
      <p:sp>
        <p:nvSpPr>
          <p:cNvPr id="3" name="内容占位符 2"/>
          <p:cNvSpPr>
            <a:spLocks noGrp="1"/>
          </p:cNvSpPr>
          <p:nvPr>
            <p:ph idx="1"/>
          </p:nvPr>
        </p:nvSpPr>
        <p:spPr>
          <a:xfrm>
            <a:off x="838200" y="1825625"/>
            <a:ext cx="4962099" cy="4351338"/>
          </a:xfrm>
        </p:spPr>
        <p:txBody>
          <a:bodyPr/>
          <a:lstStyle/>
          <a:p>
            <a:r>
              <a:rPr lang="zh-CN" altLang="en-US" dirty="0"/>
              <a:t>其他分组形式</a:t>
            </a:r>
            <a:endParaRPr lang="en-US" altLang="zh-CN" dirty="0"/>
          </a:p>
          <a:p>
            <a:r>
              <a:rPr lang="zh-CN" altLang="en-US" dirty="0"/>
              <a:t>根据分组关系，计算列的总计</a:t>
            </a:r>
            <a:endParaRPr lang="en-US" altLang="zh-CN" dirty="0"/>
          </a:p>
          <a:p>
            <a:r>
              <a:rPr lang="zh-CN" altLang="en-US" dirty="0"/>
              <a:t>如果用</a:t>
            </a:r>
            <a:r>
              <a:rPr lang="en-US" altLang="zh-CN" dirty="0"/>
              <a:t>Series</a:t>
            </a:r>
            <a:r>
              <a:rPr lang="zh-CN" altLang="en-US" dirty="0"/>
              <a:t>作为分组键，则</a:t>
            </a:r>
            <a:r>
              <a:rPr lang="en-US" altLang="zh-CN" dirty="0"/>
              <a:t>pandas</a:t>
            </a:r>
            <a:r>
              <a:rPr lang="zh-CN" altLang="en-US" dirty="0"/>
              <a:t>会检查</a:t>
            </a:r>
            <a:r>
              <a:rPr lang="en-US" altLang="zh-CN" dirty="0"/>
              <a:t>Series</a:t>
            </a:r>
            <a:r>
              <a:rPr lang="zh-CN" altLang="en-US" dirty="0"/>
              <a:t>以确保其索引跟分组轴是对齐</a:t>
            </a:r>
            <a:r>
              <a:rPr lang="zh-CN" altLang="en-US" dirty="0" smtClean="0"/>
              <a:t>的</a:t>
            </a:r>
            <a:endParaRPr lang="en-US" altLang="zh-CN" dirty="0" smtClean="0"/>
          </a:p>
          <a:p>
            <a:r>
              <a:rPr lang="zh-CN" altLang="en-US" dirty="0"/>
              <a:t>注</a:t>
            </a:r>
            <a:r>
              <a:rPr lang="zh-CN" altLang="en-US" dirty="0" smtClean="0"/>
              <a:t>意：字典中多出的分组键直接忽略掉（</a:t>
            </a:r>
            <a:r>
              <a:rPr lang="en-US" altLang="zh-CN" dirty="0" smtClean="0"/>
              <a:t>P280 </a:t>
            </a:r>
            <a:r>
              <a:rPr lang="zh-CN" altLang="en-US" dirty="0" smtClean="0"/>
              <a:t>最后一行</a:t>
            </a:r>
            <a:r>
              <a:rPr lang="en-US" altLang="zh-CN" dirty="0" smtClean="0"/>
              <a:t>’f’</a:t>
            </a:r>
            <a:r>
              <a:rPr lang="zh-CN" altLang="en-US" dirty="0" smtClean="0"/>
              <a:t>：</a:t>
            </a:r>
            <a:r>
              <a:rPr lang="en-US" altLang="zh-CN" dirty="0" smtClean="0"/>
              <a:t>orange</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5800299" y="1317562"/>
            <a:ext cx="5158853" cy="5348168"/>
          </a:xfrm>
          <a:prstGeom prst="rect">
            <a:avLst/>
          </a:prstGeom>
        </p:spPr>
      </p:pic>
      <p:pic>
        <p:nvPicPr>
          <p:cNvPr id="5" name="图片 4"/>
          <p:cNvPicPr>
            <a:picLocks noChangeAspect="1"/>
          </p:cNvPicPr>
          <p:nvPr/>
        </p:nvPicPr>
        <p:blipFill>
          <a:blip r:embed="rId3"/>
          <a:stretch>
            <a:fillRect/>
          </a:stretch>
        </p:blipFill>
        <p:spPr>
          <a:xfrm>
            <a:off x="8820727" y="4767439"/>
            <a:ext cx="3514286" cy="2819048"/>
          </a:xfrm>
          <a:prstGeom prst="rect">
            <a:avLst/>
          </a:prstGeom>
        </p:spPr>
      </p:pic>
      <p:sp>
        <p:nvSpPr>
          <p:cNvPr id="6" name="灯片编号占位符 5"/>
          <p:cNvSpPr>
            <a:spLocks noGrp="1"/>
          </p:cNvSpPr>
          <p:nvPr>
            <p:ph type="sldNum" sz="quarter" idx="12"/>
          </p:nvPr>
        </p:nvSpPr>
        <p:spPr/>
        <p:txBody>
          <a:bodyPr/>
          <a:lstStyle/>
          <a:p>
            <a:fld id="{88AA4114-DF32-4239-B767-02B17B297B0A}" type="slidenum">
              <a:rPr lang="zh-CN" altLang="en-US" smtClean="0"/>
              <a:t>13</a:t>
            </a:fld>
            <a:endParaRPr lang="zh-CN" altLang="en-US"/>
          </a:p>
        </p:txBody>
      </p:sp>
      <p:cxnSp>
        <p:nvCxnSpPr>
          <p:cNvPr id="8" name="直接连接符 7"/>
          <p:cNvCxnSpPr/>
          <p:nvPr/>
        </p:nvCxnSpPr>
        <p:spPr>
          <a:xfrm>
            <a:off x="7435273" y="3343564"/>
            <a:ext cx="1385454" cy="27709"/>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929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通过函数进行分组</a:t>
            </a:r>
          </a:p>
        </p:txBody>
      </p:sp>
      <p:sp>
        <p:nvSpPr>
          <p:cNvPr id="3" name="内容占位符 2"/>
          <p:cNvSpPr>
            <a:spLocks noGrp="1"/>
          </p:cNvSpPr>
          <p:nvPr>
            <p:ph idx="1"/>
          </p:nvPr>
        </p:nvSpPr>
        <p:spPr>
          <a:xfrm>
            <a:off x="838200" y="1825625"/>
            <a:ext cx="5630839" cy="4351338"/>
          </a:xfrm>
        </p:spPr>
        <p:txBody>
          <a:bodyPr>
            <a:normAutofit fontScale="92500" lnSpcReduction="10000"/>
          </a:bodyPr>
          <a:lstStyle/>
          <a:p>
            <a:r>
              <a:rPr lang="zh-CN" altLang="en-US" dirty="0"/>
              <a:t>相较于字典或</a:t>
            </a:r>
            <a:r>
              <a:rPr lang="en-US" altLang="zh-CN" dirty="0"/>
              <a:t>Series</a:t>
            </a:r>
            <a:r>
              <a:rPr lang="zh-CN" altLang="en-US" dirty="0"/>
              <a:t>，</a:t>
            </a:r>
            <a:r>
              <a:rPr lang="en-US" altLang="zh-CN" dirty="0"/>
              <a:t>Python</a:t>
            </a:r>
            <a:r>
              <a:rPr lang="zh-CN" altLang="en-US" dirty="0"/>
              <a:t>函数在定义分组映射关系时可以更有创意且更为抽象。</a:t>
            </a:r>
            <a:endParaRPr lang="en-US" altLang="zh-CN" dirty="0"/>
          </a:p>
          <a:p>
            <a:r>
              <a:rPr lang="zh-CN" altLang="en-US" dirty="0"/>
              <a:t>任何被当做分组键的函数都会在各个索引值上被调用一次，其返回值就会被用作分组名称。具体点说，以上一小节的示例</a:t>
            </a:r>
            <a:r>
              <a:rPr lang="en-US" altLang="zh-CN" dirty="0"/>
              <a:t>DataFrame</a:t>
            </a:r>
            <a:r>
              <a:rPr lang="zh-CN" altLang="en-US" dirty="0"/>
              <a:t>为例，其索引值为人的名字。</a:t>
            </a:r>
            <a:r>
              <a:rPr lang="zh-CN" altLang="en-US" dirty="0">
                <a:solidFill>
                  <a:srgbClr val="FF0000"/>
                </a:solidFill>
              </a:rPr>
              <a:t>假设希望根据人名的长度进行分组。</a:t>
            </a:r>
            <a:endParaRPr lang="en-US" altLang="zh-CN" dirty="0">
              <a:solidFill>
                <a:srgbClr val="FF0000"/>
              </a:solidFill>
            </a:endParaRPr>
          </a:p>
          <a:p>
            <a:r>
              <a:rPr lang="zh-CN" altLang="en-US" dirty="0">
                <a:solidFill>
                  <a:srgbClr val="FF0000"/>
                </a:solidFill>
              </a:rPr>
              <a:t>可将函数跟数组、列表、字典、</a:t>
            </a:r>
            <a:r>
              <a:rPr lang="en-US" altLang="zh-CN" dirty="0">
                <a:solidFill>
                  <a:srgbClr val="FF0000"/>
                </a:solidFill>
              </a:rPr>
              <a:t>Series</a:t>
            </a:r>
            <a:r>
              <a:rPr lang="zh-CN" altLang="en-US" dirty="0">
                <a:solidFill>
                  <a:srgbClr val="FF0000"/>
                </a:solidFill>
              </a:rPr>
              <a:t>混合使用，因为任何东西最终都会被转换为数组</a:t>
            </a:r>
          </a:p>
        </p:txBody>
      </p:sp>
      <p:pic>
        <p:nvPicPr>
          <p:cNvPr id="4" name="图片 3"/>
          <p:cNvPicPr>
            <a:picLocks noChangeAspect="1"/>
          </p:cNvPicPr>
          <p:nvPr/>
        </p:nvPicPr>
        <p:blipFill>
          <a:blip r:embed="rId2"/>
          <a:stretch>
            <a:fillRect/>
          </a:stretch>
        </p:blipFill>
        <p:spPr>
          <a:xfrm>
            <a:off x="6373404" y="1690688"/>
            <a:ext cx="5818596" cy="3782809"/>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14</a:t>
            </a:fld>
            <a:endParaRPr lang="zh-CN" altLang="en-US"/>
          </a:p>
        </p:txBody>
      </p:sp>
      <p:cxnSp>
        <p:nvCxnSpPr>
          <p:cNvPr id="7" name="直接连接符 6"/>
          <p:cNvCxnSpPr/>
          <p:nvPr/>
        </p:nvCxnSpPr>
        <p:spPr>
          <a:xfrm flipV="1">
            <a:off x="6096000" y="1865745"/>
            <a:ext cx="2863273" cy="2466110"/>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形标注 7"/>
          <p:cNvSpPr/>
          <p:nvPr/>
        </p:nvSpPr>
        <p:spPr>
          <a:xfrm>
            <a:off x="10982036" y="5473497"/>
            <a:ext cx="923637" cy="604030"/>
          </a:xfrm>
          <a:prstGeom prst="wedgeEllipseCallout">
            <a:avLst>
              <a:gd name="adj1" fmla="val -226186"/>
              <a:gd name="adj2" fmla="val -325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a:t>
            </a:r>
            <a:r>
              <a:rPr lang="zh-CN" altLang="en-US" dirty="0" smtClean="0"/>
              <a:t>层索引</a:t>
            </a:r>
            <a:endParaRPr lang="zh-CN" altLang="en-US" dirty="0"/>
          </a:p>
        </p:txBody>
      </p:sp>
    </p:spTree>
    <p:extLst>
      <p:ext uri="{BB962C8B-B14F-4D97-AF65-F5344CB8AC3E}">
        <p14:creationId xmlns:p14="http://schemas.microsoft.com/office/powerpoint/2010/main" val="587634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根据索引级别分组</a:t>
            </a:r>
          </a:p>
        </p:txBody>
      </p:sp>
      <p:sp>
        <p:nvSpPr>
          <p:cNvPr id="3" name="内容占位符 2"/>
          <p:cNvSpPr>
            <a:spLocks noGrp="1"/>
          </p:cNvSpPr>
          <p:nvPr>
            <p:ph idx="1"/>
          </p:nvPr>
        </p:nvSpPr>
        <p:spPr>
          <a:xfrm>
            <a:off x="838200" y="1825625"/>
            <a:ext cx="4088642" cy="4351338"/>
          </a:xfrm>
        </p:spPr>
        <p:txBody>
          <a:bodyPr/>
          <a:lstStyle/>
          <a:p>
            <a:r>
              <a:rPr lang="zh-CN" altLang="en-US" dirty="0"/>
              <a:t>层次化索引数据集最方便的地方就在于它能够根据索引级别进行聚合。要实现该目的，通过</a:t>
            </a:r>
            <a:r>
              <a:rPr lang="en-US" altLang="zh-CN" dirty="0"/>
              <a:t>level</a:t>
            </a:r>
            <a:r>
              <a:rPr lang="zh-CN" altLang="en-US" dirty="0"/>
              <a:t>关键字传入级别编号或名称即可</a:t>
            </a:r>
          </a:p>
        </p:txBody>
      </p:sp>
      <p:pic>
        <p:nvPicPr>
          <p:cNvPr id="4" name="图片 3"/>
          <p:cNvPicPr>
            <a:picLocks noChangeAspect="1"/>
          </p:cNvPicPr>
          <p:nvPr/>
        </p:nvPicPr>
        <p:blipFill>
          <a:blip r:embed="rId2"/>
          <a:stretch>
            <a:fillRect/>
          </a:stretch>
        </p:blipFill>
        <p:spPr>
          <a:xfrm>
            <a:off x="5096957" y="1556043"/>
            <a:ext cx="6640118" cy="4417979"/>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15</a:t>
            </a:fld>
            <a:endParaRPr lang="zh-CN" altLang="en-US"/>
          </a:p>
        </p:txBody>
      </p:sp>
    </p:spTree>
    <p:extLst>
      <p:ext uri="{BB962C8B-B14F-4D97-AF65-F5344CB8AC3E}">
        <p14:creationId xmlns:p14="http://schemas.microsoft.com/office/powerpoint/2010/main" val="14476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数据聚合</a:t>
            </a:r>
          </a:p>
        </p:txBody>
      </p:sp>
      <p:sp>
        <p:nvSpPr>
          <p:cNvPr id="3" name="内容占位符 2"/>
          <p:cNvSpPr>
            <a:spLocks noGrp="1"/>
          </p:cNvSpPr>
          <p:nvPr>
            <p:ph idx="1"/>
          </p:nvPr>
        </p:nvSpPr>
        <p:spPr>
          <a:xfrm>
            <a:off x="838200" y="1825625"/>
            <a:ext cx="7036558" cy="4351338"/>
          </a:xfrm>
        </p:spPr>
        <p:txBody>
          <a:bodyPr>
            <a:normAutofit fontScale="92500" lnSpcReduction="20000"/>
          </a:bodyPr>
          <a:lstStyle/>
          <a:p>
            <a:r>
              <a:rPr lang="zh-CN" altLang="en-US" dirty="0"/>
              <a:t>指的是任何能够从数组产生标量值的数据转换过程</a:t>
            </a:r>
            <a:endParaRPr lang="en-US" altLang="zh-CN" dirty="0"/>
          </a:p>
          <a:p>
            <a:r>
              <a:rPr lang="en-US" altLang="zh-CN" dirty="0"/>
              <a:t>mean</a:t>
            </a:r>
            <a:r>
              <a:rPr lang="zh-CN" altLang="en-US" dirty="0"/>
              <a:t>、</a:t>
            </a:r>
            <a:r>
              <a:rPr lang="en-US" altLang="zh-CN" dirty="0"/>
              <a:t>count</a:t>
            </a:r>
            <a:r>
              <a:rPr lang="zh-CN" altLang="en-US" dirty="0"/>
              <a:t>、</a:t>
            </a:r>
            <a:r>
              <a:rPr lang="en-US" altLang="zh-CN" dirty="0"/>
              <a:t>min</a:t>
            </a:r>
            <a:r>
              <a:rPr lang="zh-CN" altLang="en-US" dirty="0"/>
              <a:t>以及</a:t>
            </a:r>
            <a:r>
              <a:rPr lang="en-US" altLang="zh-CN" dirty="0"/>
              <a:t>sum</a:t>
            </a:r>
            <a:r>
              <a:rPr lang="zh-CN" altLang="en-US" dirty="0"/>
              <a:t>等</a:t>
            </a:r>
            <a:endParaRPr lang="en-US" altLang="zh-CN" dirty="0"/>
          </a:p>
          <a:p>
            <a:r>
              <a:rPr lang="en-US" altLang="zh-CN" dirty="0"/>
              <a:t>quantile</a:t>
            </a:r>
            <a:r>
              <a:rPr lang="zh-CN" altLang="en-US" dirty="0"/>
              <a:t>可以计算</a:t>
            </a:r>
            <a:r>
              <a:rPr lang="en-US" altLang="zh-CN" dirty="0"/>
              <a:t>Series</a:t>
            </a:r>
            <a:r>
              <a:rPr lang="zh-CN" altLang="en-US" dirty="0"/>
              <a:t>或</a:t>
            </a:r>
            <a:r>
              <a:rPr lang="en-US" altLang="zh-CN" dirty="0"/>
              <a:t>DataFrame</a:t>
            </a:r>
            <a:r>
              <a:rPr lang="zh-CN" altLang="en-US" dirty="0"/>
              <a:t>列的样本分位数</a:t>
            </a:r>
            <a:endParaRPr lang="en-US" altLang="zh-CN" dirty="0"/>
          </a:p>
          <a:p>
            <a:pPr lvl="1"/>
            <a:r>
              <a:rPr lang="zh-CN" altLang="en-US" dirty="0">
                <a:solidFill>
                  <a:srgbClr val="FF0000"/>
                </a:solidFill>
              </a:rPr>
              <a:t>如果传入的百分位</a:t>
            </a:r>
            <a:r>
              <a:rPr lang="zh-CN" altLang="en-US" dirty="0" smtClean="0">
                <a:solidFill>
                  <a:srgbClr val="FF0000"/>
                </a:solidFill>
              </a:rPr>
              <a:t>上没有</a:t>
            </a:r>
            <a:r>
              <a:rPr lang="zh-CN" altLang="en-US" dirty="0">
                <a:solidFill>
                  <a:srgbClr val="FF0000"/>
                </a:solidFill>
              </a:rPr>
              <a:t>值，则</a:t>
            </a:r>
            <a:r>
              <a:rPr lang="en-US" altLang="zh-CN" dirty="0">
                <a:solidFill>
                  <a:srgbClr val="FF0000"/>
                </a:solidFill>
              </a:rPr>
              <a:t>quantile</a:t>
            </a:r>
            <a:r>
              <a:rPr lang="zh-CN" altLang="en-US" dirty="0">
                <a:solidFill>
                  <a:srgbClr val="FF0000"/>
                </a:solidFill>
              </a:rPr>
              <a:t>会进行线性插值</a:t>
            </a:r>
            <a:endParaRPr lang="en-US" altLang="zh-CN" dirty="0">
              <a:solidFill>
                <a:srgbClr val="FF0000"/>
              </a:solidFill>
            </a:endParaRPr>
          </a:p>
          <a:p>
            <a:r>
              <a:rPr lang="zh-CN" altLang="en-US" dirty="0"/>
              <a:t>实际上，</a:t>
            </a:r>
            <a:r>
              <a:rPr lang="en-US" altLang="zh-CN" dirty="0"/>
              <a:t>GroupBy</a:t>
            </a:r>
            <a:r>
              <a:rPr lang="zh-CN" altLang="en-US" dirty="0"/>
              <a:t>会高效地对</a:t>
            </a:r>
            <a:r>
              <a:rPr lang="en-US" altLang="zh-CN" dirty="0"/>
              <a:t>Series</a:t>
            </a:r>
            <a:r>
              <a:rPr lang="zh-CN" altLang="en-US" dirty="0"/>
              <a:t>进行切片，然后对各片调用</a:t>
            </a:r>
            <a:r>
              <a:rPr lang="en-US" altLang="zh-CN" dirty="0"/>
              <a:t>piece.quantile(0.9)</a:t>
            </a:r>
            <a:r>
              <a:rPr lang="zh-CN" altLang="en-US" dirty="0"/>
              <a:t>，最后将这些结果组装成最终结果</a:t>
            </a:r>
            <a:endParaRPr lang="en-US" altLang="zh-CN" dirty="0"/>
          </a:p>
          <a:p>
            <a:r>
              <a:rPr lang="zh-CN" altLang="en-US" dirty="0"/>
              <a:t>注意，有些方法（如</a:t>
            </a:r>
            <a:r>
              <a:rPr lang="en-US" altLang="zh-CN" dirty="0"/>
              <a:t>describe</a:t>
            </a:r>
            <a:r>
              <a:rPr lang="zh-CN" altLang="en-US" dirty="0"/>
              <a:t>）也是可以用在这里的，即使严格来讲，它们并非聚合运算</a:t>
            </a:r>
          </a:p>
        </p:txBody>
      </p:sp>
      <p:pic>
        <p:nvPicPr>
          <p:cNvPr id="4" name="图片 3"/>
          <p:cNvPicPr>
            <a:picLocks noChangeAspect="1"/>
          </p:cNvPicPr>
          <p:nvPr/>
        </p:nvPicPr>
        <p:blipFill>
          <a:blip r:embed="rId2"/>
          <a:stretch>
            <a:fillRect/>
          </a:stretch>
        </p:blipFill>
        <p:spPr>
          <a:xfrm>
            <a:off x="8187519" y="810885"/>
            <a:ext cx="3166281" cy="6624655"/>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16</a:t>
            </a:fld>
            <a:endParaRPr lang="zh-CN" altLang="en-US"/>
          </a:p>
        </p:txBody>
      </p:sp>
    </p:spTree>
    <p:extLst>
      <p:ext uri="{BB962C8B-B14F-4D97-AF65-F5344CB8AC3E}">
        <p14:creationId xmlns:p14="http://schemas.microsoft.com/office/powerpoint/2010/main" val="1657382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经过优化的</a:t>
            </a:r>
            <a:r>
              <a:rPr lang="en-US" altLang="zh-CN" dirty="0"/>
              <a:t>groupby</a:t>
            </a:r>
            <a:r>
              <a:rPr lang="zh-CN" altLang="en-US" dirty="0"/>
              <a:t>的方法</a:t>
            </a:r>
          </a:p>
        </p:txBody>
      </p:sp>
      <p:sp>
        <p:nvSpPr>
          <p:cNvPr id="3" name="内容占位符 2"/>
          <p:cNvSpPr>
            <a:spLocks noGrp="1"/>
          </p:cNvSpPr>
          <p:nvPr>
            <p:ph idx="1"/>
          </p:nvPr>
        </p:nvSpPr>
        <p:spPr/>
        <p:txBody>
          <a:bodyPr/>
          <a:lstStyle/>
          <a:p>
            <a:r>
              <a:rPr lang="zh-CN" altLang="en-US" dirty="0"/>
              <a:t>注意：自定义聚合函数要比表</a:t>
            </a:r>
            <a:r>
              <a:rPr lang="en-US" altLang="zh-CN" dirty="0"/>
              <a:t>9-1</a:t>
            </a:r>
            <a:r>
              <a:rPr lang="zh-CN" altLang="en-US" dirty="0"/>
              <a:t>中那些经过优化的函数慢很多。这是因为在构造中间分组数据块时存在非常大的开销（函数调用、数据重排等）</a:t>
            </a:r>
          </a:p>
        </p:txBody>
      </p:sp>
      <p:pic>
        <p:nvPicPr>
          <p:cNvPr id="4" name="图片 3"/>
          <p:cNvPicPr>
            <a:picLocks noChangeAspect="1"/>
          </p:cNvPicPr>
          <p:nvPr/>
        </p:nvPicPr>
        <p:blipFill>
          <a:blip r:embed="rId2"/>
          <a:stretch>
            <a:fillRect/>
          </a:stretch>
        </p:blipFill>
        <p:spPr>
          <a:xfrm>
            <a:off x="838199" y="3054500"/>
            <a:ext cx="7350457" cy="3625395"/>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17</a:t>
            </a:fld>
            <a:endParaRPr lang="zh-CN" altLang="en-US"/>
          </a:p>
        </p:txBody>
      </p:sp>
    </p:spTree>
    <p:extLst>
      <p:ext uri="{BB962C8B-B14F-4D97-AF65-F5344CB8AC3E}">
        <p14:creationId xmlns:p14="http://schemas.microsoft.com/office/powerpoint/2010/main" val="895997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实例：餐馆小费</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690688"/>
            <a:ext cx="8469573" cy="3693498"/>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18</a:t>
            </a:fld>
            <a:endParaRPr lang="zh-CN" altLang="en-US"/>
          </a:p>
        </p:txBody>
      </p:sp>
    </p:spTree>
    <p:extLst>
      <p:ext uri="{BB962C8B-B14F-4D97-AF65-F5344CB8AC3E}">
        <p14:creationId xmlns:p14="http://schemas.microsoft.com/office/powerpoint/2010/main" val="3935416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面向列的多函数应用</a:t>
            </a:r>
          </a:p>
        </p:txBody>
      </p:sp>
      <p:sp>
        <p:nvSpPr>
          <p:cNvPr id="3" name="内容占位符 2"/>
          <p:cNvSpPr>
            <a:spLocks noGrp="1"/>
          </p:cNvSpPr>
          <p:nvPr>
            <p:ph idx="1"/>
          </p:nvPr>
        </p:nvSpPr>
        <p:spPr>
          <a:xfrm>
            <a:off x="838200" y="1825625"/>
            <a:ext cx="5821907" cy="4351338"/>
          </a:xfrm>
        </p:spPr>
        <p:txBody>
          <a:bodyPr/>
          <a:lstStyle/>
          <a:p>
            <a:r>
              <a:rPr lang="zh-CN" altLang="en-US" dirty="0"/>
              <a:t>对不同的列使用不同的聚合函数，或一次应用多个函数</a:t>
            </a:r>
            <a:endParaRPr lang="en-US" altLang="zh-CN" dirty="0"/>
          </a:p>
          <a:p>
            <a:r>
              <a:rPr lang="zh-CN" altLang="en-US" dirty="0"/>
              <a:t>计算统计信息</a:t>
            </a:r>
            <a:endParaRPr lang="en-US" altLang="zh-CN" dirty="0"/>
          </a:p>
          <a:p>
            <a:r>
              <a:rPr lang="zh-CN" altLang="en-US" dirty="0"/>
              <a:t>可以定义一组应用于全部列的函数，或不同的列应用不同的函数</a:t>
            </a:r>
            <a:endParaRPr lang="en-US" altLang="zh-CN" dirty="0"/>
          </a:p>
          <a:p>
            <a:r>
              <a:rPr lang="en-US" altLang="zh-CN" dirty="0"/>
              <a:t>DataFrame</a:t>
            </a:r>
            <a:r>
              <a:rPr lang="zh-CN" altLang="en-US" dirty="0"/>
              <a:t>拥有层次化的列，这相当于分别对各列进行聚合，然后用</a:t>
            </a:r>
            <a:r>
              <a:rPr lang="en-US" altLang="zh-CN" dirty="0"/>
              <a:t>concat</a:t>
            </a:r>
            <a:r>
              <a:rPr lang="zh-CN" altLang="en-US" dirty="0"/>
              <a:t>将结果组装到一起（列名用作</a:t>
            </a:r>
            <a:r>
              <a:rPr lang="en-US" altLang="zh-CN" dirty="0"/>
              <a:t>keys</a:t>
            </a:r>
            <a:r>
              <a:rPr lang="zh-CN" altLang="en-US" dirty="0"/>
              <a:t>参数）</a:t>
            </a:r>
          </a:p>
        </p:txBody>
      </p:sp>
      <p:pic>
        <p:nvPicPr>
          <p:cNvPr id="4" name="图片 3"/>
          <p:cNvPicPr>
            <a:picLocks noChangeAspect="1"/>
          </p:cNvPicPr>
          <p:nvPr/>
        </p:nvPicPr>
        <p:blipFill>
          <a:blip r:embed="rId2"/>
          <a:stretch>
            <a:fillRect/>
          </a:stretch>
        </p:blipFill>
        <p:spPr>
          <a:xfrm>
            <a:off x="6543369" y="837339"/>
            <a:ext cx="4209524" cy="4419048"/>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19</a:t>
            </a:fld>
            <a:endParaRPr lang="zh-CN" altLang="en-US"/>
          </a:p>
        </p:txBody>
      </p:sp>
    </p:spTree>
    <p:extLst>
      <p:ext uri="{BB962C8B-B14F-4D97-AF65-F5344CB8AC3E}">
        <p14:creationId xmlns:p14="http://schemas.microsoft.com/office/powerpoint/2010/main" val="3492027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了解</a:t>
            </a:r>
          </a:p>
        </p:txBody>
      </p:sp>
      <p:sp>
        <p:nvSpPr>
          <p:cNvPr id="3" name="内容占位符 2"/>
          <p:cNvSpPr>
            <a:spLocks noGrp="1"/>
          </p:cNvSpPr>
          <p:nvPr>
            <p:ph idx="1"/>
          </p:nvPr>
        </p:nvSpPr>
        <p:spPr/>
        <p:txBody>
          <a:bodyPr>
            <a:normAutofit fontScale="92500" lnSpcReduction="10000"/>
          </a:bodyPr>
          <a:lstStyle/>
          <a:p>
            <a:r>
              <a:rPr lang="zh-CN" altLang="en-US" dirty="0"/>
              <a:t>对数据集进行分组并对各组应用一个函数（无论是聚合还是转换），这是数据分析工作中的重要环节。在将数据集准备好之后，通常的任务就是计算分组统计或生成视表。</a:t>
            </a:r>
            <a:r>
              <a:rPr lang="en-US" altLang="zh-CN" dirty="0"/>
              <a:t>pandas</a:t>
            </a:r>
            <a:r>
              <a:rPr lang="zh-CN" altLang="en-US" dirty="0"/>
              <a:t>提供了一个灵活高效的</a:t>
            </a:r>
            <a:r>
              <a:rPr lang="en-US" altLang="zh-CN" dirty="0"/>
              <a:t>groupby</a:t>
            </a:r>
            <a:r>
              <a:rPr lang="zh-CN" altLang="en-US" dirty="0"/>
              <a:t>功能，它使你能以一种自然的方式对数据集进行切片、切块、摘要等操作。</a:t>
            </a:r>
          </a:p>
          <a:p>
            <a:r>
              <a:rPr lang="zh-CN" altLang="en-US" dirty="0"/>
              <a:t>关系型数据库和</a:t>
            </a:r>
            <a:r>
              <a:rPr lang="en-US" altLang="zh-CN" dirty="0"/>
              <a:t>SQL</a:t>
            </a:r>
            <a:r>
              <a:rPr lang="zh-CN" altLang="en-US" dirty="0"/>
              <a:t>（</a:t>
            </a:r>
            <a:r>
              <a:rPr lang="en-US" altLang="zh-CN" dirty="0"/>
              <a:t>Structured Query Language</a:t>
            </a:r>
            <a:r>
              <a:rPr lang="zh-CN" altLang="en-US" dirty="0"/>
              <a:t>，结构化查询语言）能够如此流行的原因之一就是其能够方便地对数据进行</a:t>
            </a:r>
            <a:r>
              <a:rPr lang="zh-CN" altLang="en-US" dirty="0">
                <a:solidFill>
                  <a:srgbClr val="FF0000"/>
                </a:solidFill>
              </a:rPr>
              <a:t>连接、过滤、转换和聚合</a:t>
            </a:r>
            <a:r>
              <a:rPr lang="zh-CN" altLang="en-US" dirty="0"/>
              <a:t>。但是，像</a:t>
            </a:r>
            <a:r>
              <a:rPr lang="en-US" altLang="zh-CN" dirty="0"/>
              <a:t>SQL</a:t>
            </a:r>
            <a:r>
              <a:rPr lang="zh-CN" altLang="en-US" dirty="0"/>
              <a:t>这样的查询语言所能执行的分组运算的种类很有限。</a:t>
            </a:r>
            <a:endParaRPr lang="en-US" altLang="zh-CN" dirty="0"/>
          </a:p>
          <a:p>
            <a:r>
              <a:rPr lang="zh-CN" altLang="en-US" dirty="0"/>
              <a:t>在本章中将会看到，由于</a:t>
            </a:r>
            <a:r>
              <a:rPr lang="en-US" altLang="zh-CN" dirty="0"/>
              <a:t>Python</a:t>
            </a:r>
            <a:r>
              <a:rPr lang="zh-CN" altLang="en-US" dirty="0"/>
              <a:t>和</a:t>
            </a:r>
            <a:r>
              <a:rPr lang="en-US" altLang="zh-CN" dirty="0"/>
              <a:t>pandas</a:t>
            </a:r>
            <a:r>
              <a:rPr lang="zh-CN" altLang="en-US" dirty="0"/>
              <a:t>强大的表达能力，可以执行复杂得多的分组运算（利用任何可以接受</a:t>
            </a:r>
            <a:r>
              <a:rPr lang="en-US" altLang="zh-CN" dirty="0"/>
              <a:t>pandas</a:t>
            </a:r>
            <a:r>
              <a:rPr lang="zh-CN" altLang="en-US" dirty="0"/>
              <a:t>对象或</a:t>
            </a:r>
            <a:r>
              <a:rPr lang="en-US" altLang="zh-CN" dirty="0"/>
              <a:t>NumPy</a:t>
            </a:r>
            <a:r>
              <a:rPr lang="zh-CN" altLang="en-US" dirty="0"/>
              <a:t>数组的函数）</a:t>
            </a:r>
          </a:p>
          <a:p>
            <a:endParaRPr lang="zh-CN" altLang="en-US" dirty="0"/>
          </a:p>
        </p:txBody>
      </p:sp>
      <p:sp>
        <p:nvSpPr>
          <p:cNvPr id="4" name="灯片编号占位符 3"/>
          <p:cNvSpPr>
            <a:spLocks noGrp="1"/>
          </p:cNvSpPr>
          <p:nvPr>
            <p:ph type="sldNum" sz="quarter" idx="12"/>
          </p:nvPr>
        </p:nvSpPr>
        <p:spPr/>
        <p:txBody>
          <a:bodyPr/>
          <a:lstStyle/>
          <a:p>
            <a:fld id="{88AA4114-DF32-4239-B767-02B17B297B0A}" type="slidenum">
              <a:rPr lang="zh-CN" altLang="en-US" smtClean="0"/>
              <a:t>2</a:t>
            </a:fld>
            <a:endParaRPr lang="zh-CN" altLang="en-US"/>
          </a:p>
        </p:txBody>
      </p:sp>
    </p:spTree>
    <p:extLst>
      <p:ext uri="{BB962C8B-B14F-4D97-AF65-F5344CB8AC3E}">
        <p14:creationId xmlns:p14="http://schemas.microsoft.com/office/powerpoint/2010/main" val="38804097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面向列的多函数应用（</a:t>
            </a:r>
            <a:r>
              <a:rPr lang="en-US" altLang="zh-CN" dirty="0"/>
              <a:t>cont.</a:t>
            </a:r>
            <a:r>
              <a:rPr lang="zh-CN" altLang="en-US" dirty="0"/>
              <a:t>）</a:t>
            </a:r>
          </a:p>
        </p:txBody>
      </p:sp>
      <p:sp>
        <p:nvSpPr>
          <p:cNvPr id="3" name="内容占位符 2"/>
          <p:cNvSpPr>
            <a:spLocks noGrp="1"/>
          </p:cNvSpPr>
          <p:nvPr>
            <p:ph idx="1"/>
          </p:nvPr>
        </p:nvSpPr>
        <p:spPr>
          <a:xfrm>
            <a:off x="838200" y="1825625"/>
            <a:ext cx="5753669" cy="4351338"/>
          </a:xfrm>
        </p:spPr>
        <p:txBody>
          <a:bodyPr/>
          <a:lstStyle/>
          <a:p>
            <a:r>
              <a:rPr lang="zh-CN" altLang="en-US" dirty="0"/>
              <a:t>可以传入带有自定义名称的元组列表</a:t>
            </a:r>
            <a:endParaRPr lang="en-US" altLang="zh-CN" dirty="0"/>
          </a:p>
          <a:p>
            <a:r>
              <a:rPr lang="zh-CN" altLang="en-US" dirty="0"/>
              <a:t>对不同的列使用不同的函数</a:t>
            </a:r>
            <a:endParaRPr lang="en-US" altLang="zh-CN" dirty="0"/>
          </a:p>
          <a:p>
            <a:pPr lvl="1"/>
            <a:r>
              <a:rPr lang="zh-CN" altLang="en-US" dirty="0"/>
              <a:t>向</a:t>
            </a:r>
            <a:r>
              <a:rPr lang="en-US" altLang="zh-CN" dirty="0"/>
              <a:t>agg</a:t>
            </a:r>
            <a:r>
              <a:rPr lang="zh-CN" altLang="en-US" dirty="0"/>
              <a:t>传入一个从列名映射到函数的字典</a:t>
            </a:r>
          </a:p>
        </p:txBody>
      </p:sp>
      <p:pic>
        <p:nvPicPr>
          <p:cNvPr id="4" name="图片 3"/>
          <p:cNvPicPr>
            <a:picLocks noChangeAspect="1"/>
          </p:cNvPicPr>
          <p:nvPr/>
        </p:nvPicPr>
        <p:blipFill>
          <a:blip r:embed="rId2"/>
          <a:stretch>
            <a:fillRect/>
          </a:stretch>
        </p:blipFill>
        <p:spPr>
          <a:xfrm>
            <a:off x="6696501" y="1353238"/>
            <a:ext cx="4971429" cy="5504762"/>
          </a:xfrm>
          <a:prstGeom prst="rect">
            <a:avLst/>
          </a:prstGeom>
        </p:spPr>
      </p:pic>
      <p:pic>
        <p:nvPicPr>
          <p:cNvPr id="5" name="图片 4"/>
          <p:cNvPicPr>
            <a:picLocks noChangeAspect="1"/>
          </p:cNvPicPr>
          <p:nvPr/>
        </p:nvPicPr>
        <p:blipFill>
          <a:blip r:embed="rId3"/>
          <a:stretch>
            <a:fillRect/>
          </a:stretch>
        </p:blipFill>
        <p:spPr>
          <a:xfrm>
            <a:off x="1101991" y="3875571"/>
            <a:ext cx="4638095" cy="2819048"/>
          </a:xfrm>
          <a:prstGeom prst="rect">
            <a:avLst/>
          </a:prstGeom>
        </p:spPr>
      </p:pic>
      <p:sp>
        <p:nvSpPr>
          <p:cNvPr id="6" name="灯片编号占位符 5"/>
          <p:cNvSpPr>
            <a:spLocks noGrp="1"/>
          </p:cNvSpPr>
          <p:nvPr>
            <p:ph type="sldNum" sz="quarter" idx="12"/>
          </p:nvPr>
        </p:nvSpPr>
        <p:spPr/>
        <p:txBody>
          <a:bodyPr/>
          <a:lstStyle/>
          <a:p>
            <a:fld id="{88AA4114-DF32-4239-B767-02B17B297B0A}" type="slidenum">
              <a:rPr lang="zh-CN" altLang="en-US" smtClean="0"/>
              <a:t>20</a:t>
            </a:fld>
            <a:endParaRPr lang="zh-CN" altLang="en-US"/>
          </a:p>
        </p:txBody>
      </p:sp>
    </p:spTree>
    <p:extLst>
      <p:ext uri="{BB962C8B-B14F-4D97-AF65-F5344CB8AC3E}">
        <p14:creationId xmlns:p14="http://schemas.microsoft.com/office/powerpoint/2010/main" val="1073916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以“无索引”的形式返回聚合数据</a:t>
            </a:r>
          </a:p>
        </p:txBody>
      </p:sp>
      <p:sp>
        <p:nvSpPr>
          <p:cNvPr id="3" name="内容占位符 2"/>
          <p:cNvSpPr>
            <a:spLocks noGrp="1"/>
          </p:cNvSpPr>
          <p:nvPr>
            <p:ph idx="1"/>
          </p:nvPr>
        </p:nvSpPr>
        <p:spPr/>
        <p:txBody>
          <a:bodyPr/>
          <a:lstStyle/>
          <a:p>
            <a:r>
              <a:rPr lang="zh-CN" altLang="en-US" dirty="0"/>
              <a:t>到目前为止，所有示例中的聚合数据都有由唯一的分组键组成的索引（可能还是层次化的）。由于并不总是需要如此，所以</a:t>
            </a:r>
            <a:r>
              <a:rPr lang="zh-CN" altLang="en-US" dirty="0">
                <a:solidFill>
                  <a:srgbClr val="FF0000"/>
                </a:solidFill>
              </a:rPr>
              <a:t>可以向</a:t>
            </a:r>
            <a:r>
              <a:rPr lang="en-US" altLang="zh-CN" dirty="0">
                <a:solidFill>
                  <a:srgbClr val="FF0000"/>
                </a:solidFill>
              </a:rPr>
              <a:t>groupby</a:t>
            </a:r>
            <a:r>
              <a:rPr lang="zh-CN" altLang="en-US" dirty="0">
                <a:solidFill>
                  <a:srgbClr val="FF0000"/>
                </a:solidFill>
              </a:rPr>
              <a:t>传入</a:t>
            </a:r>
            <a:r>
              <a:rPr lang="en-US" altLang="zh-CN" dirty="0">
                <a:solidFill>
                  <a:srgbClr val="FF0000"/>
                </a:solidFill>
              </a:rPr>
              <a:t>as_index=False</a:t>
            </a:r>
            <a:r>
              <a:rPr lang="zh-CN" altLang="en-US" dirty="0">
                <a:solidFill>
                  <a:srgbClr val="FF0000"/>
                </a:solidFill>
              </a:rPr>
              <a:t>以禁</a:t>
            </a:r>
            <a:r>
              <a:rPr lang="zh-CN" altLang="en-US" dirty="0" smtClean="0">
                <a:solidFill>
                  <a:srgbClr val="FF0000"/>
                </a:solidFill>
              </a:rPr>
              <a:t>用分组键作为索引的功</a:t>
            </a:r>
            <a:r>
              <a:rPr lang="zh-CN" altLang="en-US" dirty="0">
                <a:solidFill>
                  <a:srgbClr val="FF0000"/>
                </a:solidFill>
              </a:rPr>
              <a:t>能</a:t>
            </a:r>
          </a:p>
        </p:txBody>
      </p:sp>
      <p:pic>
        <p:nvPicPr>
          <p:cNvPr id="4" name="图片 3"/>
          <p:cNvPicPr>
            <a:picLocks noChangeAspect="1"/>
          </p:cNvPicPr>
          <p:nvPr/>
        </p:nvPicPr>
        <p:blipFill>
          <a:blip r:embed="rId2"/>
          <a:stretch>
            <a:fillRect/>
          </a:stretch>
        </p:blipFill>
        <p:spPr>
          <a:xfrm>
            <a:off x="1206753" y="3444151"/>
            <a:ext cx="9798103" cy="2465330"/>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21</a:t>
            </a:fld>
            <a:endParaRPr lang="zh-CN" altLang="en-US"/>
          </a:p>
        </p:txBody>
      </p:sp>
    </p:spTree>
    <p:extLst>
      <p:ext uri="{BB962C8B-B14F-4D97-AF65-F5344CB8AC3E}">
        <p14:creationId xmlns:p14="http://schemas.microsoft.com/office/powerpoint/2010/main" val="2964519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分组级运算和转换</a:t>
            </a:r>
          </a:p>
        </p:txBody>
      </p:sp>
      <p:sp>
        <p:nvSpPr>
          <p:cNvPr id="3" name="内容占位符 2"/>
          <p:cNvSpPr>
            <a:spLocks noGrp="1"/>
          </p:cNvSpPr>
          <p:nvPr>
            <p:ph idx="1"/>
          </p:nvPr>
        </p:nvSpPr>
        <p:spPr/>
        <p:txBody>
          <a:bodyPr/>
          <a:lstStyle/>
          <a:p>
            <a:r>
              <a:rPr lang="zh-CN" altLang="en-US" dirty="0"/>
              <a:t>聚合只不过是分组运算的其中一种而已。它是数据转换的一个特例，也就是说，它接受能够</a:t>
            </a:r>
            <a:r>
              <a:rPr lang="zh-CN" altLang="en-US" dirty="0">
                <a:solidFill>
                  <a:srgbClr val="FF0000"/>
                </a:solidFill>
              </a:rPr>
              <a:t>将一维数组简化为标量值的函数</a:t>
            </a:r>
            <a:r>
              <a:rPr lang="zh-CN" altLang="en-US" dirty="0"/>
              <a:t>。</a:t>
            </a:r>
            <a:endParaRPr lang="en-US" altLang="zh-CN" dirty="0"/>
          </a:p>
          <a:p>
            <a:r>
              <a:rPr lang="zh-CN" altLang="en-US" dirty="0"/>
              <a:t>在本节中，将介绍</a:t>
            </a:r>
            <a:r>
              <a:rPr lang="en-US" altLang="zh-CN" dirty="0"/>
              <a:t>transform</a:t>
            </a:r>
            <a:r>
              <a:rPr lang="zh-CN" altLang="en-US" dirty="0"/>
              <a:t>和</a:t>
            </a:r>
            <a:r>
              <a:rPr lang="en-US" altLang="zh-CN" dirty="0"/>
              <a:t>apply</a:t>
            </a:r>
            <a:r>
              <a:rPr lang="zh-CN" altLang="en-US" dirty="0"/>
              <a:t>方法，它们能够执行更多其他的分组运算</a:t>
            </a:r>
            <a:endParaRPr lang="en-US" altLang="zh-CN" dirty="0"/>
          </a:p>
          <a:p>
            <a:r>
              <a:rPr lang="zh-CN" altLang="en-US" dirty="0"/>
              <a:t>想要为一个</a:t>
            </a:r>
            <a:r>
              <a:rPr lang="en-US" altLang="zh-CN" dirty="0"/>
              <a:t>DataFrame</a:t>
            </a:r>
            <a:r>
              <a:rPr lang="zh-CN" altLang="en-US" dirty="0"/>
              <a:t>添加一个用于存放各索引分组平均值的列</a:t>
            </a:r>
            <a:endParaRPr lang="en-US" altLang="zh-CN" dirty="0"/>
          </a:p>
          <a:p>
            <a:pPr lvl="1"/>
            <a:r>
              <a:rPr lang="zh-CN" altLang="en-US" dirty="0"/>
              <a:t>一个办法是先聚合再合并</a:t>
            </a:r>
          </a:p>
        </p:txBody>
      </p:sp>
      <p:sp>
        <p:nvSpPr>
          <p:cNvPr id="4" name="灯片编号占位符 3"/>
          <p:cNvSpPr>
            <a:spLocks noGrp="1"/>
          </p:cNvSpPr>
          <p:nvPr>
            <p:ph type="sldNum" sz="quarter" idx="12"/>
          </p:nvPr>
        </p:nvSpPr>
        <p:spPr/>
        <p:txBody>
          <a:bodyPr/>
          <a:lstStyle/>
          <a:p>
            <a:fld id="{88AA4114-DF32-4239-B767-02B17B297B0A}" type="slidenum">
              <a:rPr lang="zh-CN" altLang="en-US" smtClean="0"/>
              <a:t>22</a:t>
            </a:fld>
            <a:endParaRPr lang="zh-CN" altLang="en-US"/>
          </a:p>
        </p:txBody>
      </p:sp>
    </p:spTree>
    <p:extLst>
      <p:ext uri="{BB962C8B-B14F-4D97-AF65-F5344CB8AC3E}">
        <p14:creationId xmlns:p14="http://schemas.microsoft.com/office/powerpoint/2010/main" val="3766906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两种方法对比</a:t>
            </a:r>
          </a:p>
        </p:txBody>
      </p:sp>
      <p:sp>
        <p:nvSpPr>
          <p:cNvPr id="6" name="内容占位符 5"/>
          <p:cNvSpPr>
            <a:spLocks noGrp="1"/>
          </p:cNvSpPr>
          <p:nvPr>
            <p:ph idx="1"/>
          </p:nvPr>
        </p:nvSpPr>
        <p:spPr/>
        <p:txBody>
          <a:bodyPr/>
          <a:lstStyle/>
          <a:p>
            <a:endParaRPr lang="zh-CN" altLang="en-US"/>
          </a:p>
        </p:txBody>
      </p:sp>
      <p:pic>
        <p:nvPicPr>
          <p:cNvPr id="7" name="图片 6"/>
          <p:cNvPicPr>
            <a:picLocks noChangeAspect="1"/>
          </p:cNvPicPr>
          <p:nvPr/>
        </p:nvPicPr>
        <p:blipFill>
          <a:blip r:embed="rId2"/>
          <a:stretch>
            <a:fillRect/>
          </a:stretch>
        </p:blipFill>
        <p:spPr>
          <a:xfrm>
            <a:off x="1000733" y="1512946"/>
            <a:ext cx="5972033" cy="4976695"/>
          </a:xfrm>
          <a:prstGeom prst="rect">
            <a:avLst/>
          </a:prstGeom>
        </p:spPr>
      </p:pic>
      <p:sp>
        <p:nvSpPr>
          <p:cNvPr id="3" name="灯片编号占位符 2"/>
          <p:cNvSpPr>
            <a:spLocks noGrp="1"/>
          </p:cNvSpPr>
          <p:nvPr>
            <p:ph type="sldNum" sz="quarter" idx="12"/>
          </p:nvPr>
        </p:nvSpPr>
        <p:spPr/>
        <p:txBody>
          <a:bodyPr/>
          <a:lstStyle/>
          <a:p>
            <a:fld id="{88AA4114-DF32-4239-B767-02B17B297B0A}" type="slidenum">
              <a:rPr lang="zh-CN" altLang="en-US" smtClean="0"/>
              <a:t>23</a:t>
            </a:fld>
            <a:endParaRPr lang="zh-CN" altLang="en-US"/>
          </a:p>
        </p:txBody>
      </p:sp>
    </p:spTree>
    <p:extLst>
      <p:ext uri="{BB962C8B-B14F-4D97-AF65-F5344CB8AC3E}">
        <p14:creationId xmlns:p14="http://schemas.microsoft.com/office/powerpoint/2010/main" val="27910159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apply</a:t>
            </a:r>
            <a:r>
              <a:rPr lang="zh-CN" altLang="en-US" dirty="0"/>
              <a:t>：一般性的“拆分－应用－合并”</a:t>
            </a:r>
          </a:p>
        </p:txBody>
      </p:sp>
      <p:sp>
        <p:nvSpPr>
          <p:cNvPr id="3" name="内容占位符 2"/>
          <p:cNvSpPr>
            <a:spLocks noGrp="1"/>
          </p:cNvSpPr>
          <p:nvPr>
            <p:ph idx="1"/>
          </p:nvPr>
        </p:nvSpPr>
        <p:spPr/>
        <p:txBody>
          <a:bodyPr/>
          <a:lstStyle/>
          <a:p>
            <a:r>
              <a:rPr lang="zh-CN" altLang="en-US" dirty="0"/>
              <a:t>跟</a:t>
            </a:r>
            <a:r>
              <a:rPr lang="en-US" altLang="zh-CN" dirty="0"/>
              <a:t>aggregate</a:t>
            </a:r>
            <a:r>
              <a:rPr lang="zh-CN" altLang="en-US" dirty="0"/>
              <a:t>一样，</a:t>
            </a:r>
            <a:r>
              <a:rPr lang="en-US" altLang="zh-CN" dirty="0"/>
              <a:t>transform</a:t>
            </a:r>
            <a:r>
              <a:rPr lang="zh-CN" altLang="en-US" dirty="0"/>
              <a:t>也是一个有着严格条件的特殊函数：传入的函数只能产生两种结果，要么产生一个可以广播的标量值（如</a:t>
            </a:r>
            <a:r>
              <a:rPr lang="en-US" altLang="zh-CN" dirty="0"/>
              <a:t>np.mean</a:t>
            </a:r>
            <a:r>
              <a:rPr lang="zh-CN" altLang="en-US" dirty="0"/>
              <a:t>），要么产生一个相同大小的结果数组。</a:t>
            </a:r>
            <a:endParaRPr lang="en-US" altLang="zh-CN" dirty="0"/>
          </a:p>
          <a:p>
            <a:r>
              <a:rPr lang="zh-CN" altLang="en-US" dirty="0"/>
              <a:t>最一般化</a:t>
            </a:r>
            <a:r>
              <a:rPr lang="zh-CN" altLang="en-US" dirty="0" smtClean="0"/>
              <a:t>的</a:t>
            </a:r>
            <a:r>
              <a:rPr lang="en-US" altLang="zh-CN" dirty="0" smtClean="0"/>
              <a:t>groupby</a:t>
            </a:r>
            <a:r>
              <a:rPr lang="zh-CN" altLang="en-US" dirty="0"/>
              <a:t>方法是</a:t>
            </a:r>
            <a:r>
              <a:rPr lang="en-US" altLang="zh-CN" dirty="0"/>
              <a:t>apply</a:t>
            </a:r>
            <a:r>
              <a:rPr lang="zh-CN" altLang="en-US" dirty="0"/>
              <a:t>。如</a:t>
            </a:r>
            <a:r>
              <a:rPr lang="zh-CN" altLang="en-US" dirty="0" smtClean="0"/>
              <a:t>图</a:t>
            </a:r>
            <a:r>
              <a:rPr lang="en-US" altLang="zh-CN" dirty="0" smtClean="0"/>
              <a:t>10-2</a:t>
            </a:r>
            <a:r>
              <a:rPr lang="zh-CN" altLang="en-US" dirty="0" smtClean="0"/>
              <a:t>所</a:t>
            </a:r>
            <a:r>
              <a:rPr lang="zh-CN" altLang="en-US" dirty="0"/>
              <a:t>示，</a:t>
            </a:r>
            <a:r>
              <a:rPr lang="en-US" altLang="zh-CN" dirty="0"/>
              <a:t>apply</a:t>
            </a:r>
            <a:r>
              <a:rPr lang="zh-CN" altLang="en-US" dirty="0"/>
              <a:t>会将待处理的对象拆分成多个片段，然后对各片段调用传入的函数，最后尝试将各片段组合到一起。</a:t>
            </a:r>
          </a:p>
        </p:txBody>
      </p:sp>
      <p:sp>
        <p:nvSpPr>
          <p:cNvPr id="4" name="灯片编号占位符 3"/>
          <p:cNvSpPr>
            <a:spLocks noGrp="1"/>
          </p:cNvSpPr>
          <p:nvPr>
            <p:ph type="sldNum" sz="quarter" idx="12"/>
          </p:nvPr>
        </p:nvSpPr>
        <p:spPr/>
        <p:txBody>
          <a:bodyPr/>
          <a:lstStyle/>
          <a:p>
            <a:fld id="{88AA4114-DF32-4239-B767-02B17B297B0A}" type="slidenum">
              <a:rPr lang="zh-CN" altLang="en-US" smtClean="0"/>
              <a:t>24</a:t>
            </a:fld>
            <a:endParaRPr lang="zh-CN" altLang="en-US"/>
          </a:p>
        </p:txBody>
      </p:sp>
    </p:spTree>
    <p:extLst>
      <p:ext uri="{BB962C8B-B14F-4D97-AF65-F5344CB8AC3E}">
        <p14:creationId xmlns:p14="http://schemas.microsoft.com/office/powerpoint/2010/main" val="11939528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小费的例子</a:t>
            </a:r>
          </a:p>
        </p:txBody>
      </p:sp>
      <p:sp>
        <p:nvSpPr>
          <p:cNvPr id="3" name="内容占位符 2"/>
          <p:cNvSpPr>
            <a:spLocks noGrp="1"/>
          </p:cNvSpPr>
          <p:nvPr>
            <p:ph idx="1"/>
          </p:nvPr>
        </p:nvSpPr>
        <p:spPr>
          <a:xfrm>
            <a:off x="504967" y="1825625"/>
            <a:ext cx="5333627" cy="4351338"/>
          </a:xfrm>
        </p:spPr>
        <p:txBody>
          <a:bodyPr>
            <a:normAutofit fontScale="92500" lnSpcReduction="20000"/>
          </a:bodyPr>
          <a:lstStyle/>
          <a:p>
            <a:r>
              <a:rPr lang="zh-CN" altLang="en-US" dirty="0"/>
              <a:t>需求：假设想要根据分组选出最高的</a:t>
            </a:r>
            <a:r>
              <a:rPr lang="en-US" altLang="zh-CN" dirty="0"/>
              <a:t>5</a:t>
            </a:r>
            <a:r>
              <a:rPr lang="zh-CN" altLang="en-US" dirty="0"/>
              <a:t>个</a:t>
            </a:r>
            <a:r>
              <a:rPr lang="en-US" altLang="zh-CN" dirty="0"/>
              <a:t>tip_pct</a:t>
            </a:r>
            <a:r>
              <a:rPr lang="zh-CN" altLang="en-US" dirty="0"/>
              <a:t>值。</a:t>
            </a:r>
            <a:endParaRPr lang="en-US" altLang="zh-CN" dirty="0"/>
          </a:p>
          <a:p>
            <a:r>
              <a:rPr lang="zh-CN" altLang="en-US" dirty="0"/>
              <a:t>首先，编写一个选取指定列具有最大值的行的函数。</a:t>
            </a:r>
            <a:endParaRPr lang="en-US" altLang="zh-CN" dirty="0"/>
          </a:p>
          <a:p>
            <a:pPr lvl="1"/>
            <a:r>
              <a:rPr lang="zh-CN" altLang="en-US" dirty="0"/>
              <a:t>在指定列找出最大值，然后把这个值所在的行选出</a:t>
            </a:r>
            <a:endParaRPr lang="en-US" altLang="zh-CN" dirty="0"/>
          </a:p>
          <a:p>
            <a:r>
              <a:rPr lang="zh-CN" altLang="en-US" dirty="0"/>
              <a:t>接下来，对</a:t>
            </a:r>
            <a:r>
              <a:rPr lang="en-US" altLang="zh-CN" dirty="0"/>
              <a:t>smoker</a:t>
            </a:r>
            <a:r>
              <a:rPr lang="zh-CN" altLang="en-US" dirty="0"/>
              <a:t>分组并用该函数调用</a:t>
            </a:r>
            <a:r>
              <a:rPr lang="en-US" altLang="zh-CN" dirty="0"/>
              <a:t>apply</a:t>
            </a:r>
          </a:p>
          <a:p>
            <a:r>
              <a:rPr lang="en-US" altLang="zh-CN" dirty="0"/>
              <a:t>top</a:t>
            </a:r>
            <a:r>
              <a:rPr lang="zh-CN" altLang="en-US" dirty="0"/>
              <a:t>函数在</a:t>
            </a:r>
            <a:r>
              <a:rPr lang="en-US" altLang="zh-CN" dirty="0"/>
              <a:t>DataFrame</a:t>
            </a:r>
            <a:r>
              <a:rPr lang="zh-CN" altLang="en-US" dirty="0"/>
              <a:t>的各个片段上调用，然后结果由</a:t>
            </a:r>
            <a:r>
              <a:rPr lang="en-US" altLang="zh-CN" dirty="0"/>
              <a:t>pandas.concat</a:t>
            </a:r>
            <a:r>
              <a:rPr lang="zh-CN" altLang="en-US" dirty="0"/>
              <a:t>组装到一起，并以分组名称进行了标记。于是，最终结果就有了一个层次化索引，其内层索引值来自原</a:t>
            </a:r>
            <a:r>
              <a:rPr lang="en-US" altLang="zh-CN" dirty="0"/>
              <a:t>DataFrame</a:t>
            </a:r>
          </a:p>
          <a:p>
            <a:endParaRPr lang="zh-CN" altLang="en-US" dirty="0"/>
          </a:p>
        </p:txBody>
      </p:sp>
      <p:pic>
        <p:nvPicPr>
          <p:cNvPr id="4" name="图片 3"/>
          <p:cNvPicPr>
            <a:picLocks noChangeAspect="1"/>
          </p:cNvPicPr>
          <p:nvPr/>
        </p:nvPicPr>
        <p:blipFill>
          <a:blip r:embed="rId2"/>
          <a:stretch>
            <a:fillRect/>
          </a:stretch>
        </p:blipFill>
        <p:spPr>
          <a:xfrm>
            <a:off x="5838594" y="1446663"/>
            <a:ext cx="6139171" cy="5117910"/>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25</a:t>
            </a:fld>
            <a:endParaRPr lang="zh-CN" altLang="en-US"/>
          </a:p>
        </p:txBody>
      </p:sp>
    </p:spTree>
    <p:extLst>
      <p:ext uri="{BB962C8B-B14F-4D97-AF65-F5344CB8AC3E}">
        <p14:creationId xmlns:p14="http://schemas.microsoft.com/office/powerpoint/2010/main" val="20883190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分位数和桶分析</a:t>
            </a:r>
          </a:p>
        </p:txBody>
      </p:sp>
      <p:sp>
        <p:nvSpPr>
          <p:cNvPr id="3" name="内容占位符 2"/>
          <p:cNvSpPr>
            <a:spLocks noGrp="1"/>
          </p:cNvSpPr>
          <p:nvPr>
            <p:ph idx="1"/>
          </p:nvPr>
        </p:nvSpPr>
        <p:spPr>
          <a:xfrm>
            <a:off x="838200" y="1825625"/>
            <a:ext cx="5576248" cy="4351338"/>
          </a:xfrm>
        </p:spPr>
        <p:txBody>
          <a:bodyPr/>
          <a:lstStyle/>
          <a:p>
            <a:r>
              <a:rPr lang="zh-CN" altLang="en-US" dirty="0"/>
              <a:t>曾在第</a:t>
            </a:r>
            <a:r>
              <a:rPr lang="en-US" altLang="zh-CN" dirty="0"/>
              <a:t>7</a:t>
            </a:r>
            <a:r>
              <a:rPr lang="zh-CN" altLang="en-US" dirty="0"/>
              <a:t>章中讲过，</a:t>
            </a:r>
            <a:r>
              <a:rPr lang="en-US" altLang="zh-CN" dirty="0"/>
              <a:t>pandas</a:t>
            </a:r>
            <a:r>
              <a:rPr lang="zh-CN" altLang="en-US" dirty="0"/>
              <a:t>有一些能根据指定面元或样本分位数将数据拆分成多块的工具（比如</a:t>
            </a:r>
            <a:r>
              <a:rPr lang="en-US" altLang="zh-CN" dirty="0"/>
              <a:t>cut</a:t>
            </a:r>
            <a:r>
              <a:rPr lang="zh-CN" altLang="en-US" dirty="0"/>
              <a:t>和</a:t>
            </a:r>
            <a:r>
              <a:rPr lang="en-US" altLang="zh-CN" dirty="0"/>
              <a:t>qcut</a:t>
            </a:r>
            <a:r>
              <a:rPr lang="zh-CN" altLang="en-US" dirty="0"/>
              <a:t>）。</a:t>
            </a:r>
            <a:endParaRPr lang="en-US" altLang="zh-CN" dirty="0"/>
          </a:p>
          <a:p>
            <a:r>
              <a:rPr lang="zh-CN" altLang="en-US" dirty="0"/>
              <a:t>将这些函数跟</a:t>
            </a:r>
            <a:r>
              <a:rPr lang="en-US" altLang="zh-CN" dirty="0"/>
              <a:t>groupby</a:t>
            </a:r>
            <a:r>
              <a:rPr lang="zh-CN" altLang="en-US" dirty="0"/>
              <a:t>结合起来，就能非常轻松地实现对数据集的桶（</a:t>
            </a:r>
            <a:r>
              <a:rPr lang="en-US" altLang="zh-CN" dirty="0"/>
              <a:t>bucket</a:t>
            </a:r>
            <a:r>
              <a:rPr lang="zh-CN" altLang="en-US" dirty="0"/>
              <a:t>）或分位数（</a:t>
            </a:r>
            <a:r>
              <a:rPr lang="en-US" altLang="zh-CN" dirty="0"/>
              <a:t>quantile</a:t>
            </a:r>
            <a:r>
              <a:rPr lang="zh-CN" altLang="en-US" dirty="0"/>
              <a:t>）分析了。</a:t>
            </a:r>
            <a:endParaRPr lang="en-US" altLang="zh-CN" dirty="0"/>
          </a:p>
          <a:p>
            <a:r>
              <a:rPr lang="zh-CN" altLang="en-US" dirty="0"/>
              <a:t>以简单的随机数据集为例，利用</a:t>
            </a:r>
            <a:r>
              <a:rPr lang="en-US" altLang="zh-CN" dirty="0"/>
              <a:t>cut</a:t>
            </a:r>
            <a:r>
              <a:rPr lang="zh-CN" altLang="en-US" dirty="0"/>
              <a:t>将其装入长度相等的桶中</a:t>
            </a:r>
          </a:p>
        </p:txBody>
      </p:sp>
      <p:sp>
        <p:nvSpPr>
          <p:cNvPr id="5" name="灯片编号占位符 4"/>
          <p:cNvSpPr>
            <a:spLocks noGrp="1"/>
          </p:cNvSpPr>
          <p:nvPr>
            <p:ph type="sldNum" sz="quarter" idx="12"/>
          </p:nvPr>
        </p:nvSpPr>
        <p:spPr/>
        <p:txBody>
          <a:bodyPr/>
          <a:lstStyle/>
          <a:p>
            <a:fld id="{88AA4114-DF32-4239-B767-02B17B297B0A}" type="slidenum">
              <a:rPr lang="zh-CN" altLang="en-US" smtClean="0"/>
              <a:t>26</a:t>
            </a:fld>
            <a:endParaRPr lang="zh-CN" altLang="en-US"/>
          </a:p>
        </p:txBody>
      </p:sp>
      <p:pic>
        <p:nvPicPr>
          <p:cNvPr id="6" name="图片 5"/>
          <p:cNvPicPr>
            <a:picLocks noChangeAspect="1"/>
          </p:cNvPicPr>
          <p:nvPr/>
        </p:nvPicPr>
        <p:blipFill>
          <a:blip r:embed="rId3"/>
          <a:stretch>
            <a:fillRect/>
          </a:stretch>
        </p:blipFill>
        <p:spPr>
          <a:xfrm>
            <a:off x="6414448" y="296092"/>
            <a:ext cx="4126862" cy="6858000"/>
          </a:xfrm>
          <a:prstGeom prst="rect">
            <a:avLst/>
          </a:prstGeom>
        </p:spPr>
      </p:pic>
    </p:spTree>
    <p:extLst>
      <p:ext uri="{BB962C8B-B14F-4D97-AF65-F5344CB8AC3E}">
        <p14:creationId xmlns:p14="http://schemas.microsoft.com/office/powerpoint/2010/main" val="125322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分位数和桶分析（</a:t>
            </a:r>
            <a:r>
              <a:rPr lang="en-US" altLang="zh-CN" dirty="0"/>
              <a:t>cont.)</a:t>
            </a:r>
            <a:endParaRPr lang="zh-CN" altLang="en-US" dirty="0"/>
          </a:p>
        </p:txBody>
      </p:sp>
      <p:sp>
        <p:nvSpPr>
          <p:cNvPr id="3" name="内容占位符 2"/>
          <p:cNvSpPr>
            <a:spLocks noGrp="1"/>
          </p:cNvSpPr>
          <p:nvPr>
            <p:ph idx="1"/>
          </p:nvPr>
        </p:nvSpPr>
        <p:spPr>
          <a:xfrm>
            <a:off x="838200" y="1825625"/>
            <a:ext cx="5630839" cy="4351338"/>
          </a:xfrm>
        </p:spPr>
        <p:txBody>
          <a:bodyPr/>
          <a:lstStyle/>
          <a:p>
            <a:r>
              <a:rPr lang="zh-CN" altLang="en-US" dirty="0"/>
              <a:t>这些都是长度相等的桶。要根据样本分位数得到大小相等的桶，使用</a:t>
            </a:r>
            <a:r>
              <a:rPr lang="en-US" altLang="zh-CN" dirty="0"/>
              <a:t>qcut</a:t>
            </a:r>
            <a:r>
              <a:rPr lang="zh-CN" altLang="en-US" dirty="0"/>
              <a:t>即可</a:t>
            </a:r>
            <a:endParaRPr lang="en-US" altLang="zh-CN" dirty="0"/>
          </a:p>
          <a:p>
            <a:pPr algn="just"/>
            <a:r>
              <a:rPr lang="zh-CN" altLang="en-US" dirty="0"/>
              <a:t>传入</a:t>
            </a:r>
            <a:r>
              <a:rPr lang="en-US" altLang="zh-CN" dirty="0"/>
              <a:t>labels=Fales</a:t>
            </a:r>
            <a:r>
              <a:rPr lang="zh-CN" altLang="en-US" dirty="0"/>
              <a:t>即可只获取分位数的编号</a:t>
            </a:r>
          </a:p>
        </p:txBody>
      </p:sp>
      <p:pic>
        <p:nvPicPr>
          <p:cNvPr id="4" name="图片 3"/>
          <p:cNvPicPr>
            <a:picLocks noChangeAspect="1"/>
          </p:cNvPicPr>
          <p:nvPr/>
        </p:nvPicPr>
        <p:blipFill>
          <a:blip r:embed="rId2"/>
          <a:stretch>
            <a:fillRect/>
          </a:stretch>
        </p:blipFill>
        <p:spPr>
          <a:xfrm>
            <a:off x="6537276" y="1690688"/>
            <a:ext cx="5559045" cy="3577348"/>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27</a:t>
            </a:fld>
            <a:endParaRPr lang="zh-CN" altLang="en-US"/>
          </a:p>
        </p:txBody>
      </p:sp>
    </p:spTree>
    <p:extLst>
      <p:ext uri="{BB962C8B-B14F-4D97-AF65-F5344CB8AC3E}">
        <p14:creationId xmlns:p14="http://schemas.microsoft.com/office/powerpoint/2010/main" val="8847239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示例：用特定于分组的值填充缺失值</a:t>
            </a:r>
          </a:p>
        </p:txBody>
      </p:sp>
      <p:sp>
        <p:nvSpPr>
          <p:cNvPr id="3" name="内容占位符 2"/>
          <p:cNvSpPr>
            <a:spLocks noGrp="1"/>
          </p:cNvSpPr>
          <p:nvPr>
            <p:ph idx="1"/>
          </p:nvPr>
        </p:nvSpPr>
        <p:spPr>
          <a:xfrm>
            <a:off x="838200" y="1825625"/>
            <a:ext cx="5344236" cy="4351338"/>
          </a:xfrm>
        </p:spPr>
        <p:txBody>
          <a:bodyPr/>
          <a:lstStyle/>
          <a:p>
            <a:r>
              <a:rPr lang="zh-CN" altLang="en-US" dirty="0"/>
              <a:t>对于缺失数据的清理工作，有时会用</a:t>
            </a:r>
            <a:r>
              <a:rPr lang="en-US" altLang="zh-CN" dirty="0"/>
              <a:t>dropna</a:t>
            </a:r>
            <a:r>
              <a:rPr lang="zh-CN" altLang="en-US" dirty="0"/>
              <a:t>将其滤除，而有时则可能会希望用一个固定值或由数据集本身所衍生出来的值去填充</a:t>
            </a:r>
            <a:r>
              <a:rPr lang="en-US" altLang="zh-CN" dirty="0"/>
              <a:t>NA</a:t>
            </a:r>
            <a:r>
              <a:rPr lang="zh-CN" altLang="en-US" dirty="0"/>
              <a:t>值。这时就得使用</a:t>
            </a:r>
            <a:r>
              <a:rPr lang="en-US" altLang="zh-CN" dirty="0"/>
              <a:t>fillna</a:t>
            </a:r>
            <a:r>
              <a:rPr lang="zh-CN" altLang="en-US" dirty="0"/>
              <a:t>这个工具了。</a:t>
            </a:r>
            <a:endParaRPr lang="en-US" altLang="zh-CN" dirty="0"/>
          </a:p>
          <a:p>
            <a:r>
              <a:rPr lang="zh-CN" altLang="en-US" dirty="0"/>
              <a:t>在这个例子中，用平均值去填充</a:t>
            </a:r>
            <a:r>
              <a:rPr lang="en-US" altLang="zh-CN" dirty="0"/>
              <a:t>NA</a:t>
            </a:r>
            <a:r>
              <a:rPr lang="zh-CN" altLang="en-US" dirty="0"/>
              <a:t>值</a:t>
            </a:r>
          </a:p>
        </p:txBody>
      </p:sp>
      <p:pic>
        <p:nvPicPr>
          <p:cNvPr id="4" name="图片 3"/>
          <p:cNvPicPr>
            <a:picLocks noChangeAspect="1"/>
          </p:cNvPicPr>
          <p:nvPr/>
        </p:nvPicPr>
        <p:blipFill>
          <a:blip r:embed="rId2"/>
          <a:stretch>
            <a:fillRect/>
          </a:stretch>
        </p:blipFill>
        <p:spPr>
          <a:xfrm>
            <a:off x="6619164" y="1581506"/>
            <a:ext cx="4502624" cy="5628280"/>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28</a:t>
            </a:fld>
            <a:endParaRPr lang="zh-CN" altLang="en-US"/>
          </a:p>
        </p:txBody>
      </p:sp>
    </p:spTree>
    <p:extLst>
      <p:ext uri="{BB962C8B-B14F-4D97-AF65-F5344CB8AC3E}">
        <p14:creationId xmlns:p14="http://schemas.microsoft.com/office/powerpoint/2010/main" val="1761595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需要对不同的分组填充不同的值</a:t>
            </a:r>
          </a:p>
        </p:txBody>
      </p:sp>
      <p:sp>
        <p:nvSpPr>
          <p:cNvPr id="3" name="内容占位符 2"/>
          <p:cNvSpPr>
            <a:spLocks noGrp="1"/>
          </p:cNvSpPr>
          <p:nvPr>
            <p:ph idx="1"/>
          </p:nvPr>
        </p:nvSpPr>
        <p:spPr>
          <a:xfrm>
            <a:off x="838200" y="1825625"/>
            <a:ext cx="4675496" cy="4351338"/>
          </a:xfrm>
        </p:spPr>
        <p:txBody>
          <a:bodyPr/>
          <a:lstStyle/>
          <a:p>
            <a:r>
              <a:rPr lang="zh-CN" altLang="en-US" dirty="0"/>
              <a:t>只需将数据分组，并使用</a:t>
            </a:r>
            <a:r>
              <a:rPr lang="en-US" altLang="zh-CN" dirty="0"/>
              <a:t>apply</a:t>
            </a:r>
            <a:r>
              <a:rPr lang="zh-CN" altLang="en-US" dirty="0"/>
              <a:t>和一个能够对各数据块调用</a:t>
            </a:r>
            <a:r>
              <a:rPr lang="en-US" altLang="zh-CN" dirty="0"/>
              <a:t>fillna</a:t>
            </a:r>
            <a:r>
              <a:rPr lang="zh-CN" altLang="en-US" dirty="0"/>
              <a:t>的函数即可</a:t>
            </a:r>
            <a:endParaRPr lang="en-US" altLang="zh-CN" dirty="0"/>
          </a:p>
          <a:p>
            <a:r>
              <a:rPr lang="zh-CN" altLang="en-US" dirty="0"/>
              <a:t>用分组平均值去填充</a:t>
            </a:r>
            <a:r>
              <a:rPr lang="en-US" altLang="zh-CN" dirty="0"/>
              <a:t>NA</a:t>
            </a:r>
            <a:r>
              <a:rPr lang="zh-CN" altLang="en-US" dirty="0"/>
              <a:t>值</a:t>
            </a:r>
            <a:endParaRPr lang="en-US" altLang="zh-CN" dirty="0"/>
          </a:p>
          <a:p>
            <a:r>
              <a:rPr lang="zh-CN" altLang="en-US" dirty="0"/>
              <a:t>用预定义各组的填充值</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5864170" y="1334191"/>
            <a:ext cx="4699197" cy="6382983"/>
          </a:xfrm>
          <a:prstGeom prst="rect">
            <a:avLst/>
          </a:prstGeom>
        </p:spPr>
      </p:pic>
      <p:pic>
        <p:nvPicPr>
          <p:cNvPr id="5" name="图片 4"/>
          <p:cNvPicPr>
            <a:picLocks noChangeAspect="1"/>
          </p:cNvPicPr>
          <p:nvPr/>
        </p:nvPicPr>
        <p:blipFill>
          <a:blip r:embed="rId3"/>
          <a:stretch>
            <a:fillRect/>
          </a:stretch>
        </p:blipFill>
        <p:spPr>
          <a:xfrm>
            <a:off x="1052138" y="4206352"/>
            <a:ext cx="4247619" cy="2266667"/>
          </a:xfrm>
          <a:prstGeom prst="rect">
            <a:avLst/>
          </a:prstGeom>
        </p:spPr>
      </p:pic>
      <p:sp>
        <p:nvSpPr>
          <p:cNvPr id="6" name="灯片编号占位符 5"/>
          <p:cNvSpPr>
            <a:spLocks noGrp="1"/>
          </p:cNvSpPr>
          <p:nvPr>
            <p:ph type="sldNum" sz="quarter" idx="12"/>
          </p:nvPr>
        </p:nvSpPr>
        <p:spPr/>
        <p:txBody>
          <a:bodyPr/>
          <a:lstStyle/>
          <a:p>
            <a:fld id="{88AA4114-DF32-4239-B767-02B17B297B0A}" type="slidenum">
              <a:rPr lang="zh-CN" altLang="en-US" smtClean="0"/>
              <a:t>29</a:t>
            </a:fld>
            <a:endParaRPr lang="zh-CN" altLang="en-US"/>
          </a:p>
        </p:txBody>
      </p:sp>
    </p:spTree>
    <p:extLst>
      <p:ext uri="{BB962C8B-B14F-4D97-AF65-F5344CB8AC3E}">
        <p14:creationId xmlns:p14="http://schemas.microsoft.com/office/powerpoint/2010/main" val="99866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fontScale="92500"/>
          </a:bodyPr>
          <a:lstStyle/>
          <a:p>
            <a:r>
              <a:rPr lang="zh-CN" altLang="en-US" dirty="0"/>
              <a:t>根据一个或多个键（可以是函数、数组或</a:t>
            </a:r>
            <a:r>
              <a:rPr lang="en-US" altLang="zh-CN" dirty="0"/>
              <a:t>DataFrame</a:t>
            </a:r>
            <a:r>
              <a:rPr lang="zh-CN" altLang="en-US" dirty="0"/>
              <a:t>列名）拆分</a:t>
            </a:r>
            <a:r>
              <a:rPr lang="en-US" altLang="zh-CN" dirty="0"/>
              <a:t>pandas</a:t>
            </a:r>
            <a:r>
              <a:rPr lang="zh-CN" altLang="en-US" dirty="0"/>
              <a:t>对象。</a:t>
            </a:r>
          </a:p>
          <a:p>
            <a:r>
              <a:rPr lang="zh-CN" altLang="en-US" dirty="0"/>
              <a:t>计算分组摘要统计，如计数、平均值、标准差，或用户自定义函数。</a:t>
            </a:r>
          </a:p>
          <a:p>
            <a:r>
              <a:rPr lang="zh-CN" altLang="en-US" dirty="0"/>
              <a:t>对</a:t>
            </a:r>
            <a:r>
              <a:rPr lang="en-US" altLang="zh-CN" dirty="0"/>
              <a:t>DataFrame</a:t>
            </a:r>
            <a:r>
              <a:rPr lang="zh-CN" altLang="en-US" dirty="0"/>
              <a:t>的列应用各种各样的函数。</a:t>
            </a:r>
          </a:p>
          <a:p>
            <a:r>
              <a:rPr lang="zh-CN" altLang="en-US" dirty="0"/>
              <a:t>应用组内转换或其他运算，如规格化、线性回归、排名或选取子集等。</a:t>
            </a:r>
          </a:p>
          <a:p>
            <a:r>
              <a:rPr lang="zh-CN" altLang="en-US" dirty="0"/>
              <a:t>计算透视表或交叉表。</a:t>
            </a:r>
          </a:p>
          <a:p>
            <a:r>
              <a:rPr lang="zh-CN" altLang="en-US" dirty="0"/>
              <a:t>执行分位数分析以及其他分组分析。</a:t>
            </a:r>
          </a:p>
          <a:p>
            <a:pPr marL="0" indent="0">
              <a:buNone/>
            </a:pPr>
            <a:r>
              <a:rPr lang="zh-CN" altLang="en-US" dirty="0">
                <a:solidFill>
                  <a:srgbClr val="FF0000"/>
                </a:solidFill>
              </a:rPr>
              <a:t>注意： 对时间数据的聚合（</a:t>
            </a:r>
            <a:r>
              <a:rPr lang="en-US" altLang="zh-CN" dirty="0">
                <a:solidFill>
                  <a:srgbClr val="FF0000"/>
                </a:solidFill>
              </a:rPr>
              <a:t>groupby</a:t>
            </a:r>
            <a:r>
              <a:rPr lang="zh-CN" altLang="en-US" dirty="0">
                <a:solidFill>
                  <a:srgbClr val="FF0000"/>
                </a:solidFill>
              </a:rPr>
              <a:t>的特殊用法之一）也称作重采样（</a:t>
            </a:r>
            <a:r>
              <a:rPr lang="en-US" altLang="zh-CN" dirty="0">
                <a:solidFill>
                  <a:srgbClr val="FF0000"/>
                </a:solidFill>
              </a:rPr>
              <a:t>resampling</a:t>
            </a:r>
            <a:r>
              <a:rPr lang="zh-CN" altLang="en-US" dirty="0">
                <a:solidFill>
                  <a:srgbClr val="FF0000"/>
                </a:solidFill>
              </a:rPr>
              <a:t>），本书将在第</a:t>
            </a:r>
            <a:r>
              <a:rPr lang="en-US" altLang="zh-CN" dirty="0">
                <a:solidFill>
                  <a:srgbClr val="FF0000"/>
                </a:solidFill>
              </a:rPr>
              <a:t>11</a:t>
            </a:r>
            <a:r>
              <a:rPr lang="zh-CN" altLang="en-US" dirty="0">
                <a:solidFill>
                  <a:srgbClr val="FF0000"/>
                </a:solidFill>
              </a:rPr>
              <a:t>章中单独对其进行讲解</a:t>
            </a:r>
          </a:p>
          <a:p>
            <a:endParaRPr lang="zh-CN" altLang="en-US" dirty="0"/>
          </a:p>
        </p:txBody>
      </p:sp>
      <p:sp>
        <p:nvSpPr>
          <p:cNvPr id="4" name="灯片编号占位符 3"/>
          <p:cNvSpPr>
            <a:spLocks noGrp="1"/>
          </p:cNvSpPr>
          <p:nvPr>
            <p:ph type="sldNum" sz="quarter" idx="12"/>
          </p:nvPr>
        </p:nvSpPr>
        <p:spPr/>
        <p:txBody>
          <a:bodyPr/>
          <a:lstStyle/>
          <a:p>
            <a:fld id="{88AA4114-DF32-4239-B767-02B17B297B0A}" type="slidenum">
              <a:rPr lang="zh-CN" altLang="en-US" smtClean="0"/>
              <a:t>3</a:t>
            </a:fld>
            <a:endParaRPr lang="zh-CN" altLang="en-US"/>
          </a:p>
        </p:txBody>
      </p:sp>
    </p:spTree>
    <p:extLst>
      <p:ext uri="{BB962C8B-B14F-4D97-AF65-F5344CB8AC3E}">
        <p14:creationId xmlns:p14="http://schemas.microsoft.com/office/powerpoint/2010/main" val="2447288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示例：随机采样和排列</a:t>
            </a:r>
          </a:p>
        </p:txBody>
      </p:sp>
      <p:sp>
        <p:nvSpPr>
          <p:cNvPr id="3" name="内容占位符 2"/>
          <p:cNvSpPr>
            <a:spLocks noGrp="1"/>
          </p:cNvSpPr>
          <p:nvPr>
            <p:ph idx="1"/>
          </p:nvPr>
        </p:nvSpPr>
        <p:spPr/>
        <p:txBody>
          <a:bodyPr>
            <a:normAutofit fontScale="92500" lnSpcReduction="10000"/>
          </a:bodyPr>
          <a:lstStyle/>
          <a:p>
            <a:r>
              <a:rPr lang="zh-CN" altLang="en-US" dirty="0"/>
              <a:t>假设想要从一个大数据集中随机抽取样本以进行蒙特卡罗模拟（</a:t>
            </a:r>
            <a:r>
              <a:rPr lang="en-US" altLang="zh-CN" dirty="0"/>
              <a:t>Monte Carlo simulation</a:t>
            </a:r>
            <a:r>
              <a:rPr lang="zh-CN" altLang="en-US" dirty="0"/>
              <a:t>）或其他分析工作。</a:t>
            </a:r>
            <a:endParaRPr lang="en-US" altLang="zh-CN" dirty="0"/>
          </a:p>
          <a:p>
            <a:pPr lvl="1"/>
            <a:r>
              <a:rPr lang="zh-CN" altLang="en-US" dirty="0"/>
              <a:t>蒙特卡罗（</a:t>
            </a:r>
            <a:r>
              <a:rPr lang="en-US" altLang="zh-CN" dirty="0"/>
              <a:t>Monte Carlo</a:t>
            </a:r>
            <a:r>
              <a:rPr lang="zh-CN" altLang="en-US" dirty="0"/>
              <a:t>）方法，又称随机抽样或统计试验方法，属于计算数学的一个分支。传统的经验方法由于不能逼近真实的物理过程，很难得到满意的结果，而蒙特卡罗方法由于能够真实地模拟实际物理过程，故解决问题与实际非常符合，可以得到很圆满的结果。这也是</a:t>
            </a:r>
            <a:r>
              <a:rPr lang="zh-CN" altLang="en-US" dirty="0">
                <a:solidFill>
                  <a:srgbClr val="FF0000"/>
                </a:solidFill>
              </a:rPr>
              <a:t>以概率和统计理论方法为基础的一种计算方法，是使用随机数（或更常见的伪随机数）来解决很多计算问题的方法</a:t>
            </a:r>
            <a:r>
              <a:rPr lang="zh-CN" altLang="en-US" dirty="0"/>
              <a:t>。将所求解的问题同一定的概率模型相联系，用电子计算机实现统计模拟或抽样，以获得问题的近似解。</a:t>
            </a:r>
            <a:endParaRPr lang="en-US" altLang="zh-CN" dirty="0"/>
          </a:p>
          <a:p>
            <a:pPr lvl="1"/>
            <a:r>
              <a:rPr lang="zh-CN" altLang="en-US" dirty="0"/>
              <a:t>为象征性地表明这一方法的概率统计特征，故借用赌城蒙特卡罗命名。</a:t>
            </a:r>
            <a:endParaRPr lang="en-US" altLang="zh-CN" dirty="0"/>
          </a:p>
          <a:p>
            <a:r>
              <a:rPr lang="zh-CN" altLang="en-US" dirty="0"/>
              <a:t>“抽取”的方式有很多，其中一些的效率会比其他的高很多。</a:t>
            </a:r>
            <a:endParaRPr lang="en-US" altLang="zh-CN" dirty="0"/>
          </a:p>
          <a:p>
            <a:r>
              <a:rPr lang="zh-CN" altLang="en-US" dirty="0"/>
              <a:t>一个办法是，选取</a:t>
            </a:r>
            <a:r>
              <a:rPr lang="en-US" altLang="zh-CN" dirty="0"/>
              <a:t>np.random.permutation(N)</a:t>
            </a:r>
            <a:r>
              <a:rPr lang="zh-CN" altLang="en-US" dirty="0"/>
              <a:t>的前</a:t>
            </a:r>
            <a:r>
              <a:rPr lang="en-US" altLang="zh-CN" dirty="0"/>
              <a:t>K</a:t>
            </a:r>
            <a:r>
              <a:rPr lang="zh-CN" altLang="en-US" dirty="0"/>
              <a:t>个元素，其中</a:t>
            </a:r>
            <a:r>
              <a:rPr lang="en-US" altLang="zh-CN" dirty="0"/>
              <a:t>N</a:t>
            </a:r>
            <a:r>
              <a:rPr lang="zh-CN" altLang="en-US" dirty="0"/>
              <a:t>为完整数据的大小，</a:t>
            </a:r>
            <a:r>
              <a:rPr lang="en-US" altLang="zh-CN" dirty="0"/>
              <a:t>K</a:t>
            </a:r>
            <a:r>
              <a:rPr lang="zh-CN" altLang="en-US" dirty="0"/>
              <a:t>为期望的样本大小。</a:t>
            </a:r>
            <a:endParaRPr lang="en-US" altLang="zh-CN" dirty="0"/>
          </a:p>
        </p:txBody>
      </p:sp>
      <p:sp>
        <p:nvSpPr>
          <p:cNvPr id="4" name="灯片编号占位符 3"/>
          <p:cNvSpPr>
            <a:spLocks noGrp="1"/>
          </p:cNvSpPr>
          <p:nvPr>
            <p:ph type="sldNum" sz="quarter" idx="12"/>
          </p:nvPr>
        </p:nvSpPr>
        <p:spPr/>
        <p:txBody>
          <a:bodyPr/>
          <a:lstStyle/>
          <a:p>
            <a:fld id="{88AA4114-DF32-4239-B767-02B17B297B0A}" type="slidenum">
              <a:rPr lang="zh-CN" altLang="en-US" smtClean="0"/>
              <a:t>30</a:t>
            </a:fld>
            <a:endParaRPr lang="zh-CN" altLang="en-US"/>
          </a:p>
        </p:txBody>
      </p:sp>
    </p:spTree>
    <p:extLst>
      <p:ext uri="{BB962C8B-B14F-4D97-AF65-F5344CB8AC3E}">
        <p14:creationId xmlns:p14="http://schemas.microsoft.com/office/powerpoint/2010/main" val="3052287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构造一副英语型扑克牌的一个方式</a:t>
            </a:r>
          </a:p>
        </p:txBody>
      </p:sp>
      <p:pic>
        <p:nvPicPr>
          <p:cNvPr id="4" name="内容占位符 3"/>
          <p:cNvPicPr>
            <a:picLocks noGrp="1" noChangeAspect="1"/>
          </p:cNvPicPr>
          <p:nvPr>
            <p:ph idx="1"/>
          </p:nvPr>
        </p:nvPicPr>
        <p:blipFill>
          <a:blip r:embed="rId2"/>
          <a:stretch>
            <a:fillRect/>
          </a:stretch>
        </p:blipFill>
        <p:spPr>
          <a:xfrm>
            <a:off x="515584" y="3069112"/>
            <a:ext cx="10531895" cy="3563700"/>
          </a:xfrm>
          <a:prstGeom prst="rect">
            <a:avLst/>
          </a:prstGeom>
        </p:spPr>
      </p:pic>
      <p:sp>
        <p:nvSpPr>
          <p:cNvPr id="5" name="文本框 4"/>
          <p:cNvSpPr txBox="1"/>
          <p:nvPr/>
        </p:nvSpPr>
        <p:spPr>
          <a:xfrm>
            <a:off x="857534" y="1539602"/>
            <a:ext cx="9847997" cy="1384995"/>
          </a:xfrm>
          <a:prstGeom prst="rect">
            <a:avLst/>
          </a:prstGeom>
          <a:noFill/>
        </p:spPr>
        <p:txBody>
          <a:bodyPr wrap="square" rtlCol="0">
            <a:spAutoFit/>
          </a:bodyPr>
          <a:lstStyle/>
          <a:p>
            <a:r>
              <a:rPr lang="zh-CN" altLang="en-US" sz="2800" dirty="0"/>
              <a:t>现在有了一个长度为</a:t>
            </a:r>
            <a:r>
              <a:rPr lang="en-US" altLang="zh-CN" sz="2800" dirty="0"/>
              <a:t>52</a:t>
            </a:r>
            <a:r>
              <a:rPr lang="zh-CN" altLang="en-US" sz="2800" dirty="0"/>
              <a:t>的</a:t>
            </a:r>
            <a:r>
              <a:rPr lang="en-US" altLang="zh-CN" sz="2800" dirty="0"/>
              <a:t>Series</a:t>
            </a:r>
            <a:r>
              <a:rPr lang="zh-CN" altLang="en-US" sz="2800" dirty="0"/>
              <a:t>，其索引为牌名，值则是</a:t>
            </a:r>
            <a:r>
              <a:rPr lang="en-US" altLang="zh-CN" sz="2800" dirty="0"/>
              <a:t>21</a:t>
            </a:r>
            <a:r>
              <a:rPr lang="zh-CN" altLang="en-US" sz="2800" dirty="0"/>
              <a:t>点或其他游戏中用于计分的点数（为了简单起见，我当</a:t>
            </a:r>
            <a:r>
              <a:rPr lang="en-US" altLang="zh-CN" sz="2800" dirty="0"/>
              <a:t>A</a:t>
            </a:r>
            <a:r>
              <a:rPr lang="zh-CN" altLang="en-US" sz="2800" dirty="0"/>
              <a:t>的点数为</a:t>
            </a:r>
            <a:r>
              <a:rPr lang="en-US" altLang="zh-CN" sz="2800" dirty="0"/>
              <a:t>1</a:t>
            </a:r>
            <a:r>
              <a:rPr lang="zh-CN" altLang="en-US" sz="2800" dirty="0"/>
              <a:t>）产生一个长度为</a:t>
            </a:r>
            <a:r>
              <a:rPr lang="en-US" altLang="zh-CN" sz="2800" dirty="0"/>
              <a:t>52</a:t>
            </a:r>
            <a:r>
              <a:rPr lang="zh-CN" altLang="en-US" sz="2800" dirty="0"/>
              <a:t>的</a:t>
            </a:r>
            <a:r>
              <a:rPr lang="en-US" altLang="zh-CN" sz="2800" dirty="0"/>
              <a:t>Series</a:t>
            </a:r>
            <a:endParaRPr lang="zh-CN" altLang="en-US" sz="2800" dirty="0"/>
          </a:p>
        </p:txBody>
      </p:sp>
      <p:sp>
        <p:nvSpPr>
          <p:cNvPr id="3" name="灯片编号占位符 2"/>
          <p:cNvSpPr>
            <a:spLocks noGrp="1"/>
          </p:cNvSpPr>
          <p:nvPr>
            <p:ph type="sldNum" sz="quarter" idx="12"/>
          </p:nvPr>
        </p:nvSpPr>
        <p:spPr/>
        <p:txBody>
          <a:bodyPr/>
          <a:lstStyle/>
          <a:p>
            <a:fld id="{88AA4114-DF32-4239-B767-02B17B297B0A}" type="slidenum">
              <a:rPr lang="zh-CN" altLang="en-US" smtClean="0"/>
              <a:t>31</a:t>
            </a:fld>
            <a:endParaRPr lang="zh-CN" altLang="en-US"/>
          </a:p>
        </p:txBody>
      </p:sp>
    </p:spTree>
    <p:extLst>
      <p:ext uri="{BB962C8B-B14F-4D97-AF65-F5344CB8AC3E}">
        <p14:creationId xmlns:p14="http://schemas.microsoft.com/office/powerpoint/2010/main" val="1745819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473907"/>
            <a:ext cx="5071281" cy="5156693"/>
          </a:xfrm>
          <a:prstGeom prst="rect">
            <a:avLst/>
          </a:prstGeom>
        </p:spPr>
      </p:pic>
      <p:pic>
        <p:nvPicPr>
          <p:cNvPr id="5" name="图片 4"/>
          <p:cNvPicPr>
            <a:picLocks noChangeAspect="1"/>
          </p:cNvPicPr>
          <p:nvPr/>
        </p:nvPicPr>
        <p:blipFill>
          <a:blip r:embed="rId3"/>
          <a:stretch>
            <a:fillRect/>
          </a:stretch>
        </p:blipFill>
        <p:spPr>
          <a:xfrm>
            <a:off x="6096000" y="473907"/>
            <a:ext cx="6305537" cy="4901306"/>
          </a:xfrm>
          <a:prstGeom prst="rect">
            <a:avLst/>
          </a:prstGeom>
        </p:spPr>
      </p:pic>
      <p:sp>
        <p:nvSpPr>
          <p:cNvPr id="6" name="灯片编号占位符 5"/>
          <p:cNvSpPr>
            <a:spLocks noGrp="1"/>
          </p:cNvSpPr>
          <p:nvPr>
            <p:ph type="sldNum" sz="quarter" idx="12"/>
          </p:nvPr>
        </p:nvSpPr>
        <p:spPr/>
        <p:txBody>
          <a:bodyPr/>
          <a:lstStyle/>
          <a:p>
            <a:fld id="{88AA4114-DF32-4239-B767-02B17B297B0A}" type="slidenum">
              <a:rPr lang="zh-CN" altLang="en-US" smtClean="0"/>
              <a:t>32</a:t>
            </a:fld>
            <a:endParaRPr lang="zh-CN" altLang="en-US"/>
          </a:p>
        </p:txBody>
      </p:sp>
    </p:spTree>
    <p:extLst>
      <p:ext uri="{BB962C8B-B14F-4D97-AF65-F5344CB8AC3E}">
        <p14:creationId xmlns:p14="http://schemas.microsoft.com/office/powerpoint/2010/main" val="1388583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示例：分组加权平均数和相关系数</a:t>
            </a:r>
          </a:p>
        </p:txBody>
      </p:sp>
      <p:sp>
        <p:nvSpPr>
          <p:cNvPr id="3" name="内容占位符 2"/>
          <p:cNvSpPr>
            <a:spLocks noGrp="1"/>
          </p:cNvSpPr>
          <p:nvPr>
            <p:ph idx="1"/>
          </p:nvPr>
        </p:nvSpPr>
        <p:spPr>
          <a:xfrm>
            <a:off x="838201" y="1825625"/>
            <a:ext cx="4088642" cy="4351338"/>
          </a:xfrm>
        </p:spPr>
        <p:txBody>
          <a:bodyPr/>
          <a:lstStyle/>
          <a:p>
            <a:r>
              <a:rPr lang="zh-CN" altLang="en-US" dirty="0"/>
              <a:t>根据</a:t>
            </a:r>
            <a:r>
              <a:rPr lang="en-US" altLang="zh-CN" dirty="0"/>
              <a:t>groupby</a:t>
            </a:r>
            <a:r>
              <a:rPr lang="zh-CN" altLang="en-US" dirty="0"/>
              <a:t>的“拆分－应用－合并”范式，</a:t>
            </a:r>
            <a:r>
              <a:rPr lang="en-US" altLang="zh-CN" dirty="0"/>
              <a:t>DataFrame</a:t>
            </a:r>
            <a:r>
              <a:rPr lang="zh-CN" altLang="en-US" dirty="0"/>
              <a:t>的列与列之间或两个</a:t>
            </a:r>
            <a:r>
              <a:rPr lang="en-US" altLang="zh-CN" dirty="0"/>
              <a:t>Series</a:t>
            </a:r>
            <a:r>
              <a:rPr lang="zh-CN" altLang="en-US" dirty="0"/>
              <a:t>之间的运算（比如分组加权平均）成为一种标准作业</a:t>
            </a:r>
          </a:p>
        </p:txBody>
      </p:sp>
      <p:pic>
        <p:nvPicPr>
          <p:cNvPr id="4" name="图片 3"/>
          <p:cNvPicPr>
            <a:picLocks noChangeAspect="1"/>
          </p:cNvPicPr>
          <p:nvPr/>
        </p:nvPicPr>
        <p:blipFill>
          <a:blip r:embed="rId2"/>
          <a:stretch>
            <a:fillRect/>
          </a:stretch>
        </p:blipFill>
        <p:spPr>
          <a:xfrm>
            <a:off x="4926843" y="1825625"/>
            <a:ext cx="7171649" cy="4351338"/>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33</a:t>
            </a:fld>
            <a:endParaRPr lang="zh-CN" altLang="en-US"/>
          </a:p>
        </p:txBody>
      </p:sp>
      <p:sp>
        <p:nvSpPr>
          <p:cNvPr id="6" name="矩形标注 5"/>
          <p:cNvSpPr/>
          <p:nvPr/>
        </p:nvSpPr>
        <p:spPr>
          <a:xfrm>
            <a:off x="9091749" y="3849189"/>
            <a:ext cx="1393371" cy="348342"/>
          </a:xfrm>
          <a:prstGeom prst="wedgeRectCallout">
            <a:avLst>
              <a:gd name="adj1" fmla="val -110833"/>
              <a:gd name="adj2" fmla="val 15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加权平均数</a:t>
            </a:r>
          </a:p>
        </p:txBody>
      </p:sp>
    </p:spTree>
    <p:extLst>
      <p:ext uri="{BB962C8B-B14F-4D97-AF65-F5344CB8AC3E}">
        <p14:creationId xmlns:p14="http://schemas.microsoft.com/office/powerpoint/2010/main" val="2802508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Yahoo</a:t>
            </a:r>
            <a:r>
              <a:rPr lang="zh-CN" altLang="en-US" dirty="0"/>
              <a:t>！</a:t>
            </a:r>
            <a:r>
              <a:rPr lang="en-US" altLang="zh-CN" dirty="0"/>
              <a:t>Finance</a:t>
            </a:r>
            <a:r>
              <a:rPr lang="zh-CN" altLang="en-US" dirty="0"/>
              <a:t>的数据集</a:t>
            </a:r>
          </a:p>
        </p:txBody>
      </p:sp>
      <p:sp>
        <p:nvSpPr>
          <p:cNvPr id="3" name="内容占位符 2"/>
          <p:cNvSpPr>
            <a:spLocks noGrp="1"/>
          </p:cNvSpPr>
          <p:nvPr>
            <p:ph idx="1"/>
          </p:nvPr>
        </p:nvSpPr>
        <p:spPr>
          <a:xfrm>
            <a:off x="838200" y="1825625"/>
            <a:ext cx="3160594" cy="4351338"/>
          </a:xfrm>
        </p:spPr>
        <p:txBody>
          <a:bodyPr/>
          <a:lstStyle/>
          <a:p>
            <a:r>
              <a:rPr lang="zh-CN" altLang="en-US" dirty="0"/>
              <a:t>计算一个由日收益率（通过百分数变化计算）与</a:t>
            </a:r>
            <a:r>
              <a:rPr lang="en-US" altLang="zh-CN" dirty="0"/>
              <a:t>SPX</a:t>
            </a:r>
            <a:r>
              <a:rPr lang="zh-CN" altLang="en-US" dirty="0"/>
              <a:t>之间的年度相关系数组成的</a:t>
            </a:r>
            <a:r>
              <a:rPr lang="en-US" altLang="zh-CN" dirty="0"/>
              <a:t>DataFrame</a:t>
            </a:r>
          </a:p>
          <a:p>
            <a:r>
              <a:rPr lang="zh-CN" altLang="en-US" dirty="0"/>
              <a:t>计算列于列之间的相关系数</a:t>
            </a:r>
          </a:p>
        </p:txBody>
      </p:sp>
      <p:pic>
        <p:nvPicPr>
          <p:cNvPr id="4" name="图片 3"/>
          <p:cNvPicPr>
            <a:picLocks noChangeAspect="1"/>
          </p:cNvPicPr>
          <p:nvPr/>
        </p:nvPicPr>
        <p:blipFill>
          <a:blip r:embed="rId2"/>
          <a:stretch>
            <a:fillRect/>
          </a:stretch>
        </p:blipFill>
        <p:spPr>
          <a:xfrm>
            <a:off x="4159340" y="1825625"/>
            <a:ext cx="7086415" cy="2628416"/>
          </a:xfrm>
          <a:prstGeom prst="rect">
            <a:avLst/>
          </a:prstGeom>
        </p:spPr>
      </p:pic>
      <p:pic>
        <p:nvPicPr>
          <p:cNvPr id="5" name="图片 4"/>
          <p:cNvPicPr>
            <a:picLocks noChangeAspect="1"/>
          </p:cNvPicPr>
          <p:nvPr/>
        </p:nvPicPr>
        <p:blipFill>
          <a:blip r:embed="rId3"/>
          <a:stretch>
            <a:fillRect/>
          </a:stretch>
        </p:blipFill>
        <p:spPr>
          <a:xfrm>
            <a:off x="4159340" y="4686930"/>
            <a:ext cx="7194460" cy="1686801"/>
          </a:xfrm>
          <a:prstGeom prst="rect">
            <a:avLst/>
          </a:prstGeom>
        </p:spPr>
      </p:pic>
      <p:sp>
        <p:nvSpPr>
          <p:cNvPr id="6" name="灯片编号占位符 5"/>
          <p:cNvSpPr>
            <a:spLocks noGrp="1"/>
          </p:cNvSpPr>
          <p:nvPr>
            <p:ph type="sldNum" sz="quarter" idx="12"/>
          </p:nvPr>
        </p:nvSpPr>
        <p:spPr/>
        <p:txBody>
          <a:bodyPr/>
          <a:lstStyle/>
          <a:p>
            <a:fld id="{88AA4114-DF32-4239-B767-02B17B297B0A}" type="slidenum">
              <a:rPr lang="zh-CN" altLang="en-US" smtClean="0"/>
              <a:t>34</a:t>
            </a:fld>
            <a:endParaRPr lang="zh-CN" altLang="en-US"/>
          </a:p>
        </p:txBody>
      </p:sp>
    </p:spTree>
    <p:extLst>
      <p:ext uri="{BB962C8B-B14F-4D97-AF65-F5344CB8AC3E}">
        <p14:creationId xmlns:p14="http://schemas.microsoft.com/office/powerpoint/2010/main" val="3953467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199" y="365125"/>
            <a:ext cx="5285509" cy="5314286"/>
          </a:xfrm>
          <a:prstGeom prst="rect">
            <a:avLst/>
          </a:prstGeom>
        </p:spPr>
      </p:pic>
      <p:pic>
        <p:nvPicPr>
          <p:cNvPr id="5" name="图片 4"/>
          <p:cNvPicPr>
            <a:picLocks noChangeAspect="1"/>
          </p:cNvPicPr>
          <p:nvPr/>
        </p:nvPicPr>
        <p:blipFill>
          <a:blip r:embed="rId3"/>
          <a:stretch>
            <a:fillRect/>
          </a:stretch>
        </p:blipFill>
        <p:spPr>
          <a:xfrm>
            <a:off x="6285931" y="659830"/>
            <a:ext cx="5067869" cy="4394437"/>
          </a:xfrm>
          <a:prstGeom prst="rect">
            <a:avLst/>
          </a:prstGeom>
        </p:spPr>
      </p:pic>
      <p:sp>
        <p:nvSpPr>
          <p:cNvPr id="6" name="灯片编号占位符 5"/>
          <p:cNvSpPr>
            <a:spLocks noGrp="1"/>
          </p:cNvSpPr>
          <p:nvPr>
            <p:ph type="sldNum" sz="quarter" idx="12"/>
          </p:nvPr>
        </p:nvSpPr>
        <p:spPr/>
        <p:txBody>
          <a:bodyPr/>
          <a:lstStyle/>
          <a:p>
            <a:fld id="{88AA4114-DF32-4239-B767-02B17B297B0A}" type="slidenum">
              <a:rPr lang="zh-CN" altLang="en-US" smtClean="0"/>
              <a:t>35</a:t>
            </a:fld>
            <a:endParaRPr lang="zh-CN" altLang="en-US"/>
          </a:p>
        </p:txBody>
      </p:sp>
    </p:spTree>
    <p:extLst>
      <p:ext uri="{BB962C8B-B14F-4D97-AF65-F5344CB8AC3E}">
        <p14:creationId xmlns:p14="http://schemas.microsoft.com/office/powerpoint/2010/main" val="1768387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示例：面向分组的线性回归</a:t>
            </a:r>
          </a:p>
        </p:txBody>
      </p:sp>
      <p:sp>
        <p:nvSpPr>
          <p:cNvPr id="3" name="内容占位符 2"/>
          <p:cNvSpPr>
            <a:spLocks noGrp="1"/>
          </p:cNvSpPr>
          <p:nvPr>
            <p:ph idx="1"/>
          </p:nvPr>
        </p:nvSpPr>
        <p:spPr>
          <a:xfrm>
            <a:off x="838200" y="1825625"/>
            <a:ext cx="4948451" cy="4351338"/>
          </a:xfrm>
        </p:spPr>
        <p:txBody>
          <a:bodyPr/>
          <a:lstStyle/>
          <a:p>
            <a:r>
              <a:rPr lang="zh-CN" altLang="en-US" dirty="0"/>
              <a:t>定义</a:t>
            </a:r>
            <a:r>
              <a:rPr lang="en-US" altLang="zh-CN" dirty="0"/>
              <a:t>regress</a:t>
            </a:r>
            <a:r>
              <a:rPr lang="zh-CN" altLang="en-US" dirty="0"/>
              <a:t>函数（利用</a:t>
            </a:r>
            <a:r>
              <a:rPr lang="en-US" altLang="zh-CN" dirty="0"/>
              <a:t>statsmodels</a:t>
            </a:r>
            <a:r>
              <a:rPr lang="zh-CN" altLang="en-US" dirty="0"/>
              <a:t>库）对各数据块执行普通最小二乘法（</a:t>
            </a:r>
            <a:r>
              <a:rPr lang="en-US" altLang="zh-CN" dirty="0"/>
              <a:t>Ordinary Least Squares</a:t>
            </a:r>
            <a:r>
              <a:rPr lang="zh-CN" altLang="en-US" dirty="0"/>
              <a:t>，</a:t>
            </a:r>
            <a:r>
              <a:rPr lang="en-US" altLang="zh-CN" dirty="0"/>
              <a:t>OLS</a:t>
            </a:r>
            <a:r>
              <a:rPr lang="zh-CN" altLang="en-US" dirty="0"/>
              <a:t>）回归</a:t>
            </a:r>
            <a:endParaRPr lang="en-US" altLang="zh-CN" dirty="0"/>
          </a:p>
          <a:p>
            <a:r>
              <a:rPr lang="zh-CN" altLang="en-US" dirty="0"/>
              <a:t>按年计算</a:t>
            </a:r>
            <a:r>
              <a:rPr lang="en-US" altLang="zh-CN" dirty="0"/>
              <a:t>AAPL</a:t>
            </a:r>
            <a:r>
              <a:rPr lang="zh-CN" altLang="en-US" dirty="0"/>
              <a:t>对</a:t>
            </a:r>
            <a:r>
              <a:rPr lang="en-US" altLang="zh-CN" dirty="0"/>
              <a:t>SPX</a:t>
            </a:r>
            <a:r>
              <a:rPr lang="zh-CN" altLang="en-US" dirty="0"/>
              <a:t>收益率的线性回归</a:t>
            </a:r>
          </a:p>
        </p:txBody>
      </p:sp>
      <p:pic>
        <p:nvPicPr>
          <p:cNvPr id="4" name="图片 3"/>
          <p:cNvPicPr>
            <a:picLocks noChangeAspect="1"/>
          </p:cNvPicPr>
          <p:nvPr/>
        </p:nvPicPr>
        <p:blipFill>
          <a:blip r:embed="rId2"/>
          <a:stretch>
            <a:fillRect/>
          </a:stretch>
        </p:blipFill>
        <p:spPr>
          <a:xfrm>
            <a:off x="5932797" y="1448913"/>
            <a:ext cx="4289376" cy="6368714"/>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36</a:t>
            </a:fld>
            <a:endParaRPr lang="zh-CN" altLang="en-US"/>
          </a:p>
        </p:txBody>
      </p:sp>
    </p:spTree>
    <p:extLst>
      <p:ext uri="{BB962C8B-B14F-4D97-AF65-F5344CB8AC3E}">
        <p14:creationId xmlns:p14="http://schemas.microsoft.com/office/powerpoint/2010/main" val="671263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透视表和交表</a:t>
            </a:r>
          </a:p>
        </p:txBody>
      </p:sp>
      <p:sp>
        <p:nvSpPr>
          <p:cNvPr id="3" name="内容占位符 2"/>
          <p:cNvSpPr>
            <a:spLocks noGrp="1"/>
          </p:cNvSpPr>
          <p:nvPr>
            <p:ph idx="1"/>
          </p:nvPr>
        </p:nvSpPr>
        <p:spPr/>
        <p:txBody>
          <a:bodyPr/>
          <a:lstStyle/>
          <a:p>
            <a:r>
              <a:rPr lang="zh-CN" altLang="en-US" dirty="0"/>
              <a:t>透视表（</a:t>
            </a:r>
            <a:r>
              <a:rPr lang="en-US" altLang="zh-CN" dirty="0"/>
              <a:t>pivot table</a:t>
            </a:r>
            <a:r>
              <a:rPr lang="zh-CN" altLang="en-US" dirty="0"/>
              <a:t>）是各种电子表格程序和其他数据分析软件中一种常见的数据汇总工具。</a:t>
            </a:r>
            <a:endParaRPr lang="en-US" altLang="zh-CN" dirty="0"/>
          </a:p>
          <a:p>
            <a:r>
              <a:rPr lang="zh-CN" altLang="en-US" dirty="0"/>
              <a:t>它根据一个或多个键对数据进行聚合，并根据行和列上的分组键将数据分配到各个矩形区域中。</a:t>
            </a:r>
            <a:endParaRPr lang="en-US" altLang="zh-CN" dirty="0"/>
          </a:p>
          <a:p>
            <a:r>
              <a:rPr lang="zh-CN" altLang="en-US" dirty="0"/>
              <a:t>在</a:t>
            </a:r>
            <a:r>
              <a:rPr lang="en-US" altLang="zh-CN" dirty="0"/>
              <a:t>Python</a:t>
            </a:r>
            <a:r>
              <a:rPr lang="zh-CN" altLang="en-US" dirty="0"/>
              <a:t>和</a:t>
            </a:r>
            <a:r>
              <a:rPr lang="en-US" altLang="zh-CN" dirty="0"/>
              <a:t>pandas</a:t>
            </a:r>
            <a:r>
              <a:rPr lang="zh-CN" altLang="en-US" dirty="0"/>
              <a:t>中，可以通过本章所介绍的</a:t>
            </a:r>
            <a:r>
              <a:rPr lang="en-US" altLang="zh-CN" dirty="0"/>
              <a:t>groupby</a:t>
            </a:r>
            <a:r>
              <a:rPr lang="zh-CN" altLang="en-US" dirty="0"/>
              <a:t>功能以及（能够利用层次化索引的）重塑运算制作透视表。</a:t>
            </a:r>
            <a:endParaRPr lang="en-US" altLang="zh-CN" dirty="0"/>
          </a:p>
          <a:p>
            <a:r>
              <a:rPr lang="en-US" altLang="zh-CN" dirty="0"/>
              <a:t>DataFrame</a:t>
            </a:r>
            <a:r>
              <a:rPr lang="zh-CN" altLang="en-US" dirty="0"/>
              <a:t>有一个</a:t>
            </a:r>
            <a:r>
              <a:rPr lang="en-US" altLang="zh-CN" dirty="0"/>
              <a:t>pivot_table</a:t>
            </a:r>
            <a:r>
              <a:rPr lang="zh-CN" altLang="en-US" dirty="0"/>
              <a:t>方法，此外还有一个顶级的</a:t>
            </a:r>
            <a:r>
              <a:rPr lang="en-US" altLang="zh-CN" dirty="0"/>
              <a:t>pandas.pivot_table</a:t>
            </a:r>
            <a:r>
              <a:rPr lang="zh-CN" altLang="en-US" dirty="0"/>
              <a:t>函数。除能为</a:t>
            </a:r>
            <a:r>
              <a:rPr lang="en-US" altLang="zh-CN" dirty="0"/>
              <a:t>groupby</a:t>
            </a:r>
            <a:r>
              <a:rPr lang="zh-CN" altLang="en-US" dirty="0"/>
              <a:t>提供便利之外，</a:t>
            </a:r>
            <a:r>
              <a:rPr lang="en-US" altLang="zh-CN" dirty="0"/>
              <a:t>pivot_table</a:t>
            </a:r>
            <a:r>
              <a:rPr lang="zh-CN" altLang="en-US" dirty="0"/>
              <a:t>还可以添加分项小计（也叫做</a:t>
            </a:r>
            <a:r>
              <a:rPr lang="en-US" altLang="zh-CN" dirty="0"/>
              <a:t>margins</a:t>
            </a:r>
            <a:r>
              <a:rPr lang="zh-CN" altLang="en-US" dirty="0"/>
              <a:t>）。</a:t>
            </a:r>
          </a:p>
        </p:txBody>
      </p:sp>
      <p:sp>
        <p:nvSpPr>
          <p:cNvPr id="4" name="灯片编号占位符 3"/>
          <p:cNvSpPr>
            <a:spLocks noGrp="1"/>
          </p:cNvSpPr>
          <p:nvPr>
            <p:ph type="sldNum" sz="quarter" idx="12"/>
          </p:nvPr>
        </p:nvSpPr>
        <p:spPr/>
        <p:txBody>
          <a:bodyPr/>
          <a:lstStyle/>
          <a:p>
            <a:fld id="{88AA4114-DF32-4239-B767-02B17B297B0A}" type="slidenum">
              <a:rPr lang="zh-CN" altLang="en-US" smtClean="0"/>
              <a:t>37</a:t>
            </a:fld>
            <a:endParaRPr lang="zh-CN" altLang="en-US"/>
          </a:p>
        </p:txBody>
      </p:sp>
    </p:spTree>
    <p:extLst>
      <p:ext uri="{BB962C8B-B14F-4D97-AF65-F5344CB8AC3E}">
        <p14:creationId xmlns:p14="http://schemas.microsoft.com/office/powerpoint/2010/main" val="3917854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0628" y="545910"/>
            <a:ext cx="5131558" cy="5631053"/>
          </a:xfrm>
        </p:spPr>
        <p:txBody>
          <a:bodyPr/>
          <a:lstStyle/>
          <a:p>
            <a:r>
              <a:rPr lang="zh-CN" altLang="en-US" dirty="0"/>
              <a:t>根据</a:t>
            </a:r>
            <a:r>
              <a:rPr lang="en-US" altLang="zh-CN" dirty="0"/>
              <a:t>sex</a:t>
            </a:r>
            <a:r>
              <a:rPr lang="zh-CN" altLang="en-US" dirty="0"/>
              <a:t>和</a:t>
            </a:r>
            <a:r>
              <a:rPr lang="en-US" altLang="zh-CN" dirty="0"/>
              <a:t>smoker</a:t>
            </a:r>
            <a:r>
              <a:rPr lang="zh-CN" altLang="en-US" dirty="0"/>
              <a:t>计算分组平均数（</a:t>
            </a:r>
            <a:r>
              <a:rPr lang="en-US" altLang="zh-CN" dirty="0"/>
              <a:t>pivot_table</a:t>
            </a:r>
            <a:r>
              <a:rPr lang="zh-CN" altLang="en-US" dirty="0"/>
              <a:t>的默认聚合类型），并将</a:t>
            </a:r>
            <a:r>
              <a:rPr lang="en-US" altLang="zh-CN" dirty="0"/>
              <a:t>sex</a:t>
            </a:r>
            <a:r>
              <a:rPr lang="zh-CN" altLang="en-US" dirty="0"/>
              <a:t>和</a:t>
            </a:r>
            <a:r>
              <a:rPr lang="en-US" altLang="zh-CN" dirty="0"/>
              <a:t>smoker</a:t>
            </a:r>
            <a:r>
              <a:rPr lang="zh-CN" altLang="en-US" dirty="0"/>
              <a:t>放到行上</a:t>
            </a:r>
            <a:endParaRPr lang="en-US" altLang="zh-CN" dirty="0"/>
          </a:p>
          <a:p>
            <a:r>
              <a:rPr lang="zh-CN" altLang="en-US" dirty="0"/>
              <a:t>传入</a:t>
            </a:r>
            <a:r>
              <a:rPr lang="en-US" altLang="zh-CN" dirty="0"/>
              <a:t>margins=True</a:t>
            </a:r>
            <a:r>
              <a:rPr lang="zh-CN" altLang="en-US" dirty="0"/>
              <a:t>添加</a:t>
            </a:r>
            <a:r>
              <a:rPr lang="zh-CN" altLang="en-US" dirty="0">
                <a:solidFill>
                  <a:srgbClr val="FF0000"/>
                </a:solidFill>
              </a:rPr>
              <a:t>分项小计</a:t>
            </a:r>
            <a:endParaRPr lang="en-US" altLang="zh-CN" dirty="0">
              <a:solidFill>
                <a:srgbClr val="FF0000"/>
              </a:solidFill>
            </a:endParaRPr>
          </a:p>
          <a:p>
            <a:r>
              <a:rPr lang="en-US" altLang="zh-CN" dirty="0"/>
              <a:t>All</a:t>
            </a:r>
            <a:r>
              <a:rPr lang="zh-CN" altLang="en-US" dirty="0"/>
              <a:t>为平均数，不单独考虑烟民与非烟民</a:t>
            </a:r>
          </a:p>
        </p:txBody>
      </p:sp>
      <p:pic>
        <p:nvPicPr>
          <p:cNvPr id="4" name="图片 3"/>
          <p:cNvPicPr>
            <a:picLocks noChangeAspect="1"/>
          </p:cNvPicPr>
          <p:nvPr/>
        </p:nvPicPr>
        <p:blipFill>
          <a:blip r:embed="rId2"/>
          <a:stretch>
            <a:fillRect/>
          </a:stretch>
        </p:blipFill>
        <p:spPr>
          <a:xfrm>
            <a:off x="6264322" y="431913"/>
            <a:ext cx="5513696" cy="3140859"/>
          </a:xfrm>
          <a:prstGeom prst="rect">
            <a:avLst/>
          </a:prstGeom>
        </p:spPr>
      </p:pic>
      <p:pic>
        <p:nvPicPr>
          <p:cNvPr id="5" name="图片 4"/>
          <p:cNvPicPr>
            <a:picLocks noChangeAspect="1"/>
          </p:cNvPicPr>
          <p:nvPr/>
        </p:nvPicPr>
        <p:blipFill>
          <a:blip r:embed="rId3"/>
          <a:stretch>
            <a:fillRect/>
          </a:stretch>
        </p:blipFill>
        <p:spPr>
          <a:xfrm>
            <a:off x="6264322" y="3864450"/>
            <a:ext cx="6288018" cy="2109595"/>
          </a:xfrm>
          <a:prstGeom prst="rect">
            <a:avLst/>
          </a:prstGeom>
        </p:spPr>
      </p:pic>
      <p:pic>
        <p:nvPicPr>
          <p:cNvPr id="6" name="图片 5"/>
          <p:cNvPicPr>
            <a:picLocks noChangeAspect="1"/>
          </p:cNvPicPr>
          <p:nvPr/>
        </p:nvPicPr>
        <p:blipFill>
          <a:blip r:embed="rId4"/>
          <a:stretch>
            <a:fillRect/>
          </a:stretch>
        </p:blipFill>
        <p:spPr>
          <a:xfrm>
            <a:off x="244683" y="4110341"/>
            <a:ext cx="5828571" cy="2428571"/>
          </a:xfrm>
          <a:prstGeom prst="rect">
            <a:avLst/>
          </a:prstGeom>
        </p:spPr>
      </p:pic>
      <p:sp>
        <p:nvSpPr>
          <p:cNvPr id="2" name="灯片编号占位符 1"/>
          <p:cNvSpPr>
            <a:spLocks noGrp="1"/>
          </p:cNvSpPr>
          <p:nvPr>
            <p:ph type="sldNum" sz="quarter" idx="12"/>
          </p:nvPr>
        </p:nvSpPr>
        <p:spPr/>
        <p:txBody>
          <a:bodyPr/>
          <a:lstStyle/>
          <a:p>
            <a:fld id="{88AA4114-DF32-4239-B767-02B17B297B0A}" type="slidenum">
              <a:rPr lang="zh-CN" altLang="en-US" smtClean="0"/>
              <a:t>38</a:t>
            </a:fld>
            <a:endParaRPr lang="zh-CN" altLang="en-US"/>
          </a:p>
        </p:txBody>
      </p:sp>
    </p:spTree>
    <p:extLst>
      <p:ext uri="{BB962C8B-B14F-4D97-AF65-F5344CB8AC3E}">
        <p14:creationId xmlns:p14="http://schemas.microsoft.com/office/powerpoint/2010/main" val="1062988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pivot_table</a:t>
            </a:r>
            <a:r>
              <a:rPr lang="zh-CN" altLang="en-US" dirty="0"/>
              <a:t>的参数</a:t>
            </a:r>
          </a:p>
        </p:txBody>
      </p:sp>
      <p:sp>
        <p:nvSpPr>
          <p:cNvPr id="3" name="内容占位符 2"/>
          <p:cNvSpPr>
            <a:spLocks noGrp="1"/>
          </p:cNvSpPr>
          <p:nvPr>
            <p:ph idx="1"/>
          </p:nvPr>
        </p:nvSpPr>
        <p:spPr/>
        <p:txBody>
          <a:bodyPr/>
          <a:lstStyle/>
          <a:p>
            <a:r>
              <a:rPr lang="zh-CN" altLang="en-US" dirty="0"/>
              <a:t>注意：下表中的参数名可能不同版本已经发生变化</a:t>
            </a:r>
          </a:p>
        </p:txBody>
      </p:sp>
      <p:pic>
        <p:nvPicPr>
          <p:cNvPr id="4" name="图片 3"/>
          <p:cNvPicPr>
            <a:picLocks noChangeAspect="1"/>
          </p:cNvPicPr>
          <p:nvPr/>
        </p:nvPicPr>
        <p:blipFill>
          <a:blip r:embed="rId2"/>
          <a:stretch>
            <a:fillRect/>
          </a:stretch>
        </p:blipFill>
        <p:spPr>
          <a:xfrm>
            <a:off x="660780" y="2563403"/>
            <a:ext cx="10312021" cy="3975509"/>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39</a:t>
            </a:fld>
            <a:endParaRPr lang="zh-CN" altLang="en-US"/>
          </a:p>
        </p:txBody>
      </p:sp>
    </p:spTree>
    <p:extLst>
      <p:ext uri="{BB962C8B-B14F-4D97-AF65-F5344CB8AC3E}">
        <p14:creationId xmlns:p14="http://schemas.microsoft.com/office/powerpoint/2010/main" val="418645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en-US" altLang="zh-CN" dirty="0"/>
              <a:t>GroupBy</a:t>
            </a:r>
            <a:r>
              <a:rPr lang="zh-CN" altLang="en-US" dirty="0"/>
              <a:t>技术</a:t>
            </a:r>
          </a:p>
        </p:txBody>
      </p:sp>
      <p:sp>
        <p:nvSpPr>
          <p:cNvPr id="3" name="内容占位符 2"/>
          <p:cNvSpPr>
            <a:spLocks noGrp="1"/>
          </p:cNvSpPr>
          <p:nvPr>
            <p:ph idx="1"/>
          </p:nvPr>
        </p:nvSpPr>
        <p:spPr/>
        <p:txBody>
          <a:bodyPr>
            <a:normAutofit fontScale="92500"/>
          </a:bodyPr>
          <a:lstStyle/>
          <a:p>
            <a:r>
              <a:rPr lang="en-US" altLang="zh-CN" dirty="0"/>
              <a:t>Hadley Wickham</a:t>
            </a:r>
            <a:r>
              <a:rPr lang="zh-CN" altLang="en-US" dirty="0"/>
              <a:t>（许多热门</a:t>
            </a:r>
            <a:r>
              <a:rPr lang="en-US" altLang="zh-CN" dirty="0"/>
              <a:t>R</a:t>
            </a:r>
            <a:r>
              <a:rPr lang="zh-CN" altLang="en-US" dirty="0"/>
              <a:t>语言包的作者）创造了一个用于表示分组运算的术语</a:t>
            </a:r>
            <a:r>
              <a:rPr lang="en-US" altLang="zh-CN" dirty="0"/>
              <a:t>"</a:t>
            </a:r>
            <a:r>
              <a:rPr lang="en-US" altLang="zh-CN" dirty="0">
                <a:solidFill>
                  <a:srgbClr val="FF0000"/>
                </a:solidFill>
              </a:rPr>
              <a:t>split-apply-combine</a:t>
            </a:r>
            <a:r>
              <a:rPr lang="en-US" altLang="zh-CN" dirty="0"/>
              <a:t>"</a:t>
            </a:r>
            <a:r>
              <a:rPr lang="zh-CN" altLang="en-US" dirty="0"/>
              <a:t>（拆分－应用－合并），这个词很好地描述了整个过程。</a:t>
            </a:r>
            <a:endParaRPr lang="en-US" altLang="zh-CN" dirty="0"/>
          </a:p>
          <a:p>
            <a:r>
              <a:rPr lang="zh-CN" altLang="en-US" dirty="0"/>
              <a:t>分组运算的第一个阶段，</a:t>
            </a:r>
            <a:r>
              <a:rPr lang="en-US" altLang="zh-CN" dirty="0"/>
              <a:t>pandas</a:t>
            </a:r>
            <a:r>
              <a:rPr lang="zh-CN" altLang="en-US" dirty="0"/>
              <a:t>对象中的数据会根据提供的一个或多个键被拆分（</a:t>
            </a:r>
            <a:r>
              <a:rPr lang="en-US" altLang="zh-CN" dirty="0"/>
              <a:t>split</a:t>
            </a:r>
            <a:r>
              <a:rPr lang="zh-CN" altLang="en-US" dirty="0"/>
              <a:t>）为多组。拆分操作是在对象的特定轴上执行的。例如，</a:t>
            </a:r>
            <a:r>
              <a:rPr lang="en-US" altLang="zh-CN" dirty="0"/>
              <a:t>DataFrame</a:t>
            </a:r>
            <a:r>
              <a:rPr lang="zh-CN" altLang="en-US" dirty="0"/>
              <a:t>可以在其行（</a:t>
            </a:r>
            <a:r>
              <a:rPr lang="en-US" altLang="zh-CN" dirty="0"/>
              <a:t>axis=0</a:t>
            </a:r>
            <a:r>
              <a:rPr lang="zh-CN" altLang="en-US" dirty="0"/>
              <a:t>）或列（</a:t>
            </a:r>
            <a:r>
              <a:rPr lang="en-US" altLang="zh-CN" dirty="0"/>
              <a:t>axis=1</a:t>
            </a:r>
            <a:r>
              <a:rPr lang="zh-CN" altLang="en-US" dirty="0"/>
              <a:t>）上进行分组。</a:t>
            </a:r>
            <a:endParaRPr lang="en-US" altLang="zh-CN" dirty="0"/>
          </a:p>
          <a:p>
            <a:r>
              <a:rPr lang="zh-CN" altLang="en-US" dirty="0"/>
              <a:t>然后，将一个函数应用（</a:t>
            </a:r>
            <a:r>
              <a:rPr lang="en-US" altLang="zh-CN" dirty="0"/>
              <a:t>apply</a:t>
            </a:r>
            <a:r>
              <a:rPr lang="zh-CN" altLang="en-US" dirty="0"/>
              <a:t>）到各个分组并产生一个新值。</a:t>
            </a:r>
            <a:endParaRPr lang="en-US" altLang="zh-CN" dirty="0"/>
          </a:p>
          <a:p>
            <a:r>
              <a:rPr lang="zh-CN" altLang="en-US" dirty="0"/>
              <a:t>最后，所有这些函数的执行结果会被合并（</a:t>
            </a:r>
            <a:r>
              <a:rPr lang="en-US" altLang="zh-CN" dirty="0"/>
              <a:t>combine</a:t>
            </a:r>
            <a:r>
              <a:rPr lang="zh-CN" altLang="en-US" dirty="0"/>
              <a:t>）到最终的结果对象中。结果对象的形式一般取决于数据上所执行的操作。</a:t>
            </a:r>
            <a:endParaRPr lang="en-US" altLang="zh-CN" dirty="0"/>
          </a:p>
          <a:p>
            <a:r>
              <a:rPr lang="zh-CN" altLang="en-US" dirty="0"/>
              <a:t>图</a:t>
            </a:r>
            <a:r>
              <a:rPr lang="en-US" altLang="zh-CN" dirty="0"/>
              <a:t>10-1</a:t>
            </a:r>
            <a:r>
              <a:rPr lang="zh-CN" altLang="en-US" dirty="0"/>
              <a:t>大致说明了一个简单的分组聚合过程。</a:t>
            </a:r>
          </a:p>
        </p:txBody>
      </p:sp>
      <p:sp>
        <p:nvSpPr>
          <p:cNvPr id="4" name="灯片编号占位符 3"/>
          <p:cNvSpPr>
            <a:spLocks noGrp="1"/>
          </p:cNvSpPr>
          <p:nvPr>
            <p:ph type="sldNum" sz="quarter" idx="12"/>
          </p:nvPr>
        </p:nvSpPr>
        <p:spPr/>
        <p:txBody>
          <a:bodyPr/>
          <a:lstStyle/>
          <a:p>
            <a:fld id="{88AA4114-DF32-4239-B767-02B17B297B0A}" type="slidenum">
              <a:rPr lang="zh-CN" altLang="en-US" smtClean="0"/>
              <a:t>4</a:t>
            </a:fld>
            <a:endParaRPr lang="zh-CN" altLang="en-US"/>
          </a:p>
        </p:txBody>
      </p:sp>
    </p:spTree>
    <p:extLst>
      <p:ext uri="{BB962C8B-B14F-4D97-AF65-F5344CB8AC3E}">
        <p14:creationId xmlns:p14="http://schemas.microsoft.com/office/powerpoint/2010/main" val="6374823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交叉表：</a:t>
            </a:r>
            <a:r>
              <a:rPr lang="en-US" altLang="zh-CN" dirty="0"/>
              <a:t>crosstab</a:t>
            </a:r>
            <a:endParaRPr lang="zh-CN" altLang="en-US" dirty="0"/>
          </a:p>
        </p:txBody>
      </p:sp>
      <p:sp>
        <p:nvSpPr>
          <p:cNvPr id="3" name="内容占位符 2"/>
          <p:cNvSpPr>
            <a:spLocks noGrp="1"/>
          </p:cNvSpPr>
          <p:nvPr>
            <p:ph idx="1"/>
          </p:nvPr>
        </p:nvSpPr>
        <p:spPr/>
        <p:txBody>
          <a:bodyPr/>
          <a:lstStyle/>
          <a:p>
            <a:r>
              <a:rPr lang="zh-CN" altLang="en-US" dirty="0"/>
              <a:t>交叉表（</a:t>
            </a:r>
            <a:r>
              <a:rPr lang="en-US" altLang="zh-CN" dirty="0"/>
              <a:t>cross-tabulation</a:t>
            </a:r>
            <a:r>
              <a:rPr lang="zh-CN" altLang="en-US" dirty="0"/>
              <a:t>，简称</a:t>
            </a:r>
            <a:r>
              <a:rPr lang="en-US" altLang="zh-CN" dirty="0"/>
              <a:t>crosstab</a:t>
            </a:r>
            <a:r>
              <a:rPr lang="zh-CN" altLang="en-US" dirty="0"/>
              <a:t>）是一种用于计算分组频率的特殊透视表</a:t>
            </a:r>
            <a:endParaRPr lang="en-US" altLang="zh-CN" dirty="0"/>
          </a:p>
          <a:p>
            <a:r>
              <a:rPr lang="zh-CN" altLang="en-US" dirty="0"/>
              <a:t>例子见教材</a:t>
            </a:r>
            <a:r>
              <a:rPr lang="en-US" altLang="zh-CN" dirty="0"/>
              <a:t>page </a:t>
            </a:r>
            <a:r>
              <a:rPr lang="en-US" altLang="zh-CN" dirty="0" smtClean="0"/>
              <a:t>301</a:t>
            </a:r>
            <a:endParaRPr lang="zh-CN" altLang="en-US" dirty="0"/>
          </a:p>
        </p:txBody>
      </p:sp>
      <p:sp>
        <p:nvSpPr>
          <p:cNvPr id="4" name="灯片编号占位符 3"/>
          <p:cNvSpPr>
            <a:spLocks noGrp="1"/>
          </p:cNvSpPr>
          <p:nvPr>
            <p:ph type="sldNum" sz="quarter" idx="12"/>
          </p:nvPr>
        </p:nvSpPr>
        <p:spPr/>
        <p:txBody>
          <a:bodyPr/>
          <a:lstStyle/>
          <a:p>
            <a:fld id="{88AA4114-DF32-4239-B767-02B17B297B0A}" type="slidenum">
              <a:rPr lang="zh-CN" altLang="en-US" smtClean="0"/>
              <a:t>40</a:t>
            </a:fld>
            <a:endParaRPr lang="zh-CN" altLang="en-US"/>
          </a:p>
        </p:txBody>
      </p:sp>
    </p:spTree>
    <p:extLst>
      <p:ext uri="{BB962C8B-B14F-4D97-AF65-F5344CB8AC3E}">
        <p14:creationId xmlns:p14="http://schemas.microsoft.com/office/powerpoint/2010/main" val="2263256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a:t>2012</a:t>
            </a:r>
            <a:r>
              <a:rPr lang="zh-CN" altLang="en-US" dirty="0"/>
              <a:t>联邦选举委员会数据库</a:t>
            </a:r>
          </a:p>
        </p:txBody>
      </p:sp>
      <p:sp>
        <p:nvSpPr>
          <p:cNvPr id="3" name="内容占位符 2"/>
          <p:cNvSpPr>
            <a:spLocks noGrp="1"/>
          </p:cNvSpPr>
          <p:nvPr>
            <p:ph idx="1"/>
          </p:nvPr>
        </p:nvSpPr>
        <p:spPr/>
        <p:txBody>
          <a:bodyPr/>
          <a:lstStyle/>
          <a:p>
            <a:r>
              <a:rPr lang="zh-CN" altLang="en-US" dirty="0"/>
              <a:t>背景：</a:t>
            </a:r>
            <a:endParaRPr lang="en-US" altLang="zh-CN" dirty="0"/>
          </a:p>
          <a:p>
            <a:pPr lvl="1"/>
            <a:r>
              <a:rPr lang="zh-CN" altLang="en-US" dirty="0"/>
              <a:t>美国联邦选举委员会发布了有关政治竞选赞助方面的数据。其中包括赞助者的姓名、职业、雇主、地址以及出资额等信息。我们对</a:t>
            </a:r>
            <a:r>
              <a:rPr lang="en-US" altLang="zh-CN" dirty="0"/>
              <a:t>2012</a:t>
            </a:r>
            <a:r>
              <a:rPr lang="zh-CN" altLang="en-US" dirty="0"/>
              <a:t>年美国总统大选的数据集比较感兴趣（</a:t>
            </a:r>
            <a:r>
              <a:rPr lang="en-US" altLang="zh-CN" dirty="0">
                <a:hlinkClick r:id="rId2"/>
              </a:rPr>
              <a:t>http://www.fec.gov/disclosurep/PDownload.do</a:t>
            </a:r>
            <a:r>
              <a:rPr lang="zh-CN" altLang="en-US" dirty="0"/>
              <a:t>）。</a:t>
            </a:r>
            <a:endParaRPr lang="en-US" altLang="zh-CN" dirty="0"/>
          </a:p>
          <a:p>
            <a:pPr lvl="1"/>
            <a:r>
              <a:rPr lang="zh-CN" altLang="en-US" dirty="0"/>
              <a:t>到编写本书时为止（</a:t>
            </a:r>
            <a:r>
              <a:rPr lang="en-US" altLang="zh-CN" dirty="0"/>
              <a:t>2012</a:t>
            </a:r>
            <a:r>
              <a:rPr lang="zh-CN" altLang="en-US" dirty="0"/>
              <a:t>年</a:t>
            </a:r>
            <a:r>
              <a:rPr lang="en-US" altLang="zh-CN" dirty="0"/>
              <a:t>6</a:t>
            </a:r>
            <a:r>
              <a:rPr lang="zh-CN" altLang="en-US" dirty="0"/>
              <a:t>月），涵盖全美各州的完整数据集是一个</a:t>
            </a:r>
            <a:r>
              <a:rPr lang="en-US" altLang="zh-CN" dirty="0"/>
              <a:t>150MB</a:t>
            </a:r>
            <a:r>
              <a:rPr lang="zh-CN" altLang="en-US" dirty="0"/>
              <a:t>的</a:t>
            </a:r>
            <a:r>
              <a:rPr lang="en-US" altLang="zh-CN" dirty="0"/>
              <a:t>CSV</a:t>
            </a:r>
            <a:r>
              <a:rPr lang="zh-CN" altLang="en-US" dirty="0"/>
              <a:t>文件（</a:t>
            </a:r>
            <a:r>
              <a:rPr lang="en-US" altLang="zh-CN" dirty="0"/>
              <a:t>P00000001-ALL.csv</a:t>
            </a:r>
            <a:r>
              <a:rPr lang="zh-CN" altLang="en-US" dirty="0"/>
              <a:t>）</a:t>
            </a:r>
            <a:endParaRPr lang="en-US" altLang="zh-CN" dirty="0"/>
          </a:p>
          <a:p>
            <a:pPr lvl="1"/>
            <a:r>
              <a:rPr lang="en-US" altLang="zh-CN" dirty="0"/>
              <a:t>209M</a:t>
            </a:r>
            <a:endParaRPr lang="zh-CN" altLang="en-US" dirty="0"/>
          </a:p>
        </p:txBody>
      </p:sp>
      <p:pic>
        <p:nvPicPr>
          <p:cNvPr id="4" name="图片 3"/>
          <p:cNvPicPr>
            <a:picLocks noChangeAspect="1"/>
          </p:cNvPicPr>
          <p:nvPr/>
        </p:nvPicPr>
        <p:blipFill>
          <a:blip r:embed="rId3"/>
          <a:stretch>
            <a:fillRect/>
          </a:stretch>
        </p:blipFill>
        <p:spPr>
          <a:xfrm>
            <a:off x="1044301" y="47767"/>
            <a:ext cx="9666667" cy="5714286"/>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41</a:t>
            </a:fld>
            <a:endParaRPr lang="zh-CN" altLang="en-US"/>
          </a:p>
        </p:txBody>
      </p:sp>
    </p:spTree>
    <p:extLst>
      <p:ext uri="{BB962C8B-B14F-4D97-AF65-F5344CB8AC3E}">
        <p14:creationId xmlns:p14="http://schemas.microsoft.com/office/powerpoint/2010/main" val="381842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分组聚合演示图</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1694005"/>
            <a:ext cx="8021603" cy="4614578"/>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5</a:t>
            </a:fld>
            <a:endParaRPr lang="zh-CN" altLang="en-US"/>
          </a:p>
        </p:txBody>
      </p:sp>
    </p:spTree>
    <p:extLst>
      <p:ext uri="{BB962C8B-B14F-4D97-AF65-F5344CB8AC3E}">
        <p14:creationId xmlns:p14="http://schemas.microsoft.com/office/powerpoint/2010/main" val="3779464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分组键的形式分类</a:t>
            </a:r>
          </a:p>
        </p:txBody>
      </p:sp>
      <p:sp>
        <p:nvSpPr>
          <p:cNvPr id="3" name="内容占位符 2"/>
          <p:cNvSpPr>
            <a:spLocks noGrp="1"/>
          </p:cNvSpPr>
          <p:nvPr>
            <p:ph idx="1"/>
          </p:nvPr>
        </p:nvSpPr>
        <p:spPr/>
        <p:txBody>
          <a:bodyPr/>
          <a:lstStyle/>
          <a:p>
            <a:r>
              <a:rPr lang="zh-CN" altLang="en-US" dirty="0"/>
              <a:t>分组键可以有多种形式，且类型不必相同：</a:t>
            </a:r>
          </a:p>
          <a:p>
            <a:pPr lvl="1"/>
            <a:r>
              <a:rPr lang="zh-CN" altLang="en-US" dirty="0"/>
              <a:t>列表或数组，其长度与待分组的轴一样。</a:t>
            </a:r>
            <a:endParaRPr lang="en-US" altLang="zh-CN" dirty="0"/>
          </a:p>
          <a:p>
            <a:pPr lvl="1"/>
            <a:r>
              <a:rPr lang="zh-CN" altLang="en-US" dirty="0"/>
              <a:t>表示</a:t>
            </a:r>
            <a:r>
              <a:rPr lang="en-US" altLang="zh-CN" dirty="0"/>
              <a:t>DataFrame</a:t>
            </a:r>
            <a:r>
              <a:rPr lang="zh-CN" altLang="en-US" dirty="0"/>
              <a:t>某个列名的值。</a:t>
            </a:r>
            <a:endParaRPr lang="en-US" altLang="zh-CN" dirty="0"/>
          </a:p>
          <a:p>
            <a:pPr lvl="1"/>
            <a:r>
              <a:rPr lang="zh-CN" altLang="en-US" dirty="0"/>
              <a:t>字典或</a:t>
            </a:r>
            <a:r>
              <a:rPr lang="en-US" altLang="zh-CN" dirty="0"/>
              <a:t>Series</a:t>
            </a:r>
            <a:r>
              <a:rPr lang="zh-CN" altLang="en-US" dirty="0"/>
              <a:t>，给出待分组轴上的值与分组名之间的对应关系。</a:t>
            </a:r>
            <a:endParaRPr lang="en-US" altLang="zh-CN" dirty="0"/>
          </a:p>
          <a:p>
            <a:pPr lvl="1"/>
            <a:r>
              <a:rPr lang="zh-CN" altLang="en-US" dirty="0"/>
              <a:t>函数，用于处理轴索引或索引中的各个标签。</a:t>
            </a:r>
          </a:p>
          <a:p>
            <a:r>
              <a:rPr lang="zh-CN" altLang="en-US" dirty="0"/>
              <a:t>注意，后三种都只是快捷方式而已，其最终目的仍然是产生一组用于拆分对象的值。</a:t>
            </a:r>
          </a:p>
        </p:txBody>
      </p:sp>
      <p:sp>
        <p:nvSpPr>
          <p:cNvPr id="4" name="灯片编号占位符 3"/>
          <p:cNvSpPr>
            <a:spLocks noGrp="1"/>
          </p:cNvSpPr>
          <p:nvPr>
            <p:ph type="sldNum" sz="quarter" idx="12"/>
          </p:nvPr>
        </p:nvSpPr>
        <p:spPr/>
        <p:txBody>
          <a:bodyPr/>
          <a:lstStyle/>
          <a:p>
            <a:fld id="{88AA4114-DF32-4239-B767-02B17B297B0A}" type="slidenum">
              <a:rPr lang="zh-CN" altLang="en-US" smtClean="0"/>
              <a:t>6</a:t>
            </a:fld>
            <a:endParaRPr lang="zh-CN" altLang="en-US"/>
          </a:p>
        </p:txBody>
      </p:sp>
    </p:spTree>
    <p:extLst>
      <p:ext uri="{BB962C8B-B14F-4D97-AF65-F5344CB8AC3E}">
        <p14:creationId xmlns:p14="http://schemas.microsoft.com/office/powerpoint/2010/main" val="3760252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p>
        </p:txBody>
      </p:sp>
      <p:sp>
        <p:nvSpPr>
          <p:cNvPr id="3" name="内容占位符 2"/>
          <p:cNvSpPr>
            <a:spLocks noGrp="1"/>
          </p:cNvSpPr>
          <p:nvPr>
            <p:ph idx="1"/>
          </p:nvPr>
        </p:nvSpPr>
        <p:spPr>
          <a:xfrm>
            <a:off x="838200" y="1825625"/>
            <a:ext cx="4457131" cy="4351338"/>
          </a:xfrm>
        </p:spPr>
        <p:txBody>
          <a:bodyPr/>
          <a:lstStyle/>
          <a:p>
            <a:r>
              <a:rPr lang="zh-CN" altLang="en-US" dirty="0"/>
              <a:t>一次传入多个数组</a:t>
            </a:r>
            <a:endParaRPr lang="en-US" altLang="zh-CN" dirty="0"/>
          </a:p>
          <a:p>
            <a:r>
              <a:rPr lang="zh-CN" altLang="en-US" dirty="0"/>
              <a:t>通过两个键对数据分组得到一个层次化索引（由唯一的键对组成）</a:t>
            </a:r>
            <a:endParaRPr lang="en-US" altLang="zh-CN" dirty="0"/>
          </a:p>
          <a:p>
            <a:r>
              <a:rPr lang="zh-CN" altLang="en-US" dirty="0"/>
              <a:t>分组键可以是任何长度适当的数组</a:t>
            </a:r>
            <a:endParaRPr lang="en-US" altLang="zh-CN" dirty="0"/>
          </a:p>
          <a:p>
            <a:r>
              <a:rPr lang="zh-CN" altLang="en-US" dirty="0"/>
              <a:t>可将列名（字符串、数字或其他</a:t>
            </a:r>
            <a:r>
              <a:rPr lang="en-US" altLang="zh-CN" dirty="0"/>
              <a:t>python</a:t>
            </a:r>
            <a:r>
              <a:rPr lang="zh-CN" altLang="en-US" dirty="0"/>
              <a:t>对象）用作分组键。</a:t>
            </a:r>
          </a:p>
        </p:txBody>
      </p:sp>
      <p:pic>
        <p:nvPicPr>
          <p:cNvPr id="4" name="图片 3"/>
          <p:cNvPicPr>
            <a:picLocks noChangeAspect="1"/>
          </p:cNvPicPr>
          <p:nvPr/>
        </p:nvPicPr>
        <p:blipFill>
          <a:blip r:embed="rId2"/>
          <a:stretch>
            <a:fillRect/>
          </a:stretch>
        </p:blipFill>
        <p:spPr>
          <a:xfrm>
            <a:off x="5715705" y="1234106"/>
            <a:ext cx="5638095" cy="4942857"/>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7</a:t>
            </a:fld>
            <a:endParaRPr lang="zh-CN" altLang="en-US"/>
          </a:p>
        </p:txBody>
      </p:sp>
    </p:spTree>
    <p:extLst>
      <p:ext uri="{BB962C8B-B14F-4D97-AF65-F5344CB8AC3E}">
        <p14:creationId xmlns:p14="http://schemas.microsoft.com/office/powerpoint/2010/main" val="2720930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a:t>
            </a:r>
            <a:r>
              <a:rPr lang="en-US" altLang="zh-CN" dirty="0"/>
              <a:t>cont.</a:t>
            </a:r>
            <a:r>
              <a:rPr lang="zh-CN" altLang="en-US" dirty="0"/>
              <a:t>）</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690687"/>
            <a:ext cx="9116240" cy="4486275"/>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8</a:t>
            </a:fld>
            <a:endParaRPr lang="zh-CN" altLang="en-US"/>
          </a:p>
        </p:txBody>
      </p:sp>
      <p:pic>
        <p:nvPicPr>
          <p:cNvPr id="6" name="图片 5"/>
          <p:cNvPicPr>
            <a:picLocks noChangeAspect="1"/>
          </p:cNvPicPr>
          <p:nvPr/>
        </p:nvPicPr>
        <p:blipFill>
          <a:blip r:embed="rId3"/>
          <a:stretch>
            <a:fillRect/>
          </a:stretch>
        </p:blipFill>
        <p:spPr>
          <a:xfrm>
            <a:off x="4943279" y="0"/>
            <a:ext cx="4675198" cy="3529976"/>
          </a:xfrm>
          <a:prstGeom prst="rect">
            <a:avLst/>
          </a:prstGeom>
        </p:spPr>
      </p:pic>
    </p:spTree>
    <p:extLst>
      <p:ext uri="{BB962C8B-B14F-4D97-AF65-F5344CB8AC3E}">
        <p14:creationId xmlns:p14="http://schemas.microsoft.com/office/powerpoint/2010/main" val="356694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麻烦列（非数值列）</a:t>
            </a:r>
          </a:p>
        </p:txBody>
      </p:sp>
      <p:sp>
        <p:nvSpPr>
          <p:cNvPr id="3" name="内容占位符 2"/>
          <p:cNvSpPr>
            <a:spLocks noGrp="1"/>
          </p:cNvSpPr>
          <p:nvPr>
            <p:ph idx="1"/>
          </p:nvPr>
        </p:nvSpPr>
        <p:spPr>
          <a:xfrm>
            <a:off x="838200" y="1825625"/>
            <a:ext cx="4083323" cy="4351338"/>
          </a:xfrm>
        </p:spPr>
        <p:txBody>
          <a:bodyPr/>
          <a:lstStyle/>
          <a:p>
            <a:r>
              <a:rPr lang="en-US" altLang="zh-CN" dirty="0"/>
              <a:t>GroupBy</a:t>
            </a:r>
            <a:r>
              <a:rPr lang="zh-CN" altLang="en-US" dirty="0"/>
              <a:t>的</a:t>
            </a:r>
            <a:r>
              <a:rPr lang="en-US" altLang="zh-CN" dirty="0"/>
              <a:t>size</a:t>
            </a:r>
            <a:r>
              <a:rPr lang="zh-CN" altLang="en-US" dirty="0"/>
              <a:t>方法，返回一个含有分组大小的</a:t>
            </a:r>
            <a:r>
              <a:rPr lang="en-US" altLang="zh-CN" dirty="0"/>
              <a:t>Series</a:t>
            </a:r>
          </a:p>
          <a:p>
            <a:r>
              <a:rPr lang="zh-CN" altLang="en-US" dirty="0"/>
              <a:t>警告： 分组键中的任何缺失值都会被排除在结果</a:t>
            </a:r>
            <a:r>
              <a:rPr lang="zh-CN" altLang="en-US"/>
              <a:t>之外。</a:t>
            </a:r>
            <a:endParaRPr lang="zh-CN" altLang="en-US" dirty="0"/>
          </a:p>
        </p:txBody>
      </p:sp>
      <p:pic>
        <p:nvPicPr>
          <p:cNvPr id="4" name="图片 3"/>
          <p:cNvPicPr>
            <a:picLocks noChangeAspect="1"/>
          </p:cNvPicPr>
          <p:nvPr/>
        </p:nvPicPr>
        <p:blipFill>
          <a:blip r:embed="rId2"/>
          <a:stretch>
            <a:fillRect/>
          </a:stretch>
        </p:blipFill>
        <p:spPr>
          <a:xfrm>
            <a:off x="5197435" y="1690687"/>
            <a:ext cx="5880453" cy="2267163"/>
          </a:xfrm>
          <a:prstGeom prst="rect">
            <a:avLst/>
          </a:prstGeom>
        </p:spPr>
      </p:pic>
      <p:sp>
        <p:nvSpPr>
          <p:cNvPr id="5" name="灯片编号占位符 4"/>
          <p:cNvSpPr>
            <a:spLocks noGrp="1"/>
          </p:cNvSpPr>
          <p:nvPr>
            <p:ph type="sldNum" sz="quarter" idx="12"/>
          </p:nvPr>
        </p:nvSpPr>
        <p:spPr/>
        <p:txBody>
          <a:bodyPr/>
          <a:lstStyle/>
          <a:p>
            <a:fld id="{88AA4114-DF32-4239-B767-02B17B297B0A}" type="slidenum">
              <a:rPr lang="zh-CN" altLang="en-US" smtClean="0"/>
              <a:t>9</a:t>
            </a:fld>
            <a:endParaRPr lang="zh-CN" altLang="en-US"/>
          </a:p>
        </p:txBody>
      </p:sp>
    </p:spTree>
    <p:extLst>
      <p:ext uri="{BB962C8B-B14F-4D97-AF65-F5344CB8AC3E}">
        <p14:creationId xmlns:p14="http://schemas.microsoft.com/office/powerpoint/2010/main" val="286790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3922</Words>
  <Application>Microsoft Office PowerPoint</Application>
  <PresentationFormat>宽屏</PresentationFormat>
  <Paragraphs>196</Paragraphs>
  <Slides>41</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宋体</vt:lpstr>
      <vt:lpstr>Arial</vt:lpstr>
      <vt:lpstr>Calibri</vt:lpstr>
      <vt:lpstr>Calibri Light</vt:lpstr>
      <vt:lpstr>Office 主题</vt:lpstr>
      <vt:lpstr>第10章 数据聚合与分组运算</vt:lpstr>
      <vt:lpstr>了解</vt:lpstr>
      <vt:lpstr>大纲</vt:lpstr>
      <vt:lpstr>GroupBy技术</vt:lpstr>
      <vt:lpstr>分组聚合演示图</vt:lpstr>
      <vt:lpstr>分组键的形式分类</vt:lpstr>
      <vt:lpstr>举例</vt:lpstr>
      <vt:lpstr>举例（cont.）</vt:lpstr>
      <vt:lpstr>麻烦列（非数值列）</vt:lpstr>
      <vt:lpstr>对分组进行迭代</vt:lpstr>
      <vt:lpstr>对分组进行迭代（cont.）</vt:lpstr>
      <vt:lpstr>选取一个或一组列</vt:lpstr>
      <vt:lpstr>通过字典或Series进行分组</vt:lpstr>
      <vt:lpstr>通过函数进行分组</vt:lpstr>
      <vt:lpstr>根据索引级别分组</vt:lpstr>
      <vt:lpstr>数据聚合</vt:lpstr>
      <vt:lpstr>经过优化的groupby的方法</vt:lpstr>
      <vt:lpstr>实例：餐馆小费</vt:lpstr>
      <vt:lpstr>面向列的多函数应用</vt:lpstr>
      <vt:lpstr>面向列的多函数应用（cont.）</vt:lpstr>
      <vt:lpstr>以“无索引”的形式返回聚合数据</vt:lpstr>
      <vt:lpstr>分组级运算和转换</vt:lpstr>
      <vt:lpstr>两种方法对比</vt:lpstr>
      <vt:lpstr>apply：一般性的“拆分－应用－合并”</vt:lpstr>
      <vt:lpstr>小费的例子</vt:lpstr>
      <vt:lpstr>分位数和桶分析</vt:lpstr>
      <vt:lpstr>分位数和桶分析（cont.)</vt:lpstr>
      <vt:lpstr>示例：用特定于分组的值填充缺失值</vt:lpstr>
      <vt:lpstr>需要对不同的分组填充不同的值</vt:lpstr>
      <vt:lpstr>示例：随机采样和排列</vt:lpstr>
      <vt:lpstr>构造一副英语型扑克牌的一个方式</vt:lpstr>
      <vt:lpstr>PowerPoint 演示文稿</vt:lpstr>
      <vt:lpstr>示例：分组加权平均数和相关系数</vt:lpstr>
      <vt:lpstr>Yahoo！Finance的数据集</vt:lpstr>
      <vt:lpstr>PowerPoint 演示文稿</vt:lpstr>
      <vt:lpstr>示例：面向分组的线性回归</vt:lpstr>
      <vt:lpstr>透视表和交表</vt:lpstr>
      <vt:lpstr>PowerPoint 演示文稿</vt:lpstr>
      <vt:lpstr>pivot_table的参数</vt:lpstr>
      <vt:lpstr>交叉表：crosstab</vt:lpstr>
      <vt:lpstr>示例：2012联邦选举委员会数据库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数据聚合与分组运算</dc:title>
  <dc:creator>llh</dc:creator>
  <cp:lastModifiedBy>llh</cp:lastModifiedBy>
  <cp:revision>57</cp:revision>
  <dcterms:created xsi:type="dcterms:W3CDTF">2018-05-14T06:42:21Z</dcterms:created>
  <dcterms:modified xsi:type="dcterms:W3CDTF">2019-05-27T03:40:32Z</dcterms:modified>
</cp:coreProperties>
</file>