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D31EB9-1FE0-4932-9CAB-B881207AA641}" type="datetimeFigureOut">
              <a:rPr lang="zh-CN" altLang="en-US" smtClean="0"/>
              <a:t>2019-5-26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E2E669-B42B-4375-9CFC-61F8CCBD8FFC}" type="slidenum">
              <a:rPr lang="zh-CN" altLang="en-US" smtClean="0"/>
              <a:t>‹#›</a:t>
            </a:fld>
            <a:endParaRPr lang="zh-CN" altLang="en-US"/>
          </a:p>
        </p:txBody>
      </p:sp>
    </p:spTree>
    <p:extLst>
      <p:ext uri="{BB962C8B-B14F-4D97-AF65-F5344CB8AC3E}">
        <p14:creationId xmlns:p14="http://schemas.microsoft.com/office/powerpoint/2010/main" val="1288752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2E2E669-B42B-4375-9CFC-61F8CCBD8FFC}" type="slidenum">
              <a:rPr lang="zh-CN" altLang="en-US" smtClean="0"/>
              <a:t>7</a:t>
            </a:fld>
            <a:endParaRPr lang="zh-CN" altLang="en-US"/>
          </a:p>
        </p:txBody>
      </p:sp>
    </p:spTree>
    <p:extLst>
      <p:ext uri="{BB962C8B-B14F-4D97-AF65-F5344CB8AC3E}">
        <p14:creationId xmlns:p14="http://schemas.microsoft.com/office/powerpoint/2010/main" val="2021783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D628F66-54AF-4DAF-8BD6-F0009D0563D0}" type="datetime1">
              <a:rPr lang="zh-CN" altLang="en-US" smtClean="0"/>
              <a:t>2019-5-26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D60583-8607-4B3F-8BEC-45A6754AFBA3}" type="slidenum">
              <a:rPr lang="zh-CN" altLang="en-US" smtClean="0"/>
              <a:t>‹#›</a:t>
            </a:fld>
            <a:endParaRPr lang="zh-CN" altLang="en-US"/>
          </a:p>
        </p:txBody>
      </p:sp>
    </p:spTree>
    <p:extLst>
      <p:ext uri="{BB962C8B-B14F-4D97-AF65-F5344CB8AC3E}">
        <p14:creationId xmlns:p14="http://schemas.microsoft.com/office/powerpoint/2010/main" val="1164141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1C0C348-89B0-488E-919D-A43FF75B4AE5}" type="datetime1">
              <a:rPr lang="zh-CN" altLang="en-US" smtClean="0"/>
              <a:t>2019-5-26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D60583-8607-4B3F-8BEC-45A6754AFBA3}" type="slidenum">
              <a:rPr lang="zh-CN" altLang="en-US" smtClean="0"/>
              <a:t>‹#›</a:t>
            </a:fld>
            <a:endParaRPr lang="zh-CN" altLang="en-US"/>
          </a:p>
        </p:txBody>
      </p:sp>
    </p:spTree>
    <p:extLst>
      <p:ext uri="{BB962C8B-B14F-4D97-AF65-F5344CB8AC3E}">
        <p14:creationId xmlns:p14="http://schemas.microsoft.com/office/powerpoint/2010/main" val="309795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0D28EA3-CFF6-442B-B73F-5053BB983561}" type="datetime1">
              <a:rPr lang="zh-CN" altLang="en-US" smtClean="0"/>
              <a:t>2019-5-26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D60583-8607-4B3F-8BEC-45A6754AFBA3}" type="slidenum">
              <a:rPr lang="zh-CN" altLang="en-US" smtClean="0"/>
              <a:t>‹#›</a:t>
            </a:fld>
            <a:endParaRPr lang="zh-CN" altLang="en-US"/>
          </a:p>
        </p:txBody>
      </p:sp>
    </p:spTree>
    <p:extLst>
      <p:ext uri="{BB962C8B-B14F-4D97-AF65-F5344CB8AC3E}">
        <p14:creationId xmlns:p14="http://schemas.microsoft.com/office/powerpoint/2010/main" val="187884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5BA4640-A2B3-4BAF-9B67-1B1ECDA43130}" type="datetime1">
              <a:rPr lang="zh-CN" altLang="en-US" smtClean="0"/>
              <a:t>2019-5-26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D60583-8607-4B3F-8BEC-45A6754AFBA3}" type="slidenum">
              <a:rPr lang="zh-CN" altLang="en-US" smtClean="0"/>
              <a:t>‹#›</a:t>
            </a:fld>
            <a:endParaRPr lang="zh-CN" altLang="en-US"/>
          </a:p>
        </p:txBody>
      </p:sp>
    </p:spTree>
    <p:extLst>
      <p:ext uri="{BB962C8B-B14F-4D97-AF65-F5344CB8AC3E}">
        <p14:creationId xmlns:p14="http://schemas.microsoft.com/office/powerpoint/2010/main" val="2864672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8DE2BBA-CF5D-44DC-B6F1-C99B9F3171A1}" type="datetime1">
              <a:rPr lang="zh-CN" altLang="en-US" smtClean="0"/>
              <a:t>2019-5-26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FD60583-8607-4B3F-8BEC-45A6754AFBA3}" type="slidenum">
              <a:rPr lang="zh-CN" altLang="en-US" smtClean="0"/>
              <a:t>‹#›</a:t>
            </a:fld>
            <a:endParaRPr lang="zh-CN" altLang="en-US"/>
          </a:p>
        </p:txBody>
      </p:sp>
    </p:spTree>
    <p:extLst>
      <p:ext uri="{BB962C8B-B14F-4D97-AF65-F5344CB8AC3E}">
        <p14:creationId xmlns:p14="http://schemas.microsoft.com/office/powerpoint/2010/main" val="2316735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A67CD33-AE0C-4C22-BFEC-9AEE21F6F5B0}" type="datetime1">
              <a:rPr lang="zh-CN" altLang="en-US" smtClean="0"/>
              <a:t>2019-5-26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D60583-8607-4B3F-8BEC-45A6754AFBA3}" type="slidenum">
              <a:rPr lang="zh-CN" altLang="en-US" smtClean="0"/>
              <a:t>‹#›</a:t>
            </a:fld>
            <a:endParaRPr lang="zh-CN" altLang="en-US"/>
          </a:p>
        </p:txBody>
      </p:sp>
    </p:spTree>
    <p:extLst>
      <p:ext uri="{BB962C8B-B14F-4D97-AF65-F5344CB8AC3E}">
        <p14:creationId xmlns:p14="http://schemas.microsoft.com/office/powerpoint/2010/main" val="2032920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DEA61E2-9F55-432D-BD80-D2E38010572B}" type="datetime1">
              <a:rPr lang="zh-CN" altLang="en-US" smtClean="0"/>
              <a:t>2019-5-26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FD60583-8607-4B3F-8BEC-45A6754AFBA3}" type="slidenum">
              <a:rPr lang="zh-CN" altLang="en-US" smtClean="0"/>
              <a:t>‹#›</a:t>
            </a:fld>
            <a:endParaRPr lang="zh-CN" altLang="en-US"/>
          </a:p>
        </p:txBody>
      </p:sp>
    </p:spTree>
    <p:extLst>
      <p:ext uri="{BB962C8B-B14F-4D97-AF65-F5344CB8AC3E}">
        <p14:creationId xmlns:p14="http://schemas.microsoft.com/office/powerpoint/2010/main" val="3635885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11EDE57C-27C4-4482-8875-3FA1CF3D13B0}" type="datetime1">
              <a:rPr lang="zh-CN" altLang="en-US" smtClean="0"/>
              <a:t>2019-5-26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FD60583-8607-4B3F-8BEC-45A6754AFBA3}" type="slidenum">
              <a:rPr lang="zh-CN" altLang="en-US" smtClean="0"/>
              <a:t>‹#›</a:t>
            </a:fld>
            <a:endParaRPr lang="zh-CN" altLang="en-US"/>
          </a:p>
        </p:txBody>
      </p:sp>
    </p:spTree>
    <p:extLst>
      <p:ext uri="{BB962C8B-B14F-4D97-AF65-F5344CB8AC3E}">
        <p14:creationId xmlns:p14="http://schemas.microsoft.com/office/powerpoint/2010/main" val="68514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565F991-0B9C-49B4-A8F0-495F1D58E7A9}" type="datetime1">
              <a:rPr lang="zh-CN" altLang="en-US" smtClean="0"/>
              <a:t>2019-5-26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FD60583-8607-4B3F-8BEC-45A6754AFBA3}" type="slidenum">
              <a:rPr lang="zh-CN" altLang="en-US" smtClean="0"/>
              <a:t>‹#›</a:t>
            </a:fld>
            <a:endParaRPr lang="zh-CN" altLang="en-US"/>
          </a:p>
        </p:txBody>
      </p:sp>
    </p:spTree>
    <p:extLst>
      <p:ext uri="{BB962C8B-B14F-4D97-AF65-F5344CB8AC3E}">
        <p14:creationId xmlns:p14="http://schemas.microsoft.com/office/powerpoint/2010/main" val="4257660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80585F3D-EC5A-4C3D-AD85-F27E39F5451E}" type="datetime1">
              <a:rPr lang="zh-CN" altLang="en-US" smtClean="0"/>
              <a:t>2019-5-26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D60583-8607-4B3F-8BEC-45A6754AFBA3}" type="slidenum">
              <a:rPr lang="zh-CN" altLang="en-US" smtClean="0"/>
              <a:t>‹#›</a:t>
            </a:fld>
            <a:endParaRPr lang="zh-CN" altLang="en-US"/>
          </a:p>
        </p:txBody>
      </p:sp>
    </p:spTree>
    <p:extLst>
      <p:ext uri="{BB962C8B-B14F-4D97-AF65-F5344CB8AC3E}">
        <p14:creationId xmlns:p14="http://schemas.microsoft.com/office/powerpoint/2010/main" val="1168768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0B2D8122-0ED1-4EFC-A45D-ECB9FBED6401}" type="datetime1">
              <a:rPr lang="zh-CN" altLang="en-US" smtClean="0"/>
              <a:t>2019-5-26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FD60583-8607-4B3F-8BEC-45A6754AFBA3}" type="slidenum">
              <a:rPr lang="zh-CN" altLang="en-US" smtClean="0"/>
              <a:t>‹#›</a:t>
            </a:fld>
            <a:endParaRPr lang="zh-CN" altLang="en-US"/>
          </a:p>
        </p:txBody>
      </p:sp>
    </p:spTree>
    <p:extLst>
      <p:ext uri="{BB962C8B-B14F-4D97-AF65-F5344CB8AC3E}">
        <p14:creationId xmlns:p14="http://schemas.microsoft.com/office/powerpoint/2010/main" val="1778267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6C3BC2-1EC0-4BBA-B30F-8EE083D59C26}" type="datetime1">
              <a:rPr lang="zh-CN" altLang="en-US" smtClean="0"/>
              <a:t>2019-5-26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D60583-8607-4B3F-8BEC-45A6754AFBA3}" type="slidenum">
              <a:rPr lang="zh-CN" altLang="en-US" smtClean="0"/>
              <a:t>‹#›</a:t>
            </a:fld>
            <a:endParaRPr lang="zh-CN" altLang="en-US"/>
          </a:p>
        </p:txBody>
      </p:sp>
    </p:spTree>
    <p:extLst>
      <p:ext uri="{BB962C8B-B14F-4D97-AF65-F5344CB8AC3E}">
        <p14:creationId xmlns:p14="http://schemas.microsoft.com/office/powerpoint/2010/main" val="837581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5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第</a:t>
            </a:r>
            <a:r>
              <a:rPr lang="en-US" altLang="zh-CN" dirty="0" smtClean="0"/>
              <a:t>10</a:t>
            </a:r>
            <a:r>
              <a:rPr lang="zh-CN" altLang="en-US" dirty="0" smtClean="0"/>
              <a:t>章 时间序列</a:t>
            </a:r>
            <a:endParaRPr lang="zh-CN" altLang="en-US" dirty="0"/>
          </a:p>
        </p:txBody>
      </p:sp>
      <p:sp>
        <p:nvSpPr>
          <p:cNvPr id="3" name="副标题 2"/>
          <p:cNvSpPr>
            <a:spLocks noGrp="1"/>
          </p:cNvSpPr>
          <p:nvPr>
            <p:ph type="subTitle"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8FD60583-8607-4B3F-8BEC-45A6754AFBA3}" type="slidenum">
              <a:rPr lang="zh-CN" altLang="en-US" smtClean="0"/>
              <a:t>1</a:t>
            </a:fld>
            <a:endParaRPr lang="zh-CN" altLang="en-US"/>
          </a:p>
        </p:txBody>
      </p:sp>
    </p:spTree>
    <p:extLst>
      <p:ext uri="{BB962C8B-B14F-4D97-AF65-F5344CB8AC3E}">
        <p14:creationId xmlns:p14="http://schemas.microsoft.com/office/powerpoint/2010/main" val="35859944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索</a:t>
            </a:r>
            <a:r>
              <a:rPr lang="zh-CN" altLang="en-US" dirty="0" smtClean="0"/>
              <a:t>引、选取、</a:t>
            </a:r>
            <a:r>
              <a:rPr lang="zh-CN" altLang="en-US" dirty="0"/>
              <a:t>子</a:t>
            </a:r>
            <a:r>
              <a:rPr lang="zh-CN" altLang="en-US" dirty="0" smtClean="0"/>
              <a:t>集构造</a:t>
            </a:r>
            <a:endParaRPr lang="zh-CN" altLang="en-US" dirty="0"/>
          </a:p>
        </p:txBody>
      </p:sp>
      <p:sp>
        <p:nvSpPr>
          <p:cNvPr id="3" name="内容占位符 2"/>
          <p:cNvSpPr>
            <a:spLocks noGrp="1"/>
          </p:cNvSpPr>
          <p:nvPr>
            <p:ph idx="1"/>
          </p:nvPr>
        </p:nvSpPr>
        <p:spPr>
          <a:xfrm>
            <a:off x="838199" y="1825625"/>
            <a:ext cx="6154783" cy="4351338"/>
          </a:xfrm>
        </p:spPr>
        <p:txBody>
          <a:bodyPr/>
          <a:lstStyle/>
          <a:p>
            <a:r>
              <a:rPr lang="zh-CN" altLang="en-US" dirty="0" smtClean="0"/>
              <a:t>由于</a:t>
            </a:r>
            <a:r>
              <a:rPr lang="en-US" altLang="zh-CN" dirty="0" smtClean="0"/>
              <a:t>TimeSeries</a:t>
            </a:r>
            <a:r>
              <a:rPr lang="zh-CN" altLang="en-US" dirty="0" smtClean="0"/>
              <a:t>是</a:t>
            </a:r>
            <a:r>
              <a:rPr lang="en-US" altLang="zh-CN" dirty="0" smtClean="0"/>
              <a:t>Series</a:t>
            </a:r>
            <a:r>
              <a:rPr lang="zh-CN" altLang="en-US" dirty="0" smtClean="0"/>
              <a:t>的一个子类，所以在索引以及数据选取方面它们的行为是一样的</a:t>
            </a:r>
            <a:endParaRPr lang="en-US" altLang="zh-CN" dirty="0" smtClean="0"/>
          </a:p>
          <a:p>
            <a:r>
              <a:rPr lang="zh-CN" altLang="en-US" dirty="0"/>
              <a:t>更为方便的用法：传入一个可以被解释为日期的字符</a:t>
            </a:r>
            <a:r>
              <a:rPr lang="zh-CN" altLang="en-US" dirty="0" smtClean="0"/>
              <a:t>串</a:t>
            </a:r>
            <a:endParaRPr lang="en-US" altLang="zh-CN" dirty="0" smtClean="0"/>
          </a:p>
          <a:p>
            <a:r>
              <a:rPr lang="zh-CN" altLang="en-US" dirty="0"/>
              <a:t>对于较长的时间序列，只需传入“年”或“年月”即可轻松选取数据的切</a:t>
            </a:r>
            <a:r>
              <a:rPr lang="zh-CN" altLang="en-US" dirty="0" smtClean="0"/>
              <a:t>片</a:t>
            </a:r>
            <a:endParaRPr lang="en-US" altLang="zh-CN" dirty="0" smtClean="0"/>
          </a:p>
          <a:p>
            <a:r>
              <a:rPr lang="zh-CN" altLang="en-US" dirty="0"/>
              <a:t>通过日期进行切片的方式只对规则</a:t>
            </a:r>
            <a:r>
              <a:rPr lang="en-US" altLang="zh-CN" dirty="0"/>
              <a:t>Series</a:t>
            </a:r>
            <a:r>
              <a:rPr lang="zh-CN" altLang="en-US" dirty="0"/>
              <a:t>有效</a:t>
            </a:r>
          </a:p>
        </p:txBody>
      </p:sp>
      <p:sp>
        <p:nvSpPr>
          <p:cNvPr id="4" name="灯片编号占位符 3"/>
          <p:cNvSpPr>
            <a:spLocks noGrp="1"/>
          </p:cNvSpPr>
          <p:nvPr>
            <p:ph type="sldNum" sz="quarter" idx="12"/>
          </p:nvPr>
        </p:nvSpPr>
        <p:spPr/>
        <p:txBody>
          <a:bodyPr/>
          <a:lstStyle/>
          <a:p>
            <a:fld id="{8FD60583-8607-4B3F-8BEC-45A6754AFBA3}" type="slidenum">
              <a:rPr lang="zh-CN" altLang="en-US" smtClean="0"/>
              <a:t>10</a:t>
            </a:fld>
            <a:endParaRPr lang="zh-CN" altLang="en-US" dirty="0"/>
          </a:p>
        </p:txBody>
      </p:sp>
      <p:pic>
        <p:nvPicPr>
          <p:cNvPr id="5" name="图片 4"/>
          <p:cNvPicPr>
            <a:picLocks noChangeAspect="1"/>
          </p:cNvPicPr>
          <p:nvPr/>
        </p:nvPicPr>
        <p:blipFill>
          <a:blip r:embed="rId2"/>
          <a:stretch>
            <a:fillRect/>
          </a:stretch>
        </p:blipFill>
        <p:spPr>
          <a:xfrm>
            <a:off x="7544724" y="365125"/>
            <a:ext cx="3895238" cy="4361905"/>
          </a:xfrm>
          <a:prstGeom prst="rect">
            <a:avLst/>
          </a:prstGeom>
        </p:spPr>
      </p:pic>
      <p:pic>
        <p:nvPicPr>
          <p:cNvPr id="6" name="图片 5"/>
          <p:cNvPicPr>
            <a:picLocks noChangeAspect="1"/>
          </p:cNvPicPr>
          <p:nvPr/>
        </p:nvPicPr>
        <p:blipFill>
          <a:blip r:embed="rId3"/>
          <a:stretch>
            <a:fillRect/>
          </a:stretch>
        </p:blipFill>
        <p:spPr>
          <a:xfrm>
            <a:off x="7544724" y="4215058"/>
            <a:ext cx="1914286" cy="1961905"/>
          </a:xfrm>
          <a:prstGeom prst="rect">
            <a:avLst/>
          </a:prstGeom>
        </p:spPr>
      </p:pic>
      <p:pic>
        <p:nvPicPr>
          <p:cNvPr id="7" name="图片 6"/>
          <p:cNvPicPr>
            <a:picLocks noChangeAspect="1"/>
          </p:cNvPicPr>
          <p:nvPr/>
        </p:nvPicPr>
        <p:blipFill>
          <a:blip r:embed="rId4"/>
          <a:stretch>
            <a:fillRect/>
          </a:stretch>
        </p:blipFill>
        <p:spPr>
          <a:xfrm>
            <a:off x="9459010" y="4615057"/>
            <a:ext cx="2390476" cy="1161905"/>
          </a:xfrm>
          <a:prstGeom prst="rect">
            <a:avLst/>
          </a:prstGeom>
        </p:spPr>
      </p:pic>
    </p:spTree>
    <p:extLst>
      <p:ext uri="{BB962C8B-B14F-4D97-AF65-F5344CB8AC3E}">
        <p14:creationId xmlns:p14="http://schemas.microsoft.com/office/powerpoint/2010/main" val="14573535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索引、选取、子集构造（</a:t>
            </a:r>
            <a:r>
              <a:rPr lang="en-US" altLang="zh-CN" dirty="0" smtClean="0"/>
              <a:t>cont.</a:t>
            </a:r>
            <a:r>
              <a:rPr lang="zh-CN" altLang="en-US" dirty="0" smtClean="0"/>
              <a:t>）</a:t>
            </a:r>
            <a:endParaRPr lang="zh-CN" altLang="en-US" dirty="0"/>
          </a:p>
        </p:txBody>
      </p:sp>
      <p:sp>
        <p:nvSpPr>
          <p:cNvPr id="3" name="内容占位符 2"/>
          <p:cNvSpPr>
            <a:spLocks noGrp="1"/>
          </p:cNvSpPr>
          <p:nvPr>
            <p:ph idx="1"/>
          </p:nvPr>
        </p:nvSpPr>
        <p:spPr>
          <a:xfrm>
            <a:off x="838200" y="1825625"/>
            <a:ext cx="5719354" cy="4351338"/>
          </a:xfrm>
        </p:spPr>
        <p:txBody>
          <a:bodyPr>
            <a:normAutofit fontScale="92500" lnSpcReduction="10000"/>
          </a:bodyPr>
          <a:lstStyle/>
          <a:p>
            <a:r>
              <a:rPr lang="zh-CN" altLang="en-US" dirty="0"/>
              <a:t>由于大部分时间序列数据都是按照时间先后排序的，因</a:t>
            </a:r>
            <a:r>
              <a:rPr lang="zh-CN" altLang="en-US" dirty="0" smtClean="0"/>
              <a:t>此也</a:t>
            </a:r>
            <a:r>
              <a:rPr lang="zh-CN" altLang="en-US" dirty="0"/>
              <a:t>可以用</a:t>
            </a:r>
            <a:r>
              <a:rPr lang="zh-CN" altLang="en-US" dirty="0" smtClean="0"/>
              <a:t>不</a:t>
            </a:r>
            <a:r>
              <a:rPr lang="zh-CN" altLang="en-US" dirty="0"/>
              <a:t>存</a:t>
            </a:r>
            <a:r>
              <a:rPr lang="zh-CN" altLang="en-US" dirty="0" smtClean="0"/>
              <a:t>在于该时间序列中的时间戳对其进行切片（范围查找）</a:t>
            </a:r>
            <a:endParaRPr lang="en-US" altLang="zh-CN" dirty="0" smtClean="0"/>
          </a:p>
          <a:p>
            <a:r>
              <a:rPr lang="zh-CN" altLang="en-US" dirty="0" smtClean="0"/>
              <a:t>可</a:t>
            </a:r>
            <a:r>
              <a:rPr lang="zh-CN" altLang="en-US" dirty="0"/>
              <a:t>以传入字符串日期、</a:t>
            </a:r>
            <a:r>
              <a:rPr lang="en-US" altLang="zh-CN" dirty="0"/>
              <a:t>datetime</a:t>
            </a:r>
            <a:r>
              <a:rPr lang="zh-CN" altLang="en-US" dirty="0"/>
              <a:t>或</a:t>
            </a:r>
            <a:r>
              <a:rPr lang="en-US" altLang="zh-CN" dirty="0"/>
              <a:t>Timestamp</a:t>
            </a:r>
            <a:r>
              <a:rPr lang="zh-CN" altLang="en-US" dirty="0" smtClean="0"/>
              <a:t>。</a:t>
            </a:r>
            <a:endParaRPr lang="en-US" altLang="zh-CN" dirty="0" smtClean="0"/>
          </a:p>
          <a:p>
            <a:r>
              <a:rPr lang="zh-CN" altLang="en-US" dirty="0" smtClean="0"/>
              <a:t>注</a:t>
            </a:r>
            <a:r>
              <a:rPr lang="zh-CN" altLang="en-US" dirty="0"/>
              <a:t>意，这样切片所产生的是源时间序列的视图，跟</a:t>
            </a:r>
            <a:r>
              <a:rPr lang="en-US" altLang="zh-CN" dirty="0"/>
              <a:t>NumPy</a:t>
            </a:r>
            <a:r>
              <a:rPr lang="zh-CN" altLang="en-US" dirty="0"/>
              <a:t>数组的切片运算是一样的</a:t>
            </a:r>
            <a:r>
              <a:rPr lang="zh-CN" altLang="en-US" dirty="0" smtClean="0"/>
              <a:t>。</a:t>
            </a:r>
            <a:endParaRPr lang="en-US" altLang="zh-CN" dirty="0" smtClean="0"/>
          </a:p>
          <a:p>
            <a:r>
              <a:rPr lang="zh-CN" altLang="en-US" dirty="0" smtClean="0"/>
              <a:t>此</a:t>
            </a:r>
            <a:r>
              <a:rPr lang="zh-CN" altLang="en-US" dirty="0"/>
              <a:t>外，还有一个等价的实例方法也可以截取两个日期之间</a:t>
            </a:r>
            <a:r>
              <a:rPr lang="en-US" altLang="zh-CN" dirty="0" smtClean="0"/>
              <a:t>TimeSeries</a:t>
            </a:r>
            <a:endParaRPr lang="zh-CN" altLang="en-US" dirty="0"/>
          </a:p>
        </p:txBody>
      </p:sp>
      <p:sp>
        <p:nvSpPr>
          <p:cNvPr id="4" name="灯片编号占位符 3"/>
          <p:cNvSpPr>
            <a:spLocks noGrp="1"/>
          </p:cNvSpPr>
          <p:nvPr>
            <p:ph type="sldNum" sz="quarter" idx="12"/>
          </p:nvPr>
        </p:nvSpPr>
        <p:spPr/>
        <p:txBody>
          <a:bodyPr/>
          <a:lstStyle/>
          <a:p>
            <a:fld id="{8FD60583-8607-4B3F-8BEC-45A6754AFBA3}" type="slidenum">
              <a:rPr lang="zh-CN" altLang="en-US" smtClean="0"/>
              <a:t>11</a:t>
            </a:fld>
            <a:endParaRPr lang="zh-CN" altLang="en-US"/>
          </a:p>
        </p:txBody>
      </p:sp>
      <p:pic>
        <p:nvPicPr>
          <p:cNvPr id="5" name="图片 4"/>
          <p:cNvPicPr>
            <a:picLocks noChangeAspect="1"/>
          </p:cNvPicPr>
          <p:nvPr/>
        </p:nvPicPr>
        <p:blipFill>
          <a:blip r:embed="rId2"/>
          <a:stretch>
            <a:fillRect/>
          </a:stretch>
        </p:blipFill>
        <p:spPr>
          <a:xfrm>
            <a:off x="6827101" y="1309234"/>
            <a:ext cx="4180952" cy="5428571"/>
          </a:xfrm>
          <a:prstGeom prst="rect">
            <a:avLst/>
          </a:prstGeom>
        </p:spPr>
      </p:pic>
    </p:spTree>
    <p:extLst>
      <p:ext uri="{BB962C8B-B14F-4D97-AF65-F5344CB8AC3E}">
        <p14:creationId xmlns:p14="http://schemas.microsoft.com/office/powerpoint/2010/main" val="41274914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带有重复索引的时间序列</a:t>
            </a:r>
          </a:p>
        </p:txBody>
      </p:sp>
      <p:sp>
        <p:nvSpPr>
          <p:cNvPr id="3" name="内容占位符 2"/>
          <p:cNvSpPr>
            <a:spLocks noGrp="1"/>
          </p:cNvSpPr>
          <p:nvPr>
            <p:ph idx="1"/>
          </p:nvPr>
        </p:nvSpPr>
        <p:spPr>
          <a:xfrm>
            <a:off x="838200" y="1825625"/>
            <a:ext cx="5188131" cy="4351338"/>
          </a:xfrm>
        </p:spPr>
        <p:txBody>
          <a:bodyPr/>
          <a:lstStyle/>
          <a:p>
            <a:r>
              <a:rPr lang="zh-CN" altLang="en-US" dirty="0"/>
              <a:t>在某些应用场景中，可能会存在多个观测数据落在同一个时间点上的情</a:t>
            </a:r>
            <a:r>
              <a:rPr lang="zh-CN" altLang="en-US" dirty="0" smtClean="0"/>
              <a:t>况</a:t>
            </a:r>
            <a:endParaRPr lang="en-US" altLang="zh-CN" dirty="0" smtClean="0"/>
          </a:p>
          <a:p>
            <a:r>
              <a:rPr lang="en-US" altLang="zh-CN" dirty="0" smtClean="0"/>
              <a:t>is_unique</a:t>
            </a:r>
          </a:p>
          <a:p>
            <a:r>
              <a:rPr lang="en-US" altLang="zh-CN" dirty="0" smtClean="0"/>
              <a:t>groupby,level</a:t>
            </a:r>
          </a:p>
          <a:p>
            <a:endParaRPr lang="en-US" altLang="zh-CN" dirty="0" smtClean="0"/>
          </a:p>
        </p:txBody>
      </p:sp>
      <p:sp>
        <p:nvSpPr>
          <p:cNvPr id="4" name="灯片编号占位符 3"/>
          <p:cNvSpPr>
            <a:spLocks noGrp="1"/>
          </p:cNvSpPr>
          <p:nvPr>
            <p:ph type="sldNum" sz="quarter" idx="12"/>
          </p:nvPr>
        </p:nvSpPr>
        <p:spPr/>
        <p:txBody>
          <a:bodyPr/>
          <a:lstStyle/>
          <a:p>
            <a:fld id="{8FD60583-8607-4B3F-8BEC-45A6754AFBA3}" type="slidenum">
              <a:rPr lang="zh-CN" altLang="en-US" smtClean="0"/>
              <a:t>12</a:t>
            </a:fld>
            <a:endParaRPr lang="zh-CN" altLang="en-US"/>
          </a:p>
        </p:txBody>
      </p:sp>
      <p:pic>
        <p:nvPicPr>
          <p:cNvPr id="5" name="图片 4"/>
          <p:cNvPicPr>
            <a:picLocks noChangeAspect="1"/>
          </p:cNvPicPr>
          <p:nvPr/>
        </p:nvPicPr>
        <p:blipFill>
          <a:blip r:embed="rId2"/>
          <a:stretch>
            <a:fillRect/>
          </a:stretch>
        </p:blipFill>
        <p:spPr>
          <a:xfrm>
            <a:off x="6096000" y="1298355"/>
            <a:ext cx="5219048" cy="5933333"/>
          </a:xfrm>
          <a:prstGeom prst="rect">
            <a:avLst/>
          </a:prstGeom>
        </p:spPr>
      </p:pic>
    </p:spTree>
    <p:extLst>
      <p:ext uri="{BB962C8B-B14F-4D97-AF65-F5344CB8AC3E}">
        <p14:creationId xmlns:p14="http://schemas.microsoft.com/office/powerpoint/2010/main" val="14278872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日期的范围、频率以及移动</a:t>
            </a:r>
          </a:p>
        </p:txBody>
      </p:sp>
      <p:sp>
        <p:nvSpPr>
          <p:cNvPr id="3" name="内容占位符 2"/>
          <p:cNvSpPr>
            <a:spLocks noGrp="1"/>
          </p:cNvSpPr>
          <p:nvPr>
            <p:ph idx="1"/>
          </p:nvPr>
        </p:nvSpPr>
        <p:spPr>
          <a:xfrm>
            <a:off x="838200" y="1825625"/>
            <a:ext cx="8645433" cy="4351338"/>
          </a:xfrm>
        </p:spPr>
        <p:txBody>
          <a:bodyPr>
            <a:normAutofit/>
          </a:bodyPr>
          <a:lstStyle/>
          <a:p>
            <a:r>
              <a:rPr lang="en-US" altLang="zh-CN" dirty="0" smtClean="0"/>
              <a:t>pandas</a:t>
            </a:r>
            <a:r>
              <a:rPr lang="zh-CN" altLang="en-US" dirty="0" smtClean="0"/>
              <a:t>中的时间序列一般被认为是不规则的，也就是说，它们没有固定的频率。对于大部分应用程序而言，这是无所谓的。但是，它常常需要以某种相对固定的频率进行</a:t>
            </a:r>
            <a:r>
              <a:rPr lang="zh-CN" altLang="en-US" dirty="0"/>
              <a:t>分</a:t>
            </a:r>
            <a:r>
              <a:rPr lang="zh-CN" altLang="en-US" dirty="0" smtClean="0"/>
              <a:t>析，比如每日、每月、每</a:t>
            </a:r>
            <a:r>
              <a:rPr lang="en-US" altLang="zh-CN" dirty="0" smtClean="0"/>
              <a:t>15</a:t>
            </a:r>
            <a:r>
              <a:rPr lang="zh-CN" altLang="en-US" dirty="0" smtClean="0"/>
              <a:t>分钟等（这样自然会在时间序列中引入缺失值）。</a:t>
            </a:r>
            <a:endParaRPr lang="en-US" altLang="zh-CN" dirty="0" smtClean="0"/>
          </a:p>
          <a:p>
            <a:r>
              <a:rPr lang="en-US" altLang="zh-CN" dirty="0" smtClean="0"/>
              <a:t>pandas</a:t>
            </a:r>
            <a:r>
              <a:rPr lang="zh-CN" altLang="en-US" dirty="0" smtClean="0"/>
              <a:t>有一整套标准时间序列频率以及用于重采样、频率推断、生成固定频率日期范围的工具。例如，我们可以将之前那个时间序列转换为一个具有固定频率（每日）的时间序列，只需调用</a:t>
            </a:r>
            <a:r>
              <a:rPr lang="en-US" altLang="zh-CN" dirty="0" smtClean="0"/>
              <a:t>resample</a:t>
            </a:r>
            <a:r>
              <a:rPr lang="zh-CN" altLang="en-US" dirty="0" smtClean="0"/>
              <a:t>即可</a:t>
            </a:r>
            <a:endParaRPr lang="zh-CN" altLang="en-US" dirty="0"/>
          </a:p>
        </p:txBody>
      </p:sp>
      <p:sp>
        <p:nvSpPr>
          <p:cNvPr id="4" name="灯片编号占位符 3"/>
          <p:cNvSpPr>
            <a:spLocks noGrp="1"/>
          </p:cNvSpPr>
          <p:nvPr>
            <p:ph type="sldNum" sz="quarter" idx="12"/>
          </p:nvPr>
        </p:nvSpPr>
        <p:spPr/>
        <p:txBody>
          <a:bodyPr/>
          <a:lstStyle/>
          <a:p>
            <a:fld id="{8FD60583-8607-4B3F-8BEC-45A6754AFBA3}" type="slidenum">
              <a:rPr lang="zh-CN" altLang="en-US" smtClean="0"/>
              <a:t>13</a:t>
            </a:fld>
            <a:endParaRPr lang="zh-CN" altLang="en-US"/>
          </a:p>
        </p:txBody>
      </p:sp>
      <p:pic>
        <p:nvPicPr>
          <p:cNvPr id="5" name="图片 4"/>
          <p:cNvPicPr>
            <a:picLocks noChangeAspect="1"/>
          </p:cNvPicPr>
          <p:nvPr/>
        </p:nvPicPr>
        <p:blipFill>
          <a:blip r:embed="rId2"/>
          <a:stretch>
            <a:fillRect/>
          </a:stretch>
        </p:blipFill>
        <p:spPr>
          <a:xfrm>
            <a:off x="9839984" y="1690688"/>
            <a:ext cx="1847619" cy="3600000"/>
          </a:xfrm>
          <a:prstGeom prst="rect">
            <a:avLst/>
          </a:prstGeom>
        </p:spPr>
      </p:pic>
    </p:spTree>
    <p:extLst>
      <p:ext uri="{BB962C8B-B14F-4D97-AF65-F5344CB8AC3E}">
        <p14:creationId xmlns:p14="http://schemas.microsoft.com/office/powerpoint/2010/main" val="40283196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生成日期范围</a:t>
            </a:r>
            <a:endParaRPr lang="zh-CN" altLang="en-US" dirty="0"/>
          </a:p>
        </p:txBody>
      </p:sp>
      <p:sp>
        <p:nvSpPr>
          <p:cNvPr id="3" name="内容占位符 2"/>
          <p:cNvSpPr>
            <a:spLocks noGrp="1"/>
          </p:cNvSpPr>
          <p:nvPr>
            <p:ph idx="1"/>
          </p:nvPr>
        </p:nvSpPr>
        <p:spPr>
          <a:xfrm>
            <a:off x="838200" y="1825625"/>
            <a:ext cx="5710646" cy="4351338"/>
          </a:xfrm>
        </p:spPr>
        <p:txBody>
          <a:bodyPr>
            <a:normAutofit/>
          </a:bodyPr>
          <a:lstStyle/>
          <a:p>
            <a:r>
              <a:rPr lang="en-US" altLang="zh-CN" dirty="0" smtClean="0"/>
              <a:t>pandas.date_range</a:t>
            </a:r>
            <a:r>
              <a:rPr lang="zh-CN" altLang="en-US" dirty="0" smtClean="0"/>
              <a:t>可用于生成指定长度的</a:t>
            </a:r>
            <a:r>
              <a:rPr lang="en-US" altLang="zh-CN" dirty="0" smtClean="0"/>
              <a:t>DatetimeIndex</a:t>
            </a:r>
          </a:p>
          <a:p>
            <a:r>
              <a:rPr lang="zh-CN" altLang="en-US" dirty="0"/>
              <a:t>默认情况下，</a:t>
            </a:r>
            <a:r>
              <a:rPr lang="en-US" altLang="zh-CN" dirty="0"/>
              <a:t>date_range</a:t>
            </a:r>
            <a:r>
              <a:rPr lang="zh-CN" altLang="en-US" dirty="0"/>
              <a:t>会产生按天计算的时间点。如果只传入起始或结束日期，那就还得传入一个表示一段时间的数</a:t>
            </a:r>
            <a:r>
              <a:rPr lang="zh-CN" altLang="en-US" dirty="0" smtClean="0"/>
              <a:t>字</a:t>
            </a:r>
            <a:endParaRPr lang="en-US" altLang="zh-CN" dirty="0" smtClean="0"/>
          </a:p>
        </p:txBody>
      </p:sp>
      <p:sp>
        <p:nvSpPr>
          <p:cNvPr id="4" name="灯片编号占位符 3"/>
          <p:cNvSpPr>
            <a:spLocks noGrp="1"/>
          </p:cNvSpPr>
          <p:nvPr>
            <p:ph type="sldNum" sz="quarter" idx="12"/>
          </p:nvPr>
        </p:nvSpPr>
        <p:spPr/>
        <p:txBody>
          <a:bodyPr/>
          <a:lstStyle/>
          <a:p>
            <a:fld id="{8FD60583-8607-4B3F-8BEC-45A6754AFBA3}" type="slidenum">
              <a:rPr lang="zh-CN" altLang="en-US" smtClean="0"/>
              <a:t>14</a:t>
            </a:fld>
            <a:endParaRPr lang="zh-CN" altLang="en-US"/>
          </a:p>
        </p:txBody>
      </p:sp>
      <p:pic>
        <p:nvPicPr>
          <p:cNvPr id="5" name="图片 4"/>
          <p:cNvPicPr>
            <a:picLocks noChangeAspect="1"/>
          </p:cNvPicPr>
          <p:nvPr/>
        </p:nvPicPr>
        <p:blipFill>
          <a:blip r:embed="rId2"/>
          <a:stretch>
            <a:fillRect/>
          </a:stretch>
        </p:blipFill>
        <p:spPr>
          <a:xfrm>
            <a:off x="6625081" y="742897"/>
            <a:ext cx="4933333" cy="5685714"/>
          </a:xfrm>
          <a:prstGeom prst="rect">
            <a:avLst/>
          </a:prstGeom>
        </p:spPr>
      </p:pic>
    </p:spTree>
    <p:extLst>
      <p:ext uri="{BB962C8B-B14F-4D97-AF65-F5344CB8AC3E}">
        <p14:creationId xmlns:p14="http://schemas.microsoft.com/office/powerpoint/2010/main" val="40085955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生成日期范围（</a:t>
            </a:r>
            <a:r>
              <a:rPr lang="en-US" altLang="zh-CN" dirty="0" smtClean="0"/>
              <a:t>cont.</a:t>
            </a:r>
            <a:r>
              <a:rPr lang="zh-CN" altLang="en-US" dirty="0" smtClean="0"/>
              <a:t>）</a:t>
            </a:r>
            <a:endParaRPr lang="zh-CN" altLang="en-US" dirty="0"/>
          </a:p>
        </p:txBody>
      </p:sp>
      <p:sp>
        <p:nvSpPr>
          <p:cNvPr id="3" name="内容占位符 2"/>
          <p:cNvSpPr>
            <a:spLocks noGrp="1"/>
          </p:cNvSpPr>
          <p:nvPr>
            <p:ph idx="1"/>
          </p:nvPr>
        </p:nvSpPr>
        <p:spPr>
          <a:xfrm>
            <a:off x="838200" y="1825625"/>
            <a:ext cx="5188131" cy="4351338"/>
          </a:xfrm>
        </p:spPr>
        <p:txBody>
          <a:bodyPr>
            <a:normAutofit fontScale="92500" lnSpcReduction="10000"/>
          </a:bodyPr>
          <a:lstStyle/>
          <a:p>
            <a:r>
              <a:rPr lang="zh-CN" altLang="en-US" dirty="0" smtClean="0"/>
              <a:t>如果你想要生成一个由每月最后一个工作日组成的日期索引，可以传入</a:t>
            </a:r>
            <a:r>
              <a:rPr lang="en-US" altLang="zh-CN" dirty="0" smtClean="0"/>
              <a:t>"BM"</a:t>
            </a:r>
            <a:r>
              <a:rPr lang="zh-CN" altLang="en-US" dirty="0" smtClean="0"/>
              <a:t>频率（表示</a:t>
            </a:r>
            <a:r>
              <a:rPr lang="en-US" altLang="zh-CN" dirty="0" smtClean="0"/>
              <a:t>business end of month</a:t>
            </a:r>
            <a:r>
              <a:rPr lang="zh-CN" altLang="en-US" dirty="0" smtClean="0"/>
              <a:t>），这样就只会包含时间间隔内（或刚好在边界上的）符合频率要求的日期</a:t>
            </a:r>
            <a:endParaRPr lang="en-US" altLang="zh-CN" dirty="0" smtClean="0"/>
          </a:p>
          <a:p>
            <a:r>
              <a:rPr lang="en-US" altLang="zh-CN" dirty="0" smtClean="0"/>
              <a:t>date_range</a:t>
            </a:r>
            <a:r>
              <a:rPr lang="zh-CN" altLang="en-US" dirty="0" smtClean="0"/>
              <a:t>默认会保留起始和结束时间戳的时间信息（如果有的话）</a:t>
            </a:r>
            <a:endParaRPr lang="en-US" altLang="zh-CN" dirty="0" smtClean="0"/>
          </a:p>
          <a:p>
            <a:r>
              <a:rPr lang="zh-CN" altLang="en-US" dirty="0" smtClean="0"/>
              <a:t>产生一组被规范化（</a:t>
            </a:r>
            <a:r>
              <a:rPr lang="en-US" altLang="zh-CN" dirty="0" smtClean="0"/>
              <a:t>normalize</a:t>
            </a:r>
            <a:r>
              <a:rPr lang="zh-CN" altLang="en-US" dirty="0" smtClean="0"/>
              <a:t>）到午夜的时间戳。</a:t>
            </a:r>
            <a:r>
              <a:rPr lang="en-US" altLang="zh-CN" dirty="0" smtClean="0"/>
              <a:t>normalize</a:t>
            </a:r>
            <a:r>
              <a:rPr lang="zh-CN" altLang="en-US" dirty="0" smtClean="0"/>
              <a:t>选项即可实现该功能</a:t>
            </a:r>
          </a:p>
          <a:p>
            <a:endParaRPr lang="zh-CN" altLang="en-US" dirty="0"/>
          </a:p>
        </p:txBody>
      </p:sp>
      <p:sp>
        <p:nvSpPr>
          <p:cNvPr id="4" name="灯片编号占位符 3"/>
          <p:cNvSpPr>
            <a:spLocks noGrp="1"/>
          </p:cNvSpPr>
          <p:nvPr>
            <p:ph type="sldNum" sz="quarter" idx="12"/>
          </p:nvPr>
        </p:nvSpPr>
        <p:spPr/>
        <p:txBody>
          <a:bodyPr/>
          <a:lstStyle/>
          <a:p>
            <a:fld id="{8FD60583-8607-4B3F-8BEC-45A6754AFBA3}" type="slidenum">
              <a:rPr lang="zh-CN" altLang="en-US" smtClean="0"/>
              <a:t>15</a:t>
            </a:fld>
            <a:endParaRPr lang="zh-CN" altLang="en-US"/>
          </a:p>
        </p:txBody>
      </p:sp>
      <p:pic>
        <p:nvPicPr>
          <p:cNvPr id="5" name="图片 4"/>
          <p:cNvPicPr>
            <a:picLocks noChangeAspect="1"/>
          </p:cNvPicPr>
          <p:nvPr/>
        </p:nvPicPr>
        <p:blipFill>
          <a:blip r:embed="rId2"/>
          <a:stretch>
            <a:fillRect/>
          </a:stretch>
        </p:blipFill>
        <p:spPr>
          <a:xfrm>
            <a:off x="6220467" y="1759590"/>
            <a:ext cx="5133333" cy="2990476"/>
          </a:xfrm>
          <a:prstGeom prst="rect">
            <a:avLst/>
          </a:prstGeom>
        </p:spPr>
      </p:pic>
    </p:spTree>
    <p:extLst>
      <p:ext uri="{BB962C8B-B14F-4D97-AF65-F5344CB8AC3E}">
        <p14:creationId xmlns:p14="http://schemas.microsoft.com/office/powerpoint/2010/main" val="27309229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频</a:t>
            </a:r>
            <a:r>
              <a:rPr lang="zh-CN" altLang="en-US" dirty="0" smtClean="0"/>
              <a:t>率和日期偏移量</a:t>
            </a:r>
            <a:endParaRPr lang="zh-CN" altLang="en-US" dirty="0"/>
          </a:p>
        </p:txBody>
      </p:sp>
      <p:sp>
        <p:nvSpPr>
          <p:cNvPr id="3" name="内容占位符 2"/>
          <p:cNvSpPr>
            <a:spLocks noGrp="1"/>
          </p:cNvSpPr>
          <p:nvPr>
            <p:ph idx="1"/>
          </p:nvPr>
        </p:nvSpPr>
        <p:spPr>
          <a:xfrm>
            <a:off x="838199" y="1825625"/>
            <a:ext cx="5937069" cy="4351338"/>
          </a:xfrm>
        </p:spPr>
        <p:txBody>
          <a:bodyPr/>
          <a:lstStyle/>
          <a:p>
            <a:r>
              <a:rPr lang="en-US" altLang="zh-CN" dirty="0" smtClean="0"/>
              <a:t>pandas</a:t>
            </a:r>
            <a:r>
              <a:rPr lang="zh-CN" altLang="en-US" dirty="0" smtClean="0"/>
              <a:t>中的频率是由一个基础频率（</a:t>
            </a:r>
            <a:r>
              <a:rPr lang="en-US" altLang="zh-CN" dirty="0" smtClean="0"/>
              <a:t>base frequency</a:t>
            </a:r>
            <a:r>
              <a:rPr lang="zh-CN" altLang="en-US" dirty="0" smtClean="0"/>
              <a:t>）和一个乘数组成的。基础频率通常以一个字符串别名表示，比如</a:t>
            </a:r>
            <a:r>
              <a:rPr lang="en-US" altLang="zh-CN" dirty="0" smtClean="0"/>
              <a:t>"M"</a:t>
            </a:r>
            <a:r>
              <a:rPr lang="zh-CN" altLang="en-US" dirty="0" smtClean="0"/>
              <a:t>表示每月，</a:t>
            </a:r>
            <a:r>
              <a:rPr lang="en-US" altLang="zh-CN" dirty="0" smtClean="0"/>
              <a:t>"H"</a:t>
            </a:r>
            <a:r>
              <a:rPr lang="zh-CN" altLang="en-US" dirty="0" smtClean="0"/>
              <a:t>表示每小时。对于每个基础频率，都有一个被称为日期偏移量（</a:t>
            </a:r>
            <a:r>
              <a:rPr lang="en-US" altLang="zh-CN" dirty="0" smtClean="0"/>
              <a:t>date offset</a:t>
            </a:r>
            <a:r>
              <a:rPr lang="zh-CN" altLang="en-US" dirty="0" smtClean="0"/>
              <a:t>）的对象与之对应。例如，按小时计算的频率可以用</a:t>
            </a:r>
            <a:r>
              <a:rPr lang="en-US" altLang="zh-CN" dirty="0" smtClean="0"/>
              <a:t>Hour</a:t>
            </a:r>
            <a:r>
              <a:rPr lang="zh-CN" altLang="en-US" dirty="0" smtClean="0"/>
              <a:t>类表示</a:t>
            </a:r>
            <a:endParaRPr lang="en-US" altLang="zh-CN" dirty="0" smtClean="0"/>
          </a:p>
          <a:p>
            <a:r>
              <a:rPr lang="zh-CN" altLang="en-US" dirty="0"/>
              <a:t>锚</a:t>
            </a:r>
            <a:r>
              <a:rPr lang="zh-CN" altLang="en-US" dirty="0" smtClean="0"/>
              <a:t>点偏移量</a:t>
            </a:r>
            <a:endParaRPr lang="zh-CN" altLang="en-US" dirty="0"/>
          </a:p>
        </p:txBody>
      </p:sp>
      <p:sp>
        <p:nvSpPr>
          <p:cNvPr id="4" name="灯片编号占位符 3"/>
          <p:cNvSpPr>
            <a:spLocks noGrp="1"/>
          </p:cNvSpPr>
          <p:nvPr>
            <p:ph type="sldNum" sz="quarter" idx="12"/>
          </p:nvPr>
        </p:nvSpPr>
        <p:spPr/>
        <p:txBody>
          <a:bodyPr/>
          <a:lstStyle/>
          <a:p>
            <a:fld id="{8FD60583-8607-4B3F-8BEC-45A6754AFBA3}" type="slidenum">
              <a:rPr lang="zh-CN" altLang="en-US" smtClean="0"/>
              <a:t>16</a:t>
            </a:fld>
            <a:endParaRPr lang="zh-CN" altLang="en-US"/>
          </a:p>
        </p:txBody>
      </p:sp>
      <p:pic>
        <p:nvPicPr>
          <p:cNvPr id="6" name="图片 5"/>
          <p:cNvPicPr>
            <a:picLocks noChangeAspect="1"/>
          </p:cNvPicPr>
          <p:nvPr/>
        </p:nvPicPr>
        <p:blipFill>
          <a:blip r:embed="rId2"/>
          <a:stretch>
            <a:fillRect/>
          </a:stretch>
        </p:blipFill>
        <p:spPr>
          <a:xfrm>
            <a:off x="7127010" y="757915"/>
            <a:ext cx="4295238" cy="5419048"/>
          </a:xfrm>
          <a:prstGeom prst="rect">
            <a:avLst/>
          </a:prstGeom>
        </p:spPr>
      </p:pic>
    </p:spTree>
    <p:extLst>
      <p:ext uri="{BB962C8B-B14F-4D97-AF65-F5344CB8AC3E}">
        <p14:creationId xmlns:p14="http://schemas.microsoft.com/office/powerpoint/2010/main" val="2422692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频率和日期偏移量（</a:t>
            </a:r>
            <a:r>
              <a:rPr lang="en-US" altLang="zh-CN" dirty="0" smtClean="0"/>
              <a:t>cont.</a:t>
            </a:r>
            <a:r>
              <a:rPr lang="zh-CN" altLang="en-US" dirty="0" smtClean="0"/>
              <a:t>）</a:t>
            </a:r>
            <a:endParaRPr lang="zh-CN" altLang="en-US" dirty="0"/>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8FD60583-8607-4B3F-8BEC-45A6754AFBA3}" type="slidenum">
              <a:rPr lang="zh-CN" altLang="en-US" smtClean="0"/>
              <a:t>17</a:t>
            </a:fld>
            <a:endParaRPr lang="zh-CN" altLang="en-US"/>
          </a:p>
        </p:txBody>
      </p:sp>
      <p:pic>
        <p:nvPicPr>
          <p:cNvPr id="5" name="图片 4"/>
          <p:cNvPicPr>
            <a:picLocks noChangeAspect="1"/>
          </p:cNvPicPr>
          <p:nvPr/>
        </p:nvPicPr>
        <p:blipFill>
          <a:blip r:embed="rId2"/>
          <a:stretch>
            <a:fillRect/>
          </a:stretch>
        </p:blipFill>
        <p:spPr>
          <a:xfrm>
            <a:off x="726971" y="1272657"/>
            <a:ext cx="5600000" cy="6228571"/>
          </a:xfrm>
          <a:prstGeom prst="rect">
            <a:avLst/>
          </a:prstGeom>
        </p:spPr>
      </p:pic>
      <p:pic>
        <p:nvPicPr>
          <p:cNvPr id="6" name="图片 5"/>
          <p:cNvPicPr>
            <a:picLocks noChangeAspect="1"/>
          </p:cNvPicPr>
          <p:nvPr/>
        </p:nvPicPr>
        <p:blipFill>
          <a:blip r:embed="rId3"/>
          <a:stretch>
            <a:fillRect/>
          </a:stretch>
        </p:blipFill>
        <p:spPr>
          <a:xfrm>
            <a:off x="6438200" y="1595228"/>
            <a:ext cx="5495238" cy="3114286"/>
          </a:xfrm>
          <a:prstGeom prst="rect">
            <a:avLst/>
          </a:prstGeom>
        </p:spPr>
      </p:pic>
    </p:spTree>
    <p:extLst>
      <p:ext uri="{BB962C8B-B14F-4D97-AF65-F5344CB8AC3E}">
        <p14:creationId xmlns:p14="http://schemas.microsoft.com/office/powerpoint/2010/main" val="17469612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WOM</a:t>
            </a:r>
            <a:r>
              <a:rPr lang="zh-CN" altLang="en-US" dirty="0" smtClean="0"/>
              <a:t>日期</a:t>
            </a:r>
            <a:endParaRPr lang="zh-CN" altLang="en-US" dirty="0"/>
          </a:p>
        </p:txBody>
      </p:sp>
      <p:sp>
        <p:nvSpPr>
          <p:cNvPr id="3" name="内容占位符 2"/>
          <p:cNvSpPr>
            <a:spLocks noGrp="1"/>
          </p:cNvSpPr>
          <p:nvPr>
            <p:ph idx="1"/>
          </p:nvPr>
        </p:nvSpPr>
        <p:spPr>
          <a:xfrm>
            <a:off x="838200" y="1825625"/>
            <a:ext cx="5501640" cy="4351338"/>
          </a:xfrm>
        </p:spPr>
        <p:txBody>
          <a:bodyPr/>
          <a:lstStyle/>
          <a:p>
            <a:r>
              <a:rPr lang="en-US" altLang="zh-CN" dirty="0" smtClean="0"/>
              <a:t>WOM</a:t>
            </a:r>
            <a:r>
              <a:rPr lang="zh-CN" altLang="en-US" dirty="0" smtClean="0"/>
              <a:t>（</a:t>
            </a:r>
            <a:r>
              <a:rPr lang="en-US" altLang="zh-CN" dirty="0" smtClean="0"/>
              <a:t>Week Of Month</a:t>
            </a:r>
            <a:r>
              <a:rPr lang="zh-CN" altLang="en-US" dirty="0" smtClean="0"/>
              <a:t>）是一种非常实用的频率类，它以</a:t>
            </a:r>
            <a:r>
              <a:rPr lang="en-US" altLang="zh-CN" dirty="0" smtClean="0"/>
              <a:t>WOM</a:t>
            </a:r>
            <a:r>
              <a:rPr lang="zh-CN" altLang="en-US" dirty="0" smtClean="0"/>
              <a:t>开头。它能获得诸如“每月第</a:t>
            </a:r>
            <a:r>
              <a:rPr lang="en-US" altLang="zh-CN" dirty="0" smtClean="0"/>
              <a:t>3</a:t>
            </a:r>
            <a:r>
              <a:rPr lang="zh-CN" altLang="en-US" dirty="0" smtClean="0"/>
              <a:t>个星期五”之类的日期</a:t>
            </a:r>
            <a:endParaRPr lang="zh-CN" altLang="en-US" dirty="0"/>
          </a:p>
        </p:txBody>
      </p:sp>
      <p:sp>
        <p:nvSpPr>
          <p:cNvPr id="4" name="灯片编号占位符 3"/>
          <p:cNvSpPr>
            <a:spLocks noGrp="1"/>
          </p:cNvSpPr>
          <p:nvPr>
            <p:ph type="sldNum" sz="quarter" idx="12"/>
          </p:nvPr>
        </p:nvSpPr>
        <p:spPr/>
        <p:txBody>
          <a:bodyPr/>
          <a:lstStyle/>
          <a:p>
            <a:fld id="{8FD60583-8607-4B3F-8BEC-45A6754AFBA3}" type="slidenum">
              <a:rPr lang="zh-CN" altLang="en-US" smtClean="0"/>
              <a:t>18</a:t>
            </a:fld>
            <a:endParaRPr lang="zh-CN" altLang="en-US"/>
          </a:p>
        </p:txBody>
      </p:sp>
      <p:pic>
        <p:nvPicPr>
          <p:cNvPr id="5" name="图片 4"/>
          <p:cNvPicPr>
            <a:picLocks noChangeAspect="1"/>
          </p:cNvPicPr>
          <p:nvPr/>
        </p:nvPicPr>
        <p:blipFill>
          <a:blip r:embed="rId2"/>
          <a:stretch>
            <a:fillRect/>
          </a:stretch>
        </p:blipFill>
        <p:spPr>
          <a:xfrm>
            <a:off x="6339840" y="1825625"/>
            <a:ext cx="4800000" cy="1952381"/>
          </a:xfrm>
          <a:prstGeom prst="rect">
            <a:avLst/>
          </a:prstGeom>
        </p:spPr>
      </p:pic>
    </p:spTree>
    <p:extLst>
      <p:ext uri="{BB962C8B-B14F-4D97-AF65-F5344CB8AC3E}">
        <p14:creationId xmlns:p14="http://schemas.microsoft.com/office/powerpoint/2010/main" val="80262671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移动（超前和滞后）数据</a:t>
            </a:r>
            <a:endParaRPr lang="zh-CN" altLang="en-US" dirty="0"/>
          </a:p>
        </p:txBody>
      </p:sp>
      <p:sp>
        <p:nvSpPr>
          <p:cNvPr id="3" name="内容占位符 2"/>
          <p:cNvSpPr>
            <a:spLocks noGrp="1"/>
          </p:cNvSpPr>
          <p:nvPr>
            <p:ph idx="1"/>
          </p:nvPr>
        </p:nvSpPr>
        <p:spPr>
          <a:xfrm>
            <a:off x="838200" y="1825625"/>
            <a:ext cx="3289663" cy="4351338"/>
          </a:xfrm>
        </p:spPr>
        <p:txBody>
          <a:bodyPr>
            <a:normAutofit/>
          </a:bodyPr>
          <a:lstStyle/>
          <a:p>
            <a:r>
              <a:rPr lang="zh-CN" altLang="en-US" dirty="0"/>
              <a:t>移动（</a:t>
            </a:r>
            <a:r>
              <a:rPr lang="en-US" altLang="zh-CN" dirty="0"/>
              <a:t>shifting</a:t>
            </a:r>
            <a:r>
              <a:rPr lang="zh-CN" altLang="en-US" dirty="0"/>
              <a:t>）指的是沿着时间轴将数据前移或后移</a:t>
            </a:r>
            <a:r>
              <a:rPr lang="zh-CN" altLang="en-US" dirty="0" smtClean="0"/>
              <a:t>。</a:t>
            </a:r>
            <a:endParaRPr lang="en-US" altLang="zh-CN" dirty="0" smtClean="0"/>
          </a:p>
          <a:p>
            <a:r>
              <a:rPr lang="en-US" altLang="zh-CN" dirty="0" smtClean="0"/>
              <a:t>Series</a:t>
            </a:r>
            <a:r>
              <a:rPr lang="zh-CN" altLang="en-US" dirty="0"/>
              <a:t>和</a:t>
            </a:r>
            <a:r>
              <a:rPr lang="en-US" altLang="zh-CN" dirty="0"/>
              <a:t>DataFrame</a:t>
            </a:r>
            <a:r>
              <a:rPr lang="zh-CN" altLang="en-US" dirty="0"/>
              <a:t>都有一个</a:t>
            </a:r>
            <a:r>
              <a:rPr lang="en-US" altLang="zh-CN" dirty="0"/>
              <a:t>shift</a:t>
            </a:r>
            <a:r>
              <a:rPr lang="zh-CN" altLang="en-US" dirty="0"/>
              <a:t>方法用于执行单纯的前移或后移操作，保持索引不变</a:t>
            </a:r>
          </a:p>
        </p:txBody>
      </p:sp>
      <p:sp>
        <p:nvSpPr>
          <p:cNvPr id="4" name="灯片编号占位符 3"/>
          <p:cNvSpPr>
            <a:spLocks noGrp="1"/>
          </p:cNvSpPr>
          <p:nvPr>
            <p:ph type="sldNum" sz="quarter" idx="12"/>
          </p:nvPr>
        </p:nvSpPr>
        <p:spPr/>
        <p:txBody>
          <a:bodyPr/>
          <a:lstStyle/>
          <a:p>
            <a:fld id="{8FD60583-8607-4B3F-8BEC-45A6754AFBA3}" type="slidenum">
              <a:rPr lang="zh-CN" altLang="en-US" smtClean="0"/>
              <a:t>19</a:t>
            </a:fld>
            <a:endParaRPr lang="zh-CN" altLang="en-US"/>
          </a:p>
        </p:txBody>
      </p:sp>
      <p:pic>
        <p:nvPicPr>
          <p:cNvPr id="5" name="图片 4"/>
          <p:cNvPicPr>
            <a:picLocks noChangeAspect="1"/>
          </p:cNvPicPr>
          <p:nvPr/>
        </p:nvPicPr>
        <p:blipFill>
          <a:blip r:embed="rId2"/>
          <a:stretch>
            <a:fillRect/>
          </a:stretch>
        </p:blipFill>
        <p:spPr>
          <a:xfrm>
            <a:off x="4374895" y="1401022"/>
            <a:ext cx="3180952" cy="4857143"/>
          </a:xfrm>
          <a:prstGeom prst="rect">
            <a:avLst/>
          </a:prstGeom>
        </p:spPr>
      </p:pic>
      <p:pic>
        <p:nvPicPr>
          <p:cNvPr id="6" name="图片 5"/>
          <p:cNvPicPr>
            <a:picLocks noChangeAspect="1"/>
          </p:cNvPicPr>
          <p:nvPr/>
        </p:nvPicPr>
        <p:blipFill>
          <a:blip r:embed="rId3"/>
          <a:stretch>
            <a:fillRect/>
          </a:stretch>
        </p:blipFill>
        <p:spPr>
          <a:xfrm>
            <a:off x="7947002" y="1401022"/>
            <a:ext cx="2533333" cy="4723809"/>
          </a:xfrm>
          <a:prstGeom prst="rect">
            <a:avLst/>
          </a:prstGeom>
        </p:spPr>
      </p:pic>
    </p:spTree>
    <p:extLst>
      <p:ext uri="{BB962C8B-B14F-4D97-AF65-F5344CB8AC3E}">
        <p14:creationId xmlns:p14="http://schemas.microsoft.com/office/powerpoint/2010/main" val="23322850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准备</a:t>
            </a:r>
            <a:endParaRPr lang="zh-CN" altLang="en-US" dirty="0"/>
          </a:p>
        </p:txBody>
      </p:sp>
      <p:sp>
        <p:nvSpPr>
          <p:cNvPr id="3" name="内容占位符 2"/>
          <p:cNvSpPr>
            <a:spLocks noGrp="1"/>
          </p:cNvSpPr>
          <p:nvPr>
            <p:ph idx="1"/>
          </p:nvPr>
        </p:nvSpPr>
        <p:spPr/>
        <p:txBody>
          <a:bodyPr>
            <a:normAutofit fontScale="92500" lnSpcReduction="10000"/>
          </a:bodyPr>
          <a:lstStyle/>
          <a:p>
            <a:r>
              <a:rPr lang="zh-CN" altLang="en-US" dirty="0"/>
              <a:t>不管在哪个领域中（如金融学、经济学、生态学、神经科学、物理学等），时间序列（</a:t>
            </a:r>
            <a:r>
              <a:rPr lang="en-US" altLang="zh-CN" dirty="0"/>
              <a:t>time series</a:t>
            </a:r>
            <a:r>
              <a:rPr lang="zh-CN" altLang="en-US" dirty="0"/>
              <a:t>）数据都是一种重要的结构化数据形式。在多个时间点观察或测量到的任何事物可以形成一段时间序列。很多时间序列是固定频率的，也就是说，数据点是根据某种规律定期出现的（比如每</a:t>
            </a:r>
            <a:r>
              <a:rPr lang="en-US" altLang="zh-CN" dirty="0"/>
              <a:t>15</a:t>
            </a:r>
            <a:r>
              <a:rPr lang="zh-CN" altLang="en-US" dirty="0"/>
              <a:t>秒、每</a:t>
            </a:r>
            <a:r>
              <a:rPr lang="en-US" altLang="zh-CN" dirty="0"/>
              <a:t>5</a:t>
            </a:r>
            <a:r>
              <a:rPr lang="zh-CN" altLang="en-US" dirty="0"/>
              <a:t>分钟、每月出现一次）。时间序列也可以是不定期的</a:t>
            </a:r>
            <a:r>
              <a:rPr lang="zh-CN" altLang="en-US" dirty="0" smtClean="0"/>
              <a:t>。</a:t>
            </a:r>
            <a:endParaRPr lang="en-US" altLang="zh-CN" dirty="0" smtClean="0"/>
          </a:p>
          <a:p>
            <a:r>
              <a:rPr lang="zh-CN" altLang="en-US" dirty="0" smtClean="0"/>
              <a:t>时</a:t>
            </a:r>
            <a:r>
              <a:rPr lang="zh-CN" altLang="en-US" dirty="0"/>
              <a:t>间序列数据的意义取决于具体的应用场景，主要有以下几种：</a:t>
            </a:r>
          </a:p>
          <a:p>
            <a:pPr lvl="1"/>
            <a:r>
              <a:rPr lang="zh-CN" altLang="en-US" dirty="0" smtClean="0"/>
              <a:t>时</a:t>
            </a:r>
            <a:r>
              <a:rPr lang="zh-CN" altLang="en-US" dirty="0"/>
              <a:t>间戳（</a:t>
            </a:r>
            <a:r>
              <a:rPr lang="en-US" altLang="zh-CN" dirty="0"/>
              <a:t>timestamp</a:t>
            </a:r>
            <a:r>
              <a:rPr lang="zh-CN" altLang="en-US" dirty="0"/>
              <a:t>），特定的时刻。</a:t>
            </a:r>
          </a:p>
          <a:p>
            <a:pPr lvl="1"/>
            <a:r>
              <a:rPr lang="zh-CN" altLang="en-US" dirty="0" smtClean="0"/>
              <a:t>固</a:t>
            </a:r>
            <a:r>
              <a:rPr lang="zh-CN" altLang="en-US" dirty="0"/>
              <a:t>定时期（</a:t>
            </a:r>
            <a:r>
              <a:rPr lang="en-US" altLang="zh-CN" dirty="0"/>
              <a:t>period</a:t>
            </a:r>
            <a:r>
              <a:rPr lang="zh-CN" altLang="en-US" dirty="0"/>
              <a:t>），如</a:t>
            </a:r>
            <a:r>
              <a:rPr lang="en-US" altLang="zh-CN" dirty="0"/>
              <a:t>2007</a:t>
            </a:r>
            <a:r>
              <a:rPr lang="zh-CN" altLang="en-US" dirty="0"/>
              <a:t>年</a:t>
            </a:r>
            <a:r>
              <a:rPr lang="en-US" altLang="zh-CN" dirty="0"/>
              <a:t>1</a:t>
            </a:r>
            <a:r>
              <a:rPr lang="zh-CN" altLang="en-US" dirty="0"/>
              <a:t>月或</a:t>
            </a:r>
            <a:r>
              <a:rPr lang="en-US" altLang="zh-CN" dirty="0"/>
              <a:t>2010</a:t>
            </a:r>
            <a:r>
              <a:rPr lang="zh-CN" altLang="en-US" dirty="0"/>
              <a:t>年全年。</a:t>
            </a:r>
          </a:p>
          <a:p>
            <a:pPr lvl="1"/>
            <a:r>
              <a:rPr lang="zh-CN" altLang="en-US" dirty="0" smtClean="0"/>
              <a:t>时</a:t>
            </a:r>
            <a:r>
              <a:rPr lang="zh-CN" altLang="en-US" dirty="0"/>
              <a:t>间间隔（</a:t>
            </a:r>
            <a:r>
              <a:rPr lang="en-US" altLang="zh-CN" dirty="0"/>
              <a:t>interval</a:t>
            </a:r>
            <a:r>
              <a:rPr lang="zh-CN" altLang="en-US" dirty="0"/>
              <a:t>），由起始和结束时间戳表示。时期（</a:t>
            </a:r>
            <a:r>
              <a:rPr lang="en-US" altLang="zh-CN" dirty="0"/>
              <a:t>period</a:t>
            </a:r>
            <a:r>
              <a:rPr lang="zh-CN" altLang="en-US" dirty="0"/>
              <a:t>）可以被看做间隔（</a:t>
            </a:r>
            <a:r>
              <a:rPr lang="en-US" altLang="zh-CN" dirty="0"/>
              <a:t>interval</a:t>
            </a:r>
            <a:r>
              <a:rPr lang="zh-CN" altLang="en-US" dirty="0"/>
              <a:t>）的特例。</a:t>
            </a:r>
          </a:p>
          <a:p>
            <a:pPr lvl="1"/>
            <a:r>
              <a:rPr lang="zh-CN" altLang="en-US" dirty="0" smtClean="0"/>
              <a:t>实</a:t>
            </a:r>
            <a:r>
              <a:rPr lang="zh-CN" altLang="en-US" dirty="0"/>
              <a:t>验或过程时间，每个时间点都是相对于特定起始时间的一个度量。例如，从放入烤箱时起，每秒钟饼干的直径。</a:t>
            </a:r>
          </a:p>
          <a:p>
            <a:endParaRPr lang="zh-CN" altLang="en-US" dirty="0"/>
          </a:p>
        </p:txBody>
      </p:sp>
      <p:sp>
        <p:nvSpPr>
          <p:cNvPr id="4" name="灯片编号占位符 3"/>
          <p:cNvSpPr>
            <a:spLocks noGrp="1"/>
          </p:cNvSpPr>
          <p:nvPr>
            <p:ph type="sldNum" sz="quarter" idx="12"/>
          </p:nvPr>
        </p:nvSpPr>
        <p:spPr/>
        <p:txBody>
          <a:bodyPr/>
          <a:lstStyle/>
          <a:p>
            <a:fld id="{8FD60583-8607-4B3F-8BEC-45A6754AFBA3}" type="slidenum">
              <a:rPr lang="zh-CN" altLang="en-US" smtClean="0"/>
              <a:t>2</a:t>
            </a:fld>
            <a:endParaRPr lang="zh-CN" altLang="en-US"/>
          </a:p>
        </p:txBody>
      </p:sp>
    </p:spTree>
    <p:extLst>
      <p:ext uri="{BB962C8B-B14F-4D97-AF65-F5344CB8AC3E}">
        <p14:creationId xmlns:p14="http://schemas.microsoft.com/office/powerpoint/2010/main" val="2741631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通过偏移量对日期进行位移</a:t>
            </a:r>
          </a:p>
        </p:txBody>
      </p:sp>
      <p:sp>
        <p:nvSpPr>
          <p:cNvPr id="3" name="内容占位符 2"/>
          <p:cNvSpPr>
            <a:spLocks noGrp="1"/>
          </p:cNvSpPr>
          <p:nvPr>
            <p:ph idx="1"/>
          </p:nvPr>
        </p:nvSpPr>
        <p:spPr>
          <a:xfrm>
            <a:off x="838200" y="1825625"/>
            <a:ext cx="5423263" cy="4351338"/>
          </a:xfrm>
        </p:spPr>
        <p:txBody>
          <a:bodyPr>
            <a:normAutofit fontScale="85000" lnSpcReduction="20000"/>
          </a:bodyPr>
          <a:lstStyle/>
          <a:p>
            <a:r>
              <a:rPr lang="en-US" altLang="zh-CN" dirty="0" smtClean="0"/>
              <a:t>pandas</a:t>
            </a:r>
            <a:r>
              <a:rPr lang="zh-CN" altLang="en-US" dirty="0" smtClean="0"/>
              <a:t>的日期偏移量还可以用在</a:t>
            </a:r>
            <a:r>
              <a:rPr lang="en-US" altLang="zh-CN" dirty="0" smtClean="0"/>
              <a:t>datetime</a:t>
            </a:r>
            <a:r>
              <a:rPr lang="zh-CN" altLang="en-US" dirty="0" smtClean="0"/>
              <a:t>或</a:t>
            </a:r>
            <a:r>
              <a:rPr lang="en-US" altLang="zh-CN" dirty="0" smtClean="0"/>
              <a:t>Timestamp</a:t>
            </a:r>
            <a:r>
              <a:rPr lang="zh-CN" altLang="en-US" dirty="0" smtClean="0"/>
              <a:t>对象上</a:t>
            </a:r>
            <a:endParaRPr lang="en-US" altLang="zh-CN" dirty="0" smtClean="0"/>
          </a:p>
          <a:p>
            <a:r>
              <a:rPr lang="zh-CN" altLang="en-US" dirty="0" smtClean="0"/>
              <a:t>如果加的是锚点偏移量（比如</a:t>
            </a:r>
            <a:r>
              <a:rPr lang="en-US" altLang="zh-CN" dirty="0" smtClean="0"/>
              <a:t>MonthEnd</a:t>
            </a:r>
            <a:r>
              <a:rPr lang="zh-CN" altLang="en-US" dirty="0" smtClean="0"/>
              <a:t>），第一次增量会将原日期向前滚动到符合频率规则的下一个日期</a:t>
            </a:r>
            <a:endParaRPr lang="en-US" altLang="zh-CN" dirty="0" smtClean="0"/>
          </a:p>
          <a:p>
            <a:r>
              <a:rPr lang="zh-CN" altLang="en-US" dirty="0" smtClean="0"/>
              <a:t>通过锚点偏移量的</a:t>
            </a:r>
            <a:r>
              <a:rPr lang="en-US" altLang="zh-CN" dirty="0" smtClean="0"/>
              <a:t>rollforward</a:t>
            </a:r>
            <a:r>
              <a:rPr lang="zh-CN" altLang="en-US" dirty="0" smtClean="0"/>
              <a:t>和</a:t>
            </a:r>
            <a:r>
              <a:rPr lang="en-US" altLang="zh-CN" dirty="0" smtClean="0"/>
              <a:t>rollback</a:t>
            </a:r>
            <a:r>
              <a:rPr lang="zh-CN" altLang="en-US" dirty="0" smtClean="0"/>
              <a:t>方法，可显式地将日期向前或向后“滚动”</a:t>
            </a:r>
            <a:endParaRPr lang="en-US" altLang="zh-CN" dirty="0" smtClean="0"/>
          </a:p>
          <a:p>
            <a:r>
              <a:rPr lang="zh-CN" altLang="en-US" dirty="0" smtClean="0"/>
              <a:t>日期偏移量还有一个巧妙的用法，即结合</a:t>
            </a:r>
            <a:r>
              <a:rPr lang="en-US" altLang="zh-CN" dirty="0" smtClean="0"/>
              <a:t>groupby</a:t>
            </a:r>
            <a:r>
              <a:rPr lang="zh-CN" altLang="en-US" dirty="0" smtClean="0"/>
              <a:t>使用这两个“滚动”方法</a:t>
            </a:r>
            <a:endParaRPr lang="en-US" altLang="zh-CN" dirty="0" smtClean="0"/>
          </a:p>
          <a:p>
            <a:r>
              <a:rPr lang="zh-CN" altLang="en-US" dirty="0"/>
              <a:t>更简单、更快速地实现该功能的办法是使用</a:t>
            </a:r>
            <a:r>
              <a:rPr lang="en-US" altLang="zh-CN" dirty="0"/>
              <a:t>resample</a:t>
            </a:r>
            <a:endParaRPr lang="zh-CN" altLang="en-US" dirty="0"/>
          </a:p>
        </p:txBody>
      </p:sp>
      <p:sp>
        <p:nvSpPr>
          <p:cNvPr id="4" name="灯片编号占位符 3"/>
          <p:cNvSpPr>
            <a:spLocks noGrp="1"/>
          </p:cNvSpPr>
          <p:nvPr>
            <p:ph type="sldNum" sz="quarter" idx="12"/>
          </p:nvPr>
        </p:nvSpPr>
        <p:spPr/>
        <p:txBody>
          <a:bodyPr/>
          <a:lstStyle/>
          <a:p>
            <a:fld id="{8FD60583-8607-4B3F-8BEC-45A6754AFBA3}" type="slidenum">
              <a:rPr lang="zh-CN" altLang="en-US" smtClean="0"/>
              <a:t>20</a:t>
            </a:fld>
            <a:endParaRPr lang="zh-CN" altLang="en-US"/>
          </a:p>
        </p:txBody>
      </p:sp>
      <p:pic>
        <p:nvPicPr>
          <p:cNvPr id="5" name="图片 4"/>
          <p:cNvPicPr>
            <a:picLocks noChangeAspect="1"/>
          </p:cNvPicPr>
          <p:nvPr/>
        </p:nvPicPr>
        <p:blipFill>
          <a:blip r:embed="rId2"/>
          <a:stretch>
            <a:fillRect/>
          </a:stretch>
        </p:blipFill>
        <p:spPr>
          <a:xfrm>
            <a:off x="6518096" y="1051588"/>
            <a:ext cx="4380952" cy="5304762"/>
          </a:xfrm>
          <a:prstGeom prst="rect">
            <a:avLst/>
          </a:prstGeom>
        </p:spPr>
      </p:pic>
    </p:spTree>
    <p:extLst>
      <p:ext uri="{BB962C8B-B14F-4D97-AF65-F5344CB8AC3E}">
        <p14:creationId xmlns:p14="http://schemas.microsoft.com/office/powerpoint/2010/main" val="183834936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时区处理</a:t>
            </a:r>
            <a:endParaRPr lang="zh-CN" altLang="en-US" dirty="0"/>
          </a:p>
        </p:txBody>
      </p:sp>
      <p:sp>
        <p:nvSpPr>
          <p:cNvPr id="3" name="内容占位符 2"/>
          <p:cNvSpPr>
            <a:spLocks noGrp="1"/>
          </p:cNvSpPr>
          <p:nvPr>
            <p:ph idx="1"/>
          </p:nvPr>
        </p:nvSpPr>
        <p:spPr>
          <a:xfrm>
            <a:off x="838200" y="1825625"/>
            <a:ext cx="10515600" cy="4351338"/>
          </a:xfrm>
        </p:spPr>
        <p:txBody>
          <a:bodyPr>
            <a:normAutofit fontScale="92500" lnSpcReduction="20000"/>
          </a:bodyPr>
          <a:lstStyle/>
          <a:p>
            <a:r>
              <a:rPr lang="zh-CN" altLang="en-US" dirty="0" smtClean="0"/>
              <a:t>时间序列处理工作中最棘手的就是对时区的处理。尤其是夏令时（</a:t>
            </a:r>
            <a:r>
              <a:rPr lang="en-US" altLang="zh-CN" dirty="0" smtClean="0"/>
              <a:t>DST</a:t>
            </a:r>
            <a:r>
              <a:rPr lang="zh-CN" altLang="en-US" dirty="0" smtClean="0"/>
              <a:t>）转变，这是一种最常见的麻烦事。就这一点来说，许多人都选择以协调世界时（</a:t>
            </a:r>
            <a:r>
              <a:rPr lang="en-US" altLang="zh-CN" dirty="0" smtClean="0"/>
              <a:t>UTC</a:t>
            </a:r>
            <a:r>
              <a:rPr lang="zh-CN" altLang="en-US" dirty="0" smtClean="0"/>
              <a:t>，它是格林尼治标准时间（</a:t>
            </a:r>
            <a:r>
              <a:rPr lang="en-US" altLang="zh-CN" dirty="0" smtClean="0"/>
              <a:t>Greenwich Mean Time</a:t>
            </a:r>
            <a:r>
              <a:rPr lang="zh-CN" altLang="en-US" dirty="0" smtClean="0"/>
              <a:t>）的接替者，目前已经是国际标准了）来处理时间序列。时区是以</a:t>
            </a:r>
            <a:r>
              <a:rPr lang="en-US" altLang="zh-CN" dirty="0" smtClean="0"/>
              <a:t>UTC</a:t>
            </a:r>
            <a:r>
              <a:rPr lang="zh-CN" altLang="en-US" dirty="0" smtClean="0"/>
              <a:t>偏移量的形式表示的。例如，夏令时期间，纽约比</a:t>
            </a:r>
            <a:r>
              <a:rPr lang="en-US" altLang="zh-CN" dirty="0" smtClean="0"/>
              <a:t>UTC</a:t>
            </a:r>
            <a:r>
              <a:rPr lang="zh-CN" altLang="en-US" dirty="0" smtClean="0"/>
              <a:t>慢</a:t>
            </a:r>
            <a:r>
              <a:rPr lang="en-US" altLang="zh-CN" dirty="0" smtClean="0"/>
              <a:t>4</a:t>
            </a:r>
            <a:r>
              <a:rPr lang="zh-CN" altLang="en-US" dirty="0" smtClean="0"/>
              <a:t>小时，而在全年其他时间则比</a:t>
            </a:r>
            <a:r>
              <a:rPr lang="en-US" altLang="zh-CN" dirty="0" smtClean="0"/>
              <a:t>UTC</a:t>
            </a:r>
            <a:r>
              <a:rPr lang="zh-CN" altLang="en-US" dirty="0" smtClean="0"/>
              <a:t>慢</a:t>
            </a:r>
            <a:r>
              <a:rPr lang="en-US" altLang="zh-CN" dirty="0" smtClean="0"/>
              <a:t>5</a:t>
            </a:r>
            <a:r>
              <a:rPr lang="zh-CN" altLang="en-US" dirty="0" smtClean="0"/>
              <a:t>小时。</a:t>
            </a:r>
          </a:p>
          <a:p>
            <a:r>
              <a:rPr lang="zh-CN" altLang="en-US" dirty="0" smtClean="0"/>
              <a:t>在</a:t>
            </a:r>
            <a:r>
              <a:rPr lang="en-US" altLang="zh-CN" dirty="0" smtClean="0"/>
              <a:t>Python</a:t>
            </a:r>
            <a:r>
              <a:rPr lang="zh-CN" altLang="en-US" dirty="0" smtClean="0"/>
              <a:t>中，时区信息来自第三方库</a:t>
            </a:r>
            <a:r>
              <a:rPr lang="en-US" altLang="zh-CN" dirty="0" smtClean="0"/>
              <a:t>pytz</a:t>
            </a:r>
            <a:r>
              <a:rPr lang="zh-CN" altLang="en-US" dirty="0" smtClean="0"/>
              <a:t>，它使</a:t>
            </a:r>
            <a:r>
              <a:rPr lang="en-US" altLang="zh-CN" dirty="0" smtClean="0"/>
              <a:t>Python</a:t>
            </a:r>
            <a:r>
              <a:rPr lang="zh-CN" altLang="en-US" dirty="0" smtClean="0"/>
              <a:t>可以使用</a:t>
            </a:r>
            <a:r>
              <a:rPr lang="en-US" altLang="zh-CN" dirty="0" smtClean="0"/>
              <a:t>Olson</a:t>
            </a:r>
            <a:r>
              <a:rPr lang="zh-CN" altLang="en-US" dirty="0" smtClean="0"/>
              <a:t>数据库（汇编了世界时区信息）。这对历史数据非常重要，这是因为由于各地政府的各种突发奇想，夏令时转变日期（甚至</a:t>
            </a:r>
            <a:r>
              <a:rPr lang="en-US" altLang="zh-CN" dirty="0" smtClean="0"/>
              <a:t>UTC</a:t>
            </a:r>
            <a:r>
              <a:rPr lang="zh-CN" altLang="en-US" dirty="0" smtClean="0"/>
              <a:t>偏移量）已经发生过多次改变了。就拿美国来说，</a:t>
            </a:r>
            <a:r>
              <a:rPr lang="en-US" altLang="zh-CN" dirty="0" smtClean="0"/>
              <a:t>DST</a:t>
            </a:r>
            <a:r>
              <a:rPr lang="zh-CN" altLang="en-US" dirty="0" smtClean="0"/>
              <a:t>转变时间自</a:t>
            </a:r>
            <a:r>
              <a:rPr lang="en-US" altLang="zh-CN" dirty="0" smtClean="0"/>
              <a:t>1900</a:t>
            </a:r>
            <a:r>
              <a:rPr lang="zh-CN" altLang="en-US" dirty="0" smtClean="0"/>
              <a:t>年以来就改变过多次！</a:t>
            </a:r>
          </a:p>
          <a:p>
            <a:r>
              <a:rPr lang="zh-CN" altLang="en-US" dirty="0" smtClean="0"/>
              <a:t>有关</a:t>
            </a:r>
            <a:r>
              <a:rPr lang="en-US" altLang="zh-CN" dirty="0" smtClean="0"/>
              <a:t>pytz</a:t>
            </a:r>
            <a:r>
              <a:rPr lang="zh-CN" altLang="en-US" dirty="0" smtClean="0"/>
              <a:t>库的更多信息，请查阅其文档。就本书而言，由于</a:t>
            </a:r>
            <a:r>
              <a:rPr lang="en-US" altLang="zh-CN" dirty="0" smtClean="0"/>
              <a:t>pandas</a:t>
            </a:r>
            <a:r>
              <a:rPr lang="zh-CN" altLang="en-US" dirty="0" smtClean="0"/>
              <a:t>包装了</a:t>
            </a:r>
            <a:r>
              <a:rPr lang="en-US" altLang="zh-CN" dirty="0" smtClean="0"/>
              <a:t>pytz</a:t>
            </a:r>
            <a:r>
              <a:rPr lang="zh-CN" altLang="en-US" dirty="0" smtClean="0"/>
              <a:t>的功能，因此你可以不用记忆其</a:t>
            </a:r>
            <a:r>
              <a:rPr lang="en-US" altLang="zh-CN" dirty="0" smtClean="0"/>
              <a:t>API</a:t>
            </a:r>
            <a:r>
              <a:rPr lang="zh-CN" altLang="en-US" dirty="0" smtClean="0"/>
              <a:t>，只要记得时区的名称即可。时区名可以在文档中找到，也可以通过交互的方式查看</a:t>
            </a:r>
            <a:endParaRPr lang="zh-CN" altLang="en-US" dirty="0"/>
          </a:p>
        </p:txBody>
      </p:sp>
      <p:sp>
        <p:nvSpPr>
          <p:cNvPr id="4" name="灯片编号占位符 3"/>
          <p:cNvSpPr>
            <a:spLocks noGrp="1"/>
          </p:cNvSpPr>
          <p:nvPr>
            <p:ph type="sldNum" sz="quarter" idx="12"/>
          </p:nvPr>
        </p:nvSpPr>
        <p:spPr/>
        <p:txBody>
          <a:bodyPr/>
          <a:lstStyle/>
          <a:p>
            <a:fld id="{8FD60583-8607-4B3F-8BEC-45A6754AFBA3}" type="slidenum">
              <a:rPr lang="zh-CN" altLang="en-US" smtClean="0"/>
              <a:t>21</a:t>
            </a:fld>
            <a:endParaRPr lang="zh-CN" altLang="en-US"/>
          </a:p>
        </p:txBody>
      </p:sp>
    </p:spTree>
    <p:extLst>
      <p:ext uri="{BB962C8B-B14F-4D97-AF65-F5344CB8AC3E}">
        <p14:creationId xmlns:p14="http://schemas.microsoft.com/office/powerpoint/2010/main" val="14976468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时区处理（</a:t>
            </a:r>
            <a:r>
              <a:rPr lang="en-US" altLang="zh-CN" dirty="0" smtClean="0"/>
              <a:t>cont.</a:t>
            </a:r>
            <a:r>
              <a:rPr lang="zh-CN" altLang="en-US" dirty="0" smtClean="0"/>
              <a:t>）</a:t>
            </a:r>
            <a:endParaRPr lang="zh-CN" altLang="en-US" dirty="0"/>
          </a:p>
        </p:txBody>
      </p:sp>
      <p:sp>
        <p:nvSpPr>
          <p:cNvPr id="3" name="内容占位符 2"/>
          <p:cNvSpPr>
            <a:spLocks noGrp="1"/>
          </p:cNvSpPr>
          <p:nvPr>
            <p:ph idx="1"/>
          </p:nvPr>
        </p:nvSpPr>
        <p:spPr>
          <a:xfrm>
            <a:off x="838200" y="1825625"/>
            <a:ext cx="5196840" cy="4351338"/>
          </a:xfrm>
        </p:spPr>
        <p:txBody>
          <a:bodyPr/>
          <a:lstStyle/>
          <a:p>
            <a:r>
              <a:rPr lang="zh-CN" altLang="en-US" dirty="0" smtClean="0"/>
              <a:t>从</a:t>
            </a:r>
            <a:r>
              <a:rPr lang="en-US" altLang="zh-CN" dirty="0" smtClean="0"/>
              <a:t>pytz</a:t>
            </a:r>
            <a:r>
              <a:rPr lang="zh-CN" altLang="en-US" dirty="0" smtClean="0"/>
              <a:t>中获取时区对象，使用</a:t>
            </a:r>
            <a:r>
              <a:rPr lang="en-US" altLang="zh-CN" dirty="0" smtClean="0"/>
              <a:t>pytz.timezone</a:t>
            </a:r>
          </a:p>
          <a:p>
            <a:r>
              <a:rPr lang="en-US" altLang="zh-CN" dirty="0" smtClean="0"/>
              <a:t>pandas</a:t>
            </a:r>
            <a:r>
              <a:rPr lang="zh-CN" altLang="en-US" dirty="0" smtClean="0"/>
              <a:t>中的方法既可以接受时区名也可以接受这种对象</a:t>
            </a:r>
            <a:endParaRPr lang="zh-CN" altLang="en-US" dirty="0"/>
          </a:p>
        </p:txBody>
      </p:sp>
      <p:sp>
        <p:nvSpPr>
          <p:cNvPr id="4" name="灯片编号占位符 3"/>
          <p:cNvSpPr>
            <a:spLocks noGrp="1"/>
          </p:cNvSpPr>
          <p:nvPr>
            <p:ph type="sldNum" sz="quarter" idx="12"/>
          </p:nvPr>
        </p:nvSpPr>
        <p:spPr/>
        <p:txBody>
          <a:bodyPr/>
          <a:lstStyle/>
          <a:p>
            <a:fld id="{8FD60583-8607-4B3F-8BEC-45A6754AFBA3}" type="slidenum">
              <a:rPr lang="zh-CN" altLang="en-US" smtClean="0"/>
              <a:t>22</a:t>
            </a:fld>
            <a:endParaRPr lang="zh-CN" altLang="en-US"/>
          </a:p>
        </p:txBody>
      </p:sp>
      <p:pic>
        <p:nvPicPr>
          <p:cNvPr id="5" name="图片 4"/>
          <p:cNvPicPr>
            <a:picLocks noChangeAspect="1"/>
          </p:cNvPicPr>
          <p:nvPr/>
        </p:nvPicPr>
        <p:blipFill>
          <a:blip r:embed="rId2"/>
          <a:stretch>
            <a:fillRect/>
          </a:stretch>
        </p:blipFill>
        <p:spPr>
          <a:xfrm>
            <a:off x="6193470" y="1894947"/>
            <a:ext cx="5047619" cy="1419048"/>
          </a:xfrm>
          <a:prstGeom prst="rect">
            <a:avLst/>
          </a:prstGeom>
        </p:spPr>
      </p:pic>
    </p:spTree>
    <p:extLst>
      <p:ext uri="{BB962C8B-B14F-4D97-AF65-F5344CB8AC3E}">
        <p14:creationId xmlns:p14="http://schemas.microsoft.com/office/powerpoint/2010/main" val="42264175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本地</a:t>
            </a:r>
            <a:r>
              <a:rPr lang="zh-CN" altLang="en-US" dirty="0" smtClean="0"/>
              <a:t>化和转换</a:t>
            </a:r>
            <a:endParaRPr lang="zh-CN" altLang="en-US" dirty="0"/>
          </a:p>
        </p:txBody>
      </p:sp>
      <p:sp>
        <p:nvSpPr>
          <p:cNvPr id="3" name="内容占位符 2"/>
          <p:cNvSpPr>
            <a:spLocks noGrp="1"/>
          </p:cNvSpPr>
          <p:nvPr>
            <p:ph idx="1"/>
          </p:nvPr>
        </p:nvSpPr>
        <p:spPr>
          <a:xfrm>
            <a:off x="838200" y="1825625"/>
            <a:ext cx="5902234" cy="4351338"/>
          </a:xfrm>
        </p:spPr>
        <p:txBody>
          <a:bodyPr>
            <a:normAutofit/>
          </a:bodyPr>
          <a:lstStyle/>
          <a:p>
            <a:r>
              <a:rPr lang="zh-CN" altLang="en-US" dirty="0"/>
              <a:t>默认情况下，</a:t>
            </a:r>
            <a:r>
              <a:rPr lang="en-US" altLang="zh-CN" dirty="0"/>
              <a:t>pandas</a:t>
            </a:r>
            <a:r>
              <a:rPr lang="zh-CN" altLang="en-US" dirty="0"/>
              <a:t>中的时间序列是单纯的（</a:t>
            </a:r>
            <a:r>
              <a:rPr lang="en-US" altLang="zh-CN" dirty="0"/>
              <a:t>naive</a:t>
            </a:r>
            <a:r>
              <a:rPr lang="zh-CN" altLang="en-US" dirty="0"/>
              <a:t>）时</a:t>
            </a:r>
            <a:r>
              <a:rPr lang="zh-CN" altLang="en-US" dirty="0" smtClean="0"/>
              <a:t>区</a:t>
            </a:r>
            <a:endParaRPr lang="en-US" altLang="zh-CN" dirty="0" smtClean="0"/>
          </a:p>
          <a:p>
            <a:r>
              <a:rPr lang="zh-CN" altLang="en-US" dirty="0" smtClean="0"/>
              <a:t>从单纯到本地化的转换是通过</a:t>
            </a:r>
            <a:r>
              <a:rPr lang="en-US" altLang="zh-CN" dirty="0" smtClean="0"/>
              <a:t>tz_localize</a:t>
            </a:r>
            <a:r>
              <a:rPr lang="zh-CN" altLang="en-US" dirty="0" smtClean="0"/>
              <a:t>方法处理的</a:t>
            </a:r>
            <a:endParaRPr lang="en-US" altLang="zh-CN" dirty="0" smtClean="0"/>
          </a:p>
          <a:p>
            <a:r>
              <a:rPr lang="zh-CN" altLang="en-US" dirty="0"/>
              <a:t>一旦时间序列被本地化到某个特定时区，就可以用</a:t>
            </a:r>
            <a:r>
              <a:rPr lang="en-US" altLang="zh-CN" dirty="0"/>
              <a:t>tz_convert</a:t>
            </a:r>
            <a:r>
              <a:rPr lang="zh-CN" altLang="en-US" dirty="0"/>
              <a:t>将其转换到别的时区</a:t>
            </a:r>
            <a:r>
              <a:rPr lang="zh-CN" altLang="en-US" dirty="0" smtClean="0"/>
              <a:t>了</a:t>
            </a:r>
            <a:endParaRPr lang="en-US" altLang="zh-CN" dirty="0" smtClean="0"/>
          </a:p>
        </p:txBody>
      </p:sp>
      <p:sp>
        <p:nvSpPr>
          <p:cNvPr id="4" name="灯片编号占位符 3"/>
          <p:cNvSpPr>
            <a:spLocks noGrp="1"/>
          </p:cNvSpPr>
          <p:nvPr>
            <p:ph type="sldNum" sz="quarter" idx="12"/>
          </p:nvPr>
        </p:nvSpPr>
        <p:spPr/>
        <p:txBody>
          <a:bodyPr/>
          <a:lstStyle/>
          <a:p>
            <a:fld id="{8FD60583-8607-4B3F-8BEC-45A6754AFBA3}" type="slidenum">
              <a:rPr lang="zh-CN" altLang="en-US" smtClean="0"/>
              <a:t>23</a:t>
            </a:fld>
            <a:endParaRPr lang="zh-CN" altLang="en-US"/>
          </a:p>
        </p:txBody>
      </p:sp>
      <p:pic>
        <p:nvPicPr>
          <p:cNvPr id="5" name="图片 4"/>
          <p:cNvPicPr>
            <a:picLocks noChangeAspect="1"/>
          </p:cNvPicPr>
          <p:nvPr/>
        </p:nvPicPr>
        <p:blipFill>
          <a:blip r:embed="rId2"/>
          <a:stretch>
            <a:fillRect/>
          </a:stretch>
        </p:blipFill>
        <p:spPr>
          <a:xfrm>
            <a:off x="6670766" y="365125"/>
            <a:ext cx="5209524" cy="4161905"/>
          </a:xfrm>
          <a:prstGeom prst="rect">
            <a:avLst/>
          </a:prstGeom>
        </p:spPr>
      </p:pic>
      <p:pic>
        <p:nvPicPr>
          <p:cNvPr id="6" name="图片 5"/>
          <p:cNvPicPr>
            <a:picLocks noChangeAspect="1"/>
          </p:cNvPicPr>
          <p:nvPr/>
        </p:nvPicPr>
        <p:blipFill>
          <a:blip r:embed="rId3"/>
          <a:stretch>
            <a:fillRect/>
          </a:stretch>
        </p:blipFill>
        <p:spPr>
          <a:xfrm>
            <a:off x="6670766" y="4373662"/>
            <a:ext cx="3685714" cy="3057143"/>
          </a:xfrm>
          <a:prstGeom prst="rect">
            <a:avLst/>
          </a:prstGeom>
        </p:spPr>
      </p:pic>
    </p:spTree>
    <p:extLst>
      <p:ext uri="{BB962C8B-B14F-4D97-AF65-F5344CB8AC3E}">
        <p14:creationId xmlns:p14="http://schemas.microsoft.com/office/powerpoint/2010/main" val="13089486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本地化和转换（</a:t>
            </a:r>
            <a:r>
              <a:rPr lang="en-US" altLang="zh-CN" dirty="0" smtClean="0"/>
              <a:t>cont.</a:t>
            </a:r>
            <a:r>
              <a:rPr lang="zh-CN" altLang="en-US" dirty="0" smtClean="0"/>
              <a:t>）</a:t>
            </a:r>
            <a:endParaRPr lang="zh-CN" altLang="en-US" dirty="0"/>
          </a:p>
        </p:txBody>
      </p:sp>
      <p:sp>
        <p:nvSpPr>
          <p:cNvPr id="3" name="内容占位符 2"/>
          <p:cNvSpPr>
            <a:spLocks noGrp="1"/>
          </p:cNvSpPr>
          <p:nvPr>
            <p:ph idx="1"/>
          </p:nvPr>
        </p:nvSpPr>
        <p:spPr>
          <a:xfrm>
            <a:off x="838200" y="1825625"/>
            <a:ext cx="4848497" cy="4351338"/>
          </a:xfrm>
        </p:spPr>
        <p:txBody>
          <a:bodyPr>
            <a:normAutofit lnSpcReduction="10000"/>
          </a:bodyPr>
          <a:lstStyle/>
          <a:p>
            <a:r>
              <a:rPr lang="zh-CN" altLang="en-US" dirty="0" smtClean="0"/>
              <a:t>对于上面这种时间序列（它跨越了美国东部时区的夏令时转变期），可以将其本地化到</a:t>
            </a:r>
            <a:r>
              <a:rPr lang="en-US" altLang="zh-CN" dirty="0" smtClean="0"/>
              <a:t>EST</a:t>
            </a:r>
            <a:r>
              <a:rPr lang="zh-CN" altLang="en-US" dirty="0" smtClean="0"/>
              <a:t>，然后转换为</a:t>
            </a:r>
            <a:r>
              <a:rPr lang="en-US" altLang="zh-CN" dirty="0" smtClean="0"/>
              <a:t>UTC</a:t>
            </a:r>
            <a:r>
              <a:rPr lang="zh-CN" altLang="en-US" dirty="0" smtClean="0"/>
              <a:t>或柏林时间</a:t>
            </a:r>
            <a:endParaRPr lang="en-US" altLang="zh-CN" dirty="0" smtClean="0"/>
          </a:p>
          <a:p>
            <a:r>
              <a:rPr lang="en-US" altLang="zh-CN" dirty="0"/>
              <a:t>tz_localize</a:t>
            </a:r>
            <a:r>
              <a:rPr lang="zh-CN" altLang="en-US" dirty="0"/>
              <a:t>和</a:t>
            </a:r>
            <a:r>
              <a:rPr lang="en-US" altLang="zh-CN" dirty="0"/>
              <a:t>tz_convert</a:t>
            </a:r>
            <a:r>
              <a:rPr lang="zh-CN" altLang="en-US" dirty="0"/>
              <a:t>也是</a:t>
            </a:r>
            <a:r>
              <a:rPr lang="en-US" altLang="zh-CN" dirty="0"/>
              <a:t>DatetimeIndex</a:t>
            </a:r>
            <a:r>
              <a:rPr lang="zh-CN" altLang="en-US" dirty="0"/>
              <a:t>的实例方</a:t>
            </a:r>
            <a:r>
              <a:rPr lang="zh-CN" altLang="en-US" dirty="0" smtClean="0"/>
              <a:t>法</a:t>
            </a:r>
            <a:endParaRPr lang="en-US" altLang="zh-CN" dirty="0" smtClean="0"/>
          </a:p>
          <a:p>
            <a:r>
              <a:rPr lang="zh-CN" altLang="en-US" dirty="0"/>
              <a:t>警告： 对单纯时间戳的本地化操作还会检查夏令时转变期附近容易混淆或不存在的时间</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8FD60583-8607-4B3F-8BEC-45A6754AFBA3}" type="slidenum">
              <a:rPr lang="zh-CN" altLang="en-US" smtClean="0"/>
              <a:t>24</a:t>
            </a:fld>
            <a:endParaRPr lang="zh-CN" altLang="en-US"/>
          </a:p>
        </p:txBody>
      </p:sp>
      <p:pic>
        <p:nvPicPr>
          <p:cNvPr id="5" name="图片 4"/>
          <p:cNvPicPr>
            <a:picLocks noChangeAspect="1"/>
          </p:cNvPicPr>
          <p:nvPr/>
        </p:nvPicPr>
        <p:blipFill>
          <a:blip r:embed="rId2"/>
          <a:stretch>
            <a:fillRect/>
          </a:stretch>
        </p:blipFill>
        <p:spPr>
          <a:xfrm>
            <a:off x="5981462" y="1690688"/>
            <a:ext cx="4914286" cy="4314286"/>
          </a:xfrm>
          <a:prstGeom prst="rect">
            <a:avLst/>
          </a:prstGeom>
        </p:spPr>
      </p:pic>
    </p:spTree>
    <p:extLst>
      <p:ext uri="{BB962C8B-B14F-4D97-AF65-F5344CB8AC3E}">
        <p14:creationId xmlns:p14="http://schemas.microsoft.com/office/powerpoint/2010/main" val="24641214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操作时区意识型</a:t>
            </a:r>
            <a:r>
              <a:rPr lang="en-US" altLang="zh-CN" dirty="0" smtClean="0"/>
              <a:t>Timestamp</a:t>
            </a:r>
            <a:r>
              <a:rPr lang="zh-CN" altLang="en-US" dirty="0" smtClean="0"/>
              <a:t>对象</a:t>
            </a:r>
            <a:endParaRPr lang="zh-CN" altLang="en-US" dirty="0"/>
          </a:p>
        </p:txBody>
      </p:sp>
      <p:sp>
        <p:nvSpPr>
          <p:cNvPr id="3" name="内容占位符 2"/>
          <p:cNvSpPr>
            <a:spLocks noGrp="1"/>
          </p:cNvSpPr>
          <p:nvPr>
            <p:ph idx="1"/>
          </p:nvPr>
        </p:nvSpPr>
        <p:spPr>
          <a:xfrm>
            <a:off x="838200" y="1825625"/>
            <a:ext cx="6085114" cy="4351338"/>
          </a:xfrm>
        </p:spPr>
        <p:txBody>
          <a:bodyPr>
            <a:normAutofit fontScale="85000" lnSpcReduction="10000"/>
          </a:bodyPr>
          <a:lstStyle/>
          <a:p>
            <a:r>
              <a:rPr lang="zh-CN" altLang="en-US" dirty="0" smtClean="0"/>
              <a:t>跟时间序列和日期范围差不多，</a:t>
            </a:r>
            <a:r>
              <a:rPr lang="en-US" altLang="zh-CN" dirty="0" smtClean="0"/>
              <a:t>Timestamp</a:t>
            </a:r>
            <a:r>
              <a:rPr lang="zh-CN" altLang="en-US" dirty="0" smtClean="0"/>
              <a:t>对象也能被从单纯型（</a:t>
            </a:r>
            <a:r>
              <a:rPr lang="en-US" altLang="zh-CN" dirty="0" smtClean="0"/>
              <a:t>naive</a:t>
            </a:r>
            <a:r>
              <a:rPr lang="zh-CN" altLang="en-US" dirty="0" smtClean="0"/>
              <a:t>）本地化为时区意识型（</a:t>
            </a:r>
            <a:r>
              <a:rPr lang="en-US" altLang="zh-CN" dirty="0" smtClean="0"/>
              <a:t>time zone-aware</a:t>
            </a:r>
            <a:r>
              <a:rPr lang="zh-CN" altLang="en-US" dirty="0" smtClean="0"/>
              <a:t>），并从一个时区转换到另一个时区</a:t>
            </a:r>
            <a:endParaRPr lang="en-US" altLang="zh-CN" dirty="0" smtClean="0"/>
          </a:p>
          <a:p>
            <a:r>
              <a:rPr lang="zh-CN" altLang="en-US" dirty="0" smtClean="0"/>
              <a:t>在创建</a:t>
            </a:r>
            <a:r>
              <a:rPr lang="en-US" altLang="zh-CN" dirty="0" smtClean="0"/>
              <a:t>Timestamp</a:t>
            </a:r>
            <a:r>
              <a:rPr lang="zh-CN" altLang="en-US" dirty="0" smtClean="0"/>
              <a:t>时，还可以传入一个时区信息</a:t>
            </a:r>
            <a:endParaRPr lang="en-US" altLang="zh-CN" dirty="0" smtClean="0"/>
          </a:p>
          <a:p>
            <a:r>
              <a:rPr lang="zh-CN" altLang="en-US" dirty="0" smtClean="0"/>
              <a:t>时区意识型</a:t>
            </a:r>
            <a:r>
              <a:rPr lang="en-US" altLang="zh-CN" dirty="0" smtClean="0"/>
              <a:t>Timestamp</a:t>
            </a:r>
            <a:r>
              <a:rPr lang="zh-CN" altLang="en-US" dirty="0" smtClean="0"/>
              <a:t>对象在内部保存了一个</a:t>
            </a:r>
            <a:r>
              <a:rPr lang="en-US" altLang="zh-CN" dirty="0" smtClean="0"/>
              <a:t>UTC</a:t>
            </a:r>
            <a:r>
              <a:rPr lang="zh-CN" altLang="en-US" dirty="0" smtClean="0"/>
              <a:t>时间戳值（自</a:t>
            </a:r>
            <a:r>
              <a:rPr lang="en-US" altLang="zh-CN" dirty="0" smtClean="0"/>
              <a:t>UNIX</a:t>
            </a:r>
            <a:r>
              <a:rPr lang="zh-CN" altLang="en-US" dirty="0" smtClean="0"/>
              <a:t>纪元（</a:t>
            </a:r>
            <a:r>
              <a:rPr lang="en-US" altLang="zh-CN" dirty="0" smtClean="0"/>
              <a:t>1970</a:t>
            </a:r>
            <a:r>
              <a:rPr lang="zh-CN" altLang="en-US" dirty="0" smtClean="0"/>
              <a:t>年</a:t>
            </a:r>
            <a:r>
              <a:rPr lang="en-US" altLang="zh-CN" dirty="0" smtClean="0"/>
              <a:t>1</a:t>
            </a:r>
            <a:r>
              <a:rPr lang="zh-CN" altLang="en-US" dirty="0" smtClean="0"/>
              <a:t>月</a:t>
            </a:r>
            <a:r>
              <a:rPr lang="en-US" altLang="zh-CN" dirty="0" smtClean="0"/>
              <a:t>1</a:t>
            </a:r>
            <a:r>
              <a:rPr lang="zh-CN" altLang="en-US" dirty="0" smtClean="0"/>
              <a:t>日）算起的纳秒数）。这个</a:t>
            </a:r>
            <a:r>
              <a:rPr lang="en-US" altLang="zh-CN" dirty="0" smtClean="0"/>
              <a:t>UTC</a:t>
            </a:r>
            <a:r>
              <a:rPr lang="zh-CN" altLang="en-US" dirty="0" smtClean="0"/>
              <a:t>值在时区转换过程中是不会发生变化的</a:t>
            </a:r>
            <a:endParaRPr lang="en-US" altLang="zh-CN" dirty="0" smtClean="0"/>
          </a:p>
          <a:p>
            <a:r>
              <a:rPr lang="zh-CN" altLang="en-US" dirty="0" smtClean="0"/>
              <a:t>当使用</a:t>
            </a:r>
            <a:r>
              <a:rPr lang="en-US" altLang="zh-CN" dirty="0" smtClean="0"/>
              <a:t>pandas</a:t>
            </a:r>
            <a:r>
              <a:rPr lang="zh-CN" altLang="en-US" dirty="0" smtClean="0"/>
              <a:t>的</a:t>
            </a:r>
            <a:r>
              <a:rPr lang="en-US" altLang="zh-CN" dirty="0" smtClean="0"/>
              <a:t>DateOffset</a:t>
            </a:r>
            <a:r>
              <a:rPr lang="zh-CN" altLang="en-US" dirty="0" smtClean="0"/>
              <a:t>对象执行时间算术运算时，运算过程会自动关注是否存在夏令时转变期</a:t>
            </a:r>
            <a:endParaRPr lang="zh-CN" altLang="en-US" dirty="0"/>
          </a:p>
        </p:txBody>
      </p:sp>
      <p:sp>
        <p:nvSpPr>
          <p:cNvPr id="4" name="灯片编号占位符 3"/>
          <p:cNvSpPr>
            <a:spLocks noGrp="1"/>
          </p:cNvSpPr>
          <p:nvPr>
            <p:ph type="sldNum" sz="quarter" idx="12"/>
          </p:nvPr>
        </p:nvSpPr>
        <p:spPr/>
        <p:txBody>
          <a:bodyPr/>
          <a:lstStyle/>
          <a:p>
            <a:fld id="{8FD60583-8607-4B3F-8BEC-45A6754AFBA3}" type="slidenum">
              <a:rPr lang="zh-CN" altLang="en-US" smtClean="0"/>
              <a:t>25</a:t>
            </a:fld>
            <a:endParaRPr lang="zh-CN" altLang="en-US"/>
          </a:p>
        </p:txBody>
      </p:sp>
      <p:pic>
        <p:nvPicPr>
          <p:cNvPr id="5" name="图片 4"/>
          <p:cNvPicPr>
            <a:picLocks noChangeAspect="1"/>
          </p:cNvPicPr>
          <p:nvPr/>
        </p:nvPicPr>
        <p:blipFill>
          <a:blip r:embed="rId2"/>
          <a:stretch>
            <a:fillRect/>
          </a:stretch>
        </p:blipFill>
        <p:spPr>
          <a:xfrm>
            <a:off x="6822545" y="1536542"/>
            <a:ext cx="5304762" cy="4742857"/>
          </a:xfrm>
          <a:prstGeom prst="rect">
            <a:avLst/>
          </a:prstGeom>
        </p:spPr>
      </p:pic>
    </p:spTree>
    <p:extLst>
      <p:ext uri="{BB962C8B-B14F-4D97-AF65-F5344CB8AC3E}">
        <p14:creationId xmlns:p14="http://schemas.microsoft.com/office/powerpoint/2010/main" val="35907655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不同时区之间的运算</a:t>
            </a:r>
            <a:endParaRPr lang="zh-CN" altLang="en-US" dirty="0"/>
          </a:p>
        </p:txBody>
      </p:sp>
      <p:sp>
        <p:nvSpPr>
          <p:cNvPr id="3" name="内容占位符 2"/>
          <p:cNvSpPr>
            <a:spLocks noGrp="1"/>
          </p:cNvSpPr>
          <p:nvPr>
            <p:ph idx="1"/>
          </p:nvPr>
        </p:nvSpPr>
        <p:spPr>
          <a:xfrm>
            <a:off x="838199" y="1825625"/>
            <a:ext cx="5640977" cy="4351338"/>
          </a:xfrm>
        </p:spPr>
        <p:txBody>
          <a:bodyPr/>
          <a:lstStyle/>
          <a:p>
            <a:r>
              <a:rPr lang="zh-CN" altLang="en-US" dirty="0"/>
              <a:t>如果两个时间序列的时区不同，在将它们合并到一起时，最终结果就会是</a:t>
            </a:r>
            <a:r>
              <a:rPr lang="en-US" altLang="zh-CN" dirty="0"/>
              <a:t>UTC</a:t>
            </a:r>
            <a:r>
              <a:rPr lang="zh-CN" altLang="en-US" dirty="0"/>
              <a:t>。由于时间戳其实是以</a:t>
            </a:r>
            <a:r>
              <a:rPr lang="en-US" altLang="zh-CN" dirty="0"/>
              <a:t>UTC</a:t>
            </a:r>
            <a:r>
              <a:rPr lang="zh-CN" altLang="en-US" dirty="0"/>
              <a:t>存储的，所以这是一个很简单的运算，并不需要发生任何转</a:t>
            </a:r>
            <a:r>
              <a:rPr lang="zh-CN" altLang="en-US" dirty="0" smtClean="0"/>
              <a:t>换。</a:t>
            </a:r>
            <a:endParaRPr lang="zh-CN" altLang="en-US" dirty="0"/>
          </a:p>
        </p:txBody>
      </p:sp>
      <p:sp>
        <p:nvSpPr>
          <p:cNvPr id="4" name="灯片编号占位符 3"/>
          <p:cNvSpPr>
            <a:spLocks noGrp="1"/>
          </p:cNvSpPr>
          <p:nvPr>
            <p:ph type="sldNum" sz="quarter" idx="12"/>
          </p:nvPr>
        </p:nvSpPr>
        <p:spPr/>
        <p:txBody>
          <a:bodyPr/>
          <a:lstStyle/>
          <a:p>
            <a:fld id="{8FD60583-8607-4B3F-8BEC-45A6754AFBA3}" type="slidenum">
              <a:rPr lang="zh-CN" altLang="en-US" smtClean="0"/>
              <a:t>26</a:t>
            </a:fld>
            <a:endParaRPr lang="zh-CN" altLang="en-US"/>
          </a:p>
        </p:txBody>
      </p:sp>
      <p:pic>
        <p:nvPicPr>
          <p:cNvPr id="5" name="图片 4"/>
          <p:cNvPicPr>
            <a:picLocks noChangeAspect="1"/>
          </p:cNvPicPr>
          <p:nvPr/>
        </p:nvPicPr>
        <p:blipFill>
          <a:blip r:embed="rId2"/>
          <a:stretch>
            <a:fillRect/>
          </a:stretch>
        </p:blipFill>
        <p:spPr>
          <a:xfrm>
            <a:off x="6715984" y="1335560"/>
            <a:ext cx="5047619" cy="4657143"/>
          </a:xfrm>
          <a:prstGeom prst="rect">
            <a:avLst/>
          </a:prstGeom>
        </p:spPr>
      </p:pic>
    </p:spTree>
    <p:extLst>
      <p:ext uri="{BB962C8B-B14F-4D97-AF65-F5344CB8AC3E}">
        <p14:creationId xmlns:p14="http://schemas.microsoft.com/office/powerpoint/2010/main" val="9656446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时期及其算术运算</a:t>
            </a:r>
            <a:endParaRPr lang="zh-CN" altLang="en-US" dirty="0"/>
          </a:p>
        </p:txBody>
      </p:sp>
      <p:sp>
        <p:nvSpPr>
          <p:cNvPr id="3" name="内容占位符 2"/>
          <p:cNvSpPr>
            <a:spLocks noGrp="1"/>
          </p:cNvSpPr>
          <p:nvPr>
            <p:ph idx="1"/>
          </p:nvPr>
        </p:nvSpPr>
        <p:spPr>
          <a:xfrm>
            <a:off x="838200" y="1825625"/>
            <a:ext cx="4796246" cy="4351338"/>
          </a:xfrm>
        </p:spPr>
        <p:txBody>
          <a:bodyPr/>
          <a:lstStyle/>
          <a:p>
            <a:r>
              <a:rPr lang="zh-CN" altLang="en-US" dirty="0"/>
              <a:t>时期（</a:t>
            </a:r>
            <a:r>
              <a:rPr lang="en-US" altLang="zh-CN" dirty="0"/>
              <a:t>period</a:t>
            </a:r>
            <a:r>
              <a:rPr lang="zh-CN" altLang="en-US" dirty="0"/>
              <a:t>）表示的是时间区间，比如数日、数月、数季、数年等。</a:t>
            </a:r>
            <a:r>
              <a:rPr lang="en-US" altLang="zh-CN" dirty="0"/>
              <a:t>Period</a:t>
            </a:r>
            <a:r>
              <a:rPr lang="zh-CN" altLang="en-US" dirty="0"/>
              <a:t>类所表示的就是这种数据类型，其构造函数需要用到一个字符串或整数，以及表</a:t>
            </a:r>
            <a:r>
              <a:rPr lang="en-US" altLang="zh-CN" dirty="0"/>
              <a:t>10-4</a:t>
            </a:r>
            <a:r>
              <a:rPr lang="zh-CN" altLang="en-US" dirty="0"/>
              <a:t>中的频</a:t>
            </a:r>
            <a:r>
              <a:rPr lang="zh-CN" altLang="en-US" dirty="0" smtClean="0"/>
              <a:t>率</a:t>
            </a:r>
            <a:endParaRPr lang="en-US" altLang="zh-CN" dirty="0" smtClean="0"/>
          </a:p>
          <a:p>
            <a:r>
              <a:rPr lang="zh-CN" altLang="en-US" dirty="0"/>
              <a:t>如</a:t>
            </a:r>
            <a:r>
              <a:rPr lang="zh-CN" altLang="en-US" dirty="0" smtClean="0"/>
              <a:t>果两个</a:t>
            </a:r>
            <a:r>
              <a:rPr lang="en-US" altLang="zh-CN" dirty="0" smtClean="0"/>
              <a:t>period</a:t>
            </a:r>
            <a:r>
              <a:rPr lang="zh-CN" altLang="en-US" dirty="0" smtClean="0"/>
              <a:t>对象拥有相同的频率，则他们的差就是他们之间的单位数量</a:t>
            </a:r>
            <a:endParaRPr lang="zh-CN" altLang="en-US" dirty="0"/>
          </a:p>
        </p:txBody>
      </p:sp>
      <p:sp>
        <p:nvSpPr>
          <p:cNvPr id="4" name="灯片编号占位符 3"/>
          <p:cNvSpPr>
            <a:spLocks noGrp="1"/>
          </p:cNvSpPr>
          <p:nvPr>
            <p:ph type="sldNum" sz="quarter" idx="12"/>
          </p:nvPr>
        </p:nvSpPr>
        <p:spPr/>
        <p:txBody>
          <a:bodyPr/>
          <a:lstStyle/>
          <a:p>
            <a:fld id="{8FD60583-8607-4B3F-8BEC-45A6754AFBA3}" type="slidenum">
              <a:rPr lang="zh-CN" altLang="en-US" smtClean="0"/>
              <a:t>27</a:t>
            </a:fld>
            <a:endParaRPr lang="zh-CN" altLang="en-US"/>
          </a:p>
        </p:txBody>
      </p:sp>
      <p:pic>
        <p:nvPicPr>
          <p:cNvPr id="5" name="图片 4"/>
          <p:cNvPicPr>
            <a:picLocks noChangeAspect="1"/>
          </p:cNvPicPr>
          <p:nvPr/>
        </p:nvPicPr>
        <p:blipFill>
          <a:blip r:embed="rId2"/>
          <a:stretch>
            <a:fillRect/>
          </a:stretch>
        </p:blipFill>
        <p:spPr>
          <a:xfrm>
            <a:off x="5634446" y="1108731"/>
            <a:ext cx="5790476" cy="5247619"/>
          </a:xfrm>
          <a:prstGeom prst="rect">
            <a:avLst/>
          </a:prstGeom>
        </p:spPr>
      </p:pic>
    </p:spTree>
    <p:extLst>
      <p:ext uri="{BB962C8B-B14F-4D97-AF65-F5344CB8AC3E}">
        <p14:creationId xmlns:p14="http://schemas.microsoft.com/office/powerpoint/2010/main" val="40355047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27223" y="544776"/>
            <a:ext cx="10515600" cy="1325563"/>
          </a:xfrm>
        </p:spPr>
        <p:txBody>
          <a:bodyPr/>
          <a:lstStyle/>
          <a:p>
            <a:r>
              <a:rPr lang="zh-CN" altLang="en-US" dirty="0" smtClean="0"/>
              <a:t>时期的频率转换</a:t>
            </a:r>
            <a:endParaRPr lang="zh-CN" altLang="en-US" dirty="0"/>
          </a:p>
        </p:txBody>
      </p:sp>
      <p:sp>
        <p:nvSpPr>
          <p:cNvPr id="3" name="内容占位符 2"/>
          <p:cNvSpPr>
            <a:spLocks noGrp="1"/>
          </p:cNvSpPr>
          <p:nvPr>
            <p:ph idx="1"/>
          </p:nvPr>
        </p:nvSpPr>
        <p:spPr>
          <a:xfrm>
            <a:off x="792638" y="1637545"/>
            <a:ext cx="5789024" cy="2180318"/>
          </a:xfrm>
        </p:spPr>
        <p:txBody>
          <a:bodyPr/>
          <a:lstStyle/>
          <a:p>
            <a:r>
              <a:rPr lang="en-US" altLang="zh-CN" dirty="0" smtClean="0"/>
              <a:t>Period</a:t>
            </a:r>
            <a:r>
              <a:rPr lang="zh-CN" altLang="en-US" dirty="0" smtClean="0"/>
              <a:t>和</a:t>
            </a:r>
            <a:r>
              <a:rPr lang="en-US" altLang="zh-CN" dirty="0" smtClean="0"/>
              <a:t>PeriodIndex</a:t>
            </a:r>
            <a:r>
              <a:rPr lang="zh-CN" altLang="en-US" dirty="0" smtClean="0"/>
              <a:t>对象都可以通过其</a:t>
            </a:r>
            <a:r>
              <a:rPr lang="en-US" altLang="zh-CN" dirty="0" smtClean="0"/>
              <a:t>asfreq</a:t>
            </a:r>
            <a:r>
              <a:rPr lang="zh-CN" altLang="en-US" dirty="0" smtClean="0"/>
              <a:t>方法被转换成别的频率。</a:t>
            </a:r>
            <a:endParaRPr lang="en-US" altLang="zh-CN" dirty="0" smtClean="0"/>
          </a:p>
          <a:p>
            <a:r>
              <a:rPr lang="zh-CN" altLang="en-US" dirty="0" smtClean="0"/>
              <a:t>假设我们有一个年度时期，希望将其转换为当年年初或年末的一个月度时期</a:t>
            </a:r>
            <a:endParaRPr lang="zh-CN" altLang="en-US" dirty="0"/>
          </a:p>
        </p:txBody>
      </p:sp>
      <p:sp>
        <p:nvSpPr>
          <p:cNvPr id="4" name="灯片编号占位符 3"/>
          <p:cNvSpPr>
            <a:spLocks noGrp="1"/>
          </p:cNvSpPr>
          <p:nvPr>
            <p:ph type="sldNum" sz="quarter" idx="12"/>
          </p:nvPr>
        </p:nvSpPr>
        <p:spPr/>
        <p:txBody>
          <a:bodyPr/>
          <a:lstStyle/>
          <a:p>
            <a:fld id="{8FD60583-8607-4B3F-8BEC-45A6754AFBA3}" type="slidenum">
              <a:rPr lang="zh-CN" altLang="en-US" smtClean="0"/>
              <a:t>28</a:t>
            </a:fld>
            <a:endParaRPr lang="zh-CN" altLang="en-US"/>
          </a:p>
        </p:txBody>
      </p:sp>
      <p:pic>
        <p:nvPicPr>
          <p:cNvPr id="5" name="图片 4"/>
          <p:cNvPicPr>
            <a:picLocks noChangeAspect="1"/>
          </p:cNvPicPr>
          <p:nvPr/>
        </p:nvPicPr>
        <p:blipFill>
          <a:blip r:embed="rId2"/>
          <a:stretch>
            <a:fillRect/>
          </a:stretch>
        </p:blipFill>
        <p:spPr>
          <a:xfrm>
            <a:off x="7058562" y="152824"/>
            <a:ext cx="4295238" cy="4590476"/>
          </a:xfrm>
          <a:prstGeom prst="rect">
            <a:avLst/>
          </a:prstGeom>
        </p:spPr>
      </p:pic>
      <p:pic>
        <p:nvPicPr>
          <p:cNvPr id="7" name="图片 6"/>
          <p:cNvPicPr>
            <a:picLocks noChangeAspect="1"/>
          </p:cNvPicPr>
          <p:nvPr/>
        </p:nvPicPr>
        <p:blipFill>
          <a:blip r:embed="rId3"/>
          <a:stretch>
            <a:fillRect/>
          </a:stretch>
        </p:blipFill>
        <p:spPr>
          <a:xfrm>
            <a:off x="1027223" y="4005943"/>
            <a:ext cx="5600000" cy="2342857"/>
          </a:xfrm>
          <a:prstGeom prst="rect">
            <a:avLst/>
          </a:prstGeom>
        </p:spPr>
      </p:pic>
      <p:pic>
        <p:nvPicPr>
          <p:cNvPr id="8" name="图片 7"/>
          <p:cNvPicPr>
            <a:picLocks noChangeAspect="1"/>
          </p:cNvPicPr>
          <p:nvPr/>
        </p:nvPicPr>
        <p:blipFill>
          <a:blip r:embed="rId4"/>
          <a:stretch>
            <a:fillRect/>
          </a:stretch>
        </p:blipFill>
        <p:spPr>
          <a:xfrm>
            <a:off x="7058562" y="4743300"/>
            <a:ext cx="2885714" cy="2400000"/>
          </a:xfrm>
          <a:prstGeom prst="rect">
            <a:avLst/>
          </a:prstGeom>
        </p:spPr>
      </p:pic>
    </p:spTree>
    <p:extLst>
      <p:ext uri="{BB962C8B-B14F-4D97-AF65-F5344CB8AC3E}">
        <p14:creationId xmlns:p14="http://schemas.microsoft.com/office/powerpoint/2010/main" val="395171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8053" y="464918"/>
            <a:ext cx="10515600" cy="1325563"/>
          </a:xfrm>
        </p:spPr>
        <p:txBody>
          <a:bodyPr/>
          <a:lstStyle/>
          <a:p>
            <a:r>
              <a:rPr lang="zh-CN" altLang="en-US" dirty="0" smtClean="0"/>
              <a:t>按季度计算的时期频率</a:t>
            </a:r>
            <a:endParaRPr lang="zh-CN" altLang="en-US" dirty="0"/>
          </a:p>
        </p:txBody>
      </p:sp>
      <p:sp>
        <p:nvSpPr>
          <p:cNvPr id="3" name="内容占位符 2"/>
          <p:cNvSpPr>
            <a:spLocks noGrp="1"/>
          </p:cNvSpPr>
          <p:nvPr>
            <p:ph idx="1"/>
          </p:nvPr>
        </p:nvSpPr>
        <p:spPr>
          <a:xfrm>
            <a:off x="838200" y="1825625"/>
            <a:ext cx="5562600" cy="2972798"/>
          </a:xfrm>
        </p:spPr>
        <p:txBody>
          <a:bodyPr>
            <a:normAutofit fontScale="92500" lnSpcReduction="20000"/>
          </a:bodyPr>
          <a:lstStyle/>
          <a:p>
            <a:r>
              <a:rPr lang="zh-CN" altLang="en-US" dirty="0" smtClean="0"/>
              <a:t>季度型数据在会计、金融等领域中很常见。许多季度型数据都会涉及“财年末”的概念，通常是一年</a:t>
            </a:r>
            <a:r>
              <a:rPr lang="en-US" altLang="zh-CN" dirty="0" smtClean="0"/>
              <a:t>12</a:t>
            </a:r>
            <a:r>
              <a:rPr lang="zh-CN" altLang="en-US" dirty="0" smtClean="0"/>
              <a:t>个月中某月的最后一个日历日或工作日。就这一点来说，时期</a:t>
            </a:r>
            <a:r>
              <a:rPr lang="en-US" altLang="zh-CN" dirty="0" smtClean="0"/>
              <a:t>"2012Q4"</a:t>
            </a:r>
            <a:r>
              <a:rPr lang="zh-CN" altLang="en-US" dirty="0" smtClean="0"/>
              <a:t>根据财年末的不同会有不同的含义。</a:t>
            </a:r>
            <a:endParaRPr lang="en-US" altLang="zh-CN" dirty="0" smtClean="0"/>
          </a:p>
          <a:p>
            <a:r>
              <a:rPr lang="en-US" altLang="zh-CN" dirty="0" smtClean="0"/>
              <a:t>pandas</a:t>
            </a:r>
            <a:r>
              <a:rPr lang="zh-CN" altLang="en-US" dirty="0" smtClean="0"/>
              <a:t>支持</a:t>
            </a:r>
            <a:r>
              <a:rPr lang="en-US" altLang="zh-CN" dirty="0" smtClean="0"/>
              <a:t>12</a:t>
            </a:r>
            <a:r>
              <a:rPr lang="zh-CN" altLang="en-US" dirty="0" smtClean="0"/>
              <a:t>种可能的季度型频率，即</a:t>
            </a:r>
            <a:r>
              <a:rPr lang="en-US" altLang="zh-CN" dirty="0" smtClean="0"/>
              <a:t>Q-JAN</a:t>
            </a:r>
            <a:r>
              <a:rPr lang="zh-CN" altLang="en-US" dirty="0" smtClean="0"/>
              <a:t>到</a:t>
            </a:r>
            <a:r>
              <a:rPr lang="en-US" altLang="zh-CN" dirty="0" smtClean="0"/>
              <a:t>Q-DEC</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8FD60583-8607-4B3F-8BEC-45A6754AFBA3}" type="slidenum">
              <a:rPr lang="zh-CN" altLang="en-US" smtClean="0"/>
              <a:t>29</a:t>
            </a:fld>
            <a:endParaRPr lang="zh-CN" altLang="en-US"/>
          </a:p>
        </p:txBody>
      </p:sp>
      <p:pic>
        <p:nvPicPr>
          <p:cNvPr id="5" name="图片 4"/>
          <p:cNvPicPr>
            <a:picLocks noChangeAspect="1"/>
          </p:cNvPicPr>
          <p:nvPr/>
        </p:nvPicPr>
        <p:blipFill>
          <a:blip r:embed="rId2"/>
          <a:stretch>
            <a:fillRect/>
          </a:stretch>
        </p:blipFill>
        <p:spPr>
          <a:xfrm>
            <a:off x="6621006" y="1127700"/>
            <a:ext cx="5028571" cy="5323809"/>
          </a:xfrm>
          <a:prstGeom prst="rect">
            <a:avLst/>
          </a:prstGeom>
        </p:spPr>
      </p:pic>
      <p:pic>
        <p:nvPicPr>
          <p:cNvPr id="6" name="图片 5"/>
          <p:cNvPicPr>
            <a:picLocks noChangeAspect="1"/>
          </p:cNvPicPr>
          <p:nvPr/>
        </p:nvPicPr>
        <p:blipFill>
          <a:blip r:embed="rId3"/>
          <a:stretch>
            <a:fillRect/>
          </a:stretch>
        </p:blipFill>
        <p:spPr>
          <a:xfrm>
            <a:off x="708053" y="4519743"/>
            <a:ext cx="5533333" cy="2085714"/>
          </a:xfrm>
          <a:prstGeom prst="rect">
            <a:avLst/>
          </a:prstGeom>
        </p:spPr>
      </p:pic>
    </p:spTree>
    <p:extLst>
      <p:ext uri="{BB962C8B-B14F-4D97-AF65-F5344CB8AC3E}">
        <p14:creationId xmlns:p14="http://schemas.microsoft.com/office/powerpoint/2010/main" val="33497406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准备（</a:t>
            </a:r>
            <a:r>
              <a:rPr lang="en-US" altLang="zh-CN" dirty="0" smtClean="0"/>
              <a:t>cont.)</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smtClean="0"/>
              <a:t>本章主要讲解前</a:t>
            </a:r>
            <a:r>
              <a:rPr lang="en-US" altLang="zh-CN" dirty="0" smtClean="0"/>
              <a:t>3</a:t>
            </a:r>
            <a:r>
              <a:rPr lang="zh-CN" altLang="en-US" dirty="0" smtClean="0"/>
              <a:t>种时间序列。许多技术都可用于处理实验型时间序列，其索引可能是一个整数或浮点数（表示从实验开始算起已经过去的时间）。最简单也最常见的时间序列都是用时间戳进行索引的。</a:t>
            </a:r>
          </a:p>
          <a:p>
            <a:r>
              <a:rPr lang="en-US" altLang="zh-CN" dirty="0" smtClean="0"/>
              <a:t>pandas</a:t>
            </a:r>
            <a:r>
              <a:rPr lang="zh-CN" altLang="en-US" dirty="0" smtClean="0"/>
              <a:t>提供了一组标准的时间序列处理工具和数据算法。因此，你可以高效处理非常大的时间序列，轻松地进行切片</a:t>
            </a:r>
            <a:r>
              <a:rPr lang="en-US" altLang="zh-CN" dirty="0" smtClean="0"/>
              <a:t>/</a:t>
            </a:r>
            <a:r>
              <a:rPr lang="zh-CN" altLang="en-US" dirty="0" smtClean="0"/>
              <a:t>切块、聚合、对定期</a:t>
            </a:r>
            <a:r>
              <a:rPr lang="en-US" altLang="zh-CN" dirty="0" smtClean="0"/>
              <a:t>/</a:t>
            </a:r>
            <a:r>
              <a:rPr lang="zh-CN" altLang="en-US" dirty="0" smtClean="0"/>
              <a:t>不定期的时间序列进行重采样等。可能你已经猜到了，这些工具中大部分都对金融和经济数据尤为有用，但当然也可以用它们来分析服务器日志数据。</a:t>
            </a:r>
          </a:p>
          <a:p>
            <a:r>
              <a:rPr lang="zh-CN" altLang="en-US" dirty="0" smtClean="0"/>
              <a:t>注意：本章中部分功能和代码（比如处理时期的那些）用到了已经停止更新的</a:t>
            </a:r>
            <a:r>
              <a:rPr lang="en-US" altLang="zh-CN" dirty="0" smtClean="0"/>
              <a:t>scikits.timeseries</a:t>
            </a:r>
            <a:r>
              <a:rPr lang="zh-CN" altLang="en-US" dirty="0" smtClean="0"/>
              <a:t>库</a:t>
            </a:r>
            <a:endParaRPr lang="zh-CN" altLang="en-US" dirty="0"/>
          </a:p>
        </p:txBody>
      </p:sp>
      <p:sp>
        <p:nvSpPr>
          <p:cNvPr id="4" name="灯片编号占位符 3"/>
          <p:cNvSpPr>
            <a:spLocks noGrp="1"/>
          </p:cNvSpPr>
          <p:nvPr>
            <p:ph type="sldNum" sz="quarter" idx="12"/>
          </p:nvPr>
        </p:nvSpPr>
        <p:spPr/>
        <p:txBody>
          <a:bodyPr/>
          <a:lstStyle/>
          <a:p>
            <a:fld id="{8FD60583-8607-4B3F-8BEC-45A6754AFBA3}" type="slidenum">
              <a:rPr lang="zh-CN" altLang="en-US" smtClean="0"/>
              <a:t>3</a:t>
            </a:fld>
            <a:endParaRPr lang="zh-CN" altLang="en-US"/>
          </a:p>
        </p:txBody>
      </p:sp>
    </p:spTree>
    <p:extLst>
      <p:ext uri="{BB962C8B-B14F-4D97-AF65-F5344CB8AC3E}">
        <p14:creationId xmlns:p14="http://schemas.microsoft.com/office/powerpoint/2010/main" val="39100547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将</a:t>
            </a:r>
            <a:r>
              <a:rPr lang="en-US" altLang="zh-CN" dirty="0"/>
              <a:t>Timestamp</a:t>
            </a:r>
            <a:r>
              <a:rPr lang="zh-CN" altLang="en-US" dirty="0"/>
              <a:t>转换为</a:t>
            </a:r>
            <a:r>
              <a:rPr lang="en-US" altLang="zh-CN" dirty="0"/>
              <a:t>Period</a:t>
            </a:r>
            <a:r>
              <a:rPr lang="zh-CN" altLang="en-US" dirty="0"/>
              <a:t>（及其反向过程）</a:t>
            </a:r>
          </a:p>
        </p:txBody>
      </p:sp>
      <p:sp>
        <p:nvSpPr>
          <p:cNvPr id="3" name="内容占位符 2"/>
          <p:cNvSpPr>
            <a:spLocks noGrp="1"/>
          </p:cNvSpPr>
          <p:nvPr>
            <p:ph idx="1"/>
          </p:nvPr>
        </p:nvSpPr>
        <p:spPr>
          <a:xfrm>
            <a:off x="838200" y="1825625"/>
            <a:ext cx="2732314" cy="4351338"/>
          </a:xfrm>
        </p:spPr>
        <p:txBody>
          <a:bodyPr>
            <a:normAutofit fontScale="92500" lnSpcReduction="10000"/>
          </a:bodyPr>
          <a:lstStyle/>
          <a:p>
            <a:r>
              <a:rPr lang="zh-CN" altLang="en-US" dirty="0"/>
              <a:t>通过使用</a:t>
            </a:r>
            <a:r>
              <a:rPr lang="en-US" altLang="zh-CN" dirty="0"/>
              <a:t>to_period</a:t>
            </a:r>
            <a:r>
              <a:rPr lang="zh-CN" altLang="en-US" dirty="0"/>
              <a:t>方法，可以将由时间戳索引的</a:t>
            </a:r>
            <a:r>
              <a:rPr lang="en-US" altLang="zh-CN" dirty="0"/>
              <a:t>Series</a:t>
            </a:r>
            <a:r>
              <a:rPr lang="zh-CN" altLang="en-US" dirty="0"/>
              <a:t>和</a:t>
            </a:r>
            <a:r>
              <a:rPr lang="en-US" altLang="zh-CN" dirty="0"/>
              <a:t>DataFrame</a:t>
            </a:r>
            <a:r>
              <a:rPr lang="zh-CN" altLang="en-US" dirty="0"/>
              <a:t>对象转换为以时期索</a:t>
            </a:r>
            <a:r>
              <a:rPr lang="zh-CN" altLang="en-US" dirty="0" smtClean="0"/>
              <a:t>引</a:t>
            </a:r>
            <a:endParaRPr lang="en-US" altLang="zh-CN" dirty="0" smtClean="0"/>
          </a:p>
          <a:p>
            <a:r>
              <a:rPr lang="zh-CN" altLang="en-US" dirty="0" smtClean="0"/>
              <a:t>由于时期指的是非重叠时间区间，因此对于给定的频率，一个时间戳只能属于一个时期</a:t>
            </a:r>
            <a:endParaRPr lang="zh-CN" altLang="en-US" dirty="0"/>
          </a:p>
        </p:txBody>
      </p:sp>
      <p:sp>
        <p:nvSpPr>
          <p:cNvPr id="4" name="灯片编号占位符 3"/>
          <p:cNvSpPr>
            <a:spLocks noGrp="1"/>
          </p:cNvSpPr>
          <p:nvPr>
            <p:ph type="sldNum" sz="quarter" idx="12"/>
          </p:nvPr>
        </p:nvSpPr>
        <p:spPr/>
        <p:txBody>
          <a:bodyPr/>
          <a:lstStyle/>
          <a:p>
            <a:fld id="{8FD60583-8607-4B3F-8BEC-45A6754AFBA3}" type="slidenum">
              <a:rPr lang="zh-CN" altLang="en-US" smtClean="0"/>
              <a:t>30</a:t>
            </a:fld>
            <a:endParaRPr lang="zh-CN" altLang="en-US"/>
          </a:p>
        </p:txBody>
      </p:sp>
      <p:pic>
        <p:nvPicPr>
          <p:cNvPr id="5" name="图片 4"/>
          <p:cNvPicPr>
            <a:picLocks noChangeAspect="1"/>
          </p:cNvPicPr>
          <p:nvPr/>
        </p:nvPicPr>
        <p:blipFill>
          <a:blip r:embed="rId2"/>
          <a:stretch>
            <a:fillRect/>
          </a:stretch>
        </p:blipFill>
        <p:spPr>
          <a:xfrm>
            <a:off x="3727276" y="1954196"/>
            <a:ext cx="4476190" cy="3742857"/>
          </a:xfrm>
          <a:prstGeom prst="rect">
            <a:avLst/>
          </a:prstGeom>
        </p:spPr>
      </p:pic>
      <p:pic>
        <p:nvPicPr>
          <p:cNvPr id="6" name="图片 5"/>
          <p:cNvPicPr>
            <a:picLocks noChangeAspect="1"/>
          </p:cNvPicPr>
          <p:nvPr/>
        </p:nvPicPr>
        <p:blipFill>
          <a:blip r:embed="rId3"/>
          <a:stretch>
            <a:fillRect/>
          </a:stretch>
        </p:blipFill>
        <p:spPr>
          <a:xfrm>
            <a:off x="8035476" y="1825625"/>
            <a:ext cx="3666667" cy="4000000"/>
          </a:xfrm>
          <a:prstGeom prst="rect">
            <a:avLst/>
          </a:prstGeom>
        </p:spPr>
      </p:pic>
    </p:spTree>
    <p:extLst>
      <p:ext uri="{BB962C8B-B14F-4D97-AF65-F5344CB8AC3E}">
        <p14:creationId xmlns:p14="http://schemas.microsoft.com/office/powerpoint/2010/main" val="16967153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通过数组创建</a:t>
            </a:r>
            <a:r>
              <a:rPr lang="en-US" altLang="zh-CN" dirty="0" smtClean="0"/>
              <a:t>PeriodIndex</a:t>
            </a:r>
            <a:endParaRPr lang="zh-CN" altLang="en-US" dirty="0"/>
          </a:p>
        </p:txBody>
      </p:sp>
      <p:sp>
        <p:nvSpPr>
          <p:cNvPr id="3" name="内容占位符 2"/>
          <p:cNvSpPr>
            <a:spLocks noGrp="1"/>
          </p:cNvSpPr>
          <p:nvPr>
            <p:ph idx="1"/>
          </p:nvPr>
        </p:nvSpPr>
        <p:spPr>
          <a:xfrm>
            <a:off x="838199" y="1825625"/>
            <a:ext cx="5823857" cy="4351338"/>
          </a:xfrm>
        </p:spPr>
        <p:txBody>
          <a:bodyPr/>
          <a:lstStyle/>
          <a:p>
            <a:r>
              <a:rPr lang="zh-CN" altLang="en-US" dirty="0"/>
              <a:t>固定频率的数据集通常会将时间信息分开存放在多个列中。例如，在下面这个宏观经济数据集中，年度和季度就分别存放在不同的列</a:t>
            </a:r>
            <a:r>
              <a:rPr lang="zh-CN" altLang="en-US" dirty="0" smtClean="0"/>
              <a:t>中</a:t>
            </a:r>
            <a:endParaRPr lang="en-US" altLang="zh-CN" dirty="0" smtClean="0"/>
          </a:p>
          <a:p>
            <a:r>
              <a:rPr lang="zh-CN" altLang="en-US" dirty="0"/>
              <a:t>将这两个数组以及一个频率传入</a:t>
            </a:r>
            <a:r>
              <a:rPr lang="en-US" altLang="zh-CN" dirty="0"/>
              <a:t>PeriodIndex</a:t>
            </a:r>
            <a:r>
              <a:rPr lang="zh-CN" altLang="en-US" dirty="0"/>
              <a:t>，就可以将它们合并成</a:t>
            </a:r>
            <a:r>
              <a:rPr lang="en-US" altLang="zh-CN" dirty="0"/>
              <a:t>DataFrame</a:t>
            </a:r>
            <a:r>
              <a:rPr lang="zh-CN" altLang="en-US" dirty="0"/>
              <a:t>的一个索引</a:t>
            </a:r>
          </a:p>
        </p:txBody>
      </p:sp>
      <p:sp>
        <p:nvSpPr>
          <p:cNvPr id="4" name="灯片编号占位符 3"/>
          <p:cNvSpPr>
            <a:spLocks noGrp="1"/>
          </p:cNvSpPr>
          <p:nvPr>
            <p:ph type="sldNum" sz="quarter" idx="12"/>
          </p:nvPr>
        </p:nvSpPr>
        <p:spPr/>
        <p:txBody>
          <a:bodyPr/>
          <a:lstStyle/>
          <a:p>
            <a:fld id="{8FD60583-8607-4B3F-8BEC-45A6754AFBA3}" type="slidenum">
              <a:rPr lang="zh-CN" altLang="en-US" smtClean="0"/>
              <a:t>31</a:t>
            </a:fld>
            <a:endParaRPr lang="zh-CN" altLang="en-US"/>
          </a:p>
        </p:txBody>
      </p:sp>
      <p:pic>
        <p:nvPicPr>
          <p:cNvPr id="5" name="图片 4"/>
          <p:cNvPicPr>
            <a:picLocks noChangeAspect="1"/>
          </p:cNvPicPr>
          <p:nvPr/>
        </p:nvPicPr>
        <p:blipFill>
          <a:blip r:embed="rId2"/>
          <a:stretch>
            <a:fillRect/>
          </a:stretch>
        </p:blipFill>
        <p:spPr>
          <a:xfrm>
            <a:off x="6957601" y="95795"/>
            <a:ext cx="5313321" cy="6858000"/>
          </a:xfrm>
          <a:prstGeom prst="rect">
            <a:avLst/>
          </a:prstGeom>
        </p:spPr>
      </p:pic>
    </p:spTree>
    <p:extLst>
      <p:ext uri="{BB962C8B-B14F-4D97-AF65-F5344CB8AC3E}">
        <p14:creationId xmlns:p14="http://schemas.microsoft.com/office/powerpoint/2010/main" val="424565685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重采样及频率转换</a:t>
            </a:r>
          </a:p>
        </p:txBody>
      </p:sp>
      <p:sp>
        <p:nvSpPr>
          <p:cNvPr id="3" name="内容占位符 2"/>
          <p:cNvSpPr>
            <a:spLocks noGrp="1"/>
          </p:cNvSpPr>
          <p:nvPr>
            <p:ph idx="1"/>
          </p:nvPr>
        </p:nvSpPr>
        <p:spPr>
          <a:xfrm>
            <a:off x="838200" y="1825625"/>
            <a:ext cx="6825343" cy="4351338"/>
          </a:xfrm>
        </p:spPr>
        <p:txBody>
          <a:bodyPr/>
          <a:lstStyle/>
          <a:p>
            <a:r>
              <a:rPr lang="zh-CN" altLang="en-US" dirty="0"/>
              <a:t>重采样（</a:t>
            </a:r>
            <a:r>
              <a:rPr lang="en-US" altLang="zh-CN" dirty="0"/>
              <a:t>resampling</a:t>
            </a:r>
            <a:r>
              <a:rPr lang="zh-CN" altLang="en-US" dirty="0"/>
              <a:t>）指的是将时间序列从一个频率转换到另一个频率的处理过程。将高频率数据聚合到低频率称为降采样（</a:t>
            </a:r>
            <a:r>
              <a:rPr lang="en-US" altLang="zh-CN" dirty="0"/>
              <a:t>downsampling</a:t>
            </a:r>
            <a:r>
              <a:rPr lang="zh-CN" altLang="en-US" dirty="0"/>
              <a:t>），而将低频率数据转换到高频率则称为升采（</a:t>
            </a:r>
            <a:r>
              <a:rPr lang="en-US" altLang="zh-CN" dirty="0"/>
              <a:t>upsampling</a:t>
            </a:r>
            <a:r>
              <a:rPr lang="zh-CN" altLang="en-US" dirty="0"/>
              <a:t>）。并不是所有的重采样都能被划分到这两个大类中。例如，将</a:t>
            </a:r>
            <a:r>
              <a:rPr lang="en-US" altLang="zh-CN" dirty="0"/>
              <a:t>W-WED</a:t>
            </a:r>
            <a:r>
              <a:rPr lang="zh-CN" altLang="en-US" dirty="0"/>
              <a:t>（每周三）转换为</a:t>
            </a:r>
            <a:r>
              <a:rPr lang="en-US" altLang="zh-CN" dirty="0"/>
              <a:t>W-FRI</a:t>
            </a:r>
            <a:r>
              <a:rPr lang="zh-CN" altLang="en-US" dirty="0"/>
              <a:t>既不是降采样也不是升采样</a:t>
            </a:r>
            <a:r>
              <a:rPr lang="zh-CN" altLang="en-US" dirty="0" smtClean="0"/>
              <a:t>。</a:t>
            </a:r>
            <a:endParaRPr lang="zh-CN" altLang="en-US" dirty="0"/>
          </a:p>
          <a:p>
            <a:r>
              <a:rPr lang="en-US" altLang="zh-CN" dirty="0"/>
              <a:t>pandas</a:t>
            </a:r>
            <a:r>
              <a:rPr lang="zh-CN" altLang="en-US" dirty="0"/>
              <a:t>对象都带有一个</a:t>
            </a:r>
            <a:r>
              <a:rPr lang="en-US" altLang="zh-CN" dirty="0"/>
              <a:t>resample</a:t>
            </a:r>
            <a:r>
              <a:rPr lang="zh-CN" altLang="en-US" dirty="0"/>
              <a:t>方法，它是各种频率转换工作的主力函数</a:t>
            </a:r>
          </a:p>
        </p:txBody>
      </p:sp>
      <p:sp>
        <p:nvSpPr>
          <p:cNvPr id="4" name="灯片编号占位符 3"/>
          <p:cNvSpPr>
            <a:spLocks noGrp="1"/>
          </p:cNvSpPr>
          <p:nvPr>
            <p:ph type="sldNum" sz="quarter" idx="12"/>
          </p:nvPr>
        </p:nvSpPr>
        <p:spPr/>
        <p:txBody>
          <a:bodyPr/>
          <a:lstStyle/>
          <a:p>
            <a:fld id="{8FD60583-8607-4B3F-8BEC-45A6754AFBA3}" type="slidenum">
              <a:rPr lang="zh-CN" altLang="en-US" smtClean="0"/>
              <a:t>32</a:t>
            </a:fld>
            <a:endParaRPr lang="zh-CN" altLang="en-US"/>
          </a:p>
        </p:txBody>
      </p:sp>
      <p:pic>
        <p:nvPicPr>
          <p:cNvPr id="5" name="图片 4"/>
          <p:cNvPicPr>
            <a:picLocks noChangeAspect="1"/>
          </p:cNvPicPr>
          <p:nvPr/>
        </p:nvPicPr>
        <p:blipFill>
          <a:blip r:embed="rId2"/>
          <a:stretch>
            <a:fillRect/>
          </a:stretch>
        </p:blipFill>
        <p:spPr>
          <a:xfrm>
            <a:off x="7844114" y="1541617"/>
            <a:ext cx="4428571" cy="3200000"/>
          </a:xfrm>
          <a:prstGeom prst="rect">
            <a:avLst/>
          </a:prstGeom>
        </p:spPr>
      </p:pic>
    </p:spTree>
    <p:extLst>
      <p:ext uri="{BB962C8B-B14F-4D97-AF65-F5344CB8AC3E}">
        <p14:creationId xmlns:p14="http://schemas.microsoft.com/office/powerpoint/2010/main" val="16787463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a:t>
            </a:r>
            <a:r>
              <a:rPr lang="en-US" altLang="zh-CN" dirty="0" smtClean="0"/>
              <a:t>esample</a:t>
            </a:r>
            <a:r>
              <a:rPr lang="zh-CN" altLang="en-US" dirty="0" smtClean="0"/>
              <a:t>方法的参数</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8FD60583-8607-4B3F-8BEC-45A6754AFBA3}" type="slidenum">
              <a:rPr lang="zh-CN" altLang="en-US" smtClean="0"/>
              <a:t>33</a:t>
            </a:fld>
            <a:endParaRPr lang="zh-CN" altLang="en-US"/>
          </a:p>
        </p:txBody>
      </p:sp>
      <p:pic>
        <p:nvPicPr>
          <p:cNvPr id="5" name="图片 4"/>
          <p:cNvPicPr>
            <a:picLocks noChangeAspect="1"/>
          </p:cNvPicPr>
          <p:nvPr/>
        </p:nvPicPr>
        <p:blipFill>
          <a:blip r:embed="rId2"/>
          <a:stretch>
            <a:fillRect/>
          </a:stretch>
        </p:blipFill>
        <p:spPr>
          <a:xfrm>
            <a:off x="838200" y="1268413"/>
            <a:ext cx="5714286" cy="5819048"/>
          </a:xfrm>
          <a:prstGeom prst="rect">
            <a:avLst/>
          </a:prstGeom>
        </p:spPr>
      </p:pic>
    </p:spTree>
    <p:extLst>
      <p:ext uri="{BB962C8B-B14F-4D97-AF65-F5344CB8AC3E}">
        <p14:creationId xmlns:p14="http://schemas.microsoft.com/office/powerpoint/2010/main" val="12077714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降采样</a:t>
            </a:r>
            <a:endParaRPr lang="zh-CN" altLang="en-US" dirty="0"/>
          </a:p>
        </p:txBody>
      </p:sp>
      <p:sp>
        <p:nvSpPr>
          <p:cNvPr id="3" name="内容占位符 2"/>
          <p:cNvSpPr>
            <a:spLocks noGrp="1"/>
          </p:cNvSpPr>
          <p:nvPr>
            <p:ph idx="1"/>
          </p:nvPr>
        </p:nvSpPr>
        <p:spPr/>
        <p:txBody>
          <a:bodyPr>
            <a:normAutofit/>
          </a:bodyPr>
          <a:lstStyle/>
          <a:p>
            <a:r>
              <a:rPr lang="zh-CN" altLang="en-US" dirty="0"/>
              <a:t>将数据聚合到规整的低频率是一件非常普通的时间序列处理任务。待聚合的数据不必拥有固定的频率，期望的频率会自动定义聚合的面元边界，这些面元用于将时间序列拆分为多个片段。例如，要转换到月度频率（</a:t>
            </a:r>
            <a:r>
              <a:rPr lang="en-US" altLang="zh-CN" dirty="0"/>
              <a:t>'M'</a:t>
            </a:r>
            <a:r>
              <a:rPr lang="zh-CN" altLang="en-US" dirty="0"/>
              <a:t>或</a:t>
            </a:r>
            <a:r>
              <a:rPr lang="en-US" altLang="zh-CN" dirty="0"/>
              <a:t>'BM'</a:t>
            </a:r>
            <a:r>
              <a:rPr lang="zh-CN" altLang="en-US" dirty="0"/>
              <a:t>），数据需要被划分到多个单月时间段中。各时间段都是半开放的。一个数据点只能属于一个时间段，所有时间段的并集必须能组成整个时间帧</a:t>
            </a:r>
            <a:r>
              <a:rPr lang="zh-CN" altLang="en-US" dirty="0" smtClean="0"/>
              <a:t>。</a:t>
            </a:r>
            <a:endParaRPr lang="en-US" altLang="zh-CN" dirty="0" smtClean="0"/>
          </a:p>
          <a:p>
            <a:r>
              <a:rPr lang="zh-CN" altLang="en-US" dirty="0" smtClean="0"/>
              <a:t>在</a:t>
            </a:r>
            <a:r>
              <a:rPr lang="zh-CN" altLang="en-US" dirty="0"/>
              <a:t>用</a:t>
            </a:r>
            <a:r>
              <a:rPr lang="en-US" altLang="zh-CN" dirty="0"/>
              <a:t>resample</a:t>
            </a:r>
            <a:r>
              <a:rPr lang="zh-CN" altLang="en-US" dirty="0"/>
              <a:t>对数据进行降采样时，需要考虑两样东西：</a:t>
            </a:r>
          </a:p>
          <a:p>
            <a:pPr lvl="1"/>
            <a:r>
              <a:rPr lang="zh-CN" altLang="en-US" dirty="0" smtClean="0"/>
              <a:t>各</a:t>
            </a:r>
            <a:r>
              <a:rPr lang="zh-CN" altLang="en-US" dirty="0"/>
              <a:t>区间哪边是闭合的</a:t>
            </a:r>
            <a:r>
              <a:rPr lang="zh-CN" altLang="en-US" dirty="0" smtClean="0"/>
              <a:t>。</a:t>
            </a:r>
            <a:endParaRPr lang="en-US" altLang="zh-CN" dirty="0" smtClean="0"/>
          </a:p>
          <a:p>
            <a:pPr lvl="1"/>
            <a:r>
              <a:rPr lang="zh-CN" altLang="en-US" dirty="0" smtClean="0"/>
              <a:t>如</a:t>
            </a:r>
            <a:r>
              <a:rPr lang="zh-CN" altLang="en-US" dirty="0"/>
              <a:t>何标记各个聚合面元，用区间的开头还是末尾。</a:t>
            </a:r>
          </a:p>
        </p:txBody>
      </p:sp>
      <p:sp>
        <p:nvSpPr>
          <p:cNvPr id="4" name="灯片编号占位符 3"/>
          <p:cNvSpPr>
            <a:spLocks noGrp="1"/>
          </p:cNvSpPr>
          <p:nvPr>
            <p:ph type="sldNum" sz="quarter" idx="12"/>
          </p:nvPr>
        </p:nvSpPr>
        <p:spPr/>
        <p:txBody>
          <a:bodyPr/>
          <a:lstStyle/>
          <a:p>
            <a:fld id="{8FD60583-8607-4B3F-8BEC-45A6754AFBA3}" type="slidenum">
              <a:rPr lang="zh-CN" altLang="en-US" smtClean="0"/>
              <a:t>34</a:t>
            </a:fld>
            <a:endParaRPr lang="zh-CN" altLang="en-US"/>
          </a:p>
        </p:txBody>
      </p:sp>
    </p:spTree>
    <p:extLst>
      <p:ext uri="{BB962C8B-B14F-4D97-AF65-F5344CB8AC3E}">
        <p14:creationId xmlns:p14="http://schemas.microsoft.com/office/powerpoint/2010/main" val="42602762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a:t>
            </a:r>
            <a:r>
              <a:rPr lang="en-US" altLang="zh-CN" dirty="0" smtClean="0"/>
              <a:t>1</a:t>
            </a:r>
            <a:r>
              <a:rPr lang="zh-CN" altLang="en-US" dirty="0" smtClean="0"/>
              <a:t>分钟”数据 </a:t>
            </a:r>
            <a:r>
              <a:rPr lang="en-US" altLang="zh-CN" dirty="0" smtClean="0"/>
              <a:t>VS </a:t>
            </a:r>
            <a:r>
              <a:rPr lang="zh-CN" altLang="en-US" dirty="0" smtClean="0"/>
              <a:t>“</a:t>
            </a:r>
            <a:r>
              <a:rPr lang="en-US" altLang="zh-CN" dirty="0" smtClean="0"/>
              <a:t>5</a:t>
            </a:r>
            <a:r>
              <a:rPr lang="zh-CN" altLang="en-US" dirty="0" smtClean="0"/>
              <a:t>分钟”数据</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8FD60583-8607-4B3F-8BEC-45A6754AFBA3}" type="slidenum">
              <a:rPr lang="zh-CN" altLang="en-US" smtClean="0"/>
              <a:t>35</a:t>
            </a:fld>
            <a:endParaRPr lang="zh-CN" altLang="en-US"/>
          </a:p>
        </p:txBody>
      </p:sp>
      <p:pic>
        <p:nvPicPr>
          <p:cNvPr id="5" name="图片 4"/>
          <p:cNvPicPr>
            <a:picLocks noChangeAspect="1"/>
          </p:cNvPicPr>
          <p:nvPr/>
        </p:nvPicPr>
        <p:blipFill>
          <a:blip r:embed="rId2"/>
          <a:stretch>
            <a:fillRect/>
          </a:stretch>
        </p:blipFill>
        <p:spPr>
          <a:xfrm>
            <a:off x="838200" y="1825625"/>
            <a:ext cx="4371429" cy="2809524"/>
          </a:xfrm>
          <a:prstGeom prst="rect">
            <a:avLst/>
          </a:prstGeom>
        </p:spPr>
      </p:pic>
      <p:pic>
        <p:nvPicPr>
          <p:cNvPr id="6" name="图片 5"/>
          <p:cNvPicPr>
            <a:picLocks noChangeAspect="1"/>
          </p:cNvPicPr>
          <p:nvPr/>
        </p:nvPicPr>
        <p:blipFill>
          <a:blip r:embed="rId3"/>
          <a:stretch>
            <a:fillRect/>
          </a:stretch>
        </p:blipFill>
        <p:spPr>
          <a:xfrm>
            <a:off x="6658562" y="1825625"/>
            <a:ext cx="4695238" cy="3038095"/>
          </a:xfrm>
          <a:prstGeom prst="rect">
            <a:avLst/>
          </a:prstGeom>
        </p:spPr>
      </p:pic>
      <p:sp>
        <p:nvSpPr>
          <p:cNvPr id="7" name="燕尾形箭头 6"/>
          <p:cNvSpPr/>
          <p:nvPr/>
        </p:nvSpPr>
        <p:spPr>
          <a:xfrm>
            <a:off x="5434149" y="3108960"/>
            <a:ext cx="1114697" cy="58347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4"/>
          <a:stretch>
            <a:fillRect/>
          </a:stretch>
        </p:blipFill>
        <p:spPr>
          <a:xfrm>
            <a:off x="838200" y="4562762"/>
            <a:ext cx="5685714" cy="2295238"/>
          </a:xfrm>
          <a:prstGeom prst="rect">
            <a:avLst/>
          </a:prstGeom>
        </p:spPr>
      </p:pic>
    </p:spTree>
    <p:extLst>
      <p:ext uri="{BB962C8B-B14F-4D97-AF65-F5344CB8AC3E}">
        <p14:creationId xmlns:p14="http://schemas.microsoft.com/office/powerpoint/2010/main" val="305438713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OHLC</a:t>
            </a:r>
            <a:r>
              <a:rPr lang="zh-CN" altLang="en-US" dirty="0" smtClean="0"/>
              <a:t>重采样</a:t>
            </a:r>
            <a:endParaRPr lang="zh-CN" altLang="en-US" dirty="0"/>
          </a:p>
        </p:txBody>
      </p:sp>
      <p:sp>
        <p:nvSpPr>
          <p:cNvPr id="3" name="内容占位符 2"/>
          <p:cNvSpPr>
            <a:spLocks noGrp="1"/>
          </p:cNvSpPr>
          <p:nvPr>
            <p:ph idx="1"/>
          </p:nvPr>
        </p:nvSpPr>
        <p:spPr>
          <a:xfrm>
            <a:off x="838200" y="1825625"/>
            <a:ext cx="5736771" cy="4351338"/>
          </a:xfrm>
        </p:spPr>
        <p:txBody>
          <a:bodyPr/>
          <a:lstStyle/>
          <a:p>
            <a:r>
              <a:rPr lang="zh-CN" altLang="en-US" dirty="0"/>
              <a:t>金融领域中有一种无所不在的时间序列聚合方式，即计算各面元的四个值：第一个值（</a:t>
            </a:r>
            <a:r>
              <a:rPr lang="en-US" altLang="zh-CN" dirty="0"/>
              <a:t>open</a:t>
            </a:r>
            <a:r>
              <a:rPr lang="zh-CN" altLang="en-US" dirty="0"/>
              <a:t>，开盘）、最后一个值（</a:t>
            </a:r>
            <a:r>
              <a:rPr lang="en-US" altLang="zh-CN" dirty="0"/>
              <a:t>close</a:t>
            </a:r>
            <a:r>
              <a:rPr lang="zh-CN" altLang="en-US" dirty="0"/>
              <a:t>，收盘）、最大值（</a:t>
            </a:r>
            <a:r>
              <a:rPr lang="en-US" altLang="zh-CN" dirty="0"/>
              <a:t>high</a:t>
            </a:r>
            <a:r>
              <a:rPr lang="zh-CN" altLang="en-US" dirty="0"/>
              <a:t>，最高）以及最小值（</a:t>
            </a:r>
            <a:r>
              <a:rPr lang="en-US" altLang="zh-CN" dirty="0"/>
              <a:t>low</a:t>
            </a:r>
            <a:r>
              <a:rPr lang="zh-CN" altLang="en-US" dirty="0"/>
              <a:t>，最低）。传入</a:t>
            </a:r>
            <a:r>
              <a:rPr lang="en-US" altLang="zh-CN" dirty="0"/>
              <a:t>how='ohlc'</a:t>
            </a:r>
            <a:r>
              <a:rPr lang="zh-CN" altLang="en-US" dirty="0"/>
              <a:t>即可得到一个含有这四种聚合值的</a:t>
            </a:r>
            <a:r>
              <a:rPr lang="en-US" altLang="zh-CN" dirty="0"/>
              <a:t>DataFrame</a:t>
            </a:r>
            <a:r>
              <a:rPr lang="zh-CN" altLang="en-US" dirty="0"/>
              <a:t>。整个过程很高效，只需一次扫描即可计算出结果</a:t>
            </a:r>
          </a:p>
        </p:txBody>
      </p:sp>
      <p:sp>
        <p:nvSpPr>
          <p:cNvPr id="4" name="灯片编号占位符 3"/>
          <p:cNvSpPr>
            <a:spLocks noGrp="1"/>
          </p:cNvSpPr>
          <p:nvPr>
            <p:ph type="sldNum" sz="quarter" idx="12"/>
          </p:nvPr>
        </p:nvSpPr>
        <p:spPr/>
        <p:txBody>
          <a:bodyPr/>
          <a:lstStyle/>
          <a:p>
            <a:fld id="{8FD60583-8607-4B3F-8BEC-45A6754AFBA3}" type="slidenum">
              <a:rPr lang="zh-CN" altLang="en-US" smtClean="0"/>
              <a:t>36</a:t>
            </a:fld>
            <a:endParaRPr lang="zh-CN" altLang="en-US"/>
          </a:p>
        </p:txBody>
      </p:sp>
      <p:pic>
        <p:nvPicPr>
          <p:cNvPr id="5" name="图片 4"/>
          <p:cNvPicPr>
            <a:picLocks noChangeAspect="1"/>
          </p:cNvPicPr>
          <p:nvPr/>
        </p:nvPicPr>
        <p:blipFill>
          <a:blip r:embed="rId2"/>
          <a:stretch>
            <a:fillRect/>
          </a:stretch>
        </p:blipFill>
        <p:spPr>
          <a:xfrm>
            <a:off x="6737364" y="1825625"/>
            <a:ext cx="5188645" cy="1692638"/>
          </a:xfrm>
          <a:prstGeom prst="rect">
            <a:avLst/>
          </a:prstGeom>
        </p:spPr>
      </p:pic>
    </p:spTree>
    <p:extLst>
      <p:ext uri="{BB962C8B-B14F-4D97-AF65-F5344CB8AC3E}">
        <p14:creationId xmlns:p14="http://schemas.microsoft.com/office/powerpoint/2010/main" val="9025755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通过</a:t>
            </a:r>
            <a:r>
              <a:rPr lang="en-US" altLang="zh-CN" dirty="0" smtClean="0"/>
              <a:t>groupby</a:t>
            </a:r>
            <a:r>
              <a:rPr lang="zh-CN" altLang="en-US" dirty="0" smtClean="0"/>
              <a:t>进行重采样</a:t>
            </a:r>
            <a:endParaRPr lang="zh-CN" altLang="en-US" dirty="0"/>
          </a:p>
        </p:txBody>
      </p:sp>
      <p:sp>
        <p:nvSpPr>
          <p:cNvPr id="3" name="内容占位符 2"/>
          <p:cNvSpPr>
            <a:spLocks noGrp="1"/>
          </p:cNvSpPr>
          <p:nvPr>
            <p:ph idx="1"/>
          </p:nvPr>
        </p:nvSpPr>
        <p:spPr>
          <a:xfrm>
            <a:off x="838200" y="1825625"/>
            <a:ext cx="5823857" cy="4351338"/>
          </a:xfrm>
        </p:spPr>
        <p:txBody>
          <a:bodyPr/>
          <a:lstStyle/>
          <a:p>
            <a:r>
              <a:rPr lang="zh-CN" altLang="en-US" dirty="0"/>
              <a:t>另一种降采样的办法是使用</a:t>
            </a:r>
            <a:r>
              <a:rPr lang="en-US" altLang="zh-CN" dirty="0"/>
              <a:t>pandas</a:t>
            </a:r>
            <a:r>
              <a:rPr lang="zh-CN" altLang="en-US" dirty="0"/>
              <a:t>的</a:t>
            </a:r>
            <a:r>
              <a:rPr lang="en-US" altLang="zh-CN" dirty="0"/>
              <a:t>groupby</a:t>
            </a:r>
            <a:r>
              <a:rPr lang="zh-CN" altLang="en-US" dirty="0"/>
              <a:t>功能</a:t>
            </a:r>
            <a:r>
              <a:rPr lang="zh-CN" altLang="en-US" dirty="0" smtClean="0"/>
              <a:t>。</a:t>
            </a:r>
            <a:endParaRPr lang="en-US" altLang="zh-CN" dirty="0" smtClean="0"/>
          </a:p>
          <a:p>
            <a:r>
              <a:rPr lang="zh-CN" altLang="en-US" dirty="0" smtClean="0"/>
              <a:t>例</a:t>
            </a:r>
            <a:r>
              <a:rPr lang="zh-CN" altLang="en-US" dirty="0"/>
              <a:t>如，你打算根据月份或星期几进行分组，只需传入一个能够访问时间序列的索引上的这些字段的函数即可</a:t>
            </a:r>
          </a:p>
        </p:txBody>
      </p:sp>
      <p:sp>
        <p:nvSpPr>
          <p:cNvPr id="4" name="灯片编号占位符 3"/>
          <p:cNvSpPr>
            <a:spLocks noGrp="1"/>
          </p:cNvSpPr>
          <p:nvPr>
            <p:ph type="sldNum" sz="quarter" idx="12"/>
          </p:nvPr>
        </p:nvSpPr>
        <p:spPr/>
        <p:txBody>
          <a:bodyPr/>
          <a:lstStyle/>
          <a:p>
            <a:fld id="{8FD60583-8607-4B3F-8BEC-45A6754AFBA3}" type="slidenum">
              <a:rPr lang="zh-CN" altLang="en-US" smtClean="0"/>
              <a:t>37</a:t>
            </a:fld>
            <a:endParaRPr lang="zh-CN" altLang="en-US"/>
          </a:p>
        </p:txBody>
      </p:sp>
      <p:pic>
        <p:nvPicPr>
          <p:cNvPr id="5" name="图片 4"/>
          <p:cNvPicPr>
            <a:picLocks noChangeAspect="1"/>
          </p:cNvPicPr>
          <p:nvPr/>
        </p:nvPicPr>
        <p:blipFill>
          <a:blip r:embed="rId2"/>
          <a:stretch>
            <a:fillRect/>
          </a:stretch>
        </p:blipFill>
        <p:spPr>
          <a:xfrm>
            <a:off x="6662057" y="1825625"/>
            <a:ext cx="4495238" cy="3171429"/>
          </a:xfrm>
          <a:prstGeom prst="rect">
            <a:avLst/>
          </a:prstGeom>
        </p:spPr>
      </p:pic>
      <p:sp>
        <p:nvSpPr>
          <p:cNvPr id="6" name="矩形标注 5"/>
          <p:cNvSpPr/>
          <p:nvPr/>
        </p:nvSpPr>
        <p:spPr>
          <a:xfrm>
            <a:off x="10740788" y="4408227"/>
            <a:ext cx="1269242" cy="1364776"/>
          </a:xfrm>
          <a:prstGeom prst="wedgeRectCallout">
            <a:avLst>
              <a:gd name="adj1" fmla="val -180998"/>
              <a:gd name="adj2" fmla="val -98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返</a:t>
            </a:r>
            <a:r>
              <a:rPr lang="zh-CN" altLang="en-US" dirty="0" smtClean="0"/>
              <a:t>回某天是每周的周几，周一为</a:t>
            </a:r>
            <a:r>
              <a:rPr lang="en-US" altLang="zh-CN" dirty="0" smtClean="0"/>
              <a:t>0</a:t>
            </a:r>
            <a:endParaRPr lang="zh-CN" altLang="en-US" dirty="0"/>
          </a:p>
        </p:txBody>
      </p:sp>
    </p:spTree>
    <p:extLst>
      <p:ext uri="{BB962C8B-B14F-4D97-AF65-F5344CB8AC3E}">
        <p14:creationId xmlns:p14="http://schemas.microsoft.com/office/powerpoint/2010/main" val="30366076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升采样和插值</a:t>
            </a:r>
            <a:endParaRPr lang="zh-CN" altLang="en-US" dirty="0"/>
          </a:p>
        </p:txBody>
      </p:sp>
      <p:sp>
        <p:nvSpPr>
          <p:cNvPr id="3" name="内容占位符 2"/>
          <p:cNvSpPr>
            <a:spLocks noGrp="1"/>
          </p:cNvSpPr>
          <p:nvPr>
            <p:ph idx="1"/>
          </p:nvPr>
        </p:nvSpPr>
        <p:spPr>
          <a:xfrm>
            <a:off x="838200" y="1825625"/>
            <a:ext cx="5257800" cy="4351338"/>
          </a:xfrm>
        </p:spPr>
        <p:txBody>
          <a:bodyPr/>
          <a:lstStyle/>
          <a:p>
            <a:r>
              <a:rPr lang="zh-CN" altLang="en-US" dirty="0"/>
              <a:t>在将数据从低频率转换到高频率时，就不需要聚合</a:t>
            </a:r>
            <a:r>
              <a:rPr lang="zh-CN" altLang="en-US" dirty="0" smtClean="0"/>
              <a:t>了</a:t>
            </a:r>
            <a:endParaRPr lang="en-US" altLang="zh-CN" dirty="0" smtClean="0"/>
          </a:p>
          <a:p>
            <a:r>
              <a:rPr lang="zh-CN" altLang="en-US" dirty="0"/>
              <a:t>将其重采样到日频率，默认会引入缺失值</a:t>
            </a:r>
          </a:p>
        </p:txBody>
      </p:sp>
      <p:sp>
        <p:nvSpPr>
          <p:cNvPr id="4" name="灯片编号占位符 3"/>
          <p:cNvSpPr>
            <a:spLocks noGrp="1"/>
          </p:cNvSpPr>
          <p:nvPr>
            <p:ph type="sldNum" sz="quarter" idx="12"/>
          </p:nvPr>
        </p:nvSpPr>
        <p:spPr/>
        <p:txBody>
          <a:bodyPr/>
          <a:lstStyle/>
          <a:p>
            <a:fld id="{8FD60583-8607-4B3F-8BEC-45A6754AFBA3}" type="slidenum">
              <a:rPr lang="zh-CN" altLang="en-US" smtClean="0"/>
              <a:t>38</a:t>
            </a:fld>
            <a:endParaRPr lang="zh-CN" altLang="en-US"/>
          </a:p>
        </p:txBody>
      </p:sp>
      <p:pic>
        <p:nvPicPr>
          <p:cNvPr id="5" name="图片 4"/>
          <p:cNvPicPr>
            <a:picLocks noChangeAspect="1"/>
          </p:cNvPicPr>
          <p:nvPr/>
        </p:nvPicPr>
        <p:blipFill>
          <a:blip r:embed="rId2"/>
          <a:stretch>
            <a:fillRect/>
          </a:stretch>
        </p:blipFill>
        <p:spPr>
          <a:xfrm>
            <a:off x="6473677" y="121920"/>
            <a:ext cx="4400120" cy="6858000"/>
          </a:xfrm>
          <a:prstGeom prst="rect">
            <a:avLst/>
          </a:prstGeom>
        </p:spPr>
      </p:pic>
    </p:spTree>
    <p:extLst>
      <p:ext uri="{BB962C8B-B14F-4D97-AF65-F5344CB8AC3E}">
        <p14:creationId xmlns:p14="http://schemas.microsoft.com/office/powerpoint/2010/main" val="379141382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通过时期进行重采样</a:t>
            </a:r>
            <a:endParaRPr lang="zh-CN" altLang="en-US" dirty="0"/>
          </a:p>
        </p:txBody>
      </p:sp>
      <p:sp>
        <p:nvSpPr>
          <p:cNvPr id="3" name="内容占位符 2"/>
          <p:cNvSpPr>
            <a:spLocks noGrp="1"/>
          </p:cNvSpPr>
          <p:nvPr>
            <p:ph idx="1"/>
          </p:nvPr>
        </p:nvSpPr>
        <p:spPr>
          <a:xfrm>
            <a:off x="838200" y="1825625"/>
            <a:ext cx="5553891" cy="4351338"/>
          </a:xfrm>
        </p:spPr>
        <p:txBody>
          <a:bodyPr>
            <a:normAutofit/>
          </a:bodyPr>
          <a:lstStyle/>
          <a:p>
            <a:r>
              <a:rPr lang="zh-CN" altLang="en-US" dirty="0" smtClean="0"/>
              <a:t>对使</a:t>
            </a:r>
            <a:r>
              <a:rPr lang="zh-CN" altLang="en-US" dirty="0"/>
              <a:t>用时期索引的数据进行重采样是</a:t>
            </a:r>
            <a:r>
              <a:rPr lang="zh-CN" altLang="en-US" dirty="0" smtClean="0"/>
              <a:t>件简</a:t>
            </a:r>
            <a:r>
              <a:rPr lang="zh-CN" altLang="en-US" dirty="0"/>
              <a:t>单的事</a:t>
            </a:r>
            <a:r>
              <a:rPr lang="zh-CN" altLang="en-US" dirty="0" smtClean="0"/>
              <a:t>情</a:t>
            </a:r>
            <a:endParaRPr lang="en-US" altLang="zh-CN" dirty="0" smtClean="0"/>
          </a:p>
          <a:p>
            <a:r>
              <a:rPr lang="zh-CN" altLang="en-US" dirty="0"/>
              <a:t>升采样要稍微麻烦一些，因</a:t>
            </a:r>
            <a:r>
              <a:rPr lang="zh-CN" altLang="en-US" dirty="0" smtClean="0"/>
              <a:t>为必</a:t>
            </a:r>
            <a:r>
              <a:rPr lang="zh-CN" altLang="en-US" dirty="0"/>
              <a:t>须决定在新频率中各区间的哪端用于放置原来的值，就像</a:t>
            </a:r>
            <a:r>
              <a:rPr lang="en-US" altLang="zh-CN" dirty="0"/>
              <a:t>asfreq</a:t>
            </a:r>
            <a:r>
              <a:rPr lang="zh-CN" altLang="en-US" dirty="0"/>
              <a:t>方法那样。</a:t>
            </a:r>
            <a:r>
              <a:rPr lang="en-US" altLang="zh-CN" dirty="0"/>
              <a:t>convention</a:t>
            </a:r>
            <a:r>
              <a:rPr lang="zh-CN" altLang="en-US" dirty="0"/>
              <a:t>参数默认为</a:t>
            </a:r>
            <a:r>
              <a:rPr lang="en-US" altLang="zh-CN" dirty="0" smtClean="0"/>
              <a:t>'end</a:t>
            </a:r>
            <a:r>
              <a:rPr lang="en-US" altLang="zh-CN" dirty="0"/>
              <a:t>'</a:t>
            </a:r>
            <a:r>
              <a:rPr lang="zh-CN" altLang="en-US" dirty="0"/>
              <a:t>，可设置为</a:t>
            </a:r>
            <a:r>
              <a:rPr lang="en-US" altLang="zh-CN" dirty="0" smtClean="0"/>
              <a:t>'start‘</a:t>
            </a:r>
          </a:p>
          <a:p>
            <a:endParaRPr lang="zh-CN" altLang="en-US" dirty="0"/>
          </a:p>
        </p:txBody>
      </p:sp>
      <p:sp>
        <p:nvSpPr>
          <p:cNvPr id="4" name="灯片编号占位符 3"/>
          <p:cNvSpPr>
            <a:spLocks noGrp="1"/>
          </p:cNvSpPr>
          <p:nvPr>
            <p:ph type="sldNum" sz="quarter" idx="12"/>
          </p:nvPr>
        </p:nvSpPr>
        <p:spPr/>
        <p:txBody>
          <a:bodyPr/>
          <a:lstStyle/>
          <a:p>
            <a:fld id="{8FD60583-8607-4B3F-8BEC-45A6754AFBA3}" type="slidenum">
              <a:rPr lang="zh-CN" altLang="en-US" smtClean="0"/>
              <a:t>39</a:t>
            </a:fld>
            <a:endParaRPr lang="zh-CN" altLang="en-US"/>
          </a:p>
        </p:txBody>
      </p:sp>
      <p:pic>
        <p:nvPicPr>
          <p:cNvPr id="5" name="图片 4"/>
          <p:cNvPicPr>
            <a:picLocks noChangeAspect="1"/>
          </p:cNvPicPr>
          <p:nvPr/>
        </p:nvPicPr>
        <p:blipFill>
          <a:blip r:embed="rId2"/>
          <a:stretch>
            <a:fillRect/>
          </a:stretch>
        </p:blipFill>
        <p:spPr>
          <a:xfrm>
            <a:off x="6392091" y="1825624"/>
            <a:ext cx="4641669" cy="3066631"/>
          </a:xfrm>
          <a:prstGeom prst="rect">
            <a:avLst/>
          </a:prstGeom>
        </p:spPr>
      </p:pic>
    </p:spTree>
    <p:extLst>
      <p:ext uri="{BB962C8B-B14F-4D97-AF65-F5344CB8AC3E}">
        <p14:creationId xmlns:p14="http://schemas.microsoft.com/office/powerpoint/2010/main" val="3818292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日期和时间数据类型及工具</a:t>
            </a:r>
          </a:p>
        </p:txBody>
      </p:sp>
      <p:sp>
        <p:nvSpPr>
          <p:cNvPr id="3" name="内容占位符 2"/>
          <p:cNvSpPr>
            <a:spLocks noGrp="1"/>
          </p:cNvSpPr>
          <p:nvPr>
            <p:ph idx="1"/>
          </p:nvPr>
        </p:nvSpPr>
        <p:spPr>
          <a:xfrm>
            <a:off x="838200" y="1825625"/>
            <a:ext cx="4630783" cy="4351338"/>
          </a:xfrm>
        </p:spPr>
        <p:txBody>
          <a:bodyPr/>
          <a:lstStyle/>
          <a:p>
            <a:r>
              <a:rPr lang="en-US" altLang="zh-CN" dirty="0"/>
              <a:t>p</a:t>
            </a:r>
            <a:r>
              <a:rPr lang="en-US" altLang="zh-CN" dirty="0" smtClean="0"/>
              <a:t>ython</a:t>
            </a:r>
            <a:r>
              <a:rPr lang="zh-CN" altLang="en-US" dirty="0" smtClean="0"/>
              <a:t>标准库包含用于日期（</a:t>
            </a:r>
            <a:r>
              <a:rPr lang="en-US" altLang="zh-CN" dirty="0" smtClean="0"/>
              <a:t>date</a:t>
            </a:r>
            <a:r>
              <a:rPr lang="zh-CN" altLang="en-US" dirty="0" smtClean="0"/>
              <a:t>）和时间（</a:t>
            </a:r>
            <a:r>
              <a:rPr lang="en-US" altLang="zh-CN" dirty="0" smtClean="0"/>
              <a:t>time</a:t>
            </a:r>
            <a:r>
              <a:rPr lang="zh-CN" altLang="en-US" dirty="0" smtClean="0"/>
              <a:t>）数据的数据类型，而且还有日历方面的功能。主要会用到</a:t>
            </a:r>
            <a:r>
              <a:rPr lang="en-US" altLang="zh-CN" dirty="0" smtClean="0"/>
              <a:t>datetime</a:t>
            </a:r>
            <a:r>
              <a:rPr lang="zh-CN" altLang="en-US" dirty="0" smtClean="0"/>
              <a:t>、</a:t>
            </a:r>
            <a:r>
              <a:rPr lang="en-US" altLang="zh-CN" dirty="0" smtClean="0"/>
              <a:t>time</a:t>
            </a:r>
            <a:r>
              <a:rPr lang="zh-CN" altLang="en-US" dirty="0" smtClean="0"/>
              <a:t>以及</a:t>
            </a:r>
            <a:r>
              <a:rPr lang="en-US" altLang="zh-CN" dirty="0" smtClean="0"/>
              <a:t>calendar</a:t>
            </a:r>
            <a:r>
              <a:rPr lang="zh-CN" altLang="en-US" dirty="0" smtClean="0"/>
              <a:t>模块</a:t>
            </a:r>
            <a:endParaRPr lang="en-US" altLang="zh-CN" dirty="0" smtClean="0"/>
          </a:p>
          <a:p>
            <a:r>
              <a:rPr lang="en-US" altLang="zh-CN" dirty="0"/>
              <a:t>d</a:t>
            </a:r>
            <a:r>
              <a:rPr lang="en-US" altLang="zh-CN" dirty="0" smtClean="0"/>
              <a:t>atetime</a:t>
            </a:r>
            <a:r>
              <a:rPr lang="zh-CN" altLang="en-US" dirty="0" smtClean="0"/>
              <a:t>以毫秒形式存储日期和时间。</a:t>
            </a:r>
            <a:endParaRPr lang="en-US" altLang="zh-CN" dirty="0" smtClean="0"/>
          </a:p>
          <a:p>
            <a:r>
              <a:rPr lang="en-US" altLang="zh-CN" dirty="0"/>
              <a:t>datetime.timedelta</a:t>
            </a:r>
            <a:r>
              <a:rPr lang="zh-CN" altLang="en-US" dirty="0"/>
              <a:t>表示两个</a:t>
            </a:r>
            <a:r>
              <a:rPr lang="en-US" altLang="zh-CN" dirty="0"/>
              <a:t>datetime</a:t>
            </a:r>
            <a:r>
              <a:rPr lang="zh-CN" altLang="en-US" dirty="0"/>
              <a:t>对象之间的时间差</a:t>
            </a:r>
          </a:p>
        </p:txBody>
      </p:sp>
      <p:pic>
        <p:nvPicPr>
          <p:cNvPr id="4" name="图片 3"/>
          <p:cNvPicPr>
            <a:picLocks noChangeAspect="1"/>
          </p:cNvPicPr>
          <p:nvPr/>
        </p:nvPicPr>
        <p:blipFill>
          <a:blip r:embed="rId2"/>
          <a:stretch>
            <a:fillRect/>
          </a:stretch>
        </p:blipFill>
        <p:spPr>
          <a:xfrm>
            <a:off x="5694338" y="1548392"/>
            <a:ext cx="5217501" cy="5133006"/>
          </a:xfrm>
          <a:prstGeom prst="rect">
            <a:avLst/>
          </a:prstGeom>
        </p:spPr>
      </p:pic>
      <p:sp>
        <p:nvSpPr>
          <p:cNvPr id="5" name="灯片编号占位符 4"/>
          <p:cNvSpPr>
            <a:spLocks noGrp="1"/>
          </p:cNvSpPr>
          <p:nvPr>
            <p:ph type="sldNum" sz="quarter" idx="12"/>
          </p:nvPr>
        </p:nvSpPr>
        <p:spPr/>
        <p:txBody>
          <a:bodyPr/>
          <a:lstStyle/>
          <a:p>
            <a:fld id="{8FD60583-8607-4B3F-8BEC-45A6754AFBA3}" type="slidenum">
              <a:rPr lang="zh-CN" altLang="en-US" smtClean="0"/>
              <a:t>4</a:t>
            </a:fld>
            <a:endParaRPr lang="zh-CN" altLang="en-US"/>
          </a:p>
        </p:txBody>
      </p:sp>
    </p:spTree>
    <p:extLst>
      <p:ext uri="{BB962C8B-B14F-4D97-AF65-F5344CB8AC3E}">
        <p14:creationId xmlns:p14="http://schemas.microsoft.com/office/powerpoint/2010/main" val="163966889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“升采样”例子</a:t>
            </a:r>
            <a:endParaRPr lang="zh-CN" altLang="en-US" dirty="0"/>
          </a:p>
        </p:txBody>
      </p:sp>
      <p:sp>
        <p:nvSpPr>
          <p:cNvPr id="3" name="内容占位符 2"/>
          <p:cNvSpPr>
            <a:spLocks noGrp="1"/>
          </p:cNvSpPr>
          <p:nvPr>
            <p:ph idx="1"/>
          </p:nvPr>
        </p:nvSpPr>
        <p:spPr>
          <a:xfrm>
            <a:off x="838200" y="1825625"/>
            <a:ext cx="5423263" cy="4351338"/>
          </a:xfrm>
        </p:spPr>
        <p:txBody>
          <a:bodyPr>
            <a:normAutofit fontScale="92500" lnSpcReduction="10000"/>
          </a:bodyPr>
          <a:lstStyle/>
          <a:p>
            <a:r>
              <a:rPr lang="zh-CN" altLang="en-US" dirty="0"/>
              <a:t>由于时期指的是时间区间，所以升采样和降采样的规则就比较严格：</a:t>
            </a:r>
          </a:p>
          <a:p>
            <a:pPr lvl="1"/>
            <a:r>
              <a:rPr lang="zh-CN" altLang="en-US" dirty="0"/>
              <a:t>在降采样中，目标频率必须是源频率的子时期（</a:t>
            </a:r>
            <a:r>
              <a:rPr lang="en-US" altLang="zh-CN" dirty="0"/>
              <a:t>subperiod</a:t>
            </a:r>
            <a:r>
              <a:rPr lang="zh-CN" altLang="en-US" dirty="0"/>
              <a:t>）。</a:t>
            </a:r>
          </a:p>
          <a:p>
            <a:pPr lvl="1"/>
            <a:r>
              <a:rPr lang="zh-CN" altLang="en-US" dirty="0"/>
              <a:t>在升采样中，目标频率必须是源频率的超时期（</a:t>
            </a:r>
            <a:r>
              <a:rPr lang="en-US" altLang="zh-CN" dirty="0"/>
              <a:t>superperiod</a:t>
            </a:r>
            <a:r>
              <a:rPr lang="zh-CN" altLang="en-US" dirty="0"/>
              <a:t>）。</a:t>
            </a:r>
          </a:p>
          <a:p>
            <a:r>
              <a:rPr lang="zh-CN" altLang="en-US" dirty="0"/>
              <a:t>如果不满足这些条件，就会引发异常。这主要影响的是按季、年、周计算的频率。</a:t>
            </a:r>
            <a:endParaRPr lang="en-US" altLang="zh-CN" dirty="0"/>
          </a:p>
          <a:p>
            <a:r>
              <a:rPr lang="zh-CN" altLang="en-US" dirty="0"/>
              <a:t>例如，由</a:t>
            </a:r>
            <a:r>
              <a:rPr lang="en-US" altLang="zh-CN" dirty="0"/>
              <a:t>Q-MAR</a:t>
            </a:r>
            <a:r>
              <a:rPr lang="zh-CN" altLang="en-US" dirty="0"/>
              <a:t>定义的时间区间只能升采样为</a:t>
            </a:r>
            <a:r>
              <a:rPr lang="en-US" altLang="zh-CN" dirty="0"/>
              <a:t>A-MAR</a:t>
            </a:r>
            <a:r>
              <a:rPr lang="zh-CN" altLang="en-US" dirty="0"/>
              <a:t>、</a:t>
            </a:r>
            <a:r>
              <a:rPr lang="en-US" altLang="zh-CN" dirty="0"/>
              <a:t>A-JUN</a:t>
            </a:r>
            <a:r>
              <a:rPr lang="zh-CN" altLang="en-US" dirty="0"/>
              <a:t>、</a:t>
            </a:r>
            <a:r>
              <a:rPr lang="en-US" altLang="zh-CN" dirty="0"/>
              <a:t>A-SEP</a:t>
            </a:r>
            <a:r>
              <a:rPr lang="zh-CN" altLang="en-US" dirty="0"/>
              <a:t>、</a:t>
            </a:r>
            <a:r>
              <a:rPr lang="en-US" altLang="zh-CN" dirty="0"/>
              <a:t>A-DEC</a:t>
            </a:r>
            <a:r>
              <a:rPr lang="zh-CN" altLang="en-US" dirty="0"/>
              <a:t>等</a:t>
            </a:r>
          </a:p>
          <a:p>
            <a:endParaRPr lang="zh-CN" altLang="en-US" dirty="0"/>
          </a:p>
        </p:txBody>
      </p:sp>
      <p:sp>
        <p:nvSpPr>
          <p:cNvPr id="4" name="灯片编号占位符 3"/>
          <p:cNvSpPr>
            <a:spLocks noGrp="1"/>
          </p:cNvSpPr>
          <p:nvPr>
            <p:ph type="sldNum" sz="quarter" idx="12"/>
          </p:nvPr>
        </p:nvSpPr>
        <p:spPr/>
        <p:txBody>
          <a:bodyPr/>
          <a:lstStyle/>
          <a:p>
            <a:fld id="{8FD60583-8607-4B3F-8BEC-45A6754AFBA3}" type="slidenum">
              <a:rPr lang="zh-CN" altLang="en-US" smtClean="0"/>
              <a:t>40</a:t>
            </a:fld>
            <a:endParaRPr lang="zh-CN" altLang="en-US"/>
          </a:p>
        </p:txBody>
      </p:sp>
      <p:pic>
        <p:nvPicPr>
          <p:cNvPr id="5" name="图片 4"/>
          <p:cNvPicPr>
            <a:picLocks noChangeAspect="1"/>
          </p:cNvPicPr>
          <p:nvPr/>
        </p:nvPicPr>
        <p:blipFill>
          <a:blip r:embed="rId2"/>
          <a:stretch>
            <a:fillRect/>
          </a:stretch>
        </p:blipFill>
        <p:spPr>
          <a:xfrm>
            <a:off x="6360822" y="1825625"/>
            <a:ext cx="4800000" cy="3742857"/>
          </a:xfrm>
          <a:prstGeom prst="rect">
            <a:avLst/>
          </a:prstGeom>
        </p:spPr>
      </p:pic>
    </p:spTree>
    <p:extLst>
      <p:ext uri="{BB962C8B-B14F-4D97-AF65-F5344CB8AC3E}">
        <p14:creationId xmlns:p14="http://schemas.microsoft.com/office/powerpoint/2010/main" val="30156968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时间序列绘图</a:t>
            </a:r>
            <a:endParaRPr lang="zh-CN" altLang="en-US" dirty="0"/>
          </a:p>
        </p:txBody>
      </p:sp>
      <p:sp>
        <p:nvSpPr>
          <p:cNvPr id="3" name="内容占位符 2"/>
          <p:cNvSpPr>
            <a:spLocks noGrp="1"/>
          </p:cNvSpPr>
          <p:nvPr>
            <p:ph idx="1"/>
          </p:nvPr>
        </p:nvSpPr>
        <p:spPr>
          <a:xfrm>
            <a:off x="838200" y="1825625"/>
            <a:ext cx="3751217" cy="4351338"/>
          </a:xfrm>
        </p:spPr>
        <p:txBody>
          <a:bodyPr/>
          <a:lstStyle/>
          <a:p>
            <a:r>
              <a:rPr lang="en-US" altLang="zh-CN" dirty="0"/>
              <a:t>pandas</a:t>
            </a:r>
            <a:r>
              <a:rPr lang="zh-CN" altLang="en-US" dirty="0"/>
              <a:t>时间序列的绘图功能在日期格式化方面比</a:t>
            </a:r>
            <a:r>
              <a:rPr lang="en-US" altLang="zh-CN" dirty="0"/>
              <a:t>matplotlib</a:t>
            </a:r>
            <a:r>
              <a:rPr lang="zh-CN" altLang="en-US" dirty="0"/>
              <a:t>原生的要</a:t>
            </a:r>
            <a:r>
              <a:rPr lang="zh-CN" altLang="en-US" dirty="0" smtClean="0"/>
              <a:t>好</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8FD60583-8607-4B3F-8BEC-45A6754AFBA3}" type="slidenum">
              <a:rPr lang="zh-CN" altLang="en-US" smtClean="0"/>
              <a:t>41</a:t>
            </a:fld>
            <a:endParaRPr lang="zh-CN" altLang="en-US"/>
          </a:p>
        </p:txBody>
      </p:sp>
      <p:pic>
        <p:nvPicPr>
          <p:cNvPr id="5" name="图片 4"/>
          <p:cNvPicPr>
            <a:picLocks noChangeAspect="1"/>
          </p:cNvPicPr>
          <p:nvPr/>
        </p:nvPicPr>
        <p:blipFill>
          <a:blip r:embed="rId2"/>
          <a:stretch>
            <a:fillRect/>
          </a:stretch>
        </p:blipFill>
        <p:spPr>
          <a:xfrm>
            <a:off x="4795116" y="268443"/>
            <a:ext cx="5876190" cy="3952381"/>
          </a:xfrm>
          <a:prstGeom prst="rect">
            <a:avLst/>
          </a:prstGeom>
        </p:spPr>
      </p:pic>
      <p:pic>
        <p:nvPicPr>
          <p:cNvPr id="6" name="图片 5"/>
          <p:cNvPicPr>
            <a:picLocks noChangeAspect="1"/>
          </p:cNvPicPr>
          <p:nvPr/>
        </p:nvPicPr>
        <p:blipFill>
          <a:blip r:embed="rId3"/>
          <a:stretch>
            <a:fillRect/>
          </a:stretch>
        </p:blipFill>
        <p:spPr>
          <a:xfrm>
            <a:off x="7604220" y="1335109"/>
            <a:ext cx="4438095" cy="5771429"/>
          </a:xfrm>
          <a:prstGeom prst="rect">
            <a:avLst/>
          </a:prstGeom>
        </p:spPr>
      </p:pic>
    </p:spTree>
    <p:extLst>
      <p:ext uri="{BB962C8B-B14F-4D97-AF65-F5344CB8AC3E}">
        <p14:creationId xmlns:p14="http://schemas.microsoft.com/office/powerpoint/2010/main" val="24282107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时间序列绘</a:t>
            </a:r>
            <a:r>
              <a:rPr lang="zh-CN" altLang="en-US" dirty="0" smtClean="0"/>
              <a:t>图（</a:t>
            </a:r>
            <a:r>
              <a:rPr lang="en-US" altLang="zh-CN" dirty="0" smtClean="0"/>
              <a:t>cont.</a:t>
            </a:r>
            <a:r>
              <a:rPr lang="zh-CN" altLang="en-US" dirty="0" smtClean="0"/>
              <a:t>）</a:t>
            </a:r>
            <a:endParaRPr lang="zh-CN" altLang="en-US" dirty="0"/>
          </a:p>
        </p:txBody>
      </p:sp>
      <p:sp>
        <p:nvSpPr>
          <p:cNvPr id="3" name="内容占位符 2"/>
          <p:cNvSpPr>
            <a:spLocks noGrp="1"/>
          </p:cNvSpPr>
          <p:nvPr>
            <p:ph idx="1"/>
          </p:nvPr>
        </p:nvSpPr>
        <p:spPr>
          <a:xfrm>
            <a:off x="838200" y="1825625"/>
            <a:ext cx="4979126" cy="4351338"/>
          </a:xfrm>
        </p:spPr>
        <p:txBody>
          <a:bodyPr/>
          <a:lstStyle/>
          <a:p>
            <a:r>
              <a:rPr lang="zh-CN" altLang="en-US" dirty="0"/>
              <a:t>苹果公司在</a:t>
            </a:r>
            <a:r>
              <a:rPr lang="en-US" altLang="zh-CN" dirty="0"/>
              <a:t>2011</a:t>
            </a:r>
            <a:r>
              <a:rPr lang="zh-CN" altLang="en-US" dirty="0"/>
              <a:t>年</a:t>
            </a:r>
            <a:r>
              <a:rPr lang="en-US" altLang="zh-CN" dirty="0"/>
              <a:t>1</a:t>
            </a:r>
            <a:r>
              <a:rPr lang="zh-CN" altLang="en-US" dirty="0"/>
              <a:t>月到</a:t>
            </a:r>
            <a:r>
              <a:rPr lang="en-US" altLang="zh-CN" dirty="0"/>
              <a:t>3</a:t>
            </a:r>
            <a:r>
              <a:rPr lang="zh-CN" altLang="en-US" dirty="0"/>
              <a:t>月间的每日股</a:t>
            </a:r>
            <a:r>
              <a:rPr lang="zh-CN" altLang="en-US" dirty="0" smtClean="0"/>
              <a:t>价</a:t>
            </a:r>
            <a:endParaRPr lang="en-US" altLang="zh-CN" dirty="0" smtClean="0"/>
          </a:p>
          <a:p>
            <a:r>
              <a:rPr lang="zh-CN" altLang="en-US" dirty="0"/>
              <a:t>季度型频率的数据会用季度标记进行格式化</a:t>
            </a:r>
          </a:p>
        </p:txBody>
      </p:sp>
      <p:sp>
        <p:nvSpPr>
          <p:cNvPr id="4" name="灯片编号占位符 3"/>
          <p:cNvSpPr>
            <a:spLocks noGrp="1"/>
          </p:cNvSpPr>
          <p:nvPr>
            <p:ph type="sldNum" sz="quarter" idx="12"/>
          </p:nvPr>
        </p:nvSpPr>
        <p:spPr/>
        <p:txBody>
          <a:bodyPr/>
          <a:lstStyle/>
          <a:p>
            <a:fld id="{8FD60583-8607-4B3F-8BEC-45A6754AFBA3}" type="slidenum">
              <a:rPr lang="zh-CN" altLang="en-US" smtClean="0"/>
              <a:t>42</a:t>
            </a:fld>
            <a:endParaRPr lang="zh-CN" altLang="en-US"/>
          </a:p>
        </p:txBody>
      </p:sp>
      <p:pic>
        <p:nvPicPr>
          <p:cNvPr id="5" name="图片 4"/>
          <p:cNvPicPr>
            <a:picLocks noChangeAspect="1"/>
          </p:cNvPicPr>
          <p:nvPr/>
        </p:nvPicPr>
        <p:blipFill>
          <a:blip r:embed="rId2"/>
          <a:stretch>
            <a:fillRect/>
          </a:stretch>
        </p:blipFill>
        <p:spPr>
          <a:xfrm>
            <a:off x="6756396" y="365125"/>
            <a:ext cx="5019048" cy="6552381"/>
          </a:xfrm>
          <a:prstGeom prst="rect">
            <a:avLst/>
          </a:prstGeom>
        </p:spPr>
      </p:pic>
    </p:spTree>
    <p:extLst>
      <p:ext uri="{BB962C8B-B14F-4D97-AF65-F5344CB8AC3E}">
        <p14:creationId xmlns:p14="http://schemas.microsoft.com/office/powerpoint/2010/main" val="33620914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移</a:t>
            </a:r>
            <a:r>
              <a:rPr lang="zh-CN" altLang="en-US" dirty="0" smtClean="0"/>
              <a:t>动窗口函数</a:t>
            </a:r>
            <a:endParaRPr lang="zh-CN" altLang="en-US" dirty="0"/>
          </a:p>
        </p:txBody>
      </p:sp>
      <p:sp>
        <p:nvSpPr>
          <p:cNvPr id="3" name="内容占位符 2"/>
          <p:cNvSpPr>
            <a:spLocks noGrp="1"/>
          </p:cNvSpPr>
          <p:nvPr>
            <p:ph idx="1"/>
          </p:nvPr>
        </p:nvSpPr>
        <p:spPr>
          <a:xfrm>
            <a:off x="838200" y="1825625"/>
            <a:ext cx="4526280" cy="4351338"/>
          </a:xfrm>
        </p:spPr>
        <p:txBody>
          <a:bodyPr>
            <a:normAutofit lnSpcReduction="10000"/>
          </a:bodyPr>
          <a:lstStyle/>
          <a:p>
            <a:r>
              <a:rPr lang="zh-CN" altLang="en-US" dirty="0"/>
              <a:t>在移动窗口（可以带有指数衰减权数）上计算的各种统计函数也是一类常见于时间序列的数组变换</a:t>
            </a:r>
            <a:r>
              <a:rPr lang="zh-CN" altLang="en-US" dirty="0" smtClean="0"/>
              <a:t>。将</a:t>
            </a:r>
            <a:r>
              <a:rPr lang="zh-CN" altLang="en-US" dirty="0"/>
              <a:t>它们称为移动窗口函数（</a:t>
            </a:r>
            <a:r>
              <a:rPr lang="en-US" altLang="zh-CN" dirty="0"/>
              <a:t>moving window function</a:t>
            </a:r>
            <a:r>
              <a:rPr lang="zh-CN" altLang="en-US" dirty="0"/>
              <a:t>），其中还包括那些窗口不定长</a:t>
            </a:r>
            <a:r>
              <a:rPr lang="zh-CN" altLang="en-US" dirty="0" smtClean="0"/>
              <a:t>的函数</a:t>
            </a:r>
            <a:r>
              <a:rPr lang="zh-CN" altLang="en-US" dirty="0"/>
              <a:t>（如指数加权移动平均</a:t>
            </a:r>
            <a:r>
              <a:rPr lang="zh-CN" altLang="en-US" dirty="0" smtClean="0"/>
              <a:t>）。</a:t>
            </a:r>
            <a:endParaRPr lang="en-US" altLang="zh-CN" dirty="0" smtClean="0"/>
          </a:p>
          <a:p>
            <a:r>
              <a:rPr lang="zh-CN" altLang="en-US" dirty="0" smtClean="0"/>
              <a:t>跟</a:t>
            </a:r>
            <a:r>
              <a:rPr lang="zh-CN" altLang="en-US" dirty="0"/>
              <a:t>其他统计函数一样，移动窗口函数也会自动排除缺失值。</a:t>
            </a:r>
          </a:p>
        </p:txBody>
      </p:sp>
      <p:sp>
        <p:nvSpPr>
          <p:cNvPr id="4" name="灯片编号占位符 3"/>
          <p:cNvSpPr>
            <a:spLocks noGrp="1"/>
          </p:cNvSpPr>
          <p:nvPr>
            <p:ph type="sldNum" sz="quarter" idx="12"/>
          </p:nvPr>
        </p:nvSpPr>
        <p:spPr/>
        <p:txBody>
          <a:bodyPr/>
          <a:lstStyle/>
          <a:p>
            <a:fld id="{8FD60583-8607-4B3F-8BEC-45A6754AFBA3}" type="slidenum">
              <a:rPr lang="zh-CN" altLang="en-US" smtClean="0"/>
              <a:t>43</a:t>
            </a:fld>
            <a:endParaRPr lang="zh-CN" altLang="en-US"/>
          </a:p>
        </p:txBody>
      </p:sp>
      <p:pic>
        <p:nvPicPr>
          <p:cNvPr id="5" name="图片 4"/>
          <p:cNvPicPr>
            <a:picLocks noChangeAspect="1"/>
          </p:cNvPicPr>
          <p:nvPr/>
        </p:nvPicPr>
        <p:blipFill>
          <a:blip r:embed="rId2"/>
          <a:stretch>
            <a:fillRect/>
          </a:stretch>
        </p:blipFill>
        <p:spPr>
          <a:xfrm>
            <a:off x="5155467" y="685885"/>
            <a:ext cx="3351524" cy="4704721"/>
          </a:xfrm>
          <a:prstGeom prst="rect">
            <a:avLst/>
          </a:prstGeom>
        </p:spPr>
      </p:pic>
      <p:pic>
        <p:nvPicPr>
          <p:cNvPr id="6" name="图片 5"/>
          <p:cNvPicPr>
            <a:picLocks noChangeAspect="1"/>
          </p:cNvPicPr>
          <p:nvPr/>
        </p:nvPicPr>
        <p:blipFill>
          <a:blip r:embed="rId3"/>
          <a:stretch>
            <a:fillRect/>
          </a:stretch>
        </p:blipFill>
        <p:spPr>
          <a:xfrm>
            <a:off x="8272077" y="1103970"/>
            <a:ext cx="3420245" cy="5839098"/>
          </a:xfrm>
          <a:prstGeom prst="rect">
            <a:avLst/>
          </a:prstGeom>
        </p:spPr>
      </p:pic>
      <p:cxnSp>
        <p:nvCxnSpPr>
          <p:cNvPr id="8" name="直接箭头连接符 7"/>
          <p:cNvCxnSpPr/>
          <p:nvPr/>
        </p:nvCxnSpPr>
        <p:spPr>
          <a:xfrm flipH="1" flipV="1">
            <a:off x="7437120" y="3257006"/>
            <a:ext cx="269966" cy="298704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矩形 8"/>
          <p:cNvSpPr/>
          <p:nvPr/>
        </p:nvSpPr>
        <p:spPr>
          <a:xfrm>
            <a:off x="6509982" y="6244046"/>
            <a:ext cx="1423527" cy="47742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指定</a:t>
            </a:r>
            <a:r>
              <a:rPr lang="zh-CN" altLang="en-US" dirty="0"/>
              <a:t>非</a:t>
            </a:r>
            <a:r>
              <a:rPr lang="en-US" altLang="zh-CN" dirty="0" smtClean="0"/>
              <a:t>NA</a:t>
            </a:r>
            <a:r>
              <a:rPr lang="zh-CN" altLang="en-US" dirty="0" smtClean="0"/>
              <a:t>的数量</a:t>
            </a:r>
            <a:endParaRPr lang="zh-CN" altLang="en-US" dirty="0"/>
          </a:p>
        </p:txBody>
      </p:sp>
    </p:spTree>
    <p:extLst>
      <p:ext uri="{BB962C8B-B14F-4D97-AF65-F5344CB8AC3E}">
        <p14:creationId xmlns:p14="http://schemas.microsoft.com/office/powerpoint/2010/main" val="55389893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移动窗口和指数加权函数</a:t>
            </a:r>
            <a:endParaRPr lang="zh-CN" altLang="en-US" dirty="0"/>
          </a:p>
        </p:txBody>
      </p:sp>
      <p:sp>
        <p:nvSpPr>
          <p:cNvPr id="3" name="内容占位符 2"/>
          <p:cNvSpPr>
            <a:spLocks noGrp="1"/>
          </p:cNvSpPr>
          <p:nvPr>
            <p:ph idx="1"/>
          </p:nvPr>
        </p:nvSpPr>
        <p:spPr>
          <a:xfrm>
            <a:off x="838200" y="5164183"/>
            <a:ext cx="10515600" cy="1012780"/>
          </a:xfrm>
        </p:spPr>
        <p:txBody>
          <a:bodyPr>
            <a:normAutofit/>
          </a:bodyPr>
          <a:lstStyle/>
          <a:p>
            <a:r>
              <a:rPr lang="zh-CN" altLang="en-US" dirty="0"/>
              <a:t>注意： </a:t>
            </a:r>
            <a:r>
              <a:rPr lang="en-US" altLang="zh-CN" dirty="0"/>
              <a:t>bottleneck</a:t>
            </a:r>
            <a:r>
              <a:rPr lang="zh-CN" altLang="en-US" dirty="0"/>
              <a:t>（由</a:t>
            </a:r>
            <a:r>
              <a:rPr lang="en-US" altLang="zh-CN" dirty="0"/>
              <a:t>Keith Goodman</a:t>
            </a:r>
            <a:r>
              <a:rPr lang="zh-CN" altLang="en-US" dirty="0"/>
              <a:t>制作的</a:t>
            </a:r>
            <a:r>
              <a:rPr lang="en-US" altLang="zh-CN" dirty="0"/>
              <a:t>Python</a:t>
            </a:r>
            <a:r>
              <a:rPr lang="zh-CN" altLang="en-US" dirty="0"/>
              <a:t>库）提供了另一种对</a:t>
            </a:r>
            <a:r>
              <a:rPr lang="en-US" altLang="zh-CN" dirty="0"/>
              <a:t>NaN</a:t>
            </a:r>
            <a:r>
              <a:rPr lang="zh-CN" altLang="en-US" dirty="0"/>
              <a:t>友好的移动窗口函数集</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8FD60583-8607-4B3F-8BEC-45A6754AFBA3}" type="slidenum">
              <a:rPr lang="zh-CN" altLang="en-US" smtClean="0"/>
              <a:t>44</a:t>
            </a:fld>
            <a:endParaRPr lang="zh-CN" altLang="en-US"/>
          </a:p>
        </p:txBody>
      </p:sp>
      <p:pic>
        <p:nvPicPr>
          <p:cNvPr id="5" name="图片 4"/>
          <p:cNvPicPr>
            <a:picLocks noChangeAspect="1"/>
          </p:cNvPicPr>
          <p:nvPr/>
        </p:nvPicPr>
        <p:blipFill>
          <a:blip r:embed="rId2"/>
          <a:stretch>
            <a:fillRect/>
          </a:stretch>
        </p:blipFill>
        <p:spPr>
          <a:xfrm>
            <a:off x="759359" y="1280034"/>
            <a:ext cx="5657143" cy="3704762"/>
          </a:xfrm>
          <a:prstGeom prst="rect">
            <a:avLst/>
          </a:prstGeom>
        </p:spPr>
      </p:pic>
    </p:spTree>
    <p:extLst>
      <p:ext uri="{BB962C8B-B14F-4D97-AF65-F5344CB8AC3E}">
        <p14:creationId xmlns:p14="http://schemas.microsoft.com/office/powerpoint/2010/main" val="4349810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指数加权函数</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另一种使用固定大小窗口及相等权数观测值的办法是，定义一个衰减因子（</a:t>
            </a:r>
            <a:r>
              <a:rPr lang="en-US" altLang="zh-CN" dirty="0"/>
              <a:t>decay factor</a:t>
            </a:r>
            <a:r>
              <a:rPr lang="zh-CN" altLang="en-US" dirty="0"/>
              <a:t>）常量，以便使近期的观测值拥有更大的权数</a:t>
            </a:r>
            <a:r>
              <a:rPr lang="zh-CN" altLang="en-US" dirty="0" smtClean="0"/>
              <a:t>。</a:t>
            </a:r>
            <a:endParaRPr lang="en-US" altLang="zh-CN" dirty="0" smtClean="0"/>
          </a:p>
          <a:p>
            <a:r>
              <a:rPr lang="zh-CN" altLang="en-US" dirty="0" smtClean="0"/>
              <a:t>用</a:t>
            </a:r>
            <a:r>
              <a:rPr lang="zh-CN" altLang="en-US" dirty="0"/>
              <a:t>数学术语来讲，如果</a:t>
            </a:r>
            <a:r>
              <a:rPr lang="en-US" altLang="zh-CN" dirty="0"/>
              <a:t>mat</a:t>
            </a:r>
            <a:r>
              <a:rPr lang="zh-CN" altLang="en-US" dirty="0"/>
              <a:t>是时间</a:t>
            </a:r>
            <a:r>
              <a:rPr lang="en-US" altLang="zh-CN" dirty="0"/>
              <a:t>t</a:t>
            </a:r>
            <a:r>
              <a:rPr lang="zh-CN" altLang="en-US" dirty="0"/>
              <a:t>的移动平均结果，</a:t>
            </a:r>
            <a:r>
              <a:rPr lang="en-US" altLang="zh-CN" dirty="0"/>
              <a:t>x</a:t>
            </a:r>
            <a:r>
              <a:rPr lang="zh-CN" altLang="en-US" dirty="0"/>
              <a:t>是时间序列，结果中的各个值可用</a:t>
            </a:r>
            <a:r>
              <a:rPr lang="en-US" altLang="zh-CN" dirty="0"/>
              <a:t>ma</a:t>
            </a:r>
            <a:r>
              <a:rPr lang="en-US" altLang="zh-CN" sz="1600" dirty="0"/>
              <a:t>t</a:t>
            </a:r>
            <a:r>
              <a:rPr lang="en-US" altLang="zh-CN" dirty="0"/>
              <a:t> =</a:t>
            </a:r>
            <a:r>
              <a:rPr lang="en-US" altLang="zh-CN" dirty="0" smtClean="0"/>
              <a:t>a*ma</a:t>
            </a:r>
            <a:r>
              <a:rPr lang="en-US" altLang="zh-CN" sz="1600" dirty="0" smtClean="0"/>
              <a:t>t-</a:t>
            </a:r>
            <a:r>
              <a:rPr lang="en-US" altLang="zh-CN" sz="1600" dirty="0"/>
              <a:t>1</a:t>
            </a:r>
            <a:r>
              <a:rPr lang="en-US" altLang="zh-CN" dirty="0"/>
              <a:t>+(a -1</a:t>
            </a:r>
            <a:r>
              <a:rPr lang="en-US" altLang="zh-CN" dirty="0" smtClean="0"/>
              <a:t>)*x</a:t>
            </a:r>
            <a:r>
              <a:rPr lang="en-US" altLang="zh-CN" sz="1900" dirty="0" smtClean="0"/>
              <a:t>-t</a:t>
            </a:r>
            <a:r>
              <a:rPr lang="zh-CN" altLang="en-US" dirty="0"/>
              <a:t>进行计算，其中</a:t>
            </a:r>
            <a:r>
              <a:rPr lang="en-US" altLang="zh-CN" dirty="0"/>
              <a:t>a</a:t>
            </a:r>
            <a:r>
              <a:rPr lang="zh-CN" altLang="en-US" dirty="0"/>
              <a:t>为衰减因子</a:t>
            </a:r>
            <a:r>
              <a:rPr lang="zh-CN" altLang="en-US" dirty="0" smtClean="0"/>
              <a:t>。</a:t>
            </a:r>
            <a:endParaRPr lang="en-US" altLang="zh-CN" dirty="0" smtClean="0"/>
          </a:p>
          <a:p>
            <a:r>
              <a:rPr lang="zh-CN" altLang="en-US" dirty="0" smtClean="0"/>
              <a:t>衰</a:t>
            </a:r>
            <a:r>
              <a:rPr lang="zh-CN" altLang="en-US" dirty="0"/>
              <a:t>减因子的定义方式有很多，比较流行的是使用时间间隔（</a:t>
            </a:r>
            <a:r>
              <a:rPr lang="en-US" altLang="zh-CN" dirty="0"/>
              <a:t>span</a:t>
            </a:r>
            <a:r>
              <a:rPr lang="zh-CN" altLang="en-US" dirty="0"/>
              <a:t>），它可以使结果兼容于窗口大小等于时间间隔的简单移动窗口（</a:t>
            </a:r>
            <a:r>
              <a:rPr lang="en-US" altLang="zh-CN" dirty="0"/>
              <a:t>simple moving window</a:t>
            </a:r>
            <a:r>
              <a:rPr lang="zh-CN" altLang="en-US" dirty="0"/>
              <a:t>）函数</a:t>
            </a:r>
            <a:r>
              <a:rPr lang="zh-CN" altLang="en-US" dirty="0" smtClean="0"/>
              <a:t>。</a:t>
            </a:r>
            <a:endParaRPr lang="zh-CN" altLang="en-US" dirty="0"/>
          </a:p>
          <a:p>
            <a:r>
              <a:rPr lang="zh-CN" altLang="en-US" dirty="0"/>
              <a:t>由于</a:t>
            </a:r>
            <a:r>
              <a:rPr lang="zh-CN" altLang="en-US" dirty="0">
                <a:solidFill>
                  <a:srgbClr val="FF0000"/>
                </a:solidFill>
              </a:rPr>
              <a:t>指数加权统计会赋予近期的观测值更大的权数</a:t>
            </a:r>
            <a:r>
              <a:rPr lang="zh-CN" altLang="en-US" dirty="0"/>
              <a:t>，因此相对于等</a:t>
            </a:r>
            <a:r>
              <a:rPr lang="zh-CN" altLang="en-US" dirty="0" smtClean="0"/>
              <a:t>权</a:t>
            </a:r>
            <a:r>
              <a:rPr lang="zh-CN" altLang="en-US" dirty="0"/>
              <a:t>统</a:t>
            </a:r>
            <a:r>
              <a:rPr lang="zh-CN" altLang="en-US" dirty="0" smtClean="0"/>
              <a:t>计，它</a:t>
            </a:r>
            <a:r>
              <a:rPr lang="zh-CN" altLang="en-US" dirty="0"/>
              <a:t>能“适应”更快的变化</a:t>
            </a:r>
            <a:r>
              <a:rPr lang="zh-CN" altLang="en-US" dirty="0" smtClean="0"/>
              <a:t>。</a:t>
            </a:r>
            <a:endParaRPr lang="en-US" altLang="zh-CN" dirty="0" smtClean="0"/>
          </a:p>
        </p:txBody>
      </p:sp>
      <p:sp>
        <p:nvSpPr>
          <p:cNvPr id="4" name="灯片编号占位符 3"/>
          <p:cNvSpPr>
            <a:spLocks noGrp="1"/>
          </p:cNvSpPr>
          <p:nvPr>
            <p:ph type="sldNum" sz="quarter" idx="12"/>
          </p:nvPr>
        </p:nvSpPr>
        <p:spPr/>
        <p:txBody>
          <a:bodyPr/>
          <a:lstStyle/>
          <a:p>
            <a:fld id="{8FD60583-8607-4B3F-8BEC-45A6754AFBA3}" type="slidenum">
              <a:rPr lang="zh-CN" altLang="en-US" smtClean="0"/>
              <a:t>45</a:t>
            </a:fld>
            <a:endParaRPr lang="zh-CN" altLang="en-US"/>
          </a:p>
        </p:txBody>
      </p:sp>
    </p:spTree>
    <p:extLst>
      <p:ext uri="{BB962C8B-B14F-4D97-AF65-F5344CB8AC3E}">
        <p14:creationId xmlns:p14="http://schemas.microsoft.com/office/powerpoint/2010/main" val="416342981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例子</a:t>
            </a:r>
            <a:endParaRPr lang="zh-CN" altLang="en-US" dirty="0"/>
          </a:p>
        </p:txBody>
      </p:sp>
      <p:sp>
        <p:nvSpPr>
          <p:cNvPr id="3" name="内容占位符 2"/>
          <p:cNvSpPr>
            <a:spLocks noGrp="1"/>
          </p:cNvSpPr>
          <p:nvPr>
            <p:ph idx="1"/>
          </p:nvPr>
        </p:nvSpPr>
        <p:spPr>
          <a:xfrm>
            <a:off x="838200" y="1825625"/>
            <a:ext cx="4038600" cy="2814273"/>
          </a:xfrm>
        </p:spPr>
        <p:txBody>
          <a:bodyPr/>
          <a:lstStyle/>
          <a:p>
            <a:r>
              <a:rPr lang="zh-CN" altLang="en-US" dirty="0" smtClean="0"/>
              <a:t>对</a:t>
            </a:r>
            <a:r>
              <a:rPr lang="zh-CN" altLang="en-US" dirty="0"/>
              <a:t>比了苹果公司股价的</a:t>
            </a:r>
            <a:r>
              <a:rPr lang="en-US" altLang="zh-CN" dirty="0"/>
              <a:t>60</a:t>
            </a:r>
            <a:r>
              <a:rPr lang="zh-CN" altLang="en-US" dirty="0"/>
              <a:t>日移动平均和</a:t>
            </a:r>
            <a:r>
              <a:rPr lang="en-US" altLang="zh-CN" dirty="0"/>
              <a:t>span=60</a:t>
            </a:r>
            <a:r>
              <a:rPr lang="zh-CN" altLang="en-US" dirty="0"/>
              <a:t>的指数加权移动平</a:t>
            </a:r>
            <a:r>
              <a:rPr lang="zh-CN" altLang="en-US" dirty="0" smtClean="0"/>
              <a:t>均</a:t>
            </a:r>
            <a:endParaRPr lang="en-US" altLang="zh-CN" dirty="0" smtClean="0"/>
          </a:p>
          <a:p>
            <a:r>
              <a:rPr lang="zh-CN" altLang="en-US" dirty="0" smtClean="0"/>
              <a:t>简单移动平均与指数加权移动平均</a:t>
            </a:r>
            <a:endParaRPr lang="en-US" altLang="zh-CN" dirty="0" smtClean="0"/>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8FD60583-8607-4B3F-8BEC-45A6754AFBA3}" type="slidenum">
              <a:rPr lang="zh-CN" altLang="en-US" smtClean="0"/>
              <a:t>46</a:t>
            </a:fld>
            <a:endParaRPr lang="zh-CN" altLang="en-US"/>
          </a:p>
        </p:txBody>
      </p:sp>
      <p:pic>
        <p:nvPicPr>
          <p:cNvPr id="5" name="图片 4"/>
          <p:cNvPicPr>
            <a:picLocks noChangeAspect="1"/>
          </p:cNvPicPr>
          <p:nvPr/>
        </p:nvPicPr>
        <p:blipFill>
          <a:blip r:embed="rId2"/>
          <a:stretch>
            <a:fillRect/>
          </a:stretch>
        </p:blipFill>
        <p:spPr>
          <a:xfrm>
            <a:off x="139337" y="4639898"/>
            <a:ext cx="6566263" cy="2017133"/>
          </a:xfrm>
          <a:prstGeom prst="rect">
            <a:avLst/>
          </a:prstGeom>
        </p:spPr>
      </p:pic>
      <p:pic>
        <p:nvPicPr>
          <p:cNvPr id="6" name="图片 5"/>
          <p:cNvPicPr>
            <a:picLocks noChangeAspect="1"/>
          </p:cNvPicPr>
          <p:nvPr/>
        </p:nvPicPr>
        <p:blipFill>
          <a:blip r:embed="rId3"/>
          <a:stretch>
            <a:fillRect/>
          </a:stretch>
        </p:blipFill>
        <p:spPr>
          <a:xfrm>
            <a:off x="5218385" y="1353227"/>
            <a:ext cx="6895238" cy="4295238"/>
          </a:xfrm>
          <a:prstGeom prst="rect">
            <a:avLst/>
          </a:prstGeom>
        </p:spPr>
      </p:pic>
    </p:spTree>
    <p:extLst>
      <p:ext uri="{BB962C8B-B14F-4D97-AF65-F5344CB8AC3E}">
        <p14:creationId xmlns:p14="http://schemas.microsoft.com/office/powerpoint/2010/main" val="3125974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二元移动窗口函数</a:t>
            </a:r>
            <a:endParaRPr lang="zh-CN" altLang="en-US" dirty="0"/>
          </a:p>
        </p:txBody>
      </p:sp>
      <p:sp>
        <p:nvSpPr>
          <p:cNvPr id="3" name="内容占位符 2"/>
          <p:cNvSpPr>
            <a:spLocks noGrp="1"/>
          </p:cNvSpPr>
          <p:nvPr>
            <p:ph idx="1"/>
          </p:nvPr>
        </p:nvSpPr>
        <p:spPr>
          <a:xfrm>
            <a:off x="838200" y="1825625"/>
            <a:ext cx="5858691" cy="4351338"/>
          </a:xfrm>
        </p:spPr>
        <p:txBody>
          <a:bodyPr/>
          <a:lstStyle/>
          <a:p>
            <a:r>
              <a:rPr lang="zh-CN" altLang="en-US" dirty="0"/>
              <a:t>有些统计运算（如相关系数和协方差）需要在两个时间序列上执行</a:t>
            </a:r>
            <a:r>
              <a:rPr lang="zh-CN" altLang="en-US" dirty="0" smtClean="0"/>
              <a:t>。</a:t>
            </a:r>
            <a:endParaRPr lang="en-US" altLang="zh-CN" dirty="0" smtClean="0"/>
          </a:p>
          <a:p>
            <a:r>
              <a:rPr lang="zh-CN" altLang="en-US" dirty="0" smtClean="0"/>
              <a:t>例</a:t>
            </a:r>
            <a:r>
              <a:rPr lang="zh-CN" altLang="en-US" dirty="0"/>
              <a:t>如，金融分析师常常对</a:t>
            </a:r>
            <a:r>
              <a:rPr lang="zh-CN" altLang="en-US" dirty="0">
                <a:solidFill>
                  <a:srgbClr val="FF0000"/>
                </a:solidFill>
              </a:rPr>
              <a:t>某只股票对某个参考指数</a:t>
            </a:r>
            <a:r>
              <a:rPr lang="zh-CN" altLang="en-US" dirty="0"/>
              <a:t>（如标准普尔</a:t>
            </a:r>
            <a:r>
              <a:rPr lang="en-US" altLang="zh-CN" dirty="0"/>
              <a:t>500</a:t>
            </a:r>
            <a:r>
              <a:rPr lang="zh-CN" altLang="en-US" dirty="0"/>
              <a:t>指数）的相关系数感兴趣</a:t>
            </a:r>
            <a:r>
              <a:rPr lang="zh-CN" altLang="en-US" dirty="0" smtClean="0"/>
              <a:t>。可</a:t>
            </a:r>
            <a:r>
              <a:rPr lang="zh-CN" altLang="en-US" dirty="0"/>
              <a:t>以通过计算百分数变化并使用</a:t>
            </a:r>
            <a:r>
              <a:rPr lang="en-US" altLang="zh-CN" dirty="0"/>
              <a:t>rolling_corr</a:t>
            </a:r>
            <a:r>
              <a:rPr lang="zh-CN" altLang="en-US" dirty="0"/>
              <a:t>的方式得到该结果</a:t>
            </a:r>
          </a:p>
        </p:txBody>
      </p:sp>
      <p:sp>
        <p:nvSpPr>
          <p:cNvPr id="4" name="灯片编号占位符 3"/>
          <p:cNvSpPr>
            <a:spLocks noGrp="1"/>
          </p:cNvSpPr>
          <p:nvPr>
            <p:ph type="sldNum" sz="quarter" idx="12"/>
          </p:nvPr>
        </p:nvSpPr>
        <p:spPr/>
        <p:txBody>
          <a:bodyPr/>
          <a:lstStyle/>
          <a:p>
            <a:fld id="{8FD60583-8607-4B3F-8BEC-45A6754AFBA3}" type="slidenum">
              <a:rPr lang="zh-CN" altLang="en-US" smtClean="0"/>
              <a:t>47</a:t>
            </a:fld>
            <a:endParaRPr lang="zh-CN" altLang="en-US"/>
          </a:p>
        </p:txBody>
      </p:sp>
      <p:pic>
        <p:nvPicPr>
          <p:cNvPr id="5" name="图片 4"/>
          <p:cNvPicPr>
            <a:picLocks noChangeAspect="1"/>
          </p:cNvPicPr>
          <p:nvPr/>
        </p:nvPicPr>
        <p:blipFill>
          <a:blip r:embed="rId2"/>
          <a:stretch>
            <a:fillRect/>
          </a:stretch>
        </p:blipFill>
        <p:spPr>
          <a:xfrm>
            <a:off x="905524" y="4737302"/>
            <a:ext cx="5190476" cy="1619048"/>
          </a:xfrm>
          <a:prstGeom prst="rect">
            <a:avLst/>
          </a:prstGeom>
        </p:spPr>
      </p:pic>
      <p:pic>
        <p:nvPicPr>
          <p:cNvPr id="6" name="图片 5"/>
          <p:cNvPicPr>
            <a:picLocks noChangeAspect="1"/>
          </p:cNvPicPr>
          <p:nvPr/>
        </p:nvPicPr>
        <p:blipFill>
          <a:blip r:embed="rId3"/>
          <a:stretch>
            <a:fillRect/>
          </a:stretch>
        </p:blipFill>
        <p:spPr>
          <a:xfrm>
            <a:off x="6850483" y="2037282"/>
            <a:ext cx="4644831" cy="3031242"/>
          </a:xfrm>
          <a:prstGeom prst="rect">
            <a:avLst/>
          </a:prstGeom>
        </p:spPr>
      </p:pic>
    </p:spTree>
    <p:extLst>
      <p:ext uri="{BB962C8B-B14F-4D97-AF65-F5344CB8AC3E}">
        <p14:creationId xmlns:p14="http://schemas.microsoft.com/office/powerpoint/2010/main" val="4314731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例：想要一次性计算多只股票与标准普尔</a:t>
            </a:r>
            <a:r>
              <a:rPr lang="en-US" altLang="zh-CN" dirty="0"/>
              <a:t>500</a:t>
            </a:r>
            <a:r>
              <a:rPr lang="zh-CN" altLang="en-US" dirty="0"/>
              <a:t>指数的相关系数</a:t>
            </a:r>
          </a:p>
        </p:txBody>
      </p:sp>
      <p:sp>
        <p:nvSpPr>
          <p:cNvPr id="3" name="内容占位符 2"/>
          <p:cNvSpPr>
            <a:spLocks noGrp="1"/>
          </p:cNvSpPr>
          <p:nvPr>
            <p:ph idx="1"/>
          </p:nvPr>
        </p:nvSpPr>
        <p:spPr>
          <a:xfrm>
            <a:off x="838200" y="1825625"/>
            <a:ext cx="3533503" cy="4351338"/>
          </a:xfrm>
        </p:spPr>
        <p:txBody>
          <a:bodyPr/>
          <a:lstStyle/>
          <a:p>
            <a:r>
              <a:rPr lang="zh-CN" altLang="en-US" dirty="0" smtClean="0"/>
              <a:t>无须写循环，只需传入一个</a:t>
            </a:r>
            <a:r>
              <a:rPr lang="en-US" altLang="zh-CN" dirty="0" smtClean="0"/>
              <a:t>TimeSeries</a:t>
            </a:r>
            <a:r>
              <a:rPr lang="zh-CN" altLang="en-US" dirty="0" smtClean="0"/>
              <a:t>和一个</a:t>
            </a:r>
            <a:r>
              <a:rPr lang="en-US" altLang="zh-CN" dirty="0" smtClean="0"/>
              <a:t>DataFrame</a:t>
            </a:r>
            <a:r>
              <a:rPr lang="zh-CN" altLang="en-US" dirty="0" smtClean="0"/>
              <a:t>，</a:t>
            </a:r>
            <a:r>
              <a:rPr lang="en-US" altLang="zh-CN" dirty="0" smtClean="0"/>
              <a:t>rolling_corr</a:t>
            </a:r>
            <a:r>
              <a:rPr lang="zh-CN" altLang="en-US" dirty="0" smtClean="0"/>
              <a:t>会自动计算</a:t>
            </a:r>
            <a:r>
              <a:rPr lang="en-US" altLang="zh-CN" dirty="0" smtClean="0"/>
              <a:t>TimeSeries</a:t>
            </a:r>
            <a:r>
              <a:rPr lang="zh-CN" altLang="en-US" dirty="0" smtClean="0"/>
              <a:t>（这里是</a:t>
            </a:r>
            <a:r>
              <a:rPr lang="en-US" altLang="zh-CN" dirty="0" smtClean="0"/>
              <a:t>spx_rets</a:t>
            </a:r>
            <a:r>
              <a:rPr lang="zh-CN" altLang="en-US" dirty="0" smtClean="0"/>
              <a:t>）与</a:t>
            </a:r>
            <a:r>
              <a:rPr lang="en-US" altLang="zh-CN" dirty="0" smtClean="0"/>
              <a:t>DataFrame</a:t>
            </a:r>
            <a:r>
              <a:rPr lang="zh-CN" altLang="en-US" dirty="0" smtClean="0"/>
              <a:t>各列的相关系数</a:t>
            </a:r>
            <a:endParaRPr lang="zh-CN" altLang="en-US" dirty="0"/>
          </a:p>
        </p:txBody>
      </p:sp>
      <p:sp>
        <p:nvSpPr>
          <p:cNvPr id="4" name="灯片编号占位符 3"/>
          <p:cNvSpPr>
            <a:spLocks noGrp="1"/>
          </p:cNvSpPr>
          <p:nvPr>
            <p:ph type="sldNum" sz="quarter" idx="12"/>
          </p:nvPr>
        </p:nvSpPr>
        <p:spPr/>
        <p:txBody>
          <a:bodyPr/>
          <a:lstStyle/>
          <a:p>
            <a:fld id="{8FD60583-8607-4B3F-8BEC-45A6754AFBA3}" type="slidenum">
              <a:rPr lang="zh-CN" altLang="en-US" smtClean="0"/>
              <a:t>48</a:t>
            </a:fld>
            <a:endParaRPr lang="zh-CN" altLang="en-US"/>
          </a:p>
        </p:txBody>
      </p:sp>
      <p:pic>
        <p:nvPicPr>
          <p:cNvPr id="5" name="图片 4"/>
          <p:cNvPicPr>
            <a:picLocks noChangeAspect="1"/>
          </p:cNvPicPr>
          <p:nvPr/>
        </p:nvPicPr>
        <p:blipFill>
          <a:blip r:embed="rId2"/>
          <a:stretch>
            <a:fillRect/>
          </a:stretch>
        </p:blipFill>
        <p:spPr>
          <a:xfrm>
            <a:off x="4635137" y="1825625"/>
            <a:ext cx="7008223" cy="4245858"/>
          </a:xfrm>
          <a:prstGeom prst="rect">
            <a:avLst/>
          </a:prstGeom>
        </p:spPr>
      </p:pic>
    </p:spTree>
    <p:extLst>
      <p:ext uri="{BB962C8B-B14F-4D97-AF65-F5344CB8AC3E}">
        <p14:creationId xmlns:p14="http://schemas.microsoft.com/office/powerpoint/2010/main" val="23019683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用户定义的移动窗口函数</a:t>
            </a:r>
            <a:endParaRPr lang="zh-CN" altLang="en-US" dirty="0"/>
          </a:p>
        </p:txBody>
      </p:sp>
      <p:sp>
        <p:nvSpPr>
          <p:cNvPr id="3" name="内容占位符 2"/>
          <p:cNvSpPr>
            <a:spLocks noGrp="1"/>
          </p:cNvSpPr>
          <p:nvPr>
            <p:ph idx="1"/>
          </p:nvPr>
        </p:nvSpPr>
        <p:spPr>
          <a:xfrm>
            <a:off x="838200" y="1825625"/>
            <a:ext cx="5379720" cy="4351338"/>
          </a:xfrm>
        </p:spPr>
        <p:txBody>
          <a:bodyPr>
            <a:normAutofit/>
          </a:bodyPr>
          <a:lstStyle/>
          <a:p>
            <a:r>
              <a:rPr lang="en-US" altLang="zh-CN" dirty="0"/>
              <a:t>rolling_apply</a:t>
            </a:r>
            <a:r>
              <a:rPr lang="zh-CN" altLang="en-US" dirty="0"/>
              <a:t>函数使你能够在移动窗口上应用自己设计的数组函数。唯一要求的就是：该函数要能从数组的各个片段中产生单个值（即约简</a:t>
            </a:r>
            <a:r>
              <a:rPr lang="zh-CN" altLang="en-US" dirty="0" smtClean="0"/>
              <a:t>）。</a:t>
            </a:r>
            <a:endParaRPr lang="en-US" altLang="zh-CN" dirty="0" smtClean="0"/>
          </a:p>
          <a:p>
            <a:r>
              <a:rPr lang="zh-CN" altLang="en-US" dirty="0" smtClean="0"/>
              <a:t>比如，当用</a:t>
            </a:r>
            <a:r>
              <a:rPr lang="en-US" altLang="zh-CN" dirty="0"/>
              <a:t>rolling_quantile</a:t>
            </a:r>
            <a:r>
              <a:rPr lang="zh-CN" altLang="en-US" dirty="0"/>
              <a:t>计算样本分位数时，可能对样本中特定值的百分等级感兴趣。</a:t>
            </a:r>
            <a:r>
              <a:rPr lang="en-US" altLang="zh-CN" dirty="0"/>
              <a:t>scipy.stats.percentileofscore</a:t>
            </a:r>
            <a:r>
              <a:rPr lang="zh-CN" altLang="en-US" dirty="0"/>
              <a:t>函数就能达到这个目的</a:t>
            </a:r>
          </a:p>
        </p:txBody>
      </p:sp>
      <p:sp>
        <p:nvSpPr>
          <p:cNvPr id="4" name="灯片编号占位符 3"/>
          <p:cNvSpPr>
            <a:spLocks noGrp="1"/>
          </p:cNvSpPr>
          <p:nvPr>
            <p:ph type="sldNum" sz="quarter" idx="12"/>
          </p:nvPr>
        </p:nvSpPr>
        <p:spPr/>
        <p:txBody>
          <a:bodyPr/>
          <a:lstStyle/>
          <a:p>
            <a:fld id="{8FD60583-8607-4B3F-8BEC-45A6754AFBA3}" type="slidenum">
              <a:rPr lang="zh-CN" altLang="en-US" smtClean="0"/>
              <a:t>49</a:t>
            </a:fld>
            <a:endParaRPr lang="zh-CN" altLang="en-US"/>
          </a:p>
        </p:txBody>
      </p:sp>
      <p:pic>
        <p:nvPicPr>
          <p:cNvPr id="5" name="图片 4"/>
          <p:cNvPicPr>
            <a:picLocks noChangeAspect="1"/>
          </p:cNvPicPr>
          <p:nvPr/>
        </p:nvPicPr>
        <p:blipFill>
          <a:blip r:embed="rId2"/>
          <a:stretch>
            <a:fillRect/>
          </a:stretch>
        </p:blipFill>
        <p:spPr>
          <a:xfrm>
            <a:off x="6296657" y="1825625"/>
            <a:ext cx="5057143" cy="3752381"/>
          </a:xfrm>
          <a:prstGeom prst="rect">
            <a:avLst/>
          </a:prstGeom>
        </p:spPr>
      </p:pic>
    </p:spTree>
    <p:extLst>
      <p:ext uri="{BB962C8B-B14F-4D97-AF65-F5344CB8AC3E}">
        <p14:creationId xmlns:p14="http://schemas.microsoft.com/office/powerpoint/2010/main" val="895488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Datetime</a:t>
            </a:r>
            <a:r>
              <a:rPr lang="zh-CN" altLang="en-US" dirty="0" smtClean="0"/>
              <a:t>模块中的数据类型</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图片 3"/>
          <p:cNvPicPr>
            <a:picLocks noChangeAspect="1"/>
          </p:cNvPicPr>
          <p:nvPr/>
        </p:nvPicPr>
        <p:blipFill>
          <a:blip r:embed="rId2"/>
          <a:stretch>
            <a:fillRect/>
          </a:stretch>
        </p:blipFill>
        <p:spPr>
          <a:xfrm>
            <a:off x="838200" y="1825625"/>
            <a:ext cx="10492586" cy="3251472"/>
          </a:xfrm>
          <a:prstGeom prst="rect">
            <a:avLst/>
          </a:prstGeom>
        </p:spPr>
      </p:pic>
      <p:sp>
        <p:nvSpPr>
          <p:cNvPr id="5" name="灯片编号占位符 4"/>
          <p:cNvSpPr>
            <a:spLocks noGrp="1"/>
          </p:cNvSpPr>
          <p:nvPr>
            <p:ph type="sldNum" sz="quarter" idx="12"/>
          </p:nvPr>
        </p:nvSpPr>
        <p:spPr/>
        <p:txBody>
          <a:bodyPr/>
          <a:lstStyle/>
          <a:p>
            <a:fld id="{8FD60583-8607-4B3F-8BEC-45A6754AFBA3}" type="slidenum">
              <a:rPr lang="zh-CN" altLang="en-US" smtClean="0"/>
              <a:t>5</a:t>
            </a:fld>
            <a:endParaRPr lang="zh-CN" altLang="en-US"/>
          </a:p>
        </p:txBody>
      </p:sp>
    </p:spTree>
    <p:extLst>
      <p:ext uri="{BB962C8B-B14F-4D97-AF65-F5344CB8AC3E}">
        <p14:creationId xmlns:p14="http://schemas.microsoft.com/office/powerpoint/2010/main" val="10264838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性能和内存使用方面的注意事项</a:t>
            </a:r>
          </a:p>
        </p:txBody>
      </p:sp>
      <p:sp>
        <p:nvSpPr>
          <p:cNvPr id="3" name="内容占位符 2"/>
          <p:cNvSpPr>
            <a:spLocks noGrp="1"/>
          </p:cNvSpPr>
          <p:nvPr>
            <p:ph idx="1"/>
          </p:nvPr>
        </p:nvSpPr>
        <p:spPr/>
        <p:txBody>
          <a:bodyPr>
            <a:normAutofit lnSpcReduction="10000"/>
          </a:bodyPr>
          <a:lstStyle/>
          <a:p>
            <a:r>
              <a:rPr lang="en-US" altLang="zh-CN" dirty="0"/>
              <a:t>Timestamp</a:t>
            </a:r>
            <a:r>
              <a:rPr lang="zh-CN" altLang="en-US" dirty="0"/>
              <a:t>和</a:t>
            </a:r>
            <a:r>
              <a:rPr lang="en-US" altLang="zh-CN" dirty="0"/>
              <a:t>Period</a:t>
            </a:r>
            <a:r>
              <a:rPr lang="zh-CN" altLang="en-US" dirty="0"/>
              <a:t>都是以</a:t>
            </a:r>
            <a:r>
              <a:rPr lang="en-US" altLang="zh-CN" dirty="0"/>
              <a:t>64</a:t>
            </a:r>
            <a:r>
              <a:rPr lang="zh-CN" altLang="en-US" dirty="0"/>
              <a:t>位整数表示的（即</a:t>
            </a:r>
            <a:r>
              <a:rPr lang="en-US" altLang="zh-CN" dirty="0"/>
              <a:t>NumPy</a:t>
            </a:r>
            <a:r>
              <a:rPr lang="zh-CN" altLang="en-US" dirty="0"/>
              <a:t>的</a:t>
            </a:r>
            <a:r>
              <a:rPr lang="en-US" altLang="zh-CN" dirty="0"/>
              <a:t>datetime64</a:t>
            </a:r>
            <a:r>
              <a:rPr lang="zh-CN" altLang="en-US" dirty="0"/>
              <a:t>数据类型）。也就是说，对于每个数据点，其时间戳需要占用</a:t>
            </a:r>
            <a:r>
              <a:rPr lang="en-US" altLang="zh-CN" dirty="0"/>
              <a:t>8</a:t>
            </a:r>
            <a:r>
              <a:rPr lang="zh-CN" altLang="en-US" dirty="0"/>
              <a:t>字节的内存。因此，含有一百万个</a:t>
            </a:r>
            <a:r>
              <a:rPr lang="en-US" altLang="zh-CN" dirty="0"/>
              <a:t>float64</a:t>
            </a:r>
            <a:r>
              <a:rPr lang="zh-CN" altLang="en-US" dirty="0"/>
              <a:t>数据点时间序列需要占用大约</a:t>
            </a:r>
            <a:r>
              <a:rPr lang="en-US" altLang="zh-CN" dirty="0"/>
              <a:t>16MB</a:t>
            </a:r>
            <a:r>
              <a:rPr lang="zh-CN" altLang="en-US" dirty="0"/>
              <a:t>的内存空间。由于</a:t>
            </a:r>
            <a:r>
              <a:rPr lang="en-US" altLang="zh-CN" dirty="0"/>
              <a:t>pandas</a:t>
            </a:r>
            <a:r>
              <a:rPr lang="zh-CN" altLang="en-US" dirty="0"/>
              <a:t>会尽量在多个时间序列之间共享索引，所以创建现有时间序列的视图不会占用更多内</a:t>
            </a:r>
            <a:r>
              <a:rPr lang="zh-CN" altLang="en-US" dirty="0" smtClean="0"/>
              <a:t>存。</a:t>
            </a:r>
            <a:r>
              <a:rPr lang="zh-CN" altLang="en-US" dirty="0"/>
              <a:t>此外，低频率索引（日以上）会被存放在一个中心缓存中，所以任何固定频率的索引都是该日期缓存的视图。所以，如果你有一个很大的低频率时间序列，索引所占用的内存空间将不会很大</a:t>
            </a:r>
            <a:r>
              <a:rPr lang="zh-CN" altLang="en-US" dirty="0" smtClean="0"/>
              <a:t>。</a:t>
            </a:r>
            <a:endParaRPr lang="zh-CN" altLang="en-US" dirty="0"/>
          </a:p>
          <a:p>
            <a:r>
              <a:rPr lang="zh-CN" altLang="en-US" dirty="0"/>
              <a:t>性能方面，</a:t>
            </a:r>
            <a:r>
              <a:rPr lang="en-US" altLang="zh-CN" dirty="0"/>
              <a:t>pandas</a:t>
            </a:r>
            <a:r>
              <a:rPr lang="zh-CN" altLang="en-US" dirty="0"/>
              <a:t>对数据对齐（两个不同索引的</a:t>
            </a:r>
            <a:r>
              <a:rPr lang="en-US" altLang="zh-CN" dirty="0"/>
              <a:t>ts1+ts2</a:t>
            </a:r>
            <a:r>
              <a:rPr lang="zh-CN" altLang="en-US" dirty="0"/>
              <a:t>的幕后工作）和重采样运算进行了高度优化</a:t>
            </a:r>
            <a:r>
              <a:rPr lang="zh-CN" altLang="en-US" dirty="0" smtClean="0"/>
              <a:t>。</a:t>
            </a:r>
            <a:endParaRPr lang="zh-CN" altLang="en-US" dirty="0"/>
          </a:p>
        </p:txBody>
      </p:sp>
      <p:sp>
        <p:nvSpPr>
          <p:cNvPr id="4" name="灯片编号占位符 3"/>
          <p:cNvSpPr>
            <a:spLocks noGrp="1"/>
          </p:cNvSpPr>
          <p:nvPr>
            <p:ph type="sldNum" sz="quarter" idx="12"/>
          </p:nvPr>
        </p:nvSpPr>
        <p:spPr/>
        <p:txBody>
          <a:bodyPr/>
          <a:lstStyle/>
          <a:p>
            <a:fld id="{8FD60583-8607-4B3F-8BEC-45A6754AFBA3}" type="slidenum">
              <a:rPr lang="zh-CN" altLang="en-US" smtClean="0"/>
              <a:t>50</a:t>
            </a:fld>
            <a:endParaRPr lang="zh-CN" altLang="en-US"/>
          </a:p>
        </p:txBody>
      </p:sp>
    </p:spTree>
    <p:extLst>
      <p:ext uri="{BB962C8B-B14F-4D97-AF65-F5344CB8AC3E}">
        <p14:creationId xmlns:p14="http://schemas.microsoft.com/office/powerpoint/2010/main" val="3285024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例：将</a:t>
            </a:r>
            <a:r>
              <a:rPr lang="zh-CN" altLang="en-US" dirty="0"/>
              <a:t>一亿个数据点聚合为</a:t>
            </a:r>
            <a:r>
              <a:rPr lang="en-US" altLang="zh-CN" dirty="0"/>
              <a:t>OHLC</a:t>
            </a:r>
            <a:r>
              <a:rPr lang="zh-CN" altLang="en-US" dirty="0"/>
              <a:t>：</a:t>
            </a:r>
          </a:p>
        </p:txBody>
      </p:sp>
      <p:sp>
        <p:nvSpPr>
          <p:cNvPr id="3" name="内容占位符 2"/>
          <p:cNvSpPr>
            <a:spLocks noGrp="1"/>
          </p:cNvSpPr>
          <p:nvPr>
            <p:ph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8FD60583-8607-4B3F-8BEC-45A6754AFBA3}" type="slidenum">
              <a:rPr lang="zh-CN" altLang="en-US" smtClean="0"/>
              <a:t>51</a:t>
            </a:fld>
            <a:endParaRPr lang="zh-CN" altLang="en-US"/>
          </a:p>
        </p:txBody>
      </p:sp>
      <p:pic>
        <p:nvPicPr>
          <p:cNvPr id="5" name="图片 4"/>
          <p:cNvPicPr>
            <a:picLocks noChangeAspect="1"/>
          </p:cNvPicPr>
          <p:nvPr/>
        </p:nvPicPr>
        <p:blipFill>
          <a:blip r:embed="rId2"/>
          <a:stretch>
            <a:fillRect/>
          </a:stretch>
        </p:blipFill>
        <p:spPr>
          <a:xfrm>
            <a:off x="838200" y="1509601"/>
            <a:ext cx="4961905" cy="4761905"/>
          </a:xfrm>
          <a:prstGeom prst="rect">
            <a:avLst/>
          </a:prstGeom>
        </p:spPr>
      </p:pic>
      <p:pic>
        <p:nvPicPr>
          <p:cNvPr id="6" name="图片 5"/>
          <p:cNvPicPr>
            <a:picLocks noChangeAspect="1"/>
          </p:cNvPicPr>
          <p:nvPr/>
        </p:nvPicPr>
        <p:blipFill>
          <a:blip r:embed="rId3"/>
          <a:stretch>
            <a:fillRect/>
          </a:stretch>
        </p:blipFill>
        <p:spPr>
          <a:xfrm>
            <a:off x="4019809" y="2130227"/>
            <a:ext cx="4152381" cy="4809524"/>
          </a:xfrm>
          <a:prstGeom prst="rect">
            <a:avLst/>
          </a:prstGeom>
        </p:spPr>
      </p:pic>
      <p:pic>
        <p:nvPicPr>
          <p:cNvPr id="7" name="图片 6"/>
          <p:cNvPicPr>
            <a:picLocks noChangeAspect="1"/>
          </p:cNvPicPr>
          <p:nvPr/>
        </p:nvPicPr>
        <p:blipFill>
          <a:blip r:embed="rId4"/>
          <a:stretch>
            <a:fillRect/>
          </a:stretch>
        </p:blipFill>
        <p:spPr>
          <a:xfrm>
            <a:off x="8172190" y="2373411"/>
            <a:ext cx="4161905" cy="857143"/>
          </a:xfrm>
          <a:prstGeom prst="rect">
            <a:avLst/>
          </a:prstGeom>
        </p:spPr>
      </p:pic>
    </p:spTree>
    <p:extLst>
      <p:ext uri="{BB962C8B-B14F-4D97-AF65-F5344CB8AC3E}">
        <p14:creationId xmlns:p14="http://schemas.microsoft.com/office/powerpoint/2010/main" val="35143761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性能分析</a:t>
            </a:r>
            <a:endParaRPr lang="zh-CN" altLang="en-US" dirty="0"/>
          </a:p>
        </p:txBody>
      </p:sp>
      <p:sp>
        <p:nvSpPr>
          <p:cNvPr id="3" name="内容占位符 2"/>
          <p:cNvSpPr>
            <a:spLocks noGrp="1"/>
          </p:cNvSpPr>
          <p:nvPr>
            <p:ph idx="1"/>
          </p:nvPr>
        </p:nvSpPr>
        <p:spPr>
          <a:xfrm>
            <a:off x="838200" y="1825625"/>
            <a:ext cx="5614851" cy="4351338"/>
          </a:xfrm>
        </p:spPr>
        <p:txBody>
          <a:bodyPr/>
          <a:lstStyle/>
          <a:p>
            <a:r>
              <a:rPr lang="zh-CN" altLang="en-US" dirty="0"/>
              <a:t>运行时间跟聚合结果的相对大小有一定关系，越高频率的聚合所耗费的时间越多</a:t>
            </a:r>
          </a:p>
        </p:txBody>
      </p:sp>
      <p:sp>
        <p:nvSpPr>
          <p:cNvPr id="4" name="灯片编号占位符 3"/>
          <p:cNvSpPr>
            <a:spLocks noGrp="1"/>
          </p:cNvSpPr>
          <p:nvPr>
            <p:ph type="sldNum" sz="quarter" idx="12"/>
          </p:nvPr>
        </p:nvSpPr>
        <p:spPr/>
        <p:txBody>
          <a:bodyPr/>
          <a:lstStyle/>
          <a:p>
            <a:fld id="{8FD60583-8607-4B3F-8BEC-45A6754AFBA3}" type="slidenum">
              <a:rPr lang="zh-CN" altLang="en-US" smtClean="0"/>
              <a:t>52</a:t>
            </a:fld>
            <a:endParaRPr lang="zh-CN" altLang="en-US"/>
          </a:p>
        </p:txBody>
      </p:sp>
      <p:pic>
        <p:nvPicPr>
          <p:cNvPr id="5" name="图片 4"/>
          <p:cNvPicPr>
            <a:picLocks noChangeAspect="1"/>
          </p:cNvPicPr>
          <p:nvPr/>
        </p:nvPicPr>
        <p:blipFill>
          <a:blip r:embed="rId2"/>
          <a:stretch>
            <a:fillRect/>
          </a:stretch>
        </p:blipFill>
        <p:spPr>
          <a:xfrm>
            <a:off x="6544389" y="1825625"/>
            <a:ext cx="4885714" cy="1533333"/>
          </a:xfrm>
          <a:prstGeom prst="rect">
            <a:avLst/>
          </a:prstGeom>
        </p:spPr>
      </p:pic>
    </p:spTree>
    <p:extLst>
      <p:ext uri="{BB962C8B-B14F-4D97-AF65-F5344CB8AC3E}">
        <p14:creationId xmlns:p14="http://schemas.microsoft.com/office/powerpoint/2010/main" val="4255860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字符串和</a:t>
            </a:r>
            <a:r>
              <a:rPr lang="en-US" altLang="zh-CN" dirty="0"/>
              <a:t>datetime</a:t>
            </a:r>
            <a:r>
              <a:rPr lang="zh-CN" altLang="en-US" dirty="0"/>
              <a:t>的相互转换</a:t>
            </a:r>
          </a:p>
        </p:txBody>
      </p:sp>
      <p:sp>
        <p:nvSpPr>
          <p:cNvPr id="3" name="内容占位符 2"/>
          <p:cNvSpPr>
            <a:spLocks noGrp="1"/>
          </p:cNvSpPr>
          <p:nvPr>
            <p:ph idx="1"/>
          </p:nvPr>
        </p:nvSpPr>
        <p:spPr>
          <a:xfrm>
            <a:off x="838200" y="1825625"/>
            <a:ext cx="5109754" cy="4351338"/>
          </a:xfrm>
        </p:spPr>
        <p:txBody>
          <a:bodyPr>
            <a:normAutofit fontScale="92500" lnSpcReduction="20000"/>
          </a:bodyPr>
          <a:lstStyle/>
          <a:p>
            <a:r>
              <a:rPr lang="zh-CN" altLang="en-US" dirty="0"/>
              <a:t>利用</a:t>
            </a:r>
            <a:r>
              <a:rPr lang="en-US" altLang="zh-CN" dirty="0"/>
              <a:t>str</a:t>
            </a:r>
            <a:r>
              <a:rPr lang="zh-CN" altLang="en-US" dirty="0"/>
              <a:t>或</a:t>
            </a:r>
            <a:r>
              <a:rPr lang="en-US" altLang="zh-CN" dirty="0"/>
              <a:t>strftime</a:t>
            </a:r>
            <a:r>
              <a:rPr lang="zh-CN" altLang="en-US" dirty="0"/>
              <a:t>方法（传入一个格式化字符串），</a:t>
            </a:r>
            <a:r>
              <a:rPr lang="en-US" altLang="zh-CN" dirty="0"/>
              <a:t>datetime</a:t>
            </a:r>
            <a:r>
              <a:rPr lang="zh-CN" altLang="en-US" dirty="0"/>
              <a:t>对象和</a:t>
            </a:r>
            <a:r>
              <a:rPr lang="en-US" altLang="zh-CN" dirty="0"/>
              <a:t>pandas</a:t>
            </a:r>
            <a:r>
              <a:rPr lang="zh-CN" altLang="en-US" dirty="0"/>
              <a:t>的</a:t>
            </a:r>
            <a:r>
              <a:rPr lang="en-US" altLang="zh-CN" dirty="0"/>
              <a:t>Timestamp</a:t>
            </a:r>
            <a:r>
              <a:rPr lang="zh-CN" altLang="en-US" dirty="0"/>
              <a:t>对象（稍后就会介绍）可以被格式化为字符</a:t>
            </a:r>
            <a:r>
              <a:rPr lang="zh-CN" altLang="en-US" dirty="0" smtClean="0"/>
              <a:t>串</a:t>
            </a:r>
            <a:endParaRPr lang="en-US" altLang="zh-CN" dirty="0" smtClean="0"/>
          </a:p>
          <a:p>
            <a:r>
              <a:rPr lang="en-US" altLang="zh-CN" dirty="0"/>
              <a:t>datetime.strptime</a:t>
            </a:r>
            <a:r>
              <a:rPr lang="zh-CN" altLang="en-US" dirty="0"/>
              <a:t>也可以用这些格式化编码将字符串转换为日</a:t>
            </a:r>
            <a:r>
              <a:rPr lang="zh-CN" altLang="en-US" dirty="0" smtClean="0"/>
              <a:t>期</a:t>
            </a:r>
            <a:endParaRPr lang="en-US" altLang="zh-CN" dirty="0" smtClean="0"/>
          </a:p>
          <a:p>
            <a:r>
              <a:rPr lang="en-US" altLang="zh-CN" dirty="0"/>
              <a:t>datetime.strptime</a:t>
            </a:r>
            <a:r>
              <a:rPr lang="zh-CN" altLang="en-US" dirty="0"/>
              <a:t>是通过已知格式进行日期解析的最佳方式。但是每次都要编写格式定义是很麻烦的事情，尤其是对于一些常见的日期格式。这种情况下，你可以用</a:t>
            </a:r>
            <a:r>
              <a:rPr lang="en-US" altLang="zh-CN" dirty="0"/>
              <a:t>dateutil</a:t>
            </a:r>
            <a:r>
              <a:rPr lang="zh-CN" altLang="en-US" dirty="0"/>
              <a:t>这个第三方包中的</a:t>
            </a:r>
            <a:r>
              <a:rPr lang="en-US" altLang="zh-CN" dirty="0"/>
              <a:t>parser.parse</a:t>
            </a:r>
            <a:r>
              <a:rPr lang="zh-CN" altLang="en-US" dirty="0"/>
              <a:t>方</a:t>
            </a:r>
            <a:r>
              <a:rPr lang="zh-CN" altLang="en-US" dirty="0" smtClean="0"/>
              <a:t>法（</a:t>
            </a:r>
            <a:r>
              <a:rPr lang="zh-CN" altLang="en-US" dirty="0" smtClean="0">
                <a:solidFill>
                  <a:srgbClr val="FF0000"/>
                </a:solidFill>
              </a:rPr>
              <a:t>中文不行</a:t>
            </a:r>
            <a:r>
              <a:rPr lang="zh-CN" altLang="en-US" dirty="0" smtClean="0"/>
              <a:t>）</a:t>
            </a:r>
            <a:endParaRPr lang="zh-CN" altLang="en-US" dirty="0"/>
          </a:p>
        </p:txBody>
      </p:sp>
      <p:pic>
        <p:nvPicPr>
          <p:cNvPr id="4" name="图片 3"/>
          <p:cNvPicPr>
            <a:picLocks noChangeAspect="1"/>
          </p:cNvPicPr>
          <p:nvPr/>
        </p:nvPicPr>
        <p:blipFill>
          <a:blip r:embed="rId2"/>
          <a:stretch>
            <a:fillRect/>
          </a:stretch>
        </p:blipFill>
        <p:spPr>
          <a:xfrm>
            <a:off x="6337607" y="1690688"/>
            <a:ext cx="5647619" cy="3942857"/>
          </a:xfrm>
          <a:prstGeom prst="rect">
            <a:avLst/>
          </a:prstGeom>
        </p:spPr>
      </p:pic>
      <p:sp>
        <p:nvSpPr>
          <p:cNvPr id="5" name="灯片编号占位符 4"/>
          <p:cNvSpPr>
            <a:spLocks noGrp="1"/>
          </p:cNvSpPr>
          <p:nvPr>
            <p:ph type="sldNum" sz="quarter" idx="12"/>
          </p:nvPr>
        </p:nvSpPr>
        <p:spPr/>
        <p:txBody>
          <a:bodyPr/>
          <a:lstStyle/>
          <a:p>
            <a:fld id="{8FD60583-8607-4B3F-8BEC-45A6754AFBA3}" type="slidenum">
              <a:rPr lang="zh-CN" altLang="en-US" smtClean="0"/>
              <a:t>6</a:t>
            </a:fld>
            <a:endParaRPr lang="zh-CN" altLang="en-US"/>
          </a:p>
        </p:txBody>
      </p:sp>
    </p:spTree>
    <p:extLst>
      <p:ext uri="{BB962C8B-B14F-4D97-AF65-F5344CB8AC3E}">
        <p14:creationId xmlns:p14="http://schemas.microsoft.com/office/powerpoint/2010/main" val="1173547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字符串和</a:t>
            </a:r>
            <a:r>
              <a:rPr lang="en-US" altLang="zh-CN" dirty="0" smtClean="0"/>
              <a:t>datetime</a:t>
            </a:r>
            <a:r>
              <a:rPr lang="zh-CN" altLang="en-US" dirty="0" smtClean="0"/>
              <a:t>的相互转换（</a:t>
            </a:r>
            <a:r>
              <a:rPr lang="en-US" altLang="zh-CN" dirty="0" smtClean="0"/>
              <a:t>cont.)</a:t>
            </a:r>
            <a:endParaRPr lang="zh-CN" altLang="en-US" dirty="0"/>
          </a:p>
        </p:txBody>
      </p:sp>
      <p:sp>
        <p:nvSpPr>
          <p:cNvPr id="3" name="内容占位符 2"/>
          <p:cNvSpPr>
            <a:spLocks noGrp="1"/>
          </p:cNvSpPr>
          <p:nvPr>
            <p:ph idx="1"/>
          </p:nvPr>
        </p:nvSpPr>
        <p:spPr/>
        <p:txBody>
          <a:bodyPr/>
          <a:lstStyle/>
          <a:p>
            <a:r>
              <a:rPr lang="en-US" altLang="zh-CN" dirty="0" smtClean="0"/>
              <a:t>pandas</a:t>
            </a:r>
            <a:r>
              <a:rPr lang="zh-CN" altLang="en-US" dirty="0" smtClean="0"/>
              <a:t>通常是用于处理成组日期的，不管这些日期是</a:t>
            </a:r>
            <a:r>
              <a:rPr lang="en-US" altLang="zh-CN" dirty="0" smtClean="0"/>
              <a:t>DataFrame</a:t>
            </a:r>
            <a:r>
              <a:rPr lang="zh-CN" altLang="en-US" dirty="0" smtClean="0"/>
              <a:t>的轴索引还是列。</a:t>
            </a:r>
            <a:r>
              <a:rPr lang="en-US" altLang="zh-CN" dirty="0" smtClean="0"/>
              <a:t>to_datetime</a:t>
            </a:r>
            <a:r>
              <a:rPr lang="zh-CN" altLang="en-US" dirty="0" smtClean="0"/>
              <a:t>方法可以解析多种不同的日期表示形式</a:t>
            </a:r>
            <a:endParaRPr lang="en-US" altLang="zh-CN" dirty="0" smtClean="0"/>
          </a:p>
          <a:p>
            <a:r>
              <a:rPr lang="zh-CN" altLang="en-US" dirty="0" smtClean="0"/>
              <a:t>可以处理缺失值（</a:t>
            </a:r>
            <a:r>
              <a:rPr lang="en-US" altLang="zh-CN" dirty="0" smtClean="0"/>
              <a:t>None</a:t>
            </a:r>
            <a:r>
              <a:rPr lang="zh-CN" altLang="en-US" dirty="0" smtClean="0"/>
              <a:t>、空字符串等）</a:t>
            </a:r>
            <a:endParaRPr lang="en-US" altLang="zh-CN" dirty="0" smtClean="0"/>
          </a:p>
          <a:p>
            <a:r>
              <a:rPr lang="en-US" altLang="zh-CN" dirty="0" smtClean="0"/>
              <a:t>NaT</a:t>
            </a:r>
            <a:r>
              <a:rPr lang="zh-CN" altLang="en-US" dirty="0" smtClean="0"/>
              <a:t>（</a:t>
            </a:r>
            <a:r>
              <a:rPr lang="en-US" altLang="zh-CN" dirty="0" smtClean="0"/>
              <a:t>Not a Time</a:t>
            </a:r>
            <a:r>
              <a:rPr lang="zh-CN" altLang="en-US" dirty="0" smtClean="0"/>
              <a:t>）是</a:t>
            </a:r>
            <a:r>
              <a:rPr lang="en-US" altLang="zh-CN" dirty="0" smtClean="0"/>
              <a:t>pandas</a:t>
            </a:r>
            <a:r>
              <a:rPr lang="zh-CN" altLang="en-US" dirty="0" smtClean="0"/>
              <a:t>中时间戳数据的</a:t>
            </a:r>
            <a:r>
              <a:rPr lang="en-US" altLang="zh-CN" dirty="0" smtClean="0"/>
              <a:t>NA</a:t>
            </a:r>
            <a:r>
              <a:rPr lang="zh-CN" altLang="en-US" dirty="0" smtClean="0"/>
              <a:t>值。</a:t>
            </a:r>
            <a:endParaRPr lang="zh-CN" altLang="en-US" dirty="0"/>
          </a:p>
        </p:txBody>
      </p:sp>
      <p:sp>
        <p:nvSpPr>
          <p:cNvPr id="4" name="灯片编号占位符 3"/>
          <p:cNvSpPr>
            <a:spLocks noGrp="1"/>
          </p:cNvSpPr>
          <p:nvPr>
            <p:ph type="sldNum" sz="quarter" idx="12"/>
          </p:nvPr>
        </p:nvSpPr>
        <p:spPr/>
        <p:txBody>
          <a:bodyPr/>
          <a:lstStyle/>
          <a:p>
            <a:fld id="{8FD60583-8607-4B3F-8BEC-45A6754AFBA3}" type="slidenum">
              <a:rPr lang="zh-CN" altLang="en-US" smtClean="0"/>
              <a:t>7</a:t>
            </a:fld>
            <a:endParaRPr lang="zh-CN" altLang="en-US"/>
          </a:p>
        </p:txBody>
      </p:sp>
      <p:pic>
        <p:nvPicPr>
          <p:cNvPr id="5" name="图片 4"/>
          <p:cNvPicPr>
            <a:picLocks noChangeAspect="1"/>
          </p:cNvPicPr>
          <p:nvPr/>
        </p:nvPicPr>
        <p:blipFill>
          <a:blip r:embed="rId3"/>
          <a:stretch>
            <a:fillRect/>
          </a:stretch>
        </p:blipFill>
        <p:spPr>
          <a:xfrm>
            <a:off x="838200" y="4348468"/>
            <a:ext cx="6914286" cy="2438095"/>
          </a:xfrm>
          <a:prstGeom prst="rect">
            <a:avLst/>
          </a:prstGeom>
        </p:spPr>
      </p:pic>
    </p:spTree>
    <p:extLst>
      <p:ext uri="{BB962C8B-B14F-4D97-AF65-F5344CB8AC3E}">
        <p14:creationId xmlns:p14="http://schemas.microsoft.com/office/powerpoint/2010/main" val="18755568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字符串和</a:t>
            </a:r>
            <a:r>
              <a:rPr lang="en-US" altLang="zh-CN" dirty="0" smtClean="0"/>
              <a:t>datetime</a:t>
            </a:r>
            <a:r>
              <a:rPr lang="zh-CN" altLang="en-US" dirty="0" smtClean="0"/>
              <a:t>的相互转换（</a:t>
            </a:r>
            <a:r>
              <a:rPr lang="en-US" altLang="zh-CN" dirty="0" smtClean="0"/>
              <a:t>cont.)</a:t>
            </a:r>
            <a:endParaRPr lang="zh-CN" altLang="en-US" dirty="0"/>
          </a:p>
        </p:txBody>
      </p:sp>
      <p:sp>
        <p:nvSpPr>
          <p:cNvPr id="3" name="内容占位符 2"/>
          <p:cNvSpPr>
            <a:spLocks noGrp="1"/>
          </p:cNvSpPr>
          <p:nvPr>
            <p:ph idx="1"/>
          </p:nvPr>
        </p:nvSpPr>
        <p:spPr/>
        <p:txBody>
          <a:bodyPr/>
          <a:lstStyle/>
          <a:p>
            <a:r>
              <a:rPr lang="zh-CN" altLang="en-US" dirty="0" smtClean="0"/>
              <a:t>警告： </a:t>
            </a:r>
            <a:r>
              <a:rPr lang="en-US" altLang="zh-CN" dirty="0" smtClean="0"/>
              <a:t>dateutil.parser</a:t>
            </a:r>
            <a:r>
              <a:rPr lang="zh-CN" altLang="en-US" dirty="0" smtClean="0"/>
              <a:t>是一个实用但不完美的工具。比如说，它会把一些原本不是日期的字符串认作是日期（比如</a:t>
            </a:r>
            <a:r>
              <a:rPr lang="en-US" altLang="zh-CN" dirty="0" smtClean="0"/>
              <a:t>"42"</a:t>
            </a:r>
            <a:r>
              <a:rPr lang="zh-CN" altLang="en-US" dirty="0" smtClean="0"/>
              <a:t>会被解析为</a:t>
            </a:r>
            <a:r>
              <a:rPr lang="en-US" altLang="zh-CN" dirty="0" smtClean="0"/>
              <a:t>2042</a:t>
            </a:r>
            <a:r>
              <a:rPr lang="zh-CN" altLang="en-US" dirty="0" smtClean="0"/>
              <a:t>年的今天）</a:t>
            </a:r>
            <a:endParaRPr lang="zh-CN" altLang="en-US" dirty="0"/>
          </a:p>
        </p:txBody>
      </p:sp>
      <p:sp>
        <p:nvSpPr>
          <p:cNvPr id="4" name="灯片编号占位符 3"/>
          <p:cNvSpPr>
            <a:spLocks noGrp="1"/>
          </p:cNvSpPr>
          <p:nvPr>
            <p:ph type="sldNum" sz="quarter" idx="12"/>
          </p:nvPr>
        </p:nvSpPr>
        <p:spPr/>
        <p:txBody>
          <a:bodyPr/>
          <a:lstStyle/>
          <a:p>
            <a:fld id="{8FD60583-8607-4B3F-8BEC-45A6754AFBA3}" type="slidenum">
              <a:rPr lang="zh-CN" altLang="en-US" smtClean="0"/>
              <a:t>8</a:t>
            </a:fld>
            <a:endParaRPr lang="zh-CN" altLang="en-US"/>
          </a:p>
        </p:txBody>
      </p:sp>
      <p:pic>
        <p:nvPicPr>
          <p:cNvPr id="6" name="图片 5"/>
          <p:cNvPicPr>
            <a:picLocks noChangeAspect="1"/>
          </p:cNvPicPr>
          <p:nvPr/>
        </p:nvPicPr>
        <p:blipFill>
          <a:blip r:embed="rId2"/>
          <a:stretch>
            <a:fillRect/>
          </a:stretch>
        </p:blipFill>
        <p:spPr>
          <a:xfrm>
            <a:off x="753912" y="3134886"/>
            <a:ext cx="5580952" cy="1523810"/>
          </a:xfrm>
          <a:prstGeom prst="rect">
            <a:avLst/>
          </a:prstGeom>
        </p:spPr>
      </p:pic>
      <p:pic>
        <p:nvPicPr>
          <p:cNvPr id="7" name="图片 6"/>
          <p:cNvPicPr>
            <a:picLocks noChangeAspect="1"/>
          </p:cNvPicPr>
          <p:nvPr/>
        </p:nvPicPr>
        <p:blipFill>
          <a:blip r:embed="rId3"/>
          <a:stretch>
            <a:fillRect/>
          </a:stretch>
        </p:blipFill>
        <p:spPr>
          <a:xfrm>
            <a:off x="6334864" y="2891293"/>
            <a:ext cx="5514286" cy="3647619"/>
          </a:xfrm>
          <a:prstGeom prst="rect">
            <a:avLst/>
          </a:prstGeom>
        </p:spPr>
      </p:pic>
      <p:pic>
        <p:nvPicPr>
          <p:cNvPr id="8" name="图片 7"/>
          <p:cNvPicPr>
            <a:picLocks noChangeAspect="1"/>
          </p:cNvPicPr>
          <p:nvPr/>
        </p:nvPicPr>
        <p:blipFill>
          <a:blip r:embed="rId4"/>
          <a:stretch>
            <a:fillRect/>
          </a:stretch>
        </p:blipFill>
        <p:spPr>
          <a:xfrm>
            <a:off x="825340" y="4715102"/>
            <a:ext cx="5438095" cy="2790476"/>
          </a:xfrm>
          <a:prstGeom prst="rect">
            <a:avLst/>
          </a:prstGeom>
        </p:spPr>
      </p:pic>
    </p:spTree>
    <p:extLst>
      <p:ext uri="{BB962C8B-B14F-4D97-AF65-F5344CB8AC3E}">
        <p14:creationId xmlns:p14="http://schemas.microsoft.com/office/powerpoint/2010/main" val="3153610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时间序列基础</a:t>
            </a:r>
            <a:endParaRPr lang="zh-CN" altLang="en-US" dirty="0"/>
          </a:p>
        </p:txBody>
      </p:sp>
      <p:sp>
        <p:nvSpPr>
          <p:cNvPr id="3" name="内容占位符 2"/>
          <p:cNvSpPr>
            <a:spLocks noGrp="1"/>
          </p:cNvSpPr>
          <p:nvPr>
            <p:ph idx="1"/>
          </p:nvPr>
        </p:nvSpPr>
        <p:spPr>
          <a:xfrm>
            <a:off x="838200" y="1825625"/>
            <a:ext cx="5858691" cy="4351338"/>
          </a:xfrm>
        </p:spPr>
        <p:txBody>
          <a:bodyPr>
            <a:normAutofit fontScale="92500" lnSpcReduction="20000"/>
          </a:bodyPr>
          <a:lstStyle/>
          <a:p>
            <a:r>
              <a:rPr lang="en-US" altLang="zh-CN" dirty="0"/>
              <a:t>pandas</a:t>
            </a:r>
            <a:r>
              <a:rPr lang="zh-CN" altLang="en-US" dirty="0"/>
              <a:t>最基本的时间序列类型就是以时间戳（通常以</a:t>
            </a:r>
            <a:r>
              <a:rPr lang="en-US" altLang="zh-CN" dirty="0"/>
              <a:t>Python</a:t>
            </a:r>
            <a:r>
              <a:rPr lang="zh-CN" altLang="en-US" dirty="0"/>
              <a:t>字符串或</a:t>
            </a:r>
            <a:r>
              <a:rPr lang="en-US" altLang="zh-CN" dirty="0"/>
              <a:t>datatime</a:t>
            </a:r>
            <a:r>
              <a:rPr lang="zh-CN" altLang="en-US" dirty="0"/>
              <a:t>对象表示）为索引的</a:t>
            </a:r>
            <a:r>
              <a:rPr lang="en-US" altLang="zh-CN" dirty="0" smtClean="0"/>
              <a:t>Series</a:t>
            </a:r>
          </a:p>
          <a:p>
            <a:r>
              <a:rPr lang="en-US" altLang="zh-CN" dirty="0"/>
              <a:t>datetime</a:t>
            </a:r>
            <a:r>
              <a:rPr lang="zh-CN" altLang="en-US" dirty="0"/>
              <a:t>对象实际上是被放在一个</a:t>
            </a:r>
            <a:r>
              <a:rPr lang="en-US" altLang="zh-CN" dirty="0"/>
              <a:t>DatetimeIndex</a:t>
            </a:r>
            <a:r>
              <a:rPr lang="zh-CN" altLang="en-US" dirty="0"/>
              <a:t>中</a:t>
            </a:r>
            <a:r>
              <a:rPr lang="zh-CN" altLang="en-US" dirty="0" smtClean="0"/>
              <a:t>的</a:t>
            </a:r>
            <a:endParaRPr lang="en-US" altLang="zh-CN" dirty="0" smtClean="0"/>
          </a:p>
          <a:p>
            <a:r>
              <a:rPr lang="en-US" altLang="zh-CN" dirty="0" smtClean="0"/>
              <a:t>pandas</a:t>
            </a:r>
            <a:r>
              <a:rPr lang="zh-CN" altLang="en-US" dirty="0" smtClean="0"/>
              <a:t>用</a:t>
            </a:r>
            <a:r>
              <a:rPr lang="en-US" altLang="zh-CN" dirty="0" smtClean="0"/>
              <a:t>NumPy</a:t>
            </a:r>
            <a:r>
              <a:rPr lang="zh-CN" altLang="en-US" dirty="0" smtClean="0"/>
              <a:t>的</a:t>
            </a:r>
            <a:r>
              <a:rPr lang="en-US" altLang="zh-CN" dirty="0" smtClean="0"/>
              <a:t>datetime64</a:t>
            </a:r>
            <a:r>
              <a:rPr lang="zh-CN" altLang="en-US" dirty="0" smtClean="0"/>
              <a:t>数据类型以纳秒形式存储时间戳</a:t>
            </a:r>
            <a:endParaRPr lang="en-US" altLang="zh-CN" dirty="0" smtClean="0"/>
          </a:p>
          <a:p>
            <a:r>
              <a:rPr lang="zh-CN" altLang="en-US" dirty="0"/>
              <a:t>只</a:t>
            </a:r>
            <a:r>
              <a:rPr lang="zh-CN" altLang="en-US" dirty="0" smtClean="0"/>
              <a:t>要需</a:t>
            </a:r>
            <a:r>
              <a:rPr lang="zh-CN" altLang="en-US" dirty="0"/>
              <a:t>要，</a:t>
            </a:r>
            <a:r>
              <a:rPr lang="en-US" altLang="zh-CN" dirty="0"/>
              <a:t>TimeStamp</a:t>
            </a:r>
            <a:r>
              <a:rPr lang="zh-CN" altLang="en-US" dirty="0"/>
              <a:t>可以随时自动转换为</a:t>
            </a:r>
            <a:r>
              <a:rPr lang="en-US" altLang="zh-CN" dirty="0"/>
              <a:t>datetime</a:t>
            </a:r>
            <a:r>
              <a:rPr lang="zh-CN" altLang="en-US" dirty="0"/>
              <a:t>对象</a:t>
            </a:r>
            <a:r>
              <a:rPr lang="zh-CN" altLang="en-US" dirty="0" smtClean="0"/>
              <a:t>。</a:t>
            </a:r>
            <a:endParaRPr lang="en-US" altLang="zh-CN" dirty="0" smtClean="0"/>
          </a:p>
          <a:p>
            <a:r>
              <a:rPr lang="zh-CN" altLang="en-US" dirty="0" smtClean="0"/>
              <a:t>此</a:t>
            </a:r>
            <a:r>
              <a:rPr lang="zh-CN" altLang="en-US" dirty="0"/>
              <a:t>外，它还可以存储频率信息（如果有的话），且知道如何执行时区转换以及其他操</a:t>
            </a:r>
            <a:r>
              <a:rPr lang="zh-CN" altLang="en-US" dirty="0" smtClean="0"/>
              <a:t>作（稍后详述）</a:t>
            </a:r>
            <a:endParaRPr lang="en-US" altLang="zh-CN" dirty="0" smtClean="0"/>
          </a:p>
          <a:p>
            <a:endParaRPr lang="zh-CN" altLang="en-US" dirty="0"/>
          </a:p>
        </p:txBody>
      </p:sp>
      <p:sp>
        <p:nvSpPr>
          <p:cNvPr id="4" name="灯片编号占位符 3"/>
          <p:cNvSpPr>
            <a:spLocks noGrp="1"/>
          </p:cNvSpPr>
          <p:nvPr>
            <p:ph type="sldNum" sz="quarter" idx="12"/>
          </p:nvPr>
        </p:nvSpPr>
        <p:spPr/>
        <p:txBody>
          <a:bodyPr/>
          <a:lstStyle/>
          <a:p>
            <a:fld id="{8FD60583-8607-4B3F-8BEC-45A6754AFBA3}" type="slidenum">
              <a:rPr lang="zh-CN" altLang="en-US" smtClean="0"/>
              <a:t>9</a:t>
            </a:fld>
            <a:endParaRPr lang="zh-CN" altLang="en-US"/>
          </a:p>
        </p:txBody>
      </p:sp>
      <p:pic>
        <p:nvPicPr>
          <p:cNvPr id="6" name="图片 5"/>
          <p:cNvPicPr>
            <a:picLocks noChangeAspect="1"/>
          </p:cNvPicPr>
          <p:nvPr/>
        </p:nvPicPr>
        <p:blipFill>
          <a:blip r:embed="rId2"/>
          <a:stretch>
            <a:fillRect/>
          </a:stretch>
        </p:blipFill>
        <p:spPr>
          <a:xfrm>
            <a:off x="6696891" y="502427"/>
            <a:ext cx="4914286" cy="6219048"/>
          </a:xfrm>
          <a:prstGeom prst="rect">
            <a:avLst/>
          </a:prstGeom>
        </p:spPr>
      </p:pic>
    </p:spTree>
    <p:extLst>
      <p:ext uri="{BB962C8B-B14F-4D97-AF65-F5344CB8AC3E}">
        <p14:creationId xmlns:p14="http://schemas.microsoft.com/office/powerpoint/2010/main" val="324343680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1890</TotalTime>
  <Words>5627</Words>
  <Application>Microsoft Office PowerPoint</Application>
  <PresentationFormat>宽屏</PresentationFormat>
  <Paragraphs>223</Paragraphs>
  <Slides>52</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52</vt:i4>
      </vt:variant>
    </vt:vector>
  </HeadingPairs>
  <TitlesOfParts>
    <vt:vector size="57" baseType="lpstr">
      <vt:lpstr>宋体</vt:lpstr>
      <vt:lpstr>Arial</vt:lpstr>
      <vt:lpstr>Calibri</vt:lpstr>
      <vt:lpstr>Calibri Light</vt:lpstr>
      <vt:lpstr>Office 主题</vt:lpstr>
      <vt:lpstr>第10章 时间序列</vt:lpstr>
      <vt:lpstr>准备</vt:lpstr>
      <vt:lpstr>准备（cont.)</vt:lpstr>
      <vt:lpstr>日期和时间数据类型及工具</vt:lpstr>
      <vt:lpstr>Datetime模块中的数据类型</vt:lpstr>
      <vt:lpstr>字符串和datetime的相互转换</vt:lpstr>
      <vt:lpstr>字符串和datetime的相互转换（cont.)</vt:lpstr>
      <vt:lpstr>字符串和datetime的相互转换（cont.)</vt:lpstr>
      <vt:lpstr>时间序列基础</vt:lpstr>
      <vt:lpstr>索引、选取、子集构造</vt:lpstr>
      <vt:lpstr>索引、选取、子集构造（cont.）</vt:lpstr>
      <vt:lpstr>带有重复索引的时间序列</vt:lpstr>
      <vt:lpstr>日期的范围、频率以及移动</vt:lpstr>
      <vt:lpstr>生成日期范围</vt:lpstr>
      <vt:lpstr>生成日期范围（cont.）</vt:lpstr>
      <vt:lpstr>频率和日期偏移量</vt:lpstr>
      <vt:lpstr>频率和日期偏移量（cont.）</vt:lpstr>
      <vt:lpstr>WOM日期</vt:lpstr>
      <vt:lpstr>移动（超前和滞后）数据</vt:lpstr>
      <vt:lpstr>通过偏移量对日期进行位移</vt:lpstr>
      <vt:lpstr>时区处理</vt:lpstr>
      <vt:lpstr>时区处理（cont.）</vt:lpstr>
      <vt:lpstr>本地化和转换</vt:lpstr>
      <vt:lpstr>本地化和转换（cont.）</vt:lpstr>
      <vt:lpstr>操作时区意识型Timestamp对象</vt:lpstr>
      <vt:lpstr>不同时区之间的运算</vt:lpstr>
      <vt:lpstr>时期及其算术运算</vt:lpstr>
      <vt:lpstr>时期的频率转换</vt:lpstr>
      <vt:lpstr>按季度计算的时期频率</vt:lpstr>
      <vt:lpstr>将Timestamp转换为Period（及其反向过程）</vt:lpstr>
      <vt:lpstr>通过数组创建PeriodIndex</vt:lpstr>
      <vt:lpstr>重采样及频率转换</vt:lpstr>
      <vt:lpstr>resample方法的参数</vt:lpstr>
      <vt:lpstr>降采样</vt:lpstr>
      <vt:lpstr>“1分钟”数据 VS “5分钟”数据</vt:lpstr>
      <vt:lpstr>OHLC重采样</vt:lpstr>
      <vt:lpstr>通过groupby进行重采样</vt:lpstr>
      <vt:lpstr>升采样和插值</vt:lpstr>
      <vt:lpstr>通过时期进行重采样</vt:lpstr>
      <vt:lpstr>“升采样”例子</vt:lpstr>
      <vt:lpstr>时间序列绘图</vt:lpstr>
      <vt:lpstr>时间序列绘图（cont.）</vt:lpstr>
      <vt:lpstr>移动窗口函数</vt:lpstr>
      <vt:lpstr>移动窗口和指数加权函数</vt:lpstr>
      <vt:lpstr>指数加权函数</vt:lpstr>
      <vt:lpstr>例子</vt:lpstr>
      <vt:lpstr>二元移动窗口函数</vt:lpstr>
      <vt:lpstr>例：想要一次性计算多只股票与标准普尔500指数的相关系数</vt:lpstr>
      <vt:lpstr>用户定义的移动窗口函数</vt:lpstr>
      <vt:lpstr>性能和内存使用方面的注意事项</vt:lpstr>
      <vt:lpstr>例：将一亿个数据点聚合为OHLC：</vt:lpstr>
      <vt:lpstr>性能分析</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第10章 时间序列</dc:title>
  <dc:creator>llh</dc:creator>
  <cp:lastModifiedBy>llh</cp:lastModifiedBy>
  <cp:revision>50</cp:revision>
  <dcterms:created xsi:type="dcterms:W3CDTF">2018-05-28T01:06:32Z</dcterms:created>
  <dcterms:modified xsi:type="dcterms:W3CDTF">2019-05-26T11:54:22Z</dcterms:modified>
</cp:coreProperties>
</file>