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04" r:id="rId4"/>
    <p:sldId id="305" r:id="rId5"/>
    <p:sldId id="306" r:id="rId6"/>
    <p:sldId id="307" r:id="rId7"/>
    <p:sldId id="308" r:id="rId8"/>
    <p:sldId id="313" r:id="rId9"/>
    <p:sldId id="309" r:id="rId10"/>
    <p:sldId id="310" r:id="rId11"/>
    <p:sldId id="311" r:id="rId12"/>
    <p:sldId id="314" r:id="rId13"/>
    <p:sldId id="315" r:id="rId14"/>
    <p:sldId id="312" r:id="rId15"/>
    <p:sldId id="31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58" autoAdjust="0"/>
  </p:normalViewPr>
  <p:slideViewPr>
    <p:cSldViewPr snapToGrid="0">
      <p:cViewPr varScale="1">
        <p:scale>
          <a:sx n="58" d="100"/>
          <a:sy n="58" d="100"/>
        </p:scale>
        <p:origin x="33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A059B-9291-4256-90C7-EA736B124257}" type="datetimeFigureOut">
              <a:rPr lang="zh-CN" altLang="en-US" smtClean="0"/>
              <a:t>2019-5-10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8E687-21F0-4DB6-9FEE-5EF203DE9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21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3-4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8E687-21F0-4DB6-9FEE-5EF203DE95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602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1-2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8E687-21F0-4DB6-9FEE-5EF203DE95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070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8E687-21F0-4DB6-9FEE-5EF203DE95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784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8E687-21F0-4DB6-9FEE-5EF203DE956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552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5FE1-4D4E-4749-88CB-84ADA03F3299}" type="datetime1">
              <a:rPr lang="zh-CN" altLang="en-US" smtClean="0"/>
              <a:t>2019-5-10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515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72F9-4C60-4444-B386-C4003BCA4013}" type="datetime1">
              <a:rPr lang="zh-CN" altLang="en-US" smtClean="0"/>
              <a:t>2019-5-10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72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AF8D4-7C55-4E3E-B1F4-EE732F06D74E}" type="datetime1">
              <a:rPr lang="zh-CN" altLang="en-US" smtClean="0"/>
              <a:t>2019-5-10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28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1A49-F45B-4D64-AF47-17A5B024B239}" type="datetime1">
              <a:rPr lang="zh-CN" altLang="en-US" smtClean="0"/>
              <a:t>2019-5-10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70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B9FC7-BCA0-43AE-92DA-A3BDEAECDDA5}" type="datetime1">
              <a:rPr lang="zh-CN" altLang="en-US" smtClean="0"/>
              <a:t>2019-5-10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14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D320-65F0-429F-AFDF-8D21FB0A57AA}" type="datetime1">
              <a:rPr lang="zh-CN" altLang="en-US" smtClean="0"/>
              <a:t>2019-5-10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6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B217-E6C1-4382-B553-973370311130}" type="datetime1">
              <a:rPr lang="zh-CN" altLang="en-US" smtClean="0"/>
              <a:t>2019-5-10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388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78D6-2AC3-425D-B75B-A12C9103A446}" type="datetime1">
              <a:rPr lang="zh-CN" altLang="en-US" smtClean="0"/>
              <a:t>2019-5-10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5C74B-8C3B-48BF-9621-7DDF1D0CC8C5}" type="datetime1">
              <a:rPr lang="zh-CN" altLang="en-US" smtClean="0"/>
              <a:t>2019-5-10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27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7E1F-99A5-415E-940D-6453B5D320C1}" type="datetime1">
              <a:rPr lang="zh-CN" altLang="en-US" smtClean="0"/>
              <a:t>2019-5-10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246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A0FD-B9F6-4F89-B598-D1E44E0E3C48}" type="datetime1">
              <a:rPr lang="zh-CN" altLang="en-US" smtClean="0"/>
              <a:t>2019-5-10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7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C856C-F837-43E4-8D68-2C3D5571F280}" type="datetime1">
              <a:rPr lang="zh-CN" altLang="en-US" smtClean="0"/>
              <a:t>2019-5-10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11C65-CDD8-40FF-B639-607428906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9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 数据清洗与准备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3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字符串对象方法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对于许多字符串处理和脚本应用，内置的字符串方法已经能够满足要求了。</a:t>
            </a:r>
            <a:endParaRPr lang="en-US" altLang="zh-CN" dirty="0"/>
          </a:p>
          <a:p>
            <a:r>
              <a:rPr lang="zh-CN" altLang="en-US" dirty="0"/>
              <a:t>例如，以逗号分隔的字符串可以用</a:t>
            </a:r>
            <a:r>
              <a:rPr lang="en-US" altLang="zh-CN" dirty="0"/>
              <a:t>split</a:t>
            </a:r>
            <a:r>
              <a:rPr lang="zh-CN" altLang="en-US" dirty="0"/>
              <a:t>拆分成数</a:t>
            </a:r>
            <a:r>
              <a:rPr lang="zh-CN" altLang="en-US" dirty="0" smtClean="0"/>
              <a:t>段</a:t>
            </a:r>
            <a:endParaRPr lang="en-US" altLang="zh-CN" dirty="0" smtClean="0"/>
          </a:p>
          <a:p>
            <a:r>
              <a:rPr lang="zh-CN" altLang="en-US" dirty="0"/>
              <a:t>注</a:t>
            </a:r>
            <a:r>
              <a:rPr lang="zh-CN" altLang="en-US" dirty="0" smtClean="0"/>
              <a:t>意：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的区别在于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在字符串中没有找到时会抛出一个异常，而</a:t>
            </a:r>
            <a:r>
              <a:rPr lang="en-US" altLang="zh-CN" dirty="0" smtClean="0"/>
              <a:t>find</a:t>
            </a:r>
            <a:r>
              <a:rPr lang="zh-CN" altLang="en-US" dirty="0" smtClean="0"/>
              <a:t>是返回</a:t>
            </a:r>
            <a:r>
              <a:rPr lang="en-US" altLang="zh-CN" dirty="0" smtClean="0"/>
              <a:t>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5A2654DE-8271-4AD5-84BB-40B1DF162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369" y="246468"/>
            <a:ext cx="7227006" cy="647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4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正则表达式提供了一种灵活的在文本中搜索或匹配（通常比前者复杂）字符串模式的方式。正则表达式，常称作</a:t>
            </a:r>
            <a:r>
              <a:rPr lang="en-US" altLang="zh-CN" dirty="0"/>
              <a:t>regex</a:t>
            </a:r>
            <a:r>
              <a:rPr lang="zh-CN" altLang="en-US" dirty="0"/>
              <a:t>，是根据正则表达式语言编写的字符串。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内置的</a:t>
            </a:r>
            <a:r>
              <a:rPr lang="en-US" altLang="zh-CN" dirty="0"/>
              <a:t>re</a:t>
            </a:r>
            <a:r>
              <a:rPr lang="zh-CN" altLang="en-US" dirty="0"/>
              <a:t>模块负责对字符串应用正则表达式。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注意：</a:t>
            </a:r>
            <a:r>
              <a:rPr lang="zh-CN" altLang="en-US" dirty="0"/>
              <a:t>正则表达式的编写技巧可以自成一章，超出了本书的范围。从网上和其它书可以找到许多非常不错的教程和参考资料。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32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</a:t>
            </a:r>
            <a:r>
              <a:rPr lang="zh-CN" altLang="en-US" dirty="0"/>
              <a:t>模块的函数可以分为三个大类：</a:t>
            </a:r>
            <a:r>
              <a:rPr lang="zh-CN" altLang="en-US" dirty="0">
                <a:solidFill>
                  <a:srgbClr val="FF0000"/>
                </a:solidFill>
              </a:rPr>
              <a:t>模式匹配、替换以及拆分</a:t>
            </a:r>
            <a:r>
              <a:rPr lang="zh-CN" altLang="en-US" dirty="0"/>
              <a:t>。当然，它们之间是相辅相成的。一个</a:t>
            </a:r>
            <a:r>
              <a:rPr lang="en-US" altLang="zh-CN" dirty="0"/>
              <a:t>regex</a:t>
            </a:r>
            <a:r>
              <a:rPr lang="zh-CN" altLang="en-US" dirty="0"/>
              <a:t>描述了需要在文本中定位的一个模式，它可以用于许多目的。</a:t>
            </a:r>
            <a:endParaRPr lang="en-US" altLang="zh-CN" dirty="0"/>
          </a:p>
          <a:p>
            <a:r>
              <a:rPr lang="zh-CN" altLang="en-US" dirty="0"/>
              <a:t>一个简单的例子：假设想要拆分一个字符串，分隔符为数量不定的一组空白符（制表符、空格、换行符等）。</a:t>
            </a:r>
            <a:endParaRPr lang="en-US" altLang="zh-CN" dirty="0"/>
          </a:p>
          <a:p>
            <a:r>
              <a:rPr lang="zh-CN" altLang="en-US" dirty="0"/>
              <a:t>描述一个或多个空白符的</a:t>
            </a:r>
            <a:r>
              <a:rPr lang="en-US" altLang="zh-CN" dirty="0"/>
              <a:t>regex</a:t>
            </a:r>
            <a:r>
              <a:rPr lang="zh-CN" altLang="en-US" dirty="0"/>
              <a:t>是</a:t>
            </a:r>
            <a:r>
              <a:rPr lang="en-US" altLang="zh-CN" dirty="0"/>
              <a:t>\s+</a:t>
            </a:r>
          </a:p>
          <a:p>
            <a:r>
              <a:rPr lang="zh-CN" altLang="en-US" dirty="0"/>
              <a:t>调用</a:t>
            </a:r>
            <a:r>
              <a:rPr lang="en-US" altLang="zh-CN" dirty="0" err="1"/>
              <a:t>re.split</a:t>
            </a:r>
            <a:r>
              <a:rPr lang="en-US" altLang="zh-CN" dirty="0"/>
              <a:t>('\</a:t>
            </a:r>
            <a:r>
              <a:rPr lang="en-US" altLang="zh-CN" dirty="0" err="1"/>
              <a:t>s+',text</a:t>
            </a:r>
            <a:r>
              <a:rPr lang="en-US" altLang="zh-CN" dirty="0"/>
              <a:t>)</a:t>
            </a:r>
            <a:r>
              <a:rPr lang="zh-CN" altLang="en-US" dirty="0"/>
              <a:t>时，正则表达式会先被编译，然后再在</a:t>
            </a:r>
            <a:r>
              <a:rPr lang="en-US" altLang="zh-CN" dirty="0"/>
              <a:t>text</a:t>
            </a:r>
            <a:r>
              <a:rPr lang="zh-CN" altLang="en-US" dirty="0"/>
              <a:t>上调用其</a:t>
            </a:r>
            <a:r>
              <a:rPr lang="en-US" altLang="zh-CN" dirty="0"/>
              <a:t>split</a:t>
            </a:r>
            <a:r>
              <a:rPr lang="zh-CN" altLang="en-US" dirty="0"/>
              <a:t>方法。可以用</a:t>
            </a:r>
            <a:r>
              <a:rPr lang="en-US" altLang="zh-CN" dirty="0" err="1"/>
              <a:t>re.compile</a:t>
            </a:r>
            <a:r>
              <a:rPr lang="zh-CN" altLang="en-US" dirty="0"/>
              <a:t>自己编译</a:t>
            </a:r>
            <a:r>
              <a:rPr lang="en-US" altLang="zh-CN" dirty="0"/>
              <a:t>regex</a:t>
            </a:r>
            <a:r>
              <a:rPr lang="zh-CN" altLang="en-US" dirty="0"/>
              <a:t>以得到一个可重用的</a:t>
            </a:r>
            <a:r>
              <a:rPr lang="en-US" altLang="zh-CN" dirty="0"/>
              <a:t>regex</a:t>
            </a:r>
            <a:r>
              <a:rPr lang="zh-CN" altLang="en-US" dirty="0"/>
              <a:t>对象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7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26127C5-E70A-4E59-9D71-54CBFBCA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正则表达式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9A13017-07A0-4E07-9888-014DB9710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C10A54C-75D3-46BC-9630-2F3E70FD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1662848-971F-4877-80F3-56FBBA66C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6409"/>
            <a:ext cx="9468556" cy="503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8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Pandas</a:t>
            </a:r>
            <a:r>
              <a:rPr lang="zh-CN" altLang="en-US" dirty="0"/>
              <a:t>中的向量化字符串</a:t>
            </a:r>
            <a:r>
              <a:rPr lang="zh-CN" altLang="en-US"/>
              <a:t>函数（自己阅读）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清理待分析的散乱数据时，常常需要做一些字符串规整化工作。更为复杂的情况是，含有字符串的列有时还含有缺失数据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 err="1"/>
              <a:t>data.map</a:t>
            </a:r>
            <a:r>
              <a:rPr lang="zh-CN" altLang="en-US" dirty="0"/>
              <a:t>，所有字符串和正则表达式方法都能被应用于（传入</a:t>
            </a:r>
            <a:r>
              <a:rPr lang="en-US" altLang="zh-CN" dirty="0"/>
              <a:t>lambda</a:t>
            </a:r>
            <a:r>
              <a:rPr lang="zh-CN" altLang="en-US" dirty="0"/>
              <a:t>表达式或其他函数）各个值，但是如果存在</a:t>
            </a:r>
            <a:r>
              <a:rPr lang="en-US" altLang="zh-CN" dirty="0"/>
              <a:t>NA</a:t>
            </a:r>
            <a:r>
              <a:rPr lang="zh-CN" altLang="en-US" dirty="0"/>
              <a:t>（</a:t>
            </a:r>
            <a:r>
              <a:rPr lang="en-US" altLang="zh-CN" dirty="0"/>
              <a:t>null</a:t>
            </a:r>
            <a:r>
              <a:rPr lang="zh-CN" altLang="en-US" dirty="0"/>
              <a:t>）就会报错。</a:t>
            </a:r>
            <a:endParaRPr lang="en-US" altLang="zh-CN" dirty="0"/>
          </a:p>
          <a:p>
            <a:r>
              <a:rPr lang="zh-CN" altLang="en-US" dirty="0"/>
              <a:t>为了解决这个问题，</a:t>
            </a:r>
            <a:r>
              <a:rPr lang="en-US" altLang="zh-CN" dirty="0"/>
              <a:t>Series</a:t>
            </a:r>
            <a:r>
              <a:rPr lang="zh-CN" altLang="en-US" dirty="0"/>
              <a:t>有一些能够跳过</a:t>
            </a:r>
            <a:r>
              <a:rPr lang="en-US" altLang="zh-CN" dirty="0"/>
              <a:t>NA</a:t>
            </a:r>
            <a:r>
              <a:rPr lang="zh-CN" altLang="en-US" dirty="0"/>
              <a:t>值的面向数组方法，进行字符串操作。通过</a:t>
            </a:r>
            <a:r>
              <a:rPr lang="en-US" altLang="zh-CN" dirty="0"/>
              <a:t>Series</a:t>
            </a:r>
            <a:r>
              <a:rPr lang="zh-CN" altLang="en-US" dirty="0"/>
              <a:t>的</a:t>
            </a:r>
            <a:r>
              <a:rPr lang="en-US" altLang="zh-CN" dirty="0"/>
              <a:t>str</a:t>
            </a:r>
            <a:r>
              <a:rPr lang="zh-CN" altLang="en-US" dirty="0"/>
              <a:t>属性即可访问这些方法。例如，我们可以通过</a:t>
            </a:r>
            <a:r>
              <a:rPr lang="en-US" altLang="zh-CN" dirty="0" err="1"/>
              <a:t>str.contains</a:t>
            </a:r>
            <a:r>
              <a:rPr lang="zh-CN" altLang="en-US" dirty="0"/>
              <a:t>检查各个电子邮件地址是否含有</a:t>
            </a:r>
            <a:r>
              <a:rPr lang="en-US" altLang="zh-CN" dirty="0"/>
              <a:t>“</a:t>
            </a:r>
            <a:r>
              <a:rPr lang="en-US" altLang="zh-CN" dirty="0" err="1"/>
              <a:t>gmail</a:t>
            </a:r>
            <a:r>
              <a:rPr lang="en-US" altLang="zh-CN" dirty="0"/>
              <a:t>”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正则表达式可以结合任意的</a:t>
            </a:r>
            <a:r>
              <a:rPr lang="en-US" altLang="zh-CN" dirty="0"/>
              <a:t>re</a:t>
            </a:r>
            <a:r>
              <a:rPr lang="zh-CN" altLang="en-US" dirty="0"/>
              <a:t>模块选项使用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198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55C8A37-45A0-4B61-BC19-9DF15887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Pandas</a:t>
            </a:r>
            <a:r>
              <a:rPr lang="zh-CN" altLang="en-US" dirty="0"/>
              <a:t>中的向量化字符串函</a:t>
            </a:r>
            <a:r>
              <a:rPr lang="zh-CN" altLang="en-US" dirty="0" smtClean="0"/>
              <a:t>数（</a:t>
            </a:r>
            <a:r>
              <a:rPr lang="zh-CN" altLang="en-US" dirty="0"/>
              <a:t>自</a:t>
            </a:r>
            <a:r>
              <a:rPr lang="zh-CN" altLang="en-US" dirty="0" smtClean="0"/>
              <a:t>己阅读）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A7F04BB-04E1-4320-BBD1-9D3A1FE1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196E3AC-A929-4E83-AF3B-92A6F711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E7C77B7-D205-4441-8926-DECFFFF8D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921" y="1325616"/>
            <a:ext cx="7135636" cy="671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了解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数据分析和建模方面的大量编程工作都是用在数据准备上的：加载、清理、转换以及重塑。（</a:t>
            </a:r>
            <a:r>
              <a:rPr lang="en-US" altLang="zh-CN" dirty="0"/>
              <a:t>80%</a:t>
            </a:r>
            <a:r>
              <a:rPr lang="zh-CN" altLang="en-US" dirty="0"/>
              <a:t>以上的时间）</a:t>
            </a:r>
            <a:endParaRPr lang="en-US" altLang="zh-CN" dirty="0"/>
          </a:p>
          <a:p>
            <a:r>
              <a:rPr lang="zh-CN" altLang="en-US" dirty="0"/>
              <a:t>很多时候，存放在文件或数据库中的数据并不能满足数据处理应用的要求</a:t>
            </a:r>
            <a:endParaRPr lang="en-US" altLang="zh-CN" dirty="0"/>
          </a:p>
          <a:p>
            <a:r>
              <a:rPr lang="en-US" altLang="zh-CN" dirty="0"/>
              <a:t>pandas</a:t>
            </a:r>
            <a:r>
              <a:rPr lang="zh-CN" altLang="en-US" dirty="0"/>
              <a:t>和</a:t>
            </a:r>
            <a:r>
              <a:rPr lang="en-US" altLang="zh-CN" dirty="0"/>
              <a:t>Python</a:t>
            </a:r>
            <a:r>
              <a:rPr lang="zh-CN" altLang="en-US" dirty="0"/>
              <a:t>标准库提供了一组高级的、灵活的、高效的核心函数和算法，它们使你能够轻松地将数据规整化为正确的形式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61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处理缺失值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目标之一</a:t>
            </a:r>
            <a:endParaRPr lang="en-US" altLang="zh-CN" dirty="0"/>
          </a:p>
          <a:p>
            <a:pPr lvl="1"/>
            <a:r>
              <a:rPr lang="zh-CN" altLang="en-US" dirty="0"/>
              <a:t>无痛的处理缺失值</a:t>
            </a:r>
            <a:endParaRPr lang="en-US" altLang="zh-CN" dirty="0"/>
          </a:p>
          <a:p>
            <a:r>
              <a:rPr lang="en-US" altLang="zh-CN" dirty="0"/>
              <a:t>pandas</a:t>
            </a:r>
            <a:r>
              <a:rPr lang="zh-CN" altLang="en-US" dirty="0"/>
              <a:t>对象的所有统计性信息默认情况是排除缺失值的</a:t>
            </a:r>
            <a:endParaRPr lang="en-US" altLang="zh-CN" dirty="0"/>
          </a:p>
          <a:p>
            <a:r>
              <a:rPr lang="en-US" altLang="zh-CN" dirty="0"/>
              <a:t>Pandas</a:t>
            </a:r>
            <a:r>
              <a:rPr lang="zh-CN" altLang="en-US" dirty="0"/>
              <a:t>使用浮点值</a:t>
            </a:r>
            <a:r>
              <a:rPr lang="en-US" altLang="zh-CN" dirty="0" err="1"/>
              <a:t>NaN</a:t>
            </a:r>
            <a:r>
              <a:rPr lang="zh-CN" altLang="en-US" dirty="0"/>
              <a:t>（</a:t>
            </a:r>
            <a:r>
              <a:rPr lang="en-US" altLang="zh-CN" dirty="0"/>
              <a:t>Not a Number</a:t>
            </a:r>
            <a:r>
              <a:rPr lang="zh-CN" altLang="en-US" dirty="0"/>
              <a:t>）表示缺失值</a:t>
            </a:r>
            <a:endParaRPr lang="en-US" altLang="zh-CN" dirty="0"/>
          </a:p>
          <a:p>
            <a:r>
              <a:rPr lang="en-US" altLang="zh-CN" dirty="0"/>
              <a:t>R</a:t>
            </a:r>
            <a:r>
              <a:rPr lang="zh-CN" altLang="en-US" dirty="0"/>
              <a:t>语言缺失值为</a:t>
            </a:r>
            <a:r>
              <a:rPr lang="en-US" altLang="zh-CN" dirty="0"/>
              <a:t>NA</a:t>
            </a:r>
            <a:r>
              <a:rPr lang="zh-CN" altLang="en-US" dirty="0"/>
              <a:t>（</a:t>
            </a:r>
            <a:r>
              <a:rPr lang="en-US" altLang="zh-CN" dirty="0"/>
              <a:t>Not </a:t>
            </a:r>
            <a:r>
              <a:rPr lang="en-US" altLang="zh-CN" dirty="0" err="1"/>
              <a:t>Avaiable</a:t>
            </a:r>
            <a:r>
              <a:rPr lang="zh-CN" altLang="en-US" dirty="0"/>
              <a:t>（不可用））：</a:t>
            </a:r>
            <a:r>
              <a:rPr lang="zh-CN" altLang="en-US" dirty="0">
                <a:solidFill>
                  <a:srgbClr val="FF0000"/>
                </a:solidFill>
              </a:rPr>
              <a:t>不存在的数据或者是存在但不可观察的数据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Python</a:t>
            </a:r>
            <a:r>
              <a:rPr lang="zh-CN" altLang="en-US" dirty="0"/>
              <a:t>内建的</a:t>
            </a:r>
            <a:r>
              <a:rPr lang="en-US" altLang="zh-CN" dirty="0"/>
              <a:t>None</a:t>
            </a:r>
            <a:r>
              <a:rPr lang="zh-CN" altLang="en-US" dirty="0"/>
              <a:t>值在对象数组中被当作</a:t>
            </a:r>
            <a:r>
              <a:rPr lang="en-US" altLang="zh-CN" dirty="0"/>
              <a:t>NA</a:t>
            </a:r>
            <a:r>
              <a:rPr lang="zh-CN" altLang="en-US" dirty="0"/>
              <a:t>处理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1879" y="113255"/>
            <a:ext cx="7019048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5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过滤缺失值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过滤掉缺失数据的办法有很多种。可以通过</a:t>
            </a:r>
            <a:r>
              <a:rPr lang="en-US" altLang="zh-CN" dirty="0"/>
              <a:t>pandas.isnull</a:t>
            </a:r>
            <a:r>
              <a:rPr lang="zh-CN" altLang="en-US" dirty="0"/>
              <a:t>或布尔索引的手工方法，但</a:t>
            </a:r>
            <a:r>
              <a:rPr lang="en-US" altLang="zh-CN" dirty="0"/>
              <a:t>dropna</a:t>
            </a:r>
            <a:r>
              <a:rPr lang="zh-CN" altLang="en-US" dirty="0"/>
              <a:t>可能会更实用一些。</a:t>
            </a:r>
            <a:endParaRPr lang="en-US" altLang="zh-CN" dirty="0"/>
          </a:p>
          <a:p>
            <a:r>
              <a:rPr lang="zh-CN" altLang="en-US" dirty="0"/>
              <a:t>对于一个</a:t>
            </a:r>
            <a:r>
              <a:rPr lang="en-US" altLang="zh-CN" dirty="0"/>
              <a:t>Series</a:t>
            </a:r>
            <a:r>
              <a:rPr lang="zh-CN" altLang="en-US" dirty="0"/>
              <a:t>，</a:t>
            </a:r>
            <a:r>
              <a:rPr lang="en-US" altLang="zh-CN" dirty="0"/>
              <a:t>dropna</a:t>
            </a:r>
            <a:r>
              <a:rPr lang="zh-CN" altLang="en-US" dirty="0"/>
              <a:t>返回一个仅含非空数据和索引值的</a:t>
            </a:r>
            <a:r>
              <a:rPr lang="en-US" altLang="zh-CN" dirty="0"/>
              <a:t>Series</a:t>
            </a:r>
          </a:p>
          <a:p>
            <a:r>
              <a:rPr lang="en-US" altLang="zh-CN" dirty="0" err="1"/>
              <a:t>Dropna</a:t>
            </a:r>
            <a:r>
              <a:rPr lang="zh-CN" altLang="en-US" dirty="0"/>
              <a:t>默认情况下会删除包含缺失值的行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93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补全缺失值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可能不想滤除缺失数据（有可能会丢弃跟它有关的其他数据），而是希望通过其他方式填补那些“空洞”。对于大多数情况而言，</a:t>
            </a:r>
            <a:r>
              <a:rPr lang="en-US" altLang="zh-CN" dirty="0"/>
              <a:t>fillna</a:t>
            </a:r>
            <a:r>
              <a:rPr lang="zh-CN" altLang="en-US" dirty="0"/>
              <a:t>方法是最主要的函数。</a:t>
            </a:r>
            <a:endParaRPr lang="en-US" altLang="zh-CN" dirty="0"/>
          </a:p>
          <a:p>
            <a:r>
              <a:rPr lang="zh-CN" altLang="en-US" dirty="0"/>
              <a:t>通过一个常数调用</a:t>
            </a:r>
            <a:r>
              <a:rPr lang="en-US" altLang="zh-CN" dirty="0"/>
              <a:t>fillna</a:t>
            </a:r>
            <a:r>
              <a:rPr lang="zh-CN" altLang="en-US" dirty="0"/>
              <a:t>就会将缺失值替换为那个常数值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032" y="3577007"/>
            <a:ext cx="7421457" cy="314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9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删除重复值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zh-CN" altLang="en-US" dirty="0">
                <a:solidFill>
                  <a:srgbClr val="FF0000"/>
                </a:solidFill>
              </a:rPr>
              <a:t>函数或映射</a:t>
            </a:r>
            <a:r>
              <a:rPr lang="zh-CN" altLang="en-US" dirty="0"/>
              <a:t>进行数据转换</a:t>
            </a:r>
            <a:endParaRPr lang="en-US" altLang="zh-CN" dirty="0"/>
          </a:p>
          <a:p>
            <a:pPr lvl="1"/>
            <a:r>
              <a:rPr lang="zh-CN" altLang="en-US" dirty="0"/>
              <a:t>对于许多数据集，你可能希望基于</a:t>
            </a:r>
            <a:r>
              <a:rPr lang="en-US" altLang="zh-CN" dirty="0"/>
              <a:t>DataFrame</a:t>
            </a:r>
            <a:r>
              <a:rPr lang="zh-CN" altLang="en-US" dirty="0"/>
              <a:t>中的数组、列或列中的值来实现转换工作。</a:t>
            </a:r>
            <a:endParaRPr lang="en-US" altLang="zh-CN" dirty="0"/>
          </a:p>
          <a:p>
            <a:pPr lvl="1" algn="just"/>
            <a:r>
              <a:rPr lang="zh-CN" altLang="en-US" dirty="0"/>
              <a:t>举例：肉类的数据</a:t>
            </a:r>
            <a:endParaRPr lang="en-US" altLang="zh-CN" dirty="0"/>
          </a:p>
          <a:p>
            <a:pPr algn="just"/>
            <a:r>
              <a:rPr lang="zh-CN" altLang="en-US" dirty="0"/>
              <a:t>替代值</a:t>
            </a:r>
            <a:endParaRPr lang="en-US" altLang="zh-CN" dirty="0"/>
          </a:p>
          <a:p>
            <a:pPr lvl="1" algn="just"/>
            <a:r>
              <a:rPr lang="zh-CN" altLang="en-US" dirty="0"/>
              <a:t>利用</a:t>
            </a:r>
            <a:r>
              <a:rPr lang="en-US" altLang="zh-CN" dirty="0"/>
              <a:t>fillna</a:t>
            </a:r>
            <a:r>
              <a:rPr lang="zh-CN" altLang="en-US" dirty="0"/>
              <a:t>方法填充缺失数据可以看做值替换的一种特殊情况。前面已经看到，</a:t>
            </a:r>
            <a:r>
              <a:rPr lang="en-US" altLang="zh-CN" dirty="0"/>
              <a:t>map</a:t>
            </a:r>
            <a:r>
              <a:rPr lang="zh-CN" altLang="en-US" dirty="0"/>
              <a:t>可用于修改对象的数据子集，而</a:t>
            </a:r>
            <a:r>
              <a:rPr lang="en-US" altLang="zh-CN" dirty="0"/>
              <a:t>replace</a:t>
            </a:r>
            <a:r>
              <a:rPr lang="zh-CN" altLang="en-US" dirty="0"/>
              <a:t>则提供了一种实现该功能的更简单、更灵活的方式</a:t>
            </a:r>
            <a:endParaRPr lang="en-US" altLang="zh-CN" dirty="0"/>
          </a:p>
          <a:p>
            <a:pPr algn="just"/>
            <a:r>
              <a:rPr lang="zh-CN" altLang="en-US" dirty="0">
                <a:solidFill>
                  <a:srgbClr val="FF0000"/>
                </a:solidFill>
              </a:rPr>
              <a:t>注意：</a:t>
            </a:r>
            <a:r>
              <a:rPr lang="en-US" altLang="zh-CN" dirty="0"/>
              <a:t>data.replace</a:t>
            </a:r>
            <a:r>
              <a:rPr lang="zh-CN" altLang="en-US" dirty="0"/>
              <a:t>方法与</a:t>
            </a:r>
            <a:r>
              <a:rPr lang="en-US" altLang="zh-CN" dirty="0"/>
              <a:t>data.str.replace</a:t>
            </a:r>
            <a:r>
              <a:rPr lang="zh-CN" altLang="en-US" dirty="0"/>
              <a:t>不同，后者做的是字符串的元素级替换。我们会在后面学习</a:t>
            </a:r>
            <a:r>
              <a:rPr lang="en-US" altLang="zh-CN" dirty="0"/>
              <a:t>Series</a:t>
            </a:r>
            <a:r>
              <a:rPr lang="zh-CN" altLang="en-US" dirty="0"/>
              <a:t>的字符串方法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7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数据转换（续）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重命名轴索引</a:t>
            </a:r>
            <a:endParaRPr lang="en-US" altLang="zh-CN" dirty="0"/>
          </a:p>
          <a:p>
            <a:pPr lvl="1"/>
            <a:r>
              <a:rPr lang="zh-CN" altLang="en-US" dirty="0"/>
              <a:t>跟</a:t>
            </a:r>
            <a:r>
              <a:rPr lang="en-US" altLang="zh-CN" dirty="0"/>
              <a:t>Series</a:t>
            </a:r>
            <a:r>
              <a:rPr lang="zh-CN" altLang="en-US" dirty="0"/>
              <a:t>中的值一样，轴标签也可以通过函数或映射进行转换，从而得到一个新的不同标签的对象。轴还可以被就地修改，而无需新建一个数据结构。</a:t>
            </a:r>
            <a:endParaRPr lang="en-US" altLang="zh-CN" dirty="0"/>
          </a:p>
          <a:p>
            <a:r>
              <a:rPr lang="zh-CN" altLang="en-US" dirty="0"/>
              <a:t>离散化和分箱</a:t>
            </a:r>
            <a:endParaRPr lang="en-US" altLang="zh-CN" dirty="0"/>
          </a:p>
          <a:p>
            <a:pPr lvl="1"/>
            <a:r>
              <a:rPr lang="zh-CN" altLang="en-US" dirty="0"/>
              <a:t>连续值经常需要离散化，或者分离成“箱子”进行分析</a:t>
            </a:r>
            <a:endParaRPr lang="en-US" altLang="zh-CN" dirty="0"/>
          </a:p>
          <a:p>
            <a:pPr lvl="1"/>
            <a:r>
              <a:rPr lang="zh-CN" altLang="en-US" dirty="0"/>
              <a:t>假设有某项研究中一组人群的数据，想要将他们进行分组，放入离散的年龄框中，可以用</a:t>
            </a:r>
            <a:r>
              <a:rPr lang="en-US" altLang="zh-CN" dirty="0"/>
              <a:t>pandas</a:t>
            </a:r>
            <a:r>
              <a:rPr lang="zh-CN" altLang="en-US" dirty="0"/>
              <a:t>的</a:t>
            </a:r>
            <a:r>
              <a:rPr lang="en-US" altLang="zh-CN" dirty="0"/>
              <a:t>cut</a:t>
            </a:r>
          </a:p>
          <a:p>
            <a:r>
              <a:rPr lang="zh-CN" altLang="en-US" dirty="0"/>
              <a:t>检测与过滤异常值</a:t>
            </a:r>
            <a:endParaRPr lang="en-US" altLang="zh-CN" dirty="0"/>
          </a:p>
          <a:p>
            <a:pPr lvl="1"/>
            <a:r>
              <a:rPr lang="zh-CN" altLang="en-US" dirty="0"/>
              <a:t>过滤或变换异常值（</a:t>
            </a:r>
            <a:r>
              <a:rPr lang="en-US" altLang="zh-CN" dirty="0"/>
              <a:t>outlier</a:t>
            </a:r>
            <a:r>
              <a:rPr lang="zh-CN" altLang="en-US" dirty="0"/>
              <a:t>）在很大程度上就是运用数组运算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82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数据转换（续）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置换和随机抽样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 err="1"/>
              <a:t>numpy.random.permutation</a:t>
            </a:r>
            <a:r>
              <a:rPr lang="zh-CN" altLang="en-US" dirty="0"/>
              <a:t>函数可以轻松实现对</a:t>
            </a:r>
            <a:r>
              <a:rPr lang="en-US" altLang="zh-CN" dirty="0"/>
              <a:t>Series</a:t>
            </a:r>
            <a:r>
              <a:rPr lang="zh-CN" altLang="en-US" dirty="0"/>
              <a:t>或</a:t>
            </a:r>
            <a:r>
              <a:rPr lang="en-US" altLang="zh-CN" dirty="0" err="1"/>
              <a:t>DataFrame</a:t>
            </a:r>
            <a:r>
              <a:rPr lang="zh-CN" altLang="en-US" dirty="0"/>
              <a:t>的列的排列工作（</a:t>
            </a:r>
            <a:r>
              <a:rPr lang="en-US" altLang="zh-CN" dirty="0"/>
              <a:t>permuting</a:t>
            </a:r>
            <a:r>
              <a:rPr lang="zh-CN" altLang="en-US" dirty="0"/>
              <a:t>，随机重排序）。</a:t>
            </a:r>
            <a:endParaRPr lang="en-US" altLang="zh-CN" dirty="0"/>
          </a:p>
          <a:p>
            <a:pPr lvl="1"/>
            <a:r>
              <a:rPr lang="zh-CN" altLang="en-US" dirty="0"/>
              <a:t>通过需要排列的轴的长度调用</a:t>
            </a:r>
            <a:r>
              <a:rPr lang="en-US" altLang="zh-CN" dirty="0"/>
              <a:t>permutation</a:t>
            </a:r>
            <a:r>
              <a:rPr lang="zh-CN" altLang="en-US" dirty="0"/>
              <a:t>，可产生一个表示新顺序的整数数组：</a:t>
            </a:r>
            <a:endParaRPr lang="en-US" altLang="zh-CN" dirty="0"/>
          </a:p>
          <a:p>
            <a:r>
              <a:rPr lang="zh-CN" altLang="en-US" dirty="0"/>
              <a:t>计算指标</a:t>
            </a:r>
            <a:r>
              <a:rPr lang="en-US" altLang="zh-CN" dirty="0"/>
              <a:t>/</a:t>
            </a:r>
            <a:r>
              <a:rPr lang="zh-CN" altLang="en-US" dirty="0"/>
              <a:t>虚拟变量</a:t>
            </a:r>
            <a:endParaRPr lang="en-US" altLang="zh-CN" dirty="0"/>
          </a:p>
          <a:p>
            <a:pPr lvl="1"/>
            <a:r>
              <a:rPr lang="zh-CN" altLang="en-US" dirty="0"/>
              <a:t>将分类变量转换为“虚拟”或“指标”矩阵是一种用统计建模或机器学习的转换操作</a:t>
            </a:r>
            <a:endParaRPr lang="en-US" altLang="zh-CN" dirty="0"/>
          </a:p>
          <a:p>
            <a:pPr lvl="1"/>
            <a:r>
              <a:rPr lang="zh-CN" altLang="en-US" dirty="0"/>
              <a:t>如过</a:t>
            </a:r>
            <a:r>
              <a:rPr lang="en-US" altLang="zh-CN" dirty="0" err="1"/>
              <a:t>DataFrame</a:t>
            </a:r>
            <a:r>
              <a:rPr lang="zh-CN" altLang="en-US" dirty="0"/>
              <a:t>中的一列由</a:t>
            </a:r>
            <a:r>
              <a:rPr lang="en-US" altLang="zh-CN" dirty="0"/>
              <a:t>k</a:t>
            </a:r>
            <a:r>
              <a:rPr lang="zh-CN" altLang="en-US" dirty="0"/>
              <a:t>个不同的值，则可以衍生一个</a:t>
            </a:r>
            <a:r>
              <a:rPr lang="en-US" altLang="zh-CN" dirty="0"/>
              <a:t>k</a:t>
            </a:r>
            <a:r>
              <a:rPr lang="zh-CN" altLang="en-US" dirty="0"/>
              <a:t>列的值为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0</a:t>
            </a:r>
            <a:r>
              <a:rPr lang="zh-CN" altLang="en-US" dirty="0"/>
              <a:t>的矩阵或</a:t>
            </a:r>
            <a:r>
              <a:rPr lang="en-US" altLang="zh-CN" dirty="0" err="1"/>
              <a:t>DataFrame</a:t>
            </a:r>
            <a:endParaRPr lang="en-US" altLang="zh-CN" dirty="0"/>
          </a:p>
          <a:p>
            <a:pPr lvl="1"/>
            <a:r>
              <a:rPr lang="en-US" altLang="zh-CN" dirty="0" err="1"/>
              <a:t>get_dummies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9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能够成为流行的数据处理语言，部分原因是其简单易用的字符串和文本处理功能。</a:t>
            </a:r>
            <a:endParaRPr lang="en-US" altLang="zh-CN" dirty="0"/>
          </a:p>
          <a:p>
            <a:r>
              <a:rPr lang="zh-CN" altLang="en-US" dirty="0"/>
              <a:t>大部分文本运算都直接做成了字符串对象的内置方法。</a:t>
            </a:r>
            <a:endParaRPr lang="en-US" altLang="zh-CN" dirty="0"/>
          </a:p>
          <a:p>
            <a:r>
              <a:rPr lang="zh-CN" altLang="en-US" dirty="0"/>
              <a:t>对于更为复杂的模式匹配和文本操作，则可能需要用到正则表达式。</a:t>
            </a:r>
            <a:endParaRPr lang="en-US" altLang="zh-CN" dirty="0"/>
          </a:p>
          <a:p>
            <a:r>
              <a:rPr lang="en-US" altLang="zh-CN" dirty="0"/>
              <a:t>pandas</a:t>
            </a:r>
            <a:r>
              <a:rPr lang="zh-CN" altLang="en-US" dirty="0"/>
              <a:t>对此进行了加强，它使你能够对整组数据应用字符串表达式和正则表达式，而且能处理烦人的缺失数据。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1C65-CDD8-40FF-B639-607428906AB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1803</Words>
  <Application>Microsoft Office PowerPoint</Application>
  <PresentationFormat>宽屏</PresentationFormat>
  <Paragraphs>90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Office 主题</vt:lpstr>
      <vt:lpstr>第7章 数据清洗与准备</vt:lpstr>
      <vt:lpstr>了解</vt:lpstr>
      <vt:lpstr>处理缺失值</vt:lpstr>
      <vt:lpstr>过滤缺失值</vt:lpstr>
      <vt:lpstr>补全缺失值</vt:lpstr>
      <vt:lpstr>数据转换</vt:lpstr>
      <vt:lpstr>数据转换（续）</vt:lpstr>
      <vt:lpstr>数据转换（续）</vt:lpstr>
      <vt:lpstr>字符串操作</vt:lpstr>
      <vt:lpstr>字符串对象方法</vt:lpstr>
      <vt:lpstr>正则表达式</vt:lpstr>
      <vt:lpstr>正则表达式</vt:lpstr>
      <vt:lpstr>正则表达式</vt:lpstr>
      <vt:lpstr>Pandas中的向量化字符串函数（自己阅读）</vt:lpstr>
      <vt:lpstr>Pandas中的向量化字符串函数（自己阅读）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数据规整化：清理、转换、合并、重塑</dc:title>
  <dc:creator>llh</dc:creator>
  <cp:lastModifiedBy>llh</cp:lastModifiedBy>
  <cp:revision>79</cp:revision>
  <dcterms:created xsi:type="dcterms:W3CDTF">2018-03-29T02:21:06Z</dcterms:created>
  <dcterms:modified xsi:type="dcterms:W3CDTF">2019-05-10T01:45:48Z</dcterms:modified>
</cp:coreProperties>
</file>