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2" r:id="rId2"/>
    <p:sldId id="303" r:id="rId3"/>
    <p:sldId id="304" r:id="rId4"/>
    <p:sldId id="30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7E9DD-BD69-42A2-A382-1163F5B0FD9E}" type="datetimeFigureOut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B6D2-CD7A-40F6-BBCF-FA1441D74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3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BB6D2-CD7A-40F6-BBCF-FA1441D74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687-21F0-4DB6-9FEE-5EF203DE95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8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BB6D2-CD7A-40F6-BBCF-FA1441D74D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0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1-2, 5-6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BB6D2-CD7A-40F6-BBCF-FA1441D74D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D2F7-56F2-4621-9138-16ECBD9EDD06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7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2825-529F-4E29-BD07-20E341B7EB9D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33EE-8A7F-4DAF-9B89-ED3C422605AB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4F1-28B8-49BF-BFD1-9D1AC8FF7B94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B923-84C2-4B67-9824-669B143D1C69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9C30-5F67-4CD2-9AC1-A9E0E875E20C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9B33-4291-4784-A713-41A5F2F0E436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9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BFB-A852-45D2-8F0A-39545F89AE99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F4A-8832-4898-9C66-AEE48A729DCB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811D-11D1-4878-9501-B9F640C6A7BD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0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2DE-29C5-4D48-B716-0EEFF936D869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81F3-49BE-4659-A2E7-5260AD3D3FFA}" type="datetime1">
              <a:rPr lang="zh-CN" altLang="en-US" smtClean="0"/>
              <a:t>2019-5-19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A764-E44A-43B3-902D-7B1D4F5E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454B08-E44B-44D5-8C03-F708642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8 </a:t>
            </a:r>
            <a:r>
              <a:rPr lang="zh-CN" altLang="en-US" dirty="0"/>
              <a:t>数据规整：连接、联合与重塑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3258005-CF44-4774-82B7-103DAB7D8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索引上的合并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39770" cy="4351338"/>
          </a:xfrm>
        </p:spPr>
        <p:txBody>
          <a:bodyPr/>
          <a:lstStyle/>
          <a:p>
            <a:r>
              <a:rPr lang="zh-CN" altLang="en-US" dirty="0"/>
              <a:t>可以传入</a:t>
            </a:r>
            <a:r>
              <a:rPr lang="en-US" altLang="zh-CN" dirty="0"/>
              <a:t>left_index=True</a:t>
            </a:r>
            <a:r>
              <a:rPr lang="zh-CN" altLang="en-US" dirty="0"/>
              <a:t>或</a:t>
            </a:r>
            <a:r>
              <a:rPr lang="en-US" altLang="zh-CN" dirty="0"/>
              <a:t>right_index=True</a:t>
            </a:r>
            <a:r>
              <a:rPr lang="zh-CN" altLang="en-US" dirty="0"/>
              <a:t>（或两个都传）以说明索引应该被用作连接键</a:t>
            </a:r>
            <a:endParaRPr lang="en-US" altLang="zh-CN" dirty="0"/>
          </a:p>
          <a:p>
            <a:r>
              <a:rPr lang="zh-CN" altLang="en-US" dirty="0"/>
              <a:t>由于默认的</a:t>
            </a:r>
            <a:r>
              <a:rPr lang="en-US" altLang="zh-CN" dirty="0"/>
              <a:t>merge</a:t>
            </a:r>
            <a:r>
              <a:rPr lang="zh-CN" altLang="en-US" dirty="0"/>
              <a:t>方法是求取连接键的交集，可以通过外连接的方式得到它们的并集</a:t>
            </a:r>
            <a:endParaRPr lang="en-US" altLang="zh-CN" dirty="0"/>
          </a:p>
          <a:p>
            <a:r>
              <a:rPr lang="zh-CN" altLang="en-US" dirty="0"/>
              <a:t>层次化索引的数据，须以列表的形式指明用作合并键的多个列（注意对重复索引值的处理）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0" y="570584"/>
            <a:ext cx="5438095" cy="574285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2939"/>
            <a:ext cx="4156881" cy="1019258"/>
          </a:xfrm>
        </p:spPr>
        <p:txBody>
          <a:bodyPr/>
          <a:lstStyle/>
          <a:p>
            <a:r>
              <a:rPr lang="zh-CN" altLang="en-US" dirty="0"/>
              <a:t>同时合并双方的索引</a:t>
            </a:r>
            <a:endParaRPr lang="en-US" altLang="zh-CN" dirty="0"/>
          </a:p>
          <a:p>
            <a:r>
              <a:rPr lang="en-US" altLang="zh-CN" dirty="0"/>
              <a:t>Join</a:t>
            </a:r>
            <a:r>
              <a:rPr lang="zh-CN" altLang="en-US" dirty="0"/>
              <a:t>方法：按索引合并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81" y="522939"/>
            <a:ext cx="5819048" cy="4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5" y="1514756"/>
            <a:ext cx="5568128" cy="534324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可以向</a:t>
            </a:r>
            <a:r>
              <a:rPr lang="en-US" altLang="zh-CN" dirty="0"/>
              <a:t>join</a:t>
            </a:r>
            <a:r>
              <a:rPr lang="zh-CN" altLang="en-US" dirty="0"/>
              <a:t>传入一组</a:t>
            </a:r>
            <a:r>
              <a:rPr lang="en-US" altLang="zh-CN" dirty="0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8264857" cy="457858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轴向连接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1973" cy="4351338"/>
          </a:xfrm>
        </p:spPr>
        <p:txBody>
          <a:bodyPr/>
          <a:lstStyle/>
          <a:p>
            <a:r>
              <a:rPr lang="zh-CN" altLang="en-US" dirty="0"/>
              <a:t>另一种数据合并运算也被称作连接（</a:t>
            </a:r>
            <a:r>
              <a:rPr lang="en-US" altLang="zh-CN" dirty="0"/>
              <a:t>concatenation</a:t>
            </a:r>
            <a:r>
              <a:rPr lang="zh-CN" altLang="en-US" dirty="0"/>
              <a:t>）、绑定（</a:t>
            </a:r>
            <a:r>
              <a:rPr lang="en-US" altLang="zh-CN" dirty="0"/>
              <a:t>binding</a:t>
            </a:r>
            <a:r>
              <a:rPr lang="zh-CN" altLang="en-US" dirty="0"/>
              <a:t>）或堆叠（</a:t>
            </a:r>
            <a:r>
              <a:rPr lang="en-US" altLang="zh-CN" dirty="0"/>
              <a:t>stacking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NumPy</a:t>
            </a:r>
            <a:r>
              <a:rPr lang="zh-CN" altLang="en-US" dirty="0"/>
              <a:t>有一个用于合并原始</a:t>
            </a:r>
            <a:r>
              <a:rPr lang="en-US" altLang="zh-CN" dirty="0"/>
              <a:t>NumPy</a:t>
            </a:r>
            <a:r>
              <a:rPr lang="zh-CN" altLang="en-US" dirty="0"/>
              <a:t>数组的</a:t>
            </a:r>
            <a:r>
              <a:rPr lang="en-US" altLang="zh-CN" dirty="0"/>
              <a:t>concatenation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89" y="1825625"/>
            <a:ext cx="5662355" cy="394922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考虑以下问题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如果各对象其他轴上的索引不同，那些轴应该是做并集还是交集？</a:t>
            </a:r>
          </a:p>
          <a:p>
            <a:r>
              <a:rPr lang="zh-CN" altLang="en-US" dirty="0"/>
              <a:t>结果对象中的分组需要各不相同吗？</a:t>
            </a:r>
          </a:p>
          <a:p>
            <a:r>
              <a:rPr lang="zh-CN" altLang="en-US" dirty="0"/>
              <a:t>用于连接的轴重要吗？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9078" cy="1325563"/>
          </a:xfrm>
        </p:spPr>
        <p:txBody>
          <a:bodyPr/>
          <a:lstStyle/>
          <a:p>
            <a:r>
              <a:rPr lang="en-US" altLang="zh-CN" dirty="0"/>
              <a:t>concat</a:t>
            </a:r>
            <a:r>
              <a:rPr lang="zh-CN" altLang="en-US" dirty="0"/>
              <a:t>提供安全解决上述问题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75496" cy="4351338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oncat</a:t>
            </a:r>
            <a:r>
              <a:rPr lang="zh-CN" altLang="en-US" dirty="0"/>
              <a:t>将值和索引粘合在一起</a:t>
            </a:r>
            <a:endParaRPr lang="en-US" altLang="zh-CN" dirty="0"/>
          </a:p>
          <a:p>
            <a:r>
              <a:rPr lang="zh-CN" altLang="en-US" dirty="0"/>
              <a:t>默认情况下，</a:t>
            </a:r>
            <a:r>
              <a:rPr lang="en-US" altLang="zh-CN" dirty="0"/>
              <a:t>concat</a:t>
            </a:r>
            <a:r>
              <a:rPr lang="zh-CN" altLang="en-US" dirty="0"/>
              <a:t>在</a:t>
            </a:r>
            <a:r>
              <a:rPr lang="en-US" altLang="zh-CN" dirty="0"/>
              <a:t>axis=0</a:t>
            </a:r>
            <a:r>
              <a:rPr lang="zh-CN" altLang="en-US" dirty="0"/>
              <a:t>上工作，产生一个新的</a:t>
            </a:r>
            <a:r>
              <a:rPr lang="en-US" altLang="zh-CN" dirty="0"/>
              <a:t>series</a:t>
            </a:r>
            <a:r>
              <a:rPr lang="zh-CN" altLang="en-US" dirty="0"/>
              <a:t>，如果传入</a:t>
            </a:r>
            <a:r>
              <a:rPr lang="en-US" altLang="zh-CN" dirty="0"/>
              <a:t>axis=1</a:t>
            </a:r>
            <a:r>
              <a:rPr lang="zh-CN" altLang="en-US" dirty="0"/>
              <a:t>，则在列上进行处理，产生一个</a:t>
            </a:r>
            <a:r>
              <a:rPr lang="en-US" altLang="zh-CN" dirty="0"/>
              <a:t>Dataframe </a:t>
            </a:r>
            <a:r>
              <a:rPr lang="zh-CN" altLang="en-US" dirty="0"/>
              <a:t>（</a:t>
            </a:r>
            <a:r>
              <a:rPr lang="en-US" altLang="zh-CN" dirty="0"/>
              <a:t>axis=1</a:t>
            </a:r>
            <a:r>
              <a:rPr lang="zh-CN" altLang="en-US" dirty="0"/>
              <a:t>是列）</a:t>
            </a:r>
            <a:endParaRPr lang="en-US" altLang="zh-CN" dirty="0"/>
          </a:p>
          <a:p>
            <a:r>
              <a:rPr lang="zh-CN" altLang="en-US" dirty="0"/>
              <a:t>传入</a:t>
            </a:r>
            <a:r>
              <a:rPr lang="en-US" altLang="zh-CN" dirty="0"/>
              <a:t>join=‘inner’</a:t>
            </a:r>
            <a:r>
              <a:rPr lang="zh-CN" altLang="en-US" dirty="0"/>
              <a:t>可得到他们的交集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86" y="0"/>
            <a:ext cx="3737428" cy="676748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4149"/>
            <a:ext cx="5139519" cy="5562814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join_axes</a:t>
            </a:r>
            <a:r>
              <a:rPr lang="zh-CN" altLang="en-US" dirty="0"/>
              <a:t>指定要在其他轴上使用的索引</a:t>
            </a:r>
            <a:endParaRPr lang="en-US" altLang="zh-CN" dirty="0"/>
          </a:p>
          <a:p>
            <a:r>
              <a:rPr lang="zh-CN" altLang="en-US" dirty="0"/>
              <a:t>假设要在连接轴上创建一个层次化索引，可以使用</a:t>
            </a:r>
            <a:r>
              <a:rPr lang="en-US" altLang="zh-CN" dirty="0"/>
              <a:t>keys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en-US" altLang="zh-CN" dirty="0" smtClean="0"/>
              <a:t>nstack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19" y="381270"/>
            <a:ext cx="5254388" cy="632324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4149"/>
            <a:ext cx="3993107" cy="5562814"/>
          </a:xfrm>
        </p:spPr>
        <p:txBody>
          <a:bodyPr/>
          <a:lstStyle/>
          <a:p>
            <a:r>
              <a:rPr lang="zh-CN" altLang="en-US" dirty="0"/>
              <a:t>沿着</a:t>
            </a:r>
            <a:r>
              <a:rPr lang="en-US" altLang="zh-CN" dirty="0"/>
              <a:t>axis=1</a:t>
            </a:r>
            <a:r>
              <a:rPr lang="zh-CN" altLang="en-US" dirty="0"/>
              <a:t>对</a:t>
            </a:r>
            <a:r>
              <a:rPr lang="en-US" altLang="zh-CN" dirty="0"/>
              <a:t>Series</a:t>
            </a:r>
            <a:r>
              <a:rPr lang="zh-CN" altLang="en-US" dirty="0"/>
              <a:t>进行合并，则</a:t>
            </a:r>
            <a:r>
              <a:rPr lang="en-US" altLang="zh-CN" dirty="0"/>
              <a:t>keys</a:t>
            </a:r>
            <a:r>
              <a:rPr lang="zh-CN" altLang="en-US" dirty="0"/>
              <a:t>会成为</a:t>
            </a:r>
            <a:r>
              <a:rPr lang="en-US" altLang="zh-CN" dirty="0"/>
              <a:t>DataFrame</a:t>
            </a:r>
            <a:r>
              <a:rPr lang="zh-CN" altLang="en-US" dirty="0"/>
              <a:t>的列头</a:t>
            </a:r>
            <a:endParaRPr lang="en-US" altLang="zh-CN" dirty="0"/>
          </a:p>
          <a:p>
            <a:r>
              <a:rPr lang="zh-CN" altLang="en-US" dirty="0"/>
              <a:t>同样的逻辑也适合</a:t>
            </a:r>
            <a:r>
              <a:rPr lang="en-US" altLang="zh-CN" dirty="0"/>
              <a:t>DataFrame</a:t>
            </a:r>
          </a:p>
          <a:p>
            <a:r>
              <a:rPr lang="zh-CN" altLang="en-US" dirty="0"/>
              <a:t>如果传入的不是列表是字典，则字典的键被当作</a:t>
            </a:r>
            <a:r>
              <a:rPr lang="en-US" altLang="zh-CN" dirty="0"/>
              <a:t>Keys</a:t>
            </a:r>
            <a:r>
              <a:rPr lang="zh-CN" altLang="en-US" dirty="0"/>
              <a:t>选项的值</a:t>
            </a:r>
            <a:endParaRPr lang="en-US" altLang="zh-CN" dirty="0"/>
          </a:p>
          <a:p>
            <a:r>
              <a:rPr lang="zh-CN" altLang="en-US" dirty="0"/>
              <a:t>用于管理层次化索引创建方式的参数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30" y="666004"/>
            <a:ext cx="6923809" cy="565714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4" y="399084"/>
            <a:ext cx="9280263" cy="631616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37812" cy="61512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F7D0A6-2B72-43D9-BBA0-64363BC1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978429-FBD6-4ECC-8BA0-DC741A8C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分层索引（</a:t>
            </a:r>
            <a:r>
              <a:rPr lang="en-US" altLang="zh-CN" dirty="0"/>
              <a:t>hierarchical indexing</a:t>
            </a:r>
            <a:r>
              <a:rPr lang="zh-CN" altLang="en-US" dirty="0"/>
              <a:t>）是</a:t>
            </a:r>
            <a:r>
              <a:rPr lang="en-US" altLang="zh-CN" dirty="0"/>
              <a:t>pandas</a:t>
            </a:r>
            <a:r>
              <a:rPr lang="zh-CN" altLang="en-US" dirty="0"/>
              <a:t>的一项重要功能，它使你能在一个轴上拥有多个（两个以上）索引级别。抽象点说，它使你能以</a:t>
            </a:r>
            <a:r>
              <a:rPr lang="zh-CN" altLang="en-US" dirty="0">
                <a:solidFill>
                  <a:srgbClr val="FF0000"/>
                </a:solidFill>
              </a:rPr>
              <a:t>低维度形式处理高维度数据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一个简单的例子：创建一个</a:t>
            </a:r>
            <a:r>
              <a:rPr lang="en-US" altLang="zh-CN" dirty="0"/>
              <a:t>Series</a:t>
            </a:r>
            <a:r>
              <a:rPr lang="zh-CN" altLang="en-US" dirty="0"/>
              <a:t>，并用一个由列表或数组组成的列表作为索引</a:t>
            </a:r>
            <a:endParaRPr lang="en-US" altLang="zh-CN" dirty="0"/>
          </a:p>
          <a:p>
            <a:r>
              <a:rPr lang="zh-CN" altLang="en-US" dirty="0"/>
              <a:t>层次化索引在数据重塑和基于分组的操作（如透视表生成）中扮演着重要的角色。例如，可以通过</a:t>
            </a:r>
            <a:r>
              <a:rPr lang="en-US" altLang="zh-CN" dirty="0"/>
              <a:t>unstack</a:t>
            </a:r>
            <a:r>
              <a:rPr lang="zh-CN" altLang="en-US" dirty="0"/>
              <a:t>方法将这段数据重新安排到一个</a:t>
            </a:r>
            <a:r>
              <a:rPr lang="en-US" altLang="zh-CN" dirty="0" err="1"/>
              <a:t>DataFrame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合并重叠数据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4351338"/>
          </a:xfrm>
        </p:spPr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有一个</a:t>
            </a:r>
            <a:r>
              <a:rPr lang="en-US" altLang="zh-CN" dirty="0"/>
              <a:t>combine_first</a:t>
            </a:r>
            <a:r>
              <a:rPr lang="zh-CN" altLang="en-US" dirty="0"/>
              <a:t>方法，实现的也是一样的功能，而且会进行数据对齐</a:t>
            </a:r>
            <a:endParaRPr lang="en-US" altLang="zh-CN" dirty="0"/>
          </a:p>
          <a:p>
            <a:r>
              <a:rPr lang="zh-CN" altLang="en-US" dirty="0"/>
              <a:t>用参数对象中的数据为调用者对象的缺失数据“打补丁”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05" y="109407"/>
            <a:ext cx="4923302" cy="658247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9" y="310296"/>
            <a:ext cx="4441560" cy="6333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12" y="474307"/>
            <a:ext cx="5878434" cy="33334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重塑和轴向旋转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0463" cy="4351338"/>
          </a:xfrm>
        </p:spPr>
        <p:txBody>
          <a:bodyPr/>
          <a:lstStyle/>
          <a:p>
            <a:r>
              <a:rPr lang="zh-CN" altLang="en-US" dirty="0"/>
              <a:t>重新排列表格型数据的基础运算。这些函数也称作重塑（</a:t>
            </a:r>
            <a:r>
              <a:rPr lang="en-US" altLang="zh-CN" dirty="0"/>
              <a:t>reshape</a:t>
            </a:r>
            <a:r>
              <a:rPr lang="zh-CN" altLang="en-US" dirty="0"/>
              <a:t>）或轴向旋转（</a:t>
            </a:r>
            <a:r>
              <a:rPr lang="en-US" altLang="zh-CN" dirty="0"/>
              <a:t>pivot</a:t>
            </a:r>
            <a:r>
              <a:rPr lang="zh-CN" altLang="en-US" dirty="0"/>
              <a:t>）运算。</a:t>
            </a:r>
            <a:endParaRPr lang="en-US" altLang="zh-CN" dirty="0"/>
          </a:p>
          <a:p>
            <a:r>
              <a:rPr lang="zh-CN" altLang="en-US" dirty="0"/>
              <a:t>重塑层次化索引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：将数据的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“旋转”为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unstack</a:t>
            </a:r>
            <a:r>
              <a:rPr lang="zh-CN" altLang="en-US" dirty="0"/>
              <a:t>：将数据的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“旋转”为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62" y="365124"/>
            <a:ext cx="5622878" cy="63980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62099" cy="4351338"/>
          </a:xfrm>
        </p:spPr>
        <p:txBody>
          <a:bodyPr/>
          <a:lstStyle/>
          <a:p>
            <a:r>
              <a:rPr lang="zh-CN" altLang="en-US" dirty="0"/>
              <a:t>如果不是所有的级别值都能在各分组中找到的话，则</a:t>
            </a:r>
            <a:r>
              <a:rPr lang="en-US" altLang="zh-CN" dirty="0"/>
              <a:t>unstack</a:t>
            </a:r>
            <a:r>
              <a:rPr lang="zh-CN" altLang="en-US" dirty="0"/>
              <a:t>操作可能会引入缺失数据</a:t>
            </a:r>
            <a:endParaRPr lang="en-US" altLang="zh-CN" dirty="0"/>
          </a:p>
          <a:p>
            <a:r>
              <a:rPr lang="en-US" altLang="zh-CN" dirty="0" smtClean="0"/>
              <a:t>stack</a:t>
            </a:r>
            <a:r>
              <a:rPr lang="zh-CN" altLang="en-US" dirty="0"/>
              <a:t>默认会滤除缺失数据，该运算可逆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876800" cy="58605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651"/>
            <a:ext cx="4880212" cy="4962312"/>
          </a:xfrm>
        </p:spPr>
        <p:txBody>
          <a:bodyPr/>
          <a:lstStyle/>
          <a:p>
            <a:r>
              <a:rPr lang="zh-CN" altLang="en-US" dirty="0"/>
              <a:t>在对</a:t>
            </a:r>
            <a:r>
              <a:rPr lang="en-US" altLang="zh-CN" dirty="0"/>
              <a:t>DataFrame</a:t>
            </a:r>
            <a:r>
              <a:rPr lang="zh-CN" altLang="en-US" dirty="0"/>
              <a:t>进行</a:t>
            </a:r>
            <a:r>
              <a:rPr lang="en-US" altLang="zh-CN" dirty="0"/>
              <a:t>unstack</a:t>
            </a:r>
            <a:r>
              <a:rPr lang="zh-CN" altLang="en-US" dirty="0"/>
              <a:t>操作时，</a:t>
            </a:r>
            <a:r>
              <a:rPr lang="zh-CN" altLang="en-US" dirty="0">
                <a:solidFill>
                  <a:srgbClr val="FF0000"/>
                </a:solidFill>
              </a:rPr>
              <a:t>作为旋转轴的级别将会成为结果中的最低级别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11" y="462127"/>
            <a:ext cx="5868537" cy="644168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将“长格式”旋转为“宽格式”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39194" cy="4351338"/>
          </a:xfrm>
        </p:spPr>
        <p:txBody>
          <a:bodyPr/>
          <a:lstStyle/>
          <a:p>
            <a:r>
              <a:rPr lang="zh-CN" altLang="en-US" dirty="0"/>
              <a:t>时间序列数据通常是以所谓的“长格式”（</a:t>
            </a:r>
            <a:r>
              <a:rPr lang="en-US" altLang="zh-CN" dirty="0"/>
              <a:t>long</a:t>
            </a:r>
            <a:r>
              <a:rPr lang="zh-CN" altLang="en-US" dirty="0"/>
              <a:t>）或“堆叠格式”（</a:t>
            </a:r>
            <a:r>
              <a:rPr lang="en-US" altLang="zh-CN" dirty="0"/>
              <a:t>stacked</a:t>
            </a:r>
            <a:r>
              <a:rPr lang="zh-CN" altLang="en-US" dirty="0"/>
              <a:t>）存储在数据库和</a:t>
            </a:r>
            <a:r>
              <a:rPr lang="en-US" altLang="zh-CN" dirty="0"/>
              <a:t>CSV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 smtClean="0"/>
              <a:t>，即存储多时间序列的方式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pivot</a:t>
            </a:r>
            <a:r>
              <a:rPr lang="zh-CN" altLang="en-US" dirty="0"/>
              <a:t>其实只是一个快捷方式而</a:t>
            </a:r>
            <a:r>
              <a:rPr lang="zh-CN" altLang="en-US" dirty="0" smtClean="0"/>
              <a:t>已，</a:t>
            </a:r>
            <a:r>
              <a:rPr lang="zh-CN" altLang="en-US" dirty="0" smtClean="0">
                <a:solidFill>
                  <a:srgbClr val="FF0000"/>
                </a:solidFill>
              </a:rPr>
              <a:t>功能等价于用</a:t>
            </a:r>
            <a:r>
              <a:rPr lang="en-US" altLang="zh-CN" dirty="0">
                <a:solidFill>
                  <a:srgbClr val="FF0000"/>
                </a:solidFill>
              </a:rPr>
              <a:t>set_index</a:t>
            </a:r>
            <a:r>
              <a:rPr lang="zh-CN" altLang="en-US" dirty="0">
                <a:solidFill>
                  <a:srgbClr val="FF0000"/>
                </a:solidFill>
              </a:rPr>
              <a:t>创建层次化索引，再用</a:t>
            </a:r>
            <a:r>
              <a:rPr lang="en-US" altLang="zh-CN" dirty="0">
                <a:solidFill>
                  <a:srgbClr val="FF0000"/>
                </a:solidFill>
              </a:rPr>
              <a:t>unstack</a:t>
            </a:r>
            <a:r>
              <a:rPr lang="zh-CN" altLang="en-US" dirty="0">
                <a:solidFill>
                  <a:srgbClr val="FF0000"/>
                </a:solidFill>
              </a:rPr>
              <a:t>重塑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5" y="1309898"/>
            <a:ext cx="6676190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F0149C-8E4D-4066-8BEE-20E80A8E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重排序和层级排序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8621EC-DFB8-42C6-A463-4160C878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有时，需要重新调整某条轴上各级别的顺序，或根据指定级别上的值对数据进行排序。</a:t>
            </a:r>
            <a:endParaRPr lang="en-US" altLang="zh-CN" dirty="0"/>
          </a:p>
          <a:p>
            <a:r>
              <a:rPr lang="en-US" altLang="zh-CN" dirty="0" err="1"/>
              <a:t>swaplevel</a:t>
            </a:r>
            <a:r>
              <a:rPr lang="zh-CN" altLang="en-US" dirty="0"/>
              <a:t>接受两个级别编号或名称，并返回一个互换了级别的新对象（但数据不会发生变化）</a:t>
            </a:r>
            <a:endParaRPr lang="en-US" altLang="zh-CN" dirty="0"/>
          </a:p>
          <a:p>
            <a:r>
              <a:rPr lang="en-US" altLang="zh-CN" dirty="0" err="1"/>
              <a:t>sort_index</a:t>
            </a:r>
            <a:r>
              <a:rPr lang="zh-CN" altLang="en-US" dirty="0"/>
              <a:t>只能在单一层级上对数据进行排序。在进行层级变换时，使用</a:t>
            </a:r>
            <a:r>
              <a:rPr lang="en-US" altLang="zh-CN" dirty="0" err="1"/>
              <a:t>sort_index</a:t>
            </a:r>
            <a:r>
              <a:rPr lang="zh-CN" altLang="en-US" dirty="0"/>
              <a:t>以使得结果按照层级进行字典排序</a:t>
            </a:r>
            <a:endParaRPr lang="en-US" altLang="zh-CN" dirty="0"/>
          </a:p>
          <a:p>
            <a:r>
              <a:rPr lang="zh-CN" altLang="en-US" dirty="0"/>
              <a:t>注意：使用索引按照字典顺序从最外层开始排序，那么数据选择性能会更好，调用</a:t>
            </a:r>
            <a:r>
              <a:rPr lang="en-US" altLang="zh-CN" dirty="0" err="1"/>
              <a:t>sort_index</a:t>
            </a:r>
            <a:r>
              <a:rPr lang="en-US" altLang="zh-CN" dirty="0"/>
              <a:t>(level=0)</a:t>
            </a:r>
            <a:r>
              <a:rPr lang="zh-CN" altLang="en-US" dirty="0"/>
              <a:t>和</a:t>
            </a:r>
            <a:r>
              <a:rPr lang="en-US" altLang="zh-CN" dirty="0" err="1"/>
              <a:t>sort_index</a:t>
            </a:r>
            <a:r>
              <a:rPr lang="zh-CN" altLang="en-US" dirty="0"/>
              <a:t>可以得到这样的结果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CC9BFC-DC2F-483D-B06B-69F0A9EC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按层级进行汇总统计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3DA65C-D20B-47AF-A98C-C1DE8127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要将</a:t>
            </a:r>
            <a:r>
              <a:rPr lang="en-US" altLang="zh-CN" dirty="0" err="1"/>
              <a:t>DataFrame</a:t>
            </a:r>
            <a:r>
              <a:rPr lang="zh-CN" altLang="en-US" dirty="0"/>
              <a:t>的一个或多个列当做行索引来用，或者可能希望将行索引变成</a:t>
            </a:r>
            <a:r>
              <a:rPr lang="en-US" altLang="zh-CN" dirty="0" err="1"/>
              <a:t>DataFrame</a:t>
            </a:r>
            <a:r>
              <a:rPr lang="zh-CN" altLang="en-US" dirty="0"/>
              <a:t>的列。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764-E44A-43B3-902D-7B1D4F5E4B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联合与合并</a:t>
            </a:r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pandas.merge</a:t>
            </a:r>
            <a:r>
              <a:rPr lang="zh-CN" altLang="en-US" dirty="0"/>
              <a:t>可根据一个或多个键将不同</a:t>
            </a:r>
            <a:r>
              <a:rPr lang="en-US" altLang="zh-CN" dirty="0"/>
              <a:t>DataFrame</a:t>
            </a:r>
            <a:r>
              <a:rPr lang="zh-CN" altLang="en-US" dirty="0"/>
              <a:t>中的行连接起来。</a:t>
            </a:r>
            <a:r>
              <a:rPr lang="en-US" altLang="zh-CN" dirty="0"/>
              <a:t>SQL</a:t>
            </a:r>
            <a:r>
              <a:rPr lang="zh-CN" altLang="en-US" dirty="0"/>
              <a:t>或其他关系型数据库的用户对此应该会比较熟悉，因为它实现的就是数据库的连接操作。</a:t>
            </a:r>
          </a:p>
          <a:p>
            <a:r>
              <a:rPr lang="en-US" altLang="zh-CN" dirty="0"/>
              <a:t>pandas.concat</a:t>
            </a:r>
            <a:r>
              <a:rPr lang="zh-CN" altLang="en-US" dirty="0"/>
              <a:t>可以沿着一条轴将多个对象堆叠到一起。</a:t>
            </a:r>
          </a:p>
          <a:p>
            <a:r>
              <a:rPr lang="zh-CN" altLang="en-US" dirty="0"/>
              <a:t>实例方法</a:t>
            </a:r>
            <a:r>
              <a:rPr lang="en-US" altLang="zh-CN" dirty="0"/>
              <a:t>combinefirst</a:t>
            </a:r>
            <a:r>
              <a:rPr lang="zh-CN" altLang="en-US" dirty="0"/>
              <a:t>可以将重复数据编接在一起，用一个对象中的值填充另一个对象中的缺失值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差不多就是数据库的全外连接</a:t>
            </a:r>
            <a:r>
              <a:rPr lang="zh-CN" altLang="en-US" dirty="0"/>
              <a:t>，简单说，就是先从第一个对象中选值，不行就再去第二个对象中选值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数据库风格的</a:t>
            </a:r>
            <a:r>
              <a:rPr lang="en-US" altLang="zh-CN" dirty="0"/>
              <a:t>DataFrame</a:t>
            </a:r>
            <a:r>
              <a:rPr lang="zh-CN" altLang="en-US" dirty="0"/>
              <a:t>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99078" cy="4351338"/>
          </a:xfrm>
        </p:spPr>
        <p:txBody>
          <a:bodyPr/>
          <a:lstStyle/>
          <a:p>
            <a:r>
              <a:rPr lang="zh-CN" altLang="en-US" dirty="0"/>
              <a:t>数据集的合并（</a:t>
            </a:r>
            <a:r>
              <a:rPr lang="en-US" altLang="zh-CN" dirty="0"/>
              <a:t>merge</a:t>
            </a:r>
            <a:r>
              <a:rPr lang="zh-CN" altLang="en-US" dirty="0"/>
              <a:t>）或连接（</a:t>
            </a:r>
            <a:r>
              <a:rPr lang="en-US" altLang="zh-CN" dirty="0"/>
              <a:t>join</a:t>
            </a:r>
            <a:r>
              <a:rPr lang="zh-CN" altLang="en-US" dirty="0"/>
              <a:t>）运算是通过一个或多个键将行链接起来的。这些运算是关系型数据库的核心。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/>
              <a:t>merge</a:t>
            </a:r>
            <a:r>
              <a:rPr lang="zh-CN" altLang="en-US" dirty="0"/>
              <a:t>函数是对数据应用这些算法的主要切入点。</a:t>
            </a:r>
            <a:endParaRPr lang="en-US" altLang="zh-CN" dirty="0"/>
          </a:p>
          <a:p>
            <a:pPr lvl="1"/>
            <a:r>
              <a:rPr lang="zh-CN" altLang="en-US" dirty="0"/>
              <a:t>多对一的合并</a:t>
            </a:r>
            <a:endParaRPr lang="en-US" altLang="zh-CN" dirty="0"/>
          </a:p>
          <a:p>
            <a:pPr lvl="2"/>
            <a:r>
              <a:rPr lang="zh-CN" altLang="en-US" dirty="0"/>
              <a:t>默认将重叠列的列名当作键</a:t>
            </a:r>
            <a:endParaRPr lang="en-US" altLang="zh-CN" dirty="0"/>
          </a:p>
          <a:p>
            <a:pPr lvl="2"/>
            <a:r>
              <a:rPr lang="zh-CN" altLang="en-US" dirty="0"/>
              <a:t>可以显示指定用哪个列进行连接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60" y="1418929"/>
            <a:ext cx="4982204" cy="33577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68" y="3097822"/>
            <a:ext cx="3084596" cy="358511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3206"/>
            <a:ext cx="4525370" cy="5603757"/>
          </a:xfrm>
        </p:spPr>
        <p:txBody>
          <a:bodyPr/>
          <a:lstStyle/>
          <a:p>
            <a:r>
              <a:rPr lang="zh-CN" altLang="en-US" dirty="0"/>
              <a:t>如果两个对象的列名不同，也可以分别进行指定</a:t>
            </a:r>
            <a:endParaRPr lang="en-US" altLang="zh-CN" dirty="0"/>
          </a:p>
          <a:p>
            <a:r>
              <a:rPr lang="zh-CN" altLang="en-US" dirty="0"/>
              <a:t>默认情况下，</a:t>
            </a:r>
            <a:r>
              <a:rPr lang="en-US" altLang="zh-CN" dirty="0"/>
              <a:t>merge</a:t>
            </a:r>
            <a:r>
              <a:rPr lang="zh-CN" altLang="en-US" dirty="0"/>
              <a:t>做的是</a:t>
            </a:r>
            <a:r>
              <a:rPr lang="en-US" altLang="zh-CN" dirty="0"/>
              <a:t>"inner"</a:t>
            </a:r>
            <a:r>
              <a:rPr lang="zh-CN" altLang="en-US" dirty="0"/>
              <a:t>连接；结果中的键是交集。其他方式还有</a:t>
            </a:r>
            <a:r>
              <a:rPr lang="en-US" altLang="zh-CN" dirty="0"/>
              <a:t>"left"</a:t>
            </a:r>
            <a:r>
              <a:rPr lang="zh-CN" altLang="en-US" dirty="0"/>
              <a:t>、</a:t>
            </a:r>
            <a:r>
              <a:rPr lang="en-US" altLang="zh-CN" dirty="0"/>
              <a:t>"right"</a:t>
            </a:r>
            <a:r>
              <a:rPr lang="zh-CN" altLang="en-US" dirty="0"/>
              <a:t>以及</a:t>
            </a:r>
            <a:r>
              <a:rPr lang="en-US" altLang="zh-CN" dirty="0"/>
              <a:t>"outer"</a:t>
            </a:r>
            <a:r>
              <a:rPr lang="zh-CN" altLang="en-US" dirty="0"/>
              <a:t>。外连接求取的是键的并集，组合了左连接和右连接的效果</a:t>
            </a:r>
            <a:endParaRPr lang="en-US" altLang="zh-CN" dirty="0"/>
          </a:p>
          <a:p>
            <a:r>
              <a:rPr lang="zh-CN" altLang="en-US" dirty="0"/>
              <a:t>多对多的合并操作非常简单，无需额外的工作</a:t>
            </a:r>
            <a:endParaRPr lang="en-US" altLang="zh-CN" dirty="0"/>
          </a:p>
          <a:p>
            <a:pPr lvl="1"/>
            <a:r>
              <a:rPr lang="zh-CN" altLang="en-US" dirty="0"/>
              <a:t>多对多连接产生的是行的笛卡尔积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70" y="573206"/>
            <a:ext cx="6378963" cy="33573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19" y="2251880"/>
            <a:ext cx="3542857" cy="425714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8615"/>
            <a:ext cx="5671782" cy="5658348"/>
          </a:xfrm>
        </p:spPr>
        <p:txBody>
          <a:bodyPr/>
          <a:lstStyle/>
          <a:p>
            <a:r>
              <a:rPr lang="zh-CN" altLang="en-US" dirty="0"/>
              <a:t>要根据多个键进行合并，传入一个由列名组成的列表即可</a:t>
            </a:r>
            <a:endParaRPr lang="en-US" altLang="zh-CN" dirty="0"/>
          </a:p>
          <a:p>
            <a:r>
              <a:rPr lang="zh-CN" altLang="en-US" dirty="0"/>
              <a:t>对于合并运算需要考虑的最后一个问题是对重复列名的处理。</a:t>
            </a:r>
            <a:endParaRPr lang="en-US" altLang="zh-CN" dirty="0"/>
          </a:p>
          <a:p>
            <a:pPr lvl="1"/>
            <a:r>
              <a:rPr lang="zh-CN" altLang="en-US" dirty="0"/>
              <a:t>可以手工处理列名重叠的问题（稍后将会介绍如何重命名轴标签）</a:t>
            </a:r>
            <a:endParaRPr lang="en-US" altLang="zh-CN" dirty="0"/>
          </a:p>
          <a:p>
            <a:pPr lvl="1"/>
            <a:r>
              <a:rPr lang="en-US" altLang="zh-CN" dirty="0"/>
              <a:t>merge</a:t>
            </a:r>
            <a:r>
              <a:rPr lang="zh-CN" altLang="en-US" dirty="0"/>
              <a:t>有一个更实用的</a:t>
            </a:r>
            <a:r>
              <a:rPr lang="en-US" altLang="zh-CN" dirty="0"/>
              <a:t>suffixes</a:t>
            </a:r>
            <a:r>
              <a:rPr lang="zh-CN" altLang="en-US" dirty="0"/>
              <a:t>选项，用于指定附加到左右两个</a:t>
            </a:r>
            <a:r>
              <a:rPr lang="en-US" altLang="zh-CN" dirty="0"/>
              <a:t>DataFrame</a:t>
            </a:r>
            <a:r>
              <a:rPr lang="zh-CN" altLang="en-US" dirty="0"/>
              <a:t>对象的重叠列名上的字符串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11" y="691249"/>
            <a:ext cx="5085714" cy="548571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1" y="125012"/>
            <a:ext cx="7454950" cy="706523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1718</Words>
  <Application>Microsoft Office PowerPoint</Application>
  <PresentationFormat>宽屏</PresentationFormat>
  <Paragraphs>101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Chapter 8 数据规整：连接、联合与重塑</vt:lpstr>
      <vt:lpstr>分层索引</vt:lpstr>
      <vt:lpstr>重排序和层级排序</vt:lpstr>
      <vt:lpstr>按层级进行汇总统计</vt:lpstr>
      <vt:lpstr>联合与合并数据集</vt:lpstr>
      <vt:lpstr>数据库风格的DataFrame合并</vt:lpstr>
      <vt:lpstr>PowerPoint 演示文稿</vt:lpstr>
      <vt:lpstr>PowerPoint 演示文稿</vt:lpstr>
      <vt:lpstr>PowerPoint 演示文稿</vt:lpstr>
      <vt:lpstr>索引上的合并</vt:lpstr>
      <vt:lpstr>PowerPoint 演示文稿</vt:lpstr>
      <vt:lpstr>可以向join传入一组DataFrame</vt:lpstr>
      <vt:lpstr>轴向连接</vt:lpstr>
      <vt:lpstr>考虑以下问题</vt:lpstr>
      <vt:lpstr>concat提供安全解决上述问题</vt:lpstr>
      <vt:lpstr>PowerPoint 演示文稿</vt:lpstr>
      <vt:lpstr>PowerPoint 演示文稿</vt:lpstr>
      <vt:lpstr>PowerPoint 演示文稿</vt:lpstr>
      <vt:lpstr>PowerPoint 演示文稿</vt:lpstr>
      <vt:lpstr>合并重叠数据</vt:lpstr>
      <vt:lpstr>PowerPoint 演示文稿</vt:lpstr>
      <vt:lpstr>重塑和轴向旋转</vt:lpstr>
      <vt:lpstr>PowerPoint 演示文稿</vt:lpstr>
      <vt:lpstr>PowerPoint 演示文稿</vt:lpstr>
      <vt:lpstr>将“长格式”旋转为“宽格式”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合并数据集</dc:title>
  <dc:creator>llh</dc:creator>
  <cp:lastModifiedBy>llh</cp:lastModifiedBy>
  <cp:revision>15</cp:revision>
  <dcterms:created xsi:type="dcterms:W3CDTF">2019-04-21T12:49:24Z</dcterms:created>
  <dcterms:modified xsi:type="dcterms:W3CDTF">2019-05-19T13:24:47Z</dcterms:modified>
</cp:coreProperties>
</file>