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85" r:id="rId2"/>
    <p:sldId id="286" r:id="rId3"/>
    <p:sldId id="288" r:id="rId4"/>
    <p:sldId id="287"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80" r:id="rId25"/>
    <p:sldId id="283" r:id="rId26"/>
    <p:sldId id="282" r:id="rId27"/>
    <p:sldId id="284" r:id="rId28"/>
    <p:sldId id="281" r:id="rId29"/>
    <p:sldId id="275" r:id="rId30"/>
    <p:sldId id="276" r:id="rId31"/>
    <p:sldId id="277" r:id="rId32"/>
    <p:sldId id="278" r:id="rId33"/>
    <p:sldId id="279"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41708-EE1B-4B23-B9E0-651A7B48D468}" type="datetimeFigureOut">
              <a:rPr lang="zh-CN" altLang="en-US" smtClean="0"/>
              <a:t>2019-5-26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67F8F-3EE8-4839-BE29-35883FFD3434}" type="slidenum">
              <a:rPr lang="zh-CN" altLang="en-US" smtClean="0"/>
              <a:t>‹#›</a:t>
            </a:fld>
            <a:endParaRPr lang="zh-CN" altLang="en-US"/>
          </a:p>
        </p:txBody>
      </p:sp>
    </p:spTree>
    <p:extLst>
      <p:ext uri="{BB962C8B-B14F-4D97-AF65-F5344CB8AC3E}">
        <p14:creationId xmlns:p14="http://schemas.microsoft.com/office/powerpoint/2010/main" val="4020549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3-4</a:t>
            </a:r>
            <a:endParaRPr lang="zh-CN" altLang="en-US"/>
          </a:p>
        </p:txBody>
      </p:sp>
      <p:sp>
        <p:nvSpPr>
          <p:cNvPr id="4" name="灯片编号占位符 3"/>
          <p:cNvSpPr>
            <a:spLocks noGrp="1"/>
          </p:cNvSpPr>
          <p:nvPr>
            <p:ph type="sldNum" sz="quarter" idx="10"/>
          </p:nvPr>
        </p:nvSpPr>
        <p:spPr/>
        <p:txBody>
          <a:bodyPr/>
          <a:lstStyle/>
          <a:p>
            <a:fld id="{02867F8F-3EE8-4839-BE29-35883FFD3434}" type="slidenum">
              <a:rPr lang="zh-CN" altLang="en-US" smtClean="0"/>
              <a:t>24</a:t>
            </a:fld>
            <a:endParaRPr lang="zh-CN" altLang="en-US"/>
          </a:p>
        </p:txBody>
      </p:sp>
    </p:spTree>
    <p:extLst>
      <p:ext uri="{BB962C8B-B14F-4D97-AF65-F5344CB8AC3E}">
        <p14:creationId xmlns:p14="http://schemas.microsoft.com/office/powerpoint/2010/main" val="10917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a:t>
            </a:r>
            <a:r>
              <a:rPr lang="zh-CN" altLang="en-US" smtClean="0"/>
              <a:t>代码部分</a:t>
            </a:r>
            <a:endParaRPr lang="zh-CN" altLang="en-US"/>
          </a:p>
        </p:txBody>
      </p:sp>
      <p:sp>
        <p:nvSpPr>
          <p:cNvPr id="4" name="灯片编号占位符 3"/>
          <p:cNvSpPr>
            <a:spLocks noGrp="1"/>
          </p:cNvSpPr>
          <p:nvPr>
            <p:ph type="sldNum" sz="quarter" idx="10"/>
          </p:nvPr>
        </p:nvSpPr>
        <p:spPr/>
        <p:txBody>
          <a:bodyPr/>
          <a:lstStyle/>
          <a:p>
            <a:fld id="{02867F8F-3EE8-4839-BE29-35883FFD3434}" type="slidenum">
              <a:rPr lang="zh-CN" altLang="en-US" smtClean="0"/>
              <a:t>33</a:t>
            </a:fld>
            <a:endParaRPr lang="zh-CN" altLang="en-US"/>
          </a:p>
        </p:txBody>
      </p:sp>
    </p:spTree>
    <p:extLst>
      <p:ext uri="{BB962C8B-B14F-4D97-AF65-F5344CB8AC3E}">
        <p14:creationId xmlns:p14="http://schemas.microsoft.com/office/powerpoint/2010/main" val="26613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420260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98471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69568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1195798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28520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180819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269527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918237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107230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305839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229F21F-E627-435C-92BE-AF92A863A027}" type="datetimeFigureOut">
              <a:rPr lang="zh-CN" altLang="en-US" smtClean="0"/>
              <a:t>2019-5-26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3548974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9F21F-E627-435C-92BE-AF92A863A027}" type="datetimeFigureOut">
              <a:rPr lang="zh-CN" altLang="en-US" smtClean="0"/>
              <a:t>2019-5-26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47157-517B-498D-BB0B-69A8DB7EA3A1}" type="slidenum">
              <a:rPr lang="zh-CN" altLang="en-US" smtClean="0"/>
              <a:t>‹#›</a:t>
            </a:fld>
            <a:endParaRPr lang="zh-CN" altLang="en-US"/>
          </a:p>
        </p:txBody>
      </p:sp>
    </p:spTree>
    <p:extLst>
      <p:ext uri="{BB962C8B-B14F-4D97-AF65-F5344CB8AC3E}">
        <p14:creationId xmlns:p14="http://schemas.microsoft.com/office/powerpoint/2010/main" val="2846423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ommunity.ushahidi.com/research/datasets/&#65289;&#19978;&#20197;&#20379;&#20998;&#26512;&#21644;&#22270;&#24418;&#21270;"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表达情感的形式有多少种？</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590747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调整</a:t>
            </a:r>
            <a:r>
              <a:rPr lang="en-US" altLang="zh-CN" dirty="0"/>
              <a:t>subplot</a:t>
            </a:r>
            <a:r>
              <a:rPr lang="zh-CN" altLang="en-US" dirty="0"/>
              <a:t>周围的间距</a:t>
            </a:r>
          </a:p>
        </p:txBody>
      </p:sp>
      <p:sp>
        <p:nvSpPr>
          <p:cNvPr id="3" name="内容占位符 2"/>
          <p:cNvSpPr>
            <a:spLocks noGrp="1"/>
          </p:cNvSpPr>
          <p:nvPr>
            <p:ph idx="1"/>
          </p:nvPr>
        </p:nvSpPr>
        <p:spPr>
          <a:xfrm>
            <a:off x="838200" y="1825625"/>
            <a:ext cx="4709160" cy="4351338"/>
          </a:xfrm>
        </p:spPr>
        <p:txBody>
          <a:bodyPr/>
          <a:lstStyle/>
          <a:p>
            <a:r>
              <a:rPr lang="zh-CN" altLang="en-US" dirty="0"/>
              <a:t>利用</a:t>
            </a:r>
            <a:r>
              <a:rPr lang="en-US" altLang="zh-CN" dirty="0"/>
              <a:t>Figure</a:t>
            </a:r>
            <a:r>
              <a:rPr lang="zh-CN" altLang="en-US" dirty="0"/>
              <a:t>的</a:t>
            </a:r>
            <a:r>
              <a:rPr lang="en-US" altLang="zh-CN" dirty="0"/>
              <a:t>subplots_adjust</a:t>
            </a:r>
            <a:r>
              <a:rPr lang="zh-CN" altLang="en-US" dirty="0"/>
              <a:t>方法可以轻而易举地修改间距，此外，它也是个顶级函数</a:t>
            </a:r>
          </a:p>
        </p:txBody>
      </p:sp>
      <p:pic>
        <p:nvPicPr>
          <p:cNvPr id="4" name="图片 3"/>
          <p:cNvPicPr>
            <a:picLocks noChangeAspect="1"/>
          </p:cNvPicPr>
          <p:nvPr/>
        </p:nvPicPr>
        <p:blipFill>
          <a:blip r:embed="rId2"/>
          <a:stretch>
            <a:fillRect/>
          </a:stretch>
        </p:blipFill>
        <p:spPr>
          <a:xfrm>
            <a:off x="375931" y="3801099"/>
            <a:ext cx="5171429" cy="1276190"/>
          </a:xfrm>
          <a:prstGeom prst="rect">
            <a:avLst/>
          </a:prstGeom>
        </p:spPr>
      </p:pic>
      <p:pic>
        <p:nvPicPr>
          <p:cNvPr id="5" name="图片 4"/>
          <p:cNvPicPr>
            <a:picLocks noChangeAspect="1"/>
          </p:cNvPicPr>
          <p:nvPr/>
        </p:nvPicPr>
        <p:blipFill>
          <a:blip r:embed="rId3"/>
          <a:stretch>
            <a:fillRect/>
          </a:stretch>
        </p:blipFill>
        <p:spPr>
          <a:xfrm>
            <a:off x="6009629" y="1287008"/>
            <a:ext cx="6247619" cy="5428571"/>
          </a:xfrm>
          <a:prstGeom prst="rect">
            <a:avLst/>
          </a:prstGeom>
        </p:spPr>
      </p:pic>
    </p:spTree>
    <p:extLst>
      <p:ext uri="{BB962C8B-B14F-4D97-AF65-F5344CB8AC3E}">
        <p14:creationId xmlns:p14="http://schemas.microsoft.com/office/powerpoint/2010/main" val="2647545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颜色、标记和线型</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623671" y="1825625"/>
            <a:ext cx="5266667" cy="2447619"/>
          </a:xfrm>
          <a:prstGeom prst="rect">
            <a:avLst/>
          </a:prstGeom>
        </p:spPr>
      </p:pic>
      <p:pic>
        <p:nvPicPr>
          <p:cNvPr id="5" name="图片 4"/>
          <p:cNvPicPr>
            <a:picLocks noChangeAspect="1"/>
          </p:cNvPicPr>
          <p:nvPr/>
        </p:nvPicPr>
        <p:blipFill>
          <a:blip r:embed="rId3"/>
          <a:stretch>
            <a:fillRect/>
          </a:stretch>
        </p:blipFill>
        <p:spPr>
          <a:xfrm>
            <a:off x="5890338" y="748392"/>
            <a:ext cx="6247619" cy="5428571"/>
          </a:xfrm>
          <a:prstGeom prst="rect">
            <a:avLst/>
          </a:prstGeom>
        </p:spPr>
      </p:pic>
    </p:spTree>
    <p:extLst>
      <p:ext uri="{BB962C8B-B14F-4D97-AF65-F5344CB8AC3E}">
        <p14:creationId xmlns:p14="http://schemas.microsoft.com/office/powerpoint/2010/main" val="684609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刻度、标签和图例</a:t>
            </a:r>
          </a:p>
        </p:txBody>
      </p:sp>
      <p:sp>
        <p:nvSpPr>
          <p:cNvPr id="3" name="内容占位符 2"/>
          <p:cNvSpPr>
            <a:spLocks noGrp="1"/>
          </p:cNvSpPr>
          <p:nvPr>
            <p:ph idx="1"/>
          </p:nvPr>
        </p:nvSpPr>
        <p:spPr>
          <a:xfrm>
            <a:off x="838200" y="1825625"/>
            <a:ext cx="4944291" cy="4351338"/>
          </a:xfrm>
        </p:spPr>
        <p:txBody>
          <a:bodyPr/>
          <a:lstStyle/>
          <a:p>
            <a:r>
              <a:rPr lang="zh-CN" altLang="en-US" dirty="0"/>
              <a:t>对于大多数的图表装饰项，其主要实现方式</a:t>
            </a:r>
            <a:r>
              <a:rPr lang="zh-CN" altLang="en-US" dirty="0" smtClean="0"/>
              <a:t>有</a:t>
            </a:r>
            <a:r>
              <a:rPr lang="zh-CN" altLang="en-US" dirty="0"/>
              <a:t>两</a:t>
            </a:r>
            <a:r>
              <a:rPr lang="zh-CN" altLang="en-US" dirty="0" smtClean="0"/>
              <a:t>个：</a:t>
            </a:r>
            <a:endParaRPr lang="en-US" altLang="zh-CN" dirty="0" smtClean="0"/>
          </a:p>
          <a:p>
            <a:pPr lvl="1"/>
            <a:r>
              <a:rPr lang="zh-CN" altLang="en-US" dirty="0" smtClean="0"/>
              <a:t>使</a:t>
            </a:r>
            <a:r>
              <a:rPr lang="zh-CN" altLang="en-US" dirty="0"/>
              <a:t>用过程型的</a:t>
            </a:r>
            <a:r>
              <a:rPr lang="en-US" altLang="zh-CN" dirty="0"/>
              <a:t>pyplot</a:t>
            </a:r>
            <a:r>
              <a:rPr lang="zh-CN" altLang="en-US" dirty="0"/>
              <a:t>接口（</a:t>
            </a:r>
            <a:r>
              <a:rPr lang="en-US" altLang="zh-CN" dirty="0"/>
              <a:t>MATLAB</a:t>
            </a:r>
            <a:r>
              <a:rPr lang="zh-CN" altLang="en-US" dirty="0"/>
              <a:t>用户非常熟悉</a:t>
            </a:r>
            <a:r>
              <a:rPr lang="zh-CN" altLang="en-US" dirty="0" smtClean="0"/>
              <a:t>）</a:t>
            </a:r>
            <a:endParaRPr lang="en-US" altLang="zh-CN" dirty="0" smtClean="0"/>
          </a:p>
          <a:p>
            <a:pPr lvl="1"/>
            <a:r>
              <a:rPr lang="zh-CN" altLang="en-US" dirty="0" smtClean="0"/>
              <a:t>更</a:t>
            </a:r>
            <a:r>
              <a:rPr lang="zh-CN" altLang="en-US" dirty="0"/>
              <a:t>为面向对象的原生</a:t>
            </a:r>
            <a:r>
              <a:rPr lang="en-US" altLang="zh-CN" dirty="0"/>
              <a:t>matplotlib </a:t>
            </a:r>
            <a:r>
              <a:rPr lang="en-US" altLang="zh-CN" dirty="0" smtClean="0"/>
              <a:t>API</a:t>
            </a:r>
          </a:p>
          <a:p>
            <a:r>
              <a:rPr lang="zh-CN" altLang="en-US" dirty="0"/>
              <a:t>设置标题、轴标签、刻度以及刻度标签</a:t>
            </a:r>
          </a:p>
        </p:txBody>
      </p:sp>
      <p:pic>
        <p:nvPicPr>
          <p:cNvPr id="7" name="图片 6"/>
          <p:cNvPicPr>
            <a:picLocks noChangeAspect="1"/>
          </p:cNvPicPr>
          <p:nvPr/>
        </p:nvPicPr>
        <p:blipFill>
          <a:blip r:embed="rId2"/>
          <a:stretch>
            <a:fillRect/>
          </a:stretch>
        </p:blipFill>
        <p:spPr>
          <a:xfrm>
            <a:off x="5881128" y="1185926"/>
            <a:ext cx="4104762" cy="1009524"/>
          </a:xfrm>
          <a:prstGeom prst="rect">
            <a:avLst/>
          </a:prstGeom>
        </p:spPr>
      </p:pic>
      <p:pic>
        <p:nvPicPr>
          <p:cNvPr id="8" name="图片 7"/>
          <p:cNvPicPr>
            <a:picLocks noChangeAspect="1"/>
          </p:cNvPicPr>
          <p:nvPr/>
        </p:nvPicPr>
        <p:blipFill>
          <a:blip r:embed="rId3"/>
          <a:stretch>
            <a:fillRect/>
          </a:stretch>
        </p:blipFill>
        <p:spPr>
          <a:xfrm>
            <a:off x="5881128" y="2344822"/>
            <a:ext cx="6142857" cy="1342857"/>
          </a:xfrm>
          <a:prstGeom prst="rect">
            <a:avLst/>
          </a:prstGeom>
        </p:spPr>
      </p:pic>
    </p:spTree>
    <p:extLst>
      <p:ext uri="{BB962C8B-B14F-4D97-AF65-F5344CB8AC3E}">
        <p14:creationId xmlns:p14="http://schemas.microsoft.com/office/powerpoint/2010/main" val="1033446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5868962" y="1195228"/>
            <a:ext cx="5484838" cy="4765789"/>
          </a:xfrm>
          <a:prstGeom prst="rect">
            <a:avLst/>
          </a:prstGeom>
        </p:spPr>
      </p:pic>
      <p:pic>
        <p:nvPicPr>
          <p:cNvPr id="5" name="图片 4"/>
          <p:cNvPicPr>
            <a:picLocks noChangeAspect="1"/>
          </p:cNvPicPr>
          <p:nvPr/>
        </p:nvPicPr>
        <p:blipFill>
          <a:blip r:embed="rId3"/>
          <a:stretch>
            <a:fillRect/>
          </a:stretch>
        </p:blipFill>
        <p:spPr>
          <a:xfrm>
            <a:off x="113212" y="1136512"/>
            <a:ext cx="5552413" cy="4824505"/>
          </a:xfrm>
          <a:prstGeom prst="rect">
            <a:avLst/>
          </a:prstGeom>
        </p:spPr>
      </p:pic>
    </p:spTree>
    <p:extLst>
      <p:ext uri="{BB962C8B-B14F-4D97-AF65-F5344CB8AC3E}">
        <p14:creationId xmlns:p14="http://schemas.microsoft.com/office/powerpoint/2010/main" val="2720521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添</a:t>
            </a:r>
            <a:r>
              <a:rPr lang="zh-CN" altLang="en-US" dirty="0" smtClean="0"/>
              <a:t>加图例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837310" y="748392"/>
            <a:ext cx="6247619" cy="5428571"/>
          </a:xfrm>
          <a:prstGeom prst="rect">
            <a:avLst/>
          </a:prstGeom>
        </p:spPr>
      </p:pic>
      <p:pic>
        <p:nvPicPr>
          <p:cNvPr id="5" name="图片 4"/>
          <p:cNvPicPr>
            <a:picLocks noChangeAspect="1"/>
          </p:cNvPicPr>
          <p:nvPr/>
        </p:nvPicPr>
        <p:blipFill>
          <a:blip r:embed="rId3"/>
          <a:stretch>
            <a:fillRect/>
          </a:stretch>
        </p:blipFill>
        <p:spPr>
          <a:xfrm>
            <a:off x="991895" y="1825625"/>
            <a:ext cx="4114286" cy="2085714"/>
          </a:xfrm>
          <a:prstGeom prst="rect">
            <a:avLst/>
          </a:prstGeom>
        </p:spPr>
      </p:pic>
    </p:spTree>
    <p:extLst>
      <p:ext uri="{BB962C8B-B14F-4D97-AF65-F5344CB8AC3E}">
        <p14:creationId xmlns:p14="http://schemas.microsoft.com/office/powerpoint/2010/main" val="2621128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注解以及在</a:t>
            </a:r>
            <a:r>
              <a:rPr lang="en-US" altLang="zh-CN" dirty="0"/>
              <a:t>Subplot</a:t>
            </a:r>
            <a:r>
              <a:rPr lang="zh-CN" altLang="en-US" dirty="0"/>
              <a:t>上绘图</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5515093" y="1287008"/>
            <a:ext cx="6247619" cy="5428571"/>
          </a:xfrm>
          <a:prstGeom prst="rect">
            <a:avLst/>
          </a:prstGeom>
        </p:spPr>
      </p:pic>
      <p:pic>
        <p:nvPicPr>
          <p:cNvPr id="5" name="图片 4"/>
          <p:cNvPicPr>
            <a:picLocks noChangeAspect="1"/>
          </p:cNvPicPr>
          <p:nvPr/>
        </p:nvPicPr>
        <p:blipFill>
          <a:blip r:embed="rId3"/>
          <a:stretch>
            <a:fillRect/>
          </a:stretch>
        </p:blipFill>
        <p:spPr>
          <a:xfrm>
            <a:off x="429288" y="1453144"/>
            <a:ext cx="4971429" cy="4961905"/>
          </a:xfrm>
          <a:prstGeom prst="rect">
            <a:avLst/>
          </a:prstGeom>
        </p:spPr>
      </p:pic>
    </p:spTree>
    <p:extLst>
      <p:ext uri="{BB962C8B-B14F-4D97-AF65-F5344CB8AC3E}">
        <p14:creationId xmlns:p14="http://schemas.microsoft.com/office/powerpoint/2010/main" val="3444410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将图表保存到文件</a:t>
            </a:r>
          </a:p>
        </p:txBody>
      </p:sp>
      <p:sp>
        <p:nvSpPr>
          <p:cNvPr id="3" name="内容占位符 2"/>
          <p:cNvSpPr>
            <a:spLocks noGrp="1"/>
          </p:cNvSpPr>
          <p:nvPr>
            <p:ph idx="1"/>
          </p:nvPr>
        </p:nvSpPr>
        <p:spPr>
          <a:xfrm>
            <a:off x="838200" y="1825625"/>
            <a:ext cx="5133333" cy="4351338"/>
          </a:xfrm>
        </p:spPr>
        <p:txBody>
          <a:bodyPr/>
          <a:lstStyle/>
          <a:p>
            <a:endParaRPr lang="zh-CN" altLang="en-US" dirty="0"/>
          </a:p>
        </p:txBody>
      </p:sp>
      <p:pic>
        <p:nvPicPr>
          <p:cNvPr id="4" name="图片 3"/>
          <p:cNvPicPr>
            <a:picLocks noChangeAspect="1"/>
          </p:cNvPicPr>
          <p:nvPr/>
        </p:nvPicPr>
        <p:blipFill>
          <a:blip r:embed="rId2"/>
          <a:stretch>
            <a:fillRect/>
          </a:stretch>
        </p:blipFill>
        <p:spPr>
          <a:xfrm>
            <a:off x="6096000" y="200298"/>
            <a:ext cx="4292604" cy="3729854"/>
          </a:xfrm>
          <a:prstGeom prst="rect">
            <a:avLst/>
          </a:prstGeom>
        </p:spPr>
      </p:pic>
      <p:pic>
        <p:nvPicPr>
          <p:cNvPr id="5" name="图片 4"/>
          <p:cNvPicPr>
            <a:picLocks noChangeAspect="1"/>
          </p:cNvPicPr>
          <p:nvPr/>
        </p:nvPicPr>
        <p:blipFill>
          <a:blip r:embed="rId3"/>
          <a:stretch>
            <a:fillRect/>
          </a:stretch>
        </p:blipFill>
        <p:spPr>
          <a:xfrm>
            <a:off x="838200" y="1825625"/>
            <a:ext cx="5133333" cy="3161905"/>
          </a:xfrm>
          <a:prstGeom prst="rect">
            <a:avLst/>
          </a:prstGeom>
        </p:spPr>
      </p:pic>
      <p:pic>
        <p:nvPicPr>
          <p:cNvPr id="6" name="图片 5"/>
          <p:cNvPicPr>
            <a:picLocks noChangeAspect="1"/>
          </p:cNvPicPr>
          <p:nvPr/>
        </p:nvPicPr>
        <p:blipFill>
          <a:blip r:embed="rId4"/>
          <a:stretch>
            <a:fillRect/>
          </a:stretch>
        </p:blipFill>
        <p:spPr>
          <a:xfrm>
            <a:off x="7566713" y="3318523"/>
            <a:ext cx="4426971" cy="3338013"/>
          </a:xfrm>
          <a:prstGeom prst="rect">
            <a:avLst/>
          </a:prstGeom>
        </p:spPr>
      </p:pic>
    </p:spTree>
    <p:extLst>
      <p:ext uri="{BB962C8B-B14F-4D97-AF65-F5344CB8AC3E}">
        <p14:creationId xmlns:p14="http://schemas.microsoft.com/office/powerpoint/2010/main" val="4215279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Figure.savefig</a:t>
            </a:r>
            <a:r>
              <a:rPr lang="zh-CN" altLang="en-US" dirty="0" smtClean="0"/>
              <a:t>的选项</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776092" y="1569334"/>
            <a:ext cx="7584137" cy="3474442"/>
          </a:xfrm>
          <a:prstGeom prst="rect">
            <a:avLst/>
          </a:prstGeom>
        </p:spPr>
      </p:pic>
    </p:spTree>
    <p:extLst>
      <p:ext uri="{BB962C8B-B14F-4D97-AF65-F5344CB8AC3E}">
        <p14:creationId xmlns:p14="http://schemas.microsoft.com/office/powerpoint/2010/main" val="1677467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
            </a:r>
            <a:r>
              <a:rPr lang="en-US" altLang="zh-CN" dirty="0" smtClean="0"/>
              <a:t>andas</a:t>
            </a:r>
            <a:r>
              <a:rPr lang="zh-CN" altLang="en-US" dirty="0" smtClean="0"/>
              <a:t>中的绘图函数</a:t>
            </a:r>
            <a:endParaRPr lang="zh-CN" altLang="en-US" dirty="0"/>
          </a:p>
        </p:txBody>
      </p:sp>
      <p:sp>
        <p:nvSpPr>
          <p:cNvPr id="3" name="内容占位符 2"/>
          <p:cNvSpPr>
            <a:spLocks noGrp="1"/>
          </p:cNvSpPr>
          <p:nvPr>
            <p:ph idx="1"/>
          </p:nvPr>
        </p:nvSpPr>
        <p:spPr/>
        <p:txBody>
          <a:bodyPr/>
          <a:lstStyle/>
          <a:p>
            <a:r>
              <a:rPr lang="en-US" altLang="zh-CN" dirty="0"/>
              <a:t>matplotlib</a:t>
            </a:r>
            <a:r>
              <a:rPr lang="zh-CN" altLang="en-US" dirty="0"/>
              <a:t>实际上是一种比较低级的工具。要组装一张图表，你得用它的各种基础组件才行：数据展示（即图表类型：线型图、柱状图、盒形图、散布图、等值线图等）、图例、标题、刻度标签以及其他注解型信息</a:t>
            </a:r>
            <a:r>
              <a:rPr lang="zh-CN" altLang="en-US" dirty="0" smtClean="0"/>
              <a:t>。</a:t>
            </a:r>
            <a:endParaRPr lang="en-US" altLang="zh-CN" dirty="0" smtClean="0"/>
          </a:p>
          <a:p>
            <a:r>
              <a:rPr lang="en-US" altLang="zh-CN" dirty="0" smtClean="0"/>
              <a:t>pandas</a:t>
            </a:r>
            <a:r>
              <a:rPr lang="zh-CN" altLang="en-US" dirty="0"/>
              <a:t>有许多能够利用</a:t>
            </a:r>
            <a:r>
              <a:rPr lang="en-US" altLang="zh-CN" dirty="0"/>
              <a:t>DataFrame</a:t>
            </a:r>
            <a:r>
              <a:rPr lang="zh-CN" altLang="en-US" dirty="0"/>
              <a:t>对象数据组织特点来创建标准图表的高级绘图方法（这些函数的数量还在不断增加）。</a:t>
            </a:r>
          </a:p>
        </p:txBody>
      </p:sp>
    </p:spTree>
    <p:extLst>
      <p:ext uri="{BB962C8B-B14F-4D97-AF65-F5344CB8AC3E}">
        <p14:creationId xmlns:p14="http://schemas.microsoft.com/office/powerpoint/2010/main" val="2036191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线性图</a:t>
            </a:r>
            <a:endParaRPr lang="zh-CN" altLang="en-US" dirty="0"/>
          </a:p>
        </p:txBody>
      </p:sp>
      <p:pic>
        <p:nvPicPr>
          <p:cNvPr id="4" name="图片 3"/>
          <p:cNvPicPr>
            <a:picLocks noChangeAspect="1"/>
          </p:cNvPicPr>
          <p:nvPr/>
        </p:nvPicPr>
        <p:blipFill>
          <a:blip r:embed="rId2"/>
          <a:stretch>
            <a:fillRect/>
          </a:stretch>
        </p:blipFill>
        <p:spPr>
          <a:xfrm>
            <a:off x="5770210" y="139632"/>
            <a:ext cx="3643756" cy="3166068"/>
          </a:xfrm>
          <a:prstGeom prst="rect">
            <a:avLst/>
          </a:prstGeom>
        </p:spPr>
      </p:pic>
      <p:pic>
        <p:nvPicPr>
          <p:cNvPr id="6" name="图片 5"/>
          <p:cNvPicPr>
            <a:picLocks noChangeAspect="1"/>
          </p:cNvPicPr>
          <p:nvPr/>
        </p:nvPicPr>
        <p:blipFill>
          <a:blip r:embed="rId3"/>
          <a:stretch>
            <a:fillRect/>
          </a:stretch>
        </p:blipFill>
        <p:spPr>
          <a:xfrm>
            <a:off x="7645429" y="3233036"/>
            <a:ext cx="4291454" cy="3728855"/>
          </a:xfrm>
          <a:prstGeom prst="rect">
            <a:avLst/>
          </a:prstGeom>
        </p:spPr>
      </p:pic>
      <p:sp>
        <p:nvSpPr>
          <p:cNvPr id="7" name="内容占位符 6"/>
          <p:cNvSpPr>
            <a:spLocks noGrp="1"/>
          </p:cNvSpPr>
          <p:nvPr>
            <p:ph idx="1"/>
          </p:nvPr>
        </p:nvSpPr>
        <p:spPr/>
        <p:txBody>
          <a:bodyPr/>
          <a:lstStyle/>
          <a:p>
            <a:endParaRPr lang="zh-CN" altLang="en-US"/>
          </a:p>
        </p:txBody>
      </p:sp>
      <p:pic>
        <p:nvPicPr>
          <p:cNvPr id="8" name="图片 7"/>
          <p:cNvPicPr>
            <a:picLocks noChangeAspect="1"/>
          </p:cNvPicPr>
          <p:nvPr/>
        </p:nvPicPr>
        <p:blipFill>
          <a:blip r:embed="rId4"/>
          <a:stretch>
            <a:fillRect/>
          </a:stretch>
        </p:blipFill>
        <p:spPr>
          <a:xfrm>
            <a:off x="673866" y="1722666"/>
            <a:ext cx="5009524" cy="1895238"/>
          </a:xfrm>
          <a:prstGeom prst="rect">
            <a:avLst/>
          </a:prstGeom>
        </p:spPr>
      </p:pic>
    </p:spTree>
    <p:extLst>
      <p:ext uri="{BB962C8B-B14F-4D97-AF65-F5344CB8AC3E}">
        <p14:creationId xmlns:p14="http://schemas.microsoft.com/office/powerpoint/2010/main" val="2860300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不局限于此</a:t>
            </a:r>
            <a:endParaRPr lang="zh-CN" altLang="en-US" dirty="0"/>
          </a:p>
        </p:txBody>
      </p:sp>
      <p:sp>
        <p:nvSpPr>
          <p:cNvPr id="3" name="内容占位符 2"/>
          <p:cNvSpPr>
            <a:spLocks noGrp="1"/>
          </p:cNvSpPr>
          <p:nvPr>
            <p:ph idx="1"/>
          </p:nvPr>
        </p:nvSpPr>
        <p:spPr/>
        <p:txBody>
          <a:bodyPr/>
          <a:lstStyle/>
          <a:p>
            <a:r>
              <a:rPr lang="zh-CN" altLang="en-US" dirty="0" smtClean="0"/>
              <a:t>声音：噪音、音乐</a:t>
            </a:r>
            <a:endParaRPr lang="en-US" altLang="zh-CN" dirty="0" smtClean="0"/>
          </a:p>
          <a:p>
            <a:r>
              <a:rPr lang="zh-CN" altLang="en-US" dirty="0"/>
              <a:t>绘</a:t>
            </a:r>
            <a:r>
              <a:rPr lang="zh-CN" altLang="en-US" dirty="0" smtClean="0"/>
              <a:t>画：图、表</a:t>
            </a:r>
            <a:endParaRPr lang="en-US" altLang="zh-CN" dirty="0" smtClean="0"/>
          </a:p>
          <a:p>
            <a:r>
              <a:rPr lang="zh-CN" altLang="en-US" dirty="0"/>
              <a:t>语</a:t>
            </a:r>
            <a:r>
              <a:rPr lang="zh-CN" altLang="en-US" dirty="0" smtClean="0"/>
              <a:t>言：方言、汉语、外语</a:t>
            </a:r>
            <a:endParaRPr lang="en-US" altLang="zh-CN" dirty="0" smtClean="0"/>
          </a:p>
          <a:p>
            <a:r>
              <a:rPr lang="zh-CN" altLang="en-US" dirty="0" smtClean="0"/>
              <a:t>面部肌肉：表情（喜怒哀乐）、鬼脸</a:t>
            </a:r>
            <a:endParaRPr lang="en-US" altLang="zh-CN" dirty="0" smtClean="0"/>
          </a:p>
          <a:p>
            <a:r>
              <a:rPr lang="zh-CN" altLang="en-US" dirty="0"/>
              <a:t>文</a:t>
            </a:r>
            <a:r>
              <a:rPr lang="zh-CN" altLang="en-US" dirty="0" smtClean="0"/>
              <a:t>字：中文、外文、没有被识别出的很多（甲骨文、象形文字等）</a:t>
            </a:r>
            <a:endParaRPr lang="en-US" altLang="zh-CN" dirty="0" smtClean="0"/>
          </a:p>
          <a:p>
            <a:r>
              <a:rPr lang="zh-CN" altLang="en-US" dirty="0" smtClean="0"/>
              <a:t>肢体动作：手势、舞蹈</a:t>
            </a:r>
            <a:endParaRPr lang="en-US" altLang="zh-CN" dirty="0" smtClean="0"/>
          </a:p>
          <a:p>
            <a:r>
              <a:rPr lang="en-US" altLang="zh-CN" dirty="0" smtClean="0"/>
              <a:t>……</a:t>
            </a:r>
            <a:endParaRPr lang="zh-CN" altLang="en-US" dirty="0"/>
          </a:p>
        </p:txBody>
      </p:sp>
    </p:spTree>
    <p:extLst>
      <p:ext uri="{BB962C8B-B14F-4D97-AF65-F5344CB8AC3E}">
        <p14:creationId xmlns:p14="http://schemas.microsoft.com/office/powerpoint/2010/main" val="39931975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柱状图</a:t>
            </a:r>
            <a:r>
              <a:rPr lang="en-US" altLang="zh-CN" dirty="0" smtClean="0"/>
              <a:t>-</a:t>
            </a:r>
            <a:r>
              <a:rPr lang="zh-CN" altLang="en-US" dirty="0" smtClean="0"/>
              <a:t>堆积柱状图</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5857248" y="386255"/>
            <a:ext cx="4544133" cy="3948408"/>
          </a:xfrm>
          <a:prstGeom prst="rect">
            <a:avLst/>
          </a:prstGeom>
        </p:spPr>
      </p:pic>
      <p:pic>
        <p:nvPicPr>
          <p:cNvPr id="6" name="图片 5"/>
          <p:cNvPicPr>
            <a:picLocks noChangeAspect="1"/>
          </p:cNvPicPr>
          <p:nvPr/>
        </p:nvPicPr>
        <p:blipFill>
          <a:blip r:embed="rId3"/>
          <a:stretch>
            <a:fillRect/>
          </a:stretch>
        </p:blipFill>
        <p:spPr>
          <a:xfrm>
            <a:off x="7878019" y="3330387"/>
            <a:ext cx="4313981" cy="3748428"/>
          </a:xfrm>
          <a:prstGeom prst="rect">
            <a:avLst/>
          </a:prstGeom>
        </p:spPr>
      </p:pic>
      <p:pic>
        <p:nvPicPr>
          <p:cNvPr id="7" name="图片 6"/>
          <p:cNvPicPr>
            <a:picLocks noChangeAspect="1"/>
          </p:cNvPicPr>
          <p:nvPr/>
        </p:nvPicPr>
        <p:blipFill>
          <a:blip r:embed="rId4"/>
          <a:stretch>
            <a:fillRect/>
          </a:stretch>
        </p:blipFill>
        <p:spPr>
          <a:xfrm>
            <a:off x="537531" y="1597723"/>
            <a:ext cx="5142857" cy="3923809"/>
          </a:xfrm>
          <a:prstGeom prst="rect">
            <a:avLst/>
          </a:prstGeom>
        </p:spPr>
      </p:pic>
      <p:pic>
        <p:nvPicPr>
          <p:cNvPr id="8" name="图片 7"/>
          <p:cNvPicPr>
            <a:picLocks noChangeAspect="1"/>
          </p:cNvPicPr>
          <p:nvPr/>
        </p:nvPicPr>
        <p:blipFill>
          <a:blip r:embed="rId5"/>
          <a:stretch>
            <a:fillRect/>
          </a:stretch>
        </p:blipFill>
        <p:spPr>
          <a:xfrm>
            <a:off x="3656929" y="3491180"/>
            <a:ext cx="4223778" cy="3670051"/>
          </a:xfrm>
          <a:prstGeom prst="rect">
            <a:avLst/>
          </a:prstGeom>
        </p:spPr>
      </p:pic>
    </p:spTree>
    <p:extLst>
      <p:ext uri="{BB962C8B-B14F-4D97-AF65-F5344CB8AC3E}">
        <p14:creationId xmlns:p14="http://schemas.microsoft.com/office/powerpoint/2010/main" val="336152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直方图和密度图</a:t>
            </a:r>
            <a:endParaRPr lang="zh-CN" altLang="en-US" dirty="0"/>
          </a:p>
        </p:txBody>
      </p:sp>
      <p:sp>
        <p:nvSpPr>
          <p:cNvPr id="3" name="内容占位符 2"/>
          <p:cNvSpPr>
            <a:spLocks noGrp="1"/>
          </p:cNvSpPr>
          <p:nvPr>
            <p:ph idx="1"/>
          </p:nvPr>
        </p:nvSpPr>
        <p:spPr/>
        <p:txBody>
          <a:bodyPr/>
          <a:lstStyle/>
          <a:p>
            <a:r>
              <a:rPr lang="zh-CN" altLang="en-US" dirty="0"/>
              <a:t>直方图（</a:t>
            </a:r>
            <a:r>
              <a:rPr lang="en-US" altLang="zh-CN" dirty="0"/>
              <a:t>histogram</a:t>
            </a:r>
            <a:r>
              <a:rPr lang="zh-CN" altLang="en-US" dirty="0"/>
              <a:t>）是一种可以对值频率进行离散化显示的柱状图。数据点被拆分到离散的、间隔均匀的面元中，绘制的是各面元中数据点的数</a:t>
            </a:r>
            <a:r>
              <a:rPr lang="zh-CN" altLang="en-US" dirty="0" smtClean="0"/>
              <a:t>量</a:t>
            </a:r>
            <a:endParaRPr lang="en-US" altLang="zh-CN" dirty="0" smtClean="0"/>
          </a:p>
          <a:p>
            <a:r>
              <a:rPr lang="zh-CN" altLang="en-US" dirty="0"/>
              <a:t>例</a:t>
            </a:r>
            <a:r>
              <a:rPr lang="zh-CN" altLang="en-US" dirty="0" smtClean="0"/>
              <a:t>子自己研究</a:t>
            </a:r>
            <a:endParaRPr lang="zh-CN" altLang="en-US" dirty="0"/>
          </a:p>
        </p:txBody>
      </p:sp>
    </p:spTree>
    <p:extLst>
      <p:ext uri="{BB962C8B-B14F-4D97-AF65-F5344CB8AC3E}">
        <p14:creationId xmlns:p14="http://schemas.microsoft.com/office/powerpoint/2010/main" val="531534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散布图</a:t>
            </a:r>
            <a:endParaRPr lang="zh-CN" altLang="en-US" dirty="0"/>
          </a:p>
        </p:txBody>
      </p:sp>
      <p:sp>
        <p:nvSpPr>
          <p:cNvPr id="3" name="内容占位符 2"/>
          <p:cNvSpPr>
            <a:spLocks noGrp="1"/>
          </p:cNvSpPr>
          <p:nvPr>
            <p:ph idx="1"/>
          </p:nvPr>
        </p:nvSpPr>
        <p:spPr>
          <a:xfrm>
            <a:off x="838200" y="1825625"/>
            <a:ext cx="4221480" cy="4351338"/>
          </a:xfrm>
        </p:spPr>
        <p:txBody>
          <a:bodyPr/>
          <a:lstStyle/>
          <a:p>
            <a:r>
              <a:rPr lang="zh-CN" altLang="en-US" dirty="0"/>
              <a:t>散布图（</a:t>
            </a:r>
            <a:r>
              <a:rPr lang="en-US" altLang="zh-CN" dirty="0"/>
              <a:t>scatter plot</a:t>
            </a:r>
            <a:r>
              <a:rPr lang="zh-CN" altLang="en-US" dirty="0"/>
              <a:t>）是观察两个一维数据序列之间的关系的有效手段。</a:t>
            </a:r>
            <a:r>
              <a:rPr lang="en-US" altLang="zh-CN" dirty="0"/>
              <a:t>matplotlib</a:t>
            </a:r>
            <a:r>
              <a:rPr lang="zh-CN" altLang="en-US" dirty="0"/>
              <a:t>的</a:t>
            </a:r>
            <a:r>
              <a:rPr lang="en-US" altLang="zh-CN" dirty="0"/>
              <a:t>scatter</a:t>
            </a:r>
            <a:r>
              <a:rPr lang="zh-CN" altLang="en-US" dirty="0"/>
              <a:t>方法是绘制散布图的主要方</a:t>
            </a:r>
            <a:r>
              <a:rPr lang="zh-CN" altLang="en-US" dirty="0" smtClean="0"/>
              <a:t>法</a:t>
            </a:r>
            <a:endParaRPr lang="en-US" altLang="zh-CN" dirty="0" smtClean="0"/>
          </a:p>
          <a:p>
            <a:r>
              <a:rPr lang="zh-CN" altLang="en-US" dirty="0"/>
              <a:t>还支持在对角线上放置各变量的直方图或密度图</a:t>
            </a:r>
          </a:p>
        </p:txBody>
      </p:sp>
      <p:pic>
        <p:nvPicPr>
          <p:cNvPr id="4" name="图片 3"/>
          <p:cNvPicPr>
            <a:picLocks noChangeAspect="1"/>
          </p:cNvPicPr>
          <p:nvPr/>
        </p:nvPicPr>
        <p:blipFill>
          <a:blip r:embed="rId2"/>
          <a:stretch>
            <a:fillRect/>
          </a:stretch>
        </p:blipFill>
        <p:spPr>
          <a:xfrm>
            <a:off x="5352105" y="134291"/>
            <a:ext cx="3893036" cy="3382668"/>
          </a:xfrm>
          <a:prstGeom prst="rect">
            <a:avLst/>
          </a:prstGeom>
        </p:spPr>
      </p:pic>
      <p:pic>
        <p:nvPicPr>
          <p:cNvPr id="5" name="图片 4"/>
          <p:cNvPicPr>
            <a:picLocks noChangeAspect="1"/>
          </p:cNvPicPr>
          <p:nvPr/>
        </p:nvPicPr>
        <p:blipFill>
          <a:blip r:embed="rId3"/>
          <a:stretch>
            <a:fillRect/>
          </a:stretch>
        </p:blipFill>
        <p:spPr>
          <a:xfrm>
            <a:off x="7781459" y="2899954"/>
            <a:ext cx="4233801" cy="3678760"/>
          </a:xfrm>
          <a:prstGeom prst="rect">
            <a:avLst/>
          </a:prstGeom>
        </p:spPr>
      </p:pic>
    </p:spTree>
    <p:extLst>
      <p:ext uri="{BB962C8B-B14F-4D97-AF65-F5344CB8AC3E}">
        <p14:creationId xmlns:p14="http://schemas.microsoft.com/office/powerpoint/2010/main" val="2053748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绘制地图：图形化显示海地地震危机数据</a:t>
            </a:r>
          </a:p>
        </p:txBody>
      </p:sp>
      <p:sp>
        <p:nvSpPr>
          <p:cNvPr id="3" name="内容占位符 2"/>
          <p:cNvSpPr>
            <a:spLocks noGrp="1"/>
          </p:cNvSpPr>
          <p:nvPr>
            <p:ph idx="1"/>
          </p:nvPr>
        </p:nvSpPr>
        <p:spPr/>
        <p:txBody>
          <a:bodyPr/>
          <a:lstStyle/>
          <a:p>
            <a:r>
              <a:rPr lang="zh-CN" altLang="en-US" dirty="0"/>
              <a:t>背</a:t>
            </a:r>
            <a:r>
              <a:rPr lang="zh-CN" altLang="en-US" dirty="0" smtClean="0"/>
              <a:t>景</a:t>
            </a:r>
            <a:endParaRPr lang="en-US" altLang="zh-CN" dirty="0" smtClean="0"/>
          </a:p>
          <a:p>
            <a:pPr lvl="1"/>
            <a:r>
              <a:rPr lang="en-US" altLang="zh-CN" dirty="0"/>
              <a:t>Ushahidi</a:t>
            </a:r>
            <a:r>
              <a:rPr lang="zh-CN" altLang="en-US" dirty="0"/>
              <a:t>是一家非营利软件公司，人们可以通过短信向其提供有关自然灾害和地缘政治事件的信息。这些数据集会被发布在他们的网站（</a:t>
            </a:r>
            <a:r>
              <a:rPr lang="en-US" altLang="zh-CN" u="sng" dirty="0">
                <a:hlinkClick r:id="rId2"/>
              </a:rPr>
              <a:t>http://community.ushahidi.com/research/datasets/</a:t>
            </a:r>
            <a:r>
              <a:rPr lang="zh-CN" altLang="en-US" u="sng" dirty="0">
                <a:hlinkClick r:id="rId2"/>
              </a:rPr>
              <a:t>）</a:t>
            </a:r>
            <a:r>
              <a:rPr lang="zh-CN" altLang="en-US" dirty="0"/>
              <a:t>上以供</a:t>
            </a:r>
            <a:r>
              <a:rPr lang="zh-CN" altLang="en-US" dirty="0" smtClean="0"/>
              <a:t>分析和图形化</a:t>
            </a:r>
            <a:endParaRPr lang="en-US" altLang="zh-CN" dirty="0" smtClean="0"/>
          </a:p>
          <a:p>
            <a:r>
              <a:rPr lang="zh-CN" altLang="en-US" dirty="0"/>
              <a:t>由于这是空间坐标数据，因</a:t>
            </a:r>
            <a:r>
              <a:rPr lang="zh-CN" altLang="en-US" dirty="0" smtClean="0"/>
              <a:t>此希</a:t>
            </a:r>
            <a:r>
              <a:rPr lang="zh-CN" altLang="en-US" dirty="0"/>
              <a:t>望把数据绘制在海地的地图上。</a:t>
            </a:r>
            <a:r>
              <a:rPr lang="en-US" altLang="zh-CN" dirty="0"/>
              <a:t>basemap</a:t>
            </a:r>
            <a:r>
              <a:rPr lang="zh-CN" altLang="en-US" dirty="0"/>
              <a:t>工具集（</a:t>
            </a:r>
            <a:r>
              <a:rPr lang="en-US" altLang="zh-CN" dirty="0"/>
              <a:t>http://matplotlib.github.com/basemap</a:t>
            </a:r>
            <a:r>
              <a:rPr lang="zh-CN" altLang="en-US" dirty="0"/>
              <a:t>，</a:t>
            </a:r>
            <a:r>
              <a:rPr lang="en-US" altLang="zh-CN" dirty="0"/>
              <a:t>matplotlib</a:t>
            </a:r>
            <a:r>
              <a:rPr lang="zh-CN" altLang="en-US" dirty="0"/>
              <a:t>的一个插件）使得我们能够用</a:t>
            </a:r>
            <a:r>
              <a:rPr lang="en-US" altLang="zh-CN" dirty="0"/>
              <a:t>Python</a:t>
            </a:r>
            <a:r>
              <a:rPr lang="zh-CN" altLang="en-US" dirty="0"/>
              <a:t>在地图上绘制</a:t>
            </a:r>
            <a:r>
              <a:rPr lang="en-US" altLang="zh-CN" dirty="0"/>
              <a:t>2D</a:t>
            </a:r>
            <a:r>
              <a:rPr lang="zh-CN" altLang="en-US" dirty="0"/>
              <a:t>数据。</a:t>
            </a:r>
            <a:r>
              <a:rPr lang="en-US" altLang="zh-CN" dirty="0"/>
              <a:t>basemap</a:t>
            </a:r>
            <a:r>
              <a:rPr lang="zh-CN" altLang="en-US" dirty="0"/>
              <a:t>提供了许多不同的地球投影以及一种将地球上的经纬度坐标投影转换为二维</a:t>
            </a:r>
            <a:r>
              <a:rPr lang="en-US" altLang="zh-CN" dirty="0"/>
              <a:t>matplotlib</a:t>
            </a:r>
            <a:r>
              <a:rPr lang="zh-CN" altLang="en-US" dirty="0"/>
              <a:t>图的方式。</a:t>
            </a:r>
          </a:p>
        </p:txBody>
      </p:sp>
    </p:spTree>
    <p:extLst>
      <p:ext uri="{BB962C8B-B14F-4D97-AF65-F5344CB8AC3E}">
        <p14:creationId xmlns:p14="http://schemas.microsoft.com/office/powerpoint/2010/main" val="3170919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r>
              <a:rPr lang="en-US" altLang="zh-CN" dirty="0" smtClean="0"/>
              <a:t>1-</a:t>
            </a:r>
            <a:r>
              <a:rPr lang="zh-CN" altLang="en-US" dirty="0"/>
              <a:t>多级雷达图绘制</a:t>
            </a:r>
          </a:p>
        </p:txBody>
      </p:sp>
      <p:sp>
        <p:nvSpPr>
          <p:cNvPr id="3" name="内容占位符 2"/>
          <p:cNvSpPr>
            <a:spLocks noGrp="1"/>
          </p:cNvSpPr>
          <p:nvPr>
            <p:ph idx="1"/>
          </p:nvPr>
        </p:nvSpPr>
        <p:spPr>
          <a:xfrm>
            <a:off x="838200" y="1825625"/>
            <a:ext cx="6381206" cy="4351338"/>
          </a:xfrm>
        </p:spPr>
        <p:txBody>
          <a:bodyPr/>
          <a:lstStyle/>
          <a:p>
            <a:r>
              <a:rPr lang="zh-CN" altLang="en-US" dirty="0"/>
              <a:t>雷达图是通过多个离散属性比较对象的最直观工具，掌握绘制雷达图将会为生活和工作带来乐趣。</a:t>
            </a:r>
          </a:p>
          <a:p>
            <a:r>
              <a:rPr lang="zh-CN" altLang="en-US" dirty="0"/>
              <a:t>游戏角色中经常出现表示人物能力值的雷达图。</a:t>
            </a:r>
            <a:r>
              <a:rPr lang="en-US" altLang="zh-CN" dirty="0"/>
              <a:t>DOTAMAX </a:t>
            </a:r>
            <a:r>
              <a:rPr lang="zh-CN" altLang="en-US" dirty="0"/>
              <a:t>测试版曾经推出过显示玩家能力值分布的雷达图，只要点击自己或是好友头像，就可以看到能力值在综合、</a:t>
            </a:r>
            <a:r>
              <a:rPr lang="en-US" altLang="zh-CN" dirty="0"/>
              <a:t>KDA</a:t>
            </a:r>
            <a:r>
              <a:rPr lang="en-US" altLang="en-US" dirty="0"/>
              <a:t>、</a:t>
            </a:r>
            <a:r>
              <a:rPr lang="zh-CN" altLang="en-US" dirty="0"/>
              <a:t>发育、推进、生存、输出等方面的能力分布</a:t>
            </a:r>
          </a:p>
          <a:p>
            <a:endParaRPr lang="zh-CN" altLang="en-US" dirty="0"/>
          </a:p>
        </p:txBody>
      </p:sp>
      <p:pic>
        <p:nvPicPr>
          <p:cNvPr id="4" name="图片 3"/>
          <p:cNvPicPr>
            <a:picLocks noChangeAspect="1"/>
          </p:cNvPicPr>
          <p:nvPr/>
        </p:nvPicPr>
        <p:blipFill>
          <a:blip r:embed="rId3"/>
          <a:stretch>
            <a:fillRect/>
          </a:stretch>
        </p:blipFill>
        <p:spPr>
          <a:xfrm>
            <a:off x="7025433" y="1184366"/>
            <a:ext cx="4905309" cy="4262234"/>
          </a:xfrm>
          <a:prstGeom prst="rect">
            <a:avLst/>
          </a:prstGeom>
        </p:spPr>
      </p:pic>
    </p:spTree>
    <p:extLst>
      <p:ext uri="{BB962C8B-B14F-4D97-AF65-F5344CB8AC3E}">
        <p14:creationId xmlns:p14="http://schemas.microsoft.com/office/powerpoint/2010/main" val="32909588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步骤：</a:t>
            </a:r>
            <a:endParaRPr lang="zh-CN" altLang="en-US" dirty="0"/>
          </a:p>
        </p:txBody>
      </p:sp>
      <p:sp>
        <p:nvSpPr>
          <p:cNvPr id="3" name="内容占位符 2"/>
          <p:cNvSpPr>
            <a:spLocks noGrp="1"/>
          </p:cNvSpPr>
          <p:nvPr>
            <p:ph idx="1"/>
          </p:nvPr>
        </p:nvSpPr>
        <p:spPr/>
        <p:txBody>
          <a:bodyPr/>
          <a:lstStyle/>
          <a:p>
            <a:r>
              <a:rPr lang="zh-CN" altLang="en-US" dirty="0"/>
              <a:t>本实例使用</a:t>
            </a:r>
            <a:r>
              <a:rPr lang="en-US" altLang="zh-CN" dirty="0"/>
              <a:t>Python </a:t>
            </a:r>
            <a:r>
              <a:rPr lang="zh-CN" altLang="en-US" dirty="0"/>
              <a:t>来绘制这样的多级雷达图，即在一组同心圆上填充不规则六边形，其每个顶点到圆心的距离代表人物某个属性的数据。</a:t>
            </a:r>
          </a:p>
          <a:p>
            <a:r>
              <a:rPr lang="en-US" altLang="zh-CN" dirty="0"/>
              <a:t>np.linspaces()</a:t>
            </a:r>
            <a:r>
              <a:rPr lang="zh-CN" altLang="en-US" dirty="0"/>
              <a:t>函数设定起点为</a:t>
            </a:r>
            <a:r>
              <a:rPr lang="en-US" altLang="zh-CN" dirty="0"/>
              <a:t>0</a:t>
            </a:r>
            <a:r>
              <a:rPr lang="zh-CN" altLang="en-US" dirty="0"/>
              <a:t>、末值为</a:t>
            </a:r>
            <a:r>
              <a:rPr lang="en-US" altLang="zh-CN" dirty="0"/>
              <a:t>2</a:t>
            </a:r>
            <a:r>
              <a:rPr lang="el-GR" altLang="zh-CN" dirty="0"/>
              <a:t>π</a:t>
            </a:r>
            <a:r>
              <a:rPr lang="el-GR" altLang="en-US" dirty="0"/>
              <a:t>、</a:t>
            </a:r>
            <a:r>
              <a:rPr lang="zh-CN" altLang="en-US" dirty="0"/>
              <a:t>返回一个两端点间数值平均分布的长为</a:t>
            </a:r>
            <a:r>
              <a:rPr lang="en-US" altLang="zh-CN" dirty="0"/>
              <a:t>nAttr </a:t>
            </a:r>
            <a:r>
              <a:rPr lang="zh-CN" altLang="en-US" dirty="0"/>
              <a:t>的数组</a:t>
            </a:r>
            <a:r>
              <a:rPr lang="en-US" altLang="zh-CN" dirty="0"/>
              <a:t>angles</a:t>
            </a:r>
            <a:r>
              <a:rPr lang="en-US" altLang="en-US" dirty="0"/>
              <a:t>，</a:t>
            </a:r>
            <a:r>
              <a:rPr lang="zh-CN" altLang="en-US" dirty="0"/>
              <a:t>它表示从一个属性点到下一个属性点笔画需要旋转的角度，它取决于属性</a:t>
            </a:r>
            <a:r>
              <a:rPr lang="en-US" altLang="zh-CN" dirty="0"/>
              <a:t>nAttr </a:t>
            </a:r>
            <a:r>
              <a:rPr lang="zh-CN" altLang="en-US" dirty="0"/>
              <a:t>的大小，也是雷达图的多边形边数。</a:t>
            </a:r>
          </a:p>
          <a:p>
            <a:r>
              <a:rPr lang="en-US" altLang="zh-CN" dirty="0"/>
              <a:t>np.concatenate()</a:t>
            </a:r>
            <a:r>
              <a:rPr lang="zh-CN" altLang="en-US" dirty="0"/>
              <a:t>函数用于将数据和角度的数组首尾闭合起来，便于调用</a:t>
            </a:r>
            <a:r>
              <a:rPr lang="en-US" altLang="zh-CN" dirty="0"/>
              <a:t>plot()</a:t>
            </a:r>
            <a:r>
              <a:rPr lang="zh-CN" altLang="en-US" dirty="0"/>
              <a:t>函数绘制。</a:t>
            </a:r>
          </a:p>
          <a:p>
            <a:endParaRPr lang="zh-CN" altLang="en-US" dirty="0"/>
          </a:p>
        </p:txBody>
      </p:sp>
    </p:spTree>
    <p:extLst>
      <p:ext uri="{BB962C8B-B14F-4D97-AF65-F5344CB8AC3E}">
        <p14:creationId xmlns:p14="http://schemas.microsoft.com/office/powerpoint/2010/main" val="119397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code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1333636"/>
            <a:ext cx="8453846" cy="5187376"/>
          </a:xfrm>
          <a:prstGeom prst="rect">
            <a:avLst/>
          </a:prstGeom>
        </p:spPr>
      </p:pic>
    </p:spTree>
    <p:extLst>
      <p:ext uri="{BB962C8B-B14F-4D97-AF65-F5344CB8AC3E}">
        <p14:creationId xmlns:p14="http://schemas.microsoft.com/office/powerpoint/2010/main" val="3589043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a:t>
            </a:r>
            <a:r>
              <a:rPr lang="en-US" altLang="zh-CN" dirty="0"/>
              <a:t>2-</a:t>
            </a:r>
            <a:r>
              <a:rPr lang="zh-CN" altLang="en-US" dirty="0"/>
              <a:t>霍兰德人格分析雷达图</a:t>
            </a:r>
          </a:p>
        </p:txBody>
      </p:sp>
      <p:sp>
        <p:nvSpPr>
          <p:cNvPr id="3" name="内容占位符 2"/>
          <p:cNvSpPr>
            <a:spLocks noGrp="1"/>
          </p:cNvSpPr>
          <p:nvPr>
            <p:ph idx="1"/>
          </p:nvPr>
        </p:nvSpPr>
        <p:spPr/>
        <p:txBody>
          <a:bodyPr/>
          <a:lstStyle/>
          <a:p>
            <a:r>
              <a:rPr lang="zh-CN" altLang="en-US" dirty="0"/>
              <a:t>展示霍兰德人格分析最有效的工具是雷达图。以工程师、实验员、艺术家、推销员、社会工作者、记事员等</a:t>
            </a:r>
            <a:r>
              <a:rPr lang="en-US" altLang="zh-CN" dirty="0"/>
              <a:t>6 </a:t>
            </a:r>
            <a:r>
              <a:rPr lang="zh-CN" altLang="en-US" dirty="0"/>
              <a:t>个职业数据为例，给出了霍兰德人格分析绘制的雷达</a:t>
            </a:r>
            <a:r>
              <a:rPr lang="zh-CN" altLang="en-US" dirty="0" smtClean="0"/>
              <a:t>图</a:t>
            </a:r>
            <a:endParaRPr lang="en-US" altLang="zh-CN" dirty="0" smtClean="0"/>
          </a:p>
          <a:p>
            <a:r>
              <a:rPr lang="zh-CN" altLang="en-US" dirty="0"/>
              <a:t>建立基本绘图对象后，使用</a:t>
            </a:r>
            <a:r>
              <a:rPr lang="en-US" altLang="zh-CN" dirty="0"/>
              <a:t>subplot()</a:t>
            </a:r>
            <a:r>
              <a:rPr lang="zh-CN" altLang="en-US" dirty="0"/>
              <a:t>函数建立极坐标系的子分区。</a:t>
            </a:r>
            <a:r>
              <a:rPr lang="en-US" altLang="zh-CN" dirty="0"/>
              <a:t>Polar </a:t>
            </a:r>
            <a:r>
              <a:rPr lang="zh-CN" altLang="en-US" dirty="0"/>
              <a:t>参数指定了绘制类型为极坐标，这是</a:t>
            </a:r>
            <a:r>
              <a:rPr lang="en-US" altLang="zh-CN" dirty="0"/>
              <a:t>subplot()</a:t>
            </a:r>
            <a:r>
              <a:rPr lang="zh-CN" altLang="en-US" dirty="0"/>
              <a:t>除默认正方形坐标系外唯一支持的内置坐标图。</a:t>
            </a:r>
          </a:p>
          <a:p>
            <a:r>
              <a:rPr lang="zh-CN" altLang="en-US" dirty="0"/>
              <a:t>建立极坐标后，使用</a:t>
            </a:r>
            <a:r>
              <a:rPr lang="en-US" altLang="zh-CN" dirty="0"/>
              <a:t>plot()</a:t>
            </a:r>
            <a:r>
              <a:rPr lang="zh-CN" altLang="en-US" dirty="0"/>
              <a:t>函数依照</a:t>
            </a:r>
            <a:r>
              <a:rPr lang="en-US" altLang="zh-CN" dirty="0"/>
              <a:t>data </a:t>
            </a:r>
            <a:r>
              <a:rPr lang="zh-CN" altLang="en-US" dirty="0"/>
              <a:t>提供的数据画出不规则六边形，然后使用</a:t>
            </a:r>
            <a:r>
              <a:rPr lang="en-US" altLang="zh-CN" dirty="0"/>
              <a:t>fill()</a:t>
            </a:r>
            <a:r>
              <a:rPr lang="zh-CN" altLang="en-US" dirty="0"/>
              <a:t>函数填充半透明颜色。</a:t>
            </a:r>
            <a:r>
              <a:rPr lang="en-US" altLang="zh-CN" dirty="0"/>
              <a:t>thetagrids()</a:t>
            </a:r>
            <a:r>
              <a:rPr lang="zh-CN" altLang="en-US" dirty="0"/>
              <a:t>函数为极坐标设置标签，这里把标签安放在六角形的顶点上，需要将角度数据和文字一起作为参数传给</a:t>
            </a:r>
            <a:r>
              <a:rPr lang="en-US" altLang="zh-CN" dirty="0"/>
              <a:t>thetagrids </a:t>
            </a:r>
            <a:r>
              <a:rPr lang="zh-CN" altLang="en-US" dirty="0"/>
              <a:t>函数。</a:t>
            </a:r>
          </a:p>
          <a:p>
            <a:endParaRPr lang="zh-CN" altLang="en-US" dirty="0"/>
          </a:p>
          <a:p>
            <a:endParaRPr lang="zh-CN" altLang="en-US" dirty="0"/>
          </a:p>
        </p:txBody>
      </p:sp>
    </p:spTree>
    <p:extLst>
      <p:ext uri="{BB962C8B-B14F-4D97-AF65-F5344CB8AC3E}">
        <p14:creationId xmlns:p14="http://schemas.microsoft.com/office/powerpoint/2010/main" val="92192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a:t>
            </a:r>
            <a:r>
              <a:rPr lang="zh-CN" altLang="en-US" dirty="0" smtClean="0"/>
              <a:t>例</a:t>
            </a:r>
            <a:r>
              <a:rPr lang="en-US" altLang="zh-CN" dirty="0" smtClean="0"/>
              <a:t>2-</a:t>
            </a:r>
            <a:r>
              <a:rPr lang="zh-CN" altLang="en-US" dirty="0" smtClean="0"/>
              <a:t>霍兰德人格分析雷达图（</a:t>
            </a:r>
            <a:r>
              <a:rPr lang="en-US" altLang="zh-CN" dirty="0" smtClean="0"/>
              <a:t>cond</a:t>
            </a:r>
            <a:r>
              <a:rPr lang="en-US" altLang="zh-CN" dirty="0"/>
              <a:t>.</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226422" y="1499458"/>
            <a:ext cx="8481747" cy="5210496"/>
          </a:xfrm>
          <a:prstGeom prst="rect">
            <a:avLst/>
          </a:prstGeom>
        </p:spPr>
      </p:pic>
      <p:pic>
        <p:nvPicPr>
          <p:cNvPr id="4" name="图片 3"/>
          <p:cNvPicPr>
            <a:picLocks noChangeAspect="1"/>
          </p:cNvPicPr>
          <p:nvPr/>
        </p:nvPicPr>
        <p:blipFill>
          <a:blip r:embed="rId3"/>
          <a:stretch>
            <a:fillRect/>
          </a:stretch>
        </p:blipFill>
        <p:spPr>
          <a:xfrm>
            <a:off x="7057441" y="1640020"/>
            <a:ext cx="4969097" cy="4317660"/>
          </a:xfrm>
          <a:prstGeom prst="rect">
            <a:avLst/>
          </a:prstGeom>
        </p:spPr>
      </p:pic>
    </p:spTree>
    <p:extLst>
      <p:ext uri="{BB962C8B-B14F-4D97-AF65-F5344CB8AC3E}">
        <p14:creationId xmlns:p14="http://schemas.microsoft.com/office/powerpoint/2010/main" val="3222898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Python</a:t>
            </a:r>
            <a:r>
              <a:rPr lang="zh-CN" altLang="en-US" dirty="0" smtClean="0"/>
              <a:t>图形化工具生态系统</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用</a:t>
            </a:r>
            <a:r>
              <a:rPr lang="en-US" altLang="zh-CN" dirty="0"/>
              <a:t>Python</a:t>
            </a:r>
            <a:r>
              <a:rPr lang="zh-CN" altLang="en-US" dirty="0"/>
              <a:t>创建图形的方式非常多（根本罗列不完）。除了开源库，商业库也不少。</a:t>
            </a:r>
          </a:p>
          <a:p>
            <a:r>
              <a:rPr lang="zh-CN" altLang="en-US" dirty="0"/>
              <a:t>本书主要涉及的是</a:t>
            </a:r>
            <a:r>
              <a:rPr lang="en-US" altLang="zh-CN" dirty="0"/>
              <a:t>matplotlib</a:t>
            </a:r>
            <a:r>
              <a:rPr lang="zh-CN" altLang="en-US" dirty="0"/>
              <a:t>，因为它是</a:t>
            </a:r>
            <a:r>
              <a:rPr lang="en-US" altLang="zh-CN" dirty="0"/>
              <a:t>Python</a:t>
            </a:r>
            <a:r>
              <a:rPr lang="zh-CN" altLang="en-US" dirty="0"/>
              <a:t>领域中使用最广泛的绘图工具。虽然</a:t>
            </a:r>
            <a:r>
              <a:rPr lang="en-US" altLang="zh-CN" dirty="0"/>
              <a:t>matplotlib</a:t>
            </a:r>
            <a:r>
              <a:rPr lang="zh-CN" altLang="en-US" dirty="0"/>
              <a:t>是</a:t>
            </a:r>
            <a:r>
              <a:rPr lang="en-US" altLang="zh-CN" dirty="0"/>
              <a:t>Python</a:t>
            </a:r>
            <a:r>
              <a:rPr lang="zh-CN" altLang="en-US" dirty="0"/>
              <a:t>科学计算生态系统的重要组成部分，但它在统计图表的创建和展示方面仍然有许多缺点。</a:t>
            </a:r>
            <a:r>
              <a:rPr lang="en-US" altLang="zh-CN" dirty="0"/>
              <a:t>MATLAB</a:t>
            </a:r>
            <a:r>
              <a:rPr lang="zh-CN" altLang="en-US" dirty="0"/>
              <a:t>用户可能会对</a:t>
            </a:r>
            <a:r>
              <a:rPr lang="en-US" altLang="zh-CN" dirty="0"/>
              <a:t>matplotlib</a:t>
            </a:r>
            <a:r>
              <a:rPr lang="zh-CN" altLang="en-US" dirty="0"/>
              <a:t>感到熟悉，而</a:t>
            </a:r>
            <a:r>
              <a:rPr lang="en-US" altLang="zh-CN" dirty="0"/>
              <a:t>R</a:t>
            </a:r>
            <a:r>
              <a:rPr lang="zh-CN" altLang="en-US" dirty="0"/>
              <a:t>用户（尤其是使用</a:t>
            </a:r>
            <a:r>
              <a:rPr lang="en-US" altLang="zh-CN" dirty="0"/>
              <a:t>ggplot2</a:t>
            </a:r>
            <a:r>
              <a:rPr lang="zh-CN" altLang="en-US" dirty="0"/>
              <a:t>和</a:t>
            </a:r>
            <a:r>
              <a:rPr lang="en-US" altLang="zh-CN" dirty="0"/>
              <a:t>trellis</a:t>
            </a:r>
            <a:r>
              <a:rPr lang="zh-CN" altLang="en-US" dirty="0"/>
              <a:t>的那些）可能就会比较郁闷了（至少目前是）。虽然</a:t>
            </a:r>
            <a:r>
              <a:rPr lang="en-US" altLang="zh-CN" dirty="0"/>
              <a:t>matplotlib</a:t>
            </a:r>
            <a:r>
              <a:rPr lang="zh-CN" altLang="en-US" dirty="0"/>
              <a:t>可以为</a:t>
            </a:r>
            <a:r>
              <a:rPr lang="en-US" altLang="zh-CN" dirty="0"/>
              <a:t>Web</a:t>
            </a:r>
            <a:r>
              <a:rPr lang="zh-CN" altLang="en-US" dirty="0"/>
              <a:t>应用创建漂亮的图表，但这通常需要耗费大量的精力，因为它原本是为印刷而设计的。先不管美不美观，至少它足以应付大部分需求</a:t>
            </a:r>
            <a:r>
              <a:rPr lang="zh-CN" altLang="en-US" dirty="0" smtClean="0"/>
              <a:t>。</a:t>
            </a:r>
            <a:endParaRPr lang="en-US" altLang="zh-CN" dirty="0" smtClean="0"/>
          </a:p>
          <a:p>
            <a:r>
              <a:rPr lang="zh-CN" altLang="en-US" dirty="0" smtClean="0"/>
              <a:t>在</a:t>
            </a:r>
            <a:r>
              <a:rPr lang="en-US" altLang="zh-CN" dirty="0"/>
              <a:t>pandas</a:t>
            </a:r>
            <a:r>
              <a:rPr lang="zh-CN" altLang="en-US" dirty="0"/>
              <a:t>中</a:t>
            </a:r>
            <a:r>
              <a:rPr lang="zh-CN" altLang="en-US" dirty="0" smtClean="0"/>
              <a:t>，开</a:t>
            </a:r>
            <a:r>
              <a:rPr lang="zh-CN" altLang="en-US" dirty="0"/>
              <a:t>发人员一直都在寻求使数据分析中的大部分绘图工作变得更简单的办法。</a:t>
            </a:r>
          </a:p>
          <a:p>
            <a:r>
              <a:rPr lang="zh-CN" altLang="en-US" dirty="0"/>
              <a:t>广泛使用的图形化工具很多。这</a:t>
            </a:r>
            <a:r>
              <a:rPr lang="zh-CN" altLang="en-US" dirty="0" smtClean="0"/>
              <a:t>里只</a:t>
            </a:r>
            <a:r>
              <a:rPr lang="zh-CN" altLang="en-US" dirty="0"/>
              <a:t>列举几个，但建</a:t>
            </a:r>
            <a:r>
              <a:rPr lang="zh-CN" altLang="en-US" dirty="0" smtClean="0"/>
              <a:t>议研</a:t>
            </a:r>
            <a:r>
              <a:rPr lang="zh-CN" altLang="en-US" dirty="0"/>
              <a:t>究一下整个生态系统。</a:t>
            </a:r>
          </a:p>
          <a:p>
            <a:endParaRPr lang="zh-CN" altLang="en-US" dirty="0"/>
          </a:p>
        </p:txBody>
      </p:sp>
    </p:spTree>
    <p:extLst>
      <p:ext uri="{BB962C8B-B14F-4D97-AF65-F5344CB8AC3E}">
        <p14:creationId xmlns:p14="http://schemas.microsoft.com/office/powerpoint/2010/main" val="203289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图的作用</a:t>
            </a:r>
            <a:endParaRPr lang="zh-CN" altLang="en-US" dirty="0"/>
          </a:p>
        </p:txBody>
      </p:sp>
      <p:sp>
        <p:nvSpPr>
          <p:cNvPr id="3" name="内容占位符 2"/>
          <p:cNvSpPr>
            <a:spLocks noGrp="1"/>
          </p:cNvSpPr>
          <p:nvPr>
            <p:ph idx="1"/>
          </p:nvPr>
        </p:nvSpPr>
        <p:spPr/>
        <p:txBody>
          <a:bodyPr>
            <a:normAutofit/>
          </a:bodyPr>
          <a:lstStyle/>
          <a:p>
            <a:r>
              <a:rPr lang="zh-CN" altLang="en-US" sz="3600" dirty="0" smtClean="0"/>
              <a:t>一图抵万语</a:t>
            </a:r>
            <a:endParaRPr lang="zh-CN" altLang="en-US" sz="3600" dirty="0"/>
          </a:p>
        </p:txBody>
      </p:sp>
    </p:spTree>
    <p:extLst>
      <p:ext uri="{BB962C8B-B14F-4D97-AF65-F5344CB8AC3E}">
        <p14:creationId xmlns:p14="http://schemas.microsoft.com/office/powerpoint/2010/main" val="3773578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chaco ['tʃɑ:kəu]</a:t>
            </a:r>
            <a:endParaRPr lang="zh-CN" altLang="en-US" dirty="0"/>
          </a:p>
        </p:txBody>
      </p:sp>
      <p:sp>
        <p:nvSpPr>
          <p:cNvPr id="3" name="内容占位符 2"/>
          <p:cNvSpPr>
            <a:spLocks noGrp="1"/>
          </p:cNvSpPr>
          <p:nvPr>
            <p:ph idx="1"/>
          </p:nvPr>
        </p:nvSpPr>
        <p:spPr/>
        <p:txBody>
          <a:bodyPr/>
          <a:lstStyle/>
          <a:p>
            <a:r>
              <a:rPr lang="en-US" altLang="zh-CN" dirty="0"/>
              <a:t>Chaco</a:t>
            </a:r>
            <a:r>
              <a:rPr lang="zh-CN" altLang="en-US" dirty="0"/>
              <a:t>（</a:t>
            </a:r>
            <a:r>
              <a:rPr lang="en-US" altLang="zh-CN" dirty="0"/>
              <a:t>http://code.enthought.com/chaco/</a:t>
            </a:r>
            <a:r>
              <a:rPr lang="zh-CN" altLang="en-US" dirty="0"/>
              <a:t>）是由</a:t>
            </a:r>
            <a:r>
              <a:rPr lang="en-US" altLang="zh-CN" dirty="0"/>
              <a:t>Enthought</a:t>
            </a:r>
            <a:r>
              <a:rPr lang="zh-CN" altLang="en-US" dirty="0"/>
              <a:t>开发的一个绘图工具包，它既可以绘制静态图又可以生成交互式图</a:t>
            </a:r>
            <a:r>
              <a:rPr lang="zh-CN" altLang="en-US" dirty="0" smtClean="0"/>
              <a:t>形。</a:t>
            </a:r>
            <a:endParaRPr lang="en-US" altLang="zh-CN" dirty="0" smtClean="0"/>
          </a:p>
          <a:p>
            <a:r>
              <a:rPr lang="zh-CN" altLang="en-US" dirty="0" smtClean="0"/>
              <a:t>它</a:t>
            </a:r>
            <a:r>
              <a:rPr lang="zh-CN" altLang="en-US" dirty="0"/>
              <a:t>非常适合用复杂的图形化方式表达数据的内部关系</a:t>
            </a:r>
            <a:r>
              <a:rPr lang="zh-CN" altLang="en-US" dirty="0" smtClean="0"/>
              <a:t>。</a:t>
            </a:r>
            <a:endParaRPr lang="en-US" altLang="zh-CN" dirty="0" smtClean="0"/>
          </a:p>
          <a:p>
            <a:r>
              <a:rPr lang="zh-CN" altLang="en-US" dirty="0" smtClean="0"/>
              <a:t>跟</a:t>
            </a:r>
            <a:r>
              <a:rPr lang="en-US" altLang="zh-CN" dirty="0"/>
              <a:t>matplotlib</a:t>
            </a:r>
            <a:r>
              <a:rPr lang="zh-CN" altLang="en-US" dirty="0"/>
              <a:t>相比，</a:t>
            </a:r>
            <a:r>
              <a:rPr lang="en-US" altLang="zh-CN" dirty="0"/>
              <a:t>Chaco</a:t>
            </a:r>
            <a:r>
              <a:rPr lang="zh-CN" altLang="en-US" dirty="0"/>
              <a:t>对交互的支持要好得多，而且渲染速度很快。如果要创建交互式的</a:t>
            </a:r>
            <a:r>
              <a:rPr lang="en-US" altLang="zh-CN" dirty="0"/>
              <a:t>GUI</a:t>
            </a:r>
            <a:r>
              <a:rPr lang="zh-CN" altLang="en-US" dirty="0"/>
              <a:t>应用程序，它确实是个不错的选择。</a:t>
            </a:r>
          </a:p>
        </p:txBody>
      </p:sp>
    </p:spTree>
    <p:extLst>
      <p:ext uri="{BB962C8B-B14F-4D97-AF65-F5344CB8AC3E}">
        <p14:creationId xmlns:p14="http://schemas.microsoft.com/office/powerpoint/2010/main" val="2523369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mayavi</a:t>
            </a:r>
            <a:endParaRPr lang="zh-CN" altLang="en-US" dirty="0"/>
          </a:p>
        </p:txBody>
      </p:sp>
      <p:sp>
        <p:nvSpPr>
          <p:cNvPr id="3" name="内容占位符 2"/>
          <p:cNvSpPr>
            <a:spLocks noGrp="1"/>
          </p:cNvSpPr>
          <p:nvPr>
            <p:ph idx="1"/>
          </p:nvPr>
        </p:nvSpPr>
        <p:spPr/>
        <p:txBody>
          <a:bodyPr/>
          <a:lstStyle/>
          <a:p>
            <a:r>
              <a:rPr lang="en-US" altLang="zh-CN" dirty="0"/>
              <a:t>mayavi</a:t>
            </a:r>
            <a:r>
              <a:rPr lang="zh-CN" altLang="en-US" dirty="0"/>
              <a:t>项目（由</a:t>
            </a:r>
            <a:r>
              <a:rPr lang="en-US" altLang="zh-CN" dirty="0"/>
              <a:t>Prabhu Ramachandran</a:t>
            </a:r>
            <a:r>
              <a:rPr lang="zh-CN" altLang="en-US" dirty="0"/>
              <a:t>、</a:t>
            </a:r>
            <a:r>
              <a:rPr lang="en-US" altLang="zh-CN" dirty="0"/>
              <a:t>Gal Varoquaux</a:t>
            </a:r>
            <a:r>
              <a:rPr lang="zh-CN" altLang="en-US" dirty="0"/>
              <a:t>等人开发）是一个基于开源</a:t>
            </a:r>
            <a:r>
              <a:rPr lang="en-US" altLang="zh-CN" dirty="0"/>
              <a:t>C++</a:t>
            </a:r>
            <a:r>
              <a:rPr lang="zh-CN" altLang="en-US" dirty="0"/>
              <a:t>图形库</a:t>
            </a:r>
            <a:r>
              <a:rPr lang="en-US" altLang="zh-CN" dirty="0"/>
              <a:t>VTK</a:t>
            </a:r>
            <a:r>
              <a:rPr lang="zh-CN" altLang="en-US" dirty="0"/>
              <a:t>的</a:t>
            </a:r>
            <a:r>
              <a:rPr lang="en-US" altLang="zh-CN" dirty="0"/>
              <a:t>3D</a:t>
            </a:r>
            <a:r>
              <a:rPr lang="zh-CN" altLang="en-US" dirty="0"/>
              <a:t>图形工具包</a:t>
            </a:r>
            <a:r>
              <a:rPr lang="zh-CN" altLang="en-US" dirty="0" smtClean="0"/>
              <a:t>。</a:t>
            </a:r>
            <a:endParaRPr lang="en-US" altLang="zh-CN" dirty="0" smtClean="0"/>
          </a:p>
          <a:p>
            <a:r>
              <a:rPr lang="zh-CN" altLang="en-US" dirty="0" smtClean="0"/>
              <a:t>跟</a:t>
            </a:r>
            <a:r>
              <a:rPr lang="en-US" altLang="zh-CN" dirty="0"/>
              <a:t>matplotlib</a:t>
            </a:r>
            <a:r>
              <a:rPr lang="zh-CN" altLang="en-US" dirty="0"/>
              <a:t>一样，</a:t>
            </a:r>
            <a:r>
              <a:rPr lang="en-US" altLang="zh-CN" dirty="0"/>
              <a:t>mayavi</a:t>
            </a:r>
            <a:r>
              <a:rPr lang="zh-CN" altLang="en-US" dirty="0"/>
              <a:t>也能集成到</a:t>
            </a:r>
            <a:r>
              <a:rPr lang="en-US" altLang="zh-CN" dirty="0"/>
              <a:t>IPython</a:t>
            </a:r>
            <a:r>
              <a:rPr lang="zh-CN" altLang="en-US" dirty="0"/>
              <a:t>以实现交互式使用。通过鼠标和键盘操作，图形可以被平移、旋转、缩放</a:t>
            </a:r>
            <a:r>
              <a:rPr lang="zh-CN" altLang="en-US" dirty="0" smtClean="0"/>
              <a:t>。</a:t>
            </a:r>
            <a:endParaRPr lang="en-US" altLang="zh-CN" dirty="0" smtClean="0"/>
          </a:p>
          <a:p>
            <a:r>
              <a:rPr lang="zh-CN" altLang="en-US" dirty="0" smtClean="0"/>
              <a:t>在</a:t>
            </a:r>
            <a:r>
              <a:rPr lang="zh-CN" altLang="en-US" dirty="0"/>
              <a:t>第</a:t>
            </a:r>
            <a:r>
              <a:rPr lang="en-US" altLang="zh-CN" dirty="0"/>
              <a:t>12</a:t>
            </a:r>
            <a:r>
              <a:rPr lang="zh-CN" altLang="en-US" dirty="0"/>
              <a:t>章中</a:t>
            </a:r>
            <a:r>
              <a:rPr lang="zh-CN" altLang="en-US" dirty="0" smtClean="0"/>
              <a:t>，作者用</a:t>
            </a:r>
            <a:r>
              <a:rPr lang="en-US" altLang="zh-CN" dirty="0"/>
              <a:t>mayavi</a:t>
            </a:r>
            <a:r>
              <a:rPr lang="zh-CN" altLang="en-US" dirty="0"/>
              <a:t>制作了一张有关广播的插图</a:t>
            </a:r>
            <a:r>
              <a:rPr lang="zh-CN" altLang="en-US" dirty="0" smtClean="0"/>
              <a:t>。没</a:t>
            </a:r>
            <a:r>
              <a:rPr lang="zh-CN" altLang="en-US" dirty="0"/>
              <a:t>有给出任何调用</a:t>
            </a:r>
            <a:r>
              <a:rPr lang="en-US" altLang="zh-CN" dirty="0"/>
              <a:t>mayavi</a:t>
            </a:r>
            <a:r>
              <a:rPr lang="zh-CN" altLang="en-US" dirty="0"/>
              <a:t>的代码，</a:t>
            </a:r>
            <a:r>
              <a:rPr lang="zh-CN" altLang="en-US" dirty="0" smtClean="0"/>
              <a:t>但可</a:t>
            </a:r>
            <a:r>
              <a:rPr lang="zh-CN" altLang="en-US" dirty="0"/>
              <a:t>以在网上找到很多文档和示</a:t>
            </a:r>
            <a:r>
              <a:rPr lang="zh-CN" altLang="en-US" dirty="0" smtClean="0"/>
              <a:t>例</a:t>
            </a:r>
            <a:r>
              <a:rPr lang="zh-CN" altLang="en-US" dirty="0"/>
              <a:t>。</a:t>
            </a:r>
            <a:r>
              <a:rPr lang="zh-CN" altLang="en-US" dirty="0" smtClean="0"/>
              <a:t>它</a:t>
            </a:r>
            <a:r>
              <a:rPr lang="zh-CN" altLang="en-US" dirty="0"/>
              <a:t>能成为</a:t>
            </a:r>
            <a:r>
              <a:rPr lang="en-US" altLang="zh-CN" dirty="0"/>
              <a:t>WebGL</a:t>
            </a:r>
            <a:r>
              <a:rPr lang="zh-CN" altLang="en-US" dirty="0"/>
              <a:t>（以及相关产品）的替代品，虽然其生成的图形很难以交互的形式共享。</a:t>
            </a:r>
          </a:p>
        </p:txBody>
      </p:sp>
    </p:spTree>
    <p:extLst>
      <p:ext uri="{BB962C8B-B14F-4D97-AF65-F5344CB8AC3E}">
        <p14:creationId xmlns:p14="http://schemas.microsoft.com/office/powerpoint/2010/main" val="1822233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其他库</a:t>
            </a:r>
            <a:endParaRPr lang="zh-CN" altLang="en-US" dirty="0"/>
          </a:p>
        </p:txBody>
      </p:sp>
      <p:sp>
        <p:nvSpPr>
          <p:cNvPr id="3" name="内容占位符 2"/>
          <p:cNvSpPr>
            <a:spLocks noGrp="1"/>
          </p:cNvSpPr>
          <p:nvPr>
            <p:ph idx="1"/>
          </p:nvPr>
        </p:nvSpPr>
        <p:spPr/>
        <p:txBody>
          <a:bodyPr/>
          <a:lstStyle/>
          <a:p>
            <a:r>
              <a:rPr lang="zh-CN" altLang="en-US" dirty="0"/>
              <a:t>当然，</a:t>
            </a:r>
            <a:r>
              <a:rPr lang="en-US" altLang="zh-CN" dirty="0"/>
              <a:t>Python</a:t>
            </a:r>
            <a:r>
              <a:rPr lang="zh-CN" altLang="en-US" dirty="0"/>
              <a:t>领域中还有许多其他的图形化库和应用程序：</a:t>
            </a:r>
            <a:r>
              <a:rPr lang="en-US" altLang="zh-CN" dirty="0"/>
              <a:t>PyQwt</a:t>
            </a:r>
            <a:r>
              <a:rPr lang="zh-CN" altLang="en-US" dirty="0"/>
              <a:t>、</a:t>
            </a:r>
            <a:r>
              <a:rPr lang="en-US" altLang="zh-CN" dirty="0"/>
              <a:t>Veusz</a:t>
            </a:r>
            <a:r>
              <a:rPr lang="zh-CN" altLang="en-US" dirty="0"/>
              <a:t>、</a:t>
            </a:r>
            <a:r>
              <a:rPr lang="en-US" altLang="zh-CN" dirty="0"/>
              <a:t>gnuplot-py</a:t>
            </a:r>
            <a:r>
              <a:rPr lang="zh-CN" altLang="en-US" dirty="0"/>
              <a:t>、</a:t>
            </a:r>
            <a:r>
              <a:rPr lang="en-US" altLang="zh-CN" dirty="0"/>
              <a:t>biggles</a:t>
            </a:r>
            <a:r>
              <a:rPr lang="zh-CN" altLang="en-US" dirty="0"/>
              <a:t>等</a:t>
            </a:r>
            <a:r>
              <a:rPr lang="zh-CN" altLang="en-US" dirty="0" smtClean="0"/>
              <a:t>。</a:t>
            </a:r>
            <a:endParaRPr lang="en-US" altLang="zh-CN" dirty="0" smtClean="0"/>
          </a:p>
          <a:p>
            <a:r>
              <a:rPr lang="zh-CN" altLang="en-US" dirty="0" smtClean="0"/>
              <a:t>曾</a:t>
            </a:r>
            <a:r>
              <a:rPr lang="zh-CN" altLang="en-US" dirty="0"/>
              <a:t>经见过</a:t>
            </a:r>
            <a:r>
              <a:rPr lang="en-US" altLang="zh-CN" dirty="0"/>
              <a:t>PyQwt</a:t>
            </a:r>
            <a:r>
              <a:rPr lang="zh-CN" altLang="en-US" dirty="0"/>
              <a:t>被用在基于</a:t>
            </a:r>
            <a:r>
              <a:rPr lang="en-US" altLang="zh-CN" dirty="0"/>
              <a:t>Qt</a:t>
            </a:r>
            <a:r>
              <a:rPr lang="zh-CN" altLang="en-US" dirty="0"/>
              <a:t>框架（</a:t>
            </a:r>
            <a:r>
              <a:rPr lang="en-US" altLang="zh-CN" dirty="0"/>
              <a:t>PyQt</a:t>
            </a:r>
            <a:r>
              <a:rPr lang="zh-CN" altLang="en-US" dirty="0"/>
              <a:t>）的</a:t>
            </a:r>
            <a:r>
              <a:rPr lang="en-US" altLang="zh-CN" dirty="0"/>
              <a:t>GUI</a:t>
            </a:r>
            <a:r>
              <a:rPr lang="zh-CN" altLang="en-US" dirty="0"/>
              <a:t>应用程序中。许多库都还在不断地发展（有些已经被用在大型应用程序当中了</a:t>
            </a:r>
            <a:r>
              <a:rPr lang="zh-CN" altLang="en-US" dirty="0" smtClean="0"/>
              <a:t>）。</a:t>
            </a:r>
            <a:endParaRPr lang="en-US" altLang="zh-CN" dirty="0" smtClean="0"/>
          </a:p>
          <a:p>
            <a:r>
              <a:rPr lang="zh-CN" altLang="en-US" dirty="0" smtClean="0"/>
              <a:t>近</a:t>
            </a:r>
            <a:r>
              <a:rPr lang="zh-CN" altLang="en-US" dirty="0"/>
              <a:t>几年来</a:t>
            </a:r>
            <a:r>
              <a:rPr lang="zh-CN" altLang="en-US" dirty="0" smtClean="0"/>
              <a:t>，一</a:t>
            </a:r>
            <a:r>
              <a:rPr lang="zh-CN" altLang="en-US" dirty="0"/>
              <a:t>个总体趋势：大部分库都在向基于</a:t>
            </a:r>
            <a:r>
              <a:rPr lang="en-US" altLang="zh-CN" dirty="0"/>
              <a:t>Web</a:t>
            </a:r>
            <a:r>
              <a:rPr lang="zh-CN" altLang="en-US" dirty="0"/>
              <a:t>的技术发展，并逐渐远离桌面图形技术</a:t>
            </a:r>
          </a:p>
        </p:txBody>
      </p:sp>
    </p:spTree>
    <p:extLst>
      <p:ext uri="{BB962C8B-B14F-4D97-AF65-F5344CB8AC3E}">
        <p14:creationId xmlns:p14="http://schemas.microsoft.com/office/powerpoint/2010/main" val="2878017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图形化工具的未</a:t>
            </a:r>
            <a:r>
              <a:rPr lang="zh-CN" altLang="en-US" dirty="0" smtClean="0"/>
              <a:t>来</a:t>
            </a:r>
            <a:endParaRPr lang="zh-CN" altLang="en-US" dirty="0"/>
          </a:p>
        </p:txBody>
      </p:sp>
      <p:sp>
        <p:nvSpPr>
          <p:cNvPr id="3" name="内容占位符 2"/>
          <p:cNvSpPr>
            <a:spLocks noGrp="1"/>
          </p:cNvSpPr>
          <p:nvPr>
            <p:ph idx="1"/>
          </p:nvPr>
        </p:nvSpPr>
        <p:spPr/>
        <p:txBody>
          <a:bodyPr/>
          <a:lstStyle/>
          <a:p>
            <a:r>
              <a:rPr lang="zh-CN" altLang="en-US" dirty="0" smtClean="0"/>
              <a:t>基</a:t>
            </a:r>
            <a:r>
              <a:rPr lang="zh-CN" altLang="en-US" dirty="0"/>
              <a:t>于</a:t>
            </a:r>
            <a:r>
              <a:rPr lang="en-US" altLang="zh-CN" dirty="0"/>
              <a:t>Web</a:t>
            </a:r>
            <a:r>
              <a:rPr lang="zh-CN" altLang="en-US" dirty="0"/>
              <a:t>技术（比如</a:t>
            </a:r>
            <a:r>
              <a:rPr lang="en-US" altLang="zh-CN" dirty="0"/>
              <a:t>JavaScript</a:t>
            </a:r>
            <a:r>
              <a:rPr lang="zh-CN" altLang="en-US" dirty="0"/>
              <a:t>）的图形化是必然的发展趋势</a:t>
            </a:r>
            <a:r>
              <a:rPr lang="zh-CN" altLang="en-US" dirty="0" smtClean="0"/>
              <a:t>。</a:t>
            </a:r>
            <a:endParaRPr lang="en-US" altLang="zh-CN" dirty="0" smtClean="0"/>
          </a:p>
          <a:p>
            <a:r>
              <a:rPr lang="zh-CN" altLang="en-US" dirty="0" smtClean="0"/>
              <a:t>毫</a:t>
            </a:r>
            <a:r>
              <a:rPr lang="zh-CN" altLang="en-US" dirty="0"/>
              <a:t>无疑问，许多基于</a:t>
            </a:r>
            <a:r>
              <a:rPr lang="en-US" altLang="zh-CN" dirty="0"/>
              <a:t>Flash</a:t>
            </a:r>
            <a:r>
              <a:rPr lang="zh-CN" altLang="en-US" dirty="0"/>
              <a:t>或</a:t>
            </a:r>
            <a:r>
              <a:rPr lang="en-US" altLang="zh-CN" dirty="0"/>
              <a:t>JavaScript</a:t>
            </a:r>
            <a:r>
              <a:rPr lang="zh-CN" altLang="en-US" dirty="0"/>
              <a:t>的静态或交互式图形化工具已经出现了很多年。而且类似的新工具包（如</a:t>
            </a:r>
            <a:r>
              <a:rPr lang="en-US" altLang="zh-CN" dirty="0"/>
              <a:t>d3.js</a:t>
            </a:r>
            <a:r>
              <a:rPr lang="zh-CN" altLang="en-US" dirty="0"/>
              <a:t>及其分支项目）一直都在不断涌现。相比之下，非</a:t>
            </a:r>
            <a:r>
              <a:rPr lang="en-US" altLang="zh-CN" dirty="0"/>
              <a:t>Web</a:t>
            </a:r>
            <a:r>
              <a:rPr lang="zh-CN" altLang="en-US" dirty="0"/>
              <a:t>式的图形化开发工作在近几年中减慢了许多。</a:t>
            </a:r>
            <a:r>
              <a:rPr lang="en-US" altLang="zh-CN" dirty="0"/>
              <a:t>Python</a:t>
            </a:r>
            <a:r>
              <a:rPr lang="zh-CN" altLang="en-US" dirty="0"/>
              <a:t>以及其他数据分析和统计计算环境（如</a:t>
            </a:r>
            <a:r>
              <a:rPr lang="en-US" altLang="zh-CN" dirty="0"/>
              <a:t>R</a:t>
            </a:r>
            <a:r>
              <a:rPr lang="zh-CN" altLang="en-US" dirty="0"/>
              <a:t>）都是如此。</a:t>
            </a:r>
          </a:p>
          <a:p>
            <a:r>
              <a:rPr lang="zh-CN" altLang="en-US" dirty="0" smtClean="0"/>
              <a:t>开</a:t>
            </a:r>
            <a:r>
              <a:rPr lang="zh-CN" altLang="en-US" dirty="0"/>
              <a:t>发方向就变成了实现数据分析和准备工具（如</a:t>
            </a:r>
            <a:r>
              <a:rPr lang="en-US" altLang="zh-CN" dirty="0"/>
              <a:t>pandas</a:t>
            </a:r>
            <a:r>
              <a:rPr lang="zh-CN" altLang="en-US" dirty="0"/>
              <a:t>）与</a:t>
            </a:r>
            <a:r>
              <a:rPr lang="en-US" altLang="zh-CN" dirty="0"/>
              <a:t>Web</a:t>
            </a:r>
            <a:r>
              <a:rPr lang="zh-CN" altLang="en-US" dirty="0"/>
              <a:t>浏览器之间更为紧密的集成</a:t>
            </a:r>
            <a:r>
              <a:rPr lang="zh-CN" altLang="en-US" dirty="0" smtClean="0"/>
              <a:t>。</a:t>
            </a:r>
            <a:endParaRPr lang="en-US" altLang="zh-CN" dirty="0" smtClean="0"/>
          </a:p>
          <a:p>
            <a:r>
              <a:rPr lang="zh-CN" altLang="en-US" dirty="0" smtClean="0"/>
              <a:t>这</a:t>
            </a:r>
            <a:r>
              <a:rPr lang="zh-CN" altLang="en-US" dirty="0"/>
              <a:t>个思路今后能成为</a:t>
            </a:r>
            <a:r>
              <a:rPr lang="en-US" altLang="zh-CN" dirty="0"/>
              <a:t>Python</a:t>
            </a:r>
            <a:r>
              <a:rPr lang="zh-CN" altLang="en-US" dirty="0"/>
              <a:t>以及非</a:t>
            </a:r>
            <a:r>
              <a:rPr lang="en-US" altLang="zh-CN" dirty="0"/>
              <a:t>Python</a:t>
            </a:r>
            <a:r>
              <a:rPr lang="zh-CN" altLang="en-US" dirty="0"/>
              <a:t>用户之间富有成效的协作手段。</a:t>
            </a:r>
          </a:p>
          <a:p>
            <a:endParaRPr lang="zh-CN" altLang="en-US" dirty="0"/>
          </a:p>
        </p:txBody>
      </p:sp>
    </p:spTree>
    <p:extLst>
      <p:ext uri="{BB962C8B-B14F-4D97-AF65-F5344CB8AC3E}">
        <p14:creationId xmlns:p14="http://schemas.microsoft.com/office/powerpoint/2010/main" val="5137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使用过的图形工具</a:t>
            </a:r>
            <a:endParaRPr lang="zh-CN" altLang="en-US" dirty="0"/>
          </a:p>
        </p:txBody>
      </p:sp>
      <p:sp>
        <p:nvSpPr>
          <p:cNvPr id="3" name="内容占位符 2"/>
          <p:cNvSpPr>
            <a:spLocks noGrp="1"/>
          </p:cNvSpPr>
          <p:nvPr>
            <p:ph idx="1"/>
          </p:nvPr>
        </p:nvSpPr>
        <p:spPr/>
        <p:txBody>
          <a:bodyPr/>
          <a:lstStyle/>
          <a:p>
            <a:r>
              <a:rPr lang="en-US" altLang="zh-CN" dirty="0" smtClean="0"/>
              <a:t>Auto CAD</a:t>
            </a:r>
          </a:p>
          <a:p>
            <a:r>
              <a:rPr lang="en-US" altLang="zh-CN" dirty="0"/>
              <a:t>v</a:t>
            </a:r>
            <a:r>
              <a:rPr lang="en-US" altLang="zh-CN" dirty="0" smtClean="0"/>
              <a:t>isio</a:t>
            </a:r>
            <a:r>
              <a:rPr lang="zh-CN" altLang="en-US" dirty="0" smtClean="0"/>
              <a:t>、</a:t>
            </a:r>
            <a:r>
              <a:rPr lang="en-US" altLang="zh-CN" dirty="0" smtClean="0"/>
              <a:t>excel</a:t>
            </a:r>
            <a:r>
              <a:rPr lang="zh-CN" altLang="en-US" dirty="0" smtClean="0"/>
              <a:t>、</a:t>
            </a:r>
            <a:r>
              <a:rPr lang="en-US" altLang="zh-CN" dirty="0" smtClean="0"/>
              <a:t>power design</a:t>
            </a:r>
            <a:r>
              <a:rPr lang="zh-CN" altLang="en-US" dirty="0" smtClean="0"/>
              <a:t>、</a:t>
            </a:r>
            <a:r>
              <a:rPr lang="en-US" altLang="zh-CN" dirty="0" smtClean="0"/>
              <a:t>word</a:t>
            </a:r>
          </a:p>
          <a:p>
            <a:r>
              <a:rPr lang="en-US" altLang="zh-CN" dirty="0" smtClean="0"/>
              <a:t>matlab</a:t>
            </a:r>
          </a:p>
          <a:p>
            <a:r>
              <a:rPr lang="zh-CN" altLang="en-US" dirty="0"/>
              <a:t>附</a:t>
            </a:r>
            <a:r>
              <a:rPr lang="zh-CN" altLang="en-US" dirty="0" smtClean="0"/>
              <a:t>件里的画图板</a:t>
            </a:r>
            <a:endParaRPr lang="en-US" altLang="zh-CN" dirty="0" smtClean="0"/>
          </a:p>
          <a:p>
            <a:r>
              <a:rPr lang="en-US" altLang="zh-CN" dirty="0" smtClean="0"/>
              <a:t>Rational rose</a:t>
            </a:r>
            <a:r>
              <a:rPr lang="zh-CN" altLang="en-US" dirty="0" smtClean="0"/>
              <a:t>、</a:t>
            </a:r>
            <a:r>
              <a:rPr lang="en-US" altLang="zh-CN" dirty="0" smtClean="0"/>
              <a:t>umlstar</a:t>
            </a:r>
          </a:p>
          <a:p>
            <a:r>
              <a:rPr lang="en-US" altLang="zh-CN" dirty="0" smtClean="0"/>
              <a:t>photoshop</a:t>
            </a:r>
          </a:p>
          <a:p>
            <a:pPr algn="just"/>
            <a:r>
              <a:rPr lang="zh-CN" altLang="en-US" dirty="0"/>
              <a:t>脚</a:t>
            </a:r>
            <a:r>
              <a:rPr lang="zh-CN" altLang="en-US" dirty="0" smtClean="0"/>
              <a:t>本语言绘制图形</a:t>
            </a:r>
            <a:endParaRPr lang="en-US" altLang="zh-CN" dirty="0" smtClean="0"/>
          </a:p>
          <a:p>
            <a:pPr algn="just"/>
            <a:r>
              <a:rPr lang="en-US" altLang="zh-CN" dirty="0" smtClean="0"/>
              <a:t>……</a:t>
            </a:r>
          </a:p>
          <a:p>
            <a:endParaRPr lang="en-US" altLang="zh-CN" dirty="0" smtClean="0"/>
          </a:p>
          <a:p>
            <a:endParaRPr lang="zh-CN" altLang="en-US" dirty="0"/>
          </a:p>
        </p:txBody>
      </p:sp>
    </p:spTree>
    <p:extLst>
      <p:ext uri="{BB962C8B-B14F-4D97-AF65-F5344CB8AC3E}">
        <p14:creationId xmlns:p14="http://schemas.microsoft.com/office/powerpoint/2010/main" val="2114238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a:t>9</a:t>
            </a:r>
            <a:r>
              <a:rPr lang="zh-CN" altLang="en-US" dirty="0" smtClean="0"/>
              <a:t>章 绘图和可视化</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61247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准备</a:t>
            </a:r>
          </a:p>
        </p:txBody>
      </p:sp>
      <p:sp>
        <p:nvSpPr>
          <p:cNvPr id="3" name="内容占位符 2"/>
          <p:cNvSpPr>
            <a:spLocks noGrp="1"/>
          </p:cNvSpPr>
          <p:nvPr>
            <p:ph idx="1"/>
          </p:nvPr>
        </p:nvSpPr>
        <p:spPr/>
        <p:txBody>
          <a:bodyPr>
            <a:normAutofit fontScale="77500" lnSpcReduction="20000"/>
          </a:bodyPr>
          <a:lstStyle/>
          <a:p>
            <a:r>
              <a:rPr lang="zh-CN" altLang="en-US" dirty="0"/>
              <a:t>绘图是数据分析工作中最重要的任务之一，是探索过程的一部分，例如，帮</a:t>
            </a:r>
            <a:r>
              <a:rPr lang="zh-CN" altLang="en-US" dirty="0" smtClean="0"/>
              <a:t>助找</a:t>
            </a:r>
            <a:r>
              <a:rPr lang="zh-CN" altLang="en-US" dirty="0"/>
              <a:t>出异常值、必要的数据转换、得出有关模型的</a:t>
            </a:r>
            <a:r>
              <a:rPr lang="en-US" altLang="zh-CN" dirty="0"/>
              <a:t>idea</a:t>
            </a:r>
            <a:r>
              <a:rPr lang="zh-CN" altLang="en-US" dirty="0"/>
              <a:t>等。此外，还可以利用诸如</a:t>
            </a:r>
            <a:r>
              <a:rPr lang="en-US" altLang="zh-CN" dirty="0"/>
              <a:t>d3.js</a:t>
            </a:r>
            <a:r>
              <a:rPr lang="zh-CN" altLang="en-US" dirty="0"/>
              <a:t>（</a:t>
            </a:r>
            <a:r>
              <a:rPr lang="en-US" altLang="zh-CN" dirty="0"/>
              <a:t>http://d3js.org/</a:t>
            </a:r>
            <a:r>
              <a:rPr lang="zh-CN" altLang="en-US" dirty="0"/>
              <a:t>）之类的工具为</a:t>
            </a:r>
            <a:r>
              <a:rPr lang="en-US" altLang="zh-CN" dirty="0"/>
              <a:t>Web</a:t>
            </a:r>
            <a:r>
              <a:rPr lang="zh-CN" altLang="en-US" dirty="0"/>
              <a:t>应用构建交互式图像。</a:t>
            </a:r>
            <a:r>
              <a:rPr lang="en-US" altLang="zh-CN" dirty="0"/>
              <a:t>Python</a:t>
            </a:r>
            <a:r>
              <a:rPr lang="zh-CN" altLang="en-US" dirty="0"/>
              <a:t>有许多可视化工具（参见本章末尾</a:t>
            </a:r>
            <a:r>
              <a:rPr lang="zh-CN" altLang="en-US" dirty="0" smtClean="0"/>
              <a:t>），本章主</a:t>
            </a:r>
            <a:r>
              <a:rPr lang="zh-CN" altLang="en-US" dirty="0"/>
              <a:t>要讲解</a:t>
            </a:r>
            <a:r>
              <a:rPr lang="en-US" altLang="zh-CN" dirty="0"/>
              <a:t>matplotlib</a:t>
            </a:r>
            <a:r>
              <a:rPr lang="zh-CN" altLang="en-US" dirty="0"/>
              <a:t>（</a:t>
            </a:r>
            <a:r>
              <a:rPr lang="en-US" altLang="zh-CN" dirty="0"/>
              <a:t>http://matplotlib.sourceforge.net</a:t>
            </a:r>
            <a:r>
              <a:rPr lang="zh-CN" altLang="en-US" dirty="0"/>
              <a:t>）。</a:t>
            </a:r>
            <a:endParaRPr lang="en-US" altLang="zh-CN" dirty="0"/>
          </a:p>
          <a:p>
            <a:r>
              <a:rPr lang="en-US" altLang="zh-CN" dirty="0"/>
              <a:t>matplotlib</a:t>
            </a:r>
            <a:r>
              <a:rPr lang="zh-CN" altLang="en-US" dirty="0"/>
              <a:t>是一个用于创建出版质量图表的桌面绘图包（主要是</a:t>
            </a:r>
            <a:r>
              <a:rPr lang="en-US" altLang="zh-CN" dirty="0"/>
              <a:t>2D</a:t>
            </a:r>
            <a:r>
              <a:rPr lang="zh-CN" altLang="en-US" dirty="0"/>
              <a:t>方面）。该项目是由</a:t>
            </a:r>
            <a:r>
              <a:rPr lang="en-US" altLang="zh-CN" dirty="0"/>
              <a:t>John Hunter</a:t>
            </a:r>
            <a:r>
              <a:rPr lang="zh-CN" altLang="en-US" dirty="0"/>
              <a:t>于</a:t>
            </a:r>
            <a:r>
              <a:rPr lang="en-US" altLang="zh-CN" dirty="0"/>
              <a:t>2002</a:t>
            </a:r>
            <a:r>
              <a:rPr lang="zh-CN" altLang="en-US" dirty="0"/>
              <a:t>年启动的，其目的是为</a:t>
            </a:r>
            <a:r>
              <a:rPr lang="en-US" altLang="zh-CN" dirty="0"/>
              <a:t>Python</a:t>
            </a:r>
            <a:r>
              <a:rPr lang="zh-CN" altLang="en-US" dirty="0"/>
              <a:t>构建一个</a:t>
            </a:r>
            <a:r>
              <a:rPr lang="en-US" altLang="zh-CN" dirty="0"/>
              <a:t>MATLAB</a:t>
            </a:r>
            <a:r>
              <a:rPr lang="zh-CN" altLang="en-US" dirty="0"/>
              <a:t>式的绘图接口。从那时起，</a:t>
            </a:r>
            <a:r>
              <a:rPr lang="en-US" altLang="zh-CN" dirty="0"/>
              <a:t>John Hunter</a:t>
            </a:r>
            <a:r>
              <a:rPr lang="zh-CN" altLang="en-US" dirty="0"/>
              <a:t>、</a:t>
            </a:r>
            <a:r>
              <a:rPr lang="en-US" altLang="zh-CN" dirty="0"/>
              <a:t>Fernando Pérez</a:t>
            </a:r>
            <a:r>
              <a:rPr lang="zh-CN" altLang="en-US" dirty="0"/>
              <a:t>（</a:t>
            </a:r>
            <a:r>
              <a:rPr lang="en-US" altLang="zh-CN" dirty="0"/>
              <a:t>IPython</a:t>
            </a:r>
            <a:r>
              <a:rPr lang="zh-CN" altLang="en-US" dirty="0"/>
              <a:t>的创始人）等许多人就一起合作，共同致力于将</a:t>
            </a:r>
            <a:r>
              <a:rPr lang="en-US" altLang="zh-CN" dirty="0"/>
              <a:t>IPython</a:t>
            </a:r>
            <a:r>
              <a:rPr lang="zh-CN" altLang="en-US" dirty="0"/>
              <a:t>和</a:t>
            </a:r>
            <a:r>
              <a:rPr lang="en-US" altLang="zh-CN" dirty="0"/>
              <a:t>matplotlib</a:t>
            </a:r>
            <a:r>
              <a:rPr lang="zh-CN" altLang="en-US" dirty="0"/>
              <a:t>结合起来以提供一种功能丰富且高效的科学计算环境。如果结合使用一种</a:t>
            </a:r>
            <a:r>
              <a:rPr lang="en-US" altLang="zh-CN" dirty="0"/>
              <a:t>GUI</a:t>
            </a:r>
            <a:r>
              <a:rPr lang="zh-CN" altLang="en-US" dirty="0"/>
              <a:t>工具包（如</a:t>
            </a:r>
            <a:r>
              <a:rPr lang="en-US" altLang="zh-CN" dirty="0"/>
              <a:t>IPython</a:t>
            </a:r>
            <a:r>
              <a:rPr lang="zh-CN" altLang="en-US" dirty="0"/>
              <a:t>），</a:t>
            </a:r>
            <a:r>
              <a:rPr lang="en-US" altLang="zh-CN" dirty="0"/>
              <a:t>matplotlib</a:t>
            </a:r>
            <a:r>
              <a:rPr lang="zh-CN" altLang="en-US" dirty="0"/>
              <a:t>还具有诸如缩放和平移等交互功能。它不仅支持各种操作系统上许多不同的</a:t>
            </a:r>
            <a:r>
              <a:rPr lang="en-US" altLang="zh-CN" dirty="0"/>
              <a:t>GUI</a:t>
            </a:r>
            <a:r>
              <a:rPr lang="zh-CN" altLang="en-US" dirty="0"/>
              <a:t>后端，而且还能将图片导出为各种常见的矢量（</a:t>
            </a:r>
            <a:r>
              <a:rPr lang="en-US" altLang="zh-CN" dirty="0"/>
              <a:t>vector</a:t>
            </a:r>
            <a:r>
              <a:rPr lang="zh-CN" altLang="en-US" dirty="0"/>
              <a:t>）和光栅（</a:t>
            </a:r>
            <a:r>
              <a:rPr lang="en-US" altLang="zh-CN" dirty="0"/>
              <a:t>raster</a:t>
            </a:r>
            <a:r>
              <a:rPr lang="zh-CN" altLang="en-US" dirty="0"/>
              <a:t>）图：</a:t>
            </a:r>
            <a:r>
              <a:rPr lang="en-US" altLang="zh-CN" dirty="0"/>
              <a:t>PDF</a:t>
            </a:r>
            <a:r>
              <a:rPr lang="zh-CN" altLang="en-US" dirty="0"/>
              <a:t>、</a:t>
            </a:r>
            <a:r>
              <a:rPr lang="en-US" altLang="zh-CN" dirty="0"/>
              <a:t>SVG</a:t>
            </a:r>
            <a:r>
              <a:rPr lang="zh-CN" altLang="en-US" dirty="0"/>
              <a:t>、</a:t>
            </a:r>
            <a:r>
              <a:rPr lang="en-US" altLang="zh-CN" dirty="0"/>
              <a:t>JPG</a:t>
            </a:r>
            <a:r>
              <a:rPr lang="zh-CN" altLang="en-US" dirty="0"/>
              <a:t>、</a:t>
            </a:r>
            <a:r>
              <a:rPr lang="en-US" altLang="zh-CN" dirty="0"/>
              <a:t>PNG</a:t>
            </a:r>
            <a:r>
              <a:rPr lang="zh-CN" altLang="en-US" dirty="0"/>
              <a:t>、</a:t>
            </a:r>
            <a:r>
              <a:rPr lang="en-US" altLang="zh-CN" dirty="0"/>
              <a:t>BMP</a:t>
            </a:r>
            <a:r>
              <a:rPr lang="zh-CN" altLang="en-US" dirty="0"/>
              <a:t>、</a:t>
            </a:r>
            <a:r>
              <a:rPr lang="en-US" altLang="zh-CN" dirty="0"/>
              <a:t>GIF</a:t>
            </a:r>
            <a:r>
              <a:rPr lang="zh-CN" altLang="en-US" dirty="0"/>
              <a:t>等</a:t>
            </a:r>
            <a:r>
              <a:rPr lang="zh-CN" altLang="en-US" dirty="0" smtClean="0"/>
              <a:t>。</a:t>
            </a:r>
            <a:r>
              <a:rPr lang="en-US" altLang="zh-CN" dirty="0" smtClean="0"/>
              <a:t>matplotlib</a:t>
            </a:r>
            <a:r>
              <a:rPr lang="zh-CN" altLang="en-US" dirty="0"/>
              <a:t>还有许多插件工具集，如用于</a:t>
            </a:r>
            <a:r>
              <a:rPr lang="en-US" altLang="zh-CN" dirty="0"/>
              <a:t>3D</a:t>
            </a:r>
            <a:r>
              <a:rPr lang="zh-CN" altLang="en-US" dirty="0"/>
              <a:t>图形的</a:t>
            </a:r>
            <a:r>
              <a:rPr lang="en-US" altLang="zh-CN" dirty="0"/>
              <a:t>mplot3d</a:t>
            </a:r>
            <a:r>
              <a:rPr lang="zh-CN" altLang="en-US" dirty="0"/>
              <a:t>以及用于地图和投影的</a:t>
            </a:r>
            <a:r>
              <a:rPr lang="en-US" altLang="zh-CN" dirty="0"/>
              <a:t>basemap</a:t>
            </a:r>
            <a:r>
              <a:rPr lang="zh-CN" altLang="en-US" dirty="0" smtClean="0"/>
              <a:t>。</a:t>
            </a:r>
            <a:endParaRPr lang="en-US" altLang="zh-CN" dirty="0" smtClean="0"/>
          </a:p>
          <a:p>
            <a:r>
              <a:rPr lang="zh-CN" altLang="en-US" dirty="0"/>
              <a:t>数</a:t>
            </a:r>
            <a:r>
              <a:rPr lang="zh-CN" altLang="en-US" dirty="0" smtClean="0"/>
              <a:t>据可视化的附加工具包，如</a:t>
            </a:r>
            <a:r>
              <a:rPr lang="en-US" altLang="zh-CN" smtClean="0"/>
              <a:t>seaborn(http://seaborn.pydata.org)</a:t>
            </a:r>
            <a:endParaRPr lang="en-US" altLang="zh-CN" dirty="0" smtClean="0"/>
          </a:p>
          <a:p>
            <a:r>
              <a:rPr lang="zh-CN" altLang="en-US" dirty="0" smtClean="0"/>
              <a:t>注意：在</a:t>
            </a:r>
            <a:r>
              <a:rPr lang="en-US" altLang="zh-CN" dirty="0" smtClean="0"/>
              <a:t>jupyter notebook</a:t>
            </a:r>
            <a:r>
              <a:rPr lang="zh-CN" altLang="en-US" dirty="0" smtClean="0"/>
              <a:t>画图，要</a:t>
            </a:r>
            <a:r>
              <a:rPr lang="zh-CN" altLang="en-US" dirty="0"/>
              <a:t>执行</a:t>
            </a:r>
            <a:r>
              <a:rPr lang="en-US" altLang="zh-CN" dirty="0" smtClean="0"/>
              <a:t>%matplotlib notebook</a:t>
            </a:r>
            <a:endParaRPr lang="zh-CN" altLang="en-US" dirty="0"/>
          </a:p>
        </p:txBody>
      </p:sp>
    </p:spTree>
    <p:extLst>
      <p:ext uri="{BB962C8B-B14F-4D97-AF65-F5344CB8AC3E}">
        <p14:creationId xmlns:p14="http://schemas.microsoft.com/office/powerpoint/2010/main" val="420333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
            </a:r>
            <a:r>
              <a:rPr lang="en-US" altLang="zh-CN" dirty="0" smtClean="0"/>
              <a:t>atplotlib API</a:t>
            </a:r>
            <a:r>
              <a:rPr lang="zh-CN" altLang="en-US" dirty="0" smtClean="0"/>
              <a:t>入门</a:t>
            </a:r>
            <a:endParaRPr lang="zh-CN" altLang="en-US" dirty="0"/>
          </a:p>
        </p:txBody>
      </p:sp>
      <p:sp>
        <p:nvSpPr>
          <p:cNvPr id="3" name="内容占位符 2"/>
          <p:cNvSpPr>
            <a:spLocks noGrp="1"/>
          </p:cNvSpPr>
          <p:nvPr>
            <p:ph idx="1"/>
          </p:nvPr>
        </p:nvSpPr>
        <p:spPr>
          <a:xfrm>
            <a:off x="838200" y="1825625"/>
            <a:ext cx="4552406" cy="4351338"/>
          </a:xfrm>
        </p:spPr>
        <p:txBody>
          <a:bodyPr>
            <a:normAutofit fontScale="92500" lnSpcReduction="10000"/>
          </a:bodyPr>
          <a:lstStyle/>
          <a:p>
            <a:r>
              <a:rPr lang="zh-CN" altLang="en-US" dirty="0"/>
              <a:t>使用</a:t>
            </a:r>
            <a:r>
              <a:rPr lang="en-US" altLang="zh-CN" dirty="0"/>
              <a:t>matplotlib</a:t>
            </a:r>
            <a:r>
              <a:rPr lang="zh-CN" altLang="en-US" dirty="0"/>
              <a:t>的办法有很多种，最常用的方式是</a:t>
            </a:r>
            <a:r>
              <a:rPr lang="en-US" altLang="zh-CN" dirty="0"/>
              <a:t>Pylab</a:t>
            </a:r>
            <a:r>
              <a:rPr lang="zh-CN" altLang="en-US" dirty="0"/>
              <a:t>模式的</a:t>
            </a:r>
            <a:r>
              <a:rPr lang="en-US" altLang="zh-CN" dirty="0"/>
              <a:t>IPython</a:t>
            </a:r>
            <a:r>
              <a:rPr lang="zh-CN" altLang="en-US" dirty="0"/>
              <a:t>（</a:t>
            </a:r>
            <a:r>
              <a:rPr lang="en-US" altLang="zh-CN" dirty="0"/>
              <a:t>ipython --pylab</a:t>
            </a:r>
            <a:r>
              <a:rPr lang="zh-CN" altLang="en-US" dirty="0"/>
              <a:t>）。这样会将</a:t>
            </a:r>
            <a:r>
              <a:rPr lang="en-US" altLang="zh-CN" dirty="0"/>
              <a:t>IPython</a:t>
            </a:r>
            <a:r>
              <a:rPr lang="zh-CN" altLang="en-US" dirty="0"/>
              <a:t>配置为使用你所指定的</a:t>
            </a:r>
            <a:r>
              <a:rPr lang="en-US" altLang="zh-CN" dirty="0"/>
              <a:t>matplotlib GUI</a:t>
            </a:r>
            <a:r>
              <a:rPr lang="zh-CN" altLang="en-US" dirty="0"/>
              <a:t>后端（</a:t>
            </a:r>
            <a:r>
              <a:rPr lang="en-US" altLang="zh-CN" dirty="0"/>
              <a:t>Tk</a:t>
            </a:r>
            <a:r>
              <a:rPr lang="zh-CN" altLang="en-US" dirty="0"/>
              <a:t>、</a:t>
            </a:r>
            <a:r>
              <a:rPr lang="en-US" altLang="zh-CN" dirty="0"/>
              <a:t>wxPython</a:t>
            </a:r>
            <a:r>
              <a:rPr lang="zh-CN" altLang="en-US" dirty="0"/>
              <a:t>、</a:t>
            </a:r>
            <a:r>
              <a:rPr lang="en-US" altLang="zh-CN" dirty="0"/>
              <a:t>PyQt</a:t>
            </a:r>
            <a:r>
              <a:rPr lang="zh-CN" altLang="en-US" dirty="0"/>
              <a:t>、</a:t>
            </a:r>
            <a:r>
              <a:rPr lang="en-US" altLang="zh-CN" dirty="0"/>
              <a:t>Mac OS X native</a:t>
            </a:r>
            <a:r>
              <a:rPr lang="zh-CN" altLang="en-US" dirty="0"/>
              <a:t>、</a:t>
            </a:r>
            <a:r>
              <a:rPr lang="en-US" altLang="zh-CN" dirty="0"/>
              <a:t>GTK</a:t>
            </a:r>
            <a:r>
              <a:rPr lang="zh-CN" altLang="en-US" dirty="0"/>
              <a:t>）。对大部分用户而言，默认的后端就已经够用了</a:t>
            </a:r>
            <a:r>
              <a:rPr lang="zh-CN" altLang="en-US" dirty="0" smtClean="0"/>
              <a:t>。</a:t>
            </a:r>
            <a:endParaRPr lang="en-US" altLang="zh-CN" dirty="0" smtClean="0"/>
          </a:p>
          <a:p>
            <a:r>
              <a:rPr lang="en-US" altLang="zh-CN" dirty="0" smtClean="0"/>
              <a:t>Pylab</a:t>
            </a:r>
            <a:r>
              <a:rPr lang="zh-CN" altLang="en-US" dirty="0"/>
              <a:t>模式还会向</a:t>
            </a:r>
            <a:r>
              <a:rPr lang="en-US" altLang="zh-CN" dirty="0"/>
              <a:t>IPython</a:t>
            </a:r>
            <a:r>
              <a:rPr lang="zh-CN" altLang="en-US" dirty="0"/>
              <a:t>引入一大堆模块和函数以提供一种更接近于</a:t>
            </a:r>
            <a:r>
              <a:rPr lang="en-US" altLang="zh-CN" dirty="0"/>
              <a:t>MATLAB</a:t>
            </a:r>
            <a:r>
              <a:rPr lang="zh-CN" altLang="en-US" dirty="0"/>
              <a:t>的界</a:t>
            </a:r>
            <a:r>
              <a:rPr lang="zh-CN" altLang="en-US" dirty="0" smtClean="0"/>
              <a:t>面。</a:t>
            </a:r>
            <a:endParaRPr lang="zh-CN" altLang="en-US" dirty="0"/>
          </a:p>
        </p:txBody>
      </p:sp>
      <p:pic>
        <p:nvPicPr>
          <p:cNvPr id="5" name="图片 4"/>
          <p:cNvPicPr>
            <a:picLocks noChangeAspect="1"/>
          </p:cNvPicPr>
          <p:nvPr/>
        </p:nvPicPr>
        <p:blipFill>
          <a:blip r:embed="rId2"/>
          <a:stretch>
            <a:fillRect/>
          </a:stretch>
        </p:blipFill>
        <p:spPr>
          <a:xfrm>
            <a:off x="5518389" y="1690688"/>
            <a:ext cx="6536110" cy="2747704"/>
          </a:xfrm>
          <a:prstGeom prst="rect">
            <a:avLst/>
          </a:prstGeom>
        </p:spPr>
      </p:pic>
    </p:spTree>
    <p:extLst>
      <p:ext uri="{BB962C8B-B14F-4D97-AF65-F5344CB8AC3E}">
        <p14:creationId xmlns:p14="http://schemas.microsoft.com/office/powerpoint/2010/main" val="3342260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Figure</a:t>
            </a:r>
            <a:r>
              <a:rPr lang="zh-CN" altLang="en-US" dirty="0" smtClean="0"/>
              <a:t>和</a:t>
            </a:r>
            <a:r>
              <a:rPr lang="en-US" altLang="zh-CN" dirty="0" smtClean="0"/>
              <a:t>Subplot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924617" y="1690688"/>
            <a:ext cx="4542857" cy="3552381"/>
          </a:xfrm>
          <a:prstGeom prst="rect">
            <a:avLst/>
          </a:prstGeom>
        </p:spPr>
      </p:pic>
      <p:pic>
        <p:nvPicPr>
          <p:cNvPr id="5" name="图片 4"/>
          <p:cNvPicPr>
            <a:picLocks noChangeAspect="1"/>
          </p:cNvPicPr>
          <p:nvPr/>
        </p:nvPicPr>
        <p:blipFill>
          <a:blip r:embed="rId3"/>
          <a:stretch>
            <a:fillRect/>
          </a:stretch>
        </p:blipFill>
        <p:spPr>
          <a:xfrm>
            <a:off x="5384855" y="1027906"/>
            <a:ext cx="6247619" cy="5428571"/>
          </a:xfrm>
          <a:prstGeom prst="rect">
            <a:avLst/>
          </a:prstGeom>
        </p:spPr>
      </p:pic>
    </p:spTree>
    <p:extLst>
      <p:ext uri="{BB962C8B-B14F-4D97-AF65-F5344CB8AC3E}">
        <p14:creationId xmlns:p14="http://schemas.microsoft.com/office/powerpoint/2010/main" val="239151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Figure</a:t>
            </a:r>
            <a:r>
              <a:rPr lang="zh-CN" altLang="en-US" dirty="0"/>
              <a:t>和</a:t>
            </a:r>
            <a:r>
              <a:rPr lang="en-US" altLang="zh-CN" dirty="0" smtClean="0"/>
              <a:t>Subplot</a:t>
            </a:r>
            <a:r>
              <a:rPr lang="zh-CN" altLang="en-US" dirty="0" smtClean="0"/>
              <a:t>（</a:t>
            </a:r>
            <a:r>
              <a:rPr lang="en-US" altLang="zh-CN" dirty="0" smtClean="0"/>
              <a:t>cond</a:t>
            </a:r>
            <a:r>
              <a:rPr lang="en-US" altLang="zh-CN" dirty="0"/>
              <a:t>.</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20282" y="1769524"/>
            <a:ext cx="5800000" cy="1580952"/>
          </a:xfrm>
          <a:prstGeom prst="rect">
            <a:avLst/>
          </a:prstGeom>
        </p:spPr>
      </p:pic>
      <p:pic>
        <p:nvPicPr>
          <p:cNvPr id="5" name="图片 4"/>
          <p:cNvPicPr>
            <a:picLocks noChangeAspect="1"/>
          </p:cNvPicPr>
          <p:nvPr/>
        </p:nvPicPr>
        <p:blipFill>
          <a:blip r:embed="rId3"/>
          <a:stretch>
            <a:fillRect/>
          </a:stretch>
        </p:blipFill>
        <p:spPr>
          <a:xfrm>
            <a:off x="6020282" y="1287008"/>
            <a:ext cx="6247619" cy="5428571"/>
          </a:xfrm>
          <a:prstGeom prst="rect">
            <a:avLst/>
          </a:prstGeom>
        </p:spPr>
      </p:pic>
      <p:pic>
        <p:nvPicPr>
          <p:cNvPr id="6" name="图片 5"/>
          <p:cNvPicPr>
            <a:picLocks noChangeAspect="1"/>
          </p:cNvPicPr>
          <p:nvPr/>
        </p:nvPicPr>
        <p:blipFill>
          <a:blip r:embed="rId4"/>
          <a:stretch>
            <a:fillRect/>
          </a:stretch>
        </p:blipFill>
        <p:spPr>
          <a:xfrm>
            <a:off x="358377" y="3701814"/>
            <a:ext cx="5523809" cy="2123810"/>
          </a:xfrm>
          <a:prstGeom prst="rect">
            <a:avLst/>
          </a:prstGeom>
        </p:spPr>
      </p:pic>
    </p:spTree>
    <p:extLst>
      <p:ext uri="{BB962C8B-B14F-4D97-AF65-F5344CB8AC3E}">
        <p14:creationId xmlns:p14="http://schemas.microsoft.com/office/powerpoint/2010/main" val="4202116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2853</Words>
  <Application>Microsoft Office PowerPoint</Application>
  <PresentationFormat>宽屏</PresentationFormat>
  <Paragraphs>97</Paragraphs>
  <Slides>33</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宋体</vt:lpstr>
      <vt:lpstr>Arial</vt:lpstr>
      <vt:lpstr>Calibri</vt:lpstr>
      <vt:lpstr>Calibri Light</vt:lpstr>
      <vt:lpstr>Office 主题</vt:lpstr>
      <vt:lpstr>表达情感的形式有多少种？</vt:lpstr>
      <vt:lpstr>不局限于此</vt:lpstr>
      <vt:lpstr>图的作用</vt:lpstr>
      <vt:lpstr>使用过的图形工具</vt:lpstr>
      <vt:lpstr>第9章 绘图和可视化</vt:lpstr>
      <vt:lpstr>准备</vt:lpstr>
      <vt:lpstr>matplotlib API入门</vt:lpstr>
      <vt:lpstr>Figure和Subplot</vt:lpstr>
      <vt:lpstr>Figure和Subplot（cond.）</vt:lpstr>
      <vt:lpstr>调整subplot周围的间距</vt:lpstr>
      <vt:lpstr>颜色、标记和线型</vt:lpstr>
      <vt:lpstr>刻度、标签和图例</vt:lpstr>
      <vt:lpstr>PowerPoint 演示文稿</vt:lpstr>
      <vt:lpstr>添加图例</vt:lpstr>
      <vt:lpstr>注解以及在Subplot上绘图</vt:lpstr>
      <vt:lpstr>将图表保存到文件</vt:lpstr>
      <vt:lpstr>Figure.savefig的选项</vt:lpstr>
      <vt:lpstr>pandas中的绘图函数</vt:lpstr>
      <vt:lpstr>线性图</vt:lpstr>
      <vt:lpstr>柱状图-堆积柱状图</vt:lpstr>
      <vt:lpstr>直方图和密度图</vt:lpstr>
      <vt:lpstr>散布图</vt:lpstr>
      <vt:lpstr>绘制地图：图形化显示海地地震危机数据</vt:lpstr>
      <vt:lpstr>案例1-多级雷达图绘制</vt:lpstr>
      <vt:lpstr>步骤：</vt:lpstr>
      <vt:lpstr>code</vt:lpstr>
      <vt:lpstr>案例2-霍兰德人格分析雷达图</vt:lpstr>
      <vt:lpstr>案例2-霍兰德人格分析雷达图（cond.）</vt:lpstr>
      <vt:lpstr>Python图形化工具生态系统</vt:lpstr>
      <vt:lpstr>chaco ['tʃɑ:kəu]</vt:lpstr>
      <vt:lpstr>mayavi</vt:lpstr>
      <vt:lpstr>其他库</vt:lpstr>
      <vt:lpstr>图形化工具的未来</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绘图和可视化</dc:title>
  <dc:creator>llh</dc:creator>
  <cp:lastModifiedBy>llh</cp:lastModifiedBy>
  <cp:revision>37</cp:revision>
  <dcterms:created xsi:type="dcterms:W3CDTF">2018-05-07T03:44:07Z</dcterms:created>
  <dcterms:modified xsi:type="dcterms:W3CDTF">2019-05-26T11:55:27Z</dcterms:modified>
</cp:coreProperties>
</file>