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65" r:id="rId4"/>
    <p:sldId id="264" r:id="rId5"/>
    <p:sldId id="258" r:id="rId6"/>
    <p:sldId id="259" r:id="rId7"/>
    <p:sldId id="267" r:id="rId8"/>
    <p:sldId id="277" r:id="rId9"/>
    <p:sldId id="266" r:id="rId10"/>
    <p:sldId id="279" r:id="rId11"/>
    <p:sldId id="268" r:id="rId12"/>
    <p:sldId id="280" r:id="rId13"/>
    <p:sldId id="281" r:id="rId14"/>
    <p:sldId id="269" r:id="rId15"/>
    <p:sldId id="260" r:id="rId16"/>
    <p:sldId id="261" r:id="rId17"/>
    <p:sldId id="272" r:id="rId18"/>
    <p:sldId id="274" r:id="rId19"/>
    <p:sldId id="273" r:id="rId20"/>
    <p:sldId id="275" r:id="rId21"/>
    <p:sldId id="262" r:id="rId22"/>
    <p:sldId id="276"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4" autoAdjust="0"/>
  </p:normalViewPr>
  <p:slideViewPr>
    <p:cSldViewPr snapToGrid="0" snapToObjects="1">
      <p:cViewPr varScale="1">
        <p:scale>
          <a:sx n="76" d="100"/>
          <a:sy n="76" d="100"/>
        </p:scale>
        <p:origin x="157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8A157-8760-0D49-BA72-22C771D6996C}" type="datetimeFigureOut">
              <a:rPr lang="en-US" smtClean="0"/>
              <a:t>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47D436-E2E8-6A4D-8A05-012EDD9998C4}" type="slidenum">
              <a:rPr lang="en-US" smtClean="0"/>
              <a:t>‹Nr.›</a:t>
            </a:fld>
            <a:endParaRPr lang="en-US"/>
          </a:p>
        </p:txBody>
      </p:sp>
    </p:spTree>
    <p:extLst>
      <p:ext uri="{BB962C8B-B14F-4D97-AF65-F5344CB8AC3E}">
        <p14:creationId xmlns:p14="http://schemas.microsoft.com/office/powerpoint/2010/main" val="7332956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Title slide - Include the project title, presenter name(s), and date.</a:t>
            </a:r>
          </a:p>
        </p:txBody>
      </p:sp>
      <p:sp>
        <p:nvSpPr>
          <p:cNvPr id="4" name="Slide Number Placeholder 3"/>
          <p:cNvSpPr>
            <a:spLocks noGrp="1"/>
          </p:cNvSpPr>
          <p:nvPr>
            <p:ph type="sldNum" sz="quarter" idx="10"/>
          </p:nvPr>
        </p:nvSpPr>
        <p:spPr/>
        <p:txBody>
          <a:bodyPr/>
          <a:lstStyle/>
          <a:p>
            <a:fld id="{7947D436-E2E8-6A4D-8A05-012EDD9998C4}" type="slidenum">
              <a:rPr lang="en-US" smtClean="0"/>
              <a:t>1</a:t>
            </a:fld>
            <a:endParaRPr lang="en-US"/>
          </a:p>
        </p:txBody>
      </p:sp>
    </p:spTree>
    <p:extLst>
      <p:ext uri="{BB962C8B-B14F-4D97-AF65-F5344CB8AC3E}">
        <p14:creationId xmlns:p14="http://schemas.microsoft.com/office/powerpoint/2010/main" val="3872800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Arial" panose="020B0604020202020204" pitchFamily="34" charset="0"/>
                <a:ea typeface="Calibri" panose="020F0502020204030204" pitchFamily="34" charset="0"/>
              </a:rPr>
              <a:t>The second script utilizes the same implementation of the Implicit Euler method, but this time the step size is adaptive based on the second derivative. I</a:t>
            </a:r>
            <a:r>
              <a:rPr lang="en-US" sz="1800" dirty="0">
                <a:solidFill>
                  <a:srgbClr val="5D6879"/>
                </a:solidFill>
                <a:effectLst/>
                <a:latin typeface="Arial" panose="020B0604020202020204" pitchFamily="34" charset="0"/>
                <a:ea typeface="Times New Roman" panose="02020603050405020304" pitchFamily="18" charset="0"/>
              </a:rPr>
              <a:t>t solves</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rPr>
              <a:t>the differential equation initially with a constant step size h using a while loop. Inside the loop, it calculates the first and second derivatives and adjusts h accordingly. Finally,</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rPr>
              <a:t>it calculates the real values of x and the MSE and visualizes the solution.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10</a:t>
            </a:fld>
            <a:endParaRPr lang="en-US"/>
          </a:p>
        </p:txBody>
      </p:sp>
    </p:spTree>
    <p:extLst>
      <p:ext uri="{BB962C8B-B14F-4D97-AF65-F5344CB8AC3E}">
        <p14:creationId xmlns:p14="http://schemas.microsoft.com/office/powerpoint/2010/main" val="267817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Once again, the implicit Euler method is implemented using the Newton method at each time step, but this time, the goal is to adjust the step size h in a such a way as to minimize the MSE by using gradient descent. Gradient descent is a widely used optimization algorithm that can be used to minimize a function by iteratively updating its parameters in the direction of the negative gradient of the function, which corresponds to the steepest descent direction of the function.</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In the first part of the code, some initial values are set for x, t, h, and the step size for Newton’s method, which is used in the gradient descent function. The error is also set to a small value.</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Then, the while loop starts for the Euler method. Within the while loop, the </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gradient descent </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function is called to find the value of h that minimizes the MSE. The MSE is then minimized</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using gradient descent by adjusting the value of h, and the adjusted value of h is stored in the </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h</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-array and is used to calculate the next value of x using Newton’s method. The new value of t is then calculated using the adjusted value of h and the loop continues until </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t_array</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is greater than </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t_end</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 at which point the loop stops.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11</a:t>
            </a:fld>
            <a:endParaRPr lang="en-US"/>
          </a:p>
        </p:txBody>
      </p:sp>
    </p:spTree>
    <p:extLst>
      <p:ext uri="{BB962C8B-B14F-4D97-AF65-F5344CB8AC3E}">
        <p14:creationId xmlns:p14="http://schemas.microsoft.com/office/powerpoint/2010/main" val="175634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Once again, the implicit Euler method is implemented using the Newton method at each time step, but this time, the goal is to adjust the step size h in a such a way as to minimize the MSE by using gradient descent. Gradient descent is a widely used optimization algorithm that can be used to minimize a function by iteratively updating its parameters in the direction of the negative gradient of the function, which corresponds to the steepest descent direction of the function.</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In the first part of the code, some initial values are set for x, t, h, and the step size for Newton’s method, which is used in the gradient descent function. The error is also set to a small value.</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Then, the while loop starts for the Euler method. Within the while loop, the </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gradient descent </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function is called to find the value of h that minimizes the MSE. The MSE is then minimized</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using gradient descent by adjusting the value of h, and the adjusted value of h is stored in the </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h</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-array and is used to calculate the next value of x using Newton’s method. The new value of t is then calculated using the adjusted value of h and the loop continues until </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t_array</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is greater than </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t_end</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 at which point the loop stops.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12</a:t>
            </a:fld>
            <a:endParaRPr lang="en-US"/>
          </a:p>
        </p:txBody>
      </p:sp>
    </p:spTree>
    <p:extLst>
      <p:ext uri="{BB962C8B-B14F-4D97-AF65-F5344CB8AC3E}">
        <p14:creationId xmlns:p14="http://schemas.microsoft.com/office/powerpoint/2010/main" val="1899206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Once again, the implicit Euler method is implemented using the Newton method at each time step, but this time, the goal is to adjust the step size h in a such a way as to minimize the MSE by using gradient descent. Gradient descent is a widely used optimization algorithm that can be used to minimize a function by iteratively updating its parameters in the direction of the negative gradient of the function, which corresponds to the steepest descent direction of the function.</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In the first part of the code, some initial values are set for x, t, h, and the step size for Newton’s method, which is used in the gradient descent function. The error is also set to a small value.</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Then, the while loop starts for the Euler method. Within the while loop, the </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gradient descent </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function is called to find the value of h that minimizes the MSE. The MSE is then minimized</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using gradient descent by adjusting the value of h, and the adjusted value of h is stored in the </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h</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-array and is used to calculate the next value of x using Newton’s method. The new value of t is then calculated using the adjusted value of h and the loop continues until </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t_array</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is greater than </a:t>
            </a:r>
            <a:r>
              <a:rPr lang="en-US" sz="1800" dirty="0" err="1">
                <a:solidFill>
                  <a:srgbClr val="5D6879"/>
                </a:solidFill>
                <a:effectLst/>
                <a:latin typeface="Courier New" panose="02070309020205020404" pitchFamily="49" charset="0"/>
                <a:ea typeface="Times New Roman" panose="02020603050405020304" pitchFamily="18" charset="0"/>
                <a:cs typeface="Times New Roman" panose="02020603050405020304" pitchFamily="18" charset="0"/>
              </a:rPr>
              <a:t>t_end</a:t>
            </a:r>
            <a:r>
              <a:rPr lang="en-US" sz="1800" dirty="0">
                <a:solidFill>
                  <a:srgbClr val="5D6879"/>
                </a:solidFill>
                <a:effectLst/>
                <a:latin typeface="Arial" panose="020B0604020202020204" pitchFamily="34" charset="0"/>
                <a:ea typeface="Times New Roman" panose="02020603050405020304" pitchFamily="18" charset="0"/>
                <a:cs typeface="Times New Roman" panose="02020603050405020304" pitchFamily="18" charset="0"/>
              </a:rPr>
              <a:t>, at which point the loop stops.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13</a:t>
            </a:fld>
            <a:endParaRPr lang="en-US"/>
          </a:p>
        </p:txBody>
      </p:sp>
    </p:spTree>
    <p:extLst>
      <p:ext uri="{BB962C8B-B14F-4D97-AF65-F5344CB8AC3E}">
        <p14:creationId xmlns:p14="http://schemas.microsoft.com/office/powerpoint/2010/main" val="410577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Arial" panose="020B0604020202020204" pitchFamily="34" charset="0"/>
              </a:rPr>
              <a:t>These IVP’s were chosen because they have analytical solutions and for their different properties (e.g. linear vs nonlinear, variable coefficients), which can affect the performance of the numerical solvers. These examples were used to compare the behavior of the different algorithms and to see which ones perform the best for each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14</a:t>
            </a:fld>
            <a:endParaRPr lang="en-US"/>
          </a:p>
        </p:txBody>
      </p:sp>
    </p:spTree>
    <p:extLst>
      <p:ext uri="{BB962C8B-B14F-4D97-AF65-F5344CB8AC3E}">
        <p14:creationId xmlns:p14="http://schemas.microsoft.com/office/powerpoint/2010/main" val="2307454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15</a:t>
            </a:fld>
            <a:endParaRPr lang="en-US"/>
          </a:p>
        </p:txBody>
      </p:sp>
    </p:spTree>
    <p:extLst>
      <p:ext uri="{BB962C8B-B14F-4D97-AF65-F5344CB8AC3E}">
        <p14:creationId xmlns:p14="http://schemas.microsoft.com/office/powerpoint/2010/main" val="2147894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5D6879"/>
                </a:solidFill>
                <a:effectLst/>
                <a:latin typeface="Arial" panose="020B0604020202020204" pitchFamily="34" charset="0"/>
              </a:rPr>
              <a:t>The results of the constant step size and the second the derivative for the first test IVP are almost identical except for the computation time. This is because the second derivative method uses a constant, maximal step size if the second derivative, which is calculated numerically, is 0. This is the case for this IVP. The number of iterations and accuracy are the almost the same since the maximal step size is the same as the constant step size. Because of a rounding error of the step size of the second derivative, the program additionally does one extra step. The additional computation time is a result of the additional computation of the first and second derivative.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The MSE method shows a higher accuracy as the average MSE is smaller. Additionally, the computation time is lower because of the smaller number of iterations. The reason for the lower number of iteration and higher accuracy is, that in the beginning the adaptation of h to the MSE leads to the almost same step sizes as the constant step size, the step size seems close enough to a minimal error. In the section of the IVP where the ODE shows approximately linear behavior, the MSE method shows larger step sizes than the constant step size, because they do not lead to a significant increase of the error. Therefore, fewer iterations are needed. The program is not sensitive to the propagation of the error. Therefore an optimal h is found that does not significantly increase the error and does not consider the overall error from the previous steps. The MSE values for show that in the beginning, when all methods seem to undershoot the real values, the error increases. After this overshoot the graph of the analytical solution and the graphs of all methods show a very similar course. Because of the error propagation the value of the error for every point in that section is high, but hardly increases.</a:t>
            </a:r>
            <a:endParaRPr lang="en-US" dirty="0"/>
          </a:p>
        </p:txBody>
      </p:sp>
      <p:sp>
        <p:nvSpPr>
          <p:cNvPr id="4" name="Slide Number Placeholder 3"/>
          <p:cNvSpPr>
            <a:spLocks noGrp="1"/>
          </p:cNvSpPr>
          <p:nvPr>
            <p:ph type="sldNum" sz="quarter" idx="10"/>
          </p:nvPr>
        </p:nvSpPr>
        <p:spPr/>
        <p:txBody>
          <a:bodyPr/>
          <a:lstStyle/>
          <a:p>
            <a:fld id="{7947D436-E2E8-6A4D-8A05-012EDD9998C4}" type="slidenum">
              <a:rPr lang="en-US" smtClean="0"/>
              <a:t>16</a:t>
            </a:fld>
            <a:endParaRPr lang="en-US"/>
          </a:p>
        </p:txBody>
      </p:sp>
    </p:spTree>
    <p:extLst>
      <p:ext uri="{BB962C8B-B14F-4D97-AF65-F5344CB8AC3E}">
        <p14:creationId xmlns:p14="http://schemas.microsoft.com/office/powerpoint/2010/main" val="24978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17</a:t>
            </a:fld>
            <a:endParaRPr lang="en-US"/>
          </a:p>
        </p:txBody>
      </p:sp>
    </p:spTree>
    <p:extLst>
      <p:ext uri="{BB962C8B-B14F-4D97-AF65-F5344CB8AC3E}">
        <p14:creationId xmlns:p14="http://schemas.microsoft.com/office/powerpoint/2010/main" val="3625767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constant step size algorithm was 6 % faster than the second derivative method and it required only 3 % as many iterations. However, the accuracy of the second derivative method was seven times higher. The reason why the accuracy is higher is due to the high number of iterations in the sections of domain where the error of the other two methods increases dramatically, which also leads to a higher propagation of error in the end. In contrast, the MSE method, even though it shows a higher number of iterations, exhibited a lower accuracy than the constant step size method. Additionally, the computation time is seven times higher. This is because, in the beginning of the calculation, the step size leading to a minimal MSE is close in value to the constant step size. Early in the domain, error propagation leads to the situation that no h can be found which leads to the minimal MSE later in the domain. Thus, after running the loop for searching the minimum, the program is using a very small h. By using a small step size, especially in the end of the domain where large error occurs, the overall average error increases tremendously leading to less accurate results.</a:t>
            </a:r>
            <a:br>
              <a:rPr lang="en-US" dirty="0"/>
            </a:br>
            <a:r>
              <a:rPr lang="en-US" b="0" i="0" dirty="0">
                <a:effectLst/>
                <a:latin typeface="Arial" panose="020B0604020202020204" pitchFamily="34" charset="0"/>
              </a:rPr>
              <a:t>This problem of the MSE method can also be observed in the MSE values of the MSE method at the last section of graph. They show a lower MSE than the values of the constant step size. But there are more steps taken by the MSE value in this section the average MSE increases dramatically. The second derivative method shows a smaller error propagation than the other two methods.</a:t>
            </a:r>
            <a:endParaRPr lang="en-US" dirty="0"/>
          </a:p>
        </p:txBody>
      </p:sp>
      <p:sp>
        <p:nvSpPr>
          <p:cNvPr id="4" name="Slide Number Placeholder 3"/>
          <p:cNvSpPr>
            <a:spLocks noGrp="1"/>
          </p:cNvSpPr>
          <p:nvPr>
            <p:ph type="sldNum" sz="quarter" idx="10"/>
          </p:nvPr>
        </p:nvSpPr>
        <p:spPr/>
        <p:txBody>
          <a:bodyPr/>
          <a:lstStyle/>
          <a:p>
            <a:fld id="{7947D436-E2E8-6A4D-8A05-012EDD9998C4}" type="slidenum">
              <a:rPr lang="en-US" smtClean="0"/>
              <a:t>18</a:t>
            </a:fld>
            <a:endParaRPr lang="en-US"/>
          </a:p>
        </p:txBody>
      </p:sp>
    </p:spTree>
    <p:extLst>
      <p:ext uri="{BB962C8B-B14F-4D97-AF65-F5344CB8AC3E}">
        <p14:creationId xmlns:p14="http://schemas.microsoft.com/office/powerpoint/2010/main" val="3577437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19</a:t>
            </a:fld>
            <a:endParaRPr lang="en-US"/>
          </a:p>
        </p:txBody>
      </p:sp>
    </p:spTree>
    <p:extLst>
      <p:ext uri="{BB962C8B-B14F-4D97-AF65-F5344CB8AC3E}">
        <p14:creationId xmlns:p14="http://schemas.microsoft.com/office/powerpoint/2010/main" val="30659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Graphically, the idea of the Euler scheme is to take the current value of a target function and its derivative at the current time, and to assume that it is approximately linear for some small change in time h. In other words, drawing a secant line from f(t) at a slope of f’(t). The implicit Euler scheme simply uses the slope at the end of the line approximation, instead of at the beginning of it like the explicit version of the method. When the function f(u, t) is non-linear, then the implicit Euler method results in a set of non-linear equations that need to be solved for each time step. The Newton-Raphson method can be used for this purpose.</a:t>
            </a:r>
          </a:p>
        </p:txBody>
      </p:sp>
      <p:sp>
        <p:nvSpPr>
          <p:cNvPr id="4" name="Slide Number Placeholder 3"/>
          <p:cNvSpPr>
            <a:spLocks noGrp="1"/>
          </p:cNvSpPr>
          <p:nvPr>
            <p:ph type="sldNum" sz="quarter" idx="10"/>
          </p:nvPr>
        </p:nvSpPr>
        <p:spPr/>
        <p:txBody>
          <a:bodyPr/>
          <a:lstStyle/>
          <a:p>
            <a:fld id="{7947D436-E2E8-6A4D-8A05-012EDD9998C4}" type="slidenum">
              <a:rPr lang="en-US" smtClean="0"/>
              <a:t>2</a:t>
            </a:fld>
            <a:endParaRPr lang="en-US"/>
          </a:p>
        </p:txBody>
      </p:sp>
    </p:spTree>
    <p:extLst>
      <p:ext uri="{BB962C8B-B14F-4D97-AF65-F5344CB8AC3E}">
        <p14:creationId xmlns:p14="http://schemas.microsoft.com/office/powerpoint/2010/main" val="4219650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5D6879"/>
                </a:solidFill>
                <a:effectLst/>
                <a:latin typeface="Arial" panose="020B0604020202020204" pitchFamily="34" charset="0"/>
              </a:rPr>
              <a:t>The constant step size and the MSE methods show very similar solutions. The MSE has one step size more which leads to a slightly higher accuracy than the constant step size. This is because the initial step size for finding the optimal step size with a minimal MSE for the MSE method, is the same as the constant step size. Because the MSE is so small anyway, the step size is adjusted only once to see if the maximal tolerance of the error is satisfied and the calculated step size for comparing with the maximal tolerance is taken, which in this case is slightly smaller than the constant step size. Therefore one step more is needed to get to the boundary. The higher computation time is a result of the additional calculation of the minimal MSE with the gradient descent.</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Once again, The second derivative method showed higher accuracy and took a larger number of iterations, especially in the beginning and when the curve of the graph flattens. The step size of the method adjusts as the second derivative increases. This has a significant impact on the accuracy as these sections are highly sensitive to error in the Implicit Euler Method. The computation time is also lower than with the MSE method, which leads to the assumption that the additional calculations needed for the MSE method need more time than of the second derivative method. Even though the second derivative method is more than five times more accurate for this IVP, the question remains if it is necessary if the error in general is very small for all methods. This probably depends on the application.</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There is no error propagation. The error peaks but flattens in the end. This is due to the characteristics of the function. The graph shows a change curvature with one turning point. The Implicit Euler shows the systematic error of undershooting the real curvature. A change of curvature within the course of the graph can lead to a decrease of the error propagation, which is the case for the third IVP.</a:t>
            </a:r>
            <a:endParaRPr lang="en-US" b="0" i="0" dirty="0">
              <a:solidFill>
                <a:srgbClr val="5D6879"/>
              </a:solidFill>
              <a:effectLst/>
              <a:latin typeface="Lato" panose="020F0502020204030203" pitchFamily="34" charset="0"/>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20</a:t>
            </a:fld>
            <a:endParaRPr lang="en-US"/>
          </a:p>
        </p:txBody>
      </p:sp>
    </p:spTree>
    <p:extLst>
      <p:ext uri="{BB962C8B-B14F-4D97-AF65-F5344CB8AC3E}">
        <p14:creationId xmlns:p14="http://schemas.microsoft.com/office/powerpoint/2010/main" val="1380950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Overall, these findings suggest that the use of adaptive step size algorithms, such as the Newton-Raphson, MSE, and second derivative algorithms, can improve the accuracy of numerical solutions for certain types of IVPs. However, the choice of method may depend on the particular characteristics of the problem being solved, and the limitations and challenges associated with each method should be carefully considered.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21</a:t>
            </a:fld>
            <a:endParaRPr lang="en-US"/>
          </a:p>
        </p:txBody>
      </p:sp>
    </p:spTree>
    <p:extLst>
      <p:ext uri="{BB962C8B-B14F-4D97-AF65-F5344CB8AC3E}">
        <p14:creationId xmlns:p14="http://schemas.microsoft.com/office/powerpoint/2010/main" val="73879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Overall, these findings suggest that the use of adaptive step size algorithms, such as the Newton-Raphson, MSE, and second derivative algorithms, can improve the accuracy of numerical solutions for certain types of IVPs. However, the choice of method may depend on the particular characteristics of the problem being solved, and the limitations and challenges associated with each method should be carefully considered.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22</a:t>
            </a:fld>
            <a:endParaRPr lang="en-US"/>
          </a:p>
        </p:txBody>
      </p:sp>
    </p:spTree>
    <p:extLst>
      <p:ext uri="{BB962C8B-B14F-4D97-AF65-F5344CB8AC3E}">
        <p14:creationId xmlns:p14="http://schemas.microsoft.com/office/powerpoint/2010/main" val="301734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23</a:t>
            </a:fld>
            <a:endParaRPr lang="en-US"/>
          </a:p>
        </p:txBody>
      </p:sp>
    </p:spTree>
    <p:extLst>
      <p:ext uri="{BB962C8B-B14F-4D97-AF65-F5344CB8AC3E}">
        <p14:creationId xmlns:p14="http://schemas.microsoft.com/office/powerpoint/2010/main" val="186930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Newton-Raphson method is a well-known technique for solving for roots by successive approximation. An initial guess x1 is chosen such that F(x1) is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reasonably close to 0. The x-intercept of the tangent line evaluated at that point is then used as the guess for the next iteration of the algorithm, which is repeated until some suitable level of tolerance is reached.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3</a:t>
            </a:fld>
            <a:endParaRPr lang="en-US"/>
          </a:p>
        </p:txBody>
      </p:sp>
    </p:spTree>
    <p:extLst>
      <p:ext uri="{BB962C8B-B14F-4D97-AF65-F5344CB8AC3E}">
        <p14:creationId xmlns:p14="http://schemas.microsoft.com/office/powerpoint/2010/main" val="421965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stability of the method is not guaranteed for all step sizes. It depends on the ODE being considered. If the solution varies rapidly over a portion of the time interval and slowly over the remaining time, then using a fixed time step is inefficient. Using a variable step </a:t>
            </a:r>
            <a:r>
              <a:rPr lang="en-US" sz="1200" kern="1200" dirty="0" err="1">
                <a:solidFill>
                  <a:schemeClr val="tx1"/>
                </a:solidFill>
                <a:effectLst/>
                <a:latin typeface="+mn-lt"/>
                <a:ea typeface="+mn-ea"/>
                <a:cs typeface="+mn-cs"/>
              </a:rPr>
              <a:t>sizeis</a:t>
            </a:r>
            <a:r>
              <a:rPr lang="en-US" sz="1200" kern="1200" dirty="0">
                <a:solidFill>
                  <a:schemeClr val="tx1"/>
                </a:solidFill>
                <a:effectLst/>
                <a:latin typeface="+mn-lt"/>
                <a:ea typeface="+mn-ea"/>
                <a:cs typeface="+mn-cs"/>
              </a:rPr>
              <a:t> particularly important when there is large variation in the magnitude of the derivative of the function, but if it is implemented efficiently, then it can also serve to reduce computation time since fewer time steps are required for relatively “smooth” functions.</a:t>
            </a:r>
          </a:p>
          <a:p>
            <a:r>
              <a:rPr lang="en-US" sz="1200" kern="1200" dirty="0">
                <a:solidFill>
                  <a:schemeClr val="tx1"/>
                </a:solidFill>
                <a:effectLst/>
                <a:latin typeface="+mn-lt"/>
                <a:ea typeface="+mn-ea"/>
                <a:cs typeface="+mn-cs"/>
              </a:rPr>
              <a:t>Adaptive step automatically adjust the step size based on the accuracy of the solution. This can improve the efficiency of the integration, since the step size can be increased when the solution is accurate and decreased when the solution is less accurate. This can reduce the total number of steps required to reach the desired tolerance, which can result in a significant reduction in computation time.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4</a:t>
            </a:fld>
            <a:endParaRPr lang="en-US"/>
          </a:p>
        </p:txBody>
      </p:sp>
    </p:spTree>
    <p:extLst>
      <p:ext uri="{BB962C8B-B14F-4D97-AF65-F5344CB8AC3E}">
        <p14:creationId xmlns:p14="http://schemas.microsoft.com/office/powerpoint/2010/main" val="421965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analysis compared three novel algorithms that were developed for this project (read them). To evaluate the performance of the algorithms, a set of test problems with known analytical solutions were used (we will see those in a minute). This allowed for comparison between the computed solutions and the true solutions in order to measure the accuracy and efficiency of the new algorithms.</a:t>
            </a:r>
          </a:p>
        </p:txBody>
      </p:sp>
      <p:sp>
        <p:nvSpPr>
          <p:cNvPr id="4" name="Slide Number Placeholder 3"/>
          <p:cNvSpPr>
            <a:spLocks noGrp="1"/>
          </p:cNvSpPr>
          <p:nvPr>
            <p:ph type="sldNum" sz="quarter" idx="10"/>
          </p:nvPr>
        </p:nvSpPr>
        <p:spPr/>
        <p:txBody>
          <a:bodyPr/>
          <a:lstStyle/>
          <a:p>
            <a:fld id="{7947D436-E2E8-6A4D-8A05-012EDD9998C4}" type="slidenum">
              <a:rPr lang="en-US" smtClean="0"/>
              <a:t>5</a:t>
            </a:fld>
            <a:endParaRPr lang="en-US"/>
          </a:p>
        </p:txBody>
      </p:sp>
    </p:spTree>
    <p:extLst>
      <p:ext uri="{BB962C8B-B14F-4D97-AF65-F5344CB8AC3E}">
        <p14:creationId xmlns:p14="http://schemas.microsoft.com/office/powerpoint/2010/main" val="33439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56"/>
              </a:spcBef>
              <a:buNone/>
            </a:pPr>
            <a:r>
              <a:rPr lang="en-US" dirty="0"/>
              <a:t>When the second derivative is large, it indicates that the function is changing rapidly, so a smaller step size may be needed to accurately capture the behavior of the function. On the other hand, when the second derivative is small, it indicates that the function is changing slowly, so a larger step size can be used without compromising the accuracy of the solution.</a:t>
            </a:r>
          </a:p>
          <a:p>
            <a:pPr marL="0" indent="0">
              <a:spcBef>
                <a:spcPts val="1056"/>
              </a:spcBef>
              <a:buNone/>
            </a:pPr>
            <a:r>
              <a:rPr lang="en-US" dirty="0"/>
              <a:t>MSE is used to measure the difference between the numerical solution and the true solution. If it’s above a certain threshold, then the approximate solution is not accurate enough, and the step size needs to be reduced in order to improve the accuracy of the solution. On the other hand, if it’s is </a:t>
            </a:r>
            <a:r>
              <a:rPr lang="en-US" i="1" dirty="0"/>
              <a:t>below</a:t>
            </a:r>
            <a:r>
              <a:rPr lang="en-US" dirty="0"/>
              <a:t> the threshold, then the approximate solution is accurate enough, and h can be increased in order to reduce the computational cost of the algorithm. The idea is to adjust the step size so that the RMSE is minimized, while still maintaining an acceptable level of accuracy.</a:t>
            </a:r>
          </a:p>
        </p:txBody>
      </p:sp>
      <p:sp>
        <p:nvSpPr>
          <p:cNvPr id="4" name="Slide Number Placeholder 3"/>
          <p:cNvSpPr>
            <a:spLocks noGrp="1"/>
          </p:cNvSpPr>
          <p:nvPr>
            <p:ph type="sldNum" sz="quarter" idx="10"/>
          </p:nvPr>
        </p:nvSpPr>
        <p:spPr/>
        <p:txBody>
          <a:bodyPr/>
          <a:lstStyle/>
          <a:p>
            <a:fld id="{7947D436-E2E8-6A4D-8A05-012EDD9998C4}" type="slidenum">
              <a:rPr lang="en-US" smtClean="0"/>
              <a:t>6</a:t>
            </a:fld>
            <a:endParaRPr lang="en-US"/>
          </a:p>
        </p:txBody>
      </p:sp>
    </p:spTree>
    <p:extLst>
      <p:ext uri="{BB962C8B-B14F-4D97-AF65-F5344CB8AC3E}">
        <p14:creationId xmlns:p14="http://schemas.microsoft.com/office/powerpoint/2010/main" val="388419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base script implements an implicit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Euler numerical solver that discretizes the time domain using a constant step size </a:t>
            </a:r>
            <a:r>
              <a:rPr lang="en-US" sz="1200" kern="1200" dirty="0" err="1">
                <a:solidFill>
                  <a:schemeClr val="tx1"/>
                </a:solidFill>
                <a:effectLst/>
                <a:latin typeface="+mn-lt"/>
                <a:ea typeface="+mn-ea"/>
                <a:cs typeface="+mn-cs"/>
              </a:rPr>
              <a:t>const_h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approximate the solution to a differential equation defined by the function </a:t>
            </a:r>
            <a:r>
              <a:rPr lang="en-US" sz="1200" kern="1200" dirty="0" err="1">
                <a:solidFill>
                  <a:schemeClr val="tx1"/>
                </a:solidFill>
                <a:effectLst/>
                <a:latin typeface="+mn-lt"/>
                <a:ea typeface="+mn-ea"/>
                <a:cs typeface="+mn-cs"/>
              </a:rPr>
              <a:t>dx_dt</a:t>
            </a:r>
            <a:r>
              <a:rPr lang="en-US" sz="1200" kern="1200" dirty="0">
                <a:solidFill>
                  <a:schemeClr val="tx1"/>
                </a:solidFill>
                <a:effectLst/>
                <a:latin typeface="+mn-lt"/>
                <a:ea typeface="+mn-ea"/>
                <a:cs typeface="+mn-cs"/>
              </a:rPr>
              <a:t>.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code also calculates the MSE between the approximate solution obtained with the Euler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solver and the actual solution of the differential equation.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code first sets up the initial values for the time domain </a:t>
            </a:r>
            <a:r>
              <a:rPr lang="en-US" sz="1200" kern="1200" dirty="0" err="1">
                <a:solidFill>
                  <a:schemeClr val="tx1"/>
                </a:solidFill>
                <a:effectLst/>
                <a:latin typeface="+mn-lt"/>
                <a:ea typeface="+mn-ea"/>
                <a:cs typeface="+mn-cs"/>
              </a:rPr>
              <a:t>t_start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t_end</a:t>
            </a:r>
            <a:r>
              <a:rPr lang="en-US" sz="1200" kern="1200" dirty="0">
                <a:solidFill>
                  <a:schemeClr val="tx1"/>
                </a:solidFill>
                <a:effectLst/>
                <a:latin typeface="+mn-lt"/>
                <a:ea typeface="+mn-ea"/>
                <a:cs typeface="+mn-cs"/>
              </a:rPr>
              <a:t>, the step</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size </a:t>
            </a:r>
            <a:r>
              <a:rPr lang="en-US" sz="1200" kern="1200" dirty="0" err="1">
                <a:solidFill>
                  <a:schemeClr val="tx1"/>
                </a:solidFill>
                <a:effectLst/>
                <a:latin typeface="+mn-lt"/>
                <a:ea typeface="+mn-ea"/>
                <a:cs typeface="+mn-cs"/>
              </a:rPr>
              <a:t>const_h</a:t>
            </a:r>
            <a:r>
              <a:rPr lang="en-US" sz="1200" kern="1200" dirty="0">
                <a:solidFill>
                  <a:schemeClr val="tx1"/>
                </a:solidFill>
                <a:effectLst/>
                <a:latin typeface="+mn-lt"/>
                <a:ea typeface="+mn-ea"/>
                <a:cs typeface="+mn-cs"/>
              </a:rPr>
              <a:t>, and the initial condition for the solution </a:t>
            </a:r>
            <a:r>
              <a:rPr lang="en-US" sz="1200" kern="1200" dirty="0" err="1">
                <a:solidFill>
                  <a:schemeClr val="tx1"/>
                </a:solidFill>
                <a:effectLst/>
                <a:latin typeface="+mn-lt"/>
                <a:ea typeface="+mn-ea"/>
                <a:cs typeface="+mn-cs"/>
              </a:rPr>
              <a:t>x_start</a:t>
            </a:r>
            <a:r>
              <a:rPr lang="en-US" sz="1200" kern="1200" dirty="0">
                <a:solidFill>
                  <a:schemeClr val="tx1"/>
                </a:solidFill>
                <a:effectLst/>
                <a:latin typeface="+mn-lt"/>
                <a:ea typeface="+mn-ea"/>
                <a:cs typeface="+mn-cs"/>
              </a:rPr>
              <a:t>. The code also defines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number of iterations for the Newton method </a:t>
            </a:r>
            <a:r>
              <a:rPr lang="en-US" sz="1200" kern="1200" dirty="0" err="1">
                <a:solidFill>
                  <a:schemeClr val="tx1"/>
                </a:solidFill>
                <a:effectLst/>
                <a:latin typeface="+mn-lt"/>
                <a:ea typeface="+mn-ea"/>
                <a:cs typeface="+mn-cs"/>
              </a:rPr>
              <a:t>step_newt</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the next step, the code sets up a loop that uses the Euler method to calculate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approximate solution of the differential equation. The loop iterates over the time domain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for each iteration, it uses the Newton method to solve the implicit equation obtained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during the Euler step by repeatedly updating the value of xi until the absolute value of f’(xi) is less than the tolerance level </a:t>
            </a:r>
            <a:r>
              <a:rPr lang="en-US" sz="1200" kern="1200" dirty="0" err="1">
                <a:solidFill>
                  <a:schemeClr val="tx1"/>
                </a:solidFill>
                <a:effectLst/>
                <a:latin typeface="+mn-lt"/>
                <a:ea typeface="+mn-ea"/>
                <a:cs typeface="+mn-cs"/>
              </a:rPr>
              <a:t>tol</a:t>
            </a:r>
            <a:r>
              <a:rPr lang="en-US" sz="1200" kern="1200" dirty="0">
                <a:solidFill>
                  <a:schemeClr val="tx1"/>
                </a:solidFill>
                <a:effectLst/>
                <a:latin typeface="+mn-lt"/>
                <a:ea typeface="+mn-ea"/>
                <a:cs typeface="+mn-cs"/>
              </a:rPr>
              <a:t>. The guess for the Newton method is set as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previous solution plus </a:t>
            </a:r>
            <a:r>
              <a:rPr lang="en-US" sz="1200" kern="1200" dirty="0" err="1">
                <a:solidFill>
                  <a:schemeClr val="tx1"/>
                </a:solidFill>
                <a:effectLst/>
                <a:latin typeface="+mn-lt"/>
                <a:ea typeface="+mn-ea"/>
                <a:cs typeface="+mn-cs"/>
              </a:rPr>
              <a:t>const_h</a:t>
            </a:r>
            <a:r>
              <a:rPr lang="en-US" sz="1200" kern="1200" dirty="0">
                <a:solidFill>
                  <a:schemeClr val="tx1"/>
                </a:solidFill>
                <a:effectLst/>
                <a:latin typeface="+mn-lt"/>
                <a:ea typeface="+mn-ea"/>
                <a:cs typeface="+mn-cs"/>
              </a:rPr>
              <a:t>, and the solution for the Newton method is used as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new approximation of the solution.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code then calculates the actual solution of the differential equation and the MSE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between the approximate solution and the actual solution. Finally, the code visualizes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results by plotting the approximate and actual solutions and the MSE. The code also</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includes three helper functions. The </a:t>
            </a:r>
            <a:r>
              <a:rPr lang="en-US" sz="1200" kern="1200" dirty="0" err="1">
                <a:solidFill>
                  <a:schemeClr val="tx1"/>
                </a:solidFill>
                <a:effectLst/>
                <a:latin typeface="+mn-lt"/>
                <a:ea typeface="+mn-ea"/>
                <a:cs typeface="+mn-cs"/>
              </a:rPr>
              <a:t>dx_dt</a:t>
            </a:r>
            <a:r>
              <a:rPr lang="en-US" sz="1200" kern="1200" dirty="0">
                <a:solidFill>
                  <a:schemeClr val="tx1"/>
                </a:solidFill>
                <a:effectLst/>
                <a:latin typeface="+mn-lt"/>
                <a:ea typeface="+mn-ea"/>
                <a:cs typeface="+mn-cs"/>
              </a:rPr>
              <a:t> function defines the differential equation that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needs to be solved. The </a:t>
            </a:r>
            <a:r>
              <a:rPr lang="en-US" sz="1200" kern="1200" dirty="0" err="1">
                <a:solidFill>
                  <a:schemeClr val="tx1"/>
                </a:solidFill>
                <a:effectLst/>
                <a:latin typeface="+mn-lt"/>
                <a:ea typeface="+mn-ea"/>
                <a:cs typeface="+mn-cs"/>
              </a:rPr>
              <a:t>dx_dt_sol</a:t>
            </a:r>
            <a:r>
              <a:rPr lang="en-US" sz="1200" kern="1200" dirty="0">
                <a:solidFill>
                  <a:schemeClr val="tx1"/>
                </a:solidFill>
                <a:effectLst/>
                <a:latin typeface="+mn-lt"/>
                <a:ea typeface="+mn-ea"/>
                <a:cs typeface="+mn-cs"/>
              </a:rPr>
              <a:t> function calculates the actual solution of the differential equation. The newton function implements the Newton method for finding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roots of the implicit equation obtained by the implicit Euler method. The MSE function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calculates the Mean Square Error between the values.</a:t>
            </a:r>
          </a:p>
        </p:txBody>
      </p:sp>
      <p:sp>
        <p:nvSpPr>
          <p:cNvPr id="4" name="Slide Number Placeholder 3"/>
          <p:cNvSpPr>
            <a:spLocks noGrp="1"/>
          </p:cNvSpPr>
          <p:nvPr>
            <p:ph type="sldNum" sz="quarter" idx="10"/>
          </p:nvPr>
        </p:nvSpPr>
        <p:spPr/>
        <p:txBody>
          <a:bodyPr/>
          <a:lstStyle/>
          <a:p>
            <a:fld id="{7947D436-E2E8-6A4D-8A05-012EDD9998C4}" type="slidenum">
              <a:rPr lang="en-US" smtClean="0"/>
              <a:t>7</a:t>
            </a:fld>
            <a:endParaRPr lang="en-US"/>
          </a:p>
        </p:txBody>
      </p:sp>
    </p:spTree>
    <p:extLst>
      <p:ext uri="{BB962C8B-B14F-4D97-AF65-F5344CB8AC3E}">
        <p14:creationId xmlns:p14="http://schemas.microsoft.com/office/powerpoint/2010/main" val="388419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base script implements an implicit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Euler numerical solver that discretizes the time domain using a constant step size </a:t>
            </a:r>
            <a:r>
              <a:rPr lang="en-US" sz="1200" kern="1200" dirty="0" err="1">
                <a:solidFill>
                  <a:schemeClr val="tx1"/>
                </a:solidFill>
                <a:effectLst/>
                <a:latin typeface="+mn-lt"/>
                <a:ea typeface="+mn-ea"/>
                <a:cs typeface="+mn-cs"/>
              </a:rPr>
              <a:t>const_h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approximate the solution to a differential equation defined by the function </a:t>
            </a:r>
            <a:r>
              <a:rPr lang="en-US" sz="1200" kern="1200" dirty="0" err="1">
                <a:solidFill>
                  <a:schemeClr val="tx1"/>
                </a:solidFill>
                <a:effectLst/>
                <a:latin typeface="+mn-lt"/>
                <a:ea typeface="+mn-ea"/>
                <a:cs typeface="+mn-cs"/>
              </a:rPr>
              <a:t>dx_dt</a:t>
            </a:r>
            <a:r>
              <a:rPr lang="en-US" sz="1200" kern="1200" dirty="0">
                <a:solidFill>
                  <a:schemeClr val="tx1"/>
                </a:solidFill>
                <a:effectLst/>
                <a:latin typeface="+mn-lt"/>
                <a:ea typeface="+mn-ea"/>
                <a:cs typeface="+mn-cs"/>
              </a:rPr>
              <a:t>.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code also calculates the MSE between the approximate solution obtained with the Euler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solver and the actual solution of the differential equation.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code first sets up the initial values for the time domain </a:t>
            </a:r>
            <a:r>
              <a:rPr lang="en-US" sz="1200" kern="1200" dirty="0" err="1">
                <a:solidFill>
                  <a:schemeClr val="tx1"/>
                </a:solidFill>
                <a:effectLst/>
                <a:latin typeface="+mn-lt"/>
                <a:ea typeface="+mn-ea"/>
                <a:cs typeface="+mn-cs"/>
              </a:rPr>
              <a:t>t_start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t_end</a:t>
            </a:r>
            <a:r>
              <a:rPr lang="en-US" sz="1200" kern="1200" dirty="0">
                <a:solidFill>
                  <a:schemeClr val="tx1"/>
                </a:solidFill>
                <a:effectLst/>
                <a:latin typeface="+mn-lt"/>
                <a:ea typeface="+mn-ea"/>
                <a:cs typeface="+mn-cs"/>
              </a:rPr>
              <a:t>, the step</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size </a:t>
            </a:r>
            <a:r>
              <a:rPr lang="en-US" sz="1200" kern="1200" dirty="0" err="1">
                <a:solidFill>
                  <a:schemeClr val="tx1"/>
                </a:solidFill>
                <a:effectLst/>
                <a:latin typeface="+mn-lt"/>
                <a:ea typeface="+mn-ea"/>
                <a:cs typeface="+mn-cs"/>
              </a:rPr>
              <a:t>const_h</a:t>
            </a:r>
            <a:r>
              <a:rPr lang="en-US" sz="1200" kern="1200" dirty="0">
                <a:solidFill>
                  <a:schemeClr val="tx1"/>
                </a:solidFill>
                <a:effectLst/>
                <a:latin typeface="+mn-lt"/>
                <a:ea typeface="+mn-ea"/>
                <a:cs typeface="+mn-cs"/>
              </a:rPr>
              <a:t>, and the initial condition for the solution </a:t>
            </a:r>
            <a:r>
              <a:rPr lang="en-US" sz="1200" kern="1200" dirty="0" err="1">
                <a:solidFill>
                  <a:schemeClr val="tx1"/>
                </a:solidFill>
                <a:effectLst/>
                <a:latin typeface="+mn-lt"/>
                <a:ea typeface="+mn-ea"/>
                <a:cs typeface="+mn-cs"/>
              </a:rPr>
              <a:t>x_start</a:t>
            </a:r>
            <a:r>
              <a:rPr lang="en-US" sz="1200" kern="1200" dirty="0">
                <a:solidFill>
                  <a:schemeClr val="tx1"/>
                </a:solidFill>
                <a:effectLst/>
                <a:latin typeface="+mn-lt"/>
                <a:ea typeface="+mn-ea"/>
                <a:cs typeface="+mn-cs"/>
              </a:rPr>
              <a:t>. The code also defines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number of iterations for the Newton method </a:t>
            </a:r>
            <a:r>
              <a:rPr lang="en-US" sz="1200" kern="1200" dirty="0" err="1">
                <a:solidFill>
                  <a:schemeClr val="tx1"/>
                </a:solidFill>
                <a:effectLst/>
                <a:latin typeface="+mn-lt"/>
                <a:ea typeface="+mn-ea"/>
                <a:cs typeface="+mn-cs"/>
              </a:rPr>
              <a:t>step_newt</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the next step, the code sets up a loop that uses the Euler method to calculate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approximate solution of the differential equation. The loop iterates over the time domain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for each iteration, it uses the Newton method to solve the implicit equation obtained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during the Euler step by repeatedly updating the value of xi until the absolute value of f’(xi) is less than the tolerance level </a:t>
            </a:r>
            <a:r>
              <a:rPr lang="en-US" sz="1200" kern="1200" dirty="0" err="1">
                <a:solidFill>
                  <a:schemeClr val="tx1"/>
                </a:solidFill>
                <a:effectLst/>
                <a:latin typeface="+mn-lt"/>
                <a:ea typeface="+mn-ea"/>
                <a:cs typeface="+mn-cs"/>
              </a:rPr>
              <a:t>tol</a:t>
            </a:r>
            <a:r>
              <a:rPr lang="en-US" sz="1200" kern="1200" dirty="0">
                <a:solidFill>
                  <a:schemeClr val="tx1"/>
                </a:solidFill>
                <a:effectLst/>
                <a:latin typeface="+mn-lt"/>
                <a:ea typeface="+mn-ea"/>
                <a:cs typeface="+mn-cs"/>
              </a:rPr>
              <a:t>. The guess for the Newton method is set as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previous solution plus </a:t>
            </a:r>
            <a:r>
              <a:rPr lang="en-US" sz="1200" kern="1200" dirty="0" err="1">
                <a:solidFill>
                  <a:schemeClr val="tx1"/>
                </a:solidFill>
                <a:effectLst/>
                <a:latin typeface="+mn-lt"/>
                <a:ea typeface="+mn-ea"/>
                <a:cs typeface="+mn-cs"/>
              </a:rPr>
              <a:t>const_h</a:t>
            </a:r>
            <a:r>
              <a:rPr lang="en-US" sz="1200" kern="1200" dirty="0">
                <a:solidFill>
                  <a:schemeClr val="tx1"/>
                </a:solidFill>
                <a:effectLst/>
                <a:latin typeface="+mn-lt"/>
                <a:ea typeface="+mn-ea"/>
                <a:cs typeface="+mn-cs"/>
              </a:rPr>
              <a:t>, and the solution for the Newton method is used as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new approximation of the solution.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code then calculates the actual solution of the differential equation and the MSE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between the approximate solution and the actual solution. Finally, the code visualizes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results by plotting the approximate and actual solutions and the MSE. The code also</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includes three helper functions. The </a:t>
            </a:r>
            <a:r>
              <a:rPr lang="en-US" sz="1200" kern="1200" dirty="0" err="1">
                <a:solidFill>
                  <a:schemeClr val="tx1"/>
                </a:solidFill>
                <a:effectLst/>
                <a:latin typeface="+mn-lt"/>
                <a:ea typeface="+mn-ea"/>
                <a:cs typeface="+mn-cs"/>
              </a:rPr>
              <a:t>dx_dt</a:t>
            </a:r>
            <a:r>
              <a:rPr lang="en-US" sz="1200" kern="1200" dirty="0">
                <a:solidFill>
                  <a:schemeClr val="tx1"/>
                </a:solidFill>
                <a:effectLst/>
                <a:latin typeface="+mn-lt"/>
                <a:ea typeface="+mn-ea"/>
                <a:cs typeface="+mn-cs"/>
              </a:rPr>
              <a:t> function defines the differential equation that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needs to be solved. The </a:t>
            </a:r>
            <a:r>
              <a:rPr lang="en-US" sz="1200" kern="1200" dirty="0" err="1">
                <a:solidFill>
                  <a:schemeClr val="tx1"/>
                </a:solidFill>
                <a:effectLst/>
                <a:latin typeface="+mn-lt"/>
                <a:ea typeface="+mn-ea"/>
                <a:cs typeface="+mn-cs"/>
              </a:rPr>
              <a:t>dx_dt_sol</a:t>
            </a:r>
            <a:r>
              <a:rPr lang="en-US" sz="1200" kern="1200" dirty="0">
                <a:solidFill>
                  <a:schemeClr val="tx1"/>
                </a:solidFill>
                <a:effectLst/>
                <a:latin typeface="+mn-lt"/>
                <a:ea typeface="+mn-ea"/>
                <a:cs typeface="+mn-cs"/>
              </a:rPr>
              <a:t> function calculates the actual solution of the differential equation. The newton function implements the Newton method for finding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roots of the implicit equation obtained by the implicit Euler method. The MSE function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calculates the Mean Square Error between the values.</a:t>
            </a:r>
          </a:p>
        </p:txBody>
      </p:sp>
      <p:sp>
        <p:nvSpPr>
          <p:cNvPr id="4" name="Slide Number Placeholder 3"/>
          <p:cNvSpPr>
            <a:spLocks noGrp="1"/>
          </p:cNvSpPr>
          <p:nvPr>
            <p:ph type="sldNum" sz="quarter" idx="10"/>
          </p:nvPr>
        </p:nvSpPr>
        <p:spPr/>
        <p:txBody>
          <a:bodyPr/>
          <a:lstStyle/>
          <a:p>
            <a:fld id="{7947D436-E2E8-6A4D-8A05-012EDD9998C4}" type="slidenum">
              <a:rPr lang="en-US" smtClean="0"/>
              <a:t>8</a:t>
            </a:fld>
            <a:endParaRPr lang="en-US"/>
          </a:p>
        </p:txBody>
      </p:sp>
    </p:spTree>
    <p:extLst>
      <p:ext uri="{BB962C8B-B14F-4D97-AF65-F5344CB8AC3E}">
        <p14:creationId xmlns:p14="http://schemas.microsoft.com/office/powerpoint/2010/main" val="182313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Arial" panose="020B0604020202020204" pitchFamily="34" charset="0"/>
                <a:ea typeface="Calibri" panose="020F0502020204030204" pitchFamily="34" charset="0"/>
              </a:rPr>
              <a:t>The second script utilizes the same implementation of the Implicit Euler method, but this time the step size is adaptive based on the second derivative. I</a:t>
            </a:r>
            <a:r>
              <a:rPr lang="en-US" sz="1800" dirty="0">
                <a:solidFill>
                  <a:srgbClr val="5D6879"/>
                </a:solidFill>
                <a:effectLst/>
                <a:latin typeface="Arial" panose="020B0604020202020204" pitchFamily="34" charset="0"/>
                <a:ea typeface="Times New Roman" panose="02020603050405020304" pitchFamily="18" charset="0"/>
              </a:rPr>
              <a:t>t solves</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rPr>
              <a:t>the differential equation initially with a constant step size h using a while loop. Inside the loop, it calculates the first and second derivatives and adjusts h accordingly. Finally,</a:t>
            </a:r>
            <a:br>
              <a:rPr lang="en-US" sz="1800" dirty="0">
                <a:solidFill>
                  <a:srgbClr val="5D6879"/>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dirty="0">
                <a:solidFill>
                  <a:srgbClr val="5D6879"/>
                </a:solidFill>
                <a:effectLst/>
                <a:latin typeface="Arial" panose="020B0604020202020204" pitchFamily="34" charset="0"/>
                <a:ea typeface="Times New Roman" panose="02020603050405020304" pitchFamily="18" charset="0"/>
              </a:rPr>
              <a:t>it calculates the real values of x and the MSE and visualizes the solution.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47D436-E2E8-6A4D-8A05-012EDD9998C4}" type="slidenum">
              <a:rPr lang="en-US" smtClean="0"/>
              <a:t>9</a:t>
            </a:fld>
            <a:endParaRPr lang="en-US"/>
          </a:p>
        </p:txBody>
      </p:sp>
    </p:spTree>
    <p:extLst>
      <p:ext uri="{BB962C8B-B14F-4D97-AF65-F5344CB8AC3E}">
        <p14:creationId xmlns:p14="http://schemas.microsoft.com/office/powerpoint/2010/main" val="388419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E8A1900-DF5C-4CAF-B99E-7F384B2EAEB5}" type="datetime1">
              <a:rPr lang="en-US" smtClean="0"/>
              <a:t>2/27/2023</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‹Nr.›</a:t>
            </a:fld>
            <a:endParaRPr lang="en-US" dirty="0"/>
          </a:p>
        </p:txBody>
      </p:sp>
      <p:sp>
        <p:nvSpPr>
          <p:cNvPr id="9" name="Footer Placeholder 8"/>
          <p:cNvSpPr>
            <a:spLocks noGrp="1"/>
          </p:cNvSpPr>
          <p:nvPr>
            <p:ph type="ftr" sz="quarter" idx="12"/>
          </p:nvPr>
        </p:nvSpPr>
        <p:spPr/>
        <p:txBody>
          <a:bodyPr/>
          <a:lstStyle/>
          <a:p>
            <a:r>
              <a:rPr lang="en-US"/>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7CD1B6-40B5-4888-BD78-F1568842FA0E}" type="datetime1">
              <a:rPr lang="en-US" smtClean="0"/>
              <a:t>2/27/2023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329A0-9A94-4C4D-B54B-9C62F28807D4}" type="datetime1">
              <a:rPr lang="en-US" smtClean="0"/>
              <a:t>2/27/2023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22600-9CEC-4CF1-B36A-9CD4351257F2}" type="datetime1">
              <a:rPr lang="en-US" smtClean="0"/>
              <a:t>2/27/2023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AEDF2-A3C6-4F5E-B5CE-B39E99EC4C25}" type="datetime1">
              <a:rPr lang="en-US" smtClean="0"/>
              <a:t>2/27/2023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‹Nr.›</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2130E4-54F8-4DEC-B7B0-EB14ED3C1768}" type="datetime1">
              <a:rPr lang="en-US" smtClean="0"/>
              <a:t>2/27/2023</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‹Nr.›</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FAD1143-6CC2-4CBC-ABB8-567642B33056}" type="datetime1">
              <a:rPr lang="en-US" smtClean="0"/>
              <a:t>2/27/2023</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‹Nr.›</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A144-F504-4E13-92BF-2D286FE2E470}" type="datetime1">
              <a:rPr lang="en-US" smtClean="0"/>
              <a:t>2/27/2023</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43324-6560-449F-B090-0A598944BDA2}" type="datetime1">
              <a:rPr lang="en-US" smtClean="0"/>
              <a:t>2/27/2023</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F247B-716B-409B-8B43-ACC52C7254CA}" type="datetime1">
              <a:rPr lang="en-US" smtClean="0"/>
              <a:t>2/27/2023</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FCDC0-363B-463E-A892-FD61BF0897BD}" type="datetime1">
              <a:rPr lang="en-US" smtClean="0"/>
              <a:t>2/27/2023</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C484E6A-CFE2-45E2-AA81-695FD6F92E35}" type="datetime1">
              <a:rPr lang="en-US" smtClean="0"/>
              <a:t>2/27/2023</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‹Nr.›</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80.png"/><Relationship Id="rId7"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00.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18273"/>
            <a:ext cx="7772400" cy="1573725"/>
          </a:xfrm>
        </p:spPr>
        <p:txBody>
          <a:bodyPr/>
          <a:lstStyle/>
          <a:p>
            <a:r>
              <a:rPr lang="en-US" sz="3200" dirty="0"/>
              <a:t>Testing Adaptive Step-Size Algorithms for an Implicit Euler Solver Using the Newton-Raphson Method</a:t>
            </a:r>
          </a:p>
        </p:txBody>
      </p:sp>
      <p:sp>
        <p:nvSpPr>
          <p:cNvPr id="3" name="Subtitle 2"/>
          <p:cNvSpPr>
            <a:spLocks noGrp="1"/>
          </p:cNvSpPr>
          <p:nvPr>
            <p:ph type="subTitle" idx="1"/>
          </p:nvPr>
        </p:nvSpPr>
        <p:spPr>
          <a:xfrm>
            <a:off x="685800" y="5091434"/>
            <a:ext cx="7772400" cy="1080765"/>
          </a:xfrm>
        </p:spPr>
        <p:txBody>
          <a:bodyPr>
            <a:normAutofit/>
          </a:bodyPr>
          <a:lstStyle/>
          <a:p>
            <a:r>
              <a:rPr lang="en-US" sz="1600" dirty="0"/>
              <a:t>March 1, 2023</a:t>
            </a:r>
          </a:p>
        </p:txBody>
      </p:sp>
      <p:pic>
        <p:nvPicPr>
          <p:cNvPr id="5" name="Picture 4" descr="Macintosh HD:Users:hinkleaj:Desktop:HSRW_Logo.jpeg"/>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846" y="414818"/>
            <a:ext cx="2907030" cy="148209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4084134109"/>
              </p:ext>
            </p:extLst>
          </p:nvPr>
        </p:nvGraphicFramePr>
        <p:xfrm>
          <a:off x="604235" y="4123306"/>
          <a:ext cx="7936768" cy="792480"/>
        </p:xfrm>
        <a:graphic>
          <a:graphicData uri="http://schemas.openxmlformats.org/drawingml/2006/table">
            <a:tbl>
              <a:tblPr firstRow="1" bandRow="1">
                <a:tableStyleId>{5C22544A-7EE6-4342-B048-85BDC9FD1C3A}</a:tableStyleId>
              </a:tblPr>
              <a:tblGrid>
                <a:gridCol w="2202939">
                  <a:extLst>
                    <a:ext uri="{9D8B030D-6E8A-4147-A177-3AD203B41FA5}">
                      <a16:colId xmlns:a16="http://schemas.microsoft.com/office/drawing/2014/main" val="20000"/>
                    </a:ext>
                  </a:extLst>
                </a:gridCol>
                <a:gridCol w="5733829">
                  <a:extLst>
                    <a:ext uri="{9D8B030D-6E8A-4147-A177-3AD203B41FA5}">
                      <a16:colId xmlns:a16="http://schemas.microsoft.com/office/drawing/2014/main" val="20001"/>
                    </a:ext>
                  </a:extLst>
                </a:gridCol>
              </a:tblGrid>
              <a:tr h="370840">
                <a:tc>
                  <a:txBody>
                    <a:bodyPr/>
                    <a:lstStyle/>
                    <a:p>
                      <a:r>
                        <a:rPr lang="en-US" sz="2000" b="0" i="0" dirty="0">
                          <a:solidFill>
                            <a:srgbClr val="767676"/>
                          </a:solidFill>
                          <a:latin typeface="+mj-lt"/>
                        </a:rPr>
                        <a:t>Final Project for:</a:t>
                      </a:r>
                    </a:p>
                  </a:txBody>
                  <a:tcPr>
                    <a:noFill/>
                  </a:tcPr>
                </a:tc>
                <a:tc>
                  <a:txBody>
                    <a:bodyPr/>
                    <a:lstStyle/>
                    <a:p>
                      <a:r>
                        <a:rPr lang="en-US" sz="2000" b="0" i="0" dirty="0">
                          <a:solidFill>
                            <a:srgbClr val="767676"/>
                          </a:solidFill>
                          <a:latin typeface="+mj-lt"/>
                        </a:rPr>
                        <a:t>3301 Numerical Methods of Simulation</a:t>
                      </a:r>
                    </a:p>
                  </a:txBody>
                  <a:tcPr>
                    <a:noFill/>
                  </a:tcPr>
                </a:tc>
                <a:extLst>
                  <a:ext uri="{0D108BD9-81ED-4DB2-BD59-A6C34878D82A}">
                    <a16:rowId xmlns:a16="http://schemas.microsoft.com/office/drawing/2014/main" val="10000"/>
                  </a:ext>
                </a:extLst>
              </a:tr>
              <a:tr h="370840">
                <a:tc>
                  <a:txBody>
                    <a:bodyPr/>
                    <a:lstStyle/>
                    <a:p>
                      <a:r>
                        <a:rPr lang="en-US" sz="2000" b="0" i="0" dirty="0">
                          <a:solidFill>
                            <a:srgbClr val="767676"/>
                          </a:solidFill>
                          <a:latin typeface="+mj-lt"/>
                        </a:rPr>
                        <a:t>Submitted by:</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767676"/>
                          </a:solidFill>
                          <a:latin typeface="+mj-lt"/>
                        </a:rPr>
                        <a:t>Sophia </a:t>
                      </a:r>
                      <a:r>
                        <a:rPr lang="en-US" sz="2000" b="0" i="0" dirty="0" err="1">
                          <a:solidFill>
                            <a:srgbClr val="767676"/>
                          </a:solidFill>
                          <a:latin typeface="+mj-lt"/>
                        </a:rPr>
                        <a:t>Döring</a:t>
                      </a:r>
                      <a:r>
                        <a:rPr lang="en-US" sz="2000" b="0" i="0" dirty="0">
                          <a:solidFill>
                            <a:srgbClr val="767676"/>
                          </a:solidFill>
                          <a:latin typeface="+mj-lt"/>
                        </a:rPr>
                        <a:t> (31519) &amp; Aaron Hinkle (22113)</a:t>
                      </a: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4004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C1865293-8F46-853E-6593-E60B653716D9}"/>
              </a:ext>
            </a:extLst>
          </p:cNvPr>
          <p:cNvSpPr txBox="1"/>
          <p:nvPr/>
        </p:nvSpPr>
        <p:spPr>
          <a:xfrm>
            <a:off x="349135" y="1036928"/>
            <a:ext cx="3985386" cy="646331"/>
          </a:xfrm>
          <a:prstGeom prst="rect">
            <a:avLst/>
          </a:prstGeom>
          <a:noFill/>
        </p:spPr>
        <p:txBody>
          <a:bodyPr wrap="none" rtlCol="0">
            <a:spAutoFit/>
          </a:bodyPr>
          <a:lstStyle/>
          <a:p>
            <a:r>
              <a:rPr lang="en-US" sz="1700" u="sng" dirty="0">
                <a:solidFill>
                  <a:srgbClr val="767676"/>
                </a:solidFill>
                <a:effectLst/>
                <a:latin typeface="+mj-lt"/>
                <a:ea typeface="Calibri" panose="020F0502020204030204" pitchFamily="34" charset="0"/>
              </a:rPr>
              <a:t>Structure of Code of 2nd Derivative</a:t>
            </a:r>
            <a:r>
              <a:rPr lang="en-US" sz="1800" i="1" u="sng" dirty="0">
                <a:solidFill>
                  <a:srgbClr val="767676"/>
                </a:solidFill>
                <a:effectLst/>
                <a:latin typeface="+mj-lt"/>
                <a:ea typeface="Times New Roman" panose="02020603050405020304" pitchFamily="18" charset="0"/>
                <a:cs typeface="Times New Roman" panose="02020603050405020304" pitchFamily="18" charset="0"/>
              </a:rPr>
              <a:t>:</a:t>
            </a:r>
            <a:endParaRPr lang="en-US" sz="1800" i="1"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86BB605A-9749-D9FA-DB71-3636ED3F15AA}"/>
              </a:ext>
            </a:extLst>
          </p:cNvPr>
          <p:cNvSpPr>
            <a:spLocks noGrp="1"/>
          </p:cNvSpPr>
          <p:nvPr>
            <p:ph type="sldNum" sz="quarter" idx="12"/>
          </p:nvPr>
        </p:nvSpPr>
        <p:spPr/>
        <p:txBody>
          <a:bodyPr/>
          <a:lstStyle/>
          <a:p>
            <a:fld id="{BA9B540C-44DA-4F69-89C9-7C84606640D3}" type="slidenum">
              <a:rPr lang="en-US" smtClean="0"/>
              <a:pPr/>
              <a:t>10</a:t>
            </a:fld>
            <a:endParaRPr lang="en-US"/>
          </a:p>
        </p:txBody>
      </p:sp>
      <p:pic>
        <p:nvPicPr>
          <p:cNvPr id="9" name="Grafik 8">
            <a:extLst>
              <a:ext uri="{FF2B5EF4-FFF2-40B4-BE49-F238E27FC236}">
                <a16:creationId xmlns:a16="http://schemas.microsoft.com/office/drawing/2014/main" id="{076E434F-8AD5-8BD3-576D-F332BC9AD5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17074" y="1507585"/>
            <a:ext cx="5509852" cy="5039871"/>
          </a:xfrm>
          <a:prstGeom prst="rect">
            <a:avLst/>
          </a:prstGeom>
        </p:spPr>
      </p:pic>
    </p:spTree>
    <p:extLst>
      <p:ext uri="{BB962C8B-B14F-4D97-AF65-F5344CB8AC3E}">
        <p14:creationId xmlns:p14="http://schemas.microsoft.com/office/powerpoint/2010/main" val="91545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768"/>
            <a:ext cx="8229600" cy="5071688"/>
          </a:xfrm>
        </p:spPr>
        <p:txBody>
          <a:bodyPr numCol="2">
            <a:noAutofit/>
          </a:bodyPr>
          <a:lstStyle/>
          <a:p>
            <a:pPr marL="0" indent="0">
              <a:buNone/>
            </a:pPr>
            <a:r>
              <a:rPr lang="en-US" sz="750" b="0" i="0" dirty="0">
                <a:solidFill>
                  <a:srgbClr val="008013"/>
                </a:solidFill>
                <a:effectLst/>
                <a:latin typeface="Consolas" panose="020B0609020204030204" pitchFamily="49" charset="0"/>
              </a:rPr>
              <a:t>% START SOLVING WITH ADJUSTMENT BY MINIMIZING MSE</a:t>
            </a:r>
            <a:endParaRPr lang="en-US" sz="750" b="0" i="0" dirty="0">
              <a:effectLst/>
              <a:latin typeface="Consolas" panose="020B0609020204030204" pitchFamily="49" charset="0"/>
            </a:endParaRPr>
          </a:p>
          <a:p>
            <a:pPr marL="0" indent="0">
              <a:buNone/>
            </a:pPr>
            <a:r>
              <a:rPr lang="en-US" sz="750" b="0" i="0" dirty="0" err="1">
                <a:effectLst/>
                <a:latin typeface="Consolas" panose="020B0609020204030204" pitchFamily="49" charset="0"/>
              </a:rPr>
              <a:t>t_array</a:t>
            </a:r>
            <a:r>
              <a:rPr lang="en-US" sz="750" b="0" i="0" dirty="0">
                <a:effectLst/>
                <a:latin typeface="Consolas" panose="020B0609020204030204" pitchFamily="49" charset="0"/>
              </a:rPr>
              <a:t>(1) = </a:t>
            </a:r>
            <a:r>
              <a:rPr lang="en-US" sz="750" b="0" i="0" dirty="0" err="1">
                <a:effectLst/>
                <a:latin typeface="Consolas" panose="020B0609020204030204" pitchFamily="49" charset="0"/>
              </a:rPr>
              <a:t>t_start</a:t>
            </a:r>
            <a:r>
              <a:rPr lang="en-US" sz="750" b="0" i="0" dirty="0">
                <a:effectLst/>
                <a:latin typeface="Consolas" panose="020B0609020204030204" pitchFamily="49" charset="0"/>
              </a:rPr>
              <a:t>;</a:t>
            </a:r>
          </a:p>
          <a:p>
            <a:pPr marL="0" indent="0">
              <a:buNone/>
            </a:pPr>
            <a:r>
              <a:rPr lang="en-US" sz="750" b="0" i="0" dirty="0" err="1">
                <a:effectLst/>
                <a:latin typeface="Consolas" panose="020B0609020204030204" pitchFamily="49" charset="0"/>
              </a:rPr>
              <a:t>i</a:t>
            </a:r>
            <a:r>
              <a:rPr lang="en-US" sz="750" b="0" i="0" dirty="0">
                <a:effectLst/>
                <a:latin typeface="Consolas" panose="020B0609020204030204" pitchFamily="49" charset="0"/>
              </a:rPr>
              <a:t> = 1;</a:t>
            </a:r>
          </a:p>
          <a:p>
            <a:pPr marL="0" indent="0">
              <a:buNone/>
            </a:pPr>
            <a:r>
              <a:rPr lang="en-US" sz="750" b="0" i="0" dirty="0">
                <a:effectLst/>
                <a:latin typeface="Consolas" panose="020B0609020204030204" pitchFamily="49" charset="0"/>
              </a:rPr>
              <a:t>h(1) = </a:t>
            </a:r>
            <a:r>
              <a:rPr lang="en-US" sz="750" b="0" i="0" dirty="0" err="1">
                <a:effectLst/>
                <a:latin typeface="Consolas" panose="020B0609020204030204" pitchFamily="49" charset="0"/>
              </a:rPr>
              <a:t>h_start</a:t>
            </a:r>
            <a:r>
              <a:rPr lang="en-US" sz="750" b="0" i="0" dirty="0">
                <a:effectLst/>
                <a:latin typeface="Consolas" panose="020B0609020204030204" pitchFamily="49" charset="0"/>
              </a:rPr>
              <a:t>;</a:t>
            </a:r>
          </a:p>
          <a:p>
            <a:pPr marL="0" indent="0">
              <a:buNone/>
            </a:pPr>
            <a:r>
              <a:rPr lang="en-US" sz="750" b="0" i="0" dirty="0">
                <a:solidFill>
                  <a:srgbClr val="0E00FF"/>
                </a:solidFill>
                <a:effectLst/>
                <a:latin typeface="Consolas" panose="020B0609020204030204" pitchFamily="49" charset="0"/>
              </a:rPr>
              <a:t>while </a:t>
            </a:r>
            <a:r>
              <a:rPr lang="en-US" sz="750" b="0" i="0" dirty="0" err="1">
                <a:effectLst/>
                <a:latin typeface="Consolas" panose="020B0609020204030204" pitchFamily="49" charset="0"/>
              </a:rPr>
              <a:t>t_array</a:t>
            </a:r>
            <a:r>
              <a:rPr lang="en-US" sz="750" b="0" i="0" dirty="0">
                <a:effectLst/>
                <a:latin typeface="Consolas" panose="020B0609020204030204" pitchFamily="49" charset="0"/>
              </a:rPr>
              <a:t>(</a:t>
            </a:r>
            <a:r>
              <a:rPr lang="en-US" sz="750" b="0" i="0" dirty="0" err="1">
                <a:effectLst/>
                <a:latin typeface="Consolas" panose="020B0609020204030204" pitchFamily="49" charset="0"/>
              </a:rPr>
              <a:t>i</a:t>
            </a:r>
            <a:r>
              <a:rPr lang="en-US" sz="750" b="0" i="0" dirty="0">
                <a:effectLst/>
                <a:latin typeface="Consolas" panose="020B0609020204030204" pitchFamily="49" charset="0"/>
              </a:rPr>
              <a:t>)&lt;=</a:t>
            </a:r>
            <a:r>
              <a:rPr lang="en-US" sz="750" b="0" i="0" dirty="0" err="1">
                <a:effectLst/>
                <a:latin typeface="Consolas" panose="020B0609020204030204" pitchFamily="49" charset="0"/>
              </a:rPr>
              <a:t>t_end</a:t>
            </a:r>
            <a:r>
              <a:rPr lang="en-US" sz="750" b="0" i="0" dirty="0">
                <a:effectLst/>
                <a:latin typeface="Consolas" panose="020B0609020204030204" pitchFamily="49" charset="0"/>
              </a:rPr>
              <a:t> </a:t>
            </a:r>
            <a:r>
              <a:rPr lang="en-US" sz="750" b="0" i="0" dirty="0">
                <a:solidFill>
                  <a:srgbClr val="008013"/>
                </a:solidFill>
                <a:effectLst/>
                <a:latin typeface="Consolas" panose="020B0609020204030204" pitchFamily="49" charset="0"/>
              </a:rPr>
              <a:t>%LOOP FOR EULER STEPS</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x_sol</a:t>
            </a:r>
            <a:r>
              <a:rPr lang="en-US" sz="750" b="0" i="0" dirty="0">
                <a:effectLst/>
                <a:latin typeface="Consolas" panose="020B0609020204030204" pitchFamily="49" charset="0"/>
              </a:rPr>
              <a:t>(1) = </a:t>
            </a:r>
            <a:r>
              <a:rPr lang="en-US" sz="750" b="0" i="0" dirty="0" err="1">
                <a:effectLst/>
                <a:latin typeface="Consolas" panose="020B0609020204030204" pitchFamily="49" charset="0"/>
              </a:rPr>
              <a:t>x_start</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h_new</a:t>
            </a:r>
            <a:r>
              <a:rPr lang="en-US" sz="750" b="0" i="0" dirty="0">
                <a:effectLst/>
                <a:latin typeface="Consolas" panose="020B0609020204030204" pitchFamily="49" charset="0"/>
              </a:rPr>
              <a:t> = </a:t>
            </a:r>
            <a:r>
              <a:rPr lang="en-US" sz="750" b="0" i="0" dirty="0" err="1">
                <a:effectLst/>
                <a:latin typeface="Consolas" panose="020B0609020204030204" pitchFamily="49" charset="0"/>
              </a:rPr>
              <a:t>gradient_descent</a:t>
            </a:r>
            <a:r>
              <a:rPr lang="en-US" sz="750" b="0" i="0" dirty="0">
                <a:effectLst/>
                <a:latin typeface="Consolas" panose="020B0609020204030204" pitchFamily="49" charset="0"/>
              </a:rPr>
              <a:t>(@MSE,h_start,x_sol(i),t_array(i),@dx_dt_sol,x_start,step_newt);</a:t>
            </a:r>
          </a:p>
          <a:p>
            <a:pPr marL="0" indent="0">
              <a:buNone/>
            </a:pPr>
            <a:r>
              <a:rPr lang="en-US" sz="750" b="0" i="0" dirty="0">
                <a:effectLst/>
                <a:latin typeface="Consolas" panose="020B0609020204030204" pitchFamily="49" charset="0"/>
              </a:rPr>
              <a:t>   h(i+1)=</a:t>
            </a:r>
            <a:r>
              <a:rPr lang="en-US" sz="750" b="0" i="0" dirty="0" err="1">
                <a:effectLst/>
                <a:latin typeface="Consolas" panose="020B0609020204030204" pitchFamily="49" charset="0"/>
              </a:rPr>
              <a:t>h_new</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x_sol</a:t>
            </a:r>
            <a:r>
              <a:rPr lang="en-US" sz="750" b="0" i="0" dirty="0">
                <a:effectLst/>
                <a:latin typeface="Consolas" panose="020B0609020204030204" pitchFamily="49" charset="0"/>
              </a:rPr>
              <a:t>(i+1)=newton(@dx_dt,x_sol(i),x_sol(i)+0.001,t_array(i)+h_new,h_new,step_newt);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t_array</a:t>
            </a:r>
            <a:r>
              <a:rPr lang="en-US" sz="750" b="0" i="0" dirty="0">
                <a:effectLst/>
                <a:latin typeface="Consolas" panose="020B0609020204030204" pitchFamily="49" charset="0"/>
              </a:rPr>
              <a:t>(i+1)=</a:t>
            </a:r>
            <a:r>
              <a:rPr lang="en-US" sz="750" b="0" i="0" dirty="0" err="1">
                <a:effectLst/>
                <a:latin typeface="Consolas" panose="020B0609020204030204" pitchFamily="49" charset="0"/>
              </a:rPr>
              <a:t>t_array</a:t>
            </a:r>
            <a:r>
              <a:rPr lang="en-US" sz="750" b="0" i="0" dirty="0">
                <a:effectLst/>
                <a:latin typeface="Consolas" panose="020B0609020204030204" pitchFamily="49" charset="0"/>
              </a:rPr>
              <a:t>(</a:t>
            </a:r>
            <a:r>
              <a:rPr lang="en-US" sz="750" b="0" i="0" dirty="0" err="1">
                <a:effectLst/>
                <a:latin typeface="Consolas" panose="020B0609020204030204" pitchFamily="49" charset="0"/>
              </a:rPr>
              <a:t>i</a:t>
            </a:r>
            <a:r>
              <a:rPr lang="en-US" sz="750" b="0" i="0" dirty="0">
                <a:effectLst/>
                <a:latin typeface="Consolas" panose="020B0609020204030204" pitchFamily="49" charset="0"/>
              </a:rPr>
              <a:t>)+</a:t>
            </a:r>
            <a:r>
              <a:rPr lang="en-US" sz="750" b="0" i="0" dirty="0" err="1">
                <a:effectLst/>
                <a:latin typeface="Consolas" panose="020B0609020204030204" pitchFamily="49" charset="0"/>
              </a:rPr>
              <a:t>h_new</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i</a:t>
            </a:r>
            <a:r>
              <a:rPr lang="en-US" sz="750" b="0" i="0" dirty="0">
                <a:effectLst/>
                <a:latin typeface="Consolas" panose="020B0609020204030204" pitchFamily="49" charset="0"/>
              </a:rPr>
              <a:t> = i+1;</a:t>
            </a:r>
          </a:p>
          <a:p>
            <a:pPr marL="0" indent="0">
              <a:buNone/>
            </a:pPr>
            <a:r>
              <a:rPr lang="en-US" sz="750" b="0" i="0" dirty="0">
                <a:solidFill>
                  <a:srgbClr val="0E00FF"/>
                </a:solidFill>
                <a:effectLst/>
                <a:latin typeface="Consolas" panose="020B0609020204030204" pitchFamily="49" charset="0"/>
              </a:rPr>
              <a:t>end </a:t>
            </a:r>
            <a:r>
              <a:rPr lang="en-US" sz="750" b="0" i="0" dirty="0">
                <a:solidFill>
                  <a:srgbClr val="008013"/>
                </a:solidFill>
                <a:effectLst/>
                <a:latin typeface="Consolas" panose="020B0609020204030204" pitchFamily="49" charset="0"/>
              </a:rPr>
              <a:t>%LOOP FOR EULER STEPS</a:t>
            </a:r>
            <a:endParaRPr lang="en-US" sz="750" b="0" i="0" dirty="0">
              <a:effectLst/>
              <a:latin typeface="Consolas" panose="020B0609020204030204" pitchFamily="49" charset="0"/>
            </a:endParaRPr>
          </a:p>
          <a:p>
            <a:pPr marL="0" indent="0">
              <a:buNone/>
            </a:pPr>
            <a:r>
              <a:rPr lang="en-US" sz="750" b="0" i="0" dirty="0">
                <a:solidFill>
                  <a:srgbClr val="008013"/>
                </a:solidFill>
                <a:effectLst/>
                <a:latin typeface="Consolas" panose="020B0609020204030204" pitchFamily="49" charset="0"/>
              </a:rPr>
              <a:t>%--------------------------------------------------------------------------</a:t>
            </a:r>
            <a:endParaRPr lang="en-US" sz="750" b="0" i="0" dirty="0">
              <a:effectLst/>
              <a:latin typeface="Consolas" panose="020B0609020204030204" pitchFamily="49" charset="0"/>
            </a:endParaRPr>
          </a:p>
          <a:p>
            <a:pPr marL="0" indent="0">
              <a:buNone/>
            </a:pPr>
            <a:r>
              <a:rPr lang="en-US" sz="750" b="0" i="0" dirty="0">
                <a:solidFill>
                  <a:srgbClr val="008013"/>
                </a:solidFill>
                <a:effectLst/>
                <a:latin typeface="Consolas" panose="020B0609020204030204" pitchFamily="49" charset="0"/>
              </a:rPr>
              <a:t>% FUNCTION FOR GRADIENT DESCENT</a:t>
            </a:r>
            <a:endParaRPr lang="en-US" sz="750" b="0" i="0" dirty="0">
              <a:effectLst/>
              <a:latin typeface="Consolas" panose="020B0609020204030204" pitchFamily="49" charset="0"/>
            </a:endParaRPr>
          </a:p>
          <a:p>
            <a:pPr marL="0" indent="0">
              <a:buNone/>
            </a:pPr>
            <a:r>
              <a:rPr lang="en-US" sz="750" b="0" i="0" dirty="0">
                <a:solidFill>
                  <a:srgbClr val="0E00FF"/>
                </a:solidFill>
                <a:effectLst/>
                <a:latin typeface="Consolas" panose="020B0609020204030204" pitchFamily="49" charset="0"/>
              </a:rPr>
              <a:t>function </a:t>
            </a:r>
            <a:r>
              <a:rPr lang="en-US" sz="750" b="0" i="0" dirty="0" err="1">
                <a:effectLst/>
                <a:latin typeface="Consolas" panose="020B0609020204030204" pitchFamily="49" charset="0"/>
              </a:rPr>
              <a:t>h_right</a:t>
            </a:r>
            <a:r>
              <a:rPr lang="en-US" sz="750" b="0" i="0" dirty="0">
                <a:effectLst/>
                <a:latin typeface="Consolas" panose="020B0609020204030204" pitchFamily="49" charset="0"/>
              </a:rPr>
              <a:t> = </a:t>
            </a:r>
            <a:r>
              <a:rPr lang="en-US" sz="750" b="0" i="0" dirty="0" err="1">
                <a:effectLst/>
                <a:latin typeface="Consolas" panose="020B0609020204030204" pitchFamily="49" charset="0"/>
              </a:rPr>
              <a:t>gradient_descent</a:t>
            </a:r>
            <a:r>
              <a:rPr lang="en-US" sz="750" b="0" i="0" dirty="0">
                <a:effectLst/>
                <a:latin typeface="Consolas" panose="020B0609020204030204" pitchFamily="49" charset="0"/>
              </a:rPr>
              <a:t>(</a:t>
            </a:r>
            <a:r>
              <a:rPr lang="en-US" sz="750" b="0" i="0" dirty="0" err="1">
                <a:effectLst/>
                <a:latin typeface="Consolas" panose="020B0609020204030204" pitchFamily="49" charset="0"/>
              </a:rPr>
              <a:t>funct,h_start,x_sol,t,x_true,x_start,step_newt</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min(1)= </a:t>
            </a:r>
            <a:r>
              <a:rPr lang="en-US" sz="750" b="0" i="0" dirty="0" err="1">
                <a:effectLst/>
                <a:latin typeface="Consolas" panose="020B0609020204030204" pitchFamily="49" charset="0"/>
              </a:rPr>
              <a:t>h_start</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k = 2;</a:t>
            </a:r>
          </a:p>
          <a:p>
            <a:pPr marL="0" indent="0">
              <a:buNone/>
            </a:pPr>
            <a:r>
              <a:rPr lang="en-US" sz="750" b="0" i="0" dirty="0">
                <a:effectLst/>
                <a:latin typeface="Consolas" panose="020B0609020204030204" pitchFamily="49" charset="0"/>
              </a:rPr>
              <a:t>   alpha = 0.01;</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f_prime</a:t>
            </a:r>
            <a:r>
              <a:rPr lang="en-US" sz="750" b="0" i="0" dirty="0">
                <a:effectLst/>
                <a:latin typeface="Consolas" panose="020B0609020204030204" pitchFamily="49" charset="0"/>
              </a:rPr>
              <a:t> = (</a:t>
            </a:r>
            <a:r>
              <a:rPr lang="en-US" sz="750" b="0" i="0" dirty="0" err="1">
                <a:effectLst/>
                <a:latin typeface="Consolas" panose="020B0609020204030204" pitchFamily="49" charset="0"/>
              </a:rPr>
              <a:t>funct</a:t>
            </a:r>
            <a:r>
              <a:rPr lang="en-US" sz="750" b="0" i="0" dirty="0">
                <a:effectLst/>
                <a:latin typeface="Consolas" panose="020B0609020204030204" pitchFamily="49" charset="0"/>
              </a:rPr>
              <a:t>(newton(@dx_dt,x_sol,x_sol+0.001,t+min(1)+0.00001,min(1)+0.00001,step_newt),x_true(t+min(1),x_start))-funct(newton(@dx_dt,x_sol,x_sol+0.001,t+min(1),min(1),step_newt),x_true(t+min(1),x_start)))/0.00001;</a:t>
            </a:r>
          </a:p>
          <a:p>
            <a:pPr marL="0" indent="0">
              <a:buNone/>
            </a:pPr>
            <a:r>
              <a:rPr lang="en-US" sz="750" b="0" i="0" dirty="0">
                <a:effectLst/>
                <a:latin typeface="Consolas" panose="020B0609020204030204" pitchFamily="49" charset="0"/>
              </a:rPr>
              <a:t>   min(k) = min(1) - alpha * </a:t>
            </a:r>
            <a:r>
              <a:rPr lang="en-US" sz="750" b="0" i="0" dirty="0" err="1">
                <a:effectLst/>
                <a:latin typeface="Consolas" panose="020B0609020204030204" pitchFamily="49" charset="0"/>
              </a:rPr>
              <a:t>f_prime</a:t>
            </a:r>
            <a:r>
              <a:rPr lang="en-US" sz="750" b="0" i="0" dirty="0">
                <a:effectLst/>
                <a:latin typeface="Consolas" panose="020B0609020204030204" pitchFamily="49" charset="0"/>
              </a:rPr>
              <a:t>;</a:t>
            </a:r>
          </a:p>
          <a:p>
            <a:pPr marL="0" indent="0">
              <a:buNone/>
            </a:pPr>
            <a:r>
              <a:rPr lang="en-US" sz="750" b="0" i="0" dirty="0">
                <a:solidFill>
                  <a:srgbClr val="0E00FF"/>
                </a:solidFill>
                <a:effectLst/>
                <a:latin typeface="Consolas" panose="020B0609020204030204" pitchFamily="49" charset="0"/>
              </a:rPr>
              <a:t>   while </a:t>
            </a:r>
            <a:r>
              <a:rPr lang="en-US" sz="750" b="0" i="0" dirty="0">
                <a:effectLst/>
                <a:latin typeface="Consolas" panose="020B0609020204030204" pitchFamily="49" charset="0"/>
              </a:rPr>
              <a:t>abs(min(k-1)-min(k))&gt;0.1 &amp; k &lt; 10000</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f_prime</a:t>
            </a:r>
            <a:r>
              <a:rPr lang="en-US" sz="750" b="0" i="0" dirty="0">
                <a:effectLst/>
                <a:latin typeface="Consolas" panose="020B0609020204030204" pitchFamily="49" charset="0"/>
              </a:rPr>
              <a:t> = (</a:t>
            </a:r>
            <a:r>
              <a:rPr lang="en-US" sz="750" b="0" i="0" dirty="0" err="1">
                <a:effectLst/>
                <a:latin typeface="Consolas" panose="020B0609020204030204" pitchFamily="49" charset="0"/>
              </a:rPr>
              <a:t>funct</a:t>
            </a:r>
            <a:r>
              <a:rPr lang="en-US" sz="750" b="0" i="0" dirty="0">
                <a:effectLst/>
                <a:latin typeface="Consolas" panose="020B0609020204030204" pitchFamily="49" charset="0"/>
              </a:rPr>
              <a:t>(newton(@dx_dt,x_sol,x_sol+0.001,t+min(k)+0.00001,min(k)+0.00001,step_newt),x_true(t+min(k),x_start))-funct(newton(@dx_dt,x_sol,x_sol+0.001,t+min(k),min(k),step_newt),x_true(t+min(k),x_start)))/0.00001;</a:t>
            </a:r>
          </a:p>
          <a:p>
            <a:pPr marL="0" indent="0">
              <a:buNone/>
            </a:pPr>
            <a:r>
              <a:rPr lang="en-US" sz="750" b="0" i="0" dirty="0">
                <a:effectLst/>
                <a:latin typeface="Consolas" panose="020B0609020204030204" pitchFamily="49" charset="0"/>
              </a:rPr>
              <a:t>      min(k+1) = min(k) - alpha * </a:t>
            </a:r>
            <a:r>
              <a:rPr lang="en-US" sz="750" b="0" i="0" dirty="0" err="1">
                <a:effectLst/>
                <a:latin typeface="Consolas" panose="020B0609020204030204" pitchFamily="49" charset="0"/>
              </a:rPr>
              <a:t>f_prime</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k=k+1;</a:t>
            </a:r>
          </a:p>
          <a:p>
            <a:pPr marL="0" indent="0">
              <a:buNone/>
            </a:pPr>
            <a:r>
              <a:rPr lang="en-US" sz="750" b="0" i="0" dirty="0">
                <a:solidFill>
                  <a:srgbClr val="0E00FF"/>
                </a:solidFill>
                <a:effectLst/>
                <a:latin typeface="Consolas" panose="020B0609020204030204" pitchFamily="49" charset="0"/>
              </a:rPr>
              <a:t>   end</a:t>
            </a:r>
            <a:endParaRPr lang="en-US" sz="750" b="0" i="0" dirty="0">
              <a:effectLst/>
              <a:latin typeface="Consolas" panose="020B0609020204030204" pitchFamily="49" charset="0"/>
            </a:endParaRPr>
          </a:p>
          <a:p>
            <a:pPr marL="0" indent="0">
              <a:buNone/>
            </a:pPr>
            <a:r>
              <a:rPr lang="en-US" sz="750" b="0" i="0" dirty="0">
                <a:solidFill>
                  <a:srgbClr val="0E00FF"/>
                </a:solidFill>
                <a:effectLst/>
                <a:latin typeface="Consolas" panose="020B0609020204030204" pitchFamily="49" charset="0"/>
              </a:rPr>
              <a:t>   if </a:t>
            </a:r>
            <a:r>
              <a:rPr lang="en-US" sz="750" b="0" i="0" dirty="0">
                <a:effectLst/>
                <a:latin typeface="Consolas" panose="020B0609020204030204" pitchFamily="49" charset="0"/>
              </a:rPr>
              <a:t>min(k)&gt;0 &amp; abs(min(k-1)-min(k))&lt;0.1</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h_right</a:t>
            </a:r>
            <a:r>
              <a:rPr lang="en-US" sz="750" b="0" i="0" dirty="0">
                <a:effectLst/>
                <a:latin typeface="Consolas" panose="020B0609020204030204" pitchFamily="49" charset="0"/>
              </a:rPr>
              <a:t>=min(k);</a:t>
            </a:r>
          </a:p>
          <a:p>
            <a:pPr marL="0" indent="0">
              <a:buNone/>
            </a:pPr>
            <a:r>
              <a:rPr lang="en-US" sz="750" b="0" i="0" dirty="0">
                <a:solidFill>
                  <a:srgbClr val="0E00FF"/>
                </a:solidFill>
                <a:effectLst/>
                <a:latin typeface="Consolas" panose="020B0609020204030204" pitchFamily="49" charset="0"/>
              </a:rPr>
              <a:t>   else</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h_right</a:t>
            </a:r>
            <a:r>
              <a:rPr lang="en-US" sz="750" b="0" i="0" dirty="0">
                <a:effectLst/>
                <a:latin typeface="Consolas" panose="020B0609020204030204" pitchFamily="49" charset="0"/>
              </a:rPr>
              <a:t>=0.001;</a:t>
            </a:r>
          </a:p>
          <a:p>
            <a:pPr marL="0" indent="0">
              <a:buNone/>
            </a:pPr>
            <a:r>
              <a:rPr lang="en-US" sz="750" b="0" i="0" dirty="0">
                <a:solidFill>
                  <a:srgbClr val="0E00FF"/>
                </a:solidFill>
                <a:effectLst/>
                <a:latin typeface="Consolas" panose="020B0609020204030204" pitchFamily="49" charset="0"/>
              </a:rPr>
              <a:t>   end</a:t>
            </a:r>
            <a:endParaRPr lang="en-US" sz="750" b="0" i="0" dirty="0">
              <a:effectLst/>
              <a:latin typeface="Consolas" panose="020B0609020204030204" pitchFamily="49" charset="0"/>
            </a:endParaRPr>
          </a:p>
          <a:p>
            <a:pPr marL="0" indent="0">
              <a:buNone/>
            </a:pPr>
            <a:r>
              <a:rPr lang="en-US" sz="750" b="0" i="0" dirty="0">
                <a:solidFill>
                  <a:srgbClr val="0E00FF"/>
                </a:solidFill>
                <a:effectLst/>
                <a:latin typeface="Consolas" panose="020B0609020204030204" pitchFamily="49" charset="0"/>
              </a:rPr>
              <a:t>end</a:t>
            </a:r>
            <a:endParaRPr lang="en-US" sz="750" b="0" i="0" dirty="0">
              <a:effectLst/>
              <a:latin typeface="Consolas" panose="020B0609020204030204" pitchFamily="49" charset="0"/>
            </a:endParaRPr>
          </a:p>
          <a:p>
            <a:pPr marL="0" indent="0">
              <a:buNone/>
            </a:pPr>
            <a:r>
              <a:rPr lang="en-US" sz="750" b="0" i="0" dirty="0">
                <a:solidFill>
                  <a:srgbClr val="008013"/>
                </a:solidFill>
                <a:effectLst/>
                <a:latin typeface="Consolas" panose="020B0609020204030204" pitchFamily="49" charset="0"/>
              </a:rPr>
              <a:t>%--------------------------------------------------------------------------</a:t>
            </a:r>
            <a:endParaRPr lang="en-US" sz="750" b="0" i="0" dirty="0">
              <a:effectLst/>
              <a:latin typeface="Consolas" panose="020B0609020204030204" pitchFamily="49" charset="0"/>
            </a:endParaRPr>
          </a:p>
          <a:p>
            <a:pPr marL="0" indent="0">
              <a:buNone/>
            </a:pPr>
            <a:r>
              <a:rPr lang="en-US" sz="750" b="0" i="0" dirty="0">
                <a:solidFill>
                  <a:srgbClr val="008013"/>
                </a:solidFill>
                <a:effectLst/>
                <a:latin typeface="Consolas" panose="020B0609020204030204" pitchFamily="49" charset="0"/>
              </a:rPr>
              <a:t>% FUNCTION FOR NEWTON METHOD</a:t>
            </a:r>
            <a:endParaRPr lang="en-US" sz="750" b="0" i="0" dirty="0">
              <a:effectLst/>
              <a:latin typeface="Consolas" panose="020B0609020204030204" pitchFamily="49" charset="0"/>
            </a:endParaRPr>
          </a:p>
          <a:p>
            <a:pPr marL="0" indent="0">
              <a:buNone/>
            </a:pPr>
            <a:r>
              <a:rPr lang="en-US" sz="750" b="0" i="0" dirty="0">
                <a:solidFill>
                  <a:srgbClr val="0E00FF"/>
                </a:solidFill>
                <a:effectLst/>
                <a:latin typeface="Consolas" panose="020B0609020204030204" pitchFamily="49" charset="0"/>
              </a:rPr>
              <a:t>function </a:t>
            </a:r>
            <a:r>
              <a:rPr lang="en-US" sz="750" b="0" i="0" dirty="0" err="1">
                <a:effectLst/>
                <a:latin typeface="Consolas" panose="020B0609020204030204" pitchFamily="49" charset="0"/>
              </a:rPr>
              <a:t>x_newt</a:t>
            </a:r>
            <a:r>
              <a:rPr lang="en-US" sz="750" b="0" i="0" dirty="0">
                <a:effectLst/>
                <a:latin typeface="Consolas" panose="020B0609020204030204" pitchFamily="49" charset="0"/>
              </a:rPr>
              <a:t> = newton(</a:t>
            </a:r>
            <a:r>
              <a:rPr lang="en-US" sz="750" b="0" i="0" dirty="0" err="1">
                <a:effectLst/>
                <a:latin typeface="Consolas" panose="020B0609020204030204" pitchFamily="49" charset="0"/>
              </a:rPr>
              <a:t>dx_dt,x_i</a:t>
            </a:r>
            <a:r>
              <a:rPr lang="en-US" sz="750" b="0" i="0" dirty="0">
                <a:effectLst/>
                <a:latin typeface="Consolas" panose="020B0609020204030204" pitchFamily="49" charset="0"/>
              </a:rPr>
              <a:t>, </a:t>
            </a:r>
            <a:r>
              <a:rPr lang="en-US" sz="750" b="0" i="0" dirty="0" err="1">
                <a:effectLst/>
                <a:latin typeface="Consolas" panose="020B0609020204030204" pitchFamily="49" charset="0"/>
              </a:rPr>
              <a:t>x_guess</a:t>
            </a:r>
            <a:r>
              <a:rPr lang="en-US" sz="750" b="0" i="0" dirty="0">
                <a:effectLst/>
                <a:latin typeface="Consolas" panose="020B0609020204030204" pitchFamily="49" charset="0"/>
              </a:rPr>
              <a:t>, t, </a:t>
            </a:r>
            <a:r>
              <a:rPr lang="en-US" sz="750" b="0" i="0" dirty="0" err="1">
                <a:effectLst/>
                <a:latin typeface="Consolas" panose="020B0609020204030204" pitchFamily="49" charset="0"/>
              </a:rPr>
              <a:t>h,step_newt</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prime_factor</a:t>
            </a:r>
            <a:r>
              <a:rPr lang="en-US" sz="750" b="0" i="0" dirty="0">
                <a:effectLst/>
                <a:latin typeface="Consolas" panose="020B0609020204030204" pitchFamily="49" charset="0"/>
              </a:rPr>
              <a:t> = 0.00000001; </a:t>
            </a:r>
            <a:r>
              <a:rPr lang="en-US" sz="750" b="0" i="0" dirty="0">
                <a:solidFill>
                  <a:srgbClr val="008013"/>
                </a:solidFill>
                <a:effectLst/>
                <a:latin typeface="Consolas" panose="020B0609020204030204" pitchFamily="49" charset="0"/>
              </a:rPr>
              <a:t>%For getting the </a:t>
            </a:r>
            <a:r>
              <a:rPr lang="en-US" sz="750" b="0" i="0" dirty="0" err="1">
                <a:solidFill>
                  <a:srgbClr val="008013"/>
                </a:solidFill>
                <a:effectLst/>
                <a:latin typeface="Consolas" panose="020B0609020204030204" pitchFamily="49" charset="0"/>
              </a:rPr>
              <a:t>drivative</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error = 0.0001; </a:t>
            </a:r>
            <a:r>
              <a:rPr lang="en-US" sz="750" b="0" i="0" dirty="0">
                <a:solidFill>
                  <a:srgbClr val="008013"/>
                </a:solidFill>
                <a:effectLst/>
                <a:latin typeface="Consolas" panose="020B0609020204030204" pitchFamily="49" charset="0"/>
              </a:rPr>
              <a:t>%Tolerance for finding the root</a:t>
            </a:r>
            <a:endParaRPr lang="en-US" sz="750" b="0" i="0" dirty="0">
              <a:effectLst/>
              <a:latin typeface="Consolas" panose="020B0609020204030204" pitchFamily="49" charset="0"/>
            </a:endParaRPr>
          </a:p>
          <a:p>
            <a:pPr marL="0" indent="0">
              <a:buNone/>
            </a:pPr>
            <a:r>
              <a:rPr lang="en-US" sz="750" b="0" i="0" dirty="0">
                <a:solidFill>
                  <a:srgbClr val="008013"/>
                </a:solidFill>
                <a:effectLst/>
                <a:latin typeface="Consolas" panose="020B0609020204030204" pitchFamily="49" charset="0"/>
              </a:rPr>
              <a:t>   %First newton step</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(1) = </a:t>
            </a:r>
            <a:r>
              <a:rPr lang="en-US" sz="750" b="0" i="0" dirty="0" err="1">
                <a:effectLst/>
                <a:latin typeface="Consolas" panose="020B0609020204030204" pitchFamily="49" charset="0"/>
              </a:rPr>
              <a:t>x_guess</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funct</a:t>
            </a:r>
            <a:r>
              <a:rPr lang="en-US" sz="750" b="0" i="0" dirty="0">
                <a:effectLst/>
                <a:latin typeface="Consolas" panose="020B0609020204030204" pitchFamily="49" charset="0"/>
              </a:rPr>
              <a:t> = </a:t>
            </a:r>
            <a:r>
              <a:rPr lang="en-US" sz="750" b="0" i="0" dirty="0" err="1">
                <a:effectLst/>
                <a:latin typeface="Consolas" panose="020B0609020204030204" pitchFamily="49" charset="0"/>
              </a:rPr>
              <a:t>dx_dt</a:t>
            </a:r>
            <a:r>
              <a:rPr lang="en-US" sz="750" b="0" i="0" dirty="0">
                <a:effectLst/>
                <a:latin typeface="Consolas" panose="020B0609020204030204" pitchFamily="49" charset="0"/>
              </a:rPr>
              <a:t>(</a:t>
            </a:r>
            <a:r>
              <a:rPr lang="en-US" sz="750" b="0" i="0" dirty="0" err="1">
                <a:effectLst/>
                <a:latin typeface="Consolas" panose="020B0609020204030204" pitchFamily="49" charset="0"/>
              </a:rPr>
              <a:t>t,x_guess</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newton = </a:t>
            </a:r>
            <a:r>
              <a:rPr lang="en-US" sz="750" b="0" i="0" dirty="0" err="1">
                <a:effectLst/>
                <a:latin typeface="Consolas" panose="020B0609020204030204" pitchFamily="49" charset="0"/>
              </a:rPr>
              <a:t>x_i</a:t>
            </a:r>
            <a:r>
              <a:rPr lang="en-US" sz="750" b="0" i="0" dirty="0">
                <a:effectLst/>
                <a:latin typeface="Consolas" panose="020B0609020204030204" pitchFamily="49" charset="0"/>
              </a:rPr>
              <a:t> + h * </a:t>
            </a:r>
            <a:r>
              <a:rPr lang="en-US" sz="750" b="0" i="0" dirty="0" err="1">
                <a:effectLst/>
                <a:latin typeface="Consolas" panose="020B0609020204030204" pitchFamily="49" charset="0"/>
              </a:rPr>
              <a:t>funct</a:t>
            </a:r>
            <a:r>
              <a:rPr lang="en-US" sz="750" b="0" i="0" dirty="0">
                <a:effectLst/>
                <a:latin typeface="Consolas" panose="020B0609020204030204" pitchFamily="49" charset="0"/>
              </a:rPr>
              <a:t> - </a:t>
            </a:r>
            <a:r>
              <a:rPr lang="en-US" sz="750" b="0" i="0" dirty="0" err="1">
                <a:effectLst/>
                <a:latin typeface="Consolas" panose="020B0609020204030204" pitchFamily="49" charset="0"/>
              </a:rPr>
              <a:t>x_guess</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primestep</a:t>
            </a:r>
            <a:r>
              <a:rPr lang="en-US" sz="750" b="0" i="0" dirty="0">
                <a:effectLst/>
                <a:latin typeface="Consolas" panose="020B0609020204030204" pitchFamily="49" charset="0"/>
              </a:rPr>
              <a:t> = (</a:t>
            </a:r>
            <a:r>
              <a:rPr lang="en-US" sz="750" b="0" i="0" dirty="0" err="1">
                <a:effectLst/>
                <a:latin typeface="Consolas" panose="020B0609020204030204" pitchFamily="49" charset="0"/>
              </a:rPr>
              <a:t>x_i</a:t>
            </a:r>
            <a:r>
              <a:rPr lang="en-US" sz="750" b="0" i="0" dirty="0">
                <a:effectLst/>
                <a:latin typeface="Consolas" panose="020B0609020204030204" pitchFamily="49" charset="0"/>
              </a:rPr>
              <a:t> + h * </a:t>
            </a:r>
            <a:r>
              <a:rPr lang="en-US" sz="750" b="0" i="0" dirty="0" err="1">
                <a:effectLst/>
                <a:latin typeface="Consolas" panose="020B0609020204030204" pitchFamily="49" charset="0"/>
              </a:rPr>
              <a:t>dx_dt</a:t>
            </a:r>
            <a:r>
              <a:rPr lang="en-US" sz="750" b="0" i="0" dirty="0">
                <a:effectLst/>
                <a:latin typeface="Consolas" panose="020B0609020204030204" pitchFamily="49" charset="0"/>
              </a:rPr>
              <a:t>(</a:t>
            </a:r>
            <a:r>
              <a:rPr lang="en-US" sz="750" b="0" i="0" dirty="0" err="1">
                <a:effectLst/>
                <a:latin typeface="Consolas" panose="020B0609020204030204" pitchFamily="49" charset="0"/>
              </a:rPr>
              <a:t>t,x_guess+prime_factor</a:t>
            </a:r>
            <a:r>
              <a:rPr lang="en-US" sz="750" b="0" i="0" dirty="0">
                <a:effectLst/>
                <a:latin typeface="Consolas" panose="020B0609020204030204" pitchFamily="49" charset="0"/>
              </a:rPr>
              <a:t>) - (</a:t>
            </a:r>
            <a:r>
              <a:rPr lang="en-US" sz="750" b="0" i="0" dirty="0" err="1">
                <a:effectLst/>
                <a:latin typeface="Consolas" panose="020B0609020204030204" pitchFamily="49" charset="0"/>
              </a:rPr>
              <a:t>x_guess+prime_factor</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prime = (</a:t>
            </a:r>
            <a:r>
              <a:rPr lang="en-US" sz="750" b="0" i="0" dirty="0" err="1">
                <a:effectLst/>
                <a:latin typeface="Consolas" panose="020B0609020204030204" pitchFamily="49" charset="0"/>
              </a:rPr>
              <a:t>primestep</a:t>
            </a:r>
            <a:r>
              <a:rPr lang="en-US" sz="750" b="0" i="0" dirty="0">
                <a:effectLst/>
                <a:latin typeface="Consolas" panose="020B0609020204030204" pitchFamily="49" charset="0"/>
              </a:rPr>
              <a:t>-(newton))/</a:t>
            </a:r>
            <a:r>
              <a:rPr lang="en-US" sz="750" b="0" i="0" dirty="0" err="1">
                <a:effectLst/>
                <a:latin typeface="Consolas" panose="020B0609020204030204" pitchFamily="49" charset="0"/>
              </a:rPr>
              <a:t>prime_factor</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j = 2;</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 =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(1)-newton/prime;</a:t>
            </a:r>
          </a:p>
          <a:p>
            <a:pPr marL="0" indent="0">
              <a:buNone/>
            </a:pPr>
            <a:r>
              <a:rPr lang="en-US" sz="750" b="0" i="0" dirty="0">
                <a:solidFill>
                  <a:srgbClr val="0E00FF"/>
                </a:solidFill>
                <a:effectLst/>
                <a:latin typeface="Consolas" panose="020B0609020204030204" pitchFamily="49" charset="0"/>
              </a:rPr>
              <a:t>   while </a:t>
            </a:r>
            <a:r>
              <a:rPr lang="en-US" sz="750" b="0" i="0" dirty="0">
                <a:effectLst/>
                <a:latin typeface="Consolas" panose="020B0609020204030204" pitchFamily="49" charset="0"/>
              </a:rPr>
              <a:t>(abs(</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(j-1))&gt;error) &amp; j &lt; </a:t>
            </a:r>
            <a:r>
              <a:rPr lang="en-US" sz="750" b="0" i="0" dirty="0" err="1">
                <a:effectLst/>
                <a:latin typeface="Consolas" panose="020B0609020204030204" pitchFamily="49" charset="0"/>
              </a:rPr>
              <a:t>step_newt</a:t>
            </a:r>
            <a:r>
              <a:rPr lang="en-US" sz="750" b="0" i="0" dirty="0">
                <a:effectLst/>
                <a:latin typeface="Consolas" panose="020B0609020204030204" pitchFamily="49" charset="0"/>
              </a:rPr>
              <a:t> </a:t>
            </a:r>
            <a:r>
              <a:rPr lang="en-US" sz="750" b="0" i="0" dirty="0">
                <a:solidFill>
                  <a:srgbClr val="008013"/>
                </a:solidFill>
                <a:effectLst/>
                <a:latin typeface="Consolas" panose="020B0609020204030204" pitchFamily="49" charset="0"/>
              </a:rPr>
              <a:t>%LOOP FOR NEWTON STEPS</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funct</a:t>
            </a:r>
            <a:r>
              <a:rPr lang="en-US" sz="750" b="0" i="0" dirty="0">
                <a:effectLst/>
                <a:latin typeface="Consolas" panose="020B0609020204030204" pitchFamily="49" charset="0"/>
              </a:rPr>
              <a:t> = </a:t>
            </a:r>
            <a:r>
              <a:rPr lang="en-US" sz="750" b="0" i="0" dirty="0" err="1">
                <a:effectLst/>
                <a:latin typeface="Consolas" panose="020B0609020204030204" pitchFamily="49" charset="0"/>
              </a:rPr>
              <a:t>dx_dt</a:t>
            </a:r>
            <a:r>
              <a:rPr lang="en-US" sz="750" b="0" i="0" dirty="0">
                <a:effectLst/>
                <a:latin typeface="Consolas" panose="020B0609020204030204" pitchFamily="49" charset="0"/>
              </a:rPr>
              <a:t>(</a:t>
            </a:r>
            <a:r>
              <a:rPr lang="en-US" sz="750" b="0" i="0" dirty="0" err="1">
                <a:effectLst/>
                <a:latin typeface="Consolas" panose="020B0609020204030204" pitchFamily="49" charset="0"/>
              </a:rPr>
              <a:t>t,x_search</a:t>
            </a:r>
            <a:r>
              <a:rPr lang="en-US" sz="750" b="0" i="0" dirty="0">
                <a:effectLst/>
                <a:latin typeface="Consolas" panose="020B0609020204030204" pitchFamily="49" charset="0"/>
              </a:rPr>
              <a:t>(j));</a:t>
            </a:r>
          </a:p>
          <a:p>
            <a:pPr marL="0" indent="0">
              <a:buNone/>
            </a:pPr>
            <a:r>
              <a:rPr lang="en-US" sz="750" b="0" i="0" dirty="0">
                <a:effectLst/>
                <a:latin typeface="Consolas" panose="020B0609020204030204" pitchFamily="49" charset="0"/>
              </a:rPr>
              <a:t>      newton =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 + h * </a:t>
            </a:r>
            <a:r>
              <a:rPr lang="en-US" sz="750" b="0" i="0" dirty="0" err="1">
                <a:effectLst/>
                <a:latin typeface="Consolas" panose="020B0609020204030204" pitchFamily="49" charset="0"/>
              </a:rPr>
              <a:t>funct</a:t>
            </a:r>
            <a:r>
              <a:rPr lang="en-US" sz="750" b="0" i="0" dirty="0">
                <a:effectLst/>
                <a:latin typeface="Consolas" panose="020B0609020204030204" pitchFamily="49" charset="0"/>
              </a:rPr>
              <a:t> -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a:t>
            </a:r>
          </a:p>
          <a:p>
            <a:pPr marL="0" indent="0">
              <a:buNone/>
            </a:pPr>
            <a:r>
              <a:rPr lang="en-US" sz="750" b="0" i="0" dirty="0">
                <a:effectLst/>
                <a:latin typeface="Consolas" panose="020B0609020204030204" pitchFamily="49" charset="0"/>
              </a:rPr>
              <a:t>      prime = ((</a:t>
            </a:r>
            <a:r>
              <a:rPr lang="en-US" sz="750" b="0" i="0" dirty="0" err="1">
                <a:effectLst/>
                <a:latin typeface="Consolas" panose="020B0609020204030204" pitchFamily="49" charset="0"/>
              </a:rPr>
              <a:t>x_i</a:t>
            </a:r>
            <a:r>
              <a:rPr lang="en-US" sz="750" b="0" i="0" dirty="0">
                <a:effectLst/>
                <a:latin typeface="Consolas" panose="020B0609020204030204" pitchFamily="49" charset="0"/>
              </a:rPr>
              <a:t> + h * </a:t>
            </a:r>
            <a:r>
              <a:rPr lang="en-US" sz="750" b="0" i="0" dirty="0" err="1">
                <a:effectLst/>
                <a:latin typeface="Consolas" panose="020B0609020204030204" pitchFamily="49" charset="0"/>
              </a:rPr>
              <a:t>dx_dt</a:t>
            </a:r>
            <a:r>
              <a:rPr lang="en-US" sz="750" b="0" i="0" dirty="0">
                <a:effectLst/>
                <a:latin typeface="Consolas" panose="020B0609020204030204" pitchFamily="49" charset="0"/>
              </a:rPr>
              <a:t>(</a:t>
            </a:r>
            <a:r>
              <a:rPr lang="en-US" sz="750" b="0" i="0" dirty="0" err="1">
                <a:effectLst/>
                <a:latin typeface="Consolas" panose="020B0609020204030204" pitchFamily="49" charset="0"/>
              </a:rPr>
              <a:t>t,x_search</a:t>
            </a:r>
            <a:r>
              <a:rPr lang="en-US" sz="750" b="0" i="0" dirty="0">
                <a:effectLst/>
                <a:latin typeface="Consolas" panose="020B0609020204030204" pitchFamily="49" charset="0"/>
              </a:rPr>
              <a:t>(j)+</a:t>
            </a:r>
            <a:r>
              <a:rPr lang="en-US" sz="750" b="0" i="0" dirty="0" err="1">
                <a:effectLst/>
                <a:latin typeface="Consolas" panose="020B0609020204030204" pitchFamily="49" charset="0"/>
              </a:rPr>
              <a:t>prime_factor</a:t>
            </a:r>
            <a:r>
              <a:rPr lang="en-US" sz="750" b="0" i="0" dirty="0">
                <a:effectLst/>
                <a:latin typeface="Consolas" panose="020B0609020204030204" pitchFamily="49" charset="0"/>
              </a:rPr>
              <a:t>) -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a:t>
            </a:r>
            <a:r>
              <a:rPr lang="en-US" sz="750" b="0" i="0" dirty="0" err="1">
                <a:effectLst/>
                <a:latin typeface="Consolas" panose="020B0609020204030204" pitchFamily="49" charset="0"/>
              </a:rPr>
              <a:t>prime_factor</a:t>
            </a:r>
            <a:r>
              <a:rPr lang="en-US" sz="750" b="0" i="0" dirty="0">
                <a:effectLst/>
                <a:latin typeface="Consolas" panose="020B0609020204030204" pitchFamily="49" charset="0"/>
              </a:rPr>
              <a:t>))-(newton))/</a:t>
            </a:r>
            <a:r>
              <a:rPr lang="en-US" sz="750" b="0" i="0" dirty="0" err="1">
                <a:effectLst/>
                <a:latin typeface="Consolas" panose="020B0609020204030204" pitchFamily="49" charset="0"/>
              </a:rPr>
              <a:t>prime_factor</a:t>
            </a:r>
            <a:r>
              <a:rPr lang="en-US" sz="750" b="0" i="0" dirty="0">
                <a:effectLst/>
                <a:latin typeface="Consolas" panose="020B0609020204030204" pitchFamily="49" charset="0"/>
              </a:rPr>
              <a:t>;</a:t>
            </a: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(j+1)=</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(j)-newton/prime;</a:t>
            </a:r>
          </a:p>
          <a:p>
            <a:pPr marL="0" indent="0">
              <a:buNone/>
            </a:pPr>
            <a:r>
              <a:rPr lang="en-US" sz="750" b="0" i="0" dirty="0">
                <a:effectLst/>
                <a:latin typeface="Consolas" panose="020B0609020204030204" pitchFamily="49" charset="0"/>
              </a:rPr>
              <a:t>      j=j+1;</a:t>
            </a:r>
          </a:p>
          <a:p>
            <a:pPr marL="0" indent="0">
              <a:buNone/>
            </a:pPr>
            <a:r>
              <a:rPr lang="en-US" sz="750" b="0" i="0" dirty="0">
                <a:solidFill>
                  <a:srgbClr val="0E00FF"/>
                </a:solidFill>
                <a:effectLst/>
                <a:latin typeface="Consolas" panose="020B0609020204030204" pitchFamily="49" charset="0"/>
              </a:rPr>
              <a:t>   </a:t>
            </a:r>
            <a:r>
              <a:rPr lang="en-US" sz="750" b="0" i="0" dirty="0" err="1">
                <a:solidFill>
                  <a:srgbClr val="0E00FF"/>
                </a:solidFill>
                <a:effectLst/>
                <a:latin typeface="Consolas" panose="020B0609020204030204" pitchFamily="49" charset="0"/>
              </a:rPr>
              <a:t>end</a:t>
            </a:r>
            <a:r>
              <a:rPr lang="en-US" sz="750" b="0" i="0" dirty="0" err="1">
                <a:solidFill>
                  <a:srgbClr val="008013"/>
                </a:solidFill>
                <a:effectLst/>
                <a:latin typeface="Consolas" panose="020B0609020204030204" pitchFamily="49" charset="0"/>
              </a:rPr>
              <a:t>%LOOP</a:t>
            </a:r>
            <a:r>
              <a:rPr lang="en-US" sz="750" b="0" i="0" dirty="0">
                <a:solidFill>
                  <a:srgbClr val="008013"/>
                </a:solidFill>
                <a:effectLst/>
                <a:latin typeface="Consolas" panose="020B0609020204030204" pitchFamily="49" charset="0"/>
              </a:rPr>
              <a:t> FOR NEWTON STEPS</a:t>
            </a:r>
            <a:endParaRPr lang="en-US" sz="750" b="0" i="0" dirty="0">
              <a:effectLst/>
              <a:latin typeface="Consolas" panose="020B0609020204030204" pitchFamily="49" charset="0"/>
            </a:endParaRPr>
          </a:p>
          <a:p>
            <a:pPr marL="0" indent="0">
              <a:buNone/>
            </a:pPr>
            <a:r>
              <a:rPr lang="en-US" sz="750" b="0" i="0" dirty="0">
                <a:solidFill>
                  <a:srgbClr val="0E00FF"/>
                </a:solidFill>
                <a:effectLst/>
                <a:latin typeface="Consolas" panose="020B0609020204030204" pitchFamily="49" charset="0"/>
              </a:rPr>
              <a:t>   if </a:t>
            </a:r>
            <a:r>
              <a:rPr lang="en-US" sz="750" b="0" i="0" dirty="0">
                <a:effectLst/>
                <a:latin typeface="Consolas" panose="020B0609020204030204" pitchFamily="49" charset="0"/>
              </a:rPr>
              <a:t>abs(</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(j-1))&gt;</a:t>
            </a:r>
            <a:r>
              <a:rPr lang="en-US" sz="750" b="0" i="0" dirty="0" err="1">
                <a:effectLst/>
                <a:latin typeface="Consolas" panose="020B0609020204030204" pitchFamily="49" charset="0"/>
              </a:rPr>
              <a:t>error</a:t>
            </a:r>
            <a:r>
              <a:rPr lang="en-US" sz="750" b="0" i="0" dirty="0" err="1">
                <a:solidFill>
                  <a:srgbClr val="008013"/>
                </a:solidFill>
                <a:effectLst/>
                <a:latin typeface="Consolas" panose="020B0609020204030204" pitchFamily="49" charset="0"/>
              </a:rPr>
              <a:t>%IF</a:t>
            </a:r>
            <a:r>
              <a:rPr lang="en-US" sz="750" b="0" i="0" dirty="0">
                <a:solidFill>
                  <a:srgbClr val="008013"/>
                </a:solidFill>
                <a:effectLst/>
                <a:latin typeface="Consolas" panose="020B0609020204030204" pitchFamily="49" charset="0"/>
              </a:rPr>
              <a:t> STATEMENT FOR NEWTONSTEPS (if not successful)</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x_newt</a:t>
            </a:r>
            <a:r>
              <a:rPr lang="en-US" sz="750" b="0" i="0" dirty="0">
                <a:effectLst/>
                <a:latin typeface="Consolas" panose="020B0609020204030204" pitchFamily="49" charset="0"/>
              </a:rPr>
              <a:t> = 0;</a:t>
            </a:r>
          </a:p>
          <a:p>
            <a:pPr marL="0" indent="0">
              <a:buNone/>
            </a:pPr>
            <a:r>
              <a:rPr lang="en-US" sz="750" b="0" i="0" dirty="0">
                <a:solidFill>
                  <a:srgbClr val="0E00FF"/>
                </a:solidFill>
                <a:effectLst/>
                <a:latin typeface="Consolas" panose="020B0609020204030204" pitchFamily="49" charset="0"/>
              </a:rPr>
              <a:t>   </a:t>
            </a:r>
            <a:r>
              <a:rPr lang="en-US" sz="750" b="0" i="0" dirty="0" err="1">
                <a:solidFill>
                  <a:srgbClr val="0E00FF"/>
                </a:solidFill>
                <a:effectLst/>
                <a:latin typeface="Consolas" panose="020B0609020204030204" pitchFamily="49" charset="0"/>
              </a:rPr>
              <a:t>end</a:t>
            </a:r>
            <a:r>
              <a:rPr lang="en-US" sz="750" b="0" i="0" dirty="0" err="1">
                <a:solidFill>
                  <a:srgbClr val="008013"/>
                </a:solidFill>
                <a:effectLst/>
                <a:latin typeface="Consolas" panose="020B0609020204030204" pitchFamily="49" charset="0"/>
              </a:rPr>
              <a:t>%IF</a:t>
            </a:r>
            <a:r>
              <a:rPr lang="en-US" sz="750" b="0" i="0" dirty="0">
                <a:solidFill>
                  <a:srgbClr val="008013"/>
                </a:solidFill>
                <a:effectLst/>
                <a:latin typeface="Consolas" panose="020B0609020204030204" pitchFamily="49" charset="0"/>
              </a:rPr>
              <a:t> STATEMENT FOR NEWTONSTEPS</a:t>
            </a:r>
            <a:endParaRPr lang="en-US" sz="750" b="0" i="0" dirty="0">
              <a:effectLst/>
              <a:latin typeface="Consolas" panose="020B0609020204030204" pitchFamily="49" charset="0"/>
            </a:endParaRPr>
          </a:p>
          <a:p>
            <a:pPr marL="0" indent="0">
              <a:buNone/>
            </a:pPr>
            <a:r>
              <a:rPr lang="en-US" sz="750" b="0" i="0" dirty="0">
                <a:effectLst/>
                <a:latin typeface="Consolas" panose="020B0609020204030204" pitchFamily="49" charset="0"/>
              </a:rPr>
              <a:t>   </a:t>
            </a:r>
            <a:r>
              <a:rPr lang="en-US" sz="750" b="0" i="0" dirty="0" err="1">
                <a:effectLst/>
                <a:latin typeface="Consolas" panose="020B0609020204030204" pitchFamily="49" charset="0"/>
              </a:rPr>
              <a:t>x_newt</a:t>
            </a:r>
            <a:r>
              <a:rPr lang="en-US" sz="750" b="0" i="0" dirty="0">
                <a:effectLst/>
                <a:latin typeface="Consolas" panose="020B0609020204030204" pitchFamily="49" charset="0"/>
              </a:rPr>
              <a:t> = </a:t>
            </a:r>
            <a:r>
              <a:rPr lang="en-US" sz="750" b="0" i="0" dirty="0" err="1">
                <a:effectLst/>
                <a:latin typeface="Consolas" panose="020B0609020204030204" pitchFamily="49" charset="0"/>
              </a:rPr>
              <a:t>x_search</a:t>
            </a:r>
            <a:r>
              <a:rPr lang="en-US" sz="750" b="0" i="0" dirty="0">
                <a:effectLst/>
                <a:latin typeface="Consolas" panose="020B0609020204030204" pitchFamily="49" charset="0"/>
              </a:rPr>
              <a:t>(j); </a:t>
            </a:r>
          </a:p>
          <a:p>
            <a:pPr marL="0" indent="0">
              <a:buNone/>
            </a:pPr>
            <a:r>
              <a:rPr lang="en-US" sz="750" b="0" i="0" dirty="0">
                <a:solidFill>
                  <a:srgbClr val="0E00FF"/>
                </a:solidFill>
                <a:effectLst/>
                <a:latin typeface="Consolas" panose="020B0609020204030204" pitchFamily="49" charset="0"/>
              </a:rPr>
              <a:t>end</a:t>
            </a:r>
            <a:endParaRPr lang="en-US" sz="750" b="0" i="0" dirty="0">
              <a:effectLst/>
              <a:latin typeface="Consolas" panose="020B0609020204030204" pitchFamily="49" charset="0"/>
            </a:endParaRPr>
          </a:p>
        </p:txBody>
      </p:sp>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C1865293-8F46-853E-6593-E60B653716D9}"/>
              </a:ext>
            </a:extLst>
          </p:cNvPr>
          <p:cNvSpPr txBox="1"/>
          <p:nvPr/>
        </p:nvSpPr>
        <p:spPr>
          <a:xfrm>
            <a:off x="349135" y="1036928"/>
            <a:ext cx="4916731" cy="646331"/>
          </a:xfrm>
          <a:prstGeom prst="rect">
            <a:avLst/>
          </a:prstGeom>
          <a:noFill/>
        </p:spPr>
        <p:txBody>
          <a:bodyPr wrap="none" rtlCol="0">
            <a:spAutoFit/>
          </a:bodyPr>
          <a:lstStyle/>
          <a:p>
            <a:r>
              <a:rPr lang="en-US" sz="1700" u="sng" dirty="0">
                <a:solidFill>
                  <a:srgbClr val="767676"/>
                </a:solidFill>
                <a:effectLst/>
                <a:latin typeface="+mj-lt"/>
                <a:ea typeface="Calibri" panose="020F0502020204030204" pitchFamily="34" charset="0"/>
              </a:rPr>
              <a:t>Adapting Step Size Based on Minimizing MSE</a:t>
            </a:r>
            <a:r>
              <a:rPr lang="en-US" sz="1800" u="sng" dirty="0">
                <a:solidFill>
                  <a:srgbClr val="767676"/>
                </a:solidFill>
                <a:effectLst/>
                <a:latin typeface="+mj-lt"/>
                <a:ea typeface="Times New Roman" panose="02020603050405020304" pitchFamily="18" charset="0"/>
                <a:cs typeface="Times New Roman" panose="02020603050405020304" pitchFamily="18" charset="0"/>
              </a:rPr>
              <a:t>:</a:t>
            </a:r>
            <a:endParaRPr lang="en-US" sz="1800"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9B95CD5C-737C-797C-25DF-BFCD80D7144F}"/>
              </a:ext>
            </a:extLst>
          </p:cNvPr>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426623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C1865293-8F46-853E-6593-E60B653716D9}"/>
              </a:ext>
            </a:extLst>
          </p:cNvPr>
          <p:cNvSpPr txBox="1"/>
          <p:nvPr/>
        </p:nvSpPr>
        <p:spPr>
          <a:xfrm>
            <a:off x="349135" y="1036928"/>
            <a:ext cx="4100803" cy="646331"/>
          </a:xfrm>
          <a:prstGeom prst="rect">
            <a:avLst/>
          </a:prstGeom>
          <a:noFill/>
        </p:spPr>
        <p:txBody>
          <a:bodyPr wrap="none" rtlCol="0">
            <a:spAutoFit/>
          </a:bodyPr>
          <a:lstStyle/>
          <a:p>
            <a:r>
              <a:rPr lang="en-US" sz="1700" u="sng" dirty="0">
                <a:solidFill>
                  <a:srgbClr val="767676"/>
                </a:solidFill>
                <a:effectLst/>
                <a:latin typeface="+mj-lt"/>
                <a:ea typeface="Calibri" panose="020F0502020204030204" pitchFamily="34" charset="0"/>
              </a:rPr>
              <a:t>Structure of </a:t>
            </a:r>
            <a:r>
              <a:rPr lang="en-US" sz="1700" u="sng" dirty="0">
                <a:solidFill>
                  <a:srgbClr val="767676"/>
                </a:solidFill>
                <a:latin typeface="+mj-lt"/>
                <a:ea typeface="Calibri" panose="020F0502020204030204" pitchFamily="34" charset="0"/>
              </a:rPr>
              <a:t>Code of </a:t>
            </a:r>
            <a:r>
              <a:rPr lang="en-US" sz="1700" u="sng" dirty="0">
                <a:solidFill>
                  <a:srgbClr val="767676"/>
                </a:solidFill>
                <a:effectLst/>
                <a:latin typeface="+mj-lt"/>
                <a:ea typeface="Calibri" panose="020F0502020204030204" pitchFamily="34" charset="0"/>
              </a:rPr>
              <a:t>Minimizing MSE</a:t>
            </a:r>
            <a:r>
              <a:rPr lang="en-US" sz="1800" u="sng" dirty="0">
                <a:solidFill>
                  <a:srgbClr val="767676"/>
                </a:solidFill>
                <a:effectLst/>
                <a:latin typeface="+mj-lt"/>
                <a:ea typeface="Times New Roman" panose="02020603050405020304" pitchFamily="18" charset="0"/>
                <a:cs typeface="Times New Roman" panose="02020603050405020304" pitchFamily="18" charset="0"/>
              </a:rPr>
              <a:t>:</a:t>
            </a:r>
            <a:endParaRPr lang="en-US" sz="1800"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9B95CD5C-737C-797C-25DF-BFCD80D7144F}"/>
              </a:ext>
            </a:extLst>
          </p:cNvPr>
          <p:cNvSpPr>
            <a:spLocks noGrp="1"/>
          </p:cNvSpPr>
          <p:nvPr>
            <p:ph type="sldNum" sz="quarter" idx="12"/>
          </p:nvPr>
        </p:nvSpPr>
        <p:spPr/>
        <p:txBody>
          <a:bodyPr/>
          <a:lstStyle/>
          <a:p>
            <a:fld id="{BA9B540C-44DA-4F69-89C9-7C84606640D3}" type="slidenum">
              <a:rPr lang="en-US" smtClean="0"/>
              <a:pPr/>
              <a:t>12</a:t>
            </a:fld>
            <a:endParaRPr lang="en-US"/>
          </a:p>
        </p:txBody>
      </p:sp>
      <p:pic>
        <p:nvPicPr>
          <p:cNvPr id="9" name="Grafik 8">
            <a:extLst>
              <a:ext uri="{FF2B5EF4-FFF2-40B4-BE49-F238E27FC236}">
                <a16:creationId xmlns:a16="http://schemas.microsoft.com/office/drawing/2014/main" id="{8BD5A1A4-1D1C-9CEB-8052-3ABB7318695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22004" y="1430323"/>
            <a:ext cx="6099992" cy="5117133"/>
          </a:xfrm>
          <a:prstGeom prst="rect">
            <a:avLst/>
          </a:prstGeom>
        </p:spPr>
      </p:pic>
    </p:spTree>
    <p:extLst>
      <p:ext uri="{BB962C8B-B14F-4D97-AF65-F5344CB8AC3E}">
        <p14:creationId xmlns:p14="http://schemas.microsoft.com/office/powerpoint/2010/main" val="13109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C1865293-8F46-853E-6593-E60B653716D9}"/>
              </a:ext>
            </a:extLst>
          </p:cNvPr>
          <p:cNvSpPr txBox="1"/>
          <p:nvPr/>
        </p:nvSpPr>
        <p:spPr>
          <a:xfrm>
            <a:off x="349135" y="1036928"/>
            <a:ext cx="6078908" cy="630942"/>
          </a:xfrm>
          <a:prstGeom prst="rect">
            <a:avLst/>
          </a:prstGeom>
          <a:noFill/>
        </p:spPr>
        <p:txBody>
          <a:bodyPr wrap="none" rtlCol="0">
            <a:spAutoFit/>
          </a:bodyPr>
          <a:lstStyle/>
          <a:p>
            <a:r>
              <a:rPr lang="en-US" sz="1700" u="sng" dirty="0">
                <a:solidFill>
                  <a:srgbClr val="767676"/>
                </a:solidFill>
                <a:effectLst/>
                <a:latin typeface="+mj-lt"/>
                <a:ea typeface="Calibri" panose="020F0502020204030204" pitchFamily="34" charset="0"/>
              </a:rPr>
              <a:t>General Structure of code of Newton-Raphson Method:</a:t>
            </a:r>
            <a:endParaRPr lang="en-US" sz="1800"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9B95CD5C-737C-797C-25DF-BFCD80D7144F}"/>
              </a:ext>
            </a:extLst>
          </p:cNvPr>
          <p:cNvSpPr>
            <a:spLocks noGrp="1"/>
          </p:cNvSpPr>
          <p:nvPr>
            <p:ph type="sldNum" sz="quarter" idx="12"/>
          </p:nvPr>
        </p:nvSpPr>
        <p:spPr/>
        <p:txBody>
          <a:bodyPr/>
          <a:lstStyle/>
          <a:p>
            <a:fld id="{BA9B540C-44DA-4F69-89C9-7C84606640D3}" type="slidenum">
              <a:rPr lang="en-US" smtClean="0"/>
              <a:pPr/>
              <a:t>13</a:t>
            </a:fld>
            <a:endParaRPr lang="en-US"/>
          </a:p>
        </p:txBody>
      </p:sp>
      <p:pic>
        <p:nvPicPr>
          <p:cNvPr id="6" name="Grafik 5">
            <a:extLst>
              <a:ext uri="{FF2B5EF4-FFF2-40B4-BE49-F238E27FC236}">
                <a16:creationId xmlns:a16="http://schemas.microsoft.com/office/drawing/2014/main" id="{293D9DB7-5970-FC53-204C-A1D1A12EC3B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3258" y="1912467"/>
            <a:ext cx="8421007" cy="3908605"/>
          </a:xfrm>
          <a:prstGeom prst="rect">
            <a:avLst/>
          </a:prstGeom>
        </p:spPr>
      </p:pic>
    </p:spTree>
    <p:extLst>
      <p:ext uri="{BB962C8B-B14F-4D97-AF65-F5344CB8AC3E}">
        <p14:creationId xmlns:p14="http://schemas.microsoft.com/office/powerpoint/2010/main" val="155236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2727"/>
                <a:ext cx="8686801" cy="1645562"/>
              </a:xfrm>
            </p:spPr>
            <p:txBody>
              <a:bodyPr numCol="2">
                <a:noAutofit/>
              </a:bodyPr>
              <a:lstStyle/>
              <a:p>
                <a:pPr marL="0" indent="0" algn="l" rtl="0">
                  <a:buNone/>
                </a:pPr>
                <a:r>
                  <a:rPr lang="en-US" sz="1600" dirty="0">
                    <a:effectLst/>
                  </a:rPr>
                  <a:t>IVP 1: Linear differential equation:</a:t>
                </a:r>
                <a:endParaRPr lang="en-US" sz="1600" dirty="0"/>
              </a:p>
              <a:p>
                <a:pPr marL="0" indent="0" rtl="0">
                  <a:buNone/>
                </a:pPr>
                <a:r>
                  <a:rPr lang="en-US" sz="1600" dirty="0">
                    <a:effectLst/>
                  </a:rPr>
                  <a:t>	</a:t>
                </a:r>
                <a14:m>
                  <m:oMath xmlns:m="http://schemas.openxmlformats.org/officeDocument/2006/math">
                    <m:r>
                      <a:rPr lang="en-US" sz="1600" i="1" dirty="0" smtClean="0">
                        <a:effectLst/>
                        <a:latin typeface="Cambria Math" panose="02040503050406030204" pitchFamily="18" charset="0"/>
                      </a:rPr>
                      <m:t>𝑦</m:t>
                    </m:r>
                    <m:r>
                      <a:rPr lang="en-US" sz="1600" i="1" dirty="0" smtClean="0">
                        <a:effectLst/>
                        <a:latin typeface="Cambria Math" panose="02040503050406030204" pitchFamily="18" charset="0"/>
                      </a:rPr>
                      <m:t>′(</m:t>
                    </m:r>
                    <m:r>
                      <a:rPr lang="en-US" sz="1600" i="1" dirty="0" smtClean="0">
                        <a:effectLst/>
                        <a:latin typeface="Cambria Math" panose="02040503050406030204" pitchFamily="18" charset="0"/>
                      </a:rPr>
                      <m:t>𝑡</m:t>
                    </m:r>
                    <m:r>
                      <a:rPr lang="en-US" sz="1600" i="1" dirty="0" smtClean="0">
                        <a:effectLst/>
                        <a:latin typeface="Cambria Math" panose="02040503050406030204" pitchFamily="18" charset="0"/>
                      </a:rPr>
                      <m:t>) + 4 · </m:t>
                    </m:r>
                    <m:r>
                      <a:rPr lang="en-US" sz="1600" i="1" dirty="0" smtClean="0">
                        <a:effectLst/>
                        <a:latin typeface="Cambria Math" panose="02040503050406030204" pitchFamily="18" charset="0"/>
                      </a:rPr>
                      <m:t>𝑦</m:t>
                    </m:r>
                    <m:r>
                      <a:rPr lang="en-US" sz="1600" i="1" dirty="0" smtClean="0">
                        <a:effectLst/>
                        <a:latin typeface="Cambria Math" panose="02040503050406030204" pitchFamily="18" charset="0"/>
                      </a:rPr>
                      <m:t>(</m:t>
                    </m:r>
                    <m:r>
                      <a:rPr lang="en-US" sz="1600" i="1" dirty="0" smtClean="0">
                        <a:effectLst/>
                        <a:latin typeface="Cambria Math" panose="02040503050406030204" pitchFamily="18" charset="0"/>
                      </a:rPr>
                      <m:t>𝑡</m:t>
                    </m:r>
                    <m:r>
                      <a:rPr lang="en-US" sz="1600" i="1" dirty="0" smtClean="0">
                        <a:effectLst/>
                        <a:latin typeface="Cambria Math" panose="02040503050406030204" pitchFamily="18" charset="0"/>
                      </a:rPr>
                      <m:t>) − 8 · </m:t>
                    </m:r>
                    <m:r>
                      <a:rPr lang="en-US" sz="1600" i="1" dirty="0" smtClean="0">
                        <a:effectLst/>
                        <a:latin typeface="Cambria Math" panose="02040503050406030204" pitchFamily="18" charset="0"/>
                      </a:rPr>
                      <m:t>𝑡</m:t>
                    </m:r>
                    <m:r>
                      <a:rPr lang="en-US" sz="1600" i="1" dirty="0" smtClean="0">
                        <a:effectLst/>
                        <a:latin typeface="Cambria Math" panose="02040503050406030204" pitchFamily="18" charset="0"/>
                      </a:rPr>
                      <m:t> = 0</m:t>
                    </m:r>
                  </m:oMath>
                </a14:m>
                <a:br>
                  <a:rPr lang="en-US" sz="1600" dirty="0">
                    <a:effectLst/>
                  </a:rPr>
                </a:br>
                <a:r>
                  <a:rPr lang="en-US" sz="1600" dirty="0">
                    <a:effectLst/>
                  </a:rPr>
                  <a:t>	</a:t>
                </a:r>
                <a14:m>
                  <m:oMath xmlns:m="http://schemas.openxmlformats.org/officeDocument/2006/math">
                    <m:r>
                      <a:rPr lang="en-US" sz="1600" i="1" dirty="0" smtClean="0">
                        <a:effectLst/>
                        <a:latin typeface="Cambria Math" panose="02040503050406030204" pitchFamily="18" charset="0"/>
                      </a:rPr>
                      <m:t>𝑦</m:t>
                    </m:r>
                    <m:r>
                      <a:rPr lang="en-US" sz="1600" i="1" dirty="0" smtClean="0">
                        <a:effectLst/>
                        <a:latin typeface="Cambria Math" panose="02040503050406030204" pitchFamily="18" charset="0"/>
                      </a:rPr>
                      <m:t>(0) = 1</m:t>
                    </m:r>
                  </m:oMath>
                </a14:m>
                <a:br>
                  <a:rPr lang="en-US" sz="1800" dirty="0">
                    <a:solidFill>
                      <a:srgbClr val="767676"/>
                    </a:solidFill>
                    <a:effectLst/>
                  </a:rPr>
                </a:br>
                <a:endParaRPr lang="en-US" sz="1200" dirty="0">
                  <a:solidFill>
                    <a:srgbClr val="767676"/>
                  </a:solidFill>
                  <a:effectLst/>
                </a:endParaRPr>
              </a:p>
              <a:p>
                <a:pPr marL="0" indent="0" rtl="0">
                  <a:buNone/>
                </a:pPr>
                <a:r>
                  <a:rPr lang="en-US" sz="1200" dirty="0">
                    <a:solidFill>
                      <a:srgbClr val="767676"/>
                    </a:solidFill>
                    <a:effectLst/>
                  </a:rPr>
                  <a:t>     Analytical Solution:</a:t>
                </a:r>
              </a:p>
              <a:p>
                <a:pPr marL="0" indent="0" rtl="0">
                  <a:spcBef>
                    <a:spcPts val="0"/>
                  </a:spcBef>
                  <a:buNone/>
                </a:pPr>
                <a:r>
                  <a:rPr lang="en-US" sz="1800" dirty="0">
                    <a:solidFill>
                      <a:srgbClr val="767676"/>
                    </a:solidFill>
                    <a:effectLst/>
                    <a:ea typeface="Calibri" panose="020F0502020204030204" pitchFamily="34" charset="0"/>
                    <a:cs typeface="Arial" panose="020B0604020202020204" pitchFamily="34" charset="0"/>
                  </a:rPr>
                  <a:t>	</a:t>
                </a:r>
                <a14:m>
                  <m:oMath xmlns:m="http://schemas.openxmlformats.org/officeDocument/2006/math">
                    <m:r>
                      <a:rPr lang="en-US" sz="1600" i="1" smtClean="0">
                        <a:solidFill>
                          <a:srgbClr val="767676"/>
                        </a:solidFill>
                        <a:effectLst/>
                        <a:latin typeface="Cambria Math" panose="02040503050406030204" pitchFamily="18" charset="0"/>
                        <a:ea typeface="Calibri" panose="020F0502020204030204" pitchFamily="34" charset="0"/>
                        <a:cs typeface="Arial" panose="020B0604020202020204" pitchFamily="34" charset="0"/>
                      </a:rPr>
                      <m:t>𝑦</m:t>
                    </m:r>
                    <m:r>
                      <a:rPr lang="en-US" sz="1600" i="1" smtClean="0">
                        <a:solidFill>
                          <a:srgbClr val="767676"/>
                        </a:solidFill>
                        <a:effectLst/>
                        <a:latin typeface="Cambria Math" panose="02040503050406030204" pitchFamily="18" charset="0"/>
                        <a:ea typeface="Calibri" panose="020F0502020204030204" pitchFamily="34" charset="0"/>
                        <a:cs typeface="Arial" panose="020B0604020202020204" pitchFamily="34" charset="0"/>
                      </a:rPr>
                      <m:t>(</m:t>
                    </m:r>
                    <m:r>
                      <a:rPr lang="en-US" sz="1600" i="1" smtClean="0">
                        <a:solidFill>
                          <a:srgbClr val="767676"/>
                        </a:solidFill>
                        <a:effectLst/>
                        <a:latin typeface="Cambria Math" panose="02040503050406030204" pitchFamily="18" charset="0"/>
                        <a:ea typeface="Calibri" panose="020F0502020204030204" pitchFamily="34" charset="0"/>
                        <a:cs typeface="Arial" panose="020B0604020202020204" pitchFamily="34" charset="0"/>
                      </a:rPr>
                      <m:t>𝑡</m:t>
                    </m:r>
                    <m:r>
                      <a:rPr lang="en-US" sz="1600" i="1" smtClean="0">
                        <a:solidFill>
                          <a:srgbClr val="767676"/>
                        </a:solidFill>
                        <a:effectLst/>
                        <a:latin typeface="Cambria Math" panose="02040503050406030204" pitchFamily="18" charset="0"/>
                        <a:ea typeface="Calibri" panose="020F0502020204030204" pitchFamily="34" charset="0"/>
                        <a:cs typeface="Arial" panose="020B0604020202020204" pitchFamily="34" charset="0"/>
                      </a:rPr>
                      <m:t>) = 2</m:t>
                    </m:r>
                    <m:r>
                      <a:rPr lang="en-US" sz="1600" i="1" smtClean="0">
                        <a:solidFill>
                          <a:srgbClr val="767676"/>
                        </a:solidFill>
                        <a:effectLst/>
                        <a:latin typeface="Cambria Math" panose="02040503050406030204" pitchFamily="18" charset="0"/>
                        <a:ea typeface="Calibri" panose="020F0502020204030204" pitchFamily="34" charset="0"/>
                        <a:cs typeface="Arial" panose="020B0604020202020204" pitchFamily="34" charset="0"/>
                      </a:rPr>
                      <m:t>𝑡</m:t>
                    </m:r>
                    <m:r>
                      <a:rPr lang="en-US" sz="1600" i="1" smtClean="0">
                        <a:solidFill>
                          <a:srgbClr val="767676"/>
                        </a:solidFill>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solidFill>
                              <a:srgbClr val="767676"/>
                            </a:solidFill>
                            <a:effectLst/>
                            <a:latin typeface="Cambria Math" panose="02040503050406030204" pitchFamily="18" charset="0"/>
                            <a:cs typeface="Arial" panose="020B0604020202020204" pitchFamily="34" charset="0"/>
                          </a:rPr>
                        </m:ctrlPr>
                      </m:fPr>
                      <m:num>
                        <m:r>
                          <a:rPr lang="en-US" sz="1600" i="1">
                            <a:solidFill>
                              <a:srgbClr val="767676"/>
                            </a:solidFill>
                            <a:effectLst/>
                            <a:latin typeface="Cambria Math" panose="02040503050406030204" pitchFamily="18" charset="0"/>
                            <a:ea typeface="Calibri" panose="020F0502020204030204" pitchFamily="34" charset="0"/>
                            <a:cs typeface="Arial" panose="020B0604020202020204" pitchFamily="34" charset="0"/>
                          </a:rPr>
                          <m:t>1</m:t>
                        </m:r>
                      </m:num>
                      <m:den>
                        <m:r>
                          <a:rPr lang="en-US" sz="1600" i="1">
                            <a:solidFill>
                              <a:srgbClr val="767676"/>
                            </a:solidFill>
                            <a:effectLst/>
                            <a:latin typeface="Cambria Math" panose="02040503050406030204" pitchFamily="18" charset="0"/>
                            <a:ea typeface="Calibri" panose="020F0502020204030204" pitchFamily="34" charset="0"/>
                            <a:cs typeface="Arial" panose="020B0604020202020204" pitchFamily="34" charset="0"/>
                          </a:rPr>
                          <m:t>2</m:t>
                        </m:r>
                      </m:den>
                    </m:f>
                    <m:r>
                      <a:rPr lang="en-US" sz="1600" i="1">
                        <a:solidFill>
                          <a:srgbClr val="767676"/>
                        </a:solidFill>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solidFill>
                              <a:srgbClr val="767676"/>
                            </a:solidFill>
                            <a:effectLst/>
                            <a:latin typeface="Cambria Math" panose="02040503050406030204" pitchFamily="18" charset="0"/>
                            <a:cs typeface="Arial" panose="020B0604020202020204" pitchFamily="34" charset="0"/>
                          </a:rPr>
                        </m:ctrlPr>
                      </m:fPr>
                      <m:num>
                        <m:r>
                          <a:rPr lang="en-US" sz="1600" i="1">
                            <a:solidFill>
                              <a:srgbClr val="767676"/>
                            </a:solidFill>
                            <a:effectLst/>
                            <a:latin typeface="Cambria Math" panose="02040503050406030204" pitchFamily="18" charset="0"/>
                            <a:ea typeface="Calibri" panose="020F0502020204030204" pitchFamily="34" charset="0"/>
                            <a:cs typeface="Arial" panose="020B0604020202020204" pitchFamily="34" charset="0"/>
                          </a:rPr>
                          <m:t>3</m:t>
                        </m:r>
                      </m:num>
                      <m:den>
                        <m:r>
                          <a:rPr lang="en-US" sz="1600" i="1">
                            <a:solidFill>
                              <a:srgbClr val="767676"/>
                            </a:solidFill>
                            <a:effectLst/>
                            <a:latin typeface="Cambria Math" panose="02040503050406030204" pitchFamily="18" charset="0"/>
                            <a:ea typeface="Calibri" panose="020F0502020204030204" pitchFamily="34" charset="0"/>
                            <a:cs typeface="Arial" panose="020B0604020202020204" pitchFamily="34" charset="0"/>
                          </a:rPr>
                          <m:t>2</m:t>
                        </m:r>
                      </m:den>
                    </m:f>
                    <m:r>
                      <a:rPr lang="en-US" sz="1600">
                        <a:solidFill>
                          <a:srgbClr val="767676"/>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600" i="1">
                            <a:solidFill>
                              <a:srgbClr val="767676"/>
                            </a:solidFill>
                            <a:effectLst/>
                            <a:latin typeface="Cambria Math" panose="02040503050406030204" pitchFamily="18" charset="0"/>
                          </a:rPr>
                        </m:ctrlPr>
                      </m:sSupPr>
                      <m:e>
                        <m:r>
                          <a:rPr lang="en-US" sz="1600" i="1">
                            <a:solidFill>
                              <a:srgbClr val="767676"/>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600" i="1">
                            <a:solidFill>
                              <a:srgbClr val="767676"/>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1600" i="1">
                            <a:solidFill>
                              <a:srgbClr val="767676"/>
                            </a:solidFill>
                            <a:effectLst/>
                            <a:latin typeface="Cambria Math" panose="02040503050406030204" pitchFamily="18" charset="0"/>
                            <a:ea typeface="Calibri" panose="020F0502020204030204" pitchFamily="34" charset="0"/>
                            <a:cs typeface="Times New Roman" panose="02020603050405020304" pitchFamily="18" charset="0"/>
                          </a:rPr>
                          <m:t>𝑡</m:t>
                        </m:r>
                      </m:sup>
                    </m:sSup>
                  </m:oMath>
                </a14:m>
                <a:endParaRPr lang="en-US" sz="1600" dirty="0">
                  <a:solidFill>
                    <a:srgbClr val="767676"/>
                  </a:solidFill>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2727"/>
                <a:ext cx="8686801" cy="1645562"/>
              </a:xfrm>
              <a:blipFill>
                <a:blip r:embed="rId3"/>
                <a:stretch>
                  <a:fillRect l="-351" t="-1111"/>
                </a:stretch>
              </a:blipFill>
            </p:spPr>
            <p:txBody>
              <a:bodyPr/>
              <a:lstStyle/>
              <a:p>
                <a:r>
                  <a:rPr lang="en-US">
                    <a:noFill/>
                  </a:rPr>
                  <a:t> </a:t>
                </a:r>
              </a:p>
            </p:txBody>
          </p:sp>
        </mc:Fallback>
      </mc:AlternateContent>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C1865293-8F46-853E-6593-E60B653716D9}"/>
              </a:ext>
            </a:extLst>
          </p:cNvPr>
          <p:cNvSpPr txBox="1"/>
          <p:nvPr/>
        </p:nvSpPr>
        <p:spPr>
          <a:xfrm>
            <a:off x="349135" y="1036928"/>
            <a:ext cx="1117614" cy="646331"/>
          </a:xfrm>
          <a:prstGeom prst="rect">
            <a:avLst/>
          </a:prstGeom>
          <a:noFill/>
        </p:spPr>
        <p:txBody>
          <a:bodyPr wrap="none" rtlCol="0">
            <a:spAutoFit/>
          </a:bodyPr>
          <a:lstStyle/>
          <a:p>
            <a:r>
              <a:rPr lang="en-US" sz="1700" u="sng" dirty="0">
                <a:solidFill>
                  <a:srgbClr val="767676"/>
                </a:solidFill>
                <a:effectLst/>
                <a:latin typeface="+mj-lt"/>
                <a:ea typeface="Calibri" panose="020F0502020204030204" pitchFamily="34" charset="0"/>
              </a:rPr>
              <a:t>Test IVPs</a:t>
            </a:r>
            <a:r>
              <a:rPr lang="en-US" sz="1800" u="sng" dirty="0">
                <a:solidFill>
                  <a:srgbClr val="767676"/>
                </a:solidFill>
                <a:effectLst/>
                <a:latin typeface="+mj-lt"/>
                <a:ea typeface="Times New Roman" panose="02020603050405020304" pitchFamily="18" charset="0"/>
                <a:cs typeface="Times New Roman" panose="02020603050405020304" pitchFamily="18" charset="0"/>
              </a:rPr>
              <a:t>:</a:t>
            </a:r>
            <a:endParaRPr lang="en-US" sz="1800"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14804F1-D852-A994-E241-77CCECA609E7}"/>
                  </a:ext>
                </a:extLst>
              </p:cNvPr>
              <p:cNvSpPr txBox="1">
                <a:spLocks/>
              </p:cNvSpPr>
              <p:nvPr/>
            </p:nvSpPr>
            <p:spPr>
              <a:xfrm>
                <a:off x="457200" y="3177293"/>
                <a:ext cx="8794865" cy="1892790"/>
              </a:xfrm>
              <a:prstGeom prst="rect">
                <a:avLst/>
              </a:prstGeom>
            </p:spPr>
            <p:txBody>
              <a:bodyPr vert="horz" lIns="91440" tIns="45720" rIns="91440" bIns="45720" numCol="2"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600" dirty="0">
                    <a:solidFill>
                      <a:srgbClr val="767676"/>
                    </a:solidFill>
                  </a:rPr>
                  <a:t>IVP 2: Nonlinear differential equation:</a:t>
                </a:r>
                <a:br>
                  <a:rPr lang="en-US" sz="1600" dirty="0">
                    <a:solidFill>
                      <a:srgbClr val="767676"/>
                    </a:solidFill>
                  </a:rPr>
                </a:br>
                <a:r>
                  <a:rPr lang="en-US" sz="1600" dirty="0">
                    <a:solidFill>
                      <a:srgbClr val="767676"/>
                    </a:solidFill>
                  </a:rPr>
                  <a:t>	</a:t>
                </a:r>
                <a14:m>
                  <m:oMath xmlns:m="http://schemas.openxmlformats.org/officeDocument/2006/math">
                    <m:r>
                      <a:rPr lang="en-US" sz="1600" i="1" dirty="0" smtClean="0">
                        <a:solidFill>
                          <a:srgbClr val="767676"/>
                        </a:solidFill>
                        <a:latin typeface="Cambria Math" panose="02040503050406030204" pitchFamily="18" charset="0"/>
                      </a:rPr>
                      <m:t>𝑦</m:t>
                    </m:r>
                    <m:r>
                      <a:rPr lang="en-US" sz="1600" i="1" dirty="0" smtClean="0">
                        <a:solidFill>
                          <a:srgbClr val="767676"/>
                        </a:solidFill>
                        <a:latin typeface="Cambria Math" panose="02040503050406030204" pitchFamily="18" charset="0"/>
                      </a:rPr>
                      <m:t>′ − </m:t>
                    </m:r>
                    <m:r>
                      <m:rPr>
                        <m:sty m:val="p"/>
                      </m:rPr>
                      <a:rPr lang="en-US" sz="1600" i="1" dirty="0" smtClean="0">
                        <a:solidFill>
                          <a:srgbClr val="767676"/>
                        </a:solidFill>
                        <a:latin typeface="Cambria Math" panose="02040503050406030204" pitchFamily="18" charset="0"/>
                      </a:rPr>
                      <m:t>cos</m:t>
                    </m:r>
                    <m:r>
                      <a:rPr lang="en-US" sz="1600" i="1" dirty="0" smtClean="0">
                        <a:solidFill>
                          <a:srgbClr val="767676"/>
                        </a:solidFill>
                        <a:latin typeface="Cambria Math" panose="02040503050406030204" pitchFamily="18" charset="0"/>
                      </a:rPr>
                      <m:t>(</m:t>
                    </m:r>
                    <m:r>
                      <a:rPr lang="en-US" sz="1600" i="1" dirty="0" smtClean="0">
                        <a:solidFill>
                          <a:srgbClr val="767676"/>
                        </a:solidFill>
                        <a:latin typeface="Cambria Math" panose="02040503050406030204" pitchFamily="18" charset="0"/>
                      </a:rPr>
                      <m:t>𝑡</m:t>
                    </m:r>
                    <m:r>
                      <a:rPr lang="en-US" sz="1600" i="1" dirty="0" smtClean="0">
                        <a:solidFill>
                          <a:srgbClr val="767676"/>
                        </a:solidFill>
                        <a:latin typeface="Cambria Math" panose="02040503050406030204" pitchFamily="18" charset="0"/>
                      </a:rPr>
                      <m:t>)</m:t>
                    </m:r>
                    <m:r>
                      <a:rPr lang="en-US" sz="1600" i="1" dirty="0" smtClean="0">
                        <a:solidFill>
                          <a:srgbClr val="767676"/>
                        </a:solidFill>
                        <a:latin typeface="Cambria Math" panose="02040503050406030204" pitchFamily="18" charset="0"/>
                      </a:rPr>
                      <m:t>𝑦</m:t>
                    </m:r>
                    <m:r>
                      <a:rPr lang="en-US" sz="1600" i="1" dirty="0" smtClean="0">
                        <a:solidFill>
                          <a:srgbClr val="767676"/>
                        </a:solidFill>
                        <a:latin typeface="Cambria Math" panose="02040503050406030204" pitchFamily="18" charset="0"/>
                      </a:rPr>
                      <m:t>2 = 0</m:t>
                    </m:r>
                  </m:oMath>
                </a14:m>
                <a:br>
                  <a:rPr lang="en-US" sz="1600" dirty="0">
                    <a:solidFill>
                      <a:srgbClr val="767676"/>
                    </a:solidFill>
                  </a:rPr>
                </a:br>
                <a:r>
                  <a:rPr lang="en-US" sz="1600" dirty="0">
                    <a:solidFill>
                      <a:srgbClr val="767676"/>
                    </a:solidFill>
                  </a:rPr>
                  <a:t>	</a:t>
                </a:r>
                <a14:m>
                  <m:oMath xmlns:m="http://schemas.openxmlformats.org/officeDocument/2006/math">
                    <m:r>
                      <a:rPr lang="en-US" sz="1600" i="1" dirty="0" smtClean="0">
                        <a:solidFill>
                          <a:srgbClr val="767676"/>
                        </a:solidFill>
                        <a:latin typeface="Cambria Math" panose="02040503050406030204" pitchFamily="18" charset="0"/>
                      </a:rPr>
                      <m:t>𝑦</m:t>
                    </m:r>
                    <m:r>
                      <a:rPr lang="en-US" sz="1600" i="1" dirty="0" smtClean="0">
                        <a:solidFill>
                          <a:srgbClr val="767676"/>
                        </a:solidFill>
                        <a:latin typeface="Cambria Math" panose="02040503050406030204" pitchFamily="18" charset="0"/>
                      </a:rPr>
                      <m:t>(0) = 1 </m:t>
                    </m:r>
                  </m:oMath>
                </a14:m>
                <a:endParaRPr lang="en-US" sz="1600" dirty="0">
                  <a:solidFill>
                    <a:srgbClr val="767676"/>
                  </a:solidFill>
                </a:endParaRPr>
              </a:p>
              <a:p>
                <a:pPr marL="0" indent="0">
                  <a:buFont typeface="Arial" pitchFamily="34" charset="0"/>
                  <a:buNone/>
                </a:pPr>
                <a:br>
                  <a:rPr lang="en-US" sz="1200" dirty="0">
                    <a:solidFill>
                      <a:srgbClr val="767676"/>
                    </a:solidFill>
                  </a:rPr>
                </a:br>
                <a:r>
                  <a:rPr lang="en-US" sz="1200" dirty="0">
                    <a:solidFill>
                      <a:srgbClr val="767676"/>
                    </a:solidFill>
                  </a:rPr>
                  <a:t>     Analytical Solution:</a:t>
                </a:r>
              </a:p>
              <a:p>
                <a:pPr marL="0" indent="0">
                  <a:buFont typeface="Arial" pitchFamily="34" charset="0"/>
                  <a:buNone/>
                </a:pPr>
                <a:r>
                  <a:rPr lang="en-US" sz="1600" dirty="0">
                    <a:solidFill>
                      <a:srgbClr val="767676"/>
                    </a:solidFill>
                  </a:rPr>
                  <a:t>	</a:t>
                </a:r>
                <a14:m>
                  <m:oMath xmlns:m="http://schemas.openxmlformats.org/officeDocument/2006/math">
                    <m:r>
                      <a:rPr lang="en-US" sz="1600" i="1" smtClean="0">
                        <a:solidFill>
                          <a:srgbClr val="767676"/>
                        </a:solidFill>
                        <a:latin typeface="Cambria Math" panose="02040503050406030204" pitchFamily="18" charset="0"/>
                      </a:rPr>
                      <m:t>𝑦</m:t>
                    </m:r>
                    <m:r>
                      <a:rPr lang="en-US" sz="1600" i="1" smtClean="0">
                        <a:solidFill>
                          <a:srgbClr val="767676"/>
                        </a:solidFill>
                        <a:latin typeface="Cambria Math" panose="02040503050406030204" pitchFamily="18" charset="0"/>
                      </a:rPr>
                      <m:t>(</m:t>
                    </m:r>
                    <m:r>
                      <a:rPr lang="en-US" sz="1600" i="1" smtClean="0">
                        <a:solidFill>
                          <a:srgbClr val="767676"/>
                        </a:solidFill>
                        <a:latin typeface="Cambria Math" panose="02040503050406030204" pitchFamily="18" charset="0"/>
                      </a:rPr>
                      <m:t>𝑡</m:t>
                    </m:r>
                    <m:r>
                      <a:rPr lang="en-US" sz="1600" i="1" smtClean="0">
                        <a:solidFill>
                          <a:srgbClr val="767676"/>
                        </a:solidFill>
                        <a:latin typeface="Cambria Math" panose="02040503050406030204" pitchFamily="18" charset="0"/>
                      </a:rPr>
                      <m:t>)=</m:t>
                    </m:r>
                    <m:f>
                      <m:fPr>
                        <m:ctrlPr>
                          <a:rPr lang="pt-BR" sz="1600" i="1" smtClean="0">
                            <a:solidFill>
                              <a:srgbClr val="767676"/>
                            </a:solidFill>
                            <a:latin typeface="Cambria Math" panose="02040503050406030204" pitchFamily="18" charset="0"/>
                          </a:rPr>
                        </m:ctrlPr>
                      </m:fPr>
                      <m:num>
                        <m:r>
                          <a:rPr lang="en-US" sz="1600" i="1" smtClean="0">
                            <a:solidFill>
                              <a:srgbClr val="767676"/>
                            </a:solidFill>
                            <a:latin typeface="Cambria Math" panose="02040503050406030204" pitchFamily="18" charset="0"/>
                          </a:rPr>
                          <m:t>1</m:t>
                        </m:r>
                      </m:num>
                      <m:den>
                        <m:r>
                          <a:rPr lang="en-US" sz="1600" i="1" smtClean="0">
                            <a:solidFill>
                              <a:srgbClr val="767676"/>
                            </a:solidFill>
                            <a:latin typeface="Cambria Math" panose="02040503050406030204" pitchFamily="18" charset="0"/>
                          </a:rPr>
                          <m:t>1−</m:t>
                        </m:r>
                        <m:r>
                          <m:rPr>
                            <m:sty m:val="p"/>
                          </m:rPr>
                          <a:rPr lang="en-US" sz="1600" smtClean="0">
                            <a:solidFill>
                              <a:srgbClr val="767676"/>
                            </a:solidFill>
                            <a:latin typeface="Cambria Math" panose="02040503050406030204" pitchFamily="18" charset="0"/>
                          </a:rPr>
                          <m:t>sin</m:t>
                        </m:r>
                        <m:r>
                          <a:rPr lang="en-US" sz="1600" i="1" smtClean="0">
                            <a:solidFill>
                              <a:srgbClr val="767676"/>
                            </a:solidFill>
                            <a:latin typeface="Cambria Math" panose="02040503050406030204" pitchFamily="18" charset="0"/>
                          </a:rPr>
                          <m:t>(</m:t>
                        </m:r>
                        <m:r>
                          <a:rPr lang="en-US" sz="1600" i="1" smtClean="0">
                            <a:solidFill>
                              <a:srgbClr val="767676"/>
                            </a:solidFill>
                            <a:latin typeface="Cambria Math" panose="02040503050406030204" pitchFamily="18" charset="0"/>
                          </a:rPr>
                          <m:t>𝑡</m:t>
                        </m:r>
                        <m:r>
                          <a:rPr lang="en-US" sz="1600" i="1" smtClean="0">
                            <a:solidFill>
                              <a:srgbClr val="767676"/>
                            </a:solidFill>
                            <a:latin typeface="Cambria Math" panose="02040503050406030204" pitchFamily="18" charset="0"/>
                          </a:rPr>
                          <m:t>)</m:t>
                        </m:r>
                      </m:den>
                    </m:f>
                  </m:oMath>
                </a14:m>
                <a:endParaRPr lang="en-US" sz="1600" dirty="0">
                  <a:solidFill>
                    <a:srgbClr val="767676"/>
                  </a:solidFill>
                </a:endParaRPr>
              </a:p>
              <a:p>
                <a:pPr marL="0" indent="0">
                  <a:buFont typeface="Arial" pitchFamily="34" charset="0"/>
                  <a:buNone/>
                </a:pPr>
                <a:endParaRPr lang="en-US" sz="1800" dirty="0">
                  <a:solidFill>
                    <a:srgbClr val="767676"/>
                  </a:solidFill>
                </a:endParaRPr>
              </a:p>
              <a:p>
                <a:pPr marL="0" indent="0">
                  <a:buFont typeface="Arial" pitchFamily="34" charset="0"/>
                  <a:buNone/>
                </a:pPr>
                <a:endParaRPr lang="en-US" sz="1600" dirty="0">
                  <a:solidFill>
                    <a:srgbClr val="767676"/>
                  </a:solidFill>
                </a:endParaRPr>
              </a:p>
            </p:txBody>
          </p:sp>
        </mc:Choice>
        <mc:Fallback xmlns="">
          <p:sp>
            <p:nvSpPr>
              <p:cNvPr id="13" name="Content Placeholder 2">
                <a:extLst>
                  <a:ext uri="{FF2B5EF4-FFF2-40B4-BE49-F238E27FC236}">
                    <a16:creationId xmlns:a16="http://schemas.microsoft.com/office/drawing/2014/main" id="{114804F1-D852-A994-E241-77CCECA609E7}"/>
                  </a:ext>
                </a:extLst>
              </p:cNvPr>
              <p:cNvSpPr txBox="1">
                <a:spLocks noRot="1" noChangeAspect="1" noMove="1" noResize="1" noEditPoints="1" noAdjustHandles="1" noChangeArrowheads="1" noChangeShapeType="1" noTextEdit="1"/>
              </p:cNvSpPr>
              <p:nvPr/>
            </p:nvSpPr>
            <p:spPr>
              <a:xfrm>
                <a:off x="457200" y="3177293"/>
                <a:ext cx="8794865" cy="1892790"/>
              </a:xfrm>
              <a:prstGeom prst="rect">
                <a:avLst/>
              </a:prstGeom>
              <a:blipFill>
                <a:blip r:embed="rId4"/>
                <a:stretch>
                  <a:fillRect l="-347" t="-9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A3DA893-8769-5079-6E46-F3EBC50E3761}"/>
                  </a:ext>
                </a:extLst>
              </p:cNvPr>
              <p:cNvSpPr txBox="1">
                <a:spLocks/>
              </p:cNvSpPr>
              <p:nvPr/>
            </p:nvSpPr>
            <p:spPr>
              <a:xfrm>
                <a:off x="457200" y="5026945"/>
                <a:ext cx="8794865" cy="1808277"/>
              </a:xfrm>
              <a:prstGeom prst="rect">
                <a:avLst/>
              </a:prstGeom>
            </p:spPr>
            <p:txBody>
              <a:bodyPr vert="horz" lIns="91440" tIns="45720" rIns="91440" bIns="45720" numCol="2"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600" dirty="0">
                    <a:solidFill>
                      <a:srgbClr val="767676"/>
                    </a:solidFill>
                  </a:rPr>
                  <a:t>IVP 3: ODE with variable coefficients:</a:t>
                </a:r>
              </a:p>
              <a:p>
                <a:pPr marL="0" indent="0">
                  <a:buFont typeface="Arial" pitchFamily="34" charset="0"/>
                  <a:buNone/>
                </a:pPr>
                <a:r>
                  <a:rPr lang="en-US" sz="1600" dirty="0">
                    <a:solidFill>
                      <a:srgbClr val="767676"/>
                    </a:solidFill>
                  </a:rPr>
                  <a:t>	</a:t>
                </a:r>
                <a14:m>
                  <m:oMath xmlns:m="http://schemas.openxmlformats.org/officeDocument/2006/math">
                    <m:r>
                      <a:rPr lang="en-US" sz="1600" i="1" dirty="0" smtClean="0">
                        <a:solidFill>
                          <a:srgbClr val="767676"/>
                        </a:solidFill>
                        <a:latin typeface="Cambria Math" panose="02040503050406030204" pitchFamily="18" charset="0"/>
                      </a:rPr>
                      <m:t>𝑦</m:t>
                    </m:r>
                    <m:r>
                      <a:rPr lang="en-US" sz="1600" i="1" dirty="0" smtClean="0">
                        <a:solidFill>
                          <a:srgbClr val="767676"/>
                        </a:solidFill>
                        <a:latin typeface="Cambria Math" panose="02040503050406030204" pitchFamily="18" charset="0"/>
                      </a:rPr>
                      <m:t>′(</m:t>
                    </m:r>
                    <m:r>
                      <a:rPr lang="en-US" sz="1600" i="1" dirty="0" smtClean="0">
                        <a:solidFill>
                          <a:srgbClr val="767676"/>
                        </a:solidFill>
                        <a:latin typeface="Cambria Math" panose="02040503050406030204" pitchFamily="18" charset="0"/>
                      </a:rPr>
                      <m:t>𝑡</m:t>
                    </m:r>
                    <m:r>
                      <a:rPr lang="en-US" sz="1600" i="1" dirty="0" smtClean="0">
                        <a:solidFill>
                          <a:srgbClr val="767676"/>
                        </a:solidFill>
                        <a:latin typeface="Cambria Math" panose="02040503050406030204" pitchFamily="18" charset="0"/>
                      </a:rPr>
                      <m:t>) + 2 · </m:t>
                    </m:r>
                    <m:r>
                      <a:rPr lang="en-US" sz="1600" i="1" dirty="0" smtClean="0">
                        <a:solidFill>
                          <a:srgbClr val="767676"/>
                        </a:solidFill>
                        <a:latin typeface="Cambria Math" panose="02040503050406030204" pitchFamily="18" charset="0"/>
                      </a:rPr>
                      <m:t>𝑡</m:t>
                    </m:r>
                    <m:r>
                      <a:rPr lang="en-US" sz="1600" i="1" dirty="0" smtClean="0">
                        <a:solidFill>
                          <a:srgbClr val="767676"/>
                        </a:solidFill>
                        <a:latin typeface="Cambria Math" panose="02040503050406030204" pitchFamily="18" charset="0"/>
                      </a:rPr>
                      <m:t> · </m:t>
                    </m:r>
                    <m:r>
                      <a:rPr lang="en-US" sz="1600" i="1" dirty="0" smtClean="0">
                        <a:solidFill>
                          <a:srgbClr val="767676"/>
                        </a:solidFill>
                        <a:latin typeface="Cambria Math" panose="02040503050406030204" pitchFamily="18" charset="0"/>
                      </a:rPr>
                      <m:t>𝑦</m:t>
                    </m:r>
                    <m:r>
                      <a:rPr lang="en-US" sz="1600" i="1" dirty="0" smtClean="0">
                        <a:solidFill>
                          <a:srgbClr val="767676"/>
                        </a:solidFill>
                        <a:latin typeface="Cambria Math" panose="02040503050406030204" pitchFamily="18" charset="0"/>
                      </a:rPr>
                      <m:t>(</m:t>
                    </m:r>
                    <m:r>
                      <a:rPr lang="en-US" sz="1600" i="1" dirty="0" smtClean="0">
                        <a:solidFill>
                          <a:srgbClr val="767676"/>
                        </a:solidFill>
                        <a:latin typeface="Cambria Math" panose="02040503050406030204" pitchFamily="18" charset="0"/>
                      </a:rPr>
                      <m:t>𝑡</m:t>
                    </m:r>
                    <m:r>
                      <a:rPr lang="en-US" sz="1600" i="1" dirty="0" smtClean="0">
                        <a:solidFill>
                          <a:srgbClr val="767676"/>
                        </a:solidFill>
                        <a:latin typeface="Cambria Math" panose="02040503050406030204" pitchFamily="18" charset="0"/>
                      </a:rPr>
                      <m:t>) = 0</m:t>
                    </m:r>
                  </m:oMath>
                </a14:m>
                <a:br>
                  <a:rPr lang="en-US" sz="1600" dirty="0">
                    <a:solidFill>
                      <a:srgbClr val="767676"/>
                    </a:solidFill>
                  </a:rPr>
                </a:br>
                <a:r>
                  <a:rPr lang="en-US" sz="1600" dirty="0">
                    <a:solidFill>
                      <a:srgbClr val="767676"/>
                    </a:solidFill>
                  </a:rPr>
                  <a:t>	</a:t>
                </a:r>
                <a14:m>
                  <m:oMath xmlns:m="http://schemas.openxmlformats.org/officeDocument/2006/math">
                    <m:r>
                      <a:rPr lang="en-US" sz="1600" i="1" dirty="0" smtClean="0">
                        <a:solidFill>
                          <a:srgbClr val="767676"/>
                        </a:solidFill>
                        <a:latin typeface="Cambria Math" panose="02040503050406030204" pitchFamily="18" charset="0"/>
                      </a:rPr>
                      <m:t>𝑦</m:t>
                    </m:r>
                    <m:r>
                      <a:rPr lang="en-US" sz="1600" i="1" dirty="0" smtClean="0">
                        <a:solidFill>
                          <a:srgbClr val="767676"/>
                        </a:solidFill>
                        <a:latin typeface="Cambria Math" panose="02040503050406030204" pitchFamily="18" charset="0"/>
                      </a:rPr>
                      <m:t>(0) = 1</m:t>
                    </m:r>
                  </m:oMath>
                </a14:m>
                <a:endParaRPr lang="en-US" sz="1600" dirty="0">
                  <a:solidFill>
                    <a:srgbClr val="767676"/>
                  </a:solidFill>
                </a:endParaRPr>
              </a:p>
              <a:p>
                <a:pPr marL="0" indent="0">
                  <a:buFont typeface="Arial" pitchFamily="34" charset="0"/>
                  <a:buNone/>
                </a:pPr>
                <a:endParaRPr lang="en-US" sz="1200" dirty="0">
                  <a:solidFill>
                    <a:srgbClr val="767676"/>
                  </a:solidFill>
                </a:endParaRPr>
              </a:p>
              <a:p>
                <a:pPr marL="0" indent="0">
                  <a:buFont typeface="Arial" pitchFamily="34" charset="0"/>
                  <a:buNone/>
                </a:pPr>
                <a:r>
                  <a:rPr lang="en-US" sz="1200" dirty="0">
                    <a:solidFill>
                      <a:srgbClr val="767676"/>
                    </a:solidFill>
                  </a:rPr>
                  <a:t>     Analytical Solution:</a:t>
                </a:r>
              </a:p>
              <a:p>
                <a:pPr marL="0" indent="0">
                  <a:buFont typeface="Arial" pitchFamily="34" charset="0"/>
                  <a:buNone/>
                </a:pPr>
                <a:r>
                  <a:rPr lang="en-US" sz="1600" dirty="0">
                    <a:solidFill>
                      <a:srgbClr val="767676"/>
                    </a:solidFill>
                    <a:ea typeface="Calibri" panose="020F0502020204030204" pitchFamily="34" charset="0"/>
                    <a:cs typeface="Arial" panose="020B0604020202020204" pitchFamily="34" charset="0"/>
                  </a:rPr>
                  <a:t>	</a:t>
                </a:r>
                <a14:m>
                  <m:oMath xmlns:m="http://schemas.openxmlformats.org/officeDocument/2006/math">
                    <m:r>
                      <a:rPr lang="en-US" sz="1600" i="1" smtClean="0">
                        <a:solidFill>
                          <a:srgbClr val="767676"/>
                        </a:solidFill>
                        <a:latin typeface="Cambria Math" panose="02040503050406030204" pitchFamily="18" charset="0"/>
                        <a:ea typeface="Calibri" panose="020F0502020204030204" pitchFamily="34" charset="0"/>
                        <a:cs typeface="Arial" panose="020B0604020202020204" pitchFamily="34" charset="0"/>
                      </a:rPr>
                      <m:t>𝑦</m:t>
                    </m:r>
                    <m:r>
                      <a:rPr lang="en-US" sz="1600" i="1" smtClean="0">
                        <a:solidFill>
                          <a:srgbClr val="767676"/>
                        </a:solidFill>
                        <a:latin typeface="Cambria Math" panose="02040503050406030204" pitchFamily="18" charset="0"/>
                        <a:ea typeface="Calibri" panose="020F0502020204030204" pitchFamily="34" charset="0"/>
                        <a:cs typeface="Arial" panose="020B0604020202020204" pitchFamily="34" charset="0"/>
                      </a:rPr>
                      <m:t>(</m:t>
                    </m:r>
                    <m:r>
                      <a:rPr lang="en-US" sz="1600" i="1" smtClean="0">
                        <a:solidFill>
                          <a:srgbClr val="767676"/>
                        </a:solidFill>
                        <a:latin typeface="Cambria Math" panose="02040503050406030204" pitchFamily="18" charset="0"/>
                        <a:ea typeface="Calibri" panose="020F0502020204030204" pitchFamily="34" charset="0"/>
                        <a:cs typeface="Arial" panose="020B0604020202020204" pitchFamily="34" charset="0"/>
                      </a:rPr>
                      <m:t>𝑡</m:t>
                    </m:r>
                    <m:r>
                      <a:rPr lang="en-US" sz="1600" i="1" smtClean="0">
                        <a:solidFill>
                          <a:srgbClr val="767676"/>
                        </a:solidFill>
                        <a:latin typeface="Cambria Math" panose="02040503050406030204" pitchFamily="18" charset="0"/>
                        <a:ea typeface="Calibri" panose="020F0502020204030204" pitchFamily="34" charset="0"/>
                        <a:cs typeface="Arial" panose="020B0604020202020204" pitchFamily="34" charset="0"/>
                      </a:rPr>
                      <m:t>) =</m:t>
                    </m:r>
                    <m:sSup>
                      <m:sSupPr>
                        <m:ctrlPr>
                          <a:rPr lang="en-US" sz="1600" i="1">
                            <a:solidFill>
                              <a:srgbClr val="767676"/>
                            </a:solidFill>
                            <a:latin typeface="Cambria Math" panose="02040503050406030204" pitchFamily="18" charset="0"/>
                            <a:cs typeface="Arial" panose="020B0604020202020204" pitchFamily="34" charset="0"/>
                          </a:rPr>
                        </m:ctrlPr>
                      </m:sSupPr>
                      <m:e>
                        <m:r>
                          <a:rPr lang="en-US" sz="1600" i="1">
                            <a:solidFill>
                              <a:srgbClr val="767676"/>
                            </a:solidFill>
                            <a:latin typeface="Cambria Math" panose="02040503050406030204" pitchFamily="18" charset="0"/>
                            <a:ea typeface="Calibri" panose="020F0502020204030204" pitchFamily="34" charset="0"/>
                            <a:cs typeface="Arial" panose="020B0604020202020204" pitchFamily="34" charset="0"/>
                          </a:rPr>
                          <m:t>𝑒</m:t>
                        </m:r>
                      </m:e>
                      <m:sup>
                        <m:sSup>
                          <m:sSupPr>
                            <m:ctrlPr>
                              <a:rPr lang="en-US" sz="1600" i="1">
                                <a:solidFill>
                                  <a:srgbClr val="767676"/>
                                </a:solidFill>
                                <a:latin typeface="Cambria Math" panose="02040503050406030204" pitchFamily="18" charset="0"/>
                                <a:cs typeface="Arial" panose="020B0604020202020204" pitchFamily="34" charset="0"/>
                              </a:rPr>
                            </m:ctrlPr>
                          </m:sSupPr>
                          <m:e>
                            <m:r>
                              <a:rPr lang="en-US" sz="1600" i="1">
                                <a:solidFill>
                                  <a:srgbClr val="767676"/>
                                </a:solidFill>
                                <a:latin typeface="Cambria Math" panose="02040503050406030204" pitchFamily="18" charset="0"/>
                                <a:ea typeface="Calibri" panose="020F0502020204030204" pitchFamily="34" charset="0"/>
                                <a:cs typeface="Arial" panose="020B0604020202020204" pitchFamily="34" charset="0"/>
                              </a:rPr>
                              <m:t>−</m:t>
                            </m:r>
                            <m:r>
                              <a:rPr lang="en-US" sz="1600" i="1">
                                <a:solidFill>
                                  <a:srgbClr val="767676"/>
                                </a:solidFill>
                                <a:latin typeface="Cambria Math" panose="02040503050406030204" pitchFamily="18" charset="0"/>
                                <a:ea typeface="Calibri" panose="020F0502020204030204" pitchFamily="34" charset="0"/>
                                <a:cs typeface="Arial" panose="020B0604020202020204" pitchFamily="34" charset="0"/>
                              </a:rPr>
                              <m:t>𝑡</m:t>
                            </m:r>
                          </m:e>
                          <m:sup>
                            <m:r>
                              <a:rPr lang="en-US" sz="1600" i="1">
                                <a:solidFill>
                                  <a:srgbClr val="767676"/>
                                </a:solidFill>
                                <a:latin typeface="Cambria Math" panose="02040503050406030204" pitchFamily="18" charset="0"/>
                                <a:ea typeface="Calibri" panose="020F0502020204030204" pitchFamily="34" charset="0"/>
                                <a:cs typeface="Arial" panose="020B0604020202020204" pitchFamily="34" charset="0"/>
                              </a:rPr>
                              <m:t>2</m:t>
                            </m:r>
                          </m:sup>
                        </m:sSup>
                      </m:sup>
                    </m:sSup>
                  </m:oMath>
                </a14:m>
                <a:endParaRPr lang="en-US" sz="1600" dirty="0">
                  <a:solidFill>
                    <a:srgbClr val="767676"/>
                  </a:solidFill>
                </a:endParaRPr>
              </a:p>
            </p:txBody>
          </p:sp>
        </mc:Choice>
        <mc:Fallback xmlns="">
          <p:sp>
            <p:nvSpPr>
              <p:cNvPr id="14" name="Content Placeholder 2">
                <a:extLst>
                  <a:ext uri="{FF2B5EF4-FFF2-40B4-BE49-F238E27FC236}">
                    <a16:creationId xmlns:a16="http://schemas.microsoft.com/office/drawing/2014/main" id="{1A3DA893-8769-5079-6E46-F3EBC50E3761}"/>
                  </a:ext>
                </a:extLst>
              </p:cNvPr>
              <p:cNvSpPr txBox="1">
                <a:spLocks noRot="1" noChangeAspect="1" noMove="1" noResize="1" noEditPoints="1" noAdjustHandles="1" noChangeArrowheads="1" noChangeShapeType="1" noTextEdit="1"/>
              </p:cNvSpPr>
              <p:nvPr/>
            </p:nvSpPr>
            <p:spPr>
              <a:xfrm>
                <a:off x="457200" y="5026945"/>
                <a:ext cx="8794865" cy="1808277"/>
              </a:xfrm>
              <a:prstGeom prst="rect">
                <a:avLst/>
              </a:prstGeom>
              <a:blipFill>
                <a:blip r:embed="rId5"/>
                <a:stretch>
                  <a:fillRect l="-347" t="-1014"/>
                </a:stretch>
              </a:blipFill>
            </p:spPr>
            <p:txBody>
              <a:bodyPr/>
              <a:lstStyle/>
              <a:p>
                <a:r>
                  <a:rPr lang="en-US">
                    <a:noFill/>
                  </a:rPr>
                  <a:t> </a:t>
                </a:r>
              </a:p>
            </p:txBody>
          </p:sp>
        </mc:Fallback>
      </mc:AlternateContent>
      <p:sp>
        <p:nvSpPr>
          <p:cNvPr id="15" name="Slide Number Placeholder 14">
            <a:extLst>
              <a:ext uri="{FF2B5EF4-FFF2-40B4-BE49-F238E27FC236}">
                <a16:creationId xmlns:a16="http://schemas.microsoft.com/office/drawing/2014/main" id="{285E5169-927B-A882-FA70-10AC74E6D968}"/>
              </a:ext>
            </a:extLst>
          </p:cNvPr>
          <p:cNvSpPr>
            <a:spLocks noGrp="1"/>
          </p:cNvSpPr>
          <p:nvPr>
            <p:ph type="sldNum" sz="quarter" idx="12"/>
          </p:nvPr>
        </p:nvSpPr>
        <p:spPr/>
        <p:txBody>
          <a:bodyPr/>
          <a:lstStyle/>
          <a:p>
            <a:fld id="{BA9B540C-44DA-4F69-89C9-7C84606640D3}" type="slidenum">
              <a:rPr lang="en-US" smtClean="0"/>
              <a:pPr/>
              <a:t>14</a:t>
            </a:fld>
            <a:endParaRPr lang="en-US"/>
          </a:p>
        </p:txBody>
      </p:sp>
      <p:pic>
        <p:nvPicPr>
          <p:cNvPr id="17" name="Picture 16" descr="Chart, line chart&#10;&#10;Description automatically generated">
            <a:extLst>
              <a:ext uri="{FF2B5EF4-FFF2-40B4-BE49-F238E27FC236}">
                <a16:creationId xmlns:a16="http://schemas.microsoft.com/office/drawing/2014/main" id="{8A328E5C-B9FD-E921-566B-478FFD7ED544}"/>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01541" y="1411644"/>
            <a:ext cx="3577847" cy="1744200"/>
          </a:xfrm>
          <a:prstGeom prst="rect">
            <a:avLst/>
          </a:prstGeom>
        </p:spPr>
      </p:pic>
      <p:pic>
        <p:nvPicPr>
          <p:cNvPr id="19" name="Picture 18" descr="Chart, line chart&#10;&#10;Description automatically generated">
            <a:extLst>
              <a:ext uri="{FF2B5EF4-FFF2-40B4-BE49-F238E27FC236}">
                <a16:creationId xmlns:a16="http://schemas.microsoft.com/office/drawing/2014/main" id="{49B7CCF9-7D29-4F6D-E527-515F45243456}"/>
              </a:ext>
            </a:extLst>
          </p:cNvPr>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01540" y="3163741"/>
            <a:ext cx="3577847" cy="1744200"/>
          </a:xfrm>
          <a:prstGeom prst="rect">
            <a:avLst/>
          </a:prstGeom>
        </p:spPr>
      </p:pic>
      <p:pic>
        <p:nvPicPr>
          <p:cNvPr id="21" name="Picture 20" descr="Chart&#10;&#10;Description automatically generated">
            <a:extLst>
              <a:ext uri="{FF2B5EF4-FFF2-40B4-BE49-F238E27FC236}">
                <a16:creationId xmlns:a16="http://schemas.microsoft.com/office/drawing/2014/main" id="{16C76974-C4EB-01A7-EB65-8034637A3A4E}"/>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01543" y="4977274"/>
            <a:ext cx="3577848" cy="1744201"/>
          </a:xfrm>
          <a:prstGeom prst="rect">
            <a:avLst/>
          </a:prstGeom>
        </p:spPr>
      </p:pic>
    </p:spTree>
    <p:extLst>
      <p:ext uri="{BB962C8B-B14F-4D97-AF65-F5344CB8AC3E}">
        <p14:creationId xmlns:p14="http://schemas.microsoft.com/office/powerpoint/2010/main" val="416169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1331"/>
            <a:ext cx="8229600" cy="503648"/>
          </a:xfrm>
        </p:spPr>
        <p:txBody>
          <a:bodyPr/>
          <a:lstStyle/>
          <a:p>
            <a:pPr marL="0" indent="0">
              <a:buNone/>
            </a:pPr>
            <a:r>
              <a:rPr lang="en-US" dirty="0"/>
              <a:t>IVP 1:</a:t>
            </a:r>
          </a:p>
        </p:txBody>
      </p:sp>
      <p:sp>
        <p:nvSpPr>
          <p:cNvPr id="4" name="Title 1"/>
          <p:cNvSpPr>
            <a:spLocks noGrp="1"/>
          </p:cNvSpPr>
          <p:nvPr>
            <p:ph type="title"/>
          </p:nvPr>
        </p:nvSpPr>
        <p:spPr>
          <a:xfrm>
            <a:off x="457200" y="310544"/>
            <a:ext cx="8229600" cy="726384"/>
          </a:xfrm>
        </p:spPr>
        <p:txBody>
          <a:bodyPr/>
          <a:lstStyle/>
          <a:p>
            <a:r>
              <a:rPr lang="en-US" sz="4000" dirty="0"/>
              <a:t>Results</a:t>
            </a:r>
          </a:p>
        </p:txBody>
      </p:sp>
      <p:pic>
        <p:nvPicPr>
          <p:cNvPr id="5" name="Picture 4" descr="Chart, line chart&#10;&#10;Description automatically generated">
            <a:extLst>
              <a:ext uri="{FF2B5EF4-FFF2-40B4-BE49-F238E27FC236}">
                <a16:creationId xmlns:a16="http://schemas.microsoft.com/office/drawing/2014/main" id="{2A64732D-3C40-C313-142D-E28724F5483F}"/>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6733" y="1218454"/>
            <a:ext cx="7230534" cy="2845160"/>
          </a:xfrm>
          <a:prstGeom prst="rect">
            <a:avLst/>
          </a:prstGeom>
        </p:spPr>
      </p:pic>
      <p:sp>
        <p:nvSpPr>
          <p:cNvPr id="7" name="TextBox 6">
            <a:extLst>
              <a:ext uri="{FF2B5EF4-FFF2-40B4-BE49-F238E27FC236}">
                <a16:creationId xmlns:a16="http://schemas.microsoft.com/office/drawing/2014/main" id="{D9CE26C2-5D30-A7D1-1DCC-D0A6C59FF1DB}"/>
              </a:ext>
            </a:extLst>
          </p:cNvPr>
          <p:cNvSpPr txBox="1"/>
          <p:nvPr/>
        </p:nvSpPr>
        <p:spPr>
          <a:xfrm>
            <a:off x="1162756" y="4063614"/>
            <a:ext cx="6762044" cy="430887"/>
          </a:xfrm>
          <a:prstGeom prst="rect">
            <a:avLst/>
          </a:prstGeom>
          <a:noFill/>
        </p:spPr>
        <p:txBody>
          <a:bodyPr wrap="square">
            <a:spAutoFit/>
          </a:bodyPr>
          <a:lstStyle/>
          <a:p>
            <a:pPr marL="0" indent="0" algn="ctr">
              <a:buNone/>
            </a:pPr>
            <a:r>
              <a:rPr lang="en-US" sz="1100" b="0" i="0" dirty="0">
                <a:solidFill>
                  <a:srgbClr val="767676"/>
                </a:solidFill>
                <a:effectLst/>
                <a:latin typeface="+mj-lt"/>
              </a:rPr>
              <a:t>Graph A shows the results of the methods and the real solution over </a:t>
            </a:r>
            <a:r>
              <a:rPr lang="en-US" sz="1100" b="0" i="1" dirty="0">
                <a:solidFill>
                  <a:srgbClr val="767676"/>
                </a:solidFill>
                <a:effectLst/>
                <a:latin typeface="+mj-lt"/>
              </a:rPr>
              <a:t>t</a:t>
            </a:r>
            <a:r>
              <a:rPr lang="en-US" sz="1100" b="0" i="0" dirty="0">
                <a:solidFill>
                  <a:srgbClr val="767676"/>
                </a:solidFill>
                <a:effectLst/>
                <a:latin typeface="+mj-lt"/>
              </a:rPr>
              <a:t> ([0,4]). Graph B is a close-up of the red rectangle to see the difference between the methods.</a:t>
            </a:r>
            <a:endParaRPr lang="en-US" sz="1100" dirty="0">
              <a:solidFill>
                <a:srgbClr val="767676"/>
              </a:solidFill>
              <a:latin typeface="+mj-lt"/>
            </a:endParaRPr>
          </a:p>
        </p:txBody>
      </p:sp>
      <p:pic>
        <p:nvPicPr>
          <p:cNvPr id="9" name="Picture 8" descr="Graphical user interface, application&#10;&#10;Description automatically generated">
            <a:extLst>
              <a:ext uri="{FF2B5EF4-FFF2-40B4-BE49-F238E27FC236}">
                <a16:creationId xmlns:a16="http://schemas.microsoft.com/office/drawing/2014/main" id="{8ACED5F9-5761-EB49-924E-380CF4E58922}"/>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1200" y="5128169"/>
            <a:ext cx="4504267" cy="997248"/>
          </a:xfrm>
          <a:prstGeom prst="rect">
            <a:avLst/>
          </a:prstGeom>
        </p:spPr>
      </p:pic>
      <p:pic>
        <p:nvPicPr>
          <p:cNvPr id="12" name="Picture 11" descr="Chart&#10;&#10;Description automatically generated with medium confidence">
            <a:extLst>
              <a:ext uri="{FF2B5EF4-FFF2-40B4-BE49-F238E27FC236}">
                <a16:creationId xmlns:a16="http://schemas.microsoft.com/office/drawing/2014/main" id="{AEC979C2-69C7-F620-937D-105742E8D6FB}"/>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00263" y="4514700"/>
            <a:ext cx="3011510" cy="2258633"/>
          </a:xfrm>
          <a:prstGeom prst="rect">
            <a:avLst/>
          </a:prstGeom>
        </p:spPr>
      </p:pic>
      <p:sp>
        <p:nvSpPr>
          <p:cNvPr id="13" name="Slide Number Placeholder 12">
            <a:extLst>
              <a:ext uri="{FF2B5EF4-FFF2-40B4-BE49-F238E27FC236}">
                <a16:creationId xmlns:a16="http://schemas.microsoft.com/office/drawing/2014/main" id="{EEC50AAE-D640-93B5-DA94-7AC7B3ED2E76}"/>
              </a:ext>
            </a:extLst>
          </p:cNvPr>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40107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gn="l">
              <a:buNone/>
            </a:pPr>
            <a:r>
              <a:rPr lang="en-US" b="0" i="0" u="sng" dirty="0">
                <a:solidFill>
                  <a:srgbClr val="767676"/>
                </a:solidFill>
                <a:effectLst/>
              </a:rPr>
              <a:t>IVP 1:</a:t>
            </a:r>
          </a:p>
          <a:p>
            <a:pPr algn="just">
              <a:buFont typeface="Arial" panose="020B0604020202020204" pitchFamily="34" charset="0"/>
              <a:buChar char="•"/>
            </a:pPr>
            <a:r>
              <a:rPr lang="en-US" b="0" i="0" dirty="0">
                <a:solidFill>
                  <a:srgbClr val="767676"/>
                </a:solidFill>
                <a:effectLst/>
              </a:rPr>
              <a:t>Constant step size and second derivative methods had almost identical results except for computation time</a:t>
            </a:r>
          </a:p>
          <a:p>
            <a:pPr algn="just">
              <a:buFont typeface="Arial" panose="020B0604020202020204" pitchFamily="34" charset="0"/>
              <a:buChar char="•"/>
            </a:pPr>
            <a:r>
              <a:rPr lang="en-US" b="0" i="0" dirty="0">
                <a:solidFill>
                  <a:srgbClr val="767676"/>
                </a:solidFill>
                <a:effectLst/>
              </a:rPr>
              <a:t>MSE method showed higher accuracy and lower computation time due to smaller number of iterations and adaptation of step size to MSE</a:t>
            </a:r>
          </a:p>
          <a:p>
            <a:pPr algn="just">
              <a:buFont typeface="Arial" panose="020B0604020202020204" pitchFamily="34" charset="0"/>
              <a:buChar char="•"/>
            </a:pPr>
            <a:r>
              <a:rPr lang="en-US" b="0" i="0" dirty="0">
                <a:solidFill>
                  <a:srgbClr val="767676"/>
                </a:solidFill>
                <a:effectLst/>
              </a:rPr>
              <a:t>MSE method had larger step sizes than constant step size in linear ODE section, requiring fewer iterations</a:t>
            </a:r>
          </a:p>
          <a:p>
            <a:pPr algn="just">
              <a:buFont typeface="Arial" panose="020B0604020202020204" pitchFamily="34" charset="0"/>
              <a:buChar char="•"/>
            </a:pPr>
            <a:r>
              <a:rPr lang="en-US" b="0" i="0" dirty="0">
                <a:solidFill>
                  <a:srgbClr val="767676"/>
                </a:solidFill>
                <a:effectLst/>
              </a:rPr>
              <a:t>MSE values for each step showed initial error increase, followed by similar course as analytical solution</a:t>
            </a:r>
          </a:p>
          <a:p>
            <a:pPr algn="just">
              <a:buFont typeface="Arial" panose="020B0604020202020204" pitchFamily="34" charset="0"/>
              <a:buChar char="•"/>
            </a:pPr>
            <a:r>
              <a:rPr lang="en-US" b="0" i="0" dirty="0">
                <a:solidFill>
                  <a:srgbClr val="767676"/>
                </a:solidFill>
                <a:effectLst/>
              </a:rPr>
              <a:t>Error propagation led to high but stable error in linear ODE section</a:t>
            </a:r>
          </a:p>
          <a:p>
            <a:endParaRPr lang="en-US" dirty="0">
              <a:solidFill>
                <a:srgbClr val="767676"/>
              </a:solidFill>
            </a:endParaRPr>
          </a:p>
          <a:p>
            <a:endParaRPr lang="en-US" dirty="0"/>
          </a:p>
        </p:txBody>
      </p:sp>
      <p:sp>
        <p:nvSpPr>
          <p:cNvPr id="4" name="Title 1"/>
          <p:cNvSpPr>
            <a:spLocks noGrp="1"/>
          </p:cNvSpPr>
          <p:nvPr>
            <p:ph type="title"/>
          </p:nvPr>
        </p:nvSpPr>
        <p:spPr>
          <a:xfrm>
            <a:off x="457200" y="310544"/>
            <a:ext cx="8229600" cy="726384"/>
          </a:xfrm>
        </p:spPr>
        <p:txBody>
          <a:bodyPr/>
          <a:lstStyle/>
          <a:p>
            <a:r>
              <a:rPr lang="en-US" sz="4000" dirty="0"/>
              <a:t>Analysis</a:t>
            </a:r>
          </a:p>
        </p:txBody>
      </p:sp>
      <p:sp>
        <p:nvSpPr>
          <p:cNvPr id="6" name="Slide Number Placeholder 5">
            <a:extLst>
              <a:ext uri="{FF2B5EF4-FFF2-40B4-BE49-F238E27FC236}">
                <a16:creationId xmlns:a16="http://schemas.microsoft.com/office/drawing/2014/main" id="{9F2B17A9-EC10-078B-72B9-15E22AB0440F}"/>
              </a:ext>
            </a:extLst>
          </p:cNvPr>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156255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chart&#10;&#10;Description automatically generated">
            <a:extLst>
              <a:ext uri="{FF2B5EF4-FFF2-40B4-BE49-F238E27FC236}">
                <a16:creationId xmlns:a16="http://schemas.microsoft.com/office/drawing/2014/main" id="{6BC929F0-3615-3268-A22E-96B0AA2C95D4}"/>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84237" y="4514700"/>
            <a:ext cx="3043561" cy="2282670"/>
          </a:xfrm>
          <a:prstGeom prst="rect">
            <a:avLst/>
          </a:prstGeom>
        </p:spPr>
      </p:pic>
      <p:pic>
        <p:nvPicPr>
          <p:cNvPr id="8" name="Picture 7" descr="Graphical user interface, application, table&#10;&#10;Description automatically generated with medium confidence">
            <a:extLst>
              <a:ext uri="{FF2B5EF4-FFF2-40B4-BE49-F238E27FC236}">
                <a16:creationId xmlns:a16="http://schemas.microsoft.com/office/drawing/2014/main" id="{250B8E63-72E1-1FA6-6DF5-63F31CA2DC1C}"/>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1201" y="5128169"/>
            <a:ext cx="4470400" cy="997248"/>
          </a:xfrm>
          <a:prstGeom prst="rect">
            <a:avLst/>
          </a:prstGeom>
        </p:spPr>
      </p:pic>
      <p:pic>
        <p:nvPicPr>
          <p:cNvPr id="2" name="Picture 1" descr="Chart, histogram&#10;&#10;Description automatically generated">
            <a:extLst>
              <a:ext uri="{FF2B5EF4-FFF2-40B4-BE49-F238E27FC236}">
                <a16:creationId xmlns:a16="http://schemas.microsoft.com/office/drawing/2014/main" id="{14EB061D-B3EA-98CD-01AB-1B34B58CECF1}"/>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8699" y="1221606"/>
            <a:ext cx="7158567" cy="2830022"/>
          </a:xfrm>
          <a:prstGeom prst="rect">
            <a:avLst/>
          </a:prstGeom>
        </p:spPr>
      </p:pic>
      <p:sp>
        <p:nvSpPr>
          <p:cNvPr id="3" name="Content Placeholder 2"/>
          <p:cNvSpPr>
            <a:spLocks noGrp="1"/>
          </p:cNvSpPr>
          <p:nvPr>
            <p:ph idx="1"/>
          </p:nvPr>
        </p:nvSpPr>
        <p:spPr>
          <a:xfrm>
            <a:off x="457200" y="941331"/>
            <a:ext cx="8229600" cy="503648"/>
          </a:xfrm>
        </p:spPr>
        <p:txBody>
          <a:bodyPr/>
          <a:lstStyle/>
          <a:p>
            <a:pPr marL="0" indent="0">
              <a:buNone/>
            </a:pPr>
            <a:r>
              <a:rPr lang="en-US" dirty="0"/>
              <a:t>IVP 2:</a:t>
            </a:r>
          </a:p>
        </p:txBody>
      </p:sp>
      <p:sp>
        <p:nvSpPr>
          <p:cNvPr id="4" name="Title 1"/>
          <p:cNvSpPr>
            <a:spLocks noGrp="1"/>
          </p:cNvSpPr>
          <p:nvPr>
            <p:ph type="title"/>
          </p:nvPr>
        </p:nvSpPr>
        <p:spPr>
          <a:xfrm>
            <a:off x="457200" y="310544"/>
            <a:ext cx="8229600" cy="726384"/>
          </a:xfrm>
        </p:spPr>
        <p:txBody>
          <a:bodyPr/>
          <a:lstStyle/>
          <a:p>
            <a:r>
              <a:rPr lang="en-US" sz="4000" dirty="0"/>
              <a:t>Results</a:t>
            </a:r>
          </a:p>
        </p:txBody>
      </p:sp>
      <p:sp>
        <p:nvSpPr>
          <p:cNvPr id="7" name="TextBox 6">
            <a:extLst>
              <a:ext uri="{FF2B5EF4-FFF2-40B4-BE49-F238E27FC236}">
                <a16:creationId xmlns:a16="http://schemas.microsoft.com/office/drawing/2014/main" id="{D9CE26C2-5D30-A7D1-1DCC-D0A6C59FF1DB}"/>
              </a:ext>
            </a:extLst>
          </p:cNvPr>
          <p:cNvSpPr txBox="1"/>
          <p:nvPr/>
        </p:nvSpPr>
        <p:spPr>
          <a:xfrm>
            <a:off x="1162756" y="4063614"/>
            <a:ext cx="6762044" cy="430887"/>
          </a:xfrm>
          <a:prstGeom prst="rect">
            <a:avLst/>
          </a:prstGeom>
          <a:noFill/>
        </p:spPr>
        <p:txBody>
          <a:bodyPr wrap="square">
            <a:spAutoFit/>
          </a:bodyPr>
          <a:lstStyle/>
          <a:p>
            <a:pPr marL="0" indent="0" algn="ctr">
              <a:buNone/>
            </a:pPr>
            <a:r>
              <a:rPr lang="en-US" sz="1100" b="0" i="0" dirty="0">
                <a:solidFill>
                  <a:srgbClr val="767676"/>
                </a:solidFill>
                <a:effectLst/>
                <a:latin typeface="+mj-lt"/>
              </a:rPr>
              <a:t>Graph A shows the results of the methods and the real solution over </a:t>
            </a:r>
            <a:r>
              <a:rPr lang="en-US" sz="1100" b="0" i="1" dirty="0">
                <a:solidFill>
                  <a:srgbClr val="767676"/>
                </a:solidFill>
                <a:effectLst/>
                <a:latin typeface="+mj-lt"/>
              </a:rPr>
              <a:t>t</a:t>
            </a:r>
            <a:r>
              <a:rPr lang="en-US" sz="1100" b="0" i="0" dirty="0">
                <a:solidFill>
                  <a:srgbClr val="767676"/>
                </a:solidFill>
                <a:effectLst/>
                <a:latin typeface="+mj-lt"/>
              </a:rPr>
              <a:t> ([0,4]). Graph B is a close-up of the red rectangle to see the difference between the methods.</a:t>
            </a:r>
            <a:endParaRPr lang="en-US" sz="1100" dirty="0">
              <a:solidFill>
                <a:srgbClr val="767676"/>
              </a:solidFill>
              <a:latin typeface="+mj-lt"/>
            </a:endParaRPr>
          </a:p>
        </p:txBody>
      </p:sp>
      <p:sp>
        <p:nvSpPr>
          <p:cNvPr id="13" name="Slide Number Placeholder 12">
            <a:extLst>
              <a:ext uri="{FF2B5EF4-FFF2-40B4-BE49-F238E27FC236}">
                <a16:creationId xmlns:a16="http://schemas.microsoft.com/office/drawing/2014/main" id="{BB51ED99-F0D2-CA52-B8BF-05A93FF84856}"/>
              </a:ext>
            </a:extLst>
          </p:cNvPr>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65403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gn="l">
              <a:buNone/>
            </a:pPr>
            <a:r>
              <a:rPr lang="en-US" b="0" i="0" u="sng" dirty="0">
                <a:solidFill>
                  <a:srgbClr val="767676"/>
                </a:solidFill>
                <a:effectLst/>
              </a:rPr>
              <a:t>IVP 2:</a:t>
            </a:r>
          </a:p>
          <a:p>
            <a:pPr algn="just">
              <a:buFont typeface="Arial" panose="020B0604020202020204" pitchFamily="34" charset="0"/>
              <a:buChar char="•"/>
            </a:pPr>
            <a:r>
              <a:rPr lang="en-US" b="0" i="0" dirty="0">
                <a:solidFill>
                  <a:srgbClr val="767676"/>
                </a:solidFill>
                <a:effectLst/>
              </a:rPr>
              <a:t>Constant step size was faster and required fewer iterations, but had lower accuracy than second derivative method</a:t>
            </a:r>
          </a:p>
          <a:p>
            <a:pPr algn="just">
              <a:buFont typeface="Arial" panose="020B0604020202020204" pitchFamily="34" charset="0"/>
              <a:buChar char="•"/>
            </a:pPr>
            <a:r>
              <a:rPr lang="en-US" b="0" i="0" dirty="0">
                <a:solidFill>
                  <a:srgbClr val="767676"/>
                </a:solidFill>
                <a:effectLst/>
              </a:rPr>
              <a:t>MSE method had higher computation time and lower accuracy than constant step size, due to error propagation and small step size leading to increased average error</a:t>
            </a:r>
          </a:p>
          <a:p>
            <a:pPr algn="just">
              <a:buFont typeface="Arial" panose="020B0604020202020204" pitchFamily="34" charset="0"/>
              <a:buChar char="•"/>
            </a:pPr>
            <a:r>
              <a:rPr lang="en-US" b="0" i="0" dirty="0">
                <a:solidFill>
                  <a:srgbClr val="767676"/>
                </a:solidFill>
                <a:effectLst/>
              </a:rPr>
              <a:t>Second derivative method showed smaller error propagation and higher accuracy than other methods</a:t>
            </a:r>
          </a:p>
          <a:p>
            <a:pPr algn="just">
              <a:buFont typeface="Arial" panose="020B0604020202020204" pitchFamily="34" charset="0"/>
              <a:buChar char="•"/>
            </a:pPr>
            <a:r>
              <a:rPr lang="en-US" b="0" i="0" dirty="0">
                <a:solidFill>
                  <a:srgbClr val="767676"/>
                </a:solidFill>
                <a:effectLst/>
              </a:rPr>
              <a:t>MSE values at last section show lower MSE but higher average MSE due to more steps taken</a:t>
            </a:r>
            <a:endParaRPr lang="en-US" dirty="0">
              <a:solidFill>
                <a:srgbClr val="767676"/>
              </a:solidFill>
            </a:endParaRPr>
          </a:p>
          <a:p>
            <a:endParaRPr lang="en-US" dirty="0"/>
          </a:p>
        </p:txBody>
      </p:sp>
      <p:sp>
        <p:nvSpPr>
          <p:cNvPr id="4" name="Title 1"/>
          <p:cNvSpPr>
            <a:spLocks noGrp="1"/>
          </p:cNvSpPr>
          <p:nvPr>
            <p:ph type="title"/>
          </p:nvPr>
        </p:nvSpPr>
        <p:spPr>
          <a:xfrm>
            <a:off x="457200" y="310544"/>
            <a:ext cx="8229600" cy="726384"/>
          </a:xfrm>
        </p:spPr>
        <p:txBody>
          <a:bodyPr/>
          <a:lstStyle/>
          <a:p>
            <a:r>
              <a:rPr lang="en-US" sz="4000" dirty="0"/>
              <a:t>Analysis</a:t>
            </a:r>
          </a:p>
        </p:txBody>
      </p:sp>
      <p:sp>
        <p:nvSpPr>
          <p:cNvPr id="2" name="Slide Number Placeholder 1">
            <a:extLst>
              <a:ext uri="{FF2B5EF4-FFF2-40B4-BE49-F238E27FC236}">
                <a16:creationId xmlns:a16="http://schemas.microsoft.com/office/drawing/2014/main" id="{962DA953-F23C-D564-58E2-C611C2CC3829}"/>
              </a:ext>
            </a:extLst>
          </p:cNvPr>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231322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scatter chart&#10;&#10;Description automatically generated">
            <a:extLst>
              <a:ext uri="{FF2B5EF4-FFF2-40B4-BE49-F238E27FC236}">
                <a16:creationId xmlns:a16="http://schemas.microsoft.com/office/drawing/2014/main" id="{23703807-9F1B-A211-FDAD-CEAD009CEBC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2227" y="1245086"/>
            <a:ext cx="7155040" cy="2818793"/>
          </a:xfrm>
          <a:prstGeom prst="rect">
            <a:avLst/>
          </a:prstGeom>
        </p:spPr>
      </p:pic>
      <p:pic>
        <p:nvPicPr>
          <p:cNvPr id="11" name="Picture 10" descr="Chart, line chart, histogram&#10;&#10;Description automatically generated">
            <a:extLst>
              <a:ext uri="{FF2B5EF4-FFF2-40B4-BE49-F238E27FC236}">
                <a16:creationId xmlns:a16="http://schemas.microsoft.com/office/drawing/2014/main" id="{2DF62ABE-B51B-D066-B668-F9E19CDC5367}"/>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03931" y="4498852"/>
            <a:ext cx="3007842" cy="2255882"/>
          </a:xfrm>
          <a:prstGeom prst="rect">
            <a:avLst/>
          </a:prstGeom>
        </p:spPr>
      </p:pic>
      <p:pic>
        <p:nvPicPr>
          <p:cNvPr id="8" name="Picture 7" descr="Graphical user interface, table&#10;&#10;Description automatically generated with medium confidence">
            <a:extLst>
              <a:ext uri="{FF2B5EF4-FFF2-40B4-BE49-F238E27FC236}">
                <a16:creationId xmlns:a16="http://schemas.microsoft.com/office/drawing/2014/main" id="{67177F90-E82A-81A8-ECD6-54630D575779}"/>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2950" y="5128169"/>
            <a:ext cx="4445847" cy="997249"/>
          </a:xfrm>
          <a:prstGeom prst="rect">
            <a:avLst/>
          </a:prstGeom>
        </p:spPr>
      </p:pic>
      <p:sp>
        <p:nvSpPr>
          <p:cNvPr id="3" name="Content Placeholder 2"/>
          <p:cNvSpPr>
            <a:spLocks noGrp="1"/>
          </p:cNvSpPr>
          <p:nvPr>
            <p:ph idx="1"/>
          </p:nvPr>
        </p:nvSpPr>
        <p:spPr>
          <a:xfrm>
            <a:off x="457200" y="941331"/>
            <a:ext cx="8229600" cy="503648"/>
          </a:xfrm>
        </p:spPr>
        <p:txBody>
          <a:bodyPr/>
          <a:lstStyle/>
          <a:p>
            <a:pPr marL="0" indent="0">
              <a:buNone/>
            </a:pPr>
            <a:r>
              <a:rPr lang="en-US" dirty="0"/>
              <a:t>IVP 3:</a:t>
            </a:r>
          </a:p>
        </p:txBody>
      </p:sp>
      <p:sp>
        <p:nvSpPr>
          <p:cNvPr id="4" name="Title 1"/>
          <p:cNvSpPr>
            <a:spLocks noGrp="1"/>
          </p:cNvSpPr>
          <p:nvPr>
            <p:ph type="title"/>
          </p:nvPr>
        </p:nvSpPr>
        <p:spPr>
          <a:xfrm>
            <a:off x="457200" y="310544"/>
            <a:ext cx="8229600" cy="726384"/>
          </a:xfrm>
        </p:spPr>
        <p:txBody>
          <a:bodyPr/>
          <a:lstStyle/>
          <a:p>
            <a:r>
              <a:rPr lang="en-US" sz="4000" dirty="0"/>
              <a:t>Results</a:t>
            </a:r>
          </a:p>
        </p:txBody>
      </p:sp>
      <p:sp>
        <p:nvSpPr>
          <p:cNvPr id="7" name="TextBox 6">
            <a:extLst>
              <a:ext uri="{FF2B5EF4-FFF2-40B4-BE49-F238E27FC236}">
                <a16:creationId xmlns:a16="http://schemas.microsoft.com/office/drawing/2014/main" id="{D9CE26C2-5D30-A7D1-1DCC-D0A6C59FF1DB}"/>
              </a:ext>
            </a:extLst>
          </p:cNvPr>
          <p:cNvSpPr txBox="1"/>
          <p:nvPr/>
        </p:nvSpPr>
        <p:spPr>
          <a:xfrm>
            <a:off x="1162756" y="4063614"/>
            <a:ext cx="6762044" cy="430887"/>
          </a:xfrm>
          <a:prstGeom prst="rect">
            <a:avLst/>
          </a:prstGeom>
          <a:noFill/>
        </p:spPr>
        <p:txBody>
          <a:bodyPr wrap="square">
            <a:spAutoFit/>
          </a:bodyPr>
          <a:lstStyle/>
          <a:p>
            <a:pPr marL="0" indent="0" algn="ctr">
              <a:buNone/>
            </a:pPr>
            <a:r>
              <a:rPr lang="en-US" sz="1100" b="0" i="0" dirty="0">
                <a:solidFill>
                  <a:srgbClr val="767676"/>
                </a:solidFill>
                <a:effectLst/>
                <a:latin typeface="+mj-lt"/>
              </a:rPr>
              <a:t>Graph A shows the results of the methods and the real solution over </a:t>
            </a:r>
            <a:r>
              <a:rPr lang="en-US" sz="1100" b="0" i="1" dirty="0">
                <a:solidFill>
                  <a:srgbClr val="767676"/>
                </a:solidFill>
                <a:effectLst/>
                <a:latin typeface="+mj-lt"/>
              </a:rPr>
              <a:t>t</a:t>
            </a:r>
            <a:r>
              <a:rPr lang="en-US" sz="1100" b="0" i="0" dirty="0">
                <a:solidFill>
                  <a:srgbClr val="767676"/>
                </a:solidFill>
                <a:effectLst/>
                <a:latin typeface="+mj-lt"/>
              </a:rPr>
              <a:t> ([0,4]). Graph B is a close-up of the red rectangle to see the difference between the methods.</a:t>
            </a:r>
            <a:endParaRPr lang="en-US" sz="1100" dirty="0">
              <a:solidFill>
                <a:srgbClr val="767676"/>
              </a:solidFill>
              <a:latin typeface="+mj-lt"/>
            </a:endParaRPr>
          </a:p>
        </p:txBody>
      </p:sp>
      <p:sp>
        <p:nvSpPr>
          <p:cNvPr id="14" name="Slide Number Placeholder 13">
            <a:extLst>
              <a:ext uri="{FF2B5EF4-FFF2-40B4-BE49-F238E27FC236}">
                <a16:creationId xmlns:a16="http://schemas.microsoft.com/office/drawing/2014/main" id="{4CB2A05F-C0FB-27E4-33F2-B3BE0AAD0B9C}"/>
              </a:ext>
            </a:extLst>
          </p:cNvPr>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336973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3343"/>
            <a:ext cx="8229600" cy="2819514"/>
          </a:xfrm>
        </p:spPr>
        <p:txBody>
          <a:bodyPr>
            <a:normAutofit/>
          </a:bodyPr>
          <a:lstStyle/>
          <a:p>
            <a:r>
              <a:rPr lang="en-US" dirty="0"/>
              <a:t>Implicit Euler Method:</a:t>
            </a:r>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a:xfrm>
            <a:off x="457200" y="310544"/>
            <a:ext cx="8229600" cy="726384"/>
          </a:xfrm>
        </p:spPr>
        <p:txBody>
          <a:bodyPr/>
          <a:lstStyle/>
          <a:p>
            <a:r>
              <a:rPr lang="en-US" sz="4000" dirty="0"/>
              <a:t>Introduction</a:t>
            </a:r>
          </a:p>
        </p:txBody>
      </p:sp>
      <p:pic>
        <p:nvPicPr>
          <p:cNvPr id="5" name="Picture 4" descr="Screen Shot 2023-02-26 at 3.38.59 PM.png"/>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748230" y="1776931"/>
            <a:ext cx="5638800" cy="533400"/>
          </a:xfrm>
          <a:prstGeom prst="rect">
            <a:avLst/>
          </a:prstGeom>
        </p:spPr>
      </p:pic>
      <p:grpSp>
        <p:nvGrpSpPr>
          <p:cNvPr id="9" name="Group 8"/>
          <p:cNvGrpSpPr/>
          <p:nvPr/>
        </p:nvGrpSpPr>
        <p:grpSpPr>
          <a:xfrm>
            <a:off x="2679988" y="2476089"/>
            <a:ext cx="5708362" cy="4246470"/>
            <a:chOff x="3006990" y="2254722"/>
            <a:chExt cx="5381359" cy="4458211"/>
          </a:xfrm>
        </p:grpSpPr>
        <p:pic>
          <p:nvPicPr>
            <p:cNvPr id="7" name="Picture 6" descr="Macintosh HD:Users:hinkleaj:Desktop:Euler.png"/>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06990" y="2254722"/>
              <a:ext cx="5381359" cy="4037810"/>
            </a:xfrm>
            <a:prstGeom prst="rect">
              <a:avLst/>
            </a:prstGeom>
            <a:noFill/>
            <a:ln>
              <a:noFill/>
            </a:ln>
          </p:spPr>
        </p:pic>
        <p:sp>
          <p:nvSpPr>
            <p:cNvPr id="8" name="TextBox 7"/>
            <p:cNvSpPr txBox="1"/>
            <p:nvPr/>
          </p:nvSpPr>
          <p:spPr>
            <a:xfrm>
              <a:off x="3006990" y="6189713"/>
              <a:ext cx="5381359" cy="523220"/>
            </a:xfrm>
            <a:prstGeom prst="rect">
              <a:avLst/>
            </a:prstGeom>
            <a:noFill/>
          </p:spPr>
          <p:txBody>
            <a:bodyPr wrap="square" rtlCol="0">
              <a:spAutoFit/>
            </a:bodyPr>
            <a:lstStyle/>
            <a:p>
              <a:pPr algn="ctr"/>
              <a:r>
                <a:rPr lang="en-US" sz="1000" dirty="0">
                  <a:solidFill>
                    <a:srgbClr val="767676"/>
                  </a:solidFill>
                </a:rPr>
                <a:t>Source: https://www.freecodecamp.org</a:t>
              </a:r>
              <a:endParaRPr lang="en-US" sz="1000" dirty="0"/>
            </a:p>
            <a:p>
              <a:endParaRPr lang="en-US" dirty="0"/>
            </a:p>
          </p:txBody>
        </p:sp>
      </p:grpSp>
      <p:sp>
        <p:nvSpPr>
          <p:cNvPr id="4" name="Slide Number Placeholder 3">
            <a:extLst>
              <a:ext uri="{FF2B5EF4-FFF2-40B4-BE49-F238E27FC236}">
                <a16:creationId xmlns:a16="http://schemas.microsoft.com/office/drawing/2014/main" id="{A90E3618-9755-36CC-BC49-89F7B95AD156}"/>
              </a:ext>
            </a:extLst>
          </p:cNvPr>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26331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l">
              <a:buNone/>
            </a:pPr>
            <a:r>
              <a:rPr lang="en-US" sz="2200" b="0" i="0" u="sng" dirty="0">
                <a:solidFill>
                  <a:srgbClr val="767676"/>
                </a:solidFill>
                <a:effectLst/>
              </a:rPr>
              <a:t>IVP 3:</a:t>
            </a:r>
          </a:p>
          <a:p>
            <a:pPr algn="l">
              <a:buFont typeface="Arial" panose="020B0604020202020204" pitchFamily="34" charset="0"/>
              <a:buChar char="•"/>
            </a:pPr>
            <a:r>
              <a:rPr lang="en-US" sz="2200" b="0" i="0" dirty="0">
                <a:solidFill>
                  <a:srgbClr val="767676"/>
                </a:solidFill>
                <a:effectLst/>
              </a:rPr>
              <a:t>All methods showed higher accuracy than IVP 1</a:t>
            </a:r>
          </a:p>
          <a:p>
            <a:pPr algn="l">
              <a:buFont typeface="Arial" panose="020B0604020202020204" pitchFamily="34" charset="0"/>
              <a:buChar char="•"/>
            </a:pPr>
            <a:r>
              <a:rPr lang="en-US" sz="2200" b="0" i="0" dirty="0">
                <a:solidFill>
                  <a:srgbClr val="767676"/>
                </a:solidFill>
                <a:effectLst/>
              </a:rPr>
              <a:t>Constant step size and MSE methods had similar solutions, but MSE had one extra step for slightly higher accuracy</a:t>
            </a:r>
          </a:p>
          <a:p>
            <a:pPr algn="l">
              <a:buFont typeface="Arial" panose="020B0604020202020204" pitchFamily="34" charset="0"/>
              <a:buChar char="•"/>
            </a:pPr>
            <a:r>
              <a:rPr lang="en-US" sz="2200" b="0" i="0" dirty="0">
                <a:solidFill>
                  <a:srgbClr val="767676"/>
                </a:solidFill>
                <a:effectLst/>
              </a:rPr>
              <a:t>Second derivative method had highest accuracy but took more iterations and less computation time than MSE</a:t>
            </a:r>
          </a:p>
          <a:p>
            <a:pPr algn="l">
              <a:buFont typeface="Arial" panose="020B0604020202020204" pitchFamily="34" charset="0"/>
              <a:buChar char="•"/>
            </a:pPr>
            <a:r>
              <a:rPr lang="en-US" sz="2200" b="0" i="0" dirty="0">
                <a:solidFill>
                  <a:srgbClr val="767676"/>
                </a:solidFill>
                <a:effectLst/>
              </a:rPr>
              <a:t>Figure 3.6 showed no error propagation due to function curvature</a:t>
            </a:r>
          </a:p>
          <a:p>
            <a:pPr algn="l">
              <a:buFont typeface="Arial" panose="020B0604020202020204" pitchFamily="34" charset="0"/>
              <a:buChar char="•"/>
            </a:pPr>
            <a:r>
              <a:rPr lang="en-US" sz="2200" b="0" i="0" dirty="0">
                <a:solidFill>
                  <a:srgbClr val="767676"/>
                </a:solidFill>
                <a:effectLst/>
              </a:rPr>
              <a:t>Second derivative method adjusts step size as second derivative increases for higher accuracy</a:t>
            </a:r>
            <a:endParaRPr lang="en-US" sz="2200" dirty="0">
              <a:solidFill>
                <a:srgbClr val="767676"/>
              </a:solidFill>
            </a:endParaRPr>
          </a:p>
          <a:p>
            <a:endParaRPr lang="en-US" dirty="0"/>
          </a:p>
        </p:txBody>
      </p:sp>
      <p:sp>
        <p:nvSpPr>
          <p:cNvPr id="4" name="Title 1"/>
          <p:cNvSpPr>
            <a:spLocks noGrp="1"/>
          </p:cNvSpPr>
          <p:nvPr>
            <p:ph type="title"/>
          </p:nvPr>
        </p:nvSpPr>
        <p:spPr>
          <a:xfrm>
            <a:off x="457200" y="310544"/>
            <a:ext cx="8229600" cy="726384"/>
          </a:xfrm>
        </p:spPr>
        <p:txBody>
          <a:bodyPr/>
          <a:lstStyle/>
          <a:p>
            <a:r>
              <a:rPr lang="en-US" sz="4000" dirty="0"/>
              <a:t>Analysis</a:t>
            </a:r>
          </a:p>
        </p:txBody>
      </p:sp>
      <p:sp>
        <p:nvSpPr>
          <p:cNvPr id="2" name="Slide Number Placeholder 1">
            <a:extLst>
              <a:ext uri="{FF2B5EF4-FFF2-40B4-BE49-F238E27FC236}">
                <a16:creationId xmlns:a16="http://schemas.microsoft.com/office/drawing/2014/main" id="{3E34B1A7-60A0-2118-6B10-EBDD966AD5C1}"/>
              </a:ext>
            </a:extLst>
          </p:cNvPr>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103315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520"/>
            <a:ext cx="8229600" cy="5201920"/>
          </a:xfrm>
        </p:spPr>
        <p:txBody>
          <a:bodyPr>
            <a:normAutofit fontScale="85000" lnSpcReduction="20000"/>
          </a:bodyPr>
          <a:lstStyle/>
          <a:p>
            <a:pPr algn="l">
              <a:spcBef>
                <a:spcPts val="0"/>
              </a:spcBef>
              <a:spcAft>
                <a:spcPts val="1200"/>
              </a:spcAft>
              <a:buFont typeface="Arial" panose="020B0604020202020204" pitchFamily="34" charset="0"/>
              <a:buChar char="•"/>
            </a:pPr>
            <a:r>
              <a:rPr lang="en-US" b="0" i="0" dirty="0">
                <a:solidFill>
                  <a:srgbClr val="767676"/>
                </a:solidFill>
                <a:effectLst/>
              </a:rPr>
              <a:t>Adaptive step size algorithms can significantly improve the accuracy of numerical solutions for certain types of IVPs while maintaining reasonable computation times.</a:t>
            </a:r>
          </a:p>
          <a:p>
            <a:pPr algn="l">
              <a:spcBef>
                <a:spcPts val="0"/>
              </a:spcBef>
              <a:spcAft>
                <a:spcPts val="1200"/>
              </a:spcAft>
              <a:buFont typeface="Arial" panose="020B0604020202020204" pitchFamily="34" charset="0"/>
              <a:buChar char="•"/>
            </a:pPr>
            <a:r>
              <a:rPr lang="en-US" b="0" i="0" dirty="0">
                <a:solidFill>
                  <a:srgbClr val="767676"/>
                </a:solidFill>
                <a:effectLst/>
              </a:rPr>
              <a:t>The choice of adaptive step size algorithm depends on the characteristics of the problem being solved.</a:t>
            </a:r>
          </a:p>
          <a:p>
            <a:pPr algn="l">
              <a:spcBef>
                <a:spcPts val="0"/>
              </a:spcBef>
              <a:spcAft>
                <a:spcPts val="1200"/>
              </a:spcAft>
              <a:buFont typeface="Arial" panose="020B0604020202020204" pitchFamily="34" charset="0"/>
              <a:buChar char="•"/>
            </a:pPr>
            <a:r>
              <a:rPr lang="en-US" b="0" i="0" dirty="0">
                <a:solidFill>
                  <a:srgbClr val="767676"/>
                </a:solidFill>
                <a:effectLst/>
              </a:rPr>
              <a:t>The Newton-Raphson method can be a common procedure but can lead to problems, especially when the ODE is not homogeneous or not differentiable.</a:t>
            </a:r>
          </a:p>
          <a:p>
            <a:pPr algn="l">
              <a:spcBef>
                <a:spcPts val="0"/>
              </a:spcBef>
              <a:spcAft>
                <a:spcPts val="1200"/>
              </a:spcAft>
              <a:buFont typeface="Arial" panose="020B0604020202020204" pitchFamily="34" charset="0"/>
              <a:buChar char="•"/>
            </a:pPr>
            <a:r>
              <a:rPr lang="en-US" b="0" i="0" dirty="0">
                <a:solidFill>
                  <a:srgbClr val="767676"/>
                </a:solidFill>
                <a:effectLst/>
              </a:rPr>
              <a:t>The MSE algorithm can be effective when solving discrete systems, especially for solving some types of inverse problems, but can be limited by the need for an actual solution for comparison.</a:t>
            </a:r>
          </a:p>
          <a:p>
            <a:pPr algn="l">
              <a:spcBef>
                <a:spcPts val="0"/>
              </a:spcBef>
              <a:spcAft>
                <a:spcPts val="1200"/>
              </a:spcAft>
              <a:buFont typeface="Arial" panose="020B0604020202020204" pitchFamily="34" charset="0"/>
              <a:buChar char="•"/>
            </a:pPr>
            <a:r>
              <a:rPr lang="en-US" b="0" i="0" dirty="0">
                <a:solidFill>
                  <a:srgbClr val="767676"/>
                </a:solidFill>
                <a:effectLst/>
              </a:rPr>
              <a:t>The second derivative algorithm can be a more precise solver for test IVPs, especially for functions with a change of curvature, but is only applicable to homogeneous, first-order systems with a non-zero second derivative.</a:t>
            </a:r>
          </a:p>
          <a:p>
            <a:endParaRPr lang="en-US" dirty="0"/>
          </a:p>
        </p:txBody>
      </p:sp>
      <p:sp>
        <p:nvSpPr>
          <p:cNvPr id="4" name="Title 1"/>
          <p:cNvSpPr>
            <a:spLocks noGrp="1"/>
          </p:cNvSpPr>
          <p:nvPr>
            <p:ph type="title"/>
          </p:nvPr>
        </p:nvSpPr>
        <p:spPr>
          <a:xfrm>
            <a:off x="457200" y="310544"/>
            <a:ext cx="8229600" cy="726384"/>
          </a:xfrm>
        </p:spPr>
        <p:txBody>
          <a:bodyPr/>
          <a:lstStyle/>
          <a:p>
            <a:r>
              <a:rPr lang="en-US" sz="4000" dirty="0"/>
              <a:t>Conclusion</a:t>
            </a:r>
          </a:p>
        </p:txBody>
      </p:sp>
      <p:sp>
        <p:nvSpPr>
          <p:cNvPr id="2" name="Slide Number Placeholder 1">
            <a:extLst>
              <a:ext uri="{FF2B5EF4-FFF2-40B4-BE49-F238E27FC236}">
                <a16:creationId xmlns:a16="http://schemas.microsoft.com/office/drawing/2014/main" id="{BBA06F32-8FAE-9FD7-687A-DB2BBFF786BE}"/>
              </a:ext>
            </a:extLst>
          </p:cNvPr>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10253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10544"/>
            <a:ext cx="8229600" cy="726384"/>
          </a:xfrm>
        </p:spPr>
        <p:txBody>
          <a:bodyPr/>
          <a:lstStyle/>
          <a:p>
            <a:r>
              <a:rPr lang="en-US" sz="4000" dirty="0"/>
              <a:t>Thank You!</a:t>
            </a:r>
          </a:p>
        </p:txBody>
      </p:sp>
      <p:sp>
        <p:nvSpPr>
          <p:cNvPr id="6" name="Slide Number Placeholder 5">
            <a:extLst>
              <a:ext uri="{FF2B5EF4-FFF2-40B4-BE49-F238E27FC236}">
                <a16:creationId xmlns:a16="http://schemas.microsoft.com/office/drawing/2014/main" id="{44700F50-43DA-3020-BEDD-20FEC0BA0DE0}"/>
              </a:ext>
            </a:extLst>
          </p:cNvPr>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166770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10544"/>
            <a:ext cx="8229600" cy="726384"/>
          </a:xfrm>
        </p:spPr>
        <p:txBody>
          <a:bodyPr/>
          <a:lstStyle/>
          <a:p>
            <a:r>
              <a:rPr lang="en-US" sz="4000" dirty="0"/>
              <a:t>References</a:t>
            </a:r>
          </a:p>
        </p:txBody>
      </p:sp>
      <p:graphicFrame>
        <p:nvGraphicFramePr>
          <p:cNvPr id="6" name="Table 5"/>
          <p:cNvGraphicFramePr>
            <a:graphicFrameLocks noGrp="1"/>
          </p:cNvGraphicFramePr>
          <p:nvPr>
            <p:extLst>
              <p:ext uri="{D42A27DB-BD31-4B8C-83A1-F6EECF244321}">
                <p14:modId xmlns:p14="http://schemas.microsoft.com/office/powerpoint/2010/main" val="3274037815"/>
              </p:ext>
            </p:extLst>
          </p:nvPr>
        </p:nvGraphicFramePr>
        <p:xfrm>
          <a:off x="186434" y="930467"/>
          <a:ext cx="8774045" cy="5582920"/>
        </p:xfrm>
        <a:graphic>
          <a:graphicData uri="http://schemas.openxmlformats.org/drawingml/2006/table">
            <a:tbl>
              <a:tblPr firstRow="1" bandRow="1">
                <a:tableStyleId>{5C22544A-7EE6-4342-B048-85BDC9FD1C3A}</a:tableStyleId>
              </a:tblPr>
              <a:tblGrid>
                <a:gridCol w="4394389">
                  <a:extLst>
                    <a:ext uri="{9D8B030D-6E8A-4147-A177-3AD203B41FA5}">
                      <a16:colId xmlns:a16="http://schemas.microsoft.com/office/drawing/2014/main" val="20000"/>
                    </a:ext>
                  </a:extLst>
                </a:gridCol>
                <a:gridCol w="4379656">
                  <a:extLst>
                    <a:ext uri="{9D8B030D-6E8A-4147-A177-3AD203B41FA5}">
                      <a16:colId xmlns:a16="http://schemas.microsoft.com/office/drawing/2014/main" val="20001"/>
                    </a:ext>
                  </a:extLst>
                </a:gridCol>
              </a:tblGrid>
              <a:tr h="370840">
                <a:tc>
                  <a:txBody>
                    <a:bodyPr/>
                    <a:lstStyle/>
                    <a:p>
                      <a:pPr algn="ctr"/>
                      <a:r>
                        <a:rPr lang="en-US" sz="1800" b="0" i="0" u="sng" dirty="0">
                          <a:solidFill>
                            <a:srgbClr val="767676"/>
                          </a:solidFill>
                          <a:latin typeface="+mj-lt"/>
                        </a:rPr>
                        <a:t>Report References: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0" i="0" u="sng" dirty="0">
                          <a:solidFill>
                            <a:srgbClr val="767676"/>
                          </a:solidFill>
                          <a:latin typeface="+mj-lt"/>
                        </a:rPr>
                        <a:t>Presentation References: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171450" indent="-171450" algn="just">
                        <a:spcAft>
                          <a:spcPts val="0"/>
                        </a:spcAft>
                        <a:buFont typeface="Arial"/>
                        <a:buChar char="•"/>
                      </a:pPr>
                      <a:r>
                        <a:rPr lang="en-US" sz="1000" dirty="0" err="1">
                          <a:solidFill>
                            <a:schemeClr val="tx1"/>
                          </a:solidFill>
                          <a:effectLst/>
                          <a:latin typeface="+mj-lt"/>
                          <a:ea typeface="ＭＳ 明朝"/>
                          <a:cs typeface="Times New Roman"/>
                        </a:rPr>
                        <a:t>Chapra</a:t>
                      </a:r>
                      <a:r>
                        <a:rPr lang="en-US" sz="1000" dirty="0">
                          <a:solidFill>
                            <a:schemeClr val="tx1"/>
                          </a:solidFill>
                          <a:effectLst/>
                          <a:latin typeface="+mj-lt"/>
                          <a:ea typeface="ＭＳ 明朝"/>
                          <a:cs typeface="Times New Roman"/>
                        </a:rPr>
                        <a:t>, S. C. and </a:t>
                      </a:r>
                      <a:r>
                        <a:rPr lang="en-US" sz="1000" dirty="0" err="1">
                          <a:solidFill>
                            <a:schemeClr val="tx1"/>
                          </a:solidFill>
                          <a:effectLst/>
                          <a:latin typeface="+mj-lt"/>
                          <a:ea typeface="ＭＳ 明朝"/>
                          <a:cs typeface="Times New Roman"/>
                        </a:rPr>
                        <a:t>Canale</a:t>
                      </a:r>
                      <a:r>
                        <a:rPr lang="en-US" sz="1000" dirty="0">
                          <a:solidFill>
                            <a:schemeClr val="tx1"/>
                          </a:solidFill>
                          <a:effectLst/>
                          <a:latin typeface="+mj-lt"/>
                          <a:ea typeface="ＭＳ 明朝"/>
                          <a:cs typeface="Times New Roman"/>
                        </a:rPr>
                        <a:t>, R. P. (2015). Numerical Methods for Engineers. McGraw-Hill Education, 2 Penn Plaza, New York, NY 10121, 7 edition.</a:t>
                      </a:r>
                    </a:p>
                  </a:txBody>
                  <a:tcPr marR="274320" marT="9144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1000" b="0" i="0" dirty="0">
                          <a:solidFill>
                            <a:schemeClr val="tx1"/>
                          </a:solidFill>
                          <a:latin typeface="+mj-lt"/>
                        </a:rPr>
                        <a:t>https://</a:t>
                      </a:r>
                      <a:r>
                        <a:rPr lang="en-US" sz="1000" b="0" i="0" dirty="0" err="1">
                          <a:solidFill>
                            <a:schemeClr val="tx1"/>
                          </a:solidFill>
                          <a:latin typeface="+mj-lt"/>
                        </a:rPr>
                        <a:t>www.freecodecamp.org</a:t>
                      </a:r>
                      <a:r>
                        <a:rPr lang="en-US" sz="1000" b="0" i="0" dirty="0">
                          <a:solidFill>
                            <a:schemeClr val="tx1"/>
                          </a:solidFill>
                          <a:latin typeface="+mj-lt"/>
                        </a:rPr>
                        <a:t>/news/</a:t>
                      </a:r>
                      <a:r>
                        <a:rPr lang="en-US" sz="1000" b="0" i="0" dirty="0" err="1">
                          <a:solidFill>
                            <a:schemeClr val="tx1"/>
                          </a:solidFill>
                          <a:latin typeface="+mj-lt"/>
                        </a:rPr>
                        <a:t>eulers</a:t>
                      </a:r>
                      <a:r>
                        <a:rPr lang="en-US" sz="1000" b="0" i="0" dirty="0">
                          <a:solidFill>
                            <a:schemeClr val="tx1"/>
                          </a:solidFill>
                          <a:latin typeface="+mj-lt"/>
                        </a:rPr>
                        <a:t>-method-explained-with-examples/</a:t>
                      </a:r>
                    </a:p>
                  </a:txBody>
                  <a:tcPr marL="274320" marT="9144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6136">
                <a:tc>
                  <a:txBody>
                    <a:bodyPr/>
                    <a:lstStyle/>
                    <a:p>
                      <a:pPr marL="171450" indent="-171450" algn="just">
                        <a:buFont typeface="Arial"/>
                        <a:buChar char="•"/>
                      </a:pPr>
                      <a:r>
                        <a:rPr lang="en-US" sz="1000" kern="1200" dirty="0">
                          <a:solidFill>
                            <a:schemeClr val="tx1"/>
                          </a:solidFill>
                          <a:effectLst/>
                          <a:latin typeface="+mj-lt"/>
                          <a:ea typeface="+mn-ea"/>
                          <a:cs typeface="+mn-cs"/>
                        </a:rPr>
                        <a:t>Feldman, J. (1999). Variable Step Size Methods. https://</a:t>
                      </a:r>
                      <a:r>
                        <a:rPr lang="en-US" sz="1000" kern="1200" dirty="0" err="1">
                          <a:solidFill>
                            <a:schemeClr val="tx1"/>
                          </a:solidFill>
                          <a:effectLst/>
                          <a:latin typeface="+mj-lt"/>
                          <a:ea typeface="+mn-ea"/>
                          <a:cs typeface="+mn-cs"/>
                        </a:rPr>
                        <a:t>personal.math.ubc.ca</a:t>
                      </a:r>
                      <a:r>
                        <a:rPr lang="en-US" sz="1000" kern="1200" dirty="0">
                          <a:solidFill>
                            <a:schemeClr val="tx1"/>
                          </a:solidFill>
                          <a:effectLst/>
                          <a:latin typeface="+mj-lt"/>
                          <a:ea typeface="+mn-ea"/>
                          <a:cs typeface="+mn-cs"/>
                        </a:rPr>
                        <a:t>/ CLP/.</a:t>
                      </a:r>
                      <a:r>
                        <a:rPr lang="en-US" sz="1000" kern="1200" baseline="0" dirty="0">
                          <a:solidFill>
                            <a:schemeClr val="tx1"/>
                          </a:solidFill>
                          <a:effectLst/>
                          <a:latin typeface="+mj-lt"/>
                          <a:ea typeface="+mn-ea"/>
                          <a:cs typeface="+mn-cs"/>
                        </a:rPr>
                        <a:t> </a:t>
                      </a:r>
                      <a:r>
                        <a:rPr lang="en-US" sz="1000" kern="1200" dirty="0">
                          <a:solidFill>
                            <a:schemeClr val="tx1"/>
                          </a:solidFill>
                          <a:effectLst/>
                          <a:latin typeface="+mj-lt"/>
                          <a:ea typeface="+mn-ea"/>
                          <a:cs typeface="+mn-cs"/>
                        </a:rPr>
                        <a:t>Retrieved from https://</a:t>
                      </a:r>
                      <a:r>
                        <a:rPr lang="en-US" sz="1000" kern="1200" dirty="0" err="1">
                          <a:solidFill>
                            <a:schemeClr val="tx1"/>
                          </a:solidFill>
                          <a:effectLst/>
                          <a:latin typeface="+mj-lt"/>
                          <a:ea typeface="+mn-ea"/>
                          <a:cs typeface="+mn-cs"/>
                        </a:rPr>
                        <a:t>personal.math.ubc.ca</a:t>
                      </a:r>
                      <a:r>
                        <a:rPr lang="en-US" sz="1000" kern="1200" dirty="0">
                          <a:solidFill>
                            <a:schemeClr val="tx1"/>
                          </a:solidFill>
                          <a:effectLst/>
                          <a:latin typeface="+mj-lt"/>
                          <a:ea typeface="+mn-ea"/>
                          <a:cs typeface="+mn-cs"/>
                        </a:rPr>
                        <a:t>/∼</a:t>
                      </a:r>
                      <a:r>
                        <a:rPr lang="en-US" sz="1000" kern="1200" dirty="0" err="1">
                          <a:solidFill>
                            <a:schemeClr val="tx1"/>
                          </a:solidFill>
                          <a:effectLst/>
                          <a:latin typeface="+mj-lt"/>
                          <a:ea typeface="+mn-ea"/>
                          <a:cs typeface="+mn-cs"/>
                        </a:rPr>
                        <a:t>feldman</a:t>
                      </a:r>
                      <a:r>
                        <a:rPr lang="en-US" sz="1000" kern="1200" dirty="0">
                          <a:solidFill>
                            <a:schemeClr val="tx1"/>
                          </a:solidFill>
                          <a:effectLst/>
                          <a:latin typeface="+mj-lt"/>
                          <a:ea typeface="+mn-ea"/>
                          <a:cs typeface="+mn-cs"/>
                        </a:rPr>
                        <a:t>/math/</a:t>
                      </a:r>
                      <a:r>
                        <a:rPr lang="en-US" sz="1000" kern="1200" dirty="0" err="1">
                          <a:solidFill>
                            <a:schemeClr val="tx1"/>
                          </a:solidFill>
                          <a:effectLst/>
                          <a:latin typeface="+mj-lt"/>
                          <a:ea typeface="+mn-ea"/>
                          <a:cs typeface="+mn-cs"/>
                        </a:rPr>
                        <a:t>vble.pdf</a:t>
                      </a:r>
                      <a:r>
                        <a:rPr lang="en-US" sz="1000" kern="1200" dirty="0">
                          <a:solidFill>
                            <a:schemeClr val="tx1"/>
                          </a:solidFill>
                          <a:effectLst/>
                          <a:latin typeface="+mj-lt"/>
                          <a:ea typeface="+mn-ea"/>
                          <a:cs typeface="+mn-cs"/>
                        </a:rPr>
                        <a:t>.</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1000" b="0" i="0" dirty="0">
                          <a:solidFill>
                            <a:schemeClr val="tx1"/>
                          </a:solidFill>
                          <a:latin typeface="+mj-lt"/>
                        </a:rPr>
                        <a:t>https://</a:t>
                      </a:r>
                      <a:r>
                        <a:rPr lang="en-US" sz="1000" b="0" i="0" dirty="0" err="1">
                          <a:solidFill>
                            <a:schemeClr val="tx1"/>
                          </a:solidFill>
                          <a:latin typeface="+mj-lt"/>
                        </a:rPr>
                        <a:t>wethestudy.com</a:t>
                      </a:r>
                      <a:r>
                        <a:rPr lang="en-US" sz="1000" b="0" i="0" dirty="0">
                          <a:solidFill>
                            <a:schemeClr val="tx1"/>
                          </a:solidFill>
                          <a:latin typeface="+mj-lt"/>
                        </a:rPr>
                        <a:t>/mathematics/newton-</a:t>
                      </a:r>
                      <a:r>
                        <a:rPr lang="en-US" sz="1000" b="0" i="0" dirty="0" err="1">
                          <a:solidFill>
                            <a:schemeClr val="tx1"/>
                          </a:solidFill>
                          <a:latin typeface="+mj-lt"/>
                        </a:rPr>
                        <a:t>raphson</a:t>
                      </a:r>
                      <a:r>
                        <a:rPr lang="en-US" sz="1000" b="0" i="0" dirty="0">
                          <a:solidFill>
                            <a:schemeClr val="tx1"/>
                          </a:solidFill>
                          <a:latin typeface="+mj-lt"/>
                        </a:rPr>
                        <a:t>-method-how-calculators-work/</a:t>
                      </a:r>
                    </a:p>
                  </a:txBody>
                  <a:tcPr marL="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6032">
                <a:tc>
                  <a:txBody>
                    <a:bodyPr/>
                    <a:lstStyle/>
                    <a:p>
                      <a:pPr marL="171450" indent="-171450" algn="just">
                        <a:buFont typeface="Arial"/>
                        <a:buChar char="•"/>
                      </a:pPr>
                      <a:r>
                        <a:rPr lang="en-US" sz="1000" kern="1200" dirty="0">
                          <a:solidFill>
                            <a:schemeClr val="tx1"/>
                          </a:solidFill>
                          <a:effectLst/>
                          <a:latin typeface="+mj-lt"/>
                          <a:ea typeface="+mn-ea"/>
                          <a:cs typeface="+mn-cs"/>
                        </a:rPr>
                        <a:t>Gardner, W. A. (1984). Learning characteristics of stochastic-gradient-descent algorithms: A general study, analysis, and critique. Signal Processing, 2(6).</a:t>
                      </a:r>
                      <a:r>
                        <a:rPr lang="en-US" sz="1000" kern="1200" baseline="0" dirty="0">
                          <a:solidFill>
                            <a:schemeClr val="tx1"/>
                          </a:solidFill>
                          <a:effectLst/>
                          <a:latin typeface="+mj-lt"/>
                          <a:ea typeface="+mn-ea"/>
                          <a:cs typeface="+mn-cs"/>
                        </a:rPr>
                        <a:t> </a:t>
                      </a:r>
                      <a:r>
                        <a:rPr lang="en-US" sz="1000" kern="1200" dirty="0">
                          <a:solidFill>
                            <a:schemeClr val="tx1"/>
                          </a:solidFill>
                          <a:effectLst/>
                          <a:latin typeface="+mj-lt"/>
                          <a:ea typeface="+mn-ea"/>
                          <a:cs typeface="+mn-cs"/>
                        </a:rPr>
                        <a:t>doi:10.1016/0165-1684(84) 90013-6</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6">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US" sz="1000" b="0" i="0" dirty="0">
                          <a:solidFill>
                            <a:schemeClr val="tx1"/>
                          </a:solidFill>
                          <a:latin typeface="+mj-lt"/>
                        </a:rPr>
                        <a:t>https://</a:t>
                      </a:r>
                      <a:r>
                        <a:rPr lang="en-US" sz="1000" b="0" i="0" dirty="0" err="1">
                          <a:solidFill>
                            <a:schemeClr val="tx1"/>
                          </a:solidFill>
                          <a:latin typeface="+mj-lt"/>
                        </a:rPr>
                        <a:t>rosettacode.org</a:t>
                      </a:r>
                      <a:r>
                        <a:rPr lang="en-US" sz="1000" b="0" i="0" dirty="0">
                          <a:solidFill>
                            <a:schemeClr val="tx1"/>
                          </a:solidFill>
                          <a:latin typeface="+mj-lt"/>
                        </a:rPr>
                        <a:t>/wiki/</a:t>
                      </a:r>
                      <a:r>
                        <a:rPr lang="en-US" sz="1000" b="0" i="0" dirty="0" err="1">
                          <a:solidFill>
                            <a:schemeClr val="tx1"/>
                          </a:solidFill>
                          <a:latin typeface="+mj-lt"/>
                        </a:rPr>
                        <a:t>Euler_method</a:t>
                      </a:r>
                      <a:endParaRPr lang="en-US" sz="1000" b="0" i="0" dirty="0">
                        <a:solidFill>
                          <a:schemeClr val="tx1"/>
                        </a:solidFill>
                        <a:latin typeface="+mj-lt"/>
                      </a:endParaRPr>
                    </a:p>
                  </a:txBody>
                  <a:tcPr marL="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5928">
                <a:tc>
                  <a:txBody>
                    <a:bodyPr/>
                    <a:lstStyle/>
                    <a:p>
                      <a:pPr marL="171450" indent="-171450" algn="just">
                        <a:buFont typeface="Arial"/>
                        <a:buChar char="•"/>
                      </a:pPr>
                      <a:r>
                        <a:rPr lang="en-US" sz="1000" kern="1200" dirty="0">
                          <a:solidFill>
                            <a:schemeClr val="tx1"/>
                          </a:solidFill>
                          <a:effectLst/>
                          <a:latin typeface="+mj-lt"/>
                          <a:ea typeface="+mn-ea"/>
                          <a:cs typeface="+mn-cs"/>
                        </a:rPr>
                        <a:t>Mustapha, A., Mohamed, L., and Ali, K. (2020). An overview of gradient descent algorithm optimization in machine learning: Application in the ophthalmology field. In Communications in Computer and Information Science, pages 349–359.</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endParaRPr lang="en-US" sz="2000" b="0" i="0" dirty="0">
                        <a:solidFill>
                          <a:srgbClr val="767676"/>
                        </a:solidFill>
                        <a:latin typeface="+mj-lt"/>
                      </a:endParaRPr>
                    </a:p>
                  </a:txBody>
                  <a:tcPr marL="274320" marT="91440">
                    <a:noFill/>
                  </a:tcPr>
                </a:tc>
                <a:extLst>
                  <a:ext uri="{0D108BD9-81ED-4DB2-BD59-A6C34878D82A}">
                    <a16:rowId xmlns:a16="http://schemas.microsoft.com/office/drawing/2014/main" val="10004"/>
                  </a:ext>
                </a:extLst>
              </a:tr>
              <a:tr h="0">
                <a:tc>
                  <a:txBody>
                    <a:bodyPr/>
                    <a:lstStyle/>
                    <a:p>
                      <a:pPr marL="171450" indent="-171450" algn="just">
                        <a:buFont typeface="Arial"/>
                        <a:buChar char="•"/>
                      </a:pPr>
                      <a:r>
                        <a:rPr lang="en-US" sz="1000" kern="1200" dirty="0">
                          <a:solidFill>
                            <a:schemeClr val="tx1"/>
                          </a:solidFill>
                          <a:effectLst/>
                          <a:latin typeface="+mj-lt"/>
                          <a:ea typeface="+mn-ea"/>
                          <a:cs typeface="+mn-cs"/>
                        </a:rPr>
                        <a:t>Peterson, J. (2017). Numerical Methods for Differential Equations. Department of Scientific Computing, Florida State University, Tallahassee, FL 32304, USA</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endParaRPr lang="en-US" sz="2000" b="0" i="0" dirty="0">
                        <a:solidFill>
                          <a:srgbClr val="767676"/>
                        </a:solidFill>
                        <a:latin typeface="+mj-lt"/>
                      </a:endParaRPr>
                    </a:p>
                  </a:txBody>
                  <a:tcPr marL="274320" marT="91440">
                    <a:noFill/>
                  </a:tcPr>
                </a:tc>
                <a:extLst>
                  <a:ext uri="{0D108BD9-81ED-4DB2-BD59-A6C34878D82A}">
                    <a16:rowId xmlns:a16="http://schemas.microsoft.com/office/drawing/2014/main" val="10005"/>
                  </a:ext>
                </a:extLst>
              </a:tr>
              <a:tr h="0">
                <a:tc>
                  <a:txBody>
                    <a:bodyPr/>
                    <a:lstStyle/>
                    <a:p>
                      <a:pPr marL="171450" indent="-171450" algn="just">
                        <a:buFont typeface="Arial"/>
                        <a:buChar char="•"/>
                      </a:pPr>
                      <a:r>
                        <a:rPr lang="en-US" sz="1000" kern="1200" dirty="0">
                          <a:solidFill>
                            <a:schemeClr val="dk1"/>
                          </a:solidFill>
                          <a:effectLst/>
                          <a:latin typeface="+mj-lt"/>
                          <a:ea typeface="+mn-ea"/>
                          <a:cs typeface="+mn-cs"/>
                        </a:rPr>
                        <a:t>Skouras, K., </a:t>
                      </a:r>
                      <a:r>
                        <a:rPr lang="en-US" sz="1000" kern="1200" dirty="0" err="1">
                          <a:solidFill>
                            <a:schemeClr val="dk1"/>
                          </a:solidFill>
                          <a:effectLst/>
                          <a:latin typeface="+mj-lt"/>
                          <a:ea typeface="+mn-ea"/>
                          <a:cs typeface="+mn-cs"/>
                        </a:rPr>
                        <a:t>Goutis</a:t>
                      </a:r>
                      <a:r>
                        <a:rPr lang="en-US" sz="1000" kern="1200" dirty="0">
                          <a:solidFill>
                            <a:schemeClr val="dk1"/>
                          </a:solidFill>
                          <a:effectLst/>
                          <a:latin typeface="+mj-lt"/>
                          <a:ea typeface="+mn-ea"/>
                          <a:cs typeface="+mn-cs"/>
                        </a:rPr>
                        <a:t>, C., and </a:t>
                      </a:r>
                      <a:r>
                        <a:rPr lang="en-US" sz="1000" kern="1200" dirty="0" err="1">
                          <a:solidFill>
                            <a:schemeClr val="dk1"/>
                          </a:solidFill>
                          <a:effectLst/>
                          <a:latin typeface="+mj-lt"/>
                          <a:ea typeface="+mn-ea"/>
                          <a:cs typeface="+mn-cs"/>
                        </a:rPr>
                        <a:t>Bramson</a:t>
                      </a:r>
                      <a:r>
                        <a:rPr lang="en-US" sz="1000" kern="1200" dirty="0">
                          <a:solidFill>
                            <a:schemeClr val="dk1"/>
                          </a:solidFill>
                          <a:effectLst/>
                          <a:latin typeface="+mj-lt"/>
                          <a:ea typeface="+mn-ea"/>
                          <a:cs typeface="+mn-cs"/>
                        </a:rPr>
                        <a:t>, M. J. (1994). Estimation in linear models using gradient descent with early stopping. Statistics and Computing, 4(4):271–278. doi:10.1007/bf00156 750</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endParaRPr lang="en-US" sz="2000" b="0" i="0" dirty="0">
                        <a:solidFill>
                          <a:srgbClr val="767676"/>
                        </a:solidFill>
                        <a:latin typeface="+mj-lt"/>
                      </a:endParaRPr>
                    </a:p>
                  </a:txBody>
                  <a:tcPr marL="274320" marT="91440">
                    <a:noFill/>
                  </a:tcPr>
                </a:tc>
                <a:extLst>
                  <a:ext uri="{0D108BD9-81ED-4DB2-BD59-A6C34878D82A}">
                    <a16:rowId xmlns:a16="http://schemas.microsoft.com/office/drawing/2014/main" val="10006"/>
                  </a:ext>
                </a:extLst>
              </a:tr>
              <a:tr h="0">
                <a:tc>
                  <a:txBody>
                    <a:bodyPr/>
                    <a:lstStyle/>
                    <a:p>
                      <a:pPr marL="171450" marR="0" indent="-171450" algn="just" defTabSz="914400" rtl="0" eaLnBrk="1" fontAlgn="auto" latinLnBrk="0" hangingPunct="1">
                        <a:lnSpc>
                          <a:spcPct val="100000"/>
                        </a:lnSpc>
                        <a:spcBef>
                          <a:spcPts val="0"/>
                        </a:spcBef>
                        <a:spcAft>
                          <a:spcPts val="0"/>
                        </a:spcAft>
                        <a:buClrTx/>
                        <a:buSzTx/>
                        <a:buFont typeface="Arial"/>
                        <a:buChar char="•"/>
                        <a:tabLst/>
                        <a:defRPr/>
                      </a:pPr>
                      <a:r>
                        <a:rPr lang="en-US" sz="1000" kern="1200" dirty="0">
                          <a:solidFill>
                            <a:schemeClr val="dk1"/>
                          </a:solidFill>
                          <a:effectLst/>
                          <a:latin typeface="+mj-lt"/>
                          <a:ea typeface="+mn-ea"/>
                          <a:cs typeface="+mn-cs"/>
                        </a:rPr>
                        <a:t>Turin, A. (2020). Gradient descent from scratch.</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endParaRPr lang="en-US" sz="2000" b="0" i="0" dirty="0">
                        <a:solidFill>
                          <a:srgbClr val="767676"/>
                        </a:solidFill>
                        <a:latin typeface="+mj-lt"/>
                      </a:endParaRPr>
                    </a:p>
                  </a:txBody>
                  <a:tcPr marL="274320" marT="91440">
                    <a:noFill/>
                  </a:tcPr>
                </a:tc>
                <a:extLst>
                  <a:ext uri="{0D108BD9-81ED-4DB2-BD59-A6C34878D82A}">
                    <a16:rowId xmlns:a16="http://schemas.microsoft.com/office/drawing/2014/main" val="10007"/>
                  </a:ext>
                </a:extLst>
              </a:tr>
              <a:tr h="0">
                <a:tc>
                  <a:txBody>
                    <a:bodyPr/>
                    <a:lstStyle/>
                    <a:p>
                      <a:pPr marL="171450" indent="-171450" algn="just">
                        <a:buFont typeface="Arial"/>
                        <a:buChar char="•"/>
                      </a:pPr>
                      <a:r>
                        <a:rPr lang="en-US" sz="1000" kern="1200" dirty="0">
                          <a:solidFill>
                            <a:schemeClr val="dk1"/>
                          </a:solidFill>
                          <a:effectLst/>
                          <a:latin typeface="+mj-lt"/>
                          <a:ea typeface="+mn-ea"/>
                          <a:cs typeface="+mn-cs"/>
                        </a:rPr>
                        <a:t>Zhang, L., Zhang, C., and Liu, M. (2020). Variable-step-size second-order-derivative multistep method for solving first-order ordinary differential equations in system simulation. Advances in Complex Systems. A Multidisciplinary Journal, 11(01). doi:10.1142/s1793962320500014</a:t>
                      </a:r>
                    </a:p>
                  </a:txBody>
                  <a:tcPr marR="274320" marT="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marL="342900" marR="0" indent="-342900" algn="l" defTabSz="914400" rtl="0" eaLnBrk="1" fontAlgn="auto" latinLnBrk="0" hangingPunct="1">
                        <a:lnSpc>
                          <a:spcPct val="100000"/>
                        </a:lnSpc>
                        <a:spcBef>
                          <a:spcPts val="0"/>
                        </a:spcBef>
                        <a:spcAft>
                          <a:spcPts val="0"/>
                        </a:spcAft>
                        <a:buClrTx/>
                        <a:buSzTx/>
                        <a:buFont typeface="Arial"/>
                        <a:buChar char="•"/>
                        <a:tabLst/>
                        <a:defRPr/>
                      </a:pPr>
                      <a:endParaRPr lang="en-US" sz="2000" b="0" i="0" dirty="0">
                        <a:solidFill>
                          <a:srgbClr val="767676"/>
                        </a:solidFill>
                        <a:latin typeface="+mj-lt"/>
                      </a:endParaRPr>
                    </a:p>
                  </a:txBody>
                  <a:tcPr marL="274320" marT="91440">
                    <a:noFill/>
                  </a:tcPr>
                </a:tc>
                <a:extLst>
                  <a:ext uri="{0D108BD9-81ED-4DB2-BD59-A6C34878D82A}">
                    <a16:rowId xmlns:a16="http://schemas.microsoft.com/office/drawing/2014/main" val="10008"/>
                  </a:ext>
                </a:extLst>
              </a:tr>
            </a:tbl>
          </a:graphicData>
        </a:graphic>
      </p:graphicFrame>
      <p:sp>
        <p:nvSpPr>
          <p:cNvPr id="2" name="Slide Number Placeholder 1">
            <a:extLst>
              <a:ext uri="{FF2B5EF4-FFF2-40B4-BE49-F238E27FC236}">
                <a16:creationId xmlns:a16="http://schemas.microsoft.com/office/drawing/2014/main" id="{4CF1C410-E348-CA12-CE65-101A5375B70F}"/>
              </a:ext>
            </a:extLst>
          </p:cNvPr>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290251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3343"/>
            <a:ext cx="8229600" cy="2819514"/>
          </a:xfrm>
        </p:spPr>
        <p:txBody>
          <a:bodyPr>
            <a:normAutofit/>
          </a:bodyPr>
          <a:lstStyle/>
          <a:p>
            <a:r>
              <a:rPr lang="en-US" dirty="0"/>
              <a:t>Newton-Raphson method:</a:t>
            </a:r>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a:xfrm>
            <a:off x="457200" y="310544"/>
            <a:ext cx="8229600" cy="726384"/>
          </a:xfrm>
        </p:spPr>
        <p:txBody>
          <a:bodyPr/>
          <a:lstStyle/>
          <a:p>
            <a:r>
              <a:rPr lang="en-US" sz="4000" dirty="0"/>
              <a:t>Introduction</a:t>
            </a:r>
          </a:p>
        </p:txBody>
      </p:sp>
      <p:pic>
        <p:nvPicPr>
          <p:cNvPr id="6" name="Picture 5" descr="Screen Shot 2023-02-26 at 4.46.10 PM.p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8724" y="2318526"/>
            <a:ext cx="7216684" cy="4422966"/>
          </a:xfrm>
          <a:prstGeom prst="rect">
            <a:avLst/>
          </a:prstGeom>
        </p:spPr>
      </p:pic>
      <p:pic>
        <p:nvPicPr>
          <p:cNvPr id="10" name="Picture 9" descr="Screen Shot 2023-02-26 at 3.41.54 PM.png"/>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221941" y="1543964"/>
            <a:ext cx="2621270" cy="975585"/>
          </a:xfrm>
          <a:prstGeom prst="rect">
            <a:avLst/>
          </a:prstGeom>
        </p:spPr>
      </p:pic>
      <p:sp>
        <p:nvSpPr>
          <p:cNvPr id="11" name="TextBox 10"/>
          <p:cNvSpPr txBox="1"/>
          <p:nvPr/>
        </p:nvSpPr>
        <p:spPr>
          <a:xfrm>
            <a:off x="1128724" y="6596390"/>
            <a:ext cx="7216684" cy="246221"/>
          </a:xfrm>
          <a:prstGeom prst="rect">
            <a:avLst/>
          </a:prstGeom>
          <a:noFill/>
        </p:spPr>
        <p:txBody>
          <a:bodyPr wrap="square" rtlCol="0">
            <a:spAutoFit/>
          </a:bodyPr>
          <a:lstStyle/>
          <a:p>
            <a:pPr algn="ctr"/>
            <a:r>
              <a:rPr lang="en-US" sz="1000" dirty="0">
                <a:solidFill>
                  <a:srgbClr val="767676"/>
                </a:solidFill>
              </a:rPr>
              <a:t>Source: https://wethestudy.com</a:t>
            </a:r>
            <a:endParaRPr lang="en-US" dirty="0"/>
          </a:p>
        </p:txBody>
      </p:sp>
      <p:sp>
        <p:nvSpPr>
          <p:cNvPr id="4" name="Slide Number Placeholder 3">
            <a:extLst>
              <a:ext uri="{FF2B5EF4-FFF2-40B4-BE49-F238E27FC236}">
                <a16:creationId xmlns:a16="http://schemas.microsoft.com/office/drawing/2014/main" id="{387E3CB1-41F3-9207-DCC6-2C37AF51F80C}"/>
              </a:ext>
            </a:extLst>
          </p:cNvPr>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175249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3436"/>
            <a:ext cx="3686626" cy="3528083"/>
          </a:xfrm>
        </p:spPr>
        <p:txBody>
          <a:bodyPr>
            <a:normAutofit fontScale="92500" lnSpcReduction="10000"/>
          </a:bodyPr>
          <a:lstStyle/>
          <a:p>
            <a:pPr marL="0" indent="0" algn="just">
              <a:spcBef>
                <a:spcPts val="1128"/>
              </a:spcBef>
              <a:buNone/>
            </a:pPr>
            <a:r>
              <a:rPr lang="en-US" dirty="0"/>
              <a:t>Problem:</a:t>
            </a:r>
          </a:p>
          <a:p>
            <a:pPr algn="just">
              <a:spcBef>
                <a:spcPts val="1128"/>
              </a:spcBef>
            </a:pPr>
            <a:r>
              <a:rPr lang="en-US" sz="2200" dirty="0"/>
              <a:t>Step size affects stability and efficiency. </a:t>
            </a:r>
          </a:p>
          <a:p>
            <a:pPr algn="just">
              <a:spcBef>
                <a:spcPts val="1128"/>
              </a:spcBef>
            </a:pPr>
            <a:r>
              <a:rPr lang="en-US" sz="2200" dirty="0"/>
              <a:t>Stability isn’t guaranteed for all step sizes, but what step size to choose?</a:t>
            </a:r>
          </a:p>
          <a:p>
            <a:pPr algn="just">
              <a:spcBef>
                <a:spcPts val="1128"/>
              </a:spcBef>
            </a:pPr>
            <a:r>
              <a:rPr lang="en-US" sz="2200" dirty="0"/>
              <a:t>Fixed step size is inefficient for functions with rapid variation in the domain.</a:t>
            </a:r>
          </a:p>
        </p:txBody>
      </p:sp>
      <p:sp>
        <p:nvSpPr>
          <p:cNvPr id="2" name="Title 1"/>
          <p:cNvSpPr>
            <a:spLocks noGrp="1"/>
          </p:cNvSpPr>
          <p:nvPr>
            <p:ph type="title"/>
          </p:nvPr>
        </p:nvSpPr>
        <p:spPr>
          <a:xfrm>
            <a:off x="457200" y="310544"/>
            <a:ext cx="8229600" cy="726384"/>
          </a:xfrm>
        </p:spPr>
        <p:txBody>
          <a:bodyPr/>
          <a:lstStyle/>
          <a:p>
            <a:r>
              <a:rPr lang="en-US" sz="4000" dirty="0"/>
              <a:t>Introduction</a:t>
            </a:r>
          </a:p>
        </p:txBody>
      </p:sp>
      <p:grpSp>
        <p:nvGrpSpPr>
          <p:cNvPr id="15" name="Group 14"/>
          <p:cNvGrpSpPr/>
          <p:nvPr/>
        </p:nvGrpSpPr>
        <p:grpSpPr>
          <a:xfrm>
            <a:off x="3905594" y="1036928"/>
            <a:ext cx="5440196" cy="4299303"/>
            <a:chOff x="1676465" y="1318812"/>
            <a:chExt cx="6665013" cy="5267257"/>
          </a:xfrm>
        </p:grpSpPr>
        <p:pic>
          <p:nvPicPr>
            <p:cNvPr id="13" name="Picture 12" descr="Macintosh HD:Users:hinkleaj:Desktop:Euler_Method_Newton_Cooling.png"/>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65" y="1318812"/>
              <a:ext cx="6665012" cy="5005647"/>
            </a:xfrm>
            <a:prstGeom prst="rect">
              <a:avLst/>
            </a:prstGeom>
            <a:noFill/>
            <a:ln>
              <a:noFill/>
            </a:ln>
          </p:spPr>
        </p:pic>
        <p:sp>
          <p:nvSpPr>
            <p:cNvPr id="14" name="TextBox 13"/>
            <p:cNvSpPr txBox="1"/>
            <p:nvPr/>
          </p:nvSpPr>
          <p:spPr>
            <a:xfrm>
              <a:off x="1676466" y="6062849"/>
              <a:ext cx="6665012" cy="523220"/>
            </a:xfrm>
            <a:prstGeom prst="rect">
              <a:avLst/>
            </a:prstGeom>
            <a:noFill/>
          </p:spPr>
          <p:txBody>
            <a:bodyPr wrap="square" rtlCol="0">
              <a:spAutoFit/>
            </a:bodyPr>
            <a:lstStyle/>
            <a:p>
              <a:pPr algn="ctr"/>
              <a:r>
                <a:rPr lang="en-US" sz="1000" dirty="0">
                  <a:solidFill>
                    <a:srgbClr val="767676"/>
                  </a:solidFill>
                </a:rPr>
                <a:t>Source: https://</a:t>
              </a:r>
              <a:r>
                <a:rPr lang="en-US" sz="1000" dirty="0" err="1">
                  <a:solidFill>
                    <a:srgbClr val="767676"/>
                  </a:solidFill>
                </a:rPr>
                <a:t>rosettacode.org</a:t>
              </a:r>
              <a:endParaRPr lang="en-US" sz="1000" dirty="0"/>
            </a:p>
            <a:p>
              <a:endParaRPr lang="en-US" dirty="0"/>
            </a:p>
          </p:txBody>
        </p:sp>
      </p:grpSp>
      <p:sp>
        <p:nvSpPr>
          <p:cNvPr id="20" name="Content Placeholder 2"/>
          <p:cNvSpPr txBox="1">
            <a:spLocks/>
          </p:cNvSpPr>
          <p:nvPr/>
        </p:nvSpPr>
        <p:spPr>
          <a:xfrm>
            <a:off x="457200" y="4794821"/>
            <a:ext cx="8229600" cy="21458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1128"/>
              </a:spcBef>
              <a:buFont typeface="Arial" pitchFamily="34" charset="0"/>
              <a:buNone/>
            </a:pPr>
            <a:r>
              <a:rPr lang="en-US" sz="2000" dirty="0"/>
              <a:t>Solution:</a:t>
            </a:r>
          </a:p>
          <a:p>
            <a:pPr algn="just">
              <a:spcBef>
                <a:spcPts val="1128"/>
              </a:spcBef>
            </a:pPr>
            <a:r>
              <a:rPr lang="en-US" sz="2000" dirty="0"/>
              <a:t>Adaptive step size methods automatically adjust the step size based on the accuracy of the solution, resulting in fewer steps and reduced computation time.</a:t>
            </a:r>
          </a:p>
        </p:txBody>
      </p:sp>
      <p:sp>
        <p:nvSpPr>
          <p:cNvPr id="4" name="Slide Number Placeholder 3">
            <a:extLst>
              <a:ext uri="{FF2B5EF4-FFF2-40B4-BE49-F238E27FC236}">
                <a16:creationId xmlns:a16="http://schemas.microsoft.com/office/drawing/2014/main" id="{5B73B3DD-5954-BF97-40B5-064BCBAEFDA0}"/>
              </a:ext>
            </a:extLst>
          </p:cNvPr>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125716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spcBef>
                <a:spcPts val="1176"/>
              </a:spcBef>
              <a:buNone/>
            </a:pPr>
            <a:r>
              <a:rPr lang="en-US" dirty="0"/>
              <a:t>The project aimed to implement and compare the efficiency and accuracy of three different numerical methods for solving initial value problems.</a:t>
            </a:r>
          </a:p>
          <a:p>
            <a:pPr algn="just">
              <a:spcBef>
                <a:spcPts val="1176"/>
              </a:spcBef>
            </a:pPr>
            <a:r>
              <a:rPr lang="en-US" dirty="0"/>
              <a:t>Constant step size implicit Euler solver using the Newton-Raphson method</a:t>
            </a:r>
            <a:endParaRPr lang="en-US" i="1" dirty="0"/>
          </a:p>
          <a:p>
            <a:pPr algn="just">
              <a:spcBef>
                <a:spcPts val="1176"/>
              </a:spcBef>
            </a:pPr>
            <a:r>
              <a:rPr lang="en-US" dirty="0"/>
              <a:t>Adaptive step size algorithm based on the ratio between the first and second derivative</a:t>
            </a:r>
          </a:p>
          <a:p>
            <a:pPr algn="just">
              <a:spcBef>
                <a:spcPts val="1176"/>
              </a:spcBef>
            </a:pPr>
            <a:r>
              <a:rPr lang="en-US" dirty="0"/>
              <a:t>Adaptive step size algorithm based on minimizing the mean square error (MSE) </a:t>
            </a:r>
          </a:p>
        </p:txBody>
      </p:sp>
      <p:sp>
        <p:nvSpPr>
          <p:cNvPr id="5" name="Title 1"/>
          <p:cNvSpPr>
            <a:spLocks noGrp="1"/>
          </p:cNvSpPr>
          <p:nvPr>
            <p:ph type="title"/>
          </p:nvPr>
        </p:nvSpPr>
        <p:spPr>
          <a:xfrm>
            <a:off x="457200" y="310544"/>
            <a:ext cx="8229600" cy="726384"/>
          </a:xfrm>
        </p:spPr>
        <p:txBody>
          <a:bodyPr/>
          <a:lstStyle/>
          <a:p>
            <a:r>
              <a:rPr lang="en-US" sz="4000" dirty="0"/>
              <a:t>Objectives</a:t>
            </a:r>
          </a:p>
        </p:txBody>
      </p:sp>
      <p:sp>
        <p:nvSpPr>
          <p:cNvPr id="2" name="Slide Number Placeholder 1">
            <a:extLst>
              <a:ext uri="{FF2B5EF4-FFF2-40B4-BE49-F238E27FC236}">
                <a16:creationId xmlns:a16="http://schemas.microsoft.com/office/drawing/2014/main" id="{631AF790-DE94-210B-26F4-9E6BBA8E02EF}"/>
              </a:ext>
            </a:extLst>
          </p:cNvPr>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403233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7114"/>
            <a:ext cx="8229600" cy="4869050"/>
          </a:xfrm>
        </p:spPr>
        <p:txBody>
          <a:bodyPr>
            <a:normAutofit fontScale="70000" lnSpcReduction="20000"/>
          </a:bodyPr>
          <a:lstStyle/>
          <a:p>
            <a:pPr marL="0" indent="0" algn="just">
              <a:spcBef>
                <a:spcPts val="1056"/>
              </a:spcBef>
              <a:buNone/>
            </a:pPr>
            <a:r>
              <a:rPr lang="en-US" u="sng" dirty="0"/>
              <a:t>Second Derivative:</a:t>
            </a:r>
          </a:p>
          <a:p>
            <a:pPr marL="0" indent="0" algn="just">
              <a:spcBef>
                <a:spcPts val="1056"/>
              </a:spcBef>
              <a:buNone/>
            </a:pPr>
            <a:r>
              <a:rPr lang="en-US" dirty="0"/>
              <a:t>When the second derivative is large, it indicates that the function is changing rapidly, so a smaller step size may be needed to accurately capture the behavior of the function. </a:t>
            </a:r>
          </a:p>
          <a:p>
            <a:pPr marL="0" indent="0" algn="just">
              <a:spcBef>
                <a:spcPts val="1056"/>
              </a:spcBef>
              <a:buNone/>
            </a:pPr>
            <a:r>
              <a:rPr lang="en-US" dirty="0"/>
              <a:t>On the other hand, when the second derivative is small, it indicates that the function is changing slowly, so a larger step size can be used without compromising the accuracy of the solution.</a:t>
            </a:r>
          </a:p>
          <a:p>
            <a:pPr marL="0" indent="0" algn="just">
              <a:spcBef>
                <a:spcPts val="1056"/>
              </a:spcBef>
              <a:buNone/>
            </a:pPr>
            <a:endParaRPr lang="en-US" dirty="0"/>
          </a:p>
          <a:p>
            <a:pPr marL="0" indent="0" algn="just">
              <a:spcBef>
                <a:spcPts val="1056"/>
              </a:spcBef>
              <a:buNone/>
            </a:pPr>
            <a:r>
              <a:rPr lang="en-US" u="sng" dirty="0"/>
              <a:t>Mean Square Error:</a:t>
            </a:r>
          </a:p>
          <a:p>
            <a:pPr marL="0" indent="0" algn="just">
              <a:spcBef>
                <a:spcPts val="1056"/>
              </a:spcBef>
              <a:buNone/>
            </a:pPr>
            <a:r>
              <a:rPr lang="en-US" dirty="0"/>
              <a:t>MSE can be used to measure the difference between the numerical solution and the true solution to the IVP. If the MSE is above a certain threshold, then the approximate solution is not accurate enough, and the step size needs to be reduced in order to improve the accuracy of the solution. </a:t>
            </a:r>
          </a:p>
          <a:p>
            <a:pPr marL="0" indent="0" algn="just">
              <a:spcBef>
                <a:spcPts val="1056"/>
              </a:spcBef>
              <a:buNone/>
            </a:pPr>
            <a:r>
              <a:rPr lang="en-US" dirty="0"/>
              <a:t>On the other hand, if the MSE is below the threshold, then the approximate solution is accurate enough, and </a:t>
            </a:r>
            <a:r>
              <a:rPr lang="en-US" i="1" dirty="0"/>
              <a:t>h</a:t>
            </a:r>
            <a:r>
              <a:rPr lang="en-US" dirty="0"/>
              <a:t> can be increased in order to reduce the computational cost of the algorithm. The idea is to adjust </a:t>
            </a:r>
            <a:r>
              <a:rPr lang="en-US" i="1" dirty="0"/>
              <a:t>h </a:t>
            </a:r>
            <a:r>
              <a:rPr lang="en-US" dirty="0"/>
              <a:t>so that the RMSE is minimized, while still maintaining an acceptable level of accuracy.</a:t>
            </a:r>
          </a:p>
          <a:p>
            <a:pPr marL="0" indent="0" algn="just">
              <a:spcBef>
                <a:spcPts val="1056"/>
              </a:spcBef>
              <a:buNone/>
            </a:pPr>
            <a:endParaRPr lang="en-US" dirty="0"/>
          </a:p>
        </p:txBody>
      </p:sp>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Slide Number Placeholder 1">
            <a:extLst>
              <a:ext uri="{FF2B5EF4-FFF2-40B4-BE49-F238E27FC236}">
                <a16:creationId xmlns:a16="http://schemas.microsoft.com/office/drawing/2014/main" id="{FFC1119D-92CD-B257-180A-948D09B9C278}"/>
              </a:ext>
            </a:extLst>
          </p:cNvPr>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162558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928"/>
            <a:ext cx="8229600" cy="5089235"/>
          </a:xfrm>
        </p:spPr>
        <p:txBody>
          <a:bodyPr numCol="2">
            <a:noAutofit/>
          </a:bodyPr>
          <a:lstStyle/>
          <a:p>
            <a:pPr marL="0" indent="0">
              <a:lnSpc>
                <a:spcPct val="120000"/>
              </a:lnSpc>
              <a:spcBef>
                <a:spcPts val="0"/>
              </a:spcBef>
              <a:buNone/>
            </a:pPr>
            <a:endParaRPr lang="en-US" sz="1700" dirty="0">
              <a:solidFill>
                <a:srgbClr val="008013"/>
              </a:solidFill>
              <a:effectLst/>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PUT IN INITIAL VALUES AND BOUNDARIES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x_start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5;</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t_start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0;</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t_end</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5;</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const_h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0.1;</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step_newt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10000;</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START SOLVING WITH CONSTANT H</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t_array</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t_start:const_h:t_end</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%setting the whole time array</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n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numel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t_array</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%finding the number for the loop for finding x values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=1:n-1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%LOOP FOR EULER STEPS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x_start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%solution of x with the newton method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x_guess</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const_h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%guess of x for the newton method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 = newton(@dx_dt,x_sol(i),x_guess(i),t_array(i)+const_h,const_h,step_newt);</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%solution of x with the newton method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x_guess</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%guess of x for the newton method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%LOOP FOR EULER STEPS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REAL VALUES OF X AND MSE</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=1:n-1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%LOOP FOR REAL VALUES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x_true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x_start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%solution of x with the newton method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mse_value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 = 0;</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x_true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t_array</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x_start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mse_value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 = MSE(</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x_true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(i+1));</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%LOOP FOR REAL VALUE</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mse_sum</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sum(</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mse_value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FUNCTIONS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FUNCTION TO SOLVE AND FUNCTION FOR REAL SOLUTION </a:t>
            </a: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func</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t,x</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func</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2*x;</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f_solution</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dx_dt_sol</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(t,x_0)</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f_solution</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x_0*exp(2*t);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FUNCTION FOR NEWTON METHOD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x_newt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newton(</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dx_dt,x_i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x_guess</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h,step_newt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0.00000001;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%For getting the </a:t>
            </a:r>
            <a:r>
              <a:rPr lang="en-US" sz="75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drivative</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error = 0.0001;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%Tolerance for finding the root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%First newton step</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x_guess</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funct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t,x_guess</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newton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h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funct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x_guess</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primestep</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h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t,x_guess+prime_factor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x_guess+prime_factor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prime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primestep</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-(newton))/</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j = 2;</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(1)-newton/prime;</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while </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(abs(</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(j-1))&gt;error) &amp; j &lt;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step_newt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%LOOP FOR NEWTON STEPS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funct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newton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 + h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funct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prime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x_i</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h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dx_dt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))-(newton))/</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prime_factor</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(j+1)=</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(j)-newton/prime;</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j=j+1;</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en-US" sz="75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%LOOP</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FOR NEWTON STEPS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abs(</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(j-1))&gt;</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error</a:t>
            </a:r>
            <a:r>
              <a:rPr lang="en-US" sz="75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STATEMENT FOR NEWTONSTEPS (if not successful)</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x_newt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0;</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en-US" sz="75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STATEMENT FOR NEWTONSTEPS</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x_newt</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x_search</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(j);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FUNCTION FOR MEAN SQUARE ERROR</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MSE = MSE(</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x_estimate,x_true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    MSE = (</a:t>
            </a:r>
            <a:r>
              <a:rPr lang="en-US" sz="750" dirty="0" err="1">
                <a:effectLst/>
                <a:latin typeface="Consolas" panose="020B0609020204030204" pitchFamily="49" charset="0"/>
                <a:ea typeface="Times New Roman" panose="02020603050405020304" pitchFamily="18" charset="0"/>
                <a:cs typeface="Times New Roman" panose="02020603050405020304" pitchFamily="18" charset="0"/>
              </a:rPr>
              <a:t>x_estimate-x_true</a:t>
            </a:r>
            <a:r>
              <a:rPr lang="en-US" sz="750" dirty="0">
                <a:effectLst/>
                <a:latin typeface="Consolas" panose="020B0609020204030204" pitchFamily="49" charset="0"/>
                <a:ea typeface="Times New Roman" panose="02020603050405020304" pitchFamily="18" charset="0"/>
                <a:cs typeface="Times New Roman" panose="02020603050405020304" pitchFamily="18" charset="0"/>
              </a:rPr>
              <a:t>)^2;</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7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7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7D705657-DD4A-270A-CA55-1C45D77E2EA0}"/>
              </a:ext>
            </a:extLst>
          </p:cNvPr>
          <p:cNvSpPr txBox="1"/>
          <p:nvPr/>
        </p:nvSpPr>
        <p:spPr>
          <a:xfrm>
            <a:off x="349135" y="1036928"/>
            <a:ext cx="3538148" cy="630942"/>
          </a:xfrm>
          <a:prstGeom prst="rect">
            <a:avLst/>
          </a:prstGeom>
          <a:noFill/>
        </p:spPr>
        <p:txBody>
          <a:bodyPr wrap="none" rtlCol="0">
            <a:spAutoFit/>
          </a:bodyPr>
          <a:lstStyle/>
          <a:p>
            <a:r>
              <a:rPr lang="en-US" sz="1700" u="sng" dirty="0">
                <a:solidFill>
                  <a:srgbClr val="767676"/>
                </a:solidFill>
                <a:effectLst/>
                <a:latin typeface="+mj-lt"/>
                <a:ea typeface="Times New Roman" panose="02020603050405020304" pitchFamily="18" charset="0"/>
                <a:cs typeface="Times New Roman" panose="02020603050405020304" pitchFamily="18" charset="0"/>
              </a:rPr>
              <a:t>Base Algorithm with Constant </a:t>
            </a:r>
            <a:r>
              <a:rPr lang="en-US" sz="1700" i="1" u="sng" dirty="0">
                <a:solidFill>
                  <a:srgbClr val="767676"/>
                </a:solidFill>
                <a:effectLst/>
                <a:latin typeface="+mj-lt"/>
                <a:ea typeface="Times New Roman" panose="02020603050405020304" pitchFamily="18" charset="0"/>
                <a:cs typeface="Times New Roman" panose="02020603050405020304" pitchFamily="18" charset="0"/>
              </a:rPr>
              <a:t>h:</a:t>
            </a:r>
            <a:endParaRPr lang="en-US" sz="1700" i="1"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458922F4-8618-E84F-659A-B050BB914BDD}"/>
              </a:ext>
            </a:extLst>
          </p:cNvPr>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221533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7D705657-DD4A-270A-CA55-1C45D77E2EA0}"/>
              </a:ext>
            </a:extLst>
          </p:cNvPr>
          <p:cNvSpPr txBox="1"/>
          <p:nvPr/>
        </p:nvSpPr>
        <p:spPr>
          <a:xfrm>
            <a:off x="349135" y="1036928"/>
            <a:ext cx="4541628" cy="630942"/>
          </a:xfrm>
          <a:prstGeom prst="rect">
            <a:avLst/>
          </a:prstGeom>
          <a:noFill/>
        </p:spPr>
        <p:txBody>
          <a:bodyPr wrap="none" rtlCol="0">
            <a:spAutoFit/>
          </a:bodyPr>
          <a:lstStyle/>
          <a:p>
            <a:r>
              <a:rPr lang="en-US" sz="1700" u="sng" dirty="0">
                <a:solidFill>
                  <a:srgbClr val="767676"/>
                </a:solidFill>
                <a:effectLst/>
                <a:latin typeface="+mj-lt"/>
                <a:ea typeface="Times New Roman" panose="02020603050405020304" pitchFamily="18" charset="0"/>
                <a:cs typeface="Times New Roman" panose="02020603050405020304" pitchFamily="18" charset="0"/>
              </a:rPr>
              <a:t>Structure of Code of IEM with Constant </a:t>
            </a:r>
            <a:r>
              <a:rPr lang="en-US" sz="1700" i="1" u="sng" dirty="0">
                <a:solidFill>
                  <a:srgbClr val="767676"/>
                </a:solidFill>
                <a:effectLst/>
                <a:latin typeface="+mj-lt"/>
                <a:ea typeface="Times New Roman" panose="02020603050405020304" pitchFamily="18" charset="0"/>
                <a:cs typeface="Times New Roman" panose="02020603050405020304" pitchFamily="18" charset="0"/>
              </a:rPr>
              <a:t>h:</a:t>
            </a:r>
            <a:endParaRPr lang="en-US" sz="1700" i="1"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458922F4-8618-E84F-659A-B050BB914BDD}"/>
              </a:ext>
            </a:extLst>
          </p:cNvPr>
          <p:cNvSpPr>
            <a:spLocks noGrp="1"/>
          </p:cNvSpPr>
          <p:nvPr>
            <p:ph type="sldNum" sz="quarter" idx="12"/>
          </p:nvPr>
        </p:nvSpPr>
        <p:spPr/>
        <p:txBody>
          <a:bodyPr/>
          <a:lstStyle/>
          <a:p>
            <a:fld id="{BA9B540C-44DA-4F69-89C9-7C84606640D3}" type="slidenum">
              <a:rPr lang="en-US" smtClean="0"/>
              <a:pPr/>
              <a:t>8</a:t>
            </a:fld>
            <a:endParaRPr lang="en-US"/>
          </a:p>
        </p:txBody>
      </p:sp>
      <p:pic>
        <p:nvPicPr>
          <p:cNvPr id="9" name="Grafik 8" descr="Ein Bild, das Text enthält.&#10;&#10;Automatisch generierte Beschreibung">
            <a:extLst>
              <a:ext uri="{FF2B5EF4-FFF2-40B4-BE49-F238E27FC236}">
                <a16:creationId xmlns:a16="http://schemas.microsoft.com/office/drawing/2014/main" id="{C51AF1A9-41F3-26F0-A105-761D314FC91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55518" y="1505799"/>
            <a:ext cx="6332924" cy="4850551"/>
          </a:xfrm>
          <a:prstGeom prst="rect">
            <a:avLst/>
          </a:prstGeom>
        </p:spPr>
      </p:pic>
    </p:spTree>
    <p:extLst>
      <p:ext uri="{BB962C8B-B14F-4D97-AF65-F5344CB8AC3E}">
        <p14:creationId xmlns:p14="http://schemas.microsoft.com/office/powerpoint/2010/main" val="212620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8473"/>
            <a:ext cx="8229600" cy="4868488"/>
          </a:xfrm>
        </p:spPr>
        <p:txBody>
          <a:bodyPr>
            <a:noAutofit/>
          </a:bodyPr>
          <a:lstStyle/>
          <a:p>
            <a:pPr marL="0" indent="0">
              <a:buNone/>
            </a:pPr>
            <a:endParaRPr lang="en-US" sz="1000" b="0" i="0" dirty="0">
              <a:effectLst/>
              <a:latin typeface="Consolas" panose="020B0609020204030204" pitchFamily="49" charset="0"/>
            </a:endParaRPr>
          </a:p>
          <a:p>
            <a:pPr marL="0" indent="0">
              <a:buNone/>
            </a:pPr>
            <a:r>
              <a:rPr lang="en-US" sz="1000" b="0" i="0" dirty="0">
                <a:solidFill>
                  <a:srgbClr val="0E00FF"/>
                </a:solidFill>
                <a:effectLst/>
                <a:latin typeface="Consolas" panose="020B0609020204030204" pitchFamily="49" charset="0"/>
              </a:rPr>
              <a:t>while </a:t>
            </a:r>
            <a:r>
              <a:rPr lang="en-US" sz="1000" b="0" i="0" dirty="0" err="1">
                <a:effectLst/>
                <a:latin typeface="Consolas" panose="020B0609020204030204" pitchFamily="49" charset="0"/>
              </a:rPr>
              <a:t>t_array</a:t>
            </a:r>
            <a:r>
              <a:rPr lang="en-US" sz="1000" b="0" i="0" dirty="0">
                <a:effectLst/>
                <a:latin typeface="Consolas" panose="020B0609020204030204" pitchFamily="49" charset="0"/>
              </a:rPr>
              <a:t>(</a:t>
            </a:r>
            <a:r>
              <a:rPr lang="en-US" sz="1000" b="0" i="0" dirty="0" err="1">
                <a:effectLst/>
                <a:latin typeface="Consolas" panose="020B0609020204030204" pitchFamily="49" charset="0"/>
              </a:rPr>
              <a:t>i</a:t>
            </a:r>
            <a:r>
              <a:rPr lang="en-US" sz="1000" b="0" i="0" dirty="0">
                <a:effectLst/>
                <a:latin typeface="Consolas" panose="020B0609020204030204" pitchFamily="49" charset="0"/>
              </a:rPr>
              <a:t>)&lt;=</a:t>
            </a:r>
            <a:r>
              <a:rPr lang="en-US" sz="1000" b="0" i="0" dirty="0" err="1">
                <a:effectLst/>
                <a:latin typeface="Consolas" panose="020B0609020204030204" pitchFamily="49" charset="0"/>
              </a:rPr>
              <a:t>t_end</a:t>
            </a:r>
            <a:r>
              <a:rPr lang="en-US" sz="1000" b="0" i="0" dirty="0">
                <a:effectLst/>
                <a:latin typeface="Consolas" panose="020B0609020204030204" pitchFamily="49" charset="0"/>
              </a:rPr>
              <a:t> </a:t>
            </a:r>
            <a:r>
              <a:rPr lang="en-US" sz="1000" b="0" i="0" dirty="0">
                <a:solidFill>
                  <a:srgbClr val="008013"/>
                </a:solidFill>
                <a:effectLst/>
                <a:latin typeface="Consolas" panose="020B0609020204030204" pitchFamily="49" charset="0"/>
              </a:rPr>
              <a:t>%LOOP FOR EULER STEPS</a:t>
            </a:r>
            <a:endParaRPr lang="en-US" sz="1000" b="0" i="0" dirty="0">
              <a:effectLst/>
              <a:latin typeface="Consolas" panose="020B0609020204030204" pitchFamily="49" charset="0"/>
            </a:endParaRP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x_sol</a:t>
            </a:r>
            <a:r>
              <a:rPr lang="en-US" sz="1000" b="0" i="0" dirty="0">
                <a:effectLst/>
                <a:latin typeface="Consolas" panose="020B0609020204030204" pitchFamily="49" charset="0"/>
              </a:rPr>
              <a:t>(1) = </a:t>
            </a:r>
            <a:r>
              <a:rPr lang="en-US" sz="1000" b="0" i="0" dirty="0" err="1">
                <a:effectLst/>
                <a:latin typeface="Consolas" panose="020B0609020204030204" pitchFamily="49" charset="0"/>
              </a:rPr>
              <a:t>x_start</a:t>
            </a:r>
            <a:r>
              <a:rPr lang="en-US" sz="1000" b="0" i="0" dirty="0">
                <a:effectLst/>
                <a:latin typeface="Consolas" panose="020B0609020204030204" pitchFamily="49" charset="0"/>
              </a:rPr>
              <a:t>;</a:t>
            </a: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f_prime</a:t>
            </a:r>
            <a:r>
              <a:rPr lang="en-US" sz="1000" b="0" i="0" dirty="0">
                <a:effectLst/>
                <a:latin typeface="Consolas" panose="020B0609020204030204" pitchFamily="49" charset="0"/>
              </a:rPr>
              <a:t> = </a:t>
            </a:r>
            <a:r>
              <a:rPr lang="en-US" sz="1000" b="0" i="0" dirty="0" err="1">
                <a:effectLst/>
                <a:latin typeface="Consolas" panose="020B0609020204030204" pitchFamily="49" charset="0"/>
              </a:rPr>
              <a:t>dx_dt_prime</a:t>
            </a:r>
            <a:r>
              <a:rPr lang="en-US" sz="1000" b="0" i="0" dirty="0">
                <a:effectLst/>
                <a:latin typeface="Consolas" panose="020B0609020204030204" pitchFamily="49" charset="0"/>
              </a:rPr>
              <a:t>(@dx_dt,t_array(i),x_sol(i));</a:t>
            </a:r>
          </a:p>
          <a:p>
            <a:pPr marL="0" indent="0">
              <a:buNone/>
            </a:pPr>
            <a:r>
              <a:rPr lang="en-US" sz="1000" b="0" i="0" dirty="0">
                <a:effectLst/>
                <a:latin typeface="Consolas" panose="020B0609020204030204" pitchFamily="49" charset="0"/>
              </a:rPr>
              <a:t>   f1(</a:t>
            </a:r>
            <a:r>
              <a:rPr lang="en-US" sz="1000" b="0" i="0" dirty="0" err="1">
                <a:effectLst/>
                <a:latin typeface="Consolas" panose="020B0609020204030204" pitchFamily="49" charset="0"/>
              </a:rPr>
              <a:t>i</a:t>
            </a:r>
            <a:r>
              <a:rPr lang="en-US" sz="1000" b="0" i="0" dirty="0">
                <a:effectLst/>
                <a:latin typeface="Consolas" panose="020B0609020204030204" pitchFamily="49" charset="0"/>
              </a:rPr>
              <a:t>)=</a:t>
            </a:r>
            <a:r>
              <a:rPr lang="en-US" sz="1000" b="0" i="0" dirty="0" err="1">
                <a:effectLst/>
                <a:latin typeface="Consolas" panose="020B0609020204030204" pitchFamily="49" charset="0"/>
              </a:rPr>
              <a:t>f_prime</a:t>
            </a:r>
            <a:r>
              <a:rPr lang="en-US" sz="1000" b="0" i="0" dirty="0">
                <a:effectLst/>
                <a:latin typeface="Consolas" panose="020B0609020204030204" pitchFamily="49" charset="0"/>
              </a:rPr>
              <a:t>;</a:t>
            </a:r>
          </a:p>
          <a:p>
            <a:pPr marL="0" indent="0">
              <a:buNone/>
            </a:pPr>
            <a:r>
              <a:rPr lang="en-US" sz="1000" b="0" i="0" dirty="0">
                <a:effectLst/>
                <a:latin typeface="Consolas" panose="020B0609020204030204" pitchFamily="49" charset="0"/>
              </a:rPr>
              <a:t>   f_2prime = (</a:t>
            </a:r>
            <a:r>
              <a:rPr lang="en-US" sz="1000" b="0" i="0" dirty="0" err="1">
                <a:effectLst/>
                <a:latin typeface="Consolas" panose="020B0609020204030204" pitchFamily="49" charset="0"/>
              </a:rPr>
              <a:t>dx_dt_prime</a:t>
            </a:r>
            <a:r>
              <a:rPr lang="en-US" sz="1000" b="0" i="0" dirty="0">
                <a:effectLst/>
                <a:latin typeface="Consolas" panose="020B0609020204030204" pitchFamily="49" charset="0"/>
              </a:rPr>
              <a:t>(@dx_dt,t_array(i),x_sol(i)+0.1)-dx_dt_prime(@dx_dt,t_array(i),x_sol(i)))/0.1;</a:t>
            </a:r>
          </a:p>
          <a:p>
            <a:pPr marL="0" indent="0">
              <a:buNone/>
            </a:pPr>
            <a:r>
              <a:rPr lang="en-US" sz="1000" b="0" i="0" dirty="0">
                <a:effectLst/>
                <a:latin typeface="Consolas" panose="020B0609020204030204" pitchFamily="49" charset="0"/>
              </a:rPr>
              <a:t>   f2(</a:t>
            </a:r>
            <a:r>
              <a:rPr lang="en-US" sz="1000" b="0" i="0" dirty="0" err="1">
                <a:effectLst/>
                <a:latin typeface="Consolas" panose="020B0609020204030204" pitchFamily="49" charset="0"/>
              </a:rPr>
              <a:t>i</a:t>
            </a:r>
            <a:r>
              <a:rPr lang="en-US" sz="1000" b="0" i="0" dirty="0">
                <a:effectLst/>
                <a:latin typeface="Consolas" panose="020B0609020204030204" pitchFamily="49" charset="0"/>
              </a:rPr>
              <a:t>)=f_2prime;</a:t>
            </a:r>
          </a:p>
          <a:p>
            <a:pPr marL="0" indent="0">
              <a:buNone/>
            </a:pPr>
            <a:r>
              <a:rPr lang="en-US" sz="1000" b="0" i="0" dirty="0">
                <a:solidFill>
                  <a:srgbClr val="0E00FF"/>
                </a:solidFill>
                <a:effectLst/>
                <a:latin typeface="Consolas" panose="020B0609020204030204" pitchFamily="49" charset="0"/>
              </a:rPr>
              <a:t>   if </a:t>
            </a:r>
            <a:r>
              <a:rPr lang="en-US" sz="1000" b="0" i="0" dirty="0">
                <a:effectLst/>
                <a:latin typeface="Consolas" panose="020B0609020204030204" pitchFamily="49" charset="0"/>
              </a:rPr>
              <a:t>f_2prime==0</a:t>
            </a:r>
          </a:p>
          <a:p>
            <a:pPr marL="0" indent="0">
              <a:buNone/>
            </a:pPr>
            <a:r>
              <a:rPr lang="en-US" sz="1000" b="0" i="0" dirty="0">
                <a:effectLst/>
                <a:latin typeface="Consolas" panose="020B0609020204030204" pitchFamily="49" charset="0"/>
              </a:rPr>
              <a:t>      der2_h=</a:t>
            </a:r>
            <a:r>
              <a:rPr lang="en-US" sz="1000" b="0" i="0" dirty="0" err="1">
                <a:effectLst/>
                <a:latin typeface="Consolas" panose="020B0609020204030204" pitchFamily="49" charset="0"/>
              </a:rPr>
              <a:t>h_max</a:t>
            </a:r>
            <a:r>
              <a:rPr lang="en-US" sz="1000" b="0" i="0" dirty="0">
                <a:effectLst/>
                <a:latin typeface="Consolas" panose="020B0609020204030204" pitchFamily="49" charset="0"/>
              </a:rPr>
              <a:t>;</a:t>
            </a:r>
          </a:p>
          <a:p>
            <a:pPr marL="0" indent="0">
              <a:buNone/>
            </a:pPr>
            <a:r>
              <a:rPr lang="en-US" sz="1000" b="0" i="0" dirty="0">
                <a:solidFill>
                  <a:srgbClr val="0E00FF"/>
                </a:solidFill>
                <a:effectLst/>
                <a:latin typeface="Consolas" panose="020B0609020204030204" pitchFamily="49" charset="0"/>
              </a:rPr>
              <a:t>   end</a:t>
            </a:r>
            <a:endParaRPr lang="en-US" sz="1000" b="0" i="0" dirty="0">
              <a:effectLst/>
              <a:latin typeface="Consolas" panose="020B0609020204030204" pitchFamily="49" charset="0"/>
            </a:endParaRPr>
          </a:p>
          <a:p>
            <a:pPr marL="0" indent="0">
              <a:buNone/>
            </a:pPr>
            <a:r>
              <a:rPr lang="en-US" sz="1000" b="0" i="0" dirty="0">
                <a:effectLst/>
                <a:latin typeface="Consolas" panose="020B0609020204030204" pitchFamily="49" charset="0"/>
              </a:rPr>
              <a:t>   der2_h = abs(</a:t>
            </a:r>
            <a:r>
              <a:rPr lang="en-US" sz="1000" b="0" i="0" dirty="0" err="1">
                <a:effectLst/>
                <a:latin typeface="Consolas" panose="020B0609020204030204" pitchFamily="49" charset="0"/>
              </a:rPr>
              <a:t>f_prime</a:t>
            </a:r>
            <a:r>
              <a:rPr lang="en-US" sz="1000" b="0" i="0" dirty="0">
                <a:effectLst/>
                <a:latin typeface="Consolas" panose="020B0609020204030204" pitchFamily="49" charset="0"/>
              </a:rPr>
              <a:t>/f_2prime)*0.001;</a:t>
            </a:r>
          </a:p>
          <a:p>
            <a:pPr marL="0" indent="0">
              <a:buNone/>
            </a:pPr>
            <a:r>
              <a:rPr lang="en-US" sz="1000" b="0" i="0" dirty="0">
                <a:solidFill>
                  <a:srgbClr val="0E00FF"/>
                </a:solidFill>
                <a:effectLst/>
                <a:latin typeface="Consolas" panose="020B0609020204030204" pitchFamily="49" charset="0"/>
              </a:rPr>
              <a:t>   if </a:t>
            </a:r>
            <a:r>
              <a:rPr lang="en-US" sz="1000" b="0" i="0" dirty="0">
                <a:effectLst/>
                <a:latin typeface="Consolas" panose="020B0609020204030204" pitchFamily="49" charset="0"/>
              </a:rPr>
              <a:t>der2_h &gt; </a:t>
            </a:r>
            <a:r>
              <a:rPr lang="en-US" sz="1000" b="0" i="0" dirty="0" err="1">
                <a:effectLst/>
                <a:latin typeface="Consolas" panose="020B0609020204030204" pitchFamily="49" charset="0"/>
              </a:rPr>
              <a:t>h_max</a:t>
            </a:r>
            <a:r>
              <a:rPr lang="en-US" sz="1000" b="0" i="0" dirty="0">
                <a:effectLst/>
                <a:latin typeface="Consolas" panose="020B0609020204030204" pitchFamily="49" charset="0"/>
              </a:rPr>
              <a:t> || der2_h == 0</a:t>
            </a:r>
          </a:p>
          <a:p>
            <a:pPr marL="0" indent="0">
              <a:buNone/>
            </a:pPr>
            <a:r>
              <a:rPr lang="en-US" sz="1000" b="0" i="0" dirty="0">
                <a:effectLst/>
                <a:latin typeface="Consolas" panose="020B0609020204030204" pitchFamily="49" charset="0"/>
              </a:rPr>
              <a:t>      der2_h=</a:t>
            </a:r>
            <a:r>
              <a:rPr lang="en-US" sz="1000" b="0" i="0" dirty="0" err="1">
                <a:effectLst/>
                <a:latin typeface="Consolas" panose="020B0609020204030204" pitchFamily="49" charset="0"/>
              </a:rPr>
              <a:t>h_max</a:t>
            </a:r>
            <a:r>
              <a:rPr lang="en-US" sz="1000" b="0" i="0" dirty="0">
                <a:effectLst/>
                <a:latin typeface="Consolas" panose="020B0609020204030204" pitchFamily="49" charset="0"/>
              </a:rPr>
              <a:t>;</a:t>
            </a:r>
          </a:p>
          <a:p>
            <a:pPr marL="0" indent="0">
              <a:buNone/>
            </a:pPr>
            <a:r>
              <a:rPr lang="en-US" sz="1000" b="0" i="0" dirty="0">
                <a:solidFill>
                  <a:srgbClr val="0E00FF"/>
                </a:solidFill>
                <a:effectLst/>
                <a:latin typeface="Consolas" panose="020B0609020204030204" pitchFamily="49" charset="0"/>
              </a:rPr>
              <a:t>   end</a:t>
            </a:r>
            <a:endParaRPr lang="en-US" sz="1000" b="0" i="0" dirty="0">
              <a:effectLst/>
              <a:latin typeface="Consolas" panose="020B0609020204030204" pitchFamily="49" charset="0"/>
            </a:endParaRPr>
          </a:p>
          <a:p>
            <a:pPr marL="0" indent="0">
              <a:buNone/>
            </a:pPr>
            <a:r>
              <a:rPr lang="en-US" sz="1000" b="0" i="0" dirty="0">
                <a:effectLst/>
                <a:latin typeface="Consolas" panose="020B0609020204030204" pitchFamily="49" charset="0"/>
              </a:rPr>
              <a:t>   der(</a:t>
            </a:r>
            <a:r>
              <a:rPr lang="en-US" sz="1000" b="0" i="0" dirty="0" err="1">
                <a:effectLst/>
                <a:latin typeface="Consolas" panose="020B0609020204030204" pitchFamily="49" charset="0"/>
              </a:rPr>
              <a:t>i</a:t>
            </a:r>
            <a:r>
              <a:rPr lang="en-US" sz="1000" b="0" i="0" dirty="0">
                <a:effectLst/>
                <a:latin typeface="Consolas" panose="020B0609020204030204" pitchFamily="49" charset="0"/>
              </a:rPr>
              <a:t>)=der2_h;</a:t>
            </a: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x_guess</a:t>
            </a:r>
            <a:r>
              <a:rPr lang="en-US" sz="1000" b="0" i="0" dirty="0">
                <a:effectLst/>
                <a:latin typeface="Consolas" panose="020B0609020204030204" pitchFamily="49" charset="0"/>
              </a:rPr>
              <a:t>(1)= </a:t>
            </a:r>
            <a:r>
              <a:rPr lang="en-US" sz="1000" b="0" i="0" dirty="0" err="1">
                <a:effectLst/>
                <a:latin typeface="Consolas" panose="020B0609020204030204" pitchFamily="49" charset="0"/>
              </a:rPr>
              <a:t>x_sol</a:t>
            </a:r>
            <a:r>
              <a:rPr lang="en-US" sz="1000" b="0" i="0" dirty="0">
                <a:effectLst/>
                <a:latin typeface="Consolas" panose="020B0609020204030204" pitchFamily="49" charset="0"/>
              </a:rPr>
              <a:t>(1)+der2_h;</a:t>
            </a:r>
            <a:r>
              <a:rPr lang="en-US" sz="1000" b="0" i="0" dirty="0">
                <a:solidFill>
                  <a:srgbClr val="008013"/>
                </a:solidFill>
                <a:effectLst/>
                <a:latin typeface="Consolas" panose="020B0609020204030204" pitchFamily="49" charset="0"/>
              </a:rPr>
              <a:t>%guess of x for the newton method</a:t>
            </a:r>
            <a:endParaRPr lang="en-US" sz="1000" b="0" i="0" dirty="0">
              <a:effectLst/>
              <a:latin typeface="Consolas" panose="020B0609020204030204" pitchFamily="49" charset="0"/>
            </a:endParaRP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x_sol</a:t>
            </a:r>
            <a:r>
              <a:rPr lang="en-US" sz="1000" b="0" i="0" dirty="0">
                <a:effectLst/>
                <a:latin typeface="Consolas" panose="020B0609020204030204" pitchFamily="49" charset="0"/>
              </a:rPr>
              <a:t>(i+1) = newton(@dx_dt,x_sol(i),x_guess(i),t_array(i)+der2_h,der2_h,step_newt);</a:t>
            </a: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t_array</a:t>
            </a:r>
            <a:r>
              <a:rPr lang="en-US" sz="1000" b="0" i="0" dirty="0">
                <a:effectLst/>
                <a:latin typeface="Consolas" panose="020B0609020204030204" pitchFamily="49" charset="0"/>
              </a:rPr>
              <a:t>(i+1)=</a:t>
            </a:r>
            <a:r>
              <a:rPr lang="en-US" sz="1000" b="0" i="0" dirty="0" err="1">
                <a:effectLst/>
                <a:latin typeface="Consolas" panose="020B0609020204030204" pitchFamily="49" charset="0"/>
              </a:rPr>
              <a:t>t_array</a:t>
            </a:r>
            <a:r>
              <a:rPr lang="en-US" sz="1000" b="0" i="0" dirty="0">
                <a:effectLst/>
                <a:latin typeface="Consolas" panose="020B0609020204030204" pitchFamily="49" charset="0"/>
              </a:rPr>
              <a:t>(</a:t>
            </a:r>
            <a:r>
              <a:rPr lang="en-US" sz="1000" b="0" i="0" dirty="0" err="1">
                <a:effectLst/>
                <a:latin typeface="Consolas" panose="020B0609020204030204" pitchFamily="49" charset="0"/>
              </a:rPr>
              <a:t>i</a:t>
            </a:r>
            <a:r>
              <a:rPr lang="en-US" sz="1000" b="0" i="0" dirty="0">
                <a:effectLst/>
                <a:latin typeface="Consolas" panose="020B0609020204030204" pitchFamily="49" charset="0"/>
              </a:rPr>
              <a:t>)+der2_h;</a:t>
            </a: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x_guess</a:t>
            </a:r>
            <a:r>
              <a:rPr lang="en-US" sz="1000" b="0" i="0" dirty="0">
                <a:effectLst/>
                <a:latin typeface="Consolas" panose="020B0609020204030204" pitchFamily="49" charset="0"/>
              </a:rPr>
              <a:t>(i+1) = </a:t>
            </a:r>
            <a:r>
              <a:rPr lang="en-US" sz="1000" b="0" i="0" dirty="0" err="1">
                <a:effectLst/>
                <a:latin typeface="Consolas" panose="020B0609020204030204" pitchFamily="49" charset="0"/>
              </a:rPr>
              <a:t>x_sol</a:t>
            </a:r>
            <a:r>
              <a:rPr lang="en-US" sz="1000" b="0" i="0" dirty="0">
                <a:effectLst/>
                <a:latin typeface="Consolas" panose="020B0609020204030204" pitchFamily="49" charset="0"/>
              </a:rPr>
              <a:t>(i+1)+(</a:t>
            </a:r>
            <a:r>
              <a:rPr lang="en-US" sz="1000" b="0" i="0" dirty="0" err="1">
                <a:effectLst/>
                <a:latin typeface="Consolas" panose="020B0609020204030204" pitchFamily="49" charset="0"/>
              </a:rPr>
              <a:t>x_sol</a:t>
            </a:r>
            <a:r>
              <a:rPr lang="en-US" sz="1000" b="0" i="0" dirty="0">
                <a:effectLst/>
                <a:latin typeface="Consolas" panose="020B0609020204030204" pitchFamily="49" charset="0"/>
              </a:rPr>
              <a:t>(i+1)-</a:t>
            </a:r>
            <a:r>
              <a:rPr lang="en-US" sz="1000" b="0" i="0" dirty="0" err="1">
                <a:effectLst/>
                <a:latin typeface="Consolas" panose="020B0609020204030204" pitchFamily="49" charset="0"/>
              </a:rPr>
              <a:t>x_sol</a:t>
            </a:r>
            <a:r>
              <a:rPr lang="en-US" sz="1000" b="0" i="0" dirty="0">
                <a:effectLst/>
                <a:latin typeface="Consolas" panose="020B0609020204030204" pitchFamily="49" charset="0"/>
              </a:rPr>
              <a:t>(</a:t>
            </a:r>
            <a:r>
              <a:rPr lang="en-US" sz="1000" b="0" i="0" dirty="0" err="1">
                <a:effectLst/>
                <a:latin typeface="Consolas" panose="020B0609020204030204" pitchFamily="49" charset="0"/>
              </a:rPr>
              <a:t>i</a:t>
            </a:r>
            <a:r>
              <a:rPr lang="en-US" sz="1000" b="0" i="0" dirty="0">
                <a:effectLst/>
                <a:latin typeface="Consolas" panose="020B0609020204030204" pitchFamily="49" charset="0"/>
              </a:rPr>
              <a:t>));</a:t>
            </a:r>
            <a:r>
              <a:rPr lang="en-US" sz="1000" b="0" i="0" dirty="0">
                <a:solidFill>
                  <a:srgbClr val="008013"/>
                </a:solidFill>
                <a:effectLst/>
                <a:latin typeface="Consolas" panose="020B0609020204030204" pitchFamily="49" charset="0"/>
              </a:rPr>
              <a:t>%guess of x for the newton method</a:t>
            </a:r>
            <a:endParaRPr lang="en-US" sz="1000" b="0" i="0" dirty="0">
              <a:effectLst/>
              <a:latin typeface="Consolas" panose="020B0609020204030204" pitchFamily="49" charset="0"/>
            </a:endParaRP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i</a:t>
            </a:r>
            <a:r>
              <a:rPr lang="en-US" sz="1000" b="0" i="0" dirty="0">
                <a:effectLst/>
                <a:latin typeface="Consolas" panose="020B0609020204030204" pitchFamily="49" charset="0"/>
              </a:rPr>
              <a:t> = i+1;</a:t>
            </a:r>
          </a:p>
          <a:p>
            <a:pPr marL="0" indent="0">
              <a:buNone/>
            </a:pPr>
            <a:r>
              <a:rPr lang="en-US" sz="1000" b="0" i="0" dirty="0">
                <a:solidFill>
                  <a:srgbClr val="0E00FF"/>
                </a:solidFill>
                <a:effectLst/>
                <a:latin typeface="Consolas" panose="020B0609020204030204" pitchFamily="49" charset="0"/>
              </a:rPr>
              <a:t>end </a:t>
            </a:r>
            <a:r>
              <a:rPr lang="en-US" sz="1000" b="0" i="0" dirty="0">
                <a:solidFill>
                  <a:srgbClr val="008013"/>
                </a:solidFill>
                <a:effectLst/>
                <a:latin typeface="Consolas" panose="020B0609020204030204" pitchFamily="49" charset="0"/>
              </a:rPr>
              <a:t>%LOOP FOR EULER STEPS</a:t>
            </a:r>
            <a:endParaRPr lang="en-US" sz="1000" b="0" i="0" dirty="0">
              <a:effectLst/>
              <a:latin typeface="Consolas" panose="020B0609020204030204" pitchFamily="49" charset="0"/>
            </a:endParaRPr>
          </a:p>
          <a:p>
            <a:pPr marL="0" indent="0">
              <a:buNone/>
            </a:pPr>
            <a:endParaRPr lang="en-US" sz="1000" b="0" i="0" dirty="0">
              <a:solidFill>
                <a:srgbClr val="008013"/>
              </a:solidFill>
              <a:effectLst/>
              <a:latin typeface="Consolas" panose="020B0609020204030204" pitchFamily="49" charset="0"/>
            </a:endParaRPr>
          </a:p>
          <a:p>
            <a:pPr marL="0" indent="0">
              <a:buNone/>
            </a:pPr>
            <a:r>
              <a:rPr lang="en-US" sz="1000" b="0" i="0" dirty="0">
                <a:solidFill>
                  <a:srgbClr val="008013"/>
                </a:solidFill>
                <a:effectLst/>
                <a:latin typeface="Consolas" panose="020B0609020204030204" pitchFamily="49" charset="0"/>
              </a:rPr>
              <a:t>% FUNCTION FOR GETTING DERIVATIVE NUMERICALLY</a:t>
            </a:r>
            <a:endParaRPr lang="en-US" sz="1000" b="0" i="0" dirty="0">
              <a:effectLst/>
              <a:latin typeface="Consolas" panose="020B0609020204030204" pitchFamily="49" charset="0"/>
            </a:endParaRPr>
          </a:p>
          <a:p>
            <a:pPr marL="0" indent="0">
              <a:buNone/>
            </a:pPr>
            <a:r>
              <a:rPr lang="en-US" sz="1000" b="0" i="0" dirty="0">
                <a:solidFill>
                  <a:srgbClr val="008013"/>
                </a:solidFill>
                <a:effectLst/>
                <a:latin typeface="Consolas" panose="020B0609020204030204" pitchFamily="49" charset="0"/>
              </a:rPr>
              <a:t>%--------------------------------------------------------------------------</a:t>
            </a:r>
            <a:endParaRPr lang="en-US" sz="1000" b="0" i="0" dirty="0">
              <a:effectLst/>
              <a:latin typeface="Consolas" panose="020B0609020204030204" pitchFamily="49" charset="0"/>
            </a:endParaRPr>
          </a:p>
          <a:p>
            <a:pPr marL="0" indent="0">
              <a:buNone/>
            </a:pPr>
            <a:r>
              <a:rPr lang="en-US" sz="1000" b="0" i="0" dirty="0">
                <a:solidFill>
                  <a:srgbClr val="0E00FF"/>
                </a:solidFill>
                <a:effectLst/>
                <a:latin typeface="Consolas" panose="020B0609020204030204" pitchFamily="49" charset="0"/>
              </a:rPr>
              <a:t>function </a:t>
            </a:r>
            <a:r>
              <a:rPr lang="en-US" sz="1000" b="0" i="0" dirty="0" err="1">
                <a:effectLst/>
                <a:latin typeface="Consolas" panose="020B0609020204030204" pitchFamily="49" charset="0"/>
              </a:rPr>
              <a:t>func_prime</a:t>
            </a:r>
            <a:r>
              <a:rPr lang="en-US" sz="1000" b="0" i="0" dirty="0">
                <a:effectLst/>
                <a:latin typeface="Consolas" panose="020B0609020204030204" pitchFamily="49" charset="0"/>
              </a:rPr>
              <a:t> = </a:t>
            </a:r>
            <a:r>
              <a:rPr lang="en-US" sz="1000" b="0" i="0" dirty="0" err="1">
                <a:effectLst/>
                <a:latin typeface="Consolas" panose="020B0609020204030204" pitchFamily="49" charset="0"/>
              </a:rPr>
              <a:t>dx_dt_prime</a:t>
            </a:r>
            <a:r>
              <a:rPr lang="en-US" sz="1000" b="0" i="0" dirty="0">
                <a:effectLst/>
                <a:latin typeface="Consolas" panose="020B0609020204030204" pitchFamily="49" charset="0"/>
              </a:rPr>
              <a:t>(</a:t>
            </a:r>
            <a:r>
              <a:rPr lang="en-US" sz="1000" b="0" i="0" dirty="0" err="1">
                <a:effectLst/>
                <a:latin typeface="Consolas" panose="020B0609020204030204" pitchFamily="49" charset="0"/>
              </a:rPr>
              <a:t>funct,t,x</a:t>
            </a:r>
            <a:r>
              <a:rPr lang="en-US" sz="1000" b="0" i="0" dirty="0">
                <a:effectLst/>
                <a:latin typeface="Consolas" panose="020B0609020204030204" pitchFamily="49" charset="0"/>
              </a:rPr>
              <a:t>)</a:t>
            </a: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prime_step</a:t>
            </a:r>
            <a:r>
              <a:rPr lang="en-US" sz="1000" b="0" i="0" dirty="0">
                <a:effectLst/>
                <a:latin typeface="Consolas" panose="020B0609020204030204" pitchFamily="49" charset="0"/>
              </a:rPr>
              <a:t> = 0.0001;</a:t>
            </a:r>
          </a:p>
          <a:p>
            <a:pPr marL="0" indent="0">
              <a:buNone/>
            </a:pPr>
            <a:r>
              <a:rPr lang="en-US" sz="1000" b="0" i="0" dirty="0">
                <a:effectLst/>
                <a:latin typeface="Consolas" panose="020B0609020204030204" pitchFamily="49" charset="0"/>
              </a:rPr>
              <a:t>   </a:t>
            </a:r>
            <a:r>
              <a:rPr lang="en-US" sz="1000" b="0" i="0" dirty="0" err="1">
                <a:effectLst/>
                <a:latin typeface="Consolas" panose="020B0609020204030204" pitchFamily="49" charset="0"/>
              </a:rPr>
              <a:t>func_prime</a:t>
            </a:r>
            <a:r>
              <a:rPr lang="en-US" sz="1000" b="0" i="0" dirty="0">
                <a:effectLst/>
                <a:latin typeface="Consolas" panose="020B0609020204030204" pitchFamily="49" charset="0"/>
              </a:rPr>
              <a:t> = (</a:t>
            </a:r>
            <a:r>
              <a:rPr lang="en-US" sz="1000" b="0" i="0" dirty="0" err="1">
                <a:effectLst/>
                <a:latin typeface="Consolas" panose="020B0609020204030204" pitchFamily="49" charset="0"/>
              </a:rPr>
              <a:t>funct</a:t>
            </a:r>
            <a:r>
              <a:rPr lang="en-US" sz="1000" b="0" i="0" dirty="0">
                <a:effectLst/>
                <a:latin typeface="Consolas" panose="020B0609020204030204" pitchFamily="49" charset="0"/>
              </a:rPr>
              <a:t>(</a:t>
            </a:r>
            <a:r>
              <a:rPr lang="en-US" sz="1000" b="0" i="0" dirty="0" err="1">
                <a:effectLst/>
                <a:latin typeface="Consolas" panose="020B0609020204030204" pitchFamily="49" charset="0"/>
              </a:rPr>
              <a:t>t,x+prime_step</a:t>
            </a:r>
            <a:r>
              <a:rPr lang="en-US" sz="1000" b="0" i="0" dirty="0">
                <a:effectLst/>
                <a:latin typeface="Consolas" panose="020B0609020204030204" pitchFamily="49" charset="0"/>
              </a:rPr>
              <a:t>)- </a:t>
            </a:r>
            <a:r>
              <a:rPr lang="en-US" sz="1000" b="0" i="0" dirty="0" err="1">
                <a:effectLst/>
                <a:latin typeface="Consolas" panose="020B0609020204030204" pitchFamily="49" charset="0"/>
              </a:rPr>
              <a:t>funct</a:t>
            </a:r>
            <a:r>
              <a:rPr lang="en-US" sz="1000" b="0" i="0" dirty="0">
                <a:effectLst/>
                <a:latin typeface="Consolas" panose="020B0609020204030204" pitchFamily="49" charset="0"/>
              </a:rPr>
              <a:t>(</a:t>
            </a:r>
            <a:r>
              <a:rPr lang="en-US" sz="1000" b="0" i="0" dirty="0" err="1">
                <a:effectLst/>
                <a:latin typeface="Consolas" panose="020B0609020204030204" pitchFamily="49" charset="0"/>
              </a:rPr>
              <a:t>t,x</a:t>
            </a:r>
            <a:r>
              <a:rPr lang="en-US" sz="1000" b="0" i="0" dirty="0">
                <a:effectLst/>
                <a:latin typeface="Consolas" panose="020B0609020204030204" pitchFamily="49" charset="0"/>
              </a:rPr>
              <a:t>))+</a:t>
            </a:r>
            <a:r>
              <a:rPr lang="en-US" sz="1000" b="0" i="0" dirty="0" err="1">
                <a:effectLst/>
                <a:latin typeface="Consolas" panose="020B0609020204030204" pitchFamily="49" charset="0"/>
              </a:rPr>
              <a:t>prime_step</a:t>
            </a:r>
            <a:r>
              <a:rPr lang="en-US" sz="1000" b="0" i="0" dirty="0">
                <a:effectLst/>
                <a:latin typeface="Consolas" panose="020B0609020204030204" pitchFamily="49" charset="0"/>
              </a:rPr>
              <a:t>;</a:t>
            </a:r>
          </a:p>
          <a:p>
            <a:pPr marL="0" indent="0">
              <a:buNone/>
            </a:pPr>
            <a:r>
              <a:rPr lang="en-US" sz="1000" b="0" i="0" dirty="0">
                <a:solidFill>
                  <a:srgbClr val="0E00FF"/>
                </a:solidFill>
                <a:effectLst/>
                <a:latin typeface="Consolas" panose="020B0609020204030204" pitchFamily="49" charset="0"/>
              </a:rPr>
              <a:t>end</a:t>
            </a:r>
            <a:endParaRPr lang="en-US" sz="1000" b="0" i="0" dirty="0">
              <a:effectLst/>
              <a:latin typeface="Consolas" panose="020B0609020204030204" pitchFamily="49" charset="0"/>
            </a:endParaRPr>
          </a:p>
        </p:txBody>
      </p:sp>
      <p:sp>
        <p:nvSpPr>
          <p:cNvPr id="4" name="Title 1"/>
          <p:cNvSpPr>
            <a:spLocks noGrp="1"/>
          </p:cNvSpPr>
          <p:nvPr>
            <p:ph type="title"/>
          </p:nvPr>
        </p:nvSpPr>
        <p:spPr>
          <a:xfrm>
            <a:off x="457200" y="310544"/>
            <a:ext cx="8229600" cy="726384"/>
          </a:xfrm>
        </p:spPr>
        <p:txBody>
          <a:bodyPr/>
          <a:lstStyle/>
          <a:p>
            <a:r>
              <a:rPr lang="en-US" sz="4000" dirty="0"/>
              <a:t>Methodology</a:t>
            </a:r>
          </a:p>
        </p:txBody>
      </p:sp>
      <p:sp>
        <p:nvSpPr>
          <p:cNvPr id="2" name="TextBox 1">
            <a:extLst>
              <a:ext uri="{FF2B5EF4-FFF2-40B4-BE49-F238E27FC236}">
                <a16:creationId xmlns:a16="http://schemas.microsoft.com/office/drawing/2014/main" id="{C1865293-8F46-853E-6593-E60B653716D9}"/>
              </a:ext>
            </a:extLst>
          </p:cNvPr>
          <p:cNvSpPr txBox="1"/>
          <p:nvPr/>
        </p:nvSpPr>
        <p:spPr>
          <a:xfrm>
            <a:off x="349135" y="1036928"/>
            <a:ext cx="4867038" cy="646331"/>
          </a:xfrm>
          <a:prstGeom prst="rect">
            <a:avLst/>
          </a:prstGeom>
          <a:noFill/>
        </p:spPr>
        <p:txBody>
          <a:bodyPr wrap="none" rtlCol="0">
            <a:spAutoFit/>
          </a:bodyPr>
          <a:lstStyle/>
          <a:p>
            <a:r>
              <a:rPr lang="en-US" sz="1700" u="sng" dirty="0">
                <a:solidFill>
                  <a:srgbClr val="767676"/>
                </a:solidFill>
                <a:effectLst/>
                <a:latin typeface="+mj-lt"/>
                <a:ea typeface="Calibri" panose="020F0502020204030204" pitchFamily="34" charset="0"/>
              </a:rPr>
              <a:t>Adapting Step Size Based on 2nd Derivative</a:t>
            </a:r>
            <a:r>
              <a:rPr lang="en-US" sz="1800" i="1" u="sng" dirty="0">
                <a:solidFill>
                  <a:srgbClr val="767676"/>
                </a:solidFill>
                <a:effectLst/>
                <a:latin typeface="+mj-lt"/>
                <a:ea typeface="Times New Roman" panose="02020603050405020304" pitchFamily="18" charset="0"/>
                <a:cs typeface="Times New Roman" panose="02020603050405020304" pitchFamily="18" charset="0"/>
              </a:rPr>
              <a:t>:</a:t>
            </a:r>
            <a:endParaRPr lang="en-US" sz="1800" i="1" u="sng" dirty="0">
              <a:solidFill>
                <a:srgbClr val="767676"/>
              </a:solidFill>
              <a:effectLst/>
              <a:latin typeface="+mj-lt"/>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86BB605A-9749-D9FA-DB71-3636ED3F15AA}"/>
              </a:ext>
            </a:extLst>
          </p:cNvPr>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3083967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0</TotalTime>
  <Words>7081</Words>
  <Application>Microsoft Office PowerPoint</Application>
  <PresentationFormat>Bildschirmpräsentation (4:3)</PresentationFormat>
  <Paragraphs>337</Paragraphs>
  <Slides>23</Slides>
  <Notes>23</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23</vt:i4>
      </vt:variant>
    </vt:vector>
  </HeadingPairs>
  <TitlesOfParts>
    <vt:vector size="33" baseType="lpstr">
      <vt:lpstr>Arial</vt:lpstr>
      <vt:lpstr>Calibri</vt:lpstr>
      <vt:lpstr>Cambria Math</vt:lpstr>
      <vt:lpstr>Century Gothic</vt:lpstr>
      <vt:lpstr>Consolas</vt:lpstr>
      <vt:lpstr>Courier New</vt:lpstr>
      <vt:lpstr>Lato</vt:lpstr>
      <vt:lpstr>Palatino Linotype</vt:lpstr>
      <vt:lpstr>Söhne</vt:lpstr>
      <vt:lpstr>Executive</vt:lpstr>
      <vt:lpstr>Testing Adaptive Step-Size Algorithms for an Implicit Euler Solver Using the Newton-Raphson Method</vt:lpstr>
      <vt:lpstr>Introduction</vt:lpstr>
      <vt:lpstr>Introduction</vt:lpstr>
      <vt:lpstr>Introduction</vt:lpstr>
      <vt:lpstr>Objectives</vt:lpstr>
      <vt:lpstr>Methodology</vt:lpstr>
      <vt:lpstr>Methodology</vt:lpstr>
      <vt:lpstr>Methodology</vt:lpstr>
      <vt:lpstr>Methodology</vt:lpstr>
      <vt:lpstr>Methodology</vt:lpstr>
      <vt:lpstr>Methodology</vt:lpstr>
      <vt:lpstr>Methodology</vt:lpstr>
      <vt:lpstr>Methodology</vt:lpstr>
      <vt:lpstr>Methodology</vt:lpstr>
      <vt:lpstr>Results</vt:lpstr>
      <vt:lpstr>Analysis</vt:lpstr>
      <vt:lpstr>Results</vt:lpstr>
      <vt:lpstr>Analysis</vt:lpstr>
      <vt:lpstr>Results</vt:lpstr>
      <vt:lpstr>Analysis</vt:lpstr>
      <vt:lpstr>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Adaptive Step-Size Algorithms for an Implicit Euler Solver Using the Newton-Raphson Method</dc:title>
  <dc:creator>Aaron Hinkle</dc:creator>
  <cp:lastModifiedBy>Sophia Döring</cp:lastModifiedBy>
  <cp:revision>30</cp:revision>
  <dcterms:created xsi:type="dcterms:W3CDTF">2023-02-26T13:02:26Z</dcterms:created>
  <dcterms:modified xsi:type="dcterms:W3CDTF">2023-02-27T18:41:55Z</dcterms:modified>
</cp:coreProperties>
</file>