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4" r:id="rId11"/>
    <p:sldId id="265" r:id="rId12"/>
    <p:sldId id="267" r:id="rId13"/>
    <p:sldId id="268" r:id="rId14"/>
    <p:sldId id="270" r:id="rId15"/>
    <p:sldId id="271" r:id="rId16"/>
    <p:sldId id="274" r:id="rId17"/>
    <p:sldId id="278" r:id="rId18"/>
    <p:sldId id="277" r:id="rId19"/>
    <p:sldId id="276" r:id="rId20"/>
    <p:sldId id="275" r:id="rId21"/>
    <p:sldId id="272" r:id="rId22"/>
    <p:sldId id="273" r:id="rId23"/>
    <p:sldId id="279" r:id="rId24"/>
    <p:sldId id="280" r:id="rId25"/>
    <p:sldId id="281" r:id="rId26"/>
    <p:sldId id="282" r:id="rId27"/>
    <p:sldId id="283" r:id="rId28"/>
    <p:sldId id="305" r:id="rId29"/>
    <p:sldId id="284" r:id="rId30"/>
    <p:sldId id="288" r:id="rId31"/>
    <p:sldId id="285" r:id="rId32"/>
    <p:sldId id="286" r:id="rId33"/>
    <p:sldId id="287" r:id="rId34"/>
    <p:sldId id="289" r:id="rId35"/>
    <p:sldId id="293" r:id="rId36"/>
    <p:sldId id="292" r:id="rId37"/>
    <p:sldId id="291" r:id="rId38"/>
    <p:sldId id="290" r:id="rId39"/>
    <p:sldId id="301" r:id="rId40"/>
    <p:sldId id="294" r:id="rId41"/>
    <p:sldId id="295" r:id="rId42"/>
    <p:sldId id="296" r:id="rId43"/>
    <p:sldId id="297" r:id="rId44"/>
    <p:sldId id="298" r:id="rId45"/>
    <p:sldId id="306" r:id="rId46"/>
    <p:sldId id="299" r:id="rId47"/>
    <p:sldId id="300" r:id="rId48"/>
    <p:sldId id="302" r:id="rId49"/>
    <p:sldId id="303" r:id="rId50"/>
    <p:sldId id="304" r:id="rId51"/>
    <p:sldId id="307" r:id="rId52"/>
    <p:sldId id="308" r:id="rId53"/>
    <p:sldId id="309" r:id="rId54"/>
    <p:sldId id="310" r:id="rId55"/>
    <p:sldId id="311" r:id="rId56"/>
    <p:sldId id="312" r:id="rId57"/>
    <p:sldId id="321" r:id="rId58"/>
    <p:sldId id="313" r:id="rId59"/>
    <p:sldId id="314" r:id="rId60"/>
    <p:sldId id="315" r:id="rId61"/>
    <p:sldId id="316" r:id="rId62"/>
    <p:sldId id="319" r:id="rId63"/>
    <p:sldId id="320" r:id="rId64"/>
    <p:sldId id="317" r:id="rId65"/>
    <p:sldId id="318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A0712-BD1F-4AF1-8738-DEAA04654C1E}" v="3309" dt="2025-04-24T08:11:35.037"/>
    <p1510:client id="{75600786-3A4A-4C04-97CE-471951449662}" v="3" dt="2025-04-24T09:31:5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-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A7BFC-1586-443E-9E8C-C81EF807A70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95452-A5C1-4246-8FCF-A3E0523E63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5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0C7BB-7FB2-252E-22D1-2B224A22B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B19368-C6BA-BB9B-917C-656EF0806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9B3FD-586A-EBB9-B02F-95D99C38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4B426-76C6-E10D-8226-873A1DC3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83391-85EC-110B-A002-12DBACBF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60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EC44-F3E3-1DDD-B007-D80C28CE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A8591B-2E92-57C7-57B8-4B28150B5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381D25-7B5E-B2A4-F73C-F38D7A80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EA873-E6B6-8217-4825-D099765D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3728E-7BF8-ECBF-FCCB-CBD669C9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89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F21E99-464E-AB54-0B42-D58FCA373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668BC8-A97E-D46B-9633-C47FAE8C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4EAB7-4B16-3C3A-CF73-C5712A2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86981-FEAE-E4AB-DED4-6C238515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7537E-A810-5C44-DC46-D8A76779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92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1A9E1-0B94-E64E-B2F3-FF3142E5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E733D1-4336-3233-E914-68771A695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D785F-F790-DB23-65D1-49030C34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7F8E3-10D1-8584-19F7-0B63FEC8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DFD8D-38EB-43D7-8CFF-D73C5956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06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0E2BD-CC8C-7890-8E95-28597B63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747B55-985E-C43A-F963-B4F6F484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DC871F-B68D-19B5-C7E4-B343150A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E07E1A-33E1-CB0A-5E62-47980B60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C54689-EE62-F86B-37C2-C029DBA8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7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DCE26-C3C0-143A-ED74-6E93BE3C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695CA-2317-33C1-ACD2-53578C712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4852A1-17C5-D782-7BEE-009ECBCB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75C91-C77E-30C6-25AE-B3CD3AE1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8D3C56-3E59-DFEC-7222-3F8F982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C9E812-3E46-EC1D-8326-A4B787EF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14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9AE71-092E-4621-5001-74390DF7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164AE-47A1-29AB-F970-2FECE3E4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FADE27-9B60-AB72-6595-9F99AF81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426720-4086-0E79-48D8-30189D4D5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8266B0-88DF-8784-592F-E8D7E573F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3A02D1-F517-1C51-35EF-340FE586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376C6E-959C-7DCB-19C6-876E8649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47254D-DB38-F815-A4CA-26582A3E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9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E34E2-41B3-1055-97FD-D329A7BD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81D5DB-CEC5-A957-338A-C5367CD1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C6D973-FD9C-3636-D23A-F56B1445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08EDCE-B89E-49EA-175C-2AACCBD1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3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AAE214-F028-62D3-C8F0-EE4A7C80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742C6F-4875-2B87-9E26-26074963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3A9218-7306-A44F-062A-0F98E07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71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A69E0-C87E-6AC4-6B94-B4B89F25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BF713C-F31C-1AFB-7D2C-BF1CBB9D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10D3D-86E2-501C-E604-BB8FD99F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B955CA-E901-A818-D09B-BDF1C30A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E2711D-D390-75C5-B079-D306E4B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F44A43-EC27-735E-FA6A-F2128619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868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ADF45-B60A-DECF-A721-56D22F80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F8FDF0-5D16-D6E4-586F-F791F31CC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D50C0A-CD11-98D8-979F-09C5B2935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E9FB01-35A3-A080-EA07-0910B2E7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92AC4-91A2-BC72-2443-8AC016B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052AD0-9D57-148D-B7C3-BCFD11FA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96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4B5339-BBF2-3AD3-3F68-877E872C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93B57-1C4D-BF80-CD83-21258A4E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976F68-A40A-5F4D-5F9E-8E1BAAEB8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43BBD4-9791-4C75-9A70-591323F6B076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EF1E3-A207-0E7F-7623-40AE3141C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A97B5D-F567-7363-DAFD-41AA019AA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3D6CD-77AC-4C6A-99AD-C4CF99B9F9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7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A65C3FA-9CE5-EFC5-8975-AB0E547B9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8222826"/>
            <a:ext cx="9246583" cy="55710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C229F4-0FBC-12A2-18B7-8ECD6B1000A8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BC36AC-6F68-8A81-E5E4-74E105C459CF}"/>
              </a:ext>
            </a:extLst>
          </p:cNvPr>
          <p:cNvSpPr txBox="1"/>
          <p:nvPr/>
        </p:nvSpPr>
        <p:spPr>
          <a:xfrm>
            <a:off x="57437" y="1645920"/>
            <a:ext cx="12286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github.com/</a:t>
            </a:r>
            <a:r>
              <a:rPr lang="de-DE" sz="5400" dirty="0" err="1"/>
              <a:t>HinkyWinkyHumptyDumpty</a:t>
            </a:r>
            <a:r>
              <a:rPr lang="de-DE" sz="5400" dirty="0"/>
              <a:t>/</a:t>
            </a:r>
            <a:r>
              <a:rPr lang="de-DE" sz="5400" dirty="0" err="1"/>
              <a:t>SoftwareDev_Errors_Logging_Debugging</a:t>
            </a:r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409043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  <a:r>
              <a:rPr lang="de-DE" sz="6000" b="1" dirty="0" err="1"/>
              <a:t>Exception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23AD9BC7-F3D1-E8BF-96C3-546D6A9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3" y="8346690"/>
            <a:ext cx="7384213" cy="44489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29FB669-710A-1C8C-CAC0-46136ADE609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638715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  <a:r>
              <a:rPr lang="de-DE" sz="6000" b="1" dirty="0" err="1"/>
              <a:t>Exception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893" y="1690688"/>
            <a:ext cx="7384213" cy="444898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74DEB4B-F492-0446-4CCA-B57BA95C688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6351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32" y="1825625"/>
            <a:ext cx="4942367" cy="4351338"/>
          </a:xfrm>
        </p:spPr>
        <p:txBody>
          <a:bodyPr>
            <a:normAutofit/>
          </a:bodyPr>
          <a:lstStyle/>
          <a:p>
            <a:r>
              <a:rPr lang="de-DE" sz="3600" dirty="0"/>
              <a:t>als </a:t>
            </a:r>
            <a:r>
              <a:rPr lang="de-DE" sz="3600" dirty="0" err="1"/>
              <a:t>tracebacks</a:t>
            </a:r>
            <a:endParaRPr lang="de-DE" sz="3600" dirty="0"/>
          </a:p>
          <a:p>
            <a:pPr lvl="1"/>
            <a:r>
              <a:rPr lang="de-DE" sz="3200" dirty="0"/>
              <a:t>alle Funktionen</a:t>
            </a:r>
          </a:p>
          <a:p>
            <a:pPr lvl="1"/>
            <a:r>
              <a:rPr lang="de-DE" sz="3200" dirty="0"/>
              <a:t>sieht viel aus</a:t>
            </a:r>
          </a:p>
          <a:p>
            <a:pPr lvl="1"/>
            <a:r>
              <a:rPr lang="de-DE" sz="3200" dirty="0"/>
              <a:t>nützlich</a:t>
            </a:r>
          </a:p>
          <a:p>
            <a:endParaRPr lang="de-DE" sz="3600" dirty="0"/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" y="2198253"/>
            <a:ext cx="5985198" cy="36060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96ECAC1-B9A3-74AB-139B-E2A1C8AF22EC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886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32" y="1825625"/>
            <a:ext cx="4942367" cy="4351338"/>
          </a:xfrm>
        </p:spPr>
        <p:txBody>
          <a:bodyPr>
            <a:normAutofit/>
          </a:bodyPr>
          <a:lstStyle/>
          <a:p>
            <a:r>
              <a:rPr lang="de-DE" sz="3600" dirty="0"/>
              <a:t>Start am Ende </a:t>
            </a:r>
          </a:p>
          <a:p>
            <a:pPr lvl="1"/>
            <a:r>
              <a:rPr lang="de-DE" sz="3200" dirty="0"/>
              <a:t>Type </a:t>
            </a:r>
            <a:r>
              <a:rPr lang="de-DE" sz="3200" dirty="0" err="1"/>
              <a:t>of</a:t>
            </a:r>
            <a:r>
              <a:rPr lang="de-DE" sz="3200" dirty="0"/>
              <a:t> Error</a:t>
            </a:r>
          </a:p>
          <a:p>
            <a:pPr lvl="1"/>
            <a:r>
              <a:rPr lang="de-DE" sz="3200" dirty="0"/>
              <a:t>Möglichkeit zum Fixen</a:t>
            </a:r>
          </a:p>
          <a:p>
            <a:r>
              <a:rPr lang="de-DE" sz="4000" dirty="0"/>
              <a:t>Pfeil</a:t>
            </a:r>
          </a:p>
          <a:p>
            <a:r>
              <a:rPr lang="de-DE" sz="4000" dirty="0"/>
              <a:t>gründlich prüfen!</a:t>
            </a:r>
          </a:p>
        </p:txBody>
      </p:sp>
      <p:pic>
        <p:nvPicPr>
          <p:cNvPr id="4" name="Grafik 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3EAE188-74D8-28DF-BCBB-E6419CCC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47" y="2198253"/>
            <a:ext cx="5985198" cy="360608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B119B0F-B1D9-0AE9-BE01-E225DAB172A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50959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„handle“ = vorhersehbar 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try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Code, den man laufen lassen möchte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except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Was passiert (Type </a:t>
            </a:r>
            <a:r>
              <a:rPr lang="de-DE" sz="3200" dirty="0" err="1"/>
              <a:t>of</a:t>
            </a:r>
            <a:r>
              <a:rPr lang="de-DE" sz="3200" dirty="0"/>
              <a:t> Error)</a:t>
            </a:r>
          </a:p>
          <a:p>
            <a:pPr lvl="1"/>
            <a:r>
              <a:rPr lang="de-DE" sz="3200" dirty="0"/>
              <a:t>mehrere Blocks möglich</a:t>
            </a:r>
          </a:p>
          <a:p>
            <a:pPr lvl="1"/>
            <a:r>
              <a:rPr lang="de-DE" sz="3200" dirty="0"/>
              <a:t>ein Block und  mehrere Type </a:t>
            </a:r>
            <a:r>
              <a:rPr lang="de-DE" sz="3200" dirty="0" err="1"/>
              <a:t>of</a:t>
            </a:r>
            <a:r>
              <a:rPr lang="de-DE" sz="3200" dirty="0"/>
              <a:t> Error möglich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8D79A0-E211-D4F7-5CB9-BF79E15B784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131305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„</a:t>
            </a:r>
            <a:r>
              <a:rPr lang="de-DE" sz="3600" dirty="0" err="1"/>
              <a:t>else</a:t>
            </a:r>
            <a:r>
              <a:rPr lang="de-DE" sz="3600" dirty="0"/>
              <a:t>“-Block:</a:t>
            </a:r>
          </a:p>
          <a:p>
            <a:pPr lvl="1"/>
            <a:r>
              <a:rPr lang="de-DE" sz="3200" u="sng" dirty="0"/>
              <a:t>muss</a:t>
            </a:r>
            <a:r>
              <a:rPr lang="de-DE" sz="3200" dirty="0"/>
              <a:t> nach „</a:t>
            </a:r>
            <a:r>
              <a:rPr lang="de-DE" sz="3200" dirty="0" err="1"/>
              <a:t>except</a:t>
            </a:r>
            <a:r>
              <a:rPr lang="de-DE" sz="3200" dirty="0"/>
              <a:t>“-Block stehen</a:t>
            </a:r>
          </a:p>
          <a:p>
            <a:pPr lvl="1"/>
            <a:r>
              <a:rPr lang="de-DE" sz="3200" dirty="0"/>
              <a:t>läuft, wenn kein Error</a:t>
            </a:r>
          </a:p>
          <a:p>
            <a:r>
              <a:rPr lang="de-DE" sz="3600" dirty="0"/>
              <a:t>„</a:t>
            </a:r>
            <a:r>
              <a:rPr lang="de-DE" sz="3600" dirty="0" err="1"/>
              <a:t>finally</a:t>
            </a:r>
            <a:r>
              <a:rPr lang="de-DE" sz="3600" dirty="0"/>
              <a:t>“-Block:</a:t>
            </a:r>
          </a:p>
          <a:p>
            <a:pPr lvl="1"/>
            <a:r>
              <a:rPr lang="de-DE" sz="3200" dirty="0"/>
              <a:t>am Ende</a:t>
            </a:r>
          </a:p>
          <a:p>
            <a:pPr lvl="1"/>
            <a:r>
              <a:rPr lang="de-DE" sz="3200" dirty="0"/>
              <a:t>läuft immer</a:t>
            </a:r>
          </a:p>
          <a:p>
            <a:pPr lvl="1"/>
            <a:r>
              <a:rPr lang="de-DE" sz="3200" dirty="0"/>
              <a:t>oft: Freigeben von Ressourcen (offene </a:t>
            </a:r>
            <a:r>
              <a:rPr lang="de-DE" sz="3200" dirty="0" err="1"/>
              <a:t>file</a:t>
            </a:r>
            <a:r>
              <a:rPr lang="de-DE" sz="3200" dirty="0"/>
              <a:t> schließen)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33679B-2D9C-7056-3817-46FA30788B6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58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6907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-1433512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-2897151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28971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7161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</p:cNvCxnSpPr>
          <p:nvPr/>
        </p:nvCxnSpPr>
        <p:spPr>
          <a:xfrm flipH="1">
            <a:off x="-261068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24403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</p:cNvCxnSpPr>
          <p:nvPr/>
        </p:nvCxnSpPr>
        <p:spPr>
          <a:xfrm>
            <a:off x="-26106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6629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98EBA86-EC4A-D4D7-C0E3-4BD55E1577A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98351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-3557551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35575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-261068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7324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-26106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8F97D8A-BE91-7630-13A4-BD1B6ECB28A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497987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-2897151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7324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-195028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9042E0B2-AAEB-EF26-92E9-CDA890CA299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06561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131700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</p:cNvCxnSpPr>
          <p:nvPr/>
        </p:nvCxnSpPr>
        <p:spPr>
          <a:xfrm>
            <a:off x="12503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AA05D5B6-3812-E8B8-ADA0-75CFA451CBE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422978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D229082E-B6A6-D09D-802D-E1084F9E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708" y="643466"/>
            <a:ext cx="9246583" cy="557106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67DAEB1-13E1-39D8-A429-A381AC3D059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08673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131954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41422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47C6DCA-46EE-4986-DC58-A269A0620D4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2756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82932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83552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400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51920" y="82574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042871" y="82574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7FF7A06-AE67-7013-C1CA-8612B4F2D551}"/>
              </a:ext>
            </a:extLst>
          </p:cNvPr>
          <p:cNvSpPr txBox="1"/>
          <p:nvPr/>
        </p:nvSpPr>
        <p:spPr>
          <a:xfrm>
            <a:off x="10871200" y="66298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75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DF33D-B056-7019-5BFF-131ECE2CFE72}"/>
              </a:ext>
            </a:extLst>
          </p:cNvPr>
          <p:cNvSpPr/>
          <p:nvPr/>
        </p:nvSpPr>
        <p:spPr>
          <a:xfrm>
            <a:off x="829320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kein </a:t>
            </a:r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EEE0BC-519C-6B26-1A94-18A993D88D4E}"/>
              </a:ext>
            </a:extLst>
          </p:cNvPr>
          <p:cNvSpPr/>
          <p:nvPr/>
        </p:nvSpPr>
        <p:spPr>
          <a:xfrm>
            <a:off x="5149129" y="1690688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try</a:t>
            </a:r>
            <a:r>
              <a:rPr lang="de-DE" sz="2800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1AC720-C876-0272-B601-D1790DA99AAC}"/>
              </a:ext>
            </a:extLst>
          </p:cNvPr>
          <p:cNvSpPr/>
          <p:nvPr/>
        </p:nvSpPr>
        <p:spPr>
          <a:xfrm>
            <a:off x="2005049" y="288218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error</a:t>
            </a:r>
            <a:r>
              <a:rPr lang="de-DE" sz="2800" dirty="0"/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F87F99A-8B78-CD6C-B0B6-D0983BB0E1B7}"/>
              </a:ext>
            </a:extLst>
          </p:cNvPr>
          <p:cNvSpPr/>
          <p:nvPr/>
        </p:nvSpPr>
        <p:spPr>
          <a:xfrm>
            <a:off x="200504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</a:t>
            </a:r>
            <a:r>
              <a:rPr lang="de-DE" sz="28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923AE5-ADC4-6CEA-A18E-817F0AEC08AE}"/>
              </a:ext>
            </a:extLst>
          </p:cNvPr>
          <p:cNvSpPr/>
          <p:nvPr/>
        </p:nvSpPr>
        <p:spPr>
          <a:xfrm>
            <a:off x="8293209" y="4420635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else</a:t>
            </a:r>
            <a:r>
              <a:rPr lang="de-DE" sz="2800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60C1736-DF18-313A-7D83-4F51900C848C}"/>
              </a:ext>
            </a:extLst>
          </p:cNvPr>
          <p:cNvSpPr/>
          <p:nvPr/>
        </p:nvSpPr>
        <p:spPr>
          <a:xfrm>
            <a:off x="5149129" y="5612007"/>
            <a:ext cx="1893742" cy="109363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finally</a:t>
            </a:r>
            <a:r>
              <a:rPr lang="de-DE" sz="2800" dirty="0"/>
              <a:t> 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4AEA6E0-CE43-6FEC-C32C-92DDBBA0B925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flipH="1">
            <a:off x="2951920" y="2237503"/>
            <a:ext cx="2197209" cy="644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A454CA2-2CFA-EC7B-F3B2-76E5836A2E6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7042871" y="2237503"/>
            <a:ext cx="2197209" cy="6446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5B84B94-4596-DD04-98A5-FA0545CCD8D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951920" y="3975815"/>
            <a:ext cx="0" cy="4448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027287-7E21-4CAA-15AC-A7E3905270F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240080" y="3975815"/>
            <a:ext cx="0" cy="4448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1579CC8-9862-A7E9-A4D9-3CAB7968964A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2951920" y="5514265"/>
            <a:ext cx="2197209" cy="6445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B4EBE18-4F26-44D7-CFB5-8561A576D97C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7042871" y="5514265"/>
            <a:ext cx="2197209" cy="6445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151F97-E01F-0426-976B-60C572BB96E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39868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2B7F8-D9E3-F255-E145-02AB823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2" y="7179334"/>
            <a:ext cx="7315576" cy="522631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B76A4E9-BA8E-C812-EFFC-6B980363D50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79225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Beispiel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3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42B7F8-D9E3-F255-E145-02AB823C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12" y="1388134"/>
            <a:ext cx="7315576" cy="522631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5972409-1D66-4453-A8B0-2701891F253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7565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Handling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600" dirty="0"/>
              <a:t>Error Message </a:t>
            </a:r>
          </a:p>
          <a:p>
            <a:pPr lvl="1"/>
            <a:r>
              <a:rPr lang="de-DE" sz="3200" dirty="0"/>
              <a:t>informativ</a:t>
            </a:r>
          </a:p>
          <a:p>
            <a:pPr lvl="1"/>
            <a:r>
              <a:rPr lang="de-DE" sz="3200" dirty="0"/>
              <a:t>einfach zu lesen</a:t>
            </a:r>
          </a:p>
          <a:p>
            <a:r>
              <a:rPr lang="de-DE" sz="3600" dirty="0"/>
              <a:t>Zeitersparnis</a:t>
            </a:r>
          </a:p>
          <a:p>
            <a:pPr lvl="1"/>
            <a:r>
              <a:rPr lang="de-DE" sz="3200" dirty="0"/>
              <a:t>klare Führung (Was ist schief gelaufen? Wo?)</a:t>
            </a:r>
          </a:p>
          <a:p>
            <a:pPr lvl="1"/>
            <a:r>
              <a:rPr lang="de-DE" sz="3200" dirty="0"/>
              <a:t>Beschreibung (Was ist das Problem? Lösung?)</a:t>
            </a:r>
          </a:p>
          <a:p>
            <a:r>
              <a:rPr lang="de-DE" sz="3600" dirty="0" err="1"/>
              <a:t>default</a:t>
            </a:r>
            <a:r>
              <a:rPr lang="de-DE" sz="3600" dirty="0"/>
              <a:t> </a:t>
            </a:r>
            <a:r>
              <a:rPr lang="de-DE" sz="3600" dirty="0" err="1"/>
              <a:t>value</a:t>
            </a:r>
            <a:r>
              <a:rPr lang="de-DE" sz="3600" dirty="0"/>
              <a:t> in „</a:t>
            </a:r>
            <a:r>
              <a:rPr lang="de-DE" sz="3600" dirty="0" err="1"/>
              <a:t>except</a:t>
            </a:r>
            <a:r>
              <a:rPr lang="de-DE" sz="3600" dirty="0"/>
              <a:t>“-Block</a:t>
            </a:r>
          </a:p>
          <a:p>
            <a:pPr lvl="1"/>
            <a:r>
              <a:rPr lang="de-DE" sz="3200" dirty="0"/>
              <a:t>selbes Format wie ohne Error</a:t>
            </a:r>
          </a:p>
          <a:p>
            <a:pPr lvl="1"/>
            <a:r>
              <a:rPr lang="de-DE" sz="3200" dirty="0"/>
              <a:t>konsistentes Interface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EC8869E-573C-5AB3-4605-EC3E280779E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9884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Raising 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333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etwas unterwartetes passiert</a:t>
            </a:r>
            <a:br>
              <a:rPr lang="de-DE" sz="3200" dirty="0"/>
            </a:br>
            <a:r>
              <a:rPr lang="de-DE" sz="3200" dirty="0">
                <a:sym typeface="Wingdings" panose="05000000000000000000" pitchFamily="2" charset="2"/>
              </a:rPr>
              <a:t> Error Auftreten</a:t>
            </a:r>
          </a:p>
          <a:p>
            <a:r>
              <a:rPr lang="de-DE" sz="3200" dirty="0">
                <a:sym typeface="Wingdings" panose="05000000000000000000" pitchFamily="2" charset="2"/>
              </a:rPr>
              <a:t>„</a:t>
            </a:r>
            <a:r>
              <a:rPr lang="de-DE" sz="3200" dirty="0" err="1">
                <a:sym typeface="Wingdings" panose="05000000000000000000" pitchFamily="2" charset="2"/>
              </a:rPr>
              <a:t>raise</a:t>
            </a:r>
            <a:r>
              <a:rPr lang="de-DE" sz="3200" dirty="0">
                <a:sym typeface="Wingdings" panose="05000000000000000000" pitchFamily="2" charset="2"/>
              </a:rPr>
              <a:t>“ </a:t>
            </a:r>
            <a:r>
              <a:rPr lang="de-DE" sz="3200" dirty="0" err="1">
                <a:sym typeface="Wingdings" panose="05000000000000000000" pitchFamily="2" charset="2"/>
              </a:rPr>
              <a:t>keyword</a:t>
            </a:r>
            <a:r>
              <a:rPr lang="de-DE" sz="3200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individueller Error</a:t>
            </a:r>
            <a:endParaRPr lang="de-DE" sz="28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6B022EB-BFA5-AAC5-6010-87FC8DA9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7843835"/>
            <a:ext cx="6701679" cy="4143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E589C95-74FD-BF8F-7033-425379A1CC3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324500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Raising 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0" y="1825624"/>
            <a:ext cx="4445000" cy="4867275"/>
          </a:xfrm>
        </p:spPr>
        <p:txBody>
          <a:bodyPr>
            <a:normAutofit/>
          </a:bodyPr>
          <a:lstStyle/>
          <a:p>
            <a:r>
              <a:rPr lang="de-DE" sz="2800" dirty="0"/>
              <a:t>Individuelle Error Message</a:t>
            </a:r>
          </a:p>
          <a:p>
            <a:r>
              <a:rPr lang="de-DE" dirty="0"/>
              <a:t>Klassen:</a:t>
            </a:r>
          </a:p>
          <a:p>
            <a:pPr lvl="1"/>
            <a:r>
              <a:rPr lang="de-DE" dirty="0"/>
              <a:t>leicht zu lesen und zu warten</a:t>
            </a:r>
          </a:p>
          <a:p>
            <a:pPr lvl="1"/>
            <a:r>
              <a:rPr lang="de-DE" dirty="0"/>
              <a:t>Errors nicht durcheinander</a:t>
            </a:r>
          </a:p>
          <a:p>
            <a:pPr lvl="1"/>
            <a:r>
              <a:rPr lang="de-DE" dirty="0"/>
              <a:t>keine ungewollten </a:t>
            </a:r>
            <a:r>
              <a:rPr lang="de-DE" dirty="0" err="1"/>
              <a:t>Konsequenen</a:t>
            </a:r>
            <a:endParaRPr lang="de-DE" dirty="0"/>
          </a:p>
          <a:p>
            <a:pPr lvl="1"/>
            <a:r>
              <a:rPr lang="de-DE" dirty="0"/>
              <a:t>Debugging und Troubleshooting einfacher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74C291-E842-3898-DFC5-DAC9A8E6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6701679" cy="4143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7EA4A9-3ECE-7231-8755-2535DE03EF1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2041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3A59BD-66E9-0F75-C914-74A27E088E12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9833832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Aufzeichnung</a:t>
            </a:r>
          </a:p>
          <a:p>
            <a:r>
              <a:rPr lang="de-DE" sz="3200" dirty="0"/>
              <a:t>in extra </a:t>
            </a:r>
            <a:r>
              <a:rPr lang="de-DE" sz="3200" dirty="0" err="1"/>
              <a:t>file</a:t>
            </a:r>
            <a:r>
              <a:rPr lang="de-DE" sz="3200" dirty="0"/>
              <a:t> </a:t>
            </a:r>
            <a:r>
              <a:rPr lang="de-DE" sz="3200" dirty="0">
                <a:sym typeface="Wingdings" panose="05000000000000000000" pitchFamily="2" charset="2"/>
              </a:rPr>
              <a:t> Durchsuchen!</a:t>
            </a:r>
            <a:endParaRPr lang="de-DE" sz="3200" dirty="0"/>
          </a:p>
          <a:p>
            <a:r>
              <a:rPr lang="de-DE" sz="3200" dirty="0"/>
              <a:t>während Code läuft</a:t>
            </a:r>
          </a:p>
          <a:p>
            <a:endParaRPr lang="de-DE" sz="3200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anderen mitteilen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lesbarer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sz="3200" dirty="0">
                <a:sym typeface="Wingdings" panose="05000000000000000000" pitchFamily="2" charset="2"/>
              </a:rPr>
              <a:t>robuster</a:t>
            </a:r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E5C0D6F-341F-67DD-A90A-FA0EF4A03E4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3626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Errors, </a:t>
            </a:r>
            <a:r>
              <a:rPr lang="de-DE" b="1" dirty="0" err="1"/>
              <a:t>Logging</a:t>
            </a:r>
            <a:r>
              <a:rPr lang="de-DE" b="1" dirty="0"/>
              <a:t> und 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Robusterer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Hervorsehbares Verhalten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Information über Verhalten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2800" dirty="0"/>
              <a:t>Ursache von Problemen beseitigen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0E4B59-1CD4-80B7-4444-2B3FA09D3FE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52241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Wofür ist </a:t>
            </a:r>
            <a:r>
              <a:rPr lang="de-DE" sz="3200" dirty="0" err="1"/>
              <a:t>Logging</a:t>
            </a:r>
            <a:r>
              <a:rPr lang="de-DE" sz="3200" dirty="0"/>
              <a:t> nützlich?</a:t>
            </a:r>
          </a:p>
          <a:p>
            <a:r>
              <a:rPr lang="de-DE" sz="3200" dirty="0" err="1"/>
              <a:t>Logging</a:t>
            </a:r>
            <a:r>
              <a:rPr lang="de-DE" sz="3200" dirty="0"/>
              <a:t> Konfiguration</a:t>
            </a:r>
          </a:p>
          <a:p>
            <a:r>
              <a:rPr lang="de-DE" sz="3200" dirty="0" err="1"/>
              <a:t>How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log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4585A32-9EE2-657F-B7D6-CE0A39E489E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90283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Wofür ist </a:t>
            </a:r>
            <a:r>
              <a:rPr lang="de-DE" sz="6000" b="1" dirty="0" err="1"/>
              <a:t>Logging</a:t>
            </a:r>
            <a:r>
              <a:rPr lang="de-DE" sz="6000" b="1" dirty="0"/>
              <a:t> nützlich?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Nachricht, dass ein </a:t>
            </a:r>
            <a:r>
              <a:rPr lang="de-DE" sz="3200" dirty="0" err="1"/>
              <a:t>long-running</a:t>
            </a:r>
            <a:r>
              <a:rPr lang="de-DE" sz="3200" dirty="0"/>
              <a:t> Task startet/endet</a:t>
            </a:r>
          </a:p>
          <a:p>
            <a:r>
              <a:rPr lang="de-DE" sz="3200" dirty="0"/>
              <a:t>Error Messages</a:t>
            </a:r>
          </a:p>
          <a:p>
            <a:r>
              <a:rPr lang="de-DE" sz="3200" dirty="0"/>
              <a:t>welche Funktion andere aufruft</a:t>
            </a:r>
          </a:p>
          <a:p>
            <a:r>
              <a:rPr lang="de-DE" sz="3200" dirty="0"/>
              <a:t>Inputs und Outputs</a:t>
            </a:r>
          </a:p>
          <a:p>
            <a:r>
              <a:rPr lang="de-DE" sz="3200" dirty="0" err="1"/>
              <a:t>file</a:t>
            </a:r>
            <a:r>
              <a:rPr lang="de-DE" sz="3200" dirty="0"/>
              <a:t> </a:t>
            </a:r>
            <a:r>
              <a:rPr lang="de-DE" sz="3200" dirty="0" err="1"/>
              <a:t>path</a:t>
            </a: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</a:t>
            </a:r>
            <a:r>
              <a:rPr lang="de-DE" sz="3200" dirty="0"/>
              <a:t>hilfreich für Debugging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F832A91-2F7E-7E50-F10C-78746783761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56083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Wofür ist </a:t>
            </a:r>
            <a:r>
              <a:rPr lang="de-DE" sz="6000" b="1" dirty="0" err="1"/>
              <a:t>Logging</a:t>
            </a:r>
            <a:r>
              <a:rPr lang="de-DE" sz="6000" b="1" dirty="0"/>
              <a:t> nützlich?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Beweis (richtiges Agieren)</a:t>
            </a:r>
          </a:p>
          <a:p>
            <a:pPr lvl="1"/>
            <a:r>
              <a:rPr lang="de-DE" sz="2800" dirty="0"/>
              <a:t>z.B. durch Log Messages mit Task und Ergebnis</a:t>
            </a:r>
          </a:p>
          <a:p>
            <a:r>
              <a:rPr lang="de-DE" sz="3200" dirty="0"/>
              <a:t>lieber mehr als zu wenig</a:t>
            </a:r>
          </a:p>
          <a:p>
            <a:r>
              <a:rPr lang="de-DE" sz="3200" dirty="0"/>
              <a:t>Struktur (z.B.: </a:t>
            </a:r>
            <a:r>
              <a:rPr lang="de-DE" sz="3200" dirty="0" err="1"/>
              <a:t>keywords</a:t>
            </a:r>
            <a:r>
              <a:rPr lang="de-DE" sz="3200" dirty="0"/>
              <a:t>) </a:t>
            </a:r>
            <a:r>
              <a:rPr lang="de-DE" sz="3200" dirty="0">
                <a:sym typeface="Wingdings" panose="05000000000000000000" pitchFamily="2" charset="2"/>
              </a:rPr>
              <a:t> einfaches Durchsuchen!</a:t>
            </a:r>
          </a:p>
          <a:p>
            <a:r>
              <a:rPr lang="de-DE" sz="3200" dirty="0">
                <a:sym typeface="Wingdings" panose="05000000000000000000" pitchFamily="2" charset="2"/>
              </a:rPr>
              <a:t>F-Strings nützlich</a:t>
            </a:r>
          </a:p>
          <a:p>
            <a:r>
              <a:rPr lang="de-DE" sz="3200" dirty="0">
                <a:sym typeface="Wingdings" panose="05000000000000000000" pitchFamily="2" charset="2"/>
              </a:rPr>
              <a:t>SEID SPEZIFISCH!</a:t>
            </a:r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C88D12-6F33-0DB7-CDC8-4D9DB0C9750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0469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i="1" dirty="0" err="1"/>
              <a:t>logging</a:t>
            </a:r>
            <a:r>
              <a:rPr lang="de-DE" sz="3200" dirty="0"/>
              <a:t> Modul in Python</a:t>
            </a:r>
          </a:p>
          <a:p>
            <a:pPr lvl="1"/>
            <a:r>
              <a:rPr lang="de-DE" sz="2800" dirty="0"/>
              <a:t>groß und extensiv</a:t>
            </a:r>
          </a:p>
          <a:p>
            <a:pPr lvl="1"/>
            <a:r>
              <a:rPr lang="de-DE" sz="2800" dirty="0"/>
              <a:t>braucht oft nur Teil davon</a:t>
            </a:r>
          </a:p>
          <a:p>
            <a:pPr lvl="1"/>
            <a:r>
              <a:rPr lang="de-DE" sz="2800" dirty="0"/>
              <a:t>speichert Messages</a:t>
            </a:r>
          </a:p>
          <a:p>
            <a:pPr lvl="1"/>
            <a:r>
              <a:rPr lang="de-DE" sz="2800" dirty="0"/>
              <a:t>ABER: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settings</a:t>
            </a:r>
            <a:r>
              <a:rPr lang="de-DE" sz="2800" dirty="0"/>
              <a:t> nötig</a:t>
            </a:r>
          </a:p>
          <a:p>
            <a:pPr lvl="2"/>
            <a:r>
              <a:rPr lang="de-DE" sz="2800" dirty="0"/>
              <a:t>1. </a:t>
            </a:r>
            <a:r>
              <a:rPr lang="de-DE" sz="2800" dirty="0" err="1"/>
              <a:t>severity</a:t>
            </a:r>
            <a:r>
              <a:rPr lang="de-DE" sz="2800" dirty="0"/>
              <a:t> </a:t>
            </a:r>
            <a:r>
              <a:rPr lang="de-DE" sz="2800" dirty="0" err="1"/>
              <a:t>level</a:t>
            </a:r>
            <a:endParaRPr lang="de-DE" sz="2800" dirty="0"/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5070DA-1906-B750-C732-F14A1EF674F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63849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-2564567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-2591203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Debug</a:t>
            </a:r>
            <a:r>
              <a:rPr lang="de-DE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detailierte</a:t>
            </a:r>
            <a:r>
              <a:rPr lang="de-DE" sz="3600" dirty="0"/>
              <a:t>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Interessant bei Problemdiagnosen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954C95-B17E-402D-466E-CF2A80A1C1B8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63266469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-2591203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Info: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Bestätigung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alles funktioniert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9755273-5E96-EDD2-6576-DDACF5C3C00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7575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-2644470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Warning</a:t>
            </a:r>
            <a:r>
              <a:rPr lang="de-DE" sz="3600" dirty="0"/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Anzeichen für Unerwartetes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Problem in der Zukunft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Software funktioniert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9BC0C78-F0A6-A3C2-67FE-4E93B3D0ECE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266644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11818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-2695714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Error: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einige Funktionen nicht durchführbar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6DD389E0-D54C-EA93-B01E-772607836434}"/>
              </a:ext>
            </a:extLst>
          </p:cNvPr>
          <p:cNvSpPr/>
          <p:nvPr/>
        </p:nvSpPr>
        <p:spPr>
          <a:xfrm>
            <a:off x="-1485900" y="1690688"/>
            <a:ext cx="7902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2A57AD-6A24-2690-05B5-1840D224463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09479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11818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11818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11818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11818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1181816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2B0327-9C8E-2B06-E5B8-910B39C2DADC}"/>
              </a:ext>
            </a:extLst>
          </p:cNvPr>
          <p:cNvSpPr txBox="1"/>
          <p:nvPr/>
        </p:nvSpPr>
        <p:spPr>
          <a:xfrm>
            <a:off x="4201064" y="1690688"/>
            <a:ext cx="7341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Critical: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ernster Fehler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Anzeichen, dass Programm nicht laufen kann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479B1B6B-AE6B-A4BB-A87F-A7AA50D70A03}"/>
              </a:ext>
            </a:extLst>
          </p:cNvPr>
          <p:cNvSpPr/>
          <p:nvPr/>
        </p:nvSpPr>
        <p:spPr>
          <a:xfrm>
            <a:off x="-1384300" y="1474788"/>
            <a:ext cx="7902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2D48C7-31BB-81BA-92F3-E45DA6215C7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3658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r>
              <a:rPr lang="de-DE" sz="6000" b="1" dirty="0"/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B8B8F73-9859-21BB-3D0D-C22FF8493543}"/>
              </a:ext>
            </a:extLst>
          </p:cNvPr>
          <p:cNvSpPr/>
          <p:nvPr/>
        </p:nvSpPr>
        <p:spPr>
          <a:xfrm>
            <a:off x="5296619" y="1690688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DEBUG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50A129B-AEA1-1D26-0858-BCDFEC2B1A14}"/>
              </a:ext>
            </a:extLst>
          </p:cNvPr>
          <p:cNvSpPr/>
          <p:nvPr/>
        </p:nvSpPr>
        <p:spPr>
          <a:xfrm>
            <a:off x="5296618" y="2698720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FAD921C-7C0C-18D5-755C-7F7F6990C808}"/>
              </a:ext>
            </a:extLst>
          </p:cNvPr>
          <p:cNvSpPr/>
          <p:nvPr/>
        </p:nvSpPr>
        <p:spPr>
          <a:xfrm>
            <a:off x="5296618" y="3706752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0BFAE2-309A-447E-F19A-802DD3989E65}"/>
              </a:ext>
            </a:extLst>
          </p:cNvPr>
          <p:cNvSpPr/>
          <p:nvPr/>
        </p:nvSpPr>
        <p:spPr>
          <a:xfrm>
            <a:off x="5296617" y="4714784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ERROR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D648172-5C1B-4E6F-8513-BB165247C54B}"/>
              </a:ext>
            </a:extLst>
          </p:cNvPr>
          <p:cNvSpPr/>
          <p:nvPr/>
        </p:nvSpPr>
        <p:spPr>
          <a:xfrm>
            <a:off x="5296616" y="5722816"/>
            <a:ext cx="2139351" cy="83244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CRITICAL</a:t>
            </a: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9A7C4180-2FE5-9AE8-69B2-1480E623E4DF}"/>
              </a:ext>
            </a:extLst>
          </p:cNvPr>
          <p:cNvSpPr/>
          <p:nvPr/>
        </p:nvSpPr>
        <p:spPr>
          <a:xfrm>
            <a:off x="3746500" y="1690688"/>
            <a:ext cx="1361773" cy="480218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BD9924-2ADC-00D1-E927-C22C8F5C714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7776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u="sng" dirty="0"/>
              <a:t>Definition</a:t>
            </a:r>
            <a:r>
              <a:rPr lang="de-DE" sz="3600" dirty="0"/>
              <a:t>:</a:t>
            </a:r>
          </a:p>
          <a:p>
            <a:pPr lvl="1"/>
            <a:r>
              <a:rPr lang="de-DE" sz="3200" dirty="0"/>
              <a:t>Code stoppt unerwartet</a:t>
            </a:r>
          </a:p>
          <a:p>
            <a:pPr lvl="1"/>
            <a:r>
              <a:rPr lang="de-DE" sz="3200" dirty="0"/>
              <a:t>bevor Tasks beendet </a:t>
            </a:r>
          </a:p>
          <a:p>
            <a:pPr marL="457200" lvl="1" indent="0">
              <a:buNone/>
            </a:pPr>
            <a:endParaRPr lang="de-DE" sz="3200" dirty="0"/>
          </a:p>
          <a:p>
            <a:pPr marL="457200" lvl="1" indent="0">
              <a:buNone/>
            </a:pPr>
            <a:endParaRPr lang="de-DE" sz="3200" dirty="0"/>
          </a:p>
          <a:p>
            <a:pPr marL="457200" lvl="1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 Vorhersehbarkeit schaffen !</a:t>
            </a:r>
            <a:endParaRPr lang="de-DE" sz="3200" dirty="0"/>
          </a:p>
          <a:p>
            <a:pPr lvl="1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602776-E3FA-2FA0-2809-1A2CAAB3E4E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8529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 err="1"/>
              <a:t>default</a:t>
            </a:r>
            <a:r>
              <a:rPr lang="de-DE" sz="3200" dirty="0"/>
              <a:t> </a:t>
            </a:r>
            <a:r>
              <a:rPr lang="de-DE" sz="3200" dirty="0" err="1"/>
              <a:t>setting</a:t>
            </a:r>
            <a:r>
              <a:rPr lang="de-DE" sz="3200" dirty="0"/>
              <a:t>: WARNING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WARNING oder höher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Level setzen</a:t>
            </a: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am Anfang des zu loggenden Skripts!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endParaRPr lang="de-DE" sz="32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9897B-39FC-1D0C-3DDE-0ADE61CC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7" y="3829282"/>
            <a:ext cx="6770448" cy="85995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CD5E5FC-5EC8-F2F0-4DB3-9500B25ECF39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58883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Severity</a:t>
            </a:r>
            <a:endParaRPr lang="de-DE" sz="6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 err="1">
                <a:sym typeface="Wingdings" panose="05000000000000000000" pitchFamily="2" charset="2"/>
              </a:rPr>
              <a:t>default</a:t>
            </a:r>
            <a:r>
              <a:rPr lang="de-DE" sz="3200" dirty="0">
                <a:sym typeface="Wingdings" panose="05000000000000000000" pitchFamily="2" charset="2"/>
              </a:rPr>
              <a:t> log </a:t>
            </a:r>
            <a:r>
              <a:rPr lang="de-DE" sz="3200" dirty="0" err="1">
                <a:sym typeface="Wingdings" panose="05000000000000000000" pitchFamily="2" charset="2"/>
              </a:rPr>
              <a:t>saving</a:t>
            </a:r>
            <a:r>
              <a:rPr lang="de-DE" sz="3200" dirty="0">
                <a:sym typeface="Wingdings" panose="05000000000000000000" pitchFamily="2" charset="2"/>
              </a:rPr>
              <a:t> </a:t>
            </a:r>
            <a:r>
              <a:rPr lang="de-DE" sz="3200" dirty="0" err="1">
                <a:sym typeface="Wingdings" panose="05000000000000000000" pitchFamily="2" charset="2"/>
              </a:rPr>
              <a:t>spot</a:t>
            </a:r>
            <a:r>
              <a:rPr lang="de-DE" sz="3200" dirty="0"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de-DE" sz="2800" dirty="0" err="1">
                <a:sym typeface="Wingdings" panose="05000000000000000000" pitchFamily="2" charset="2"/>
              </a:rPr>
              <a:t>console</a:t>
            </a:r>
            <a:endParaRPr lang="de-DE" sz="28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in </a:t>
            </a:r>
            <a:r>
              <a:rPr lang="de-DE" sz="3200" dirty="0" err="1">
                <a:sym typeface="Wingdings" panose="05000000000000000000" pitchFamily="2" charset="2"/>
              </a:rPr>
              <a:t>file</a:t>
            </a:r>
            <a:r>
              <a:rPr lang="de-DE" sz="3200" dirty="0">
                <a:sym typeface="Wingdings" panose="05000000000000000000" pitchFamily="2" charset="2"/>
              </a:rPr>
              <a:t> nützlicher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endParaRPr lang="de-DE" sz="32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Überschreiben</a:t>
            </a:r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EEC665-CAAE-CCBD-FE05-340A909D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13" y="3502034"/>
            <a:ext cx="11919773" cy="70834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36DBE7B-8DA3-78AB-4691-CCE11BF6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55" y="5074004"/>
            <a:ext cx="2081218" cy="3642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1297714-82EA-0F56-3968-5D33F5A6F77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99566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77A71F-343F-3BD0-C670-BD80BCA2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732" y="1825624"/>
            <a:ext cx="6112825" cy="33528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C521B00-A14C-6458-4DBD-FDCF35A5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05" y="7221951"/>
            <a:ext cx="8410695" cy="132679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D44399-18A5-6081-B935-DEDA53D1A94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9627882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77A71F-343F-3BD0-C670-BD80BCA21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3132" y="1690688"/>
            <a:ext cx="6112825" cy="33528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2E3BBA-42E7-DE62-5267-AFC13E8DF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05" y="3716751"/>
            <a:ext cx="8410695" cy="13267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35214A7-BB07-D04F-AED1-F58C712EF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92" y="7442190"/>
            <a:ext cx="4083260" cy="38102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285FA49-AA02-CA6B-EF60-028EEB20B15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5262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How</a:t>
            </a:r>
            <a:r>
              <a:rPr lang="de-DE" sz="6000" b="1" dirty="0"/>
              <a:t> </a:t>
            </a:r>
            <a:r>
              <a:rPr lang="de-DE" sz="6000" b="1" dirty="0" err="1"/>
              <a:t>to</a:t>
            </a:r>
            <a:r>
              <a:rPr lang="de-DE" sz="6000" b="1" dirty="0"/>
              <a:t> 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Was soll geloggt werden?</a:t>
            </a:r>
          </a:p>
          <a:p>
            <a:r>
              <a:rPr lang="de-DE" sz="3200" dirty="0"/>
              <a:t>Zeitstempel</a:t>
            </a:r>
          </a:p>
          <a:p>
            <a:r>
              <a:rPr lang="de-DE" sz="3200" dirty="0"/>
              <a:t>Error Messages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2E3BBA-42E7-DE62-5267-AFC13E8D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605" y="3932651"/>
            <a:ext cx="8410695" cy="13267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83FD30D-EC6D-69D2-7E41-F9DBF8FE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95936"/>
            <a:ext cx="8574503" cy="80011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AC8F6D-4F0C-73FB-3C57-3B05928F29D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94094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 err="1"/>
              <a:t>Logging</a:t>
            </a:r>
            <a:r>
              <a:rPr lang="de-DE" sz="6000" b="1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492612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600" dirty="0"/>
              <a:t>Finden und Entfernen von Bugs</a:t>
            </a:r>
          </a:p>
          <a:p>
            <a:r>
              <a:rPr lang="de-DE" sz="3600" dirty="0"/>
              <a:t>essenzieller </a:t>
            </a:r>
            <a:r>
              <a:rPr lang="de-DE" sz="3600" dirty="0" err="1"/>
              <a:t>Skill</a:t>
            </a:r>
            <a:endParaRPr lang="de-DE" sz="3600" dirty="0"/>
          </a:p>
          <a:p>
            <a:r>
              <a:rPr lang="de-DE" sz="3600" dirty="0"/>
              <a:t>mehrere Techniken</a:t>
            </a:r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3E11DB-E155-B28E-5AFC-9E4562C62E8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82754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Strategien zum Debuggen</a:t>
            </a:r>
          </a:p>
          <a:p>
            <a:r>
              <a:rPr lang="de-DE" sz="3200" dirty="0"/>
              <a:t>Tools zum Debuggen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17EF2B8-EBB4-9C4F-C4EA-26300ED9E7D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7249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Strategien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i="1" dirty="0"/>
              <a:t>„My </a:t>
            </a:r>
            <a:r>
              <a:rPr lang="de-DE" sz="3200" i="1" dirty="0" err="1"/>
              <a:t>favorite</a:t>
            </a:r>
            <a:r>
              <a:rPr lang="de-DE" sz="3200" i="1" dirty="0"/>
              <a:t> </a:t>
            </a:r>
            <a:r>
              <a:rPr lang="de-DE" sz="3200" i="1" dirty="0" err="1"/>
              <a:t>way</a:t>
            </a:r>
            <a:r>
              <a:rPr lang="de-DE" sz="3200" i="1" dirty="0"/>
              <a:t>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get</a:t>
            </a:r>
            <a:r>
              <a:rPr lang="de-DE" sz="3200" i="1" dirty="0"/>
              <a:t> </a:t>
            </a:r>
            <a:r>
              <a:rPr lang="de-DE" sz="3200" i="1" dirty="0" err="1"/>
              <a:t>information</a:t>
            </a:r>
            <a:r>
              <a:rPr lang="de-DE" sz="3200" i="1" dirty="0"/>
              <a:t> </a:t>
            </a:r>
            <a:r>
              <a:rPr lang="de-DE" sz="3200" i="1" dirty="0" err="1"/>
              <a:t>about</a:t>
            </a:r>
            <a:r>
              <a:rPr lang="de-DE" sz="3200" i="1" dirty="0"/>
              <a:t> </a:t>
            </a:r>
            <a:r>
              <a:rPr lang="de-DE" sz="3200" i="1" dirty="0" err="1"/>
              <a:t>buggy</a:t>
            </a:r>
            <a:r>
              <a:rPr lang="de-DE" sz="3200" i="1" dirty="0"/>
              <a:t> code </a:t>
            </a:r>
            <a:r>
              <a:rPr lang="de-DE" sz="3200" i="1" dirty="0" err="1"/>
              <a:t>is</a:t>
            </a:r>
            <a:r>
              <a:rPr lang="de-DE" sz="3200" i="1" dirty="0"/>
              <a:t> </a:t>
            </a:r>
            <a:r>
              <a:rPr lang="de-DE" sz="3200" i="1" dirty="0" err="1"/>
              <a:t>to</a:t>
            </a:r>
            <a:r>
              <a:rPr lang="de-DE" sz="3200" i="1" dirty="0"/>
              <a:t> </a:t>
            </a:r>
            <a:r>
              <a:rPr lang="de-DE" sz="3200" i="1" dirty="0" err="1"/>
              <a:t>run</a:t>
            </a:r>
            <a:r>
              <a:rPr lang="de-DE" sz="3200" i="1" dirty="0"/>
              <a:t> </a:t>
            </a:r>
            <a:r>
              <a:rPr lang="de-DE" sz="3200" i="1" dirty="0" err="1"/>
              <a:t>the</a:t>
            </a:r>
            <a:r>
              <a:rPr lang="de-DE" sz="3200" i="1" dirty="0"/>
              <a:t> </a:t>
            </a:r>
            <a:r>
              <a:rPr lang="de-DE" sz="3200" i="1" dirty="0" err="1"/>
              <a:t>buggy</a:t>
            </a:r>
            <a:r>
              <a:rPr lang="de-DE" sz="3200" i="1" dirty="0"/>
              <a:t> code and </a:t>
            </a:r>
            <a:r>
              <a:rPr lang="de-DE" sz="3200" i="1" dirty="0" err="1"/>
              <a:t>experiment</a:t>
            </a:r>
            <a:r>
              <a:rPr lang="de-DE" sz="3200" i="1" dirty="0"/>
              <a:t> on </a:t>
            </a:r>
            <a:r>
              <a:rPr lang="de-DE" sz="3200" i="1" dirty="0" err="1"/>
              <a:t>it</a:t>
            </a:r>
            <a:r>
              <a:rPr lang="de-DE" sz="3200" i="1" dirty="0"/>
              <a:t>“</a:t>
            </a:r>
          </a:p>
          <a:p>
            <a:pPr marL="0" indent="0" algn="r">
              <a:buNone/>
            </a:pPr>
            <a:r>
              <a:rPr lang="de-DE" sz="3200" i="1" dirty="0"/>
              <a:t>~ Julia Evans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AFD629B-C65D-BF1F-7BFC-90E06686426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3501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Strategien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Experimentieren</a:t>
            </a:r>
          </a:p>
          <a:p>
            <a:pPr lvl="1"/>
            <a:r>
              <a:rPr lang="de-DE" sz="2800" dirty="0"/>
              <a:t>kleine Änderungen</a:t>
            </a:r>
          </a:p>
          <a:p>
            <a:pPr lvl="1"/>
            <a:r>
              <a:rPr lang="de-DE" sz="2800" dirty="0"/>
              <a:t>eine nach der anderen</a:t>
            </a:r>
          </a:p>
          <a:p>
            <a:r>
              <a:rPr lang="de-DE" sz="3200" dirty="0"/>
              <a:t>Kopie speichern</a:t>
            </a:r>
          </a:p>
          <a:p>
            <a:pPr lvl="1"/>
            <a:r>
              <a:rPr lang="de-DE" sz="2800" dirty="0"/>
              <a:t>egal was</a:t>
            </a:r>
          </a:p>
          <a:p>
            <a:pPr lvl="1"/>
            <a:r>
              <a:rPr lang="de-DE" sz="2800" dirty="0" err="1"/>
              <a:t>Logging</a:t>
            </a:r>
            <a:r>
              <a:rPr lang="de-DE" sz="2800" dirty="0"/>
              <a:t>!</a:t>
            </a:r>
          </a:p>
          <a:p>
            <a:r>
              <a:rPr lang="de-DE" sz="3200" dirty="0"/>
              <a:t>Internet-Recherche</a:t>
            </a:r>
          </a:p>
          <a:p>
            <a:r>
              <a:rPr lang="de-DE" sz="3200" dirty="0"/>
              <a:t>darüber reden</a:t>
            </a:r>
          </a:p>
          <a:p>
            <a:r>
              <a:rPr lang="de-DE" sz="3200" dirty="0"/>
              <a:t>Pause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333C67-181C-93F7-97C3-E721425321F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5900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Errors -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Error Messages lesen</a:t>
            </a:r>
          </a:p>
          <a:p>
            <a:r>
              <a:rPr lang="de-DE" sz="3600" dirty="0"/>
              <a:t>Error Handling </a:t>
            </a:r>
          </a:p>
          <a:p>
            <a:r>
              <a:rPr lang="de-DE" sz="3600" dirty="0"/>
              <a:t>Raising Errors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5E4F1C-8429-31AB-B74B-2D8A263EBB5E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54420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r>
              <a:rPr lang="de-DE" sz="3200" dirty="0"/>
              <a:t>Handeln exakt erfassen</a:t>
            </a:r>
          </a:p>
          <a:p>
            <a:r>
              <a:rPr lang="de-DE" sz="3200" dirty="0" err="1"/>
              <a:t>print</a:t>
            </a:r>
            <a:r>
              <a:rPr lang="de-DE" sz="3200" dirty="0"/>
              <a:t> </a:t>
            </a:r>
            <a:r>
              <a:rPr lang="de-DE" sz="3200" dirty="0" err="1"/>
              <a:t>statements</a:t>
            </a:r>
            <a:endParaRPr lang="de-DE" sz="3200" dirty="0"/>
          </a:p>
          <a:p>
            <a:pPr lvl="1"/>
            <a:r>
              <a:rPr lang="de-DE" sz="2800" dirty="0" err="1"/>
              <a:t>values</a:t>
            </a:r>
            <a:r>
              <a:rPr lang="de-DE" sz="2800" dirty="0"/>
              <a:t> von Variablen</a:t>
            </a:r>
          </a:p>
          <a:p>
            <a:r>
              <a:rPr lang="de-DE" sz="3200" dirty="0" err="1"/>
              <a:t>Logging</a:t>
            </a:r>
            <a:endParaRPr lang="de-DE" sz="3200" dirty="0"/>
          </a:p>
          <a:p>
            <a:r>
              <a:rPr lang="de-DE" sz="3200" dirty="0"/>
              <a:t>Debugging </a:t>
            </a:r>
            <a:r>
              <a:rPr lang="de-DE" sz="3200" dirty="0" err="1"/>
              <a:t>tools</a:t>
            </a:r>
            <a:r>
              <a:rPr lang="de-DE" sz="3200" dirty="0"/>
              <a:t> </a:t>
            </a:r>
            <a:endParaRPr lang="de-DE" sz="3200" dirty="0">
              <a:sym typeface="Wingdings" panose="05000000000000000000" pitchFamily="2" charset="2"/>
            </a:endParaRPr>
          </a:p>
          <a:p>
            <a:pPr lvl="1"/>
            <a:r>
              <a:rPr lang="de-DE" sz="2800" dirty="0">
                <a:sym typeface="Wingdings" panose="05000000000000000000" pitchFamily="2" charset="2"/>
              </a:rPr>
              <a:t>können Code pausieren!</a:t>
            </a: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D3B51E-EE05-4DA9-70FD-B79F38FE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340" y="7934246"/>
            <a:ext cx="5226319" cy="305450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AE4386-ED77-DF6A-6E17-1BC0CBD850EF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2952230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E95DC6-76F6-B904-DFA8-9FB2677B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54" y="7739142"/>
            <a:ext cx="8216691" cy="3136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D0AE3E2-F3DE-CB2B-3CCD-BCA97B52519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32083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E7DB89-8177-A28D-9A8E-5034845F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654" y="2068426"/>
            <a:ext cx="8216691" cy="313695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83FBD5-692B-9B21-5579-CE0BB2DA620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13390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AA7418-3597-445B-D901-AAC2B245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201" y="1690688"/>
            <a:ext cx="7067798" cy="41307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BE7DB89-8177-A28D-9A8E-5034845F8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554" y="7161126"/>
            <a:ext cx="8216691" cy="313695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59A4D2E-3898-8000-4087-D5CA5BABFA50}"/>
              </a:ext>
            </a:extLst>
          </p:cNvPr>
          <p:cNvSpPr txBox="1"/>
          <p:nvPr/>
        </p:nvSpPr>
        <p:spPr>
          <a:xfrm>
            <a:off x="838200" y="1825624"/>
            <a:ext cx="1051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print</a:t>
            </a:r>
            <a:r>
              <a:rPr lang="de-DE" sz="3600" dirty="0"/>
              <a:t> </a:t>
            </a:r>
            <a:r>
              <a:rPr lang="de-DE" sz="3600" dirty="0" err="1"/>
              <a:t>statements</a:t>
            </a:r>
            <a:r>
              <a:rPr lang="de-DE" sz="3600" dirty="0"/>
              <a:t> und </a:t>
            </a:r>
            <a:r>
              <a:rPr lang="de-DE" sz="3600" dirty="0" err="1"/>
              <a:t>Logging</a:t>
            </a:r>
            <a:endParaRPr lang="de-DE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OK für kleine Programme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Debuggers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Konzept von </a:t>
            </a:r>
            <a:r>
              <a:rPr lang="de-DE" sz="3600" dirty="0" err="1"/>
              <a:t>breakpoints</a:t>
            </a:r>
            <a:endParaRPr lang="de-DE" sz="36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de-DE" sz="3600" dirty="0"/>
              <a:t>Breakpoints = Punkte, wo Code stoppt und </a:t>
            </a:r>
            <a:r>
              <a:rPr lang="de-DE" sz="3600" dirty="0" err="1"/>
              <a:t>Stati</a:t>
            </a:r>
            <a:r>
              <a:rPr lang="de-DE" sz="3600" dirty="0"/>
              <a:t> betrachtet werden können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Schritt-Für-Schritt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35374-ED5C-134E-C989-50E5E8FE4CDD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81519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E896D72-8A4E-063A-48E3-756F047B7D1E}"/>
              </a:ext>
            </a:extLst>
          </p:cNvPr>
          <p:cNvSpPr txBox="1"/>
          <p:nvPr/>
        </p:nvSpPr>
        <p:spPr>
          <a:xfrm>
            <a:off x="838200" y="2019300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integrated</a:t>
            </a:r>
            <a:r>
              <a:rPr lang="de-DE" sz="3600" dirty="0"/>
              <a:t> </a:t>
            </a:r>
            <a:r>
              <a:rPr lang="de-DE" sz="3600" dirty="0" err="1"/>
              <a:t>development</a:t>
            </a:r>
            <a:r>
              <a:rPr lang="de-DE" sz="3600" dirty="0"/>
              <a:t> </a:t>
            </a:r>
            <a:r>
              <a:rPr lang="de-DE" sz="3600" dirty="0" err="1"/>
              <a:t>environments</a:t>
            </a:r>
            <a:r>
              <a:rPr lang="de-DE" sz="3600" dirty="0"/>
              <a:t> (IDE)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Debuggers inklusive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3600" dirty="0"/>
              <a:t>z.B. VS code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DBBE62-69BC-9E89-FF3E-17F599DB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20" y="3908562"/>
            <a:ext cx="7627959" cy="25273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50250E-1D6E-91DE-B261-AF2FDCA08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8" y="7534275"/>
            <a:ext cx="10282982" cy="311853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862DAEE-C3AE-98FD-B45C-11C5B978E366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297736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7DBBE62-69BC-9E89-FF3E-17F599DB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020" y="3429000"/>
            <a:ext cx="7627959" cy="25273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EA1D68F-541D-BCCC-71FD-A7EC7EB1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9" y="2342465"/>
            <a:ext cx="10282982" cy="31185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3031B48-B259-195D-5174-0826A0BE7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6" y="7516445"/>
            <a:ext cx="10354774" cy="272737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E1EF77C-67C9-8BE1-562F-28AE7E2DDCD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98362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1D68F-541D-BCCC-71FD-A7EC7EB1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309" y="2101165"/>
            <a:ext cx="10282982" cy="311853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3613271-4F2C-1806-601E-7103D9E1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26" y="2296745"/>
            <a:ext cx="10354774" cy="272737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AE5298-5D19-706A-D84F-919D90F2650C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82494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A1D68F-541D-BCCC-71FD-A7EC7EB13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0309" y="2101165"/>
            <a:ext cx="10282982" cy="311853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AE5298-5D19-706A-D84F-919D90F2650C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9FAD2C-85FC-898F-7527-CF8B0F455E9D}"/>
              </a:ext>
            </a:extLst>
          </p:cNvPr>
          <p:cNvSpPr txBox="1"/>
          <p:nvPr/>
        </p:nvSpPr>
        <p:spPr>
          <a:xfrm>
            <a:off x="751643" y="2101165"/>
            <a:ext cx="10688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Breakpoints setzen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Playsymbol mit Käfer / F5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Variablen, Call Stack, </a:t>
            </a:r>
            <a:r>
              <a:rPr lang="de-DE" sz="3600" dirty="0" err="1"/>
              <a:t>Expressions</a:t>
            </a:r>
            <a:endParaRPr lang="de-D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 err="1"/>
              <a:t>Step</a:t>
            </a:r>
            <a:r>
              <a:rPr lang="de-DE" sz="3600" dirty="0"/>
              <a:t> Over(F10), </a:t>
            </a:r>
            <a:r>
              <a:rPr lang="de-DE" sz="3600" dirty="0" err="1"/>
              <a:t>Step</a:t>
            </a:r>
            <a:r>
              <a:rPr lang="de-DE" sz="3600" dirty="0"/>
              <a:t> </a:t>
            </a:r>
            <a:r>
              <a:rPr lang="de-DE" sz="3600" dirty="0" err="1"/>
              <a:t>Into</a:t>
            </a:r>
            <a:r>
              <a:rPr lang="de-DE" sz="3600" dirty="0"/>
              <a:t> (F11), </a:t>
            </a:r>
            <a:r>
              <a:rPr lang="de-DE" sz="3600" dirty="0" err="1"/>
              <a:t>Step</a:t>
            </a:r>
            <a:r>
              <a:rPr lang="de-DE" sz="3600" dirty="0"/>
              <a:t> Out (Shift + F11)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dirty="0"/>
              <a:t>Beenden (Shift + F5)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645541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4F3105-4B58-283D-08C4-DE0A7FE260C1}"/>
              </a:ext>
            </a:extLst>
          </p:cNvPr>
          <p:cNvSpPr txBox="1"/>
          <p:nvPr/>
        </p:nvSpPr>
        <p:spPr>
          <a:xfrm>
            <a:off x="838200" y="19177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Falls kein 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pdb</a:t>
            </a:r>
            <a:r>
              <a:rPr lang="de-DE" sz="3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command</a:t>
            </a:r>
            <a:r>
              <a:rPr lang="de-DE" sz="3600" dirty="0"/>
              <a:t> </a:t>
            </a:r>
            <a:r>
              <a:rPr lang="de-DE" sz="3600" dirty="0" err="1"/>
              <a:t>line</a:t>
            </a:r>
            <a:r>
              <a:rPr lang="de-DE" sz="3600" dirty="0"/>
              <a:t> </a:t>
            </a:r>
            <a:r>
              <a:rPr lang="de-DE" sz="3600" dirty="0" err="1"/>
              <a:t>debugger</a:t>
            </a:r>
            <a:endParaRPr lang="de-DE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/>
              <a:t>in Python integriert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3600" dirty="0" err="1"/>
              <a:t>breakpoint</a:t>
            </a:r>
            <a:r>
              <a:rPr lang="de-DE" sz="3600" dirty="0"/>
              <a:t>()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BFD925-9DA4-6328-DF7B-E52EA60A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24" y="7326311"/>
            <a:ext cx="8274152" cy="38045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440B676-0061-1459-B3AC-33FDAB3E408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412831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24" y="1917700"/>
            <a:ext cx="8274152" cy="38045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78297B-55FC-C7A7-72C9-26512152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24" y="7292975"/>
            <a:ext cx="3801612" cy="13255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019A503-96EB-0815-7373-D191420A541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1724179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Messages lesen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wirken zunächst </a:t>
            </a:r>
            <a:r>
              <a:rPr lang="de-DE" sz="3600" dirty="0" err="1"/>
              <a:t>cryptisch</a:t>
            </a:r>
            <a:endParaRPr lang="de-DE" sz="3600" dirty="0"/>
          </a:p>
          <a:p>
            <a:r>
              <a:rPr lang="de-DE" sz="3600" dirty="0"/>
              <a:t>nützliche Informationen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7C1F821-E5A4-788B-DFBE-B6530386FD83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6243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4" y="1836993"/>
            <a:ext cx="6346876" cy="2918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EFC64-03A2-F186-DF0A-0023E5C8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24" y="5167312"/>
            <a:ext cx="3801612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99414A7-8EDF-01F5-991C-AECE42740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286" y="1493772"/>
            <a:ext cx="5623028" cy="466343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4D8EDF0-6405-B941-8F64-7759E8A6CDE4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3048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Tools zum Debuggen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endParaRPr lang="de-DE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56C350-722C-1AA2-4C7D-A3E5B296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88376" y="1825624"/>
            <a:ext cx="6346876" cy="2918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1EFC64-03A2-F186-DF0A-0023E5C8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05476" y="5532437"/>
            <a:ext cx="3801612" cy="132556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979EEB4-CE2D-0B33-C36E-88E2BB848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43" y="1690688"/>
            <a:ext cx="5122914" cy="424866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E308BAC-4604-AC07-7E36-FC489332A6DA}"/>
              </a:ext>
            </a:extLst>
          </p:cNvPr>
          <p:cNvSpPr txBox="1"/>
          <p:nvPr/>
        </p:nvSpPr>
        <p:spPr>
          <a:xfrm>
            <a:off x="2432050" y="6195218"/>
            <a:ext cx="732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ym typeface="Wingdings" panose="05000000000000000000" pitchFamily="2" charset="2"/>
              </a:rPr>
              <a:t> inkludierter Debugger oft besser </a:t>
            </a:r>
            <a:endParaRPr lang="de-DE" sz="3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07AF22-8006-1B7C-AB28-B4AFFFA95D2A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3342754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4000" dirty="0"/>
              <a:t>Ihr seid dran!</a:t>
            </a:r>
          </a:p>
          <a:p>
            <a:pPr marL="0" indent="0">
              <a:buNone/>
            </a:pPr>
            <a:r>
              <a:rPr lang="de-DE" sz="4000" dirty="0"/>
              <a:t>Zeit für Übungen!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218541020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Menti!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4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E5F689-257A-D698-0930-2BCD745E413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5C53C3-F8CD-9A02-C597-BD9D6697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54" y="1660523"/>
            <a:ext cx="5051491" cy="48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3925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Key Takeaways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A4247-86F9-501B-8BB8-1FEB27BC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2600" cy="4867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800" dirty="0"/>
          </a:p>
          <a:p>
            <a:r>
              <a:rPr lang="de-DE" sz="3200" dirty="0"/>
              <a:t>Code robuster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Handling</a:t>
            </a:r>
          </a:p>
          <a:p>
            <a:r>
              <a:rPr lang="de-DE" sz="3200" dirty="0">
                <a:sym typeface="Wingdings" panose="05000000000000000000" pitchFamily="2" charset="2"/>
              </a:rPr>
              <a:t>Eigene Error Messages</a:t>
            </a:r>
            <a:endParaRPr lang="de-DE" sz="3200" dirty="0"/>
          </a:p>
          <a:p>
            <a:r>
              <a:rPr lang="de-DE" sz="3200" dirty="0" err="1"/>
              <a:t>Logging</a:t>
            </a:r>
            <a:r>
              <a:rPr lang="de-DE" sz="3200" dirty="0"/>
              <a:t> </a:t>
            </a:r>
            <a:r>
              <a:rPr lang="de-DE" sz="3200" dirty="0">
                <a:sym typeface="Wingdings" panose="05000000000000000000" pitchFamily="2" charset="2"/>
              </a:rPr>
              <a:t> lesbarer</a:t>
            </a:r>
          </a:p>
          <a:p>
            <a:r>
              <a:rPr lang="de-DE" sz="3200" dirty="0">
                <a:sym typeface="Wingdings" panose="05000000000000000000" pitchFamily="2" charset="2"/>
              </a:rPr>
              <a:t>Skills zur Problemlösung</a:t>
            </a:r>
          </a:p>
          <a:p>
            <a:endParaRPr lang="de-DE" sz="3200" dirty="0">
              <a:sym typeface="Wingdings" panose="05000000000000000000" pitchFamily="2" charset="2"/>
            </a:endParaRPr>
          </a:p>
          <a:p>
            <a:r>
              <a:rPr lang="de-DE" sz="3200" dirty="0">
                <a:sym typeface="Wingdings" panose="05000000000000000000" pitchFamily="2" charset="2"/>
              </a:rPr>
              <a:t>Lest das Buch (es ist gut!)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838D4E-6D31-0839-E202-09AC2A2E5620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419228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075"/>
          </a:xfrm>
        </p:spPr>
        <p:txBody>
          <a:bodyPr>
            <a:normAutofit/>
          </a:bodyPr>
          <a:lstStyle/>
          <a:p>
            <a:pPr algn="ctr"/>
            <a:r>
              <a:rPr lang="de-DE" sz="6000" b="1" dirty="0"/>
              <a:t>Danke für eure Aufmerksamkeit!</a:t>
            </a:r>
            <a:br>
              <a:rPr lang="de-DE" sz="6000" b="1" dirty="0"/>
            </a:br>
            <a:br>
              <a:rPr lang="de-DE" sz="6000" b="1" dirty="0"/>
            </a:br>
            <a:r>
              <a:rPr lang="de-DE" sz="6000" b="1" dirty="0"/>
              <a:t>Habt ihr Fragen?</a:t>
            </a:r>
            <a:br>
              <a:rPr lang="de-DE" sz="6000" b="1" dirty="0"/>
            </a:br>
            <a:endParaRPr lang="de-DE" sz="60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24F802-AAA5-D2F8-81E6-18DBBCBF71F1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82396511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-3756621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12938399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0EECB5-199D-9CCA-5A03-A03639B7CD49}"/>
              </a:ext>
            </a:extLst>
          </p:cNvPr>
          <p:cNvSpPr txBox="1"/>
          <p:nvPr/>
        </p:nvSpPr>
        <p:spPr>
          <a:xfrm>
            <a:off x="-6302119" y="2950234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237C2-C00E-3973-5F5C-DB3C10C6127D}"/>
              </a:ext>
            </a:extLst>
          </p:cNvPr>
          <p:cNvSpPr txBox="1"/>
          <p:nvPr/>
        </p:nvSpPr>
        <p:spPr>
          <a:xfrm>
            <a:off x="13177306" y="2950233"/>
            <a:ext cx="54231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400" dirty="0"/>
              <a:t>fehlender Input</a:t>
            </a:r>
            <a:br>
              <a:rPr lang="de-DE" sz="2400" dirty="0"/>
            </a:br>
            <a:r>
              <a:rPr lang="de-DE" sz="2400" dirty="0" err="1"/>
              <a:t>value</a:t>
            </a:r>
            <a:r>
              <a:rPr lang="de-DE" sz="2400" dirty="0"/>
              <a:t> eines nicht existenten </a:t>
            </a:r>
            <a:r>
              <a:rPr lang="de-DE" sz="2400" dirty="0" err="1"/>
              <a:t>keys</a:t>
            </a:r>
            <a:br>
              <a:rPr lang="de-DE" sz="2400" dirty="0"/>
            </a:b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ValueError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A2CC3-F21E-8920-A4DA-7D0958988167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</p:spTree>
    <p:extLst>
      <p:ext uri="{BB962C8B-B14F-4D97-AF65-F5344CB8AC3E}">
        <p14:creationId xmlns:p14="http://schemas.microsoft.com/office/powerpoint/2010/main" val="251994637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2048773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12938399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E968A59-291E-3986-2A8F-A307E4BB5335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5B94DD6-D43B-E0AE-1520-4E3E3C12AB7A}"/>
              </a:ext>
            </a:extLst>
          </p:cNvPr>
          <p:cNvSpPr txBox="1"/>
          <p:nvPr/>
        </p:nvSpPr>
        <p:spPr>
          <a:xfrm>
            <a:off x="751935" y="2950233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93936A1-1142-1956-0408-89A561497578}"/>
              </a:ext>
            </a:extLst>
          </p:cNvPr>
          <p:cNvSpPr txBox="1"/>
          <p:nvPr/>
        </p:nvSpPr>
        <p:spPr>
          <a:xfrm>
            <a:off x="12938399" y="3039133"/>
            <a:ext cx="54231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800" dirty="0" err="1">
                <a:sym typeface="Wingdings" panose="05000000000000000000" pitchFamily="2" charset="2"/>
              </a:rPr>
              <a:t>NameError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TypeError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ZeroDivisionError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>
                <a:sym typeface="Wingdings" panose="05000000000000000000" pitchFamily="2" charset="2"/>
              </a:rPr>
              <a:t>…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8801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85F34-E80D-0D22-8C50-8837E3B0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b="1" dirty="0"/>
              <a:t>Error Typen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69443E-9FE2-4AEC-8360-A9BFB06B5454}"/>
              </a:ext>
            </a:extLst>
          </p:cNvPr>
          <p:cNvSpPr/>
          <p:nvPr/>
        </p:nvSpPr>
        <p:spPr>
          <a:xfrm>
            <a:off x="2048773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/>
              <a:t>Syntax Error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8944BCB-7F2B-5BF3-4638-522B3ACC737D}"/>
              </a:ext>
            </a:extLst>
          </p:cNvPr>
          <p:cNvSpPr/>
          <p:nvPr/>
        </p:nvSpPr>
        <p:spPr>
          <a:xfrm>
            <a:off x="7313762" y="1506447"/>
            <a:ext cx="2829465" cy="122812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Exceptions</a:t>
            </a:r>
            <a:r>
              <a:rPr lang="de-DE" sz="2800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8237C2-C00E-3973-5F5C-DB3C10C6127D}"/>
              </a:ext>
            </a:extLst>
          </p:cNvPr>
          <p:cNvSpPr txBox="1"/>
          <p:nvPr/>
        </p:nvSpPr>
        <p:spPr>
          <a:xfrm>
            <a:off x="6096000" y="2950233"/>
            <a:ext cx="5423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andere Fehler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z.B.:</a:t>
            </a:r>
            <a:br>
              <a:rPr lang="de-DE" sz="2400" dirty="0"/>
            </a:br>
            <a:r>
              <a:rPr lang="de-DE" sz="2800" dirty="0" err="1">
                <a:sym typeface="Wingdings" panose="05000000000000000000" pitchFamily="2" charset="2"/>
              </a:rPr>
              <a:t>NameError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TypeError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 err="1">
                <a:sym typeface="Wingdings" panose="05000000000000000000" pitchFamily="2" charset="2"/>
              </a:rPr>
              <a:t>ZeroDivisionError</a:t>
            </a:r>
            <a:br>
              <a:rPr lang="de-DE" sz="2800" dirty="0">
                <a:sym typeface="Wingdings" panose="05000000000000000000" pitchFamily="2" charset="2"/>
              </a:rPr>
            </a:br>
            <a:r>
              <a:rPr lang="de-DE" sz="2800" dirty="0">
                <a:sym typeface="Wingdings" panose="05000000000000000000" pitchFamily="2" charset="2"/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>
                <a:sym typeface="Wingdings" panose="05000000000000000000" pitchFamily="2" charset="2"/>
              </a:rPr>
              <a:t>Abfangbar (</a:t>
            </a:r>
            <a:r>
              <a:rPr lang="de-DE" sz="2800" dirty="0" err="1">
                <a:sym typeface="Wingdings" panose="05000000000000000000" pitchFamily="2" charset="2"/>
              </a:rPr>
              <a:t>try</a:t>
            </a:r>
            <a:r>
              <a:rPr lang="de-DE" sz="2800" dirty="0">
                <a:sym typeface="Wingdings" panose="05000000000000000000" pitchFamily="2" charset="2"/>
              </a:rPr>
              <a:t> - </a:t>
            </a:r>
            <a:r>
              <a:rPr lang="de-DE" sz="2800" dirty="0" err="1">
                <a:sym typeface="Wingdings" panose="05000000000000000000" pitchFamily="2" charset="2"/>
              </a:rPr>
              <a:t>except</a:t>
            </a:r>
            <a:r>
              <a:rPr lang="de-DE" sz="2800" dirty="0">
                <a:sym typeface="Wingdings" panose="05000000000000000000" pitchFamily="2" charset="2"/>
              </a:rPr>
              <a:t>)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5528A52-C7FE-BFE1-9592-878941A6866B}"/>
              </a:ext>
            </a:extLst>
          </p:cNvPr>
          <p:cNvSpPr txBox="1"/>
          <p:nvPr/>
        </p:nvSpPr>
        <p:spPr>
          <a:xfrm>
            <a:off x="10871200" y="6642556"/>
            <a:ext cx="295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Anton Kress &amp; Julian Reger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322839E-3D62-32F1-D577-AB602AA42D1D}"/>
              </a:ext>
            </a:extLst>
          </p:cNvPr>
          <p:cNvSpPr txBox="1"/>
          <p:nvPr/>
        </p:nvSpPr>
        <p:spPr>
          <a:xfrm>
            <a:off x="751935" y="2905780"/>
            <a:ext cx="542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korrekt geschrieben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Nicht abfangbar</a:t>
            </a:r>
          </a:p>
        </p:txBody>
      </p:sp>
    </p:spTree>
    <p:extLst>
      <p:ext uri="{BB962C8B-B14F-4D97-AF65-F5344CB8AC3E}">
        <p14:creationId xmlns:p14="http://schemas.microsoft.com/office/powerpoint/2010/main" val="3805016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Breitbild</PresentationFormat>
  <Paragraphs>397</Paragraphs>
  <Slides>65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0" baseType="lpstr">
      <vt:lpstr>Aptos</vt:lpstr>
      <vt:lpstr>Aptos Display</vt:lpstr>
      <vt:lpstr>Arial</vt:lpstr>
      <vt:lpstr>Wingdings</vt:lpstr>
      <vt:lpstr>Office</vt:lpstr>
      <vt:lpstr>PowerPoint-Präsentation</vt:lpstr>
      <vt:lpstr>PowerPoint-Präsentation</vt:lpstr>
      <vt:lpstr>Errors, Logging und Debugging</vt:lpstr>
      <vt:lpstr>Errors</vt:lpstr>
      <vt:lpstr>Errors - Agenda</vt:lpstr>
      <vt:lpstr>Error Messages lesen</vt:lpstr>
      <vt:lpstr>Error Typen</vt:lpstr>
      <vt:lpstr>Error Typen</vt:lpstr>
      <vt:lpstr>Error Typen</vt:lpstr>
      <vt:lpstr>Beispiel Exception</vt:lpstr>
      <vt:lpstr>Beispiel Exception</vt:lpstr>
      <vt:lpstr>Error Messages lesen</vt:lpstr>
      <vt:lpstr>Error Messages lesen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Error Handling</vt:lpstr>
      <vt:lpstr>Beispiel </vt:lpstr>
      <vt:lpstr>Beispiel </vt:lpstr>
      <vt:lpstr>Error Handling </vt:lpstr>
      <vt:lpstr>Raising Errors </vt:lpstr>
      <vt:lpstr>Raising Errors </vt:lpstr>
      <vt:lpstr>Errors </vt:lpstr>
      <vt:lpstr>Logging</vt:lpstr>
      <vt:lpstr>Logging - Agenda</vt:lpstr>
      <vt:lpstr>Wofür ist Logging nützlich?</vt:lpstr>
      <vt:lpstr>Wofür ist Logging nützlich?</vt:lpstr>
      <vt:lpstr>Logging Konfiguration</vt:lpstr>
      <vt:lpstr>Severity </vt:lpstr>
      <vt:lpstr>Severity </vt:lpstr>
      <vt:lpstr>Severity </vt:lpstr>
      <vt:lpstr>Severity </vt:lpstr>
      <vt:lpstr>Severity </vt:lpstr>
      <vt:lpstr>Severity </vt:lpstr>
      <vt:lpstr>Severity</vt:lpstr>
      <vt:lpstr>Severity</vt:lpstr>
      <vt:lpstr>How to log</vt:lpstr>
      <vt:lpstr>How to log</vt:lpstr>
      <vt:lpstr>How to log</vt:lpstr>
      <vt:lpstr>Logging </vt:lpstr>
      <vt:lpstr>Debugging</vt:lpstr>
      <vt:lpstr>Debugging - Agenda</vt:lpstr>
      <vt:lpstr>Strategien zum Debuggen</vt:lpstr>
      <vt:lpstr>Strategien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Tools zum Debuggen</vt:lpstr>
      <vt:lpstr>Debugging </vt:lpstr>
      <vt:lpstr>Menti! </vt:lpstr>
      <vt:lpstr>Key Takeaways</vt:lpstr>
      <vt:lpstr>Danke für eure Aufmerksamkeit!  Habt ihr Fragen?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Reger, Julian</dc:creator>
  <cp:lastModifiedBy>Kress, Anton</cp:lastModifiedBy>
  <cp:revision>2</cp:revision>
  <dcterms:created xsi:type="dcterms:W3CDTF">2025-04-23T21:08:51Z</dcterms:created>
  <dcterms:modified xsi:type="dcterms:W3CDTF">2025-04-24T09:33:50Z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2025-04-23T22:08:19Z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2da4b1ec-08fa-48cd-9a35-1a85341da923</vt:lpwstr>
  </property>
  <property fmtid="{D5CDD505-2E9C-101B-9397-08002B2CF9AE}" pid="8" name="MSIP_Label_ff6dbec8-95a8-4638-9f5f-bd076536645c_ContentBits">
    <vt:lpwstr>0</vt:lpwstr>
  </property>
</Properties>
</file>