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510" r:id="rId6"/>
    <p:sldId id="767" r:id="rId7"/>
    <p:sldId id="781" r:id="rId8"/>
    <p:sldId id="782" r:id="rId9"/>
    <p:sldId id="783" r:id="rId10"/>
    <p:sldId id="789" r:id="rId11"/>
    <p:sldId id="784" r:id="rId12"/>
    <p:sldId id="785" r:id="rId13"/>
    <p:sldId id="787" r:id="rId14"/>
    <p:sldId id="786" r:id="rId15"/>
    <p:sldId id="7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F9975-2F18-4389-ACE7-8043F9DA182E}" v="2" dt="2020-08-22T22:41:07.051"/>
    <p1510:client id="{D2BEB5E5-2CC9-4504-8ED1-64ECA5E10B6F}" v="144" dt="2020-08-24T13:46:26.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tzhober, Daisy" userId="S::dglotzhober@deloitte.com::48165905-6993-4e70-be7d-9d227d83c169" providerId="AD" clId="Web-{D2BEB5E5-2CC9-4504-8ED1-64ECA5E10B6F}"/>
    <pc:docChg chg="modSld">
      <pc:chgData name="Glotzhober, Daisy" userId="S::dglotzhober@deloitte.com::48165905-6993-4e70-be7d-9d227d83c169" providerId="AD" clId="Web-{D2BEB5E5-2CC9-4504-8ED1-64ECA5E10B6F}" dt="2020-08-24T13:46:26.688" v="135"/>
      <pc:docMkLst>
        <pc:docMk/>
      </pc:docMkLst>
      <pc:sldChg chg="modSp">
        <pc:chgData name="Glotzhober, Daisy" userId="S::dglotzhober@deloitte.com::48165905-6993-4e70-be7d-9d227d83c169" providerId="AD" clId="Web-{D2BEB5E5-2CC9-4504-8ED1-64ECA5E10B6F}" dt="2020-08-24T13:40:14.301" v="32" actId="14100"/>
        <pc:sldMkLst>
          <pc:docMk/>
          <pc:sldMk cId="3235452755" sldId="510"/>
        </pc:sldMkLst>
        <pc:spChg chg="mod">
          <ac:chgData name="Glotzhober, Daisy" userId="S::dglotzhober@deloitte.com::48165905-6993-4e70-be7d-9d227d83c169" providerId="AD" clId="Web-{D2BEB5E5-2CC9-4504-8ED1-64ECA5E10B6F}" dt="2020-08-24T13:40:14.301" v="32" actId="14100"/>
          <ac:spMkLst>
            <pc:docMk/>
            <pc:sldMk cId="3235452755" sldId="510"/>
            <ac:spMk id="12" creationId="{CD4FC6FF-7178-4AE2-95E1-C964A4F75E16}"/>
          </ac:spMkLst>
        </pc:spChg>
      </pc:sldChg>
      <pc:sldChg chg="addSp delSp modSp">
        <pc:chgData name="Glotzhober, Daisy" userId="S::dglotzhober@deloitte.com::48165905-6993-4e70-be7d-9d227d83c169" providerId="AD" clId="Web-{D2BEB5E5-2CC9-4504-8ED1-64ECA5E10B6F}" dt="2020-08-24T13:46:26.688" v="135"/>
        <pc:sldMkLst>
          <pc:docMk/>
          <pc:sldMk cId="1866207152" sldId="767"/>
        </pc:sldMkLst>
        <pc:spChg chg="mod">
          <ac:chgData name="Glotzhober, Daisy" userId="S::dglotzhober@deloitte.com::48165905-6993-4e70-be7d-9d227d83c169" providerId="AD" clId="Web-{D2BEB5E5-2CC9-4504-8ED1-64ECA5E10B6F}" dt="2020-08-24T13:41:41.366" v="77" actId="20577"/>
          <ac:spMkLst>
            <pc:docMk/>
            <pc:sldMk cId="1866207152" sldId="767"/>
            <ac:spMk id="17" creationId="{3A81BBA3-BC48-4C54-905A-F5C3449A7FE7}"/>
          </ac:spMkLst>
        </pc:spChg>
        <pc:spChg chg="add del mod">
          <ac:chgData name="Glotzhober, Daisy" userId="S::dglotzhober@deloitte.com::48165905-6993-4e70-be7d-9d227d83c169" providerId="AD" clId="Web-{D2BEB5E5-2CC9-4504-8ED1-64ECA5E10B6F}" dt="2020-08-24T13:42:12.336" v="96"/>
          <ac:spMkLst>
            <pc:docMk/>
            <pc:sldMk cId="1866207152" sldId="767"/>
            <ac:spMk id="18" creationId="{3B51F276-62FE-4A48-A223-7B9F546239D4}"/>
          </ac:spMkLst>
        </pc:spChg>
        <pc:spChg chg="add del mod">
          <ac:chgData name="Glotzhober, Daisy" userId="S::dglotzhober@deloitte.com::48165905-6993-4e70-be7d-9d227d83c169" providerId="AD" clId="Web-{D2BEB5E5-2CC9-4504-8ED1-64ECA5E10B6F}" dt="2020-08-24T13:42:12.336" v="95"/>
          <ac:spMkLst>
            <pc:docMk/>
            <pc:sldMk cId="1866207152" sldId="767"/>
            <ac:spMk id="20" creationId="{D8158181-F2E8-48CC-BCED-CA4D50CEF742}"/>
          </ac:spMkLst>
        </pc:spChg>
        <pc:spChg chg="mod">
          <ac:chgData name="Glotzhober, Daisy" userId="S::dglotzhober@deloitte.com::48165905-6993-4e70-be7d-9d227d83c169" providerId="AD" clId="Web-{D2BEB5E5-2CC9-4504-8ED1-64ECA5E10B6F}" dt="2020-08-24T13:43:04.166" v="125" actId="20577"/>
          <ac:spMkLst>
            <pc:docMk/>
            <pc:sldMk cId="1866207152" sldId="767"/>
            <ac:spMk id="21" creationId="{72BF6DD8-FB85-4AC2-8953-67944B7467C9}"/>
          </ac:spMkLst>
        </pc:spChg>
        <pc:spChg chg="add mod">
          <ac:chgData name="Glotzhober, Daisy" userId="S::dglotzhober@deloitte.com::48165905-6993-4e70-be7d-9d227d83c169" providerId="AD" clId="Web-{D2BEB5E5-2CC9-4504-8ED1-64ECA5E10B6F}" dt="2020-08-24T13:42:37.212" v="104" actId="20577"/>
          <ac:spMkLst>
            <pc:docMk/>
            <pc:sldMk cId="1866207152" sldId="767"/>
            <ac:spMk id="22" creationId="{A2CF8837-DA4F-4112-B150-3488931EEC6F}"/>
          </ac:spMkLst>
        </pc:spChg>
        <pc:spChg chg="add mod">
          <ac:chgData name="Glotzhober, Daisy" userId="S::dglotzhober@deloitte.com::48165905-6993-4e70-be7d-9d227d83c169" providerId="AD" clId="Web-{D2BEB5E5-2CC9-4504-8ED1-64ECA5E10B6F}" dt="2020-08-24T13:42:42.290" v="123" actId="20577"/>
          <ac:spMkLst>
            <pc:docMk/>
            <pc:sldMk cId="1866207152" sldId="767"/>
            <ac:spMk id="23" creationId="{59D58B79-BBEB-4EDC-AB64-DED1B79FC45E}"/>
          </ac:spMkLst>
        </pc:spChg>
        <pc:spChg chg="mod">
          <ac:chgData name="Glotzhober, Daisy" userId="S::dglotzhober@deloitte.com::48165905-6993-4e70-be7d-9d227d83c169" providerId="AD" clId="Web-{D2BEB5E5-2CC9-4504-8ED1-64ECA5E10B6F}" dt="2020-08-24T13:43:41.401" v="131" actId="1076"/>
          <ac:spMkLst>
            <pc:docMk/>
            <pc:sldMk cId="1866207152" sldId="767"/>
            <ac:spMk id="27" creationId="{743EC322-B36C-400E-BD61-F31C324ED6AA}"/>
          </ac:spMkLst>
        </pc:spChg>
        <pc:spChg chg="mod">
          <ac:chgData name="Glotzhober, Daisy" userId="S::dglotzhober@deloitte.com::48165905-6993-4e70-be7d-9d227d83c169" providerId="AD" clId="Web-{D2BEB5E5-2CC9-4504-8ED1-64ECA5E10B6F}" dt="2020-08-24T13:42:17.164" v="98" actId="20577"/>
          <ac:spMkLst>
            <pc:docMk/>
            <pc:sldMk cId="1866207152" sldId="767"/>
            <ac:spMk id="41" creationId="{9FF5EBAF-19DA-46AC-8849-C9A2CB07F6F7}"/>
          </ac:spMkLst>
        </pc:spChg>
        <pc:cxnChg chg="add mod">
          <ac:chgData name="Glotzhober, Daisy" userId="S::dglotzhober@deloitte.com::48165905-6993-4e70-be7d-9d227d83c169" providerId="AD" clId="Web-{D2BEB5E5-2CC9-4504-8ED1-64ECA5E10B6F}" dt="2020-08-24T13:46:26.688" v="135"/>
          <ac:cxnSpMkLst>
            <pc:docMk/>
            <pc:sldMk cId="1866207152" sldId="767"/>
            <ac:cxnSpMk id="24" creationId="{0A9EDC66-3878-45CF-AA39-330B9F91B4AB}"/>
          </ac:cxnSpMkLst>
        </pc:cxnChg>
      </pc:sldChg>
    </pc:docChg>
  </pc:docChgLst>
  <pc:docChgLst>
    <pc:chgData name="Goldstein, Chad" userId="S::cgoldstein@deloitte.com::cdf464b9-18aa-43f5-a669-723470b139b0" providerId="AD" clId="Web-{3EFF9975-2F18-4389-ACE7-8043F9DA182E}"/>
    <pc:docChg chg="modSld">
      <pc:chgData name="Goldstein, Chad" userId="S::cgoldstein@deloitte.com::cdf464b9-18aa-43f5-a669-723470b139b0" providerId="AD" clId="Web-{3EFF9975-2F18-4389-ACE7-8043F9DA182E}" dt="2020-08-22T22:41:07.020" v="1" actId="1076"/>
      <pc:docMkLst>
        <pc:docMk/>
      </pc:docMkLst>
      <pc:sldChg chg="modSp">
        <pc:chgData name="Goldstein, Chad" userId="S::cgoldstein@deloitte.com::cdf464b9-18aa-43f5-a669-723470b139b0" providerId="AD" clId="Web-{3EFF9975-2F18-4389-ACE7-8043F9DA182E}" dt="2020-08-22T22:41:07.020" v="1" actId="1076"/>
        <pc:sldMkLst>
          <pc:docMk/>
          <pc:sldMk cId="1967406493" sldId="781"/>
        </pc:sldMkLst>
        <pc:spChg chg="mod">
          <ac:chgData name="Goldstein, Chad" userId="S::cgoldstein@deloitte.com::cdf464b9-18aa-43f5-a669-723470b139b0" providerId="AD" clId="Web-{3EFF9975-2F18-4389-ACE7-8043F9DA182E}" dt="2020-08-22T22:41:07.020" v="1" actId="1076"/>
          <ac:spMkLst>
            <pc:docMk/>
            <pc:sldMk cId="1967406493" sldId="781"/>
            <ac:spMk id="57" creationId="{8696A25C-1B55-45A4-9EBE-BB7C400D159B}"/>
          </ac:spMkLst>
        </pc:spChg>
        <pc:cxnChg chg="mod">
          <ac:chgData name="Goldstein, Chad" userId="S::cgoldstein@deloitte.com::cdf464b9-18aa-43f5-a669-723470b139b0" providerId="AD" clId="Web-{3EFF9975-2F18-4389-ACE7-8043F9DA182E}" dt="2020-08-22T22:41:07.020" v="1" actId="1076"/>
          <ac:cxnSpMkLst>
            <pc:docMk/>
            <pc:sldMk cId="1967406493" sldId="781"/>
            <ac:cxnSpMk id="65" creationId="{8AD5589F-CAE0-4D3C-985C-1E7A27ADD9F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15018-7A4E-4A59-8106-16FA3299902F}"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7E6D0-40CD-4E10-9739-E05AEF9D156B}" type="slidenum">
              <a:rPr lang="en-US" smtClean="0"/>
              <a:t>‹#›</a:t>
            </a:fld>
            <a:endParaRPr lang="en-US"/>
          </a:p>
        </p:txBody>
      </p:sp>
    </p:spTree>
    <p:extLst>
      <p:ext uri="{BB962C8B-B14F-4D97-AF65-F5344CB8AC3E}">
        <p14:creationId xmlns:p14="http://schemas.microsoft.com/office/powerpoint/2010/main" val="161646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731838"/>
            <a:ext cx="6497638" cy="36544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96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6C5B-2D19-41DE-B229-85C5CA9D50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24D893-409D-4F72-902E-A3FD893C4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0B524-7750-4A70-A635-46E88E95FFA8}"/>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5" name="Footer Placeholder 4">
            <a:extLst>
              <a:ext uri="{FF2B5EF4-FFF2-40B4-BE49-F238E27FC236}">
                <a16:creationId xmlns:a16="http://schemas.microsoft.com/office/drawing/2014/main" id="{4665ACDB-282B-477B-9083-611DC1A88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032DD-E539-4DF4-ADB7-DF1214830808}"/>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222718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28A3-8D6B-46D5-8F96-C267E7A33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4EA669-24B7-4F3F-A7AC-67B86F31AB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4BCEE-9EF5-47B5-8A3D-D45BA6E0E78B}"/>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5" name="Footer Placeholder 4">
            <a:extLst>
              <a:ext uri="{FF2B5EF4-FFF2-40B4-BE49-F238E27FC236}">
                <a16:creationId xmlns:a16="http://schemas.microsoft.com/office/drawing/2014/main" id="{1AB8CC3C-C514-4747-9882-F573B0489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DD6E8-BC78-4195-A0BA-75B10C2F2130}"/>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406273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F98D9-3629-45FD-81B8-F8CA1EFB3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8357F4-DCBD-48B1-9A25-3E0CDF265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AE019-1574-485C-A8A8-7BAA40A2DCA8}"/>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5" name="Footer Placeholder 4">
            <a:extLst>
              <a:ext uri="{FF2B5EF4-FFF2-40B4-BE49-F238E27FC236}">
                <a16:creationId xmlns:a16="http://schemas.microsoft.com/office/drawing/2014/main" id="{CCD9EAE9-D092-4ABC-8F0F-F2B0BEE8D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EFEAE-80F5-420C-9199-A2A8ABDE8468}"/>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2154601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6" name="Date Placeholder 5">
            <a:extLst>
              <a:ext uri="{FF2B5EF4-FFF2-40B4-BE49-F238E27FC236}">
                <a16:creationId xmlns:a16="http://schemas.microsoft.com/office/drawing/2014/main" id="{1DD4880E-8AB0-4D30-A0DE-E3AE4C0A7A8C}"/>
              </a:ext>
            </a:extLst>
          </p:cNvPr>
          <p:cNvSpPr>
            <a:spLocks noGrp="1"/>
          </p:cNvSpPr>
          <p:nvPr>
            <p:ph type="dt" sz="half" idx="11"/>
          </p:nvPr>
        </p:nvSpPr>
        <p:spPr/>
        <p:txBody>
          <a:bodyPr/>
          <a:lstStyle/>
          <a:p>
            <a:endParaRPr lang="en-US"/>
          </a:p>
        </p:txBody>
      </p:sp>
      <p:sp>
        <p:nvSpPr>
          <p:cNvPr id="8" name="Footer Placeholder 7">
            <a:extLst>
              <a:ext uri="{FF2B5EF4-FFF2-40B4-BE49-F238E27FC236}">
                <a16:creationId xmlns:a16="http://schemas.microsoft.com/office/drawing/2014/main" id="{B98B6614-9F2D-484C-B18A-F2E11E8DE162}"/>
              </a:ext>
            </a:extLst>
          </p:cNvPr>
          <p:cNvSpPr>
            <a:spLocks noGrp="1"/>
          </p:cNvSpPr>
          <p:nvPr>
            <p:ph type="ftr" sz="quarter" idx="12"/>
          </p:nvPr>
        </p:nvSpPr>
        <p:spPr/>
        <p:txBody>
          <a:bodyPr/>
          <a:lstStyle/>
          <a:p>
            <a:endParaRPr lang="en-US"/>
          </a:p>
        </p:txBody>
      </p:sp>
      <p:sp>
        <p:nvSpPr>
          <p:cNvPr id="9" name="Slide Number Placeholder 8">
            <a:extLst>
              <a:ext uri="{FF2B5EF4-FFF2-40B4-BE49-F238E27FC236}">
                <a16:creationId xmlns:a16="http://schemas.microsoft.com/office/drawing/2014/main" id="{3FD01E89-0719-41DF-9A8F-AC7EEE81717D}"/>
              </a:ext>
            </a:extLst>
          </p:cNvPr>
          <p:cNvSpPr>
            <a:spLocks noGrp="1"/>
          </p:cNvSpPr>
          <p:nvPr>
            <p:ph type="sldNum" sz="quarter" idx="13"/>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42523073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F531-4220-4F3D-A564-108AB5AC9E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D1A0A9-AC9E-495E-9F84-8F52EFA4C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0ADAF-8FD4-41B2-A857-8833439B878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4F06D33-EEB8-4EDE-A017-BF8E51E01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2AB88-2A23-4F63-983B-D82AE2C39AFF}"/>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1442894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D58-8280-4ACC-93FF-22383A2F1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03C9A-1AA5-484F-81B7-DB40D4A603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23664-BCD9-4534-BF0C-E852AAC0047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92CEE96-928F-47B3-B5E2-BA80C53AE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43C7-E17A-4759-B577-A1B0B04C069F}"/>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3175449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BB30-3015-426C-9CD1-9D25A39926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93C6E5-7752-4068-8F36-246D11EC1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C15423-1A51-46FE-AE5E-725DC76947F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9D01C8-259F-49F5-A51A-06C887606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5AD6D-168C-4454-B55C-87B6AD110F94}"/>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1344677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1910-EC44-4D80-80A5-A999FA284F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797BDB-0313-447C-9100-790EE79DE3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62A43D-0942-4A00-925F-16F0E5B68F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0AA4CF-87B7-401B-9631-7379863F016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A16D56E-5186-4DBF-BE81-9433847D4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70C10-0DE8-4E44-BB97-000E8995A797}"/>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305408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B8E4-EB32-44C6-B3FF-8A7D18E884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1DD87-CD64-4A93-A588-6ADC5A887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C0ADF3-85BA-44BB-AE02-51C502C3AD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8AA971-8A5E-49D4-94D7-C9FF1E9FA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35D03B-EC15-4441-8849-C546485F3C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D8D14A-DA8B-4160-A6F2-095821E4692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2BAD82-5B36-4051-BBB9-316DD848F4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30EEA-DB5E-446D-83AE-84176939863C}"/>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1101263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FE18-2495-4F0F-B6D6-73011E4FC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A9FC4A-00E4-4E91-ABF2-C8C4170B095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B36E4FA-4B01-4F97-BA9D-D992D1A6B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704A0-B946-4931-ACE6-E88CC21623EF}"/>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576237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8C2EA-0470-43F9-B284-95DD71EF373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D519E9A-02DD-4C1F-B1DA-CA9176A91D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9C688D-2831-4B63-B2CD-FA8AD7CCF884}"/>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151190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2F6F-039D-4769-AEE4-677165E21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52A89-04A7-47B0-9344-31F4192ED3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246A7-03FF-4FFB-8FEF-73DA646246B6}"/>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5" name="Footer Placeholder 4">
            <a:extLst>
              <a:ext uri="{FF2B5EF4-FFF2-40B4-BE49-F238E27FC236}">
                <a16:creationId xmlns:a16="http://schemas.microsoft.com/office/drawing/2014/main" id="{D51F9D35-3DF1-47C5-B93B-7173A9182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6C2ED-1016-4230-BC27-40BE3ED7D78A}"/>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2617256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0CE8-BDC5-47BD-BF07-CE4969D1E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656F2-AE25-462B-BDAE-1C266F740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2D6354-CB9D-4238-832D-5D473DDD0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7BE23B-56A8-4B6B-A041-0FBA9462A98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98FF9A0-6A79-4F7C-AFCA-9D76BBBFC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63DF8-551A-4EF9-A777-4220978A276E}"/>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3446052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7DB8-BE5E-45FE-B5AA-787869593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66C5F-3C28-4DFF-A571-58CE41B06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C723E0-5E74-4096-9199-BAF01320B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0D6401-B3D3-4BD6-BC4F-09DD263F766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4D1A475-FAAC-4F1D-B2E5-8AD25BA20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5EA09-6A3C-49AC-A655-E1C46D9F578F}"/>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3883164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8AF8-4031-4394-B71B-005B8A784E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C30DA-0560-40B0-9BDA-C48EB60841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14B01-398B-4638-A1DB-AB9F2AF8738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8B5D581-59F6-468D-A6B2-76295ADBD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C7103-8DA7-4947-B283-D000ED0152F9}"/>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4243461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09E17-4D7A-4173-8535-B22FFAB1D1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59610-FD03-4D4A-A2A1-4FC955D072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B4868-EEA2-4263-93DC-C6BE8671375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7D85CDD-B5DA-40AC-901B-C5E8D7BFE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62EE8-346C-4144-8C9B-A68BF85DC843}"/>
              </a:ext>
            </a:extLst>
          </p:cNvPr>
          <p:cNvSpPr>
            <a:spLocks noGrp="1"/>
          </p:cNvSpPr>
          <p:nvPr>
            <p:ph type="sldNum" sz="quarter" idx="12"/>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3373891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2" name="Date Placeholder 1">
            <a:extLst>
              <a:ext uri="{FF2B5EF4-FFF2-40B4-BE49-F238E27FC236}">
                <a16:creationId xmlns:a16="http://schemas.microsoft.com/office/drawing/2014/main" id="{FE3C8076-1566-4416-A1EF-CE2919200E59}"/>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09D06A3D-F78F-48F6-AD7E-A3A10BEE253B}"/>
              </a:ext>
            </a:extLst>
          </p:cNvPr>
          <p:cNvSpPr>
            <a:spLocks noGrp="1"/>
          </p:cNvSpPr>
          <p:nvPr>
            <p:ph type="ftr" sz="quarter" idx="12"/>
          </p:nvPr>
        </p:nvSpPr>
        <p:spPr/>
        <p:txBody>
          <a:bodyPr/>
          <a:lstStyle/>
          <a:p>
            <a:endParaRPr lang="en-US"/>
          </a:p>
        </p:txBody>
      </p:sp>
      <p:sp>
        <p:nvSpPr>
          <p:cNvPr id="5" name="Slide Number Placeholder 4">
            <a:extLst>
              <a:ext uri="{FF2B5EF4-FFF2-40B4-BE49-F238E27FC236}">
                <a16:creationId xmlns:a16="http://schemas.microsoft.com/office/drawing/2014/main" id="{61DED13E-BCBE-4C9C-8ABE-38C984586399}"/>
              </a:ext>
            </a:extLst>
          </p:cNvPr>
          <p:cNvSpPr>
            <a:spLocks noGrp="1"/>
          </p:cNvSpPr>
          <p:nvPr>
            <p:ph type="sldNum" sz="quarter" idx="13"/>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35122385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2" name="Date Placeholder 1">
            <a:extLst>
              <a:ext uri="{FF2B5EF4-FFF2-40B4-BE49-F238E27FC236}">
                <a16:creationId xmlns:a16="http://schemas.microsoft.com/office/drawing/2014/main" id="{A577E15B-A4E0-4282-B1E0-D8BB984F7685}"/>
              </a:ext>
            </a:extLst>
          </p:cNvPr>
          <p:cNvSpPr>
            <a:spLocks noGrp="1"/>
          </p:cNvSpPr>
          <p:nvPr>
            <p:ph type="dt" sz="half" idx="21"/>
          </p:nvPr>
        </p:nvSpPr>
        <p:spPr/>
        <p:txBody>
          <a:bodyPr/>
          <a:lstStyle/>
          <a:p>
            <a:endParaRPr lang="en-US"/>
          </a:p>
        </p:txBody>
      </p:sp>
      <p:sp>
        <p:nvSpPr>
          <p:cNvPr id="3" name="Footer Placeholder 2">
            <a:extLst>
              <a:ext uri="{FF2B5EF4-FFF2-40B4-BE49-F238E27FC236}">
                <a16:creationId xmlns:a16="http://schemas.microsoft.com/office/drawing/2014/main" id="{E0AF58F9-BF5D-4C15-A3B8-DE12D81BA138}"/>
              </a:ext>
            </a:extLst>
          </p:cNvPr>
          <p:cNvSpPr>
            <a:spLocks noGrp="1"/>
          </p:cNvSpPr>
          <p:nvPr>
            <p:ph type="ftr" sz="quarter" idx="22"/>
          </p:nvPr>
        </p:nvSpPr>
        <p:spPr/>
        <p:txBody>
          <a:bodyPr/>
          <a:lstStyle/>
          <a:p>
            <a:endParaRPr lang="en-US"/>
          </a:p>
        </p:txBody>
      </p:sp>
      <p:sp>
        <p:nvSpPr>
          <p:cNvPr id="4" name="Slide Number Placeholder 3">
            <a:extLst>
              <a:ext uri="{FF2B5EF4-FFF2-40B4-BE49-F238E27FC236}">
                <a16:creationId xmlns:a16="http://schemas.microsoft.com/office/drawing/2014/main" id="{39CF7591-4A00-419B-B41D-86F5320F6420}"/>
              </a:ext>
            </a:extLst>
          </p:cNvPr>
          <p:cNvSpPr>
            <a:spLocks noGrp="1"/>
          </p:cNvSpPr>
          <p:nvPr>
            <p:ph type="sldNum" sz="quarter" idx="23"/>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13698598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6" name="Date Placeholder 5">
            <a:extLst>
              <a:ext uri="{FF2B5EF4-FFF2-40B4-BE49-F238E27FC236}">
                <a16:creationId xmlns:a16="http://schemas.microsoft.com/office/drawing/2014/main" id="{1DD4880E-8AB0-4D30-A0DE-E3AE4C0A7A8C}"/>
              </a:ext>
            </a:extLst>
          </p:cNvPr>
          <p:cNvSpPr>
            <a:spLocks noGrp="1"/>
          </p:cNvSpPr>
          <p:nvPr>
            <p:ph type="dt" sz="half" idx="11"/>
          </p:nvPr>
        </p:nvSpPr>
        <p:spPr/>
        <p:txBody>
          <a:bodyPr/>
          <a:lstStyle/>
          <a:p>
            <a:endParaRPr lang="en-US"/>
          </a:p>
        </p:txBody>
      </p:sp>
      <p:sp>
        <p:nvSpPr>
          <p:cNvPr id="8" name="Footer Placeholder 7">
            <a:extLst>
              <a:ext uri="{FF2B5EF4-FFF2-40B4-BE49-F238E27FC236}">
                <a16:creationId xmlns:a16="http://schemas.microsoft.com/office/drawing/2014/main" id="{B98B6614-9F2D-484C-B18A-F2E11E8DE162}"/>
              </a:ext>
            </a:extLst>
          </p:cNvPr>
          <p:cNvSpPr>
            <a:spLocks noGrp="1"/>
          </p:cNvSpPr>
          <p:nvPr>
            <p:ph type="ftr" sz="quarter" idx="12"/>
          </p:nvPr>
        </p:nvSpPr>
        <p:spPr/>
        <p:txBody>
          <a:bodyPr/>
          <a:lstStyle/>
          <a:p>
            <a:endParaRPr lang="en-US"/>
          </a:p>
        </p:txBody>
      </p:sp>
      <p:sp>
        <p:nvSpPr>
          <p:cNvPr id="9" name="Slide Number Placeholder 8">
            <a:extLst>
              <a:ext uri="{FF2B5EF4-FFF2-40B4-BE49-F238E27FC236}">
                <a16:creationId xmlns:a16="http://schemas.microsoft.com/office/drawing/2014/main" id="{3FD01E89-0719-41DF-9A8F-AC7EEE81717D}"/>
              </a:ext>
            </a:extLst>
          </p:cNvPr>
          <p:cNvSpPr>
            <a:spLocks noGrp="1"/>
          </p:cNvSpPr>
          <p:nvPr>
            <p:ph type="sldNum" sz="quarter" idx="13"/>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27342551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6" name="Content Placeholder 3"/>
          <p:cNvSpPr>
            <a:spLocks noGrp="1"/>
          </p:cNvSpPr>
          <p:nvPr>
            <p:ph sz="quarter" idx="10"/>
          </p:nvPr>
        </p:nvSpPr>
        <p:spPr>
          <a:xfrm>
            <a:off x="7577883" y="1658680"/>
            <a:ext cx="4112468" cy="4723072"/>
          </a:xfrm>
          <a:prstGeom prst="rect">
            <a:avLst/>
          </a:prstGeom>
        </p:spPr>
        <p:txBody>
          <a:bodyPr>
            <a:norm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501653"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2" name="Date Placeholder 1">
            <a:extLst>
              <a:ext uri="{FF2B5EF4-FFF2-40B4-BE49-F238E27FC236}">
                <a16:creationId xmlns:a16="http://schemas.microsoft.com/office/drawing/2014/main" id="{59C09FAF-1E41-4EA4-9993-1BAD56A5D268}"/>
              </a:ext>
            </a:extLst>
          </p:cNvPr>
          <p:cNvSpPr>
            <a:spLocks noGrp="1"/>
          </p:cNvSpPr>
          <p:nvPr>
            <p:ph type="dt" sz="half" idx="17"/>
          </p:nvPr>
        </p:nvSpPr>
        <p:spPr/>
        <p:txBody>
          <a:bodyPr/>
          <a:lstStyle/>
          <a:p>
            <a:endParaRPr lang="en-US"/>
          </a:p>
        </p:txBody>
      </p:sp>
      <p:sp>
        <p:nvSpPr>
          <p:cNvPr id="3" name="Footer Placeholder 2">
            <a:extLst>
              <a:ext uri="{FF2B5EF4-FFF2-40B4-BE49-F238E27FC236}">
                <a16:creationId xmlns:a16="http://schemas.microsoft.com/office/drawing/2014/main" id="{813488E9-7007-4909-87F4-349AF7F23AD4}"/>
              </a:ext>
            </a:extLst>
          </p:cNvPr>
          <p:cNvSpPr>
            <a:spLocks noGrp="1"/>
          </p:cNvSpPr>
          <p:nvPr>
            <p:ph type="ftr" sz="quarter" idx="18"/>
          </p:nvPr>
        </p:nvSpPr>
        <p:spPr/>
        <p:txBody>
          <a:bodyPr/>
          <a:lstStyle/>
          <a:p>
            <a:endParaRPr lang="en-US"/>
          </a:p>
        </p:txBody>
      </p:sp>
      <p:sp>
        <p:nvSpPr>
          <p:cNvPr id="4" name="Slide Number Placeholder 3">
            <a:extLst>
              <a:ext uri="{FF2B5EF4-FFF2-40B4-BE49-F238E27FC236}">
                <a16:creationId xmlns:a16="http://schemas.microsoft.com/office/drawing/2014/main" id="{B61BCACE-11E6-4555-83ED-45AAA8532BA6}"/>
              </a:ext>
            </a:extLst>
          </p:cNvPr>
          <p:cNvSpPr>
            <a:spLocks noGrp="1"/>
          </p:cNvSpPr>
          <p:nvPr>
            <p:ph type="sldNum" sz="quarter" idx="19"/>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36216854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2" name="Date Placeholder 1">
            <a:extLst>
              <a:ext uri="{FF2B5EF4-FFF2-40B4-BE49-F238E27FC236}">
                <a16:creationId xmlns:a16="http://schemas.microsoft.com/office/drawing/2014/main" id="{9C753252-8AF7-4B3C-8DB5-57692FEB26D9}"/>
              </a:ext>
            </a:extLst>
          </p:cNvPr>
          <p:cNvSpPr>
            <a:spLocks noGrp="1"/>
          </p:cNvSpPr>
          <p:nvPr>
            <p:ph type="dt" sz="half" idx="12"/>
          </p:nvPr>
        </p:nvSpPr>
        <p:spPr/>
        <p:txBody>
          <a:bodyPr/>
          <a:lstStyle/>
          <a:p>
            <a:endParaRPr lang="en-US"/>
          </a:p>
        </p:txBody>
      </p:sp>
      <p:sp>
        <p:nvSpPr>
          <p:cNvPr id="4" name="Footer Placeholder 3">
            <a:extLst>
              <a:ext uri="{FF2B5EF4-FFF2-40B4-BE49-F238E27FC236}">
                <a16:creationId xmlns:a16="http://schemas.microsoft.com/office/drawing/2014/main" id="{079DCAF9-3F7C-4460-9EE3-B066B1E2A35A}"/>
              </a:ext>
            </a:extLst>
          </p:cNvPr>
          <p:cNvSpPr>
            <a:spLocks noGrp="1"/>
          </p:cNvSpPr>
          <p:nvPr>
            <p:ph type="ftr" sz="quarter" idx="13"/>
          </p:nvPr>
        </p:nvSpPr>
        <p:spPr/>
        <p:txBody>
          <a:bodyPr/>
          <a:lstStyle/>
          <a:p>
            <a:endParaRPr lang="en-US"/>
          </a:p>
        </p:txBody>
      </p:sp>
      <p:sp>
        <p:nvSpPr>
          <p:cNvPr id="6" name="Slide Number Placeholder 5">
            <a:extLst>
              <a:ext uri="{FF2B5EF4-FFF2-40B4-BE49-F238E27FC236}">
                <a16:creationId xmlns:a16="http://schemas.microsoft.com/office/drawing/2014/main" id="{C5A42A6C-32FA-47FF-8EAD-DCAFB103D9CE}"/>
              </a:ext>
            </a:extLst>
          </p:cNvPr>
          <p:cNvSpPr>
            <a:spLocks noGrp="1"/>
          </p:cNvSpPr>
          <p:nvPr>
            <p:ph type="sldNum" sz="quarter" idx="14"/>
          </p:nvPr>
        </p:nvSpPr>
        <p:spPr/>
        <p:txBody>
          <a:bodyPr/>
          <a:lstStyle/>
          <a:p>
            <a:fld id="{1C246E78-3768-4507-A15A-73B80A42537F}" type="slidenum">
              <a:rPr lang="en-US" smtClean="0"/>
              <a:t>‹#›</a:t>
            </a:fld>
            <a:endParaRPr lang="en-US"/>
          </a:p>
        </p:txBody>
      </p:sp>
    </p:spTree>
    <p:extLst>
      <p:ext uri="{BB962C8B-B14F-4D97-AF65-F5344CB8AC3E}">
        <p14:creationId xmlns:p14="http://schemas.microsoft.com/office/powerpoint/2010/main" val="760047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ue Transi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2514600"/>
            <a:ext cx="10160000" cy="2590800"/>
          </a:xfrm>
        </p:spPr>
        <p:txBody>
          <a:bodyPr>
            <a:noAutofit/>
          </a:bodyPr>
          <a:lstStyle>
            <a:lvl1pPr marL="0" indent="0">
              <a:buNone/>
              <a:defRPr sz="4200" baseline="0">
                <a:solidFill>
                  <a:schemeClr val="bg1"/>
                </a:solidFill>
                <a:latin typeface="Times New Roman" panose="02020603050405020304" pitchFamily="18" charset="0"/>
                <a:cs typeface="Times New Roman" panose="02020603050405020304" pitchFamily="18" charset="0"/>
              </a:defRPr>
            </a:lvl1pPr>
            <a:lvl2pPr>
              <a:defRPr sz="4200">
                <a:latin typeface="Times New Roman" panose="02020603050405020304" pitchFamily="18" charset="0"/>
                <a:cs typeface="Times New Roman" panose="02020603050405020304" pitchFamily="18" charset="0"/>
              </a:defRPr>
            </a:lvl2pPr>
            <a:lvl3pPr>
              <a:defRPr sz="4200">
                <a:latin typeface="Times New Roman" panose="02020603050405020304" pitchFamily="18" charset="0"/>
                <a:cs typeface="Times New Roman" panose="02020603050405020304" pitchFamily="18" charset="0"/>
              </a:defRPr>
            </a:lvl3pPr>
            <a:lvl4pPr>
              <a:defRPr sz="4200">
                <a:latin typeface="Times New Roman" panose="02020603050405020304" pitchFamily="18" charset="0"/>
                <a:cs typeface="Times New Roman" panose="02020603050405020304" pitchFamily="18" charset="0"/>
              </a:defRPr>
            </a:lvl4pPr>
            <a:lvl5pPr>
              <a:defRPr sz="4200">
                <a:latin typeface="Times New Roman" panose="02020603050405020304" pitchFamily="18" charset="0"/>
                <a:cs typeface="Times New Roman" panose="02020603050405020304" pitchFamily="18" charset="0"/>
              </a:defRPr>
            </a:lvl5pPr>
          </a:lstStyle>
          <a:p>
            <a:pPr lvl="0"/>
            <a:r>
              <a:rPr lang="en-US"/>
              <a:t>Placeholder</a:t>
            </a:r>
          </a:p>
        </p:txBody>
      </p:sp>
    </p:spTree>
    <p:extLst>
      <p:ext uri="{BB962C8B-B14F-4D97-AF65-F5344CB8AC3E}">
        <p14:creationId xmlns:p14="http://schemas.microsoft.com/office/powerpoint/2010/main" val="123141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2B41-7B42-43CF-927E-7A3478AFB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57B7B3-9E12-4670-8EB2-41E81DAC1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821CC-315D-4462-9D93-B8BE665049B0}"/>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5" name="Footer Placeholder 4">
            <a:extLst>
              <a:ext uri="{FF2B5EF4-FFF2-40B4-BE49-F238E27FC236}">
                <a16:creationId xmlns:a16="http://schemas.microsoft.com/office/drawing/2014/main" id="{D75B595D-5104-483B-B40E-8B6049315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56160-115B-4792-95B5-1FC8FEA78A78}"/>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244131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2235-726A-4592-9961-BD7E94646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09198-9E29-48AB-B235-AE2D52BBCD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F690A4-88EF-4CF5-A2E9-F037A71050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7B26A-51E0-4A99-9713-D9117F5B5570}"/>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6" name="Footer Placeholder 5">
            <a:extLst>
              <a:ext uri="{FF2B5EF4-FFF2-40B4-BE49-F238E27FC236}">
                <a16:creationId xmlns:a16="http://schemas.microsoft.com/office/drawing/2014/main" id="{45C1AEE6-6F02-464C-81B7-8523314B8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B61D5-D0C7-43B4-AFBA-177F0C55DA0A}"/>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236309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E115-2078-4C0A-B2E2-7D9725FD7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10A080-ECBA-4680-B04A-CE1FFC014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471B9-E2CB-4F00-A106-405E0CE98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0A6D9D-B089-4A81-BB24-3D73045FA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A15458-2F41-49D4-B270-DF4C37F76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CE9FC9-803E-4409-8A33-E0C9C63D488B}"/>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8" name="Footer Placeholder 7">
            <a:extLst>
              <a:ext uri="{FF2B5EF4-FFF2-40B4-BE49-F238E27FC236}">
                <a16:creationId xmlns:a16="http://schemas.microsoft.com/office/drawing/2014/main" id="{4E12EBA3-6664-4386-AE1B-FD191A1D4D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80BC43-3F38-46EC-AC10-A78280AD7B2D}"/>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9313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EEEB-3D2F-47DE-99F0-3C9EBFB3E4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3CEBB8-6DDE-491E-BC9B-1F5B32D52814}"/>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4" name="Footer Placeholder 3">
            <a:extLst>
              <a:ext uri="{FF2B5EF4-FFF2-40B4-BE49-F238E27FC236}">
                <a16:creationId xmlns:a16="http://schemas.microsoft.com/office/drawing/2014/main" id="{DDA0861E-82CE-43EA-A2C7-061B5EE847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607345-B260-42C8-B014-46798B58E06B}"/>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343821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7F389-DED5-4209-9E69-5EFE524C0DBB}"/>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3" name="Footer Placeholder 2">
            <a:extLst>
              <a:ext uri="{FF2B5EF4-FFF2-40B4-BE49-F238E27FC236}">
                <a16:creationId xmlns:a16="http://schemas.microsoft.com/office/drawing/2014/main" id="{89DC8B44-91ED-414F-B891-F45FA85FA3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DB622-885F-4D87-9FB8-CEFC5A441528}"/>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166159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448B-2135-41E8-8EC4-744B5B9EF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AF6A0-94BA-417E-800C-C97357FA8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2E366-834A-4592-A78F-7244F7054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12692-3C74-4189-BEAD-25BFEB520B7F}"/>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6" name="Footer Placeholder 5">
            <a:extLst>
              <a:ext uri="{FF2B5EF4-FFF2-40B4-BE49-F238E27FC236}">
                <a16:creationId xmlns:a16="http://schemas.microsoft.com/office/drawing/2014/main" id="{AAA505AE-6EE1-423E-9B84-003ABAC22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26F1F-0D02-4FCD-8B73-30FF04FB69F1}"/>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355896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5F97-4876-47B5-98F4-D619B7F1F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8B166-F1FA-4622-B29C-C255899F5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A5F879-A53C-4238-87A1-9B8F5F32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D1462-C70B-48B1-A4F3-279B2AD25DE9}"/>
              </a:ext>
            </a:extLst>
          </p:cNvPr>
          <p:cNvSpPr>
            <a:spLocks noGrp="1"/>
          </p:cNvSpPr>
          <p:nvPr>
            <p:ph type="dt" sz="half" idx="10"/>
          </p:nvPr>
        </p:nvSpPr>
        <p:spPr/>
        <p:txBody>
          <a:bodyPr/>
          <a:lstStyle/>
          <a:p>
            <a:fld id="{4662D9D2-79DE-4576-88B4-4114D17CF360}" type="datetimeFigureOut">
              <a:rPr lang="en-US" smtClean="0"/>
              <a:t>8/24/2020</a:t>
            </a:fld>
            <a:endParaRPr lang="en-US"/>
          </a:p>
        </p:txBody>
      </p:sp>
      <p:sp>
        <p:nvSpPr>
          <p:cNvPr id="6" name="Footer Placeholder 5">
            <a:extLst>
              <a:ext uri="{FF2B5EF4-FFF2-40B4-BE49-F238E27FC236}">
                <a16:creationId xmlns:a16="http://schemas.microsoft.com/office/drawing/2014/main" id="{2D7F34C7-5D8B-4A42-BF98-9847931B1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6539A-19B3-4120-82AF-6A5DB1C0BF11}"/>
              </a:ext>
            </a:extLst>
          </p:cNvPr>
          <p:cNvSpPr>
            <a:spLocks noGrp="1"/>
          </p:cNvSpPr>
          <p:nvPr>
            <p:ph type="sldNum" sz="quarter" idx="12"/>
          </p:nvPr>
        </p:nvSpPr>
        <p:spPr/>
        <p:txBody>
          <a:bodyPr/>
          <a:lstStyle/>
          <a:p>
            <a:fld id="{36BF57B6-3FE3-4035-848C-15945F27771F}" type="slidenum">
              <a:rPr lang="en-US" smtClean="0"/>
              <a:t>‹#›</a:t>
            </a:fld>
            <a:endParaRPr lang="en-US"/>
          </a:p>
        </p:txBody>
      </p:sp>
    </p:spTree>
    <p:extLst>
      <p:ext uri="{BB962C8B-B14F-4D97-AF65-F5344CB8AC3E}">
        <p14:creationId xmlns:p14="http://schemas.microsoft.com/office/powerpoint/2010/main" val="229734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5051E-279C-4720-8EE9-BAED9E27C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F9015-2948-4CF0-85A5-F1ED6E4A7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5554B-F4E7-4158-A550-16EF26722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2D9D2-79DE-4576-88B4-4114D17CF360}" type="datetimeFigureOut">
              <a:rPr lang="en-US" smtClean="0"/>
              <a:t>8/24/2020</a:t>
            </a:fld>
            <a:endParaRPr lang="en-US"/>
          </a:p>
        </p:txBody>
      </p:sp>
      <p:sp>
        <p:nvSpPr>
          <p:cNvPr id="5" name="Footer Placeholder 4">
            <a:extLst>
              <a:ext uri="{FF2B5EF4-FFF2-40B4-BE49-F238E27FC236}">
                <a16:creationId xmlns:a16="http://schemas.microsoft.com/office/drawing/2014/main" id="{5DF7F550-2E60-4318-BD6B-104C744D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507A1-2155-4DD8-9898-630B4CF4C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F57B6-3FE3-4035-848C-15945F27771F}" type="slidenum">
              <a:rPr lang="en-US" smtClean="0"/>
              <a:t>‹#›</a:t>
            </a:fld>
            <a:endParaRPr lang="en-US"/>
          </a:p>
        </p:txBody>
      </p:sp>
    </p:spTree>
    <p:extLst>
      <p:ext uri="{BB962C8B-B14F-4D97-AF65-F5344CB8AC3E}">
        <p14:creationId xmlns:p14="http://schemas.microsoft.com/office/powerpoint/2010/main" val="355571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9BF1F-B0E1-4111-B041-FE5AEC09E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CB7768-A063-4722-AA02-ECDDFBEB5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8250B-967B-4BA7-A34A-1F45E8408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FC8BA32-BF78-4B08-BD15-68D7B4875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21F608-6DFB-4B45-9803-B41708FEC730}"/>
              </a:ext>
            </a:extLst>
          </p:cNvPr>
          <p:cNvSpPr>
            <a:spLocks noGrp="1"/>
          </p:cNvSpPr>
          <p:nvPr>
            <p:ph type="sldNum" sz="quarter" idx="4"/>
          </p:nvPr>
        </p:nvSpPr>
        <p:spPr>
          <a:xfrm>
            <a:off x="9448800" y="64944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46E78-3768-4507-A15A-73B80A42537F}" type="slidenum">
              <a:rPr lang="en-US" smtClean="0"/>
              <a:t>‹#›</a:t>
            </a:fld>
            <a:endParaRPr lang="en-US"/>
          </a:p>
        </p:txBody>
      </p:sp>
    </p:spTree>
    <p:extLst>
      <p:ext uri="{BB962C8B-B14F-4D97-AF65-F5344CB8AC3E}">
        <p14:creationId xmlns:p14="http://schemas.microsoft.com/office/powerpoint/2010/main" val="226826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 Id="rId5" Type="http://schemas.openxmlformats.org/officeDocument/2006/relationships/image" Target="../media/image10.gif"/><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3">
            <a:extLst>
              <a:ext uri="{FF2B5EF4-FFF2-40B4-BE49-F238E27FC236}">
                <a16:creationId xmlns:a16="http://schemas.microsoft.com/office/drawing/2014/main" id="{CD4FC6FF-7178-4AE2-95E1-C964A4F75E16}"/>
              </a:ext>
            </a:extLst>
          </p:cNvPr>
          <p:cNvSpPr>
            <a:spLocks noGrp="1"/>
          </p:cNvSpPr>
          <p:nvPr>
            <p:ph type="subTitle" idx="1"/>
          </p:nvPr>
        </p:nvSpPr>
        <p:spPr>
          <a:xfrm>
            <a:off x="475327" y="5845180"/>
            <a:ext cx="7772771" cy="505645"/>
          </a:xfrm>
        </p:spPr>
        <p:txBody>
          <a:bodyPr/>
          <a:lstStyle/>
          <a:p>
            <a:r>
              <a:rPr lang="en-US" sz="2400"/>
              <a:t>Python 201 – A Gentle Introduction to Machine Learning</a:t>
            </a:r>
          </a:p>
        </p:txBody>
      </p:sp>
      <p:sp>
        <p:nvSpPr>
          <p:cNvPr id="13" name="Text Placeholder 4">
            <a:extLst>
              <a:ext uri="{FF2B5EF4-FFF2-40B4-BE49-F238E27FC236}">
                <a16:creationId xmlns:a16="http://schemas.microsoft.com/office/drawing/2014/main" id="{9B36B1AA-A561-4EA0-AF8D-0E5B3EF8726B}"/>
              </a:ext>
            </a:extLst>
          </p:cNvPr>
          <p:cNvSpPr>
            <a:spLocks noGrp="1"/>
          </p:cNvSpPr>
          <p:nvPr>
            <p:ph type="body" sz="quarter" idx="10"/>
          </p:nvPr>
        </p:nvSpPr>
        <p:spPr>
          <a:xfrm>
            <a:off x="399911" y="6350825"/>
            <a:ext cx="5246746" cy="365125"/>
          </a:xfrm>
        </p:spPr>
        <p:txBody>
          <a:bodyPr>
            <a:normAutofit/>
          </a:bodyPr>
          <a:lstStyle/>
          <a:p>
            <a:pPr marL="0" indent="0">
              <a:buNone/>
            </a:pPr>
            <a:r>
              <a:rPr lang="en-US" b="1" noProof="0"/>
              <a:t>August, 2020</a:t>
            </a:r>
            <a:endParaRPr lang="en-US" noProof="0"/>
          </a:p>
        </p:txBody>
      </p:sp>
      <p:pic>
        <p:nvPicPr>
          <p:cNvPr id="10" name="Picture Placeholder 7">
            <a:extLst>
              <a:ext uri="{FF2B5EF4-FFF2-40B4-BE49-F238E27FC236}">
                <a16:creationId xmlns:a16="http://schemas.microsoft.com/office/drawing/2014/main" id="{5AF38C54-BA5A-4CEA-8601-7D2CDD4009C7}"/>
              </a:ext>
            </a:extLst>
          </p:cNvPr>
          <p:cNvPicPr>
            <a:picLocks noChangeAspect="1"/>
          </p:cNvPicPr>
          <p:nvPr/>
        </p:nvPicPr>
        <p:blipFill>
          <a:blip r:embed="rId3">
            <a:extLst>
              <a:ext uri="{28A0092B-C50C-407E-A947-70E740481C1C}">
                <a14:useLocalDpi xmlns:a14="http://schemas.microsoft.com/office/drawing/2010/main" val="0"/>
              </a:ext>
            </a:extLst>
          </a:blip>
          <a:srcRect l="15" r="15"/>
          <a:stretch>
            <a:fillRect/>
          </a:stretch>
        </p:blipFill>
        <p:spPr>
          <a:xfrm>
            <a:off x="3445091" y="698002"/>
            <a:ext cx="5400000" cy="5400000"/>
          </a:xfrm>
          <a:prstGeom prst="rect">
            <a:avLst/>
          </a:prstGeom>
        </p:spPr>
      </p:pic>
    </p:spTree>
    <p:extLst>
      <p:ext uri="{BB962C8B-B14F-4D97-AF65-F5344CB8AC3E}">
        <p14:creationId xmlns:p14="http://schemas.microsoft.com/office/powerpoint/2010/main" val="32354527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Image result for decision trees">
            <a:extLst>
              <a:ext uri="{FF2B5EF4-FFF2-40B4-BE49-F238E27FC236}">
                <a16:creationId xmlns:a16="http://schemas.microsoft.com/office/drawing/2014/main" id="{575B5FB7-095B-43E3-A817-98CA297C1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097" y="4060560"/>
            <a:ext cx="3853284" cy="15016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Learn Naive Bayes Algorithm | Naive Bayes Classifier Examples">
            <a:extLst>
              <a:ext uri="{FF2B5EF4-FFF2-40B4-BE49-F238E27FC236}">
                <a16:creationId xmlns:a16="http://schemas.microsoft.com/office/drawing/2014/main" id="{875DEE84-C153-4B26-9C2C-77D6439DD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319" y="1574338"/>
            <a:ext cx="3763020" cy="215746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8391525"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rPr>
              <a:t>Classification</a:t>
            </a:r>
          </a:p>
        </p:txBody>
      </p:sp>
      <p:sp>
        <p:nvSpPr>
          <p:cNvPr id="2" name="Slide Number Placeholder 1">
            <a:extLst>
              <a:ext uri="{FF2B5EF4-FFF2-40B4-BE49-F238E27FC236}">
                <a16:creationId xmlns:a16="http://schemas.microsoft.com/office/drawing/2014/main" id="{826CE82A-6856-44ED-9611-579978AE889E}"/>
              </a:ext>
            </a:extLst>
          </p:cNvPr>
          <p:cNvSpPr>
            <a:spLocks noGrp="1"/>
          </p:cNvSpPr>
          <p:nvPr>
            <p:ph type="sldNum" sz="quarter" idx="13"/>
          </p:nvPr>
        </p:nvSpPr>
        <p:spPr>
          <a:xfrm>
            <a:off x="9350826" y="643542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246E78-3768-4507-A15A-73B80A42537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276999"/>
          </a:xfrm>
          <a:prstGeom prst="rect">
            <a:avLst/>
          </a:prstGeom>
          <a:noFill/>
        </p:spPr>
        <p:txBody>
          <a:bodyPr wrap="square" lIns="0" tIns="0" rIns="0" bIns="0" rtlCol="0">
            <a:spAutoFit/>
          </a:bodyPr>
          <a:lstStyle/>
          <a:p>
            <a:pPr marL="0" marR="0" lvl="0" indent="0" algn="l" defTabSz="467567" rtl="0" eaLnBrk="1" fontAlgn="auto" latinLnBrk="0" hangingPunct="1">
              <a:lnSpc>
                <a:spcPct val="100000"/>
              </a:lnSpc>
              <a:spcBef>
                <a:spcPts val="0"/>
              </a:spcBef>
              <a:spcAft>
                <a:spcPts val="450"/>
              </a:spcAft>
              <a:buClrTx/>
              <a:buSzTx/>
              <a:buFontTx/>
              <a:buNone/>
              <a:tabLst/>
              <a:defRPr/>
            </a:pPr>
            <a:r>
              <a:rPr kumimoji="0" lang="en-US" sz="1800" b="1" i="1" u="none" strike="noStrike" kern="1200" cap="none" spc="0" normalizeH="0" baseline="0" noProof="0">
                <a:ln>
                  <a:noFill/>
                </a:ln>
                <a:solidFill>
                  <a:srgbClr val="D0D0CE">
                    <a:lumMod val="50000"/>
                  </a:srgbClr>
                </a:solidFill>
                <a:effectLst/>
                <a:uLnTx/>
                <a:uFillTx/>
                <a:latin typeface="Calibri" panose="020F0502020204030204"/>
                <a:ea typeface="+mn-ea"/>
                <a:cs typeface="+mn-cs"/>
              </a:rPr>
              <a:t>Overview</a:t>
            </a:r>
            <a:r>
              <a:rPr kumimoji="0" lang="en-US" sz="1800" b="0" i="1" u="none" strike="noStrike" kern="1200" cap="none" spc="0" normalizeH="0" baseline="0" noProof="0">
                <a:ln>
                  <a:noFill/>
                </a:ln>
                <a:solidFill>
                  <a:srgbClr val="D0D0CE">
                    <a:lumMod val="50000"/>
                  </a:srgbClr>
                </a:solidFill>
                <a:effectLst/>
                <a:uLnTx/>
                <a:uFillTx/>
                <a:latin typeface="Calibri" panose="020F0502020204030204"/>
                <a:ea typeface="+mn-ea"/>
                <a:cs typeface="+mn-cs"/>
              </a:rPr>
              <a:t>: Classification is a supervised learning modeling approach that assigns a class label to inputs.</a:t>
            </a:r>
            <a:endParaRPr kumimoji="0" lang="en-US" sz="1800" b="1" i="1" u="none" strike="noStrike" kern="1200" cap="none" spc="0" normalizeH="0" baseline="0" noProof="0">
              <a:ln>
                <a:noFill/>
              </a:ln>
              <a:solidFill>
                <a:srgbClr val="D0D0CE">
                  <a:lumMod val="50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276E4D0-23E4-4E17-B49D-57A28ED388AE}"/>
              </a:ext>
            </a:extLst>
          </p:cNvPr>
          <p:cNvSpPr txBox="1"/>
          <p:nvPr/>
        </p:nvSpPr>
        <p:spPr>
          <a:xfrm>
            <a:off x="714199" y="5946371"/>
            <a:ext cx="10575566" cy="575947"/>
          </a:xfrm>
          <a:prstGeom prst="rect">
            <a:avLst/>
          </a:prstGeom>
          <a:solidFill>
            <a:schemeClr val="accent1">
              <a:lumMod val="40000"/>
              <a:lumOff val="60000"/>
            </a:schemeClr>
          </a:solidFill>
          <a:ln w="28575">
            <a:noFill/>
          </a:ln>
        </p:spPr>
        <p:txBody>
          <a:bodyPr vert="horz" lIns="91440" tIns="45720" rIns="91440" bIns="45720" rtlCol="0" anchor="ctr">
            <a:noAutofit/>
          </a:bodyPr>
          <a:lstStyle>
            <a:defPPr>
              <a:defRPr lang="en-US"/>
            </a:defPPr>
            <a:lvl1pPr lvl="0" algn="ctr">
              <a:lnSpc>
                <a:spcPct val="110000"/>
              </a:lnSpc>
              <a:spcBef>
                <a:spcPts val="200"/>
              </a:spcBef>
              <a:buSzPct val="100000"/>
              <a:buNone/>
              <a:defRPr sz="1400" b="1" i="1">
                <a:solidFill>
                  <a:schemeClr val="accent6">
                    <a:lumMod val="50000"/>
                  </a:schemeClr>
                </a:solidFill>
                <a:latin typeface="Libre Baskerville" charset="0"/>
                <a:ea typeface="Libre Baskerville" charset="0"/>
                <a:cs typeface="Libre Baskerville" charset="0"/>
              </a:defRPr>
            </a:lvl1pPr>
          </a:lstStyle>
          <a:p>
            <a:pPr marL="0" marR="0" lvl="0" indent="0" algn="ctr" defTabSz="914400" rtl="0" eaLnBrk="1" fontAlgn="auto" latinLnBrk="0" hangingPunct="1">
              <a:lnSpc>
                <a:spcPct val="110000"/>
              </a:lnSpc>
              <a:spcBef>
                <a:spcPts val="200"/>
              </a:spcBef>
              <a:spcAft>
                <a:spcPts val="0"/>
              </a:spcAft>
              <a:buClrTx/>
              <a:buSzPct val="100000"/>
              <a:buFontTx/>
              <a:buNone/>
              <a:tabLst/>
              <a:defRPr/>
            </a:pPr>
            <a:r>
              <a:rPr kumimoji="0" lang="en-US" sz="1800" b="1" i="1" u="none" strike="noStrike" kern="1200" cap="none" spc="0" normalizeH="0" baseline="0" noProof="0">
                <a:ln>
                  <a:noFill/>
                </a:ln>
                <a:solidFill>
                  <a:prstClr val="black"/>
                </a:solidFill>
                <a:effectLst/>
                <a:uLnTx/>
                <a:uFillTx/>
                <a:latin typeface="Calibri" panose="020F0502020204030204"/>
              </a:rPr>
              <a:t>Why is it used: </a:t>
            </a:r>
            <a:r>
              <a:rPr lang="en-US" sz="1800" b="0">
                <a:solidFill>
                  <a:prstClr val="black"/>
                </a:solidFill>
                <a:latin typeface="Calibri" panose="020F0502020204030204"/>
              </a:rPr>
              <a:t>inputs can be put into binary, multi-label, multi-class, and imbalanced classifications</a:t>
            </a:r>
            <a:endParaRPr kumimoji="0" lang="en-US" sz="1800" b="1" i="1" u="none" strike="noStrike" kern="1200" cap="none" spc="0" normalizeH="0" baseline="0" noProof="0">
              <a:ln>
                <a:noFill/>
              </a:ln>
              <a:solidFill>
                <a:prstClr val="black"/>
              </a:solidFill>
              <a:effectLst/>
              <a:uLnTx/>
              <a:uFillTx/>
              <a:latin typeface="Calibri" panose="020F0502020204030204"/>
            </a:endParaRPr>
          </a:p>
        </p:txBody>
      </p:sp>
      <p:sp>
        <p:nvSpPr>
          <p:cNvPr id="9" name="TextBox 8">
            <a:extLst>
              <a:ext uri="{FF2B5EF4-FFF2-40B4-BE49-F238E27FC236}">
                <a16:creationId xmlns:a16="http://schemas.microsoft.com/office/drawing/2014/main" id="{5874282D-F0AB-496C-B005-A132B14E13E3}"/>
              </a:ext>
            </a:extLst>
          </p:cNvPr>
          <p:cNvSpPr txBox="1"/>
          <p:nvPr/>
        </p:nvSpPr>
        <p:spPr>
          <a:xfrm>
            <a:off x="404037" y="1574338"/>
            <a:ext cx="5289192" cy="307777"/>
          </a:xfrm>
          <a:prstGeom prst="rect">
            <a:avLst/>
          </a:prstGeom>
          <a:noFill/>
        </p:spPr>
        <p:txBody>
          <a:bodyPr wrap="square" lIns="0" tIns="0" rIns="0" bIns="0" rtlCol="0">
            <a:spAutoFit/>
          </a:bodyPr>
          <a:lstStyle/>
          <a:p>
            <a:pPr defTabSz="467567">
              <a:spcAft>
                <a:spcPts val="450"/>
              </a:spcAft>
              <a:defRPr/>
            </a:pPr>
            <a:r>
              <a:rPr lang="en-US" sz="2000" b="1"/>
              <a:t>Naïve Bayes:</a:t>
            </a:r>
          </a:p>
        </p:txBody>
      </p:sp>
      <p:sp>
        <p:nvSpPr>
          <p:cNvPr id="12" name="TextBox 11">
            <a:extLst>
              <a:ext uri="{FF2B5EF4-FFF2-40B4-BE49-F238E27FC236}">
                <a16:creationId xmlns:a16="http://schemas.microsoft.com/office/drawing/2014/main" id="{10AB8F82-860F-4619-8714-87A0DF471FA6}"/>
              </a:ext>
            </a:extLst>
          </p:cNvPr>
          <p:cNvSpPr txBox="1"/>
          <p:nvPr/>
        </p:nvSpPr>
        <p:spPr>
          <a:xfrm>
            <a:off x="6498773" y="1574338"/>
            <a:ext cx="5289192" cy="307777"/>
          </a:xfrm>
          <a:prstGeom prst="rect">
            <a:avLst/>
          </a:prstGeom>
          <a:noFill/>
        </p:spPr>
        <p:txBody>
          <a:bodyPr wrap="square" lIns="0" tIns="0" rIns="0" bIns="0" rtlCol="0">
            <a:spAutoFit/>
          </a:bodyPr>
          <a:lstStyle/>
          <a:p>
            <a:pPr defTabSz="467567">
              <a:spcAft>
                <a:spcPts val="450"/>
              </a:spcAft>
              <a:defRPr/>
            </a:pPr>
            <a:r>
              <a:rPr lang="en-US" sz="2000" b="1"/>
              <a:t>K Nearest Neighbors:</a:t>
            </a:r>
          </a:p>
        </p:txBody>
      </p:sp>
      <p:pic>
        <p:nvPicPr>
          <p:cNvPr id="10242" name="Picture 2" descr="Illustration of the KNN classification method: To classify a new... |  Download Scientific Diagram">
            <a:extLst>
              <a:ext uri="{FF2B5EF4-FFF2-40B4-BE49-F238E27FC236}">
                <a16:creationId xmlns:a16="http://schemas.microsoft.com/office/drawing/2014/main" id="{0362EF25-DC74-4FC6-9483-7F54DD710A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25"/>
          <a:stretch/>
        </p:blipFill>
        <p:spPr bwMode="auto">
          <a:xfrm>
            <a:off x="9244788" y="1188629"/>
            <a:ext cx="2543175" cy="249676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13BCD76-5156-4B22-821C-317BEE1A71D4}"/>
              </a:ext>
            </a:extLst>
          </p:cNvPr>
          <p:cNvSpPr txBox="1"/>
          <p:nvPr/>
        </p:nvSpPr>
        <p:spPr>
          <a:xfrm>
            <a:off x="404035" y="3963624"/>
            <a:ext cx="5289192" cy="307777"/>
          </a:xfrm>
          <a:prstGeom prst="rect">
            <a:avLst/>
          </a:prstGeom>
          <a:noFill/>
        </p:spPr>
        <p:txBody>
          <a:bodyPr wrap="square" lIns="0" tIns="0" rIns="0" bIns="0" rtlCol="0">
            <a:spAutoFit/>
          </a:bodyPr>
          <a:lstStyle/>
          <a:p>
            <a:pPr defTabSz="467567">
              <a:spcAft>
                <a:spcPts val="450"/>
              </a:spcAft>
              <a:defRPr/>
            </a:pPr>
            <a:r>
              <a:rPr lang="en-US" sz="2000" b="1"/>
              <a:t>Logistic Regression:</a:t>
            </a:r>
          </a:p>
        </p:txBody>
      </p:sp>
      <p:sp>
        <p:nvSpPr>
          <p:cNvPr id="16" name="TextBox 15">
            <a:extLst>
              <a:ext uri="{FF2B5EF4-FFF2-40B4-BE49-F238E27FC236}">
                <a16:creationId xmlns:a16="http://schemas.microsoft.com/office/drawing/2014/main" id="{77575802-86E0-441A-9AD8-74006F8917F0}"/>
              </a:ext>
            </a:extLst>
          </p:cNvPr>
          <p:cNvSpPr txBox="1"/>
          <p:nvPr/>
        </p:nvSpPr>
        <p:spPr>
          <a:xfrm>
            <a:off x="6498771" y="3963624"/>
            <a:ext cx="5289192" cy="307777"/>
          </a:xfrm>
          <a:prstGeom prst="rect">
            <a:avLst/>
          </a:prstGeom>
          <a:noFill/>
        </p:spPr>
        <p:txBody>
          <a:bodyPr wrap="square" lIns="0" tIns="0" rIns="0" bIns="0" rtlCol="0">
            <a:spAutoFit/>
          </a:bodyPr>
          <a:lstStyle/>
          <a:p>
            <a:pPr defTabSz="467567">
              <a:spcAft>
                <a:spcPts val="450"/>
              </a:spcAft>
              <a:defRPr/>
            </a:pPr>
            <a:r>
              <a:rPr lang="en-US" sz="2000" b="1"/>
              <a:t>Decision Trees:</a:t>
            </a:r>
          </a:p>
        </p:txBody>
      </p:sp>
      <p:pic>
        <p:nvPicPr>
          <p:cNvPr id="17" name="Picture 2" descr="Image result for logistic regression">
            <a:extLst>
              <a:ext uri="{FF2B5EF4-FFF2-40B4-BE49-F238E27FC236}">
                <a16:creationId xmlns:a16="http://schemas.microsoft.com/office/drawing/2014/main" id="{21D5F1A7-CC24-4278-BAB5-DFD8C0B12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905" y="4029280"/>
            <a:ext cx="2968203" cy="168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966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9500542"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rPr>
              <a:t>Classification – interpreting results</a:t>
            </a:r>
          </a:p>
        </p:txBody>
      </p:sp>
      <p:sp>
        <p:nvSpPr>
          <p:cNvPr id="2" name="Slide Number Placeholder 1">
            <a:extLst>
              <a:ext uri="{FF2B5EF4-FFF2-40B4-BE49-F238E27FC236}">
                <a16:creationId xmlns:a16="http://schemas.microsoft.com/office/drawing/2014/main" id="{826CE82A-6856-44ED-9611-579978AE889E}"/>
              </a:ext>
            </a:extLst>
          </p:cNvPr>
          <p:cNvSpPr>
            <a:spLocks noGrp="1"/>
          </p:cNvSpPr>
          <p:nvPr>
            <p:ph type="sldNum" sz="quarter" idx="13"/>
          </p:nvPr>
        </p:nvSpPr>
        <p:spPr>
          <a:xfrm>
            <a:off x="9350826" y="643542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246E78-3768-4507-A15A-73B80A42537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553998"/>
          </a:xfrm>
          <a:prstGeom prst="rect">
            <a:avLst/>
          </a:prstGeom>
          <a:noFill/>
        </p:spPr>
        <p:txBody>
          <a:bodyPr wrap="square" lIns="0" tIns="0" rIns="0" bIns="0" rtlCol="0">
            <a:spAutoFit/>
          </a:bodyPr>
          <a:lstStyle/>
          <a:p>
            <a:pPr marL="0" marR="0" lvl="0" indent="0" algn="l" defTabSz="467567" rtl="0" eaLnBrk="1" fontAlgn="auto" latinLnBrk="0" hangingPunct="1">
              <a:lnSpc>
                <a:spcPct val="100000"/>
              </a:lnSpc>
              <a:spcBef>
                <a:spcPts val="0"/>
              </a:spcBef>
              <a:spcAft>
                <a:spcPts val="450"/>
              </a:spcAft>
              <a:buClrTx/>
              <a:buSzTx/>
              <a:buFontTx/>
              <a:buNone/>
              <a:tabLst/>
              <a:defRPr/>
            </a:pPr>
            <a:r>
              <a:rPr kumimoji="0" lang="en-US" sz="1800" i="1" u="none" strike="noStrike" kern="1200" cap="none" spc="0" normalizeH="0" baseline="0" noProof="0">
                <a:ln>
                  <a:noFill/>
                </a:ln>
                <a:solidFill>
                  <a:srgbClr val="D0D0CE">
                    <a:lumMod val="50000"/>
                  </a:srgbClr>
                </a:solidFill>
                <a:effectLst/>
                <a:uLnTx/>
                <a:uFillTx/>
                <a:latin typeface="Calibri" panose="020F0502020204030204"/>
                <a:ea typeface="+mn-ea"/>
                <a:cs typeface="+mn-cs"/>
              </a:rPr>
              <a:t>It is always necessary</a:t>
            </a:r>
            <a:r>
              <a:rPr lang="en-US" i="1">
                <a:solidFill>
                  <a:srgbClr val="D0D0CE">
                    <a:lumMod val="50000"/>
                  </a:srgbClr>
                </a:solidFill>
                <a:latin typeface="Calibri" panose="020F0502020204030204"/>
              </a:rPr>
              <a:t> to evaluate the model for improvements and a confusion matrix is typically used to evaluate classification models. </a:t>
            </a:r>
            <a:endParaRPr kumimoji="0" lang="en-US" sz="1800" i="1" u="none" strike="noStrike" kern="1200" cap="none" spc="0" normalizeH="0" baseline="0" noProof="0">
              <a:ln>
                <a:noFill/>
              </a:ln>
              <a:solidFill>
                <a:srgbClr val="D0D0CE">
                  <a:lumMod val="50000"/>
                </a:srgbClr>
              </a:solidFill>
              <a:effectLst/>
              <a:uLnTx/>
              <a:uFillTx/>
              <a:latin typeface="Calibri" panose="020F0502020204030204"/>
              <a:ea typeface="+mn-ea"/>
              <a:cs typeface="+mn-cs"/>
            </a:endParaRPr>
          </a:p>
        </p:txBody>
      </p:sp>
      <p:pic>
        <p:nvPicPr>
          <p:cNvPr id="8194" name="Picture 2" descr="The confusion matrix and relevant evaluation index. True Positive (TP):...  | Download Scientific Diagram">
            <a:extLst>
              <a:ext uri="{FF2B5EF4-FFF2-40B4-BE49-F238E27FC236}">
                <a16:creationId xmlns:a16="http://schemas.microsoft.com/office/drawing/2014/main" id="{4251D976-B811-4515-AC64-0B776F71A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37" y="1902048"/>
            <a:ext cx="4399964" cy="402968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valuating Logistic Models | mdfarragher.com">
            <a:extLst>
              <a:ext uri="{FF2B5EF4-FFF2-40B4-BE49-F238E27FC236}">
                <a16:creationId xmlns:a16="http://schemas.microsoft.com/office/drawing/2014/main" id="{D48AE2C8-63EB-4813-9241-48ADA6AC0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346" y="2266194"/>
            <a:ext cx="6519618" cy="390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681478-1DCB-48DF-BF32-666014842605}"/>
              </a:ext>
            </a:extLst>
          </p:cNvPr>
          <p:cNvSpPr txBox="1"/>
          <p:nvPr/>
        </p:nvSpPr>
        <p:spPr>
          <a:xfrm>
            <a:off x="5778289" y="1756560"/>
            <a:ext cx="5789934" cy="646331"/>
          </a:xfrm>
          <a:prstGeom prst="rect">
            <a:avLst/>
          </a:prstGeom>
          <a:noFill/>
        </p:spPr>
        <p:txBody>
          <a:bodyPr wrap="square" rtlCol="0">
            <a:spAutoFit/>
          </a:bodyPr>
          <a:lstStyle/>
          <a:p>
            <a:pPr algn="ctr"/>
            <a:r>
              <a:rPr lang="en-US" b="1"/>
              <a:t>Example: Confusion matrix for a model predicting if a patient has pneumonia</a:t>
            </a:r>
          </a:p>
        </p:txBody>
      </p:sp>
    </p:spTree>
    <p:extLst>
      <p:ext uri="{BB962C8B-B14F-4D97-AF65-F5344CB8AC3E}">
        <p14:creationId xmlns:p14="http://schemas.microsoft.com/office/powerpoint/2010/main" val="38638156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F6D15C4-16D2-432B-963E-647A095670AE}"/>
              </a:ext>
            </a:extLst>
          </p:cNvPr>
          <p:cNvPicPr>
            <a:picLocks noChangeAspect="1"/>
          </p:cNvPicPr>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r="58797"/>
          <a:stretch/>
        </p:blipFill>
        <p:spPr>
          <a:xfrm>
            <a:off x="0" y="-1"/>
            <a:ext cx="5023498" cy="6858001"/>
          </a:xfrm>
          <a:prstGeom prst="rect">
            <a:avLst/>
          </a:prstGeom>
        </p:spPr>
      </p:pic>
      <p:sp>
        <p:nvSpPr>
          <p:cNvPr id="45" name="Title 7">
            <a:extLst>
              <a:ext uri="{FF2B5EF4-FFF2-40B4-BE49-F238E27FC236}">
                <a16:creationId xmlns:a16="http://schemas.microsoft.com/office/drawing/2014/main" id="{A674DC65-C70C-4BE8-B1AC-8D36ABCE5578}"/>
              </a:ext>
            </a:extLst>
          </p:cNvPr>
          <p:cNvSpPr>
            <a:spLocks noGrp="1"/>
          </p:cNvSpPr>
          <p:nvPr>
            <p:ph type="title"/>
          </p:nvPr>
        </p:nvSpPr>
        <p:spPr>
          <a:xfrm>
            <a:off x="0" y="-5219"/>
            <a:ext cx="5023498" cy="6863220"/>
          </a:xfrm>
          <a:noFill/>
        </p:spPr>
        <p:txBody>
          <a:bodyPr anchor="ctr"/>
          <a:lstStyle/>
          <a:p>
            <a:pPr marL="182880"/>
            <a:r>
              <a:rPr lang="en-US" sz="5400" b="1" spc="-100">
                <a:solidFill>
                  <a:schemeClr val="bg1"/>
                </a:solidFill>
                <a:latin typeface="Open Sans" panose="020B0606030504020204" pitchFamily="34" charset="0"/>
                <a:ea typeface="Open Sans" panose="020B0606030504020204" pitchFamily="34" charset="0"/>
                <a:cs typeface="Open Sans" panose="020B0606030504020204" pitchFamily="34" charset="0"/>
              </a:rPr>
              <a:t>Agenda</a:t>
            </a:r>
          </a:p>
        </p:txBody>
      </p:sp>
      <p:cxnSp>
        <p:nvCxnSpPr>
          <p:cNvPr id="14" name="Straight Connector 13">
            <a:extLst>
              <a:ext uri="{FF2B5EF4-FFF2-40B4-BE49-F238E27FC236}">
                <a16:creationId xmlns:a16="http://schemas.microsoft.com/office/drawing/2014/main" id="{39C47F4A-3A38-4531-A991-A1C87D25CB5D}"/>
              </a:ext>
            </a:extLst>
          </p:cNvPr>
          <p:cNvCxnSpPr>
            <a:cxnSpLocks/>
          </p:cNvCxnSpPr>
          <p:nvPr/>
        </p:nvCxnSpPr>
        <p:spPr>
          <a:xfrm>
            <a:off x="6628877" y="3617385"/>
            <a:ext cx="1526181" cy="0"/>
          </a:xfrm>
          <a:prstGeom prst="line">
            <a:avLst/>
          </a:prstGeom>
          <a:noFill/>
          <a:ln w="76200" cap="flat" cmpd="sng" algn="ctr">
            <a:solidFill>
              <a:schemeClr val="tx2">
                <a:lumMod val="40000"/>
                <a:lumOff val="60000"/>
              </a:schemeClr>
            </a:solidFill>
            <a:prstDash val="solid"/>
            <a:miter lim="800000"/>
          </a:ln>
          <a:effectLst/>
        </p:spPr>
      </p:cxnSp>
      <p:sp>
        <p:nvSpPr>
          <p:cNvPr id="15" name="TextBox 14">
            <a:extLst>
              <a:ext uri="{FF2B5EF4-FFF2-40B4-BE49-F238E27FC236}">
                <a16:creationId xmlns:a16="http://schemas.microsoft.com/office/drawing/2014/main" id="{002DA2DD-EF02-4D7C-8AA8-8D0136885BE5}"/>
              </a:ext>
            </a:extLst>
          </p:cNvPr>
          <p:cNvSpPr txBox="1"/>
          <p:nvPr/>
        </p:nvSpPr>
        <p:spPr>
          <a:xfrm>
            <a:off x="5744801" y="3233303"/>
            <a:ext cx="556766" cy="461665"/>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Calibri" panose="020F0502020204030204"/>
                <a:ea typeface="Chronicle Display Black" charset="0"/>
                <a:cs typeface="Chronicle Display Black" charset="0"/>
              </a:rPr>
              <a:t>3.</a:t>
            </a:r>
          </a:p>
        </p:txBody>
      </p:sp>
      <p:sp>
        <p:nvSpPr>
          <p:cNvPr id="17" name="TextBox 16">
            <a:extLst>
              <a:ext uri="{FF2B5EF4-FFF2-40B4-BE49-F238E27FC236}">
                <a16:creationId xmlns:a16="http://schemas.microsoft.com/office/drawing/2014/main" id="{3A81BBA3-BC48-4C54-905A-F5C3449A7FE7}"/>
              </a:ext>
            </a:extLst>
          </p:cNvPr>
          <p:cNvSpPr txBox="1"/>
          <p:nvPr/>
        </p:nvSpPr>
        <p:spPr>
          <a:xfrm>
            <a:off x="6519608" y="3203447"/>
            <a:ext cx="5592709" cy="590464"/>
          </a:xfrm>
          <a:prstGeom prst="rect">
            <a:avLst/>
          </a:prstGeom>
          <a:noFill/>
        </p:spPr>
        <p:txBody>
          <a:bodyPr wrap="square" lIns="91440" tIns="45720" rIns="91440" bIns="45720" rtlCol="0" anchor="t">
            <a:noAutofit/>
          </a:bodyPr>
          <a:lstStyle/>
          <a:p>
            <a:pPr>
              <a:defRPr/>
            </a:pPr>
            <a:r>
              <a:rPr lang="en-US" sz="2800" b="1" spc="-50">
                <a:solidFill>
                  <a:srgbClr val="000000"/>
                </a:solidFill>
                <a:latin typeface="Calibri" panose="020F0502020204030204"/>
                <a:cs typeface="Open Sans"/>
              </a:rPr>
              <a:t>Machine Learning MATH!</a:t>
            </a:r>
            <a:endParaRPr kumimoji="0" lang="en-US" sz="2800" b="1" i="0" u="none" strike="noStrike" kern="1200" cap="none" spc="-50" normalizeH="0" baseline="0" noProof="0">
              <a:ln>
                <a:noFill/>
              </a:ln>
              <a:solidFill>
                <a:srgbClr val="000000"/>
              </a:solidFill>
              <a:effectLst/>
              <a:uLnTx/>
              <a:uFillTx/>
              <a:latin typeface="Calibri" panose="020F0502020204030204"/>
              <a:ea typeface="+mn-ea"/>
              <a:cs typeface="Open Sans"/>
            </a:endParaRPr>
          </a:p>
        </p:txBody>
      </p:sp>
      <p:cxnSp>
        <p:nvCxnSpPr>
          <p:cNvPr id="19" name="Straight Connector 18">
            <a:extLst>
              <a:ext uri="{FF2B5EF4-FFF2-40B4-BE49-F238E27FC236}">
                <a16:creationId xmlns:a16="http://schemas.microsoft.com/office/drawing/2014/main" id="{AD6783C7-338F-4D9D-8134-5D899AAF3188}"/>
              </a:ext>
            </a:extLst>
          </p:cNvPr>
          <p:cNvCxnSpPr>
            <a:cxnSpLocks/>
          </p:cNvCxnSpPr>
          <p:nvPr/>
        </p:nvCxnSpPr>
        <p:spPr>
          <a:xfrm>
            <a:off x="6628877" y="1994433"/>
            <a:ext cx="1887768" cy="0"/>
          </a:xfrm>
          <a:prstGeom prst="line">
            <a:avLst/>
          </a:prstGeom>
          <a:noFill/>
          <a:ln w="76200" cap="flat" cmpd="sng" algn="ctr">
            <a:solidFill>
              <a:srgbClr val="86F200"/>
            </a:solidFill>
            <a:prstDash val="solid"/>
            <a:miter lim="800000"/>
          </a:ln>
          <a:effectLst/>
        </p:spPr>
      </p:cxnSp>
      <p:sp>
        <p:nvSpPr>
          <p:cNvPr id="21" name="TextBox 20">
            <a:extLst>
              <a:ext uri="{FF2B5EF4-FFF2-40B4-BE49-F238E27FC236}">
                <a16:creationId xmlns:a16="http://schemas.microsoft.com/office/drawing/2014/main" id="{72BF6DD8-FB85-4AC2-8953-67944B7467C9}"/>
              </a:ext>
            </a:extLst>
          </p:cNvPr>
          <p:cNvSpPr txBox="1"/>
          <p:nvPr/>
        </p:nvSpPr>
        <p:spPr>
          <a:xfrm>
            <a:off x="6519608" y="1600487"/>
            <a:ext cx="5880336" cy="461665"/>
          </a:xfrm>
          <a:prstGeom prst="rect">
            <a:avLst/>
          </a:prstGeom>
          <a:noFill/>
        </p:spPr>
        <p:txBody>
          <a:bodyPr wrap="square" lIns="91440" tIns="45720" rIns="91440" bIns="45720" rtlCol="0" anchor="t">
            <a:noAutofit/>
          </a:bodyPr>
          <a:lstStyle/>
          <a:p>
            <a:pPr>
              <a:defRPr/>
            </a:pPr>
            <a:r>
              <a:rPr lang="en-US" sz="2800" b="1" spc="-50">
                <a:solidFill>
                  <a:srgbClr val="000000"/>
                </a:solidFill>
                <a:latin typeface="Calibri" panose="020F0502020204030204"/>
                <a:ea typeface="Chronicle Display Black" charset="0"/>
                <a:cs typeface="Chronicle Display Black" charset="0"/>
              </a:rPr>
              <a:t>Types of Machine Learning</a:t>
            </a:r>
            <a:endParaRPr lang="en-US" sz="2800" b="1" i="0" u="none" strike="noStrike" kern="1200" cap="none" spc="0" normalizeH="0" baseline="0" noProof="0">
              <a:ln>
                <a:noFill/>
              </a:ln>
              <a:solidFill>
                <a:srgbClr val="000000"/>
              </a:solidFill>
              <a:effectLst/>
              <a:uLnTx/>
              <a:uFillTx/>
              <a:latin typeface="Calibri" panose="020F0502020204030204"/>
              <a:ea typeface="Chronicle Display Black" charset="0"/>
              <a:cs typeface="Chronicle Display Blac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50" normalizeH="0" baseline="0" noProof="0">
              <a:ln>
                <a:noFill/>
              </a:ln>
              <a:solidFill>
                <a:srgbClr val="000000"/>
              </a:solidFill>
              <a:effectLst/>
              <a:uLnTx/>
              <a:uFillTx/>
              <a:latin typeface="Calibri" panose="020F0502020204030204"/>
              <a:ea typeface="+mn-ea"/>
              <a:cs typeface="Open Sans"/>
            </a:endParaRPr>
          </a:p>
        </p:txBody>
      </p:sp>
      <p:cxnSp>
        <p:nvCxnSpPr>
          <p:cNvPr id="25" name="Straight Connector 24">
            <a:extLst>
              <a:ext uri="{FF2B5EF4-FFF2-40B4-BE49-F238E27FC236}">
                <a16:creationId xmlns:a16="http://schemas.microsoft.com/office/drawing/2014/main" id="{A572C646-512C-49B9-8155-19851ABDFE16}"/>
              </a:ext>
            </a:extLst>
          </p:cNvPr>
          <p:cNvCxnSpPr>
            <a:cxnSpLocks/>
          </p:cNvCxnSpPr>
          <p:nvPr/>
        </p:nvCxnSpPr>
        <p:spPr>
          <a:xfrm>
            <a:off x="6628877" y="2886251"/>
            <a:ext cx="2049544" cy="0"/>
          </a:xfrm>
          <a:prstGeom prst="line">
            <a:avLst/>
          </a:prstGeom>
          <a:noFill/>
          <a:ln w="76200" cap="flat" cmpd="sng" algn="ctr">
            <a:solidFill>
              <a:schemeClr val="accent1">
                <a:lumMod val="60000"/>
                <a:lumOff val="40000"/>
              </a:schemeClr>
            </a:solidFill>
            <a:prstDash val="solid"/>
            <a:miter lim="800000"/>
          </a:ln>
          <a:effectLst/>
        </p:spPr>
      </p:cxnSp>
      <p:sp>
        <p:nvSpPr>
          <p:cNvPr id="27" name="TextBox 26">
            <a:extLst>
              <a:ext uri="{FF2B5EF4-FFF2-40B4-BE49-F238E27FC236}">
                <a16:creationId xmlns:a16="http://schemas.microsoft.com/office/drawing/2014/main" id="{743EC322-B36C-400E-BD61-F31C324ED6AA}"/>
              </a:ext>
            </a:extLst>
          </p:cNvPr>
          <p:cNvSpPr txBox="1"/>
          <p:nvPr/>
        </p:nvSpPr>
        <p:spPr>
          <a:xfrm>
            <a:off x="6519608" y="2481523"/>
            <a:ext cx="5592716" cy="461665"/>
          </a:xfrm>
          <a:prstGeom prst="rect">
            <a:avLst/>
          </a:prstGeom>
          <a:noFill/>
        </p:spPr>
        <p:txBody>
          <a:bodyPr wrap="square" lIns="91440" tIns="45720" rIns="91440" bIns="45720" rtlCol="0" anchor="t">
            <a:noAutofit/>
          </a:bodyPr>
          <a:lstStyle/>
          <a:p>
            <a:pPr>
              <a:defRPr/>
            </a:pPr>
            <a:r>
              <a:rPr lang="en-US" sz="2800" b="1" spc="-50">
                <a:solidFill>
                  <a:srgbClr val="000000"/>
                </a:solidFill>
                <a:latin typeface="Calibri" panose="020F0502020204030204"/>
                <a:cs typeface="Open Sans"/>
              </a:rPr>
              <a:t>Machine Learning Pipeline</a:t>
            </a:r>
            <a:endParaRPr lang="en-US" sz="2800" b="1" i="0" strike="noStrike" kern="1200" cap="none" spc="-50" normalizeH="0" baseline="0" noProof="0">
              <a:ln>
                <a:noFill/>
              </a:ln>
              <a:solidFill>
                <a:srgbClr val="000000"/>
              </a:solidFill>
              <a:effectLst/>
              <a:uLnTx/>
              <a:uFillTx/>
              <a:latin typeface="Calibri" panose="020F0502020204030204"/>
              <a:cs typeface="Open Sans"/>
            </a:endParaRPr>
          </a:p>
        </p:txBody>
      </p:sp>
      <p:sp>
        <p:nvSpPr>
          <p:cNvPr id="32" name="TextBox 31">
            <a:extLst>
              <a:ext uri="{FF2B5EF4-FFF2-40B4-BE49-F238E27FC236}">
                <a16:creationId xmlns:a16="http://schemas.microsoft.com/office/drawing/2014/main" id="{95A7104B-F2AE-4959-8718-1F263191B131}"/>
              </a:ext>
            </a:extLst>
          </p:cNvPr>
          <p:cNvSpPr txBox="1"/>
          <p:nvPr/>
        </p:nvSpPr>
        <p:spPr>
          <a:xfrm>
            <a:off x="5744801" y="2513301"/>
            <a:ext cx="556767" cy="461665"/>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Calibri" panose="020F0502020204030204"/>
                <a:ea typeface="Chronicle Display Black" charset="0"/>
                <a:cs typeface="Chronicle Display Black" charset="0"/>
              </a:rPr>
              <a:t>2.</a:t>
            </a:r>
          </a:p>
        </p:txBody>
      </p:sp>
      <p:cxnSp>
        <p:nvCxnSpPr>
          <p:cNvPr id="42" name="Straight Connector 41">
            <a:extLst>
              <a:ext uri="{FF2B5EF4-FFF2-40B4-BE49-F238E27FC236}">
                <a16:creationId xmlns:a16="http://schemas.microsoft.com/office/drawing/2014/main" id="{7D5523C2-09AD-4D11-9101-E62F683EADFF}"/>
              </a:ext>
            </a:extLst>
          </p:cNvPr>
          <p:cNvCxnSpPr>
            <a:cxnSpLocks/>
          </p:cNvCxnSpPr>
          <p:nvPr/>
        </p:nvCxnSpPr>
        <p:spPr>
          <a:xfrm>
            <a:off x="6628877" y="4455056"/>
            <a:ext cx="957589" cy="4430"/>
          </a:xfrm>
          <a:prstGeom prst="line">
            <a:avLst/>
          </a:prstGeom>
          <a:noFill/>
          <a:ln w="76200" cap="flat" cmpd="sng" algn="ctr">
            <a:solidFill>
              <a:schemeClr val="tx2">
                <a:lumMod val="20000"/>
                <a:lumOff val="80000"/>
              </a:schemeClr>
            </a:solidFill>
            <a:prstDash val="solid"/>
            <a:miter lim="800000"/>
          </a:ln>
          <a:effectLst/>
        </p:spPr>
      </p:cxnSp>
      <p:cxnSp>
        <p:nvCxnSpPr>
          <p:cNvPr id="44" name="Straight Connector 43">
            <a:extLst>
              <a:ext uri="{FF2B5EF4-FFF2-40B4-BE49-F238E27FC236}">
                <a16:creationId xmlns:a16="http://schemas.microsoft.com/office/drawing/2014/main" id="{D5B33F0E-9DE3-4F52-B16A-1C31C19A80E9}"/>
              </a:ext>
            </a:extLst>
          </p:cNvPr>
          <p:cNvCxnSpPr>
            <a:cxnSpLocks/>
          </p:cNvCxnSpPr>
          <p:nvPr/>
        </p:nvCxnSpPr>
        <p:spPr>
          <a:xfrm flipH="1">
            <a:off x="301841" y="3843391"/>
            <a:ext cx="243248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81EBC2E-2B5A-4A62-9DE2-B6B588EBCA5A}"/>
              </a:ext>
            </a:extLst>
          </p:cNvPr>
          <p:cNvSpPr txBox="1"/>
          <p:nvPr/>
        </p:nvSpPr>
        <p:spPr>
          <a:xfrm>
            <a:off x="5744801" y="4089481"/>
            <a:ext cx="556766" cy="461665"/>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Calibri" panose="020F0502020204030204"/>
                <a:ea typeface="Chronicle Display Black" charset="0"/>
                <a:cs typeface="Chronicle Display Black" charset="0"/>
              </a:rPr>
              <a:t>4.</a:t>
            </a:r>
          </a:p>
        </p:txBody>
      </p:sp>
      <p:sp>
        <p:nvSpPr>
          <p:cNvPr id="41" name="TextBox 40">
            <a:extLst>
              <a:ext uri="{FF2B5EF4-FFF2-40B4-BE49-F238E27FC236}">
                <a16:creationId xmlns:a16="http://schemas.microsoft.com/office/drawing/2014/main" id="{9FF5EBAF-19DA-46AC-8849-C9A2CB07F6F7}"/>
              </a:ext>
            </a:extLst>
          </p:cNvPr>
          <p:cNvSpPr txBox="1"/>
          <p:nvPr/>
        </p:nvSpPr>
        <p:spPr>
          <a:xfrm>
            <a:off x="6519608" y="4099238"/>
            <a:ext cx="5589797" cy="461665"/>
          </a:xfrm>
          <a:prstGeom prst="rect">
            <a:avLst/>
          </a:prstGeom>
          <a:noFill/>
        </p:spPr>
        <p:txBody>
          <a:bodyPr wrap="square" lIns="91440" tIns="45720" rIns="91440" bIns="45720" rtlCol="0" anchor="t">
            <a:noAutofit/>
          </a:bodyPr>
          <a:lstStyle/>
          <a:p>
            <a:pPr>
              <a:lnSpc>
                <a:spcPct val="85000"/>
              </a:lnSpc>
              <a:defRPr/>
            </a:pPr>
            <a:r>
              <a:rPr lang="en-US" sz="2800" b="1">
                <a:solidFill>
                  <a:srgbClr val="000000"/>
                </a:solidFill>
                <a:latin typeface="Calibri" panose="020F0502020204030204"/>
                <a:ea typeface="Chronicle Display Black" charset="0"/>
                <a:cs typeface="Chronicle Display Black" charset="0"/>
              </a:rPr>
              <a:t>Bias vs Variance</a:t>
            </a:r>
          </a:p>
        </p:txBody>
      </p:sp>
      <p:sp>
        <p:nvSpPr>
          <p:cNvPr id="46" name="TextBox 45">
            <a:extLst>
              <a:ext uri="{FF2B5EF4-FFF2-40B4-BE49-F238E27FC236}">
                <a16:creationId xmlns:a16="http://schemas.microsoft.com/office/drawing/2014/main" id="{257907A8-4981-4786-9BF4-358D75046D2F}"/>
              </a:ext>
            </a:extLst>
          </p:cNvPr>
          <p:cNvSpPr txBox="1"/>
          <p:nvPr/>
        </p:nvSpPr>
        <p:spPr>
          <a:xfrm>
            <a:off x="5744800" y="1588585"/>
            <a:ext cx="556767" cy="461665"/>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Calibri" panose="020F0502020204030204"/>
                <a:ea typeface="Chronicle Display Black" charset="0"/>
                <a:cs typeface="Chronicle Display Black" charset="0"/>
              </a:rPr>
              <a:t>1.</a:t>
            </a:r>
          </a:p>
        </p:txBody>
      </p:sp>
      <p:sp>
        <p:nvSpPr>
          <p:cNvPr id="47" name="Slide Number Placeholder 1">
            <a:extLst>
              <a:ext uri="{FF2B5EF4-FFF2-40B4-BE49-F238E27FC236}">
                <a16:creationId xmlns:a16="http://schemas.microsoft.com/office/drawing/2014/main" id="{79A12B4B-DBE7-4E0A-A593-2916960F9626}"/>
              </a:ext>
            </a:extLst>
          </p:cNvPr>
          <p:cNvSpPr txBox="1">
            <a:spLocks/>
          </p:cNvSpPr>
          <p:nvPr/>
        </p:nvSpPr>
        <p:spPr>
          <a:xfrm>
            <a:off x="9448800" y="649446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C246E78-3768-4507-A15A-73B80A42537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2CF8837-DA4F-4112-B150-3488931EEC6F}"/>
              </a:ext>
            </a:extLst>
          </p:cNvPr>
          <p:cNvSpPr txBox="1"/>
          <p:nvPr/>
        </p:nvSpPr>
        <p:spPr>
          <a:xfrm>
            <a:off x="5744800" y="4860445"/>
            <a:ext cx="556766" cy="461665"/>
          </a:xfrm>
          <a:prstGeom prst="rect">
            <a:avLst/>
          </a:prstGeom>
          <a:noFill/>
        </p:spPr>
        <p:txBody>
          <a:bodyPr wrap="none" lIns="91440" tIns="45720" rIns="91440" bIns="45720" rtlCol="0" anchor="t">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a:solidFill>
                  <a:srgbClr val="000000"/>
                </a:solidFill>
                <a:latin typeface="Calibri" panose="020F0502020204030204"/>
                <a:ea typeface="Chronicle Display Black" charset="0"/>
                <a:cs typeface="Chronicle Display Black" charset="0"/>
              </a:rPr>
              <a:t>5</a:t>
            </a:r>
            <a:r>
              <a:rPr kumimoji="0" lang="en-US" sz="2800" b="1" i="0" u="none" strike="noStrike" kern="1200" cap="none" spc="0" normalizeH="0" baseline="0" noProof="0">
                <a:ln>
                  <a:noFill/>
                </a:ln>
                <a:solidFill>
                  <a:srgbClr val="000000"/>
                </a:solidFill>
                <a:effectLst/>
                <a:uLnTx/>
                <a:uFillTx/>
                <a:latin typeface="Calibri" panose="020F0502020204030204"/>
                <a:ea typeface="Chronicle Display Black" charset="0"/>
                <a:cs typeface="Chronicle Display Black" charset="0"/>
              </a:rPr>
              <a:t>.</a:t>
            </a:r>
          </a:p>
        </p:txBody>
      </p:sp>
      <p:sp>
        <p:nvSpPr>
          <p:cNvPr id="23" name="TextBox 22">
            <a:extLst>
              <a:ext uri="{FF2B5EF4-FFF2-40B4-BE49-F238E27FC236}">
                <a16:creationId xmlns:a16="http://schemas.microsoft.com/office/drawing/2014/main" id="{59D58B79-BBEB-4EDC-AB64-DED1B79FC45E}"/>
              </a:ext>
            </a:extLst>
          </p:cNvPr>
          <p:cNvSpPr txBox="1"/>
          <p:nvPr/>
        </p:nvSpPr>
        <p:spPr>
          <a:xfrm>
            <a:off x="6492713" y="4861237"/>
            <a:ext cx="5589797" cy="461665"/>
          </a:xfrm>
          <a:prstGeom prst="rect">
            <a:avLst/>
          </a:prstGeom>
          <a:noFill/>
        </p:spPr>
        <p:txBody>
          <a:bodyPr wrap="square" lIns="91440" tIns="45720" rIns="91440" bIns="45720" rtlCol="0" anchor="t">
            <a:noAutofit/>
          </a:bodyPr>
          <a:lstStyle/>
          <a:p>
            <a:pPr>
              <a:lnSpc>
                <a:spcPct val="85000"/>
              </a:lnSpc>
              <a:defRPr/>
            </a:pPr>
            <a:r>
              <a:rPr lang="en-US" sz="2800" b="1">
                <a:cs typeface="Calibri"/>
              </a:rPr>
              <a:t>Linear Regression Example</a:t>
            </a:r>
            <a:endParaRPr lang="en-US" sz="2800" b="1"/>
          </a:p>
        </p:txBody>
      </p:sp>
      <p:cxnSp>
        <p:nvCxnSpPr>
          <p:cNvPr id="24" name="Straight Connector 23">
            <a:extLst>
              <a:ext uri="{FF2B5EF4-FFF2-40B4-BE49-F238E27FC236}">
                <a16:creationId xmlns:a16="http://schemas.microsoft.com/office/drawing/2014/main" id="{0A9EDC66-3878-45CF-AA39-330B9F91B4AB}"/>
              </a:ext>
            </a:extLst>
          </p:cNvPr>
          <p:cNvCxnSpPr>
            <a:cxnSpLocks/>
          </p:cNvCxnSpPr>
          <p:nvPr/>
        </p:nvCxnSpPr>
        <p:spPr>
          <a:xfrm>
            <a:off x="6584053" y="5235004"/>
            <a:ext cx="812415" cy="0"/>
          </a:xfrm>
          <a:prstGeom prst="line">
            <a:avLst/>
          </a:prstGeom>
          <a:noFill/>
          <a:ln w="76200" cap="flat" cmpd="sng" algn="ctr">
            <a:solidFill>
              <a:schemeClr val="accent1">
                <a:lumMod val="60000"/>
                <a:lumOff val="40000"/>
              </a:schemeClr>
            </a:solidFill>
            <a:prstDash val="solid"/>
            <a:miter lim="800000"/>
          </a:ln>
          <a:effectLst/>
        </p:spPr>
      </p:cxnSp>
    </p:spTree>
    <p:extLst>
      <p:ext uri="{BB962C8B-B14F-4D97-AF65-F5344CB8AC3E}">
        <p14:creationId xmlns:p14="http://schemas.microsoft.com/office/powerpoint/2010/main" val="186620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E20877F2-01DF-4F23-9E26-EC00173769E7}"/>
              </a:ext>
            </a:extLst>
          </p:cNvPr>
          <p:cNvSpPr/>
          <p:nvPr/>
        </p:nvSpPr>
        <p:spPr>
          <a:xfrm>
            <a:off x="932158" y="4870986"/>
            <a:ext cx="7149660" cy="1831588"/>
          </a:xfrm>
          <a:prstGeom prst="rect">
            <a:avLst/>
          </a:prstGeom>
          <a:solidFill>
            <a:schemeClr val="accent5">
              <a:lumMod val="20000"/>
              <a:lumOff val="80000"/>
            </a:schemeClr>
          </a:solid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696A25C-1B55-45A4-9EBE-BB7C400D159B}"/>
              </a:ext>
            </a:extLst>
          </p:cNvPr>
          <p:cNvSpPr/>
          <p:nvPr/>
        </p:nvSpPr>
        <p:spPr>
          <a:xfrm>
            <a:off x="932158" y="2588012"/>
            <a:ext cx="7149660" cy="2175470"/>
          </a:xfrm>
          <a:prstGeom prst="rect">
            <a:avLst/>
          </a:prstGeom>
          <a:solidFill>
            <a:schemeClr val="accent4">
              <a:lumMod val="20000"/>
              <a:lumOff val="80000"/>
            </a:schemeClr>
          </a:solid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8391525"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a:solidFill>
                  <a:srgbClr val="86BC25"/>
                </a:solidFill>
                <a:latin typeface="Verdana" panose="020B0604030504040204" pitchFamily="34" charset="0"/>
                <a:ea typeface="Verdana" panose="020B0604030504040204" pitchFamily="34" charset="0"/>
                <a:cs typeface="Verdana" panose="020B0604030504040204" pitchFamily="34" charset="0"/>
              </a:rPr>
              <a:t>Types of Machine Learning</a:t>
            </a:r>
            <a:endPar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 name="Rectangle: Rounded Corners 4">
            <a:extLst>
              <a:ext uri="{FF2B5EF4-FFF2-40B4-BE49-F238E27FC236}">
                <a16:creationId xmlns:a16="http://schemas.microsoft.com/office/drawing/2014/main" id="{54098D79-B943-45CA-B074-A2DD405C33A2}"/>
              </a:ext>
            </a:extLst>
          </p:cNvPr>
          <p:cNvSpPr/>
          <p:nvPr/>
        </p:nvSpPr>
        <p:spPr>
          <a:xfrm>
            <a:off x="4716260" y="1001509"/>
            <a:ext cx="2759474" cy="512137"/>
          </a:xfrm>
          <a:prstGeom prst="roundRect">
            <a:avLst/>
          </a:prstGeom>
          <a:solidFill>
            <a:schemeClr val="accent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Machine Learning</a:t>
            </a:r>
          </a:p>
        </p:txBody>
      </p:sp>
      <p:sp>
        <p:nvSpPr>
          <p:cNvPr id="11" name="Rectangle: Rounded Corners 10">
            <a:extLst>
              <a:ext uri="{FF2B5EF4-FFF2-40B4-BE49-F238E27FC236}">
                <a16:creationId xmlns:a16="http://schemas.microsoft.com/office/drawing/2014/main" id="{2E4B816E-5C63-41F5-82E0-1D727B502526}"/>
              </a:ext>
            </a:extLst>
          </p:cNvPr>
          <p:cNvSpPr/>
          <p:nvPr/>
        </p:nvSpPr>
        <p:spPr>
          <a:xfrm>
            <a:off x="8500369" y="1945108"/>
            <a:ext cx="2759465" cy="512137"/>
          </a:xfrm>
          <a:prstGeom prst="round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Reinforcement</a:t>
            </a:r>
          </a:p>
        </p:txBody>
      </p:sp>
      <p:cxnSp>
        <p:nvCxnSpPr>
          <p:cNvPr id="7" name="Straight Arrow Connector 6">
            <a:extLst>
              <a:ext uri="{FF2B5EF4-FFF2-40B4-BE49-F238E27FC236}">
                <a16:creationId xmlns:a16="http://schemas.microsoft.com/office/drawing/2014/main" id="{F7E9B6E1-CA1A-4D0F-8407-EA1D6BEE9900}"/>
              </a:ext>
            </a:extLst>
          </p:cNvPr>
          <p:cNvCxnSpPr>
            <a:cxnSpLocks/>
            <a:stCxn id="5" idx="2"/>
            <a:endCxn id="10" idx="0"/>
          </p:cNvCxnSpPr>
          <p:nvPr/>
        </p:nvCxnSpPr>
        <p:spPr>
          <a:xfrm>
            <a:off x="6095997" y="1513646"/>
            <a:ext cx="3" cy="431463"/>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F271A19-5179-451C-B8A8-33177CD24966}"/>
              </a:ext>
            </a:extLst>
          </p:cNvPr>
          <p:cNvCxnSpPr>
            <a:cxnSpLocks/>
            <a:stCxn id="5" idx="2"/>
            <a:endCxn id="9" idx="0"/>
          </p:cNvCxnSpPr>
          <p:nvPr/>
        </p:nvCxnSpPr>
        <p:spPr>
          <a:xfrm rot="5400000">
            <a:off x="3988215" y="-162674"/>
            <a:ext cx="431462" cy="3784102"/>
          </a:xfrm>
          <a:prstGeom prst="bentConnector3">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D9B3DF9-54C3-4C23-A7C9-C08BBF013136}"/>
              </a:ext>
            </a:extLst>
          </p:cNvPr>
          <p:cNvCxnSpPr>
            <a:cxnSpLocks/>
            <a:stCxn id="5" idx="2"/>
            <a:endCxn id="11" idx="0"/>
          </p:cNvCxnSpPr>
          <p:nvPr/>
        </p:nvCxnSpPr>
        <p:spPr>
          <a:xfrm rot="16200000" flipH="1">
            <a:off x="7772318" y="-162676"/>
            <a:ext cx="431462" cy="3784105"/>
          </a:xfrm>
          <a:prstGeom prst="bentConnector3">
            <a:avLst>
              <a:gd name="adj1" fmla="val 50000"/>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123210F-35DA-4F2B-A1AC-0ECFAE60B389}"/>
              </a:ext>
            </a:extLst>
          </p:cNvPr>
          <p:cNvSpPr/>
          <p:nvPr/>
        </p:nvSpPr>
        <p:spPr>
          <a:xfrm>
            <a:off x="1340528" y="2643427"/>
            <a:ext cx="2351104" cy="839406"/>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Regression</a:t>
            </a:r>
          </a:p>
          <a:p>
            <a:pPr marL="285750" indent="-285750">
              <a:buFont typeface="Arial" panose="020B0604020202020204" pitchFamily="34" charset="0"/>
              <a:buChar char="•"/>
            </a:pPr>
            <a:r>
              <a:rPr lang="en-US" sz="1400">
                <a:solidFill>
                  <a:schemeClr val="tx1"/>
                </a:solidFill>
              </a:rPr>
              <a:t>Linear </a:t>
            </a:r>
          </a:p>
          <a:p>
            <a:pPr marL="285750" indent="-285750">
              <a:buFont typeface="Arial" panose="020B0604020202020204" pitchFamily="34" charset="0"/>
              <a:buChar char="•"/>
            </a:pPr>
            <a:r>
              <a:rPr lang="en-US" sz="1400">
                <a:solidFill>
                  <a:schemeClr val="tx1"/>
                </a:solidFill>
              </a:rPr>
              <a:t>Polynomial</a:t>
            </a:r>
          </a:p>
        </p:txBody>
      </p:sp>
      <p:sp>
        <p:nvSpPr>
          <p:cNvPr id="23" name="Rectangle: Rounded Corners 22">
            <a:extLst>
              <a:ext uri="{FF2B5EF4-FFF2-40B4-BE49-F238E27FC236}">
                <a16:creationId xmlns:a16="http://schemas.microsoft.com/office/drawing/2014/main" id="{2F452E50-64E2-44DA-ADD7-92A54B074B3D}"/>
              </a:ext>
            </a:extLst>
          </p:cNvPr>
          <p:cNvSpPr/>
          <p:nvPr/>
        </p:nvSpPr>
        <p:spPr>
          <a:xfrm>
            <a:off x="1340528" y="3603602"/>
            <a:ext cx="2351104" cy="447810"/>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Decision Tree</a:t>
            </a:r>
          </a:p>
        </p:txBody>
      </p:sp>
      <p:sp>
        <p:nvSpPr>
          <p:cNvPr id="24" name="Rectangle: Rounded Corners 23">
            <a:extLst>
              <a:ext uri="{FF2B5EF4-FFF2-40B4-BE49-F238E27FC236}">
                <a16:creationId xmlns:a16="http://schemas.microsoft.com/office/drawing/2014/main" id="{ADAF5D6C-235C-4B3E-9A79-C9E0F11D5949}"/>
              </a:ext>
            </a:extLst>
          </p:cNvPr>
          <p:cNvSpPr/>
          <p:nvPr/>
        </p:nvSpPr>
        <p:spPr>
          <a:xfrm>
            <a:off x="1340528" y="4237294"/>
            <a:ext cx="2351104" cy="447810"/>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Random forest</a:t>
            </a:r>
          </a:p>
        </p:txBody>
      </p:sp>
      <p:sp>
        <p:nvSpPr>
          <p:cNvPr id="25" name="Rectangle: Rounded Corners 24">
            <a:extLst>
              <a:ext uri="{FF2B5EF4-FFF2-40B4-BE49-F238E27FC236}">
                <a16:creationId xmlns:a16="http://schemas.microsoft.com/office/drawing/2014/main" id="{AD7B8C52-12FB-4945-BDFE-88B86B170DBB}"/>
              </a:ext>
            </a:extLst>
          </p:cNvPr>
          <p:cNvSpPr/>
          <p:nvPr/>
        </p:nvSpPr>
        <p:spPr>
          <a:xfrm>
            <a:off x="1340528" y="4965663"/>
            <a:ext cx="2351104" cy="1429861"/>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Classification</a:t>
            </a:r>
          </a:p>
          <a:p>
            <a:pPr marL="285750" indent="-285750">
              <a:buFont typeface="Arial" panose="020B0604020202020204" pitchFamily="34" charset="0"/>
              <a:buChar char="•"/>
            </a:pPr>
            <a:r>
              <a:rPr lang="en-US" sz="1400">
                <a:solidFill>
                  <a:schemeClr val="tx1"/>
                </a:solidFill>
              </a:rPr>
              <a:t>KNN</a:t>
            </a:r>
          </a:p>
          <a:p>
            <a:pPr marL="285750" indent="-285750">
              <a:buFont typeface="Arial" panose="020B0604020202020204" pitchFamily="34" charset="0"/>
              <a:buChar char="•"/>
            </a:pPr>
            <a:r>
              <a:rPr lang="en-US" sz="1400">
                <a:solidFill>
                  <a:schemeClr val="tx1"/>
                </a:solidFill>
              </a:rPr>
              <a:t>Trees</a:t>
            </a:r>
          </a:p>
          <a:p>
            <a:pPr marL="285750" indent="-285750">
              <a:buFont typeface="Arial" panose="020B0604020202020204" pitchFamily="34" charset="0"/>
              <a:buChar char="•"/>
            </a:pPr>
            <a:r>
              <a:rPr lang="en-US" sz="1400">
                <a:solidFill>
                  <a:schemeClr val="tx1"/>
                </a:solidFill>
              </a:rPr>
              <a:t>Logistic Regression</a:t>
            </a:r>
          </a:p>
          <a:p>
            <a:pPr marL="285750" indent="-285750">
              <a:buFont typeface="Arial" panose="020B0604020202020204" pitchFamily="34" charset="0"/>
              <a:buChar char="•"/>
            </a:pPr>
            <a:r>
              <a:rPr lang="en-US" sz="1400">
                <a:solidFill>
                  <a:schemeClr val="tx1"/>
                </a:solidFill>
              </a:rPr>
              <a:t>Naïve-Bayes</a:t>
            </a:r>
          </a:p>
          <a:p>
            <a:pPr marL="285750" indent="-285750">
              <a:buFont typeface="Arial" panose="020B0604020202020204" pitchFamily="34" charset="0"/>
              <a:buChar char="•"/>
            </a:pPr>
            <a:r>
              <a:rPr lang="en-US" sz="1400">
                <a:solidFill>
                  <a:schemeClr val="tx1"/>
                </a:solidFill>
              </a:rPr>
              <a:t>SVM</a:t>
            </a:r>
          </a:p>
        </p:txBody>
      </p:sp>
      <p:sp>
        <p:nvSpPr>
          <p:cNvPr id="26" name="Rectangle: Rounded Corners 25">
            <a:extLst>
              <a:ext uri="{FF2B5EF4-FFF2-40B4-BE49-F238E27FC236}">
                <a16:creationId xmlns:a16="http://schemas.microsoft.com/office/drawing/2014/main" id="{7FAD6B8F-2974-4E15-9D69-45622014AE62}"/>
              </a:ext>
            </a:extLst>
          </p:cNvPr>
          <p:cNvSpPr/>
          <p:nvPr/>
        </p:nvSpPr>
        <p:spPr>
          <a:xfrm>
            <a:off x="5165293" y="2644577"/>
            <a:ext cx="2310444" cy="1015808"/>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Clustering</a:t>
            </a:r>
          </a:p>
          <a:p>
            <a:pPr marL="285750" indent="-285750">
              <a:buFont typeface="Arial" panose="020B0604020202020204" pitchFamily="34" charset="0"/>
              <a:buChar char="•"/>
            </a:pPr>
            <a:r>
              <a:rPr lang="en-US" sz="1400">
                <a:solidFill>
                  <a:schemeClr val="tx1"/>
                </a:solidFill>
              </a:rPr>
              <a:t>SVD</a:t>
            </a:r>
          </a:p>
          <a:p>
            <a:pPr marL="285750" indent="-285750">
              <a:buFont typeface="Arial" panose="020B0604020202020204" pitchFamily="34" charset="0"/>
              <a:buChar char="•"/>
            </a:pPr>
            <a:r>
              <a:rPr lang="en-US" sz="1400">
                <a:solidFill>
                  <a:schemeClr val="tx1"/>
                </a:solidFill>
              </a:rPr>
              <a:t>PCA</a:t>
            </a:r>
          </a:p>
          <a:p>
            <a:pPr marL="285750" indent="-285750">
              <a:buFont typeface="Arial" panose="020B0604020202020204" pitchFamily="34" charset="0"/>
              <a:buChar char="•"/>
            </a:pPr>
            <a:r>
              <a:rPr lang="en-US" sz="1400">
                <a:solidFill>
                  <a:schemeClr val="tx1"/>
                </a:solidFill>
              </a:rPr>
              <a:t>K-means</a:t>
            </a:r>
          </a:p>
        </p:txBody>
      </p:sp>
      <p:sp>
        <p:nvSpPr>
          <p:cNvPr id="29" name="Rectangle: Rounded Corners 28">
            <a:extLst>
              <a:ext uri="{FF2B5EF4-FFF2-40B4-BE49-F238E27FC236}">
                <a16:creationId xmlns:a16="http://schemas.microsoft.com/office/drawing/2014/main" id="{855A8B38-EAE0-414A-8020-6D30FC15937A}"/>
              </a:ext>
            </a:extLst>
          </p:cNvPr>
          <p:cNvSpPr/>
          <p:nvPr/>
        </p:nvSpPr>
        <p:spPr>
          <a:xfrm>
            <a:off x="5165292" y="4971813"/>
            <a:ext cx="2310443" cy="874203"/>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Association analysis</a:t>
            </a:r>
          </a:p>
          <a:p>
            <a:pPr marL="285750" indent="-285750">
              <a:buFont typeface="Arial" panose="020B0604020202020204" pitchFamily="34" charset="0"/>
              <a:buChar char="•"/>
            </a:pPr>
            <a:r>
              <a:rPr lang="en-US" sz="1400" err="1">
                <a:solidFill>
                  <a:schemeClr val="tx1"/>
                </a:solidFill>
              </a:rPr>
              <a:t>Apriori</a:t>
            </a:r>
            <a:endParaRPr lang="en-US" sz="1400">
              <a:solidFill>
                <a:schemeClr val="tx1"/>
              </a:solidFill>
            </a:endParaRPr>
          </a:p>
          <a:p>
            <a:pPr marL="285750" indent="-285750">
              <a:buFont typeface="Arial" panose="020B0604020202020204" pitchFamily="34" charset="0"/>
              <a:buChar char="•"/>
            </a:pPr>
            <a:r>
              <a:rPr lang="en-US" sz="1400">
                <a:solidFill>
                  <a:schemeClr val="tx1"/>
                </a:solidFill>
              </a:rPr>
              <a:t>FP-Growth</a:t>
            </a:r>
          </a:p>
        </p:txBody>
      </p:sp>
      <p:sp>
        <p:nvSpPr>
          <p:cNvPr id="30" name="Rectangle: Rounded Corners 29">
            <a:extLst>
              <a:ext uri="{FF2B5EF4-FFF2-40B4-BE49-F238E27FC236}">
                <a16:creationId xmlns:a16="http://schemas.microsoft.com/office/drawing/2014/main" id="{DAF34C02-E961-4619-88BA-F97FA6742268}"/>
              </a:ext>
            </a:extLst>
          </p:cNvPr>
          <p:cNvSpPr/>
          <p:nvPr/>
        </p:nvSpPr>
        <p:spPr>
          <a:xfrm>
            <a:off x="5165291" y="5953280"/>
            <a:ext cx="2310443" cy="660180"/>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Hidden Markov Model</a:t>
            </a:r>
          </a:p>
        </p:txBody>
      </p:sp>
      <p:cxnSp>
        <p:nvCxnSpPr>
          <p:cNvPr id="31" name="Connector: Elbow 30">
            <a:extLst>
              <a:ext uri="{FF2B5EF4-FFF2-40B4-BE49-F238E27FC236}">
                <a16:creationId xmlns:a16="http://schemas.microsoft.com/office/drawing/2014/main" id="{3E4199FD-9754-4532-ACBB-54548999E469}"/>
              </a:ext>
            </a:extLst>
          </p:cNvPr>
          <p:cNvCxnSpPr>
            <a:cxnSpLocks/>
            <a:endCxn id="19" idx="1"/>
          </p:cNvCxnSpPr>
          <p:nvPr/>
        </p:nvCxnSpPr>
        <p:spPr>
          <a:xfrm rot="16200000" flipH="1">
            <a:off x="941791" y="2664393"/>
            <a:ext cx="605886" cy="191587"/>
          </a:xfrm>
          <a:prstGeom prst="bent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638337D-DEA5-42D8-9C7F-5DF0269E9F1C}"/>
              </a:ext>
            </a:extLst>
          </p:cNvPr>
          <p:cNvCxnSpPr>
            <a:cxnSpLocks/>
            <a:endCxn id="23" idx="1"/>
          </p:cNvCxnSpPr>
          <p:nvPr/>
        </p:nvCxnSpPr>
        <p:spPr>
          <a:xfrm rot="16200000" flipH="1">
            <a:off x="485713" y="2972692"/>
            <a:ext cx="1518044" cy="191585"/>
          </a:xfrm>
          <a:prstGeom prst="bent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7378449-D327-40C7-AADA-4789A08D7BF9}"/>
              </a:ext>
            </a:extLst>
          </p:cNvPr>
          <p:cNvCxnSpPr>
            <a:cxnSpLocks/>
            <a:endCxn id="24" idx="1"/>
          </p:cNvCxnSpPr>
          <p:nvPr/>
        </p:nvCxnSpPr>
        <p:spPr>
          <a:xfrm rot="16200000" flipH="1">
            <a:off x="240348" y="3361018"/>
            <a:ext cx="2008769" cy="191592"/>
          </a:xfrm>
          <a:prstGeom prst="bent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95ECF95-1791-4C54-95FB-BC19C4DC5D67}"/>
              </a:ext>
            </a:extLst>
          </p:cNvPr>
          <p:cNvCxnSpPr>
            <a:cxnSpLocks/>
            <a:endCxn id="25" idx="1"/>
          </p:cNvCxnSpPr>
          <p:nvPr/>
        </p:nvCxnSpPr>
        <p:spPr>
          <a:xfrm rot="16200000" flipH="1">
            <a:off x="-369349" y="3970716"/>
            <a:ext cx="3228163" cy="191591"/>
          </a:xfrm>
          <a:prstGeom prst="bent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C989A9F-08B8-498D-BDFB-DFBAB87D46FD}"/>
              </a:ext>
            </a:extLst>
          </p:cNvPr>
          <p:cNvCxnSpPr>
            <a:cxnSpLocks/>
            <a:endCxn id="30" idx="1"/>
          </p:cNvCxnSpPr>
          <p:nvPr/>
        </p:nvCxnSpPr>
        <p:spPr>
          <a:xfrm rot="16200000" flipH="1">
            <a:off x="3556351" y="4674430"/>
            <a:ext cx="2985624" cy="232255"/>
          </a:xfrm>
          <a:prstGeom prst="bent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AFCDA7C-B8E0-4C30-B7EA-B0709EFB104D}"/>
              </a:ext>
            </a:extLst>
          </p:cNvPr>
          <p:cNvCxnSpPr>
            <a:cxnSpLocks/>
            <a:endCxn id="29" idx="1"/>
          </p:cNvCxnSpPr>
          <p:nvPr/>
        </p:nvCxnSpPr>
        <p:spPr>
          <a:xfrm rot="16200000" flipH="1">
            <a:off x="3743053" y="3986676"/>
            <a:ext cx="2612222" cy="232255"/>
          </a:xfrm>
          <a:prstGeom prst="bent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734FED72-DDC6-44BC-B589-BD9B30C81E29}"/>
              </a:ext>
            </a:extLst>
          </p:cNvPr>
          <p:cNvCxnSpPr>
            <a:cxnSpLocks/>
            <a:endCxn id="26" idx="1"/>
          </p:cNvCxnSpPr>
          <p:nvPr/>
        </p:nvCxnSpPr>
        <p:spPr>
          <a:xfrm rot="16200000" flipH="1">
            <a:off x="4699307" y="2686495"/>
            <a:ext cx="700050" cy="231922"/>
          </a:xfrm>
          <a:prstGeom prst="bent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C4AE8AA-EB24-443B-B022-A3570B6FF4D3}"/>
              </a:ext>
            </a:extLst>
          </p:cNvPr>
          <p:cNvSpPr/>
          <p:nvPr/>
        </p:nvSpPr>
        <p:spPr>
          <a:xfrm>
            <a:off x="932158" y="1945108"/>
            <a:ext cx="2759474" cy="512137"/>
          </a:xfrm>
          <a:prstGeom prst="round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Supervised</a:t>
            </a:r>
          </a:p>
        </p:txBody>
      </p:sp>
      <p:sp>
        <p:nvSpPr>
          <p:cNvPr id="10" name="Rectangle: Rounded Corners 9">
            <a:extLst>
              <a:ext uri="{FF2B5EF4-FFF2-40B4-BE49-F238E27FC236}">
                <a16:creationId xmlns:a16="http://schemas.microsoft.com/office/drawing/2014/main" id="{BD14654E-5E36-4C39-B117-33AFD23DE2BA}"/>
              </a:ext>
            </a:extLst>
          </p:cNvPr>
          <p:cNvSpPr/>
          <p:nvPr/>
        </p:nvSpPr>
        <p:spPr>
          <a:xfrm>
            <a:off x="4716263" y="1945109"/>
            <a:ext cx="2759474" cy="512137"/>
          </a:xfrm>
          <a:prstGeom prst="round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Unsupervised</a:t>
            </a:r>
          </a:p>
        </p:txBody>
      </p:sp>
      <p:sp>
        <p:nvSpPr>
          <p:cNvPr id="63" name="TextBox 62">
            <a:extLst>
              <a:ext uri="{FF2B5EF4-FFF2-40B4-BE49-F238E27FC236}">
                <a16:creationId xmlns:a16="http://schemas.microsoft.com/office/drawing/2014/main" id="{3A428F89-8044-4BEE-B084-B0CA7E4041A1}"/>
              </a:ext>
            </a:extLst>
          </p:cNvPr>
          <p:cNvSpPr txBox="1"/>
          <p:nvPr/>
        </p:nvSpPr>
        <p:spPr>
          <a:xfrm>
            <a:off x="8867588" y="3486567"/>
            <a:ext cx="2175470" cy="369332"/>
          </a:xfrm>
          <a:prstGeom prst="rect">
            <a:avLst/>
          </a:prstGeom>
          <a:noFill/>
          <a:ln w="19050">
            <a:solidFill>
              <a:schemeClr val="accent4">
                <a:lumMod val="75000"/>
              </a:schemeClr>
            </a:solidFill>
            <a:prstDash val="dash"/>
          </a:ln>
        </p:spPr>
        <p:txBody>
          <a:bodyPr wrap="square" rtlCol="0">
            <a:spAutoFit/>
          </a:bodyPr>
          <a:lstStyle/>
          <a:p>
            <a:pPr algn="ctr"/>
            <a:r>
              <a:rPr lang="en-US"/>
              <a:t>Continuous</a:t>
            </a:r>
          </a:p>
        </p:txBody>
      </p:sp>
      <p:sp>
        <p:nvSpPr>
          <p:cNvPr id="64" name="TextBox 63">
            <a:extLst>
              <a:ext uri="{FF2B5EF4-FFF2-40B4-BE49-F238E27FC236}">
                <a16:creationId xmlns:a16="http://schemas.microsoft.com/office/drawing/2014/main" id="{87B0A050-FC57-4ED1-98BB-21181D565306}"/>
              </a:ext>
            </a:extLst>
          </p:cNvPr>
          <p:cNvSpPr txBox="1"/>
          <p:nvPr/>
        </p:nvSpPr>
        <p:spPr>
          <a:xfrm>
            <a:off x="8867588" y="5582024"/>
            <a:ext cx="2175470" cy="369332"/>
          </a:xfrm>
          <a:prstGeom prst="rect">
            <a:avLst/>
          </a:prstGeom>
          <a:noFill/>
          <a:ln w="19050">
            <a:solidFill>
              <a:schemeClr val="accent5">
                <a:lumMod val="75000"/>
              </a:schemeClr>
            </a:solidFill>
            <a:prstDash val="dash"/>
          </a:ln>
        </p:spPr>
        <p:txBody>
          <a:bodyPr wrap="square" rtlCol="0">
            <a:spAutoFit/>
          </a:bodyPr>
          <a:lstStyle/>
          <a:p>
            <a:pPr algn="ctr"/>
            <a:r>
              <a:rPr lang="en-US"/>
              <a:t>Categorical</a:t>
            </a:r>
          </a:p>
        </p:txBody>
      </p:sp>
      <p:cxnSp>
        <p:nvCxnSpPr>
          <p:cNvPr id="65" name="Straight Arrow Connector 64">
            <a:extLst>
              <a:ext uri="{FF2B5EF4-FFF2-40B4-BE49-F238E27FC236}">
                <a16:creationId xmlns:a16="http://schemas.microsoft.com/office/drawing/2014/main" id="{8AD5589F-CAE0-4D3C-985C-1E7A27ADD9F2}"/>
              </a:ext>
            </a:extLst>
          </p:cNvPr>
          <p:cNvCxnSpPr>
            <a:cxnSpLocks/>
            <a:stCxn id="57" idx="3"/>
            <a:endCxn id="63" idx="1"/>
          </p:cNvCxnSpPr>
          <p:nvPr/>
        </p:nvCxnSpPr>
        <p:spPr>
          <a:xfrm flipV="1">
            <a:off x="8081818" y="3671233"/>
            <a:ext cx="785770" cy="451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8D2CB02-F45A-4F89-885C-C20EB526F9CA}"/>
              </a:ext>
            </a:extLst>
          </p:cNvPr>
          <p:cNvCxnSpPr>
            <a:cxnSpLocks/>
          </p:cNvCxnSpPr>
          <p:nvPr/>
        </p:nvCxnSpPr>
        <p:spPr>
          <a:xfrm flipV="1">
            <a:off x="8097303" y="5773736"/>
            <a:ext cx="785770" cy="451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Slide Number Placeholder 1">
            <a:extLst>
              <a:ext uri="{FF2B5EF4-FFF2-40B4-BE49-F238E27FC236}">
                <a16:creationId xmlns:a16="http://schemas.microsoft.com/office/drawing/2014/main" id="{7686E0B7-C080-4D56-BBFC-11601D10A995}"/>
              </a:ext>
            </a:extLst>
          </p:cNvPr>
          <p:cNvSpPr>
            <a:spLocks noGrp="1"/>
          </p:cNvSpPr>
          <p:nvPr>
            <p:ph type="sldNum" sz="quarter" idx="13"/>
          </p:nvPr>
        </p:nvSpPr>
        <p:spPr>
          <a:xfrm>
            <a:off x="9350826" y="6435423"/>
            <a:ext cx="2743200" cy="365125"/>
          </a:xfrm>
        </p:spPr>
        <p:txBody>
          <a:bodyPr/>
          <a:lstStyle/>
          <a:p>
            <a:fld id="{1C246E78-3768-4507-A15A-73B80A42537F}" type="slidenum">
              <a:rPr lang="en-US" smtClean="0"/>
              <a:t>3</a:t>
            </a:fld>
            <a:endParaRPr lang="en-US"/>
          </a:p>
        </p:txBody>
      </p:sp>
    </p:spTree>
    <p:extLst>
      <p:ext uri="{BB962C8B-B14F-4D97-AF65-F5344CB8AC3E}">
        <p14:creationId xmlns:p14="http://schemas.microsoft.com/office/powerpoint/2010/main" val="19674064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8391525"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rPr>
              <a:t>Common Examples</a:t>
            </a:r>
          </a:p>
        </p:txBody>
      </p:sp>
      <p:sp>
        <p:nvSpPr>
          <p:cNvPr id="32" name="TextBox 31">
            <a:extLst>
              <a:ext uri="{FF2B5EF4-FFF2-40B4-BE49-F238E27FC236}">
                <a16:creationId xmlns:a16="http://schemas.microsoft.com/office/drawing/2014/main" id="{254600C6-29D8-4639-914B-100E6BEF8DD5}"/>
              </a:ext>
            </a:extLst>
          </p:cNvPr>
          <p:cNvSpPr txBox="1"/>
          <p:nvPr/>
        </p:nvSpPr>
        <p:spPr>
          <a:xfrm>
            <a:off x="1916903" y="1876710"/>
            <a:ext cx="3329800" cy="1077218"/>
          </a:xfrm>
          <a:prstGeom prst="rect">
            <a:avLst/>
          </a:prstGeom>
          <a:noFill/>
        </p:spPr>
        <p:txBody>
          <a:bodyPr wrap="square" lIns="0" tIns="0" rIns="0" bIns="0" rtlCol="0">
            <a:noAutofit/>
          </a:bodyPr>
          <a:lstStyle/>
          <a:p>
            <a:r>
              <a:rPr lang="en-GB" sz="1600" b="1">
                <a:solidFill>
                  <a:schemeClr val="accent3"/>
                </a:solidFill>
              </a:rPr>
              <a:t>Virtual Personal Assistant</a:t>
            </a:r>
          </a:p>
          <a:p>
            <a:r>
              <a:rPr lang="en-GB" sz="1400"/>
              <a:t>Machine learning is a large part of personal assistants such as Siri, Alexa, and Google Now as they collect and refine information on the basis of previous involvement.</a:t>
            </a:r>
          </a:p>
        </p:txBody>
      </p:sp>
      <p:sp>
        <p:nvSpPr>
          <p:cNvPr id="34" name="TextBox 33">
            <a:extLst>
              <a:ext uri="{FF2B5EF4-FFF2-40B4-BE49-F238E27FC236}">
                <a16:creationId xmlns:a16="http://schemas.microsoft.com/office/drawing/2014/main" id="{71B354D4-BDEE-46F1-9989-AA37BABD9456}"/>
              </a:ext>
            </a:extLst>
          </p:cNvPr>
          <p:cNvSpPr txBox="1"/>
          <p:nvPr/>
        </p:nvSpPr>
        <p:spPr>
          <a:xfrm>
            <a:off x="-17904" y="2973010"/>
            <a:ext cx="2153518" cy="1354217"/>
          </a:xfrm>
          <a:prstGeom prst="rect">
            <a:avLst/>
          </a:prstGeom>
          <a:noFill/>
        </p:spPr>
        <p:txBody>
          <a:bodyPr wrap="square" lIns="0" tIns="0" rIns="0" bIns="0" rtlCol="0">
            <a:spAutoFit/>
          </a:bodyPr>
          <a:lstStyle/>
          <a:p>
            <a:pPr algn="ctr">
              <a:spcBef>
                <a:spcPts val="600"/>
              </a:spcBef>
              <a:buSzPct val="100000"/>
            </a:pPr>
            <a:r>
              <a:rPr lang="en-GB" sz="8800">
                <a:solidFill>
                  <a:schemeClr val="accent2"/>
                </a:solidFill>
              </a:rPr>
              <a:t>02</a:t>
            </a:r>
          </a:p>
        </p:txBody>
      </p:sp>
      <p:sp>
        <p:nvSpPr>
          <p:cNvPr id="35" name="TextBox 34">
            <a:extLst>
              <a:ext uri="{FF2B5EF4-FFF2-40B4-BE49-F238E27FC236}">
                <a16:creationId xmlns:a16="http://schemas.microsoft.com/office/drawing/2014/main" id="{6967CDE3-F034-46DD-A7B3-F468B37C6ED9}"/>
              </a:ext>
            </a:extLst>
          </p:cNvPr>
          <p:cNvSpPr txBox="1"/>
          <p:nvPr/>
        </p:nvSpPr>
        <p:spPr>
          <a:xfrm>
            <a:off x="-17904" y="1651075"/>
            <a:ext cx="2153518" cy="1354217"/>
          </a:xfrm>
          <a:prstGeom prst="rect">
            <a:avLst/>
          </a:prstGeom>
          <a:noFill/>
        </p:spPr>
        <p:txBody>
          <a:bodyPr wrap="square" lIns="0" tIns="0" rIns="0" bIns="0" rtlCol="0">
            <a:spAutoFit/>
          </a:bodyPr>
          <a:lstStyle/>
          <a:p>
            <a:pPr algn="ctr">
              <a:spcBef>
                <a:spcPts val="600"/>
              </a:spcBef>
              <a:buSzPct val="100000"/>
            </a:pPr>
            <a:r>
              <a:rPr lang="en-GB" sz="8800">
                <a:solidFill>
                  <a:schemeClr val="accent3"/>
                </a:solidFill>
              </a:rPr>
              <a:t>01</a:t>
            </a:r>
          </a:p>
        </p:txBody>
      </p:sp>
      <p:sp>
        <p:nvSpPr>
          <p:cNvPr id="37" name="TextBox 36">
            <a:extLst>
              <a:ext uri="{FF2B5EF4-FFF2-40B4-BE49-F238E27FC236}">
                <a16:creationId xmlns:a16="http://schemas.microsoft.com/office/drawing/2014/main" id="{4C4B9C97-D060-40D6-B836-C23299F4CA00}"/>
              </a:ext>
            </a:extLst>
          </p:cNvPr>
          <p:cNvSpPr txBox="1"/>
          <p:nvPr/>
        </p:nvSpPr>
        <p:spPr>
          <a:xfrm>
            <a:off x="8039449" y="1855252"/>
            <a:ext cx="3528774" cy="1077218"/>
          </a:xfrm>
          <a:prstGeom prst="rect">
            <a:avLst/>
          </a:prstGeom>
          <a:noFill/>
        </p:spPr>
        <p:txBody>
          <a:bodyPr wrap="square" lIns="0" tIns="0" rIns="0" bIns="0" rtlCol="0">
            <a:noAutofit/>
          </a:bodyPr>
          <a:lstStyle/>
          <a:p>
            <a:r>
              <a:rPr lang="en-GB" sz="1600" b="1">
                <a:solidFill>
                  <a:schemeClr val="tx2"/>
                </a:solidFill>
              </a:rPr>
              <a:t>Social Media</a:t>
            </a:r>
          </a:p>
          <a:p>
            <a:r>
              <a:rPr lang="en-GB" sz="1400"/>
              <a:t>The </a:t>
            </a:r>
            <a:r>
              <a:rPr lang="en-GB" sz="1400" i="1"/>
              <a:t>People you may know </a:t>
            </a:r>
            <a:r>
              <a:rPr lang="en-GB" sz="1400"/>
              <a:t>function uses your profile and its connections to provide suggestions. </a:t>
            </a:r>
            <a:r>
              <a:rPr lang="en-GB" sz="1400" i="1"/>
              <a:t>Similar content</a:t>
            </a:r>
            <a:r>
              <a:rPr lang="en-GB" sz="1400"/>
              <a:t> uses computer vision to identify and recommend similar things.</a:t>
            </a:r>
          </a:p>
        </p:txBody>
      </p:sp>
      <p:sp>
        <p:nvSpPr>
          <p:cNvPr id="38" name="TextBox 37">
            <a:extLst>
              <a:ext uri="{FF2B5EF4-FFF2-40B4-BE49-F238E27FC236}">
                <a16:creationId xmlns:a16="http://schemas.microsoft.com/office/drawing/2014/main" id="{9533879B-69B0-4749-AC7E-C5A72D0C8CED}"/>
              </a:ext>
            </a:extLst>
          </p:cNvPr>
          <p:cNvSpPr txBox="1"/>
          <p:nvPr/>
        </p:nvSpPr>
        <p:spPr>
          <a:xfrm>
            <a:off x="6096000" y="1629617"/>
            <a:ext cx="2153518" cy="1354217"/>
          </a:xfrm>
          <a:prstGeom prst="rect">
            <a:avLst/>
          </a:prstGeom>
          <a:noFill/>
        </p:spPr>
        <p:txBody>
          <a:bodyPr wrap="square" lIns="0" tIns="0" rIns="0" bIns="0" rtlCol="0">
            <a:spAutoFit/>
          </a:bodyPr>
          <a:lstStyle/>
          <a:p>
            <a:pPr algn="ctr">
              <a:spcBef>
                <a:spcPts val="600"/>
              </a:spcBef>
              <a:buSzPct val="100000"/>
            </a:pPr>
            <a:r>
              <a:rPr lang="en-GB" sz="8800">
                <a:solidFill>
                  <a:schemeClr val="tx2"/>
                </a:solidFill>
              </a:rPr>
              <a:t>04</a:t>
            </a:r>
          </a:p>
        </p:txBody>
      </p:sp>
      <p:sp>
        <p:nvSpPr>
          <p:cNvPr id="40" name="TextBox 39">
            <a:extLst>
              <a:ext uri="{FF2B5EF4-FFF2-40B4-BE49-F238E27FC236}">
                <a16:creationId xmlns:a16="http://schemas.microsoft.com/office/drawing/2014/main" id="{01A37E5E-ECE8-4F47-ACC9-E1343555A2DB}"/>
              </a:ext>
            </a:extLst>
          </p:cNvPr>
          <p:cNvSpPr txBox="1"/>
          <p:nvPr/>
        </p:nvSpPr>
        <p:spPr>
          <a:xfrm>
            <a:off x="-17904" y="4381626"/>
            <a:ext cx="2153518" cy="1354217"/>
          </a:xfrm>
          <a:prstGeom prst="rect">
            <a:avLst/>
          </a:prstGeom>
          <a:noFill/>
        </p:spPr>
        <p:txBody>
          <a:bodyPr wrap="square" lIns="0" tIns="0" rIns="0" bIns="0" rtlCol="0">
            <a:spAutoFit/>
          </a:bodyPr>
          <a:lstStyle/>
          <a:p>
            <a:pPr algn="ctr">
              <a:spcBef>
                <a:spcPts val="600"/>
              </a:spcBef>
              <a:buSzPct val="100000"/>
            </a:pPr>
            <a:r>
              <a:rPr lang="en-GB" sz="8800">
                <a:solidFill>
                  <a:schemeClr val="accent1"/>
                </a:solidFill>
              </a:rPr>
              <a:t>03</a:t>
            </a:r>
          </a:p>
        </p:txBody>
      </p:sp>
      <p:sp>
        <p:nvSpPr>
          <p:cNvPr id="41" name="TextBox 40">
            <a:extLst>
              <a:ext uri="{FF2B5EF4-FFF2-40B4-BE49-F238E27FC236}">
                <a16:creationId xmlns:a16="http://schemas.microsoft.com/office/drawing/2014/main" id="{C978ADD1-A02B-466E-AE3F-20E60AA1246F}"/>
              </a:ext>
            </a:extLst>
          </p:cNvPr>
          <p:cNvSpPr txBox="1"/>
          <p:nvPr/>
        </p:nvSpPr>
        <p:spPr>
          <a:xfrm>
            <a:off x="6096000" y="2951552"/>
            <a:ext cx="2153518" cy="1354217"/>
          </a:xfrm>
          <a:prstGeom prst="rect">
            <a:avLst/>
          </a:prstGeom>
          <a:noFill/>
        </p:spPr>
        <p:txBody>
          <a:bodyPr wrap="square" lIns="0" tIns="0" rIns="0" bIns="0" rtlCol="0">
            <a:spAutoFit/>
          </a:bodyPr>
          <a:lstStyle/>
          <a:p>
            <a:pPr algn="ctr">
              <a:spcBef>
                <a:spcPts val="600"/>
              </a:spcBef>
              <a:buSzPct val="100000"/>
            </a:pPr>
            <a:r>
              <a:rPr lang="en-GB" sz="8800">
                <a:solidFill>
                  <a:schemeClr val="accent5"/>
                </a:solidFill>
              </a:rPr>
              <a:t>05</a:t>
            </a:r>
          </a:p>
        </p:txBody>
      </p:sp>
      <p:sp>
        <p:nvSpPr>
          <p:cNvPr id="42" name="TextBox 41">
            <a:extLst>
              <a:ext uri="{FF2B5EF4-FFF2-40B4-BE49-F238E27FC236}">
                <a16:creationId xmlns:a16="http://schemas.microsoft.com/office/drawing/2014/main" id="{0032A326-CF64-4FF4-88C8-5C016240CC1D}"/>
              </a:ext>
            </a:extLst>
          </p:cNvPr>
          <p:cNvSpPr txBox="1"/>
          <p:nvPr/>
        </p:nvSpPr>
        <p:spPr>
          <a:xfrm>
            <a:off x="6096000" y="4360168"/>
            <a:ext cx="2153518" cy="1354217"/>
          </a:xfrm>
          <a:prstGeom prst="rect">
            <a:avLst/>
          </a:prstGeom>
          <a:noFill/>
        </p:spPr>
        <p:txBody>
          <a:bodyPr wrap="square" lIns="0" tIns="0" rIns="0" bIns="0" rtlCol="0">
            <a:spAutoFit/>
          </a:bodyPr>
          <a:lstStyle/>
          <a:p>
            <a:pPr algn="ctr">
              <a:spcBef>
                <a:spcPts val="600"/>
              </a:spcBef>
              <a:buSzPct val="100000"/>
            </a:pPr>
            <a:r>
              <a:rPr lang="en-GB" sz="8800">
                <a:solidFill>
                  <a:schemeClr val="accent3"/>
                </a:solidFill>
              </a:rPr>
              <a:t>06</a:t>
            </a:r>
          </a:p>
        </p:txBody>
      </p:sp>
      <p:sp>
        <p:nvSpPr>
          <p:cNvPr id="43" name="TextBox 42">
            <a:extLst>
              <a:ext uri="{FF2B5EF4-FFF2-40B4-BE49-F238E27FC236}">
                <a16:creationId xmlns:a16="http://schemas.microsoft.com/office/drawing/2014/main" id="{81B50C19-7B31-433A-AA0D-447C0723D3D5}"/>
              </a:ext>
            </a:extLst>
          </p:cNvPr>
          <p:cNvSpPr txBox="1"/>
          <p:nvPr/>
        </p:nvSpPr>
        <p:spPr>
          <a:xfrm>
            <a:off x="1916902" y="3240226"/>
            <a:ext cx="3667151" cy="1077218"/>
          </a:xfrm>
          <a:prstGeom prst="rect">
            <a:avLst/>
          </a:prstGeom>
          <a:noFill/>
        </p:spPr>
        <p:txBody>
          <a:bodyPr wrap="square" lIns="0" tIns="0" rIns="0" bIns="0" rtlCol="0">
            <a:noAutofit/>
          </a:bodyPr>
          <a:lstStyle/>
          <a:p>
            <a:r>
              <a:rPr lang="en-GB" sz="1600" b="1">
                <a:solidFill>
                  <a:schemeClr val="accent2"/>
                </a:solidFill>
              </a:rPr>
              <a:t>Commuting Predictions</a:t>
            </a:r>
          </a:p>
          <a:p>
            <a:r>
              <a:rPr lang="en-GB" sz="1400"/>
              <a:t>Google Maps, Uber, Lyft, and other apps like these use machine learning to minimize required travel time and avoid traffic congestion.</a:t>
            </a:r>
          </a:p>
        </p:txBody>
      </p:sp>
      <p:sp>
        <p:nvSpPr>
          <p:cNvPr id="44" name="TextBox 43">
            <a:extLst>
              <a:ext uri="{FF2B5EF4-FFF2-40B4-BE49-F238E27FC236}">
                <a16:creationId xmlns:a16="http://schemas.microsoft.com/office/drawing/2014/main" id="{F0B998B1-C945-43C5-8EB1-C7AD5A198087}"/>
              </a:ext>
            </a:extLst>
          </p:cNvPr>
          <p:cNvSpPr txBox="1"/>
          <p:nvPr/>
        </p:nvSpPr>
        <p:spPr>
          <a:xfrm>
            <a:off x="8039449" y="3218768"/>
            <a:ext cx="3528774" cy="1077218"/>
          </a:xfrm>
          <a:prstGeom prst="rect">
            <a:avLst/>
          </a:prstGeom>
          <a:noFill/>
        </p:spPr>
        <p:txBody>
          <a:bodyPr wrap="square" lIns="0" tIns="0" rIns="0" bIns="0" rtlCol="0">
            <a:noAutofit/>
          </a:bodyPr>
          <a:lstStyle/>
          <a:p>
            <a:r>
              <a:rPr lang="en-GB" sz="1600" b="1">
                <a:solidFill>
                  <a:schemeClr val="accent5"/>
                </a:solidFill>
              </a:rPr>
              <a:t>Spam filtering</a:t>
            </a:r>
          </a:p>
          <a:p>
            <a:r>
              <a:rPr lang="en-GB" sz="1400"/>
              <a:t>Multi Layer Perceptron and C 4.5 Decision Tree Induction are two of the techniques utilizing ML to identify potential spam calls.</a:t>
            </a:r>
          </a:p>
        </p:txBody>
      </p:sp>
      <p:sp>
        <p:nvSpPr>
          <p:cNvPr id="46" name="TextBox 45">
            <a:extLst>
              <a:ext uri="{FF2B5EF4-FFF2-40B4-BE49-F238E27FC236}">
                <a16:creationId xmlns:a16="http://schemas.microsoft.com/office/drawing/2014/main" id="{9376F904-1ABA-42F2-AF64-6959BE78BBB6}"/>
              </a:ext>
            </a:extLst>
          </p:cNvPr>
          <p:cNvSpPr txBox="1"/>
          <p:nvPr/>
        </p:nvSpPr>
        <p:spPr>
          <a:xfrm>
            <a:off x="1916903" y="4655683"/>
            <a:ext cx="3667150" cy="1077218"/>
          </a:xfrm>
          <a:prstGeom prst="rect">
            <a:avLst/>
          </a:prstGeom>
          <a:noFill/>
        </p:spPr>
        <p:txBody>
          <a:bodyPr wrap="square" lIns="0" tIns="0" rIns="0" bIns="0" rtlCol="0">
            <a:noAutofit/>
          </a:bodyPr>
          <a:lstStyle/>
          <a:p>
            <a:r>
              <a:rPr lang="en-GB" sz="1600" b="1">
                <a:solidFill>
                  <a:schemeClr val="accent1"/>
                </a:solidFill>
              </a:rPr>
              <a:t>Video Surveillance</a:t>
            </a:r>
          </a:p>
          <a:p>
            <a:r>
              <a:rPr lang="en-GB" sz="1400"/>
              <a:t>Systems that monitor video input and alert users to identified behaviour can save countless hours of human monitoring.</a:t>
            </a:r>
          </a:p>
        </p:txBody>
      </p:sp>
      <p:sp>
        <p:nvSpPr>
          <p:cNvPr id="48" name="TextBox 47">
            <a:extLst>
              <a:ext uri="{FF2B5EF4-FFF2-40B4-BE49-F238E27FC236}">
                <a16:creationId xmlns:a16="http://schemas.microsoft.com/office/drawing/2014/main" id="{E1B5C545-AEB1-4950-B49B-2C28C1611526}"/>
              </a:ext>
            </a:extLst>
          </p:cNvPr>
          <p:cNvSpPr txBox="1"/>
          <p:nvPr/>
        </p:nvSpPr>
        <p:spPr>
          <a:xfrm>
            <a:off x="8039449" y="4634225"/>
            <a:ext cx="3528774" cy="1077218"/>
          </a:xfrm>
          <a:prstGeom prst="rect">
            <a:avLst/>
          </a:prstGeom>
          <a:noFill/>
        </p:spPr>
        <p:txBody>
          <a:bodyPr wrap="square" lIns="0" tIns="0" rIns="0" bIns="0" rtlCol="0">
            <a:noAutofit/>
          </a:bodyPr>
          <a:lstStyle/>
          <a:p>
            <a:r>
              <a:rPr lang="en-GB" sz="1600" b="1">
                <a:solidFill>
                  <a:schemeClr val="accent3"/>
                </a:solidFill>
              </a:rPr>
              <a:t>Search Engines</a:t>
            </a:r>
          </a:p>
          <a:p>
            <a:r>
              <a:rPr lang="en-GB" sz="1400"/>
              <a:t>Search results are continuously improved using recommendation engines based on previous behaviour.</a:t>
            </a:r>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553998"/>
          </a:xfrm>
          <a:prstGeom prst="rect">
            <a:avLst/>
          </a:prstGeom>
          <a:noFill/>
        </p:spPr>
        <p:txBody>
          <a:bodyPr wrap="square" lIns="0" tIns="0" rIns="0" bIns="0" rtlCol="0">
            <a:spAutoFit/>
          </a:bodyPr>
          <a:lstStyle/>
          <a:p>
            <a:pPr defTabSz="467567">
              <a:spcAft>
                <a:spcPts val="450"/>
              </a:spcAft>
              <a:defRPr/>
            </a:pPr>
            <a:r>
              <a:rPr lang="en-US" i="1">
                <a:solidFill>
                  <a:schemeClr val="bg2">
                    <a:lumMod val="50000"/>
                  </a:schemeClr>
                </a:solidFill>
              </a:rPr>
              <a:t>Machine learning exists not only in professional and industry workplaces but also in daily life to assist in everything from medical diagnosis to answering customer questions about products.</a:t>
            </a:r>
          </a:p>
        </p:txBody>
      </p:sp>
      <p:sp>
        <p:nvSpPr>
          <p:cNvPr id="51" name="Slide Number Placeholder 1">
            <a:extLst>
              <a:ext uri="{FF2B5EF4-FFF2-40B4-BE49-F238E27FC236}">
                <a16:creationId xmlns:a16="http://schemas.microsoft.com/office/drawing/2014/main" id="{A5833564-373A-45F7-BDC6-BE04E35EEB84}"/>
              </a:ext>
            </a:extLst>
          </p:cNvPr>
          <p:cNvSpPr>
            <a:spLocks noGrp="1"/>
          </p:cNvSpPr>
          <p:nvPr>
            <p:ph type="sldNum" sz="quarter" idx="13"/>
          </p:nvPr>
        </p:nvSpPr>
        <p:spPr>
          <a:xfrm>
            <a:off x="9350826" y="6435423"/>
            <a:ext cx="2743200" cy="365125"/>
          </a:xfrm>
        </p:spPr>
        <p:txBody>
          <a:bodyPr/>
          <a:lstStyle/>
          <a:p>
            <a:fld id="{1C246E78-3768-4507-A15A-73B80A42537F}" type="slidenum">
              <a:rPr lang="en-US" smtClean="0"/>
              <a:t>4</a:t>
            </a:fld>
            <a:endParaRPr lang="en-US"/>
          </a:p>
        </p:txBody>
      </p:sp>
    </p:spTree>
    <p:extLst>
      <p:ext uri="{BB962C8B-B14F-4D97-AF65-F5344CB8AC3E}">
        <p14:creationId xmlns:p14="http://schemas.microsoft.com/office/powerpoint/2010/main" val="31514655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8391525"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rPr>
              <a:t>Machine Learning Pipeline</a:t>
            </a:r>
          </a:p>
        </p:txBody>
      </p:sp>
      <p:sp>
        <p:nvSpPr>
          <p:cNvPr id="2" name="Slide Number Placeholder 1">
            <a:extLst>
              <a:ext uri="{FF2B5EF4-FFF2-40B4-BE49-F238E27FC236}">
                <a16:creationId xmlns:a16="http://schemas.microsoft.com/office/drawing/2014/main" id="{826CE82A-6856-44ED-9611-579978AE889E}"/>
              </a:ext>
            </a:extLst>
          </p:cNvPr>
          <p:cNvSpPr>
            <a:spLocks noGrp="1"/>
          </p:cNvSpPr>
          <p:nvPr>
            <p:ph type="sldNum" sz="quarter" idx="13"/>
          </p:nvPr>
        </p:nvSpPr>
        <p:spPr>
          <a:xfrm>
            <a:off x="9350826" y="6435423"/>
            <a:ext cx="2743200" cy="365125"/>
          </a:xfrm>
        </p:spPr>
        <p:txBody>
          <a:bodyPr/>
          <a:lstStyle/>
          <a:p>
            <a:fld id="{1C246E78-3768-4507-A15A-73B80A42537F}" type="slidenum">
              <a:rPr lang="en-US" smtClean="0"/>
              <a:t>5</a:t>
            </a:fld>
            <a:endParaRPr lang="en-US"/>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276999"/>
          </a:xfrm>
          <a:prstGeom prst="rect">
            <a:avLst/>
          </a:prstGeom>
          <a:noFill/>
        </p:spPr>
        <p:txBody>
          <a:bodyPr wrap="square" lIns="0" tIns="0" rIns="0" bIns="0" rtlCol="0">
            <a:spAutoFit/>
          </a:bodyPr>
          <a:lstStyle/>
          <a:p>
            <a:pPr defTabSz="467567">
              <a:spcAft>
                <a:spcPts val="450"/>
              </a:spcAft>
              <a:defRPr/>
            </a:pPr>
            <a:r>
              <a:rPr lang="en-US" i="1">
                <a:solidFill>
                  <a:schemeClr val="bg2">
                    <a:lumMod val="50000"/>
                  </a:schemeClr>
                </a:solidFill>
              </a:rPr>
              <a:t>A typical machine learning pipeline moves through the eight steps below and frequently moves between steps</a:t>
            </a:r>
          </a:p>
        </p:txBody>
      </p:sp>
      <p:grpSp>
        <p:nvGrpSpPr>
          <p:cNvPr id="18" name="Group 17">
            <a:extLst>
              <a:ext uri="{FF2B5EF4-FFF2-40B4-BE49-F238E27FC236}">
                <a16:creationId xmlns:a16="http://schemas.microsoft.com/office/drawing/2014/main" id="{8BE93AE5-2DE8-4885-B9C2-16B323365B12}"/>
              </a:ext>
            </a:extLst>
          </p:cNvPr>
          <p:cNvGrpSpPr/>
          <p:nvPr/>
        </p:nvGrpSpPr>
        <p:grpSpPr>
          <a:xfrm>
            <a:off x="277147" y="2627980"/>
            <a:ext cx="8491516" cy="1009225"/>
            <a:chOff x="570273" y="2780071"/>
            <a:chExt cx="9459374" cy="1076494"/>
          </a:xfrm>
        </p:grpSpPr>
        <p:sp>
          <p:nvSpPr>
            <p:cNvPr id="19" name="Oval 18">
              <a:extLst>
                <a:ext uri="{FF2B5EF4-FFF2-40B4-BE49-F238E27FC236}">
                  <a16:creationId xmlns:a16="http://schemas.microsoft.com/office/drawing/2014/main" id="{A471BDED-4739-4BBB-A5F6-7ED901868AB3}"/>
                </a:ext>
              </a:extLst>
            </p:cNvPr>
            <p:cNvSpPr/>
            <p:nvPr/>
          </p:nvSpPr>
          <p:spPr>
            <a:xfrm>
              <a:off x="570273" y="2789176"/>
              <a:ext cx="1053506" cy="1053506"/>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20" name="Oval 19">
              <a:extLst>
                <a:ext uri="{FF2B5EF4-FFF2-40B4-BE49-F238E27FC236}">
                  <a16:creationId xmlns:a16="http://schemas.microsoft.com/office/drawing/2014/main" id="{9D228D3D-D9CF-425D-A202-0E997C1D66B2}"/>
                </a:ext>
              </a:extLst>
            </p:cNvPr>
            <p:cNvSpPr/>
            <p:nvPr/>
          </p:nvSpPr>
          <p:spPr>
            <a:xfrm>
              <a:off x="2154431" y="2789176"/>
              <a:ext cx="1053506" cy="1053505"/>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21" name="Oval 20">
              <a:extLst>
                <a:ext uri="{FF2B5EF4-FFF2-40B4-BE49-F238E27FC236}">
                  <a16:creationId xmlns:a16="http://schemas.microsoft.com/office/drawing/2014/main" id="{03B5E64F-6AF5-4B70-A9C5-C9AC7A409B23}"/>
                </a:ext>
              </a:extLst>
            </p:cNvPr>
            <p:cNvSpPr/>
            <p:nvPr/>
          </p:nvSpPr>
          <p:spPr>
            <a:xfrm>
              <a:off x="3811354" y="2781802"/>
              <a:ext cx="1053506" cy="1053505"/>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22" name="Oval 21">
              <a:extLst>
                <a:ext uri="{FF2B5EF4-FFF2-40B4-BE49-F238E27FC236}">
                  <a16:creationId xmlns:a16="http://schemas.microsoft.com/office/drawing/2014/main" id="{79ED3BD6-8911-49EE-9F83-E4293BFF26E4}"/>
                </a:ext>
              </a:extLst>
            </p:cNvPr>
            <p:cNvSpPr/>
            <p:nvPr/>
          </p:nvSpPr>
          <p:spPr>
            <a:xfrm>
              <a:off x="5516776" y="2803060"/>
              <a:ext cx="1053506" cy="1053505"/>
            </a:xfrm>
            <a:prstGeom prst="ellipse">
              <a:avLst/>
            </a:prstGeom>
            <a:no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23" name="Oval 22">
              <a:extLst>
                <a:ext uri="{FF2B5EF4-FFF2-40B4-BE49-F238E27FC236}">
                  <a16:creationId xmlns:a16="http://schemas.microsoft.com/office/drawing/2014/main" id="{06E5249F-1427-4DBB-8E53-805EF9EE0EF9}"/>
                </a:ext>
              </a:extLst>
            </p:cNvPr>
            <p:cNvSpPr/>
            <p:nvPr/>
          </p:nvSpPr>
          <p:spPr>
            <a:xfrm>
              <a:off x="7234334" y="2789176"/>
              <a:ext cx="1053506" cy="1053505"/>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24" name="Oval 23">
              <a:extLst>
                <a:ext uri="{FF2B5EF4-FFF2-40B4-BE49-F238E27FC236}">
                  <a16:creationId xmlns:a16="http://schemas.microsoft.com/office/drawing/2014/main" id="{970B9D92-523E-4CE2-B510-08A3ADD85461}"/>
                </a:ext>
              </a:extLst>
            </p:cNvPr>
            <p:cNvSpPr/>
            <p:nvPr/>
          </p:nvSpPr>
          <p:spPr>
            <a:xfrm>
              <a:off x="8976141" y="2780071"/>
              <a:ext cx="1053506" cy="1053505"/>
            </a:xfrm>
            <a:prstGeom prst="ellipse">
              <a:avLst/>
            </a:prstGeom>
            <a:noFill/>
            <a:ln w="19050">
              <a:solidFill>
                <a:srgbClr val="195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25" name="Oval 24">
              <a:extLst>
                <a:ext uri="{FF2B5EF4-FFF2-40B4-BE49-F238E27FC236}">
                  <a16:creationId xmlns:a16="http://schemas.microsoft.com/office/drawing/2014/main" id="{0AA2DD53-19A2-4283-947E-BA88293CF655}"/>
                </a:ext>
              </a:extLst>
            </p:cNvPr>
            <p:cNvSpPr/>
            <p:nvPr/>
          </p:nvSpPr>
          <p:spPr>
            <a:xfrm>
              <a:off x="684937" y="2903840"/>
              <a:ext cx="824178" cy="824178"/>
            </a:xfrm>
            <a:prstGeom prst="ellipse">
              <a:avLst/>
            </a:prstGeom>
            <a:solidFill>
              <a:schemeClr val="accent1"/>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1</a:t>
              </a:r>
            </a:p>
          </p:txBody>
        </p:sp>
        <p:sp>
          <p:nvSpPr>
            <p:cNvPr id="26" name="Oval 25">
              <a:extLst>
                <a:ext uri="{FF2B5EF4-FFF2-40B4-BE49-F238E27FC236}">
                  <a16:creationId xmlns:a16="http://schemas.microsoft.com/office/drawing/2014/main" id="{EB7CD8B8-CC0B-480A-9E5B-94223E8CDA62}"/>
                </a:ext>
              </a:extLst>
            </p:cNvPr>
            <p:cNvSpPr/>
            <p:nvPr/>
          </p:nvSpPr>
          <p:spPr>
            <a:xfrm>
              <a:off x="2267501" y="2903840"/>
              <a:ext cx="827364" cy="827364"/>
            </a:xfrm>
            <a:prstGeom prst="ellipse">
              <a:avLst/>
            </a:prstGeom>
            <a:solidFill>
              <a:schemeClr val="accent1">
                <a:lumMod val="7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2</a:t>
              </a:r>
            </a:p>
          </p:txBody>
        </p:sp>
        <p:sp>
          <p:nvSpPr>
            <p:cNvPr id="27" name="Oval 26">
              <a:extLst>
                <a:ext uri="{FF2B5EF4-FFF2-40B4-BE49-F238E27FC236}">
                  <a16:creationId xmlns:a16="http://schemas.microsoft.com/office/drawing/2014/main" id="{7DA6E597-1ED3-407E-9ED1-C037E4A5E6FC}"/>
                </a:ext>
              </a:extLst>
            </p:cNvPr>
            <p:cNvSpPr/>
            <p:nvPr/>
          </p:nvSpPr>
          <p:spPr>
            <a:xfrm>
              <a:off x="3926025" y="2903853"/>
              <a:ext cx="824165" cy="824165"/>
            </a:xfrm>
            <a:prstGeom prst="ellipse">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3</a:t>
              </a:r>
            </a:p>
          </p:txBody>
        </p:sp>
        <p:sp>
          <p:nvSpPr>
            <p:cNvPr id="28" name="Oval 27">
              <a:extLst>
                <a:ext uri="{FF2B5EF4-FFF2-40B4-BE49-F238E27FC236}">
                  <a16:creationId xmlns:a16="http://schemas.microsoft.com/office/drawing/2014/main" id="{74370954-041A-4EE9-BCAF-0E732FAC9CFA}"/>
                </a:ext>
              </a:extLst>
            </p:cNvPr>
            <p:cNvSpPr/>
            <p:nvPr/>
          </p:nvSpPr>
          <p:spPr>
            <a:xfrm>
              <a:off x="5630645" y="2916928"/>
              <a:ext cx="825768" cy="825768"/>
            </a:xfrm>
            <a:prstGeom prst="ellipse">
              <a:avLst/>
            </a:prstGeom>
            <a:solidFill>
              <a:schemeClr val="accent3">
                <a:lumMod val="60000"/>
                <a:lumOff val="40000"/>
              </a:schemeClr>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2">
                      <a:lumMod val="10000"/>
                    </a:schemeClr>
                  </a:solidFill>
                </a:rPr>
                <a:t>4</a:t>
              </a:r>
            </a:p>
          </p:txBody>
        </p:sp>
        <p:sp>
          <p:nvSpPr>
            <p:cNvPr id="29" name="Oval 28">
              <a:extLst>
                <a:ext uri="{FF2B5EF4-FFF2-40B4-BE49-F238E27FC236}">
                  <a16:creationId xmlns:a16="http://schemas.microsoft.com/office/drawing/2014/main" id="{C8135667-AEF9-4253-AAB8-A2EAB6B5395D}"/>
                </a:ext>
              </a:extLst>
            </p:cNvPr>
            <p:cNvSpPr/>
            <p:nvPr/>
          </p:nvSpPr>
          <p:spPr>
            <a:xfrm>
              <a:off x="7340866" y="2902254"/>
              <a:ext cx="840442" cy="840442"/>
            </a:xfrm>
            <a:prstGeom prst="ellipse">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5</a:t>
              </a:r>
            </a:p>
          </p:txBody>
        </p:sp>
        <p:sp>
          <p:nvSpPr>
            <p:cNvPr id="30" name="Oval 29">
              <a:extLst>
                <a:ext uri="{FF2B5EF4-FFF2-40B4-BE49-F238E27FC236}">
                  <a16:creationId xmlns:a16="http://schemas.microsoft.com/office/drawing/2014/main" id="{F5D3C0F2-E7AB-45DB-BC16-9036EF5721D7}"/>
                </a:ext>
              </a:extLst>
            </p:cNvPr>
            <p:cNvSpPr/>
            <p:nvPr/>
          </p:nvSpPr>
          <p:spPr>
            <a:xfrm>
              <a:off x="9100261" y="2900174"/>
              <a:ext cx="824939" cy="824937"/>
            </a:xfrm>
            <a:prstGeom prst="ellipse">
              <a:avLst/>
            </a:prstGeom>
            <a:solidFill>
              <a:srgbClr val="1957A4"/>
            </a:solidFill>
            <a:ln w="19050">
              <a:solidFill>
                <a:srgbClr val="195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6</a:t>
              </a:r>
            </a:p>
          </p:txBody>
        </p:sp>
      </p:grpSp>
      <p:sp>
        <p:nvSpPr>
          <p:cNvPr id="47" name="TextBox 46">
            <a:extLst>
              <a:ext uri="{FF2B5EF4-FFF2-40B4-BE49-F238E27FC236}">
                <a16:creationId xmlns:a16="http://schemas.microsoft.com/office/drawing/2014/main" id="{2149897D-8ACF-4A95-A6E5-B1961720DB10}"/>
              </a:ext>
            </a:extLst>
          </p:cNvPr>
          <p:cNvSpPr txBox="1"/>
          <p:nvPr/>
        </p:nvSpPr>
        <p:spPr>
          <a:xfrm>
            <a:off x="1435587" y="3736756"/>
            <a:ext cx="1426036" cy="646331"/>
          </a:xfrm>
          <a:prstGeom prst="rect">
            <a:avLst/>
          </a:prstGeom>
          <a:noFill/>
        </p:spPr>
        <p:txBody>
          <a:bodyPr wrap="square" rtlCol="0">
            <a:spAutoFit/>
          </a:bodyPr>
          <a:lstStyle/>
          <a:p>
            <a:pPr algn="ctr"/>
            <a:r>
              <a:rPr lang="en-US" i="1"/>
              <a:t>2. Data Ingestion</a:t>
            </a:r>
          </a:p>
        </p:txBody>
      </p:sp>
      <p:sp>
        <p:nvSpPr>
          <p:cNvPr id="49" name="TextBox 48">
            <a:extLst>
              <a:ext uri="{FF2B5EF4-FFF2-40B4-BE49-F238E27FC236}">
                <a16:creationId xmlns:a16="http://schemas.microsoft.com/office/drawing/2014/main" id="{41C41D05-AC11-43AA-8DD8-9E8AF42A011B}"/>
              </a:ext>
            </a:extLst>
          </p:cNvPr>
          <p:cNvSpPr txBox="1"/>
          <p:nvPr/>
        </p:nvSpPr>
        <p:spPr>
          <a:xfrm>
            <a:off x="59106" y="3736756"/>
            <a:ext cx="1426036" cy="646331"/>
          </a:xfrm>
          <a:prstGeom prst="rect">
            <a:avLst/>
          </a:prstGeom>
          <a:noFill/>
        </p:spPr>
        <p:txBody>
          <a:bodyPr wrap="square" rtlCol="0">
            <a:spAutoFit/>
          </a:bodyPr>
          <a:lstStyle/>
          <a:p>
            <a:pPr algn="ctr"/>
            <a:r>
              <a:rPr lang="en-US" i="1"/>
              <a:t>1. Problem Definition</a:t>
            </a:r>
          </a:p>
        </p:txBody>
      </p:sp>
      <p:sp>
        <p:nvSpPr>
          <p:cNvPr id="51" name="TextBox 50">
            <a:extLst>
              <a:ext uri="{FF2B5EF4-FFF2-40B4-BE49-F238E27FC236}">
                <a16:creationId xmlns:a16="http://schemas.microsoft.com/office/drawing/2014/main" id="{0D418C97-316B-4962-9D55-DD1D8C2D5994}"/>
              </a:ext>
            </a:extLst>
          </p:cNvPr>
          <p:cNvSpPr txBox="1"/>
          <p:nvPr/>
        </p:nvSpPr>
        <p:spPr>
          <a:xfrm>
            <a:off x="2943566" y="3727704"/>
            <a:ext cx="1426036" cy="646331"/>
          </a:xfrm>
          <a:prstGeom prst="rect">
            <a:avLst/>
          </a:prstGeom>
          <a:noFill/>
        </p:spPr>
        <p:txBody>
          <a:bodyPr wrap="square" rtlCol="0">
            <a:spAutoFit/>
          </a:bodyPr>
          <a:lstStyle/>
          <a:p>
            <a:pPr algn="ctr"/>
            <a:r>
              <a:rPr lang="en-US" i="1"/>
              <a:t>3. Data Preparation</a:t>
            </a:r>
          </a:p>
        </p:txBody>
      </p:sp>
      <p:sp>
        <p:nvSpPr>
          <p:cNvPr id="52" name="TextBox 51">
            <a:extLst>
              <a:ext uri="{FF2B5EF4-FFF2-40B4-BE49-F238E27FC236}">
                <a16:creationId xmlns:a16="http://schemas.microsoft.com/office/drawing/2014/main" id="{CAA694D2-7D5E-4906-A3D4-83B7B456888F}"/>
              </a:ext>
            </a:extLst>
          </p:cNvPr>
          <p:cNvSpPr txBox="1"/>
          <p:nvPr/>
        </p:nvSpPr>
        <p:spPr>
          <a:xfrm>
            <a:off x="4252164" y="3727703"/>
            <a:ext cx="1876459" cy="646331"/>
          </a:xfrm>
          <a:prstGeom prst="rect">
            <a:avLst/>
          </a:prstGeom>
          <a:noFill/>
        </p:spPr>
        <p:txBody>
          <a:bodyPr wrap="square" rtlCol="0">
            <a:spAutoFit/>
          </a:bodyPr>
          <a:lstStyle/>
          <a:p>
            <a:pPr algn="ctr"/>
            <a:r>
              <a:rPr lang="en-US" i="1"/>
              <a:t>4. Data Segregation</a:t>
            </a:r>
          </a:p>
        </p:txBody>
      </p:sp>
      <p:sp>
        <p:nvSpPr>
          <p:cNvPr id="53" name="TextBox 52">
            <a:extLst>
              <a:ext uri="{FF2B5EF4-FFF2-40B4-BE49-F238E27FC236}">
                <a16:creationId xmlns:a16="http://schemas.microsoft.com/office/drawing/2014/main" id="{16F2BAB5-EBCA-48E4-9255-87C7D81E69C0}"/>
              </a:ext>
            </a:extLst>
          </p:cNvPr>
          <p:cNvSpPr txBox="1"/>
          <p:nvPr/>
        </p:nvSpPr>
        <p:spPr>
          <a:xfrm>
            <a:off x="5925847" y="3727703"/>
            <a:ext cx="1624440" cy="646331"/>
          </a:xfrm>
          <a:prstGeom prst="rect">
            <a:avLst/>
          </a:prstGeom>
          <a:noFill/>
        </p:spPr>
        <p:txBody>
          <a:bodyPr wrap="square" rtlCol="0">
            <a:spAutoFit/>
          </a:bodyPr>
          <a:lstStyle/>
          <a:p>
            <a:pPr algn="ctr"/>
            <a:r>
              <a:rPr lang="en-US" i="1"/>
              <a:t>5. Model Training</a:t>
            </a:r>
          </a:p>
        </p:txBody>
      </p:sp>
      <p:sp>
        <p:nvSpPr>
          <p:cNvPr id="54" name="TextBox 53">
            <a:extLst>
              <a:ext uri="{FF2B5EF4-FFF2-40B4-BE49-F238E27FC236}">
                <a16:creationId xmlns:a16="http://schemas.microsoft.com/office/drawing/2014/main" id="{421C4618-5061-46B8-AA73-420CC34CEC24}"/>
              </a:ext>
            </a:extLst>
          </p:cNvPr>
          <p:cNvSpPr txBox="1"/>
          <p:nvPr/>
        </p:nvSpPr>
        <p:spPr>
          <a:xfrm>
            <a:off x="7508225" y="3727703"/>
            <a:ext cx="1563484" cy="923330"/>
          </a:xfrm>
          <a:prstGeom prst="rect">
            <a:avLst/>
          </a:prstGeom>
          <a:noFill/>
        </p:spPr>
        <p:txBody>
          <a:bodyPr wrap="square" rtlCol="0">
            <a:spAutoFit/>
          </a:bodyPr>
          <a:lstStyle/>
          <a:p>
            <a:pPr algn="ctr"/>
            <a:r>
              <a:rPr lang="en-US" i="1"/>
              <a:t>6. Candidate Model Evaluation</a:t>
            </a:r>
          </a:p>
        </p:txBody>
      </p:sp>
      <p:sp>
        <p:nvSpPr>
          <p:cNvPr id="4" name="Half Frame 3">
            <a:extLst>
              <a:ext uri="{FF2B5EF4-FFF2-40B4-BE49-F238E27FC236}">
                <a16:creationId xmlns:a16="http://schemas.microsoft.com/office/drawing/2014/main" id="{BF92D071-BAB8-431F-AEDB-359CCE97BBFE}"/>
              </a:ext>
            </a:extLst>
          </p:cNvPr>
          <p:cNvSpPr/>
          <p:nvPr/>
        </p:nvSpPr>
        <p:spPr>
          <a:xfrm rot="8162016">
            <a:off x="1163160" y="2953899"/>
            <a:ext cx="375224" cy="414081"/>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a:extLst>
              <a:ext uri="{FF2B5EF4-FFF2-40B4-BE49-F238E27FC236}">
                <a16:creationId xmlns:a16="http://schemas.microsoft.com/office/drawing/2014/main" id="{C78C82AA-91B8-4F70-9FED-773EB2A39149}"/>
              </a:ext>
            </a:extLst>
          </p:cNvPr>
          <p:cNvSpPr/>
          <p:nvPr/>
        </p:nvSpPr>
        <p:spPr>
          <a:xfrm rot="8162016">
            <a:off x="2622759" y="2932122"/>
            <a:ext cx="375224" cy="414081"/>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Half Frame 55">
            <a:extLst>
              <a:ext uri="{FF2B5EF4-FFF2-40B4-BE49-F238E27FC236}">
                <a16:creationId xmlns:a16="http://schemas.microsoft.com/office/drawing/2014/main" id="{873EABD0-B343-4753-9FB7-53D568E45539}"/>
              </a:ext>
            </a:extLst>
          </p:cNvPr>
          <p:cNvSpPr/>
          <p:nvPr/>
        </p:nvSpPr>
        <p:spPr>
          <a:xfrm rot="8162016">
            <a:off x="4151921" y="2932121"/>
            <a:ext cx="375224" cy="414081"/>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Half Frame 56">
            <a:extLst>
              <a:ext uri="{FF2B5EF4-FFF2-40B4-BE49-F238E27FC236}">
                <a16:creationId xmlns:a16="http://schemas.microsoft.com/office/drawing/2014/main" id="{D984251C-C8B4-472D-BCE3-7302ECBA3B69}"/>
              </a:ext>
            </a:extLst>
          </p:cNvPr>
          <p:cNvSpPr/>
          <p:nvPr/>
        </p:nvSpPr>
        <p:spPr>
          <a:xfrm rot="8162016">
            <a:off x="7250596" y="2838480"/>
            <a:ext cx="273663" cy="334455"/>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Half Frame 57">
            <a:extLst>
              <a:ext uri="{FF2B5EF4-FFF2-40B4-BE49-F238E27FC236}">
                <a16:creationId xmlns:a16="http://schemas.microsoft.com/office/drawing/2014/main" id="{F1977A20-E0EB-4450-B5C8-84BA2ABC5D8B}"/>
              </a:ext>
            </a:extLst>
          </p:cNvPr>
          <p:cNvSpPr/>
          <p:nvPr/>
        </p:nvSpPr>
        <p:spPr>
          <a:xfrm rot="8162016">
            <a:off x="5666466" y="2950380"/>
            <a:ext cx="375224" cy="414081"/>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2C06DABB-4310-4040-8BE6-8B462DBC412C}"/>
              </a:ext>
            </a:extLst>
          </p:cNvPr>
          <p:cNvSpPr/>
          <p:nvPr/>
        </p:nvSpPr>
        <p:spPr>
          <a:xfrm>
            <a:off x="9397320" y="2636516"/>
            <a:ext cx="945714" cy="987673"/>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60" name="Oval 59">
            <a:extLst>
              <a:ext uri="{FF2B5EF4-FFF2-40B4-BE49-F238E27FC236}">
                <a16:creationId xmlns:a16="http://schemas.microsoft.com/office/drawing/2014/main" id="{7D296D24-8C53-4DC4-8D63-22E098E3F4FF}"/>
              </a:ext>
            </a:extLst>
          </p:cNvPr>
          <p:cNvSpPr/>
          <p:nvPr/>
        </p:nvSpPr>
        <p:spPr>
          <a:xfrm>
            <a:off x="9497853" y="2749114"/>
            <a:ext cx="740533" cy="773388"/>
          </a:xfrm>
          <a:prstGeom prst="ellipse">
            <a:avLst/>
          </a:prstGeom>
          <a:solidFill>
            <a:schemeClr val="accent4">
              <a:lumMod val="75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7</a:t>
            </a:r>
          </a:p>
        </p:txBody>
      </p:sp>
      <p:sp>
        <p:nvSpPr>
          <p:cNvPr id="61" name="Oval 60">
            <a:extLst>
              <a:ext uri="{FF2B5EF4-FFF2-40B4-BE49-F238E27FC236}">
                <a16:creationId xmlns:a16="http://schemas.microsoft.com/office/drawing/2014/main" id="{A8F4D9F6-AFB8-4797-BFFD-1F5CD8F133E3}"/>
              </a:ext>
            </a:extLst>
          </p:cNvPr>
          <p:cNvSpPr/>
          <p:nvPr/>
        </p:nvSpPr>
        <p:spPr>
          <a:xfrm>
            <a:off x="10906261" y="2649532"/>
            <a:ext cx="945714" cy="987673"/>
          </a:xfrm>
          <a:prstGeom prst="ellipse">
            <a:avLst/>
          </a:prstGeom>
          <a:no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1"/>
              </a:solidFill>
            </a:endParaRPr>
          </a:p>
        </p:txBody>
      </p:sp>
      <p:sp>
        <p:nvSpPr>
          <p:cNvPr id="62" name="Oval 61">
            <a:extLst>
              <a:ext uri="{FF2B5EF4-FFF2-40B4-BE49-F238E27FC236}">
                <a16:creationId xmlns:a16="http://schemas.microsoft.com/office/drawing/2014/main" id="{BD0BC690-7211-4A95-8CC6-56686F8825C1}"/>
              </a:ext>
            </a:extLst>
          </p:cNvPr>
          <p:cNvSpPr/>
          <p:nvPr/>
        </p:nvSpPr>
        <p:spPr>
          <a:xfrm>
            <a:off x="11017680" y="2762130"/>
            <a:ext cx="740533" cy="773388"/>
          </a:xfrm>
          <a:prstGeom prst="ellipse">
            <a:avLst/>
          </a:prstGeom>
          <a:solidFill>
            <a:schemeClr val="accent4">
              <a:lumMod val="5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8</a:t>
            </a:r>
          </a:p>
        </p:txBody>
      </p:sp>
      <p:sp>
        <p:nvSpPr>
          <p:cNvPr id="63" name="Half Frame 62">
            <a:extLst>
              <a:ext uri="{FF2B5EF4-FFF2-40B4-BE49-F238E27FC236}">
                <a16:creationId xmlns:a16="http://schemas.microsoft.com/office/drawing/2014/main" id="{54E21B07-D01D-486B-AF2C-C9033E9317EC}"/>
              </a:ext>
            </a:extLst>
          </p:cNvPr>
          <p:cNvSpPr/>
          <p:nvPr/>
        </p:nvSpPr>
        <p:spPr>
          <a:xfrm rot="8162016">
            <a:off x="10346539" y="2950382"/>
            <a:ext cx="375224" cy="414081"/>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Half Frame 63">
            <a:extLst>
              <a:ext uri="{FF2B5EF4-FFF2-40B4-BE49-F238E27FC236}">
                <a16:creationId xmlns:a16="http://schemas.microsoft.com/office/drawing/2014/main" id="{AEE23ECC-78D2-46EA-8799-CF1B6A97C801}"/>
              </a:ext>
            </a:extLst>
          </p:cNvPr>
          <p:cNvSpPr/>
          <p:nvPr/>
        </p:nvSpPr>
        <p:spPr>
          <a:xfrm rot="8162016">
            <a:off x="8785276" y="2923311"/>
            <a:ext cx="375224" cy="414081"/>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TextBox 64">
            <a:extLst>
              <a:ext uri="{FF2B5EF4-FFF2-40B4-BE49-F238E27FC236}">
                <a16:creationId xmlns:a16="http://schemas.microsoft.com/office/drawing/2014/main" id="{538CF3CC-273D-49BA-9597-8DC84BDC5C64}"/>
              </a:ext>
            </a:extLst>
          </p:cNvPr>
          <p:cNvSpPr txBox="1"/>
          <p:nvPr/>
        </p:nvSpPr>
        <p:spPr>
          <a:xfrm>
            <a:off x="8908117" y="3736756"/>
            <a:ext cx="1876459" cy="646331"/>
          </a:xfrm>
          <a:prstGeom prst="rect">
            <a:avLst/>
          </a:prstGeom>
          <a:noFill/>
        </p:spPr>
        <p:txBody>
          <a:bodyPr wrap="square" rtlCol="0">
            <a:spAutoFit/>
          </a:bodyPr>
          <a:lstStyle/>
          <a:p>
            <a:pPr algn="ctr"/>
            <a:r>
              <a:rPr lang="en-US" i="1"/>
              <a:t>7. Model Development</a:t>
            </a:r>
          </a:p>
        </p:txBody>
      </p:sp>
      <p:sp>
        <p:nvSpPr>
          <p:cNvPr id="5" name="Arrow: Bent-Up 4">
            <a:extLst>
              <a:ext uri="{FF2B5EF4-FFF2-40B4-BE49-F238E27FC236}">
                <a16:creationId xmlns:a16="http://schemas.microsoft.com/office/drawing/2014/main" id="{4FB419E1-A9C9-4B23-A0C5-81C4C5792893}"/>
              </a:ext>
            </a:extLst>
          </p:cNvPr>
          <p:cNvSpPr/>
          <p:nvPr/>
        </p:nvSpPr>
        <p:spPr>
          <a:xfrm flipV="1">
            <a:off x="5561032" y="1653310"/>
            <a:ext cx="2933817" cy="884169"/>
          </a:xfrm>
          <a:prstGeom prst="bentUpArrow">
            <a:avLst>
              <a:gd name="adj1" fmla="val 3750"/>
              <a:gd name="adj2" fmla="val 18229"/>
              <a:gd name="adj3" fmla="val 22344"/>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2C292C0-C48C-4F7A-8BC2-E049EE319219}"/>
              </a:ext>
            </a:extLst>
          </p:cNvPr>
          <p:cNvSpPr/>
          <p:nvPr/>
        </p:nvSpPr>
        <p:spPr>
          <a:xfrm>
            <a:off x="4927827" y="1496678"/>
            <a:ext cx="525131" cy="548430"/>
          </a:xfrm>
          <a:prstGeom prst="ellipse">
            <a:avLst/>
          </a:prstGeom>
          <a:solidFill>
            <a:schemeClr val="accent3">
              <a:lumMod val="60000"/>
              <a:lumOff val="40000"/>
            </a:schemeClr>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bg2">
                  <a:lumMod val="10000"/>
                </a:schemeClr>
              </a:solidFill>
            </a:endParaRPr>
          </a:p>
        </p:txBody>
      </p:sp>
      <p:sp>
        <p:nvSpPr>
          <p:cNvPr id="6" name="TextBox 5">
            <a:extLst>
              <a:ext uri="{FF2B5EF4-FFF2-40B4-BE49-F238E27FC236}">
                <a16:creationId xmlns:a16="http://schemas.microsoft.com/office/drawing/2014/main" id="{7DFEDC86-F9F3-4F83-A56C-6AAFCCF5EE7C}"/>
              </a:ext>
            </a:extLst>
          </p:cNvPr>
          <p:cNvSpPr txBox="1"/>
          <p:nvPr/>
        </p:nvSpPr>
        <p:spPr>
          <a:xfrm>
            <a:off x="4737102" y="2045108"/>
            <a:ext cx="906579" cy="307777"/>
          </a:xfrm>
          <a:prstGeom prst="rect">
            <a:avLst/>
          </a:prstGeom>
          <a:noFill/>
        </p:spPr>
        <p:txBody>
          <a:bodyPr wrap="square" rtlCol="0">
            <a:spAutoFit/>
          </a:bodyPr>
          <a:lstStyle/>
          <a:p>
            <a:pPr algn="ctr"/>
            <a:r>
              <a:rPr lang="en-US" sz="1400" b="1"/>
              <a:t>Test Set</a:t>
            </a:r>
          </a:p>
        </p:txBody>
      </p:sp>
      <p:sp>
        <p:nvSpPr>
          <p:cNvPr id="68" name="Oval 67">
            <a:extLst>
              <a:ext uri="{FF2B5EF4-FFF2-40B4-BE49-F238E27FC236}">
                <a16:creationId xmlns:a16="http://schemas.microsoft.com/office/drawing/2014/main" id="{E3901F83-8B88-4F0C-8203-8B6E5640B047}"/>
              </a:ext>
            </a:extLst>
          </p:cNvPr>
          <p:cNvSpPr/>
          <p:nvPr/>
        </p:nvSpPr>
        <p:spPr>
          <a:xfrm>
            <a:off x="4927827" y="4821823"/>
            <a:ext cx="525131" cy="548430"/>
          </a:xfrm>
          <a:prstGeom prst="ellipse">
            <a:avLst/>
          </a:prstGeom>
          <a:solidFill>
            <a:schemeClr val="accent3">
              <a:lumMod val="60000"/>
              <a:lumOff val="40000"/>
            </a:schemeClr>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bg2">
                  <a:lumMod val="10000"/>
                </a:schemeClr>
              </a:solidFill>
            </a:endParaRPr>
          </a:p>
        </p:txBody>
      </p:sp>
      <p:sp>
        <p:nvSpPr>
          <p:cNvPr id="69" name="TextBox 68">
            <a:extLst>
              <a:ext uri="{FF2B5EF4-FFF2-40B4-BE49-F238E27FC236}">
                <a16:creationId xmlns:a16="http://schemas.microsoft.com/office/drawing/2014/main" id="{1A3AAE5F-8849-48FB-9474-EDD79AA9C5C2}"/>
              </a:ext>
            </a:extLst>
          </p:cNvPr>
          <p:cNvSpPr txBox="1"/>
          <p:nvPr/>
        </p:nvSpPr>
        <p:spPr>
          <a:xfrm>
            <a:off x="4737102" y="5370253"/>
            <a:ext cx="906579" cy="307777"/>
          </a:xfrm>
          <a:prstGeom prst="rect">
            <a:avLst/>
          </a:prstGeom>
          <a:noFill/>
        </p:spPr>
        <p:txBody>
          <a:bodyPr wrap="square" rtlCol="0">
            <a:spAutoFit/>
          </a:bodyPr>
          <a:lstStyle/>
          <a:p>
            <a:pPr algn="ctr"/>
            <a:r>
              <a:rPr lang="en-US" sz="1400" b="1"/>
              <a:t>Train Set</a:t>
            </a:r>
          </a:p>
        </p:txBody>
      </p:sp>
      <p:sp>
        <p:nvSpPr>
          <p:cNvPr id="71" name="Arrow: Bent-Up 70">
            <a:extLst>
              <a:ext uri="{FF2B5EF4-FFF2-40B4-BE49-F238E27FC236}">
                <a16:creationId xmlns:a16="http://schemas.microsoft.com/office/drawing/2014/main" id="{30101E02-AF08-4CEB-8AEC-823C4F2F9787}"/>
              </a:ext>
            </a:extLst>
          </p:cNvPr>
          <p:cNvSpPr/>
          <p:nvPr/>
        </p:nvSpPr>
        <p:spPr>
          <a:xfrm>
            <a:off x="5575822" y="4563232"/>
            <a:ext cx="2919027" cy="654148"/>
          </a:xfrm>
          <a:prstGeom prst="bentUpArrow">
            <a:avLst>
              <a:gd name="adj1" fmla="val 5280"/>
              <a:gd name="adj2" fmla="val 25000"/>
              <a:gd name="adj3" fmla="val 2357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alf Frame 71">
            <a:extLst>
              <a:ext uri="{FF2B5EF4-FFF2-40B4-BE49-F238E27FC236}">
                <a16:creationId xmlns:a16="http://schemas.microsoft.com/office/drawing/2014/main" id="{F84995E3-B6E5-4F08-96C4-8EF603910331}"/>
              </a:ext>
            </a:extLst>
          </p:cNvPr>
          <p:cNvSpPr/>
          <p:nvPr/>
        </p:nvSpPr>
        <p:spPr>
          <a:xfrm rot="18890146">
            <a:off x="7475372" y="3105818"/>
            <a:ext cx="310634" cy="298453"/>
          </a:xfrm>
          <a:prstGeom prst="halfFram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row: Bent-Up 72">
            <a:extLst>
              <a:ext uri="{FF2B5EF4-FFF2-40B4-BE49-F238E27FC236}">
                <a16:creationId xmlns:a16="http://schemas.microsoft.com/office/drawing/2014/main" id="{9CE48EA2-AFC0-4298-9A68-C9C7C2215EF1}"/>
              </a:ext>
            </a:extLst>
          </p:cNvPr>
          <p:cNvSpPr/>
          <p:nvPr/>
        </p:nvSpPr>
        <p:spPr>
          <a:xfrm rot="10800000" flipV="1">
            <a:off x="1994569" y="4383087"/>
            <a:ext cx="5537489" cy="1911893"/>
          </a:xfrm>
          <a:prstGeom prst="bentUpArrow">
            <a:avLst>
              <a:gd name="adj1" fmla="val 1843"/>
              <a:gd name="adj2" fmla="val 9973"/>
              <a:gd name="adj3" fmla="val 981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Bent-Up 73">
            <a:extLst>
              <a:ext uri="{FF2B5EF4-FFF2-40B4-BE49-F238E27FC236}">
                <a16:creationId xmlns:a16="http://schemas.microsoft.com/office/drawing/2014/main" id="{AE8EE07D-DA82-4246-AC76-6B833ABD3BFE}"/>
              </a:ext>
            </a:extLst>
          </p:cNvPr>
          <p:cNvSpPr/>
          <p:nvPr/>
        </p:nvSpPr>
        <p:spPr>
          <a:xfrm rot="10800000" flipH="1" flipV="1">
            <a:off x="6043285" y="3721665"/>
            <a:ext cx="5626201" cy="2572049"/>
          </a:xfrm>
          <a:prstGeom prst="bentUpArrow">
            <a:avLst>
              <a:gd name="adj1" fmla="val 1434"/>
              <a:gd name="adj2" fmla="val 9973"/>
              <a:gd name="adj3" fmla="val 981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C98CDA8-68FB-4C40-A01D-7091FB6C382C}"/>
              </a:ext>
            </a:extLst>
          </p:cNvPr>
          <p:cNvSpPr txBox="1"/>
          <p:nvPr/>
        </p:nvSpPr>
        <p:spPr>
          <a:xfrm>
            <a:off x="10479937" y="3736756"/>
            <a:ext cx="1674730" cy="646331"/>
          </a:xfrm>
          <a:prstGeom prst="rect">
            <a:avLst/>
          </a:prstGeom>
          <a:solidFill>
            <a:schemeClr val="bg1"/>
          </a:solidFill>
        </p:spPr>
        <p:txBody>
          <a:bodyPr wrap="square" rtlCol="0">
            <a:spAutoFit/>
          </a:bodyPr>
          <a:lstStyle/>
          <a:p>
            <a:pPr algn="ctr"/>
            <a:r>
              <a:rPr lang="en-US" i="1"/>
              <a:t>8. Performance Management</a:t>
            </a:r>
          </a:p>
        </p:txBody>
      </p:sp>
      <p:sp>
        <p:nvSpPr>
          <p:cNvPr id="75" name="TextBox 74">
            <a:extLst>
              <a:ext uri="{FF2B5EF4-FFF2-40B4-BE49-F238E27FC236}">
                <a16:creationId xmlns:a16="http://schemas.microsoft.com/office/drawing/2014/main" id="{20727717-88A3-475B-9656-14FCF491D6F3}"/>
              </a:ext>
            </a:extLst>
          </p:cNvPr>
          <p:cNvSpPr txBox="1"/>
          <p:nvPr/>
        </p:nvSpPr>
        <p:spPr>
          <a:xfrm>
            <a:off x="6574650" y="5899020"/>
            <a:ext cx="906579" cy="307777"/>
          </a:xfrm>
          <a:prstGeom prst="rect">
            <a:avLst/>
          </a:prstGeom>
          <a:noFill/>
        </p:spPr>
        <p:txBody>
          <a:bodyPr wrap="square" rtlCol="0">
            <a:spAutoFit/>
          </a:bodyPr>
          <a:lstStyle/>
          <a:p>
            <a:pPr algn="ctr"/>
            <a:r>
              <a:rPr lang="en-US" sz="1400" b="1"/>
              <a:t>Iteration</a:t>
            </a:r>
          </a:p>
        </p:txBody>
      </p:sp>
    </p:spTree>
    <p:extLst>
      <p:ext uri="{BB962C8B-B14F-4D97-AF65-F5344CB8AC3E}">
        <p14:creationId xmlns:p14="http://schemas.microsoft.com/office/powerpoint/2010/main" val="24885193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8391525"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a:solidFill>
                  <a:srgbClr val="86BC25"/>
                </a:solidFill>
                <a:latin typeface="Verdana" panose="020B0604030504040204" pitchFamily="34" charset="0"/>
                <a:ea typeface="Verdana" panose="020B0604030504040204" pitchFamily="34" charset="0"/>
                <a:cs typeface="Verdana" panose="020B0604030504040204" pitchFamily="34" charset="0"/>
              </a:rPr>
              <a:t>Machine Learning Math</a:t>
            </a:r>
            <a:endPar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 name="Slide Number Placeholder 1">
            <a:extLst>
              <a:ext uri="{FF2B5EF4-FFF2-40B4-BE49-F238E27FC236}">
                <a16:creationId xmlns:a16="http://schemas.microsoft.com/office/drawing/2014/main" id="{826CE82A-6856-44ED-9611-579978AE889E}"/>
              </a:ext>
            </a:extLst>
          </p:cNvPr>
          <p:cNvSpPr>
            <a:spLocks noGrp="1"/>
          </p:cNvSpPr>
          <p:nvPr>
            <p:ph type="sldNum" sz="quarter" idx="13"/>
          </p:nvPr>
        </p:nvSpPr>
        <p:spPr>
          <a:xfrm>
            <a:off x="9350826" y="6435423"/>
            <a:ext cx="2743200" cy="365125"/>
          </a:xfrm>
        </p:spPr>
        <p:txBody>
          <a:bodyPr/>
          <a:lstStyle/>
          <a:p>
            <a:fld id="{1C246E78-3768-4507-A15A-73B80A42537F}" type="slidenum">
              <a:rPr lang="en-US" smtClean="0"/>
              <a:t>6</a:t>
            </a:fld>
            <a:endParaRPr lang="en-US"/>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553998"/>
          </a:xfrm>
          <a:prstGeom prst="rect">
            <a:avLst/>
          </a:prstGeom>
          <a:noFill/>
        </p:spPr>
        <p:txBody>
          <a:bodyPr wrap="square" lIns="0" tIns="0" rIns="0" bIns="0" rtlCol="0">
            <a:spAutoFit/>
          </a:bodyPr>
          <a:lstStyle/>
          <a:p>
            <a:pPr defTabSz="467567">
              <a:spcAft>
                <a:spcPts val="450"/>
              </a:spcAft>
              <a:defRPr/>
            </a:pPr>
            <a:r>
              <a:rPr lang="en-US" i="1">
                <a:solidFill>
                  <a:schemeClr val="bg2">
                    <a:lumMod val="50000"/>
                  </a:schemeClr>
                </a:solidFill>
              </a:rPr>
              <a:t>Machine learning is a field that combines statistics, probability, and computer science to learning iteratively from data. A understanding of the mathematics behind ML concepts is necessary to accurately utilize ML methods.</a:t>
            </a:r>
          </a:p>
        </p:txBody>
      </p:sp>
      <p:sp>
        <p:nvSpPr>
          <p:cNvPr id="48" name="TextBox 47">
            <a:extLst>
              <a:ext uri="{FF2B5EF4-FFF2-40B4-BE49-F238E27FC236}">
                <a16:creationId xmlns:a16="http://schemas.microsoft.com/office/drawing/2014/main" id="{C5ED4B02-7D4E-4EE6-9BCE-A0544DBC7B7D}"/>
              </a:ext>
            </a:extLst>
          </p:cNvPr>
          <p:cNvSpPr txBox="1"/>
          <p:nvPr/>
        </p:nvSpPr>
        <p:spPr>
          <a:xfrm>
            <a:off x="404037" y="1778897"/>
            <a:ext cx="5289192" cy="3867725"/>
          </a:xfrm>
          <a:prstGeom prst="rect">
            <a:avLst/>
          </a:prstGeom>
          <a:noFill/>
        </p:spPr>
        <p:txBody>
          <a:bodyPr wrap="square" lIns="0" tIns="0" rIns="0" bIns="0" rtlCol="0">
            <a:spAutoFit/>
          </a:bodyPr>
          <a:lstStyle/>
          <a:p>
            <a:pPr defTabSz="467567">
              <a:spcAft>
                <a:spcPts val="450"/>
              </a:spcAft>
              <a:defRPr/>
            </a:pPr>
            <a:r>
              <a:rPr lang="en-US" sz="2000" b="1"/>
              <a:t>Why do I need math:</a:t>
            </a:r>
          </a:p>
          <a:p>
            <a:pPr marL="342900" indent="-342900" defTabSz="467567">
              <a:spcAft>
                <a:spcPts val="450"/>
              </a:spcAft>
              <a:buFont typeface="+mj-lt"/>
              <a:buAutoNum type="arabicPeriod"/>
              <a:defRPr/>
            </a:pPr>
            <a:r>
              <a:rPr lang="en-US"/>
              <a:t>Understand how to select the correct algorithm through considerations on accuracy, training time, model complexity, parameter count, and feature count</a:t>
            </a:r>
          </a:p>
          <a:p>
            <a:pPr marL="342900" indent="-342900" defTabSz="467567">
              <a:spcAft>
                <a:spcPts val="450"/>
              </a:spcAft>
              <a:buFont typeface="+mj-lt"/>
              <a:buAutoNum type="arabicPeriod"/>
              <a:defRPr/>
            </a:pPr>
            <a:endParaRPr lang="en-US"/>
          </a:p>
          <a:p>
            <a:pPr marL="342900" indent="-342900" defTabSz="467567">
              <a:spcAft>
                <a:spcPts val="450"/>
              </a:spcAft>
              <a:buFont typeface="+mj-lt"/>
              <a:buAutoNum type="arabicPeriod"/>
              <a:defRPr/>
            </a:pPr>
            <a:r>
              <a:rPr lang="en-US"/>
              <a:t>Selecting model parameter settings and validation</a:t>
            </a:r>
          </a:p>
          <a:p>
            <a:pPr marL="342900" indent="-342900" defTabSz="467567">
              <a:spcAft>
                <a:spcPts val="450"/>
              </a:spcAft>
              <a:buFont typeface="+mj-lt"/>
              <a:buAutoNum type="arabicPeriod"/>
              <a:defRPr/>
            </a:pPr>
            <a:endParaRPr lang="en-US"/>
          </a:p>
          <a:p>
            <a:pPr marL="342900" indent="-342900" defTabSz="467567">
              <a:spcAft>
                <a:spcPts val="450"/>
              </a:spcAft>
              <a:buFont typeface="+mj-lt"/>
              <a:buAutoNum type="arabicPeriod"/>
              <a:defRPr/>
            </a:pPr>
            <a:r>
              <a:rPr lang="en-US"/>
              <a:t>Evaluate model fit</a:t>
            </a:r>
          </a:p>
          <a:p>
            <a:pPr marL="342900" indent="-342900" defTabSz="467567">
              <a:spcAft>
                <a:spcPts val="450"/>
              </a:spcAft>
              <a:buFont typeface="+mj-lt"/>
              <a:buAutoNum type="arabicPeriod"/>
              <a:defRPr/>
            </a:pPr>
            <a:endParaRPr lang="en-US"/>
          </a:p>
          <a:p>
            <a:pPr marL="342900" indent="-342900" defTabSz="467567">
              <a:spcAft>
                <a:spcPts val="450"/>
              </a:spcAft>
              <a:buFont typeface="+mj-lt"/>
              <a:buAutoNum type="arabicPeriod"/>
              <a:defRPr/>
            </a:pPr>
            <a:r>
              <a:rPr lang="en-US"/>
              <a:t>Estimating confidence intervals and uncertainty</a:t>
            </a:r>
          </a:p>
          <a:p>
            <a:pPr defTabSz="467567">
              <a:spcAft>
                <a:spcPts val="450"/>
              </a:spcAft>
              <a:defRPr/>
            </a:pPr>
            <a:endParaRPr lang="en-US" b="1"/>
          </a:p>
        </p:txBody>
      </p:sp>
      <p:sp>
        <p:nvSpPr>
          <p:cNvPr id="70" name="TextBox 69">
            <a:extLst>
              <a:ext uri="{FF2B5EF4-FFF2-40B4-BE49-F238E27FC236}">
                <a16:creationId xmlns:a16="http://schemas.microsoft.com/office/drawing/2014/main" id="{BD0D0CAA-570D-4CAA-924A-9A2DC5CD203C}"/>
              </a:ext>
            </a:extLst>
          </p:cNvPr>
          <p:cNvSpPr txBox="1"/>
          <p:nvPr/>
        </p:nvSpPr>
        <p:spPr>
          <a:xfrm>
            <a:off x="6218070" y="1778897"/>
            <a:ext cx="5569893" cy="4485843"/>
          </a:xfrm>
          <a:prstGeom prst="rect">
            <a:avLst/>
          </a:prstGeom>
          <a:noFill/>
        </p:spPr>
        <p:txBody>
          <a:bodyPr wrap="square" lIns="0" tIns="0" rIns="0" bIns="0" rtlCol="0">
            <a:spAutoFit/>
          </a:bodyPr>
          <a:lstStyle/>
          <a:p>
            <a:pPr defTabSz="467567">
              <a:spcAft>
                <a:spcPts val="450"/>
              </a:spcAft>
              <a:defRPr/>
            </a:pPr>
            <a:r>
              <a:rPr lang="en-US" sz="2000" b="1"/>
              <a:t>Useful Math Concepts:</a:t>
            </a:r>
          </a:p>
          <a:p>
            <a:pPr marL="285750" indent="-285750" defTabSz="467567">
              <a:spcAft>
                <a:spcPts val="450"/>
              </a:spcAft>
              <a:buFont typeface="Arial" panose="020B0604020202020204" pitchFamily="34" charset="0"/>
              <a:buChar char="•"/>
              <a:defRPr/>
            </a:pPr>
            <a:r>
              <a:rPr lang="en-US" i="1"/>
              <a:t>Linear Algebra</a:t>
            </a:r>
          </a:p>
          <a:p>
            <a:pPr marL="742950" lvl="1" indent="-285750" defTabSz="467567">
              <a:spcAft>
                <a:spcPts val="450"/>
              </a:spcAft>
              <a:buFont typeface="Arial" panose="020B0604020202020204" pitchFamily="34" charset="0"/>
              <a:buChar char="•"/>
              <a:defRPr/>
            </a:pPr>
            <a:r>
              <a:rPr lang="en-US"/>
              <a:t>Principal Component Analysis (PCA), Singular Value Decomposition (SVD), Eigen decomposition of matrices, vector manipulation and spaces</a:t>
            </a:r>
          </a:p>
          <a:p>
            <a:pPr marL="285750" indent="-285750" defTabSz="467567">
              <a:spcAft>
                <a:spcPts val="450"/>
              </a:spcAft>
              <a:buFont typeface="Arial" panose="020B0604020202020204" pitchFamily="34" charset="0"/>
              <a:buChar char="•"/>
              <a:defRPr/>
            </a:pPr>
            <a:r>
              <a:rPr lang="en-US"/>
              <a:t>Probability and Statistics</a:t>
            </a:r>
          </a:p>
          <a:p>
            <a:pPr marL="742950" lvl="1" indent="-285750" defTabSz="467567">
              <a:spcAft>
                <a:spcPts val="450"/>
              </a:spcAft>
              <a:buFont typeface="Arial" panose="020B0604020202020204" pitchFamily="34" charset="0"/>
              <a:buChar char="•"/>
              <a:defRPr/>
            </a:pPr>
            <a:r>
              <a:rPr lang="en-US"/>
              <a:t>Random variables, standard probability distributions, prior and posterior probability, sampling options</a:t>
            </a:r>
          </a:p>
          <a:p>
            <a:pPr marL="285750" indent="-285750" defTabSz="467567">
              <a:spcAft>
                <a:spcPts val="450"/>
              </a:spcAft>
              <a:buFont typeface="Arial" panose="020B0604020202020204" pitchFamily="34" charset="0"/>
              <a:buChar char="•"/>
              <a:defRPr/>
            </a:pPr>
            <a:r>
              <a:rPr lang="en-US"/>
              <a:t>Calculus</a:t>
            </a:r>
          </a:p>
          <a:p>
            <a:pPr marL="742950" lvl="1" indent="-285750" defTabSz="467567">
              <a:spcAft>
                <a:spcPts val="450"/>
              </a:spcAft>
              <a:buFont typeface="Arial" panose="020B0604020202020204" pitchFamily="34" charset="0"/>
              <a:buChar char="•"/>
              <a:defRPr/>
            </a:pPr>
            <a:r>
              <a:rPr lang="en-US"/>
              <a:t>Derivatives, integrals, gradients, hessian</a:t>
            </a:r>
          </a:p>
          <a:p>
            <a:pPr marL="285750" indent="-285750" defTabSz="467567">
              <a:spcAft>
                <a:spcPts val="450"/>
              </a:spcAft>
              <a:buFont typeface="Arial" panose="020B0604020202020204" pitchFamily="34" charset="0"/>
              <a:buChar char="•"/>
              <a:defRPr/>
            </a:pPr>
            <a:r>
              <a:rPr lang="en-US"/>
              <a:t>Algorithms and optimization</a:t>
            </a:r>
          </a:p>
          <a:p>
            <a:pPr marL="742950" lvl="1" indent="-285750" defTabSz="467567">
              <a:spcAft>
                <a:spcPts val="450"/>
              </a:spcAft>
              <a:buFont typeface="Arial" panose="020B0604020202020204" pitchFamily="34" charset="0"/>
              <a:buChar char="•"/>
              <a:defRPr/>
            </a:pPr>
            <a:r>
              <a:rPr lang="en-US"/>
              <a:t>Data structures, gradient/stochastic descents</a:t>
            </a:r>
          </a:p>
          <a:p>
            <a:pPr marL="285750" indent="-285750" defTabSz="467567">
              <a:spcAft>
                <a:spcPts val="450"/>
              </a:spcAft>
              <a:buFont typeface="Arial" panose="020B0604020202020204" pitchFamily="34" charset="0"/>
              <a:buChar char="•"/>
              <a:defRPr/>
            </a:pPr>
            <a:endParaRPr lang="en-US"/>
          </a:p>
        </p:txBody>
      </p:sp>
    </p:spTree>
    <p:extLst>
      <p:ext uri="{BB962C8B-B14F-4D97-AF65-F5344CB8AC3E}">
        <p14:creationId xmlns:p14="http://schemas.microsoft.com/office/powerpoint/2010/main" val="8515150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8391525"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rPr>
              <a:t>Bias vs Variance Tradeoff</a:t>
            </a:r>
          </a:p>
        </p:txBody>
      </p:sp>
      <p:sp>
        <p:nvSpPr>
          <p:cNvPr id="2" name="Slide Number Placeholder 1">
            <a:extLst>
              <a:ext uri="{FF2B5EF4-FFF2-40B4-BE49-F238E27FC236}">
                <a16:creationId xmlns:a16="http://schemas.microsoft.com/office/drawing/2014/main" id="{826CE82A-6856-44ED-9611-579978AE889E}"/>
              </a:ext>
            </a:extLst>
          </p:cNvPr>
          <p:cNvSpPr>
            <a:spLocks noGrp="1"/>
          </p:cNvSpPr>
          <p:nvPr>
            <p:ph type="sldNum" sz="quarter" idx="13"/>
          </p:nvPr>
        </p:nvSpPr>
        <p:spPr>
          <a:xfrm>
            <a:off x="9350826" y="6435423"/>
            <a:ext cx="2743200" cy="365125"/>
          </a:xfrm>
        </p:spPr>
        <p:txBody>
          <a:bodyPr/>
          <a:lstStyle/>
          <a:p>
            <a:fld id="{1C246E78-3768-4507-A15A-73B80A42537F}" type="slidenum">
              <a:rPr lang="en-US" smtClean="0"/>
              <a:t>7</a:t>
            </a:fld>
            <a:endParaRPr lang="en-US"/>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553998"/>
          </a:xfrm>
          <a:prstGeom prst="rect">
            <a:avLst/>
          </a:prstGeom>
          <a:noFill/>
        </p:spPr>
        <p:txBody>
          <a:bodyPr wrap="square" lIns="0" tIns="0" rIns="0" bIns="0" rtlCol="0">
            <a:spAutoFit/>
          </a:bodyPr>
          <a:lstStyle/>
          <a:p>
            <a:pPr defTabSz="467567">
              <a:spcAft>
                <a:spcPts val="450"/>
              </a:spcAft>
              <a:defRPr/>
            </a:pPr>
            <a:r>
              <a:rPr lang="en-US" i="1">
                <a:solidFill>
                  <a:schemeClr val="bg2">
                    <a:lumMod val="50000"/>
                  </a:schemeClr>
                </a:solidFill>
              </a:rPr>
              <a:t>Any machine learning algorithm aims to best estimate the target function of an output variable based on potential input variable. Errors associated with this target function can be categorized in three ways: bias, variance, and irreducible.</a:t>
            </a:r>
          </a:p>
        </p:txBody>
      </p:sp>
      <p:pic>
        <p:nvPicPr>
          <p:cNvPr id="3074" name="Picture 2" descr="Trade-off - Hands-On Transfer Learning with Python [Book]">
            <a:extLst>
              <a:ext uri="{FF2B5EF4-FFF2-40B4-BE49-F238E27FC236}">
                <a16:creationId xmlns:a16="http://schemas.microsoft.com/office/drawing/2014/main" id="{AD63215B-EF24-49B6-ABD9-D6D8C7258A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180"/>
          <a:stretch/>
        </p:blipFill>
        <p:spPr bwMode="auto">
          <a:xfrm>
            <a:off x="702158" y="2394858"/>
            <a:ext cx="5080098" cy="263434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Trade-off - Hands-On Transfer Learning with Python [Book]">
            <a:extLst>
              <a:ext uri="{FF2B5EF4-FFF2-40B4-BE49-F238E27FC236}">
                <a16:creationId xmlns:a16="http://schemas.microsoft.com/office/drawing/2014/main" id="{33382704-87C6-4B33-B696-ECA1A54453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94"/>
          <a:stretch/>
        </p:blipFill>
        <p:spPr bwMode="auto">
          <a:xfrm>
            <a:off x="6409744" y="2577884"/>
            <a:ext cx="5080098" cy="244043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Trade-off - Hands-On Transfer Learning with Python [Book]">
            <a:extLst>
              <a:ext uri="{FF2B5EF4-FFF2-40B4-BE49-F238E27FC236}">
                <a16:creationId xmlns:a16="http://schemas.microsoft.com/office/drawing/2014/main" id="{C097604F-2E77-4AAB-BDD8-811F09184B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4647"/>
          <a:stretch/>
        </p:blipFill>
        <p:spPr bwMode="auto">
          <a:xfrm>
            <a:off x="6409744" y="2383972"/>
            <a:ext cx="5080098" cy="27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588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8391525"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rPr>
              <a:t>Linear Regression</a:t>
            </a:r>
          </a:p>
        </p:txBody>
      </p:sp>
      <p:sp>
        <p:nvSpPr>
          <p:cNvPr id="2" name="Slide Number Placeholder 1">
            <a:extLst>
              <a:ext uri="{FF2B5EF4-FFF2-40B4-BE49-F238E27FC236}">
                <a16:creationId xmlns:a16="http://schemas.microsoft.com/office/drawing/2014/main" id="{826CE82A-6856-44ED-9611-579978AE889E}"/>
              </a:ext>
            </a:extLst>
          </p:cNvPr>
          <p:cNvSpPr>
            <a:spLocks noGrp="1"/>
          </p:cNvSpPr>
          <p:nvPr>
            <p:ph type="sldNum" sz="quarter" idx="13"/>
          </p:nvPr>
        </p:nvSpPr>
        <p:spPr>
          <a:xfrm>
            <a:off x="9350826" y="6435423"/>
            <a:ext cx="2743200" cy="365125"/>
          </a:xfrm>
        </p:spPr>
        <p:txBody>
          <a:bodyPr/>
          <a:lstStyle/>
          <a:p>
            <a:fld id="{1C246E78-3768-4507-A15A-73B80A42537F}" type="slidenum">
              <a:rPr lang="en-US" smtClean="0"/>
              <a:t>8</a:t>
            </a:fld>
            <a:endParaRPr lang="en-US"/>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553998"/>
          </a:xfrm>
          <a:prstGeom prst="rect">
            <a:avLst/>
          </a:prstGeom>
          <a:noFill/>
        </p:spPr>
        <p:txBody>
          <a:bodyPr wrap="square" lIns="0" tIns="0" rIns="0" bIns="0" rtlCol="0">
            <a:spAutoFit/>
          </a:bodyPr>
          <a:lstStyle/>
          <a:p>
            <a:pPr defTabSz="467567">
              <a:spcAft>
                <a:spcPts val="450"/>
              </a:spcAft>
              <a:defRPr/>
            </a:pPr>
            <a:r>
              <a:rPr lang="en-US" b="1" i="1">
                <a:solidFill>
                  <a:schemeClr val="bg2">
                    <a:lumMod val="50000"/>
                  </a:schemeClr>
                </a:solidFill>
              </a:rPr>
              <a:t>Overview</a:t>
            </a:r>
            <a:r>
              <a:rPr lang="en-US" i="1">
                <a:solidFill>
                  <a:schemeClr val="bg2">
                    <a:lumMod val="50000"/>
                  </a:schemeClr>
                </a:solidFill>
              </a:rPr>
              <a:t>: Regression analysis is typically used to model the relationship between a single dependent variable Y and one or more predictors.</a:t>
            </a:r>
            <a:endParaRPr lang="en-US" b="1" i="1">
              <a:solidFill>
                <a:schemeClr val="bg2">
                  <a:lumMod val="50000"/>
                </a:schemeClr>
              </a:solidFill>
            </a:endParaRPr>
          </a:p>
        </p:txBody>
      </p:sp>
      <p:pic>
        <p:nvPicPr>
          <p:cNvPr id="7170" name="Picture 2" descr="Simple Linier Regression | Data science learning, Statistics math, Math  methods">
            <a:extLst>
              <a:ext uri="{FF2B5EF4-FFF2-40B4-BE49-F238E27FC236}">
                <a16:creationId xmlns:a16="http://schemas.microsoft.com/office/drawing/2014/main" id="{2968D05D-5020-4FDF-9EAA-9899FE4E95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35"/>
          <a:stretch/>
        </p:blipFill>
        <p:spPr bwMode="auto">
          <a:xfrm>
            <a:off x="263944" y="1707084"/>
            <a:ext cx="6213057" cy="36378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A515E8A-72DD-4C54-B28D-18D05792F61C}"/>
              </a:ext>
            </a:extLst>
          </p:cNvPr>
          <p:cNvPicPr>
            <a:picLocks noChangeAspect="1"/>
          </p:cNvPicPr>
          <p:nvPr/>
        </p:nvPicPr>
        <p:blipFill>
          <a:blip r:embed="rId3"/>
          <a:stretch>
            <a:fillRect/>
          </a:stretch>
        </p:blipFill>
        <p:spPr>
          <a:xfrm>
            <a:off x="6951765" y="2487280"/>
            <a:ext cx="4976291" cy="2004234"/>
          </a:xfrm>
          <a:prstGeom prst="rect">
            <a:avLst/>
          </a:prstGeom>
        </p:spPr>
      </p:pic>
      <p:sp>
        <p:nvSpPr>
          <p:cNvPr id="13" name="TextBox 12">
            <a:extLst>
              <a:ext uri="{FF2B5EF4-FFF2-40B4-BE49-F238E27FC236}">
                <a16:creationId xmlns:a16="http://schemas.microsoft.com/office/drawing/2014/main" id="{3276E4D0-23E4-4E17-B49D-57A28ED388AE}"/>
              </a:ext>
            </a:extLst>
          </p:cNvPr>
          <p:cNvSpPr txBox="1"/>
          <p:nvPr/>
        </p:nvSpPr>
        <p:spPr>
          <a:xfrm>
            <a:off x="714199" y="5946371"/>
            <a:ext cx="10575566" cy="575947"/>
          </a:xfrm>
          <a:prstGeom prst="rect">
            <a:avLst/>
          </a:prstGeom>
          <a:solidFill>
            <a:schemeClr val="accent1">
              <a:lumMod val="40000"/>
              <a:lumOff val="60000"/>
            </a:schemeClr>
          </a:solidFill>
          <a:ln w="28575">
            <a:noFill/>
          </a:ln>
        </p:spPr>
        <p:txBody>
          <a:bodyPr vert="horz" lIns="91440" tIns="45720" rIns="91440" bIns="45720" rtlCol="0" anchor="ctr">
            <a:noAutofit/>
          </a:bodyPr>
          <a:lstStyle>
            <a:defPPr>
              <a:defRPr lang="en-US"/>
            </a:defPPr>
            <a:lvl1pPr lvl="0" algn="ctr">
              <a:lnSpc>
                <a:spcPct val="110000"/>
              </a:lnSpc>
              <a:spcBef>
                <a:spcPts val="200"/>
              </a:spcBef>
              <a:buSzPct val="100000"/>
              <a:buNone/>
              <a:defRPr sz="1400" b="1" i="1">
                <a:solidFill>
                  <a:schemeClr val="accent6">
                    <a:lumMod val="50000"/>
                  </a:schemeClr>
                </a:solidFill>
                <a:latin typeface="Libre Baskerville" charset="0"/>
                <a:ea typeface="Libre Baskerville" charset="0"/>
                <a:cs typeface="Libre Baskerville" charset="0"/>
              </a:defRPr>
            </a:lvl1pPr>
          </a:lstStyle>
          <a:p>
            <a:pPr lvl="0">
              <a:defRPr/>
            </a:pPr>
            <a:r>
              <a:rPr lang="en-US" sz="1800">
                <a:solidFill>
                  <a:schemeClr val="tx1"/>
                </a:solidFill>
                <a:latin typeface="+mn-lt"/>
              </a:rPr>
              <a:t>Why is it used: </a:t>
            </a:r>
            <a:r>
              <a:rPr lang="en-US" sz="1800" b="0">
                <a:solidFill>
                  <a:schemeClr val="tx1"/>
                </a:solidFill>
                <a:latin typeface="+mn-lt"/>
              </a:rPr>
              <a:t>low operational cost to implement, low tuning cost, easily interpretable output</a:t>
            </a:r>
            <a:endParaRPr kumimoji="0" lang="en-US" sz="1800" i="1" u="none" strike="noStrike" kern="1200" cap="none" spc="0" normalizeH="0" baseline="0" noProof="0">
              <a:ln>
                <a:noFill/>
              </a:ln>
              <a:solidFill>
                <a:schemeClr val="tx1"/>
              </a:solidFill>
              <a:effectLst/>
              <a:uLnTx/>
              <a:uFillTx/>
              <a:latin typeface="+mn-lt"/>
            </a:endParaRPr>
          </a:p>
        </p:txBody>
      </p:sp>
    </p:spTree>
    <p:extLst>
      <p:ext uri="{BB962C8B-B14F-4D97-AF65-F5344CB8AC3E}">
        <p14:creationId xmlns:p14="http://schemas.microsoft.com/office/powerpoint/2010/main" val="15586575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81823E-84BA-43F2-A4DD-62E941F17453}"/>
              </a:ext>
            </a:extLst>
          </p:cNvPr>
          <p:cNvSpPr txBox="1">
            <a:spLocks/>
          </p:cNvSpPr>
          <p:nvPr/>
        </p:nvSpPr>
        <p:spPr>
          <a:xfrm>
            <a:off x="263944" y="257493"/>
            <a:ext cx="9500542" cy="698500"/>
          </a:xfrm>
          <a:prstGeom prst="rect">
            <a:avLst/>
          </a:prstGeom>
        </p:spPr>
        <p:txBody>
          <a:bodyPr/>
          <a:lstStyle>
            <a:lvl1pPr algn="ctr" defTabSz="914400" rtl="0" eaLnBrk="1" latinLnBrk="0" hangingPunct="1">
              <a:spcBef>
                <a:spcPct val="0"/>
              </a:spcBef>
              <a:buNone/>
              <a:defRPr lang="en-US" sz="2200" b="1" kern="1200" smtClean="0">
                <a:solidFill>
                  <a:schemeClr val="accent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86BC25"/>
                </a:solidFill>
                <a:effectLst/>
                <a:uLnTx/>
                <a:uFillTx/>
                <a:latin typeface="Verdana" panose="020B0604030504040204" pitchFamily="34" charset="0"/>
                <a:ea typeface="Verdana" panose="020B0604030504040204" pitchFamily="34" charset="0"/>
                <a:cs typeface="Verdana" panose="020B0604030504040204" pitchFamily="34" charset="0"/>
              </a:rPr>
              <a:t>Linear Regression – interpreting results</a:t>
            </a:r>
          </a:p>
        </p:txBody>
      </p:sp>
      <p:sp>
        <p:nvSpPr>
          <p:cNvPr id="2" name="Slide Number Placeholder 1">
            <a:extLst>
              <a:ext uri="{FF2B5EF4-FFF2-40B4-BE49-F238E27FC236}">
                <a16:creationId xmlns:a16="http://schemas.microsoft.com/office/drawing/2014/main" id="{826CE82A-6856-44ED-9611-579978AE889E}"/>
              </a:ext>
            </a:extLst>
          </p:cNvPr>
          <p:cNvSpPr>
            <a:spLocks noGrp="1"/>
          </p:cNvSpPr>
          <p:nvPr>
            <p:ph type="sldNum" sz="quarter" idx="13"/>
          </p:nvPr>
        </p:nvSpPr>
        <p:spPr>
          <a:xfrm>
            <a:off x="9350826" y="643542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246E78-3768-4507-A15A-73B80A42537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DC25F01C-0022-49D8-A141-C343B38C28BD}"/>
              </a:ext>
            </a:extLst>
          </p:cNvPr>
          <p:cNvSpPr txBox="1"/>
          <p:nvPr/>
        </p:nvSpPr>
        <p:spPr>
          <a:xfrm>
            <a:off x="404037" y="911629"/>
            <a:ext cx="11164186" cy="553998"/>
          </a:xfrm>
          <a:prstGeom prst="rect">
            <a:avLst/>
          </a:prstGeom>
          <a:noFill/>
        </p:spPr>
        <p:txBody>
          <a:bodyPr wrap="square" lIns="0" tIns="0" rIns="0" bIns="0" rtlCol="0">
            <a:spAutoFit/>
          </a:bodyPr>
          <a:lstStyle/>
          <a:p>
            <a:pPr marL="0" marR="0" lvl="0" indent="0" algn="l" defTabSz="467567" rtl="0" eaLnBrk="1" fontAlgn="auto" latinLnBrk="0" hangingPunct="1">
              <a:lnSpc>
                <a:spcPct val="100000"/>
              </a:lnSpc>
              <a:spcBef>
                <a:spcPts val="0"/>
              </a:spcBef>
              <a:spcAft>
                <a:spcPts val="450"/>
              </a:spcAft>
              <a:buClrTx/>
              <a:buSzTx/>
              <a:buFontTx/>
              <a:buNone/>
              <a:tabLst/>
              <a:defRPr/>
            </a:pPr>
            <a:r>
              <a:rPr kumimoji="0" lang="en-US" sz="1800" i="1" u="none" strike="noStrike" kern="1200" cap="none" spc="0" normalizeH="0" baseline="0" noProof="0">
                <a:ln>
                  <a:noFill/>
                </a:ln>
                <a:solidFill>
                  <a:srgbClr val="D0D0CE">
                    <a:lumMod val="50000"/>
                  </a:srgbClr>
                </a:solidFill>
                <a:effectLst/>
                <a:uLnTx/>
                <a:uFillTx/>
                <a:latin typeface="Calibri" panose="020F0502020204030204"/>
                <a:ea typeface="+mn-ea"/>
                <a:cs typeface="+mn-cs"/>
              </a:rPr>
              <a:t>It is always necessary</a:t>
            </a:r>
            <a:r>
              <a:rPr lang="en-US" i="1">
                <a:solidFill>
                  <a:srgbClr val="D0D0CE">
                    <a:lumMod val="50000"/>
                  </a:srgbClr>
                </a:solidFill>
                <a:latin typeface="Calibri" panose="020F0502020204030204"/>
              </a:rPr>
              <a:t> to evaluate the model for improvements and there are three main ways to evaluate a linear regression model.</a:t>
            </a:r>
            <a:endParaRPr kumimoji="0" lang="en-US" sz="1800" i="1" u="none" strike="noStrike" kern="1200" cap="none" spc="0" normalizeH="0" baseline="0" noProof="0">
              <a:ln>
                <a:noFill/>
              </a:ln>
              <a:solidFill>
                <a:srgbClr val="D0D0CE">
                  <a:lumMod val="50000"/>
                </a:srgbClr>
              </a:solidFill>
              <a:effectLst/>
              <a:uLnTx/>
              <a:uFillTx/>
              <a:latin typeface="Calibri" panose="020F0502020204030204"/>
              <a:ea typeface="+mn-ea"/>
              <a:cs typeface="+mn-cs"/>
            </a:endParaRPr>
          </a:p>
        </p:txBody>
      </p:sp>
      <p:graphicFrame>
        <p:nvGraphicFramePr>
          <p:cNvPr id="8" name="Table 2">
            <a:extLst>
              <a:ext uri="{FF2B5EF4-FFF2-40B4-BE49-F238E27FC236}">
                <a16:creationId xmlns:a16="http://schemas.microsoft.com/office/drawing/2014/main" id="{BDCF2C92-C0F6-44F8-9291-F3FB052B5689}"/>
              </a:ext>
            </a:extLst>
          </p:cNvPr>
          <p:cNvGraphicFramePr>
            <a:graphicFrameLocks noGrp="1"/>
          </p:cNvGraphicFramePr>
          <p:nvPr>
            <p:extLst>
              <p:ext uri="{D42A27DB-BD31-4B8C-83A1-F6EECF244321}">
                <p14:modId xmlns:p14="http://schemas.microsoft.com/office/powerpoint/2010/main" val="2638295857"/>
              </p:ext>
            </p:extLst>
          </p:nvPr>
        </p:nvGraphicFramePr>
        <p:xfrm>
          <a:off x="572793" y="1828800"/>
          <a:ext cx="10995430" cy="3505200"/>
        </p:xfrm>
        <a:graphic>
          <a:graphicData uri="http://schemas.openxmlformats.org/drawingml/2006/table">
            <a:tbl>
              <a:tblPr firstRow="1" bandRow="1">
                <a:tableStyleId>{7DF18680-E054-41AD-8BC1-D1AEF772440D}</a:tableStyleId>
              </a:tblPr>
              <a:tblGrid>
                <a:gridCol w="2473380">
                  <a:extLst>
                    <a:ext uri="{9D8B030D-6E8A-4147-A177-3AD203B41FA5}">
                      <a16:colId xmlns:a16="http://schemas.microsoft.com/office/drawing/2014/main" val="3421524542"/>
                    </a:ext>
                  </a:extLst>
                </a:gridCol>
                <a:gridCol w="4197994">
                  <a:extLst>
                    <a:ext uri="{9D8B030D-6E8A-4147-A177-3AD203B41FA5}">
                      <a16:colId xmlns:a16="http://schemas.microsoft.com/office/drawing/2014/main" val="1232703160"/>
                    </a:ext>
                  </a:extLst>
                </a:gridCol>
                <a:gridCol w="4324056">
                  <a:extLst>
                    <a:ext uri="{9D8B030D-6E8A-4147-A177-3AD203B41FA5}">
                      <a16:colId xmlns:a16="http://schemas.microsoft.com/office/drawing/2014/main" val="3120242782"/>
                    </a:ext>
                  </a:extLst>
                </a:gridCol>
              </a:tblGrid>
              <a:tr h="506692">
                <a:tc>
                  <a:txBody>
                    <a:bodyPr/>
                    <a:lstStyle/>
                    <a:p>
                      <a:pPr algn="l"/>
                      <a:r>
                        <a:rPr lang="en-US" sz="2000"/>
                        <a:t>Measurement</a:t>
                      </a:r>
                      <a:endParaRPr lang="en-US" sz="2000" b="1"/>
                    </a:p>
                  </a:txBody>
                  <a:tcPr/>
                </a:tc>
                <a:tc>
                  <a:txBody>
                    <a:bodyPr/>
                    <a:lstStyle/>
                    <a:p>
                      <a:pPr algn="l"/>
                      <a:r>
                        <a:rPr lang="en-US" sz="2000"/>
                        <a:t>Why this measurement</a:t>
                      </a:r>
                    </a:p>
                  </a:txBody>
                  <a:tcPr/>
                </a:tc>
                <a:tc>
                  <a:txBody>
                    <a:bodyPr/>
                    <a:lstStyle/>
                    <a:p>
                      <a:pPr algn="l"/>
                      <a:r>
                        <a:rPr lang="en-US" sz="2000"/>
                        <a:t>What does it measure?</a:t>
                      </a:r>
                    </a:p>
                  </a:txBody>
                  <a:tcPr/>
                </a:tc>
                <a:extLst>
                  <a:ext uri="{0D108BD9-81ED-4DB2-BD59-A6C34878D82A}">
                    <a16:rowId xmlns:a16="http://schemas.microsoft.com/office/drawing/2014/main" val="1135401815"/>
                  </a:ext>
                </a:extLst>
              </a:tr>
              <a:tr h="874565">
                <a:tc>
                  <a:txBody>
                    <a:bodyPr/>
                    <a:lstStyle/>
                    <a:p>
                      <a:pPr algn="l"/>
                      <a:r>
                        <a:rPr lang="en-US" b="1"/>
                        <a:t>R-squared</a:t>
                      </a:r>
                    </a:p>
                  </a:txBody>
                  <a:tcPr/>
                </a:tc>
                <a:tc>
                  <a:txBody>
                    <a:bodyPr/>
                    <a:lstStyle/>
                    <a:p>
                      <a:pPr algn="l"/>
                      <a:r>
                        <a:rPr lang="en-US"/>
                        <a:t>Assess the relative fit of the model</a:t>
                      </a:r>
                    </a:p>
                  </a:txBody>
                  <a:tcPr/>
                </a:tc>
                <a:tc>
                  <a:txBody>
                    <a:bodyPr/>
                    <a:lstStyle/>
                    <a:p>
                      <a:pPr algn="l"/>
                      <a:r>
                        <a:rPr lang="en-US"/>
                        <a:t>The percent of variance explained by the model</a:t>
                      </a:r>
                    </a:p>
                  </a:txBody>
                  <a:tcPr/>
                </a:tc>
                <a:extLst>
                  <a:ext uri="{0D108BD9-81ED-4DB2-BD59-A6C34878D82A}">
                    <a16:rowId xmlns:a16="http://schemas.microsoft.com/office/drawing/2014/main" val="876049544"/>
                  </a:ext>
                </a:extLst>
              </a:tr>
              <a:tr h="1249378">
                <a:tc>
                  <a:txBody>
                    <a:bodyPr/>
                    <a:lstStyle/>
                    <a:p>
                      <a:pPr algn="l"/>
                      <a:r>
                        <a:rPr lang="en-US" b="1"/>
                        <a:t>Adjusted R-squared</a:t>
                      </a:r>
                    </a:p>
                  </a:txBody>
                  <a:tcPr/>
                </a:tc>
                <a:tc>
                  <a:txBody>
                    <a:bodyPr/>
                    <a:lstStyle/>
                    <a:p>
                      <a:pPr algn="l"/>
                      <a:r>
                        <a:rPr lang="en-US"/>
                        <a:t>Assess the relative fit of the model with regards to feature importance</a:t>
                      </a:r>
                    </a:p>
                  </a:txBody>
                  <a:tcPr/>
                </a:tc>
                <a:tc>
                  <a:txBody>
                    <a:bodyPr/>
                    <a:lstStyle/>
                    <a:p>
                      <a:pPr algn="l"/>
                      <a:r>
                        <a:rPr lang="en-US"/>
                        <a:t>The percent of variance explained by the model with a penalty for including useless features</a:t>
                      </a:r>
                    </a:p>
                  </a:txBody>
                  <a:tcPr/>
                </a:tc>
                <a:extLst>
                  <a:ext uri="{0D108BD9-81ED-4DB2-BD59-A6C34878D82A}">
                    <a16:rowId xmlns:a16="http://schemas.microsoft.com/office/drawing/2014/main" val="118079220"/>
                  </a:ext>
                </a:extLst>
              </a:tr>
              <a:tr h="874565">
                <a:tc>
                  <a:txBody>
                    <a:bodyPr/>
                    <a:lstStyle/>
                    <a:p>
                      <a:pPr algn="l"/>
                      <a:r>
                        <a:rPr lang="en-US" b="1"/>
                        <a:t>Root Mean Square 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Assess the absolute fit (accuracy) of the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standard deviation of difference between actual and predicted values </a:t>
                      </a:r>
                    </a:p>
                  </a:txBody>
                  <a:tcPr/>
                </a:tc>
                <a:extLst>
                  <a:ext uri="{0D108BD9-81ED-4DB2-BD59-A6C34878D82A}">
                    <a16:rowId xmlns:a16="http://schemas.microsoft.com/office/drawing/2014/main" val="2449775674"/>
                  </a:ext>
                </a:extLst>
              </a:tr>
            </a:tbl>
          </a:graphicData>
        </a:graphic>
      </p:graphicFrame>
    </p:spTree>
    <p:extLst>
      <p:ext uri="{BB962C8B-B14F-4D97-AF65-F5344CB8AC3E}">
        <p14:creationId xmlns:p14="http://schemas.microsoft.com/office/powerpoint/2010/main" val="216213148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55E33017AC441B0C19D5DCDE95CD1" ma:contentTypeVersion="2" ma:contentTypeDescription="Create a new document." ma:contentTypeScope="" ma:versionID="9ef9d89cc57003ca743325f7f7a0600b">
  <xsd:schema xmlns:xsd="http://www.w3.org/2001/XMLSchema" xmlns:xs="http://www.w3.org/2001/XMLSchema" xmlns:p="http://schemas.microsoft.com/office/2006/metadata/properties" xmlns:ns2="ed18517b-d780-4686-9689-2934e9b1c2cc" targetNamespace="http://schemas.microsoft.com/office/2006/metadata/properties" ma:root="true" ma:fieldsID="c0191e2ab17a83698d046b273fa4ba93" ns2:_="">
    <xsd:import namespace="ed18517b-d780-4686-9689-2934e9b1c2c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8517b-d780-4686-9689-2934e9b1c2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FEA7BD-362C-4B55-8128-4DFD5BD86403}">
  <ds:schemaRefs>
    <ds:schemaRef ds:uri="ed18517b-d780-4686-9689-2934e9b1c2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7D5895B-F158-4204-B6F8-00B6CB2E0D0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5E53B9-3015-4F15-97D5-5D28907425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Gebhardt, Olivia</dc:creator>
  <cp:revision>1</cp:revision>
  <dcterms:created xsi:type="dcterms:W3CDTF">2020-08-18T16:58:32Z</dcterms:created>
  <dcterms:modified xsi:type="dcterms:W3CDTF">2020-08-24T13:46:54Z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0x010100EEC55E33017AC441B0C19D5DCDE95CD1</vt:lpwstr>
  </property>
</Properties>
</file>