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8" r:id="rId5"/>
    <p:sldId id="257" r:id="rId6"/>
    <p:sldId id="258" r:id="rId7"/>
    <p:sldId id="281" r:id="rId8"/>
    <p:sldId id="282" r:id="rId9"/>
    <p:sldId id="288" r:id="rId10"/>
    <p:sldId id="286" r:id="rId11"/>
    <p:sldId id="287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655" autoAdjust="0"/>
  </p:normalViewPr>
  <p:slideViewPr>
    <p:cSldViewPr snapToGrid="0">
      <p:cViewPr varScale="1">
        <p:scale>
          <a:sx n="78" d="100"/>
          <a:sy n="78" d="100"/>
        </p:scale>
        <p:origin x="492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0E6E1-E0FE-4F7B-9936-93D41DBEBF9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B4A7EB28-C72F-48C4-AED4-A396008490BB}">
      <dgm:prSet/>
      <dgm:spPr/>
      <dgm:t>
        <a:bodyPr/>
        <a:lstStyle/>
        <a:p>
          <a:r>
            <a:rPr lang="de-DE"/>
            <a:t>1. Fragestellung</a:t>
          </a:r>
          <a:endParaRPr lang="en-US"/>
        </a:p>
      </dgm:t>
    </dgm:pt>
    <dgm:pt modelId="{70E42882-F44B-4942-A457-BC6858EB5D83}" type="parTrans" cxnId="{6754CE96-9686-4EBA-97A2-8A3D9F6D5FC9}">
      <dgm:prSet/>
      <dgm:spPr/>
      <dgm:t>
        <a:bodyPr/>
        <a:lstStyle/>
        <a:p>
          <a:endParaRPr lang="en-US"/>
        </a:p>
      </dgm:t>
    </dgm:pt>
    <dgm:pt modelId="{A2B921B2-28E5-46D5-83C0-41EE2E492AEC}" type="sibTrans" cxnId="{6754CE96-9686-4EBA-97A2-8A3D9F6D5FC9}">
      <dgm:prSet/>
      <dgm:spPr/>
      <dgm:t>
        <a:bodyPr/>
        <a:lstStyle/>
        <a:p>
          <a:endParaRPr lang="en-US"/>
        </a:p>
      </dgm:t>
    </dgm:pt>
    <dgm:pt modelId="{95B02F60-1867-478E-8B08-F8A860FBFFAE}">
      <dgm:prSet/>
      <dgm:spPr/>
      <dgm:t>
        <a:bodyPr/>
        <a:lstStyle/>
        <a:p>
          <a:r>
            <a:rPr lang="de-DE"/>
            <a:t>2. Methodik</a:t>
          </a:r>
          <a:endParaRPr lang="en-US"/>
        </a:p>
      </dgm:t>
    </dgm:pt>
    <dgm:pt modelId="{FE95C82C-9379-455B-B41F-EB5979C1F230}" type="parTrans" cxnId="{890BDCBD-AD8A-4ED5-B907-2BE48DBEAD46}">
      <dgm:prSet/>
      <dgm:spPr/>
      <dgm:t>
        <a:bodyPr/>
        <a:lstStyle/>
        <a:p>
          <a:endParaRPr lang="en-US"/>
        </a:p>
      </dgm:t>
    </dgm:pt>
    <dgm:pt modelId="{1E0A3D3B-25CB-44FB-B623-52B234F959FA}" type="sibTrans" cxnId="{890BDCBD-AD8A-4ED5-B907-2BE48DBEAD46}">
      <dgm:prSet/>
      <dgm:spPr/>
      <dgm:t>
        <a:bodyPr/>
        <a:lstStyle/>
        <a:p>
          <a:endParaRPr lang="en-US"/>
        </a:p>
      </dgm:t>
    </dgm:pt>
    <dgm:pt modelId="{B55A7C44-D79F-4B16-BD10-CEF3C2B19076}">
      <dgm:prSet/>
      <dgm:spPr/>
      <dgm:t>
        <a:bodyPr/>
        <a:lstStyle/>
        <a:p>
          <a:r>
            <a:rPr lang="de-DE"/>
            <a:t>3. Forschung</a:t>
          </a:r>
          <a:endParaRPr lang="en-US"/>
        </a:p>
      </dgm:t>
    </dgm:pt>
    <dgm:pt modelId="{31D64EE1-4E03-4E3C-A114-142D932E421B}" type="parTrans" cxnId="{13ABBB5F-8B79-469D-84ED-0B14E76C84B6}">
      <dgm:prSet/>
      <dgm:spPr/>
      <dgm:t>
        <a:bodyPr/>
        <a:lstStyle/>
        <a:p>
          <a:endParaRPr lang="en-US"/>
        </a:p>
      </dgm:t>
    </dgm:pt>
    <dgm:pt modelId="{647D56F1-9D6F-41A1-B4E4-5640D1ED24C9}" type="sibTrans" cxnId="{13ABBB5F-8B79-469D-84ED-0B14E76C84B6}">
      <dgm:prSet/>
      <dgm:spPr/>
      <dgm:t>
        <a:bodyPr/>
        <a:lstStyle/>
        <a:p>
          <a:endParaRPr lang="en-US"/>
        </a:p>
      </dgm:t>
    </dgm:pt>
    <dgm:pt modelId="{BB87369A-4CE2-40F2-97EE-16EA4A8FFAA5}">
      <dgm:prSet/>
      <dgm:spPr/>
      <dgm:t>
        <a:bodyPr/>
        <a:lstStyle/>
        <a:p>
          <a:r>
            <a:rPr lang="de-DE" dirty="0"/>
            <a:t>5. Fazit</a:t>
          </a:r>
          <a:endParaRPr lang="en-US" dirty="0"/>
        </a:p>
      </dgm:t>
    </dgm:pt>
    <dgm:pt modelId="{B213FD43-696A-4DC9-95F6-63D0FCB5CADE}" type="parTrans" cxnId="{8A4F76D9-3DA1-4DBF-A0B5-6B2F569DD012}">
      <dgm:prSet/>
      <dgm:spPr/>
      <dgm:t>
        <a:bodyPr/>
        <a:lstStyle/>
        <a:p>
          <a:endParaRPr lang="en-US"/>
        </a:p>
      </dgm:t>
    </dgm:pt>
    <dgm:pt modelId="{288CEB80-5CDB-4443-9AE6-9668930FD34A}" type="sibTrans" cxnId="{8A4F76D9-3DA1-4DBF-A0B5-6B2F569DD012}">
      <dgm:prSet/>
      <dgm:spPr/>
      <dgm:t>
        <a:bodyPr/>
        <a:lstStyle/>
        <a:p>
          <a:endParaRPr lang="en-US"/>
        </a:p>
      </dgm:t>
    </dgm:pt>
    <dgm:pt modelId="{0CD3A58A-2BC7-463D-B0FB-E76C0166BA3D}">
      <dgm:prSet/>
      <dgm:spPr/>
      <dgm:t>
        <a:bodyPr/>
        <a:lstStyle/>
        <a:p>
          <a:r>
            <a:rPr lang="de-DE" dirty="0"/>
            <a:t>4. Weitere Regularien</a:t>
          </a:r>
        </a:p>
      </dgm:t>
    </dgm:pt>
    <dgm:pt modelId="{756D0839-C25A-471C-8EAD-11E9E7802AF5}" type="parTrans" cxnId="{EECEC840-C69E-4BE7-8A2E-954274CAA809}">
      <dgm:prSet/>
      <dgm:spPr/>
      <dgm:t>
        <a:bodyPr/>
        <a:lstStyle/>
        <a:p>
          <a:endParaRPr lang="de-DE"/>
        </a:p>
      </dgm:t>
    </dgm:pt>
    <dgm:pt modelId="{0FF93989-EB62-4A54-B122-9557AA38AF47}" type="sibTrans" cxnId="{EECEC840-C69E-4BE7-8A2E-954274CAA809}">
      <dgm:prSet/>
      <dgm:spPr/>
      <dgm:t>
        <a:bodyPr/>
        <a:lstStyle/>
        <a:p>
          <a:endParaRPr lang="de-DE"/>
        </a:p>
      </dgm:t>
    </dgm:pt>
    <dgm:pt modelId="{9392A120-EA83-4ED1-BB80-C7E2B88B86E1}" type="pres">
      <dgm:prSet presAssocID="{9D10E6E1-E0FE-4F7B-9936-93D41DBEBF92}" presName="linear" presStyleCnt="0">
        <dgm:presLayoutVars>
          <dgm:animLvl val="lvl"/>
          <dgm:resizeHandles val="exact"/>
        </dgm:presLayoutVars>
      </dgm:prSet>
      <dgm:spPr/>
    </dgm:pt>
    <dgm:pt modelId="{1C5EFF3D-A154-428B-B824-390192D54467}" type="pres">
      <dgm:prSet presAssocID="{B4A7EB28-C72F-48C4-AED4-A396008490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7FD6316-4912-4C36-8A27-CBF9256C4820}" type="pres">
      <dgm:prSet presAssocID="{A2B921B2-28E5-46D5-83C0-41EE2E492AEC}" presName="spacer" presStyleCnt="0"/>
      <dgm:spPr/>
    </dgm:pt>
    <dgm:pt modelId="{30A9102E-81EE-4A63-B05A-16541977FE9A}" type="pres">
      <dgm:prSet presAssocID="{95B02F60-1867-478E-8B08-F8A860FBFFA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B7B4862-6A47-47B4-A476-F83E0B1545F2}" type="pres">
      <dgm:prSet presAssocID="{1E0A3D3B-25CB-44FB-B623-52B234F959FA}" presName="spacer" presStyleCnt="0"/>
      <dgm:spPr/>
    </dgm:pt>
    <dgm:pt modelId="{DB5CA3EC-5980-425D-AEE9-36D4BF7FB23E}" type="pres">
      <dgm:prSet presAssocID="{B55A7C44-D79F-4B16-BD10-CEF3C2B190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E37430-BCF6-4400-8C5A-240340231D64}" type="pres">
      <dgm:prSet presAssocID="{647D56F1-9D6F-41A1-B4E4-5640D1ED24C9}" presName="spacer" presStyleCnt="0"/>
      <dgm:spPr/>
    </dgm:pt>
    <dgm:pt modelId="{E11E4E28-345D-412D-8ACD-0DFA5B08CBAC}" type="pres">
      <dgm:prSet presAssocID="{0CD3A58A-2BC7-463D-B0FB-E76C0166BA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399891-7D07-45E7-A95E-5DF7AABEC666}" type="pres">
      <dgm:prSet presAssocID="{0FF93989-EB62-4A54-B122-9557AA38AF47}" presName="spacer" presStyleCnt="0"/>
      <dgm:spPr/>
    </dgm:pt>
    <dgm:pt modelId="{3182CC1E-A2C9-49F2-9D34-550330D37112}" type="pres">
      <dgm:prSet presAssocID="{BB87369A-4CE2-40F2-97EE-16EA4A8FFAA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94FA40B-3C54-4769-A0E2-21E1E4A9F436}" type="presOf" srcId="{95B02F60-1867-478E-8B08-F8A860FBFFAE}" destId="{30A9102E-81EE-4A63-B05A-16541977FE9A}" srcOrd="0" destOrd="0" presId="urn:microsoft.com/office/officeart/2005/8/layout/vList2"/>
    <dgm:cxn modelId="{9A04B20F-F667-486C-A6A0-B348A3A61FD6}" type="presOf" srcId="{BB87369A-4CE2-40F2-97EE-16EA4A8FFAA5}" destId="{3182CC1E-A2C9-49F2-9D34-550330D37112}" srcOrd="0" destOrd="0" presId="urn:microsoft.com/office/officeart/2005/8/layout/vList2"/>
    <dgm:cxn modelId="{EECEC840-C69E-4BE7-8A2E-954274CAA809}" srcId="{9D10E6E1-E0FE-4F7B-9936-93D41DBEBF92}" destId="{0CD3A58A-2BC7-463D-B0FB-E76C0166BA3D}" srcOrd="3" destOrd="0" parTransId="{756D0839-C25A-471C-8EAD-11E9E7802AF5}" sibTransId="{0FF93989-EB62-4A54-B122-9557AA38AF47}"/>
    <dgm:cxn modelId="{13ABBB5F-8B79-469D-84ED-0B14E76C84B6}" srcId="{9D10E6E1-E0FE-4F7B-9936-93D41DBEBF92}" destId="{B55A7C44-D79F-4B16-BD10-CEF3C2B19076}" srcOrd="2" destOrd="0" parTransId="{31D64EE1-4E03-4E3C-A114-142D932E421B}" sibTransId="{647D56F1-9D6F-41A1-B4E4-5640D1ED24C9}"/>
    <dgm:cxn modelId="{0C6ECD6D-208E-474B-A607-7DF0DF8796AC}" type="presOf" srcId="{B4A7EB28-C72F-48C4-AED4-A396008490BB}" destId="{1C5EFF3D-A154-428B-B824-390192D54467}" srcOrd="0" destOrd="0" presId="urn:microsoft.com/office/officeart/2005/8/layout/vList2"/>
    <dgm:cxn modelId="{6754CE96-9686-4EBA-97A2-8A3D9F6D5FC9}" srcId="{9D10E6E1-E0FE-4F7B-9936-93D41DBEBF92}" destId="{B4A7EB28-C72F-48C4-AED4-A396008490BB}" srcOrd="0" destOrd="0" parTransId="{70E42882-F44B-4942-A457-BC6858EB5D83}" sibTransId="{A2B921B2-28E5-46D5-83C0-41EE2E492AEC}"/>
    <dgm:cxn modelId="{52C579B3-642E-41EF-ACAB-79B96CFDFC72}" type="presOf" srcId="{0CD3A58A-2BC7-463D-B0FB-E76C0166BA3D}" destId="{E11E4E28-345D-412D-8ACD-0DFA5B08CBAC}" srcOrd="0" destOrd="0" presId="urn:microsoft.com/office/officeart/2005/8/layout/vList2"/>
    <dgm:cxn modelId="{8B2B39BC-B539-4525-B62C-A6B4FE46928F}" type="presOf" srcId="{9D10E6E1-E0FE-4F7B-9936-93D41DBEBF92}" destId="{9392A120-EA83-4ED1-BB80-C7E2B88B86E1}" srcOrd="0" destOrd="0" presId="urn:microsoft.com/office/officeart/2005/8/layout/vList2"/>
    <dgm:cxn modelId="{68038ABD-F77D-4693-989B-72455A49808E}" type="presOf" srcId="{B55A7C44-D79F-4B16-BD10-CEF3C2B19076}" destId="{DB5CA3EC-5980-425D-AEE9-36D4BF7FB23E}" srcOrd="0" destOrd="0" presId="urn:microsoft.com/office/officeart/2005/8/layout/vList2"/>
    <dgm:cxn modelId="{890BDCBD-AD8A-4ED5-B907-2BE48DBEAD46}" srcId="{9D10E6E1-E0FE-4F7B-9936-93D41DBEBF92}" destId="{95B02F60-1867-478E-8B08-F8A860FBFFAE}" srcOrd="1" destOrd="0" parTransId="{FE95C82C-9379-455B-B41F-EB5979C1F230}" sibTransId="{1E0A3D3B-25CB-44FB-B623-52B234F959FA}"/>
    <dgm:cxn modelId="{8A4F76D9-3DA1-4DBF-A0B5-6B2F569DD012}" srcId="{9D10E6E1-E0FE-4F7B-9936-93D41DBEBF92}" destId="{BB87369A-4CE2-40F2-97EE-16EA4A8FFAA5}" srcOrd="4" destOrd="0" parTransId="{B213FD43-696A-4DC9-95F6-63D0FCB5CADE}" sibTransId="{288CEB80-5CDB-4443-9AE6-9668930FD34A}"/>
    <dgm:cxn modelId="{60381204-329D-47FA-8340-2282EF65A578}" type="presParOf" srcId="{9392A120-EA83-4ED1-BB80-C7E2B88B86E1}" destId="{1C5EFF3D-A154-428B-B824-390192D54467}" srcOrd="0" destOrd="0" presId="urn:microsoft.com/office/officeart/2005/8/layout/vList2"/>
    <dgm:cxn modelId="{15F20BC6-44FB-49A5-B599-793549B761CD}" type="presParOf" srcId="{9392A120-EA83-4ED1-BB80-C7E2B88B86E1}" destId="{37FD6316-4912-4C36-8A27-CBF9256C4820}" srcOrd="1" destOrd="0" presId="urn:microsoft.com/office/officeart/2005/8/layout/vList2"/>
    <dgm:cxn modelId="{ED5ED449-468E-43D6-9993-C88E3D490590}" type="presParOf" srcId="{9392A120-EA83-4ED1-BB80-C7E2B88B86E1}" destId="{30A9102E-81EE-4A63-B05A-16541977FE9A}" srcOrd="2" destOrd="0" presId="urn:microsoft.com/office/officeart/2005/8/layout/vList2"/>
    <dgm:cxn modelId="{0CF3A815-868E-489A-9F8A-096C35B8C075}" type="presParOf" srcId="{9392A120-EA83-4ED1-BB80-C7E2B88B86E1}" destId="{9B7B4862-6A47-47B4-A476-F83E0B1545F2}" srcOrd="3" destOrd="0" presId="urn:microsoft.com/office/officeart/2005/8/layout/vList2"/>
    <dgm:cxn modelId="{304B3BA6-2D7E-4F0F-9101-5215A79B600D}" type="presParOf" srcId="{9392A120-EA83-4ED1-BB80-C7E2B88B86E1}" destId="{DB5CA3EC-5980-425D-AEE9-36D4BF7FB23E}" srcOrd="4" destOrd="0" presId="urn:microsoft.com/office/officeart/2005/8/layout/vList2"/>
    <dgm:cxn modelId="{4085A0CF-C62D-40E5-AB87-35372A1C5F53}" type="presParOf" srcId="{9392A120-EA83-4ED1-BB80-C7E2B88B86E1}" destId="{94E37430-BCF6-4400-8C5A-240340231D64}" srcOrd="5" destOrd="0" presId="urn:microsoft.com/office/officeart/2005/8/layout/vList2"/>
    <dgm:cxn modelId="{F92487EA-25A2-4EB4-906E-89995A75C72A}" type="presParOf" srcId="{9392A120-EA83-4ED1-BB80-C7E2B88B86E1}" destId="{E11E4E28-345D-412D-8ACD-0DFA5B08CBAC}" srcOrd="6" destOrd="0" presId="urn:microsoft.com/office/officeart/2005/8/layout/vList2"/>
    <dgm:cxn modelId="{3A84E5C2-C447-4475-B343-2C6268AD5C0C}" type="presParOf" srcId="{9392A120-EA83-4ED1-BB80-C7E2B88B86E1}" destId="{F3399891-7D07-45E7-A95E-5DF7AABEC666}" srcOrd="7" destOrd="0" presId="urn:microsoft.com/office/officeart/2005/8/layout/vList2"/>
    <dgm:cxn modelId="{3F089A62-160A-4235-BF10-378D55DE8C47}" type="presParOf" srcId="{9392A120-EA83-4ED1-BB80-C7E2B88B86E1}" destId="{3182CC1E-A2C9-49F2-9D34-550330D371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EFF3D-A154-428B-B824-390192D54467}">
      <dsp:nvSpPr>
        <dsp:cNvPr id="0" name=""/>
        <dsp:cNvSpPr/>
      </dsp:nvSpPr>
      <dsp:spPr>
        <a:xfrm>
          <a:off x="0" y="60325"/>
          <a:ext cx="7288212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1. Fragestellung</a:t>
          </a:r>
          <a:endParaRPr lang="en-US" sz="2500" kern="1200"/>
        </a:p>
      </dsp:txBody>
      <dsp:txXfrm>
        <a:off x="29271" y="89596"/>
        <a:ext cx="7229670" cy="541083"/>
      </dsp:txXfrm>
    </dsp:sp>
    <dsp:sp modelId="{30A9102E-81EE-4A63-B05A-16541977FE9A}">
      <dsp:nvSpPr>
        <dsp:cNvPr id="0" name=""/>
        <dsp:cNvSpPr/>
      </dsp:nvSpPr>
      <dsp:spPr>
        <a:xfrm>
          <a:off x="0" y="731950"/>
          <a:ext cx="7288212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2. Methodik</a:t>
          </a:r>
          <a:endParaRPr lang="en-US" sz="2500" kern="1200"/>
        </a:p>
      </dsp:txBody>
      <dsp:txXfrm>
        <a:off x="29271" y="761221"/>
        <a:ext cx="7229670" cy="541083"/>
      </dsp:txXfrm>
    </dsp:sp>
    <dsp:sp modelId="{DB5CA3EC-5980-425D-AEE9-36D4BF7FB23E}">
      <dsp:nvSpPr>
        <dsp:cNvPr id="0" name=""/>
        <dsp:cNvSpPr/>
      </dsp:nvSpPr>
      <dsp:spPr>
        <a:xfrm>
          <a:off x="0" y="1403575"/>
          <a:ext cx="7288212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3. Forschung</a:t>
          </a:r>
          <a:endParaRPr lang="en-US" sz="2500" kern="1200"/>
        </a:p>
      </dsp:txBody>
      <dsp:txXfrm>
        <a:off x="29271" y="1432846"/>
        <a:ext cx="7229670" cy="541083"/>
      </dsp:txXfrm>
    </dsp:sp>
    <dsp:sp modelId="{E11E4E28-345D-412D-8ACD-0DFA5B08CBAC}">
      <dsp:nvSpPr>
        <dsp:cNvPr id="0" name=""/>
        <dsp:cNvSpPr/>
      </dsp:nvSpPr>
      <dsp:spPr>
        <a:xfrm>
          <a:off x="0" y="2075200"/>
          <a:ext cx="7288212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4. Weitere Regularien</a:t>
          </a:r>
        </a:p>
      </dsp:txBody>
      <dsp:txXfrm>
        <a:off x="29271" y="2104471"/>
        <a:ext cx="7229670" cy="541083"/>
      </dsp:txXfrm>
    </dsp:sp>
    <dsp:sp modelId="{3182CC1E-A2C9-49F2-9D34-550330D37112}">
      <dsp:nvSpPr>
        <dsp:cNvPr id="0" name=""/>
        <dsp:cNvSpPr/>
      </dsp:nvSpPr>
      <dsp:spPr>
        <a:xfrm>
          <a:off x="0" y="2746825"/>
          <a:ext cx="7288212" cy="599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5. Fazit</a:t>
          </a:r>
          <a:endParaRPr lang="en-US" sz="2500" kern="1200" dirty="0"/>
        </a:p>
      </dsp:txBody>
      <dsp:txXfrm>
        <a:off x="29271" y="2776096"/>
        <a:ext cx="7229670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456E1CD-5B60-4466-B275-926A3C2BF5C1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DF1D034-8769-4200-89E2-A3A6187E6BC9}" type="datetime1">
              <a:rPr lang="de-DE" smtClean="0"/>
              <a:t>24.06.2025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7D579-C2BB-E62B-FC16-9B098FA4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1D9C56-FDBD-A403-5A3F-290D22998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4D0238-E489-498B-1F0E-E74C9359D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B4F905-C966-C06D-572A-20B9D4561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0999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F357-8F4B-4B14-DFFD-4CC84676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278DFD-A305-3C9B-A51E-17555202D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AFEA3B-C6D6-A236-463C-450EEE712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2E13C-3D01-7F2B-A9C0-EC9701F83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57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A952-8012-FE18-2B83-18D503B9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4FEF61E-0082-EE5F-D514-0B0ED234F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8228C91-B270-D904-3D8B-FF58F2F77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AD9FC1-4791-A92C-C352-4E6D32FCE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2289C57-55D7-40A4-A101-E74FAC7A092B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77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8" name="Grafik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de-DE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 SIE, um einen Titel hinzuzufügen.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pic>
        <p:nvPicPr>
          <p:cNvPr id="6" name="Grafik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 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5" name="Inhaltsplatzhalt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de-DE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de-DE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de-DE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de-DE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de-DE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20" name="Foliennummernplatzhalt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de-DE" sz="900"/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de-DE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1800" spc="5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fheute.de/politik/deutschland/bundestagswahl-kanzlerkandidaten-vermoegen-geld-aktien-100.html" TargetMode="External"/><Relationship Id="rId2" Type="http://schemas.openxmlformats.org/officeDocument/2006/relationships/hyperlink" Target="https://m.media-amazon.com/images/I/61Lu-rwlD3L._SY425_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obbyregister.bundestag.de/startseite" TargetMode="External"/><Relationship Id="rId4" Type="http://schemas.openxmlformats.org/officeDocument/2006/relationships/hyperlink" Target="https://www.zdf.de/nachrichten/politik/deutschland/bundestagswahl-kanzlerkandidaten-vermoegen-geld-aktien-100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Lobbyismus und Großspenden in der deutschen Demokratie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623AB6-8454-1627-CDA3-6AFA59CBEB5C}"/>
              </a:ext>
            </a:extLst>
          </p:cNvPr>
          <p:cNvSpPr txBox="1"/>
          <p:nvPr/>
        </p:nvSpPr>
        <p:spPr>
          <a:xfrm>
            <a:off x="6991350" y="4152900"/>
            <a:ext cx="4179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Seminararbeit von Timo Langer im Fach Gemeinschaftskunde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DB652-F7A6-8B3B-105A-68BD31DA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Fazit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3494EF-E766-39B2-508F-96D2FC93D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Lobbyismus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821D88-402E-FFA7-2D1C-A922E8BAA3E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Hat einen Einfluss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Gesetze sondern Kooperationen oder Verträgen zwischen dem deutschen Bundesinstitutionen und Unternehmen.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FB7AE3-E70E-F53A-BD60-3F621F711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Großspenden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3E63C6-09B0-DEC4-04C8-258F85CCC42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Keinen oder vernachlässigbarer Einfluss auf die politische Willensbildung der Abgeordneten im Deutschen Bundestag.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E0283D-7D9D-D602-D331-1AB62C0B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B4EA5-DD48-F099-B8E8-893C66F7A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rmAutofit/>
          </a:bodyPr>
          <a:lstStyle/>
          <a:p>
            <a:r>
              <a:rPr lang="de-DE" dirty="0"/>
              <a:t>Vielen Dank</a:t>
            </a:r>
          </a:p>
        </p:txBody>
      </p:sp>
      <p:sp>
        <p:nvSpPr>
          <p:cNvPr id="4" name="Foliennummernplatzhalter 3" hidden="1">
            <a:extLst>
              <a:ext uri="{FF2B5EF4-FFF2-40B4-BE49-F238E27FC236}">
                <a16:creationId xmlns:a16="http://schemas.microsoft.com/office/drawing/2014/main" id="{C8336F8D-8FBF-0161-AB3B-CB6B07C211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A49DFD55-3C28-40EF-9E31-A92D2E4017FF}" type="slidenum">
              <a:rPr lang="de-DE" smtClean="0"/>
              <a:pPr rtl="0"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2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56505-21E3-1353-DF27-86F94835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9039850" cy="1325563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EFCC9F-C58C-4488-205B-D6980AC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9039849" cy="3269589"/>
          </a:xfrm>
        </p:spPr>
        <p:txBody>
          <a:bodyPr>
            <a:normAutofit/>
          </a:bodyPr>
          <a:lstStyle/>
          <a:p>
            <a:r>
              <a:rPr lang="de-DE" sz="800" dirty="0">
                <a:solidFill>
                  <a:schemeClr val="tx1"/>
                </a:solidFill>
              </a:rPr>
              <a:t>Seminararbeit von Timo Langer</a:t>
            </a:r>
            <a:endParaRPr lang="de-DE" sz="800" baseline="-25000" dirty="0">
              <a:solidFill>
                <a:schemeClr val="tx1"/>
              </a:solidFill>
            </a:endParaRPr>
          </a:p>
          <a:p>
            <a:r>
              <a:rPr lang="de-DE" sz="800" dirty="0">
                <a:solidFill>
                  <a:schemeClr val="tx1"/>
                </a:solidFill>
              </a:rPr>
              <a:t>[1]: </a:t>
            </a:r>
            <a:r>
              <a:rPr lang="de-DE" sz="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https://m.media-amazon.com/images/I/61Lu-rwlD3L._SY425_.jpg</a:t>
            </a:r>
            <a:endParaRPr lang="de-DE" sz="800" dirty="0">
              <a:solidFill>
                <a:schemeClr val="tx1"/>
              </a:solidFill>
            </a:endParaRPr>
          </a:p>
          <a:p>
            <a:r>
              <a:rPr lang="de-DE" sz="800" dirty="0">
                <a:solidFill>
                  <a:schemeClr val="tx1"/>
                </a:solidFill>
              </a:rPr>
              <a:t>[2]: </a:t>
            </a:r>
            <a:r>
              <a:rPr lang="de-DE" sz="800" dirty="0" err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de-DE" sz="800" dirty="0" err="1">
                <a:solidFill>
                  <a:schemeClr val="tx1"/>
                </a:solidFill>
              </a:rPr>
              <a:t>M</a:t>
            </a:r>
            <a:r>
              <a:rPr lang="de-DE" sz="800" dirty="0">
                <a:solidFill>
                  <a:schemeClr val="tx1"/>
                </a:solidFill>
              </a:rPr>
              <a:t>. Hannes, O. Frederik und S. Elisa, „Spitzenkandidaten schweigen zu Aktienvermögen,“ 28 1 2025. [Online]. </a:t>
            </a:r>
            <a:r>
              <a:rPr lang="de-DE" sz="800" dirty="0" err="1">
                <a:solidFill>
                  <a:schemeClr val="tx1"/>
                </a:solidFill>
              </a:rPr>
              <a:t>Available</a:t>
            </a:r>
            <a:r>
              <a:rPr lang="de-DE" sz="800" dirty="0">
                <a:solidFill>
                  <a:schemeClr val="tx1"/>
                </a:solidFill>
              </a:rPr>
              <a:t>: </a:t>
            </a:r>
            <a:r>
              <a:rPr lang="de-DE" sz="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https://www.zdf.de/nachrichten/politik/deutschland/bundestagswahl-kanzlerkandidaten-vermoegen-geld-aktien-100.html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</a:p>
          <a:p>
            <a:r>
              <a:rPr lang="de-DE" sz="800" dirty="0">
                <a:solidFill>
                  <a:schemeClr val="tx1"/>
                </a:solidFill>
              </a:rPr>
              <a:t> [3]: J. </a:t>
            </a:r>
            <a:r>
              <a:rPr lang="de-DE" sz="800" dirty="0" err="1">
                <a:solidFill>
                  <a:schemeClr val="tx1"/>
                </a:solidFill>
              </a:rPr>
              <a:t>Bialon</a:t>
            </a:r>
            <a:r>
              <a:rPr lang="de-DE" sz="800" dirty="0">
                <a:solidFill>
                  <a:schemeClr val="tx1"/>
                </a:solidFill>
              </a:rPr>
              <a:t>, „Lobbyismus in der deutschen Politik - eine Gefahr für die Demokratie?,“ Meißen, 2024.</a:t>
            </a:r>
          </a:p>
          <a:p>
            <a:r>
              <a:rPr lang="de-DE" sz="800" dirty="0">
                <a:solidFill>
                  <a:schemeClr val="tx1"/>
                </a:solidFill>
              </a:rPr>
              <a:t>[4]: „Lobbyregister,“ 12 05 2025. [Online]. </a:t>
            </a:r>
            <a:r>
              <a:rPr lang="de-DE" sz="800" dirty="0" err="1">
                <a:solidFill>
                  <a:schemeClr val="tx1"/>
                </a:solidFill>
              </a:rPr>
              <a:t>Available</a:t>
            </a:r>
            <a:r>
              <a:rPr lang="de-DE" sz="800" dirty="0">
                <a:solidFill>
                  <a:schemeClr val="tx1"/>
                </a:solidFill>
              </a:rPr>
              <a:t>: </a:t>
            </a:r>
            <a:r>
              <a:rPr lang="de-DE" sz="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https://www.lobbyregister.bundestag.de/startseite</a:t>
            </a:r>
            <a:r>
              <a:rPr lang="de-DE" sz="800" dirty="0">
                <a:solidFill>
                  <a:schemeClr val="tx1"/>
                </a:solidFill>
              </a:rPr>
              <a:t>. </a:t>
            </a:r>
          </a:p>
          <a:p>
            <a:r>
              <a:rPr lang="de-DE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B4EDF0-2234-2B81-3EDD-94711FBC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877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Themen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25098B33-E2E4-7361-55BE-56E6A4ADB8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2212230"/>
              </p:ext>
            </p:extLst>
          </p:nvPr>
        </p:nvGraphicFramePr>
        <p:xfrm>
          <a:off x="1322388" y="2763838"/>
          <a:ext cx="7288212" cy="340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A49DFD55-3C28-40EF-9E31-A92D2E4017FF}" type="slidenum">
              <a:rPr lang="de-DE" smtClean="0"/>
              <a:pPr rtl="0"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1. Fragestellung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Inwiefern beeinflussen Lobbyarbeit und Großspenden die politische Willensbildung der Abgeordneten im Deutschen Bundestag?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0" y="568961"/>
            <a:ext cx="8420100" cy="17808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2. Methodik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559061-C5B2-D369-BD04-D4A647D9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900" y="2797255"/>
            <a:ext cx="3924300" cy="17808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Lektüren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083DDB-AAD7-A39A-3906-0F989D68990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28900" y="4704996"/>
            <a:ext cx="3943627" cy="17808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Wissenschaftliche Arbeiten</a:t>
            </a:r>
          </a:p>
          <a:p>
            <a:pPr lvl="1" indent="0">
              <a:buNone/>
            </a:pPr>
            <a:endParaRPr lang="de-DE" b="1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BB44B0-CFDB-25CC-88B4-1E6472CD3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17808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</a:rPr>
              <a:t>Journalistische Recherchen</a:t>
            </a:r>
          </a:p>
        </p:txBody>
      </p:sp>
      <p:sp>
        <p:nvSpPr>
          <p:cNvPr id="50" name="Inhaltsplatzhalt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4704997"/>
            <a:ext cx="4281084" cy="178086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b="1" dirty="0"/>
              <a:t>Vertrauliche Quellen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8338808-72C0-5835-F8F2-298A3B304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567" y="5163910"/>
            <a:ext cx="4048690" cy="733527"/>
          </a:xfrm>
          <a:prstGeom prst="rect">
            <a:avLst/>
          </a:prstGeom>
          <a:ln w="19050" cap="sq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7BD6600-5AF3-EBBD-DC05-9657E75D7066}"/>
              </a:ext>
            </a:extLst>
          </p:cNvPr>
          <p:cNvSpPr txBox="1"/>
          <p:nvPr/>
        </p:nvSpPr>
        <p:spPr>
          <a:xfrm>
            <a:off x="11691257" y="5133271"/>
            <a:ext cx="324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[4]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CDD3D3A-2928-22E0-8C34-70951C902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03" r="7367" b="2257"/>
          <a:stretch>
            <a:fillRect/>
          </a:stretch>
        </p:blipFill>
        <p:spPr>
          <a:xfrm>
            <a:off x="4023282" y="5025549"/>
            <a:ext cx="1154861" cy="1389079"/>
          </a:xfrm>
          <a:prstGeom prst="rect">
            <a:avLst/>
          </a:prstGeom>
          <a:ln w="19050" cap="sq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B56F486-DF97-A6D9-311D-291098CFC166}"/>
              </a:ext>
            </a:extLst>
          </p:cNvPr>
          <p:cNvSpPr txBox="1"/>
          <p:nvPr/>
        </p:nvSpPr>
        <p:spPr>
          <a:xfrm>
            <a:off x="5178143" y="5025549"/>
            <a:ext cx="394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[3]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A99ED323-6386-2FB2-E816-812452BE0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8985" y="3238473"/>
            <a:ext cx="1086002" cy="381053"/>
          </a:xfrm>
          <a:prstGeom prst="rect">
            <a:avLst/>
          </a:prstGeom>
          <a:ln w="19050" cap="sq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1673927-6668-1894-A1DC-0CF04364C81C}"/>
              </a:ext>
            </a:extLst>
          </p:cNvPr>
          <p:cNvSpPr txBox="1"/>
          <p:nvPr/>
        </p:nvSpPr>
        <p:spPr>
          <a:xfrm>
            <a:off x="9924987" y="3198650"/>
            <a:ext cx="3187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[2]</a:t>
            </a:r>
          </a:p>
        </p:txBody>
      </p:sp>
      <p:pic>
        <p:nvPicPr>
          <p:cNvPr id="22" name="Grafik 21" descr="Ein Bild, das Text, Grafikdesign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8294A2CB-A714-DEC8-56B3-4C526DDF1C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488" y="3114883"/>
            <a:ext cx="808662" cy="1145604"/>
          </a:xfrm>
          <a:prstGeom prst="rect">
            <a:avLst/>
          </a:prstGeom>
          <a:ln w="19050" cap="sq">
            <a:solidFill>
              <a:schemeClr val="tx2">
                <a:lumMod val="40000"/>
                <a:lumOff val="60000"/>
              </a:schemeClr>
            </a:solidFill>
            <a:miter lim="800000"/>
          </a:ln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CAFFFFC-75E0-A765-B292-1E6602067A30}"/>
              </a:ext>
            </a:extLst>
          </p:cNvPr>
          <p:cNvSpPr txBox="1"/>
          <p:nvPr/>
        </p:nvSpPr>
        <p:spPr>
          <a:xfrm>
            <a:off x="4900355" y="3090928"/>
            <a:ext cx="538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3. Forschung - Begriffe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Lobbyismus</a:t>
            </a:r>
          </a:p>
        </p:txBody>
      </p: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413762" cy="29071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3464" lvl="1" indent="0">
              <a:buNone/>
            </a:pPr>
            <a:r>
              <a:rPr lang="de-DE" dirty="0"/>
              <a:t>Kontaktaufnahme eines Interessenvertreters zu einem Abgeordneten (Adressat), die zum Ziel hat die politische Willensbildung des Adressaten zu beeinflussen. 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Großspenden</a:t>
            </a:r>
          </a:p>
          <a:p>
            <a:pPr rtl="0"/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Alle Parteispenden über 35.000 Euro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15" grpId="0" build="p"/>
      <p:bldP spid="1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3D148-DD73-9D07-65A6-D5B421221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CE10B-CFD1-1B2D-EC08-2C4CB550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3. Forschung - Regularien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324526F-1F61-D46A-170B-CF118B553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Lobbyismus</a:t>
            </a:r>
          </a:p>
        </p:txBody>
      </p: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67D48C5C-F8A4-068B-8951-2E58D813EDA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413762" cy="29071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de-DE" dirty="0"/>
              <a:t>Lobbyregister (</a:t>
            </a:r>
            <a:r>
              <a:rPr lang="de-DE" dirty="0" err="1"/>
              <a:t>LobbyRG</a:t>
            </a:r>
            <a:r>
              <a:rPr lang="de-DE" dirty="0"/>
              <a:t>)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de-DE" dirty="0"/>
              <a:t>Bundesministergesetz (</a:t>
            </a:r>
            <a:r>
              <a:rPr lang="de-DE" dirty="0" err="1"/>
              <a:t>BMinG</a:t>
            </a:r>
            <a:r>
              <a:rPr lang="de-DE" dirty="0"/>
              <a:t>)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713A3E-664B-134E-D63F-967517CDF4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Großspenden?</a:t>
            </a:r>
          </a:p>
          <a:p>
            <a:pPr rtl="0"/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A3A3EA40-382E-3EA4-5373-E20675EB2A7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Parteiengesetz (PartG)</a:t>
            </a:r>
          </a:p>
          <a:p>
            <a:pPr marL="569214" lvl="1"/>
            <a:r>
              <a:rPr lang="de-DE" dirty="0"/>
              <a:t>Spenden (§25 PartG)</a:t>
            </a:r>
          </a:p>
          <a:p>
            <a:pPr marL="569214" lvl="1"/>
            <a:r>
              <a:rPr lang="de-DE" dirty="0"/>
              <a:t>Rechenschaftsberichte (§§23, 23a, 23b PartG)</a:t>
            </a:r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31A98256-7F03-957E-1F70-BF63B074CA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908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15" grpId="0" build="p"/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2B4C8-9ECD-763A-2361-65D61ED3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E3198-1510-91A3-32AE-B3699D89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3. Forschung - Sachverhalte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A0E73D0-A86B-0617-39B2-BC4F1854B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„Maskenaffäre“</a:t>
            </a:r>
          </a:p>
        </p:txBody>
      </p: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45A2924A-7B94-3710-5F1D-A87712CEF44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413762" cy="2907164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Ehem. Bundestagsabgeordneter Georg Nüßlein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Bayrischer Landtagsabgeordneter Alfred Sauter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Nüßlein: 660.000 Euro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Sauter: 1,243 Mio. Euro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CA343-E032-53D2-4273-C21A7FCA395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Augusta </a:t>
            </a:r>
            <a:r>
              <a:rPr lang="de-DE" dirty="0" err="1"/>
              <a:t>Intelligence</a:t>
            </a:r>
            <a:endParaRPr lang="de-DE" dirty="0"/>
          </a:p>
          <a:p>
            <a:pPr rtl="0"/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B39E520-4D0B-FCA3-357E-F519DE4B282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2018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Bundestagsabgeordneter Philipp Amthor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Ehem. Bundeswirtschaftsminister Peter Altmaier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Amthor: </a:t>
            </a:r>
          </a:p>
          <a:p>
            <a:pPr marL="569214" lvl="1"/>
            <a:r>
              <a:rPr lang="de-DE" dirty="0"/>
              <a:t>2.817 Aktienoptionen (250.000 US-Dollar)</a:t>
            </a:r>
          </a:p>
          <a:p>
            <a:pPr marL="569214" lvl="1"/>
            <a:r>
              <a:rPr lang="de-DE" dirty="0"/>
              <a:t>3 Reisen zu Gesprächen</a:t>
            </a:r>
          </a:p>
          <a:p>
            <a:pPr marL="569214" lvl="1"/>
            <a:r>
              <a:rPr lang="de-DE" dirty="0"/>
              <a:t>Sitz im Aufsichtsrat</a:t>
            </a:r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2BA25132-C684-7DA6-78E5-FC3DFF11D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696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15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FC01-DA12-5C80-DE73-5CEF06775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891F8-1DBA-A2D8-BF9D-874075B3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3. Forschung - Sachverhalte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E420DD6-1F27-EA35-911E-4876B3052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Andreas Bremke</a:t>
            </a:r>
          </a:p>
        </p:txBody>
      </p:sp>
      <p:sp>
        <p:nvSpPr>
          <p:cNvPr id="36" name="Inhaltsplatzhalter 35">
            <a:extLst>
              <a:ext uri="{FF2B5EF4-FFF2-40B4-BE49-F238E27FC236}">
                <a16:creationId xmlns:a16="http://schemas.microsoft.com/office/drawing/2014/main" id="{71BB24FA-27FB-7A77-8912-04FEFE13521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3392035"/>
            <a:ext cx="3413762" cy="29071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Gesellschafter einiger Unternehmen und Immobilien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Gesetz zur Mietpreisdeckelung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7CC0479-F89F-DF75-E342-42CAA4F3278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Viessmann Generation Group GmbH + Co.KG</a:t>
            </a:r>
          </a:p>
          <a:p>
            <a:pPr rtl="0"/>
            <a:endParaRPr lang="de-DE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8CFA4B8-DA87-2E47-D95D-BC2B4762F68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SPD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Umweltfreundlichkeit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Energiewende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Förderung gesunder Lebensräume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Keine Gesetzentwürfe vorgelegt</a:t>
            </a:r>
          </a:p>
        </p:txBody>
      </p:sp>
      <p:sp>
        <p:nvSpPr>
          <p:cNvPr id="68" name="Foliennummernplatzhalter 67">
            <a:extLst>
              <a:ext uri="{FF2B5EF4-FFF2-40B4-BE49-F238E27FC236}">
                <a16:creationId xmlns:a16="http://schemas.microsoft.com/office/drawing/2014/main" id="{F296A9C9-AF20-C8BA-1B60-789EE27146B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9DFD55-3C28-40EF-9E31-A92D2E4017FF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3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15" grpId="0" build="p"/>
      <p:bldP spid="1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C7BD0-CFA5-AE2D-CF13-C4652F38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Weitere Regularien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7C9AE6-1E19-7FF6-0990-3FD9A52BF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Lobbyismus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84029A-2D9D-58C5-EF4D-91174004F8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§5 </a:t>
            </a:r>
            <a:r>
              <a:rPr lang="de-DE" dirty="0" err="1"/>
              <a:t>BMinG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Gegen Augusta </a:t>
            </a:r>
            <a:r>
              <a:rPr lang="de-DE" dirty="0" err="1"/>
              <a:t>Intelligence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Schwerwiegenderes Vorgehen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A8E50F-79A3-E67C-F29E-FBB32AA6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Großspenden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3B2AA1-7A05-E49E-155B-1381188DD16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von Nöten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BFC506-A137-2636-74D5-F9E07CFE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66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p"/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9.4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9.8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"/>
</p:tagLst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8_TF67328976_Win32" id="{B33B3472-3038-4EDE-B882-22737988B640}" vid="{AB05DB33-E781-44B8-AAD8-AFD94469E24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sharepoint/v3"/>
    <ds:schemaRef ds:uri="http://purl.org/dc/terms/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230e9df3-be65-4c73-a93b-d1236ebd67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Breitbild</PresentationFormat>
  <Paragraphs>99</Paragraphs>
  <Slides>12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Office-Design</vt:lpstr>
      <vt:lpstr>Lobbyismus und Großspenden in der deutschen Demokratie</vt:lpstr>
      <vt:lpstr>Themen</vt:lpstr>
      <vt:lpstr>1. Fragestellung</vt:lpstr>
      <vt:lpstr>2. Methodik</vt:lpstr>
      <vt:lpstr>3. Forschung - Begriffe</vt:lpstr>
      <vt:lpstr>3. Forschung - Regularien</vt:lpstr>
      <vt:lpstr>3. Forschung - Sachverhalte</vt:lpstr>
      <vt:lpstr>3. Forschung - Sachverhalte</vt:lpstr>
      <vt:lpstr>4. Weitere Regularien</vt:lpstr>
      <vt:lpstr>5. Fazit</vt:lpstr>
      <vt:lpstr>Vielen Dank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 Langer</dc:creator>
  <cp:lastModifiedBy>Timo Langer</cp:lastModifiedBy>
  <cp:revision>7</cp:revision>
  <dcterms:created xsi:type="dcterms:W3CDTF">2025-06-24T14:47:59Z</dcterms:created>
  <dcterms:modified xsi:type="dcterms:W3CDTF">2025-06-24T19:16:24Z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