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3" r:id="rId8"/>
    <p:sldId id="277" r:id="rId9"/>
    <p:sldId id="276" r:id="rId10"/>
    <p:sldId id="272" r:id="rId11"/>
    <p:sldId id="274" r:id="rId12"/>
    <p:sldId id="275" r:id="rId13"/>
    <p:sldId id="278" r:id="rId14"/>
    <p:sldId id="280" r:id="rId15"/>
    <p:sldId id="28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40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422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21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2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36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29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25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53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12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186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431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755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23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163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1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15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andresgomezpoli/sistemas-digiales/fullscreen#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novska.github.io/Ascensor/" TargetMode="External"/><Relationship Id="rId4" Type="http://schemas.openxmlformats.org/officeDocument/2006/relationships/hyperlink" Target="https://github.com/Hinovska/Ascensor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brigham/pen/AErDk" TargetMode="External"/><Relationship Id="rId3" Type="http://schemas.openxmlformats.org/officeDocument/2006/relationships/hyperlink" Target="https://knockoutjs.com/" TargetMode="External"/><Relationship Id="rId7" Type="http://schemas.openxmlformats.org/officeDocument/2006/relationships/hyperlink" Target="https://www.codingame.com/playgrounds/6181/javascript-arrays---tips-tricks-and-examp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1adWhSaj_44" TargetMode="External"/><Relationship Id="rId5" Type="http://schemas.openxmlformats.org/officeDocument/2006/relationships/hyperlink" Target="https://developer.mozilla.org/es/docs/Web/JavaScript" TargetMode="External"/><Relationship Id="rId4" Type="http://schemas.openxmlformats.org/officeDocument/2006/relationships/hyperlink" Target="https://jquery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andresgomezpoli/sistemas-digiales/fullscree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779" y="4553862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s-MX" sz="4800" dirty="0" smtClean="0"/>
              <a:t>Simulador de administración de trafico de sistema de ascensores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779" y="5629135"/>
            <a:ext cx="9586341" cy="953225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rgbClr val="EAC17A"/>
                </a:solidFill>
              </a:rPr>
              <a:t>Andrés Gómez</a:t>
            </a:r>
            <a:br>
              <a:rPr lang="es-MX" dirty="0">
                <a:solidFill>
                  <a:srgbClr val="EAC17A"/>
                </a:solidFill>
              </a:rPr>
            </a:br>
            <a:r>
              <a:rPr lang="es-MX" dirty="0">
                <a:solidFill>
                  <a:srgbClr val="EAC17A"/>
                </a:solidFill>
              </a:rPr>
              <a:t>Tatiana Pineda</a:t>
            </a:r>
            <a:br>
              <a:rPr lang="es-MX" dirty="0">
                <a:solidFill>
                  <a:srgbClr val="EAC17A"/>
                </a:solidFill>
              </a:rPr>
            </a:br>
            <a:r>
              <a:rPr lang="es-MX" dirty="0">
                <a:solidFill>
                  <a:srgbClr val="EAC17A"/>
                </a:solidFill>
              </a:rPr>
              <a:t>Juan Salazar</a:t>
            </a:r>
            <a:endParaRPr lang="es-CO" dirty="0">
              <a:solidFill>
                <a:srgbClr val="EAC17A"/>
              </a:solidFill>
            </a:endParaRPr>
          </a:p>
        </p:txBody>
      </p:sp>
      <p:pic>
        <p:nvPicPr>
          <p:cNvPr id="19" name="Picture 3" descr="Un puente sobre un río&#10;&#10;Descripción generada automáticamente">
            <a:extLst>
              <a:ext uri="{FF2B5EF4-FFF2-40B4-BE49-F238E27FC236}">
                <a16:creationId xmlns:a16="http://schemas.microsoft.com/office/drawing/2014/main" id="{3F9B50C3-2B06-435C-B141-D1950D5F9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8" r="-1" b="20359"/>
          <a:stretch/>
        </p:blipFill>
        <p:spPr>
          <a:xfrm>
            <a:off x="-1" y="-15767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2"/>
            <a:ext cx="10282348" cy="1306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err="1" smtClean="0">
                <a:solidFill>
                  <a:srgbClr val="EAC17A"/>
                </a:solidFill>
              </a:rPr>
              <a:t>SaveRequest</a:t>
            </a:r>
            <a:r>
              <a:rPr lang="es-419" sz="1800" dirty="0" smtClean="0">
                <a:solidFill>
                  <a:srgbClr val="EAC17A"/>
                </a:solidFill>
              </a:rPr>
              <a:t> : Método </a:t>
            </a:r>
            <a:r>
              <a:rPr lang="es-419" sz="1800" dirty="0">
                <a:solidFill>
                  <a:srgbClr val="EAC17A"/>
                </a:solidFill>
              </a:rPr>
              <a:t>que </a:t>
            </a:r>
            <a:r>
              <a:rPr lang="es-419" sz="1800" dirty="0" smtClean="0">
                <a:solidFill>
                  <a:srgbClr val="EAC17A"/>
                </a:solidFill>
              </a:rPr>
              <a:t>evalúa </a:t>
            </a:r>
            <a:r>
              <a:rPr lang="es-419" sz="1800" dirty="0">
                <a:solidFill>
                  <a:srgbClr val="EAC17A"/>
                </a:solidFill>
              </a:rPr>
              <a:t>la mejor </a:t>
            </a:r>
            <a:r>
              <a:rPr lang="es-419" sz="1800" dirty="0" smtClean="0">
                <a:solidFill>
                  <a:srgbClr val="EAC17A"/>
                </a:solidFill>
              </a:rPr>
              <a:t>opción </a:t>
            </a:r>
            <a:r>
              <a:rPr lang="es-419" sz="1800" dirty="0">
                <a:solidFill>
                  <a:srgbClr val="EAC17A"/>
                </a:solidFill>
              </a:rPr>
              <a:t>de ascensor para atender la solicitud de un usuario </a:t>
            </a:r>
            <a:r>
              <a:rPr lang="es-419" sz="1800" dirty="0" smtClean="0">
                <a:solidFill>
                  <a:srgbClr val="EAC17A"/>
                </a:solidFill>
              </a:rPr>
              <a:t>especifico, buscando </a:t>
            </a:r>
            <a:r>
              <a:rPr lang="es-419" sz="1800" dirty="0">
                <a:solidFill>
                  <a:srgbClr val="EAC17A"/>
                </a:solidFill>
              </a:rPr>
              <a:t>el ascensor mas cercano para el </a:t>
            </a:r>
            <a:r>
              <a:rPr lang="es-419" sz="1800" dirty="0" smtClean="0">
                <a:solidFill>
                  <a:srgbClr val="EAC17A"/>
                </a:solidFill>
              </a:rPr>
              <a:t>usuario que este disponible basado en el gasto de energía (Stop: 1 unidad, </a:t>
            </a:r>
            <a:r>
              <a:rPr lang="es-419" sz="1800" dirty="0" err="1" smtClean="0">
                <a:solidFill>
                  <a:srgbClr val="EAC17A"/>
                </a:solidFill>
              </a:rPr>
              <a:t>Start</a:t>
            </a:r>
            <a:r>
              <a:rPr lang="es-419" sz="1800" dirty="0" smtClean="0">
                <a:solidFill>
                  <a:srgbClr val="EAC17A"/>
                </a:solidFill>
              </a:rPr>
              <a:t>: 1 unidad, Desplazamiento por piso: 0.5 Unidades).</a:t>
            </a: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13" y="2500529"/>
            <a:ext cx="8810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2"/>
            <a:ext cx="10282348" cy="1306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err="1">
                <a:solidFill>
                  <a:srgbClr val="EAC17A"/>
                </a:solidFill>
              </a:rPr>
              <a:t>OpenOptions</a:t>
            </a:r>
            <a:r>
              <a:rPr lang="es-419" sz="1800" dirty="0" smtClean="0">
                <a:solidFill>
                  <a:srgbClr val="EAC17A"/>
                </a:solidFill>
              </a:rPr>
              <a:t> : Despliega la interfaz grafica de los pisos de destino para cada solicitud  de los usuarios ubicados en cada uno de los pisos.</a:t>
            </a: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8" y="2755457"/>
            <a:ext cx="7881607" cy="216693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381" y="2862613"/>
            <a:ext cx="2590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2"/>
            <a:ext cx="10282348" cy="1306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err="1">
                <a:solidFill>
                  <a:srgbClr val="EAC17A"/>
                </a:solidFill>
              </a:rPr>
              <a:t>MoveCar</a:t>
            </a:r>
            <a:r>
              <a:rPr lang="es-419" sz="1800" dirty="0" smtClean="0">
                <a:solidFill>
                  <a:srgbClr val="EAC17A"/>
                </a:solidFill>
              </a:rPr>
              <a:t> : Desplaza un ascensor hacia un determinado piso realizando los cambios de estados “</a:t>
            </a:r>
            <a:r>
              <a:rPr lang="es-419" sz="1800" dirty="0" err="1" smtClean="0">
                <a:solidFill>
                  <a:srgbClr val="EAC17A"/>
                </a:solidFill>
              </a:rPr>
              <a:t>moving</a:t>
            </a:r>
            <a:r>
              <a:rPr lang="es-419" sz="1800" dirty="0" smtClean="0">
                <a:solidFill>
                  <a:srgbClr val="EAC17A"/>
                </a:solidFill>
              </a:rPr>
              <a:t> = true/false” y “</a:t>
            </a:r>
            <a:r>
              <a:rPr lang="es-419" sz="1800" dirty="0" err="1" smtClean="0">
                <a:solidFill>
                  <a:srgbClr val="EAC17A"/>
                </a:solidFill>
              </a:rPr>
              <a:t>Bussy</a:t>
            </a:r>
            <a:r>
              <a:rPr lang="es-419" sz="1800" dirty="0" smtClean="0">
                <a:solidFill>
                  <a:srgbClr val="EAC17A"/>
                </a:solidFill>
              </a:rPr>
              <a:t>=true/false”.</a:t>
            </a: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05" y="2230377"/>
            <a:ext cx="5857949" cy="42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2"/>
            <a:ext cx="10282348" cy="8286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smtClean="0">
                <a:solidFill>
                  <a:srgbClr val="EAC17A"/>
                </a:solidFill>
              </a:rPr>
              <a:t>Parametrización del sistema de ascensores</a:t>
            </a:r>
            <a:r>
              <a:rPr lang="es-419" sz="1800" dirty="0" smtClean="0">
                <a:solidFill>
                  <a:srgbClr val="EAC17A"/>
                </a:solidFill>
              </a:rPr>
              <a:t>: variables parametrizables del sistema de ascensores.</a:t>
            </a: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19" y="2110154"/>
            <a:ext cx="6832211" cy="37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Datos del Proyecto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1026459" y="1886369"/>
            <a:ext cx="10241763" cy="21651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Presentación Entrega #1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>
                <a:hlinkClick r:id="rId3"/>
              </a:rPr>
              <a:t>https://slides.com/andresgomezpoli/sistemas-digiales/fullscreen</a:t>
            </a:r>
            <a:r>
              <a:rPr lang="es-419" dirty="0" smtClean="0">
                <a:hlinkClick r:id="rId3"/>
              </a:rPr>
              <a:t>#/</a:t>
            </a:r>
            <a:endParaRPr lang="es-419" dirty="0">
              <a:solidFill>
                <a:srgbClr val="EAC17A"/>
              </a:solidFill>
            </a:endParaRPr>
          </a:p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Repositorio GitHub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>
                <a:hlinkClick r:id="rId4"/>
              </a:rPr>
              <a:t>https://</a:t>
            </a:r>
            <a:r>
              <a:rPr lang="es-419" dirty="0" smtClean="0">
                <a:hlinkClick r:id="rId4"/>
              </a:rPr>
              <a:t>github.com/Hinovska/Ascensor</a:t>
            </a:r>
            <a:endParaRPr lang="es-419" dirty="0" smtClean="0"/>
          </a:p>
          <a:p>
            <a:pPr marL="36900" indent="0">
              <a:buNone/>
            </a:pPr>
            <a:r>
              <a:rPr lang="es-419" b="1" dirty="0" err="1" smtClean="0">
                <a:solidFill>
                  <a:srgbClr val="EAC17A"/>
                </a:solidFill>
              </a:rPr>
              <a:t>Url</a:t>
            </a:r>
            <a:r>
              <a:rPr lang="es-419" b="1" dirty="0" smtClean="0">
                <a:solidFill>
                  <a:srgbClr val="EAC17A"/>
                </a:solidFill>
              </a:rPr>
              <a:t> Simulador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>
                <a:hlinkClick r:id="rId5"/>
              </a:rPr>
              <a:t>https://hinovska.github.io/Ascensor/</a:t>
            </a:r>
            <a:endParaRPr lang="es-419" dirty="0">
              <a:solidFill>
                <a:srgbClr val="EAC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2363372" y="144612"/>
            <a:ext cx="7244862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Fuentes de información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1026459" y="1886369"/>
            <a:ext cx="10241763" cy="35718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Knockout.js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>
                <a:hlinkClick r:id="rId3"/>
              </a:rPr>
              <a:t>https://knockoutjs.com</a:t>
            </a:r>
            <a:r>
              <a:rPr lang="es-419" dirty="0" smtClean="0">
                <a:hlinkClick r:id="rId3"/>
              </a:rPr>
              <a:t>/</a:t>
            </a:r>
            <a:endParaRPr lang="es-419" dirty="0" smtClean="0"/>
          </a:p>
          <a:p>
            <a:pPr marL="36900" indent="0">
              <a:buNone/>
            </a:pPr>
            <a:r>
              <a:rPr lang="es-419" b="1" dirty="0" err="1" smtClean="0">
                <a:solidFill>
                  <a:srgbClr val="EAC17A"/>
                </a:solidFill>
              </a:rPr>
              <a:t>JQuery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 smtClean="0">
                <a:hlinkClick r:id="rId4"/>
              </a:rPr>
              <a:t>https</a:t>
            </a:r>
            <a:r>
              <a:rPr lang="es-419" dirty="0">
                <a:hlinkClick r:id="rId4"/>
              </a:rPr>
              <a:t>://jquery.com</a:t>
            </a:r>
            <a:r>
              <a:rPr lang="es-419" dirty="0" smtClean="0">
                <a:hlinkClick r:id="rId4"/>
              </a:rPr>
              <a:t>/</a:t>
            </a:r>
            <a:endParaRPr lang="es-419" dirty="0" smtClean="0"/>
          </a:p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MDN Mozilla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>
                <a:hlinkClick r:id="rId5"/>
              </a:rPr>
              <a:t>https://</a:t>
            </a:r>
            <a:r>
              <a:rPr lang="es-419" dirty="0" smtClean="0">
                <a:hlinkClick r:id="rId5"/>
              </a:rPr>
              <a:t>developer.mozilla.org/es/docs/Web/JavaScript</a:t>
            </a:r>
            <a:endParaRPr lang="es-419" dirty="0" smtClean="0"/>
          </a:p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YouTube</a:t>
            </a:r>
            <a:r>
              <a:rPr lang="es-419" dirty="0">
                <a:solidFill>
                  <a:srgbClr val="EAC17A"/>
                </a:solidFill>
              </a:rPr>
              <a:t>: </a:t>
            </a:r>
            <a:r>
              <a:rPr lang="es-419" dirty="0">
                <a:solidFill>
                  <a:srgbClr val="EAC17A"/>
                </a:solidFill>
                <a:hlinkClick r:id="rId6"/>
              </a:rPr>
              <a:t>https://</a:t>
            </a:r>
            <a:r>
              <a:rPr lang="es-419" dirty="0" smtClean="0">
                <a:solidFill>
                  <a:srgbClr val="EAC17A"/>
                </a:solidFill>
                <a:hlinkClick r:id="rId6"/>
              </a:rPr>
              <a:t>youtu.be/1adWhSaj_44</a:t>
            </a:r>
            <a:endParaRPr lang="es-419" dirty="0" smtClean="0">
              <a:solidFill>
                <a:srgbClr val="EAC17A"/>
              </a:solidFill>
            </a:endParaRPr>
          </a:p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CodingGame.com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 smtClean="0">
                <a:hlinkClick r:id="rId7"/>
              </a:rPr>
              <a:t>https</a:t>
            </a:r>
            <a:r>
              <a:rPr lang="es-419" dirty="0">
                <a:hlinkClick r:id="rId7"/>
              </a:rPr>
              <a:t>://www.codingame.com/playgrounds/6181/javascript-arrays---</a:t>
            </a:r>
            <a:r>
              <a:rPr lang="es-419" dirty="0" smtClean="0">
                <a:hlinkClick r:id="rId7"/>
              </a:rPr>
              <a:t>tips-tricks-and-examples</a:t>
            </a:r>
            <a:endParaRPr lang="es-419" dirty="0" smtClean="0"/>
          </a:p>
          <a:p>
            <a:pPr marL="36900" indent="0">
              <a:buNone/>
            </a:pPr>
            <a:r>
              <a:rPr lang="es-419" b="1" dirty="0" smtClean="0">
                <a:solidFill>
                  <a:srgbClr val="EAC17A"/>
                </a:solidFill>
              </a:rPr>
              <a:t>CodePen.io</a:t>
            </a:r>
            <a:r>
              <a:rPr lang="es-419" dirty="0" smtClean="0">
                <a:solidFill>
                  <a:srgbClr val="EAC17A"/>
                </a:solidFill>
              </a:rPr>
              <a:t>: </a:t>
            </a:r>
            <a:r>
              <a:rPr lang="es-419" dirty="0" smtClean="0">
                <a:hlinkClick r:id="rId8"/>
              </a:rPr>
              <a:t>https</a:t>
            </a:r>
            <a:r>
              <a:rPr lang="es-419" dirty="0">
                <a:hlinkClick r:id="rId8"/>
              </a:rPr>
              <a:t>://codepen.io/brigham/pen/AErDk</a:t>
            </a:r>
            <a:endParaRPr lang="es-419" dirty="0" smtClean="0">
              <a:solidFill>
                <a:srgbClr val="EAC17A"/>
              </a:solidFill>
            </a:endParaRPr>
          </a:p>
          <a:p>
            <a:pPr marL="36900" indent="0">
              <a:buNone/>
            </a:pPr>
            <a:endParaRPr lang="es-419" dirty="0">
              <a:solidFill>
                <a:srgbClr val="EAC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38023" y="2564255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Muchas Gracias…</a:t>
            </a:r>
          </a:p>
        </p:txBody>
      </p:sp>
    </p:spTree>
    <p:extLst>
      <p:ext uri="{BB962C8B-B14F-4D97-AF65-F5344CB8AC3E}">
        <p14:creationId xmlns:p14="http://schemas.microsoft.com/office/powerpoint/2010/main" val="35160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s-MX" sz="4800" dirty="0" smtClean="0"/>
              <a:t>Base del Proyecto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47124"/>
            <a:ext cx="9440034" cy="621614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>
                <a:solidFill>
                  <a:srgbClr val="EAC17A"/>
                </a:solidFill>
              </a:rPr>
              <a:t>Las bases 	del proyecto </a:t>
            </a:r>
            <a:r>
              <a:rPr lang="es-CO" dirty="0">
                <a:solidFill>
                  <a:srgbClr val="EAC17A"/>
                </a:solidFill>
              </a:rPr>
              <a:t> </a:t>
            </a:r>
            <a:r>
              <a:rPr lang="es-CO" dirty="0" smtClean="0">
                <a:solidFill>
                  <a:srgbClr val="EAC17A"/>
                </a:solidFill>
              </a:rPr>
              <a:t>la podemos encontrar </a:t>
            </a:r>
            <a:r>
              <a:rPr lang="es-CO" dirty="0" smtClean="0">
                <a:solidFill>
                  <a:srgbClr val="EAC17A"/>
                </a:solidFill>
              </a:rPr>
              <a:t>en el planteamiento de la 1ra entrega</a:t>
            </a:r>
          </a:p>
          <a:p>
            <a:r>
              <a:rPr lang="es-CO" dirty="0">
                <a:solidFill>
                  <a:srgbClr val="EAC17A"/>
                </a:solidFill>
                <a:hlinkClick r:id="rId3"/>
              </a:rPr>
              <a:t>https://</a:t>
            </a:r>
            <a:r>
              <a:rPr lang="es-CO" dirty="0" smtClean="0">
                <a:solidFill>
                  <a:srgbClr val="EAC17A"/>
                </a:solidFill>
                <a:hlinkClick r:id="rId3"/>
              </a:rPr>
              <a:t>slides.com/andresgomezpoli/sistemas-digiales/fullscreen</a:t>
            </a:r>
            <a:endParaRPr lang="es-CO" dirty="0" smtClean="0">
              <a:solidFill>
                <a:srgbClr val="EAC17A"/>
              </a:solidFill>
            </a:endParaRPr>
          </a:p>
        </p:txBody>
      </p:sp>
      <p:pic>
        <p:nvPicPr>
          <p:cNvPr id="19" name="Picture 3" descr="Un puente sobre un río&#10;&#10;Descripción generada automáticamente">
            <a:extLst>
              <a:ext uri="{FF2B5EF4-FFF2-40B4-BE49-F238E27FC236}">
                <a16:creationId xmlns:a16="http://schemas.microsoft.com/office/drawing/2014/main" id="{3F9B50C3-2B06-435C-B141-D1950D5F9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08" r="-1" b="20359"/>
          <a:stretch/>
        </p:blipFill>
        <p:spPr>
          <a:xfrm>
            <a:off x="-1" y="-15766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3447C7F-59A7-48E8-8C83-E3BEF273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8" y="2455027"/>
            <a:ext cx="4835747" cy="3481737"/>
          </a:xfrm>
          <a:prstGeom prst="rect">
            <a:avLst/>
          </a:prstGeom>
        </p:spPr>
      </p:pic>
      <p:pic>
        <p:nvPicPr>
          <p:cNvPr id="1026" name="Picture 2" descr="Resultado de imagen para interfaz gráfica de los ascensores">
            <a:extLst>
              <a:ext uri="{FF2B5EF4-FFF2-40B4-BE49-F238E27FC236}">
                <a16:creationId xmlns:a16="http://schemas.microsoft.com/office/drawing/2014/main" id="{FFC038ED-89BA-422A-8ED9-BF975471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85" y="2799961"/>
            <a:ext cx="2739973" cy="27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4146507" y="166751"/>
            <a:ext cx="420591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dirty="0" smtClean="0"/>
              <a:t>Simulador en JAVA</a:t>
            </a:r>
            <a:endParaRPr lang="es-CO" sz="48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1083211" y="1160997"/>
            <a:ext cx="9734843" cy="25880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CO" dirty="0" smtClean="0">
                <a:solidFill>
                  <a:srgbClr val="EAC17A"/>
                </a:solidFill>
              </a:rPr>
              <a:t>Partiendo de un análisis realizado al simulador propuesto en el documento y teniendo en cuenta los problemas en cuanto a licenciamiento, se decidió realizar un simulador web que nos permita desarrollar el objetivo del proyecto.</a:t>
            </a:r>
            <a:endParaRPr lang="es-CO" dirty="0" smtClean="0">
              <a:solidFill>
                <a:srgbClr val="EAC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2" y="1506729"/>
            <a:ext cx="10312908" cy="47845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1452154" y="207379"/>
            <a:ext cx="9444445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dirty="0" smtClean="0"/>
              <a:t>Simulador </a:t>
            </a:r>
            <a:r>
              <a:rPr lang="es-MX" sz="4800" dirty="0"/>
              <a:t>de Sistema de Ascensores </a:t>
            </a:r>
            <a:r>
              <a:rPr lang="es-MX" sz="4800" dirty="0" smtClean="0"/>
              <a:t>Web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9622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1452154" y="94835"/>
            <a:ext cx="9444445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/>
              <a:t>Lenguajes y </a:t>
            </a:r>
            <a:r>
              <a:rPr lang="es-419" sz="4800" dirty="0" err="1"/>
              <a:t>Frameworks</a:t>
            </a:r>
            <a:r>
              <a:rPr lang="es-419" sz="4800" dirty="0"/>
              <a:t> Utilizados</a:t>
            </a:r>
            <a:endParaRPr lang="es-419" sz="4800" dirty="0"/>
          </a:p>
        </p:txBody>
      </p:sp>
      <p:sp>
        <p:nvSpPr>
          <p:cNvPr id="7" name="AutoShape 2" descr="Resultado de imagen para css3 +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86" y="4788423"/>
            <a:ext cx="2337824" cy="12025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01" y="4961923"/>
            <a:ext cx="2522084" cy="806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10" y="4796414"/>
            <a:ext cx="1186542" cy="11865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7" y="4791227"/>
            <a:ext cx="1776548" cy="11930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2"/>
            <a:ext cx="10282348" cy="32061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419" dirty="0">
                <a:solidFill>
                  <a:srgbClr val="EAC17A"/>
                </a:solidFill>
              </a:rPr>
              <a:t>JavaScript: Lenguaje de programación utilizado para construir el core de la lógica que nos permitirá realizar la administración de trafico de los asesores de manera eficiente.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419" dirty="0">
                <a:solidFill>
                  <a:srgbClr val="EAC17A"/>
                </a:solidFill>
              </a:rPr>
              <a:t>Knockuot.js: Framework JavaScript independiente del patrón </a:t>
            </a:r>
            <a:r>
              <a:rPr lang="es-419" dirty="0" err="1">
                <a:solidFill>
                  <a:srgbClr val="EAC17A"/>
                </a:solidFill>
              </a:rPr>
              <a:t>Model</a:t>
            </a:r>
            <a:r>
              <a:rPr lang="es-419" dirty="0">
                <a:solidFill>
                  <a:srgbClr val="EAC17A"/>
                </a:solidFill>
              </a:rPr>
              <a:t>-View-</a:t>
            </a:r>
            <a:r>
              <a:rPr lang="es-419" dirty="0" err="1">
                <a:solidFill>
                  <a:srgbClr val="EAC17A"/>
                </a:solidFill>
              </a:rPr>
              <a:t>ViewModel</a:t>
            </a:r>
            <a:r>
              <a:rPr lang="es-419" dirty="0">
                <a:solidFill>
                  <a:srgbClr val="EAC17A"/>
                </a:solidFill>
              </a:rPr>
              <a:t> con plantillas utilizado para enlazar la lógica.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419" dirty="0" err="1">
                <a:solidFill>
                  <a:srgbClr val="EAC17A"/>
                </a:solidFill>
              </a:rPr>
              <a:t>JQuery</a:t>
            </a:r>
            <a:r>
              <a:rPr lang="es-419" dirty="0">
                <a:solidFill>
                  <a:srgbClr val="EAC17A"/>
                </a:solidFill>
              </a:rPr>
              <a:t>: Framework JavaScript utilizado para realizar las diferentes animaciones que permiten visualizar el movimiento del sistema de ascensores.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419" dirty="0">
                <a:solidFill>
                  <a:srgbClr val="EAC17A"/>
                </a:solidFill>
              </a:rPr>
              <a:t>HTML: Lenguaje de Hipertexto utilizado para la creación del la interfaz del simulador.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419" dirty="0">
                <a:solidFill>
                  <a:srgbClr val="EAC17A"/>
                </a:solidFill>
              </a:rPr>
              <a:t>CSS3: Lenguaje de Hojas de estilos utilizado para el diseño de las interfaces del simulador.</a:t>
            </a:r>
          </a:p>
        </p:txBody>
      </p:sp>
    </p:spTree>
    <p:extLst>
      <p:ext uri="{BB962C8B-B14F-4D97-AF65-F5344CB8AC3E}">
        <p14:creationId xmlns:p14="http://schemas.microsoft.com/office/powerpoint/2010/main" val="23883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79827" y="2756933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</a:t>
            </a:r>
            <a:endParaRPr lang="es-419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05" y="1183171"/>
            <a:ext cx="6022952" cy="45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3" y="2106131"/>
            <a:ext cx="5736670" cy="305384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Interfaz Grafica</a:t>
            </a:r>
            <a:endParaRPr lang="es-419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42" y="2106130"/>
            <a:ext cx="5205045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1"/>
            <a:ext cx="10282348" cy="6534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err="1">
                <a:solidFill>
                  <a:srgbClr val="EAC17A"/>
                </a:solidFill>
              </a:rPr>
              <a:t>Init</a:t>
            </a:r>
            <a:r>
              <a:rPr lang="es-419" sz="1800" dirty="0" smtClean="0">
                <a:solidFill>
                  <a:srgbClr val="EAC17A"/>
                </a:solidFill>
              </a:rPr>
              <a:t> : Inicializa el sistema de ascensores en el simulado con los n ascensores y m numero de piso, según la parametrización realizada..</a:t>
            </a: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1" y="2434151"/>
            <a:ext cx="9353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E311C1-F2EA-4351-AF68-C26D9B622545}"/>
              </a:ext>
            </a:extLst>
          </p:cNvPr>
          <p:cNvSpPr txBox="1">
            <a:spLocks/>
          </p:cNvSpPr>
          <p:nvPr/>
        </p:nvSpPr>
        <p:spPr>
          <a:xfrm>
            <a:off x="3594294" y="144612"/>
            <a:ext cx="4712677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4800" dirty="0" smtClean="0"/>
              <a:t>Codificación Lógica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020075C-DAF1-4AC8-BAAC-62321DD3BB83}"/>
              </a:ext>
            </a:extLst>
          </p:cNvPr>
          <p:cNvSpPr txBox="1">
            <a:spLocks/>
          </p:cNvSpPr>
          <p:nvPr/>
        </p:nvSpPr>
        <p:spPr>
          <a:xfrm>
            <a:off x="829512" y="1436201"/>
            <a:ext cx="10282348" cy="1819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419" sz="1800" b="1" dirty="0" err="1">
                <a:solidFill>
                  <a:srgbClr val="EAC17A"/>
                </a:solidFill>
              </a:rPr>
              <a:t>CalulateCostMove</a:t>
            </a:r>
            <a:r>
              <a:rPr lang="es-419" sz="1800" dirty="0" smtClean="0">
                <a:solidFill>
                  <a:srgbClr val="EAC17A"/>
                </a:solidFill>
              </a:rPr>
              <a:t> : Calcula el costo de Desplazamiento de un ascensor desde su ubicación actual hasta un determinado piso en unidades de energía usando la siguientes formulas según la dirección de desplazamiento: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sz="1800" dirty="0" smtClean="0">
                <a:solidFill>
                  <a:srgbClr val="EAC17A"/>
                </a:solidFill>
              </a:rPr>
              <a:t>Up: </a:t>
            </a:r>
            <a:r>
              <a:rPr lang="es-419" sz="1800" dirty="0" err="1" smtClean="0">
                <a:solidFill>
                  <a:srgbClr val="EAC17A"/>
                </a:solidFill>
              </a:rPr>
              <a:t>costStart</a:t>
            </a:r>
            <a:r>
              <a:rPr lang="es-419" sz="1800" dirty="0" smtClean="0">
                <a:solidFill>
                  <a:srgbClr val="EAC17A"/>
                </a:solidFill>
              </a:rPr>
              <a:t> + </a:t>
            </a:r>
            <a:r>
              <a:rPr lang="es-419" sz="1800" dirty="0" err="1">
                <a:solidFill>
                  <a:srgbClr val="EAC17A"/>
                </a:solidFill>
              </a:rPr>
              <a:t>c</a:t>
            </a:r>
            <a:r>
              <a:rPr lang="es-419" sz="1800" dirty="0" err="1" smtClean="0">
                <a:solidFill>
                  <a:srgbClr val="EAC17A"/>
                </a:solidFill>
              </a:rPr>
              <a:t>ostStop</a:t>
            </a:r>
            <a:r>
              <a:rPr lang="es-419" sz="1800" dirty="0" smtClean="0">
                <a:solidFill>
                  <a:srgbClr val="EAC17A"/>
                </a:solidFill>
              </a:rPr>
              <a:t> + ((</a:t>
            </a:r>
            <a:r>
              <a:rPr lang="es-419" sz="1800" dirty="0" err="1" smtClean="0">
                <a:solidFill>
                  <a:srgbClr val="EAC17A"/>
                </a:solidFill>
              </a:rPr>
              <a:t>posDestino</a:t>
            </a:r>
            <a:r>
              <a:rPr lang="es-419" sz="1800" dirty="0" smtClean="0">
                <a:solidFill>
                  <a:srgbClr val="EAC17A"/>
                </a:solidFill>
              </a:rPr>
              <a:t> - </a:t>
            </a:r>
            <a:r>
              <a:rPr lang="es-419" sz="1800" dirty="0" err="1">
                <a:solidFill>
                  <a:srgbClr val="EAC17A"/>
                </a:solidFill>
              </a:rPr>
              <a:t>posActual</a:t>
            </a:r>
            <a:r>
              <a:rPr lang="es-419" sz="1800" dirty="0" smtClean="0">
                <a:solidFill>
                  <a:srgbClr val="EAC17A"/>
                </a:solidFill>
              </a:rPr>
              <a:t>) * 0.5)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sz="1800" dirty="0" smtClean="0">
                <a:solidFill>
                  <a:srgbClr val="EAC17A"/>
                </a:solidFill>
              </a:rPr>
              <a:t>Down: </a:t>
            </a:r>
            <a:r>
              <a:rPr lang="es-419" sz="1800" dirty="0" err="1">
                <a:solidFill>
                  <a:srgbClr val="EAC17A"/>
                </a:solidFill>
              </a:rPr>
              <a:t>costStart</a:t>
            </a:r>
            <a:r>
              <a:rPr lang="es-419" sz="1800" dirty="0">
                <a:solidFill>
                  <a:srgbClr val="EAC17A"/>
                </a:solidFill>
              </a:rPr>
              <a:t> + </a:t>
            </a:r>
            <a:r>
              <a:rPr lang="es-419" sz="1800" dirty="0" err="1">
                <a:solidFill>
                  <a:srgbClr val="EAC17A"/>
                </a:solidFill>
              </a:rPr>
              <a:t>costStop</a:t>
            </a:r>
            <a:r>
              <a:rPr lang="es-419" sz="1800" dirty="0">
                <a:solidFill>
                  <a:srgbClr val="EAC17A"/>
                </a:solidFill>
              </a:rPr>
              <a:t> + ((</a:t>
            </a:r>
            <a:r>
              <a:rPr lang="es-419" sz="1800" dirty="0" err="1">
                <a:solidFill>
                  <a:srgbClr val="EAC17A"/>
                </a:solidFill>
              </a:rPr>
              <a:t>posActual</a:t>
            </a:r>
            <a:r>
              <a:rPr lang="es-419" sz="1800" dirty="0">
                <a:solidFill>
                  <a:srgbClr val="EAC17A"/>
                </a:solidFill>
              </a:rPr>
              <a:t> - </a:t>
            </a:r>
            <a:r>
              <a:rPr lang="es-419" sz="1800" dirty="0" err="1">
                <a:solidFill>
                  <a:srgbClr val="EAC17A"/>
                </a:solidFill>
              </a:rPr>
              <a:t>posDestino</a:t>
            </a:r>
            <a:r>
              <a:rPr lang="es-419" sz="1800" dirty="0">
                <a:solidFill>
                  <a:srgbClr val="EAC17A"/>
                </a:solidFill>
              </a:rPr>
              <a:t>) * 0.5</a:t>
            </a:r>
            <a:r>
              <a:rPr lang="es-419" sz="1800" dirty="0" smtClean="0">
                <a:solidFill>
                  <a:srgbClr val="EAC17A"/>
                </a:solidFill>
              </a:rPr>
              <a:t>)</a:t>
            </a:r>
            <a:endParaRPr lang="es-419" sz="1800" dirty="0">
              <a:solidFill>
                <a:srgbClr val="EAC17A"/>
              </a:solidFill>
            </a:endParaRPr>
          </a:p>
          <a:p>
            <a:pPr marL="36900" indent="0">
              <a:buNone/>
            </a:pPr>
            <a:endParaRPr lang="es-419" sz="1800" dirty="0">
              <a:solidFill>
                <a:srgbClr val="EAC17A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87" y="3255941"/>
            <a:ext cx="7092997" cy="31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137</TotalTime>
  <Words>443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Trebuchet MS</vt:lpstr>
      <vt:lpstr>Wingdings</vt:lpstr>
      <vt:lpstr>Wingdings 2</vt:lpstr>
      <vt:lpstr>Pizarra</vt:lpstr>
      <vt:lpstr>Simulador de administración de trafico de sistema de ascensores</vt:lpstr>
      <vt:lpstr>Base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Ascensor</dc:title>
  <dc:creator>Juan Salazar Saenz</dc:creator>
  <cp:lastModifiedBy>Andres Gomez</cp:lastModifiedBy>
  <cp:revision>35</cp:revision>
  <dcterms:created xsi:type="dcterms:W3CDTF">2019-10-26T18:02:42Z</dcterms:created>
  <dcterms:modified xsi:type="dcterms:W3CDTF">2019-10-26T23:16:06Z</dcterms:modified>
</cp:coreProperties>
</file>