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33" r:id="rId4"/>
  </p:sldMasterIdLst>
  <p:notesMasterIdLst>
    <p:notesMasterId r:id="rId15"/>
  </p:notesMasterIdLst>
  <p:handoutMasterIdLst>
    <p:handoutMasterId r:id="rId16"/>
  </p:handoutMasterIdLst>
  <p:sldIdLst>
    <p:sldId id="401" r:id="rId5"/>
    <p:sldId id="410" r:id="rId6"/>
    <p:sldId id="403" r:id="rId7"/>
    <p:sldId id="402" r:id="rId8"/>
    <p:sldId id="405" r:id="rId9"/>
    <p:sldId id="404" r:id="rId10"/>
    <p:sldId id="396" r:id="rId11"/>
    <p:sldId id="394" r:id="rId12"/>
    <p:sldId id="411" r:id="rId13"/>
    <p:sldId id="409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6" autoAdjust="0"/>
    <p:restoredTop sz="96208" autoAdjust="0"/>
  </p:normalViewPr>
  <p:slideViewPr>
    <p:cSldViewPr snapToGrid="0">
      <p:cViewPr varScale="1">
        <p:scale>
          <a:sx n="111" d="100"/>
          <a:sy n="111" d="100"/>
        </p:scale>
        <p:origin x="420" y="102"/>
      </p:cViewPr>
      <p:guideLst>
        <p:guide orient="horz" pos="2160"/>
        <p:guide pos="672"/>
        <p:guide pos="7008"/>
        <p:guide orient="horz" pos="18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2790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79BC2ED-668A-432B-8729-2C74CC37BA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14E055-3FF0-4ED6-9D2B-F25AC99D61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E13DF-4BD8-4998-935D-78523A99E1C0}" type="datetime1">
              <a:rPr lang="ru-RU" smtClean="0"/>
              <a:t>24.06.2025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18A0883-C2D9-4306-A87C-89DD9D295D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263F01-B024-469C-BA1D-0C672B1B03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CB18B-BD32-4C7E-9C0D-9ABF5CAEDC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991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2A4AB5-C1A9-45AC-907E-768145EDF423}" type="datetime1">
              <a:rPr lang="ru-RU" noProof="0" smtClean="0"/>
              <a:t>24.06.2025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ru-RU" noProof="0" smtClean="0"/>
              <a:t>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9125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67617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99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27594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6394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64988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42136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483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9344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: Фигура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 3 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: Фигура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Объект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2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Графический объект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 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Графический объект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235677" y="4087368"/>
            <a:ext cx="425072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4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ru-RU" noProof="0"/>
              <a:t>Заголовок презентации</a:t>
            </a:r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20" name="Рисунок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ерех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Должность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5" name="Объект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с 2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0" y="315111"/>
            <a:ext cx="467085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C00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Графический объект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809859" y="74141"/>
            <a:ext cx="10445085" cy="664733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rgbClr val="C00000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34" name="Рисунок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35" name="Рисунок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1" name="Текст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62" name="Текст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63" name="Текст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64" name="Текст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65" name="Текст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66" name="Текст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67" name="Текст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68" name="Текст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69" name="Текст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70" name="Текст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 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: Фигура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0" y="315111"/>
            <a:ext cx="5263977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rgbClr val="C0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03.09.20ГГ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9713C8C-8E70-45D5-AE59-23E60168254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809" y="1569835"/>
            <a:ext cx="5019538" cy="3511296"/>
          </a:xfrm>
        </p:spPr>
        <p:txBody>
          <a:bodyPr rtlCol="0">
            <a:normAutofit fontScale="90000"/>
          </a:bodyPr>
          <a:lstStyle/>
          <a:p>
            <a:r>
              <a:rPr lang="ru-RU" i="0" dirty="0"/>
              <a:t>Курсовой </a:t>
            </a:r>
            <a:r>
              <a:rPr lang="ru-RU" i="0" dirty="0" smtClean="0"/>
              <a:t>проект по теме</a:t>
            </a:r>
            <a:r>
              <a:rPr lang="en-US" i="0" dirty="0" smtClean="0"/>
              <a:t>:</a:t>
            </a:r>
            <a:r>
              <a:rPr lang="ru-RU" i="0" dirty="0" smtClean="0"/>
              <a:t/>
            </a:r>
            <a:br>
              <a:rPr lang="ru-RU" i="0" dirty="0" smtClean="0"/>
            </a:br>
            <a:r>
              <a:rPr lang="ru-RU" i="0" dirty="0" smtClean="0"/>
              <a:t>Разработка </a:t>
            </a:r>
            <a:r>
              <a:rPr lang="ru-RU" i="0" dirty="0"/>
              <a:t>базы данных </a:t>
            </a:r>
            <a:r>
              <a:rPr lang="ru-RU" i="0" dirty="0" smtClean="0"/>
              <a:t>для библиотеки</a:t>
            </a:r>
            <a:endParaRPr lang="ru-RU" i="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7" y="1674546"/>
            <a:ext cx="3850613" cy="3508908"/>
          </a:xfrm>
        </p:spPr>
        <p:txBody>
          <a:bodyPr rtlCol="0"/>
          <a:lstStyle/>
          <a:p>
            <a:r>
              <a:rPr lang="ru-RU" dirty="0" smtClean="0"/>
              <a:t>Выполнила</a:t>
            </a:r>
            <a:r>
              <a:rPr lang="en-US" dirty="0" smtClean="0"/>
              <a:t>:</a:t>
            </a:r>
            <a:endParaRPr lang="en-US" dirty="0"/>
          </a:p>
          <a:p>
            <a:r>
              <a:rPr lang="ru-RU" dirty="0" smtClean="0"/>
              <a:t>Студентка </a:t>
            </a:r>
            <a:r>
              <a:rPr lang="ru-RU" dirty="0"/>
              <a:t>3 курса </a:t>
            </a:r>
            <a:r>
              <a:rPr lang="ru-RU" dirty="0" smtClean="0"/>
              <a:t>ИСИП </a:t>
            </a:r>
          </a:p>
          <a:p>
            <a:r>
              <a:rPr lang="ru-RU" dirty="0" smtClean="0"/>
              <a:t>Ильина к</a:t>
            </a:r>
            <a:r>
              <a:rPr lang="en-US" dirty="0" smtClean="0"/>
              <a:t>.</a:t>
            </a:r>
            <a:r>
              <a:rPr lang="ru-RU" dirty="0" smtClean="0"/>
              <a:t>и</a:t>
            </a:r>
            <a:endParaRPr lang="ru-RU" dirty="0"/>
          </a:p>
        </p:txBody>
      </p:sp>
      <p:pic>
        <p:nvPicPr>
          <p:cNvPr id="5" name="Рисунок 4" descr="Изображение выглядит как рисунок, зарисовка, мультфильм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C5E423EE-A674-EED3-153E-F6483E5C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420" y="215662"/>
            <a:ext cx="1973292" cy="167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A6E381-7CDD-4999-B9C7-CD31E749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573" y="3321170"/>
            <a:ext cx="5683370" cy="865800"/>
          </a:xfrm>
        </p:spPr>
        <p:txBody>
          <a:bodyPr rtlCol="0">
            <a:noAutofit/>
          </a:bodyPr>
          <a:lstStyle/>
          <a:p>
            <a:pPr rtl="0"/>
            <a:r>
              <a:rPr lang="ru-RU" sz="6600" i="0" dirty="0" smtClean="0">
                <a:solidFill>
                  <a:srgbClr val="C00000"/>
                </a:solidFill>
              </a:rPr>
              <a:t>Спасибо за внимание!</a:t>
            </a:r>
            <a:endParaRPr lang="ru-RU" sz="6600" i="0" dirty="0">
              <a:solidFill>
                <a:srgbClr val="C00000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0AA5E5B-9A0B-4837-9008-6B83089C19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68" y="7942"/>
            <a:ext cx="5329432" cy="6850058"/>
          </a:xfrm>
        </p:spPr>
      </p:pic>
    </p:spTree>
    <p:extLst>
      <p:ext uri="{BB962C8B-B14F-4D97-AF65-F5344CB8AC3E}">
        <p14:creationId xmlns:p14="http://schemas.microsoft.com/office/powerpoint/2010/main" val="242076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i="0" dirty="0" smtClean="0"/>
              <a:t>Актуальность темы</a:t>
            </a:r>
            <a:endParaRPr lang="ru-RU" i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эпоху цифровой трансформации и информационного бума библиотеки остаются важными центрами знаний, культуры и образования. Однако далеко не все пользователи имеют постоянный доступ к обширным архивам печатных и электронных ресурсов, возможность их приобретения или требуемую техническую инфраструктуру для работы с цифровыми коллекциями. Поэтому библиотеки, предоставляя организованный доступ к этим ресурсам, продолжают играть незаменимую роль в обществе.</a:t>
            </a:r>
          </a:p>
        </p:txBody>
      </p:sp>
    </p:spTree>
    <p:extLst>
      <p:ext uri="{BB962C8B-B14F-4D97-AF65-F5344CB8AC3E}">
        <p14:creationId xmlns:p14="http://schemas.microsoft.com/office/powerpoint/2010/main" val="97015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74" y="252083"/>
            <a:ext cx="3742426" cy="955615"/>
          </a:xfrm>
        </p:spPr>
        <p:txBody>
          <a:bodyPr rtlCol="0"/>
          <a:lstStyle/>
          <a:p>
            <a:pPr rtl="0"/>
            <a:r>
              <a:rPr lang="ru-RU" i="0" dirty="0" smtClean="0"/>
              <a:t>Цели и задачи</a:t>
            </a:r>
            <a:endParaRPr lang="ru-RU" i="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904" y="1720159"/>
            <a:ext cx="3816096" cy="988535"/>
          </a:xfrm>
        </p:spPr>
        <p:txBody>
          <a:bodyPr rtlCol="0"/>
          <a:lstStyle/>
          <a:p>
            <a:pPr lvl="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Цель – разработать базу данных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библиотеки.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/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6865FD9-DFA3-490C-B372-0EDD4BED9C5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564" y="0"/>
            <a:ext cx="6305436" cy="6858000"/>
          </a:xfrm>
          <a:ln w="38100">
            <a:solidFill>
              <a:schemeClr val="tx1"/>
            </a:solidFill>
          </a:ln>
        </p:spPr>
      </p:pic>
      <p:sp>
        <p:nvSpPr>
          <p:cNvPr id="8" name="Прямоугольник 7"/>
          <p:cNvSpPr/>
          <p:nvPr/>
        </p:nvSpPr>
        <p:spPr>
          <a:xfrm>
            <a:off x="1136904" y="3139863"/>
            <a:ext cx="40860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Задачи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предметную область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базу данных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бъект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802645" cy="5432425"/>
          </a:xfrm>
        </p:spPr>
        <p:txBody>
          <a:bodyPr rtlCol="0"/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является процесс проектирования и разработки реляционной базы данных, предназначенной для автоматизации основных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 библиотеки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rtl="0"/>
            <a:endParaRPr lang="ru-RU" dirty="0"/>
          </a:p>
        </p:txBody>
      </p:sp>
      <p:sp>
        <p:nvSpPr>
          <p:cNvPr id="7" name="Полилиния: Фигура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/>
        </p:nvSpPr>
        <p:spPr>
          <a:xfrm>
            <a:off x="-1" y="0"/>
            <a:ext cx="6262778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" name="Прямоугольник 2"/>
          <p:cNvSpPr/>
          <p:nvPr/>
        </p:nvSpPr>
        <p:spPr>
          <a:xfrm>
            <a:off x="268621" y="2769881"/>
            <a:ext cx="53276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9643DD3A-BCEA-4181-8BC4-61E1A84D5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4905" y="1813271"/>
            <a:ext cx="5361663" cy="1188720"/>
          </a:xfrm>
        </p:spPr>
        <p:txBody>
          <a:bodyPr rtlCol="0">
            <a:noAutofit/>
          </a:bodyPr>
          <a:lstStyle/>
          <a:p>
            <a:r>
              <a:rPr lang="ru-RU" dirty="0" err="1" smtClean="0"/>
              <a:t>MySQL</a:t>
            </a:r>
            <a:r>
              <a:rPr lang="ru-RU" dirty="0" smtClean="0"/>
              <a:t> </a:t>
            </a:r>
            <a:r>
              <a:rPr lang="ru-RU" dirty="0" err="1"/>
              <a:t>Workbench</a:t>
            </a:r>
            <a:r>
              <a:rPr lang="ru-RU" dirty="0"/>
              <a:t> 8.0 CE представляет собой оптимальное, бесплатное, функционально полное и широко поддерживаемое решение, идеально подходящее для достижения цели данной курсовой работы – разработки базы данных для библиотеки. Этот выбор позволяет сосредоточиться на сути проектирования и реализации библиотечной БД, используя современные и отлаженные инструменты.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36166" y="370936"/>
            <a:ext cx="639277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СУБД был основан на том что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53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408099" y="931652"/>
            <a:ext cx="3137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86" y="1773447"/>
            <a:ext cx="10058400" cy="380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2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 smtClean="0"/>
              <a:t>Использование ИИ инструментов</a:t>
            </a:r>
            <a:endParaRPr lang="ru-RU" i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данном проекте </a:t>
            </a:r>
            <a:r>
              <a:rPr lang="ru-RU" dirty="0" err="1" smtClean="0"/>
              <a:t>ии</a:t>
            </a:r>
            <a:r>
              <a:rPr lang="ru-RU" dirty="0" smtClean="0"/>
              <a:t> </a:t>
            </a:r>
            <a:r>
              <a:rPr lang="ru-RU" dirty="0" err="1" smtClean="0"/>
              <a:t>иструменты</a:t>
            </a:r>
            <a:r>
              <a:rPr lang="ru-RU" dirty="0" smtClean="0"/>
              <a:t> использовались для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en-US" dirty="0"/>
              <a:t>C</a:t>
            </a:r>
            <a:r>
              <a:rPr lang="ru-RU" dirty="0" err="1" smtClean="0"/>
              <a:t>оздания</a:t>
            </a:r>
            <a:r>
              <a:rPr lang="ru-RU" dirty="0" smtClean="0"/>
              <a:t> тестовых данных </a:t>
            </a:r>
            <a:endParaRPr lang="en-US" dirty="0" smtClean="0"/>
          </a:p>
          <a:p>
            <a:r>
              <a:rPr lang="ru-RU" dirty="0" smtClean="0"/>
              <a:t>Устранения ошибок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92" y="3978213"/>
            <a:ext cx="1999891" cy="199989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24" y="4634253"/>
            <a:ext cx="4157932" cy="6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1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Итоги работы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37187F-D166-43ED-8E27-C7B4508E5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101" y="2825323"/>
            <a:ext cx="7320801" cy="3282178"/>
          </a:xfrm>
        </p:spPr>
        <p:txBody>
          <a:bodyPr rtlCol="0">
            <a:normAutofit/>
          </a:bodyPr>
          <a:lstStyle/>
          <a:p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выбран как надежное, производительное и широко распространенное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Построена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ER-диаграмма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необходимые SQL-запросы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74" y="2674187"/>
            <a:ext cx="3354238" cy="3122763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1529750" y="1956902"/>
            <a:ext cx="95323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работе были достигнуты все цели 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94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627" y="365123"/>
            <a:ext cx="2698630" cy="1325563"/>
          </a:xfrm>
        </p:spPr>
        <p:txBody>
          <a:bodyPr/>
          <a:lstStyle/>
          <a:p>
            <a:r>
              <a:rPr lang="ru-RU" i="0" dirty="0" smtClean="0"/>
              <a:t>Ссылка на</a:t>
            </a:r>
            <a:endParaRPr lang="ru-RU" i="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46" y="132456"/>
            <a:ext cx="3183812" cy="1790895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100" y="1690686"/>
            <a:ext cx="4510177" cy="451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44142"/>
      </p:ext>
    </p:extLst>
  </p:cSld>
  <p:clrMapOvr>
    <a:masterClrMapping/>
  </p:clrMapOvr>
</p:sld>
</file>

<file path=ppt/theme/theme1.xml><?xml version="1.0" encoding="utf-8"?>
<a:theme xmlns:a="http://schemas.openxmlformats.org/drawingml/2006/main" name="Кисть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6563CEF-D140-44C5-9563-E20FF9496D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E5DDD7-51B5-4930-B64B-01C58CE538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D62371-ADEA-418E-8E24-008BFB846863}">
  <ds:schemaRefs>
    <ds:schemaRef ds:uri="http://schemas.microsoft.com/office/2006/documentManagement/types"/>
    <ds:schemaRef ds:uri="http://purl.org/dc/dcmitype/"/>
    <ds:schemaRef ds:uri="71af3243-3dd4-4a8d-8c0d-dd76da1f02a5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TM89080264</Template>
  <TotalTime>0</TotalTime>
  <Words>210</Words>
  <Application>Microsoft Office PowerPoint</Application>
  <PresentationFormat>Широкоэкранный</PresentationFormat>
  <Paragraphs>36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Кисть</vt:lpstr>
      <vt:lpstr>Курсовой проект по теме: Разработка базы данных для библиотеки</vt:lpstr>
      <vt:lpstr>Актуальность темы</vt:lpstr>
      <vt:lpstr>Цели и задачи</vt:lpstr>
      <vt:lpstr>Презентация PowerPoint</vt:lpstr>
      <vt:lpstr>Презентация PowerPoint</vt:lpstr>
      <vt:lpstr>Презентация PowerPoint</vt:lpstr>
      <vt:lpstr>Использование ИИ инструментов</vt:lpstr>
      <vt:lpstr>Итоги работы</vt:lpstr>
      <vt:lpstr>Ссылка на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2020-09-01T21:14:45Z</dcterms:created>
  <dcterms:modified xsi:type="dcterms:W3CDTF">2025-06-24T19:28:04Z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