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8" r:id="rId3"/>
    <p:sldId id="275" r:id="rId4"/>
    <p:sldId id="260" r:id="rId5"/>
    <p:sldId id="274" r:id="rId6"/>
    <p:sldId id="262" r:id="rId7"/>
    <p:sldId id="289" r:id="rId8"/>
    <p:sldId id="290" r:id="rId9"/>
    <p:sldId id="291" r:id="rId10"/>
    <p:sldId id="302" r:id="rId11"/>
    <p:sldId id="313" r:id="rId12"/>
    <p:sldId id="268" r:id="rId13"/>
    <p:sldId id="315" r:id="rId14"/>
    <p:sldId id="276" r:id="rId15"/>
  </p:sldIdLst>
  <p:sldSz cx="12192000" cy="6858000"/>
  <p:notesSz cx="6858000" cy="9144000"/>
  <p:embeddedFontLst>
    <p:embeddedFont>
      <p:font typeface="等线" panose="02010600030101010101" charset="0"/>
      <p:regular r:id="rId20"/>
      <p:bold r:id="rId21"/>
    </p:embeddedFont>
    <p:embeddedFont>
      <p:font typeface="等线" panose="02010600030101010101" charset="-122"/>
      <p:regular r:id="rId22"/>
    </p:embeddedFont>
    <p:embeddedFont>
      <p:font typeface="等线 Light" panose="02010600030101010101" charset="0"/>
      <p:regular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239" autoAdjust="0"/>
  </p:normalViewPr>
  <p:slideViewPr>
    <p:cSldViewPr snapToGrid="0" showGuides="1">
      <p:cViewPr>
        <p:scale>
          <a:sx n="33" d="100"/>
          <a:sy n="33" d="100"/>
        </p:scale>
        <p:origin x="-2022" y="-720"/>
      </p:cViewPr>
      <p:guideLst>
        <p:guide orient="horz" pos="2225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4.png"/><Relationship Id="rId3" Type="http://schemas.openxmlformats.org/officeDocument/2006/relationships/image" Target="../media/image33.wmf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4.png"/><Relationship Id="rId20" Type="http://schemas.openxmlformats.org/officeDocument/2006/relationships/image" Target="../media/image43.png"/><Relationship Id="rId2" Type="http://schemas.openxmlformats.org/officeDocument/2006/relationships/oleObject" Target="../embeddings/oleObject13.bin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20.bin"/><Relationship Id="rId17" Type="http://schemas.openxmlformats.org/officeDocument/2006/relationships/image" Target="../media/image41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40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38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48.wmf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61.wmf"/><Relationship Id="rId2" Type="http://schemas.openxmlformats.org/officeDocument/2006/relationships/oleObject" Target="../embeddings/oleObject21.bin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60.png"/><Relationship Id="rId17" Type="http://schemas.openxmlformats.org/officeDocument/2006/relationships/image" Target="../media/image59.wmf"/><Relationship Id="rId16" Type="http://schemas.openxmlformats.org/officeDocument/2006/relationships/oleObject" Target="../embeddings/oleObject24.bin"/><Relationship Id="rId15" Type="http://schemas.openxmlformats.org/officeDocument/2006/relationships/image" Target="../media/image58.w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6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0.wmf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9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8.bin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0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24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201930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开学报告</a:t>
            </a:r>
            <a:endParaRPr lang="zh-CN" sz="36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1325880" cy="3657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</a:rPr>
              <a:t>——</a:t>
            </a:r>
            <a:r>
              <a:rPr lang="zh-CN" altLang="en-US" dirty="0">
                <a:solidFill>
                  <a:srgbClr val="48A2A0"/>
                </a:solidFill>
              </a:rPr>
              <a:t>江小玉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771650" cy="97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2017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68553" y="3767530"/>
            <a:ext cx="6034267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chemeClr val="bg1"/>
                </a:solidFill>
              </a:rPr>
              <a:t>EVENODD码的编码与解码原理</a:t>
            </a:r>
            <a:r>
              <a:rPr lang="zh-CN" sz="1200" dirty="0">
                <a:solidFill>
                  <a:schemeClr val="bg1"/>
                </a:solidFill>
              </a:rPr>
              <a:t>算法</a:t>
            </a:r>
            <a:r>
              <a:rPr lang="zh-CN" altLang="en-US" sz="1200" dirty="0">
                <a:solidFill>
                  <a:schemeClr val="bg1"/>
                </a:solidFill>
              </a:rPr>
              <a:t>解析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490980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再通过步骤：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820" y="2131060"/>
            <a:ext cx="3065145" cy="285940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833370" y="3680460"/>
            <a:ext cx="76200" cy="243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2818130" y="4134485"/>
            <a:ext cx="96012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s-()()()</a:t>
            </a:r>
            <a:r>
              <a:rPr lang="zh-CN" altLang="en-US"/>
              <a:t>（</a:t>
            </a:r>
            <a:r>
              <a:rPr lang="en-US" altLang="zh-CN"/>
              <a:t>j-i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290" y="2146935"/>
            <a:ext cx="3914140" cy="282829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4643120" y="2131060"/>
          <a:ext cx="104267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1203960" imgH="428625" progId="Equation.KSEE3">
                  <p:embed/>
                </p:oleObj>
              </mc:Choice>
              <mc:Fallback>
                <p:oleObj name="" r:id="rId5" imgW="1203960" imgH="42862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120" y="2131060"/>
                        <a:ext cx="104267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/>
          <p:nvPr/>
        </p:nvGraphicFramePr>
        <p:xfrm>
          <a:off x="4643120" y="2668905"/>
          <a:ext cx="284861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7" imgW="2534920" imgH="488315" progId="Equation.KSEE3">
                  <p:embed/>
                </p:oleObj>
              </mc:Choice>
              <mc:Fallback>
                <p:oleObj name="" r:id="rId7" imgW="2534920" imgH="488315" progId="Equation.KSEE3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3120" y="2668905"/>
                        <a:ext cx="2848610" cy="59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3753485"/>
            <a:ext cx="584835" cy="447675"/>
          </a:xfrm>
          <a:prstGeom prst="rect">
            <a:avLst/>
          </a:prstGeom>
        </p:spPr>
      </p:pic>
      <p:graphicFrame>
        <p:nvGraphicFramePr>
          <p:cNvPr id="39" name="对象 38"/>
          <p:cNvGraphicFramePr/>
          <p:nvPr/>
        </p:nvGraphicFramePr>
        <p:xfrm>
          <a:off x="4658360" y="3202305"/>
          <a:ext cx="2978150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2646045" imgH="520700" progId="Equation.KSEE3">
                  <p:embed/>
                </p:oleObj>
              </mc:Choice>
              <mc:Fallback>
                <p:oleObj name="" r:id="rId10" imgW="2646045" imgH="520700" progId="Equation.KSEE3">
                  <p:embed/>
                  <p:pic>
                    <p:nvPicPr>
                      <p:cNvPr id="0" name="图片 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58360" y="3202305"/>
                        <a:ext cx="2978150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图片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3753485"/>
            <a:ext cx="584835" cy="447675"/>
          </a:xfrm>
          <a:prstGeom prst="rect">
            <a:avLst/>
          </a:prstGeom>
        </p:spPr>
      </p:pic>
      <p:graphicFrame>
        <p:nvGraphicFramePr>
          <p:cNvPr id="43" name="对象 42"/>
          <p:cNvGraphicFramePr/>
          <p:nvPr/>
        </p:nvGraphicFramePr>
        <p:xfrm>
          <a:off x="4643120" y="3980180"/>
          <a:ext cx="104267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405765" imgH="177165" progId="Equation.KSEE3">
                  <p:embed/>
                </p:oleObj>
              </mc:Choice>
              <mc:Fallback>
                <p:oleObj name="" r:id="rId12" imgW="405765" imgH="177165" progId="Equation.KSEE3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43120" y="3980180"/>
                        <a:ext cx="1042670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/>
          <p:nvPr/>
        </p:nvGraphicFramePr>
        <p:xfrm>
          <a:off x="4490720" y="2146935"/>
          <a:ext cx="134683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4" imgW="955040" imgH="446405" progId="Equation.KSEE3">
                  <p:embed/>
                </p:oleObj>
              </mc:Choice>
              <mc:Fallback>
                <p:oleObj name="" r:id="rId14" imgW="955040" imgH="446405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90720" y="2146935"/>
                        <a:ext cx="134683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/>
          <p:nvPr/>
        </p:nvGraphicFramePr>
        <p:xfrm>
          <a:off x="4581525" y="2595245"/>
          <a:ext cx="3368040" cy="72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6" imgW="2904490" imgH="460375" progId="Equation.KSEE3">
                  <p:embed/>
                </p:oleObj>
              </mc:Choice>
              <mc:Fallback>
                <p:oleObj name="" r:id="rId16" imgW="2904490" imgH="460375" progId="Equation.KSEE3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81525" y="2595245"/>
                        <a:ext cx="3368040" cy="72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/>
          <p:nvPr/>
        </p:nvGraphicFramePr>
        <p:xfrm>
          <a:off x="4582160" y="3171825"/>
          <a:ext cx="3351530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8" imgW="2921000" imgH="475615" progId="Equation.KSEE3">
                  <p:embed/>
                </p:oleObj>
              </mc:Choice>
              <mc:Fallback>
                <p:oleObj name="" r:id="rId18" imgW="2921000" imgH="475615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82160" y="3171825"/>
                        <a:ext cx="3351530" cy="6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2815590"/>
            <a:ext cx="584835" cy="44767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2815590"/>
            <a:ext cx="584835" cy="44767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43400" y="2131060"/>
            <a:ext cx="3766820" cy="285940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62290" y="2146935"/>
            <a:ext cx="3923665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429643" y="1404112"/>
            <a:ext cx="523113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首先通过公式（</a:t>
            </a:r>
            <a:r>
              <a:rPr lang="en-US" altLang="zh-CN" sz="1400" b="1" dirty="0">
                <a:solidFill>
                  <a:schemeClr val="tx1"/>
                </a:solidFill>
              </a:rPr>
              <a:t>18</a:t>
            </a:r>
            <a:r>
              <a:rPr lang="zh-CN" altLang="en-US" sz="1400" b="1" dirty="0">
                <a:solidFill>
                  <a:schemeClr val="tx1"/>
                </a:solidFill>
              </a:rPr>
              <a:t>）和（</a:t>
            </a:r>
            <a:r>
              <a:rPr lang="en-US" altLang="zh-CN" sz="1400" b="1" dirty="0">
                <a:solidFill>
                  <a:schemeClr val="tx1"/>
                </a:solidFill>
              </a:rPr>
              <a:t>19</a:t>
            </a:r>
            <a:r>
              <a:rPr lang="zh-CN" altLang="en-US" sz="1400" b="1" dirty="0">
                <a:solidFill>
                  <a:schemeClr val="tx1"/>
                </a:solidFill>
              </a:rPr>
              <a:t>）计算水平综合征和对角线综合征：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450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1898015"/>
            <a:ext cx="7899400" cy="14763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5" y="3940175"/>
            <a:ext cx="7960360" cy="248221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396623" y="3558032"/>
            <a:ext cx="125730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分情况讨论：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450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6365" y="2338705"/>
            <a:ext cx="895667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</a:rPr>
              <a:t>这种情况下说明一个数据盘 </a:t>
            </a:r>
            <a:r>
              <a:rPr lang="en-US" altLang="zh-CN" b="1" dirty="0">
                <a:solidFill>
                  <a:schemeClr val="tx1"/>
                </a:solidFill>
              </a:rPr>
              <a:t>j() ()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0&lt;  &lt;&gt; j&lt;&lt;&lt;&lt; &lt;  m-1</a:t>
            </a:r>
            <a:r>
              <a:rPr lang="zh-CN" altLang="en-US" b="1" dirty="0">
                <a:solidFill>
                  <a:schemeClr val="tx1"/>
                </a:solidFill>
              </a:rPr>
              <a:t>）出现错误：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首先为各个盘虚拟添加一行数据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，然后通过公式（</a:t>
            </a:r>
            <a:r>
              <a:rPr lang="en-US" altLang="zh-CN" b="1" dirty="0">
                <a:solidFill>
                  <a:schemeClr val="tx1"/>
                </a:solidFill>
              </a:rPr>
              <a:t>18</a:t>
            </a:r>
            <a:r>
              <a:rPr lang="zh-CN" altLang="en-US" b="1" dirty="0">
                <a:solidFill>
                  <a:schemeClr val="tx1"/>
                </a:solidFill>
              </a:rPr>
              <a:t>），（</a:t>
            </a:r>
            <a:r>
              <a:rPr lang="en-US" altLang="zh-CN" b="1" dirty="0">
                <a:solidFill>
                  <a:schemeClr val="tx1"/>
                </a:solidFill>
              </a:rPr>
              <a:t>19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得出：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二是对向量里的数据右移直到，                                             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（其中 </a:t>
            </a:r>
            <a:r>
              <a:rPr lang="en-US" altLang="zh-CN" b="1" dirty="0">
                <a:solidFill>
                  <a:schemeClr val="tx1"/>
                </a:solidFill>
              </a:rPr>
              <a:t>j </a:t>
            </a:r>
            <a:r>
              <a:rPr lang="zh-CN" altLang="en-US" b="1" dirty="0">
                <a:solidFill>
                  <a:schemeClr val="tx1"/>
                </a:solidFill>
              </a:rPr>
              <a:t>是右移的次数）经计算，                                       </a:t>
            </a:r>
            <a:r>
              <a:rPr lang="en-US" altLang="zh-CN" b="1" dirty="0">
                <a:solidFill>
                  <a:schemeClr val="tx1"/>
                </a:solidFill>
              </a:rPr>
              <a:t>{}{}{}(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{}{}{}{}{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{}{} j=2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即磁盘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出错，此时只需要           的前 </a:t>
            </a:r>
            <a:r>
              <a:rPr lang="en-US" altLang="zh-CN" b="1" dirty="0">
                <a:solidFill>
                  <a:schemeClr val="tx1"/>
                </a:solidFill>
              </a:rPr>
              <a:t>m-1 </a:t>
            </a:r>
            <a:r>
              <a:rPr lang="zh-CN" altLang="en-US" b="1" dirty="0">
                <a:solidFill>
                  <a:schemeClr val="tx1"/>
                </a:solidFill>
              </a:rPr>
              <a:t>个数据与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的数据逐一相加即可恢复，即                          与 </a:t>
            </a:r>
            <a:r>
              <a:rPr lang="en-US" altLang="zh-CN" b="1" dirty="0">
                <a:solidFill>
                  <a:schemeClr val="tx1"/>
                </a:solidFill>
              </a:rPr>
              <a:t>{}                  </a:t>
            </a:r>
            <a:r>
              <a:rPr lang="zh-CN" altLang="en-US" b="1" dirty="0">
                <a:solidFill>
                  <a:schemeClr val="tx1"/>
                </a:solidFill>
              </a:rPr>
              <a:t>相加即可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1243965"/>
            <a:ext cx="2926080" cy="77470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0" y="244538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27000" imgH="152400" progId="Equation.KSEE3">
                  <p:embed/>
                </p:oleObj>
              </mc:Choice>
              <mc:Fallback>
                <p:oleObj name="" r:id="rId2" imgW="127000" imgH="152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3300" y="2445385"/>
                        <a:ext cx="1270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092700" y="2445385"/>
          <a:ext cx="101600" cy="14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127000" imgH="152400" progId="Equation.KSEE3">
                  <p:embed/>
                </p:oleObj>
              </mc:Choice>
              <mc:Fallback>
                <p:oleObj name="" r:id="rId4" imgW="127000" imgH="1524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2700" y="2445385"/>
                        <a:ext cx="101600" cy="14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730" y="2919730"/>
            <a:ext cx="2909570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910" y="3769360"/>
            <a:ext cx="2709545" cy="512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055" y="4358005"/>
            <a:ext cx="2421255" cy="4610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775" y="5032375"/>
            <a:ext cx="542925" cy="2762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7365" y="5394960"/>
            <a:ext cx="1504950" cy="342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0785" y="5351780"/>
            <a:ext cx="1000125" cy="428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1535" y="1620520"/>
            <a:ext cx="3352165" cy="247650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8594090" y="2553970"/>
            <a:ext cx="2667000" cy="30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1474450" y="2386330"/>
            <a:ext cx="24384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609330" y="2386330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2170" y="4097020"/>
            <a:ext cx="3351530" cy="33337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 flipH="1">
            <a:off x="9097010" y="2919730"/>
            <a:ext cx="1600200" cy="15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/>
          <p:nvPr/>
        </p:nvGraphicFramePr>
        <p:xfrm>
          <a:off x="8031480" y="131445"/>
          <a:ext cx="379222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4" imgW="2616200" imgH="292100" progId="Equation.KSEE3">
                  <p:embed/>
                </p:oleObj>
              </mc:Choice>
              <mc:Fallback>
                <p:oleObj name="" r:id="rId14" imgW="2616200" imgH="2921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31480" y="131445"/>
                        <a:ext cx="3792220" cy="45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8000365" y="585470"/>
          <a:ext cx="379285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3792220" imgH="479425" progId="Equation.KSEE3">
                  <p:embed/>
                </p:oleObj>
              </mc:Choice>
              <mc:Fallback>
                <p:oleObj name="" r:id="rId16" imgW="3792220" imgH="479425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00365" y="585470"/>
                        <a:ext cx="379285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14510" y="1620520"/>
            <a:ext cx="478790" cy="2486025"/>
          </a:xfrm>
          <a:prstGeom prst="rect">
            <a:avLst/>
          </a:prstGeom>
        </p:spPr>
      </p:pic>
      <p:graphicFrame>
        <p:nvGraphicFramePr>
          <p:cNvPr id="27" name="对象 26"/>
          <p:cNvGraphicFramePr/>
          <p:nvPr/>
        </p:nvGraphicFramePr>
        <p:xfrm>
          <a:off x="7348220" y="1028700"/>
          <a:ext cx="461137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9" imgW="4051935" imgH="513715" progId="Equation.KSEE3">
                  <p:embed/>
                </p:oleObj>
              </mc:Choice>
              <mc:Fallback>
                <p:oleObj name="" r:id="rId19" imgW="4051935" imgH="51371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48220" y="1028700"/>
                        <a:ext cx="461137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0615" y="446699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one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编码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14925" y="444825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two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解码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736060" y="4462276"/>
            <a:ext cx="11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three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60" y="4787265"/>
            <a:ext cx="235267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当一个数据磁盘出错时的解码</a:t>
            </a:r>
            <a:endParaRPr lang="zh-CN" altLang="en-US" sz="1200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7730" y="1988820"/>
            <a:ext cx="631888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编码原理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2659380"/>
            <a:ext cx="5930900" cy="2670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0160" y="5440680"/>
            <a:ext cx="4922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≦ l ≦ m-2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530" y="3774440"/>
            <a:ext cx="5067935" cy="1689735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0280" y="2465705"/>
            <a:ext cx="44710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这里举个例子，说明</a:t>
            </a:r>
            <a:r>
              <a:rPr lang="en-US" altLang="zh-CN" dirty="0">
                <a:solidFill>
                  <a:schemeClr val="bg1"/>
                </a:solidFill>
              </a:rPr>
              <a:t>m=5</a:t>
            </a:r>
            <a:r>
              <a:rPr lang="zh-CN" altLang="en-US" dirty="0">
                <a:solidFill>
                  <a:schemeClr val="bg1"/>
                </a:solidFill>
              </a:rPr>
              <a:t>的编码，由（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）得</a:t>
            </a:r>
            <a:r>
              <a:rPr lang="en-US" altLang="zh-CN" dirty="0">
                <a:solidFill>
                  <a:schemeClr val="bg1"/>
                </a:solidFill>
              </a:rPr>
              <a:t>S=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536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3200" y="2465705"/>
            <a:ext cx="438658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由（3）</a:t>
            </a:r>
            <a:r>
              <a:rPr lang="zh-CN" altLang="en-US" dirty="0">
                <a:solidFill>
                  <a:schemeClr val="bg1"/>
                </a:solidFill>
              </a:rPr>
              <a:t>得出</a:t>
            </a:r>
            <a:r>
              <a:rPr lang="en-US" altLang="zh-CN" dirty="0">
                <a:solidFill>
                  <a:schemeClr val="bg1"/>
                </a:solidFill>
              </a:rPr>
              <a:t>D5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0536" y="4392683"/>
            <a:ext cx="4470788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根据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的值和（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）算出</a:t>
            </a:r>
            <a:r>
              <a:rPr lang="en-US" altLang="zh-CN" dirty="0">
                <a:solidFill>
                  <a:schemeClr val="bg1"/>
                </a:solidFill>
              </a:rPr>
              <a:t>D6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............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749550" cy="6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编码过程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通过编码得到的D5和D6是校验盘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623695" y="2635250"/>
          <a:ext cx="303847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159760" imgH="575945" progId="Equation.KSEE3">
                  <p:embed/>
                </p:oleObj>
              </mc:Choice>
              <mc:Fallback>
                <p:oleObj name="" r:id="rId1" imgW="3159760" imgH="5759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3695" y="2635250"/>
                        <a:ext cx="303847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3659505"/>
            <a:ext cx="4190365" cy="269494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6559550" y="2693670"/>
          <a:ext cx="455295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4" imgW="3748405" imgH="512445" progId="Equation.KSEE3">
                  <p:embed/>
                </p:oleObj>
              </mc:Choice>
              <mc:Fallback>
                <p:oleObj name="" r:id="rId4" imgW="3748405" imgH="5124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9550" y="2693670"/>
                        <a:ext cx="4552950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945" y="3659505"/>
            <a:ext cx="1016635" cy="6432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535" y="3759200"/>
            <a:ext cx="561975" cy="2495550"/>
          </a:xfrm>
          <a:prstGeom prst="rect">
            <a:avLst/>
          </a:prstGeom>
        </p:spPr>
      </p:pic>
      <p:graphicFrame>
        <p:nvGraphicFramePr>
          <p:cNvPr id="29" name="对象 28"/>
          <p:cNvGraphicFramePr/>
          <p:nvPr/>
        </p:nvGraphicFramePr>
        <p:xfrm>
          <a:off x="1090930" y="4614545"/>
          <a:ext cx="4453255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8" imgW="3580130" imgH="457200" progId="Equation.KSEE3">
                  <p:embed/>
                </p:oleObj>
              </mc:Choice>
              <mc:Fallback>
                <p:oleObj name="" r:id="rId8" imgW="3580130" imgH="4572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0930" y="4614545"/>
                        <a:ext cx="4453255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8510" y="3740150"/>
            <a:ext cx="561975" cy="251460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6482080" y="4675505"/>
            <a:ext cx="2453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436360" y="4523105"/>
            <a:ext cx="41148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625080" y="5026025"/>
            <a:ext cx="1234440" cy="1021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000240" y="4599305"/>
            <a:ext cx="1859280" cy="1539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1.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58235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= m , j = m + 1</a:t>
            </a:r>
            <a:endParaRPr lang="en-US" altLang="zh-CN" dirty="0"/>
          </a:p>
          <a:p>
            <a:r>
              <a:rPr lang="zh-CN" altLang="en-US" dirty="0"/>
              <a:t>两个冗余磁盘已经失效，重建就相当于编码的情况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967813" y="148796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2.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40485" y="1492250"/>
            <a:ext cx="953135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&lt;&lt;&lt;&lt;&lt; 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&lt;m , j = m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#D1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一是为所以磁盘增加一个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二是通过公示</a:t>
            </a:r>
            <a:r>
              <a:rPr lang="en-US" altLang="zh-CN" dirty="0">
                <a:sym typeface="+mn-ea"/>
              </a:rPr>
              <a:t>()()Z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）和公式（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）分别计算 </a:t>
            </a:r>
            <a:r>
              <a:rPr lang="en-US" altLang="zh-CN" dirty="0">
                <a:sym typeface="+mn-ea"/>
              </a:rPr>
              <a:t>S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D1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计算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91760" y="2173605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91760" y="2173605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303780"/>
            <a:ext cx="3827780" cy="3098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915" y="3162300"/>
            <a:ext cx="2571115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965" y="3162300"/>
            <a:ext cx="2866390" cy="1905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290" y="4838700"/>
            <a:ext cx="2352675" cy="97155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8837930" y="3728720"/>
            <a:ext cx="1790700" cy="1607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194675" y="3131820"/>
            <a:ext cx="382905" cy="321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470640" y="3162300"/>
            <a:ext cx="321310" cy="290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300" y="480060"/>
            <a:ext cx="722630" cy="460375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7673340" y="1021080"/>
          <a:ext cx="426974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3332480" imgH="385445" progId="Equation.KSEE3">
                  <p:embed/>
                </p:oleObj>
              </mc:Choice>
              <mc:Fallback>
                <p:oleObj name="" r:id="rId8" imgW="3332480" imgH="3854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73340" y="1021080"/>
                        <a:ext cx="426974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9432290" y="4187825"/>
            <a:ext cx="1295400" cy="112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1550650" y="3181985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213090" y="3654425"/>
            <a:ext cx="381000" cy="32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5530" y="3056255"/>
            <a:ext cx="542290" cy="50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88" y="124920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3.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0325" y="1249045"/>
            <a:ext cx="953135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i &lt;&lt;&lt;&lt;&lt; 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&lt;m , j = m + 1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#D1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一是通过公式（</a:t>
            </a:r>
            <a:r>
              <a:rPr lang="en-US" altLang="zh-CN" dirty="0"/>
              <a:t>3</a:t>
            </a:r>
            <a:r>
              <a:rPr lang="zh-CN" altLang="en-US" dirty="0"/>
              <a:t>）改计算 </a:t>
            </a:r>
            <a:r>
              <a:rPr lang="en-US" altLang="zh-CN" dirty="0"/>
              <a:t>D1 </a:t>
            </a:r>
            <a:r>
              <a:rPr lang="zh-CN" altLang="en-US" dirty="0"/>
              <a:t>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二是通过公式（</a:t>
            </a:r>
            <a:r>
              <a:rPr lang="en-US" altLang="zh-CN" dirty="0"/>
              <a:t>2</a:t>
            </a:r>
            <a:r>
              <a:rPr lang="zh-CN" altLang="en-US" dirty="0"/>
              <a:t>）和（</a:t>
            </a:r>
            <a:r>
              <a:rPr lang="en-US" altLang="zh-CN" dirty="0"/>
              <a:t>4</a:t>
            </a:r>
            <a:r>
              <a:rPr lang="zh-CN" altLang="en-US" dirty="0"/>
              <a:t>）计算出 </a:t>
            </a:r>
            <a:r>
              <a:rPr lang="en-US" altLang="zh-CN" dirty="0"/>
              <a:t>D6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465" y="2109470"/>
            <a:ext cx="2505075" cy="1200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35" y="2246630"/>
            <a:ext cx="4508500" cy="28575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7625080" y="3273425"/>
            <a:ext cx="3505200" cy="15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4.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773620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&lt;&lt;&lt;&lt;&lt; 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&lt;m , j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 m 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两个数据磁盘已经失效，这是主要的情况，这里假设 </a:t>
            </a:r>
            <a:r>
              <a:rPr lang="en-US" altLang="zh-CN" dirty="0"/>
              <a:t>D0 </a:t>
            </a:r>
            <a:r>
              <a:rPr lang="zh-CN" altLang="en-US" dirty="0"/>
              <a:t>和 </a:t>
            </a:r>
            <a:r>
              <a:rPr lang="en-US" altLang="zh-CN" dirty="0"/>
              <a:t>D2 </a:t>
            </a:r>
            <a:r>
              <a:rPr lang="zh-CN" altLang="en-US" dirty="0"/>
              <a:t>出现了故障</a:t>
            </a:r>
            <a:endParaRPr lang="zh-CN" altLang="en-US" dirty="0"/>
          </a:p>
          <a:p>
            <a:r>
              <a:rPr lang="en-US" altLang="zh-CN" dirty="0"/>
              <a:t>7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一是为所以磁盘增加一个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二是通过公式（</a:t>
            </a:r>
            <a:r>
              <a:rPr lang="en-US" altLang="zh-CN" dirty="0">
                <a:sym typeface="+mn-ea"/>
              </a:rPr>
              <a:t>77777777777777777777777777777777777&amp;777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7777</a:t>
            </a:r>
            <a:r>
              <a:rPr lang="zh-CN" altLang="en-US" dirty="0">
                <a:sym typeface="+mn-ea"/>
              </a:rPr>
              <a:t>和公式</a:t>
            </a:r>
            <a:r>
              <a:rPr lang="en-US" altLang="zh-CN" dirty="0">
                <a:sym typeface="+mn-ea"/>
              </a:rPr>
              <a:t>777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91760" y="2173605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91760" y="2173605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95" y="3318510"/>
            <a:ext cx="2343150" cy="1628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615" y="3392170"/>
            <a:ext cx="232410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1011535" y="3580130"/>
            <a:ext cx="1524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501120" y="3580130"/>
            <a:ext cx="3048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565" y="484505"/>
            <a:ext cx="910590" cy="4514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9565" y="1160145"/>
            <a:ext cx="2761615" cy="516890"/>
          </a:xfrm>
          <a:prstGeom prst="rect">
            <a:avLst/>
          </a:prstGeom>
        </p:spPr>
      </p:pic>
      <p:graphicFrame>
        <p:nvGraphicFramePr>
          <p:cNvPr id="14" name="对象 13"/>
          <p:cNvGraphicFramePr/>
          <p:nvPr/>
        </p:nvGraphicFramePr>
        <p:xfrm>
          <a:off x="4032250" y="4291965"/>
          <a:ext cx="365823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3166110" imgH="551815" progId="Equation.KSEE3">
                  <p:embed/>
                </p:oleObj>
              </mc:Choice>
              <mc:Fallback>
                <p:oleObj name="" r:id="rId8" imgW="3166110" imgH="55181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2250" y="4291965"/>
                        <a:ext cx="3658235" cy="54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4032250" y="4839335"/>
          <a:ext cx="4855210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0" imgW="5182235" imgH="766445" progId="Equation.KSEE3">
                  <p:embed/>
                </p:oleObj>
              </mc:Choice>
              <mc:Fallback>
                <p:oleObj name="" r:id="rId10" imgW="5182235" imgH="766445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2250" y="4839335"/>
                        <a:ext cx="4855210" cy="71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4031615" y="5445125"/>
          <a:ext cx="4796155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4852035" imgH="550545" progId="Equation.KSEE3">
                  <p:embed/>
                </p:oleObj>
              </mc:Choice>
              <mc:Fallback>
                <p:oleObj name="" r:id="rId12" imgW="4852035" imgH="5505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1615" y="5445125"/>
                        <a:ext cx="4796155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673225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通过公式（</a:t>
            </a:r>
            <a:r>
              <a:rPr lang="en-US" altLang="zh-CN" dirty="0">
                <a:sym typeface="+mn-ea"/>
              </a:rPr>
              <a:t>9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graphicFrame>
        <p:nvGraphicFramePr>
          <p:cNvPr id="17" name="对象 16"/>
          <p:cNvGraphicFramePr/>
          <p:nvPr/>
        </p:nvGraphicFramePr>
        <p:xfrm>
          <a:off x="1344295" y="3943350"/>
          <a:ext cx="365887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" imgW="3165475" imgH="565785" progId="Equation.KSEE3">
                  <p:embed/>
                </p:oleObj>
              </mc:Choice>
              <mc:Fallback>
                <p:oleObj name="" r:id="rId2" imgW="3165475" imgH="565785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4295" y="3943350"/>
                        <a:ext cx="3658870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295" y="2173605"/>
            <a:ext cx="3388360" cy="15957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621030"/>
            <a:ext cx="2568575" cy="485775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1344295" y="4464050"/>
          <a:ext cx="543750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4363720" imgH="564515" progId="Equation.KSEE3">
                  <p:embed/>
                </p:oleObj>
              </mc:Choice>
              <mc:Fallback>
                <p:oleObj name="" r:id="rId6" imgW="4363720" imgH="56451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4295" y="4464050"/>
                        <a:ext cx="543750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11443970" y="3486785"/>
            <a:ext cx="228600" cy="335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655050" y="5437505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749155" y="4555490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260330" y="4089400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/>
          <p:nvPr/>
        </p:nvGraphicFramePr>
        <p:xfrm>
          <a:off x="1344295" y="5000625"/>
          <a:ext cx="5739765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8" imgW="5939790" imgH="559435" progId="Equation.KSEE3">
                  <p:embed/>
                </p:oleObj>
              </mc:Choice>
              <mc:Fallback>
                <p:oleObj name="" r:id="rId8" imgW="5939790" imgH="559435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4295" y="5000625"/>
                        <a:ext cx="5739765" cy="6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 flipV="1">
            <a:off x="11348085" y="402018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8723630" y="4579620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9817735" y="500062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28910" y="4540250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WPS 演示</Application>
  <PresentationFormat>自定义</PresentationFormat>
  <Paragraphs>182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13</vt:i4>
      </vt:variant>
    </vt:vector>
  </HeadingPairs>
  <TitlesOfParts>
    <vt:vector size="54" baseType="lpstr">
      <vt:lpstr>Arial</vt:lpstr>
      <vt:lpstr>宋体</vt:lpstr>
      <vt:lpstr>Wingdings</vt:lpstr>
      <vt:lpstr>Gotham Rounded Medium</vt:lpstr>
      <vt:lpstr>等线</vt:lpstr>
      <vt:lpstr>等线</vt:lpstr>
      <vt:lpstr>Vrinda</vt:lpstr>
      <vt:lpstr>微软雅黑</vt:lpstr>
      <vt:lpstr>Calibri</vt:lpstr>
      <vt:lpstr>MS PGothic</vt:lpstr>
      <vt:lpstr>Futura Bk BT</vt:lpstr>
      <vt:lpstr>Calibri Light</vt:lpstr>
      <vt:lpstr>Adobe 仿宋 Std R</vt:lpstr>
      <vt:lpstr>等线 Light</vt:lpstr>
      <vt:lpstr>Segoe Print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jxy</cp:lastModifiedBy>
  <cp:revision>85</cp:revision>
  <dcterms:created xsi:type="dcterms:W3CDTF">2016-01-19T08:46:00Z</dcterms:created>
  <dcterms:modified xsi:type="dcterms:W3CDTF">2017-02-23T11:38:49Z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