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56"/>
  </p:handoutMasterIdLst>
  <p:sldIdLst>
    <p:sldId id="257" r:id="rId3"/>
    <p:sldId id="368" r:id="rId4"/>
    <p:sldId id="256" r:id="rId5"/>
    <p:sldId id="320" r:id="rId6"/>
    <p:sldId id="258" r:id="rId7"/>
    <p:sldId id="418" r:id="rId9"/>
    <p:sldId id="279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69" r:id="rId47"/>
    <p:sldId id="335" r:id="rId48"/>
    <p:sldId id="336" r:id="rId49"/>
    <p:sldId id="337" r:id="rId50"/>
    <p:sldId id="338" r:id="rId51"/>
    <p:sldId id="340" r:id="rId52"/>
    <p:sldId id="339" r:id="rId53"/>
    <p:sldId id="341" r:id="rId54"/>
    <p:sldId id="27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484E"/>
    <a:srgbClr val="2A2F35"/>
    <a:srgbClr val="8E949A"/>
    <a:srgbClr val="959296"/>
    <a:srgbClr val="C4020F"/>
    <a:srgbClr val="2D3035"/>
    <a:srgbClr val="E60012"/>
    <a:srgbClr val="2B3036"/>
    <a:srgbClr val="A3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27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4" y="270"/>
      </p:cViewPr>
      <p:guideLst>
        <p:guide orient="horz" pos="24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1676399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09886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43374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0BAEED07-8DE3-4D07-B49F-BC592AB2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1C37C26-5488-4AC8-AFE9-D06650A17F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9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slide" Target="slide12.xml"/><Relationship Id="rId3" Type="http://schemas.openxmlformats.org/officeDocument/2006/relationships/image" Target="../media/image11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1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4.xml"/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13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15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8.xml"/><Relationship Id="rId3" Type="http://schemas.openxmlformats.org/officeDocument/2006/relationships/image" Target="../media/image19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7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0.xml"/><Relationship Id="rId3" Type="http://schemas.openxmlformats.org/officeDocument/2006/relationships/image" Target="../media/image21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slide" Target="slide19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6.xml"/><Relationship Id="rId3" Type="http://schemas.openxmlformats.org/officeDocument/2006/relationships/image" Target="../media/image23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21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4.xml"/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23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slide" Target="slide26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25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8.xml"/><Relationship Id="rId3" Type="http://schemas.openxmlformats.org/officeDocument/2006/relationships/image" Target="../media/image29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27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0.xml"/><Relationship Id="rId3" Type="http://schemas.openxmlformats.org/officeDocument/2006/relationships/image" Target="../media/image31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slide" Target="slide29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2.xml"/><Relationship Id="rId3" Type="http://schemas.openxmlformats.org/officeDocument/2006/relationships/image" Target="../media/image33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7.xml"/><Relationship Id="rId3" Type="http://schemas.openxmlformats.org/officeDocument/2006/relationships/image" Target="../media/image34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slide" Target="slide34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slide" Target="slide33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6.xml"/><Relationship Id="rId3" Type="http://schemas.openxmlformats.org/officeDocument/2006/relationships/image" Target="../media/image37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slide" Target="slide35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8.xml"/><Relationship Id="rId3" Type="http://schemas.openxmlformats.org/officeDocument/2006/relationships/image" Target="../media/image39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slide" Target="slide37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40.xml"/><Relationship Id="rId3" Type="http://schemas.openxmlformats.org/officeDocument/2006/relationships/image" Target="../media/image41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slide" Target="slide39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3.png"/><Relationship Id="rId3" Type="http://schemas.openxmlformats.org/officeDocument/2006/relationships/slide" Target="slide42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slide" Target="slide41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slide" Target="slide43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45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45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45.xml"/><Relationship Id="rId2" Type="http://schemas.openxmlformats.org/officeDocument/2006/relationships/image" Target="../media/image50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5.xml"/><Relationship Id="rId2" Type="http://schemas.openxmlformats.org/officeDocument/2006/relationships/image" Target="../media/image5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19.xml"/><Relationship Id="rId7" Type="http://schemas.openxmlformats.org/officeDocument/2006/relationships/slide" Target="slide1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7.xml"/><Relationship Id="rId22" Type="http://schemas.openxmlformats.org/officeDocument/2006/relationships/slide" Target="slide43.xml"/><Relationship Id="rId21" Type="http://schemas.openxmlformats.org/officeDocument/2006/relationships/slide" Target="slide45.xml"/><Relationship Id="rId20" Type="http://schemas.openxmlformats.org/officeDocument/2006/relationships/slide" Target="slide41.xml"/><Relationship Id="rId2" Type="http://schemas.openxmlformats.org/officeDocument/2006/relationships/slide" Target="slide7.xml"/><Relationship Id="rId19" Type="http://schemas.openxmlformats.org/officeDocument/2006/relationships/slide" Target="slide39.xml"/><Relationship Id="rId18" Type="http://schemas.openxmlformats.org/officeDocument/2006/relationships/slide" Target="slide31.xml"/><Relationship Id="rId17" Type="http://schemas.openxmlformats.org/officeDocument/2006/relationships/slide" Target="slide35.xml"/><Relationship Id="rId16" Type="http://schemas.openxmlformats.org/officeDocument/2006/relationships/slide" Target="slide33.xml"/><Relationship Id="rId15" Type="http://schemas.openxmlformats.org/officeDocument/2006/relationships/slide" Target="slide37.xml"/><Relationship Id="rId14" Type="http://schemas.openxmlformats.org/officeDocument/2006/relationships/slide" Target="slide29.xml"/><Relationship Id="rId13" Type="http://schemas.openxmlformats.org/officeDocument/2006/relationships/slide" Target="slide27.xml"/><Relationship Id="rId12" Type="http://schemas.openxmlformats.org/officeDocument/2006/relationships/slide" Target="slide4.xml"/><Relationship Id="rId11" Type="http://schemas.openxmlformats.org/officeDocument/2006/relationships/slide" Target="slide25.xml"/><Relationship Id="rId10" Type="http://schemas.openxmlformats.org/officeDocument/2006/relationships/slide" Target="slide23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5.xml"/><Relationship Id="rId2" Type="http://schemas.openxmlformats.org/officeDocument/2006/relationships/image" Target="../media/image52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5.xml"/><Relationship Id="rId2" Type="http://schemas.openxmlformats.org/officeDocument/2006/relationships/image" Target="../media/image53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5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5.xml"/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8.png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745" y="537210"/>
            <a:ext cx="3322955" cy="327469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0" y="6010980"/>
            <a:ext cx="12230638" cy="847020"/>
            <a:chOff x="3612605" y="4967059"/>
            <a:chExt cx="4585705" cy="3175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2605" y="5055981"/>
              <a:ext cx="4585705" cy="22865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218" y="4967059"/>
              <a:ext cx="1359198" cy="31757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8075925" y="755683"/>
            <a:ext cx="4262035" cy="34943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140796" y="755683"/>
            <a:ext cx="4262035" cy="3494342"/>
          </a:xfrm>
          <a:prstGeom prst="rect">
            <a:avLst/>
          </a:prstGeom>
        </p:spPr>
      </p:pic>
      <p:sp>
        <p:nvSpPr>
          <p:cNvPr id="17" name="文本框 1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852930" y="4153535"/>
            <a:ext cx="8486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E6001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Single Cycle Processor &amp; Compiler </a:t>
            </a:r>
            <a:endParaRPr lang="zh-CN" altLang="en-US" sz="5400" b="1" dirty="0">
              <a:solidFill>
                <a:srgbClr val="2D303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257865" y="508585"/>
            <a:ext cx="567626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Instruction Memory  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Waveform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9223375" y="6489700"/>
            <a:ext cx="296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Instruction Memory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0225" y="3138805"/>
            <a:ext cx="11132185" cy="15468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90388" y="508585"/>
            <a:ext cx="34112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Control Unit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9085" y="1887855"/>
            <a:ext cx="5181600" cy="423037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24445" y="1887855"/>
            <a:ext cx="2858135" cy="423100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973068" y="508585"/>
            <a:ext cx="62458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Control Unit Waveform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10044430" y="6489700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Control Unit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91590" y="2820035"/>
            <a:ext cx="9608820" cy="212598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862703" y="508585"/>
            <a:ext cx="44665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MUX Instruction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7085" y="2440940"/>
            <a:ext cx="8037830" cy="288417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862703" y="508585"/>
            <a:ext cx="446659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MUX Instruction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9602470" y="6489700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MUX Instruction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" y="3057525"/>
            <a:ext cx="11108055" cy="10515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731700" y="508585"/>
            <a:ext cx="27285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Registers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55750" y="1814195"/>
            <a:ext cx="5432425" cy="413829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567295" y="1814195"/>
            <a:ext cx="3029585" cy="41376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314380" y="508585"/>
            <a:ext cx="55632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Registers Waveform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10273030" y="648970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Registers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00150" y="1890395"/>
            <a:ext cx="9790430" cy="435165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405628" y="508585"/>
            <a:ext cx="33807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Sign-extend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3760" y="2414905"/>
            <a:ext cx="8538845" cy="202819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405628" y="508585"/>
            <a:ext cx="338074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Sign-extend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10048240" y="6489700"/>
            <a:ext cx="214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Sign-extend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8640" y="3529965"/>
            <a:ext cx="11094720" cy="62738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033200" y="508585"/>
            <a:ext cx="41255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MUX Registers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2185" y="2499995"/>
            <a:ext cx="7706995" cy="249364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8777189" y="1999355"/>
            <a:ext cx="3487111" cy="285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112857" y="1999355"/>
            <a:ext cx="3487111" cy="2859000"/>
          </a:xfrm>
          <a:prstGeom prst="rect">
            <a:avLst/>
          </a:pr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42640" y="2767965"/>
            <a:ext cx="5504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E6001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Requirments</a:t>
            </a:r>
            <a:endParaRPr lang="en-US" altLang="zh-CN" sz="6000" b="1" dirty="0" smtClean="0">
              <a:solidFill>
                <a:srgbClr val="E6001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3365" y="4322728"/>
            <a:ext cx="9144000" cy="2176264"/>
          </a:xfrm>
        </p:spPr>
        <p:txBody>
          <a:bodyPr/>
          <a:p>
            <a:endParaRPr lang="ro-RO" dirty="0"/>
          </a:p>
          <a:p>
            <a:r>
              <a:rPr lang="ro-RO" dirty="0"/>
              <a:t>Proiect : MicroArhitecturi</a:t>
            </a:r>
            <a:endParaRPr lang="ro-RO" dirty="0"/>
          </a:p>
          <a:p>
            <a:pPr lvl="1"/>
            <a:r>
              <a:rPr lang="ro-RO" dirty="0"/>
              <a:t>MIPS(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Microprocessor without Interlocked Pipelined Stages</a:t>
            </a:r>
            <a:r>
              <a:rPr lang="ro-RO" dirty="0"/>
              <a:t>)</a:t>
            </a:r>
            <a:endParaRPr lang="en-US" dirty="0"/>
          </a:p>
          <a:p>
            <a:r>
              <a:rPr lang="en-US" dirty="0"/>
              <a:t>Extension: Compilator (scripting)</a:t>
            </a:r>
            <a:endParaRPr lang="ro-RO" dirty="0"/>
          </a:p>
          <a:p>
            <a:pPr lvl="1"/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033200" y="508585"/>
            <a:ext cx="412559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MUX Registers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9779635" y="6489700"/>
            <a:ext cx="241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MUX Registers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7565" y="3187700"/>
            <a:ext cx="10515600" cy="137160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429883" y="508585"/>
            <a:ext cx="13322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ALU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115" y="1649095"/>
            <a:ext cx="6034405" cy="420433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>
            <a:hlinkClick r:id="" action="ppaction://noaction"/>
          </p:cNvPr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012563" y="508585"/>
            <a:ext cx="41668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ALU Waveform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10896600" y="648970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ALU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2820035"/>
            <a:ext cx="10515600" cy="167132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58955" y="508585"/>
            <a:ext cx="34740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ALU Control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160" y="1656080"/>
            <a:ext cx="7598410" cy="416941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58955" y="508585"/>
            <a:ext cx="347408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ALU Control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10019030" y="6489700"/>
            <a:ext cx="217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ALU Control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3134995"/>
            <a:ext cx="10515600" cy="104013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50688" y="508585"/>
            <a:ext cx="369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Memory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42235" y="1696720"/>
            <a:ext cx="6907530" cy="44043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50688" y="508585"/>
            <a:ext cx="369062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Data Memory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9917430" y="6489700"/>
            <a:ext cx="227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Data Memory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6215" y="3095625"/>
            <a:ext cx="11800205" cy="111950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52188" y="508585"/>
            <a:ext cx="5087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MUX Data Memory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050" y="2303145"/>
            <a:ext cx="9105900" cy="270510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52188" y="508585"/>
            <a:ext cx="508762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MUX Data Memory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5" name="Text Box 4">
            <a:hlinkClick r:id="rId3" action="ppaction://hlinksldjump"/>
          </p:cNvPr>
          <p:cNvSpPr txBox="1"/>
          <p:nvPr/>
        </p:nvSpPr>
        <p:spPr>
          <a:xfrm>
            <a:off x="9364345" y="6489700"/>
            <a:ext cx="282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MUX Data Memory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75590" y="2908300"/>
            <a:ext cx="11640185" cy="140652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700585" y="508585"/>
            <a:ext cx="27908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Gate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2385" y="2356485"/>
            <a:ext cx="7046595" cy="305371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8777189" y="1999355"/>
            <a:ext cx="3487111" cy="285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112857" y="1999355"/>
            <a:ext cx="3487111" cy="2859000"/>
          </a:xfrm>
          <a:prstGeom prst="rect">
            <a:avLst/>
          </a:pr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43275" y="2459990"/>
            <a:ext cx="5504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E6001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Single Cycle Processor</a:t>
            </a:r>
            <a:endParaRPr lang="en-US" altLang="zh-CN" sz="6000" b="1" dirty="0" smtClean="0">
              <a:solidFill>
                <a:srgbClr val="E6001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64708" y="508585"/>
            <a:ext cx="28625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Gate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5" name="Text Box 4">
            <a:hlinkClick r:id="rId3" action="ppaction://hlinksldjump"/>
          </p:cNvPr>
          <p:cNvSpPr txBox="1"/>
          <p:nvPr/>
        </p:nvSpPr>
        <p:spPr>
          <a:xfrm>
            <a:off x="10255885" y="6489700"/>
            <a:ext cx="193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AND Gate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42440" y="3157855"/>
            <a:ext cx="8707120" cy="13563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932995" y="508585"/>
            <a:ext cx="2326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PC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5505" y="2249805"/>
            <a:ext cx="5380990" cy="290131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15675" y="508585"/>
            <a:ext cx="51606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ADD PC Waveform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90" y="3285490"/>
            <a:ext cx="11537950" cy="73914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5" name="Text Box 4">
            <a:hlinkClick r:id="rId4" action="ppaction://hlinksldjump"/>
          </p:cNvPr>
          <p:cNvSpPr txBox="1"/>
          <p:nvPr/>
        </p:nvSpPr>
        <p:spPr>
          <a:xfrm>
            <a:off x="10255885" y="6489700"/>
            <a:ext cx="193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5" action="ppaction://hlinksldjump"/>
              </a:rPr>
              <a:t>ADD PC Back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04650" y="508585"/>
            <a:ext cx="37826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Shift Left 2 IR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5995" y="2474595"/>
            <a:ext cx="7700645" cy="281749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04650" y="508585"/>
            <a:ext cx="378269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Shift Left 2 IR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5" name="Text Box 4">
            <a:hlinkClick r:id="rId3" action="ppaction://hlinksldjump"/>
          </p:cNvPr>
          <p:cNvSpPr txBox="1"/>
          <p:nvPr/>
        </p:nvSpPr>
        <p:spPr>
          <a:xfrm>
            <a:off x="9657715" y="6489700"/>
            <a:ext cx="253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Shift Left 2 IR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3347720"/>
            <a:ext cx="10515600" cy="106299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842383" y="508585"/>
            <a:ext cx="45072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Shift Left 2 Addr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8555" y="2804795"/>
            <a:ext cx="7374890" cy="246507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842383" y="508585"/>
            <a:ext cx="450723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Shift Left 2 Addr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5" name="Text Box 4">
            <a:hlinkClick r:id="rId3" action="ppaction://hlinksldjump"/>
          </p:cNvPr>
          <p:cNvSpPr txBox="1"/>
          <p:nvPr/>
        </p:nvSpPr>
        <p:spPr>
          <a:xfrm>
            <a:off x="9498330" y="648970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Shift Left 2 Addr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3331845"/>
            <a:ext cx="10515600" cy="11658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58638" y="508585"/>
            <a:ext cx="34747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Branch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470" y="2414270"/>
            <a:ext cx="7211060" cy="248221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58638" y="508585"/>
            <a:ext cx="347472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ADD Branch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5" name="Text Box 4">
            <a:hlinkClick r:id="rId3" action="ppaction://hlinksldjump"/>
          </p:cNvPr>
          <p:cNvSpPr txBox="1"/>
          <p:nvPr/>
        </p:nvSpPr>
        <p:spPr>
          <a:xfrm>
            <a:off x="9498330" y="648970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ADD Branch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7960" y="3204845"/>
            <a:ext cx="11816080" cy="128651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43398" y="508585"/>
            <a:ext cx="35052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MUX Branch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6640" y="2424430"/>
            <a:ext cx="7538085" cy="272224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38673" y="508585"/>
            <a:ext cx="29146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input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1635" y="1898650"/>
            <a:ext cx="24333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8c // lw $t1, 4($zero)</a:t>
            </a:r>
            <a:endParaRPr lang="en-US"/>
          </a:p>
          <a:p>
            <a:r>
              <a:rPr lang="en-US"/>
              <a:t>09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04</a:t>
            </a:r>
            <a:endParaRPr lang="en-US"/>
          </a:p>
          <a:p>
            <a:r>
              <a:rPr lang="en-US"/>
              <a:t>8c // lw $t0, 0($zero)</a:t>
            </a:r>
            <a:endParaRPr lang="en-US"/>
          </a:p>
          <a:p>
            <a:r>
              <a:rPr lang="en-US"/>
              <a:t>08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01 // slt $t8 ,$t1 , $t2</a:t>
            </a:r>
            <a:endParaRPr lang="en-US"/>
          </a:p>
          <a:p>
            <a:r>
              <a:rPr lang="en-US"/>
              <a:t>2a</a:t>
            </a:r>
            <a:endParaRPr lang="en-US"/>
          </a:p>
          <a:p>
            <a:r>
              <a:rPr lang="en-US"/>
              <a:t>c0</a:t>
            </a:r>
            <a:endParaRPr lang="en-US"/>
          </a:p>
          <a:p>
            <a:r>
              <a:rPr lang="en-US"/>
              <a:t>2a</a:t>
            </a:r>
            <a:endParaRPr lang="en-US"/>
          </a:p>
          <a:p>
            <a:r>
              <a:rPr lang="en-US"/>
              <a:t>01 // add $t2, $t1, $t0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50</a:t>
            </a:r>
            <a:endParaRPr lang="en-US"/>
          </a:p>
          <a:p>
            <a:r>
              <a:rPr lang="en-US"/>
              <a:t>20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281045" y="1898650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11 // beq $t2, $t2 , 2</a:t>
            </a:r>
            <a:endParaRPr lang="en-US"/>
          </a:p>
          <a:p>
            <a:r>
              <a:rPr lang="en-US"/>
              <a:t>4a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02</a:t>
            </a:r>
            <a:endParaRPr lang="en-US"/>
          </a:p>
          <a:p>
            <a:r>
              <a:rPr lang="en-US"/>
              <a:t>01 // sub $t3 $t1 $t0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58</a:t>
            </a:r>
            <a:endParaRPr lang="en-US"/>
          </a:p>
          <a:p>
            <a:r>
              <a:rPr lang="en-US"/>
              <a:t>22</a:t>
            </a:r>
            <a:endParaRPr lang="en-US"/>
          </a:p>
          <a:p>
            <a:r>
              <a:rPr lang="en-US"/>
              <a:t>01 // and $t4 $t1 $t0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60</a:t>
            </a:r>
            <a:endParaRPr lang="en-US"/>
          </a:p>
          <a:p>
            <a:r>
              <a:rPr lang="en-US"/>
              <a:t>24</a:t>
            </a:r>
            <a:endParaRPr lang="en-US"/>
          </a:p>
          <a:p>
            <a:r>
              <a:rPr lang="en-US"/>
              <a:t>01 // or $t5 $t1 $t0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68</a:t>
            </a:r>
            <a:endParaRPr lang="en-US"/>
          </a:p>
          <a:p>
            <a:r>
              <a:rPr lang="en-US"/>
              <a:t>25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46495" y="1898650"/>
            <a:ext cx="2540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ac // sw $t3, 16($zero)</a:t>
            </a:r>
            <a:endParaRPr lang="en-US"/>
          </a:p>
          <a:p>
            <a:r>
              <a:rPr lang="en-US"/>
              <a:t>0b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10</a:t>
            </a:r>
            <a:endParaRPr lang="en-US"/>
          </a:p>
          <a:p>
            <a:r>
              <a:rPr lang="en-US"/>
              <a:t>ac // sw $t2, 24($zero)</a:t>
            </a:r>
            <a:endParaRPr lang="en-US"/>
          </a:p>
          <a:p>
            <a:r>
              <a:rPr lang="en-US"/>
              <a:t>0a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18</a:t>
            </a:r>
            <a:endParaRPr lang="en-US"/>
          </a:p>
          <a:p>
            <a:r>
              <a:rPr lang="en-US"/>
              <a:t>8c // lw $t6, 16($zero)</a:t>
            </a:r>
            <a:endParaRPr lang="en-US"/>
          </a:p>
          <a:p>
            <a:r>
              <a:rPr lang="en-US"/>
              <a:t>0e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10</a:t>
            </a:r>
            <a:endParaRPr lang="en-US"/>
          </a:p>
          <a:p>
            <a:r>
              <a:rPr lang="en-US"/>
              <a:t>8c // lw $t7, 24($zero)</a:t>
            </a:r>
            <a:endParaRPr lang="en-US"/>
          </a:p>
          <a:p>
            <a:r>
              <a:rPr lang="en-US"/>
              <a:t>0f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18</a:t>
            </a:r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11945" y="189865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08 // j 12($zero)  12 -&gt; jump addr</a:t>
            </a:r>
            <a:endParaRPr lang="en-US"/>
          </a:p>
          <a:p>
            <a:r>
              <a:rPr lang="en-US">
                <a:sym typeface="+mn-ea"/>
              </a:rPr>
              <a:t>00</a:t>
            </a:r>
            <a:endParaRPr lang="en-US"/>
          </a:p>
          <a:p>
            <a:r>
              <a:rPr lang="en-US">
                <a:sym typeface="+mn-ea"/>
              </a:rPr>
              <a:t>00</a:t>
            </a:r>
            <a:endParaRPr lang="en-US"/>
          </a:p>
          <a:p>
            <a:r>
              <a:rPr lang="en-US">
                <a:sym typeface="+mn-ea"/>
              </a:rPr>
              <a:t>0c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43398" y="508585"/>
            <a:ext cx="350520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MUX Branch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7" name="Text Box 6">
            <a:hlinkClick r:id="rId3" action="ppaction://hlinksldjump"/>
          </p:cNvPr>
          <p:cNvSpPr txBox="1"/>
          <p:nvPr/>
        </p:nvSpPr>
        <p:spPr>
          <a:xfrm>
            <a:off x="9498330" y="648970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MUX Branch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3055" y="3424555"/>
            <a:ext cx="11565255" cy="120269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60885" y="508585"/>
            <a:ext cx="30702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MUX Jump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83180" y="2384425"/>
            <a:ext cx="7024370" cy="279400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560885" y="508585"/>
            <a:ext cx="307022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MUX Jump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Waveform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7" name="Text Box 6">
            <a:hlinkClick r:id="rId3" action="ppaction://hlinksldjump"/>
          </p:cNvPr>
          <p:cNvSpPr txBox="1"/>
          <p:nvPr/>
        </p:nvSpPr>
        <p:spPr>
          <a:xfrm>
            <a:off x="9498330" y="648970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MUX Jump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3515" y="3166110"/>
            <a:ext cx="11824970" cy="138874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452300" y="508585"/>
            <a:ext cx="3287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Data output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15955" y="648970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 i="1">
                <a:solidFill>
                  <a:srgbClr val="44484E"/>
                </a:solidFill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2B3036"/>
                      <wpsdc:folHlinkClr xmlns:wpsdc="http://www.wps.cn/officeDocument/2017/drawingmlCustomData" val="2B3036"/>
                      <wpsdc:hlinkUnderline xmlns:wpsdc="http://www.wps.cn/officeDocument/2017/drawingmlCustomData" val="0"/>
                    </a:ext>
                  </a:extLst>
                </a:hlinkClick>
              </a:rPr>
              <a:t>Data input</a:t>
            </a:r>
            <a:endParaRPr lang="en-US" sz="1800" b="1" i="1">
              <a:solidFill>
                <a:srgbClr val="44484E"/>
              </a:solidFill>
              <a:hlinkClick r:id="rId3" action="ppaction://hlinksldjump">
                <a:extLst>
                  <a:ext uri="{DAF060AB-1E55-43B9-8AAB-6FB025537F2F}">
                    <wpsdc:hlinkClr xmlns:wpsdc="http://www.wps.cn/officeDocument/2017/drawingmlCustomData" val="2B3036"/>
                    <wpsdc:folHlinkClr xmlns:wpsdc="http://www.wps.cn/officeDocument/2017/drawingmlCustomData" val="2B3036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9960" y="1967865"/>
            <a:ext cx="10292715" cy="435165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452300" y="508585"/>
            <a:ext cx="3287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Data output</a:t>
            </a:r>
            <a:endParaRPr lang="en-US" altLang="zh-CN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94670" y="6489700"/>
            <a:ext cx="149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 i="1">
                <a:solidFill>
                  <a:srgbClr val="44484E"/>
                </a:solidFill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2B3036"/>
                      <wpsdc:folHlinkClr xmlns:wpsdc="http://www.wps.cn/officeDocument/2017/drawingmlCustomData" val="2B3036"/>
                      <wpsdc:hlinkUnderline xmlns:wpsdc="http://www.wps.cn/officeDocument/2017/drawingmlCustomData" val="0"/>
                    </a:ext>
                  </a:extLst>
                </a:hlinkClick>
              </a:rPr>
              <a:t>Data output</a:t>
            </a:r>
            <a:endParaRPr lang="en-US" sz="1800" b="1" i="1">
              <a:solidFill>
                <a:srgbClr val="44484E"/>
              </a:solidFill>
              <a:hlinkClick r:id="rId3" action="ppaction://hlinksldjump">
                <a:extLst>
                  <a:ext uri="{DAF060AB-1E55-43B9-8AAB-6FB025537F2F}">
                    <wpsdc:hlinkClr xmlns:wpsdc="http://www.wps.cn/officeDocument/2017/drawingmlCustomData" val="2B3036"/>
                    <wpsdc:folHlinkClr xmlns:wpsdc="http://www.wps.cn/officeDocument/2017/drawingmlCustomData" val="2B3036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7565" y="2854960"/>
            <a:ext cx="10515600" cy="160147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8777189" y="1999355"/>
            <a:ext cx="3487111" cy="285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112857" y="1999355"/>
            <a:ext cx="3487111" cy="2859000"/>
          </a:xfrm>
          <a:prstGeom prst="rect">
            <a:avLst/>
          </a:prstGeom>
        </p:spPr>
      </p:pic>
      <p:sp>
        <p:nvSpPr>
          <p:cNvPr id="9" name="文本框 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43275" y="2780030"/>
            <a:ext cx="5504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E6001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Compiler</a:t>
            </a:r>
            <a:endParaRPr lang="en-US" altLang="zh-CN" sz="6000" b="1" dirty="0" smtClean="0">
              <a:solidFill>
                <a:srgbClr val="E6001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691888" y="508585"/>
            <a:ext cx="48082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input/output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2150" y="1938655"/>
            <a:ext cx="24333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Input:</a:t>
            </a:r>
            <a:endParaRPr lang="en-US"/>
          </a:p>
          <a:p>
            <a:endParaRPr lang="en-US"/>
          </a:p>
          <a:p>
            <a:r>
              <a:rPr lang="en-US"/>
              <a:t>lw $t1, 4($zero)</a:t>
            </a:r>
            <a:endParaRPr lang="en-US"/>
          </a:p>
          <a:p>
            <a:r>
              <a:rPr lang="en-US"/>
              <a:t>lw $t0, 0($zero)</a:t>
            </a:r>
            <a:endParaRPr lang="en-US"/>
          </a:p>
          <a:p>
            <a:r>
              <a:rPr lang="en-US"/>
              <a:t>slt $t8 ,$t1, $t2</a:t>
            </a:r>
            <a:endParaRPr lang="en-US"/>
          </a:p>
          <a:p>
            <a:r>
              <a:rPr lang="en-US"/>
              <a:t>add $t2, $t1, $t0</a:t>
            </a:r>
            <a:endParaRPr lang="en-US"/>
          </a:p>
          <a:p>
            <a:r>
              <a:rPr lang="en-US"/>
              <a:t>beq $t2, $t2, 2</a:t>
            </a:r>
            <a:endParaRPr lang="en-US"/>
          </a:p>
          <a:p>
            <a:r>
              <a:rPr lang="en-US"/>
              <a:t>sub $t3, $t1, $t0</a:t>
            </a:r>
            <a:endParaRPr lang="en-US"/>
          </a:p>
          <a:p>
            <a:r>
              <a:rPr lang="en-US"/>
              <a:t>and $t4, $t1, $t0</a:t>
            </a:r>
            <a:endParaRPr lang="en-US"/>
          </a:p>
          <a:p>
            <a:r>
              <a:rPr lang="en-US"/>
              <a:t>or $t5, $t1, $t0</a:t>
            </a:r>
            <a:endParaRPr lang="en-US"/>
          </a:p>
          <a:p>
            <a:r>
              <a:rPr lang="en-US"/>
              <a:t>sw $t3, 16($zero)</a:t>
            </a:r>
            <a:endParaRPr lang="en-US"/>
          </a:p>
          <a:p>
            <a:r>
              <a:rPr lang="en-US"/>
              <a:t>sw $t2, 24($zero)</a:t>
            </a:r>
            <a:endParaRPr lang="en-US"/>
          </a:p>
          <a:p>
            <a:r>
              <a:rPr lang="en-US"/>
              <a:t>lw $t6, 16($zero)</a:t>
            </a:r>
            <a:endParaRPr lang="en-US"/>
          </a:p>
          <a:p>
            <a:r>
              <a:rPr lang="en-US"/>
              <a:t>lw $t7, 24($zero)</a:t>
            </a:r>
            <a:endParaRPr lang="en-US"/>
          </a:p>
          <a:p>
            <a:r>
              <a:rPr lang="en-US"/>
              <a:t>j 12($zero)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702050" y="2040890"/>
            <a:ext cx="9810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Output:</a:t>
            </a:r>
            <a:endParaRPr lang="en-US"/>
          </a:p>
          <a:p>
            <a:endParaRPr lang="en-US"/>
          </a:p>
          <a:p>
            <a:r>
              <a:rPr lang="en-US"/>
              <a:t>8c </a:t>
            </a:r>
            <a:endParaRPr lang="en-US"/>
          </a:p>
          <a:p>
            <a:r>
              <a:rPr lang="en-US"/>
              <a:t>09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04</a:t>
            </a:r>
            <a:endParaRPr lang="en-US"/>
          </a:p>
          <a:p>
            <a:endParaRPr lang="en-US"/>
          </a:p>
          <a:p>
            <a:r>
              <a:rPr lang="en-US"/>
              <a:t>8c</a:t>
            </a:r>
            <a:endParaRPr lang="en-US"/>
          </a:p>
          <a:p>
            <a:r>
              <a:rPr lang="en-US"/>
              <a:t>08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endParaRPr lang="en-US"/>
          </a:p>
          <a:p>
            <a:r>
              <a:rPr lang="en-US"/>
              <a:t>01</a:t>
            </a:r>
            <a:endParaRPr lang="en-US"/>
          </a:p>
          <a:p>
            <a:r>
              <a:rPr lang="en-US"/>
              <a:t>2a</a:t>
            </a:r>
            <a:endParaRPr lang="en-US"/>
          </a:p>
          <a:p>
            <a:r>
              <a:rPr lang="en-US"/>
              <a:t>c0</a:t>
            </a:r>
            <a:endParaRPr lang="en-US"/>
          </a:p>
          <a:p>
            <a:r>
              <a:rPr lang="en-US"/>
              <a:t>2a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005070" y="2040890"/>
            <a:ext cx="9810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01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50</a:t>
            </a:r>
            <a:endParaRPr lang="en-US"/>
          </a:p>
          <a:p>
            <a:r>
              <a:rPr lang="en-US"/>
              <a:t>20</a:t>
            </a:r>
            <a:endParaRPr lang="en-US"/>
          </a:p>
          <a:p>
            <a:endParaRPr lang="en-US"/>
          </a:p>
          <a:p>
            <a:r>
              <a:rPr lang="en-US"/>
              <a:t>11</a:t>
            </a:r>
            <a:endParaRPr lang="en-US"/>
          </a:p>
          <a:p>
            <a:r>
              <a:rPr lang="en-US"/>
              <a:t>4a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02</a:t>
            </a:r>
            <a:endParaRPr lang="en-US"/>
          </a:p>
          <a:p>
            <a:endParaRPr lang="en-US"/>
          </a:p>
          <a:p>
            <a:r>
              <a:rPr lang="en-US"/>
              <a:t>01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58</a:t>
            </a:r>
            <a:endParaRPr lang="en-US"/>
          </a:p>
          <a:p>
            <a:r>
              <a:rPr lang="en-US"/>
              <a:t>22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08090" y="2040890"/>
            <a:ext cx="9810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01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60</a:t>
            </a:r>
            <a:endParaRPr lang="en-US"/>
          </a:p>
          <a:p>
            <a:r>
              <a:rPr lang="en-US"/>
              <a:t>24</a:t>
            </a:r>
            <a:endParaRPr lang="en-US"/>
          </a:p>
          <a:p>
            <a:endParaRPr lang="en-US"/>
          </a:p>
          <a:p>
            <a:r>
              <a:rPr lang="en-US"/>
              <a:t>01</a:t>
            </a:r>
            <a:endParaRPr lang="en-US"/>
          </a:p>
          <a:p>
            <a:r>
              <a:rPr lang="en-US"/>
              <a:t>28</a:t>
            </a:r>
            <a:endParaRPr lang="en-US"/>
          </a:p>
          <a:p>
            <a:r>
              <a:rPr lang="en-US"/>
              <a:t>68</a:t>
            </a:r>
            <a:endParaRPr lang="en-US"/>
          </a:p>
          <a:p>
            <a:r>
              <a:rPr lang="en-US"/>
              <a:t>25</a:t>
            </a:r>
            <a:endParaRPr lang="en-US"/>
          </a:p>
          <a:p>
            <a:endParaRPr lang="en-US"/>
          </a:p>
          <a:p>
            <a:r>
              <a:rPr lang="en-US"/>
              <a:t>ac</a:t>
            </a:r>
            <a:endParaRPr lang="en-US"/>
          </a:p>
          <a:p>
            <a:r>
              <a:rPr lang="en-US"/>
              <a:t>0b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10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31710" y="2040890"/>
            <a:ext cx="9810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ac</a:t>
            </a:r>
            <a:endParaRPr lang="en-US"/>
          </a:p>
          <a:p>
            <a:r>
              <a:rPr lang="en-US"/>
              <a:t>0a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18</a:t>
            </a:r>
            <a:endParaRPr lang="en-US"/>
          </a:p>
          <a:p>
            <a:endParaRPr lang="en-US"/>
          </a:p>
          <a:p>
            <a:r>
              <a:rPr lang="en-US"/>
              <a:t>8c</a:t>
            </a:r>
            <a:endParaRPr lang="en-US"/>
          </a:p>
          <a:p>
            <a:r>
              <a:rPr lang="en-US"/>
              <a:t>0e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10</a:t>
            </a:r>
            <a:endParaRPr lang="en-US"/>
          </a:p>
          <a:p>
            <a:endParaRPr lang="en-US"/>
          </a:p>
          <a:p>
            <a:r>
              <a:rPr lang="en-US"/>
              <a:t>8c</a:t>
            </a:r>
            <a:endParaRPr lang="en-US"/>
          </a:p>
          <a:p>
            <a:r>
              <a:rPr lang="en-US"/>
              <a:t>0f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18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457565" y="2040890"/>
            <a:ext cx="9810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08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00</a:t>
            </a:r>
            <a:endParaRPr lang="en-US"/>
          </a:p>
          <a:p>
            <a:r>
              <a:rPr lang="en-US"/>
              <a:t>0c</a:t>
            </a:r>
            <a:endParaRPr lang="en-US"/>
          </a:p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1341755" y="2145030"/>
            <a:ext cx="1935480" cy="256794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pic>
        <p:nvPicPr>
          <p:cNvPr id="9" name="Picture Placeholder 8"/>
          <p:cNvPicPr>
            <a:picLocks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094605" y="491490"/>
            <a:ext cx="2002155" cy="601599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pic>
        <p:nvPicPr>
          <p:cNvPr id="12" name="Picture Placeholder 11"/>
          <p:cNvPicPr>
            <a:picLocks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8914130" y="2145030"/>
            <a:ext cx="1851025" cy="270954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5" action="ppaction://hlinksldjump"/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1424940"/>
            <a:ext cx="8415020" cy="478663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145" y="772795"/>
            <a:ext cx="5045075" cy="545338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shot 2022-09-24 1509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0"/>
            <a:ext cx="9150985" cy="6858000"/>
          </a:xfrm>
          <a:prstGeom prst="rect">
            <a:avLst/>
          </a:prstGeom>
          <a:ln w="3175">
            <a:solidFill>
              <a:srgbClr val="2B3036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690880" y="4137025"/>
            <a:ext cx="21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3" name="Rectangles 22">
            <a:hlinkClick r:id="rId2" action="ppaction://hlinksldjump"/>
          </p:cNvPr>
          <p:cNvSpPr/>
          <p:nvPr/>
        </p:nvSpPr>
        <p:spPr>
          <a:xfrm>
            <a:off x="1962150" y="3886835"/>
            <a:ext cx="312420" cy="8153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>
            <a:hlinkClick r:id="rId3" action="ppaction://hlinksldjump"/>
          </p:cNvPr>
          <p:cNvSpPr/>
          <p:nvPr/>
        </p:nvSpPr>
        <p:spPr>
          <a:xfrm>
            <a:off x="3028315" y="4060190"/>
            <a:ext cx="756920" cy="12242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>
            <a:hlinkClick r:id="rId4" action="ppaction://hlinksldjump"/>
          </p:cNvPr>
          <p:cNvSpPr/>
          <p:nvPr/>
        </p:nvSpPr>
        <p:spPr>
          <a:xfrm>
            <a:off x="5104765" y="1993900"/>
            <a:ext cx="624205" cy="16643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9" name="Oval 28">
            <a:hlinkClick r:id="rId5" action="ppaction://hlinksldjump"/>
          </p:cNvPr>
          <p:cNvSpPr/>
          <p:nvPr/>
        </p:nvSpPr>
        <p:spPr>
          <a:xfrm>
            <a:off x="5179695" y="4583430"/>
            <a:ext cx="271145" cy="6769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>
            <a:hlinkClick r:id="rId6" action="ppaction://hlinksldjump"/>
          </p:cNvPr>
          <p:cNvSpPr/>
          <p:nvPr/>
        </p:nvSpPr>
        <p:spPr>
          <a:xfrm>
            <a:off x="5598795" y="3858895"/>
            <a:ext cx="1101090" cy="16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>
            <a:hlinkClick r:id="rId7" action="ppaction://hlinksldjump"/>
          </p:cNvPr>
          <p:cNvSpPr/>
          <p:nvPr/>
        </p:nvSpPr>
        <p:spPr>
          <a:xfrm>
            <a:off x="5834380" y="5685155"/>
            <a:ext cx="463550" cy="72517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>
            <a:hlinkClick r:id="rId8" action="ppaction://hlinksldjump"/>
          </p:cNvPr>
          <p:cNvSpPr/>
          <p:nvPr/>
        </p:nvSpPr>
        <p:spPr>
          <a:xfrm>
            <a:off x="7200265" y="4646930"/>
            <a:ext cx="271145" cy="6769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>
            <a:hlinkClick r:id="rId9" action="ppaction://hlinksldjump"/>
          </p:cNvPr>
          <p:cNvSpPr/>
          <p:nvPr/>
        </p:nvSpPr>
        <p:spPr>
          <a:xfrm>
            <a:off x="7681595" y="4138930"/>
            <a:ext cx="70866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>
            <a:hlinkClick r:id="rId10" action="ppaction://hlinksldjump"/>
          </p:cNvPr>
          <p:cNvSpPr/>
          <p:nvPr/>
        </p:nvSpPr>
        <p:spPr>
          <a:xfrm>
            <a:off x="7409180" y="5685155"/>
            <a:ext cx="463550" cy="72517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>
            <a:hlinkClick r:id="rId11" action="ppaction://hlinksldjump"/>
          </p:cNvPr>
          <p:cNvSpPr/>
          <p:nvPr/>
        </p:nvSpPr>
        <p:spPr>
          <a:xfrm>
            <a:off x="8813800" y="4544060"/>
            <a:ext cx="756920" cy="122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ight Arrow 35">
            <a:hlinkClick r:id="rId12" action="ppaction://hlinksldjump"/>
          </p:cNvPr>
          <p:cNvSpPr/>
          <p:nvPr/>
        </p:nvSpPr>
        <p:spPr>
          <a:xfrm>
            <a:off x="819785" y="3987800"/>
            <a:ext cx="645795" cy="595630"/>
          </a:xfrm>
          <a:prstGeom prst="rightArrow">
            <a:avLst/>
          </a:prstGeom>
          <a:solidFill>
            <a:srgbClr val="E60012">
              <a:alpha val="44000"/>
            </a:srgbClr>
          </a:solidFill>
          <a:ln>
            <a:solidFill>
              <a:srgbClr val="2B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>
            <a:hlinkClick r:id="rId13" action="ppaction://hlinksldjump"/>
          </p:cNvPr>
          <p:cNvSpPr/>
          <p:nvPr/>
        </p:nvSpPr>
        <p:spPr>
          <a:xfrm>
            <a:off x="9821545" y="4702175"/>
            <a:ext cx="271145" cy="6769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ound Same Side Corner Rectangle 38">
            <a:hlinkClick r:id="rId14" action="ppaction://hlinksldjump"/>
          </p:cNvPr>
          <p:cNvSpPr/>
          <p:nvPr/>
        </p:nvSpPr>
        <p:spPr>
          <a:xfrm rot="5400000">
            <a:off x="8663305" y="2167890"/>
            <a:ext cx="307340" cy="272415"/>
          </a:xfrm>
          <a:prstGeom prst="round2Same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s 39">
            <a:hlinkClick r:id="rId15" action="ppaction://hlinksldjump"/>
          </p:cNvPr>
          <p:cNvSpPr/>
          <p:nvPr/>
        </p:nvSpPr>
        <p:spPr>
          <a:xfrm>
            <a:off x="7806690" y="664845"/>
            <a:ext cx="70866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>
            <a:hlinkClick r:id="rId16" action="ppaction://hlinksldjump"/>
          </p:cNvPr>
          <p:cNvSpPr/>
          <p:nvPr/>
        </p:nvSpPr>
        <p:spPr>
          <a:xfrm>
            <a:off x="4682490" y="249555"/>
            <a:ext cx="370840" cy="5118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>
            <a:hlinkClick r:id="rId17" action="ppaction://hlinksldjump"/>
          </p:cNvPr>
          <p:cNvSpPr/>
          <p:nvPr/>
        </p:nvSpPr>
        <p:spPr>
          <a:xfrm>
            <a:off x="7248525" y="1257935"/>
            <a:ext cx="370840" cy="5118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s 42">
            <a:hlinkClick r:id="rId18" action="ppaction://hlinksldjump"/>
          </p:cNvPr>
          <p:cNvSpPr/>
          <p:nvPr/>
        </p:nvSpPr>
        <p:spPr>
          <a:xfrm>
            <a:off x="2931160" y="346710"/>
            <a:ext cx="70866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>
            <a:hlinkClick r:id="rId19" action="ppaction://hlinksldjump"/>
          </p:cNvPr>
          <p:cNvSpPr/>
          <p:nvPr/>
        </p:nvSpPr>
        <p:spPr>
          <a:xfrm>
            <a:off x="8898255" y="628650"/>
            <a:ext cx="271145" cy="6769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>
            <a:hlinkClick r:id="rId20" action="ppaction://hlinksldjump"/>
          </p:cNvPr>
          <p:cNvSpPr/>
          <p:nvPr/>
        </p:nvSpPr>
        <p:spPr>
          <a:xfrm>
            <a:off x="9354820" y="628650"/>
            <a:ext cx="271145" cy="6769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46125" y="4163060"/>
            <a:ext cx="862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bg1"/>
                </a:solidFill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E60012"/>
                      <wpsdc:folHlinkClr xmlns:wpsdc="http://www.wps.cn/officeDocument/2017/drawingmlCustomData" val="E60012"/>
                      <wpsdc:hlinkUnderline xmlns:wpsdc="http://www.wps.cn/officeDocument/2017/drawingmlCustomData" val="0"/>
                    </a:ext>
                  </a:extLst>
                </a:hlinkClick>
              </a:rPr>
              <a:t>Data input</a:t>
            </a:r>
            <a:endParaRPr lang="en-US" sz="1000">
              <a:solidFill>
                <a:schemeClr val="bg1"/>
              </a:solidFill>
              <a:hlinkClick r:id="rId12" action="ppaction://hlinksldjump">
                <a:extLst>
                  <a:ext uri="{DAF060AB-1E55-43B9-8AAB-6FB025537F2F}">
                    <wpsdc:hlinkClr xmlns:wpsdc="http://www.wps.cn/officeDocument/2017/drawingmlCustomData" val="E60012"/>
                    <wpsdc:folHlinkClr xmlns:wpsdc="http://www.wps.cn/officeDocument/2017/drawingmlCustomData" val="E60012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  <p:sp>
        <p:nvSpPr>
          <p:cNvPr id="5" name="Right Arrow 4">
            <a:hlinkClick r:id="rId21" action="ppaction://hlinksldjump"/>
          </p:cNvPr>
          <p:cNvSpPr/>
          <p:nvPr/>
        </p:nvSpPr>
        <p:spPr>
          <a:xfrm>
            <a:off x="45085" y="3988435"/>
            <a:ext cx="645795" cy="595630"/>
          </a:xfrm>
          <a:prstGeom prst="rightArrow">
            <a:avLst/>
          </a:prstGeom>
          <a:solidFill>
            <a:srgbClr val="00B050"/>
          </a:solidFill>
          <a:ln>
            <a:solidFill>
              <a:srgbClr val="2B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0" y="4171950"/>
            <a:ext cx="746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bg1"/>
                </a:solidFill>
                <a:hlinkClick r:id="rId21" action="ppaction://hlinksldjump">
                  <a:extLst>
                    <a:ext uri="{DAF060AB-1E55-43B9-8AAB-6FB025537F2F}">
                      <wpsdc:hlinkClr xmlns:wpsdc="http://www.wps.cn/officeDocument/2017/drawingmlCustomData" val="92D050"/>
                      <wpsdc:folHlinkClr xmlns:wpsdc="http://www.wps.cn/officeDocument/2017/drawingmlCustomData" val="92D050"/>
                      <wpsdc:hlinkUnderline xmlns:wpsdc="http://www.wps.cn/officeDocument/2017/drawingmlCustomData" val="0"/>
                    </a:ext>
                  </a:extLst>
                </a:hlinkClick>
              </a:rPr>
              <a:t>Compiler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" name="Right Arrow 1">
            <a:hlinkClick r:id="rId22" action="ppaction://hlinksldjump"/>
          </p:cNvPr>
          <p:cNvSpPr/>
          <p:nvPr/>
        </p:nvSpPr>
        <p:spPr>
          <a:xfrm>
            <a:off x="11033760" y="3987800"/>
            <a:ext cx="645795" cy="595630"/>
          </a:xfrm>
          <a:prstGeom prst="rightArrow">
            <a:avLst/>
          </a:prstGeom>
          <a:solidFill>
            <a:srgbClr val="0070C0"/>
          </a:solidFill>
          <a:ln>
            <a:solidFill>
              <a:srgbClr val="2B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958195" y="4163695"/>
            <a:ext cx="862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rgbClr val="0070C0"/>
                </a:solidFill>
                <a:hlinkClick r:id="rId22" action="ppaction://hlinksldjump">
                  <a:extLst>
                    <a:ext uri="{DAF060AB-1E55-43B9-8AAB-6FB025537F2F}">
                      <wpsdc:hlinkClr xmlns:wpsdc="http://www.wps.cn/officeDocument/2017/drawingmlCustomData" val="5B9BD5"/>
                      <wpsdc:folHlinkClr xmlns:wpsdc="http://www.wps.cn/officeDocument/2017/drawingmlCustomData" val="5B9BD5"/>
                      <wpsdc:hlinkUnderline xmlns:wpsdc="http://www.wps.cn/officeDocument/2017/drawingmlCustomData" val="0"/>
                    </a:ext>
                  </a:extLst>
                </a:hlinkClick>
              </a:rPr>
              <a:t>Data output</a:t>
            </a:r>
            <a:endParaRPr lang="en-US" sz="800">
              <a:solidFill>
                <a:srgbClr val="0070C0"/>
              </a:solidFill>
              <a:hlinkClick r:id="rId22" action="ppaction://hlinksldjump">
                <a:extLst>
                  <a:ext uri="{DAF060AB-1E55-43B9-8AAB-6FB025537F2F}">
                    <wpsdc:hlinkClr xmlns:wpsdc="http://www.wps.cn/officeDocument/2017/drawingmlCustomData" val="5B9BD5"/>
                    <wpsdc:folHlinkClr xmlns:wpsdc="http://www.wps.cn/officeDocument/2017/drawingmlCustomData" val="5B9BD5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290" y="1681480"/>
            <a:ext cx="8058785" cy="405574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955" y="428625"/>
            <a:ext cx="6308090" cy="600011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010980"/>
            <a:ext cx="12230638" cy="847020"/>
            <a:chOff x="3612605" y="4967059"/>
            <a:chExt cx="4585705" cy="3175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12605" y="5055981"/>
              <a:ext cx="4585705" cy="22865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218" y="4967059"/>
              <a:ext cx="1359198" cy="31757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8075925" y="755683"/>
            <a:ext cx="4262035" cy="34943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140796" y="755683"/>
            <a:ext cx="4262035" cy="3494342"/>
          </a:xfrm>
          <a:prstGeom prst="rect">
            <a:avLst/>
          </a:prstGeom>
        </p:spPr>
      </p:pic>
      <p:sp>
        <p:nvSpPr>
          <p:cNvPr id="17" name="文本框 1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803400" y="1838325"/>
            <a:ext cx="85852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E6001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  </a:t>
            </a:r>
            <a:endParaRPr lang="en-US" altLang="zh-CN" sz="6000" b="1" dirty="0">
              <a:solidFill>
                <a:srgbClr val="E6001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6000" b="1" dirty="0">
                <a:solidFill>
                  <a:srgbClr val="2D303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by</a:t>
            </a:r>
            <a:endParaRPr lang="en-US" altLang="zh-CN" sz="6000" b="1" dirty="0">
              <a:solidFill>
                <a:srgbClr val="2D303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6000" b="1" dirty="0">
                <a:solidFill>
                  <a:srgbClr val="2D303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Arhip C-tin Alexandru</a:t>
            </a:r>
            <a:endParaRPr lang="zh-CN" altLang="en-US" sz="6000" b="1" dirty="0">
              <a:solidFill>
                <a:srgbClr val="2D303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97870" y="648970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Compiler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3" name="Picture 2" descr="MI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0" y="464820"/>
            <a:ext cx="6835140" cy="592836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616255" y="508585"/>
            <a:ext cx="9594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PC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185" y="1530985"/>
            <a:ext cx="4913630" cy="4161790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4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198935" y="508585"/>
            <a:ext cx="37941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PC Waveform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4" name="Text Box 3">
            <a:hlinkClick r:id="rId3" action="ppaction://hlinksldjump"/>
          </p:cNvPr>
          <p:cNvSpPr txBox="1"/>
          <p:nvPr/>
        </p:nvSpPr>
        <p:spPr>
          <a:xfrm>
            <a:off x="10815320" y="6489700"/>
            <a:ext cx="137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PC Back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940" y="3085465"/>
            <a:ext cx="11880850" cy="147383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 flipH="1">
            <a:off x="-77822" y="-100353"/>
            <a:ext cx="2611621" cy="21412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4" t="37633" r="4252" b="35072"/>
          <a:stretch>
            <a:fillRect/>
          </a:stretch>
        </p:blipFill>
        <p:spPr>
          <a:xfrm>
            <a:off x="9658199" y="-100353"/>
            <a:ext cx="2611621" cy="214120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12805" y="508585"/>
            <a:ext cx="53663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4484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Instruction Memory</a:t>
            </a:r>
            <a:endParaRPr lang="zh-CN" altLang="en-US" sz="4400" b="1" dirty="0">
              <a:solidFill>
                <a:srgbClr val="44484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E6001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A3A9AE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B303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100"/>
          <p:cNvSpPr/>
          <p:nvPr/>
        </p:nvSpPr>
        <p:spPr>
          <a:xfrm>
            <a:off x="8914137" y="527000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48970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2" action="ppaction://hlinksldjump"/>
              </a:rPr>
              <a:t>Single Cycle Processor</a:t>
            </a:r>
            <a:endParaRPr lang="en-US" b="1" i="1">
              <a:solidFill>
                <a:srgbClr val="44484E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96880" y="6489700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44484E"/>
                </a:solidFill>
                <a:hlinkClick r:id="rId3" action="ppaction://hlinksldjump"/>
              </a:rPr>
              <a:t>Waveform</a:t>
            </a:r>
            <a:endParaRPr lang="en-US" b="1" i="1">
              <a:solidFill>
                <a:srgbClr val="44484E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97735" y="1749425"/>
            <a:ext cx="7797165" cy="4351655"/>
          </a:xfrm>
          <a:prstGeom prst="rect">
            <a:avLst/>
          </a:prstGeom>
          <a:ln w="127000" cmpd="sng">
            <a:solidFill>
              <a:srgbClr val="2B3036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B3036"/>
      </a:hlink>
      <a:folHlink>
        <a:srgbClr val="2B3036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2B3036"/>
    </a:hlink>
    <a:folHlink>
      <a:srgbClr val="2B30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3038</Words>
  <Application>WPS Presentation</Application>
  <PresentationFormat>宽屏</PresentationFormat>
  <Paragraphs>527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SimSun</vt:lpstr>
      <vt:lpstr>Wingdings</vt:lpstr>
      <vt:lpstr>Raleway</vt:lpstr>
      <vt:lpstr>Yu Gothic UI</vt:lpstr>
      <vt:lpstr>Microsoft YaHei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Alex</cp:lastModifiedBy>
  <cp:revision>226</cp:revision>
  <dcterms:created xsi:type="dcterms:W3CDTF">2019-07-14T14:56:00Z</dcterms:created>
  <dcterms:modified xsi:type="dcterms:W3CDTF">2022-09-30T14:10:41Z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799D1E2372EC4462998E340E8608E1CB</vt:lpwstr>
  </property>
</Properties>
</file>