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8"/>
  </p:sldMasterIdLst>
  <p:notesMasterIdLst>
    <p:notesMasterId r:id="rId19"/>
  </p:notesMasterIdLst>
  <p:handoutMasterIdLst>
    <p:handoutMasterId r:id="rId20"/>
  </p:handoutMasterIdLst>
  <p:sldIdLst>
    <p:sldId id="781" r:id="rId9"/>
    <p:sldId id="814" r:id="rId10"/>
    <p:sldId id="808" r:id="rId11"/>
    <p:sldId id="626" r:id="rId12"/>
    <p:sldId id="760" r:id="rId13"/>
    <p:sldId id="275" r:id="rId14"/>
    <p:sldId id="277" r:id="rId15"/>
    <p:sldId id="278" r:id="rId16"/>
    <p:sldId id="813" r:id="rId17"/>
    <p:sldId id="764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Andersson" initials="MA" lastIdx="1" clrIdx="0">
    <p:extLst>
      <p:ext uri="{19B8F6BF-5375-455C-9EA6-DF929625EA0E}">
        <p15:presenceInfo xmlns:p15="http://schemas.microsoft.com/office/powerpoint/2012/main" userId="S-1-5-21-4207196655-1284807994-987816898-558702" providerId="AD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36798E"/>
    <a:srgbClr val="DBE2DC"/>
    <a:srgbClr val="E5E9EA"/>
    <a:srgbClr val="FF0099"/>
    <a:srgbClr val="FFFFFF"/>
    <a:srgbClr val="990000"/>
    <a:srgbClr val="000000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7" autoAdjust="0"/>
    <p:restoredTop sz="94085" autoAdjust="0"/>
  </p:normalViewPr>
  <p:slideViewPr>
    <p:cSldViewPr showGuides="1">
      <p:cViewPr varScale="1">
        <p:scale>
          <a:sx n="93" d="100"/>
          <a:sy n="93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48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‹N°›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B80B-FCE6-49E2-A126-163FD447E2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41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B80B-FCE6-49E2-A126-163FD447E2F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90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840354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2F897-7D40-BE48-9F53-AEA3A3C299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" r="-245" b="41599"/>
          <a:stretch/>
        </p:blipFill>
        <p:spPr>
          <a:xfrm>
            <a:off x="-25474" y="0"/>
            <a:ext cx="12313368" cy="6858000"/>
          </a:xfrm>
          <a:prstGeom prst="rect">
            <a:avLst/>
          </a:prstGeom>
        </p:spPr>
      </p:pic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723-A45C-4EB5-B374-FC09D95661B0}" type="datetime3">
              <a:rPr lang="en-GB" smtClean="0"/>
              <a:t>25 August, 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548680"/>
            <a:ext cx="9312374" cy="51319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369361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836711"/>
            <a:ext cx="9312374" cy="562131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849733"/>
            <a:ext cx="6048672" cy="54910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</a:t>
            </a:r>
            <a:r>
              <a:rPr lang="en-GB" dirty="0" err="1"/>
              <a:t>Skyfish</a:t>
            </a:r>
            <a:r>
              <a:rPr lang="en-GB" dirty="0"/>
              <a:t>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836711"/>
            <a:ext cx="6865740" cy="56213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</a:t>
            </a:r>
            <a:r>
              <a:rPr lang="en-GB" dirty="0" err="1"/>
              <a:t>Skyfish</a:t>
            </a:r>
            <a:r>
              <a:rPr lang="en-GB"/>
              <a:t>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1386159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812582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1384632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812331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1384632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812331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951714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954013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951714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7317432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707C-8292-BB43-89F8-5E0E36037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5" y="-6117"/>
            <a:ext cx="12190413" cy="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1E7F64-C973-C74C-82AD-BA018B3B95A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574815"/>
            <a:ext cx="12190413" cy="305715"/>
          </a:xfrm>
          <a:prstGeom prst="rect">
            <a:avLst/>
          </a:prstGeom>
        </p:spPr>
      </p:pic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65476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548680"/>
            <a:ext cx="9312374" cy="51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369361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7" name="text" descr="{&quot;templafy&quot;:{&quot;id&quot;:&quot;19920dab-3faa-4eb9-b064-a1f7031a4d5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" descr="{&quot;templafy&quot;:{&quot;id&quot;:&quot;1d6d75e4-e54c-4658-81fb-d02b8c297025&quot;}}" title="UserProfile.Offices.Workarea_{{DocumentLanguage}}">
            <a:extLst>
              <a:ext uri="{FF2B5EF4-FFF2-40B4-BE49-F238E27FC236}">
                <a16:creationId xmlns:a16="http://schemas.microsoft.com/office/drawing/2014/main" id="{52A04EE2-4A75-1E49-9D82-29FF9A12D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26127" y="6568584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HIPERWIND – PhD Summer School</a:t>
            </a:r>
          </a:p>
        </p:txBody>
      </p:sp>
      <p:sp>
        <p:nvSpPr>
          <p:cNvPr id="17" name="text" descr="{&quot;templafy&quot;:{&quot;id&quot;:&quot;95942039-e519-4580-99a4-52d31a0ae7a7&quot;}}" title="Form.PresentationTitle">
            <a:extLst>
              <a:ext uri="{FF2B5EF4-FFF2-40B4-BE49-F238E27FC236}">
                <a16:creationId xmlns:a16="http://schemas.microsoft.com/office/drawing/2014/main" id="{ADFFD43E-0E9D-0F4E-9CAF-179B98B1E984}"/>
              </a:ext>
            </a:extLst>
          </p:cNvPr>
          <p:cNvSpPr txBox="1"/>
          <p:nvPr userDrawn="1"/>
        </p:nvSpPr>
        <p:spPr>
          <a:xfrm>
            <a:off x="5135761" y="6568584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Emmanuel ARDILLON, EDF-R&amp;D/PRISME - Wednesday 30</a:t>
            </a:r>
            <a:r>
              <a:rPr lang="en-GB" sz="700" baseline="30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</a:t>
            </a:r>
            <a:r>
              <a:rPr lang="en-GB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C3DFE-668B-DC46-9F1E-1F966BC3E65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43" y="352960"/>
            <a:ext cx="1135210" cy="658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CFB1C9-9406-0B43-9B9B-D21615C38BC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156"/>
            <a:ext cx="12190413" cy="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77" r:id="rId3"/>
    <p:sldLayoutId id="2147483672" r:id="rId4"/>
    <p:sldLayoutId id="2147483673" r:id="rId5"/>
    <p:sldLayoutId id="2147483676" r:id="rId6"/>
    <p:sldLayoutId id="2147483666" r:id="rId7"/>
    <p:sldLayoutId id="2147483663" r:id="rId8"/>
    <p:sldLayoutId id="2147483667" r:id="rId9"/>
    <p:sldLayoutId id="2147483679" r:id="rId10"/>
    <p:sldLayoutId id="2147483668" r:id="rId11"/>
    <p:sldLayoutId id="2147483669" r:id="rId12"/>
    <p:sldLayoutId id="2147483680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A27709-8D5C-B347-8E92-24D3A6DDA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E0CB4-4C39-A54A-A0DF-1EA47C5A9B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13E90-BDF3-5845-AE48-123B925E5F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246" r="577" b="-340"/>
          <a:stretch/>
        </p:blipFill>
        <p:spPr>
          <a:xfrm>
            <a:off x="-25473" y="-32613"/>
            <a:ext cx="12215604" cy="69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FF80C18-00E2-4A4F-96EA-1C668E536699}"/>
              </a:ext>
            </a:extLst>
          </p:cNvPr>
          <p:cNvSpPr/>
          <p:nvPr/>
        </p:nvSpPr>
        <p:spPr bwMode="auto">
          <a:xfrm>
            <a:off x="8722531" y="1196752"/>
            <a:ext cx="2865553" cy="4836179"/>
          </a:xfrm>
          <a:prstGeom prst="roundRect">
            <a:avLst>
              <a:gd name="adj" fmla="val 4009"/>
            </a:avLst>
          </a:prstGeom>
          <a:noFill/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19FDF-8918-FA4F-9542-C4305CF82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FA50-7B7F-9344-A61B-AF6CB9DAB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ECEEDAA-2922-334E-BABE-523CD6250E4E}"/>
              </a:ext>
            </a:extLst>
          </p:cNvPr>
          <p:cNvSpPr txBox="1">
            <a:spLocks/>
          </p:cNvSpPr>
          <p:nvPr/>
        </p:nvSpPr>
        <p:spPr bwMode="auto">
          <a:xfrm>
            <a:off x="4525799" y="4236707"/>
            <a:ext cx="3312368" cy="1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b="1" kern="0" dirty="0"/>
              <a:t>Project </a:t>
            </a:r>
            <a:r>
              <a:rPr lang="de-DE" b="1" kern="0" dirty="0" err="1"/>
              <a:t>Coordinator</a:t>
            </a:r>
            <a:endParaRPr lang="de-DE" kern="0" dirty="0"/>
          </a:p>
          <a:p>
            <a:pPr marL="0" indent="0">
              <a:buNone/>
            </a:pPr>
            <a:r>
              <a:rPr lang="de-DE" kern="0" dirty="0"/>
              <a:t>Nikolay </a:t>
            </a:r>
            <a:r>
              <a:rPr lang="de-DE" kern="0" dirty="0" err="1"/>
              <a:t>Krasimirov</a:t>
            </a:r>
            <a:r>
              <a:rPr lang="de-DE" kern="0" dirty="0"/>
              <a:t> Dimitrov</a:t>
            </a:r>
          </a:p>
          <a:p>
            <a:pPr marL="0" indent="0">
              <a:buNone/>
            </a:pPr>
            <a:r>
              <a:rPr lang="de-DE" kern="0" dirty="0"/>
              <a:t>DTU Wind and Energy Systems</a:t>
            </a:r>
          </a:p>
          <a:p>
            <a:pPr marL="0" indent="0">
              <a:buNone/>
            </a:pPr>
            <a:r>
              <a:rPr lang="de-DE" kern="0" dirty="0" err="1"/>
              <a:t>nkdi@dtu.dk</a:t>
            </a:r>
            <a:endParaRPr lang="de-DE" kern="0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B91BE68-B47D-76CE-3E61-0DCCCC3CB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67" y="4236707"/>
            <a:ext cx="823750" cy="120218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C26A5DF-6E7E-8649-A145-9C38F6570F91}"/>
              </a:ext>
            </a:extLst>
          </p:cNvPr>
          <p:cNvSpPr txBox="1">
            <a:spLocks/>
          </p:cNvSpPr>
          <p:nvPr/>
        </p:nvSpPr>
        <p:spPr bwMode="auto">
          <a:xfrm>
            <a:off x="4525799" y="2226819"/>
            <a:ext cx="5688930" cy="1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b="1" kern="0" dirty="0"/>
              <a:t>Funding </a:t>
            </a:r>
            <a:r>
              <a:rPr lang="de-DE" b="1" kern="0" dirty="0" err="1"/>
              <a:t>scheme</a:t>
            </a:r>
            <a:endParaRPr lang="de-DE" b="1" kern="0" dirty="0"/>
          </a:p>
          <a:p>
            <a:pPr marL="0" indent="0">
              <a:buNone/>
            </a:pPr>
            <a:r>
              <a:rPr lang="de-DE" kern="0" dirty="0"/>
              <a:t>This </a:t>
            </a:r>
            <a:r>
              <a:rPr lang="de-DE" kern="0" dirty="0" err="1"/>
              <a:t>project</a:t>
            </a:r>
            <a:r>
              <a:rPr lang="de-DE" kern="0" dirty="0"/>
              <a:t> </a:t>
            </a:r>
            <a:r>
              <a:rPr lang="de-DE" kern="0" dirty="0" err="1"/>
              <a:t>has</a:t>
            </a:r>
            <a:r>
              <a:rPr lang="de-DE" kern="0" dirty="0"/>
              <a:t> </a:t>
            </a:r>
            <a:r>
              <a:rPr lang="de-DE" kern="0" dirty="0" err="1"/>
              <a:t>received</a:t>
            </a:r>
            <a:r>
              <a:rPr lang="de-DE" kern="0" dirty="0"/>
              <a:t> </a:t>
            </a:r>
            <a:r>
              <a:rPr lang="de-DE" kern="0" dirty="0" err="1"/>
              <a:t>funding</a:t>
            </a:r>
            <a:r>
              <a:rPr lang="de-DE" kern="0" dirty="0"/>
              <a:t> </a:t>
            </a:r>
            <a:r>
              <a:rPr lang="de-DE" kern="0" dirty="0" err="1"/>
              <a:t>from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European </a:t>
            </a:r>
            <a:r>
              <a:rPr lang="de-DE" kern="0" dirty="0" err="1"/>
              <a:t>Union’s</a:t>
            </a:r>
            <a:r>
              <a:rPr lang="de-DE" kern="0" dirty="0"/>
              <a:t> Horizon 2020 Research and Innovation Programme </a:t>
            </a:r>
            <a:r>
              <a:rPr lang="de-DE" kern="0" dirty="0" err="1"/>
              <a:t>under</a:t>
            </a:r>
            <a:r>
              <a:rPr lang="de-DE" kern="0" dirty="0"/>
              <a:t> Grant Agreement </a:t>
            </a:r>
            <a:r>
              <a:rPr lang="de-DE" kern="0" dirty="0" err="1"/>
              <a:t>No</a:t>
            </a:r>
            <a:r>
              <a:rPr lang="de-DE" kern="0" dirty="0"/>
              <a:t>. 101006689</a:t>
            </a:r>
            <a:endParaRPr lang="en-GB" kern="0" dirty="0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42D8A7A-63A2-32BF-D13B-2EA8146E5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876865"/>
            <a:ext cx="2336923" cy="183775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E7A10E-F801-B1D8-557E-91942F02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678" y="1628800"/>
            <a:ext cx="9312374" cy="1953355"/>
          </a:xfrm>
        </p:spPr>
        <p:txBody>
          <a:bodyPr/>
          <a:lstStyle/>
          <a:p>
            <a:pPr algn="ctr"/>
            <a:r>
              <a:rPr lang="en-GB" sz="3200" dirty="0" err="1"/>
              <a:t>OpenTURNS</a:t>
            </a:r>
            <a:r>
              <a:rPr lang="en-GB" sz="3200" dirty="0"/>
              <a:t> use for reliability assessments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FORM/SORM, classical simulation methods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8D676D-06A9-343E-722E-BE07FEBD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88" y="487433"/>
            <a:ext cx="1646824" cy="14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Some classical simulation (sampling)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7" y="1268760"/>
            <a:ext cx="11135358" cy="4895850"/>
          </a:xfrm>
        </p:spPr>
        <p:txBody>
          <a:bodyPr/>
          <a:lstStyle/>
          <a:p>
            <a:r>
              <a:rPr lang="en-US" sz="2400" b="1" dirty="0"/>
              <a:t>Monte Carlo: universal method but not practicable for rare event probabilities </a:t>
            </a:r>
            <a:r>
              <a:rPr lang="en-US" sz="2400" dirty="0"/>
              <a:t>(high reliability)</a:t>
            </a:r>
          </a:p>
          <a:p>
            <a:pPr lvl="1"/>
            <a:r>
              <a:rPr lang="en-US" sz="2000" dirty="0"/>
              <a:t>Estimating </a:t>
            </a:r>
            <a:r>
              <a:rPr lang="en-US" sz="2000" dirty="0" err="1"/>
              <a:t>P</a:t>
            </a:r>
            <a:r>
              <a:rPr lang="en-US" sz="2000" baseline="-25000" dirty="0" err="1"/>
              <a:t>f</a:t>
            </a:r>
            <a:r>
              <a:rPr lang="en-US" sz="2000" dirty="0"/>
              <a:t> = 10</a:t>
            </a:r>
            <a:r>
              <a:rPr lang="en-US" sz="2000" baseline="30000" dirty="0"/>
              <a:t>-k</a:t>
            </a:r>
            <a:r>
              <a:rPr lang="en-US" sz="2000" dirty="0"/>
              <a:t> requires 10</a:t>
            </a:r>
            <a:r>
              <a:rPr lang="en-US" sz="2000" baseline="30000" dirty="0"/>
              <a:t>k+2</a:t>
            </a:r>
            <a:r>
              <a:rPr lang="en-US" sz="2000" dirty="0"/>
              <a:t> simulations with Crude Monte Carlo for a satisfying accuracy (cv = 0.1)</a:t>
            </a:r>
          </a:p>
          <a:p>
            <a:pPr lvl="1"/>
            <a:r>
              <a:rPr lang="en-US" sz="2000" dirty="0"/>
              <a:t>Each run of the G-function (limit state function) may be costly for industrial problems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b="1" dirty="0"/>
              <a:t>Development of accelerated simulation methods</a:t>
            </a:r>
          </a:p>
          <a:p>
            <a:pPr lvl="2"/>
            <a:r>
              <a:rPr lang="en-US" sz="2000" dirty="0"/>
              <a:t>Accelerating the convergence, reducing the estimator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8EA121AB-5519-891B-19C1-4D27849F2D6C}"/>
              </a:ext>
            </a:extLst>
          </p:cNvPr>
          <p:cNvSpPr/>
          <p:nvPr/>
        </p:nvSpPr>
        <p:spPr bwMode="auto">
          <a:xfrm>
            <a:off x="5087094" y="3176972"/>
            <a:ext cx="360040" cy="504056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79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470CD7-4087-83B3-5F0B-C48F722BE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6931" y="211935"/>
            <a:ext cx="7378575" cy="401498"/>
          </a:xfrm>
        </p:spPr>
        <p:txBody>
          <a:bodyPr/>
          <a:lstStyle/>
          <a:p>
            <a:pPr eaLnBrk="1" hangingPunct="1"/>
            <a:r>
              <a:rPr lang="fr-FR" altLang="fr-FR" sz="3200" dirty="0" err="1"/>
              <a:t>Accelerated</a:t>
            </a:r>
            <a:r>
              <a:rPr lang="fr-FR" altLang="fr-FR" sz="3200" dirty="0"/>
              <a:t> simulation </a:t>
            </a:r>
            <a:r>
              <a:rPr lang="fr-FR" altLang="fr-FR" sz="3200" dirty="0" err="1"/>
              <a:t>methods</a:t>
            </a:r>
            <a:r>
              <a:rPr lang="fr-FR" altLang="fr-FR" sz="3200" dirty="0"/>
              <a:t> (</a:t>
            </a:r>
            <a:r>
              <a:rPr lang="fr-FR" altLang="fr-FR" sz="3200" dirty="0" err="1"/>
              <a:t>classical</a:t>
            </a:r>
            <a:r>
              <a:rPr lang="fr-FR" altLang="fr-FR" sz="3200" dirty="0"/>
              <a:t>)</a:t>
            </a:r>
          </a:p>
        </p:txBody>
      </p:sp>
      <p:grpSp>
        <p:nvGrpSpPr>
          <p:cNvPr id="13315" name="Group 4">
            <a:extLst>
              <a:ext uri="{FF2B5EF4-FFF2-40B4-BE49-F238E27FC236}">
                <a16:creationId xmlns:a16="http://schemas.microsoft.com/office/drawing/2014/main" id="{BA4871A8-DA68-40D9-9CCE-8037A6F26A88}"/>
              </a:ext>
            </a:extLst>
          </p:cNvPr>
          <p:cNvGrpSpPr>
            <a:grpSpLocks/>
          </p:cNvGrpSpPr>
          <p:nvPr/>
        </p:nvGrpSpPr>
        <p:grpSpPr bwMode="auto">
          <a:xfrm>
            <a:off x="335755" y="1586439"/>
            <a:ext cx="3656013" cy="2039937"/>
            <a:chOff x="996" y="809"/>
            <a:chExt cx="3727" cy="2674"/>
          </a:xfrm>
        </p:grpSpPr>
        <p:sp>
          <p:nvSpPr>
            <p:cNvPr id="13326" name="Rectangle 5">
              <a:extLst>
                <a:ext uri="{FF2B5EF4-FFF2-40B4-BE49-F238E27FC236}">
                  <a16:creationId xmlns:a16="http://schemas.microsoft.com/office/drawing/2014/main" id="{7E07EF51-1C9F-4094-8AB4-0E112CF08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809"/>
              <a:ext cx="3727" cy="2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fr-FR" altLang="fr-FR" sz="1800">
                <a:solidFill>
                  <a:schemeClr val="tx1"/>
                </a:solidFill>
              </a:endParaRPr>
            </a:p>
          </p:txBody>
        </p:sp>
        <p:sp>
          <p:nvSpPr>
            <p:cNvPr id="13327" name="Line 6">
              <a:extLst>
                <a:ext uri="{FF2B5EF4-FFF2-40B4-BE49-F238E27FC236}">
                  <a16:creationId xmlns:a16="http://schemas.microsoft.com/office/drawing/2014/main" id="{DAF37B28-C702-85A0-075B-9E36B3200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012"/>
              <a:ext cx="1" cy="20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28" name="Freeform 7">
              <a:extLst>
                <a:ext uri="{FF2B5EF4-FFF2-40B4-BE49-F238E27FC236}">
                  <a16:creationId xmlns:a16="http://schemas.microsoft.com/office/drawing/2014/main" id="{BC784354-99FA-6BED-C525-0D18049D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1012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34 w 71"/>
                <a:gd name="T3" fmla="*/ 0 h 71"/>
                <a:gd name="T4" fmla="*/ 0 w 71"/>
                <a:gd name="T5" fmla="*/ 71 h 71"/>
                <a:gd name="T6" fmla="*/ 34 w 71"/>
                <a:gd name="T7" fmla="*/ 35 h 71"/>
                <a:gd name="T8" fmla="*/ 71 w 7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71"/>
                <a:gd name="T17" fmla="*/ 71 w 7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71">
                  <a:moveTo>
                    <a:pt x="71" y="71"/>
                  </a:moveTo>
                  <a:lnTo>
                    <a:pt x="34" y="0"/>
                  </a:lnTo>
                  <a:lnTo>
                    <a:pt x="0" y="71"/>
                  </a:lnTo>
                  <a:lnTo>
                    <a:pt x="34" y="35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9" name="Line 8">
              <a:extLst>
                <a:ext uri="{FF2B5EF4-FFF2-40B4-BE49-F238E27FC236}">
                  <a16:creationId xmlns:a16="http://schemas.microsoft.com/office/drawing/2014/main" id="{E42DA2AB-E8B7-93D8-25A6-864AE84B0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120"/>
              <a:ext cx="22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30" name="Freeform 9">
              <a:extLst>
                <a:ext uri="{FF2B5EF4-FFF2-40B4-BE49-F238E27FC236}">
                  <a16:creationId xmlns:a16="http://schemas.microsoft.com/office/drawing/2014/main" id="{0573921F-B741-A6ED-AEF2-D5AA98355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085"/>
              <a:ext cx="73" cy="71"/>
            </a:xfrm>
            <a:custGeom>
              <a:avLst/>
              <a:gdLst>
                <a:gd name="T0" fmla="*/ 0 w 73"/>
                <a:gd name="T1" fmla="*/ 0 h 71"/>
                <a:gd name="T2" fmla="*/ 73 w 73"/>
                <a:gd name="T3" fmla="*/ 35 h 71"/>
                <a:gd name="T4" fmla="*/ 0 w 73"/>
                <a:gd name="T5" fmla="*/ 71 h 71"/>
                <a:gd name="T6" fmla="*/ 37 w 73"/>
                <a:gd name="T7" fmla="*/ 35 h 71"/>
                <a:gd name="T8" fmla="*/ 0 w 73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71"/>
                <a:gd name="T17" fmla="*/ 73 w 7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71">
                  <a:moveTo>
                    <a:pt x="0" y="0"/>
                  </a:moveTo>
                  <a:lnTo>
                    <a:pt x="73" y="35"/>
                  </a:lnTo>
                  <a:lnTo>
                    <a:pt x="0" y="71"/>
                  </a:lnTo>
                  <a:lnTo>
                    <a:pt x="37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1" name="Rectangle 10">
              <a:extLst>
                <a:ext uri="{FF2B5EF4-FFF2-40B4-BE49-F238E27FC236}">
                  <a16:creationId xmlns:a16="http://schemas.microsoft.com/office/drawing/2014/main" id="{E182DC5C-9C47-A953-9774-2B0A2BF7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993"/>
              <a:ext cx="1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2" name="Rectangle 11">
              <a:extLst>
                <a:ext uri="{FF2B5EF4-FFF2-40B4-BE49-F238E27FC236}">
                  <a16:creationId xmlns:a16="http://schemas.microsoft.com/office/drawing/2014/main" id="{42632E99-AB74-D410-515C-C24F166C9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008"/>
              <a:ext cx="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3" name="Rectangle 12">
              <a:extLst>
                <a:ext uri="{FF2B5EF4-FFF2-40B4-BE49-F238E27FC236}">
                  <a16:creationId xmlns:a16="http://schemas.microsoft.com/office/drawing/2014/main" id="{849F932F-E95F-32A4-79AA-E670F03C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884"/>
              <a:ext cx="11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4" name="Rectangle 13">
              <a:extLst>
                <a:ext uri="{FF2B5EF4-FFF2-40B4-BE49-F238E27FC236}">
                  <a16:creationId xmlns:a16="http://schemas.microsoft.com/office/drawing/2014/main" id="{E4D2C35C-BC3C-2094-18BE-6CA4871E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899"/>
              <a:ext cx="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5" name="Freeform 14">
              <a:extLst>
                <a:ext uri="{FF2B5EF4-FFF2-40B4-BE49-F238E27FC236}">
                  <a16:creationId xmlns:a16="http://schemas.microsoft.com/office/drawing/2014/main" id="{B45EFBAA-4C75-F9DB-6779-AF2F64639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192"/>
              <a:ext cx="2108" cy="1382"/>
            </a:xfrm>
            <a:custGeom>
              <a:avLst/>
              <a:gdLst>
                <a:gd name="T0" fmla="*/ 15 w 2108"/>
                <a:gd name="T1" fmla="*/ 1370 h 1382"/>
                <a:gd name="T2" fmla="*/ 36 w 2108"/>
                <a:gd name="T3" fmla="*/ 1355 h 1382"/>
                <a:gd name="T4" fmla="*/ 54 w 2108"/>
                <a:gd name="T5" fmla="*/ 1334 h 1382"/>
                <a:gd name="T6" fmla="*/ 73 w 2108"/>
                <a:gd name="T7" fmla="*/ 1311 h 1382"/>
                <a:gd name="T8" fmla="*/ 88 w 2108"/>
                <a:gd name="T9" fmla="*/ 1284 h 1382"/>
                <a:gd name="T10" fmla="*/ 105 w 2108"/>
                <a:gd name="T11" fmla="*/ 1255 h 1382"/>
                <a:gd name="T12" fmla="*/ 119 w 2108"/>
                <a:gd name="T13" fmla="*/ 1223 h 1382"/>
                <a:gd name="T14" fmla="*/ 132 w 2108"/>
                <a:gd name="T15" fmla="*/ 1186 h 1382"/>
                <a:gd name="T16" fmla="*/ 144 w 2108"/>
                <a:gd name="T17" fmla="*/ 1144 h 1382"/>
                <a:gd name="T18" fmla="*/ 148 w 2108"/>
                <a:gd name="T19" fmla="*/ 1098 h 1382"/>
                <a:gd name="T20" fmla="*/ 151 w 2108"/>
                <a:gd name="T21" fmla="*/ 991 h 1382"/>
                <a:gd name="T22" fmla="*/ 157 w 2108"/>
                <a:gd name="T23" fmla="*/ 920 h 1382"/>
                <a:gd name="T24" fmla="*/ 165 w 2108"/>
                <a:gd name="T25" fmla="*/ 866 h 1382"/>
                <a:gd name="T26" fmla="*/ 180 w 2108"/>
                <a:gd name="T27" fmla="*/ 815 h 1382"/>
                <a:gd name="T28" fmla="*/ 205 w 2108"/>
                <a:gd name="T29" fmla="*/ 770 h 1382"/>
                <a:gd name="T30" fmla="*/ 238 w 2108"/>
                <a:gd name="T31" fmla="*/ 728 h 1382"/>
                <a:gd name="T32" fmla="*/ 280 w 2108"/>
                <a:gd name="T33" fmla="*/ 686 h 1382"/>
                <a:gd name="T34" fmla="*/ 328 w 2108"/>
                <a:gd name="T35" fmla="*/ 646 h 1382"/>
                <a:gd name="T36" fmla="*/ 381 w 2108"/>
                <a:gd name="T37" fmla="*/ 610 h 1382"/>
                <a:gd name="T38" fmla="*/ 437 w 2108"/>
                <a:gd name="T39" fmla="*/ 575 h 1382"/>
                <a:gd name="T40" fmla="*/ 494 w 2108"/>
                <a:gd name="T41" fmla="*/ 544 h 1382"/>
                <a:gd name="T42" fmla="*/ 554 w 2108"/>
                <a:gd name="T43" fmla="*/ 520 h 1382"/>
                <a:gd name="T44" fmla="*/ 611 w 2108"/>
                <a:gd name="T45" fmla="*/ 498 h 1382"/>
                <a:gd name="T46" fmla="*/ 669 w 2108"/>
                <a:gd name="T47" fmla="*/ 483 h 1382"/>
                <a:gd name="T48" fmla="*/ 732 w 2108"/>
                <a:gd name="T49" fmla="*/ 475 h 1382"/>
                <a:gd name="T50" fmla="*/ 929 w 2108"/>
                <a:gd name="T51" fmla="*/ 479 h 1382"/>
                <a:gd name="T52" fmla="*/ 1054 w 2108"/>
                <a:gd name="T53" fmla="*/ 479 h 1382"/>
                <a:gd name="T54" fmla="*/ 1110 w 2108"/>
                <a:gd name="T55" fmla="*/ 475 h 1382"/>
                <a:gd name="T56" fmla="*/ 1158 w 2108"/>
                <a:gd name="T57" fmla="*/ 462 h 1382"/>
                <a:gd name="T58" fmla="*/ 1202 w 2108"/>
                <a:gd name="T59" fmla="*/ 447 h 1382"/>
                <a:gd name="T60" fmla="*/ 1244 w 2108"/>
                <a:gd name="T61" fmla="*/ 428 h 1382"/>
                <a:gd name="T62" fmla="*/ 1282 w 2108"/>
                <a:gd name="T63" fmla="*/ 408 h 1382"/>
                <a:gd name="T64" fmla="*/ 1320 w 2108"/>
                <a:gd name="T65" fmla="*/ 389 h 1382"/>
                <a:gd name="T66" fmla="*/ 1361 w 2108"/>
                <a:gd name="T67" fmla="*/ 374 h 1382"/>
                <a:gd name="T68" fmla="*/ 1403 w 2108"/>
                <a:gd name="T69" fmla="*/ 364 h 1382"/>
                <a:gd name="T70" fmla="*/ 1449 w 2108"/>
                <a:gd name="T71" fmla="*/ 362 h 1382"/>
                <a:gd name="T72" fmla="*/ 1499 w 2108"/>
                <a:gd name="T73" fmla="*/ 368 h 1382"/>
                <a:gd name="T74" fmla="*/ 1554 w 2108"/>
                <a:gd name="T75" fmla="*/ 384 h 1382"/>
                <a:gd name="T76" fmla="*/ 1614 w 2108"/>
                <a:gd name="T77" fmla="*/ 403 h 1382"/>
                <a:gd name="T78" fmla="*/ 1671 w 2108"/>
                <a:gd name="T79" fmla="*/ 428 h 1382"/>
                <a:gd name="T80" fmla="*/ 1730 w 2108"/>
                <a:gd name="T81" fmla="*/ 451 h 1382"/>
                <a:gd name="T82" fmla="*/ 1784 w 2108"/>
                <a:gd name="T83" fmla="*/ 472 h 1382"/>
                <a:gd name="T84" fmla="*/ 1836 w 2108"/>
                <a:gd name="T85" fmla="*/ 489 h 1382"/>
                <a:gd name="T86" fmla="*/ 1880 w 2108"/>
                <a:gd name="T87" fmla="*/ 498 h 1382"/>
                <a:gd name="T88" fmla="*/ 1926 w 2108"/>
                <a:gd name="T89" fmla="*/ 502 h 1382"/>
                <a:gd name="T90" fmla="*/ 1982 w 2108"/>
                <a:gd name="T91" fmla="*/ 502 h 1382"/>
                <a:gd name="T92" fmla="*/ 2014 w 2108"/>
                <a:gd name="T93" fmla="*/ 498 h 1382"/>
                <a:gd name="T94" fmla="*/ 2037 w 2108"/>
                <a:gd name="T95" fmla="*/ 489 h 1382"/>
                <a:gd name="T96" fmla="*/ 2056 w 2108"/>
                <a:gd name="T97" fmla="*/ 474 h 1382"/>
                <a:gd name="T98" fmla="*/ 2072 w 2108"/>
                <a:gd name="T99" fmla="*/ 452 h 1382"/>
                <a:gd name="T100" fmla="*/ 2087 w 2108"/>
                <a:gd name="T101" fmla="*/ 424 h 1382"/>
                <a:gd name="T102" fmla="*/ 2097 w 2108"/>
                <a:gd name="T103" fmla="*/ 387 h 1382"/>
                <a:gd name="T104" fmla="*/ 2104 w 2108"/>
                <a:gd name="T105" fmla="*/ 347 h 1382"/>
                <a:gd name="T106" fmla="*/ 2108 w 2108"/>
                <a:gd name="T107" fmla="*/ 301 h 1382"/>
                <a:gd name="T108" fmla="*/ 2104 w 2108"/>
                <a:gd name="T109" fmla="*/ 175 h 1382"/>
                <a:gd name="T110" fmla="*/ 2098 w 2108"/>
                <a:gd name="T111" fmla="*/ 110 h 1382"/>
                <a:gd name="T112" fmla="*/ 2089 w 2108"/>
                <a:gd name="T113" fmla="*/ 39 h 13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8"/>
                <a:gd name="T172" fmla="*/ 0 h 1382"/>
                <a:gd name="T173" fmla="*/ 2108 w 2108"/>
                <a:gd name="T174" fmla="*/ 1382 h 13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8" h="1382">
                  <a:moveTo>
                    <a:pt x="0" y="1382"/>
                  </a:moveTo>
                  <a:lnTo>
                    <a:pt x="6" y="1378"/>
                  </a:lnTo>
                  <a:lnTo>
                    <a:pt x="10" y="1374"/>
                  </a:lnTo>
                  <a:lnTo>
                    <a:pt x="15" y="1370"/>
                  </a:lnTo>
                  <a:lnTo>
                    <a:pt x="21" y="1366"/>
                  </a:lnTo>
                  <a:lnTo>
                    <a:pt x="25" y="1362"/>
                  </a:lnTo>
                  <a:lnTo>
                    <a:pt x="31" y="1359"/>
                  </a:lnTo>
                  <a:lnTo>
                    <a:pt x="36" y="1355"/>
                  </a:lnTo>
                  <a:lnTo>
                    <a:pt x="40" y="1349"/>
                  </a:lnTo>
                  <a:lnTo>
                    <a:pt x="46" y="1345"/>
                  </a:lnTo>
                  <a:lnTo>
                    <a:pt x="50" y="1339"/>
                  </a:lnTo>
                  <a:lnTo>
                    <a:pt x="54" y="1334"/>
                  </a:lnTo>
                  <a:lnTo>
                    <a:pt x="59" y="1328"/>
                  </a:lnTo>
                  <a:lnTo>
                    <a:pt x="63" y="1322"/>
                  </a:lnTo>
                  <a:lnTo>
                    <a:pt x="67" y="1316"/>
                  </a:lnTo>
                  <a:lnTo>
                    <a:pt x="73" y="1311"/>
                  </a:lnTo>
                  <a:lnTo>
                    <a:pt x="77" y="1305"/>
                  </a:lnTo>
                  <a:lnTo>
                    <a:pt x="81" y="1297"/>
                  </a:lnTo>
                  <a:lnTo>
                    <a:pt x="84" y="1291"/>
                  </a:lnTo>
                  <a:lnTo>
                    <a:pt x="88" y="1284"/>
                  </a:lnTo>
                  <a:lnTo>
                    <a:pt x="92" y="1276"/>
                  </a:lnTo>
                  <a:lnTo>
                    <a:pt x="98" y="1270"/>
                  </a:lnTo>
                  <a:lnTo>
                    <a:pt x="102" y="1263"/>
                  </a:lnTo>
                  <a:lnTo>
                    <a:pt x="105" y="1255"/>
                  </a:lnTo>
                  <a:lnTo>
                    <a:pt x="109" y="1247"/>
                  </a:lnTo>
                  <a:lnTo>
                    <a:pt x="111" y="1238"/>
                  </a:lnTo>
                  <a:lnTo>
                    <a:pt x="115" y="1230"/>
                  </a:lnTo>
                  <a:lnTo>
                    <a:pt x="119" y="1223"/>
                  </a:lnTo>
                  <a:lnTo>
                    <a:pt x="123" y="1213"/>
                  </a:lnTo>
                  <a:lnTo>
                    <a:pt x="127" y="1203"/>
                  </a:lnTo>
                  <a:lnTo>
                    <a:pt x="130" y="1196"/>
                  </a:lnTo>
                  <a:lnTo>
                    <a:pt x="132" y="1186"/>
                  </a:lnTo>
                  <a:lnTo>
                    <a:pt x="136" y="1177"/>
                  </a:lnTo>
                  <a:lnTo>
                    <a:pt x="138" y="1165"/>
                  </a:lnTo>
                  <a:lnTo>
                    <a:pt x="140" y="1155"/>
                  </a:lnTo>
                  <a:lnTo>
                    <a:pt x="144" y="1144"/>
                  </a:lnTo>
                  <a:lnTo>
                    <a:pt x="144" y="1134"/>
                  </a:lnTo>
                  <a:lnTo>
                    <a:pt x="146" y="1121"/>
                  </a:lnTo>
                  <a:lnTo>
                    <a:pt x="148" y="1109"/>
                  </a:lnTo>
                  <a:lnTo>
                    <a:pt x="148" y="1098"/>
                  </a:lnTo>
                  <a:lnTo>
                    <a:pt x="150" y="1085"/>
                  </a:lnTo>
                  <a:lnTo>
                    <a:pt x="150" y="1060"/>
                  </a:lnTo>
                  <a:lnTo>
                    <a:pt x="151" y="1046"/>
                  </a:lnTo>
                  <a:lnTo>
                    <a:pt x="151" y="991"/>
                  </a:lnTo>
                  <a:lnTo>
                    <a:pt x="153" y="977"/>
                  </a:lnTo>
                  <a:lnTo>
                    <a:pt x="153" y="949"/>
                  </a:lnTo>
                  <a:lnTo>
                    <a:pt x="155" y="935"/>
                  </a:lnTo>
                  <a:lnTo>
                    <a:pt x="157" y="920"/>
                  </a:lnTo>
                  <a:lnTo>
                    <a:pt x="157" y="906"/>
                  </a:lnTo>
                  <a:lnTo>
                    <a:pt x="159" y="893"/>
                  </a:lnTo>
                  <a:lnTo>
                    <a:pt x="163" y="880"/>
                  </a:lnTo>
                  <a:lnTo>
                    <a:pt x="165" y="866"/>
                  </a:lnTo>
                  <a:lnTo>
                    <a:pt x="169" y="853"/>
                  </a:lnTo>
                  <a:lnTo>
                    <a:pt x="171" y="839"/>
                  </a:lnTo>
                  <a:lnTo>
                    <a:pt x="174" y="828"/>
                  </a:lnTo>
                  <a:lnTo>
                    <a:pt x="180" y="815"/>
                  </a:lnTo>
                  <a:lnTo>
                    <a:pt x="184" y="803"/>
                  </a:lnTo>
                  <a:lnTo>
                    <a:pt x="190" y="792"/>
                  </a:lnTo>
                  <a:lnTo>
                    <a:pt x="197" y="780"/>
                  </a:lnTo>
                  <a:lnTo>
                    <a:pt x="205" y="770"/>
                  </a:lnTo>
                  <a:lnTo>
                    <a:pt x="213" y="759"/>
                  </a:lnTo>
                  <a:lnTo>
                    <a:pt x="220" y="747"/>
                  </a:lnTo>
                  <a:lnTo>
                    <a:pt x="228" y="738"/>
                  </a:lnTo>
                  <a:lnTo>
                    <a:pt x="238" y="728"/>
                  </a:lnTo>
                  <a:lnTo>
                    <a:pt x="247" y="717"/>
                  </a:lnTo>
                  <a:lnTo>
                    <a:pt x="259" y="707"/>
                  </a:lnTo>
                  <a:lnTo>
                    <a:pt x="268" y="696"/>
                  </a:lnTo>
                  <a:lnTo>
                    <a:pt x="280" y="686"/>
                  </a:lnTo>
                  <a:lnTo>
                    <a:pt x="291" y="677"/>
                  </a:lnTo>
                  <a:lnTo>
                    <a:pt x="303" y="667"/>
                  </a:lnTo>
                  <a:lnTo>
                    <a:pt x="314" y="656"/>
                  </a:lnTo>
                  <a:lnTo>
                    <a:pt x="328" y="646"/>
                  </a:lnTo>
                  <a:lnTo>
                    <a:pt x="341" y="636"/>
                  </a:lnTo>
                  <a:lnTo>
                    <a:pt x="353" y="629"/>
                  </a:lnTo>
                  <a:lnTo>
                    <a:pt x="366" y="619"/>
                  </a:lnTo>
                  <a:lnTo>
                    <a:pt x="381" y="610"/>
                  </a:lnTo>
                  <a:lnTo>
                    <a:pt x="395" y="600"/>
                  </a:lnTo>
                  <a:lnTo>
                    <a:pt x="408" y="592"/>
                  </a:lnTo>
                  <a:lnTo>
                    <a:pt x="422" y="583"/>
                  </a:lnTo>
                  <a:lnTo>
                    <a:pt x="437" y="575"/>
                  </a:lnTo>
                  <a:lnTo>
                    <a:pt x="450" y="567"/>
                  </a:lnTo>
                  <a:lnTo>
                    <a:pt x="466" y="560"/>
                  </a:lnTo>
                  <a:lnTo>
                    <a:pt x="479" y="552"/>
                  </a:lnTo>
                  <a:lnTo>
                    <a:pt x="494" y="544"/>
                  </a:lnTo>
                  <a:lnTo>
                    <a:pt x="510" y="539"/>
                  </a:lnTo>
                  <a:lnTo>
                    <a:pt x="523" y="531"/>
                  </a:lnTo>
                  <a:lnTo>
                    <a:pt x="539" y="525"/>
                  </a:lnTo>
                  <a:lnTo>
                    <a:pt x="554" y="520"/>
                  </a:lnTo>
                  <a:lnTo>
                    <a:pt x="567" y="514"/>
                  </a:lnTo>
                  <a:lnTo>
                    <a:pt x="583" y="508"/>
                  </a:lnTo>
                  <a:lnTo>
                    <a:pt x="596" y="502"/>
                  </a:lnTo>
                  <a:lnTo>
                    <a:pt x="611" y="498"/>
                  </a:lnTo>
                  <a:lnTo>
                    <a:pt x="625" y="493"/>
                  </a:lnTo>
                  <a:lnTo>
                    <a:pt x="640" y="489"/>
                  </a:lnTo>
                  <a:lnTo>
                    <a:pt x="654" y="487"/>
                  </a:lnTo>
                  <a:lnTo>
                    <a:pt x="669" y="483"/>
                  </a:lnTo>
                  <a:lnTo>
                    <a:pt x="684" y="481"/>
                  </a:lnTo>
                  <a:lnTo>
                    <a:pt x="700" y="479"/>
                  </a:lnTo>
                  <a:lnTo>
                    <a:pt x="717" y="477"/>
                  </a:lnTo>
                  <a:lnTo>
                    <a:pt x="732" y="475"/>
                  </a:lnTo>
                  <a:lnTo>
                    <a:pt x="864" y="475"/>
                  </a:lnTo>
                  <a:lnTo>
                    <a:pt x="880" y="477"/>
                  </a:lnTo>
                  <a:lnTo>
                    <a:pt x="912" y="477"/>
                  </a:lnTo>
                  <a:lnTo>
                    <a:pt x="929" y="479"/>
                  </a:lnTo>
                  <a:lnTo>
                    <a:pt x="962" y="479"/>
                  </a:lnTo>
                  <a:lnTo>
                    <a:pt x="977" y="481"/>
                  </a:lnTo>
                  <a:lnTo>
                    <a:pt x="1039" y="481"/>
                  </a:lnTo>
                  <a:lnTo>
                    <a:pt x="1054" y="479"/>
                  </a:lnTo>
                  <a:lnTo>
                    <a:pt x="1067" y="479"/>
                  </a:lnTo>
                  <a:lnTo>
                    <a:pt x="1081" y="477"/>
                  </a:lnTo>
                  <a:lnTo>
                    <a:pt x="1096" y="477"/>
                  </a:lnTo>
                  <a:lnTo>
                    <a:pt x="1110" y="475"/>
                  </a:lnTo>
                  <a:lnTo>
                    <a:pt x="1121" y="472"/>
                  </a:lnTo>
                  <a:lnTo>
                    <a:pt x="1135" y="470"/>
                  </a:lnTo>
                  <a:lnTo>
                    <a:pt x="1146" y="466"/>
                  </a:lnTo>
                  <a:lnTo>
                    <a:pt x="1158" y="462"/>
                  </a:lnTo>
                  <a:lnTo>
                    <a:pt x="1169" y="460"/>
                  </a:lnTo>
                  <a:lnTo>
                    <a:pt x="1181" y="454"/>
                  </a:lnTo>
                  <a:lnTo>
                    <a:pt x="1192" y="451"/>
                  </a:lnTo>
                  <a:lnTo>
                    <a:pt x="1202" y="447"/>
                  </a:lnTo>
                  <a:lnTo>
                    <a:pt x="1213" y="443"/>
                  </a:lnTo>
                  <a:lnTo>
                    <a:pt x="1223" y="437"/>
                  </a:lnTo>
                  <a:lnTo>
                    <a:pt x="1234" y="433"/>
                  </a:lnTo>
                  <a:lnTo>
                    <a:pt x="1244" y="428"/>
                  </a:lnTo>
                  <a:lnTo>
                    <a:pt x="1253" y="424"/>
                  </a:lnTo>
                  <a:lnTo>
                    <a:pt x="1263" y="418"/>
                  </a:lnTo>
                  <a:lnTo>
                    <a:pt x="1272" y="412"/>
                  </a:lnTo>
                  <a:lnTo>
                    <a:pt x="1282" y="408"/>
                  </a:lnTo>
                  <a:lnTo>
                    <a:pt x="1292" y="403"/>
                  </a:lnTo>
                  <a:lnTo>
                    <a:pt x="1301" y="399"/>
                  </a:lnTo>
                  <a:lnTo>
                    <a:pt x="1311" y="393"/>
                  </a:lnTo>
                  <a:lnTo>
                    <a:pt x="1320" y="389"/>
                  </a:lnTo>
                  <a:lnTo>
                    <a:pt x="1330" y="385"/>
                  </a:lnTo>
                  <a:lnTo>
                    <a:pt x="1340" y="382"/>
                  </a:lnTo>
                  <a:lnTo>
                    <a:pt x="1351" y="378"/>
                  </a:lnTo>
                  <a:lnTo>
                    <a:pt x="1361" y="374"/>
                  </a:lnTo>
                  <a:lnTo>
                    <a:pt x="1370" y="372"/>
                  </a:lnTo>
                  <a:lnTo>
                    <a:pt x="1382" y="368"/>
                  </a:lnTo>
                  <a:lnTo>
                    <a:pt x="1391" y="366"/>
                  </a:lnTo>
                  <a:lnTo>
                    <a:pt x="1403" y="364"/>
                  </a:lnTo>
                  <a:lnTo>
                    <a:pt x="1412" y="362"/>
                  </a:lnTo>
                  <a:lnTo>
                    <a:pt x="1424" y="362"/>
                  </a:lnTo>
                  <a:lnTo>
                    <a:pt x="1435" y="361"/>
                  </a:lnTo>
                  <a:lnTo>
                    <a:pt x="1449" y="362"/>
                  </a:lnTo>
                  <a:lnTo>
                    <a:pt x="1460" y="362"/>
                  </a:lnTo>
                  <a:lnTo>
                    <a:pt x="1472" y="364"/>
                  </a:lnTo>
                  <a:lnTo>
                    <a:pt x="1485" y="366"/>
                  </a:lnTo>
                  <a:lnTo>
                    <a:pt x="1499" y="368"/>
                  </a:lnTo>
                  <a:lnTo>
                    <a:pt x="1512" y="370"/>
                  </a:lnTo>
                  <a:lnTo>
                    <a:pt x="1525" y="374"/>
                  </a:lnTo>
                  <a:lnTo>
                    <a:pt x="1541" y="378"/>
                  </a:lnTo>
                  <a:lnTo>
                    <a:pt x="1554" y="384"/>
                  </a:lnTo>
                  <a:lnTo>
                    <a:pt x="1570" y="387"/>
                  </a:lnTo>
                  <a:lnTo>
                    <a:pt x="1583" y="393"/>
                  </a:lnTo>
                  <a:lnTo>
                    <a:pt x="1598" y="397"/>
                  </a:lnTo>
                  <a:lnTo>
                    <a:pt x="1614" y="403"/>
                  </a:lnTo>
                  <a:lnTo>
                    <a:pt x="1627" y="408"/>
                  </a:lnTo>
                  <a:lnTo>
                    <a:pt x="1642" y="414"/>
                  </a:lnTo>
                  <a:lnTo>
                    <a:pt x="1658" y="420"/>
                  </a:lnTo>
                  <a:lnTo>
                    <a:pt x="1671" y="428"/>
                  </a:lnTo>
                  <a:lnTo>
                    <a:pt x="1686" y="433"/>
                  </a:lnTo>
                  <a:lnTo>
                    <a:pt x="1702" y="439"/>
                  </a:lnTo>
                  <a:lnTo>
                    <a:pt x="1715" y="445"/>
                  </a:lnTo>
                  <a:lnTo>
                    <a:pt x="1730" y="451"/>
                  </a:lnTo>
                  <a:lnTo>
                    <a:pt x="1744" y="456"/>
                  </a:lnTo>
                  <a:lnTo>
                    <a:pt x="1757" y="462"/>
                  </a:lnTo>
                  <a:lnTo>
                    <a:pt x="1771" y="468"/>
                  </a:lnTo>
                  <a:lnTo>
                    <a:pt x="1784" y="472"/>
                  </a:lnTo>
                  <a:lnTo>
                    <a:pt x="1798" y="477"/>
                  </a:lnTo>
                  <a:lnTo>
                    <a:pt x="1811" y="481"/>
                  </a:lnTo>
                  <a:lnTo>
                    <a:pt x="1822" y="485"/>
                  </a:lnTo>
                  <a:lnTo>
                    <a:pt x="1836" y="489"/>
                  </a:lnTo>
                  <a:lnTo>
                    <a:pt x="1847" y="491"/>
                  </a:lnTo>
                  <a:lnTo>
                    <a:pt x="1859" y="495"/>
                  </a:lnTo>
                  <a:lnTo>
                    <a:pt x="1868" y="497"/>
                  </a:lnTo>
                  <a:lnTo>
                    <a:pt x="1880" y="498"/>
                  </a:lnTo>
                  <a:lnTo>
                    <a:pt x="1890" y="498"/>
                  </a:lnTo>
                  <a:lnTo>
                    <a:pt x="1899" y="500"/>
                  </a:lnTo>
                  <a:lnTo>
                    <a:pt x="1916" y="500"/>
                  </a:lnTo>
                  <a:lnTo>
                    <a:pt x="1926" y="502"/>
                  </a:lnTo>
                  <a:lnTo>
                    <a:pt x="1943" y="502"/>
                  </a:lnTo>
                  <a:lnTo>
                    <a:pt x="1951" y="504"/>
                  </a:lnTo>
                  <a:lnTo>
                    <a:pt x="1974" y="504"/>
                  </a:lnTo>
                  <a:lnTo>
                    <a:pt x="1982" y="502"/>
                  </a:lnTo>
                  <a:lnTo>
                    <a:pt x="1995" y="502"/>
                  </a:lnTo>
                  <a:lnTo>
                    <a:pt x="2001" y="500"/>
                  </a:lnTo>
                  <a:lnTo>
                    <a:pt x="2008" y="500"/>
                  </a:lnTo>
                  <a:lnTo>
                    <a:pt x="2014" y="498"/>
                  </a:lnTo>
                  <a:lnTo>
                    <a:pt x="2020" y="497"/>
                  </a:lnTo>
                  <a:lnTo>
                    <a:pt x="2026" y="495"/>
                  </a:lnTo>
                  <a:lnTo>
                    <a:pt x="2031" y="491"/>
                  </a:lnTo>
                  <a:lnTo>
                    <a:pt x="2037" y="489"/>
                  </a:lnTo>
                  <a:lnTo>
                    <a:pt x="2041" y="485"/>
                  </a:lnTo>
                  <a:lnTo>
                    <a:pt x="2047" y="481"/>
                  </a:lnTo>
                  <a:lnTo>
                    <a:pt x="2051" y="477"/>
                  </a:lnTo>
                  <a:lnTo>
                    <a:pt x="2056" y="474"/>
                  </a:lnTo>
                  <a:lnTo>
                    <a:pt x="2060" y="468"/>
                  </a:lnTo>
                  <a:lnTo>
                    <a:pt x="2064" y="464"/>
                  </a:lnTo>
                  <a:lnTo>
                    <a:pt x="2068" y="458"/>
                  </a:lnTo>
                  <a:lnTo>
                    <a:pt x="2072" y="452"/>
                  </a:lnTo>
                  <a:lnTo>
                    <a:pt x="2075" y="445"/>
                  </a:lnTo>
                  <a:lnTo>
                    <a:pt x="2079" y="437"/>
                  </a:lnTo>
                  <a:lnTo>
                    <a:pt x="2083" y="431"/>
                  </a:lnTo>
                  <a:lnTo>
                    <a:pt x="2087" y="424"/>
                  </a:lnTo>
                  <a:lnTo>
                    <a:pt x="2089" y="416"/>
                  </a:lnTo>
                  <a:lnTo>
                    <a:pt x="2093" y="406"/>
                  </a:lnTo>
                  <a:lnTo>
                    <a:pt x="2095" y="397"/>
                  </a:lnTo>
                  <a:lnTo>
                    <a:pt x="2097" y="387"/>
                  </a:lnTo>
                  <a:lnTo>
                    <a:pt x="2098" y="378"/>
                  </a:lnTo>
                  <a:lnTo>
                    <a:pt x="2100" y="368"/>
                  </a:lnTo>
                  <a:lnTo>
                    <a:pt x="2102" y="359"/>
                  </a:lnTo>
                  <a:lnTo>
                    <a:pt x="2104" y="347"/>
                  </a:lnTo>
                  <a:lnTo>
                    <a:pt x="2104" y="336"/>
                  </a:lnTo>
                  <a:lnTo>
                    <a:pt x="2106" y="324"/>
                  </a:lnTo>
                  <a:lnTo>
                    <a:pt x="2106" y="313"/>
                  </a:lnTo>
                  <a:lnTo>
                    <a:pt x="2108" y="301"/>
                  </a:lnTo>
                  <a:lnTo>
                    <a:pt x="2108" y="219"/>
                  </a:lnTo>
                  <a:lnTo>
                    <a:pt x="2106" y="205"/>
                  </a:lnTo>
                  <a:lnTo>
                    <a:pt x="2106" y="190"/>
                  </a:lnTo>
                  <a:lnTo>
                    <a:pt x="2104" y="175"/>
                  </a:lnTo>
                  <a:lnTo>
                    <a:pt x="2104" y="157"/>
                  </a:lnTo>
                  <a:lnTo>
                    <a:pt x="2102" y="142"/>
                  </a:lnTo>
                  <a:lnTo>
                    <a:pt x="2100" y="125"/>
                  </a:lnTo>
                  <a:lnTo>
                    <a:pt x="2098" y="110"/>
                  </a:lnTo>
                  <a:lnTo>
                    <a:pt x="2097" y="92"/>
                  </a:lnTo>
                  <a:lnTo>
                    <a:pt x="2095" y="75"/>
                  </a:lnTo>
                  <a:lnTo>
                    <a:pt x="2093" y="56"/>
                  </a:lnTo>
                  <a:lnTo>
                    <a:pt x="2089" y="39"/>
                  </a:lnTo>
                  <a:lnTo>
                    <a:pt x="2087" y="20"/>
                  </a:lnTo>
                  <a:lnTo>
                    <a:pt x="208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36" name="Rectangle 15">
              <a:extLst>
                <a:ext uri="{FF2B5EF4-FFF2-40B4-BE49-F238E27FC236}">
                  <a16:creationId xmlns:a16="http://schemas.microsoft.com/office/drawing/2014/main" id="{D441CCCA-CBC4-7F17-EB9D-7A64B217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202"/>
              <a:ext cx="2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g(U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7" name="Rectangle 16">
              <a:extLst>
                <a:ext uri="{FF2B5EF4-FFF2-40B4-BE49-F238E27FC236}">
                  <a16:creationId xmlns:a16="http://schemas.microsoft.com/office/drawing/2014/main" id="{484E4444-3D56-0014-5A42-6E6BE8E9F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1215"/>
              <a:ext cx="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8" name="Rectangle 17">
              <a:extLst>
                <a:ext uri="{FF2B5EF4-FFF2-40B4-BE49-F238E27FC236}">
                  <a16:creationId xmlns:a16="http://schemas.microsoft.com/office/drawing/2014/main" id="{7FBB1902-B340-CD39-5386-499FEBC6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202"/>
              <a:ext cx="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,U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39" name="Rectangle 18">
              <a:extLst>
                <a:ext uri="{FF2B5EF4-FFF2-40B4-BE49-F238E27FC236}">
                  <a16:creationId xmlns:a16="http://schemas.microsoft.com/office/drawing/2014/main" id="{687D82D9-BF87-9BBB-BFE2-E5E79C14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215"/>
              <a:ext cx="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0" name="Rectangle 19">
              <a:extLst>
                <a:ext uri="{FF2B5EF4-FFF2-40B4-BE49-F238E27FC236}">
                  <a16:creationId xmlns:a16="http://schemas.microsoft.com/office/drawing/2014/main" id="{3274529A-EBF1-1386-AAA3-AE3B0884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202"/>
              <a:ext cx="29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) = 0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1" name="Oval 20">
              <a:extLst>
                <a:ext uri="{FF2B5EF4-FFF2-40B4-BE49-F238E27FC236}">
                  <a16:creationId xmlns:a16="http://schemas.microsoft.com/office/drawing/2014/main" id="{E79D886F-4831-D39E-2714-C05378C5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916"/>
              <a:ext cx="410" cy="41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fr-FR" altLang="fr-FR" sz="1800">
                <a:solidFill>
                  <a:schemeClr val="tx1"/>
                </a:solidFill>
              </a:endParaRPr>
            </a:p>
          </p:txBody>
        </p:sp>
        <p:sp>
          <p:nvSpPr>
            <p:cNvPr id="13342" name="Freeform 21">
              <a:extLst>
                <a:ext uri="{FF2B5EF4-FFF2-40B4-BE49-F238E27FC236}">
                  <a16:creationId xmlns:a16="http://schemas.microsoft.com/office/drawing/2014/main" id="{9B76F461-F070-E487-BFC2-E11A29CD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554"/>
              <a:ext cx="861" cy="566"/>
            </a:xfrm>
            <a:custGeom>
              <a:avLst/>
              <a:gdLst>
                <a:gd name="T0" fmla="*/ 0 w 861"/>
                <a:gd name="T1" fmla="*/ 182 h 566"/>
                <a:gd name="T2" fmla="*/ 339 w 861"/>
                <a:gd name="T3" fmla="*/ 566 h 566"/>
                <a:gd name="T4" fmla="*/ 861 w 861"/>
                <a:gd name="T5" fmla="*/ 0 h 566"/>
                <a:gd name="T6" fmla="*/ 0 60000 65536"/>
                <a:gd name="T7" fmla="*/ 0 60000 65536"/>
                <a:gd name="T8" fmla="*/ 0 60000 65536"/>
                <a:gd name="T9" fmla="*/ 0 w 861"/>
                <a:gd name="T10" fmla="*/ 0 h 566"/>
                <a:gd name="T11" fmla="*/ 861 w 861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566">
                  <a:moveTo>
                    <a:pt x="0" y="182"/>
                  </a:moveTo>
                  <a:lnTo>
                    <a:pt x="339" y="566"/>
                  </a:lnTo>
                  <a:lnTo>
                    <a:pt x="86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43" name="Rectangle 22">
              <a:extLst>
                <a:ext uri="{FF2B5EF4-FFF2-40B4-BE49-F238E27FC236}">
                  <a16:creationId xmlns:a16="http://schemas.microsoft.com/office/drawing/2014/main" id="{C5E45BFF-232F-30FD-CDEA-048A8464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1926"/>
              <a:ext cx="7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4" name="Rectangle 23">
              <a:extLst>
                <a:ext uri="{FF2B5EF4-FFF2-40B4-BE49-F238E27FC236}">
                  <a16:creationId xmlns:a16="http://schemas.microsoft.com/office/drawing/2014/main" id="{B7DC4519-B1C1-2EC1-D54D-79CD74CF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939"/>
              <a:ext cx="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5" name="Rectangle 24">
              <a:extLst>
                <a:ext uri="{FF2B5EF4-FFF2-40B4-BE49-F238E27FC236}">
                  <a16:creationId xmlns:a16="http://schemas.microsoft.com/office/drawing/2014/main" id="{3884B8B3-5234-D244-FC3A-29DC22E8E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441"/>
              <a:ext cx="10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6" name="Rectangle 25">
              <a:extLst>
                <a:ext uri="{FF2B5EF4-FFF2-40B4-BE49-F238E27FC236}">
                  <a16:creationId xmlns:a16="http://schemas.microsoft.com/office/drawing/2014/main" id="{2096A8D2-DEF1-E57C-CD6E-A09A22B5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449"/>
              <a:ext cx="7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7" name="Rectangle 26">
              <a:extLst>
                <a:ext uri="{FF2B5EF4-FFF2-40B4-BE49-F238E27FC236}">
                  <a16:creationId xmlns:a16="http://schemas.microsoft.com/office/drawing/2014/main" id="{12A70BA7-437F-3D7E-FEC8-C574CEFE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464"/>
              <a:ext cx="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8" name="Rectangle 27">
              <a:extLst>
                <a:ext uri="{FF2B5EF4-FFF2-40B4-BE49-F238E27FC236}">
                  <a16:creationId xmlns:a16="http://schemas.microsoft.com/office/drawing/2014/main" id="{A28415D4-4723-BDF0-74DF-7155489E9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1916"/>
              <a:ext cx="7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49" name="Rectangle 28">
              <a:extLst>
                <a:ext uri="{FF2B5EF4-FFF2-40B4-BE49-F238E27FC236}">
                  <a16:creationId xmlns:a16="http://schemas.microsoft.com/office/drawing/2014/main" id="{D8D16CB6-84AB-9B6D-AB86-F3EB9C9C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1932"/>
              <a:ext cx="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50" name="Rectangle 29">
              <a:extLst>
                <a:ext uri="{FF2B5EF4-FFF2-40B4-BE49-F238E27FC236}">
                  <a16:creationId xmlns:a16="http://schemas.microsoft.com/office/drawing/2014/main" id="{B73CF83D-855C-5577-C3F6-0E597DAD0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1600"/>
              <a:ext cx="10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51" name="Rectangle 30">
              <a:extLst>
                <a:ext uri="{FF2B5EF4-FFF2-40B4-BE49-F238E27FC236}">
                  <a16:creationId xmlns:a16="http://schemas.microsoft.com/office/drawing/2014/main" id="{7512D881-7446-0CCD-5BB8-9323EECA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608"/>
              <a:ext cx="1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aj</a:t>
              </a:r>
              <a:endParaRPr lang="fr-FR" altLang="fr-FR" sz="3000">
                <a:solidFill>
                  <a:schemeClr val="tx1"/>
                </a:solidFill>
              </a:endParaRPr>
            </a:p>
          </p:txBody>
        </p:sp>
        <p:sp>
          <p:nvSpPr>
            <p:cNvPr id="13352" name="Freeform 31">
              <a:extLst>
                <a:ext uri="{FF2B5EF4-FFF2-40B4-BE49-F238E27FC236}">
                  <a16:creationId xmlns:a16="http://schemas.microsoft.com/office/drawing/2014/main" id="{4A2AE195-80AA-67E2-7592-7CADE2D24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120"/>
              <a:ext cx="1652" cy="544"/>
            </a:xfrm>
            <a:custGeom>
              <a:avLst/>
              <a:gdLst>
                <a:gd name="T0" fmla="*/ 0 w 1652"/>
                <a:gd name="T1" fmla="*/ 544 h 544"/>
                <a:gd name="T2" fmla="*/ 542 w 1652"/>
                <a:gd name="T3" fmla="*/ 0 h 544"/>
                <a:gd name="T4" fmla="*/ 1652 w 1652"/>
                <a:gd name="T5" fmla="*/ 136 h 544"/>
                <a:gd name="T6" fmla="*/ 0 60000 65536"/>
                <a:gd name="T7" fmla="*/ 0 60000 65536"/>
                <a:gd name="T8" fmla="*/ 0 60000 65536"/>
                <a:gd name="T9" fmla="*/ 0 w 1652"/>
                <a:gd name="T10" fmla="*/ 0 h 544"/>
                <a:gd name="T11" fmla="*/ 1652 w 1652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2" h="544">
                  <a:moveTo>
                    <a:pt x="0" y="544"/>
                  </a:moveTo>
                  <a:lnTo>
                    <a:pt x="542" y="0"/>
                  </a:lnTo>
                  <a:lnTo>
                    <a:pt x="1652" y="1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53" name="Freeform 32">
              <a:extLst>
                <a:ext uri="{FF2B5EF4-FFF2-40B4-BE49-F238E27FC236}">
                  <a16:creationId xmlns:a16="http://schemas.microsoft.com/office/drawing/2014/main" id="{F0176FFB-7F0A-2B14-48B6-AAB3786D7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667"/>
              <a:ext cx="861" cy="453"/>
            </a:xfrm>
            <a:custGeom>
              <a:avLst/>
              <a:gdLst>
                <a:gd name="T0" fmla="*/ 0 w 861"/>
                <a:gd name="T1" fmla="*/ 431 h 453"/>
                <a:gd name="T2" fmla="*/ 678 w 861"/>
                <a:gd name="T3" fmla="*/ 453 h 453"/>
                <a:gd name="T4" fmla="*/ 861 w 861"/>
                <a:gd name="T5" fmla="*/ 0 h 453"/>
                <a:gd name="T6" fmla="*/ 0 60000 65536"/>
                <a:gd name="T7" fmla="*/ 0 60000 65536"/>
                <a:gd name="T8" fmla="*/ 0 60000 65536"/>
                <a:gd name="T9" fmla="*/ 0 w 861"/>
                <a:gd name="T10" fmla="*/ 0 h 453"/>
                <a:gd name="T11" fmla="*/ 861 w 861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453">
                  <a:moveTo>
                    <a:pt x="0" y="431"/>
                  </a:moveTo>
                  <a:lnTo>
                    <a:pt x="678" y="453"/>
                  </a:lnTo>
                  <a:lnTo>
                    <a:pt x="86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54" name="Rectangle 33">
              <a:extLst>
                <a:ext uri="{FF2B5EF4-FFF2-40B4-BE49-F238E27FC236}">
                  <a16:creationId xmlns:a16="http://schemas.microsoft.com/office/drawing/2014/main" id="{D6C6ABE3-657F-905D-A24C-1B636F927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116"/>
              <a:ext cx="232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SzPct val="115000"/>
                <a:buBlip>
                  <a:blip r:embed="rId2"/>
                </a:buBlip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Blip>
                  <a:blip r:embed="rId3"/>
                </a:buBlip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Blip>
                  <a:blip r:embed="rId3"/>
                </a:buBlip>
                <a:defRPr sz="13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45000"/>
                <a:buBlip>
                  <a:blip r:embed="rId4"/>
                </a:buBlip>
                <a:defRPr sz="1400">
                  <a:solidFill>
                    <a:srgbClr val="5A5A5A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35000"/>
                <a:buBlip>
                  <a:blip r:embed="rId5"/>
                </a:buBlip>
                <a:defRPr sz="1300">
                  <a:solidFill>
                    <a:srgbClr val="82828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fr-FR" sz="1700" b="1" dirty="0" err="1">
                  <a:solidFill>
                    <a:srgbClr val="000000"/>
                  </a:solidFill>
                </a:rPr>
                <a:t>Directional</a:t>
              </a:r>
              <a:r>
                <a:rPr lang="fr-FR" altLang="fr-FR" sz="1700" b="1" dirty="0">
                  <a:solidFill>
                    <a:srgbClr val="000000"/>
                  </a:solidFill>
                </a:rPr>
                <a:t> simulation</a:t>
              </a:r>
              <a:endParaRPr lang="fr-FR" altLang="fr-FR" sz="17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6" name="Image 37">
            <a:extLst>
              <a:ext uri="{FF2B5EF4-FFF2-40B4-BE49-F238E27FC236}">
                <a16:creationId xmlns:a16="http://schemas.microsoft.com/office/drawing/2014/main" id="{C6F66770-996C-65CC-E5BA-91EB5DD3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9" y="3906134"/>
            <a:ext cx="3562987" cy="23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BCAE26A5-71FC-4713-4F69-9A02E23CE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733380"/>
              </p:ext>
            </p:extLst>
          </p:nvPr>
        </p:nvGraphicFramePr>
        <p:xfrm>
          <a:off x="3236882" y="2819491"/>
          <a:ext cx="1981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255" imgH="355446" progId="Equation.3">
                  <p:embed/>
                </p:oleObj>
              </mc:Choice>
              <mc:Fallback>
                <p:oleObj name="Equation" r:id="rId7" imgW="1485255" imgH="355446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BCAE26A5-71FC-4713-4F69-9A02E23CE0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882" y="2819491"/>
                        <a:ext cx="1981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ZoneTexte 39">
            <a:extLst>
              <a:ext uri="{FF2B5EF4-FFF2-40B4-BE49-F238E27FC236}">
                <a16:creationId xmlns:a16="http://schemas.microsoft.com/office/drawing/2014/main" id="{5D7BDD62-B546-8B71-7A46-18CF0A54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23" y="6199650"/>
            <a:ext cx="14814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FF0000"/>
                </a:solidFill>
              </a:rPr>
              <a:t>Line Sampling</a:t>
            </a:r>
          </a:p>
        </p:txBody>
      </p:sp>
      <p:graphicFrame>
        <p:nvGraphicFramePr>
          <p:cNvPr id="13319" name="Object 5">
            <a:extLst>
              <a:ext uri="{FF2B5EF4-FFF2-40B4-BE49-F238E27FC236}">
                <a16:creationId xmlns:a16="http://schemas.microsoft.com/office/drawing/2014/main" id="{E34FA68C-12A5-E425-20D7-71F16F1D3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28466"/>
              </p:ext>
            </p:extLst>
          </p:nvPr>
        </p:nvGraphicFramePr>
        <p:xfrm>
          <a:off x="9205460" y="2731059"/>
          <a:ext cx="17684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Équation" r:id="rId9" imgW="1422400" imgH="444500" progId="Equation.3">
                  <p:embed/>
                </p:oleObj>
              </mc:Choice>
              <mc:Fallback>
                <p:oleObj name="Équation" r:id="rId9" imgW="1422400" imgH="444500" progId="Equation.3">
                  <p:embed/>
                  <p:pic>
                    <p:nvPicPr>
                      <p:cNvPr id="13319" name="Object 5">
                        <a:extLst>
                          <a:ext uri="{FF2B5EF4-FFF2-40B4-BE49-F238E27FC236}">
                            <a16:creationId xmlns:a16="http://schemas.microsoft.com/office/drawing/2014/main" id="{E34FA68C-12A5-E425-20D7-71F16F1D3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460" y="2731059"/>
                        <a:ext cx="17684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Image 4">
            <a:extLst>
              <a:ext uri="{FF2B5EF4-FFF2-40B4-BE49-F238E27FC236}">
                <a16:creationId xmlns:a16="http://schemas.microsoft.com/office/drawing/2014/main" id="{FD8ACDCE-E6F9-5E12-F46C-7C2812B3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7166" r="7706" b="3427"/>
          <a:stretch>
            <a:fillRect/>
          </a:stretch>
        </p:blipFill>
        <p:spPr bwMode="auto">
          <a:xfrm>
            <a:off x="6089495" y="1366472"/>
            <a:ext cx="2951339" cy="230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ZoneTexte 41">
            <a:extLst>
              <a:ext uri="{FF2B5EF4-FFF2-40B4-BE49-F238E27FC236}">
                <a16:creationId xmlns:a16="http://schemas.microsoft.com/office/drawing/2014/main" id="{AED98EB9-6833-418A-2B24-16810A01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217" y="2284637"/>
            <a:ext cx="2457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dirty="0">
                <a:solidFill>
                  <a:srgbClr val="FF0000"/>
                </a:solidFill>
              </a:rPr>
              <a:t>Most </a:t>
            </a:r>
            <a:r>
              <a:rPr lang="fr-FR" altLang="fr-FR" dirty="0" err="1">
                <a:solidFill>
                  <a:srgbClr val="FF0000"/>
                </a:solidFill>
              </a:rPr>
              <a:t>common</a:t>
            </a:r>
            <a:r>
              <a:rPr lang="fr-FR" altLang="fr-FR" dirty="0">
                <a:solidFill>
                  <a:srgbClr val="FF0000"/>
                </a:solidFill>
              </a:rPr>
              <a:t>: FORM-IS</a:t>
            </a:r>
          </a:p>
        </p:txBody>
      </p:sp>
      <p:pic>
        <p:nvPicPr>
          <p:cNvPr id="13322" name="Image 45">
            <a:extLst>
              <a:ext uri="{FF2B5EF4-FFF2-40B4-BE49-F238E27FC236}">
                <a16:creationId xmlns:a16="http://schemas.microsoft.com/office/drawing/2014/main" id="{6AB52995-025C-14A8-EE75-121089DB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73" y="3906134"/>
            <a:ext cx="2776538" cy="267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Image 46">
            <a:extLst>
              <a:ext uri="{FF2B5EF4-FFF2-40B4-BE49-F238E27FC236}">
                <a16:creationId xmlns:a16="http://schemas.microsoft.com/office/drawing/2014/main" id="{6C7582CD-441B-C3F5-5EF6-7E9C23A9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2" y="5130589"/>
            <a:ext cx="3672089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ZoneTexte 47">
            <a:extLst>
              <a:ext uri="{FF2B5EF4-FFF2-40B4-BE49-F238E27FC236}">
                <a16:creationId xmlns:a16="http://schemas.microsoft.com/office/drawing/2014/main" id="{9C2BFBF5-F6A4-924A-E7E6-16E582C0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539" y="4122998"/>
            <a:ext cx="3183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dirty="0" err="1">
                <a:solidFill>
                  <a:schemeClr val="bg2"/>
                </a:solidFill>
              </a:rPr>
              <a:t>Splitting</a:t>
            </a:r>
            <a:r>
              <a:rPr lang="fr-FR" altLang="fr-FR" dirty="0">
                <a:solidFill>
                  <a:schemeClr val="bg2"/>
                </a:solidFill>
              </a:rPr>
              <a:t> the </a:t>
            </a:r>
            <a:r>
              <a:rPr lang="fr-FR" altLang="fr-FR" dirty="0" err="1">
                <a:solidFill>
                  <a:schemeClr val="bg2"/>
                </a:solidFill>
              </a:rPr>
              <a:t>space</a:t>
            </a:r>
            <a:r>
              <a:rPr lang="fr-FR" altLang="fr-FR" dirty="0">
                <a:solidFill>
                  <a:schemeClr val="bg2"/>
                </a:solidFill>
              </a:rPr>
              <a:t> in </a:t>
            </a:r>
            <a:r>
              <a:rPr lang="fr-FR" altLang="fr-FR" dirty="0" err="1">
                <a:solidFill>
                  <a:schemeClr val="bg2"/>
                </a:solidFill>
              </a:rPr>
              <a:t>nested</a:t>
            </a:r>
            <a:r>
              <a:rPr lang="fr-FR" altLang="fr-FR" dirty="0">
                <a:solidFill>
                  <a:schemeClr val="bg2"/>
                </a:solidFill>
              </a:rPr>
              <a:t> sets</a:t>
            </a:r>
          </a:p>
          <a:p>
            <a:r>
              <a:rPr lang="fr-FR" altLang="fr-FR" dirty="0" err="1">
                <a:solidFill>
                  <a:schemeClr val="bg2"/>
                </a:solidFill>
              </a:rPr>
              <a:t>With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  <a:r>
              <a:rPr lang="fr-FR" altLang="fr-FR" dirty="0" err="1">
                <a:solidFill>
                  <a:schemeClr val="bg2"/>
                </a:solidFill>
              </a:rPr>
              <a:t>fixed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  <a:r>
              <a:rPr lang="fr-FR" altLang="fr-FR" dirty="0" err="1">
                <a:solidFill>
                  <a:schemeClr val="bg2"/>
                </a:solidFill>
              </a:rPr>
              <a:t>higher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  <a:r>
              <a:rPr lang="fr-FR" altLang="fr-FR" dirty="0" err="1">
                <a:solidFill>
                  <a:schemeClr val="bg2"/>
                </a:solidFill>
              </a:rPr>
              <a:t>probability</a:t>
            </a:r>
            <a:r>
              <a:rPr lang="fr-FR" altLang="fr-FR" dirty="0">
                <a:solidFill>
                  <a:schemeClr val="bg2"/>
                </a:solidFill>
              </a:rPr>
              <a:t> (0.1)</a:t>
            </a:r>
          </a:p>
        </p:txBody>
      </p:sp>
      <p:pic>
        <p:nvPicPr>
          <p:cNvPr id="13325" name="Image 2">
            <a:extLst>
              <a:ext uri="{FF2B5EF4-FFF2-40B4-BE49-F238E27FC236}">
                <a16:creationId xmlns:a16="http://schemas.microsoft.com/office/drawing/2014/main" id="{EE324C73-03DB-82F7-5C20-4D4A6379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9" y="5757651"/>
            <a:ext cx="57467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FF0FAC-6890-89E5-70AA-F789861279AC}"/>
              </a:ext>
            </a:extLst>
          </p:cNvPr>
          <p:cNvSpPr txBox="1"/>
          <p:nvPr/>
        </p:nvSpPr>
        <p:spPr>
          <a:xfrm>
            <a:off x="278108" y="1100349"/>
            <a:ext cx="4680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b="1" dirty="0">
                <a:latin typeface="+mn-lt"/>
              </a:rPr>
              <a:t>1st group: </a:t>
            </a:r>
            <a:r>
              <a:rPr lang="fr-FR" b="1" dirty="0" err="1">
                <a:latin typeface="+mn-lt"/>
              </a:rPr>
              <a:t>conditional</a:t>
            </a:r>
            <a:r>
              <a:rPr lang="fr-FR" b="1" dirty="0">
                <a:latin typeface="+mn-lt"/>
              </a:rPr>
              <a:t> and </a:t>
            </a:r>
            <a:r>
              <a:rPr lang="fr-FR" b="1" dirty="0" err="1">
                <a:latin typeface="+mn-lt"/>
              </a:rPr>
              <a:t>directional</a:t>
            </a:r>
            <a:r>
              <a:rPr lang="fr-FR" b="1" dirty="0">
                <a:latin typeface="+mn-lt"/>
              </a:rPr>
              <a:t> </a:t>
            </a:r>
            <a:r>
              <a:rPr lang="fr-FR" b="1" dirty="0" err="1">
                <a:latin typeface="+mn-lt"/>
              </a:rPr>
              <a:t>methods</a:t>
            </a:r>
            <a:endParaRPr lang="fr-FR" b="1" dirty="0"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533A31-A05C-DF18-6EB9-327CD6B55564}"/>
              </a:ext>
            </a:extLst>
          </p:cNvPr>
          <p:cNvSpPr txBox="1"/>
          <p:nvPr/>
        </p:nvSpPr>
        <p:spPr>
          <a:xfrm flipH="1">
            <a:off x="6815349" y="1100349"/>
            <a:ext cx="46805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b="1" dirty="0">
                <a:latin typeface="+mn-lt"/>
              </a:rPr>
              <a:t>2</a:t>
            </a:r>
            <a:r>
              <a:rPr lang="fr-FR" b="1" baseline="30000" dirty="0">
                <a:latin typeface="+mn-lt"/>
              </a:rPr>
              <a:t>nd</a:t>
            </a:r>
            <a:r>
              <a:rPr lang="fr-FR" b="1" dirty="0">
                <a:latin typeface="+mn-lt"/>
              </a:rPr>
              <a:t> group: Importance Sampling (</a:t>
            </a:r>
            <a:r>
              <a:rPr lang="fr-FR" b="1" dirty="0" err="1">
                <a:latin typeface="+mn-lt"/>
              </a:rPr>
              <a:t>most</a:t>
            </a:r>
            <a:r>
              <a:rPr lang="fr-FR" b="1" dirty="0">
                <a:latin typeface="+mn-lt"/>
              </a:rPr>
              <a:t> </a:t>
            </a:r>
            <a:r>
              <a:rPr lang="fr-FR" b="1" dirty="0" err="1">
                <a:latin typeface="+mn-lt"/>
              </a:rPr>
              <a:t>popular</a:t>
            </a:r>
            <a:r>
              <a:rPr lang="fr-FR" b="1" dirty="0">
                <a:latin typeface="+mn-lt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3D5193-D152-0FD2-033D-417AC60E288A}"/>
              </a:ext>
            </a:extLst>
          </p:cNvPr>
          <p:cNvSpPr txBox="1"/>
          <p:nvPr/>
        </p:nvSpPr>
        <p:spPr>
          <a:xfrm flipH="1">
            <a:off x="6709190" y="3719514"/>
            <a:ext cx="46805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b="1" dirty="0">
                <a:latin typeface="+mn-lt"/>
              </a:rPr>
              <a:t>3</a:t>
            </a:r>
            <a:r>
              <a:rPr lang="fr-FR" b="1" baseline="30000" dirty="0">
                <a:latin typeface="+mn-lt"/>
              </a:rPr>
              <a:t>rd</a:t>
            </a:r>
            <a:r>
              <a:rPr lang="fr-FR" b="1" dirty="0">
                <a:latin typeface="+mn-lt"/>
              </a:rPr>
              <a:t> group: </a:t>
            </a:r>
            <a:r>
              <a:rPr lang="fr-FR" b="1" dirty="0" err="1">
                <a:latin typeface="+mn-lt"/>
              </a:rPr>
              <a:t>Subset</a:t>
            </a:r>
            <a:r>
              <a:rPr lang="fr-FR" b="1" dirty="0">
                <a:latin typeface="+mn-lt"/>
              </a:rPr>
              <a:t> Simulation</a:t>
            </a:r>
          </a:p>
        </p:txBody>
      </p:sp>
      <p:sp>
        <p:nvSpPr>
          <p:cNvPr id="5" name="ZoneTexte 47">
            <a:extLst>
              <a:ext uri="{FF2B5EF4-FFF2-40B4-BE49-F238E27FC236}">
                <a16:creationId xmlns:a16="http://schemas.microsoft.com/office/drawing/2014/main" id="{358EDCBE-A739-A80C-90A4-F476745EC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95" y="3280652"/>
            <a:ext cx="1356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dirty="0" err="1">
                <a:solidFill>
                  <a:schemeClr val="bg2"/>
                </a:solidFill>
              </a:rPr>
              <a:t>Averaging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</a:p>
          <a:p>
            <a:r>
              <a:rPr lang="fr-FR" altLang="fr-FR" dirty="0" err="1">
                <a:solidFill>
                  <a:schemeClr val="bg2"/>
                </a:solidFill>
              </a:rPr>
              <a:t>Conditional</a:t>
            </a:r>
            <a:endParaRPr lang="fr-FR" altLang="fr-FR" dirty="0">
              <a:solidFill>
                <a:schemeClr val="bg2"/>
              </a:solidFill>
            </a:endParaRPr>
          </a:p>
          <a:p>
            <a:r>
              <a:rPr lang="fr-FR" altLang="fr-FR" dirty="0" err="1">
                <a:solidFill>
                  <a:schemeClr val="bg2"/>
                </a:solidFill>
              </a:rPr>
              <a:t>Probabilities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ZoneTexte 47">
            <a:extLst>
              <a:ext uri="{FF2B5EF4-FFF2-40B4-BE49-F238E27FC236}">
                <a16:creationId xmlns:a16="http://schemas.microsoft.com/office/drawing/2014/main" id="{FA11C90C-73E5-BFFE-7420-E937360F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449" y="1446198"/>
            <a:ext cx="25555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dirty="0" err="1">
                <a:solidFill>
                  <a:schemeClr val="bg2"/>
                </a:solidFill>
              </a:rPr>
              <a:t>Concentrating</a:t>
            </a:r>
            <a:r>
              <a:rPr lang="fr-FR" altLang="fr-FR" dirty="0">
                <a:solidFill>
                  <a:schemeClr val="bg2"/>
                </a:solidFill>
              </a:rPr>
              <a:t> </a:t>
            </a:r>
            <a:r>
              <a:rPr lang="fr-FR" altLang="fr-FR" dirty="0" err="1">
                <a:solidFill>
                  <a:schemeClr val="bg2"/>
                </a:solidFill>
              </a:rPr>
              <a:t>samples</a:t>
            </a:r>
            <a:r>
              <a:rPr lang="fr-FR" altLang="fr-FR" dirty="0">
                <a:solidFill>
                  <a:schemeClr val="bg2"/>
                </a:solidFill>
              </a:rPr>
              <a:t> in </a:t>
            </a:r>
          </a:p>
          <a:p>
            <a:r>
              <a:rPr lang="fr-FR" altLang="fr-FR" dirty="0">
                <a:solidFill>
                  <a:schemeClr val="bg2"/>
                </a:solidFill>
              </a:rPr>
              <a:t>(</a:t>
            </a:r>
            <a:r>
              <a:rPr lang="fr-FR" altLang="fr-FR" dirty="0" err="1">
                <a:solidFill>
                  <a:schemeClr val="bg2"/>
                </a:solidFill>
              </a:rPr>
              <a:t>around</a:t>
            </a:r>
            <a:r>
              <a:rPr lang="fr-FR" altLang="fr-FR" dirty="0">
                <a:solidFill>
                  <a:schemeClr val="bg2"/>
                </a:solidFill>
              </a:rPr>
              <a:t>) the </a:t>
            </a:r>
            <a:r>
              <a:rPr lang="fr-FR" altLang="fr-FR" dirty="0" err="1">
                <a:solidFill>
                  <a:schemeClr val="bg2"/>
                </a:solidFill>
              </a:rPr>
              <a:t>failure</a:t>
            </a:r>
            <a:r>
              <a:rPr lang="fr-FR" altLang="fr-FR" dirty="0">
                <a:solidFill>
                  <a:schemeClr val="bg2"/>
                </a:solidFill>
              </a:rPr>
              <a:t>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2A3-F9E6-C44B-9DE3-E4EA4A9B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86" y="356114"/>
            <a:ext cx="10415687" cy="513195"/>
          </a:xfrm>
        </p:spPr>
        <p:txBody>
          <a:bodyPr/>
          <a:lstStyle/>
          <a:p>
            <a:r>
              <a:rPr lang="en-GB" dirty="0"/>
              <a:t>Potential necessity to improve these “basic” accelerated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4D7E-6F35-754B-8BA9-8293793E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2" y="1369361"/>
            <a:ext cx="10248478" cy="454557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Example: system </a:t>
            </a:r>
            <a:r>
              <a:rPr lang="fr-FR" sz="2400" dirty="0" err="1"/>
              <a:t>reliability</a:t>
            </a:r>
            <a:r>
              <a:rPr lang="fr-FR" sz="2400" dirty="0"/>
              <a:t> </a:t>
            </a:r>
            <a:r>
              <a:rPr lang="fr-FR" sz="2400" dirty="0" err="1"/>
              <a:t>evaluations</a:t>
            </a:r>
            <a:r>
              <a:rPr lang="fr-FR" sz="2400" dirty="0"/>
              <a:t> (intersections, union of </a:t>
            </a:r>
            <a:r>
              <a:rPr lang="fr-FR" sz="2400" dirty="0" err="1"/>
              <a:t>events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even</a:t>
            </a:r>
            <a:r>
              <a:rPr lang="fr-FR" dirty="0"/>
              <a:t> for a single component</a:t>
            </a:r>
          </a:p>
          <a:p>
            <a:pPr marL="0" indent="0">
              <a:buNone/>
            </a:pPr>
            <a:r>
              <a:rPr lang="fr-FR" dirty="0"/>
              <a:t>	Case of </a:t>
            </a:r>
            <a:r>
              <a:rPr lang="fr-FR" dirty="0" err="1"/>
              <a:t>penstock</a:t>
            </a:r>
            <a:r>
              <a:rPr lang="fr-FR" dirty="0"/>
              <a:t> </a:t>
            </a:r>
            <a:r>
              <a:rPr lang="fr-FR" dirty="0" err="1"/>
              <a:t>reliability</a:t>
            </a:r>
            <a:r>
              <a:rPr lang="fr-FR" dirty="0"/>
              <a:t> </a:t>
            </a:r>
            <a:r>
              <a:rPr lang="fr-FR" dirty="0" err="1"/>
              <a:t>evaluations</a:t>
            </a:r>
            <a:r>
              <a:rPr lang="fr-FR" dirty="0"/>
              <a:t> : time-variant </a:t>
            </a:r>
            <a:r>
              <a:rPr lang="fr-FR" dirty="0" err="1"/>
              <a:t>reliability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system </a:t>
            </a:r>
            <a:r>
              <a:rPr lang="fr-FR" dirty="0" err="1">
                <a:sym typeface="Wingdings" panose="05000000000000000000" pitchFamily="2" charset="2"/>
              </a:rPr>
              <a:t>reliability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{G</a:t>
            </a:r>
            <a:r>
              <a:rPr lang="fr-FR" baseline="-25000" dirty="0"/>
              <a:t>N</a:t>
            </a:r>
            <a:r>
              <a:rPr lang="fr-FR" dirty="0"/>
              <a:t>(X) &gt; 0} ∩ {G</a:t>
            </a:r>
            <a:r>
              <a:rPr lang="fr-FR" baseline="-25000" dirty="0"/>
              <a:t>N+1</a:t>
            </a:r>
            <a:r>
              <a:rPr lang="fr-FR" dirty="0"/>
              <a:t>(X) &lt; 0}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2F3EEA"/>
                </a:solidFill>
                <a:sym typeface="Wingdings" panose="05000000000000000000" pitchFamily="2" charset="2"/>
              </a:rPr>
              <a:t>case of a </a:t>
            </a:r>
            <a:r>
              <a:rPr lang="fr-FR" sz="2000" b="1" dirty="0" err="1">
                <a:solidFill>
                  <a:srgbClr val="2F3EEA"/>
                </a:solidFill>
                <a:sym typeface="Wingdings" panose="05000000000000000000" pitchFamily="2" charset="2"/>
              </a:rPr>
              <a:t>narrow</a:t>
            </a:r>
            <a:r>
              <a:rPr lang="fr-FR" sz="2000" b="1" dirty="0">
                <a:solidFill>
                  <a:srgbClr val="2F3EEA"/>
                </a:solidFill>
                <a:sym typeface="Wingdings" panose="05000000000000000000" pitchFamily="2" charset="2"/>
              </a:rPr>
              <a:t> band</a:t>
            </a:r>
            <a:endParaRPr lang="en-GB" sz="2000" b="1" dirty="0">
              <a:solidFill>
                <a:srgbClr val="2F3EEA"/>
              </a:solidFill>
            </a:endParaRPr>
          </a:p>
          <a:p>
            <a:pPr marL="342900" indent="-342900">
              <a:buAutoNum type="arabicParenR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560F9-EDF3-274B-99F3-C3AAAC4C8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92469-9D9D-B24B-B3BD-44FE2DD04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F20F46-71FF-ED2C-B679-AA55FB10C90C}"/>
              </a:ext>
            </a:extLst>
          </p:cNvPr>
          <p:cNvSpPr txBox="1"/>
          <p:nvPr/>
        </p:nvSpPr>
        <p:spPr>
          <a:xfrm>
            <a:off x="910046" y="3436350"/>
            <a:ext cx="1081270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The </a:t>
            </a:r>
            <a:r>
              <a:rPr lang="fr-FR" sz="1800" dirty="0" err="1"/>
              <a:t>narrower</a:t>
            </a:r>
            <a:r>
              <a:rPr lang="fr-FR" sz="1800" dirty="0"/>
              <a:t> the band, the </a:t>
            </a:r>
            <a:r>
              <a:rPr lang="fr-FR" sz="1800" dirty="0" err="1"/>
              <a:t>slower</a:t>
            </a:r>
            <a:r>
              <a:rPr lang="fr-FR" sz="1800" dirty="0"/>
              <a:t> the convergence of standard FORM-IS</a:t>
            </a:r>
          </a:p>
          <a:p>
            <a:r>
              <a:rPr lang="fr-FR" sz="1800" dirty="0"/>
              <a:t>An adaptive </a:t>
            </a:r>
            <a:r>
              <a:rPr lang="fr-FR" sz="1800" dirty="0" err="1"/>
              <a:t>strategy</a:t>
            </a:r>
            <a:r>
              <a:rPr lang="fr-FR" sz="1800" dirty="0"/>
              <a:t> </a:t>
            </a:r>
            <a:r>
              <a:rPr lang="fr-FR" sz="1800" dirty="0" err="1"/>
              <a:t>starting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standard FORM-IS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inefficient for </a:t>
            </a:r>
            <a:r>
              <a:rPr lang="fr-FR" sz="1800" dirty="0" err="1"/>
              <a:t>narrow</a:t>
            </a:r>
            <a:r>
              <a:rPr lang="fr-FR" sz="1800" dirty="0"/>
              <a:t> bands</a:t>
            </a:r>
          </a:p>
          <a:p>
            <a:endParaRPr lang="fr-FR" sz="1800" dirty="0"/>
          </a:p>
          <a:p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 err="1"/>
              <a:t>Proposal</a:t>
            </a:r>
            <a:r>
              <a:rPr lang="fr-FR" sz="1800" dirty="0"/>
              <a:t> of an </a:t>
            </a:r>
            <a:r>
              <a:rPr lang="fr-FR" sz="1800" b="1" dirty="0" err="1">
                <a:solidFill>
                  <a:srgbClr val="2F3EEA"/>
                </a:solidFill>
              </a:rPr>
              <a:t>improved</a:t>
            </a:r>
            <a:r>
              <a:rPr lang="fr-FR" sz="1800" b="1" dirty="0">
                <a:solidFill>
                  <a:srgbClr val="2F3EEA"/>
                </a:solidFill>
              </a:rPr>
              <a:t> FORM-Importance Sampling </a:t>
            </a:r>
            <a:r>
              <a:rPr lang="fr-FR" sz="1800" b="1" dirty="0" err="1">
                <a:solidFill>
                  <a:srgbClr val="2F3EEA"/>
                </a:solidFill>
              </a:rPr>
              <a:t>method</a:t>
            </a:r>
            <a:r>
              <a:rPr lang="fr-FR" sz="1800" dirty="0"/>
              <a:t>, </a:t>
            </a:r>
            <a:r>
              <a:rPr lang="fr-FR" sz="1800" b="1" dirty="0"/>
              <a:t>FORM-IS-NB</a:t>
            </a:r>
          </a:p>
        </p:txBody>
      </p:sp>
    </p:spTree>
    <p:extLst>
      <p:ext uri="{BB962C8B-B14F-4D97-AF65-F5344CB8AC3E}">
        <p14:creationId xmlns:p14="http://schemas.microsoft.com/office/powerpoint/2010/main" val="12257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8E0A3F-4998-95AF-EA8E-20D65839A50B}"/>
              </a:ext>
            </a:extLst>
          </p:cNvPr>
          <p:cNvSpPr txBox="1"/>
          <p:nvPr/>
        </p:nvSpPr>
        <p:spPr>
          <a:xfrm>
            <a:off x="361217" y="6488270"/>
            <a:ext cx="6038750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MS 13, Paper 142 - 10</a:t>
            </a:r>
            <a:r>
              <a:rPr lang="en-IE" b="1" baseline="30000" dirty="0"/>
              <a:t>th</a:t>
            </a:r>
            <a:r>
              <a:rPr lang="en-IE" b="1" dirty="0"/>
              <a:t> July 2023, Dublin, Ireland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24FD1-B86C-77E0-6BD5-0366215D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29692" y="6099814"/>
            <a:ext cx="1860721" cy="757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767175-E762-E1BC-38DC-5DB252FEDCC8}"/>
              </a:ext>
            </a:extLst>
          </p:cNvPr>
          <p:cNvSpPr txBox="1"/>
          <p:nvPr/>
        </p:nvSpPr>
        <p:spPr>
          <a:xfrm>
            <a:off x="749652" y="1683483"/>
            <a:ext cx="10476608" cy="46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2F3EEA"/>
                </a:solidFill>
              </a:rPr>
              <a:t>Case of a </a:t>
            </a:r>
            <a:r>
              <a:rPr lang="fr-FR" sz="2400" dirty="0" err="1">
                <a:solidFill>
                  <a:srgbClr val="2F3EEA"/>
                </a:solidFill>
              </a:rPr>
              <a:t>narrow</a:t>
            </a:r>
            <a:r>
              <a:rPr lang="fr-FR" sz="2400" dirty="0">
                <a:solidFill>
                  <a:srgbClr val="2F3EEA"/>
                </a:solidFill>
              </a:rPr>
              <a:t> band - Description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F90BBA-15C0-F527-2C57-DF322CE5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62" y="2843227"/>
            <a:ext cx="5065863" cy="29469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FE66474-4F5A-CA6B-6B1B-12E2135D9C3F}"/>
                  </a:ext>
                </a:extLst>
              </p:cNvPr>
              <p:cNvSpPr txBox="1"/>
              <p:nvPr/>
            </p:nvSpPr>
            <p:spPr>
              <a:xfrm>
                <a:off x="6093495" y="2492896"/>
                <a:ext cx="6096918" cy="31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600"/>
                  </a:spcAft>
                </a:pPr>
                <a:r>
                  <a:rPr lang="fr-FR" sz="18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fr-FR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2 </a:t>
                </a:r>
                <a:r>
                  <a:rPr lang="fr-FR" sz="18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following</a:t>
                </a:r>
                <a:r>
                  <a:rPr lang="fr-FR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8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hyperplanes</a:t>
                </a:r>
                <a:r>
                  <a:rPr lang="fr-FR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the U-</a:t>
                </a:r>
                <a:r>
                  <a:rPr lang="fr-FR" sz="18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space</a:t>
                </a:r>
                <a:endParaRPr lang="fr-FR" sz="18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600"/>
                  </a:spcAft>
                </a:pPr>
                <a:endParaRPr lang="fr-FR" sz="18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	 </a:t>
                </a:r>
                <a:r>
                  <a:rPr lang="en-GB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fr-FR" sz="12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hangingPunct="0">
                  <a:spcAft>
                    <a:spcPts val="600"/>
                  </a:spcAft>
                </a:pPr>
                <a:r>
                  <a:rPr lang="en-GB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endParaRPr lang="fr-FR" sz="12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                                 	 (4)</a:t>
                </a:r>
              </a:p>
              <a:p>
                <a:endParaRPr lang="en-GB" dirty="0"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r>
                  <a:rPr lang="fr-FR" dirty="0"/>
                  <a:t>P</a:t>
                </a:r>
                <a:r>
                  <a:rPr lang="fr-FR" baseline="-25000" dirty="0"/>
                  <a:t>f</a:t>
                </a:r>
                <a:r>
                  <a:rPr lang="fr-FR" dirty="0"/>
                  <a:t> </a:t>
                </a:r>
                <a:r>
                  <a:rPr lang="fr-FR" dirty="0" err="1"/>
                  <a:t>known</a:t>
                </a:r>
                <a:r>
                  <a:rPr lang="fr-FR" dirty="0"/>
                  <a:t> </a:t>
                </a:r>
                <a:r>
                  <a:rPr lang="fr-FR" dirty="0" err="1"/>
                  <a:t>exactly</a:t>
                </a:r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FE66474-4F5A-CA6B-6B1B-12E2135D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495" y="2492896"/>
                <a:ext cx="6096918" cy="3156159"/>
              </a:xfrm>
              <a:prstGeom prst="rect">
                <a:avLst/>
              </a:prstGeom>
              <a:blipFill>
                <a:blip r:embed="rId4"/>
                <a:stretch>
                  <a:fillRect l="-5600" t="-1351" b="-1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734C59C-4E7B-4FA1-0F93-4754365AE6C6}"/>
              </a:ext>
            </a:extLst>
          </p:cNvPr>
          <p:cNvSpPr txBox="1">
            <a:spLocks/>
          </p:cNvSpPr>
          <p:nvPr/>
        </p:nvSpPr>
        <p:spPr>
          <a:xfrm>
            <a:off x="1414686" y="356114"/>
            <a:ext cx="10775727" cy="51319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/>
              <a:t>Potential necessity to improve these “basic” accelerated methods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324FD1-B86C-77E0-6BD5-0366215D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29692" y="6099814"/>
            <a:ext cx="1860721" cy="757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767175-E762-E1BC-38DC-5DB252FEDCC8}"/>
              </a:ext>
            </a:extLst>
          </p:cNvPr>
          <p:cNvSpPr txBox="1"/>
          <p:nvPr/>
        </p:nvSpPr>
        <p:spPr>
          <a:xfrm>
            <a:off x="1437600" y="735147"/>
            <a:ext cx="10476608" cy="46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Case of a </a:t>
            </a:r>
            <a:r>
              <a:rPr lang="fr-FR" sz="2400" dirty="0" err="1">
                <a:solidFill>
                  <a:srgbClr val="0000FF"/>
                </a:solidFill>
              </a:rPr>
              <a:t>narrow</a:t>
            </a:r>
            <a:r>
              <a:rPr lang="fr-FR" sz="2400" dirty="0">
                <a:solidFill>
                  <a:srgbClr val="0000FF"/>
                </a:solidFill>
              </a:rPr>
              <a:t> band – </a:t>
            </a:r>
            <a:r>
              <a:rPr lang="fr-FR" sz="2400" dirty="0" err="1">
                <a:solidFill>
                  <a:srgbClr val="0000FF"/>
                </a:solidFill>
              </a:rPr>
              <a:t>Mathematical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treatment</a:t>
            </a:r>
            <a:endParaRPr lang="fr-FR" sz="2400" dirty="0">
              <a:solidFill>
                <a:srgbClr val="0000FF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92A3FB3-8897-4863-9F6E-0B1334395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7" y="2354089"/>
            <a:ext cx="3749570" cy="2500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911D895-A81F-5F99-AC28-606BDEA9A230}"/>
                  </a:ext>
                </a:extLst>
              </p:cNvPr>
              <p:cNvSpPr txBox="1"/>
              <p:nvPr/>
            </p:nvSpPr>
            <p:spPr>
              <a:xfrm>
                <a:off x="4367014" y="1196752"/>
                <a:ext cx="7571068" cy="574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Auxiliary</a:t>
                </a:r>
                <a:r>
                  <a:rPr lang="fr-FR" dirty="0"/>
                  <a:t> </a:t>
                </a:r>
                <a:r>
                  <a:rPr lang="fr-FR" dirty="0" err="1"/>
                  <a:t>density</a:t>
                </a:r>
                <a:r>
                  <a:rPr lang="fr-FR" dirty="0"/>
                  <a:t> </a:t>
                </a:r>
                <a:r>
                  <a:rPr lang="fr-FR" dirty="0" err="1"/>
                  <a:t>explicitely</a:t>
                </a:r>
                <a:r>
                  <a:rPr lang="fr-FR" dirty="0"/>
                  <a:t> </a:t>
                </a:r>
                <a:r>
                  <a:rPr lang="fr-FR" dirty="0" err="1"/>
                  <a:t>calculated</a:t>
                </a:r>
                <a:endParaRPr lang="fr-FR" dirty="0"/>
              </a:p>
              <a:p>
                <a:r>
                  <a:rPr lang="fr-FR" dirty="0" err="1"/>
                  <a:t>Centered</a:t>
                </a:r>
                <a:r>
                  <a:rPr lang="fr-FR" dirty="0"/>
                  <a:t> </a:t>
                </a:r>
                <a:r>
                  <a:rPr lang="fr-FR" dirty="0" err="1"/>
                  <a:t>around</a:t>
                </a:r>
                <a:r>
                  <a:rPr lang="fr-FR" dirty="0"/>
                  <a:t> U* </a:t>
                </a:r>
                <a:r>
                  <a:rPr lang="fr-FR" dirty="0" err="1"/>
                  <a:t>such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𝑂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𝛽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libri" panose="020F0502020204030204" pitchFamily="34" charset="0"/>
                              </a:rPr>
                              <m:t>𝑑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libri" panose="020F0502020204030204" pitchFamily="34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Mincho" panose="02020609040205080304" pitchFamily="49" charset="-128"/>
                  </a:rPr>
                  <a:t>.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Mincho" panose="02020609040205080304" pitchFamily="49" charset="-128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endParaRPr lang="fr-FR" dirty="0"/>
              </a:p>
              <a:p>
                <a:r>
                  <a:rPr lang="fr-FR" dirty="0"/>
                  <a:t>1 select i</a:t>
                </a:r>
                <a:r>
                  <a:rPr lang="fr-FR" baseline="-25000" dirty="0"/>
                  <a:t>0</a:t>
                </a:r>
                <a:r>
                  <a:rPr lang="fr-FR" dirty="0"/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corresponding to the maximum of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|</a:t>
                </a:r>
                <a:endParaRPr lang="fr-FR" dirty="0"/>
              </a:p>
              <a:p>
                <a:r>
                  <a:rPr lang="fr-FR" dirty="0"/>
                  <a:t>2 the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p-1 first variables correspond to the standard FORM-IS method, whereas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last one will be in a way that the sampled point falls in a band with </a:t>
                </a:r>
              </a:p>
              <a:p>
                <a:pPr marL="285721" indent="-285721">
                  <a:buFont typeface="Symbol" panose="05050102010706020507" pitchFamily="18" charset="2"/>
                  <a:buChar char="s"/>
                </a:pPr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Mincho" panose="02020609040205080304" pitchFamily="49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around the hyperplane of equation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GB" sz="18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GB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(5)</a:t>
                </a:r>
              </a:p>
              <a:p>
                <a:r>
                  <a:rPr lang="fr-FR" dirty="0"/>
                  <a:t>3 </a:t>
                </a:r>
                <a:r>
                  <a:rPr lang="fr-FR" dirty="0" err="1"/>
                  <a:t>Estimator</a:t>
                </a:r>
                <a:r>
                  <a:rPr lang="fr-FR" dirty="0"/>
                  <a:t> of P</a:t>
                </a:r>
                <a:r>
                  <a:rPr lang="fr-FR" baseline="-25000" dirty="0"/>
                  <a:t>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fr-F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m:t> 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libri" panose="020F0502020204030204" pitchFamily="34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fr-F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Calibri" panose="020F0502020204030204" pitchFamily="34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m:t>           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4 </a:t>
                </a:r>
                <a:r>
                  <a:rPr lang="fr-FR" dirty="0" err="1"/>
                  <a:t>Likelihood</a:t>
                </a:r>
                <a:r>
                  <a:rPr lang="fr-FR" dirty="0"/>
                  <a:t> ratio R </a:t>
                </a:r>
                <a:r>
                  <a:rPr lang="fr-FR" dirty="0">
                    <a:sym typeface="Wingdings" panose="05000000000000000000" pitchFamily="2" charset="2"/>
                  </a:rPr>
                  <a:t> 2 </a:t>
                </a:r>
                <a:r>
                  <a:rPr lang="fr-FR" dirty="0" err="1">
                    <a:sym typeface="Wingdings" panose="05000000000000000000" pitchFamily="2" charset="2"/>
                  </a:rPr>
                  <a:t>terms</a:t>
                </a:r>
                <a:r>
                  <a:rPr lang="fr-FR" dirty="0">
                    <a:sym typeface="Wingdings" panose="05000000000000000000" pitchFamily="2" charset="2"/>
                  </a:rPr>
                  <a:t> R</a:t>
                </a:r>
                <a:r>
                  <a:rPr lang="fr-FR" baseline="-25000" dirty="0">
                    <a:sym typeface="Wingdings" panose="05000000000000000000" pitchFamily="2" charset="2"/>
                  </a:rPr>
                  <a:t>1</a:t>
                </a:r>
                <a:r>
                  <a:rPr lang="fr-FR" dirty="0">
                    <a:sym typeface="Wingdings" panose="05000000000000000000" pitchFamily="2" charset="2"/>
                  </a:rPr>
                  <a:t> (</a:t>
                </a:r>
                <a:r>
                  <a:rPr lang="fr-FR" dirty="0" err="1">
                    <a:sym typeface="Wingdings" panose="05000000000000000000" pitchFamily="2" charset="2"/>
                  </a:rPr>
                  <a:t>given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below</a:t>
                </a:r>
                <a:r>
                  <a:rPr lang="fr-FR" dirty="0">
                    <a:sym typeface="Wingdings" panose="05000000000000000000" pitchFamily="2" charset="2"/>
                  </a:rPr>
                  <a:t>) and R</a:t>
                </a:r>
                <a:r>
                  <a:rPr lang="fr-FR" baseline="-25000" dirty="0">
                    <a:sym typeface="Wingdings" panose="05000000000000000000" pitchFamily="2" charset="2"/>
                  </a:rPr>
                  <a:t>2 </a:t>
                </a:r>
                <a:r>
                  <a:rPr lang="fr-FR" dirty="0">
                    <a:sym typeface="Wingdings" panose="05000000000000000000" pitchFamily="2" charset="2"/>
                  </a:rPr>
                  <a:t>(not </a:t>
                </a:r>
                <a:r>
                  <a:rPr lang="fr-FR" dirty="0" err="1">
                    <a:sym typeface="Wingdings" panose="05000000000000000000" pitchFamily="2" charset="2"/>
                  </a:rPr>
                  <a:t>detailed</a:t>
                </a:r>
                <a:r>
                  <a:rPr lang="fr-FR" dirty="0">
                    <a:sym typeface="Wingdings" panose="05000000000000000000" pitchFamily="2" charset="2"/>
                  </a:rPr>
                  <a:t>)</a:t>
                </a:r>
                <a:endParaRPr lang="fr-FR" baseline="-2500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GB" sz="18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911D895-A81F-5F99-AC28-606BDEA9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14" y="1196752"/>
                <a:ext cx="7571068" cy="5745034"/>
              </a:xfrm>
              <a:prstGeom prst="rect">
                <a:avLst/>
              </a:prstGeom>
              <a:blipFill>
                <a:blip r:embed="rId4"/>
                <a:stretch>
                  <a:fillRect l="-644" t="-318" r="-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64A6FAA-DAC1-C1D8-8557-BA6FAA2A9A4C}"/>
              </a:ext>
            </a:extLst>
          </p:cNvPr>
          <p:cNvSpPr txBox="1">
            <a:spLocks/>
          </p:cNvSpPr>
          <p:nvPr/>
        </p:nvSpPr>
        <p:spPr>
          <a:xfrm>
            <a:off x="1416660" y="261904"/>
            <a:ext cx="10775727" cy="51319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/>
              <a:t>Potential necessity to improve these “basic” accelerated methods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03679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8E0A3F-4998-95AF-EA8E-20D65839A50B}"/>
              </a:ext>
            </a:extLst>
          </p:cNvPr>
          <p:cNvSpPr txBox="1"/>
          <p:nvPr/>
        </p:nvSpPr>
        <p:spPr>
          <a:xfrm>
            <a:off x="361217" y="6488270"/>
            <a:ext cx="6038750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MS 13, Paper 142 - 10</a:t>
            </a:r>
            <a:r>
              <a:rPr lang="en-IE" b="1" baseline="30000" dirty="0"/>
              <a:t>th</a:t>
            </a:r>
            <a:r>
              <a:rPr lang="en-IE" b="1" dirty="0"/>
              <a:t> July 2023, Dublin, Ireland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24FD1-B86C-77E0-6BD5-0366215D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29692" y="6099814"/>
            <a:ext cx="1860721" cy="757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767175-E762-E1BC-38DC-5DB252FEDCC8}"/>
              </a:ext>
            </a:extLst>
          </p:cNvPr>
          <p:cNvSpPr txBox="1"/>
          <p:nvPr/>
        </p:nvSpPr>
        <p:spPr>
          <a:xfrm>
            <a:off x="361217" y="83100"/>
            <a:ext cx="10476608" cy="46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4 Case of a </a:t>
            </a:r>
            <a:r>
              <a:rPr lang="fr-FR" sz="2400" dirty="0" err="1">
                <a:solidFill>
                  <a:srgbClr val="0000FF"/>
                </a:solidFill>
              </a:rPr>
              <a:t>narrow</a:t>
            </a:r>
            <a:r>
              <a:rPr lang="fr-FR" sz="2400" dirty="0">
                <a:solidFill>
                  <a:srgbClr val="0000FF"/>
                </a:solidFill>
              </a:rPr>
              <a:t> band – </a:t>
            </a:r>
            <a:r>
              <a:rPr lang="fr-FR" sz="2400" dirty="0" err="1">
                <a:solidFill>
                  <a:srgbClr val="0000FF"/>
                </a:solidFill>
              </a:rPr>
              <a:t>Numerical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results</a:t>
            </a:r>
            <a:endParaRPr lang="fr-FR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00D9C44F-A389-5D21-A9BF-F933831632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3259" y="1791733"/>
              <a:ext cx="3636105" cy="27485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6332">
                      <a:extLst>
                        <a:ext uri="{9D8B030D-6E8A-4147-A177-3AD203B41FA5}">
                          <a16:colId xmlns:a16="http://schemas.microsoft.com/office/drawing/2014/main" val="816760644"/>
                        </a:ext>
                      </a:extLst>
                    </a:gridCol>
                    <a:gridCol w="538257">
                      <a:extLst>
                        <a:ext uri="{9D8B030D-6E8A-4147-A177-3AD203B41FA5}">
                          <a16:colId xmlns:a16="http://schemas.microsoft.com/office/drawing/2014/main" val="3808612747"/>
                        </a:ext>
                      </a:extLst>
                    </a:gridCol>
                    <a:gridCol w="738093">
                      <a:extLst>
                        <a:ext uri="{9D8B030D-6E8A-4147-A177-3AD203B41FA5}">
                          <a16:colId xmlns:a16="http://schemas.microsoft.com/office/drawing/2014/main" val="3112495933"/>
                        </a:ext>
                      </a:extLst>
                    </a:gridCol>
                    <a:gridCol w="780204">
                      <a:extLst>
                        <a:ext uri="{9D8B030D-6E8A-4147-A177-3AD203B41FA5}">
                          <a16:colId xmlns:a16="http://schemas.microsoft.com/office/drawing/2014/main" val="1860325529"/>
                        </a:ext>
                      </a:extLst>
                    </a:gridCol>
                    <a:gridCol w="723546">
                      <a:extLst>
                        <a:ext uri="{9D8B030D-6E8A-4147-A177-3AD203B41FA5}">
                          <a16:colId xmlns:a16="http://schemas.microsoft.com/office/drawing/2014/main" val="3280944103"/>
                        </a:ext>
                      </a:extLst>
                    </a:gridCol>
                    <a:gridCol w="399673">
                      <a:extLst>
                        <a:ext uri="{9D8B030D-6E8A-4147-A177-3AD203B41FA5}">
                          <a16:colId xmlns:a16="http://schemas.microsoft.com/office/drawing/2014/main" val="4080380437"/>
                        </a:ext>
                      </a:extLst>
                    </a:gridCol>
                  </a:tblGrid>
                  <a:tr h="9386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dβ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Time (s)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effectLst/>
                            </a:rPr>
                            <a:t>P</a:t>
                          </a:r>
                          <a:r>
                            <a:rPr lang="en-US" sz="1200" baseline="-25000" dirty="0" err="1">
                              <a:effectLst/>
                            </a:rPr>
                            <a:t>f,ref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Standard deviation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N</a:t>
                          </a:r>
                          <a:r>
                            <a:rPr lang="en-US" sz="1200" baseline="-25000">
                              <a:effectLst/>
                            </a:rPr>
                            <a:t>calls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769136572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0,0144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1,10E-05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1,00E-05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1,00E-06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143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530641770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1,31E-06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1,27E-06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1,26E-07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132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3510628609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1,45E-07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125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011240607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1,29E-08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1,29E-09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132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622728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id="{00D9C44F-A389-5D21-A9BF-F9338316324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3259" y="1791733"/>
              <a:ext cx="3636105" cy="27485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6332">
                      <a:extLst>
                        <a:ext uri="{9D8B030D-6E8A-4147-A177-3AD203B41FA5}">
                          <a16:colId xmlns:a16="http://schemas.microsoft.com/office/drawing/2014/main" val="816760644"/>
                        </a:ext>
                      </a:extLst>
                    </a:gridCol>
                    <a:gridCol w="538257">
                      <a:extLst>
                        <a:ext uri="{9D8B030D-6E8A-4147-A177-3AD203B41FA5}">
                          <a16:colId xmlns:a16="http://schemas.microsoft.com/office/drawing/2014/main" val="3808612747"/>
                        </a:ext>
                      </a:extLst>
                    </a:gridCol>
                    <a:gridCol w="738093">
                      <a:extLst>
                        <a:ext uri="{9D8B030D-6E8A-4147-A177-3AD203B41FA5}">
                          <a16:colId xmlns:a16="http://schemas.microsoft.com/office/drawing/2014/main" val="3112495933"/>
                        </a:ext>
                      </a:extLst>
                    </a:gridCol>
                    <a:gridCol w="780204">
                      <a:extLst>
                        <a:ext uri="{9D8B030D-6E8A-4147-A177-3AD203B41FA5}">
                          <a16:colId xmlns:a16="http://schemas.microsoft.com/office/drawing/2014/main" val="1860325529"/>
                        </a:ext>
                      </a:extLst>
                    </a:gridCol>
                    <a:gridCol w="723546">
                      <a:extLst>
                        <a:ext uri="{9D8B030D-6E8A-4147-A177-3AD203B41FA5}">
                          <a16:colId xmlns:a16="http://schemas.microsoft.com/office/drawing/2014/main" val="3280944103"/>
                        </a:ext>
                      </a:extLst>
                    </a:gridCol>
                    <a:gridCol w="399673">
                      <a:extLst>
                        <a:ext uri="{9D8B030D-6E8A-4147-A177-3AD203B41FA5}">
                          <a16:colId xmlns:a16="http://schemas.microsoft.com/office/drawing/2014/main" val="4080380437"/>
                        </a:ext>
                      </a:extLst>
                    </a:gridCol>
                  </a:tblGrid>
                  <a:tr h="9386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dβ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Time (s)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effectLst/>
                            </a:rPr>
                            <a:t>P</a:t>
                          </a:r>
                          <a:r>
                            <a:rPr lang="en-US" sz="1200" baseline="-25000" dirty="0" err="1">
                              <a:effectLst/>
                            </a:rPr>
                            <a:t>f,ref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220930" t="-649" r="-145736" b="-1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350847" t="-649" r="-59322" b="-1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N</a:t>
                          </a:r>
                          <a:r>
                            <a:rPr lang="en-US" sz="1200" baseline="-25000">
                              <a:effectLst/>
                            </a:rPr>
                            <a:t>calls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769136572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1333" t="-206667" r="-7013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0,0144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1,10E-05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1,00E-05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1,00E-06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143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530641770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1333" t="-310811" r="-701333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1,31E-06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1,27E-06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1,26E-07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132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3510628609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1333" t="-405333" r="-701333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1,45E-07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125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011240607"/>
                      </a:ext>
                    </a:extLst>
                  </a:tr>
                  <a:tr h="452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3"/>
                          <a:stretch>
                            <a:fillRect l="-1333" t="-512162" r="-70133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1,29E-08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1,29E-09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132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622728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DA02DB49-1AD9-C34D-2B12-49718683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496" y="1071318"/>
            <a:ext cx="4973791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>
              <a:spcBef>
                <a:spcPct val="0"/>
              </a:spcBef>
            </a:pPr>
            <a:r>
              <a:rPr lang="en-US" altLang="fr-FR" i="1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Table 2: Number of LSF calls with the improved </a:t>
            </a:r>
          </a:p>
          <a:p>
            <a:pPr defTabSz="914309" eaLnBrk="0" hangingPunct="0">
              <a:spcBef>
                <a:spcPct val="0"/>
              </a:spcBef>
            </a:pPr>
            <a:r>
              <a:rPr lang="en-US" altLang="fr-FR" i="1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FORM-IS for narrow bands of different widths (p=10)</a:t>
            </a:r>
            <a:endParaRPr lang="en-US" altLang="fr-FR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D8F1E81B-CCDF-6427-07E8-9E40BCC932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368" y="1791732"/>
              <a:ext cx="3636102" cy="2822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4753">
                      <a:extLst>
                        <a:ext uri="{9D8B030D-6E8A-4147-A177-3AD203B41FA5}">
                          <a16:colId xmlns:a16="http://schemas.microsoft.com/office/drawing/2014/main" val="2491872487"/>
                        </a:ext>
                      </a:extLst>
                    </a:gridCol>
                    <a:gridCol w="604868">
                      <a:extLst>
                        <a:ext uri="{9D8B030D-6E8A-4147-A177-3AD203B41FA5}">
                          <a16:colId xmlns:a16="http://schemas.microsoft.com/office/drawing/2014/main" val="132880032"/>
                        </a:ext>
                      </a:extLst>
                    </a:gridCol>
                    <a:gridCol w="600275">
                      <a:extLst>
                        <a:ext uri="{9D8B030D-6E8A-4147-A177-3AD203B41FA5}">
                          <a16:colId xmlns:a16="http://schemas.microsoft.com/office/drawing/2014/main" val="3703308677"/>
                        </a:ext>
                      </a:extLst>
                    </a:gridCol>
                    <a:gridCol w="661528">
                      <a:extLst>
                        <a:ext uri="{9D8B030D-6E8A-4147-A177-3AD203B41FA5}">
                          <a16:colId xmlns:a16="http://schemas.microsoft.com/office/drawing/2014/main" val="440264149"/>
                        </a:ext>
                      </a:extLst>
                    </a:gridCol>
                    <a:gridCol w="703638">
                      <a:extLst>
                        <a:ext uri="{9D8B030D-6E8A-4147-A177-3AD203B41FA5}">
                          <a16:colId xmlns:a16="http://schemas.microsoft.com/office/drawing/2014/main" val="1142057723"/>
                        </a:ext>
                      </a:extLst>
                    </a:gridCol>
                    <a:gridCol w="601040">
                      <a:extLst>
                        <a:ext uri="{9D8B030D-6E8A-4147-A177-3AD203B41FA5}">
                          <a16:colId xmlns:a16="http://schemas.microsoft.com/office/drawing/2014/main" val="2359042185"/>
                        </a:ext>
                      </a:extLst>
                    </a:gridCol>
                  </a:tblGrid>
                  <a:tr h="963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dβ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Time(s)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P</a:t>
                          </a:r>
                          <a:r>
                            <a:rPr lang="en-US" sz="1200" baseline="-25000">
                              <a:effectLst/>
                            </a:rPr>
                            <a:t>f,ref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Standard deviation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N</a:t>
                          </a:r>
                          <a:r>
                            <a:rPr lang="en-US" sz="1200" baseline="-25000">
                              <a:effectLst/>
                            </a:rPr>
                            <a:t>calls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670666172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0,0052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1,10 E-05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1,19 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1,19E-06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60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459765516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1,31 E-06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1,43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1,42E-07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57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280432840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1,34 E-07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1,46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57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323797836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1,34 E-08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1,46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1,44E-09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57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4133995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au 9">
                <a:extLst>
                  <a:ext uri="{FF2B5EF4-FFF2-40B4-BE49-F238E27FC236}">
                    <a16:creationId xmlns:a16="http://schemas.microsoft.com/office/drawing/2014/main" id="{D8F1E81B-CCDF-6427-07E8-9E40BCC932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368" y="1791732"/>
              <a:ext cx="3636102" cy="2822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4753">
                      <a:extLst>
                        <a:ext uri="{9D8B030D-6E8A-4147-A177-3AD203B41FA5}">
                          <a16:colId xmlns:a16="http://schemas.microsoft.com/office/drawing/2014/main" val="2491872487"/>
                        </a:ext>
                      </a:extLst>
                    </a:gridCol>
                    <a:gridCol w="604868">
                      <a:extLst>
                        <a:ext uri="{9D8B030D-6E8A-4147-A177-3AD203B41FA5}">
                          <a16:colId xmlns:a16="http://schemas.microsoft.com/office/drawing/2014/main" val="132880032"/>
                        </a:ext>
                      </a:extLst>
                    </a:gridCol>
                    <a:gridCol w="600275">
                      <a:extLst>
                        <a:ext uri="{9D8B030D-6E8A-4147-A177-3AD203B41FA5}">
                          <a16:colId xmlns:a16="http://schemas.microsoft.com/office/drawing/2014/main" val="3703308677"/>
                        </a:ext>
                      </a:extLst>
                    </a:gridCol>
                    <a:gridCol w="661528">
                      <a:extLst>
                        <a:ext uri="{9D8B030D-6E8A-4147-A177-3AD203B41FA5}">
                          <a16:colId xmlns:a16="http://schemas.microsoft.com/office/drawing/2014/main" val="440264149"/>
                        </a:ext>
                      </a:extLst>
                    </a:gridCol>
                    <a:gridCol w="703638">
                      <a:extLst>
                        <a:ext uri="{9D8B030D-6E8A-4147-A177-3AD203B41FA5}">
                          <a16:colId xmlns:a16="http://schemas.microsoft.com/office/drawing/2014/main" val="1142057723"/>
                        </a:ext>
                      </a:extLst>
                    </a:gridCol>
                    <a:gridCol w="601040">
                      <a:extLst>
                        <a:ext uri="{9D8B030D-6E8A-4147-A177-3AD203B41FA5}">
                          <a16:colId xmlns:a16="http://schemas.microsoft.com/office/drawing/2014/main" val="2359042185"/>
                        </a:ext>
                      </a:extLst>
                    </a:gridCol>
                  </a:tblGrid>
                  <a:tr h="963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dβ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Time(s)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P</a:t>
                          </a:r>
                          <a:r>
                            <a:rPr lang="en-US" sz="1200" baseline="-25000">
                              <a:effectLst/>
                            </a:rPr>
                            <a:t>f,ref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255556" t="-633" r="-202778" b="-1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331034" t="-633" r="-88793" b="-197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N</a:t>
                          </a:r>
                          <a:r>
                            <a:rPr lang="en-US" sz="1200" baseline="-25000">
                              <a:effectLst/>
                            </a:rPr>
                            <a:t>calls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1670666172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1316" t="-206494" r="-692105" b="-3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0,0052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1,10 E-05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1,19 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E-05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1,19E-06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60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459765516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1316" t="-310526" r="-692105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1,31 E-06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1,43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E-06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1,42E-07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57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2280432840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1316" t="-405195" r="-692105" b="-1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0,0017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1,34 E-07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1,46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E-07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57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323797836"/>
                      </a:ext>
                    </a:extLst>
                  </a:tr>
                  <a:tr h="46460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7778" marR="17778" marT="0" marB="0" anchor="ctr">
                        <a:blipFill>
                          <a:blip r:embed="rId4"/>
                          <a:stretch>
                            <a:fillRect l="-1316" t="-511842" r="-6921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0,0053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1,34 E-08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71" marR="6857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1,46</a:t>
                          </a:r>
                          <a:endParaRPr lang="fr-FR" sz="120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E-08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</a:rPr>
                            <a:t>1,44E-09</a:t>
                          </a:r>
                          <a:endParaRPr lang="fr-FR" sz="1200" i="1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</a:rPr>
                            <a:t>57</a:t>
                          </a:r>
                          <a:endParaRPr lang="fr-FR" sz="1200" i="1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7778" marR="17778" marT="0" marB="0" anchor="ctr"/>
                    </a:tc>
                    <a:extLst>
                      <a:ext uri="{0D108BD9-81ED-4DB2-BD59-A6C34878D82A}">
                        <a16:rowId xmlns:a16="http://schemas.microsoft.com/office/drawing/2014/main" val="4133995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F89540E7-1A61-54B1-5EC7-9567878C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1319"/>
            <a:ext cx="6737250" cy="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>
              <a:spcBef>
                <a:spcPct val="0"/>
              </a:spcBef>
            </a:pPr>
            <a:r>
              <a:rPr lang="en-US" altLang="fr-FR" i="1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Table 1: Number of limit state function calls with the improved FORM-IS </a:t>
            </a:r>
          </a:p>
          <a:p>
            <a:pPr defTabSz="914309" eaLnBrk="0" hangingPunct="0">
              <a:spcBef>
                <a:spcPct val="0"/>
              </a:spcBef>
            </a:pPr>
            <a:r>
              <a:rPr lang="en-US" altLang="fr-FR" i="1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narrow bands of different widths (p=5)</a:t>
            </a:r>
            <a:endParaRPr lang="en-US" altLang="fr-FR" dirty="0">
              <a:latin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79DF1E-D4B3-0E9C-764A-9B00EA7049F6}"/>
              </a:ext>
            </a:extLst>
          </p:cNvPr>
          <p:cNvSpPr txBox="1"/>
          <p:nvPr/>
        </p:nvSpPr>
        <p:spPr>
          <a:xfrm>
            <a:off x="361217" y="4904831"/>
            <a:ext cx="3636102" cy="78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54" indent="288261" algn="just"/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= - 0,25;  a</a:t>
            </a:r>
            <a:r>
              <a:rPr lang="en-US" sz="1800" baseline="-250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= 0,5; </a:t>
            </a:r>
            <a:endParaRPr lang="fr-FR" sz="1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288261" algn="just"/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3 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= - 0,75; a</a:t>
            </a:r>
            <a:r>
              <a:rPr lang="en-US" sz="1800" baseline="-250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4 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= 0,25; a</a:t>
            </a:r>
            <a:r>
              <a:rPr lang="en-US" sz="1800" baseline="-250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5 </a:t>
            </a:r>
            <a:r>
              <a:rPr lang="en-US" sz="1800" dirty="0">
                <a:solidFill>
                  <a:srgbClr val="000000"/>
                </a:solidFill>
                <a:latin typeface="Symbol" panose="05050102010706020507" pitchFamily="18" charset="2"/>
                <a:ea typeface="MS Mincho" panose="02020609040205080304" pitchFamily="49" charset="-128"/>
                <a:cs typeface="Calibri" panose="020F0502020204030204" pitchFamily="34" charset="0"/>
              </a:rPr>
              <a:t>= 0,25).</a:t>
            </a:r>
            <a:endParaRPr lang="fr-FR" sz="1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756587-B817-37B3-D58B-7B35B8E8FB4C}"/>
              </a:ext>
            </a:extLst>
          </p:cNvPr>
          <p:cNvSpPr txBox="1"/>
          <p:nvPr/>
        </p:nvSpPr>
        <p:spPr>
          <a:xfrm>
            <a:off x="5495958" y="5445040"/>
            <a:ext cx="5739927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</a:t>
            </a:r>
            <a:r>
              <a:rPr lang="fr-FR" baseline="-25000" dirty="0" err="1"/>
              <a:t>calls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</a:t>
            </a:r>
            <a:r>
              <a:rPr lang="fr-FR" dirty="0" err="1">
                <a:latin typeface="Symbol" panose="05050102010706020507" pitchFamily="18" charset="2"/>
              </a:rPr>
              <a:t>b</a:t>
            </a:r>
            <a:r>
              <a:rPr lang="fr-FR" dirty="0"/>
              <a:t> (due to </a:t>
            </a:r>
            <a:r>
              <a:rPr lang="fr-FR" dirty="0">
                <a:latin typeface="Symbol" panose="05050102010706020507" pitchFamily="18" charset="2"/>
              </a:rPr>
              <a:t>s</a:t>
            </a:r>
            <a:r>
              <a:rPr lang="fr-FR" dirty="0"/>
              <a:t> = </a:t>
            </a:r>
            <a:r>
              <a:rPr lang="fr-FR" dirty="0" err="1"/>
              <a:t>d</a:t>
            </a:r>
            <a:r>
              <a:rPr lang="fr-FR" dirty="0" err="1">
                <a:latin typeface="Symbol" panose="05050102010706020507" pitchFamily="18" charset="2"/>
              </a:rPr>
              <a:t>b</a:t>
            </a:r>
            <a:r>
              <a:rPr lang="fr-FR" dirty="0"/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178154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801227"/>
          </a:xfrm>
        </p:spPr>
        <p:txBody>
          <a:bodyPr/>
          <a:lstStyle/>
          <a:p>
            <a:r>
              <a:rPr lang="en-US" dirty="0" err="1"/>
              <a:t>OpenTURNS</a:t>
            </a:r>
            <a:r>
              <a:rPr lang="en-US" dirty="0"/>
              <a:t> demonstration of reliability methods: </a:t>
            </a:r>
            <a:br>
              <a:rPr lang="en-US" dirty="0"/>
            </a:br>
            <a:r>
              <a:rPr lang="en-US" dirty="0"/>
              <a:t>The flood model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Image 5" descr="Une image contenant capture d’écran, Rectangle, boîte, conception&#10;&#10;Description générée automatiquement">
            <a:extLst>
              <a:ext uri="{FF2B5EF4-FFF2-40B4-BE49-F238E27FC236}">
                <a16:creationId xmlns:a16="http://schemas.microsoft.com/office/drawing/2014/main" id="{2B5440CC-D970-CBD0-A1BD-7A85F475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8" y="1412776"/>
            <a:ext cx="5736513" cy="45987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FC6912-0889-93F2-5CE3-CCB61E3A3E7E}"/>
              </a:ext>
            </a:extLst>
          </p:cNvPr>
          <p:cNvSpPr txBox="1"/>
          <p:nvPr/>
        </p:nvSpPr>
        <p:spPr>
          <a:xfrm>
            <a:off x="4150990" y="5950066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https://openturns.github.io/openturns/latest/usecases/use_case_flood_model.html#use-case-flood-model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DC516E-F354-E145-AC40-A51B7AA4CA09}"/>
              </a:ext>
            </a:extLst>
          </p:cNvPr>
          <p:cNvSpPr txBox="1"/>
          <p:nvPr/>
        </p:nvSpPr>
        <p:spPr>
          <a:xfrm flipH="1">
            <a:off x="6591345" y="2632858"/>
            <a:ext cx="3672343" cy="1436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Failure: river </a:t>
            </a:r>
            <a:r>
              <a:rPr lang="fr-FR" dirty="0" err="1">
                <a:latin typeface="+mn-lt"/>
              </a:rPr>
              <a:t>level</a:t>
            </a:r>
            <a:r>
              <a:rPr lang="fr-FR" dirty="0">
                <a:latin typeface="+mn-lt"/>
              </a:rPr>
              <a:t> &gt; dyke </a:t>
            </a:r>
            <a:r>
              <a:rPr lang="fr-FR" dirty="0" err="1">
                <a:latin typeface="+mn-lt"/>
              </a:rPr>
              <a:t>height</a:t>
            </a:r>
            <a:endParaRPr lang="fr-FR" dirty="0">
              <a:latin typeface="+mn-lt"/>
            </a:endParaRPr>
          </a:p>
          <a:p>
            <a:pPr algn="l">
              <a:spcBef>
                <a:spcPts val="432"/>
              </a:spcBef>
            </a:pPr>
            <a:endParaRPr lang="fr-FR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4 </a:t>
            </a:r>
            <a:r>
              <a:rPr lang="fr-FR" dirty="0" err="1">
                <a:latin typeface="+mn-lt"/>
              </a:rPr>
              <a:t>independent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random</a:t>
            </a:r>
            <a:r>
              <a:rPr lang="fr-FR" dirty="0">
                <a:latin typeface="+mn-lt"/>
              </a:rPr>
              <a:t> variables</a:t>
            </a:r>
          </a:p>
          <a:p>
            <a:pPr algn="l">
              <a:spcBef>
                <a:spcPts val="432"/>
              </a:spcBef>
            </a:pPr>
            <a:endParaRPr lang="fr-FR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4 </a:t>
            </a:r>
            <a:r>
              <a:rPr lang="fr-FR" dirty="0" err="1">
                <a:latin typeface="+mn-lt"/>
              </a:rPr>
              <a:t>deterministic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parameters</a:t>
            </a:r>
            <a:endParaRPr lang="fr-FR" dirty="0">
              <a:latin typeface="+mn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C17D11-6492-2D1B-69E2-3807ED01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88" y="487433"/>
            <a:ext cx="1646824" cy="14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1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iperwind template 2022.pptx" id="{D5FD1B68-428F-4749-82B9-B2889B37E056}" vid="{C9573598-64E9-5E44-B260-5F12436963F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F62B98BA9F64EBED11B1CC78225BD" ma:contentTypeVersion="1" ma:contentTypeDescription="Create a new document." ma:contentTypeScope="" ma:versionID="f6b6ea46376b7a623e576063b28faf78">
  <xsd:schema xmlns:xsd="http://www.w3.org/2001/XMLSchema" xmlns:xs="http://www.w3.org/2001/XMLSchema" xmlns:p="http://schemas.microsoft.com/office/2006/metadata/properties" xmlns:ns2="98e88bff-e997-4c63-925e-fcd95fdb651e" targetNamespace="http://schemas.microsoft.com/office/2006/metadata/properties" ma:root="true" ma:fieldsID="1c14313d2cff46a1cd3e8f42b51cefc4" ns2:_="">
    <xsd:import namespace="98e88bff-e997-4c63-925e-fcd95fdb651e"/>
    <xsd:element name="properties">
      <xsd:complexType>
        <xsd:sequence>
          <xsd:element name="documentManagement">
            <xsd:complexType>
              <xsd:all>
                <xsd:element ref="ns2:Siz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88bff-e997-4c63-925e-fcd95fdb651e" elementFormDefault="qualified">
    <xsd:import namespace="http://schemas.microsoft.com/office/2006/documentManagement/types"/>
    <xsd:import namespace="http://schemas.microsoft.com/office/infopath/2007/PartnerControls"/>
    <xsd:element name="Size" ma:index="8" nillable="true" ma:displayName="Size" ma:internalName="Siz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bIXMlg2vlKUO/bsihTYRpw=="}]}]]></TemplafyFormConfiguration>
</file>

<file path=customXml/item4.xml><?xml version="1.0" encoding="utf-8"?>
<TemplafyTemplateConfiguration><![CDATA[{"elementsMetadata":[{"type":"shape","id":"760c0b01-e6e8-4844-b6e1-1dc9fa2aa3a0","elementConfiguration":{"binding":"UserProfile.Offices.Workarea_{{DocumentLanguage}}","disableUpdates":false,"type":"text"}},{"type":"shape","id":"d52388ce-2b60-421d-b542-b927e7f7ca5d","elementConfiguration":{"format":"{{DateFormats.GeneralDate}}","binding":"Form.Date","disableUpdates":false,"type":"date"}},{"type":"shape","id":"19920dab-3faa-4eb9-b064-a1f7031a4d5a","elementConfiguration":{"binding":"Form.PresentationTitle","disableUpdates":false,"type":"text"}}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98e88bff-e997-4c63-925e-fcd95fdb651e" xsi:nil="true"/>
  </documentManagement>
</p:properties>
</file>

<file path=customXml/item7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60E0650-E566-40F1-8940-B8AFFEB48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88bff-e997-4c63-925e-fcd95fdb6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7EF7A-B11F-4137-A061-E3AFCEC45668}">
  <ds:schemaRefs/>
</ds:datastoreItem>
</file>

<file path=customXml/itemProps3.xml><?xml version="1.0" encoding="utf-8"?>
<ds:datastoreItem xmlns:ds="http://schemas.openxmlformats.org/officeDocument/2006/customXml" ds:itemID="{C086A146-0E09-4AA0-A3DC-33B2C18DA71A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5233D623-25F4-44E4-81F3-8BA91AB8766C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ECED466F-5247-497B-AE25-57E260A90A3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98e88bff-e997-4c63-925e-fcd95fdb651e"/>
  </ds:schemaRefs>
</ds:datastoreItem>
</file>

<file path=customXml/itemProps7.xml><?xml version="1.0" encoding="utf-8"?>
<ds:datastoreItem xmlns:ds="http://schemas.openxmlformats.org/officeDocument/2006/customXml" ds:itemID="{09A4C5C1-E379-42C2-9CE4-96EAD0C517E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28250</TotalTime>
  <Words>752</Words>
  <Application>Microsoft Office PowerPoint</Application>
  <PresentationFormat>Personnalisé</PresentationFormat>
  <Paragraphs>166</Paragraphs>
  <Slides>10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Times New Roman</vt:lpstr>
      <vt:lpstr>Verdana</vt:lpstr>
      <vt:lpstr>Blank</vt:lpstr>
      <vt:lpstr>Equation</vt:lpstr>
      <vt:lpstr>Équation</vt:lpstr>
      <vt:lpstr>Présentation PowerPoint</vt:lpstr>
      <vt:lpstr>OpenTURNS use for reliability assessments  FORM/SORM, classical simulation methods</vt:lpstr>
      <vt:lpstr>Some classical simulation (sampling) methods</vt:lpstr>
      <vt:lpstr>Accelerated simulation methods (classical)</vt:lpstr>
      <vt:lpstr>Potential necessity to improve these “basic” accelerated methods</vt:lpstr>
      <vt:lpstr>Présentation PowerPoint</vt:lpstr>
      <vt:lpstr>Présentation PowerPoint</vt:lpstr>
      <vt:lpstr>Présentation PowerPoint</vt:lpstr>
      <vt:lpstr>OpenTURNS demonstration of reliability methods:  The flood model</vt:lpstr>
      <vt:lpstr>Présentation PowerPoint</vt:lpstr>
    </vt:vector>
  </TitlesOfParts>
  <Manager/>
  <Company>DTU Wind and Energy Systems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HIPERWIND</dc:title>
  <dc:subject/>
  <dc:creator>Simon Rubin, Senior Communications Adviser</dc:creator>
  <cp:keywords/>
  <dc:description/>
  <cp:lastModifiedBy>ARDILLON Emmanuel</cp:lastModifiedBy>
  <cp:revision>736</cp:revision>
  <cp:lastPrinted>2021-05-26T10:18:27Z</cp:lastPrinted>
  <dcterms:created xsi:type="dcterms:W3CDTF">2021-01-06T15:03:40Z</dcterms:created>
  <dcterms:modified xsi:type="dcterms:W3CDTF">2023-08-25T15:20:41Z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0x010100BA6F62B98BA9F64EBED11B1CC78225BD</vt:lpwstr>
  </property>
  <property fmtid="{D5CDD505-2E9C-101B-9397-08002B2CF9AE}" pid="3" name="MSIP_Label_2d26f538-337a-4593-a7e6-123667b1a538_Enabled">
    <vt:lpwstr>true</vt:lpwstr>
  </property>
  <property fmtid="{D5CDD505-2E9C-101B-9397-08002B2CF9AE}" pid="4" name="MSIP_Label_2d26f538-337a-4593-a7e6-123667b1a538_SetDate">
    <vt:lpwstr>2023-08-25T13:31:09Z</vt:lpwstr>
  </property>
  <property fmtid="{D5CDD505-2E9C-101B-9397-08002B2CF9AE}" pid="5" name="MSIP_Label_2d26f538-337a-4593-a7e6-123667b1a538_Method">
    <vt:lpwstr>Standard</vt:lpwstr>
  </property>
  <property fmtid="{D5CDD505-2E9C-101B-9397-08002B2CF9AE}" pid="6" name="MSIP_Label_2d26f538-337a-4593-a7e6-123667b1a538_Name">
    <vt:lpwstr>C1 Interne</vt:lpwstr>
  </property>
  <property fmtid="{D5CDD505-2E9C-101B-9397-08002B2CF9AE}" pid="7" name="MSIP_Label_2d26f538-337a-4593-a7e6-123667b1a538_SiteId">
    <vt:lpwstr>e242425b-70fc-44dc-9ddf-c21e304e6c80</vt:lpwstr>
  </property>
  <property fmtid="{D5CDD505-2E9C-101B-9397-08002B2CF9AE}" pid="8" name="MSIP_Label_2d26f538-337a-4593-a7e6-123667b1a538_ActionId">
    <vt:lpwstr>2d6f114d-d4d9-49b1-95fd-109c4e91da86</vt:lpwstr>
  </property>
  <property fmtid="{D5CDD505-2E9C-101B-9397-08002B2CF9AE}" pid="9" name="MSIP_Label_2d26f538-337a-4593-a7e6-123667b1a538_ContentBits">
    <vt:lpwstr>0</vt:lpwstr>
  </property>
</Properties>
</file>