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34F_DC8E1CD8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8"/>
  </p:sldMasterIdLst>
  <p:notesMasterIdLst>
    <p:notesMasterId r:id="rId34"/>
  </p:notesMasterIdLst>
  <p:handoutMasterIdLst>
    <p:handoutMasterId r:id="rId35"/>
  </p:handoutMasterIdLst>
  <p:sldIdLst>
    <p:sldId id="759" r:id="rId9"/>
    <p:sldId id="834" r:id="rId10"/>
    <p:sldId id="828" r:id="rId11"/>
    <p:sldId id="829" r:id="rId12"/>
    <p:sldId id="831" r:id="rId13"/>
    <p:sldId id="832" r:id="rId14"/>
    <p:sldId id="827" r:id="rId15"/>
    <p:sldId id="830" r:id="rId16"/>
    <p:sldId id="847" r:id="rId17"/>
    <p:sldId id="835" r:id="rId18"/>
    <p:sldId id="833" r:id="rId19"/>
    <p:sldId id="845" r:id="rId20"/>
    <p:sldId id="848" r:id="rId21"/>
    <p:sldId id="837" r:id="rId22"/>
    <p:sldId id="838" r:id="rId23"/>
    <p:sldId id="839" r:id="rId24"/>
    <p:sldId id="849" r:id="rId25"/>
    <p:sldId id="840" r:id="rId26"/>
    <p:sldId id="841" r:id="rId27"/>
    <p:sldId id="846" r:id="rId28"/>
    <p:sldId id="842" r:id="rId29"/>
    <p:sldId id="843" r:id="rId30"/>
    <p:sldId id="844" r:id="rId31"/>
    <p:sldId id="761" r:id="rId32"/>
    <p:sldId id="764" r:id="rId33"/>
  </p:sldIdLst>
  <p:sldSz cx="12190413" cy="6858000"/>
  <p:notesSz cx="6858000" cy="9144000"/>
  <p:custDataLst>
    <p:tags r:id="rId36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6CEE41-6ECA-3EF2-E50C-738532895D18}" name="GUITON Martin" initials="GM" userId="S::martin.guiton@ifpen.fr::05961760-88fb-4590-aa5a-d2710e232690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s Andersson" initials="MA" lastIdx="1" clrIdx="0">
    <p:extLst>
      <p:ext uri="{19B8F6BF-5375-455C-9EA6-DF929625EA0E}">
        <p15:presenceInfo xmlns:p15="http://schemas.microsoft.com/office/powerpoint/2012/main" userId="S-1-5-21-4207196655-1284807994-987816898-558702" providerId="AD"/>
      </p:ext>
    </p:extLst>
  </p:cmAuthor>
  <p:cmAuthor id="2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BE2DC"/>
    <a:srgbClr val="E5E9EA"/>
    <a:srgbClr val="FF0099"/>
    <a:srgbClr val="2F3EEA"/>
    <a:srgbClr val="FFFFFF"/>
    <a:srgbClr val="990000"/>
    <a:srgbClr val="FFCC00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7" autoAdjust="0"/>
    <p:restoredTop sz="95609" autoAdjust="0"/>
  </p:normalViewPr>
  <p:slideViewPr>
    <p:cSldViewPr showGuides="1">
      <p:cViewPr varScale="1">
        <p:scale>
          <a:sx n="98" d="100"/>
          <a:sy n="98" d="100"/>
        </p:scale>
        <p:origin x="46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105" d="100"/>
          <a:sy n="105" d="100"/>
        </p:scale>
        <p:origin x="485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notesMaster" Target="notesMasters/notesMaster1.xml"/><Relationship Id="rId42" Type="http://schemas.microsoft.com/office/2018/10/relationships/authors" Target="author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ags" Target="tags/tag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handoutMaster" Target="handoutMasters/handoutMaster1.xml"/></Relationships>
</file>

<file path=ppt/comments/modernComment_34F_DC8E1CD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1E31EB0-988E-4682-8C81-3FBB9544E310}" authorId="{616CEE41-6ECA-3EF2-E50C-738532895D18}" created="2023-08-26T07:48:09.73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00301016" sldId="847"/>
      <ac:spMk id="3" creationId="{8652F338-697D-D3CE-7D7C-6779AB259A11}"/>
      <ac:txMk cp="276" len="38">
        <ac:context len="502" hash="2497804377"/>
      </ac:txMk>
    </ac:txMkLst>
    <p188:pos x="6790320" y="2615214"/>
    <p188:txBody>
      <a:bodyPr/>
      <a:lstStyle/>
      <a:p>
        <a:r>
          <a:rPr lang="en-GB"/>
          <a:t>A vérifier dans IEC61400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‹N°›</a:t>
            </a:fld>
            <a:endParaRPr lang="da-D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7189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8351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9796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0100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3346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3362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5671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071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6021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6174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082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4936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2857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0036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4357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2809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4700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4936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8628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9791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8946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160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840354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C2F897-7D40-BE48-9F53-AEA3A3C299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8" r="-245" b="41599"/>
          <a:stretch/>
        </p:blipFill>
        <p:spPr>
          <a:xfrm>
            <a:off x="-25474" y="0"/>
            <a:ext cx="12313368" cy="6858000"/>
          </a:xfrm>
          <a:prstGeom prst="rect">
            <a:avLst/>
          </a:prstGeom>
        </p:spPr>
      </p:pic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53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2F3E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548680"/>
            <a:ext cx="9312374" cy="513195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369361"/>
            <a:ext cx="9312374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836711"/>
            <a:ext cx="9312374" cy="562131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960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849733"/>
            <a:ext cx="6048672" cy="54910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</a:t>
            </a:r>
            <a:r>
              <a:rPr lang="en-GB" dirty="0" err="1"/>
              <a:t>Skyfish</a:t>
            </a:r>
            <a:r>
              <a:rPr lang="en-GB" dirty="0"/>
              <a:t>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836711"/>
            <a:ext cx="6865740" cy="562131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</a:t>
            </a:r>
            <a:r>
              <a:rPr lang="en-GB" dirty="0" err="1"/>
              <a:t>Skyfish</a:t>
            </a:r>
            <a:r>
              <a:rPr lang="en-GB"/>
              <a:t>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1386159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812582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1384632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812331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1384632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812331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951714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954013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951714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7317432"/>
            <a:ext cx="0" cy="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‹N°›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10707C-8292-BB43-89F8-5E0E360370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25" y="-6117"/>
            <a:ext cx="12190413" cy="5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1E7F64-C973-C74C-82AD-BA018B3B95AD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5474" y="6574815"/>
            <a:ext cx="12215887" cy="305715"/>
          </a:xfrm>
          <a:prstGeom prst="rect">
            <a:avLst/>
          </a:prstGeom>
        </p:spPr>
      </p:pic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65476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103EA872-A674-449B-A120-B97244F8E91D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548680"/>
            <a:ext cx="9312374" cy="513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369361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7" name="text" descr="{&quot;templafy&quot;:{&quot;id&quot;:&quot;19920dab-3faa-4eb9-b064-a1f7031a4d5a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text" descr="{&quot;templafy&quot;:{&quot;id&quot;:&quot;1d6d75e4-e54c-4658-81fb-d02b8c297025&quot;}}" title="UserProfile.Offices.Workarea_{{DocumentLanguage}}">
            <a:extLst>
              <a:ext uri="{FF2B5EF4-FFF2-40B4-BE49-F238E27FC236}">
                <a16:creationId xmlns:a16="http://schemas.microsoft.com/office/drawing/2014/main" id="{52A04EE2-4A75-1E49-9D82-29FF9A12D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26127" y="6568584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HIPERWIND</a:t>
            </a:r>
          </a:p>
        </p:txBody>
      </p:sp>
      <p:sp>
        <p:nvSpPr>
          <p:cNvPr id="16" name="date" descr="{&quot;templafy&quot;:{&quot;id&quot;:&quot;85820af4-3e6d-4a51-b0e8-d39cffd4f4bf&quot;}}" title="Form.Date">
            <a:extLst>
              <a:ext uri="{FF2B5EF4-FFF2-40B4-BE49-F238E27FC236}">
                <a16:creationId xmlns:a16="http://schemas.microsoft.com/office/drawing/2014/main" id="{FB04A023-22BA-6B45-A7B9-6DF2938E2BE0}"/>
              </a:ext>
            </a:extLst>
          </p:cNvPr>
          <p:cNvSpPr/>
          <p:nvPr userDrawn="1"/>
        </p:nvSpPr>
        <p:spPr bwMode="auto">
          <a:xfrm>
            <a:off x="1" y="6568584"/>
            <a:ext cx="1507776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C5B4D6C0-BA01-534B-B3EF-539D34FB961F}" type="datetime2">
              <a:rPr kumimoji="0" lang="en-GB" sz="700" b="0" i="0" u="none" strike="noStrike" cap="none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  <a:cs typeface="Arial" panose="020B0604020202020204" pitchFamily="34" charset="0"/>
              </a:rPr>
              <a:t>Saturday, 26 August 2023</a:t>
            </a:fld>
            <a:endParaRPr kumimoji="0" lang="en-GB" sz="7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-80" charset="-128"/>
              <a:cs typeface="Arial" panose="020B0604020202020204" pitchFamily="34" charset="0"/>
            </a:endParaRPr>
          </a:p>
        </p:txBody>
      </p:sp>
      <p:sp>
        <p:nvSpPr>
          <p:cNvPr id="17" name="text" descr="{&quot;templafy&quot;:{&quot;id&quot;:&quot;95942039-e519-4580-99a4-52d31a0ae7a7&quot;}}" title="Form.PresentationTitle">
            <a:extLst>
              <a:ext uri="{FF2B5EF4-FFF2-40B4-BE49-F238E27FC236}">
                <a16:creationId xmlns:a16="http://schemas.microsoft.com/office/drawing/2014/main" id="{ADFFD43E-0E9D-0F4E-9CAF-179B98B1E984}"/>
              </a:ext>
            </a:extLst>
          </p:cNvPr>
          <p:cNvSpPr txBox="1"/>
          <p:nvPr userDrawn="1"/>
        </p:nvSpPr>
        <p:spPr>
          <a:xfrm>
            <a:off x="5135761" y="6568584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Presentation 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C3DFE-668B-DC46-9F1E-1F966BC3E65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743" y="352960"/>
            <a:ext cx="1135210" cy="6584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3CFB1C9-9406-0B43-9B9B-D21615C38BCB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4156"/>
            <a:ext cx="12190413" cy="5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4" r:id="rId2"/>
    <p:sldLayoutId id="2147483677" r:id="rId3"/>
    <p:sldLayoutId id="2147483672" r:id="rId4"/>
    <p:sldLayoutId id="2147483673" r:id="rId5"/>
    <p:sldLayoutId id="2147483676" r:id="rId6"/>
    <p:sldLayoutId id="2147483666" r:id="rId7"/>
    <p:sldLayoutId id="2147483663" r:id="rId8"/>
    <p:sldLayoutId id="2147483667" r:id="rId9"/>
    <p:sldLayoutId id="2147483679" r:id="rId10"/>
    <p:sldLayoutId id="2147483668" r:id="rId11"/>
    <p:sldLayoutId id="2147483669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34F_DC8E1CD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85F8-3B5F-284C-90E9-05FE64623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50" y="1484784"/>
            <a:ext cx="11605987" cy="3254623"/>
          </a:xfrm>
        </p:spPr>
        <p:txBody>
          <a:bodyPr/>
          <a:lstStyle/>
          <a:p>
            <a:r>
              <a:rPr lang="en-GB" dirty="0"/>
              <a:t>Uncertainties inherent for the wind turbine design process (modelling chain)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27709-8D5C-B347-8E92-24D3A6DDA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320" y="4739407"/>
            <a:ext cx="10840028" cy="1660654"/>
          </a:xfrm>
        </p:spPr>
        <p:txBody>
          <a:bodyPr/>
          <a:lstStyle/>
          <a:p>
            <a:r>
              <a:rPr lang="en-GB" dirty="0"/>
              <a:t>A. Cousin, M. Guiton (IFP Energies Nouvelles)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E0CB4-4C39-A54A-A0DF-1EA47C5A9BF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13E90-BDF3-5845-AE48-123B925E5F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987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D00DF-0769-9F45-69D3-52C6DA64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2F338-697D-D3CE-7D7C-6779AB25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606" y="1139658"/>
            <a:ext cx="11244444" cy="5196115"/>
          </a:xfrm>
        </p:spPr>
        <p:txBody>
          <a:bodyPr/>
          <a:lstStyle/>
          <a:p>
            <a:r>
              <a:rPr lang="en-US" sz="2400" dirty="0"/>
              <a:t>Reminders on </a:t>
            </a:r>
            <a:r>
              <a:rPr lang="en-US" sz="2400" b="1" dirty="0"/>
              <a:t>aero-servo-hydro-elastic (ASHE) simulations</a:t>
            </a:r>
            <a:r>
              <a:rPr lang="en-US" sz="2400" dirty="0"/>
              <a:t> used in design of an Offshore Wind Turbine (OWT)</a:t>
            </a:r>
          </a:p>
          <a:p>
            <a:pPr lvl="2"/>
            <a:r>
              <a:rPr lang="en-US" sz="2000" dirty="0"/>
              <a:t>Overview of the modeling chain in operational and parked conditions</a:t>
            </a:r>
          </a:p>
          <a:p>
            <a:pPr lvl="2"/>
            <a:r>
              <a:rPr lang="en-US" sz="2000" dirty="0"/>
              <a:t>Long-term and short-term wind speed and wave elevation processes</a:t>
            </a:r>
          </a:p>
          <a:p>
            <a:r>
              <a:rPr lang="en-US" sz="2400" dirty="0">
                <a:highlight>
                  <a:srgbClr val="FFFF00"/>
                </a:highlight>
              </a:rPr>
              <a:t>Review of </a:t>
            </a:r>
            <a:r>
              <a:rPr lang="en-US" sz="2400" b="1" dirty="0">
                <a:highlight>
                  <a:srgbClr val="FFFF00"/>
                </a:highlight>
              </a:rPr>
              <a:t>uncertainty sources in the modeling chain</a:t>
            </a:r>
          </a:p>
          <a:p>
            <a:pPr lvl="2"/>
            <a:r>
              <a:rPr lang="en-US" sz="2000" dirty="0"/>
              <a:t>Joint probability on LT parameters for a site</a:t>
            </a:r>
          </a:p>
          <a:p>
            <a:pPr lvl="2"/>
            <a:r>
              <a:rPr lang="en-US" sz="2000" dirty="0"/>
              <a:t>Aerodynamics including turbulence box setting</a:t>
            </a:r>
          </a:p>
          <a:p>
            <a:pPr lvl="2"/>
            <a:r>
              <a:rPr lang="en-US" sz="2000" dirty="0"/>
              <a:t>Blade pitch and generator torque controller </a:t>
            </a:r>
          </a:p>
          <a:p>
            <a:pPr lvl="2"/>
            <a:r>
              <a:rPr lang="en-US" sz="2000" dirty="0"/>
              <a:t>Hydrodynamics (fixed and floating foundations)</a:t>
            </a:r>
          </a:p>
          <a:p>
            <a:pPr lvl="2"/>
            <a:r>
              <a:rPr lang="en-US" sz="2000" dirty="0"/>
              <a:t>Post-treatment uncertainty for ULS and FLS</a:t>
            </a:r>
          </a:p>
          <a:p>
            <a:r>
              <a:rPr lang="en-US" sz="2400" dirty="0"/>
              <a:t>Extension to the </a:t>
            </a:r>
            <a:r>
              <a:rPr lang="en-US" sz="2400" b="1" dirty="0"/>
              <a:t>design of a wind farm</a:t>
            </a:r>
          </a:p>
          <a:p>
            <a:pPr lvl="2"/>
            <a:r>
              <a:rPr lang="en-US" sz="2000" dirty="0"/>
              <a:t>Wake analysis</a:t>
            </a:r>
          </a:p>
          <a:p>
            <a:pPr lvl="2"/>
            <a:r>
              <a:rPr lang="en-US" sz="2000" dirty="0"/>
              <a:t>Annual Energy Production (AEP) and fatigue </a:t>
            </a:r>
            <a:r>
              <a:rPr lang="en-US" sz="2000" dirty="0" err="1"/>
              <a:t>contraints</a:t>
            </a:r>
            <a:endParaRPr lang="en-US" sz="2000" dirty="0"/>
          </a:p>
          <a:p>
            <a:pPr lvl="2"/>
            <a:r>
              <a:rPr lang="en-US" sz="2000" dirty="0"/>
              <a:t>Clustering of wind conditions and turbine settings</a:t>
            </a:r>
            <a:endParaRPr lang="en-US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A63EF7-94D9-6707-ACF5-308526D80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234BCA-5882-40B6-F18A-C00F0F6A3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418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905EE39A-AE98-EA0B-EB65-8E4746998D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38"/>
          <a:stretch/>
        </p:blipFill>
        <p:spPr>
          <a:xfrm>
            <a:off x="8301981" y="1268760"/>
            <a:ext cx="3888432" cy="38023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652F338-697D-D3CE-7D7C-6779AB259A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566" y="1268760"/>
                <a:ext cx="8064896" cy="5196115"/>
              </a:xfrm>
            </p:spPr>
            <p:txBody>
              <a:bodyPr/>
              <a:lstStyle/>
              <a:p>
                <a:r>
                  <a:rPr lang="en-US" sz="2400" b="1" dirty="0"/>
                  <a:t>Site conditions</a:t>
                </a:r>
                <a:r>
                  <a:rPr lang="en-US" sz="2400" dirty="0"/>
                  <a:t> data from varying </a:t>
                </a:r>
                <a:r>
                  <a:rPr lang="en-US" sz="2400" b="1" dirty="0"/>
                  <a:t>measurement sources</a:t>
                </a:r>
              </a:p>
              <a:p>
                <a:pPr lvl="2"/>
                <a:r>
                  <a:rPr lang="en-US" sz="2000" dirty="0"/>
                  <a:t>Wave elevation from </a:t>
                </a:r>
                <a:r>
                  <a:rPr lang="en-US" sz="2000" b="1" dirty="0"/>
                  <a:t>buoy</a:t>
                </a:r>
              </a:p>
              <a:p>
                <a:pPr lvl="2"/>
                <a:r>
                  <a:rPr lang="en-US" sz="2000" dirty="0"/>
                  <a:t>Wind speed from buoy or </a:t>
                </a:r>
                <a:r>
                  <a:rPr lang="en-US" sz="2000" b="1" dirty="0"/>
                  <a:t>met-mast</a:t>
                </a:r>
                <a:r>
                  <a:rPr lang="en-US" sz="2000" dirty="0"/>
                  <a:t> or from turbine </a:t>
                </a:r>
                <a:r>
                  <a:rPr lang="en-US" sz="2000" b="1" dirty="0"/>
                  <a:t>SCADA</a:t>
                </a:r>
              </a:p>
              <a:p>
                <a:pPr lvl="2"/>
                <a:r>
                  <a:rPr lang="en-US" sz="2000" dirty="0"/>
                  <a:t>If no measurement, possibility to use </a:t>
                </a:r>
                <a:r>
                  <a:rPr lang="en-US" sz="2000" b="1" dirty="0"/>
                  <a:t>hindcast models</a:t>
                </a:r>
                <a:r>
                  <a:rPr lang="en-US" sz="2000" dirty="0"/>
                  <a:t>, particularly at pre-design stage</a:t>
                </a:r>
              </a:p>
              <a:p>
                <a:pPr marL="198000" lvl="1">
                  <a:buChar char="•"/>
                </a:pPr>
                <a:r>
                  <a:rPr lang="en-US" sz="2400" b="1" dirty="0"/>
                  <a:t>Many uncertainties</a:t>
                </a:r>
              </a:p>
              <a:p>
                <a:pPr lvl="2"/>
                <a:r>
                  <a:rPr lang="en-US" sz="2000" b="1" dirty="0"/>
                  <a:t>Few years</a:t>
                </a:r>
                <a:r>
                  <a:rPr lang="en-US" sz="2000" dirty="0"/>
                  <a:t> only </a:t>
                </a:r>
                <a:r>
                  <a:rPr lang="en-US" sz="2000" dirty="0">
                    <a:sym typeface="Wingdings" panose="05000000000000000000" pitchFamily="2" charset="2"/>
                  </a:rPr>
                  <a:t> need to constrain </a:t>
                </a:r>
                <a:r>
                  <a:rPr lang="en-US" sz="2000" b="1" dirty="0">
                    <a:sym typeface="Wingdings" panose="05000000000000000000" pitchFamily="2" charset="2"/>
                  </a:rPr>
                  <a:t>long term (ULS) extrapolation</a:t>
                </a:r>
                <a:r>
                  <a:rPr lang="en-US" sz="2000" dirty="0">
                    <a:sym typeface="Wingdings" panose="05000000000000000000" pitchFamily="2" charset="2"/>
                  </a:rPr>
                  <a:t> with other sources (e.g. Measure-Correlate-Predict methods in Annex F of IEC61400-1). </a:t>
                </a:r>
              </a:p>
              <a:p>
                <a:pPr lvl="2"/>
                <a:r>
                  <a:rPr lang="en-US" sz="2000" dirty="0">
                    <a:sym typeface="Wingdings" panose="05000000000000000000" pitchFamily="2" charset="2"/>
                  </a:rPr>
                  <a:t>Measure </a:t>
                </a:r>
                <a:r>
                  <a:rPr lang="en-US" sz="2000" b="1" dirty="0">
                    <a:sym typeface="Wingdings" panose="05000000000000000000" pitchFamily="2" charset="2"/>
                  </a:rPr>
                  <a:t>frequency</a:t>
                </a:r>
                <a:r>
                  <a:rPr lang="en-US" sz="2000" dirty="0">
                    <a:sym typeface="Wingdings" panose="05000000000000000000" pitchFamily="2" charset="2"/>
                  </a:rPr>
                  <a:t> and metrology</a:t>
                </a:r>
              </a:p>
              <a:p>
                <a:pPr lvl="2"/>
                <a:r>
                  <a:rPr lang="en-US" sz="2000" b="1" dirty="0">
                    <a:sym typeface="Wingdings" panose="05000000000000000000" pitchFamily="2" charset="2"/>
                  </a:rPr>
                  <a:t>Spatial extrapolation</a:t>
                </a:r>
                <a:r>
                  <a:rPr lang="en-US" sz="2000" dirty="0">
                    <a:sym typeface="Wingdings" panose="05000000000000000000" pitchFamily="2" charset="2"/>
                  </a:rPr>
                  <a:t>, e.g. vertical shear assumption for U at hub height</a:t>
                </a:r>
              </a:p>
              <a:p>
                <a:pPr lvl="2"/>
                <a:r>
                  <a:rPr lang="en-US" sz="2000" dirty="0">
                    <a:sym typeface="Wingdings" panose="05000000000000000000" pitchFamily="2" charset="2"/>
                  </a:rPr>
                  <a:t>Choice for </a:t>
                </a:r>
                <a:r>
                  <a:rPr lang="en-US" sz="2000" b="1" dirty="0">
                    <a:sym typeface="Wingdings" panose="05000000000000000000" pitchFamily="2" charset="2"/>
                  </a:rPr>
                  <a:t>fitting statistics</a:t>
                </a:r>
                <a:r>
                  <a:rPr lang="en-US" sz="2000" dirty="0">
                    <a:sym typeface="Wingdings" panose="05000000000000000000" pitchFamily="2" charset="2"/>
                  </a:rPr>
                  <a:t> depends on </a:t>
                </a:r>
                <a:r>
                  <a:rPr lang="en-US" sz="2000" b="1" dirty="0">
                    <a:sym typeface="Wingdings" panose="05000000000000000000" pitchFamily="2" charset="2"/>
                  </a:rPr>
                  <a:t>expert a priori</a:t>
                </a:r>
                <a:r>
                  <a:rPr lang="en-US" sz="2000" dirty="0">
                    <a:sym typeface="Wingdings" panose="05000000000000000000" pitchFamily="2" charset="2"/>
                  </a:rPr>
                  <a:t>: choice of conditional joint pdf (e.g. 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for IEC,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fr-FR" sz="20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</m:e>
                      <m:sub>
                        <m:r>
                          <a:rPr lang="fr-FR" sz="20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for DNV), choice of fitting law, choice of fitting procedure etc..</a:t>
                </a:r>
              </a:p>
              <a:p>
                <a:pPr lvl="2"/>
                <a:endParaRPr lang="en-US" sz="2000" dirty="0"/>
              </a:p>
              <a:p>
                <a:pPr lvl="2"/>
                <a:endParaRPr lang="en-US" sz="20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652F338-697D-D3CE-7D7C-6779AB259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566" y="1268760"/>
                <a:ext cx="8064896" cy="5196115"/>
              </a:xfrm>
              <a:blipFill>
                <a:blip r:embed="rId4"/>
                <a:stretch>
                  <a:fillRect l="-2343" t="-1993" r="-24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A63EF7-94D9-6707-ACF5-308526D80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234BCA-5882-40B6-F18A-C00F0F6A3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B56DC23-00D2-4370-429F-420317FE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Joint probability on LT parameters for a site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A7796B-64CB-DAD8-0FB2-13171D987AAD}"/>
              </a:ext>
            </a:extLst>
          </p:cNvPr>
          <p:cNvSpPr txBox="1"/>
          <p:nvPr/>
        </p:nvSpPr>
        <p:spPr>
          <a:xfrm>
            <a:off x="9174439" y="5065787"/>
            <a:ext cx="28275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dirty="0">
                <a:solidFill>
                  <a:srgbClr val="134391"/>
                </a:solidFill>
                <a:latin typeface="NimbusSanL-Regu"/>
              </a:rPr>
              <a:t>Vanem et al, OMAE2023-101961, 2023</a:t>
            </a:r>
          </a:p>
        </p:txBody>
      </p:sp>
    </p:spTree>
    <p:extLst>
      <p:ext uri="{BB962C8B-B14F-4D97-AF65-F5344CB8AC3E}">
        <p14:creationId xmlns:p14="http://schemas.microsoft.com/office/powerpoint/2010/main" val="391551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652F338-697D-D3CE-7D7C-6779AB259A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566" y="1268760"/>
                <a:ext cx="8424936" cy="5196115"/>
              </a:xfrm>
            </p:spPr>
            <p:txBody>
              <a:bodyPr/>
              <a:lstStyle/>
              <a:p>
                <a:r>
                  <a:rPr lang="en-US" sz="2400" b="1" dirty="0"/>
                  <a:t>Turbulence box setting</a:t>
                </a:r>
                <a:endParaRPr lang="en-US" sz="2000" dirty="0"/>
              </a:p>
              <a:p>
                <a:pPr lvl="2"/>
                <a:r>
                  <a:rPr lang="en-US" sz="2000" b="1" dirty="0"/>
                  <a:t>Following IEC </a:t>
                </a:r>
                <a:r>
                  <a:rPr lang="en-US" sz="2000" dirty="0"/>
                  <a:t>standard, generation assumes Gaussian spectrum (</a:t>
                </a:r>
                <a:r>
                  <a:rPr lang="en-US" sz="2000" dirty="0" err="1"/>
                  <a:t>Kaimal</a:t>
                </a:r>
                <a:r>
                  <a:rPr lang="en-US" sz="2000" dirty="0"/>
                  <a:t>, Mann) with varying assumption on the covariance tensor for 3D correlation of time series.</a:t>
                </a:r>
              </a:p>
              <a:p>
                <a:pPr lvl="2"/>
                <a:r>
                  <a:rPr lang="en-US" sz="2000" b="1" dirty="0"/>
                  <a:t>Scaling variance </a:t>
                </a:r>
                <a:r>
                  <a:rPr lang="en-US" sz="2000" dirty="0"/>
                  <a:t>to reach target TI </a:t>
                </a:r>
                <a:r>
                  <a:rPr lang="en-US" sz="2000" b="1" dirty="0"/>
                  <a:t>shifts high frequency upward </a:t>
                </a:r>
                <a:r>
                  <a:rPr lang="en-US" sz="2000" dirty="0"/>
                  <a:t>due to low frequency influence </a:t>
                </a:r>
                <a:r>
                  <a:rPr lang="en-US" sz="2000" dirty="0">
                    <a:sym typeface="Wingdings" panose="05000000000000000000" pitchFamily="2" charset="2"/>
                  </a:rPr>
                  <a:t> uncertainty on ASHE outputs. Preferable to fit model parameters on site specific data. </a:t>
                </a:r>
              </a:p>
              <a:p>
                <a:pPr lvl="2"/>
                <a:r>
                  <a:rPr lang="en-US" sz="2000" b="1" dirty="0">
                    <a:sym typeface="Wingdings" panose="05000000000000000000" pitchFamily="2" charset="2"/>
                  </a:rPr>
                  <a:t>Difference between IEC constant Mann parameters </a:t>
                </a:r>
                <a:r>
                  <a:rPr lang="en-US" sz="2000" dirty="0">
                    <a:sym typeface="Wingdings" panose="05000000000000000000" pitchFamily="2" charset="2"/>
                  </a:rPr>
                  <a:t>(to fit </a:t>
                </a:r>
                <a:r>
                  <a:rPr lang="en-US" sz="2000" dirty="0" err="1">
                    <a:sym typeface="Wingdings" panose="05000000000000000000" pitchFamily="2" charset="2"/>
                  </a:rPr>
                  <a:t>Kaimal</a:t>
                </a:r>
                <a:r>
                  <a:rPr lang="en-US" sz="2000" dirty="0">
                    <a:sym typeface="Wingdings" panose="05000000000000000000" pitchFamily="2" charset="2"/>
                  </a:rPr>
                  <a:t>) and site-specific parameters can reach 10% increase on fatigue load and 20% reduction on extreme loads.</a:t>
                </a:r>
              </a:p>
              <a:p>
                <a:pPr lvl="2"/>
                <a:r>
                  <a:rPr lang="en-US" sz="2000" b="1" dirty="0">
                    <a:sym typeface="Wingdings" panose="05000000000000000000" pitchFamily="2" charset="2"/>
                  </a:rPr>
                  <a:t>Generation</a:t>
                </a:r>
                <a:r>
                  <a:rPr lang="en-US" sz="2000" dirty="0">
                    <a:sym typeface="Wingdings" panose="05000000000000000000" pitchFamily="2" charset="2"/>
                  </a:rPr>
                  <a:t> is either </a:t>
                </a:r>
                <a:r>
                  <a:rPr lang="en-US" sz="2000" b="1" dirty="0">
                    <a:sym typeface="Wingdings" panose="05000000000000000000" pitchFamily="2" charset="2"/>
                  </a:rPr>
                  <a:t>long</a:t>
                </a:r>
                <a:r>
                  <a:rPr lang="en-US" sz="2000" dirty="0">
                    <a:sym typeface="Wingdings" panose="05000000000000000000" pitchFamily="2" charset="2"/>
                  </a:rPr>
                  <a:t> and/or requires </a:t>
                </a:r>
                <a:r>
                  <a:rPr lang="en-US" sz="2000" b="1" dirty="0">
                    <a:sym typeface="Wingdings" panose="05000000000000000000" pitchFamily="2" charset="2"/>
                  </a:rPr>
                  <a:t>large memory</a:t>
                </a:r>
                <a:r>
                  <a:rPr lang="en-US" sz="2000" dirty="0">
                    <a:sym typeface="Wingdings" panose="05000000000000000000" pitchFamily="2" charset="2"/>
                  </a:rPr>
                  <a:t>, putting a limit on ST replication sampling </a:t>
                </a:r>
              </a:p>
              <a:p>
                <a:pPr lvl="2"/>
                <a:r>
                  <a:rPr lang="en-US" sz="2000" dirty="0">
                    <a:sym typeface="Wingdings" panose="05000000000000000000" pitchFamily="2" charset="2"/>
                  </a:rPr>
                  <a:t>Gaussian can be limiting for </a:t>
                </a:r>
                <a:r>
                  <a:rPr lang="en-US" sz="2000" b="1" dirty="0">
                    <a:sym typeface="Wingdings" panose="05000000000000000000" pitchFamily="2" charset="2"/>
                  </a:rPr>
                  <a:t>low frequency change</a:t>
                </a:r>
                <a:r>
                  <a:rPr lang="en-US" sz="2000" dirty="0">
                    <a:sym typeface="Wingdings" panose="05000000000000000000" pitchFamily="2" charset="2"/>
                  </a:rPr>
                  <a:t>, particularly for </a:t>
                </a:r>
                <a:r>
                  <a:rPr lang="en-US" sz="2000" b="1" dirty="0">
                    <a:sym typeface="Wingdings" panose="05000000000000000000" pitchFamily="2" charset="2"/>
                  </a:rPr>
                  <a:t>extreme gust</a:t>
                </a:r>
                <a:r>
                  <a:rPr lang="en-US" sz="2000" dirty="0">
                    <a:sym typeface="Wingdings" panose="05000000000000000000" pitchFamily="2" charset="2"/>
                  </a:rPr>
                  <a:t> : gain of conservatism on over-rated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by constraining with selected monitored events (D31 report of HIPERWIND)</a:t>
                </a:r>
                <a:endParaRPr lang="en-US" sz="2000" dirty="0"/>
              </a:p>
              <a:p>
                <a:pPr lvl="2"/>
                <a:endParaRPr lang="en-US" sz="20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652F338-697D-D3CE-7D7C-6779AB259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566" y="1268760"/>
                <a:ext cx="8424936" cy="5196115"/>
              </a:xfrm>
              <a:blipFill>
                <a:blip r:embed="rId3"/>
                <a:stretch>
                  <a:fillRect l="-2243" t="-1993" r="-22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A63EF7-94D9-6707-ACF5-308526D80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234BCA-5882-40B6-F18A-C00F0F6A3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B56DC23-00D2-4370-429F-420317FE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sz="3200" dirty="0"/>
              <a:t>Aerodynamics including turbulence box setting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A7796B-64CB-DAD8-0FB2-13171D987AAD}"/>
              </a:ext>
            </a:extLst>
          </p:cNvPr>
          <p:cNvSpPr txBox="1"/>
          <p:nvPr/>
        </p:nvSpPr>
        <p:spPr>
          <a:xfrm>
            <a:off x="9209691" y="5597123"/>
            <a:ext cx="2862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dirty="0">
                <a:solidFill>
                  <a:srgbClr val="134391"/>
                </a:solidFill>
                <a:latin typeface="NimbusSanL-Regu"/>
              </a:rPr>
              <a:t>Dimitrov et al, Renewable Energy, 101, 2017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DD18B58-DC18-82C6-60FA-6804E52C51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303"/>
          <a:stretch/>
        </p:blipFill>
        <p:spPr>
          <a:xfrm>
            <a:off x="9088974" y="3382367"/>
            <a:ext cx="2982896" cy="221475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8F4BC69-F060-7EDB-3E88-2D46C375FA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389"/>
          <a:stretch/>
        </p:blipFill>
        <p:spPr>
          <a:xfrm>
            <a:off x="8831510" y="1196752"/>
            <a:ext cx="3227630" cy="221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70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396;p21">
            <a:extLst>
              <a:ext uri="{FF2B5EF4-FFF2-40B4-BE49-F238E27FC236}">
                <a16:creationId xmlns:a16="http://schemas.microsoft.com/office/drawing/2014/main" id="{D5413267-BDAE-DDB2-B303-55139FA18E7B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74439" y="3136050"/>
            <a:ext cx="2827562" cy="29046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2F338-697D-D3CE-7D7C-6779AB25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66" y="1268760"/>
            <a:ext cx="7920880" cy="5196115"/>
          </a:xfrm>
        </p:spPr>
        <p:txBody>
          <a:bodyPr/>
          <a:lstStyle/>
          <a:p>
            <a:r>
              <a:rPr lang="en-US" sz="2400" b="1" dirty="0"/>
              <a:t>Generally missing data from turbine manufacturer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Ongoing research to fit aerodynamic polars from measurement</a:t>
            </a:r>
            <a:r>
              <a:rPr lang="en-US" sz="2400" b="1" dirty="0"/>
              <a:t> </a:t>
            </a:r>
          </a:p>
          <a:p>
            <a:r>
              <a:rPr lang="en-US" sz="2400" b="1" dirty="0"/>
              <a:t>BEM </a:t>
            </a:r>
            <a:r>
              <a:rPr lang="en-US" sz="2400" dirty="0"/>
              <a:t>vs </a:t>
            </a:r>
            <a:r>
              <a:rPr lang="en-US" sz="2400" b="1" dirty="0"/>
              <a:t>Vortex model uncertainty</a:t>
            </a:r>
            <a:endParaRPr lang="en-US" sz="2400" dirty="0"/>
          </a:p>
          <a:p>
            <a:pPr lvl="2"/>
            <a:r>
              <a:rPr lang="en-US" sz="2000" b="1" dirty="0"/>
              <a:t>Empirical corrections on BEM</a:t>
            </a:r>
            <a:r>
              <a:rPr lang="en-US" sz="2000" dirty="0"/>
              <a:t> for </a:t>
            </a:r>
            <a:r>
              <a:rPr lang="en-US" sz="2000" b="1" dirty="0"/>
              <a:t>3D and transient</a:t>
            </a:r>
            <a:r>
              <a:rPr lang="en-US" sz="2000" dirty="0"/>
              <a:t> flows patterns: </a:t>
            </a:r>
          </a:p>
          <a:p>
            <a:pPr marL="630000" lvl="3" indent="0">
              <a:buNone/>
            </a:pPr>
            <a:r>
              <a:rPr lang="en-US" sz="2000" dirty="0"/>
              <a:t>Tip loss, Dynamic stall, Yaw </a:t>
            </a:r>
            <a:r>
              <a:rPr lang="en-US" sz="2000" dirty="0" err="1"/>
              <a:t>misalignement</a:t>
            </a:r>
            <a:r>
              <a:rPr lang="en-US" sz="2000" dirty="0"/>
              <a:t> </a:t>
            </a:r>
          </a:p>
          <a:p>
            <a:pPr lvl="2"/>
            <a:r>
              <a:rPr lang="en-US" sz="2000" b="1" dirty="0"/>
              <a:t>Vortex methods</a:t>
            </a:r>
            <a:r>
              <a:rPr lang="en-US" sz="2000" dirty="0"/>
              <a:t> can simulate these with higher fidelity but still reasonable computational cost</a:t>
            </a:r>
          </a:p>
          <a:p>
            <a:pPr lvl="3"/>
            <a:r>
              <a:rPr lang="en-US" sz="2000" dirty="0"/>
              <a:t>Lifting line approximation (infinite lines for blades)</a:t>
            </a:r>
          </a:p>
          <a:p>
            <a:pPr lvl="3"/>
            <a:r>
              <a:rPr lang="en-US" sz="2000" dirty="0"/>
              <a:t>Inviscid and incompressible Vortex filaments with optimization (filament merging and transition to tip lines in the far downwind domain)</a:t>
            </a:r>
          </a:p>
          <a:p>
            <a:pPr lvl="2"/>
            <a:r>
              <a:rPr lang="en-US" sz="2000" b="1" dirty="0"/>
              <a:t>Comparison</a:t>
            </a:r>
            <a:r>
              <a:rPr lang="en-US" sz="2000" dirty="0"/>
              <a:t> for a PLEX sampling env. conditions with adaptive kriging to compute points where the uncertainty is largest</a:t>
            </a:r>
          </a:p>
          <a:p>
            <a:pPr marL="417600" lvl="2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 For a monopile case, </a:t>
            </a:r>
            <a:r>
              <a:rPr lang="en-US" sz="2000" b="1" dirty="0">
                <a:sym typeface="Wingdings" panose="05000000000000000000" pitchFamily="2" charset="2"/>
              </a:rPr>
              <a:t>small differences on power</a:t>
            </a:r>
            <a:r>
              <a:rPr lang="en-US" sz="2000" dirty="0">
                <a:sym typeface="Wingdings" panose="05000000000000000000" pitchFamily="2" charset="2"/>
              </a:rPr>
              <a:t> (&lt;2.3%), </a:t>
            </a:r>
            <a:r>
              <a:rPr lang="en-US" sz="2000" b="1" dirty="0">
                <a:sym typeface="Wingdings" panose="05000000000000000000" pitchFamily="2" charset="2"/>
              </a:rPr>
              <a:t>thrust</a:t>
            </a:r>
            <a:r>
              <a:rPr lang="en-US" sz="2000" dirty="0">
                <a:sym typeface="Wingdings" panose="05000000000000000000" pitchFamily="2" charset="2"/>
              </a:rPr>
              <a:t> (&lt;4.2%) and </a:t>
            </a:r>
            <a:r>
              <a:rPr lang="en-US" sz="2000" b="1" dirty="0">
                <a:sym typeface="Wingdings" panose="05000000000000000000" pitchFamily="2" charset="2"/>
              </a:rPr>
              <a:t>blade </a:t>
            </a:r>
            <a:r>
              <a:rPr lang="en-US" sz="2000" b="1" dirty="0" err="1">
                <a:sym typeface="Wingdings" panose="05000000000000000000" pitchFamily="2" charset="2"/>
              </a:rPr>
              <a:t>flapwise</a:t>
            </a:r>
            <a:r>
              <a:rPr lang="en-US" sz="2000" b="1" dirty="0">
                <a:sym typeface="Wingdings" panose="05000000000000000000" pitchFamily="2" charset="2"/>
              </a:rPr>
              <a:t> DEL </a:t>
            </a:r>
            <a:r>
              <a:rPr lang="en-US" sz="2000" dirty="0">
                <a:sym typeface="Wingdings" panose="05000000000000000000" pitchFamily="2" charset="2"/>
              </a:rPr>
              <a:t>(&lt;0.2%)</a:t>
            </a:r>
            <a:endParaRPr lang="en-US" sz="2000" dirty="0"/>
          </a:p>
          <a:p>
            <a:pPr lvl="2"/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A63EF7-94D9-6707-ACF5-308526D80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234BCA-5882-40B6-F18A-C00F0F6A3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B56DC23-00D2-4370-429F-420317FE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sz="3200" dirty="0"/>
              <a:t>Aerodynamics including turbulence box setting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A7796B-64CB-DAD8-0FB2-13171D987AAD}"/>
              </a:ext>
            </a:extLst>
          </p:cNvPr>
          <p:cNvSpPr txBox="1"/>
          <p:nvPr/>
        </p:nvSpPr>
        <p:spPr>
          <a:xfrm>
            <a:off x="9175108" y="6081768"/>
            <a:ext cx="2827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dirty="0">
                <a:solidFill>
                  <a:srgbClr val="134391"/>
                </a:solidFill>
                <a:latin typeface="NimbusSanL-Regu"/>
              </a:rPr>
              <a:t>HIPERWIND D32 report</a:t>
            </a:r>
          </a:p>
        </p:txBody>
      </p:sp>
      <p:pic>
        <p:nvPicPr>
          <p:cNvPr id="2" name="Google Shape;251;p12">
            <a:extLst>
              <a:ext uri="{FF2B5EF4-FFF2-40B4-BE49-F238E27FC236}">
                <a16:creationId xmlns:a16="http://schemas.microsoft.com/office/drawing/2014/main" id="{459EF3DC-E36D-BFF7-F451-D851A4AFF8E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3518" y="968188"/>
            <a:ext cx="3098482" cy="21632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721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2F338-697D-D3CE-7D7C-6779AB25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65" y="1268760"/>
            <a:ext cx="8676037" cy="5196115"/>
          </a:xfrm>
        </p:spPr>
        <p:txBody>
          <a:bodyPr/>
          <a:lstStyle/>
          <a:p>
            <a:r>
              <a:rPr lang="en-US" sz="2400" b="1" dirty="0"/>
              <a:t>Generally missing data from turbine manufacturer </a:t>
            </a:r>
            <a:r>
              <a:rPr lang="en-US" sz="2400" b="1" dirty="0">
                <a:sym typeface="Wingdings" panose="05000000000000000000" pitchFamily="2" charset="2"/>
              </a:rPr>
              <a:t> tuning generic open-source controller</a:t>
            </a:r>
            <a:endParaRPr lang="en-US" sz="2400" b="1" dirty="0"/>
          </a:p>
          <a:p>
            <a:pPr lvl="2"/>
            <a:r>
              <a:rPr lang="en-US" sz="2000" dirty="0"/>
              <a:t>Generate steady power and thrust coefficient surfaces with BEM </a:t>
            </a:r>
          </a:p>
          <a:p>
            <a:pPr lvl="2"/>
            <a:r>
              <a:rPr lang="en-US" sz="2000" dirty="0"/>
              <a:t>Tuning of torque and pitch (different regions) gains to get target production</a:t>
            </a:r>
          </a:p>
          <a:p>
            <a:pPr lvl="2"/>
            <a:r>
              <a:rPr lang="en-US" sz="2000" dirty="0"/>
              <a:t>Tuning of damping and frequency of closed loop </a:t>
            </a:r>
          </a:p>
          <a:p>
            <a:pPr lvl="2"/>
            <a:r>
              <a:rPr lang="en-US" sz="2000" dirty="0"/>
              <a:t>Reduce thrust by peak shaving with minimum blade pitch </a:t>
            </a:r>
          </a:p>
          <a:p>
            <a:endParaRPr lang="en-US" sz="2000" b="1" dirty="0"/>
          </a:p>
          <a:p>
            <a:r>
              <a:rPr lang="en-US" sz="2400" b="1" dirty="0"/>
              <a:t>Differences will remain between tuned generic and industrial controller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Can be quantified if industrial one is shared as library (DLL)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If not, ongoing research to optimize the generic controller with SCADA and if available high frequency monitoring</a:t>
            </a:r>
          </a:p>
          <a:p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A63EF7-94D9-6707-ACF5-308526D80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234BCA-5882-40B6-F18A-C00F0F6A3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B56DC23-00D2-4370-429F-420317FE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sz="3200" dirty="0"/>
              <a:t>Blade pitch and generator torque controller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A1C45EE-5961-91A7-1DEC-CEA3BFA28A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431"/>
          <a:stretch/>
        </p:blipFill>
        <p:spPr>
          <a:xfrm>
            <a:off x="9047533" y="1006561"/>
            <a:ext cx="3057001" cy="220669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442DA16-0947-3637-81FA-BF3E6774D15D}"/>
              </a:ext>
            </a:extLst>
          </p:cNvPr>
          <p:cNvSpPr txBox="1"/>
          <p:nvPr/>
        </p:nvSpPr>
        <p:spPr>
          <a:xfrm>
            <a:off x="9459727" y="5610903"/>
            <a:ext cx="2479322" cy="8515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fr-FR" sz="1800" i="1" dirty="0">
                <a:solidFill>
                  <a:srgbClr val="134391"/>
                </a:solidFill>
                <a:latin typeface="NimbusSanL-Regu"/>
              </a:rPr>
              <a:t>Abbas et al, vol. 7, 1, </a:t>
            </a:r>
            <a:r>
              <a:rPr lang="en-GB" sz="1800" i="1" dirty="0">
                <a:solidFill>
                  <a:srgbClr val="134391"/>
                </a:solidFill>
                <a:latin typeface="NimbusSanL-Regu"/>
              </a:rPr>
              <a:t>WES, 7, 53–73, 2022</a:t>
            </a:r>
          </a:p>
          <a:p>
            <a:pPr algn="l">
              <a:spcBef>
                <a:spcPts val="432"/>
              </a:spcBef>
            </a:pPr>
            <a:endParaRPr lang="en-GB" i="1" dirty="0">
              <a:latin typeface="+mn-lt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DF384C4-594B-402A-0E63-56A920D80D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832"/>
          <a:stretch/>
        </p:blipFill>
        <p:spPr>
          <a:xfrm>
            <a:off x="9010602" y="3306242"/>
            <a:ext cx="3093932" cy="220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78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652F338-697D-D3CE-7D7C-6779AB259A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566" y="1268760"/>
                <a:ext cx="6912768" cy="5196115"/>
              </a:xfrm>
            </p:spPr>
            <p:txBody>
              <a:bodyPr/>
              <a:lstStyle/>
              <a:p>
                <a:r>
                  <a:rPr lang="en-US" sz="2400" b="1" dirty="0"/>
                  <a:t>Monopile : uncertainty of MCF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Comparison </a:t>
                </a:r>
                <a:r>
                  <a:rPr lang="en-US" sz="2000" dirty="0"/>
                  <a:t>with</a:t>
                </a:r>
                <a:r>
                  <a:rPr lang="en-US" sz="2000" b="1" dirty="0"/>
                  <a:t> Potential Flow : </a:t>
                </a:r>
              </a:p>
              <a:p>
                <a:pPr lvl="4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+ or – 10% on global DEL for tower basis moment</a:t>
                </a:r>
              </a:p>
              <a:p>
                <a:pPr lvl="4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Same magnitude influence from radius change and order of wave load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Semi-submersible floater : uncertainty on fitting drag coefficient from CFD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Morison reconstruction</a:t>
                </a:r>
                <a:r>
                  <a:rPr lang="en-US" sz="2000" dirty="0"/>
                  <a:t> of </a:t>
                </a:r>
                <a:r>
                  <a:rPr lang="en-US" sz="2000" b="1" dirty="0"/>
                  <a:t>forces</a:t>
                </a:r>
                <a:r>
                  <a:rPr lang="en-US" sz="2000" dirty="0"/>
                  <a:t>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𝑚𝑥</m:t>
                        </m:r>
                      </m:sub>
                    </m:sSub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Phase shift</a:t>
                </a:r>
                <a:r>
                  <a:rPr lang="en-US" sz="2000" dirty="0"/>
                  <a:t> can produce large uncertainty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/>
                  <a:t> from 1 to 3 when fitted with least square method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Other sources : </a:t>
                </a:r>
                <a:r>
                  <a:rPr lang="en-US" sz="2000" b="1" dirty="0"/>
                  <a:t>simplifications of loading</a:t>
                </a:r>
                <a:r>
                  <a:rPr lang="en-US" sz="2000" dirty="0"/>
                  <a:t> (imposed motion or periodic wave or decay test)</a:t>
                </a:r>
              </a:p>
              <a:p>
                <a:pPr lvl="4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lvl="2"/>
                <a:endParaRPr lang="en-US" sz="2000" dirty="0"/>
              </a:p>
              <a:p>
                <a:pPr lvl="2"/>
                <a:endParaRPr lang="en-US" sz="20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652F338-697D-D3CE-7D7C-6779AB259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566" y="1268760"/>
                <a:ext cx="6912768" cy="5196115"/>
              </a:xfrm>
              <a:blipFill>
                <a:blip r:embed="rId3"/>
                <a:stretch>
                  <a:fillRect l="-2734" t="-1993" r="-1323" b="-2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A63EF7-94D9-6707-ACF5-308526D80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234BCA-5882-40B6-F18A-C00F0F6A3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B56DC23-00D2-4370-429F-420317FE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sz="3200" dirty="0"/>
              <a:t>Hydrodynamics (fixed and floating foundations)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A7796B-64CB-DAD8-0FB2-13171D987AAD}"/>
              </a:ext>
            </a:extLst>
          </p:cNvPr>
          <p:cNvSpPr txBox="1"/>
          <p:nvPr/>
        </p:nvSpPr>
        <p:spPr>
          <a:xfrm>
            <a:off x="9360098" y="6124654"/>
            <a:ext cx="2827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dirty="0">
                <a:solidFill>
                  <a:srgbClr val="134391"/>
                </a:solidFill>
                <a:latin typeface="NimbusSanL-Regu"/>
              </a:rPr>
              <a:t>HIPERWIND D33 report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E87E95-A090-6C37-C782-159D1B5F4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852" y="1035746"/>
            <a:ext cx="4873198" cy="192812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5FFCF4C-3863-F297-F415-F81E9A4F0206}"/>
              </a:ext>
            </a:extLst>
          </p:cNvPr>
          <p:cNvSpPr txBox="1"/>
          <p:nvPr/>
        </p:nvSpPr>
        <p:spPr>
          <a:xfrm>
            <a:off x="7834042" y="2955358"/>
            <a:ext cx="36724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fr-FR" sz="1800" dirty="0" err="1">
                <a:latin typeface="+mn-lt"/>
              </a:rPr>
              <a:t>Difference</a:t>
            </a:r>
            <a:r>
              <a:rPr lang="fr-FR" sz="1800" dirty="0">
                <a:latin typeface="+mn-lt"/>
              </a:rPr>
              <a:t> (%) on </a:t>
            </a:r>
            <a:r>
              <a:rPr lang="fr-FR" sz="1800" dirty="0" err="1">
                <a:latin typeface="+mn-lt"/>
              </a:rPr>
              <a:t>tower</a:t>
            </a:r>
            <a:r>
              <a:rPr lang="fr-FR" sz="1800" dirty="0">
                <a:latin typeface="+mn-lt"/>
              </a:rPr>
              <a:t> basis DEL </a:t>
            </a:r>
            <a:r>
              <a:rPr lang="fr-FR" sz="1800" dirty="0" err="1">
                <a:latin typeface="+mn-lt"/>
              </a:rPr>
              <a:t>with</a:t>
            </a:r>
            <a:r>
              <a:rPr lang="fr-FR" sz="1800" dirty="0">
                <a:latin typeface="+mn-lt"/>
              </a:rPr>
              <a:t> 2</a:t>
            </a:r>
            <a:r>
              <a:rPr lang="fr-FR" sz="1800" baseline="30000" dirty="0">
                <a:latin typeface="+mn-lt"/>
              </a:rPr>
              <a:t>nd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order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wave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load</a:t>
            </a:r>
            <a:endParaRPr lang="en-GB" sz="1800" dirty="0" err="1">
              <a:latin typeface="+mn-lt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CF5ADD7-72AE-9713-01CD-8DFC4142A064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612" y="3508106"/>
            <a:ext cx="3530485" cy="1536122"/>
          </a:xfrm>
          <a:prstGeom prst="rect">
            <a:avLst/>
          </a:prstGeom>
          <a:noFill/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FB028B3-93EA-E1FC-4232-A3F8D3FE4B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097" y="3580846"/>
            <a:ext cx="4028562" cy="2452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994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F26D38A-BFF7-7E0B-6DB2-4A5153852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689" y="620688"/>
            <a:ext cx="4005724" cy="31141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652F338-697D-D3CE-7D7C-6779AB259A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566" y="1268760"/>
                <a:ext cx="8064896" cy="5196115"/>
              </a:xfrm>
            </p:spPr>
            <p:txBody>
              <a:bodyPr/>
              <a:lstStyle/>
              <a:p>
                <a:r>
                  <a:rPr lang="en-US" sz="2400" b="1" dirty="0"/>
                  <a:t>ULS </a:t>
                </a:r>
                <a:r>
                  <a:rPr lang="en-US" sz="2400" dirty="0"/>
                  <a:t>uncertainty (see previous comment on ST replication and variance on results)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not enough sampling, extrapolation at 50y induces strong uncertainty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ym typeface="Wingdings" panose="05000000000000000000" pitchFamily="2" charset="2"/>
                  </a:rPr>
                  <a:t>Use dedicated GEV to fit on maxima with previous treatment : Peak Over Threshold (POT), de-clustering and sample with enough points (&gt;1e4)</a:t>
                </a:r>
                <a:endParaRPr lang="en-US" sz="2000" dirty="0"/>
              </a:p>
              <a:p>
                <a:r>
                  <a:rPr lang="en-US" sz="2400" b="1" dirty="0"/>
                  <a:t>FLS </a:t>
                </a:r>
                <a:r>
                  <a:rPr lang="en-US" sz="2400" dirty="0"/>
                  <a:t>uncertainty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</a:t>
                </a:r>
                <a:r>
                  <a:rPr lang="en-US" sz="2000" dirty="0">
                    <a:sym typeface="Wingdings" panose="05000000000000000000" pitchFamily="2" charset="2"/>
                  </a:rPr>
                  <a:t>atigue law are regression on experimental scattering, add uncertainty from standard (IEC, DNV, JCSS) depending on material (steel for tower and foundation, composite for blades) </a:t>
                </a:r>
              </a:p>
              <a:p>
                <a:pPr marL="216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20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2000" b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More importantly, Miner cumulation rule neglects load history </a:t>
                </a:r>
                <a:r>
                  <a:rPr lang="en-US" sz="2000" dirty="0">
                    <a:sym typeface="Wingdings" panose="05000000000000000000" pitchFamily="2" charset="2"/>
                  </a:rPr>
                  <a:t> major uncertainty with only conservative a priori (lognormal </a:t>
                </a:r>
                <a:r>
                  <a:rPr lang="en-US" sz="2000" dirty="0" err="1">
                    <a:sym typeface="Wingdings" panose="05000000000000000000" pitchFamily="2" charset="2"/>
                  </a:rPr>
                  <a:t>cov</a:t>
                </a:r>
                <a:r>
                  <a:rPr lang="en-US" sz="2000" dirty="0">
                    <a:sym typeface="Wingdings" panose="05000000000000000000" pitchFamily="2" charset="2"/>
                  </a:rPr>
                  <a:t> = 0.3 in DNV RP-C203).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ym typeface="Wingdings" panose="05000000000000000000" pitchFamily="2" charset="2"/>
                  </a:rPr>
                  <a:t>Digital Twin with monitored data during service can be used to check assumption and update Fatigue life prediction. </a:t>
                </a:r>
                <a:endParaRPr lang="en-US" sz="2000" dirty="0"/>
              </a:p>
              <a:p>
                <a:pPr marL="216000" lvl="1" indent="0">
                  <a:buNone/>
                </a:pPr>
                <a:endParaRPr lang="en-US" sz="2400" dirty="0"/>
              </a:p>
              <a:p>
                <a:pPr lvl="2"/>
                <a:endParaRPr lang="en-US" sz="2000" dirty="0"/>
              </a:p>
              <a:p>
                <a:pPr lvl="2"/>
                <a:endParaRPr lang="en-US" sz="20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652F338-697D-D3CE-7D7C-6779AB259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566" y="1268760"/>
                <a:ext cx="8064896" cy="5196115"/>
              </a:xfrm>
              <a:blipFill>
                <a:blip r:embed="rId4"/>
                <a:stretch>
                  <a:fillRect l="-2343" t="-1993" r="-1134" b="-1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A63EF7-94D9-6707-ACF5-308526D80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234BCA-5882-40B6-F18A-C00F0F6A3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B56DC23-00D2-4370-429F-420317FE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sz="3200" dirty="0"/>
              <a:t>Post-treatment uncertainty for ULS and FLS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66881E7-B9CD-96D0-E9BC-160A81758D20}"/>
              </a:ext>
            </a:extLst>
          </p:cNvPr>
          <p:cNvSpPr txBox="1"/>
          <p:nvPr/>
        </p:nvSpPr>
        <p:spPr>
          <a:xfrm>
            <a:off x="8184689" y="3682151"/>
            <a:ext cx="4005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dirty="0">
                <a:solidFill>
                  <a:srgbClr val="134391"/>
                </a:solidFill>
                <a:latin typeface="NimbusSanL-Regu"/>
              </a:rPr>
              <a:t>Van </a:t>
            </a:r>
            <a:r>
              <a:rPr lang="en-GB" sz="1800" i="1" dirty="0" err="1">
                <a:solidFill>
                  <a:srgbClr val="134391"/>
                </a:solidFill>
                <a:latin typeface="NimbusSanL-Regu"/>
              </a:rPr>
              <a:t>Eijk</a:t>
            </a:r>
            <a:r>
              <a:rPr lang="en-GB" sz="1800" i="1" dirty="0">
                <a:solidFill>
                  <a:srgbClr val="134391"/>
                </a:solidFill>
                <a:latin typeface="NimbusSanL-Regu"/>
              </a:rPr>
              <a:t> et al, Wind Energy Science, 2017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8E1FE25-26E2-A939-F788-2389B73DC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5078" y="4038824"/>
            <a:ext cx="2673972" cy="253931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3DFD335-2998-BC7E-B08B-04472D0551B8}"/>
              </a:ext>
            </a:extLst>
          </p:cNvPr>
          <p:cNvSpPr txBox="1"/>
          <p:nvPr/>
        </p:nvSpPr>
        <p:spPr>
          <a:xfrm>
            <a:off x="8039423" y="6151362"/>
            <a:ext cx="144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dirty="0">
                <a:solidFill>
                  <a:srgbClr val="134391"/>
                </a:solidFill>
                <a:latin typeface="NimbusSanL-Regu"/>
              </a:rPr>
              <a:t>DNV RPC-203</a:t>
            </a:r>
          </a:p>
        </p:txBody>
      </p:sp>
    </p:spTree>
    <p:extLst>
      <p:ext uri="{BB962C8B-B14F-4D97-AF65-F5344CB8AC3E}">
        <p14:creationId xmlns:p14="http://schemas.microsoft.com/office/powerpoint/2010/main" val="2142133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2F338-697D-D3CE-7D7C-6779AB25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18" y="1340768"/>
            <a:ext cx="11089232" cy="4836075"/>
          </a:xfrm>
        </p:spPr>
        <p:txBody>
          <a:bodyPr/>
          <a:lstStyle/>
          <a:p>
            <a:r>
              <a:rPr lang="fr-FR" sz="2400" dirty="0"/>
              <a:t>Physical </a:t>
            </a:r>
            <a:r>
              <a:rPr lang="fr-FR" sz="2400" dirty="0" err="1"/>
              <a:t>damping</a:t>
            </a:r>
            <a:r>
              <a:rPr lang="fr-FR" sz="2400" dirty="0"/>
              <a:t> and </a:t>
            </a:r>
            <a:r>
              <a:rPr lang="fr-FR" sz="2400" dirty="0" err="1"/>
              <a:t>numerical</a:t>
            </a:r>
            <a:r>
              <a:rPr lang="fr-FR" sz="2400" dirty="0"/>
              <a:t> </a:t>
            </a:r>
            <a:r>
              <a:rPr lang="fr-FR" sz="2400" dirty="0" err="1"/>
              <a:t>damping</a:t>
            </a:r>
            <a:endParaRPr lang="fr-FR" sz="2400" dirty="0"/>
          </a:p>
          <a:p>
            <a:r>
              <a:rPr lang="fr-FR" sz="2400" dirty="0" err="1"/>
              <a:t>Geometrical</a:t>
            </a:r>
            <a:r>
              <a:rPr lang="fr-FR" sz="2400" dirty="0"/>
              <a:t> and </a:t>
            </a:r>
            <a:r>
              <a:rPr lang="fr-FR" sz="2400" dirty="0" err="1"/>
              <a:t>material</a:t>
            </a:r>
            <a:r>
              <a:rPr lang="fr-FR" sz="2400" dirty="0"/>
              <a:t> (</a:t>
            </a:r>
            <a:r>
              <a:rPr lang="fr-FR" sz="2400" dirty="0" err="1"/>
              <a:t>elastic</a:t>
            </a:r>
            <a:r>
              <a:rPr lang="fr-FR" sz="2400" dirty="0"/>
              <a:t> and </a:t>
            </a:r>
            <a:r>
              <a:rPr lang="fr-FR" sz="2400" dirty="0" err="1"/>
              <a:t>ultimate</a:t>
            </a:r>
            <a:r>
              <a:rPr lang="fr-FR" sz="2400" dirty="0"/>
              <a:t> </a:t>
            </a:r>
            <a:r>
              <a:rPr lang="fr-FR" sz="2400" dirty="0" err="1"/>
              <a:t>limit</a:t>
            </a:r>
            <a:r>
              <a:rPr lang="fr-FR" sz="2400" dirty="0"/>
              <a:t>) </a:t>
            </a:r>
            <a:r>
              <a:rPr lang="fr-FR" sz="2400" dirty="0" err="1"/>
              <a:t>manufacturing</a:t>
            </a:r>
            <a:endParaRPr lang="fr-FR" sz="2400" dirty="0"/>
          </a:p>
          <a:p>
            <a:r>
              <a:rPr lang="fr-FR" sz="2400" dirty="0" err="1"/>
              <a:t>Soil</a:t>
            </a:r>
            <a:r>
              <a:rPr lang="fr-FR" sz="2400" dirty="0"/>
              <a:t> structure interface </a:t>
            </a:r>
            <a:r>
              <a:rPr lang="fr-FR" sz="2400" dirty="0" err="1"/>
              <a:t>stiffness</a:t>
            </a:r>
            <a:endParaRPr lang="fr-FR" sz="2400" dirty="0"/>
          </a:p>
          <a:p>
            <a:r>
              <a:rPr lang="fr-FR" sz="2400" dirty="0"/>
              <a:t>Etc..</a:t>
            </a:r>
          </a:p>
          <a:p>
            <a:pPr marL="0" indent="0">
              <a:buNone/>
            </a:pPr>
            <a:r>
              <a:rPr lang="en-GB" sz="2400" dirty="0"/>
              <a:t>Results for a monopile in </a:t>
            </a:r>
            <a:r>
              <a:rPr lang="en-GB" sz="2400" dirty="0" err="1"/>
              <a:t>Njomo‐Wandji</a:t>
            </a:r>
            <a:r>
              <a:rPr lang="en-GB" sz="2400" dirty="0"/>
              <a:t> et al, Wind Energy. 2019</a:t>
            </a:r>
          </a:p>
          <a:p>
            <a:pPr marL="0" indent="0">
              <a:buNone/>
            </a:pPr>
            <a:endParaRPr lang="fr-FR" sz="2400" dirty="0"/>
          </a:p>
          <a:p>
            <a:endParaRPr lang="fr-FR" sz="2400" dirty="0"/>
          </a:p>
          <a:p>
            <a:endParaRPr lang="en-US" sz="2000" dirty="0"/>
          </a:p>
          <a:p>
            <a:pPr marL="216000" lvl="1" indent="0">
              <a:buNone/>
            </a:pPr>
            <a:endParaRPr lang="en-US" sz="24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A63EF7-94D9-6707-ACF5-308526D80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234BCA-5882-40B6-F18A-C00F0F6A3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B56DC23-00D2-4370-429F-420317FE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sz="3200" dirty="0"/>
              <a:t>Other sources</a:t>
            </a:r>
          </a:p>
        </p:txBody>
      </p:sp>
    </p:spTree>
    <p:extLst>
      <p:ext uri="{BB962C8B-B14F-4D97-AF65-F5344CB8AC3E}">
        <p14:creationId xmlns:p14="http://schemas.microsoft.com/office/powerpoint/2010/main" val="1794739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D00DF-0769-9F45-69D3-52C6DA64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2F338-697D-D3CE-7D7C-6779AB25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606" y="1139658"/>
            <a:ext cx="11244444" cy="5196115"/>
          </a:xfrm>
        </p:spPr>
        <p:txBody>
          <a:bodyPr/>
          <a:lstStyle/>
          <a:p>
            <a:r>
              <a:rPr lang="en-US" sz="2400" dirty="0"/>
              <a:t>Reminders on </a:t>
            </a:r>
            <a:r>
              <a:rPr lang="en-US" sz="2400" b="1" dirty="0"/>
              <a:t>aero-servo-hydro-elastic (ASHE) simulations</a:t>
            </a:r>
            <a:r>
              <a:rPr lang="en-US" sz="2400" dirty="0"/>
              <a:t> used in design of an Offshore Wind Turbine (OWT)</a:t>
            </a:r>
          </a:p>
          <a:p>
            <a:pPr lvl="2"/>
            <a:r>
              <a:rPr lang="en-US" sz="2000" dirty="0"/>
              <a:t>Overview of the modeling chain in operational and parked conditions</a:t>
            </a:r>
          </a:p>
          <a:p>
            <a:pPr lvl="2"/>
            <a:r>
              <a:rPr lang="en-US" sz="2000" dirty="0"/>
              <a:t>Long-term and short-term wind speed and wave elevation processes</a:t>
            </a:r>
          </a:p>
          <a:p>
            <a:r>
              <a:rPr lang="en-US" sz="2400" dirty="0"/>
              <a:t>Review of </a:t>
            </a:r>
            <a:r>
              <a:rPr lang="en-US" sz="2400" b="1" dirty="0"/>
              <a:t>uncertainty sources in the modeling chain</a:t>
            </a:r>
          </a:p>
          <a:p>
            <a:pPr lvl="2"/>
            <a:r>
              <a:rPr lang="en-US" sz="2000" dirty="0"/>
              <a:t>Joint probability on LT parameters for a site</a:t>
            </a:r>
          </a:p>
          <a:p>
            <a:pPr lvl="2"/>
            <a:r>
              <a:rPr lang="en-US" sz="2000" dirty="0"/>
              <a:t>Aerodynamics including turbulence box setting</a:t>
            </a:r>
          </a:p>
          <a:p>
            <a:pPr lvl="2"/>
            <a:r>
              <a:rPr lang="en-US" sz="2000" dirty="0"/>
              <a:t>Blade pitch and generator torque controller </a:t>
            </a:r>
          </a:p>
          <a:p>
            <a:pPr lvl="2"/>
            <a:r>
              <a:rPr lang="en-US" sz="2000" dirty="0"/>
              <a:t>Hydrodynamics (fixed and floating foundations)</a:t>
            </a:r>
          </a:p>
          <a:p>
            <a:pPr lvl="2"/>
            <a:r>
              <a:rPr lang="en-US" sz="2000" dirty="0"/>
              <a:t>Post-treatment uncertainty for ULS and FLS</a:t>
            </a:r>
          </a:p>
          <a:p>
            <a:r>
              <a:rPr lang="en-US" sz="2400" dirty="0">
                <a:highlight>
                  <a:srgbClr val="FFFF00"/>
                </a:highlight>
              </a:rPr>
              <a:t>Extension to the </a:t>
            </a:r>
            <a:r>
              <a:rPr lang="en-US" sz="2400" b="1" dirty="0">
                <a:highlight>
                  <a:srgbClr val="FFFF00"/>
                </a:highlight>
              </a:rPr>
              <a:t>design of a wind farm</a:t>
            </a:r>
          </a:p>
          <a:p>
            <a:pPr lvl="2"/>
            <a:r>
              <a:rPr lang="en-US" sz="2000" dirty="0"/>
              <a:t>Wake analysis</a:t>
            </a:r>
          </a:p>
          <a:p>
            <a:pPr lvl="2"/>
            <a:r>
              <a:rPr lang="en-US" sz="2000" dirty="0"/>
              <a:t>Annual Energy Production (AEP) and fatigue </a:t>
            </a:r>
            <a:r>
              <a:rPr lang="en-US" sz="2000" dirty="0" err="1"/>
              <a:t>contraints</a:t>
            </a:r>
            <a:endParaRPr lang="en-US" sz="2000" dirty="0"/>
          </a:p>
          <a:p>
            <a:pPr lvl="2"/>
            <a:r>
              <a:rPr lang="en-US" sz="2000" dirty="0"/>
              <a:t>c</a:t>
            </a:r>
            <a:endParaRPr lang="en-US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A63EF7-94D9-6707-ACF5-308526D80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234BCA-5882-40B6-F18A-C00F0F6A3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592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652F338-697D-D3CE-7D7C-6779AB259A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566" y="1268759"/>
                <a:ext cx="6624736" cy="5196115"/>
              </a:xfrm>
            </p:spPr>
            <p:txBody>
              <a:bodyPr/>
              <a:lstStyle/>
              <a:p>
                <a:r>
                  <a:rPr lang="en-US" sz="2400" b="1" dirty="0"/>
                  <a:t>At wind farm scale, wake </a:t>
                </a:r>
                <a:r>
                  <a:rPr lang="en-US" sz="2400" dirty="0"/>
                  <a:t>produce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deficit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add turbulence </a:t>
                </a:r>
                <a:r>
                  <a:rPr lang="en-US" sz="2400" dirty="0"/>
                  <a:t>due to tip vortices break</a:t>
                </a:r>
              </a:p>
              <a:p>
                <a:pPr marL="216000" lvl="1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 less production and more fatigue for downwind OWT</a:t>
                </a:r>
              </a:p>
              <a:p>
                <a:r>
                  <a:rPr lang="en-US" sz="2400" b="1" dirty="0"/>
                  <a:t>Analytical Steady Models (ASM) </a:t>
                </a:r>
                <a:r>
                  <a:rPr lang="en-US" sz="2400" dirty="0"/>
                  <a:t>with empirical fitting mainly in neutral atmosphere</a:t>
                </a:r>
              </a:p>
              <a:p>
                <a:r>
                  <a:rPr lang="en-US" sz="2400" b="1" dirty="0"/>
                  <a:t>Dynamic Wake Meandering model </a:t>
                </a:r>
                <a:r>
                  <a:rPr lang="en-US" sz="2400" dirty="0"/>
                  <a:t>(DTU) to account for low frequency and large-scale transverse wake advection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 Ongoing research on </a:t>
                </a:r>
                <a:r>
                  <a:rPr lang="en-US" sz="2400" b="1" dirty="0"/>
                  <a:t>interaction</a:t>
                </a:r>
                <a:r>
                  <a:rPr lang="en-US" sz="2400" dirty="0"/>
                  <a:t> between </a:t>
                </a:r>
                <a:r>
                  <a:rPr lang="en-US" sz="2400" b="1" dirty="0"/>
                  <a:t>wake</a:t>
                </a:r>
                <a:r>
                  <a:rPr lang="en-US" sz="2400" dirty="0"/>
                  <a:t> and Atmospheric </a:t>
                </a:r>
                <a:r>
                  <a:rPr lang="en-US" sz="2400" b="1" dirty="0"/>
                  <a:t>stability</a:t>
                </a:r>
                <a:r>
                  <a:rPr lang="en-US" sz="2400" dirty="0"/>
                  <a:t> related to sun warming</a:t>
                </a:r>
              </a:p>
              <a:p>
                <a:pPr lvl="1"/>
                <a:r>
                  <a:rPr lang="en-US" sz="2000" dirty="0"/>
                  <a:t>Stable atmosphere (night, winter) increases wake propagation and decreases turbulence </a:t>
                </a:r>
                <a:r>
                  <a:rPr lang="en-US" sz="2000" dirty="0">
                    <a:sym typeface="Wingdings" panose="05000000000000000000" pitchFamily="2" charset="2"/>
                  </a:rPr>
                  <a:t> less production</a:t>
                </a:r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652F338-697D-D3CE-7D7C-6779AB259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566" y="1268759"/>
                <a:ext cx="6624736" cy="5196115"/>
              </a:xfrm>
              <a:blipFill>
                <a:blip r:embed="rId3"/>
                <a:stretch>
                  <a:fillRect l="-2852" t="-19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A63EF7-94D9-6707-ACF5-308526D80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234BCA-5882-40B6-F18A-C00F0F6A3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B56DC23-00D2-4370-429F-420317FE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sz="3200" dirty="0"/>
              <a:t>Wake analysis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CE177E3-0B5E-5C39-3DEE-4C2D3027CD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266" y="295139"/>
            <a:ext cx="4354587" cy="2626963"/>
          </a:xfrm>
          <a:prstGeom prst="rect">
            <a:avLst/>
          </a:prstGeom>
          <a:noFill/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781E8F80-1423-E1E6-27AB-F7BD117F7FEE}"/>
              </a:ext>
            </a:extLst>
          </p:cNvPr>
          <p:cNvSpPr txBox="1"/>
          <p:nvPr/>
        </p:nvSpPr>
        <p:spPr>
          <a:xfrm>
            <a:off x="7902529" y="2975348"/>
            <a:ext cx="3926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dirty="0">
                <a:solidFill>
                  <a:srgbClr val="134391"/>
                </a:solidFill>
                <a:latin typeface="NimbusSanL-Regu"/>
              </a:rPr>
              <a:t>Uchida, Energies, 13(14), 3745, 2020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C1313AB6-201F-6694-360A-756DCF4D0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760" y="3356992"/>
            <a:ext cx="4162134" cy="24577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3E0E966-3785-616A-5392-904F31625101}"/>
                  </a:ext>
                </a:extLst>
              </p:cNvPr>
              <p:cNvSpPr txBox="1"/>
              <p:nvPr/>
            </p:nvSpPr>
            <p:spPr>
              <a:xfrm>
                <a:off x="7322163" y="5613883"/>
                <a:ext cx="5087095" cy="948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GB" sz="1800" i="1" dirty="0">
                    <a:latin typeface="NimbusSanL-Regu"/>
                  </a:rPr>
                  <a:t> (m/s) in a vertical plane of LES for convective, neutral and stable cases</a:t>
                </a:r>
              </a:p>
              <a:p>
                <a:pPr>
                  <a:spcBef>
                    <a:spcPts val="200"/>
                  </a:spcBef>
                </a:pPr>
                <a:r>
                  <a:rPr lang="en-GB" sz="1800" i="1" dirty="0">
                    <a:solidFill>
                      <a:srgbClr val="134391"/>
                    </a:solidFill>
                    <a:latin typeface="NimbusSanL-Regu"/>
                  </a:rPr>
                  <a:t>Abkar &amp; </a:t>
                </a:r>
                <a:r>
                  <a:rPr lang="en-GB" sz="1800" i="1" dirty="0" err="1">
                    <a:solidFill>
                      <a:srgbClr val="134391"/>
                    </a:solidFill>
                    <a:latin typeface="NimbusSanL-Regu"/>
                  </a:rPr>
                  <a:t>Porté</a:t>
                </a:r>
                <a:r>
                  <a:rPr lang="en-GB" sz="1800" i="1" dirty="0">
                    <a:solidFill>
                      <a:srgbClr val="134391"/>
                    </a:solidFill>
                    <a:latin typeface="NimbusSanL-Regu"/>
                  </a:rPr>
                  <a:t> </a:t>
                </a:r>
                <a:r>
                  <a:rPr lang="en-GB" sz="1800" i="1" dirty="0" err="1">
                    <a:solidFill>
                      <a:srgbClr val="134391"/>
                    </a:solidFill>
                    <a:latin typeface="NimbusSanL-Regu"/>
                  </a:rPr>
                  <a:t>Agel</a:t>
                </a:r>
                <a:r>
                  <a:rPr lang="en-GB" sz="1800" i="1" dirty="0">
                    <a:solidFill>
                      <a:srgbClr val="134391"/>
                    </a:solidFill>
                    <a:latin typeface="NimbusSanL-Regu"/>
                  </a:rPr>
                  <a:t>, Phys. Fluids 27, 035104, 2015</a:t>
                </a: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3E0E966-3785-616A-5392-904F31625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163" y="5613883"/>
                <a:ext cx="5087095" cy="948978"/>
              </a:xfrm>
              <a:prstGeom prst="rect">
                <a:avLst/>
              </a:prstGeom>
              <a:blipFill>
                <a:blip r:embed="rId6"/>
                <a:stretch>
                  <a:fillRect l="-958" t="-3846" b="-89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89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D00DF-0769-9F45-69D3-52C6DA64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2F338-697D-D3CE-7D7C-6779AB25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606" y="1139658"/>
            <a:ext cx="11244444" cy="5196115"/>
          </a:xfrm>
        </p:spPr>
        <p:txBody>
          <a:bodyPr/>
          <a:lstStyle/>
          <a:p>
            <a:r>
              <a:rPr lang="en-US" sz="2400" dirty="0">
                <a:highlight>
                  <a:srgbClr val="FFFF00"/>
                </a:highlight>
              </a:rPr>
              <a:t>Reminders on </a:t>
            </a:r>
            <a:r>
              <a:rPr lang="en-US" sz="2400" b="1" dirty="0">
                <a:highlight>
                  <a:srgbClr val="FFFF00"/>
                </a:highlight>
              </a:rPr>
              <a:t>aero-servo-hydro-elastic (ASHE) simulations</a:t>
            </a:r>
            <a:r>
              <a:rPr lang="en-US" sz="2400" dirty="0">
                <a:highlight>
                  <a:srgbClr val="FFFF00"/>
                </a:highlight>
              </a:rPr>
              <a:t> used in design of an Offshore Wind Turbine (OWT)</a:t>
            </a:r>
          </a:p>
          <a:p>
            <a:pPr lvl="2"/>
            <a:r>
              <a:rPr lang="en-US" sz="2000" dirty="0"/>
              <a:t>Overview of the modeling chain in operational and parked conditions</a:t>
            </a:r>
          </a:p>
          <a:p>
            <a:pPr lvl="2"/>
            <a:r>
              <a:rPr lang="en-US" sz="2000" dirty="0"/>
              <a:t>Long-term and short-term wind speed and wave elevation processes</a:t>
            </a:r>
          </a:p>
          <a:p>
            <a:r>
              <a:rPr lang="en-US" sz="2400" dirty="0"/>
              <a:t>Review of </a:t>
            </a:r>
            <a:r>
              <a:rPr lang="en-US" sz="2400" b="1"/>
              <a:t>uncertainty sources </a:t>
            </a:r>
            <a:r>
              <a:rPr lang="en-US" sz="2400" b="1" dirty="0"/>
              <a:t>in the modeling chain</a:t>
            </a:r>
          </a:p>
          <a:p>
            <a:pPr lvl="2"/>
            <a:r>
              <a:rPr lang="en-US" sz="2000" dirty="0"/>
              <a:t>Joint probability on LT parameters for a site</a:t>
            </a:r>
          </a:p>
          <a:p>
            <a:pPr lvl="2"/>
            <a:r>
              <a:rPr lang="en-US" sz="2000" dirty="0"/>
              <a:t>Aerodynamics including turbulence box setting</a:t>
            </a:r>
          </a:p>
          <a:p>
            <a:pPr lvl="2"/>
            <a:r>
              <a:rPr lang="en-US" sz="2000" dirty="0"/>
              <a:t>Blade pitch and generator torque controller </a:t>
            </a:r>
          </a:p>
          <a:p>
            <a:pPr lvl="2"/>
            <a:r>
              <a:rPr lang="en-US" sz="2000" dirty="0"/>
              <a:t>Hydrodynamics (fixed and floating foundations)</a:t>
            </a:r>
          </a:p>
          <a:p>
            <a:pPr lvl="2"/>
            <a:r>
              <a:rPr lang="en-US" sz="2000" dirty="0"/>
              <a:t>Post-treatment uncertainty for ULS and FLS</a:t>
            </a:r>
          </a:p>
          <a:p>
            <a:r>
              <a:rPr lang="en-US" sz="2400" dirty="0"/>
              <a:t>Extension to the </a:t>
            </a:r>
            <a:r>
              <a:rPr lang="en-US" sz="2400" b="1" dirty="0"/>
              <a:t>design of a wind farm</a:t>
            </a:r>
          </a:p>
          <a:p>
            <a:pPr lvl="2"/>
            <a:r>
              <a:rPr lang="en-US" sz="2000" dirty="0"/>
              <a:t>Wake analysis</a:t>
            </a:r>
          </a:p>
          <a:p>
            <a:pPr lvl="2"/>
            <a:r>
              <a:rPr lang="en-US" sz="2000" dirty="0"/>
              <a:t>Annual Energy Production (AEP) and fatigue </a:t>
            </a:r>
            <a:r>
              <a:rPr lang="en-US" sz="2000" dirty="0" err="1"/>
              <a:t>contraints</a:t>
            </a:r>
            <a:endParaRPr lang="en-US" sz="2000" dirty="0"/>
          </a:p>
          <a:p>
            <a:pPr lvl="2"/>
            <a:r>
              <a:rPr lang="en-US" sz="2000" dirty="0"/>
              <a:t>Clustering of wind conditions and turbine settings</a:t>
            </a:r>
            <a:endParaRPr lang="en-US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A63EF7-94D9-6707-ACF5-308526D80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234BCA-5882-40B6-F18A-C00F0F6A3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59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2F338-697D-D3CE-7D7C-6779AB25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66" y="1268760"/>
            <a:ext cx="8631769" cy="519611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Uncertainty depending on ASM assumptions, still to be validated for multiple wake interactions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ASM well fitted for neutral atmosphere but underprediction for stable vs LES (HIPERWIND D32) 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 ongoing research to reduce this gap but uncertainty to include by meantime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A63EF7-94D9-6707-ACF5-308526D80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234BCA-5882-40B6-F18A-C00F0F6A3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B56DC23-00D2-4370-429F-420317FE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sz="3200" dirty="0"/>
              <a:t>Wake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DA7796B-64CB-DAD8-0FB2-13171D987AAD}"/>
                  </a:ext>
                </a:extLst>
              </p:cNvPr>
              <p:cNvSpPr txBox="1"/>
              <p:nvPr/>
            </p:nvSpPr>
            <p:spPr>
              <a:xfrm>
                <a:off x="6178708" y="5756215"/>
                <a:ext cx="2963524" cy="809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800" dirty="0">
                    <a:latin typeface="NimbusSanL-Regu"/>
                  </a:rPr>
                  <a:t>Horizontal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>
                    <a:latin typeface="NimbusSanL-Regu"/>
                  </a:rPr>
                  <a:t>profiles</a:t>
                </a:r>
              </a:p>
              <a:p>
                <a:r>
                  <a:rPr lang="en-GB" sz="1800" i="1" dirty="0">
                    <a:solidFill>
                      <a:srgbClr val="134391"/>
                    </a:solidFill>
                    <a:latin typeface="NimbusSanL-Regu"/>
                  </a:rPr>
                  <a:t>Guiton et al, </a:t>
                </a:r>
                <a:r>
                  <a:rPr lang="en-GB" sz="1800" i="1" dirty="0" err="1">
                    <a:solidFill>
                      <a:srgbClr val="134391"/>
                    </a:solidFill>
                    <a:latin typeface="NimbusSanL-Regu"/>
                  </a:rPr>
                  <a:t>Seanergy</a:t>
                </a:r>
                <a:r>
                  <a:rPr lang="en-GB" sz="1800" i="1" dirty="0">
                    <a:solidFill>
                      <a:srgbClr val="134391"/>
                    </a:solidFill>
                    <a:latin typeface="NimbusSanL-Regu"/>
                  </a:rPr>
                  <a:t>, 2023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DA7796B-64CB-DAD8-0FB2-13171D987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708" y="5756215"/>
                <a:ext cx="2963524" cy="809261"/>
              </a:xfrm>
              <a:prstGeom prst="rect">
                <a:avLst/>
              </a:prstGeom>
              <a:blipFill>
                <a:blip r:embed="rId3"/>
                <a:stretch>
                  <a:fillRect l="-1852" t="-3759" b="-82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C891021E-DF4D-5E45-2721-53ECB9657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43" y="4146384"/>
            <a:ext cx="2617164" cy="239799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DB4321-23A2-1560-8714-E670F7DB5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661" y="4123415"/>
            <a:ext cx="2384029" cy="244392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81FF896-C550-541F-5A10-7CC82821584A}"/>
              </a:ext>
            </a:extLst>
          </p:cNvPr>
          <p:cNvSpPr txBox="1"/>
          <p:nvPr/>
        </p:nvSpPr>
        <p:spPr>
          <a:xfrm>
            <a:off x="1099439" y="3777858"/>
            <a:ext cx="17530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fr-FR" dirty="0">
                <a:latin typeface="+mn-lt"/>
              </a:rPr>
              <a:t>Neutral ABL</a:t>
            </a:r>
            <a:endParaRPr lang="en-GB" dirty="0" err="1">
              <a:latin typeface="+mn-lt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82F8D4D-7B7A-B6A0-BE3B-118516627FDE}"/>
              </a:ext>
            </a:extLst>
          </p:cNvPr>
          <p:cNvSpPr txBox="1"/>
          <p:nvPr/>
        </p:nvSpPr>
        <p:spPr>
          <a:xfrm>
            <a:off x="3959622" y="3777858"/>
            <a:ext cx="17530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fr-FR" dirty="0">
                <a:latin typeface="+mn-lt"/>
              </a:rPr>
              <a:t>Stable ABL</a:t>
            </a:r>
            <a:endParaRPr lang="en-GB" dirty="0" err="1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E38A3CF4-180B-9B1A-C33D-CADBEA93E6FF}"/>
                  </a:ext>
                </a:extLst>
              </p:cNvPr>
              <p:cNvSpPr txBox="1"/>
              <p:nvPr/>
            </p:nvSpPr>
            <p:spPr>
              <a:xfrm>
                <a:off x="9180481" y="4441717"/>
                <a:ext cx="3001504" cy="1338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800" dirty="0">
                    <a:solidFill>
                      <a:schemeClr val="tx1"/>
                    </a:solidFill>
                    <a:latin typeface="NimbusSanL-Regu"/>
                  </a:rPr>
                  <a:t>Errors vs Lidar measure 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1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acc>
                  </m:oMath>
                </a14:m>
                <a:r>
                  <a:rPr lang="en-GB" sz="1800" dirty="0">
                    <a:solidFill>
                      <a:schemeClr val="tx1"/>
                    </a:solidFill>
                    <a:latin typeface="NimbusSanL-Regu"/>
                  </a:rPr>
                  <a:t> for a neutra</a:t>
                </a:r>
                <a:r>
                  <a:rPr lang="en-GB" sz="1800" dirty="0">
                    <a:latin typeface="NimbusSanL-Regu"/>
                  </a:rPr>
                  <a:t>l case</a:t>
                </a:r>
                <a:r>
                  <a:rPr lang="en-GB" sz="1800" dirty="0">
                    <a:solidFill>
                      <a:schemeClr val="tx1"/>
                    </a:solidFill>
                    <a:latin typeface="NimbusSanL-Regu"/>
                  </a:rPr>
                  <a:t>  </a:t>
                </a:r>
              </a:p>
              <a:p>
                <a:r>
                  <a:rPr lang="en-GB" sz="1800" i="1" dirty="0" err="1">
                    <a:solidFill>
                      <a:srgbClr val="134391"/>
                    </a:solidFill>
                    <a:latin typeface="NimbusSanL-Regu"/>
                  </a:rPr>
                  <a:t>Doubrawa</a:t>
                </a:r>
                <a:r>
                  <a:rPr lang="en-GB" sz="1800" i="1" dirty="0">
                    <a:solidFill>
                      <a:srgbClr val="134391"/>
                    </a:solidFill>
                    <a:latin typeface="NimbusSanL-Regu"/>
                  </a:rPr>
                  <a:t> et al, Wind. Energy, 23,  2020</a:t>
                </a: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E38A3CF4-180B-9B1A-C33D-CADBEA93E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481" y="4441717"/>
                <a:ext cx="3001504" cy="1338828"/>
              </a:xfrm>
              <a:prstGeom prst="rect">
                <a:avLst/>
              </a:prstGeom>
              <a:blipFill>
                <a:blip r:embed="rId6"/>
                <a:stretch>
                  <a:fillRect l="-1829" t="-2740" r="-5691" b="-68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 19">
            <a:extLst>
              <a:ext uri="{FF2B5EF4-FFF2-40B4-BE49-F238E27FC236}">
                <a16:creationId xmlns:a16="http://schemas.microsoft.com/office/drawing/2014/main" id="{0DDDF096-AFA2-95B2-E8B7-E86E4F3926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3630" y="1768675"/>
            <a:ext cx="2121331" cy="249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45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2F338-697D-D3CE-7D7C-6779AB25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67" y="1268760"/>
            <a:ext cx="7300966" cy="5196115"/>
          </a:xfrm>
        </p:spPr>
        <p:txBody>
          <a:bodyPr/>
          <a:lstStyle/>
          <a:p>
            <a:r>
              <a:rPr lang="en-US" sz="2400" b="1" dirty="0"/>
              <a:t>AEP is the leading Key Point of Interest (KOI) for wind farm evaluation</a:t>
            </a:r>
          </a:p>
          <a:p>
            <a:pPr lvl="2"/>
            <a:r>
              <a:rPr lang="en-US" sz="2000" b="1" dirty="0"/>
              <a:t>Analytical steady wake models</a:t>
            </a:r>
            <a:r>
              <a:rPr lang="en-US" sz="2000" dirty="0"/>
              <a:t> are </a:t>
            </a:r>
            <a:r>
              <a:rPr lang="en-US" sz="2000" b="1" dirty="0"/>
              <a:t>fast</a:t>
            </a:r>
            <a:r>
              <a:rPr lang="en-US" sz="2000" dirty="0"/>
              <a:t> enough to compute AEP (</a:t>
            </a:r>
            <a:r>
              <a:rPr lang="en-US" sz="2000" b="1" dirty="0"/>
              <a:t>mean expectation</a:t>
            </a:r>
            <a:r>
              <a:rPr lang="en-US" sz="2000" dirty="0"/>
              <a:t> over LT wind and wave parameters)</a:t>
            </a:r>
          </a:p>
          <a:p>
            <a:pPr lvl="2"/>
            <a:r>
              <a:rPr lang="en-US" sz="2000" b="1" dirty="0"/>
              <a:t>Fatigue constraint </a:t>
            </a:r>
            <a:r>
              <a:rPr lang="en-US" sz="2000" dirty="0"/>
              <a:t>require surrogate models to replace costly ASHE (D31 report of HIPERWIND)</a:t>
            </a:r>
          </a:p>
          <a:p>
            <a:pPr lvl="2"/>
            <a:r>
              <a:rPr lang="en-US" sz="2000" b="1" dirty="0"/>
              <a:t>Influence of floater motion for FOWT </a:t>
            </a:r>
            <a:r>
              <a:rPr lang="en-US" sz="2000" dirty="0"/>
              <a:t>: rotor inclination and upward deflection of wake</a:t>
            </a:r>
          </a:p>
          <a:p>
            <a:pPr lvl="2"/>
            <a:r>
              <a:rPr lang="en-US" sz="2000" b="1" dirty="0"/>
              <a:t>Few percent gains</a:t>
            </a:r>
            <a:r>
              <a:rPr lang="en-US" sz="2000" dirty="0"/>
              <a:t> on AEP are of major importance</a:t>
            </a:r>
          </a:p>
          <a:p>
            <a:r>
              <a:rPr lang="en-US" sz="2400" b="1" dirty="0"/>
              <a:t>Ongoing research to improve wind farm performance</a:t>
            </a:r>
          </a:p>
          <a:p>
            <a:pPr lvl="2"/>
            <a:r>
              <a:rPr lang="en-US" sz="2000" dirty="0"/>
              <a:t>Embed in a layout optimization accounting for sitting (space) constraints (benchmark in </a:t>
            </a:r>
            <a:r>
              <a:rPr lang="en-US" sz="2000" i="1" dirty="0"/>
              <a:t>Thomas et al, </a:t>
            </a:r>
            <a:r>
              <a:rPr lang="de-DE" sz="2000" i="1" dirty="0"/>
              <a:t>Wind </a:t>
            </a:r>
            <a:r>
              <a:rPr lang="de-DE" sz="2000" i="1" dirty="0" err="1"/>
              <a:t>Energ</a:t>
            </a:r>
            <a:r>
              <a:rPr lang="de-DE" sz="2000" i="1" dirty="0"/>
              <a:t>. </a:t>
            </a:r>
            <a:r>
              <a:rPr lang="de-DE" sz="2000" i="1" dirty="0" err="1"/>
              <a:t>Sci</a:t>
            </a:r>
            <a:r>
              <a:rPr lang="de-DE" sz="2000" i="1" dirty="0"/>
              <a:t>., 8, 865–891, 2023</a:t>
            </a:r>
            <a:r>
              <a:rPr lang="de-DE" sz="2000" dirty="0"/>
              <a:t>)</a:t>
            </a:r>
          </a:p>
          <a:p>
            <a:pPr lvl="2"/>
            <a:r>
              <a:rPr lang="en-US" sz="2000" dirty="0"/>
              <a:t>Wind farm control by wake steering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A63EF7-94D9-6707-ACF5-308526D80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234BCA-5882-40B6-F18A-C00F0F6A3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B56DC23-00D2-4370-429F-420317FE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sz="3200" dirty="0"/>
              <a:t>Annual Energy Production (AEP) and fatigue </a:t>
            </a:r>
            <a:r>
              <a:rPr lang="en-US" sz="3200" dirty="0" err="1"/>
              <a:t>contraints</a:t>
            </a:r>
            <a:endParaRPr lang="en-US" sz="3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7FA47AE-349E-63F5-7F2F-AC22D32C7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689" y="4460217"/>
            <a:ext cx="4136031" cy="204489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DA7796B-64CB-DAD8-0FB2-13171D987AAD}"/>
              </a:ext>
            </a:extLst>
          </p:cNvPr>
          <p:cNvSpPr txBox="1"/>
          <p:nvPr/>
        </p:nvSpPr>
        <p:spPr>
          <a:xfrm>
            <a:off x="8615923" y="6124654"/>
            <a:ext cx="2827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dirty="0">
                <a:solidFill>
                  <a:schemeClr val="bg1"/>
                </a:solidFill>
                <a:latin typeface="NimbusSanL-Regu"/>
              </a:rPr>
              <a:t>https://www.greenwits.com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D2F6929-0ABA-88F7-7D3E-7B436978B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834" y="1375335"/>
            <a:ext cx="4490159" cy="245800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1C72442-6B1B-5FAF-7B08-7CB9E69EDE9F}"/>
              </a:ext>
            </a:extLst>
          </p:cNvPr>
          <p:cNvSpPr txBox="1"/>
          <p:nvPr/>
        </p:nvSpPr>
        <p:spPr>
          <a:xfrm>
            <a:off x="8132282" y="3754387"/>
            <a:ext cx="4291594" cy="67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>
                <a:latin typeface="NimbusSanL-Regu"/>
              </a:rPr>
              <a:t>Underperfomance</a:t>
            </a:r>
            <a:r>
              <a:rPr lang="en-GB" sz="1800" dirty="0">
                <a:latin typeface="NimbusSanL-Regu"/>
              </a:rPr>
              <a:t> for 249 wind farms</a:t>
            </a:r>
          </a:p>
          <a:p>
            <a:pPr>
              <a:spcBef>
                <a:spcPts val="200"/>
              </a:spcBef>
            </a:pPr>
            <a:r>
              <a:rPr lang="en-GB" sz="1800" i="1" dirty="0">
                <a:solidFill>
                  <a:srgbClr val="134391"/>
                </a:solidFill>
                <a:latin typeface="NimbusSanL-Regu"/>
              </a:rPr>
              <a:t>Damiani, NREL/TP-5000-67499, 2018</a:t>
            </a:r>
          </a:p>
        </p:txBody>
      </p:sp>
    </p:spTree>
    <p:extLst>
      <p:ext uri="{BB962C8B-B14F-4D97-AF65-F5344CB8AC3E}">
        <p14:creationId xmlns:p14="http://schemas.microsoft.com/office/powerpoint/2010/main" val="1559160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2F338-697D-D3CE-7D7C-6779AB25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55" y="1208754"/>
            <a:ext cx="7857901" cy="5196115"/>
          </a:xfrm>
        </p:spPr>
        <p:txBody>
          <a:bodyPr/>
          <a:lstStyle/>
          <a:p>
            <a:r>
              <a:rPr lang="en-US" sz="2400" b="1" dirty="0"/>
              <a:t>Wake analysis</a:t>
            </a:r>
            <a:r>
              <a:rPr lang="en-US" sz="2400" dirty="0"/>
              <a:t> produces heterogeneous maps of wind conditions in the wind farm</a:t>
            </a:r>
          </a:p>
          <a:p>
            <a:r>
              <a:rPr lang="en-US" sz="2400" dirty="0"/>
              <a:t> </a:t>
            </a:r>
            <a:r>
              <a:rPr lang="en-US" sz="2400" b="1" dirty="0"/>
              <a:t>RBD</a:t>
            </a:r>
            <a:r>
              <a:rPr lang="en-US" sz="2400" dirty="0"/>
              <a:t> ULS &amp; FLS high cost requires to </a:t>
            </a:r>
            <a:r>
              <a:rPr lang="en-US" sz="2400" b="1" dirty="0"/>
              <a:t>reduce number of OWT cases</a:t>
            </a:r>
            <a:endParaRPr lang="en-US" sz="2400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sz="2400" b="1" dirty="0">
                <a:sym typeface="Wingdings" panose="05000000000000000000" pitchFamily="2" charset="2"/>
              </a:rPr>
              <a:t>Clustering </a:t>
            </a:r>
            <a:r>
              <a:rPr lang="en-US" sz="2400" dirty="0">
                <a:sym typeface="Wingdings" panose="05000000000000000000" pitchFamily="2" charset="2"/>
              </a:rPr>
              <a:t>to compute </a:t>
            </a:r>
            <a:r>
              <a:rPr lang="en-US" sz="2400" b="1" dirty="0">
                <a:sym typeface="Wingdings" panose="05000000000000000000" pitchFamily="2" charset="2"/>
              </a:rPr>
              <a:t>few groups</a:t>
            </a:r>
            <a:r>
              <a:rPr lang="en-US" sz="2400" dirty="0">
                <a:sym typeface="Wingdings" panose="05000000000000000000" pitchFamily="2" charset="2"/>
              </a:rPr>
              <a:t> with representative OWT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Maximum Mean Discrepancy </a:t>
            </a:r>
            <a:r>
              <a:rPr lang="en-US" sz="2000" b="1" dirty="0">
                <a:sym typeface="Wingdings" panose="05000000000000000000" pitchFamily="2" charset="2"/>
              </a:rPr>
              <a:t>metrics</a:t>
            </a:r>
            <a:r>
              <a:rPr lang="en-US" sz="2000" dirty="0">
                <a:sym typeface="Wingdings" panose="05000000000000000000" pitchFamily="2" charset="2"/>
              </a:rPr>
              <a:t> between pdf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Know methods (e.g. k-medoids) converge to </a:t>
            </a:r>
            <a:r>
              <a:rPr lang="en-US" sz="2000" b="1" dirty="0">
                <a:sym typeface="Wingdings" panose="05000000000000000000" pitchFamily="2" charset="2"/>
              </a:rPr>
              <a:t>4 to 5 clusters </a:t>
            </a:r>
            <a:r>
              <a:rPr lang="en-US" sz="2000" dirty="0">
                <a:sym typeface="Wingdings" panose="05000000000000000000" pitchFamily="2" charset="2"/>
              </a:rPr>
              <a:t>for a 3 x 9 farm</a:t>
            </a:r>
            <a:endParaRPr lang="en-US" sz="2000" b="1" dirty="0">
              <a:sym typeface="Wingdings" panose="05000000000000000000" pitchFamily="2" charset="2"/>
            </a:endParaRP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Gain in computation introduces </a:t>
            </a:r>
            <a:r>
              <a:rPr lang="en-US" sz="2000" b="1" dirty="0">
                <a:sym typeface="Wingdings" panose="05000000000000000000" pitchFamily="2" charset="2"/>
              </a:rPr>
              <a:t>uncertainty</a:t>
            </a:r>
            <a:r>
              <a:rPr lang="en-US" sz="2000" dirty="0">
                <a:sym typeface="Wingdings" panose="05000000000000000000" pitchFamily="2" charset="2"/>
              </a:rPr>
              <a:t> from </a:t>
            </a:r>
            <a:r>
              <a:rPr lang="en-US" sz="2000" b="1" dirty="0">
                <a:sym typeface="Wingdings" panose="05000000000000000000" pitchFamily="2" charset="2"/>
              </a:rPr>
              <a:t>differences between OWT and cluster representant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400" b="1" dirty="0"/>
              <a:t>OWT conditions</a:t>
            </a:r>
            <a:r>
              <a:rPr lang="en-US" sz="2400" dirty="0"/>
              <a:t> can also </a:t>
            </a:r>
            <a:r>
              <a:rPr lang="en-US" sz="2400" b="1" dirty="0"/>
              <a:t>vary</a:t>
            </a:r>
            <a:r>
              <a:rPr lang="en-US" sz="2400" dirty="0"/>
              <a:t> (turbine, foundation, water depth, soil stiffness etc..) which add constraint on the clustering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A63EF7-94D9-6707-ACF5-308526D80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234BCA-5882-40B6-F18A-C00F0F6A3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B56DC23-00D2-4370-429F-420317FE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sz="3200" dirty="0"/>
              <a:t>Clustering of wind conditions and turbine settings</a:t>
            </a:r>
            <a:endParaRPr lang="en-US" sz="3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A7796B-64CB-DAD8-0FB2-13171D987AAD}"/>
              </a:ext>
            </a:extLst>
          </p:cNvPr>
          <p:cNvSpPr txBox="1"/>
          <p:nvPr/>
        </p:nvSpPr>
        <p:spPr>
          <a:xfrm>
            <a:off x="9379896" y="5963971"/>
            <a:ext cx="2827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dirty="0">
                <a:solidFill>
                  <a:srgbClr val="134391"/>
                </a:solidFill>
                <a:latin typeface="NimbusSanL-Regu"/>
              </a:rPr>
              <a:t>Lovera et al, Wake 2023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4B59FAE-0B38-95C4-EC3E-D44252731C9E}"/>
              </a:ext>
            </a:extLst>
          </p:cNvPr>
          <p:cNvGrpSpPr/>
          <p:nvPr/>
        </p:nvGrpSpPr>
        <p:grpSpPr>
          <a:xfrm>
            <a:off x="8903518" y="764704"/>
            <a:ext cx="3431700" cy="2664296"/>
            <a:chOff x="8429354" y="908720"/>
            <a:chExt cx="3431700" cy="2664296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0C967654-6F73-75A7-394E-689572DCC220}"/>
                </a:ext>
              </a:extLst>
            </p:cNvPr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08" b="42750"/>
            <a:stretch/>
          </p:blipFill>
          <p:spPr bwMode="auto">
            <a:xfrm>
              <a:off x="8429354" y="908720"/>
              <a:ext cx="3431700" cy="26642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5B272638-ED26-8184-B093-917633D4212E}"/>
                </a:ext>
              </a:extLst>
            </p:cNvPr>
            <p:cNvGrpSpPr/>
            <p:nvPr/>
          </p:nvGrpSpPr>
          <p:grpSpPr>
            <a:xfrm>
              <a:off x="9918653" y="1124743"/>
              <a:ext cx="1721169" cy="348211"/>
              <a:chOff x="9329819" y="4187769"/>
              <a:chExt cx="1912661" cy="36933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B0343F3-EBCC-396E-E304-0E3BB0926D0F}"/>
                  </a:ext>
                </a:extLst>
              </p:cNvPr>
              <p:cNvSpPr/>
              <p:nvPr/>
            </p:nvSpPr>
            <p:spPr bwMode="auto">
              <a:xfrm>
                <a:off x="9329819" y="4187769"/>
                <a:ext cx="1912661" cy="36933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432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600" b="0" i="0" u="none" strike="noStrike" cap="none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ＭＳ Ｐゴシック" pitchFamily="-80" charset="-128"/>
                </a:endParaRPr>
              </a:p>
            </p:txBody>
          </p: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C551391-2990-BE46-6D99-820946EC6834}"/>
                  </a:ext>
                </a:extLst>
              </p:cNvPr>
              <p:cNvSpPr txBox="1"/>
              <p:nvPr/>
            </p:nvSpPr>
            <p:spPr>
              <a:xfrm>
                <a:off x="9716245" y="4246742"/>
                <a:ext cx="144016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:r>
                  <a:rPr lang="fr-FR" dirty="0">
                    <a:latin typeface="+mn-lt"/>
                  </a:rPr>
                  <a:t>       free </a:t>
                </a:r>
                <a:r>
                  <a:rPr lang="fr-FR" dirty="0" err="1">
                    <a:latin typeface="+mn-lt"/>
                  </a:rPr>
                  <a:t>wind</a:t>
                </a:r>
                <a:endParaRPr lang="en-GB" dirty="0" err="1">
                  <a:latin typeface="+mn-lt"/>
                </a:endParaRPr>
              </a:p>
            </p:txBody>
          </p: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3819F798-207E-4FB0-57DB-97FC1DF36773}"/>
                  </a:ext>
                </a:extLst>
              </p:cNvPr>
              <p:cNvCxnSpPr/>
              <p:nvPr/>
            </p:nvCxnSpPr>
            <p:spPr bwMode="auto">
              <a:xfrm flipV="1">
                <a:off x="9491345" y="4369853"/>
                <a:ext cx="483125" cy="258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pic>
        <p:nvPicPr>
          <p:cNvPr id="17" name="Image 16">
            <a:extLst>
              <a:ext uri="{FF2B5EF4-FFF2-40B4-BE49-F238E27FC236}">
                <a16:creationId xmlns:a16="http://schemas.microsoft.com/office/drawing/2014/main" id="{AFF47372-1CBA-0134-624E-8D76360AC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476" y="3793855"/>
            <a:ext cx="4053380" cy="20834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B528EAC-4869-E0AE-16B9-09DFFC874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8820" y="4819540"/>
            <a:ext cx="810498" cy="8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7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2F338-697D-D3CE-7D7C-6779AB25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89" y="1337638"/>
            <a:ext cx="11676492" cy="4980091"/>
          </a:xfrm>
        </p:spPr>
        <p:txBody>
          <a:bodyPr/>
          <a:lstStyle/>
          <a:p>
            <a:r>
              <a:rPr lang="en-US" sz="2400" b="1" dirty="0"/>
              <a:t>Design</a:t>
            </a:r>
            <a:r>
              <a:rPr lang="en-US" sz="2400" dirty="0"/>
              <a:t> of </a:t>
            </a:r>
            <a:r>
              <a:rPr lang="en-US" sz="2400" b="1" dirty="0"/>
              <a:t>Offshore Wind Turbines</a:t>
            </a:r>
            <a:r>
              <a:rPr lang="en-US" sz="2400" dirty="0"/>
              <a:t> involves a </a:t>
            </a:r>
            <a:r>
              <a:rPr lang="en-US" sz="2400" b="1" dirty="0"/>
              <a:t>complex</a:t>
            </a:r>
            <a:r>
              <a:rPr lang="en-US" sz="2400" dirty="0"/>
              <a:t> 2-scales (</a:t>
            </a:r>
            <a:r>
              <a:rPr lang="en-US" sz="2400" b="1" dirty="0"/>
              <a:t>wind farm and turbine</a:t>
            </a:r>
            <a:r>
              <a:rPr lang="en-US" sz="2400" dirty="0"/>
              <a:t>) and </a:t>
            </a:r>
            <a:r>
              <a:rPr lang="en-US" sz="2400" b="1" dirty="0" err="1"/>
              <a:t>multiphysics</a:t>
            </a:r>
            <a:r>
              <a:rPr lang="en-US" sz="2400" b="1" dirty="0"/>
              <a:t> model chain.</a:t>
            </a:r>
          </a:p>
          <a:p>
            <a:r>
              <a:rPr lang="en-US" sz="2400" dirty="0"/>
              <a:t>For </a:t>
            </a:r>
            <a:r>
              <a:rPr lang="en-US" sz="2400" b="1" dirty="0"/>
              <a:t>each stage</a:t>
            </a:r>
            <a:r>
              <a:rPr lang="en-US" sz="2400" dirty="0"/>
              <a:t> of the model chain, </a:t>
            </a:r>
            <a:r>
              <a:rPr lang="en-US" sz="2400" b="1" dirty="0"/>
              <a:t>multiples sources of uncertainty </a:t>
            </a:r>
            <a:r>
              <a:rPr lang="en-US" sz="2400" dirty="0"/>
              <a:t>may be considered both on </a:t>
            </a:r>
            <a:r>
              <a:rPr lang="en-US" sz="2400" b="1" dirty="0"/>
              <a:t>input data </a:t>
            </a:r>
            <a:r>
              <a:rPr lang="en-US" sz="2400" dirty="0"/>
              <a:t>and for the </a:t>
            </a:r>
            <a:r>
              <a:rPr lang="en-US" sz="2400" b="1" dirty="0"/>
              <a:t>modeling</a:t>
            </a:r>
            <a:r>
              <a:rPr lang="en-US" sz="2400" dirty="0"/>
              <a:t> simulator.</a:t>
            </a:r>
          </a:p>
          <a:p>
            <a:endParaRPr lang="en-US" sz="2400" dirty="0"/>
          </a:p>
          <a:p>
            <a:r>
              <a:rPr lang="en-US" sz="2400" b="1" dirty="0"/>
              <a:t>Limitations</a:t>
            </a:r>
            <a:r>
              <a:rPr lang="en-US" sz="2400" dirty="0"/>
              <a:t> on the </a:t>
            </a:r>
            <a:r>
              <a:rPr lang="en-US" sz="2400" b="1" dirty="0"/>
              <a:t>number</a:t>
            </a:r>
            <a:r>
              <a:rPr lang="en-US" sz="2400" dirty="0"/>
              <a:t> of uncertainty sources due to the huge number of </a:t>
            </a:r>
            <a:r>
              <a:rPr lang="en-US" sz="2400" b="1" dirty="0"/>
              <a:t>calls to simulator</a:t>
            </a:r>
            <a:r>
              <a:rPr lang="en-US" sz="2400" dirty="0"/>
              <a:t> in </a:t>
            </a:r>
            <a:r>
              <a:rPr lang="en-US" sz="2400" b="1" dirty="0"/>
              <a:t>reliability</a:t>
            </a:r>
            <a:r>
              <a:rPr lang="en-US" sz="2400" dirty="0"/>
              <a:t> with low target annual failure probabilities (1E-4 to 1E-5 depending on OWT component)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Choose the </a:t>
            </a:r>
            <a:r>
              <a:rPr lang="en-US" sz="2400" b="1" dirty="0">
                <a:sym typeface="Wingdings" panose="05000000000000000000" pitchFamily="2" charset="2"/>
              </a:rPr>
              <a:t>most important sources </a:t>
            </a:r>
            <a:r>
              <a:rPr lang="en-US" sz="2400" dirty="0">
                <a:sym typeface="Wingdings" panose="05000000000000000000" pitchFamily="2" charset="2"/>
              </a:rPr>
              <a:t>(from sensitivity analysis, as it depends on site and OWT case)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400" b="1" dirty="0">
                <a:sym typeface="Wingdings" panose="05000000000000000000" pitchFamily="2" charset="2"/>
              </a:rPr>
              <a:t>Quantify</a:t>
            </a:r>
            <a:r>
              <a:rPr lang="en-US" sz="2400" dirty="0">
                <a:sym typeface="Wingdings" panose="05000000000000000000" pitchFamily="2" charset="2"/>
              </a:rPr>
              <a:t> them to </a:t>
            </a:r>
            <a:r>
              <a:rPr lang="en-US" sz="2400" b="1" dirty="0">
                <a:sym typeface="Wingdings" panose="05000000000000000000" pitchFamily="2" charset="2"/>
              </a:rPr>
              <a:t>replace</a:t>
            </a:r>
            <a:r>
              <a:rPr lang="en-US" sz="2400" dirty="0">
                <a:sym typeface="Wingdings" panose="05000000000000000000" pitchFamily="2" charset="2"/>
              </a:rPr>
              <a:t> as possible a </a:t>
            </a:r>
            <a:r>
              <a:rPr lang="en-US" sz="2400" b="1" dirty="0">
                <a:sym typeface="Wingdings" panose="05000000000000000000" pitchFamily="2" charset="2"/>
              </a:rPr>
              <a:t>priori</a:t>
            </a:r>
            <a:r>
              <a:rPr lang="en-US" sz="2400" dirty="0">
                <a:sym typeface="Wingdings" panose="05000000000000000000" pitchFamily="2" charset="2"/>
              </a:rPr>
              <a:t> (e.g. WP3 results in D32 report with comparison of </a:t>
            </a:r>
            <a:r>
              <a:rPr lang="en-US" sz="2400" b="1" dirty="0">
                <a:sym typeface="Wingdings" panose="05000000000000000000" pitchFamily="2" charset="2"/>
              </a:rPr>
              <a:t>low fidelity </a:t>
            </a:r>
            <a:r>
              <a:rPr lang="en-US" sz="2400" dirty="0">
                <a:sym typeface="Wingdings" panose="05000000000000000000" pitchFamily="2" charset="2"/>
              </a:rPr>
              <a:t>to </a:t>
            </a:r>
            <a:r>
              <a:rPr lang="en-US" sz="2400" b="1" dirty="0">
                <a:sym typeface="Wingdings" panose="05000000000000000000" pitchFamily="2" charset="2"/>
              </a:rPr>
              <a:t>high fidelity models </a:t>
            </a:r>
            <a:r>
              <a:rPr lang="en-US" sz="2400" dirty="0">
                <a:sym typeface="Wingdings" panose="05000000000000000000" pitchFamily="2" charset="2"/>
              </a:rPr>
              <a:t>and </a:t>
            </a:r>
            <a:r>
              <a:rPr lang="en-US" sz="2400" b="1" dirty="0">
                <a:sym typeface="Wingdings" panose="05000000000000000000" pitchFamily="2" charset="2"/>
              </a:rPr>
              <a:t>adaptive Kriging for PLEX refinement</a:t>
            </a:r>
            <a:r>
              <a:rPr lang="en-US" sz="2400" dirty="0">
                <a:sym typeface="Wingdings" panose="05000000000000000000" pitchFamily="2" charset="2"/>
              </a:rPr>
              <a:t>). 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A63EF7-94D9-6707-ACF5-308526D80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234BCA-5882-40B6-F18A-C00F0F6A3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B56DC23-00D2-4370-429F-420317FE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sz="3200" dirty="0"/>
              <a:t>Conclusions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46423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19FDF-8918-FA4F-9542-C4305CF827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5FA50-7B7F-9344-A61B-AF6CB9DAB1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24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A103B5-DB3A-785C-ED20-0EC66146F8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0265" y="3526718"/>
            <a:ext cx="2822377" cy="1534140"/>
          </a:xfrm>
          <a:prstGeom prst="rect">
            <a:avLst/>
          </a:prstGeom>
        </p:spPr>
      </p:pic>
      <p:pic>
        <p:nvPicPr>
          <p:cNvPr id="20" name="Picture 19" descr="A picture containing computer, computer&#10;&#10;Description automatically generated">
            <a:extLst>
              <a:ext uri="{FF2B5EF4-FFF2-40B4-BE49-F238E27FC236}">
                <a16:creationId xmlns:a16="http://schemas.microsoft.com/office/drawing/2014/main" id="{C78AE6F5-E1B0-F23E-391C-67A82FFB27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285" y="3067074"/>
            <a:ext cx="2631366" cy="435820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658F3031-DAFD-47AA-33C5-CF2F3E8124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526" y="1222492"/>
            <a:ext cx="2658235" cy="1142323"/>
          </a:xfrm>
          <a:prstGeom prst="rect">
            <a:avLst/>
          </a:prstGeom>
        </p:spPr>
      </p:pic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CD18DCB6-C66E-5968-2E29-55D719F95D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18" y="1327913"/>
            <a:ext cx="1074225" cy="1465870"/>
          </a:xfrm>
          <a:prstGeom prst="rect">
            <a:avLst/>
          </a:prstGeom>
        </p:spPr>
      </p:pic>
      <p:pic>
        <p:nvPicPr>
          <p:cNvPr id="35" name="Picture 34" descr="A picture containing text, plate, dishware, tableware&#10;&#10;Description automatically generated">
            <a:extLst>
              <a:ext uri="{FF2B5EF4-FFF2-40B4-BE49-F238E27FC236}">
                <a16:creationId xmlns:a16="http://schemas.microsoft.com/office/drawing/2014/main" id="{C33B7B03-2E55-3FAA-109E-CDF2CC1031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110" y="4476393"/>
            <a:ext cx="1728192" cy="864096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CCBC1D29-71FE-44D8-AF10-18C4B79E22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21" y="4027635"/>
            <a:ext cx="1584426" cy="1543003"/>
          </a:xfrm>
          <a:prstGeom prst="rect">
            <a:avLst/>
          </a:prstGeom>
        </p:spPr>
      </p:pic>
      <p:pic>
        <p:nvPicPr>
          <p:cNvPr id="39" name="Picture 3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3AF9CDFB-6A34-C839-0C20-32AA554B7E3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798" y="2060848"/>
            <a:ext cx="1004433" cy="1465870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56F52F8A-E7D3-89B5-29CD-A8CCC78F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Partners</a:t>
            </a:r>
          </a:p>
        </p:txBody>
      </p:sp>
    </p:spTree>
    <p:extLst>
      <p:ext uri="{BB962C8B-B14F-4D97-AF65-F5344CB8AC3E}">
        <p14:creationId xmlns:p14="http://schemas.microsoft.com/office/powerpoint/2010/main" val="1059606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FF80C18-00E2-4A4F-96EA-1C668E536699}"/>
              </a:ext>
            </a:extLst>
          </p:cNvPr>
          <p:cNvSpPr/>
          <p:nvPr/>
        </p:nvSpPr>
        <p:spPr bwMode="auto">
          <a:xfrm>
            <a:off x="8722531" y="1196752"/>
            <a:ext cx="2865553" cy="4836179"/>
          </a:xfrm>
          <a:prstGeom prst="roundRect">
            <a:avLst>
              <a:gd name="adj" fmla="val 4009"/>
            </a:avLst>
          </a:prstGeom>
          <a:noFill/>
          <a:ln w="1270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19FDF-8918-FA4F-9542-C4305CF827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5FA50-7B7F-9344-A61B-AF6CB9DAB1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1ECEEDAA-2922-334E-BABE-523CD6250E4E}"/>
              </a:ext>
            </a:extLst>
          </p:cNvPr>
          <p:cNvSpPr txBox="1">
            <a:spLocks/>
          </p:cNvSpPr>
          <p:nvPr/>
        </p:nvSpPr>
        <p:spPr bwMode="auto">
          <a:xfrm>
            <a:off x="4525799" y="4236707"/>
            <a:ext cx="3312368" cy="120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b="1" kern="0" dirty="0"/>
              <a:t>Project </a:t>
            </a:r>
            <a:r>
              <a:rPr lang="de-DE" b="1" kern="0" dirty="0" err="1"/>
              <a:t>Coordinator</a:t>
            </a:r>
            <a:endParaRPr lang="de-DE" kern="0" dirty="0"/>
          </a:p>
          <a:p>
            <a:pPr marL="0" indent="0">
              <a:buNone/>
            </a:pPr>
            <a:r>
              <a:rPr lang="de-DE" kern="0" dirty="0"/>
              <a:t>Nikolay </a:t>
            </a:r>
            <a:r>
              <a:rPr lang="de-DE" kern="0" dirty="0" err="1"/>
              <a:t>Krasimirov</a:t>
            </a:r>
            <a:r>
              <a:rPr lang="de-DE" kern="0" dirty="0"/>
              <a:t> Dimitrov</a:t>
            </a:r>
          </a:p>
          <a:p>
            <a:pPr marL="0" indent="0">
              <a:buNone/>
            </a:pPr>
            <a:r>
              <a:rPr lang="de-DE" kern="0" dirty="0"/>
              <a:t>DTU Wind and Energy Systems</a:t>
            </a:r>
          </a:p>
          <a:p>
            <a:pPr marL="0" indent="0">
              <a:buNone/>
            </a:pPr>
            <a:r>
              <a:rPr lang="de-DE" kern="0" dirty="0" err="1"/>
              <a:t>nkdi@dtu.dk</a:t>
            </a:r>
            <a:endParaRPr lang="de-DE" kern="0" dirty="0"/>
          </a:p>
          <a:p>
            <a:pPr marL="0" indent="0">
              <a:buNone/>
            </a:pPr>
            <a:endParaRPr lang="en-GB" kern="0" dirty="0"/>
          </a:p>
        </p:txBody>
      </p:sp>
      <p:pic>
        <p:nvPicPr>
          <p:cNvPr id="15" name="Picture 1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B91BE68-B47D-76CE-3E61-0DCCCC3CB5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167" y="4236707"/>
            <a:ext cx="823750" cy="1202181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7C26A5DF-6E7E-8649-A145-9C38F6570F91}"/>
              </a:ext>
            </a:extLst>
          </p:cNvPr>
          <p:cNvSpPr txBox="1">
            <a:spLocks/>
          </p:cNvSpPr>
          <p:nvPr/>
        </p:nvSpPr>
        <p:spPr bwMode="auto">
          <a:xfrm>
            <a:off x="4525799" y="2226819"/>
            <a:ext cx="5688930" cy="120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b="1" kern="0" dirty="0"/>
              <a:t>Funding </a:t>
            </a:r>
            <a:r>
              <a:rPr lang="de-DE" b="1" kern="0" dirty="0" err="1"/>
              <a:t>scheme</a:t>
            </a:r>
            <a:endParaRPr lang="de-DE" b="1" kern="0" dirty="0"/>
          </a:p>
          <a:p>
            <a:pPr marL="0" indent="0">
              <a:buNone/>
            </a:pPr>
            <a:r>
              <a:rPr lang="de-DE" kern="0" dirty="0"/>
              <a:t>This </a:t>
            </a:r>
            <a:r>
              <a:rPr lang="de-DE" kern="0" dirty="0" err="1"/>
              <a:t>project</a:t>
            </a:r>
            <a:r>
              <a:rPr lang="de-DE" kern="0" dirty="0"/>
              <a:t> </a:t>
            </a:r>
            <a:r>
              <a:rPr lang="de-DE" kern="0" dirty="0" err="1"/>
              <a:t>has</a:t>
            </a:r>
            <a:r>
              <a:rPr lang="de-DE" kern="0" dirty="0"/>
              <a:t> </a:t>
            </a:r>
            <a:r>
              <a:rPr lang="de-DE" kern="0" dirty="0" err="1"/>
              <a:t>received</a:t>
            </a:r>
            <a:r>
              <a:rPr lang="de-DE" kern="0" dirty="0"/>
              <a:t> </a:t>
            </a:r>
            <a:r>
              <a:rPr lang="de-DE" kern="0" dirty="0" err="1"/>
              <a:t>funding</a:t>
            </a:r>
            <a:r>
              <a:rPr lang="de-DE" kern="0" dirty="0"/>
              <a:t> </a:t>
            </a:r>
            <a:r>
              <a:rPr lang="de-DE" kern="0" dirty="0" err="1"/>
              <a:t>from</a:t>
            </a:r>
            <a:r>
              <a:rPr lang="de-DE" kern="0" dirty="0"/>
              <a:t> </a:t>
            </a:r>
            <a:r>
              <a:rPr lang="de-DE" kern="0" dirty="0" err="1"/>
              <a:t>the</a:t>
            </a:r>
            <a:r>
              <a:rPr lang="de-DE" kern="0" dirty="0"/>
              <a:t> European </a:t>
            </a:r>
            <a:r>
              <a:rPr lang="de-DE" kern="0" dirty="0" err="1"/>
              <a:t>Union’s</a:t>
            </a:r>
            <a:r>
              <a:rPr lang="de-DE" kern="0" dirty="0"/>
              <a:t> Horizon 2020 Research and Innovation Programme </a:t>
            </a:r>
            <a:r>
              <a:rPr lang="de-DE" kern="0" dirty="0" err="1"/>
              <a:t>under</a:t>
            </a:r>
            <a:r>
              <a:rPr lang="de-DE" kern="0" dirty="0"/>
              <a:t> Grant Agreement </a:t>
            </a:r>
            <a:r>
              <a:rPr lang="de-DE" kern="0" dirty="0" err="1"/>
              <a:t>No</a:t>
            </a:r>
            <a:r>
              <a:rPr lang="de-DE" kern="0" dirty="0"/>
              <a:t>. 101006689</a:t>
            </a:r>
            <a:endParaRPr lang="en-GB" kern="0" dirty="0"/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A42D8A7A-63A2-32BF-D13B-2EA8146E50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1876865"/>
            <a:ext cx="2336923" cy="1837756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6E7A10E-F801-B1D8-557E-91942F02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51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2F338-697D-D3CE-7D7C-6779AB25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82" y="1412776"/>
            <a:ext cx="8496944" cy="4922997"/>
          </a:xfrm>
        </p:spPr>
        <p:txBody>
          <a:bodyPr/>
          <a:lstStyle/>
          <a:p>
            <a:r>
              <a:rPr lang="en-US" sz="2400" b="1" dirty="0"/>
              <a:t>Aerodynamics</a:t>
            </a:r>
            <a:r>
              <a:rPr lang="en-US" sz="2400" dirty="0"/>
              <a:t> : turbulent wind loads on blade and tower</a:t>
            </a:r>
          </a:p>
          <a:p>
            <a:pPr lvl="1"/>
            <a:r>
              <a:rPr lang="en-US" sz="2000" dirty="0"/>
              <a:t>3D </a:t>
            </a:r>
            <a:r>
              <a:rPr lang="en-US" sz="2000" b="1" dirty="0"/>
              <a:t>turbulence wind box generator</a:t>
            </a:r>
          </a:p>
          <a:p>
            <a:pPr lvl="1"/>
            <a:r>
              <a:rPr lang="en-US" sz="2000" b="1" dirty="0"/>
              <a:t>Blade Element Momentum (BEM)</a:t>
            </a:r>
            <a:r>
              <a:rPr lang="en-US" sz="2000" dirty="0"/>
              <a:t> for induction and loads on rotor</a:t>
            </a:r>
            <a:endParaRPr lang="en-US" sz="2000" b="1" dirty="0"/>
          </a:p>
          <a:p>
            <a:pPr marL="216000" lvl="1" indent="0">
              <a:buNone/>
            </a:pPr>
            <a:endParaRPr lang="en-US" sz="2000" b="1" dirty="0"/>
          </a:p>
          <a:p>
            <a:r>
              <a:rPr lang="en-US" sz="2400" b="1" dirty="0"/>
              <a:t>Control</a:t>
            </a:r>
            <a:r>
              <a:rPr lang="en-US" sz="2400" dirty="0"/>
              <a:t> on blade pitch and generator torque to optimize production and ensure integrity for operational turbine conditions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Hydrodynamics</a:t>
            </a:r>
            <a:r>
              <a:rPr lang="en-US" sz="2400" dirty="0"/>
              <a:t> : wave and current loads on immersed foundation components</a:t>
            </a:r>
          </a:p>
          <a:p>
            <a:pPr lvl="1"/>
            <a:r>
              <a:rPr lang="en-US" sz="2000" b="1" dirty="0"/>
              <a:t>Large body</a:t>
            </a:r>
            <a:r>
              <a:rPr lang="en-US" sz="2000" dirty="0"/>
              <a:t> (D&gt;wavelength) : transfer functions for </a:t>
            </a:r>
            <a:r>
              <a:rPr lang="en-US" sz="2000" b="1" dirty="0"/>
              <a:t>linear potential</a:t>
            </a:r>
            <a:r>
              <a:rPr lang="en-US" sz="2000" dirty="0"/>
              <a:t> approach (statics + radiation + diffraction)</a:t>
            </a:r>
          </a:p>
          <a:p>
            <a:pPr lvl="1"/>
            <a:r>
              <a:rPr lang="en-US" sz="2000" dirty="0"/>
              <a:t> </a:t>
            </a:r>
            <a:r>
              <a:rPr lang="en-US" sz="2000" b="1" dirty="0"/>
              <a:t>Small body </a:t>
            </a:r>
            <a:r>
              <a:rPr lang="en-US" sz="2000" dirty="0"/>
              <a:t>(D&lt;wavelength) : </a:t>
            </a:r>
            <a:r>
              <a:rPr lang="en-US" sz="2000" b="1" dirty="0"/>
              <a:t>Morison equation</a:t>
            </a:r>
            <a:r>
              <a:rPr lang="en-US" sz="2000" dirty="0"/>
              <a:t> with inertia and drag terms. </a:t>
            </a:r>
            <a:r>
              <a:rPr lang="en-US" sz="2000" b="1" dirty="0"/>
              <a:t>Drag</a:t>
            </a:r>
            <a:r>
              <a:rPr lang="en-US" sz="2000" dirty="0"/>
              <a:t> proportional to solid – fluid velocity to the square.</a:t>
            </a:r>
          </a:p>
          <a:p>
            <a:pPr marL="417600" lvl="2" indent="0">
              <a:buNone/>
            </a:pPr>
            <a:endParaRPr lang="en-US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A63EF7-94D9-6707-ACF5-308526D80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234BCA-5882-40B6-F18A-C00F0F6A3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B56DC23-00D2-4370-429F-420317FE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188640"/>
            <a:ext cx="9312374" cy="873235"/>
          </a:xfrm>
        </p:spPr>
        <p:txBody>
          <a:bodyPr/>
          <a:lstStyle/>
          <a:p>
            <a:r>
              <a:rPr lang="en-US" sz="3200" dirty="0"/>
              <a:t>Overview of the </a:t>
            </a:r>
            <a:r>
              <a:rPr lang="en-US" sz="3200" b="1" dirty="0"/>
              <a:t>modeling chain</a:t>
            </a:r>
            <a:r>
              <a:rPr lang="en-US" sz="3200" dirty="0"/>
              <a:t> in </a:t>
            </a:r>
            <a:r>
              <a:rPr lang="en-US" sz="3200" b="1" dirty="0"/>
              <a:t>operational</a:t>
            </a:r>
            <a:r>
              <a:rPr lang="en-US" sz="3200" dirty="0"/>
              <a:t> and </a:t>
            </a:r>
            <a:r>
              <a:rPr lang="en-US" sz="3200" b="1" dirty="0"/>
              <a:t>parked</a:t>
            </a:r>
            <a:r>
              <a:rPr lang="en-US" sz="3200" dirty="0"/>
              <a:t> conditions</a:t>
            </a:r>
            <a:endParaRPr lang="en-GB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A4C114B-523F-4829-964C-6500AC9D620F}"/>
              </a:ext>
            </a:extLst>
          </p:cNvPr>
          <p:cNvSpPr txBox="1"/>
          <p:nvPr/>
        </p:nvSpPr>
        <p:spPr>
          <a:xfrm>
            <a:off x="7704062" y="6058774"/>
            <a:ext cx="43448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fr-FR" sz="1800" i="1" dirty="0" err="1">
                <a:solidFill>
                  <a:srgbClr val="134391"/>
                </a:solidFill>
                <a:latin typeface="NimbusSanL-Regu"/>
              </a:rPr>
              <a:t>Aleem</a:t>
            </a:r>
            <a:r>
              <a:rPr lang="fr-FR" sz="1800" i="1" dirty="0">
                <a:solidFill>
                  <a:srgbClr val="134391"/>
                </a:solidFill>
                <a:latin typeface="NimbusSanL-Regu"/>
              </a:rPr>
              <a:t> et al,</a:t>
            </a:r>
            <a:r>
              <a:rPr lang="en-GB" sz="1800" i="1" dirty="0">
                <a:solidFill>
                  <a:srgbClr val="134391"/>
                </a:solidFill>
                <a:latin typeface="NimbusSanL-Regu"/>
              </a:rPr>
              <a:t> Ocean Engineering, vol. 248, 2022</a:t>
            </a:r>
            <a:endParaRPr lang="en-GB" i="1" dirty="0">
              <a:latin typeface="+mn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E972B2-7DEB-18EF-6F99-22E2CF8F6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802" y="1830433"/>
            <a:ext cx="3010073" cy="402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22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2F338-697D-D3CE-7D7C-6779AB25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422" y="1070789"/>
            <a:ext cx="11377264" cy="3222307"/>
          </a:xfrm>
        </p:spPr>
        <p:txBody>
          <a:bodyPr/>
          <a:lstStyle/>
          <a:p>
            <a:r>
              <a:rPr lang="en-US" sz="2400" b="1" dirty="0"/>
              <a:t>Aerodynamics</a:t>
            </a:r>
          </a:p>
          <a:p>
            <a:pPr lvl="2"/>
            <a:r>
              <a:rPr lang="en-US" sz="2400" dirty="0"/>
              <a:t> </a:t>
            </a:r>
            <a:r>
              <a:rPr lang="en-US" sz="2400" b="1" dirty="0"/>
              <a:t>Turbulence box</a:t>
            </a:r>
            <a:r>
              <a:rPr lang="en-US" sz="2400" dirty="0"/>
              <a:t> statistical generator (e.g. </a:t>
            </a:r>
            <a:r>
              <a:rPr lang="en-US" sz="2400" dirty="0" err="1"/>
              <a:t>TurbSim</a:t>
            </a:r>
            <a:r>
              <a:rPr lang="en-US" sz="2400" dirty="0"/>
              <a:t> of NREL, HIPERSIM of DTU) </a:t>
            </a:r>
          </a:p>
          <a:p>
            <a:pPr lvl="3"/>
            <a:r>
              <a:rPr lang="en-US" sz="2000" b="1" dirty="0"/>
              <a:t>Assumptions</a:t>
            </a:r>
            <a:r>
              <a:rPr lang="en-US" sz="2000" dirty="0"/>
              <a:t> : Frozen turbulence, Gaussian process, spectrum, time and space increments</a:t>
            </a:r>
          </a:p>
          <a:p>
            <a:pPr lvl="2"/>
            <a:r>
              <a:rPr lang="fr-FR" sz="2400" b="1" dirty="0"/>
              <a:t>Blade </a:t>
            </a:r>
            <a:r>
              <a:rPr lang="fr-FR" sz="2400" b="1" dirty="0" err="1"/>
              <a:t>Element</a:t>
            </a:r>
            <a:r>
              <a:rPr lang="fr-FR" sz="2400" b="1" dirty="0"/>
              <a:t> Momentum</a:t>
            </a:r>
            <a:endParaRPr lang="en-GB" sz="2400" b="1" dirty="0"/>
          </a:p>
          <a:p>
            <a:pPr lvl="3"/>
            <a:r>
              <a:rPr lang="en-GB" sz="2000" dirty="0"/>
              <a:t>Induced velocities at rotor disk from momentum theory (decrease of wind speed, stationary flow)</a:t>
            </a:r>
          </a:p>
          <a:p>
            <a:pPr lvl="3"/>
            <a:r>
              <a:rPr lang="en-GB" sz="2000" dirty="0"/>
              <a:t>Blade sectional forces from 2-D </a:t>
            </a:r>
            <a:r>
              <a:rPr lang="en-GB" sz="2000" dirty="0" err="1"/>
              <a:t>airfoil</a:t>
            </a:r>
            <a:r>
              <a:rPr lang="en-GB" sz="2000" dirty="0"/>
              <a:t> characteristics (lift and drag polars)</a:t>
            </a:r>
          </a:p>
          <a:p>
            <a:pPr lvl="3"/>
            <a:r>
              <a:rPr lang="en-GB" sz="2000" dirty="0"/>
              <a:t> </a:t>
            </a:r>
            <a:r>
              <a:rPr lang="en-GB" sz="2000" b="1" dirty="0"/>
              <a:t>Empirical corrections needed for 3D and transient flow patterns</a:t>
            </a:r>
          </a:p>
          <a:p>
            <a:pPr lvl="2"/>
            <a:endParaRPr lang="en-US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A63EF7-94D9-6707-ACF5-308526D80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234BCA-5882-40B6-F18A-C00F0F6A3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B56DC23-00D2-4370-429F-420317FE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Overview of the </a:t>
            </a:r>
            <a:r>
              <a:rPr lang="en-US" sz="3200" b="1" dirty="0"/>
              <a:t>modeling chain</a:t>
            </a:r>
            <a:r>
              <a:rPr lang="en-US" sz="3200" dirty="0"/>
              <a:t> in </a:t>
            </a:r>
            <a:r>
              <a:rPr lang="en-US" sz="3200" b="1" dirty="0"/>
              <a:t>operational</a:t>
            </a:r>
            <a:r>
              <a:rPr lang="en-US" sz="3200" dirty="0"/>
              <a:t> and </a:t>
            </a:r>
            <a:r>
              <a:rPr lang="en-US" sz="3200" b="1" dirty="0"/>
              <a:t>parked</a:t>
            </a:r>
            <a:r>
              <a:rPr lang="en-US" sz="3200" dirty="0"/>
              <a:t> conditions</a:t>
            </a:r>
            <a:endParaRPr lang="en-GB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396653F-50A7-04BE-C7E4-A332B6CCC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2" y="3821925"/>
            <a:ext cx="3020192" cy="22543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632ABC1-2159-9183-419C-41A022667EC0}"/>
              </a:ext>
            </a:extLst>
          </p:cNvPr>
          <p:cNvSpPr txBox="1"/>
          <p:nvPr/>
        </p:nvSpPr>
        <p:spPr>
          <a:xfrm>
            <a:off x="1049449" y="5949280"/>
            <a:ext cx="33895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fr-FR" sz="1800" i="1" dirty="0" err="1">
                <a:solidFill>
                  <a:srgbClr val="134391"/>
                </a:solidFill>
                <a:latin typeface="NimbusSanL-Regu"/>
              </a:rPr>
              <a:t>Hannesdotir</a:t>
            </a:r>
            <a:r>
              <a:rPr lang="fr-FR" sz="1800" i="1" dirty="0">
                <a:solidFill>
                  <a:srgbClr val="134391"/>
                </a:solidFill>
                <a:latin typeface="NimbusSanL-Regu"/>
              </a:rPr>
              <a:t> et al, </a:t>
            </a:r>
            <a:r>
              <a:rPr lang="de-DE" sz="1800" i="1" dirty="0">
                <a:solidFill>
                  <a:srgbClr val="134391"/>
                </a:solidFill>
                <a:latin typeface="NimbusSanL-Regu"/>
              </a:rPr>
              <a:t>Wind </a:t>
            </a:r>
            <a:r>
              <a:rPr lang="de-DE" sz="1800" i="1" dirty="0" err="1">
                <a:solidFill>
                  <a:srgbClr val="134391"/>
                </a:solidFill>
                <a:latin typeface="NimbusSanL-Regu"/>
              </a:rPr>
              <a:t>Energ</a:t>
            </a:r>
            <a:r>
              <a:rPr lang="de-DE" sz="1800" b="0" i="1" u="none" strike="noStrike" baseline="0" dirty="0">
                <a:solidFill>
                  <a:srgbClr val="134391"/>
                </a:solidFill>
                <a:latin typeface="NimbusSanL-Regu"/>
              </a:rPr>
              <a:t>. </a:t>
            </a:r>
            <a:r>
              <a:rPr lang="de-DE" sz="1800" b="0" i="1" u="none" strike="noStrike" baseline="0" dirty="0" err="1">
                <a:solidFill>
                  <a:srgbClr val="134391"/>
                </a:solidFill>
                <a:latin typeface="NimbusSanL-Regu"/>
              </a:rPr>
              <a:t>Sci</a:t>
            </a:r>
            <a:r>
              <a:rPr lang="de-DE" sz="1800" b="0" i="1" u="none" strike="noStrike" baseline="0" dirty="0">
                <a:solidFill>
                  <a:srgbClr val="134391"/>
                </a:solidFill>
                <a:latin typeface="NimbusSanL-Regu"/>
              </a:rPr>
              <a:t>., 4, 325–342, 2019</a:t>
            </a:r>
            <a:endParaRPr lang="en-GB" i="1" dirty="0">
              <a:latin typeface="+mn-lt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F2F0334-7CFB-EA1E-9F8C-E96470EBD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667" y="4084944"/>
            <a:ext cx="3888432" cy="195892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172B2C2-2A25-E823-D90E-4FC55B9AD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7085" y="3760383"/>
            <a:ext cx="3888432" cy="237741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CB7B3CA-DAD3-A25C-EDFF-514E12D589D6}"/>
              </a:ext>
            </a:extLst>
          </p:cNvPr>
          <p:cNvSpPr txBox="1"/>
          <p:nvPr/>
        </p:nvSpPr>
        <p:spPr>
          <a:xfrm>
            <a:off x="4967474" y="5970913"/>
            <a:ext cx="292687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a-DK"/>
            </a:defPPr>
            <a:lvl1pPr>
              <a:spcBef>
                <a:spcPts val="432"/>
              </a:spcBef>
              <a:defRPr sz="1800" i="1">
                <a:solidFill>
                  <a:srgbClr val="134391"/>
                </a:solidFill>
                <a:latin typeface="NimbusSanL-Regu"/>
              </a:defRPr>
            </a:lvl1pPr>
          </a:lstStyle>
          <a:p>
            <a:r>
              <a:rPr lang="fr-FR" dirty="0"/>
              <a:t>Madsen et al, </a:t>
            </a:r>
            <a:r>
              <a:rPr lang="de-DE" dirty="0"/>
              <a:t>Wind </a:t>
            </a:r>
            <a:r>
              <a:rPr lang="de-DE" dirty="0" err="1"/>
              <a:t>Energ</a:t>
            </a:r>
            <a:r>
              <a:rPr lang="de-DE" dirty="0"/>
              <a:t>. </a:t>
            </a:r>
            <a:r>
              <a:rPr lang="de-DE" dirty="0" err="1"/>
              <a:t>Sci</a:t>
            </a:r>
            <a:r>
              <a:rPr lang="de-DE" dirty="0"/>
              <a:t>., 5, 1–27, 2020</a:t>
            </a:r>
            <a:endParaRPr lang="en-GB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A30753C-7351-FA58-5014-24DA984D557A}"/>
              </a:ext>
            </a:extLst>
          </p:cNvPr>
          <p:cNvSpPr txBox="1"/>
          <p:nvPr/>
        </p:nvSpPr>
        <p:spPr>
          <a:xfrm>
            <a:off x="8057085" y="6137803"/>
            <a:ext cx="4133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i="1" dirty="0">
                <a:solidFill>
                  <a:srgbClr val="134391"/>
                </a:solidFill>
                <a:latin typeface="NimbusSanL-Regu"/>
              </a:rPr>
              <a:t>IEA 15-MW, NREL/TP-5000-75698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97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C8A0A02F-E489-C86F-030A-25B084895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430" y="3475636"/>
            <a:ext cx="4025122" cy="2872554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2F338-697D-D3CE-7D7C-6779AB25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606" y="1412776"/>
            <a:ext cx="9793088" cy="4922997"/>
          </a:xfrm>
        </p:spPr>
        <p:txBody>
          <a:bodyPr/>
          <a:lstStyle/>
          <a:p>
            <a:r>
              <a:rPr lang="en-US" sz="2400" b="1" dirty="0"/>
              <a:t>Controller on blade pitch and generator torque</a:t>
            </a:r>
            <a:r>
              <a:rPr lang="en-US" sz="2400" dirty="0"/>
              <a:t> (</a:t>
            </a:r>
            <a:r>
              <a:rPr lang="en-US" sz="2400" b="1" dirty="0"/>
              <a:t>tuning of gains</a:t>
            </a:r>
            <a:r>
              <a:rPr lang="en-US" sz="2400" dirty="0"/>
              <a:t> required)</a:t>
            </a:r>
          </a:p>
          <a:p>
            <a:pPr lvl="2"/>
            <a:r>
              <a:rPr lang="en-US" sz="2000" dirty="0"/>
              <a:t>region 1.5 : torque control to regulate minimum rotor speed, pitch control to optimize power (black curve)</a:t>
            </a:r>
          </a:p>
          <a:p>
            <a:pPr lvl="2"/>
            <a:r>
              <a:rPr lang="en-US" sz="2000" dirty="0"/>
              <a:t>region 2: fixed blade pitch, torque control to optimize power (red point, optimal TSR)</a:t>
            </a:r>
          </a:p>
          <a:p>
            <a:pPr lvl="2"/>
            <a:r>
              <a:rPr lang="en-US" sz="2000" dirty="0"/>
              <a:t>region 2.5 :  rated rotor speed but need to increase torque to reach nominal power</a:t>
            </a:r>
          </a:p>
          <a:p>
            <a:pPr lvl="2"/>
            <a:r>
              <a:rPr lang="en-US" sz="2000" dirty="0"/>
              <a:t>region 3: fixed torque, pitch control to regulate rotor speed (blue curve)</a:t>
            </a:r>
          </a:p>
          <a:p>
            <a:pPr lvl="3"/>
            <a:endParaRPr lang="en-US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A63EF7-94D9-6707-ACF5-308526D80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234BCA-5882-40B6-F18A-C00F0F6A3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B56DC23-00D2-4370-429F-420317FE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Overview of the </a:t>
            </a:r>
            <a:r>
              <a:rPr lang="en-US" sz="3200" b="1" dirty="0"/>
              <a:t>modeling chain</a:t>
            </a:r>
            <a:r>
              <a:rPr lang="en-US" sz="3200" dirty="0"/>
              <a:t> in </a:t>
            </a:r>
            <a:r>
              <a:rPr lang="en-US" sz="3200" b="1" dirty="0"/>
              <a:t>operational</a:t>
            </a:r>
            <a:r>
              <a:rPr lang="en-US" sz="3200" dirty="0"/>
              <a:t> and </a:t>
            </a:r>
            <a:r>
              <a:rPr lang="en-US" sz="3200" b="1" dirty="0"/>
              <a:t>parked</a:t>
            </a:r>
            <a:r>
              <a:rPr lang="en-US" sz="3200" dirty="0"/>
              <a:t> conditions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632ABC1-2159-9183-419C-41A022667EC0}"/>
              </a:ext>
            </a:extLst>
          </p:cNvPr>
          <p:cNvSpPr txBox="1"/>
          <p:nvPr/>
        </p:nvSpPr>
        <p:spPr>
          <a:xfrm>
            <a:off x="406574" y="6104874"/>
            <a:ext cx="4253669" cy="5745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fr-FR" sz="1800" i="1" dirty="0">
                <a:solidFill>
                  <a:srgbClr val="134391"/>
                </a:solidFill>
                <a:latin typeface="NimbusSanL-Regu"/>
              </a:rPr>
              <a:t>Abbas et al, vol. 7, 1, </a:t>
            </a:r>
            <a:r>
              <a:rPr lang="en-GB" sz="1800" i="1" dirty="0">
                <a:solidFill>
                  <a:srgbClr val="134391"/>
                </a:solidFill>
                <a:latin typeface="NimbusSanL-Regu"/>
              </a:rPr>
              <a:t>WES, 7, 53–73, 2022</a:t>
            </a:r>
          </a:p>
          <a:p>
            <a:pPr algn="l">
              <a:spcBef>
                <a:spcPts val="432"/>
              </a:spcBef>
            </a:pPr>
            <a:endParaRPr lang="en-GB" i="1" dirty="0">
              <a:latin typeface="+mn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40A5D24-BEF3-2AC0-A554-6C298264D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236" y="6228385"/>
            <a:ext cx="7167395" cy="31225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C4A5954-5661-E75F-DFFA-05AF6CE35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50" y="3609947"/>
            <a:ext cx="4945000" cy="248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2F338-697D-D3CE-7D7C-6779AB25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860" y="1408449"/>
            <a:ext cx="6408712" cy="4922997"/>
          </a:xfrm>
        </p:spPr>
        <p:txBody>
          <a:bodyPr/>
          <a:lstStyle/>
          <a:p>
            <a:r>
              <a:rPr lang="en-US" sz="2400" dirty="0"/>
              <a:t>Hydrodynamics</a:t>
            </a:r>
          </a:p>
          <a:p>
            <a:pPr lvl="3"/>
            <a:r>
              <a:rPr lang="en-US" sz="2400" b="1" dirty="0"/>
              <a:t>Small body</a:t>
            </a:r>
            <a:r>
              <a:rPr lang="en-US" sz="2400" dirty="0"/>
              <a:t> : the oscillating flow detaches from the body surfaces. </a:t>
            </a:r>
            <a:r>
              <a:rPr lang="en-US" sz="2400" b="1" dirty="0"/>
              <a:t>Large uncertainty </a:t>
            </a:r>
            <a:r>
              <a:rPr lang="en-US" sz="2400" dirty="0"/>
              <a:t>in the </a:t>
            </a:r>
            <a:r>
              <a:rPr lang="en-US" sz="2400" b="1" dirty="0"/>
              <a:t>fitting</a:t>
            </a:r>
            <a:r>
              <a:rPr lang="en-US" sz="2400" dirty="0"/>
              <a:t> of </a:t>
            </a:r>
            <a:r>
              <a:rPr lang="en-US" sz="2400" b="1" dirty="0"/>
              <a:t>drag</a:t>
            </a:r>
            <a:r>
              <a:rPr lang="en-US" sz="2400" dirty="0"/>
              <a:t> coef. from basin tests or CFD</a:t>
            </a:r>
          </a:p>
          <a:p>
            <a:pPr lvl="3"/>
            <a:r>
              <a:rPr lang="en-US" sz="2400" b="1" dirty="0"/>
              <a:t>Large body </a:t>
            </a:r>
            <a:r>
              <a:rPr lang="en-US" sz="2400" dirty="0"/>
              <a:t>: assumption of </a:t>
            </a:r>
            <a:r>
              <a:rPr lang="en-US" sz="2400" b="1" dirty="0"/>
              <a:t>linear</a:t>
            </a:r>
            <a:r>
              <a:rPr lang="en-US" sz="2400" dirty="0"/>
              <a:t> superposition of contributions </a:t>
            </a:r>
          </a:p>
          <a:p>
            <a:pPr lvl="3"/>
            <a:r>
              <a:rPr lang="en-US" sz="2400" dirty="0"/>
              <a:t> For </a:t>
            </a:r>
            <a:r>
              <a:rPr lang="en-US" sz="2400" b="1" dirty="0"/>
              <a:t>monopile, Mac </a:t>
            </a:r>
            <a:r>
              <a:rPr lang="en-US" sz="2400" b="1" dirty="0" err="1"/>
              <a:t>Camy</a:t>
            </a:r>
            <a:r>
              <a:rPr lang="en-US" sz="2400" b="1" dirty="0"/>
              <a:t> &amp; Fuchs (MCF)</a:t>
            </a:r>
            <a:r>
              <a:rPr lang="en-US" sz="2400" dirty="0"/>
              <a:t> analytical extension of Morison drag force for large diameter </a:t>
            </a:r>
            <a:r>
              <a:rPr lang="en-US" sz="2400" b="1" dirty="0"/>
              <a:t>approximations</a:t>
            </a:r>
            <a:r>
              <a:rPr lang="en-US" sz="2400" dirty="0"/>
              <a:t> : 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000" dirty="0"/>
              <a:t>Radius change 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000" dirty="0"/>
              <a:t>Non-linear wave and wave loading order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A63EF7-94D9-6707-ACF5-308526D80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234BCA-5882-40B6-F18A-C00F0F6A3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B56DC23-00D2-4370-429F-420317FE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Overview of the </a:t>
            </a:r>
            <a:r>
              <a:rPr lang="en-US" sz="3200" b="1" dirty="0"/>
              <a:t>modeling chain</a:t>
            </a:r>
            <a:r>
              <a:rPr lang="en-US" sz="3200" dirty="0"/>
              <a:t> in </a:t>
            </a:r>
            <a:r>
              <a:rPr lang="en-US" sz="3200" b="1" dirty="0"/>
              <a:t>operational</a:t>
            </a:r>
            <a:r>
              <a:rPr lang="en-US" sz="3200" dirty="0"/>
              <a:t> and </a:t>
            </a:r>
            <a:r>
              <a:rPr lang="en-US" sz="3200" b="1" dirty="0"/>
              <a:t>parked</a:t>
            </a:r>
            <a:r>
              <a:rPr lang="en-US" sz="3200" dirty="0"/>
              <a:t> conditions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632ABC1-2159-9183-419C-41A022667EC0}"/>
              </a:ext>
            </a:extLst>
          </p:cNvPr>
          <p:cNvSpPr txBox="1"/>
          <p:nvPr/>
        </p:nvSpPr>
        <p:spPr>
          <a:xfrm>
            <a:off x="7688085" y="6083120"/>
            <a:ext cx="4253669" cy="5745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fr-FR" sz="1800" i="1" dirty="0">
                <a:solidFill>
                  <a:srgbClr val="134391"/>
                </a:solidFill>
                <a:latin typeface="NimbusSanL-Regu"/>
              </a:rPr>
              <a:t>C. Clément, PhD </a:t>
            </a:r>
            <a:r>
              <a:rPr lang="en-GB" sz="1800" i="1" dirty="0">
                <a:solidFill>
                  <a:srgbClr val="134391"/>
                </a:solidFill>
                <a:latin typeface="NimbusSanL-Regu"/>
              </a:rPr>
              <a:t>Normandie Université, 2021</a:t>
            </a:r>
          </a:p>
          <a:p>
            <a:pPr algn="l">
              <a:spcBef>
                <a:spcPts val="432"/>
              </a:spcBef>
            </a:pPr>
            <a:endParaRPr lang="en-GB" i="1" dirty="0">
              <a:latin typeface="+mn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B2BA20D-548D-FD35-D2CD-FBF0B2031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380" y="1970307"/>
            <a:ext cx="50482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4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2F338-697D-D3CE-7D7C-6779AB25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606" y="1139658"/>
            <a:ext cx="11244444" cy="5196115"/>
          </a:xfrm>
        </p:spPr>
        <p:txBody>
          <a:bodyPr/>
          <a:lstStyle/>
          <a:p>
            <a:r>
              <a:rPr lang="en-US" sz="2400" dirty="0"/>
              <a:t>Wind speed and wave elevation described by </a:t>
            </a:r>
            <a:r>
              <a:rPr lang="en-US" sz="2400" b="1" dirty="0"/>
              <a:t>Gaussian Processes</a:t>
            </a:r>
            <a:r>
              <a:rPr lang="en-US" sz="2400" dirty="0"/>
              <a:t> with and without mean bias </a:t>
            </a:r>
          </a:p>
          <a:p>
            <a:pPr lvl="1"/>
            <a:r>
              <a:rPr lang="en-US" sz="2400" b="1" dirty="0"/>
              <a:t>non-Gaussian </a:t>
            </a:r>
            <a:r>
              <a:rPr lang="en-US" sz="2400" dirty="0"/>
              <a:t>process can be simulated for </a:t>
            </a:r>
            <a:r>
              <a:rPr lang="en-US" sz="2400" b="1" dirty="0"/>
              <a:t>extreme events</a:t>
            </a:r>
            <a:r>
              <a:rPr lang="en-US" sz="2400" dirty="0"/>
              <a:t> with </a:t>
            </a:r>
            <a:r>
              <a:rPr lang="en-US" sz="2400" b="1" dirty="0"/>
              <a:t>constraining method </a:t>
            </a:r>
            <a:r>
              <a:rPr lang="en-US" sz="2400" dirty="0"/>
              <a:t>embedding monitored gusts like in </a:t>
            </a:r>
            <a:r>
              <a:rPr lang="en-US" sz="2400" b="1" dirty="0"/>
              <a:t>HIPERSIM</a:t>
            </a:r>
            <a:r>
              <a:rPr lang="en-US" sz="2400" dirty="0"/>
              <a:t> DTU turbulence box software. </a:t>
            </a:r>
          </a:p>
          <a:p>
            <a:r>
              <a:rPr lang="en-US" sz="2400" dirty="0"/>
              <a:t>Time scale separation in PSD : </a:t>
            </a:r>
            <a:r>
              <a:rPr lang="en-US" sz="2400" b="1" dirty="0"/>
              <a:t>long-term</a:t>
            </a:r>
            <a:r>
              <a:rPr lang="en-US" sz="2400" dirty="0"/>
              <a:t> (10 min for wind, 1 to 3h for waves) pluriannual </a:t>
            </a:r>
            <a:r>
              <a:rPr lang="en-US" sz="2400" b="1" dirty="0"/>
              <a:t>statistics</a:t>
            </a:r>
            <a:r>
              <a:rPr lang="en-US" sz="2400" dirty="0"/>
              <a:t>, </a:t>
            </a:r>
            <a:r>
              <a:rPr lang="en-US" sz="2400" b="1" dirty="0"/>
              <a:t>short term variation</a:t>
            </a:r>
            <a:r>
              <a:rPr lang="en-US" sz="2400" dirty="0"/>
              <a:t> with </a:t>
            </a:r>
            <a:r>
              <a:rPr lang="en-US" sz="2400" b="1" dirty="0"/>
              <a:t>stochastic replications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A63EF7-94D9-6707-ACF5-308526D80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234BCA-5882-40B6-F18A-C00F0F6A3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B56DC23-00D2-4370-429F-420317FE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Long-term</a:t>
            </a:r>
            <a:r>
              <a:rPr lang="en-US" sz="3200" dirty="0"/>
              <a:t> and </a:t>
            </a:r>
            <a:r>
              <a:rPr lang="en-US" sz="3200" b="1" dirty="0"/>
              <a:t>short-term</a:t>
            </a:r>
            <a:r>
              <a:rPr lang="en-US" sz="3200" dirty="0"/>
              <a:t> </a:t>
            </a:r>
            <a:r>
              <a:rPr lang="en-US" sz="3200" b="1" dirty="0"/>
              <a:t>wind speed and wave elevation processes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1A13330-FE29-D4EB-71CA-C16D78F32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63" y="3788840"/>
            <a:ext cx="4132372" cy="238849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0B40D49-0A33-533A-2E7C-EEF9A70D251F}"/>
              </a:ext>
            </a:extLst>
          </p:cNvPr>
          <p:cNvSpPr txBox="1"/>
          <p:nvPr/>
        </p:nvSpPr>
        <p:spPr>
          <a:xfrm>
            <a:off x="694606" y="6159038"/>
            <a:ext cx="41323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fr-FR" sz="1800" i="1" dirty="0" err="1">
                <a:solidFill>
                  <a:srgbClr val="134391"/>
                </a:solidFill>
                <a:latin typeface="NimbusSanL-Regu"/>
              </a:rPr>
              <a:t>Vohrpahl</a:t>
            </a:r>
            <a:r>
              <a:rPr lang="fr-FR" sz="1800" i="1" dirty="0">
                <a:solidFill>
                  <a:srgbClr val="134391"/>
                </a:solidFill>
                <a:latin typeface="NimbusSanL-Regu"/>
              </a:rPr>
              <a:t> et al, </a:t>
            </a:r>
            <a:r>
              <a:rPr lang="en-GB" sz="1800" i="1" dirty="0">
                <a:solidFill>
                  <a:srgbClr val="134391"/>
                </a:solidFill>
                <a:latin typeface="NimbusSanL-Regu"/>
              </a:rPr>
              <a:t>WIREs Energy Environ 2013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359732F-472C-6D90-EFF5-EBA138AF7B3C}"/>
              </a:ext>
            </a:extLst>
          </p:cNvPr>
          <p:cNvSpPr txBox="1"/>
          <p:nvPr/>
        </p:nvSpPr>
        <p:spPr>
          <a:xfrm>
            <a:off x="1846734" y="4005064"/>
            <a:ext cx="244827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fr-FR" dirty="0">
                <a:latin typeface="+mn-lt"/>
              </a:rPr>
              <a:t>Wind speed </a:t>
            </a:r>
            <a:r>
              <a:rPr lang="fr-FR" dirty="0" err="1">
                <a:latin typeface="+mn-lt"/>
              </a:rPr>
              <a:t>spectrum</a:t>
            </a:r>
            <a:r>
              <a:rPr lang="fr-FR" dirty="0">
                <a:latin typeface="+mn-lt"/>
              </a:rPr>
              <a:t> fluctuation</a:t>
            </a:r>
            <a:endParaRPr lang="en-GB" dirty="0">
              <a:latin typeface="+mn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5D0CE2-F185-3272-DCFF-503DB1907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872" y="4128493"/>
            <a:ext cx="5720878" cy="204883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A4C114B-523F-4829-964C-6500AC9D620F}"/>
              </a:ext>
            </a:extLst>
          </p:cNvPr>
          <p:cNvSpPr txBox="1"/>
          <p:nvPr/>
        </p:nvSpPr>
        <p:spPr>
          <a:xfrm>
            <a:off x="6430913" y="6159038"/>
            <a:ext cx="55446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fr-FR" sz="1800" i="1" dirty="0" err="1">
                <a:solidFill>
                  <a:srgbClr val="134391"/>
                </a:solidFill>
                <a:latin typeface="NimbusSanL-Regu"/>
              </a:rPr>
              <a:t>Hannesdotir</a:t>
            </a:r>
            <a:r>
              <a:rPr lang="fr-FR" sz="1800" i="1" dirty="0">
                <a:solidFill>
                  <a:srgbClr val="134391"/>
                </a:solidFill>
                <a:latin typeface="NimbusSanL-Regu"/>
              </a:rPr>
              <a:t> et al, </a:t>
            </a:r>
            <a:r>
              <a:rPr lang="de-DE" sz="1800" i="1" dirty="0">
                <a:solidFill>
                  <a:srgbClr val="134391"/>
                </a:solidFill>
                <a:latin typeface="NimbusSanL-Regu"/>
              </a:rPr>
              <a:t>Wind </a:t>
            </a:r>
            <a:r>
              <a:rPr lang="de-DE" sz="1800" i="1" dirty="0" err="1">
                <a:solidFill>
                  <a:srgbClr val="134391"/>
                </a:solidFill>
                <a:latin typeface="NimbusSanL-Regu"/>
              </a:rPr>
              <a:t>Energ</a:t>
            </a:r>
            <a:r>
              <a:rPr lang="de-DE" sz="1800" b="0" i="1" u="none" strike="noStrike" baseline="0" dirty="0">
                <a:solidFill>
                  <a:srgbClr val="134391"/>
                </a:solidFill>
                <a:latin typeface="NimbusSanL-Regu"/>
              </a:rPr>
              <a:t>. </a:t>
            </a:r>
            <a:r>
              <a:rPr lang="de-DE" sz="1800" b="0" i="1" u="none" strike="noStrike" baseline="0" dirty="0" err="1">
                <a:solidFill>
                  <a:srgbClr val="134391"/>
                </a:solidFill>
                <a:latin typeface="NimbusSanL-Regu"/>
              </a:rPr>
              <a:t>Sci</a:t>
            </a:r>
            <a:r>
              <a:rPr lang="de-DE" sz="1800" b="0" i="1" u="none" strike="noStrike" baseline="0" dirty="0">
                <a:solidFill>
                  <a:srgbClr val="134391"/>
                </a:solidFill>
                <a:latin typeface="NimbusSanL-Regu"/>
              </a:rPr>
              <a:t>., 4, 325–342, 2019</a:t>
            </a:r>
            <a:endParaRPr lang="en-GB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121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652F338-697D-D3CE-7D7C-6779AB259A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4606" y="1139658"/>
                <a:ext cx="11244444" cy="5196115"/>
              </a:xfrm>
            </p:spPr>
            <p:txBody>
              <a:bodyPr/>
              <a:lstStyle/>
              <a:p>
                <a:r>
                  <a:rPr lang="en-US" sz="2400" dirty="0"/>
                  <a:t>Long-term and short-term wind speed and wave elevation processes</a:t>
                </a:r>
              </a:p>
              <a:p>
                <a:pPr lvl="2"/>
                <a:r>
                  <a:rPr lang="en-US" sz="2400" b="1" dirty="0"/>
                  <a:t>Few stochastic parameters for LT</a:t>
                </a:r>
                <a:r>
                  <a:rPr lang="en-US" sz="2400" dirty="0"/>
                  <a:t> along service life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400" dirty="0"/>
                  <a:t>25 years)</a:t>
                </a:r>
              </a:p>
              <a:p>
                <a:pPr lvl="2"/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Many others can be added, specifically to constrain the 3D distribution of GP</a:t>
                </a:r>
              </a:p>
              <a:p>
                <a:pPr lvl="3"/>
                <a:r>
                  <a:rPr lang="en-US" sz="2400" dirty="0"/>
                  <a:t> </a:t>
                </a:r>
                <a:r>
                  <a:rPr lang="en-US" sz="2000" dirty="0"/>
                  <a:t>wind shear profile (power-law or lognormal </a:t>
                </a:r>
                <a:r>
                  <a:rPr lang="en-US" sz="2000" dirty="0" err="1"/>
                  <a:t>coefs</a:t>
                </a:r>
                <a:r>
                  <a:rPr lang="en-US" sz="2000" dirty="0"/>
                  <a:t> for vertical 1D profile)</a:t>
                </a:r>
              </a:p>
              <a:p>
                <a:pPr lvl="3"/>
                <a:r>
                  <a:rPr lang="en-US" sz="2000" dirty="0"/>
                  <a:t> correlation length on wind spectrum (e.g. </a:t>
                </a:r>
                <a:r>
                  <a:rPr lang="en-US" sz="2000" dirty="0" err="1"/>
                  <a:t>Kaimal</a:t>
                </a:r>
                <a:r>
                  <a:rPr lang="en-US" sz="2000" dirty="0"/>
                  <a:t>, Mann) </a:t>
                </a:r>
              </a:p>
              <a:p>
                <a:pPr lvl="3"/>
                <a:r>
                  <a:rPr lang="en-US" sz="2000" dirty="0"/>
                  <a:t> spreading on wave spectrum (e.g. JONSWAP)</a:t>
                </a:r>
              </a:p>
              <a:p>
                <a:pPr lvl="3"/>
                <a:r>
                  <a:rPr lang="en-US" sz="2000" dirty="0"/>
                  <a:t> wave stretching (e.g. </a:t>
                </a:r>
                <a:r>
                  <a:rPr lang="en-US" sz="2000" dirty="0" err="1"/>
                  <a:t>Weeler</a:t>
                </a:r>
                <a:r>
                  <a:rPr lang="en-US" sz="2000" dirty="0"/>
                  <a:t>)</a:t>
                </a:r>
              </a:p>
              <a:p>
                <a:pPr lvl="3"/>
                <a:r>
                  <a:rPr lang="en-US" sz="2000" dirty="0"/>
                  <a:t>current speeds at MSL and vertical profile</a:t>
                </a:r>
              </a:p>
              <a:p>
                <a:pPr lvl="3"/>
                <a:r>
                  <a:rPr lang="en-US" sz="2000" dirty="0"/>
                  <a:t>etc..</a:t>
                </a:r>
              </a:p>
              <a:p>
                <a:pPr marL="630000" lvl="3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652F338-697D-D3CE-7D7C-6779AB259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4606" y="1139658"/>
                <a:ext cx="11244444" cy="5196115"/>
              </a:xfrm>
              <a:blipFill>
                <a:blip r:embed="rId3"/>
                <a:stretch>
                  <a:fillRect l="-1680" t="-1995" b="-44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A63EF7-94D9-6707-ACF5-308526D80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234BCA-5882-40B6-F18A-C00F0F6A3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B56DC23-00D2-4370-429F-420317FE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Reminders on </a:t>
            </a:r>
            <a:r>
              <a:rPr lang="en-US" sz="3200" b="1" dirty="0"/>
              <a:t>aero-servo-hydro-elastic simulations</a:t>
            </a:r>
            <a:r>
              <a:rPr lang="en-US" sz="3200" dirty="0"/>
              <a:t> used in design of an Offshore Wind Turbine (OWT)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8">
                <a:extLst>
                  <a:ext uri="{FF2B5EF4-FFF2-40B4-BE49-F238E27FC236}">
                    <a16:creationId xmlns:a16="http://schemas.microsoft.com/office/drawing/2014/main" id="{F98DD858-E5A3-2AB2-A657-7BE376174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9499192"/>
                  </p:ext>
                </p:extLst>
              </p:nvPr>
            </p:nvGraphicFramePr>
            <p:xfrm>
              <a:off x="1126654" y="2060848"/>
              <a:ext cx="8126942" cy="149948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063471">
                      <a:extLst>
                        <a:ext uri="{9D8B030D-6E8A-4147-A177-3AD203B41FA5}">
                          <a16:colId xmlns:a16="http://schemas.microsoft.com/office/drawing/2014/main" val="3997209342"/>
                        </a:ext>
                      </a:extLst>
                    </a:gridCol>
                    <a:gridCol w="4063471">
                      <a:extLst>
                        <a:ext uri="{9D8B030D-6E8A-4147-A177-3AD203B41FA5}">
                          <a16:colId xmlns:a16="http://schemas.microsoft.com/office/drawing/2014/main" val="16008685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Wind speed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err="1"/>
                            <a:t>Wave</a:t>
                          </a:r>
                          <a:r>
                            <a:rPr lang="fr-FR" dirty="0"/>
                            <a:t> </a:t>
                          </a:r>
                          <a:r>
                            <a:rPr lang="fr-FR" dirty="0" err="1"/>
                            <a:t>elevation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28089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10 min average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oMath>
                          </a14:m>
                          <a:endParaRPr lang="fr-FR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 to 3h </a:t>
                          </a:r>
                          <a:r>
                            <a:rPr lang="fr-FR" dirty="0" err="1"/>
                            <a:t>significant</a:t>
                          </a:r>
                          <a:r>
                            <a:rPr lang="fr-FR" dirty="0"/>
                            <a:t> </a:t>
                          </a:r>
                          <a:r>
                            <a:rPr lang="fr-FR" dirty="0" err="1"/>
                            <a:t>height</a:t>
                          </a:r>
                          <a:r>
                            <a:rPr lang="fr-FR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8719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10 min </a:t>
                          </a:r>
                          <a:r>
                            <a:rPr lang="fr-FR" dirty="0" err="1"/>
                            <a:t>stdv</a:t>
                          </a:r>
                          <a:r>
                            <a:rPr lang="fr-FR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 to 3h </a:t>
                          </a:r>
                          <a:r>
                            <a:rPr lang="fr-FR" dirty="0" err="1"/>
                            <a:t>peak</a:t>
                          </a:r>
                          <a:r>
                            <a:rPr lang="fr-FR" dirty="0"/>
                            <a:t> </a:t>
                          </a:r>
                          <a:r>
                            <a:rPr lang="fr-FR" dirty="0" err="1"/>
                            <a:t>period</a:t>
                          </a:r>
                          <a:r>
                            <a:rPr lang="fr-FR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2639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Heading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𝑤𝑖𝑛𝑑</m:t>
                                  </m:r>
                                </m:sub>
                              </m:sSub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Heading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𝑤𝑎𝑣𝑒</m:t>
                                  </m:r>
                                </m:sub>
                              </m:sSub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5717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8">
                <a:extLst>
                  <a:ext uri="{FF2B5EF4-FFF2-40B4-BE49-F238E27FC236}">
                    <a16:creationId xmlns:a16="http://schemas.microsoft.com/office/drawing/2014/main" id="{F98DD858-E5A3-2AB2-A657-7BE376174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9499192"/>
                  </p:ext>
                </p:extLst>
              </p:nvPr>
            </p:nvGraphicFramePr>
            <p:xfrm>
              <a:off x="1126654" y="2060848"/>
              <a:ext cx="8126942" cy="149948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063471">
                      <a:extLst>
                        <a:ext uri="{9D8B030D-6E8A-4147-A177-3AD203B41FA5}">
                          <a16:colId xmlns:a16="http://schemas.microsoft.com/office/drawing/2014/main" val="3997209342"/>
                        </a:ext>
                      </a:extLst>
                    </a:gridCol>
                    <a:gridCol w="4063471">
                      <a:extLst>
                        <a:ext uri="{9D8B030D-6E8A-4147-A177-3AD203B41FA5}">
                          <a16:colId xmlns:a16="http://schemas.microsoft.com/office/drawing/2014/main" val="16008685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Wind speed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err="1"/>
                            <a:t>Wave</a:t>
                          </a:r>
                          <a:r>
                            <a:rPr lang="fr-FR" dirty="0"/>
                            <a:t> </a:t>
                          </a:r>
                          <a:r>
                            <a:rPr lang="fr-FR" dirty="0" err="1"/>
                            <a:t>elevation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28089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108197" r="-100750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150" t="-108197" r="-750" b="-2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719838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198438" r="-100750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150" t="-198438" r="-750" b="-1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2639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313115" r="-10075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150" t="-313115" r="-750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57172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3104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2F338-697D-D3CE-7D7C-6779AB25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81" y="1412776"/>
            <a:ext cx="7183213" cy="4824536"/>
          </a:xfrm>
        </p:spPr>
        <p:txBody>
          <a:bodyPr/>
          <a:lstStyle/>
          <a:p>
            <a:r>
              <a:rPr lang="en-US" sz="2400" b="1" dirty="0"/>
              <a:t>IEC</a:t>
            </a:r>
            <a:r>
              <a:rPr lang="en-US" sz="2400" dirty="0"/>
              <a:t> simulations guidelines recommends </a:t>
            </a:r>
            <a:r>
              <a:rPr lang="en-US" sz="2400" b="1" dirty="0"/>
              <a:t>6 replications </a:t>
            </a:r>
            <a:r>
              <a:rPr lang="en-US" sz="2400" dirty="0"/>
              <a:t>of 10 min only for ST wind and wave (stochastic seed for instance on phase angle of Fourier components for irregular time series)</a:t>
            </a:r>
          </a:p>
          <a:p>
            <a:r>
              <a:rPr lang="en-US" sz="2400" b="1" dirty="0">
                <a:sym typeface="Wingdings" panose="05000000000000000000" pitchFamily="2" charset="2"/>
              </a:rPr>
              <a:t>Residual variance</a:t>
            </a:r>
            <a:r>
              <a:rPr lang="en-US" sz="2400" dirty="0">
                <a:sym typeface="Wingdings" panose="05000000000000000000" pitchFamily="2" charset="2"/>
              </a:rPr>
              <a:t> on </a:t>
            </a:r>
            <a:r>
              <a:rPr lang="en-US" sz="2400" b="1" dirty="0">
                <a:sym typeface="Wingdings" panose="05000000000000000000" pitchFamily="2" charset="2"/>
              </a:rPr>
              <a:t>Fatigue</a:t>
            </a:r>
            <a:r>
              <a:rPr lang="en-US" sz="2400" dirty="0">
                <a:sym typeface="Wingdings" panose="05000000000000000000" pitchFamily="2" charset="2"/>
              </a:rPr>
              <a:t> output </a:t>
            </a:r>
          </a:p>
          <a:p>
            <a:r>
              <a:rPr lang="en-US" sz="2400" b="1" dirty="0">
                <a:sym typeface="Wingdings" panose="05000000000000000000" pitchFamily="2" charset="2"/>
              </a:rPr>
              <a:t>Not enough</a:t>
            </a:r>
            <a:r>
              <a:rPr lang="en-US" sz="2400" dirty="0">
                <a:sym typeface="Wingdings" panose="05000000000000000000" pitchFamily="2" charset="2"/>
              </a:rPr>
              <a:t> for </a:t>
            </a:r>
            <a:r>
              <a:rPr lang="en-US" sz="2400" b="1" dirty="0">
                <a:sym typeface="Wingdings" panose="05000000000000000000" pitchFamily="2" charset="2"/>
              </a:rPr>
              <a:t>Ultimate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ouput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Increases the replications (IEC rule is actually 36 for ULS DLC)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 Fit extreme GEV distribution on max before extrapolation at 50 year returning period </a:t>
            </a:r>
          </a:p>
          <a:p>
            <a:r>
              <a:rPr lang="en-US" sz="2400" b="1" dirty="0">
                <a:sym typeface="Wingdings" panose="05000000000000000000" pitchFamily="2" charset="2"/>
              </a:rPr>
              <a:t>Larger time</a:t>
            </a:r>
            <a:r>
              <a:rPr lang="en-US" sz="2400" dirty="0">
                <a:sym typeface="Wingdings" panose="05000000000000000000" pitchFamily="2" charset="2"/>
              </a:rPr>
              <a:t> is required for </a:t>
            </a:r>
            <a:r>
              <a:rPr lang="en-US" sz="2400" b="1" dirty="0">
                <a:sym typeface="Wingdings" panose="05000000000000000000" pitchFamily="2" charset="2"/>
              </a:rPr>
              <a:t>floating</a:t>
            </a:r>
            <a:r>
              <a:rPr lang="en-US" sz="2400" dirty="0">
                <a:sym typeface="Wingdings" panose="05000000000000000000" pitchFamily="2" charset="2"/>
              </a:rPr>
              <a:t> as wave spectrum shift to lower frequency (peak around 0.1Hz)</a:t>
            </a:r>
            <a:endParaRPr lang="en-US" sz="2400" dirty="0"/>
          </a:p>
          <a:p>
            <a:pPr lvl="1"/>
            <a:endParaRPr lang="en-US" sz="2400" b="1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A63EF7-94D9-6707-ACF5-308526D809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234BCA-5882-40B6-F18A-C00F0F6A3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B56DC23-00D2-4370-429F-420317FE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Long-term</a:t>
            </a:r>
            <a:r>
              <a:rPr lang="en-US" sz="3200" dirty="0"/>
              <a:t> and </a:t>
            </a:r>
            <a:r>
              <a:rPr lang="en-US" sz="3200" b="1" dirty="0"/>
              <a:t>short-term</a:t>
            </a:r>
            <a:r>
              <a:rPr lang="en-US" sz="3200" dirty="0"/>
              <a:t> </a:t>
            </a:r>
            <a:r>
              <a:rPr lang="en-US" sz="3200" b="1" dirty="0"/>
              <a:t>wind speed and wave elevation processes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6B60E34-2E69-D1CA-467B-E1AA1124B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795" y="2185789"/>
            <a:ext cx="4410075" cy="363855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554CD42-5A0F-13FF-9CA8-ED4FB799F922}"/>
              </a:ext>
            </a:extLst>
          </p:cNvPr>
          <p:cNvSpPr txBox="1"/>
          <p:nvPr/>
        </p:nvSpPr>
        <p:spPr>
          <a:xfrm>
            <a:off x="8039422" y="6136557"/>
            <a:ext cx="39847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fr-FR" sz="1800" i="1" dirty="0" err="1">
                <a:solidFill>
                  <a:srgbClr val="134391"/>
                </a:solidFill>
                <a:latin typeface="NimbusSanL-Regu"/>
              </a:rPr>
              <a:t>Zwick</a:t>
            </a:r>
            <a:r>
              <a:rPr lang="fr-FR" sz="1800" i="1" dirty="0">
                <a:solidFill>
                  <a:srgbClr val="134391"/>
                </a:solidFill>
                <a:latin typeface="NimbusSanL-Regu"/>
              </a:rPr>
              <a:t> &amp; Muskulus, </a:t>
            </a:r>
            <a:r>
              <a:rPr lang="de-DE" sz="1800" i="1" dirty="0">
                <a:solidFill>
                  <a:srgbClr val="134391"/>
                </a:solidFill>
                <a:latin typeface="NimbusSanL-Regu"/>
              </a:rPr>
              <a:t>Wind </a:t>
            </a:r>
            <a:r>
              <a:rPr lang="de-DE" sz="1800" i="1" dirty="0" err="1">
                <a:solidFill>
                  <a:srgbClr val="134391"/>
                </a:solidFill>
                <a:latin typeface="NimbusSanL-Regu"/>
              </a:rPr>
              <a:t>Energ</a:t>
            </a:r>
            <a:r>
              <a:rPr lang="de-DE" sz="1800" b="0" i="1" u="none" strike="noStrike" baseline="0" dirty="0">
                <a:solidFill>
                  <a:srgbClr val="134391"/>
                </a:solidFill>
                <a:latin typeface="NimbusSanL-Regu"/>
              </a:rPr>
              <a:t>., 18, 2015</a:t>
            </a:r>
            <a:endParaRPr lang="en-GB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03010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solidFill>
            <a:schemeClr val="accent2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iperwind template 2022.pptx" id="{D5FD1B68-428F-4749-82B9-B2889B37E056}" vid="{C9573598-64E9-5E44-B260-5F12436963F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TemplafyTemplateConfiguration><![CDATA[{"elementsMetadata":[{"type":"shape","id":"760c0b01-e6e8-4844-b6e1-1dc9fa2aa3a0","elementConfiguration":{"binding":"UserProfile.Offices.Workarea_{{DocumentLanguage}}","disableUpdates":false,"type":"text"}},{"type":"shape","id":"d52388ce-2b60-421d-b542-b927e7f7ca5d","elementConfiguration":{"format":"{{DateFormats.GeneralDate}}","binding":"Form.Date","disableUpdates":false,"type":"date"}},{"type":"shape","id":"19920dab-3faa-4eb9-b064-a1f7031a4d5a","elementConfiguration":{"binding":"Form.PresentationTitle","disableUpdates":false,"type":"text"}}],"transformationConfigurations":[{"language":"{{DocumentLanguage}}","disableUpdates":false,"type":"proofingLanguage"}],"templateName":"DTU Template 16_9 - Blue","templateDescription":"","enableDocumentContentUpdater":true,"version":"1.2"}]]></TemplafyTemplateConfiguratio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ize xmlns="98e88bff-e997-4c63-925e-fcd95fdb651e" xsi:nil="true"/>
  </documentManagement>
</p:properties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6822015789305408","enableDocumentContentUpdater":true,"version":"1.2"}]]></TemplafySlideTemplateConfiguration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6F62B98BA9F64EBED11B1CC78225BD" ma:contentTypeVersion="1" ma:contentTypeDescription="Create a new document." ma:contentTypeScope="" ma:versionID="f6b6ea46376b7a623e576063b28faf78">
  <xsd:schema xmlns:xsd="http://www.w3.org/2001/XMLSchema" xmlns:xs="http://www.w3.org/2001/XMLSchema" xmlns:p="http://schemas.microsoft.com/office/2006/metadata/properties" xmlns:ns2="98e88bff-e997-4c63-925e-fcd95fdb651e" targetNamespace="http://schemas.microsoft.com/office/2006/metadata/properties" ma:root="true" ma:fieldsID="1c14313d2cff46a1cd3e8f42b51cefc4" ns2:_="">
    <xsd:import namespace="98e88bff-e997-4c63-925e-fcd95fdb651e"/>
    <xsd:element name="properties">
      <xsd:complexType>
        <xsd:sequence>
          <xsd:element name="documentManagement">
            <xsd:complexType>
              <xsd:all>
                <xsd:element ref="ns2:Siz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88bff-e997-4c63-925e-fcd95fdb651e" elementFormDefault="qualified">
    <xsd:import namespace="http://schemas.microsoft.com/office/2006/documentManagement/types"/>
    <xsd:import namespace="http://schemas.microsoft.com/office/infopath/2007/PartnerControls"/>
    <xsd:element name="Size" ma:index="8" nillable="true" ma:displayName="Size" ma:internalName="Siz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bIXMlg2vlKUO/bsihTYRpw=="}]}]]></TemplafyFormConfiguration>
</file>

<file path=customXml/item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2.xml><?xml version="1.0" encoding="utf-8"?>
<ds:datastoreItem xmlns:ds="http://schemas.openxmlformats.org/officeDocument/2006/customXml" ds:itemID="{ECED466F-5247-497B-AE25-57E260A90A3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9A4C5C1-E379-42C2-9CE4-96EAD0C517EB}">
  <ds:schemaRefs/>
</ds:datastoreItem>
</file>

<file path=customXml/itemProps4.xml><?xml version="1.0" encoding="utf-8"?>
<ds:datastoreItem xmlns:ds="http://schemas.openxmlformats.org/officeDocument/2006/customXml" ds:itemID="{B917EF7A-B11F-4137-A061-E3AFCEC45668}">
  <ds:schemaRefs/>
</ds:datastoreItem>
</file>

<file path=customXml/itemProps5.xml><?xml version="1.0" encoding="utf-8"?>
<ds:datastoreItem xmlns:ds="http://schemas.openxmlformats.org/officeDocument/2006/customXml" ds:itemID="{0C21A947-F8A5-479D-975F-8F21E1DF0CF2}"/>
</file>

<file path=customXml/itemProps6.xml><?xml version="1.0" encoding="utf-8"?>
<ds:datastoreItem xmlns:ds="http://schemas.openxmlformats.org/officeDocument/2006/customXml" ds:itemID="{C086A146-0E09-4AA0-A3DC-33B2C18DA71A}">
  <ds:schemaRefs/>
</ds:datastoreItem>
</file>

<file path=customXml/itemProps7.xml><?xml version="1.0" encoding="utf-8"?>
<ds:datastoreItem xmlns:ds="http://schemas.openxmlformats.org/officeDocument/2006/customXml" ds:itemID="{5233D623-25F4-44E4-81F3-8BA91AB876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22780</TotalTime>
  <Words>2647</Words>
  <Application>Microsoft Office PowerPoint</Application>
  <PresentationFormat>Personnalisé</PresentationFormat>
  <Paragraphs>313</Paragraphs>
  <Slides>25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NimbusSanL-Regu</vt:lpstr>
      <vt:lpstr>Verdana</vt:lpstr>
      <vt:lpstr>Wingdings</vt:lpstr>
      <vt:lpstr>Blank</vt:lpstr>
      <vt:lpstr>Uncertainties inherent for the wind turbine design process (modelling chain)</vt:lpstr>
      <vt:lpstr>Summary</vt:lpstr>
      <vt:lpstr>Overview of the modeling chain in operational and parked conditions</vt:lpstr>
      <vt:lpstr>Overview of the modeling chain in operational and parked conditions</vt:lpstr>
      <vt:lpstr>Overview of the modeling chain in operational and parked conditions</vt:lpstr>
      <vt:lpstr>Overview of the modeling chain in operational and parked conditions</vt:lpstr>
      <vt:lpstr>Long-term and short-term wind speed and wave elevation processes</vt:lpstr>
      <vt:lpstr>Reminders on aero-servo-hydro-elastic simulations used in design of an Offshore Wind Turbine (OWT)</vt:lpstr>
      <vt:lpstr>Long-term and short-term wind speed and wave elevation processes</vt:lpstr>
      <vt:lpstr>Summary</vt:lpstr>
      <vt:lpstr>Joint probability on LT parameters for a site</vt:lpstr>
      <vt:lpstr>Aerodynamics including turbulence box setting</vt:lpstr>
      <vt:lpstr>Aerodynamics including turbulence box setting</vt:lpstr>
      <vt:lpstr>Blade pitch and generator torque controller </vt:lpstr>
      <vt:lpstr>Hydrodynamics (fixed and floating foundations)</vt:lpstr>
      <vt:lpstr>Post-treatment uncertainty for ULS and FLS</vt:lpstr>
      <vt:lpstr>Other sources</vt:lpstr>
      <vt:lpstr>Summary</vt:lpstr>
      <vt:lpstr>Wake analysis</vt:lpstr>
      <vt:lpstr>Wake analysis</vt:lpstr>
      <vt:lpstr>Annual Energy Production (AEP) and fatigue contraints</vt:lpstr>
      <vt:lpstr>Clustering of wind conditions and turbine settings</vt:lpstr>
      <vt:lpstr>Conclusions and recommendations</vt:lpstr>
      <vt:lpstr>Partners</vt:lpstr>
      <vt:lpstr>Présentation PowerPoint</vt:lpstr>
    </vt:vector>
  </TitlesOfParts>
  <Manager/>
  <Company>DTU Wind and Energy Systems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HIPERWIND</dc:title>
  <dc:subject/>
  <dc:creator>Simon Rubin, Senior Communications Adviser</dc:creator>
  <cp:keywords/>
  <dc:description/>
  <cp:lastModifiedBy>GUITON Martin</cp:lastModifiedBy>
  <cp:revision>1811</cp:revision>
  <cp:lastPrinted>2021-05-26T10:18:27Z</cp:lastPrinted>
  <dcterms:created xsi:type="dcterms:W3CDTF">2021-01-06T15:03:40Z</dcterms:created>
  <dcterms:modified xsi:type="dcterms:W3CDTF">2023-08-26T07:49:26Z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0x010100BA6F62B98BA9F64EBED11B1CC78225BD</vt:lpwstr>
  </property>
</Properties>
</file>