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402" r:id="rId2"/>
    <p:sldId id="493" r:id="rId3"/>
    <p:sldId id="508" r:id="rId4"/>
    <p:sldId id="467" r:id="rId5"/>
    <p:sldId id="468" r:id="rId6"/>
    <p:sldId id="469" r:id="rId7"/>
    <p:sldId id="545" r:id="rId8"/>
    <p:sldId id="470" r:id="rId9"/>
    <p:sldId id="471" r:id="rId10"/>
    <p:sldId id="472" r:id="rId11"/>
    <p:sldId id="546" r:id="rId12"/>
    <p:sldId id="548" r:id="rId13"/>
    <p:sldId id="544" r:id="rId14"/>
    <p:sldId id="547" r:id="rId15"/>
    <p:sldId id="542" r:id="rId16"/>
    <p:sldId id="480" r:id="rId17"/>
    <p:sldId id="484" r:id="rId18"/>
    <p:sldId id="485" r:id="rId19"/>
    <p:sldId id="486" r:id="rId20"/>
    <p:sldId id="489" r:id="rId21"/>
    <p:sldId id="490" r:id="rId22"/>
    <p:sldId id="491" r:id="rId23"/>
    <p:sldId id="539" r:id="rId24"/>
    <p:sldId id="540" r:id="rId25"/>
    <p:sldId id="541" r:id="rId26"/>
    <p:sldId id="550" r:id="rId27"/>
    <p:sldId id="492" r:id="rId28"/>
    <p:sldId id="349" r:id="rId29"/>
    <p:sldId id="558" r:id="rId30"/>
    <p:sldId id="556" r:id="rId31"/>
    <p:sldId id="557" r:id="rId32"/>
    <p:sldId id="554" r:id="rId33"/>
    <p:sldId id="55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3"/>
            <p14:sldId id="508"/>
          </p14:sldIdLst>
        </p14:section>
        <p14:section name="Definition" id="{B745E62C-C284-48AE-8F9C-3A9F69796F59}">
          <p14:sldIdLst>
            <p14:sldId id="467"/>
            <p14:sldId id="468"/>
            <p14:sldId id="469"/>
            <p14:sldId id="545"/>
            <p14:sldId id="470"/>
            <p14:sldId id="471"/>
            <p14:sldId id="472"/>
            <p14:sldId id="546"/>
          </p14:sldIdLst>
        </p14:section>
        <p14:section name="Operations" id="{21F6A7AA-C7E2-4758-AE11-84737D288803}">
          <p14:sldIdLst>
            <p14:sldId id="548"/>
            <p14:sldId id="544"/>
            <p14:sldId id="547"/>
            <p14:sldId id="542"/>
          </p14:sldIdLst>
        </p14:section>
        <p14:section name="Array Iteration" id="{31C03C2A-A435-491D-A9B6-6D4251EDABDE}">
          <p14:sldIdLst>
            <p14:sldId id="480"/>
            <p14:sldId id="484"/>
            <p14:sldId id="485"/>
            <p14:sldId id="486"/>
            <p14:sldId id="489"/>
            <p14:sldId id="490"/>
            <p14:sldId id="491"/>
          </p14:sldIdLst>
        </p14:section>
        <p14:section name="Alternative loops" id="{0E2EC3C7-0ED8-4C3D-B5DD-CC976624C6A2}">
          <p14:sldIdLst>
            <p14:sldId id="539"/>
            <p14:sldId id="540"/>
            <p14:sldId id="541"/>
            <p14:sldId id="550"/>
            <p14:sldId id="492"/>
          </p14:sldIdLst>
        </p14:section>
        <p14:section name="Conclusion" id="{10E03AB1-9AA8-4E86-9A64-D741901E50A2}">
          <p14:sldIdLst>
            <p14:sldId id="349"/>
            <p14:sldId id="558"/>
            <p14:sldId id="556"/>
            <p14:sldId id="557"/>
            <p14:sldId id="554"/>
            <p14:sldId id="55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20" autoAdjust="0"/>
  </p:normalViewPr>
  <p:slideViewPr>
    <p:cSldViewPr snapToGrid="0" showGuides="1">
      <p:cViewPr varScale="1">
        <p:scale>
          <a:sx n="83" d="100"/>
          <a:sy n="83" d="100"/>
        </p:scale>
        <p:origin x="-610" y="-77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7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862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4149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665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588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xmlns="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xmlns="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xmlns="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xmlns="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xmlns="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xmlns="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xmlns="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xmlns="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xmlns="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xmlns="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xmlns="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xmlns="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2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6362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43/Arrays-Lab" TargetMode="Externa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43/Arrays-Lab" TargetMode="Externa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43/Arrays-Lab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43/Arrays-Lab" TargetMode="Externa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43/Arrays-Lab" TargetMode="Externa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eg"/><Relationship Id="rId13" Type="http://schemas.openxmlformats.org/officeDocument/2006/relationships/hyperlink" Target="https://www.softwaregroup.com/" TargetMode="External"/><Relationship Id="rId18" Type="http://schemas.openxmlformats.org/officeDocument/2006/relationships/image" Target="../media/image59.png"/><Relationship Id="rId26" Type="http://schemas.openxmlformats.org/officeDocument/2006/relationships/image" Target="../media/image6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www.postbank.bg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7.png"/><Relationship Id="rId17" Type="http://schemas.openxmlformats.org/officeDocument/2006/relationships/hyperlink" Target="http://www.xs-software.com/" TargetMode="External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8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hyperlink" Target="https://netpeak.bg/" TargetMode="External"/><Relationship Id="rId24" Type="http://schemas.openxmlformats.org/officeDocument/2006/relationships/image" Target="../media/image3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www.telenor.bg/" TargetMode="External"/><Relationship Id="rId23" Type="http://schemas.openxmlformats.org/officeDocument/2006/relationships/hyperlink" Target="https://www.superhosting.bg/" TargetMode="External"/><Relationship Id="rId10" Type="http://schemas.openxmlformats.org/officeDocument/2006/relationships/image" Target="../media/image56.png"/><Relationship Id="rId19" Type="http://schemas.openxmlformats.org/officeDocument/2006/relationships/hyperlink" Target="https://www.sbtech.com/" TargetMode="External"/><Relationship Id="rId4" Type="http://schemas.openxmlformats.org/officeDocument/2006/relationships/image" Target="../media/image53.png"/><Relationship Id="rId9" Type="http://schemas.openxmlformats.org/officeDocument/2006/relationships/hyperlink" Target="https://aeternity.com/" TargetMode="External"/><Relationship Id="rId14" Type="http://schemas.openxmlformats.org/officeDocument/2006/relationships/image" Target="../media/image57.png"/><Relationship Id="rId22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2.jpeg"/><Relationship Id="rId7" Type="http://schemas.openxmlformats.org/officeDocument/2006/relationships/image" Target="../media/image6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5.gi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43/Arrays-Lab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43/Arrays-Lab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Fixed-Size 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C2904AD3-1C1F-457A-83A6-47555EF84462}"/>
              </a:ext>
            </a:extLst>
          </p:cNvPr>
          <p:cNvGrpSpPr/>
          <p:nvPr/>
        </p:nvGrpSpPr>
        <p:grpSpPr>
          <a:xfrm>
            <a:off x="3098908" y="2286001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1799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Day of Week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8079" y="1604561"/>
            <a:ext cx="10416390" cy="40950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function </a:t>
            </a:r>
            <a:r>
              <a:rPr lang="en-GB" dirty="0" smtClean="0"/>
              <a:t>dayOfWeek(day){</a:t>
            </a:r>
            <a:endParaRPr lang="en-GB" dirty="0"/>
          </a:p>
          <a:p>
            <a:r>
              <a:rPr lang="en-GB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let </a:t>
            </a:r>
            <a:r>
              <a:rPr lang="en-US" dirty="0"/>
              <a:t>days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 "Monday", "Tuesday", "Wednesday", "Thursday", </a:t>
            </a:r>
            <a:br>
              <a:rPr lang="en-US" dirty="0"/>
            </a:br>
            <a:r>
              <a:rPr lang="en-US" dirty="0"/>
              <a:t>	        "Friday", "Saturday", "Sunday" 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;'</a:t>
            </a:r>
          </a:p>
          <a:p>
            <a:r>
              <a:rPr lang="en-US" dirty="0"/>
              <a:t>  if (day &gt;= 1 &amp;&amp; day &lt;= 7)</a:t>
            </a:r>
          </a:p>
          <a:p>
            <a:r>
              <a:rPr lang="en-US" dirty="0"/>
              <a:t>    console.log(days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day - 1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);</a:t>
            </a:r>
          </a:p>
          <a:p>
            <a:r>
              <a:rPr lang="en-US" dirty="0"/>
              <a:t>  else</a:t>
            </a:r>
          </a:p>
          <a:p>
            <a:r>
              <a:rPr lang="en-US" dirty="0"/>
              <a:t>    console.log("Invalid day!");</a:t>
            </a:r>
            <a:endParaRPr lang="en-GB" dirty="0"/>
          </a:p>
          <a:p>
            <a:r>
              <a:rPr lang="en-GB" dirty="0" smtClean="0"/>
              <a:t>}</a:t>
            </a:r>
            <a:endParaRPr lang="en-GB" dirty="0"/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xmlns="" id="{BB7FA03C-6F62-4159-8133-4DB46213D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732" y="3366856"/>
            <a:ext cx="3576221" cy="1373818"/>
          </a:xfrm>
          <a:prstGeom prst="wedgeRoundRectCallout">
            <a:avLst>
              <a:gd name="adj1" fmla="val -43255"/>
              <a:gd name="adj2" fmla="val 273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first day in our array is on index 0, not 1.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A4838A8-79BB-4CD7-8432-C8D8625A49B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https://judge.softuni.bg/Contests/1243/Arrays-Lab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37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Different Types</a:t>
            </a:r>
            <a:endParaRPr lang="bg-BG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1" y="1277543"/>
            <a:ext cx="699211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Array holding numbers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numbers =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10, 20, 30, 40, 50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2001" y="2718708"/>
            <a:ext cx="8555735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Array holding strings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weekDays =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'Monday', 'Tuesday', 'Wednesday',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'Thursday', 'Friday', 'Saturday', 'Sunday'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1" y="4529205"/>
            <a:ext cx="740359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Array holding mixed data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let mixedArr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Date()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'hello'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{x:5, y:8}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2382017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b="1" noProof="1">
              <a:latin typeface="Consolas" panose="020B0609020204030204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48B66E82-4C21-4977-ACF3-40AB65C50F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Basic </a:t>
            </a:r>
            <a:r>
              <a:rPr lang="en-US" smtClean="0"/>
              <a:t>Array </a:t>
            </a:r>
            <a:r>
              <a:rPr lang="en-US" dirty="0"/>
              <a:t>O</a:t>
            </a:r>
            <a:r>
              <a:rPr lang="en-US" smtClean="0"/>
              <a:t>perations </a:t>
            </a:r>
            <a:r>
              <a:rPr lang="en-US" smtClean="0"/>
              <a:t>and </a:t>
            </a:r>
            <a:r>
              <a:rPr lang="en-US" smtClean="0"/>
              <a:t>Printing</a:t>
            </a:r>
            <a:endParaRPr lang="en-US" noProof="1"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486" y="904775"/>
            <a:ext cx="3296652" cy="329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90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Replace</a:t>
            </a:r>
            <a:r>
              <a:rPr lang="en-US" dirty="0"/>
              <a:t> an element value: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r>
              <a:rPr lang="en-GB" dirty="0"/>
              <a:t/>
            </a:r>
            <a:br>
              <a:rPr lang="en-GB" dirty="0"/>
            </a:br>
            <a:r>
              <a:rPr lang="bg-BG" dirty="0"/>
              <a:t/>
            </a:r>
            <a:br>
              <a:rPr lang="bg-BG" dirty="0"/>
            </a:b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GB" dirty="0"/>
              <a:t>Check if the </a:t>
            </a:r>
            <a:r>
              <a:rPr lang="en-US" dirty="0"/>
              <a:t>array </a:t>
            </a:r>
            <a:r>
              <a:rPr lang="en-US" b="1" dirty="0">
                <a:solidFill>
                  <a:schemeClr val="bg1"/>
                </a:solidFill>
              </a:rPr>
              <a:t>contains</a:t>
            </a:r>
            <a:r>
              <a:rPr lang="en-US" dirty="0"/>
              <a:t> the specified element: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Usage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33015" y="2032669"/>
            <a:ext cx="722920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let arr = [10, 20, 30];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arr</a:t>
            </a:r>
            <a:r>
              <a:rPr lang="en-US" dirty="0">
                <a:solidFill>
                  <a:schemeClr val="bg1"/>
                </a:solidFill>
              </a:rPr>
              <a:t>[0] </a:t>
            </a:r>
            <a:r>
              <a:rPr lang="en-US" dirty="0">
                <a:solidFill>
                  <a:schemeClr val="tx1"/>
                </a:solidFill>
              </a:rPr>
              <a:t>= 5; </a:t>
            </a:r>
            <a:r>
              <a:rPr lang="en-US" i="1" dirty="0">
                <a:solidFill>
                  <a:schemeClr val="accent2"/>
                </a:solidFill>
              </a:rPr>
              <a:t>// Elements can be modified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console.log(arr); </a:t>
            </a:r>
            <a:r>
              <a:rPr lang="en-US" i="1" dirty="0">
                <a:solidFill>
                  <a:schemeClr val="accent2"/>
                </a:solidFill>
              </a:rPr>
              <a:t>// [5, 20, 30]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33015" y="4825331"/>
            <a:ext cx="7113704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console.log(arr.</a:t>
            </a:r>
            <a:r>
              <a:rPr lang="en-GB" dirty="0">
                <a:solidFill>
                  <a:schemeClr val="bg1"/>
                </a:solidFill>
              </a:rPr>
              <a:t>includes(</a:t>
            </a:r>
            <a:r>
              <a:rPr lang="en-GB" dirty="0">
                <a:solidFill>
                  <a:schemeClr val="tx1"/>
                </a:solidFill>
              </a:rPr>
              <a:t>20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GB" dirty="0">
                <a:solidFill>
                  <a:schemeClr val="tx1"/>
                </a:solidFill>
              </a:rPr>
              <a:t>console.log(arr.</a:t>
            </a:r>
            <a:r>
              <a:rPr lang="en-GB" dirty="0">
                <a:solidFill>
                  <a:schemeClr val="bg1"/>
                </a:solidFill>
              </a:rPr>
              <a:t>includes(</a:t>
            </a:r>
            <a:r>
              <a:rPr lang="en-GB" dirty="0">
                <a:solidFill>
                  <a:schemeClr val="tx1"/>
                </a:solidFill>
              </a:rPr>
              <a:t>0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false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BD6971B-ACB4-49C1-A02F-64BB677F1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247" y="1674864"/>
            <a:ext cx="2981325" cy="1990725"/>
          </a:xfrm>
          <a:prstGeom prst="roundRect">
            <a:avLst>
              <a:gd name="adj" fmla="val 2271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271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Arrays and Invalid Positions</a:t>
            </a:r>
            <a:endParaRPr lang="bg-BG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1" y="1512713"/>
            <a:ext cx="10668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let nums = [10, 20, 30];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nums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[4]</a:t>
            </a: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 = 50;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Will resize the array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console.log(nums);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[10, 20, 30, ,50]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console.log(nums.length);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console.log(nums[3]);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undefined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2001" y="4184119"/>
            <a:ext cx="10668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console.log(nums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[-5]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undefined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[-5]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-5;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Will not resize the array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nums[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], nums.length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[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-5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, 5]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6410" y="1298040"/>
            <a:ext cx="2753591" cy="2052205"/>
          </a:xfrm>
          <a:prstGeom prst="roundRect">
            <a:avLst>
              <a:gd name="adj" fmla="val 1585"/>
            </a:avLst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67239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EED040CD-83C7-433A-AD18-542F381AC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right way to </a:t>
            </a:r>
            <a:r>
              <a:rPr lang="en-US" b="1" dirty="0" smtClean="0">
                <a:solidFill>
                  <a:schemeClr val="bg1"/>
                </a:solidFill>
              </a:rPr>
              <a:t>add</a:t>
            </a:r>
            <a:r>
              <a:rPr lang="en-US" dirty="0" smtClean="0"/>
              <a:t> elements in a JS array is to </a:t>
            </a:r>
            <a:r>
              <a:rPr lang="en-US" smtClean="0"/>
              <a:t>use </a:t>
            </a:r>
            <a:br>
              <a:rPr lang="en-US" smtClean="0"/>
            </a:br>
            <a:r>
              <a:rPr lang="en-US" b="1" smtClean="0">
                <a:solidFill>
                  <a:schemeClr val="bg1"/>
                </a:solidFill>
              </a:rPr>
              <a:t>push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1468A511-5250-4ECE-A190-2E34425C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Pushing </a:t>
            </a:r>
            <a:r>
              <a:rPr lang="en-GB" dirty="0"/>
              <a:t>E</a:t>
            </a:r>
            <a:r>
              <a:rPr lang="en-GB" dirty="0" smtClean="0"/>
              <a:t>lements in Array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EBBFF0-1FFE-401B-9750-199A5A6B394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A0A956E-58D8-4409-BADD-5A8CEE4A4F1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417958" y="2475556"/>
            <a:ext cx="7819379" cy="1689281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let arr = [10, 20, 30];</a:t>
            </a:r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rr.push(40); </a:t>
            </a:r>
            <a:r>
              <a:rPr lang="en-US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Adds an element at the end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console.log(arr); </a:t>
            </a:r>
            <a:r>
              <a:rPr lang="en-US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[10,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20, </a:t>
            </a:r>
            <a:r>
              <a:rPr lang="en-US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30, 40]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C:\Users\ko3ebo7e\Desktop\Pictures\USTC_Software_Metho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3321">
            <a:off x="8128417" y="4709160"/>
            <a:ext cx="1943424" cy="18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46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Array Iteration</a:t>
            </a:r>
            <a:endParaRPr lang="en-US" b="1" noProof="1">
              <a:latin typeface="Consolas" panose="020B0609020204030204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48B66E82-4C21-4977-ACF3-40AB65C50F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a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</a:t>
            </a:r>
            <a:r>
              <a:rPr lang="en-US" dirty="0" smtClean="0"/>
              <a:t>Loop</a:t>
            </a:r>
            <a:endParaRPr lang="en-US" noProof="1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BEDA488-2E0F-463A-BEF5-72AA9956F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143000"/>
            <a:ext cx="2743198" cy="274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20000"/>
              </a:spcAft>
              <a:buFont typeface="Wingdings" panose="05000000000000000000" pitchFamily="2" charset="2"/>
              <a:buChar char="§"/>
            </a:pPr>
            <a:r>
              <a:rPr lang="en-US" dirty="0"/>
              <a:t>To print all array elements, a for-loop can be </a:t>
            </a:r>
            <a:r>
              <a:rPr lang="en-US" dirty="0" smtClean="0"/>
              <a:t>used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Print array elements using </a:t>
            </a:r>
            <a:r>
              <a:rPr lang="en-US" b="1" dirty="0" smtClean="0">
                <a:solidFill>
                  <a:schemeClr val="bg1"/>
                </a:solidFill>
              </a:rPr>
              <a:t>toString() </a:t>
            </a:r>
          </a:p>
          <a:p>
            <a:pPr marL="457200" indent="-457200">
              <a:lnSpc>
                <a:spcPct val="100000"/>
              </a:lnSpc>
              <a:spcAft>
                <a:spcPts val="1000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 on the Console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70021" y="1849656"/>
            <a:ext cx="9923647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let capitals = ['Sofia', 'Washington', 'London</a:t>
            </a:r>
            <a:r>
              <a:rPr lang="en-GB" sz="2800" b="1" dirty="0" smtClean="0">
                <a:latin typeface="Consolas" panose="020B0609020204030204" pitchFamily="49" charset="0"/>
              </a:rPr>
              <a:t>'];</a:t>
            </a:r>
            <a:endParaRPr lang="en-GB" sz="2800" b="1" dirty="0">
              <a:latin typeface="Consolas" panose="020B0609020204030204" pitchFamily="49" charset="0"/>
            </a:endParaRPr>
          </a:p>
          <a:p>
            <a:r>
              <a:rPr lang="en-GB" sz="2800" b="1" dirty="0">
                <a:latin typeface="Consolas" panose="020B0609020204030204" pitchFamily="49" charset="0"/>
              </a:rPr>
              <a:t/>
            </a:r>
            <a:br>
              <a:rPr lang="en-GB" sz="2800" b="1" dirty="0">
                <a:latin typeface="Consolas" panose="020B0609020204030204" pitchFamily="49" charset="0"/>
              </a:rPr>
            </a:br>
            <a:r>
              <a:rPr lang="en-GB" sz="2800" b="1" dirty="0">
                <a:latin typeface="Consolas" panose="020B0609020204030204" pitchFamily="49" charset="0"/>
              </a:rPr>
              <a:t>for (let i</a:t>
            </a:r>
            <a:r>
              <a:rPr lang="en-GB" sz="2800" b="1" dirty="0" smtClean="0">
                <a:latin typeface="Consolas" panose="020B0609020204030204" pitchFamily="49" charset="0"/>
              </a:rPr>
              <a:t> = </a:t>
            </a:r>
            <a:r>
              <a:rPr lang="en-GB" sz="2800" b="1" dirty="0">
                <a:latin typeface="Consolas" panose="020B0609020204030204" pitchFamily="49" charset="0"/>
              </a:rPr>
              <a:t>0; i</a:t>
            </a:r>
            <a:r>
              <a:rPr lang="en-GB" sz="2800" b="1" dirty="0" smtClean="0">
                <a:latin typeface="Consolas" panose="020B0609020204030204" pitchFamily="49" charset="0"/>
              </a:rPr>
              <a:t> &lt; </a:t>
            </a:r>
            <a:r>
              <a:rPr lang="en-GB" sz="2800" b="1" dirty="0">
                <a:latin typeface="Consolas" panose="020B0609020204030204" pitchFamily="49" charset="0"/>
              </a:rPr>
              <a:t>capitals.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GB" sz="2800" b="1" dirty="0">
                <a:latin typeface="Consolas" panose="020B0609020204030204" pitchFamily="49" charset="0"/>
              </a:rPr>
              <a:t>; </a:t>
            </a:r>
            <a:r>
              <a:rPr lang="en-GB" sz="2800" b="1" dirty="0" smtClean="0">
                <a:latin typeface="Consolas" panose="020B0609020204030204" pitchFamily="49" charset="0"/>
              </a:rPr>
              <a:t>i++){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</a:t>
            </a:r>
            <a:r>
              <a:rPr lang="en-GB" sz="2800" b="1" dirty="0" smtClean="0">
                <a:latin typeface="Consolas" panose="020B0609020204030204" pitchFamily="49" charset="0"/>
              </a:rPr>
              <a:t>console.log(capitals[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GB" sz="2800" b="1" dirty="0" smtClean="0">
                <a:latin typeface="Consolas" panose="020B0609020204030204" pitchFamily="49" charset="0"/>
              </a:rPr>
              <a:t>]);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35267" y="5050092"/>
            <a:ext cx="7091414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c</a:t>
            </a:r>
            <a:r>
              <a:rPr lang="en-GB" sz="2800" b="1" dirty="0" smtClean="0">
                <a:latin typeface="Consolas" panose="020B0609020204030204" pitchFamily="49" charset="0"/>
              </a:rPr>
              <a:t>onsole.log(capitals</a:t>
            </a:r>
            <a:r>
              <a:rPr lang="en-GB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.toString()</a:t>
            </a:r>
            <a:r>
              <a:rPr lang="en-GB" sz="2800" b="1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GB" sz="28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Sofia,</a:t>
            </a:r>
            <a:r>
              <a:rPr lang="bg-BG" sz="28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GB" sz="28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Washington,</a:t>
            </a:r>
            <a:r>
              <a:rPr lang="bg-BG" sz="28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GB" sz="28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London</a:t>
            </a:r>
            <a:endParaRPr lang="en-GB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260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800" dirty="0" smtClean="0"/>
              <a:t>Receive a number </a:t>
            </a:r>
            <a:r>
              <a:rPr lang="en-US" sz="2800" b="1" dirty="0" smtClean="0">
                <a:solidFill>
                  <a:schemeClr val="bg1"/>
                </a:solidFill>
              </a:rPr>
              <a:t>n</a:t>
            </a:r>
            <a:r>
              <a:rPr lang="en-US" sz="2800" dirty="0" smtClean="0"/>
              <a:t> and an </a:t>
            </a:r>
            <a:r>
              <a:rPr lang="en-US" sz="2800" b="1" dirty="0" smtClean="0">
                <a:solidFill>
                  <a:schemeClr val="bg1"/>
                </a:solidFill>
              </a:rPr>
              <a:t>array</a:t>
            </a:r>
            <a:r>
              <a:rPr lang="en-US" sz="2800" dirty="0" smtClean="0"/>
              <a:t> of elements, </a:t>
            </a:r>
            <a:r>
              <a:rPr lang="en-US" sz="2800" b="1" dirty="0" smtClean="0">
                <a:solidFill>
                  <a:schemeClr val="bg1"/>
                </a:solidFill>
              </a:rPr>
              <a:t>create</a:t>
            </a:r>
            <a:r>
              <a:rPr lang="en-US" sz="2800" dirty="0" smtClean="0"/>
              <a:t> a </a:t>
            </a:r>
            <a:r>
              <a:rPr lang="en-US" sz="2800" b="1" dirty="0" smtClean="0">
                <a:solidFill>
                  <a:schemeClr val="bg1"/>
                </a:solidFill>
              </a:rPr>
              <a:t>new</a:t>
            </a:r>
            <a:r>
              <a:rPr lang="en-US" sz="2800" dirty="0" smtClean="0"/>
              <a:t> array with </a:t>
            </a:r>
            <a:r>
              <a:rPr lang="en-US" sz="2800" b="1" dirty="0" smtClean="0">
                <a:solidFill>
                  <a:schemeClr val="bg1"/>
                </a:solidFill>
              </a:rPr>
              <a:t>n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numbers, </a:t>
            </a:r>
            <a:r>
              <a:rPr lang="en-US" sz="2800" b="1" dirty="0" smtClean="0">
                <a:solidFill>
                  <a:schemeClr val="bg1"/>
                </a:solidFill>
              </a:rPr>
              <a:t>reverse</a:t>
            </a:r>
            <a:r>
              <a:rPr lang="en-US" sz="2800" dirty="0" smtClean="0"/>
              <a:t> it and print </a:t>
            </a:r>
            <a:r>
              <a:rPr lang="en-US" sz="2800" dirty="0"/>
              <a:t>its elements on a single line</a:t>
            </a:r>
            <a:r>
              <a:rPr lang="en-US" sz="2800" dirty="0" smtClean="0"/>
              <a:t>, </a:t>
            </a:r>
            <a:r>
              <a:rPr lang="en-US" sz="2800" dirty="0"/>
              <a:t>space-separated: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an Array of </a:t>
            </a:r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24876" y="2673876"/>
            <a:ext cx="734484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 smtClean="0">
                <a:latin typeface="Consolas" panose="020B0609020204030204" pitchFamily="49" charset="0"/>
              </a:rPr>
              <a:t>30</a:t>
            </a:r>
            <a:endParaRPr lang="en-US" sz="3200" b="1" noProof="1" smtClean="0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latin typeface="Consolas" panose="020B0609020204030204" pitchFamily="49" charset="0"/>
              </a:rPr>
              <a:t>40</a:t>
            </a:r>
            <a:endParaRPr lang="en-US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71363" y="3551281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30 20 10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769114" y="3639800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508809" y="2667001"/>
            <a:ext cx="75848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bg-BG" sz="3200" b="1" noProof="1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9</a:t>
            </a:r>
            <a:r>
              <a:rPr lang="en-GB" sz="3200" b="1" noProof="1">
                <a:latin typeface="Consolas" panose="020B0609020204030204" pitchFamily="49" charset="0"/>
              </a:rPr>
              <a:t>9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169414" y="3526831"/>
            <a:ext cx="272718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 99 20 -1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467600" y="363383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9992072-EAE7-49A1-9499-C21CAAE65EA2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https://judge.softuni.bg/Contests/1243/Arrays-Lab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206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3" grpId="0" animBg="1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an Array of Integers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133600" y="1308898"/>
            <a:ext cx="8033236" cy="46347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function reverse(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300" b="1" noProof="1">
                <a:latin typeface="Consolas" pitchFamily="49" charset="0"/>
              </a:rPr>
              <a:t>,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inputArr</a:t>
            </a:r>
            <a:r>
              <a:rPr lang="en-US" sz="2300" b="1" noProof="1">
                <a:latin typeface="Consolas" pitchFamily="49" charset="0"/>
              </a:rPr>
              <a:t>)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</a:t>
            </a:r>
            <a:r>
              <a:rPr lang="en-US" sz="2300" b="1" noProof="1" smtClean="0">
                <a:latin typeface="Consolas" pitchFamily="49" charset="0"/>
              </a:rPr>
              <a:t>let </a:t>
            </a:r>
            <a:r>
              <a:rPr lang="en-US" sz="2300" b="1" noProof="1">
                <a:latin typeface="Consolas" pitchFamily="49" charset="0"/>
              </a:rPr>
              <a:t>arr = [];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for (let i = 0; i &lt; n; i++) </a:t>
            </a:r>
            <a:endParaRPr lang="en-US" sz="2300" b="1" noProof="1" smtClean="0"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</a:t>
            </a:r>
            <a:r>
              <a:rPr lang="en-US" sz="2300" b="1" noProof="1" smtClean="0">
                <a:latin typeface="Consolas" pitchFamily="49" charset="0"/>
              </a:rPr>
              <a:t>   arr.</a:t>
            </a:r>
            <a:r>
              <a:rPr lang="en-US" sz="2300" b="1" noProof="1" smtClean="0">
                <a:solidFill>
                  <a:schemeClr val="bg1"/>
                </a:solidFill>
                <a:latin typeface="Consolas" pitchFamily="49" charset="0"/>
              </a:rPr>
              <a:t>push</a:t>
            </a:r>
            <a:r>
              <a:rPr lang="en-US" sz="2300" b="1" noProof="1" smtClean="0">
                <a:latin typeface="Consolas" pitchFamily="49" charset="0"/>
              </a:rPr>
              <a:t>(inputArr[i]);</a:t>
            </a:r>
            <a:endParaRPr lang="en-US" sz="2300" b="1" noProof="1"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let output = '';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for (let i =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arr.length - 1</a:t>
            </a:r>
            <a:r>
              <a:rPr lang="en-US" sz="2300" b="1" noProof="1">
                <a:latin typeface="Consolas" pitchFamily="49" charset="0"/>
              </a:rPr>
              <a:t>; i &gt;= 0; i-</a:t>
            </a:r>
            <a:r>
              <a:rPr lang="en-US" sz="2300" b="1" noProof="1" smtClean="0">
                <a:latin typeface="Consolas" pitchFamily="49" charset="0"/>
              </a:rPr>
              <a:t>-)</a:t>
            </a:r>
            <a:endParaRPr lang="en-US" sz="2300" b="1" noProof="1"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</a:t>
            </a:r>
            <a:r>
              <a:rPr lang="bg-BG" sz="2300" b="1" noProof="1" smtClean="0">
                <a:latin typeface="Consolas" pitchFamily="49" charset="0"/>
              </a:rPr>
              <a:t>  </a:t>
            </a:r>
            <a:r>
              <a:rPr lang="en-US" sz="2300" b="1" noProof="1" smtClean="0">
                <a:latin typeface="Consolas" pitchFamily="49" charset="0"/>
              </a:rPr>
              <a:t>output </a:t>
            </a:r>
            <a:r>
              <a:rPr lang="en-US" sz="2300" b="1" noProof="1">
                <a:latin typeface="Consolas" pitchFamily="49" charset="0"/>
              </a:rPr>
              <a:t>+= `${arr[i]} </a:t>
            </a:r>
            <a:r>
              <a:rPr lang="en-US" sz="2300" b="1" noProof="1" smtClean="0">
                <a:latin typeface="Consolas" pitchFamily="49" charset="0"/>
              </a:rPr>
              <a:t>`;  </a:t>
            </a:r>
            <a:endParaRPr lang="en-US" sz="2300" b="1" noProof="1"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console.log(output);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414D3C-61A7-47E3-B303-BEE096178CC2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https://judge.softuni.bg/Contests/1243/Arrays-Lab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786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268" y="1371604"/>
            <a:ext cx="8180332" cy="4795935"/>
          </a:xfrm>
        </p:spPr>
        <p:txBody>
          <a:bodyPr/>
          <a:lstStyle/>
          <a:p>
            <a:r>
              <a:rPr lang="en-GB" sz="3600" dirty="0"/>
              <a:t>Definition</a:t>
            </a:r>
          </a:p>
          <a:p>
            <a:r>
              <a:rPr lang="en-GB" sz="3600" dirty="0" smtClean="0"/>
              <a:t>Operations</a:t>
            </a:r>
          </a:p>
          <a:p>
            <a:r>
              <a:rPr lang="en-GB" sz="3600" dirty="0" smtClean="0"/>
              <a:t>Array Iteration</a:t>
            </a:r>
            <a:endParaRPr lang="en-GB" sz="3600" dirty="0"/>
          </a:p>
          <a:p>
            <a:r>
              <a:rPr lang="en-US" sz="3600" dirty="0" smtClean="0"/>
              <a:t>For-in and For-of loops</a:t>
            </a:r>
            <a:endParaRPr lang="en-US" sz="3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for-loop: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</a:t>
            </a:r>
            <a:r>
              <a:rPr lang="en-US" sz="32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join(separator):</a:t>
            </a:r>
            <a:endParaRPr lang="en-US" sz="3200" dirty="0"/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Printing Arrays with for </a:t>
            </a:r>
            <a:r>
              <a:rPr lang="en-US" noProof="1"/>
              <a:t>/ </a:t>
            </a:r>
            <a:r>
              <a:rPr lang="en-US" noProof="1" smtClean="0"/>
              <a:t>join</a:t>
            </a:r>
            <a:endParaRPr lang="en-US" noProof="1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8595" y="4224650"/>
            <a:ext cx="788019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let </a:t>
            </a:r>
            <a:r>
              <a:rPr lang="nn-NO" sz="2399" b="1" noProof="1" smtClean="0">
                <a:latin typeface="Consolas" pitchFamily="49" charset="0"/>
              </a:rPr>
              <a:t>nums = </a:t>
            </a:r>
            <a:r>
              <a:rPr lang="nn-NO" sz="2399" b="1" noProof="1">
                <a:latin typeface="Consolas" pitchFamily="49" charset="0"/>
              </a:rPr>
              <a:t>[ </a:t>
            </a:r>
            <a:r>
              <a:rPr lang="nn-NO" sz="2399" b="1" noProof="1" smtClean="0">
                <a:latin typeface="Consolas" pitchFamily="49" charset="0"/>
              </a:rPr>
              <a:t>1, 2, 3 </a:t>
            </a:r>
            <a:r>
              <a:rPr lang="nn-NO" sz="2399" b="1" noProof="1">
                <a:latin typeface="Consolas" pitchFamily="49" charset="0"/>
              </a:rPr>
              <a:t>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 smtClean="0">
                <a:latin typeface="Consolas" pitchFamily="49" charset="0"/>
              </a:rPr>
              <a:t>console.log(</a:t>
            </a:r>
            <a:r>
              <a:rPr lang="nn-NO" sz="2399" b="1" noProof="1" smtClean="0">
                <a:solidFill>
                  <a:schemeClr val="bg1"/>
                </a:solidFill>
                <a:latin typeface="Consolas" pitchFamily="49" charset="0"/>
              </a:rPr>
              <a:t>nums</a:t>
            </a:r>
            <a:r>
              <a:rPr lang="en-US" sz="2399" b="1" noProof="1" smtClean="0">
                <a:solidFill>
                  <a:schemeClr val="bg1"/>
                </a:solidFill>
                <a:latin typeface="Consolas" pitchFamily="49" charset="0"/>
              </a:rPr>
              <a:t>.join(', ')</a:t>
            </a:r>
            <a:r>
              <a:rPr lang="en-US" sz="2399" b="1" noProof="1" smtClean="0">
                <a:latin typeface="Consolas" pitchFamily="49" charset="0"/>
              </a:rPr>
              <a:t>); </a:t>
            </a:r>
            <a:r>
              <a:rPr lang="en-US" sz="2399" b="1" i="1" noProof="1" smtClean="0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1, 2, 3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l</a:t>
            </a:r>
            <a:r>
              <a:rPr lang="en-US" sz="2399" b="1" noProof="1" smtClean="0">
                <a:latin typeface="Consolas" pitchFamily="49" charset="0"/>
              </a:rPr>
              <a:t>et words = </a:t>
            </a:r>
            <a:r>
              <a:rPr lang="en-US" sz="2399" b="1" noProof="1">
                <a:latin typeface="Consolas" pitchFamily="49" charset="0"/>
              </a:rPr>
              <a:t>[</a:t>
            </a:r>
            <a:r>
              <a:rPr lang="en-US" sz="2399" b="1" noProof="1" smtClean="0">
                <a:latin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</a:rPr>
              <a:t>"one", "two</a:t>
            </a:r>
            <a:r>
              <a:rPr lang="en-US" sz="2399" b="1" noProof="1" smtClean="0">
                <a:latin typeface="Consolas" pitchFamily="49" charset="0"/>
              </a:rPr>
              <a:t>" </a:t>
            </a:r>
            <a:r>
              <a:rPr lang="en-US" sz="2399" b="1" noProof="1">
                <a:latin typeface="Consolas" pitchFamily="49" charset="0"/>
              </a:rPr>
              <a:t>]</a:t>
            </a:r>
            <a:r>
              <a:rPr lang="en-US" sz="2399" b="1" noProof="1" smtClean="0">
                <a:latin typeface="Consolas" pitchFamily="49" charset="0"/>
              </a:rPr>
              <a:t>;</a:t>
            </a:r>
            <a:endParaRPr lang="en-US" sz="2399" b="1" noProof="1"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console.log(</a:t>
            </a:r>
            <a:r>
              <a:rPr lang="nn-NO" sz="2399" b="1" noProof="1">
                <a:solidFill>
                  <a:schemeClr val="bg1"/>
                </a:solidFill>
                <a:latin typeface="Consolas" pitchFamily="49" charset="0"/>
              </a:rPr>
              <a:t>nums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.join</a:t>
            </a:r>
            <a:r>
              <a:rPr lang="en-US" sz="2399" b="1" noProof="1" smtClean="0">
                <a:solidFill>
                  <a:schemeClr val="bg1"/>
                </a:solidFill>
                <a:latin typeface="Consolas" pitchFamily="49" charset="0"/>
              </a:rPr>
              <a:t>(' - ')</a:t>
            </a:r>
            <a:r>
              <a:rPr lang="en-US" sz="2399" b="1" noProof="1" smtClean="0">
                <a:latin typeface="Consolas" pitchFamily="49" charset="0"/>
              </a:rPr>
              <a:t>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399" b="1" i="1" noProof="1" smtClean="0">
                <a:solidFill>
                  <a:schemeClr val="accent2"/>
                </a:solidFill>
                <a:latin typeface="Consolas" pitchFamily="49" charset="0"/>
              </a:rPr>
              <a:t>one - two</a:t>
            </a:r>
            <a:endParaRPr lang="en-US" sz="2399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8594" y="1795118"/>
            <a:ext cx="678900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 smtClean="0">
                <a:latin typeface="Consolas" pitchFamily="49" charset="0"/>
              </a:rPr>
              <a:t>let </a:t>
            </a:r>
            <a:r>
              <a:rPr lang="nn-NO" sz="2399" b="1" noProof="1">
                <a:latin typeface="Consolas" pitchFamily="49" charset="0"/>
              </a:rPr>
              <a:t>arr = [ </a:t>
            </a:r>
            <a:r>
              <a:rPr lang="nn-NO" sz="2399" b="1" noProof="1" smtClean="0">
                <a:latin typeface="Consolas" pitchFamily="49" charset="0"/>
              </a:rPr>
              <a:t>1, 2, 3, 4, 5 </a:t>
            </a:r>
            <a:r>
              <a:rPr lang="nn-NO" sz="2399" b="1" noProof="1">
                <a:latin typeface="Consolas" pitchFamily="49" charset="0"/>
              </a:rPr>
              <a:t>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 smtClean="0">
                <a:latin typeface="Consolas" pitchFamily="49" charset="0"/>
              </a:rPr>
              <a:t>for </a:t>
            </a:r>
            <a:r>
              <a:rPr lang="nn-NO" sz="2399" b="1" noProof="1">
                <a:latin typeface="Consolas" pitchFamily="49" charset="0"/>
              </a:rPr>
              <a:t>(let i = 0; i &lt; </a:t>
            </a:r>
            <a:r>
              <a:rPr lang="nn-NO" sz="2399" b="1" noProof="1" smtClean="0">
                <a:latin typeface="Consolas" pitchFamily="49" charset="0"/>
              </a:rPr>
              <a:t>arr.length</a:t>
            </a:r>
            <a:r>
              <a:rPr lang="nn-NO" sz="2399" b="1" noProof="1">
                <a:latin typeface="Consolas" pitchFamily="49" charset="0"/>
              </a:rPr>
              <a:t>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    console.log(arr[i]);</a:t>
            </a:r>
            <a:endParaRPr lang="en-US" sz="2399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58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Receive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 (space separated values),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dirty="0"/>
              <a:t> 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its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Reversing array elements: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Array of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1" y="2593809"/>
            <a:ext cx="1949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2119" y="2590800"/>
            <a:ext cx="197828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 d c b 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9358" y="2695863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8400" y="2590800"/>
            <a:ext cx="220096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-1 </a:t>
            </a:r>
            <a:r>
              <a:rPr lang="en-US" sz="2800" b="1" noProof="1">
                <a:latin typeface="Consolas" panose="020B0609020204030204" pitchFamily="49" charset="0"/>
              </a:rPr>
              <a:t>hi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ho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3884" y="2590800"/>
            <a:ext cx="21761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 ho hi -1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61124" y="2695863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80713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17452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54191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90930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27669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</p:txBody>
      </p:sp>
      <p:cxnSp>
        <p:nvCxnSpPr>
          <p:cNvPr id="18" name="Curved Connector 17"/>
          <p:cNvCxnSpPr>
            <a:stCxn id="13" idx="0"/>
            <a:endCxn id="17" idx="0"/>
          </p:cNvCxnSpPr>
          <p:nvPr/>
        </p:nvCxnSpPr>
        <p:spPr>
          <a:xfrm rot="5400000" flipH="1" flipV="1">
            <a:off x="6094412" y="3280665"/>
            <a:ext cx="12700" cy="4146956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0"/>
            <a:endCxn id="16" idx="0"/>
          </p:cNvCxnSpPr>
          <p:nvPr/>
        </p:nvCxnSpPr>
        <p:spPr>
          <a:xfrm rot="5400000" flipH="1" flipV="1">
            <a:off x="6094412" y="4317404"/>
            <a:ext cx="12700" cy="2073478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19486" y="4210594"/>
            <a:ext cx="154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exchange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EB2B3FA-0931-4D6B-A7B9-DCFDADA5CD8D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https://judge.softuni.bg/Contests/1243/Arrays-Lab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378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Array of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344214" y="1177008"/>
            <a:ext cx="9647837" cy="49501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function </a:t>
            </a:r>
            <a:r>
              <a:rPr lang="en-US" sz="2400" b="1" noProof="1" smtClean="0">
                <a:latin typeface="Consolas" pitchFamily="49" charset="0"/>
              </a:rPr>
              <a:t>reverse(elements) </a:t>
            </a: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for (let i = 0; i &lt; </a:t>
            </a:r>
            <a:r>
              <a:rPr lang="en-US" sz="2400" b="1" noProof="1" smtClean="0">
                <a:latin typeface="Consolas" pitchFamily="49" charset="0"/>
              </a:rPr>
              <a:t>elements.length </a:t>
            </a:r>
            <a:r>
              <a:rPr lang="en-US" sz="2400" b="1" noProof="1">
                <a:latin typeface="Consolas" pitchFamily="49" charset="0"/>
              </a:rPr>
              <a:t>/ 2; i++)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</a:rPr>
              <a:t>swapElements</a:t>
            </a:r>
            <a:r>
              <a:rPr lang="en-US" sz="2400" b="1" noProof="1" smtClean="0">
                <a:latin typeface="Consolas" pitchFamily="49" charset="0"/>
              </a:rPr>
              <a:t>(elements, </a:t>
            </a:r>
            <a:r>
              <a:rPr lang="en-US" sz="2400" b="1" noProof="1">
                <a:latin typeface="Consolas" pitchFamily="49" charset="0"/>
              </a:rPr>
              <a:t>i, </a:t>
            </a:r>
            <a:r>
              <a:rPr lang="en-US" sz="2400" b="1" noProof="1" smtClean="0">
                <a:latin typeface="Consolas" pitchFamily="49" charset="0"/>
              </a:rPr>
              <a:t>elements.length </a:t>
            </a:r>
            <a:r>
              <a:rPr lang="en-US" sz="2400" b="1" noProof="1">
                <a:latin typeface="Consolas" pitchFamily="49" charset="0"/>
              </a:rPr>
              <a:t>- 1 - i</a:t>
            </a:r>
            <a:r>
              <a:rPr lang="en-US" sz="2400" b="1" noProof="1" smtClean="0">
                <a:latin typeface="Consolas" pitchFamily="49" charset="0"/>
              </a:rPr>
              <a:t>);</a:t>
            </a:r>
            <a:endParaRPr lang="en-US" sz="2400" b="1" noProof="1">
              <a:latin typeface="Consolas" pitchFamily="49" charset="0"/>
            </a:endParaRP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 smtClean="0">
                <a:latin typeface="Consolas" pitchFamily="49" charset="0"/>
              </a:rPr>
              <a:t>console.log(elements.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400" b="1" noProof="1">
                <a:latin typeface="Consolas" pitchFamily="49" charset="0"/>
              </a:rPr>
              <a:t>(' </a:t>
            </a:r>
            <a:r>
              <a:rPr lang="en-US" sz="2400" b="1" noProof="1" smtClean="0">
                <a:latin typeface="Consolas" pitchFamily="49" charset="0"/>
              </a:rPr>
              <a:t>'));</a:t>
            </a:r>
            <a:endParaRPr lang="en-US" sz="2400" b="1" noProof="1">
              <a:latin typeface="Consolas" pitchFamily="49" charset="0"/>
            </a:endParaRP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swapElements</a:t>
            </a:r>
            <a:r>
              <a:rPr lang="en-US" sz="2400" b="1" noProof="1">
                <a:latin typeface="Consolas" pitchFamily="49" charset="0"/>
              </a:rPr>
              <a:t>(arr, i, j) {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let oldElement = arr[i];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arr[i] = arr[j];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arr[j] = oldElement;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8837FE5-01EE-4F3A-B261-3CEADE4B7716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Check your solution here: </a:t>
            </a:r>
            <a:r>
              <a:rPr lang="en-US" sz="2000" dirty="0" smtClean="0">
                <a:hlinkClick r:id="rId2"/>
              </a:rPr>
              <a:t>https://judge.softuni.bg/Contests/1243/Arrays-Lab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296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8593C9E5-A56C-494E-9FBC-FA93BD245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For-in, for-of loops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C15449-09B5-42ED-BD42-447201C7A1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Alternative way to iterate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8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Iterates through all </a:t>
            </a:r>
            <a:r>
              <a:rPr lang="en-GB" b="1" dirty="0">
                <a:solidFill>
                  <a:schemeClr val="bg1"/>
                </a:solidFill>
              </a:rPr>
              <a:t>elements</a:t>
            </a:r>
            <a:r>
              <a:rPr lang="en-GB" dirty="0"/>
              <a:t> in a collection</a:t>
            </a:r>
          </a:p>
          <a:p>
            <a:r>
              <a:rPr lang="en-GB" dirty="0"/>
              <a:t>Cannot access the current </a:t>
            </a:r>
            <a:r>
              <a:rPr lang="en-GB" dirty="0" smtClean="0"/>
              <a:t>index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For-of </a:t>
            </a:r>
            <a:r>
              <a:rPr lang="en-GB" dirty="0"/>
              <a:t>Loop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5020" y="2991843"/>
            <a:ext cx="79248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 smtClean="0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 </a:t>
            </a:r>
            <a:r>
              <a:rPr lang="en-GB" sz="2800" b="1" dirty="0" smtClean="0">
                <a:latin typeface="Consolas" pitchFamily="49" charset="0"/>
              </a:rPr>
              <a:t>(let</a:t>
            </a:r>
            <a:r>
              <a:rPr lang="en-GB" sz="2800" b="1" dirty="0">
                <a:latin typeface="Consolas" pitchFamily="49" charset="0"/>
              </a:rPr>
              <a:t> </a:t>
            </a:r>
            <a:r>
              <a:rPr lang="en-GB" sz="2800" b="1" dirty="0" smtClean="0">
                <a:solidFill>
                  <a:schemeClr val="bg1"/>
                </a:solidFill>
                <a:latin typeface="Consolas" pitchFamily="49" charset="0"/>
              </a:rPr>
              <a:t>el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 </a:t>
            </a:r>
            <a:r>
              <a:rPr lang="en-GB" sz="2800" b="1" dirty="0" smtClean="0">
                <a:solidFill>
                  <a:schemeClr val="bg1"/>
                </a:solidFill>
                <a:latin typeface="Consolas" pitchFamily="49" charset="0"/>
              </a:rPr>
              <a:t>of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 </a:t>
            </a:r>
            <a:r>
              <a:rPr lang="en-GB" sz="2800" b="1" dirty="0" smtClean="0">
                <a:solidFill>
                  <a:schemeClr val="bg1"/>
                </a:solidFill>
                <a:latin typeface="Consolas" pitchFamily="49" charset="0"/>
              </a:rPr>
              <a:t>collection</a:t>
            </a:r>
            <a:r>
              <a:rPr lang="en-GB" sz="2800" b="1" dirty="0" smtClean="0">
                <a:latin typeface="Consolas" pitchFamily="49" charset="0"/>
              </a:rPr>
              <a:t>) </a:t>
            </a:r>
            <a:r>
              <a:rPr lang="en-GB" sz="2800" b="1" dirty="0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  <a:endParaRPr lang="en-GB" sz="2800" b="1" dirty="0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    </a:t>
            </a:r>
            <a:r>
              <a:rPr lang="en-GB" sz="2800" b="1" i="1" dirty="0" smtClean="0">
                <a:solidFill>
                  <a:schemeClr val="accent2"/>
                </a:solidFill>
                <a:latin typeface="Consolas" pitchFamily="49" charset="0"/>
              </a:rPr>
              <a:t>// Process the value here</a:t>
            </a:r>
            <a:endParaRPr lang="en-GB" sz="2800" b="1" i="1" dirty="0">
              <a:solidFill>
                <a:schemeClr val="accent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0C4CA236-8FE0-4BB0-9BE3-BE229343BD41}"/>
              </a:ext>
            </a:extLst>
          </p:cNvPr>
          <p:cNvGrpSpPr/>
          <p:nvPr/>
        </p:nvGrpSpPr>
        <p:grpSpPr>
          <a:xfrm>
            <a:off x="8991600" y="1965659"/>
            <a:ext cx="2819400" cy="2819400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xmlns="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0505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084FCC8-35CA-406F-A453-E8E5B29C39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81201" y="1348535"/>
            <a:ext cx="7997445" cy="3295875"/>
          </a:xfrm>
        </p:spPr>
        <p:txBody>
          <a:bodyPr/>
          <a:lstStyle/>
          <a:p>
            <a:r>
              <a:rPr lang="en-GB" sz="3200" dirty="0">
                <a:solidFill>
                  <a:schemeClr val="tx1"/>
                </a:solidFill>
              </a:rPr>
              <a:t>l</a:t>
            </a:r>
            <a:r>
              <a:rPr lang="en-GB" sz="3200" dirty="0" smtClean="0">
                <a:solidFill>
                  <a:schemeClr val="tx1"/>
                </a:solidFill>
              </a:rPr>
              <a:t>et</a:t>
            </a:r>
            <a:r>
              <a:rPr lang="en-GB" sz="3200" dirty="0" smtClean="0">
                <a:solidFill>
                  <a:schemeClr val="bg1"/>
                </a:solidFill>
              </a:rPr>
              <a:t> </a:t>
            </a:r>
            <a:r>
              <a:rPr lang="en-GB" sz="3200" dirty="0" smtClean="0">
                <a:solidFill>
                  <a:schemeClr val="tx1"/>
                </a:solidFill>
              </a:rPr>
              <a:t>numbers </a:t>
            </a:r>
            <a:r>
              <a:rPr lang="en-GB" sz="3200" dirty="0">
                <a:solidFill>
                  <a:schemeClr val="tx1"/>
                </a:solidFill>
              </a:rPr>
              <a:t>= </a:t>
            </a:r>
            <a:r>
              <a:rPr lang="en-GB" sz="3200" dirty="0" smtClean="0">
                <a:solidFill>
                  <a:schemeClr val="tx1"/>
                </a:solidFill>
              </a:rPr>
              <a:t>[ </a:t>
            </a:r>
            <a:r>
              <a:rPr lang="en-GB" sz="3200" dirty="0">
                <a:solidFill>
                  <a:schemeClr val="tx1"/>
                </a:solidFill>
              </a:rPr>
              <a:t>1, 2, 3, 4, 5 </a:t>
            </a:r>
            <a:r>
              <a:rPr lang="en-GB" sz="3200" dirty="0" smtClean="0">
                <a:solidFill>
                  <a:schemeClr val="tx1"/>
                </a:solidFill>
              </a:rPr>
              <a:t>];</a:t>
            </a:r>
          </a:p>
          <a:p>
            <a:r>
              <a:rPr lang="en-GB" sz="3200" dirty="0">
                <a:solidFill>
                  <a:schemeClr val="tx1"/>
                </a:solidFill>
              </a:rPr>
              <a:t>l</a:t>
            </a:r>
            <a:r>
              <a:rPr lang="en-GB" sz="3200" dirty="0" smtClean="0">
                <a:solidFill>
                  <a:schemeClr val="tx1"/>
                </a:solidFill>
              </a:rPr>
              <a:t>et output = '';</a:t>
            </a:r>
            <a:endParaRPr lang="en-GB" sz="3200" dirty="0">
              <a:solidFill>
                <a:schemeClr val="tx1"/>
              </a:solidFill>
            </a:endParaRPr>
          </a:p>
          <a:p>
            <a:r>
              <a:rPr lang="en-GB" sz="3200" dirty="0" smtClean="0">
                <a:solidFill>
                  <a:schemeClr val="tx1"/>
                </a:solidFill>
              </a:rPr>
              <a:t>for (</a:t>
            </a:r>
            <a:r>
              <a:rPr lang="en-GB" sz="3200" dirty="0" smtClean="0">
                <a:solidFill>
                  <a:schemeClr val="bg1"/>
                </a:solidFill>
              </a:rPr>
              <a:t>let </a:t>
            </a:r>
            <a:r>
              <a:rPr lang="en-GB" sz="3200" dirty="0" smtClean="0">
                <a:solidFill>
                  <a:schemeClr val="tx1"/>
                </a:solidFill>
              </a:rPr>
              <a:t>number </a:t>
            </a:r>
            <a:r>
              <a:rPr lang="en-GB" sz="3200" dirty="0" smtClean="0">
                <a:solidFill>
                  <a:schemeClr val="bg1"/>
                </a:solidFill>
              </a:rPr>
              <a:t>of </a:t>
            </a:r>
            <a:r>
              <a:rPr lang="en-GB" sz="3200" dirty="0" smtClean="0">
                <a:solidFill>
                  <a:schemeClr val="tx1"/>
                </a:solidFill>
              </a:rPr>
              <a:t>numbers)</a:t>
            </a:r>
            <a:endParaRPr lang="en-GB" sz="3200" dirty="0">
              <a:solidFill>
                <a:schemeClr val="tx1"/>
              </a:solidFill>
            </a:endParaRPr>
          </a:p>
          <a:p>
            <a:r>
              <a:rPr lang="en-GB" sz="3200" dirty="0">
                <a:solidFill>
                  <a:schemeClr val="tx1"/>
                </a:solidFill>
              </a:rPr>
              <a:t>    </a:t>
            </a:r>
            <a:r>
              <a:rPr lang="en-GB" sz="3200" dirty="0" smtClean="0">
                <a:solidFill>
                  <a:schemeClr val="tx1"/>
                </a:solidFill>
              </a:rPr>
              <a:t>output += `${number} `;</a:t>
            </a:r>
          </a:p>
          <a:p>
            <a:r>
              <a:rPr lang="en-GB" sz="3200" dirty="0">
                <a:solidFill>
                  <a:schemeClr val="tx1"/>
                </a:solidFill>
              </a:rPr>
              <a:t>c</a:t>
            </a:r>
            <a:r>
              <a:rPr lang="en-GB" sz="3200" dirty="0" smtClean="0">
                <a:solidFill>
                  <a:schemeClr val="tx1"/>
                </a:solidFill>
              </a:rPr>
              <a:t>onsole.log(output);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1198EB-1319-4E52-B4FC-212A15A9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 </a:t>
            </a:r>
            <a:r>
              <a:rPr lang="en-GB"/>
              <a:t>an </a:t>
            </a:r>
            <a:r>
              <a:rPr lang="en-GB" smtClean="0"/>
              <a:t>Array </a:t>
            </a:r>
            <a:r>
              <a:rPr lang="en-GB"/>
              <a:t>with </a:t>
            </a:r>
            <a:r>
              <a:rPr lang="en-GB" smtClean="0"/>
              <a:t>For-of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C8F4046-ADE0-451C-B1EC-AE969210958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xmlns="" id="{E5869E72-F7A3-41B2-9919-3CB5E49B044A}"/>
              </a:ext>
            </a:extLst>
          </p:cNvPr>
          <p:cNvSpPr/>
          <p:nvPr/>
        </p:nvSpPr>
        <p:spPr bwMode="auto">
          <a:xfrm flipV="1">
            <a:off x="2743201" y="4782297"/>
            <a:ext cx="1456667" cy="1454339"/>
          </a:xfrm>
          <a:prstGeom prst="ben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817CD88-F92B-40EC-8E71-63A069454CA9}"/>
              </a:ext>
            </a:extLst>
          </p:cNvPr>
          <p:cNvSpPr/>
          <p:nvPr/>
        </p:nvSpPr>
        <p:spPr bwMode="auto">
          <a:xfrm>
            <a:off x="4572000" y="5334001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1 2 3 4 5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059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Iterates through all </a:t>
            </a:r>
            <a:r>
              <a:rPr lang="en-GB" b="1" dirty="0" smtClean="0">
                <a:solidFill>
                  <a:schemeClr val="bg1"/>
                </a:solidFill>
              </a:rPr>
              <a:t>indexes</a:t>
            </a:r>
            <a:r>
              <a:rPr lang="en-GB" dirty="0" smtClean="0"/>
              <a:t> in </a:t>
            </a:r>
            <a:r>
              <a:rPr lang="en-GB" dirty="0"/>
              <a:t>a </a:t>
            </a:r>
            <a:r>
              <a:rPr lang="en-GB" dirty="0" smtClean="0"/>
              <a:t>collection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For-in </a:t>
            </a:r>
            <a:r>
              <a:rPr lang="en-GB" dirty="0"/>
              <a:t>Loop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9519" y="2264694"/>
            <a:ext cx="7924800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 smtClean="0">
                <a:latin typeface="Consolas" panose="020B0609020204030204" pitchFamily="49" charset="0"/>
              </a:rPr>
              <a:t>let</a:t>
            </a:r>
            <a:r>
              <a:rPr lang="en-GB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2800" b="1" dirty="0" smtClean="0">
                <a:latin typeface="Consolas" panose="020B0609020204030204" pitchFamily="49" charset="0"/>
              </a:rPr>
              <a:t>numbers = [ 5, </a:t>
            </a:r>
            <a:r>
              <a:rPr lang="en-GB" sz="2800" b="1" dirty="0">
                <a:latin typeface="Consolas" panose="020B0609020204030204" pitchFamily="49" charset="0"/>
              </a:rPr>
              <a:t>4</a:t>
            </a:r>
            <a:r>
              <a:rPr lang="en-GB" sz="2800" b="1" dirty="0" smtClean="0">
                <a:latin typeface="Consolas" panose="020B0609020204030204" pitchFamily="49" charset="0"/>
              </a:rPr>
              <a:t>, 3, 2, </a:t>
            </a:r>
            <a:r>
              <a:rPr lang="en-GB" sz="2800" b="1" dirty="0">
                <a:latin typeface="Consolas" panose="020B0609020204030204" pitchFamily="49" charset="0"/>
              </a:rPr>
              <a:t>1</a:t>
            </a:r>
            <a:r>
              <a:rPr lang="en-GB" sz="2800" b="1" dirty="0" smtClean="0">
                <a:latin typeface="Consolas" panose="020B0609020204030204" pitchFamily="49" charset="0"/>
              </a:rPr>
              <a:t> ];</a:t>
            </a:r>
          </a:p>
          <a:p>
            <a:r>
              <a:rPr lang="en-GB" sz="2800" b="1" dirty="0" smtClean="0">
                <a:latin typeface="Consolas" panose="020B0609020204030204" pitchFamily="49" charset="0"/>
              </a:rPr>
              <a:t>let output = '';</a:t>
            </a:r>
          </a:p>
          <a:p>
            <a:r>
              <a:rPr lang="en-GB" sz="2800" b="1" dirty="0" smtClean="0">
                <a:latin typeface="Consolas" panose="020B0609020204030204" pitchFamily="49" charset="0"/>
              </a:rPr>
              <a:t>for (</a:t>
            </a:r>
            <a:r>
              <a:rPr lang="en-GB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let </a:t>
            </a:r>
            <a:r>
              <a:rPr lang="en-GB" sz="2800" b="1" dirty="0" smtClean="0">
                <a:latin typeface="Consolas" panose="020B0609020204030204" pitchFamily="49" charset="0"/>
              </a:rPr>
              <a:t>index </a:t>
            </a:r>
            <a:r>
              <a:rPr lang="en-GB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 </a:t>
            </a:r>
            <a:r>
              <a:rPr lang="en-GB" sz="2800" b="1" dirty="0" smtClean="0">
                <a:latin typeface="Consolas" panose="020B0609020204030204" pitchFamily="49" charset="0"/>
              </a:rPr>
              <a:t>numbers);</a:t>
            </a:r>
          </a:p>
          <a:p>
            <a:r>
              <a:rPr lang="en-GB" sz="2800" b="1" dirty="0" smtClean="0">
                <a:latin typeface="Consolas" panose="020B0609020204030204" pitchFamily="49" charset="0"/>
              </a:rPr>
              <a:t>    output += `${index} `;</a:t>
            </a:r>
          </a:p>
          <a:p>
            <a:r>
              <a:rPr lang="en-GB" sz="2800" b="1" dirty="0" smtClean="0">
                <a:latin typeface="Consolas" panose="020B0609020204030204" pitchFamily="49" charset="0"/>
              </a:rPr>
              <a:t>console.log(output);</a:t>
            </a:r>
            <a:endParaRPr lang="en-GB" sz="2800" b="1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0C4CA236-8FE0-4BB0-9BE3-BE229343BD41}"/>
              </a:ext>
            </a:extLst>
          </p:cNvPr>
          <p:cNvGrpSpPr/>
          <p:nvPr/>
        </p:nvGrpSpPr>
        <p:grpSpPr>
          <a:xfrm>
            <a:off x="8991600" y="1965659"/>
            <a:ext cx="2819400" cy="2819400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xmlns="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Arrow: Bent 11">
            <a:extLst>
              <a:ext uri="{FF2B5EF4-FFF2-40B4-BE49-F238E27FC236}">
                <a16:creationId xmlns:a16="http://schemas.microsoft.com/office/drawing/2014/main" xmlns="" id="{E5869E72-F7A3-41B2-9919-3CB5E49B044A}"/>
              </a:ext>
            </a:extLst>
          </p:cNvPr>
          <p:cNvSpPr/>
          <p:nvPr/>
        </p:nvSpPr>
        <p:spPr bwMode="auto">
          <a:xfrm flipV="1">
            <a:off x="3195588" y="5080593"/>
            <a:ext cx="1456667" cy="1454339"/>
          </a:xfrm>
          <a:prstGeom prst="ben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817CD88-F92B-40EC-8E71-63A069454CA9}"/>
              </a:ext>
            </a:extLst>
          </p:cNvPr>
          <p:cNvSpPr/>
          <p:nvPr/>
        </p:nvSpPr>
        <p:spPr bwMode="auto">
          <a:xfrm>
            <a:off x="5024387" y="5632297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GB" sz="4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GB" sz="4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GB" sz="4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GB" sz="4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GB" sz="4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940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Arrays are </a:t>
            </a:r>
            <a:r>
              <a:rPr lang="en-US" sz="3600" b="1" dirty="0">
                <a:solidFill>
                  <a:schemeClr val="bg1"/>
                </a:solidFill>
              </a:rPr>
              <a:t>sequence</a:t>
            </a:r>
            <a:r>
              <a:rPr lang="en-US" sz="3600" dirty="0">
                <a:solidFill>
                  <a:schemeClr val="bg2"/>
                </a:solidFill>
              </a:rPr>
              <a:t> of elements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Elements are numbered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from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3200" dirty="0">
                <a:solidFill>
                  <a:schemeClr val="bg2"/>
                </a:solidFill>
              </a:rPr>
              <a:t> 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Creating an array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 smtClean="0">
                <a:solidFill>
                  <a:schemeClr val="bg2"/>
                </a:solidFill>
              </a:rPr>
              <a:t>Accessing/Adding </a:t>
            </a:r>
            <a:r>
              <a:rPr lang="en-US" sz="3600" dirty="0">
                <a:solidFill>
                  <a:schemeClr val="bg2"/>
                </a:solidFill>
              </a:rPr>
              <a:t>array elements</a:t>
            </a:r>
            <a:endParaRPr lang="en-US" sz="36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 smtClean="0">
                <a:solidFill>
                  <a:schemeClr val="bg2"/>
                </a:solidFill>
              </a:rPr>
              <a:t>Iterating through array elements</a:t>
            </a:r>
            <a:endParaRPr lang="en-US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 smtClean="0">
                <a:solidFill>
                  <a:schemeClr val="bg2"/>
                </a:solidFill>
              </a:rPr>
              <a:t>For-of and For-in loops</a:t>
            </a:r>
            <a:endParaRPr lang="en-US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9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53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/>
              <a:t>tech</a:t>
            </a:r>
            <a:r>
              <a:rPr lang="en-GB" sz="11500" b="1" smtClean="0"/>
              <a:t>-</a:t>
            </a:r>
            <a:r>
              <a:rPr lang="en-US" sz="11500" b="1" smtClean="0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611" y="4535836"/>
            <a:ext cx="567031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6077" y="4535836"/>
            <a:ext cx="396317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2" name="Liebherr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63" r="-10163"/>
          <a:stretch/>
        </p:blipFill>
        <p:spPr>
          <a:xfrm>
            <a:off x="1066077" y="5566366"/>
            <a:ext cx="617877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643" r="-45643" b="-5187"/>
          <a:stretch/>
        </p:blipFill>
        <p:spPr>
          <a:xfrm>
            <a:off x="6030338" y="3505305"/>
            <a:ext cx="204737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1"/>
            <a:extLst/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575" y="2474775"/>
            <a:ext cx="579534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6077" y="2474775"/>
            <a:ext cx="385938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7109" y="1444245"/>
            <a:ext cx="24488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6077" y="1444245"/>
            <a:ext cx="418688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9"/>
            <a:extLst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822" y="1444245"/>
            <a:ext cx="271442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603" t="-8951" r="-47603" b="-8951"/>
          <a:stretch/>
        </p:blipFill>
        <p:spPr>
          <a:xfrm>
            <a:off x="7701088" y="5566366"/>
            <a:ext cx="342483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3"/>
            <a:extLst/>
          </p:cNvPr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934" t="-10753" r="-47934" b="-10753"/>
          <a:stretch/>
        </p:blipFill>
        <p:spPr bwMode="auto">
          <a:xfrm>
            <a:off x="8499140" y="3505306"/>
            <a:ext cx="262678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5"/>
            <a:extLst/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6077" y="3505306"/>
            <a:ext cx="454283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00541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127" y="1710324"/>
            <a:ext cx="8231744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15351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2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1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Arrays</a:t>
            </a:r>
            <a:r>
              <a:rPr lang="bg-BG" dirty="0"/>
              <a:t> </a:t>
            </a:r>
            <a:r>
              <a:rPr lang="en-GB" dirty="0"/>
              <a:t>in JS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Definition and Simple Usage</a:t>
            </a:r>
          </a:p>
        </p:txBody>
      </p:sp>
      <p:pic>
        <p:nvPicPr>
          <p:cNvPr id="4" name="Picture 1" descr="C:\Trash\array.png">
            <a:extLst>
              <a:ext uri="{FF2B5EF4-FFF2-40B4-BE49-F238E27FC236}">
                <a16:creationId xmlns:a16="http://schemas.microsoft.com/office/drawing/2014/main" xmlns="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89" y="1981200"/>
            <a:ext cx="3200022" cy="111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In </a:t>
            </a:r>
            <a:r>
              <a:rPr lang="en-US" dirty="0" smtClean="0"/>
              <a:t>programming </a:t>
            </a:r>
            <a:r>
              <a:rPr lang="en-US" b="1" dirty="0" smtClean="0">
                <a:solidFill>
                  <a:schemeClr val="bg1"/>
                </a:solidFill>
              </a:rPr>
              <a:t>array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sequence of elements</a:t>
            </a:r>
          </a:p>
          <a:p>
            <a:pPr>
              <a:lnSpc>
                <a:spcPct val="100000"/>
              </a:lnSpc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GB" dirty="0"/>
              <a:t>We can store </a:t>
            </a:r>
            <a:r>
              <a:rPr lang="en-GB" b="1" dirty="0">
                <a:solidFill>
                  <a:schemeClr val="bg1"/>
                </a:solidFill>
              </a:rPr>
              <a:t>multiple values</a:t>
            </a:r>
            <a:r>
              <a:rPr lang="en-GB" b="1" dirty="0"/>
              <a:t> </a:t>
            </a:r>
            <a:r>
              <a:rPr lang="en-GB" dirty="0"/>
              <a:t>in one variable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Elements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numbered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length-1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Arrays have </a:t>
            </a:r>
            <a:r>
              <a:rPr lang="en-US" b="1" dirty="0">
                <a:solidFill>
                  <a:schemeClr val="bg1"/>
                </a:solidFill>
              </a:rPr>
              <a:t>variable size </a:t>
            </a:r>
            <a:r>
              <a:rPr lang="en-US" dirty="0"/>
              <a:t>(</a:t>
            </a:r>
            <a:r>
              <a:rPr lang="en-US" b="1" noProof="1">
                <a:solidFill>
                  <a:schemeClr val="bg1"/>
                </a:solidFill>
              </a:rPr>
              <a:t>Array.length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can be resized (unlike C# / Java)</a:t>
            </a:r>
            <a:endParaRPr lang="bg-BG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Arrays?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574898" y="2294277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of 5 elements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597149" y="1875467"/>
            <a:ext cx="2549982" cy="652770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668937" y="3175778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of an array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DB2D72F6-E05A-422D-942F-879975A25C53}"/>
              </a:ext>
            </a:extLst>
          </p:cNvPr>
          <p:cNvGrpSpPr/>
          <p:nvPr/>
        </p:nvGrpSpPr>
        <p:grpSpPr>
          <a:xfrm>
            <a:off x="5093232" y="1866725"/>
            <a:ext cx="3287291" cy="1320402"/>
            <a:chOff x="3503612" y="2468444"/>
            <a:chExt cx="3849320" cy="15461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A9E06450-9973-4288-B848-E410984C9EC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DE926991-674D-4378-94D4-750356B9BCE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05AA947D-C1EC-496A-9A08-96BF6C19520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F37D478C-E72F-4603-995E-0A465815643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0CE90339-BCA5-4CAF-9D2D-385FBEA925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AC0BEC37-7587-4C55-AE9F-1D2BDA571846}"/>
                </a:ext>
              </a:extLst>
            </p:cNvPr>
            <p:cNvSpPr txBox="1"/>
            <p:nvPr/>
          </p:nvSpPr>
          <p:spPr>
            <a:xfrm>
              <a:off x="3662636" y="2468446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EC9327BA-5268-41E5-BA92-4EB29AF78882}"/>
                </a:ext>
              </a:extLst>
            </p:cNvPr>
            <p:cNvSpPr txBox="1"/>
            <p:nvPr/>
          </p:nvSpPr>
          <p:spPr>
            <a:xfrm>
              <a:off x="4424636" y="2468446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9A7DCF74-1BAE-499C-AF40-2FF7AC6E72B5}"/>
                </a:ext>
              </a:extLst>
            </p:cNvPr>
            <p:cNvSpPr txBox="1"/>
            <p:nvPr/>
          </p:nvSpPr>
          <p:spPr>
            <a:xfrm>
              <a:off x="5186636" y="2468444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A3652F60-A2F5-474B-BCD0-AD600D1F74A0}"/>
                </a:ext>
              </a:extLst>
            </p:cNvPr>
            <p:cNvSpPr txBox="1"/>
            <p:nvPr/>
          </p:nvSpPr>
          <p:spPr>
            <a:xfrm>
              <a:off x="5948637" y="2472750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C2C6BEB4-88DE-421D-8420-8857FE7C977B}"/>
                </a:ext>
              </a:extLst>
            </p:cNvPr>
            <p:cNvSpPr txBox="1"/>
            <p:nvPr/>
          </p:nvSpPr>
          <p:spPr>
            <a:xfrm>
              <a:off x="6708314" y="2468445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5" grpId="0" uiExpand="1" animBg="1"/>
      <p:bldP spid="16" grpId="0" animBg="1"/>
      <p:bldP spid="17" grpId="0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Creating</a:t>
            </a:r>
            <a:r>
              <a:rPr lang="en-US" dirty="0"/>
              <a:t> an array of numbers: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Accessing</a:t>
            </a:r>
            <a:r>
              <a:rPr lang="en-US" dirty="0"/>
              <a:t> array elements by index:</a:t>
            </a:r>
            <a:br>
              <a:rPr lang="en-US" dirty="0"/>
            </a:b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180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Assigning values </a:t>
            </a:r>
            <a:r>
              <a:rPr lang="en-US" dirty="0"/>
              <a:t>to the array elements: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33016" y="1882589"/>
            <a:ext cx="57911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numbers </a:t>
            </a:r>
            <a:r>
              <a:rPr lang="en-US" dirty="0"/>
              <a:t>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1, 2, 3, 4, 5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l</a:t>
            </a:r>
            <a:r>
              <a:rPr lang="en-US" dirty="0">
                <a:solidFill>
                  <a:schemeClr val="tx1"/>
                </a:solidFill>
              </a:rPr>
              <a:t>et names = </a:t>
            </a:r>
            <a:r>
              <a:rPr lang="en-US" dirty="0">
                <a:solidFill>
                  <a:schemeClr val="bg1"/>
                </a:solidFill>
              </a:rPr>
              <a:t>[]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33017" y="3679072"/>
            <a:ext cx="579119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/>
              <a:t>console.log(numbers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0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/>
              <a:t>); </a:t>
            </a:r>
            <a:r>
              <a:rPr lang="en-GB" i="1" dirty="0">
                <a:solidFill>
                  <a:schemeClr val="accent2"/>
                </a:solidFill>
              </a:rPr>
              <a:t>// 1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33016" y="4931209"/>
            <a:ext cx="7113704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3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=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1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+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  <a:p>
            <a:r>
              <a:rPr lang="en-US" dirty="0"/>
              <a:t>console.log(numbers</a:t>
            </a:r>
            <a:r>
              <a:rPr lang="en-US" dirty="0">
                <a:solidFill>
                  <a:schemeClr val="bg1"/>
                </a:solidFill>
              </a:rPr>
              <a:t>.length)</a:t>
            </a:r>
            <a:r>
              <a:rPr lang="en-US" dirty="0"/>
              <a:t>; </a:t>
            </a:r>
            <a:r>
              <a:rPr lang="en-US" dirty="0">
                <a:solidFill>
                  <a:schemeClr val="accent2"/>
                </a:solidFill>
              </a:rPr>
              <a:t>// 5</a:t>
            </a:r>
          </a:p>
          <a:p>
            <a:r>
              <a:rPr lang="en-US" dirty="0"/>
              <a:t>console.log(numbers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en-US" dirty="0"/>
              <a:t>; </a:t>
            </a:r>
            <a:r>
              <a:rPr lang="en-US" dirty="0">
                <a:solidFill>
                  <a:schemeClr val="accent2"/>
                </a:solidFill>
              </a:rPr>
              <a:t>// [1, 2, 3, 5, 5]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6290599" y="1280865"/>
            <a:ext cx="3044878" cy="1493693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are creating an Array using the </a:t>
            </a:r>
            <a:b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literal </a:t>
            </a:r>
            <a:r>
              <a:rPr lang="en-GB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 ]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813038" y="4713158"/>
            <a:ext cx="3044878" cy="1494693"/>
          </a:xfrm>
          <a:prstGeom prst="wedgeRoundRectCallout">
            <a:avLst>
              <a:gd name="adj1" fmla="val -30254"/>
              <a:gd name="adj2" fmla="val 325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the number of array elements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7197839" y="2996512"/>
            <a:ext cx="3044878" cy="1494692"/>
          </a:xfrm>
          <a:prstGeom prst="wedgeRoundRectCallout">
            <a:avLst>
              <a:gd name="adj1" fmla="val -41163"/>
              <a:gd name="adj2" fmla="val 244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[n]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 accesses elements by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2B1114CD-0D41-42AF-B9E7-E27185D56B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You are given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 holding numbers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Calculate and print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 of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en-US" dirty="0"/>
              <a:t> and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last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1622FDB9-549C-4887-AB66-C7A06693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First and Last Array Elements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2935878-6D0D-43DD-AA23-CC958939601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5959CE88-D6A5-4A1C-BBC7-38F8D07F7194}"/>
              </a:ext>
            </a:extLst>
          </p:cNvPr>
          <p:cNvSpPr txBox="1">
            <a:spLocks/>
          </p:cNvSpPr>
          <p:nvPr/>
        </p:nvSpPr>
        <p:spPr>
          <a:xfrm>
            <a:off x="865250" y="4565159"/>
            <a:ext cx="10537144" cy="17223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10000"/>
              </a:lnSpc>
            </a:pPr>
            <a:r>
              <a:rPr lang="en-US" sz="2400" dirty="0"/>
              <a:t>function sumFirstAndLast(arr) {</a:t>
            </a:r>
          </a:p>
          <a:p>
            <a:pPr>
              <a:lnSpc>
                <a:spcPct val="110000"/>
              </a:lnSpc>
            </a:pPr>
            <a:r>
              <a:rPr lang="en-GB" sz="2400" dirty="0"/>
              <a:t>  console.log(</a:t>
            </a:r>
            <a:r>
              <a:rPr lang="en-US" sz="2400" dirty="0"/>
              <a:t>Number(</a:t>
            </a:r>
            <a:r>
              <a:rPr lang="en-US" sz="2400" dirty="0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bg1"/>
                </a:solidFill>
              </a:rPr>
              <a:t>[0]</a:t>
            </a:r>
            <a:r>
              <a:rPr lang="en-US" sz="2400" dirty="0"/>
              <a:t>) + Number(arr[</a:t>
            </a:r>
            <a:r>
              <a:rPr lang="en-US" sz="2400" dirty="0">
                <a:solidFill>
                  <a:schemeClr val="bg1"/>
                </a:solidFill>
              </a:rPr>
              <a:t>arr.length - 1</a:t>
            </a:r>
            <a:r>
              <a:rPr lang="en-US" sz="2400" dirty="0"/>
              <a:t>]));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}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088F30B-0334-4DDE-96DA-6B134DC60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609" y="2741968"/>
            <a:ext cx="73448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40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709B4AE-7FC0-4073-B17A-58526681A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5531" y="3234410"/>
            <a:ext cx="7286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60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xmlns="" id="{46750322-78E9-453E-9ED9-EDAC9F3531F2}"/>
              </a:ext>
            </a:extLst>
          </p:cNvPr>
          <p:cNvSpPr/>
          <p:nvPr/>
        </p:nvSpPr>
        <p:spPr>
          <a:xfrm>
            <a:off x="2466882" y="335370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C551F1D-F619-4AEC-A9BD-86F376F36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7619" y="2988188"/>
            <a:ext cx="734484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D04AC319-FFCB-480E-8F24-1F86E0AB0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5541" y="3234410"/>
            <a:ext cx="7286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15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2" name="Right Arrow 7">
            <a:extLst>
              <a:ext uri="{FF2B5EF4-FFF2-40B4-BE49-F238E27FC236}">
                <a16:creationId xmlns:a16="http://schemas.microsoft.com/office/drawing/2014/main" xmlns="" id="{2AE707D2-E291-451E-9229-ACAC66766DDD}"/>
              </a:ext>
            </a:extLst>
          </p:cNvPr>
          <p:cNvSpPr/>
          <p:nvPr/>
        </p:nvSpPr>
        <p:spPr>
          <a:xfrm>
            <a:off x="5896892" y="335370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4C03CDC8-7320-492F-A4BF-4243D46E3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8530" y="3234410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7256667-D2B8-49D1-9954-B8B710A49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6452" y="3234410"/>
            <a:ext cx="7286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4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5" name="Right Arrow 7">
            <a:extLst>
              <a:ext uri="{FF2B5EF4-FFF2-40B4-BE49-F238E27FC236}">
                <a16:creationId xmlns:a16="http://schemas.microsoft.com/office/drawing/2014/main" xmlns="" id="{F2CE6F8A-38CF-4ECB-8B7C-74713B7287A7}"/>
              </a:ext>
            </a:extLst>
          </p:cNvPr>
          <p:cNvSpPr/>
          <p:nvPr/>
        </p:nvSpPr>
        <p:spPr>
          <a:xfrm>
            <a:off x="8967803" y="335370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E2FA8DD-0528-4DF0-9B45-047DB9701607}"/>
              </a:ext>
            </a:extLst>
          </p:cNvPr>
          <p:cNvSpPr txBox="1"/>
          <p:nvPr/>
        </p:nvSpPr>
        <p:spPr>
          <a:xfrm>
            <a:off x="892603" y="6424932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https://judge.softuni.bg/Contests/1243/Arrays-Lab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4459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days of week can be stored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of Week –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3000" y="1812252"/>
            <a:ext cx="40386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let </a:t>
            </a:r>
            <a:r>
              <a:rPr lang="en-US" dirty="0"/>
              <a:t>days = </a:t>
            </a:r>
            <a:r>
              <a:rPr lang="en-US" dirty="0">
                <a:solidFill>
                  <a:schemeClr val="bg1"/>
                </a:solidFill>
              </a:rPr>
              <a:t>[</a:t>
            </a:r>
          </a:p>
          <a:p>
            <a:r>
              <a:rPr lang="en-US" dirty="0"/>
              <a:t>  "Monday",</a:t>
            </a:r>
          </a:p>
          <a:p>
            <a:r>
              <a:rPr lang="en-US" dirty="0"/>
              <a:t>  "Tuesday",</a:t>
            </a:r>
          </a:p>
          <a:p>
            <a:r>
              <a:rPr lang="en-US" dirty="0"/>
              <a:t>  "Wednesday",</a:t>
            </a:r>
          </a:p>
          <a:p>
            <a:r>
              <a:rPr lang="en-US" dirty="0"/>
              <a:t>  "Thursday",</a:t>
            </a:r>
          </a:p>
          <a:p>
            <a:r>
              <a:rPr lang="en-US" dirty="0"/>
              <a:t>  "Friday",</a:t>
            </a:r>
          </a:p>
          <a:p>
            <a:r>
              <a:rPr lang="en-US" dirty="0"/>
              <a:t>  "Saturday",</a:t>
            </a:r>
          </a:p>
          <a:p>
            <a:r>
              <a:rPr lang="en-US" dirty="0"/>
              <a:t>  "Sunday"</a:t>
            </a:r>
          </a:p>
          <a:p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562600" y="3935245"/>
            <a:ext cx="622342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xmlns="" id="{5C2C46F1-195F-4E38-9272-FC4ABDD27A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5492278"/>
              </p:ext>
            </p:extLst>
          </p:nvPr>
        </p:nvGraphicFramePr>
        <p:xfrm>
          <a:off x="6571345" y="2113240"/>
          <a:ext cx="3540321" cy="4051808"/>
        </p:xfrm>
        <a:graphic>
          <a:graphicData uri="http://schemas.openxmlformats.org/drawingml/2006/table">
            <a:tbl>
              <a:tblPr/>
              <a:tblGrid>
                <a:gridCol w="15339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063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days[0]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days[1]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days[2]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days[3]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days[4]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days[5]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days[6]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16418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54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which receives a number and prints the </a:t>
            </a:r>
            <a:br>
              <a:rPr lang="en-US" dirty="0"/>
            </a:br>
            <a:r>
              <a:rPr lang="en-US" dirty="0"/>
              <a:t>corresponding  name of the day of week (in English).  </a:t>
            </a:r>
          </a:p>
          <a:p>
            <a:r>
              <a:rPr lang="en-US" dirty="0"/>
              <a:t>If the number is not a valid day, print "Invalid day!"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E2FA8DD-0528-4DF0-9B45-047DB970160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https://judge.softuni.bg/Contests/1243/Arrays-Lab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B60B38E-A641-4692-AD50-0F42666D8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544" y="3551279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3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60C190C-5682-42B0-ABDA-7A63DE6FC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467" y="3551279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Wednesday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xmlns="" id="{B6799AFA-A5D9-40AA-A422-CB702517A6C7}"/>
              </a:ext>
            </a:extLst>
          </p:cNvPr>
          <p:cNvSpPr/>
          <p:nvPr/>
        </p:nvSpPr>
        <p:spPr>
          <a:xfrm>
            <a:off x="2733817" y="3670576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3EDBEFF-8B38-4E9B-B1D4-F2D21C1F6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9085" y="3551279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33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765A3CF-5FD0-4DED-8903-704ECCD40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7007" y="3551279"/>
            <a:ext cx="316334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Invalid day!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7" name="Right Arrow 7">
            <a:extLst>
              <a:ext uri="{FF2B5EF4-FFF2-40B4-BE49-F238E27FC236}">
                <a16:creationId xmlns:a16="http://schemas.microsoft.com/office/drawing/2014/main" xmlns="" id="{3E233122-7A6E-4880-B4A9-43A833E59A3C}"/>
              </a:ext>
            </a:extLst>
          </p:cNvPr>
          <p:cNvSpPr/>
          <p:nvPr/>
        </p:nvSpPr>
        <p:spPr>
          <a:xfrm>
            <a:off x="7258358" y="3670576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60EF51CD-6049-45B2-8409-D28C51FA5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544" y="4643644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6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E50C6B5-DCE4-4E28-9E5D-5BCAA9BE7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467" y="4643644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Saturday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0" name="Right Arrow 7">
            <a:extLst>
              <a:ext uri="{FF2B5EF4-FFF2-40B4-BE49-F238E27FC236}">
                <a16:creationId xmlns:a16="http://schemas.microsoft.com/office/drawing/2014/main" xmlns="" id="{B0B9CA83-AFA0-4247-9BB9-76F5B1C4C1E9}"/>
              </a:ext>
            </a:extLst>
          </p:cNvPr>
          <p:cNvSpPr/>
          <p:nvPr/>
        </p:nvSpPr>
        <p:spPr>
          <a:xfrm>
            <a:off x="2733817" y="4762941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914E78ED-6292-477B-B223-CFA313AC4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9085" y="4643644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-3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4E188E64-FE63-4021-9294-ED9A06770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7007" y="4643644"/>
            <a:ext cx="316334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Invalid day!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7">
            <a:extLst>
              <a:ext uri="{FF2B5EF4-FFF2-40B4-BE49-F238E27FC236}">
                <a16:creationId xmlns:a16="http://schemas.microsoft.com/office/drawing/2014/main" xmlns="" id="{B4BA0BA2-A360-4688-A3A5-0F947294207E}"/>
              </a:ext>
            </a:extLst>
          </p:cNvPr>
          <p:cNvSpPr/>
          <p:nvPr/>
        </p:nvSpPr>
        <p:spPr>
          <a:xfrm>
            <a:off x="7258358" y="4762941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5365</TotalTime>
  <Words>1378</Words>
  <Application>Microsoft Office PowerPoint</Application>
  <PresentationFormat>Custom</PresentationFormat>
  <Paragraphs>329</Paragraphs>
  <Slides>33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1_SoftUni3_1</vt:lpstr>
      <vt:lpstr>Arrays</vt:lpstr>
      <vt:lpstr>Table of Contents</vt:lpstr>
      <vt:lpstr>Have a Question?</vt:lpstr>
      <vt:lpstr>PowerPoint Presentation</vt:lpstr>
      <vt:lpstr>What are Arrays?</vt:lpstr>
      <vt:lpstr>Creating Arrays</vt:lpstr>
      <vt:lpstr>Problem: Sum First and Last Array Elements</vt:lpstr>
      <vt:lpstr>Days of Week – Example</vt:lpstr>
      <vt:lpstr>Problem: Day of Week</vt:lpstr>
      <vt:lpstr>Solution: Day of Week</vt:lpstr>
      <vt:lpstr>Arrays of Different Types</vt:lpstr>
      <vt:lpstr>PowerPoint Presentation</vt:lpstr>
      <vt:lpstr>Simple Usage</vt:lpstr>
      <vt:lpstr>JS Arrays and Invalid Positions</vt:lpstr>
      <vt:lpstr>Pushing Elements in Array</vt:lpstr>
      <vt:lpstr>PowerPoint Presentation</vt:lpstr>
      <vt:lpstr>Printing Arrays on the Console</vt:lpstr>
      <vt:lpstr>Problem: Reverse an Array of Numbers</vt:lpstr>
      <vt:lpstr>Solution: Reverse an Array of Integers</vt:lpstr>
      <vt:lpstr>Printing Arrays with for / join</vt:lpstr>
      <vt:lpstr>Problem: Reverse Array of Strings</vt:lpstr>
      <vt:lpstr>Solution: Reverse Array of Strings</vt:lpstr>
      <vt:lpstr>PowerPoint Presentation</vt:lpstr>
      <vt:lpstr>For-of Loop</vt:lpstr>
      <vt:lpstr>Print an Array with For-of</vt:lpstr>
      <vt:lpstr>For-in Loop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Array - JS</dc:title>
  <dc:creator>Software University Foundation</dc:creator>
  <cp:keywords>Technology Fundamentals, js, programming, Software University, SoftUni, programming, coding, software development, education, training, course, array</cp:keywords>
  <cp:lastModifiedBy>Windows User</cp:lastModifiedBy>
  <cp:revision>129</cp:revision>
  <dcterms:created xsi:type="dcterms:W3CDTF">2018-05-23T13:08:44Z</dcterms:created>
  <dcterms:modified xsi:type="dcterms:W3CDTF">2019-01-17T12:49:29Z</dcterms:modified>
  <cp:category>Technology fundamentals;computer programming;software development;web development</cp:category>
</cp:coreProperties>
</file>