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74" r:id="rId2"/>
    <p:sldId id="276" r:id="rId3"/>
    <p:sldId id="527" r:id="rId4"/>
    <p:sldId id="564" r:id="rId5"/>
    <p:sldId id="581" r:id="rId6"/>
    <p:sldId id="566" r:id="rId7"/>
    <p:sldId id="583" r:id="rId8"/>
    <p:sldId id="555" r:id="rId9"/>
    <p:sldId id="542" r:id="rId10"/>
    <p:sldId id="577" r:id="rId11"/>
    <p:sldId id="552" r:id="rId12"/>
    <p:sldId id="553" r:id="rId13"/>
    <p:sldId id="569" r:id="rId14"/>
    <p:sldId id="570" r:id="rId15"/>
    <p:sldId id="554" r:id="rId16"/>
    <p:sldId id="580" r:id="rId17"/>
    <p:sldId id="557" r:id="rId18"/>
    <p:sldId id="572" r:id="rId19"/>
    <p:sldId id="573" r:id="rId20"/>
    <p:sldId id="574" r:id="rId21"/>
    <p:sldId id="575" r:id="rId22"/>
    <p:sldId id="576" r:id="rId23"/>
    <p:sldId id="559" r:id="rId24"/>
    <p:sldId id="560" r:id="rId25"/>
    <p:sldId id="562" r:id="rId26"/>
    <p:sldId id="579" r:id="rId27"/>
    <p:sldId id="563" r:id="rId28"/>
    <p:sldId id="510" r:id="rId29"/>
    <p:sldId id="546" r:id="rId30"/>
    <p:sldId id="586" r:id="rId31"/>
    <p:sldId id="585" r:id="rId32"/>
    <p:sldId id="549" r:id="rId33"/>
    <p:sldId id="55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27"/>
          </p14:sldIdLst>
        </p14:section>
        <p14:section name="Array Behavior" id="{3E6E2F49-E25C-45D3-A7F4-24128D1ED69B}">
          <p14:sldIdLst>
            <p14:sldId id="564"/>
            <p14:sldId id="581"/>
            <p14:sldId id="566"/>
            <p14:sldId id="583"/>
          </p14:sldIdLst>
        </p14:section>
        <p14:section name="Array Operations" id="{1EDEA509-5140-4004-8D86-45548348D3E2}">
          <p14:sldIdLst>
            <p14:sldId id="555"/>
            <p14:sldId id="542"/>
            <p14:sldId id="577"/>
            <p14:sldId id="552"/>
            <p14:sldId id="553"/>
            <p14:sldId id="569"/>
            <p14:sldId id="570"/>
            <p14:sldId id="554"/>
            <p14:sldId id="580"/>
            <p14:sldId id="557"/>
            <p14:sldId id="572"/>
            <p14:sldId id="573"/>
            <p14:sldId id="574"/>
            <p14:sldId id="575"/>
            <p14:sldId id="576"/>
          </p14:sldIdLst>
        </p14:section>
        <p14:section name="Sorting Arrays" id="{10D6C98B-0953-40D6-A298-7C16FF685F62}">
          <p14:sldIdLst>
            <p14:sldId id="559"/>
            <p14:sldId id="560"/>
            <p14:sldId id="562"/>
            <p14:sldId id="579"/>
            <p14:sldId id="563"/>
          </p14:sldIdLst>
        </p14:section>
        <p14:section name="Conclusion" id="{10E03AB1-9AA8-4E86-9A64-D741901E50A2}">
          <p14:sldIdLst>
            <p14:sldId id="510"/>
            <p14:sldId id="546"/>
            <p14:sldId id="586"/>
            <p14:sldId id="585"/>
            <p14:sldId id="549"/>
            <p14:sldId id="55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4C3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-562" y="-77"/>
      </p:cViewPr>
      <p:guideLst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06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7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8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0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589" y="4869900"/>
            <a:ext cx="8940800" cy="9037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589" y="5754968"/>
            <a:ext cx="89408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236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0.png"/><Relationship Id="rId10" Type="http://schemas.openxmlformats.org/officeDocument/2006/relationships/image" Target="../media/image5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4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34465"/>
                </a:solidFill>
              </a:rPr>
              <a:t>Additional Array Operations</a:t>
            </a:r>
            <a:endParaRPr lang="en-US" b="1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Advanced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2904AD3-1C1F-457A-83A6-47555EF84462}"/>
              </a:ext>
            </a:extLst>
          </p:cNvPr>
          <p:cNvGrpSpPr/>
          <p:nvPr/>
        </p:nvGrpSpPr>
        <p:grpSpPr>
          <a:xfrm>
            <a:off x="2709393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Calculate </a:t>
            </a:r>
            <a:r>
              <a:rPr lang="en-US" sz="3200" dirty="0"/>
              <a:t>and </a:t>
            </a:r>
            <a:r>
              <a:rPr lang="en-US" sz="3200" dirty="0" smtClean="0"/>
              <a:t>print </a:t>
            </a:r>
            <a:r>
              <a:rPr lang="en-US" sz="3200" dirty="0"/>
              <a:t>the sum of </a:t>
            </a:r>
            <a:r>
              <a:rPr lang="en-US" sz="3200" dirty="0" smtClean="0"/>
              <a:t>the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first</a:t>
            </a:r>
            <a:r>
              <a:rPr lang="en-US" sz="3200" dirty="0" smtClean="0"/>
              <a:t> </a:t>
            </a:r>
            <a:r>
              <a:rPr lang="en-US" sz="3200" dirty="0"/>
              <a:t>and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elements in an </a:t>
            </a:r>
            <a:r>
              <a:rPr lang="en-US" sz="3200" dirty="0" smtClean="0"/>
              <a:t>array</a:t>
            </a:r>
            <a:endParaRPr lang="en-US" sz="3200" dirty="0"/>
          </a:p>
          <a:p>
            <a:r>
              <a:rPr lang="en-US" sz="3200" dirty="0"/>
              <a:t>The input comes as </a:t>
            </a:r>
            <a:r>
              <a:rPr lang="en-US" sz="3200" b="1" dirty="0">
                <a:solidFill>
                  <a:schemeClr val="bg1"/>
                </a:solidFill>
              </a:rPr>
              <a:t>array of string </a:t>
            </a:r>
            <a:r>
              <a:rPr lang="en-US" sz="3200" dirty="0"/>
              <a:t>elements holding </a:t>
            </a:r>
            <a:r>
              <a:rPr lang="en-US" sz="3200" dirty="0" smtClean="0"/>
              <a:t>numbers</a:t>
            </a:r>
            <a:endParaRPr lang="en-US" sz="3200" dirty="0"/>
          </a:p>
          <a:p>
            <a:r>
              <a:rPr lang="en-US" sz="3200" dirty="0"/>
              <a:t>The output is the return value of your </a:t>
            </a:r>
            <a:r>
              <a:rPr lang="en-US" sz="3200" dirty="0" smtClean="0"/>
              <a:t>function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Sum First Last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45362" y="5090526"/>
            <a:ext cx="4609334" cy="697725"/>
            <a:chOff x="338328" y="4480560"/>
            <a:chExt cx="4609334" cy="697725"/>
          </a:xfrm>
        </p:grpSpPr>
        <p:sp>
          <p:nvSpPr>
            <p:cNvPr id="5" name="TextBox 4"/>
            <p:cNvSpPr txBox="1"/>
            <p:nvPr/>
          </p:nvSpPr>
          <p:spPr>
            <a:xfrm>
              <a:off x="338328" y="4480560"/>
              <a:ext cx="2698797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[</a:t>
              </a:r>
              <a:r>
                <a:rPr lang="en-US" sz="2800" b="1" dirty="0" smtClean="0"/>
                <a:t>'20', </a:t>
              </a:r>
              <a:r>
                <a:rPr lang="en-US" sz="2800" b="1" dirty="0"/>
                <a:t>'30', '40']</a:t>
              </a:r>
            </a:p>
          </p:txBody>
        </p:sp>
        <p:sp>
          <p:nvSpPr>
            <p:cNvPr id="6" name="Right Arrow 7"/>
            <p:cNvSpPr/>
            <p:nvPr/>
          </p:nvSpPr>
          <p:spPr>
            <a:xfrm>
              <a:off x="3450995" y="46873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8982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 smtClean="0"/>
                <a:t>60</a:t>
              </a:r>
              <a:endParaRPr lang="en-US" sz="28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40" y="3966962"/>
            <a:ext cx="4048502" cy="759796"/>
            <a:chOff x="6144768" y="4486200"/>
            <a:chExt cx="4048502" cy="759796"/>
          </a:xfrm>
        </p:grpSpPr>
        <p:sp>
          <p:nvSpPr>
            <p:cNvPr id="10" name="TextBox 9"/>
            <p:cNvSpPr txBox="1"/>
            <p:nvPr/>
          </p:nvSpPr>
          <p:spPr>
            <a:xfrm>
              <a:off x="6144768" y="4486200"/>
              <a:ext cx="2167128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 smtClean="0"/>
                <a:t>  </a:t>
              </a:r>
              <a:r>
                <a:rPr lang="en-US" sz="2800" b="1" dirty="0" smtClean="0"/>
                <a:t>['5' , '10']</a:t>
              </a:r>
              <a:endParaRPr lang="en-US" sz="28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24590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 smtClean="0"/>
                <a:t>60</a:t>
              </a:r>
              <a:endParaRPr lang="en-US" sz="2800" b="1" dirty="0"/>
            </a:p>
          </p:txBody>
        </p:sp>
        <p:sp>
          <p:nvSpPr>
            <p:cNvPr id="12" name="Right Arrow 7"/>
            <p:cNvSpPr/>
            <p:nvPr/>
          </p:nvSpPr>
          <p:spPr>
            <a:xfrm>
              <a:off x="8605821" y="469300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4728" y="3894003"/>
            <a:ext cx="5559552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function </a:t>
            </a:r>
            <a:r>
              <a:rPr lang="en-US" sz="2400" b="1" dirty="0" smtClean="0">
                <a:latin typeface="Consolas" pitchFamily="49" charset="0"/>
              </a:rPr>
              <a:t>solve(input)</a:t>
            </a:r>
            <a:r>
              <a:rPr lang="bg-BG" sz="2400" b="1" dirty="0" smtClean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{</a:t>
            </a:r>
            <a:endParaRPr lang="en-US" sz="24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 smtClean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input </a:t>
            </a:r>
            <a:r>
              <a:rPr lang="en-US" sz="2400" b="1" dirty="0">
                <a:latin typeface="Consolas" pitchFamily="49" charset="0"/>
              </a:rPr>
              <a:t>= </a:t>
            </a:r>
            <a:r>
              <a:rPr lang="en-US" sz="2400" b="1" dirty="0" err="1" smtClean="0">
                <a:latin typeface="Consolas" pitchFamily="49" charset="0"/>
              </a:rPr>
              <a:t>input.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dirty="0" smtClean="0">
                <a:latin typeface="Consolas" pitchFamily="49" charset="0"/>
              </a:rPr>
              <a:t>(Number</a:t>
            </a:r>
            <a:r>
              <a:rPr lang="en-US" sz="2400" b="1" dirty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console.log(input[0</a:t>
            </a:r>
            <a:r>
              <a:rPr lang="en-US" sz="2400" b="1" dirty="0">
                <a:latin typeface="Consolas" pitchFamily="49" charset="0"/>
              </a:rPr>
              <a:t>] </a:t>
            </a:r>
            <a:endParaRPr lang="en-US" sz="2400" b="1" dirty="0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              + input</a:t>
            </a:r>
            <a:r>
              <a:rPr lang="bg-BG" sz="2400" b="1" dirty="0" smtClean="0">
                <a:latin typeface="Consolas" pitchFamily="49" charset="0"/>
              </a:rPr>
              <a:t>.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pop()</a:t>
            </a:r>
            <a:r>
              <a:rPr lang="en-US" sz="2400" b="1" dirty="0" smtClean="0">
                <a:latin typeface="Consolas" pitchFamily="49" charset="0"/>
              </a:rPr>
              <a:t>);</a:t>
            </a:r>
            <a:endParaRPr lang="en-US" sz="24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1446590" y="6476241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 smtClean="0"/>
              <a:t>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push</a:t>
            </a:r>
            <a:r>
              <a:rPr lang="en-US" dirty="0" smtClean="0"/>
              <a:t> method adds </a:t>
            </a:r>
            <a:r>
              <a:rPr lang="en-US" b="1" dirty="0" smtClean="0">
                <a:solidFill>
                  <a:schemeClr val="bg1"/>
                </a:solidFill>
              </a:rPr>
              <a:t>one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bg1"/>
                </a:solidFill>
              </a:rPr>
              <a:t>more</a:t>
            </a:r>
            <a:r>
              <a:rPr lang="en-US" dirty="0" smtClean="0"/>
              <a:t> elements to the end of an </a:t>
            </a:r>
            <a:br>
              <a:rPr lang="en-US" dirty="0" smtClean="0"/>
            </a:br>
            <a:r>
              <a:rPr lang="en-US" dirty="0" smtClean="0"/>
              <a:t>array and returns the new length of the array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Pushing Into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456" y="2595605"/>
            <a:ext cx="8842248" cy="25202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</a:t>
            </a:r>
            <a:r>
              <a:rPr lang="en-US" sz="2800" b="1" dirty="0" smtClean="0">
                <a:latin typeface="Consolas" pitchFamily="49" charset="0"/>
              </a:rPr>
              <a:t>et fruits = ["</a:t>
            </a:r>
            <a:r>
              <a:rPr lang="en-US" sz="2800" b="1" dirty="0" err="1" smtClean="0">
                <a:latin typeface="Consolas" pitchFamily="49" charset="0"/>
              </a:rPr>
              <a:t>apple","banana","kiwi</a:t>
            </a:r>
            <a:r>
              <a:rPr lang="en-US" sz="2800" b="1" dirty="0" smtClean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 smtClean="0">
                <a:latin typeface="Consolas" pitchFamily="49" charset="0"/>
              </a:rPr>
              <a:t>fruits.push</a:t>
            </a:r>
            <a:r>
              <a:rPr lang="en-US" sz="2800" b="1" dirty="0" smtClean="0">
                <a:latin typeface="Consolas" pitchFamily="49" charset="0"/>
              </a:rPr>
              <a:t>("pineapple");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console.log(fruits); </a:t>
            </a:r>
            <a:br>
              <a:rPr lang="en-US" sz="2800" b="1" dirty="0" smtClean="0">
                <a:latin typeface="Consolas" pitchFamily="49" charset="0"/>
              </a:rPr>
            </a:br>
            <a:r>
              <a:rPr lang="en-US" sz="2800" b="1" dirty="0" smtClean="0">
                <a:latin typeface="Consolas" pitchFamily="49" charset="0"/>
              </a:rPr>
              <a:t> 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 smtClean="0">
                <a:solidFill>
                  <a:schemeClr val="accent2"/>
                </a:solidFill>
                <a:latin typeface="Consolas" pitchFamily="49" charset="0"/>
              </a:rPr>
              <a:t>apple","banana","kiwi","pineapple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 smtClean="0">
              <a:latin typeface="Consolas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493274" y="5188583"/>
            <a:ext cx="4580612" cy="680634"/>
          </a:xfrm>
          <a:prstGeom prst="wedgeRoundRectCallout">
            <a:avLst>
              <a:gd name="adj1" fmla="val 35770"/>
              <a:gd name="adj2" fmla="val -1032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</a:rPr>
              <a:t>Element is added at the end</a:t>
            </a:r>
            <a:endParaRPr lang="en-US" sz="28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2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Shifting and Unshifting</a:t>
            </a:r>
            <a:endParaRPr lang="en-US" sz="4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359" y="2028677"/>
            <a:ext cx="1038758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let </a:t>
            </a:r>
            <a:r>
              <a:rPr lang="en-US" sz="2800" b="1" dirty="0" err="1" smtClean="0">
                <a:latin typeface="Consolas" pitchFamily="49" charset="0"/>
              </a:rPr>
              <a:t>myArray</a:t>
            </a:r>
            <a:r>
              <a:rPr lang="en-US" sz="2800" b="1" dirty="0" smtClean="0">
                <a:latin typeface="Consolas" pitchFamily="49" charset="0"/>
              </a:rPr>
              <a:t> = ["</a:t>
            </a:r>
            <a:r>
              <a:rPr lang="en-US" sz="2800" b="1" dirty="0" err="1" smtClean="0">
                <a:latin typeface="Consolas" pitchFamily="49" charset="0"/>
              </a:rPr>
              <a:t>one","two","three","four","five</a:t>
            </a:r>
            <a:r>
              <a:rPr lang="en-US" sz="2800" b="1" dirty="0" smtClean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 smtClean="0">
                <a:latin typeface="Consolas" pitchFamily="49" charset="0"/>
              </a:rPr>
              <a:t>myArray.shift</a:t>
            </a:r>
            <a:r>
              <a:rPr lang="en-US" sz="2800" b="1" dirty="0" smtClean="0">
                <a:latin typeface="Consolas" pitchFamily="49" charset="0"/>
              </a:rPr>
              <a:t>(); 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 smtClean="0">
                <a:solidFill>
                  <a:schemeClr val="accent2"/>
                </a:solidFill>
                <a:latin typeface="Consolas" pitchFamily="49" charset="0"/>
              </a:rPr>
              <a:t>two","three","four","five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"]</a:t>
            </a:r>
            <a:r>
              <a:rPr lang="en-US" sz="2800" b="1" dirty="0" smtClean="0">
                <a:latin typeface="Consolas" pitchFamily="49" charset="0"/>
              </a:rPr>
              <a:t> 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411" y="1074958"/>
            <a:ext cx="9560052" cy="32650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71500" indent="-5715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3600" b="1" dirty="0" smtClean="0">
                <a:solidFill>
                  <a:schemeClr val="bg1"/>
                </a:solidFill>
              </a:rPr>
              <a:t>shift</a:t>
            </a:r>
            <a:r>
              <a:rPr lang="en-US" sz="3600" b="1" dirty="0">
                <a:solidFill>
                  <a:schemeClr val="bg1"/>
                </a:solidFill>
              </a:rPr>
              <a:t>() </a:t>
            </a:r>
            <a:r>
              <a:rPr lang="en-US" sz="3600" dirty="0"/>
              <a:t>- </a:t>
            </a:r>
            <a:r>
              <a:rPr lang="en-US" sz="3600" dirty="0" smtClean="0"/>
              <a:t>Removes </a:t>
            </a:r>
            <a:r>
              <a:rPr lang="en-US" sz="3600" dirty="0"/>
              <a:t>the first element of an </a:t>
            </a:r>
            <a:r>
              <a:rPr lang="en-US" sz="3600" dirty="0" smtClean="0"/>
              <a:t>array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 smtClean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 smtClean="0">
              <a:solidFill>
                <a:schemeClr val="bg1"/>
              </a:solidFill>
            </a:endParaRPr>
          </a:p>
          <a:p>
            <a:pPr marL="571500" indent="-5715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3600" b="1" dirty="0" smtClean="0">
                <a:solidFill>
                  <a:schemeClr val="bg1"/>
                </a:solidFill>
              </a:rPr>
              <a:t> unshift() </a:t>
            </a:r>
            <a:r>
              <a:rPr lang="en-US" sz="3600" dirty="0" smtClean="0"/>
              <a:t>- Adds elements to the beginning 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80359" y="4366043"/>
            <a:ext cx="1038758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let </a:t>
            </a:r>
            <a:r>
              <a:rPr lang="en-US" sz="2800" b="1" dirty="0" err="1" smtClean="0">
                <a:latin typeface="Consolas" pitchFamily="49" charset="0"/>
              </a:rPr>
              <a:t>myArray</a:t>
            </a:r>
            <a:r>
              <a:rPr lang="en-US" sz="2800" b="1" dirty="0" smtClean="0">
                <a:latin typeface="Consolas" pitchFamily="49" charset="0"/>
              </a:rPr>
              <a:t> = ["</a:t>
            </a:r>
            <a:r>
              <a:rPr lang="en-US" sz="2800" b="1" dirty="0" err="1" smtClean="0">
                <a:latin typeface="Consolas" pitchFamily="49" charset="0"/>
              </a:rPr>
              <a:t>red","green","blue</a:t>
            </a:r>
            <a:r>
              <a:rPr lang="en-US" sz="2800" b="1" dirty="0" smtClean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 smtClean="0">
                <a:latin typeface="Consolas" pitchFamily="49" charset="0"/>
              </a:rPr>
              <a:t>myArray.unshift</a:t>
            </a:r>
            <a:r>
              <a:rPr lang="en-US" sz="2800" b="1" dirty="0" smtClean="0">
                <a:latin typeface="Consolas" pitchFamily="49" charset="0"/>
              </a:rPr>
              <a:t>("purple");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["</a:t>
            </a:r>
            <a:r>
              <a:rPr lang="en-US" sz="2800" b="1" i="1" dirty="0" err="1" smtClean="0">
                <a:solidFill>
                  <a:schemeClr val="accent2"/>
                </a:solidFill>
                <a:latin typeface="Consolas" pitchFamily="49" charset="0"/>
              </a:rPr>
              <a:t>purple","red","green","blue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7267435" y="5025670"/>
            <a:ext cx="3373966" cy="658368"/>
          </a:xfrm>
          <a:prstGeom prst="wedgeRoundRectCallout">
            <a:avLst>
              <a:gd name="adj1" fmla="val -86844"/>
              <a:gd name="adj2" fmla="val -16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element added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63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92754"/>
            <a:ext cx="11807897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You are given an array of numbers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</a:p>
          <a:p>
            <a:pPr lvl="1"/>
            <a:r>
              <a:rPr lang="en-US" dirty="0"/>
              <a:t>Process them one by one and produce a new array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dirty="0"/>
              <a:t>Prepend 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negative</a:t>
            </a:r>
            <a:r>
              <a:rPr lang="en-US" dirty="0"/>
              <a:t> element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front</a:t>
            </a:r>
            <a:r>
              <a:rPr lang="en-US" dirty="0"/>
              <a:t> of result</a:t>
            </a:r>
          </a:p>
          <a:p>
            <a:pPr lvl="2"/>
            <a:r>
              <a:rPr lang="en-US" dirty="0"/>
              <a:t>Append 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positive</a:t>
            </a:r>
            <a:r>
              <a:rPr lang="en-US" dirty="0"/>
              <a:t> (or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/>
              <a:t>) element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dirty="0"/>
              <a:t> of </a:t>
            </a:r>
            <a:r>
              <a:rPr lang="en-US" dirty="0" smtClean="0"/>
              <a:t>result</a:t>
            </a:r>
          </a:p>
          <a:p>
            <a:pPr lvl="2"/>
            <a:r>
              <a:rPr lang="en-US" dirty="0" smtClean="0"/>
              <a:t>Print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dirty="0"/>
              <a:t> array, each element at separate 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77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451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317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3489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9227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7885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015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589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455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447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2935" y="1319029"/>
            <a:ext cx="1045652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arr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){</a:t>
            </a:r>
            <a:endParaRPr lang="en-US" sz="28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 &lt; 0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){</a:t>
            </a:r>
            <a:endParaRPr lang="en-US" sz="28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result.</a:t>
            </a:r>
            <a:r>
              <a:rPr lang="en-US" sz="28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 else {</a:t>
            </a:r>
            <a:endParaRPr lang="en-US" sz="28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result.</a:t>
            </a:r>
            <a:r>
              <a:rPr lang="en-US" sz="28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console.log(result.</a:t>
            </a:r>
            <a:r>
              <a:rPr lang="en-US" sz="28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6590" y="6399795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 smtClean="0"/>
              <a:t>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3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Elements can be removed by using </a:t>
            </a:r>
            <a:r>
              <a:rPr lang="en-US" b="1" dirty="0" smtClean="0">
                <a:solidFill>
                  <a:schemeClr val="bg1"/>
                </a:solidFill>
              </a:rPr>
              <a:t>delete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 smtClean="0"/>
              <a:t>Using delete may leave </a:t>
            </a:r>
            <a:r>
              <a:rPr lang="en-US" b="1" dirty="0" smtClean="0">
                <a:solidFill>
                  <a:schemeClr val="bg1"/>
                </a:solidFill>
              </a:rPr>
              <a:t>undefined spots </a:t>
            </a:r>
            <a:r>
              <a:rPr lang="en-US" dirty="0" smtClean="0"/>
              <a:t>in the array</a:t>
            </a:r>
          </a:p>
          <a:p>
            <a:r>
              <a:rPr lang="en-US" dirty="0" smtClean="0"/>
              <a:t>Use </a:t>
            </a:r>
            <a:r>
              <a:rPr lang="en-US" b="1" dirty="0" smtClean="0">
                <a:solidFill>
                  <a:schemeClr val="bg1"/>
                </a:solidFill>
              </a:rPr>
              <a:t>pop()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bg1"/>
                </a:solidFill>
              </a:rPr>
              <a:t>shift()</a:t>
            </a:r>
            <a:r>
              <a:rPr lang="en-US" dirty="0" smtClean="0"/>
              <a:t> instead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22576" y="2066544"/>
            <a:ext cx="927201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let </a:t>
            </a:r>
            <a:r>
              <a:rPr lang="en-US" sz="2800" b="1" dirty="0" err="1" smtClean="0">
                <a:latin typeface="Consolas" pitchFamily="49" charset="0"/>
              </a:rPr>
              <a:t>myArray</a:t>
            </a:r>
            <a:r>
              <a:rPr lang="en-US" sz="2800" b="1" dirty="0" smtClean="0">
                <a:latin typeface="Consolas" pitchFamily="49" charset="0"/>
              </a:rPr>
              <a:t> = ["</a:t>
            </a:r>
            <a:r>
              <a:rPr lang="en-US" sz="2800" b="1" dirty="0" err="1" smtClean="0">
                <a:latin typeface="Consolas" pitchFamily="49" charset="0"/>
              </a:rPr>
              <a:t>one","two","three","four</a:t>
            </a:r>
            <a:r>
              <a:rPr lang="en-US" sz="2800" b="1" dirty="0" smtClean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bg1"/>
                </a:solidFill>
                <a:latin typeface="Consolas" pitchFamily="49" charset="0"/>
              </a:rPr>
              <a:t>delete</a:t>
            </a:r>
            <a:r>
              <a:rPr lang="en-US" sz="2800" b="1" dirty="0" smtClean="0">
                <a:latin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</a:rPr>
              <a:t>myArray</a:t>
            </a:r>
            <a:r>
              <a:rPr lang="en-US" sz="2800" b="1" dirty="0" smtClean="0">
                <a:latin typeface="Consolas" pitchFamily="49" charset="0"/>
              </a:rPr>
              <a:t>[0];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// Changes the first element to undefined</a:t>
            </a:r>
            <a:endParaRPr lang="en-US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97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slice() </a:t>
            </a:r>
            <a:r>
              <a:rPr lang="en-US" dirty="0" smtClean="0"/>
              <a:t>function returns a newly created array</a:t>
            </a:r>
          </a:p>
          <a:p>
            <a:r>
              <a:rPr lang="en-US" dirty="0" smtClean="0"/>
              <a:t>Can </a:t>
            </a:r>
            <a:r>
              <a:rPr lang="en-US" b="1" dirty="0" smtClean="0">
                <a:solidFill>
                  <a:schemeClr val="bg1"/>
                </a:solidFill>
              </a:rPr>
              <a:t>remove</a:t>
            </a:r>
            <a:r>
              <a:rPr lang="en-US" dirty="0" smtClean="0"/>
              <a:t> a range of elements from selected </a:t>
            </a:r>
            <a:r>
              <a:rPr lang="en-US" b="1" dirty="0" smtClean="0">
                <a:solidFill>
                  <a:schemeClr val="bg1"/>
                </a:solidFill>
              </a:rPr>
              <a:t>start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bg1"/>
                </a:solidFill>
              </a:rPr>
              <a:t>end</a:t>
            </a:r>
          </a:p>
          <a:p>
            <a:r>
              <a:rPr lang="en-US" dirty="0" smtClean="0"/>
              <a:t>Note that the original array will </a:t>
            </a:r>
            <a:r>
              <a:rPr lang="en-US" b="1" dirty="0" smtClean="0">
                <a:solidFill>
                  <a:schemeClr val="bg1"/>
                </a:solidFill>
              </a:rPr>
              <a:t>not be modified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Arrays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8945" y="3345511"/>
            <a:ext cx="10945368" cy="29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 smtClean="0">
                <a:latin typeface="Consolas" pitchFamily="49" charset="0"/>
              </a:rPr>
              <a:t>let </a:t>
            </a:r>
            <a:r>
              <a:rPr lang="en-US" sz="2700" b="1" dirty="0" err="1" smtClean="0">
                <a:latin typeface="Consolas" pitchFamily="49" charset="0"/>
              </a:rPr>
              <a:t>myArray</a:t>
            </a:r>
            <a:r>
              <a:rPr lang="en-US" sz="2700" b="1" dirty="0" smtClean="0">
                <a:latin typeface="Consolas" pitchFamily="49" charset="0"/>
              </a:rPr>
              <a:t> = ["</a:t>
            </a:r>
            <a:r>
              <a:rPr lang="en-US" sz="2700" b="1" dirty="0" err="1" smtClean="0">
                <a:latin typeface="Consolas" pitchFamily="49" charset="0"/>
              </a:rPr>
              <a:t>one","two","three","four","five</a:t>
            </a:r>
            <a:r>
              <a:rPr lang="en-US" sz="2700" b="1" dirty="0" smtClean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</a:t>
            </a:r>
            <a:r>
              <a:rPr lang="en-US" sz="2700" b="1" dirty="0" smtClean="0">
                <a:latin typeface="Consolas" pitchFamily="49" charset="0"/>
              </a:rPr>
              <a:t>et sliced = </a:t>
            </a:r>
            <a:r>
              <a:rPr lang="en-US" sz="2700" b="1" dirty="0" err="1" smtClean="0">
                <a:latin typeface="Consolas" pitchFamily="49" charset="0"/>
              </a:rPr>
              <a:t>myArray.</a:t>
            </a:r>
            <a:r>
              <a:rPr lang="en-US" sz="2700" b="1" dirty="0" err="1" smtClean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 smtClean="0">
                <a:latin typeface="Consolas" pitchFamily="49" charset="0"/>
              </a:rPr>
              <a:t>(2);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</a:t>
            </a:r>
            <a:r>
              <a:rPr lang="en-US" sz="2700" b="1" dirty="0" smtClean="0">
                <a:latin typeface="Consolas" pitchFamily="49" charset="0"/>
              </a:rPr>
              <a:t>onsole.log(</a:t>
            </a:r>
            <a:r>
              <a:rPr lang="en-US" sz="2700" b="1" dirty="0" err="1" smtClean="0">
                <a:latin typeface="Consolas" pitchFamily="49" charset="0"/>
              </a:rPr>
              <a:t>myArray</a:t>
            </a:r>
            <a:r>
              <a:rPr lang="en-US" sz="2700" b="1" dirty="0" smtClean="0">
                <a:latin typeface="Consolas" pitchFamily="49" charset="0"/>
              </a:rPr>
              <a:t>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700" b="1" i="1" dirty="0" smtClean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7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one","two","three","four","five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 smtClean="0">
                <a:latin typeface="Consolas" pitchFamily="49" charset="0"/>
              </a:rPr>
              <a:t>console.log(sliced); </a:t>
            </a:r>
            <a:r>
              <a:rPr lang="en-US" sz="2700" b="1" i="1" dirty="0" smtClean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700" b="1" i="1" dirty="0" err="1" smtClean="0">
                <a:solidFill>
                  <a:schemeClr val="accent2"/>
                </a:solidFill>
                <a:latin typeface="Consolas" pitchFamily="49" charset="0"/>
              </a:rPr>
              <a:t>three","four","five</a:t>
            </a:r>
            <a:r>
              <a:rPr lang="en-US" sz="2700" b="1" i="1" dirty="0" smtClean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700" b="1" dirty="0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 smtClean="0">
                <a:latin typeface="Consolas" pitchFamily="49" charset="0"/>
              </a:rPr>
              <a:t>console.log(</a:t>
            </a:r>
            <a:r>
              <a:rPr lang="en-US" sz="2700" b="1" dirty="0" err="1" smtClean="0">
                <a:latin typeface="Consolas" pitchFamily="49" charset="0"/>
              </a:rPr>
              <a:t>myArray.</a:t>
            </a:r>
            <a:r>
              <a:rPr lang="en-US" sz="2700" b="1" dirty="0" err="1" smtClean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 smtClean="0">
                <a:latin typeface="Consolas" pitchFamily="49" charset="0"/>
              </a:rPr>
              <a:t>(2,4));</a:t>
            </a:r>
            <a:r>
              <a:rPr lang="en-US" sz="2700" b="1" i="1" dirty="0" smtClean="0">
                <a:solidFill>
                  <a:schemeClr val="accent2"/>
                </a:solidFill>
                <a:latin typeface="Consolas" pitchFamily="49" charset="0"/>
              </a:rPr>
              <a:t> // ["</a:t>
            </a:r>
            <a:r>
              <a:rPr lang="en-US" sz="2700" b="1" i="1" dirty="0" err="1">
                <a:solidFill>
                  <a:schemeClr val="accent2"/>
                </a:solidFill>
                <a:latin typeface="Consolas" pitchFamily="49" charset="0"/>
              </a:rPr>
              <a:t>three","four</a:t>
            </a:r>
            <a:r>
              <a:rPr lang="en-US" sz="2700" b="1" i="1" dirty="0" smtClean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7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1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="1" dirty="0" smtClean="0">
                <a:solidFill>
                  <a:schemeClr val="bg1"/>
                </a:solidFill>
              </a:rPr>
              <a:t> splice() </a:t>
            </a:r>
            <a:r>
              <a:rPr lang="en-US" dirty="0" smtClean="0"/>
              <a:t>function</a:t>
            </a:r>
            <a:r>
              <a:rPr lang="en-US" b="1" dirty="0" smtClean="0"/>
              <a:t> </a:t>
            </a:r>
            <a:r>
              <a:rPr lang="en-US" dirty="0"/>
              <a:t>a</a:t>
            </a:r>
            <a:r>
              <a:rPr lang="en-US" dirty="0" smtClean="0"/>
              <a:t>dds/removes items to/from </a:t>
            </a:r>
            <a:r>
              <a:rPr lang="en-US" dirty="0"/>
              <a:t>an array, and returns the </a:t>
            </a:r>
            <a:r>
              <a:rPr lang="en-US" dirty="0" smtClean="0"/>
              <a:t>removed </a:t>
            </a:r>
            <a:r>
              <a:rPr lang="en-US" dirty="0"/>
              <a:t>item(s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changes the original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Splice: Cut and Insert Array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472" y="3133799"/>
            <a:ext cx="9765792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</a:t>
            </a:r>
            <a:r>
              <a:rPr lang="en-US" sz="2500" b="1" dirty="0" err="1">
                <a:latin typeface="Consolas" pitchFamily="49" charset="0"/>
              </a:rPr>
              <a:t>nums</a:t>
            </a:r>
            <a:r>
              <a:rPr lang="en-US" sz="2500" b="1" dirty="0">
                <a:latin typeface="Consolas" pitchFamily="49" charset="0"/>
              </a:rPr>
              <a:t> = [5, 10, 15, 20, 25, 30];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smtClean="0">
                <a:latin typeface="Consolas" pitchFamily="49" charset="0"/>
              </a:rPr>
              <a:t>let </a:t>
            </a:r>
            <a:r>
              <a:rPr lang="en-US" sz="2500" b="1" dirty="0">
                <a:latin typeface="Consolas" pitchFamily="49" charset="0"/>
              </a:rPr>
              <a:t>mid = </a:t>
            </a:r>
            <a:r>
              <a:rPr lang="en-US" sz="2500" b="1" dirty="0" err="1">
                <a:latin typeface="Consolas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splice</a:t>
            </a:r>
            <a:r>
              <a:rPr lang="en-US" sz="2500" b="1" dirty="0">
                <a:latin typeface="Consolas" pitchFamily="49" charset="0"/>
              </a:rPr>
              <a:t>(2, 3);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start, delete-count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mid.join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dirty="0" smtClean="0">
                <a:latin typeface="Consolas" pitchFamily="49" charset="0"/>
              </a:rPr>
              <a:t> </a:t>
            </a:r>
            <a:r>
              <a:rPr lang="en-US" sz="25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15|20|25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nums.join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5|10|30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473" y="5226266"/>
            <a:ext cx="11073384" cy="106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err="1" smtClean="0">
                <a:latin typeface="Consolas" panose="020B0609020204030204" pitchFamily="49" charset="0"/>
              </a:rPr>
              <a:t>nums.</a:t>
            </a:r>
            <a:r>
              <a:rPr lang="en-US" sz="25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splice</a:t>
            </a:r>
            <a:r>
              <a:rPr lang="en-US" sz="2500" b="1" dirty="0" smtClean="0">
                <a:latin typeface="Consolas" panose="020B0609020204030204" pitchFamily="49" charset="0"/>
              </a:rPr>
              <a:t>(3</a:t>
            </a:r>
            <a:r>
              <a:rPr lang="en-US" sz="2500" b="1" dirty="0">
                <a:latin typeface="Consolas" panose="020B0609020204030204" pitchFamily="49" charset="0"/>
              </a:rPr>
              <a:t>, 2, "twenty", "twenty-five");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anose="020B0609020204030204" pitchFamily="49" charset="0"/>
              </a:rPr>
              <a:t>console.log(</a:t>
            </a:r>
            <a:r>
              <a:rPr lang="en-US" sz="2500" b="1" dirty="0" err="1">
                <a:latin typeface="Consolas" panose="020B0609020204030204" pitchFamily="49" charset="0"/>
              </a:rPr>
              <a:t>nums.join</a:t>
            </a:r>
            <a:r>
              <a:rPr lang="en-US" sz="2500" b="1" dirty="0" smtClean="0">
                <a:latin typeface="Consolas" panose="020B0609020204030204" pitchFamily="49" charset="0"/>
              </a:rPr>
              <a:t>('|')); </a:t>
            </a:r>
            <a:r>
              <a:rPr lang="en-US" sz="25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5|10|15|twenty|twenty-five|30</a:t>
            </a:r>
          </a:p>
        </p:txBody>
      </p:sp>
    </p:spTree>
    <p:extLst>
      <p:ext uri="{BB962C8B-B14F-4D97-AF65-F5344CB8AC3E}">
        <p14:creationId xmlns:p14="http://schemas.microsoft.com/office/powerpoint/2010/main" val="365214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66801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and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from the other </a:t>
            </a:r>
            <a:r>
              <a:rPr lang="bg-BG" sz="3000" dirty="0" smtClean="0"/>
              <a:t>  </a:t>
            </a:r>
            <a:r>
              <a:rPr lang="en-US" sz="3000" dirty="0" smtClean="0"/>
              <a:t>elements </a:t>
            </a:r>
            <a:r>
              <a:rPr lang="en-US" sz="3000" dirty="0"/>
              <a:t>in the array (space separated)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36636" y="1934576"/>
            <a:ext cx="2378856" cy="4212776"/>
            <a:chOff x="9190569" y="951688"/>
            <a:chExt cx="2378856" cy="42903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569" y="951688"/>
              <a:ext cx="578387" cy="18429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86307" y="1349550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7"/>
            <p:cNvSpPr/>
            <p:nvPr/>
          </p:nvSpPr>
          <p:spPr>
            <a:xfrm>
              <a:off x="9944965" y="17000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90569" y="2970176"/>
              <a:ext cx="578387" cy="22718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86307" y="3582498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7"/>
            <p:cNvSpPr/>
            <p:nvPr/>
          </p:nvSpPr>
          <p:spPr>
            <a:xfrm>
              <a:off x="9944965" y="3933016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669038" y="3469696"/>
            <a:ext cx="81397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TextBox 5"/>
          <p:cNvSpPr txBox="1"/>
          <p:nvPr/>
        </p:nvSpPr>
        <p:spPr>
          <a:xfrm>
            <a:off x="1111310" y="6373006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 smtClean="0"/>
              <a:t>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6182" y="1088137"/>
            <a:ext cx="5167921" cy="55891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Take two integers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Generate and print the </a:t>
            </a:r>
            <a:r>
              <a:rPr lang="en-US" sz="3200" dirty="0" smtClean="0"/>
              <a:t>      following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sequence</a:t>
            </a:r>
            <a:r>
              <a:rPr lang="en-US" sz="3200" dirty="0"/>
              <a:t>:</a:t>
            </a:r>
          </a:p>
          <a:p>
            <a:pPr lvl="1"/>
            <a:r>
              <a:rPr lang="en-US" sz="3000" dirty="0"/>
              <a:t>The first element is: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000" dirty="0"/>
              <a:t>All other elements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sum of the previous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</a:t>
            </a:r>
            <a:r>
              <a:rPr lang="en-US" sz="3000" dirty="0" smtClean="0"/>
              <a:t>             </a:t>
            </a:r>
            <a:r>
              <a:rPr lang="en-US" sz="3000" dirty="0" smtClean="0"/>
              <a:t>elements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681" y="13132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9430" y="16546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4420" y="13132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8681" y="26086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9430" y="29500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4420" y="26086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8681" y="3892075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9430" y="4233488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420" y="3892074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4420" y="4991896"/>
            <a:ext cx="453040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5"/>
          <p:cNvSpPr txBox="1"/>
          <p:nvPr/>
        </p:nvSpPr>
        <p:spPr>
          <a:xfrm>
            <a:off x="1356719" y="6370588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 smtClean="0"/>
              <a:t>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6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Array </a:t>
            </a:r>
            <a:r>
              <a:rPr lang="en-US" b="1" dirty="0" smtClean="0"/>
              <a:t>Functionality</a:t>
            </a:r>
            <a:endParaRPr lang="bg-BG" b="1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Array </a:t>
            </a:r>
            <a:r>
              <a:rPr lang="en-US" b="1" dirty="0" smtClean="0"/>
              <a:t>Operations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Push, pop, shift, unshift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Filtering and transforming elements</a:t>
            </a:r>
          </a:p>
          <a:p>
            <a:pPr>
              <a:lnSpc>
                <a:spcPts val="4000"/>
              </a:lnSpc>
            </a:pPr>
            <a:r>
              <a:rPr lang="en-US" dirty="0"/>
              <a:t>Arrays </a:t>
            </a:r>
            <a:r>
              <a:rPr lang="en-US" b="1" dirty="0"/>
              <a:t>Sorting</a:t>
            </a:r>
            <a:endParaRPr lang="en-US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610" y="1267195"/>
            <a:ext cx="10670781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,</a:t>
            </a:r>
            <a:r>
              <a:rPr lang="en-US" sz="29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[1];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current++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end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sum the values of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seq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[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start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…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end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]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1446590" y="6151121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 smtClean="0"/>
              <a:t>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Transforming Elements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424" y="1199745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one|two|three|four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2424" y="2463516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filteredNums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8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=&gt; x.startsWith('t')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console.log(filteredNums.join('|'));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two|three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424" y="4162640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3|3|5|4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2424" y="5430876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[x.length, x[0]]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3,o|3,t|5,t|4,f</a:t>
            </a:r>
          </a:p>
        </p:txBody>
      </p:sp>
    </p:spTree>
    <p:extLst>
      <p:ext uri="{BB962C8B-B14F-4D97-AF65-F5344CB8AC3E}">
        <p14:creationId xmlns:p14="http://schemas.microsoft.com/office/powerpoint/2010/main" val="200122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 the</a:t>
            </a:r>
            <a:r>
              <a:rPr lang="en-US" b="1" dirty="0">
                <a:solidFill>
                  <a:schemeClr val="bg1"/>
                </a:solidFill>
              </a:rPr>
              <a:t> odd </a:t>
            </a:r>
            <a:r>
              <a:rPr lang="en-US" dirty="0"/>
              <a:t>numbers, </a:t>
            </a:r>
            <a:r>
              <a:rPr lang="en-US" b="1" dirty="0">
                <a:solidFill>
                  <a:schemeClr val="bg1"/>
                </a:solidFill>
              </a:rPr>
              <a:t>doubled</a:t>
            </a:r>
            <a:r>
              <a:rPr lang="en-US" dirty="0"/>
              <a:t> and </a:t>
            </a:r>
            <a:r>
              <a:rPr lang="en-US" dirty="0" smtClean="0"/>
              <a:t>             </a:t>
            </a:r>
            <a:r>
              <a:rPr lang="en-US" b="1" dirty="0" smtClean="0">
                <a:solidFill>
                  <a:schemeClr val="bg1"/>
                </a:solidFill>
              </a:rPr>
              <a:t>reversed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30051" y="1157140"/>
            <a:ext cx="710246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7647" y="171531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1815180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857930"/>
            <a:ext cx="7516017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((num, i) =&gt; i % 2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.map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6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5"/>
          <p:cNvSpPr txBox="1"/>
          <p:nvPr/>
        </p:nvSpPr>
        <p:spPr>
          <a:xfrm>
            <a:off x="1181414" y="6314954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 smtClean="0"/>
              <a:t>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07470" y="5390625"/>
            <a:ext cx="10961783" cy="768084"/>
          </a:xfrm>
        </p:spPr>
        <p:txBody>
          <a:bodyPr/>
          <a:lstStyle/>
          <a:p>
            <a:r>
              <a:rPr lang="en-US" sz="4000" dirty="0"/>
              <a:t>Arranging Elements in Increasing Order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801778" y="4583938"/>
            <a:ext cx="5394960" cy="903288"/>
          </a:xfrm>
        </p:spPr>
        <p:txBody>
          <a:bodyPr>
            <a:normAutofit/>
          </a:bodyPr>
          <a:lstStyle/>
          <a:p>
            <a:r>
              <a:rPr lang="en-US" sz="5400" dirty="0"/>
              <a:t>Sorting Arrays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757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sort() </a:t>
            </a:r>
            <a:r>
              <a:rPr lang="en-US" dirty="0" smtClean="0"/>
              <a:t>function sorts </a:t>
            </a:r>
            <a:r>
              <a:rPr lang="en-US" dirty="0"/>
              <a:t>the items of an </a:t>
            </a:r>
            <a:r>
              <a:rPr lang="en-US" dirty="0" smtClean="0"/>
              <a:t>array</a:t>
            </a:r>
            <a:endParaRPr lang="en-US" dirty="0"/>
          </a:p>
          <a:p>
            <a:r>
              <a:rPr lang="en-US" dirty="0"/>
              <a:t>The sort order can be either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 smtClean="0">
                <a:solidFill>
                  <a:schemeClr val="bg1"/>
                </a:solidFill>
              </a:rPr>
              <a:t>numeric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/>
              <a:t>By </a:t>
            </a:r>
            <a:r>
              <a:rPr lang="en-US" dirty="0"/>
              <a:t>default, the </a:t>
            </a:r>
            <a:r>
              <a:rPr lang="en-US" b="1" dirty="0">
                <a:solidFill>
                  <a:schemeClr val="bg1"/>
                </a:solidFill>
              </a:rPr>
              <a:t>sort() </a:t>
            </a:r>
            <a:r>
              <a:rPr lang="en-US" dirty="0" smtClean="0"/>
              <a:t>function sorts </a:t>
            </a:r>
            <a:r>
              <a:rPr lang="en-US" dirty="0"/>
              <a:t>the values </a:t>
            </a:r>
            <a:r>
              <a:rPr lang="en-US" dirty="0" smtClean="0"/>
              <a:t>as        </a:t>
            </a:r>
            <a:r>
              <a:rPr lang="en-US" dirty="0"/>
              <a:t>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order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sort() </a:t>
            </a:r>
            <a:r>
              <a:rPr lang="en-US" dirty="0" smtClean="0"/>
              <a:t>function will </a:t>
            </a:r>
            <a:r>
              <a:rPr lang="en-US" dirty="0"/>
              <a:t>produce an </a:t>
            </a:r>
            <a:r>
              <a:rPr lang="en-US" b="1" dirty="0">
                <a:solidFill>
                  <a:schemeClr val="bg1"/>
                </a:solidFill>
              </a:rPr>
              <a:t>incorrect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result </a:t>
            </a:r>
            <a:r>
              <a:rPr lang="en-US" dirty="0" smtClean="0"/>
              <a:t>  when </a:t>
            </a:r>
            <a:r>
              <a:rPr lang="en-US" dirty="0"/>
              <a:t>sorting numbers</a:t>
            </a:r>
            <a:r>
              <a:rPr lang="en-US" dirty="0" smtClean="0"/>
              <a:t>. You can fix this by providing a </a:t>
            </a:r>
            <a:r>
              <a:rPr lang="en-US" b="1" dirty="0" smtClean="0">
                <a:solidFill>
                  <a:schemeClr val="bg1"/>
                </a:solidFill>
              </a:rPr>
              <a:t>compare function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4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637" y="134813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20|40|10|30|100|5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8637" y="282511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Works incorrectly on arrays of numbers !!!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10|100|20|30|40|5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8637" y="434911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33143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two numbers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6767" y="1339758"/>
            <a:ext cx="71024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43244" y="188840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208813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704743"/>
            <a:ext cx="751601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 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7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Box 5"/>
          <p:cNvSpPr txBox="1"/>
          <p:nvPr/>
        </p:nvSpPr>
        <p:spPr>
          <a:xfrm>
            <a:off x="1446590" y="6151121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 smtClean="0"/>
              <a:t>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4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6724" y="807603"/>
            <a:ext cx="3658553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163" y="394225"/>
            <a:ext cx="3125015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2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Arrays in JavaScript aren't </a:t>
            </a:r>
            <a:r>
              <a:rPr lang="en-US" sz="3200" b="1" dirty="0" smtClean="0">
                <a:solidFill>
                  <a:schemeClr val="bg1"/>
                </a:solidFill>
              </a:rPr>
              <a:t>fixed</a:t>
            </a:r>
            <a:endParaRPr lang="en-US" sz="3200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400" dirty="0" smtClean="0">
                <a:solidFill>
                  <a:schemeClr val="bg2"/>
                </a:solidFill>
              </a:rPr>
              <a:t>Can </a:t>
            </a:r>
            <a:r>
              <a:rPr lang="en-US" sz="3400" b="1" dirty="0">
                <a:solidFill>
                  <a:schemeClr val="bg1"/>
                </a:solidFill>
              </a:rPr>
              <a:t>add</a:t>
            </a:r>
            <a:r>
              <a:rPr lang="en-US" sz="3400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sz="3400" dirty="0">
                <a:solidFill>
                  <a:schemeClr val="bg2"/>
                </a:solidFill>
              </a:rPr>
              <a:t> elements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at </a:t>
            </a:r>
            <a:r>
              <a:rPr lang="en-US" sz="3400" dirty="0" smtClean="0">
                <a:solidFill>
                  <a:schemeClr val="bg2"/>
                </a:solidFill>
              </a:rPr>
              <a:t>runtime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Sorting arrays can be done with and without</a:t>
            </a:r>
            <a:br>
              <a:rPr lang="en-US" sz="3200" dirty="0" smtClean="0">
                <a:solidFill>
                  <a:schemeClr val="bg2"/>
                </a:solidFill>
              </a:rPr>
            </a:br>
            <a:r>
              <a:rPr lang="en-US" sz="3200" dirty="0" smtClean="0">
                <a:solidFill>
                  <a:schemeClr val="bg2"/>
                </a:solidFill>
              </a:rPr>
              <a:t>a </a:t>
            </a:r>
            <a:r>
              <a:rPr lang="en-US" sz="3200" b="1" dirty="0" smtClean="0">
                <a:solidFill>
                  <a:schemeClr val="bg1"/>
                </a:solidFill>
              </a:rPr>
              <a:t>compare function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1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#tech</a:t>
            </a:r>
            <a:r>
              <a:rPr lang="en-GB" sz="11500" b="1" smtClean="0"/>
              <a:t>-</a:t>
            </a:r>
            <a:r>
              <a:rPr lang="en-US" sz="11500" b="1" smtClean="0"/>
              <a:t>js</a:t>
            </a:r>
            <a:endParaRPr lang="en-US" sz="1150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396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127" y="1710324"/>
            <a:ext cx="8231744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160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Additional Array Functionality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Inserting at Start, Removing at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0" y="1908440"/>
            <a:ext cx="3011932" cy="150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2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b="1" dirty="0">
                <a:solidFill>
                  <a:schemeClr val="bg1"/>
                </a:solidFill>
              </a:rPr>
              <a:t>array()</a:t>
            </a:r>
            <a:r>
              <a:rPr lang="en-US" sz="3200" dirty="0"/>
              <a:t> - Advanced functionality of the array consists of </a:t>
            </a:r>
            <a:r>
              <a:rPr lang="en-US" sz="3200" dirty="0" smtClean="0"/>
              <a:t>the</a:t>
            </a:r>
            <a:r>
              <a:rPr lang="en-US" sz="3200" dirty="0"/>
              <a:t> </a:t>
            </a:r>
            <a:r>
              <a:rPr lang="en-US" sz="3200" dirty="0" smtClean="0"/>
              <a:t>following </a:t>
            </a:r>
            <a:r>
              <a:rPr lang="en-US" sz="3200" dirty="0"/>
              <a:t>functions in </a:t>
            </a:r>
            <a:r>
              <a:rPr lang="en-US" sz="3200" dirty="0" smtClean="0"/>
              <a:t>JS: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b="1" noProof="1" smtClean="0">
                <a:solidFill>
                  <a:schemeClr val="bg1"/>
                </a:solidFill>
              </a:rPr>
              <a:t>push</a:t>
            </a:r>
            <a:r>
              <a:rPr lang="en-US" sz="3000" b="1" dirty="0">
                <a:solidFill>
                  <a:schemeClr val="bg1"/>
                </a:solidFill>
              </a:rPr>
              <a:t>() </a:t>
            </a:r>
            <a:r>
              <a:rPr lang="en-US" sz="3000" dirty="0"/>
              <a:t>– </a:t>
            </a:r>
            <a:r>
              <a:rPr lang="en-US" sz="3000" dirty="0" smtClean="0"/>
              <a:t>add </a:t>
            </a:r>
            <a:r>
              <a:rPr lang="en-US" sz="3000" dirty="0"/>
              <a:t>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pop</a:t>
            </a:r>
            <a:r>
              <a:rPr lang="en-US" sz="3000" b="1" dirty="0">
                <a:solidFill>
                  <a:schemeClr val="bg1"/>
                </a:solidFill>
              </a:rPr>
              <a:t>() </a:t>
            </a:r>
            <a:r>
              <a:rPr lang="en-US" sz="3000" dirty="0"/>
              <a:t>– </a:t>
            </a:r>
            <a:r>
              <a:rPr lang="en-US" sz="3000" dirty="0" smtClean="0"/>
              <a:t>remove </a:t>
            </a:r>
            <a:r>
              <a:rPr lang="en-US" sz="3000" dirty="0"/>
              <a:t>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 err="1" smtClean="0">
                <a:solidFill>
                  <a:schemeClr val="bg1"/>
                </a:solidFill>
              </a:rPr>
              <a:t>unshift</a:t>
            </a:r>
            <a:r>
              <a:rPr lang="en-US" sz="3000" b="1" dirty="0">
                <a:solidFill>
                  <a:schemeClr val="bg1"/>
                </a:solidFill>
              </a:rPr>
              <a:t>()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shift</a:t>
            </a:r>
            <a:r>
              <a:rPr lang="en-US" sz="3000" b="1" dirty="0">
                <a:solidFill>
                  <a:schemeClr val="bg1"/>
                </a:solidFill>
              </a:rPr>
              <a:t>() </a:t>
            </a:r>
            <a:r>
              <a:rPr lang="en-US" sz="3000" dirty="0"/>
              <a:t>– </a:t>
            </a:r>
            <a:r>
              <a:rPr lang="en-US" sz="3000" dirty="0" smtClean="0"/>
              <a:t>remove </a:t>
            </a:r>
            <a:r>
              <a:rPr lang="en-US" sz="3000" dirty="0"/>
              <a:t>from the </a:t>
            </a:r>
            <a:r>
              <a:rPr lang="en-US" sz="3000" dirty="0" smtClean="0"/>
              <a:t>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</a:t>
            </a:r>
            <a:r>
              <a:rPr lang="en-US" sz="3000" b="1" dirty="0" smtClean="0">
                <a:solidFill>
                  <a:schemeClr val="bg1"/>
                </a:solidFill>
              </a:rPr>
              <a:t>lice() </a:t>
            </a:r>
            <a:r>
              <a:rPr lang="en-US" sz="3000" dirty="0"/>
              <a:t>– </a:t>
            </a:r>
            <a:r>
              <a:rPr lang="en-US" sz="3000" dirty="0" smtClean="0"/>
              <a:t>remove a range of elements</a:t>
            </a:r>
          </a:p>
          <a:p>
            <a:pPr lvl="1"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splice</a:t>
            </a:r>
            <a:r>
              <a:rPr lang="en-US" sz="3000" b="1" dirty="0">
                <a:solidFill>
                  <a:schemeClr val="bg1"/>
                </a:solidFill>
              </a:rPr>
              <a:t>() </a:t>
            </a:r>
            <a:r>
              <a:rPr lang="en-US" sz="3000" dirty="0"/>
              <a:t>– </a:t>
            </a:r>
            <a:r>
              <a:rPr lang="en-US" sz="3000" dirty="0" smtClean="0"/>
              <a:t>insert at position/delete from position</a:t>
            </a:r>
            <a:endParaRPr lang="en-US" sz="3000" dirty="0"/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array() – Advanced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7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dirty="0"/>
              <a:t>arrays provide </a:t>
            </a:r>
            <a:r>
              <a:rPr lang="en-US" b="1" dirty="0">
                <a:solidFill>
                  <a:schemeClr val="bg1"/>
                </a:solidFill>
              </a:rPr>
              <a:t>push()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pop()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at the End, Remove from 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62035" y="2227827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458832" y="234483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304970" y="22278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301767" y="287236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20</a:t>
            </a:r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301766" y="352858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  <a:r>
              <a:rPr lang="en-US" noProof="1" smtClean="0"/>
              <a:t>0</a:t>
            </a:r>
            <a:endParaRPr lang="en-US" noProof="1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049440" y="2504826"/>
            <a:ext cx="4580612" cy="852033"/>
          </a:xfrm>
          <a:prstGeom prst="wedgeRoundRectCallout">
            <a:avLst>
              <a:gd name="adj1" fmla="val -62571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</a:rPr>
              <a:t>Use </a:t>
            </a:r>
            <a:r>
              <a:rPr lang="en-US" sz="2800" b="1" noProof="1" smtClean="0">
                <a:solidFill>
                  <a:schemeClr val="bg1"/>
                </a:solidFill>
              </a:rPr>
              <a:t>push()</a:t>
            </a:r>
            <a:r>
              <a:rPr lang="en-US" sz="2800" b="1" noProof="1" smtClean="0">
                <a:solidFill>
                  <a:srgbClr val="FFFFFF"/>
                </a:solidFill>
              </a:rPr>
              <a:t> to add at the end.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049440" y="3936282"/>
            <a:ext cx="4701375" cy="772520"/>
          </a:xfrm>
          <a:prstGeom prst="wedgeRoundRectCallout">
            <a:avLst>
              <a:gd name="adj1" fmla="val -62571"/>
              <a:gd name="adj2" fmla="val 1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</a:rPr>
              <a:t>Use </a:t>
            </a:r>
            <a:r>
              <a:rPr lang="en-US" sz="2800" b="1" noProof="1" smtClean="0">
                <a:solidFill>
                  <a:schemeClr val="bg1"/>
                </a:solidFill>
              </a:rPr>
              <a:t>pop()</a:t>
            </a:r>
            <a:r>
              <a:rPr lang="en-US" sz="2800" b="1" noProof="1" smtClean="0">
                <a:solidFill>
                  <a:srgbClr val="FFFFFF"/>
                </a:solidFill>
              </a:rPr>
              <a:t> to remove from the end.</a:t>
            </a:r>
            <a:endParaRPr lang="en-US" sz="28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0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9323 -4.44444E-6 C 0.13437 -4.44444E-6 0.18711 0.03959 0.18711 0.07269 L 0.18711 0.14769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9323 4.07407E-6 C 0.13437 4.07407E-6 0.18711 0.03958 0.18711 0.07268 L 0.18711 0.14768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9323 2.22222E-6 C 0.13437 2.22222E-6 0.18711 0.03958 0.18711 0.07268 L 0.18711 0.14768 " pathEditMode="relative" rAng="0" ptsTypes="A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can use </a:t>
            </a:r>
            <a:r>
              <a:rPr lang="en-US" b="1" dirty="0" err="1" smtClean="0">
                <a:solidFill>
                  <a:schemeClr val="bg1"/>
                </a:solidFill>
              </a:rPr>
              <a:t>unshift</a:t>
            </a:r>
            <a:r>
              <a:rPr lang="en-US" b="1" dirty="0" smtClean="0">
                <a:solidFill>
                  <a:schemeClr val="bg1"/>
                </a:solidFill>
              </a:rPr>
              <a:t>() </a:t>
            </a:r>
            <a:r>
              <a:rPr lang="en-US" dirty="0" smtClean="0"/>
              <a:t>to add at the start and </a:t>
            </a:r>
            <a:r>
              <a:rPr lang="en-US" b="1" dirty="0" smtClean="0">
                <a:solidFill>
                  <a:schemeClr val="bg1"/>
                </a:solidFill>
              </a:rPr>
              <a:t>shift()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dirty="0" smtClean="0"/>
              <a:t>to remove from </a:t>
            </a:r>
            <a:r>
              <a:rPr lang="en-US" smtClean="0"/>
              <a:t>the start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at the Start, Remove from the 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135500" y="2819388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241893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241047" y="413589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20</a:t>
            </a:r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241047" y="482763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30</a:t>
            </a:r>
            <a:r>
              <a:rPr lang="bg-BG" noProof="1" smtClean="0"/>
              <a:t>    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4135500" y="28174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038932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20</a:t>
            </a:r>
            <a:endParaRPr lang="en-US" noProof="1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51266" y="2870901"/>
            <a:ext cx="4918573" cy="852033"/>
          </a:xfrm>
          <a:prstGeom prst="wedgeRoundRectCallout">
            <a:avLst>
              <a:gd name="adj1" fmla="val -49934"/>
              <a:gd name="adj2" fmla="val 15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</a:rPr>
              <a:t>Use </a:t>
            </a:r>
            <a:r>
              <a:rPr lang="en-US" sz="2800" b="1" noProof="1" smtClean="0">
                <a:solidFill>
                  <a:schemeClr val="bg1"/>
                </a:solidFill>
              </a:rPr>
              <a:t>shift()</a:t>
            </a:r>
            <a:r>
              <a:rPr lang="en-US" sz="2800" b="1" noProof="1" smtClean="0">
                <a:solidFill>
                  <a:srgbClr val="FFFFFF"/>
                </a:solidFill>
              </a:rPr>
              <a:t> to remove from the start</a:t>
            </a:r>
            <a:r>
              <a:rPr lang="en-US" sz="2400" b="1" noProof="1" smtClean="0">
                <a:solidFill>
                  <a:srgbClr val="FFFFFF"/>
                </a:solidFill>
              </a:rPr>
              <a:t>.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451265" y="4503008"/>
            <a:ext cx="4918573" cy="852033"/>
          </a:xfrm>
          <a:prstGeom prst="wedgeRoundRectCallout">
            <a:avLst>
              <a:gd name="adj1" fmla="val -49109"/>
              <a:gd name="adj2" fmla="val -21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</a:rPr>
              <a:t>Use </a:t>
            </a:r>
            <a:r>
              <a:rPr lang="en-US" sz="2800" b="1" noProof="1" smtClean="0">
                <a:solidFill>
                  <a:schemeClr val="bg1"/>
                </a:solidFill>
              </a:rPr>
              <a:t>unshift(20)</a:t>
            </a:r>
            <a:r>
              <a:rPr lang="en-US" sz="2800" b="1" noProof="1" smtClean="0">
                <a:solidFill>
                  <a:srgbClr val="FFFFFF"/>
                </a:solidFill>
              </a:rPr>
              <a:t> to add at the start</a:t>
            </a:r>
            <a:r>
              <a:rPr lang="en-US" sz="2400" b="1" noProof="1" smtClean="0">
                <a:solidFill>
                  <a:srgbClr val="FFFFFF"/>
                </a:solidFill>
              </a:rPr>
              <a:t>.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97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0.00013 -0.1041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-0.100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0092 L 0.00013 -0.2050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69 L 0.18034 -0.0002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509 L -0.00039 -0.1009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9" grpId="0"/>
      <p:bldP spid="12" grpId="0" animBg="1"/>
      <p:bldP spid="12" grpId="1" animBg="1"/>
      <p:bldP spid="12" grpId="2" animBg="1"/>
      <p:bldP spid="12" grpId="3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51685" y="5518641"/>
            <a:ext cx="10961783" cy="768084"/>
          </a:xfrm>
        </p:spPr>
        <p:txBody>
          <a:bodyPr/>
          <a:lstStyle/>
          <a:p>
            <a:r>
              <a:rPr lang="en-US" sz="4000" dirty="0"/>
              <a:t>Push, Pop </a:t>
            </a:r>
            <a:r>
              <a:rPr lang="bg-BG" sz="4000" dirty="0" smtClean="0"/>
              <a:t>,</a:t>
            </a:r>
            <a:r>
              <a:rPr lang="en-US" sz="4000" dirty="0" smtClean="0"/>
              <a:t>Shift</a:t>
            </a:r>
            <a:r>
              <a:rPr lang="en-US" sz="4000" dirty="0"/>
              <a:t>, </a:t>
            </a:r>
            <a:r>
              <a:rPr lang="en-US" sz="4000" noProof="1"/>
              <a:t>Unshift</a:t>
            </a:r>
            <a:r>
              <a:rPr lang="en-US" sz="4000" dirty="0"/>
              <a:t>, Slice, 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367494" y="4785360"/>
            <a:ext cx="5212079" cy="820738"/>
          </a:xfrm>
        </p:spPr>
        <p:txBody>
          <a:bodyPr>
            <a:noAutofit/>
          </a:bodyPr>
          <a:lstStyle/>
          <a:p>
            <a:r>
              <a:rPr lang="en-US" sz="5400" dirty="0"/>
              <a:t>Array Operations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614" y="1718265"/>
            <a:ext cx="4160208" cy="144914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9325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op() – Removes </a:t>
            </a:r>
            <a:r>
              <a:rPr lang="en-US" smtClean="0"/>
              <a:t>the Last </a:t>
            </a:r>
            <a:r>
              <a:rPr lang="en-US" dirty="0"/>
              <a:t>E</a:t>
            </a:r>
            <a:r>
              <a:rPr lang="en-US" smtClean="0"/>
              <a:t>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1225027"/>
            <a:ext cx="1068178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pop</a:t>
            </a:r>
            <a:r>
              <a:rPr lang="en-US" dirty="0"/>
              <a:t> method removes the last element from an array and returns that value to </a:t>
            </a:r>
            <a:r>
              <a:rPr lang="en-US"/>
              <a:t>the </a:t>
            </a:r>
            <a:r>
              <a:rPr lang="en-US" smtClean="0"/>
              <a:t>caller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/>
              <a:t>If you call </a:t>
            </a:r>
            <a:r>
              <a:rPr lang="en-US" b="1" dirty="0">
                <a:solidFill>
                  <a:schemeClr val="bg1"/>
                </a:solidFill>
              </a:rPr>
              <a:t>pop() </a:t>
            </a:r>
            <a:r>
              <a:rPr lang="en-US" dirty="0"/>
              <a:t>on an empty array, it returns</a:t>
            </a:r>
            <a:r>
              <a:rPr lang="en-US"/>
              <a:t> </a:t>
            </a:r>
            <a:r>
              <a:rPr lang="en-US" smtClean="0"/>
              <a:t>undefined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3816" y="3624470"/>
            <a:ext cx="1059789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</a:t>
            </a:r>
            <a:r>
              <a:rPr lang="en-US" sz="2800" b="1" dirty="0" err="1" smtClean="0">
                <a:latin typeface="Consolas" pitchFamily="49" charset="0"/>
              </a:rPr>
              <a:t>myArray</a:t>
            </a:r>
            <a:r>
              <a:rPr lang="bg-BG" sz="2800" b="1" dirty="0" smtClean="0">
                <a:latin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</a:rPr>
              <a:t>=</a:t>
            </a:r>
            <a:r>
              <a:rPr lang="bg-BG" sz="2800" b="1" dirty="0" smtClean="0">
                <a:latin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</a:rPr>
              <a:t>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 smtClean="0">
                <a:latin typeface="Consolas" pitchFamily="49" charset="0"/>
              </a:rPr>
              <a:t>"]</a:t>
            </a:r>
            <a:r>
              <a:rPr lang="bg-BG" sz="2800" b="1" dirty="0" smtClean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</a:t>
            </a:r>
            <a:r>
              <a:rPr lang="en-US" sz="2800" b="1" dirty="0" smtClean="0">
                <a:latin typeface="Consolas" pitchFamily="49" charset="0"/>
              </a:rPr>
              <a:t>popped</a:t>
            </a:r>
            <a:r>
              <a:rPr lang="bg-BG" sz="2800" b="1" dirty="0" smtClean="0">
                <a:latin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</a:rPr>
              <a:t>=</a:t>
            </a:r>
            <a:r>
              <a:rPr lang="bg-BG" sz="2800" b="1" dirty="0" smtClean="0">
                <a:latin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</a:rPr>
              <a:t>myArray.</a:t>
            </a:r>
            <a:r>
              <a:rPr lang="en-US" sz="2800" b="1" dirty="0" err="1" smtClean="0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sz="2800" b="1" dirty="0" smtClean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bg-BG" sz="2800" b="1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 smtClean="0">
                <a:latin typeface="Consolas" pitchFamily="49" charset="0"/>
              </a:rPr>
              <a:t>)</a:t>
            </a:r>
            <a:r>
              <a:rPr lang="bg-BG" sz="2800" b="1" dirty="0" smtClean="0">
                <a:latin typeface="Consolas" pitchFamily="49" charset="0"/>
              </a:rPr>
              <a:t>;</a:t>
            </a:r>
            <a:r>
              <a:rPr lang="en-US" sz="2800" b="1" dirty="0" smtClean="0">
                <a:latin typeface="Consolas" pitchFamily="49" charset="0"/>
              </a:rPr>
              <a:t> 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console.log(popped)</a:t>
            </a:r>
            <a:r>
              <a:rPr lang="bg-BG" sz="2800" b="1" dirty="0" smtClean="0">
                <a:latin typeface="Consolas" pitchFamily="49" charset="0"/>
              </a:rPr>
              <a:t>;</a:t>
            </a:r>
            <a:r>
              <a:rPr lang="en-US" sz="2800" b="1" dirty="0" smtClean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//"five"</a:t>
            </a:r>
            <a:endParaRPr lang="en-US" sz="28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0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8857</TotalTime>
  <Words>1616</Words>
  <Application>Microsoft Office PowerPoint</Application>
  <PresentationFormat>Custom</PresentationFormat>
  <Paragraphs>357</Paragraphs>
  <Slides>33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1_SoftUni3_1</vt:lpstr>
      <vt:lpstr>Arrays Advanced</vt:lpstr>
      <vt:lpstr>Table of Contents</vt:lpstr>
      <vt:lpstr>Have a Question?</vt:lpstr>
      <vt:lpstr>PowerPoint Presentation</vt:lpstr>
      <vt:lpstr>array() – Advanced Overview</vt:lpstr>
      <vt:lpstr>Add at the End, Remove from the End</vt:lpstr>
      <vt:lpstr>Add at the Start, Remove from the Start</vt:lpstr>
      <vt:lpstr>Array Operations</vt:lpstr>
      <vt:lpstr>pop() – Removes the Last Element</vt:lpstr>
      <vt:lpstr>Problem: Sum First Last</vt:lpstr>
      <vt:lpstr>Pushing Into Array</vt:lpstr>
      <vt:lpstr>Shifting and Unshifting</vt:lpstr>
      <vt:lpstr>Problem: Negative / Positive Numbers</vt:lpstr>
      <vt:lpstr>Solution: Negative / Positive Numbers</vt:lpstr>
      <vt:lpstr>Deleting Elements</vt:lpstr>
      <vt:lpstr>Slicing Arrays</vt:lpstr>
      <vt:lpstr>Splice: Cut and Insert Array Elements</vt:lpstr>
      <vt:lpstr>Problem: First and Last K Numbers</vt:lpstr>
      <vt:lpstr>Problem: Sum Last K Numbers Sequence</vt:lpstr>
      <vt:lpstr>Solution: Sum Last K Numbers Sequence</vt:lpstr>
      <vt:lpstr>Filtering and Transforming Elements</vt:lpstr>
      <vt:lpstr>Problem: Process Odd Numbers</vt:lpstr>
      <vt:lpstr>Sorting Arrays</vt:lpstr>
      <vt:lpstr>Sorting Arrays</vt:lpstr>
      <vt:lpstr>Sorting Arrays</vt:lpstr>
      <vt:lpstr>Problem: Smallest 2 Numbers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Advanced - PHP</dc:title>
  <dc:subject>Technology Fundamentals  – Practical Training Course @ SoftUni</dc:subject>
  <dc:creator>Software University Foundation</dc:creator>
  <cp:keywords>Technology Fundamentals, js, programming, Software University, SoftUni, programming, coding, software development, education, training, course, array</cp:keywords>
  <cp:lastModifiedBy>ko7ebo7e</cp:lastModifiedBy>
  <cp:revision>391</cp:revision>
  <dcterms:created xsi:type="dcterms:W3CDTF">2018-05-23T13:08:44Z</dcterms:created>
  <dcterms:modified xsi:type="dcterms:W3CDTF">2019-02-19T10:59:57Z</dcterms:modified>
  <cp:category>Technology fundamentals;computer programming;software development;web development</cp:category>
</cp:coreProperties>
</file>