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584" r:id="rId3"/>
    <p:sldId id="492" r:id="rId4"/>
    <p:sldId id="493" r:id="rId5"/>
    <p:sldId id="572" r:id="rId6"/>
    <p:sldId id="553" r:id="rId7"/>
    <p:sldId id="555" r:id="rId8"/>
    <p:sldId id="577" r:id="rId9"/>
    <p:sldId id="556" r:id="rId10"/>
    <p:sldId id="581" r:id="rId11"/>
    <p:sldId id="560" r:id="rId12"/>
    <p:sldId id="561" r:id="rId13"/>
    <p:sldId id="543" r:id="rId14"/>
    <p:sldId id="557" r:id="rId15"/>
    <p:sldId id="573" r:id="rId16"/>
    <p:sldId id="574" r:id="rId17"/>
    <p:sldId id="576" r:id="rId18"/>
    <p:sldId id="562" r:id="rId19"/>
    <p:sldId id="563" r:id="rId20"/>
    <p:sldId id="559" r:id="rId21"/>
    <p:sldId id="564" r:id="rId22"/>
    <p:sldId id="565" r:id="rId23"/>
    <p:sldId id="545" r:id="rId24"/>
    <p:sldId id="587" r:id="rId25"/>
    <p:sldId id="588" r:id="rId26"/>
    <p:sldId id="542" r:id="rId27"/>
    <p:sldId id="585" r:id="rId28"/>
    <p:sldId id="586" r:id="rId29"/>
    <p:sldId id="583" r:id="rId30"/>
    <p:sldId id="570" r:id="rId31"/>
    <p:sldId id="5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84"/>
            <p14:sldId id="492"/>
          </p14:sldIdLst>
        </p14:section>
        <p14:section name="Associative Arrays" id="{296A7BF9-3703-4C81-9B42-FC2E89626A52}">
          <p14:sldIdLst>
            <p14:sldId id="493"/>
            <p14:sldId id="572"/>
            <p14:sldId id="553"/>
            <p14:sldId id="555"/>
          </p14:sldIdLst>
        </p14:section>
        <p14:section name="Looping" id="{E17C1DF9-AA9F-4D96-8444-1A5DDD0DC2B8}">
          <p14:sldIdLst>
            <p14:sldId id="577"/>
            <p14:sldId id="556"/>
            <p14:sldId id="581"/>
            <p14:sldId id="560"/>
            <p14:sldId id="561"/>
          </p14:sldIdLst>
        </p14:section>
        <p14:section name="Maps" id="{8F5F8C1B-D287-4BA2-8B98-2BCAC74409B7}">
          <p14:sldIdLst>
            <p14:sldId id="543"/>
            <p14:sldId id="557"/>
            <p14:sldId id="573"/>
            <p14:sldId id="574"/>
            <p14:sldId id="576"/>
            <p14:sldId id="562"/>
            <p14:sldId id="563"/>
            <p14:sldId id="559"/>
            <p14:sldId id="564"/>
            <p14:sldId id="565"/>
            <p14:sldId id="545"/>
          </p14:sldIdLst>
        </p14:section>
        <p14:section name="Set" id="{CE5FE399-6781-40B8-B509-1D661FF7989F}">
          <p14:sldIdLst>
            <p14:sldId id="587"/>
            <p14:sldId id="588"/>
          </p14:sldIdLst>
        </p14:section>
        <p14:section name="Conclusion" id="{10E03AB1-9AA8-4E86-9A64-D741901E50A2}">
          <p14:sldIdLst>
            <p14:sldId id="542"/>
            <p14:sldId id="585"/>
            <p14:sldId id="586"/>
            <p14:sldId id="583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41" autoAdjust="0"/>
  </p:normalViewPr>
  <p:slideViewPr>
    <p:cSldViewPr snapToGrid="0" showGuides="1">
      <p:cViewPr varScale="1">
        <p:scale>
          <a:sx n="83" d="100"/>
          <a:sy n="83" d="100"/>
        </p:scale>
        <p:origin x="-629" y="-7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27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9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2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87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3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2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92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81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15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8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3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16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5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5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2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31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3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31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6.png"/><Relationship Id="rId10" Type="http://schemas.openxmlformats.org/officeDocument/2006/relationships/image" Target="../media/image5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/>
              <a:t>Associative Arrays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9CAFCC-324E-44BC-9547-2FC7C7D2FD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2784110"/>
            <a:ext cx="1848622" cy="18486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0207" y="1461253"/>
            <a:ext cx="47179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Arrays with Named Indexes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forEach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  We can also use </a:t>
            </a:r>
            <a:r>
              <a:rPr lang="en-US" sz="3200" dirty="0" err="1"/>
              <a:t>forEach</a:t>
            </a:r>
            <a:r>
              <a:rPr lang="en-US" sz="3200" dirty="0"/>
              <a:t> loop to iterate through the keys: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8"/>
            <a:ext cx="7829182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arr = {};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["one"]</a:t>
            </a:r>
            <a:r>
              <a:rPr lang="en-US" sz="2600" b="1" dirty="0">
                <a:latin typeface="Consolas" panose="020B0609020204030204" pitchFamily="49" charset="0"/>
              </a:rPr>
              <a:t>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["two"]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["three"]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err="1">
                <a:latin typeface="Consolas" panose="020B0609020204030204" pitchFamily="49" charset="0"/>
              </a:rPr>
              <a:t>Object.keys</a:t>
            </a:r>
            <a:r>
              <a:rPr lang="en-US" sz="2600" b="1" dirty="0">
                <a:latin typeface="Consolas" panose="020B0609020204030204" pitchFamily="49" charset="0"/>
              </a:rPr>
              <a:t>(arr).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600" b="1" dirty="0">
                <a:latin typeface="Consolas" panose="020B0609020204030204" pitchFamily="49" charset="0"/>
              </a:rPr>
              <a:t>((</a:t>
            </a:r>
            <a:r>
              <a:rPr lang="en-US" sz="2600" b="1" dirty="0" err="1">
                <a:latin typeface="Consolas" panose="020B0609020204030204" pitchFamily="49" charset="0"/>
              </a:rPr>
              <a:t>i</a:t>
            </a:r>
            <a:r>
              <a:rPr lang="en-US" sz="2600" b="1" dirty="0">
                <a:latin typeface="Consolas" panose="020B0609020204030204" pitchFamily="49" charset="0"/>
              </a:rPr>
              <a:t>)=&gt; {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console.log(`${</a:t>
            </a:r>
            <a:r>
              <a:rPr lang="en-US" sz="2600" b="1" dirty="0" err="1">
                <a:latin typeface="Consolas" panose="020B0609020204030204" pitchFamily="49" charset="0"/>
              </a:rPr>
              <a:t>i</a:t>
            </a:r>
            <a:r>
              <a:rPr lang="en-US" sz="2600" b="1" dirty="0">
                <a:latin typeface="Consolas" panose="020B0609020204030204" pitchFamily="49" charset="0"/>
              </a:rPr>
              <a:t>} = ${arr[</a:t>
            </a:r>
            <a:r>
              <a:rPr lang="en-US" sz="2600" b="1" dirty="0" err="1">
                <a:latin typeface="Consolas" panose="020B0609020204030204" pitchFamily="49" charset="0"/>
              </a:rPr>
              <a:t>i</a:t>
            </a:r>
            <a:r>
              <a:rPr lang="en-US" sz="2600" b="1" dirty="0">
                <a:latin typeface="Consolas" panose="020B0609020204030204" pitchFamily="49" charset="0"/>
              </a:rPr>
              <a:t>]}`));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18543" y="2095280"/>
            <a:ext cx="2956980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latin typeface="Consolas" panose="020B0609020204030204" pitchFamily="49" charset="0"/>
              </a:rPr>
              <a:t> 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latin typeface="Consolas" panose="020B0609020204030204" pitchFamily="49" charset="0"/>
              </a:rPr>
              <a:t> three = 3</a:t>
            </a:r>
            <a:endParaRPr lang="bg-BG" sz="2800" b="1" i="1" dirty="0"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165657" y="407922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029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Phone Book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, store them</a:t>
            </a:r>
            <a:br>
              <a:rPr lang="en-US" sz="3200" dirty="0"/>
            </a:br>
            <a:r>
              <a:rPr lang="en-US" sz="3200" dirty="0"/>
              <a:t>in an array and print them. If same name occurs, safe the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1938347" y="3077040"/>
            <a:ext cx="7748423" cy="2604353"/>
            <a:chOff x="2350920" y="3139207"/>
            <a:chExt cx="7490160" cy="2253677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350920" y="3790010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0834212554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0896543112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0876566344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 Placeholder 3"/>
            <p:cNvSpPr txBox="1">
              <a:spLocks/>
            </p:cNvSpPr>
            <p:nvPr/>
          </p:nvSpPr>
          <p:spPr>
            <a:xfrm>
              <a:off x="2350920" y="3141014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095950" y="3787207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 Placeholder 3"/>
            <p:cNvSpPr txBox="1">
              <a:spLocks/>
            </p:cNvSpPr>
            <p:nvPr/>
          </p:nvSpPr>
          <p:spPr>
            <a:xfrm>
              <a:off x="6095951" y="3139207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083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Solution: Phone Book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86762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string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string.split(" ");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86378" y="639762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https://judge.softuni.bg/Contests/1231/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key-value pairs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692410" y="1942159"/>
            <a:ext cx="280717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093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M</a:t>
            </a:r>
            <a:r>
              <a:rPr lang="bg-BG" altLang="bg-BG" sz="3200" dirty="0"/>
              <a:t>ap object iterates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 </a:t>
            </a:r>
            <a:r>
              <a:rPr lang="en-US" altLang="bg-BG" sz="3200" dirty="0"/>
              <a:t>      </a:t>
            </a: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similar to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/>
              <a:t> in that both</a:t>
            </a:r>
            <a:br>
              <a:rPr lang="en-US" altLang="bg-BG" sz="3200" dirty="0"/>
            </a:br>
            <a:r>
              <a:rPr lang="en-US" altLang="bg-BG" sz="3200" dirty="0"/>
              <a:t>let you set keys to values, delete keys and detect whether something is stored in a key</a:t>
            </a:r>
          </a:p>
          <a:p>
            <a:pPr defTabSz="91440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</a:pPr>
            <a:r>
              <a:rPr lang="en-US" altLang="bg-BG" sz="3200" dirty="0"/>
              <a:t>A Map may </a:t>
            </a:r>
            <a:r>
              <a:rPr lang="en-US" altLang="bg-BG" sz="3200" b="1" dirty="0">
                <a:solidFill>
                  <a:schemeClr val="bg1"/>
                </a:solidFill>
              </a:rPr>
              <a:t>perform better </a:t>
            </a:r>
            <a:r>
              <a:rPr lang="en-US" altLang="bg-BG" sz="3200" dirty="0"/>
              <a:t>in scenarios involving </a:t>
            </a:r>
            <a:r>
              <a:rPr lang="en-US" altLang="bg-BG" sz="3200" b="1" dirty="0">
                <a:solidFill>
                  <a:schemeClr val="bg1"/>
                </a:solidFill>
              </a:rPr>
              <a:t>frequent addition and removal </a:t>
            </a:r>
            <a:r>
              <a:rPr lang="en-US" altLang="bg-BG" sz="3200" dirty="0"/>
              <a:t>of key pairs</a:t>
            </a:r>
            <a:br>
              <a:rPr lang="en-US" altLang="bg-BG" sz="3200" dirty="0"/>
            </a:b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/>
          <a:lstStyle/>
          <a:p>
            <a:pPr marL="457200" indent="-457200">
              <a:spcAft>
                <a:spcPts val="15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-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-</a:t>
            </a:r>
            <a:r>
              <a:rPr lang="en-US" sz="3600" dirty="0"/>
              <a:t> returns the value of the given key 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1" y="1936352"/>
            <a:ext cx="10961435" cy="170774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1"/>
                </a:solidFill>
              </a:rPr>
              <a:t>map.set</a:t>
            </a:r>
            <a:r>
              <a:rPr lang="en-US" sz="2400" dirty="0">
                <a:solidFill>
                  <a:schemeClr val="tx1"/>
                </a:solidFill>
              </a:rPr>
              <a:t>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// key </a:t>
            </a:r>
            <a:r>
              <a:rPr lang="bg-BG" sz="2400" dirty="0">
                <a:solidFill>
                  <a:schemeClr val="accent2"/>
                </a:solidFill>
              </a:rPr>
              <a:t>-</a:t>
            </a:r>
            <a:r>
              <a:rPr lang="en-US" sz="2400" dirty="0">
                <a:solidFill>
                  <a:schemeClr val="accent2"/>
                </a:solidFill>
              </a:rPr>
              <a:t> 1, value </a:t>
            </a:r>
            <a:r>
              <a:rPr lang="bg-BG" sz="2400" dirty="0">
                <a:solidFill>
                  <a:schemeClr val="accent2"/>
                </a:solidFill>
              </a:rPr>
              <a:t>-</a:t>
            </a:r>
            <a:r>
              <a:rPr lang="en-US" sz="2400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1"/>
                </a:solidFill>
              </a:rPr>
              <a:t>map.set</a:t>
            </a:r>
            <a:r>
              <a:rPr lang="en-US" sz="2400" dirty="0">
                <a:solidFill>
                  <a:schemeClr val="tx1"/>
                </a:solidFill>
              </a:rPr>
              <a:t>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// key </a:t>
            </a:r>
            <a:r>
              <a:rPr lang="bg-BG" sz="2400" dirty="0">
                <a:solidFill>
                  <a:schemeClr val="accent2"/>
                </a:solidFill>
              </a:rPr>
              <a:t>-</a:t>
            </a:r>
            <a:r>
              <a:rPr lang="en-US" sz="2400" dirty="0">
                <a:solidFill>
                  <a:schemeClr val="accent2"/>
                </a:solidFill>
              </a:rPr>
              <a:t> 2, value </a:t>
            </a:r>
            <a:r>
              <a:rPr lang="bg-BG" sz="2400" dirty="0">
                <a:solidFill>
                  <a:schemeClr val="accent2"/>
                </a:solidFill>
              </a:rPr>
              <a:t>-</a:t>
            </a:r>
            <a:r>
              <a:rPr lang="en-US" sz="2400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4977" y="4567159"/>
            <a:ext cx="10961435" cy="1110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map.get</a:t>
            </a:r>
            <a:r>
              <a:rPr lang="en-US" sz="2400" dirty="0"/>
              <a:t>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 err="1"/>
              <a:t>map.get</a:t>
            </a:r>
            <a:r>
              <a:rPr lang="en-US" sz="2400" dirty="0"/>
              <a:t>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// one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.has(key)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.delete(key) </a:t>
            </a:r>
            <a:r>
              <a:rPr lang="bg-BG" dirty="0"/>
              <a:t>-</a:t>
            </a:r>
            <a:r>
              <a:rPr lang="en-US" dirty="0"/>
              <a:t> returns true if it exists and has been removed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.clear()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Contains/Delete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791986" y="1988185"/>
            <a:ext cx="803438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map.has</a:t>
            </a:r>
            <a:r>
              <a:rPr lang="en-GB" dirty="0"/>
              <a:t>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 err="1"/>
              <a:t>map.has</a:t>
            </a:r>
            <a:r>
              <a:rPr lang="en-GB" dirty="0"/>
              <a:t>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791986" y="4323955"/>
            <a:ext cx="803438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map.delete</a:t>
            </a:r>
            <a:r>
              <a:rPr lang="en-US" sz="2400" dirty="0"/>
              <a:t>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// Removes 1 from the map</a:t>
            </a:r>
            <a:endParaRPr lang="bg-BG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.entries()</a:t>
            </a:r>
            <a:r>
              <a:rPr lang="en-US" sz="3600" dirty="0"/>
              <a:t> - returns Iterator - array of 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.keys() </a:t>
            </a:r>
            <a:r>
              <a:rPr lang="en-US" sz="3600" dirty="0"/>
              <a:t>- returns Iterator with all the 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.values()</a:t>
            </a:r>
            <a:r>
              <a:rPr lang="en-US" sz="3600" dirty="0"/>
              <a:t> - returns Iterator with all the values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754611" y="3527549"/>
            <a:ext cx="9431805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</a:t>
            </a:r>
            <a:r>
              <a:rPr lang="en-US" sz="2400" b="1" dirty="0" err="1">
                <a:latin typeface="Consolas" pitchFamily="49" charset="0"/>
              </a:rPr>
              <a:t>Array.from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map.entries</a:t>
            </a:r>
            <a:r>
              <a:rPr lang="en-US" sz="2400" b="1" dirty="0">
                <a:latin typeface="Consolas" pitchFamily="49" charset="0"/>
              </a:rPr>
              <a:t>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// [[2, two], [3, three]]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</a:t>
            </a:r>
            <a:r>
              <a:rPr lang="en-US" sz="2400" b="1" dirty="0" err="1">
                <a:latin typeface="Consolas" pitchFamily="49" charset="0"/>
              </a:rPr>
              <a:t>Array.from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vals</a:t>
            </a:r>
            <a:r>
              <a:rPr lang="en-US" sz="2400" b="1" dirty="0">
                <a:latin typeface="Consolas" pitchFamily="49" charset="0"/>
              </a:rPr>
              <a:t> = </a:t>
            </a:r>
            <a:r>
              <a:rPr lang="en-US" sz="2400" b="1" dirty="0" err="1">
                <a:latin typeface="Consolas" pitchFamily="49" charset="0"/>
              </a:rPr>
              <a:t>Array.from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// [two, three]</a:t>
            </a:r>
            <a:endParaRPr lang="bg-BG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=""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754610" y="5458705"/>
            <a:ext cx="5507645" cy="124733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Entries</a:t>
            </a:r>
            <a:r>
              <a:rPr lang="en-US" sz="2800" b="1" dirty="0">
                <a:solidFill>
                  <a:srgbClr val="FFFFFF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keys</a:t>
            </a:r>
            <a:r>
              <a:rPr lang="en-US" sz="2800" b="1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chemeClr val="bg1"/>
                </a:solidFill>
              </a:rPr>
              <a:t>values</a:t>
            </a:r>
            <a:r>
              <a:rPr lang="en-US" sz="2800" b="1" dirty="0">
                <a:solidFill>
                  <a:srgbClr val="FFFFFF"/>
                </a:solidFill>
              </a:rPr>
              <a:t> returns an </a:t>
            </a:r>
            <a:r>
              <a:rPr lang="en-US" sz="2800" b="1" dirty="0">
                <a:solidFill>
                  <a:schemeClr val="bg1"/>
                </a:solidFill>
              </a:rPr>
              <a:t>Iterator</a:t>
            </a:r>
            <a:r>
              <a:rPr lang="en-US" sz="2800" b="1" dirty="0">
                <a:solidFill>
                  <a:srgbClr val="FFFFFF"/>
                </a:solidFill>
              </a:rPr>
              <a:t>, so we transform it into an Array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1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175960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/>
              <a:t>. </a:t>
            </a:r>
            <a:br>
              <a:rPr lang="en-US" sz="3200"/>
            </a:br>
            <a:r>
              <a:rPr lang="en-US" sz="3200"/>
              <a:t>If the same </a:t>
            </a:r>
            <a:r>
              <a:rPr lang="en-US" sz="3200" dirty="0"/>
              <a:t>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add the </a:t>
            </a:r>
            <a:r>
              <a:rPr lang="en-US" sz="3200" b="1" dirty="0">
                <a:solidFill>
                  <a:schemeClr val="bg1"/>
                </a:solidFill>
              </a:rPr>
              <a:t>new </a:t>
            </a:r>
            <a:r>
              <a:rPr lang="en-US" sz="3200" b="1">
                <a:solidFill>
                  <a:schemeClr val="bg1"/>
                </a:solidFill>
              </a:rPr>
              <a:t>quantity </a:t>
            </a:r>
            <a:br>
              <a:rPr lang="en-US" sz="3200" b="1">
                <a:solidFill>
                  <a:schemeClr val="bg1"/>
                </a:solidFill>
              </a:rPr>
            </a:br>
            <a:r>
              <a:rPr lang="en-US" sz="3200"/>
              <a:t>to </a:t>
            </a:r>
            <a:r>
              <a:rPr lang="en-US" sz="3200" dirty="0"/>
              <a:t>the </a:t>
            </a:r>
            <a:r>
              <a:rPr lang="en-US" sz="3200"/>
              <a:t>old one</a:t>
            </a:r>
            <a:r>
              <a:rPr lang="en-US" sz="3200" dirty="0"/>
              <a:t>.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Storage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2350920" y="3130429"/>
            <a:ext cx="7490258" cy="2513147"/>
            <a:chOff x="2350920" y="3130429"/>
            <a:chExt cx="7490258" cy="2513147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790010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tomatoes </a:t>
              </a:r>
              <a:r>
                <a:rPr lang="bg-BG" dirty="0"/>
                <a:t>10</a:t>
              </a:r>
            </a:p>
            <a:p>
              <a:pPr fontAlgn="t"/>
              <a:r>
                <a:rPr lang="en-US" dirty="0"/>
                <a:t>coffee 5</a:t>
              </a:r>
              <a:endParaRPr lang="bg-BG" dirty="0"/>
            </a:p>
            <a:p>
              <a:pPr fontAlgn="t"/>
              <a:r>
                <a:rPr lang="en-US" dirty="0"/>
                <a:t>olives 100</a:t>
              </a:r>
              <a:endParaRPr lang="bg-BG" dirty="0"/>
            </a:p>
            <a:p>
              <a:pPr fontAlgn="t"/>
              <a:r>
                <a:rPr lang="en-US" dirty="0"/>
                <a:t>coffee 40</a:t>
              </a:r>
              <a:endParaRPr lang="bg-BG" dirty="0"/>
            </a:p>
          </p:txBody>
        </p:sp>
        <p:sp>
          <p:nvSpPr>
            <p:cNvPr id="11" name="Text Placeholder 3"/>
            <p:cNvSpPr txBox="1">
              <a:spLocks/>
            </p:cNvSpPr>
            <p:nvPr/>
          </p:nvSpPr>
          <p:spPr>
            <a:xfrm>
              <a:off x="2350920" y="3141014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096049" y="3775496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096049" y="3130429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80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Solution: </a:t>
            </a:r>
            <a:r>
              <a:rPr lang="en-US" dirty="0"/>
              <a:t>Storage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238381" y="1119248"/>
            <a:ext cx="7905845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solve(arr)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let map = new </a:t>
            </a:r>
            <a:r>
              <a:rPr lang="bg-BG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for(let string of arr)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let tokens = string.split(" ");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let product = tokens[0];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let quantity = Number(tokens[1]);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if(!map.</a:t>
            </a:r>
            <a:r>
              <a:rPr lang="bg-BG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map.</a:t>
            </a:r>
            <a:r>
              <a:rPr lang="bg-BG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let currQuantity = map.</a:t>
            </a:r>
            <a:r>
              <a:rPr lang="bg-BG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let newQuantity = currQuantity += quantity;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map.</a:t>
            </a:r>
            <a:r>
              <a:rPr lang="bg-BG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77141" y="639762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https://judge.softuni.bg/Contests/1231/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1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174754"/>
            <a:ext cx="8798850" cy="5546721"/>
          </a:xfrm>
        </p:spPr>
        <p:txBody>
          <a:bodyPr>
            <a:noAutofit/>
          </a:bodyPr>
          <a:lstStyle/>
          <a:p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2700" dirty="0"/>
              <a:t>Definition and Declaration</a:t>
            </a:r>
          </a:p>
          <a:p>
            <a:pPr lvl="1"/>
            <a:r>
              <a:rPr lang="en-GB" sz="2700" dirty="0"/>
              <a:t>Attributes</a:t>
            </a:r>
          </a:p>
          <a:p>
            <a:pPr lvl="1"/>
            <a:r>
              <a:rPr lang="en-GB" sz="2700" dirty="0"/>
              <a:t>Looping</a:t>
            </a:r>
          </a:p>
          <a:p>
            <a:r>
              <a:rPr lang="en-GB" sz="3200" dirty="0"/>
              <a:t>Maps</a:t>
            </a:r>
          </a:p>
          <a:p>
            <a:pPr lvl="1"/>
            <a:r>
              <a:rPr lang="en-GB" sz="2700" dirty="0"/>
              <a:t>Definition and Declaration</a:t>
            </a:r>
          </a:p>
          <a:p>
            <a:pPr lvl="1"/>
            <a:r>
              <a:rPr lang="en-GB" sz="2700" dirty="0"/>
              <a:t>Functions</a:t>
            </a:r>
          </a:p>
          <a:p>
            <a:pPr lvl="1"/>
            <a:r>
              <a:rPr lang="en-GB" sz="2700" dirty="0"/>
              <a:t>Sorting</a:t>
            </a:r>
          </a:p>
          <a:p>
            <a:r>
              <a:rPr lang="en-GB" sz="3200" dirty="0"/>
              <a:t>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126723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To sort a map, we just make it into an array and use the sort array</a:t>
            </a:r>
            <a:br>
              <a:rPr lang="en-US" sz="3200" dirty="0"/>
            </a:br>
            <a:r>
              <a:rPr lang="en-US" sz="3200" dirty="0"/>
              <a:t>function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Sorting</a:t>
            </a:r>
            <a:r>
              <a:rPr lang="en-GB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2123269" y="2461846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[…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()]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.sort((a, b) =&gt; a[1] –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[key, value]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console.log(`${key} -&gt; ${value}`);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9F34FF4B-DB2E-4AD1-AD3C-E75D29E40477}"/>
              </a:ext>
            </a:extLst>
          </p:cNvPr>
          <p:cNvSpPr/>
          <p:nvPr/>
        </p:nvSpPr>
        <p:spPr bwMode="auto">
          <a:xfrm>
            <a:off x="7434165" y="3864941"/>
            <a:ext cx="3006466" cy="666884"/>
          </a:xfrm>
          <a:prstGeom prst="wedgeRoundRectCallout">
            <a:avLst>
              <a:gd name="adj1" fmla="val -54630"/>
              <a:gd name="adj2" fmla="val 124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array of arrays of 2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="" xmlns:a16="http://schemas.microsoft.com/office/drawing/2014/main" id="{F25BD3C9-0864-4C5B-97B1-0DB652DD3BC9}"/>
              </a:ext>
            </a:extLst>
          </p:cNvPr>
          <p:cNvSpPr/>
          <p:nvPr/>
        </p:nvSpPr>
        <p:spPr bwMode="auto">
          <a:xfrm>
            <a:off x="6142497" y="2533913"/>
            <a:ext cx="4863609" cy="617854"/>
          </a:xfrm>
          <a:prstGeom prst="wedgeRoundRectCallout">
            <a:avLst>
              <a:gd name="adj1" fmla="val -25256"/>
              <a:gd name="adj2" fmla="val 389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[["one", 1], ["eight", 8], ["two", 2]]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="" xmlns:a16="http://schemas.microsoft.com/office/drawing/2014/main" id="{6C171B51-FD8D-42C4-848E-177C86B29C0A}"/>
              </a:ext>
            </a:extLst>
          </p:cNvPr>
          <p:cNvSpPr/>
          <p:nvPr/>
        </p:nvSpPr>
        <p:spPr bwMode="auto">
          <a:xfrm>
            <a:off x="159486" y="4114054"/>
            <a:ext cx="1963783" cy="1598161"/>
          </a:xfrm>
          <a:prstGeom prst="wedgeRoundRectCallout">
            <a:avLst>
              <a:gd name="adj1" fmla="val 60998"/>
              <a:gd name="adj2" fmla="val -10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by the values (index 1 of each array)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C3E0DD6C-6FF3-42EE-93E4-83025C62DB92}"/>
              </a:ext>
            </a:extLst>
          </p:cNvPr>
          <p:cNvSpPr/>
          <p:nvPr/>
        </p:nvSpPr>
        <p:spPr bwMode="auto">
          <a:xfrm>
            <a:off x="8704562" y="4658377"/>
            <a:ext cx="3327952" cy="1021612"/>
          </a:xfrm>
          <a:prstGeom prst="wedgeRoundRectCallout">
            <a:avLst>
              <a:gd name="adj1" fmla="val -76899"/>
              <a:gd name="adj2" fmla="val -161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sorted -&gt; [["one", 1], ["two", 2]], ["eight", 8]]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96415C76-D82E-4F40-9436-79DE434A5252}"/>
              </a:ext>
            </a:extLst>
          </p:cNvPr>
          <p:cNvSpPr/>
          <p:nvPr/>
        </p:nvSpPr>
        <p:spPr bwMode="auto">
          <a:xfrm rot="16200000">
            <a:off x="8109698" y="3323672"/>
            <a:ext cx="323557" cy="1815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475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1759603"/>
          </a:xfrm>
        </p:spPr>
        <p:txBody>
          <a:bodyPr>
            <a:normAutofit/>
          </a:bodyPr>
          <a:lstStyle/>
          <a:p>
            <a:r>
              <a:rPr lang="en-US" dirty="0"/>
              <a:t>Write a function to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with all of their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If a student appears </a:t>
            </a:r>
            <a:r>
              <a:rPr lang="en-US" b="1" dirty="0">
                <a:solidFill>
                  <a:schemeClr val="bg1"/>
                </a:solidFill>
              </a:rPr>
              <a:t>more than once</a:t>
            </a:r>
            <a:r>
              <a:rPr lang="en-US" dirty="0"/>
              <a:t>, add the </a:t>
            </a:r>
            <a:r>
              <a:rPr lang="en-US" b="1" dirty="0">
                <a:solidFill>
                  <a:schemeClr val="bg1"/>
                </a:solidFill>
              </a:rPr>
              <a:t>new grades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At the end print the students sorted by </a:t>
            </a:r>
            <a:r>
              <a:rPr lang="en-US" b="1" dirty="0">
                <a:solidFill>
                  <a:schemeClr val="bg1"/>
                </a:solidFill>
              </a:rPr>
              <a:t>average grade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School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2196126" y="3255812"/>
            <a:ext cx="7490259" cy="2509515"/>
            <a:chOff x="2196126" y="3255812"/>
            <a:chExt cx="7490259" cy="2509515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196126" y="391176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Lilly 4 6 6 5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5 6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Tammy 2 4 3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6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2196127" y="3255812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5941255" y="3904645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Tammy: 2, 4, 3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Lilly: 4, 6, 6, 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Tim: 5, 6, 6,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 Placeholder 3"/>
            <p:cNvSpPr txBox="1">
              <a:spLocks/>
            </p:cNvSpPr>
            <p:nvPr/>
          </p:nvSpPr>
          <p:spPr>
            <a:xfrm>
              <a:off x="5941256" y="3255812"/>
              <a:ext cx="3745129" cy="647974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no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39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Solution: School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563635" y="1224413"/>
            <a:ext cx="11064729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function solve(arr)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  let map = new Map();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  for(let string of arr)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     let tokens = string.split(" 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     let name = tokens[0];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     let grades = tokens.splice(1, tokens.length).map(Number);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    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Fill the map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  let sorted = [...map].sort((a, b) =&gt; average(a, b));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	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Print each key and joined values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Implement the average function</a:t>
            </a:r>
            <a:r>
              <a:rPr lang="en-US" altLang="bg-BG" sz="2000" b="1" dirty="0">
                <a:latin typeface="Consolas" panose="020B0609020204030204" pitchFamily="49" charset="0"/>
              </a:rPr>
              <a:t>				</a:t>
            </a:r>
            <a:endParaRPr lang="bg-BG" alt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=""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96003" y="6053959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https://judge.softuni.bg/Contests/1231/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Sets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Unique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993261" y="1942159"/>
            <a:ext cx="2205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959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collections of values</a:t>
            </a:r>
          </a:p>
          <a:p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br>
              <a:rPr lang="en-US" altLang="bg-BG" sz="3200" dirty="0"/>
            </a:b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959073" y="4497003"/>
            <a:ext cx="9770744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const</a:t>
            </a:r>
            <a:r>
              <a:rPr lang="en-US" altLang="bg-BG" sz="2600" b="1" dirty="0">
                <a:latin typeface="Consolas" panose="020B0609020204030204" pitchFamily="49" charset="0"/>
              </a:rPr>
              <a:t>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dirty="0">
                <a:latin typeface="Consolas" panose="020B0609020204030204" pitchFamily="49" charset="0"/>
              </a:rPr>
              <a:t> </a:t>
            </a:r>
            <a:r>
              <a:rPr lang="en-US" alt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  <a:r>
              <a:rPr lang="en-US" alt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85305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Arrays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dirty="0">
                <a:solidFill>
                  <a:schemeClr val="bg2"/>
                </a:solidFill>
                <a:latin typeface="Calibri (Body)"/>
              </a:rPr>
              <a:t>key-value pairs</a:t>
            </a:r>
            <a:r>
              <a:rPr lang="en-US" sz="2800" dirty="0">
                <a:solidFill>
                  <a:schemeClr val="bg1"/>
                </a:solidFill>
                <a:latin typeface="Calibri (Body)"/>
              </a:rPr>
              <a:t> 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Maps are a better way to do it because: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better for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adding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>
                <a:solidFill>
                  <a:schemeClr val="bg1"/>
                </a:solidFill>
                <a:latin typeface="Calibri (Body)"/>
              </a:rPr>
              <a:t>deleting</a:t>
            </a:r>
            <a:r>
              <a:rPr lang="en-US" sz="2800" b="1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>
                <a:solidFill>
                  <a:schemeClr val="bg2"/>
                </a:solidFill>
                <a:latin typeface="Calibri (Body)"/>
              </a:rPr>
              <a:t>many</a:t>
            </a:r>
            <a:br>
              <a:rPr lang="en-US" sz="2800">
                <a:solidFill>
                  <a:schemeClr val="bg2"/>
                </a:solidFill>
                <a:latin typeface="Calibri (Body)"/>
              </a:rPr>
            </a:br>
            <a:r>
              <a:rPr lang="en-US" sz="2800">
                <a:solidFill>
                  <a:schemeClr val="bg2"/>
                </a:solidFill>
                <a:latin typeface="Calibri (Body)"/>
              </a:rPr>
              <a:t>key-value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pairs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73530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099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127" y="1710324"/>
            <a:ext cx="8231744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956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/>
              <a:t>tech</a:t>
            </a:r>
            <a:r>
              <a:rPr lang="en-GB" sz="11500" b="1"/>
              <a:t>-</a:t>
            </a:r>
            <a:r>
              <a:rPr lang="en-US" sz="11500" b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en-GB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Storing Keys and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24" y="1182858"/>
            <a:ext cx="2982351" cy="29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value]</a:t>
            </a:r>
            <a:endParaRPr lang="en-US" sz="3400" dirty="0"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The key can either be an integer or a 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value can be of any type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71171" y="3873789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/>
            </p:nvPr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5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Declaration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associative array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  <a:endParaRPr lang="bg-BG" sz="3200" b="1" dirty="0">
              <a:solidFill>
                <a:schemeClr val="bg1"/>
              </a:solidFill>
            </a:endParaRPr>
          </a:p>
          <a:p>
            <a:pPr marL="457200" indent="-457200">
              <a:spcBef>
                <a:spcPts val="140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</a:rPr>
              <a:t>Keep in mind that if you use </a:t>
            </a:r>
            <a:r>
              <a:rPr lang="en-US" sz="3200" b="1" dirty="0">
                <a:solidFill>
                  <a:schemeClr val="bg1"/>
                </a:solidFill>
              </a:rPr>
              <a:t>named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indexes, JS will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redefine</a:t>
            </a:r>
            <a:r>
              <a:rPr lang="en-US" sz="3200" dirty="0">
                <a:solidFill>
                  <a:schemeClr val="tx2"/>
                </a:solidFill>
              </a:rPr>
              <a:t> the array to a </a:t>
            </a:r>
            <a:r>
              <a:rPr lang="en-US" sz="3200" b="1" dirty="0">
                <a:solidFill>
                  <a:schemeClr val="bg1"/>
                </a:solidFill>
              </a:rPr>
              <a:t>standard object</a:t>
            </a:r>
            <a:r>
              <a:rPr lang="en-US" sz="3200" dirty="0">
                <a:solidFill>
                  <a:schemeClr val="tx2"/>
                </a:solidFill>
              </a:rPr>
              <a:t>.</a:t>
            </a:r>
            <a:endParaRPr lang="bg-BG" sz="32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788532" y="1908463"/>
            <a:ext cx="3184548" cy="15384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 smtClean="0">
                <a:latin typeface="Consolas" panose="020B0609020204030204" pitchFamily="49" charset="0"/>
              </a:rPr>
              <a:t>;</a:t>
            </a: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arr["one"]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arr["two"] = 2;</a:t>
            </a:r>
            <a:endParaRPr lang="bg-BG" sz="26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788532" y="4698185"/>
            <a:ext cx="6969431" cy="10983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arr[0];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Will return undefined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err="1">
                <a:latin typeface="Consolas" panose="020B0609020204030204" pitchFamily="49" charset="0"/>
              </a:rPr>
              <a:t>arr.length</a:t>
            </a:r>
            <a:r>
              <a:rPr lang="en-US" sz="2600" b="1" dirty="0">
                <a:latin typeface="Consolas" panose="020B0609020204030204" pitchFamily="49" charset="0"/>
              </a:rPr>
              <a:t>;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Will return 0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69426" y="638117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syntax for accessing the value of a key is:</a:t>
            </a:r>
          </a:p>
          <a:p>
            <a:endParaRPr lang="en-US" sz="1800" dirty="0"/>
          </a:p>
          <a:p>
            <a:r>
              <a:rPr lang="en-US" sz="1200" dirty="0"/>
              <a:t>     </a:t>
            </a:r>
          </a:p>
          <a:p>
            <a:r>
              <a:rPr lang="en-US" sz="3200" dirty="0"/>
              <a:t>     or</a:t>
            </a:r>
          </a:p>
          <a:p>
            <a:endParaRPr lang="en-US" sz="500" dirty="0"/>
          </a:p>
          <a:p>
            <a:endParaRPr lang="en-US" sz="1100" dirty="0"/>
          </a:p>
          <a:p>
            <a:endParaRPr lang="en-US" sz="11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Assigning value to a variable: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3BEB0D1-77DA-4266-8509-BA87A87B525B}"/>
              </a:ext>
            </a:extLst>
          </p:cNvPr>
          <p:cNvSpPr txBox="1"/>
          <p:nvPr/>
        </p:nvSpPr>
        <p:spPr>
          <a:xfrm>
            <a:off x="732948" y="1941634"/>
            <a:ext cx="842095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arrayName["</a:t>
            </a:r>
            <a:r>
              <a:rPr lang="en-US" sz="2600" b="1" i="1" dirty="0"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"]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person["age"]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3305361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arrayName[key]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key = "age"</a:t>
            </a:r>
            <a:r>
              <a:rPr 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person[key]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5013733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age = arrayName[key];</a:t>
            </a:r>
            <a:endParaRPr lang="en-US" sz="2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3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Looping</a:t>
            </a:r>
            <a:endParaRPr lang="en-GB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Iterating Through Associative </a:t>
            </a:r>
            <a:r>
              <a:rPr lang="en-US" dirty="0"/>
              <a:t>A</a:t>
            </a:r>
            <a:r>
              <a:rPr lang="en-US"/>
              <a:t>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1B2D227-00A3-466A-86A6-39E6C538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1807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for - in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  We can use for-in loop to iterate through the keys: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8"/>
            <a:ext cx="7829182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bg-BG" sz="2600" b="1" dirty="0">
                <a:latin typeface="Consolas" panose="020B0609020204030204" pitchFamily="49" charset="0"/>
              </a:rPr>
              <a:t>а</a:t>
            </a:r>
            <a:r>
              <a:rPr lang="en-US" sz="2600" b="1" dirty="0">
                <a:latin typeface="Consolas" panose="020B0609020204030204" pitchFamily="49" charset="0"/>
              </a:rPr>
              <a:t>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["one"]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["two"]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["three"]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18543" y="2095280"/>
            <a:ext cx="2956980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latin typeface="Consolas" panose="020B0609020204030204" pitchFamily="49" charset="0"/>
              </a:rPr>
              <a:t> 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latin typeface="Consolas" panose="020B0609020204030204" pitchFamily="49" charset="0"/>
              </a:rPr>
              <a:t> three = 3</a:t>
            </a:r>
            <a:endParaRPr lang="bg-BG" sz="2800" b="1" i="1" dirty="0"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165657" y="407922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2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7419</TotalTime>
  <Words>1180</Words>
  <Application>Microsoft Office PowerPoint</Application>
  <PresentationFormat>Custom</PresentationFormat>
  <Paragraphs>275</Paragraphs>
  <Slides>31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1_SoftUni3_1</vt:lpstr>
      <vt:lpstr>Associative Arrays</vt:lpstr>
      <vt:lpstr>Table of Content</vt:lpstr>
      <vt:lpstr>Have a Question?</vt:lpstr>
      <vt:lpstr>PowerPoint Presentation</vt:lpstr>
      <vt:lpstr>What is an Associative Array ?</vt:lpstr>
      <vt:lpstr>Declaration </vt:lpstr>
      <vt:lpstr>Attributes</vt:lpstr>
      <vt:lpstr>PowerPoint Presentation</vt:lpstr>
      <vt:lpstr>Using for - in</vt:lpstr>
      <vt:lpstr>Using forEach</vt:lpstr>
      <vt:lpstr>Problem: Phone Book</vt:lpstr>
      <vt:lpstr>Solution: Phone Book</vt:lpstr>
      <vt:lpstr>PowerPoint Presentation</vt:lpstr>
      <vt:lpstr>What is a Map ?</vt:lpstr>
      <vt:lpstr>Adding/Accessing Elements</vt:lpstr>
      <vt:lpstr>Contains/Delete</vt:lpstr>
      <vt:lpstr>Iterators</vt:lpstr>
      <vt:lpstr>Problem: Storage</vt:lpstr>
      <vt:lpstr>Solution: Storage</vt:lpstr>
      <vt:lpstr>Map Sorting </vt:lpstr>
      <vt:lpstr>Problem: School Grades</vt:lpstr>
      <vt:lpstr>Solution: School Grades</vt:lpstr>
      <vt:lpstr>PowerPoint Presentation</vt:lpstr>
      <vt:lpstr>PowerPoint Presentation</vt:lpstr>
      <vt:lpstr>What is a Set ?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creator>Alen Paunov</dc:creator>
  <cp:keywords>Technologies Fundamentals, Software University, SoftUni, programming, coding, software development, education, training, course</cp:keywords>
  <cp:lastModifiedBy>ko7ebo7e</cp:lastModifiedBy>
  <cp:revision>226</cp:revision>
  <dcterms:created xsi:type="dcterms:W3CDTF">2018-05-23T13:08:44Z</dcterms:created>
  <dcterms:modified xsi:type="dcterms:W3CDTF">2019-03-13T15:57:50Z</dcterms:modified>
  <cp:category>programming;computer programming;software development;web development</cp:category>
</cp:coreProperties>
</file>