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492" r:id="rId4"/>
    <p:sldId id="559" r:id="rId5"/>
    <p:sldId id="558" r:id="rId6"/>
    <p:sldId id="561" r:id="rId7"/>
    <p:sldId id="569" r:id="rId8"/>
    <p:sldId id="495" r:id="rId9"/>
    <p:sldId id="587" r:id="rId10"/>
    <p:sldId id="588" r:id="rId11"/>
    <p:sldId id="589" r:id="rId12"/>
    <p:sldId id="591" r:id="rId13"/>
    <p:sldId id="590" r:id="rId14"/>
    <p:sldId id="592" r:id="rId15"/>
    <p:sldId id="593" r:id="rId16"/>
    <p:sldId id="594" r:id="rId17"/>
    <p:sldId id="595" r:id="rId18"/>
    <p:sldId id="577" r:id="rId19"/>
    <p:sldId id="578" r:id="rId20"/>
    <p:sldId id="579" r:id="rId21"/>
    <p:sldId id="580" r:id="rId22"/>
    <p:sldId id="581" r:id="rId23"/>
    <p:sldId id="586" r:id="rId24"/>
    <p:sldId id="596" r:id="rId25"/>
    <p:sldId id="597" r:id="rId26"/>
    <p:sldId id="598" r:id="rId27"/>
    <p:sldId id="599" r:id="rId28"/>
    <p:sldId id="521" r:id="rId29"/>
    <p:sldId id="542" r:id="rId30"/>
    <p:sldId id="600" r:id="rId31"/>
    <p:sldId id="601" r:id="rId32"/>
    <p:sldId id="602" r:id="rId33"/>
    <p:sldId id="573" r:id="rId34"/>
    <p:sldId id="5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Node Modules" id="{D181B068-8CE7-44B5-89D8-8EAC35176F4A}">
          <p14:sldIdLst>
            <p14:sldId id="559"/>
            <p14:sldId id="558"/>
            <p14:sldId id="561"/>
            <p14:sldId id="569"/>
            <p14:sldId id="495"/>
          </p14:sldIdLst>
        </p14:section>
        <p14:section name="Express.js Framework" id="{3AED3BF5-96A1-470F-B11C-AED29EA6A6EB}">
          <p14:sldIdLst>
            <p14:sldId id="587"/>
            <p14:sldId id="588"/>
            <p14:sldId id="589"/>
            <p14:sldId id="591"/>
            <p14:sldId id="590"/>
            <p14:sldId id="592"/>
            <p14:sldId id="593"/>
            <p14:sldId id="594"/>
            <p14:sldId id="595"/>
          </p14:sldIdLst>
        </p14:section>
        <p14:section name="Model-View-Controller (MVC)" id="{6A1941ED-A5F8-4DBC-8CC2-4FE289186B57}">
          <p14:sldIdLst>
            <p14:sldId id="577"/>
            <p14:sldId id="578"/>
            <p14:sldId id="579"/>
            <p14:sldId id="580"/>
            <p14:sldId id="581"/>
            <p14:sldId id="586"/>
          </p14:sldIdLst>
        </p14:section>
        <p14:section name="MVC with Express.js" id="{AAB9E28E-091D-43CE-AFA6-E8290FC8F80D}">
          <p14:sldIdLst>
            <p14:sldId id="596"/>
            <p14:sldId id="597"/>
            <p14:sldId id="598"/>
            <p14:sldId id="599"/>
          </p14:sldIdLst>
        </p14:section>
        <p14:section name="Conclusion" id="{10E03AB1-9AA8-4E86-9A64-D741901E50A2}">
          <p14:sldIdLst>
            <p14:sldId id="521"/>
            <p14:sldId id="542"/>
            <p14:sldId id="600"/>
            <p14:sldId id="601"/>
            <p14:sldId id="602"/>
            <p14:sldId id="573"/>
            <p14:sldId id="57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71" y="-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2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3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5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65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0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 smtClean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 smtClean="0"/>
              <a:t>Routing supported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</a:t>
            </a:r>
            <a:r>
              <a:rPr lang="en-US" sz="2400" b="1" dirty="0" smtClean="0">
                <a:latin typeface="Consolas" pitchFamily="49" charset="0"/>
              </a:rPr>
              <a:t>pp.post('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 smtClean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directory</a:t>
            </a:r>
            <a:r>
              <a:rPr lang="en-US" dirty="0" smtClean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package.json</a:t>
            </a:r>
            <a:r>
              <a:rPr lang="en-US" dirty="0" smtClean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dirty="0" smtClean="0"/>
              <a:t>information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Now install </a:t>
            </a:r>
            <a:r>
              <a:rPr lang="en-US" b="1" dirty="0" smtClean="0">
                <a:solidFill>
                  <a:schemeClr val="bg1"/>
                </a:solidFill>
              </a:rPr>
              <a:t>express</a:t>
            </a:r>
            <a:r>
              <a:rPr lang="en-US" dirty="0" smtClean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</a:t>
            </a:r>
            <a:r>
              <a:rPr lang="en-US" sz="2400" b="1" dirty="0" smtClean="0">
                <a:latin typeface="Consolas" pitchFamily="49" charset="0"/>
              </a:rPr>
              <a:t>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</a:t>
            </a:r>
            <a:r>
              <a:rPr lang="en-US" sz="2400" b="1" dirty="0" smtClean="0">
                <a:latin typeface="Consolas" pitchFamily="49" charset="0"/>
              </a:rPr>
              <a:t>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</a:t>
            </a:r>
            <a:r>
              <a:rPr lang="en-US" sz="2400" b="1" dirty="0" smtClean="0">
                <a:latin typeface="Consolas" pitchFamily="49" charset="0"/>
              </a:rPr>
              <a:t>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</a:t>
            </a:r>
            <a:r>
              <a:rPr lang="en-US" sz="2400" b="1" dirty="0" smtClean="0">
                <a:latin typeface="Consolas" pitchFamily="49" charset="0"/>
              </a:rPr>
              <a:t>pm install express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6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Refers </a:t>
            </a:r>
            <a:r>
              <a:rPr lang="en-US" dirty="0"/>
              <a:t>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 smtClean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 smtClean="0"/>
              <a:t>Express executes different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r>
              <a:rPr lang="en-US" dirty="0" smtClean="0"/>
              <a:t>, based on </a:t>
            </a:r>
            <a:r>
              <a:rPr lang="en-US" b="1" dirty="0" smtClean="0">
                <a:solidFill>
                  <a:schemeClr val="bg1"/>
                </a:solidFill>
              </a:rPr>
              <a:t>route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ExpressJS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app.get(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 smtClean="0">
                <a:latin typeface="Consolas" pitchFamily="49" charset="0"/>
              </a:rPr>
              <a:t>,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&amp;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bg1"/>
                </a:solidFill>
              </a:rPr>
              <a:t>index.js</a:t>
            </a:r>
            <a:r>
              <a:rPr lang="en-US" dirty="0" smtClean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</a:t>
            </a:r>
            <a:r>
              <a:rPr lang="en-US" sz="2400" b="1" dirty="0" smtClean="0">
                <a:latin typeface="Consolas" pitchFamily="49" charset="0"/>
              </a:rPr>
              <a:t>ode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The function handles </a:t>
            </a:r>
            <a:r>
              <a:rPr lang="en-US" sz="2400" b="1" dirty="0" smtClean="0">
                <a:solidFill>
                  <a:schemeClr val="bg1"/>
                </a:solidFill>
              </a:rPr>
              <a:t>HTTP GET </a:t>
            </a:r>
            <a:r>
              <a:rPr lang="en-US" sz="2400" dirty="0" smtClean="0">
                <a:solidFill>
                  <a:schemeClr val="bg2"/>
                </a:solidFill>
              </a:rPr>
              <a:t>requests at URL </a:t>
            </a:r>
            <a:r>
              <a:rPr lang="en-US" sz="2400" b="1" dirty="0" smtClean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r>
              <a:rPr lang="en-US" sz="2400" b="1" dirty="0" smtClean="0">
                <a:latin typeface="Consolas" pitchFamily="49" charset="0"/>
              </a:rPr>
              <a:t/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 console.log</a:t>
            </a:r>
            <a:r>
              <a:rPr lang="en-US" sz="2400" b="1" dirty="0">
                <a:latin typeface="Consolas" pitchFamily="49" charset="0"/>
              </a:rPr>
              <a:t>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Routing </a:t>
            </a:r>
            <a:r>
              <a:rPr lang="en-US" dirty="0" smtClean="0"/>
              <a:t>in express gives you the ability to handle </a:t>
            </a:r>
            <a:r>
              <a:rPr lang="en-US" b="1" dirty="0" smtClean="0">
                <a:solidFill>
                  <a:schemeClr val="bg1"/>
                </a:solidFill>
              </a:rPr>
              <a:t>different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Different HTTP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app.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 smtClean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app.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 smtClean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app.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 smtClean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 smtClean="0"/>
              <a:t>You can get a URL parameter from </a:t>
            </a:r>
            <a:r>
              <a:rPr lang="en-US" b="1" dirty="0" smtClean="0">
                <a:solidFill>
                  <a:schemeClr val="bg1"/>
                </a:solidFill>
              </a:rPr>
              <a:t>req.params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 smtClean="0"/>
              <a:t>Chaining </a:t>
            </a:r>
            <a:r>
              <a:rPr lang="en-US" b="1" dirty="0" smtClean="0">
                <a:solidFill>
                  <a:schemeClr val="bg1"/>
                </a:solidFill>
              </a:rPr>
              <a:t>multiple</a:t>
            </a:r>
            <a:r>
              <a:rPr lang="en-US" dirty="0" smtClean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URL Parameters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</a:t>
            </a:r>
            <a:r>
              <a:rPr lang="en-US" sz="2400" b="1" dirty="0" smtClean="0">
                <a:latin typeface="Consolas" pitchFamily="49" charset="0"/>
              </a:rPr>
              <a:t>('/user/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 smtClean="0">
                <a:latin typeface="Consolas" pitchFamily="49" charset="0"/>
              </a:rPr>
              <a:t>/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 smtClean="0">
                <a:latin typeface="Consolas" pitchFamily="49" charset="0"/>
              </a:rPr>
              <a:t>', </a:t>
            </a:r>
            <a:r>
              <a:rPr lang="en-US" sz="2400" b="1" dirty="0">
                <a:latin typeface="Consolas" pitchFamily="49" charset="0"/>
              </a:rPr>
              <a:t>function(req, res) </a:t>
            </a:r>
            <a:r>
              <a:rPr lang="en-US" sz="2400" b="1" dirty="0" smtClean="0">
                <a:latin typeface="Consolas" pitchFamily="49" charset="0"/>
              </a:rPr>
              <a:t>{ 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</a:rPr>
              <a:t>console.log([req.params.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 smtClean="0">
                <a:latin typeface="Consolas" pitchFamily="49" charset="0"/>
              </a:rPr>
              <a:t>, req.params.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 smtClean="0">
                <a:latin typeface="Consolas" pitchFamily="49" charset="0"/>
              </a:rPr>
              <a:t>]);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 smtClean="0">
                <a:latin typeface="Consolas" pitchFamily="49" charset="0"/>
              </a:rPr>
              <a:t>;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 smtClean="0">
                <a:solidFill>
                  <a:schemeClr val="bg1"/>
                </a:solidFill>
              </a:rPr>
              <a:t>middleware </a:t>
            </a:r>
            <a:r>
              <a:rPr lang="en-US" dirty="0" smtClean="0"/>
              <a:t>function </a:t>
            </a:r>
            <a:r>
              <a:rPr lang="en-US" dirty="0"/>
              <a:t>in </a:t>
            </a:r>
            <a:r>
              <a:rPr lang="en-US" dirty="0"/>
              <a:t>Express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serve static files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public folder </a:t>
            </a:r>
            <a:r>
              <a:rPr lang="en-US" dirty="0" smtClean="0"/>
              <a:t>and inside store static files after that</a:t>
            </a:r>
            <a:br>
              <a:rPr lang="en-US" dirty="0" smtClean="0"/>
            </a:br>
            <a:r>
              <a:rPr lang="en-US" dirty="0" smtClean="0"/>
              <a:t>write inside </a:t>
            </a:r>
            <a:r>
              <a:rPr lang="en-US" b="1" dirty="0" smtClean="0">
                <a:solidFill>
                  <a:schemeClr val="bg1"/>
                </a:solidFill>
              </a:rPr>
              <a:t>index.js</a:t>
            </a:r>
            <a:r>
              <a:rPr lang="en-US" dirty="0" smtClean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Files in Express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</p:spTree>
    <p:extLst>
      <p:ext uri="{BB962C8B-B14F-4D97-AF65-F5344CB8AC3E}">
        <p14:creationId xmlns:p14="http://schemas.microsoft.com/office/powerpoint/2010/main" val="13140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body parser </a:t>
            </a:r>
            <a:r>
              <a:rPr lang="en-US" dirty="0" smtClean="0"/>
              <a:t>to parse </a:t>
            </a:r>
            <a:r>
              <a:rPr lang="en-US" dirty="0"/>
              <a:t>incoming request bodies </a:t>
            </a:r>
            <a:r>
              <a:rPr lang="en-US" dirty="0" smtClean="0"/>
              <a:t>available </a:t>
            </a:r>
            <a:r>
              <a:rPr lang="en-US" dirty="0"/>
              <a:t>under the </a:t>
            </a:r>
            <a:r>
              <a:rPr lang="en-US" b="1" dirty="0" smtClean="0">
                <a:solidFill>
                  <a:schemeClr val="bg1"/>
                </a:solidFill>
              </a:rPr>
              <a:t>req.body </a:t>
            </a:r>
            <a:r>
              <a:rPr lang="en-US" dirty="0" smtClean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Incoming Requests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 smtClean="0">
                <a:latin typeface="Consolas" panose="020B0609020204030204" pitchFamily="49" charset="0"/>
              </a:rPr>
              <a:t>npm install 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 smtClean="0">
                <a:latin typeface="Consolas" panose="020B0609020204030204" pitchFamily="49" charset="0"/>
              </a:rPr>
              <a:t> --save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</a:t>
            </a:r>
            <a:r>
              <a:rPr lang="en-GB" sz="2400" b="1" dirty="0" smtClean="0">
                <a:latin typeface="Consolas" panose="020B0609020204030204" pitchFamily="49" charset="0"/>
              </a:rPr>
              <a:t>');</a:t>
            </a:r>
          </a:p>
          <a:p>
            <a:endParaRPr lang="en-GB" sz="2400" b="1" dirty="0" smtClean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 smtClean="0">
                <a:latin typeface="Consolas" panose="020B0609020204030204" pitchFamily="49" charset="0"/>
              </a:rPr>
              <a:t>  extended</a:t>
            </a:r>
            <a:r>
              <a:rPr lang="en-GB" sz="2400" b="1" dirty="0">
                <a:latin typeface="Consolas" panose="020B0609020204030204" pitchFamily="49" charset="0"/>
              </a:rPr>
              <a:t>: true</a:t>
            </a:r>
          </a:p>
          <a:p>
            <a:r>
              <a:rPr lang="en-GB" sz="2400" b="1" dirty="0" smtClean="0">
                <a:latin typeface="Consolas" panose="020B0609020204030204" pitchFamily="49" charset="0"/>
              </a:rPr>
              <a:t>}));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r>
              <a:rPr lang="bg-BG" dirty="0"/>
              <a:t/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Node modules</a:t>
            </a:r>
          </a:p>
          <a:p>
            <a:pPr lvl="1"/>
            <a:r>
              <a:rPr lang="en-US" sz="3000" dirty="0" smtClean="0"/>
              <a:t>HTTP</a:t>
            </a:r>
          </a:p>
          <a:p>
            <a:pPr lvl="1"/>
            <a:r>
              <a:rPr lang="en-US" sz="3000" dirty="0" smtClean="0"/>
              <a:t>Create a simple HTTP Server</a:t>
            </a:r>
          </a:p>
          <a:p>
            <a:r>
              <a:rPr lang="en-US" sz="3200" dirty="0"/>
              <a:t>Express.js </a:t>
            </a:r>
            <a:r>
              <a:rPr lang="en-US" sz="3200" dirty="0" smtClean="0"/>
              <a:t>Framework</a:t>
            </a:r>
          </a:p>
          <a:p>
            <a:r>
              <a:rPr lang="en-US" sz="3200" dirty="0" smtClean="0"/>
              <a:t>Model-View-Controller (</a:t>
            </a:r>
            <a:r>
              <a:rPr lang="en-US" sz="3200" b="1" dirty="0" smtClean="0"/>
              <a:t>MVC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MVC with Node, Express.js,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 smtClean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Often </a:t>
            </a:r>
            <a:r>
              <a:rPr lang="en-US" b="1" dirty="0" smtClean="0">
                <a:solidFill>
                  <a:schemeClr val="bg1"/>
                </a:solidFill>
              </a:rPr>
              <a:t>encapsulates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data stored in </a:t>
            </a:r>
            <a:r>
              <a:rPr lang="en-US" dirty="0" smtClean="0"/>
              <a:t>a </a:t>
            </a:r>
            <a:r>
              <a:rPr lang="en-US" dirty="0" smtClean="0"/>
              <a:t>database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As well as code used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7007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</a:t>
            </a:r>
            <a:r>
              <a:rPr lang="en-US" sz="3200" dirty="0" smtClean="0"/>
              <a:t>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=""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=""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</a:t>
            </a:r>
            <a:r>
              <a:rPr lang="en-US" dirty="0" smtClean="0"/>
              <a:t>from </a:t>
            </a:r>
            <a:r>
              <a:rPr lang="en-US" dirty="0"/>
              <a:t>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MVC with Express.js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Using Node.js, Express.js, Handlebars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 Templates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</a:t>
            </a:r>
            <a:r>
              <a:rPr lang="en-US" b="1" dirty="0" smtClean="0">
                <a:solidFill>
                  <a:schemeClr val="bg1"/>
                </a:solidFill>
              </a:rPr>
              <a:t>templates </a:t>
            </a:r>
            <a:r>
              <a:rPr lang="en-US" dirty="0" smtClean="0"/>
              <a:t>effectively</a:t>
            </a:r>
            <a:endParaRPr lang="en-US" dirty="0" smtClean="0"/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improves </a:t>
            </a:r>
            <a:r>
              <a:rPr lang="en-US" dirty="0"/>
              <a:t>it in several important </a:t>
            </a:r>
            <a:r>
              <a:rPr lang="en-US" dirty="0" smtClean="0"/>
              <a:t>ways</a:t>
            </a:r>
            <a:endParaRPr lang="en-US" dirty="0" smtClean="0"/>
          </a:p>
          <a:p>
            <a:r>
              <a:rPr lang="en-US" dirty="0" smtClean="0"/>
              <a:t>To install it inside an Express.js project type in cmd: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 smtClean="0">
                <a:latin typeface="Consolas" panose="020B0609020204030204" pitchFamily="49" charset="0"/>
              </a:rPr>
              <a:t>npm install 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 smtClean="0">
                <a:latin typeface="Consolas" panose="020B0609020204030204" pitchFamily="49" charset="0"/>
              </a:rPr>
              <a:t> --save</a:t>
            </a:r>
            <a:endParaRPr lang="en-GB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7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, which </a:t>
            </a:r>
            <a:r>
              <a:rPr lang="en-US" dirty="0" smtClean="0"/>
              <a:t>displays and creates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contacts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chemeClr val="bg1"/>
                </a:solidFill>
              </a:rPr>
              <a:t>phonebook</a:t>
            </a:r>
          </a:p>
          <a:p>
            <a:r>
              <a:rPr lang="en-US" dirty="0" smtClean="0"/>
              <a:t>Implement </a:t>
            </a:r>
            <a:r>
              <a:rPr lang="en-US" b="1" dirty="0" smtClean="0">
                <a:solidFill>
                  <a:schemeClr val="bg1"/>
                </a:solidFill>
              </a:rPr>
              <a:t>listing and adding </a:t>
            </a:r>
            <a:r>
              <a:rPr lang="en-US" dirty="0" smtClean="0"/>
              <a:t>contacts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Simple </a:t>
            </a:r>
            <a:r>
              <a:rPr lang="en-US" dirty="0" smtClean="0"/>
              <a:t>Phonebook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09" y="3126476"/>
            <a:ext cx="7929676" cy="328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9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99864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Node.js – JavaScript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We use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Node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and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HTTP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MVC is a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design pattern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with individual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Express.js –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Web Framework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for building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server-side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/>
              <a:t>tech</a:t>
            </a:r>
            <a:r>
              <a:rPr lang="en-GB" sz="11500" b="1" smtClean="0"/>
              <a:t>-</a:t>
            </a:r>
            <a:r>
              <a:rPr lang="en-US" sz="11500" b="1" smtClean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8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562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90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Node Modules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Create a Basic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1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r>
              <a:rPr lang="en-US" dirty="0"/>
              <a:t>A set of functions you want to include in your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Include modules: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module: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Modules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const</a:t>
            </a:r>
            <a:r>
              <a:rPr lang="en-US" sz="2400" b="1" dirty="0">
                <a:latin typeface="Consolas" pitchFamily="49" charset="0"/>
              </a:rPr>
              <a:t>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</a:t>
            </a:r>
            <a:r>
              <a:rPr lang="en-US" sz="2400" b="1" dirty="0" smtClean="0">
                <a:latin typeface="Consolas" pitchFamily="49" charset="0"/>
              </a:rPr>
              <a:t>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1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Module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uilt-in </a:t>
            </a:r>
            <a:r>
              <a:rPr lang="en-US" dirty="0" smtClean="0"/>
              <a:t>module, </a:t>
            </a:r>
            <a:r>
              <a:rPr lang="en-US" dirty="0"/>
              <a:t>which allows Node.js to </a:t>
            </a:r>
            <a:r>
              <a:rPr lang="en-US" dirty="0" smtClean="0"/>
              <a:t>transfer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over the Hyper Text Transfer Protocol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HTTP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</a:t>
            </a:r>
            <a:r>
              <a:rPr lang="en-US" dirty="0" smtClean="0"/>
              <a:t>listens </a:t>
            </a:r>
            <a:r>
              <a:rPr lang="en-US" dirty="0"/>
              <a:t>to server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ports</a:t>
            </a:r>
            <a:r>
              <a:rPr lang="en-US" dirty="0" smtClean="0"/>
              <a:t> </a:t>
            </a:r>
            <a:r>
              <a:rPr lang="en-US" dirty="0"/>
              <a:t>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</a:t>
            </a:r>
            <a:r>
              <a:rPr lang="en-US" dirty="0" smtClean="0"/>
              <a:t>the client</a:t>
            </a:r>
            <a:endParaRPr lang="en-US" dirty="0" smtClean="0"/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writeHead</a:t>
            </a:r>
            <a:r>
              <a:rPr lang="en-US" dirty="0" smtClean="0"/>
              <a:t>() - </a:t>
            </a:r>
            <a:r>
              <a:rPr lang="en-US" dirty="0"/>
              <a:t>s</a:t>
            </a:r>
            <a:r>
              <a:rPr lang="en-US" dirty="0" smtClean="0"/>
              <a:t>ends </a:t>
            </a:r>
            <a:r>
              <a:rPr lang="en-US" dirty="0"/>
              <a:t>a response header to the request.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Requires:  </a:t>
            </a:r>
            <a:r>
              <a:rPr lang="en-US" b="1" dirty="0" smtClean="0">
                <a:solidFill>
                  <a:schemeClr val="bg1"/>
                </a:solidFill>
              </a:rPr>
              <a:t>status code </a:t>
            </a:r>
            <a:r>
              <a:rPr lang="en-US" dirty="0" smtClean="0"/>
              <a:t>(like 404), </a:t>
            </a:r>
            <a:r>
              <a:rPr lang="en-US" b="1" dirty="0" smtClean="0">
                <a:solidFill>
                  <a:schemeClr val="bg1"/>
                </a:solidFill>
              </a:rPr>
              <a:t>status message</a:t>
            </a:r>
            <a:r>
              <a:rPr lang="en-US" dirty="0" smtClean="0"/>
              <a:t> (optional) and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response </a:t>
            </a:r>
            <a:r>
              <a:rPr lang="en-US" b="1" dirty="0" smtClean="0">
                <a:solidFill>
                  <a:schemeClr val="bg1"/>
                </a:solidFill>
              </a:rPr>
              <a:t>headers </a:t>
            </a:r>
            <a:r>
              <a:rPr lang="en-US" dirty="0" smtClean="0"/>
              <a:t>(object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rite</a:t>
            </a:r>
            <a:r>
              <a:rPr lang="en-US" dirty="0" smtClean="0"/>
              <a:t>() - </a:t>
            </a:r>
            <a:r>
              <a:rPr lang="en-US" dirty="0"/>
              <a:t>sends a chunk of the response body. </a:t>
            </a:r>
            <a:r>
              <a:rPr lang="en-US" dirty="0" smtClean="0"/>
              <a:t>Can </a:t>
            </a:r>
            <a:r>
              <a:rPr lang="en-US" dirty="0"/>
              <a:t>be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/>
              <a:t>or a </a:t>
            </a:r>
            <a:r>
              <a:rPr lang="en-US" dirty="0" smtClean="0"/>
              <a:t>buffer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http.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 smtClean="0">
                <a:latin typeface="Consolas" pitchFamily="49" charset="0"/>
              </a:rPr>
              <a:t>(function</a:t>
            </a:r>
            <a:r>
              <a:rPr lang="en-US" sz="2400" b="1" dirty="0">
                <a:latin typeface="Consolas" pitchFamily="49" charset="0"/>
              </a:rPr>
              <a:t> (req, res) </a:t>
            </a:r>
            <a:r>
              <a:rPr lang="en-US" sz="2400" b="1" dirty="0" smtClean="0">
                <a:latin typeface="Consolas" pitchFamily="49" charset="0"/>
              </a:rPr>
              <a:t>{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</a:t>
            </a:r>
            <a:r>
              <a:rPr lang="en-US" sz="2400" b="1" dirty="0" smtClean="0">
                <a:latin typeface="Consolas" pitchFamily="49" charset="0"/>
              </a:rPr>
              <a:t>res.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 smtClean="0">
                <a:latin typeface="Consolas" pitchFamily="49" charset="0"/>
              </a:rPr>
              <a:t>(</a:t>
            </a:r>
            <a:r>
              <a:rPr lang="bg-BG" sz="2400" b="1" dirty="0" smtClean="0">
                <a:latin typeface="Consolas" pitchFamily="49" charset="0"/>
              </a:rPr>
              <a:t>'</a:t>
            </a:r>
            <a:r>
              <a:rPr lang="en-US" sz="2400" b="1" dirty="0" smtClean="0">
                <a:latin typeface="Consolas" pitchFamily="49" charset="0"/>
              </a:rPr>
              <a:t>Hello Web!</a:t>
            </a:r>
            <a:r>
              <a:rPr lang="bg-BG" sz="2400" b="1" dirty="0" smtClean="0">
                <a:latin typeface="Consolas" pitchFamily="49" charset="0"/>
              </a:rPr>
              <a:t>'</a:t>
            </a:r>
            <a:r>
              <a:rPr lang="en-US" sz="2400" b="1" dirty="0" smtClean="0">
                <a:latin typeface="Consolas" pitchFamily="49" charset="0"/>
              </a:rPr>
              <a:t>);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</a:t>
            </a:r>
            <a:r>
              <a:rPr lang="en-US" sz="2400" b="1" dirty="0" smtClean="0">
                <a:latin typeface="Consolas" pitchFamily="49" charset="0"/>
              </a:rPr>
              <a:t>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type </a:t>
            </a:r>
            <a:r>
              <a:rPr lang="en-US" b="1" dirty="0" smtClean="0">
                <a:solidFill>
                  <a:schemeClr val="bg1"/>
                </a:solidFill>
              </a:rPr>
              <a:t>node {filename} </a:t>
            </a:r>
            <a:r>
              <a:rPr lang="en-US" dirty="0" smtClean="0"/>
              <a:t>and open </a:t>
            </a:r>
            <a:r>
              <a:rPr lang="en-US" b="1" dirty="0" smtClean="0">
                <a:solidFill>
                  <a:schemeClr val="bg1"/>
                </a:solidFill>
              </a:rPr>
              <a:t>localhost:8080</a:t>
            </a:r>
            <a:r>
              <a:rPr lang="en-US" dirty="0" smtClean="0"/>
              <a:t>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Simple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const</a:t>
            </a:r>
            <a:r>
              <a:rPr lang="en-US" sz="2400" b="1" dirty="0">
                <a:latin typeface="Consolas" pitchFamily="49" charset="0"/>
              </a:rPr>
              <a:t>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</a:t>
            </a:r>
            <a:r>
              <a:rPr lang="en-US" sz="2400" b="1" dirty="0" smtClean="0">
                <a:latin typeface="Consolas" pitchFamily="49" charset="0"/>
              </a:rPr>
              <a:t>Web!');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</a:t>
            </a:r>
            <a:r>
              <a:rPr lang="en-US" sz="2400" b="1" dirty="0" smtClean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Express.js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Working with a Framework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1046</Words>
  <Application>Microsoft Office PowerPoint</Application>
  <PresentationFormat>Custom</PresentationFormat>
  <Paragraphs>251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1_SoftUni3_1</vt:lpstr>
      <vt:lpstr>Basic Web</vt:lpstr>
      <vt:lpstr>Table of Contents</vt:lpstr>
      <vt:lpstr>Have a Question?</vt:lpstr>
      <vt:lpstr>PowerPoint Presentation</vt:lpstr>
      <vt:lpstr>Node Modules</vt:lpstr>
      <vt:lpstr>The HTTP Module</vt:lpstr>
      <vt:lpstr>HTTP Methods</vt:lpstr>
      <vt:lpstr>Creating a Simple Web Server</vt:lpstr>
      <vt:lpstr>PowerPoint Presentation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PowerPoint Presentation</vt:lpstr>
      <vt:lpstr>The MVC Pattern</vt:lpstr>
      <vt:lpstr>Model (Data)</vt:lpstr>
      <vt:lpstr>View (UI)</vt:lpstr>
      <vt:lpstr>Controller (Logic)</vt:lpstr>
      <vt:lpstr>The MVC Pattern (in Web Apps)</vt:lpstr>
      <vt:lpstr>PowerPoint Presentation</vt:lpstr>
      <vt:lpstr>Handlebars Templates</vt:lpstr>
      <vt:lpstr>View – Handlebars</vt:lpstr>
      <vt:lpstr>Problem: Simple Phonebook Application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creator>Alen Paunov</dc:creator>
  <cp:keywords>Technologies Fundamentals, Software University, SoftUni, programming, coding, software development, education, training, course</cp:keywords>
  <cp:lastModifiedBy>ko7ebo7e</cp:lastModifiedBy>
  <cp:revision>223</cp:revision>
  <dcterms:created xsi:type="dcterms:W3CDTF">2018-05-23T13:08:44Z</dcterms:created>
  <dcterms:modified xsi:type="dcterms:W3CDTF">2019-03-25T12:14:40Z</dcterms:modified>
  <cp:category>programming;computer programming;software development;web development</cp:category>
</cp:coreProperties>
</file>