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5" r:id="rId3"/>
  </p:sldMasterIdLst>
  <p:notesMasterIdLst>
    <p:notesMasterId r:id="rId53"/>
  </p:notesMasterIdLst>
  <p:handoutMasterIdLst>
    <p:handoutMasterId r:id="rId54"/>
  </p:handoutMasterIdLst>
  <p:sldIdLst>
    <p:sldId id="494" r:id="rId4"/>
    <p:sldId id="495" r:id="rId5"/>
    <p:sldId id="488" r:id="rId6"/>
    <p:sldId id="496" r:id="rId7"/>
    <p:sldId id="499" r:id="rId8"/>
    <p:sldId id="503" r:id="rId9"/>
    <p:sldId id="629" r:id="rId10"/>
    <p:sldId id="504" r:id="rId11"/>
    <p:sldId id="505" r:id="rId12"/>
    <p:sldId id="631" r:id="rId13"/>
    <p:sldId id="628" r:id="rId14"/>
    <p:sldId id="642" r:id="rId15"/>
    <p:sldId id="633" r:id="rId16"/>
    <p:sldId id="508" r:id="rId17"/>
    <p:sldId id="513" r:id="rId18"/>
    <p:sldId id="635" r:id="rId19"/>
    <p:sldId id="636" r:id="rId20"/>
    <p:sldId id="643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56" r:id="rId34"/>
    <p:sldId id="669" r:id="rId35"/>
    <p:sldId id="670" r:id="rId36"/>
    <p:sldId id="674" r:id="rId37"/>
    <p:sldId id="675" r:id="rId38"/>
    <p:sldId id="658" r:id="rId39"/>
    <p:sldId id="671" r:id="rId40"/>
    <p:sldId id="660" r:id="rId41"/>
    <p:sldId id="661" r:id="rId42"/>
    <p:sldId id="662" r:id="rId43"/>
    <p:sldId id="663" r:id="rId44"/>
    <p:sldId id="664" r:id="rId45"/>
    <p:sldId id="523" r:id="rId46"/>
    <p:sldId id="665" r:id="rId47"/>
    <p:sldId id="668" r:id="rId48"/>
    <p:sldId id="666" r:id="rId49"/>
    <p:sldId id="676" r:id="rId50"/>
    <p:sldId id="640" r:id="rId51"/>
    <p:sldId id="641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488"/>
          </p14:sldIdLst>
        </p14:section>
        <p14:section name="Strings" id="{DE145E72-6F2E-4C7D-AB67-ED53E5ADFDA7}">
          <p14:sldIdLst>
            <p14:sldId id="496"/>
            <p14:sldId id="499"/>
            <p14:sldId id="503"/>
            <p14:sldId id="629"/>
          </p14:sldIdLst>
        </p14:section>
        <p14:section name="Manipulating Strings" id="{E1A23AF5-9A30-438B-971F-C25B5431BC57}">
          <p14:sldIdLst>
            <p14:sldId id="504"/>
            <p14:sldId id="505"/>
            <p14:sldId id="631"/>
            <p14:sldId id="628"/>
            <p14:sldId id="642"/>
            <p14:sldId id="633"/>
            <p14:sldId id="508"/>
            <p14:sldId id="513"/>
            <p14:sldId id="635"/>
            <p14:sldId id="636"/>
          </p14:sldIdLst>
        </p14:section>
        <p14:section name="Additional Functions" id="{9F0D3B14-8FFF-4637-98DF-C9967A16E556}">
          <p14:sldIdLst>
            <p14:sldId id="643"/>
            <p14:sldId id="644"/>
            <p14:sldId id="645"/>
            <p14:sldId id="646"/>
            <p14:sldId id="647"/>
          </p14:sldIdLst>
        </p14:section>
        <p14:section name="Regular Expressions Syntax" id="{630D9BA7-8B67-4F38-8F93-55977B748882}">
          <p14:sldIdLst>
            <p14:sldId id="648"/>
            <p14:sldId id="649"/>
            <p14:sldId id="650"/>
            <p14:sldId id="651"/>
            <p14:sldId id="652"/>
            <p14:sldId id="653"/>
          </p14:sldIdLst>
        </p14:section>
        <p14:section name="Quantifiers and Grouping" id="{9A483A93-E9FC-4710-B981-B904F76614BA}">
          <p14:sldIdLst>
            <p14:sldId id="654"/>
            <p14:sldId id="655"/>
            <p14:sldId id="656"/>
            <p14:sldId id="669"/>
            <p14:sldId id="670"/>
            <p14:sldId id="674"/>
            <p14:sldId id="675"/>
            <p14:sldId id="658"/>
            <p14:sldId id="671"/>
          </p14:sldIdLst>
        </p14:section>
        <p14:section name="Lookahead and Lookbehind" id="{04457C05-F868-48E2-8AE1-26611D4AA16F}">
          <p14:sldIdLst>
            <p14:sldId id="660"/>
            <p14:sldId id="661"/>
            <p14:sldId id="662"/>
          </p14:sldIdLst>
        </p14:section>
        <p14:section name="Backreferences" id="{4631B526-F8FE-41E3-AB52-A6EAEC110666}">
          <p14:sldIdLst>
            <p14:sldId id="663"/>
            <p14:sldId id="664"/>
            <p14:sldId id="523"/>
          </p14:sldIdLst>
        </p14:section>
        <p14:section name="Conclusion" id="{EDD90C82-D61F-4F10-A8D0-89DA7BCB89B2}">
          <p14:sldIdLst>
            <p14:sldId id="665"/>
            <p14:sldId id="668"/>
            <p14:sldId id="666"/>
            <p14:sldId id="676"/>
            <p14:sldId id="640"/>
            <p14:sldId id="64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40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533" autoAdjust="0"/>
  </p:normalViewPr>
  <p:slideViewPr>
    <p:cSldViewPr>
      <p:cViewPr varScale="1">
        <p:scale>
          <a:sx n="88" d="100"/>
          <a:sy n="88" d="100"/>
        </p:scale>
        <p:origin x="-422" y="-77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8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1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2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71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7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8" latinLnBrk="1">
              <a:defRPr/>
            </a:pPr>
            <a:endParaRPr lang="ko-KR" altLang="en-US" sz="2397" dirty="0">
              <a:solidFill>
                <a:srgbClr val="F7C86D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FFA000"/>
                </a:solidFill>
              </a:rPr>
              <a:pPr/>
              <a:t>‹#›</a:t>
            </a:fld>
            <a:endParaRPr lang="en-US" dirty="0">
              <a:solidFill>
                <a:srgbClr val="FFA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ko-KR" altLang="en-US" sz="2398">
              <a:solidFill>
                <a:srgbClr val="F7C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3578" eaLnBrk="0" latinLnBrk="1" hangingPunct="0"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794" b="1" dirty="0">
                <a:solidFill>
                  <a:srgbClr val="234465"/>
                </a:solidFill>
              </a:rPr>
              <a:t>Questions?</a:t>
            </a:r>
            <a:endParaRPr lang="en-US" sz="8794" b="1" spc="15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 latinLnBrk="1">
              <a:defRPr/>
            </a:pPr>
            <a:endParaRPr lang="ko-KR" altLang="en-US" sz="2397">
              <a:solidFill>
                <a:srgbClr val="F7C86D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92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562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ko-KR" altLang="en-US" sz="2398">
              <a:solidFill>
                <a:srgbClr val="F7C86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3/20/2019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34465">
                  <a:tint val="75000"/>
                </a:srgb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68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srgbClr val="234465"/>
                </a:solidFill>
              </a:rPr>
              <a:pPr/>
              <a:t>3/20/2019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1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4/Text-Processing-and-Regular-Expressions-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4/Text-Processing-and-Regular-Expressions-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4/Text-Processing-and-Regular-Expressions-La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4/Text-Processing-and-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4/Text-Processing-and-Regular-Expression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4/Text-Processing-and-Regular-Expression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4/Text-Processing-and-Regular-Expressions-Lab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://smartit.bg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4/Text-Processing-and-Regular-Expressions-L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 and Regular Expressions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E2CA640-2428-4F29-8AEE-13EADB063F39}"/>
              </a:ext>
            </a:extLst>
          </p:cNvPr>
          <p:cNvGrpSpPr/>
          <p:nvPr/>
        </p:nvGrpSpPr>
        <p:grpSpPr>
          <a:xfrm>
            <a:off x="3351212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receives an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/>
              <a:t>and prints a 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resulting </a:t>
            </a:r>
            <a:r>
              <a:rPr lang="en-US" b="1" dirty="0">
                <a:solidFill>
                  <a:schemeClr val="bg1"/>
                </a:solidFill>
              </a:rPr>
              <a:t>string </a:t>
            </a:r>
            <a:r>
              <a:rPr lang="en-US" dirty="0"/>
              <a:t>containing all of them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531812" y="2811388"/>
            <a:ext cx="5791198" cy="2209800"/>
            <a:chOff x="2927693" y="3540386"/>
            <a:chExt cx="7490260" cy="294781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22988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dirty="0"/>
                <a:t>["First",</a:t>
              </a:r>
            </a:p>
            <a:p>
              <a:pPr fontAlgn="t"/>
              <a:r>
                <a:rPr lang="en-US" sz="2399" dirty="0"/>
                <a:t>"Second",</a:t>
              </a:r>
            </a:p>
            <a:p>
              <a:pPr fontAlgn="t"/>
              <a:r>
                <a:rPr lang="en-US" sz="2399" dirty="0"/>
                <a:t>"Third</a:t>
              </a:r>
              <a:r>
                <a:rPr lang="en-US" sz="2399" b="0" dirty="0" smtClean="0"/>
                <a:t>"</a:t>
              </a:r>
              <a:r>
                <a:rPr lang="en-US" sz="2399" dirty="0" smtClean="0"/>
                <a:t>]</a:t>
              </a:r>
              <a:endParaRPr lang="en-US" sz="2399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2"/>
              <a:ext cx="3745129" cy="22988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dirty="0"/>
                <a:t>FirstSecondThird</a:t>
              </a: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3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932612" y="2514600"/>
            <a:ext cx="4552500" cy="2803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solve(arr)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result = '';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word of arr)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oncatenate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Index of</a:t>
            </a:r>
            <a:r>
              <a:rPr lang="en-US" sz="3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</a:rPr>
              <a:t>Last index of:</a:t>
            </a:r>
            <a:endParaRPr lang="en-US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61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: 5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"Intro to programming";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last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("o");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33900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</a:rPr>
              <a:t>Substr</a:t>
            </a:r>
            <a:r>
              <a:rPr lang="en-US" sz="3400" dirty="0" smtClean="0">
                <a:solidFill>
                  <a:schemeClr val="bg1"/>
                </a:solidFill>
              </a:rPr>
              <a:t>:</a:t>
            </a:r>
          </a:p>
          <a:p>
            <a:endParaRPr lang="en-US" sz="3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/>
                </a:solidFill>
              </a:rPr>
              <a:t>Substring</a:t>
            </a:r>
            <a:r>
              <a:rPr lang="en-US" sz="3400" dirty="0" smtClean="0">
                <a:solidFill>
                  <a:schemeClr val="bg1"/>
                </a:solidFill>
              </a:rPr>
              <a:t>: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057400"/>
            <a:ext cx="9829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(5, 10);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: JavaScript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Закръглено правоъгълно изнесено означение 11"/>
          <p:cNvSpPr/>
          <p:nvPr/>
        </p:nvSpPr>
        <p:spPr bwMode="auto">
          <a:xfrm>
            <a:off x="7542212" y="1447800"/>
            <a:ext cx="3962400" cy="695685"/>
          </a:xfrm>
          <a:prstGeom prst="wedgeRoundRectCallout">
            <a:avLst>
              <a:gd name="adj1" fmla="val -69802"/>
              <a:gd name="adj2" fmla="val 56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index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0" y="47244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(5, 10);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output: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012" y="1231479"/>
            <a:ext cx="11790740" cy="184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Write a function that receives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two numbers</a:t>
            </a:r>
            <a:r>
              <a:rPr lang="en-US" sz="3200" dirty="0"/>
              <a:t>. The </a:t>
            </a:r>
            <a:r>
              <a:rPr lang="en-US" sz="3200" dirty="0" smtClean="0"/>
              <a:t>             numbers </a:t>
            </a:r>
            <a:r>
              <a:rPr lang="en-US" sz="3200" dirty="0"/>
              <a:t>will be a </a:t>
            </a:r>
            <a:r>
              <a:rPr lang="en-US" sz="3200" b="1" dirty="0">
                <a:solidFill>
                  <a:schemeClr val="bg1"/>
                </a:solidFill>
              </a:rPr>
              <a:t>starting index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  <a:r>
              <a:rPr lang="en-US" sz="3200" dirty="0"/>
              <a:t> of elements to </a:t>
            </a:r>
            <a:r>
              <a:rPr lang="en-US" sz="3200" dirty="0" smtClean="0"/>
              <a:t>substring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440786" y="2407205"/>
            <a:ext cx="6172198" cy="2122460"/>
            <a:chOff x="2927692" y="3506974"/>
            <a:chExt cx="7490257" cy="3157994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2" y="4366149"/>
              <a:ext cx="3745129" cy="2298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dirty="0"/>
                <a:t>ASentance</a:t>
              </a:r>
            </a:p>
            <a:p>
              <a:pPr fontAlgn="t"/>
              <a:r>
                <a:rPr lang="en-US" sz="2399" dirty="0"/>
                <a:t>1</a:t>
              </a:r>
            </a:p>
            <a:p>
              <a:pPr fontAlgn="t"/>
              <a:r>
                <a:rPr lang="en-US" sz="2399" dirty="0"/>
                <a:t>8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06974"/>
              <a:ext cx="3745129" cy="87396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dirty="0"/>
                <a:t>Input</a:t>
              </a:r>
              <a:endParaRPr 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2" y="4366149"/>
              <a:ext cx="3745127" cy="229881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dirty="0" smtClean="0">
                  <a:solidFill>
                    <a:schemeClr val="dk1"/>
                  </a:solidFill>
                </a:rPr>
                <a:t>Sentance</a:t>
              </a:r>
              <a:endParaRPr lang="en-US" sz="2397" dirty="0">
                <a:solidFill>
                  <a:schemeClr val="dk1"/>
                </a:solidFill>
              </a:endParaRP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0" y="3506974"/>
              <a:ext cx="3745128" cy="873966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dirty="0"/>
                <a:t>Output</a:t>
              </a:r>
              <a:endParaRPr lang="bg-BG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440786" y="4642767"/>
            <a:ext cx="7620000" cy="1695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solve(string, startIndex, count)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result =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bg-BG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Calculate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console.log(result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3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  <p:pic>
        <p:nvPicPr>
          <p:cNvPr id="1027" name="Picture 3" descr="C:\Users\ko7ebo7e\Desktop\analytics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09" y="4038600"/>
            <a:ext cx="2081754" cy="208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74" y="1262475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Includes</a:t>
            </a:r>
            <a:r>
              <a:rPr lang="en-US" sz="3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5426" y="4648200"/>
            <a:ext cx="10955386" cy="163388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let text = "I love fruits.";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fruits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</a:t>
            </a:r>
            <a:r>
              <a:rPr lang="en-GB" sz="2400" dirty="0" err="1">
                <a:solidFill>
                  <a:schemeClr val="bg1"/>
                </a:solidFill>
              </a:rPr>
              <a:t>includes</a:t>
            </a:r>
            <a:r>
              <a:rPr lang="en-GB" sz="2400" dirty="0">
                <a:solidFill>
                  <a:schemeClr val="tx1"/>
                </a:solidFill>
              </a:rPr>
              <a:t>("</a:t>
            </a:r>
            <a:r>
              <a:rPr lang="en-GB" sz="2400" dirty="0">
                <a:solidFill>
                  <a:schemeClr val="bg1"/>
                </a:solidFill>
              </a:rPr>
              <a:t>banana</a:t>
            </a:r>
            <a:r>
              <a:rPr lang="en-GB" sz="2400" dirty="0">
                <a:solidFill>
                  <a:schemeClr val="tx1"/>
                </a:solidFill>
              </a:rPr>
              <a:t>"));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Expected output: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 Operations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25426" y="1954346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 smtClean="0">
                <a:solidFill>
                  <a:schemeClr val="accent2"/>
                </a:solidFill>
              </a:rPr>
              <a:t>// Expected output: [</a:t>
            </a:r>
            <a:r>
              <a:rPr lang="en-GB" sz="2400" i="1" dirty="0">
                <a:solidFill>
                  <a:schemeClr val="accent2"/>
                </a:solidFill>
              </a:rPr>
              <a:t>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replaces </a:t>
            </a:r>
            <a:r>
              <a:rPr lang="en-US" dirty="0"/>
              <a:t>first </a:t>
            </a:r>
            <a:r>
              <a:rPr lang="en-US" dirty="0" smtClean="0"/>
              <a:t>occurrence and </a:t>
            </a:r>
            <a:r>
              <a:rPr lang="en-US" dirty="0"/>
              <a:t>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0012" y="2209800"/>
            <a:ext cx="9517889" cy="32628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text = "Hello, john@softuni.bg, you have been using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john@softuni.bg in your registration.";</a:t>
            </a:r>
          </a:p>
          <a:p>
            <a:r>
              <a:rPr lang="en-US" dirty="0">
                <a:solidFill>
                  <a:schemeClr val="tx1"/>
                </a:solidFill>
              </a:rPr>
              <a:t>    let replacedText = text</a:t>
            </a:r>
            <a:r>
              <a:rPr lang="en-US" dirty="0">
                <a:solidFill>
                  <a:schemeClr val="bg1"/>
                </a:solidFill>
              </a:rPr>
              <a:t>.replace</a:t>
            </a:r>
            <a:r>
              <a:rPr lang="en-US" dirty="0" smtClean="0">
                <a:solidFill>
                  <a:schemeClr val="tx1"/>
                </a:solidFill>
              </a:rPr>
              <a:t>(".</a:t>
            </a:r>
            <a:r>
              <a:rPr lang="en-US" dirty="0">
                <a:solidFill>
                  <a:schemeClr val="tx1"/>
                </a:solidFill>
              </a:rPr>
              <a:t>bg</a:t>
            </a:r>
            <a:r>
              <a:rPr lang="en-US" dirty="0" smtClean="0">
                <a:solidFill>
                  <a:schemeClr val="tx1"/>
                </a:solidFill>
              </a:rPr>
              <a:t>", ".</a:t>
            </a:r>
            <a:r>
              <a:rPr lang="en-US" dirty="0">
                <a:solidFill>
                  <a:schemeClr val="tx1"/>
                </a:solidFill>
              </a:rPr>
              <a:t>com");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//Expected Output: </a:t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Hello</a:t>
            </a:r>
            <a:r>
              <a:rPr lang="en-US" i="1" dirty="0">
                <a:solidFill>
                  <a:schemeClr val="accent2"/>
                </a:solidFill>
              </a:rPr>
              <a:t>, john@softuni.com, you have been using 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john@softuni.bg in your registration.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Operations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812" y="1219200"/>
            <a:ext cx="11866940" cy="18458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Write a function that receives 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and a </a:t>
            </a:r>
            <a:r>
              <a:rPr lang="en-US" b="1" dirty="0" smtClean="0">
                <a:solidFill>
                  <a:schemeClr val="bg1"/>
                </a:solidFill>
              </a:rPr>
              <a:t>single word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Find </a:t>
            </a:r>
            <a:r>
              <a:rPr lang="en-US" dirty="0"/>
              <a:t>all </a:t>
            </a:r>
            <a:r>
              <a:rPr lang="en-US" b="1" dirty="0" smtClean="0">
                <a:solidFill>
                  <a:schemeClr val="bg1"/>
                </a:solidFill>
              </a:rPr>
              <a:t>occurrences</a:t>
            </a:r>
            <a:r>
              <a:rPr lang="en-US" dirty="0" smtClean="0"/>
              <a:t> </a:t>
            </a:r>
            <a:r>
              <a:rPr lang="en-US" dirty="0"/>
              <a:t>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corresponding </a:t>
            </a:r>
            <a:r>
              <a:rPr lang="en-US" dirty="0"/>
              <a:t>amount of </a:t>
            </a:r>
            <a:r>
              <a:rPr lang="en-US" b="1" dirty="0">
                <a:solidFill>
                  <a:schemeClr val="bg1"/>
                </a:solidFill>
              </a:rPr>
              <a:t>'*'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FBBE802-6435-4B07-A3B6-9D5510C3A952}"/>
              </a:ext>
            </a:extLst>
          </p:cNvPr>
          <p:cNvGrpSpPr/>
          <p:nvPr/>
        </p:nvGrpSpPr>
        <p:grpSpPr>
          <a:xfrm>
            <a:off x="531812" y="2971800"/>
            <a:ext cx="6758773" cy="2828091"/>
            <a:chOff x="1232450" y="3114194"/>
            <a:chExt cx="7458473" cy="2828091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1232451" y="3768985"/>
              <a:ext cx="7456747" cy="879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A small sentence with some words</a:t>
              </a:r>
              <a:endParaRPr lang="bg-BG" dirty="0"/>
            </a:p>
            <a:p>
              <a:r>
                <a:rPr lang="en-US" dirty="0"/>
                <a:t>small</a:t>
              </a:r>
              <a:endParaRPr lang="en-US" sz="2399" dirty="0"/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1232452" y="3114194"/>
              <a:ext cx="7456747" cy="648828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1232450" y="5293457"/>
              <a:ext cx="7456747" cy="6488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A ***** sentence with some words</a:t>
              </a:r>
              <a:endParaRPr lang="en-US" sz="2397" dirty="0">
                <a:solidFill>
                  <a:schemeClr val="dk1"/>
                </a:solidFill>
              </a:endParaRPr>
            </a:p>
            <a:p>
              <a:endParaRPr lang="bg-BG" sz="2399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1234176" y="4645626"/>
              <a:ext cx="7456747" cy="647831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3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52746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Save the new text in a new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repeat function should take the length of the word and   return that amount of stars </a:t>
            </a:r>
            <a:r>
              <a:rPr lang="en-US" b="1" dirty="0">
                <a:solidFill>
                  <a:schemeClr val="bg1"/>
                </a:solidFill>
              </a:rPr>
              <a:t>'*'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760412" y="1905000"/>
            <a:ext cx="9525000" cy="2803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censored = text.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repeat(word));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(censored.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censored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censored.</a:t>
            </a:r>
            <a:r>
              <a:rPr lang="en-US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(word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repeat(word));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</a:t>
            </a:r>
            <a:r>
              <a:rPr lang="en-US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repeat function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Checking, Padding, Removing Spaces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1" y="1676400"/>
            <a:ext cx="2554147" cy="1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startsWith() </a:t>
            </a:r>
            <a:r>
              <a:rPr lang="en-US" sz="3200" dirty="0" smtClean="0">
                <a:latin typeface="+mj-lt"/>
              </a:rPr>
              <a:t>to determine whether a string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 smtClean="0">
                <a:latin typeface="+mj-lt"/>
              </a:rPr>
              <a:t> with the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+mj-lt"/>
              </a:rPr>
              <a:t>Use </a:t>
            </a:r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endsWith() </a:t>
            </a:r>
            <a:r>
              <a:rPr lang="en-US" sz="3200" dirty="0"/>
              <a:t>to determine whether a string </a:t>
            </a:r>
            <a:r>
              <a:rPr lang="en-US" sz="3200" b="1" dirty="0" smtClean="0">
                <a:solidFill>
                  <a:schemeClr val="bg1"/>
                </a:solidFill>
              </a:rPr>
              <a:t>ends </a:t>
            </a:r>
            <a:r>
              <a:rPr lang="en-US" sz="3200" dirty="0" smtClean="0"/>
              <a:t>with </a:t>
            </a:r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characters of a specified </a:t>
            </a:r>
            <a:r>
              <a:rPr lang="en-US" sz="3200" dirty="0" smtClean="0"/>
              <a:t>substring</a:t>
            </a:r>
            <a:endParaRPr lang="en-GB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Starts with/Ends with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2743" y="4953000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</a:t>
            </a:r>
            <a:r>
              <a:rPr lang="en-GB" sz="2400" i="1" dirty="0" smtClean="0">
                <a:solidFill>
                  <a:schemeClr val="accent2"/>
                </a:solidFill>
              </a:rPr>
              <a:t>output: </a:t>
            </a:r>
            <a:r>
              <a:rPr lang="en-GB" sz="2400" i="1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2743" y="2362200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 smtClean="0">
                <a:solidFill>
                  <a:schemeClr val="bg1"/>
                </a:solidFill>
              </a:rPr>
              <a:t>"My name is John"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onsole.log(text.startsWith('My')); </a:t>
            </a:r>
            <a:r>
              <a:rPr lang="en-GB" sz="2400" i="1" dirty="0" smtClean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096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Strings</a:t>
            </a:r>
            <a:endParaRPr lang="en-GB" dirty="0"/>
          </a:p>
          <a:p>
            <a:r>
              <a:rPr lang="en-GB" dirty="0"/>
              <a:t>Manipulating Strings</a:t>
            </a:r>
          </a:p>
          <a:p>
            <a:pPr marL="286007" indent="-457200">
              <a:lnSpc>
                <a:spcPct val="120000"/>
              </a:lnSpc>
            </a:pPr>
            <a:r>
              <a:rPr lang="en-US" dirty="0" smtClean="0"/>
              <a:t>Additional Functions</a:t>
            </a:r>
          </a:p>
          <a:p>
            <a:pPr marL="286007" indent="-457200">
              <a:lnSpc>
                <a:spcPct val="120000"/>
              </a:lnSpc>
            </a:pPr>
            <a:r>
              <a:rPr lang="en-GB" sz="3400" dirty="0"/>
              <a:t>Regular Expressions Syntax</a:t>
            </a:r>
          </a:p>
          <a:p>
            <a:pPr marL="286007" indent="-457200">
              <a:lnSpc>
                <a:spcPct val="120000"/>
              </a:lnSpc>
            </a:pPr>
            <a:r>
              <a:rPr lang="en-US" sz="3400" dirty="0"/>
              <a:t>Quantifiers and Grouping</a:t>
            </a:r>
            <a:endParaRPr lang="en-GB" sz="3400" dirty="0"/>
          </a:p>
          <a:p>
            <a:pPr marL="286007" indent="-457200">
              <a:lnSpc>
                <a:spcPct val="120000"/>
              </a:lnSpc>
            </a:pPr>
            <a:r>
              <a:rPr lang="en-GB" dirty="0"/>
              <a:t>Lookbehind/</a:t>
            </a:r>
            <a:r>
              <a:rPr lang="en-GB" dirty="0" err="1"/>
              <a:t>Lookahead</a:t>
            </a:r>
            <a:endParaRPr lang="en-GB" dirty="0"/>
          </a:p>
          <a:p>
            <a:pPr marL="286007" indent="-457200">
              <a:lnSpc>
                <a:spcPct val="120000"/>
              </a:lnSpc>
            </a:pPr>
            <a:r>
              <a:rPr lang="en-GB" dirty="0"/>
              <a:t>Backreferences</a:t>
            </a:r>
          </a:p>
          <a:p>
            <a:pPr marL="286007" indent="-457200">
              <a:lnSpc>
                <a:spcPct val="120000"/>
              </a:lnSpc>
            </a:pP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at the Start and End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padStart() </a:t>
            </a:r>
            <a:r>
              <a:rPr lang="en-US" sz="3200" dirty="0" smtClean="0">
                <a:latin typeface="+mj-lt"/>
              </a:rPr>
              <a:t>to add to the current string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 smtClean="0">
                <a:latin typeface="+mj-lt"/>
              </a:rPr>
              <a:t>at the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 smtClean="0">
                <a:latin typeface="+mj-lt"/>
              </a:rPr>
              <a:t> until a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is reached</a:t>
            </a:r>
            <a:endParaRPr lang="bg-BG" sz="3200" dirty="0" smtClean="0">
              <a:latin typeface="+mj-lt"/>
            </a:endParaRP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padEnd() </a:t>
            </a:r>
            <a:r>
              <a:rPr lang="en-US" sz="3200" dirty="0"/>
              <a:t>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the </a:t>
            </a:r>
            <a:r>
              <a:rPr lang="en-US" sz="3200" b="1" dirty="0" smtClean="0">
                <a:solidFill>
                  <a:schemeClr val="bg1"/>
                </a:solidFill>
              </a:rPr>
              <a:t>end </a:t>
            </a:r>
            <a:r>
              <a:rPr lang="en-US" sz="3200" dirty="0" smtClean="0"/>
              <a:t>until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</a:t>
            </a:r>
            <a:r>
              <a:rPr lang="en-US" sz="3200" dirty="0" smtClean="0"/>
              <a:t>reached</a:t>
            </a:r>
            <a:endParaRPr lang="bg-BG" sz="3200" dirty="0"/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2238" y="2522487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bitAsStr </a:t>
            </a:r>
            <a:r>
              <a:rPr lang="en-GB" sz="2400" dirty="0" smtClean="0"/>
              <a:t>= </a:t>
            </a:r>
            <a:r>
              <a:rPr lang="en-GB" sz="2400" dirty="0" smtClean="0">
                <a:solidFill>
                  <a:schemeClr val="bg1"/>
                </a:solidFill>
              </a:rPr>
              <a:t>"010"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 smtClean="0">
                <a:solidFill>
                  <a:schemeClr val="accent2"/>
                </a:solidFill>
              </a:rPr>
              <a:t>// Expected output: </a:t>
            </a:r>
            <a:r>
              <a:rPr lang="en-GB" sz="2400" i="1" dirty="0">
                <a:solidFill>
                  <a:schemeClr val="accent2"/>
                </a:solidFill>
              </a:rPr>
              <a:t>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7237412" y="2043023"/>
            <a:ext cx="4114800" cy="722442"/>
          </a:xfrm>
          <a:prstGeom prst="wedgeRoundRectCallout">
            <a:avLst>
              <a:gd name="adj1" fmla="val -74305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4382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sentence </a:t>
            </a:r>
            <a:r>
              <a:rPr lang="en-GB" sz="2400" dirty="0" smtClean="0"/>
              <a:t>= </a:t>
            </a:r>
            <a:r>
              <a:rPr lang="en-GB" sz="2400" dirty="0" smtClean="0">
                <a:solidFill>
                  <a:schemeClr val="bg1"/>
                </a:solidFill>
              </a:rPr>
              <a:t>"He passed away"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 smtClean="0">
                <a:solidFill>
                  <a:schemeClr val="accent2"/>
                </a:solidFill>
              </a:rPr>
              <a:t>// Expected output: He </a:t>
            </a:r>
            <a:r>
              <a:rPr lang="en-GB" sz="2400" i="1" dirty="0">
                <a:solidFill>
                  <a:schemeClr val="accent2"/>
                </a:solidFill>
              </a:rPr>
              <a:t>passed away</a:t>
            </a:r>
            <a:r>
              <a:rPr lang="en-GB" sz="2400" i="1" dirty="0" smtClean="0">
                <a:solidFill>
                  <a:schemeClr val="accent2"/>
                </a:solidFill>
              </a:rPr>
              <a:t>......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+mj-lt"/>
              </a:rPr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trim() </a:t>
            </a:r>
            <a:r>
              <a:rPr lang="en-US" sz="3200" dirty="0"/>
              <a:t>method </a:t>
            </a:r>
            <a:r>
              <a:rPr lang="en-US" sz="3200" dirty="0" smtClean="0"/>
              <a:t>to remove </a:t>
            </a:r>
            <a:r>
              <a:rPr lang="en-US" sz="3200" b="1" dirty="0" smtClean="0">
                <a:solidFill>
                  <a:schemeClr val="bg1"/>
                </a:solidFill>
              </a:rPr>
              <a:t>whitespaces</a:t>
            </a:r>
            <a:r>
              <a:rPr lang="en-US" sz="3200" dirty="0" smtClean="0"/>
              <a:t> (spaces, tabs, </a:t>
            </a:r>
            <a:br>
              <a:rPr lang="en-US" sz="3200" dirty="0" smtClean="0"/>
            </a:br>
            <a:r>
              <a:rPr lang="en-US" sz="3200" dirty="0" smtClean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</a:t>
            </a:r>
            <a:r>
              <a:rPr lang="en-US" sz="3200" dirty="0" smtClean="0"/>
              <a:t>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bg1"/>
                </a:solidFill>
              </a:rPr>
              <a:t>trimStart()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bg1"/>
                </a:solidFill>
              </a:rPr>
              <a:t>trimEnd() </a:t>
            </a:r>
            <a:r>
              <a:rPr lang="en-US" sz="3200" dirty="0" smtClean="0"/>
              <a:t>to remove whitespaces </a:t>
            </a:r>
            <a:r>
              <a:rPr lang="en-US" sz="3200" b="1" dirty="0" smtClean="0">
                <a:solidFill>
                  <a:schemeClr val="bg1"/>
                </a:solidFill>
              </a:rPr>
              <a:t>only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at the </a:t>
            </a:r>
            <a:br>
              <a:rPr lang="en-US" sz="3200" dirty="0" smtClean="0"/>
            </a:br>
            <a:r>
              <a:rPr lang="en-US" sz="3200" dirty="0" smtClean="0"/>
              <a:t>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1" y="2438400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text </a:t>
            </a:r>
            <a:r>
              <a:rPr lang="en-GB" sz="2400" dirty="0" smtClean="0"/>
              <a:t>= </a:t>
            </a:r>
            <a:r>
              <a:rPr lang="en-GB" sz="2400" dirty="0" smtClean="0">
                <a:solidFill>
                  <a:schemeClr val="bg1"/>
                </a:solidFill>
              </a:rPr>
              <a:t>"   Annoying spaces       "</a:t>
            </a:r>
            <a:r>
              <a:rPr lang="en-GB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 smtClean="0">
                <a:solidFill>
                  <a:schemeClr val="accent2"/>
                </a:solidFill>
              </a:rPr>
              <a:t>// Expected output: "Annoying spaces"</a:t>
            </a:r>
            <a:endParaRPr lang="en-GB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0412" y="5010068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text </a:t>
            </a:r>
            <a:r>
              <a:rPr lang="en-GB" sz="2200" dirty="0" smtClean="0"/>
              <a:t>= </a:t>
            </a:r>
            <a:r>
              <a:rPr lang="en-GB" sz="2200" dirty="0" smtClean="0">
                <a:solidFill>
                  <a:schemeClr val="bg1"/>
                </a:solidFill>
              </a:rPr>
              <a:t>"   Annoying spaces       "</a:t>
            </a:r>
            <a:r>
              <a:rPr lang="en-GB" sz="22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</a:t>
            </a:r>
            <a:r>
              <a:rPr lang="en-GB" sz="2200" dirty="0" smtClean="0">
                <a:solidFill>
                  <a:schemeClr val="tx1"/>
                </a:solidFill>
              </a:rPr>
              <a:t>ext = text.trimStart(); text = text.trimEnd();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console.log(text); </a:t>
            </a:r>
            <a:r>
              <a:rPr lang="en-GB" sz="2200" i="1" dirty="0" smtClean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</a:t>
            </a:r>
            <a:r>
              <a:rPr lang="en-GB" sz="2000" i="1" dirty="0" smtClean="0">
                <a:solidFill>
                  <a:schemeClr val="accent2"/>
                </a:solidFill>
              </a:rPr>
              <a:t>output:</a:t>
            </a:r>
            <a:r>
              <a:rPr lang="en-GB" sz="2200" i="1" dirty="0" smtClean="0">
                <a:solidFill>
                  <a:schemeClr val="accent2"/>
                </a:solidFill>
              </a:rPr>
              <a:t> "Annoying spaces"</a:t>
            </a:r>
            <a:endParaRPr lang="en-GB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repeat() </a:t>
            </a:r>
            <a:r>
              <a:rPr lang="en-US" dirty="0" smtClean="0"/>
              <a:t>to construct and return a </a:t>
            </a:r>
            <a:r>
              <a:rPr lang="en-US" b="1" dirty="0" smtClean="0">
                <a:solidFill>
                  <a:schemeClr val="bg1"/>
                </a:solidFill>
              </a:rPr>
              <a:t>new string </a:t>
            </a:r>
            <a:r>
              <a:rPr lang="en-US" dirty="0" smtClean="0"/>
              <a:t>which contains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specified number </a:t>
            </a:r>
            <a:r>
              <a:rPr lang="en-US" dirty="0" smtClean="0"/>
              <a:t>of copies of the string on which it was </a:t>
            </a:r>
            <a:br>
              <a:rPr lang="en-US" dirty="0" smtClean="0"/>
            </a:br>
            <a:r>
              <a:rPr lang="en-US" dirty="0" smtClean="0"/>
              <a:t>called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0412" y="3014989"/>
            <a:ext cx="5562600" cy="2157102"/>
          </a:xfrm>
        </p:spPr>
        <p:txBody>
          <a:bodyPr/>
          <a:lstStyle/>
          <a:p>
            <a:r>
              <a:rPr lang="nn-NO" sz="2400" dirty="0" smtClean="0">
                <a:solidFill>
                  <a:srgbClr val="234465"/>
                </a:solidFill>
              </a:rPr>
              <a:t>let n = 3;</a:t>
            </a:r>
          </a:p>
          <a:p>
            <a:r>
              <a:rPr lang="nn-NO" sz="2400" dirty="0" smtClean="0">
                <a:solidFill>
                  <a:srgbClr val="234465"/>
                </a:solidFill>
              </a:rPr>
              <a:t>for(let i = 1; i &lt;= n; i++) {</a:t>
            </a:r>
          </a:p>
          <a:p>
            <a:r>
              <a:rPr lang="nn-NO" sz="2400" dirty="0" smtClean="0">
                <a:solidFill>
                  <a:srgbClr val="234465"/>
                </a:solidFill>
              </a:rPr>
              <a:t>  console.log('*'.</a:t>
            </a:r>
            <a:r>
              <a:rPr lang="nn-NO" sz="2400" dirty="0" smtClean="0">
                <a:solidFill>
                  <a:schemeClr val="bg1"/>
                </a:solidFill>
              </a:rPr>
              <a:t>repeat</a:t>
            </a:r>
            <a:r>
              <a:rPr lang="nn-NO" sz="2400" dirty="0" smtClean="0">
                <a:solidFill>
                  <a:srgbClr val="234465"/>
                </a:solidFill>
              </a:rPr>
              <a:t>(i));</a:t>
            </a:r>
          </a:p>
          <a:p>
            <a:r>
              <a:rPr lang="nn-NO" sz="2400" dirty="0" smtClean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Strings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04212" y="3265098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 smtClean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 smtClean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 smtClean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7085012" y="3899892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91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574185D6-58EB-4294-913D-F8068A925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18079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Match </a:t>
            </a:r>
            <a:r>
              <a:rPr lang="en-US" dirty="0"/>
              <a:t>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>
                <a:hlinkClick r:id="rId2"/>
              </a:rPr>
              <a:t>www.regex101.com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889741" y="5562600"/>
            <a:ext cx="10310072" cy="69287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2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79762" y="2720564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latin typeface="Consolas" panose="020B0609020204030204" pitchFamily="49" charset="0"/>
              </a:rPr>
              <a:t>[a-z]+ </a:t>
            </a:r>
            <a:r>
              <a:rPr lang="pl-PL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latin typeface="Consolas" panose="020B0609020204030204" pitchFamily="49" charset="0"/>
              </a:rPr>
              <a:t>[a-z]+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2968" y="3627887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latin typeface="Consolas" panose="020B0609020204030204" pitchFamily="49" charset="0"/>
              </a:rPr>
              <a:t>ohn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2968" y="4494532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latin typeface="Consolas" panose="020B0609020204030204" pitchFamily="49" charset="0"/>
              </a:rPr>
              <a:t>inda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1184" y="5292028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latin typeface="Consolas" panose="020B0609020204030204" pitchFamily="49" charset="0"/>
              </a:rPr>
              <a:t>lex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2101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 smtClean="0"/>
              <a:t>- </a:t>
            </a:r>
            <a:r>
              <a:rPr lang="en-US" noProof="1"/>
              <a:t>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 smtClean="0"/>
              <a:t>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606225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40434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</a:t>
            </a:r>
            <a:r>
              <a:rPr lang="en-GB" dirty="0" smtClean="0"/>
              <a:t>- </a:t>
            </a:r>
            <a:r>
              <a:rPr lang="en-GB" dirty="0"/>
              <a:t>M</a:t>
            </a:r>
            <a:r>
              <a:rPr lang="en-GB" dirty="0" smtClean="0"/>
              <a:t>atches </a:t>
            </a:r>
            <a:r>
              <a:rPr lang="en-GB" dirty="0"/>
              <a:t>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38383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Quantifiers and Grouping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  <a:endParaRPr lang="en-US" sz="6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/>
              <a:t>tech</a:t>
            </a:r>
            <a:r>
              <a:rPr lang="en-GB" sz="9600" b="1" smtClean="0"/>
              <a:t>-</a:t>
            </a:r>
            <a:r>
              <a:rPr lang="en-US" sz="9600" b="1" smtClean="0"/>
              <a:t>js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atches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M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atches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</a:t>
            </a:r>
            <a:r>
              <a:rPr lang="en-US" noProof="1" smtClean="0">
                <a:cs typeface="Consolas" panose="020B0609020204030204" pitchFamily="49" charset="0"/>
              </a:rPr>
              <a:t>atches </a:t>
            </a:r>
            <a:r>
              <a:rPr lang="en-US" noProof="1">
                <a:cs typeface="Consolas" panose="020B0609020204030204" pitchFamily="49" charset="0"/>
              </a:rPr>
              <a:t>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</a:t>
            </a:r>
            <a:r>
              <a:rPr lang="en-US" noProof="1" smtClean="0">
                <a:cs typeface="Consolas" panose="020B0609020204030204" pitchFamily="49" charset="0"/>
              </a:rPr>
              <a:t>atches </a:t>
            </a:r>
            <a:r>
              <a:rPr lang="en-US" noProof="1">
                <a:cs typeface="Consolas" panose="020B0609020204030204" pitchFamily="49" charset="0"/>
              </a:rPr>
              <a:t>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4645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2688580" y="193406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53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+359885976002 </a:t>
            </a:r>
            <a:r>
              <a:rPr lang="en-US" sz="2800" b="1" noProof="1">
                <a:latin typeface="Consolas" panose="020B0609020204030204" pitchFamily="49" charset="0"/>
              </a:rPr>
              <a:t>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2688580" y="3331009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4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2741612" y="4776233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45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+359</a:t>
            </a:r>
            <a:r>
              <a:rPr lang="en-US" sz="2800" b="1" noProof="1">
                <a:latin typeface="Consolas" panose="020B0609020204030204" pitchFamily="49" charset="0"/>
              </a:rPr>
              <a:t>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2715050" y="608536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109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captures the matched subexpression as 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/>
            </a:r>
            <a:br>
              <a:rPr lang="en-US" sz="3200" noProof="1" smtClean="0">
                <a:latin typeface="+mj-lt"/>
                <a:cs typeface="Consolas" panose="020B0609020204030204" pitchFamily="49" charset="0"/>
              </a:rPr>
            </a:b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numbered 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noProof="1" smtClean="0">
                <a:cs typeface="Consolas" panose="020B0609020204030204" pitchFamily="49" charset="0"/>
              </a:rPr>
              <a:t>- </a:t>
            </a:r>
            <a:r>
              <a:rPr lang="en-US" sz="3200" noProof="1">
                <a:cs typeface="Consolas" panose="020B0609020204030204" pitchFamily="49" charset="0"/>
              </a:rPr>
              <a:t>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3499" y="238775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\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d{2}</a:t>
            </a:r>
            <a:r>
              <a:rPr lang="en-US" sz="2800" b="1" noProof="1">
                <a:latin typeface="Consolas" panose="020B0609020204030204" pitchFamily="49" charset="0"/>
              </a:rPr>
              <a:t>-(\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w{3}</a:t>
            </a:r>
            <a:r>
              <a:rPr lang="en-US" sz="2800" b="1" noProof="1">
                <a:latin typeface="Consolas" panose="020B0609020204030204" pitchFamily="49" charset="0"/>
              </a:rPr>
              <a:t>)-\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89092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22-Jan-2015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1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?:</a:t>
            </a:r>
            <a:r>
              <a:rPr lang="en-US" sz="2800" b="1" noProof="1">
                <a:latin typeface="Consolas" panose="020B0609020204030204" pitchFamily="49" charset="0"/>
              </a:rPr>
              <a:t>Hi|hello),\s*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748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Hi,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1" y="5257800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(?&lt;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2800" b="1" noProof="1">
                <a:latin typeface="Consolas" panose="020B0609020204030204" pitchFamily="49" charset="0"/>
              </a:rPr>
              <a:t>&gt;\d{2})-(?&lt;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2800" b="1" noProof="1">
                <a:latin typeface="Consolas" panose="020B0609020204030204" pitchFamily="49" charset="0"/>
              </a:rPr>
              <a:t>&gt;\w{3})-(?&lt;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800" b="1" noProof="1">
                <a:latin typeface="Consolas" panose="020B0609020204030204" pitchFamily="49" charset="0"/>
              </a:rPr>
              <a:t>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7673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22-Jan-2015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5279492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729500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7258854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591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Write a regular expression </a:t>
            </a:r>
            <a:r>
              <a:rPr lang="en-US" sz="3200" dirty="0" smtClean="0"/>
              <a:t>in </a:t>
            </a:r>
            <a:r>
              <a:rPr lang="en-US" sz="3200" dirty="0">
                <a:hlinkClick r:id="rId2"/>
              </a:rPr>
              <a:t>www.regex101.com</a:t>
            </a:r>
            <a:r>
              <a:rPr lang="en-US" sz="3200" dirty="0"/>
              <a:t> to match a valid </a:t>
            </a:r>
            <a:br>
              <a:rPr lang="en-US" sz="3200" dirty="0"/>
            </a:br>
            <a:r>
              <a:rPr lang="en-US" sz="3200" dirty="0"/>
              <a:t>full name, according to these conditions:</a:t>
            </a:r>
            <a:endParaRPr lang="bg-BG" sz="3200" dirty="0"/>
          </a:p>
          <a:p>
            <a:pPr lvl="0"/>
            <a:r>
              <a:rPr lang="en-US" sz="3200" dirty="0"/>
              <a:t>A valid full name has the following characteristics:</a:t>
            </a:r>
            <a:endParaRPr lang="bg-BG" sz="3200" dirty="0"/>
          </a:p>
          <a:p>
            <a:pPr lvl="1"/>
            <a:r>
              <a:rPr lang="en-US" sz="2800" dirty="0"/>
              <a:t>It consists of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words</a:t>
            </a:r>
            <a:endParaRPr lang="bg-BG" sz="2800" dirty="0"/>
          </a:p>
          <a:p>
            <a:pPr lvl="1"/>
            <a:r>
              <a:rPr lang="en-US" sz="2800" dirty="0"/>
              <a:t>Each word </a:t>
            </a:r>
            <a:r>
              <a:rPr lang="en-US" sz="2800" b="1" dirty="0">
                <a:solidFill>
                  <a:schemeClr val="bg1"/>
                </a:solidFill>
              </a:rPr>
              <a:t>starts</a:t>
            </a:r>
            <a:r>
              <a:rPr lang="en-US" sz="2800" dirty="0"/>
              <a:t> with a </a:t>
            </a:r>
            <a:r>
              <a:rPr lang="en-US" sz="2800" b="1" dirty="0">
                <a:solidFill>
                  <a:schemeClr val="bg1"/>
                </a:solidFill>
              </a:rPr>
              <a:t>capital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letter</a:t>
            </a:r>
            <a:endParaRPr lang="bg-BG" sz="2800" dirty="0"/>
          </a:p>
          <a:p>
            <a:pPr lvl="1"/>
            <a:r>
              <a:rPr lang="en-US" sz="2800" dirty="0"/>
              <a:t>After the first letter, it only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contains</a:t>
            </a:r>
            <a:r>
              <a:rPr lang="en-US" sz="2800" b="1" dirty="0">
                <a:solidFill>
                  <a:schemeClr val="bg1"/>
                </a:solidFill>
              </a:rPr>
              <a:t> lowercase </a:t>
            </a:r>
            <a:r>
              <a:rPr lang="en-US" sz="2800" dirty="0"/>
              <a:t>letters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afterwards</a:t>
            </a:r>
            <a:endParaRPr lang="bg-BG" sz="2800" dirty="0"/>
          </a:p>
          <a:p>
            <a:pPr lvl="1"/>
            <a:r>
              <a:rPr lang="en-US" sz="2800" dirty="0"/>
              <a:t>Each of the </a:t>
            </a:r>
            <a:r>
              <a:rPr lang="en-US" sz="2800" b="1" dirty="0">
                <a:solidFill>
                  <a:schemeClr val="bg1"/>
                </a:solidFill>
              </a:rPr>
              <a:t>two words</a:t>
            </a:r>
            <a:r>
              <a:rPr lang="en-US" sz="2800" dirty="0"/>
              <a:t> should be at least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 letters </a:t>
            </a:r>
            <a:r>
              <a:rPr lang="en-US" sz="2800" b="1" dirty="0" smtClean="0">
                <a:solidFill>
                  <a:schemeClr val="bg1"/>
                </a:solidFill>
              </a:rPr>
              <a:t>long</a:t>
            </a:r>
            <a:endParaRPr lang="bg-BG" sz="2800" dirty="0"/>
          </a:p>
          <a:p>
            <a:pPr lvl="1"/>
            <a:r>
              <a:rPr lang="en-US" sz="2800" dirty="0"/>
              <a:t>The two words are </a:t>
            </a:r>
            <a:r>
              <a:rPr lang="en-US" sz="2800" b="1" dirty="0">
                <a:solidFill>
                  <a:schemeClr val="bg1"/>
                </a:solidFill>
              </a:rPr>
              <a:t>separated</a:t>
            </a:r>
            <a:r>
              <a:rPr lang="en-US" sz="2800" b="1" dirty="0"/>
              <a:t> </a:t>
            </a:r>
            <a:r>
              <a:rPr lang="en-US" sz="2800" dirty="0"/>
              <a:t>by 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single </a:t>
            </a:r>
            <a:r>
              <a:rPr lang="en-US" sz="2800" b="1" dirty="0" smtClean="0">
                <a:solidFill>
                  <a:schemeClr val="bg1"/>
                </a:solidFill>
              </a:rPr>
              <a:t>space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</p:spTree>
    <p:extLst>
      <p:ext uri="{BB962C8B-B14F-4D97-AF65-F5344CB8AC3E}">
        <p14:creationId xmlns:p14="http://schemas.microsoft.com/office/powerpoint/2010/main" val="19388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F1F711-C869-4E7A-BD79-4670C731BB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5300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let </a:t>
            </a:r>
            <a:r>
              <a:rPr lang="en-US" sz="2800" b="1" noProof="1">
                <a:latin typeface="Consolas" pitchFamily="49" charset="0"/>
              </a:rPr>
              <a:t>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800" b="1" noProof="1" smtClean="0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</a:t>
            </a:r>
            <a:r>
              <a:rPr lang="en-US" sz="2800" b="1" noProof="1">
                <a:latin typeface="Consolas" pitchFamily="49" charset="0"/>
              </a:rPr>
              <a:t>validNames = </a:t>
            </a:r>
            <a:r>
              <a:rPr lang="en-US" sz="2800" b="1" noProof="1" smtClean="0">
                <a:latin typeface="Consolas" pitchFamily="49" charset="0"/>
              </a:rPr>
              <a:t>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let validName = null;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while</a:t>
            </a:r>
            <a:r>
              <a:rPr lang="en-US" sz="2800" b="1" noProof="1">
                <a:latin typeface="Consolas" pitchFamily="49" charset="0"/>
              </a:rPr>
              <a:t>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</a:t>
            </a:r>
            <a:r>
              <a:rPr lang="en-US" sz="2800" b="1" noProof="1" smtClean="0">
                <a:latin typeface="Consolas" pitchFamily="49" charset="0"/>
              </a:rPr>
              <a:t>)) !== </a:t>
            </a:r>
            <a:r>
              <a:rPr lang="en-US" sz="2800" b="1" noProof="1">
                <a:latin typeface="Consolas" pitchFamily="49" charset="0"/>
              </a:rPr>
              <a:t>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  validNames.push(validName[0</a:t>
            </a:r>
            <a:r>
              <a:rPr lang="en-US" sz="2800" b="1" noProof="1">
                <a:latin typeface="Consolas" pitchFamily="49" charset="0"/>
              </a:rPr>
              <a:t>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 smtClean="0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 console.log(validNames.join</a:t>
            </a:r>
            <a:r>
              <a:rPr lang="en-US" sz="2800" b="1" noProof="1">
                <a:latin typeface="Consolas" pitchFamily="49" charset="0"/>
              </a:rPr>
              <a:t>(' </a:t>
            </a:r>
            <a:r>
              <a:rPr lang="en-US" sz="2800" b="1" noProof="1" smtClean="0">
                <a:latin typeface="Consolas" pitchFamily="49" charset="0"/>
              </a:rPr>
              <a:t>'));</a:t>
            </a:r>
            <a:endParaRPr lang="en-US" sz="2800" b="1" noProof="1">
              <a:latin typeface="Consolas" pitchFamily="49" charset="0"/>
            </a:endParaRP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2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0000" y="1331999"/>
            <a:ext cx="11449412" cy="5065195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dirty="0" smtClean="0"/>
              <a:t>Match </a:t>
            </a:r>
            <a:r>
              <a:rPr lang="en-US" sz="3500" dirty="0"/>
              <a:t>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</a:t>
            </a:r>
            <a:r>
              <a:rPr lang="en-US" sz="3500" dirty="0" smtClean="0"/>
              <a:t>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 smtClean="0"/>
              <a:t/>
            </a:r>
            <a:br>
              <a:rPr lang="en-US" sz="3500" b="1" dirty="0" smtClean="0"/>
            </a:br>
            <a:r>
              <a:rPr lang="en-US" sz="3500" b="1" dirty="0" smtClean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</a:t>
            </a:r>
            <a:r>
              <a:rPr lang="en-US" sz="3500" dirty="0" smtClean="0"/>
              <a:t>separated </a:t>
            </a:r>
            <a:r>
              <a:rPr lang="en-US" sz="3500" dirty="0"/>
              <a:t>by a </a:t>
            </a:r>
            <a:r>
              <a:rPr lang="en-US" sz="3500" b="1" dirty="0">
                <a:solidFill>
                  <a:schemeClr val="bg1"/>
                </a:solidFill>
              </a:rPr>
              <a:t>comma and a </a:t>
            </a:r>
            <a:r>
              <a:rPr lang="en-US" sz="3500" b="1" dirty="0" smtClean="0">
                <a:solidFill>
                  <a:schemeClr val="bg1"/>
                </a:solidFill>
              </a:rPr>
              <a:t/>
            </a:r>
            <a:br>
              <a:rPr lang="en-US" sz="3500" b="1" dirty="0" smtClean="0">
                <a:solidFill>
                  <a:schemeClr val="bg1"/>
                </a:solidFill>
              </a:rPr>
            </a:br>
            <a:r>
              <a:rPr lang="en-US" sz="3500" b="1" dirty="0" smtClean="0">
                <a:solidFill>
                  <a:schemeClr val="bg1"/>
                </a:solidFill>
              </a:rPr>
              <a:t>space </a:t>
            </a:r>
            <a:r>
              <a:rPr lang="en-US" sz="3500" dirty="0"/>
              <a:t>"</a:t>
            </a:r>
            <a:r>
              <a:rPr lang="en-US" sz="3500" b="1" dirty="0" smtClean="0"/>
              <a:t>, </a:t>
            </a:r>
            <a:r>
              <a:rPr lang="en-US" sz="3500" dirty="0" smtClean="0"/>
              <a:t>"</a:t>
            </a:r>
            <a:endParaRPr lang="en-US" sz="3500" dirty="0"/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400" dirty="0"/>
              <a:t>It starts with "</a:t>
            </a:r>
            <a:r>
              <a:rPr lang="en-US" sz="3400" b="1" dirty="0">
                <a:solidFill>
                  <a:schemeClr val="bg1"/>
                </a:solidFill>
              </a:rPr>
              <a:t>+359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en-US" sz="3400" dirty="0"/>
              <a:t>Then, it is followed by the area code (always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en-US" sz="3400" dirty="0"/>
              <a:t>After that, </a:t>
            </a:r>
            <a:r>
              <a:rPr lang="en-US" sz="3400" dirty="0" smtClean="0"/>
              <a:t>it's </a:t>
            </a:r>
            <a:r>
              <a:rPr lang="en-US" sz="3400" dirty="0"/>
              <a:t>followed by the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</a:t>
            </a:r>
            <a:r>
              <a:rPr lang="en-US" sz="3400" dirty="0" smtClean="0"/>
              <a:t>itself , which </a:t>
            </a:r>
            <a:r>
              <a:rPr lang="en-US" sz="3600" dirty="0"/>
              <a:t>consists of </a:t>
            </a:r>
            <a:r>
              <a:rPr lang="en-US" sz="3600" b="1" dirty="0">
                <a:solidFill>
                  <a:schemeClr val="bg1"/>
                </a:solidFill>
              </a:rPr>
              <a:t>7 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digits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/>
              <a:t>(separated in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groups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chemeClr val="bg1"/>
                </a:solidFill>
              </a:rPr>
              <a:t>3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4</a:t>
            </a:r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digits</a:t>
            </a:r>
            <a:r>
              <a:rPr lang="en-US" sz="3600" dirty="0" smtClean="0"/>
              <a:t> </a:t>
            </a:r>
            <a:r>
              <a:rPr lang="en-US" sz="3600" dirty="0"/>
              <a:t>respectively</a:t>
            </a:r>
            <a:r>
              <a:rPr lang="en-US" sz="3600" dirty="0" smtClean="0"/>
              <a:t>)</a:t>
            </a:r>
            <a:endParaRPr lang="bg-BG" sz="3400" dirty="0"/>
          </a:p>
          <a:p>
            <a:pPr lvl="1"/>
            <a:r>
              <a:rPr lang="en-US" sz="3400" dirty="0" smtClean="0"/>
              <a:t>The </a:t>
            </a:r>
            <a:r>
              <a:rPr lang="en-US" sz="3400" dirty="0"/>
              <a:t>different </a:t>
            </a:r>
            <a:r>
              <a:rPr lang="en-US" sz="3400" b="1" dirty="0">
                <a:solidFill>
                  <a:schemeClr val="bg1"/>
                </a:solidFill>
              </a:rPr>
              <a:t>parts</a:t>
            </a:r>
            <a:r>
              <a:rPr lang="en-US" sz="3400" dirty="0"/>
              <a:t> are </a:t>
            </a:r>
            <a:r>
              <a:rPr lang="en-US" sz="3400" b="1" dirty="0">
                <a:solidFill>
                  <a:schemeClr val="bg1"/>
                </a:solidFill>
              </a:rPr>
              <a:t>separated</a:t>
            </a:r>
            <a:r>
              <a:rPr lang="en-US" sz="3400" dirty="0"/>
              <a:t> by either a </a:t>
            </a:r>
            <a:r>
              <a:rPr lang="en-US" sz="3400" b="1" dirty="0">
                <a:solidFill>
                  <a:schemeClr val="bg1"/>
                </a:solidFill>
              </a:rPr>
              <a:t>space</a:t>
            </a:r>
            <a:r>
              <a:rPr lang="en-US" sz="3400" dirty="0"/>
              <a:t> or a </a:t>
            </a:r>
            <a:r>
              <a:rPr lang="en-US" sz="3400" b="1" dirty="0">
                <a:solidFill>
                  <a:schemeClr val="bg1"/>
                </a:solidFill>
              </a:rPr>
              <a:t>hyphen</a:t>
            </a:r>
            <a:r>
              <a:rPr lang="en-US" sz="3400" dirty="0"/>
              <a:t> </a:t>
            </a:r>
            <a:r>
              <a:rPr lang="en-US" sz="3400" dirty="0" smtClean="0"/>
              <a:t>('</a:t>
            </a:r>
            <a:r>
              <a:rPr lang="en-US" sz="3400" b="1" dirty="0" smtClean="0"/>
              <a:t>-</a:t>
            </a:r>
            <a:r>
              <a:rPr lang="en-US" sz="3400" dirty="0" smtClean="0"/>
              <a:t>')</a:t>
            </a:r>
            <a:endParaRPr lang="bg-BG" sz="34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30790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289" y="1447800"/>
            <a:ext cx="10704659" cy="35814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let </a:t>
            </a:r>
            <a:r>
              <a:rPr lang="en-US" sz="2400" b="1" dirty="0">
                <a:latin typeface="Consolas" pitchFamily="49" charset="0"/>
              </a:rPr>
              <a:t>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</a:t>
            </a:r>
            <a:r>
              <a:rPr lang="en-US" sz="2400" b="1" dirty="0" smtClean="0">
                <a:latin typeface="Consolas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/(?&lt;!\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d)[+]359([ -])2\1\d{3}\1\d{4}\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while </a:t>
            </a:r>
            <a:r>
              <a:rPr lang="en-US" sz="2400" b="1" dirty="0">
                <a:latin typeface="Consolas" pitchFamily="49" charset="0"/>
              </a:rPr>
              <a:t>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 smtClean="0">
                <a:latin typeface="Consolas" pitchFamily="49" charset="0"/>
              </a:rPr>
              <a:t>  console.log(</a:t>
            </a:r>
            <a:r>
              <a:rPr lang="en-US" sz="2400" b="1" dirty="0" err="1" smtClean="0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B9E506-EF59-4F15-919D-C171CBF3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166847"/>
            <a:ext cx="1142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2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2000"/>
            <a:ext cx="11804822" cy="5570355"/>
          </a:xfrm>
        </p:spPr>
        <p:txBody>
          <a:bodyPr/>
          <a:lstStyle/>
          <a:p>
            <a:r>
              <a:rPr lang="en-US" sz="3200" dirty="0" smtClean="0"/>
              <a:t>Write a regular expression that extracts </a:t>
            </a:r>
            <a:r>
              <a:rPr lang="en-US" sz="3200" b="1" dirty="0" smtClean="0">
                <a:solidFill>
                  <a:schemeClr val="bg1"/>
                </a:solidFill>
              </a:rPr>
              <a:t>dates</a:t>
            </a:r>
            <a:r>
              <a:rPr lang="en-US" sz="3200" dirty="0" smtClean="0"/>
              <a:t> from text</a:t>
            </a:r>
            <a:endParaRPr lang="en-US" sz="3200" dirty="0"/>
          </a:p>
          <a:p>
            <a:pPr lvl="1"/>
            <a:r>
              <a:rPr lang="en-US" sz="3000" dirty="0"/>
              <a:t>Valid date format: </a:t>
            </a:r>
            <a:r>
              <a:rPr lang="en-US" sz="3000" dirty="0" smtClean="0">
                <a:solidFill>
                  <a:schemeClr val="bg1"/>
                </a:solidFill>
              </a:rPr>
              <a:t>"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dd-MMM-yyyy"</a:t>
            </a:r>
          </a:p>
          <a:p>
            <a:pPr lvl="1"/>
            <a:r>
              <a:rPr lang="en-US" sz="2800" dirty="0"/>
              <a:t>The separator could be 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bg1"/>
                </a:solidFill>
              </a:rPr>
              <a:t>-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 smtClean="0">
                <a:solidFill>
                  <a:schemeClr val="bg1"/>
                </a:solidFill>
              </a:rPr>
              <a:t>/ </a:t>
            </a:r>
            <a:r>
              <a:rPr lang="en-US" sz="2800" dirty="0" smtClean="0"/>
              <a:t>and must be </a:t>
            </a:r>
            <a:r>
              <a:rPr lang="en-US" sz="2800" b="1" dirty="0" smtClean="0"/>
              <a:t>the </a:t>
            </a:r>
            <a:r>
              <a:rPr lang="en-US" sz="2800" b="1" dirty="0"/>
              <a:t>same</a:t>
            </a:r>
            <a:r>
              <a:rPr lang="en-US" sz="2800" dirty="0"/>
              <a:t> for the whole date 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dirty="0"/>
              <a:t>Examples: </a:t>
            </a:r>
            <a:r>
              <a:rPr lang="en-US" sz="3000" b="1" dirty="0">
                <a:solidFill>
                  <a:schemeClr val="bg1"/>
                </a:solidFill>
              </a:rPr>
              <a:t>12-Jun-1999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3/Nov/1999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FBBE802-6435-4B07-A3B6-9D5510C3A952}"/>
              </a:ext>
            </a:extLst>
          </p:cNvPr>
          <p:cNvGrpSpPr/>
          <p:nvPr/>
        </p:nvGrpSpPr>
        <p:grpSpPr>
          <a:xfrm>
            <a:off x="1751012" y="3656107"/>
            <a:ext cx="8784567" cy="2940361"/>
            <a:chOff x="2760351" y="3173247"/>
            <a:chExt cx="9693987" cy="2940361"/>
          </a:xfrm>
        </p:grpSpPr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760351" y="3699076"/>
              <a:ext cx="2606746" cy="241453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000" dirty="0" smtClean="0"/>
                <a:t>"1</a:t>
              </a:r>
              <a:r>
                <a:rPr lang="bg-BG" sz="2000" dirty="0" smtClean="0"/>
                <a:t>3/</a:t>
              </a:r>
              <a:r>
                <a:rPr lang="en-US" sz="2000" dirty="0" smtClean="0"/>
                <a:t>Jul/1928, </a:t>
              </a:r>
            </a:p>
            <a:p>
              <a:r>
                <a:rPr lang="en-US" sz="2000" dirty="0" smtClean="0"/>
                <a:t>10-Nov-1934, </a:t>
              </a:r>
            </a:p>
            <a:p>
              <a:r>
                <a:rPr lang="en-US" sz="2000" dirty="0" smtClean="0"/>
                <a:t> 01/Jan-1951, </a:t>
              </a:r>
            </a:p>
            <a:p>
              <a:r>
                <a:rPr lang="en-US" sz="2000" dirty="0" smtClean="0"/>
                <a:t>f 25.Dec.1937 </a:t>
              </a:r>
            </a:p>
            <a:p>
              <a:r>
                <a:rPr lang="en-US" sz="2000" dirty="0" smtClean="0"/>
                <a:t>23/09/1973, </a:t>
              </a:r>
            </a:p>
            <a:p>
              <a:r>
                <a:rPr lang="en-US" sz="2000" dirty="0" smtClean="0"/>
                <a:t>1/Feb/2016"</a:t>
              </a:r>
              <a:endParaRPr lang="en-US" sz="20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760351" y="3173247"/>
              <a:ext cx="2606746" cy="525829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Input</a:t>
              </a:r>
              <a:endParaRPr lang="bg-BG" sz="2000" dirty="0"/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972548" y="4148842"/>
              <a:ext cx="5481790" cy="1515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000" dirty="0"/>
                <a:t>Day: 13, Month: Jul, Year: 1928</a:t>
              </a:r>
            </a:p>
            <a:p>
              <a:r>
                <a:rPr lang="en-US" sz="2000" dirty="0"/>
                <a:t>Day: 10, Month: Nov, Year: 1934</a:t>
              </a:r>
            </a:p>
            <a:p>
              <a:r>
                <a:rPr lang="en-US" sz="2000" dirty="0"/>
                <a:t>Day: 25, Month: Dec, Year: 1937</a:t>
              </a:r>
            </a:p>
            <a:p>
              <a:endParaRPr lang="bg-BG" sz="2399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964780" y="3623013"/>
              <a:ext cx="5481791" cy="525829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000" dirty="0"/>
                <a:t>Output</a:t>
              </a:r>
              <a:endParaRPr lang="bg-BG" sz="2000" dirty="0"/>
            </a:p>
          </p:txBody>
        </p:sp>
      </p:grpSp>
      <p:sp>
        <p:nvSpPr>
          <p:cNvPr id="15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4722811" y="4994161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86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B32B3E6-2101-4B6A-BE9F-D2DAE537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9B4A6D-83C7-4B30-8203-AE3A52A366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85B8CE-70C1-4DB2-BEC6-D484FD2D7CD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500" y="1195389"/>
            <a:ext cx="11814175" cy="44434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function matchValidDates(dates)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let regex = </a:t>
            </a:r>
            <a:r>
              <a:rPr lang="en-US" sz="2400" b="1" noProof="1" smtClean="0">
                <a:latin typeface="Consolas" pitchFamily="49" charset="0"/>
              </a:rPr>
              <a:t>/\</a:t>
            </a:r>
            <a:r>
              <a:rPr lang="en-US" sz="2400" b="1" noProof="1">
                <a:latin typeface="Consolas" pitchFamily="49" charset="0"/>
              </a:rPr>
              <a:t>b(?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&lt;day&gt;</a:t>
            </a:r>
            <a:r>
              <a:rPr lang="en-US" sz="2400" b="1" noProof="1">
                <a:latin typeface="Consolas" pitchFamily="49" charset="0"/>
              </a:rPr>
              <a:t>\d{2})([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-.\/</a:t>
            </a:r>
            <a:r>
              <a:rPr lang="en-US" sz="2400" b="1" noProof="1">
                <a:latin typeface="Consolas" pitchFamily="49" charset="0"/>
              </a:rPr>
              <a:t>])(?&lt;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month</a:t>
            </a:r>
            <a:r>
              <a:rPr lang="en-US" sz="2400" b="1" noProof="1">
                <a:latin typeface="Consolas" pitchFamily="49" charset="0"/>
              </a:rPr>
              <a:t>&gt;[A-Z][a-z]{2</a:t>
            </a:r>
            <a:r>
              <a:rPr lang="en-US" sz="2400" b="1" noProof="1" smtClean="0">
                <a:latin typeface="Consolas" pitchFamily="49" charset="0"/>
              </a:rPr>
              <a:t>})\2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itchFamily="49" charset="0"/>
              </a:rPr>
              <a:t>(?&lt;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year</a:t>
            </a:r>
            <a:r>
              <a:rPr lang="en-US" sz="2400" b="1" noProof="1">
                <a:latin typeface="Consolas" pitchFamily="49" charset="0"/>
              </a:rPr>
              <a:t>&gt;\d{4})\</a:t>
            </a:r>
            <a:r>
              <a:rPr lang="en-US" sz="2400" b="1" noProof="1" smtClean="0">
                <a:latin typeface="Consolas" pitchFamily="49" charset="0"/>
              </a:rPr>
              <a:t>b/g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let date = '';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   while ((date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regex.exec</a:t>
            </a:r>
            <a:r>
              <a:rPr lang="en-US" sz="2400" b="1" noProof="1">
                <a:latin typeface="Consolas" pitchFamily="49" charset="0"/>
              </a:rPr>
              <a:t>(dates))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let day = date.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groups</a:t>
            </a:r>
            <a:r>
              <a:rPr lang="en-US" sz="2400" b="1" noProof="1" smtClean="0">
                <a:latin typeface="Consolas" pitchFamily="49" charset="0"/>
              </a:rPr>
              <a:t>['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day</a:t>
            </a:r>
            <a:r>
              <a:rPr lang="en-US" sz="2400" b="1" noProof="1" smtClean="0">
                <a:latin typeface="Consolas" pitchFamily="49" charset="0"/>
              </a:rPr>
              <a:t>'];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let month = date.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groups</a:t>
            </a:r>
            <a:r>
              <a:rPr lang="en-US" sz="2400" b="1" noProof="1" smtClean="0">
                <a:latin typeface="Consolas" pitchFamily="49" charset="0"/>
              </a:rPr>
              <a:t>['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month</a:t>
            </a:r>
            <a:r>
              <a:rPr lang="en-US" sz="2400" b="1" noProof="1" smtClean="0">
                <a:latin typeface="Consolas" pitchFamily="49" charset="0"/>
              </a:rPr>
              <a:t>'];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let year = date.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groups</a:t>
            </a:r>
            <a:r>
              <a:rPr lang="en-US" sz="2400" b="1" noProof="1" smtClean="0">
                <a:latin typeface="Consolas" pitchFamily="49" charset="0"/>
              </a:rPr>
              <a:t>['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year</a:t>
            </a:r>
            <a:r>
              <a:rPr lang="en-US" sz="2400" b="1" noProof="1" smtClean="0">
                <a:latin typeface="Consolas" pitchFamily="49" charset="0"/>
              </a:rPr>
              <a:t>'];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</a:rPr>
              <a:t>     console.log(`Day: ${day}, Month: ${month}, Year: ${year}`)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itchFamily="49" charset="0"/>
              </a:rPr>
              <a:t>    }</a:t>
            </a:r>
            <a:endParaRPr lang="en-US" sz="2400" b="1" noProof="1">
              <a:latin typeface="Consolas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83547"/>
            <a:ext cx="1142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2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C01966-C3DC-4ADA-900B-FAF80022B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Lookahead and Lookbehind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BD4E7D-95C8-4C22-92FC-11299E893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/>
              <a:t>and </a:t>
            </a:r>
            <a:r>
              <a:rPr lang="en-GB" smtClean="0"/>
              <a:t>Negative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96FB0F69-43D2-49FF-BF87-5D05D78F572C}"/>
              </a:ext>
            </a:extLst>
          </p:cNvPr>
          <p:cNvSpPr txBox="1">
            <a:spLocks/>
          </p:cNvSpPr>
          <p:nvPr/>
        </p:nvSpPr>
        <p:spPr>
          <a:xfrm>
            <a:off x="4266444" y="1676400"/>
            <a:ext cx="3655935" cy="187666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  <a:latin typeface="+mj-lt"/>
              </a:rPr>
              <a:t>?&lt;=</a:t>
            </a:r>
          </a:p>
        </p:txBody>
      </p:sp>
    </p:spTree>
    <p:extLst>
      <p:ext uri="{BB962C8B-B14F-4D97-AF65-F5344CB8AC3E}">
        <p14:creationId xmlns:p14="http://schemas.microsoft.com/office/powerpoint/2010/main" val="18414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lookahead</a:t>
            </a:r>
          </a:p>
          <a:p>
            <a:pPr lvl="1"/>
            <a:r>
              <a:rPr lang="en-GB" dirty="0"/>
              <a:t>Find expression A where expression B follows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Negative lookahead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follow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Lookahead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5146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(?=B)</a:t>
            </a:r>
            <a:endParaRPr lang="it-IT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126215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(?!B)</a:t>
            </a:r>
            <a:endParaRPr lang="it-IT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518794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(?=\d+)</a:t>
            </a:r>
            <a:endParaRPr lang="it-IT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38BC6F2C-6456-4DD8-A4A0-7DC722273F7B}"/>
              </a:ext>
            </a:extLst>
          </p:cNvPr>
          <p:cNvSpPr/>
          <p:nvPr/>
        </p:nvSpPr>
        <p:spPr>
          <a:xfrm>
            <a:off x="5049287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A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5152081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[a-z]+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(?!\d+)</a:t>
            </a:r>
            <a:endParaRPr lang="it-IT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xmlns="" id="{E451C430-B38D-4394-A1EE-4E88BABB6721}"/>
              </a:ext>
            </a:extLst>
          </p:cNvPr>
          <p:cNvSpPr/>
          <p:nvPr/>
        </p:nvSpPr>
        <p:spPr>
          <a:xfrm>
            <a:off x="5049287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A86406-E915-4C99-A5E3-1963E51B0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lookbehind</a:t>
            </a:r>
          </a:p>
          <a:p>
            <a:pPr lvl="1"/>
            <a:r>
              <a:rPr lang="en-GB" dirty="0"/>
              <a:t>Find expression A where expression B precedes</a:t>
            </a:r>
          </a:p>
          <a:p>
            <a:pPr lvl="1"/>
            <a:endParaRPr lang="en-GB" dirty="0"/>
          </a:p>
          <a:p>
            <a:r>
              <a:rPr lang="en-GB" dirty="0"/>
              <a:t>Negative lookbehind</a:t>
            </a:r>
          </a:p>
          <a:p>
            <a:pPr lvl="1"/>
            <a:r>
              <a:rPr lang="en-GB" dirty="0"/>
              <a:t>Find expression A where expression B </a:t>
            </a:r>
            <a:br>
              <a:rPr lang="en-GB" dirty="0"/>
            </a:br>
            <a:r>
              <a:rPr lang="en-GB" dirty="0"/>
              <a:t>does not precede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21AD865-AA03-4B28-AFEE-6A3A00B5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Lookbehind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FD1A4A-21EA-4C48-A93C-85DBFCC6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514600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(?&lt;=B)</a:t>
            </a:r>
            <a:r>
              <a:rPr lang="en-GB" sz="3200" b="1" noProof="1">
                <a:latin typeface="Consolas" panose="020B0609020204030204" pitchFamily="49" charset="0"/>
              </a:rPr>
              <a:t>A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6CEF83-B2AD-4EA1-944F-1717009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5126215"/>
            <a:ext cx="175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(?&lt;!B)</a:t>
            </a:r>
            <a:r>
              <a:rPr lang="en-GB" sz="3200" b="1" noProof="1">
                <a:latin typeface="Consolas" panose="020B0609020204030204" pitchFamily="49" charset="0"/>
              </a:rPr>
              <a:t>A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881C7E-E89E-440E-B453-A4939527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423" y="2518794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(?&lt;=\d)</a:t>
            </a:r>
            <a:r>
              <a:rPr lang="en-GB" sz="3200" b="1" noProof="1">
                <a:latin typeface="Consolas" panose="020B0609020204030204" pitchFamily="49" charset="0"/>
              </a:rPr>
              <a:t>[a-z]+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xmlns="" id="{38BC6F2C-6456-4DD8-A4A0-7DC722273F7B}"/>
              </a:ext>
            </a:extLst>
          </p:cNvPr>
          <p:cNvSpPr/>
          <p:nvPr/>
        </p:nvSpPr>
        <p:spPr>
          <a:xfrm>
            <a:off x="5049287" y="263179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A290476-3780-4A6C-8AE1-6D965BD8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873" y="5152081"/>
            <a:ext cx="3124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(?&lt;!\d)</a:t>
            </a:r>
            <a:r>
              <a:rPr lang="en-GB" sz="3200" b="1" noProof="1">
                <a:latin typeface="Consolas" panose="020B0609020204030204" pitchFamily="49" charset="0"/>
              </a:rPr>
              <a:t>[a-z]+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xmlns="" id="{E451C430-B38D-4394-A1EE-4E88BABB6721}"/>
              </a:ext>
            </a:extLst>
          </p:cNvPr>
          <p:cNvSpPr/>
          <p:nvPr/>
        </p:nvSpPr>
        <p:spPr>
          <a:xfrm>
            <a:off x="5049287" y="527137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1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9B43C87-6B63-42F2-AAD5-1C470FE7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Backreferences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EC85C5-854E-4F31-920C-1036632BF9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Numbered Capturing Group</a:t>
            </a:r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2077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30942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 smtClean="0"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74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7696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Strings are </a:t>
            </a:r>
            <a:r>
              <a:rPr lang="en-US" sz="2800" b="1" dirty="0">
                <a:solidFill>
                  <a:schemeClr val="bg1"/>
                </a:solidFill>
              </a:rPr>
              <a:t>immutable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28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GB" sz="2800" b="1" dirty="0" smtClean="0">
                <a:solidFill>
                  <a:schemeClr val="bg1"/>
                </a:solidFill>
              </a:rPr>
              <a:t>Regular </a:t>
            </a:r>
            <a:r>
              <a:rPr lang="en-GB" sz="2800" b="1" dirty="0">
                <a:solidFill>
                  <a:schemeClr val="bg1"/>
                </a:solidFill>
              </a:rPr>
              <a:t>expressions </a:t>
            </a:r>
            <a:r>
              <a:rPr lang="en-GB" sz="2800" dirty="0">
                <a:solidFill>
                  <a:schemeClr val="bg2"/>
                </a:solidFill>
              </a:rPr>
              <a:t>describe </a:t>
            </a:r>
            <a:r>
              <a:rPr lang="en-GB" sz="2800" b="1" dirty="0">
                <a:solidFill>
                  <a:schemeClr val="bg1"/>
                </a:solidFill>
              </a:rPr>
              <a:t>patterns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28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Can utilize </a:t>
            </a:r>
            <a:r>
              <a:rPr lang="en-GB" sz="2800" b="1" dirty="0">
                <a:solidFill>
                  <a:schemeClr val="bg1"/>
                </a:solidFill>
              </a:rPr>
              <a:t>character classes</a:t>
            </a:r>
            <a:r>
              <a:rPr lang="en-GB" sz="2800" dirty="0">
                <a:solidFill>
                  <a:schemeClr val="bg2"/>
                </a:solidFill>
              </a:rPr>
              <a:t>, </a:t>
            </a:r>
            <a:r>
              <a:rPr lang="en-GB" sz="2800" b="1" dirty="0">
                <a:solidFill>
                  <a:schemeClr val="bg1"/>
                </a:solidFill>
              </a:rPr>
              <a:t>groups</a:t>
            </a:r>
            <a:r>
              <a:rPr lang="en-GB" sz="2800" dirty="0">
                <a:solidFill>
                  <a:schemeClr val="bg2"/>
                </a:solidFill>
              </a:rPr>
              <a:t>, </a:t>
            </a:r>
            <a:br>
              <a:rPr lang="en-GB" sz="2800" dirty="0">
                <a:solidFill>
                  <a:schemeClr val="bg2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quantifiers</a:t>
            </a:r>
            <a:r>
              <a:rPr lang="en-GB" sz="2800" dirty="0">
                <a:solidFill>
                  <a:schemeClr val="bg2"/>
                </a:solidFill>
              </a:rPr>
              <a:t> and more</a:t>
            </a:r>
          </a:p>
          <a:p>
            <a:pPr>
              <a:buClr>
                <a:schemeClr val="bg2"/>
              </a:buClr>
            </a:pPr>
            <a:endParaRPr lang="en-GB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11" y="6494462"/>
            <a:ext cx="12111057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357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349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(texts)</a:t>
            </a:r>
          </a:p>
          <a:p>
            <a:r>
              <a:rPr lang="en-US" sz="3200" dirty="0">
                <a:latin typeface="+mj-lt"/>
              </a:rPr>
              <a:t>Strings hold a sequence of characters</a:t>
            </a:r>
          </a:p>
          <a:p>
            <a:pPr lvl="1"/>
            <a:r>
              <a:rPr lang="en-US" sz="32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Strings are enclosed in three types of quotes: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4193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2" y="580975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32412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680631" y="41148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000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index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9212" y="2829083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str[2];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bg-BG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Expected output: l</a:t>
            </a:r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 = str.charAt(2);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bg-BG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 smtClean="0">
                <a:solidFill>
                  <a:schemeClr val="accent2"/>
                </a:solidFill>
              </a:rPr>
              <a:t>// Both declarations are the same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472" y="1249141"/>
            <a:ext cx="11436839" cy="1845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receives a string and prints all the </a:t>
            </a:r>
            <a:br>
              <a:rPr lang="en-US" dirty="0"/>
            </a:br>
            <a:r>
              <a:rPr lang="en-US" dirty="0"/>
              <a:t>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455612" y="2590800"/>
            <a:ext cx="5410201" cy="2827091"/>
            <a:chOff x="2927693" y="3540386"/>
            <a:chExt cx="7490260" cy="294781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22988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sz="2399" dirty="0"/>
                <a:t>AWord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xmlns="" id="{5AF5AFF1-EC34-4409-9432-4637298D0362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Input</a:t>
              </a:r>
              <a:endParaRPr lang="bg-BG" sz="2799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2"/>
              <a:ext cx="3745129" cy="22988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71981" rIns="107972" bIns="71981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7" dirty="0"/>
                <a:t>A</a:t>
              </a:r>
            </a:p>
            <a:p>
              <a:r>
                <a:rPr lang="en-US" sz="2397" dirty="0"/>
                <a:t>W</a:t>
              </a:r>
            </a:p>
            <a:p>
              <a:r>
                <a:rPr lang="en-US" sz="2397" dirty="0"/>
                <a:t>o</a:t>
              </a:r>
            </a:p>
            <a:p>
              <a:r>
                <a:rPr lang="en-US" sz="2397" dirty="0"/>
                <a:t>r</a:t>
              </a:r>
            </a:p>
            <a:p>
              <a:r>
                <a:rPr lang="en-US" sz="2397" dirty="0"/>
                <a:t>d</a:t>
              </a:r>
            </a:p>
            <a:p>
              <a:endParaRPr lang="en-US" sz="2397" b="0" dirty="0">
                <a:solidFill>
                  <a:schemeClr val="dk1"/>
                </a:solidFill>
              </a:endParaRPr>
            </a:p>
            <a:p>
              <a:endParaRPr lang="bg-BG" sz="2399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xmlns="" id="{FDB04F25-678F-4E52-B237-7B79708C7C2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7972" tIns="107972" rIns="107972" bIns="107972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7707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799" dirty="0"/>
                <a:t>Output</a:t>
              </a:r>
              <a:endParaRPr lang="bg-BG" sz="2799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399211" y="2902488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79B1D-B79A-4458-9CC1-7E87BA099EB3}"/>
              </a:ext>
            </a:extLst>
          </p:cNvPr>
          <p:cNvSpPr txBox="1"/>
          <p:nvPr/>
        </p:nvSpPr>
        <p:spPr>
          <a:xfrm>
            <a:off x="8609010" y="4379815"/>
            <a:ext cx="3011412" cy="587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solve("AWord");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303212" y="6366902"/>
            <a:ext cx="115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smtClean="0">
                <a:solidFill>
                  <a:srgbClr val="234465"/>
                </a:solidFill>
                <a:hlinkClick r:id="rId3"/>
              </a:rPr>
              <a:t>https://judge.softuni.bg/Contests/1194/Text-Processing-and-Regular-Expressions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Manipulating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75" y="1351657"/>
            <a:ext cx="2190274" cy="26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 smtClean="0">
                <a:latin typeface="+mj-lt"/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 smtClean="0">
                <a:latin typeface="+mj-lt"/>
              </a:rPr>
              <a:t>"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or the </a:t>
            </a:r>
            <a:r>
              <a:rPr lang="en-US" sz="3000" b="1" dirty="0" smtClean="0">
                <a:latin typeface="+mj-lt"/>
              </a:rPr>
              <a:t>"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 smtClean="0">
                <a:latin typeface="+mj-lt"/>
              </a:rPr>
              <a:t>"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000" dirty="0">
                <a:latin typeface="+mj-lt"/>
              </a:rPr>
              <a:t>Use the </a:t>
            </a:r>
            <a:r>
              <a:rPr lang="en-GB" sz="3000" b="1" noProof="1">
                <a:solidFill>
                  <a:schemeClr val="bg1"/>
                </a:solidFill>
                <a:latin typeface="+mj-lt"/>
              </a:rPr>
              <a:t>concat</a:t>
            </a:r>
            <a:r>
              <a:rPr lang="en-GB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GB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13" y="1752600"/>
            <a:ext cx="10876699" cy="89521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text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"JS!"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US" sz="2200" dirty="0"/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bg-BG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Expected output:</a:t>
            </a:r>
            <a:r>
              <a:rPr lang="en-US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"Hello</a:t>
            </a:r>
            <a:r>
              <a:rPr lang="en-US" sz="2200" i="1" dirty="0">
                <a:solidFill>
                  <a:schemeClr val="accent2"/>
                </a:solidFill>
              </a:rPr>
              <a:t>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15123" y="4454121"/>
            <a:ext cx="860348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result = </a:t>
            </a:r>
            <a:r>
              <a:rPr lang="en-US" sz="2200" dirty="0" err="1">
                <a:solidFill>
                  <a:schemeClr val="tx1"/>
                </a:solidFill>
              </a:rPr>
              <a:t>greet.</a:t>
            </a:r>
            <a:r>
              <a:rPr lang="en-US" sz="2200" dirty="0" err="1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console.log(result); </a:t>
            </a:r>
            <a:r>
              <a:rPr lang="en-US" sz="2200" i="1" dirty="0" smtClean="0">
                <a:solidFill>
                  <a:schemeClr val="accent2"/>
                </a:solidFill>
              </a:rPr>
              <a:t>// Expected output: "Hello</a:t>
            </a:r>
            <a:r>
              <a:rPr lang="en-US" sz="2200" i="1" dirty="0">
                <a:solidFill>
                  <a:schemeClr val="accent2"/>
                </a:solidFill>
              </a:rPr>
              <a:t>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6474" y="2800709"/>
            <a:ext cx="8134938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 Expected </a:t>
            </a:r>
            <a:r>
              <a:rPr lang="en-US" sz="2200" i="1" dirty="0" smtClean="0">
                <a:solidFill>
                  <a:schemeClr val="accent2"/>
                </a:solidFill>
              </a:rPr>
              <a:t>output: </a:t>
            </a:r>
            <a:r>
              <a:rPr lang="en-GB" sz="2200" i="1" dirty="0" smtClean="0">
                <a:solidFill>
                  <a:schemeClr val="accent2"/>
                </a:solidFill>
              </a:rPr>
              <a:t>"Hello</a:t>
            </a:r>
            <a:r>
              <a:rPr lang="en-GB" sz="2200" i="1" dirty="0">
                <a:solidFill>
                  <a:schemeClr val="accent2"/>
                </a:solidFill>
              </a:rPr>
              <a:t>, John"</a:t>
            </a:r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1974</Words>
  <Application>Microsoft Office PowerPoint</Application>
  <PresentationFormat>Custom</PresentationFormat>
  <Paragraphs>445</Paragraphs>
  <Slides>49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SoftUni3_1</vt:lpstr>
      <vt:lpstr>1_SoftUni3_1</vt:lpstr>
      <vt:lpstr>Text Processing and Regular Expressions</vt:lpstr>
      <vt:lpstr>Table of Contents</vt:lpstr>
      <vt:lpstr>Questions?</vt:lpstr>
      <vt:lpstr>PowerPoint Presentation</vt:lpstr>
      <vt:lpstr>What is String?</vt:lpstr>
      <vt:lpstr>Strings are Immutable</vt:lpstr>
      <vt:lpstr>Problem: Print Characters</vt:lpstr>
      <vt:lpstr>PowerPoint Presentation</vt:lpstr>
      <vt:lpstr>Concatenating</vt:lpstr>
      <vt:lpstr>Problem: Concatenation</vt:lpstr>
      <vt:lpstr>Searching for Substrings</vt:lpstr>
      <vt:lpstr>Extracting Substrings</vt:lpstr>
      <vt:lpstr>Problem: Substring</vt:lpstr>
      <vt:lpstr>String Operations </vt:lpstr>
      <vt:lpstr>String Operations </vt:lpstr>
      <vt:lpstr>Problem: Censored Words</vt:lpstr>
      <vt:lpstr>Solution: Censored Words</vt:lpstr>
      <vt:lpstr>PowerPoint Presentation</vt:lpstr>
      <vt:lpstr>Starts with/Ends with</vt:lpstr>
      <vt:lpstr>Padding at the Start and End</vt:lpstr>
      <vt:lpstr>Trimming Strings</vt:lpstr>
      <vt:lpstr>Repeating Strings</vt:lpstr>
      <vt:lpstr>PowerPoint Presentation</vt:lpstr>
      <vt:lpstr>What are Regular Expressions?</vt:lpstr>
      <vt:lpstr>PowerPoint Presentation</vt:lpstr>
      <vt:lpstr>Regular Expression Pattern - Example</vt:lpstr>
      <vt:lpstr>Character Classes: Ranges</vt:lpstr>
      <vt:lpstr>Predefined Classes</vt:lpstr>
      <vt:lpstr>PowerPoint Presentation</vt:lpstr>
      <vt:lpstr>Quantifiers</vt:lpstr>
      <vt:lpstr>Grouping Constructs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PowerPoint Presentation</vt:lpstr>
      <vt:lpstr>Lookahead</vt:lpstr>
      <vt:lpstr>Lookbehind</vt:lpstr>
      <vt:lpstr>PowerPoint Presentation</vt:lpstr>
      <vt:lpstr>Backreferences Match Previous Groups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/>
  <cp:keywords>Technologies Fundamentals, Software University, SoftUni, programming, coding, software development, education, training, course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2019-03-20T15:16:40Z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