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3" r:id="rId5"/>
    <p:sldId id="262" r:id="rId6"/>
    <p:sldId id="267" r:id="rId7"/>
    <p:sldId id="264" r:id="rId8"/>
    <p:sldId id="265" r:id="rId9"/>
    <p:sldId id="258" r:id="rId10"/>
    <p:sldId id="270" r:id="rId11"/>
    <p:sldId id="259" r:id="rId12"/>
    <p:sldId id="257" r:id="rId13"/>
    <p:sldId id="261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F3D7-F0C7-45DD-885C-D347E3307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8704EE-1CAD-49CB-9BEC-24848F17C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7ACB4-BD72-4B9F-AD9E-D3EB76E9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61BAD-6313-423C-A64F-8757707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5B0239-3A12-4E95-AAD5-4682949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8C3A3-71C0-4C28-999D-DB26D7E4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368CF5-72C1-4CE6-B545-97FF1AE0D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57FA8-721B-40F5-BE2D-7370194A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1BEE1-3FE4-4C97-9085-1376CFB6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7E3B1-D67D-49B1-9AE9-6090BDE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7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3979B-1644-4CEC-BD17-A20B761EE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278FD9-0B86-4EBC-9CBB-6C2DBBFAE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B6AC3-A961-4449-8222-720533B8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DCB79-8989-4E61-9819-AEA9D467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68A61F-BD32-4AE2-B99E-98B09611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0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1015D-EDBD-4288-A0D9-8CAB90FF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B4AC-7CEA-4374-8C8C-2931200F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6A91F-20AB-4871-8825-61E2DEC1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5AE74-3012-4280-A796-9D939F2A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3D170-3F08-4DDA-A2B7-EF7D097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43482-910B-45CC-92B6-C898E638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2C94E8-1011-470D-A6D5-50B83781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DB344-2F2D-40D0-9B64-E8DFF40E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AB2EE-E3CB-4174-9A35-121A9A0F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6B4A0-DBA6-485D-AEA2-C863E61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41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44286-8A42-47CE-A2AE-B1DCBCC2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5D87B-C6FC-49E1-8D2C-DCA77AAA8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66964-CCE1-4B3F-A0ED-0C3576F3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34F67-D887-40E0-B4A4-9859BC1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DFDFF-87C7-4E38-989D-308B216C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B499D5-79AE-4C5B-BAEE-B87296CC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6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D4929-44F2-4834-BFB4-77A7507C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22F23-9D49-4586-A69F-98DE71CA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0E2C7-BEE5-44C4-8D1A-7D1BAA0DE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FFABDC-C165-4E59-81F1-8B6E2891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504535-598D-4BE3-A3F6-95BE07B2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6DE54C-ABCE-45EA-94E4-A8E1484E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FF436-C347-42AA-BFC0-0946D55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0E817A-9F48-4919-8FA1-315F8EA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1AFDA-CB68-4B63-9035-47502CB3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BE811C-C862-4FA6-A916-3A9074C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A62455-6E58-4964-8E80-D72095A4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2D0655-E5EC-4514-A740-46C57032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0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2CFE92-F608-4773-9668-4D90B8DF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A130D3-6BE3-4D79-9E13-43385CBA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9EADDE-2952-4E50-BC6B-3F24A33A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6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C91FB-5206-4024-8BA5-E651770B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69949-D3FA-46D0-9AA9-7446A70C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D75A5A-DF5E-4D7D-AAFF-35095437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8C0F01-B8F4-41F1-A4D5-06AF013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61DF42-92C0-4AD0-80B5-D4865AD2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7F2DA-5C66-4A94-BF8A-067417E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3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34EFA-B117-4C97-AF92-D29F306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27F7E7-3AFD-4B9B-9666-8840CA5BE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CE9BE6-4D20-4D07-9532-E75C7441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0852A-B3DE-4728-8594-CFD53DEA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7973C5-58D5-46C8-8960-68C44B3E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903DA7-3C54-486D-B2E7-5517E150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5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CF40A5-D0FE-48FF-9566-12C0D15A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5C59F-5725-4117-9458-F035F850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1B71A-3A7E-4CED-ADEA-F548CAC2B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DEC1-47EE-4E1A-A27B-C844C83C559F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CBC20-0D08-4182-9F8C-E12778B9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7EECF9-4CFA-4748-A2E2-6FECBC689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2035-6F0A-451C-9A1E-28D5BA827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3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2BD9-A724-42C3-ACEE-93BC8B33D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relationship between </a:t>
            </a:r>
            <a:r>
              <a:rPr lang="en-US" altLang="zh-TW" sz="4000" dirty="0" err="1"/>
              <a:t>Nesterov’s</a:t>
            </a:r>
            <a:r>
              <a:rPr lang="en-US" altLang="zh-TW" sz="4000" dirty="0"/>
              <a:t> algorithm(or called FISTA) and ODE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A59BDD-3D34-4BC3-973A-A6C47AEF5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交大電機學系 碩士班 張詔揚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E-mail: Hippo88902.ee11@nycu.edu.tw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20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35A7C-12CD-49A4-91B1-F5317D62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it can minimize a function by iteration?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784BD-3FDA-4049-9013-25620709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因為我們使用了</a:t>
            </a:r>
            <a:r>
              <a:rPr lang="en-US" altLang="zh-TW" dirty="0"/>
              <a:t>gradient</a:t>
            </a:r>
            <a:r>
              <a:rPr lang="zh-TW" altLang="en-US" dirty="0"/>
              <a:t>資訊去找尋</a:t>
            </a:r>
            <a:r>
              <a:rPr lang="en-US" altLang="zh-TW" dirty="0"/>
              <a:t>minimizer</a:t>
            </a:r>
          </a:p>
          <a:p>
            <a:endParaRPr lang="en-US" altLang="zh-TW" dirty="0"/>
          </a:p>
          <a:p>
            <a:r>
              <a:rPr lang="zh-TW" altLang="en-US" dirty="0"/>
              <a:t>我們的目標函數是</a:t>
            </a:r>
            <a:r>
              <a:rPr lang="en-US" altLang="zh-TW" dirty="0"/>
              <a:t>convex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D700C0-0BB2-4F2B-AD51-B6B848EC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74" y="2988054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CC62-FFD4-495F-BE94-FF917341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step size is small: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373C90-6C88-4ACC-8CBB-3EFBC5334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4160"/>
            <a:ext cx="6345224" cy="16520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98B4F2-6082-4B7D-BEF8-06CB55343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31" y="4632311"/>
            <a:ext cx="10059424" cy="4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9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C44B1-C826-4B8F-A5D1-426D4A4A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Oscillating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CCB34-0F09-4718-9AE0-FACEBCA4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t is small, 3/t is large. This leads the ODE to approach to the equilibrium without oscillating.</a:t>
            </a:r>
          </a:p>
          <a:p>
            <a:endParaRPr lang="en-US" altLang="zh-TW" dirty="0"/>
          </a:p>
          <a:p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t is large, 3/t is small. This leads the ODE to oscillate around the equilibrium.</a:t>
            </a:r>
          </a:p>
          <a:p>
            <a:endParaRPr lang="en-US" altLang="zh-TW" dirty="0"/>
          </a:p>
          <a:p>
            <a:r>
              <a:rPr lang="zh-TW" altLang="en-US" dirty="0"/>
              <a:t>利用一個簡單的程式來呈現</a:t>
            </a:r>
            <a:r>
              <a:rPr lang="en-US" altLang="zh-TW" dirty="0" err="1"/>
              <a:t>Nesterov‘s</a:t>
            </a:r>
            <a:r>
              <a:rPr lang="en-US" altLang="zh-TW" dirty="0"/>
              <a:t> algorithm</a:t>
            </a:r>
            <a:r>
              <a:rPr lang="zh-TW" altLang="en-US" dirty="0"/>
              <a:t>的震盪行為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延伸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FISTA</a:t>
            </a:r>
            <a:r>
              <a:rPr lang="zh-TW" altLang="en-US" dirty="0"/>
              <a:t> </a:t>
            </a:r>
            <a:r>
              <a:rPr lang="en-US" altLang="zh-TW" dirty="0"/>
              <a:t>algorithm 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97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C05C34-3715-40E8-AC5D-CAA63A6A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08" y="1053838"/>
            <a:ext cx="8777442" cy="4490218"/>
          </a:xfrm>
        </p:spPr>
      </p:pic>
    </p:spTree>
    <p:extLst>
      <p:ext uri="{BB962C8B-B14F-4D97-AF65-F5344CB8AC3E}">
        <p14:creationId xmlns:p14="http://schemas.microsoft.com/office/powerpoint/2010/main" val="294205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99F03-683A-47DF-BF63-392426CB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Citation: 11676 </a:t>
            </a:r>
            <a:r>
              <a:rPr lang="zh-TW" altLang="en-US" dirty="0"/>
              <a:t>次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31D8981B-0A0A-49D5-BEF0-2B81FDD0F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67" y="1711177"/>
            <a:ext cx="8055324" cy="4503488"/>
          </a:xfrm>
        </p:spPr>
      </p:pic>
    </p:spTree>
    <p:extLst>
      <p:ext uri="{BB962C8B-B14F-4D97-AF65-F5344CB8AC3E}">
        <p14:creationId xmlns:p14="http://schemas.microsoft.com/office/powerpoint/2010/main" val="379159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66307-7E17-4C06-8538-2C984005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Nesterov’s</a:t>
            </a:r>
            <a:r>
              <a:rPr lang="en-US" altLang="zh-TW" dirty="0"/>
              <a:t> algorithm(1983):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41B29-2C73-46D6-9BAD-AB9493C1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algorithm to minimize a convex function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Accelerated gradient method  with optimal O(1/k^2 ) rate.</a:t>
            </a:r>
          </a:p>
          <a:p>
            <a:endParaRPr lang="en-US" altLang="zh-TW" dirty="0"/>
          </a:p>
          <a:p>
            <a:r>
              <a:rPr lang="en-US" altLang="zh-TW" dirty="0"/>
              <a:t>Faster than vanilla gradient descent methods O(1/k).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It is widely used in many fields.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59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4A545-696F-4205-B698-0A4911A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convex?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D8688-19D8-4B3A-A908-B32E5237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non-convex optimization is at least NP-hard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FB476C-2CF2-47AF-B110-720A85E1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3" y="2246283"/>
            <a:ext cx="4109605" cy="42465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E536B7-1ABB-4027-A684-74814566C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16" y="1929265"/>
            <a:ext cx="5929032" cy="49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3777-7020-4DF6-AEDB-6EE14AD6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</a:t>
            </a:r>
            <a:r>
              <a:rPr lang="en-US" altLang="zh-TW" dirty="0"/>
              <a:t>minimize </a:t>
            </a:r>
            <a:r>
              <a:rPr lang="zh-TW" altLang="en-US" dirty="0"/>
              <a:t>一個</a:t>
            </a:r>
            <a:r>
              <a:rPr lang="en-US" altLang="zh-TW" dirty="0"/>
              <a:t>function?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23EB-7832-4D19-A1A9-6987C7A2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希望我們的方法能夠準確還原實際的狀況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深度學習中的</a:t>
            </a:r>
            <a:r>
              <a:rPr lang="en-US" altLang="zh-TW" dirty="0"/>
              <a:t>loss function(</a:t>
            </a:r>
            <a:r>
              <a:rPr lang="zh-TW" altLang="en-US" dirty="0"/>
              <a:t>越小代表我們</a:t>
            </a:r>
            <a:r>
              <a:rPr lang="en-US" altLang="zh-TW" dirty="0"/>
              <a:t>predict</a:t>
            </a:r>
            <a:r>
              <a:rPr lang="zh-TW" altLang="en-US" dirty="0"/>
              <a:t>的越準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Signal/image denoising</a:t>
            </a:r>
          </a:p>
          <a:p>
            <a:endParaRPr lang="en-US" altLang="zh-TW" dirty="0"/>
          </a:p>
          <a:p>
            <a:r>
              <a:rPr lang="en-US" altLang="zh-TW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216372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2D49B-85F7-410B-813B-C4A26C7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一個小範例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7E2DE4-E05B-41F6-9F61-A4E3849B5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7" y="1825625"/>
            <a:ext cx="7087746" cy="4351338"/>
          </a:xfrm>
        </p:spPr>
      </p:pic>
    </p:spTree>
    <p:extLst>
      <p:ext uri="{BB962C8B-B14F-4D97-AF65-F5344CB8AC3E}">
        <p14:creationId xmlns:p14="http://schemas.microsoft.com/office/powerpoint/2010/main" val="423772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2C5E7-189C-429C-8DA9-1DAA3249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ISTA: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CBF9FC2-413E-40F6-8E59-4D99BD2A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96" y="3428999"/>
            <a:ext cx="7239000" cy="226695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E4EAB3-36C3-4CAD-B0D7-249F97853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75" y="2337898"/>
            <a:ext cx="5705475" cy="9429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6DD020-C206-4D9E-88E9-A88211310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75" y="1608747"/>
            <a:ext cx="3619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8D994-7F0E-416E-B6F1-711B1C7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FISTA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Nesterov‘s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DE57E5-7D46-46C1-A7AC-3DD1DB89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172494"/>
            <a:ext cx="7210425" cy="3657600"/>
          </a:xfrm>
        </p:spPr>
      </p:pic>
    </p:spTree>
    <p:extLst>
      <p:ext uri="{BB962C8B-B14F-4D97-AF65-F5344CB8AC3E}">
        <p14:creationId xmlns:p14="http://schemas.microsoft.com/office/powerpoint/2010/main" val="6073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4D4CC9-B6FE-461F-9C0F-DFEE0DE5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36" y="56980"/>
            <a:ext cx="6062728" cy="337324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1878A1-20AA-41B7-BA70-C762693B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36" y="3292497"/>
            <a:ext cx="6062728" cy="35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15C78-54F5-4A7C-A348-8A6329E7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Nesterov‘s</a:t>
            </a:r>
            <a:r>
              <a:rPr lang="en-US" altLang="zh-TW" dirty="0"/>
              <a:t> scheme: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19FB07-35F7-4388-89B1-CD1A0A15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5065"/>
            <a:ext cx="8007264" cy="271461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778A50-ED5A-4502-86EB-D0CED02E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38" y="1967525"/>
            <a:ext cx="8532302" cy="8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242</Words>
  <Application>Microsoft Office PowerPoint</Application>
  <PresentationFormat>寬螢幕</PresentationFormat>
  <Paragraphs>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The relationship between Nesterov’s algorithm(or called FISTA) and ODE</vt:lpstr>
      <vt:lpstr>What is Nesterov’s algorithm(1983):</vt:lpstr>
      <vt:lpstr>Why convex?</vt:lpstr>
      <vt:lpstr>為什麼要minimize 一個function?</vt:lpstr>
      <vt:lpstr>一個小範例:</vt:lpstr>
      <vt:lpstr>ISTA:</vt:lpstr>
      <vt:lpstr>FISTA = Nesterov‘s algorithm</vt:lpstr>
      <vt:lpstr>PowerPoint 簡報</vt:lpstr>
      <vt:lpstr>Nesterov‘s scheme:</vt:lpstr>
      <vt:lpstr>Why it can minimize a function by iteration?</vt:lpstr>
      <vt:lpstr>When step size is small:</vt:lpstr>
      <vt:lpstr>Oscillating</vt:lpstr>
      <vt:lpstr>PowerPoint 簡報</vt:lpstr>
      <vt:lpstr>Citation: 11676 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Nesterov’s algorithm 介紹</dc:title>
  <dc:creator>詔揚 張</dc:creator>
  <cp:lastModifiedBy>詔揚 張</cp:lastModifiedBy>
  <cp:revision>28</cp:revision>
  <dcterms:created xsi:type="dcterms:W3CDTF">2022-12-03T10:45:10Z</dcterms:created>
  <dcterms:modified xsi:type="dcterms:W3CDTF">2022-12-04T17:51:48Z</dcterms:modified>
</cp:coreProperties>
</file>