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648"/>
  </p:normalViewPr>
  <p:slideViewPr>
    <p:cSldViewPr snapToGrid="0">
      <p:cViewPr varScale="1">
        <p:scale>
          <a:sx n="81" d="100"/>
          <a:sy n="81" d="100"/>
        </p:scale>
        <p:origin x="216"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BEEEB4-D6BA-41ED-9F47-9A336136651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7C00138-BAE6-47FD-B243-E1C6F5D037D7}">
      <dgm:prSet/>
      <dgm:spPr/>
      <dgm:t>
        <a:bodyPr/>
        <a:lstStyle/>
        <a:p>
          <a:r>
            <a:rPr lang="en-US"/>
            <a:t>Pre-separated into training and test sets</a:t>
          </a:r>
        </a:p>
      </dgm:t>
    </dgm:pt>
    <dgm:pt modelId="{A37E4082-B96A-4D2D-83B0-A379D5DEEA1B}" type="parTrans" cxnId="{9052FD76-38CD-4B45-8FDC-DA0664871B7B}">
      <dgm:prSet/>
      <dgm:spPr/>
      <dgm:t>
        <a:bodyPr/>
        <a:lstStyle/>
        <a:p>
          <a:endParaRPr lang="en-US"/>
        </a:p>
      </dgm:t>
    </dgm:pt>
    <dgm:pt modelId="{5537B826-D921-442A-9B1C-9E917E9703AC}" type="sibTrans" cxnId="{9052FD76-38CD-4B45-8FDC-DA0664871B7B}">
      <dgm:prSet/>
      <dgm:spPr/>
      <dgm:t>
        <a:bodyPr/>
        <a:lstStyle/>
        <a:p>
          <a:endParaRPr lang="en-US"/>
        </a:p>
      </dgm:t>
    </dgm:pt>
    <dgm:pt modelId="{E66FECCB-A4DA-4EAA-91E6-581188DD39F2}">
      <dgm:prSet/>
      <dgm:spPr/>
      <dgm:t>
        <a:bodyPr/>
        <a:lstStyle/>
        <a:p>
          <a:r>
            <a:rPr lang="en-US"/>
            <a:t>208 by 176 black and white 2D brain scans</a:t>
          </a:r>
        </a:p>
      </dgm:t>
    </dgm:pt>
    <dgm:pt modelId="{FCF228E9-9249-4C15-A44C-A760B2F55657}" type="parTrans" cxnId="{99D10E8C-01BB-4D9D-93AB-E84BCD9258FD}">
      <dgm:prSet/>
      <dgm:spPr/>
      <dgm:t>
        <a:bodyPr/>
        <a:lstStyle/>
        <a:p>
          <a:endParaRPr lang="en-US"/>
        </a:p>
      </dgm:t>
    </dgm:pt>
    <dgm:pt modelId="{D762FAFA-F864-4287-A5B8-85849D4DEE63}" type="sibTrans" cxnId="{99D10E8C-01BB-4D9D-93AB-E84BCD9258FD}">
      <dgm:prSet/>
      <dgm:spPr/>
      <dgm:t>
        <a:bodyPr/>
        <a:lstStyle/>
        <a:p>
          <a:endParaRPr lang="en-US"/>
        </a:p>
      </dgm:t>
    </dgm:pt>
    <dgm:pt modelId="{BFAB388A-E371-409A-BEE8-83B52023BD2D}">
      <dgm:prSet/>
      <dgm:spPr/>
      <dgm:t>
        <a:bodyPr/>
        <a:lstStyle/>
        <a:p>
          <a:r>
            <a:rPr lang="en-US"/>
            <a:t>Total 5121 images in training set, 1279 in test set</a:t>
          </a:r>
        </a:p>
      </dgm:t>
    </dgm:pt>
    <dgm:pt modelId="{C5928FB4-729A-4B1B-AEA0-F8430D9CE324}" type="parTrans" cxnId="{90A5852B-6E15-4434-9B6D-CE8D9C6E2742}">
      <dgm:prSet/>
      <dgm:spPr/>
      <dgm:t>
        <a:bodyPr/>
        <a:lstStyle/>
        <a:p>
          <a:endParaRPr lang="en-US"/>
        </a:p>
      </dgm:t>
    </dgm:pt>
    <dgm:pt modelId="{89F562E6-CB6F-4C12-BAB3-1DAC53A3AF79}" type="sibTrans" cxnId="{90A5852B-6E15-4434-9B6D-CE8D9C6E2742}">
      <dgm:prSet/>
      <dgm:spPr/>
      <dgm:t>
        <a:bodyPr/>
        <a:lstStyle/>
        <a:p>
          <a:endParaRPr lang="en-US"/>
        </a:p>
      </dgm:t>
    </dgm:pt>
    <dgm:pt modelId="{3F764C6A-F645-4F3F-8571-458E5559DD1D}">
      <dgm:prSet/>
      <dgm:spPr/>
      <dgm:t>
        <a:bodyPr/>
        <a:lstStyle/>
        <a:p>
          <a:r>
            <a:rPr lang="en-US"/>
            <a:t>Divided into four classes: no Alzheimer’s (2560/640) , very mild Alzheimer’s (1792/448) , mild Alzheimer’s (717/179), and moderate Alzheimer’s (52/12)</a:t>
          </a:r>
        </a:p>
      </dgm:t>
    </dgm:pt>
    <dgm:pt modelId="{C3D33BCD-0999-4B23-A0D4-C0343803A86F}" type="parTrans" cxnId="{90D49AF3-8CC8-462B-BC7A-2E1C920A6198}">
      <dgm:prSet/>
      <dgm:spPr/>
      <dgm:t>
        <a:bodyPr/>
        <a:lstStyle/>
        <a:p>
          <a:endParaRPr lang="en-US"/>
        </a:p>
      </dgm:t>
    </dgm:pt>
    <dgm:pt modelId="{D7626C35-15EB-47F3-9CBD-6CFB8ED5D02A}" type="sibTrans" cxnId="{90D49AF3-8CC8-462B-BC7A-2E1C920A6198}">
      <dgm:prSet/>
      <dgm:spPr/>
      <dgm:t>
        <a:bodyPr/>
        <a:lstStyle/>
        <a:p>
          <a:endParaRPr lang="en-US"/>
        </a:p>
      </dgm:t>
    </dgm:pt>
    <dgm:pt modelId="{79312E75-84D3-4C4E-80B1-6EB69F5FF501}">
      <dgm:prSet/>
      <dgm:spPr/>
      <dgm:t>
        <a:bodyPr/>
        <a:lstStyle/>
        <a:p>
          <a:r>
            <a:rPr lang="en-US"/>
            <a:t>Imbalanced data requires oversampling, undersampling, or a weighted loss function</a:t>
          </a:r>
        </a:p>
      </dgm:t>
    </dgm:pt>
    <dgm:pt modelId="{99355890-03C4-47A8-B00E-8A3C0F24FD41}" type="parTrans" cxnId="{359218F5-8B56-4878-9678-3484FFCB5D72}">
      <dgm:prSet/>
      <dgm:spPr/>
      <dgm:t>
        <a:bodyPr/>
        <a:lstStyle/>
        <a:p>
          <a:endParaRPr lang="en-US"/>
        </a:p>
      </dgm:t>
    </dgm:pt>
    <dgm:pt modelId="{AA010B9B-02A6-4797-995A-A33FA1159A48}" type="sibTrans" cxnId="{359218F5-8B56-4878-9678-3484FFCB5D72}">
      <dgm:prSet/>
      <dgm:spPr/>
      <dgm:t>
        <a:bodyPr/>
        <a:lstStyle/>
        <a:p>
          <a:endParaRPr lang="en-US"/>
        </a:p>
      </dgm:t>
    </dgm:pt>
    <dgm:pt modelId="{07ABA19D-0E0F-8549-A422-67E9007E73A6}" type="pres">
      <dgm:prSet presAssocID="{D0BEEEB4-D6BA-41ED-9F47-9A336136651E}" presName="vert0" presStyleCnt="0">
        <dgm:presLayoutVars>
          <dgm:dir/>
          <dgm:animOne val="branch"/>
          <dgm:animLvl val="lvl"/>
        </dgm:presLayoutVars>
      </dgm:prSet>
      <dgm:spPr/>
    </dgm:pt>
    <dgm:pt modelId="{18AB5D23-E199-9348-8CEE-0D9F6E9700C1}" type="pres">
      <dgm:prSet presAssocID="{37C00138-BAE6-47FD-B243-E1C6F5D037D7}" presName="thickLine" presStyleLbl="alignNode1" presStyleIdx="0" presStyleCnt="5"/>
      <dgm:spPr/>
    </dgm:pt>
    <dgm:pt modelId="{A170D25E-3FFB-FA4D-9ACB-AE0B360A6659}" type="pres">
      <dgm:prSet presAssocID="{37C00138-BAE6-47FD-B243-E1C6F5D037D7}" presName="horz1" presStyleCnt="0"/>
      <dgm:spPr/>
    </dgm:pt>
    <dgm:pt modelId="{4167617B-A8ED-DF4D-990D-CCEBD403C3CF}" type="pres">
      <dgm:prSet presAssocID="{37C00138-BAE6-47FD-B243-E1C6F5D037D7}" presName="tx1" presStyleLbl="revTx" presStyleIdx="0" presStyleCnt="5"/>
      <dgm:spPr/>
    </dgm:pt>
    <dgm:pt modelId="{21038F7A-569F-B841-B6BF-C80F192CBAA1}" type="pres">
      <dgm:prSet presAssocID="{37C00138-BAE6-47FD-B243-E1C6F5D037D7}" presName="vert1" presStyleCnt="0"/>
      <dgm:spPr/>
    </dgm:pt>
    <dgm:pt modelId="{CECAC4D7-CBBB-E94A-8D49-1AD13ED9F2CD}" type="pres">
      <dgm:prSet presAssocID="{E66FECCB-A4DA-4EAA-91E6-581188DD39F2}" presName="thickLine" presStyleLbl="alignNode1" presStyleIdx="1" presStyleCnt="5"/>
      <dgm:spPr/>
    </dgm:pt>
    <dgm:pt modelId="{306E62EE-C193-594D-9BF7-D0CFA0C43070}" type="pres">
      <dgm:prSet presAssocID="{E66FECCB-A4DA-4EAA-91E6-581188DD39F2}" presName="horz1" presStyleCnt="0"/>
      <dgm:spPr/>
    </dgm:pt>
    <dgm:pt modelId="{6E35E106-8398-CA4B-98AF-C3E0AE36F85A}" type="pres">
      <dgm:prSet presAssocID="{E66FECCB-A4DA-4EAA-91E6-581188DD39F2}" presName="tx1" presStyleLbl="revTx" presStyleIdx="1" presStyleCnt="5"/>
      <dgm:spPr/>
    </dgm:pt>
    <dgm:pt modelId="{6BA75EC5-A7EF-8B4F-996F-3865EDA47421}" type="pres">
      <dgm:prSet presAssocID="{E66FECCB-A4DA-4EAA-91E6-581188DD39F2}" presName="vert1" presStyleCnt="0"/>
      <dgm:spPr/>
    </dgm:pt>
    <dgm:pt modelId="{75CB6CCB-3D39-1347-99E0-80598ADA07AF}" type="pres">
      <dgm:prSet presAssocID="{BFAB388A-E371-409A-BEE8-83B52023BD2D}" presName="thickLine" presStyleLbl="alignNode1" presStyleIdx="2" presStyleCnt="5"/>
      <dgm:spPr/>
    </dgm:pt>
    <dgm:pt modelId="{82E3F040-8508-054B-AB49-BC447DD8F247}" type="pres">
      <dgm:prSet presAssocID="{BFAB388A-E371-409A-BEE8-83B52023BD2D}" presName="horz1" presStyleCnt="0"/>
      <dgm:spPr/>
    </dgm:pt>
    <dgm:pt modelId="{61D11A8D-86E7-DE4D-A915-0C2457F0D773}" type="pres">
      <dgm:prSet presAssocID="{BFAB388A-E371-409A-BEE8-83B52023BD2D}" presName="tx1" presStyleLbl="revTx" presStyleIdx="2" presStyleCnt="5"/>
      <dgm:spPr/>
    </dgm:pt>
    <dgm:pt modelId="{865B8D73-F557-EE4B-8F9D-370098E2EDB3}" type="pres">
      <dgm:prSet presAssocID="{BFAB388A-E371-409A-BEE8-83B52023BD2D}" presName="vert1" presStyleCnt="0"/>
      <dgm:spPr/>
    </dgm:pt>
    <dgm:pt modelId="{94121A54-7907-004A-9A00-F306C3DE159F}" type="pres">
      <dgm:prSet presAssocID="{3F764C6A-F645-4F3F-8571-458E5559DD1D}" presName="thickLine" presStyleLbl="alignNode1" presStyleIdx="3" presStyleCnt="5"/>
      <dgm:spPr/>
    </dgm:pt>
    <dgm:pt modelId="{6006D631-E69E-3F4E-A910-F848D721B6DE}" type="pres">
      <dgm:prSet presAssocID="{3F764C6A-F645-4F3F-8571-458E5559DD1D}" presName="horz1" presStyleCnt="0"/>
      <dgm:spPr/>
    </dgm:pt>
    <dgm:pt modelId="{267DB495-FBE9-5E43-ADC7-39045326EE43}" type="pres">
      <dgm:prSet presAssocID="{3F764C6A-F645-4F3F-8571-458E5559DD1D}" presName="tx1" presStyleLbl="revTx" presStyleIdx="3" presStyleCnt="5"/>
      <dgm:spPr/>
    </dgm:pt>
    <dgm:pt modelId="{9A261CB7-903A-8E4C-8649-AA1930043536}" type="pres">
      <dgm:prSet presAssocID="{3F764C6A-F645-4F3F-8571-458E5559DD1D}" presName="vert1" presStyleCnt="0"/>
      <dgm:spPr/>
    </dgm:pt>
    <dgm:pt modelId="{612C8C7B-66B1-B046-9A09-0FE50EDC32FE}" type="pres">
      <dgm:prSet presAssocID="{79312E75-84D3-4C4E-80B1-6EB69F5FF501}" presName="thickLine" presStyleLbl="alignNode1" presStyleIdx="4" presStyleCnt="5"/>
      <dgm:spPr/>
    </dgm:pt>
    <dgm:pt modelId="{CF3C728F-645A-C34F-9CD8-3C67530839BB}" type="pres">
      <dgm:prSet presAssocID="{79312E75-84D3-4C4E-80B1-6EB69F5FF501}" presName="horz1" presStyleCnt="0"/>
      <dgm:spPr/>
    </dgm:pt>
    <dgm:pt modelId="{C0E872F5-BD13-F241-ADDC-902C9C644A92}" type="pres">
      <dgm:prSet presAssocID="{79312E75-84D3-4C4E-80B1-6EB69F5FF501}" presName="tx1" presStyleLbl="revTx" presStyleIdx="4" presStyleCnt="5"/>
      <dgm:spPr/>
    </dgm:pt>
    <dgm:pt modelId="{3107BBB0-C55F-C344-9B5D-9F10708B9B4E}" type="pres">
      <dgm:prSet presAssocID="{79312E75-84D3-4C4E-80B1-6EB69F5FF501}" presName="vert1" presStyleCnt="0"/>
      <dgm:spPr/>
    </dgm:pt>
  </dgm:ptLst>
  <dgm:cxnLst>
    <dgm:cxn modelId="{53BFC11B-1673-D349-A62E-18361AC2411A}" type="presOf" srcId="{79312E75-84D3-4C4E-80B1-6EB69F5FF501}" destId="{C0E872F5-BD13-F241-ADDC-902C9C644A92}" srcOrd="0" destOrd="0" presId="urn:microsoft.com/office/officeart/2008/layout/LinedList"/>
    <dgm:cxn modelId="{90A5852B-6E15-4434-9B6D-CE8D9C6E2742}" srcId="{D0BEEEB4-D6BA-41ED-9F47-9A336136651E}" destId="{BFAB388A-E371-409A-BEE8-83B52023BD2D}" srcOrd="2" destOrd="0" parTransId="{C5928FB4-729A-4B1B-AEA0-F8430D9CE324}" sibTransId="{89F562E6-CB6F-4C12-BAB3-1DAC53A3AF79}"/>
    <dgm:cxn modelId="{76759672-3F86-0C43-8E08-A26A723D5EC6}" type="presOf" srcId="{37C00138-BAE6-47FD-B243-E1C6F5D037D7}" destId="{4167617B-A8ED-DF4D-990D-CCEBD403C3CF}" srcOrd="0" destOrd="0" presId="urn:microsoft.com/office/officeart/2008/layout/LinedList"/>
    <dgm:cxn modelId="{5E762D73-1EE6-BE48-9654-624D03677988}" type="presOf" srcId="{BFAB388A-E371-409A-BEE8-83B52023BD2D}" destId="{61D11A8D-86E7-DE4D-A915-0C2457F0D773}" srcOrd="0" destOrd="0" presId="urn:microsoft.com/office/officeart/2008/layout/LinedList"/>
    <dgm:cxn modelId="{F4C7CA76-6266-3449-9743-FF047A7064EF}" type="presOf" srcId="{3F764C6A-F645-4F3F-8571-458E5559DD1D}" destId="{267DB495-FBE9-5E43-ADC7-39045326EE43}" srcOrd="0" destOrd="0" presId="urn:microsoft.com/office/officeart/2008/layout/LinedList"/>
    <dgm:cxn modelId="{9052FD76-38CD-4B45-8FDC-DA0664871B7B}" srcId="{D0BEEEB4-D6BA-41ED-9F47-9A336136651E}" destId="{37C00138-BAE6-47FD-B243-E1C6F5D037D7}" srcOrd="0" destOrd="0" parTransId="{A37E4082-B96A-4D2D-83B0-A379D5DEEA1B}" sibTransId="{5537B826-D921-442A-9B1C-9E917E9703AC}"/>
    <dgm:cxn modelId="{99D10E8C-01BB-4D9D-93AB-E84BCD9258FD}" srcId="{D0BEEEB4-D6BA-41ED-9F47-9A336136651E}" destId="{E66FECCB-A4DA-4EAA-91E6-581188DD39F2}" srcOrd="1" destOrd="0" parTransId="{FCF228E9-9249-4C15-A44C-A760B2F55657}" sibTransId="{D762FAFA-F864-4287-A5B8-85849D4DEE63}"/>
    <dgm:cxn modelId="{DB2FCDCD-8A5A-C447-A8B6-60762ED8E5AE}" type="presOf" srcId="{D0BEEEB4-D6BA-41ED-9F47-9A336136651E}" destId="{07ABA19D-0E0F-8549-A422-67E9007E73A6}" srcOrd="0" destOrd="0" presId="urn:microsoft.com/office/officeart/2008/layout/LinedList"/>
    <dgm:cxn modelId="{90D49AF3-8CC8-462B-BC7A-2E1C920A6198}" srcId="{D0BEEEB4-D6BA-41ED-9F47-9A336136651E}" destId="{3F764C6A-F645-4F3F-8571-458E5559DD1D}" srcOrd="3" destOrd="0" parTransId="{C3D33BCD-0999-4B23-A0D4-C0343803A86F}" sibTransId="{D7626C35-15EB-47F3-9CBD-6CFB8ED5D02A}"/>
    <dgm:cxn modelId="{359218F5-8B56-4878-9678-3484FFCB5D72}" srcId="{D0BEEEB4-D6BA-41ED-9F47-9A336136651E}" destId="{79312E75-84D3-4C4E-80B1-6EB69F5FF501}" srcOrd="4" destOrd="0" parTransId="{99355890-03C4-47A8-B00E-8A3C0F24FD41}" sibTransId="{AA010B9B-02A6-4797-995A-A33FA1159A48}"/>
    <dgm:cxn modelId="{921444FA-66FF-FD41-9E9A-E8F1CFA31C0F}" type="presOf" srcId="{E66FECCB-A4DA-4EAA-91E6-581188DD39F2}" destId="{6E35E106-8398-CA4B-98AF-C3E0AE36F85A}" srcOrd="0" destOrd="0" presId="urn:microsoft.com/office/officeart/2008/layout/LinedList"/>
    <dgm:cxn modelId="{6E5088A1-9917-694A-93F4-B8C35260353F}" type="presParOf" srcId="{07ABA19D-0E0F-8549-A422-67E9007E73A6}" destId="{18AB5D23-E199-9348-8CEE-0D9F6E9700C1}" srcOrd="0" destOrd="0" presId="urn:microsoft.com/office/officeart/2008/layout/LinedList"/>
    <dgm:cxn modelId="{F90751D0-AC55-2347-B800-3D910460ED46}" type="presParOf" srcId="{07ABA19D-0E0F-8549-A422-67E9007E73A6}" destId="{A170D25E-3FFB-FA4D-9ACB-AE0B360A6659}" srcOrd="1" destOrd="0" presId="urn:microsoft.com/office/officeart/2008/layout/LinedList"/>
    <dgm:cxn modelId="{CA1AA06B-3368-3340-954D-102450B4677A}" type="presParOf" srcId="{A170D25E-3FFB-FA4D-9ACB-AE0B360A6659}" destId="{4167617B-A8ED-DF4D-990D-CCEBD403C3CF}" srcOrd="0" destOrd="0" presId="urn:microsoft.com/office/officeart/2008/layout/LinedList"/>
    <dgm:cxn modelId="{9D7C1682-F773-E44F-A109-59C7BB8C5304}" type="presParOf" srcId="{A170D25E-3FFB-FA4D-9ACB-AE0B360A6659}" destId="{21038F7A-569F-B841-B6BF-C80F192CBAA1}" srcOrd="1" destOrd="0" presId="urn:microsoft.com/office/officeart/2008/layout/LinedList"/>
    <dgm:cxn modelId="{3590AB20-1CC3-5F41-A766-6037CED69293}" type="presParOf" srcId="{07ABA19D-0E0F-8549-A422-67E9007E73A6}" destId="{CECAC4D7-CBBB-E94A-8D49-1AD13ED9F2CD}" srcOrd="2" destOrd="0" presId="urn:microsoft.com/office/officeart/2008/layout/LinedList"/>
    <dgm:cxn modelId="{0B802DF0-2C6F-9347-BCA7-0B659830810E}" type="presParOf" srcId="{07ABA19D-0E0F-8549-A422-67E9007E73A6}" destId="{306E62EE-C193-594D-9BF7-D0CFA0C43070}" srcOrd="3" destOrd="0" presId="urn:microsoft.com/office/officeart/2008/layout/LinedList"/>
    <dgm:cxn modelId="{51F2A7A5-2C1F-5C44-B628-2793409DBF83}" type="presParOf" srcId="{306E62EE-C193-594D-9BF7-D0CFA0C43070}" destId="{6E35E106-8398-CA4B-98AF-C3E0AE36F85A}" srcOrd="0" destOrd="0" presId="urn:microsoft.com/office/officeart/2008/layout/LinedList"/>
    <dgm:cxn modelId="{8ED0E267-308C-7447-B1BA-2A21626EF524}" type="presParOf" srcId="{306E62EE-C193-594D-9BF7-D0CFA0C43070}" destId="{6BA75EC5-A7EF-8B4F-996F-3865EDA47421}" srcOrd="1" destOrd="0" presId="urn:microsoft.com/office/officeart/2008/layout/LinedList"/>
    <dgm:cxn modelId="{40CF7303-EC88-5B40-AD23-B778CC24C3C9}" type="presParOf" srcId="{07ABA19D-0E0F-8549-A422-67E9007E73A6}" destId="{75CB6CCB-3D39-1347-99E0-80598ADA07AF}" srcOrd="4" destOrd="0" presId="urn:microsoft.com/office/officeart/2008/layout/LinedList"/>
    <dgm:cxn modelId="{79F21C4F-8B24-1845-9BC9-62E51EA35D9B}" type="presParOf" srcId="{07ABA19D-0E0F-8549-A422-67E9007E73A6}" destId="{82E3F040-8508-054B-AB49-BC447DD8F247}" srcOrd="5" destOrd="0" presId="urn:microsoft.com/office/officeart/2008/layout/LinedList"/>
    <dgm:cxn modelId="{08D4ED2D-A9A7-DA49-A004-391A316FB364}" type="presParOf" srcId="{82E3F040-8508-054B-AB49-BC447DD8F247}" destId="{61D11A8D-86E7-DE4D-A915-0C2457F0D773}" srcOrd="0" destOrd="0" presId="urn:microsoft.com/office/officeart/2008/layout/LinedList"/>
    <dgm:cxn modelId="{627DBAAD-9DC7-5B48-8BB7-083127FC006C}" type="presParOf" srcId="{82E3F040-8508-054B-AB49-BC447DD8F247}" destId="{865B8D73-F557-EE4B-8F9D-370098E2EDB3}" srcOrd="1" destOrd="0" presId="urn:microsoft.com/office/officeart/2008/layout/LinedList"/>
    <dgm:cxn modelId="{F86E30D4-1882-084D-A335-3118846D6013}" type="presParOf" srcId="{07ABA19D-0E0F-8549-A422-67E9007E73A6}" destId="{94121A54-7907-004A-9A00-F306C3DE159F}" srcOrd="6" destOrd="0" presId="urn:microsoft.com/office/officeart/2008/layout/LinedList"/>
    <dgm:cxn modelId="{82FF9AC2-AE30-4D4A-816F-89E4EA1BE008}" type="presParOf" srcId="{07ABA19D-0E0F-8549-A422-67E9007E73A6}" destId="{6006D631-E69E-3F4E-A910-F848D721B6DE}" srcOrd="7" destOrd="0" presId="urn:microsoft.com/office/officeart/2008/layout/LinedList"/>
    <dgm:cxn modelId="{3885DB5E-B500-B447-BA2A-0D9C0D3C9B04}" type="presParOf" srcId="{6006D631-E69E-3F4E-A910-F848D721B6DE}" destId="{267DB495-FBE9-5E43-ADC7-39045326EE43}" srcOrd="0" destOrd="0" presId="urn:microsoft.com/office/officeart/2008/layout/LinedList"/>
    <dgm:cxn modelId="{D0F0486C-91FE-7B43-9366-28A746009532}" type="presParOf" srcId="{6006D631-E69E-3F4E-A910-F848D721B6DE}" destId="{9A261CB7-903A-8E4C-8649-AA1930043536}" srcOrd="1" destOrd="0" presId="urn:microsoft.com/office/officeart/2008/layout/LinedList"/>
    <dgm:cxn modelId="{35869F1C-08BB-1542-A8AE-111770FB13A8}" type="presParOf" srcId="{07ABA19D-0E0F-8549-A422-67E9007E73A6}" destId="{612C8C7B-66B1-B046-9A09-0FE50EDC32FE}" srcOrd="8" destOrd="0" presId="urn:microsoft.com/office/officeart/2008/layout/LinedList"/>
    <dgm:cxn modelId="{18D011DB-D722-2748-B412-B6F29B336576}" type="presParOf" srcId="{07ABA19D-0E0F-8549-A422-67E9007E73A6}" destId="{CF3C728F-645A-C34F-9CD8-3C67530839BB}" srcOrd="9" destOrd="0" presId="urn:microsoft.com/office/officeart/2008/layout/LinedList"/>
    <dgm:cxn modelId="{B05E9910-7F21-614F-842C-9A1C71812884}" type="presParOf" srcId="{CF3C728F-645A-C34F-9CD8-3C67530839BB}" destId="{C0E872F5-BD13-F241-ADDC-902C9C644A92}" srcOrd="0" destOrd="0" presId="urn:microsoft.com/office/officeart/2008/layout/LinedList"/>
    <dgm:cxn modelId="{20B278B8-09E1-494B-A403-FA8BD6476AAD}" type="presParOf" srcId="{CF3C728F-645A-C34F-9CD8-3C67530839BB}" destId="{3107BBB0-C55F-C344-9B5D-9F10708B9B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B5D23-E199-9348-8CEE-0D9F6E9700C1}">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7617B-A8ED-DF4D-990D-CCEBD403C3CF}">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Pre-separated into training and test sets</a:t>
          </a:r>
        </a:p>
      </dsp:txBody>
      <dsp:txXfrm>
        <a:off x="0" y="675"/>
        <a:ext cx="6900512" cy="1106957"/>
      </dsp:txXfrm>
    </dsp:sp>
    <dsp:sp modelId="{CECAC4D7-CBBB-E94A-8D49-1AD13ED9F2CD}">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35E106-8398-CA4B-98AF-C3E0AE36F85A}">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208 by 176 black and white 2D brain scans</a:t>
          </a:r>
        </a:p>
      </dsp:txBody>
      <dsp:txXfrm>
        <a:off x="0" y="1107633"/>
        <a:ext cx="6900512" cy="1106957"/>
      </dsp:txXfrm>
    </dsp:sp>
    <dsp:sp modelId="{75CB6CCB-3D39-1347-99E0-80598ADA07AF}">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D11A8D-86E7-DE4D-A915-0C2457F0D773}">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Total 5121 images in training set, 1279 in test set</a:t>
          </a:r>
        </a:p>
      </dsp:txBody>
      <dsp:txXfrm>
        <a:off x="0" y="2214591"/>
        <a:ext cx="6900512" cy="1106957"/>
      </dsp:txXfrm>
    </dsp:sp>
    <dsp:sp modelId="{94121A54-7907-004A-9A00-F306C3DE159F}">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7DB495-FBE9-5E43-ADC7-39045326EE43}">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Divided into four classes: no Alzheimer’s (2560/640) , very mild Alzheimer’s (1792/448) , mild Alzheimer’s (717/179), and moderate Alzheimer’s (52/12)</a:t>
          </a:r>
        </a:p>
      </dsp:txBody>
      <dsp:txXfrm>
        <a:off x="0" y="3321549"/>
        <a:ext cx="6900512" cy="1106957"/>
      </dsp:txXfrm>
    </dsp:sp>
    <dsp:sp modelId="{612C8C7B-66B1-B046-9A09-0FE50EDC32FE}">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E872F5-BD13-F241-ADDC-902C9C644A92}">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Imbalanced data requires oversampling, undersampling, or a weighted loss function</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5028-8432-26F2-3527-CA409CE46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F5247B-504E-5390-1F56-C29FA1A8C9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855DE8-68EB-7767-86D1-6CABC4EE7B91}"/>
              </a:ext>
            </a:extLst>
          </p:cNvPr>
          <p:cNvSpPr>
            <a:spLocks noGrp="1"/>
          </p:cNvSpPr>
          <p:nvPr>
            <p:ph type="dt" sz="half" idx="10"/>
          </p:nvPr>
        </p:nvSpPr>
        <p:spPr/>
        <p:txBody>
          <a:bodyPr/>
          <a:lstStyle/>
          <a:p>
            <a:fld id="{09CDEE83-2653-954D-95C0-A00578E79176}" type="datetimeFigureOut">
              <a:rPr lang="en-US" smtClean="0"/>
              <a:t>12/20/23</a:t>
            </a:fld>
            <a:endParaRPr lang="en-US"/>
          </a:p>
        </p:txBody>
      </p:sp>
      <p:sp>
        <p:nvSpPr>
          <p:cNvPr id="5" name="Footer Placeholder 4">
            <a:extLst>
              <a:ext uri="{FF2B5EF4-FFF2-40B4-BE49-F238E27FC236}">
                <a16:creationId xmlns:a16="http://schemas.microsoft.com/office/drawing/2014/main" id="{7C9CAD89-AA7D-F784-5835-BE189A7B3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013D6-48DA-5CD3-EC91-66FACBD4DBD2}"/>
              </a:ext>
            </a:extLst>
          </p:cNvPr>
          <p:cNvSpPr>
            <a:spLocks noGrp="1"/>
          </p:cNvSpPr>
          <p:nvPr>
            <p:ph type="sldNum" sz="quarter" idx="12"/>
          </p:nvPr>
        </p:nvSpPr>
        <p:spPr/>
        <p:txBody>
          <a:bodyPr/>
          <a:lstStyle/>
          <a:p>
            <a:fld id="{28881715-3C42-FE4C-88CD-67926429BC18}" type="slidenum">
              <a:rPr lang="en-US" smtClean="0"/>
              <a:t>‹#›</a:t>
            </a:fld>
            <a:endParaRPr lang="en-US"/>
          </a:p>
        </p:txBody>
      </p:sp>
    </p:spTree>
    <p:extLst>
      <p:ext uri="{BB962C8B-B14F-4D97-AF65-F5344CB8AC3E}">
        <p14:creationId xmlns:p14="http://schemas.microsoft.com/office/powerpoint/2010/main" val="168562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1F0E-31EF-A8C4-A98A-0558D57144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AE5D79-4B8E-7239-B2F7-670512B2BD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687F0-509F-C7DA-8321-38296A6ECAE1}"/>
              </a:ext>
            </a:extLst>
          </p:cNvPr>
          <p:cNvSpPr>
            <a:spLocks noGrp="1"/>
          </p:cNvSpPr>
          <p:nvPr>
            <p:ph type="dt" sz="half" idx="10"/>
          </p:nvPr>
        </p:nvSpPr>
        <p:spPr/>
        <p:txBody>
          <a:bodyPr/>
          <a:lstStyle/>
          <a:p>
            <a:fld id="{09CDEE83-2653-954D-95C0-A00578E79176}" type="datetimeFigureOut">
              <a:rPr lang="en-US" smtClean="0"/>
              <a:t>12/20/23</a:t>
            </a:fld>
            <a:endParaRPr lang="en-US"/>
          </a:p>
        </p:txBody>
      </p:sp>
      <p:sp>
        <p:nvSpPr>
          <p:cNvPr id="5" name="Footer Placeholder 4">
            <a:extLst>
              <a:ext uri="{FF2B5EF4-FFF2-40B4-BE49-F238E27FC236}">
                <a16:creationId xmlns:a16="http://schemas.microsoft.com/office/drawing/2014/main" id="{411C4403-41D3-9493-4732-15D81D2FC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E58F5-591E-A950-EB20-63F9DC416609}"/>
              </a:ext>
            </a:extLst>
          </p:cNvPr>
          <p:cNvSpPr>
            <a:spLocks noGrp="1"/>
          </p:cNvSpPr>
          <p:nvPr>
            <p:ph type="sldNum" sz="quarter" idx="12"/>
          </p:nvPr>
        </p:nvSpPr>
        <p:spPr/>
        <p:txBody>
          <a:bodyPr/>
          <a:lstStyle/>
          <a:p>
            <a:fld id="{28881715-3C42-FE4C-88CD-67926429BC18}" type="slidenum">
              <a:rPr lang="en-US" smtClean="0"/>
              <a:t>‹#›</a:t>
            </a:fld>
            <a:endParaRPr lang="en-US"/>
          </a:p>
        </p:txBody>
      </p:sp>
    </p:spTree>
    <p:extLst>
      <p:ext uri="{BB962C8B-B14F-4D97-AF65-F5344CB8AC3E}">
        <p14:creationId xmlns:p14="http://schemas.microsoft.com/office/powerpoint/2010/main" val="414779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6748E-33E1-9C56-FBFF-5260D6ED12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FF49F8-2140-1EA0-FC12-ED813CB8E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1E14A-00F3-AB5D-5C1D-C9F819E57A27}"/>
              </a:ext>
            </a:extLst>
          </p:cNvPr>
          <p:cNvSpPr>
            <a:spLocks noGrp="1"/>
          </p:cNvSpPr>
          <p:nvPr>
            <p:ph type="dt" sz="half" idx="10"/>
          </p:nvPr>
        </p:nvSpPr>
        <p:spPr/>
        <p:txBody>
          <a:bodyPr/>
          <a:lstStyle/>
          <a:p>
            <a:fld id="{09CDEE83-2653-954D-95C0-A00578E79176}" type="datetimeFigureOut">
              <a:rPr lang="en-US" smtClean="0"/>
              <a:t>12/20/23</a:t>
            </a:fld>
            <a:endParaRPr lang="en-US"/>
          </a:p>
        </p:txBody>
      </p:sp>
      <p:sp>
        <p:nvSpPr>
          <p:cNvPr id="5" name="Footer Placeholder 4">
            <a:extLst>
              <a:ext uri="{FF2B5EF4-FFF2-40B4-BE49-F238E27FC236}">
                <a16:creationId xmlns:a16="http://schemas.microsoft.com/office/drawing/2014/main" id="{34CCDE1F-109F-035D-ECBC-7101059C1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7900B-2BEC-CE76-BBDE-FA7152738FB4}"/>
              </a:ext>
            </a:extLst>
          </p:cNvPr>
          <p:cNvSpPr>
            <a:spLocks noGrp="1"/>
          </p:cNvSpPr>
          <p:nvPr>
            <p:ph type="sldNum" sz="quarter" idx="12"/>
          </p:nvPr>
        </p:nvSpPr>
        <p:spPr/>
        <p:txBody>
          <a:bodyPr/>
          <a:lstStyle/>
          <a:p>
            <a:fld id="{28881715-3C42-FE4C-88CD-67926429BC18}" type="slidenum">
              <a:rPr lang="en-US" smtClean="0"/>
              <a:t>‹#›</a:t>
            </a:fld>
            <a:endParaRPr lang="en-US"/>
          </a:p>
        </p:txBody>
      </p:sp>
    </p:spTree>
    <p:extLst>
      <p:ext uri="{BB962C8B-B14F-4D97-AF65-F5344CB8AC3E}">
        <p14:creationId xmlns:p14="http://schemas.microsoft.com/office/powerpoint/2010/main" val="30842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011C-2923-3E43-0E23-A59F363804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14014-0EA7-68C5-3D31-72F95A5C8A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A7599-1595-382D-9CF8-5B2BA190BD8E}"/>
              </a:ext>
            </a:extLst>
          </p:cNvPr>
          <p:cNvSpPr>
            <a:spLocks noGrp="1"/>
          </p:cNvSpPr>
          <p:nvPr>
            <p:ph type="dt" sz="half" idx="10"/>
          </p:nvPr>
        </p:nvSpPr>
        <p:spPr/>
        <p:txBody>
          <a:bodyPr/>
          <a:lstStyle/>
          <a:p>
            <a:fld id="{09CDEE83-2653-954D-95C0-A00578E79176}" type="datetimeFigureOut">
              <a:rPr lang="en-US" smtClean="0"/>
              <a:t>12/20/23</a:t>
            </a:fld>
            <a:endParaRPr lang="en-US"/>
          </a:p>
        </p:txBody>
      </p:sp>
      <p:sp>
        <p:nvSpPr>
          <p:cNvPr id="5" name="Footer Placeholder 4">
            <a:extLst>
              <a:ext uri="{FF2B5EF4-FFF2-40B4-BE49-F238E27FC236}">
                <a16:creationId xmlns:a16="http://schemas.microsoft.com/office/drawing/2014/main" id="{1C852023-4B96-699E-B822-F42075E7C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98E3D-FE79-8DBB-3525-6A665E89E746}"/>
              </a:ext>
            </a:extLst>
          </p:cNvPr>
          <p:cNvSpPr>
            <a:spLocks noGrp="1"/>
          </p:cNvSpPr>
          <p:nvPr>
            <p:ph type="sldNum" sz="quarter" idx="12"/>
          </p:nvPr>
        </p:nvSpPr>
        <p:spPr/>
        <p:txBody>
          <a:bodyPr/>
          <a:lstStyle/>
          <a:p>
            <a:fld id="{28881715-3C42-FE4C-88CD-67926429BC18}" type="slidenum">
              <a:rPr lang="en-US" smtClean="0"/>
              <a:t>‹#›</a:t>
            </a:fld>
            <a:endParaRPr lang="en-US"/>
          </a:p>
        </p:txBody>
      </p:sp>
    </p:spTree>
    <p:extLst>
      <p:ext uri="{BB962C8B-B14F-4D97-AF65-F5344CB8AC3E}">
        <p14:creationId xmlns:p14="http://schemas.microsoft.com/office/powerpoint/2010/main" val="111400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D9BF-B14C-6DEC-3203-093E9453F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61E2A5-496B-A371-4454-F46E04D65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2C1D45-958F-EB26-69A5-14C156098E49}"/>
              </a:ext>
            </a:extLst>
          </p:cNvPr>
          <p:cNvSpPr>
            <a:spLocks noGrp="1"/>
          </p:cNvSpPr>
          <p:nvPr>
            <p:ph type="dt" sz="half" idx="10"/>
          </p:nvPr>
        </p:nvSpPr>
        <p:spPr/>
        <p:txBody>
          <a:bodyPr/>
          <a:lstStyle/>
          <a:p>
            <a:fld id="{09CDEE83-2653-954D-95C0-A00578E79176}" type="datetimeFigureOut">
              <a:rPr lang="en-US" smtClean="0"/>
              <a:t>12/20/23</a:t>
            </a:fld>
            <a:endParaRPr lang="en-US"/>
          </a:p>
        </p:txBody>
      </p:sp>
      <p:sp>
        <p:nvSpPr>
          <p:cNvPr id="5" name="Footer Placeholder 4">
            <a:extLst>
              <a:ext uri="{FF2B5EF4-FFF2-40B4-BE49-F238E27FC236}">
                <a16:creationId xmlns:a16="http://schemas.microsoft.com/office/drawing/2014/main" id="{E09DAA08-1525-DA25-80DA-8B92F0123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AD938-DA1F-FA68-55CC-5C332BDBB325}"/>
              </a:ext>
            </a:extLst>
          </p:cNvPr>
          <p:cNvSpPr>
            <a:spLocks noGrp="1"/>
          </p:cNvSpPr>
          <p:nvPr>
            <p:ph type="sldNum" sz="quarter" idx="12"/>
          </p:nvPr>
        </p:nvSpPr>
        <p:spPr/>
        <p:txBody>
          <a:bodyPr/>
          <a:lstStyle/>
          <a:p>
            <a:fld id="{28881715-3C42-FE4C-88CD-67926429BC18}" type="slidenum">
              <a:rPr lang="en-US" smtClean="0"/>
              <a:t>‹#›</a:t>
            </a:fld>
            <a:endParaRPr lang="en-US"/>
          </a:p>
        </p:txBody>
      </p:sp>
    </p:spTree>
    <p:extLst>
      <p:ext uri="{BB962C8B-B14F-4D97-AF65-F5344CB8AC3E}">
        <p14:creationId xmlns:p14="http://schemas.microsoft.com/office/powerpoint/2010/main" val="192710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B6C6-B808-C117-8E6F-5D7480455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E3C1FB-833C-5303-3524-016667148F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F5BC2F-72BA-12B2-4B08-41AE540505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4CD7AD-ED6F-7A11-31C6-0964F8B462BC}"/>
              </a:ext>
            </a:extLst>
          </p:cNvPr>
          <p:cNvSpPr>
            <a:spLocks noGrp="1"/>
          </p:cNvSpPr>
          <p:nvPr>
            <p:ph type="dt" sz="half" idx="10"/>
          </p:nvPr>
        </p:nvSpPr>
        <p:spPr/>
        <p:txBody>
          <a:bodyPr/>
          <a:lstStyle/>
          <a:p>
            <a:fld id="{09CDEE83-2653-954D-95C0-A00578E79176}" type="datetimeFigureOut">
              <a:rPr lang="en-US" smtClean="0"/>
              <a:t>12/20/23</a:t>
            </a:fld>
            <a:endParaRPr lang="en-US"/>
          </a:p>
        </p:txBody>
      </p:sp>
      <p:sp>
        <p:nvSpPr>
          <p:cNvPr id="6" name="Footer Placeholder 5">
            <a:extLst>
              <a:ext uri="{FF2B5EF4-FFF2-40B4-BE49-F238E27FC236}">
                <a16:creationId xmlns:a16="http://schemas.microsoft.com/office/drawing/2014/main" id="{AA63C220-7880-3816-F1ED-D07AAA85C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E1506-3B20-CBBA-F616-F8EACDA31B34}"/>
              </a:ext>
            </a:extLst>
          </p:cNvPr>
          <p:cNvSpPr>
            <a:spLocks noGrp="1"/>
          </p:cNvSpPr>
          <p:nvPr>
            <p:ph type="sldNum" sz="quarter" idx="12"/>
          </p:nvPr>
        </p:nvSpPr>
        <p:spPr/>
        <p:txBody>
          <a:bodyPr/>
          <a:lstStyle/>
          <a:p>
            <a:fld id="{28881715-3C42-FE4C-88CD-67926429BC18}" type="slidenum">
              <a:rPr lang="en-US" smtClean="0"/>
              <a:t>‹#›</a:t>
            </a:fld>
            <a:endParaRPr lang="en-US"/>
          </a:p>
        </p:txBody>
      </p:sp>
    </p:spTree>
    <p:extLst>
      <p:ext uri="{BB962C8B-B14F-4D97-AF65-F5344CB8AC3E}">
        <p14:creationId xmlns:p14="http://schemas.microsoft.com/office/powerpoint/2010/main" val="294851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177D-EC3B-D593-F78D-A9F54CA494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5C329-CD2E-5180-31A0-0BE65034C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64D763-75F9-B811-A5B2-E1413E3F74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0B213-4C26-1F86-9E46-F6BD00189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9F1C62-F92D-2B0C-BB48-2658F8F217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2BA10-09AB-8E15-9B79-EA0E221A6680}"/>
              </a:ext>
            </a:extLst>
          </p:cNvPr>
          <p:cNvSpPr>
            <a:spLocks noGrp="1"/>
          </p:cNvSpPr>
          <p:nvPr>
            <p:ph type="dt" sz="half" idx="10"/>
          </p:nvPr>
        </p:nvSpPr>
        <p:spPr/>
        <p:txBody>
          <a:bodyPr/>
          <a:lstStyle/>
          <a:p>
            <a:fld id="{09CDEE83-2653-954D-95C0-A00578E79176}" type="datetimeFigureOut">
              <a:rPr lang="en-US" smtClean="0"/>
              <a:t>12/20/23</a:t>
            </a:fld>
            <a:endParaRPr lang="en-US"/>
          </a:p>
        </p:txBody>
      </p:sp>
      <p:sp>
        <p:nvSpPr>
          <p:cNvPr id="8" name="Footer Placeholder 7">
            <a:extLst>
              <a:ext uri="{FF2B5EF4-FFF2-40B4-BE49-F238E27FC236}">
                <a16:creationId xmlns:a16="http://schemas.microsoft.com/office/drawing/2014/main" id="{6F3C5FFA-1FE8-6E24-42F5-21255C0BAA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745E93-8AAC-75D5-A217-484E62B35ED8}"/>
              </a:ext>
            </a:extLst>
          </p:cNvPr>
          <p:cNvSpPr>
            <a:spLocks noGrp="1"/>
          </p:cNvSpPr>
          <p:nvPr>
            <p:ph type="sldNum" sz="quarter" idx="12"/>
          </p:nvPr>
        </p:nvSpPr>
        <p:spPr/>
        <p:txBody>
          <a:bodyPr/>
          <a:lstStyle/>
          <a:p>
            <a:fld id="{28881715-3C42-FE4C-88CD-67926429BC18}" type="slidenum">
              <a:rPr lang="en-US" smtClean="0"/>
              <a:t>‹#›</a:t>
            </a:fld>
            <a:endParaRPr lang="en-US"/>
          </a:p>
        </p:txBody>
      </p:sp>
    </p:spTree>
    <p:extLst>
      <p:ext uri="{BB962C8B-B14F-4D97-AF65-F5344CB8AC3E}">
        <p14:creationId xmlns:p14="http://schemas.microsoft.com/office/powerpoint/2010/main" val="23487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1EA6-1670-1390-D1DA-6131DD294F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A16D45-EAD0-753B-EEC3-B1EC5B4A1A58}"/>
              </a:ext>
            </a:extLst>
          </p:cNvPr>
          <p:cNvSpPr>
            <a:spLocks noGrp="1"/>
          </p:cNvSpPr>
          <p:nvPr>
            <p:ph type="dt" sz="half" idx="10"/>
          </p:nvPr>
        </p:nvSpPr>
        <p:spPr/>
        <p:txBody>
          <a:bodyPr/>
          <a:lstStyle/>
          <a:p>
            <a:fld id="{09CDEE83-2653-954D-95C0-A00578E79176}" type="datetimeFigureOut">
              <a:rPr lang="en-US" smtClean="0"/>
              <a:t>12/20/23</a:t>
            </a:fld>
            <a:endParaRPr lang="en-US"/>
          </a:p>
        </p:txBody>
      </p:sp>
      <p:sp>
        <p:nvSpPr>
          <p:cNvPr id="4" name="Footer Placeholder 3">
            <a:extLst>
              <a:ext uri="{FF2B5EF4-FFF2-40B4-BE49-F238E27FC236}">
                <a16:creationId xmlns:a16="http://schemas.microsoft.com/office/drawing/2014/main" id="{20B4B2C7-1E08-863E-6DF8-5110ED53B4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95E7C6-62BC-CD59-C346-92A410E9AE1E}"/>
              </a:ext>
            </a:extLst>
          </p:cNvPr>
          <p:cNvSpPr>
            <a:spLocks noGrp="1"/>
          </p:cNvSpPr>
          <p:nvPr>
            <p:ph type="sldNum" sz="quarter" idx="12"/>
          </p:nvPr>
        </p:nvSpPr>
        <p:spPr/>
        <p:txBody>
          <a:bodyPr/>
          <a:lstStyle/>
          <a:p>
            <a:fld id="{28881715-3C42-FE4C-88CD-67926429BC18}" type="slidenum">
              <a:rPr lang="en-US" smtClean="0"/>
              <a:t>‹#›</a:t>
            </a:fld>
            <a:endParaRPr lang="en-US"/>
          </a:p>
        </p:txBody>
      </p:sp>
    </p:spTree>
    <p:extLst>
      <p:ext uri="{BB962C8B-B14F-4D97-AF65-F5344CB8AC3E}">
        <p14:creationId xmlns:p14="http://schemas.microsoft.com/office/powerpoint/2010/main" val="409072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B1AE2-673D-7D21-1EB7-916A4B51380C}"/>
              </a:ext>
            </a:extLst>
          </p:cNvPr>
          <p:cNvSpPr>
            <a:spLocks noGrp="1"/>
          </p:cNvSpPr>
          <p:nvPr>
            <p:ph type="dt" sz="half" idx="10"/>
          </p:nvPr>
        </p:nvSpPr>
        <p:spPr/>
        <p:txBody>
          <a:bodyPr/>
          <a:lstStyle/>
          <a:p>
            <a:fld id="{09CDEE83-2653-954D-95C0-A00578E79176}" type="datetimeFigureOut">
              <a:rPr lang="en-US" smtClean="0"/>
              <a:t>12/20/23</a:t>
            </a:fld>
            <a:endParaRPr lang="en-US"/>
          </a:p>
        </p:txBody>
      </p:sp>
      <p:sp>
        <p:nvSpPr>
          <p:cNvPr id="3" name="Footer Placeholder 2">
            <a:extLst>
              <a:ext uri="{FF2B5EF4-FFF2-40B4-BE49-F238E27FC236}">
                <a16:creationId xmlns:a16="http://schemas.microsoft.com/office/drawing/2014/main" id="{25060564-8CFA-6AA3-C0F3-F1F4C753C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D62D57-02D1-FB10-316C-728DC56D2E6B}"/>
              </a:ext>
            </a:extLst>
          </p:cNvPr>
          <p:cNvSpPr>
            <a:spLocks noGrp="1"/>
          </p:cNvSpPr>
          <p:nvPr>
            <p:ph type="sldNum" sz="quarter" idx="12"/>
          </p:nvPr>
        </p:nvSpPr>
        <p:spPr/>
        <p:txBody>
          <a:bodyPr/>
          <a:lstStyle/>
          <a:p>
            <a:fld id="{28881715-3C42-FE4C-88CD-67926429BC18}" type="slidenum">
              <a:rPr lang="en-US" smtClean="0"/>
              <a:t>‹#›</a:t>
            </a:fld>
            <a:endParaRPr lang="en-US"/>
          </a:p>
        </p:txBody>
      </p:sp>
    </p:spTree>
    <p:extLst>
      <p:ext uri="{BB962C8B-B14F-4D97-AF65-F5344CB8AC3E}">
        <p14:creationId xmlns:p14="http://schemas.microsoft.com/office/powerpoint/2010/main" val="82009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F4F7-5983-9999-45B4-7121A9812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A210C7-D845-B9A3-8CAB-68F1BACA89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498F14-693B-92CF-078E-0BF50C92A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4A978-A3C3-C01F-2929-3A01B8EC0AC3}"/>
              </a:ext>
            </a:extLst>
          </p:cNvPr>
          <p:cNvSpPr>
            <a:spLocks noGrp="1"/>
          </p:cNvSpPr>
          <p:nvPr>
            <p:ph type="dt" sz="half" idx="10"/>
          </p:nvPr>
        </p:nvSpPr>
        <p:spPr/>
        <p:txBody>
          <a:bodyPr/>
          <a:lstStyle/>
          <a:p>
            <a:fld id="{09CDEE83-2653-954D-95C0-A00578E79176}" type="datetimeFigureOut">
              <a:rPr lang="en-US" smtClean="0"/>
              <a:t>12/20/23</a:t>
            </a:fld>
            <a:endParaRPr lang="en-US"/>
          </a:p>
        </p:txBody>
      </p:sp>
      <p:sp>
        <p:nvSpPr>
          <p:cNvPr id="6" name="Footer Placeholder 5">
            <a:extLst>
              <a:ext uri="{FF2B5EF4-FFF2-40B4-BE49-F238E27FC236}">
                <a16:creationId xmlns:a16="http://schemas.microsoft.com/office/drawing/2014/main" id="{51A8AEAE-5B48-E586-A765-46BCFC92A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4FBFD-DF03-05E9-EBD0-E9BCDCD5106E}"/>
              </a:ext>
            </a:extLst>
          </p:cNvPr>
          <p:cNvSpPr>
            <a:spLocks noGrp="1"/>
          </p:cNvSpPr>
          <p:nvPr>
            <p:ph type="sldNum" sz="quarter" idx="12"/>
          </p:nvPr>
        </p:nvSpPr>
        <p:spPr/>
        <p:txBody>
          <a:bodyPr/>
          <a:lstStyle/>
          <a:p>
            <a:fld id="{28881715-3C42-FE4C-88CD-67926429BC18}" type="slidenum">
              <a:rPr lang="en-US" smtClean="0"/>
              <a:t>‹#›</a:t>
            </a:fld>
            <a:endParaRPr lang="en-US"/>
          </a:p>
        </p:txBody>
      </p:sp>
    </p:spTree>
    <p:extLst>
      <p:ext uri="{BB962C8B-B14F-4D97-AF65-F5344CB8AC3E}">
        <p14:creationId xmlns:p14="http://schemas.microsoft.com/office/powerpoint/2010/main" val="106551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A480-6B55-999D-E2EC-434A4468F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CE0A97-7697-9E2E-7684-E50F51BC0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0DB5B9-CA31-62E0-9EB5-34B3AA5E3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A5630-50C7-FEAC-598B-8A7E771CE672}"/>
              </a:ext>
            </a:extLst>
          </p:cNvPr>
          <p:cNvSpPr>
            <a:spLocks noGrp="1"/>
          </p:cNvSpPr>
          <p:nvPr>
            <p:ph type="dt" sz="half" idx="10"/>
          </p:nvPr>
        </p:nvSpPr>
        <p:spPr/>
        <p:txBody>
          <a:bodyPr/>
          <a:lstStyle/>
          <a:p>
            <a:fld id="{09CDEE83-2653-954D-95C0-A00578E79176}" type="datetimeFigureOut">
              <a:rPr lang="en-US" smtClean="0"/>
              <a:t>12/20/23</a:t>
            </a:fld>
            <a:endParaRPr lang="en-US"/>
          </a:p>
        </p:txBody>
      </p:sp>
      <p:sp>
        <p:nvSpPr>
          <p:cNvPr id="6" name="Footer Placeholder 5">
            <a:extLst>
              <a:ext uri="{FF2B5EF4-FFF2-40B4-BE49-F238E27FC236}">
                <a16:creationId xmlns:a16="http://schemas.microsoft.com/office/drawing/2014/main" id="{EB531ABE-2348-3E96-820E-A4FD16465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E8225-07F7-E211-F2DF-88B741E90D5F}"/>
              </a:ext>
            </a:extLst>
          </p:cNvPr>
          <p:cNvSpPr>
            <a:spLocks noGrp="1"/>
          </p:cNvSpPr>
          <p:nvPr>
            <p:ph type="sldNum" sz="quarter" idx="12"/>
          </p:nvPr>
        </p:nvSpPr>
        <p:spPr/>
        <p:txBody>
          <a:bodyPr/>
          <a:lstStyle/>
          <a:p>
            <a:fld id="{28881715-3C42-FE4C-88CD-67926429BC18}" type="slidenum">
              <a:rPr lang="en-US" smtClean="0"/>
              <a:t>‹#›</a:t>
            </a:fld>
            <a:endParaRPr lang="en-US"/>
          </a:p>
        </p:txBody>
      </p:sp>
    </p:spTree>
    <p:extLst>
      <p:ext uri="{BB962C8B-B14F-4D97-AF65-F5344CB8AC3E}">
        <p14:creationId xmlns:p14="http://schemas.microsoft.com/office/powerpoint/2010/main" val="205244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DD9C5-BC97-5637-A84F-E28335286C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E25220-9BF2-FB1E-1735-F57B7C805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3E8FE-FCBC-78B1-4E51-EAE7D70D8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DEE83-2653-954D-95C0-A00578E79176}" type="datetimeFigureOut">
              <a:rPr lang="en-US" smtClean="0"/>
              <a:t>12/20/23</a:t>
            </a:fld>
            <a:endParaRPr lang="en-US"/>
          </a:p>
        </p:txBody>
      </p:sp>
      <p:sp>
        <p:nvSpPr>
          <p:cNvPr id="5" name="Footer Placeholder 4">
            <a:extLst>
              <a:ext uri="{FF2B5EF4-FFF2-40B4-BE49-F238E27FC236}">
                <a16:creationId xmlns:a16="http://schemas.microsoft.com/office/drawing/2014/main" id="{BEEA8324-13BB-7C47-8C92-854FE47CC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1C3720-F802-BDB2-6297-4C2A63384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81715-3C42-FE4C-88CD-67926429BC18}" type="slidenum">
              <a:rPr lang="en-US" smtClean="0"/>
              <a:t>‹#›</a:t>
            </a:fld>
            <a:endParaRPr lang="en-US"/>
          </a:p>
        </p:txBody>
      </p:sp>
    </p:spTree>
    <p:extLst>
      <p:ext uri="{BB962C8B-B14F-4D97-AF65-F5344CB8AC3E}">
        <p14:creationId xmlns:p14="http://schemas.microsoft.com/office/powerpoint/2010/main" val="1556822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AEC3F629-B718-143C-5252-09DAE55E6D93}"/>
              </a:ext>
            </a:extLst>
          </p:cNvPr>
          <p:cNvPicPr>
            <a:picLocks noChangeAspect="1"/>
          </p:cNvPicPr>
          <p:nvPr/>
        </p:nvPicPr>
        <p:blipFill rotWithShape="1">
          <a:blip r:embed="rId2">
            <a:alphaModFix amt="50000"/>
          </a:blip>
          <a:srcRect t="15907" b="9093"/>
          <a:stretch/>
        </p:blipFill>
        <p:spPr>
          <a:xfrm>
            <a:off x="20" y="1"/>
            <a:ext cx="12191980" cy="6857999"/>
          </a:xfrm>
          <a:prstGeom prst="rect">
            <a:avLst/>
          </a:prstGeom>
        </p:spPr>
      </p:pic>
      <p:sp>
        <p:nvSpPr>
          <p:cNvPr id="2" name="Title 1">
            <a:extLst>
              <a:ext uri="{FF2B5EF4-FFF2-40B4-BE49-F238E27FC236}">
                <a16:creationId xmlns:a16="http://schemas.microsoft.com/office/drawing/2014/main" id="{6F88C3A0-F712-6A72-BAB3-293AF47B0986}"/>
              </a:ext>
            </a:extLst>
          </p:cNvPr>
          <p:cNvSpPr>
            <a:spLocks noGrp="1"/>
          </p:cNvSpPr>
          <p:nvPr>
            <p:ph type="ctrTitle"/>
          </p:nvPr>
        </p:nvSpPr>
        <p:spPr>
          <a:xfrm>
            <a:off x="1524000" y="1122362"/>
            <a:ext cx="9144000" cy="2900518"/>
          </a:xfrm>
        </p:spPr>
        <p:txBody>
          <a:bodyPr>
            <a:normAutofit/>
          </a:bodyPr>
          <a:lstStyle/>
          <a:p>
            <a:r>
              <a:rPr lang="en-US">
                <a:solidFill>
                  <a:srgbClr val="FFFFFF"/>
                </a:solidFill>
              </a:rPr>
              <a:t>Using a CNN to determine stage of Alzheimer’s disease from images</a:t>
            </a:r>
          </a:p>
        </p:txBody>
      </p:sp>
      <p:sp>
        <p:nvSpPr>
          <p:cNvPr id="3" name="Subtitle 2">
            <a:extLst>
              <a:ext uri="{FF2B5EF4-FFF2-40B4-BE49-F238E27FC236}">
                <a16:creationId xmlns:a16="http://schemas.microsoft.com/office/drawing/2014/main" id="{048D3546-FD4D-E22B-A52D-90D3118CCD79}"/>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42253116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E749D-0AC8-76CF-16FA-6C0ED58F060B}"/>
              </a:ext>
            </a:extLst>
          </p:cNvPr>
          <p:cNvSpPr>
            <a:spLocks noGrp="1"/>
          </p:cNvSpPr>
          <p:nvPr>
            <p:ph type="title"/>
          </p:nvPr>
        </p:nvSpPr>
        <p:spPr>
          <a:xfrm>
            <a:off x="841248" y="548640"/>
            <a:ext cx="3600860" cy="5431536"/>
          </a:xfrm>
        </p:spPr>
        <p:txBody>
          <a:bodyPr>
            <a:normAutofit/>
          </a:bodyPr>
          <a:lstStyle/>
          <a:p>
            <a:r>
              <a:rPr lang="en-US" sz="5000"/>
              <a:t>Performance on training data</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3BE362-4139-D748-84C6-7F07C62DD679}"/>
              </a:ext>
            </a:extLst>
          </p:cNvPr>
          <p:cNvSpPr>
            <a:spLocks noGrp="1"/>
          </p:cNvSpPr>
          <p:nvPr>
            <p:ph idx="1"/>
          </p:nvPr>
        </p:nvSpPr>
        <p:spPr>
          <a:xfrm>
            <a:off x="5126418" y="552091"/>
            <a:ext cx="6224335" cy="5431536"/>
          </a:xfrm>
        </p:spPr>
        <p:txBody>
          <a:bodyPr anchor="ctr">
            <a:normAutofit/>
          </a:bodyPr>
          <a:lstStyle/>
          <a:p>
            <a:r>
              <a:rPr lang="en-US" sz="2200"/>
              <a:t>Initial performance on training data was 0.679 – massive overfit compared to what I got on kFold</a:t>
            </a:r>
          </a:p>
          <a:p>
            <a:r>
              <a:rPr lang="en-US" sz="2200"/>
              <a:t>I realized using the same neural network over again meant it was already trained on most of the data and started at a lower loss, making it effectively 100 epochs</a:t>
            </a:r>
          </a:p>
          <a:p>
            <a:r>
              <a:rPr lang="en-US" sz="2200"/>
              <a:t>After creating a new identical network to fix this, I still got loss of 0.497 – not ideal?</a:t>
            </a:r>
          </a:p>
        </p:txBody>
      </p:sp>
    </p:spTree>
    <p:extLst>
      <p:ext uri="{BB962C8B-B14F-4D97-AF65-F5344CB8AC3E}">
        <p14:creationId xmlns:p14="http://schemas.microsoft.com/office/powerpoint/2010/main" val="307976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A9C9-DB98-9E5F-63C2-0468DE9A80D7}"/>
              </a:ext>
            </a:extLst>
          </p:cNvPr>
          <p:cNvSpPr>
            <a:spLocks noGrp="1"/>
          </p:cNvSpPr>
          <p:nvPr>
            <p:ph type="title"/>
          </p:nvPr>
        </p:nvSpPr>
        <p:spPr>
          <a:xfrm>
            <a:off x="841248" y="548640"/>
            <a:ext cx="3600860" cy="5431536"/>
          </a:xfrm>
        </p:spPr>
        <p:txBody>
          <a:bodyPr>
            <a:normAutofit/>
          </a:bodyPr>
          <a:lstStyle/>
          <a:p>
            <a:r>
              <a:rPr lang="en-US" sz="4600"/>
              <a:t>Experimenting with overfit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0D7FF2-2A0A-E38A-5E46-6993A595B7CB}"/>
              </a:ext>
            </a:extLst>
          </p:cNvPr>
          <p:cNvSpPr>
            <a:spLocks noGrp="1"/>
          </p:cNvSpPr>
          <p:nvPr>
            <p:ph idx="1"/>
          </p:nvPr>
        </p:nvSpPr>
        <p:spPr>
          <a:xfrm>
            <a:off x="5126418" y="552091"/>
            <a:ext cx="6224335" cy="5431536"/>
          </a:xfrm>
        </p:spPr>
        <p:txBody>
          <a:bodyPr anchor="ctr">
            <a:normAutofit/>
          </a:bodyPr>
          <a:lstStyle/>
          <a:p>
            <a:r>
              <a:rPr lang="en-US" sz="2200"/>
              <a:t>Maybe could be caused by test set not being imbalanced – even a good predictor for more severe Alzheimer’s is statistically likely to be wrong more often when there are fewer examples</a:t>
            </a:r>
          </a:p>
          <a:p>
            <a:r>
              <a:rPr lang="en-US" sz="2200"/>
              <a:t>Tried creating a oversampled test set to test this hypothesis (actually two, as you cannot transform oversampler without fitting; one with entirely new oversampler and one with the old oversampler refit)</a:t>
            </a:r>
          </a:p>
          <a:p>
            <a:r>
              <a:rPr lang="en-US" sz="2200"/>
              <a:t>Got 0.759 and 0.632</a:t>
            </a:r>
          </a:p>
          <a:p>
            <a:r>
              <a:rPr lang="en-US" sz="2200"/>
              <a:t>Reducing epochs to 30 (while creating a new network)got 0.536 score; overtraining is not the issue</a:t>
            </a:r>
          </a:p>
        </p:txBody>
      </p:sp>
    </p:spTree>
    <p:extLst>
      <p:ext uri="{BB962C8B-B14F-4D97-AF65-F5344CB8AC3E}">
        <p14:creationId xmlns:p14="http://schemas.microsoft.com/office/powerpoint/2010/main" val="26548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7523070-3269-F3DE-38A1-8D5C9C9039B0}"/>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Conclusions</a:t>
            </a:r>
          </a:p>
        </p:txBody>
      </p:sp>
      <p:sp>
        <p:nvSpPr>
          <p:cNvPr id="3" name="Content Placeholder 2">
            <a:extLst>
              <a:ext uri="{FF2B5EF4-FFF2-40B4-BE49-F238E27FC236}">
                <a16:creationId xmlns:a16="http://schemas.microsoft.com/office/drawing/2014/main" id="{F927A3A0-7796-EF37-7DDE-9BA5ADB6CCF1}"/>
              </a:ext>
            </a:extLst>
          </p:cNvPr>
          <p:cNvSpPr>
            <a:spLocks noGrp="1"/>
          </p:cNvSpPr>
          <p:nvPr>
            <p:ph idx="1"/>
          </p:nvPr>
        </p:nvSpPr>
        <p:spPr>
          <a:xfrm>
            <a:off x="838200" y="2586789"/>
            <a:ext cx="10515600" cy="3590174"/>
          </a:xfrm>
        </p:spPr>
        <p:txBody>
          <a:bodyPr>
            <a:normAutofit/>
          </a:bodyPr>
          <a:lstStyle/>
          <a:p>
            <a:r>
              <a:rPr lang="en-US" sz="2200"/>
              <a:t>While my final predictions were still well above the variance, the large overfit is not ideal</a:t>
            </a:r>
          </a:p>
          <a:p>
            <a:r>
              <a:rPr lang="en-US" sz="2200"/>
              <a:t>Overfit may actually be caused by the oversampling; basing the moderate oversamples, for instance, on the 52 severe samples in the training set means that the training and test folds will actually be working with almost the same data, making it not equivalent to the training/test contrast </a:t>
            </a:r>
          </a:p>
          <a:p>
            <a:r>
              <a:rPr lang="en-US" sz="2200"/>
              <a:t>This problem would be enhanced by oversampling the test set and thus having more of the result depend on the oversampled classes, which explains why I got worse scores for that experiment</a:t>
            </a:r>
          </a:p>
          <a:p>
            <a:r>
              <a:rPr lang="en-US" sz="2200"/>
              <a:t>In the future, I would want to create a custom loss function to account for the imbalance without causing this problem</a:t>
            </a:r>
          </a:p>
        </p:txBody>
      </p:sp>
    </p:spTree>
    <p:extLst>
      <p:ext uri="{BB962C8B-B14F-4D97-AF65-F5344CB8AC3E}">
        <p14:creationId xmlns:p14="http://schemas.microsoft.com/office/powerpoint/2010/main" val="264242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5DC56-0C4E-E302-43BA-4A0A6C2E6CD7}"/>
              </a:ext>
            </a:extLst>
          </p:cNvPr>
          <p:cNvSpPr>
            <a:spLocks noGrp="1"/>
          </p:cNvSpPr>
          <p:nvPr>
            <p:ph type="title"/>
          </p:nvPr>
        </p:nvSpPr>
        <p:spPr>
          <a:xfrm>
            <a:off x="635000" y="640823"/>
            <a:ext cx="3418659" cy="5583148"/>
          </a:xfrm>
        </p:spPr>
        <p:txBody>
          <a:bodyPr anchor="ctr">
            <a:normAutofit/>
          </a:bodyPr>
          <a:lstStyle/>
          <a:p>
            <a:r>
              <a:rPr lang="en-US" sz="5400"/>
              <a:t>The Dataset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83923E8-7425-E58D-3AE6-95C784489C30}"/>
              </a:ext>
            </a:extLst>
          </p:cNvPr>
          <p:cNvGraphicFramePr>
            <a:graphicFrameLocks noGrp="1"/>
          </p:cNvGraphicFramePr>
          <p:nvPr>
            <p:ph idx="1"/>
            <p:extLst>
              <p:ext uri="{D42A27DB-BD31-4B8C-83A1-F6EECF244321}">
                <p14:modId xmlns:p14="http://schemas.microsoft.com/office/powerpoint/2010/main" val="9987077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20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brain&#10;&#10;Description automatically generated">
            <a:extLst>
              <a:ext uri="{FF2B5EF4-FFF2-40B4-BE49-F238E27FC236}">
                <a16:creationId xmlns:a16="http://schemas.microsoft.com/office/drawing/2014/main" id="{1C39992E-28D1-782B-B0AB-B5E04B338999}"/>
              </a:ext>
            </a:extLst>
          </p:cNvPr>
          <p:cNvPicPr>
            <a:picLocks noGrp="1" noChangeAspect="1"/>
          </p:cNvPicPr>
          <p:nvPr>
            <p:ph idx="1"/>
          </p:nvPr>
        </p:nvPicPr>
        <p:blipFill>
          <a:blip r:embed="rId2"/>
          <a:stretch>
            <a:fillRect/>
          </a:stretch>
        </p:blipFill>
        <p:spPr>
          <a:xfrm>
            <a:off x="6469063" y="639763"/>
            <a:ext cx="2322513" cy="2755900"/>
          </a:xfrm>
        </p:spPr>
      </p:pic>
      <p:sp>
        <p:nvSpPr>
          <p:cNvPr id="14" name="TextBox 13">
            <a:extLst>
              <a:ext uri="{FF2B5EF4-FFF2-40B4-BE49-F238E27FC236}">
                <a16:creationId xmlns:a16="http://schemas.microsoft.com/office/drawing/2014/main" id="{C1F0893B-B6FF-4A41-4F25-84475D4668E6}"/>
              </a:ext>
            </a:extLst>
          </p:cNvPr>
          <p:cNvSpPr txBox="1"/>
          <p:nvPr/>
        </p:nvSpPr>
        <p:spPr>
          <a:xfrm>
            <a:off x="6469063" y="2878137"/>
            <a:ext cx="2322513" cy="550863"/>
          </a:xfrm>
          <a:prstGeom prst="rect">
            <a:avLst/>
          </a:prstGeom>
          <a:solidFill>
            <a:srgbClr val="000000">
              <a:alpha val="50000"/>
            </a:srgbClr>
          </a:solidFill>
          <a:ln>
            <a:noFill/>
          </a:ln>
        </p:spPr>
        <p:txBody>
          <a:bodyPr wrap="square" rtlCol="0" anchor="ctr">
            <a:noAutofit/>
          </a:bodyPr>
          <a:lstStyle/>
          <a:p>
            <a:pPr algn="ctr">
              <a:spcAft>
                <a:spcPts val="600"/>
              </a:spcAft>
            </a:pPr>
            <a:r>
              <a:rPr lang="en-US" sz="1400" dirty="0" err="1">
                <a:solidFill>
                  <a:srgbClr val="FFFFFF"/>
                </a:solidFill>
              </a:rPr>
              <a:t>NonDemented</a:t>
            </a:r>
            <a:endParaRPr lang="en-US" sz="1400" dirty="0">
              <a:solidFill>
                <a:srgbClr val="FFFFFF"/>
              </a:solidFill>
            </a:endParaRPr>
          </a:p>
        </p:txBody>
      </p:sp>
      <p:pic>
        <p:nvPicPr>
          <p:cNvPr id="9" name="Picture 8" descr="A close-up of a brain&#10;&#10;Description automatically generated">
            <a:extLst>
              <a:ext uri="{FF2B5EF4-FFF2-40B4-BE49-F238E27FC236}">
                <a16:creationId xmlns:a16="http://schemas.microsoft.com/office/drawing/2014/main" id="{2B266E3D-370C-CE27-DC7A-00DDB5E98BA8}"/>
              </a:ext>
            </a:extLst>
          </p:cNvPr>
          <p:cNvPicPr>
            <a:picLocks noChangeAspect="1"/>
          </p:cNvPicPr>
          <p:nvPr/>
        </p:nvPicPr>
        <p:blipFill>
          <a:blip r:embed="rId3"/>
          <a:stretch>
            <a:fillRect/>
          </a:stretch>
        </p:blipFill>
        <p:spPr>
          <a:xfrm>
            <a:off x="6469063" y="3463925"/>
            <a:ext cx="2322513" cy="2755900"/>
          </a:xfrm>
          <a:prstGeom prst="rect">
            <a:avLst/>
          </a:prstGeom>
        </p:spPr>
      </p:pic>
      <p:sp>
        <p:nvSpPr>
          <p:cNvPr id="16" name="TextBox 15">
            <a:extLst>
              <a:ext uri="{FF2B5EF4-FFF2-40B4-BE49-F238E27FC236}">
                <a16:creationId xmlns:a16="http://schemas.microsoft.com/office/drawing/2014/main" id="{AC03AE77-E615-0D99-870B-682B156CE983}"/>
              </a:ext>
            </a:extLst>
          </p:cNvPr>
          <p:cNvSpPr txBox="1"/>
          <p:nvPr/>
        </p:nvSpPr>
        <p:spPr>
          <a:xfrm>
            <a:off x="6469063" y="5667375"/>
            <a:ext cx="2322513" cy="550863"/>
          </a:xfrm>
          <a:prstGeom prst="rect">
            <a:avLst/>
          </a:prstGeom>
          <a:solidFill>
            <a:srgbClr val="000000">
              <a:alpha val="50000"/>
            </a:srgbClr>
          </a:solidFill>
          <a:ln>
            <a:noFill/>
          </a:ln>
        </p:spPr>
        <p:txBody>
          <a:bodyPr wrap="square" rtlCol="0" anchor="ctr">
            <a:noAutofit/>
          </a:bodyPr>
          <a:lstStyle/>
          <a:p>
            <a:pPr algn="ctr">
              <a:spcAft>
                <a:spcPts val="600"/>
              </a:spcAft>
            </a:pPr>
            <a:r>
              <a:rPr lang="en-US" sz="1400" dirty="0" err="1">
                <a:solidFill>
                  <a:srgbClr val="FFFFFF"/>
                </a:solidFill>
              </a:rPr>
              <a:t>MildDemented</a:t>
            </a:r>
            <a:endParaRPr lang="en-US" sz="1400" dirty="0">
              <a:solidFill>
                <a:srgbClr val="FFFFFF"/>
              </a:solidFill>
            </a:endParaRPr>
          </a:p>
        </p:txBody>
      </p:sp>
      <p:pic>
        <p:nvPicPr>
          <p:cNvPr id="7" name="Picture 6" descr="A close-up of a brain&#10;&#10;Description automatically generated">
            <a:extLst>
              <a:ext uri="{FF2B5EF4-FFF2-40B4-BE49-F238E27FC236}">
                <a16:creationId xmlns:a16="http://schemas.microsoft.com/office/drawing/2014/main" id="{1822D2DA-E187-4F1D-2EB7-651CA61E16BC}"/>
              </a:ext>
            </a:extLst>
          </p:cNvPr>
          <p:cNvPicPr>
            <a:picLocks noChangeAspect="1"/>
          </p:cNvPicPr>
          <p:nvPr/>
        </p:nvPicPr>
        <p:blipFill>
          <a:blip r:embed="rId4"/>
          <a:stretch>
            <a:fillRect/>
          </a:stretch>
        </p:blipFill>
        <p:spPr>
          <a:xfrm>
            <a:off x="8859838" y="639763"/>
            <a:ext cx="2322513" cy="2755900"/>
          </a:xfrm>
          <a:prstGeom prst="rect">
            <a:avLst/>
          </a:prstGeom>
        </p:spPr>
      </p:pic>
      <p:sp>
        <p:nvSpPr>
          <p:cNvPr id="15" name="TextBox 14">
            <a:extLst>
              <a:ext uri="{FF2B5EF4-FFF2-40B4-BE49-F238E27FC236}">
                <a16:creationId xmlns:a16="http://schemas.microsoft.com/office/drawing/2014/main" id="{F3F2D875-2FBA-1A52-4A74-F2A42DE47D8F}"/>
              </a:ext>
            </a:extLst>
          </p:cNvPr>
          <p:cNvSpPr txBox="1"/>
          <p:nvPr/>
        </p:nvSpPr>
        <p:spPr>
          <a:xfrm>
            <a:off x="8859838" y="2844800"/>
            <a:ext cx="2322513" cy="550863"/>
          </a:xfrm>
          <a:prstGeom prst="rect">
            <a:avLst/>
          </a:prstGeom>
          <a:solidFill>
            <a:srgbClr val="000000">
              <a:alpha val="50000"/>
            </a:srgbClr>
          </a:solidFill>
          <a:ln>
            <a:noFill/>
          </a:ln>
        </p:spPr>
        <p:txBody>
          <a:bodyPr wrap="square" rtlCol="0" anchor="ctr">
            <a:noAutofit/>
          </a:bodyPr>
          <a:lstStyle/>
          <a:p>
            <a:pPr algn="ctr">
              <a:spcAft>
                <a:spcPts val="600"/>
              </a:spcAft>
            </a:pPr>
            <a:r>
              <a:rPr lang="en-US" sz="1400" dirty="0" err="1">
                <a:solidFill>
                  <a:srgbClr val="FFFFFF"/>
                </a:solidFill>
              </a:rPr>
              <a:t>VeryMildDemented</a:t>
            </a:r>
            <a:endParaRPr lang="en-US" sz="1400" dirty="0">
              <a:solidFill>
                <a:srgbClr val="FFFFFF"/>
              </a:solidFill>
            </a:endParaRPr>
          </a:p>
        </p:txBody>
      </p:sp>
      <p:pic>
        <p:nvPicPr>
          <p:cNvPr id="13" name="Picture 12" descr="A close-up of a brain&#10;&#10;Description automatically generated">
            <a:extLst>
              <a:ext uri="{FF2B5EF4-FFF2-40B4-BE49-F238E27FC236}">
                <a16:creationId xmlns:a16="http://schemas.microsoft.com/office/drawing/2014/main" id="{DB70218A-5AC6-DB6D-E868-2971366055F8}"/>
              </a:ext>
            </a:extLst>
          </p:cNvPr>
          <p:cNvPicPr>
            <a:picLocks noChangeAspect="1"/>
          </p:cNvPicPr>
          <p:nvPr/>
        </p:nvPicPr>
        <p:blipFill>
          <a:blip r:embed="rId5"/>
          <a:stretch>
            <a:fillRect/>
          </a:stretch>
        </p:blipFill>
        <p:spPr>
          <a:xfrm>
            <a:off x="8859838" y="3463925"/>
            <a:ext cx="2322513" cy="2755900"/>
          </a:xfrm>
          <a:prstGeom prst="rect">
            <a:avLst/>
          </a:prstGeom>
        </p:spPr>
      </p:pic>
      <p:sp>
        <p:nvSpPr>
          <p:cNvPr id="17" name="TextBox 16">
            <a:extLst>
              <a:ext uri="{FF2B5EF4-FFF2-40B4-BE49-F238E27FC236}">
                <a16:creationId xmlns:a16="http://schemas.microsoft.com/office/drawing/2014/main" id="{F1A53A5B-3815-5C8F-9118-492793D2914E}"/>
              </a:ext>
            </a:extLst>
          </p:cNvPr>
          <p:cNvSpPr txBox="1"/>
          <p:nvPr/>
        </p:nvSpPr>
        <p:spPr>
          <a:xfrm>
            <a:off x="8859838" y="5667375"/>
            <a:ext cx="2322513" cy="550863"/>
          </a:xfrm>
          <a:prstGeom prst="rect">
            <a:avLst/>
          </a:prstGeom>
          <a:solidFill>
            <a:srgbClr val="000000">
              <a:alpha val="50000"/>
            </a:srgbClr>
          </a:solidFill>
          <a:ln>
            <a:noFill/>
          </a:ln>
        </p:spPr>
        <p:txBody>
          <a:bodyPr wrap="square" rtlCol="0" anchor="ctr">
            <a:noAutofit/>
          </a:bodyPr>
          <a:lstStyle/>
          <a:p>
            <a:pPr algn="ctr">
              <a:spcAft>
                <a:spcPts val="600"/>
              </a:spcAft>
            </a:pPr>
            <a:r>
              <a:rPr lang="en-US" sz="1400" dirty="0" err="1">
                <a:solidFill>
                  <a:srgbClr val="FFFFFF"/>
                </a:solidFill>
              </a:rPr>
              <a:t>ModerateDemented</a:t>
            </a:r>
            <a:endParaRPr lang="en-US" sz="1400" dirty="0">
              <a:solidFill>
                <a:srgbClr val="FFFFFF"/>
              </a:solidFill>
            </a:endParaRPr>
          </a:p>
        </p:txBody>
      </p:sp>
      <p:sp>
        <p:nvSpPr>
          <p:cNvPr id="2" name="Title 1">
            <a:extLst>
              <a:ext uri="{FF2B5EF4-FFF2-40B4-BE49-F238E27FC236}">
                <a16:creationId xmlns:a16="http://schemas.microsoft.com/office/drawing/2014/main" id="{36F09D9D-48CB-373F-D15A-07ED0C37D1D1}"/>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Examples of each stage:</a:t>
            </a:r>
          </a:p>
        </p:txBody>
      </p:sp>
    </p:spTree>
    <p:extLst>
      <p:ext uri="{BB962C8B-B14F-4D97-AF65-F5344CB8AC3E}">
        <p14:creationId xmlns:p14="http://schemas.microsoft.com/office/powerpoint/2010/main" val="2164793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57C33-6A9E-CD82-BF47-76A65A0A200D}"/>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Data Exploration</a:t>
            </a:r>
          </a:p>
        </p:txBody>
      </p:sp>
      <p:pic>
        <p:nvPicPr>
          <p:cNvPr id="5" name="Content Placeholder 4" descr="A blue graph with numbers&#10;&#10;Description automatically generated">
            <a:extLst>
              <a:ext uri="{FF2B5EF4-FFF2-40B4-BE49-F238E27FC236}">
                <a16:creationId xmlns:a16="http://schemas.microsoft.com/office/drawing/2014/main" id="{92D110E8-8E44-6C6F-B0DF-E2EA1DC49A87}"/>
              </a:ext>
            </a:extLst>
          </p:cNvPr>
          <p:cNvPicPr>
            <a:picLocks noGrp="1" noChangeAspect="1"/>
          </p:cNvPicPr>
          <p:nvPr>
            <p:ph idx="1"/>
          </p:nvPr>
        </p:nvPicPr>
        <p:blipFill>
          <a:blip r:embed="rId2"/>
          <a:stretch>
            <a:fillRect/>
          </a:stretch>
        </p:blipFill>
        <p:spPr>
          <a:xfrm>
            <a:off x="4207933" y="766006"/>
            <a:ext cx="7347537" cy="5326964"/>
          </a:xfrm>
          <a:prstGeom prst="rect">
            <a:avLst/>
          </a:prstGeom>
        </p:spPr>
      </p:pic>
    </p:spTree>
    <p:extLst>
      <p:ext uri="{BB962C8B-B14F-4D97-AF65-F5344CB8AC3E}">
        <p14:creationId xmlns:p14="http://schemas.microsoft.com/office/powerpoint/2010/main" val="137056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1C42-0C64-5C1C-9F4C-684526B871C7}"/>
              </a:ext>
            </a:extLst>
          </p:cNvPr>
          <p:cNvSpPr>
            <a:spLocks noGrp="1"/>
          </p:cNvSpPr>
          <p:nvPr>
            <p:ph type="title"/>
          </p:nvPr>
        </p:nvSpPr>
        <p:spPr/>
        <p:txBody>
          <a:bodyPr/>
          <a:lstStyle/>
          <a:p>
            <a:r>
              <a:rPr lang="en-US" dirty="0"/>
              <a:t>Classification or regression?</a:t>
            </a:r>
          </a:p>
        </p:txBody>
      </p:sp>
      <p:sp>
        <p:nvSpPr>
          <p:cNvPr id="3" name="Content Placeholder 2">
            <a:extLst>
              <a:ext uri="{FF2B5EF4-FFF2-40B4-BE49-F238E27FC236}">
                <a16:creationId xmlns:a16="http://schemas.microsoft.com/office/drawing/2014/main" id="{7BDC9716-049B-C68A-9748-33910DD2A280}"/>
              </a:ext>
            </a:extLst>
          </p:cNvPr>
          <p:cNvSpPr>
            <a:spLocks noGrp="1"/>
          </p:cNvSpPr>
          <p:nvPr>
            <p:ph idx="1"/>
          </p:nvPr>
        </p:nvSpPr>
        <p:spPr/>
        <p:txBody>
          <a:bodyPr/>
          <a:lstStyle/>
          <a:p>
            <a:r>
              <a:rPr lang="en-US" dirty="0"/>
              <a:t>Since there are classes, this would seem like a classification problem</a:t>
            </a:r>
          </a:p>
          <a:p>
            <a:r>
              <a:rPr lang="en-US" dirty="0"/>
              <a:t>None of the classification losses take into account the ordinal nature of these classes!</a:t>
            </a:r>
          </a:p>
          <a:p>
            <a:r>
              <a:rPr lang="en-US" dirty="0"/>
              <a:t>I use regression instead to account for this</a:t>
            </a:r>
          </a:p>
        </p:txBody>
      </p:sp>
    </p:spTree>
    <p:extLst>
      <p:ext uri="{BB962C8B-B14F-4D97-AF65-F5344CB8AC3E}">
        <p14:creationId xmlns:p14="http://schemas.microsoft.com/office/powerpoint/2010/main" val="96633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2B302-01F9-DC22-C5A0-CBB9D372DC1D}"/>
              </a:ext>
            </a:extLst>
          </p:cNvPr>
          <p:cNvSpPr>
            <a:spLocks noGrp="1"/>
          </p:cNvSpPr>
          <p:nvPr>
            <p:ph type="title"/>
          </p:nvPr>
        </p:nvSpPr>
        <p:spPr>
          <a:xfrm>
            <a:off x="838200" y="365125"/>
            <a:ext cx="10515600" cy="1325563"/>
          </a:xfrm>
        </p:spPr>
        <p:txBody>
          <a:bodyPr>
            <a:normAutofit/>
          </a:bodyPr>
          <a:lstStyle/>
          <a:p>
            <a:r>
              <a:rPr lang="en-US" sz="5400"/>
              <a:t>Imblearn oversampling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88197-EA61-0498-DA80-B3AA5EDC713D}"/>
              </a:ext>
            </a:extLst>
          </p:cNvPr>
          <p:cNvSpPr>
            <a:spLocks noGrp="1"/>
          </p:cNvSpPr>
          <p:nvPr>
            <p:ph idx="1"/>
          </p:nvPr>
        </p:nvSpPr>
        <p:spPr>
          <a:xfrm>
            <a:off x="838200" y="1929384"/>
            <a:ext cx="10515600" cy="4251960"/>
          </a:xfrm>
        </p:spPr>
        <p:txBody>
          <a:bodyPr>
            <a:normAutofit/>
          </a:bodyPr>
          <a:lstStyle/>
          <a:p>
            <a:r>
              <a:rPr lang="en-US" sz="2200"/>
              <a:t>Imblearn is a module designed for imbalanced datasets, and offers both undersampling and oversampling options</a:t>
            </a:r>
          </a:p>
          <a:p>
            <a:r>
              <a:rPr lang="en-US" sz="2200"/>
              <a:t>I used oversampling because undersampling would give me barely any data to work with</a:t>
            </a:r>
          </a:p>
          <a:p>
            <a:r>
              <a:rPr lang="en-US" sz="2200"/>
              <a:t>Focal loss can’t be used because it’s regression, so a custom loss function would be needed if I don’t oversample or undersample</a:t>
            </a:r>
          </a:p>
          <a:p>
            <a:r>
              <a:rPr lang="en-US" sz="2200"/>
              <a:t>I oversample every non-majority class to the size of the majority (only for training set since test set is for seeing how it performs with the actual data!)</a:t>
            </a:r>
          </a:p>
        </p:txBody>
      </p:sp>
    </p:spTree>
    <p:extLst>
      <p:ext uri="{BB962C8B-B14F-4D97-AF65-F5344CB8AC3E}">
        <p14:creationId xmlns:p14="http://schemas.microsoft.com/office/powerpoint/2010/main" val="258078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B0499-4A99-F8EC-CE1C-57145E6E30BD}"/>
              </a:ext>
            </a:extLst>
          </p:cNvPr>
          <p:cNvSpPr>
            <a:spLocks noGrp="1"/>
          </p:cNvSpPr>
          <p:nvPr>
            <p:ph type="title"/>
          </p:nvPr>
        </p:nvSpPr>
        <p:spPr>
          <a:xfrm>
            <a:off x="686834" y="1153572"/>
            <a:ext cx="3200400" cy="4461163"/>
          </a:xfrm>
        </p:spPr>
        <p:txBody>
          <a:bodyPr>
            <a:normAutofit/>
          </a:bodyPr>
          <a:lstStyle/>
          <a:p>
            <a:r>
              <a:rPr lang="en-US">
                <a:solidFill>
                  <a:srgbClr val="FFFFFF"/>
                </a:solidFill>
              </a:rPr>
              <a:t>Validation testing the original neural network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7F42701-B1EE-5EC7-79D2-809A5CF1A840}"/>
              </a:ext>
            </a:extLst>
          </p:cNvPr>
          <p:cNvSpPr>
            <a:spLocks noGrp="1"/>
          </p:cNvSpPr>
          <p:nvPr>
            <p:ph idx="1"/>
          </p:nvPr>
        </p:nvSpPr>
        <p:spPr>
          <a:xfrm>
            <a:off x="4447308" y="591344"/>
            <a:ext cx="6906491" cy="5585619"/>
          </a:xfrm>
        </p:spPr>
        <p:txBody>
          <a:bodyPr anchor="ctr">
            <a:normAutofit/>
          </a:bodyPr>
          <a:lstStyle/>
          <a:p>
            <a:r>
              <a:rPr lang="en-US" sz="2200"/>
              <a:t>I started out with three convolutional layers of (3,3) kernel size each, stride of 1, filters going from 6 to 12 to 16 (this was modeled after workbook 8), followed by dense layers. At Professor </a:t>
            </a:r>
            <a:r>
              <a:rPr lang="en-US" sz="2200" err="1"/>
              <a:t>Burdis’s</a:t>
            </a:r>
            <a:r>
              <a:rPr lang="en-US" sz="2200"/>
              <a:t> suggestion I quickly changed from 120/80/20 dense layers to 40/20 to avoid an exceedingly large number of parameters while having few images. This was followed by a one neuron final layer with linear activation to do a regression (all other layers were </a:t>
            </a:r>
            <a:r>
              <a:rPr lang="en-US" sz="2200" err="1"/>
              <a:t>relu</a:t>
            </a:r>
            <a:r>
              <a:rPr lang="en-US" sz="2200"/>
              <a:t>). I used Adam as my optimizer.</a:t>
            </a:r>
          </a:p>
          <a:p>
            <a:r>
              <a:rPr lang="en-US" sz="2200"/>
              <a:t>I used MSE loss and metric because confusing, for example, no Alzheimer’s with moderate Alzheimer’s would be a very serious error, so I wanted to heavily penalize large errors.</a:t>
            </a:r>
          </a:p>
          <a:p>
            <a:r>
              <a:rPr lang="en-US" sz="2200"/>
              <a:t>Epochs = 50</a:t>
            </a:r>
          </a:p>
          <a:p>
            <a:r>
              <a:rPr lang="en-US" sz="2200"/>
              <a:t>Batch size = 256</a:t>
            </a:r>
          </a:p>
        </p:txBody>
      </p:sp>
    </p:spTree>
    <p:extLst>
      <p:ext uri="{BB962C8B-B14F-4D97-AF65-F5344CB8AC3E}">
        <p14:creationId xmlns:p14="http://schemas.microsoft.com/office/powerpoint/2010/main" val="211943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D0E6DA7-0F13-4984-F47B-7202412CECE5}"/>
              </a:ext>
            </a:extLst>
          </p:cNvPr>
          <p:cNvSpPr>
            <a:spLocks noGrp="1"/>
          </p:cNvSpPr>
          <p:nvPr>
            <p:ph type="title"/>
          </p:nvPr>
        </p:nvSpPr>
        <p:spPr>
          <a:xfrm>
            <a:off x="838200" y="401221"/>
            <a:ext cx="10515600" cy="1348065"/>
          </a:xfrm>
        </p:spPr>
        <p:txBody>
          <a:bodyPr>
            <a:normAutofit/>
          </a:bodyPr>
          <a:lstStyle/>
          <a:p>
            <a:r>
              <a:rPr lang="en-US" sz="4200">
                <a:solidFill>
                  <a:srgbClr val="FFFFFF"/>
                </a:solidFill>
              </a:rPr>
              <a:t>Parameter search with averaged kFold (folds = 5)</a:t>
            </a:r>
          </a:p>
        </p:txBody>
      </p:sp>
      <p:sp>
        <p:nvSpPr>
          <p:cNvPr id="3" name="Content Placeholder 2">
            <a:extLst>
              <a:ext uri="{FF2B5EF4-FFF2-40B4-BE49-F238E27FC236}">
                <a16:creationId xmlns:a16="http://schemas.microsoft.com/office/drawing/2014/main" id="{16A39C02-D28F-E9E1-6E33-B17C2B8DB9E8}"/>
              </a:ext>
            </a:extLst>
          </p:cNvPr>
          <p:cNvSpPr>
            <a:spLocks noGrp="1"/>
          </p:cNvSpPr>
          <p:nvPr>
            <p:ph idx="1"/>
          </p:nvPr>
        </p:nvSpPr>
        <p:spPr>
          <a:xfrm>
            <a:off x="838200" y="2586789"/>
            <a:ext cx="10515600" cy="3590174"/>
          </a:xfrm>
        </p:spPr>
        <p:txBody>
          <a:bodyPr>
            <a:normAutofit/>
          </a:bodyPr>
          <a:lstStyle/>
          <a:p>
            <a:r>
              <a:rPr lang="en-US" sz="1700"/>
              <a:t>For reference: Variance of data set = 1.25</a:t>
            </a:r>
          </a:p>
          <a:p>
            <a:r>
              <a:rPr lang="en-US" sz="1700"/>
              <a:t>Original parameters: MSE = 0.0765</a:t>
            </a:r>
          </a:p>
          <a:p>
            <a:r>
              <a:rPr lang="en-US" sz="1700"/>
              <a:t>With SGD: MSE = 0.2787</a:t>
            </a:r>
          </a:p>
          <a:p>
            <a:r>
              <a:rPr lang="en-US" sz="1700"/>
              <a:t>With Adamax: MSE = 0.1807</a:t>
            </a:r>
          </a:p>
          <a:p>
            <a:r>
              <a:rPr lang="en-US" sz="1700" b="1"/>
              <a:t>With Adam and the last layer at 5,5: MSE = 0.0569</a:t>
            </a:r>
          </a:p>
          <a:p>
            <a:r>
              <a:rPr lang="en-US" sz="1700"/>
              <a:t>With Adam and stride 2 for the last layer: 0.1422</a:t>
            </a:r>
          </a:p>
          <a:p>
            <a:r>
              <a:rPr lang="en-US" sz="1700"/>
              <a:t>Also tried (and did not get higher scored than my best option):</a:t>
            </a:r>
          </a:p>
          <a:p>
            <a:r>
              <a:rPr lang="en-US" sz="1700"/>
              <a:t>3,3/5,5/7,7</a:t>
            </a:r>
          </a:p>
          <a:p>
            <a:r>
              <a:rPr lang="en-US" sz="1700"/>
              <a:t>3,3/5,5/5,5</a:t>
            </a:r>
          </a:p>
          <a:p>
            <a:r>
              <a:rPr lang="en-US" sz="1700"/>
              <a:t>Four 3,3 layers</a:t>
            </a:r>
          </a:p>
          <a:p>
            <a:endParaRPr lang="en-US" sz="1700"/>
          </a:p>
          <a:p>
            <a:endParaRPr lang="en-US" sz="1700"/>
          </a:p>
        </p:txBody>
      </p:sp>
    </p:spTree>
    <p:extLst>
      <p:ext uri="{BB962C8B-B14F-4D97-AF65-F5344CB8AC3E}">
        <p14:creationId xmlns:p14="http://schemas.microsoft.com/office/powerpoint/2010/main" val="190147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ECA10-C539-8641-0924-E6C00C2322F5}"/>
              </a:ext>
            </a:extLst>
          </p:cNvPr>
          <p:cNvSpPr>
            <a:spLocks noGrp="1"/>
          </p:cNvSpPr>
          <p:nvPr>
            <p:ph type="title"/>
          </p:nvPr>
        </p:nvSpPr>
        <p:spPr>
          <a:xfrm>
            <a:off x="838200" y="365125"/>
            <a:ext cx="10515600" cy="1325563"/>
          </a:xfrm>
        </p:spPr>
        <p:txBody>
          <a:bodyPr>
            <a:normAutofit/>
          </a:bodyPr>
          <a:lstStyle/>
          <a:p>
            <a:r>
              <a:rPr lang="en-US" sz="5400"/>
              <a:t>resNet transfer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FE915F-1FB0-E534-200D-AF277265A13A}"/>
              </a:ext>
            </a:extLst>
          </p:cNvPr>
          <p:cNvSpPr>
            <a:spLocks noGrp="1"/>
          </p:cNvSpPr>
          <p:nvPr>
            <p:ph idx="1"/>
          </p:nvPr>
        </p:nvSpPr>
        <p:spPr>
          <a:xfrm>
            <a:off x="838200" y="1929384"/>
            <a:ext cx="10515600" cy="4251960"/>
          </a:xfrm>
        </p:spPr>
        <p:txBody>
          <a:bodyPr>
            <a:normAutofit/>
          </a:bodyPr>
          <a:lstStyle/>
          <a:p>
            <a:r>
              <a:rPr lang="en-US" sz="2200"/>
              <a:t>Transfer learning could avoid the problem of a small dataset by using a neural network trained on other data</a:t>
            </a:r>
          </a:p>
          <a:p>
            <a:r>
              <a:rPr lang="en-US" sz="2200"/>
              <a:t>Still used Adam and MSE loss</a:t>
            </a:r>
          </a:p>
          <a:p>
            <a:r>
              <a:rPr lang="en-US" sz="2200"/>
              <a:t>Pretrained model with frozen layers + Flatten + 40/20 dense layers and final linear regression layer</a:t>
            </a:r>
          </a:p>
          <a:p>
            <a:r>
              <a:rPr lang="en-US" sz="2200"/>
              <a:t>Unfortunately I did not seem to have the computer processing power to run this, it crashed my kernel every time, but I kept the code I used for it.</a:t>
            </a:r>
          </a:p>
        </p:txBody>
      </p:sp>
    </p:spTree>
    <p:extLst>
      <p:ext uri="{BB962C8B-B14F-4D97-AF65-F5344CB8AC3E}">
        <p14:creationId xmlns:p14="http://schemas.microsoft.com/office/powerpoint/2010/main" val="120467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804</Words>
  <Application>Microsoft Macintosh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Using a CNN to determine stage of Alzheimer’s disease from images</vt:lpstr>
      <vt:lpstr>The Dataset</vt:lpstr>
      <vt:lpstr>Examples of each stage:</vt:lpstr>
      <vt:lpstr>Data Exploration</vt:lpstr>
      <vt:lpstr>Classification or regression?</vt:lpstr>
      <vt:lpstr>Imblearn oversampling </vt:lpstr>
      <vt:lpstr>Validation testing the original neural network</vt:lpstr>
      <vt:lpstr>Parameter search with averaged kFold (folds = 5)</vt:lpstr>
      <vt:lpstr>resNet transfer learning</vt:lpstr>
      <vt:lpstr>Performance on training data</vt:lpstr>
      <vt:lpstr>Experimenting with overfit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CNN to determine stage of Alzheimer’s disease from images</dc:title>
  <dc:creator>Anik Brinckerhoff</dc:creator>
  <cp:lastModifiedBy>Anik Brinckerhoff</cp:lastModifiedBy>
  <cp:revision>21</cp:revision>
  <dcterms:created xsi:type="dcterms:W3CDTF">2023-12-19T21:16:20Z</dcterms:created>
  <dcterms:modified xsi:type="dcterms:W3CDTF">2023-12-20T19:56:09Z</dcterms:modified>
</cp:coreProperties>
</file>