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57" r:id="rId4"/>
  </p:sldIdLst>
  <p:sldSz cx="575945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E7"/>
    <a:srgbClr val="D1E8FF"/>
    <a:srgbClr val="FFDAC1"/>
    <a:srgbClr val="E4FFB9"/>
    <a:srgbClr val="D9FF9B"/>
    <a:srgbClr val="D1DEFF"/>
    <a:srgbClr val="B1C8FF"/>
    <a:srgbClr val="8DA0CB"/>
    <a:srgbClr val="DAE3F3"/>
    <a:srgbClr val="E9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2347F-6DC1-4AC6-97F0-323591CA33BA}" v="255" dt="2021-05-06T07:08:27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2" autoAdjust="0"/>
    <p:restoredTop sz="94660"/>
  </p:normalViewPr>
  <p:slideViewPr>
    <p:cSldViewPr snapToGrid="0" showGuides="1">
      <p:cViewPr>
        <p:scale>
          <a:sx n="144" d="100"/>
          <a:sy n="144" d="100"/>
        </p:scale>
        <p:origin x="1141" y="2312"/>
      </p:cViewPr>
      <p:guideLst>
        <p:guide orient="horz" pos="1928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001553"/>
            <a:ext cx="4895533" cy="213060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214319"/>
            <a:ext cx="4319588" cy="1477538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479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50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25823"/>
            <a:ext cx="1241881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25823"/>
            <a:ext cx="3653651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6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774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525705"/>
            <a:ext cx="4967526" cy="2545672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095460"/>
            <a:ext cx="4967526" cy="133870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353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629117"/>
            <a:ext cx="24477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629117"/>
            <a:ext cx="244776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932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25825"/>
            <a:ext cx="4967526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500205"/>
            <a:ext cx="2436517" cy="73522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235432"/>
            <a:ext cx="243651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500205"/>
            <a:ext cx="2448516" cy="73522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235432"/>
            <a:ext cx="244851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57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6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95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07988"/>
            <a:ext cx="1857573" cy="142795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81141"/>
            <a:ext cx="2915722" cy="4349034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835944"/>
            <a:ext cx="1857573" cy="3401313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8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07988"/>
            <a:ext cx="1857573" cy="142795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81141"/>
            <a:ext cx="2915722" cy="4349034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835944"/>
            <a:ext cx="1857573" cy="3401313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58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25825"/>
            <a:ext cx="4967526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629117"/>
            <a:ext cx="4967526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672162"/>
            <a:ext cx="129587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07E2-DC95-41A1-ABB3-0A2AA8B93991}" type="datetimeFigureOut">
              <a:rPr lang="en-DE" smtClean="0"/>
              <a:t>06/12/2021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672162"/>
            <a:ext cx="194381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672162"/>
            <a:ext cx="129587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15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23">
            <a:extLst>
              <a:ext uri="{FF2B5EF4-FFF2-40B4-BE49-F238E27FC236}">
                <a16:creationId xmlns:a16="http://schemas.microsoft.com/office/drawing/2014/main" id="{C3A18532-E8B7-4145-B8B3-15B3F7B12E06}"/>
              </a:ext>
            </a:extLst>
          </p:cNvPr>
          <p:cNvSpPr/>
          <p:nvPr/>
        </p:nvSpPr>
        <p:spPr>
          <a:xfrm>
            <a:off x="16927" y="273020"/>
            <a:ext cx="1332863" cy="1934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HALFpipe user interface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56" name="CustomShape 23">
            <a:extLst>
              <a:ext uri="{FF2B5EF4-FFF2-40B4-BE49-F238E27FC236}">
                <a16:creationId xmlns:a16="http://schemas.microsoft.com/office/drawing/2014/main" id="{1A934C51-27BB-4CD1-8995-18EB203D3D8B}"/>
              </a:ext>
            </a:extLst>
          </p:cNvPr>
          <p:cNvSpPr/>
          <p:nvPr/>
        </p:nvSpPr>
        <p:spPr>
          <a:xfrm>
            <a:off x="1521916" y="273020"/>
            <a:ext cx="951245" cy="1934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BIDS conversion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6C1B55C9-8204-48D9-A7C7-72D0B29E52B3}"/>
              </a:ext>
            </a:extLst>
          </p:cNvPr>
          <p:cNvCxnSpPr>
            <a:cxnSpLocks/>
            <a:stCxn id="455" idx="3"/>
          </p:cNvCxnSpPr>
          <p:nvPr/>
        </p:nvCxnSpPr>
        <p:spPr>
          <a:xfrm flipV="1">
            <a:off x="1349790" y="367558"/>
            <a:ext cx="169487" cy="218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CustomShape 23">
            <a:extLst>
              <a:ext uri="{FF2B5EF4-FFF2-40B4-BE49-F238E27FC236}">
                <a16:creationId xmlns:a16="http://schemas.microsoft.com/office/drawing/2014/main" id="{99DFEC20-A808-413B-8D05-E209F0013902}"/>
              </a:ext>
            </a:extLst>
          </p:cNvPr>
          <p:cNvSpPr/>
          <p:nvPr/>
        </p:nvSpPr>
        <p:spPr>
          <a:xfrm>
            <a:off x="16927" y="1361865"/>
            <a:ext cx="744380" cy="193452"/>
          </a:xfrm>
          <a:prstGeom prst="roundRect">
            <a:avLst>
              <a:gd name="adj" fmla="val 0"/>
            </a:avLst>
          </a:prstGeom>
          <a:solidFill>
            <a:srgbClr val="E2F0D9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BOLD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2" name="CustomShape 23">
            <a:extLst>
              <a:ext uri="{FF2B5EF4-FFF2-40B4-BE49-F238E27FC236}">
                <a16:creationId xmlns:a16="http://schemas.microsoft.com/office/drawing/2014/main" id="{5FC29696-8E9C-41AF-9D21-7BCBF44EBBF1}"/>
              </a:ext>
            </a:extLst>
          </p:cNvPr>
          <p:cNvSpPr/>
          <p:nvPr/>
        </p:nvSpPr>
        <p:spPr>
          <a:xfrm>
            <a:off x="16928" y="933289"/>
            <a:ext cx="654253" cy="193452"/>
          </a:xfrm>
          <a:prstGeom prst="roundRect">
            <a:avLst>
              <a:gd name="adj" fmla="val 0"/>
            </a:avLst>
          </a:prstGeom>
          <a:solidFill>
            <a:srgbClr val="DAE3F3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T1w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7CBB0D1C-6541-45FF-82F6-EF7542AAF0B6}"/>
              </a:ext>
            </a:extLst>
          </p:cNvPr>
          <p:cNvCxnSpPr>
            <a:cxnSpLocks/>
            <a:stCxn id="462" idx="3"/>
            <a:endCxn id="461" idx="1"/>
          </p:cNvCxnSpPr>
          <p:nvPr/>
        </p:nvCxnSpPr>
        <p:spPr>
          <a:xfrm flipV="1">
            <a:off x="671181" y="1027828"/>
            <a:ext cx="689322" cy="218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326AB49-8C1A-48A3-9688-E50DC4B4A3B5}"/>
              </a:ext>
            </a:extLst>
          </p:cNvPr>
          <p:cNvCxnSpPr>
            <a:cxnSpLocks/>
            <a:stCxn id="461" idx="3"/>
            <a:endCxn id="464" idx="1"/>
          </p:cNvCxnSpPr>
          <p:nvPr/>
        </p:nvCxnSpPr>
        <p:spPr>
          <a:xfrm flipV="1">
            <a:off x="2468653" y="1025638"/>
            <a:ext cx="691414" cy="219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stomShape 23">
            <a:extLst>
              <a:ext uri="{FF2B5EF4-FFF2-40B4-BE49-F238E27FC236}">
                <a16:creationId xmlns:a16="http://schemas.microsoft.com/office/drawing/2014/main" id="{02E57B3E-9D4F-4925-ADF1-DD3D205A537B}"/>
              </a:ext>
            </a:extLst>
          </p:cNvPr>
          <p:cNvSpPr/>
          <p:nvPr/>
        </p:nvSpPr>
        <p:spPr>
          <a:xfrm>
            <a:off x="1360503" y="931102"/>
            <a:ext cx="1108150" cy="193452"/>
          </a:xfrm>
          <a:prstGeom prst="roundRect">
            <a:avLst>
              <a:gd name="adj" fmla="val 0"/>
            </a:avLst>
          </a:prstGeom>
          <a:solidFill>
            <a:srgbClr val="DAE3F3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Bias field correction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FC18A904-9BAC-453D-9602-CFE10530DDAE}"/>
              </a:ext>
            </a:extLst>
          </p:cNvPr>
          <p:cNvSpPr txBox="1"/>
          <p:nvPr/>
        </p:nvSpPr>
        <p:spPr>
          <a:xfrm>
            <a:off x="2219073" y="798322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ANTs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4" name="CustomShape 23">
            <a:extLst>
              <a:ext uri="{FF2B5EF4-FFF2-40B4-BE49-F238E27FC236}">
                <a16:creationId xmlns:a16="http://schemas.microsoft.com/office/drawing/2014/main" id="{C039C582-3C99-451B-A24A-1365A6931D75}"/>
              </a:ext>
            </a:extLst>
          </p:cNvPr>
          <p:cNvSpPr/>
          <p:nvPr/>
        </p:nvSpPr>
        <p:spPr>
          <a:xfrm>
            <a:off x="3160067" y="928912"/>
            <a:ext cx="820525" cy="193452"/>
          </a:xfrm>
          <a:prstGeom prst="roundRect">
            <a:avLst>
              <a:gd name="adj" fmla="val 0"/>
            </a:avLst>
          </a:prstGeom>
          <a:solidFill>
            <a:srgbClr val="DAE3F3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Skull stripping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3D7B914-C7D4-460D-85F9-7F9211E19F9B}"/>
              </a:ext>
            </a:extLst>
          </p:cNvPr>
          <p:cNvSpPr txBox="1"/>
          <p:nvPr/>
        </p:nvSpPr>
        <p:spPr>
          <a:xfrm>
            <a:off x="3735541" y="798646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ANTs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8F87229-E3D7-4EA0-9A4D-C209F6E90BA4}"/>
              </a:ext>
            </a:extLst>
          </p:cNvPr>
          <p:cNvCxnSpPr>
            <a:cxnSpLocks/>
            <a:stCxn id="464" idx="3"/>
            <a:endCxn id="468" idx="1"/>
          </p:cNvCxnSpPr>
          <p:nvPr/>
        </p:nvCxnSpPr>
        <p:spPr>
          <a:xfrm flipV="1">
            <a:off x="3980592" y="1023449"/>
            <a:ext cx="695944" cy="218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CustomShape 23">
            <a:extLst>
              <a:ext uri="{FF2B5EF4-FFF2-40B4-BE49-F238E27FC236}">
                <a16:creationId xmlns:a16="http://schemas.microsoft.com/office/drawing/2014/main" id="{08D5387A-509A-4A26-BAAA-A3B9E53F1175}"/>
              </a:ext>
            </a:extLst>
          </p:cNvPr>
          <p:cNvSpPr/>
          <p:nvPr/>
        </p:nvSpPr>
        <p:spPr>
          <a:xfrm>
            <a:off x="4676536" y="926723"/>
            <a:ext cx="1161560" cy="193452"/>
          </a:xfrm>
          <a:prstGeom prst="roundRect">
            <a:avLst>
              <a:gd name="adj" fmla="val 0"/>
            </a:avLst>
          </a:prstGeom>
          <a:solidFill>
            <a:srgbClr val="DAE3F3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Spatial normalization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0FB0AF9-B3A0-43D7-82CF-C55B1FEDD11A}"/>
              </a:ext>
            </a:extLst>
          </p:cNvPr>
          <p:cNvSpPr txBox="1"/>
          <p:nvPr/>
        </p:nvSpPr>
        <p:spPr>
          <a:xfrm>
            <a:off x="5601876" y="794064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ANTs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D33E67A5-B8B9-444C-B60C-81D02DE1FBA7}"/>
              </a:ext>
            </a:extLst>
          </p:cNvPr>
          <p:cNvCxnSpPr>
            <a:cxnSpLocks/>
            <a:stCxn id="460" idx="3"/>
            <a:endCxn id="482" idx="1"/>
          </p:cNvCxnSpPr>
          <p:nvPr/>
        </p:nvCxnSpPr>
        <p:spPr>
          <a:xfrm>
            <a:off x="761307" y="1458591"/>
            <a:ext cx="361134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4E411795-8FA8-408A-A735-8EC04EAA72F7}"/>
              </a:ext>
            </a:extLst>
          </p:cNvPr>
          <p:cNvCxnSpPr>
            <a:cxnSpLocks/>
            <a:stCxn id="482" idx="3"/>
            <a:endCxn id="474" idx="1"/>
          </p:cNvCxnSpPr>
          <p:nvPr/>
        </p:nvCxnSpPr>
        <p:spPr>
          <a:xfrm>
            <a:off x="2200227" y="1458591"/>
            <a:ext cx="335733" cy="161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CustomShape 23">
            <a:extLst>
              <a:ext uri="{FF2B5EF4-FFF2-40B4-BE49-F238E27FC236}">
                <a16:creationId xmlns:a16="http://schemas.microsoft.com/office/drawing/2014/main" id="{9B7132A5-585B-42D0-B41C-EDCAB9DC2BD6}"/>
              </a:ext>
            </a:extLst>
          </p:cNvPr>
          <p:cNvSpPr/>
          <p:nvPr/>
        </p:nvSpPr>
        <p:spPr>
          <a:xfrm>
            <a:off x="2535960" y="1363484"/>
            <a:ext cx="1865286" cy="193452"/>
          </a:xfrm>
          <a:prstGeom prst="roundRect">
            <a:avLst>
              <a:gd name="adj" fmla="val 0"/>
            </a:avLst>
          </a:prstGeom>
          <a:solidFill>
            <a:srgbClr val="E2F0D9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Susceptibility distortion estimation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F7CF738-B4F0-41C1-A625-A74157C80D04}"/>
              </a:ext>
            </a:extLst>
          </p:cNvPr>
          <p:cNvSpPr txBox="1"/>
          <p:nvPr/>
        </p:nvSpPr>
        <p:spPr>
          <a:xfrm>
            <a:off x="3146516" y="1232265"/>
            <a:ext cx="12423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AFNI/ANTs/FSL/FreeSurfer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467EEF58-A473-4E23-8540-855A5955BE22}"/>
              </a:ext>
            </a:extLst>
          </p:cNvPr>
          <p:cNvCxnSpPr>
            <a:cxnSpLocks/>
          </p:cNvCxnSpPr>
          <p:nvPr/>
        </p:nvCxnSpPr>
        <p:spPr>
          <a:xfrm>
            <a:off x="584532" y="1555317"/>
            <a:ext cx="0" cy="22945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F5CFA-E6A1-42DD-A79C-F065A2C9911E}"/>
              </a:ext>
            </a:extLst>
          </p:cNvPr>
          <p:cNvGrpSpPr/>
          <p:nvPr/>
        </p:nvGrpSpPr>
        <p:grpSpPr>
          <a:xfrm>
            <a:off x="348755" y="1649991"/>
            <a:ext cx="1315189" cy="328233"/>
            <a:chOff x="178685" y="1649991"/>
            <a:chExt cx="1315189" cy="328233"/>
          </a:xfrm>
        </p:grpSpPr>
        <p:sp>
          <p:nvSpPr>
            <p:cNvPr id="477" name="CustomShape 23">
              <a:extLst>
                <a:ext uri="{FF2B5EF4-FFF2-40B4-BE49-F238E27FC236}">
                  <a16:creationId xmlns:a16="http://schemas.microsoft.com/office/drawing/2014/main" id="{37E16E14-3072-4C52-9F48-3EB04101E0ED}"/>
                </a:ext>
              </a:extLst>
            </p:cNvPr>
            <p:cNvSpPr/>
            <p:nvPr/>
          </p:nvSpPr>
          <p:spPr>
            <a:xfrm>
              <a:off x="178685" y="1784772"/>
              <a:ext cx="1315189" cy="193452"/>
            </a:xfrm>
            <a:prstGeom prst="roundRect">
              <a:avLst>
                <a:gd name="adj" fmla="val 0"/>
              </a:avLst>
            </a:prstGeom>
            <a:solidFill>
              <a:srgbClr val="E2F0D9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  <a:ea typeface="Helvetica Neue"/>
                </a:rPr>
                <a:t>Head motion estimation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C22D0448-DAE5-4F4E-B523-0A22E1017CA2}"/>
                </a:ext>
              </a:extLst>
            </p:cNvPr>
            <p:cNvSpPr txBox="1"/>
            <p:nvPr/>
          </p:nvSpPr>
          <p:spPr>
            <a:xfrm>
              <a:off x="1311132" y="1649991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FSL</a:t>
              </a:r>
              <a:endParaRPr lang="en-DE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07F818B-B062-4DEF-ADF8-E9592311F33E}"/>
              </a:ext>
            </a:extLst>
          </p:cNvPr>
          <p:cNvCxnSpPr>
            <a:cxnSpLocks/>
          </p:cNvCxnSpPr>
          <p:nvPr/>
        </p:nvCxnSpPr>
        <p:spPr>
          <a:xfrm>
            <a:off x="2050931" y="1549266"/>
            <a:ext cx="0" cy="23550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CustomShape 23">
            <a:extLst>
              <a:ext uri="{FF2B5EF4-FFF2-40B4-BE49-F238E27FC236}">
                <a16:creationId xmlns:a16="http://schemas.microsoft.com/office/drawing/2014/main" id="{0F690FBF-8C79-46E0-9A3E-3C7C353518E0}"/>
              </a:ext>
            </a:extLst>
          </p:cNvPr>
          <p:cNvSpPr/>
          <p:nvPr/>
        </p:nvSpPr>
        <p:spPr>
          <a:xfrm>
            <a:off x="1868150" y="1786665"/>
            <a:ext cx="1068075" cy="193452"/>
          </a:xfrm>
          <a:prstGeom prst="roundRect">
            <a:avLst>
              <a:gd name="adj" fmla="val 0"/>
            </a:avLst>
          </a:prstGeom>
          <a:solidFill>
            <a:srgbClr val="E2F0D9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Align to T1w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9EDF1B8D-0DB9-47D2-8C0F-8B39A6B998E7}"/>
              </a:ext>
            </a:extLst>
          </p:cNvPr>
          <p:cNvSpPr txBox="1"/>
          <p:nvPr/>
        </p:nvSpPr>
        <p:spPr>
          <a:xfrm>
            <a:off x="2753344" y="165258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D688369-DAE4-4447-8B1C-8F1BD63BCEC9}"/>
              </a:ext>
            </a:extLst>
          </p:cNvPr>
          <p:cNvSpPr txBox="1"/>
          <p:nvPr/>
        </p:nvSpPr>
        <p:spPr>
          <a:xfrm>
            <a:off x="1608489" y="1231185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AFNI/Python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82" name="CustomShape 23">
            <a:extLst>
              <a:ext uri="{FF2B5EF4-FFF2-40B4-BE49-F238E27FC236}">
                <a16:creationId xmlns:a16="http://schemas.microsoft.com/office/drawing/2014/main" id="{D9E80CB4-2789-42D4-BD42-B7985625A653}"/>
              </a:ext>
            </a:extLst>
          </p:cNvPr>
          <p:cNvSpPr/>
          <p:nvPr/>
        </p:nvSpPr>
        <p:spPr>
          <a:xfrm>
            <a:off x="1122441" y="1361865"/>
            <a:ext cx="1077786" cy="193452"/>
          </a:xfrm>
          <a:prstGeom prst="roundRect">
            <a:avLst>
              <a:gd name="adj" fmla="val 0"/>
            </a:avLst>
          </a:prstGeom>
          <a:solidFill>
            <a:srgbClr val="E2F0D9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Generate reference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61528-1565-4B56-A84A-3357F1698216}"/>
              </a:ext>
            </a:extLst>
          </p:cNvPr>
          <p:cNvGrpSpPr/>
          <p:nvPr/>
        </p:nvGrpSpPr>
        <p:grpSpPr>
          <a:xfrm>
            <a:off x="2288222" y="2071482"/>
            <a:ext cx="1515230" cy="329366"/>
            <a:chOff x="2288222" y="2071482"/>
            <a:chExt cx="1515230" cy="329366"/>
          </a:xfrm>
        </p:grpSpPr>
        <p:sp>
          <p:nvSpPr>
            <p:cNvPr id="483" name="CustomShape 23">
              <a:extLst>
                <a:ext uri="{FF2B5EF4-FFF2-40B4-BE49-F238E27FC236}">
                  <a16:creationId xmlns:a16="http://schemas.microsoft.com/office/drawing/2014/main" id="{5D6860A7-E3AC-483E-8960-3D201E769723}"/>
                </a:ext>
              </a:extLst>
            </p:cNvPr>
            <p:cNvSpPr/>
            <p:nvPr/>
          </p:nvSpPr>
          <p:spPr>
            <a:xfrm>
              <a:off x="2288222" y="2207396"/>
              <a:ext cx="1508892" cy="193452"/>
            </a:xfrm>
            <a:prstGeom prst="roundRect">
              <a:avLst>
                <a:gd name="adj" fmla="val 0"/>
              </a:avLst>
            </a:prstGeom>
            <a:solidFill>
              <a:srgbClr val="FBE5D6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  <a:ea typeface="Helvetica Neue"/>
                </a:rPr>
                <a:t>Combine spatial transforms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61A387D-40E7-4F2B-86A1-0639089FC2C9}"/>
                </a:ext>
              </a:extLst>
            </p:cNvPr>
            <p:cNvSpPr txBox="1"/>
            <p:nvPr/>
          </p:nvSpPr>
          <p:spPr>
            <a:xfrm>
              <a:off x="3551780" y="2071482"/>
              <a:ext cx="2516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ANTs</a:t>
              </a:r>
              <a:endParaRPr lang="en-DE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CA2D3457-2217-4A41-827F-EFB31ECF3637}"/>
              </a:ext>
            </a:extLst>
          </p:cNvPr>
          <p:cNvCxnSpPr>
            <a:cxnSpLocks/>
          </p:cNvCxnSpPr>
          <p:nvPr/>
        </p:nvCxnSpPr>
        <p:spPr>
          <a:xfrm>
            <a:off x="2612160" y="1977941"/>
            <a:ext cx="0" cy="22945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E31CED0-219A-49F1-A7DD-BD5837BAAEBF}"/>
              </a:ext>
            </a:extLst>
          </p:cNvPr>
          <p:cNvCxnSpPr>
            <a:cxnSpLocks/>
          </p:cNvCxnSpPr>
          <p:nvPr/>
        </p:nvCxnSpPr>
        <p:spPr>
          <a:xfrm>
            <a:off x="3388623" y="1556936"/>
            <a:ext cx="0" cy="6504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Connector: Elbow 486">
            <a:extLst>
              <a:ext uri="{FF2B5EF4-FFF2-40B4-BE49-F238E27FC236}">
                <a16:creationId xmlns:a16="http://schemas.microsoft.com/office/drawing/2014/main" id="{E9D770E9-4C6C-40AE-A2FB-B710749CADA6}"/>
              </a:ext>
            </a:extLst>
          </p:cNvPr>
          <p:cNvCxnSpPr>
            <a:cxnSpLocks/>
            <a:stCxn id="468" idx="3"/>
            <a:endCxn id="483" idx="3"/>
          </p:cNvCxnSpPr>
          <p:nvPr/>
        </p:nvCxnSpPr>
        <p:spPr>
          <a:xfrm flipH="1">
            <a:off x="3797114" y="1023449"/>
            <a:ext cx="2040982" cy="1280673"/>
          </a:xfrm>
          <a:prstGeom prst="bentConnector3">
            <a:avLst>
              <a:gd name="adj1" fmla="val -112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26959482-685D-4046-90EE-9ECD7D7C35C0}"/>
              </a:ext>
            </a:extLst>
          </p:cNvPr>
          <p:cNvCxnSpPr>
            <a:cxnSpLocks/>
            <a:stCxn id="483" idx="2"/>
            <a:endCxn id="489" idx="0"/>
          </p:cNvCxnSpPr>
          <p:nvPr/>
        </p:nvCxnSpPr>
        <p:spPr>
          <a:xfrm>
            <a:off x="3042668" y="2400848"/>
            <a:ext cx="5" cy="217092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6A70E-5415-43C9-B2E5-2E206B62FA5A}"/>
              </a:ext>
            </a:extLst>
          </p:cNvPr>
          <p:cNvGrpSpPr/>
          <p:nvPr/>
        </p:nvGrpSpPr>
        <p:grpSpPr>
          <a:xfrm>
            <a:off x="2370576" y="2482902"/>
            <a:ext cx="1344193" cy="328490"/>
            <a:chOff x="2370576" y="2482902"/>
            <a:chExt cx="1344193" cy="328490"/>
          </a:xfrm>
        </p:grpSpPr>
        <p:sp>
          <p:nvSpPr>
            <p:cNvPr id="489" name="CustomShape 23">
              <a:extLst>
                <a:ext uri="{FF2B5EF4-FFF2-40B4-BE49-F238E27FC236}">
                  <a16:creationId xmlns:a16="http://schemas.microsoft.com/office/drawing/2014/main" id="{8C636FBD-3CD1-403A-8031-E10D5455085E}"/>
                </a:ext>
              </a:extLst>
            </p:cNvPr>
            <p:cNvSpPr/>
            <p:nvPr/>
          </p:nvSpPr>
          <p:spPr>
            <a:xfrm>
              <a:off x="2370576" y="2617940"/>
              <a:ext cx="1344193" cy="193452"/>
            </a:xfrm>
            <a:prstGeom prst="roundRect">
              <a:avLst>
                <a:gd name="adj" fmla="val 0"/>
              </a:avLst>
            </a:prstGeom>
            <a:solidFill>
              <a:srgbClr val="FBE5D6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  <a:ea typeface="Helvetica Neue"/>
                </a:rPr>
                <a:t>Resample in atlas space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28DF917E-9462-4410-8F85-D19EC8A97214}"/>
                </a:ext>
              </a:extLst>
            </p:cNvPr>
            <p:cNvSpPr txBox="1"/>
            <p:nvPr/>
          </p:nvSpPr>
          <p:spPr>
            <a:xfrm>
              <a:off x="3463092" y="2482902"/>
              <a:ext cx="2516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ANTs</a:t>
              </a:r>
              <a:endParaRPr lang="en-DE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73F80071-AD38-4468-A57C-5DD93E07F8E5}"/>
              </a:ext>
            </a:extLst>
          </p:cNvPr>
          <p:cNvCxnSpPr>
            <a:cxnSpLocks/>
            <a:stCxn id="489" idx="2"/>
            <a:endCxn id="515" idx="0"/>
          </p:cNvCxnSpPr>
          <p:nvPr/>
        </p:nvCxnSpPr>
        <p:spPr>
          <a:xfrm rot="5400000">
            <a:off x="1517168" y="1818813"/>
            <a:ext cx="532926" cy="2518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8AC7406D-64EF-42C4-94E6-96933ED5639E}"/>
              </a:ext>
            </a:extLst>
          </p:cNvPr>
          <p:cNvSpPr txBox="1"/>
          <p:nvPr/>
        </p:nvSpPr>
        <p:spPr>
          <a:xfrm>
            <a:off x="3333" y="578040"/>
            <a:ext cx="661006" cy="211203"/>
          </a:xfrm>
          <a:prstGeom prst="rect">
            <a:avLst/>
          </a:prstGeom>
          <a:noFill/>
        </p:spPr>
        <p:txBody>
          <a:bodyPr wrap="square" lIns="0" tIns="36000" rIns="36000" bIns="36000" rtlCol="0">
            <a:spAutoFit/>
          </a:bodyPr>
          <a:lstStyle/>
          <a:p>
            <a:r>
              <a:rPr lang="en-US" sz="900" u="sng" dirty="0">
                <a:effectLst/>
                <a:latin typeface="HelveticaNeueLT Std" panose="020B0604020202020204" pitchFamily="34" charset="0"/>
              </a:rPr>
              <a:t>fMRIPrep</a:t>
            </a:r>
            <a:endParaRPr lang="en-DE" sz="900" u="sng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4616E067-000C-4E4E-BDF7-17028BAF0D27}"/>
              </a:ext>
            </a:extLst>
          </p:cNvPr>
          <p:cNvCxnSpPr>
            <a:cxnSpLocks/>
            <a:stCxn id="516" idx="2"/>
          </p:cNvCxnSpPr>
          <p:nvPr/>
        </p:nvCxnSpPr>
        <p:spPr>
          <a:xfrm>
            <a:off x="4231164" y="3538093"/>
            <a:ext cx="0" cy="15919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E267A497-18BF-48FC-A956-6A0D09822D10}"/>
              </a:ext>
            </a:extLst>
          </p:cNvPr>
          <p:cNvCxnSpPr>
            <a:cxnSpLocks/>
          </p:cNvCxnSpPr>
          <p:nvPr/>
        </p:nvCxnSpPr>
        <p:spPr>
          <a:xfrm>
            <a:off x="6849" y="3699952"/>
            <a:ext cx="6062238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1FAEDE22-EE4D-46FC-BD0B-82A22838B34C}"/>
              </a:ext>
            </a:extLst>
          </p:cNvPr>
          <p:cNvCxnSpPr>
            <a:cxnSpLocks/>
            <a:stCxn id="514" idx="2"/>
          </p:cNvCxnSpPr>
          <p:nvPr/>
        </p:nvCxnSpPr>
        <p:spPr>
          <a:xfrm flipH="1">
            <a:off x="1755711" y="3540187"/>
            <a:ext cx="1" cy="15710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2340D78E-7FB6-4A6A-9A41-0E4B29854FFC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524587" y="3537770"/>
            <a:ext cx="1" cy="15952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EB0F728B-1CB2-4C99-AB13-9AC4904ECBB1}"/>
              </a:ext>
            </a:extLst>
          </p:cNvPr>
          <p:cNvCxnSpPr>
            <a:cxnSpLocks/>
            <a:stCxn id="517" idx="2"/>
          </p:cNvCxnSpPr>
          <p:nvPr/>
        </p:nvCxnSpPr>
        <p:spPr>
          <a:xfrm flipH="1">
            <a:off x="3064388" y="3538093"/>
            <a:ext cx="1" cy="159197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DDF3335D-F2D6-4EC6-B4F4-9F09BAB31C23}"/>
              </a:ext>
            </a:extLst>
          </p:cNvPr>
          <p:cNvCxnSpPr>
            <a:cxnSpLocks/>
          </p:cNvCxnSpPr>
          <p:nvPr/>
        </p:nvCxnSpPr>
        <p:spPr>
          <a:xfrm>
            <a:off x="6848" y="3699953"/>
            <a:ext cx="0" cy="111774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B65B8162-D331-4091-AE6D-DAF31849E36C}"/>
              </a:ext>
            </a:extLst>
          </p:cNvPr>
          <p:cNvCxnSpPr>
            <a:cxnSpLocks/>
            <a:endCxn id="503" idx="1"/>
          </p:cNvCxnSpPr>
          <p:nvPr/>
        </p:nvCxnSpPr>
        <p:spPr>
          <a:xfrm>
            <a:off x="6849" y="3964914"/>
            <a:ext cx="20075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EC1375D2-E7CD-4CA5-BB3F-7D6CD06A01FB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11278" y="4390078"/>
            <a:ext cx="20275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61BB87AE-3EAF-40F1-BF17-37B1819B31F7}"/>
              </a:ext>
            </a:extLst>
          </p:cNvPr>
          <p:cNvCxnSpPr>
            <a:cxnSpLocks/>
            <a:endCxn id="504" idx="1"/>
          </p:cNvCxnSpPr>
          <p:nvPr/>
        </p:nvCxnSpPr>
        <p:spPr>
          <a:xfrm>
            <a:off x="3968" y="4817693"/>
            <a:ext cx="200117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Connector: Elbow 531">
            <a:extLst>
              <a:ext uri="{FF2B5EF4-FFF2-40B4-BE49-F238E27FC236}">
                <a16:creationId xmlns:a16="http://schemas.microsoft.com/office/drawing/2014/main" id="{F30ECFA4-126D-4E14-97F8-C3DB50D3F703}"/>
              </a:ext>
            </a:extLst>
          </p:cNvPr>
          <p:cNvCxnSpPr>
            <a:stCxn id="503" idx="3"/>
            <a:endCxn id="522" idx="0"/>
          </p:cNvCxnSpPr>
          <p:nvPr/>
        </p:nvCxnSpPr>
        <p:spPr>
          <a:xfrm>
            <a:off x="1490420" y="3964914"/>
            <a:ext cx="1573717" cy="1198243"/>
          </a:xfrm>
          <a:prstGeom prst="bentConnector2">
            <a:avLst/>
          </a:prstGeom>
          <a:ln>
            <a:solidFill>
              <a:srgbClr val="00206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05B14BA4-0BA8-4119-A785-E83113E490C8}"/>
              </a:ext>
            </a:extLst>
          </p:cNvPr>
          <p:cNvCxnSpPr>
            <a:cxnSpLocks/>
            <a:stCxn id="524" idx="3"/>
          </p:cNvCxnSpPr>
          <p:nvPr/>
        </p:nvCxnSpPr>
        <p:spPr>
          <a:xfrm>
            <a:off x="1585738" y="4390078"/>
            <a:ext cx="1478399" cy="0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AFC0CA7F-4FB0-4679-83B2-5C562C970F58}"/>
              </a:ext>
            </a:extLst>
          </p:cNvPr>
          <p:cNvCxnSpPr>
            <a:cxnSpLocks/>
            <a:stCxn id="504" idx="3"/>
            <a:endCxn id="188" idx="1"/>
          </p:cNvCxnSpPr>
          <p:nvPr/>
        </p:nvCxnSpPr>
        <p:spPr>
          <a:xfrm>
            <a:off x="2095528" y="4817693"/>
            <a:ext cx="1769354" cy="961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D9416F85-F3E8-4349-9452-C19F47E45F11}"/>
              </a:ext>
            </a:extLst>
          </p:cNvPr>
          <p:cNvCxnSpPr>
            <a:cxnSpLocks/>
            <a:stCxn id="514" idx="3"/>
            <a:endCxn id="517" idx="1"/>
          </p:cNvCxnSpPr>
          <p:nvPr/>
        </p:nvCxnSpPr>
        <p:spPr>
          <a:xfrm flipV="1">
            <a:off x="2314836" y="3441367"/>
            <a:ext cx="165406" cy="209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D263CF95-2285-46C3-8CF4-DA510194F5CE}"/>
              </a:ext>
            </a:extLst>
          </p:cNvPr>
          <p:cNvCxnSpPr>
            <a:cxnSpLocks/>
            <a:stCxn id="515" idx="3"/>
            <a:endCxn id="514" idx="1"/>
          </p:cNvCxnSpPr>
          <p:nvPr/>
        </p:nvCxnSpPr>
        <p:spPr>
          <a:xfrm>
            <a:off x="1031175" y="3441044"/>
            <a:ext cx="165412" cy="241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012C5773-3E20-4EF0-A522-980B7524D3AC}"/>
              </a:ext>
            </a:extLst>
          </p:cNvPr>
          <p:cNvCxnSpPr>
            <a:cxnSpLocks/>
            <a:stCxn id="517" idx="3"/>
            <a:endCxn id="516" idx="1"/>
          </p:cNvCxnSpPr>
          <p:nvPr/>
        </p:nvCxnSpPr>
        <p:spPr>
          <a:xfrm>
            <a:off x="3648535" y="3441367"/>
            <a:ext cx="168281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CustomShape 23">
            <a:extLst>
              <a:ext uri="{FF2B5EF4-FFF2-40B4-BE49-F238E27FC236}">
                <a16:creationId xmlns:a16="http://schemas.microsoft.com/office/drawing/2014/main" id="{026831A8-FD29-410F-8A26-D16603BF6621}"/>
              </a:ext>
            </a:extLst>
          </p:cNvPr>
          <p:cNvSpPr/>
          <p:nvPr/>
        </p:nvSpPr>
        <p:spPr>
          <a:xfrm>
            <a:off x="4837598" y="3347626"/>
            <a:ext cx="1219956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Confounds regression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4AB763DF-6026-4220-9522-B0449A071F40}"/>
              </a:ext>
            </a:extLst>
          </p:cNvPr>
          <p:cNvSpPr txBox="1"/>
          <p:nvPr/>
        </p:nvSpPr>
        <p:spPr>
          <a:xfrm>
            <a:off x="5530478" y="3202883"/>
            <a:ext cx="53860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FSL/Python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3" name="CustomShape 23">
            <a:extLst>
              <a:ext uri="{FF2B5EF4-FFF2-40B4-BE49-F238E27FC236}">
                <a16:creationId xmlns:a16="http://schemas.microsoft.com/office/drawing/2014/main" id="{E8226342-F148-4FE8-8CCB-E4A4D9DA95C4}"/>
              </a:ext>
            </a:extLst>
          </p:cNvPr>
          <p:cNvSpPr/>
          <p:nvPr/>
        </p:nvSpPr>
        <p:spPr>
          <a:xfrm>
            <a:off x="207601" y="3868188"/>
            <a:ext cx="1282819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Task-based activations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4" name="CustomShape 23">
            <a:extLst>
              <a:ext uri="{FF2B5EF4-FFF2-40B4-BE49-F238E27FC236}">
                <a16:creationId xmlns:a16="http://schemas.microsoft.com/office/drawing/2014/main" id="{26EFD45F-6561-405F-9619-29D0A4F6E69C}"/>
              </a:ext>
            </a:extLst>
          </p:cNvPr>
          <p:cNvSpPr/>
          <p:nvPr/>
        </p:nvSpPr>
        <p:spPr>
          <a:xfrm>
            <a:off x="204085" y="4720967"/>
            <a:ext cx="1891443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Network template (dual) regression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3242903-1BA7-476E-848C-1867D0E38EF8}"/>
              </a:ext>
            </a:extLst>
          </p:cNvPr>
          <p:cNvSpPr txBox="1"/>
          <p:nvPr/>
        </p:nvSpPr>
        <p:spPr>
          <a:xfrm>
            <a:off x="1992631" y="3211200"/>
            <a:ext cx="32220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Python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14" name="CustomShape 23">
            <a:extLst>
              <a:ext uri="{FF2B5EF4-FFF2-40B4-BE49-F238E27FC236}">
                <a16:creationId xmlns:a16="http://schemas.microsoft.com/office/drawing/2014/main" id="{941A624C-5B28-48A1-AF23-ADACF889B6D3}"/>
              </a:ext>
            </a:extLst>
          </p:cNvPr>
          <p:cNvSpPr/>
          <p:nvPr/>
        </p:nvSpPr>
        <p:spPr>
          <a:xfrm>
            <a:off x="1196587" y="3346735"/>
            <a:ext cx="1118249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Grand mean scaling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AC3731D1-E8A0-4291-AEBB-0359B182E08F}"/>
              </a:ext>
            </a:extLst>
          </p:cNvPr>
          <p:cNvSpPr txBox="1"/>
          <p:nvPr/>
        </p:nvSpPr>
        <p:spPr>
          <a:xfrm>
            <a:off x="801950" y="3209937"/>
            <a:ext cx="2292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15" name="CustomShape 23">
            <a:extLst>
              <a:ext uri="{FF2B5EF4-FFF2-40B4-BE49-F238E27FC236}">
                <a16:creationId xmlns:a16="http://schemas.microsoft.com/office/drawing/2014/main" id="{395423A5-9889-4181-916D-B5A0E0652668}"/>
              </a:ext>
            </a:extLst>
          </p:cNvPr>
          <p:cNvSpPr/>
          <p:nvPr/>
        </p:nvSpPr>
        <p:spPr>
          <a:xfrm>
            <a:off x="18000" y="3344318"/>
            <a:ext cx="1013175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F7F43EC9-3652-4299-88D9-D6C4C32A9B09}"/>
              </a:ext>
            </a:extLst>
          </p:cNvPr>
          <p:cNvSpPr txBox="1"/>
          <p:nvPr/>
        </p:nvSpPr>
        <p:spPr>
          <a:xfrm>
            <a:off x="4130707" y="3208783"/>
            <a:ext cx="53860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FSL/Python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16" name="CustomShape 23">
            <a:extLst>
              <a:ext uri="{FF2B5EF4-FFF2-40B4-BE49-F238E27FC236}">
                <a16:creationId xmlns:a16="http://schemas.microsoft.com/office/drawing/2014/main" id="{259DDC0C-726A-4874-B595-FBC247DA066B}"/>
              </a:ext>
            </a:extLst>
          </p:cNvPr>
          <p:cNvSpPr/>
          <p:nvPr/>
        </p:nvSpPr>
        <p:spPr>
          <a:xfrm>
            <a:off x="3816816" y="3344641"/>
            <a:ext cx="828695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Temporal filter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7" name="CustomShape 23">
            <a:extLst>
              <a:ext uri="{FF2B5EF4-FFF2-40B4-BE49-F238E27FC236}">
                <a16:creationId xmlns:a16="http://schemas.microsoft.com/office/drawing/2014/main" id="{EAF5A3BB-F6C6-4D5A-8B62-9C8766FBF21B}"/>
              </a:ext>
            </a:extLst>
          </p:cNvPr>
          <p:cNvSpPr/>
          <p:nvPr/>
        </p:nvSpPr>
        <p:spPr>
          <a:xfrm>
            <a:off x="4697035" y="5163891"/>
            <a:ext cx="1149001" cy="193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Preprocessed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21" name="CustomShape 23">
            <a:extLst>
              <a:ext uri="{FF2B5EF4-FFF2-40B4-BE49-F238E27FC236}">
                <a16:creationId xmlns:a16="http://schemas.microsoft.com/office/drawing/2014/main" id="{22349579-9B38-4181-A66A-2E34DCC914D3}"/>
              </a:ext>
            </a:extLst>
          </p:cNvPr>
          <p:cNvSpPr/>
          <p:nvPr/>
        </p:nvSpPr>
        <p:spPr>
          <a:xfrm>
            <a:off x="3968" y="5163157"/>
            <a:ext cx="1831687" cy="193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Quality assessment user interface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70500417-086F-41A2-BC9D-FD5880CFE9E4}"/>
              </a:ext>
            </a:extLst>
          </p:cNvPr>
          <p:cNvCxnSpPr>
            <a:cxnSpLocks/>
            <a:stCxn id="521" idx="3"/>
            <a:endCxn id="522" idx="1"/>
          </p:cNvCxnSpPr>
          <p:nvPr/>
        </p:nvCxnSpPr>
        <p:spPr>
          <a:xfrm>
            <a:off x="1835655" y="5259883"/>
            <a:ext cx="775801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CustomShape 23">
            <a:extLst>
              <a:ext uri="{FF2B5EF4-FFF2-40B4-BE49-F238E27FC236}">
                <a16:creationId xmlns:a16="http://schemas.microsoft.com/office/drawing/2014/main" id="{A893AEB4-451B-4FBB-AF09-C1542CFF53DF}"/>
              </a:ext>
            </a:extLst>
          </p:cNvPr>
          <p:cNvSpPr/>
          <p:nvPr/>
        </p:nvSpPr>
        <p:spPr>
          <a:xfrm>
            <a:off x="214030" y="4293352"/>
            <a:ext cx="1371708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Seed-based connectivity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22" name="CustomShape 23">
            <a:extLst>
              <a:ext uri="{FF2B5EF4-FFF2-40B4-BE49-F238E27FC236}">
                <a16:creationId xmlns:a16="http://schemas.microsoft.com/office/drawing/2014/main" id="{A39AE438-D887-4CDE-A99D-1C56490244DB}"/>
              </a:ext>
            </a:extLst>
          </p:cNvPr>
          <p:cNvSpPr/>
          <p:nvPr/>
        </p:nvSpPr>
        <p:spPr>
          <a:xfrm>
            <a:off x="2611456" y="5163157"/>
            <a:ext cx="905362" cy="193452"/>
          </a:xfrm>
          <a:prstGeom prst="roundRect">
            <a:avLst>
              <a:gd name="adj" fmla="val 16667"/>
            </a:avLst>
          </a:prstGeom>
          <a:solidFill>
            <a:srgbClr val="FAF0D2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Group statistics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A251FB1-5C13-4112-B59C-890592F1611A}"/>
              </a:ext>
            </a:extLst>
          </p:cNvPr>
          <p:cNvSpPr txBox="1"/>
          <p:nvPr/>
        </p:nvSpPr>
        <p:spPr>
          <a:xfrm>
            <a:off x="2736047" y="4902082"/>
            <a:ext cx="67005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i="1" dirty="0">
                <a:solidFill>
                  <a:srgbClr val="002060"/>
                </a:solidFill>
                <a:effectLst/>
                <a:latin typeface="HelveticaNeueLT Std" panose="020B0604020202020204" pitchFamily="34" charset="0"/>
              </a:rPr>
              <a:t>Statistical map</a:t>
            </a:r>
            <a:endParaRPr lang="en-DE" sz="800" i="1" dirty="0">
              <a:solidFill>
                <a:srgbClr val="002060"/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8A8F9BF-2355-4158-AF1B-AB86973C9C7E}"/>
              </a:ext>
            </a:extLst>
          </p:cNvPr>
          <p:cNvSpPr txBox="1"/>
          <p:nvPr/>
        </p:nvSpPr>
        <p:spPr>
          <a:xfrm>
            <a:off x="1315582" y="373747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3AAB6DC8-8692-44D6-AC94-0C00959955DA}"/>
              </a:ext>
            </a:extLst>
          </p:cNvPr>
          <p:cNvSpPr txBox="1"/>
          <p:nvPr/>
        </p:nvSpPr>
        <p:spPr>
          <a:xfrm>
            <a:off x="1919027" y="4588710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6" name="CustomShape 23">
            <a:extLst>
              <a:ext uri="{FF2B5EF4-FFF2-40B4-BE49-F238E27FC236}">
                <a16:creationId xmlns:a16="http://schemas.microsoft.com/office/drawing/2014/main" id="{B445704B-123D-4316-874D-A00A4996E7D7}"/>
              </a:ext>
            </a:extLst>
          </p:cNvPr>
          <p:cNvSpPr/>
          <p:nvPr/>
        </p:nvSpPr>
        <p:spPr>
          <a:xfrm>
            <a:off x="5466848" y="4722762"/>
            <a:ext cx="37985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ReHo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AB99DB26-421C-42FD-99A4-0621A8B4DABD}"/>
              </a:ext>
            </a:extLst>
          </p:cNvPr>
          <p:cNvSpPr txBox="1"/>
          <p:nvPr/>
        </p:nvSpPr>
        <p:spPr>
          <a:xfrm>
            <a:off x="5631775" y="4590216"/>
            <a:ext cx="2292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677DF2C-3692-4C9D-860B-4DF292D1DC99}"/>
              </a:ext>
            </a:extLst>
          </p:cNvPr>
          <p:cNvSpPr txBox="1"/>
          <p:nvPr/>
        </p:nvSpPr>
        <p:spPr>
          <a:xfrm>
            <a:off x="1414280" y="416155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38" name="CustomShape 23">
            <a:extLst>
              <a:ext uri="{FF2B5EF4-FFF2-40B4-BE49-F238E27FC236}">
                <a16:creationId xmlns:a16="http://schemas.microsoft.com/office/drawing/2014/main" id="{4BC18C7F-104D-434E-9B7D-E3CE3D984BD3}"/>
              </a:ext>
            </a:extLst>
          </p:cNvPr>
          <p:cNvSpPr/>
          <p:nvPr/>
        </p:nvSpPr>
        <p:spPr>
          <a:xfrm>
            <a:off x="5452257" y="4296497"/>
            <a:ext cx="39484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fALFF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9CB68D77-7572-45E8-A388-9137557F2604}"/>
              </a:ext>
            </a:extLst>
          </p:cNvPr>
          <p:cNvSpPr txBox="1"/>
          <p:nvPr/>
        </p:nvSpPr>
        <p:spPr>
          <a:xfrm>
            <a:off x="5535488" y="4163951"/>
            <a:ext cx="32220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C-PAC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5" name="CustomShape 23">
            <a:extLst>
              <a:ext uri="{FF2B5EF4-FFF2-40B4-BE49-F238E27FC236}">
                <a16:creationId xmlns:a16="http://schemas.microsoft.com/office/drawing/2014/main" id="{F0BEA232-DF6B-463B-90B5-05D55248177A}"/>
              </a:ext>
            </a:extLst>
          </p:cNvPr>
          <p:cNvSpPr/>
          <p:nvPr/>
        </p:nvSpPr>
        <p:spPr>
          <a:xfrm>
            <a:off x="4131072" y="3866888"/>
            <a:ext cx="1715413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Atlas-based connectivity matrix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95186CE8-5A67-4A93-96FE-B0BEEBF66F84}"/>
              </a:ext>
            </a:extLst>
          </p:cNvPr>
          <p:cNvSpPr txBox="1"/>
          <p:nvPr/>
        </p:nvSpPr>
        <p:spPr>
          <a:xfrm>
            <a:off x="5526691" y="3734758"/>
            <a:ext cx="3173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Nilearn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71DBB-4253-44F1-A535-8B8855E566B1}"/>
              </a:ext>
            </a:extLst>
          </p:cNvPr>
          <p:cNvCxnSpPr>
            <a:cxnSpLocks/>
            <a:endCxn id="507" idx="3"/>
          </p:cNvCxnSpPr>
          <p:nvPr/>
        </p:nvCxnSpPr>
        <p:spPr>
          <a:xfrm rot="5400000">
            <a:off x="5178114" y="4365214"/>
            <a:ext cx="1563325" cy="227480"/>
          </a:xfrm>
          <a:prstGeom prst="bentConnector2">
            <a:avLst/>
          </a:prstGeom>
          <a:ln w="63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DA4352-8971-4BC5-9237-81D552E4BDEB}"/>
              </a:ext>
            </a:extLst>
          </p:cNvPr>
          <p:cNvCxnSpPr>
            <a:cxnSpLocks/>
            <a:stCxn id="505" idx="3"/>
          </p:cNvCxnSpPr>
          <p:nvPr/>
        </p:nvCxnSpPr>
        <p:spPr>
          <a:xfrm>
            <a:off x="5846485" y="3963614"/>
            <a:ext cx="22370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9959CC5-0213-4E00-A63C-D11F613B2032}"/>
              </a:ext>
            </a:extLst>
          </p:cNvPr>
          <p:cNvCxnSpPr>
            <a:cxnSpLocks/>
            <a:stCxn id="538" idx="3"/>
          </p:cNvCxnSpPr>
          <p:nvPr/>
        </p:nvCxnSpPr>
        <p:spPr>
          <a:xfrm>
            <a:off x="5847102" y="4393223"/>
            <a:ext cx="223084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4A9DDDF-5FDB-46D1-861F-38B0E9595962}"/>
              </a:ext>
            </a:extLst>
          </p:cNvPr>
          <p:cNvCxnSpPr>
            <a:cxnSpLocks/>
            <a:stCxn id="506" idx="3"/>
          </p:cNvCxnSpPr>
          <p:nvPr/>
        </p:nvCxnSpPr>
        <p:spPr>
          <a:xfrm>
            <a:off x="5846703" y="4819488"/>
            <a:ext cx="231423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B977CB5-2DA0-46F2-A5CF-19CB5C7F201D}"/>
              </a:ext>
            </a:extLst>
          </p:cNvPr>
          <p:cNvCxnSpPr>
            <a:cxnSpLocks/>
            <a:stCxn id="516" idx="3"/>
            <a:endCxn id="499" idx="1"/>
          </p:cNvCxnSpPr>
          <p:nvPr/>
        </p:nvCxnSpPr>
        <p:spPr>
          <a:xfrm>
            <a:off x="4645511" y="3441367"/>
            <a:ext cx="192087" cy="298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81EBC2D-DBD2-4F49-B05C-C8FAB9B029BE}"/>
              </a:ext>
            </a:extLst>
          </p:cNvPr>
          <p:cNvSpPr txBox="1"/>
          <p:nvPr/>
        </p:nvSpPr>
        <p:spPr>
          <a:xfrm>
            <a:off x="4657164" y="4587444"/>
            <a:ext cx="2308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188" name="CustomShape 23">
            <a:extLst>
              <a:ext uri="{FF2B5EF4-FFF2-40B4-BE49-F238E27FC236}">
                <a16:creationId xmlns:a16="http://schemas.microsoft.com/office/drawing/2014/main" id="{71C6E122-5D02-4343-BA45-71848DF09A05}"/>
              </a:ext>
            </a:extLst>
          </p:cNvPr>
          <p:cNvSpPr/>
          <p:nvPr/>
        </p:nvSpPr>
        <p:spPr>
          <a:xfrm>
            <a:off x="3864882" y="4721928"/>
            <a:ext cx="1020217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552" name="Connector: Elbow 551">
            <a:extLst>
              <a:ext uri="{FF2B5EF4-FFF2-40B4-BE49-F238E27FC236}">
                <a16:creationId xmlns:a16="http://schemas.microsoft.com/office/drawing/2014/main" id="{9BDD0686-91E0-4190-94C5-C4AE13264E07}"/>
              </a:ext>
            </a:extLst>
          </p:cNvPr>
          <p:cNvCxnSpPr>
            <a:cxnSpLocks/>
            <a:stCxn id="538" idx="1"/>
            <a:endCxn id="188" idx="0"/>
          </p:cNvCxnSpPr>
          <p:nvPr/>
        </p:nvCxnSpPr>
        <p:spPr>
          <a:xfrm rot="10800000" flipV="1">
            <a:off x="4374991" y="4393222"/>
            <a:ext cx="1077266" cy="328705"/>
          </a:xfrm>
          <a:prstGeom prst="bentConnector2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9E1832D-D366-4BFD-8D98-13424F599DBE}"/>
              </a:ext>
            </a:extLst>
          </p:cNvPr>
          <p:cNvCxnSpPr>
            <a:cxnSpLocks/>
          </p:cNvCxnSpPr>
          <p:nvPr/>
        </p:nvCxnSpPr>
        <p:spPr>
          <a:xfrm>
            <a:off x="1313054" y="1556936"/>
            <a:ext cx="0" cy="2278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7" name="CustomShape 23">
            <a:extLst>
              <a:ext uri="{FF2B5EF4-FFF2-40B4-BE49-F238E27FC236}">
                <a16:creationId xmlns:a16="http://schemas.microsoft.com/office/drawing/2014/main" id="{A8A9BC9B-C366-4113-93BD-F26615DD1462}"/>
              </a:ext>
            </a:extLst>
          </p:cNvPr>
          <p:cNvSpPr/>
          <p:nvPr/>
        </p:nvSpPr>
        <p:spPr>
          <a:xfrm>
            <a:off x="2480242" y="3344641"/>
            <a:ext cx="1168293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ICA-based denoising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3D8CC39-B9BE-41C9-959A-47523D39FB42}"/>
              </a:ext>
            </a:extLst>
          </p:cNvPr>
          <p:cNvSpPr txBox="1"/>
          <p:nvPr/>
        </p:nvSpPr>
        <p:spPr>
          <a:xfrm>
            <a:off x="3066900" y="3210964"/>
            <a:ext cx="5866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ICA-AROMA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D510E51-1AB8-411B-8AA6-D411A4053034}"/>
              </a:ext>
            </a:extLst>
          </p:cNvPr>
          <p:cNvCxnSpPr>
            <a:cxnSpLocks/>
            <a:stCxn id="506" idx="1"/>
            <a:endCxn id="188" idx="3"/>
          </p:cNvCxnSpPr>
          <p:nvPr/>
        </p:nvCxnSpPr>
        <p:spPr>
          <a:xfrm flipH="1" flipV="1">
            <a:off x="4885099" y="4818654"/>
            <a:ext cx="581749" cy="834"/>
          </a:xfrm>
          <a:prstGeom prst="straightConnector1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0EBAA64-0C8A-4E21-85A9-5C7376069F88}"/>
              </a:ext>
            </a:extLst>
          </p:cNvPr>
          <p:cNvCxnSpPr>
            <a:cxnSpLocks/>
            <a:stCxn id="499" idx="2"/>
          </p:cNvCxnSpPr>
          <p:nvPr/>
        </p:nvCxnSpPr>
        <p:spPr>
          <a:xfrm>
            <a:off x="5447576" y="3541078"/>
            <a:ext cx="0" cy="149538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07DE55-0F25-49B7-B061-3A4A9429CE02}"/>
              </a:ext>
            </a:extLst>
          </p:cNvPr>
          <p:cNvGrpSpPr/>
          <p:nvPr/>
        </p:nvGrpSpPr>
        <p:grpSpPr>
          <a:xfrm>
            <a:off x="18000" y="2480357"/>
            <a:ext cx="1675619" cy="330388"/>
            <a:chOff x="18000" y="2070812"/>
            <a:chExt cx="1675619" cy="330388"/>
          </a:xfrm>
        </p:grpSpPr>
        <p:sp>
          <p:nvSpPr>
            <p:cNvPr id="132" name="CustomShape 23">
              <a:extLst>
                <a:ext uri="{FF2B5EF4-FFF2-40B4-BE49-F238E27FC236}">
                  <a16:creationId xmlns:a16="http://schemas.microsoft.com/office/drawing/2014/main" id="{77A9880E-3175-4064-A944-4D1F1AD265C2}"/>
                </a:ext>
              </a:extLst>
            </p:cNvPr>
            <p:cNvSpPr/>
            <p:nvPr/>
          </p:nvSpPr>
          <p:spPr>
            <a:xfrm>
              <a:off x="18000" y="2206800"/>
              <a:ext cx="1667050" cy="194400"/>
            </a:xfrm>
            <a:prstGeom prst="roundRect">
              <a:avLst>
                <a:gd name="adj" fmla="val 0"/>
              </a:avLst>
            </a:prstGeom>
            <a:solidFill>
              <a:srgbClr val="E2F0D9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  <a:ea typeface="Helvetica Neue"/>
                </a:rPr>
                <a:t>Calculate confound time series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6A2BC6-8899-4118-A7D1-C6CD1B42F65D}"/>
                </a:ext>
              </a:extLst>
            </p:cNvPr>
            <p:cNvSpPr txBox="1"/>
            <p:nvPr/>
          </p:nvSpPr>
          <p:spPr>
            <a:xfrm>
              <a:off x="1371416" y="2070812"/>
              <a:ext cx="3222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Python</a:t>
              </a:r>
              <a:endParaRPr lang="en-DE" sz="8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CF1770A-6BBA-4427-B405-9403312A0A0C}"/>
              </a:ext>
            </a:extLst>
          </p:cNvPr>
          <p:cNvCxnSpPr>
            <a:cxnSpLocks/>
          </p:cNvCxnSpPr>
          <p:nvPr/>
        </p:nvCxnSpPr>
        <p:spPr>
          <a:xfrm>
            <a:off x="176818" y="1560813"/>
            <a:ext cx="0" cy="1055532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E5BED4F-6745-43CA-8EEC-700617A3DC8E}"/>
              </a:ext>
            </a:extLst>
          </p:cNvPr>
          <p:cNvCxnSpPr>
            <a:cxnSpLocks/>
            <a:endCxn id="483" idx="1"/>
          </p:cNvCxnSpPr>
          <p:nvPr/>
        </p:nvCxnSpPr>
        <p:spPr>
          <a:xfrm>
            <a:off x="1170950" y="1982533"/>
            <a:ext cx="1117272" cy="321589"/>
          </a:xfrm>
          <a:prstGeom prst="bentConnector3">
            <a:avLst>
              <a:gd name="adj1" fmla="val -138"/>
            </a:avLst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FF87CC6-685D-4784-84F5-4363B926C684}"/>
              </a:ext>
            </a:extLst>
          </p:cNvPr>
          <p:cNvCxnSpPr>
            <a:cxnSpLocks/>
          </p:cNvCxnSpPr>
          <p:nvPr/>
        </p:nvCxnSpPr>
        <p:spPr>
          <a:xfrm flipH="1">
            <a:off x="847930" y="1980150"/>
            <a:ext cx="1" cy="63069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23">
            <a:extLst>
              <a:ext uri="{FF2B5EF4-FFF2-40B4-BE49-F238E27FC236}">
                <a16:creationId xmlns:a16="http://schemas.microsoft.com/office/drawing/2014/main" id="{C3A18532-E8B7-4145-B8B3-15B3F7B12E06}"/>
              </a:ext>
            </a:extLst>
          </p:cNvPr>
          <p:cNvSpPr/>
          <p:nvPr/>
        </p:nvSpPr>
        <p:spPr>
          <a:xfrm>
            <a:off x="16927" y="273020"/>
            <a:ext cx="1332863" cy="1934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HALFpipe user interface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56" name="CustomShape 23">
            <a:extLst>
              <a:ext uri="{FF2B5EF4-FFF2-40B4-BE49-F238E27FC236}">
                <a16:creationId xmlns:a16="http://schemas.microsoft.com/office/drawing/2014/main" id="{1A934C51-27BB-4CD1-8995-18EB203D3D8B}"/>
              </a:ext>
            </a:extLst>
          </p:cNvPr>
          <p:cNvSpPr/>
          <p:nvPr/>
        </p:nvSpPr>
        <p:spPr>
          <a:xfrm>
            <a:off x="1521916" y="273020"/>
            <a:ext cx="951245" cy="1934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BIDS conversion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6C1B55C9-8204-48D9-A7C7-72D0B29E52B3}"/>
              </a:ext>
            </a:extLst>
          </p:cNvPr>
          <p:cNvCxnSpPr>
            <a:cxnSpLocks/>
            <a:stCxn id="455" idx="3"/>
          </p:cNvCxnSpPr>
          <p:nvPr/>
        </p:nvCxnSpPr>
        <p:spPr>
          <a:xfrm flipV="1">
            <a:off x="1349790" y="367558"/>
            <a:ext cx="169487" cy="218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CustomShape 23">
            <a:extLst>
              <a:ext uri="{FF2B5EF4-FFF2-40B4-BE49-F238E27FC236}">
                <a16:creationId xmlns:a16="http://schemas.microsoft.com/office/drawing/2014/main" id="{99DFEC20-A808-413B-8D05-E209F0013902}"/>
              </a:ext>
            </a:extLst>
          </p:cNvPr>
          <p:cNvSpPr/>
          <p:nvPr/>
        </p:nvSpPr>
        <p:spPr>
          <a:xfrm>
            <a:off x="16927" y="1361865"/>
            <a:ext cx="744380" cy="193452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BOLD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2" name="CustomShape 23">
            <a:extLst>
              <a:ext uri="{FF2B5EF4-FFF2-40B4-BE49-F238E27FC236}">
                <a16:creationId xmlns:a16="http://schemas.microsoft.com/office/drawing/2014/main" id="{5FC29696-8E9C-41AF-9D21-7BCBF44EBBF1}"/>
              </a:ext>
            </a:extLst>
          </p:cNvPr>
          <p:cNvSpPr/>
          <p:nvPr/>
        </p:nvSpPr>
        <p:spPr>
          <a:xfrm>
            <a:off x="16928" y="933289"/>
            <a:ext cx="654253" cy="193452"/>
          </a:xfrm>
          <a:prstGeom prst="roundRect">
            <a:avLst>
              <a:gd name="adj" fmla="val 0"/>
            </a:avLst>
          </a:prstGeom>
          <a:solidFill>
            <a:srgbClr val="D1E8FF">
              <a:alpha val="7098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T1w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7CBB0D1C-6541-45FF-82F6-EF7542AAF0B6}"/>
              </a:ext>
            </a:extLst>
          </p:cNvPr>
          <p:cNvCxnSpPr>
            <a:cxnSpLocks/>
            <a:stCxn id="462" idx="3"/>
            <a:endCxn id="461" idx="1"/>
          </p:cNvCxnSpPr>
          <p:nvPr/>
        </p:nvCxnSpPr>
        <p:spPr>
          <a:xfrm flipV="1">
            <a:off x="671181" y="1027828"/>
            <a:ext cx="689322" cy="218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326AB49-8C1A-48A3-9688-E50DC4B4A3B5}"/>
              </a:ext>
            </a:extLst>
          </p:cNvPr>
          <p:cNvCxnSpPr>
            <a:cxnSpLocks/>
            <a:stCxn id="461" idx="3"/>
            <a:endCxn id="464" idx="1"/>
          </p:cNvCxnSpPr>
          <p:nvPr/>
        </p:nvCxnSpPr>
        <p:spPr>
          <a:xfrm flipV="1">
            <a:off x="2468653" y="1025638"/>
            <a:ext cx="691414" cy="219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stomShape 23">
            <a:extLst>
              <a:ext uri="{FF2B5EF4-FFF2-40B4-BE49-F238E27FC236}">
                <a16:creationId xmlns:a16="http://schemas.microsoft.com/office/drawing/2014/main" id="{02E57B3E-9D4F-4925-ADF1-DD3D205A537B}"/>
              </a:ext>
            </a:extLst>
          </p:cNvPr>
          <p:cNvSpPr/>
          <p:nvPr/>
        </p:nvSpPr>
        <p:spPr>
          <a:xfrm>
            <a:off x="1360503" y="931102"/>
            <a:ext cx="1108150" cy="193452"/>
          </a:xfrm>
          <a:prstGeom prst="roundRect">
            <a:avLst>
              <a:gd name="adj" fmla="val 0"/>
            </a:avLst>
          </a:prstGeom>
          <a:solidFill>
            <a:srgbClr val="D1E8FF">
              <a:alpha val="7098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Bias field correction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FC18A904-9BAC-453D-9602-CFE10530DDAE}"/>
              </a:ext>
            </a:extLst>
          </p:cNvPr>
          <p:cNvSpPr txBox="1"/>
          <p:nvPr/>
        </p:nvSpPr>
        <p:spPr>
          <a:xfrm>
            <a:off x="2252737" y="817367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4" name="CustomShape 23">
            <a:extLst>
              <a:ext uri="{FF2B5EF4-FFF2-40B4-BE49-F238E27FC236}">
                <a16:creationId xmlns:a16="http://schemas.microsoft.com/office/drawing/2014/main" id="{C039C582-3C99-451B-A24A-1365A6931D75}"/>
              </a:ext>
            </a:extLst>
          </p:cNvPr>
          <p:cNvSpPr/>
          <p:nvPr/>
        </p:nvSpPr>
        <p:spPr>
          <a:xfrm>
            <a:off x="3160067" y="928912"/>
            <a:ext cx="820525" cy="193452"/>
          </a:xfrm>
          <a:prstGeom prst="roundRect">
            <a:avLst>
              <a:gd name="adj" fmla="val 0"/>
            </a:avLst>
          </a:prstGeom>
          <a:solidFill>
            <a:srgbClr val="D1E8FF">
              <a:alpha val="7098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Skull stripping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3D7B914-C7D4-460D-85F9-7F9211E19F9B}"/>
              </a:ext>
            </a:extLst>
          </p:cNvPr>
          <p:cNvSpPr txBox="1"/>
          <p:nvPr/>
        </p:nvSpPr>
        <p:spPr>
          <a:xfrm>
            <a:off x="3769205" y="817691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8F87229-E3D7-4EA0-9A4D-C209F6E90BA4}"/>
              </a:ext>
            </a:extLst>
          </p:cNvPr>
          <p:cNvCxnSpPr>
            <a:cxnSpLocks/>
            <a:stCxn id="464" idx="3"/>
            <a:endCxn id="468" idx="1"/>
          </p:cNvCxnSpPr>
          <p:nvPr/>
        </p:nvCxnSpPr>
        <p:spPr>
          <a:xfrm flipV="1">
            <a:off x="3980592" y="1023449"/>
            <a:ext cx="695944" cy="218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AEE715D-8563-41A6-932D-BF5267673297}"/>
              </a:ext>
            </a:extLst>
          </p:cNvPr>
          <p:cNvGrpSpPr/>
          <p:nvPr/>
        </p:nvGrpSpPr>
        <p:grpSpPr>
          <a:xfrm>
            <a:off x="4676536" y="813109"/>
            <a:ext cx="1177012" cy="307066"/>
            <a:chOff x="4676536" y="813109"/>
            <a:chExt cx="1177012" cy="307066"/>
          </a:xfrm>
        </p:grpSpPr>
        <p:sp>
          <p:nvSpPr>
            <p:cNvPr id="468" name="CustomShape 23">
              <a:extLst>
                <a:ext uri="{FF2B5EF4-FFF2-40B4-BE49-F238E27FC236}">
                  <a16:creationId xmlns:a16="http://schemas.microsoft.com/office/drawing/2014/main" id="{08D5387A-509A-4A26-BAAA-A3B9E53F1175}"/>
                </a:ext>
              </a:extLst>
            </p:cNvPr>
            <p:cNvSpPr/>
            <p:nvPr/>
          </p:nvSpPr>
          <p:spPr>
            <a:xfrm>
              <a:off x="4676536" y="926723"/>
              <a:ext cx="1161560" cy="193452"/>
            </a:xfrm>
            <a:prstGeom prst="roundRect">
              <a:avLst>
                <a:gd name="adj" fmla="val 0"/>
              </a:avLst>
            </a:prstGeom>
            <a:solidFill>
              <a:srgbClr val="D1E8FF">
                <a:alpha val="7098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  <a:ea typeface="Helvetica Neue"/>
                </a:rPr>
                <a:t>Spatial normalization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40FB0AF9-B3A0-43D7-82CF-C55B1FEDD11A}"/>
                </a:ext>
              </a:extLst>
            </p:cNvPr>
            <p:cNvSpPr txBox="1"/>
            <p:nvPr/>
          </p:nvSpPr>
          <p:spPr>
            <a:xfrm>
              <a:off x="5635540" y="813109"/>
              <a:ext cx="21800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ANTs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D33E67A5-B8B9-444C-B60C-81D02DE1FBA7}"/>
              </a:ext>
            </a:extLst>
          </p:cNvPr>
          <p:cNvCxnSpPr>
            <a:cxnSpLocks/>
            <a:stCxn id="460" idx="3"/>
            <a:endCxn id="482" idx="1"/>
          </p:cNvCxnSpPr>
          <p:nvPr/>
        </p:nvCxnSpPr>
        <p:spPr>
          <a:xfrm>
            <a:off x="761307" y="1458591"/>
            <a:ext cx="361134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4E411795-8FA8-408A-A735-8EC04EAA72F7}"/>
              </a:ext>
            </a:extLst>
          </p:cNvPr>
          <p:cNvCxnSpPr>
            <a:cxnSpLocks/>
            <a:stCxn id="482" idx="3"/>
            <a:endCxn id="474" idx="1"/>
          </p:cNvCxnSpPr>
          <p:nvPr/>
        </p:nvCxnSpPr>
        <p:spPr>
          <a:xfrm>
            <a:off x="2200227" y="1458591"/>
            <a:ext cx="335733" cy="161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CustomShape 23">
            <a:extLst>
              <a:ext uri="{FF2B5EF4-FFF2-40B4-BE49-F238E27FC236}">
                <a16:creationId xmlns:a16="http://schemas.microsoft.com/office/drawing/2014/main" id="{9B7132A5-585B-42D0-B41C-EDCAB9DC2BD6}"/>
              </a:ext>
            </a:extLst>
          </p:cNvPr>
          <p:cNvSpPr/>
          <p:nvPr/>
        </p:nvSpPr>
        <p:spPr>
          <a:xfrm>
            <a:off x="2535960" y="1363484"/>
            <a:ext cx="1865286" cy="193452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Susceptibility distortion estimation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F7CF738-B4F0-41C1-A625-A74157C80D04}"/>
              </a:ext>
            </a:extLst>
          </p:cNvPr>
          <p:cNvSpPr txBox="1"/>
          <p:nvPr/>
        </p:nvSpPr>
        <p:spPr>
          <a:xfrm>
            <a:off x="3300406" y="1251310"/>
            <a:ext cx="10884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AFNI/ANTs/FSL/FreeSurfer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467EEF58-A473-4E23-8540-855A5955BE22}"/>
              </a:ext>
            </a:extLst>
          </p:cNvPr>
          <p:cNvCxnSpPr>
            <a:cxnSpLocks/>
          </p:cNvCxnSpPr>
          <p:nvPr/>
        </p:nvCxnSpPr>
        <p:spPr>
          <a:xfrm>
            <a:off x="499866" y="1555317"/>
            <a:ext cx="0" cy="22945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CustomShape 23">
            <a:extLst>
              <a:ext uri="{FF2B5EF4-FFF2-40B4-BE49-F238E27FC236}">
                <a16:creationId xmlns:a16="http://schemas.microsoft.com/office/drawing/2014/main" id="{37E16E14-3072-4C52-9F48-3EB04101E0ED}"/>
              </a:ext>
            </a:extLst>
          </p:cNvPr>
          <p:cNvSpPr/>
          <p:nvPr/>
        </p:nvSpPr>
        <p:spPr>
          <a:xfrm>
            <a:off x="348755" y="1784772"/>
            <a:ext cx="1315189" cy="193452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Head motion estimation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C22D0448-DAE5-4F4E-B523-0A22E1017CA2}"/>
              </a:ext>
            </a:extLst>
          </p:cNvPr>
          <p:cNvSpPr txBox="1"/>
          <p:nvPr/>
        </p:nvSpPr>
        <p:spPr>
          <a:xfrm>
            <a:off x="1505246" y="1669036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07F818B-B062-4DEF-ADF8-E9592311F33E}"/>
              </a:ext>
            </a:extLst>
          </p:cNvPr>
          <p:cNvCxnSpPr>
            <a:cxnSpLocks/>
          </p:cNvCxnSpPr>
          <p:nvPr/>
        </p:nvCxnSpPr>
        <p:spPr>
          <a:xfrm>
            <a:off x="2021300" y="1550324"/>
            <a:ext cx="0" cy="23550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CustomShape 23">
            <a:extLst>
              <a:ext uri="{FF2B5EF4-FFF2-40B4-BE49-F238E27FC236}">
                <a16:creationId xmlns:a16="http://schemas.microsoft.com/office/drawing/2014/main" id="{0F690FBF-8C79-46E0-9A3E-3C7C353518E0}"/>
              </a:ext>
            </a:extLst>
          </p:cNvPr>
          <p:cNvSpPr/>
          <p:nvPr/>
        </p:nvSpPr>
        <p:spPr>
          <a:xfrm>
            <a:off x="1868150" y="1786665"/>
            <a:ext cx="1068075" cy="193452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Align to T1w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9EDF1B8D-0DB9-47D2-8C0F-8B39A6B998E7}"/>
              </a:ext>
            </a:extLst>
          </p:cNvPr>
          <p:cNvSpPr txBox="1"/>
          <p:nvPr/>
        </p:nvSpPr>
        <p:spPr>
          <a:xfrm>
            <a:off x="2777388" y="1671633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D688369-DAE4-4447-8B1C-8F1BD63BCEC9}"/>
              </a:ext>
            </a:extLst>
          </p:cNvPr>
          <p:cNvSpPr txBox="1"/>
          <p:nvPr/>
        </p:nvSpPr>
        <p:spPr>
          <a:xfrm>
            <a:off x="1683831" y="1250230"/>
            <a:ext cx="5097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AFNI/Python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82" name="CustomShape 23">
            <a:extLst>
              <a:ext uri="{FF2B5EF4-FFF2-40B4-BE49-F238E27FC236}">
                <a16:creationId xmlns:a16="http://schemas.microsoft.com/office/drawing/2014/main" id="{D9E80CB4-2789-42D4-BD42-B7985625A653}"/>
              </a:ext>
            </a:extLst>
          </p:cNvPr>
          <p:cNvSpPr/>
          <p:nvPr/>
        </p:nvSpPr>
        <p:spPr>
          <a:xfrm>
            <a:off x="1122441" y="1361865"/>
            <a:ext cx="1077786" cy="193452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Generate reference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83" name="CustomShape 23">
            <a:extLst>
              <a:ext uri="{FF2B5EF4-FFF2-40B4-BE49-F238E27FC236}">
                <a16:creationId xmlns:a16="http://schemas.microsoft.com/office/drawing/2014/main" id="{5D6860A7-E3AC-483E-8960-3D201E769723}"/>
              </a:ext>
            </a:extLst>
          </p:cNvPr>
          <p:cNvSpPr/>
          <p:nvPr/>
        </p:nvSpPr>
        <p:spPr>
          <a:xfrm>
            <a:off x="2288222" y="2207396"/>
            <a:ext cx="1508892" cy="193452"/>
          </a:xfrm>
          <a:prstGeom prst="roundRect">
            <a:avLst>
              <a:gd name="adj" fmla="val 0"/>
            </a:avLst>
          </a:prstGeom>
          <a:solidFill>
            <a:srgbClr val="FFDAC1">
              <a:alpha val="68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Combine spatial transforms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661A387D-40E7-4F2B-86A1-0639089FC2C9}"/>
              </a:ext>
            </a:extLst>
          </p:cNvPr>
          <p:cNvSpPr txBox="1"/>
          <p:nvPr/>
        </p:nvSpPr>
        <p:spPr>
          <a:xfrm>
            <a:off x="3585444" y="2090527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CA2D3457-2217-4A41-827F-EFB31ECF3637}"/>
              </a:ext>
            </a:extLst>
          </p:cNvPr>
          <p:cNvCxnSpPr>
            <a:cxnSpLocks/>
          </p:cNvCxnSpPr>
          <p:nvPr/>
        </p:nvCxnSpPr>
        <p:spPr>
          <a:xfrm>
            <a:off x="2612160" y="1977941"/>
            <a:ext cx="0" cy="22945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E31CED0-219A-49F1-A7DD-BD5837BAAEBF}"/>
              </a:ext>
            </a:extLst>
          </p:cNvPr>
          <p:cNvCxnSpPr>
            <a:cxnSpLocks/>
          </p:cNvCxnSpPr>
          <p:nvPr/>
        </p:nvCxnSpPr>
        <p:spPr>
          <a:xfrm>
            <a:off x="3388623" y="1556936"/>
            <a:ext cx="0" cy="6504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Connector: Elbow 486">
            <a:extLst>
              <a:ext uri="{FF2B5EF4-FFF2-40B4-BE49-F238E27FC236}">
                <a16:creationId xmlns:a16="http://schemas.microsoft.com/office/drawing/2014/main" id="{E9D770E9-4C6C-40AE-A2FB-B710749CADA6}"/>
              </a:ext>
            </a:extLst>
          </p:cNvPr>
          <p:cNvCxnSpPr>
            <a:cxnSpLocks/>
            <a:stCxn id="468" idx="3"/>
            <a:endCxn id="483" idx="3"/>
          </p:cNvCxnSpPr>
          <p:nvPr/>
        </p:nvCxnSpPr>
        <p:spPr>
          <a:xfrm flipH="1">
            <a:off x="3797114" y="1023449"/>
            <a:ext cx="2040982" cy="1280673"/>
          </a:xfrm>
          <a:prstGeom prst="bentConnector3">
            <a:avLst>
              <a:gd name="adj1" fmla="val -112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26959482-685D-4046-90EE-9ECD7D7C35C0}"/>
              </a:ext>
            </a:extLst>
          </p:cNvPr>
          <p:cNvCxnSpPr>
            <a:cxnSpLocks/>
            <a:stCxn id="483" idx="2"/>
            <a:endCxn id="489" idx="0"/>
          </p:cNvCxnSpPr>
          <p:nvPr/>
        </p:nvCxnSpPr>
        <p:spPr>
          <a:xfrm>
            <a:off x="3042668" y="2400848"/>
            <a:ext cx="5" cy="217092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CustomShape 23">
            <a:extLst>
              <a:ext uri="{FF2B5EF4-FFF2-40B4-BE49-F238E27FC236}">
                <a16:creationId xmlns:a16="http://schemas.microsoft.com/office/drawing/2014/main" id="{8C636FBD-3CD1-403A-8031-E10D5455085E}"/>
              </a:ext>
            </a:extLst>
          </p:cNvPr>
          <p:cNvSpPr/>
          <p:nvPr/>
        </p:nvSpPr>
        <p:spPr>
          <a:xfrm>
            <a:off x="2370576" y="2617940"/>
            <a:ext cx="1344193" cy="193452"/>
          </a:xfrm>
          <a:prstGeom prst="roundRect">
            <a:avLst>
              <a:gd name="adj" fmla="val 0"/>
            </a:avLst>
          </a:prstGeom>
          <a:solidFill>
            <a:srgbClr val="FFDAC1">
              <a:alpha val="68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Resample in atlas space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8DF917E-9462-4410-8F85-D19EC8A97214}"/>
              </a:ext>
            </a:extLst>
          </p:cNvPr>
          <p:cNvSpPr txBox="1"/>
          <p:nvPr/>
        </p:nvSpPr>
        <p:spPr>
          <a:xfrm>
            <a:off x="3496756" y="2501947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8AC7406D-64EF-42C4-94E6-96933ED5639E}"/>
              </a:ext>
            </a:extLst>
          </p:cNvPr>
          <p:cNvSpPr txBox="1"/>
          <p:nvPr/>
        </p:nvSpPr>
        <p:spPr>
          <a:xfrm>
            <a:off x="3333" y="578040"/>
            <a:ext cx="661006" cy="211203"/>
          </a:xfrm>
          <a:prstGeom prst="rect">
            <a:avLst/>
          </a:prstGeom>
          <a:noFill/>
        </p:spPr>
        <p:txBody>
          <a:bodyPr wrap="square" lIns="0" tIns="36000" rIns="36000" bIns="36000" rtlCol="0">
            <a:spAutoFit/>
          </a:bodyPr>
          <a:lstStyle/>
          <a:p>
            <a:r>
              <a:rPr lang="en-US" sz="900" u="sng" dirty="0">
                <a:effectLst/>
                <a:latin typeface="HelveticaNeueLT Std" panose="020B0604020202020204" pitchFamily="34" charset="0"/>
              </a:rPr>
              <a:t>fMRIPrep</a:t>
            </a:r>
            <a:endParaRPr lang="en-DE" sz="900" u="sng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4616E067-000C-4E4E-BDF7-17028BAF0D27}"/>
              </a:ext>
            </a:extLst>
          </p:cNvPr>
          <p:cNvCxnSpPr>
            <a:cxnSpLocks/>
          </p:cNvCxnSpPr>
          <p:nvPr/>
        </p:nvCxnSpPr>
        <p:spPr>
          <a:xfrm>
            <a:off x="4231164" y="5624296"/>
            <a:ext cx="0" cy="15919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E267A497-18BF-48FC-A956-6A0D09822D10}"/>
              </a:ext>
            </a:extLst>
          </p:cNvPr>
          <p:cNvCxnSpPr>
            <a:cxnSpLocks/>
          </p:cNvCxnSpPr>
          <p:nvPr/>
        </p:nvCxnSpPr>
        <p:spPr>
          <a:xfrm>
            <a:off x="6849" y="5786155"/>
            <a:ext cx="6062238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1FAEDE22-EE4D-46FC-BD0B-82A22838B34C}"/>
              </a:ext>
            </a:extLst>
          </p:cNvPr>
          <p:cNvCxnSpPr>
            <a:cxnSpLocks/>
          </p:cNvCxnSpPr>
          <p:nvPr/>
        </p:nvCxnSpPr>
        <p:spPr>
          <a:xfrm flipH="1">
            <a:off x="1279940" y="3878861"/>
            <a:ext cx="1" cy="23040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2340D78E-7FB6-4A6A-9A41-0E4B29854FFC}"/>
              </a:ext>
            </a:extLst>
          </p:cNvPr>
          <p:cNvCxnSpPr>
            <a:cxnSpLocks/>
          </p:cNvCxnSpPr>
          <p:nvPr/>
        </p:nvCxnSpPr>
        <p:spPr>
          <a:xfrm flipH="1">
            <a:off x="524587" y="5623973"/>
            <a:ext cx="1" cy="15952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EB0F728B-1CB2-4C99-AB13-9AC4904ECBB1}"/>
              </a:ext>
            </a:extLst>
          </p:cNvPr>
          <p:cNvCxnSpPr>
            <a:cxnSpLocks/>
          </p:cNvCxnSpPr>
          <p:nvPr/>
        </p:nvCxnSpPr>
        <p:spPr>
          <a:xfrm flipH="1">
            <a:off x="3064388" y="5624296"/>
            <a:ext cx="1" cy="159197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DDF3335D-F2D6-4EC6-B4F4-9F09BAB31C23}"/>
              </a:ext>
            </a:extLst>
          </p:cNvPr>
          <p:cNvCxnSpPr>
            <a:cxnSpLocks/>
          </p:cNvCxnSpPr>
          <p:nvPr/>
        </p:nvCxnSpPr>
        <p:spPr>
          <a:xfrm>
            <a:off x="6848" y="5786156"/>
            <a:ext cx="0" cy="111774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B65B8162-D331-4091-AE6D-DAF31849E36C}"/>
              </a:ext>
            </a:extLst>
          </p:cNvPr>
          <p:cNvCxnSpPr>
            <a:cxnSpLocks/>
            <a:endCxn id="503" idx="1"/>
          </p:cNvCxnSpPr>
          <p:nvPr/>
        </p:nvCxnSpPr>
        <p:spPr>
          <a:xfrm>
            <a:off x="3843100" y="3464746"/>
            <a:ext cx="20075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EC1375D2-E7CD-4CA5-BB3F-7D6CD06A01FB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11278" y="6476281"/>
            <a:ext cx="20275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61BB87AE-3EAF-40F1-BF17-37B1819B31F7}"/>
              </a:ext>
            </a:extLst>
          </p:cNvPr>
          <p:cNvCxnSpPr>
            <a:cxnSpLocks/>
            <a:endCxn id="504" idx="1"/>
          </p:cNvCxnSpPr>
          <p:nvPr/>
        </p:nvCxnSpPr>
        <p:spPr>
          <a:xfrm>
            <a:off x="3968" y="6903896"/>
            <a:ext cx="200117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Connector: Elbow 531">
            <a:extLst>
              <a:ext uri="{FF2B5EF4-FFF2-40B4-BE49-F238E27FC236}">
                <a16:creationId xmlns:a16="http://schemas.microsoft.com/office/drawing/2014/main" id="{F30ECFA4-126D-4E14-97F8-C3DB50D3F703}"/>
              </a:ext>
            </a:extLst>
          </p:cNvPr>
          <p:cNvCxnSpPr>
            <a:cxnSpLocks/>
            <a:endCxn id="522" idx="0"/>
          </p:cNvCxnSpPr>
          <p:nvPr/>
        </p:nvCxnSpPr>
        <p:spPr>
          <a:xfrm rot="16200000" flipH="1">
            <a:off x="1309056" y="5494279"/>
            <a:ext cx="1947238" cy="156292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05B14BA4-0BA8-4119-A785-E83113E490C8}"/>
              </a:ext>
            </a:extLst>
          </p:cNvPr>
          <p:cNvCxnSpPr>
            <a:cxnSpLocks/>
            <a:stCxn id="524" idx="3"/>
          </p:cNvCxnSpPr>
          <p:nvPr/>
        </p:nvCxnSpPr>
        <p:spPr>
          <a:xfrm>
            <a:off x="1585738" y="6476281"/>
            <a:ext cx="1478399" cy="0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AFC0CA7F-4FB0-4679-83B2-5C562C970F58}"/>
              </a:ext>
            </a:extLst>
          </p:cNvPr>
          <p:cNvCxnSpPr>
            <a:cxnSpLocks/>
            <a:stCxn id="504" idx="3"/>
            <a:endCxn id="188" idx="1"/>
          </p:cNvCxnSpPr>
          <p:nvPr/>
        </p:nvCxnSpPr>
        <p:spPr>
          <a:xfrm>
            <a:off x="2095528" y="6903896"/>
            <a:ext cx="1769354" cy="961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FDFC58-0C0A-4D5D-9494-B2CBE7E171F3}"/>
              </a:ext>
            </a:extLst>
          </p:cNvPr>
          <p:cNvGrpSpPr/>
          <p:nvPr/>
        </p:nvGrpSpPr>
        <p:grpSpPr>
          <a:xfrm>
            <a:off x="1448176" y="4538226"/>
            <a:ext cx="1226199" cy="309625"/>
            <a:chOff x="4837598" y="4542885"/>
            <a:chExt cx="1226199" cy="309625"/>
          </a:xfrm>
        </p:grpSpPr>
        <p:sp>
          <p:nvSpPr>
            <p:cNvPr id="499" name="CustomShape 23">
              <a:extLst>
                <a:ext uri="{FF2B5EF4-FFF2-40B4-BE49-F238E27FC236}">
                  <a16:creationId xmlns:a16="http://schemas.microsoft.com/office/drawing/2014/main" id="{026831A8-FD29-410F-8A26-D16603BF6621}"/>
                </a:ext>
              </a:extLst>
            </p:cNvPr>
            <p:cNvSpPr/>
            <p:nvPr/>
          </p:nvSpPr>
          <p:spPr>
            <a:xfrm>
              <a:off x="4837598" y="4659058"/>
              <a:ext cx="1219956" cy="193452"/>
            </a:xfrm>
            <a:prstGeom prst="roundRect">
              <a:avLst>
                <a:gd name="adj" fmla="val 0"/>
              </a:avLst>
            </a:prstGeom>
            <a:solidFill>
              <a:srgbClr val="FFD1E7">
                <a:alpha val="6500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</a:rPr>
                <a:t>Confounds regression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4AB763DF-6026-4220-9522-B0449A071F40}"/>
                </a:ext>
              </a:extLst>
            </p:cNvPr>
            <p:cNvSpPr txBox="1"/>
            <p:nvPr/>
          </p:nvSpPr>
          <p:spPr>
            <a:xfrm>
              <a:off x="5594117" y="4542885"/>
              <a:ext cx="46968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FSL/Python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sp>
        <p:nvSpPr>
          <p:cNvPr id="504" name="CustomShape 23">
            <a:extLst>
              <a:ext uri="{FF2B5EF4-FFF2-40B4-BE49-F238E27FC236}">
                <a16:creationId xmlns:a16="http://schemas.microsoft.com/office/drawing/2014/main" id="{26EFD45F-6561-405F-9619-29D0A4F6E69C}"/>
              </a:ext>
            </a:extLst>
          </p:cNvPr>
          <p:cNvSpPr/>
          <p:nvPr/>
        </p:nvSpPr>
        <p:spPr>
          <a:xfrm>
            <a:off x="204085" y="6807170"/>
            <a:ext cx="1891443" cy="193452"/>
          </a:xfrm>
          <a:prstGeom prst="roundRect">
            <a:avLst>
              <a:gd name="adj" fmla="val 0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Network template (dual) regression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3242903-1BA7-476E-848C-1867D0E38EF8}"/>
              </a:ext>
            </a:extLst>
          </p:cNvPr>
          <p:cNvSpPr txBox="1"/>
          <p:nvPr/>
        </p:nvSpPr>
        <p:spPr>
          <a:xfrm>
            <a:off x="2277180" y="3255717"/>
            <a:ext cx="28052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Python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14" name="CustomShape 23">
            <a:extLst>
              <a:ext uri="{FF2B5EF4-FFF2-40B4-BE49-F238E27FC236}">
                <a16:creationId xmlns:a16="http://schemas.microsoft.com/office/drawing/2014/main" id="{941A624C-5B28-48A1-AF23-ADACF889B6D3}"/>
              </a:ext>
            </a:extLst>
          </p:cNvPr>
          <p:cNvSpPr/>
          <p:nvPr/>
        </p:nvSpPr>
        <p:spPr>
          <a:xfrm>
            <a:off x="1439457" y="3372207"/>
            <a:ext cx="1118249" cy="193452"/>
          </a:xfrm>
          <a:prstGeom prst="roundRect">
            <a:avLst>
              <a:gd name="adj" fmla="val 0"/>
            </a:avLst>
          </a:prstGeom>
          <a:solidFill>
            <a:srgbClr val="FFD1E7">
              <a:alpha val="6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Grand mean scaling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AC3731D1-E8A0-4291-AEBB-0359B182E08F}"/>
              </a:ext>
            </a:extLst>
          </p:cNvPr>
          <p:cNvSpPr txBox="1"/>
          <p:nvPr/>
        </p:nvSpPr>
        <p:spPr>
          <a:xfrm>
            <a:off x="3353220" y="2926446"/>
            <a:ext cx="19877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15" name="CustomShape 23">
            <a:extLst>
              <a:ext uri="{FF2B5EF4-FFF2-40B4-BE49-F238E27FC236}">
                <a16:creationId xmlns:a16="http://schemas.microsoft.com/office/drawing/2014/main" id="{395423A5-9889-4181-916D-B5A0E0652668}"/>
              </a:ext>
            </a:extLst>
          </p:cNvPr>
          <p:cNvSpPr/>
          <p:nvPr/>
        </p:nvSpPr>
        <p:spPr>
          <a:xfrm>
            <a:off x="2538812" y="3041782"/>
            <a:ext cx="1013175" cy="193452"/>
          </a:xfrm>
          <a:prstGeom prst="roundRect">
            <a:avLst>
              <a:gd name="adj" fmla="val 0"/>
            </a:avLst>
          </a:prstGeom>
          <a:solidFill>
            <a:srgbClr val="FFD1E7">
              <a:alpha val="6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332B5C-7292-4275-AFAA-02727ED40388}"/>
              </a:ext>
            </a:extLst>
          </p:cNvPr>
          <p:cNvGrpSpPr/>
          <p:nvPr/>
        </p:nvGrpSpPr>
        <p:grpSpPr>
          <a:xfrm>
            <a:off x="1794793" y="4113499"/>
            <a:ext cx="830278" cy="309205"/>
            <a:chOff x="3816816" y="4540320"/>
            <a:chExt cx="830278" cy="309205"/>
          </a:xfrm>
        </p:grpSpPr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F7F43EC9-3652-4299-88D9-D6C4C32A9B09}"/>
                </a:ext>
              </a:extLst>
            </p:cNvPr>
            <p:cNvSpPr txBox="1"/>
            <p:nvPr/>
          </p:nvSpPr>
          <p:spPr>
            <a:xfrm>
              <a:off x="4177414" y="4540320"/>
              <a:ext cx="46968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FSL/Python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516" name="CustomShape 23">
              <a:extLst>
                <a:ext uri="{FF2B5EF4-FFF2-40B4-BE49-F238E27FC236}">
                  <a16:creationId xmlns:a16="http://schemas.microsoft.com/office/drawing/2014/main" id="{259DDC0C-726A-4874-B595-FBC247DA066B}"/>
                </a:ext>
              </a:extLst>
            </p:cNvPr>
            <p:cNvSpPr/>
            <p:nvPr/>
          </p:nvSpPr>
          <p:spPr>
            <a:xfrm>
              <a:off x="3816816" y="4656073"/>
              <a:ext cx="828695" cy="193452"/>
            </a:xfrm>
            <a:prstGeom prst="roundRect">
              <a:avLst>
                <a:gd name="adj" fmla="val 0"/>
              </a:avLst>
            </a:prstGeom>
            <a:solidFill>
              <a:srgbClr val="FFD1E7">
                <a:alpha val="6500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</a:rPr>
                <a:t>Temporal filter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</p:grpSp>
      <p:sp>
        <p:nvSpPr>
          <p:cNvPr id="507" name="CustomShape 23">
            <a:extLst>
              <a:ext uri="{FF2B5EF4-FFF2-40B4-BE49-F238E27FC236}">
                <a16:creationId xmlns:a16="http://schemas.microsoft.com/office/drawing/2014/main" id="{EAF5A3BB-F6C6-4D5A-8B62-9C8766FBF21B}"/>
              </a:ext>
            </a:extLst>
          </p:cNvPr>
          <p:cNvSpPr/>
          <p:nvPr/>
        </p:nvSpPr>
        <p:spPr>
          <a:xfrm>
            <a:off x="4697035" y="7250094"/>
            <a:ext cx="1149001" cy="193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Preprocessed image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21" name="CustomShape 23">
            <a:extLst>
              <a:ext uri="{FF2B5EF4-FFF2-40B4-BE49-F238E27FC236}">
                <a16:creationId xmlns:a16="http://schemas.microsoft.com/office/drawing/2014/main" id="{22349579-9B38-4181-A66A-2E34DCC914D3}"/>
              </a:ext>
            </a:extLst>
          </p:cNvPr>
          <p:cNvSpPr/>
          <p:nvPr/>
        </p:nvSpPr>
        <p:spPr>
          <a:xfrm>
            <a:off x="3968" y="7249360"/>
            <a:ext cx="1831687" cy="193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Quality assessment user interface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70500417-086F-41A2-BC9D-FD5880CFE9E4}"/>
              </a:ext>
            </a:extLst>
          </p:cNvPr>
          <p:cNvCxnSpPr>
            <a:cxnSpLocks/>
            <a:stCxn id="521" idx="3"/>
            <a:endCxn id="522" idx="1"/>
          </p:cNvCxnSpPr>
          <p:nvPr/>
        </p:nvCxnSpPr>
        <p:spPr>
          <a:xfrm>
            <a:off x="1835655" y="7346086"/>
            <a:ext cx="775801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CustomShape 23">
            <a:extLst>
              <a:ext uri="{FF2B5EF4-FFF2-40B4-BE49-F238E27FC236}">
                <a16:creationId xmlns:a16="http://schemas.microsoft.com/office/drawing/2014/main" id="{A893AEB4-451B-4FBB-AF09-C1542CFF53DF}"/>
              </a:ext>
            </a:extLst>
          </p:cNvPr>
          <p:cNvSpPr/>
          <p:nvPr/>
        </p:nvSpPr>
        <p:spPr>
          <a:xfrm>
            <a:off x="214030" y="6379555"/>
            <a:ext cx="1371708" cy="193452"/>
          </a:xfrm>
          <a:prstGeom prst="roundRect">
            <a:avLst>
              <a:gd name="adj" fmla="val 0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Seed-based connectivity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22" name="CustomShape 23">
            <a:extLst>
              <a:ext uri="{FF2B5EF4-FFF2-40B4-BE49-F238E27FC236}">
                <a16:creationId xmlns:a16="http://schemas.microsoft.com/office/drawing/2014/main" id="{A39AE438-D887-4CDE-A99D-1C56490244DB}"/>
              </a:ext>
            </a:extLst>
          </p:cNvPr>
          <p:cNvSpPr/>
          <p:nvPr/>
        </p:nvSpPr>
        <p:spPr>
          <a:xfrm>
            <a:off x="2611456" y="7249360"/>
            <a:ext cx="905362" cy="193452"/>
          </a:xfrm>
          <a:prstGeom prst="roundRect">
            <a:avLst>
              <a:gd name="adj" fmla="val 16667"/>
            </a:avLst>
          </a:prstGeom>
          <a:solidFill>
            <a:srgbClr val="FAF0D2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Group statistics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A251FB1-5C13-4112-B59C-890592F1611A}"/>
              </a:ext>
            </a:extLst>
          </p:cNvPr>
          <p:cNvSpPr txBox="1"/>
          <p:nvPr/>
        </p:nvSpPr>
        <p:spPr>
          <a:xfrm>
            <a:off x="2736047" y="6988285"/>
            <a:ext cx="67005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i="1" dirty="0">
                <a:solidFill>
                  <a:srgbClr val="002060"/>
                </a:solidFill>
                <a:effectLst/>
                <a:latin typeface="HelveticaNeueLT Std" panose="020B0604020202020204" pitchFamily="34" charset="0"/>
              </a:rPr>
              <a:t>Statistical map</a:t>
            </a:r>
            <a:endParaRPr lang="en-DE" sz="800" i="1" dirty="0">
              <a:solidFill>
                <a:srgbClr val="002060"/>
              </a:solidFill>
              <a:effectLst/>
              <a:latin typeface="HelveticaNeueLT Std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B69A9D-0A60-4106-BC3B-C4646694E486}"/>
              </a:ext>
            </a:extLst>
          </p:cNvPr>
          <p:cNvGrpSpPr/>
          <p:nvPr/>
        </p:nvGrpSpPr>
        <p:grpSpPr>
          <a:xfrm>
            <a:off x="4043852" y="3255292"/>
            <a:ext cx="1290723" cy="306180"/>
            <a:chOff x="207601" y="5841663"/>
            <a:chExt cx="1290723" cy="306180"/>
          </a:xfrm>
        </p:grpSpPr>
        <p:sp>
          <p:nvSpPr>
            <p:cNvPr id="503" name="CustomShape 23">
              <a:extLst>
                <a:ext uri="{FF2B5EF4-FFF2-40B4-BE49-F238E27FC236}">
                  <a16:creationId xmlns:a16="http://schemas.microsoft.com/office/drawing/2014/main" id="{E8226342-F148-4FE8-8CCB-E4A4D9DA95C4}"/>
                </a:ext>
              </a:extLst>
            </p:cNvPr>
            <p:cNvSpPr/>
            <p:nvPr/>
          </p:nvSpPr>
          <p:spPr>
            <a:xfrm>
              <a:off x="207601" y="5954391"/>
              <a:ext cx="1282819" cy="193452"/>
            </a:xfrm>
            <a:prstGeom prst="roundRect">
              <a:avLst>
                <a:gd name="adj" fmla="val 0"/>
              </a:avLst>
            </a:prstGeom>
            <a:solidFill>
              <a:srgbClr val="BBEBD6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</a:rPr>
                <a:t>Task-based activations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8A8F9BF-2355-4158-AF1B-AB86973C9C7E}"/>
                </a:ext>
              </a:extLst>
            </p:cNvPr>
            <p:cNvSpPr txBox="1"/>
            <p:nvPr/>
          </p:nvSpPr>
          <p:spPr>
            <a:xfrm>
              <a:off x="1339626" y="5841663"/>
              <a:ext cx="15869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FSL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3AAB6DC8-8692-44D6-AC94-0C00959955DA}"/>
              </a:ext>
            </a:extLst>
          </p:cNvPr>
          <p:cNvSpPr txBox="1"/>
          <p:nvPr/>
        </p:nvSpPr>
        <p:spPr>
          <a:xfrm>
            <a:off x="1943071" y="6692902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6" name="CustomShape 23">
            <a:extLst>
              <a:ext uri="{FF2B5EF4-FFF2-40B4-BE49-F238E27FC236}">
                <a16:creationId xmlns:a16="http://schemas.microsoft.com/office/drawing/2014/main" id="{B445704B-123D-4316-874D-A00A4996E7D7}"/>
              </a:ext>
            </a:extLst>
          </p:cNvPr>
          <p:cNvSpPr/>
          <p:nvPr/>
        </p:nvSpPr>
        <p:spPr>
          <a:xfrm>
            <a:off x="5466848" y="6808965"/>
            <a:ext cx="37985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ReHo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AB99DB26-421C-42FD-99A4-0621A8B4DABD}"/>
              </a:ext>
            </a:extLst>
          </p:cNvPr>
          <p:cNvSpPr txBox="1"/>
          <p:nvPr/>
        </p:nvSpPr>
        <p:spPr>
          <a:xfrm>
            <a:off x="5662233" y="6694408"/>
            <a:ext cx="19877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677DF2C-3692-4C9D-860B-4DF292D1DC99}"/>
              </a:ext>
            </a:extLst>
          </p:cNvPr>
          <p:cNvSpPr txBox="1"/>
          <p:nvPr/>
        </p:nvSpPr>
        <p:spPr>
          <a:xfrm>
            <a:off x="1438324" y="6265743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38" name="CustomShape 23">
            <a:extLst>
              <a:ext uri="{FF2B5EF4-FFF2-40B4-BE49-F238E27FC236}">
                <a16:creationId xmlns:a16="http://schemas.microsoft.com/office/drawing/2014/main" id="{4BC18C7F-104D-434E-9B7D-E3CE3D984BD3}"/>
              </a:ext>
            </a:extLst>
          </p:cNvPr>
          <p:cNvSpPr/>
          <p:nvPr/>
        </p:nvSpPr>
        <p:spPr>
          <a:xfrm>
            <a:off x="5452257" y="6382700"/>
            <a:ext cx="39484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fALFF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9CB68D77-7572-45E8-A388-9137557F2604}"/>
              </a:ext>
            </a:extLst>
          </p:cNvPr>
          <p:cNvSpPr txBox="1"/>
          <p:nvPr/>
        </p:nvSpPr>
        <p:spPr>
          <a:xfrm>
            <a:off x="5577167" y="6268143"/>
            <a:ext cx="28052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C-PAC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05" name="CustomShape 23">
            <a:extLst>
              <a:ext uri="{FF2B5EF4-FFF2-40B4-BE49-F238E27FC236}">
                <a16:creationId xmlns:a16="http://schemas.microsoft.com/office/drawing/2014/main" id="{F0BEA232-DF6B-463B-90B5-05D55248177A}"/>
              </a:ext>
            </a:extLst>
          </p:cNvPr>
          <p:cNvSpPr/>
          <p:nvPr/>
        </p:nvSpPr>
        <p:spPr>
          <a:xfrm>
            <a:off x="4131072" y="5953091"/>
            <a:ext cx="1715413" cy="193452"/>
          </a:xfrm>
          <a:prstGeom prst="roundRect">
            <a:avLst>
              <a:gd name="adj" fmla="val 0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Atlas-based connectivity matrix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95186CE8-5A67-4A93-96FE-B0BEEBF66F84}"/>
              </a:ext>
            </a:extLst>
          </p:cNvPr>
          <p:cNvSpPr txBox="1"/>
          <p:nvPr/>
        </p:nvSpPr>
        <p:spPr>
          <a:xfrm>
            <a:off x="5566767" y="5838950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Nilearn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71DBB-4253-44F1-A535-8B8855E566B1}"/>
              </a:ext>
            </a:extLst>
          </p:cNvPr>
          <p:cNvCxnSpPr>
            <a:cxnSpLocks/>
            <a:endCxn id="507" idx="3"/>
          </p:cNvCxnSpPr>
          <p:nvPr/>
        </p:nvCxnSpPr>
        <p:spPr>
          <a:xfrm rot="5400000">
            <a:off x="5178114" y="6451417"/>
            <a:ext cx="1563325" cy="227480"/>
          </a:xfrm>
          <a:prstGeom prst="bentConnector2">
            <a:avLst/>
          </a:prstGeom>
          <a:ln w="63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DA4352-8971-4BC5-9237-81D552E4BDEB}"/>
              </a:ext>
            </a:extLst>
          </p:cNvPr>
          <p:cNvCxnSpPr>
            <a:cxnSpLocks/>
            <a:stCxn id="505" idx="3"/>
          </p:cNvCxnSpPr>
          <p:nvPr/>
        </p:nvCxnSpPr>
        <p:spPr>
          <a:xfrm>
            <a:off x="5846485" y="6049817"/>
            <a:ext cx="22370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9959CC5-0213-4E00-A63C-D11F613B2032}"/>
              </a:ext>
            </a:extLst>
          </p:cNvPr>
          <p:cNvCxnSpPr>
            <a:cxnSpLocks/>
            <a:stCxn id="538" idx="3"/>
          </p:cNvCxnSpPr>
          <p:nvPr/>
        </p:nvCxnSpPr>
        <p:spPr>
          <a:xfrm>
            <a:off x="5847102" y="6479426"/>
            <a:ext cx="223084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4A9DDDF-5FDB-46D1-861F-38B0E9595962}"/>
              </a:ext>
            </a:extLst>
          </p:cNvPr>
          <p:cNvCxnSpPr>
            <a:cxnSpLocks/>
            <a:stCxn id="506" idx="3"/>
          </p:cNvCxnSpPr>
          <p:nvPr/>
        </p:nvCxnSpPr>
        <p:spPr>
          <a:xfrm>
            <a:off x="5846703" y="6905691"/>
            <a:ext cx="231423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81EBC2D-DBD2-4F49-B05C-C8FAB9B029BE}"/>
              </a:ext>
            </a:extLst>
          </p:cNvPr>
          <p:cNvSpPr txBox="1"/>
          <p:nvPr/>
        </p:nvSpPr>
        <p:spPr>
          <a:xfrm>
            <a:off x="4689214" y="6691636"/>
            <a:ext cx="19877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AFNI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188" name="CustomShape 23">
            <a:extLst>
              <a:ext uri="{FF2B5EF4-FFF2-40B4-BE49-F238E27FC236}">
                <a16:creationId xmlns:a16="http://schemas.microsoft.com/office/drawing/2014/main" id="{71C6E122-5D02-4343-BA45-71848DF09A05}"/>
              </a:ext>
            </a:extLst>
          </p:cNvPr>
          <p:cNvSpPr/>
          <p:nvPr/>
        </p:nvSpPr>
        <p:spPr>
          <a:xfrm>
            <a:off x="3864882" y="6808131"/>
            <a:ext cx="1020217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552" name="Connector: Elbow 551">
            <a:extLst>
              <a:ext uri="{FF2B5EF4-FFF2-40B4-BE49-F238E27FC236}">
                <a16:creationId xmlns:a16="http://schemas.microsoft.com/office/drawing/2014/main" id="{9BDD0686-91E0-4190-94C5-C4AE13264E07}"/>
              </a:ext>
            </a:extLst>
          </p:cNvPr>
          <p:cNvCxnSpPr>
            <a:cxnSpLocks/>
            <a:stCxn id="538" idx="1"/>
            <a:endCxn id="188" idx="0"/>
          </p:cNvCxnSpPr>
          <p:nvPr/>
        </p:nvCxnSpPr>
        <p:spPr>
          <a:xfrm rot="10800000" flipV="1">
            <a:off x="4374991" y="6479425"/>
            <a:ext cx="1077266" cy="328705"/>
          </a:xfrm>
          <a:prstGeom prst="bentConnector2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9E1832D-D366-4BFD-8D98-13424F599DBE}"/>
              </a:ext>
            </a:extLst>
          </p:cNvPr>
          <p:cNvCxnSpPr>
            <a:cxnSpLocks/>
          </p:cNvCxnSpPr>
          <p:nvPr/>
        </p:nvCxnSpPr>
        <p:spPr>
          <a:xfrm>
            <a:off x="1313054" y="1556936"/>
            <a:ext cx="0" cy="2278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B4F4CF8-03B2-4696-BC98-EEB5E6BBD4E5}"/>
              </a:ext>
            </a:extLst>
          </p:cNvPr>
          <p:cNvGrpSpPr/>
          <p:nvPr/>
        </p:nvGrpSpPr>
        <p:grpSpPr>
          <a:xfrm>
            <a:off x="1450246" y="3689126"/>
            <a:ext cx="1173357" cy="307027"/>
            <a:chOff x="1532568" y="3689126"/>
            <a:chExt cx="1173357" cy="307027"/>
          </a:xfrm>
        </p:grpSpPr>
        <p:sp>
          <p:nvSpPr>
            <p:cNvPr id="517" name="CustomShape 23">
              <a:extLst>
                <a:ext uri="{FF2B5EF4-FFF2-40B4-BE49-F238E27FC236}">
                  <a16:creationId xmlns:a16="http://schemas.microsoft.com/office/drawing/2014/main" id="{A8A9BC9B-C366-4113-93BD-F26615DD1462}"/>
                </a:ext>
              </a:extLst>
            </p:cNvPr>
            <p:cNvSpPr/>
            <p:nvPr/>
          </p:nvSpPr>
          <p:spPr>
            <a:xfrm>
              <a:off x="1532568" y="3802701"/>
              <a:ext cx="1168293" cy="193452"/>
            </a:xfrm>
            <a:prstGeom prst="roundRect">
              <a:avLst>
                <a:gd name="adj" fmla="val 0"/>
              </a:avLst>
            </a:prstGeom>
            <a:solidFill>
              <a:srgbClr val="FFD1E7">
                <a:alpha val="6500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effectLst/>
                  <a:latin typeface="HelveticaNeueLT Std" panose="020B0604020202020204" pitchFamily="34" charset="0"/>
                </a:rPr>
                <a:t>ICA-based denoising</a:t>
              </a:r>
              <a:endParaRPr lang="en-US" sz="900" spc="-1" dirty="0">
                <a:effectLst/>
                <a:latin typeface="HelveticaNeueLT Std" panose="020B0604020202020204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3D8CC39-B9BE-41C9-959A-47523D39FB42}"/>
                </a:ext>
              </a:extLst>
            </p:cNvPr>
            <p:cNvSpPr txBox="1"/>
            <p:nvPr/>
          </p:nvSpPr>
          <p:spPr>
            <a:xfrm>
              <a:off x="2196170" y="3689126"/>
              <a:ext cx="50975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NeueLT Std" panose="020B0604020202020204" pitchFamily="34" charset="0"/>
                </a:rPr>
                <a:t>ICA-AROMA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D510E51-1AB8-411B-8AA6-D411A4053034}"/>
              </a:ext>
            </a:extLst>
          </p:cNvPr>
          <p:cNvCxnSpPr>
            <a:cxnSpLocks/>
            <a:stCxn id="506" idx="1"/>
            <a:endCxn id="188" idx="3"/>
          </p:cNvCxnSpPr>
          <p:nvPr/>
        </p:nvCxnSpPr>
        <p:spPr>
          <a:xfrm flipH="1" flipV="1">
            <a:off x="4885099" y="6904857"/>
            <a:ext cx="581749" cy="834"/>
          </a:xfrm>
          <a:prstGeom prst="straightConnector1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0EBAA64-0C8A-4E21-85A9-5C7376069F88}"/>
              </a:ext>
            </a:extLst>
          </p:cNvPr>
          <p:cNvCxnSpPr>
            <a:cxnSpLocks/>
          </p:cNvCxnSpPr>
          <p:nvPr/>
        </p:nvCxnSpPr>
        <p:spPr>
          <a:xfrm>
            <a:off x="5447576" y="5627281"/>
            <a:ext cx="0" cy="149538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stomShape 23">
            <a:extLst>
              <a:ext uri="{FF2B5EF4-FFF2-40B4-BE49-F238E27FC236}">
                <a16:creationId xmlns:a16="http://schemas.microsoft.com/office/drawing/2014/main" id="{77A9880E-3175-4064-A944-4D1F1AD265C2}"/>
              </a:ext>
            </a:extLst>
          </p:cNvPr>
          <p:cNvSpPr/>
          <p:nvPr/>
        </p:nvSpPr>
        <p:spPr>
          <a:xfrm>
            <a:off x="102659" y="2616345"/>
            <a:ext cx="1667050" cy="194400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effectLst/>
                <a:latin typeface="HelveticaNeueLT Std" panose="020B0604020202020204" pitchFamily="34" charset="0"/>
                <a:ea typeface="Helvetica Neue"/>
              </a:rPr>
              <a:t>Calculate confound time series</a:t>
            </a:r>
            <a:endParaRPr lang="en-US" sz="900" spc="-1" dirty="0">
              <a:effectLst/>
              <a:latin typeface="HelveticaNeueLT Std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6A2BC6-8899-4118-A7D1-C6CD1B42F65D}"/>
              </a:ext>
            </a:extLst>
          </p:cNvPr>
          <p:cNvSpPr txBox="1"/>
          <p:nvPr/>
        </p:nvSpPr>
        <p:spPr>
          <a:xfrm>
            <a:off x="1497753" y="2499402"/>
            <a:ext cx="28052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NeueLT Std" panose="020B0604020202020204" pitchFamily="34" charset="0"/>
              </a:rPr>
              <a:t>Python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NeueLT Std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CF1770A-6BBA-4427-B405-9403312A0A0C}"/>
              </a:ext>
            </a:extLst>
          </p:cNvPr>
          <p:cNvCxnSpPr>
            <a:cxnSpLocks/>
          </p:cNvCxnSpPr>
          <p:nvPr/>
        </p:nvCxnSpPr>
        <p:spPr>
          <a:xfrm>
            <a:off x="275245" y="1560813"/>
            <a:ext cx="0" cy="1055532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E5BED4F-6745-43CA-8EEC-700617A3DC8E}"/>
              </a:ext>
            </a:extLst>
          </p:cNvPr>
          <p:cNvCxnSpPr>
            <a:cxnSpLocks/>
            <a:endCxn id="483" idx="1"/>
          </p:cNvCxnSpPr>
          <p:nvPr/>
        </p:nvCxnSpPr>
        <p:spPr>
          <a:xfrm>
            <a:off x="1170950" y="1982533"/>
            <a:ext cx="1117272" cy="321589"/>
          </a:xfrm>
          <a:prstGeom prst="bentConnector3">
            <a:avLst>
              <a:gd name="adj1" fmla="val -138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FF87CC6-685D-4784-84F5-4363B926C684}"/>
              </a:ext>
            </a:extLst>
          </p:cNvPr>
          <p:cNvCxnSpPr>
            <a:cxnSpLocks/>
          </p:cNvCxnSpPr>
          <p:nvPr/>
        </p:nvCxnSpPr>
        <p:spPr>
          <a:xfrm flipH="1">
            <a:off x="847930" y="1980150"/>
            <a:ext cx="1" cy="63069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D0D8E6-9559-453F-8C8E-74B38AE97965}"/>
              </a:ext>
            </a:extLst>
          </p:cNvPr>
          <p:cNvCxnSpPr>
            <a:cxnSpLocks/>
          </p:cNvCxnSpPr>
          <p:nvPr/>
        </p:nvCxnSpPr>
        <p:spPr>
          <a:xfrm>
            <a:off x="1998582" y="3138294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36744C2-67B5-4592-A852-48155F1AF721}"/>
              </a:ext>
            </a:extLst>
          </p:cNvPr>
          <p:cNvCxnSpPr>
            <a:cxnSpLocks/>
          </p:cNvCxnSpPr>
          <p:nvPr/>
        </p:nvCxnSpPr>
        <p:spPr>
          <a:xfrm>
            <a:off x="2397539" y="6049817"/>
            <a:ext cx="0" cy="42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10B337D-8E2E-46DC-B1EA-D2D264F835BF}"/>
              </a:ext>
            </a:extLst>
          </p:cNvPr>
          <p:cNvCxnSpPr>
            <a:cxnSpLocks/>
            <a:stCxn id="489" idx="2"/>
            <a:endCxn id="515" idx="0"/>
          </p:cNvCxnSpPr>
          <p:nvPr/>
        </p:nvCxnSpPr>
        <p:spPr>
          <a:xfrm>
            <a:off x="3042673" y="2811392"/>
            <a:ext cx="2727" cy="23039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6094FF99-7833-4709-AB4E-C7C2E69D15B1}"/>
              </a:ext>
            </a:extLst>
          </p:cNvPr>
          <p:cNvCxnSpPr>
            <a:cxnSpLocks/>
          </p:cNvCxnSpPr>
          <p:nvPr/>
        </p:nvCxnSpPr>
        <p:spPr>
          <a:xfrm>
            <a:off x="421416" y="4420961"/>
            <a:ext cx="657798" cy="431549"/>
          </a:xfrm>
          <a:prstGeom prst="bentConnector3">
            <a:avLst>
              <a:gd name="adj1" fmla="val 60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DD82556-28D4-4569-BAAA-6C93840D6409}"/>
              </a:ext>
            </a:extLst>
          </p:cNvPr>
          <p:cNvCxnSpPr>
            <a:cxnSpLocks/>
          </p:cNvCxnSpPr>
          <p:nvPr/>
        </p:nvCxnSpPr>
        <p:spPr>
          <a:xfrm>
            <a:off x="421416" y="4420961"/>
            <a:ext cx="6577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CB257D-77DE-483F-BF4E-6B7E591A6C69}"/>
              </a:ext>
            </a:extLst>
          </p:cNvPr>
          <p:cNvCxnSpPr>
            <a:cxnSpLocks/>
          </p:cNvCxnSpPr>
          <p:nvPr/>
        </p:nvCxnSpPr>
        <p:spPr>
          <a:xfrm>
            <a:off x="2390705" y="2924177"/>
            <a:ext cx="6546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CAA458-583C-410C-BB63-845CE9346853}"/>
              </a:ext>
            </a:extLst>
          </p:cNvPr>
          <p:cNvCxnSpPr>
            <a:cxnSpLocks/>
          </p:cNvCxnSpPr>
          <p:nvPr/>
        </p:nvCxnSpPr>
        <p:spPr>
          <a:xfrm>
            <a:off x="2390705" y="2924177"/>
            <a:ext cx="0" cy="2099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C984534-2FEA-4047-81C0-C66EB4960E4D}"/>
              </a:ext>
            </a:extLst>
          </p:cNvPr>
          <p:cNvCxnSpPr>
            <a:cxnSpLocks/>
          </p:cNvCxnSpPr>
          <p:nvPr/>
        </p:nvCxnSpPr>
        <p:spPr>
          <a:xfrm>
            <a:off x="1607659" y="2806563"/>
            <a:ext cx="0" cy="334511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5A8CF67-01E0-416E-81AD-2BB9EE3EAEB4}"/>
              </a:ext>
            </a:extLst>
          </p:cNvPr>
          <p:cNvCxnSpPr>
            <a:cxnSpLocks/>
          </p:cNvCxnSpPr>
          <p:nvPr/>
        </p:nvCxnSpPr>
        <p:spPr>
          <a:xfrm flipV="1">
            <a:off x="2002992" y="3138508"/>
            <a:ext cx="540000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73F694C-A103-469D-BECA-A409C87C9145}"/>
              </a:ext>
            </a:extLst>
          </p:cNvPr>
          <p:cNvCxnSpPr>
            <a:cxnSpLocks/>
          </p:cNvCxnSpPr>
          <p:nvPr/>
        </p:nvCxnSpPr>
        <p:spPr>
          <a:xfrm>
            <a:off x="1607659" y="3138362"/>
            <a:ext cx="386029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5236572-0EA2-44F5-A899-3D0474458A06}"/>
              </a:ext>
            </a:extLst>
          </p:cNvPr>
          <p:cNvCxnSpPr>
            <a:cxnSpLocks/>
          </p:cNvCxnSpPr>
          <p:nvPr/>
        </p:nvCxnSpPr>
        <p:spPr>
          <a:xfrm>
            <a:off x="2002992" y="3570162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3417B2-6D5D-4CC0-8856-8750C1F53EB2}"/>
              </a:ext>
            </a:extLst>
          </p:cNvPr>
          <p:cNvCxnSpPr>
            <a:cxnSpLocks/>
          </p:cNvCxnSpPr>
          <p:nvPr/>
        </p:nvCxnSpPr>
        <p:spPr>
          <a:xfrm>
            <a:off x="1343147" y="3253260"/>
            <a:ext cx="654694" cy="0"/>
          </a:xfrm>
          <a:prstGeom prst="line">
            <a:avLst/>
          </a:prstGeom>
          <a:ln w="22225" cmpd="dbl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1074AEB-BAB7-4D08-BA15-D5EA756EB79C}"/>
              </a:ext>
            </a:extLst>
          </p:cNvPr>
          <p:cNvCxnSpPr>
            <a:cxnSpLocks/>
          </p:cNvCxnSpPr>
          <p:nvPr/>
        </p:nvCxnSpPr>
        <p:spPr>
          <a:xfrm>
            <a:off x="1348298" y="3684823"/>
            <a:ext cx="654694" cy="0"/>
          </a:xfrm>
          <a:prstGeom prst="line">
            <a:avLst/>
          </a:prstGeom>
          <a:ln w="22225" cmpd="dbl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96736A5-DA30-4DAE-A3A5-E43A1B5698AB}"/>
              </a:ext>
            </a:extLst>
          </p:cNvPr>
          <p:cNvCxnSpPr>
            <a:cxnSpLocks/>
          </p:cNvCxnSpPr>
          <p:nvPr/>
        </p:nvCxnSpPr>
        <p:spPr>
          <a:xfrm>
            <a:off x="1285849" y="3241853"/>
            <a:ext cx="0" cy="1262414"/>
          </a:xfrm>
          <a:prstGeom prst="line">
            <a:avLst/>
          </a:prstGeom>
          <a:ln w="22225" cmpd="dbl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Connector: Elbow 574">
            <a:extLst>
              <a:ext uri="{FF2B5EF4-FFF2-40B4-BE49-F238E27FC236}">
                <a16:creationId xmlns:a16="http://schemas.microsoft.com/office/drawing/2014/main" id="{F05BABD6-5292-494D-8B27-EAAAE1F7E956}"/>
              </a:ext>
            </a:extLst>
          </p:cNvPr>
          <p:cNvCxnSpPr/>
          <p:nvPr/>
        </p:nvCxnSpPr>
        <p:spPr>
          <a:xfrm>
            <a:off x="275245" y="3346450"/>
            <a:ext cx="914400" cy="914400"/>
          </a:xfrm>
          <a:prstGeom prst="bentConnector3">
            <a:avLst/>
          </a:prstGeom>
          <a:ln w="22225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EDAEBBB-DB0B-4BD5-B5AB-01E50D90EFBA}"/>
              </a:ext>
            </a:extLst>
          </p:cNvPr>
          <p:cNvCxnSpPr>
            <a:cxnSpLocks/>
          </p:cNvCxnSpPr>
          <p:nvPr/>
        </p:nvCxnSpPr>
        <p:spPr>
          <a:xfrm>
            <a:off x="2003660" y="3998299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38A2DB7-81AB-45B0-B060-CF2D5FD3722E}"/>
              </a:ext>
            </a:extLst>
          </p:cNvPr>
          <p:cNvCxnSpPr>
            <a:cxnSpLocks/>
          </p:cNvCxnSpPr>
          <p:nvPr/>
        </p:nvCxnSpPr>
        <p:spPr>
          <a:xfrm>
            <a:off x="2011771" y="4420961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1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A35B6C-357F-4003-81BF-78D7D444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11078"/>
              </p:ext>
            </p:extLst>
          </p:nvPr>
        </p:nvGraphicFramePr>
        <p:xfrm>
          <a:off x="0" y="277799"/>
          <a:ext cx="5759451" cy="14263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01000328"/>
                    </a:ext>
                  </a:extLst>
                </a:gridCol>
                <a:gridCol w="2361111">
                  <a:extLst>
                    <a:ext uri="{9D8B030D-6E8A-4147-A177-3AD203B41FA5}">
                      <a16:colId xmlns:a16="http://schemas.microsoft.com/office/drawing/2014/main" val="2850757639"/>
                    </a:ext>
                  </a:extLst>
                </a:gridCol>
                <a:gridCol w="2483940">
                  <a:extLst>
                    <a:ext uri="{9D8B030D-6E8A-4147-A177-3AD203B41FA5}">
                      <a16:colId xmlns:a16="http://schemas.microsoft.com/office/drawing/2014/main" val="1141820482"/>
                    </a:ext>
                  </a:extLst>
                </a:gridCol>
              </a:tblGrid>
              <a:tr h="238184">
                <a:tc>
                  <a:txBody>
                    <a:bodyPr/>
                    <a:lstStyle/>
                    <a:p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0" marR="10800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HelveticaNeueLT Std Med" panose="020B0604020202020204" pitchFamily="34" charset="0"/>
                        </a:rPr>
                        <a:t>Example 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HelveticaNeueLT Std Med" panose="020B0604020202020204" pitchFamily="34" charset="0"/>
                        </a:rPr>
                        <a:t>Example 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85631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elveticaNeueLT Std" panose="020B0604020202020204" pitchFamily="34" charset="0"/>
                        </a:rPr>
                        <a:t>Path template</a:t>
                      </a:r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Essential PragmataPro" panose="02000509030000020004" pitchFamily="49" charset="0"/>
                        </a:rPr>
                        <a:t>/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{subject}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Essential PragmataPro" panose="02000509030000020004" pitchFamily="49" charset="0"/>
                        </a:rPr>
                        <a:t>/subject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{subject}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{task}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43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elveticaNeueLT Std" panose="020B0604020202020204" pitchFamily="34" charset="0"/>
                        </a:rPr>
                        <a:t>Matches</a:t>
                      </a:r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subject01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subject02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subject03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phantom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01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rest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02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rest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03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rest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03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task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elveticaNeueLT Std" panose="020B0604020202020204" pitchFamily="34" charset="0"/>
                        </a:rPr>
                        <a:t>Does not match</a:t>
                      </a:r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data/subject01/bold_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task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subfolder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/subject01/bold_rest.nii.gz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phantom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subfolder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/subject01/bold_rest.nii.gz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394</Words>
  <Application>Microsoft Office PowerPoint</Application>
  <PresentationFormat>Custom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Essential PragmataPro</vt:lpstr>
      <vt:lpstr>HelveticaNeueLT Std</vt:lpstr>
      <vt:lpstr>HelveticaNeueLT Std Med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Waller, Lea</dc:creator>
  <cp:lastModifiedBy>Waller, Lea</cp:lastModifiedBy>
  <cp:revision>6</cp:revision>
  <dcterms:created xsi:type="dcterms:W3CDTF">2021-05-04T05:08:53Z</dcterms:created>
  <dcterms:modified xsi:type="dcterms:W3CDTF">2021-12-06T13:15:23Z</dcterms:modified>
</cp:coreProperties>
</file>