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0" r:id="rId3"/>
    <p:sldId id="259" r:id="rId4"/>
    <p:sldId id="257" r:id="rId5"/>
  </p:sldIdLst>
  <p:sldSz cx="11520488" cy="12239625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37" userDrawn="1">
          <p15:clr>
            <a:srgbClr val="A4A3A4"/>
          </p15:clr>
        </p15:guide>
        <p15:guide id="2" pos="1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ED"/>
    <a:srgbClr val="D7FFEE"/>
    <a:srgbClr val="FFFFFF"/>
    <a:srgbClr val="FCE0CE"/>
    <a:srgbClr val="DBEBFB"/>
    <a:srgbClr val="E8FCC8"/>
    <a:srgbClr val="FFF9C5"/>
    <a:srgbClr val="C00000"/>
    <a:srgbClr val="C9FFE8"/>
    <a:srgbClr val="FFD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52347F-6DC1-4AC6-97F0-323591CA33BA}" v="255" dt="2021-05-06T07:08:27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2" autoAdjust="0"/>
    <p:restoredTop sz="94660"/>
  </p:normalViewPr>
  <p:slideViewPr>
    <p:cSldViewPr snapToGrid="0" showGuides="1">
      <p:cViewPr>
        <p:scale>
          <a:sx n="136" d="100"/>
          <a:sy n="136" d="100"/>
        </p:scale>
        <p:origin x="-387" y="-432"/>
      </p:cViewPr>
      <p:guideLst>
        <p:guide orient="horz" pos="3537"/>
        <p:guide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2003106"/>
            <a:ext cx="9792415" cy="4261203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6428637"/>
            <a:ext cx="8640366" cy="2955075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837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594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651647"/>
            <a:ext cx="2484105" cy="103725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651647"/>
            <a:ext cx="7308310" cy="103725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645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319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3051410"/>
            <a:ext cx="9936421" cy="5091343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8190919"/>
            <a:ext cx="9936421" cy="2677417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856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3258233"/>
            <a:ext cx="4896207" cy="77659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3258233"/>
            <a:ext cx="4896207" cy="77659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877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651649"/>
            <a:ext cx="9936421" cy="2365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3000409"/>
            <a:ext cx="4873706" cy="147045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4470863"/>
            <a:ext cx="4873706" cy="6575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3000409"/>
            <a:ext cx="4897708" cy="147045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4470863"/>
            <a:ext cx="4897708" cy="6575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930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967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922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815975"/>
            <a:ext cx="3715657" cy="2855913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762282"/>
            <a:ext cx="5832247" cy="8698067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671887"/>
            <a:ext cx="3715657" cy="6802626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881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815975"/>
            <a:ext cx="3715657" cy="2855913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762282"/>
            <a:ext cx="5832247" cy="8698067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671887"/>
            <a:ext cx="3715657" cy="6802626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07E2-DC95-41A1-ABB3-0A2AA8B93991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12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651649"/>
            <a:ext cx="9936421" cy="236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3258233"/>
            <a:ext cx="9936421" cy="776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1344322"/>
            <a:ext cx="2592110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807E2-DC95-41A1-ABB3-0A2AA8B93991}" type="datetimeFigureOut">
              <a:rPr lang="en-DE" smtClean="0"/>
              <a:t>07/01/2022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1344322"/>
            <a:ext cx="3888165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1344322"/>
            <a:ext cx="2592110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B6CE-DC2D-4C53-B83D-F1691A46F1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692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F00BAA9-5A89-446F-89C3-A87F1B3E701B}"/>
              </a:ext>
            </a:extLst>
          </p:cNvPr>
          <p:cNvSpPr/>
          <p:nvPr/>
        </p:nvSpPr>
        <p:spPr>
          <a:xfrm>
            <a:off x="2767853" y="3691928"/>
            <a:ext cx="4856627" cy="22919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CustomShape 23">
            <a:extLst>
              <a:ext uri="{FF2B5EF4-FFF2-40B4-BE49-F238E27FC236}">
                <a16:creationId xmlns:a16="http://schemas.microsoft.com/office/drawing/2014/main" id="{C3A18532-E8B7-4145-B8B3-15B3F7B12E06}"/>
              </a:ext>
            </a:extLst>
          </p:cNvPr>
          <p:cNvSpPr/>
          <p:nvPr/>
        </p:nvSpPr>
        <p:spPr>
          <a:xfrm>
            <a:off x="2767853" y="3342227"/>
            <a:ext cx="1320096" cy="1748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HALFpipe user interface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56" name="CustomShape 23">
            <a:extLst>
              <a:ext uri="{FF2B5EF4-FFF2-40B4-BE49-F238E27FC236}">
                <a16:creationId xmlns:a16="http://schemas.microsoft.com/office/drawing/2014/main" id="{1A934C51-27BB-4CD1-8995-18EB203D3D8B}"/>
              </a:ext>
            </a:extLst>
          </p:cNvPr>
          <p:cNvSpPr/>
          <p:nvPr/>
        </p:nvSpPr>
        <p:spPr>
          <a:xfrm>
            <a:off x="4728756" y="3342227"/>
            <a:ext cx="933195" cy="1748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BIDS conversion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6C1B55C9-8204-48D9-A7C7-72D0B29E52B3}"/>
              </a:ext>
            </a:extLst>
          </p:cNvPr>
          <p:cNvCxnSpPr>
            <a:cxnSpLocks/>
            <a:stCxn id="455" idx="3"/>
            <a:endCxn id="456" idx="1"/>
          </p:cNvCxnSpPr>
          <p:nvPr/>
        </p:nvCxnSpPr>
        <p:spPr>
          <a:xfrm>
            <a:off x="4087949" y="3429653"/>
            <a:ext cx="640807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0" name="CustomShape 23">
            <a:extLst>
              <a:ext uri="{FF2B5EF4-FFF2-40B4-BE49-F238E27FC236}">
                <a16:creationId xmlns:a16="http://schemas.microsoft.com/office/drawing/2014/main" id="{99DFEC20-A808-413B-8D05-E209F0013902}"/>
              </a:ext>
            </a:extLst>
          </p:cNvPr>
          <p:cNvSpPr/>
          <p:nvPr/>
        </p:nvSpPr>
        <p:spPr>
          <a:xfrm>
            <a:off x="2897447" y="4431072"/>
            <a:ext cx="730255" cy="174851"/>
          </a:xfrm>
          <a:prstGeom prst="roundRect">
            <a:avLst>
              <a:gd name="adj" fmla="val 0"/>
            </a:avLst>
          </a:prstGeom>
          <a:solidFill>
            <a:srgbClr val="E4FFB9">
              <a:alpha val="75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BOLD image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62" name="CustomShape 23">
            <a:extLst>
              <a:ext uri="{FF2B5EF4-FFF2-40B4-BE49-F238E27FC236}">
                <a16:creationId xmlns:a16="http://schemas.microsoft.com/office/drawing/2014/main" id="{5FC29696-8E9C-41AF-9D21-7BCBF44EBBF1}"/>
              </a:ext>
            </a:extLst>
          </p:cNvPr>
          <p:cNvSpPr/>
          <p:nvPr/>
        </p:nvSpPr>
        <p:spPr>
          <a:xfrm>
            <a:off x="2897447" y="4002496"/>
            <a:ext cx="635806" cy="174851"/>
          </a:xfrm>
          <a:prstGeom prst="roundRect">
            <a:avLst>
              <a:gd name="adj" fmla="val 0"/>
            </a:avLst>
          </a:prstGeom>
          <a:solidFill>
            <a:srgbClr val="D1E8FF">
              <a:alpha val="70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T1w image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7CBB0D1C-6541-45FF-82F6-EF7542AAF0B6}"/>
              </a:ext>
            </a:extLst>
          </p:cNvPr>
          <p:cNvCxnSpPr>
            <a:cxnSpLocks/>
            <a:stCxn id="462" idx="3"/>
            <a:endCxn id="461" idx="1"/>
          </p:cNvCxnSpPr>
          <p:nvPr/>
        </p:nvCxnSpPr>
        <p:spPr>
          <a:xfrm flipV="1">
            <a:off x="3533253" y="4087735"/>
            <a:ext cx="210484" cy="218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5326AB49-8C1A-48A3-9688-E50DC4B4A3B5}"/>
              </a:ext>
            </a:extLst>
          </p:cNvPr>
          <p:cNvCxnSpPr>
            <a:cxnSpLocks/>
            <a:stCxn id="461" idx="3"/>
            <a:endCxn id="464" idx="1"/>
          </p:cNvCxnSpPr>
          <p:nvPr/>
        </p:nvCxnSpPr>
        <p:spPr>
          <a:xfrm flipV="1">
            <a:off x="4841272" y="4085545"/>
            <a:ext cx="222976" cy="219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CustomShape 23">
            <a:extLst>
              <a:ext uri="{FF2B5EF4-FFF2-40B4-BE49-F238E27FC236}">
                <a16:creationId xmlns:a16="http://schemas.microsoft.com/office/drawing/2014/main" id="{02E57B3E-9D4F-4925-ADF1-DD3D205A537B}"/>
              </a:ext>
            </a:extLst>
          </p:cNvPr>
          <p:cNvSpPr/>
          <p:nvPr/>
        </p:nvSpPr>
        <p:spPr>
          <a:xfrm>
            <a:off x="3743737" y="4000309"/>
            <a:ext cx="1097535" cy="174851"/>
          </a:xfrm>
          <a:prstGeom prst="roundRect">
            <a:avLst>
              <a:gd name="adj" fmla="val 0"/>
            </a:avLst>
          </a:prstGeom>
          <a:solidFill>
            <a:srgbClr val="D1E8FF">
              <a:alpha val="70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Bias field correction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FC18A904-9BAC-453D-9602-CFE10530DDAE}"/>
              </a:ext>
            </a:extLst>
          </p:cNvPr>
          <p:cNvSpPr txBox="1"/>
          <p:nvPr/>
        </p:nvSpPr>
        <p:spPr>
          <a:xfrm>
            <a:off x="4589600" y="3871145"/>
            <a:ext cx="2516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ANTs</a:t>
            </a:r>
            <a:endParaRPr lang="en-DE" sz="800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464" name="CustomShape 23">
            <a:extLst>
              <a:ext uri="{FF2B5EF4-FFF2-40B4-BE49-F238E27FC236}">
                <a16:creationId xmlns:a16="http://schemas.microsoft.com/office/drawing/2014/main" id="{C039C582-3C99-451B-A24A-1365A6931D75}"/>
              </a:ext>
            </a:extLst>
          </p:cNvPr>
          <p:cNvSpPr/>
          <p:nvPr/>
        </p:nvSpPr>
        <p:spPr>
          <a:xfrm>
            <a:off x="5064248" y="3998119"/>
            <a:ext cx="804955" cy="174851"/>
          </a:xfrm>
          <a:prstGeom prst="roundRect">
            <a:avLst>
              <a:gd name="adj" fmla="val 0"/>
            </a:avLst>
          </a:prstGeom>
          <a:solidFill>
            <a:srgbClr val="D1E8FF">
              <a:alpha val="70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Skull stripping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3D7B914-C7D4-460D-85F9-7F9211E19F9B}"/>
              </a:ext>
            </a:extLst>
          </p:cNvPr>
          <p:cNvSpPr txBox="1"/>
          <p:nvPr/>
        </p:nvSpPr>
        <p:spPr>
          <a:xfrm>
            <a:off x="5617531" y="3869443"/>
            <a:ext cx="2516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ANTs</a:t>
            </a:r>
            <a:endParaRPr lang="en-DE" sz="800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D8F87229-E3D7-4EA0-9A4D-C209F6E90BA4}"/>
              </a:ext>
            </a:extLst>
          </p:cNvPr>
          <p:cNvCxnSpPr>
            <a:cxnSpLocks/>
            <a:stCxn id="464" idx="3"/>
            <a:endCxn id="468" idx="1"/>
          </p:cNvCxnSpPr>
          <p:nvPr/>
        </p:nvCxnSpPr>
        <p:spPr>
          <a:xfrm flipV="1">
            <a:off x="5869203" y="4083356"/>
            <a:ext cx="229807" cy="218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8" name="CustomShape 23">
            <a:extLst>
              <a:ext uri="{FF2B5EF4-FFF2-40B4-BE49-F238E27FC236}">
                <a16:creationId xmlns:a16="http://schemas.microsoft.com/office/drawing/2014/main" id="{08D5387A-509A-4A26-BAAA-A3B9E53F1175}"/>
              </a:ext>
            </a:extLst>
          </p:cNvPr>
          <p:cNvSpPr/>
          <p:nvPr/>
        </p:nvSpPr>
        <p:spPr>
          <a:xfrm>
            <a:off x="6099010" y="3995930"/>
            <a:ext cx="1150434" cy="174851"/>
          </a:xfrm>
          <a:prstGeom prst="roundRect">
            <a:avLst>
              <a:gd name="adj" fmla="val 0"/>
            </a:avLst>
          </a:prstGeom>
          <a:solidFill>
            <a:srgbClr val="D1E8FF">
              <a:alpha val="70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Spatial normalization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40FB0AF9-B3A0-43D7-82CF-C55B1FEDD11A}"/>
              </a:ext>
            </a:extLst>
          </p:cNvPr>
          <p:cNvSpPr txBox="1"/>
          <p:nvPr/>
        </p:nvSpPr>
        <p:spPr>
          <a:xfrm>
            <a:off x="7001105" y="3871942"/>
            <a:ext cx="2516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ANTs</a:t>
            </a:r>
            <a:endParaRPr lang="en-DE" sz="800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D33E67A5-B8B9-444C-B60C-81D02DE1FBA7}"/>
              </a:ext>
            </a:extLst>
          </p:cNvPr>
          <p:cNvCxnSpPr>
            <a:cxnSpLocks/>
            <a:stCxn id="460" idx="3"/>
            <a:endCxn id="482" idx="1"/>
          </p:cNvCxnSpPr>
          <p:nvPr/>
        </p:nvCxnSpPr>
        <p:spPr>
          <a:xfrm>
            <a:off x="3627702" y="4518497"/>
            <a:ext cx="375259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4E411795-8FA8-408A-A735-8EC04EAA72F7}"/>
              </a:ext>
            </a:extLst>
          </p:cNvPr>
          <p:cNvCxnSpPr>
            <a:cxnSpLocks/>
            <a:stCxn id="482" idx="3"/>
            <a:endCxn id="474" idx="1"/>
          </p:cNvCxnSpPr>
          <p:nvPr/>
        </p:nvCxnSpPr>
        <p:spPr>
          <a:xfrm>
            <a:off x="5070423" y="4518498"/>
            <a:ext cx="346056" cy="161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4" name="CustomShape 23">
            <a:extLst>
              <a:ext uri="{FF2B5EF4-FFF2-40B4-BE49-F238E27FC236}">
                <a16:creationId xmlns:a16="http://schemas.microsoft.com/office/drawing/2014/main" id="{9B7132A5-585B-42D0-B41C-EDCAB9DC2BD6}"/>
              </a:ext>
            </a:extLst>
          </p:cNvPr>
          <p:cNvSpPr/>
          <p:nvPr/>
        </p:nvSpPr>
        <p:spPr>
          <a:xfrm>
            <a:off x="5416479" y="4432691"/>
            <a:ext cx="1847420" cy="174851"/>
          </a:xfrm>
          <a:prstGeom prst="roundRect">
            <a:avLst>
              <a:gd name="adj" fmla="val 0"/>
            </a:avLst>
          </a:prstGeom>
          <a:solidFill>
            <a:srgbClr val="E4FFB9">
              <a:alpha val="75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Susceptibility distortion estimation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5F7CF738-B4F0-41C1-A625-A74157C80D04}"/>
              </a:ext>
            </a:extLst>
          </p:cNvPr>
          <p:cNvSpPr txBox="1"/>
          <p:nvPr/>
        </p:nvSpPr>
        <p:spPr>
          <a:xfrm>
            <a:off x="6021571" y="4305071"/>
            <a:ext cx="124232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AFNI/ANTs/FSL/FreeSurfer</a:t>
            </a:r>
            <a:endParaRPr lang="en-DE" sz="800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467EEF58-A473-4E23-8540-855A5955BE22}"/>
              </a:ext>
            </a:extLst>
          </p:cNvPr>
          <p:cNvCxnSpPr>
            <a:cxnSpLocks/>
          </p:cNvCxnSpPr>
          <p:nvPr/>
        </p:nvCxnSpPr>
        <p:spPr>
          <a:xfrm>
            <a:off x="3465051" y="4616842"/>
            <a:ext cx="0" cy="23713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7" name="CustomShape 23">
            <a:extLst>
              <a:ext uri="{FF2B5EF4-FFF2-40B4-BE49-F238E27FC236}">
                <a16:creationId xmlns:a16="http://schemas.microsoft.com/office/drawing/2014/main" id="{37E16E14-3072-4C52-9F48-3EB04101E0ED}"/>
              </a:ext>
            </a:extLst>
          </p:cNvPr>
          <p:cNvSpPr/>
          <p:nvPr/>
        </p:nvSpPr>
        <p:spPr>
          <a:xfrm>
            <a:off x="3229274" y="4853979"/>
            <a:ext cx="1302592" cy="174851"/>
          </a:xfrm>
          <a:prstGeom prst="roundRect">
            <a:avLst>
              <a:gd name="adj" fmla="val 0"/>
            </a:avLst>
          </a:prstGeom>
          <a:solidFill>
            <a:srgbClr val="E4FFB9">
              <a:alpha val="75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Head motion estimation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C22D0448-DAE5-4F4E-B523-0A22E1017CA2}"/>
              </a:ext>
            </a:extLst>
          </p:cNvPr>
          <p:cNvSpPr txBox="1"/>
          <p:nvPr/>
        </p:nvSpPr>
        <p:spPr>
          <a:xfrm>
            <a:off x="4355051" y="4728451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FSL</a:t>
            </a:r>
            <a:endParaRPr lang="en-DE" sz="800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107F818B-B062-4DEF-ADF8-E9592311F33E}"/>
              </a:ext>
            </a:extLst>
          </p:cNvPr>
          <p:cNvCxnSpPr>
            <a:cxnSpLocks/>
          </p:cNvCxnSpPr>
          <p:nvPr/>
        </p:nvCxnSpPr>
        <p:spPr>
          <a:xfrm>
            <a:off x="4931450" y="4609173"/>
            <a:ext cx="0" cy="244806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0" name="CustomShape 23">
            <a:extLst>
              <a:ext uri="{FF2B5EF4-FFF2-40B4-BE49-F238E27FC236}">
                <a16:creationId xmlns:a16="http://schemas.microsoft.com/office/drawing/2014/main" id="{0F690FBF-8C79-46E0-9A3E-3C7C353518E0}"/>
              </a:ext>
            </a:extLst>
          </p:cNvPr>
          <p:cNvSpPr/>
          <p:nvPr/>
        </p:nvSpPr>
        <p:spPr>
          <a:xfrm>
            <a:off x="4748670" y="4855872"/>
            <a:ext cx="1057845" cy="174851"/>
          </a:xfrm>
          <a:prstGeom prst="roundRect">
            <a:avLst>
              <a:gd name="adj" fmla="val 0"/>
            </a:avLst>
          </a:prstGeom>
          <a:solidFill>
            <a:srgbClr val="E4FFB9">
              <a:alpha val="75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Align to T1w image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9EDF1B8D-0DB9-47D2-8C0F-8B39A6B998E7}"/>
              </a:ext>
            </a:extLst>
          </p:cNvPr>
          <p:cNvSpPr txBox="1"/>
          <p:nvPr/>
        </p:nvSpPr>
        <p:spPr>
          <a:xfrm>
            <a:off x="5628792" y="473126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FSL</a:t>
            </a:r>
            <a:endParaRPr lang="en-DE" sz="800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3D688369-DAE4-4447-8B1C-8F1BD63BCEC9}"/>
              </a:ext>
            </a:extLst>
          </p:cNvPr>
          <p:cNvSpPr txBox="1"/>
          <p:nvPr/>
        </p:nvSpPr>
        <p:spPr>
          <a:xfrm>
            <a:off x="4492554" y="4303618"/>
            <a:ext cx="5850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AFNI/Python</a:t>
            </a:r>
            <a:endParaRPr lang="en-DE" sz="800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482" name="CustomShape 23">
            <a:extLst>
              <a:ext uri="{FF2B5EF4-FFF2-40B4-BE49-F238E27FC236}">
                <a16:creationId xmlns:a16="http://schemas.microsoft.com/office/drawing/2014/main" id="{D9E80CB4-2789-42D4-BD42-B7985625A653}"/>
              </a:ext>
            </a:extLst>
          </p:cNvPr>
          <p:cNvSpPr/>
          <p:nvPr/>
        </p:nvSpPr>
        <p:spPr>
          <a:xfrm>
            <a:off x="4002961" y="4431072"/>
            <a:ext cx="1067463" cy="174851"/>
          </a:xfrm>
          <a:prstGeom prst="roundRect">
            <a:avLst>
              <a:gd name="adj" fmla="val 0"/>
            </a:avLst>
          </a:prstGeom>
          <a:solidFill>
            <a:srgbClr val="E4FFB9">
              <a:alpha val="75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Generate reference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83" name="CustomShape 23">
            <a:extLst>
              <a:ext uri="{FF2B5EF4-FFF2-40B4-BE49-F238E27FC236}">
                <a16:creationId xmlns:a16="http://schemas.microsoft.com/office/drawing/2014/main" id="{5D6860A7-E3AC-483E-8960-3D201E769723}"/>
              </a:ext>
            </a:extLst>
          </p:cNvPr>
          <p:cNvSpPr/>
          <p:nvPr/>
        </p:nvSpPr>
        <p:spPr>
          <a:xfrm>
            <a:off x="5175968" y="5276603"/>
            <a:ext cx="1494439" cy="174851"/>
          </a:xfrm>
          <a:prstGeom prst="roundRect">
            <a:avLst>
              <a:gd name="adj" fmla="val 0"/>
            </a:avLst>
          </a:prstGeom>
          <a:solidFill>
            <a:srgbClr val="FFDAC1">
              <a:alpha val="75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Combine spatial transforms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661A387D-40E7-4F2B-86A1-0639089FC2C9}"/>
              </a:ext>
            </a:extLst>
          </p:cNvPr>
          <p:cNvSpPr txBox="1"/>
          <p:nvPr/>
        </p:nvSpPr>
        <p:spPr>
          <a:xfrm>
            <a:off x="6418735" y="5150765"/>
            <a:ext cx="2516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ANTs</a:t>
            </a:r>
            <a:endParaRPr lang="en-DE" sz="800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CA2D3457-2217-4A41-827F-EFB31ECF3637}"/>
              </a:ext>
            </a:extLst>
          </p:cNvPr>
          <p:cNvCxnSpPr>
            <a:cxnSpLocks/>
          </p:cNvCxnSpPr>
          <p:nvPr/>
        </p:nvCxnSpPr>
        <p:spPr>
          <a:xfrm>
            <a:off x="5492679" y="5028830"/>
            <a:ext cx="0" cy="24777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1E31CED0-219A-49F1-A7DD-BD5837BAAEBF}"/>
              </a:ext>
            </a:extLst>
          </p:cNvPr>
          <p:cNvCxnSpPr>
            <a:cxnSpLocks/>
          </p:cNvCxnSpPr>
          <p:nvPr/>
        </p:nvCxnSpPr>
        <p:spPr>
          <a:xfrm>
            <a:off x="6269142" y="4605923"/>
            <a:ext cx="0" cy="67068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7" name="Connector: Elbow 486">
            <a:extLst>
              <a:ext uri="{FF2B5EF4-FFF2-40B4-BE49-F238E27FC236}">
                <a16:creationId xmlns:a16="http://schemas.microsoft.com/office/drawing/2014/main" id="{E9D770E9-4C6C-40AE-A2FB-B710749CADA6}"/>
              </a:ext>
            </a:extLst>
          </p:cNvPr>
          <p:cNvCxnSpPr>
            <a:cxnSpLocks/>
            <a:stCxn id="468" idx="3"/>
            <a:endCxn id="483" idx="3"/>
          </p:cNvCxnSpPr>
          <p:nvPr/>
        </p:nvCxnSpPr>
        <p:spPr>
          <a:xfrm flipH="1">
            <a:off x="6670407" y="4083356"/>
            <a:ext cx="579037" cy="1280673"/>
          </a:xfrm>
          <a:prstGeom prst="bentConnector3">
            <a:avLst>
              <a:gd name="adj1" fmla="val -39479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26959482-685D-4046-90EE-9ECD7D7C35C0}"/>
              </a:ext>
            </a:extLst>
          </p:cNvPr>
          <p:cNvCxnSpPr>
            <a:cxnSpLocks/>
            <a:stCxn id="483" idx="2"/>
            <a:endCxn id="489" idx="0"/>
          </p:cNvCxnSpPr>
          <p:nvPr/>
        </p:nvCxnSpPr>
        <p:spPr>
          <a:xfrm>
            <a:off x="5923188" y="5451454"/>
            <a:ext cx="5" cy="23569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9" name="CustomShape 23">
            <a:extLst>
              <a:ext uri="{FF2B5EF4-FFF2-40B4-BE49-F238E27FC236}">
                <a16:creationId xmlns:a16="http://schemas.microsoft.com/office/drawing/2014/main" id="{8C636FBD-3CD1-403A-8031-E10D5455085E}"/>
              </a:ext>
            </a:extLst>
          </p:cNvPr>
          <p:cNvSpPr/>
          <p:nvPr/>
        </p:nvSpPr>
        <p:spPr>
          <a:xfrm>
            <a:off x="5257534" y="5687147"/>
            <a:ext cx="1331317" cy="174851"/>
          </a:xfrm>
          <a:prstGeom prst="roundRect">
            <a:avLst>
              <a:gd name="adj" fmla="val 0"/>
            </a:avLst>
          </a:prstGeom>
          <a:solidFill>
            <a:srgbClr val="FFDAC1">
              <a:alpha val="75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Resample in atlas space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28DF917E-9462-4410-8F85-D19EC8A97214}"/>
              </a:ext>
            </a:extLst>
          </p:cNvPr>
          <p:cNvSpPr txBox="1"/>
          <p:nvPr/>
        </p:nvSpPr>
        <p:spPr>
          <a:xfrm>
            <a:off x="6337175" y="5565228"/>
            <a:ext cx="2516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ANTs</a:t>
            </a:r>
            <a:endParaRPr lang="en-DE" sz="800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495" name="Connector: Elbow 494">
            <a:extLst>
              <a:ext uri="{FF2B5EF4-FFF2-40B4-BE49-F238E27FC236}">
                <a16:creationId xmlns:a16="http://schemas.microsoft.com/office/drawing/2014/main" id="{73F80071-AD38-4468-A57C-5DD93E07F8E5}"/>
              </a:ext>
            </a:extLst>
          </p:cNvPr>
          <p:cNvCxnSpPr>
            <a:cxnSpLocks/>
            <a:stCxn id="489" idx="2"/>
            <a:endCxn id="515" idx="0"/>
          </p:cNvCxnSpPr>
          <p:nvPr/>
        </p:nvCxnSpPr>
        <p:spPr>
          <a:xfrm rot="5400000">
            <a:off x="4385962" y="4876293"/>
            <a:ext cx="551527" cy="2522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TextBox 501">
            <a:extLst>
              <a:ext uri="{FF2B5EF4-FFF2-40B4-BE49-F238E27FC236}">
                <a16:creationId xmlns:a16="http://schemas.microsoft.com/office/drawing/2014/main" id="{8AC7406D-64EF-42C4-94E6-96933ED5639E}"/>
              </a:ext>
            </a:extLst>
          </p:cNvPr>
          <p:cNvSpPr txBox="1"/>
          <p:nvPr/>
        </p:nvSpPr>
        <p:spPr>
          <a:xfrm>
            <a:off x="2883852" y="3737524"/>
            <a:ext cx="661006" cy="211203"/>
          </a:xfrm>
          <a:prstGeom prst="rect">
            <a:avLst/>
          </a:prstGeom>
          <a:noFill/>
        </p:spPr>
        <p:txBody>
          <a:bodyPr wrap="square" lIns="0" tIns="36000" rIns="36000" bIns="36000" rtlCol="0">
            <a:spAutoFit/>
          </a:bodyPr>
          <a:lstStyle/>
          <a:p>
            <a:r>
              <a:rPr lang="en-US" sz="900" dirty="0">
                <a:latin typeface="HelveticaNeueLT Std" panose="020B0604020202020204" pitchFamily="34" charset="0"/>
              </a:rPr>
              <a:t>fMRIPrep</a:t>
            </a:r>
            <a:endParaRPr lang="en-DE" sz="900" dirty="0">
              <a:latin typeface="HelveticaNeueLT Std" panose="020B0604020202020204" pitchFamily="34" charset="0"/>
            </a:endParaRPr>
          </a:p>
        </p:txBody>
      </p: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4616E067-000C-4E4E-BDF7-17028BAF0D27}"/>
              </a:ext>
            </a:extLst>
          </p:cNvPr>
          <p:cNvCxnSpPr>
            <a:cxnSpLocks/>
            <a:stCxn id="516" idx="2"/>
          </p:cNvCxnSpPr>
          <p:nvPr/>
        </p:nvCxnSpPr>
        <p:spPr>
          <a:xfrm>
            <a:off x="7103821" y="6588698"/>
            <a:ext cx="7863" cy="168498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E267A497-18BF-48FC-A956-6A0D09822D10}"/>
              </a:ext>
            </a:extLst>
          </p:cNvPr>
          <p:cNvCxnSpPr>
            <a:cxnSpLocks/>
          </p:cNvCxnSpPr>
          <p:nvPr/>
        </p:nvCxnSpPr>
        <p:spPr>
          <a:xfrm>
            <a:off x="2887368" y="6759858"/>
            <a:ext cx="6062238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1FAEDE22-EE4D-46FC-BD0B-82A22838B34C}"/>
              </a:ext>
            </a:extLst>
          </p:cNvPr>
          <p:cNvCxnSpPr>
            <a:cxnSpLocks/>
            <a:stCxn id="514" idx="2"/>
          </p:cNvCxnSpPr>
          <p:nvPr/>
        </p:nvCxnSpPr>
        <p:spPr>
          <a:xfrm>
            <a:off x="4630875" y="6590792"/>
            <a:ext cx="5356" cy="166404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2340D78E-7FB6-4A6A-9A41-0E4B29854FFC}"/>
              </a:ext>
            </a:extLst>
          </p:cNvPr>
          <p:cNvCxnSpPr>
            <a:cxnSpLocks/>
            <a:stCxn id="515" idx="2"/>
          </p:cNvCxnSpPr>
          <p:nvPr/>
        </p:nvCxnSpPr>
        <p:spPr>
          <a:xfrm>
            <a:off x="3400255" y="6588376"/>
            <a:ext cx="4852" cy="16882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EB0F728B-1CB2-4C99-AB13-9AC4904ECBB1}"/>
              </a:ext>
            </a:extLst>
          </p:cNvPr>
          <p:cNvCxnSpPr>
            <a:cxnSpLocks/>
            <a:stCxn id="517" idx="2"/>
          </p:cNvCxnSpPr>
          <p:nvPr/>
        </p:nvCxnSpPr>
        <p:spPr>
          <a:xfrm>
            <a:off x="5944908" y="6588698"/>
            <a:ext cx="0" cy="168498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DDF3335D-F2D6-4EC6-B4F4-9F09BAB31C23}"/>
              </a:ext>
            </a:extLst>
          </p:cNvPr>
          <p:cNvCxnSpPr>
            <a:cxnSpLocks/>
          </p:cNvCxnSpPr>
          <p:nvPr/>
        </p:nvCxnSpPr>
        <p:spPr>
          <a:xfrm>
            <a:off x="2887367" y="6759859"/>
            <a:ext cx="0" cy="111774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B65B8162-D331-4091-AE6D-DAF31849E36C}"/>
              </a:ext>
            </a:extLst>
          </p:cNvPr>
          <p:cNvCxnSpPr>
            <a:cxnSpLocks/>
            <a:endCxn id="503" idx="1"/>
          </p:cNvCxnSpPr>
          <p:nvPr/>
        </p:nvCxnSpPr>
        <p:spPr>
          <a:xfrm>
            <a:off x="2887368" y="7024820"/>
            <a:ext cx="200752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EC1375D2-E7CD-4CA5-BB3F-7D6CD06A01FB}"/>
              </a:ext>
            </a:extLst>
          </p:cNvPr>
          <p:cNvCxnSpPr>
            <a:cxnSpLocks/>
            <a:endCxn id="524" idx="1"/>
          </p:cNvCxnSpPr>
          <p:nvPr/>
        </p:nvCxnSpPr>
        <p:spPr>
          <a:xfrm>
            <a:off x="2891797" y="7449984"/>
            <a:ext cx="202752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61BB87AE-3EAF-40F1-BF17-37B1819B31F7}"/>
              </a:ext>
            </a:extLst>
          </p:cNvPr>
          <p:cNvCxnSpPr>
            <a:cxnSpLocks/>
            <a:endCxn id="504" idx="1"/>
          </p:cNvCxnSpPr>
          <p:nvPr/>
        </p:nvCxnSpPr>
        <p:spPr>
          <a:xfrm>
            <a:off x="2884488" y="7877599"/>
            <a:ext cx="200117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2" name="Connector: Elbow 531">
            <a:extLst>
              <a:ext uri="{FF2B5EF4-FFF2-40B4-BE49-F238E27FC236}">
                <a16:creationId xmlns:a16="http://schemas.microsoft.com/office/drawing/2014/main" id="{F30ECFA4-126D-4E14-97F8-C3DB50D3F703}"/>
              </a:ext>
            </a:extLst>
          </p:cNvPr>
          <p:cNvCxnSpPr>
            <a:stCxn id="503" idx="3"/>
            <a:endCxn id="522" idx="0"/>
          </p:cNvCxnSpPr>
          <p:nvPr/>
        </p:nvCxnSpPr>
        <p:spPr>
          <a:xfrm>
            <a:off x="4370940" y="7024821"/>
            <a:ext cx="1573717" cy="1198243"/>
          </a:xfrm>
          <a:prstGeom prst="bentConnector2">
            <a:avLst/>
          </a:prstGeom>
          <a:ln>
            <a:solidFill>
              <a:srgbClr val="002060"/>
            </a:solidFill>
            <a:prstDash val="soli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05B14BA4-0BA8-4119-A785-E83113E490C8}"/>
              </a:ext>
            </a:extLst>
          </p:cNvPr>
          <p:cNvCxnSpPr>
            <a:cxnSpLocks/>
            <a:stCxn id="524" idx="3"/>
          </p:cNvCxnSpPr>
          <p:nvPr/>
        </p:nvCxnSpPr>
        <p:spPr>
          <a:xfrm>
            <a:off x="4466258" y="7449984"/>
            <a:ext cx="1478399" cy="0"/>
          </a:xfrm>
          <a:prstGeom prst="line">
            <a:avLst/>
          </a:prstGeom>
          <a:ln>
            <a:solidFill>
              <a:srgbClr val="00206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AFC0CA7F-4FB0-4679-83B2-5C562C970F58}"/>
              </a:ext>
            </a:extLst>
          </p:cNvPr>
          <p:cNvCxnSpPr>
            <a:cxnSpLocks/>
            <a:stCxn id="504" idx="3"/>
            <a:endCxn id="188" idx="1"/>
          </p:cNvCxnSpPr>
          <p:nvPr/>
        </p:nvCxnSpPr>
        <p:spPr>
          <a:xfrm>
            <a:off x="4976047" y="7877600"/>
            <a:ext cx="1769354" cy="961"/>
          </a:xfrm>
          <a:prstGeom prst="line">
            <a:avLst/>
          </a:prstGeom>
          <a:ln>
            <a:solidFill>
              <a:srgbClr val="00206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D9416F85-F3E8-4349-9452-C19F47E45F11}"/>
              </a:ext>
            </a:extLst>
          </p:cNvPr>
          <p:cNvCxnSpPr>
            <a:cxnSpLocks/>
            <a:stCxn id="514" idx="3"/>
            <a:endCxn id="517" idx="1"/>
          </p:cNvCxnSpPr>
          <p:nvPr/>
        </p:nvCxnSpPr>
        <p:spPr>
          <a:xfrm flipV="1">
            <a:off x="5184644" y="6501273"/>
            <a:ext cx="181712" cy="209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D263CF95-2285-46C3-8CF4-DA510194F5CE}"/>
              </a:ext>
            </a:extLst>
          </p:cNvPr>
          <p:cNvCxnSpPr>
            <a:cxnSpLocks/>
            <a:stCxn id="515" idx="3"/>
            <a:endCxn id="514" idx="1"/>
          </p:cNvCxnSpPr>
          <p:nvPr/>
        </p:nvCxnSpPr>
        <p:spPr>
          <a:xfrm>
            <a:off x="3901990" y="6500951"/>
            <a:ext cx="175116" cy="241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012C5773-3E20-4EF0-A522-980B7524D3AC}"/>
              </a:ext>
            </a:extLst>
          </p:cNvPr>
          <p:cNvCxnSpPr>
            <a:cxnSpLocks/>
            <a:stCxn id="517" idx="3"/>
            <a:endCxn id="516" idx="1"/>
          </p:cNvCxnSpPr>
          <p:nvPr/>
        </p:nvCxnSpPr>
        <p:spPr>
          <a:xfrm>
            <a:off x="6523459" y="6501273"/>
            <a:ext cx="17387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4AB763DF-6026-4220-9522-B0449A071F40}"/>
              </a:ext>
            </a:extLst>
          </p:cNvPr>
          <p:cNvSpPr txBox="1"/>
          <p:nvPr/>
        </p:nvSpPr>
        <p:spPr>
          <a:xfrm>
            <a:off x="8410998" y="6262790"/>
            <a:ext cx="53860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FSL/Python</a:t>
            </a:r>
            <a:endParaRPr lang="en-DE" sz="800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503" name="CustomShape 23">
            <a:extLst>
              <a:ext uri="{FF2B5EF4-FFF2-40B4-BE49-F238E27FC236}">
                <a16:creationId xmlns:a16="http://schemas.microsoft.com/office/drawing/2014/main" id="{E8226342-F148-4FE8-8CCB-E4A4D9DA95C4}"/>
              </a:ext>
            </a:extLst>
          </p:cNvPr>
          <p:cNvSpPr/>
          <p:nvPr/>
        </p:nvSpPr>
        <p:spPr>
          <a:xfrm>
            <a:off x="3088121" y="6928094"/>
            <a:ext cx="1282819" cy="193452"/>
          </a:xfrm>
          <a:prstGeom prst="roundRect">
            <a:avLst>
              <a:gd name="adj" fmla="val 16667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</a:rPr>
              <a:t>Task-based activations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504" name="CustomShape 23">
            <a:extLst>
              <a:ext uri="{FF2B5EF4-FFF2-40B4-BE49-F238E27FC236}">
                <a16:creationId xmlns:a16="http://schemas.microsoft.com/office/drawing/2014/main" id="{26EFD45F-6561-405F-9619-29D0A4F6E69C}"/>
              </a:ext>
            </a:extLst>
          </p:cNvPr>
          <p:cNvSpPr/>
          <p:nvPr/>
        </p:nvSpPr>
        <p:spPr>
          <a:xfrm>
            <a:off x="3084605" y="7780873"/>
            <a:ext cx="1891443" cy="193452"/>
          </a:xfrm>
          <a:prstGeom prst="roundRect">
            <a:avLst>
              <a:gd name="adj" fmla="val 16667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</a:rPr>
              <a:t>Network template (dual) regression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43242903-1BA7-476E-848C-1867D0E38EF8}"/>
              </a:ext>
            </a:extLst>
          </p:cNvPr>
          <p:cNvSpPr txBox="1"/>
          <p:nvPr/>
        </p:nvSpPr>
        <p:spPr>
          <a:xfrm>
            <a:off x="4873150" y="6271107"/>
            <a:ext cx="32220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Python</a:t>
            </a:r>
            <a:endParaRPr lang="en-DE" sz="800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514" name="CustomShape 23">
            <a:extLst>
              <a:ext uri="{FF2B5EF4-FFF2-40B4-BE49-F238E27FC236}">
                <a16:creationId xmlns:a16="http://schemas.microsoft.com/office/drawing/2014/main" id="{941A624C-5B28-48A1-AF23-ADACF889B6D3}"/>
              </a:ext>
            </a:extLst>
          </p:cNvPr>
          <p:cNvSpPr/>
          <p:nvPr/>
        </p:nvSpPr>
        <p:spPr>
          <a:xfrm>
            <a:off x="4077106" y="6415942"/>
            <a:ext cx="1107538" cy="174851"/>
          </a:xfrm>
          <a:prstGeom prst="roundRect">
            <a:avLst>
              <a:gd name="adj" fmla="val 0"/>
            </a:avLst>
          </a:prstGeom>
          <a:solidFill>
            <a:srgbClr val="FFD1E7">
              <a:alpha val="75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</a:rPr>
              <a:t>Grand mean scaling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AC3731D1-E8A0-4291-AEBB-0359B182E08F}"/>
              </a:ext>
            </a:extLst>
          </p:cNvPr>
          <p:cNvSpPr txBox="1"/>
          <p:nvPr/>
        </p:nvSpPr>
        <p:spPr>
          <a:xfrm>
            <a:off x="3682469" y="6269844"/>
            <a:ext cx="2292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AFNI</a:t>
            </a:r>
            <a:endParaRPr lang="en-DE" sz="800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515" name="CustomShape 23">
            <a:extLst>
              <a:ext uri="{FF2B5EF4-FFF2-40B4-BE49-F238E27FC236}">
                <a16:creationId xmlns:a16="http://schemas.microsoft.com/office/drawing/2014/main" id="{395423A5-9889-4181-916D-B5A0E0652668}"/>
              </a:ext>
            </a:extLst>
          </p:cNvPr>
          <p:cNvSpPr/>
          <p:nvPr/>
        </p:nvSpPr>
        <p:spPr>
          <a:xfrm>
            <a:off x="2898520" y="6413525"/>
            <a:ext cx="1003471" cy="174851"/>
          </a:xfrm>
          <a:prstGeom prst="roundRect">
            <a:avLst>
              <a:gd name="adj" fmla="val 0"/>
            </a:avLst>
          </a:prstGeom>
          <a:solidFill>
            <a:srgbClr val="FFD1E7">
              <a:alpha val="75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</a:rPr>
              <a:t>Spatial smoothing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F7F43EC9-3652-4299-88D9-D6C4C32A9B09}"/>
              </a:ext>
            </a:extLst>
          </p:cNvPr>
          <p:cNvSpPr txBox="1"/>
          <p:nvPr/>
        </p:nvSpPr>
        <p:spPr>
          <a:xfrm>
            <a:off x="7011227" y="6268690"/>
            <a:ext cx="53860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FSL/Python</a:t>
            </a:r>
            <a:endParaRPr lang="en-DE" sz="800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516" name="CustomShape 23">
            <a:extLst>
              <a:ext uri="{FF2B5EF4-FFF2-40B4-BE49-F238E27FC236}">
                <a16:creationId xmlns:a16="http://schemas.microsoft.com/office/drawing/2014/main" id="{259DDC0C-726A-4874-B595-FBC247DA066B}"/>
              </a:ext>
            </a:extLst>
          </p:cNvPr>
          <p:cNvSpPr/>
          <p:nvPr/>
        </p:nvSpPr>
        <p:spPr>
          <a:xfrm>
            <a:off x="6697335" y="6413848"/>
            <a:ext cx="812970" cy="174851"/>
          </a:xfrm>
          <a:prstGeom prst="roundRect">
            <a:avLst>
              <a:gd name="adj" fmla="val 0"/>
            </a:avLst>
          </a:prstGeom>
          <a:solidFill>
            <a:srgbClr val="FFD1E7">
              <a:alpha val="75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</a:rPr>
              <a:t>Temporal filter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507" name="CustomShape 23">
            <a:extLst>
              <a:ext uri="{FF2B5EF4-FFF2-40B4-BE49-F238E27FC236}">
                <a16:creationId xmlns:a16="http://schemas.microsoft.com/office/drawing/2014/main" id="{EAF5A3BB-F6C6-4D5A-8B62-9C8766FBF21B}"/>
              </a:ext>
            </a:extLst>
          </p:cNvPr>
          <p:cNvSpPr/>
          <p:nvPr/>
        </p:nvSpPr>
        <p:spPr>
          <a:xfrm>
            <a:off x="7588561" y="8233098"/>
            <a:ext cx="1137995" cy="1748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Preprocessed image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521" name="CustomShape 23">
            <a:extLst>
              <a:ext uri="{FF2B5EF4-FFF2-40B4-BE49-F238E27FC236}">
                <a16:creationId xmlns:a16="http://schemas.microsoft.com/office/drawing/2014/main" id="{22349579-9B38-4181-A66A-2E34DCC914D3}"/>
              </a:ext>
            </a:extLst>
          </p:cNvPr>
          <p:cNvSpPr/>
          <p:nvPr/>
        </p:nvSpPr>
        <p:spPr>
          <a:xfrm>
            <a:off x="2884487" y="8232364"/>
            <a:ext cx="1814142" cy="1748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Quality assessment user interface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70500417-086F-41A2-BC9D-FD5880CFE9E4}"/>
              </a:ext>
            </a:extLst>
          </p:cNvPr>
          <p:cNvCxnSpPr>
            <a:cxnSpLocks/>
            <a:stCxn id="521" idx="3"/>
            <a:endCxn id="522" idx="1"/>
          </p:cNvCxnSpPr>
          <p:nvPr/>
        </p:nvCxnSpPr>
        <p:spPr>
          <a:xfrm>
            <a:off x="4698629" y="8319789"/>
            <a:ext cx="793346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4" name="CustomShape 23">
            <a:extLst>
              <a:ext uri="{FF2B5EF4-FFF2-40B4-BE49-F238E27FC236}">
                <a16:creationId xmlns:a16="http://schemas.microsoft.com/office/drawing/2014/main" id="{A893AEB4-451B-4FBB-AF09-C1542CFF53DF}"/>
              </a:ext>
            </a:extLst>
          </p:cNvPr>
          <p:cNvSpPr/>
          <p:nvPr/>
        </p:nvSpPr>
        <p:spPr>
          <a:xfrm>
            <a:off x="3094549" y="7353258"/>
            <a:ext cx="1371708" cy="193452"/>
          </a:xfrm>
          <a:prstGeom prst="roundRect">
            <a:avLst>
              <a:gd name="adj" fmla="val 16667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</a:rPr>
              <a:t>Seed-based connectivity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522" name="CustomShape 23">
            <a:extLst>
              <a:ext uri="{FF2B5EF4-FFF2-40B4-BE49-F238E27FC236}">
                <a16:creationId xmlns:a16="http://schemas.microsoft.com/office/drawing/2014/main" id="{A39AE438-D887-4CDE-A99D-1C56490244DB}"/>
              </a:ext>
            </a:extLst>
          </p:cNvPr>
          <p:cNvSpPr/>
          <p:nvPr/>
        </p:nvSpPr>
        <p:spPr>
          <a:xfrm>
            <a:off x="5491975" y="8223063"/>
            <a:ext cx="905362" cy="193452"/>
          </a:xfrm>
          <a:prstGeom prst="roundRect">
            <a:avLst>
              <a:gd name="adj" fmla="val 16667"/>
            </a:avLst>
          </a:prstGeom>
          <a:solidFill>
            <a:srgbClr val="FAF0D2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Group statistics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2A251FB1-5C13-4112-B59C-890592F1611A}"/>
              </a:ext>
            </a:extLst>
          </p:cNvPr>
          <p:cNvSpPr txBox="1"/>
          <p:nvPr/>
        </p:nvSpPr>
        <p:spPr>
          <a:xfrm>
            <a:off x="5616567" y="7961989"/>
            <a:ext cx="670055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i="1" dirty="0">
                <a:solidFill>
                  <a:srgbClr val="002060"/>
                </a:solidFill>
                <a:latin typeface="HelveticaNeueLT Std" panose="020B0604020202020204" pitchFamily="34" charset="0"/>
              </a:rPr>
              <a:t>Statistical map</a:t>
            </a:r>
            <a:endParaRPr lang="en-DE" sz="800" i="1" dirty="0">
              <a:solidFill>
                <a:srgbClr val="002060"/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48A8F9BF-2355-4158-AF1B-AB86973C9C7E}"/>
              </a:ext>
            </a:extLst>
          </p:cNvPr>
          <p:cNvSpPr txBox="1"/>
          <p:nvPr/>
        </p:nvSpPr>
        <p:spPr>
          <a:xfrm>
            <a:off x="4196101" y="6797378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FSL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3AAB6DC8-8692-44D6-AC94-0C00959955DA}"/>
              </a:ext>
            </a:extLst>
          </p:cNvPr>
          <p:cNvSpPr txBox="1"/>
          <p:nvPr/>
        </p:nvSpPr>
        <p:spPr>
          <a:xfrm>
            <a:off x="4799546" y="7648617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FSL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506" name="CustomShape 23">
            <a:extLst>
              <a:ext uri="{FF2B5EF4-FFF2-40B4-BE49-F238E27FC236}">
                <a16:creationId xmlns:a16="http://schemas.microsoft.com/office/drawing/2014/main" id="{B445704B-123D-4316-874D-A00A4996E7D7}"/>
              </a:ext>
            </a:extLst>
          </p:cNvPr>
          <p:cNvSpPr/>
          <p:nvPr/>
        </p:nvSpPr>
        <p:spPr>
          <a:xfrm>
            <a:off x="8347368" y="7782668"/>
            <a:ext cx="379855" cy="193452"/>
          </a:xfrm>
          <a:prstGeom prst="roundRect">
            <a:avLst>
              <a:gd name="adj" fmla="val 16667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</a:rPr>
              <a:t>ReHo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AB99DB26-421C-42FD-99A4-0621A8B4DABD}"/>
              </a:ext>
            </a:extLst>
          </p:cNvPr>
          <p:cNvSpPr txBox="1"/>
          <p:nvPr/>
        </p:nvSpPr>
        <p:spPr>
          <a:xfrm>
            <a:off x="8512294" y="7650123"/>
            <a:ext cx="2292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AFNI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B677DF2C-3692-4C9D-860B-4DF292D1DC99}"/>
              </a:ext>
            </a:extLst>
          </p:cNvPr>
          <p:cNvSpPr txBox="1"/>
          <p:nvPr/>
        </p:nvSpPr>
        <p:spPr>
          <a:xfrm>
            <a:off x="4294799" y="7221458"/>
            <a:ext cx="1827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FSL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538" name="CustomShape 23">
            <a:extLst>
              <a:ext uri="{FF2B5EF4-FFF2-40B4-BE49-F238E27FC236}">
                <a16:creationId xmlns:a16="http://schemas.microsoft.com/office/drawing/2014/main" id="{4BC18C7F-104D-434E-9B7D-E3CE3D984BD3}"/>
              </a:ext>
            </a:extLst>
          </p:cNvPr>
          <p:cNvSpPr/>
          <p:nvPr/>
        </p:nvSpPr>
        <p:spPr>
          <a:xfrm>
            <a:off x="8332777" y="7356403"/>
            <a:ext cx="394845" cy="193452"/>
          </a:xfrm>
          <a:prstGeom prst="roundRect">
            <a:avLst>
              <a:gd name="adj" fmla="val 16667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</a:rPr>
              <a:t>fALFF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9CB68D77-7572-45E8-A388-9137557F2604}"/>
              </a:ext>
            </a:extLst>
          </p:cNvPr>
          <p:cNvSpPr txBox="1"/>
          <p:nvPr/>
        </p:nvSpPr>
        <p:spPr>
          <a:xfrm>
            <a:off x="8416007" y="7223858"/>
            <a:ext cx="32220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C-PAC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505" name="CustomShape 23">
            <a:extLst>
              <a:ext uri="{FF2B5EF4-FFF2-40B4-BE49-F238E27FC236}">
                <a16:creationId xmlns:a16="http://schemas.microsoft.com/office/drawing/2014/main" id="{F0BEA232-DF6B-463B-90B5-05D55248177A}"/>
              </a:ext>
            </a:extLst>
          </p:cNvPr>
          <p:cNvSpPr/>
          <p:nvPr/>
        </p:nvSpPr>
        <p:spPr>
          <a:xfrm>
            <a:off x="7011592" y="6926794"/>
            <a:ext cx="1715413" cy="193452"/>
          </a:xfrm>
          <a:prstGeom prst="roundRect">
            <a:avLst>
              <a:gd name="adj" fmla="val 16667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</a:rPr>
              <a:t>Atlas-based connectivity matrix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95186CE8-5A67-4A93-96FE-B0BEEBF66F84}"/>
              </a:ext>
            </a:extLst>
          </p:cNvPr>
          <p:cNvSpPr txBox="1"/>
          <p:nvPr/>
        </p:nvSpPr>
        <p:spPr>
          <a:xfrm>
            <a:off x="8407210" y="6794665"/>
            <a:ext cx="3173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Nilearn</a:t>
            </a:r>
            <a:endParaRPr lang="en-DE" sz="8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A71DBB-4253-44F1-A535-8B8855E566B1}"/>
              </a:ext>
            </a:extLst>
          </p:cNvPr>
          <p:cNvCxnSpPr>
            <a:cxnSpLocks/>
          </p:cNvCxnSpPr>
          <p:nvPr/>
        </p:nvCxnSpPr>
        <p:spPr>
          <a:xfrm rot="5400000">
            <a:off x="8052851" y="7425120"/>
            <a:ext cx="1563325" cy="227482"/>
          </a:xfrm>
          <a:prstGeom prst="bentConnector2">
            <a:avLst/>
          </a:prstGeom>
          <a:ln w="63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7DA4352-8971-4BC5-9237-81D552E4BDEB}"/>
              </a:ext>
            </a:extLst>
          </p:cNvPr>
          <p:cNvCxnSpPr>
            <a:cxnSpLocks/>
          </p:cNvCxnSpPr>
          <p:nvPr/>
        </p:nvCxnSpPr>
        <p:spPr>
          <a:xfrm>
            <a:off x="8721220" y="7023521"/>
            <a:ext cx="223701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9959CC5-0213-4E00-A63C-D11F613B2032}"/>
              </a:ext>
            </a:extLst>
          </p:cNvPr>
          <p:cNvCxnSpPr>
            <a:cxnSpLocks/>
          </p:cNvCxnSpPr>
          <p:nvPr/>
        </p:nvCxnSpPr>
        <p:spPr>
          <a:xfrm>
            <a:off x="8721837" y="7453130"/>
            <a:ext cx="223084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4A9DDDF-5FDB-46D1-861F-38B0E9595962}"/>
              </a:ext>
            </a:extLst>
          </p:cNvPr>
          <p:cNvCxnSpPr>
            <a:cxnSpLocks/>
          </p:cNvCxnSpPr>
          <p:nvPr/>
        </p:nvCxnSpPr>
        <p:spPr>
          <a:xfrm>
            <a:off x="8721438" y="7879395"/>
            <a:ext cx="231423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B977CB5-2DA0-46F2-A5CF-19CB5C7F201D}"/>
              </a:ext>
            </a:extLst>
          </p:cNvPr>
          <p:cNvCxnSpPr>
            <a:cxnSpLocks/>
            <a:stCxn id="516" idx="3"/>
            <a:endCxn id="499" idx="1"/>
          </p:cNvCxnSpPr>
          <p:nvPr/>
        </p:nvCxnSpPr>
        <p:spPr>
          <a:xfrm>
            <a:off x="7510306" y="6501274"/>
            <a:ext cx="213655" cy="298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D81EBC2D-DBD2-4F49-B05C-C8FAB9B029BE}"/>
              </a:ext>
            </a:extLst>
          </p:cNvPr>
          <p:cNvSpPr txBox="1"/>
          <p:nvPr/>
        </p:nvSpPr>
        <p:spPr>
          <a:xfrm>
            <a:off x="7537683" y="7647351"/>
            <a:ext cx="2308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AFNI</a:t>
            </a:r>
            <a:endParaRPr lang="en-DE" sz="800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188" name="CustomShape 23">
            <a:extLst>
              <a:ext uri="{FF2B5EF4-FFF2-40B4-BE49-F238E27FC236}">
                <a16:creationId xmlns:a16="http://schemas.microsoft.com/office/drawing/2014/main" id="{71C6E122-5D02-4343-BA45-71848DF09A05}"/>
              </a:ext>
            </a:extLst>
          </p:cNvPr>
          <p:cNvSpPr/>
          <p:nvPr/>
        </p:nvSpPr>
        <p:spPr>
          <a:xfrm>
            <a:off x="6745402" y="7791135"/>
            <a:ext cx="1003471" cy="174851"/>
          </a:xfrm>
          <a:prstGeom prst="roundRect">
            <a:avLst>
              <a:gd name="adj" fmla="val 0"/>
            </a:avLst>
          </a:prstGeom>
          <a:solidFill>
            <a:srgbClr val="FFD1E7">
              <a:alpha val="75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</a:rPr>
              <a:t>Spatial smoothing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cxnSp>
        <p:nvCxnSpPr>
          <p:cNvPr id="552" name="Connector: Elbow 551">
            <a:extLst>
              <a:ext uri="{FF2B5EF4-FFF2-40B4-BE49-F238E27FC236}">
                <a16:creationId xmlns:a16="http://schemas.microsoft.com/office/drawing/2014/main" id="{9BDD0686-91E0-4190-94C5-C4AE13264E07}"/>
              </a:ext>
            </a:extLst>
          </p:cNvPr>
          <p:cNvCxnSpPr>
            <a:cxnSpLocks/>
            <a:stCxn id="538" idx="1"/>
            <a:endCxn id="188" idx="0"/>
          </p:cNvCxnSpPr>
          <p:nvPr/>
        </p:nvCxnSpPr>
        <p:spPr>
          <a:xfrm rot="10800000" flipV="1">
            <a:off x="7247139" y="7453129"/>
            <a:ext cx="1085639" cy="338005"/>
          </a:xfrm>
          <a:prstGeom prst="bentConnector2">
            <a:avLst/>
          </a:prstGeom>
          <a:ln>
            <a:solidFill>
              <a:srgbClr val="00206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9E1832D-D366-4BFD-8D98-13424F599DBE}"/>
              </a:ext>
            </a:extLst>
          </p:cNvPr>
          <p:cNvCxnSpPr>
            <a:cxnSpLocks/>
          </p:cNvCxnSpPr>
          <p:nvPr/>
        </p:nvCxnSpPr>
        <p:spPr>
          <a:xfrm>
            <a:off x="4193573" y="4605923"/>
            <a:ext cx="0" cy="248056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7" name="CustomShape 23">
            <a:extLst>
              <a:ext uri="{FF2B5EF4-FFF2-40B4-BE49-F238E27FC236}">
                <a16:creationId xmlns:a16="http://schemas.microsoft.com/office/drawing/2014/main" id="{A8A9BC9B-C366-4113-93BD-F26615DD1462}"/>
              </a:ext>
            </a:extLst>
          </p:cNvPr>
          <p:cNvSpPr/>
          <p:nvPr/>
        </p:nvSpPr>
        <p:spPr>
          <a:xfrm>
            <a:off x="5366357" y="6413848"/>
            <a:ext cx="1157103" cy="174851"/>
          </a:xfrm>
          <a:prstGeom prst="roundRect">
            <a:avLst>
              <a:gd name="adj" fmla="val 0"/>
            </a:avLst>
          </a:prstGeom>
          <a:solidFill>
            <a:srgbClr val="FFD1E7">
              <a:alpha val="75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</a:rPr>
              <a:t>ICA-based denoising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3D8CC39-B9BE-41C9-959A-47523D39FB42}"/>
              </a:ext>
            </a:extLst>
          </p:cNvPr>
          <p:cNvSpPr txBox="1"/>
          <p:nvPr/>
        </p:nvSpPr>
        <p:spPr>
          <a:xfrm>
            <a:off x="5947420" y="6270871"/>
            <a:ext cx="58669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ICA-AROMA</a:t>
            </a:r>
            <a:endParaRPr lang="en-DE" sz="800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8D510E51-1AB8-411B-8AA6-D411A4053034}"/>
              </a:ext>
            </a:extLst>
          </p:cNvPr>
          <p:cNvCxnSpPr>
            <a:cxnSpLocks/>
            <a:stCxn id="506" idx="1"/>
            <a:endCxn id="188" idx="3"/>
          </p:cNvCxnSpPr>
          <p:nvPr/>
        </p:nvCxnSpPr>
        <p:spPr>
          <a:xfrm flipH="1" flipV="1">
            <a:off x="7748873" y="7878560"/>
            <a:ext cx="598495" cy="834"/>
          </a:xfrm>
          <a:prstGeom prst="straightConnector1">
            <a:avLst/>
          </a:prstGeom>
          <a:ln>
            <a:solidFill>
              <a:srgbClr val="00206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0EBAA64-0C8A-4E21-85A9-5C7376069F88}"/>
              </a:ext>
            </a:extLst>
          </p:cNvPr>
          <p:cNvCxnSpPr>
            <a:cxnSpLocks/>
            <a:stCxn id="499" idx="2"/>
          </p:cNvCxnSpPr>
          <p:nvPr/>
        </p:nvCxnSpPr>
        <p:spPr>
          <a:xfrm>
            <a:off x="8328095" y="6591684"/>
            <a:ext cx="0" cy="165187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CustomShape 23">
            <a:extLst>
              <a:ext uri="{FF2B5EF4-FFF2-40B4-BE49-F238E27FC236}">
                <a16:creationId xmlns:a16="http://schemas.microsoft.com/office/drawing/2014/main" id="{77A9880E-3175-4064-A944-4D1F1AD265C2}"/>
              </a:ext>
            </a:extLst>
          </p:cNvPr>
          <p:cNvSpPr/>
          <p:nvPr/>
        </p:nvSpPr>
        <p:spPr>
          <a:xfrm>
            <a:off x="2898519" y="5686026"/>
            <a:ext cx="1667050" cy="174851"/>
          </a:xfrm>
          <a:prstGeom prst="roundRect">
            <a:avLst>
              <a:gd name="adj" fmla="val 0"/>
            </a:avLst>
          </a:prstGeom>
          <a:solidFill>
            <a:srgbClr val="E4FFB9">
              <a:alpha val="75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Calculate confound time series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D6A2BC6-8899-4118-A7D1-C6CD1B42F65D}"/>
              </a:ext>
            </a:extLst>
          </p:cNvPr>
          <p:cNvSpPr txBox="1"/>
          <p:nvPr/>
        </p:nvSpPr>
        <p:spPr>
          <a:xfrm>
            <a:off x="4243368" y="5559487"/>
            <a:ext cx="3222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Python</a:t>
            </a:r>
            <a:endParaRPr lang="en-DE" sz="800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CF1770A-6BBA-4427-B405-9403312A0A0C}"/>
              </a:ext>
            </a:extLst>
          </p:cNvPr>
          <p:cNvCxnSpPr>
            <a:cxnSpLocks/>
          </p:cNvCxnSpPr>
          <p:nvPr/>
        </p:nvCxnSpPr>
        <p:spPr>
          <a:xfrm>
            <a:off x="3057337" y="4605923"/>
            <a:ext cx="0" cy="108010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CE5BED4F-6745-43CA-8EEC-700617A3DC8E}"/>
              </a:ext>
            </a:extLst>
          </p:cNvPr>
          <p:cNvCxnSpPr>
            <a:cxnSpLocks/>
            <a:endCxn id="483" idx="1"/>
          </p:cNvCxnSpPr>
          <p:nvPr/>
        </p:nvCxnSpPr>
        <p:spPr>
          <a:xfrm>
            <a:off x="4060952" y="5032254"/>
            <a:ext cx="1115016" cy="331775"/>
          </a:xfrm>
          <a:prstGeom prst="bentConnector3">
            <a:avLst>
              <a:gd name="adj1" fmla="val -93"/>
            </a:avLst>
          </a:prstGeom>
          <a:ln>
            <a:solidFill>
              <a:srgbClr val="00206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FF87CC6-685D-4784-84F5-4363B926C684}"/>
              </a:ext>
            </a:extLst>
          </p:cNvPr>
          <p:cNvCxnSpPr>
            <a:cxnSpLocks/>
            <a:endCxn id="132" idx="0"/>
          </p:cNvCxnSpPr>
          <p:nvPr/>
        </p:nvCxnSpPr>
        <p:spPr>
          <a:xfrm flipH="1">
            <a:off x="3732044" y="5028830"/>
            <a:ext cx="0" cy="657196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01465F3-7A78-483A-B541-1BDAD17890B8}"/>
              </a:ext>
            </a:extLst>
          </p:cNvPr>
          <p:cNvCxnSpPr>
            <a:cxnSpLocks/>
          </p:cNvCxnSpPr>
          <p:nvPr/>
        </p:nvCxnSpPr>
        <p:spPr>
          <a:xfrm flipH="1">
            <a:off x="3400255" y="5862587"/>
            <a:ext cx="2" cy="285976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9" name="CustomShape 23">
            <a:extLst>
              <a:ext uri="{FF2B5EF4-FFF2-40B4-BE49-F238E27FC236}">
                <a16:creationId xmlns:a16="http://schemas.microsoft.com/office/drawing/2014/main" id="{026831A8-FD29-410F-8A26-D16603BF6621}"/>
              </a:ext>
            </a:extLst>
          </p:cNvPr>
          <p:cNvSpPr/>
          <p:nvPr/>
        </p:nvSpPr>
        <p:spPr>
          <a:xfrm>
            <a:off x="7723960" y="6416833"/>
            <a:ext cx="1208270" cy="174851"/>
          </a:xfrm>
          <a:prstGeom prst="roundRect">
            <a:avLst>
              <a:gd name="adj" fmla="val 0"/>
            </a:avLst>
          </a:prstGeom>
          <a:solidFill>
            <a:srgbClr val="FFD1E7">
              <a:alpha val="75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</a:rPr>
              <a:t>Confounds regression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8641B2E-20CA-4211-B432-4A06F55DDC82}"/>
              </a:ext>
            </a:extLst>
          </p:cNvPr>
          <p:cNvCxnSpPr>
            <a:cxnSpLocks/>
            <a:stCxn id="456" idx="2"/>
            <a:endCxn id="63" idx="0"/>
          </p:cNvCxnSpPr>
          <p:nvPr/>
        </p:nvCxnSpPr>
        <p:spPr>
          <a:xfrm>
            <a:off x="5195354" y="3517078"/>
            <a:ext cx="813" cy="17485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93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roup 594">
            <a:extLst>
              <a:ext uri="{FF2B5EF4-FFF2-40B4-BE49-F238E27FC236}">
                <a16:creationId xmlns:a16="http://schemas.microsoft.com/office/drawing/2014/main" id="{A4663B8A-8D13-4405-BDDF-BC7A7FDA84D0}"/>
              </a:ext>
            </a:extLst>
          </p:cNvPr>
          <p:cNvGrpSpPr/>
          <p:nvPr/>
        </p:nvGrpSpPr>
        <p:grpSpPr>
          <a:xfrm>
            <a:off x="2726465" y="3230451"/>
            <a:ext cx="4884892" cy="6044763"/>
            <a:chOff x="2726465" y="3230451"/>
            <a:chExt cx="4884892" cy="604476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F00BAA9-5A89-446F-89C3-A87F1B3E701B}"/>
                </a:ext>
              </a:extLst>
            </p:cNvPr>
            <p:cNvSpPr/>
            <p:nvPr/>
          </p:nvSpPr>
          <p:spPr>
            <a:xfrm>
              <a:off x="2728248" y="3650197"/>
              <a:ext cx="4878825" cy="25442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CustomShape 23">
              <a:extLst>
                <a:ext uri="{FF2B5EF4-FFF2-40B4-BE49-F238E27FC236}">
                  <a16:creationId xmlns:a16="http://schemas.microsoft.com/office/drawing/2014/main" id="{C3A18532-E8B7-4145-B8B3-15B3F7B12E06}"/>
                </a:ext>
              </a:extLst>
            </p:cNvPr>
            <p:cNvSpPr/>
            <p:nvPr/>
          </p:nvSpPr>
          <p:spPr>
            <a:xfrm>
              <a:off x="2728248" y="3230451"/>
              <a:ext cx="1320096" cy="1748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  <a:ea typeface="Helvetica Neue"/>
                </a:rPr>
                <a:t>HALFpipe user interface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456" name="CustomShape 23">
              <a:extLst>
                <a:ext uri="{FF2B5EF4-FFF2-40B4-BE49-F238E27FC236}">
                  <a16:creationId xmlns:a16="http://schemas.microsoft.com/office/drawing/2014/main" id="{1A934C51-27BB-4CD1-8995-18EB203D3D8B}"/>
                </a:ext>
              </a:extLst>
            </p:cNvPr>
            <p:cNvSpPr/>
            <p:nvPr/>
          </p:nvSpPr>
          <p:spPr>
            <a:xfrm>
              <a:off x="4701063" y="3230451"/>
              <a:ext cx="933195" cy="1748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  <a:ea typeface="Helvetica Neue"/>
                </a:rPr>
                <a:t>BIDS conversion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cxnSp>
          <p:nvCxnSpPr>
            <p:cNvPr id="457" name="Straight Arrow Connector 456">
              <a:extLst>
                <a:ext uri="{FF2B5EF4-FFF2-40B4-BE49-F238E27FC236}">
                  <a16:creationId xmlns:a16="http://schemas.microsoft.com/office/drawing/2014/main" id="{6C1B55C9-8204-48D9-A7C7-72D0B29E52B3}"/>
                </a:ext>
              </a:extLst>
            </p:cNvPr>
            <p:cNvCxnSpPr>
              <a:cxnSpLocks/>
              <a:stCxn id="455" idx="3"/>
              <a:endCxn id="456" idx="1"/>
            </p:cNvCxnSpPr>
            <p:nvPr/>
          </p:nvCxnSpPr>
          <p:spPr>
            <a:xfrm>
              <a:off x="4048344" y="3317877"/>
              <a:ext cx="652719" cy="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0" name="CustomShape 23">
              <a:extLst>
                <a:ext uri="{FF2B5EF4-FFF2-40B4-BE49-F238E27FC236}">
                  <a16:creationId xmlns:a16="http://schemas.microsoft.com/office/drawing/2014/main" id="{99DFEC20-A808-413B-8D05-E209F0013902}"/>
                </a:ext>
              </a:extLst>
            </p:cNvPr>
            <p:cNvSpPr/>
            <p:nvPr/>
          </p:nvSpPr>
          <p:spPr>
            <a:xfrm>
              <a:off x="2897447" y="4431072"/>
              <a:ext cx="730255" cy="174851"/>
            </a:xfrm>
            <a:prstGeom prst="roundRect">
              <a:avLst>
                <a:gd name="adj" fmla="val 0"/>
              </a:avLst>
            </a:prstGeom>
            <a:solidFill>
              <a:srgbClr val="E8FCC8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  <a:ea typeface="Helvetica Neue"/>
                </a:rPr>
                <a:t>BOLD image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462" name="CustomShape 23">
              <a:extLst>
                <a:ext uri="{FF2B5EF4-FFF2-40B4-BE49-F238E27FC236}">
                  <a16:creationId xmlns:a16="http://schemas.microsoft.com/office/drawing/2014/main" id="{5FC29696-8E9C-41AF-9D21-7BCBF44EBBF1}"/>
                </a:ext>
              </a:extLst>
            </p:cNvPr>
            <p:cNvSpPr/>
            <p:nvPr/>
          </p:nvSpPr>
          <p:spPr>
            <a:xfrm>
              <a:off x="2897447" y="4002496"/>
              <a:ext cx="635806" cy="174851"/>
            </a:xfrm>
            <a:prstGeom prst="roundRect">
              <a:avLst>
                <a:gd name="adj" fmla="val 0"/>
              </a:avLst>
            </a:prstGeom>
            <a:solidFill>
              <a:srgbClr val="DBEBFB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  <a:ea typeface="Helvetica Neue"/>
                </a:rPr>
                <a:t>T1w image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cxnSp>
          <p:nvCxnSpPr>
            <p:cNvPr id="463" name="Straight Arrow Connector 462">
              <a:extLst>
                <a:ext uri="{FF2B5EF4-FFF2-40B4-BE49-F238E27FC236}">
                  <a16:creationId xmlns:a16="http://schemas.microsoft.com/office/drawing/2014/main" id="{7CBB0D1C-6541-45FF-82F6-EF7542AAF0B6}"/>
                </a:ext>
              </a:extLst>
            </p:cNvPr>
            <p:cNvCxnSpPr>
              <a:cxnSpLocks/>
              <a:stCxn id="462" idx="3"/>
              <a:endCxn id="461" idx="1"/>
            </p:cNvCxnSpPr>
            <p:nvPr/>
          </p:nvCxnSpPr>
          <p:spPr>
            <a:xfrm flipV="1">
              <a:off x="3533253" y="4087735"/>
              <a:ext cx="210484" cy="2187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5326AB49-8C1A-48A3-9688-E50DC4B4A3B5}"/>
                </a:ext>
              </a:extLst>
            </p:cNvPr>
            <p:cNvCxnSpPr>
              <a:cxnSpLocks/>
              <a:stCxn id="461" idx="3"/>
              <a:endCxn id="464" idx="1"/>
            </p:cNvCxnSpPr>
            <p:nvPr/>
          </p:nvCxnSpPr>
          <p:spPr>
            <a:xfrm flipV="1">
              <a:off x="4841272" y="4085545"/>
              <a:ext cx="222976" cy="219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1" name="CustomShape 23">
              <a:extLst>
                <a:ext uri="{FF2B5EF4-FFF2-40B4-BE49-F238E27FC236}">
                  <a16:creationId xmlns:a16="http://schemas.microsoft.com/office/drawing/2014/main" id="{02E57B3E-9D4F-4925-ADF1-DD3D205A537B}"/>
                </a:ext>
              </a:extLst>
            </p:cNvPr>
            <p:cNvSpPr/>
            <p:nvPr/>
          </p:nvSpPr>
          <p:spPr>
            <a:xfrm>
              <a:off x="3743737" y="4000309"/>
              <a:ext cx="1097535" cy="174851"/>
            </a:xfrm>
            <a:prstGeom prst="roundRect">
              <a:avLst>
                <a:gd name="adj" fmla="val 0"/>
              </a:avLst>
            </a:prstGeom>
            <a:solidFill>
              <a:srgbClr val="DBEBFB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  <a:ea typeface="Helvetica Neue"/>
                </a:rPr>
                <a:t>Bias field correction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FC18A904-9BAC-453D-9602-CFE10530DDAE}"/>
                </a:ext>
              </a:extLst>
            </p:cNvPr>
            <p:cNvSpPr txBox="1"/>
            <p:nvPr/>
          </p:nvSpPr>
          <p:spPr>
            <a:xfrm>
              <a:off x="4589600" y="3871145"/>
              <a:ext cx="2516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ANTs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464" name="CustomShape 23">
              <a:extLst>
                <a:ext uri="{FF2B5EF4-FFF2-40B4-BE49-F238E27FC236}">
                  <a16:creationId xmlns:a16="http://schemas.microsoft.com/office/drawing/2014/main" id="{C039C582-3C99-451B-A24A-1365A6931D75}"/>
                </a:ext>
              </a:extLst>
            </p:cNvPr>
            <p:cNvSpPr/>
            <p:nvPr/>
          </p:nvSpPr>
          <p:spPr>
            <a:xfrm>
              <a:off x="5064248" y="3998119"/>
              <a:ext cx="804955" cy="174851"/>
            </a:xfrm>
            <a:prstGeom prst="roundRect">
              <a:avLst>
                <a:gd name="adj" fmla="val 0"/>
              </a:avLst>
            </a:prstGeom>
            <a:solidFill>
              <a:srgbClr val="DBEBFB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  <a:ea typeface="Helvetica Neue"/>
                </a:rPr>
                <a:t>Skull stripping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F3D7B914-C7D4-460D-85F9-7F9211E19F9B}"/>
                </a:ext>
              </a:extLst>
            </p:cNvPr>
            <p:cNvSpPr txBox="1"/>
            <p:nvPr/>
          </p:nvSpPr>
          <p:spPr>
            <a:xfrm>
              <a:off x="5617531" y="3869443"/>
              <a:ext cx="2516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ANTs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D8F87229-E3D7-4EA0-9A4D-C209F6E90BA4}"/>
                </a:ext>
              </a:extLst>
            </p:cNvPr>
            <p:cNvCxnSpPr>
              <a:cxnSpLocks/>
              <a:stCxn id="464" idx="3"/>
              <a:endCxn id="468" idx="1"/>
            </p:cNvCxnSpPr>
            <p:nvPr/>
          </p:nvCxnSpPr>
          <p:spPr>
            <a:xfrm flipV="1">
              <a:off x="5869203" y="4083356"/>
              <a:ext cx="229807" cy="2189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8" name="CustomShape 23">
              <a:extLst>
                <a:ext uri="{FF2B5EF4-FFF2-40B4-BE49-F238E27FC236}">
                  <a16:creationId xmlns:a16="http://schemas.microsoft.com/office/drawing/2014/main" id="{08D5387A-509A-4A26-BAAA-A3B9E53F1175}"/>
                </a:ext>
              </a:extLst>
            </p:cNvPr>
            <p:cNvSpPr/>
            <p:nvPr/>
          </p:nvSpPr>
          <p:spPr>
            <a:xfrm>
              <a:off x="6099010" y="3995930"/>
              <a:ext cx="1150434" cy="174851"/>
            </a:xfrm>
            <a:prstGeom prst="roundRect">
              <a:avLst>
                <a:gd name="adj" fmla="val 0"/>
              </a:avLst>
            </a:prstGeom>
            <a:solidFill>
              <a:srgbClr val="DBEBFB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  <a:ea typeface="Helvetica Neue"/>
                </a:rPr>
                <a:t>Spatial normalization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40FB0AF9-B3A0-43D7-82CF-C55B1FEDD11A}"/>
                </a:ext>
              </a:extLst>
            </p:cNvPr>
            <p:cNvSpPr txBox="1"/>
            <p:nvPr/>
          </p:nvSpPr>
          <p:spPr>
            <a:xfrm>
              <a:off x="7001105" y="3871942"/>
              <a:ext cx="2516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ANTs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cxnSp>
          <p:nvCxnSpPr>
            <p:cNvPr id="471" name="Straight Arrow Connector 470">
              <a:extLst>
                <a:ext uri="{FF2B5EF4-FFF2-40B4-BE49-F238E27FC236}">
                  <a16:creationId xmlns:a16="http://schemas.microsoft.com/office/drawing/2014/main" id="{D33E67A5-B8B9-444C-B60C-81D02DE1FBA7}"/>
                </a:ext>
              </a:extLst>
            </p:cNvPr>
            <p:cNvCxnSpPr>
              <a:cxnSpLocks/>
              <a:stCxn id="460" idx="3"/>
              <a:endCxn id="482" idx="1"/>
            </p:cNvCxnSpPr>
            <p:nvPr/>
          </p:nvCxnSpPr>
          <p:spPr>
            <a:xfrm>
              <a:off x="3627702" y="4518497"/>
              <a:ext cx="375259" cy="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3" name="Straight Arrow Connector 472">
              <a:extLst>
                <a:ext uri="{FF2B5EF4-FFF2-40B4-BE49-F238E27FC236}">
                  <a16:creationId xmlns:a16="http://schemas.microsoft.com/office/drawing/2014/main" id="{4E411795-8FA8-408A-A735-8EC04EAA72F7}"/>
                </a:ext>
              </a:extLst>
            </p:cNvPr>
            <p:cNvCxnSpPr>
              <a:cxnSpLocks/>
              <a:stCxn id="482" idx="3"/>
              <a:endCxn id="474" idx="1"/>
            </p:cNvCxnSpPr>
            <p:nvPr/>
          </p:nvCxnSpPr>
          <p:spPr>
            <a:xfrm>
              <a:off x="5070423" y="4518498"/>
              <a:ext cx="346056" cy="1619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4" name="CustomShape 23">
              <a:extLst>
                <a:ext uri="{FF2B5EF4-FFF2-40B4-BE49-F238E27FC236}">
                  <a16:creationId xmlns:a16="http://schemas.microsoft.com/office/drawing/2014/main" id="{9B7132A5-585B-42D0-B41C-EDCAB9DC2BD6}"/>
                </a:ext>
              </a:extLst>
            </p:cNvPr>
            <p:cNvSpPr/>
            <p:nvPr/>
          </p:nvSpPr>
          <p:spPr>
            <a:xfrm>
              <a:off x="5416479" y="4432691"/>
              <a:ext cx="1847420" cy="174851"/>
            </a:xfrm>
            <a:prstGeom prst="roundRect">
              <a:avLst>
                <a:gd name="adj" fmla="val 0"/>
              </a:avLst>
            </a:prstGeom>
            <a:solidFill>
              <a:srgbClr val="E8FCC8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  <a:ea typeface="Helvetica Neue"/>
                </a:rPr>
                <a:t>Susceptibility distortion estimation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5F7CF738-B4F0-41C1-A625-A74157C80D04}"/>
                </a:ext>
              </a:extLst>
            </p:cNvPr>
            <p:cNvSpPr txBox="1"/>
            <p:nvPr/>
          </p:nvSpPr>
          <p:spPr>
            <a:xfrm>
              <a:off x="6021571" y="4305071"/>
              <a:ext cx="124232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AFNI/ANTs/FSL/FreeSurfer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cxnSp>
          <p:nvCxnSpPr>
            <p:cNvPr id="476" name="Straight Arrow Connector 475">
              <a:extLst>
                <a:ext uri="{FF2B5EF4-FFF2-40B4-BE49-F238E27FC236}">
                  <a16:creationId xmlns:a16="http://schemas.microsoft.com/office/drawing/2014/main" id="{467EEF58-A473-4E23-8540-855A5955BE22}"/>
                </a:ext>
              </a:extLst>
            </p:cNvPr>
            <p:cNvCxnSpPr>
              <a:cxnSpLocks/>
            </p:cNvCxnSpPr>
            <p:nvPr/>
          </p:nvCxnSpPr>
          <p:spPr>
            <a:xfrm>
              <a:off x="3465051" y="4616842"/>
              <a:ext cx="0" cy="237137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7" name="CustomShape 23">
              <a:extLst>
                <a:ext uri="{FF2B5EF4-FFF2-40B4-BE49-F238E27FC236}">
                  <a16:creationId xmlns:a16="http://schemas.microsoft.com/office/drawing/2014/main" id="{37E16E14-3072-4C52-9F48-3EB04101E0ED}"/>
                </a:ext>
              </a:extLst>
            </p:cNvPr>
            <p:cNvSpPr/>
            <p:nvPr/>
          </p:nvSpPr>
          <p:spPr>
            <a:xfrm>
              <a:off x="3229274" y="4853979"/>
              <a:ext cx="1302592" cy="174851"/>
            </a:xfrm>
            <a:prstGeom prst="roundRect">
              <a:avLst>
                <a:gd name="adj" fmla="val 0"/>
              </a:avLst>
            </a:prstGeom>
            <a:solidFill>
              <a:srgbClr val="E8FCC8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  <a:ea typeface="Helvetica Neue"/>
                </a:rPr>
                <a:t>Head motion estimation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C22D0448-DAE5-4F4E-B523-0A22E1017CA2}"/>
                </a:ext>
              </a:extLst>
            </p:cNvPr>
            <p:cNvSpPr txBox="1"/>
            <p:nvPr/>
          </p:nvSpPr>
          <p:spPr>
            <a:xfrm>
              <a:off x="4355051" y="4728451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FSL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107F818B-B062-4DEF-ADF8-E9592311F33E}"/>
                </a:ext>
              </a:extLst>
            </p:cNvPr>
            <p:cNvCxnSpPr>
              <a:cxnSpLocks/>
            </p:cNvCxnSpPr>
            <p:nvPr/>
          </p:nvCxnSpPr>
          <p:spPr>
            <a:xfrm>
              <a:off x="4931450" y="4609173"/>
              <a:ext cx="0" cy="244806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0" name="CustomShape 23">
              <a:extLst>
                <a:ext uri="{FF2B5EF4-FFF2-40B4-BE49-F238E27FC236}">
                  <a16:creationId xmlns:a16="http://schemas.microsoft.com/office/drawing/2014/main" id="{0F690FBF-8C79-46E0-9A3E-3C7C353518E0}"/>
                </a:ext>
              </a:extLst>
            </p:cNvPr>
            <p:cNvSpPr/>
            <p:nvPr/>
          </p:nvSpPr>
          <p:spPr>
            <a:xfrm>
              <a:off x="4748670" y="4855872"/>
              <a:ext cx="1057845" cy="174851"/>
            </a:xfrm>
            <a:prstGeom prst="roundRect">
              <a:avLst>
                <a:gd name="adj" fmla="val 0"/>
              </a:avLst>
            </a:prstGeom>
            <a:solidFill>
              <a:srgbClr val="E8FCC8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  <a:ea typeface="Helvetica Neue"/>
                </a:rPr>
                <a:t>Align to T1w image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9EDF1B8D-0DB9-47D2-8C0F-8B39A6B998E7}"/>
                </a:ext>
              </a:extLst>
            </p:cNvPr>
            <p:cNvSpPr txBox="1"/>
            <p:nvPr/>
          </p:nvSpPr>
          <p:spPr>
            <a:xfrm>
              <a:off x="5628792" y="4731267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FSL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3D688369-DAE4-4447-8B1C-8F1BD63BCEC9}"/>
                </a:ext>
              </a:extLst>
            </p:cNvPr>
            <p:cNvSpPr txBox="1"/>
            <p:nvPr/>
          </p:nvSpPr>
          <p:spPr>
            <a:xfrm>
              <a:off x="4492554" y="4303618"/>
              <a:ext cx="58509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AFNI/Python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482" name="CustomShape 23">
              <a:extLst>
                <a:ext uri="{FF2B5EF4-FFF2-40B4-BE49-F238E27FC236}">
                  <a16:creationId xmlns:a16="http://schemas.microsoft.com/office/drawing/2014/main" id="{D9E80CB4-2789-42D4-BD42-B7985625A653}"/>
                </a:ext>
              </a:extLst>
            </p:cNvPr>
            <p:cNvSpPr/>
            <p:nvPr/>
          </p:nvSpPr>
          <p:spPr>
            <a:xfrm>
              <a:off x="4002961" y="4431072"/>
              <a:ext cx="1067463" cy="174851"/>
            </a:xfrm>
            <a:prstGeom prst="roundRect">
              <a:avLst>
                <a:gd name="adj" fmla="val 0"/>
              </a:avLst>
            </a:prstGeom>
            <a:solidFill>
              <a:srgbClr val="E8FCC8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  <a:ea typeface="Helvetica Neue"/>
                </a:rPr>
                <a:t>Generate reference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483" name="CustomShape 23">
              <a:extLst>
                <a:ext uri="{FF2B5EF4-FFF2-40B4-BE49-F238E27FC236}">
                  <a16:creationId xmlns:a16="http://schemas.microsoft.com/office/drawing/2014/main" id="{5D6860A7-E3AC-483E-8960-3D201E769723}"/>
                </a:ext>
              </a:extLst>
            </p:cNvPr>
            <p:cNvSpPr/>
            <p:nvPr/>
          </p:nvSpPr>
          <p:spPr>
            <a:xfrm>
              <a:off x="5175968" y="5276603"/>
              <a:ext cx="1494439" cy="174851"/>
            </a:xfrm>
            <a:prstGeom prst="roundRect">
              <a:avLst>
                <a:gd name="adj" fmla="val 0"/>
              </a:avLst>
            </a:prstGeom>
            <a:solidFill>
              <a:srgbClr val="FCE0CE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  <a:ea typeface="Helvetica Neue"/>
                </a:rPr>
                <a:t>Combine spatial transforms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661A387D-40E7-4F2B-86A1-0639089FC2C9}"/>
                </a:ext>
              </a:extLst>
            </p:cNvPr>
            <p:cNvSpPr txBox="1"/>
            <p:nvPr/>
          </p:nvSpPr>
          <p:spPr>
            <a:xfrm>
              <a:off x="6418735" y="5150765"/>
              <a:ext cx="2516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ANTs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CA2D3457-2217-4A41-827F-EFB31ECF3637}"/>
                </a:ext>
              </a:extLst>
            </p:cNvPr>
            <p:cNvCxnSpPr>
              <a:cxnSpLocks/>
            </p:cNvCxnSpPr>
            <p:nvPr/>
          </p:nvCxnSpPr>
          <p:spPr>
            <a:xfrm>
              <a:off x="5492679" y="5028830"/>
              <a:ext cx="0" cy="247773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6" name="Straight Arrow Connector 485">
              <a:extLst>
                <a:ext uri="{FF2B5EF4-FFF2-40B4-BE49-F238E27FC236}">
                  <a16:creationId xmlns:a16="http://schemas.microsoft.com/office/drawing/2014/main" id="{1E31CED0-219A-49F1-A7DD-BD5837BAAEBF}"/>
                </a:ext>
              </a:extLst>
            </p:cNvPr>
            <p:cNvCxnSpPr>
              <a:cxnSpLocks/>
            </p:cNvCxnSpPr>
            <p:nvPr/>
          </p:nvCxnSpPr>
          <p:spPr>
            <a:xfrm>
              <a:off x="6269142" y="4605923"/>
              <a:ext cx="0" cy="67068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7" name="Connector: Elbow 486">
              <a:extLst>
                <a:ext uri="{FF2B5EF4-FFF2-40B4-BE49-F238E27FC236}">
                  <a16:creationId xmlns:a16="http://schemas.microsoft.com/office/drawing/2014/main" id="{E9D770E9-4C6C-40AE-A2FB-B710749CADA6}"/>
                </a:ext>
              </a:extLst>
            </p:cNvPr>
            <p:cNvCxnSpPr>
              <a:cxnSpLocks/>
              <a:stCxn id="468" idx="3"/>
              <a:endCxn id="483" idx="3"/>
            </p:cNvCxnSpPr>
            <p:nvPr/>
          </p:nvCxnSpPr>
          <p:spPr>
            <a:xfrm flipH="1">
              <a:off x="6670407" y="4083356"/>
              <a:ext cx="579037" cy="1280673"/>
            </a:xfrm>
            <a:prstGeom prst="bentConnector3">
              <a:avLst>
                <a:gd name="adj1" fmla="val -31305"/>
              </a:avLst>
            </a:prstGeom>
            <a:ln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26959482-685D-4046-90EE-9ECD7D7C35C0}"/>
                </a:ext>
              </a:extLst>
            </p:cNvPr>
            <p:cNvCxnSpPr>
              <a:cxnSpLocks/>
              <a:stCxn id="483" idx="2"/>
              <a:endCxn id="489" idx="0"/>
            </p:cNvCxnSpPr>
            <p:nvPr/>
          </p:nvCxnSpPr>
          <p:spPr>
            <a:xfrm>
              <a:off x="5923188" y="5451454"/>
              <a:ext cx="5" cy="235693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9" name="CustomShape 23">
              <a:extLst>
                <a:ext uri="{FF2B5EF4-FFF2-40B4-BE49-F238E27FC236}">
                  <a16:creationId xmlns:a16="http://schemas.microsoft.com/office/drawing/2014/main" id="{8C636FBD-3CD1-403A-8031-E10D5455085E}"/>
                </a:ext>
              </a:extLst>
            </p:cNvPr>
            <p:cNvSpPr/>
            <p:nvPr/>
          </p:nvSpPr>
          <p:spPr>
            <a:xfrm>
              <a:off x="5257534" y="5687147"/>
              <a:ext cx="1331317" cy="174851"/>
            </a:xfrm>
            <a:prstGeom prst="roundRect">
              <a:avLst>
                <a:gd name="adj" fmla="val 0"/>
              </a:avLst>
            </a:prstGeom>
            <a:solidFill>
              <a:srgbClr val="FCE0CE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  <a:ea typeface="Helvetica Neue"/>
                </a:rPr>
                <a:t>Resample in atlas space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28DF917E-9462-4410-8F85-D19EC8A97214}"/>
                </a:ext>
              </a:extLst>
            </p:cNvPr>
            <p:cNvSpPr txBox="1"/>
            <p:nvPr/>
          </p:nvSpPr>
          <p:spPr>
            <a:xfrm>
              <a:off x="6337175" y="5565228"/>
              <a:ext cx="25167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ANTs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8AC7406D-64EF-42C4-94E6-96933ED5639E}"/>
                </a:ext>
              </a:extLst>
            </p:cNvPr>
            <p:cNvSpPr txBox="1"/>
            <p:nvPr/>
          </p:nvSpPr>
          <p:spPr>
            <a:xfrm>
              <a:off x="2883852" y="3737524"/>
              <a:ext cx="661006" cy="211203"/>
            </a:xfrm>
            <a:prstGeom prst="rect">
              <a:avLst/>
            </a:prstGeom>
            <a:noFill/>
          </p:spPr>
          <p:txBody>
            <a:bodyPr wrap="square" lIns="0" tIns="36000" rIns="36000" bIns="36000" rtlCol="0">
              <a:spAutoFit/>
            </a:bodyPr>
            <a:lstStyle/>
            <a:p>
              <a:r>
                <a:rPr lang="en-US" sz="900" dirty="0">
                  <a:latin typeface="HelveticaNeueLT Std" panose="020B0604020202020204" pitchFamily="34" charset="0"/>
                </a:rPr>
                <a:t>fMRIPrep</a:t>
              </a:r>
              <a:endParaRPr lang="en-DE" sz="900" dirty="0">
                <a:latin typeface="HelveticaNeueLT Std" panose="020B0604020202020204" pitchFamily="34" charset="0"/>
              </a:endParaRPr>
            </a:p>
          </p:txBody>
        </p: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B65B8162-D331-4091-AE6D-DAF31849E36C}"/>
                </a:ext>
              </a:extLst>
            </p:cNvPr>
            <p:cNvCxnSpPr>
              <a:cxnSpLocks/>
              <a:endCxn id="503" idx="1"/>
            </p:cNvCxnSpPr>
            <p:nvPr/>
          </p:nvCxnSpPr>
          <p:spPr>
            <a:xfrm>
              <a:off x="4056467" y="6525327"/>
              <a:ext cx="252271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EC1375D2-E7CD-4CA5-BB3F-7D6CD06A01FB}"/>
                </a:ext>
              </a:extLst>
            </p:cNvPr>
            <p:cNvCxnSpPr>
              <a:cxnSpLocks/>
              <a:endCxn id="524" idx="1"/>
            </p:cNvCxnSpPr>
            <p:nvPr/>
          </p:nvCxnSpPr>
          <p:spPr>
            <a:xfrm>
              <a:off x="4056851" y="6970327"/>
              <a:ext cx="246793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61BB87AE-3EAF-40F1-BF17-37B1819B31F7}"/>
                </a:ext>
              </a:extLst>
            </p:cNvPr>
            <p:cNvCxnSpPr>
              <a:cxnSpLocks/>
              <a:endCxn id="504" idx="1"/>
            </p:cNvCxnSpPr>
            <p:nvPr/>
          </p:nvCxnSpPr>
          <p:spPr>
            <a:xfrm>
              <a:off x="4056851" y="7423888"/>
              <a:ext cx="246793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5B14BA4-0BA8-4119-A785-E83113E490C8}"/>
                </a:ext>
              </a:extLst>
            </p:cNvPr>
            <p:cNvCxnSpPr>
              <a:cxnSpLocks/>
              <a:stCxn id="524" idx="3"/>
            </p:cNvCxnSpPr>
            <p:nvPr/>
          </p:nvCxnSpPr>
          <p:spPr>
            <a:xfrm>
              <a:off x="5675352" y="6970327"/>
              <a:ext cx="688935" cy="0"/>
            </a:xfrm>
            <a:prstGeom prst="line">
              <a:avLst/>
            </a:prstGeom>
            <a:ln>
              <a:solidFill>
                <a:srgbClr val="00206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7" name="CustomShape 23">
              <a:extLst>
                <a:ext uri="{FF2B5EF4-FFF2-40B4-BE49-F238E27FC236}">
                  <a16:creationId xmlns:a16="http://schemas.microsoft.com/office/drawing/2014/main" id="{EAF5A3BB-F6C6-4D5A-8B62-9C8766FBF21B}"/>
                </a:ext>
              </a:extLst>
            </p:cNvPr>
            <p:cNvSpPr/>
            <p:nvPr/>
          </p:nvSpPr>
          <p:spPr>
            <a:xfrm>
              <a:off x="4299547" y="9100363"/>
              <a:ext cx="758853" cy="1748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  <a:ea typeface="Helvetica Neue"/>
                </a:rPr>
                <a:t>Image output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521" name="CustomShape 23">
              <a:extLst>
                <a:ext uri="{FF2B5EF4-FFF2-40B4-BE49-F238E27FC236}">
                  <a16:creationId xmlns:a16="http://schemas.microsoft.com/office/drawing/2014/main" id="{22349579-9B38-4181-A66A-2E34DCC914D3}"/>
                </a:ext>
              </a:extLst>
            </p:cNvPr>
            <p:cNvSpPr/>
            <p:nvPr/>
          </p:nvSpPr>
          <p:spPr>
            <a:xfrm>
              <a:off x="6531070" y="7993779"/>
              <a:ext cx="1080287" cy="1944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>
                  <a:solidFill>
                    <a:srgbClr val="000000"/>
                  </a:solidFill>
                  <a:latin typeface="HelveticaNeueLT Std" panose="020B0604020202020204" pitchFamily="34" charset="0"/>
                  <a:ea typeface="Helvetica Neue"/>
                </a:rPr>
                <a:t>Quality assessment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522" name="CustomShape 23">
              <a:extLst>
                <a:ext uri="{FF2B5EF4-FFF2-40B4-BE49-F238E27FC236}">
                  <a16:creationId xmlns:a16="http://schemas.microsoft.com/office/drawing/2014/main" id="{A39AE438-D887-4CDE-A99D-1C56490244DB}"/>
                </a:ext>
              </a:extLst>
            </p:cNvPr>
            <p:cNvSpPr/>
            <p:nvPr/>
          </p:nvSpPr>
          <p:spPr>
            <a:xfrm>
              <a:off x="6649192" y="7522902"/>
              <a:ext cx="905362" cy="193452"/>
            </a:xfrm>
            <a:prstGeom prst="roundRect">
              <a:avLst>
                <a:gd name="adj" fmla="val 0"/>
              </a:avLst>
            </a:prstGeom>
            <a:solidFill>
              <a:srgbClr val="FFF9C5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  <a:ea typeface="Helvetica Neue"/>
                </a:rPr>
                <a:t>Group statistics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2A251FB1-5C13-4112-B59C-890592F1611A}"/>
                </a:ext>
              </a:extLst>
            </p:cNvPr>
            <p:cNvSpPr txBox="1"/>
            <p:nvPr/>
          </p:nvSpPr>
          <p:spPr>
            <a:xfrm>
              <a:off x="6463871" y="6663174"/>
              <a:ext cx="670055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002060"/>
                  </a:solidFill>
                  <a:latin typeface="HelveticaNeueLT Std" panose="020B0604020202020204" pitchFamily="34" charset="0"/>
                </a:rPr>
                <a:t>Statistical map</a:t>
              </a:r>
              <a:endParaRPr lang="en-DE" sz="800" dirty="0">
                <a:solidFill>
                  <a:srgbClr val="002060"/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503" name="CustomShape 23">
              <a:extLst>
                <a:ext uri="{FF2B5EF4-FFF2-40B4-BE49-F238E27FC236}">
                  <a16:creationId xmlns:a16="http://schemas.microsoft.com/office/drawing/2014/main" id="{E8226342-F148-4FE8-8CCB-E4A4D9DA95C4}"/>
                </a:ext>
              </a:extLst>
            </p:cNvPr>
            <p:cNvSpPr/>
            <p:nvPr/>
          </p:nvSpPr>
          <p:spPr>
            <a:xfrm>
              <a:off x="4308738" y="6437127"/>
              <a:ext cx="1282819" cy="176400"/>
            </a:xfrm>
            <a:prstGeom prst="roundRect">
              <a:avLst>
                <a:gd name="adj" fmla="val 0"/>
              </a:avLst>
            </a:prstGeom>
            <a:solidFill>
              <a:srgbClr val="D7FFEE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</a:rPr>
                <a:t>Task-based activations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48A8F9BF-2355-4158-AF1B-AB86973C9C7E}"/>
                </a:ext>
              </a:extLst>
            </p:cNvPr>
            <p:cNvSpPr txBox="1"/>
            <p:nvPr/>
          </p:nvSpPr>
          <p:spPr>
            <a:xfrm>
              <a:off x="5414342" y="6303607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FSL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504" name="CustomShape 23">
              <a:extLst>
                <a:ext uri="{FF2B5EF4-FFF2-40B4-BE49-F238E27FC236}">
                  <a16:creationId xmlns:a16="http://schemas.microsoft.com/office/drawing/2014/main" id="{26EFD45F-6561-405F-9619-29D0A4F6E69C}"/>
                </a:ext>
              </a:extLst>
            </p:cNvPr>
            <p:cNvSpPr/>
            <p:nvPr/>
          </p:nvSpPr>
          <p:spPr>
            <a:xfrm>
              <a:off x="4303644" y="7335688"/>
              <a:ext cx="1891443" cy="176400"/>
            </a:xfrm>
            <a:prstGeom prst="roundRect">
              <a:avLst>
                <a:gd name="adj" fmla="val 0"/>
              </a:avLst>
            </a:prstGeom>
            <a:solidFill>
              <a:srgbClr val="D7FFEE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</a:rPr>
                <a:t>Network template (dual) regression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3AAB6DC8-8692-44D6-AC94-0C00959955DA}"/>
                </a:ext>
              </a:extLst>
            </p:cNvPr>
            <p:cNvSpPr txBox="1"/>
            <p:nvPr/>
          </p:nvSpPr>
          <p:spPr>
            <a:xfrm>
              <a:off x="6012346" y="7205171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FSL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506" name="CustomShape 23">
              <a:extLst>
                <a:ext uri="{FF2B5EF4-FFF2-40B4-BE49-F238E27FC236}">
                  <a16:creationId xmlns:a16="http://schemas.microsoft.com/office/drawing/2014/main" id="{B445704B-123D-4316-874D-A00A4996E7D7}"/>
                </a:ext>
              </a:extLst>
            </p:cNvPr>
            <p:cNvSpPr/>
            <p:nvPr/>
          </p:nvSpPr>
          <p:spPr>
            <a:xfrm>
              <a:off x="4303644" y="8668483"/>
              <a:ext cx="379855" cy="176400"/>
            </a:xfrm>
            <a:prstGeom prst="roundRect">
              <a:avLst>
                <a:gd name="adj" fmla="val 0"/>
              </a:avLst>
            </a:prstGeom>
            <a:solidFill>
              <a:srgbClr val="D7FFEE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</a:rPr>
                <a:t>ReHo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AB99DB26-421C-42FD-99A4-0621A8B4DABD}"/>
                </a:ext>
              </a:extLst>
            </p:cNvPr>
            <p:cNvSpPr txBox="1"/>
            <p:nvPr/>
          </p:nvSpPr>
          <p:spPr>
            <a:xfrm>
              <a:off x="4457131" y="8536170"/>
              <a:ext cx="22923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AFNI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524" name="CustomShape 23">
              <a:extLst>
                <a:ext uri="{FF2B5EF4-FFF2-40B4-BE49-F238E27FC236}">
                  <a16:creationId xmlns:a16="http://schemas.microsoft.com/office/drawing/2014/main" id="{A893AEB4-451B-4FBB-AF09-C1542CFF53DF}"/>
                </a:ext>
              </a:extLst>
            </p:cNvPr>
            <p:cNvSpPr/>
            <p:nvPr/>
          </p:nvSpPr>
          <p:spPr>
            <a:xfrm>
              <a:off x="4303644" y="6882127"/>
              <a:ext cx="1371708" cy="176400"/>
            </a:xfrm>
            <a:prstGeom prst="roundRect">
              <a:avLst>
                <a:gd name="adj" fmla="val 0"/>
              </a:avLst>
            </a:prstGeom>
            <a:solidFill>
              <a:srgbClr val="D7FFEE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</a:rPr>
                <a:t>Seed-based connectivity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B677DF2C-3692-4C9D-860B-4DF292D1DC99}"/>
                </a:ext>
              </a:extLst>
            </p:cNvPr>
            <p:cNvSpPr txBox="1"/>
            <p:nvPr/>
          </p:nvSpPr>
          <p:spPr>
            <a:xfrm>
              <a:off x="5494191" y="6746897"/>
              <a:ext cx="1827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FSL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538" name="CustomShape 23">
              <a:extLst>
                <a:ext uri="{FF2B5EF4-FFF2-40B4-BE49-F238E27FC236}">
                  <a16:creationId xmlns:a16="http://schemas.microsoft.com/office/drawing/2014/main" id="{4BC18C7F-104D-434E-9B7D-E3CE3D984BD3}"/>
                </a:ext>
              </a:extLst>
            </p:cNvPr>
            <p:cNvSpPr/>
            <p:nvPr/>
          </p:nvSpPr>
          <p:spPr>
            <a:xfrm>
              <a:off x="4299547" y="8223266"/>
              <a:ext cx="394845" cy="176400"/>
            </a:xfrm>
            <a:prstGeom prst="roundRect">
              <a:avLst>
                <a:gd name="adj" fmla="val 0"/>
              </a:avLst>
            </a:prstGeom>
            <a:solidFill>
              <a:srgbClr val="D7FFEE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</a:rPr>
                <a:t>fALFF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9CB68D77-7572-45E8-A388-9137557F2604}"/>
                </a:ext>
              </a:extLst>
            </p:cNvPr>
            <p:cNvSpPr txBox="1"/>
            <p:nvPr/>
          </p:nvSpPr>
          <p:spPr>
            <a:xfrm>
              <a:off x="4374651" y="8090979"/>
              <a:ext cx="32220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C-PAC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505" name="CustomShape 23">
              <a:extLst>
                <a:ext uri="{FF2B5EF4-FFF2-40B4-BE49-F238E27FC236}">
                  <a16:creationId xmlns:a16="http://schemas.microsoft.com/office/drawing/2014/main" id="{F0BEA232-DF6B-463B-90B5-05D55248177A}"/>
                </a:ext>
              </a:extLst>
            </p:cNvPr>
            <p:cNvSpPr/>
            <p:nvPr/>
          </p:nvSpPr>
          <p:spPr>
            <a:xfrm>
              <a:off x="4303644" y="7782182"/>
              <a:ext cx="1715413" cy="176400"/>
            </a:xfrm>
            <a:prstGeom prst="roundRect">
              <a:avLst>
                <a:gd name="adj" fmla="val 0"/>
              </a:avLst>
            </a:prstGeom>
            <a:solidFill>
              <a:srgbClr val="D7FFEE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</a:rPr>
                <a:t>Atlas-based connectivity matrix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95186CE8-5A67-4A93-96FE-B0BEEBF66F84}"/>
                </a:ext>
              </a:extLst>
            </p:cNvPr>
            <p:cNvSpPr txBox="1"/>
            <p:nvPr/>
          </p:nvSpPr>
          <p:spPr>
            <a:xfrm>
              <a:off x="5702337" y="7649896"/>
              <a:ext cx="31739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Nilearn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81EBC2D-DBD2-4F49-B05C-C8FAB9B029BE}"/>
                </a:ext>
              </a:extLst>
            </p:cNvPr>
            <p:cNvSpPr txBox="1"/>
            <p:nvPr/>
          </p:nvSpPr>
          <p:spPr>
            <a:xfrm>
              <a:off x="5813870" y="8540570"/>
              <a:ext cx="23082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AFNI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188" name="CustomShape 23">
              <a:extLst>
                <a:ext uri="{FF2B5EF4-FFF2-40B4-BE49-F238E27FC236}">
                  <a16:creationId xmlns:a16="http://schemas.microsoft.com/office/drawing/2014/main" id="{71C6E122-5D02-4343-BA45-71848DF09A05}"/>
                </a:ext>
              </a:extLst>
            </p:cNvPr>
            <p:cNvSpPr/>
            <p:nvPr/>
          </p:nvSpPr>
          <p:spPr>
            <a:xfrm>
              <a:off x="5040545" y="8669738"/>
              <a:ext cx="1003471" cy="174851"/>
            </a:xfrm>
            <a:prstGeom prst="roundRect">
              <a:avLst>
                <a:gd name="adj" fmla="val 0"/>
              </a:avLst>
            </a:prstGeom>
            <a:solidFill>
              <a:srgbClr val="FFDDED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</a:rPr>
                <a:t>Spatial smoothing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cxnSp>
          <p:nvCxnSpPr>
            <p:cNvPr id="552" name="Connector: Elbow 551">
              <a:extLst>
                <a:ext uri="{FF2B5EF4-FFF2-40B4-BE49-F238E27FC236}">
                  <a16:creationId xmlns:a16="http://schemas.microsoft.com/office/drawing/2014/main" id="{9BDD0686-91E0-4190-94C5-C4AE13264E07}"/>
                </a:ext>
              </a:extLst>
            </p:cNvPr>
            <p:cNvCxnSpPr>
              <a:cxnSpLocks/>
              <a:stCxn id="538" idx="3"/>
              <a:endCxn id="188" idx="0"/>
            </p:cNvCxnSpPr>
            <p:nvPr/>
          </p:nvCxnSpPr>
          <p:spPr>
            <a:xfrm>
              <a:off x="4694392" y="8311466"/>
              <a:ext cx="847889" cy="358272"/>
            </a:xfrm>
            <a:prstGeom prst="bentConnector2">
              <a:avLst/>
            </a:prstGeom>
            <a:ln>
              <a:solidFill>
                <a:srgbClr val="00206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F9E1832D-D366-4BFD-8D98-13424F599DBE}"/>
                </a:ext>
              </a:extLst>
            </p:cNvPr>
            <p:cNvCxnSpPr>
              <a:cxnSpLocks/>
            </p:cNvCxnSpPr>
            <p:nvPr/>
          </p:nvCxnSpPr>
          <p:spPr>
            <a:xfrm>
              <a:off x="4193573" y="4605923"/>
              <a:ext cx="0" cy="248056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CustomShape 23">
              <a:extLst>
                <a:ext uri="{FF2B5EF4-FFF2-40B4-BE49-F238E27FC236}">
                  <a16:creationId xmlns:a16="http://schemas.microsoft.com/office/drawing/2014/main" id="{77A9880E-3175-4064-A944-4D1F1AD265C2}"/>
                </a:ext>
              </a:extLst>
            </p:cNvPr>
            <p:cNvSpPr/>
            <p:nvPr/>
          </p:nvSpPr>
          <p:spPr>
            <a:xfrm>
              <a:off x="2898519" y="5686026"/>
              <a:ext cx="1667050" cy="174851"/>
            </a:xfrm>
            <a:prstGeom prst="roundRect">
              <a:avLst>
                <a:gd name="adj" fmla="val 0"/>
              </a:avLst>
            </a:prstGeom>
            <a:solidFill>
              <a:srgbClr val="E8FCC8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  <a:ea typeface="Helvetica Neue"/>
                </a:rPr>
                <a:t>Calculate confound time series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D6A2BC6-8899-4118-A7D1-C6CD1B42F65D}"/>
                </a:ext>
              </a:extLst>
            </p:cNvPr>
            <p:cNvSpPr txBox="1"/>
            <p:nvPr/>
          </p:nvSpPr>
          <p:spPr>
            <a:xfrm>
              <a:off x="4243368" y="5559487"/>
              <a:ext cx="32220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Python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CF1770A-6BBA-4427-B405-9403312A0A0C}"/>
                </a:ext>
              </a:extLst>
            </p:cNvPr>
            <p:cNvCxnSpPr>
              <a:cxnSpLocks/>
            </p:cNvCxnSpPr>
            <p:nvPr/>
          </p:nvCxnSpPr>
          <p:spPr>
            <a:xfrm>
              <a:off x="3057337" y="4605923"/>
              <a:ext cx="0" cy="1080103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CE5BED4F-6745-43CA-8EEC-700617A3DC8E}"/>
                </a:ext>
              </a:extLst>
            </p:cNvPr>
            <p:cNvCxnSpPr>
              <a:cxnSpLocks/>
              <a:endCxn id="483" idx="1"/>
            </p:cNvCxnSpPr>
            <p:nvPr/>
          </p:nvCxnSpPr>
          <p:spPr>
            <a:xfrm>
              <a:off x="4060952" y="5032254"/>
              <a:ext cx="1115016" cy="331775"/>
            </a:xfrm>
            <a:prstGeom prst="bentConnector3">
              <a:avLst>
                <a:gd name="adj1" fmla="val -93"/>
              </a:avLst>
            </a:prstGeom>
            <a:ln>
              <a:solidFill>
                <a:schemeClr val="tx1"/>
              </a:solidFill>
              <a:tailEnd type="arrow" w="sm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FF87CC6-685D-4784-84F5-4363B926C684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 flipH="1">
              <a:off x="3732044" y="5028830"/>
              <a:ext cx="0" cy="657196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01465F3-7A78-483A-B541-1BDAD17890B8}"/>
                </a:ext>
              </a:extLst>
            </p:cNvPr>
            <p:cNvCxnSpPr>
              <a:cxnSpLocks/>
            </p:cNvCxnSpPr>
            <p:nvPr/>
          </p:nvCxnSpPr>
          <p:spPr>
            <a:xfrm>
              <a:off x="3400257" y="5862587"/>
              <a:ext cx="0" cy="166788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58641B2E-20CA-4211-B432-4A06F55DDC82}"/>
                </a:ext>
              </a:extLst>
            </p:cNvPr>
            <p:cNvCxnSpPr>
              <a:cxnSpLocks/>
              <a:stCxn id="456" idx="2"/>
              <a:endCxn id="63" idx="0"/>
            </p:cNvCxnSpPr>
            <p:nvPr/>
          </p:nvCxnSpPr>
          <p:spPr>
            <a:xfrm>
              <a:off x="5167661" y="3405302"/>
              <a:ext cx="0" cy="244895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C4B8B88-EA53-4D1E-9978-5323A12125D4}"/>
                </a:ext>
              </a:extLst>
            </p:cNvPr>
            <p:cNvCxnSpPr>
              <a:cxnSpLocks/>
            </p:cNvCxnSpPr>
            <p:nvPr/>
          </p:nvCxnSpPr>
          <p:spPr>
            <a:xfrm>
              <a:off x="3058292" y="6786285"/>
              <a:ext cx="0" cy="248842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A7A82827-60F1-4022-AE92-ECFED58ACE4C}"/>
                </a:ext>
              </a:extLst>
            </p:cNvPr>
            <p:cNvCxnSpPr>
              <a:cxnSpLocks/>
            </p:cNvCxnSpPr>
            <p:nvPr/>
          </p:nvCxnSpPr>
          <p:spPr>
            <a:xfrm>
              <a:off x="3058291" y="7211723"/>
              <a:ext cx="0" cy="248842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995F0D3F-FCAB-4DF2-AF94-9DC817BF48F0}"/>
                </a:ext>
              </a:extLst>
            </p:cNvPr>
            <p:cNvCxnSpPr>
              <a:cxnSpLocks/>
              <a:endCxn id="489" idx="2"/>
            </p:cNvCxnSpPr>
            <p:nvPr/>
          </p:nvCxnSpPr>
          <p:spPr>
            <a:xfrm flipV="1">
              <a:off x="3400255" y="5861998"/>
              <a:ext cx="2522938" cy="167114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44B9508-5253-4959-80F9-B04A76BEB846}"/>
                </a:ext>
              </a:extLst>
            </p:cNvPr>
            <p:cNvCxnSpPr>
              <a:cxnSpLocks/>
            </p:cNvCxnSpPr>
            <p:nvPr/>
          </p:nvCxnSpPr>
          <p:spPr>
            <a:xfrm>
              <a:off x="3058291" y="7637946"/>
              <a:ext cx="0" cy="248842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4467B48-4017-470B-A4CC-9081B7874F3F}"/>
                </a:ext>
              </a:extLst>
            </p:cNvPr>
            <p:cNvCxnSpPr>
              <a:cxnSpLocks/>
            </p:cNvCxnSpPr>
            <p:nvPr/>
          </p:nvCxnSpPr>
          <p:spPr>
            <a:xfrm>
              <a:off x="3058291" y="8064170"/>
              <a:ext cx="0" cy="248842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786E666-8A9A-482E-A4DE-828492E767A8}"/>
                </a:ext>
              </a:extLst>
            </p:cNvPr>
            <p:cNvCxnSpPr>
              <a:cxnSpLocks/>
            </p:cNvCxnSpPr>
            <p:nvPr/>
          </p:nvCxnSpPr>
          <p:spPr>
            <a:xfrm>
              <a:off x="4055450" y="6029112"/>
              <a:ext cx="0" cy="333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F91F115-0BF3-4CF0-8144-AD690761A4CD}"/>
                </a:ext>
              </a:extLst>
            </p:cNvPr>
            <p:cNvCxnSpPr>
              <a:cxnSpLocks/>
            </p:cNvCxnSpPr>
            <p:nvPr/>
          </p:nvCxnSpPr>
          <p:spPr>
            <a:xfrm>
              <a:off x="4057709" y="6525327"/>
              <a:ext cx="0" cy="173532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5048920E-4284-4677-A37D-B768FC49B9AA}"/>
                </a:ext>
              </a:extLst>
            </p:cNvPr>
            <p:cNvCxnSpPr>
              <a:cxnSpLocks/>
            </p:cNvCxnSpPr>
            <p:nvPr/>
          </p:nvCxnSpPr>
          <p:spPr>
            <a:xfrm>
              <a:off x="3058291" y="6359473"/>
              <a:ext cx="0" cy="24840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3BE0986-A036-4598-85FF-9AD5969BD064}"/>
                </a:ext>
              </a:extLst>
            </p:cNvPr>
            <p:cNvCxnSpPr>
              <a:cxnSpLocks/>
            </p:cNvCxnSpPr>
            <p:nvPr/>
          </p:nvCxnSpPr>
          <p:spPr>
            <a:xfrm>
              <a:off x="3058291" y="6360814"/>
              <a:ext cx="998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Connector: Elbow 447">
              <a:extLst>
                <a:ext uri="{FF2B5EF4-FFF2-40B4-BE49-F238E27FC236}">
                  <a16:creationId xmlns:a16="http://schemas.microsoft.com/office/drawing/2014/main" id="{D983B9BC-ECE9-4B25-92C5-8AD607F8288A}"/>
                </a:ext>
              </a:extLst>
            </p:cNvPr>
            <p:cNvCxnSpPr>
              <a:cxnSpLocks/>
              <a:stCxn id="499" idx="3"/>
              <a:endCxn id="515" idx="3"/>
            </p:cNvCxnSpPr>
            <p:nvPr/>
          </p:nvCxnSpPr>
          <p:spPr>
            <a:xfrm flipH="1" flipV="1">
              <a:off x="3731009" y="6698860"/>
              <a:ext cx="146147" cy="1703255"/>
            </a:xfrm>
            <a:prstGeom prst="bentConnector3">
              <a:avLst>
                <a:gd name="adj1" fmla="val -123775"/>
              </a:avLst>
            </a:prstGeom>
            <a:ln>
              <a:solidFill>
                <a:srgbClr val="C00000"/>
              </a:solidFill>
              <a:prstDash val="solid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FBF62541-286E-4629-A2A4-609B12D6BB31}"/>
                </a:ext>
              </a:extLst>
            </p:cNvPr>
            <p:cNvCxnSpPr>
              <a:cxnSpLocks/>
              <a:stCxn id="514" idx="3"/>
            </p:cNvCxnSpPr>
            <p:nvPr/>
          </p:nvCxnSpPr>
          <p:spPr>
            <a:xfrm>
              <a:off x="3837820" y="7124298"/>
              <a:ext cx="221350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F9B796F-0064-480E-8E20-3485E1079A0D}"/>
                </a:ext>
              </a:extLst>
            </p:cNvPr>
            <p:cNvCxnSpPr>
              <a:cxnSpLocks/>
              <a:stCxn id="517" idx="3"/>
            </p:cNvCxnSpPr>
            <p:nvPr/>
          </p:nvCxnSpPr>
          <p:spPr>
            <a:xfrm>
              <a:off x="3883568" y="7550521"/>
              <a:ext cx="175602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57F9E78E-1D14-4D4C-9908-767CE8626255}"/>
                </a:ext>
              </a:extLst>
            </p:cNvPr>
            <p:cNvCxnSpPr>
              <a:cxnSpLocks/>
            </p:cNvCxnSpPr>
            <p:nvPr/>
          </p:nvCxnSpPr>
          <p:spPr>
            <a:xfrm>
              <a:off x="3694541" y="7976744"/>
              <a:ext cx="364629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43242903-1BA7-476E-848C-1867D0E38EF8}"/>
                </a:ext>
              </a:extLst>
            </p:cNvPr>
            <p:cNvSpPr txBox="1"/>
            <p:nvPr/>
          </p:nvSpPr>
          <p:spPr>
            <a:xfrm>
              <a:off x="3515617" y="6907123"/>
              <a:ext cx="32220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Python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514" name="CustomShape 23">
              <a:extLst>
                <a:ext uri="{FF2B5EF4-FFF2-40B4-BE49-F238E27FC236}">
                  <a16:creationId xmlns:a16="http://schemas.microsoft.com/office/drawing/2014/main" id="{941A624C-5B28-48A1-AF23-ADACF889B6D3}"/>
                </a:ext>
              </a:extLst>
            </p:cNvPr>
            <p:cNvSpPr/>
            <p:nvPr/>
          </p:nvSpPr>
          <p:spPr>
            <a:xfrm>
              <a:off x="2730282" y="7036872"/>
              <a:ext cx="1107538" cy="174851"/>
            </a:xfrm>
            <a:prstGeom prst="roundRect">
              <a:avLst>
                <a:gd name="adj" fmla="val 0"/>
              </a:avLst>
            </a:prstGeom>
            <a:solidFill>
              <a:srgbClr val="FFDDED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</a:rPr>
                <a:t>Grand mean scaling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AC3731D1-E8A0-4291-AEBB-0359B182E08F}"/>
                </a:ext>
              </a:extLst>
            </p:cNvPr>
            <p:cNvSpPr txBox="1"/>
            <p:nvPr/>
          </p:nvSpPr>
          <p:spPr>
            <a:xfrm>
              <a:off x="3501778" y="6483673"/>
              <a:ext cx="22923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AFNI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515" name="CustomShape 23">
              <a:extLst>
                <a:ext uri="{FF2B5EF4-FFF2-40B4-BE49-F238E27FC236}">
                  <a16:creationId xmlns:a16="http://schemas.microsoft.com/office/drawing/2014/main" id="{395423A5-9889-4181-916D-B5A0E0652668}"/>
                </a:ext>
              </a:extLst>
            </p:cNvPr>
            <p:cNvSpPr/>
            <p:nvPr/>
          </p:nvSpPr>
          <p:spPr>
            <a:xfrm>
              <a:off x="2727538" y="6611434"/>
              <a:ext cx="1003471" cy="174851"/>
            </a:xfrm>
            <a:prstGeom prst="roundRect">
              <a:avLst>
                <a:gd name="adj" fmla="val 0"/>
              </a:avLst>
            </a:prstGeom>
            <a:solidFill>
              <a:srgbClr val="FFDDED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</a:rPr>
                <a:t>Spatial smoothing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F7F43EC9-3652-4299-88D9-D6C4C32A9B09}"/>
                </a:ext>
              </a:extLst>
            </p:cNvPr>
            <p:cNvSpPr txBox="1"/>
            <p:nvPr/>
          </p:nvSpPr>
          <p:spPr>
            <a:xfrm>
              <a:off x="3155932" y="7760738"/>
              <a:ext cx="53860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FSL/Python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516" name="CustomShape 23">
              <a:extLst>
                <a:ext uri="{FF2B5EF4-FFF2-40B4-BE49-F238E27FC236}">
                  <a16:creationId xmlns:a16="http://schemas.microsoft.com/office/drawing/2014/main" id="{259DDC0C-726A-4874-B595-FBC247DA066B}"/>
                </a:ext>
              </a:extLst>
            </p:cNvPr>
            <p:cNvSpPr/>
            <p:nvPr/>
          </p:nvSpPr>
          <p:spPr>
            <a:xfrm>
              <a:off x="2726465" y="7889319"/>
              <a:ext cx="968076" cy="174851"/>
            </a:xfrm>
            <a:prstGeom prst="roundRect">
              <a:avLst>
                <a:gd name="adj" fmla="val 0"/>
              </a:avLst>
            </a:prstGeom>
            <a:solidFill>
              <a:srgbClr val="FFDDED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</a:rPr>
                <a:t>Temporal filtering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517" name="CustomShape 23">
              <a:extLst>
                <a:ext uri="{FF2B5EF4-FFF2-40B4-BE49-F238E27FC236}">
                  <a16:creationId xmlns:a16="http://schemas.microsoft.com/office/drawing/2014/main" id="{A8A9BC9B-C366-4113-93BD-F26615DD1462}"/>
                </a:ext>
              </a:extLst>
            </p:cNvPr>
            <p:cNvSpPr/>
            <p:nvPr/>
          </p:nvSpPr>
          <p:spPr>
            <a:xfrm>
              <a:off x="2726465" y="7463095"/>
              <a:ext cx="1157103" cy="174851"/>
            </a:xfrm>
            <a:prstGeom prst="roundRect">
              <a:avLst>
                <a:gd name="adj" fmla="val 0"/>
              </a:avLst>
            </a:prstGeom>
            <a:solidFill>
              <a:srgbClr val="FFDDED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</a:rPr>
                <a:t>ICA-based denoising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3D8CC39-B9BE-41C9-959A-47523D39FB42}"/>
                </a:ext>
              </a:extLst>
            </p:cNvPr>
            <p:cNvSpPr txBox="1"/>
            <p:nvPr/>
          </p:nvSpPr>
          <p:spPr>
            <a:xfrm>
              <a:off x="3296869" y="7338989"/>
              <a:ext cx="58669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ICA-AROMA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4AB763DF-6026-4220-9522-B0449A071F40}"/>
                </a:ext>
              </a:extLst>
            </p:cNvPr>
            <p:cNvSpPr txBox="1"/>
            <p:nvPr/>
          </p:nvSpPr>
          <p:spPr>
            <a:xfrm>
              <a:off x="3338756" y="8188591"/>
              <a:ext cx="53860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FSL/Python</a:t>
              </a:r>
              <a:endParaRPr lang="en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499" name="CustomShape 23">
              <a:extLst>
                <a:ext uri="{FF2B5EF4-FFF2-40B4-BE49-F238E27FC236}">
                  <a16:creationId xmlns:a16="http://schemas.microsoft.com/office/drawing/2014/main" id="{026831A8-FD29-410F-8A26-D16603BF6621}"/>
                </a:ext>
              </a:extLst>
            </p:cNvPr>
            <p:cNvSpPr/>
            <p:nvPr/>
          </p:nvSpPr>
          <p:spPr>
            <a:xfrm>
              <a:off x="2726465" y="8314689"/>
              <a:ext cx="1150691" cy="174851"/>
            </a:xfrm>
            <a:prstGeom prst="roundRect">
              <a:avLst>
                <a:gd name="adj" fmla="val 0"/>
              </a:avLst>
            </a:prstGeom>
            <a:solidFill>
              <a:srgbClr val="FFDDED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</a:rPr>
                <a:t>Confound regression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BD0F99B9-FC7E-4ACB-9B49-6A806FDBD576}"/>
                </a:ext>
              </a:extLst>
            </p:cNvPr>
            <p:cNvCxnSpPr>
              <a:cxnSpLocks/>
              <a:endCxn id="505" idx="1"/>
            </p:cNvCxnSpPr>
            <p:nvPr/>
          </p:nvCxnSpPr>
          <p:spPr>
            <a:xfrm>
              <a:off x="4056467" y="7870382"/>
              <a:ext cx="247177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Connector: Elbow 218">
              <a:extLst>
                <a:ext uri="{FF2B5EF4-FFF2-40B4-BE49-F238E27FC236}">
                  <a16:creationId xmlns:a16="http://schemas.microsoft.com/office/drawing/2014/main" id="{16F81548-20F6-453B-AC16-58830572F34D}"/>
                </a:ext>
              </a:extLst>
            </p:cNvPr>
            <p:cNvCxnSpPr>
              <a:cxnSpLocks/>
              <a:stCxn id="506" idx="3"/>
              <a:endCxn id="188" idx="1"/>
            </p:cNvCxnSpPr>
            <p:nvPr/>
          </p:nvCxnSpPr>
          <p:spPr>
            <a:xfrm>
              <a:off x="4683499" y="8756683"/>
              <a:ext cx="357046" cy="48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206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C1431D8A-336D-43FF-9602-3D37FC37FB9E}"/>
                </a:ext>
              </a:extLst>
            </p:cNvPr>
            <p:cNvCxnSpPr>
              <a:cxnSpLocks/>
              <a:endCxn id="538" idx="1"/>
            </p:cNvCxnSpPr>
            <p:nvPr/>
          </p:nvCxnSpPr>
          <p:spPr>
            <a:xfrm>
              <a:off x="4056467" y="8311466"/>
              <a:ext cx="243080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EC337923-FFC0-487B-976C-78DBF4DBCF03}"/>
                </a:ext>
              </a:extLst>
            </p:cNvPr>
            <p:cNvCxnSpPr>
              <a:cxnSpLocks/>
              <a:endCxn id="506" idx="1"/>
            </p:cNvCxnSpPr>
            <p:nvPr/>
          </p:nvCxnSpPr>
          <p:spPr>
            <a:xfrm>
              <a:off x="4056467" y="8752549"/>
              <a:ext cx="247177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9B36F698-B30D-4C24-880C-AD691BBE0107}"/>
                </a:ext>
              </a:extLst>
            </p:cNvPr>
            <p:cNvCxnSpPr>
              <a:cxnSpLocks/>
            </p:cNvCxnSpPr>
            <p:nvPr/>
          </p:nvCxnSpPr>
          <p:spPr>
            <a:xfrm>
              <a:off x="4059170" y="8402114"/>
              <a:ext cx="0" cy="785674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7B432E2-88C6-4F46-985F-19E1F966974B}"/>
                </a:ext>
              </a:extLst>
            </p:cNvPr>
            <p:cNvCxnSpPr>
              <a:cxnSpLocks/>
              <a:stCxn id="521" idx="0"/>
              <a:endCxn id="522" idx="2"/>
            </p:cNvCxnSpPr>
            <p:nvPr/>
          </p:nvCxnSpPr>
          <p:spPr>
            <a:xfrm flipV="1">
              <a:off x="7071214" y="7716354"/>
              <a:ext cx="0" cy="277425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Connector: Elbow 250">
              <a:extLst>
                <a:ext uri="{FF2B5EF4-FFF2-40B4-BE49-F238E27FC236}">
                  <a16:creationId xmlns:a16="http://schemas.microsoft.com/office/drawing/2014/main" id="{409D96F0-373A-4A56-8E61-65D77E2945CE}"/>
                </a:ext>
              </a:extLst>
            </p:cNvPr>
            <p:cNvCxnSpPr>
              <a:cxnSpLocks/>
              <a:stCxn id="188" idx="3"/>
              <a:endCxn id="503" idx="3"/>
            </p:cNvCxnSpPr>
            <p:nvPr/>
          </p:nvCxnSpPr>
          <p:spPr>
            <a:xfrm flipH="1" flipV="1">
              <a:off x="5591557" y="6525327"/>
              <a:ext cx="452459" cy="2231837"/>
            </a:xfrm>
            <a:prstGeom prst="bentConnector3">
              <a:avLst>
                <a:gd name="adj1" fmla="val -71341"/>
              </a:avLst>
            </a:prstGeom>
            <a:ln>
              <a:solidFill>
                <a:srgbClr val="002060"/>
              </a:solidFill>
              <a:prstDash val="solid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BBF09E13-1BD7-491A-9367-E87BF6632959}"/>
                </a:ext>
              </a:extLst>
            </p:cNvPr>
            <p:cNvCxnSpPr>
              <a:cxnSpLocks/>
              <a:stCxn id="504" idx="3"/>
            </p:cNvCxnSpPr>
            <p:nvPr/>
          </p:nvCxnSpPr>
          <p:spPr>
            <a:xfrm>
              <a:off x="6195087" y="7423888"/>
              <a:ext cx="169200" cy="0"/>
            </a:xfrm>
            <a:prstGeom prst="line">
              <a:avLst/>
            </a:prstGeom>
            <a:ln>
              <a:solidFill>
                <a:srgbClr val="00206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9A3D08E4-1A01-4647-9B6B-178E48825595}"/>
                </a:ext>
              </a:extLst>
            </p:cNvPr>
            <p:cNvCxnSpPr>
              <a:cxnSpLocks/>
              <a:stCxn id="505" idx="3"/>
            </p:cNvCxnSpPr>
            <p:nvPr/>
          </p:nvCxnSpPr>
          <p:spPr>
            <a:xfrm flipV="1">
              <a:off x="6019057" y="7870360"/>
              <a:ext cx="345230" cy="22"/>
            </a:xfrm>
            <a:prstGeom prst="line">
              <a:avLst/>
            </a:prstGeom>
            <a:ln>
              <a:solidFill>
                <a:srgbClr val="00206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C055137D-9F0A-4767-8C4B-768909EB2C2D}"/>
                </a:ext>
              </a:extLst>
            </p:cNvPr>
            <p:cNvCxnSpPr>
              <a:cxnSpLocks/>
              <a:endCxn id="522" idx="1"/>
            </p:cNvCxnSpPr>
            <p:nvPr/>
          </p:nvCxnSpPr>
          <p:spPr>
            <a:xfrm>
              <a:off x="6364287" y="7619628"/>
              <a:ext cx="284905" cy="0"/>
            </a:xfrm>
            <a:prstGeom prst="line">
              <a:avLst/>
            </a:prstGeom>
            <a:ln>
              <a:solidFill>
                <a:srgbClr val="002060"/>
              </a:solidFill>
              <a:prstDash val="soli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588295B3-05AF-4383-A693-5E22D7AC79EB}"/>
                </a:ext>
              </a:extLst>
            </p:cNvPr>
            <p:cNvCxnSpPr>
              <a:cxnSpLocks/>
              <a:endCxn id="507" idx="1"/>
            </p:cNvCxnSpPr>
            <p:nvPr/>
          </p:nvCxnSpPr>
          <p:spPr>
            <a:xfrm>
              <a:off x="4056467" y="9187788"/>
              <a:ext cx="243080" cy="1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6E270405-836B-4843-8083-17CC4B418309}"/>
                </a:ext>
              </a:extLst>
            </p:cNvPr>
            <p:cNvSpPr txBox="1"/>
            <p:nvPr/>
          </p:nvSpPr>
          <p:spPr>
            <a:xfrm>
              <a:off x="3043373" y="8904788"/>
              <a:ext cx="942566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800" dirty="0">
                  <a:solidFill>
                    <a:srgbClr val="C00000"/>
                  </a:solidFill>
                  <a:latin typeface="HelveticaNeueLT Std" panose="020B0604020202020204" pitchFamily="34" charset="0"/>
                </a:rPr>
                <a:t>Preprocessed image</a:t>
              </a:r>
              <a:endParaRPr lang="en-DE" sz="800" dirty="0">
                <a:solidFill>
                  <a:srgbClr val="C00000"/>
                </a:solidFill>
                <a:latin typeface="HelveticaNeueLT Std" panose="020B0604020202020204" pitchFamily="34" charset="0"/>
              </a:endParaRPr>
            </a:p>
          </p:txBody>
        </p:sp>
      </p:grpSp>
      <p:sp>
        <p:nvSpPr>
          <p:cNvPr id="593" name="Rectangle 592">
            <a:extLst>
              <a:ext uri="{FF2B5EF4-FFF2-40B4-BE49-F238E27FC236}">
                <a16:creationId xmlns:a16="http://schemas.microsoft.com/office/drawing/2014/main" id="{83FA14D0-AC9D-42B4-B5F4-F92AD02E6D17}"/>
              </a:ext>
            </a:extLst>
          </p:cNvPr>
          <p:cNvSpPr/>
          <p:nvPr/>
        </p:nvSpPr>
        <p:spPr>
          <a:xfrm>
            <a:off x="1928874" y="3006139"/>
            <a:ext cx="155016" cy="192299"/>
          </a:xfrm>
          <a:prstGeom prst="rect">
            <a:avLst/>
          </a:prstGeom>
          <a:solidFill>
            <a:srgbClr val="DB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4FCDBB5-8CDD-49F3-9886-728A82994524}"/>
              </a:ext>
            </a:extLst>
          </p:cNvPr>
          <p:cNvSpPr/>
          <p:nvPr/>
        </p:nvSpPr>
        <p:spPr>
          <a:xfrm>
            <a:off x="1928874" y="3372422"/>
            <a:ext cx="155016" cy="192299"/>
          </a:xfrm>
          <a:prstGeom prst="rect">
            <a:avLst/>
          </a:prstGeom>
          <a:solidFill>
            <a:srgbClr val="E8F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B1570BC9-EE10-49E2-BAF8-AEAAC5B9FF2E}"/>
              </a:ext>
            </a:extLst>
          </p:cNvPr>
          <p:cNvSpPr/>
          <p:nvPr/>
        </p:nvSpPr>
        <p:spPr>
          <a:xfrm>
            <a:off x="1885243" y="3992554"/>
            <a:ext cx="155016" cy="192299"/>
          </a:xfrm>
          <a:prstGeom prst="rect">
            <a:avLst/>
          </a:prstGeom>
          <a:solidFill>
            <a:srgbClr val="FCE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9BA7A638-EA3C-4794-A74F-29318E46240A}"/>
              </a:ext>
            </a:extLst>
          </p:cNvPr>
          <p:cNvSpPr/>
          <p:nvPr/>
        </p:nvSpPr>
        <p:spPr>
          <a:xfrm>
            <a:off x="1695733" y="4960417"/>
            <a:ext cx="155016" cy="192299"/>
          </a:xfrm>
          <a:prstGeom prst="rect">
            <a:avLst/>
          </a:prstGeom>
          <a:solidFill>
            <a:srgbClr val="F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909B513E-6451-405F-B337-272B023330E4}"/>
              </a:ext>
            </a:extLst>
          </p:cNvPr>
          <p:cNvSpPr/>
          <p:nvPr/>
        </p:nvSpPr>
        <p:spPr>
          <a:xfrm>
            <a:off x="1705117" y="5473150"/>
            <a:ext cx="155016" cy="192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F61D9994-DA72-4448-BFDA-89A2A199462A}"/>
              </a:ext>
            </a:extLst>
          </p:cNvPr>
          <p:cNvSpPr/>
          <p:nvPr/>
        </p:nvSpPr>
        <p:spPr>
          <a:xfrm>
            <a:off x="1757871" y="5836813"/>
            <a:ext cx="155016" cy="192299"/>
          </a:xfrm>
          <a:prstGeom prst="rect">
            <a:avLst/>
          </a:prstGeom>
          <a:solidFill>
            <a:srgbClr val="D7F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23">
            <a:extLst>
              <a:ext uri="{FF2B5EF4-FFF2-40B4-BE49-F238E27FC236}">
                <a16:creationId xmlns:a16="http://schemas.microsoft.com/office/drawing/2014/main" id="{C3A18532-E8B7-4145-B8B3-15B3F7B12E06}"/>
              </a:ext>
            </a:extLst>
          </p:cNvPr>
          <p:cNvSpPr/>
          <p:nvPr/>
        </p:nvSpPr>
        <p:spPr>
          <a:xfrm>
            <a:off x="2897446" y="3342227"/>
            <a:ext cx="1320096" cy="1748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HALFpipe user interface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56" name="CustomShape 23">
            <a:extLst>
              <a:ext uri="{FF2B5EF4-FFF2-40B4-BE49-F238E27FC236}">
                <a16:creationId xmlns:a16="http://schemas.microsoft.com/office/drawing/2014/main" id="{1A934C51-27BB-4CD1-8995-18EB203D3D8B}"/>
              </a:ext>
            </a:extLst>
          </p:cNvPr>
          <p:cNvSpPr/>
          <p:nvPr/>
        </p:nvSpPr>
        <p:spPr>
          <a:xfrm>
            <a:off x="4402436" y="3342227"/>
            <a:ext cx="933195" cy="1748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BIDS conversion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6C1B55C9-8204-48D9-A7C7-72D0B29E52B3}"/>
              </a:ext>
            </a:extLst>
          </p:cNvPr>
          <p:cNvCxnSpPr>
            <a:cxnSpLocks/>
            <a:stCxn id="455" idx="3"/>
          </p:cNvCxnSpPr>
          <p:nvPr/>
        </p:nvCxnSpPr>
        <p:spPr>
          <a:xfrm flipV="1">
            <a:off x="4217542" y="3427464"/>
            <a:ext cx="182254" cy="218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0" name="CustomShape 23">
            <a:extLst>
              <a:ext uri="{FF2B5EF4-FFF2-40B4-BE49-F238E27FC236}">
                <a16:creationId xmlns:a16="http://schemas.microsoft.com/office/drawing/2014/main" id="{99DFEC20-A808-413B-8D05-E209F0013902}"/>
              </a:ext>
            </a:extLst>
          </p:cNvPr>
          <p:cNvSpPr/>
          <p:nvPr/>
        </p:nvSpPr>
        <p:spPr>
          <a:xfrm>
            <a:off x="2897447" y="4431072"/>
            <a:ext cx="730255" cy="174851"/>
          </a:xfrm>
          <a:prstGeom prst="roundRect">
            <a:avLst>
              <a:gd name="adj" fmla="val 0"/>
            </a:avLst>
          </a:prstGeom>
          <a:solidFill>
            <a:srgbClr val="E4FFB9">
              <a:alpha val="76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BOLD image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62" name="CustomShape 23">
            <a:extLst>
              <a:ext uri="{FF2B5EF4-FFF2-40B4-BE49-F238E27FC236}">
                <a16:creationId xmlns:a16="http://schemas.microsoft.com/office/drawing/2014/main" id="{5FC29696-8E9C-41AF-9D21-7BCBF44EBBF1}"/>
              </a:ext>
            </a:extLst>
          </p:cNvPr>
          <p:cNvSpPr/>
          <p:nvPr/>
        </p:nvSpPr>
        <p:spPr>
          <a:xfrm>
            <a:off x="2897447" y="4002496"/>
            <a:ext cx="635806" cy="174851"/>
          </a:xfrm>
          <a:prstGeom prst="roundRect">
            <a:avLst>
              <a:gd name="adj" fmla="val 0"/>
            </a:avLst>
          </a:prstGeom>
          <a:solidFill>
            <a:srgbClr val="D1E8FF">
              <a:alpha val="7098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T1w image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7CBB0D1C-6541-45FF-82F6-EF7542AAF0B6}"/>
              </a:ext>
            </a:extLst>
          </p:cNvPr>
          <p:cNvCxnSpPr>
            <a:cxnSpLocks/>
            <a:stCxn id="462" idx="3"/>
            <a:endCxn id="461" idx="1"/>
          </p:cNvCxnSpPr>
          <p:nvPr/>
        </p:nvCxnSpPr>
        <p:spPr>
          <a:xfrm flipV="1">
            <a:off x="3533254" y="4087735"/>
            <a:ext cx="707769" cy="218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5326AB49-8C1A-48A3-9688-E50DC4B4A3B5}"/>
              </a:ext>
            </a:extLst>
          </p:cNvPr>
          <p:cNvCxnSpPr>
            <a:cxnSpLocks/>
            <a:stCxn id="461" idx="3"/>
            <a:endCxn id="464" idx="1"/>
          </p:cNvCxnSpPr>
          <p:nvPr/>
        </p:nvCxnSpPr>
        <p:spPr>
          <a:xfrm flipV="1">
            <a:off x="5338558" y="4085544"/>
            <a:ext cx="702029" cy="219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CustomShape 23">
            <a:extLst>
              <a:ext uri="{FF2B5EF4-FFF2-40B4-BE49-F238E27FC236}">
                <a16:creationId xmlns:a16="http://schemas.microsoft.com/office/drawing/2014/main" id="{02E57B3E-9D4F-4925-ADF1-DD3D205A537B}"/>
              </a:ext>
            </a:extLst>
          </p:cNvPr>
          <p:cNvSpPr/>
          <p:nvPr/>
        </p:nvSpPr>
        <p:spPr>
          <a:xfrm>
            <a:off x="4241023" y="4000309"/>
            <a:ext cx="1097535" cy="174851"/>
          </a:xfrm>
          <a:prstGeom prst="roundRect">
            <a:avLst>
              <a:gd name="adj" fmla="val 0"/>
            </a:avLst>
          </a:prstGeom>
          <a:solidFill>
            <a:srgbClr val="D1E8FF">
              <a:alpha val="7098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Bias field correction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FC18A904-9BAC-453D-9602-CFE10530DDAE}"/>
              </a:ext>
            </a:extLst>
          </p:cNvPr>
          <p:cNvSpPr txBox="1"/>
          <p:nvPr/>
        </p:nvSpPr>
        <p:spPr>
          <a:xfrm>
            <a:off x="5133256" y="3877273"/>
            <a:ext cx="21800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ANTs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464" name="CustomShape 23">
            <a:extLst>
              <a:ext uri="{FF2B5EF4-FFF2-40B4-BE49-F238E27FC236}">
                <a16:creationId xmlns:a16="http://schemas.microsoft.com/office/drawing/2014/main" id="{C039C582-3C99-451B-A24A-1365A6931D75}"/>
              </a:ext>
            </a:extLst>
          </p:cNvPr>
          <p:cNvSpPr/>
          <p:nvPr/>
        </p:nvSpPr>
        <p:spPr>
          <a:xfrm>
            <a:off x="6040587" y="3998119"/>
            <a:ext cx="804955" cy="174851"/>
          </a:xfrm>
          <a:prstGeom prst="roundRect">
            <a:avLst>
              <a:gd name="adj" fmla="val 0"/>
            </a:avLst>
          </a:prstGeom>
          <a:solidFill>
            <a:srgbClr val="D1E8FF">
              <a:alpha val="7098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Skull stripping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3D7B914-C7D4-460D-85F9-7F9211E19F9B}"/>
              </a:ext>
            </a:extLst>
          </p:cNvPr>
          <p:cNvSpPr txBox="1"/>
          <p:nvPr/>
        </p:nvSpPr>
        <p:spPr>
          <a:xfrm>
            <a:off x="6649724" y="3877597"/>
            <a:ext cx="21800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ANTs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D8F87229-E3D7-4EA0-9A4D-C209F6E90BA4}"/>
              </a:ext>
            </a:extLst>
          </p:cNvPr>
          <p:cNvCxnSpPr>
            <a:cxnSpLocks/>
            <a:stCxn id="464" idx="3"/>
            <a:endCxn id="468" idx="1"/>
          </p:cNvCxnSpPr>
          <p:nvPr/>
        </p:nvCxnSpPr>
        <p:spPr>
          <a:xfrm flipV="1">
            <a:off x="6845541" y="4083356"/>
            <a:ext cx="711514" cy="218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AEE715D-8563-41A6-932D-BF5267673297}"/>
              </a:ext>
            </a:extLst>
          </p:cNvPr>
          <p:cNvGrpSpPr/>
          <p:nvPr/>
        </p:nvGrpSpPr>
        <p:grpSpPr>
          <a:xfrm>
            <a:off x="7557055" y="3873016"/>
            <a:ext cx="1177012" cy="297765"/>
            <a:chOff x="4676536" y="813109"/>
            <a:chExt cx="1177012" cy="297765"/>
          </a:xfrm>
        </p:grpSpPr>
        <p:sp>
          <p:nvSpPr>
            <p:cNvPr id="468" name="CustomShape 23">
              <a:extLst>
                <a:ext uri="{FF2B5EF4-FFF2-40B4-BE49-F238E27FC236}">
                  <a16:creationId xmlns:a16="http://schemas.microsoft.com/office/drawing/2014/main" id="{08D5387A-509A-4A26-BAAA-A3B9E53F1175}"/>
                </a:ext>
              </a:extLst>
            </p:cNvPr>
            <p:cNvSpPr/>
            <p:nvPr/>
          </p:nvSpPr>
          <p:spPr>
            <a:xfrm>
              <a:off x="4676536" y="936023"/>
              <a:ext cx="1150434" cy="174851"/>
            </a:xfrm>
            <a:prstGeom prst="roundRect">
              <a:avLst>
                <a:gd name="adj" fmla="val 0"/>
              </a:avLst>
            </a:prstGeom>
            <a:solidFill>
              <a:srgbClr val="D1E8FF">
                <a:alpha val="70980"/>
              </a:srgbClr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  <a:ea typeface="Helvetica Neue"/>
                </a:rPr>
                <a:t>Spatial normalization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40FB0AF9-B3A0-43D7-82CF-C55B1FEDD11A}"/>
                </a:ext>
              </a:extLst>
            </p:cNvPr>
            <p:cNvSpPr txBox="1"/>
            <p:nvPr/>
          </p:nvSpPr>
          <p:spPr>
            <a:xfrm>
              <a:off x="5635540" y="813109"/>
              <a:ext cx="21800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7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ANTs</a:t>
              </a:r>
              <a:endParaRPr lang="en-DE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</p:grp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D33E67A5-B8B9-444C-B60C-81D02DE1FBA7}"/>
              </a:ext>
            </a:extLst>
          </p:cNvPr>
          <p:cNvCxnSpPr>
            <a:cxnSpLocks/>
            <a:stCxn id="460" idx="3"/>
            <a:endCxn id="482" idx="1"/>
          </p:cNvCxnSpPr>
          <p:nvPr/>
        </p:nvCxnSpPr>
        <p:spPr>
          <a:xfrm>
            <a:off x="3627702" y="4518497"/>
            <a:ext cx="375259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4E411795-8FA8-408A-A735-8EC04EAA72F7}"/>
              </a:ext>
            </a:extLst>
          </p:cNvPr>
          <p:cNvCxnSpPr>
            <a:cxnSpLocks/>
            <a:stCxn id="482" idx="3"/>
            <a:endCxn id="474" idx="1"/>
          </p:cNvCxnSpPr>
          <p:nvPr/>
        </p:nvCxnSpPr>
        <p:spPr>
          <a:xfrm>
            <a:off x="5070423" y="4518498"/>
            <a:ext cx="346056" cy="161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4" name="CustomShape 23">
            <a:extLst>
              <a:ext uri="{FF2B5EF4-FFF2-40B4-BE49-F238E27FC236}">
                <a16:creationId xmlns:a16="http://schemas.microsoft.com/office/drawing/2014/main" id="{9B7132A5-585B-42D0-B41C-EDCAB9DC2BD6}"/>
              </a:ext>
            </a:extLst>
          </p:cNvPr>
          <p:cNvSpPr/>
          <p:nvPr/>
        </p:nvSpPr>
        <p:spPr>
          <a:xfrm>
            <a:off x="5416479" y="4432691"/>
            <a:ext cx="1847420" cy="174851"/>
          </a:xfrm>
          <a:prstGeom prst="roundRect">
            <a:avLst>
              <a:gd name="adj" fmla="val 0"/>
            </a:avLst>
          </a:prstGeom>
          <a:solidFill>
            <a:srgbClr val="E4FFB9">
              <a:alpha val="76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Susceptibility distortion estimation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5F7CF738-B4F0-41C1-A625-A74157C80D04}"/>
              </a:ext>
            </a:extLst>
          </p:cNvPr>
          <p:cNvSpPr txBox="1"/>
          <p:nvPr/>
        </p:nvSpPr>
        <p:spPr>
          <a:xfrm>
            <a:off x="6180925" y="4311216"/>
            <a:ext cx="108843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AFNI/ANTs/FSL/FreeSurfer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467EEF58-A473-4E23-8540-855A5955BE22}"/>
              </a:ext>
            </a:extLst>
          </p:cNvPr>
          <p:cNvCxnSpPr>
            <a:cxnSpLocks/>
          </p:cNvCxnSpPr>
          <p:nvPr/>
        </p:nvCxnSpPr>
        <p:spPr>
          <a:xfrm>
            <a:off x="3380385" y="4615223"/>
            <a:ext cx="0" cy="22945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7" name="CustomShape 23">
            <a:extLst>
              <a:ext uri="{FF2B5EF4-FFF2-40B4-BE49-F238E27FC236}">
                <a16:creationId xmlns:a16="http://schemas.microsoft.com/office/drawing/2014/main" id="{37E16E14-3072-4C52-9F48-3EB04101E0ED}"/>
              </a:ext>
            </a:extLst>
          </p:cNvPr>
          <p:cNvSpPr/>
          <p:nvPr/>
        </p:nvSpPr>
        <p:spPr>
          <a:xfrm>
            <a:off x="3229274" y="4853979"/>
            <a:ext cx="1302592" cy="174851"/>
          </a:xfrm>
          <a:prstGeom prst="roundRect">
            <a:avLst>
              <a:gd name="adj" fmla="val 0"/>
            </a:avLst>
          </a:prstGeom>
          <a:solidFill>
            <a:srgbClr val="E4FFB9">
              <a:alpha val="76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Head motion estimation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C22D0448-DAE5-4F4E-B523-0A22E1017CA2}"/>
              </a:ext>
            </a:extLst>
          </p:cNvPr>
          <p:cNvSpPr txBox="1"/>
          <p:nvPr/>
        </p:nvSpPr>
        <p:spPr>
          <a:xfrm>
            <a:off x="4385765" y="4728942"/>
            <a:ext cx="15869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FSL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107F818B-B062-4DEF-ADF8-E9592311F33E}"/>
              </a:ext>
            </a:extLst>
          </p:cNvPr>
          <p:cNvCxnSpPr>
            <a:cxnSpLocks/>
          </p:cNvCxnSpPr>
          <p:nvPr/>
        </p:nvCxnSpPr>
        <p:spPr>
          <a:xfrm>
            <a:off x="4901819" y="4610231"/>
            <a:ext cx="0" cy="23550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0" name="CustomShape 23">
            <a:extLst>
              <a:ext uri="{FF2B5EF4-FFF2-40B4-BE49-F238E27FC236}">
                <a16:creationId xmlns:a16="http://schemas.microsoft.com/office/drawing/2014/main" id="{0F690FBF-8C79-46E0-9A3E-3C7C353518E0}"/>
              </a:ext>
            </a:extLst>
          </p:cNvPr>
          <p:cNvSpPr/>
          <p:nvPr/>
        </p:nvSpPr>
        <p:spPr>
          <a:xfrm>
            <a:off x="4748670" y="4855872"/>
            <a:ext cx="1057845" cy="174851"/>
          </a:xfrm>
          <a:prstGeom prst="roundRect">
            <a:avLst>
              <a:gd name="adj" fmla="val 0"/>
            </a:avLst>
          </a:prstGeom>
          <a:solidFill>
            <a:srgbClr val="E4FFB9">
              <a:alpha val="76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Align to T1w image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9EDF1B8D-0DB9-47D2-8C0F-8B39A6B998E7}"/>
              </a:ext>
            </a:extLst>
          </p:cNvPr>
          <p:cNvSpPr txBox="1"/>
          <p:nvPr/>
        </p:nvSpPr>
        <p:spPr>
          <a:xfrm>
            <a:off x="5657907" y="4731539"/>
            <a:ext cx="15869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FSL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3D688369-DAE4-4447-8B1C-8F1BD63BCEC9}"/>
              </a:ext>
            </a:extLst>
          </p:cNvPr>
          <p:cNvSpPr txBox="1"/>
          <p:nvPr/>
        </p:nvSpPr>
        <p:spPr>
          <a:xfrm>
            <a:off x="4564351" y="4310136"/>
            <a:ext cx="50975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AFNI/Python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482" name="CustomShape 23">
            <a:extLst>
              <a:ext uri="{FF2B5EF4-FFF2-40B4-BE49-F238E27FC236}">
                <a16:creationId xmlns:a16="http://schemas.microsoft.com/office/drawing/2014/main" id="{D9E80CB4-2789-42D4-BD42-B7985625A653}"/>
              </a:ext>
            </a:extLst>
          </p:cNvPr>
          <p:cNvSpPr/>
          <p:nvPr/>
        </p:nvSpPr>
        <p:spPr>
          <a:xfrm>
            <a:off x="4002961" y="4431072"/>
            <a:ext cx="1067463" cy="174851"/>
          </a:xfrm>
          <a:prstGeom prst="roundRect">
            <a:avLst>
              <a:gd name="adj" fmla="val 0"/>
            </a:avLst>
          </a:prstGeom>
          <a:solidFill>
            <a:srgbClr val="E4FFB9">
              <a:alpha val="76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Generate reference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83" name="CustomShape 23">
            <a:extLst>
              <a:ext uri="{FF2B5EF4-FFF2-40B4-BE49-F238E27FC236}">
                <a16:creationId xmlns:a16="http://schemas.microsoft.com/office/drawing/2014/main" id="{5D6860A7-E3AC-483E-8960-3D201E769723}"/>
              </a:ext>
            </a:extLst>
          </p:cNvPr>
          <p:cNvSpPr/>
          <p:nvPr/>
        </p:nvSpPr>
        <p:spPr>
          <a:xfrm>
            <a:off x="5175968" y="5276603"/>
            <a:ext cx="1494439" cy="174851"/>
          </a:xfrm>
          <a:prstGeom prst="roundRect">
            <a:avLst>
              <a:gd name="adj" fmla="val 0"/>
            </a:avLst>
          </a:prstGeom>
          <a:solidFill>
            <a:srgbClr val="FFDAC1">
              <a:alpha val="68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Combine spatial transforms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661A387D-40E7-4F2B-86A1-0639089FC2C9}"/>
              </a:ext>
            </a:extLst>
          </p:cNvPr>
          <p:cNvSpPr txBox="1"/>
          <p:nvPr/>
        </p:nvSpPr>
        <p:spPr>
          <a:xfrm>
            <a:off x="6465963" y="5150433"/>
            <a:ext cx="21800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ANTs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CA2D3457-2217-4A41-827F-EFB31ECF3637}"/>
              </a:ext>
            </a:extLst>
          </p:cNvPr>
          <p:cNvCxnSpPr>
            <a:cxnSpLocks/>
          </p:cNvCxnSpPr>
          <p:nvPr/>
        </p:nvCxnSpPr>
        <p:spPr>
          <a:xfrm>
            <a:off x="5492679" y="5037847"/>
            <a:ext cx="0" cy="22945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1E31CED0-219A-49F1-A7DD-BD5837BAAEBF}"/>
              </a:ext>
            </a:extLst>
          </p:cNvPr>
          <p:cNvCxnSpPr>
            <a:cxnSpLocks/>
          </p:cNvCxnSpPr>
          <p:nvPr/>
        </p:nvCxnSpPr>
        <p:spPr>
          <a:xfrm>
            <a:off x="6269142" y="4616842"/>
            <a:ext cx="0" cy="65046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7" name="Connector: Elbow 486">
            <a:extLst>
              <a:ext uri="{FF2B5EF4-FFF2-40B4-BE49-F238E27FC236}">
                <a16:creationId xmlns:a16="http://schemas.microsoft.com/office/drawing/2014/main" id="{E9D770E9-4C6C-40AE-A2FB-B710749CADA6}"/>
              </a:ext>
            </a:extLst>
          </p:cNvPr>
          <p:cNvCxnSpPr>
            <a:cxnSpLocks/>
            <a:stCxn id="468" idx="3"/>
            <a:endCxn id="483" idx="3"/>
          </p:cNvCxnSpPr>
          <p:nvPr/>
        </p:nvCxnSpPr>
        <p:spPr>
          <a:xfrm flipH="1">
            <a:off x="6670407" y="4083356"/>
            <a:ext cx="2037083" cy="1280673"/>
          </a:xfrm>
          <a:prstGeom prst="bentConnector3">
            <a:avLst>
              <a:gd name="adj1" fmla="val -11222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26959482-685D-4046-90EE-9ECD7D7C35C0}"/>
              </a:ext>
            </a:extLst>
          </p:cNvPr>
          <p:cNvCxnSpPr>
            <a:cxnSpLocks/>
            <a:stCxn id="483" idx="2"/>
            <a:endCxn id="489" idx="0"/>
          </p:cNvCxnSpPr>
          <p:nvPr/>
        </p:nvCxnSpPr>
        <p:spPr>
          <a:xfrm>
            <a:off x="5923188" y="5451454"/>
            <a:ext cx="5" cy="235693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9" name="CustomShape 23">
            <a:extLst>
              <a:ext uri="{FF2B5EF4-FFF2-40B4-BE49-F238E27FC236}">
                <a16:creationId xmlns:a16="http://schemas.microsoft.com/office/drawing/2014/main" id="{8C636FBD-3CD1-403A-8031-E10D5455085E}"/>
              </a:ext>
            </a:extLst>
          </p:cNvPr>
          <p:cNvSpPr/>
          <p:nvPr/>
        </p:nvSpPr>
        <p:spPr>
          <a:xfrm>
            <a:off x="5257534" y="5687147"/>
            <a:ext cx="1331317" cy="174851"/>
          </a:xfrm>
          <a:prstGeom prst="roundRect">
            <a:avLst>
              <a:gd name="adj" fmla="val 0"/>
            </a:avLst>
          </a:prstGeom>
          <a:solidFill>
            <a:srgbClr val="FFDAC1">
              <a:alpha val="68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Resample in atlas space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28DF917E-9462-4410-8F85-D19EC8A97214}"/>
              </a:ext>
            </a:extLst>
          </p:cNvPr>
          <p:cNvSpPr txBox="1"/>
          <p:nvPr/>
        </p:nvSpPr>
        <p:spPr>
          <a:xfrm>
            <a:off x="6377275" y="5561853"/>
            <a:ext cx="21800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ANTs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8AC7406D-64EF-42C4-94E6-96933ED5639E}"/>
              </a:ext>
            </a:extLst>
          </p:cNvPr>
          <p:cNvSpPr txBox="1"/>
          <p:nvPr/>
        </p:nvSpPr>
        <p:spPr>
          <a:xfrm>
            <a:off x="2883852" y="3637947"/>
            <a:ext cx="661006" cy="211203"/>
          </a:xfrm>
          <a:prstGeom prst="rect">
            <a:avLst/>
          </a:prstGeom>
          <a:noFill/>
        </p:spPr>
        <p:txBody>
          <a:bodyPr wrap="square" lIns="0" tIns="36000" rIns="36000" bIns="36000" rtlCol="0">
            <a:spAutoFit/>
          </a:bodyPr>
          <a:lstStyle/>
          <a:p>
            <a:r>
              <a:rPr lang="en-US" sz="900" u="sng" dirty="0">
                <a:latin typeface="HelveticaNeueLT Std" panose="020B0604020202020204" pitchFamily="34" charset="0"/>
              </a:rPr>
              <a:t>fMRIPrep</a:t>
            </a:r>
            <a:endParaRPr lang="en-DE" sz="900" u="sng" dirty="0">
              <a:latin typeface="HelveticaNeueLT Std" panose="020B0604020202020204" pitchFamily="34" charset="0"/>
            </a:endParaRPr>
          </a:p>
        </p:txBody>
      </p: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4616E067-000C-4E4E-BDF7-17028BAF0D27}"/>
              </a:ext>
            </a:extLst>
          </p:cNvPr>
          <p:cNvCxnSpPr>
            <a:cxnSpLocks/>
          </p:cNvCxnSpPr>
          <p:nvPr/>
        </p:nvCxnSpPr>
        <p:spPr>
          <a:xfrm>
            <a:off x="7111683" y="8684203"/>
            <a:ext cx="0" cy="159197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E267A497-18BF-48FC-A956-6A0D09822D10}"/>
              </a:ext>
            </a:extLst>
          </p:cNvPr>
          <p:cNvCxnSpPr>
            <a:cxnSpLocks/>
          </p:cNvCxnSpPr>
          <p:nvPr/>
        </p:nvCxnSpPr>
        <p:spPr>
          <a:xfrm>
            <a:off x="2887368" y="8846061"/>
            <a:ext cx="6062238" cy="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1FAEDE22-EE4D-46FC-BD0B-82A22838B34C}"/>
              </a:ext>
            </a:extLst>
          </p:cNvPr>
          <p:cNvCxnSpPr>
            <a:cxnSpLocks/>
          </p:cNvCxnSpPr>
          <p:nvPr/>
        </p:nvCxnSpPr>
        <p:spPr>
          <a:xfrm flipH="1">
            <a:off x="4160460" y="6938767"/>
            <a:ext cx="1" cy="23040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2340D78E-7FB6-4A6A-9A41-0E4B29854FFC}"/>
              </a:ext>
            </a:extLst>
          </p:cNvPr>
          <p:cNvCxnSpPr>
            <a:cxnSpLocks/>
          </p:cNvCxnSpPr>
          <p:nvPr/>
        </p:nvCxnSpPr>
        <p:spPr>
          <a:xfrm flipH="1">
            <a:off x="3405107" y="8683879"/>
            <a:ext cx="1" cy="15952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EB0F728B-1CB2-4C99-AB13-9AC4904ECBB1}"/>
              </a:ext>
            </a:extLst>
          </p:cNvPr>
          <p:cNvCxnSpPr>
            <a:cxnSpLocks/>
          </p:cNvCxnSpPr>
          <p:nvPr/>
        </p:nvCxnSpPr>
        <p:spPr>
          <a:xfrm flipH="1">
            <a:off x="5944908" y="8684203"/>
            <a:ext cx="1" cy="159197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DDF3335D-F2D6-4EC6-B4F4-9F09BAB31C23}"/>
              </a:ext>
            </a:extLst>
          </p:cNvPr>
          <p:cNvCxnSpPr>
            <a:cxnSpLocks/>
          </p:cNvCxnSpPr>
          <p:nvPr/>
        </p:nvCxnSpPr>
        <p:spPr>
          <a:xfrm>
            <a:off x="2887367" y="8846062"/>
            <a:ext cx="0" cy="1117740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B65B8162-D331-4091-AE6D-DAF31849E36C}"/>
              </a:ext>
            </a:extLst>
          </p:cNvPr>
          <p:cNvCxnSpPr>
            <a:cxnSpLocks/>
            <a:endCxn id="503" idx="1"/>
          </p:cNvCxnSpPr>
          <p:nvPr/>
        </p:nvCxnSpPr>
        <p:spPr>
          <a:xfrm>
            <a:off x="6723620" y="6524652"/>
            <a:ext cx="206895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EC1375D2-E7CD-4CA5-BB3F-7D6CD06A01FB}"/>
              </a:ext>
            </a:extLst>
          </p:cNvPr>
          <p:cNvCxnSpPr>
            <a:cxnSpLocks/>
            <a:endCxn id="524" idx="1"/>
          </p:cNvCxnSpPr>
          <p:nvPr/>
        </p:nvCxnSpPr>
        <p:spPr>
          <a:xfrm>
            <a:off x="2891797" y="12596093"/>
            <a:ext cx="209322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61BB87AE-3EAF-40F1-BF17-37B1819B31F7}"/>
              </a:ext>
            </a:extLst>
          </p:cNvPr>
          <p:cNvCxnSpPr>
            <a:cxnSpLocks/>
            <a:endCxn id="504" idx="1"/>
          </p:cNvCxnSpPr>
          <p:nvPr/>
        </p:nvCxnSpPr>
        <p:spPr>
          <a:xfrm>
            <a:off x="2884487" y="13023708"/>
            <a:ext cx="209176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2" name="Connector: Elbow 531">
            <a:extLst>
              <a:ext uri="{FF2B5EF4-FFF2-40B4-BE49-F238E27FC236}">
                <a16:creationId xmlns:a16="http://schemas.microsoft.com/office/drawing/2014/main" id="{F30ECFA4-126D-4E14-97F8-C3DB50D3F703}"/>
              </a:ext>
            </a:extLst>
          </p:cNvPr>
          <p:cNvCxnSpPr>
            <a:cxnSpLocks/>
            <a:endCxn id="522" idx="0"/>
          </p:cNvCxnSpPr>
          <p:nvPr/>
        </p:nvCxnSpPr>
        <p:spPr>
          <a:xfrm rot="16200000" flipH="1">
            <a:off x="4189575" y="8554186"/>
            <a:ext cx="1947238" cy="156292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prstDash val="solid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05B14BA4-0BA8-4119-A785-E83113E490C8}"/>
              </a:ext>
            </a:extLst>
          </p:cNvPr>
          <p:cNvCxnSpPr>
            <a:cxnSpLocks/>
            <a:stCxn id="524" idx="3"/>
          </p:cNvCxnSpPr>
          <p:nvPr/>
        </p:nvCxnSpPr>
        <p:spPr>
          <a:xfrm>
            <a:off x="4459688" y="12596093"/>
            <a:ext cx="1484969" cy="0"/>
          </a:xfrm>
          <a:prstGeom prst="line">
            <a:avLst/>
          </a:prstGeom>
          <a:ln>
            <a:solidFill>
              <a:srgbClr val="00206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AFC0CA7F-4FB0-4679-83B2-5C562C970F58}"/>
              </a:ext>
            </a:extLst>
          </p:cNvPr>
          <p:cNvCxnSpPr>
            <a:cxnSpLocks/>
            <a:stCxn id="504" idx="3"/>
            <a:endCxn id="188" idx="1"/>
          </p:cNvCxnSpPr>
          <p:nvPr/>
        </p:nvCxnSpPr>
        <p:spPr>
          <a:xfrm>
            <a:off x="4966987" y="13023708"/>
            <a:ext cx="1778414" cy="961"/>
          </a:xfrm>
          <a:prstGeom prst="line">
            <a:avLst/>
          </a:prstGeom>
          <a:ln>
            <a:solidFill>
              <a:srgbClr val="00206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FFDFC58-0C0A-4D5D-9494-B2CBE7E171F3}"/>
              </a:ext>
            </a:extLst>
          </p:cNvPr>
          <p:cNvGrpSpPr/>
          <p:nvPr/>
        </p:nvGrpSpPr>
        <p:grpSpPr>
          <a:xfrm>
            <a:off x="4334538" y="7598132"/>
            <a:ext cx="1220356" cy="300324"/>
            <a:chOff x="4843441" y="4542885"/>
            <a:chExt cx="1220356" cy="300324"/>
          </a:xfrm>
        </p:grpSpPr>
        <p:sp>
          <p:nvSpPr>
            <p:cNvPr id="499" name="CustomShape 23">
              <a:extLst>
                <a:ext uri="{FF2B5EF4-FFF2-40B4-BE49-F238E27FC236}">
                  <a16:creationId xmlns:a16="http://schemas.microsoft.com/office/drawing/2014/main" id="{026831A8-FD29-410F-8A26-D16603BF6621}"/>
                </a:ext>
              </a:extLst>
            </p:cNvPr>
            <p:cNvSpPr/>
            <p:nvPr/>
          </p:nvSpPr>
          <p:spPr>
            <a:xfrm>
              <a:off x="4843441" y="4668358"/>
              <a:ext cx="1208270" cy="174851"/>
            </a:xfrm>
            <a:prstGeom prst="roundRect">
              <a:avLst>
                <a:gd name="adj" fmla="val 0"/>
              </a:avLst>
            </a:prstGeom>
            <a:solidFill>
              <a:srgbClr val="FFD1E7">
                <a:alpha val="65000"/>
              </a:srgbClr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</a:rPr>
                <a:t>Confounds regression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4AB763DF-6026-4220-9522-B0449A071F40}"/>
                </a:ext>
              </a:extLst>
            </p:cNvPr>
            <p:cNvSpPr txBox="1"/>
            <p:nvPr/>
          </p:nvSpPr>
          <p:spPr>
            <a:xfrm>
              <a:off x="5594117" y="4542885"/>
              <a:ext cx="46968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7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FSL/Python</a:t>
              </a:r>
              <a:endParaRPr lang="en-DE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</p:grpSp>
      <p:sp>
        <p:nvSpPr>
          <p:cNvPr id="504" name="CustomShape 23">
            <a:extLst>
              <a:ext uri="{FF2B5EF4-FFF2-40B4-BE49-F238E27FC236}">
                <a16:creationId xmlns:a16="http://schemas.microsoft.com/office/drawing/2014/main" id="{26EFD45F-6561-405F-9619-29D0A4F6E69C}"/>
              </a:ext>
            </a:extLst>
          </p:cNvPr>
          <p:cNvSpPr/>
          <p:nvPr/>
        </p:nvSpPr>
        <p:spPr>
          <a:xfrm>
            <a:off x="3093663" y="12936282"/>
            <a:ext cx="1873324" cy="174851"/>
          </a:xfrm>
          <a:prstGeom prst="roundRect">
            <a:avLst>
              <a:gd name="adj" fmla="val 0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</a:rPr>
              <a:t>Network template (dual) regression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43242903-1BA7-476E-848C-1867D0E38EF8}"/>
              </a:ext>
            </a:extLst>
          </p:cNvPr>
          <p:cNvSpPr txBox="1"/>
          <p:nvPr/>
        </p:nvSpPr>
        <p:spPr>
          <a:xfrm>
            <a:off x="5157700" y="6315623"/>
            <a:ext cx="28052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Python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514" name="CustomShape 23">
            <a:extLst>
              <a:ext uri="{FF2B5EF4-FFF2-40B4-BE49-F238E27FC236}">
                <a16:creationId xmlns:a16="http://schemas.microsoft.com/office/drawing/2014/main" id="{941A624C-5B28-48A1-AF23-ADACF889B6D3}"/>
              </a:ext>
            </a:extLst>
          </p:cNvPr>
          <p:cNvSpPr/>
          <p:nvPr/>
        </p:nvSpPr>
        <p:spPr>
          <a:xfrm>
            <a:off x="4319976" y="6441414"/>
            <a:ext cx="1107538" cy="174851"/>
          </a:xfrm>
          <a:prstGeom prst="roundRect">
            <a:avLst>
              <a:gd name="adj" fmla="val 0"/>
            </a:avLst>
          </a:prstGeom>
          <a:solidFill>
            <a:srgbClr val="FFD1E7">
              <a:alpha val="65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</a:rPr>
              <a:t>Grand mean scaling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AC3731D1-E8A0-4291-AEBB-0359B182E08F}"/>
              </a:ext>
            </a:extLst>
          </p:cNvPr>
          <p:cNvSpPr txBox="1"/>
          <p:nvPr/>
        </p:nvSpPr>
        <p:spPr>
          <a:xfrm>
            <a:off x="6233739" y="5986352"/>
            <a:ext cx="19877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AFNI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515" name="CustomShape 23">
            <a:extLst>
              <a:ext uri="{FF2B5EF4-FFF2-40B4-BE49-F238E27FC236}">
                <a16:creationId xmlns:a16="http://schemas.microsoft.com/office/drawing/2014/main" id="{395423A5-9889-4181-916D-B5A0E0652668}"/>
              </a:ext>
            </a:extLst>
          </p:cNvPr>
          <p:cNvSpPr/>
          <p:nvPr/>
        </p:nvSpPr>
        <p:spPr>
          <a:xfrm>
            <a:off x="5419332" y="6110989"/>
            <a:ext cx="1003471" cy="174851"/>
          </a:xfrm>
          <a:prstGeom prst="roundRect">
            <a:avLst>
              <a:gd name="adj" fmla="val 0"/>
            </a:avLst>
          </a:prstGeom>
          <a:solidFill>
            <a:srgbClr val="FFD1E7">
              <a:alpha val="65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</a:rPr>
              <a:t>Spatial smoothing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332B5C-7292-4275-AFAA-02727ED40388}"/>
              </a:ext>
            </a:extLst>
          </p:cNvPr>
          <p:cNvGrpSpPr/>
          <p:nvPr/>
        </p:nvGrpSpPr>
        <p:grpSpPr>
          <a:xfrm>
            <a:off x="4675312" y="7173405"/>
            <a:ext cx="830278" cy="299904"/>
            <a:chOff x="3816816" y="4540320"/>
            <a:chExt cx="830278" cy="299904"/>
          </a:xfrm>
        </p:grpSpPr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F7F43EC9-3652-4299-88D9-D6C4C32A9B09}"/>
                </a:ext>
              </a:extLst>
            </p:cNvPr>
            <p:cNvSpPr txBox="1"/>
            <p:nvPr/>
          </p:nvSpPr>
          <p:spPr>
            <a:xfrm>
              <a:off x="4177414" y="4540320"/>
              <a:ext cx="46968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7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FSL/Python</a:t>
              </a:r>
              <a:endParaRPr lang="en-DE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  <p:sp>
          <p:nvSpPr>
            <p:cNvPr id="516" name="CustomShape 23">
              <a:extLst>
                <a:ext uri="{FF2B5EF4-FFF2-40B4-BE49-F238E27FC236}">
                  <a16:creationId xmlns:a16="http://schemas.microsoft.com/office/drawing/2014/main" id="{259DDC0C-726A-4874-B595-FBC247DA066B}"/>
                </a:ext>
              </a:extLst>
            </p:cNvPr>
            <p:cNvSpPr/>
            <p:nvPr/>
          </p:nvSpPr>
          <p:spPr>
            <a:xfrm>
              <a:off x="3816816" y="4665373"/>
              <a:ext cx="812970" cy="174851"/>
            </a:xfrm>
            <a:prstGeom prst="roundRect">
              <a:avLst>
                <a:gd name="adj" fmla="val 0"/>
              </a:avLst>
            </a:prstGeom>
            <a:solidFill>
              <a:srgbClr val="FFD1E7">
                <a:alpha val="65000"/>
              </a:srgbClr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</a:rPr>
                <a:t>Temporal filter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</p:grpSp>
      <p:sp>
        <p:nvSpPr>
          <p:cNvPr id="507" name="CustomShape 23">
            <a:extLst>
              <a:ext uri="{FF2B5EF4-FFF2-40B4-BE49-F238E27FC236}">
                <a16:creationId xmlns:a16="http://schemas.microsoft.com/office/drawing/2014/main" id="{EAF5A3BB-F6C6-4D5A-8B62-9C8766FBF21B}"/>
              </a:ext>
            </a:extLst>
          </p:cNvPr>
          <p:cNvSpPr/>
          <p:nvPr/>
        </p:nvSpPr>
        <p:spPr>
          <a:xfrm>
            <a:off x="7577555" y="13369906"/>
            <a:ext cx="1149001" cy="1934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Preprocessed image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521" name="CustomShape 23">
            <a:extLst>
              <a:ext uri="{FF2B5EF4-FFF2-40B4-BE49-F238E27FC236}">
                <a16:creationId xmlns:a16="http://schemas.microsoft.com/office/drawing/2014/main" id="{22349579-9B38-4181-A66A-2E34DCC914D3}"/>
              </a:ext>
            </a:extLst>
          </p:cNvPr>
          <p:cNvSpPr/>
          <p:nvPr/>
        </p:nvSpPr>
        <p:spPr>
          <a:xfrm>
            <a:off x="2884488" y="13369172"/>
            <a:ext cx="1831687" cy="1934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Quality assessment user interface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70500417-086F-41A2-BC9D-FD5880CFE9E4}"/>
              </a:ext>
            </a:extLst>
          </p:cNvPr>
          <p:cNvCxnSpPr>
            <a:cxnSpLocks/>
            <a:stCxn id="521" idx="3"/>
            <a:endCxn id="522" idx="1"/>
          </p:cNvCxnSpPr>
          <p:nvPr/>
        </p:nvCxnSpPr>
        <p:spPr>
          <a:xfrm>
            <a:off x="4716175" y="13465898"/>
            <a:ext cx="775801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4" name="CustomShape 23">
            <a:extLst>
              <a:ext uri="{FF2B5EF4-FFF2-40B4-BE49-F238E27FC236}">
                <a16:creationId xmlns:a16="http://schemas.microsoft.com/office/drawing/2014/main" id="{A893AEB4-451B-4FBB-AF09-C1542CFF53DF}"/>
              </a:ext>
            </a:extLst>
          </p:cNvPr>
          <p:cNvSpPr/>
          <p:nvPr/>
        </p:nvSpPr>
        <p:spPr>
          <a:xfrm>
            <a:off x="3101119" y="12508667"/>
            <a:ext cx="1358568" cy="174851"/>
          </a:xfrm>
          <a:prstGeom prst="roundRect">
            <a:avLst>
              <a:gd name="adj" fmla="val 0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</a:rPr>
              <a:t>Seed-based connectivity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522" name="CustomShape 23">
            <a:extLst>
              <a:ext uri="{FF2B5EF4-FFF2-40B4-BE49-F238E27FC236}">
                <a16:creationId xmlns:a16="http://schemas.microsoft.com/office/drawing/2014/main" id="{A39AE438-D887-4CDE-A99D-1C56490244DB}"/>
              </a:ext>
            </a:extLst>
          </p:cNvPr>
          <p:cNvSpPr/>
          <p:nvPr/>
        </p:nvSpPr>
        <p:spPr>
          <a:xfrm>
            <a:off x="5491975" y="13369172"/>
            <a:ext cx="905362" cy="193452"/>
          </a:xfrm>
          <a:prstGeom prst="roundRect">
            <a:avLst>
              <a:gd name="adj" fmla="val 16667"/>
            </a:avLst>
          </a:prstGeom>
          <a:solidFill>
            <a:srgbClr val="FAF0D2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Group statistics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2A251FB1-5C13-4112-B59C-890592F1611A}"/>
              </a:ext>
            </a:extLst>
          </p:cNvPr>
          <p:cNvSpPr txBox="1"/>
          <p:nvPr/>
        </p:nvSpPr>
        <p:spPr>
          <a:xfrm>
            <a:off x="5616567" y="13108097"/>
            <a:ext cx="670055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i="1" dirty="0">
                <a:solidFill>
                  <a:srgbClr val="002060"/>
                </a:solidFill>
                <a:latin typeface="HelveticaNeueLT Std" panose="020B0604020202020204" pitchFamily="34" charset="0"/>
              </a:rPr>
              <a:t>Statistical map</a:t>
            </a:r>
            <a:endParaRPr lang="en-DE" sz="800" i="1" dirty="0">
              <a:solidFill>
                <a:srgbClr val="002060"/>
              </a:solidFill>
              <a:latin typeface="HelveticaNeueLT Std" panose="020B0604020202020204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8B69A9D-0A60-4106-BC3B-C4646694E486}"/>
              </a:ext>
            </a:extLst>
          </p:cNvPr>
          <p:cNvGrpSpPr/>
          <p:nvPr/>
        </p:nvGrpSpPr>
        <p:grpSpPr>
          <a:xfrm>
            <a:off x="6930514" y="6315199"/>
            <a:ext cx="1284580" cy="296879"/>
            <a:chOff x="213744" y="5841663"/>
            <a:chExt cx="1284580" cy="296879"/>
          </a:xfrm>
        </p:grpSpPr>
        <p:sp>
          <p:nvSpPr>
            <p:cNvPr id="503" name="CustomShape 23">
              <a:extLst>
                <a:ext uri="{FF2B5EF4-FFF2-40B4-BE49-F238E27FC236}">
                  <a16:creationId xmlns:a16="http://schemas.microsoft.com/office/drawing/2014/main" id="{E8226342-F148-4FE8-8CCB-E4A4D9DA95C4}"/>
                </a:ext>
              </a:extLst>
            </p:cNvPr>
            <p:cNvSpPr/>
            <p:nvPr/>
          </p:nvSpPr>
          <p:spPr>
            <a:xfrm>
              <a:off x="213744" y="5963691"/>
              <a:ext cx="1270532" cy="174851"/>
            </a:xfrm>
            <a:prstGeom prst="roundRect">
              <a:avLst>
                <a:gd name="adj" fmla="val 0"/>
              </a:avLst>
            </a:prstGeom>
            <a:solidFill>
              <a:srgbClr val="BBEBD6"/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</a:rPr>
                <a:t>Task-based activations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48A8F9BF-2355-4158-AF1B-AB86973C9C7E}"/>
                </a:ext>
              </a:extLst>
            </p:cNvPr>
            <p:cNvSpPr txBox="1"/>
            <p:nvPr/>
          </p:nvSpPr>
          <p:spPr>
            <a:xfrm>
              <a:off x="1339626" y="5841663"/>
              <a:ext cx="15869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7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FSL</a:t>
              </a:r>
              <a:endParaRPr lang="en-DE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</p:grpSp>
      <p:sp>
        <p:nvSpPr>
          <p:cNvPr id="548" name="TextBox 547">
            <a:extLst>
              <a:ext uri="{FF2B5EF4-FFF2-40B4-BE49-F238E27FC236}">
                <a16:creationId xmlns:a16="http://schemas.microsoft.com/office/drawing/2014/main" id="{3AAB6DC8-8692-44D6-AC94-0C00959955DA}"/>
              </a:ext>
            </a:extLst>
          </p:cNvPr>
          <p:cNvSpPr txBox="1"/>
          <p:nvPr/>
        </p:nvSpPr>
        <p:spPr>
          <a:xfrm>
            <a:off x="4823590" y="12812714"/>
            <a:ext cx="15869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FSL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506" name="CustomShape 23">
            <a:extLst>
              <a:ext uri="{FF2B5EF4-FFF2-40B4-BE49-F238E27FC236}">
                <a16:creationId xmlns:a16="http://schemas.microsoft.com/office/drawing/2014/main" id="{B445704B-123D-4316-874D-A00A4996E7D7}"/>
              </a:ext>
            </a:extLst>
          </p:cNvPr>
          <p:cNvSpPr/>
          <p:nvPr/>
        </p:nvSpPr>
        <p:spPr>
          <a:xfrm>
            <a:off x="8347368" y="12928777"/>
            <a:ext cx="379855" cy="193452"/>
          </a:xfrm>
          <a:prstGeom prst="roundRect">
            <a:avLst>
              <a:gd name="adj" fmla="val 16667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</a:rPr>
              <a:t>ReHo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AB99DB26-421C-42FD-99A4-0621A8B4DABD}"/>
              </a:ext>
            </a:extLst>
          </p:cNvPr>
          <p:cNvSpPr txBox="1"/>
          <p:nvPr/>
        </p:nvSpPr>
        <p:spPr>
          <a:xfrm>
            <a:off x="8542752" y="12814220"/>
            <a:ext cx="19877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AFNI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B677DF2C-3692-4C9D-860B-4DF292D1DC99}"/>
              </a:ext>
            </a:extLst>
          </p:cNvPr>
          <p:cNvSpPr txBox="1"/>
          <p:nvPr/>
        </p:nvSpPr>
        <p:spPr>
          <a:xfrm>
            <a:off x="4318843" y="12385555"/>
            <a:ext cx="15869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FSL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538" name="CustomShape 23">
            <a:extLst>
              <a:ext uri="{FF2B5EF4-FFF2-40B4-BE49-F238E27FC236}">
                <a16:creationId xmlns:a16="http://schemas.microsoft.com/office/drawing/2014/main" id="{4BC18C7F-104D-434E-9B7D-E3CE3D984BD3}"/>
              </a:ext>
            </a:extLst>
          </p:cNvPr>
          <p:cNvSpPr/>
          <p:nvPr/>
        </p:nvSpPr>
        <p:spPr>
          <a:xfrm>
            <a:off x="8332777" y="12502512"/>
            <a:ext cx="394845" cy="193452"/>
          </a:xfrm>
          <a:prstGeom prst="roundRect">
            <a:avLst>
              <a:gd name="adj" fmla="val 16667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</a:rPr>
              <a:t>fALFF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9CB68D77-7572-45E8-A388-9137557F2604}"/>
              </a:ext>
            </a:extLst>
          </p:cNvPr>
          <p:cNvSpPr txBox="1"/>
          <p:nvPr/>
        </p:nvSpPr>
        <p:spPr>
          <a:xfrm>
            <a:off x="8457687" y="12387955"/>
            <a:ext cx="28052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C-PAC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505" name="CustomShape 23">
            <a:extLst>
              <a:ext uri="{FF2B5EF4-FFF2-40B4-BE49-F238E27FC236}">
                <a16:creationId xmlns:a16="http://schemas.microsoft.com/office/drawing/2014/main" id="{F0BEA232-DF6B-463B-90B5-05D55248177A}"/>
              </a:ext>
            </a:extLst>
          </p:cNvPr>
          <p:cNvSpPr/>
          <p:nvPr/>
        </p:nvSpPr>
        <p:spPr>
          <a:xfrm>
            <a:off x="7011591" y="9022298"/>
            <a:ext cx="1698982" cy="174851"/>
          </a:xfrm>
          <a:prstGeom prst="roundRect">
            <a:avLst>
              <a:gd name="adj" fmla="val 0"/>
            </a:avLst>
          </a:prstGeom>
          <a:solidFill>
            <a:srgbClr val="BBEBD6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</a:rPr>
              <a:t>Atlas-based connectivity matrix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95186CE8-5A67-4A93-96FE-B0BEEBF66F84}"/>
              </a:ext>
            </a:extLst>
          </p:cNvPr>
          <p:cNvSpPr txBox="1"/>
          <p:nvPr/>
        </p:nvSpPr>
        <p:spPr>
          <a:xfrm>
            <a:off x="8447286" y="8898856"/>
            <a:ext cx="277320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Nilearn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2A71DBB-4253-44F1-A535-8B8855E566B1}"/>
              </a:ext>
            </a:extLst>
          </p:cNvPr>
          <p:cNvCxnSpPr>
            <a:cxnSpLocks/>
            <a:endCxn id="507" idx="3"/>
          </p:cNvCxnSpPr>
          <p:nvPr/>
        </p:nvCxnSpPr>
        <p:spPr>
          <a:xfrm rot="5400000">
            <a:off x="10939153" y="9511323"/>
            <a:ext cx="1563325" cy="227480"/>
          </a:xfrm>
          <a:prstGeom prst="bentConnector2">
            <a:avLst/>
          </a:prstGeom>
          <a:ln w="635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7DA4352-8971-4BC5-9237-81D552E4BDEB}"/>
              </a:ext>
            </a:extLst>
          </p:cNvPr>
          <p:cNvCxnSpPr>
            <a:cxnSpLocks/>
            <a:stCxn id="505" idx="3"/>
          </p:cNvCxnSpPr>
          <p:nvPr/>
        </p:nvCxnSpPr>
        <p:spPr>
          <a:xfrm>
            <a:off x="11591092" y="9109723"/>
            <a:ext cx="240132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9959CC5-0213-4E00-A63C-D11F613B2032}"/>
              </a:ext>
            </a:extLst>
          </p:cNvPr>
          <p:cNvCxnSpPr>
            <a:cxnSpLocks/>
            <a:stCxn id="538" idx="3"/>
          </p:cNvCxnSpPr>
          <p:nvPr/>
        </p:nvCxnSpPr>
        <p:spPr>
          <a:xfrm>
            <a:off x="11608140" y="12599238"/>
            <a:ext cx="223084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4A9DDDF-5FDB-46D1-861F-38B0E9595962}"/>
              </a:ext>
            </a:extLst>
          </p:cNvPr>
          <p:cNvCxnSpPr>
            <a:cxnSpLocks/>
            <a:stCxn id="506" idx="3"/>
          </p:cNvCxnSpPr>
          <p:nvPr/>
        </p:nvCxnSpPr>
        <p:spPr>
          <a:xfrm>
            <a:off x="11607741" y="13025503"/>
            <a:ext cx="231423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D81EBC2D-DBD2-4F49-B05C-C8FAB9B029BE}"/>
              </a:ext>
            </a:extLst>
          </p:cNvPr>
          <p:cNvSpPr txBox="1"/>
          <p:nvPr/>
        </p:nvSpPr>
        <p:spPr>
          <a:xfrm>
            <a:off x="7569733" y="12811448"/>
            <a:ext cx="19877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AFNI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sp>
        <p:nvSpPr>
          <p:cNvPr id="188" name="CustomShape 23">
            <a:extLst>
              <a:ext uri="{FF2B5EF4-FFF2-40B4-BE49-F238E27FC236}">
                <a16:creationId xmlns:a16="http://schemas.microsoft.com/office/drawing/2014/main" id="{71C6E122-5D02-4343-BA45-71848DF09A05}"/>
              </a:ext>
            </a:extLst>
          </p:cNvPr>
          <p:cNvSpPr/>
          <p:nvPr/>
        </p:nvSpPr>
        <p:spPr>
          <a:xfrm>
            <a:off x="6745402" y="12927943"/>
            <a:ext cx="1020217" cy="193452"/>
          </a:xfrm>
          <a:prstGeom prst="roundRect">
            <a:avLst>
              <a:gd name="adj" fmla="val 16667"/>
            </a:avLst>
          </a:prstGeom>
          <a:solidFill>
            <a:srgbClr val="E9C4F0"/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</a:rPr>
              <a:t>Spatial smoothing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cxnSp>
        <p:nvCxnSpPr>
          <p:cNvPr id="552" name="Connector: Elbow 551">
            <a:extLst>
              <a:ext uri="{FF2B5EF4-FFF2-40B4-BE49-F238E27FC236}">
                <a16:creationId xmlns:a16="http://schemas.microsoft.com/office/drawing/2014/main" id="{9BDD0686-91E0-4190-94C5-C4AE13264E07}"/>
              </a:ext>
            </a:extLst>
          </p:cNvPr>
          <p:cNvCxnSpPr>
            <a:cxnSpLocks/>
            <a:stCxn id="538" idx="1"/>
            <a:endCxn id="188" idx="0"/>
          </p:cNvCxnSpPr>
          <p:nvPr/>
        </p:nvCxnSpPr>
        <p:spPr>
          <a:xfrm rot="10800000" flipV="1">
            <a:off x="7255510" y="12599237"/>
            <a:ext cx="1077266" cy="328705"/>
          </a:xfrm>
          <a:prstGeom prst="bentConnector2">
            <a:avLst/>
          </a:prstGeom>
          <a:ln>
            <a:solidFill>
              <a:srgbClr val="00206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9E1832D-D366-4BFD-8D98-13424F599DBE}"/>
              </a:ext>
            </a:extLst>
          </p:cNvPr>
          <p:cNvCxnSpPr>
            <a:cxnSpLocks/>
          </p:cNvCxnSpPr>
          <p:nvPr/>
        </p:nvCxnSpPr>
        <p:spPr>
          <a:xfrm>
            <a:off x="4193573" y="4616843"/>
            <a:ext cx="0" cy="22783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B4F4CF8-03B2-4696-BC98-EEB5E6BBD4E5}"/>
              </a:ext>
            </a:extLst>
          </p:cNvPr>
          <p:cNvGrpSpPr/>
          <p:nvPr/>
        </p:nvGrpSpPr>
        <p:grpSpPr>
          <a:xfrm>
            <a:off x="4336360" y="6749032"/>
            <a:ext cx="1167762" cy="297726"/>
            <a:chOff x="1538163" y="3689126"/>
            <a:chExt cx="1167762" cy="297726"/>
          </a:xfrm>
        </p:grpSpPr>
        <p:sp>
          <p:nvSpPr>
            <p:cNvPr id="517" name="CustomShape 23">
              <a:extLst>
                <a:ext uri="{FF2B5EF4-FFF2-40B4-BE49-F238E27FC236}">
                  <a16:creationId xmlns:a16="http://schemas.microsoft.com/office/drawing/2014/main" id="{A8A9BC9B-C366-4113-93BD-F26615DD1462}"/>
                </a:ext>
              </a:extLst>
            </p:cNvPr>
            <p:cNvSpPr/>
            <p:nvPr/>
          </p:nvSpPr>
          <p:spPr>
            <a:xfrm>
              <a:off x="1538163" y="3812001"/>
              <a:ext cx="1157103" cy="174851"/>
            </a:xfrm>
            <a:prstGeom prst="roundRect">
              <a:avLst>
                <a:gd name="adj" fmla="val 0"/>
              </a:avLst>
            </a:prstGeom>
            <a:solidFill>
              <a:srgbClr val="FFD1E7">
                <a:alpha val="65000"/>
              </a:srgbClr>
            </a:solidFill>
            <a:ln w="936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36000" tIns="18000" rIns="36000" bIns="18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spc="-1" dirty="0">
                  <a:solidFill>
                    <a:srgbClr val="000000"/>
                  </a:solidFill>
                  <a:latin typeface="HelveticaNeueLT Std" panose="020B0604020202020204" pitchFamily="34" charset="0"/>
                </a:rPr>
                <a:t>ICA-based denoising</a:t>
              </a:r>
              <a:endParaRPr lang="en-US" sz="900" spc="-1" dirty="0">
                <a:latin typeface="HelveticaNeueLT Std" panose="020B0604020202020204" pitchFamily="34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3D8CC39-B9BE-41C9-959A-47523D39FB42}"/>
                </a:ext>
              </a:extLst>
            </p:cNvPr>
            <p:cNvSpPr txBox="1"/>
            <p:nvPr/>
          </p:nvSpPr>
          <p:spPr>
            <a:xfrm>
              <a:off x="2196170" y="3689126"/>
              <a:ext cx="509755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7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NeueLT Std" panose="020B0604020202020204" pitchFamily="34" charset="0"/>
                </a:rPr>
                <a:t>ICA-AROMA</a:t>
              </a:r>
              <a:endParaRPr lang="en-DE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endParaRPr>
            </a:p>
          </p:txBody>
        </p: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8D510E51-1AB8-411B-8AA6-D411A4053034}"/>
              </a:ext>
            </a:extLst>
          </p:cNvPr>
          <p:cNvCxnSpPr>
            <a:cxnSpLocks/>
            <a:stCxn id="506" idx="1"/>
            <a:endCxn id="188" idx="3"/>
          </p:cNvCxnSpPr>
          <p:nvPr/>
        </p:nvCxnSpPr>
        <p:spPr>
          <a:xfrm flipH="1" flipV="1">
            <a:off x="7765619" y="13024669"/>
            <a:ext cx="581749" cy="834"/>
          </a:xfrm>
          <a:prstGeom prst="straightConnector1">
            <a:avLst/>
          </a:prstGeom>
          <a:ln>
            <a:solidFill>
              <a:srgbClr val="002060"/>
            </a:solidFill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0EBAA64-0C8A-4E21-85A9-5C7376069F88}"/>
              </a:ext>
            </a:extLst>
          </p:cNvPr>
          <p:cNvCxnSpPr>
            <a:cxnSpLocks/>
          </p:cNvCxnSpPr>
          <p:nvPr/>
        </p:nvCxnSpPr>
        <p:spPr>
          <a:xfrm>
            <a:off x="8328095" y="8687187"/>
            <a:ext cx="0" cy="149538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CustomShape 23">
            <a:extLst>
              <a:ext uri="{FF2B5EF4-FFF2-40B4-BE49-F238E27FC236}">
                <a16:creationId xmlns:a16="http://schemas.microsoft.com/office/drawing/2014/main" id="{77A9880E-3175-4064-A944-4D1F1AD265C2}"/>
              </a:ext>
            </a:extLst>
          </p:cNvPr>
          <p:cNvSpPr/>
          <p:nvPr/>
        </p:nvSpPr>
        <p:spPr>
          <a:xfrm>
            <a:off x="2983178" y="5686026"/>
            <a:ext cx="1667050" cy="174851"/>
          </a:xfrm>
          <a:prstGeom prst="roundRect">
            <a:avLst>
              <a:gd name="adj" fmla="val 0"/>
            </a:avLst>
          </a:prstGeom>
          <a:solidFill>
            <a:srgbClr val="E4FFB9">
              <a:alpha val="76000"/>
            </a:srgbClr>
          </a:solidFill>
          <a:ln w="936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36000" tIns="18000" rIns="36000" bIns="18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HelveticaNeueLT Std" panose="020B0604020202020204" pitchFamily="34" charset="0"/>
                <a:ea typeface="Helvetica Neue"/>
              </a:rPr>
              <a:t>Calculate confound time series</a:t>
            </a:r>
            <a:endParaRPr lang="en-US" sz="900" spc="-1" dirty="0">
              <a:latin typeface="HelveticaNeueLT Std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D6A2BC6-8899-4118-A7D1-C6CD1B42F65D}"/>
              </a:ext>
            </a:extLst>
          </p:cNvPr>
          <p:cNvSpPr txBox="1"/>
          <p:nvPr/>
        </p:nvSpPr>
        <p:spPr>
          <a:xfrm>
            <a:off x="4378273" y="5559308"/>
            <a:ext cx="280525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" panose="020B0604020202020204" pitchFamily="34" charset="0"/>
              </a:rPr>
              <a:t>Python</a:t>
            </a:r>
            <a:endParaRPr lang="en-DE" sz="700" i="1" dirty="0">
              <a:solidFill>
                <a:schemeClr val="tx1">
                  <a:lumMod val="50000"/>
                  <a:lumOff val="50000"/>
                </a:schemeClr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CF1770A-6BBA-4427-B405-9403312A0A0C}"/>
              </a:ext>
            </a:extLst>
          </p:cNvPr>
          <p:cNvCxnSpPr>
            <a:cxnSpLocks/>
          </p:cNvCxnSpPr>
          <p:nvPr/>
        </p:nvCxnSpPr>
        <p:spPr>
          <a:xfrm>
            <a:off x="3155764" y="4620719"/>
            <a:ext cx="0" cy="1055532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CE5BED4F-6745-43CA-8EEC-700617A3DC8E}"/>
              </a:ext>
            </a:extLst>
          </p:cNvPr>
          <p:cNvCxnSpPr>
            <a:cxnSpLocks/>
            <a:endCxn id="483" idx="1"/>
          </p:cNvCxnSpPr>
          <p:nvPr/>
        </p:nvCxnSpPr>
        <p:spPr>
          <a:xfrm>
            <a:off x="4051469" y="5042440"/>
            <a:ext cx="1124498" cy="3215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FF87CC6-685D-4784-84F5-4363B926C684}"/>
              </a:ext>
            </a:extLst>
          </p:cNvPr>
          <p:cNvCxnSpPr>
            <a:cxnSpLocks/>
          </p:cNvCxnSpPr>
          <p:nvPr/>
        </p:nvCxnSpPr>
        <p:spPr>
          <a:xfrm flipH="1">
            <a:off x="3728450" y="5040057"/>
            <a:ext cx="1" cy="630699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7D0D8E6-9559-453F-8C8E-74B38AE97965}"/>
              </a:ext>
            </a:extLst>
          </p:cNvPr>
          <p:cNvCxnSpPr>
            <a:cxnSpLocks/>
          </p:cNvCxnSpPr>
          <p:nvPr/>
        </p:nvCxnSpPr>
        <p:spPr>
          <a:xfrm>
            <a:off x="4879101" y="6198200"/>
            <a:ext cx="0" cy="230400"/>
          </a:xfrm>
          <a:prstGeom prst="straightConnector1">
            <a:avLst/>
          </a:prstGeom>
          <a:ln w="22225" cmpd="dbl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36744C2-67B5-4592-A852-48155F1AF721}"/>
              </a:ext>
            </a:extLst>
          </p:cNvPr>
          <p:cNvCxnSpPr>
            <a:cxnSpLocks/>
          </p:cNvCxnSpPr>
          <p:nvPr/>
        </p:nvCxnSpPr>
        <p:spPr>
          <a:xfrm>
            <a:off x="5278058" y="9109723"/>
            <a:ext cx="0" cy="42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10B337D-8E2E-46DC-B1EA-D2D264F835BF}"/>
              </a:ext>
            </a:extLst>
          </p:cNvPr>
          <p:cNvCxnSpPr>
            <a:cxnSpLocks/>
            <a:stCxn id="489" idx="2"/>
            <a:endCxn id="515" idx="0"/>
          </p:cNvCxnSpPr>
          <p:nvPr/>
        </p:nvCxnSpPr>
        <p:spPr>
          <a:xfrm flipH="1">
            <a:off x="5921068" y="5861998"/>
            <a:ext cx="2125" cy="24899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6094FF99-7833-4709-AB4E-C7C2E69D15B1}"/>
              </a:ext>
            </a:extLst>
          </p:cNvPr>
          <p:cNvCxnSpPr>
            <a:cxnSpLocks/>
          </p:cNvCxnSpPr>
          <p:nvPr/>
        </p:nvCxnSpPr>
        <p:spPr>
          <a:xfrm>
            <a:off x="3301935" y="7480868"/>
            <a:ext cx="657798" cy="431549"/>
          </a:xfrm>
          <a:prstGeom prst="bentConnector3">
            <a:avLst>
              <a:gd name="adj1" fmla="val 60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DD82556-28D4-4569-BAAA-6C93840D6409}"/>
              </a:ext>
            </a:extLst>
          </p:cNvPr>
          <p:cNvCxnSpPr>
            <a:cxnSpLocks/>
          </p:cNvCxnSpPr>
          <p:nvPr/>
        </p:nvCxnSpPr>
        <p:spPr>
          <a:xfrm>
            <a:off x="3301936" y="7480867"/>
            <a:ext cx="65779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2CB257D-77DE-483F-BF4E-6B7E591A6C69}"/>
              </a:ext>
            </a:extLst>
          </p:cNvPr>
          <p:cNvCxnSpPr>
            <a:cxnSpLocks/>
          </p:cNvCxnSpPr>
          <p:nvPr/>
        </p:nvCxnSpPr>
        <p:spPr>
          <a:xfrm>
            <a:off x="5271224" y="5984083"/>
            <a:ext cx="65469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5CAA458-583C-410C-BB63-845CE9346853}"/>
              </a:ext>
            </a:extLst>
          </p:cNvPr>
          <p:cNvCxnSpPr>
            <a:cxnSpLocks/>
          </p:cNvCxnSpPr>
          <p:nvPr/>
        </p:nvCxnSpPr>
        <p:spPr>
          <a:xfrm>
            <a:off x="5271224" y="5984084"/>
            <a:ext cx="0" cy="20995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C984534-2FEA-4047-81C0-C66EB4960E4D}"/>
              </a:ext>
            </a:extLst>
          </p:cNvPr>
          <p:cNvCxnSpPr>
            <a:cxnSpLocks/>
          </p:cNvCxnSpPr>
          <p:nvPr/>
        </p:nvCxnSpPr>
        <p:spPr>
          <a:xfrm>
            <a:off x="4488178" y="5866470"/>
            <a:ext cx="0" cy="334511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5A8CF67-01E0-416E-81AD-2BB9EE3EAEB4}"/>
              </a:ext>
            </a:extLst>
          </p:cNvPr>
          <p:cNvCxnSpPr>
            <a:cxnSpLocks/>
          </p:cNvCxnSpPr>
          <p:nvPr/>
        </p:nvCxnSpPr>
        <p:spPr>
          <a:xfrm flipV="1">
            <a:off x="4883511" y="6198414"/>
            <a:ext cx="540000" cy="0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73F694C-A103-469D-BECA-A409C87C9145}"/>
              </a:ext>
            </a:extLst>
          </p:cNvPr>
          <p:cNvCxnSpPr>
            <a:cxnSpLocks/>
          </p:cNvCxnSpPr>
          <p:nvPr/>
        </p:nvCxnSpPr>
        <p:spPr>
          <a:xfrm>
            <a:off x="4488179" y="6198268"/>
            <a:ext cx="386029" cy="0"/>
          </a:xfrm>
          <a:prstGeom prst="straightConnector1">
            <a:avLst/>
          </a:prstGeom>
          <a:ln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5236572-0EA2-44F5-A899-3D0474458A06}"/>
              </a:ext>
            </a:extLst>
          </p:cNvPr>
          <p:cNvCxnSpPr>
            <a:cxnSpLocks/>
          </p:cNvCxnSpPr>
          <p:nvPr/>
        </p:nvCxnSpPr>
        <p:spPr>
          <a:xfrm>
            <a:off x="4883511" y="6630068"/>
            <a:ext cx="0" cy="230400"/>
          </a:xfrm>
          <a:prstGeom prst="straightConnector1">
            <a:avLst/>
          </a:prstGeom>
          <a:ln w="22225" cmpd="dbl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E3417B2-6D5D-4CC0-8856-8750C1F53EB2}"/>
              </a:ext>
            </a:extLst>
          </p:cNvPr>
          <p:cNvCxnSpPr>
            <a:cxnSpLocks/>
          </p:cNvCxnSpPr>
          <p:nvPr/>
        </p:nvCxnSpPr>
        <p:spPr>
          <a:xfrm>
            <a:off x="4223666" y="6313166"/>
            <a:ext cx="654694" cy="0"/>
          </a:xfrm>
          <a:prstGeom prst="line">
            <a:avLst/>
          </a:prstGeom>
          <a:ln w="22225" cmpd="dbl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1074AEB-BAB7-4D08-BA15-D5EA756EB79C}"/>
              </a:ext>
            </a:extLst>
          </p:cNvPr>
          <p:cNvCxnSpPr>
            <a:cxnSpLocks/>
          </p:cNvCxnSpPr>
          <p:nvPr/>
        </p:nvCxnSpPr>
        <p:spPr>
          <a:xfrm>
            <a:off x="4228817" y="6744729"/>
            <a:ext cx="654694" cy="0"/>
          </a:xfrm>
          <a:prstGeom prst="line">
            <a:avLst/>
          </a:prstGeom>
          <a:ln w="22225" cmpd="dbl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96736A5-DA30-4DAE-A3A5-E43A1B5698AB}"/>
              </a:ext>
            </a:extLst>
          </p:cNvPr>
          <p:cNvCxnSpPr>
            <a:cxnSpLocks/>
          </p:cNvCxnSpPr>
          <p:nvPr/>
        </p:nvCxnSpPr>
        <p:spPr>
          <a:xfrm>
            <a:off x="4166368" y="6301759"/>
            <a:ext cx="0" cy="1262414"/>
          </a:xfrm>
          <a:prstGeom prst="line">
            <a:avLst/>
          </a:prstGeom>
          <a:ln w="22225" cmpd="dbl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Connector: Elbow 574">
            <a:extLst>
              <a:ext uri="{FF2B5EF4-FFF2-40B4-BE49-F238E27FC236}">
                <a16:creationId xmlns:a16="http://schemas.microsoft.com/office/drawing/2014/main" id="{F05BABD6-5292-494D-8B27-EAAAE1F7E956}"/>
              </a:ext>
            </a:extLst>
          </p:cNvPr>
          <p:cNvCxnSpPr/>
          <p:nvPr/>
        </p:nvCxnSpPr>
        <p:spPr>
          <a:xfrm>
            <a:off x="3155764" y="6406356"/>
            <a:ext cx="914400" cy="914400"/>
          </a:xfrm>
          <a:prstGeom prst="bentConnector3">
            <a:avLst/>
          </a:prstGeom>
          <a:ln w="22225" cmpd="dbl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FEDAEBBB-DB0B-4BD5-B5AB-01E50D90EFBA}"/>
              </a:ext>
            </a:extLst>
          </p:cNvPr>
          <p:cNvCxnSpPr>
            <a:cxnSpLocks/>
          </p:cNvCxnSpPr>
          <p:nvPr/>
        </p:nvCxnSpPr>
        <p:spPr>
          <a:xfrm>
            <a:off x="4884179" y="7058205"/>
            <a:ext cx="0" cy="230400"/>
          </a:xfrm>
          <a:prstGeom prst="straightConnector1">
            <a:avLst/>
          </a:prstGeom>
          <a:ln w="22225" cmpd="dbl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38A2DB7-81AB-45B0-B060-CF2D5FD3722E}"/>
              </a:ext>
            </a:extLst>
          </p:cNvPr>
          <p:cNvCxnSpPr>
            <a:cxnSpLocks/>
          </p:cNvCxnSpPr>
          <p:nvPr/>
        </p:nvCxnSpPr>
        <p:spPr>
          <a:xfrm>
            <a:off x="4892290" y="7480867"/>
            <a:ext cx="0" cy="230400"/>
          </a:xfrm>
          <a:prstGeom prst="straightConnector1">
            <a:avLst/>
          </a:prstGeom>
          <a:ln w="22225" cmpd="dbl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1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5A35B6C-357F-4003-81BF-78D7D4445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11078"/>
              </p:ext>
            </p:extLst>
          </p:nvPr>
        </p:nvGraphicFramePr>
        <p:xfrm>
          <a:off x="2880520" y="3337705"/>
          <a:ext cx="5759451" cy="142632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701000328"/>
                    </a:ext>
                  </a:extLst>
                </a:gridCol>
                <a:gridCol w="2361111">
                  <a:extLst>
                    <a:ext uri="{9D8B030D-6E8A-4147-A177-3AD203B41FA5}">
                      <a16:colId xmlns:a16="http://schemas.microsoft.com/office/drawing/2014/main" val="2850757639"/>
                    </a:ext>
                  </a:extLst>
                </a:gridCol>
                <a:gridCol w="2483940">
                  <a:extLst>
                    <a:ext uri="{9D8B030D-6E8A-4147-A177-3AD203B41FA5}">
                      <a16:colId xmlns:a16="http://schemas.microsoft.com/office/drawing/2014/main" val="1141820482"/>
                    </a:ext>
                  </a:extLst>
                </a:gridCol>
              </a:tblGrid>
              <a:tr h="238184">
                <a:tc>
                  <a:txBody>
                    <a:bodyPr/>
                    <a:lstStyle/>
                    <a:p>
                      <a:endParaRPr lang="en-DE" sz="900" dirty="0">
                        <a:latin typeface="HelveticaNeueLT Std" panose="020B0604020202020204" pitchFamily="34" charset="0"/>
                      </a:endParaRPr>
                    </a:p>
                  </a:txBody>
                  <a:tcPr marL="0" marR="10800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HelveticaNeueLT Std Med" panose="020B0604020202020204" pitchFamily="34" charset="0"/>
                        </a:rPr>
                        <a:t>Example 1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HelveticaNeueLT Std Med" panose="020B0604020202020204" pitchFamily="34" charset="0"/>
                        </a:rPr>
                        <a:t>Example 2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685631"/>
                  </a:ext>
                </a:extLst>
              </a:tr>
              <a:tr h="238184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HelveticaNeueLT Std" panose="020B0604020202020204" pitchFamily="34" charset="0"/>
                        </a:rPr>
                        <a:t>Path template</a:t>
                      </a:r>
                      <a:endParaRPr lang="en-DE" sz="900" dirty="0">
                        <a:latin typeface="HelveticaNeueLT Std" panose="020B060402020202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Essential PragmataPro" panose="02000509030000020004" pitchFamily="49" charset="0"/>
                        </a:rPr>
                        <a:t>/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E9C4F0"/>
                          </a:highlight>
                          <a:latin typeface="Essential PragmataPro" panose="02000509030000020004" pitchFamily="49" charset="0"/>
                        </a:rPr>
                        <a:t>{subject}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/bold_rest.nii.gz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Essential PragmataPro" panose="02000509030000020004" pitchFamily="49" charset="0"/>
                        </a:rPr>
                        <a:t>/subject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highlight>
                            <a:srgbClr val="E9C4F0"/>
                          </a:highlight>
                          <a:latin typeface="Essential PragmataPro" panose="02000509030000020004" pitchFamily="49" charset="0"/>
                        </a:rPr>
                        <a:t>{subject}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</a:t>
                      </a:r>
                      <a:r>
                        <a:rPr lang="en-US" sz="800" dirty="0">
                          <a:highlight>
                            <a:srgbClr val="DAE3F3"/>
                          </a:highlight>
                          <a:latin typeface="Essential PragmataPro" panose="02000509030000020004" pitchFamily="49" charset="0"/>
                        </a:rPr>
                        <a:t>{task}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.nii.gz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43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HelveticaNeueLT Std" panose="020B0604020202020204" pitchFamily="34" charset="0"/>
                        </a:rPr>
                        <a:t>Matches</a:t>
                      </a:r>
                      <a:endParaRPr lang="en-DE" sz="900" dirty="0">
                        <a:latin typeface="HelveticaNeueLT Std" panose="020B060402020202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</a:t>
                      </a:r>
                      <a:r>
                        <a:rPr lang="en-US" sz="800" dirty="0">
                          <a:highlight>
                            <a:srgbClr val="E9C4F0"/>
                          </a:highlight>
                          <a:latin typeface="Essential PragmataPro" panose="02000509030000020004" pitchFamily="49" charset="0"/>
                        </a:rPr>
                        <a:t>subject01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/bold_rest.nii.gz</a:t>
                      </a:r>
                    </a:p>
                    <a:p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</a:t>
                      </a:r>
                      <a:r>
                        <a:rPr lang="en-US" sz="800" dirty="0">
                          <a:highlight>
                            <a:srgbClr val="E9C4F0"/>
                          </a:highlight>
                          <a:latin typeface="Essential PragmataPro" panose="02000509030000020004" pitchFamily="49" charset="0"/>
                        </a:rPr>
                        <a:t>subject02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/bold_rest.nii.gz</a:t>
                      </a:r>
                    </a:p>
                    <a:p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</a:t>
                      </a:r>
                      <a:r>
                        <a:rPr lang="en-US" sz="800" dirty="0">
                          <a:highlight>
                            <a:srgbClr val="E9C4F0"/>
                          </a:highlight>
                          <a:latin typeface="Essential PragmataPro" panose="02000509030000020004" pitchFamily="49" charset="0"/>
                        </a:rPr>
                        <a:t>subject03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/bold_rest.nii.gz</a:t>
                      </a:r>
                    </a:p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</a:t>
                      </a:r>
                      <a:r>
                        <a:rPr lang="en-US" sz="800" dirty="0">
                          <a:highlight>
                            <a:srgbClr val="E9C4F0"/>
                          </a:highlight>
                          <a:latin typeface="Essential PragmataPro" panose="02000509030000020004" pitchFamily="49" charset="0"/>
                        </a:rPr>
                        <a:t>phantom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/bold_rest.nii.gz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data/subject</a:t>
                      </a:r>
                      <a:r>
                        <a:rPr lang="en-US" sz="800" dirty="0">
                          <a:highlight>
                            <a:srgbClr val="E9C4F0"/>
                          </a:highlight>
                          <a:latin typeface="Essential PragmataPro" panose="02000509030000020004" pitchFamily="49" charset="0"/>
                        </a:rPr>
                        <a:t>01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</a:t>
                      </a:r>
                      <a:r>
                        <a:rPr lang="en-US" sz="800" dirty="0">
                          <a:highlight>
                            <a:srgbClr val="DAE3F3"/>
                          </a:highlight>
                          <a:latin typeface="Essential PragmataPro" panose="02000509030000020004" pitchFamily="49" charset="0"/>
                        </a:rPr>
                        <a:t>rest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.nii.gz</a:t>
                      </a:r>
                    </a:p>
                    <a:p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data/subject</a:t>
                      </a:r>
                      <a:r>
                        <a:rPr lang="en-US" sz="800" dirty="0">
                          <a:highlight>
                            <a:srgbClr val="E9C4F0"/>
                          </a:highlight>
                          <a:latin typeface="Essential PragmataPro" panose="02000509030000020004" pitchFamily="49" charset="0"/>
                        </a:rPr>
                        <a:t>02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</a:t>
                      </a:r>
                      <a:r>
                        <a:rPr lang="en-US" sz="800" dirty="0">
                          <a:highlight>
                            <a:srgbClr val="DAE3F3"/>
                          </a:highlight>
                          <a:latin typeface="Essential PragmataPro" panose="02000509030000020004" pitchFamily="49" charset="0"/>
                        </a:rPr>
                        <a:t>rest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.nii.gz</a:t>
                      </a:r>
                    </a:p>
                    <a:p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data/subject</a:t>
                      </a:r>
                      <a:r>
                        <a:rPr lang="en-US" sz="800" dirty="0">
                          <a:highlight>
                            <a:srgbClr val="E9C4F0"/>
                          </a:highlight>
                          <a:latin typeface="Essential PragmataPro" panose="02000509030000020004" pitchFamily="49" charset="0"/>
                        </a:rPr>
                        <a:t>03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</a:t>
                      </a:r>
                      <a:r>
                        <a:rPr lang="en-US" sz="800" dirty="0">
                          <a:highlight>
                            <a:srgbClr val="DAE3F3"/>
                          </a:highlight>
                          <a:latin typeface="Essential PragmataPro" panose="02000509030000020004" pitchFamily="49" charset="0"/>
                        </a:rPr>
                        <a:t>rest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.nii.gz</a:t>
                      </a:r>
                    </a:p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data/subject</a:t>
                      </a:r>
                      <a:r>
                        <a:rPr lang="en-US" sz="800" dirty="0">
                          <a:highlight>
                            <a:srgbClr val="E9C4F0"/>
                          </a:highlight>
                          <a:latin typeface="Essential PragmataPro" panose="02000509030000020004" pitchFamily="49" charset="0"/>
                        </a:rPr>
                        <a:t>03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</a:t>
                      </a:r>
                      <a:r>
                        <a:rPr lang="en-US" sz="800" dirty="0">
                          <a:highlight>
                            <a:srgbClr val="DAE3F3"/>
                          </a:highlight>
                          <a:latin typeface="Essential PragmataPro" panose="02000509030000020004" pitchFamily="49" charset="0"/>
                        </a:rPr>
                        <a:t>task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.nii.gz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3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HelveticaNeueLT Std" panose="020B0604020202020204" pitchFamily="34" charset="0"/>
                        </a:rPr>
                        <a:t>Does not match</a:t>
                      </a:r>
                      <a:endParaRPr lang="en-DE" sz="900" dirty="0">
                        <a:latin typeface="HelveticaNeueLT Std" panose="020B0604020202020204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data/subject01/bold_</a:t>
                      </a:r>
                      <a:r>
                        <a:rPr lang="en-US" sz="800" dirty="0">
                          <a:highlight>
                            <a:srgbClr val="C0C0C0"/>
                          </a:highlight>
                          <a:latin typeface="Essential PragmataPro" panose="02000509030000020004" pitchFamily="49" charset="0"/>
                        </a:rPr>
                        <a:t>task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.nii.gz</a:t>
                      </a:r>
                    </a:p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</a:t>
                      </a:r>
                      <a:r>
                        <a:rPr lang="en-US" sz="800" dirty="0">
                          <a:highlight>
                            <a:srgbClr val="C0C0C0"/>
                          </a:highlight>
                          <a:latin typeface="Essential PragmataPro" panose="02000509030000020004" pitchFamily="49" charset="0"/>
                        </a:rPr>
                        <a:t>subfolder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/subject01/bold_rest.nii.gz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</a:t>
                      </a:r>
                      <a:r>
                        <a:rPr lang="en-US" sz="800" dirty="0">
                          <a:highlight>
                            <a:srgbClr val="C0C0C0"/>
                          </a:highlight>
                          <a:latin typeface="Essential PragmataPro" panose="02000509030000020004" pitchFamily="49" charset="0"/>
                        </a:rPr>
                        <a:t>phantom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/bold_rest.nii.gz</a:t>
                      </a:r>
                    </a:p>
                    <a:p>
                      <a:pPr marL="0" marR="0" lvl="0" indent="0" algn="l" defTabSz="5759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data/</a:t>
                      </a:r>
                      <a:r>
                        <a:rPr lang="en-US" sz="800" dirty="0">
                          <a:highlight>
                            <a:srgbClr val="C0C0C0"/>
                          </a:highlight>
                          <a:latin typeface="Essential PragmataPro" panose="02000509030000020004" pitchFamily="49" charset="0"/>
                        </a:rPr>
                        <a:t>subfolder</a:t>
                      </a:r>
                      <a:r>
                        <a:rPr lang="en-US" sz="800" dirty="0">
                          <a:latin typeface="Essential PragmataPro" panose="02000509030000020004" pitchFamily="49" charset="0"/>
                        </a:rPr>
                        <a:t>/subject01/bold_rest.nii.gz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24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2066</TotalTime>
  <Words>506</Words>
  <Application>Microsoft Office PowerPoint</Application>
  <PresentationFormat>Custom</PresentationFormat>
  <Paragraphs>179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Essential PragmataPro</vt:lpstr>
      <vt:lpstr>HelveticaNeueLT Std</vt:lpstr>
      <vt:lpstr>HelveticaNeueLT Std Med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Waller, Lea</dc:creator>
  <cp:lastModifiedBy>Waller, Lea</cp:lastModifiedBy>
  <cp:revision>19</cp:revision>
  <cp:lastPrinted>2022-01-07T10:31:56Z</cp:lastPrinted>
  <dcterms:created xsi:type="dcterms:W3CDTF">2021-05-04T05:08:53Z</dcterms:created>
  <dcterms:modified xsi:type="dcterms:W3CDTF">2022-01-07T13:35:36Z</dcterms:modified>
</cp:coreProperties>
</file>