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3"/>
  </p:notesMasterIdLst>
  <p:sldIdLst>
    <p:sldId id="256" r:id="rId2"/>
    <p:sldId id="258" r:id="rId3"/>
    <p:sldId id="264" r:id="rId4"/>
    <p:sldId id="263" r:id="rId5"/>
    <p:sldId id="260" r:id="rId6"/>
    <p:sldId id="349" r:id="rId7"/>
    <p:sldId id="348" r:id="rId8"/>
    <p:sldId id="352" r:id="rId9"/>
    <p:sldId id="284" r:id="rId10"/>
    <p:sldId id="350" r:id="rId11"/>
    <p:sldId id="351" r:id="rId12"/>
  </p:sldIdLst>
  <p:sldSz cx="9144000" cy="5143500" type="screen16x9"/>
  <p:notesSz cx="6858000" cy="9144000"/>
  <p:embeddedFontLst>
    <p:embeddedFont>
      <p:font typeface="Aldrich" panose="020B0604020202020204" charset="0"/>
      <p:regular r:id="rId14"/>
    </p:embeddedFont>
    <p:embeddedFont>
      <p:font typeface="Didact Gothic" panose="020B0604020202020204" charset="0"/>
      <p:regular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A9288E-9FE8-426E-8CE6-E1B0E2C2877D}">
  <a:tblStyle styleId="{BFA9288E-9FE8-426E-8CE6-E1B0E2C287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2052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634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82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0d21cc094a_0_3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0d21cc094a_0_3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95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677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0d21cc094a_0_3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0d21cc094a_0_3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832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540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0cd8a10cc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0cd8a10cc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97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0cd8a10cc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0cd8a10cc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461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558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0cd8a10cc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0cd8a10cc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146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34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52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965" name="Google Shape;965;p52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2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2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2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52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972" name="Google Shape;972;p5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3" name="Google Shape;973;p5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74" name="Google Shape;974;p5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675100" y="579312"/>
            <a:ext cx="3804000" cy="3983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6659628" y="3464137"/>
            <a:ext cx="1805174" cy="1083810"/>
            <a:chOff x="6659628" y="3464137"/>
            <a:chExt cx="1805174" cy="1083810"/>
          </a:xfrm>
        </p:grpSpPr>
        <p:sp>
          <p:nvSpPr>
            <p:cNvPr id="139" name="Google Shape;139;p5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 rot="10800000" flipH="1">
              <a:off x="7611614" y="3464137"/>
              <a:ext cx="853189" cy="845690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/>
          <p:nvPr/>
        </p:nvSpPr>
        <p:spPr>
          <a:xfrm rot="10800000" flipH="1">
            <a:off x="661175" y="576012"/>
            <a:ext cx="3807600" cy="39867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947000" y="591709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1535518" y="590653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flipH="1">
            <a:off x="674764" y="1598807"/>
            <a:ext cx="768932" cy="729508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6" name="Google Shape;146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150;p5"/>
          <p:cNvGrpSpPr/>
          <p:nvPr/>
        </p:nvGrpSpPr>
        <p:grpSpPr>
          <a:xfrm rot="-10283466" flipH="1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1" name="Google Shape;151;p5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5" name="Google Shape;155;p5"/>
            <p:cNvSpPr/>
            <p:nvPr/>
          </p:nvSpPr>
          <p:spPr>
            <a:xfrm>
              <a:off x="3817855" y="1437512"/>
              <a:ext cx="541146" cy="112825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789888" y="1403830"/>
              <a:ext cx="81102" cy="79229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985754" y="1615346"/>
              <a:ext cx="39378" cy="29898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5"/>
          <p:cNvSpPr txBox="1">
            <a:spLocks noGrp="1"/>
          </p:cNvSpPr>
          <p:nvPr>
            <p:ph type="subTitle" idx="1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subTitle" idx="2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3757049" y="44949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 idx="3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1" name="Google Shape;231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9" name="Google Shape;239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3" name="Google Shape;243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2_1_1_1">
    <p:bg>
      <p:bgPr>
        <a:solidFill>
          <a:schemeClr val="accent2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0"/>
          <p:cNvSpPr/>
          <p:nvPr/>
        </p:nvSpPr>
        <p:spPr>
          <a:xfrm rot="10800000">
            <a:off x="661175" y="579300"/>
            <a:ext cx="4992900" cy="3983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0"/>
          <p:cNvSpPr/>
          <p:nvPr/>
        </p:nvSpPr>
        <p:spPr>
          <a:xfrm rot="10800000">
            <a:off x="5797050" y="576000"/>
            <a:ext cx="2682000" cy="3986700"/>
          </a:xfrm>
          <a:prstGeom prst="roundRect">
            <a:avLst>
              <a:gd name="adj" fmla="val 6245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0"/>
          <p:cNvSpPr/>
          <p:nvPr/>
        </p:nvSpPr>
        <p:spPr>
          <a:xfrm flipH="1">
            <a:off x="947000" y="582184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0"/>
          <p:cNvSpPr/>
          <p:nvPr/>
        </p:nvSpPr>
        <p:spPr>
          <a:xfrm flipH="1">
            <a:off x="1535518" y="581128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0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74" name="Google Shape;374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76" name="Google Shape;376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8" name="Google Shape;378;p20"/>
          <p:cNvSpPr/>
          <p:nvPr/>
        </p:nvSpPr>
        <p:spPr>
          <a:xfrm rot="10800000" flipH="1">
            <a:off x="7229737" y="3750528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0"/>
          <p:cNvSpPr/>
          <p:nvPr/>
        </p:nvSpPr>
        <p:spPr>
          <a:xfrm rot="10800000" flipH="1">
            <a:off x="6865888" y="3930834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0"/>
          <p:cNvSpPr txBox="1">
            <a:spLocks noGrp="1"/>
          </p:cNvSpPr>
          <p:nvPr>
            <p:ph type="ctrTitle"/>
          </p:nvPr>
        </p:nvSpPr>
        <p:spPr>
          <a:xfrm flipH="1">
            <a:off x="1468375" y="1714500"/>
            <a:ext cx="3372600" cy="12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subTitle" idx="1"/>
          </p:nvPr>
        </p:nvSpPr>
        <p:spPr>
          <a:xfrm flipH="1">
            <a:off x="1975675" y="3095225"/>
            <a:ext cx="2865300" cy="5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80750" y="1714500"/>
            <a:ext cx="1914600" cy="12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25"/>
          <p:cNvGrpSpPr/>
          <p:nvPr/>
        </p:nvGrpSpPr>
        <p:grpSpPr>
          <a:xfrm rot="10800000" flipH="1"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66" name="Google Shape;466;p25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25"/>
          <p:cNvGrpSpPr/>
          <p:nvPr/>
        </p:nvGrpSpPr>
        <p:grpSpPr>
          <a:xfrm flipH="1">
            <a:off x="5880236" y="299000"/>
            <a:ext cx="2221064" cy="1202094"/>
            <a:chOff x="1289186" y="298550"/>
            <a:chExt cx="2221064" cy="1202094"/>
          </a:xfrm>
        </p:grpSpPr>
        <p:sp>
          <p:nvSpPr>
            <p:cNvPr id="471" name="Google Shape;471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74" name="Google Shape;474;p2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76" name="Google Shape;476;p2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8" name="Google Shape;478;p25"/>
          <p:cNvSpPr txBox="1">
            <a:spLocks noGrp="1"/>
          </p:cNvSpPr>
          <p:nvPr>
            <p:ph type="title"/>
          </p:nvPr>
        </p:nvSpPr>
        <p:spPr>
          <a:xfrm>
            <a:off x="2135550" y="1379600"/>
            <a:ext cx="4872900" cy="16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5"/>
          <p:cNvSpPr txBox="1">
            <a:spLocks noGrp="1"/>
          </p:cNvSpPr>
          <p:nvPr>
            <p:ph type="subTitle" idx="1"/>
          </p:nvPr>
        </p:nvSpPr>
        <p:spPr>
          <a:xfrm>
            <a:off x="2135550" y="29630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" name="Google Shape;921;p50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2" name="Google Shape;922;p50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923" name="Google Shape;923;p50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50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50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941" name="Google Shape;941;p5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42" name="Google Shape;942;p5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4" name="Google Shape;944;p5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51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947" name="Google Shape;947;p5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5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54" name="Google Shape;954;p5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5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56" name="Google Shape;956;p5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8" name="Google Shape;958;p51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959" name="Google Shape;959;p51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51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6" r:id="rId6"/>
    <p:sldLayoutId id="2147483671" r:id="rId7"/>
    <p:sldLayoutId id="2147483696" r:id="rId8"/>
    <p:sldLayoutId id="2147483697" r:id="rId9"/>
    <p:sldLayoutId id="214748369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hQ7Gs4oZX2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8"/>
          <p:cNvSpPr txBox="1">
            <a:spLocks noGrp="1"/>
          </p:cNvSpPr>
          <p:nvPr>
            <p:ph type="ctrTitle"/>
          </p:nvPr>
        </p:nvSpPr>
        <p:spPr>
          <a:xfrm>
            <a:off x="1933021" y="1650964"/>
            <a:ext cx="5351400" cy="8244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Temperature Monitor</a:t>
            </a:r>
            <a:endParaRPr dirty="0"/>
          </a:p>
        </p:txBody>
      </p:sp>
      <p:grpSp>
        <p:nvGrpSpPr>
          <p:cNvPr id="992" name="Google Shape;992;p58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993" name="Google Shape;993;p58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58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1026" name="Google Shape;1026;p58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8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p86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86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852523" y="618767"/>
            <a:ext cx="28944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// Checks whether </a:t>
            </a:r>
            <a:r>
              <a:rPr lang="en-US" sz="1200" dirty="0" err="1"/>
              <a:t>celsius</a:t>
            </a:r>
            <a:r>
              <a:rPr lang="en-US" sz="1200" dirty="0"/>
              <a:t> is </a:t>
            </a:r>
            <a:r>
              <a:rPr lang="en-US" sz="1200" dirty="0" err="1"/>
              <a:t>hiegher</a:t>
            </a:r>
            <a:r>
              <a:rPr lang="en-US" sz="1200" dirty="0"/>
              <a:t>/equal </a:t>
            </a:r>
            <a:r>
              <a:rPr lang="en-US" sz="1200" dirty="0" err="1"/>
              <a:t>baselineTemp</a:t>
            </a:r>
            <a:r>
              <a:rPr lang="en-US" sz="1200" dirty="0"/>
              <a:t> + 5 and lower than </a:t>
            </a:r>
            <a:r>
              <a:rPr lang="en-US" sz="1200" dirty="0" err="1"/>
              <a:t>baselineTemp</a:t>
            </a:r>
            <a:r>
              <a:rPr lang="en-US" sz="1200" dirty="0"/>
              <a:t> + 10</a:t>
            </a:r>
            <a:endParaRPr lang="bg-BG" sz="1200" dirty="0"/>
          </a:p>
          <a:p>
            <a:r>
              <a:rPr lang="en-US" sz="1200" dirty="0"/>
              <a:t>  if (</a:t>
            </a:r>
            <a:r>
              <a:rPr lang="en-US" sz="1200" dirty="0" err="1"/>
              <a:t>celsius</a:t>
            </a:r>
            <a:r>
              <a:rPr lang="en-US" sz="1200" dirty="0"/>
              <a:t> &gt;= </a:t>
            </a:r>
            <a:r>
              <a:rPr lang="en-US" sz="1200" dirty="0" err="1"/>
              <a:t>baselineTemp</a:t>
            </a:r>
            <a:r>
              <a:rPr lang="en-US" sz="1200" dirty="0"/>
              <a:t> + 5 &amp;&amp; </a:t>
            </a:r>
            <a:r>
              <a:rPr lang="en-US" sz="1200" dirty="0" err="1"/>
              <a:t>celsius</a:t>
            </a:r>
            <a:r>
              <a:rPr lang="en-US" sz="1200" dirty="0"/>
              <a:t> &lt; </a:t>
            </a:r>
            <a:r>
              <a:rPr lang="en-US" sz="1200" dirty="0" err="1"/>
              <a:t>baselineTemp</a:t>
            </a:r>
            <a:r>
              <a:rPr lang="en-US" sz="1200" dirty="0"/>
              <a:t> + 10) {</a:t>
            </a:r>
            <a:endParaRPr lang="bg-BG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(2, HIGH);</a:t>
            </a:r>
            <a:endParaRPr lang="bg-BG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(3, HIGH);</a:t>
            </a:r>
            <a:endParaRPr lang="bg-BG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(4, LOW);</a:t>
            </a:r>
            <a:endParaRPr lang="bg-BG" sz="1200" dirty="0"/>
          </a:p>
          <a:p>
            <a:r>
              <a:rPr lang="en-US" sz="1200" dirty="0"/>
              <a:t>  }</a:t>
            </a:r>
            <a:endParaRPr lang="bg-BG" sz="1200" dirty="0"/>
          </a:p>
          <a:p>
            <a:r>
              <a:rPr lang="en-US" sz="1200" dirty="0"/>
              <a:t>  // Checks whether </a:t>
            </a:r>
            <a:r>
              <a:rPr lang="en-US" sz="1200" dirty="0" err="1"/>
              <a:t>celsius</a:t>
            </a:r>
            <a:r>
              <a:rPr lang="en-US" sz="1200" dirty="0"/>
              <a:t> is </a:t>
            </a:r>
            <a:r>
              <a:rPr lang="en-US" sz="1200" dirty="0" err="1"/>
              <a:t>hiegher</a:t>
            </a:r>
            <a:r>
              <a:rPr lang="en-US" sz="1200" dirty="0"/>
              <a:t>/equal </a:t>
            </a:r>
            <a:r>
              <a:rPr lang="en-US" sz="1200" dirty="0" err="1"/>
              <a:t>baselineTemp</a:t>
            </a:r>
            <a:r>
              <a:rPr lang="en-US" sz="1200" dirty="0"/>
              <a:t> + 10 and lower than </a:t>
            </a:r>
            <a:r>
              <a:rPr lang="en-US" sz="1200" dirty="0" err="1"/>
              <a:t>baselineTemp</a:t>
            </a:r>
            <a:r>
              <a:rPr lang="en-US" sz="1200" dirty="0"/>
              <a:t> + 15</a:t>
            </a:r>
            <a:endParaRPr lang="bg-BG" sz="1200" dirty="0"/>
          </a:p>
          <a:p>
            <a:r>
              <a:rPr lang="en-US" sz="1200" dirty="0"/>
              <a:t>  if (</a:t>
            </a:r>
            <a:r>
              <a:rPr lang="en-US" sz="1200" dirty="0" err="1"/>
              <a:t>celsius</a:t>
            </a:r>
            <a:r>
              <a:rPr lang="en-US" sz="1200" dirty="0"/>
              <a:t> &gt;= </a:t>
            </a:r>
            <a:r>
              <a:rPr lang="en-US" sz="1200" dirty="0" err="1"/>
              <a:t>baselineTemp</a:t>
            </a:r>
            <a:r>
              <a:rPr lang="en-US" sz="1200" dirty="0"/>
              <a:t> + 10 &amp;&amp; </a:t>
            </a:r>
            <a:r>
              <a:rPr lang="en-US" sz="1200" dirty="0" err="1"/>
              <a:t>celsius</a:t>
            </a:r>
            <a:r>
              <a:rPr lang="en-US" sz="1200" dirty="0"/>
              <a:t> &lt; </a:t>
            </a:r>
            <a:r>
              <a:rPr lang="en-US" sz="1200" dirty="0" err="1"/>
              <a:t>baselineTemp</a:t>
            </a:r>
            <a:r>
              <a:rPr lang="en-US" sz="1200" dirty="0"/>
              <a:t> + 15) {</a:t>
            </a:r>
            <a:endParaRPr lang="bg-BG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(2, HIGH);</a:t>
            </a:r>
            <a:endParaRPr lang="bg-BG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(3, HIGH);</a:t>
            </a:r>
            <a:endParaRPr lang="bg-BG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(4, HIGH);</a:t>
            </a:r>
            <a:endParaRPr lang="bg-BG" sz="1200" dirty="0"/>
          </a:p>
          <a:p>
            <a:r>
              <a:rPr lang="en-US" sz="1200" dirty="0"/>
              <a:t>    tone(7, 220, 100);</a:t>
            </a:r>
            <a:endParaRPr lang="bg-BG" sz="1200" dirty="0"/>
          </a:p>
          <a:p>
            <a:r>
              <a:rPr lang="en-US" sz="1200" dirty="0"/>
              <a:t>    delay(100);</a:t>
            </a:r>
            <a:endParaRPr lang="bg-BG" sz="1200" dirty="0"/>
          </a:p>
          <a:p>
            <a:r>
              <a:rPr lang="en-US" sz="1200" dirty="0"/>
              <a:t>  }</a:t>
            </a:r>
            <a:endParaRPr lang="bg-BG" sz="1200" dirty="0"/>
          </a:p>
          <a:p>
            <a:r>
              <a:rPr lang="en-US" sz="1200" dirty="0"/>
              <a:t>  </a:t>
            </a:r>
            <a:endParaRPr lang="bg-BG" sz="1200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4757629" y="556891"/>
            <a:ext cx="400823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// Checks whether </a:t>
            </a:r>
            <a:r>
              <a:rPr lang="en-US" sz="1200" dirty="0" err="1"/>
              <a:t>celius</a:t>
            </a:r>
            <a:r>
              <a:rPr lang="en-US" sz="1200" dirty="0"/>
              <a:t> is </a:t>
            </a:r>
            <a:r>
              <a:rPr lang="en-US" sz="1200" dirty="0" err="1"/>
              <a:t>hiegher</a:t>
            </a:r>
            <a:r>
              <a:rPr lang="en-US" sz="1200" dirty="0"/>
              <a:t>/equal to </a:t>
            </a:r>
            <a:r>
              <a:rPr lang="en-US" sz="1200" dirty="0" err="1"/>
              <a:t>baselineTemp</a:t>
            </a:r>
            <a:r>
              <a:rPr lang="en-US" sz="1200" dirty="0"/>
              <a:t> +15</a:t>
            </a:r>
            <a:endParaRPr lang="bg-BG" sz="1200" dirty="0"/>
          </a:p>
          <a:p>
            <a:r>
              <a:rPr lang="en-US" sz="1200" dirty="0"/>
              <a:t>  if (</a:t>
            </a:r>
            <a:r>
              <a:rPr lang="en-US" sz="1200" dirty="0" err="1"/>
              <a:t>celsius</a:t>
            </a:r>
            <a:r>
              <a:rPr lang="en-US" sz="1200" dirty="0"/>
              <a:t> &gt;= </a:t>
            </a:r>
            <a:r>
              <a:rPr lang="en-US" sz="1200" dirty="0" err="1"/>
              <a:t>baselineTemp</a:t>
            </a:r>
            <a:r>
              <a:rPr lang="en-US" sz="1200" dirty="0"/>
              <a:t> + 15) {</a:t>
            </a:r>
            <a:endParaRPr lang="bg-BG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(2, HIGH);</a:t>
            </a:r>
            <a:endParaRPr lang="bg-BG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(3, HIGH);</a:t>
            </a:r>
            <a:endParaRPr lang="bg-BG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(4, HIGH);</a:t>
            </a:r>
            <a:endParaRPr lang="bg-BG" sz="1200" dirty="0"/>
          </a:p>
          <a:p>
            <a:r>
              <a:rPr lang="en-US" sz="1200" dirty="0"/>
              <a:t>    tone(7, 220, 100);</a:t>
            </a:r>
            <a:endParaRPr lang="bg-BG" sz="1200" dirty="0"/>
          </a:p>
          <a:p>
            <a:r>
              <a:rPr lang="en-US" sz="1200" dirty="0"/>
              <a:t>    delay(100);</a:t>
            </a:r>
            <a:endParaRPr lang="bg-BG" sz="1200" dirty="0"/>
          </a:p>
          <a:p>
            <a:r>
              <a:rPr lang="en-US" sz="1200" dirty="0"/>
              <a:t>  }</a:t>
            </a:r>
            <a:endParaRPr lang="bg-BG" sz="1200" dirty="0"/>
          </a:p>
          <a:p>
            <a:r>
              <a:rPr lang="en-US" sz="1200" dirty="0"/>
              <a:t>  delay(1000); </a:t>
            </a:r>
            <a:endParaRPr lang="bg-BG" sz="1200" dirty="0"/>
          </a:p>
          <a:p>
            <a:r>
              <a:rPr lang="en-US" sz="1200" dirty="0"/>
              <a:t> // Prints </a:t>
            </a:r>
            <a:r>
              <a:rPr lang="en-US" sz="1200" dirty="0" err="1"/>
              <a:t>celsius</a:t>
            </a:r>
            <a:endParaRPr lang="bg-BG" sz="1200" dirty="0"/>
          </a:p>
          <a:p>
            <a:r>
              <a:rPr lang="en-US" sz="1200" dirty="0"/>
              <a:t> </a:t>
            </a:r>
            <a:r>
              <a:rPr lang="en-US" sz="1200" dirty="0" err="1"/>
              <a:t>Serial.print</a:t>
            </a:r>
            <a:r>
              <a:rPr lang="en-US" sz="1200" dirty="0"/>
              <a:t>(</a:t>
            </a:r>
            <a:r>
              <a:rPr lang="en-US" sz="1200" dirty="0" err="1"/>
              <a:t>celsius</a:t>
            </a:r>
            <a:r>
              <a:rPr lang="en-US" sz="1200" dirty="0"/>
              <a:t>);</a:t>
            </a:r>
            <a:endParaRPr lang="bg-BG" sz="1200" dirty="0"/>
          </a:p>
          <a:p>
            <a:r>
              <a:rPr lang="en-US" sz="1200" dirty="0"/>
              <a:t> </a:t>
            </a:r>
            <a:r>
              <a:rPr lang="en-US" sz="1200" dirty="0" err="1"/>
              <a:t>Serial.println</a:t>
            </a:r>
            <a:r>
              <a:rPr lang="en-US" sz="1200" dirty="0"/>
              <a:t>(" degrees C");</a:t>
            </a:r>
            <a:endParaRPr lang="bg-BG" sz="1200" dirty="0"/>
          </a:p>
          <a:p>
            <a:r>
              <a:rPr lang="en-US" sz="1200" dirty="0"/>
              <a:t> </a:t>
            </a:r>
            <a:endParaRPr lang="bg-BG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lcd.setCursor</a:t>
            </a:r>
            <a:r>
              <a:rPr lang="en-US" sz="1200" dirty="0"/>
              <a:t>(0,0);</a:t>
            </a:r>
            <a:endParaRPr lang="bg-BG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lcd.print</a:t>
            </a:r>
            <a:r>
              <a:rPr lang="en-US" sz="1200" dirty="0"/>
              <a:t>("Temperature Value ");</a:t>
            </a:r>
            <a:endParaRPr lang="bg-BG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lcd.setCursor</a:t>
            </a:r>
            <a:r>
              <a:rPr lang="en-US" sz="1200" dirty="0"/>
              <a:t>(0,1);</a:t>
            </a:r>
            <a:endParaRPr lang="bg-BG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lcd.print</a:t>
            </a:r>
            <a:r>
              <a:rPr lang="en-US" sz="1200" dirty="0"/>
              <a:t>(" degrees C");</a:t>
            </a:r>
            <a:endParaRPr lang="bg-BG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lcd.setCursor</a:t>
            </a:r>
            <a:r>
              <a:rPr lang="en-US" sz="1200" dirty="0"/>
              <a:t>(11,1);</a:t>
            </a:r>
            <a:endParaRPr lang="bg-BG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lcd.print</a:t>
            </a:r>
            <a:r>
              <a:rPr lang="en-US" sz="1200" dirty="0"/>
              <a:t>(</a:t>
            </a:r>
            <a:r>
              <a:rPr lang="en-US" sz="1200" dirty="0" err="1"/>
              <a:t>celsius</a:t>
            </a:r>
            <a:r>
              <a:rPr lang="en-US" sz="1200" dirty="0" smtClean="0"/>
              <a:t>);</a:t>
            </a:r>
            <a:endParaRPr lang="bg-BG" sz="1200" dirty="0"/>
          </a:p>
          <a:p>
            <a:r>
              <a:rPr lang="en-US" sz="1200" dirty="0"/>
              <a:t> delay(100);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175779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oogle Shape;1372;p66"/>
          <p:cNvGrpSpPr/>
          <p:nvPr/>
        </p:nvGrpSpPr>
        <p:grpSpPr>
          <a:xfrm rot="-7923760">
            <a:off x="7062061" y="2564614"/>
            <a:ext cx="541141" cy="2225326"/>
            <a:chOff x="871338" y="1945155"/>
            <a:chExt cx="247109" cy="1016148"/>
          </a:xfrm>
        </p:grpSpPr>
        <p:sp>
          <p:nvSpPr>
            <p:cNvPr id="1373" name="Google Shape;1373;p66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6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6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66"/>
          <p:cNvGrpSpPr/>
          <p:nvPr/>
        </p:nvGrpSpPr>
        <p:grpSpPr>
          <a:xfrm rot="-8099889" flipH="1">
            <a:off x="1123342" y="181352"/>
            <a:ext cx="541129" cy="2225417"/>
            <a:chOff x="871338" y="1945155"/>
            <a:chExt cx="247109" cy="1016148"/>
          </a:xfrm>
        </p:grpSpPr>
        <p:sp>
          <p:nvSpPr>
            <p:cNvPr id="1377" name="Google Shape;1377;p66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6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6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0" name="Google Shape;1380;p66"/>
          <p:cNvSpPr txBox="1">
            <a:spLocks noGrp="1"/>
          </p:cNvSpPr>
          <p:nvPr>
            <p:ph type="ctrTitle"/>
          </p:nvPr>
        </p:nvSpPr>
        <p:spPr>
          <a:xfrm flipH="1">
            <a:off x="1654005" y="548186"/>
            <a:ext cx="3372600" cy="12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ЗАКЛЮЧЕНИЕ</a:t>
            </a:r>
            <a:endParaRPr dirty="0"/>
          </a:p>
        </p:txBody>
      </p:sp>
      <p:sp>
        <p:nvSpPr>
          <p:cNvPr id="1381" name="Google Shape;1381;p66"/>
          <p:cNvSpPr txBox="1">
            <a:spLocks noGrp="1"/>
          </p:cNvSpPr>
          <p:nvPr>
            <p:ph type="subTitle" idx="1"/>
          </p:nvPr>
        </p:nvSpPr>
        <p:spPr>
          <a:xfrm flipH="1">
            <a:off x="694082" y="1419413"/>
            <a:ext cx="4840975" cy="8920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bg-BG" sz="1200" dirty="0"/>
              <a:t>През създаването на този проект се сблъсках с много трудности. Първоначално се бях спряла на друга тема, но си промених решението, защото исках да се изправя пред по – голямо предизвикателство, а и исках да направя нещо по – практично. Първата ми идея беше да направя само монитор, но после след много разследване и мислене, реших да добавя и звуков, и светлинен сигнал. Проекта бе създаден, за да се използва в болница, да се измерва температурата на пациент, но после го промених да измерва температурата на стая. С използването на </a:t>
            </a:r>
            <a:r>
              <a:rPr lang="en-US" sz="1200" dirty="0" err="1"/>
              <a:t>Tinkercad</a:t>
            </a:r>
            <a:r>
              <a:rPr lang="en-US" sz="1200" dirty="0"/>
              <a:t> </a:t>
            </a:r>
            <a:r>
              <a:rPr lang="bg-BG" sz="1200" dirty="0"/>
              <a:t> и материалите от курса успях да реализирам моят </a:t>
            </a:r>
            <a:r>
              <a:rPr lang="bg-BG" sz="1200" dirty="0" smtClean="0"/>
              <a:t>проект.</a:t>
            </a:r>
            <a:r>
              <a:rPr lang="bg-BG" sz="1200" dirty="0"/>
              <a:t> </a:t>
            </a:r>
            <a:endParaRPr lang="bg-BG" sz="1200" dirty="0" smtClean="0"/>
          </a:p>
          <a:p>
            <a:pPr algn="ctr"/>
            <a:endParaRPr lang="bg-BG" sz="1200" dirty="0"/>
          </a:p>
          <a:p>
            <a:pPr algn="ctr"/>
            <a:r>
              <a:rPr lang="bg-BG" sz="1200" dirty="0"/>
              <a:t>Линк на проект в </a:t>
            </a:r>
            <a:r>
              <a:rPr lang="en-US" sz="1200" dirty="0" err="1"/>
              <a:t>Tinkercad</a:t>
            </a:r>
            <a:r>
              <a:rPr lang="en-US" sz="1200" dirty="0"/>
              <a:t>: </a:t>
            </a:r>
            <a:endParaRPr lang="bg-BG" sz="1200" dirty="0"/>
          </a:p>
          <a:p>
            <a:pPr algn="ctr"/>
            <a:r>
              <a:rPr lang="en-US" sz="1200" u="sng" dirty="0">
                <a:hlinkClick r:id="rId3"/>
              </a:rPr>
              <a:t>https://www.tinkercad.com/things/hQ7Gs4oZX2k</a:t>
            </a:r>
            <a:endParaRPr lang="bg-BG" sz="1200" dirty="0"/>
          </a:p>
          <a:p>
            <a:pPr algn="ctr"/>
            <a:r>
              <a:rPr lang="en-US" sz="1200" dirty="0"/>
              <a:t> </a:t>
            </a:r>
            <a:endParaRPr lang="bg-BG" sz="1200" dirty="0"/>
          </a:p>
          <a:p>
            <a:pPr algn="ctr"/>
            <a:r>
              <a:rPr lang="bg-BG" sz="1200" dirty="0"/>
              <a:t>Линк към </a:t>
            </a:r>
            <a:r>
              <a:rPr lang="en-US" sz="1200" dirty="0"/>
              <a:t>GitHub:</a:t>
            </a:r>
            <a:endParaRPr lang="bg-BG" sz="1200" dirty="0"/>
          </a:p>
          <a:p>
            <a:pPr algn="ctr"/>
            <a:r>
              <a:rPr lang="en-US" sz="1200" dirty="0"/>
              <a:t>https://github.com/Hira-eth/TemperatureMonitor.git</a:t>
            </a:r>
            <a:endParaRPr lang="bg-BG" sz="12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382" name="Google Shape;1382;p66">
            <a:hlinkClick r:id="rId4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6180750" y="1714500"/>
            <a:ext cx="1914600" cy="12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4</a:t>
            </a:r>
            <a:endParaRPr dirty="0"/>
          </a:p>
        </p:txBody>
      </p:sp>
      <p:sp>
        <p:nvSpPr>
          <p:cNvPr id="1383" name="Google Shape;1383;p66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66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16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00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0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Съдържание</a:t>
            </a:r>
            <a:endParaRPr dirty="0"/>
          </a:p>
        </p:txBody>
      </p:sp>
      <p:sp>
        <p:nvSpPr>
          <p:cNvPr id="1049" name="Google Shape;1049;p6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50" name="Google Shape;1050;p60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51" name="Google Shape;1051;p60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52" name="Google Shape;1052;p60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Описание на проекта</a:t>
            </a:r>
            <a:endParaRPr dirty="0"/>
          </a:p>
        </p:txBody>
      </p:sp>
      <p:sp>
        <p:nvSpPr>
          <p:cNvPr id="1053" name="Google Shape;1053;p60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Блокова и електрическа схема</a:t>
            </a:r>
            <a:endParaRPr dirty="0"/>
          </a:p>
        </p:txBody>
      </p:sp>
      <p:sp>
        <p:nvSpPr>
          <p:cNvPr id="1054" name="Google Shape;1054;p60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Съставни части и </a:t>
            </a:r>
            <a:r>
              <a:rPr lang="bg-BG" dirty="0"/>
              <a:t>с</a:t>
            </a:r>
            <a:r>
              <a:rPr lang="bg-BG" dirty="0" smtClean="0"/>
              <a:t>орс код</a:t>
            </a:r>
            <a:endParaRPr dirty="0"/>
          </a:p>
        </p:txBody>
      </p:sp>
      <p:sp>
        <p:nvSpPr>
          <p:cNvPr id="1056" name="Google Shape;1056;p60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57" name="Google Shape;1057;p60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Заключение</a:t>
            </a:r>
            <a:endParaRPr dirty="0"/>
          </a:p>
        </p:txBody>
      </p:sp>
      <p:sp>
        <p:nvSpPr>
          <p:cNvPr id="1058" name="Google Shape;1058;p60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60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oogle Shape;1372;p66"/>
          <p:cNvGrpSpPr/>
          <p:nvPr/>
        </p:nvGrpSpPr>
        <p:grpSpPr>
          <a:xfrm rot="-7923760">
            <a:off x="7062061" y="2564614"/>
            <a:ext cx="541141" cy="2225326"/>
            <a:chOff x="871338" y="1945155"/>
            <a:chExt cx="247109" cy="1016148"/>
          </a:xfrm>
        </p:grpSpPr>
        <p:sp>
          <p:nvSpPr>
            <p:cNvPr id="1373" name="Google Shape;1373;p66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6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6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66"/>
          <p:cNvGrpSpPr/>
          <p:nvPr/>
        </p:nvGrpSpPr>
        <p:grpSpPr>
          <a:xfrm rot="-8099889" flipH="1">
            <a:off x="1436434" y="627369"/>
            <a:ext cx="541129" cy="2225417"/>
            <a:chOff x="871338" y="1945155"/>
            <a:chExt cx="247109" cy="1016148"/>
          </a:xfrm>
        </p:grpSpPr>
        <p:sp>
          <p:nvSpPr>
            <p:cNvPr id="1377" name="Google Shape;1377;p66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6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6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0" name="Google Shape;1380;p66"/>
          <p:cNvSpPr txBox="1">
            <a:spLocks noGrp="1"/>
          </p:cNvSpPr>
          <p:nvPr>
            <p:ph type="ctrTitle"/>
          </p:nvPr>
        </p:nvSpPr>
        <p:spPr>
          <a:xfrm flipH="1">
            <a:off x="1468375" y="1282348"/>
            <a:ext cx="3372600" cy="12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Описание на проекта</a:t>
            </a:r>
            <a:endParaRPr dirty="0"/>
          </a:p>
        </p:txBody>
      </p:sp>
      <p:sp>
        <p:nvSpPr>
          <p:cNvPr id="1381" name="Google Shape;1381;p66"/>
          <p:cNvSpPr txBox="1">
            <a:spLocks noGrp="1"/>
          </p:cNvSpPr>
          <p:nvPr>
            <p:ph type="subTitle" idx="1"/>
          </p:nvPr>
        </p:nvSpPr>
        <p:spPr>
          <a:xfrm flipH="1">
            <a:off x="1058779" y="2786092"/>
            <a:ext cx="3782196" cy="8920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bg-BG" sz="1400" dirty="0"/>
              <a:t>Проекта представлява устройство за измерване на температурата в стая. Като съответните градуси, които бъдат измерени, се показват на дисплей. Другата функционалност е уведомлението за превишаването на съответни стойности температура.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382" name="Google Shape;1382;p6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6180750" y="1714500"/>
            <a:ext cx="1914600" cy="12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83" name="Google Shape;1383;p66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66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00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65"/>
          <p:cNvSpPr txBox="1">
            <a:spLocks noGrp="1"/>
          </p:cNvSpPr>
          <p:nvPr>
            <p:ph type="ctrTitle"/>
          </p:nvPr>
        </p:nvSpPr>
        <p:spPr>
          <a:xfrm>
            <a:off x="1180099" y="2552904"/>
            <a:ext cx="6941508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БЛОКОВА И ЕЛЕКТРИЧЕСКА СХЕМА</a:t>
            </a:r>
            <a:endParaRPr dirty="0"/>
          </a:p>
        </p:txBody>
      </p:sp>
      <p:sp>
        <p:nvSpPr>
          <p:cNvPr id="1354" name="Google Shape;1354;p6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2</a:t>
            </a:r>
            <a:endParaRPr dirty="0"/>
          </a:p>
        </p:txBody>
      </p:sp>
      <p:sp>
        <p:nvSpPr>
          <p:cNvPr id="1355" name="Google Shape;1355;p65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65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357" name="Google Shape;1357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58" name="Google Shape;1358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0" name="Google Shape;1360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65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362" name="Google Shape;1362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63" name="Google Shape;1363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6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5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2"/>
          <p:cNvSpPr/>
          <p:nvPr/>
        </p:nvSpPr>
        <p:spPr>
          <a:xfrm>
            <a:off x="3722475" y="1099326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62"/>
          <p:cNvGrpSpPr/>
          <p:nvPr/>
        </p:nvGrpSpPr>
        <p:grpSpPr>
          <a:xfrm rot="132037" flipH="1">
            <a:off x="6925900" y="1241707"/>
            <a:ext cx="1385983" cy="2705355"/>
            <a:chOff x="409722" y="228600"/>
            <a:chExt cx="1385931" cy="2705253"/>
          </a:xfrm>
        </p:grpSpPr>
        <p:grpSp>
          <p:nvGrpSpPr>
            <p:cNvPr id="1101" name="Google Shape;1101;p6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2" name="Google Shape;1102;p6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6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62"/>
          <p:cNvGrpSpPr/>
          <p:nvPr/>
        </p:nvGrpSpPr>
        <p:grpSpPr>
          <a:xfrm rot="-10569166" flipH="1">
            <a:off x="869887" y="1241686"/>
            <a:ext cx="1386005" cy="2705399"/>
            <a:chOff x="409722" y="228600"/>
            <a:chExt cx="1385931" cy="2705253"/>
          </a:xfrm>
        </p:grpSpPr>
        <p:grpSp>
          <p:nvGrpSpPr>
            <p:cNvPr id="1106" name="Google Shape;1106;p6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7" name="Google Shape;1107;p6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6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9" name="Google Shape;1109;p6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62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62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6" y="649716"/>
            <a:ext cx="7640225" cy="38440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2"/>
          <p:cNvSpPr/>
          <p:nvPr/>
        </p:nvSpPr>
        <p:spPr>
          <a:xfrm>
            <a:off x="3722475" y="1099326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62"/>
          <p:cNvGrpSpPr/>
          <p:nvPr/>
        </p:nvGrpSpPr>
        <p:grpSpPr>
          <a:xfrm rot="132037" flipH="1">
            <a:off x="6925900" y="1241707"/>
            <a:ext cx="1385983" cy="2705355"/>
            <a:chOff x="409722" y="228600"/>
            <a:chExt cx="1385931" cy="2705253"/>
          </a:xfrm>
        </p:grpSpPr>
        <p:grpSp>
          <p:nvGrpSpPr>
            <p:cNvPr id="1101" name="Google Shape;1101;p6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2" name="Google Shape;1102;p6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6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62"/>
          <p:cNvGrpSpPr/>
          <p:nvPr/>
        </p:nvGrpSpPr>
        <p:grpSpPr>
          <a:xfrm rot="-10569166" flipH="1">
            <a:off x="869887" y="1241686"/>
            <a:ext cx="1386005" cy="2705399"/>
            <a:chOff x="409722" y="228600"/>
            <a:chExt cx="1385931" cy="2705253"/>
          </a:xfrm>
        </p:grpSpPr>
        <p:grpSp>
          <p:nvGrpSpPr>
            <p:cNvPr id="1106" name="Google Shape;1106;p6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7" name="Google Shape;1107;p6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6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9" name="Google Shape;1109;p6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62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62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6" y="620464"/>
            <a:ext cx="7617363" cy="38676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1232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65"/>
          <p:cNvSpPr txBox="1">
            <a:spLocks noGrp="1"/>
          </p:cNvSpPr>
          <p:nvPr>
            <p:ph type="ctrTitle"/>
          </p:nvPr>
        </p:nvSpPr>
        <p:spPr>
          <a:xfrm>
            <a:off x="1702113" y="2571748"/>
            <a:ext cx="5739774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СЪСТАВНИ ЧАСТИ И СОРС КОД</a:t>
            </a:r>
            <a:endParaRPr dirty="0"/>
          </a:p>
        </p:txBody>
      </p:sp>
      <p:sp>
        <p:nvSpPr>
          <p:cNvPr id="1354" name="Google Shape;1354;p6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355" name="Google Shape;1355;p65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65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357" name="Google Shape;1357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58" name="Google Shape;1358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0" name="Google Shape;1360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65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362" name="Google Shape;1362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63" name="Google Shape;1363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6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5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9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2"/>
          <p:cNvSpPr/>
          <p:nvPr/>
        </p:nvSpPr>
        <p:spPr>
          <a:xfrm>
            <a:off x="3722475" y="1099326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62"/>
          <p:cNvGrpSpPr/>
          <p:nvPr/>
        </p:nvGrpSpPr>
        <p:grpSpPr>
          <a:xfrm rot="132037" flipH="1">
            <a:off x="6925900" y="1241707"/>
            <a:ext cx="1385983" cy="2705355"/>
            <a:chOff x="409722" y="228600"/>
            <a:chExt cx="1385931" cy="2705253"/>
          </a:xfrm>
        </p:grpSpPr>
        <p:grpSp>
          <p:nvGrpSpPr>
            <p:cNvPr id="1101" name="Google Shape;1101;p6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2" name="Google Shape;1102;p6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6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62"/>
          <p:cNvGrpSpPr/>
          <p:nvPr/>
        </p:nvGrpSpPr>
        <p:grpSpPr>
          <a:xfrm rot="-10569166" flipH="1">
            <a:off x="869887" y="1241686"/>
            <a:ext cx="1386005" cy="2705399"/>
            <a:chOff x="409722" y="228600"/>
            <a:chExt cx="1385931" cy="2705253"/>
          </a:xfrm>
        </p:grpSpPr>
        <p:grpSp>
          <p:nvGrpSpPr>
            <p:cNvPr id="1106" name="Google Shape;1106;p6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7" name="Google Shape;1107;p6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6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9" name="Google Shape;1109;p6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62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62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7" y="624651"/>
            <a:ext cx="7640224" cy="38983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8693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p86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86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852523" y="618767"/>
            <a:ext cx="28944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#include "</a:t>
            </a:r>
            <a:r>
              <a:rPr lang="en-US" sz="1200" dirty="0" err="1"/>
              <a:t>LiquidCrystal.h</a:t>
            </a:r>
            <a:r>
              <a:rPr lang="en-US" sz="1200" dirty="0"/>
              <a:t>"</a:t>
            </a:r>
            <a:endParaRPr lang="bg-BG" sz="1200" dirty="0"/>
          </a:p>
          <a:p>
            <a:r>
              <a:rPr lang="en-US" sz="1200" dirty="0" err="1"/>
              <a:t>LiquidCrystal</a:t>
            </a:r>
            <a:r>
              <a:rPr lang="en-US" sz="1200" dirty="0"/>
              <a:t> </a:t>
            </a:r>
            <a:r>
              <a:rPr lang="en-US" sz="1200" dirty="0" err="1"/>
              <a:t>lcd</a:t>
            </a:r>
            <a:r>
              <a:rPr lang="en-US" sz="1200" dirty="0"/>
              <a:t>(13,12,11,10,9,8);</a:t>
            </a:r>
            <a:endParaRPr lang="bg-BG"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sensorPin</a:t>
            </a:r>
            <a:r>
              <a:rPr lang="en-US" sz="1200" dirty="0"/>
              <a:t> = 0;</a:t>
            </a:r>
            <a:endParaRPr lang="bg-BG"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baselineTemp</a:t>
            </a:r>
            <a:r>
              <a:rPr lang="en-US" sz="1200" dirty="0"/>
              <a:t> = 20;</a:t>
            </a:r>
            <a:endParaRPr lang="bg-BG"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celsius</a:t>
            </a:r>
            <a:r>
              <a:rPr lang="en-US" sz="1200" dirty="0"/>
              <a:t> = 0;</a:t>
            </a:r>
            <a:endParaRPr lang="bg-BG" sz="1200" dirty="0"/>
          </a:p>
          <a:p>
            <a:r>
              <a:rPr lang="en-US" sz="1200" dirty="0"/>
              <a:t> </a:t>
            </a:r>
            <a:endParaRPr lang="bg-BG" sz="1200" dirty="0"/>
          </a:p>
          <a:p>
            <a:r>
              <a:rPr lang="en-US" sz="1200" dirty="0"/>
              <a:t>void setup()</a:t>
            </a:r>
            <a:endParaRPr lang="bg-BG" sz="1200" dirty="0"/>
          </a:p>
          <a:p>
            <a:r>
              <a:rPr lang="en-US" sz="1200" dirty="0"/>
              <a:t>{</a:t>
            </a:r>
            <a:endParaRPr lang="bg-BG" sz="1200" dirty="0"/>
          </a:p>
          <a:p>
            <a:r>
              <a:rPr lang="en-US" sz="1200" dirty="0"/>
              <a:t>  </a:t>
            </a:r>
            <a:r>
              <a:rPr lang="en-US" sz="1200" dirty="0" err="1"/>
              <a:t>Serial.begin</a:t>
            </a:r>
            <a:r>
              <a:rPr lang="en-US" sz="1200" dirty="0"/>
              <a:t>(9600);</a:t>
            </a:r>
            <a:endParaRPr lang="bg-BG" sz="1200" dirty="0"/>
          </a:p>
          <a:p>
            <a:r>
              <a:rPr lang="en-US" sz="1200" dirty="0"/>
              <a:t>  </a:t>
            </a:r>
            <a:r>
              <a:rPr lang="en-US" sz="1200" dirty="0" err="1"/>
              <a:t>lcd.begin</a:t>
            </a:r>
            <a:r>
              <a:rPr lang="en-US" sz="1200" dirty="0"/>
              <a:t>(16,2);</a:t>
            </a:r>
            <a:endParaRPr lang="bg-BG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pinMode</a:t>
            </a:r>
            <a:r>
              <a:rPr lang="en-US" sz="1200" dirty="0"/>
              <a:t>(A0, INPUT);</a:t>
            </a:r>
            <a:endParaRPr lang="bg-BG" sz="1200" dirty="0"/>
          </a:p>
          <a:p>
            <a:r>
              <a:rPr lang="en-US" sz="1200" dirty="0"/>
              <a:t>  </a:t>
            </a:r>
            <a:r>
              <a:rPr lang="en-US" sz="1200" dirty="0" err="1"/>
              <a:t>Serial.begin</a:t>
            </a:r>
            <a:r>
              <a:rPr lang="en-US" sz="1200" dirty="0"/>
              <a:t>(9600);</a:t>
            </a:r>
            <a:endParaRPr lang="bg-BG" sz="1200" dirty="0"/>
          </a:p>
          <a:p>
            <a:r>
              <a:rPr lang="en-US" sz="1200" dirty="0"/>
              <a:t> </a:t>
            </a:r>
            <a:endParaRPr lang="bg-BG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pinMode</a:t>
            </a:r>
            <a:r>
              <a:rPr lang="en-US" sz="1200" dirty="0"/>
              <a:t>(2, OUTPUT);</a:t>
            </a:r>
            <a:endParaRPr lang="bg-BG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pinMode</a:t>
            </a:r>
            <a:r>
              <a:rPr lang="en-US" sz="1200" dirty="0"/>
              <a:t>(3, OUTPUT);</a:t>
            </a:r>
            <a:endParaRPr lang="bg-BG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pinMode</a:t>
            </a:r>
            <a:r>
              <a:rPr lang="en-US" sz="1200" dirty="0"/>
              <a:t>(4, OUTPUT);</a:t>
            </a:r>
            <a:endParaRPr lang="bg-BG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pinMode</a:t>
            </a:r>
            <a:r>
              <a:rPr lang="en-US" sz="1200" dirty="0"/>
              <a:t>(7, OUTPUT);</a:t>
            </a:r>
            <a:endParaRPr lang="bg-BG" sz="1200" dirty="0"/>
          </a:p>
          <a:p>
            <a:r>
              <a:rPr lang="en-US" sz="1200" dirty="0"/>
              <a:t>}</a:t>
            </a:r>
            <a:endParaRPr lang="bg-BG" sz="1200" dirty="0"/>
          </a:p>
          <a:p>
            <a:r>
              <a:rPr lang="en-US" sz="1200" dirty="0"/>
              <a:t> </a:t>
            </a:r>
            <a:endParaRPr lang="bg-BG" sz="1200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4757630" y="556891"/>
            <a:ext cx="371260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void loop()</a:t>
            </a:r>
            <a:endParaRPr lang="bg-BG" sz="1200" dirty="0"/>
          </a:p>
          <a:p>
            <a:r>
              <a:rPr lang="en-US" sz="1200" dirty="0"/>
              <a:t>{</a:t>
            </a:r>
            <a:endParaRPr lang="bg-BG" sz="1200" dirty="0"/>
          </a:p>
          <a:p>
            <a:r>
              <a:rPr lang="en-US" sz="1200" dirty="0"/>
              <a:t>  </a:t>
            </a:r>
            <a:endParaRPr lang="bg-BG" sz="1200" dirty="0"/>
          </a:p>
          <a:p>
            <a:r>
              <a:rPr lang="en-US" sz="1200" dirty="0"/>
              <a:t>  </a:t>
            </a:r>
            <a:r>
              <a:rPr lang="en-US" sz="1200" dirty="0" err="1"/>
              <a:t>celsius</a:t>
            </a:r>
            <a:r>
              <a:rPr lang="en-US" sz="1200" dirty="0"/>
              <a:t> = map(((</a:t>
            </a:r>
            <a:r>
              <a:rPr lang="en-US" sz="1200" dirty="0" err="1"/>
              <a:t>analogRead</a:t>
            </a:r>
            <a:r>
              <a:rPr lang="en-US" sz="1200" dirty="0"/>
              <a:t>(A0) - 20) * 3.04), 0, 1023, -40, 125);</a:t>
            </a:r>
            <a:endParaRPr lang="bg-BG" sz="1200" dirty="0"/>
          </a:p>
          <a:p>
            <a:r>
              <a:rPr lang="en-US" sz="1200" dirty="0"/>
              <a:t>  </a:t>
            </a:r>
            <a:endParaRPr lang="bg-BG" sz="1200" dirty="0"/>
          </a:p>
          <a:p>
            <a:r>
              <a:rPr lang="en-US" sz="1200" dirty="0"/>
              <a:t>  // Checks whether </a:t>
            </a:r>
            <a:r>
              <a:rPr lang="en-US" sz="1200" dirty="0" err="1"/>
              <a:t>celsius</a:t>
            </a:r>
            <a:r>
              <a:rPr lang="en-US" sz="1200" dirty="0"/>
              <a:t> is lower than </a:t>
            </a:r>
            <a:r>
              <a:rPr lang="en-US" sz="1200" dirty="0" err="1"/>
              <a:t>baselineTemp</a:t>
            </a:r>
            <a:endParaRPr lang="bg-BG" sz="1200" dirty="0"/>
          </a:p>
          <a:p>
            <a:r>
              <a:rPr lang="en-US" sz="1200" dirty="0"/>
              <a:t>   if (</a:t>
            </a:r>
            <a:r>
              <a:rPr lang="en-US" sz="1200" dirty="0" err="1"/>
              <a:t>celsius</a:t>
            </a:r>
            <a:r>
              <a:rPr lang="en-US" sz="1200" dirty="0"/>
              <a:t> &lt; </a:t>
            </a:r>
            <a:r>
              <a:rPr lang="en-US" sz="1200" dirty="0" err="1"/>
              <a:t>baselineTemp</a:t>
            </a:r>
            <a:r>
              <a:rPr lang="en-US" sz="1200" dirty="0"/>
              <a:t>) {</a:t>
            </a:r>
            <a:endParaRPr lang="bg-BG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(2, LOW);</a:t>
            </a:r>
            <a:endParaRPr lang="bg-BG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(3, LOW);</a:t>
            </a:r>
            <a:endParaRPr lang="bg-BG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(4, LOW);</a:t>
            </a:r>
            <a:endParaRPr lang="bg-BG" sz="1200" dirty="0"/>
          </a:p>
          <a:p>
            <a:r>
              <a:rPr lang="en-US" sz="1200" dirty="0"/>
              <a:t>  }</a:t>
            </a:r>
            <a:endParaRPr lang="bg-BG" sz="1200" dirty="0"/>
          </a:p>
          <a:p>
            <a:r>
              <a:rPr lang="en-US" sz="1200" dirty="0"/>
              <a:t>  // Checks whether </a:t>
            </a:r>
            <a:r>
              <a:rPr lang="en-US" sz="1200" dirty="0" err="1"/>
              <a:t>celsius</a:t>
            </a:r>
            <a:r>
              <a:rPr lang="en-US" sz="1200" dirty="0"/>
              <a:t> is </a:t>
            </a:r>
            <a:r>
              <a:rPr lang="en-US" sz="1200" dirty="0" err="1"/>
              <a:t>hiegher</a:t>
            </a:r>
            <a:r>
              <a:rPr lang="en-US" sz="1200" dirty="0"/>
              <a:t>/equal than </a:t>
            </a:r>
            <a:r>
              <a:rPr lang="en-US" sz="1200" dirty="0" err="1"/>
              <a:t>baselineTemp</a:t>
            </a:r>
            <a:r>
              <a:rPr lang="en-US" sz="1200" dirty="0"/>
              <a:t> and lower than </a:t>
            </a:r>
            <a:r>
              <a:rPr lang="en-US" sz="1200" dirty="0" err="1"/>
              <a:t>baselineTemp</a:t>
            </a:r>
            <a:r>
              <a:rPr lang="en-US" sz="1200" dirty="0"/>
              <a:t> +5</a:t>
            </a:r>
            <a:endParaRPr lang="bg-BG" sz="1200" dirty="0"/>
          </a:p>
          <a:p>
            <a:r>
              <a:rPr lang="en-US" sz="1200" dirty="0"/>
              <a:t>  if (</a:t>
            </a:r>
            <a:r>
              <a:rPr lang="en-US" sz="1200" dirty="0" err="1"/>
              <a:t>celsius</a:t>
            </a:r>
            <a:r>
              <a:rPr lang="en-US" sz="1200" dirty="0"/>
              <a:t> &gt;= </a:t>
            </a:r>
            <a:r>
              <a:rPr lang="en-US" sz="1200" dirty="0" err="1"/>
              <a:t>baselineTemp</a:t>
            </a:r>
            <a:r>
              <a:rPr lang="en-US" sz="1200" dirty="0"/>
              <a:t> &amp;&amp; </a:t>
            </a:r>
            <a:r>
              <a:rPr lang="en-US" sz="1200" dirty="0" err="1"/>
              <a:t>celsius</a:t>
            </a:r>
            <a:r>
              <a:rPr lang="en-US" sz="1200" dirty="0"/>
              <a:t> &lt; </a:t>
            </a:r>
            <a:r>
              <a:rPr lang="en-US" sz="1200" dirty="0" err="1"/>
              <a:t>baselineTemp</a:t>
            </a:r>
            <a:r>
              <a:rPr lang="en-US" sz="1200" dirty="0"/>
              <a:t> + 5) {</a:t>
            </a:r>
            <a:endParaRPr lang="bg-BG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(2, HIGH);</a:t>
            </a:r>
            <a:endParaRPr lang="bg-BG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(3, LOW);</a:t>
            </a:r>
            <a:endParaRPr lang="bg-BG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(4, LOW);</a:t>
            </a:r>
            <a:endParaRPr lang="bg-BG" sz="1200" dirty="0"/>
          </a:p>
          <a:p>
            <a:r>
              <a:rPr lang="en-US" sz="1200" dirty="0"/>
              <a:t>  }</a:t>
            </a:r>
            <a:endParaRPr lang="bg-BG" sz="1200" dirty="0"/>
          </a:p>
          <a:p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492</Words>
  <Application>Microsoft Office PowerPoint</Application>
  <PresentationFormat>Презентация на цял екран (16:9)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Aldrich</vt:lpstr>
      <vt:lpstr>Didact Gothic</vt:lpstr>
      <vt:lpstr>Arial</vt:lpstr>
      <vt:lpstr>Century Gothic</vt:lpstr>
      <vt:lpstr>Virtual Slides for Education Day by Slidesgo</vt:lpstr>
      <vt:lpstr>Temperature Monitor</vt:lpstr>
      <vt:lpstr>Съдържание</vt:lpstr>
      <vt:lpstr>Описание на проекта</vt:lpstr>
      <vt:lpstr>БЛОКОВА И ЕЛЕКТРИЧЕСКА СХЕМА</vt:lpstr>
      <vt:lpstr>Презентация на PowerPoint</vt:lpstr>
      <vt:lpstr>Презентация на PowerPoint</vt:lpstr>
      <vt:lpstr>СЪСТАВНИ ЧАСТИ И СОРС КОД</vt:lpstr>
      <vt:lpstr>Презентация на PowerPoint</vt:lpstr>
      <vt:lpstr>Презентация на PowerPoint</vt:lpstr>
      <vt:lpstr>Презентация на PowerPoint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Monitor</dc:title>
  <dc:creator>PC</dc:creator>
  <cp:lastModifiedBy>PC</cp:lastModifiedBy>
  <cp:revision>7</cp:revision>
  <dcterms:modified xsi:type="dcterms:W3CDTF">2023-05-14T09:53:53Z</dcterms:modified>
</cp:coreProperties>
</file>