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13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8A33-CB96-4CB1-9941-753BD082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EB269-70DF-4510-A313-33622655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A3CC-B2DC-4E87-826C-B885A7E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7F52-A7C4-4E21-A12A-02546D4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031F-5A79-48A7-8EDC-DDD9A9E4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82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188483-96C4-4E9C-AA6A-E70005461AEE}"/>
              </a:ext>
            </a:extLst>
          </p:cNvPr>
          <p:cNvSpPr/>
          <p:nvPr/>
        </p:nvSpPr>
        <p:spPr>
          <a:xfrm>
            <a:off x="9144000" y="0"/>
            <a:ext cx="3048000" cy="6854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FCD54-7F0B-446E-9998-93E7BD7CE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4222" y="365125"/>
            <a:ext cx="22386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66238-BBF1-4672-BC09-746C6967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552" y="365125"/>
            <a:ext cx="837406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32A5-B67B-45C1-B454-12E9FBE0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1896-9441-4636-89D5-84E5932A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811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7DFE-7F48-4EB0-83BC-A93F342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587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CF16-986E-4D90-AA40-CDB46E23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14DA-A783-43BC-8F15-95408B89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48B6-C394-452A-94D9-D480275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8A8A-3DD0-41C8-9F48-F4309FA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06C92-7C02-4D34-B3E5-D549A7A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30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66F9FA-E6B8-4CFC-B3F1-0C075546EE3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6F270-B2AA-4935-885F-5924B1F6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10862898" cy="272415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658E-3D87-4D5A-A602-847153CC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3695701"/>
            <a:ext cx="10862898" cy="2393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1D84-A229-45B1-BD42-0DC0CE9F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4EEF4-D461-49D7-8F24-8BFE244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055A-7488-4646-9E88-692036E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581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1F74-ED26-4F8B-BF51-3533D840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D2D7-7F18-43E0-9B2E-3FCD83CC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BBB66-EB7D-4F8C-9C78-1D1C8884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684E6-393D-4587-AA45-E6734FB4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D8EE0-0333-4ABC-AE18-10DD507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52369-A8F0-4709-8372-B420A67D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35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1592-4621-4D72-BC2D-F2C439F8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59"/>
            <a:ext cx="10870836" cy="1691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23F5-0A90-4666-BE88-2BE0D0A6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6A7C-6260-463D-B3FD-71A07ACD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3409051"/>
            <a:ext cx="5332026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2AF8D-90ED-4512-9423-C91BF73A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838EA-E20D-4CC3-83C2-AFE0DE9F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162" y="3409051"/>
            <a:ext cx="5358285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03F8A-08E1-4160-9B7E-E0CA4BF8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6/4/2023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291AB-3C5C-4BE1-9E50-02F4893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96E64-CD6C-4CF7-8624-FA4AE976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05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62B3-06A0-4F2F-96EC-A062DAE2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C0095-49F0-4A83-AE8C-9D13E15C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6/4/2023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24898-D4EA-497A-8FC8-43E0D021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821F6-2C08-450C-A18C-702D738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50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FE119-5FCA-4D9C-9C07-1B81A0B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6/4/2023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C5995-6284-4D7F-AB1C-CA8FE63A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E4B0D-9C21-48D0-9438-C473706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92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0AF76DA-8F95-47D9-9EB6-B1EC93437387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355B14-077B-4BA1-962D-6E97D93FFCCC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30B99F-AC6F-4973-A35E-16C87C38711D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41614-9483-47F8-A429-FB0D1C5AA89A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5E91C-3C4F-40A2-BCC6-918D3BED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87234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F113-1C61-4F74-BD5B-727668BB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B228-A180-4DF6-9D5B-2CF86B6B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13719-D65D-4BAE-97B7-FAE8F39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7F5BB-DC3C-45D1-A0D2-05168FE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44BA3-19DB-4072-9A2C-08C92361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18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A6909D-DC0B-4221-8140-21E981D896AF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581C2-F39E-4958-A3F3-BB65AB1C5E66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D77040-27EF-4D2C-8D34-32337B0C8544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26D20-69F8-4BBC-98C0-BEB470AB8284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7B6BC-4B2A-4001-9634-47473F82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11519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7D074-2CCB-4AB8-A7A0-7847D3C1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B94BD-D906-4213-9F31-1BE17A86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8431-70CB-4E9F-8A49-CDFF1855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F293-170E-410E-88BF-187A63C5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D93A2-588D-43B5-B6FA-0B7892E6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53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345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811A6C-040C-4C5A-8FF3-63EC6CC40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095998" cy="45739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AECE2C-51B9-1413-48E1-3500965075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4" y="397275"/>
            <a:ext cx="5230446" cy="3761257"/>
          </a:xfrm>
        </p:spPr>
        <p:txBody>
          <a:bodyPr anchor="ctr">
            <a:normAutofit fontScale="90000"/>
          </a:bodyPr>
          <a:lstStyle/>
          <a:p>
            <a:r>
              <a:rPr lang="vi-VN" dirty="0"/>
              <a:t>Báo cáo đồ án 1</a:t>
            </a:r>
            <a:br>
              <a:rPr lang="vi-VN" dirty="0"/>
            </a:br>
            <a:r>
              <a:rPr lang="vi-VN" dirty="0">
                <a:solidFill>
                  <a:srgbClr val="92D050"/>
                </a:solidFill>
              </a:rPr>
              <a:t>Nhận diện chữ viết tay bằng DeepLearning</a:t>
            </a:r>
            <a:br>
              <a:rPr lang="vi-VN" dirty="0"/>
            </a:br>
            <a:r>
              <a:rPr lang="vi-VN" dirty="0"/>
              <a:t>Buổi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DA7E9-5174-4621-E82D-277E83DB5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182" y="4846029"/>
            <a:ext cx="5363817" cy="1375512"/>
          </a:xfrm>
        </p:spPr>
        <p:txBody>
          <a:bodyPr anchor="ctr">
            <a:normAutofit fontScale="92500"/>
          </a:bodyPr>
          <a:lstStyle/>
          <a:p>
            <a:r>
              <a:rPr lang="vi-VN" dirty="0"/>
              <a:t>Vũ Huy Hoàng 20204981</a:t>
            </a:r>
          </a:p>
          <a:p>
            <a:r>
              <a:rPr lang="vi-VN" dirty="0"/>
              <a:t>Giảng viên hướng dẫn: Đinh Thị Hà Ly</a:t>
            </a:r>
          </a:p>
        </p:txBody>
      </p:sp>
      <p:pic>
        <p:nvPicPr>
          <p:cNvPr id="4" name="Picture 3" descr="3D purple chromosome design">
            <a:extLst>
              <a:ext uri="{FF2B5EF4-FFF2-40B4-BE49-F238E27FC236}">
                <a16:creationId xmlns:a16="http://schemas.microsoft.com/office/drawing/2014/main" id="{13D3F2B6-3F0D-4053-B0AE-17F6E5A018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59" r="6152"/>
          <a:stretch/>
        </p:blipFill>
        <p:spPr>
          <a:xfrm>
            <a:off x="6095999" y="10"/>
            <a:ext cx="609600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620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ADC43-D132-0120-2798-69B3774F5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Xây dựng mô hình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46074-24AC-E4E4-E4BD-A82F17DBE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Để dữ liệu đầu vào được trùng khớp với mô hình đã xây dưng, chúng ta cần phải đưa dữ liệu về định dạng phù hợp như sau:</a:t>
            </a:r>
          </a:p>
          <a:p>
            <a:pPr marL="342900" indent="-342900">
              <a:buFontTx/>
              <a:buChar char="-"/>
            </a:pPr>
            <a:endParaRPr lang="vi-V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540988-1DEF-3810-95FA-3EE62AB07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347" y="4086260"/>
            <a:ext cx="6538527" cy="150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945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8A12-3FEF-B7BC-7730-89F8D1652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C7BCF-3CDE-2844-B363-19679DC65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vi-VN" dirty="0"/>
              <a:t>Sau khi training với 67 steps, ta thu được kết quả: </a:t>
            </a:r>
          </a:p>
          <a:p>
            <a:pPr marL="342900" indent="-342900">
              <a:buFontTx/>
              <a:buChar char="-"/>
            </a:pPr>
            <a:r>
              <a:rPr lang="vi-VN" dirty="0"/>
              <a:t>Training Step: 52190  | total loss: 0.23665 | time: 12.616s</a:t>
            </a:r>
          </a:p>
          <a:p>
            <a:pPr marL="342900" indent="-342900">
              <a:buFontTx/>
              <a:buChar char="-"/>
            </a:pPr>
            <a:r>
              <a:rPr lang="vi-VN" dirty="0"/>
              <a:t>| Adam | epoch: 067 | loss: 0.23665 - acc: 0.9886 -- iter: 49984/50000</a:t>
            </a:r>
          </a:p>
          <a:p>
            <a:pPr marL="342900" indent="-342900">
              <a:buFontTx/>
              <a:buChar char="-"/>
            </a:pPr>
            <a:r>
              <a:rPr lang="vi-VN" dirty="0"/>
              <a:t>Training Step: 52191  | total loss: 0.21299 | time: 13.646s</a:t>
            </a:r>
          </a:p>
          <a:p>
            <a:pPr marL="342900" indent="-342900">
              <a:buFontTx/>
              <a:buChar char="-"/>
            </a:pPr>
            <a:r>
              <a:rPr lang="vi-VN" dirty="0"/>
              <a:t>| Adam | epoch: 067 | loss: 0.21299 - acc: 0.9897 | val_loss: 0.02314 - val_acc: 0.9970 -- iter: 50000/50000</a:t>
            </a:r>
          </a:p>
          <a:p>
            <a:pPr marL="342900" indent="-342900">
              <a:buFontTx/>
              <a:buChar char="-"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063352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DDAA74B-8E81-4F15-BC0F-4050965FF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4CD4C6-F07B-411C-876A-727559731F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83644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B48AC5-DA2D-0617-8275-76E59B1CD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5022630" cy="2430030"/>
          </a:xfrm>
        </p:spPr>
        <p:txBody>
          <a:bodyPr>
            <a:normAutofit/>
          </a:bodyPr>
          <a:lstStyle/>
          <a:p>
            <a:r>
              <a:rPr lang="vi-VN" dirty="0"/>
              <a:t>Xây dựng mô hình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A552AA-8C06-2D12-A1D7-33B886298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196" y="536713"/>
            <a:ext cx="5139252" cy="253108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95446CC3-8669-4608-8BCD-BB7E67DDD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428998"/>
            <a:ext cx="6095998" cy="3429001"/>
            <a:chOff x="6096002" y="-9073"/>
            <a:chExt cx="6095998" cy="686707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4CDE60B-6485-40E2-8B73-7017D308D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1E46894-05A2-44C1-B87E-B5E1B0A14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35B01-D39C-977F-ACFD-5DBC0AE63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3870613"/>
            <a:ext cx="5022630" cy="2306349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vi-VN" dirty="0"/>
              <a:t>Các thư viện sử dụng: numpy,csv, matplotlib, cv2, random, tensorflow và tflearn</a:t>
            </a:r>
          </a:p>
          <a:p>
            <a:pPr marL="342900" indent="-342900">
              <a:buFontTx/>
              <a:buChar char="-"/>
            </a:pPr>
            <a:endParaRPr lang="vi-V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95E28D-BD18-EBE9-6C01-DAA32E304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196" y="4159483"/>
            <a:ext cx="5139252" cy="141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52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FF8DE50-7A65-4407-ADF1-2CD17A9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5B6F84-73EF-47ED-850E-4308B2C0D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798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D37D2-7C67-F5A1-52ED-4EFCC4A3C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530910"/>
          </a:xfrm>
        </p:spPr>
        <p:txBody>
          <a:bodyPr>
            <a:normAutofit/>
          </a:bodyPr>
          <a:lstStyle/>
          <a:p>
            <a:r>
              <a:rPr lang="vi-VN" dirty="0"/>
              <a:t>Xây dựng mô hình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99185-3D20-577C-4741-45195A566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2837329"/>
            <a:ext cx="5331229" cy="333963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vi-VN" dirty="0">
                <a:solidFill>
                  <a:srgbClr val="FF0000"/>
                </a:solidFill>
              </a:rPr>
              <a:t>Khởi tạo hằng số : 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vi-VN" sz="1600" dirty="0"/>
              <a:t>Trong đó </a:t>
            </a:r>
            <a:r>
              <a:rPr lang="vi-VN" sz="1600" b="0" i="0" dirty="0">
                <a:effectLst/>
                <a:latin typeface="Open Sans" panose="020B0606030504020204" pitchFamily="34" charset="0"/>
              </a:rPr>
              <a:t>BATCH_SIZE: kích thước mỗi batch dữ liệu truyền vào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vi-VN" sz="1600" b="0" i="0" dirty="0">
                <a:effectLst/>
                <a:latin typeface="Open Sans" panose="020B0606030504020204" pitchFamily="34" charset="0"/>
              </a:rPr>
              <a:t>IMG_SIZE: kích thước mỗi chiều của hình ảnh đầu vào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vi-VN" sz="1600" b="0" i="0" dirty="0">
                <a:effectLst/>
                <a:latin typeface="Open Sans" panose="020B0606030504020204" pitchFamily="34" charset="0"/>
              </a:rPr>
              <a:t>N_CLASSES: số lượng classes mà chúng ta cần huấn luyện (training)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vi-VN" sz="1600" b="0" i="0" dirty="0">
                <a:effectLst/>
                <a:latin typeface="Open Sans" panose="020B0606030504020204" pitchFamily="34" charset="0"/>
              </a:rPr>
              <a:t>LR = 0.001: tốc độ học (learning rate)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vi-VN" sz="1600" b="0" i="0" dirty="0">
                <a:effectLst/>
                <a:latin typeface="Open Sans" panose="020B0606030504020204" pitchFamily="34" charset="0"/>
              </a:rPr>
              <a:t>N_EPOCHS = 50: số lượng epoch mà chúng ta training</a:t>
            </a:r>
          </a:p>
          <a:p>
            <a:pPr marL="342900" indent="-342900">
              <a:lnSpc>
                <a:spcPct val="110000"/>
              </a:lnSpc>
              <a:buFontTx/>
              <a:buChar char="-"/>
            </a:pPr>
            <a:endParaRPr lang="vi-VN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B5561E-7823-6306-4E6F-9C5E03770F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43" r="-2" b="-2"/>
          <a:stretch/>
        </p:blipFill>
        <p:spPr>
          <a:xfrm>
            <a:off x="6095998" y="2279889"/>
            <a:ext cx="6095998" cy="457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157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44D22-0C67-D135-C15F-6A68CE66F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Xây dựng mô hình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37801-CA34-E453-03BE-0863F558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Mô hình mà chúng ta sử dụng ở đây bao gồm 6 lớp Convolutional layer và 2 lớp Fully Connected Layer nối tiếp nhau</a:t>
            </a:r>
            <a:endParaRPr lang="vi-V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FC9595-6209-101A-EBEA-BEB4CB0D1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148" y="3446412"/>
            <a:ext cx="6602246" cy="325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462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27A80-86D8-FE77-5605-366225216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Xây dựng mô hình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8EF1092-64E3-CC0A-57A5-6D84201898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6949" y="2753537"/>
            <a:ext cx="7544454" cy="3246401"/>
          </a:xfrm>
        </p:spPr>
      </p:pic>
    </p:spTree>
    <p:extLst>
      <p:ext uri="{BB962C8B-B14F-4D97-AF65-F5344CB8AC3E}">
        <p14:creationId xmlns:p14="http://schemas.microsoft.com/office/powerpoint/2010/main" val="943559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8EFB0-7A15-FA2E-5C6F-E83C6953E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Xây dựng mô hình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695938-F242-7F1D-0F57-CE4A48B9A4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5302" y="3016450"/>
            <a:ext cx="7887383" cy="2720576"/>
          </a:xfrm>
        </p:spPr>
      </p:pic>
    </p:spTree>
    <p:extLst>
      <p:ext uri="{BB962C8B-B14F-4D97-AF65-F5344CB8AC3E}">
        <p14:creationId xmlns:p14="http://schemas.microsoft.com/office/powerpoint/2010/main" val="602199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0DB49-C8E8-719E-CBA8-F46EB43C6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Xây dựng mô hình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0F855-5482-4390-61C5-B4B10AE7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>
              <a:buFontTx/>
              <a:buChar char="-"/>
            </a:pPr>
            <a:r>
              <a:rPr lang="vi-VN" dirty="0"/>
              <a:t>Trong đó: </a:t>
            </a:r>
          </a:p>
          <a:p>
            <a:pPr algn="l"/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#1: kích thước dữ liệu đầu vào là [None, IMG_SIZE, IMG_SIZE, 1]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None đại diện cho BATCH_SIZE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IMG_SIZE là kích thước mỗi chiều của ảnh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1 là số dải màu của ảnh, do chúng ta sử dụng ảnh đen trắng nên chỉ có 1 dải màu, nếu chúng ta sử dụng ảnh màu thì số dải màu mà chúng ta sử dụng là 3, đại diện cho 3 dải màu RGB.</a:t>
            </a: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569765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0DB49-C8E8-719E-CBA8-F46EB43C6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Xây dựng mô hình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0F855-5482-4390-61C5-B4B10AE7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#2: Convolutional layer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32: số lượng filters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3: filter size 3x3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Bước nhảy(stride) được mặc định là 1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Activation function: ReLU</a:t>
            </a:r>
          </a:p>
          <a:p>
            <a:pPr algn="l"/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#3: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Maxpool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layer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2: kernel size</a:t>
            </a:r>
          </a:p>
          <a:p>
            <a:pPr marL="457200" lvl="1" algn="l"/>
            <a:endParaRPr lang="vi-VN" b="0" i="0" dirty="0">
              <a:solidFill>
                <a:srgbClr val="1B1B1B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097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94014-26B1-D33C-3711-2A31B439D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Xây dựng mô hình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A8D31-D5D2-941E-498B-276FE7F94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#4: Fully-connected layer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1024: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số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lượng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neuron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Activation function: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ReLU</a:t>
            </a:r>
            <a:endParaRPr lang="en-US" b="0" i="0" dirty="0">
              <a:solidFill>
                <a:srgbClr val="1B1B1B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#5: Dropout 80%</a:t>
            </a:r>
          </a:p>
          <a:p>
            <a:pPr algn="l"/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#6: Fully-connected layer đại điện cho đầu ra (output)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N_CLASSES: số output đầu ra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Activation function: softmax (để tổng xác suất đầu ra bằng 1)</a:t>
            </a: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903684320"/>
      </p:ext>
    </p:extLst>
  </p:cSld>
  <p:clrMapOvr>
    <a:masterClrMapping/>
  </p:clrMapOvr>
</p:sld>
</file>

<file path=ppt/theme/theme1.xml><?xml version="1.0" encoding="utf-8"?>
<a:theme xmlns:a="http://schemas.openxmlformats.org/drawingml/2006/main" name="MatrixVTI">
  <a:themeElements>
    <a:clrScheme name="AnalogousFromDarkSeedLeftStep">
      <a:dk1>
        <a:srgbClr val="000000"/>
      </a:dk1>
      <a:lt1>
        <a:srgbClr val="FFFFFF"/>
      </a:lt1>
      <a:dk2>
        <a:srgbClr val="1F1833"/>
      </a:dk2>
      <a:lt2>
        <a:srgbClr val="F0F3F2"/>
      </a:lt2>
      <a:accent1>
        <a:srgbClr val="E72983"/>
      </a:accent1>
      <a:accent2>
        <a:srgbClr val="D517C0"/>
      </a:accent2>
      <a:accent3>
        <a:srgbClr val="AD29E7"/>
      </a:accent3>
      <a:accent4>
        <a:srgbClr val="501DD6"/>
      </a:accent4>
      <a:accent5>
        <a:srgbClr val="2943E7"/>
      </a:accent5>
      <a:accent6>
        <a:srgbClr val="1781D5"/>
      </a:accent6>
      <a:hlink>
        <a:srgbClr val="433FBF"/>
      </a:hlink>
      <a:folHlink>
        <a:srgbClr val="7F7F7F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xVTI" id="{A2576CCC-A559-4FD4-A542-772649F65A84}" vid="{5CBC41A9-80A0-44C6-90CD-6D86303435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484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Avenir Next LT Pro</vt:lpstr>
      <vt:lpstr>Bahnschrift</vt:lpstr>
      <vt:lpstr>Open Sans</vt:lpstr>
      <vt:lpstr>MatrixVTI</vt:lpstr>
      <vt:lpstr>Báo cáo đồ án 1 Nhận diện chữ viết tay bằng DeepLearning Buổi 2</vt:lpstr>
      <vt:lpstr>Xây dựng mô hình</vt:lpstr>
      <vt:lpstr>Xây dựng mô hình</vt:lpstr>
      <vt:lpstr>Xây dựng mô hình</vt:lpstr>
      <vt:lpstr>Xây dựng mô hình</vt:lpstr>
      <vt:lpstr>Xây dựng mô hình </vt:lpstr>
      <vt:lpstr>Xây dựng mô hình</vt:lpstr>
      <vt:lpstr>Xây dựng mô hình</vt:lpstr>
      <vt:lpstr>Xây dựng mô hình</vt:lpstr>
      <vt:lpstr>Xây dựng mô hình</vt:lpstr>
      <vt:lpstr>Training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 1 Nhận diện chữ viết tay bằng DeepLearning Buổi 2</dc:title>
  <dc:creator>Huy Hoàng Vũ</dc:creator>
  <cp:lastModifiedBy>Huy Hoàng Vũ</cp:lastModifiedBy>
  <cp:revision>1</cp:revision>
  <dcterms:created xsi:type="dcterms:W3CDTF">2023-06-04T14:04:22Z</dcterms:created>
  <dcterms:modified xsi:type="dcterms:W3CDTF">2023-06-04T14:23:32Z</dcterms:modified>
</cp:coreProperties>
</file>