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handoutMasterIdLst>
    <p:handoutMasterId r:id="rId12"/>
  </p:handoutMasterIdLst>
  <p:sldIdLst>
    <p:sldId id="273" r:id="rId2"/>
    <p:sldId id="279" r:id="rId3"/>
    <p:sldId id="258" r:id="rId4"/>
    <p:sldId id="284" r:id="rId5"/>
    <p:sldId id="288" r:id="rId6"/>
    <p:sldId id="285" r:id="rId7"/>
    <p:sldId id="286" r:id="rId8"/>
    <p:sldId id="287" r:id="rId9"/>
    <p:sldId id="28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280" autoAdjust="0"/>
    <p:restoredTop sz="94660"/>
  </p:normalViewPr>
  <p:slideViewPr>
    <p:cSldViewPr showGuides="1">
      <p:cViewPr varScale="1">
        <p:scale>
          <a:sx n="117" d="100"/>
          <a:sy n="117" d="100"/>
        </p:scale>
        <p:origin x="678" y="102"/>
      </p:cViewPr>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121" d="100"/>
          <a:sy n="121" d="100"/>
        </p:scale>
        <p:origin x="4938" y="11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52B97DA8-8E6C-4064-8555-1AB8580FC5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03A4DB5-C154-4FD3-A336-A980009B15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2144539-BE40-4D76-BE24-73DA343E3F8A}" type="datetimeFigureOut">
              <a:rPr lang="de-DE" smtClean="0"/>
              <a:t>17.06.2025</a:t>
            </a:fld>
            <a:endParaRPr lang="de-DE"/>
          </a:p>
        </p:txBody>
      </p:sp>
      <p:sp>
        <p:nvSpPr>
          <p:cNvPr id="4" name="Fußzeilenplatzhalter 3">
            <a:extLst>
              <a:ext uri="{FF2B5EF4-FFF2-40B4-BE49-F238E27FC236}">
                <a16:creationId xmlns:a16="http://schemas.microsoft.com/office/drawing/2014/main" id="{6C913036-6DEF-43C7-9422-9C904683CF2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55D172E-3B7F-4B35-8E38-6D92867A5B0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AFE627C-7C34-4443-AA3A-CB9806E781BA}" type="slidenum">
              <a:rPr lang="de-DE" smtClean="0"/>
              <a:t>‹#›</a:t>
            </a:fld>
            <a:endParaRPr lang="de-DE"/>
          </a:p>
        </p:txBody>
      </p:sp>
    </p:spTree>
    <p:extLst>
      <p:ext uri="{BB962C8B-B14F-4D97-AF65-F5344CB8AC3E}">
        <p14:creationId xmlns:p14="http://schemas.microsoft.com/office/powerpoint/2010/main" val="37218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EB229A-CF15-496D-915A-3C3AC47BA8F3}" type="datetimeFigureOut">
              <a:rPr lang="de-DE" smtClean="0"/>
              <a:t>17.06.2025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FFE915-6F63-475F-AEF3-292EDAD54A09}" type="slidenum">
              <a:rPr lang="de-DE" smtClean="0"/>
              <a:t>‹#›</a:t>
            </a:fld>
            <a:endParaRPr lang="de-DE"/>
          </a:p>
        </p:txBody>
      </p:sp>
    </p:spTree>
    <p:extLst>
      <p:ext uri="{BB962C8B-B14F-4D97-AF65-F5344CB8AC3E}">
        <p14:creationId xmlns:p14="http://schemas.microsoft.com/office/powerpoint/2010/main" val="1425214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folie">
    <p:bg>
      <p:bgPr>
        <a:solidFill>
          <a:schemeClr val="tx2"/>
        </a:solidFill>
        <a:effectLst/>
      </p:bgPr>
    </p:bg>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F3AA6084-5A17-4DF0-99FA-9B12FE16AC92}"/>
              </a:ext>
            </a:extLst>
          </p:cNvPr>
          <p:cNvSpPr/>
          <p:nvPr userDrawn="1"/>
        </p:nvSpPr>
        <p:spPr>
          <a:xfrm>
            <a:off x="4770534" y="2024845"/>
            <a:ext cx="7421467" cy="4833157"/>
          </a:xfrm>
          <a:custGeom>
            <a:avLst/>
            <a:gdLst>
              <a:gd name="connsiteX0" fmla="*/ 7411942 w 7421467"/>
              <a:gd name="connsiteY0" fmla="*/ 0 h 4833157"/>
              <a:gd name="connsiteX1" fmla="*/ 7421467 w 7421467"/>
              <a:gd name="connsiteY1" fmla="*/ 241 h 4833157"/>
              <a:gd name="connsiteX2" fmla="*/ 7421467 w 7421467"/>
              <a:gd name="connsiteY2" fmla="*/ 4833157 h 4833157"/>
              <a:gd name="connsiteX3" fmla="*/ 0 w 7421467"/>
              <a:gd name="connsiteY3" fmla="*/ 4833157 h 4833157"/>
              <a:gd name="connsiteX4" fmla="*/ 110690 w 7421467"/>
              <a:gd name="connsiteY4" fmla="*/ 4588316 h 4833157"/>
              <a:gd name="connsiteX5" fmla="*/ 7411942 w 7421467"/>
              <a:gd name="connsiteY5" fmla="*/ 0 h 4833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7" h="4833157">
                <a:moveTo>
                  <a:pt x="7411942" y="0"/>
                </a:moveTo>
                <a:lnTo>
                  <a:pt x="7421467" y="241"/>
                </a:lnTo>
                <a:lnTo>
                  <a:pt x="7421467" y="4833157"/>
                </a:lnTo>
                <a:lnTo>
                  <a:pt x="0" y="4833157"/>
                </a:lnTo>
                <a:lnTo>
                  <a:pt x="110690" y="4588316"/>
                </a:lnTo>
                <a:cubicBezTo>
                  <a:pt x="1418845" y="1873453"/>
                  <a:pt x="4196610" y="0"/>
                  <a:pt x="741194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dirty="0" err="1"/>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a:t>Click to 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27380547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545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folie mit Bild">
    <p:bg>
      <p:bgPr>
        <a:solidFill>
          <a:schemeClr val="tx2"/>
        </a:solidFill>
        <a:effectLst/>
      </p:bgPr>
    </p:bg>
    <p:spTree>
      <p:nvGrpSpPr>
        <p:cNvPr id="1" name=""/>
        <p:cNvGrpSpPr/>
        <p:nvPr/>
      </p:nvGrpSpPr>
      <p:grpSpPr>
        <a:xfrm>
          <a:off x="0" y="0"/>
          <a:ext cx="0" cy="0"/>
          <a:chOff x="0" y="0"/>
          <a:chExt cx="0" cy="0"/>
        </a:xfrm>
      </p:grpSpPr>
      <p:sp>
        <p:nvSpPr>
          <p:cNvPr id="10" name="Bildplatzhalter 9">
            <a:extLst>
              <a:ext uri="{FF2B5EF4-FFF2-40B4-BE49-F238E27FC236}">
                <a16:creationId xmlns:a16="http://schemas.microsoft.com/office/drawing/2014/main" id="{DBC08468-0CA3-47F9-BB7C-6D01CE3C7998}"/>
              </a:ext>
            </a:extLst>
          </p:cNvPr>
          <p:cNvSpPr>
            <a:spLocks noGrp="1"/>
          </p:cNvSpPr>
          <p:nvPr>
            <p:ph type="pic" sz="quarter" idx="11"/>
          </p:nvPr>
        </p:nvSpPr>
        <p:spPr>
          <a:xfrm>
            <a:off x="4770535" y="2024846"/>
            <a:ext cx="7421466" cy="4833155"/>
          </a:xfrm>
          <a:custGeom>
            <a:avLst/>
            <a:gdLst>
              <a:gd name="connsiteX0" fmla="*/ 7411941 w 7421466"/>
              <a:gd name="connsiteY0" fmla="*/ 0 h 4833155"/>
              <a:gd name="connsiteX1" fmla="*/ 7421466 w 7421466"/>
              <a:gd name="connsiteY1" fmla="*/ 241 h 4833155"/>
              <a:gd name="connsiteX2" fmla="*/ 7421466 w 7421466"/>
              <a:gd name="connsiteY2" fmla="*/ 4833155 h 4833155"/>
              <a:gd name="connsiteX3" fmla="*/ 0 w 7421466"/>
              <a:gd name="connsiteY3" fmla="*/ 4833155 h 4833155"/>
              <a:gd name="connsiteX4" fmla="*/ 110689 w 7421466"/>
              <a:gd name="connsiteY4" fmla="*/ 4588316 h 4833155"/>
              <a:gd name="connsiteX5" fmla="*/ 7411941 w 7421466"/>
              <a:gd name="connsiteY5" fmla="*/ 0 h 4833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466" h="4833155">
                <a:moveTo>
                  <a:pt x="7411941" y="0"/>
                </a:moveTo>
                <a:lnTo>
                  <a:pt x="7421466" y="241"/>
                </a:lnTo>
                <a:lnTo>
                  <a:pt x="7421466" y="4833155"/>
                </a:lnTo>
                <a:lnTo>
                  <a:pt x="0" y="4833155"/>
                </a:lnTo>
                <a:lnTo>
                  <a:pt x="110689" y="4588316"/>
                </a:lnTo>
                <a:cubicBezTo>
                  <a:pt x="1418844" y="1873453"/>
                  <a:pt x="4196609" y="0"/>
                  <a:pt x="7411941" y="0"/>
                </a:cubicBezTo>
                <a:close/>
              </a:path>
            </a:pathLst>
          </a:custGeom>
          <a:solidFill>
            <a:schemeClr val="bg1">
              <a:lumMod val="85000"/>
            </a:schemeClr>
          </a:solidFill>
        </p:spPr>
        <p:txBody>
          <a:bodyPr wrap="square" anchor="ctr">
            <a:noAutofit/>
          </a:bodyPr>
          <a:lstStyle>
            <a:lvl1pPr marL="0" indent="0" algn="ctr">
              <a:buNone/>
              <a:defRPr sz="1400"/>
            </a:lvl1pPr>
          </a:lstStyle>
          <a:p>
            <a:r>
              <a:rPr lang="en-US"/>
              <a:t>Click icon to add picture</a:t>
            </a:r>
            <a:endParaRPr lang="de-DE"/>
          </a:p>
        </p:txBody>
      </p:sp>
      <p:sp>
        <p:nvSpPr>
          <p:cNvPr id="2" name="Title 1"/>
          <p:cNvSpPr>
            <a:spLocks noGrp="1"/>
          </p:cNvSpPr>
          <p:nvPr>
            <p:ph type="ctrTitle"/>
          </p:nvPr>
        </p:nvSpPr>
        <p:spPr>
          <a:xfrm>
            <a:off x="443373" y="2295098"/>
            <a:ext cx="7992888" cy="1469814"/>
          </a:xfrm>
        </p:spPr>
        <p:txBody>
          <a:bodyPr anchor="t"/>
          <a:lstStyle>
            <a:lvl1pPr algn="l">
              <a:spcBef>
                <a:spcPts val="0"/>
              </a:spcBef>
              <a:spcAft>
                <a:spcPts val="0"/>
              </a:spcAft>
              <a:defRPr sz="4400" spc="8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443373" y="3915278"/>
            <a:ext cx="6433129" cy="929754"/>
          </a:xfrm>
        </p:spPr>
        <p:txBody>
          <a:bodyPr/>
          <a:lstStyle>
            <a:lvl1pPr marL="0" indent="0" algn="l">
              <a:spcBef>
                <a:spcPts val="0"/>
              </a:spcBef>
              <a:spcAft>
                <a:spcPts val="0"/>
              </a:spcAft>
              <a:buNone/>
              <a:defRPr sz="2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Textplatzhalter 8">
            <a:extLst>
              <a:ext uri="{FF2B5EF4-FFF2-40B4-BE49-F238E27FC236}">
                <a16:creationId xmlns:a16="http://schemas.microsoft.com/office/drawing/2014/main" id="{25F13FFA-4861-486F-A58D-D9EB08D64FE1}"/>
              </a:ext>
            </a:extLst>
          </p:cNvPr>
          <p:cNvSpPr>
            <a:spLocks noGrp="1"/>
          </p:cNvSpPr>
          <p:nvPr>
            <p:ph type="body" sz="quarter" idx="10"/>
          </p:nvPr>
        </p:nvSpPr>
        <p:spPr>
          <a:xfrm>
            <a:off x="443374" y="5013177"/>
            <a:ext cx="4968550" cy="1152674"/>
          </a:xfrm>
        </p:spPr>
        <p:txBody>
          <a:bodyPr/>
          <a:lstStyle>
            <a:lvl1pPr marL="0" indent="0">
              <a:spcBef>
                <a:spcPts val="0"/>
              </a:spcBef>
              <a:spcAft>
                <a:spcPts val="0"/>
              </a:spcAft>
              <a:buNone/>
              <a:defRPr>
                <a:solidFill>
                  <a:schemeClr val="bg1"/>
                </a:solidFill>
              </a:defRPr>
            </a:lvl1pPr>
          </a:lstStyle>
          <a:p>
            <a:pPr lvl="0"/>
            <a:r>
              <a:rPr lang="en-US"/>
              <a:t>Click to edit Master text styles</a:t>
            </a:r>
          </a:p>
        </p:txBody>
      </p:sp>
      <p:pic>
        <p:nvPicPr>
          <p:cNvPr id="7" name="Grafik 6">
            <a:extLst>
              <a:ext uri="{FF2B5EF4-FFF2-40B4-BE49-F238E27FC236}">
                <a16:creationId xmlns:a16="http://schemas.microsoft.com/office/drawing/2014/main" id="{1BD6141A-43A8-45D6-B5D6-DB3F5A24278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7302" y="466757"/>
            <a:ext cx="1772132" cy="1150111"/>
          </a:xfrm>
          <a:prstGeom prst="rect">
            <a:avLst/>
          </a:prstGeom>
        </p:spPr>
      </p:pic>
    </p:spTree>
    <p:extLst>
      <p:ext uri="{BB962C8B-B14F-4D97-AF65-F5344CB8AC3E}">
        <p14:creationId xmlns:p14="http://schemas.microsoft.com/office/powerpoint/2010/main" val="120082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2" name="Title 1"/>
          <p:cNvSpPr>
            <a:spLocks noGrp="1"/>
          </p:cNvSpPr>
          <p:nvPr>
            <p:ph type="title"/>
          </p:nvPr>
        </p:nvSpPr>
        <p:spPr>
          <a:xfrm>
            <a:off x="2063750" y="1268760"/>
            <a:ext cx="8604250" cy="1476164"/>
          </a:xfrm>
        </p:spPr>
        <p:txBody>
          <a:bodyPr/>
          <a:lstStyle>
            <a:lvl1pPr>
              <a:defRPr sz="4400" spc="80" baseline="0"/>
            </a:lvl1pPr>
          </a:lstStyle>
          <a:p>
            <a:r>
              <a:rPr lang="en-US"/>
              <a:t>Click to edit Master title style</a:t>
            </a:r>
            <a:endParaRPr lang="en-US" dirty="0"/>
          </a:p>
        </p:txBody>
      </p:sp>
      <p:sp>
        <p:nvSpPr>
          <p:cNvPr id="7" name="Textplatzhalter 6">
            <a:extLst>
              <a:ext uri="{FF2B5EF4-FFF2-40B4-BE49-F238E27FC236}">
                <a16:creationId xmlns:a16="http://schemas.microsoft.com/office/drawing/2014/main" id="{660CC760-EBF5-4E69-B01B-A0CE7B6B933B}"/>
              </a:ext>
            </a:extLst>
          </p:cNvPr>
          <p:cNvSpPr>
            <a:spLocks noGrp="1"/>
          </p:cNvSpPr>
          <p:nvPr>
            <p:ph type="body" sz="quarter" idx="11"/>
          </p:nvPr>
        </p:nvSpPr>
        <p:spPr>
          <a:xfrm>
            <a:off x="2063750" y="2881610"/>
            <a:ext cx="8604250" cy="1231466"/>
          </a:xfrm>
        </p:spPr>
        <p:txBody>
          <a:bodyPr/>
          <a:lstStyle>
            <a:lvl1pPr marL="0" indent="0">
              <a:spcAft>
                <a:spcPts val="0"/>
              </a:spcAft>
              <a:buNone/>
              <a:defRPr sz="24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78295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piteltrenner mit Bild">
    <p:spTree>
      <p:nvGrpSpPr>
        <p:cNvPr id="1" name=""/>
        <p:cNvGrpSpPr/>
        <p:nvPr/>
      </p:nvGrpSpPr>
      <p:grpSpPr>
        <a:xfrm>
          <a:off x="0" y="0"/>
          <a:ext cx="0" cy="0"/>
          <a:chOff x="0" y="0"/>
          <a:chExt cx="0" cy="0"/>
        </a:xfrm>
      </p:grpSpPr>
      <p:sp>
        <p:nvSpPr>
          <p:cNvPr id="2" name="Title 1"/>
          <p:cNvSpPr>
            <a:spLocks noGrp="1"/>
          </p:cNvSpPr>
          <p:nvPr>
            <p:ph type="title"/>
          </p:nvPr>
        </p:nvSpPr>
        <p:spPr>
          <a:xfrm>
            <a:off x="2063751" y="812824"/>
            <a:ext cx="8604250" cy="558010"/>
          </a:xfrm>
        </p:spPr>
        <p:txBody>
          <a:bodyPr/>
          <a:lstStyle>
            <a:lvl1pPr>
              <a:defRPr sz="3400"/>
            </a:lvl1pPr>
          </a:lstStyle>
          <a:p>
            <a:r>
              <a:rPr lang="en-US"/>
              <a:t>Click to edit Master title style</a:t>
            </a:r>
            <a:endParaRPr lang="en-US" dirty="0"/>
          </a:p>
        </p:txBody>
      </p:sp>
      <p:sp>
        <p:nvSpPr>
          <p:cNvPr id="5" name="Bildplatzhalter 7">
            <a:extLst>
              <a:ext uri="{FF2B5EF4-FFF2-40B4-BE49-F238E27FC236}">
                <a16:creationId xmlns:a16="http://schemas.microsoft.com/office/drawing/2014/main" id="{AAA3DF5A-AAAE-4747-B95D-44DDC7CBEB39}"/>
              </a:ext>
            </a:extLst>
          </p:cNvPr>
          <p:cNvSpPr>
            <a:spLocks noGrp="1"/>
          </p:cNvSpPr>
          <p:nvPr>
            <p:ph type="pic" sz="quarter" idx="11"/>
          </p:nvPr>
        </p:nvSpPr>
        <p:spPr>
          <a:xfrm>
            <a:off x="2063750" y="1484784"/>
            <a:ext cx="10128251" cy="4176464"/>
          </a:xfrm>
          <a:solidFill>
            <a:schemeClr val="bg1">
              <a:lumMod val="85000"/>
            </a:schemeClr>
          </a:solidFill>
        </p:spPr>
        <p:txBody>
          <a:bodyPr anchor="ctr"/>
          <a:lstStyle>
            <a:lvl1pPr marL="0" indent="0" algn="ctr">
              <a:buNone/>
              <a:defRPr/>
            </a:lvl1pPr>
          </a:lstStyle>
          <a:p>
            <a:r>
              <a:rPr lang="en-US"/>
              <a:t>Click icon to add picture</a:t>
            </a:r>
            <a:endParaRPr lang="de-DE"/>
          </a:p>
        </p:txBody>
      </p:sp>
    </p:spTree>
    <p:extLst>
      <p:ext uri="{BB962C8B-B14F-4D97-AF65-F5344CB8AC3E}">
        <p14:creationId xmlns:p14="http://schemas.microsoft.com/office/powerpoint/2010/main" val="3731981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3811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2063750" y="1557338"/>
            <a:ext cx="410400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64052" y="1557338"/>
            <a:ext cx="4103949" cy="4608513"/>
          </a:xfrm>
        </p:spPr>
        <p:txBody>
          <a:bodyPr/>
          <a:lstStyle>
            <a:lvl1pPr>
              <a:defRPr spc="30" baseline="0"/>
            </a:lvl1pPr>
            <a:lvl2pPr>
              <a:defRPr spc="30" baseline="0"/>
            </a:lvl2pPr>
            <a:lvl3pPr>
              <a:defRPr spc="30" baseline="0"/>
            </a:lvl3pPr>
            <a:lvl4pPr>
              <a:defRPr spc="30" baseline="0"/>
            </a:lvl4pPr>
            <a:lvl5pPr>
              <a:defRPr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26492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Inhalt und Bild (brei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a:t>Click to edit Master title style</a:t>
            </a:r>
            <a:endParaRPr lang="en-US" dirty="0"/>
          </a:p>
        </p:txBody>
      </p:sp>
      <p:sp>
        <p:nvSpPr>
          <p:cNvPr id="3" name="Content Placeholder 2"/>
          <p:cNvSpPr>
            <a:spLocks noGrp="1"/>
          </p:cNvSpPr>
          <p:nvPr>
            <p:ph sz="half" idx="1"/>
          </p:nvPr>
        </p:nvSpPr>
        <p:spPr>
          <a:xfrm>
            <a:off x="2063750" y="1557338"/>
            <a:ext cx="4284278"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Bildplatzhalter 7">
            <a:extLst>
              <a:ext uri="{FF2B5EF4-FFF2-40B4-BE49-F238E27FC236}">
                <a16:creationId xmlns:a16="http://schemas.microsoft.com/office/drawing/2014/main" id="{5CA90898-2F68-4C13-9E2E-E02AF4DD76F4}"/>
              </a:ext>
            </a:extLst>
          </p:cNvPr>
          <p:cNvSpPr>
            <a:spLocks noGrp="1"/>
          </p:cNvSpPr>
          <p:nvPr>
            <p:ph type="pic" sz="quarter" idx="11"/>
          </p:nvPr>
        </p:nvSpPr>
        <p:spPr>
          <a:xfrm>
            <a:off x="6600057" y="1557336"/>
            <a:ext cx="5591944" cy="3707868"/>
          </a:xfrm>
          <a:solidFill>
            <a:schemeClr val="bg1">
              <a:lumMod val="85000"/>
            </a:schemeClr>
          </a:solidFill>
        </p:spPr>
        <p:txBody>
          <a:bodyPr anchor="ctr"/>
          <a:lstStyle>
            <a:lvl1pPr marL="0" indent="0" algn="ctr">
              <a:buNone/>
              <a:defRPr/>
            </a:lvl1pPr>
          </a:lstStyle>
          <a:p>
            <a:r>
              <a:rPr lang="en-US"/>
              <a:t>Click icon to add picture</a:t>
            </a:r>
            <a:endParaRPr lang="de-DE"/>
          </a:p>
        </p:txBody>
      </p:sp>
    </p:spTree>
    <p:extLst>
      <p:ext uri="{BB962C8B-B14F-4D97-AF65-F5344CB8AC3E}">
        <p14:creationId xmlns:p14="http://schemas.microsoft.com/office/powerpoint/2010/main" val="367463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Inhalt und Bi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063750" y="1557338"/>
            <a:ext cx="5832450" cy="46085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Bildplatzhalter 7">
            <a:extLst>
              <a:ext uri="{FF2B5EF4-FFF2-40B4-BE49-F238E27FC236}">
                <a16:creationId xmlns:a16="http://schemas.microsoft.com/office/drawing/2014/main" id="{8448A72F-7758-4846-BF2E-9F2F2C0FDEAA}"/>
              </a:ext>
            </a:extLst>
          </p:cNvPr>
          <p:cNvSpPr>
            <a:spLocks noGrp="1"/>
          </p:cNvSpPr>
          <p:nvPr>
            <p:ph type="pic" sz="quarter" idx="11"/>
          </p:nvPr>
        </p:nvSpPr>
        <p:spPr>
          <a:xfrm>
            <a:off x="8220236" y="0"/>
            <a:ext cx="3971764" cy="6021288"/>
          </a:xfrm>
          <a:solidFill>
            <a:schemeClr val="bg1">
              <a:lumMod val="85000"/>
            </a:schemeClr>
          </a:solidFill>
        </p:spPr>
        <p:txBody>
          <a:bodyPr anchor="ctr"/>
          <a:lstStyle>
            <a:lvl1pPr marL="0" indent="0" algn="ctr">
              <a:buNone/>
              <a:defRPr/>
            </a:lvl1pPr>
          </a:lstStyle>
          <a:p>
            <a:r>
              <a:rPr lang="en-US"/>
              <a:t>Click icon to add picture</a:t>
            </a:r>
            <a:endParaRPr lang="de-DE"/>
          </a:p>
        </p:txBody>
      </p:sp>
      <p:sp>
        <p:nvSpPr>
          <p:cNvPr id="4" name="Titel 3">
            <a:extLst>
              <a:ext uri="{FF2B5EF4-FFF2-40B4-BE49-F238E27FC236}">
                <a16:creationId xmlns:a16="http://schemas.microsoft.com/office/drawing/2014/main" id="{FBB88B8F-7465-465A-92A9-85A1AB072D62}"/>
              </a:ext>
            </a:extLst>
          </p:cNvPr>
          <p:cNvSpPr>
            <a:spLocks noGrp="1"/>
          </p:cNvSpPr>
          <p:nvPr>
            <p:ph type="title"/>
          </p:nvPr>
        </p:nvSpPr>
        <p:spPr>
          <a:xfrm>
            <a:off x="2062921" y="938374"/>
            <a:ext cx="5832450" cy="438398"/>
          </a:xfrm>
        </p:spPr>
        <p:txBody>
          <a:bodyPr/>
          <a:lstStyle>
            <a:lvl1pPr>
              <a:defRPr sz="2400"/>
            </a:lvl1pPr>
          </a:lstStyle>
          <a:p>
            <a:r>
              <a:rPr lang="en-US"/>
              <a:t>Click to edit Master title style</a:t>
            </a:r>
            <a:endParaRPr lang="de-DE" dirty="0"/>
          </a:p>
        </p:txBody>
      </p:sp>
    </p:spTree>
    <p:extLst>
      <p:ext uri="{BB962C8B-B14F-4D97-AF65-F5344CB8AC3E}">
        <p14:creationId xmlns:p14="http://schemas.microsoft.com/office/powerpoint/2010/main" val="2742726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3830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C9E07F4F-6376-4EE4-AB3E-76EA17C18ECD}"/>
              </a:ext>
            </a:extLst>
          </p:cNvPr>
          <p:cNvSpPr/>
          <p:nvPr userDrawn="1"/>
        </p:nvSpPr>
        <p:spPr>
          <a:xfrm>
            <a:off x="0" y="0"/>
            <a:ext cx="1450975"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de-DE" sz="1700" spc="30" dirty="0" err="1"/>
          </a:p>
        </p:txBody>
      </p:sp>
      <p:sp>
        <p:nvSpPr>
          <p:cNvPr id="15" name="Freihandform: Form 14">
            <a:extLst>
              <a:ext uri="{FF2B5EF4-FFF2-40B4-BE49-F238E27FC236}">
                <a16:creationId xmlns:a16="http://schemas.microsoft.com/office/drawing/2014/main" id="{172AF8F0-8DAD-4538-BC1D-E3B87187CF41}"/>
              </a:ext>
            </a:extLst>
          </p:cNvPr>
          <p:cNvSpPr/>
          <p:nvPr userDrawn="1"/>
        </p:nvSpPr>
        <p:spPr>
          <a:xfrm>
            <a:off x="0" y="2977768"/>
            <a:ext cx="1450975" cy="3880232"/>
          </a:xfrm>
          <a:custGeom>
            <a:avLst/>
            <a:gdLst>
              <a:gd name="connsiteX0" fmla="*/ 1450975 w 1450975"/>
              <a:gd name="connsiteY0" fmla="*/ 0 h 3880232"/>
              <a:gd name="connsiteX1" fmla="*/ 1450975 w 1450975"/>
              <a:gd name="connsiteY1" fmla="*/ 3880232 h 3880232"/>
              <a:gd name="connsiteX2" fmla="*/ 0 w 1450975"/>
              <a:gd name="connsiteY2" fmla="*/ 3880232 h 3880232"/>
              <a:gd name="connsiteX3" fmla="*/ 0 w 1450975"/>
              <a:gd name="connsiteY3" fmla="*/ 982332 h 3880232"/>
              <a:gd name="connsiteX4" fmla="*/ 80748 w 1450975"/>
              <a:gd name="connsiteY4" fmla="*/ 912387 h 3880232"/>
              <a:gd name="connsiteX5" fmla="*/ 1372159 w 1450975"/>
              <a:gd name="connsiteY5" fmla="*/ 40367 h 3880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0975" h="3880232">
                <a:moveTo>
                  <a:pt x="1450975" y="0"/>
                </a:moveTo>
                <a:lnTo>
                  <a:pt x="1450975" y="3880232"/>
                </a:lnTo>
                <a:lnTo>
                  <a:pt x="0" y="3880232"/>
                </a:lnTo>
                <a:lnTo>
                  <a:pt x="0" y="982332"/>
                </a:lnTo>
                <a:lnTo>
                  <a:pt x="80748" y="912387"/>
                </a:lnTo>
                <a:cubicBezTo>
                  <a:pt x="480793" y="582240"/>
                  <a:pt x="913073" y="289757"/>
                  <a:pt x="1372159" y="4036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10000"/>
              </a:lnSpc>
            </a:pPr>
            <a:endParaRPr lang="de-DE" sz="1700" spc="30" dirty="0" err="1"/>
          </a:p>
        </p:txBody>
      </p:sp>
      <p:sp>
        <p:nvSpPr>
          <p:cNvPr id="2" name="Title Placeholder 1"/>
          <p:cNvSpPr>
            <a:spLocks noGrp="1"/>
          </p:cNvSpPr>
          <p:nvPr>
            <p:ph type="title"/>
          </p:nvPr>
        </p:nvSpPr>
        <p:spPr>
          <a:xfrm>
            <a:off x="2062921" y="938374"/>
            <a:ext cx="8605080" cy="438398"/>
          </a:xfrm>
          <a:prstGeom prst="rect">
            <a:avLst/>
          </a:prstGeom>
        </p:spPr>
        <p:txBody>
          <a:bodyPr vert="horz" lIns="0" tIns="0" rIns="0" bIns="0" rtlCol="0" anchor="t" anchorCtr="0">
            <a:noAutofit/>
          </a:bodyPr>
          <a:lstStyle/>
          <a:p>
            <a:r>
              <a:rPr lang="de-DE" dirty="0"/>
              <a:t>Mastertitelformat bearbeiten</a:t>
            </a:r>
            <a:endParaRPr lang="en-US" dirty="0"/>
          </a:p>
        </p:txBody>
      </p:sp>
      <p:sp>
        <p:nvSpPr>
          <p:cNvPr id="3" name="Text Placeholder 2"/>
          <p:cNvSpPr>
            <a:spLocks noGrp="1"/>
          </p:cNvSpPr>
          <p:nvPr>
            <p:ph type="body" idx="1"/>
          </p:nvPr>
        </p:nvSpPr>
        <p:spPr>
          <a:xfrm>
            <a:off x="2063750" y="1557338"/>
            <a:ext cx="8604251" cy="4608512"/>
          </a:xfrm>
          <a:prstGeom prst="rect">
            <a:avLst/>
          </a:prstGeom>
        </p:spPr>
        <p:txBody>
          <a:bodyPr vert="horz" lIns="0" tIns="0" rIns="0" bIns="0" rtlCol="0" anchor="t" anchorCtr="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10" name="Rechteck 9">
            <a:extLst>
              <a:ext uri="{FF2B5EF4-FFF2-40B4-BE49-F238E27FC236}">
                <a16:creationId xmlns:a16="http://schemas.microsoft.com/office/drawing/2014/main" id="{5D872A42-BB1C-49BB-A53E-DC69F0F431DE}"/>
              </a:ext>
            </a:extLst>
          </p:cNvPr>
          <p:cNvSpPr/>
          <p:nvPr userDrawn="1"/>
        </p:nvSpPr>
        <p:spPr>
          <a:xfrm>
            <a:off x="299357" y="6302177"/>
            <a:ext cx="1044116" cy="151159"/>
          </a:xfrm>
          <a:prstGeom prst="rect">
            <a:avLst/>
          </a:prstGeom>
        </p:spPr>
        <p:txBody>
          <a:bodyPr wrap="none" lIns="0" tIns="0" rIns="0" bIns="0">
            <a:noAutofit/>
          </a:bodyPr>
          <a:lstStyle/>
          <a:p>
            <a:pPr>
              <a:lnSpc>
                <a:spcPts val="1200"/>
              </a:lnSpc>
            </a:pPr>
            <a:r>
              <a:rPr lang="de-DE" sz="900" b="1" spc="20" baseline="0" dirty="0">
                <a:solidFill>
                  <a:schemeClr val="bg1"/>
                </a:solidFill>
              </a:rPr>
              <a:t>Seite </a:t>
            </a:r>
            <a:fld id="{B68CA67E-C928-4610-8613-D29F25DDB709}" type="slidenum">
              <a:rPr lang="de-DE" sz="900" b="1" spc="20" baseline="0" smtClean="0">
                <a:solidFill>
                  <a:schemeClr val="bg1"/>
                </a:solidFill>
              </a:rPr>
              <a:t>‹#›</a:t>
            </a:fld>
            <a:r>
              <a:rPr lang="de-DE" sz="900" b="1" spc="20" baseline="0" dirty="0">
                <a:solidFill>
                  <a:schemeClr val="bg1"/>
                </a:solidFill>
              </a:rPr>
              <a:t> </a:t>
            </a:r>
          </a:p>
        </p:txBody>
      </p:sp>
      <p:sp>
        <p:nvSpPr>
          <p:cNvPr id="11" name="Rechteck 10">
            <a:extLst>
              <a:ext uri="{FF2B5EF4-FFF2-40B4-BE49-F238E27FC236}">
                <a16:creationId xmlns:a16="http://schemas.microsoft.com/office/drawing/2014/main" id="{39396C9F-CB52-4AE4-A123-8AA538C7CCC4}"/>
              </a:ext>
            </a:extLst>
          </p:cNvPr>
          <p:cNvSpPr/>
          <p:nvPr userDrawn="1"/>
        </p:nvSpPr>
        <p:spPr>
          <a:xfrm>
            <a:off x="2063552" y="6302177"/>
            <a:ext cx="8604448" cy="365125"/>
          </a:xfrm>
          <a:prstGeom prst="rect">
            <a:avLst/>
          </a:prstGeom>
        </p:spPr>
        <p:txBody>
          <a:bodyPr wrap="none" lIns="0" tIns="0" rIns="0" bIns="0">
            <a:noAutofit/>
          </a:bodyPr>
          <a:lstStyle/>
          <a:p>
            <a:pPr>
              <a:lnSpc>
                <a:spcPts val="1200"/>
              </a:lnSpc>
            </a:pPr>
            <a:r>
              <a:rPr lang="de-DE" sz="900" b="1" spc="20" baseline="0" dirty="0"/>
              <a:t>Innovation City </a:t>
            </a:r>
            <a:r>
              <a:rPr lang="de-DE" sz="900" b="1" spc="20" baseline="0" dirty="0" err="1"/>
              <a:t>Issue</a:t>
            </a:r>
            <a:r>
              <a:rPr lang="de-DE" sz="900" b="1" spc="20" baseline="0" dirty="0"/>
              <a:t> Reporting: Progress Update —</a:t>
            </a:r>
            <a:r>
              <a:rPr lang="de-DE" sz="900" b="0" spc="20" baseline="0" dirty="0"/>
              <a:t> Human-Computer Interaction</a:t>
            </a:r>
          </a:p>
          <a:p>
            <a:pPr>
              <a:lnSpc>
                <a:spcPts val="1200"/>
              </a:lnSpc>
            </a:pPr>
            <a:r>
              <a:rPr lang="de-DE" sz="900" b="0" spc="20" baseline="0" dirty="0">
                <a:solidFill>
                  <a:schemeClr val="bg2"/>
                </a:solidFill>
              </a:rPr>
              <a:t>Michael Krah, Minu Lee, Marten Seegers — Universität Oldenburg</a:t>
            </a:r>
          </a:p>
        </p:txBody>
      </p:sp>
      <p:pic>
        <p:nvPicPr>
          <p:cNvPr id="13" name="Grafik 12">
            <a:extLst>
              <a:ext uri="{FF2B5EF4-FFF2-40B4-BE49-F238E27FC236}">
                <a16:creationId xmlns:a16="http://schemas.microsoft.com/office/drawing/2014/main" id="{A40C3931-080E-49C4-BBA5-6BE341C11BF2}"/>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254794" y="299033"/>
            <a:ext cx="911476" cy="591546"/>
          </a:xfrm>
          <a:prstGeom prst="rect">
            <a:avLst/>
          </a:prstGeom>
        </p:spPr>
      </p:pic>
      <p:sp>
        <p:nvSpPr>
          <p:cNvPr id="14" name="Rechteck 13">
            <a:extLst>
              <a:ext uri="{FF2B5EF4-FFF2-40B4-BE49-F238E27FC236}">
                <a16:creationId xmlns:a16="http://schemas.microsoft.com/office/drawing/2014/main" id="{4ACEC744-5975-4C66-8B94-18F60448BD0F}"/>
              </a:ext>
            </a:extLst>
          </p:cNvPr>
          <p:cNvSpPr/>
          <p:nvPr userDrawn="1"/>
        </p:nvSpPr>
        <p:spPr>
          <a:xfrm>
            <a:off x="299357" y="6459686"/>
            <a:ext cx="900411" cy="207615"/>
          </a:xfrm>
          <a:prstGeom prst="rect">
            <a:avLst/>
          </a:prstGeom>
        </p:spPr>
        <p:txBody>
          <a:bodyPr wrap="none" lIns="0" tIns="0" rIns="0" bIns="0">
            <a:noAutofit/>
          </a:bodyPr>
          <a:lstStyle/>
          <a:p>
            <a:pPr>
              <a:lnSpc>
                <a:spcPts val="1200"/>
              </a:lnSpc>
            </a:pPr>
            <a:fld id="{9DA6B11C-08A4-4714-94B2-B07C9C1922F9}" type="datetime1">
              <a:rPr lang="de-DE" sz="900" b="0" spc="20" baseline="0" smtClean="0">
                <a:solidFill>
                  <a:schemeClr val="bg1"/>
                </a:solidFill>
              </a:rPr>
              <a:t>17.06.2025</a:t>
            </a:fld>
            <a:endParaRPr lang="de-DE" sz="900" b="0" spc="20" baseline="0" dirty="0">
              <a:solidFill>
                <a:schemeClr val="bg1"/>
              </a:solidFill>
            </a:endParaRPr>
          </a:p>
        </p:txBody>
      </p:sp>
    </p:spTree>
    <p:extLst>
      <p:ext uri="{BB962C8B-B14F-4D97-AF65-F5344CB8AC3E}">
        <p14:creationId xmlns:p14="http://schemas.microsoft.com/office/powerpoint/2010/main" val="2587547491"/>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70" r:id="rId3"/>
    <p:sldLayoutId id="2147483669" r:id="rId4"/>
    <p:sldLayoutId id="2147483662" r:id="rId5"/>
    <p:sldLayoutId id="2147483664" r:id="rId6"/>
    <p:sldLayoutId id="2147483672" r:id="rId7"/>
    <p:sldLayoutId id="2147483668" r:id="rId8"/>
    <p:sldLayoutId id="2147483666" r:id="rId9"/>
    <p:sldLayoutId id="2147483667" r:id="rId10"/>
  </p:sldLayoutIdLst>
  <p:hf sldNum="0" hdr="0" ftr="0" dt="0"/>
  <p:txStyles>
    <p:titleStyle>
      <a:lvl1pPr algn="l" defTabSz="914400" rtl="0" eaLnBrk="1" latinLnBrk="0" hangingPunct="1">
        <a:lnSpc>
          <a:spcPct val="90000"/>
        </a:lnSpc>
        <a:spcBef>
          <a:spcPct val="0"/>
        </a:spcBef>
        <a:buNone/>
        <a:defRPr sz="2400" kern="1200" spc="50" baseline="0">
          <a:solidFill>
            <a:schemeClr val="tx2"/>
          </a:solidFill>
          <a:latin typeface="+mj-lt"/>
          <a:ea typeface="+mj-ea"/>
          <a:cs typeface="+mj-cs"/>
        </a:defRPr>
      </a:lvl1pPr>
    </p:titleStyle>
    <p:body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00" userDrawn="1">
          <p15:clr>
            <a:srgbClr val="F26B43"/>
          </p15:clr>
        </p15:guide>
        <p15:guide id="2" pos="6720" userDrawn="1">
          <p15:clr>
            <a:srgbClr val="F26B43"/>
          </p15:clr>
        </p15:guide>
        <p15:guide id="3" orient="horz" pos="981" userDrawn="1">
          <p15:clr>
            <a:srgbClr val="F26B43"/>
          </p15:clr>
        </p15:guide>
        <p15:guide id="4" orient="horz" pos="3884" userDrawn="1">
          <p15:clr>
            <a:srgbClr val="F26B43"/>
          </p15:clr>
        </p15:guide>
        <p15:guide id="5" pos="91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A2D7EF-B855-44BC-BBBF-9E54EB18F367}"/>
              </a:ext>
            </a:extLst>
          </p:cNvPr>
          <p:cNvSpPr>
            <a:spLocks noGrp="1"/>
          </p:cNvSpPr>
          <p:nvPr>
            <p:ph type="ctrTitle"/>
          </p:nvPr>
        </p:nvSpPr>
        <p:spPr/>
        <p:txBody>
          <a:bodyPr/>
          <a:lstStyle/>
          <a:p>
            <a:r>
              <a:rPr lang="de-DE" dirty="0" err="1"/>
              <a:t>Innovating</a:t>
            </a:r>
            <a:r>
              <a:rPr lang="de-DE" dirty="0"/>
              <a:t> City </a:t>
            </a:r>
            <a:r>
              <a:rPr lang="de-DE" dirty="0" err="1"/>
              <a:t>Issue</a:t>
            </a:r>
            <a:r>
              <a:rPr lang="de-DE" dirty="0"/>
              <a:t> Reporting: Progress Update</a:t>
            </a:r>
          </a:p>
        </p:txBody>
      </p:sp>
      <p:sp>
        <p:nvSpPr>
          <p:cNvPr id="3" name="Untertitel 2">
            <a:extLst>
              <a:ext uri="{FF2B5EF4-FFF2-40B4-BE49-F238E27FC236}">
                <a16:creationId xmlns:a16="http://schemas.microsoft.com/office/drawing/2014/main" id="{763B4205-E97E-4306-984B-C3F7660690C2}"/>
              </a:ext>
            </a:extLst>
          </p:cNvPr>
          <p:cNvSpPr>
            <a:spLocks noGrp="1"/>
          </p:cNvSpPr>
          <p:nvPr>
            <p:ph type="subTitle" idx="1"/>
          </p:nvPr>
        </p:nvSpPr>
        <p:spPr/>
        <p:txBody>
          <a:bodyPr/>
          <a:lstStyle/>
          <a:p>
            <a:r>
              <a:rPr lang="de-DE" dirty="0"/>
              <a:t>Human-Computer Interaction</a:t>
            </a:r>
          </a:p>
        </p:txBody>
      </p:sp>
      <p:sp>
        <p:nvSpPr>
          <p:cNvPr id="4" name="Textplatzhalter 3">
            <a:extLst>
              <a:ext uri="{FF2B5EF4-FFF2-40B4-BE49-F238E27FC236}">
                <a16:creationId xmlns:a16="http://schemas.microsoft.com/office/drawing/2014/main" id="{B48BCF9E-8C19-41F2-B174-50A262AD3C12}"/>
              </a:ext>
            </a:extLst>
          </p:cNvPr>
          <p:cNvSpPr>
            <a:spLocks noGrp="1"/>
          </p:cNvSpPr>
          <p:nvPr>
            <p:ph type="body" sz="quarter" idx="10"/>
          </p:nvPr>
        </p:nvSpPr>
        <p:spPr/>
        <p:txBody>
          <a:bodyPr/>
          <a:lstStyle/>
          <a:p>
            <a:r>
              <a:rPr lang="de-DE" dirty="0"/>
              <a:t>Michael Krah, Minu Lee, Marten Seegers</a:t>
            </a:r>
          </a:p>
          <a:p>
            <a:r>
              <a:rPr lang="de-DE" dirty="0"/>
              <a:t>2025.05.27</a:t>
            </a:r>
          </a:p>
        </p:txBody>
      </p:sp>
      <p:pic>
        <p:nvPicPr>
          <p:cNvPr id="19" name="Picture Placeholder 18" descr="A map of a city with many dots&#10;&#10;AI-generated content may be incorrect.">
            <a:extLst>
              <a:ext uri="{FF2B5EF4-FFF2-40B4-BE49-F238E27FC236}">
                <a16:creationId xmlns:a16="http://schemas.microsoft.com/office/drawing/2014/main" id="{3467131E-CF18-4D6D-1EA8-CDABC033AE4C}"/>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0355" b="20355"/>
          <a:stretch>
            <a:fillRect/>
          </a:stretch>
        </p:blipFill>
        <p:spPr/>
      </p:pic>
    </p:spTree>
    <p:extLst>
      <p:ext uri="{BB962C8B-B14F-4D97-AF65-F5344CB8AC3E}">
        <p14:creationId xmlns:p14="http://schemas.microsoft.com/office/powerpoint/2010/main" val="4084680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BF85-4EA2-65EE-3226-545C84BF595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62EEAE-9B60-F4B5-5C6E-5AF4EFE84854}"/>
              </a:ext>
            </a:extLst>
          </p:cNvPr>
          <p:cNvSpPr>
            <a:spLocks noGrp="1"/>
          </p:cNvSpPr>
          <p:nvPr>
            <p:ph type="title"/>
          </p:nvPr>
        </p:nvSpPr>
        <p:spPr>
          <a:xfrm>
            <a:off x="2062921" y="938374"/>
            <a:ext cx="8605080" cy="438398"/>
          </a:xfrm>
        </p:spPr>
        <p:txBody>
          <a:bodyPr anchor="t">
            <a:normAutofit/>
          </a:bodyPr>
          <a:lstStyle/>
          <a:p>
            <a:r>
              <a:rPr lang="de-DE" dirty="0" err="1"/>
              <a:t>Introduction</a:t>
            </a:r>
            <a:endParaRPr lang="de-DE" dirty="0"/>
          </a:p>
        </p:txBody>
      </p:sp>
      <p:sp>
        <p:nvSpPr>
          <p:cNvPr id="3" name="Inhaltsplatzhalter 2">
            <a:extLst>
              <a:ext uri="{FF2B5EF4-FFF2-40B4-BE49-F238E27FC236}">
                <a16:creationId xmlns:a16="http://schemas.microsoft.com/office/drawing/2014/main" id="{F1250458-5316-B3A5-8B5F-38DC0856B4E4}"/>
              </a:ext>
            </a:extLst>
          </p:cNvPr>
          <p:cNvSpPr>
            <a:spLocks noGrp="1"/>
          </p:cNvSpPr>
          <p:nvPr>
            <p:ph sz="half" idx="1"/>
          </p:nvPr>
        </p:nvSpPr>
        <p:spPr>
          <a:xfrm>
            <a:off x="2063750" y="1557338"/>
            <a:ext cx="4104000" cy="4608513"/>
          </a:xfrm>
        </p:spPr>
        <p:txBody>
          <a:bodyPr anchor="t">
            <a:normAutofit/>
          </a:bodyPr>
          <a:lstStyle/>
          <a:p>
            <a:pPr rtl="0">
              <a:buFont typeface="Arial" panose="020B0604020202020204" pitchFamily="34" charset="0"/>
              <a:buChar char="•"/>
            </a:pPr>
            <a:r>
              <a:rPr lang="en-US" b="1" dirty="0"/>
              <a:t>Goal</a:t>
            </a:r>
            <a:r>
              <a:rPr lang="en-US" dirty="0"/>
              <a:t>: Make reporting city issues smarter and more user-friendly.</a:t>
            </a:r>
          </a:p>
          <a:p>
            <a:pPr rtl="0">
              <a:buFont typeface="Arial" panose="020B0604020202020204" pitchFamily="34" charset="0"/>
              <a:buChar char="•"/>
            </a:pPr>
            <a:r>
              <a:rPr lang="en-US" b="1" dirty="0"/>
              <a:t>Current Issues</a:t>
            </a:r>
            <a:r>
              <a:rPr lang="en-US" dirty="0"/>
              <a:t>:</a:t>
            </a:r>
          </a:p>
          <a:p>
            <a:pPr marL="742950" lvl="1" indent="-285750" rtl="0">
              <a:buFont typeface="Arial" panose="020B0604020202020204" pitchFamily="34" charset="0"/>
              <a:buChar char="•"/>
            </a:pPr>
            <a:r>
              <a:rPr lang="en-US" dirty="0"/>
              <a:t>Unclear categorization</a:t>
            </a:r>
          </a:p>
        </p:txBody>
      </p:sp>
      <p:pic>
        <p:nvPicPr>
          <p:cNvPr id="5" name="Content Placeholder 4" descr="A screenshot of a phone&#10;&#10;AI-generated content may be incorrect.">
            <a:extLst>
              <a:ext uri="{FF2B5EF4-FFF2-40B4-BE49-F238E27FC236}">
                <a16:creationId xmlns:a16="http://schemas.microsoft.com/office/drawing/2014/main" id="{ABE8AB3A-C263-DBCB-C626-25F9BDE2EAD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958575" y="1737222"/>
            <a:ext cx="3315163" cy="4248743"/>
          </a:xfrm>
        </p:spPr>
      </p:pic>
      <p:sp>
        <p:nvSpPr>
          <p:cNvPr id="6" name="TextBox 5">
            <a:extLst>
              <a:ext uri="{FF2B5EF4-FFF2-40B4-BE49-F238E27FC236}">
                <a16:creationId xmlns:a16="http://schemas.microsoft.com/office/drawing/2014/main" id="{3E2393BA-A36A-CD44-5591-75BAA3900353}"/>
              </a:ext>
            </a:extLst>
          </p:cNvPr>
          <p:cNvSpPr txBox="1"/>
          <p:nvPr/>
        </p:nvSpPr>
        <p:spPr>
          <a:xfrm>
            <a:off x="6958575" y="5985965"/>
            <a:ext cx="3697487" cy="217239"/>
          </a:xfrm>
          <a:prstGeom prst="rect">
            <a:avLst/>
          </a:prstGeom>
          <a:noFill/>
        </p:spPr>
        <p:txBody>
          <a:bodyPr wrap="none" rtlCol="0">
            <a:spAutoFit/>
          </a:bodyPr>
          <a:lstStyle/>
          <a:p>
            <a:pPr algn="l">
              <a:lnSpc>
                <a:spcPct val="110000"/>
              </a:lnSpc>
            </a:pPr>
            <a:r>
              <a:rPr lang="en-US" sz="800" spc="30" dirty="0"/>
              <a:t>https://gemeinsam.oldenburg.de/oldenburg/de/flawRep/54305/create?6</a:t>
            </a:r>
          </a:p>
        </p:txBody>
      </p:sp>
    </p:spTree>
    <p:extLst>
      <p:ext uri="{BB962C8B-B14F-4D97-AF65-F5344CB8AC3E}">
        <p14:creationId xmlns:p14="http://schemas.microsoft.com/office/powerpoint/2010/main" val="4103886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p:nvPr>
        </p:nvSpPr>
        <p:spPr>
          <a:xfrm>
            <a:off x="2063880" y="1557360"/>
            <a:ext cx="8679960" cy="4607640"/>
          </a:xfrm>
          <a:prstGeom prst="rect">
            <a:avLst/>
          </a:prstGeom>
          <a:noFill/>
          <a:ln w="0">
            <a:noFill/>
          </a:ln>
        </p:spPr>
        <p:txBody>
          <a:bodyPr lIns="0" tIns="0" rIns="0" bIns="0" anchor="t">
            <a:noAutofit/>
          </a:bodyPr>
          <a:lstStyle/>
          <a:p>
            <a:pPr marL="225360" indent="-225360" defTabSz="914400">
              <a:lnSpc>
                <a:spcPct val="110000"/>
              </a:lnSpc>
              <a:spcAft>
                <a:spcPts val="1800"/>
              </a:spcAft>
              <a:buClr>
                <a:srgbClr val="000000"/>
              </a:buClr>
              <a:buFont typeface="Arial"/>
              <a:buChar char="•"/>
            </a:pPr>
            <a:r>
              <a:rPr lang="en-US" sz="1600" b="1" spc="26" dirty="0">
                <a:solidFill>
                  <a:schemeClr val="dk1"/>
                </a:solidFill>
                <a:latin typeface="Arial"/>
              </a:rPr>
              <a:t>Current Status:</a:t>
            </a:r>
            <a:endParaRPr lang="en-US" sz="1600" b="0" strike="noStrike" spc="-1" dirty="0">
              <a:solidFill>
                <a:srgbClr val="000000"/>
              </a:solidFill>
              <a:latin typeface="Arial"/>
            </a:endParaRPr>
          </a:p>
          <a:p>
            <a:pPr marL="864000" lvl="1" indent="-324000" defTabSz="914400">
              <a:lnSpc>
                <a:spcPct val="110000"/>
              </a:lnSpc>
              <a:spcBef>
                <a:spcPts val="1134"/>
              </a:spcBef>
              <a:buClr>
                <a:srgbClr val="000000"/>
              </a:buClr>
              <a:buSzPct val="75000"/>
              <a:buFont typeface="Symbol" charset="2"/>
              <a:buChar char=""/>
            </a:pPr>
            <a:r>
              <a:rPr lang="en-US" sz="1600" strike="noStrike" spc="26" dirty="0">
                <a:solidFill>
                  <a:schemeClr val="dk1"/>
                </a:solidFill>
                <a:latin typeface="Arial"/>
              </a:rPr>
              <a:t>Analyzed Think</a:t>
            </a:r>
            <a:r>
              <a:rPr lang="en-US" sz="1600" spc="26" dirty="0">
                <a:solidFill>
                  <a:schemeClr val="dk1"/>
                </a:solidFill>
                <a:latin typeface="Arial"/>
              </a:rPr>
              <a:t>-Aloud results</a:t>
            </a:r>
          </a:p>
          <a:p>
            <a:pPr marL="864000" lvl="1" indent="-324000" defTabSz="914400">
              <a:lnSpc>
                <a:spcPct val="110000"/>
              </a:lnSpc>
              <a:spcBef>
                <a:spcPts val="1134"/>
              </a:spcBef>
              <a:buClr>
                <a:srgbClr val="000000"/>
              </a:buClr>
              <a:buSzPct val="75000"/>
              <a:buFont typeface="Symbol" charset="2"/>
              <a:buChar char=""/>
            </a:pPr>
            <a:r>
              <a:rPr lang="en-US" sz="1600" spc="26" dirty="0">
                <a:solidFill>
                  <a:schemeClr val="dk1"/>
                </a:solidFill>
                <a:latin typeface="Arial"/>
              </a:rPr>
              <a:t>Prepared data set out of the </a:t>
            </a:r>
            <a:r>
              <a:rPr lang="en-US" sz="1600" spc="26" dirty="0" err="1">
                <a:solidFill>
                  <a:schemeClr val="dk1"/>
                </a:solidFill>
                <a:latin typeface="Arial"/>
              </a:rPr>
              <a:t>Mängelmelder</a:t>
            </a:r>
            <a:r>
              <a:rPr lang="en-US" sz="1600" spc="26" dirty="0">
                <a:solidFill>
                  <a:schemeClr val="dk1"/>
                </a:solidFill>
                <a:latin typeface="Arial"/>
              </a:rPr>
              <a:t> system</a:t>
            </a:r>
          </a:p>
          <a:p>
            <a:pPr marL="864000" lvl="1" indent="-324000" defTabSz="914400">
              <a:lnSpc>
                <a:spcPct val="110000"/>
              </a:lnSpc>
              <a:spcBef>
                <a:spcPts val="1134"/>
              </a:spcBef>
              <a:buClr>
                <a:srgbClr val="000000"/>
              </a:buClr>
              <a:buSzPct val="75000"/>
              <a:buFont typeface="Symbol" charset="2"/>
              <a:buChar char=""/>
            </a:pPr>
            <a:r>
              <a:rPr lang="en-US" sz="1600" strike="noStrike" spc="26" dirty="0">
                <a:solidFill>
                  <a:schemeClr val="dk1"/>
                </a:solidFill>
                <a:latin typeface="Arial"/>
              </a:rPr>
              <a:t>Applied Clustering Algorithms </a:t>
            </a:r>
          </a:p>
          <a:p>
            <a:pPr marL="864000" lvl="1" indent="-324000" defTabSz="914400">
              <a:lnSpc>
                <a:spcPct val="110000"/>
              </a:lnSpc>
              <a:spcBef>
                <a:spcPts val="1134"/>
              </a:spcBef>
              <a:buClr>
                <a:srgbClr val="000000"/>
              </a:buClr>
              <a:buSzPct val="75000"/>
              <a:buFont typeface="Symbol" charset="2"/>
              <a:buChar char=""/>
            </a:pPr>
            <a:r>
              <a:rPr lang="en-US" sz="1600" spc="-1" dirty="0">
                <a:solidFill>
                  <a:srgbClr val="000000"/>
                </a:solidFill>
                <a:latin typeface="Arial"/>
              </a:rPr>
              <a:t>Created Figma Prototype</a:t>
            </a:r>
            <a:endParaRPr lang="en-US" sz="1600" strike="noStrike" spc="-1" dirty="0">
              <a:solidFill>
                <a:srgbClr val="000000"/>
              </a:solidFill>
              <a:latin typeface="Arial"/>
            </a:endParaRPr>
          </a:p>
          <a:p>
            <a:pPr marL="0" indent="0" defTabSz="914400">
              <a:lnSpc>
                <a:spcPct val="110000"/>
              </a:lnSpc>
              <a:spcBef>
                <a:spcPts val="1191"/>
              </a:spcBef>
              <a:spcAft>
                <a:spcPts val="992"/>
              </a:spcAft>
              <a:buClr>
                <a:srgbClr val="000000"/>
              </a:buClr>
              <a:buNone/>
            </a:pPr>
            <a:endParaRPr lang="en-US" sz="1600" b="1" spc="26" dirty="0">
              <a:solidFill>
                <a:schemeClr val="dk1"/>
              </a:solidFill>
              <a:latin typeface="Arial"/>
            </a:endParaRPr>
          </a:p>
          <a:p>
            <a:pPr>
              <a:spcBef>
                <a:spcPts val="1191"/>
              </a:spcBef>
              <a:spcAft>
                <a:spcPts val="992"/>
              </a:spcAft>
              <a:buClr>
                <a:srgbClr val="000000"/>
              </a:buClr>
            </a:pPr>
            <a:endParaRPr lang="en-US" sz="1600" strike="noStrike" spc="-1" dirty="0">
              <a:solidFill>
                <a:srgbClr val="000000"/>
              </a:solidFill>
              <a:latin typeface="Arial"/>
            </a:endParaRPr>
          </a:p>
        </p:txBody>
      </p:sp>
      <p:sp>
        <p:nvSpPr>
          <p:cNvPr id="87" name="PlaceHolder 2"/>
          <p:cNvSpPr>
            <a:spLocks noGrp="1"/>
          </p:cNvSpPr>
          <p:nvPr>
            <p:ph type="title"/>
          </p:nvPr>
        </p:nvSpPr>
        <p:spPr>
          <a:xfrm>
            <a:off x="2062800" y="938520"/>
            <a:ext cx="5831640" cy="437760"/>
          </a:xfrm>
          <a:prstGeom prst="rect">
            <a:avLst/>
          </a:prstGeom>
          <a:noFill/>
          <a:ln w="0">
            <a:noFill/>
          </a:ln>
        </p:spPr>
        <p:txBody>
          <a:bodyPr lIns="0" tIns="0" rIns="0" bIns="0" anchor="t">
            <a:noAutofit/>
          </a:bodyPr>
          <a:lstStyle/>
          <a:p>
            <a:pPr indent="0" defTabSz="914400">
              <a:lnSpc>
                <a:spcPct val="90000"/>
              </a:lnSpc>
              <a:buNone/>
              <a:tabLst>
                <a:tab pos="0" algn="l"/>
              </a:tabLst>
            </a:pPr>
            <a:r>
              <a:rPr lang="de-DE" dirty="0"/>
              <a:t>Research Progress</a:t>
            </a:r>
            <a:endParaRPr lang="en-US" sz="2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149FB-DEAB-83D1-50FD-43FC46996058}"/>
            </a:ext>
          </a:extLst>
        </p:cNvPr>
        <p:cNvGrpSpPr/>
        <p:nvPr/>
      </p:nvGrpSpPr>
      <p:grpSpPr>
        <a:xfrm>
          <a:off x="0" y="0"/>
          <a:ext cx="0" cy="0"/>
          <a:chOff x="0" y="0"/>
          <a:chExt cx="0" cy="0"/>
        </a:xfrm>
      </p:grpSpPr>
      <p:sp>
        <p:nvSpPr>
          <p:cNvPr id="87" name="PlaceHolder 2">
            <a:extLst>
              <a:ext uri="{FF2B5EF4-FFF2-40B4-BE49-F238E27FC236}">
                <a16:creationId xmlns:a16="http://schemas.microsoft.com/office/drawing/2014/main" id="{33B74467-E2E8-D134-389E-ACB6C3322FDC}"/>
              </a:ext>
            </a:extLst>
          </p:cNvPr>
          <p:cNvSpPr>
            <a:spLocks noGrp="1"/>
          </p:cNvSpPr>
          <p:nvPr>
            <p:ph type="title"/>
          </p:nvPr>
        </p:nvSpPr>
        <p:spPr>
          <a:xfrm>
            <a:off x="2062800" y="938520"/>
            <a:ext cx="5831640" cy="437760"/>
          </a:xfrm>
          <a:prstGeom prst="rect">
            <a:avLst/>
          </a:prstGeom>
          <a:noFill/>
          <a:ln w="0">
            <a:noFill/>
          </a:ln>
        </p:spPr>
        <p:txBody>
          <a:bodyPr lIns="0" tIns="0" rIns="0" bIns="0" anchor="t">
            <a:noAutofit/>
          </a:bodyPr>
          <a:lstStyle/>
          <a:p>
            <a:pPr indent="0" defTabSz="914400">
              <a:lnSpc>
                <a:spcPct val="90000"/>
              </a:lnSpc>
              <a:buNone/>
              <a:tabLst>
                <a:tab pos="0" algn="l"/>
              </a:tabLst>
            </a:pPr>
            <a:r>
              <a:rPr lang="de-DE" dirty="0"/>
              <a:t>Think-</a:t>
            </a:r>
            <a:r>
              <a:rPr lang="de-DE" dirty="0" err="1"/>
              <a:t>Aloud</a:t>
            </a:r>
            <a:r>
              <a:rPr lang="de-DE" dirty="0"/>
              <a:t> </a:t>
            </a:r>
            <a:r>
              <a:rPr lang="de-DE" dirty="0" err="1"/>
              <a:t>results</a:t>
            </a:r>
            <a:endParaRPr lang="en-US" sz="2400" b="0" strike="noStrike" spc="-1" dirty="0">
              <a:solidFill>
                <a:srgbClr val="000000"/>
              </a:solidFill>
              <a:latin typeface="Arial"/>
            </a:endParaRPr>
          </a:p>
        </p:txBody>
      </p:sp>
      <p:sp>
        <p:nvSpPr>
          <p:cNvPr id="3" name="PlaceHolder 1">
            <a:extLst>
              <a:ext uri="{FF2B5EF4-FFF2-40B4-BE49-F238E27FC236}">
                <a16:creationId xmlns:a16="http://schemas.microsoft.com/office/drawing/2014/main" id="{88DE176E-C754-80DA-F58F-CFFB9C8F37C8}"/>
              </a:ext>
            </a:extLst>
          </p:cNvPr>
          <p:cNvSpPr txBox="1">
            <a:spLocks/>
          </p:cNvSpPr>
          <p:nvPr/>
        </p:nvSpPr>
        <p:spPr>
          <a:xfrm>
            <a:off x="2063880" y="1557360"/>
            <a:ext cx="8679960" cy="4607640"/>
          </a:xfrm>
          <a:prstGeom prst="rect">
            <a:avLst/>
          </a:prstGeom>
          <a:noFill/>
          <a:ln w="0">
            <a:noFill/>
          </a:ln>
        </p:spPr>
        <p:txBody>
          <a:bodyPr lIns="0" tIns="0" rIns="0" bIns="0" anchor="t">
            <a:noAutofit/>
          </a:bodyPr>
          <a:lst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5360" indent="-225360">
              <a:buClr>
                <a:srgbClr val="000000"/>
              </a:buClr>
              <a:buFont typeface="Arial"/>
              <a:buChar char="•"/>
            </a:pPr>
            <a:r>
              <a:rPr lang="en-US" sz="1600" b="1" spc="26" dirty="0">
                <a:solidFill>
                  <a:schemeClr val="dk1"/>
                </a:solidFill>
                <a:latin typeface="Arial"/>
              </a:rPr>
              <a:t>Key excerpts:</a:t>
            </a:r>
          </a:p>
          <a:p>
            <a:pPr marL="864000" lvl="1" indent="-324000">
              <a:spcBef>
                <a:spcPts val="1134"/>
              </a:spcBef>
              <a:buClr>
                <a:srgbClr val="000000"/>
              </a:buClr>
              <a:buSzPct val="75000"/>
              <a:buFont typeface="Symbol" charset="2"/>
              <a:buChar char=""/>
            </a:pPr>
            <a:r>
              <a:rPr lang="de-DE" dirty="0"/>
              <a:t>Jetzt muss ich eine Kategorie wählen. „Straßen“ – das könnte passen. Oder vielleicht „Öffentliches Grün“? Nein, das ist ja kein Grün, das ist ein Radweg. Ich sehe hier auch „Privates Grün an Straßen“, aber das passt nicht, hier ist kein privates Grün. Die Kategorien sind irgendwie zu grob, ich bin mir nicht sicher. Ich wähle jetzt einfach „Straßen“.</a:t>
            </a:r>
          </a:p>
          <a:p>
            <a:pPr marL="864000" lvl="1" indent="-324000">
              <a:spcBef>
                <a:spcPts val="1134"/>
              </a:spcBef>
              <a:buClr>
                <a:srgbClr val="000000"/>
              </a:buClr>
              <a:buSzPct val="75000"/>
              <a:buFont typeface="Symbol" charset="2"/>
              <a:buChar char=""/>
            </a:pPr>
            <a:r>
              <a:rPr lang="de-DE" dirty="0"/>
              <a:t>“Kategorie wählen: Ampel, Danke sagen” Was? “Fundräder”- Okay, was soll das sein? –“Privates Grün an Straßen. Öffentliches Grün, Parkanlagen.” Ich glaube das ist das eher… Öffentliches Grün, Parkanlagen? I </a:t>
            </a:r>
            <a:r>
              <a:rPr lang="de-DE" dirty="0" err="1"/>
              <a:t>guess</a:t>
            </a:r>
            <a:r>
              <a:rPr lang="de-DE" dirty="0"/>
              <a:t>? Ich finde die Kategorien komisch. “Wilde Müllkippe” – was soll das heißen?</a:t>
            </a:r>
          </a:p>
          <a:p>
            <a:pPr marL="864000" lvl="1" indent="-324000">
              <a:spcBef>
                <a:spcPts val="1134"/>
              </a:spcBef>
              <a:buClr>
                <a:srgbClr val="000000"/>
              </a:buClr>
              <a:buSzPct val="75000"/>
              <a:buFont typeface="Symbol" charset="2"/>
              <a:buChar char=""/>
            </a:pPr>
            <a:endParaRPr lang="en-US" sz="1600" spc="-1" dirty="0">
              <a:solidFill>
                <a:srgbClr val="000000"/>
              </a:solidFill>
              <a:latin typeface="Arial"/>
            </a:endParaRPr>
          </a:p>
        </p:txBody>
      </p:sp>
    </p:spTree>
    <p:extLst>
      <p:ext uri="{BB962C8B-B14F-4D97-AF65-F5344CB8AC3E}">
        <p14:creationId xmlns:p14="http://schemas.microsoft.com/office/powerpoint/2010/main" val="2746902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DB9B8-54B8-C30D-0D9A-40E7D8032F81}"/>
            </a:ext>
          </a:extLst>
        </p:cNvPr>
        <p:cNvGrpSpPr/>
        <p:nvPr/>
      </p:nvGrpSpPr>
      <p:grpSpPr>
        <a:xfrm>
          <a:off x="0" y="0"/>
          <a:ext cx="0" cy="0"/>
          <a:chOff x="0" y="0"/>
          <a:chExt cx="0" cy="0"/>
        </a:xfrm>
      </p:grpSpPr>
      <p:sp>
        <p:nvSpPr>
          <p:cNvPr id="87" name="PlaceHolder 2">
            <a:extLst>
              <a:ext uri="{FF2B5EF4-FFF2-40B4-BE49-F238E27FC236}">
                <a16:creationId xmlns:a16="http://schemas.microsoft.com/office/drawing/2014/main" id="{2A95D4C8-2340-FB00-5147-D555EFB4322A}"/>
              </a:ext>
            </a:extLst>
          </p:cNvPr>
          <p:cNvSpPr>
            <a:spLocks noGrp="1"/>
          </p:cNvSpPr>
          <p:nvPr>
            <p:ph type="title"/>
          </p:nvPr>
        </p:nvSpPr>
        <p:spPr>
          <a:xfrm>
            <a:off x="2062800" y="938520"/>
            <a:ext cx="5831640" cy="437760"/>
          </a:xfrm>
          <a:prstGeom prst="rect">
            <a:avLst/>
          </a:prstGeom>
          <a:noFill/>
          <a:ln w="0">
            <a:noFill/>
          </a:ln>
        </p:spPr>
        <p:txBody>
          <a:bodyPr lIns="0" tIns="0" rIns="0" bIns="0" anchor="t">
            <a:noAutofit/>
          </a:bodyPr>
          <a:lstStyle/>
          <a:p>
            <a:pPr indent="0" defTabSz="914400">
              <a:lnSpc>
                <a:spcPct val="90000"/>
              </a:lnSpc>
              <a:buNone/>
              <a:tabLst>
                <a:tab pos="0" algn="l"/>
              </a:tabLst>
            </a:pPr>
            <a:r>
              <a:rPr lang="de-DE" dirty="0"/>
              <a:t>Prototype</a:t>
            </a:r>
            <a:endParaRPr lang="en-US" sz="2400" b="0" strike="noStrike" spc="-1" dirty="0">
              <a:solidFill>
                <a:srgbClr val="000000"/>
              </a:solidFill>
              <a:latin typeface="Arial"/>
            </a:endParaRPr>
          </a:p>
        </p:txBody>
      </p:sp>
      <p:sp>
        <p:nvSpPr>
          <p:cNvPr id="3" name="PlaceHolder 1">
            <a:extLst>
              <a:ext uri="{FF2B5EF4-FFF2-40B4-BE49-F238E27FC236}">
                <a16:creationId xmlns:a16="http://schemas.microsoft.com/office/drawing/2014/main" id="{7016671B-1BDA-DB34-D6EB-516691148A42}"/>
              </a:ext>
            </a:extLst>
          </p:cNvPr>
          <p:cNvSpPr txBox="1">
            <a:spLocks/>
          </p:cNvSpPr>
          <p:nvPr/>
        </p:nvSpPr>
        <p:spPr>
          <a:xfrm>
            <a:off x="2063880" y="1557360"/>
            <a:ext cx="8679960" cy="4607640"/>
          </a:xfrm>
          <a:prstGeom prst="rect">
            <a:avLst/>
          </a:prstGeom>
          <a:noFill/>
          <a:ln w="0">
            <a:noFill/>
          </a:ln>
        </p:spPr>
        <p:txBody>
          <a:bodyPr lIns="0" tIns="0" rIns="0" bIns="0" anchor="t">
            <a:noAutofit/>
          </a:bodyPr>
          <a:lstStyle>
            <a:lvl1pPr marL="225425" indent="-225425"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1pPr>
            <a:lvl2pPr marL="62865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2pPr>
            <a:lvl3pPr marL="1079500" indent="-18415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3pPr>
            <a:lvl4pPr marL="1524000" indent="-177800" algn="l" defTabSz="91440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4pPr>
            <a:lvl5pPr marL="1974850" indent="-177800" algn="l" defTabSz="628650" rtl="0" eaLnBrk="1" latinLnBrk="0" hangingPunct="1">
              <a:lnSpc>
                <a:spcPct val="110000"/>
              </a:lnSpc>
              <a:spcBef>
                <a:spcPts val="0"/>
              </a:spcBef>
              <a:spcAft>
                <a:spcPts val="1800"/>
              </a:spcAft>
              <a:buFont typeface="Arial" panose="020B0604020202020204" pitchFamily="34" charset="0"/>
              <a:buChar char="‒"/>
              <a:defRPr sz="1800" kern="1200" spc="3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64000" lvl="1" indent="-324000">
              <a:spcBef>
                <a:spcPts val="1134"/>
              </a:spcBef>
              <a:buClr>
                <a:srgbClr val="000000"/>
              </a:buClr>
              <a:buSzPct val="75000"/>
              <a:buFont typeface="Symbol" charset="2"/>
              <a:buChar char=""/>
            </a:pPr>
            <a:endParaRPr lang="en-US" sz="1600" spc="-1" dirty="0">
              <a:solidFill>
                <a:srgbClr val="000000"/>
              </a:solidFill>
              <a:latin typeface="Arial"/>
            </a:endParaRPr>
          </a:p>
        </p:txBody>
      </p:sp>
      <p:pic>
        <p:nvPicPr>
          <p:cNvPr id="4" name="Picture 3">
            <a:extLst>
              <a:ext uri="{FF2B5EF4-FFF2-40B4-BE49-F238E27FC236}">
                <a16:creationId xmlns:a16="http://schemas.microsoft.com/office/drawing/2014/main" id="{4866FD8D-F4CB-C036-DCFE-2299BF97348B}"/>
              </a:ext>
            </a:extLst>
          </p:cNvPr>
          <p:cNvPicPr>
            <a:picLocks noChangeAspect="1"/>
          </p:cNvPicPr>
          <p:nvPr/>
        </p:nvPicPr>
        <p:blipFill>
          <a:blip r:embed="rId2"/>
          <a:stretch>
            <a:fillRect/>
          </a:stretch>
        </p:blipFill>
        <p:spPr>
          <a:xfrm>
            <a:off x="3485095" y="1373559"/>
            <a:ext cx="2204400" cy="4500650"/>
          </a:xfrm>
          <a:prstGeom prst="rect">
            <a:avLst/>
          </a:prstGeom>
        </p:spPr>
      </p:pic>
      <p:pic>
        <p:nvPicPr>
          <p:cNvPr id="6" name="Picture 5">
            <a:extLst>
              <a:ext uri="{FF2B5EF4-FFF2-40B4-BE49-F238E27FC236}">
                <a16:creationId xmlns:a16="http://schemas.microsoft.com/office/drawing/2014/main" id="{38CC8F37-D2DA-956A-1557-A1BDEC55EA14}"/>
              </a:ext>
            </a:extLst>
          </p:cNvPr>
          <p:cNvPicPr>
            <a:picLocks noChangeAspect="1"/>
          </p:cNvPicPr>
          <p:nvPr/>
        </p:nvPicPr>
        <p:blipFill>
          <a:blip r:embed="rId3"/>
          <a:stretch>
            <a:fillRect/>
          </a:stretch>
        </p:blipFill>
        <p:spPr>
          <a:xfrm>
            <a:off x="7391400" y="1369843"/>
            <a:ext cx="2204945" cy="4500651"/>
          </a:xfrm>
          <a:prstGeom prst="rect">
            <a:avLst/>
          </a:prstGeom>
        </p:spPr>
      </p:pic>
    </p:spTree>
    <p:extLst>
      <p:ext uri="{BB962C8B-B14F-4D97-AF65-F5344CB8AC3E}">
        <p14:creationId xmlns:p14="http://schemas.microsoft.com/office/powerpoint/2010/main" val="3614428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3D5CDC-C01A-E63D-1B96-7BF86029A8C1}"/>
            </a:ext>
          </a:extLst>
        </p:cNvPr>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0AA7A0-FE9D-6B71-73C4-415AB772BD81}"/>
              </a:ext>
            </a:extLst>
          </p:cNvPr>
          <p:cNvPicPr>
            <a:picLocks noGrp="1" noChangeAspect="1"/>
          </p:cNvPicPr>
          <p:nvPr>
            <p:ph/>
          </p:nvPr>
        </p:nvPicPr>
        <p:blipFill>
          <a:blip r:embed="rId2"/>
          <a:stretch>
            <a:fillRect/>
          </a:stretch>
        </p:blipFill>
        <p:spPr>
          <a:xfrm>
            <a:off x="2063880" y="1557360"/>
            <a:ext cx="8679960" cy="4362120"/>
          </a:xfrm>
          <a:prstGeom prst="rect">
            <a:avLst/>
          </a:prstGeom>
          <a:noFill/>
          <a:ln w="0">
            <a:noFill/>
          </a:ln>
        </p:spPr>
      </p:pic>
      <p:sp>
        <p:nvSpPr>
          <p:cNvPr id="87" name="PlaceHolder 2">
            <a:extLst>
              <a:ext uri="{FF2B5EF4-FFF2-40B4-BE49-F238E27FC236}">
                <a16:creationId xmlns:a16="http://schemas.microsoft.com/office/drawing/2014/main" id="{EF4F4B29-0D1F-10D9-F572-F8FE8A0C92E7}"/>
              </a:ext>
            </a:extLst>
          </p:cNvPr>
          <p:cNvSpPr>
            <a:spLocks noGrp="1"/>
          </p:cNvSpPr>
          <p:nvPr>
            <p:ph type="title"/>
          </p:nvPr>
        </p:nvSpPr>
        <p:spPr>
          <a:xfrm>
            <a:off x="2062800" y="938520"/>
            <a:ext cx="5831640" cy="437760"/>
          </a:xfrm>
          <a:prstGeom prst="rect">
            <a:avLst/>
          </a:prstGeom>
          <a:noFill/>
          <a:ln w="0">
            <a:noFill/>
          </a:ln>
        </p:spPr>
        <p:txBody>
          <a:bodyPr lIns="0" tIns="0" rIns="0" bIns="0" anchor="t">
            <a:noAutofit/>
          </a:bodyPr>
          <a:lstStyle/>
          <a:p>
            <a:pPr indent="0" defTabSz="914400">
              <a:lnSpc>
                <a:spcPct val="90000"/>
              </a:lnSpc>
              <a:buNone/>
              <a:tabLst>
                <a:tab pos="0" algn="l"/>
              </a:tabLst>
            </a:pPr>
            <a:r>
              <a:rPr lang="de-DE" dirty="0" err="1"/>
              <a:t>Preparing</a:t>
            </a:r>
            <a:r>
              <a:rPr lang="de-DE" dirty="0"/>
              <a:t> Data</a:t>
            </a:r>
            <a:endParaRPr lang="en-US" sz="2400" b="0" strike="noStrike" spc="-1" dirty="0">
              <a:solidFill>
                <a:srgbClr val="000000"/>
              </a:solidFill>
              <a:latin typeface="Arial"/>
            </a:endParaRPr>
          </a:p>
        </p:txBody>
      </p:sp>
    </p:spTree>
    <p:extLst>
      <p:ext uri="{BB962C8B-B14F-4D97-AF65-F5344CB8AC3E}">
        <p14:creationId xmlns:p14="http://schemas.microsoft.com/office/powerpoint/2010/main" val="3255524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5CEAA-D333-00CD-8A82-77402DB661B3}"/>
            </a:ext>
          </a:extLst>
        </p:cNvPr>
        <p:cNvGrpSpPr/>
        <p:nvPr/>
      </p:nvGrpSpPr>
      <p:grpSpPr>
        <a:xfrm>
          <a:off x="0" y="0"/>
          <a:ext cx="0" cy="0"/>
          <a:chOff x="0" y="0"/>
          <a:chExt cx="0" cy="0"/>
        </a:xfrm>
      </p:grpSpPr>
      <p:pic>
        <p:nvPicPr>
          <p:cNvPr id="8" name="Content Placeholder 7" descr="A group of colorful bars&#10;&#10;AI-generated content may be incorrect.">
            <a:extLst>
              <a:ext uri="{FF2B5EF4-FFF2-40B4-BE49-F238E27FC236}">
                <a16:creationId xmlns:a16="http://schemas.microsoft.com/office/drawing/2014/main" id="{113A677A-FA91-5CB0-8FF8-E1C5F4C68713}"/>
              </a:ext>
            </a:extLst>
          </p:cNvPr>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062800" y="1556843"/>
            <a:ext cx="8680450" cy="4340225"/>
          </a:xfrm>
          <a:prstGeom prst="rect">
            <a:avLst/>
          </a:prstGeom>
          <a:noFill/>
          <a:ln w="0">
            <a:noFill/>
          </a:ln>
        </p:spPr>
      </p:pic>
      <p:sp>
        <p:nvSpPr>
          <p:cNvPr id="87" name="PlaceHolder 2">
            <a:extLst>
              <a:ext uri="{FF2B5EF4-FFF2-40B4-BE49-F238E27FC236}">
                <a16:creationId xmlns:a16="http://schemas.microsoft.com/office/drawing/2014/main" id="{3D847BB4-7E4A-DE4C-2805-66D07FFD4DA5}"/>
              </a:ext>
            </a:extLst>
          </p:cNvPr>
          <p:cNvSpPr>
            <a:spLocks noGrp="1"/>
          </p:cNvSpPr>
          <p:nvPr>
            <p:ph type="title"/>
          </p:nvPr>
        </p:nvSpPr>
        <p:spPr>
          <a:xfrm>
            <a:off x="2062800" y="938520"/>
            <a:ext cx="5831640" cy="437760"/>
          </a:xfrm>
          <a:prstGeom prst="rect">
            <a:avLst/>
          </a:prstGeom>
          <a:noFill/>
          <a:ln w="0">
            <a:noFill/>
          </a:ln>
        </p:spPr>
        <p:txBody>
          <a:bodyPr lIns="0" tIns="0" rIns="0" bIns="0" anchor="t">
            <a:noAutofit/>
          </a:bodyPr>
          <a:lstStyle/>
          <a:p>
            <a:pPr indent="0" defTabSz="914400">
              <a:lnSpc>
                <a:spcPct val="90000"/>
              </a:lnSpc>
              <a:buNone/>
              <a:tabLst>
                <a:tab pos="0" algn="l"/>
              </a:tabLst>
            </a:pPr>
            <a:r>
              <a:rPr lang="de-DE"/>
              <a:t>BERT-Topic-Model</a:t>
            </a:r>
            <a:endParaRPr lang="en-US" sz="2400" b="0" strike="noStrike" spc="-1" dirty="0">
              <a:solidFill>
                <a:srgbClr val="000000"/>
              </a:solidFill>
              <a:latin typeface="Arial"/>
            </a:endParaRPr>
          </a:p>
        </p:txBody>
      </p:sp>
    </p:spTree>
    <p:extLst>
      <p:ext uri="{BB962C8B-B14F-4D97-AF65-F5344CB8AC3E}">
        <p14:creationId xmlns:p14="http://schemas.microsoft.com/office/powerpoint/2010/main" val="650016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76C24-4416-FA2D-61C2-4DB4CB64C665}"/>
            </a:ext>
          </a:extLst>
        </p:cNvPr>
        <p:cNvGrpSpPr/>
        <p:nvPr/>
      </p:nvGrpSpPr>
      <p:grpSpPr>
        <a:xfrm>
          <a:off x="0" y="0"/>
          <a:ext cx="0" cy="0"/>
          <a:chOff x="0" y="0"/>
          <a:chExt cx="0" cy="0"/>
        </a:xfrm>
      </p:grpSpPr>
      <p:sp>
        <p:nvSpPr>
          <p:cNvPr id="87" name="PlaceHolder 2">
            <a:extLst>
              <a:ext uri="{FF2B5EF4-FFF2-40B4-BE49-F238E27FC236}">
                <a16:creationId xmlns:a16="http://schemas.microsoft.com/office/drawing/2014/main" id="{4CA795A7-A8AB-686A-9954-367FED50FF85}"/>
              </a:ext>
            </a:extLst>
          </p:cNvPr>
          <p:cNvSpPr>
            <a:spLocks noGrp="1"/>
          </p:cNvSpPr>
          <p:nvPr>
            <p:ph type="title"/>
          </p:nvPr>
        </p:nvSpPr>
        <p:spPr>
          <a:xfrm>
            <a:off x="2063751" y="812824"/>
            <a:ext cx="8604250" cy="558010"/>
          </a:xfrm>
        </p:spPr>
        <p:txBody>
          <a:bodyPr lIns="0" tIns="0" rIns="0" bIns="0" anchor="t">
            <a:normAutofit/>
          </a:bodyPr>
          <a:lstStyle/>
          <a:p>
            <a:pPr indent="0" defTabSz="914400">
              <a:buNone/>
              <a:tabLst>
                <a:tab pos="0" algn="l"/>
              </a:tabLst>
            </a:pPr>
            <a:r>
              <a:rPr lang="de-DE" dirty="0" err="1"/>
              <a:t>Kmeans</a:t>
            </a:r>
            <a:r>
              <a:rPr lang="de-DE" dirty="0"/>
              <a:t>-Clustering-Model</a:t>
            </a:r>
            <a:endParaRPr lang="en-US" b="0" strike="noStrike" spc="-1"/>
          </a:p>
        </p:txBody>
      </p:sp>
      <p:pic>
        <p:nvPicPr>
          <p:cNvPr id="3" name="Content Placeholder 2">
            <a:extLst>
              <a:ext uri="{FF2B5EF4-FFF2-40B4-BE49-F238E27FC236}">
                <a16:creationId xmlns:a16="http://schemas.microsoft.com/office/drawing/2014/main" id="{D179D923-572D-F5B9-C7E4-5630A043A968}"/>
              </a:ext>
            </a:extLst>
          </p:cNvPr>
          <p:cNvPicPr>
            <a:picLocks noGrp="1" noChangeAspect="1"/>
          </p:cNvPicPr>
          <p:nvPr>
            <p:ph type="pic" sz="quarter" idx="11"/>
          </p:nvPr>
        </p:nvPicPr>
        <p:blipFill>
          <a:blip r:embed="rId2"/>
          <a:stretch/>
        </p:blipFill>
        <p:spPr>
          <a:xfrm>
            <a:off x="2133600" y="1524000"/>
            <a:ext cx="5220581" cy="4176464"/>
          </a:xfrm>
          <a:prstGeom prst="rect">
            <a:avLst/>
          </a:prstGeom>
          <a:noFill/>
          <a:ln w="0">
            <a:noFill/>
          </a:ln>
        </p:spPr>
      </p:pic>
      <p:pic>
        <p:nvPicPr>
          <p:cNvPr id="7" name="Picture 6">
            <a:extLst>
              <a:ext uri="{FF2B5EF4-FFF2-40B4-BE49-F238E27FC236}">
                <a16:creationId xmlns:a16="http://schemas.microsoft.com/office/drawing/2014/main" id="{4C229402-0665-C2BC-2B43-FBE865B992BC}"/>
              </a:ext>
            </a:extLst>
          </p:cNvPr>
          <p:cNvPicPr>
            <a:picLocks noChangeAspect="1"/>
          </p:cNvPicPr>
          <p:nvPr/>
        </p:nvPicPr>
        <p:blipFill>
          <a:blip r:embed="rId3"/>
          <a:stretch>
            <a:fillRect/>
          </a:stretch>
        </p:blipFill>
        <p:spPr>
          <a:xfrm>
            <a:off x="7543800" y="1752600"/>
            <a:ext cx="4182059" cy="628738"/>
          </a:xfrm>
          <a:prstGeom prst="rect">
            <a:avLst/>
          </a:prstGeom>
        </p:spPr>
      </p:pic>
      <p:pic>
        <p:nvPicPr>
          <p:cNvPr id="9" name="Picture 8">
            <a:extLst>
              <a:ext uri="{FF2B5EF4-FFF2-40B4-BE49-F238E27FC236}">
                <a16:creationId xmlns:a16="http://schemas.microsoft.com/office/drawing/2014/main" id="{8B0B5ABA-AE04-8756-1824-6CE0C1355432}"/>
              </a:ext>
            </a:extLst>
          </p:cNvPr>
          <p:cNvPicPr>
            <a:picLocks noChangeAspect="1"/>
          </p:cNvPicPr>
          <p:nvPr/>
        </p:nvPicPr>
        <p:blipFill>
          <a:blip r:embed="rId4"/>
          <a:stretch>
            <a:fillRect/>
          </a:stretch>
        </p:blipFill>
        <p:spPr>
          <a:xfrm>
            <a:off x="7581905" y="2636177"/>
            <a:ext cx="3781953" cy="590632"/>
          </a:xfrm>
          <a:prstGeom prst="rect">
            <a:avLst/>
          </a:prstGeom>
        </p:spPr>
      </p:pic>
      <p:pic>
        <p:nvPicPr>
          <p:cNvPr id="11" name="Picture 10">
            <a:extLst>
              <a:ext uri="{FF2B5EF4-FFF2-40B4-BE49-F238E27FC236}">
                <a16:creationId xmlns:a16="http://schemas.microsoft.com/office/drawing/2014/main" id="{F9F09565-FAAA-40D1-E190-438710BA82BA}"/>
              </a:ext>
            </a:extLst>
          </p:cNvPr>
          <p:cNvPicPr>
            <a:picLocks noChangeAspect="1"/>
          </p:cNvPicPr>
          <p:nvPr/>
        </p:nvPicPr>
        <p:blipFill>
          <a:blip r:embed="rId5"/>
          <a:stretch>
            <a:fillRect/>
          </a:stretch>
        </p:blipFill>
        <p:spPr>
          <a:xfrm>
            <a:off x="7581905" y="3481649"/>
            <a:ext cx="4105848" cy="647790"/>
          </a:xfrm>
          <a:prstGeom prst="rect">
            <a:avLst/>
          </a:prstGeom>
        </p:spPr>
      </p:pic>
    </p:spTree>
    <p:extLst>
      <p:ext uri="{BB962C8B-B14F-4D97-AF65-F5344CB8AC3E}">
        <p14:creationId xmlns:p14="http://schemas.microsoft.com/office/powerpoint/2010/main" val="265534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3017A-3CC1-3B19-54E7-A0D5D96DAC8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D5B51A2-167F-54D7-7020-E66C4E09D4C5}"/>
              </a:ext>
            </a:extLst>
          </p:cNvPr>
          <p:cNvSpPr>
            <a:spLocks noGrp="1"/>
          </p:cNvSpPr>
          <p:nvPr>
            <p:ph type="title"/>
          </p:nvPr>
        </p:nvSpPr>
        <p:spPr>
          <a:xfrm>
            <a:off x="2058971" y="941843"/>
            <a:ext cx="5832450" cy="438398"/>
          </a:xfrm>
        </p:spPr>
        <p:txBody>
          <a:bodyPr/>
          <a:lstStyle/>
          <a:p>
            <a:r>
              <a:rPr lang="de-DE" dirty="0"/>
              <a:t>Next </a:t>
            </a:r>
            <a:r>
              <a:rPr lang="de-DE" dirty="0" err="1"/>
              <a:t>Steps</a:t>
            </a:r>
            <a:endParaRPr lang="de-DE" dirty="0"/>
          </a:p>
        </p:txBody>
      </p:sp>
      <p:sp>
        <p:nvSpPr>
          <p:cNvPr id="6" name="Rectangle 3">
            <a:extLst>
              <a:ext uri="{FF2B5EF4-FFF2-40B4-BE49-F238E27FC236}">
                <a16:creationId xmlns:a16="http://schemas.microsoft.com/office/drawing/2014/main" id="{F5BB6BF2-AFF0-636E-0476-2805DA107F7E}"/>
              </a:ext>
            </a:extLst>
          </p:cNvPr>
          <p:cNvSpPr>
            <a:spLocks noGrp="1" noChangeArrowheads="1"/>
          </p:cNvSpPr>
          <p:nvPr>
            <p:ph sz="half" idx="1"/>
          </p:nvPr>
        </p:nvSpPr>
        <p:spPr bwMode="auto">
          <a:xfrm>
            <a:off x="2057400" y="1787103"/>
            <a:ext cx="71564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dirty="0">
                <a:latin typeface="Arial" panose="020B0604020202020204" pitchFamily="34" charset="0"/>
              </a:rPr>
              <a:t> Fine-tune clustering algorithms</a:t>
            </a:r>
          </a:p>
          <a:p>
            <a:pPr marL="0" indent="0" eaLnBrk="0" fontAlgn="base" hangingPunct="0">
              <a:lnSpc>
                <a:spcPct val="100000"/>
              </a:lnSpc>
              <a:spcBef>
                <a:spcPct val="0"/>
              </a:spcBef>
              <a:spcAft>
                <a:spcPct val="0"/>
              </a:spcAft>
              <a:buFontTx/>
              <a:buChar char="•"/>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dirty="0">
                <a:latin typeface="Arial" panose="020B0604020202020204" pitchFamily="34" charset="0"/>
              </a:rPr>
              <a:t> Card sorting to extract categories &amp; subcategories</a:t>
            </a:r>
          </a:p>
          <a:p>
            <a:pPr marL="0"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dirty="0">
                <a:latin typeface="Arial" panose="020B0604020202020204" pitchFamily="34" charset="0"/>
              </a:rPr>
              <a:t> Evaluation using survey experiment</a:t>
            </a:r>
          </a:p>
          <a:p>
            <a:pPr marL="403225" lvl="1" indent="0" eaLnBrk="0" fontAlgn="base" hangingPunct="0">
              <a:lnSpc>
                <a:spcPct val="100000"/>
              </a:lnSpc>
              <a:spcBef>
                <a:spcPct val="0"/>
              </a:spcBef>
              <a:spcAft>
                <a:spcPct val="0"/>
              </a:spcAft>
              <a:buFontTx/>
              <a:buChar char="•"/>
            </a:pPr>
            <a:endParaRPr lang="en-US" altLang="en-US" dirty="0">
              <a:latin typeface="Arial" panose="020B0604020202020204" pitchFamily="34" charset="0"/>
            </a:endParaRPr>
          </a:p>
          <a:p>
            <a:pPr marL="403225" lvl="1" indent="0" eaLnBrk="0" fontAlgn="base" hangingPunct="0">
              <a:lnSpc>
                <a:spcPct val="100000"/>
              </a:lnSpc>
              <a:spcBef>
                <a:spcPct val="0"/>
              </a:spcBef>
              <a:spcAft>
                <a:spcPct val="0"/>
              </a:spcAft>
              <a:buNone/>
            </a:pPr>
            <a:endParaRPr lang="en-US" altLang="en-US" dirty="0">
              <a:latin typeface="Arial" panose="020B0604020202020204" pitchFamily="34" charset="0"/>
            </a:endParaRPr>
          </a:p>
        </p:txBody>
      </p:sp>
    </p:spTree>
    <p:extLst>
      <p:ext uri="{BB962C8B-B14F-4D97-AF65-F5344CB8AC3E}">
        <p14:creationId xmlns:p14="http://schemas.microsoft.com/office/powerpoint/2010/main" val="3320678494"/>
      </p:ext>
    </p:extLst>
  </p:cSld>
  <p:clrMapOvr>
    <a:masterClrMapping/>
  </p:clrMapOvr>
</p:sld>
</file>

<file path=ppt/theme/theme1.xml><?xml version="1.0" encoding="utf-8"?>
<a:theme xmlns:a="http://schemas.openxmlformats.org/drawingml/2006/main" name="UOL">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lnSpc>
            <a:spcPct val="110000"/>
          </a:lnSpc>
          <a:defRPr spc="3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a:lnSpc>
            <a:spcPct val="110000"/>
          </a:lnSpc>
          <a:defRPr spc="30" dirty="0" err="1" smtClean="0"/>
        </a:defPPr>
      </a:lstStyle>
    </a:txDef>
  </a:objectDefaults>
  <a:extraClrSchemeLst/>
  <a:custClrLst>
    <a:custClr name="Grün 1">
      <a:srgbClr val="00786B"/>
    </a:custClr>
    <a:custClr name="Grün 2">
      <a:srgbClr val="00A97A"/>
    </a:custClr>
    <a:custClr name="Grün 3">
      <a:srgbClr val="95C11F"/>
    </a:custClr>
    <a:custClr name="Grün 4">
      <a:srgbClr val="C8D300"/>
    </a:custClr>
    <a:custClr name="Orange 1">
      <a:srgbClr val="D53D0E"/>
    </a:custClr>
    <a:custClr name="Orange 2">
      <a:srgbClr val="EE7203"/>
    </a:custClr>
    <a:custClr name="Orange 3">
      <a:srgbClr val="F39200"/>
    </a:custClr>
    <a:custClr name="Orange 4">
      <a:srgbClr val="FDC300"/>
    </a:custClr>
  </a:custClrLst>
  <a:extLst>
    <a:ext uri="{05A4C25C-085E-4340-85A3-A5531E510DB2}">
      <thm15:themeFamily xmlns:thm15="http://schemas.microsoft.com/office/thememl/2012/main" name="UOL_PowerPoint_16x9.potx" id="{F374DE9F-0D6B-4D2F-A18F-ABD4DBD5F391}" vid="{4E2C0FA1-9A88-4104-B52A-031F2A7C2746}"/>
    </a:ext>
  </a:extLst>
</a:theme>
</file>

<file path=ppt/theme/theme2.xml><?xml version="1.0" encoding="utf-8"?>
<a:theme xmlns:a="http://schemas.openxmlformats.org/drawingml/2006/main" name="Office">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Benutzerdefiniert 6">
      <a:dk1>
        <a:sysClr val="windowText" lastClr="000000"/>
      </a:dk1>
      <a:lt1>
        <a:sysClr val="window" lastClr="FFFFFF"/>
      </a:lt1>
      <a:dk2>
        <a:srgbClr val="003F6B"/>
      </a:dk2>
      <a:lt2>
        <a:srgbClr val="A5A5A5"/>
      </a:lt2>
      <a:accent1>
        <a:srgbClr val="004F9F"/>
      </a:accent1>
      <a:accent2>
        <a:srgbClr val="00ABDA"/>
      </a:accent2>
      <a:accent3>
        <a:srgbClr val="5BC5F2"/>
      </a:accent3>
      <a:accent4>
        <a:srgbClr val="A1DAF8"/>
      </a:accent4>
      <a:accent5>
        <a:srgbClr val="00786B"/>
      </a:accent5>
      <a:accent6>
        <a:srgbClr val="D53D0E"/>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PowerPoint-Vorlage__16-zu-9-Format_</Template>
  <TotalTime>111</TotalTime>
  <Words>243</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Symbol</vt:lpstr>
      <vt:lpstr>UOL</vt:lpstr>
      <vt:lpstr>Innovating City Issue Reporting: Progress Update</vt:lpstr>
      <vt:lpstr>Introduction</vt:lpstr>
      <vt:lpstr>Research Progress</vt:lpstr>
      <vt:lpstr>Think-Aloud results</vt:lpstr>
      <vt:lpstr>Prototype</vt:lpstr>
      <vt:lpstr>Preparing Data</vt:lpstr>
      <vt:lpstr>BERT-Topic-Model</vt:lpstr>
      <vt:lpstr>Kmeans-Clustering-Model</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Innovating City Issue Reporting: Progress Update</dc:title>
  <dc:creator>Minu Lee</dc:creator>
  <cp:lastModifiedBy>Minu Lee</cp:lastModifiedBy>
  <cp:revision>12</cp:revision>
  <dcterms:created xsi:type="dcterms:W3CDTF">2025-05-06T14:33:15Z</dcterms:created>
  <dcterms:modified xsi:type="dcterms:W3CDTF">2025-06-17T15:47:11Z</dcterms:modified>
</cp:coreProperties>
</file>