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ontserrat Bold" charset="1" panose="00000800000000000000"/>
      <p:regular r:id="rId15"/>
    </p:embeddedFont>
    <p:embeddedFont>
      <p:font typeface="Canva Sans Bold" charset="1" panose="020B0803030501040103"/>
      <p:regular r:id="rId16"/>
    </p:embeddedFont>
    <p:embeddedFont>
      <p:font typeface="Canva Sans" charset="1" panose="020B0503030501040103"/>
      <p:regular r:id="rId17"/>
    </p:embeddedFont>
    <p:embeddedFont>
      <p:font typeface="Roca One Bold" charset="1" panose="00000800000000000000"/>
      <p:regular r:id="rId18"/>
    </p:embeddedFont>
    <p:embeddedFont>
      <p:font typeface="Montserrat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jpe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Relationship Id="rId4" Target="../media/image12.jpeg" Type="http://schemas.openxmlformats.org/officeDocument/2006/relationships/image"/><Relationship Id="rId5" Target="../media/image1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06515" y="3922745"/>
            <a:ext cx="10074970" cy="164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b="true" sz="96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BRAINY-BOT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406845" y="6014600"/>
            <a:ext cx="747430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 spc="48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AI-CHATBOT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5553087" y="5678116"/>
            <a:ext cx="7181826" cy="0"/>
          </a:xfrm>
          <a:prstGeom prst="line">
            <a:avLst/>
          </a:prstGeom>
          <a:ln cap="flat" w="47625">
            <a:solidFill>
              <a:srgbClr val="A28231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56027" y="-429649"/>
            <a:ext cx="11534965" cy="11534919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4986" t="-2054" r="0" b="-2054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22478" y="2141658"/>
            <a:ext cx="506222" cy="467565"/>
          </a:xfrm>
          <a:custGeom>
            <a:avLst/>
            <a:gdLst/>
            <a:ahLst/>
            <a:cxnLst/>
            <a:rect r="r" b="b" t="t" l="l"/>
            <a:pathLst>
              <a:path h="467565" w="506222">
                <a:moveTo>
                  <a:pt x="0" y="0"/>
                </a:moveTo>
                <a:lnTo>
                  <a:pt x="506222" y="0"/>
                </a:lnTo>
                <a:lnTo>
                  <a:pt x="506222" y="467566"/>
                </a:lnTo>
                <a:lnTo>
                  <a:pt x="0" y="46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62025"/>
            <a:ext cx="9874215" cy="613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b="true" sz="36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CHALLENGES IN EDUCATION IN NEPAL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76325" y="2206670"/>
            <a:ext cx="10543187" cy="1234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1D1D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Geographical Barriers: </a:t>
            </a:r>
            <a:r>
              <a:rPr lang="en-US" sz="2400">
                <a:solidFill>
                  <a:srgbClr val="1D1D1F"/>
                </a:solidFill>
                <a:latin typeface="Canva Sans"/>
                <a:ea typeface="Canva Sans"/>
                <a:cs typeface="Canva Sans"/>
                <a:sym typeface="Canva Sans"/>
              </a:rPr>
              <a:t>Remote areas and hilly terrain make it difficult for children to reach schools.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22478" y="3355330"/>
            <a:ext cx="506222" cy="467565"/>
          </a:xfrm>
          <a:custGeom>
            <a:avLst/>
            <a:gdLst/>
            <a:ahLst/>
            <a:cxnLst/>
            <a:rect r="r" b="b" t="t" l="l"/>
            <a:pathLst>
              <a:path h="467565" w="506222">
                <a:moveTo>
                  <a:pt x="0" y="0"/>
                </a:moveTo>
                <a:lnTo>
                  <a:pt x="506222" y="0"/>
                </a:lnTo>
                <a:lnTo>
                  <a:pt x="506222" y="467566"/>
                </a:lnTo>
                <a:lnTo>
                  <a:pt x="0" y="46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3428" y="4799628"/>
            <a:ext cx="506222" cy="467565"/>
          </a:xfrm>
          <a:custGeom>
            <a:avLst/>
            <a:gdLst/>
            <a:ahLst/>
            <a:cxnLst/>
            <a:rect r="r" b="b" t="t" l="l"/>
            <a:pathLst>
              <a:path h="467565" w="506222">
                <a:moveTo>
                  <a:pt x="0" y="0"/>
                </a:moveTo>
                <a:lnTo>
                  <a:pt x="506222" y="0"/>
                </a:lnTo>
                <a:lnTo>
                  <a:pt x="506222" y="467566"/>
                </a:lnTo>
                <a:lnTo>
                  <a:pt x="0" y="46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76325" y="4856778"/>
            <a:ext cx="9965842" cy="165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1D1D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Insufficient Infrastructure: </a:t>
            </a:r>
            <a:r>
              <a:rPr lang="en-US" sz="2400">
                <a:solidFill>
                  <a:srgbClr val="1D1D1F"/>
                </a:solidFill>
                <a:latin typeface="Canva Sans"/>
                <a:ea typeface="Canva Sans"/>
                <a:cs typeface="Canva Sans"/>
                <a:sym typeface="Canva Sans"/>
              </a:rPr>
              <a:t>Lack of adequate classrooms, furniture, and facilities like libraries or laboratories.</a:t>
            </a:r>
          </a:p>
          <a:p>
            <a:pPr algn="ctr">
              <a:lnSpc>
                <a:spcPts val="3360"/>
              </a:lnSpc>
            </a:pPr>
          </a:p>
          <a:p>
            <a:pPr algn="ctr">
              <a:lnSpc>
                <a:spcPts val="336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76325" y="3422192"/>
            <a:ext cx="10260906" cy="1234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1D1D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Untrained Teache</a:t>
            </a:r>
            <a:r>
              <a:rPr lang="en-US" b="true" sz="2400">
                <a:solidFill>
                  <a:srgbClr val="1D1D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rs: </a:t>
            </a:r>
            <a:r>
              <a:rPr lang="en-US" sz="2400">
                <a:solidFill>
                  <a:srgbClr val="1D1D1F"/>
                </a:solidFill>
                <a:latin typeface="Canva Sans"/>
                <a:ea typeface="Canva Sans"/>
                <a:cs typeface="Canva Sans"/>
                <a:sym typeface="Canva Sans"/>
              </a:rPr>
              <a:t>Many teachers lack professional training and use outdated teaching methods.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56027" y="-429649"/>
            <a:ext cx="11534965" cy="11534919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4986" t="-2054" r="0" b="-2054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22478" y="3444772"/>
            <a:ext cx="506222" cy="467565"/>
          </a:xfrm>
          <a:custGeom>
            <a:avLst/>
            <a:gdLst/>
            <a:ahLst/>
            <a:cxnLst/>
            <a:rect r="r" b="b" t="t" l="l"/>
            <a:pathLst>
              <a:path h="467565" w="506222">
                <a:moveTo>
                  <a:pt x="0" y="0"/>
                </a:moveTo>
                <a:lnTo>
                  <a:pt x="506222" y="0"/>
                </a:lnTo>
                <a:lnTo>
                  <a:pt x="506222" y="467565"/>
                </a:lnTo>
                <a:lnTo>
                  <a:pt x="0" y="4675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62025"/>
            <a:ext cx="10127327" cy="613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b="true" sz="36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OUR SOLUTION: AI BOTS FOR EDUCATION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5850" y="3516097"/>
            <a:ext cx="1054318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1D1D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AI-powered bots to assist teachers and students.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22478" y="4715407"/>
            <a:ext cx="506222" cy="467565"/>
          </a:xfrm>
          <a:custGeom>
            <a:avLst/>
            <a:gdLst/>
            <a:ahLst/>
            <a:cxnLst/>
            <a:rect r="r" b="b" t="t" l="l"/>
            <a:pathLst>
              <a:path h="467565" w="506222">
                <a:moveTo>
                  <a:pt x="0" y="0"/>
                </a:moveTo>
                <a:lnTo>
                  <a:pt x="506222" y="0"/>
                </a:lnTo>
                <a:lnTo>
                  <a:pt x="506222" y="467566"/>
                </a:lnTo>
                <a:lnTo>
                  <a:pt x="0" y="46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9976" y="4765778"/>
            <a:ext cx="8679224" cy="396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1D1D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Facilitates personalized learning experiences.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22478" y="5798303"/>
            <a:ext cx="506222" cy="467565"/>
          </a:xfrm>
          <a:custGeom>
            <a:avLst/>
            <a:gdLst/>
            <a:ahLst/>
            <a:cxnLst/>
            <a:rect r="r" b="b" t="t" l="l"/>
            <a:pathLst>
              <a:path h="467565" w="506222">
                <a:moveTo>
                  <a:pt x="0" y="0"/>
                </a:moveTo>
                <a:lnTo>
                  <a:pt x="506222" y="0"/>
                </a:lnTo>
                <a:lnTo>
                  <a:pt x="506222" y="467566"/>
                </a:lnTo>
                <a:lnTo>
                  <a:pt x="0" y="46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09650" y="5858199"/>
            <a:ext cx="5777075" cy="815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1D1D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Bridges the gap between student and Techonology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22478" y="6883088"/>
            <a:ext cx="506222" cy="467565"/>
          </a:xfrm>
          <a:custGeom>
            <a:avLst/>
            <a:gdLst/>
            <a:ahLst/>
            <a:cxnLst/>
            <a:rect r="r" b="b" t="t" l="l"/>
            <a:pathLst>
              <a:path h="467565" w="506222">
                <a:moveTo>
                  <a:pt x="0" y="0"/>
                </a:moveTo>
                <a:lnTo>
                  <a:pt x="506222" y="0"/>
                </a:lnTo>
                <a:lnTo>
                  <a:pt x="506222" y="467566"/>
                </a:lnTo>
                <a:lnTo>
                  <a:pt x="0" y="46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17728" y="6940238"/>
            <a:ext cx="8679224" cy="81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1D1D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Enables teachers to focus on impactful teaching by automating routine tasks.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56027" y="-429649"/>
            <a:ext cx="11534965" cy="11534919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4986" t="-2054" r="0" b="-2054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22478" y="3444772"/>
            <a:ext cx="506222" cy="467565"/>
          </a:xfrm>
          <a:custGeom>
            <a:avLst/>
            <a:gdLst/>
            <a:ahLst/>
            <a:cxnLst/>
            <a:rect r="r" b="b" t="t" l="l"/>
            <a:pathLst>
              <a:path h="467565" w="506222">
                <a:moveTo>
                  <a:pt x="0" y="0"/>
                </a:moveTo>
                <a:lnTo>
                  <a:pt x="506222" y="0"/>
                </a:lnTo>
                <a:lnTo>
                  <a:pt x="506222" y="467565"/>
                </a:lnTo>
                <a:lnTo>
                  <a:pt x="0" y="4675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62025"/>
            <a:ext cx="9874215" cy="1251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b="true" sz="36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ACCESSIBILITY FOR DIVERSE LEARNERS &amp; PERSONALIZATION OF LEARNING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5850" y="3099435"/>
            <a:ext cx="10543187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1D1D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Inclusive Education: </a:t>
            </a:r>
            <a:r>
              <a:rPr lang="en-US" sz="2400">
                <a:solidFill>
                  <a:srgbClr val="1D1D1F"/>
                </a:solidFill>
                <a:latin typeface="Canva Sans"/>
                <a:ea typeface="Canva Sans"/>
                <a:cs typeface="Canva Sans"/>
                <a:sym typeface="Canva Sans"/>
              </a:rPr>
              <a:t>Helps Students with disabilities(e.g., visual or hearing impairments) </a:t>
            </a:r>
            <a:r>
              <a:rPr lang="en-US" sz="2400">
                <a:solidFill>
                  <a:srgbClr val="1D1D1F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2400">
                <a:solidFill>
                  <a:srgbClr val="1D1D1F"/>
                </a:solidFill>
                <a:latin typeface="Canva Sans"/>
                <a:ea typeface="Canva Sans"/>
                <a:cs typeface="Canva Sans"/>
                <a:sym typeface="Canva Sans"/>
              </a:rPr>
              <a:t>hrough speech-to-text, text-to-speech</a:t>
            </a:r>
            <a:r>
              <a:rPr lang="en-US" sz="2400" b="true">
                <a:solidFill>
                  <a:srgbClr val="1D1D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22478" y="4715407"/>
            <a:ext cx="506222" cy="467565"/>
          </a:xfrm>
          <a:custGeom>
            <a:avLst/>
            <a:gdLst/>
            <a:ahLst/>
            <a:cxnLst/>
            <a:rect r="r" b="b" t="t" l="l"/>
            <a:pathLst>
              <a:path h="467565" w="506222">
                <a:moveTo>
                  <a:pt x="0" y="0"/>
                </a:moveTo>
                <a:lnTo>
                  <a:pt x="506222" y="0"/>
                </a:lnTo>
                <a:lnTo>
                  <a:pt x="506222" y="467566"/>
                </a:lnTo>
                <a:lnTo>
                  <a:pt x="0" y="46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85850" y="4756253"/>
            <a:ext cx="8679224" cy="81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1D1D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Language Support:</a:t>
            </a:r>
            <a:r>
              <a:rPr lang="en-US" sz="2400">
                <a:solidFill>
                  <a:srgbClr val="1D1D1F"/>
                </a:solidFill>
                <a:latin typeface="Canva Sans"/>
                <a:ea typeface="Canva Sans"/>
                <a:cs typeface="Canva Sans"/>
                <a:sym typeface="Canva Sans"/>
              </a:rPr>
              <a:t> NLP can provide translations, grammar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1D1D1F"/>
                </a:solidFill>
                <a:latin typeface="Canva Sans"/>
                <a:ea typeface="Canva Sans"/>
                <a:cs typeface="Canva Sans"/>
                <a:sym typeface="Canva Sans"/>
              </a:rPr>
              <a:t> corrections, and support for multiple languages.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22478" y="5798303"/>
            <a:ext cx="9242596" cy="856185"/>
            <a:chOff x="0" y="0"/>
            <a:chExt cx="12323461" cy="11415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74963" cy="623421"/>
            </a:xfrm>
            <a:custGeom>
              <a:avLst/>
              <a:gdLst/>
              <a:ahLst/>
              <a:cxnLst/>
              <a:rect r="r" b="b" t="t" l="l"/>
              <a:pathLst>
                <a:path h="623421" w="674963">
                  <a:moveTo>
                    <a:pt x="0" y="0"/>
                  </a:moveTo>
                  <a:lnTo>
                    <a:pt x="674963" y="0"/>
                  </a:lnTo>
                  <a:lnTo>
                    <a:pt x="674963" y="623421"/>
                  </a:lnTo>
                  <a:lnTo>
                    <a:pt x="0" y="623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751163" y="67161"/>
              <a:ext cx="11572298" cy="10744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400" b="true">
                  <a:solidFill>
                    <a:srgbClr val="1D1D1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24/7 Availability: </a:t>
              </a:r>
              <a:r>
                <a:rPr lang="en-US" sz="2400">
                  <a:solidFill>
                    <a:srgbClr val="1D1D1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The chatbot is always accessible ,offering round-the-clock assistance to students.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22478" y="6883088"/>
            <a:ext cx="506222" cy="467565"/>
          </a:xfrm>
          <a:custGeom>
            <a:avLst/>
            <a:gdLst/>
            <a:ahLst/>
            <a:cxnLst/>
            <a:rect r="r" b="b" t="t" l="l"/>
            <a:pathLst>
              <a:path h="467565" w="506222">
                <a:moveTo>
                  <a:pt x="0" y="0"/>
                </a:moveTo>
                <a:lnTo>
                  <a:pt x="506222" y="0"/>
                </a:lnTo>
                <a:lnTo>
                  <a:pt x="506222" y="467566"/>
                </a:lnTo>
                <a:lnTo>
                  <a:pt x="0" y="46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94639" y="6921188"/>
            <a:ext cx="8679224" cy="1234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1D1D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Adaptive Learning: </a:t>
            </a:r>
            <a:r>
              <a:rPr lang="en-US" sz="2400">
                <a:solidFill>
                  <a:srgbClr val="1D1D1F"/>
                </a:solidFill>
                <a:latin typeface="Canva Sans"/>
                <a:ea typeface="Canva Sans"/>
                <a:cs typeface="Canva Sans"/>
                <a:sym typeface="Canva Sans"/>
              </a:rPr>
              <a:t>NLP can assess a student’s level of understanding and adjust explanations, questions, or resources accordingly.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12953" y="8460428"/>
            <a:ext cx="506222" cy="467565"/>
          </a:xfrm>
          <a:custGeom>
            <a:avLst/>
            <a:gdLst/>
            <a:ahLst/>
            <a:cxnLst/>
            <a:rect r="r" b="b" t="t" l="l"/>
            <a:pathLst>
              <a:path h="467565" w="506222">
                <a:moveTo>
                  <a:pt x="0" y="0"/>
                </a:moveTo>
                <a:lnTo>
                  <a:pt x="506222" y="0"/>
                </a:lnTo>
                <a:lnTo>
                  <a:pt x="506222" y="467565"/>
                </a:lnTo>
                <a:lnTo>
                  <a:pt x="0" y="4675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93928" y="8539373"/>
            <a:ext cx="8679224" cy="81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1D1D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Customized Responses: </a:t>
            </a:r>
            <a:r>
              <a:rPr lang="en-US" sz="2400">
                <a:solidFill>
                  <a:srgbClr val="1D1D1F"/>
                </a:solidFill>
                <a:latin typeface="Canva Sans"/>
                <a:ea typeface="Canva Sans"/>
                <a:cs typeface="Canva Sans"/>
                <a:sym typeface="Canva Sans"/>
              </a:rPr>
              <a:t>Tailors answers based on the student’s specific needs and context.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04671" y="-429649"/>
            <a:ext cx="11286320" cy="11534919"/>
            <a:chOff x="0" y="0"/>
            <a:chExt cx="6213121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13121" cy="6349975"/>
            </a:xfrm>
            <a:custGeom>
              <a:avLst/>
              <a:gdLst/>
              <a:ahLst/>
              <a:cxnLst/>
              <a:rect r="r" b="b" t="t" l="l"/>
              <a:pathLst>
                <a:path h="6349975" w="6213121">
                  <a:moveTo>
                    <a:pt x="6213121" y="3175025"/>
                  </a:moveTo>
                  <a:cubicBezTo>
                    <a:pt x="6213121" y="4928451"/>
                    <a:pt x="4822239" y="6349975"/>
                    <a:pt x="3106560" y="6349975"/>
                  </a:cubicBezTo>
                  <a:cubicBezTo>
                    <a:pt x="1390857" y="6349975"/>
                    <a:pt x="0" y="4928451"/>
                    <a:pt x="0" y="3175025"/>
                  </a:cubicBezTo>
                  <a:cubicBezTo>
                    <a:pt x="0" y="1421511"/>
                    <a:pt x="1390857" y="0"/>
                    <a:pt x="3106560" y="0"/>
                  </a:cubicBezTo>
                  <a:cubicBezTo>
                    <a:pt x="4822264" y="0"/>
                    <a:pt x="6213121" y="1421511"/>
                    <a:pt x="6213121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4986" t="-932" r="0" b="-932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79628" y="2866140"/>
            <a:ext cx="506222" cy="467565"/>
          </a:xfrm>
          <a:custGeom>
            <a:avLst/>
            <a:gdLst/>
            <a:ahLst/>
            <a:cxnLst/>
            <a:rect r="r" b="b" t="t" l="l"/>
            <a:pathLst>
              <a:path h="467565" w="506222">
                <a:moveTo>
                  <a:pt x="0" y="0"/>
                </a:moveTo>
                <a:lnTo>
                  <a:pt x="506222" y="0"/>
                </a:lnTo>
                <a:lnTo>
                  <a:pt x="506222" y="467566"/>
                </a:lnTo>
                <a:lnTo>
                  <a:pt x="0" y="46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26757" y="1228725"/>
            <a:ext cx="9874215" cy="613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b="true" sz="36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IMPACT OF AI BOTS IN NEPAL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22478" y="4509845"/>
            <a:ext cx="506222" cy="467565"/>
          </a:xfrm>
          <a:custGeom>
            <a:avLst/>
            <a:gdLst/>
            <a:ahLst/>
            <a:cxnLst/>
            <a:rect r="r" b="b" t="t" l="l"/>
            <a:pathLst>
              <a:path h="467565" w="506222">
                <a:moveTo>
                  <a:pt x="0" y="0"/>
                </a:moveTo>
                <a:lnTo>
                  <a:pt x="506222" y="0"/>
                </a:lnTo>
                <a:lnTo>
                  <a:pt x="506222" y="467566"/>
                </a:lnTo>
                <a:lnTo>
                  <a:pt x="0" y="46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9628" y="6050713"/>
            <a:ext cx="506222" cy="467565"/>
          </a:xfrm>
          <a:custGeom>
            <a:avLst/>
            <a:gdLst/>
            <a:ahLst/>
            <a:cxnLst/>
            <a:rect r="r" b="b" t="t" l="l"/>
            <a:pathLst>
              <a:path h="467565" w="506222">
                <a:moveTo>
                  <a:pt x="0" y="0"/>
                </a:moveTo>
                <a:lnTo>
                  <a:pt x="506222" y="0"/>
                </a:lnTo>
                <a:lnTo>
                  <a:pt x="506222" y="467566"/>
                </a:lnTo>
                <a:lnTo>
                  <a:pt x="0" y="46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58295" y="2894715"/>
            <a:ext cx="10070177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1D1D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Language Support: </a:t>
            </a:r>
            <a:r>
              <a:rPr lang="en-US" sz="2399">
                <a:solidFill>
                  <a:srgbClr val="1D1D1F"/>
                </a:solidFill>
                <a:latin typeface="Canva Sans"/>
                <a:ea typeface="Canva Sans"/>
                <a:cs typeface="Canva Sans"/>
                <a:sym typeface="Canva Sans"/>
              </a:rPr>
              <a:t>Bots with multilingual capabilities can help bridge language barriers, supporting Nepali and regional languages</a:t>
            </a:r>
            <a:r>
              <a:rPr lang="en-US" sz="2399" b="true">
                <a:solidFill>
                  <a:srgbClr val="1D1D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9128" y="4602480"/>
            <a:ext cx="10269187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b="true">
                <a:solidFill>
                  <a:srgbClr val="1D1D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Access to Resources: </a:t>
            </a:r>
            <a:r>
              <a:rPr lang="en-US" sz="2399">
                <a:solidFill>
                  <a:srgbClr val="1D1D1F"/>
                </a:solidFill>
                <a:latin typeface="Canva Sans"/>
                <a:ea typeface="Canva Sans"/>
                <a:cs typeface="Canva Sans"/>
                <a:sym typeface="Canva Sans"/>
              </a:rPr>
              <a:t>Students in remote areas can access       educational materials through mobile-friendly AI bots, </a:t>
            </a:r>
          </a:p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1D1D1F"/>
                </a:solidFill>
                <a:latin typeface="Canva Sans"/>
                <a:ea typeface="Canva Sans"/>
                <a:cs typeface="Canva Sans"/>
                <a:sym typeface="Canva Sans"/>
              </a:rPr>
              <a:t>overcoming geographical limitations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2025" y="6107863"/>
            <a:ext cx="10571933" cy="1234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1D1D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Teacher Support: </a:t>
            </a:r>
            <a:r>
              <a:rPr lang="en-US" sz="2400">
                <a:solidFill>
                  <a:srgbClr val="1D1D1F"/>
                </a:solidFill>
                <a:latin typeface="Canva Sans"/>
                <a:ea typeface="Canva Sans"/>
                <a:cs typeface="Canva Sans"/>
                <a:sym typeface="Canva Sans"/>
              </a:rPr>
              <a:t>AI bots can assist educators with lesson planning, grading, and administrative tasks, reducing their workload.</a:t>
            </a:r>
          </a:p>
          <a:p>
            <a:pPr algn="ctr">
              <a:lnSpc>
                <a:spcPts val="336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74500" y="6086899"/>
            <a:ext cx="3669500" cy="3559107"/>
          </a:xfrm>
          <a:custGeom>
            <a:avLst/>
            <a:gdLst/>
            <a:ahLst/>
            <a:cxnLst/>
            <a:rect r="r" b="b" t="t" l="l"/>
            <a:pathLst>
              <a:path h="3559107" w="3669500">
                <a:moveTo>
                  <a:pt x="0" y="0"/>
                </a:moveTo>
                <a:lnTo>
                  <a:pt x="3669500" y="0"/>
                </a:lnTo>
                <a:lnTo>
                  <a:pt x="3669500" y="3559108"/>
                </a:lnTo>
                <a:lnTo>
                  <a:pt x="0" y="3559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373" t="0" r="-4705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7248" y="6138251"/>
            <a:ext cx="3797260" cy="3507755"/>
          </a:xfrm>
          <a:custGeom>
            <a:avLst/>
            <a:gdLst/>
            <a:ahLst/>
            <a:cxnLst/>
            <a:rect r="r" b="b" t="t" l="l"/>
            <a:pathLst>
              <a:path h="3507755" w="3797260">
                <a:moveTo>
                  <a:pt x="0" y="0"/>
                </a:moveTo>
                <a:lnTo>
                  <a:pt x="3797260" y="0"/>
                </a:lnTo>
                <a:lnTo>
                  <a:pt x="3797260" y="3507756"/>
                </a:lnTo>
                <a:lnTo>
                  <a:pt x="0" y="35077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5951" r="0" b="-381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02236" y="6180754"/>
            <a:ext cx="3465253" cy="3465253"/>
          </a:xfrm>
          <a:custGeom>
            <a:avLst/>
            <a:gdLst/>
            <a:ahLst/>
            <a:cxnLst/>
            <a:rect r="r" b="b" t="t" l="l"/>
            <a:pathLst>
              <a:path h="3465253" w="3465253">
                <a:moveTo>
                  <a:pt x="0" y="0"/>
                </a:moveTo>
                <a:lnTo>
                  <a:pt x="3465253" y="0"/>
                </a:lnTo>
                <a:lnTo>
                  <a:pt x="3465253" y="3465253"/>
                </a:lnTo>
                <a:lnTo>
                  <a:pt x="0" y="34652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78792" y="6252649"/>
            <a:ext cx="3619581" cy="3393357"/>
          </a:xfrm>
          <a:custGeom>
            <a:avLst/>
            <a:gdLst/>
            <a:ahLst/>
            <a:cxnLst/>
            <a:rect r="r" b="b" t="t" l="l"/>
            <a:pathLst>
              <a:path h="3393357" w="3619581">
                <a:moveTo>
                  <a:pt x="0" y="0"/>
                </a:moveTo>
                <a:lnTo>
                  <a:pt x="3619581" y="0"/>
                </a:lnTo>
                <a:lnTo>
                  <a:pt x="3619581" y="3393358"/>
                </a:lnTo>
                <a:lnTo>
                  <a:pt x="0" y="33933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590383" y="5067724"/>
            <a:ext cx="3840158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b="true" sz="24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Chat Bot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14783" y="5067724"/>
            <a:ext cx="3840158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b="true" sz="24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Adaptive Learning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78792" y="5067724"/>
            <a:ext cx="3727225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b="true" sz="24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Customized Responses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0867" y="5067724"/>
            <a:ext cx="3803641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b="true" sz="24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Language Support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49757" y="1523472"/>
            <a:ext cx="5224188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OUR FEATURES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638633" y="1552047"/>
            <a:ext cx="6092029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b="true">
                <a:solidFill>
                  <a:srgbClr val="000000"/>
                </a:solidFill>
                <a:latin typeface="Roca One Bold"/>
                <a:ea typeface="Roca One Bold"/>
                <a:cs typeface="Roca One Bold"/>
                <a:sym typeface="Roca One Bold"/>
              </a:rPr>
              <a:t>Efficient Resource Management (ORMEngagement and Interactivity &amp; Scalability Integration) &amp; Cost-Effectiveness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0" y="5729712"/>
            <a:ext cx="4905369" cy="0"/>
          </a:xfrm>
          <a:prstGeom prst="line">
            <a:avLst/>
          </a:prstGeom>
          <a:ln cap="flat" w="47625">
            <a:solidFill>
              <a:srgbClr val="A282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0">
            <a:off x="5057775" y="5729712"/>
            <a:ext cx="4905375" cy="0"/>
          </a:xfrm>
          <a:prstGeom prst="line">
            <a:avLst/>
          </a:prstGeom>
          <a:ln cap="flat" w="47625">
            <a:solidFill>
              <a:srgbClr val="A282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4459742" y="5753524"/>
            <a:ext cx="5067300" cy="0"/>
          </a:xfrm>
          <a:prstGeom prst="line">
            <a:avLst/>
          </a:prstGeom>
          <a:ln cap="flat" w="47625">
            <a:solidFill>
              <a:srgbClr val="A282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0668000" y="5753524"/>
            <a:ext cx="3114675" cy="0"/>
          </a:xfrm>
          <a:prstGeom prst="line">
            <a:avLst/>
          </a:prstGeom>
          <a:ln cap="flat" w="47625">
            <a:solidFill>
              <a:srgbClr val="A28231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21058" y="1028700"/>
            <a:ext cx="3218421" cy="1980610"/>
          </a:xfrm>
          <a:custGeom>
            <a:avLst/>
            <a:gdLst/>
            <a:ahLst/>
            <a:cxnLst/>
            <a:rect r="r" b="b" t="t" l="l"/>
            <a:pathLst>
              <a:path h="1980610" w="3218421">
                <a:moveTo>
                  <a:pt x="0" y="0"/>
                </a:moveTo>
                <a:lnTo>
                  <a:pt x="3218420" y="0"/>
                </a:lnTo>
                <a:lnTo>
                  <a:pt x="3218420" y="1980610"/>
                </a:lnTo>
                <a:lnTo>
                  <a:pt x="0" y="19806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233" r="0" b="-42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21058" y="3111697"/>
            <a:ext cx="3218421" cy="1980610"/>
          </a:xfrm>
          <a:custGeom>
            <a:avLst/>
            <a:gdLst/>
            <a:ahLst/>
            <a:cxnLst/>
            <a:rect r="r" b="b" t="t" l="l"/>
            <a:pathLst>
              <a:path h="1980610" w="3218421">
                <a:moveTo>
                  <a:pt x="0" y="0"/>
                </a:moveTo>
                <a:lnTo>
                  <a:pt x="3218420" y="0"/>
                </a:lnTo>
                <a:lnTo>
                  <a:pt x="3218420" y="1980609"/>
                </a:lnTo>
                <a:lnTo>
                  <a:pt x="0" y="19806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131" r="0" b="-413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21058" y="5194694"/>
            <a:ext cx="3218421" cy="1980610"/>
          </a:xfrm>
          <a:custGeom>
            <a:avLst/>
            <a:gdLst/>
            <a:ahLst/>
            <a:cxnLst/>
            <a:rect r="r" b="b" t="t" l="l"/>
            <a:pathLst>
              <a:path h="1980610" w="3218421">
                <a:moveTo>
                  <a:pt x="0" y="0"/>
                </a:moveTo>
                <a:lnTo>
                  <a:pt x="3218420" y="0"/>
                </a:lnTo>
                <a:lnTo>
                  <a:pt x="3218420" y="1980609"/>
                </a:lnTo>
                <a:lnTo>
                  <a:pt x="0" y="19806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045" r="0" b="-504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21058" y="7277690"/>
            <a:ext cx="3218421" cy="1980610"/>
          </a:xfrm>
          <a:custGeom>
            <a:avLst/>
            <a:gdLst/>
            <a:ahLst/>
            <a:cxnLst/>
            <a:rect r="r" b="b" t="t" l="l"/>
            <a:pathLst>
              <a:path h="1980610" w="3218421">
                <a:moveTo>
                  <a:pt x="0" y="0"/>
                </a:moveTo>
                <a:lnTo>
                  <a:pt x="3218420" y="0"/>
                </a:lnTo>
                <a:lnTo>
                  <a:pt x="3218420" y="1980610"/>
                </a:lnTo>
                <a:lnTo>
                  <a:pt x="0" y="19806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930" t="0" r="-10930" b="0"/>
            </a:stretch>
          </a:blipFill>
        </p:spPr>
      </p:sp>
      <p:sp>
        <p:nvSpPr>
          <p:cNvPr name="AutoShape 6" id="6"/>
          <p:cNvSpPr/>
          <p:nvPr/>
        </p:nvSpPr>
        <p:spPr>
          <a:xfrm rot="0">
            <a:off x="11608435" y="1226397"/>
            <a:ext cx="1418771" cy="0"/>
          </a:xfrm>
          <a:prstGeom prst="line">
            <a:avLst/>
          </a:prstGeom>
          <a:ln cap="flat" w="47625">
            <a:solidFill>
              <a:srgbClr val="A282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11608435" y="3338335"/>
            <a:ext cx="1418771" cy="0"/>
          </a:xfrm>
          <a:prstGeom prst="line">
            <a:avLst/>
          </a:prstGeom>
          <a:ln cap="flat" w="47625">
            <a:solidFill>
              <a:srgbClr val="A282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11608435" y="5386866"/>
            <a:ext cx="1418771" cy="0"/>
          </a:xfrm>
          <a:prstGeom prst="line">
            <a:avLst/>
          </a:prstGeom>
          <a:ln cap="flat" w="47625">
            <a:solidFill>
              <a:srgbClr val="A282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0">
            <a:off x="11608435" y="7498360"/>
            <a:ext cx="1418771" cy="0"/>
          </a:xfrm>
          <a:prstGeom prst="line">
            <a:avLst/>
          </a:prstGeom>
          <a:ln cap="flat" w="47625">
            <a:solidFill>
              <a:srgbClr val="A282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897071" y="3446683"/>
            <a:ext cx="5224188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OUR SERVICE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25538" y="4647269"/>
            <a:ext cx="5369379" cy="2777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Brainy Bot offers AI-powered educational assistance tailored for both students and teachers.</a:t>
            </a:r>
          </a:p>
          <a:p>
            <a:pPr algn="l">
              <a:lnSpc>
                <a:spcPts val="3150"/>
              </a:lnSpc>
            </a:pPr>
          </a:p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Our services include  step-by-step explanations, and personalized learning.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608435" y="1523650"/>
            <a:ext cx="3725076" cy="379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  <a:spcBef>
                <a:spcPct val="0"/>
              </a:spcBef>
            </a:pPr>
            <a:r>
              <a:rPr lang="en-US" b="true" sz="24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AI-Powered Insights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608435" y="5695168"/>
            <a:ext cx="4231732" cy="379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  <a:spcBef>
                <a:spcPct val="0"/>
              </a:spcBef>
            </a:pPr>
            <a:r>
              <a:rPr lang="en-US" b="true" sz="24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Progress Tracking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608435" y="3577706"/>
            <a:ext cx="4231732" cy="379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  <a:spcBef>
                <a:spcPct val="0"/>
              </a:spcBef>
            </a:pPr>
            <a:r>
              <a:rPr lang="en-US" b="true" sz="24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Affordable Education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608435" y="7749668"/>
            <a:ext cx="4231732" cy="379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  <a:spcBef>
                <a:spcPct val="0"/>
              </a:spcBef>
            </a:pPr>
            <a:r>
              <a:rPr lang="en-US" b="true" sz="24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Skill Development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608435" y="2034372"/>
            <a:ext cx="5650865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Recommends educational or vocational resources based on user interests and market trends.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608435" y="4088428"/>
            <a:ext cx="5650865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Students in remote or underprivileged areas can access quality resources without needing physical infrastructure.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608435" y="6205891"/>
            <a:ext cx="5650865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Identifies areas where students with disabilities struggle and adapts to support their learning needs.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608435" y="8260391"/>
            <a:ext cx="4504178" cy="1577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Offers courses and real-world scenarios to develop critical thinking, decision-making, and technical skills.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56027" y="-429649"/>
            <a:ext cx="11534965" cy="11534919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4986" t="-2054" r="0" b="-2054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22478" y="3444772"/>
            <a:ext cx="506222" cy="467565"/>
          </a:xfrm>
          <a:custGeom>
            <a:avLst/>
            <a:gdLst/>
            <a:ahLst/>
            <a:cxnLst/>
            <a:rect r="r" b="b" t="t" l="l"/>
            <a:pathLst>
              <a:path h="467565" w="506222">
                <a:moveTo>
                  <a:pt x="0" y="0"/>
                </a:moveTo>
                <a:lnTo>
                  <a:pt x="506222" y="0"/>
                </a:lnTo>
                <a:lnTo>
                  <a:pt x="506222" y="467565"/>
                </a:lnTo>
                <a:lnTo>
                  <a:pt x="0" y="4675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27966" y="688658"/>
            <a:ext cx="9874215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b="true" sz="36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FUTURE VISION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5375" y="3509010"/>
            <a:ext cx="1054318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1D1D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Advanced topics (STEM subjects, competitive exam preparation).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22478" y="4715407"/>
            <a:ext cx="506222" cy="467565"/>
          </a:xfrm>
          <a:custGeom>
            <a:avLst/>
            <a:gdLst/>
            <a:ahLst/>
            <a:cxnLst/>
            <a:rect r="r" b="b" t="t" l="l"/>
            <a:pathLst>
              <a:path h="467565" w="506222">
                <a:moveTo>
                  <a:pt x="0" y="0"/>
                </a:moveTo>
                <a:lnTo>
                  <a:pt x="506222" y="0"/>
                </a:lnTo>
                <a:lnTo>
                  <a:pt x="506222" y="467566"/>
                </a:lnTo>
                <a:lnTo>
                  <a:pt x="0" y="46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75589" y="4756253"/>
            <a:ext cx="8679224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1D1D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Partnerships with NGOs, schools, and the government.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93351" y="5798303"/>
            <a:ext cx="506222" cy="467565"/>
          </a:xfrm>
          <a:custGeom>
            <a:avLst/>
            <a:gdLst/>
            <a:ahLst/>
            <a:cxnLst/>
            <a:rect r="r" b="b" t="t" l="l"/>
            <a:pathLst>
              <a:path h="467565" w="506222">
                <a:moveTo>
                  <a:pt x="0" y="0"/>
                </a:moveTo>
                <a:lnTo>
                  <a:pt x="506223" y="0"/>
                </a:lnTo>
                <a:lnTo>
                  <a:pt x="506223" y="467566"/>
                </a:lnTo>
                <a:lnTo>
                  <a:pt x="0" y="46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6201" y="5839149"/>
            <a:ext cx="8679224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1D1D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Expand to other regions facing similar challenges.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22478" y="6883088"/>
            <a:ext cx="506222" cy="467565"/>
          </a:xfrm>
          <a:custGeom>
            <a:avLst/>
            <a:gdLst/>
            <a:ahLst/>
            <a:cxnLst/>
            <a:rect r="r" b="b" t="t" l="l"/>
            <a:pathLst>
              <a:path h="467565" w="506222">
                <a:moveTo>
                  <a:pt x="0" y="0"/>
                </a:moveTo>
                <a:lnTo>
                  <a:pt x="506222" y="0"/>
                </a:lnTo>
                <a:lnTo>
                  <a:pt x="506222" y="467566"/>
                </a:lnTo>
                <a:lnTo>
                  <a:pt x="0" y="46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66089" y="6921188"/>
            <a:ext cx="8679224" cy="81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1D1D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Integration of voice-based interaction for users with low literacy levels.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06515" y="3922745"/>
            <a:ext cx="10074970" cy="164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b="true" sz="9600">
                <a:solidFill>
                  <a:srgbClr val="1D1D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8434614" y="5708403"/>
            <a:ext cx="1418771" cy="0"/>
          </a:xfrm>
          <a:prstGeom prst="line">
            <a:avLst/>
          </a:prstGeom>
          <a:ln cap="flat" w="47625">
            <a:solidFill>
              <a:srgbClr val="A28231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DAGdIpPQHpw</dc:identifier>
  <dcterms:modified xsi:type="dcterms:W3CDTF">2011-08-01T06:04:30Z</dcterms:modified>
  <cp:revision>1</cp:revision>
  <dc:title>brainyBot</dc:title>
</cp:coreProperties>
</file>