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0"/>
  </p:notesMasterIdLst>
  <p:sldIdLst>
    <p:sldId id="256" r:id="rId5"/>
    <p:sldId id="284" r:id="rId6"/>
    <p:sldId id="286" r:id="rId7"/>
    <p:sldId id="283" r:id="rId8"/>
    <p:sldId id="258" r:id="rId9"/>
    <p:sldId id="267" r:id="rId10"/>
    <p:sldId id="265" r:id="rId11"/>
    <p:sldId id="266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2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D0FF4-3A33-4C38-BD5B-7A929B6305C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5E00D-54F3-4D9D-9E59-31429E5E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026F163-837A-4D8C-86AB-0B2DD92926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469EDD8-9847-4BE4-9DB5-CC325D2CC5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0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0AB8874-94CA-41A8-8BF2-48FB822A2B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B2F0A38-82F4-438A-83D5-B694E733E6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19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6F1E2AD-C01F-473F-9B4D-3F2D168231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9E0637-BBF9-4F94-8243-4911F6B384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2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2FF06EB-451B-4208-8CB3-D8D7B64113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0CDE1DA-0820-46CF-A812-1E1007036E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54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14C429E-84C3-45B7-83CE-6F41F851F5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4A3E6A5-667E-447C-B0ED-B72071C437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76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6176214-1CF9-49E0-A9AC-9F398A48EE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155BBCE-61DB-4D0F-9285-EA5A6A234B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83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70DF1E3-4BAF-49AB-83C0-108B211CAA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783DC2-F67F-492F-B0A5-01243E6038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77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2CFD21D-30EF-48E8-A87F-8A146FD6C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219A2B0-A5B7-4853-9F64-A540825C90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46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ba.com/technology-to-improve-productiv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obilecomputing.techtarget.com/definition/tablet-PC" TargetMode="External"/><Relationship Id="rId2" Type="http://schemas.openxmlformats.org/officeDocument/2006/relationships/hyperlink" Target="https://en.wikipedia.org/wiki/Smartpho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M" dirty="0"/>
              <a:t>Mobile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M" dirty="0"/>
              <a:t>Introduction, Basic Concepts, Mobile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5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Traditional Trends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712891"/>
            <a:ext cx="7601601" cy="432847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Relevant to older mobile systems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Made use of older mobile operating systems such as: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Palm OS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Psion OS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Symbian OS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Technologies used: Specific to the above operating systems such as C/C++, Java mobile edition, WML etc.</a:t>
            </a:r>
          </a:p>
          <a:p>
            <a:endParaRPr lang="en" sz="2000" dirty="0">
              <a:solidFill>
                <a:schemeClr val="tx1"/>
              </a:solidFill>
            </a:endParaRPr>
          </a:p>
          <a:p>
            <a:pPr marL="444500">
              <a:buSzPct val="100000"/>
              <a:buFont typeface="Wingdings" pitchFamily="2" charset="2"/>
              <a:buChar char="§"/>
            </a:pPr>
            <a:endParaRPr lang="e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01600" indent="0">
              <a:buSzPct val="10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170" name="Picture 2" descr="C:\Users\rubeea\Desktop\8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940" y="325665"/>
            <a:ext cx="3054221" cy="242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rubeea\Desktop\w6b60gnlo27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516" y="2885961"/>
            <a:ext cx="3872341" cy="37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3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Current Trends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712891"/>
            <a:ext cx="8733089" cy="4328472"/>
          </a:xfrm>
        </p:spPr>
        <p:txBody>
          <a:bodyPr/>
          <a:lstStyle/>
          <a:p>
            <a:r>
              <a:rPr lang="en-JM" sz="2800" dirty="0">
                <a:solidFill>
                  <a:schemeClr val="tx1"/>
                </a:solidFill>
              </a:rPr>
              <a:t>iOS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Android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</a:endParaRPr>
          </a:p>
          <a:p>
            <a:endParaRPr lang="en" sz="2000" dirty="0">
              <a:solidFill>
                <a:schemeClr val="tx1"/>
              </a:solidFill>
            </a:endParaRPr>
          </a:p>
          <a:p>
            <a:pPr marL="444500">
              <a:buSzPct val="100000"/>
              <a:buFont typeface="Wingdings" pitchFamily="2" charset="2"/>
              <a:buChar char="§"/>
            </a:pPr>
            <a:endParaRPr lang="e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01600" indent="0">
              <a:buSzPct val="10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2050" name="Picture 2" descr="C:\Users\rubeea\Desktop\step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99" y="1481591"/>
            <a:ext cx="45243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Current Trends (Contd..)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4" y="1712891"/>
            <a:ext cx="7276842" cy="4328472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tx1"/>
                </a:solidFill>
              </a:rPr>
              <a:t>Android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Developed by Google Inc. </a:t>
            </a:r>
          </a:p>
          <a:p>
            <a:r>
              <a:rPr lang="en-US" sz="2800" dirty="0">
                <a:solidFill>
                  <a:schemeClr val="tx1"/>
                </a:solidFill>
              </a:rPr>
              <a:t>Free and open source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Uses Linux operating system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Manufacturer: </a:t>
            </a:r>
            <a:r>
              <a:rPr lang="en-US" sz="2800" dirty="0" err="1">
                <a:solidFill>
                  <a:schemeClr val="tx1"/>
                </a:solidFill>
              </a:rPr>
              <a:t>Oppo</a:t>
            </a:r>
            <a:r>
              <a:rPr lang="en-US" sz="2800" dirty="0">
                <a:solidFill>
                  <a:schemeClr val="tx1"/>
                </a:solidFill>
              </a:rPr>
              <a:t>, Nokia, Samsung, Huawei, Vivo, Motorola etc. </a:t>
            </a:r>
          </a:p>
          <a:p>
            <a:endParaRPr lang="en-US" sz="2400" u="sng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endParaRPr lang="en" sz="2000" dirty="0">
              <a:solidFill>
                <a:schemeClr val="tx1"/>
              </a:solidFill>
            </a:endParaRPr>
          </a:p>
          <a:p>
            <a:pPr marL="444500">
              <a:buSzPct val="100000"/>
              <a:buFont typeface="Wingdings" pitchFamily="2" charset="2"/>
              <a:buChar char="§"/>
            </a:pPr>
            <a:endParaRPr lang="e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01600" indent="0">
              <a:buSzPct val="10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098" name="Picture 2" descr="C:\Users\rubeea\Desktop\android-goog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712" y="1571173"/>
            <a:ext cx="3501570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ubeea\Desktop\download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56" y="3831772"/>
            <a:ext cx="316868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4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Current Trends (Contd..)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712891"/>
            <a:ext cx="8733089" cy="4328472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tx1"/>
                </a:solidFill>
              </a:rPr>
              <a:t>iOS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Developed by Apple in June 2007.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Device Manufacturer: Apple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endParaRPr lang="en" sz="2000" dirty="0">
              <a:solidFill>
                <a:schemeClr val="tx1"/>
              </a:solidFill>
            </a:endParaRPr>
          </a:p>
          <a:p>
            <a:pPr marL="444500">
              <a:buSzPct val="100000"/>
              <a:buFont typeface="Wingdings" pitchFamily="2" charset="2"/>
              <a:buChar char="§"/>
            </a:pPr>
            <a:endParaRPr lang="e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01600" indent="0">
              <a:buSzPct val="10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122" name="Picture 2" descr="C:\Users\rubeea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60082"/>
            <a:ext cx="3332665" cy="221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Current Trends (Contd..)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712891"/>
            <a:ext cx="8733089" cy="4328472"/>
          </a:xfrm>
        </p:spPr>
        <p:txBody>
          <a:bodyPr>
            <a:normAutofit/>
          </a:bodyPr>
          <a:lstStyle/>
          <a:p>
            <a:endParaRPr lang="en-US" sz="2400" u="sng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endParaRPr lang="en" sz="2000" dirty="0">
              <a:solidFill>
                <a:schemeClr val="tx1"/>
              </a:solidFill>
            </a:endParaRPr>
          </a:p>
          <a:p>
            <a:pPr marL="444500">
              <a:buSzPct val="100000"/>
              <a:buFont typeface="Wingdings" pitchFamily="2" charset="2"/>
              <a:buChar char="§"/>
            </a:pPr>
            <a:endParaRPr lang="e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01600" indent="0">
              <a:buSzPct val="10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26176"/>
              </p:ext>
            </p:extLst>
          </p:nvPr>
        </p:nvGraphicFramePr>
        <p:xfrm>
          <a:off x="667656" y="1459895"/>
          <a:ext cx="1095828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415">
                <a:tc>
                  <a:txBody>
                    <a:bodyPr/>
                    <a:lstStyle/>
                    <a:p>
                      <a:r>
                        <a:rPr lang="en-US" dirty="0"/>
                        <a:t>Mobile Apps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820">
                <a:tc>
                  <a:txBody>
                    <a:bodyPr/>
                    <a:lstStyle/>
                    <a:p>
                      <a:r>
                        <a:rPr lang="en-US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Experience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Quality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adoption of latest features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Closed</a:t>
                      </a:r>
                      <a:r>
                        <a:rPr lang="en-US" baseline="0" dirty="0"/>
                        <a:t> platform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Development only on Mac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Duplicating core iOS features is prohibited.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Publishing apps is expensive.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5055"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Free and open source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Major share of mobile market (81%)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Open content</a:t>
                      </a:r>
                      <a:r>
                        <a:rPr lang="en-US" baseline="0" dirty="0"/>
                        <a:t> sharing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Publishing apps is easy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Development on any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Fragmentation between different versions of the 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Delay</a:t>
                      </a:r>
                      <a:r>
                        <a:rPr lang="en-US" baseline="0" dirty="0"/>
                        <a:t> in upgrades</a:t>
                      </a:r>
                      <a:endParaRPr lang="en-GB" baseline="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/>
                        <a:t>Security Concerns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315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YOUR CHOICE???</a:t>
            </a:r>
          </a:p>
        </p:txBody>
      </p:sp>
      <p:pic>
        <p:nvPicPr>
          <p:cNvPr id="6146" name="Picture 2" descr="C:\Users\rubeea\Desktop\download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020" y="3869870"/>
            <a:ext cx="3406321" cy="27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Current Trends (Contd..)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712891"/>
            <a:ext cx="8733089" cy="4328472"/>
          </a:xfrm>
        </p:spPr>
        <p:txBody>
          <a:bodyPr>
            <a:normAutofit/>
          </a:bodyPr>
          <a:lstStyle/>
          <a:p>
            <a:endParaRPr lang="en-US" sz="2400" u="sng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endParaRPr lang="en" sz="2000" dirty="0">
              <a:solidFill>
                <a:schemeClr val="tx1"/>
              </a:solidFill>
            </a:endParaRPr>
          </a:p>
          <a:p>
            <a:pPr marL="444500">
              <a:buSzPct val="100000"/>
              <a:buFont typeface="Wingdings" pitchFamily="2" charset="2"/>
              <a:buChar char="§"/>
            </a:pPr>
            <a:endParaRPr lang="e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01600" indent="0">
              <a:buSzPct val="10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01016"/>
              </p:ext>
            </p:extLst>
          </p:nvPr>
        </p:nvGraphicFramePr>
        <p:xfrm>
          <a:off x="667654" y="1459896"/>
          <a:ext cx="976811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32">
                <a:tc>
                  <a:txBody>
                    <a:bodyPr/>
                    <a:lstStyle/>
                    <a:p>
                      <a:r>
                        <a:rPr lang="en-US" dirty="0"/>
                        <a:t>Mobile Apps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Technology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830">
                <a:tc>
                  <a:txBody>
                    <a:bodyPr/>
                    <a:lstStyle/>
                    <a:p>
                      <a:r>
                        <a:rPr lang="en-US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System:</a:t>
                      </a:r>
                      <a:r>
                        <a:rPr lang="en-US" baseline="0" dirty="0"/>
                        <a:t> MAC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Programming language: Objective C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Development software: </a:t>
                      </a:r>
                      <a:r>
                        <a:rPr lang="en-US" baseline="0" dirty="0" err="1"/>
                        <a:t>Xcode</a:t>
                      </a:r>
                      <a:r>
                        <a:rPr lang="en-US" baseline="0" dirty="0"/>
                        <a:t>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830"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System:</a:t>
                      </a:r>
                      <a:r>
                        <a:rPr lang="en-US" baseline="0" dirty="0"/>
                        <a:t> Any system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Programming language: Java/ </a:t>
                      </a:r>
                      <a:r>
                        <a:rPr lang="en-US" baseline="0" dirty="0" err="1"/>
                        <a:t>Kotlin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Development software: Android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411">
                <a:tc>
                  <a:txBody>
                    <a:bodyPr/>
                    <a:lstStyle/>
                    <a:p>
                      <a:r>
                        <a:rPr lang="en-US" dirty="0"/>
                        <a:t>Hybrid (3</a:t>
                      </a:r>
                      <a:r>
                        <a:rPr lang="en-US" baseline="0" dirty="0"/>
                        <a:t> into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System:</a:t>
                      </a:r>
                      <a:r>
                        <a:rPr lang="en-US" baseline="0" dirty="0"/>
                        <a:t> Any system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Programming language: Dart, </a:t>
                      </a:r>
                      <a:r>
                        <a:rPr lang="en-US" baseline="0" dirty="0" err="1"/>
                        <a:t>Javascript</a:t>
                      </a:r>
                      <a:r>
                        <a:rPr lang="en-US" baseline="0" dirty="0"/>
                        <a:t>, C#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Development Framework: Flutter, React JS, PhoneGap, Xamarin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Development software: Android studio, VS Code, Visual Studio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719E8BE7-4273-4D59-A589-3480A93AF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DBAA4-F6D2-424B-AF84-6793E11598A2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/>
              <a:t>17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A44F7E-9AEC-4E26-A72B-D58C356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89225"/>
            <a:ext cx="76200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Challenges in building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310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2EEB4EB2-B6EC-4696-ABDC-E5D90E219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14E2C2-FA9B-43C2-8C61-194B2EA705B0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AA928-A438-4097-8435-AE386265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1. OS Fragmentation</a:t>
            </a:r>
          </a:p>
        </p:txBody>
      </p:sp>
      <p:grpSp>
        <p:nvGrpSpPr>
          <p:cNvPr id="31748" name="Group 6">
            <a:extLst>
              <a:ext uri="{FF2B5EF4-FFF2-40B4-BE49-F238E27FC236}">
                <a16:creationId xmlns:a16="http://schemas.microsoft.com/office/drawing/2014/main" id="{A5ED4A2D-525D-465A-BBC0-06A1CBE25604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722563"/>
            <a:ext cx="6316663" cy="1090612"/>
            <a:chOff x="584200" y="2081453"/>
            <a:chExt cx="7493000" cy="1320800"/>
          </a:xfrm>
        </p:grpSpPr>
        <p:pic>
          <p:nvPicPr>
            <p:cNvPr id="31752" name="Picture 4">
              <a:extLst>
                <a:ext uri="{FF2B5EF4-FFF2-40B4-BE49-F238E27FC236}">
                  <a16:creationId xmlns:a16="http://schemas.microsoft.com/office/drawing/2014/main" id="{24BBE298-748C-44E3-9B12-0610FE6E0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00" y="2081453"/>
              <a:ext cx="74930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09AE8C-E79B-4719-9920-EAD445E25E3E}"/>
                </a:ext>
              </a:extLst>
            </p:cNvPr>
            <p:cNvSpPr/>
            <p:nvPr/>
          </p:nvSpPr>
          <p:spPr>
            <a:xfrm>
              <a:off x="5644188" y="2956218"/>
              <a:ext cx="1058323" cy="32491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Windows 7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839FE7B-49C4-4A3A-ADC7-3B74D438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1" y="2643189"/>
            <a:ext cx="2035175" cy="10699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31750" name="Picture 8">
            <a:extLst>
              <a:ext uri="{FF2B5EF4-FFF2-40B4-BE49-F238E27FC236}">
                <a16:creationId xmlns:a16="http://schemas.microsoft.com/office/drawing/2014/main" id="{99B17B85-F15C-40C8-A66E-DEB539FBC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4" y="4146551"/>
            <a:ext cx="1601787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62A172-8E1A-4A6F-A377-B36195AB2D2E}"/>
              </a:ext>
            </a:extLst>
          </p:cNvPr>
          <p:cNvSpPr/>
          <p:nvPr/>
        </p:nvSpPr>
        <p:spPr>
          <a:xfrm>
            <a:off x="2765426" y="4514851"/>
            <a:ext cx="4360863" cy="9890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334398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B40CC5F6-F7FE-4D11-BF15-B66FC25DA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07B92-0869-461B-84C0-FDAD50AD3DB7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CD774-5E2E-4BC1-AB8D-0621B4CE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 Multiple Teams/Product</a:t>
            </a:r>
          </a:p>
        </p:txBody>
      </p:sp>
      <p:grpSp>
        <p:nvGrpSpPr>
          <p:cNvPr id="33796" name="Group 6">
            <a:extLst>
              <a:ext uri="{FF2B5EF4-FFF2-40B4-BE49-F238E27FC236}">
                <a16:creationId xmlns:a16="http://schemas.microsoft.com/office/drawing/2014/main" id="{C6EEEE3B-6E75-4F99-80B1-CE17A119CD5A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722563"/>
            <a:ext cx="6316663" cy="1090612"/>
            <a:chOff x="584200" y="2081453"/>
            <a:chExt cx="7493000" cy="1320800"/>
          </a:xfrm>
        </p:grpSpPr>
        <p:pic>
          <p:nvPicPr>
            <p:cNvPr id="33806" name="Picture 4">
              <a:extLst>
                <a:ext uri="{FF2B5EF4-FFF2-40B4-BE49-F238E27FC236}">
                  <a16:creationId xmlns:a16="http://schemas.microsoft.com/office/drawing/2014/main" id="{ABBED443-6E18-4A73-B221-A5BE7188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00" y="2081453"/>
              <a:ext cx="74930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7FF35A-44B6-48B4-B323-BFDD0237F55E}"/>
                </a:ext>
              </a:extLst>
            </p:cNvPr>
            <p:cNvSpPr/>
            <p:nvPr/>
          </p:nvSpPr>
          <p:spPr>
            <a:xfrm>
              <a:off x="5644188" y="2956218"/>
              <a:ext cx="1058323" cy="32491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Windows 7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640B6-1249-4AF0-BD90-DE0B8F9C2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1" y="2643189"/>
            <a:ext cx="2035175" cy="10699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33798" name="Picture 8">
            <a:extLst>
              <a:ext uri="{FF2B5EF4-FFF2-40B4-BE49-F238E27FC236}">
                <a16:creationId xmlns:a16="http://schemas.microsoft.com/office/drawing/2014/main" id="{0E2DB1B3-65C8-4A62-909D-29E76E808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4" y="4146551"/>
            <a:ext cx="1601787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0">
            <a:extLst>
              <a:ext uri="{FF2B5EF4-FFF2-40B4-BE49-F238E27FC236}">
                <a16:creationId xmlns:a16="http://schemas.microsoft.com/office/drawing/2014/main" id="{93B6EE40-1FAD-484B-B1B9-591A47C2C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1" y="3965576"/>
            <a:ext cx="88741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">
            <a:extLst>
              <a:ext uri="{FF2B5EF4-FFF2-40B4-BE49-F238E27FC236}">
                <a16:creationId xmlns:a16="http://schemas.microsoft.com/office/drawing/2014/main" id="{2A945C0E-C9DC-426C-BA85-B2AF51687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6" y="3965576"/>
            <a:ext cx="88741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2">
            <a:extLst>
              <a:ext uri="{FF2B5EF4-FFF2-40B4-BE49-F238E27FC236}">
                <a16:creationId xmlns:a16="http://schemas.microsoft.com/office/drawing/2014/main" id="{9DC2B9D9-4E72-4B18-A761-7B766D186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965576"/>
            <a:ext cx="88741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3">
            <a:extLst>
              <a:ext uri="{FF2B5EF4-FFF2-40B4-BE49-F238E27FC236}">
                <a16:creationId xmlns:a16="http://schemas.microsoft.com/office/drawing/2014/main" id="{7DDC1684-82A2-4CB4-BFB3-55A230887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1" y="3965576"/>
            <a:ext cx="88741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4">
            <a:extLst>
              <a:ext uri="{FF2B5EF4-FFF2-40B4-BE49-F238E27FC236}">
                <a16:creationId xmlns:a16="http://schemas.microsoft.com/office/drawing/2014/main" id="{1EAD4FE0-A119-4633-8AB1-B43B3195F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3965576"/>
            <a:ext cx="88741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15">
            <a:extLst>
              <a:ext uri="{FF2B5EF4-FFF2-40B4-BE49-F238E27FC236}">
                <a16:creationId xmlns:a16="http://schemas.microsoft.com/office/drawing/2014/main" id="{7BEFF354-67DC-4FDC-8A79-1A0A6BCC7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3965576"/>
            <a:ext cx="889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8BCF3C-0C66-46D1-873D-C241309E2E33}"/>
              </a:ext>
            </a:extLst>
          </p:cNvPr>
          <p:cNvSpPr/>
          <p:nvPr/>
        </p:nvSpPr>
        <p:spPr>
          <a:xfrm>
            <a:off x="2482851" y="5461000"/>
            <a:ext cx="4811713" cy="831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Multiple Teams/Products</a:t>
            </a:r>
          </a:p>
        </p:txBody>
      </p:sp>
    </p:spTree>
    <p:extLst>
      <p:ext uri="{BB962C8B-B14F-4D97-AF65-F5344CB8AC3E}">
        <p14:creationId xmlns:p14="http://schemas.microsoft.com/office/powerpoint/2010/main" val="325924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DAAB-C06B-4D23-9222-5EC6C3BC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08B842-42D3-4F41-8C80-CD86D439A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42288"/>
              </p:ext>
            </p:extLst>
          </p:nvPr>
        </p:nvGraphicFramePr>
        <p:xfrm>
          <a:off x="302067" y="1641753"/>
          <a:ext cx="9493572" cy="4007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140">
                  <a:extLst>
                    <a:ext uri="{9D8B030D-6E8A-4147-A177-3AD203B41FA5}">
                      <a16:colId xmlns:a16="http://schemas.microsoft.com/office/drawing/2014/main" val="2969879763"/>
                    </a:ext>
                  </a:extLst>
                </a:gridCol>
                <a:gridCol w="4761673">
                  <a:extLst>
                    <a:ext uri="{9D8B030D-6E8A-4147-A177-3AD203B41FA5}">
                      <a16:colId xmlns:a16="http://schemas.microsoft.com/office/drawing/2014/main" val="1950504184"/>
                    </a:ext>
                  </a:extLst>
                </a:gridCol>
                <a:gridCol w="1954434">
                  <a:extLst>
                    <a:ext uri="{9D8B030D-6E8A-4147-A177-3AD203B41FA5}">
                      <a16:colId xmlns:a16="http://schemas.microsoft.com/office/drawing/2014/main" val="2886484442"/>
                    </a:ext>
                  </a:extLst>
                </a:gridCol>
                <a:gridCol w="1818325">
                  <a:extLst>
                    <a:ext uri="{9D8B030D-6E8A-4147-A177-3AD203B41FA5}">
                      <a16:colId xmlns:a16="http://schemas.microsoft.com/office/drawing/2014/main" val="3749202761"/>
                    </a:ext>
                  </a:extLst>
                </a:gridCol>
              </a:tblGrid>
              <a:tr h="563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Taxonomy level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391949"/>
                  </a:ext>
                </a:extLst>
              </a:tr>
              <a:tr h="88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 the basic concepts used in various Mobile Application Development Frameworks.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377822"/>
                  </a:ext>
                </a:extLst>
              </a:tr>
              <a:tr h="88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mobile application components and compare the different performance trade-offs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043247"/>
                  </a:ext>
                </a:extLst>
              </a:tr>
              <a:tr h="5889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mobile application solutions to real world problems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771943"/>
                  </a:ext>
                </a:extLst>
              </a:tr>
              <a:tr h="88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mobile applications using current software development environments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9267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B8A5429-BA6B-4B6E-A517-58B855F9F1A3}"/>
              </a:ext>
            </a:extLst>
          </p:cNvPr>
          <p:cNvSpPr/>
          <p:nvPr/>
        </p:nvSpPr>
        <p:spPr>
          <a:xfrm>
            <a:off x="-132130" y="1272421"/>
            <a:ext cx="867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Upon successful completion of the course, the student will be able to:</a:t>
            </a:r>
          </a:p>
        </p:txBody>
      </p:sp>
    </p:spTree>
    <p:extLst>
      <p:ext uri="{BB962C8B-B14F-4D97-AF65-F5344CB8AC3E}">
        <p14:creationId xmlns:p14="http://schemas.microsoft.com/office/powerpoint/2010/main" val="352104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58B638F1-B165-4A51-91E2-CDC131515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250A2B-A58A-48A9-9CAE-FDE7C71653F7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24A40-A1C0-41F2-952D-353EE102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 Uniform User Experience</a:t>
            </a:r>
          </a:p>
        </p:txBody>
      </p:sp>
      <p:grpSp>
        <p:nvGrpSpPr>
          <p:cNvPr id="35844" name="Group 6">
            <a:extLst>
              <a:ext uri="{FF2B5EF4-FFF2-40B4-BE49-F238E27FC236}">
                <a16:creationId xmlns:a16="http://schemas.microsoft.com/office/drawing/2014/main" id="{7ACD761F-93D2-49BF-83B6-CA2D11875CC8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722563"/>
            <a:ext cx="6316663" cy="1090612"/>
            <a:chOff x="584200" y="2081453"/>
            <a:chExt cx="7493000" cy="1320800"/>
          </a:xfrm>
        </p:grpSpPr>
        <p:pic>
          <p:nvPicPr>
            <p:cNvPr id="35854" name="Picture 4">
              <a:extLst>
                <a:ext uri="{FF2B5EF4-FFF2-40B4-BE49-F238E27FC236}">
                  <a16:creationId xmlns:a16="http://schemas.microsoft.com/office/drawing/2014/main" id="{4029841C-99C3-4759-ADFB-2CD0FDF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00" y="2081453"/>
              <a:ext cx="74930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0EDEE6-0CE8-4D37-804A-7F774137248E}"/>
                </a:ext>
              </a:extLst>
            </p:cNvPr>
            <p:cNvSpPr/>
            <p:nvPr/>
          </p:nvSpPr>
          <p:spPr>
            <a:xfrm>
              <a:off x="5644188" y="2956218"/>
              <a:ext cx="1058323" cy="324914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Windows 7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9FEE182-E03C-4A47-A827-3BD07DC3C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1" y="2643189"/>
            <a:ext cx="2035175" cy="10699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35846" name="Picture 8">
            <a:extLst>
              <a:ext uri="{FF2B5EF4-FFF2-40B4-BE49-F238E27FC236}">
                <a16:creationId xmlns:a16="http://schemas.microsoft.com/office/drawing/2014/main" id="{6C9C68D8-7E40-4A69-B0CD-E55BA5375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4" y="4146551"/>
            <a:ext cx="1601787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3">
            <a:extLst>
              <a:ext uri="{FF2B5EF4-FFF2-40B4-BE49-F238E27FC236}">
                <a16:creationId xmlns:a16="http://schemas.microsoft.com/office/drawing/2014/main" id="{9EB18C02-4ADE-4FE3-AC5C-1B227D04D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4051300"/>
            <a:ext cx="74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9">
            <a:extLst>
              <a:ext uri="{FF2B5EF4-FFF2-40B4-BE49-F238E27FC236}">
                <a16:creationId xmlns:a16="http://schemas.microsoft.com/office/drawing/2014/main" id="{837B433E-7B5D-4239-B3B3-BE6CE258B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4051300"/>
            <a:ext cx="74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6">
            <a:extLst>
              <a:ext uri="{FF2B5EF4-FFF2-40B4-BE49-F238E27FC236}">
                <a16:creationId xmlns:a16="http://schemas.microsoft.com/office/drawing/2014/main" id="{09DEADD0-EBFE-4D7C-AC10-4155C01EF4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4051300"/>
            <a:ext cx="8509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7">
            <a:extLst>
              <a:ext uri="{FF2B5EF4-FFF2-40B4-BE49-F238E27FC236}">
                <a16:creationId xmlns:a16="http://schemas.microsoft.com/office/drawing/2014/main" id="{ACB5C588-6556-4EF8-993E-F4D00D2F5A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051300"/>
            <a:ext cx="8509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8">
            <a:extLst>
              <a:ext uri="{FF2B5EF4-FFF2-40B4-BE49-F238E27FC236}">
                <a16:creationId xmlns:a16="http://schemas.microsoft.com/office/drawing/2014/main" id="{D29B0B1F-9264-4038-8E6C-457F4DE2EF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4051300"/>
            <a:ext cx="8509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19">
            <a:extLst>
              <a:ext uri="{FF2B5EF4-FFF2-40B4-BE49-F238E27FC236}">
                <a16:creationId xmlns:a16="http://schemas.microsoft.com/office/drawing/2014/main" id="{61A3D188-BFED-40A9-881A-CACC09AF78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4038600"/>
            <a:ext cx="8763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A353366-6C5C-4124-83DF-FBBC9BC270BE}"/>
              </a:ext>
            </a:extLst>
          </p:cNvPr>
          <p:cNvSpPr/>
          <p:nvPr/>
        </p:nvSpPr>
        <p:spPr>
          <a:xfrm>
            <a:off x="2482851" y="5461000"/>
            <a:ext cx="4811713" cy="831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Uniform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07745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3C00561D-242F-4B18-AB1F-D870ABD08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D9EF55-3124-47FD-96F0-7BBC004BD09F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12BF1-EEE1-4E2F-8B6B-DA9F21D1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Mobile App Development</a:t>
            </a:r>
          </a:p>
        </p:txBody>
      </p:sp>
      <p:sp>
        <p:nvSpPr>
          <p:cNvPr id="37892" name="Content Placeholder 2">
            <a:extLst>
              <a:ext uri="{FF2B5EF4-FFF2-40B4-BE49-F238E27FC236}">
                <a16:creationId xmlns:a16="http://schemas.microsoft.com/office/drawing/2014/main" id="{AA79AEC3-4981-40EC-BCD4-DFD95C41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Cambria" panose="02040503050406030204" pitchFamily="18" charset="0"/>
              <a:buAutoNum type="arabicPeriod"/>
            </a:pPr>
            <a:r>
              <a:rPr lang="en-US" altLang="en-US" dirty="0"/>
              <a:t>Native Mobile Apps</a:t>
            </a:r>
          </a:p>
          <a:p>
            <a:pPr marL="571500" indent="-457200">
              <a:buFont typeface="Cambria" panose="02040503050406030204" pitchFamily="18" charset="0"/>
              <a:buAutoNum type="arabicPeriod"/>
            </a:pPr>
            <a:r>
              <a:rPr lang="en-US" altLang="en-US" dirty="0"/>
              <a:t>Cross Platform Mobile Apps</a:t>
            </a:r>
          </a:p>
          <a:p>
            <a:pPr marL="571500" indent="-457200">
              <a:buFont typeface="Cambria" panose="02040503050406030204" pitchFamily="18" charset="0"/>
              <a:buAutoNum type="arabicPeriod"/>
            </a:pPr>
            <a:r>
              <a:rPr lang="en-US" altLang="en-US" dirty="0"/>
              <a:t>Hybrid partly Native partly Cross Platform</a:t>
            </a:r>
          </a:p>
        </p:txBody>
      </p:sp>
    </p:spTree>
    <p:extLst>
      <p:ext uri="{BB962C8B-B14F-4D97-AF65-F5344CB8AC3E}">
        <p14:creationId xmlns:p14="http://schemas.microsoft.com/office/powerpoint/2010/main" val="337965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E7C92F94-A633-4412-8A2B-1F74ED740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54A3E6-8B83-4466-8EE9-3F104D2D661E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85BBD-049E-436B-9C1A-563FD9AE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Native Mobile Apps</a:t>
            </a:r>
          </a:p>
        </p:txBody>
      </p:sp>
      <p:sp>
        <p:nvSpPr>
          <p:cNvPr id="39940" name="Text Placeholder 3">
            <a:extLst>
              <a:ext uri="{FF2B5EF4-FFF2-40B4-BE49-F238E27FC236}">
                <a16:creationId xmlns:a16="http://schemas.microsoft.com/office/drawing/2014/main" id="{9A0C635D-7816-47CA-AAE8-C1597570B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3EFA1-3DF4-49D2-9409-33533DDB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High Performance Apps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Heavy on OS and Device Features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Complex N/W comm.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Only Few Platforms</a:t>
            </a:r>
          </a:p>
          <a:p>
            <a:pPr marL="114300" indent="0">
              <a:buNone/>
              <a:defRPr/>
            </a:pPr>
            <a:endParaRPr lang="en-US" dirty="0"/>
          </a:p>
        </p:txBody>
      </p:sp>
      <p:sp>
        <p:nvSpPr>
          <p:cNvPr id="39942" name="Text Placeholder 5">
            <a:extLst>
              <a:ext uri="{FF2B5EF4-FFF2-40B4-BE49-F238E27FC236}">
                <a16:creationId xmlns:a16="http://schemas.microsoft.com/office/drawing/2014/main" id="{FD585B74-970A-4188-BEEF-1BB98A621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Not 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FDD192-4EAE-4A85-AF40-86BE0212FC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/>
              <a:t>Performance is not the main criteria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More or less Replicates Web Apps with few device feature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Standard Restful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Many Platforms</a:t>
            </a:r>
          </a:p>
        </p:txBody>
      </p:sp>
    </p:spTree>
    <p:extLst>
      <p:ext uri="{BB962C8B-B14F-4D97-AF65-F5344CB8AC3E}">
        <p14:creationId xmlns:p14="http://schemas.microsoft.com/office/powerpoint/2010/main" val="389667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35FA8957-092E-4B24-AA08-0B63B783C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2A98C7-8907-4D4F-9292-9B28CD1A314D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49B1A-3705-4B7A-A28F-8D6CAE14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Cross Platform Mobile Apps</a:t>
            </a:r>
          </a:p>
        </p:txBody>
      </p:sp>
      <p:sp>
        <p:nvSpPr>
          <p:cNvPr id="41988" name="Text Placeholder 3">
            <a:extLst>
              <a:ext uri="{FF2B5EF4-FFF2-40B4-BE49-F238E27FC236}">
                <a16:creationId xmlns:a16="http://schemas.microsoft.com/office/drawing/2014/main" id="{7F73FF1A-72D0-405B-B3DD-4C096AF7D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36C9A8-7729-4447-8716-FF52B50D82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Performance is not the main criteria</a:t>
            </a:r>
          </a:p>
          <a:p>
            <a:pPr>
              <a:defRPr/>
            </a:pPr>
            <a:r>
              <a:rPr lang="en-US" dirty="0"/>
              <a:t>More or less Replicates Web Apps with few device feature</a:t>
            </a:r>
          </a:p>
          <a:p>
            <a:pPr>
              <a:defRPr/>
            </a:pPr>
            <a:r>
              <a:rPr lang="en-US" dirty="0"/>
              <a:t>Standard Restful</a:t>
            </a:r>
          </a:p>
          <a:p>
            <a:pPr>
              <a:defRPr/>
            </a:pPr>
            <a:r>
              <a:rPr lang="en-US" dirty="0"/>
              <a:t>Many Platforms</a:t>
            </a:r>
          </a:p>
          <a:p>
            <a:r>
              <a:rPr lang="en-US" altLang="en-US" dirty="0"/>
              <a:t>Time to market is critical</a:t>
            </a:r>
          </a:p>
          <a:p>
            <a:r>
              <a:rPr lang="en-US" altLang="en-US" dirty="0"/>
              <a:t>Saving Cost is critical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90" name="Text Placeholder 5">
            <a:extLst>
              <a:ext uri="{FF2B5EF4-FFF2-40B4-BE49-F238E27FC236}">
                <a16:creationId xmlns:a16="http://schemas.microsoft.com/office/drawing/2014/main" id="{04D44D9F-E578-4B01-961A-D09B96687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Not 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C35F58-884A-43D5-9D65-E434063C13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High Performance Apps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Heavy on OS and Device Features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Complex N/W comm.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Only Few Platforms</a:t>
            </a:r>
          </a:p>
          <a:p>
            <a:pPr marL="11430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F996EBC7-0970-439D-BD47-C768034E1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AC40DF-0C10-4AD1-88AF-A7CDF2ACB65C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47A47-FA40-4A01-831B-D90545EA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Hybrid Mobile Apps</a:t>
            </a:r>
          </a:p>
        </p:txBody>
      </p:sp>
      <p:sp>
        <p:nvSpPr>
          <p:cNvPr id="46084" name="Text Placeholder 3">
            <a:extLst>
              <a:ext uri="{FF2B5EF4-FFF2-40B4-BE49-F238E27FC236}">
                <a16:creationId xmlns:a16="http://schemas.microsoft.com/office/drawing/2014/main" id="{B5E9071D-C95F-48F3-BE3E-926874D9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635" y="1535112"/>
            <a:ext cx="418562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When To</a:t>
            </a:r>
          </a:p>
        </p:txBody>
      </p:sp>
      <p:sp>
        <p:nvSpPr>
          <p:cNvPr id="46085" name="Content Placeholder 4">
            <a:extLst>
              <a:ext uri="{FF2B5EF4-FFF2-40B4-BE49-F238E27FC236}">
                <a16:creationId xmlns:a16="http://schemas.microsoft.com/office/drawing/2014/main" id="{5A234E09-85E3-4196-98AB-DCEFF312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1" y="2174875"/>
            <a:ext cx="7515225" cy="3951288"/>
          </a:xfrm>
        </p:spPr>
        <p:txBody>
          <a:bodyPr/>
          <a:lstStyle/>
          <a:p>
            <a:pPr eaLnBrk="1" hangingPunct="1"/>
            <a:r>
              <a:rPr lang="en-US" altLang="en-US" dirty="0"/>
              <a:t>Fairly Simple UI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Complex Backend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Quite few platforms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6086" name="Text Placeholder 3">
            <a:extLst>
              <a:ext uri="{FF2B5EF4-FFF2-40B4-BE49-F238E27FC236}">
                <a16:creationId xmlns:a16="http://schemas.microsoft.com/office/drawing/2014/main" id="{81160A12-D56C-4154-80B3-799233C7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8825" y="1535113"/>
            <a:ext cx="3657600" cy="639762"/>
          </a:xfrm>
        </p:spPr>
        <p:txBody>
          <a:bodyPr/>
          <a:lstStyle/>
          <a:p>
            <a:pPr eaLnBrk="1" hangingPunct="1"/>
            <a:r>
              <a:rPr lang="en-US" altLang="en-US"/>
              <a:t>Why To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791542E-EDC7-BD61-3CC3-08B825220C78}"/>
              </a:ext>
            </a:extLst>
          </p:cNvPr>
          <p:cNvSpPr txBox="1">
            <a:spLocks/>
          </p:cNvSpPr>
          <p:nvPr/>
        </p:nvSpPr>
        <p:spPr>
          <a:xfrm>
            <a:off x="5629013" y="2174875"/>
            <a:ext cx="4489596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 (Body)"/>
              </a:rPr>
              <a:t>Some parts of app are common</a:t>
            </a:r>
          </a:p>
          <a:p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 (Body)"/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 (Body)"/>
              </a:rPr>
              <a:t>Rest parts are different</a:t>
            </a:r>
          </a:p>
          <a:p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 (Body)"/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 (Body)"/>
              </a:rPr>
              <a:t>Use Cross Platform to develop common part</a:t>
            </a:r>
          </a:p>
          <a:p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 (Body)"/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 (Body)"/>
              </a:rPr>
              <a:t>Use Native to develop the weight-lifting parts</a:t>
            </a:r>
          </a:p>
          <a:p>
            <a:endParaRPr lang="en-US" altLang="en-US" dirty="0"/>
          </a:p>
          <a:p>
            <a:pPr marL="0" indent="0">
              <a:buFont typeface="Wingdings 3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61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8000" dirty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7561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 1 and CLO 2 - Mid terms and Final Exam - 80 Marks</a:t>
            </a:r>
          </a:p>
          <a:p>
            <a:r>
              <a:rPr lang="en-US" dirty="0"/>
              <a:t>CLO 3 – Semester Project and Assignments - 20 Marks</a:t>
            </a:r>
          </a:p>
          <a:p>
            <a:r>
              <a:rPr lang="en-US" dirty="0"/>
              <a:t>CLO 4 – Practical Class – 50 Marks</a:t>
            </a:r>
          </a:p>
        </p:txBody>
      </p:sp>
    </p:spTree>
    <p:extLst>
      <p:ext uri="{BB962C8B-B14F-4D97-AF65-F5344CB8AC3E}">
        <p14:creationId xmlns:p14="http://schemas.microsoft.com/office/powerpoint/2010/main" val="260704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286"/>
          </a:xfrm>
        </p:spPr>
        <p:txBody>
          <a:bodyPr/>
          <a:lstStyle/>
          <a:p>
            <a:r>
              <a:rPr lang="en-US" u="sng" dirty="0"/>
              <a:t>What is Mobile?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677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Able to move or be moved freely or easily.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Technically defined as :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	“</a:t>
            </a:r>
            <a:r>
              <a:rPr lang="en-US" sz="2400" b="1" i="1" dirty="0">
                <a:solidFill>
                  <a:schemeClr val="tx1"/>
                </a:solidFill>
              </a:rPr>
              <a:t>relating to mobile phones, handheld computers, and similar technology”.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Putting something into operation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Technically defined as: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“</a:t>
            </a:r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computer program designed to perform a specific task for the user”.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34" y="3708400"/>
            <a:ext cx="8596668" cy="8926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What is an Application?</a:t>
            </a:r>
          </a:p>
        </p:txBody>
      </p:sp>
    </p:spTree>
    <p:extLst>
      <p:ext uri="{BB962C8B-B14F-4D97-AF65-F5344CB8AC3E}">
        <p14:creationId xmlns:p14="http://schemas.microsoft.com/office/powerpoint/2010/main" val="38298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dirty="0">
                <a:cs typeface="Times New Roman" panose="02020603050405020304" pitchFamily="18" charset="0"/>
              </a:rPr>
              <a:t>What is mobile computing?</a:t>
            </a:r>
            <a:r>
              <a:rPr lang="en-US" altLang="en-US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cs typeface="Times New Roman" panose="02020603050405020304" pitchFamily="18" charset="0"/>
              </a:rPr>
              <a:t>A simple definition could be:</a:t>
            </a:r>
            <a:br>
              <a:rPr lang="en-US" altLang="en-US" b="1" dirty="0">
                <a:cs typeface="Times New Roman" panose="02020603050405020304" pitchFamily="18" charset="0"/>
              </a:rPr>
            </a:br>
            <a:r>
              <a:rPr lang="en-US" altLang="en-US" i="1" dirty="0">
                <a:cs typeface="Times New Roman" panose="02020603050405020304" pitchFamily="18" charset="0"/>
              </a:rPr>
              <a:t>Mobile Computing is using a computer (of one kind or another) while on the move</a:t>
            </a:r>
            <a:r>
              <a:rPr lang="en-US" altLang="en-US" dirty="0"/>
              <a:t>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Another definition could be:</a:t>
            </a:r>
            <a:br>
              <a:rPr lang="en-US" altLang="en-US" b="1" dirty="0">
                <a:cs typeface="Times New Roman" panose="02020603050405020304" pitchFamily="18" charset="0"/>
              </a:rPr>
            </a:br>
            <a:r>
              <a:rPr lang="en-US" altLang="en-US" i="1" dirty="0">
                <a:cs typeface="Times New Roman" panose="02020603050405020304" pitchFamily="18" charset="0"/>
              </a:rPr>
              <a:t>Mobile Computing is when a (work) process is moved from a normal fixed position to a more dynamic position.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A third definition could be:</a:t>
            </a:r>
            <a:br>
              <a:rPr lang="en-US" altLang="en-US" b="1" dirty="0">
                <a:cs typeface="Times New Roman" panose="02020603050405020304" pitchFamily="18" charset="0"/>
              </a:rPr>
            </a:br>
            <a:r>
              <a:rPr lang="en-US" altLang="en-US" i="1" dirty="0">
                <a:cs typeface="Times New Roman" panose="02020603050405020304" pitchFamily="18" charset="0"/>
              </a:rPr>
              <a:t>Mobile Computing is when a work process is carried out somewhere where it was not previously possible.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r>
              <a:rPr lang="en-US" dirty="0"/>
              <a:t>Mobile Computing is the technology used for transmitting voice and data through small, portable devices using wireless enabled networks.</a:t>
            </a:r>
            <a:endParaRPr lang="en-US" alt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u="sng" dirty="0"/>
              <a:t>Applications of Mobile Computing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72636" cy="3880773"/>
          </a:xfrm>
        </p:spPr>
        <p:txBody>
          <a:bodyPr>
            <a:normAutofit/>
          </a:bodyPr>
          <a:lstStyle/>
          <a:p>
            <a:r>
              <a:rPr lang="en-JM" altLang="en-US" b="1" dirty="0">
                <a:cs typeface="Times New Roman" panose="02020603050405020304" pitchFamily="18" charset="0"/>
              </a:rPr>
              <a:t>Emergency Services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In companies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Stock Information Collection/Control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Credit Card Verification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Taxi/Truck Dispatch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Electronic Mail/Paging</a:t>
            </a:r>
          </a:p>
          <a:p>
            <a:r>
              <a:rPr lang="en-JM" b="1" dirty="0">
                <a:cs typeface="Times New Roman" panose="02020603050405020304" pitchFamily="18" charset="0"/>
              </a:rPr>
              <a:t>Mobile Commerce</a:t>
            </a:r>
          </a:p>
          <a:p>
            <a:r>
              <a:rPr lang="en-JM" b="1" dirty="0">
                <a:cs typeface="Times New Roman" panose="02020603050405020304" pitchFamily="18" charset="0"/>
              </a:rPr>
              <a:t>Banking and Financial Services</a:t>
            </a:r>
          </a:p>
          <a:p>
            <a:r>
              <a:rPr lang="en-JM" b="1" dirty="0">
                <a:cs typeface="Times New Roman" panose="02020603050405020304" pitchFamily="18" charset="0"/>
              </a:rPr>
              <a:t>Wireless Electronic Payment Systems</a:t>
            </a:r>
          </a:p>
          <a:p>
            <a:endParaRPr lang="en-JM" b="1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9970" y="2160588"/>
            <a:ext cx="447263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b="1" dirty="0">
                <a:cs typeface="Times New Roman" panose="02020603050405020304" pitchFamily="18" charset="0"/>
              </a:rPr>
              <a:t>Location based Services</a:t>
            </a:r>
          </a:p>
          <a:p>
            <a:r>
              <a:rPr lang="en-JM" b="1" dirty="0">
                <a:cs typeface="Times New Roman" panose="02020603050405020304" pitchFamily="18" charset="0"/>
              </a:rPr>
              <a:t>Mobile Shopping</a:t>
            </a:r>
          </a:p>
          <a:p>
            <a:r>
              <a:rPr lang="en-US" altLang="en-US" b="1" dirty="0"/>
              <a:t>Mobile Entertainment</a:t>
            </a:r>
            <a:endParaRPr lang="en-US" altLang="en-US" dirty="0"/>
          </a:p>
          <a:p>
            <a:pPr lvl="1"/>
            <a:r>
              <a:rPr lang="en-US" altLang="en-US" dirty="0"/>
              <a:t>Mobile games and</a:t>
            </a:r>
          </a:p>
          <a:p>
            <a:pPr lvl="1"/>
            <a:r>
              <a:rPr lang="en-US" altLang="en-US" dirty="0"/>
              <a:t>Hands-free driving</a:t>
            </a:r>
          </a:p>
          <a:p>
            <a:r>
              <a:rPr lang="en-US" altLang="en-US" b="1" dirty="0"/>
              <a:t>Wireless Telemedicine</a:t>
            </a:r>
            <a:endParaRPr lang="en-US" altLang="en-US" dirty="0"/>
          </a:p>
          <a:p>
            <a:r>
              <a:rPr lang="en-US" altLang="en-US" b="1" dirty="0"/>
              <a:t>Other Mobile Computing Services for Consumers</a:t>
            </a:r>
            <a:endParaRPr lang="en-US" altLang="en-US" dirty="0"/>
          </a:p>
          <a:p>
            <a:r>
              <a:rPr lang="en-US" altLang="en-US" b="1" dirty="0"/>
              <a:t>Non–Internet Mobile Applications for Consumers</a:t>
            </a:r>
          </a:p>
          <a:p>
            <a:endParaRPr lang="en-JM" b="1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u="sng" dirty="0"/>
              <a:t>Advantages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No location constraint</a:t>
            </a:r>
          </a:p>
          <a:p>
            <a:pPr lvl="0"/>
            <a:r>
              <a:rPr lang="en-US" dirty="0"/>
              <a:t>It saves time and enhances </a:t>
            </a:r>
            <a:r>
              <a:rPr lang="en-US" dirty="0">
                <a:hlinkClick r:id="rId2" tooltip="How to Use Technology To Improve Productivity"/>
              </a:rPr>
              <a:t>productivity</a:t>
            </a:r>
            <a:endParaRPr lang="en-US" dirty="0"/>
          </a:p>
          <a:p>
            <a:pPr lvl="0"/>
            <a:r>
              <a:rPr lang="en-US" dirty="0"/>
              <a:t>It provides entertainment, news and information on the move</a:t>
            </a:r>
          </a:p>
          <a:p>
            <a:pPr lvl="0"/>
            <a:r>
              <a:rPr lang="en-US" dirty="0"/>
              <a:t>Streamlining of business processes</a:t>
            </a:r>
          </a:p>
          <a:p>
            <a:pPr lvl="1"/>
            <a:r>
              <a:rPr lang="en-US" dirty="0"/>
              <a:t>Mobility has enabled streamlining of business processes, cumbersome emails, paper processing, delays in communication and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0358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u="sng" dirty="0"/>
              <a:t>Challenges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Disconnection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Low bandwidth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High bandwidth variability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Low power and resources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Security risks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Wide variety terminals and devices</a:t>
            </a:r>
            <a:r>
              <a:rPr lang="en-US" altLang="en-US" dirty="0"/>
              <a:t> with different capabilities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Device attributes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panose="020B0604020202020204" pitchFamily="34" charset="0"/>
              </a:rPr>
              <a:t>Fit more functionality into single, smaller device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9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u="sng" dirty="0"/>
              <a:t>Mobile OS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mobile operating system (OS) is software that allows </a:t>
            </a:r>
            <a:r>
              <a:rPr lang="en-US" u="sng" dirty="0">
                <a:hlinkClick r:id="rId2"/>
              </a:rPr>
              <a:t>smartphones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tablet PCs</a:t>
            </a:r>
            <a:r>
              <a:rPr lang="en-US" dirty="0"/>
              <a:t> and other devices to run applications and programs.</a:t>
            </a:r>
          </a:p>
          <a:p>
            <a:pPr lvl="1"/>
            <a:r>
              <a:rPr lang="en-US" dirty="0"/>
              <a:t>Apple iOS</a:t>
            </a:r>
          </a:p>
          <a:p>
            <a:pPr lvl="1"/>
            <a:r>
              <a:rPr lang="en-US" dirty="0"/>
              <a:t>Google Android</a:t>
            </a:r>
          </a:p>
          <a:p>
            <a:pPr lvl="1"/>
            <a:r>
              <a:rPr lang="en-US" dirty="0"/>
              <a:t>BlackBerry OS</a:t>
            </a:r>
          </a:p>
          <a:p>
            <a:pPr lvl="1"/>
            <a:r>
              <a:rPr lang="en-US" dirty="0"/>
              <a:t>Nokia’s Symbian</a:t>
            </a:r>
          </a:p>
          <a:p>
            <a:pPr lvl="1"/>
            <a:r>
              <a:rPr lang="en-US" dirty="0"/>
              <a:t>Hewlett-Packard’s </a:t>
            </a:r>
            <a:r>
              <a:rPr lang="en-US" dirty="0" err="1"/>
              <a:t>webOS</a:t>
            </a:r>
            <a:r>
              <a:rPr lang="en-US" dirty="0"/>
              <a:t> (formerly Palm OS) </a:t>
            </a:r>
          </a:p>
          <a:p>
            <a:pPr lvl="1"/>
            <a:r>
              <a:rPr lang="en-US" dirty="0"/>
              <a:t>Microsoft’s Windows Phone OS</a:t>
            </a:r>
          </a:p>
        </p:txBody>
      </p:sp>
    </p:spTree>
    <p:extLst>
      <p:ext uri="{BB962C8B-B14F-4D97-AF65-F5344CB8AC3E}">
        <p14:creationId xmlns:p14="http://schemas.microsoft.com/office/powerpoint/2010/main" val="2406847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CEFDB42DC39740891323793CD008C0" ma:contentTypeVersion="2" ma:contentTypeDescription="Create a new document." ma:contentTypeScope="" ma:versionID="513ed2d931bef9cc505f29b815dbba5c">
  <xsd:schema xmlns:xsd="http://www.w3.org/2001/XMLSchema" xmlns:xs="http://www.w3.org/2001/XMLSchema" xmlns:p="http://schemas.microsoft.com/office/2006/metadata/properties" xmlns:ns2="3d8e8073-792a-433b-bf6e-f4fdf1073e24" targetNamespace="http://schemas.microsoft.com/office/2006/metadata/properties" ma:root="true" ma:fieldsID="f50caa0d1de8f99d38e7d48ace4a45c2" ns2:_="">
    <xsd:import namespace="3d8e8073-792a-433b-bf6e-f4fdf1073e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e8073-792a-433b-bf6e-f4fdf1073e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026A62-D177-4309-9718-B256FAE31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5296EE-E9A3-483C-9B73-7C3FEDC3E1E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d8e8073-792a-433b-bf6e-f4fdf1073e2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473821-5186-4EAC-997E-F133810FA26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931</Words>
  <Application>Microsoft Office PowerPoint</Application>
  <PresentationFormat>Widescreen</PresentationFormat>
  <Paragraphs>241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</vt:lpstr>
      <vt:lpstr>Times New Roman</vt:lpstr>
      <vt:lpstr>Trebuchet MS</vt:lpstr>
      <vt:lpstr>Trebuchet MS (Body)</vt:lpstr>
      <vt:lpstr>Wingdings</vt:lpstr>
      <vt:lpstr>Wingdings 3</vt:lpstr>
      <vt:lpstr>Facet</vt:lpstr>
      <vt:lpstr>Mobile Application Development</vt:lpstr>
      <vt:lpstr>Course Learning Outcomes:</vt:lpstr>
      <vt:lpstr>Marks Distribution</vt:lpstr>
      <vt:lpstr>What is Mobile?</vt:lpstr>
      <vt:lpstr>What is mobile computing? </vt:lpstr>
      <vt:lpstr>Applications of Mobile Computing</vt:lpstr>
      <vt:lpstr>Advantages</vt:lpstr>
      <vt:lpstr>Challenges</vt:lpstr>
      <vt:lpstr>Mobile OS</vt:lpstr>
      <vt:lpstr>Traditional Trends </vt:lpstr>
      <vt:lpstr>Current Trends </vt:lpstr>
      <vt:lpstr>Current Trends (Contd..) </vt:lpstr>
      <vt:lpstr>Current Trends (Contd..) </vt:lpstr>
      <vt:lpstr>Current Trends (Contd..) </vt:lpstr>
      <vt:lpstr>YOUR CHOICE???</vt:lpstr>
      <vt:lpstr>Current Trends (Contd..) </vt:lpstr>
      <vt:lpstr>Challenges in building Mobile Applications</vt:lpstr>
      <vt:lpstr>1. OS Fragmentation</vt:lpstr>
      <vt:lpstr>2. Multiple Teams/Product</vt:lpstr>
      <vt:lpstr>3. Uniform User Experience</vt:lpstr>
      <vt:lpstr>Types of Mobile App Development</vt:lpstr>
      <vt:lpstr>Native Mobile Apps</vt:lpstr>
      <vt:lpstr>Cross Platform Mobile Apps</vt:lpstr>
      <vt:lpstr>Hybrid Mobile Apps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Jawed Iqbal Memon</dc:creator>
  <cp:lastModifiedBy>mariam jawaid</cp:lastModifiedBy>
  <cp:revision>20</cp:revision>
  <cp:lastPrinted>2020-05-27T01:53:34Z</cp:lastPrinted>
  <dcterms:created xsi:type="dcterms:W3CDTF">2018-10-18T14:32:24Z</dcterms:created>
  <dcterms:modified xsi:type="dcterms:W3CDTF">2023-07-10T04:46:05Z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0x010100A3CEFDB42DC39740891323793CD008C0</vt:lpwstr>
  </property>
</Properties>
</file>