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ΔrHmΘ、ΔrSmΘ、ΔrGmΘ计算小工具界面介绍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Δ</a:t>
            </a:r>
            <a:r>
              <a:rPr baseline="-5999"/>
              <a:t>r</a:t>
            </a:r>
            <a:r>
              <a:t>H</a:t>
            </a:r>
            <a:r>
              <a:rPr baseline="-5999" sz="7600"/>
              <a:t>m</a:t>
            </a:r>
            <a:r>
              <a:rPr baseline="31999" sz="8200"/>
              <a:t>Θ</a:t>
            </a:r>
            <a:r>
              <a:t>、Δ</a:t>
            </a:r>
            <a:r>
              <a:rPr baseline="-5999"/>
              <a:t>r</a:t>
            </a:r>
            <a:r>
              <a:t>S</a:t>
            </a:r>
            <a:r>
              <a:rPr baseline="-5999"/>
              <a:t>m</a:t>
            </a:r>
            <a:r>
              <a:rPr baseline="31999"/>
              <a:t>Θ</a:t>
            </a:r>
            <a:r>
              <a:t>、Δ</a:t>
            </a:r>
            <a:r>
              <a:rPr baseline="-5999"/>
              <a:t>r</a:t>
            </a:r>
            <a:r>
              <a:t>G</a:t>
            </a:r>
            <a:r>
              <a:rPr baseline="-5999"/>
              <a:t>m</a:t>
            </a:r>
            <a:r>
              <a:rPr baseline="31999"/>
              <a:t>Θ</a:t>
            </a:r>
            <a:r>
              <a:t>计算小工具界面介绍</a:t>
            </a:r>
          </a:p>
        </p:txBody>
      </p:sp>
      <p:sp>
        <p:nvSpPr>
          <p:cNvPr id="120" name="正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程序功能介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程序功能介绍</a:t>
            </a:r>
          </a:p>
        </p:txBody>
      </p:sp>
      <p:sp>
        <p:nvSpPr>
          <p:cNvPr id="123" name="输入反应方程式各反应物和生成物的化学计量数（最多为三种反应物和三种生成物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输入反应方程式各反应物和生成物的化学计量数（最多为三种反应物和三种生成物）</a:t>
            </a:r>
          </a:p>
          <a:p>
            <a:pPr/>
            <a:r>
              <a:t>输入个反应物和生成物的热力学常数，和反应环境温度值</a:t>
            </a:r>
          </a:p>
          <a:p>
            <a:pPr/>
            <a:r>
              <a:t>按下“计算”键，可得到反应的</a:t>
            </a:r>
            <a:r>
              <a:rPr sz="3100"/>
              <a:t>Δ</a:t>
            </a:r>
            <a:r>
              <a:rPr baseline="-5999" sz="3100"/>
              <a:t>r</a:t>
            </a:r>
            <a:r>
              <a:rPr sz="3100"/>
              <a:t>H</a:t>
            </a:r>
            <a:r>
              <a:rPr baseline="-5999" sz="3100"/>
              <a:t>m</a:t>
            </a:r>
            <a:r>
              <a:rPr baseline="31999" sz="3100"/>
              <a:t>Θ</a:t>
            </a:r>
            <a:r>
              <a:rPr sz="3100"/>
              <a:t>、Δ</a:t>
            </a:r>
            <a:r>
              <a:rPr baseline="-5999" sz="3100"/>
              <a:t>r</a:t>
            </a:r>
            <a:r>
              <a:rPr sz="3100"/>
              <a:t>S</a:t>
            </a:r>
            <a:r>
              <a:rPr baseline="-5999" sz="3100"/>
              <a:t>m</a:t>
            </a:r>
            <a:r>
              <a:rPr baseline="31999" sz="3100"/>
              <a:t>Θ</a:t>
            </a:r>
            <a:r>
              <a:rPr sz="3100"/>
              <a:t>、Δ</a:t>
            </a:r>
            <a:r>
              <a:rPr baseline="-5999" sz="3100"/>
              <a:t>r</a:t>
            </a:r>
            <a:r>
              <a:rPr sz="3100"/>
              <a:t>G</a:t>
            </a:r>
            <a:r>
              <a:rPr baseline="-5999" sz="3100"/>
              <a:t>m</a:t>
            </a:r>
            <a:r>
              <a:rPr baseline="31999" sz="3100"/>
              <a:t>Θ</a:t>
            </a:r>
            <a:r>
              <a:t>数值</a:t>
            </a:r>
          </a:p>
          <a:p>
            <a:pPr/>
            <a:r>
              <a:t>按下“清空”键，可清空上一次计算遗留的页面数据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77" y="2991365"/>
            <a:ext cx="12917646" cy="377087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矩形"/>
          <p:cNvSpPr/>
          <p:nvPr/>
        </p:nvSpPr>
        <p:spPr>
          <a:xfrm>
            <a:off x="12700" y="3200201"/>
            <a:ext cx="12979400" cy="1460352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箭头"/>
          <p:cNvSpPr/>
          <p:nvPr/>
        </p:nvSpPr>
        <p:spPr>
          <a:xfrm flipH="1" rot="5407383">
            <a:off x="5249395" y="2541039"/>
            <a:ext cx="730056" cy="519759"/>
          </a:xfrm>
          <a:prstGeom prst="rightArrow">
            <a:avLst>
              <a:gd name="adj1" fmla="val 22945"/>
              <a:gd name="adj2" fmla="val 6475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反应方程式部分：输入反应物和生成物的化学计量数"/>
          <p:cNvSpPr txBox="1"/>
          <p:nvPr/>
        </p:nvSpPr>
        <p:spPr>
          <a:xfrm>
            <a:off x="2052134" y="1900113"/>
            <a:ext cx="7124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反应方程式部分：输入反应物和生成物的化学计量数</a:t>
            </a:r>
          </a:p>
        </p:txBody>
      </p:sp>
      <p:sp>
        <p:nvSpPr>
          <p:cNvPr id="129" name="矩形"/>
          <p:cNvSpPr/>
          <p:nvPr/>
        </p:nvSpPr>
        <p:spPr>
          <a:xfrm>
            <a:off x="495300" y="4654550"/>
            <a:ext cx="5207199" cy="1873647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箭头"/>
          <p:cNvSpPr/>
          <p:nvPr/>
        </p:nvSpPr>
        <p:spPr>
          <a:xfrm flipH="1" rot="16209765">
            <a:off x="2733741" y="6706639"/>
            <a:ext cx="730055" cy="519759"/>
          </a:xfrm>
          <a:prstGeom prst="rightArrow">
            <a:avLst>
              <a:gd name="adj1" fmla="val 22289"/>
              <a:gd name="adj2" fmla="val 5851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各反应物和生成物的热力学数值"/>
          <p:cNvSpPr txBox="1"/>
          <p:nvPr/>
        </p:nvSpPr>
        <p:spPr>
          <a:xfrm>
            <a:off x="908149" y="7499925"/>
            <a:ext cx="4381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各反应物和生成物的热力学数值</a:t>
            </a:r>
          </a:p>
        </p:txBody>
      </p:sp>
      <p:sp>
        <p:nvSpPr>
          <p:cNvPr id="132" name="矩形"/>
          <p:cNvSpPr/>
          <p:nvPr/>
        </p:nvSpPr>
        <p:spPr>
          <a:xfrm>
            <a:off x="7816105" y="4642392"/>
            <a:ext cx="4934894" cy="258472"/>
          </a:xfrm>
          <a:prstGeom prst="rect">
            <a:avLst/>
          </a:prstGeom>
          <a:ln w="381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箭头"/>
          <p:cNvSpPr/>
          <p:nvPr/>
        </p:nvSpPr>
        <p:spPr>
          <a:xfrm flipH="1" rot="21593817">
            <a:off x="7242661" y="4655956"/>
            <a:ext cx="469608" cy="231222"/>
          </a:xfrm>
          <a:prstGeom prst="rightArrow">
            <a:avLst>
              <a:gd name="adj1" fmla="val 29521"/>
              <a:gd name="adj2" fmla="val 8680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记录反应温度"/>
          <p:cNvSpPr txBox="1"/>
          <p:nvPr/>
        </p:nvSpPr>
        <p:spPr>
          <a:xfrm>
            <a:off x="5835650" y="4581128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记录反应温度</a:t>
            </a:r>
          </a:p>
        </p:txBody>
      </p:sp>
      <p:sp>
        <p:nvSpPr>
          <p:cNvPr id="135" name="矩形"/>
          <p:cNvSpPr/>
          <p:nvPr/>
        </p:nvSpPr>
        <p:spPr>
          <a:xfrm>
            <a:off x="7416799" y="4891375"/>
            <a:ext cx="4934894" cy="774750"/>
          </a:xfrm>
          <a:prstGeom prst="rect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箭头"/>
          <p:cNvSpPr/>
          <p:nvPr/>
        </p:nvSpPr>
        <p:spPr>
          <a:xfrm flipH="1" rot="16209765">
            <a:off x="8954657" y="6311316"/>
            <a:ext cx="1403175" cy="331056"/>
          </a:xfrm>
          <a:prstGeom prst="rightArrow">
            <a:avLst>
              <a:gd name="adj1" fmla="val 22289"/>
              <a:gd name="adj2" fmla="val 93936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输出结果区域"/>
          <p:cNvSpPr txBox="1"/>
          <p:nvPr/>
        </p:nvSpPr>
        <p:spPr>
          <a:xfrm>
            <a:off x="8683584" y="7268408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输出结果区域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