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redit Risk Assessing Using Data mining techniqu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pPr/>
            <a:r>
              <a:t>Credit Risk Assessing Using Data mining techniques</a:t>
            </a:r>
          </a:p>
        </p:txBody>
      </p:sp>
      <p:sp>
        <p:nvSpPr>
          <p:cNvPr id="167" name="han ta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 tang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Data mining lifecycle: crisp-d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mining lifecycle: crisp-dm</a:t>
            </a:r>
          </a:p>
        </p:txBody>
      </p:sp>
      <p:pic>
        <p:nvPicPr>
          <p:cNvPr id="171" name="800px-CRISP-DM_Process_Diagram.png" descr="800px-CRISP-DM_Process_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9785" y="2489200"/>
            <a:ext cx="6245230" cy="6260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4" name="Business understanding &amp; data understa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Business understanding &amp; data understanding</a:t>
            </a:r>
          </a:p>
        </p:txBody>
      </p:sp>
      <p:pic>
        <p:nvPicPr>
          <p:cNvPr id="175" name="Screenshot 2020-03-01 at 02.33.31.png" descr="Screenshot 2020-03-01 at 02.33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5561" y="2080845"/>
            <a:ext cx="5006405" cy="363896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Inspect the distribution of dataset, by features.…"/>
          <p:cNvSpPr txBox="1"/>
          <p:nvPr/>
        </p:nvSpPr>
        <p:spPr>
          <a:xfrm>
            <a:off x="444499" y="2271469"/>
            <a:ext cx="5395219" cy="640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1854" indent="-341854" defTabSz="514095">
              <a:buSzPct val="100000"/>
              <a:buAutoNum type="arabicPeriod" startAt="1"/>
              <a:defRPr sz="2640"/>
            </a:pPr>
            <a:r>
              <a:t>Inspect the distribution of dataset, by features. </a:t>
            </a:r>
          </a:p>
          <a:p>
            <a:pPr marL="341854" indent="-341854" defTabSz="514095">
              <a:buSzPct val="100000"/>
              <a:buAutoNum type="arabicPeriod" startAt="1"/>
              <a:defRPr sz="2640"/>
            </a:pPr>
            <a:r>
              <a:t>The data is imbalanced. Model could bias to non-default customers.</a:t>
            </a:r>
          </a:p>
          <a:p>
            <a:pPr marL="341854" indent="-341854" defTabSz="514095">
              <a:buSzPct val="100000"/>
              <a:buAutoNum type="arabicPeriod" startAt="1"/>
              <a:defRPr sz="2640"/>
            </a:pPr>
            <a:r>
              <a:t>Other findings from basic data understandings:</a:t>
            </a:r>
          </a:p>
          <a:p>
            <a:pPr lvl="1" marL="923006" indent="-341854" defTabSz="514095">
              <a:buSzPct val="100000"/>
              <a:buAutoNum type="arabicPeriod" startAt="1"/>
              <a:defRPr sz="2640"/>
            </a:pPr>
            <a:r>
              <a:t>Unmarried customers have lower defaulting rate.</a:t>
            </a:r>
          </a:p>
          <a:p>
            <a:pPr lvl="1" marL="923006" indent="-341854" defTabSz="514095">
              <a:buSzPct val="100000"/>
              <a:buAutoNum type="arabicPeriod" startAt="1"/>
              <a:defRPr sz="2640"/>
            </a:pPr>
            <a:r>
              <a:t>Customers hold gold card have lower defaulting rate.</a:t>
            </a:r>
          </a:p>
        </p:txBody>
      </p:sp>
      <p:pic>
        <p:nvPicPr>
          <p:cNvPr id="177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3397" y="6385473"/>
            <a:ext cx="3418684" cy="2257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Unknown10.png" descr="Unknown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5760" y="6385473"/>
            <a:ext cx="3377880" cy="225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1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sp>
        <p:nvSpPr>
          <p:cNvPr id="182" name="Analyse categorical features and continuous features separately.…"/>
          <p:cNvSpPr txBox="1"/>
          <p:nvPr/>
        </p:nvSpPr>
        <p:spPr>
          <a:xfrm>
            <a:off x="444500" y="2271469"/>
            <a:ext cx="5395218" cy="640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87468" indent="-287468" defTabSz="432308">
              <a:spcBef>
                <a:spcPts val="2000"/>
              </a:spcBef>
              <a:buSzPct val="100000"/>
              <a:buAutoNum type="arabicPeriod" startAt="1"/>
              <a:defRPr sz="2220"/>
            </a:pPr>
            <a:r>
              <a:t>Analyse categorical features and continuous features separately.</a:t>
            </a:r>
          </a:p>
          <a:p>
            <a:pPr marL="287468" indent="-287468" defTabSz="432308">
              <a:spcBef>
                <a:spcPts val="2000"/>
              </a:spcBef>
              <a:buSzPct val="100000"/>
              <a:buAutoNum type="arabicPeriod" startAt="1"/>
              <a:defRPr sz="2220"/>
            </a:pPr>
            <a:r>
              <a:t>One-hot encode the categorical features.</a:t>
            </a:r>
          </a:p>
          <a:p>
            <a:pPr marL="287468" indent="-287468" defTabSz="432308">
              <a:spcBef>
                <a:spcPts val="2000"/>
              </a:spcBef>
              <a:buSzPct val="100000"/>
              <a:buAutoNum type="arabicPeriod" startAt="1"/>
              <a:defRPr sz="2220"/>
            </a:pPr>
            <a:r>
              <a:t>Inspect the correlation matrix between features, to filter collinear features and find features highly correlate to the target feature (features x014,x015,x035,x032 are removed).</a:t>
            </a:r>
          </a:p>
          <a:p>
            <a:pPr marL="287468" indent="-287468" defTabSz="432308">
              <a:spcBef>
                <a:spcPts val="2000"/>
              </a:spcBef>
              <a:buSzPct val="100000"/>
              <a:buAutoNum type="arabicPeriod" startAt="1"/>
              <a:defRPr sz="2220"/>
            </a:pPr>
            <a:r>
              <a:t>Polynomial features do not have significantly higher correlation.</a:t>
            </a:r>
          </a:p>
          <a:p>
            <a:pPr marL="287468" indent="-287468" defTabSz="432308">
              <a:spcBef>
                <a:spcPts val="2000"/>
              </a:spcBef>
              <a:buSzPct val="100000"/>
              <a:buAutoNum type="arabicPeriod" startAt="1"/>
              <a:defRPr sz="2220"/>
            </a:pPr>
            <a:r>
              <a:t>Choose the features with the 10 highest correlations for analysing.</a:t>
            </a:r>
          </a:p>
        </p:txBody>
      </p:sp>
      <p:pic>
        <p:nvPicPr>
          <p:cNvPr id="183" name="Unknown2.png" descr="Unknow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9961" y="2271469"/>
            <a:ext cx="6045782" cy="6402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6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preparation</a:t>
            </a:r>
          </a:p>
        </p:txBody>
      </p:sp>
      <p:sp>
        <p:nvSpPr>
          <p:cNvPr id="187" name="Use Variance Inflation Factor (VIF) to inspect and remove multi-collinear features.…"/>
          <p:cNvSpPr txBox="1"/>
          <p:nvPr/>
        </p:nvSpPr>
        <p:spPr>
          <a:xfrm>
            <a:off x="444500" y="2271469"/>
            <a:ext cx="11861255" cy="640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55388" indent="-155388" defTabSz="233679">
              <a:lnSpc>
                <a:spcPct val="150000"/>
              </a:lnSpc>
              <a:spcBef>
                <a:spcPts val="1100"/>
              </a:spcBef>
              <a:buSzPct val="100000"/>
              <a:buAutoNum type="arabicPeriod" startAt="1"/>
              <a:defRPr sz="3200"/>
            </a:pPr>
            <a:r>
              <a:t>Use Variance Inflation Factor (VIF) to inspect and remove multi-collinear features.</a:t>
            </a:r>
          </a:p>
          <a:p>
            <a:pPr marL="155388" indent="-155388" defTabSz="233679">
              <a:lnSpc>
                <a:spcPct val="150000"/>
              </a:lnSpc>
              <a:spcBef>
                <a:spcPts val="1100"/>
              </a:spcBef>
              <a:buSzPct val="100000"/>
              <a:buAutoNum type="arabicPeriod" startAt="1"/>
              <a:defRPr sz="3200"/>
            </a:pPr>
            <a:r>
              <a:t>The train - test partition rate is set to 67%:33%.</a:t>
            </a:r>
          </a:p>
          <a:p>
            <a:pPr marL="155388" indent="-155388" defTabSz="233679">
              <a:lnSpc>
                <a:spcPct val="150000"/>
              </a:lnSpc>
              <a:spcBef>
                <a:spcPts val="1100"/>
              </a:spcBef>
              <a:buSzPct val="100000"/>
              <a:buAutoNum type="arabicPeriod" startAt="1"/>
              <a:defRPr sz="3200"/>
            </a:pPr>
            <a:r>
              <a:t>Apply SMOTE (Synthetic Minority Oversampling TEchnique) to oversample the minority class data (default customers) and Tomek’s links technique to reduce the noises.</a:t>
            </a:r>
          </a:p>
          <a:p>
            <a:pPr defTabSz="233679">
              <a:spcBef>
                <a:spcPts val="1100"/>
              </a:spcBef>
              <a:defRPr sz="1200"/>
            </a:pPr>
          </a:p>
          <a:p>
            <a:pPr marL="155388" indent="-155388" defTabSz="233679">
              <a:spcBef>
                <a:spcPts val="1100"/>
              </a:spcBef>
              <a:buSzPct val="100000"/>
              <a:buAutoNum type="arabicPeriod" startAt="4"/>
              <a:defRPr sz="1200"/>
            </a:pPr>
          </a:p>
          <a:p>
            <a:pPr marL="155388" indent="-155388" defTabSz="233679">
              <a:spcBef>
                <a:spcPts val="1100"/>
              </a:spcBef>
              <a:buSzPct val="100000"/>
              <a:buAutoNum type="arabicPeriod" startAt="5"/>
              <a:defRPr sz="1200"/>
            </a:pPr>
          </a:p>
          <a:p>
            <a:pPr marL="155388" indent="-155388" defTabSz="233679">
              <a:spcBef>
                <a:spcPts val="1100"/>
              </a:spcBef>
              <a:buSzPct val="100000"/>
              <a:buAutoNum type="arabicPeriod" startAt="6"/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0" name="modelling &amp;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modelling &amp; evaluation</a:t>
            </a:r>
          </a:p>
        </p:txBody>
      </p:sp>
      <p:pic>
        <p:nvPicPr>
          <p:cNvPr id="191" name="Unknown3.png" descr="Unknown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3739" y="1427460"/>
            <a:ext cx="5003801" cy="35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lgorithms applied: Logistic Regression, Random Forest (Number of trees: 50, 100), XGBoost, Support Vector Machine, an ensemble model of them.…"/>
          <p:cNvSpPr txBox="1"/>
          <p:nvPr/>
        </p:nvSpPr>
        <p:spPr>
          <a:xfrm>
            <a:off x="444500" y="2271469"/>
            <a:ext cx="5395218" cy="640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69047" indent="-369047" defTabSz="554990">
              <a:spcBef>
                <a:spcPts val="2600"/>
              </a:spcBef>
              <a:buSzPct val="100000"/>
              <a:buAutoNum type="arabicPeriod" startAt="1"/>
              <a:defRPr sz="2850"/>
            </a:pPr>
            <a:r>
              <a:t>Algorithms applied: Logistic Regression, Random Forest (Number of trees: 50, 100), XGBoost, Support Vector Machine, an ensemble model of them.</a:t>
            </a:r>
          </a:p>
          <a:p>
            <a:pPr marL="369047" indent="-369047" defTabSz="554990">
              <a:spcBef>
                <a:spcPts val="2600"/>
              </a:spcBef>
              <a:buSzPct val="100000"/>
              <a:buAutoNum type="arabicPeriod" startAt="1"/>
              <a:defRPr sz="2850"/>
            </a:pPr>
            <a:r>
              <a:t>XGBoost trained from polynomial features with VIF threshold of 10, and original features with VIF threshold of 2.5, reach the highest AUC value (0.85 and 0.84)</a:t>
            </a:r>
          </a:p>
        </p:txBody>
      </p:sp>
      <p:pic>
        <p:nvPicPr>
          <p:cNvPr id="193" name="Unknown4.png" descr="Unknown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3739" y="5379397"/>
            <a:ext cx="5003801" cy="35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Original features, VIF&lt;2.5"/>
          <p:cNvSpPr txBox="1"/>
          <p:nvPr/>
        </p:nvSpPr>
        <p:spPr>
          <a:xfrm>
            <a:off x="7858144" y="4889500"/>
            <a:ext cx="309499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Original features, VIF&lt;2.5</a:t>
            </a:r>
          </a:p>
        </p:txBody>
      </p:sp>
      <p:sp>
        <p:nvSpPr>
          <p:cNvPr id="195" name="Polynomial features, VIF&lt;10"/>
          <p:cNvSpPr txBox="1"/>
          <p:nvPr/>
        </p:nvSpPr>
        <p:spPr>
          <a:xfrm>
            <a:off x="7858144" y="8813800"/>
            <a:ext cx="33588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Polynomial features, VIF&lt;10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ANK you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THANK you</a:t>
            </a:r>
          </a:p>
          <a:p>
            <a:pPr algn="ctr"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