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3366"/>
        </a:solidFill>
        <a:effectLst/>
        <a:uFillTx/>
        <a:latin typeface="Verdana" panose="020B0604030504040204"/>
        <a:ea typeface="Verdana" panose="020B0604030504040204"/>
        <a:cs typeface="Verdana" panose="020B0604030504040204"/>
        <a:sym typeface="Verdana" panose="020B060403050404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3366"/>
        </a:solidFill>
        <a:effectLst/>
        <a:uFillTx/>
        <a:latin typeface="Verdana" panose="020B0604030504040204"/>
        <a:ea typeface="Verdana" panose="020B0604030504040204"/>
        <a:cs typeface="Verdana" panose="020B0604030504040204"/>
        <a:sym typeface="Verdana" panose="020B060403050404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3366"/>
        </a:solidFill>
        <a:effectLst/>
        <a:uFillTx/>
        <a:latin typeface="Verdana" panose="020B0604030504040204"/>
        <a:ea typeface="Verdana" panose="020B0604030504040204"/>
        <a:cs typeface="Verdana" panose="020B0604030504040204"/>
        <a:sym typeface="Verdana" panose="020B060403050404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3366"/>
        </a:solidFill>
        <a:effectLst/>
        <a:uFillTx/>
        <a:latin typeface="Verdana" panose="020B0604030504040204"/>
        <a:ea typeface="Verdana" panose="020B0604030504040204"/>
        <a:cs typeface="Verdana" panose="020B0604030504040204"/>
        <a:sym typeface="Verdana" panose="020B060403050404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3366"/>
        </a:solidFill>
        <a:effectLst/>
        <a:uFillTx/>
        <a:latin typeface="Verdana" panose="020B0604030504040204"/>
        <a:ea typeface="Verdana" panose="020B0604030504040204"/>
        <a:cs typeface="Verdana" panose="020B0604030504040204"/>
        <a:sym typeface="Verdana" panose="020B060403050404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3366"/>
        </a:solidFill>
        <a:effectLst/>
        <a:uFillTx/>
        <a:latin typeface="Verdana" panose="020B0604030504040204"/>
        <a:ea typeface="Verdana" panose="020B0604030504040204"/>
        <a:cs typeface="Verdana" panose="020B0604030504040204"/>
        <a:sym typeface="Verdana" panose="020B060403050404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3366"/>
        </a:solidFill>
        <a:effectLst/>
        <a:uFillTx/>
        <a:latin typeface="Verdana" panose="020B0604030504040204"/>
        <a:ea typeface="Verdana" panose="020B0604030504040204"/>
        <a:cs typeface="Verdana" panose="020B0604030504040204"/>
        <a:sym typeface="Verdana" panose="020B060403050404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3366"/>
        </a:solidFill>
        <a:effectLst/>
        <a:uFillTx/>
        <a:latin typeface="Verdana" panose="020B0604030504040204"/>
        <a:ea typeface="Verdana" panose="020B0604030504040204"/>
        <a:cs typeface="Verdana" panose="020B0604030504040204"/>
        <a:sym typeface="Verdana" panose="020B060403050404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3366"/>
        </a:solidFill>
        <a:effectLst/>
        <a:uFillTx/>
        <a:latin typeface="Verdana" panose="020B0604030504040204"/>
        <a:ea typeface="Verdana" panose="020B0604030504040204"/>
        <a:cs typeface="Verdana" panose="020B0604030504040204"/>
        <a:sym typeface="Verdana" panose="020B060403050404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3BA23B1-9221-436E-865A-0063620EA4FD}" styleName="">
    <a:wholeTbl>
      <a:tcTxStyle b="on">
        <a:fontRef idx="major">
          <a:srgbClr val="003366"/>
        </a:fontRef>
        <a:srgbClr val="0033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2"/>
          </a:solidFill>
        </a:fill>
      </a:tcStyle>
    </a:wholeTbl>
    <a:band2H>
      <a:tcStyle>
        <a:tcBdr/>
        <a:fill>
          <a:solidFill>
            <a:srgbClr val="E6E7EA"/>
          </a:solidFill>
        </a:fill>
      </a:tcStyle>
    </a:band2H>
    <a:firstCol>
      <a:tcTxStyle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3366"/>
          </a:solidFill>
        </a:fill>
      </a:tcStyle>
    </a:firstCol>
    <a:lastRow>
      <a:tcTxStyle b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3366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336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9" name="Shape 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"/>
          <p:cNvSpPr/>
          <p:nvPr/>
        </p:nvSpPr>
        <p:spPr>
          <a:xfrm>
            <a:off x="8004175" y="0"/>
            <a:ext cx="1139825" cy="6858000"/>
          </a:xfrm>
          <a:prstGeom prst="rect">
            <a:avLst/>
          </a:prstGeom>
          <a:solidFill>
            <a:srgbClr val="C0C0C0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r">
              <a:defRPr sz="10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" name="矩形"/>
          <p:cNvSpPr/>
          <p:nvPr/>
        </p:nvSpPr>
        <p:spPr>
          <a:xfrm>
            <a:off x="-1" y="4638675"/>
            <a:ext cx="9144002" cy="2219326"/>
          </a:xfrm>
          <a:prstGeom prst="rect">
            <a:avLst/>
          </a:prstGeom>
          <a:solidFill>
            <a:srgbClr val="A0B5C4">
              <a:alpha val="3097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" name="矩形"/>
          <p:cNvSpPr/>
          <p:nvPr/>
        </p:nvSpPr>
        <p:spPr>
          <a:xfrm>
            <a:off x="-1" y="2133600"/>
            <a:ext cx="9144002" cy="2498726"/>
          </a:xfrm>
          <a:prstGeom prst="rect">
            <a:avLst/>
          </a:prstGeom>
          <a:solidFill>
            <a:srgbClr val="003366"/>
          </a:solidFill>
          <a:ln w="12700">
            <a:miter lim="400000"/>
          </a:ln>
        </p:spPr>
        <p:txBody>
          <a:bodyPr lIns="45719" rIns="45719" anchor="ctr"/>
          <a:lstStyle/>
          <a:p>
            <a:pPr algn="r">
              <a:defRPr sz="10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" name="形状"/>
          <p:cNvSpPr/>
          <p:nvPr/>
        </p:nvSpPr>
        <p:spPr>
          <a:xfrm>
            <a:off x="0" y="2133600"/>
            <a:ext cx="8015288" cy="2271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9"/>
                </a:lnTo>
                <a:lnTo>
                  <a:pt x="21596" y="21409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A0B5C4">
              <a:alpha val="7294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31" name="形状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lnTo>
                  <a:pt x="0" y="10800"/>
                </a:lnTo>
                <a:lnTo>
                  <a:pt x="5400" y="216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</a:pathLst>
          </a:custGeom>
          <a:solidFill>
            <a:srgbClr val="5086C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32" name="形状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lnTo>
                  <a:pt x="0" y="10800"/>
                </a:lnTo>
                <a:lnTo>
                  <a:pt x="5400" y="216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</a:pathLst>
          </a:custGeom>
          <a:solidFill>
            <a:srgbClr val="5086C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33" name="形状"/>
          <p:cNvSpPr/>
          <p:nvPr/>
        </p:nvSpPr>
        <p:spPr>
          <a:xfrm>
            <a:off x="8220075" y="6229350"/>
            <a:ext cx="609600" cy="53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lnTo>
                  <a:pt x="0" y="10800"/>
                </a:lnTo>
                <a:lnTo>
                  <a:pt x="5400" y="216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</a:pathLst>
          </a:custGeom>
          <a:solidFill>
            <a:srgbClr val="5086C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34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5" y="2286000"/>
            <a:ext cx="1482725" cy="12842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5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012" y="3886200"/>
            <a:ext cx="1474788" cy="13890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6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37" y="2965450"/>
            <a:ext cx="1484313" cy="1485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7" name="幻灯片编号"/>
          <p:cNvSpPr/>
          <p:nvPr>
            <p:ph type="sldNum" sz="quarter" idx="2"/>
          </p:nvPr>
        </p:nvSpPr>
        <p:spPr>
          <a:xfrm>
            <a:off x="8470296" y="6467475"/>
            <a:ext cx="273654" cy="26923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成组"/>
          <p:cNvGrpSpPr/>
          <p:nvPr/>
        </p:nvGrpSpPr>
        <p:grpSpPr>
          <a:xfrm>
            <a:off x="571500" y="1428750"/>
            <a:ext cx="8201025" cy="576264"/>
            <a:chOff x="0" y="0"/>
            <a:chExt cx="8201025" cy="576263"/>
          </a:xfrm>
        </p:grpSpPr>
        <p:sp>
          <p:nvSpPr>
            <p:cNvPr id="44" name="矩形"/>
            <p:cNvSpPr/>
            <p:nvPr/>
          </p:nvSpPr>
          <p:spPr>
            <a:xfrm>
              <a:off x="0" y="0"/>
              <a:ext cx="8201025" cy="576264"/>
            </a:xfrm>
            <a:prstGeom prst="rect">
              <a:avLst/>
            </a:prstGeom>
            <a:solidFill>
              <a:srgbClr val="000080"/>
            </a:solidFill>
            <a:ln w="63500" cap="flat">
              <a:solidFill>
                <a:srgbClr val="A0B5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5" name="个人能力"/>
            <p:cNvSpPr/>
            <p:nvPr/>
          </p:nvSpPr>
          <p:spPr>
            <a:xfrm>
              <a:off x="142875" y="106362"/>
              <a:ext cx="2208213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spcBef>
                  <a:spcPts val="1200"/>
                </a:spcBef>
                <a:defRPr sz="20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个人能力</a:t>
              </a:r>
            </a:p>
          </p:txBody>
        </p:sp>
        <p:sp>
          <p:nvSpPr>
            <p:cNvPr id="46" name="创意集合"/>
            <p:cNvSpPr/>
            <p:nvPr/>
          </p:nvSpPr>
          <p:spPr>
            <a:xfrm>
              <a:off x="5732779" y="109537"/>
              <a:ext cx="1120139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创意集合</a:t>
              </a:r>
            </a:p>
          </p:txBody>
        </p:sp>
        <p:sp>
          <p:nvSpPr>
            <p:cNvPr id="47" name="外联优势"/>
            <p:cNvSpPr/>
            <p:nvPr/>
          </p:nvSpPr>
          <p:spPr>
            <a:xfrm>
              <a:off x="2660650" y="106362"/>
              <a:ext cx="2667000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spcBef>
                  <a:spcPts val="1200"/>
                </a:spcBef>
                <a:defRPr sz="20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外联优势</a:t>
              </a:r>
            </a:p>
          </p:txBody>
        </p:sp>
      </p:grpSp>
      <p:sp>
        <p:nvSpPr>
          <p:cNvPr id="49" name="线条"/>
          <p:cNvSpPr/>
          <p:nvPr/>
        </p:nvSpPr>
        <p:spPr>
          <a:xfrm rot="5400000">
            <a:off x="4249737" y="1376362"/>
            <a:ext cx="431801" cy="1800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9900" y="5400"/>
                </a:lnTo>
                <a:lnTo>
                  <a:pt x="9900" y="0"/>
                </a:lnTo>
                <a:lnTo>
                  <a:pt x="21600" y="10800"/>
                </a:lnTo>
                <a:lnTo>
                  <a:pt x="9540" y="21600"/>
                </a:lnTo>
                <a:lnTo>
                  <a:pt x="9540" y="16200"/>
                </a:lnTo>
                <a:lnTo>
                  <a:pt x="180" y="16200"/>
                </a:lnTo>
              </a:path>
            </a:pathLst>
          </a:custGeom>
          <a:ln w="6350">
            <a:solidFill>
              <a:srgbClr val="003366"/>
            </a:solidFill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50" name="标题文本"/>
          <p:cNvSpPr/>
          <p:nvPr>
            <p:ph type="title" hasCustomPrompt="1"/>
          </p:nvPr>
        </p:nvSpPr>
        <p:spPr>
          <a:xfrm>
            <a:off x="457200" y="92075"/>
            <a:ext cx="8229600" cy="15081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51" name="正文级别 1…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形状"/>
          <p:cNvSpPr/>
          <p:nvPr/>
        </p:nvSpPr>
        <p:spPr>
          <a:xfrm>
            <a:off x="-9525" y="344487"/>
            <a:ext cx="8194675" cy="633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9"/>
                </a:lnTo>
                <a:lnTo>
                  <a:pt x="21596" y="21409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86C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5" name="成组"/>
          <p:cNvGrpSpPr/>
          <p:nvPr/>
        </p:nvGrpSpPr>
        <p:grpSpPr>
          <a:xfrm>
            <a:off x="8153400" y="0"/>
            <a:ext cx="990601" cy="6858000"/>
            <a:chOff x="0" y="0"/>
            <a:chExt cx="990600" cy="6858000"/>
          </a:xfrm>
        </p:grpSpPr>
        <p:sp>
          <p:nvSpPr>
            <p:cNvPr id="3" name="矩形"/>
            <p:cNvSpPr/>
            <p:nvPr/>
          </p:nvSpPr>
          <p:spPr>
            <a:xfrm>
              <a:off x="2750" y="0"/>
              <a:ext cx="987851" cy="6858000"/>
            </a:xfrm>
            <a:prstGeom prst="rect">
              <a:avLst/>
            </a:prstGeom>
            <a:solidFill>
              <a:srgbClr val="A0B5C4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" name="矩形"/>
            <p:cNvSpPr/>
            <p:nvPr/>
          </p:nvSpPr>
          <p:spPr>
            <a:xfrm>
              <a:off x="0" y="347661"/>
              <a:ext cx="990600" cy="623889"/>
            </a:xfrm>
            <a:prstGeom prst="rect">
              <a:avLst/>
            </a:prstGeom>
            <a:solidFill>
              <a:srgbClr val="0033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6" name="形状"/>
          <p:cNvSpPr/>
          <p:nvPr/>
        </p:nvSpPr>
        <p:spPr>
          <a:xfrm>
            <a:off x="7696200" y="5943600"/>
            <a:ext cx="609600" cy="53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lnTo>
                  <a:pt x="0" y="10800"/>
                </a:lnTo>
                <a:lnTo>
                  <a:pt x="5400" y="216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</a:pathLst>
          </a:custGeom>
          <a:solidFill>
            <a:srgbClr val="5086C2">
              <a:alpha val="3490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7" name="形状"/>
          <p:cNvSpPr/>
          <p:nvPr/>
        </p:nvSpPr>
        <p:spPr>
          <a:xfrm>
            <a:off x="8229600" y="5638800"/>
            <a:ext cx="609600" cy="53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lnTo>
                  <a:pt x="0" y="10800"/>
                </a:lnTo>
                <a:lnTo>
                  <a:pt x="5400" y="216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</a:pathLst>
          </a:custGeom>
          <a:solidFill>
            <a:srgbClr val="5086C2">
              <a:alpha val="3490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8" name="形状"/>
          <p:cNvSpPr/>
          <p:nvPr/>
        </p:nvSpPr>
        <p:spPr>
          <a:xfrm>
            <a:off x="8220075" y="6229350"/>
            <a:ext cx="609600" cy="53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lnTo>
                  <a:pt x="0" y="10800"/>
                </a:lnTo>
                <a:lnTo>
                  <a:pt x="5400" y="216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</a:pathLst>
          </a:custGeom>
          <a:solidFill>
            <a:srgbClr val="5086C2">
              <a:alpha val="3490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9" name="圆形"/>
          <p:cNvSpPr/>
          <p:nvPr/>
        </p:nvSpPr>
        <p:spPr>
          <a:xfrm>
            <a:off x="149225" y="120650"/>
            <a:ext cx="990600" cy="9906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pic>
        <p:nvPicPr>
          <p:cNvPr id="10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8600" y="-195263"/>
            <a:ext cx="2057400" cy="17129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标题文本"/>
          <p:cNvSpPr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r>
              <a:t>标题文本</a:t>
            </a:r>
          </a:p>
        </p:txBody>
      </p:sp>
      <p:sp>
        <p:nvSpPr>
          <p:cNvPr id="12" name="正文级别 1…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/>
          <p:nvPr>
            <p:ph type="sldNum" sz="quarter" idx="2"/>
          </p:nvPr>
        </p:nvSpPr>
        <p:spPr>
          <a:xfrm>
            <a:off x="8478333" y="6386512"/>
            <a:ext cx="265618" cy="243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4C59D2"/>
        </a:buClr>
        <a:buSzPct val="100000"/>
        <a:buFontTx/>
        <a:buChar char="»"/>
        <a:defRPr sz="2800" b="1" i="0" u="none" strike="noStrike" cap="none" spc="0" baseline="0">
          <a:ln>
            <a:noFill/>
          </a:ln>
          <a:solidFill>
            <a:srgbClr val="003366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1pPr>
      <a:lvl2pPr marL="901700" marR="0" indent="-444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4C59D2"/>
        </a:buClr>
        <a:buSzPct val="100000"/>
        <a:buFontTx/>
        <a:buChar char="▪"/>
        <a:defRPr sz="2800" b="1" i="0" u="none" strike="noStrike" cap="none" spc="0" baseline="0">
          <a:ln>
            <a:noFill/>
          </a:ln>
          <a:solidFill>
            <a:srgbClr val="003366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2pPr>
      <a:lvl3pPr marL="1329055" marR="0" indent="-41465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4C59D2"/>
        </a:buClr>
        <a:buSzPct val="100000"/>
        <a:buFontTx/>
        <a:buChar char="•"/>
        <a:defRPr sz="2800" b="1" i="0" u="none" strike="noStrike" cap="none" spc="0" baseline="0">
          <a:ln>
            <a:noFill/>
          </a:ln>
          <a:solidFill>
            <a:srgbClr val="003366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3pPr>
      <a:lvl4pPr marL="1868170" marR="0" indent="-49657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4C59D2"/>
        </a:buClr>
        <a:buSzPct val="100000"/>
        <a:buFontTx/>
        <a:buChar char="–"/>
        <a:defRPr sz="2800" b="1" i="0" u="none" strike="noStrike" cap="none" spc="0" baseline="0">
          <a:ln>
            <a:noFill/>
          </a:ln>
          <a:solidFill>
            <a:srgbClr val="003366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4pPr>
      <a:lvl5pPr marL="2325370" marR="0" indent="-49657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4C59D2"/>
        </a:buClr>
        <a:buSzPct val="100000"/>
        <a:buFontTx/>
        <a:buChar char="»"/>
        <a:defRPr sz="2800" b="1" i="0" u="none" strike="noStrike" cap="none" spc="0" baseline="0">
          <a:ln>
            <a:noFill/>
          </a:ln>
          <a:solidFill>
            <a:srgbClr val="003366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5pPr>
      <a:lvl6pPr marL="2782570" marR="0" indent="-49657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4C59D2"/>
        </a:buClr>
        <a:buSzPct val="100000"/>
        <a:buFontTx/>
        <a:defRPr sz="2800" b="1" i="0" u="none" strike="noStrike" cap="none" spc="0" baseline="0">
          <a:ln>
            <a:noFill/>
          </a:ln>
          <a:solidFill>
            <a:srgbClr val="003366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6pPr>
      <a:lvl7pPr marL="3239770" marR="0" indent="-49657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4C59D2"/>
        </a:buClr>
        <a:buSzPct val="100000"/>
        <a:buFontTx/>
        <a:defRPr sz="2800" b="1" i="0" u="none" strike="noStrike" cap="none" spc="0" baseline="0">
          <a:ln>
            <a:noFill/>
          </a:ln>
          <a:solidFill>
            <a:srgbClr val="003366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7pPr>
      <a:lvl8pPr marL="3696970" marR="0" indent="-49657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4C59D2"/>
        </a:buClr>
        <a:buSzPct val="100000"/>
        <a:buFontTx/>
        <a:defRPr sz="2800" b="1" i="0" u="none" strike="noStrike" cap="none" spc="0" baseline="0">
          <a:ln>
            <a:noFill/>
          </a:ln>
          <a:solidFill>
            <a:srgbClr val="003366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8pPr>
      <a:lvl9pPr marL="4154170" marR="0" indent="-49657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4C59D2"/>
        </a:buClr>
        <a:buSzPct val="100000"/>
        <a:buFontTx/>
        <a:defRPr sz="2800" b="1" i="0" u="none" strike="noStrike" cap="none" spc="0" baseline="0">
          <a:ln>
            <a:noFill/>
          </a:ln>
          <a:solidFill>
            <a:srgbClr val="003366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 panose="020B060403050404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 panose="020B060403050404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 panose="020B060403050404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 panose="020B060403050404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 panose="020B060403050404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 panose="020B060403050404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 panose="020B060403050404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 panose="020B060403050404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 panose="020B060403050404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无标题fengmian.png" descr="无标题fengmia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113" y="0"/>
            <a:ext cx="9155113" cy="68500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2" name="LDHs类材料层间距影响因素的理论研究"/>
          <p:cNvSpPr/>
          <p:nvPr/>
        </p:nvSpPr>
        <p:spPr>
          <a:xfrm>
            <a:off x="0" y="2788762"/>
            <a:ext cx="8153400" cy="7264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/>
          <a:p>
            <a:pPr algn="ctr">
              <a:lnSpc>
                <a:spcPct val="150000"/>
              </a:lnSpc>
              <a:defRPr sz="360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LDHs类材料层间距影响因素的理论研究</a:t>
            </a:r>
          </a:p>
        </p:txBody>
      </p:sp>
      <p:pic>
        <p:nvPicPr>
          <p:cNvPr id="63" name="校徽11.jpeg" descr="校徽1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1524000" cy="15128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4" name="指导老师：  鄢红…"/>
          <p:cNvSpPr/>
          <p:nvPr/>
        </p:nvSpPr>
        <p:spPr>
          <a:xfrm>
            <a:off x="4810125" y="5403850"/>
            <a:ext cx="4038600" cy="8026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r"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指导老师：  鄢红</a:t>
            </a:r>
          </a:p>
          <a:p>
            <a:pPr algn="r"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学生:  唐汉   2013016468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标题"/>
          <p:cNvSpPr/>
          <p:nvPr>
            <p:ph type="title" idx="4294967295"/>
          </p:nvPr>
        </p:nvSpPr>
        <p:spPr>
          <a:xfrm>
            <a:off x="1143000" y="381000"/>
            <a:ext cx="6705600" cy="5635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66445">
              <a:defRPr sz="2600"/>
            </a:pPr>
          </a:p>
        </p:txBody>
      </p:sp>
      <p:grpSp>
        <p:nvGrpSpPr>
          <p:cNvPr id="234" name="成组"/>
          <p:cNvGrpSpPr/>
          <p:nvPr/>
        </p:nvGrpSpPr>
        <p:grpSpPr>
          <a:xfrm>
            <a:off x="1676398" y="304800"/>
            <a:ext cx="4724404" cy="685800"/>
            <a:chOff x="-1" y="0"/>
            <a:chExt cx="4724402" cy="685800"/>
          </a:xfrm>
        </p:grpSpPr>
        <p:grpSp>
          <p:nvGrpSpPr>
            <p:cNvPr id="231" name="成组"/>
            <p:cNvGrpSpPr/>
            <p:nvPr/>
          </p:nvGrpSpPr>
          <p:grpSpPr>
            <a:xfrm>
              <a:off x="380999" y="92391"/>
              <a:ext cx="4343403" cy="510540"/>
              <a:chOff x="0" y="0"/>
              <a:chExt cx="4343401" cy="510538"/>
            </a:xfrm>
          </p:grpSpPr>
          <p:sp>
            <p:nvSpPr>
              <p:cNvPr id="229" name="圆角矩形"/>
              <p:cNvSpPr/>
              <p:nvPr/>
            </p:nvSpPr>
            <p:spPr>
              <a:xfrm>
                <a:off x="0" y="26669"/>
                <a:ext cx="4343402" cy="457203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8E6D8"/>
                  </a:gs>
                  <a:gs pos="100000">
                    <a:schemeClr val="accent1"/>
                  </a:gs>
                </a:gsLst>
                <a:lin ang="0" scaled="0"/>
              </a:gradFill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outerShdw blurRad="63500" dist="99190" dir="2388334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p:txBody>
          </p:sp>
          <p:sp>
            <p:nvSpPr>
              <p:cNvPr id="230" name="计 算 方 法"/>
              <p:cNvSpPr/>
              <p:nvPr/>
            </p:nvSpPr>
            <p:spPr>
              <a:xfrm>
                <a:off x="1255980" y="0"/>
                <a:ext cx="1831438" cy="5105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8" tIns="45718" rIns="45718" bIns="45718" numCol="1" anchor="ctr">
                <a:spAutoFit/>
              </a:bodyPr>
              <a:lstStyle>
                <a:lvl1pPr algn="ctr">
                  <a:defRPr sz="24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r>
                  <a:t>   计 算 方 法</a:t>
                </a:r>
              </a:p>
            </p:txBody>
          </p:sp>
        </p:grpSp>
        <p:sp>
          <p:nvSpPr>
            <p:cNvPr id="232" name="多边形"/>
            <p:cNvSpPr/>
            <p:nvPr/>
          </p:nvSpPr>
          <p:spPr>
            <a:xfrm>
              <a:off x="-2" y="0"/>
              <a:ext cx="685802" cy="685800"/>
            </a:xfrm>
            <a:prstGeom prst="diamond">
              <a:avLst/>
            </a:prstGeom>
            <a:solidFill>
              <a:schemeClr val="accent1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33" name="2"/>
            <p:cNvSpPr/>
            <p:nvPr/>
          </p:nvSpPr>
          <p:spPr>
            <a:xfrm>
              <a:off x="194167" y="98423"/>
              <a:ext cx="273655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pic>
        <p:nvPicPr>
          <p:cNvPr id="235" name="image.png" descr="image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777085" y="1482805"/>
            <a:ext cx="5437430" cy="43444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6" name="分子式：Ni15Al3(OH)36Cl3(H2O)6"/>
          <p:cNvSpPr/>
          <p:nvPr/>
        </p:nvSpPr>
        <p:spPr>
          <a:xfrm>
            <a:off x="2198553" y="5955030"/>
            <a:ext cx="4594494" cy="5105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分子式：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Ni</a:t>
            </a:r>
            <a:r>
              <a:rPr baseline="-16000">
                <a:latin typeface="+mj-lt"/>
                <a:ea typeface="+mj-ea"/>
                <a:cs typeface="+mj-cs"/>
                <a:sym typeface="Helvetica"/>
              </a:rPr>
              <a:t>15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Al</a:t>
            </a:r>
            <a:r>
              <a:rPr baseline="-16000">
                <a:latin typeface="+mj-lt"/>
                <a:ea typeface="+mj-ea"/>
                <a:cs typeface="+mj-cs"/>
                <a:sym typeface="Helvetica"/>
              </a:rPr>
              <a:t>3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(OH)</a:t>
            </a:r>
            <a:r>
              <a:rPr baseline="-16000">
                <a:latin typeface="+mj-lt"/>
                <a:ea typeface="+mj-ea"/>
                <a:cs typeface="+mj-cs"/>
                <a:sym typeface="Helvetica"/>
              </a:rPr>
              <a:t>36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Cl</a:t>
            </a:r>
            <a:r>
              <a:rPr baseline="-16000">
                <a:latin typeface="+mj-lt"/>
                <a:ea typeface="+mj-ea"/>
                <a:cs typeface="+mj-cs"/>
                <a:sym typeface="Helvetica"/>
              </a:rPr>
              <a:t>3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(H</a:t>
            </a:r>
            <a:r>
              <a:rPr baseline="-16000">
                <a:latin typeface="+mj-lt"/>
                <a:ea typeface="+mj-ea"/>
                <a:cs typeface="+mj-cs"/>
                <a:sym typeface="Helvetica"/>
              </a:rPr>
              <a:t>2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O)</a:t>
            </a:r>
            <a:r>
              <a:rPr baseline="-16000">
                <a:latin typeface="+mj-lt"/>
                <a:ea typeface="+mj-ea"/>
                <a:cs typeface="+mj-cs"/>
                <a:sym typeface="Helvetica"/>
              </a:rPr>
              <a:t>6</a:t>
            </a:r>
            <a:endParaRPr baseline="-1600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37" name="计算模型："/>
          <p:cNvSpPr/>
          <p:nvPr/>
        </p:nvSpPr>
        <p:spPr>
          <a:xfrm>
            <a:off x="322262" y="1079500"/>
            <a:ext cx="3446463" cy="5105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计算模型</a:t>
            </a:r>
            <a:r>
              <a:rPr>
                <a:solidFill>
                  <a:srgbClr val="003366"/>
                </a:solidFill>
              </a:rPr>
              <a:t>：</a:t>
            </a:r>
            <a:endParaRPr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表格"/>
          <p:cNvGraphicFramePr/>
          <p:nvPr/>
        </p:nvGraphicFramePr>
        <p:xfrm>
          <a:off x="44163" y="1279172"/>
          <a:ext cx="9068374" cy="5374671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1293667"/>
                <a:gridCol w="1293667"/>
                <a:gridCol w="1293667"/>
                <a:gridCol w="1293667"/>
                <a:gridCol w="1293667"/>
                <a:gridCol w="1293667"/>
                <a:gridCol w="1293667"/>
              </a:tblGrid>
              <a:tr h="595774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>
                          <a:latin typeface="Times New Roman" panose="02020603050405020304" charset="0"/>
                          <a:sym typeface="Helvetica"/>
                        </a:rPr>
                        <a:t>                  Ni\</a:t>
                      </a:r>
                      <a:r>
                        <a:rPr lang="en-US" altLang="zh-CN" sz="1600">
                          <a:latin typeface="Times New Roman" panose="02020603050405020304" charset="0"/>
                          <a:ea typeface="宋体" panose="02010600030101010101" pitchFamily="2" charset="-122"/>
                          <a:sym typeface="Helvetica"/>
                        </a:rPr>
                        <a:t>Al</a:t>
                      </a:r>
                      <a:endParaRPr lang="en-US" sz="1600">
                        <a:latin typeface="Times New Roman" panose="02020603050405020304" charset="0"/>
                        <a:sym typeface="Helvetica"/>
                      </a:endParaRPr>
                    </a:p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>
                          <a:latin typeface="Times New Roman" panose="02020603050405020304" charset="0"/>
                          <a:sym typeface="Helvetica"/>
                        </a:rPr>
                        <a:t>  Anions</a:t>
                      </a:r>
                      <a:r>
                        <a:rPr lang="en-US" sz="1000">
                          <a:latin typeface="Times New Roman" panose="02020603050405020304" charset="0"/>
                          <a:sym typeface="Helvetica"/>
                        </a:rPr>
                        <a:t>           </a:t>
                      </a:r>
                      <a:endParaRPr lang="en-US" altLang="zh-CN" sz="1600">
                        <a:latin typeface="Times New Roman" panose="02020603050405020304" charset="0"/>
                        <a:ea typeface="宋体" panose="02010600030101010101" pitchFamily="2" charset="-122"/>
                        <a:sym typeface="Helvetica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lnTlToBr w="12700">
                      <a:solidFill>
                        <a:schemeClr val="tx1"/>
                      </a:solidFill>
                      <a:prstDash val="soli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Times New Roman" panose="02020603050405020304" charset="0"/>
                          <a:sym typeface="Helvetica"/>
                        </a:rPr>
                        <a:t>1.6</a:t>
                      </a:r>
                      <a:endParaRPr>
                        <a:latin typeface="Times New Roman" panose="02020603050405020304" charset="0"/>
                        <a:sym typeface="Helvetica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Times New Roman" panose="02020603050405020304" charset="0"/>
                          <a:sym typeface="Helvetica"/>
                        </a:rPr>
                        <a:t>2</a:t>
                      </a:r>
                      <a:endParaRPr>
                        <a:latin typeface="Times New Roman" panose="02020603050405020304" charset="0"/>
                        <a:sym typeface="Helvetica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Times New Roman" panose="02020603050405020304" charset="0"/>
                          <a:sym typeface="Helvetica"/>
                        </a:rPr>
                        <a:t>2.6</a:t>
                      </a:r>
                      <a:endParaRPr>
                        <a:latin typeface="Times New Roman" panose="02020603050405020304" charset="0"/>
                        <a:sym typeface="Helvetica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Times New Roman" panose="02020603050405020304" charset="0"/>
                          <a:sym typeface="Helvetica"/>
                        </a:rPr>
                        <a:t>3.5</a:t>
                      </a:r>
                      <a:endParaRPr>
                        <a:latin typeface="Times New Roman" panose="02020603050405020304" charset="0"/>
                        <a:sym typeface="Helvetica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Times New Roman" panose="02020603050405020304" charset="0"/>
                          <a:sym typeface="Helvetica"/>
                        </a:rPr>
                        <a:t>5</a:t>
                      </a:r>
                      <a:endParaRPr>
                        <a:latin typeface="Times New Roman" panose="02020603050405020304" charset="0"/>
                        <a:sym typeface="Helvetica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Times New Roman" panose="02020603050405020304" charset="0"/>
                          <a:sym typeface="Helvetica"/>
                        </a:rPr>
                        <a:t>8</a:t>
                      </a:r>
                      <a:endParaRPr>
                        <a:latin typeface="Times New Roman" panose="02020603050405020304" charset="0"/>
                        <a:sym typeface="Helvetica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</a:tr>
              <a:tr h="595774">
                <a:tc>
                  <a:txBody>
                    <a:bodyPr/>
                    <a:lstStyle/>
                    <a:p>
                      <a:pPr algn="ctr">
                        <a:defRPr sz="1600">
                          <a:sym typeface="黑体" panose="02010609060101010101" charset="-122"/>
                        </a:defRPr>
                      </a:pPr>
                      <a:r>
                        <a:rPr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Cl</a:t>
                      </a:r>
                      <a:r>
                        <a:rPr baseline="32000"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-</a:t>
                      </a:r>
                      <a:endParaRPr baseline="32000">
                        <a:solidFill>
                          <a:srgbClr val="080808"/>
                        </a:solidFill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11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Cl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12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Cl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13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5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Cl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5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14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Cl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15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Cl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16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Cl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95774">
                <a:tc>
                  <a:txBody>
                    <a:bodyPr/>
                    <a:lstStyle/>
                    <a:p>
                      <a:pPr algn="ctr">
                        <a:defRPr sz="1600">
                          <a:sym typeface="黑体" panose="02010609060101010101" charset="-122"/>
                        </a:defRPr>
                      </a:pPr>
                      <a:r>
                        <a:rPr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Br</a:t>
                      </a:r>
                      <a:r>
                        <a:rPr baseline="32000"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-</a:t>
                      </a:r>
                      <a:endParaRPr baseline="32000">
                        <a:solidFill>
                          <a:srgbClr val="080808"/>
                        </a:solidFill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11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Br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12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Br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13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5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Br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5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14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Br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15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Br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16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Br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95774">
                <a:tc>
                  <a:txBody>
                    <a:bodyPr/>
                    <a:lstStyle/>
                    <a:p>
                      <a:pPr algn="ctr">
                        <a:defRPr sz="1600">
                          <a:sym typeface="黑体" panose="02010609060101010101" charset="-122"/>
                        </a:defRPr>
                      </a:pPr>
                      <a:r>
                        <a:rPr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HCOO</a:t>
                      </a:r>
                      <a:r>
                        <a:rPr baseline="32000"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-</a:t>
                      </a:r>
                      <a:endParaRPr baseline="32000">
                        <a:solidFill>
                          <a:srgbClr val="080808"/>
                        </a:solidFill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11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(HCO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12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(HCO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13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5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(HCO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5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14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(HCO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15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(HCO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16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(HCO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95774">
                <a:tc>
                  <a:txBody>
                    <a:bodyPr/>
                    <a:lstStyle/>
                    <a:p>
                      <a:pPr algn="ctr">
                        <a:defRPr sz="1600">
                          <a:sym typeface="黑体" panose="02010609060101010101" charset="-122"/>
                        </a:defRPr>
                      </a:pPr>
                      <a:r>
                        <a:rPr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C</a:t>
                      </a:r>
                      <a:r>
                        <a:rPr baseline="-6000"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H</a:t>
                      </a:r>
                      <a:r>
                        <a:rPr baseline="-6000"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5</a:t>
                      </a:r>
                      <a:r>
                        <a:rPr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O</a:t>
                      </a:r>
                      <a:r>
                        <a:rPr baseline="-6000"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S</a:t>
                      </a:r>
                      <a:r>
                        <a:rPr baseline="32000"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-</a:t>
                      </a:r>
                      <a:endParaRPr baseline="32000">
                        <a:solidFill>
                          <a:srgbClr val="080808"/>
                        </a:solidFill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11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(C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latin typeface="Times New Roman" panose="02020603050405020304" charset="0"/>
                        </a:rPr>
                        <a:t>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5</a:t>
                      </a:r>
                      <a:r>
                        <a:rPr>
                          <a:latin typeface="Times New Roman" panose="02020603050405020304" charset="0"/>
                        </a:rPr>
                        <a:t>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S)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12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(C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latin typeface="Times New Roman" panose="02020603050405020304" charset="0"/>
                        </a:rPr>
                        <a:t>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5</a:t>
                      </a:r>
                      <a:r>
                        <a:rPr>
                          <a:latin typeface="Times New Roman" panose="02020603050405020304" charset="0"/>
                        </a:rPr>
                        <a:t>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S)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13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5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(C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latin typeface="Times New Roman" panose="02020603050405020304" charset="0"/>
                        </a:rPr>
                        <a:t>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5</a:t>
                      </a:r>
                      <a:r>
                        <a:rPr>
                          <a:latin typeface="Times New Roman" panose="02020603050405020304" charset="0"/>
                        </a:rPr>
                        <a:t>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S)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5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14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(C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latin typeface="Times New Roman" panose="02020603050405020304" charset="0"/>
                        </a:rPr>
                        <a:t>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5</a:t>
                      </a:r>
                      <a:r>
                        <a:rPr>
                          <a:latin typeface="Times New Roman" panose="02020603050405020304" charset="0"/>
                        </a:rPr>
                        <a:t>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S)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15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(C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latin typeface="Times New Roman" panose="02020603050405020304" charset="0"/>
                        </a:rPr>
                        <a:t>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5</a:t>
                      </a:r>
                      <a:r>
                        <a:rPr>
                          <a:latin typeface="Times New Roman" panose="02020603050405020304" charset="0"/>
                        </a:rPr>
                        <a:t>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S)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16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(C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latin typeface="Times New Roman" panose="02020603050405020304" charset="0"/>
                        </a:rPr>
                        <a:t>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5</a:t>
                      </a:r>
                      <a:r>
                        <a:rPr>
                          <a:latin typeface="Times New Roman" panose="02020603050405020304" charset="0"/>
                        </a:rPr>
                        <a:t>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S)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95774">
                <a:tc>
                  <a:txBody>
                    <a:bodyPr/>
                    <a:lstStyle/>
                    <a:p>
                      <a:pPr algn="ctr">
                        <a:defRPr sz="1600">
                          <a:sym typeface="黑体" panose="02010609060101010101" charset="-122"/>
                        </a:defRPr>
                      </a:pPr>
                      <a:r>
                        <a:rPr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NO</a:t>
                      </a:r>
                      <a:r>
                        <a:rPr baseline="-6000"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3</a:t>
                      </a:r>
                      <a:r>
                        <a:rPr baseline="32000">
                          <a:latin typeface="Times New Roman" panose="02020603050405020304" charset="0"/>
                        </a:rPr>
                        <a:t>-</a:t>
                      </a:r>
                      <a:endParaRPr baseline="32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11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(NO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12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(NO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13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5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(NO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5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14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(NO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15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(NO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16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(NO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95774">
                <a:tc>
                  <a:txBody>
                    <a:bodyPr/>
                    <a:lstStyle/>
                    <a:p>
                      <a:pPr algn="ctr">
                        <a:defRPr sz="1600">
                          <a:sym typeface="黑体" panose="02010609060101010101" charset="-122"/>
                        </a:defRPr>
                      </a:pPr>
                      <a:r>
                        <a:rPr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CO</a:t>
                      </a:r>
                      <a:r>
                        <a:rPr baseline="-6000"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3</a:t>
                      </a:r>
                      <a:r>
                        <a:rPr baseline="32000"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2</a:t>
                      </a:r>
                      <a:r>
                        <a:rPr baseline="32000">
                          <a:latin typeface="Times New Roman" panose="02020603050405020304" charset="0"/>
                        </a:rPr>
                        <a:t>-</a:t>
                      </a:r>
                      <a:endParaRPr baseline="32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22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14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72</a:t>
                      </a:r>
                      <a:r>
                        <a:rPr>
                          <a:latin typeface="Times New Roman" panose="02020603050405020304" charset="0"/>
                        </a:rPr>
                        <a:t>(CO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12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24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12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72</a:t>
                      </a:r>
                      <a:r>
                        <a:rPr>
                          <a:latin typeface="Times New Roman" panose="02020603050405020304" charset="0"/>
                        </a:rPr>
                        <a:t>(CO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12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26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10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72</a:t>
                      </a:r>
                      <a:r>
                        <a:rPr>
                          <a:latin typeface="Times New Roman" panose="02020603050405020304" charset="0"/>
                        </a:rPr>
                        <a:t>(CO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5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12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28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8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72</a:t>
                      </a:r>
                      <a:r>
                        <a:rPr>
                          <a:latin typeface="Times New Roman" panose="02020603050405020304" charset="0"/>
                        </a:rPr>
                        <a:t>(CO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12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30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72</a:t>
                      </a:r>
                      <a:r>
                        <a:rPr>
                          <a:latin typeface="Times New Roman" panose="02020603050405020304" charset="0"/>
                        </a:rPr>
                        <a:t>(CO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12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32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72</a:t>
                      </a:r>
                      <a:r>
                        <a:rPr>
                          <a:latin typeface="Times New Roman" panose="02020603050405020304" charset="0"/>
                        </a:rPr>
                        <a:t>(CO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12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95774">
                <a:tc>
                  <a:txBody>
                    <a:bodyPr/>
                    <a:lstStyle/>
                    <a:p>
                      <a:pPr algn="ctr">
                        <a:defRPr sz="1600">
                          <a:sym typeface="黑体" panose="02010609060101010101" charset="-122"/>
                        </a:defRPr>
                      </a:pPr>
                      <a:r>
                        <a:rPr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SO</a:t>
                      </a:r>
                      <a:r>
                        <a:rPr baseline="-6000"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4</a:t>
                      </a:r>
                      <a:r>
                        <a:rPr baseline="32000"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2</a:t>
                      </a:r>
                      <a:r>
                        <a:rPr baseline="32000">
                          <a:latin typeface="Times New Roman" panose="02020603050405020304" charset="0"/>
                        </a:rPr>
                        <a:t>-</a:t>
                      </a:r>
                      <a:endParaRPr baseline="32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22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14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72</a:t>
                      </a:r>
                      <a:r>
                        <a:rPr>
                          <a:latin typeface="Times New Roman" panose="02020603050405020304" charset="0"/>
                        </a:rPr>
                        <a:t>(SO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12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24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12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72</a:t>
                      </a:r>
                      <a:r>
                        <a:rPr>
                          <a:latin typeface="Times New Roman" panose="02020603050405020304" charset="0"/>
                        </a:rPr>
                        <a:t>(SO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12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26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10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72</a:t>
                      </a:r>
                      <a:r>
                        <a:rPr>
                          <a:latin typeface="Times New Roman" panose="02020603050405020304" charset="0"/>
                        </a:rPr>
                        <a:t>(SO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5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12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28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8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72</a:t>
                      </a:r>
                      <a:r>
                        <a:rPr>
                          <a:latin typeface="Times New Roman" panose="02020603050405020304" charset="0"/>
                        </a:rPr>
                        <a:t>(SO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12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30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72</a:t>
                      </a:r>
                      <a:r>
                        <a:rPr>
                          <a:latin typeface="Times New Roman" panose="02020603050405020304" charset="0"/>
                        </a:rPr>
                        <a:t>(SO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12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32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72</a:t>
                      </a:r>
                      <a:r>
                        <a:rPr>
                          <a:latin typeface="Times New Roman" panose="02020603050405020304" charset="0"/>
                        </a:rPr>
                        <a:t>(SO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12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595774">
                <a:tc>
                  <a:txBody>
                    <a:bodyPr/>
                    <a:lstStyle/>
                    <a:p>
                      <a:pPr algn="ctr">
                        <a:defRPr sz="1600">
                          <a:sym typeface="黑体" panose="02010609060101010101" charset="-122"/>
                        </a:defRPr>
                      </a:pPr>
                      <a:r>
                        <a:rPr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PO</a:t>
                      </a:r>
                      <a:r>
                        <a:rPr baseline="-6000"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4</a:t>
                      </a:r>
                      <a:r>
                        <a:rPr baseline="32000">
                          <a:solidFill>
                            <a:srgbClr val="080808"/>
                          </a:solidFill>
                          <a:latin typeface="Times New Roman" panose="02020603050405020304" charset="0"/>
                        </a:rPr>
                        <a:t>3</a:t>
                      </a:r>
                      <a:r>
                        <a:rPr baseline="32000">
                          <a:latin typeface="Times New Roman" panose="02020603050405020304" charset="0"/>
                        </a:rPr>
                        <a:t>-</a:t>
                      </a:r>
                      <a:endParaRPr baseline="32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33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21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108</a:t>
                      </a:r>
                      <a:r>
                        <a:rPr>
                          <a:latin typeface="Times New Roman" panose="02020603050405020304" charset="0"/>
                        </a:rPr>
                        <a:t>(PO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7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18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36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18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108</a:t>
                      </a:r>
                      <a:r>
                        <a:rPr>
                          <a:latin typeface="Times New Roman" panose="02020603050405020304" charset="0"/>
                        </a:rPr>
                        <a:t>(PO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18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39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15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108</a:t>
                      </a:r>
                      <a:r>
                        <a:rPr>
                          <a:latin typeface="Times New Roman" panose="02020603050405020304" charset="0"/>
                        </a:rPr>
                        <a:t>(PO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5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18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42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12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108</a:t>
                      </a:r>
                      <a:r>
                        <a:rPr>
                          <a:latin typeface="Times New Roman" panose="02020603050405020304" charset="0"/>
                        </a:rPr>
                        <a:t>(PO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18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45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9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108</a:t>
                      </a:r>
                      <a:r>
                        <a:rPr>
                          <a:latin typeface="Times New Roman" panose="02020603050405020304" charset="0"/>
                        </a:rPr>
                        <a:t>(PO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3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18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r>
                        <a:rPr>
                          <a:latin typeface="Times New Roman" panose="02020603050405020304" charset="0"/>
                        </a:rPr>
                        <a:t>Ni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48</a:t>
                      </a:r>
                      <a:r>
                        <a:rPr>
                          <a:latin typeface="Times New Roman" panose="02020603050405020304" charset="0"/>
                        </a:rPr>
                        <a:t>Al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6</a:t>
                      </a:r>
                      <a:r>
                        <a:rPr>
                          <a:latin typeface="Times New Roman" panose="02020603050405020304" charset="0"/>
                        </a:rPr>
                        <a:t>(OH)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108</a:t>
                      </a:r>
                      <a:r>
                        <a:rPr>
                          <a:latin typeface="Times New Roman" panose="02020603050405020304" charset="0"/>
                        </a:rPr>
                        <a:t>(PO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4</a:t>
                      </a:r>
                      <a:r>
                        <a:rPr>
                          <a:latin typeface="Times New Roman" panose="02020603050405020304" charset="0"/>
                        </a:rPr>
                        <a:t>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(H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2</a:t>
                      </a:r>
                      <a:r>
                        <a:rPr>
                          <a:latin typeface="Times New Roman" panose="02020603050405020304" charset="0"/>
                        </a:rPr>
                        <a:t>O)</a:t>
                      </a:r>
                      <a:r>
                        <a:rPr baseline="-6000">
                          <a:latin typeface="Times New Roman" panose="02020603050405020304" charset="0"/>
                        </a:rPr>
                        <a:t>18</a:t>
                      </a:r>
                      <a:endParaRPr baseline="-6000">
                        <a:latin typeface="Times New Roman" panose="02020603050405020304" charset="0"/>
                      </a:endParaR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45" name="成组"/>
          <p:cNvGrpSpPr/>
          <p:nvPr/>
        </p:nvGrpSpPr>
        <p:grpSpPr>
          <a:xfrm>
            <a:off x="1676398" y="304800"/>
            <a:ext cx="4724404" cy="685800"/>
            <a:chOff x="-1" y="0"/>
            <a:chExt cx="4724402" cy="685800"/>
          </a:xfrm>
        </p:grpSpPr>
        <p:grpSp>
          <p:nvGrpSpPr>
            <p:cNvPr id="242" name="成组"/>
            <p:cNvGrpSpPr/>
            <p:nvPr/>
          </p:nvGrpSpPr>
          <p:grpSpPr>
            <a:xfrm>
              <a:off x="380999" y="92391"/>
              <a:ext cx="4343403" cy="510540"/>
              <a:chOff x="0" y="0"/>
              <a:chExt cx="4343401" cy="510538"/>
            </a:xfrm>
          </p:grpSpPr>
          <p:sp>
            <p:nvSpPr>
              <p:cNvPr id="240" name="圆角矩形"/>
              <p:cNvSpPr/>
              <p:nvPr/>
            </p:nvSpPr>
            <p:spPr>
              <a:xfrm>
                <a:off x="0" y="26669"/>
                <a:ext cx="4343402" cy="457203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8E6D8"/>
                  </a:gs>
                  <a:gs pos="100000">
                    <a:schemeClr val="accent1"/>
                  </a:gs>
                </a:gsLst>
                <a:lin ang="0" scaled="0"/>
              </a:gradFill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outerShdw blurRad="63500" dist="99190" dir="2388334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p:txBody>
          </p:sp>
          <p:sp>
            <p:nvSpPr>
              <p:cNvPr id="241" name="计 算 方 法"/>
              <p:cNvSpPr/>
              <p:nvPr/>
            </p:nvSpPr>
            <p:spPr>
              <a:xfrm>
                <a:off x="1255980" y="0"/>
                <a:ext cx="1831438" cy="5105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8" tIns="45718" rIns="45718" bIns="45718" numCol="1" anchor="ctr">
                <a:spAutoFit/>
              </a:bodyPr>
              <a:lstStyle>
                <a:lvl1pPr algn="ctr">
                  <a:defRPr sz="24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r>
                  <a:t>   计 算 方 法</a:t>
                </a:r>
              </a:p>
            </p:txBody>
          </p:sp>
        </p:grpSp>
        <p:sp>
          <p:nvSpPr>
            <p:cNvPr id="243" name="多边形"/>
            <p:cNvSpPr/>
            <p:nvPr/>
          </p:nvSpPr>
          <p:spPr>
            <a:xfrm>
              <a:off x="-2" y="0"/>
              <a:ext cx="685802" cy="685800"/>
            </a:xfrm>
            <a:prstGeom prst="diamond">
              <a:avLst/>
            </a:prstGeom>
            <a:solidFill>
              <a:schemeClr val="accent1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44" name="2"/>
            <p:cNvSpPr/>
            <p:nvPr/>
          </p:nvSpPr>
          <p:spPr>
            <a:xfrm>
              <a:off x="194167" y="98423"/>
              <a:ext cx="273655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标题"/>
          <p:cNvSpPr/>
          <p:nvPr>
            <p:ph type="title" idx="4294967295"/>
          </p:nvPr>
        </p:nvSpPr>
        <p:spPr>
          <a:xfrm>
            <a:off x="1143000" y="381000"/>
            <a:ext cx="6705600" cy="5635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66445">
              <a:defRPr sz="2600"/>
            </a:pPr>
          </a:p>
        </p:txBody>
      </p:sp>
      <p:grpSp>
        <p:nvGrpSpPr>
          <p:cNvPr id="253" name="成组"/>
          <p:cNvGrpSpPr/>
          <p:nvPr/>
        </p:nvGrpSpPr>
        <p:grpSpPr>
          <a:xfrm>
            <a:off x="1676398" y="304800"/>
            <a:ext cx="4724404" cy="685800"/>
            <a:chOff x="-1" y="0"/>
            <a:chExt cx="4724402" cy="685800"/>
          </a:xfrm>
        </p:grpSpPr>
        <p:grpSp>
          <p:nvGrpSpPr>
            <p:cNvPr id="250" name="成组"/>
            <p:cNvGrpSpPr/>
            <p:nvPr/>
          </p:nvGrpSpPr>
          <p:grpSpPr>
            <a:xfrm>
              <a:off x="380999" y="92391"/>
              <a:ext cx="4343403" cy="510540"/>
              <a:chOff x="0" y="0"/>
              <a:chExt cx="4343401" cy="510538"/>
            </a:xfrm>
          </p:grpSpPr>
          <p:sp>
            <p:nvSpPr>
              <p:cNvPr id="248" name="圆角矩形"/>
              <p:cNvSpPr/>
              <p:nvPr/>
            </p:nvSpPr>
            <p:spPr>
              <a:xfrm>
                <a:off x="0" y="26669"/>
                <a:ext cx="4343402" cy="457203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8E6D8"/>
                  </a:gs>
                  <a:gs pos="100000">
                    <a:schemeClr val="accent1"/>
                  </a:gs>
                </a:gsLst>
                <a:lin ang="0" scaled="0"/>
              </a:gradFill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outerShdw blurRad="63500" dist="99190" dir="2388334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p:txBody>
          </p:sp>
          <p:sp>
            <p:nvSpPr>
              <p:cNvPr id="249" name="计 算 方 法"/>
              <p:cNvSpPr/>
              <p:nvPr/>
            </p:nvSpPr>
            <p:spPr>
              <a:xfrm>
                <a:off x="1255980" y="0"/>
                <a:ext cx="1831438" cy="5105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8" tIns="45718" rIns="45718" bIns="45718" numCol="1" anchor="ctr">
                <a:spAutoFit/>
              </a:bodyPr>
              <a:lstStyle>
                <a:lvl1pPr algn="ctr">
                  <a:defRPr sz="24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r>
                  <a:t>   计 算 方 法</a:t>
                </a:r>
              </a:p>
            </p:txBody>
          </p:sp>
        </p:grpSp>
        <p:sp>
          <p:nvSpPr>
            <p:cNvPr id="251" name="多边形"/>
            <p:cNvSpPr/>
            <p:nvPr/>
          </p:nvSpPr>
          <p:spPr>
            <a:xfrm>
              <a:off x="-2" y="0"/>
              <a:ext cx="685802" cy="685800"/>
            </a:xfrm>
            <a:prstGeom prst="diamond">
              <a:avLst/>
            </a:prstGeom>
            <a:solidFill>
              <a:schemeClr val="accent1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2" name="2"/>
            <p:cNvSpPr/>
            <p:nvPr/>
          </p:nvSpPr>
          <p:spPr>
            <a:xfrm>
              <a:off x="194167" y="98423"/>
              <a:ext cx="273655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254" name="形状"/>
          <p:cNvSpPr/>
          <p:nvPr/>
        </p:nvSpPr>
        <p:spPr>
          <a:xfrm>
            <a:off x="1274762" y="1143000"/>
            <a:ext cx="304801" cy="1068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519"/>
                </a:moveTo>
                <a:lnTo>
                  <a:pt x="5400" y="18519"/>
                </a:lnTo>
                <a:lnTo>
                  <a:pt x="5400" y="0"/>
                </a:lnTo>
                <a:lnTo>
                  <a:pt x="16200" y="0"/>
                </a:lnTo>
                <a:lnTo>
                  <a:pt x="16200" y="18519"/>
                </a:lnTo>
                <a:lnTo>
                  <a:pt x="21600" y="18519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A36232"/>
            </a:solidFill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257" name="成组"/>
          <p:cNvGrpSpPr/>
          <p:nvPr/>
        </p:nvGrpSpPr>
        <p:grpSpPr>
          <a:xfrm>
            <a:off x="590550" y="2430313"/>
            <a:ext cx="2557562" cy="1147912"/>
            <a:chOff x="0" y="0"/>
            <a:chExt cx="2557561" cy="1147911"/>
          </a:xfrm>
        </p:grpSpPr>
        <p:sp>
          <p:nvSpPr>
            <p:cNvPr id="255" name="圆角矩形"/>
            <p:cNvSpPr/>
            <p:nvPr/>
          </p:nvSpPr>
          <p:spPr>
            <a:xfrm>
              <a:off x="0" y="0"/>
              <a:ext cx="2557562" cy="1147912"/>
            </a:xfrm>
            <a:prstGeom prst="roundRect">
              <a:avLst>
                <a:gd name="adj" fmla="val 12805"/>
              </a:avLst>
            </a:prstGeom>
            <a:solidFill>
              <a:srgbClr val="FFFFFF"/>
            </a:solidFill>
            <a:ln w="25400" cap="flat">
              <a:solidFill>
                <a:srgbClr val="A362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6" name="对模型进行分子动力学模拟"/>
            <p:cNvSpPr/>
            <p:nvPr/>
          </p:nvSpPr>
          <p:spPr>
            <a:xfrm>
              <a:off x="210393" y="109136"/>
              <a:ext cx="2136776" cy="92963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just">
                <a:defRPr sz="2400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对模型进行分子动力学模拟</a:t>
              </a:r>
            </a:p>
          </p:txBody>
        </p:sp>
      </p:grpSp>
      <p:sp>
        <p:nvSpPr>
          <p:cNvPr id="258" name="线条"/>
          <p:cNvSpPr/>
          <p:nvPr/>
        </p:nvSpPr>
        <p:spPr>
          <a:xfrm>
            <a:off x="3155950" y="1495846"/>
            <a:ext cx="612875" cy="3016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5635" y="0"/>
                  <a:pt x="10800" y="208"/>
                  <a:pt x="10800" y="464"/>
                </a:cubicBezTo>
                <a:lnTo>
                  <a:pt x="10800" y="10336"/>
                </a:lnTo>
                <a:cubicBezTo>
                  <a:pt x="10800" y="10592"/>
                  <a:pt x="5965" y="10800"/>
                  <a:pt x="0" y="10800"/>
                </a:cubicBezTo>
                <a:cubicBezTo>
                  <a:pt x="5965" y="10800"/>
                  <a:pt x="10800" y="11008"/>
                  <a:pt x="10800" y="11264"/>
                </a:cubicBezTo>
                <a:lnTo>
                  <a:pt x="10800" y="21136"/>
                </a:lnTo>
                <a:cubicBezTo>
                  <a:pt x="10800" y="21392"/>
                  <a:pt x="15635" y="21600"/>
                  <a:pt x="21600" y="21600"/>
                </a:cubicBezTo>
              </a:path>
            </a:pathLst>
          </a:custGeom>
          <a:ln>
            <a:solidFill>
              <a:srgbClr val="DD8443"/>
            </a:solidFill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259" name="计算工具：MS中的Discover模块"/>
          <p:cNvSpPr/>
          <p:nvPr/>
        </p:nvSpPr>
        <p:spPr>
          <a:xfrm>
            <a:off x="3759200" y="1492250"/>
            <a:ext cx="3721100" cy="9296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计算工具：MS中的Discover模块</a:t>
            </a:r>
          </a:p>
        </p:txBody>
      </p:sp>
      <p:sp>
        <p:nvSpPr>
          <p:cNvPr id="260" name="力场：LDHFF"/>
          <p:cNvSpPr/>
          <p:nvPr/>
        </p:nvSpPr>
        <p:spPr>
          <a:xfrm>
            <a:off x="3797300" y="3578224"/>
            <a:ext cx="2852738" cy="5105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力场：LDHFF</a:t>
            </a:r>
          </a:p>
        </p:txBody>
      </p:sp>
      <p:sp>
        <p:nvSpPr>
          <p:cNvPr id="261" name="模拟结果中的数据：总势能、静电能、范德华力、层板间距、结合能"/>
          <p:cNvSpPr/>
          <p:nvPr/>
        </p:nvSpPr>
        <p:spPr>
          <a:xfrm>
            <a:off x="3835400" y="4197899"/>
            <a:ext cx="3833813" cy="1348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模拟结果中的数据：总势能、静电能、范德华力、层板间距、结合能</a:t>
            </a:r>
          </a:p>
        </p:txBody>
      </p:sp>
      <p:sp>
        <p:nvSpPr>
          <p:cNvPr id="262" name="模拟步长：1fs…"/>
          <p:cNvSpPr/>
          <p:nvPr/>
        </p:nvSpPr>
        <p:spPr>
          <a:xfrm>
            <a:off x="3810049" y="2539450"/>
            <a:ext cx="3235326" cy="9296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模拟步长：1fs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algn="just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模拟总时长：100ps</a:t>
            </a:r>
          </a:p>
        </p:txBody>
      </p:sp>
      <p:sp>
        <p:nvSpPr>
          <p:cNvPr id="263" name="形状"/>
          <p:cNvSpPr/>
          <p:nvPr/>
        </p:nvSpPr>
        <p:spPr>
          <a:xfrm>
            <a:off x="1274762" y="3692525"/>
            <a:ext cx="304801" cy="1068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519"/>
                </a:moveTo>
                <a:lnTo>
                  <a:pt x="5400" y="18519"/>
                </a:lnTo>
                <a:lnTo>
                  <a:pt x="5400" y="0"/>
                </a:lnTo>
                <a:lnTo>
                  <a:pt x="16200" y="0"/>
                </a:lnTo>
                <a:lnTo>
                  <a:pt x="16200" y="18519"/>
                </a:lnTo>
                <a:lnTo>
                  <a:pt x="21600" y="18519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A36232"/>
            </a:solidFill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266" name="成组"/>
          <p:cNvGrpSpPr/>
          <p:nvPr/>
        </p:nvGrpSpPr>
        <p:grpSpPr>
          <a:xfrm>
            <a:off x="323850" y="4884588"/>
            <a:ext cx="2557562" cy="1629929"/>
            <a:chOff x="0" y="-315962"/>
            <a:chExt cx="2557561" cy="1629928"/>
          </a:xfrm>
        </p:grpSpPr>
        <p:sp>
          <p:nvSpPr>
            <p:cNvPr id="264" name="圆角矩形"/>
            <p:cNvSpPr/>
            <p:nvPr/>
          </p:nvSpPr>
          <p:spPr>
            <a:xfrm>
              <a:off x="0" y="-315963"/>
              <a:ext cx="2557562" cy="1629929"/>
            </a:xfrm>
            <a:prstGeom prst="roundRect">
              <a:avLst>
                <a:gd name="adj" fmla="val 12569"/>
              </a:avLst>
            </a:prstGeom>
            <a:solidFill>
              <a:srgbClr val="FFFFFF"/>
            </a:solidFill>
            <a:ln w="25400" cap="flat">
              <a:solidFill>
                <a:srgbClr val="A362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65" name="将模拟结果比对分析，得到课题的最终结论"/>
            <p:cNvSpPr/>
            <p:nvPr/>
          </p:nvSpPr>
          <p:spPr>
            <a:xfrm>
              <a:off x="77274" y="-171973"/>
              <a:ext cx="2403014" cy="13419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>
              <a:lvl1pPr algn="just">
                <a:defRPr sz="2400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将模拟结果比对分析，得到课题的最终结论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标题"/>
          <p:cNvSpPr/>
          <p:nvPr>
            <p:ph type="title" idx="4294967295"/>
          </p:nvPr>
        </p:nvSpPr>
        <p:spPr>
          <a:xfrm>
            <a:off x="1143000" y="381000"/>
            <a:ext cx="6705600" cy="5635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66445">
              <a:defRPr sz="2600"/>
            </a:pPr>
          </a:p>
        </p:txBody>
      </p:sp>
      <p:grpSp>
        <p:nvGrpSpPr>
          <p:cNvPr id="273" name="成组"/>
          <p:cNvGrpSpPr/>
          <p:nvPr/>
        </p:nvGrpSpPr>
        <p:grpSpPr>
          <a:xfrm>
            <a:off x="1828800" y="304800"/>
            <a:ext cx="4876801" cy="685800"/>
            <a:chOff x="0" y="0"/>
            <a:chExt cx="4876800" cy="685800"/>
          </a:xfrm>
        </p:grpSpPr>
        <p:sp>
          <p:nvSpPr>
            <p:cNvPr id="269" name="圆角矩形"/>
            <p:cNvSpPr/>
            <p:nvPr/>
          </p:nvSpPr>
          <p:spPr>
            <a:xfrm>
              <a:off x="393700" y="119062"/>
              <a:ext cx="4483101" cy="45720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E5F2"/>
                </a:gs>
                <a:gs pos="100000">
                  <a:srgbClr val="5086C2"/>
                </a:gs>
              </a:gsLst>
              <a:lin ang="0" scaled="0"/>
            </a:gra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63500" dist="99190" dir="2388334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70" name="多边形"/>
            <p:cNvSpPr/>
            <p:nvPr/>
          </p:nvSpPr>
          <p:spPr>
            <a:xfrm>
              <a:off x="0" y="0"/>
              <a:ext cx="708026" cy="685800"/>
            </a:xfrm>
            <a:prstGeom prst="diamond">
              <a:avLst/>
            </a:prstGeom>
            <a:solidFill>
              <a:srgbClr val="4C59D2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71" name="计 算 结 果"/>
            <p:cNvSpPr/>
            <p:nvPr/>
          </p:nvSpPr>
          <p:spPr>
            <a:xfrm>
              <a:off x="628952" y="134360"/>
              <a:ext cx="3539875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r>
                <a:t>        计 算 结 果 </a:t>
              </a:r>
            </a:p>
          </p:txBody>
        </p:sp>
        <p:sp>
          <p:nvSpPr>
            <p:cNvPr id="272" name="3"/>
            <p:cNvSpPr/>
            <p:nvPr/>
          </p:nvSpPr>
          <p:spPr>
            <a:xfrm>
              <a:off x="203692" y="98423"/>
              <a:ext cx="273654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274" name="一价阴离子："/>
          <p:cNvSpPr/>
          <p:nvPr/>
        </p:nvSpPr>
        <p:spPr>
          <a:xfrm>
            <a:off x="255587" y="990600"/>
            <a:ext cx="2747964" cy="5105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>
              <a:defRPr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一价阴离子：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5" name="不同Ni/Al值下LDHs类材料的层板间距值变化趋势图"/>
          <p:cNvSpPr/>
          <p:nvPr/>
        </p:nvSpPr>
        <p:spPr>
          <a:xfrm>
            <a:off x="395287" y="4365624"/>
            <a:ext cx="4033838" cy="8026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20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不同Ni/Al值下LDHs类材料的层板间距值变化趋势图</a:t>
            </a:r>
          </a:p>
        </p:txBody>
      </p:sp>
      <p:sp>
        <p:nvSpPr>
          <p:cNvPr id="276" name="总势能值变化趋势图"/>
          <p:cNvSpPr/>
          <p:nvPr/>
        </p:nvSpPr>
        <p:spPr>
          <a:xfrm>
            <a:off x="5419725" y="4543424"/>
            <a:ext cx="2395538" cy="4470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>
              <a:defRPr sz="20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总势能值变化趋势图</a:t>
            </a:r>
          </a:p>
        </p:txBody>
      </p:sp>
      <p:sp>
        <p:nvSpPr>
          <p:cNvPr id="277" name="当Ni/Al值在1~3之间时，LDHs的层板间距和总势能值较小，说明Ni/Al值在1~3之间时的LDHs结构更稳定。Ni/Al值&gt;3时LDHs的层板间距趋于稳定。"/>
          <p:cNvSpPr/>
          <p:nvPr/>
        </p:nvSpPr>
        <p:spPr>
          <a:xfrm>
            <a:off x="1367631" y="5225413"/>
            <a:ext cx="6586539" cy="109601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22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当Ni/Al值在1</a:t>
            </a:r>
            <a:r>
              <a:rPr>
                <a:latin typeface="Times New Roman" panose="02020603050405020304" charset="0"/>
              </a:rPr>
              <a:t>~</a:t>
            </a:r>
            <a:r>
              <a:t>3之间时，LDHs的层板间距和总势能值较小，说明Ni/Al值在1</a:t>
            </a:r>
            <a:r>
              <a:rPr>
                <a:latin typeface="Times New Roman" panose="02020603050405020304" charset="0"/>
              </a:rPr>
              <a:t>~</a:t>
            </a:r>
            <a:r>
              <a:t>3之间时的LDHs结构更稳定。Ni/Al值&gt;3时LDHs的层板间距趋于稳定。</a:t>
            </a:r>
          </a:p>
        </p:txBody>
      </p:sp>
      <p:pic>
        <p:nvPicPr>
          <p:cNvPr id="278" name="一价阴离子，层板间距.png" descr="一价阴离子，层板间距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484312"/>
            <a:ext cx="4176713" cy="28162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9" name="一价阴离子，总势能.png" descr="一价阴离子，总势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62" y="1196975"/>
            <a:ext cx="4643438" cy="323056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标题"/>
          <p:cNvSpPr/>
          <p:nvPr>
            <p:ph type="title" idx="4294967295"/>
          </p:nvPr>
        </p:nvSpPr>
        <p:spPr>
          <a:xfrm>
            <a:off x="1143000" y="381000"/>
            <a:ext cx="6705600" cy="5635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66445">
              <a:defRPr sz="2600"/>
            </a:pPr>
          </a:p>
        </p:txBody>
      </p:sp>
      <p:sp>
        <p:nvSpPr>
          <p:cNvPr id="282" name="静电能值变化趋势图"/>
          <p:cNvSpPr/>
          <p:nvPr/>
        </p:nvSpPr>
        <p:spPr>
          <a:xfrm>
            <a:off x="819150" y="4451350"/>
            <a:ext cx="3106738" cy="4470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静电能值变化趋势图</a:t>
            </a:r>
          </a:p>
        </p:txBody>
      </p:sp>
      <p:sp>
        <p:nvSpPr>
          <p:cNvPr id="283" name="结合能值变化趋势图"/>
          <p:cNvSpPr/>
          <p:nvPr/>
        </p:nvSpPr>
        <p:spPr>
          <a:xfrm>
            <a:off x="4616450" y="4451350"/>
            <a:ext cx="3106738" cy="4470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结合能值变化趋势图</a:t>
            </a:r>
          </a:p>
        </p:txBody>
      </p:sp>
      <p:sp>
        <p:nvSpPr>
          <p:cNvPr id="284" name="静电能值大小接近总势能值大小，说明静电力是主客体相互作用的主要方式…"/>
          <p:cNvSpPr/>
          <p:nvPr/>
        </p:nvSpPr>
        <p:spPr>
          <a:xfrm>
            <a:off x="1293812" y="5231131"/>
            <a:ext cx="5946776" cy="1348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静电能值大小接近总势能值大小，说明静电力是主客体相互作用的主要方式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algn="just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Ni/Al值 = 2时结合能普遍较大，LDH更稳定</a:t>
            </a:r>
          </a:p>
        </p:txBody>
      </p:sp>
      <p:grpSp>
        <p:nvGrpSpPr>
          <p:cNvPr id="289" name="成组"/>
          <p:cNvGrpSpPr/>
          <p:nvPr/>
        </p:nvGrpSpPr>
        <p:grpSpPr>
          <a:xfrm>
            <a:off x="1828800" y="304800"/>
            <a:ext cx="4876801" cy="685800"/>
            <a:chOff x="0" y="0"/>
            <a:chExt cx="4876800" cy="685800"/>
          </a:xfrm>
        </p:grpSpPr>
        <p:sp>
          <p:nvSpPr>
            <p:cNvPr id="285" name="圆角矩形"/>
            <p:cNvSpPr/>
            <p:nvPr/>
          </p:nvSpPr>
          <p:spPr>
            <a:xfrm>
              <a:off x="393700" y="119062"/>
              <a:ext cx="4483101" cy="45720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E5F2"/>
                </a:gs>
                <a:gs pos="100000">
                  <a:srgbClr val="5086C2"/>
                </a:gs>
              </a:gsLst>
              <a:lin ang="0" scaled="0"/>
            </a:gra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63500" dist="99190" dir="2388334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86" name="多边形"/>
            <p:cNvSpPr/>
            <p:nvPr/>
          </p:nvSpPr>
          <p:spPr>
            <a:xfrm>
              <a:off x="0" y="0"/>
              <a:ext cx="708026" cy="685800"/>
            </a:xfrm>
            <a:prstGeom prst="diamond">
              <a:avLst/>
            </a:prstGeom>
            <a:solidFill>
              <a:srgbClr val="4C59D2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87" name="计 算 结 果"/>
            <p:cNvSpPr/>
            <p:nvPr/>
          </p:nvSpPr>
          <p:spPr>
            <a:xfrm>
              <a:off x="628952" y="134360"/>
              <a:ext cx="3539875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r>
                <a:t>        计 算 结 果 </a:t>
              </a:r>
            </a:p>
          </p:txBody>
        </p:sp>
        <p:sp>
          <p:nvSpPr>
            <p:cNvPr id="288" name="3"/>
            <p:cNvSpPr/>
            <p:nvPr/>
          </p:nvSpPr>
          <p:spPr>
            <a:xfrm>
              <a:off x="203692" y="98423"/>
              <a:ext cx="273654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pic>
        <p:nvPicPr>
          <p:cNvPr id="290" name="一价阴离子，BE.png" descr="一价阴离子，B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2221" y="1272091"/>
            <a:ext cx="4386024" cy="321188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1" name="一价阴离子，ele.png" descr="一价阴离子，e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371" y="1287007"/>
            <a:ext cx="4386024" cy="318205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标题"/>
          <p:cNvSpPr/>
          <p:nvPr>
            <p:ph type="title" idx="4294967295"/>
          </p:nvPr>
        </p:nvSpPr>
        <p:spPr>
          <a:xfrm>
            <a:off x="1143000" y="381000"/>
            <a:ext cx="6705600" cy="5635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66445">
              <a:defRPr sz="2600"/>
            </a:pPr>
          </a:p>
        </p:txBody>
      </p:sp>
      <p:sp>
        <p:nvSpPr>
          <p:cNvPr id="294" name="二价阴离子："/>
          <p:cNvSpPr/>
          <p:nvPr/>
        </p:nvSpPr>
        <p:spPr>
          <a:xfrm>
            <a:off x="255587" y="990600"/>
            <a:ext cx="2747964" cy="5105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>
              <a:defRPr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二价阴离子：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99" name="成组"/>
          <p:cNvGrpSpPr/>
          <p:nvPr/>
        </p:nvGrpSpPr>
        <p:grpSpPr>
          <a:xfrm>
            <a:off x="1873250" y="304800"/>
            <a:ext cx="4876801" cy="685800"/>
            <a:chOff x="0" y="0"/>
            <a:chExt cx="4876800" cy="685800"/>
          </a:xfrm>
        </p:grpSpPr>
        <p:sp>
          <p:nvSpPr>
            <p:cNvPr id="295" name="圆角矩形"/>
            <p:cNvSpPr/>
            <p:nvPr/>
          </p:nvSpPr>
          <p:spPr>
            <a:xfrm>
              <a:off x="393700" y="119062"/>
              <a:ext cx="4483101" cy="45720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E5F2"/>
                </a:gs>
                <a:gs pos="100000">
                  <a:srgbClr val="5086C2"/>
                </a:gs>
              </a:gsLst>
              <a:lin ang="0" scaled="0"/>
            </a:gra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63500" dist="99190" dir="2388334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96" name="多边形"/>
            <p:cNvSpPr/>
            <p:nvPr/>
          </p:nvSpPr>
          <p:spPr>
            <a:xfrm>
              <a:off x="0" y="0"/>
              <a:ext cx="708026" cy="685800"/>
            </a:xfrm>
            <a:prstGeom prst="diamond">
              <a:avLst/>
            </a:prstGeom>
            <a:solidFill>
              <a:srgbClr val="4C59D2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97" name="计 算 结 果"/>
            <p:cNvSpPr/>
            <p:nvPr/>
          </p:nvSpPr>
          <p:spPr>
            <a:xfrm>
              <a:off x="668323" y="127375"/>
              <a:ext cx="3539874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r>
                <a:t>        计 算 结 果</a:t>
              </a:r>
            </a:p>
          </p:txBody>
        </p:sp>
        <p:sp>
          <p:nvSpPr>
            <p:cNvPr id="298" name="3"/>
            <p:cNvSpPr/>
            <p:nvPr/>
          </p:nvSpPr>
          <p:spPr>
            <a:xfrm>
              <a:off x="203692" y="98423"/>
              <a:ext cx="273654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300" name="层板间距值变化趋势图"/>
          <p:cNvSpPr/>
          <p:nvPr/>
        </p:nvSpPr>
        <p:spPr>
          <a:xfrm>
            <a:off x="936269" y="5013324"/>
            <a:ext cx="2747964" cy="4470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>
              <a:defRPr sz="20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层板间距值变化趋势图</a:t>
            </a:r>
          </a:p>
        </p:txBody>
      </p:sp>
      <p:sp>
        <p:nvSpPr>
          <p:cNvPr id="301" name="总势能值变化趋势图"/>
          <p:cNvSpPr/>
          <p:nvPr/>
        </p:nvSpPr>
        <p:spPr>
          <a:xfrm>
            <a:off x="5520604" y="5013324"/>
            <a:ext cx="2420938" cy="4470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>
              <a:defRPr sz="20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总势能值变化趋势图</a:t>
            </a:r>
          </a:p>
        </p:txBody>
      </p:sp>
      <p:sp>
        <p:nvSpPr>
          <p:cNvPr id="302" name="层间阴离子为二价阴离子的LDH总势能较一价阴离子的LDH更大"/>
          <p:cNvSpPr/>
          <p:nvPr/>
        </p:nvSpPr>
        <p:spPr>
          <a:xfrm>
            <a:off x="709612" y="5745481"/>
            <a:ext cx="8194676" cy="9296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层间阴离子为二价阴离子的LDH总势能较一价阴离子的LDH更大</a:t>
            </a:r>
          </a:p>
        </p:txBody>
      </p:sp>
      <p:pic>
        <p:nvPicPr>
          <p:cNvPr id="303" name="2价阴离子，D.png" descr="2价阴离子，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49" y="1567734"/>
            <a:ext cx="4500005" cy="32694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4" name="2价阴离子，E.png" descr="2价阴离子，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617" y="1493221"/>
            <a:ext cx="4654912" cy="341848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标题"/>
          <p:cNvSpPr/>
          <p:nvPr>
            <p:ph type="title" idx="4294967295"/>
          </p:nvPr>
        </p:nvSpPr>
        <p:spPr>
          <a:xfrm>
            <a:off x="1143000" y="381000"/>
            <a:ext cx="6705600" cy="5635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66445">
              <a:defRPr sz="2600"/>
            </a:pPr>
          </a:p>
        </p:txBody>
      </p:sp>
      <p:sp>
        <p:nvSpPr>
          <p:cNvPr id="307" name="静电能值变化趋势图"/>
          <p:cNvSpPr/>
          <p:nvPr/>
        </p:nvSpPr>
        <p:spPr>
          <a:xfrm>
            <a:off x="1213321" y="4827587"/>
            <a:ext cx="2477146" cy="4470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>
              <a:defRPr sz="20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静电能值变化趋势图</a:t>
            </a:r>
          </a:p>
        </p:txBody>
      </p:sp>
      <p:sp>
        <p:nvSpPr>
          <p:cNvPr id="308" name="结合能值变化趋势图"/>
          <p:cNvSpPr/>
          <p:nvPr/>
        </p:nvSpPr>
        <p:spPr>
          <a:xfrm>
            <a:off x="5408835" y="4827587"/>
            <a:ext cx="2477146" cy="4470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>
              <a:defRPr sz="20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结合能值变化趋势图</a:t>
            </a:r>
          </a:p>
        </p:txBody>
      </p:sp>
      <p:sp>
        <p:nvSpPr>
          <p:cNvPr id="309" name="当层间阴离子为二价阴离子时，LDH的静电能随着Ni/Al值的增大而减小…"/>
          <p:cNvSpPr/>
          <p:nvPr/>
        </p:nvSpPr>
        <p:spPr>
          <a:xfrm>
            <a:off x="1114425" y="5593080"/>
            <a:ext cx="5946775" cy="12344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22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当层间阴离子为二价阴离子时，LDH的静电能随着Ni/Al值的增大而减小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algn="just">
              <a:defRPr sz="22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LDH依然在Ni/Al值为2时最稳定</a:t>
            </a:r>
          </a:p>
        </p:txBody>
      </p:sp>
      <p:grpSp>
        <p:nvGrpSpPr>
          <p:cNvPr id="314" name="成组"/>
          <p:cNvGrpSpPr/>
          <p:nvPr/>
        </p:nvGrpSpPr>
        <p:grpSpPr>
          <a:xfrm>
            <a:off x="1901825" y="298450"/>
            <a:ext cx="4876801" cy="685800"/>
            <a:chOff x="0" y="0"/>
            <a:chExt cx="4876800" cy="685800"/>
          </a:xfrm>
        </p:grpSpPr>
        <p:sp>
          <p:nvSpPr>
            <p:cNvPr id="310" name="圆角矩形"/>
            <p:cNvSpPr/>
            <p:nvPr/>
          </p:nvSpPr>
          <p:spPr>
            <a:xfrm>
              <a:off x="393700" y="119062"/>
              <a:ext cx="4483101" cy="45720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E5F2"/>
                </a:gs>
                <a:gs pos="100000">
                  <a:srgbClr val="5086C2"/>
                </a:gs>
              </a:gsLst>
              <a:lin ang="0" scaled="0"/>
            </a:gra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63500" dist="99190" dir="2388334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11" name="多边形"/>
            <p:cNvSpPr/>
            <p:nvPr/>
          </p:nvSpPr>
          <p:spPr>
            <a:xfrm>
              <a:off x="0" y="0"/>
              <a:ext cx="708026" cy="685800"/>
            </a:xfrm>
            <a:prstGeom prst="diamond">
              <a:avLst/>
            </a:prstGeom>
            <a:solidFill>
              <a:srgbClr val="4C59D2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12" name="计 算 结 果"/>
            <p:cNvSpPr/>
            <p:nvPr/>
          </p:nvSpPr>
          <p:spPr>
            <a:xfrm>
              <a:off x="628952" y="134360"/>
              <a:ext cx="3539875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r>
                <a:t>        计 算 结 果</a:t>
              </a:r>
            </a:p>
          </p:txBody>
        </p:sp>
        <p:sp>
          <p:nvSpPr>
            <p:cNvPr id="313" name="3"/>
            <p:cNvSpPr/>
            <p:nvPr/>
          </p:nvSpPr>
          <p:spPr>
            <a:xfrm>
              <a:off x="203692" y="98423"/>
              <a:ext cx="273654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pic>
        <p:nvPicPr>
          <p:cNvPr id="315" name="2价阴离子，ELE.png" descr="2价阴离子，EL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928" y="1513681"/>
            <a:ext cx="4087931" cy="32670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16" name="2价阴离子，BE.png" descr="2价阴离子，B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025" y="1379339"/>
            <a:ext cx="4218766" cy="338971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标题"/>
          <p:cNvSpPr/>
          <p:nvPr>
            <p:ph type="title" idx="4294967295"/>
          </p:nvPr>
        </p:nvSpPr>
        <p:spPr>
          <a:xfrm>
            <a:off x="1143000" y="381000"/>
            <a:ext cx="6705600" cy="5635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66445">
              <a:defRPr sz="2600"/>
            </a:pPr>
          </a:p>
        </p:txBody>
      </p:sp>
      <p:grpSp>
        <p:nvGrpSpPr>
          <p:cNvPr id="323" name="成组"/>
          <p:cNvGrpSpPr/>
          <p:nvPr/>
        </p:nvGrpSpPr>
        <p:grpSpPr>
          <a:xfrm>
            <a:off x="1828800" y="304800"/>
            <a:ext cx="4876801" cy="685800"/>
            <a:chOff x="0" y="0"/>
            <a:chExt cx="4876800" cy="685800"/>
          </a:xfrm>
        </p:grpSpPr>
        <p:sp>
          <p:nvSpPr>
            <p:cNvPr id="319" name="圆角矩形"/>
            <p:cNvSpPr/>
            <p:nvPr/>
          </p:nvSpPr>
          <p:spPr>
            <a:xfrm>
              <a:off x="393700" y="119062"/>
              <a:ext cx="4483101" cy="45720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E5F2"/>
                </a:gs>
                <a:gs pos="100000">
                  <a:srgbClr val="5086C2"/>
                </a:gs>
              </a:gsLst>
              <a:lin ang="0" scaled="0"/>
            </a:gra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63500" dist="99190" dir="2388334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20" name="多边形"/>
            <p:cNvSpPr/>
            <p:nvPr/>
          </p:nvSpPr>
          <p:spPr>
            <a:xfrm>
              <a:off x="0" y="0"/>
              <a:ext cx="708026" cy="685800"/>
            </a:xfrm>
            <a:prstGeom prst="diamond">
              <a:avLst/>
            </a:prstGeom>
            <a:solidFill>
              <a:srgbClr val="4C59D2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21" name="计 算 结 果"/>
            <p:cNvSpPr/>
            <p:nvPr/>
          </p:nvSpPr>
          <p:spPr>
            <a:xfrm>
              <a:off x="628952" y="134360"/>
              <a:ext cx="3539875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r>
                <a:t>        计 算 结 果</a:t>
              </a:r>
            </a:p>
          </p:txBody>
        </p:sp>
        <p:sp>
          <p:nvSpPr>
            <p:cNvPr id="322" name="3"/>
            <p:cNvSpPr/>
            <p:nvPr/>
          </p:nvSpPr>
          <p:spPr>
            <a:xfrm>
              <a:off x="203692" y="98423"/>
              <a:ext cx="273654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324" name="三价阴离子："/>
          <p:cNvSpPr/>
          <p:nvPr/>
        </p:nvSpPr>
        <p:spPr>
          <a:xfrm>
            <a:off x="255587" y="990600"/>
            <a:ext cx="2747964" cy="5105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>
              <a:defRPr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三价阴离子：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5" name="层板间距值变化趋势图"/>
          <p:cNvSpPr/>
          <p:nvPr/>
        </p:nvSpPr>
        <p:spPr>
          <a:xfrm>
            <a:off x="901062" y="5119750"/>
            <a:ext cx="2747964" cy="4470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>
              <a:defRPr sz="20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层板间距值变化趋势图</a:t>
            </a:r>
          </a:p>
        </p:txBody>
      </p:sp>
      <p:sp>
        <p:nvSpPr>
          <p:cNvPr id="326" name="结合能值变化趋势图"/>
          <p:cNvSpPr/>
          <p:nvPr/>
        </p:nvSpPr>
        <p:spPr>
          <a:xfrm>
            <a:off x="5244323" y="5119750"/>
            <a:ext cx="2432398" cy="4470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>
              <a:defRPr sz="20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结合能值变化趋势图</a:t>
            </a:r>
          </a:p>
        </p:txBody>
      </p:sp>
      <p:sp>
        <p:nvSpPr>
          <p:cNvPr id="327" name="层间阴离子为三价阴离子时，层间距将略微增大，可能是PO43-离子体积较之前离子更大"/>
          <p:cNvSpPr/>
          <p:nvPr/>
        </p:nvSpPr>
        <p:spPr>
          <a:xfrm>
            <a:off x="1008112" y="5841238"/>
            <a:ext cx="6975377" cy="92862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22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层间阴离子为三价阴离子时，层间距将略微增大，可能是PO</a:t>
            </a:r>
            <a:r>
              <a:rPr baseline="-23000"/>
              <a:t>4</a:t>
            </a:r>
            <a:r>
              <a:rPr baseline="45000"/>
              <a:t>3</a:t>
            </a:r>
            <a:r>
              <a:rPr baseline="60000"/>
              <a:t>-</a:t>
            </a:r>
            <a:r>
              <a:t>离子体积较之前离子更大</a:t>
            </a:r>
          </a:p>
        </p:txBody>
      </p:sp>
      <p:pic>
        <p:nvPicPr>
          <p:cNvPr id="328" name="3价阴离子，d.png" descr="3价阴离子，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1619313"/>
            <a:ext cx="4353238" cy="33987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29" name="3价阴离子，BE.png" descr="3价阴离子，B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134" y="1619313"/>
            <a:ext cx="4166776" cy="339877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标题"/>
          <p:cNvSpPr/>
          <p:nvPr>
            <p:ph type="title" idx="4294967295"/>
          </p:nvPr>
        </p:nvSpPr>
        <p:spPr>
          <a:xfrm>
            <a:off x="1143000" y="381000"/>
            <a:ext cx="6705600" cy="5635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66445">
              <a:defRPr sz="2600"/>
            </a:pPr>
          </a:p>
        </p:txBody>
      </p:sp>
      <p:grpSp>
        <p:nvGrpSpPr>
          <p:cNvPr id="336" name="成组"/>
          <p:cNvGrpSpPr/>
          <p:nvPr/>
        </p:nvGrpSpPr>
        <p:grpSpPr>
          <a:xfrm>
            <a:off x="1828800" y="304800"/>
            <a:ext cx="4876801" cy="685800"/>
            <a:chOff x="0" y="0"/>
            <a:chExt cx="4876800" cy="685800"/>
          </a:xfrm>
        </p:grpSpPr>
        <p:sp>
          <p:nvSpPr>
            <p:cNvPr id="332" name="圆角矩形"/>
            <p:cNvSpPr/>
            <p:nvPr/>
          </p:nvSpPr>
          <p:spPr>
            <a:xfrm>
              <a:off x="393700" y="119062"/>
              <a:ext cx="4483101" cy="45720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E5F2"/>
                </a:gs>
                <a:gs pos="100000">
                  <a:srgbClr val="5086C2"/>
                </a:gs>
              </a:gsLst>
              <a:lin ang="0" scaled="0"/>
            </a:gra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63500" dist="99190" dir="2388334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33" name="多边形"/>
            <p:cNvSpPr/>
            <p:nvPr/>
          </p:nvSpPr>
          <p:spPr>
            <a:xfrm>
              <a:off x="0" y="0"/>
              <a:ext cx="708026" cy="685800"/>
            </a:xfrm>
            <a:prstGeom prst="diamond">
              <a:avLst/>
            </a:prstGeom>
            <a:solidFill>
              <a:srgbClr val="4C59D2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34" name="计 算 结 果"/>
            <p:cNvSpPr/>
            <p:nvPr/>
          </p:nvSpPr>
          <p:spPr>
            <a:xfrm>
              <a:off x="628952" y="134360"/>
              <a:ext cx="3539875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r>
                <a:t>        计 算 结 果</a:t>
              </a:r>
            </a:p>
          </p:txBody>
        </p:sp>
        <p:sp>
          <p:nvSpPr>
            <p:cNvPr id="335" name="3"/>
            <p:cNvSpPr/>
            <p:nvPr/>
          </p:nvSpPr>
          <p:spPr>
            <a:xfrm>
              <a:off x="203692" y="98423"/>
              <a:ext cx="273654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337" name="无机阴离子："/>
          <p:cNvSpPr/>
          <p:nvPr/>
        </p:nvSpPr>
        <p:spPr>
          <a:xfrm>
            <a:off x="255587" y="990600"/>
            <a:ext cx="2747964" cy="5105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>
              <a:defRPr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无机阴离子：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8" name="层板间距值变化趋势图"/>
          <p:cNvSpPr/>
          <p:nvPr/>
        </p:nvSpPr>
        <p:spPr>
          <a:xfrm>
            <a:off x="806450" y="5182231"/>
            <a:ext cx="2747963" cy="4470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>
              <a:defRPr sz="20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层板间距值变化趋势图</a:t>
            </a:r>
          </a:p>
        </p:txBody>
      </p:sp>
      <p:sp>
        <p:nvSpPr>
          <p:cNvPr id="339" name="结合能值变化趋势图"/>
          <p:cNvSpPr/>
          <p:nvPr/>
        </p:nvSpPr>
        <p:spPr>
          <a:xfrm>
            <a:off x="5394494" y="5182231"/>
            <a:ext cx="2493616" cy="4470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>
              <a:defRPr sz="20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结合能值变化趋势图</a:t>
            </a:r>
          </a:p>
        </p:txBody>
      </p:sp>
      <p:sp>
        <p:nvSpPr>
          <p:cNvPr id="340" name="层间阴离子为无机阴离子的LDH层间距普遍较小。"/>
          <p:cNvSpPr/>
          <p:nvPr/>
        </p:nvSpPr>
        <p:spPr>
          <a:xfrm>
            <a:off x="1001836" y="5955030"/>
            <a:ext cx="6987928" cy="5105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层间阴离子为无机阴离子的LDH层间距普遍较小。</a:t>
            </a:r>
          </a:p>
        </p:txBody>
      </p:sp>
      <p:pic>
        <p:nvPicPr>
          <p:cNvPr id="341" name="io阴离子，d.png" descr="io阴离子，d.png"/>
          <p:cNvPicPr>
            <a:picLocks noChangeAspect="1"/>
          </p:cNvPicPr>
          <p:nvPr/>
        </p:nvPicPr>
        <p:blipFill>
          <a:blip r:embed="rId1"/>
          <a:srcRect l="4903"/>
          <a:stretch>
            <a:fillRect/>
          </a:stretch>
        </p:blipFill>
        <p:spPr>
          <a:xfrm>
            <a:off x="-1111" y="1546860"/>
            <a:ext cx="4362926" cy="32391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42" name="io阴离子，BE.png" descr="io阴离子，B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651" y="1421169"/>
            <a:ext cx="4785302" cy="349145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标题"/>
          <p:cNvSpPr/>
          <p:nvPr>
            <p:ph type="title" idx="4294967295"/>
          </p:nvPr>
        </p:nvSpPr>
        <p:spPr>
          <a:xfrm>
            <a:off x="1143000" y="381000"/>
            <a:ext cx="6705600" cy="5635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66445">
              <a:defRPr sz="2600"/>
            </a:pPr>
          </a:p>
        </p:txBody>
      </p:sp>
      <p:grpSp>
        <p:nvGrpSpPr>
          <p:cNvPr id="349" name="成组"/>
          <p:cNvGrpSpPr/>
          <p:nvPr/>
        </p:nvGrpSpPr>
        <p:grpSpPr>
          <a:xfrm>
            <a:off x="1828800" y="304800"/>
            <a:ext cx="4876801" cy="685800"/>
            <a:chOff x="0" y="0"/>
            <a:chExt cx="4876800" cy="685800"/>
          </a:xfrm>
        </p:grpSpPr>
        <p:sp>
          <p:nvSpPr>
            <p:cNvPr id="345" name="圆角矩形"/>
            <p:cNvSpPr/>
            <p:nvPr/>
          </p:nvSpPr>
          <p:spPr>
            <a:xfrm>
              <a:off x="393700" y="119062"/>
              <a:ext cx="4483101" cy="45720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E5F2"/>
                </a:gs>
                <a:gs pos="100000">
                  <a:srgbClr val="5086C2"/>
                </a:gs>
              </a:gsLst>
              <a:lin ang="0" scaled="0"/>
            </a:gra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63500" dist="99190" dir="2388334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46" name="多边形"/>
            <p:cNvSpPr/>
            <p:nvPr/>
          </p:nvSpPr>
          <p:spPr>
            <a:xfrm>
              <a:off x="0" y="0"/>
              <a:ext cx="708026" cy="685800"/>
            </a:xfrm>
            <a:prstGeom prst="diamond">
              <a:avLst/>
            </a:prstGeom>
            <a:solidFill>
              <a:srgbClr val="4C59D2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47" name="计 算 结 果"/>
            <p:cNvSpPr/>
            <p:nvPr/>
          </p:nvSpPr>
          <p:spPr>
            <a:xfrm>
              <a:off x="628952" y="134360"/>
              <a:ext cx="3539875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r>
                <a:t>        计 算 结 果</a:t>
              </a:r>
            </a:p>
          </p:txBody>
        </p:sp>
        <p:sp>
          <p:nvSpPr>
            <p:cNvPr id="348" name="3"/>
            <p:cNvSpPr/>
            <p:nvPr/>
          </p:nvSpPr>
          <p:spPr>
            <a:xfrm>
              <a:off x="203692" y="98423"/>
              <a:ext cx="273654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350" name="有机阴离子："/>
          <p:cNvSpPr/>
          <p:nvPr/>
        </p:nvSpPr>
        <p:spPr>
          <a:xfrm>
            <a:off x="255587" y="990600"/>
            <a:ext cx="2747964" cy="5105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>
              <a:defRPr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有机阴离子：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1" name="层间阴离子为有机阴离子时LDH具有更大的层板间距。…"/>
          <p:cNvSpPr/>
          <p:nvPr/>
        </p:nvSpPr>
        <p:spPr>
          <a:xfrm>
            <a:off x="982263" y="5562734"/>
            <a:ext cx="7494602" cy="12344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层间阴离子为有机阴离子时LDH具有更大的层板间距。</a:t>
            </a:r>
          </a:p>
          <a:p>
            <a:pPr algn="just"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推测是因为有机阴离子具有更大的体积，静电力将LDH撑得更大</a:t>
            </a:r>
          </a:p>
        </p:txBody>
      </p:sp>
      <p:sp>
        <p:nvSpPr>
          <p:cNvPr id="352" name="层板间距值变化趋势图"/>
          <p:cNvSpPr/>
          <p:nvPr/>
        </p:nvSpPr>
        <p:spPr>
          <a:xfrm>
            <a:off x="863599" y="4995862"/>
            <a:ext cx="2747964" cy="4470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>
              <a:defRPr sz="20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层板间距值变化趋势图</a:t>
            </a:r>
          </a:p>
        </p:txBody>
      </p:sp>
      <p:sp>
        <p:nvSpPr>
          <p:cNvPr id="353" name="结合能值变化趋势图"/>
          <p:cNvSpPr/>
          <p:nvPr/>
        </p:nvSpPr>
        <p:spPr>
          <a:xfrm>
            <a:off x="5501001" y="4995862"/>
            <a:ext cx="2440236" cy="4470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>
              <a:defRPr sz="20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结合能值变化趋势图</a:t>
            </a:r>
          </a:p>
        </p:txBody>
      </p:sp>
      <p:pic>
        <p:nvPicPr>
          <p:cNvPr id="354" name="o阴离子，d.png" descr="o阴离子，d.png"/>
          <p:cNvPicPr>
            <a:picLocks noChangeAspect="1"/>
          </p:cNvPicPr>
          <p:nvPr/>
        </p:nvPicPr>
        <p:blipFill>
          <a:blip r:embed="rId1"/>
          <a:srcRect l="4857"/>
          <a:stretch>
            <a:fillRect/>
          </a:stretch>
        </p:blipFill>
        <p:spPr>
          <a:xfrm>
            <a:off x="90629" y="1513840"/>
            <a:ext cx="4524551" cy="33623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55" name="o阴离子，be.png" descr="o阴离子，b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553" y="1513837"/>
            <a:ext cx="4637133" cy="336219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成组"/>
          <p:cNvGrpSpPr/>
          <p:nvPr/>
        </p:nvGrpSpPr>
        <p:grpSpPr>
          <a:xfrm>
            <a:off x="1602000" y="1484630"/>
            <a:ext cx="5104800" cy="685800"/>
            <a:chOff x="0" y="0"/>
            <a:chExt cx="4822824" cy="685800"/>
          </a:xfrm>
        </p:grpSpPr>
        <p:grpSp>
          <p:nvGrpSpPr>
            <p:cNvPr id="68" name="成组"/>
            <p:cNvGrpSpPr/>
            <p:nvPr/>
          </p:nvGrpSpPr>
          <p:grpSpPr>
            <a:xfrm>
              <a:off x="200025" y="46038"/>
              <a:ext cx="4622800" cy="561339"/>
              <a:chOff x="0" y="0"/>
              <a:chExt cx="4622799" cy="561338"/>
            </a:xfrm>
          </p:grpSpPr>
          <p:sp>
            <p:nvSpPr>
              <p:cNvPr id="66" name="圆角矩形"/>
              <p:cNvSpPr/>
              <p:nvPr/>
            </p:nvSpPr>
            <p:spPr>
              <a:xfrm>
                <a:off x="0" y="52067"/>
                <a:ext cx="4622800" cy="45720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E5F0DB"/>
                  </a:gs>
                  <a:gs pos="100000">
                    <a:schemeClr val="accent2"/>
                  </a:gs>
                </a:gsLst>
                <a:lin ang="0" scaled="0"/>
              </a:gradFill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outerShdw blurRad="63500" dist="99190" dir="2388334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6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  <a:sym typeface="黑体" panose="02010609060101010101" charset="-122"/>
                  </a:defRPr>
                </a:pPr>
              </a:p>
            </p:txBody>
          </p:sp>
          <p:sp>
            <p:nvSpPr>
              <p:cNvPr id="67" name="研 究 背 景"/>
              <p:cNvSpPr/>
              <p:nvPr/>
            </p:nvSpPr>
            <p:spPr>
              <a:xfrm>
                <a:off x="1323710" y="-1"/>
                <a:ext cx="1975380" cy="5613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8" tIns="45718" rIns="45718" bIns="45718" numCol="1" anchor="ctr">
                <a:spAutoFit/>
              </a:bodyPr>
              <a:lstStyle>
                <a:lvl1pPr algn="ctr">
                  <a:defRPr sz="26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  <a:sym typeface="黑体" panose="02010609060101010101" charset="-122"/>
                  </a:defRPr>
                </a:lvl1pPr>
              </a:lstStyle>
              <a:p>
                <a:r>
                  <a:t>   研 究 背 景</a:t>
                </a:r>
              </a:p>
            </p:txBody>
          </p:sp>
        </p:grpSp>
        <p:sp>
          <p:nvSpPr>
            <p:cNvPr id="69" name="多边形"/>
            <p:cNvSpPr/>
            <p:nvPr/>
          </p:nvSpPr>
          <p:spPr>
            <a:xfrm>
              <a:off x="0" y="0"/>
              <a:ext cx="730251" cy="685800"/>
            </a:xfrm>
            <a:prstGeom prst="diamond">
              <a:avLst/>
            </a:prstGeom>
            <a:solidFill>
              <a:schemeClr val="accent2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26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</a:p>
          </p:txBody>
        </p:sp>
        <p:sp>
          <p:nvSpPr>
            <p:cNvPr id="70" name="1"/>
            <p:cNvSpPr/>
            <p:nvPr/>
          </p:nvSpPr>
          <p:spPr>
            <a:xfrm>
              <a:off x="206947" y="98425"/>
              <a:ext cx="287781" cy="485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6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77" name="成组"/>
          <p:cNvGrpSpPr/>
          <p:nvPr/>
        </p:nvGrpSpPr>
        <p:grpSpPr>
          <a:xfrm>
            <a:off x="1603374" y="2402205"/>
            <a:ext cx="5105402" cy="685800"/>
            <a:chOff x="0" y="0"/>
            <a:chExt cx="5105400" cy="685800"/>
          </a:xfrm>
        </p:grpSpPr>
        <p:grpSp>
          <p:nvGrpSpPr>
            <p:cNvPr id="74" name="成组"/>
            <p:cNvGrpSpPr/>
            <p:nvPr/>
          </p:nvGrpSpPr>
          <p:grpSpPr>
            <a:xfrm>
              <a:off x="412750" y="66993"/>
              <a:ext cx="4692651" cy="561339"/>
              <a:chOff x="0" y="0"/>
              <a:chExt cx="4692649" cy="561338"/>
            </a:xfrm>
          </p:grpSpPr>
          <p:sp>
            <p:nvSpPr>
              <p:cNvPr id="72" name="圆角矩形"/>
              <p:cNvSpPr/>
              <p:nvPr/>
            </p:nvSpPr>
            <p:spPr>
              <a:xfrm>
                <a:off x="0" y="52067"/>
                <a:ext cx="4692650" cy="45720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8E6D8"/>
                  </a:gs>
                  <a:gs pos="100000">
                    <a:schemeClr val="accent1"/>
                  </a:gs>
                </a:gsLst>
                <a:lin ang="0" scaled="0"/>
              </a:gradFill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outerShdw blurRad="63500" dist="99190" dir="2388334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6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  <a:sym typeface="黑体" panose="02010609060101010101" charset="-122"/>
                  </a:defRPr>
                </a:pPr>
              </a:p>
            </p:txBody>
          </p:sp>
          <p:sp>
            <p:nvSpPr>
              <p:cNvPr id="73" name="计 算 方 法"/>
              <p:cNvSpPr/>
              <p:nvPr/>
            </p:nvSpPr>
            <p:spPr>
              <a:xfrm>
                <a:off x="1496245" y="-1"/>
                <a:ext cx="1700160" cy="5613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8" tIns="45718" rIns="45718" bIns="45718" numCol="1" anchor="ctr">
                <a:spAutoFit/>
              </a:bodyPr>
              <a:lstStyle>
                <a:lvl1pPr algn="ctr">
                  <a:defRPr sz="26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  <a:sym typeface="黑体" panose="02010609060101010101" charset="-122"/>
                  </a:defRPr>
                </a:lvl1pPr>
              </a:lstStyle>
              <a:p>
                <a:r>
                  <a:t>计 算 方 法</a:t>
                </a:r>
              </a:p>
            </p:txBody>
          </p:sp>
        </p:grpSp>
        <p:sp>
          <p:nvSpPr>
            <p:cNvPr id="75" name="多边形"/>
            <p:cNvSpPr/>
            <p:nvPr/>
          </p:nvSpPr>
          <p:spPr>
            <a:xfrm>
              <a:off x="-1" y="0"/>
              <a:ext cx="741365" cy="685800"/>
            </a:xfrm>
            <a:prstGeom prst="diamond">
              <a:avLst/>
            </a:prstGeom>
            <a:solidFill>
              <a:schemeClr val="accent1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26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</a:p>
          </p:txBody>
        </p:sp>
        <p:sp>
          <p:nvSpPr>
            <p:cNvPr id="76" name="2"/>
            <p:cNvSpPr/>
            <p:nvPr/>
          </p:nvSpPr>
          <p:spPr>
            <a:xfrm>
              <a:off x="213297" y="98425"/>
              <a:ext cx="287781" cy="485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6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82" name="成组"/>
          <p:cNvGrpSpPr/>
          <p:nvPr/>
        </p:nvGrpSpPr>
        <p:grpSpPr>
          <a:xfrm>
            <a:off x="1603374" y="3295650"/>
            <a:ext cx="5105402" cy="696277"/>
            <a:chOff x="0" y="0"/>
            <a:chExt cx="5105400" cy="696276"/>
          </a:xfrm>
        </p:grpSpPr>
        <p:sp>
          <p:nvSpPr>
            <p:cNvPr id="78" name="圆角矩形"/>
            <p:cNvSpPr/>
            <p:nvPr/>
          </p:nvSpPr>
          <p:spPr>
            <a:xfrm>
              <a:off x="412750" y="119062"/>
              <a:ext cx="4692651" cy="45720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E5F2"/>
                </a:gs>
                <a:gs pos="100000">
                  <a:srgbClr val="5086C2"/>
                </a:gs>
              </a:gsLst>
              <a:lin ang="0" scaled="0"/>
            </a:gradFill>
            <a:ln w="12700" cap="flat">
              <a:solidFill>
                <a:srgbClr val="FFFFFF"/>
              </a:solidFill>
              <a:prstDash val="solid"/>
              <a:round/>
            </a:ln>
            <a:effectLst>
              <a:outerShdw blurRad="63500" dist="99190" dir="2388334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26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</a:p>
          </p:txBody>
        </p:sp>
        <p:sp>
          <p:nvSpPr>
            <p:cNvPr id="79" name="多边形"/>
            <p:cNvSpPr/>
            <p:nvPr/>
          </p:nvSpPr>
          <p:spPr>
            <a:xfrm>
              <a:off x="0" y="0"/>
              <a:ext cx="741364" cy="685800"/>
            </a:xfrm>
            <a:prstGeom prst="diamond">
              <a:avLst/>
            </a:prstGeom>
            <a:solidFill>
              <a:srgbClr val="4C59D2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26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</a:p>
          </p:txBody>
        </p:sp>
        <p:sp>
          <p:nvSpPr>
            <p:cNvPr id="80" name="计 算 结 果"/>
            <p:cNvSpPr/>
            <p:nvPr/>
          </p:nvSpPr>
          <p:spPr>
            <a:xfrm>
              <a:off x="592137" y="134937"/>
              <a:ext cx="3705226" cy="56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6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    计 算 结 果</a:t>
              </a:r>
            </a:p>
          </p:txBody>
        </p:sp>
        <p:sp>
          <p:nvSpPr>
            <p:cNvPr id="81" name="3"/>
            <p:cNvSpPr/>
            <p:nvPr/>
          </p:nvSpPr>
          <p:spPr>
            <a:xfrm>
              <a:off x="227585" y="138112"/>
              <a:ext cx="287781" cy="485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6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88" name="成组"/>
          <p:cNvGrpSpPr/>
          <p:nvPr/>
        </p:nvGrpSpPr>
        <p:grpSpPr>
          <a:xfrm>
            <a:off x="1603374" y="4081462"/>
            <a:ext cx="5105402" cy="685801"/>
            <a:chOff x="0" y="0"/>
            <a:chExt cx="5105400" cy="685800"/>
          </a:xfrm>
        </p:grpSpPr>
        <p:grpSp>
          <p:nvGrpSpPr>
            <p:cNvPr id="85" name="成组"/>
            <p:cNvGrpSpPr/>
            <p:nvPr/>
          </p:nvGrpSpPr>
          <p:grpSpPr>
            <a:xfrm>
              <a:off x="412750" y="66993"/>
              <a:ext cx="4692651" cy="561339"/>
              <a:chOff x="0" y="0"/>
              <a:chExt cx="4692649" cy="561338"/>
            </a:xfrm>
          </p:grpSpPr>
          <p:sp>
            <p:nvSpPr>
              <p:cNvPr id="83" name="圆角矩形"/>
              <p:cNvSpPr/>
              <p:nvPr/>
            </p:nvSpPr>
            <p:spPr>
              <a:xfrm>
                <a:off x="0" y="52067"/>
                <a:ext cx="4692650" cy="45720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EBEFF3"/>
                  </a:gs>
                  <a:gs pos="100000">
                    <a:srgbClr val="A0B5C4"/>
                  </a:gs>
                </a:gsLst>
                <a:lin ang="0" scaled="0"/>
              </a:gradFill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outerShdw blurRad="63500" dist="99190" dir="2388334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6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  <a:sym typeface="黑体" panose="02010609060101010101" charset="-122"/>
                  </a:defRPr>
                </a:pPr>
              </a:p>
            </p:txBody>
          </p:sp>
          <p:sp>
            <p:nvSpPr>
              <p:cNvPr id="84" name="课 题 结 论"/>
              <p:cNvSpPr/>
              <p:nvPr/>
            </p:nvSpPr>
            <p:spPr>
              <a:xfrm>
                <a:off x="1450375" y="-1"/>
                <a:ext cx="1791900" cy="5613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8" tIns="45718" rIns="45718" bIns="45718" numCol="1" anchor="ctr">
                <a:spAutoFit/>
              </a:bodyPr>
              <a:lstStyle>
                <a:lvl1pPr algn="ctr">
                  <a:defRPr sz="26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  <a:sym typeface="黑体" panose="02010609060101010101" charset="-122"/>
                  </a:defRPr>
                </a:lvl1pPr>
              </a:lstStyle>
              <a:p>
                <a:r>
                  <a:t> 课 题 结 论</a:t>
                </a:r>
              </a:p>
            </p:txBody>
          </p:sp>
        </p:grpSp>
        <p:sp>
          <p:nvSpPr>
            <p:cNvPr id="86" name="多边形"/>
            <p:cNvSpPr/>
            <p:nvPr/>
          </p:nvSpPr>
          <p:spPr>
            <a:xfrm>
              <a:off x="-1" y="0"/>
              <a:ext cx="741365" cy="685800"/>
            </a:xfrm>
            <a:prstGeom prst="diamond">
              <a:avLst/>
            </a:prstGeom>
            <a:solidFill>
              <a:srgbClr val="A0B5C4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26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</a:p>
          </p:txBody>
        </p:sp>
        <p:sp>
          <p:nvSpPr>
            <p:cNvPr id="87" name="4"/>
            <p:cNvSpPr/>
            <p:nvPr/>
          </p:nvSpPr>
          <p:spPr>
            <a:xfrm>
              <a:off x="213297" y="98425"/>
              <a:ext cx="287781" cy="485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6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89" name="目录"/>
          <p:cNvSpPr/>
          <p:nvPr>
            <p:ph type="title" idx="4294967295"/>
          </p:nvPr>
        </p:nvSpPr>
        <p:spPr>
          <a:xfrm>
            <a:off x="1752600" y="76199"/>
            <a:ext cx="82296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目录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标题"/>
          <p:cNvSpPr/>
          <p:nvPr>
            <p:ph type="title" idx="4294967295"/>
          </p:nvPr>
        </p:nvSpPr>
        <p:spPr>
          <a:xfrm>
            <a:off x="1143000" y="381000"/>
            <a:ext cx="6705600" cy="5635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66445">
              <a:defRPr sz="2600"/>
            </a:pPr>
          </a:p>
        </p:txBody>
      </p:sp>
      <p:sp>
        <p:nvSpPr>
          <p:cNvPr id="358" name="1.体系的总势能主要组成部分是静电能，静电力值远大于范德华力值，这说明主客体相互作用的主要方式是静电力。静电力是影响LDH层间距大小的主要因素。…"/>
          <p:cNvSpPr/>
          <p:nvPr>
            <p:ph type="body" idx="4294967295"/>
          </p:nvPr>
        </p:nvSpPr>
        <p:spPr>
          <a:xfrm>
            <a:off x="179387" y="1125537"/>
            <a:ext cx="8229601" cy="52482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945" indent="-321945" defTabSz="858520">
              <a:lnSpc>
                <a:spcPct val="90000"/>
              </a:lnSpc>
              <a:spcBef>
                <a:spcPts val="500"/>
              </a:spcBef>
              <a:buSzTx/>
              <a:buNone/>
              <a:defRPr sz="27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</a:p>
          <a:p>
            <a:pPr marL="321945" indent="-321945" defTabSz="858520">
              <a:lnSpc>
                <a:spcPct val="90000"/>
              </a:lnSpc>
              <a:buFont typeface="Helvetica"/>
              <a:buChar char="❖"/>
              <a:defRPr sz="27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</a:p>
          <a:p>
            <a:pPr marL="286385" indent="-286385" algn="just">
              <a:spcBef>
                <a:spcPts val="0"/>
              </a:spcBef>
              <a:buFont typeface="Helvetica"/>
              <a:buChar char="❖"/>
              <a:defRPr sz="24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1.体系的总势能主要组成部分是静电能，静电力值远大于范德华力值，这说明主客体相互作用的主要方式是静电力。静电力是影响LDH层间距大小的主要因素。</a:t>
            </a:r>
            <a:endParaRPr sz="2700"/>
          </a:p>
          <a:p>
            <a:pPr marL="286385" indent="-286385" algn="just">
              <a:spcBef>
                <a:spcPts val="0"/>
              </a:spcBef>
              <a:buFont typeface="Helvetica"/>
              <a:buChar char="❖"/>
              <a:defRPr sz="24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2700"/>
          </a:p>
          <a:p>
            <a:pPr marL="286385" indent="-286385" algn="just">
              <a:spcBef>
                <a:spcPts val="0"/>
              </a:spcBef>
              <a:buFont typeface="Helvetica"/>
              <a:buChar char="❖"/>
              <a:defRPr sz="24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2.LDHs材料中，通常层板间距在 M</a:t>
            </a:r>
            <a:r>
              <a:rPr baseline="53000"/>
              <a:t>II</a:t>
            </a:r>
            <a:r>
              <a:t>/M</a:t>
            </a:r>
            <a:r>
              <a:rPr baseline="53000"/>
              <a:t>III</a:t>
            </a:r>
            <a:r>
              <a:t>＜3时较小。</a:t>
            </a:r>
            <a:endParaRPr sz="2700"/>
          </a:p>
          <a:p>
            <a:pPr marL="286385" indent="-286385" algn="just">
              <a:spcBef>
                <a:spcPts val="0"/>
              </a:spcBef>
              <a:buFont typeface="Helvetica"/>
              <a:buChar char="❖"/>
              <a:defRPr sz="24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2700"/>
          </a:p>
          <a:p>
            <a:pPr marL="286385" indent="-286385" algn="just">
              <a:spcBef>
                <a:spcPts val="0"/>
              </a:spcBef>
              <a:buFont typeface="Helvetica"/>
              <a:buChar char="❖"/>
              <a:defRPr sz="24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3.含体积较大的层间阴离子的LDHs类材料通常层间距更大，说明LDHs材料需要更大的层间空间才能容纳大的层间阴离子。</a:t>
            </a:r>
          </a:p>
        </p:txBody>
      </p:sp>
      <p:grpSp>
        <p:nvGrpSpPr>
          <p:cNvPr id="364" name="成组"/>
          <p:cNvGrpSpPr/>
          <p:nvPr/>
        </p:nvGrpSpPr>
        <p:grpSpPr>
          <a:xfrm>
            <a:off x="1812923" y="314325"/>
            <a:ext cx="5105405" cy="685800"/>
            <a:chOff x="-1" y="0"/>
            <a:chExt cx="5105403" cy="685800"/>
          </a:xfrm>
        </p:grpSpPr>
        <p:grpSp>
          <p:nvGrpSpPr>
            <p:cNvPr id="361" name="成组"/>
            <p:cNvGrpSpPr/>
            <p:nvPr/>
          </p:nvGrpSpPr>
          <p:grpSpPr>
            <a:xfrm>
              <a:off x="412750" y="92391"/>
              <a:ext cx="4692653" cy="510540"/>
              <a:chOff x="0" y="0"/>
              <a:chExt cx="4692651" cy="510538"/>
            </a:xfrm>
          </p:grpSpPr>
          <p:sp>
            <p:nvSpPr>
              <p:cNvPr id="359" name="圆角矩形"/>
              <p:cNvSpPr/>
              <p:nvPr/>
            </p:nvSpPr>
            <p:spPr>
              <a:xfrm>
                <a:off x="-1" y="26669"/>
                <a:ext cx="4692653" cy="457203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EBEFF3"/>
                  </a:gs>
                  <a:gs pos="100000">
                    <a:srgbClr val="A0B5C4"/>
                  </a:gs>
                </a:gsLst>
                <a:lin ang="0" scaled="0"/>
              </a:gradFill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outerShdw blurRad="63500" dist="99190" dir="2388334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 b="1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360" name="课 题 结 论"/>
              <p:cNvSpPr/>
              <p:nvPr/>
            </p:nvSpPr>
            <p:spPr>
              <a:xfrm>
                <a:off x="1456054" y="0"/>
                <a:ext cx="1780539" cy="5105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8" tIns="45718" rIns="45718" bIns="45718" numCol="1" anchor="ctr">
                <a:spAutoFit/>
              </a:bodyPr>
              <a:lstStyle>
                <a:lvl1pPr algn="ctr">
                  <a:defRPr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宋体" panose="02010600030101010101" pitchFamily="2" charset="-122"/>
                  </a:defRPr>
                </a:lvl1pPr>
              </a:lstStyle>
              <a:p>
                <a:r>
                  <a:t>   课 题 结 论</a:t>
                </a:r>
              </a:p>
            </p:txBody>
          </p:sp>
        </p:grpSp>
        <p:sp>
          <p:nvSpPr>
            <p:cNvPr id="362" name="多边形"/>
            <p:cNvSpPr/>
            <p:nvPr/>
          </p:nvSpPr>
          <p:spPr>
            <a:xfrm>
              <a:off x="-2" y="0"/>
              <a:ext cx="741366" cy="685800"/>
            </a:xfrm>
            <a:prstGeom prst="diamond">
              <a:avLst/>
            </a:prstGeom>
            <a:solidFill>
              <a:srgbClr val="A0B5C4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63" name="4"/>
            <p:cNvSpPr/>
            <p:nvPr/>
          </p:nvSpPr>
          <p:spPr>
            <a:xfrm>
              <a:off x="219566" y="98423"/>
              <a:ext cx="273655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敬请指导！"/>
          <p:cNvSpPr/>
          <p:nvPr/>
        </p:nvSpPr>
        <p:spPr>
          <a:xfrm>
            <a:off x="3779837" y="2708275"/>
            <a:ext cx="4799013" cy="12598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>
              <a:defRPr sz="6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敬请指导！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"/>
          <p:cNvSpPr/>
          <p:nvPr>
            <p:ph type="title" idx="4294967295"/>
          </p:nvPr>
        </p:nvSpPr>
        <p:spPr>
          <a:xfrm>
            <a:off x="1143000" y="381000"/>
            <a:ext cx="6705600" cy="5635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66445">
              <a:defRPr sz="2600"/>
            </a:pPr>
          </a:p>
        </p:txBody>
      </p:sp>
      <p:grpSp>
        <p:nvGrpSpPr>
          <p:cNvPr id="97" name="成组"/>
          <p:cNvGrpSpPr/>
          <p:nvPr/>
        </p:nvGrpSpPr>
        <p:grpSpPr>
          <a:xfrm>
            <a:off x="1904998" y="320675"/>
            <a:ext cx="4724404" cy="685800"/>
            <a:chOff x="-1" y="0"/>
            <a:chExt cx="4724402" cy="685800"/>
          </a:xfrm>
        </p:grpSpPr>
        <p:grpSp>
          <p:nvGrpSpPr>
            <p:cNvPr id="94" name="成组"/>
            <p:cNvGrpSpPr/>
            <p:nvPr/>
          </p:nvGrpSpPr>
          <p:grpSpPr>
            <a:xfrm>
              <a:off x="380999" y="92391"/>
              <a:ext cx="4343403" cy="510540"/>
              <a:chOff x="0" y="0"/>
              <a:chExt cx="4343401" cy="510538"/>
            </a:xfrm>
          </p:grpSpPr>
          <p:sp>
            <p:nvSpPr>
              <p:cNvPr id="92" name="圆角矩形"/>
              <p:cNvSpPr/>
              <p:nvPr/>
            </p:nvSpPr>
            <p:spPr>
              <a:xfrm>
                <a:off x="0" y="26669"/>
                <a:ext cx="4343402" cy="457203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E5F0DB"/>
                  </a:gs>
                  <a:gs pos="100000">
                    <a:schemeClr val="accent2"/>
                  </a:gs>
                </a:gsLst>
                <a:lin ang="0" scaled="0"/>
              </a:gradFill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outerShdw blurRad="63500" dist="99190" dir="2388334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p:txBody>
          </p:sp>
          <p:sp>
            <p:nvSpPr>
              <p:cNvPr id="93" name="研 究 背 景"/>
              <p:cNvSpPr/>
              <p:nvPr/>
            </p:nvSpPr>
            <p:spPr>
              <a:xfrm>
                <a:off x="1255980" y="0"/>
                <a:ext cx="1831438" cy="5105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8" tIns="45718" rIns="45718" bIns="45718" numCol="1" anchor="ctr">
                <a:spAutoFit/>
              </a:bodyPr>
              <a:lstStyle/>
              <a:p>
                <a:pPr algn="ctr">
                  <a:defRPr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  <a:r>
                  <a:t> </a:t>
                </a:r>
                <a:r>
                  <a:rPr b="1"/>
                  <a:t>研 究 背 景</a:t>
                </a:r>
                <a:r>
                  <a:t>  </a:t>
                </a:r>
              </a:p>
            </p:txBody>
          </p:sp>
        </p:grpSp>
        <p:sp>
          <p:nvSpPr>
            <p:cNvPr id="95" name="多边形"/>
            <p:cNvSpPr/>
            <p:nvPr/>
          </p:nvSpPr>
          <p:spPr>
            <a:xfrm>
              <a:off x="-2" y="0"/>
              <a:ext cx="685802" cy="685800"/>
            </a:xfrm>
            <a:prstGeom prst="diamond">
              <a:avLst/>
            </a:prstGeom>
            <a:solidFill>
              <a:schemeClr val="accent2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96" name="1"/>
            <p:cNvSpPr/>
            <p:nvPr/>
          </p:nvSpPr>
          <p:spPr>
            <a:xfrm>
              <a:off x="205597" y="84453"/>
              <a:ext cx="273655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98" name="E}XRT}U6IL_}UM2]0$PN50Q.png" descr="E}XRT}U6IL_}UM2]0$PN50Q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7" y="1268412"/>
            <a:ext cx="3895726" cy="38068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9" name="二维层状结构"/>
          <p:cNvSpPr/>
          <p:nvPr/>
        </p:nvSpPr>
        <p:spPr>
          <a:xfrm>
            <a:off x="5003800" y="1412875"/>
            <a:ext cx="2609850" cy="5105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二维层状结构</a:t>
            </a:r>
          </a:p>
        </p:txBody>
      </p:sp>
      <p:sp>
        <p:nvSpPr>
          <p:cNvPr id="100" name="层板：呈八面体排布的类水镁石八面体中心为金属阳离子，八面体顶点是氢氧根离子"/>
          <p:cNvSpPr/>
          <p:nvPr/>
        </p:nvSpPr>
        <p:spPr>
          <a:xfrm>
            <a:off x="5010150" y="1931987"/>
            <a:ext cx="3282950" cy="155321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 algn="l"/>
            <a:r>
              <a:t>层板：呈八面体排布的类水镁石八面体中心为金属阳离子，八面体顶点是</a:t>
            </a:r>
            <a:r>
              <a:rPr lang="zh-CN"/>
              <a:t>羟基</a:t>
            </a:r>
            <a:endParaRPr lang="zh-CN"/>
          </a:p>
        </p:txBody>
      </p:sp>
      <p:sp>
        <p:nvSpPr>
          <p:cNvPr id="101" name="层间：阴离子和水分子"/>
          <p:cNvSpPr/>
          <p:nvPr/>
        </p:nvSpPr>
        <p:spPr>
          <a:xfrm>
            <a:off x="5003800" y="3789362"/>
            <a:ext cx="3313113" cy="5105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 algn="l"/>
            <a:r>
              <a:t>层间：阴离子和水分子</a:t>
            </a:r>
          </a:p>
        </p:txBody>
      </p:sp>
      <p:pic>
        <p:nvPicPr>
          <p:cNvPr id="102" name="NJ4_}GKV0H`@BC_}NH43M{F.png" descr="NJ4_}GKV0H`@BC_}NH43M{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5300662"/>
            <a:ext cx="8137525" cy="571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标题"/>
          <p:cNvSpPr/>
          <p:nvPr>
            <p:ph type="title" idx="4294967295"/>
          </p:nvPr>
        </p:nvSpPr>
        <p:spPr>
          <a:xfrm>
            <a:off x="1143000" y="381000"/>
            <a:ext cx="6705600" cy="5635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66445">
              <a:defRPr sz="2600"/>
            </a:pPr>
          </a:p>
        </p:txBody>
      </p:sp>
      <p:grpSp>
        <p:nvGrpSpPr>
          <p:cNvPr id="111" name="成组"/>
          <p:cNvGrpSpPr/>
          <p:nvPr/>
        </p:nvGrpSpPr>
        <p:grpSpPr>
          <a:xfrm>
            <a:off x="1904998" y="320675"/>
            <a:ext cx="4724404" cy="685800"/>
            <a:chOff x="-1" y="0"/>
            <a:chExt cx="4724402" cy="685800"/>
          </a:xfrm>
        </p:grpSpPr>
        <p:grpSp>
          <p:nvGrpSpPr>
            <p:cNvPr id="108" name="成组"/>
            <p:cNvGrpSpPr/>
            <p:nvPr/>
          </p:nvGrpSpPr>
          <p:grpSpPr>
            <a:xfrm>
              <a:off x="380999" y="92391"/>
              <a:ext cx="4343403" cy="510540"/>
              <a:chOff x="0" y="0"/>
              <a:chExt cx="4343401" cy="510538"/>
            </a:xfrm>
          </p:grpSpPr>
          <p:sp>
            <p:nvSpPr>
              <p:cNvPr id="106" name="圆角矩形"/>
              <p:cNvSpPr/>
              <p:nvPr/>
            </p:nvSpPr>
            <p:spPr>
              <a:xfrm>
                <a:off x="0" y="26669"/>
                <a:ext cx="4343402" cy="457203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E5F0DB"/>
                  </a:gs>
                  <a:gs pos="100000">
                    <a:schemeClr val="accent2"/>
                  </a:gs>
                </a:gsLst>
                <a:lin ang="0" scaled="0"/>
              </a:gradFill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outerShdw blurRad="63500" dist="99190" dir="2388334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p:txBody>
          </p:sp>
          <p:sp>
            <p:nvSpPr>
              <p:cNvPr id="107" name="研 究 背 景"/>
              <p:cNvSpPr/>
              <p:nvPr/>
            </p:nvSpPr>
            <p:spPr>
              <a:xfrm>
                <a:off x="1255980" y="0"/>
                <a:ext cx="1831438" cy="5105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8" tIns="45718" rIns="45718" bIns="45718" numCol="1" anchor="ctr">
                <a:spAutoFit/>
              </a:bodyPr>
              <a:lstStyle/>
              <a:p>
                <a:pPr algn="ctr">
                  <a:defRPr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  <a:r>
                  <a:t> </a:t>
                </a:r>
                <a:r>
                  <a:rPr b="1"/>
                  <a:t>研 究 背 景</a:t>
                </a:r>
                <a:r>
                  <a:t>  </a:t>
                </a:r>
              </a:p>
            </p:txBody>
          </p:sp>
        </p:grpSp>
        <p:sp>
          <p:nvSpPr>
            <p:cNvPr id="109" name="多边形"/>
            <p:cNvSpPr/>
            <p:nvPr/>
          </p:nvSpPr>
          <p:spPr>
            <a:xfrm>
              <a:off x="-2" y="0"/>
              <a:ext cx="685802" cy="685800"/>
            </a:xfrm>
            <a:prstGeom prst="diamond">
              <a:avLst/>
            </a:prstGeom>
            <a:solidFill>
              <a:schemeClr val="accent2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10" name="1"/>
            <p:cNvSpPr/>
            <p:nvPr/>
          </p:nvSpPr>
          <p:spPr>
            <a:xfrm>
              <a:off x="205597" y="84453"/>
              <a:ext cx="273655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14" name="成组"/>
          <p:cNvGrpSpPr/>
          <p:nvPr/>
        </p:nvGrpSpPr>
        <p:grpSpPr>
          <a:xfrm>
            <a:off x="899567" y="2572543"/>
            <a:ext cx="2377033" cy="1712914"/>
            <a:chOff x="0" y="-346776"/>
            <a:chExt cx="2377032" cy="1712912"/>
          </a:xfrm>
        </p:grpSpPr>
        <p:sp>
          <p:nvSpPr>
            <p:cNvPr id="112" name="圆角矩形"/>
            <p:cNvSpPr/>
            <p:nvPr/>
          </p:nvSpPr>
          <p:spPr>
            <a:xfrm>
              <a:off x="0" y="74193"/>
              <a:ext cx="2377033" cy="87097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</a:p>
          </p:txBody>
        </p:sp>
        <p:sp>
          <p:nvSpPr>
            <p:cNvPr id="113" name="LDHs类材料所具有的性质"/>
            <p:cNvSpPr/>
            <p:nvPr/>
          </p:nvSpPr>
          <p:spPr>
            <a:xfrm>
              <a:off x="23239" y="-346777"/>
              <a:ext cx="2330555" cy="17129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  <a:r>
                <a:t>LDHs类材料所具有的性质</a:t>
              </a:r>
            </a:p>
          </p:txBody>
        </p:sp>
      </p:grpSp>
      <p:sp>
        <p:nvSpPr>
          <p:cNvPr id="115" name="线条"/>
          <p:cNvSpPr/>
          <p:nvPr/>
        </p:nvSpPr>
        <p:spPr>
          <a:xfrm>
            <a:off x="3505200" y="1447800"/>
            <a:ext cx="533400" cy="396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5635" y="0"/>
                  <a:pt x="10800" y="108"/>
                  <a:pt x="10800" y="242"/>
                </a:cubicBezTo>
                <a:lnTo>
                  <a:pt x="10800" y="10558"/>
                </a:lnTo>
                <a:cubicBezTo>
                  <a:pt x="10800" y="10692"/>
                  <a:pt x="5965" y="10800"/>
                  <a:pt x="0" y="10800"/>
                </a:cubicBezTo>
                <a:cubicBezTo>
                  <a:pt x="5965" y="10800"/>
                  <a:pt x="10800" y="10908"/>
                  <a:pt x="10800" y="11042"/>
                </a:cubicBezTo>
                <a:lnTo>
                  <a:pt x="10800" y="21358"/>
                </a:lnTo>
                <a:cubicBezTo>
                  <a:pt x="10800" y="21492"/>
                  <a:pt x="15635" y="21600"/>
                  <a:pt x="21600" y="21600"/>
                </a:cubicBez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118" name="成组"/>
          <p:cNvGrpSpPr/>
          <p:nvPr/>
        </p:nvGrpSpPr>
        <p:grpSpPr>
          <a:xfrm>
            <a:off x="4038600" y="1072753"/>
            <a:ext cx="3352801" cy="685801"/>
            <a:chOff x="0" y="0"/>
            <a:chExt cx="3352800" cy="685800"/>
          </a:xfrm>
        </p:grpSpPr>
        <p:sp>
          <p:nvSpPr>
            <p:cNvPr id="116" name="圆角矩形"/>
            <p:cNvSpPr/>
            <p:nvPr/>
          </p:nvSpPr>
          <p:spPr>
            <a:xfrm>
              <a:off x="0" y="0"/>
              <a:ext cx="3352800" cy="685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</a:p>
          </p:txBody>
        </p:sp>
        <p:sp>
          <p:nvSpPr>
            <p:cNvPr id="117" name="层板金属元素可调变性"/>
            <p:cNvSpPr/>
            <p:nvPr/>
          </p:nvSpPr>
          <p:spPr>
            <a:xfrm>
              <a:off x="33337" y="87631"/>
              <a:ext cx="3286126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层板金属元素可调变性</a:t>
              </a:r>
            </a:p>
          </p:txBody>
        </p:sp>
      </p:grpSp>
      <p:grpSp>
        <p:nvGrpSpPr>
          <p:cNvPr id="121" name="成组"/>
          <p:cNvGrpSpPr/>
          <p:nvPr/>
        </p:nvGrpSpPr>
        <p:grpSpPr>
          <a:xfrm>
            <a:off x="4038600" y="3086100"/>
            <a:ext cx="3352800" cy="685800"/>
            <a:chOff x="0" y="0"/>
            <a:chExt cx="3352800" cy="685800"/>
          </a:xfrm>
        </p:grpSpPr>
        <p:sp>
          <p:nvSpPr>
            <p:cNvPr id="119" name="圆角矩形"/>
            <p:cNvSpPr/>
            <p:nvPr/>
          </p:nvSpPr>
          <p:spPr>
            <a:xfrm>
              <a:off x="0" y="0"/>
              <a:ext cx="3352800" cy="685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</a:p>
          </p:txBody>
        </p:sp>
        <p:sp>
          <p:nvSpPr>
            <p:cNvPr id="120" name="层板金属比例可调变性"/>
            <p:cNvSpPr/>
            <p:nvPr/>
          </p:nvSpPr>
          <p:spPr>
            <a:xfrm>
              <a:off x="33337" y="87631"/>
              <a:ext cx="3286126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层板金属比例可调变性</a:t>
              </a:r>
            </a:p>
          </p:txBody>
        </p:sp>
      </p:grpSp>
      <p:grpSp>
        <p:nvGrpSpPr>
          <p:cNvPr id="124" name="成组"/>
          <p:cNvGrpSpPr/>
          <p:nvPr/>
        </p:nvGrpSpPr>
        <p:grpSpPr>
          <a:xfrm>
            <a:off x="4038600" y="5102225"/>
            <a:ext cx="3352800" cy="685800"/>
            <a:chOff x="0" y="0"/>
            <a:chExt cx="3352800" cy="685800"/>
          </a:xfrm>
        </p:grpSpPr>
        <p:sp>
          <p:nvSpPr>
            <p:cNvPr id="122" name="圆角矩形"/>
            <p:cNvSpPr/>
            <p:nvPr/>
          </p:nvSpPr>
          <p:spPr>
            <a:xfrm>
              <a:off x="0" y="0"/>
              <a:ext cx="3352800" cy="685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</a:p>
          </p:txBody>
        </p:sp>
        <p:sp>
          <p:nvSpPr>
            <p:cNvPr id="123" name="层间阴离子可调变性"/>
            <p:cNvSpPr/>
            <p:nvPr/>
          </p:nvSpPr>
          <p:spPr>
            <a:xfrm>
              <a:off x="33337" y="87631"/>
              <a:ext cx="3286126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层间阴离子可调变性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.tif" descr="image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0" y="2735262"/>
            <a:ext cx="2514600" cy="12588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7" name="对照.tif" descr="对照.tif"/>
          <p:cNvPicPr>
            <a:picLocks noChangeAspect="1"/>
          </p:cNvPicPr>
          <p:nvPr/>
        </p:nvPicPr>
        <p:blipFill>
          <a:blip r:embed="rId2"/>
          <a:srcRect l="10623" t="9997" r="16265" b="16271"/>
          <a:stretch>
            <a:fillRect/>
          </a:stretch>
        </p:blipFill>
        <p:spPr>
          <a:xfrm>
            <a:off x="571499" y="1668462"/>
            <a:ext cx="1676401" cy="12668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8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030662"/>
            <a:ext cx="1524000" cy="11890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image.tif" descr="image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982662"/>
            <a:ext cx="1905000" cy="933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0" name="image.tif" descr="image.t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0" y="1439862"/>
            <a:ext cx="1981200" cy="15319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1" name="image.tif" descr="image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0" y="4716462"/>
            <a:ext cx="1981200" cy="1422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2" name="image.tif" descr="image.t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0" y="3802062"/>
            <a:ext cx="2182813" cy="10477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36" name="成组"/>
          <p:cNvGrpSpPr/>
          <p:nvPr/>
        </p:nvGrpSpPr>
        <p:grpSpPr>
          <a:xfrm>
            <a:off x="3619500" y="2122487"/>
            <a:ext cx="914195" cy="742607"/>
            <a:chOff x="0" y="0"/>
            <a:chExt cx="914194" cy="742606"/>
          </a:xfrm>
        </p:grpSpPr>
        <p:sp>
          <p:nvSpPr>
            <p:cNvPr id="133" name="矩形"/>
            <p:cNvSpPr/>
            <p:nvPr/>
          </p:nvSpPr>
          <p:spPr>
            <a:xfrm>
              <a:off x="614362" y="188509"/>
              <a:ext cx="122239" cy="80791"/>
            </a:xfrm>
            <a:prstGeom prst="rect">
              <a:avLst/>
            </a:prstGeom>
            <a:gradFill flip="none" rotWithShape="1">
              <a:gsLst>
                <a:gs pos="0">
                  <a:srgbClr val="3366FF"/>
                </a:gs>
                <a:gs pos="100000">
                  <a:srgbClr val="535353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34" name="矩形"/>
            <p:cNvSpPr/>
            <p:nvPr/>
          </p:nvSpPr>
          <p:spPr>
            <a:xfrm>
              <a:off x="180975" y="186925"/>
              <a:ext cx="122238" cy="79207"/>
            </a:xfrm>
            <a:prstGeom prst="rect">
              <a:avLst/>
            </a:prstGeom>
            <a:gradFill flip="none" rotWithShape="1">
              <a:gsLst>
                <a:gs pos="0">
                  <a:srgbClr val="3366FF"/>
                </a:gs>
                <a:gs pos="100000">
                  <a:srgbClr val="535353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35" name="形状"/>
            <p:cNvSpPr/>
            <p:nvPr/>
          </p:nvSpPr>
          <p:spPr>
            <a:xfrm>
              <a:off x="0" y="0"/>
              <a:ext cx="914195" cy="742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54" y="0"/>
                  </a:moveTo>
                  <a:lnTo>
                    <a:pt x="4195" y="5410"/>
                  </a:lnTo>
                  <a:lnTo>
                    <a:pt x="6559" y="541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5201" y="5490"/>
                  </a:lnTo>
                  <a:lnTo>
                    <a:pt x="17478" y="5490"/>
                  </a:lnTo>
                  <a:lnTo>
                    <a:pt x="10754" y="0"/>
                  </a:lnTo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3366FF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</p:grpSp>
      <p:sp>
        <p:nvSpPr>
          <p:cNvPr id="137" name="线条"/>
          <p:cNvSpPr/>
          <p:nvPr/>
        </p:nvSpPr>
        <p:spPr>
          <a:xfrm>
            <a:off x="5372100" y="3725862"/>
            <a:ext cx="837310" cy="68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872"/>
                </a:moveTo>
                <a:lnTo>
                  <a:pt x="46" y="21600"/>
                </a:lnTo>
                <a:lnTo>
                  <a:pt x="896" y="20791"/>
                </a:lnTo>
                <a:lnTo>
                  <a:pt x="1586" y="20226"/>
                </a:lnTo>
                <a:lnTo>
                  <a:pt x="2091" y="19907"/>
                </a:lnTo>
                <a:lnTo>
                  <a:pt x="2574" y="19624"/>
                </a:lnTo>
                <a:lnTo>
                  <a:pt x="3079" y="19323"/>
                </a:lnTo>
                <a:lnTo>
                  <a:pt x="3631" y="19022"/>
                </a:lnTo>
                <a:lnTo>
                  <a:pt x="4228" y="18740"/>
                </a:lnTo>
                <a:lnTo>
                  <a:pt x="4917" y="18514"/>
                </a:lnTo>
                <a:lnTo>
                  <a:pt x="5354" y="18251"/>
                </a:lnTo>
                <a:lnTo>
                  <a:pt x="5860" y="18119"/>
                </a:lnTo>
                <a:lnTo>
                  <a:pt x="6342" y="17912"/>
                </a:lnTo>
                <a:lnTo>
                  <a:pt x="6871" y="17856"/>
                </a:lnTo>
                <a:lnTo>
                  <a:pt x="7468" y="17724"/>
                </a:lnTo>
                <a:lnTo>
                  <a:pt x="8157" y="17555"/>
                </a:lnTo>
                <a:lnTo>
                  <a:pt x="8709" y="17498"/>
                </a:lnTo>
                <a:lnTo>
                  <a:pt x="9467" y="17423"/>
                </a:lnTo>
                <a:lnTo>
                  <a:pt x="10019" y="17367"/>
                </a:lnTo>
                <a:lnTo>
                  <a:pt x="10708" y="17385"/>
                </a:lnTo>
                <a:lnTo>
                  <a:pt x="11283" y="17291"/>
                </a:lnTo>
                <a:lnTo>
                  <a:pt x="12340" y="17291"/>
                </a:lnTo>
                <a:lnTo>
                  <a:pt x="13006" y="17367"/>
                </a:lnTo>
                <a:lnTo>
                  <a:pt x="14270" y="17517"/>
                </a:lnTo>
                <a:lnTo>
                  <a:pt x="12822" y="19361"/>
                </a:lnTo>
                <a:lnTo>
                  <a:pt x="20773" y="15861"/>
                </a:lnTo>
                <a:lnTo>
                  <a:pt x="21600" y="8034"/>
                </a:lnTo>
                <a:lnTo>
                  <a:pt x="19831" y="10386"/>
                </a:lnTo>
                <a:lnTo>
                  <a:pt x="18980" y="9991"/>
                </a:lnTo>
                <a:lnTo>
                  <a:pt x="18314" y="9652"/>
                </a:lnTo>
                <a:lnTo>
                  <a:pt x="17717" y="9314"/>
                </a:lnTo>
                <a:lnTo>
                  <a:pt x="17165" y="8994"/>
                </a:lnTo>
                <a:lnTo>
                  <a:pt x="16545" y="8617"/>
                </a:lnTo>
                <a:lnTo>
                  <a:pt x="15993" y="8203"/>
                </a:lnTo>
                <a:lnTo>
                  <a:pt x="15373" y="7695"/>
                </a:lnTo>
                <a:lnTo>
                  <a:pt x="14959" y="7338"/>
                </a:lnTo>
                <a:lnTo>
                  <a:pt x="14500" y="6962"/>
                </a:lnTo>
                <a:lnTo>
                  <a:pt x="14040" y="6548"/>
                </a:lnTo>
                <a:lnTo>
                  <a:pt x="13649" y="6209"/>
                </a:lnTo>
                <a:lnTo>
                  <a:pt x="13374" y="5814"/>
                </a:lnTo>
                <a:lnTo>
                  <a:pt x="13144" y="5494"/>
                </a:lnTo>
                <a:lnTo>
                  <a:pt x="12868" y="5099"/>
                </a:lnTo>
                <a:lnTo>
                  <a:pt x="12592" y="4666"/>
                </a:lnTo>
                <a:lnTo>
                  <a:pt x="12340" y="4177"/>
                </a:lnTo>
                <a:lnTo>
                  <a:pt x="12041" y="3537"/>
                </a:lnTo>
                <a:lnTo>
                  <a:pt x="11581" y="997"/>
                </a:lnTo>
                <a:lnTo>
                  <a:pt x="8893" y="0"/>
                </a:lnTo>
              </a:path>
            </a:pathLst>
          </a:custGeom>
          <a:gradFill>
            <a:gsLst>
              <a:gs pos="0">
                <a:srgbClr val="3366FF"/>
              </a:gs>
              <a:gs pos="100000">
                <a:srgbClr val="FFFFFF"/>
              </a:gs>
            </a:gsLst>
            <a:lin ang="135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138" name="线条"/>
          <p:cNvSpPr/>
          <p:nvPr/>
        </p:nvSpPr>
        <p:spPr>
          <a:xfrm flipH="1">
            <a:off x="2401190" y="3649662"/>
            <a:ext cx="837311" cy="761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872"/>
                </a:moveTo>
                <a:lnTo>
                  <a:pt x="46" y="21600"/>
                </a:lnTo>
                <a:lnTo>
                  <a:pt x="896" y="20791"/>
                </a:lnTo>
                <a:lnTo>
                  <a:pt x="1586" y="20226"/>
                </a:lnTo>
                <a:lnTo>
                  <a:pt x="2091" y="19907"/>
                </a:lnTo>
                <a:lnTo>
                  <a:pt x="2574" y="19624"/>
                </a:lnTo>
                <a:lnTo>
                  <a:pt x="3079" y="19323"/>
                </a:lnTo>
                <a:lnTo>
                  <a:pt x="3631" y="19022"/>
                </a:lnTo>
                <a:lnTo>
                  <a:pt x="4228" y="18740"/>
                </a:lnTo>
                <a:lnTo>
                  <a:pt x="4917" y="18514"/>
                </a:lnTo>
                <a:lnTo>
                  <a:pt x="5354" y="18251"/>
                </a:lnTo>
                <a:lnTo>
                  <a:pt x="5860" y="18119"/>
                </a:lnTo>
                <a:lnTo>
                  <a:pt x="6342" y="17912"/>
                </a:lnTo>
                <a:lnTo>
                  <a:pt x="6871" y="17856"/>
                </a:lnTo>
                <a:lnTo>
                  <a:pt x="7468" y="17724"/>
                </a:lnTo>
                <a:lnTo>
                  <a:pt x="8157" y="17555"/>
                </a:lnTo>
                <a:lnTo>
                  <a:pt x="8709" y="17498"/>
                </a:lnTo>
                <a:lnTo>
                  <a:pt x="9467" y="17423"/>
                </a:lnTo>
                <a:lnTo>
                  <a:pt x="10019" y="17367"/>
                </a:lnTo>
                <a:lnTo>
                  <a:pt x="10708" y="17385"/>
                </a:lnTo>
                <a:lnTo>
                  <a:pt x="11283" y="17291"/>
                </a:lnTo>
                <a:lnTo>
                  <a:pt x="12340" y="17291"/>
                </a:lnTo>
                <a:lnTo>
                  <a:pt x="13006" y="17367"/>
                </a:lnTo>
                <a:lnTo>
                  <a:pt x="14270" y="17517"/>
                </a:lnTo>
                <a:lnTo>
                  <a:pt x="12822" y="19361"/>
                </a:lnTo>
                <a:lnTo>
                  <a:pt x="20773" y="15861"/>
                </a:lnTo>
                <a:lnTo>
                  <a:pt x="21600" y="8034"/>
                </a:lnTo>
                <a:lnTo>
                  <a:pt x="19831" y="10386"/>
                </a:lnTo>
                <a:lnTo>
                  <a:pt x="18980" y="9991"/>
                </a:lnTo>
                <a:lnTo>
                  <a:pt x="18314" y="9652"/>
                </a:lnTo>
                <a:lnTo>
                  <a:pt x="17717" y="9314"/>
                </a:lnTo>
                <a:lnTo>
                  <a:pt x="17165" y="8994"/>
                </a:lnTo>
                <a:lnTo>
                  <a:pt x="16545" y="8617"/>
                </a:lnTo>
                <a:lnTo>
                  <a:pt x="15993" y="8203"/>
                </a:lnTo>
                <a:lnTo>
                  <a:pt x="15373" y="7695"/>
                </a:lnTo>
                <a:lnTo>
                  <a:pt x="14959" y="7338"/>
                </a:lnTo>
                <a:lnTo>
                  <a:pt x="14500" y="6962"/>
                </a:lnTo>
                <a:lnTo>
                  <a:pt x="14040" y="6548"/>
                </a:lnTo>
                <a:lnTo>
                  <a:pt x="13649" y="6209"/>
                </a:lnTo>
                <a:lnTo>
                  <a:pt x="13374" y="5814"/>
                </a:lnTo>
                <a:lnTo>
                  <a:pt x="13144" y="5494"/>
                </a:lnTo>
                <a:lnTo>
                  <a:pt x="12868" y="5099"/>
                </a:lnTo>
                <a:lnTo>
                  <a:pt x="12592" y="4666"/>
                </a:lnTo>
                <a:lnTo>
                  <a:pt x="12340" y="4177"/>
                </a:lnTo>
                <a:lnTo>
                  <a:pt x="12041" y="3537"/>
                </a:lnTo>
                <a:lnTo>
                  <a:pt x="11581" y="997"/>
                </a:lnTo>
                <a:lnTo>
                  <a:pt x="8893" y="0"/>
                </a:lnTo>
              </a:path>
            </a:pathLst>
          </a:custGeom>
          <a:gradFill>
            <a:gsLst>
              <a:gs pos="0">
                <a:srgbClr val="FFFFFF"/>
              </a:gs>
              <a:gs pos="100000">
                <a:srgbClr val="0066FF"/>
              </a:gs>
            </a:gsLst>
            <a:lin ang="81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139" name="催化剂"/>
          <p:cNvSpPr/>
          <p:nvPr/>
        </p:nvSpPr>
        <p:spPr>
          <a:xfrm>
            <a:off x="813753" y="5254307"/>
            <a:ext cx="852170" cy="396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>
              <a:defRPr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pPr>
            <a:r>
              <a:rPr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催化剂</a:t>
            </a:r>
            <a:endParaRPr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140" name="荧光薄膜"/>
          <p:cNvSpPr/>
          <p:nvPr/>
        </p:nvSpPr>
        <p:spPr>
          <a:xfrm>
            <a:off x="713741" y="2892107"/>
            <a:ext cx="1106170" cy="396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>
              <a:defRPr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pPr>
            <a:r>
              <a:rPr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荧光薄膜</a:t>
            </a:r>
            <a:endParaRPr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141" name="传感器"/>
          <p:cNvSpPr/>
          <p:nvPr/>
        </p:nvSpPr>
        <p:spPr>
          <a:xfrm>
            <a:off x="2360930" y="1123950"/>
            <a:ext cx="852170" cy="396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>
              <a:defRPr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pPr>
            <a:r>
              <a:rPr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传感器</a:t>
            </a:r>
            <a:endParaRPr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142" name="复合材料"/>
          <p:cNvSpPr/>
          <p:nvPr/>
        </p:nvSpPr>
        <p:spPr>
          <a:xfrm>
            <a:off x="6437631" y="2887662"/>
            <a:ext cx="1106170" cy="396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>
              <a:defRPr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pPr>
            <a:r>
              <a:rPr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复合材料</a:t>
            </a:r>
            <a:endParaRPr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143" name="生物分子器件"/>
          <p:cNvSpPr/>
          <p:nvPr/>
        </p:nvSpPr>
        <p:spPr>
          <a:xfrm>
            <a:off x="6609716" y="4868862"/>
            <a:ext cx="1614170" cy="396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>
              <a:defRPr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pPr>
            <a:r>
              <a:rPr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生物分子器件</a:t>
            </a:r>
            <a:endParaRPr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144" name="药物缓释"/>
          <p:cNvSpPr/>
          <p:nvPr/>
        </p:nvSpPr>
        <p:spPr>
          <a:xfrm>
            <a:off x="3537586" y="6007417"/>
            <a:ext cx="1106170" cy="396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>
              <a:defRPr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pPr>
            <a:r>
              <a:rPr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药物缓释</a:t>
            </a:r>
            <a:endParaRPr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145" name="背景介绍：LDHs应用"/>
          <p:cNvSpPr/>
          <p:nvPr/>
        </p:nvSpPr>
        <p:spPr>
          <a:xfrm>
            <a:off x="1619250" y="329723"/>
            <a:ext cx="5067300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1000" b="1">
                <a:solidFill>
                  <a:srgbClr val="FFFFFF"/>
                </a:solidFill>
              </a:defRPr>
            </a:pPr>
            <a:r>
              <a:t>            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背景介绍：LDHs应用 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6" name="J Catal, 2011, 282: 165–174"/>
          <p:cNvSpPr/>
          <p:nvPr/>
        </p:nvSpPr>
        <p:spPr>
          <a:xfrm>
            <a:off x="403289" y="5653087"/>
            <a:ext cx="204463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2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J Catal, 2011, 282: 165–174</a:t>
            </a:r>
          </a:p>
        </p:txBody>
      </p:sp>
      <p:sp>
        <p:nvSpPr>
          <p:cNvPr id="147" name="Phys Chem Chem Phys, 2014, 16: 16985"/>
          <p:cNvSpPr/>
          <p:nvPr/>
        </p:nvSpPr>
        <p:spPr>
          <a:xfrm>
            <a:off x="2500312" y="1784350"/>
            <a:ext cx="3314701" cy="269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2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Phys Chem Chem Phys, 2014, 16: 16985</a:t>
            </a:r>
          </a:p>
        </p:txBody>
      </p:sp>
      <p:sp>
        <p:nvSpPr>
          <p:cNvPr id="148" name="Bioconjug Chem, 2006, 17: 1411–1417"/>
          <p:cNvSpPr/>
          <p:nvPr/>
        </p:nvSpPr>
        <p:spPr>
          <a:xfrm>
            <a:off x="2955617" y="6297612"/>
            <a:ext cx="284034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2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Bioconjug Chem, 2006, 17: 1411–1417</a:t>
            </a:r>
          </a:p>
        </p:txBody>
      </p:sp>
      <p:sp>
        <p:nvSpPr>
          <p:cNvPr id="149" name="Adv. Funct. Mater. 2012, 22, 4940-4948."/>
          <p:cNvSpPr/>
          <p:nvPr/>
        </p:nvSpPr>
        <p:spPr>
          <a:xfrm>
            <a:off x="21632" y="3249612"/>
            <a:ext cx="288984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r">
              <a:defRPr sz="1200" b="1">
                <a:latin typeface="+mj-lt"/>
                <a:ea typeface="+mj-ea"/>
                <a:cs typeface="+mj-cs"/>
                <a:sym typeface="Helvetica"/>
              </a:defRPr>
            </a:pPr>
            <a:r>
              <a:t>Adv. Funct. Mater. 2012, 22, 4940-4948</a:t>
            </a:r>
            <a:r>
              <a:rPr sz="1000" b="0"/>
              <a:t>.</a:t>
            </a:r>
            <a:endParaRPr sz="1000" b="0"/>
          </a:p>
        </p:txBody>
      </p:sp>
      <p:sp>
        <p:nvSpPr>
          <p:cNvPr id="150" name="Ind. Eng. Chem. Res. 2014, 53, 4165-4172"/>
          <p:cNvSpPr/>
          <p:nvPr/>
        </p:nvSpPr>
        <p:spPr>
          <a:xfrm>
            <a:off x="5762317" y="3294062"/>
            <a:ext cx="306894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2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Ind. Eng. Chem. Res. 2014, 53, 4165-4172</a:t>
            </a:r>
          </a:p>
        </p:txBody>
      </p:sp>
      <p:sp>
        <p:nvSpPr>
          <p:cNvPr id="151" name="ACS Sustainable Chem. Eng. 2015, 3, 3281-3290"/>
          <p:cNvSpPr/>
          <p:nvPr/>
        </p:nvSpPr>
        <p:spPr>
          <a:xfrm>
            <a:off x="5502275" y="5378450"/>
            <a:ext cx="3741738" cy="269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2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ACS Sustainable Chem. Eng. 2015, 3, 3281-3290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成组"/>
          <p:cNvGrpSpPr/>
          <p:nvPr/>
        </p:nvGrpSpPr>
        <p:grpSpPr>
          <a:xfrm>
            <a:off x="1827211" y="304800"/>
            <a:ext cx="4724403" cy="685800"/>
            <a:chOff x="-1" y="0"/>
            <a:chExt cx="4724402" cy="685800"/>
          </a:xfrm>
        </p:grpSpPr>
        <p:grpSp>
          <p:nvGrpSpPr>
            <p:cNvPr id="155" name="成组"/>
            <p:cNvGrpSpPr/>
            <p:nvPr/>
          </p:nvGrpSpPr>
          <p:grpSpPr>
            <a:xfrm>
              <a:off x="380999" y="92391"/>
              <a:ext cx="4343403" cy="510540"/>
              <a:chOff x="0" y="0"/>
              <a:chExt cx="4343401" cy="510538"/>
            </a:xfrm>
          </p:grpSpPr>
          <p:sp>
            <p:nvSpPr>
              <p:cNvPr id="153" name="圆角矩形"/>
              <p:cNvSpPr/>
              <p:nvPr/>
            </p:nvSpPr>
            <p:spPr>
              <a:xfrm>
                <a:off x="0" y="26669"/>
                <a:ext cx="4343402" cy="457203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E5F0DB"/>
                  </a:gs>
                  <a:gs pos="100000">
                    <a:schemeClr val="accent2"/>
                  </a:gs>
                </a:gsLst>
                <a:lin ang="0" scaled="0"/>
              </a:gradFill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outerShdw blurRad="63500" dist="99190" dir="2388334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p:txBody>
          </p:sp>
          <p:sp>
            <p:nvSpPr>
              <p:cNvPr id="154" name="研 究 背 景"/>
              <p:cNvSpPr/>
              <p:nvPr/>
            </p:nvSpPr>
            <p:spPr>
              <a:xfrm>
                <a:off x="1255980" y="0"/>
                <a:ext cx="1831438" cy="5105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8" tIns="45718" rIns="45718" bIns="45718" numCol="1" anchor="ctr">
                <a:spAutoFit/>
              </a:bodyPr>
              <a:lstStyle/>
              <a:p>
                <a:pPr algn="ctr">
                  <a:defRPr sz="2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  <a:r>
                  <a:t>   </a:t>
                </a:r>
                <a:r>
                  <a:rPr b="1"/>
                  <a:t>研 究 背 景</a:t>
                </a:r>
                <a:endParaRPr b="1"/>
              </a:p>
            </p:txBody>
          </p:sp>
        </p:grpSp>
        <p:sp>
          <p:nvSpPr>
            <p:cNvPr id="156" name="多边形"/>
            <p:cNvSpPr/>
            <p:nvPr/>
          </p:nvSpPr>
          <p:spPr>
            <a:xfrm>
              <a:off x="-2" y="0"/>
              <a:ext cx="685802" cy="685800"/>
            </a:xfrm>
            <a:prstGeom prst="diamond">
              <a:avLst/>
            </a:prstGeom>
            <a:solidFill>
              <a:schemeClr val="accent2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57" name="文本"/>
            <p:cNvSpPr/>
            <p:nvPr/>
          </p:nvSpPr>
          <p:spPr>
            <a:xfrm>
              <a:off x="609598" y="174624"/>
              <a:ext cx="3429003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0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 </a:t>
              </a:r>
            </a:p>
          </p:txBody>
        </p:sp>
        <p:sp>
          <p:nvSpPr>
            <p:cNvPr id="158" name="1"/>
            <p:cNvSpPr/>
            <p:nvPr/>
          </p:nvSpPr>
          <p:spPr>
            <a:xfrm>
              <a:off x="194167" y="98423"/>
              <a:ext cx="273655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62" name="成组"/>
          <p:cNvGrpSpPr/>
          <p:nvPr/>
        </p:nvGrpSpPr>
        <p:grpSpPr>
          <a:xfrm>
            <a:off x="468312" y="1196975"/>
            <a:ext cx="7696201" cy="5091115"/>
            <a:chOff x="0" y="0"/>
            <a:chExt cx="7696200" cy="5091113"/>
          </a:xfrm>
        </p:grpSpPr>
        <p:sp>
          <p:nvSpPr>
            <p:cNvPr id="160" name="矩形"/>
            <p:cNvSpPr/>
            <p:nvPr/>
          </p:nvSpPr>
          <p:spPr>
            <a:xfrm>
              <a:off x="0" y="0"/>
              <a:ext cx="7696200" cy="509111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61" name="研究内容：…"/>
            <p:cNvSpPr/>
            <p:nvPr/>
          </p:nvSpPr>
          <p:spPr>
            <a:xfrm>
              <a:off x="0" y="481648"/>
              <a:ext cx="7696200" cy="4113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l">
                <a:defRPr sz="24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 </a:t>
              </a:r>
              <a:r>
                <a:rPr>
                  <a:solidFill>
                    <a:srgbClr val="0000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rPr>
                <a:t>研究内容：</a:t>
              </a:r>
              <a:endParaRPr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endParaRPr>
            </a:p>
            <a:p>
              <a:pPr indent="227965" algn="l" defTabSz="4572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  <a:tab pos="3467100" algn="l"/>
                  <a:tab pos="3733800" algn="l"/>
                  <a:tab pos="4000500" algn="l"/>
                  <a:tab pos="4267200" algn="l"/>
                  <a:tab pos="4533900" algn="l"/>
                  <a:tab pos="4800600" algn="l"/>
                  <a:tab pos="5067300" algn="l"/>
                  <a:tab pos="5334000" algn="l"/>
                  <a:tab pos="5410200" algn="l"/>
                </a:tabLst>
                <a:defRPr sz="2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  <a:r>
                <a:t>（1）LDHs模型的构建；（2）含不同阴离子的LDHs层间距的计算；（3）不同摩尔比LDHs层间距的计算；（4）结果讨论并与实验数据比较。</a:t>
              </a:r>
              <a:endPara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algn="r">
                <a:defRPr sz="240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</a:p>
            <a:p>
              <a:pPr algn="r">
                <a:defRPr sz="2400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</a:p>
            <a:p>
              <a:pPr algn="l">
                <a:defRPr sz="2400">
                  <a:solidFill>
                    <a:srgbClr val="0000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  <a:r>
                <a:t>研究的目的和意义：</a:t>
              </a:r>
            </a:p>
            <a:p>
              <a:pPr algn="l">
                <a:defRPr sz="2400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  <a:r>
                <a:t>    初步掌握LDHs类材料层间距的变化规律，得到引入更多样的可交换阴离子的可能性，并以此能够扩充LDHs类材料的应用范围。为LDHs材料的设计和构筑提供理论信息和指导。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"/>
          <p:cNvSpPr/>
          <p:nvPr/>
        </p:nvSpPr>
        <p:spPr>
          <a:xfrm>
            <a:off x="2286000" y="479425"/>
            <a:ext cx="3429000" cy="2438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 </a:t>
            </a:r>
          </a:p>
        </p:txBody>
      </p:sp>
      <p:grpSp>
        <p:nvGrpSpPr>
          <p:cNvPr id="170" name="成组"/>
          <p:cNvGrpSpPr/>
          <p:nvPr/>
        </p:nvGrpSpPr>
        <p:grpSpPr>
          <a:xfrm>
            <a:off x="1676398" y="304800"/>
            <a:ext cx="4724404" cy="685800"/>
            <a:chOff x="-1" y="0"/>
            <a:chExt cx="4724402" cy="685800"/>
          </a:xfrm>
        </p:grpSpPr>
        <p:grpSp>
          <p:nvGrpSpPr>
            <p:cNvPr id="167" name="成组"/>
            <p:cNvGrpSpPr/>
            <p:nvPr/>
          </p:nvGrpSpPr>
          <p:grpSpPr>
            <a:xfrm>
              <a:off x="380999" y="92391"/>
              <a:ext cx="4343403" cy="510540"/>
              <a:chOff x="0" y="0"/>
              <a:chExt cx="4343401" cy="510538"/>
            </a:xfrm>
          </p:grpSpPr>
          <p:sp>
            <p:nvSpPr>
              <p:cNvPr id="165" name="圆角矩形"/>
              <p:cNvSpPr/>
              <p:nvPr/>
            </p:nvSpPr>
            <p:spPr>
              <a:xfrm>
                <a:off x="0" y="26669"/>
                <a:ext cx="4343402" cy="457203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8E6D8"/>
                  </a:gs>
                  <a:gs pos="100000">
                    <a:schemeClr val="accent1"/>
                  </a:gs>
                </a:gsLst>
                <a:lin ang="0" scaled="0"/>
              </a:gradFill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outerShdw blurRad="63500" dist="99190" dir="2388334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p:txBody>
          </p:sp>
          <p:sp>
            <p:nvSpPr>
              <p:cNvPr id="166" name="计 算 方 法"/>
              <p:cNvSpPr/>
              <p:nvPr/>
            </p:nvSpPr>
            <p:spPr>
              <a:xfrm>
                <a:off x="1255980" y="0"/>
                <a:ext cx="1831438" cy="5105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8" tIns="45718" rIns="45718" bIns="45718" numCol="1" anchor="ctr">
                <a:spAutoFit/>
              </a:bodyPr>
              <a:lstStyle>
                <a:lvl1pPr algn="ctr">
                  <a:defRPr sz="24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r>
                  <a:t>   计 算 方 法</a:t>
                </a:r>
              </a:p>
            </p:txBody>
          </p:sp>
        </p:grpSp>
        <p:sp>
          <p:nvSpPr>
            <p:cNvPr id="168" name="多边形"/>
            <p:cNvSpPr/>
            <p:nvPr/>
          </p:nvSpPr>
          <p:spPr>
            <a:xfrm>
              <a:off x="-2" y="0"/>
              <a:ext cx="685802" cy="685800"/>
            </a:xfrm>
            <a:prstGeom prst="diamond">
              <a:avLst/>
            </a:prstGeom>
            <a:solidFill>
              <a:schemeClr val="accent1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69" name="2"/>
            <p:cNvSpPr/>
            <p:nvPr/>
          </p:nvSpPr>
          <p:spPr>
            <a:xfrm>
              <a:off x="194167" y="98423"/>
              <a:ext cx="273655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71" name="分子动力学模拟（Molecular dynamic simulations，简称MD）是目前最常用的计算复杂体系的模拟方法"/>
          <p:cNvSpPr/>
          <p:nvPr/>
        </p:nvSpPr>
        <p:spPr>
          <a:xfrm>
            <a:off x="657225" y="1201737"/>
            <a:ext cx="7143750" cy="9296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分子动力学模拟（Molecular dynamic simulations，简称MD）是目前最常用的计算复杂体系的模拟方法</a:t>
            </a:r>
          </a:p>
        </p:txBody>
      </p:sp>
      <p:sp>
        <p:nvSpPr>
          <p:cNvPr id="172" name="线条"/>
          <p:cNvSpPr/>
          <p:nvPr/>
        </p:nvSpPr>
        <p:spPr>
          <a:xfrm>
            <a:off x="3024187" y="2616200"/>
            <a:ext cx="312738" cy="162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5635" y="0"/>
                  <a:pt x="10800" y="155"/>
                  <a:pt x="10800" y="346"/>
                </a:cubicBezTo>
                <a:lnTo>
                  <a:pt x="10800" y="10454"/>
                </a:lnTo>
                <a:cubicBezTo>
                  <a:pt x="10800" y="10645"/>
                  <a:pt x="5965" y="10800"/>
                  <a:pt x="0" y="10800"/>
                </a:cubicBezTo>
                <a:cubicBezTo>
                  <a:pt x="5965" y="10800"/>
                  <a:pt x="10800" y="10955"/>
                  <a:pt x="10800" y="11146"/>
                </a:cubicBezTo>
                <a:lnTo>
                  <a:pt x="10800" y="21254"/>
                </a:lnTo>
                <a:cubicBezTo>
                  <a:pt x="10800" y="21445"/>
                  <a:pt x="15635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173" name="自建力场"/>
          <p:cNvSpPr/>
          <p:nvPr/>
        </p:nvSpPr>
        <p:spPr>
          <a:xfrm>
            <a:off x="3421062" y="2416175"/>
            <a:ext cx="2530476" cy="5105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自建力场</a:t>
            </a:r>
          </a:p>
        </p:txBody>
      </p:sp>
      <p:sp>
        <p:nvSpPr>
          <p:cNvPr id="174" name="牛顿力学原理"/>
          <p:cNvSpPr/>
          <p:nvPr/>
        </p:nvSpPr>
        <p:spPr>
          <a:xfrm>
            <a:off x="3421062" y="4076700"/>
            <a:ext cx="2084388" cy="5105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牛顿力学原理</a:t>
            </a:r>
          </a:p>
        </p:txBody>
      </p:sp>
      <p:sp>
        <p:nvSpPr>
          <p:cNvPr id="175" name="分子动力学模拟在原子尺度模拟体系，得到体系在短时间内的精确的变化过程"/>
          <p:cNvSpPr/>
          <p:nvPr/>
        </p:nvSpPr>
        <p:spPr>
          <a:xfrm>
            <a:off x="742950" y="4997450"/>
            <a:ext cx="6515100" cy="9296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分子动力学模拟在原子尺度模拟体系，得到体系在短时间内的精确的变化过程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课题研究过程："/>
          <p:cNvSpPr/>
          <p:nvPr>
            <p:ph type="body" sz="quarter" idx="4294967295"/>
          </p:nvPr>
        </p:nvSpPr>
        <p:spPr>
          <a:xfrm>
            <a:off x="152400" y="1143000"/>
            <a:ext cx="8229600" cy="503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500"/>
              </a:spcBef>
              <a:buFont typeface="Times"/>
              <a:buChar char="❖"/>
              <a:defRPr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t>课题研究过程：</a:t>
            </a:r>
          </a:p>
        </p:txBody>
      </p:sp>
      <p:grpSp>
        <p:nvGrpSpPr>
          <p:cNvPr id="184" name="成组"/>
          <p:cNvGrpSpPr/>
          <p:nvPr/>
        </p:nvGrpSpPr>
        <p:grpSpPr>
          <a:xfrm>
            <a:off x="1714498" y="314325"/>
            <a:ext cx="4724404" cy="685800"/>
            <a:chOff x="-1" y="0"/>
            <a:chExt cx="4724402" cy="685800"/>
          </a:xfrm>
        </p:grpSpPr>
        <p:grpSp>
          <p:nvGrpSpPr>
            <p:cNvPr id="181" name="成组"/>
            <p:cNvGrpSpPr/>
            <p:nvPr/>
          </p:nvGrpSpPr>
          <p:grpSpPr>
            <a:xfrm>
              <a:off x="380999" y="92391"/>
              <a:ext cx="4343403" cy="510540"/>
              <a:chOff x="0" y="0"/>
              <a:chExt cx="4343401" cy="510538"/>
            </a:xfrm>
          </p:grpSpPr>
          <p:sp>
            <p:nvSpPr>
              <p:cNvPr id="179" name="圆角矩形"/>
              <p:cNvSpPr/>
              <p:nvPr/>
            </p:nvSpPr>
            <p:spPr>
              <a:xfrm>
                <a:off x="0" y="26669"/>
                <a:ext cx="4343402" cy="457203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8E6D8"/>
                  </a:gs>
                  <a:gs pos="100000">
                    <a:schemeClr val="accent1"/>
                  </a:gs>
                </a:gsLst>
                <a:lin ang="0" scaled="0"/>
              </a:gradFill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outerShdw blurRad="63500" dist="99190" dir="2388334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p:txBody>
          </p:sp>
          <p:sp>
            <p:nvSpPr>
              <p:cNvPr id="180" name="计 算 方 法"/>
              <p:cNvSpPr/>
              <p:nvPr/>
            </p:nvSpPr>
            <p:spPr>
              <a:xfrm>
                <a:off x="1255980" y="0"/>
                <a:ext cx="1831438" cy="5105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8" tIns="45718" rIns="45718" bIns="45718" numCol="1" anchor="ctr">
                <a:spAutoFit/>
              </a:bodyPr>
              <a:lstStyle>
                <a:lvl1pPr algn="ctr">
                  <a:defRPr sz="24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r>
                  <a:t>   计 算 方 法</a:t>
                </a:r>
              </a:p>
            </p:txBody>
          </p:sp>
        </p:grpSp>
        <p:sp>
          <p:nvSpPr>
            <p:cNvPr id="182" name="多边形"/>
            <p:cNvSpPr/>
            <p:nvPr/>
          </p:nvSpPr>
          <p:spPr>
            <a:xfrm>
              <a:off x="-2" y="0"/>
              <a:ext cx="685802" cy="685800"/>
            </a:xfrm>
            <a:prstGeom prst="diamond">
              <a:avLst/>
            </a:prstGeom>
            <a:solidFill>
              <a:schemeClr val="accent1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83" name="2"/>
            <p:cNvSpPr/>
            <p:nvPr/>
          </p:nvSpPr>
          <p:spPr>
            <a:xfrm>
              <a:off x="194167" y="98423"/>
              <a:ext cx="273655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87" name="成组"/>
          <p:cNvGrpSpPr/>
          <p:nvPr/>
        </p:nvGrpSpPr>
        <p:grpSpPr>
          <a:xfrm>
            <a:off x="298570" y="1692157"/>
            <a:ext cx="2977910" cy="1252773"/>
            <a:chOff x="0" y="-112953"/>
            <a:chExt cx="2977908" cy="1252772"/>
          </a:xfrm>
        </p:grpSpPr>
        <p:sp>
          <p:nvSpPr>
            <p:cNvPr id="185" name="圆角矩形"/>
            <p:cNvSpPr/>
            <p:nvPr/>
          </p:nvSpPr>
          <p:spPr>
            <a:xfrm>
              <a:off x="0" y="0"/>
              <a:ext cx="2977909" cy="102686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A362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86" name="建立LDHs类材料模型"/>
            <p:cNvSpPr/>
            <p:nvPr/>
          </p:nvSpPr>
          <p:spPr>
            <a:xfrm>
              <a:off x="50106" y="-112954"/>
              <a:ext cx="2877697" cy="1252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  <a:r>
                <a:t>建立LDHs类材料模型</a:t>
              </a:r>
            </a:p>
          </p:txBody>
        </p:sp>
      </p:grpSp>
      <p:sp>
        <p:nvSpPr>
          <p:cNvPr id="188" name="线条"/>
          <p:cNvSpPr/>
          <p:nvPr/>
        </p:nvSpPr>
        <p:spPr>
          <a:xfrm>
            <a:off x="3449637" y="1504950"/>
            <a:ext cx="311151" cy="162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5635" y="0"/>
                  <a:pt x="10800" y="154"/>
                  <a:pt x="10800" y="344"/>
                </a:cubicBezTo>
                <a:lnTo>
                  <a:pt x="10800" y="10456"/>
                </a:lnTo>
                <a:cubicBezTo>
                  <a:pt x="10800" y="10646"/>
                  <a:pt x="5965" y="10800"/>
                  <a:pt x="0" y="10800"/>
                </a:cubicBezTo>
                <a:cubicBezTo>
                  <a:pt x="5965" y="10800"/>
                  <a:pt x="10800" y="10954"/>
                  <a:pt x="10800" y="11144"/>
                </a:cubicBezTo>
                <a:lnTo>
                  <a:pt x="10800" y="21256"/>
                </a:lnTo>
                <a:cubicBezTo>
                  <a:pt x="10800" y="21446"/>
                  <a:pt x="15635" y="21600"/>
                  <a:pt x="21600" y="21600"/>
                </a:cubicBezTo>
              </a:path>
            </a:pathLst>
          </a:custGeom>
          <a:ln>
            <a:solidFill>
              <a:srgbClr val="DD8443"/>
            </a:solidFill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189" name="软件：Material Studio 6.0"/>
          <p:cNvSpPr/>
          <p:nvPr/>
        </p:nvSpPr>
        <p:spPr>
          <a:xfrm>
            <a:off x="3890962" y="1323975"/>
            <a:ext cx="3133726" cy="8788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软件：Material Studio 6.0</a:t>
            </a:r>
          </a:p>
        </p:txBody>
      </p:sp>
      <p:sp>
        <p:nvSpPr>
          <p:cNvPr id="190" name="建立模型的M(II)/M(III)值：1.6，2，2.6，3.5，5，8"/>
          <p:cNvSpPr/>
          <p:nvPr/>
        </p:nvSpPr>
        <p:spPr>
          <a:xfrm>
            <a:off x="3888740" y="2480945"/>
            <a:ext cx="3959860" cy="119761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algn="just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建立模型的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M(II)/M(III)</a:t>
            </a:r>
            <a:r>
              <a:t>值：1.6，2，2.6，3.5，5，8</a:t>
            </a:r>
          </a:p>
        </p:txBody>
      </p:sp>
      <p:sp>
        <p:nvSpPr>
          <p:cNvPr id="191" name="形状"/>
          <p:cNvSpPr/>
          <p:nvPr/>
        </p:nvSpPr>
        <p:spPr>
          <a:xfrm flipH="1">
            <a:off x="1798637" y="2870200"/>
            <a:ext cx="385764" cy="1793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278"/>
                </a:moveTo>
                <a:lnTo>
                  <a:pt x="5400" y="19278"/>
                </a:lnTo>
                <a:lnTo>
                  <a:pt x="5400" y="0"/>
                </a:lnTo>
                <a:lnTo>
                  <a:pt x="16200" y="0"/>
                </a:lnTo>
                <a:lnTo>
                  <a:pt x="16200" y="19278"/>
                </a:lnTo>
                <a:lnTo>
                  <a:pt x="21600" y="19278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A36232"/>
            </a:solidFill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194" name="成组"/>
          <p:cNvGrpSpPr/>
          <p:nvPr/>
        </p:nvGrpSpPr>
        <p:grpSpPr>
          <a:xfrm>
            <a:off x="260350" y="4482860"/>
            <a:ext cx="3054350" cy="1864205"/>
            <a:chOff x="0" y="-367605"/>
            <a:chExt cx="3054350" cy="1864204"/>
          </a:xfrm>
        </p:grpSpPr>
        <p:sp>
          <p:nvSpPr>
            <p:cNvPr id="192" name="圆角矩形"/>
            <p:cNvSpPr/>
            <p:nvPr/>
          </p:nvSpPr>
          <p:spPr>
            <a:xfrm>
              <a:off x="0" y="0"/>
              <a:ext cx="3054350" cy="112899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A362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3" name="在模型中插入层板阳离子和层间阴离子"/>
            <p:cNvSpPr/>
            <p:nvPr/>
          </p:nvSpPr>
          <p:spPr>
            <a:xfrm>
              <a:off x="55139" y="-367606"/>
              <a:ext cx="2944072" cy="1864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>
              <a:lvl1pPr algn="just">
                <a:defRPr sz="2400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在模型中插入层板阳离子和层间阴离子</a:t>
              </a:r>
            </a:p>
          </p:txBody>
        </p:sp>
      </p:grpSp>
      <p:sp>
        <p:nvSpPr>
          <p:cNvPr id="195" name="线条"/>
          <p:cNvSpPr/>
          <p:nvPr/>
        </p:nvSpPr>
        <p:spPr>
          <a:xfrm>
            <a:off x="3449637" y="4495800"/>
            <a:ext cx="311151" cy="1838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5635" y="0"/>
                  <a:pt x="10800" y="136"/>
                  <a:pt x="10800" y="304"/>
                </a:cubicBezTo>
                <a:lnTo>
                  <a:pt x="10800" y="10496"/>
                </a:lnTo>
                <a:cubicBezTo>
                  <a:pt x="10800" y="10664"/>
                  <a:pt x="5965" y="10800"/>
                  <a:pt x="0" y="10800"/>
                </a:cubicBezTo>
                <a:cubicBezTo>
                  <a:pt x="5965" y="10800"/>
                  <a:pt x="10800" y="10936"/>
                  <a:pt x="10800" y="11104"/>
                </a:cubicBezTo>
                <a:lnTo>
                  <a:pt x="10800" y="21296"/>
                </a:lnTo>
                <a:cubicBezTo>
                  <a:pt x="10800" y="21464"/>
                  <a:pt x="15635" y="21600"/>
                  <a:pt x="21600" y="21600"/>
                </a:cubicBezTo>
              </a:path>
            </a:pathLst>
          </a:custGeom>
          <a:ln>
            <a:solidFill>
              <a:srgbClr val="DD8443"/>
            </a:solidFill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196" name="层板阳离子"/>
          <p:cNvSpPr/>
          <p:nvPr/>
        </p:nvSpPr>
        <p:spPr>
          <a:xfrm>
            <a:off x="3870325" y="4295774"/>
            <a:ext cx="1674813" cy="5105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层板阳离子</a:t>
            </a:r>
          </a:p>
        </p:txBody>
      </p:sp>
      <p:sp>
        <p:nvSpPr>
          <p:cNvPr id="197" name="线条"/>
          <p:cNvSpPr/>
          <p:nvPr/>
        </p:nvSpPr>
        <p:spPr>
          <a:xfrm>
            <a:off x="5680075" y="4112262"/>
            <a:ext cx="3048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5635" y="0"/>
                  <a:pt x="10800" y="322"/>
                  <a:pt x="10800" y="719"/>
                </a:cubicBezTo>
                <a:lnTo>
                  <a:pt x="10800" y="10081"/>
                </a:lnTo>
                <a:cubicBezTo>
                  <a:pt x="10800" y="10478"/>
                  <a:pt x="5965" y="10800"/>
                  <a:pt x="0" y="10800"/>
                </a:cubicBezTo>
                <a:cubicBezTo>
                  <a:pt x="5965" y="10800"/>
                  <a:pt x="10800" y="11122"/>
                  <a:pt x="10800" y="11519"/>
                </a:cubicBezTo>
                <a:lnTo>
                  <a:pt x="10800" y="20881"/>
                </a:lnTo>
                <a:cubicBezTo>
                  <a:pt x="10800" y="21278"/>
                  <a:pt x="15635" y="21600"/>
                  <a:pt x="21600" y="21600"/>
                </a:cubicBezTo>
              </a:path>
            </a:pathLst>
          </a:custGeom>
          <a:ln>
            <a:solidFill>
              <a:srgbClr val="DD8443"/>
            </a:solidFill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198" name="M(II):Ni"/>
          <p:cNvSpPr/>
          <p:nvPr/>
        </p:nvSpPr>
        <p:spPr>
          <a:xfrm>
            <a:off x="6003925" y="3927475"/>
            <a:ext cx="1407160" cy="45910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just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M(II):Ni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9" name="M(III):Al"/>
          <p:cNvSpPr/>
          <p:nvPr/>
        </p:nvSpPr>
        <p:spPr>
          <a:xfrm>
            <a:off x="6003925" y="4483100"/>
            <a:ext cx="1704975" cy="45910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just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M(III):Al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0" name="层间阴离子"/>
          <p:cNvSpPr/>
          <p:nvPr/>
        </p:nvSpPr>
        <p:spPr>
          <a:xfrm>
            <a:off x="3890962" y="6162675"/>
            <a:ext cx="1633538" cy="5105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just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层间阴离子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标题"/>
          <p:cNvSpPr/>
          <p:nvPr>
            <p:ph type="title" idx="4294967295"/>
          </p:nvPr>
        </p:nvSpPr>
        <p:spPr>
          <a:xfrm>
            <a:off x="1143000" y="381000"/>
            <a:ext cx="6705600" cy="5635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66445">
              <a:defRPr sz="2600"/>
            </a:pPr>
          </a:p>
        </p:txBody>
      </p:sp>
      <p:grpSp>
        <p:nvGrpSpPr>
          <p:cNvPr id="208" name="成组"/>
          <p:cNvGrpSpPr/>
          <p:nvPr/>
        </p:nvGrpSpPr>
        <p:grpSpPr>
          <a:xfrm>
            <a:off x="1714498" y="314325"/>
            <a:ext cx="4724404" cy="685800"/>
            <a:chOff x="-1" y="0"/>
            <a:chExt cx="4724402" cy="685800"/>
          </a:xfrm>
        </p:grpSpPr>
        <p:grpSp>
          <p:nvGrpSpPr>
            <p:cNvPr id="205" name="成组"/>
            <p:cNvGrpSpPr/>
            <p:nvPr/>
          </p:nvGrpSpPr>
          <p:grpSpPr>
            <a:xfrm>
              <a:off x="380999" y="92391"/>
              <a:ext cx="4343403" cy="510540"/>
              <a:chOff x="0" y="0"/>
              <a:chExt cx="4343401" cy="510538"/>
            </a:xfrm>
          </p:grpSpPr>
          <p:sp>
            <p:nvSpPr>
              <p:cNvPr id="203" name="圆角矩形"/>
              <p:cNvSpPr/>
              <p:nvPr/>
            </p:nvSpPr>
            <p:spPr>
              <a:xfrm>
                <a:off x="0" y="26669"/>
                <a:ext cx="4343402" cy="457203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8E6D8"/>
                  </a:gs>
                  <a:gs pos="100000">
                    <a:schemeClr val="accent1"/>
                  </a:gs>
                </a:gsLst>
                <a:lin ang="0" scaled="0"/>
              </a:gradFill>
              <a:ln w="12700" cap="flat">
                <a:solidFill>
                  <a:srgbClr val="FFFFFF"/>
                </a:solidFill>
                <a:prstDash val="solid"/>
                <a:round/>
              </a:ln>
              <a:effectLst>
                <a:outerShdw blurRad="63500" dist="99190" dir="2388334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p:txBody>
          </p:sp>
          <p:sp>
            <p:nvSpPr>
              <p:cNvPr id="204" name="计 算 方 法"/>
              <p:cNvSpPr/>
              <p:nvPr/>
            </p:nvSpPr>
            <p:spPr>
              <a:xfrm>
                <a:off x="1255980" y="0"/>
                <a:ext cx="1831438" cy="5105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8" tIns="45718" rIns="45718" bIns="45718" numCol="1" anchor="ctr">
                <a:spAutoFit/>
              </a:bodyPr>
              <a:lstStyle>
                <a:lvl1pPr algn="ctr">
                  <a:defRPr sz="24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r>
                  <a:t>   计 算 方 法</a:t>
                </a:r>
              </a:p>
            </p:txBody>
          </p:sp>
        </p:grpSp>
        <p:sp>
          <p:nvSpPr>
            <p:cNvPr id="206" name="多边形"/>
            <p:cNvSpPr/>
            <p:nvPr/>
          </p:nvSpPr>
          <p:spPr>
            <a:xfrm>
              <a:off x="-2" y="0"/>
              <a:ext cx="685802" cy="685800"/>
            </a:xfrm>
            <a:prstGeom prst="diamond">
              <a:avLst/>
            </a:prstGeom>
            <a:solidFill>
              <a:schemeClr val="accent1"/>
            </a:soli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blurRad="63500" dist="63500" dir="2212193" rotWithShape="0">
                <a:srgbClr val="333333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0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07" name="2"/>
            <p:cNvSpPr/>
            <p:nvPr/>
          </p:nvSpPr>
          <p:spPr>
            <a:xfrm>
              <a:off x="194167" y="98423"/>
              <a:ext cx="273655" cy="459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209" name="层间阴离子分类方式："/>
          <p:cNvSpPr/>
          <p:nvPr/>
        </p:nvSpPr>
        <p:spPr>
          <a:xfrm>
            <a:off x="322262" y="1079500"/>
            <a:ext cx="3446463" cy="5105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just"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t>层间阴离子分类方式</a:t>
            </a:r>
            <a:r>
              <a:rPr>
                <a:solidFill>
                  <a:srgbClr val="003366"/>
                </a:solidFill>
              </a:rPr>
              <a:t>：</a:t>
            </a:r>
            <a:endParaRPr>
              <a:solidFill>
                <a:srgbClr val="003366"/>
              </a:solidFill>
            </a:endParaRPr>
          </a:p>
        </p:txBody>
      </p:sp>
      <p:sp>
        <p:nvSpPr>
          <p:cNvPr id="210" name="线条"/>
          <p:cNvSpPr/>
          <p:nvPr/>
        </p:nvSpPr>
        <p:spPr>
          <a:xfrm>
            <a:off x="395287" y="1989137"/>
            <a:ext cx="457201" cy="388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5635" y="0"/>
                  <a:pt x="10800" y="94"/>
                  <a:pt x="10800" y="211"/>
                </a:cubicBezTo>
                <a:lnTo>
                  <a:pt x="10800" y="10589"/>
                </a:lnTo>
                <a:cubicBezTo>
                  <a:pt x="10800" y="10706"/>
                  <a:pt x="5965" y="10800"/>
                  <a:pt x="0" y="10800"/>
                </a:cubicBezTo>
                <a:cubicBezTo>
                  <a:pt x="5965" y="10800"/>
                  <a:pt x="10800" y="10894"/>
                  <a:pt x="10800" y="11011"/>
                </a:cubicBezTo>
                <a:lnTo>
                  <a:pt x="10800" y="21389"/>
                </a:lnTo>
                <a:cubicBezTo>
                  <a:pt x="10800" y="21506"/>
                  <a:pt x="15635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213" name="成组"/>
          <p:cNvGrpSpPr/>
          <p:nvPr/>
        </p:nvGrpSpPr>
        <p:grpSpPr>
          <a:xfrm>
            <a:off x="900112" y="1501263"/>
            <a:ext cx="3483447" cy="1083699"/>
            <a:chOff x="0" y="-146875"/>
            <a:chExt cx="3483445" cy="1083698"/>
          </a:xfrm>
        </p:grpSpPr>
        <p:sp>
          <p:nvSpPr>
            <p:cNvPr id="211" name="圆角矩形"/>
            <p:cNvSpPr/>
            <p:nvPr/>
          </p:nvSpPr>
          <p:spPr>
            <a:xfrm>
              <a:off x="0" y="0"/>
              <a:ext cx="3483446" cy="789947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A362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2" name="一价阴离子：Cl-、Br-、NO3-、HCOO-"/>
            <p:cNvSpPr/>
            <p:nvPr/>
          </p:nvSpPr>
          <p:spPr>
            <a:xfrm>
              <a:off x="28056" y="-146876"/>
              <a:ext cx="3427333" cy="108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just">
                <a:defRPr sz="2400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  <a:r>
                <a: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一价阴离子：</a:t>
              </a:r>
              <a:r>
                <a:t>Cl</a:t>
              </a:r>
              <a:r>
                <a:rPr baseline="39000"/>
                <a:t>-</a:t>
              </a:r>
              <a:r>
                <a: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、</a:t>
              </a:r>
              <a:r>
                <a:t>Br</a:t>
              </a:r>
              <a:r>
                <a:rPr baseline="39000"/>
                <a:t>-</a:t>
              </a:r>
              <a:r>
                <a: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、</a:t>
              </a:r>
              <a:r>
                <a:t>NO</a:t>
              </a:r>
              <a:r>
                <a:rPr baseline="-16000"/>
                <a:t>3</a:t>
              </a:r>
              <a:r>
                <a:rPr baseline="39000"/>
                <a:t>-</a:t>
              </a:r>
              <a:r>
                <a: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、</a:t>
              </a:r>
              <a:r>
                <a:t>HCOO</a:t>
              </a:r>
              <a:r>
                <a:rPr baseline="39000"/>
                <a:t>-</a:t>
              </a:r>
              <a:endParaRPr baseline="39000"/>
            </a:p>
          </p:txBody>
        </p:sp>
      </p:grpSp>
      <p:grpSp>
        <p:nvGrpSpPr>
          <p:cNvPr id="216" name="成组"/>
          <p:cNvGrpSpPr/>
          <p:nvPr/>
        </p:nvGrpSpPr>
        <p:grpSpPr>
          <a:xfrm>
            <a:off x="900112" y="3371872"/>
            <a:ext cx="3603868" cy="1120731"/>
            <a:chOff x="0" y="-162295"/>
            <a:chExt cx="3603866" cy="1120730"/>
          </a:xfrm>
        </p:grpSpPr>
        <p:sp>
          <p:nvSpPr>
            <p:cNvPr id="214" name="圆角矩形"/>
            <p:cNvSpPr/>
            <p:nvPr/>
          </p:nvSpPr>
          <p:spPr>
            <a:xfrm>
              <a:off x="0" y="0"/>
              <a:ext cx="3603867" cy="797986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A362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" baseline="60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5" name="二价阴离子：SO42-、CO32-"/>
            <p:cNvSpPr/>
            <p:nvPr/>
          </p:nvSpPr>
          <p:spPr>
            <a:xfrm>
              <a:off x="29749" y="-162296"/>
              <a:ext cx="3544370" cy="1120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just">
                <a:defRPr sz="2400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  <a:r>
                <a: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二价阴离子：</a:t>
              </a:r>
              <a:r>
                <a:t>SO</a:t>
              </a:r>
              <a:r>
                <a:rPr baseline="-16000"/>
                <a:t>4</a:t>
              </a:r>
              <a:r>
                <a:rPr baseline="39000"/>
                <a:t>2</a:t>
              </a:r>
              <a:r>
                <a:rPr baseline="44000"/>
                <a:t>-</a:t>
              </a:r>
              <a:r>
                <a: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、</a:t>
              </a:r>
              <a:r>
                <a:t>CO</a:t>
              </a:r>
              <a:r>
                <a:rPr baseline="-16000"/>
                <a:t>3</a:t>
              </a:r>
              <a:r>
                <a:rPr baseline="39000"/>
                <a:t>2</a:t>
              </a:r>
              <a:r>
                <a:rPr baseline="44000"/>
                <a:t>-</a:t>
              </a:r>
              <a:endParaRPr baseline="44000"/>
            </a:p>
          </p:txBody>
        </p:sp>
      </p:grpSp>
      <p:grpSp>
        <p:nvGrpSpPr>
          <p:cNvPr id="219" name="成组"/>
          <p:cNvGrpSpPr/>
          <p:nvPr/>
        </p:nvGrpSpPr>
        <p:grpSpPr>
          <a:xfrm>
            <a:off x="900112" y="5549547"/>
            <a:ext cx="3287614" cy="711906"/>
            <a:chOff x="0" y="0"/>
            <a:chExt cx="3287613" cy="711904"/>
          </a:xfrm>
        </p:grpSpPr>
        <p:sp>
          <p:nvSpPr>
            <p:cNvPr id="217" name="圆角矩形"/>
            <p:cNvSpPr/>
            <p:nvPr/>
          </p:nvSpPr>
          <p:spPr>
            <a:xfrm>
              <a:off x="0" y="0"/>
              <a:ext cx="3287614" cy="711905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A362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" baseline="60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8" name="三价阴离子：PO43-"/>
            <p:cNvSpPr/>
            <p:nvPr/>
          </p:nvSpPr>
          <p:spPr>
            <a:xfrm>
              <a:off x="27138" y="80648"/>
              <a:ext cx="3233338" cy="548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just">
                <a:defRPr sz="2400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  <a:r>
                <a: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三价阴离子：</a:t>
              </a:r>
              <a:r>
                <a:t>PO</a:t>
              </a:r>
              <a:r>
                <a:rPr baseline="-16000"/>
                <a:t>4</a:t>
              </a:r>
              <a:r>
                <a:rPr baseline="39000"/>
                <a:t>3</a:t>
              </a:r>
              <a:r>
                <a:rPr baseline="44000"/>
                <a:t>-</a:t>
              </a:r>
              <a:endParaRPr baseline="44000"/>
            </a:p>
          </p:txBody>
        </p:sp>
      </p:grpSp>
      <p:sp>
        <p:nvSpPr>
          <p:cNvPr id="220" name="线条"/>
          <p:cNvSpPr/>
          <p:nvPr/>
        </p:nvSpPr>
        <p:spPr>
          <a:xfrm>
            <a:off x="4716462" y="1989137"/>
            <a:ext cx="457201" cy="388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5635" y="0"/>
                  <a:pt x="10800" y="94"/>
                  <a:pt x="10800" y="211"/>
                </a:cubicBezTo>
                <a:lnTo>
                  <a:pt x="10800" y="10589"/>
                </a:lnTo>
                <a:cubicBezTo>
                  <a:pt x="10800" y="10706"/>
                  <a:pt x="5965" y="10800"/>
                  <a:pt x="0" y="10800"/>
                </a:cubicBezTo>
                <a:cubicBezTo>
                  <a:pt x="5965" y="10800"/>
                  <a:pt x="10800" y="10894"/>
                  <a:pt x="10800" y="11011"/>
                </a:cubicBezTo>
                <a:lnTo>
                  <a:pt x="10800" y="21389"/>
                </a:lnTo>
                <a:cubicBezTo>
                  <a:pt x="10800" y="21506"/>
                  <a:pt x="15635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223" name="成组"/>
          <p:cNvGrpSpPr/>
          <p:nvPr/>
        </p:nvGrpSpPr>
        <p:grpSpPr>
          <a:xfrm>
            <a:off x="5381383" y="1333896"/>
            <a:ext cx="3095626" cy="1418433"/>
            <a:chOff x="0" y="0"/>
            <a:chExt cx="3095625" cy="1418431"/>
          </a:xfrm>
        </p:grpSpPr>
        <p:sp>
          <p:nvSpPr>
            <p:cNvPr id="221" name="圆角矩形"/>
            <p:cNvSpPr/>
            <p:nvPr/>
          </p:nvSpPr>
          <p:spPr>
            <a:xfrm>
              <a:off x="0" y="0"/>
              <a:ext cx="3095625" cy="1418432"/>
            </a:xfrm>
            <a:prstGeom prst="roundRect">
              <a:avLst>
                <a:gd name="adj" fmla="val 8058"/>
              </a:avLst>
            </a:prstGeom>
            <a:solidFill>
              <a:srgbClr val="FFFFFF"/>
            </a:solidFill>
            <a:ln w="25400" cap="flat">
              <a:solidFill>
                <a:srgbClr val="A362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2" name="有机阴离子：HCOO-、苯磺酸根阴离子"/>
            <p:cNvSpPr/>
            <p:nvPr/>
          </p:nvSpPr>
          <p:spPr>
            <a:xfrm>
              <a:off x="25553" y="32050"/>
              <a:ext cx="3044519" cy="13543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just">
                <a:defRPr sz="2400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  <a:r>
                <a: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有机阴离子：</a:t>
              </a:r>
              <a:r>
                <a:t>HCOO</a:t>
              </a:r>
              <a:r>
                <a:rPr baseline="39000"/>
                <a:t>-</a:t>
              </a:r>
              <a:r>
                <a: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、苯磺酸根阴离子</a:t>
              </a:r>
              <a:endPara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26" name="成组"/>
          <p:cNvGrpSpPr/>
          <p:nvPr/>
        </p:nvGrpSpPr>
        <p:grpSpPr>
          <a:xfrm>
            <a:off x="5381383" y="5266481"/>
            <a:ext cx="3455988" cy="1278038"/>
            <a:chOff x="0" y="-137120"/>
            <a:chExt cx="3455987" cy="1278036"/>
          </a:xfrm>
        </p:grpSpPr>
        <p:sp>
          <p:nvSpPr>
            <p:cNvPr id="224" name="圆角矩形"/>
            <p:cNvSpPr/>
            <p:nvPr/>
          </p:nvSpPr>
          <p:spPr>
            <a:xfrm>
              <a:off x="0" y="-137121"/>
              <a:ext cx="3455988" cy="1278038"/>
            </a:xfrm>
            <a:prstGeom prst="roundRect">
              <a:avLst>
                <a:gd name="adj" fmla="val 10786"/>
              </a:avLst>
            </a:prstGeom>
            <a:solidFill>
              <a:srgbClr val="FFFFFF"/>
            </a:solidFill>
            <a:ln w="25400" cap="flat">
              <a:solidFill>
                <a:srgbClr val="A3623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" baseline="60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5" name="无机阴离子：Cl-、Br-、NO3-、SO42-、CO32-"/>
            <p:cNvSpPr/>
            <p:nvPr/>
          </p:nvSpPr>
          <p:spPr>
            <a:xfrm>
              <a:off x="28575" y="25136"/>
              <a:ext cx="3398838" cy="9535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just">
                <a:defRPr sz="2400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pPr>
              <a:r>
                <a: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无机阴离子：</a:t>
              </a:r>
              <a:r>
                <a:t>Cl</a:t>
              </a:r>
              <a:r>
                <a:rPr baseline="39000"/>
                <a:t>-</a:t>
              </a:r>
              <a:r>
                <a: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、</a:t>
              </a:r>
              <a:r>
                <a:t>Br</a:t>
              </a:r>
              <a:r>
                <a:rPr baseline="39000"/>
                <a:t>-</a:t>
              </a:r>
              <a:r>
                <a: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、</a:t>
              </a:r>
              <a:r>
                <a:t>NO</a:t>
              </a:r>
              <a:r>
                <a:rPr baseline="-16000"/>
                <a:t>3</a:t>
              </a:r>
              <a:r>
                <a:rPr baseline="39000"/>
                <a:t>-</a:t>
              </a:r>
              <a:r>
                <a: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、</a:t>
              </a:r>
              <a:r>
                <a:t>SO</a:t>
              </a:r>
              <a:r>
                <a:rPr baseline="-16000"/>
                <a:t>4</a:t>
              </a:r>
              <a:r>
                <a:rPr baseline="39000"/>
                <a:t>2</a:t>
              </a:r>
              <a:r>
                <a:rPr baseline="44000"/>
                <a:t>-</a:t>
              </a:r>
              <a:r>
                <a: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rPr>
                <a:t>、</a:t>
              </a:r>
              <a:r>
                <a:t>CO</a:t>
              </a:r>
              <a:r>
                <a:rPr baseline="-16000"/>
                <a:t>3</a:t>
              </a:r>
              <a:r>
                <a:rPr baseline="39000"/>
                <a:t>2</a:t>
              </a:r>
              <a:r>
                <a:rPr baseline="44000"/>
                <a:t>-</a:t>
              </a:r>
              <a:endParaRPr baseline="44000"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ample">
  <a:themeElements>
    <a:clrScheme name="sample">
      <a:dk1>
        <a:srgbClr val="003366"/>
      </a:dk1>
      <a:lt1>
        <a:srgbClr val="FFFFFF"/>
      </a:lt1>
      <a:dk2>
        <a:srgbClr val="A7A7A7"/>
      </a:dk2>
      <a:lt2>
        <a:srgbClr val="535353"/>
      </a:lt2>
      <a:accent1>
        <a:srgbClr val="DE8848"/>
      </a:accent1>
      <a:accent2>
        <a:srgbClr val="85BA5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sampl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amp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3366"/>
            </a:solidFill>
            <a:effectLst/>
            <a:uFillTx/>
            <a:latin typeface="Verdana" panose="020B0604030504040204"/>
            <a:ea typeface="Verdana" panose="020B0604030504040204"/>
            <a:cs typeface="Verdana" panose="020B0604030504040204"/>
            <a:sym typeface="Verdana" panose="020B060403050404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3366"/>
            </a:solidFill>
            <a:effectLst/>
            <a:uFillTx/>
            <a:latin typeface="Verdana" panose="020B0604030504040204"/>
            <a:ea typeface="Verdana" panose="020B0604030504040204"/>
            <a:cs typeface="Verdana" panose="020B0604030504040204"/>
            <a:sym typeface="Verdana" panose="020B060403050404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mple">
  <a:themeElements>
    <a:clrScheme name="samp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E8848"/>
      </a:accent1>
      <a:accent2>
        <a:srgbClr val="85BA5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sampl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amp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3366"/>
            </a:solidFill>
            <a:effectLst/>
            <a:uFillTx/>
            <a:latin typeface="Verdana" panose="020B0604030504040204"/>
            <a:ea typeface="Verdana" panose="020B0604030504040204"/>
            <a:cs typeface="Verdana" panose="020B0604030504040204"/>
            <a:sym typeface="Verdana" panose="020B060403050404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3366"/>
            </a:solidFill>
            <a:effectLst/>
            <a:uFillTx/>
            <a:latin typeface="Verdana" panose="020B0604030504040204"/>
            <a:ea typeface="Verdana" panose="020B0604030504040204"/>
            <a:cs typeface="Verdana" panose="020B0604030504040204"/>
            <a:sym typeface="Verdana" panose="020B060403050404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3328</Words>
  <Application>WPS 演示</Application>
  <PresentationFormat/>
  <Paragraphs>388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宋体</vt:lpstr>
      <vt:lpstr>Wingdings</vt:lpstr>
      <vt:lpstr>Verdana</vt:lpstr>
      <vt:lpstr>Arial</vt:lpstr>
      <vt:lpstr>Helvetica</vt:lpstr>
      <vt:lpstr>微软雅黑</vt:lpstr>
      <vt:lpstr>Calibri</vt:lpstr>
      <vt:lpstr>黑体</vt:lpstr>
      <vt:lpstr>Arial Black</vt:lpstr>
      <vt:lpstr>Times New Roman</vt:lpstr>
      <vt:lpstr>Times</vt:lpstr>
      <vt:lpstr>Helvetica</vt:lpstr>
      <vt:lpstr>Calibri</vt:lpstr>
      <vt:lpstr>Calibri</vt:lpstr>
      <vt:lpstr>Times New Roman</vt:lpstr>
      <vt:lpstr>sample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Simon Xu</cp:lastModifiedBy>
  <cp:revision>3</cp:revision>
  <dcterms:created xsi:type="dcterms:W3CDTF">2017-06-07T15:43:00Z</dcterms:created>
  <dcterms:modified xsi:type="dcterms:W3CDTF">2017-06-07T15:59:07Z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