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media1.wav" ContentType="audio/unknown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audio" Target="../media/media1.wav"/><Relationship Id="rId3" Type="http://schemas.microsoft.com/office/2007/relationships/media" Target="../media/media1.wav"/><Relationship Id="rId4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3" Type="http://schemas.microsoft.com/office/2007/relationships/media" Target="../media/media1.wav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edictive Analysis for classifying bird species from their song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Predictive Analysis for classifying bird species from their songs </a:t>
            </a:r>
          </a:p>
        </p:txBody>
      </p:sp>
      <p:sp>
        <p:nvSpPr>
          <p:cNvPr id="120" name="Signal &amp; Audio Processing project…"/>
          <p:cNvSpPr txBox="1"/>
          <p:nvPr>
            <p:ph type="subTitle" sz="quarter" idx="1"/>
          </p:nvPr>
        </p:nvSpPr>
        <p:spPr>
          <a:xfrm>
            <a:off x="1270000" y="5041900"/>
            <a:ext cx="10464800" cy="1959422"/>
          </a:xfrm>
          <a:prstGeom prst="rect">
            <a:avLst/>
          </a:prstGeom>
        </p:spPr>
        <p:txBody>
          <a:bodyPr/>
          <a:lstStyle/>
          <a:p>
            <a:pPr defTabSz="479044">
              <a:defRPr sz="3034"/>
            </a:pPr>
            <a:r>
              <a:t>Signal &amp; Audio Processing project</a:t>
            </a:r>
          </a:p>
          <a:p>
            <a:pPr defTabSz="479044">
              <a:defRPr sz="3034"/>
            </a:pPr>
            <a:r>
              <a:t>Programme: DT228A DA</a:t>
            </a:r>
          </a:p>
          <a:p>
            <a:pPr defTabSz="479044">
              <a:defRPr sz="3034"/>
            </a:pPr>
            <a:r>
              <a:t>Student No.: D16129273</a:t>
            </a:r>
          </a:p>
          <a:p>
            <a:pPr defTabSz="479044">
              <a:defRPr sz="3034"/>
            </a:pPr>
            <a:r>
              <a:t>Student Name: Han Tang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Modelling &amp; Eval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Modelling &amp; Evaluation</a:t>
            </a:r>
          </a:p>
        </p:txBody>
      </p:sp>
      <p:sp>
        <p:nvSpPr>
          <p:cNvPr id="158" name="The CNN architecture applied for training:  resnet50 from library fastai.…"/>
          <p:cNvSpPr txBox="1"/>
          <p:nvPr>
            <p:ph type="body" sz="half" idx="1"/>
          </p:nvPr>
        </p:nvSpPr>
        <p:spPr>
          <a:xfrm>
            <a:off x="952500" y="2590799"/>
            <a:ext cx="11099800" cy="3169544"/>
          </a:xfrm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3400"/>
              </a:spcBef>
              <a:defRPr sz="2656"/>
            </a:pPr>
            <a:r>
              <a:t>The CNN architecture applied for training:  resnet50 from library fastai.</a:t>
            </a:r>
          </a:p>
          <a:p>
            <a:pPr marL="368934" indent="-368934" defTabSz="484886">
              <a:spcBef>
                <a:spcPts val="3400"/>
              </a:spcBef>
              <a:defRPr sz="2656"/>
            </a:pPr>
            <a:r>
              <a:t>20% of data used for building the model and the rest 80% for validation.</a:t>
            </a:r>
          </a:p>
          <a:p>
            <a:pPr marL="368934" indent="-368934" defTabSz="484886">
              <a:spcBef>
                <a:spcPts val="3400"/>
              </a:spcBef>
              <a:defRPr sz="2656"/>
            </a:pPr>
            <a:r>
              <a:t>The validation accuracy reaches a good performance for the last epoch (96.38%).</a:t>
            </a:r>
          </a:p>
        </p:txBody>
      </p:sp>
      <p:pic>
        <p:nvPicPr>
          <p:cNvPr id="159" name="Screenshot 2019-04-28 18.26.04.png" descr="Screenshot 2019-04-28 18.26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0814" y="6076950"/>
            <a:ext cx="5783172" cy="25533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sul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</a:t>
            </a:r>
          </a:p>
        </p:txBody>
      </p:sp>
      <p:sp>
        <p:nvSpPr>
          <p:cNvPr id="162" name="The generated prediction was uploaded to Kaggle and received a predicting accuracy of 83%"/>
          <p:cNvSpPr txBox="1"/>
          <p:nvPr>
            <p:ph type="body" sz="quarter" idx="1"/>
          </p:nvPr>
        </p:nvSpPr>
        <p:spPr>
          <a:xfrm>
            <a:off x="952500" y="25908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The generated prediction was uploaded to Kaggle and received a predicting accuracy of 83%</a:t>
            </a:r>
          </a:p>
        </p:txBody>
      </p:sp>
      <p:pic>
        <p:nvPicPr>
          <p:cNvPr id="163" name="Screenshot 2019-04-28 18.39.22.png" descr="Screenshot 2019-04-28 18.39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3100" y="5175250"/>
            <a:ext cx="11658600" cy="1308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Build a CNN predictive model for bird species classifying from bird songs dat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Build a CNN predictive model for bird species classifying from bird songs data.</a:t>
            </a:r>
          </a:p>
          <a:p>
            <a:pPr marL="635000" indent="-635000">
              <a:buSzPct val="100000"/>
              <a:buAutoNum type="arabicPeriod" startAt="1"/>
            </a:pPr>
            <a:r>
              <a:t>Dataset</a:t>
            </a:r>
          </a:p>
          <a:p>
            <a:pPr marL="635000" indent="-635000">
              <a:buSzPct val="100000"/>
              <a:buAutoNum type="arabicPeriod" startAt="1"/>
            </a:pPr>
            <a:r>
              <a:t>Preprocessing</a:t>
            </a:r>
          </a:p>
          <a:p>
            <a:pPr marL="635000" indent="-635000">
              <a:buSzPct val="100000"/>
              <a:buAutoNum type="arabicPeriod" startAt="1"/>
            </a:pPr>
            <a:r>
              <a:t>Build the model</a:t>
            </a:r>
          </a:p>
          <a:p>
            <a:pPr marL="635000" indent="-635000">
              <a:buSzPct val="100000"/>
              <a:buAutoNum type="arabicPeriod" startAt="1"/>
            </a:pPr>
            <a:r>
              <a:t>Evaluation &amp; 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his dataset contains 687 instances of training data and 1000 instances of testing dat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3"/>
            <a:r>
              <a:t>This dataset contains 687 instances of training data and 1000 instances of testing data.</a:t>
            </a:r>
          </a:p>
          <a:p>
            <a:pPr lvl="3"/>
            <a:r>
              <a:t>There are 87 kinds of labels within this dataset.</a:t>
            </a:r>
          </a:p>
          <a:p>
            <a:pPr lvl="3"/>
            <a:r>
              <a:t>nips4b_birds_trainfile007.wav</a:t>
            </a:r>
          </a:p>
        </p:txBody>
      </p:sp>
      <p:pic>
        <p:nvPicPr>
          <p:cNvPr id="125" name="nips4b_birds_trainfile007.wav" descr="nips4b_birds_trainfile007.wav"/>
          <p:cNvPicPr>
            <a:picLocks noChangeAspect="0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8559800" y="6337300"/>
            <a:ext cx="571500" cy="571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Dataset: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algn="l">
              <a:spcBef>
                <a:spcPts val="4200"/>
              </a:spcBef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Dataset: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3900" fill="hold"/>
                                        <p:tgtEl>
                                          <p:spTgt spid="1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audio isNarration="0">
              <p:cMediaNode mute="0" showWhenStopped="0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2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reprocess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Preprocessing</a:t>
            </a:r>
          </a:p>
        </p:txBody>
      </p:sp>
      <p:sp>
        <p:nvSpPr>
          <p:cNvPr id="129" name="Generate MFCC spectrum graphs from audio fi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Generate MFCC spectrum graphs from audio files</a:t>
            </a:r>
          </a:p>
          <a:p>
            <a:pPr/>
            <a:r>
              <a:t>Resize the spectrum graphs to at the same size for CNN training</a:t>
            </a:r>
          </a:p>
          <a:p>
            <a:pPr/>
            <a:r>
              <a:t>Label the training image data.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MFCC generating &amp; graph resiz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MFCC generating &amp; graph resizing</a:t>
            </a:r>
          </a:p>
        </p:txBody>
      </p:sp>
      <p:sp>
        <p:nvSpPr>
          <p:cNvPr id="132" name="Generate MFCC spectrum graphs from each signal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Generate MFCC spectrum graphs from each signals.</a:t>
            </a:r>
          </a:p>
          <a:p>
            <a:pPr lvl="3"/>
            <a:r>
              <a:t>nips4b_birds_trainfile007.wav</a:t>
            </a:r>
          </a:p>
        </p:txBody>
      </p:sp>
      <p:pic>
        <p:nvPicPr>
          <p:cNvPr id="133" name="nips4b_birds_trainfile007.wav" descr="nips4b_birds_trainfile007.wav"/>
          <p:cNvPicPr>
            <a:picLocks noChangeAspect="0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8966200" y="5359400"/>
            <a:ext cx="571500" cy="571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resentation_imgae.png" descr="presentation_imga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89362" y="6541142"/>
            <a:ext cx="6226076" cy="21577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3900" fill="hold"/>
                                        <p:tgtEl>
                                          <p:spTgt spid="1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audio isNarration="0">
              <p:cMediaNode mute="0" showWhenStopped="0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3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MFCC generating &amp; graph resiz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MFCC generating &amp; graph resizing</a:t>
            </a:r>
          </a:p>
        </p:txBody>
      </p:sp>
      <p:sp>
        <p:nvSpPr>
          <p:cNvPr id="137" name="The width histograms for test data and train data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width histograms for test data and train data</a:t>
            </a:r>
          </a:p>
          <a:p>
            <a:pPr/>
          </a:p>
          <a:p>
            <a:pPr/>
          </a:p>
        </p:txBody>
      </p:sp>
      <p:pic>
        <p:nvPicPr>
          <p:cNvPr id="138" name="test_width_hist.png" descr="test_width_his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5100" y="4610100"/>
            <a:ext cx="4800600" cy="3352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train_width_hist.png" descr="train_width_his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8900" y="4610100"/>
            <a:ext cx="4800600" cy="335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MFCC generating &amp; graph resiz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MFCC generating &amp; graph resizing</a:t>
            </a:r>
          </a:p>
        </p:txBody>
      </p:sp>
      <p:sp>
        <p:nvSpPr>
          <p:cNvPr id="142" name="Resize all the graphs to size (669, 193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Resize all the graphs to size (669, 193).</a:t>
            </a:r>
          </a:p>
          <a:p>
            <a:pPr/>
            <a:r>
              <a:t>No resizing operation for those graphs of the width 669.</a:t>
            </a:r>
          </a:p>
          <a:p>
            <a:pPr/>
            <a:r>
              <a:t>For those of width smaller than 669px. Same part would be repeated until its width reaches 669px.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MFCC generating &amp; graph resiz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MFCC generating &amp; graph resizing</a:t>
            </a:r>
          </a:p>
        </p:txBody>
      </p:sp>
      <p:sp>
        <p:nvSpPr>
          <p:cNvPr id="145" name="An instance of resizing"/>
          <p:cNvSpPr txBox="1"/>
          <p:nvPr>
            <p:ph type="body" sz="quarter" idx="1"/>
          </p:nvPr>
        </p:nvSpPr>
        <p:spPr>
          <a:xfrm>
            <a:off x="952500" y="2590800"/>
            <a:ext cx="11099800" cy="1722140"/>
          </a:xfrm>
          <a:prstGeom prst="rect">
            <a:avLst/>
          </a:prstGeom>
        </p:spPr>
        <p:txBody>
          <a:bodyPr/>
          <a:lstStyle/>
          <a:p>
            <a:pPr/>
            <a:r>
              <a:t>An instance of resizing</a:t>
            </a:r>
          </a:p>
        </p:txBody>
      </p:sp>
      <p:pic>
        <p:nvPicPr>
          <p:cNvPr id="146" name="pad_before.png" descr="pad_befo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1350" y="5416550"/>
            <a:ext cx="1866900" cy="2451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pad_after.png" descr="pad_aft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29100" y="5416550"/>
            <a:ext cx="8585200" cy="2451100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Arrow"/>
          <p:cNvSpPr/>
          <p:nvPr/>
        </p:nvSpPr>
        <p:spPr>
          <a:xfrm>
            <a:off x="2733675" y="61087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Before resizing"/>
          <p:cNvSpPr txBox="1"/>
          <p:nvPr/>
        </p:nvSpPr>
        <p:spPr>
          <a:xfrm>
            <a:off x="425551" y="8164170"/>
            <a:ext cx="229849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Before resizing</a:t>
            </a:r>
          </a:p>
        </p:txBody>
      </p:sp>
      <p:sp>
        <p:nvSpPr>
          <p:cNvPr id="150" name="After resizing"/>
          <p:cNvSpPr txBox="1"/>
          <p:nvPr/>
        </p:nvSpPr>
        <p:spPr>
          <a:xfrm>
            <a:off x="7499553" y="8164170"/>
            <a:ext cx="204429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After resizing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MFCC generating &amp; graph resiz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MFCC generating &amp; graph resizing</a:t>
            </a:r>
          </a:p>
        </p:txBody>
      </p:sp>
      <p:sp>
        <p:nvSpPr>
          <p:cNvPr id="153" name="It can be found from the histograms that the resized images are of the same size (669, 193)"/>
          <p:cNvSpPr txBox="1"/>
          <p:nvPr>
            <p:ph type="body" sz="quarter" idx="1"/>
          </p:nvPr>
        </p:nvSpPr>
        <p:spPr>
          <a:xfrm>
            <a:off x="952500" y="2590800"/>
            <a:ext cx="11099800" cy="1618754"/>
          </a:xfrm>
          <a:prstGeom prst="rect">
            <a:avLst/>
          </a:prstGeom>
        </p:spPr>
        <p:txBody>
          <a:bodyPr/>
          <a:lstStyle/>
          <a:p>
            <a:pPr/>
            <a:r>
              <a:t>It can be found from the histograms that the resized images are of the same size (669, 193)</a:t>
            </a:r>
          </a:p>
        </p:txBody>
      </p:sp>
      <p:pic>
        <p:nvPicPr>
          <p:cNvPr id="154" name="hist_test_resized.png" descr="hist_test_resiz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00" y="4857750"/>
            <a:ext cx="4876800" cy="3352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hist_train_resized.png" descr="hist_train_resiz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65900" y="4857750"/>
            <a:ext cx="4800600" cy="335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