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Learning 3D Representations of Molecular Chirality With Invariance to Bond Rotat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682495">
              <a:defRPr spc="-88" sz="8832"/>
            </a:lvl1pPr>
          </a:lstStyle>
          <a:p>
            <a:pPr/>
            <a:r>
              <a:t>Learning 3D Representations of Molecular Chirality With Invariance to Bond Rotations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8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Torsion Enco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Torsion Encoder</a:t>
            </a:r>
          </a:p>
        </p:txBody>
      </p:sp>
      <p:pic>
        <p:nvPicPr>
          <p:cNvPr id="191" name="Screenshot 2022-03-07 at 5.20.45 PM.png" descr="Screenshot 2022-03-07 at 5.20.45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690" y="3510351"/>
            <a:ext cx="17690620" cy="948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94" name="For every internal bond between nodes   and  , there are a set of coupled tor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every internal bond between nodes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there are a set of coupled torsions</a:t>
            </a:r>
          </a:p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sub>
                        <m:sup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sub>
                        <m:sup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lim>
                  </m:limLow>
                  <m:limLow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lim>
                  </m:limLow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d>
                    <m:d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d>
                    <m:d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</a:p>
          <a:p>
            <a:pPr/>
            <a:r>
              <a:t>Thereby we have </a:t>
            </a:r>
            <a14:m>
              <m:oMath>
                <m:d>
                  <m:d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sub>
                      <m: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sub>
                      <m:sup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encoded the torsions and invariant to the changes in conformations.</a:t>
            </a:r>
          </a:p>
        </p:txBody>
      </p:sp>
      <p:sp>
        <p:nvSpPr>
          <p:cNvPr id="195" name="Torsion Encoder - How ChiRo achieves invariance to Conformation cha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Torsion Encoder - How ChiRo achieves invariance to Conformation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98" name="is a rotation of the bond  ,  versus   yield a circle with a constant radius invariant to 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9717" indent="-529717" defTabSz="2365188">
              <a:spcBef>
                <a:spcPts val="2300"/>
              </a:spcBef>
              <a:defRPr sz="4268"/>
            </a:pPr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</m:mr>
                    <m:mr>
                      <m:e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  <m:e>
                        <m: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  <m:limLow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xmlns:a="http://schemas.openxmlformats.org/drawingml/2006/main" sz="5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xmlns:a="http://schemas.openxmlformats.org/drawingml/2006/main" sz="5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</m:mr>
                  </m:m>
                </m:oMath>
              </m:oMathPara>
            </a14:m>
          </a:p>
          <a:p>
            <a:pPr marL="529717" indent="-529717" defTabSz="2365188">
              <a:spcBef>
                <a:spcPts val="2300"/>
              </a:spcBef>
              <a:defRPr sz="42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d>
                        <m:d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{"/>
                          <m:endChr m:val="}"/>
                        </m:dPr>
                        <m:e>
                          <m:sSub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d>
                        <m:dPr>
                          <m:ctrl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{"/>
                          <m:endChr m:val="}"/>
                        </m:dPr>
                        <m:e>
                          <m:sSub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bSup>
                </m:oMath>
              </m:oMathPara>
            </a14:m>
          </a:p>
          <a:p>
            <a:pPr marL="529717" indent="-529717" defTabSz="2365188">
              <a:spcBef>
                <a:spcPts val="2300"/>
              </a:spcBef>
              <a:defRPr sz="4268"/>
            </a:pP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0,2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rotation of the bond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e>
                </m:d>
              </m:oMath>
            </a14:m>
            <a:r>
              <a:t> versus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cos</m:t>
                </m:r>
                <m:d>
                  <m:d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e>
                </m:d>
              </m:oMath>
            </a14:m>
            <a:r>
              <a:t> yield a circle with a constant radius invariant to R</a:t>
            </a:r>
            <a:endParaRPr sz="4400"/>
          </a:p>
        </p:txBody>
      </p:sp>
      <p:sp>
        <p:nvSpPr>
          <p:cNvPr id="199" name="Torsion Encoder - Why   is invariant to conformation cha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577850">
              <a:defRPr spc="-30" sz="3080"/>
            </a:pPr>
            <a:r>
              <a:t>Torsion Encoder - Why </a:t>
            </a:r>
            <a14:m>
              <m:oMath>
                <m:d>
                  <m:d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is invariant to conformation changes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02" name="As a simple case, consider n =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a simple case, consider n = 2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</m:sub>
                  </m:sSub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d>
                    <m:d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d>
                    <m:d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d>
                    <m:d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cos</m:t>
                  </m:r>
                  <m:d>
                    <m:d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m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mr>
                    <m:mr>
                      <m:e/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</m:m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mr>
                    <m:mr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mr>
                  </m:m>
                </m:oMath>
              </m:oMathPara>
            </a14:m>
          </a:p>
        </p:txBody>
      </p:sp>
      <p:sp>
        <p:nvSpPr>
          <p:cNvPr id="203" name="Torsion Encoder - Why   is invariant to conformation cha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577850">
              <a:defRPr spc="-30" sz="3080"/>
            </a:pPr>
            <a:r>
              <a:t>Torsion Encoder - Why </a:t>
            </a:r>
            <a14:m>
              <m:oMath>
                <m:d>
                  <m:d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is invariant to conformation changes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0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</m:sub>
                  </m:sSub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d>
                    <m:d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d>
                    <m:d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d>
                    <m:d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m:rPr>
                      <m:sty m:val="p"/>
                    </m:rP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d>
                    <m:d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m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rgPr>
                                  <m:scrLvl m:val="0"/>
                                </m:argPr>
                                <m:sSub>
                                  <m:e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argPr>
                                      <m:scrLvl m:val="0"/>
                                    </m:argPr>
                                    <m:r>
                                      <a:rPr xmlns:a="http://schemas.openxmlformats.org/drawingml/2006/main" sz="5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mr>
                    <m:mr>
                      <m:e/>
                      <m:e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xmlns:a="http://schemas.openxmlformats.org/drawingml/2006/main" sz="5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mr>
                  </m:m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mr>
                    <m:mr>
                      <m:e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s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1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mr>
                  </m:m>
                </m:oMath>
              </m:oMathPara>
            </a14:m>
          </a:p>
        </p:txBody>
      </p:sp>
      <p:sp>
        <p:nvSpPr>
          <p:cNvPr id="207" name="Torsion Encoder - Why   is invariant to conformation cha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577850">
              <a:defRPr spc="-30" sz="3080"/>
            </a:pPr>
            <a:r>
              <a:t>Torsion Encoder - Why </a:t>
            </a:r>
            <a14:m>
              <m:oMath>
                <m:d>
                  <m:d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is invariant to conformation changes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10" name="Therefore we have  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0638" indent="-540638" defTabSz="2413955">
              <a:spcBef>
                <a:spcPts val="2300"/>
              </a:spcBef>
              <a:defRPr sz="4356"/>
            </a:pPr>
            <a:r>
              <a:t>Therefore we have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cos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m:rPr>
                        <m:sty m:val="p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</m:sub>
                </m:sSub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m:rPr>
                    <m:sty m:val="p"/>
                  </m:rP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540638" indent="-540638" defTabSz="2413955">
              <a:spcBef>
                <a:spcPts val="2300"/>
              </a:spcBef>
              <a:defRPr sz="4356"/>
            </a:pPr>
            <a:r>
              <a:t>In general case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540638" indent="-540638" defTabSz="2413955">
              <a:spcBef>
                <a:spcPts val="2300"/>
              </a:spcBef>
              <a:defRPr sz="4356"/>
            </a:pPr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sub>
                        </m:sSub>
                      </m:e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Upp>
                          <m:e>
                            <m:argPr>
                              <m:scrLvl m:val="0"/>
                            </m:argPr>
                            <m:limLow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li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lim>
                            </m:limLow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Upp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m:rPr>
                                <m:sty m:val="p"/>
                              </m:rP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sub>
                        </m:sSub>
                      </m:e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Upp>
                          <m:e>
                            <m:argPr>
                              <m:scrLvl m:val="0"/>
                            </m:argPr>
                            <m:limLow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  <m:li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lim>
                            </m:limLow>
                          </m:e>
                          <m:lim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lim>
                        </m:limUpp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5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</m:m>
                </m:oMath>
              </m:oMathPara>
            </a14:m>
          </a:p>
          <a:p>
            <a:pPr marL="540638" indent="-540638" defTabSz="2413955">
              <a:spcBef>
                <a:spcPts val="2300"/>
              </a:spcBef>
              <a:defRPr sz="4356"/>
            </a:pPr>
            <a:r>
              <a:t>Thus,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∥</m:t>
                </m:r>
                <m:sSub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</m:sub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Sup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m:rPr>
                        <m:sty m:val="p"/>
                      </m:r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</m:sub>
                  <m:sup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∥</m:t>
                </m:r>
              </m:oMath>
            </a14:m>
            <a:r>
              <a:t>is a value that depends solely on </a:t>
            </a:r>
            <a14:m>
              <m:oMath>
                <m:sSub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bSup>
              </m:oMath>
            </a14:m>
            <a:r>
              <a:t>, torsion </a:t>
            </a: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, and phase shifts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regardless of the variance of R.</a:t>
            </a:r>
            <a:endParaRPr sz="4400"/>
          </a:p>
        </p:txBody>
      </p:sp>
      <p:sp>
        <p:nvSpPr>
          <p:cNvPr id="211" name="Torsion Encoder - Why   is invariant to conformation cha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577850">
              <a:defRPr spc="-30" sz="3080"/>
            </a:pPr>
            <a:r>
              <a:t>Torsion Encoder - Why </a:t>
            </a:r>
            <a14:m>
              <m:oMath>
                <m:d>
                  <m:d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sub>
                      <m:sup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e>
                </m:d>
              </m:oMath>
            </a14:m>
            <a:r>
              <a:t> is invariant to conformation changes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14" name="The author adds a learned phase shift   to each torsion  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 adds a learned phase shift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to each torsion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.</a:t>
            </a:r>
          </a:p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e>
                  </m:d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m:rPr>
                          <m:sty m:val="p"/>
                        </m:r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</m:sup>
                  </m:sSubSup>
                  <m:d>
                    <m:d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5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sub>
                        <m:sup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sub>
                        <m:sup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e>
                  </m:d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lim>
                  </m:limLow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lim>
                  </m:limLow>
                  <m:sSubSup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d>
                    <m:d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xmlns:a="http://schemas.openxmlformats.org/drawingml/2006/main" sz="5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e>
                  </m:d>
                </m:oMath>
              </m:oMathPara>
            </a14:m>
          </a:p>
        </p:txBody>
      </p:sp>
      <p:sp>
        <p:nvSpPr>
          <p:cNvPr id="215" name="Torsion Encoder - How ChiRo achieves sensitivity to Chiral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Torsion Encoder - How ChiRo achieves sensitivity to Chirality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1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lim>
                  </m:limLow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sub>
                  </m:sSub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  <m:d>
                    <m:d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e>
                  </m:d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sub>
                  </m:sSub>
                  <m:d>
                    <m:d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sub>
                        <m:sup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e>
                  </m:d>
                </m:oMath>
              </m:oMathPara>
            </a14:m>
          </a:p>
        </p:txBody>
      </p:sp>
      <p:sp>
        <p:nvSpPr>
          <p:cNvPr id="219" name="Torsion Enco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Torsion 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22" name="Concatenate the sum-pooled note states with the conformer embedding components (bond distance, bond angle, and torsions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Concatenate the sum-pooled note states with the conformer embedding components (bond distance, bond angle, and torsions)</a:t>
            </a:r>
          </a:p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</m:sub>
                  </m:sSub>
                  <m:d>
                    <m:d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lim>
                      </m:limLow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223" name="Readou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Readout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22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8" name="Screenshot 2022-03-07 at 8.19.45 PM.png" descr="Screenshot 2022-03-07 at 8.19.45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5061" y="2930928"/>
            <a:ext cx="10833878" cy="10648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Contents</a:t>
            </a:r>
          </a:p>
        </p:txBody>
      </p:sp>
      <p:sp>
        <p:nvSpPr>
          <p:cNvPr id="156" name="Stereochemistry and Chir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Stereochemistry and Chirality</a:t>
            </a:r>
          </a:p>
          <a:p>
            <a:pPr>
              <a:lnSpc>
                <a:spcPct val="200000"/>
              </a:lnSpc>
            </a:pPr>
            <a:r>
              <a:t>The Design of Chiral InterRoto-Invariant Neural Network (ChiRo)</a:t>
            </a:r>
          </a:p>
          <a:p>
            <a:pPr>
              <a:lnSpc>
                <a:spcPct val="200000"/>
              </a:lnSpc>
            </a:pPr>
            <a:r>
              <a:t>Experiments</a:t>
            </a:r>
          </a:p>
          <a:p>
            <a:pPr>
              <a:lnSpc>
                <a:spcPct val="200000"/>
              </a:lnSpc>
            </a:pPr>
            <a:r>
              <a:t>Discussion</a:t>
            </a:r>
          </a:p>
        </p:txBody>
      </p:sp>
      <p:sp>
        <p:nvSpPr>
          <p:cNvPr id="15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31" name="The author evaluates the ability of the model through four task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The author evaluates the ability of the model through four tasks:</a:t>
            </a:r>
          </a:p>
          <a:p>
            <a:pPr lvl="2">
              <a:lnSpc>
                <a:spcPct val="120000"/>
              </a:lnSpc>
            </a:pPr>
            <a:r>
              <a:t>Contrastive Learning to Distinguish Stereoisomers</a:t>
            </a:r>
          </a:p>
          <a:p>
            <a:pPr lvl="2">
              <a:lnSpc>
                <a:spcPct val="120000"/>
              </a:lnSpc>
            </a:pPr>
            <a:r>
              <a:t>Classifying Tetrahedral Chiral Centers as R/S</a:t>
            </a:r>
          </a:p>
          <a:p>
            <a:pPr lvl="2">
              <a:lnSpc>
                <a:spcPct val="120000"/>
              </a:lnSpc>
            </a:pPr>
            <a:r>
              <a:t>Predicting Enantiomers’ Signs of Optical Rotation</a:t>
            </a:r>
          </a:p>
          <a:p>
            <a:pPr lvl="2">
              <a:lnSpc>
                <a:spcPct val="120000"/>
              </a:lnSpc>
            </a:pPr>
            <a:r>
              <a:t>Ranking Enantiomers by Binding Affinity in a Chiral Protein Pocket</a:t>
            </a:r>
          </a:p>
        </p:txBody>
      </p:sp>
      <p:sp>
        <p:nvSpPr>
          <p:cNvPr id="23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35" name="Problem setting: For a subset of the PubChem3D dataset, which consists of multiple OMEGA-generated conformations, the author tries to answer the question of whether the model can learn to cluster conformers sharing the same (chiral) molecular identity 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setting: For a subset of the PubChem3D dataset, which consists of multiple OMEGA-generated conformations, the author tries to answer the question of whether the model can learn to cluster conformers sharing the same (chiral) molecular identity in a learned latent space while distinguishing clusters belonging to different stereoisomers.  </a:t>
            </a:r>
          </a:p>
          <a:p>
            <a:pPr/>
            <a:r>
              <a:t>The loss function is defined as a triplet margin loss with a normalized Euclidean distance metric: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cr m:val="script"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triplet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max</m:t>
                  </m:r>
                  <m:d>
                    <m:d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d>
                    <m:d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den>
                  </m:f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den>
                  </m:f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∥</m:t>
                  </m:r>
                </m:oMath>
              </m:oMathPara>
            </a14:m>
          </a:p>
        </p:txBody>
      </p:sp>
      <p:sp>
        <p:nvSpPr>
          <p:cNvPr id="236" name="Contrastive Learning to Distinguish Stereoisom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Contrastive Learning to Distinguish Stereoisomers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3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Contrastive Learning to Distinguish Stereoisom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Contrastive Learning to Distinguish Stereoisomers</a:t>
            </a:r>
          </a:p>
        </p:txBody>
      </p:sp>
      <p:pic>
        <p:nvPicPr>
          <p:cNvPr id="241" name="Screenshot 2022-03-08 at 11.38.31 AM.png" descr="Screenshot 2022-03-08 at 11.38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6743" y="3401675"/>
            <a:ext cx="14290514" cy="8755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44" name="The experiment was conducted on a subset of PubChem3D containing enantiomers with one tetrahedral chiral centr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experiment was conducted on a subset of PubChem3D containing enantiomers with one tetrahedral chiral centre.</a:t>
            </a:r>
          </a:p>
        </p:txBody>
      </p:sp>
      <p:sp>
        <p:nvSpPr>
          <p:cNvPr id="245" name="Classifying Tetrahedral Chiral Centers as R/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Classifying Tetrahedral Chiral Centers as R/S</a:t>
            </a:r>
          </a:p>
        </p:txBody>
      </p:sp>
      <p:pic>
        <p:nvPicPr>
          <p:cNvPr id="246" name="Screenshot 2022-03-08 at 11.52.39 AM.png" descr="Screenshot 2022-03-08 at 11.52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725" y="6169682"/>
            <a:ext cx="7872550" cy="5433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49" name="Select pairs of enantiomers whose difference in affinity scores is above a given threshold to form a dataset of enantiosensitve docking sco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pairs of enantiomers whose difference in affinity scores is above a given threshold to form a dataset of enantiosensitve docking scores.</a:t>
            </a:r>
          </a:p>
          <a:p>
            <a:pPr/>
          </a:p>
          <a:p>
            <a:pPr/>
            <a:r>
              <a:t>The evaluating metric is ranking accuracy.</a:t>
            </a:r>
          </a:p>
        </p:txBody>
      </p:sp>
      <p:sp>
        <p:nvSpPr>
          <p:cNvPr id="250" name="Ranking Enantiomers by Binding Affinity in a Chiral Protein Pock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Ranking Enantiomers by Binding Affinity in a Chiral Protein Pocket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5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Predicting Enantiomers’ Signs of Optical Rotation &amp; Ranking Enantiomers by Binding Affinity in a Chiral Protein Pock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569594">
              <a:defRPr spc="-30" sz="3036"/>
            </a:lvl1pPr>
          </a:lstStyle>
          <a:p>
            <a:pPr/>
            <a:r>
              <a:t>Predicting Enantiomers’ Signs of Optical Rotation &amp; Ranking Enantiomers by Binding Affinity in a Chiral Protein Pocket</a:t>
            </a:r>
          </a:p>
        </p:txBody>
      </p:sp>
      <p:pic>
        <p:nvPicPr>
          <p:cNvPr id="255" name="Screenshot 2022-03-08 at 1.15.02 PM.png" descr="Screenshot 2022-03-08 at 1.15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624" y="3732097"/>
            <a:ext cx="16610752" cy="7506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Experiments</a:t>
            </a:r>
          </a:p>
        </p:txBody>
      </p:sp>
      <p:sp>
        <p:nvSpPr>
          <p:cNvPr id="25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Ablation Stu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Ablation Study</a:t>
            </a:r>
          </a:p>
        </p:txBody>
      </p:sp>
      <p:pic>
        <p:nvPicPr>
          <p:cNvPr id="260" name="Screenshot 2022-03-08 at 1.52.09 PM.png" descr="Screenshot 2022-03-08 at 1.52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91" y="4011245"/>
            <a:ext cx="20002418" cy="6737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clusion &amp;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Conclusion &amp; Discussion</a:t>
            </a:r>
          </a:p>
        </p:txBody>
      </p:sp>
      <p:sp>
        <p:nvSpPr>
          <p:cNvPr id="263" name="The torsion encoder learns the representations of tetrahedral chirality by processing coupled torsion angles while achieving invariance to internal molecular bonds rotations and sensitivity to chirality simultaneous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The torsion encoder learns the representations of tetrahedral chirality by processing coupled torsion angles while achieving invariance to internal molecular bonds rotations and sensitivity to chirality simultaneously.</a:t>
            </a:r>
          </a:p>
          <a:p>
            <a:pPr>
              <a:lnSpc>
                <a:spcPct val="150000"/>
              </a:lnSpc>
            </a:pPr>
            <a:r>
              <a:t>Other types of stereoisomerism, particularly cis/trans isomerism and atropisomerism, are left to future work.</a:t>
            </a:r>
          </a:p>
        </p:txBody>
      </p:sp>
      <p:sp>
        <p:nvSpPr>
          <p:cNvPr id="2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ereochemistry &amp; Chir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Stereochemistry &amp; Chirality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9052" y="3035027"/>
            <a:ext cx="16505896" cy="10432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ereochemistry &amp; Chir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Stereochemistry &amp; Chirality</a:t>
            </a:r>
          </a:p>
        </p:txBody>
      </p:sp>
      <p:sp>
        <p:nvSpPr>
          <p:cNvPr id="164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Screenshot 2022-03-06 at 2.42.54 PM.png" descr="Screenshot 2022-03-06 at 2.42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4908" y="2534696"/>
            <a:ext cx="17114184" cy="9215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69" name="2D Graph Enco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2D Graph Encoder</a:t>
            </a:r>
          </a:p>
          <a:p>
            <a:pPr>
              <a:lnSpc>
                <a:spcPct val="200000"/>
              </a:lnSpc>
            </a:pPr>
            <a:r>
              <a:t>Bond Distance and Bond Angle Encoders</a:t>
            </a:r>
          </a:p>
          <a:p>
            <a:pPr>
              <a:lnSpc>
                <a:spcPct val="200000"/>
              </a:lnSpc>
            </a:pPr>
            <a:r>
              <a:t>Torsion Encoder</a:t>
            </a:r>
          </a:p>
          <a:p>
            <a:pPr>
              <a:lnSpc>
                <a:spcPct val="200000"/>
              </a:lnSpc>
            </a:pPr>
            <a:r>
              <a:t>Readout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73" name="Initialize a 2D graph 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 a 2D graph G. </a:t>
            </a:r>
          </a:p>
          <a:p>
            <a:pPr/>
            <a:r>
              <a:t>Nodes: atoms initialized with features </a:t>
            </a:r>
            <a14:m>
              <m:oMath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</a:t>
            </a:r>
          </a:p>
          <a:p>
            <a:pPr/>
            <a:r>
              <a:t>Edges: Bonds initialized with features </a:t>
            </a:r>
            <a14:m>
              <m:oMath>
                <m:sSub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</a:p>
          <a:p>
            <a:pPr/>
            <a14:m>
              <m:oMath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: Atomic mass, one-hot encodings of atom type, formal charge, degree, Number of hydrogens, Hybridization state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: One-hot encoding of the bond type, whether the bond is conjugated, whether the bond is in a ring system.</a:t>
            </a:r>
          </a:p>
        </p:txBody>
      </p:sp>
      <p:sp>
        <p:nvSpPr>
          <p:cNvPr id="174" name="2D Graph Enco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2D Graph 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77" name="The author uses edge convolution (EConv) to embed the node features with the edge featur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 uses edge convolution (EConv) to embed the node features with the edge features.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bSup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lim>
                  </m:limLow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d>
                    <m:d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/>
            <a:r>
              <a:t>Node states </a:t>
            </a:r>
            <a14:m>
              <m:oMath>
                <m:sSubSup>
                  <m:e>
                    <m:r>
                      <m:rPr>
                        <m:sty m:val="b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sup>
                </m:sSup>
              </m:oMath>
            </a14:m>
            <a:r>
              <a:t> are updated through T sequential Graph Attention Layers (GAT)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m:rPr>
                          <m:sty m:val="b"/>
                        </m:r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bSup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GAT</m:t>
                      </m:r>
                    </m:e>
                    <m:sup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d>
                    <m:dPr>
                      <m:ctrlP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d>
                            <m:dPr>
                              <m:ctrlPr>
                                <a:rPr xmlns:a="http://schemas.openxmlformats.org/drawingml/2006/main" sz="5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begChr m:val="{"/>
                              <m:endChr m:val="}"/>
                            </m:dPr>
                            <m:e>
                              <m:sSubSup>
                                <m:e>
                                  <m:r>
                                    <m:rPr>
                                      <m:sty m:val="b"/>
                                    </m:rPr>
                                    <a:rPr xmlns:a="http://schemas.openxmlformats.org/drawingml/2006/main" sz="5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xmlns:a="http://schemas.openxmlformats.org/drawingml/2006/main" sz="5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5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xmlns:a="http://schemas.openxmlformats.org/drawingml/2006/main" sz="5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  <m:r>
                                    <a:rPr xmlns:a="http://schemas.openxmlformats.org/drawingml/2006/main" sz="5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e>
                  </m:d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</p:txBody>
      </p:sp>
      <p:sp>
        <p:nvSpPr>
          <p:cNvPr id="178" name="2D Graph Enco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2D Graph 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81" name="The author individually encodes each bond distance   (Angstroms) and angle   into learned latent vectors. Then sum-pool the vectors to get conformer-level latent embeddings   an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 individually encodes each bond distance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(Angstroms) and angle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into learned latent vectors. Then sum-pool the vectors to get conformer-level latent embeddings </a:t>
            </a:r>
            <a14:m>
              <m:oMath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sub>
                </m:sSub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lim>
                  </m:limLow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d>
                    <m:d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e>
                  </m:d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d>
                    <m:dPr>
                      <m:ctrlP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lim>
                  </m:limLow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d>
                    <m:d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d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sub>
                  </m:sSub>
                  <m:d>
                    <m:dPr>
                      <m:ctrl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e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5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</m:d>
                </m:oMath>
              </m:oMathPara>
            </a14:m>
          </a:p>
        </p:txBody>
      </p:sp>
      <p:sp>
        <p:nvSpPr>
          <p:cNvPr id="182" name="Bond Distance and Bond Angle Encod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Bond Distance and Bond Angle 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hiral InterRoto-Invariant Neural Network (ChiR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2218944">
              <a:defRPr spc="-76" sz="7644"/>
            </a:lvl1pPr>
          </a:lstStyle>
          <a:p>
            <a:pPr/>
            <a:r>
              <a:t>Chiral InterRoto-Invariant Neural Network (ChiRo)</a:t>
            </a:r>
          </a:p>
        </p:txBody>
      </p:sp>
      <p:sp>
        <p:nvSpPr>
          <p:cNvPr id="185" name="Two properties we desire to achieve when we encode torsion ang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properties we desire to achieve when we encode torsion angles:</a:t>
            </a:r>
          </a:p>
          <a:p>
            <a:pPr lvl="2"/>
            <a:r>
              <a:t>An invariance to rotations about internal molecular bonds</a:t>
            </a:r>
          </a:p>
          <a:p>
            <a:pPr lvl="2"/>
            <a:r>
              <a:t>The ability to learn molecular chirality</a:t>
            </a:r>
          </a:p>
        </p:txBody>
      </p:sp>
      <p:sp>
        <p:nvSpPr>
          <p:cNvPr id="186" name="Torsion Encod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Torsion 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