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41297804_1296x1457.jpg"/>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915009552_2264x1509.jpg"/>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740519873_3318x2212.jp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519873_3318x2212.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Image"/>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Image"/>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creative-biostructure.com/comparison-of-crystallography-nmr-and-em_6.htm" TargetMode="External"/><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bioinformatics.org/molvis/edm/" TargetMode="External"/><Relationship Id="rId3"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idx="21"/>
          </p:nvPr>
        </p:nvSpPr>
        <p:spPr>
          <a:prstGeom prst="rect">
            <a:avLst/>
          </a:prstGeom>
        </p:spPr>
        <p:txBody>
          <a:bodyPr/>
          <a:lstStyle/>
          <a:p>
            <a:pPr/>
          </a:p>
        </p:txBody>
      </p:sp>
      <p:sp>
        <p:nvSpPr>
          <p:cNvPr id="152" name="Electron Density Map Data"/>
          <p:cNvSpPr txBox="1"/>
          <p:nvPr>
            <p:ph type="ctrTitle"/>
          </p:nvPr>
        </p:nvSpPr>
        <p:spPr>
          <a:prstGeom prst="rect">
            <a:avLst/>
          </a:prstGeom>
        </p:spPr>
        <p:txBody>
          <a:bodyPr/>
          <a:lstStyle/>
          <a:p>
            <a:pPr/>
            <a:r>
              <a:t>Electron Density Map Data</a:t>
            </a:r>
          </a:p>
        </p:txBody>
      </p:sp>
      <p:sp>
        <p:nvSpPr>
          <p:cNvPr id="15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lide Title"/>
          <p:cNvSpPr txBox="1"/>
          <p:nvPr>
            <p:ph type="title"/>
          </p:nvPr>
        </p:nvSpPr>
        <p:spPr>
          <a:prstGeom prst="rect">
            <a:avLst/>
          </a:prstGeom>
        </p:spPr>
        <p:txBody>
          <a:bodyPr/>
          <a:lstStyle/>
          <a:p>
            <a:pPr/>
          </a:p>
        </p:txBody>
      </p:sp>
      <p:sp>
        <p:nvSpPr>
          <p:cNvPr id="191" name="Slide Subtitle"/>
          <p:cNvSpPr txBox="1"/>
          <p:nvPr>
            <p:ph type="body" idx="21"/>
          </p:nvPr>
        </p:nvSpPr>
        <p:spPr>
          <a:prstGeom prst="rect">
            <a:avLst/>
          </a:prstGeom>
        </p:spPr>
        <p:txBody>
          <a:bodyPr/>
          <a:lstStyle/>
          <a:p>
            <a:pPr/>
          </a:p>
        </p:txBody>
      </p:sp>
      <p:pic>
        <p:nvPicPr>
          <p:cNvPr id="192" name="Screenshot 2022-03-09 at 8.56.45 PM.png" descr="Screenshot 2022-03-09 at 8.56.45 PM.png"/>
          <p:cNvPicPr>
            <a:picLocks noChangeAspect="1"/>
          </p:cNvPicPr>
          <p:nvPr/>
        </p:nvPicPr>
        <p:blipFill>
          <a:blip r:embed="rId2">
            <a:extLst/>
          </a:blip>
          <a:stretch>
            <a:fillRect/>
          </a:stretch>
        </p:blipFill>
        <p:spPr>
          <a:xfrm>
            <a:off x="1422474" y="3545982"/>
            <a:ext cx="11910754" cy="8778515"/>
          </a:xfrm>
          <a:prstGeom prst="rect">
            <a:avLst/>
          </a:prstGeom>
          <a:ln w="12700">
            <a:miter lim="400000"/>
          </a:ln>
        </p:spPr>
      </p:pic>
      <p:pic>
        <p:nvPicPr>
          <p:cNvPr id="193" name="Screenshot 2022-03-09 at 8.57.45 PM.png" descr="Screenshot 2022-03-09 at 8.57.45 PM.png"/>
          <p:cNvPicPr>
            <a:picLocks noChangeAspect="1"/>
          </p:cNvPicPr>
          <p:nvPr/>
        </p:nvPicPr>
        <p:blipFill>
          <a:blip r:embed="rId3">
            <a:extLst/>
          </a:blip>
          <a:stretch>
            <a:fillRect/>
          </a:stretch>
        </p:blipFill>
        <p:spPr>
          <a:xfrm>
            <a:off x="14432217" y="572435"/>
            <a:ext cx="8532531" cy="1257113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Mullick, B., Wang, Y., Yadev, P., &amp; Farimani, A.B. (2020). Learning Super-Resolution Electron Density Map of Proteins using 3D U-Net."/>
          <p:cNvSpPr txBox="1"/>
          <p:nvPr>
            <p:ph type="body" idx="1"/>
          </p:nvPr>
        </p:nvSpPr>
        <p:spPr>
          <a:xfrm>
            <a:off x="1219199" y="1219199"/>
            <a:ext cx="21948578" cy="11277601"/>
          </a:xfrm>
          <a:prstGeom prst="rect">
            <a:avLst/>
          </a:prstGeom>
        </p:spPr>
        <p:txBody>
          <a:bodyPr/>
          <a:lstStyle/>
          <a:p>
            <a:pPr/>
            <a:r>
              <a:t>Mullick, B., Wang, Y., Yadev, P., &amp; Farimani, A.B. (2020). Learning Super-Resolution Electron Density Map of Proteins using 3D U-Net.</a:t>
            </a:r>
          </a:p>
        </p:txBody>
      </p:sp>
      <p:pic>
        <p:nvPicPr>
          <p:cNvPr id="196" name="Screenshot 2022-03-09 at 9.12.39 PM.png" descr="Screenshot 2022-03-09 at 9.12.39 PM.png"/>
          <p:cNvPicPr>
            <a:picLocks noChangeAspect="1"/>
          </p:cNvPicPr>
          <p:nvPr/>
        </p:nvPicPr>
        <p:blipFill>
          <a:blip r:embed="rId2">
            <a:extLst/>
          </a:blip>
          <a:stretch>
            <a:fillRect/>
          </a:stretch>
        </p:blipFill>
        <p:spPr>
          <a:xfrm>
            <a:off x="5245793" y="3061692"/>
            <a:ext cx="13892414" cy="897543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Overview of works processing voxel data"/>
          <p:cNvSpPr txBox="1"/>
          <p:nvPr>
            <p:ph type="title"/>
          </p:nvPr>
        </p:nvSpPr>
        <p:spPr>
          <a:prstGeom prst="rect">
            <a:avLst/>
          </a:prstGeom>
        </p:spPr>
        <p:txBody>
          <a:bodyPr/>
          <a:lstStyle>
            <a:lvl1pPr algn="l"/>
          </a:lstStyle>
          <a:p>
            <a:pPr/>
            <a:r>
              <a:t>Overview of works processing voxel data</a:t>
            </a:r>
          </a:p>
        </p:txBody>
      </p:sp>
      <p:sp>
        <p:nvSpPr>
          <p:cNvPr id="199" name="D. Maturana and S. Scherer, &quot;VoxNet: A 3D Convolutional Neural Network for real-time object recognition,&quot; 2015 IEEE/RSJ International Conference on Intelligent Robots and Systems (IROS), 2015, pp. 922-928, doi: 10.1109/IROS.2015.7353481.…"/>
          <p:cNvSpPr txBox="1"/>
          <p:nvPr>
            <p:ph type="body" idx="1"/>
          </p:nvPr>
        </p:nvSpPr>
        <p:spPr>
          <a:prstGeom prst="rect">
            <a:avLst/>
          </a:prstGeom>
        </p:spPr>
        <p:txBody>
          <a:bodyPr/>
          <a:lstStyle/>
          <a:p>
            <a:pPr marL="447801" indent="-447801" defTabSz="1999437">
              <a:spcBef>
                <a:spcPts val="1900"/>
              </a:spcBef>
              <a:defRPr sz="3607"/>
            </a:pPr>
            <a:r>
              <a:t>D. Maturana and S. Scherer, "VoxNet: A 3D Convolutional Neural Network for real-time object recognition," 2015 IEEE/RSJ International Conference on Intelligent Robots and Systems (IROS), 2015, pp. 922-928, doi: 10.1109/IROS.2015.7353481.</a:t>
            </a:r>
          </a:p>
          <a:p>
            <a:pPr marL="447801" indent="-447801" defTabSz="1999437">
              <a:spcBef>
                <a:spcPts val="1900"/>
              </a:spcBef>
              <a:defRPr sz="3607"/>
            </a:pPr>
            <a:r>
              <a:t>Qi, C., Su, H., Mo, K., &amp; Guibas, L.J. (2017). PointNet: Deep Learning on Point Sets for 3D Classification and Segmentation. </a:t>
            </a:r>
            <a:r>
              <a:rPr i="1"/>
              <a:t>2017 IEEE Conference on Computer Vision and Pattern Recognition (CVPR)</a:t>
            </a:r>
            <a:r>
              <a:t>, 77-85.</a:t>
            </a:r>
          </a:p>
          <a:p>
            <a:pPr marL="447801" indent="-447801" defTabSz="1999437">
              <a:spcBef>
                <a:spcPts val="1900"/>
              </a:spcBef>
              <a:defRPr sz="3607"/>
            </a:pPr>
            <a:r>
              <a:t>Qi, C., Yi, L., Su, H., &amp; Guibas, L.J. (2017). PointNet++: Deep Hierarchical Feature Learning on Point Sets in a Metric Space. </a:t>
            </a:r>
            <a:r>
              <a:rPr i="1"/>
              <a:t>NIPS</a:t>
            </a:r>
            <a:r>
              <a:t>.</a:t>
            </a:r>
          </a:p>
          <a:p>
            <a:pPr marL="447801" indent="-447801" defTabSz="1999437">
              <a:spcBef>
                <a:spcPts val="1900"/>
              </a:spcBef>
              <a:defRPr sz="3607"/>
            </a:pPr>
            <a:r>
              <a:t>Wu, Z., Song, S., Khosla, A., Yu, F., Zhang, L., Tang, X., &amp; Xiao, J. (2015). 3D ShapeNets: A deep representation for volumetric shapes. </a:t>
            </a:r>
            <a:r>
              <a:rPr i="1"/>
              <a:t>2015 IEEE Conference on Computer Vision and Pattern Recognition (CVPR)</a:t>
            </a:r>
            <a:r>
              <a:t>, 1912-1920.</a:t>
            </a:r>
          </a:p>
        </p:txBody>
      </p:sp>
      <p:sp>
        <p:nvSpPr>
          <p:cNvPr id="200" name="Slide Subtitl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Content"/>
          <p:cNvSpPr txBox="1"/>
          <p:nvPr>
            <p:ph type="title"/>
          </p:nvPr>
        </p:nvSpPr>
        <p:spPr>
          <a:prstGeom prst="rect">
            <a:avLst/>
          </a:prstGeom>
        </p:spPr>
        <p:txBody>
          <a:bodyPr/>
          <a:lstStyle>
            <a:lvl1pPr algn="l"/>
          </a:lstStyle>
          <a:p>
            <a:pPr/>
            <a:r>
              <a:t>Content</a:t>
            </a:r>
          </a:p>
        </p:txBody>
      </p:sp>
      <p:sp>
        <p:nvSpPr>
          <p:cNvPr id="156" name="Background knowledge regarding Electron Density Map…"/>
          <p:cNvSpPr txBox="1"/>
          <p:nvPr>
            <p:ph type="body" idx="1"/>
          </p:nvPr>
        </p:nvSpPr>
        <p:spPr>
          <a:prstGeom prst="rect">
            <a:avLst/>
          </a:prstGeom>
        </p:spPr>
        <p:txBody>
          <a:bodyPr/>
          <a:lstStyle/>
          <a:p>
            <a:pPr>
              <a:lnSpc>
                <a:spcPct val="200000"/>
              </a:lnSpc>
            </a:pPr>
            <a:r>
              <a:t>Background knowledge regarding Electron Density Map</a:t>
            </a:r>
          </a:p>
          <a:p>
            <a:pPr lvl="4">
              <a:lnSpc>
                <a:spcPct val="200000"/>
              </a:lnSpc>
            </a:pPr>
            <a:r>
              <a:t>Obtainment of Electron Density Map</a:t>
            </a:r>
          </a:p>
          <a:p>
            <a:pPr lvl="4">
              <a:lnSpc>
                <a:spcPct val="200000"/>
              </a:lnSpc>
            </a:pPr>
            <a:r>
              <a:t>Interpretation of Electron Density Map</a:t>
            </a:r>
          </a:p>
          <a:p>
            <a:pPr>
              <a:lnSpc>
                <a:spcPct val="200000"/>
              </a:lnSpc>
            </a:pPr>
            <a:r>
              <a:t>Survey on Representation Learning for Electron Density Map.</a:t>
            </a:r>
          </a:p>
        </p:txBody>
      </p:sp>
      <p:sp>
        <p:nvSpPr>
          <p:cNvPr id="157" name="Slide Subtitl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Obtainment of Electron Density Map"/>
          <p:cNvSpPr txBox="1"/>
          <p:nvPr>
            <p:ph type="title"/>
          </p:nvPr>
        </p:nvSpPr>
        <p:spPr>
          <a:prstGeom prst="rect">
            <a:avLst/>
          </a:prstGeom>
        </p:spPr>
        <p:txBody>
          <a:bodyPr/>
          <a:lstStyle>
            <a:lvl1pPr algn="l"/>
          </a:lstStyle>
          <a:p>
            <a:pPr/>
            <a:r>
              <a:t>Obtainment of Electron Density Map</a:t>
            </a:r>
          </a:p>
        </p:txBody>
      </p:sp>
      <p:sp>
        <p:nvSpPr>
          <p:cNvPr id="160" name="88% of the entries in the Protein Data Bank were determined by X-ray crystallography (7% were determined by solution nuclear magnetic resonance and about 5% by cryo-Electro Microscope)…"/>
          <p:cNvSpPr txBox="1"/>
          <p:nvPr>
            <p:ph type="body" idx="1"/>
          </p:nvPr>
        </p:nvSpPr>
        <p:spPr>
          <a:prstGeom prst="rect">
            <a:avLst/>
          </a:prstGeom>
        </p:spPr>
        <p:txBody>
          <a:bodyPr/>
          <a:lstStyle/>
          <a:p>
            <a:pPr>
              <a:lnSpc>
                <a:spcPct val="120000"/>
              </a:lnSpc>
            </a:pPr>
            <a:r>
              <a:t>88% of the entries in the Protein Data Bank were determined by X-ray crystallography (7% were determined by solution nuclear magnetic resonance and about 5% by cryo-Electro Microscope)</a:t>
            </a:r>
          </a:p>
          <a:p>
            <a:pPr>
              <a:lnSpc>
                <a:spcPct val="120000"/>
              </a:lnSpc>
            </a:pPr>
            <a:r>
              <a:t>X-ray crystallographic produces an electron density map. The amino acid sequence is known in advance. The crystallographer fits the atoms of the known molecules into the electron density map to reconstruct the map.</a:t>
            </a:r>
          </a:p>
        </p:txBody>
      </p:sp>
      <p:sp>
        <p:nvSpPr>
          <p:cNvPr id="161" name="Slide Subtitl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Comparison of Crystallography and Electron Microscopy"/>
          <p:cNvSpPr txBox="1"/>
          <p:nvPr>
            <p:ph type="title"/>
          </p:nvPr>
        </p:nvSpPr>
        <p:spPr>
          <a:prstGeom prst="rect">
            <a:avLst/>
          </a:prstGeom>
        </p:spPr>
        <p:txBody>
          <a:bodyPr/>
          <a:lstStyle>
            <a:lvl1pPr algn="l" defTabSz="1975104">
              <a:defRPr spc="-68" sz="6804"/>
            </a:lvl1pPr>
          </a:lstStyle>
          <a:p>
            <a:pPr/>
            <a:r>
              <a:t>Comparison of Crystallography and Electron Microscopy</a:t>
            </a:r>
          </a:p>
        </p:txBody>
      </p:sp>
      <p:sp>
        <p:nvSpPr>
          <p:cNvPr id="164" name="Slide bullet text"/>
          <p:cNvSpPr txBox="1"/>
          <p:nvPr>
            <p:ph type="body" idx="1"/>
          </p:nvPr>
        </p:nvSpPr>
        <p:spPr>
          <a:xfrm>
            <a:off x="1217711" y="3743992"/>
            <a:ext cx="21948578" cy="8483601"/>
          </a:xfrm>
          <a:prstGeom prst="rect">
            <a:avLst/>
          </a:prstGeom>
        </p:spPr>
        <p:txBody>
          <a:bodyPr/>
          <a:lstStyle/>
          <a:p>
            <a:pPr/>
          </a:p>
        </p:txBody>
      </p:sp>
      <p:sp>
        <p:nvSpPr>
          <p:cNvPr id="165" name="Comparison of Crystallography, NMR and E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u="sng">
                <a:solidFill>
                  <a:schemeClr val="accent1"/>
                </a:solidFill>
                <a:hlinkClick r:id="rId2" invalidUrl="" action="" tgtFrame="" tooltip="" history="1" highlightClick="0" endSnd="0"/>
              </a:defRPr>
            </a:lvl1pPr>
          </a:lstStyle>
          <a:p>
            <a:pPr>
              <a:defRPr u="none"/>
            </a:pPr>
            <a:r>
              <a:rPr u="sng">
                <a:hlinkClick r:id="rId2" invalidUrl="" action="" tgtFrame="" tooltip="" history="1" highlightClick="0" endSnd="0"/>
              </a:rPr>
              <a:t>Comparison of Crystallography, NMR and EM</a:t>
            </a:r>
          </a:p>
        </p:txBody>
      </p:sp>
      <p:pic>
        <p:nvPicPr>
          <p:cNvPr id="166" name="Screenshot 2022-03-10 at 11.25.19 AM.png" descr="Screenshot 2022-03-10 at 11.25.19 AM.png"/>
          <p:cNvPicPr>
            <a:picLocks noChangeAspect="1"/>
          </p:cNvPicPr>
          <p:nvPr/>
        </p:nvPicPr>
        <p:blipFill>
          <a:blip r:embed="rId3">
            <a:extLst/>
          </a:blip>
          <a:stretch>
            <a:fillRect/>
          </a:stretch>
        </p:blipFill>
        <p:spPr>
          <a:xfrm>
            <a:off x="1910088" y="5589823"/>
            <a:ext cx="20563824" cy="479193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lide Title"/>
          <p:cNvSpPr txBox="1"/>
          <p:nvPr>
            <p:ph type="title"/>
          </p:nvPr>
        </p:nvSpPr>
        <p:spPr>
          <a:prstGeom prst="rect">
            <a:avLst/>
          </a:prstGeom>
        </p:spPr>
        <p:txBody>
          <a:bodyPr/>
          <a:lstStyle/>
          <a:p>
            <a:pPr/>
          </a:p>
        </p:txBody>
      </p:sp>
      <p:sp>
        <p:nvSpPr>
          <p:cNvPr id="169" name="The Illustration of Isomesh…"/>
          <p:cNvSpPr txBox="1"/>
          <p:nvPr>
            <p:ph type="body" sz="half" idx="1"/>
          </p:nvPr>
        </p:nvSpPr>
        <p:spPr>
          <a:xfrm>
            <a:off x="1219200" y="4013200"/>
            <a:ext cx="12522530" cy="8483600"/>
          </a:xfrm>
          <a:prstGeom prst="rect">
            <a:avLst/>
          </a:prstGeom>
        </p:spPr>
        <p:txBody>
          <a:bodyPr/>
          <a:lstStyle/>
          <a:p>
            <a:pPr/>
            <a:r>
              <a:rPr u="sng">
                <a:hlinkClick r:id="rId2" invalidUrl="" action="" tgtFrame="" tooltip="" history="1" highlightClick="0" endSnd="0"/>
              </a:rPr>
              <a:t>The Illustration of Isomesh</a:t>
            </a:r>
          </a:p>
          <a:p>
            <a:pPr/>
            <a:r>
              <a:t>The standard deviation of all density values, sigma, is used to describe the strength of features in a map. (“3 sigma peak” is a feature that has a density value higher than three sigma over the average value, which is typically set to 0)</a:t>
            </a:r>
          </a:p>
        </p:txBody>
      </p:sp>
      <p:sp>
        <p:nvSpPr>
          <p:cNvPr id="170" name="Slide Subtitle"/>
          <p:cNvSpPr txBox="1"/>
          <p:nvPr>
            <p:ph type="body" idx="21"/>
          </p:nvPr>
        </p:nvSpPr>
        <p:spPr>
          <a:prstGeom prst="rect">
            <a:avLst/>
          </a:prstGeom>
        </p:spPr>
        <p:txBody>
          <a:bodyPr/>
          <a:lstStyle/>
          <a:p>
            <a:pPr/>
          </a:p>
        </p:txBody>
      </p:sp>
      <p:pic>
        <p:nvPicPr>
          <p:cNvPr id="171" name="Image" descr="Image"/>
          <p:cNvPicPr>
            <a:picLocks noChangeAspect="1"/>
          </p:cNvPicPr>
          <p:nvPr/>
        </p:nvPicPr>
        <p:blipFill>
          <a:blip r:embed="rId3">
            <a:extLst/>
          </a:blip>
          <a:stretch>
            <a:fillRect/>
          </a:stretch>
        </p:blipFill>
        <p:spPr>
          <a:xfrm>
            <a:off x="14335989" y="505636"/>
            <a:ext cx="7224393" cy="1162048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Cryo-electron microscopy (Cryo-EM)"/>
          <p:cNvSpPr txBox="1"/>
          <p:nvPr>
            <p:ph type="title"/>
          </p:nvPr>
        </p:nvSpPr>
        <p:spPr>
          <a:prstGeom prst="rect">
            <a:avLst/>
          </a:prstGeom>
        </p:spPr>
        <p:txBody>
          <a:bodyPr/>
          <a:lstStyle>
            <a:lvl1pPr algn="l"/>
          </a:lstStyle>
          <a:p>
            <a:pPr/>
            <a:r>
              <a:t>Cryo-electron microscopy (Cryo-EM)</a:t>
            </a:r>
          </a:p>
        </p:txBody>
      </p:sp>
      <p:sp>
        <p:nvSpPr>
          <p:cNvPr id="174" name="Slide bullet text"/>
          <p:cNvSpPr txBox="1"/>
          <p:nvPr>
            <p:ph type="body" idx="1"/>
          </p:nvPr>
        </p:nvSpPr>
        <p:spPr>
          <a:prstGeom prst="rect">
            <a:avLst/>
          </a:prstGeom>
        </p:spPr>
        <p:txBody>
          <a:bodyPr/>
          <a:lstStyle/>
          <a:p>
            <a:pPr/>
          </a:p>
        </p:txBody>
      </p:sp>
      <p:sp>
        <p:nvSpPr>
          <p:cNvPr id="175" name="Slide Subtitle"/>
          <p:cNvSpPr txBox="1"/>
          <p:nvPr>
            <p:ph type="body" idx="21"/>
          </p:nvPr>
        </p:nvSpPr>
        <p:spPr>
          <a:prstGeom prst="rect">
            <a:avLst/>
          </a:prstGeom>
        </p:spPr>
        <p:txBody>
          <a:bodyPr/>
          <a:lstStyle/>
          <a:p>
            <a:pPr/>
          </a:p>
        </p:txBody>
      </p:sp>
      <p:pic>
        <p:nvPicPr>
          <p:cNvPr id="176" name="Screenshot 2022-03-10 at 11.52.24 AM.png" descr="Screenshot 2022-03-10 at 11.52.24 AM.png"/>
          <p:cNvPicPr>
            <a:picLocks noChangeAspect="1"/>
          </p:cNvPicPr>
          <p:nvPr/>
        </p:nvPicPr>
        <p:blipFill>
          <a:blip r:embed="rId2">
            <a:extLst/>
          </a:blip>
          <a:stretch>
            <a:fillRect/>
          </a:stretch>
        </p:blipFill>
        <p:spPr>
          <a:xfrm>
            <a:off x="3981188" y="2571282"/>
            <a:ext cx="16421624" cy="857343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Comparison of Crystallography and Electron Microscopy"/>
          <p:cNvSpPr txBox="1"/>
          <p:nvPr>
            <p:ph type="title"/>
          </p:nvPr>
        </p:nvSpPr>
        <p:spPr>
          <a:prstGeom prst="rect">
            <a:avLst/>
          </a:prstGeom>
        </p:spPr>
        <p:txBody>
          <a:bodyPr/>
          <a:lstStyle>
            <a:lvl1pPr algn="l" defTabSz="1975104">
              <a:defRPr spc="-68" sz="6804"/>
            </a:lvl1pPr>
          </a:lstStyle>
          <a:p>
            <a:pPr/>
            <a:r>
              <a:t>Comparison of Crystallography and Electron Microscopy</a:t>
            </a:r>
          </a:p>
        </p:txBody>
      </p:sp>
      <p:sp>
        <p:nvSpPr>
          <p:cNvPr id="179" name="Single crystal X-ray diffraction…"/>
          <p:cNvSpPr txBox="1"/>
          <p:nvPr>
            <p:ph type="body" idx="1"/>
          </p:nvPr>
        </p:nvSpPr>
        <p:spPr>
          <a:prstGeom prst="rect">
            <a:avLst/>
          </a:prstGeom>
        </p:spPr>
        <p:txBody>
          <a:bodyPr/>
          <a:lstStyle/>
          <a:p>
            <a:pPr marL="469645" indent="-469645" defTabSz="2096971">
              <a:spcBef>
                <a:spcPts val="2000"/>
              </a:spcBef>
              <a:defRPr sz="3784"/>
            </a:pPr>
            <a:r>
              <a:t>Single crystal X-ray diffraction</a:t>
            </a:r>
          </a:p>
          <a:p>
            <a:pPr lvl="2" marL="1408938" indent="-469645" defTabSz="2096971">
              <a:spcBef>
                <a:spcPts val="2000"/>
              </a:spcBef>
              <a:defRPr sz="3784"/>
            </a:pPr>
            <a:r>
              <a:t>Advantages: Yield high atomic resolution.</a:t>
            </a:r>
          </a:p>
          <a:p>
            <a:pPr lvl="2" marL="1408938" indent="-469645" defTabSz="2096971">
              <a:spcBef>
                <a:spcPts val="2000"/>
              </a:spcBef>
              <a:defRPr sz="3784"/>
            </a:pPr>
            <a:r>
              <a:t>Disadvantages: The sample must be crystallisable, which is difficult for biological macromolecules with large molecular weight.</a:t>
            </a:r>
          </a:p>
          <a:p>
            <a:pPr marL="469645" indent="-469645" defTabSz="2096971">
              <a:spcBef>
                <a:spcPts val="2000"/>
              </a:spcBef>
              <a:defRPr sz="3784"/>
            </a:pPr>
            <a:r>
              <a:t>Nuclear magnetic resonance (NMR)</a:t>
            </a:r>
          </a:p>
          <a:p>
            <a:pPr lvl="2" marL="1408938" indent="-469645" defTabSz="2096971">
              <a:spcBef>
                <a:spcPts val="2000"/>
              </a:spcBef>
              <a:defRPr sz="3784"/>
            </a:pPr>
            <a:r>
              <a:t>Disadvantages: The NMR spectrum of biomolecules with large molecular weights is complicated and hard to interpret.</a:t>
            </a:r>
          </a:p>
          <a:p>
            <a:pPr marL="469645" indent="-469645" defTabSz="2096971">
              <a:spcBef>
                <a:spcPts val="2000"/>
              </a:spcBef>
              <a:defRPr sz="3784"/>
            </a:pPr>
            <a:r>
              <a:t>Cryo-electron microscopy (Cryo-EM)</a:t>
            </a:r>
          </a:p>
          <a:p>
            <a:pPr lvl="2" marL="1408938" indent="-469645" defTabSz="2096971">
              <a:spcBef>
                <a:spcPts val="2000"/>
              </a:spcBef>
              <a:defRPr sz="3784"/>
            </a:pPr>
            <a:r>
              <a:t>A Closer-to-native state is maintained, doesn’t need crystallisation</a:t>
            </a:r>
          </a:p>
          <a:p>
            <a:pPr lvl="2" marL="1408938" indent="-469645" defTabSz="2096971">
              <a:spcBef>
                <a:spcPts val="2000"/>
              </a:spcBef>
              <a:defRPr sz="3784"/>
            </a:pPr>
            <a:r>
              <a:t>Higher-resolution compared to XRD.</a:t>
            </a:r>
          </a:p>
        </p:txBody>
      </p:sp>
      <p:sp>
        <p:nvSpPr>
          <p:cNvPr id="180" name="Slide Subtitl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Representation Learning for Electron Density Map"/>
          <p:cNvSpPr txBox="1"/>
          <p:nvPr>
            <p:ph type="title"/>
          </p:nvPr>
        </p:nvSpPr>
        <p:spPr>
          <a:prstGeom prst="rect">
            <a:avLst/>
          </a:prstGeom>
        </p:spPr>
        <p:txBody>
          <a:bodyPr/>
          <a:lstStyle>
            <a:lvl1pPr defTabSz="2218944">
              <a:defRPr spc="-76" sz="7644"/>
            </a:lvl1pPr>
          </a:lstStyle>
          <a:p>
            <a:pPr/>
            <a:r>
              <a:t>Representation Learning for Electron Density Map </a:t>
            </a:r>
          </a:p>
        </p:txBody>
      </p:sp>
      <p:sp>
        <p:nvSpPr>
          <p:cNvPr id="183" name="Tasks:…"/>
          <p:cNvSpPr txBox="1"/>
          <p:nvPr>
            <p:ph type="body" idx="1"/>
          </p:nvPr>
        </p:nvSpPr>
        <p:spPr>
          <a:prstGeom prst="rect">
            <a:avLst/>
          </a:prstGeom>
        </p:spPr>
        <p:txBody>
          <a:bodyPr/>
          <a:lstStyle/>
          <a:p>
            <a:pPr>
              <a:lnSpc>
                <a:spcPct val="200000"/>
              </a:lnSpc>
            </a:pPr>
            <a:r>
              <a:t>Tasks:</a:t>
            </a:r>
          </a:p>
          <a:p>
            <a:pPr lvl="2">
              <a:lnSpc>
                <a:spcPct val="200000"/>
              </a:lnSpc>
            </a:pPr>
            <a:r>
              <a:t>Structure prediction (protein backbone structure / ligand recognition)</a:t>
            </a:r>
          </a:p>
          <a:p>
            <a:pPr lvl="2">
              <a:lnSpc>
                <a:spcPct val="200000"/>
              </a:lnSpc>
            </a:pPr>
            <a:r>
              <a:t>Low-resolution refinement</a:t>
            </a:r>
          </a:p>
        </p:txBody>
      </p:sp>
      <p:sp>
        <p:nvSpPr>
          <p:cNvPr id="184" name="Slide Subtitl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Representation Learning for Electron Density Map"/>
          <p:cNvSpPr txBox="1"/>
          <p:nvPr>
            <p:ph type="title"/>
          </p:nvPr>
        </p:nvSpPr>
        <p:spPr>
          <a:prstGeom prst="rect">
            <a:avLst/>
          </a:prstGeom>
        </p:spPr>
        <p:txBody>
          <a:bodyPr/>
          <a:lstStyle>
            <a:lvl1pPr defTabSz="2218944">
              <a:defRPr spc="-76" sz="7644"/>
            </a:lvl1pPr>
          </a:lstStyle>
          <a:p>
            <a:pPr/>
            <a:r>
              <a:t>Representation Learning for Electron Density Map </a:t>
            </a:r>
          </a:p>
        </p:txBody>
      </p:sp>
      <p:sp>
        <p:nvSpPr>
          <p:cNvPr id="187" name="Derived tasks from the electron density map…"/>
          <p:cNvSpPr txBox="1"/>
          <p:nvPr>
            <p:ph type="body" idx="1"/>
          </p:nvPr>
        </p:nvSpPr>
        <p:spPr>
          <a:prstGeom prst="rect">
            <a:avLst/>
          </a:prstGeom>
        </p:spPr>
        <p:txBody>
          <a:bodyPr/>
          <a:lstStyle/>
          <a:p>
            <a:pPr/>
            <a:r>
              <a:t>Derived tasks from the electron density map</a:t>
            </a:r>
          </a:p>
          <a:p>
            <a:pPr/>
            <a:r>
              <a:t>Predicting protein’s backbone structure, secondary structure elements, and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atoms from cascaded-CNN</a:t>
            </a:r>
          </a:p>
          <a:p>
            <a:pPr/>
            <a:r>
              <a:t>Si, D., Moritz, S.A., Pfab, J., Hou, J., Cao, R., Wang, L., Wu, T., &amp; Cheng, J. (2020). Deep Learning to Predict Protein Backbone Structure from High-Resolution Cryo-EM Density Maps. </a:t>
            </a:r>
            <a:r>
              <a:rPr i="1"/>
              <a:t>Scientific Reports, 10</a:t>
            </a:r>
            <a:r>
              <a:t>.</a:t>
            </a:r>
          </a:p>
          <a:p>
            <a:pPr/>
          </a:p>
        </p:txBody>
      </p:sp>
      <p:sp>
        <p:nvSpPr>
          <p:cNvPr id="188" name="Slide Subtitl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