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pc="-29" sz="3000">
                <a:latin typeface="Graphik Medium"/>
                <a:ea typeface="Graphik Medium"/>
                <a:cs typeface="Graphik Medium"/>
                <a:sym typeface="Graphik Medium"/>
              </a:defRPr>
            </a:lvl1pPr>
          </a:lstStyle>
          <a:p>
            <a:pPr/>
            <a:r>
              <a:t>Author and Date</a:t>
            </a:r>
          </a:p>
        </p:txBody>
      </p:sp>
      <p:sp>
        <p:nvSpPr>
          <p:cNvPr id="12" name="Presentation Title"/>
          <p:cNvSpPr txBox="1"/>
          <p:nvPr>
            <p:ph type="title" hasCustomPrompt="1"/>
          </p:nvPr>
        </p:nvSpPr>
        <p:spPr>
          <a:xfrm>
            <a:off x="1219200" y="3543300"/>
            <a:ext cx="21945600" cy="4267200"/>
          </a:xfrm>
          <a:prstGeom prst="rect">
            <a:avLst/>
          </a:prstGeom>
        </p:spPr>
        <p:txBody>
          <a:bodyPr anchor="b"/>
          <a:lstStyle>
            <a:lvl1pPr>
              <a:defRPr spc="-128" sz="12800"/>
            </a:lvl1pPr>
          </a:lstStyle>
          <a:p>
            <a:pPr/>
            <a:r>
              <a:t>Presentation Title</a:t>
            </a:r>
          </a:p>
        </p:txBody>
      </p:sp>
      <p:sp>
        <p:nvSpPr>
          <p:cNvPr id="13" name="Body Level One…"/>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Fact information"/>
          <p:cNvSpPr txBox="1"/>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Fact information</a:t>
            </a:r>
          </a:p>
        </p:txBody>
      </p:sp>
      <p:sp>
        <p:nvSpPr>
          <p:cNvPr id="107" name="Body Level One…"/>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a:t>
            </a:r>
          </a:p>
          <a:p>
            <a:pPr lvl="1"/>
            <a:r>
              <a:t/>
            </a:r>
          </a:p>
          <a:p>
            <a:pPr lvl="2"/>
            <a:r>
              <a:t/>
            </a:r>
          </a:p>
          <a:p>
            <a:pPr lvl="3"/>
            <a:r>
              <a:t/>
            </a:r>
          </a:p>
          <a:p>
            <a:pPr lvl="4"/>
            <a:r>
              <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Attribution</a:t>
            </a:r>
          </a:p>
        </p:txBody>
      </p:sp>
      <p:sp>
        <p:nvSpPr>
          <p:cNvPr id="116" name="Body Level One…"/>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Sea against sky at sunset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25" name="Sea against sky at sunset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26" name="Beach and sea at sunset"/>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27"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each and sea at sunset"/>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35"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Beach and sea at sunset"/>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Presentation Title</a:t>
            </a:r>
          </a:p>
        </p:txBody>
      </p:sp>
      <p:sp>
        <p:nvSpPr>
          <p:cNvPr id="23" name="Body Level One…"/>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1pPr>
            <a:lvl2pPr marL="0" indent="4572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2pPr>
            <a:lvl3pPr marL="0" indent="9144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3pPr>
            <a:lvl4pPr marL="0" indent="13716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4pPr>
            <a:lvl5pPr marL="0" indent="1828800" algn="ctr" defTabSz="825500">
              <a:lnSpc>
                <a:spcPct val="100000"/>
              </a:lnSpc>
              <a:spcBef>
                <a:spcPts val="0"/>
              </a:spcBef>
              <a:buSzTx/>
              <a:buNone/>
              <a:defRPr spc="-59" sz="6000">
                <a:solidFill>
                  <a:srgbClr val="FFFFFF"/>
                </a:solidFill>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pc="-29" sz="3000">
                <a:solidFill>
                  <a:srgbClr val="FFFFFF"/>
                </a:solidFill>
                <a:latin typeface="Graphik Medium"/>
                <a:ea typeface="Graphik Medium"/>
                <a:cs typeface="Graphik Medium"/>
                <a:sym typeface="Graphik Medium"/>
              </a:defRPr>
            </a:lvl1pPr>
          </a:lstStyle>
          <a:p>
            <a:pPr/>
            <a:r>
              <a:t>Author and Date</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Slide Title"/>
          <p:cNvSpPr txBox="1"/>
          <p:nvPr>
            <p:ph type="title" hasCustomPrompt="1"/>
          </p:nvPr>
        </p:nvSpPr>
        <p:spPr>
          <a:xfrm>
            <a:off x="1215495" y="4585102"/>
            <a:ext cx="9757338" cy="2540001"/>
          </a:xfrm>
          <a:prstGeom prst="rect">
            <a:avLst/>
          </a:prstGeom>
        </p:spPr>
        <p:txBody>
          <a:bodyPr anchor="b"/>
          <a:lstStyle/>
          <a:p>
            <a:pPr/>
            <a:r>
              <a:t>Slide Title</a:t>
            </a:r>
          </a:p>
        </p:txBody>
      </p:sp>
      <p:sp>
        <p:nvSpPr>
          <p:cNvPr id="33" name="Sea against sky at sunset"/>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Body Level One…"/>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vl2pPr marL="0" indent="457200" algn="ctr" defTabSz="825500">
              <a:lnSpc>
                <a:spcPct val="100000"/>
              </a:lnSpc>
              <a:spcBef>
                <a:spcPts val="0"/>
              </a:spcBef>
              <a:buSzTx/>
              <a:buNone/>
              <a:defRPr spc="-44">
                <a:latin typeface="Graphik Semibold"/>
                <a:ea typeface="Graphik Semibold"/>
                <a:cs typeface="Graphik Semibold"/>
                <a:sym typeface="Graphik Semibold"/>
              </a:defRPr>
            </a:lvl2pPr>
            <a:lvl3pPr marL="0" indent="914400" algn="ctr" defTabSz="825500">
              <a:lnSpc>
                <a:spcPct val="100000"/>
              </a:lnSpc>
              <a:spcBef>
                <a:spcPts val="0"/>
              </a:spcBef>
              <a:buSzTx/>
              <a:buNone/>
              <a:defRPr spc="-44">
                <a:latin typeface="Graphik Semibold"/>
                <a:ea typeface="Graphik Semibold"/>
                <a:cs typeface="Graphik Semibold"/>
                <a:sym typeface="Graphik Semibold"/>
              </a:defRPr>
            </a:lvl3pPr>
            <a:lvl4pPr marL="0" indent="1371600" algn="ctr" defTabSz="825500">
              <a:lnSpc>
                <a:spcPct val="100000"/>
              </a:lnSpc>
              <a:spcBef>
                <a:spcPts val="0"/>
              </a:spcBef>
              <a:buSzTx/>
              <a:buNone/>
              <a:defRPr spc="-44">
                <a:latin typeface="Graphik Semibold"/>
                <a:ea typeface="Graphik Semibold"/>
                <a:cs typeface="Graphik Semibold"/>
                <a:sym typeface="Graphik Semibold"/>
              </a:defRPr>
            </a:lvl4pPr>
            <a:lvl5pPr marL="0" indent="1828800" algn="ctr" defTabSz="825500">
              <a:lnSpc>
                <a:spcPct val="100000"/>
              </a:lnSpc>
              <a:spcBef>
                <a:spcPts val="0"/>
              </a:spcBef>
              <a:buSzTx/>
              <a:buNone/>
              <a:defRPr spc="-44">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4"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xfrm>
            <a:off x="1219200" y="4013200"/>
            <a:ext cx="21945600" cy="8487148"/>
          </a:xfrm>
          <a:prstGeom prst="rect">
            <a:avLst/>
          </a:prstGeom>
        </p:spPr>
        <p:txBody>
          <a:bodyPr numCol="2" spcCol="2558384"/>
          <a:lstStyle/>
          <a:p>
            <a:pPr/>
            <a:r>
              <a:t>Slide bullet text</a:t>
            </a:r>
          </a:p>
          <a:p>
            <a:pPr lvl="1"/>
            <a:r>
              <a:t/>
            </a:r>
          </a:p>
          <a:p>
            <a:pPr lvl="2"/>
            <a:r>
              <a:t/>
            </a:r>
          </a:p>
          <a:p>
            <a:pPr lvl="3"/>
            <a:r>
              <a:t/>
            </a:r>
          </a:p>
          <a:p>
            <a:pPr lvl="4"/>
            <a:r>
              <a:t/>
            </a:r>
          </a:p>
        </p:txBody>
      </p:sp>
      <p:sp>
        <p:nvSpPr>
          <p:cNvPr id="53"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Title"/>
          <p:cNvSpPr txBox="1"/>
          <p:nvPr>
            <p:ph type="title" hasCustomPrompt="1"/>
          </p:nvPr>
        </p:nvSpPr>
        <p:spPr>
          <a:xfrm>
            <a:off x="1219200" y="774700"/>
            <a:ext cx="9753600" cy="1600200"/>
          </a:xfrm>
          <a:prstGeom prst="rect">
            <a:avLst/>
          </a:prstGeom>
        </p:spPr>
        <p:txBody>
          <a:bodyPr/>
          <a:lstStyle/>
          <a:p>
            <a:pPr/>
            <a:r>
              <a:t>Slide Title</a:t>
            </a:r>
          </a:p>
        </p:txBody>
      </p:sp>
      <p:sp>
        <p:nvSpPr>
          <p:cNvPr id="61" name="Sea against sky at sunset"/>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lide Subtitle"/>
          <p:cNvSpPr txBox="1"/>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63" name="Body Level One…"/>
          <p:cNvSpPr txBox="1"/>
          <p:nvPr>
            <p:ph type="body" sz="half" idx="1" hasCustomPrompt="1"/>
          </p:nvPr>
        </p:nvSpPr>
        <p:spPr>
          <a:xfrm>
            <a:off x="1219200" y="4023221"/>
            <a:ext cx="9757569" cy="8384679"/>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xfrm>
            <a:off x="1200403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19200" y="3242270"/>
            <a:ext cx="21945600" cy="6604001"/>
          </a:xfrm>
          <a:prstGeom prst="rect">
            <a:avLst/>
          </a:prstGeom>
        </p:spPr>
        <p:txBody>
          <a:bodyPr anchor="ctr"/>
          <a:lstStyle>
            <a:lvl1pPr>
              <a:defRPr spc="0" sz="12800"/>
            </a:lvl1pPr>
          </a:lstStyle>
          <a:p>
            <a:pPr/>
            <a:r>
              <a:t>Section Title</a:t>
            </a:r>
          </a:p>
        </p:txBody>
      </p:sp>
      <p:sp>
        <p:nvSpPr>
          <p:cNvPr id="72"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prstGeom prst="rect">
            <a:avLst/>
          </a:prstGeom>
        </p:spPr>
        <p:txBody>
          <a:bodyPr/>
          <a:lstStyle/>
          <a:p>
            <a:pPr/>
            <a:r>
              <a:t>Slide Title</a:t>
            </a:r>
          </a:p>
        </p:txBody>
      </p:sp>
      <p:sp>
        <p:nvSpPr>
          <p:cNvPr id="80" name="Slide Subtitle"/>
          <p:cNvSpPr txBox="1"/>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Slide Subtitle</a:t>
            </a:r>
          </a:p>
        </p:txBody>
      </p:sp>
      <p:sp>
        <p:nvSpPr>
          <p:cNvPr id="8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prstGeom prst="rect">
            <a:avLst/>
          </a:prstGeom>
        </p:spPr>
        <p:txBody>
          <a:bodyPr/>
          <a:lstStyle/>
          <a:p>
            <a:pPr/>
            <a:r>
              <a:t>Agenda Title</a:t>
            </a:r>
          </a:p>
        </p:txBody>
      </p:sp>
      <p:sp>
        <p:nvSpPr>
          <p:cNvPr id="89" name="Body Level One…"/>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Agenda Topics</a:t>
            </a:r>
          </a:p>
          <a:p>
            <a:pPr lvl="1"/>
            <a:r>
              <a:t/>
            </a:r>
          </a:p>
          <a:p>
            <a:pPr lvl="2"/>
            <a:r>
              <a:t/>
            </a:r>
          </a:p>
          <a:p>
            <a:pPr lvl="3"/>
            <a:r>
              <a:t/>
            </a:r>
          </a:p>
          <a:p>
            <a:pPr lvl="4"/>
            <a:r>
              <a:t/>
            </a:r>
          </a:p>
        </p:txBody>
      </p:sp>
      <p:sp>
        <p:nvSpPr>
          <p:cNvPr id="90" name="Agenda Subtitle"/>
          <p:cNvSpPr txBox="1"/>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 Semibold"/>
                <a:ea typeface="Graphik Semibold"/>
                <a:cs typeface="Graphik Semibold"/>
                <a:sym typeface="Graphik Semibold"/>
              </a:defRPr>
            </a:lvl1pPr>
          </a:lstStyle>
          <a:p>
            <a:pPr/>
            <a:r>
              <a:t>Agenda Subtitle</a:t>
            </a:r>
          </a:p>
        </p:txBody>
      </p:sp>
      <p:sp>
        <p:nvSpPr>
          <p:cNvPr id="91" name="Slide Number"/>
          <p:cNvSpPr txBox="1"/>
          <p:nvPr>
            <p:ph type="sldNum" sz="quarter" idx="2"/>
          </p:nvPr>
        </p:nvSpPr>
        <p:spPr>
          <a:xfrm>
            <a:off x="12001499" y="1270000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image" Target="../media/image2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foldit.fandom.com/wiki/GDT" TargetMode="External"/><Relationship Id="rId3" Type="http://schemas.openxmlformats.org/officeDocument/2006/relationships/hyperlink" Target="https://foldit.fandom.com/wiki/Foldit_Wiki" TargetMode="External"/><Relationship Id="rId4" Type="http://schemas.openxmlformats.org/officeDocument/2006/relationships/hyperlink" Target="https://fold.it/portal/"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uthor and Date"/>
          <p:cNvSpPr txBox="1"/>
          <p:nvPr>
            <p:ph type="body" idx="21"/>
          </p:nvPr>
        </p:nvSpPr>
        <p:spPr>
          <a:prstGeom prst="rect">
            <a:avLst/>
          </a:prstGeom>
        </p:spPr>
        <p:txBody>
          <a:bodyPr/>
          <a:lstStyle/>
          <a:p>
            <a:pPr/>
          </a:p>
        </p:txBody>
      </p:sp>
      <p:sp>
        <p:nvSpPr>
          <p:cNvPr id="152" name="Single-sequence protein structure prediction using language models from deep learning"/>
          <p:cNvSpPr txBox="1"/>
          <p:nvPr>
            <p:ph type="ctrTitle"/>
          </p:nvPr>
        </p:nvSpPr>
        <p:spPr>
          <a:prstGeom prst="rect">
            <a:avLst/>
          </a:prstGeom>
        </p:spPr>
        <p:txBody>
          <a:bodyPr/>
          <a:lstStyle>
            <a:lvl1pPr defTabSz="1658111">
              <a:defRPr spc="-87" sz="8704"/>
            </a:lvl1pPr>
          </a:lstStyle>
          <a:p>
            <a:pPr/>
            <a:r>
              <a:t>Single-sequence protein structure prediction using language models from deep learning</a:t>
            </a:r>
          </a:p>
        </p:txBody>
      </p:sp>
      <p:sp>
        <p:nvSpPr>
          <p:cNvPr id="15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Results"/>
          <p:cNvSpPr txBox="1"/>
          <p:nvPr>
            <p:ph type="title"/>
          </p:nvPr>
        </p:nvSpPr>
        <p:spPr>
          <a:prstGeom prst="rect">
            <a:avLst/>
          </a:prstGeom>
        </p:spPr>
        <p:txBody>
          <a:bodyPr/>
          <a:lstStyle>
            <a:lvl1pPr algn="l"/>
          </a:lstStyle>
          <a:p>
            <a:pPr/>
            <a:r>
              <a:t>Results</a:t>
            </a:r>
          </a:p>
        </p:txBody>
      </p:sp>
      <p:sp>
        <p:nvSpPr>
          <p:cNvPr id="190" name="Determined the fraction of each secondary structure element (alpha-helix, beta-strand, hydrogen-bonded turn, 3/10-helix, bend, beta-bridge, and 5-helix) to investigate the basis for these differences in performance.…"/>
          <p:cNvSpPr txBox="1"/>
          <p:nvPr>
            <p:ph type="body" idx="1"/>
          </p:nvPr>
        </p:nvSpPr>
        <p:spPr>
          <a:prstGeom prst="rect">
            <a:avLst/>
          </a:prstGeom>
        </p:spPr>
        <p:txBody>
          <a:bodyPr/>
          <a:lstStyle/>
          <a:p>
            <a:pPr/>
            <a:r>
              <a:t>Determined the fraction of each secondary structure element (alpha-helix, beta-strand, hydrogen-bonded turn, 3/10-helix, bend, beta-bridge, and 5-helix) to investigate the basis for these differences in performance.</a:t>
            </a:r>
          </a:p>
          <a:p>
            <a:pPr/>
          </a:p>
          <a:p>
            <a:pPr/>
          </a:p>
          <a:p>
            <a:pPr/>
            <a:r>
              <a:t>We also examined performance as a function of protein length.</a:t>
            </a:r>
          </a:p>
        </p:txBody>
      </p:sp>
      <p:sp>
        <p:nvSpPr>
          <p:cNvPr id="191" name="Predicting structures of proteins with no homologs (Orphan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structures of proteins with no homologs (Orphan proteins)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Results"/>
          <p:cNvSpPr txBox="1"/>
          <p:nvPr>
            <p:ph type="title"/>
          </p:nvPr>
        </p:nvSpPr>
        <p:spPr>
          <a:prstGeom prst="rect">
            <a:avLst/>
          </a:prstGeom>
        </p:spPr>
        <p:txBody>
          <a:bodyPr/>
          <a:lstStyle>
            <a:lvl1pPr algn="l"/>
          </a:lstStyle>
          <a:p>
            <a:pPr/>
            <a:r>
              <a:t>Results</a:t>
            </a:r>
          </a:p>
        </p:txBody>
      </p:sp>
      <p:sp>
        <p:nvSpPr>
          <p:cNvPr id="194" name="RGN2 performs better on proteins rich in bends and on hydrogen-bonded turns interspersing helices, while others (AlphaFold2) better in targets with high fractions of beta-strand and beta-bridges.…"/>
          <p:cNvSpPr txBox="1"/>
          <p:nvPr>
            <p:ph type="body" sz="half" idx="1"/>
          </p:nvPr>
        </p:nvSpPr>
        <p:spPr>
          <a:xfrm>
            <a:off x="1219199" y="3397532"/>
            <a:ext cx="9241212" cy="9099268"/>
          </a:xfrm>
          <a:prstGeom prst="rect">
            <a:avLst/>
          </a:prstGeom>
        </p:spPr>
        <p:txBody>
          <a:bodyPr/>
          <a:lstStyle/>
          <a:p>
            <a:pPr/>
            <a:r>
              <a:t>RGN2 performs better on proteins rich in bends and on hydrogen-bonded turns interspersing helices, while others (AlphaFold2) better in targets with high fractions of beta-strand and beta-bridges.</a:t>
            </a:r>
          </a:p>
          <a:p>
            <a:pPr/>
            <a:r>
              <a:t>RGN2 generally outperformed AF2 on longer proteins.</a:t>
            </a:r>
          </a:p>
        </p:txBody>
      </p:sp>
      <p:sp>
        <p:nvSpPr>
          <p:cNvPr id="195" name="Predicting structures of proteins with no homologs (Orphan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structures of proteins with no homologs (Orphan proteins)</a:t>
            </a:r>
          </a:p>
        </p:txBody>
      </p:sp>
      <p:pic>
        <p:nvPicPr>
          <p:cNvPr id="196" name="Screenshot 2022-01-05 at 17.03.17.png" descr="Screenshot 2022-01-05 at 17.03.17.png"/>
          <p:cNvPicPr>
            <a:picLocks noChangeAspect="1"/>
          </p:cNvPicPr>
          <p:nvPr/>
        </p:nvPicPr>
        <p:blipFill>
          <a:blip r:embed="rId2">
            <a:extLst/>
          </a:blip>
          <a:stretch>
            <a:fillRect/>
          </a:stretch>
        </p:blipFill>
        <p:spPr>
          <a:xfrm>
            <a:off x="10527394" y="4377613"/>
            <a:ext cx="13005810" cy="661092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Results"/>
          <p:cNvSpPr txBox="1"/>
          <p:nvPr>
            <p:ph type="title"/>
          </p:nvPr>
        </p:nvSpPr>
        <p:spPr>
          <a:prstGeom prst="rect">
            <a:avLst/>
          </a:prstGeom>
        </p:spPr>
        <p:txBody>
          <a:bodyPr/>
          <a:lstStyle>
            <a:lvl1pPr algn="l"/>
          </a:lstStyle>
          <a:p>
            <a:pPr/>
            <a:r>
              <a:t>Results</a:t>
            </a:r>
          </a:p>
        </p:txBody>
      </p:sp>
      <p:sp>
        <p:nvSpPr>
          <p:cNvPr id="199" name="RGN2 performs better for alpha helical targets with bends or turns between helical domains, while AlphaFold2 often predicts them as spurious beta strands."/>
          <p:cNvSpPr txBox="1"/>
          <p:nvPr>
            <p:ph type="body" sz="quarter" idx="1"/>
          </p:nvPr>
        </p:nvSpPr>
        <p:spPr>
          <a:xfrm>
            <a:off x="1219199" y="10998466"/>
            <a:ext cx="21747324" cy="1498334"/>
          </a:xfrm>
          <a:prstGeom prst="rect">
            <a:avLst/>
          </a:prstGeom>
        </p:spPr>
        <p:txBody>
          <a:bodyPr/>
          <a:lstStyle>
            <a:lvl1pPr marL="480568" indent="-480568" defTabSz="2145738">
              <a:spcBef>
                <a:spcPts val="2100"/>
              </a:spcBef>
              <a:defRPr sz="3872"/>
            </a:lvl1pPr>
          </a:lstStyle>
          <a:p>
            <a:pPr/>
            <a:r>
              <a:t>RGN2 performs better for alpha helical targets with bends or turns between helical domains, while AlphaFold2 often predicts them as spurious beta strands.</a:t>
            </a:r>
          </a:p>
        </p:txBody>
      </p:sp>
      <p:sp>
        <p:nvSpPr>
          <p:cNvPr id="200" name="Predicting structures of proteins with no homologs (Orphan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structures of proteins with no homologs (Orphan proteins)</a:t>
            </a:r>
          </a:p>
        </p:txBody>
      </p:sp>
      <p:pic>
        <p:nvPicPr>
          <p:cNvPr id="201" name="Screenshot 2022-01-05 at 17.22.53.png" descr="Screenshot 2022-01-05 at 17.22.53.png"/>
          <p:cNvPicPr>
            <a:picLocks noChangeAspect="1"/>
          </p:cNvPicPr>
          <p:nvPr/>
        </p:nvPicPr>
        <p:blipFill>
          <a:blip r:embed="rId2">
            <a:extLst/>
          </a:blip>
          <a:stretch>
            <a:fillRect/>
          </a:stretch>
        </p:blipFill>
        <p:spPr>
          <a:xfrm>
            <a:off x="522091" y="4121691"/>
            <a:ext cx="6014754" cy="6357988"/>
          </a:xfrm>
          <a:prstGeom prst="rect">
            <a:avLst/>
          </a:prstGeom>
          <a:ln w="12700">
            <a:miter lim="400000"/>
          </a:ln>
        </p:spPr>
      </p:pic>
      <p:pic>
        <p:nvPicPr>
          <p:cNvPr id="202" name="Screenshot 2022-01-05 at 17.23.20.png" descr="Screenshot 2022-01-05 at 17.23.20.png"/>
          <p:cNvPicPr>
            <a:picLocks noChangeAspect="1"/>
          </p:cNvPicPr>
          <p:nvPr/>
        </p:nvPicPr>
        <p:blipFill>
          <a:blip r:embed="rId3">
            <a:extLst/>
          </a:blip>
          <a:srcRect l="0" t="0" r="0" b="0"/>
          <a:stretch>
            <a:fillRect/>
          </a:stretch>
        </p:blipFill>
        <p:spPr>
          <a:xfrm>
            <a:off x="6599297" y="4346810"/>
            <a:ext cx="5932228" cy="6248230"/>
          </a:xfrm>
          <a:prstGeom prst="rect">
            <a:avLst/>
          </a:prstGeom>
          <a:ln w="12700">
            <a:miter lim="400000"/>
          </a:ln>
        </p:spPr>
      </p:pic>
      <p:pic>
        <p:nvPicPr>
          <p:cNvPr id="203" name="Screenshot 2022-01-05 at 17.24.29.png" descr="Screenshot 2022-01-05 at 17.24.29.png"/>
          <p:cNvPicPr>
            <a:picLocks noChangeAspect="1"/>
          </p:cNvPicPr>
          <p:nvPr/>
        </p:nvPicPr>
        <p:blipFill>
          <a:blip r:embed="rId4">
            <a:extLst/>
          </a:blip>
          <a:stretch>
            <a:fillRect/>
          </a:stretch>
        </p:blipFill>
        <p:spPr>
          <a:xfrm>
            <a:off x="13068537" y="4458921"/>
            <a:ext cx="5291560" cy="5683528"/>
          </a:xfrm>
          <a:prstGeom prst="rect">
            <a:avLst/>
          </a:prstGeom>
          <a:ln w="12700">
            <a:miter lim="400000"/>
          </a:ln>
        </p:spPr>
      </p:pic>
      <p:pic>
        <p:nvPicPr>
          <p:cNvPr id="204" name="Screenshot 2022-01-05 at 17.24.55.png" descr="Screenshot 2022-01-05 at 17.24.55.png"/>
          <p:cNvPicPr>
            <a:picLocks noChangeAspect="1"/>
          </p:cNvPicPr>
          <p:nvPr/>
        </p:nvPicPr>
        <p:blipFill>
          <a:blip r:embed="rId5">
            <a:extLst/>
          </a:blip>
          <a:stretch>
            <a:fillRect/>
          </a:stretch>
        </p:blipFill>
        <p:spPr>
          <a:xfrm>
            <a:off x="18897245" y="4458921"/>
            <a:ext cx="4989457" cy="568352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Results"/>
          <p:cNvSpPr txBox="1"/>
          <p:nvPr>
            <p:ph type="title"/>
          </p:nvPr>
        </p:nvSpPr>
        <p:spPr>
          <a:prstGeom prst="rect">
            <a:avLst/>
          </a:prstGeom>
        </p:spPr>
        <p:txBody>
          <a:bodyPr/>
          <a:lstStyle>
            <a:lvl1pPr algn="l"/>
          </a:lstStyle>
          <a:p>
            <a:pPr/>
            <a:r>
              <a:t>Results</a:t>
            </a:r>
          </a:p>
        </p:txBody>
      </p:sp>
      <p:sp>
        <p:nvSpPr>
          <p:cNvPr id="207" name="We used a set of 35 proteins generated de novo using the Rosetta energy function"/>
          <p:cNvSpPr txBox="1"/>
          <p:nvPr>
            <p:ph type="body" idx="1"/>
          </p:nvPr>
        </p:nvSpPr>
        <p:spPr>
          <a:prstGeom prst="rect">
            <a:avLst/>
          </a:prstGeom>
        </p:spPr>
        <p:txBody>
          <a:bodyPr/>
          <a:lstStyle/>
          <a:p>
            <a:pPr/>
            <a:r>
              <a:t>We used a set of 35 proteins generated de novo using the Rosetta energy function</a:t>
            </a:r>
          </a:p>
        </p:txBody>
      </p:sp>
      <p:sp>
        <p:nvSpPr>
          <p:cNvPr id="208" name="Predicting the structures of de novo (designed)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the structures of de novo (designed) proteins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Results"/>
          <p:cNvSpPr txBox="1"/>
          <p:nvPr>
            <p:ph type="title"/>
          </p:nvPr>
        </p:nvSpPr>
        <p:spPr>
          <a:prstGeom prst="rect">
            <a:avLst/>
          </a:prstGeom>
        </p:spPr>
        <p:txBody>
          <a:bodyPr/>
          <a:lstStyle>
            <a:lvl1pPr algn="l"/>
          </a:lstStyle>
          <a:p>
            <a:pPr/>
            <a:r>
              <a:t>Results</a:t>
            </a:r>
          </a:p>
        </p:txBody>
      </p:sp>
      <p:sp>
        <p:nvSpPr>
          <p:cNvPr id="211" name="Absolute performance metrics for RGN2 (purple), AF2 (green), and RF (pink) across 35 de novo designed proteins with no known homologs"/>
          <p:cNvSpPr txBox="1"/>
          <p:nvPr>
            <p:ph type="body" sz="half" idx="1"/>
          </p:nvPr>
        </p:nvSpPr>
        <p:spPr>
          <a:xfrm>
            <a:off x="1219200" y="3362806"/>
            <a:ext cx="7807288" cy="9133995"/>
          </a:xfrm>
          <a:prstGeom prst="rect">
            <a:avLst/>
          </a:prstGeom>
        </p:spPr>
        <p:txBody>
          <a:bodyPr/>
          <a:lstStyle/>
          <a:p>
            <a:pPr/>
            <a:r>
              <a:t>Absolute performance metrics for RGN2 (purple), AF2 (green), and RF (pink) across 35 de novo designed proteins with no known homologs</a:t>
            </a:r>
          </a:p>
        </p:txBody>
      </p:sp>
      <p:sp>
        <p:nvSpPr>
          <p:cNvPr id="212" name="Predicting the structures of de novo (designed)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the structures of de novo (designed) proteins</a:t>
            </a:r>
          </a:p>
        </p:txBody>
      </p:sp>
      <p:pic>
        <p:nvPicPr>
          <p:cNvPr id="213" name="Screenshot 2022-01-05 at 17.35.50.png" descr="Screenshot 2022-01-05 at 17.35.50.png"/>
          <p:cNvPicPr>
            <a:picLocks noChangeAspect="1"/>
          </p:cNvPicPr>
          <p:nvPr/>
        </p:nvPicPr>
        <p:blipFill>
          <a:blip r:embed="rId2">
            <a:extLst/>
          </a:blip>
          <a:stretch>
            <a:fillRect/>
          </a:stretch>
        </p:blipFill>
        <p:spPr>
          <a:xfrm>
            <a:off x="10695852" y="4536066"/>
            <a:ext cx="12714939" cy="678747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Results"/>
          <p:cNvSpPr txBox="1"/>
          <p:nvPr>
            <p:ph type="title"/>
          </p:nvPr>
        </p:nvSpPr>
        <p:spPr>
          <a:prstGeom prst="rect">
            <a:avLst/>
          </a:prstGeom>
        </p:spPr>
        <p:txBody>
          <a:bodyPr/>
          <a:lstStyle>
            <a:lvl1pPr algn="l"/>
          </a:lstStyle>
          <a:p>
            <a:pPr/>
            <a:r>
              <a:t>Results</a:t>
            </a:r>
          </a:p>
        </p:txBody>
      </p:sp>
      <p:sp>
        <p:nvSpPr>
          <p:cNvPr id="216" name="Differences in prediction accuracy between RGN2 and AF2/RF are shown for these 35 proteins"/>
          <p:cNvSpPr txBox="1"/>
          <p:nvPr>
            <p:ph type="body" sz="half" idx="1"/>
          </p:nvPr>
        </p:nvSpPr>
        <p:spPr>
          <a:xfrm>
            <a:off x="1219200" y="3860800"/>
            <a:ext cx="8789797" cy="8636000"/>
          </a:xfrm>
          <a:prstGeom prst="rect">
            <a:avLst/>
          </a:prstGeom>
        </p:spPr>
        <p:txBody>
          <a:bodyPr/>
          <a:lstStyle/>
          <a:p>
            <a:pPr/>
            <a:r>
              <a:t>Differences in prediction accuracy between RGN2 and AF2/RF are shown for these 35 proteins</a:t>
            </a:r>
          </a:p>
        </p:txBody>
      </p:sp>
      <p:sp>
        <p:nvSpPr>
          <p:cNvPr id="217" name="Predicting the structures of de novo (designed)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the structures of de novo (designed) proteins</a:t>
            </a:r>
          </a:p>
        </p:txBody>
      </p:sp>
      <p:pic>
        <p:nvPicPr>
          <p:cNvPr id="218" name="Screenshot 2022-01-05 at 17.42.05.png" descr="Screenshot 2022-01-05 at 17.42.05.png"/>
          <p:cNvPicPr>
            <a:picLocks noChangeAspect="1"/>
          </p:cNvPicPr>
          <p:nvPr/>
        </p:nvPicPr>
        <p:blipFill>
          <a:blip r:embed="rId2">
            <a:extLst/>
          </a:blip>
          <a:stretch>
            <a:fillRect/>
          </a:stretch>
        </p:blipFill>
        <p:spPr>
          <a:xfrm>
            <a:off x="10314203" y="3936999"/>
            <a:ext cx="13131801" cy="86360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Results"/>
          <p:cNvSpPr txBox="1"/>
          <p:nvPr>
            <p:ph type="title"/>
          </p:nvPr>
        </p:nvSpPr>
        <p:spPr>
          <a:prstGeom prst="rect">
            <a:avLst/>
          </a:prstGeom>
        </p:spPr>
        <p:txBody>
          <a:bodyPr/>
          <a:lstStyle>
            <a:lvl1pPr algn="l"/>
          </a:lstStyle>
          <a:p>
            <a:pPr/>
            <a:r>
              <a:t>Results</a:t>
            </a:r>
          </a:p>
        </p:txBody>
      </p:sp>
      <p:sp>
        <p:nvSpPr>
          <p:cNvPr id="221" name="Stacked bar chart shows the relative fractions of secondary structure elements in 35 de novo proteins. AF2 outperforms RGN2 on proteins with high beta-sheet content."/>
          <p:cNvSpPr txBox="1"/>
          <p:nvPr>
            <p:ph type="body" sz="quarter" idx="1"/>
          </p:nvPr>
        </p:nvSpPr>
        <p:spPr>
          <a:xfrm>
            <a:off x="1219200" y="3624828"/>
            <a:ext cx="7161257" cy="8871972"/>
          </a:xfrm>
          <a:prstGeom prst="rect">
            <a:avLst/>
          </a:prstGeom>
        </p:spPr>
        <p:txBody>
          <a:bodyPr/>
          <a:lstStyle/>
          <a:p>
            <a:pPr/>
            <a:r>
              <a:t>Stacked bar chart shows the relative fractions of secondary structure elements in 35 de novo proteins. AF2 outperforms RGN2 on proteins with high beta-sheet content.</a:t>
            </a:r>
          </a:p>
        </p:txBody>
      </p:sp>
      <p:sp>
        <p:nvSpPr>
          <p:cNvPr id="222" name="Predicting the structures of de novo (designed)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the structures of de novo (designed) proteins</a:t>
            </a:r>
          </a:p>
        </p:txBody>
      </p:sp>
      <p:pic>
        <p:nvPicPr>
          <p:cNvPr id="223" name="Screenshot 2022-01-05 at 18.50.59.png" descr="Screenshot 2022-01-05 at 18.50.59.png"/>
          <p:cNvPicPr>
            <a:picLocks noChangeAspect="1"/>
          </p:cNvPicPr>
          <p:nvPr/>
        </p:nvPicPr>
        <p:blipFill>
          <a:blip r:embed="rId2">
            <a:extLst/>
          </a:blip>
          <a:stretch>
            <a:fillRect/>
          </a:stretch>
        </p:blipFill>
        <p:spPr>
          <a:xfrm>
            <a:off x="8533902" y="3457064"/>
            <a:ext cx="15455901" cy="92075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Results"/>
          <p:cNvSpPr txBox="1"/>
          <p:nvPr>
            <p:ph type="title"/>
          </p:nvPr>
        </p:nvSpPr>
        <p:spPr>
          <a:prstGeom prst="rect">
            <a:avLst/>
          </a:prstGeom>
        </p:spPr>
        <p:txBody>
          <a:bodyPr/>
          <a:lstStyle>
            <a:lvl1pPr algn="l"/>
          </a:lstStyle>
          <a:p>
            <a:pPr/>
            <a:r>
              <a:t>Results</a:t>
            </a:r>
          </a:p>
        </p:txBody>
      </p:sp>
      <p:sp>
        <p:nvSpPr>
          <p:cNvPr id="226" name="87% of 6D0T is a beta sheet arranged in a radially symmetric manner, where AF2 outperforms RGN2.…"/>
          <p:cNvSpPr txBox="1"/>
          <p:nvPr>
            <p:ph type="body" sz="quarter" idx="1"/>
          </p:nvPr>
        </p:nvSpPr>
        <p:spPr>
          <a:xfrm>
            <a:off x="1219199" y="10471787"/>
            <a:ext cx="21945601" cy="2025013"/>
          </a:xfrm>
          <a:prstGeom prst="rect">
            <a:avLst/>
          </a:prstGeom>
        </p:spPr>
        <p:txBody>
          <a:bodyPr/>
          <a:lstStyle/>
          <a:p>
            <a:pPr marL="349503" indent="-349503" defTabSz="1560536">
              <a:spcBef>
                <a:spcPts val="1500"/>
              </a:spcBef>
              <a:defRPr sz="2816"/>
            </a:pPr>
            <a:r>
              <a:t>87% of 6D0T is a beta sheet arranged in a radially symmetric manner, where AF2 outperforms RGN2.</a:t>
            </a:r>
          </a:p>
          <a:p>
            <a:pPr marL="349503" indent="-349503" defTabSz="1560536">
              <a:spcBef>
                <a:spcPts val="1500"/>
              </a:spcBef>
              <a:defRPr sz="2816"/>
            </a:pPr>
            <a:r>
              <a:t>RGN2 outperforms AF2 on 6TJ1 which comprises alpha helices held in place by hydrogen-bonded turns.</a:t>
            </a:r>
          </a:p>
          <a:p>
            <a:pPr marL="349503" indent="-349503" defTabSz="1560536">
              <a:spcBef>
                <a:spcPts val="1500"/>
              </a:spcBef>
              <a:defRPr sz="2816"/>
            </a:pPr>
            <a:r>
              <a:t>The author suggests a hybrid model may render better results.</a:t>
            </a:r>
          </a:p>
        </p:txBody>
      </p:sp>
      <p:sp>
        <p:nvSpPr>
          <p:cNvPr id="227" name="Predicting the structures of de novo (designed)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the structures of de novo (designed) proteins</a:t>
            </a:r>
          </a:p>
        </p:txBody>
      </p:sp>
      <p:pic>
        <p:nvPicPr>
          <p:cNvPr id="228" name="Screenshot 2022-01-05 at 18.56.19.png" descr="Screenshot 2022-01-05 at 18.56.19.png"/>
          <p:cNvPicPr>
            <a:picLocks noChangeAspect="1"/>
          </p:cNvPicPr>
          <p:nvPr/>
        </p:nvPicPr>
        <p:blipFill>
          <a:blip r:embed="rId2">
            <a:extLst/>
          </a:blip>
          <a:stretch>
            <a:fillRect/>
          </a:stretch>
        </p:blipFill>
        <p:spPr>
          <a:xfrm>
            <a:off x="3715382" y="3332973"/>
            <a:ext cx="15824201" cy="70231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sults"/>
          <p:cNvSpPr txBox="1"/>
          <p:nvPr>
            <p:ph type="title"/>
          </p:nvPr>
        </p:nvSpPr>
        <p:spPr>
          <a:prstGeom prst="rect">
            <a:avLst/>
          </a:prstGeom>
        </p:spPr>
        <p:txBody>
          <a:bodyPr/>
          <a:lstStyle>
            <a:lvl1pPr algn="l"/>
          </a:lstStyle>
          <a:p>
            <a:pPr/>
            <a:r>
              <a:t>Results</a:t>
            </a:r>
          </a:p>
        </p:txBody>
      </p:sp>
      <p:sp>
        <p:nvSpPr>
          <p:cNvPr id="231" name="Slide bullet text"/>
          <p:cNvSpPr txBox="1"/>
          <p:nvPr>
            <p:ph type="body" idx="1"/>
          </p:nvPr>
        </p:nvSpPr>
        <p:spPr>
          <a:prstGeom prst="rect">
            <a:avLst/>
          </a:prstGeom>
        </p:spPr>
        <p:txBody>
          <a:bodyPr/>
          <a:lstStyle/>
          <a:p>
            <a:pPr/>
          </a:p>
        </p:txBody>
      </p:sp>
      <p:sp>
        <p:nvSpPr>
          <p:cNvPr id="232" name="RGN2 prediction speed"/>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RGN2 prediction speed</a:t>
            </a:r>
          </a:p>
        </p:txBody>
      </p:sp>
      <p:pic>
        <p:nvPicPr>
          <p:cNvPr id="233" name="Screenshot 2022-01-05 at 19.13.07.png" descr="Screenshot 2022-01-05 at 19.13.07.png"/>
          <p:cNvPicPr>
            <a:picLocks noChangeAspect="1"/>
          </p:cNvPicPr>
          <p:nvPr/>
        </p:nvPicPr>
        <p:blipFill>
          <a:blip r:embed="rId2">
            <a:extLst/>
          </a:blip>
          <a:stretch>
            <a:fillRect/>
          </a:stretch>
        </p:blipFill>
        <p:spPr>
          <a:xfrm>
            <a:off x="3320793" y="3264119"/>
            <a:ext cx="17742414" cy="9981762"/>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Methods"/>
          <p:cNvSpPr txBox="1"/>
          <p:nvPr>
            <p:ph type="title"/>
          </p:nvPr>
        </p:nvSpPr>
        <p:spPr>
          <a:prstGeom prst="rect">
            <a:avLst/>
          </a:prstGeom>
        </p:spPr>
        <p:txBody>
          <a:bodyPr/>
          <a:lstStyle>
            <a:lvl1pPr algn="l"/>
          </a:lstStyle>
          <a:p>
            <a:pPr/>
            <a:r>
              <a:t>Methods</a:t>
            </a:r>
          </a:p>
        </p:txBody>
      </p:sp>
      <p:sp>
        <p:nvSpPr>
          <p:cNvPr id="236" name="AminoBERT…"/>
          <p:cNvSpPr txBox="1"/>
          <p:nvPr>
            <p:ph type="body" idx="1"/>
          </p:nvPr>
        </p:nvSpPr>
        <p:spPr>
          <a:prstGeom prst="rect">
            <a:avLst/>
          </a:prstGeom>
        </p:spPr>
        <p:txBody>
          <a:bodyPr/>
          <a:lstStyle/>
          <a:p>
            <a:pPr>
              <a:lnSpc>
                <a:spcPct val="310000"/>
              </a:lnSpc>
            </a:pPr>
            <a:r>
              <a:t>AminoBERT</a:t>
            </a:r>
          </a:p>
          <a:p>
            <a:pPr>
              <a:lnSpc>
                <a:spcPct val="310000"/>
              </a:lnSpc>
            </a:pPr>
            <a:r>
              <a:t>Geometry module</a:t>
            </a:r>
          </a:p>
          <a:p>
            <a:pPr>
              <a:lnSpc>
                <a:spcPct val="310000"/>
              </a:lnSpc>
            </a:pPr>
            <a:r>
              <a:t>Structure refinement in RGN2</a:t>
            </a:r>
          </a:p>
        </p:txBody>
      </p:sp>
      <p:sp>
        <p:nvSpPr>
          <p:cNvPr id="237" name="Slide Subtitle"/>
          <p:cNvSpPr txBox="1"/>
          <p:nvPr>
            <p:ph type="body" idx="21"/>
          </p:nvPr>
        </p:nvSpPr>
        <p:spPr>
          <a:prstGeom prst="rect">
            <a:avLst/>
          </a:prstGeom>
        </p:spPr>
        <p:txBody>
          <a:bodyPr/>
          <a:lstStyle/>
          <a:p>
            <a:pPr algn="l">
              <a:defRPr b="1" i="1">
                <a:latin typeface="Graphik"/>
                <a:ea typeface="Graphik"/>
                <a:cs typeface="Graphik"/>
                <a:sym typeface="Graphik"/>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Motivations…"/>
          <p:cNvSpPr txBox="1"/>
          <p:nvPr>
            <p:ph type="body" idx="1"/>
          </p:nvPr>
        </p:nvSpPr>
        <p:spPr>
          <a:xfrm>
            <a:off x="1219199" y="1215652"/>
            <a:ext cx="21945601" cy="11284696"/>
          </a:xfrm>
          <a:prstGeom prst="rect">
            <a:avLst/>
          </a:prstGeom>
        </p:spPr>
        <p:txBody>
          <a:bodyPr anchor="ctr"/>
          <a:lstStyle/>
          <a:p>
            <a:pPr>
              <a:lnSpc>
                <a:spcPct val="350000"/>
              </a:lnSpc>
            </a:pPr>
            <a:r>
              <a:t>Motivations</a:t>
            </a:r>
          </a:p>
          <a:p>
            <a:pPr>
              <a:lnSpc>
                <a:spcPct val="350000"/>
              </a:lnSpc>
            </a:pPr>
            <a:r>
              <a:t>Results</a:t>
            </a:r>
          </a:p>
          <a:p>
            <a:pPr>
              <a:lnSpc>
                <a:spcPct val="350000"/>
              </a:lnSpc>
            </a:pPr>
            <a:r>
              <a:t>Methods</a:t>
            </a:r>
          </a:p>
          <a:p>
            <a:pPr>
              <a:lnSpc>
                <a:spcPct val="350000"/>
              </a:lnSpc>
            </a:pPr>
            <a:r>
              <a:t>Discussion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Methods"/>
          <p:cNvSpPr txBox="1"/>
          <p:nvPr>
            <p:ph type="title"/>
          </p:nvPr>
        </p:nvSpPr>
        <p:spPr>
          <a:prstGeom prst="rect">
            <a:avLst/>
          </a:prstGeom>
        </p:spPr>
        <p:txBody>
          <a:bodyPr/>
          <a:lstStyle>
            <a:lvl1pPr algn="l"/>
          </a:lstStyle>
          <a:p>
            <a:pPr/>
            <a:r>
              <a:t>Methods</a:t>
            </a:r>
          </a:p>
        </p:txBody>
      </p:sp>
      <p:sp>
        <p:nvSpPr>
          <p:cNvPr id="240" name="Randomly select sequence for chunk permutation.…"/>
          <p:cNvSpPr txBox="1"/>
          <p:nvPr>
            <p:ph type="body" idx="1"/>
          </p:nvPr>
        </p:nvSpPr>
        <p:spPr>
          <a:prstGeom prst="rect">
            <a:avLst/>
          </a:prstGeom>
        </p:spPr>
        <p:txBody>
          <a:bodyPr/>
          <a:lstStyle/>
          <a:p>
            <a:pPr marL="518794" indent="-518794" defTabSz="2316421">
              <a:spcBef>
                <a:spcPts val="2200"/>
              </a:spcBef>
              <a:defRPr sz="4180"/>
            </a:pPr>
            <a:r>
              <a:t>Randomly select sequence for chunk permutation.</a:t>
            </a:r>
          </a:p>
          <a:p>
            <a:pPr marL="518794" indent="-518794" defTabSz="2316421">
              <a:spcBef>
                <a:spcPts val="2200"/>
              </a:spcBef>
              <a:defRPr sz="4180"/>
            </a:pPr>
            <a:r>
              <a:t>Randomly select some sentences for masked language modelling.</a:t>
            </a:r>
          </a:p>
          <a:p>
            <a:pPr marL="518794" indent="-518794" defTabSz="2316421">
              <a:spcBef>
                <a:spcPts val="2200"/>
              </a:spcBef>
              <a:defRPr sz="4180"/>
            </a:pPr>
            <a:r>
              <a:t>Loss function:</a:t>
            </a:r>
          </a:p>
          <a:p>
            <a:pPr marL="518794" indent="-518794" defTabSz="2316421">
              <a:spcBef>
                <a:spcPts val="2200"/>
              </a:spcBef>
              <a:defRPr sz="4180"/>
            </a:pPr>
            <a14:m>
              <m:oMathPara>
                <m:oMathParaPr>
                  <m:jc m:val="left"/>
                </m:oMathParaPr>
                <m:oMath>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q</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I</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q</m:t>
                  </m:r>
                  <m:r>
                    <a:rPr xmlns:a="http://schemas.openxmlformats.org/drawingml/2006/main" sz="3200" i="1">
                      <a:solidFill>
                        <a:srgbClr val="000000"/>
                      </a:solidFill>
                      <a:latin typeface="Cambria Math" panose="02040503050406030204" pitchFamily="18" charset="0"/>
                    </a:rPr>
                    <m:t>i</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c</m:t>
                  </m:r>
                  <m:r>
                    <a:rPr xmlns:a="http://schemas.openxmlformats.org/drawingml/2006/main" sz="3200" i="1">
                      <a:solidFill>
                        <a:srgbClr val="000000"/>
                      </a:solidFill>
                      <a:latin typeface="Cambria Math" panose="02040503050406030204" pitchFamily="18" charset="0"/>
                    </a:rPr>
                    <m:t>h</m:t>
                  </m:r>
                  <m:r>
                    <a:rPr xmlns:a="http://schemas.openxmlformats.org/drawingml/2006/main" sz="3200" i="1">
                      <a:solidFill>
                        <a:srgbClr val="000000"/>
                      </a:solidFill>
                      <a:latin typeface="Cambria Math" panose="02040503050406030204" pitchFamily="18" charset="0"/>
                    </a:rPr>
                    <m:t>u</m:t>
                  </m:r>
                  <m:r>
                    <a:rPr xmlns:a="http://schemas.openxmlformats.org/drawingml/2006/main" sz="3200" i="1">
                      <a:solidFill>
                        <a:srgbClr val="000000"/>
                      </a:solidFill>
                      <a:latin typeface="Cambria Math" panose="02040503050406030204" pitchFamily="18" charset="0"/>
                    </a:rPr>
                    <m:t>n</m:t>
                  </m:r>
                  <m:r>
                    <a:rPr xmlns:a="http://schemas.openxmlformats.org/drawingml/2006/main" sz="3200" i="1">
                      <a:solidFill>
                        <a:srgbClr val="000000"/>
                      </a:solidFill>
                      <a:latin typeface="Cambria Math" panose="02040503050406030204" pitchFamily="18" charset="0"/>
                    </a:rPr>
                    <m:t>k</m:t>
                  </m:r>
                  <m:r>
                    <a:rPr xmlns:a="http://schemas.openxmlformats.org/drawingml/2006/main" sz="3200" i="1">
                      <a:solidFill>
                        <a:srgbClr val="000000"/>
                      </a:solidFill>
                      <a:latin typeface="Cambria Math" panose="02040503050406030204" pitchFamily="18" charset="0"/>
                    </a:rPr>
                    <m:t>p</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r</m:t>
                  </m:r>
                  <m:r>
                    <a:rPr xmlns:a="http://schemas.openxmlformats.org/drawingml/2006/main" sz="3200" i="1">
                      <a:solidFill>
                        <a:srgbClr val="000000"/>
                      </a:solidFill>
                      <a:latin typeface="Cambria Math" panose="02040503050406030204" pitchFamily="18" charset="0"/>
                    </a:rPr>
                    <m:t>m</m:t>
                  </m:r>
                  <m:r>
                    <a:rPr xmlns:a="http://schemas.openxmlformats.org/drawingml/2006/main" sz="3200" i="1">
                      <a:solidFill>
                        <a:srgbClr val="000000"/>
                      </a:solidFill>
                      <a:latin typeface="Cambria Math" panose="02040503050406030204" pitchFamily="18" charset="0"/>
                    </a:rPr>
                    <m:t>u</m:t>
                  </m:r>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d</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c</m:t>
                  </m:r>
                  <m:r>
                    <a:rPr xmlns:a="http://schemas.openxmlformats.org/drawingml/2006/main" sz="3200" i="1">
                      <a:solidFill>
                        <a:srgbClr val="000000"/>
                      </a:solidFill>
                      <a:latin typeface="Cambria Math" panose="02040503050406030204" pitchFamily="18" charset="0"/>
                    </a:rPr>
                    <m:t>h</m:t>
                  </m:r>
                  <m:r>
                    <a:rPr xmlns:a="http://schemas.openxmlformats.org/drawingml/2006/main" sz="3200" i="1">
                      <a:solidFill>
                        <a:srgbClr val="000000"/>
                      </a:solidFill>
                      <a:latin typeface="Cambria Math" panose="02040503050406030204" pitchFamily="18" charset="0"/>
                    </a:rPr>
                    <m:t>u</m:t>
                  </m:r>
                  <m:r>
                    <a:rPr xmlns:a="http://schemas.openxmlformats.org/drawingml/2006/main" sz="3200" i="1">
                      <a:solidFill>
                        <a:srgbClr val="000000"/>
                      </a:solidFill>
                      <a:latin typeface="Cambria Math" panose="02040503050406030204" pitchFamily="18" charset="0"/>
                    </a:rPr>
                    <m:t>n</m:t>
                  </m:r>
                  <m:r>
                    <a:rPr xmlns:a="http://schemas.openxmlformats.org/drawingml/2006/main" sz="3200" i="1">
                      <a:solidFill>
                        <a:srgbClr val="000000"/>
                      </a:solidFill>
                      <a:latin typeface="Cambria Math" panose="02040503050406030204" pitchFamily="18" charset="0"/>
                    </a:rPr>
                    <m:t>k</m:t>
                  </m:r>
                  <m:r>
                    <a:rPr xmlns:a="http://schemas.openxmlformats.org/drawingml/2006/main" sz="3200" i="1">
                      <a:solidFill>
                        <a:srgbClr val="000000"/>
                      </a:solidFill>
                      <a:latin typeface="Cambria Math" panose="02040503050406030204" pitchFamily="18" charset="0"/>
                    </a:rPr>
                    <m:t>_</m:t>
                  </m:r>
                  <m:r>
                    <a:rPr xmlns:a="http://schemas.openxmlformats.org/drawingml/2006/main" sz="3200" i="1">
                      <a:solidFill>
                        <a:srgbClr val="000000"/>
                      </a:solidFill>
                      <a:latin typeface="Cambria Math" panose="02040503050406030204" pitchFamily="18" charset="0"/>
                    </a:rPr>
                    <m:t>p</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r</m:t>
                  </m:r>
                  <m:r>
                    <a:rPr xmlns:a="http://schemas.openxmlformats.org/drawingml/2006/main" sz="3200" i="1">
                      <a:solidFill>
                        <a:srgbClr val="000000"/>
                      </a:solidFill>
                      <a:latin typeface="Cambria Math" panose="02040503050406030204" pitchFamily="18" charset="0"/>
                    </a:rPr>
                    <m:t>m</m:t>
                  </m:r>
                  <m:r>
                    <a:rPr xmlns:a="http://schemas.openxmlformats.org/drawingml/2006/main" sz="3200" i="1">
                      <a:solidFill>
                        <a:srgbClr val="000000"/>
                      </a:solidFill>
                      <a:latin typeface="Cambria Math" panose="02040503050406030204" pitchFamily="18" charset="0"/>
                    </a:rPr>
                    <m:t>u</m:t>
                  </m:r>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a</m:t>
                  </m:r>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i</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n</m:t>
                  </m:r>
                  <m:r>
                    <a:rPr xmlns:a="http://schemas.openxmlformats.org/drawingml/2006/main" sz="3200" i="1">
                      <a:solidFill>
                        <a:srgbClr val="000000"/>
                      </a:solidFill>
                      <a:latin typeface="Cambria Math" panose="02040503050406030204" pitchFamily="18" charset="0"/>
                    </a:rPr>
                    <m:t>_</m:t>
                  </m:r>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q</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1</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I</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q</m:t>
                  </m:r>
                  <m:r>
                    <a:rPr xmlns:a="http://schemas.openxmlformats.org/drawingml/2006/main" sz="3200" i="1">
                      <a:solidFill>
                        <a:srgbClr val="000000"/>
                      </a:solidFill>
                      <a:latin typeface="Cambria Math" panose="02040503050406030204" pitchFamily="18" charset="0"/>
                    </a:rPr>
                    <m:t>i</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g</m:t>
                  </m:r>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b</m:t>
                  </m:r>
                  <m:r>
                    <a:rPr xmlns:a="http://schemas.openxmlformats.org/drawingml/2006/main" sz="3200" i="1">
                      <a:solidFill>
                        <a:srgbClr val="000000"/>
                      </a:solidFill>
                      <a:latin typeface="Cambria Math" panose="02040503050406030204" pitchFamily="18" charset="0"/>
                    </a:rPr>
                    <m:t>a</m:t>
                  </m:r>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y</m:t>
                  </m:r>
                  <m:r>
                    <a:rPr xmlns:a="http://schemas.openxmlformats.org/drawingml/2006/main" sz="3200" i="1">
                      <a:solidFill>
                        <a:srgbClr val="000000"/>
                      </a:solidFill>
                      <a:latin typeface="Cambria Math" panose="02040503050406030204" pitchFamily="18" charset="0"/>
                    </a:rPr>
                    <m:t>p</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r</m:t>
                  </m:r>
                  <m:r>
                    <a:rPr xmlns:a="http://schemas.openxmlformats.org/drawingml/2006/main" sz="3200" i="1">
                      <a:solidFill>
                        <a:srgbClr val="000000"/>
                      </a:solidFill>
                      <a:latin typeface="Cambria Math" panose="02040503050406030204" pitchFamily="18" charset="0"/>
                    </a:rPr>
                    <m:t>t</m:t>
                  </m:r>
                  <m:r>
                    <a:rPr xmlns:a="http://schemas.openxmlformats.org/drawingml/2006/main" sz="3200" i="1">
                      <a:solidFill>
                        <a:srgbClr val="000000"/>
                      </a:solidFill>
                      <a:latin typeface="Cambria Math" panose="02040503050406030204" pitchFamily="18" charset="0"/>
                    </a:rPr>
                    <m:t>u</m:t>
                  </m:r>
                  <m:r>
                    <a:rPr xmlns:a="http://schemas.openxmlformats.org/drawingml/2006/main" sz="3200" i="1">
                      <a:solidFill>
                        <a:srgbClr val="000000"/>
                      </a:solidFill>
                      <a:latin typeface="Cambria Math" panose="02040503050406030204" pitchFamily="18" charset="0"/>
                    </a:rPr>
                    <m:t>r</m:t>
                  </m:r>
                  <m:r>
                    <a:rPr xmlns:a="http://schemas.openxmlformats.org/drawingml/2006/main" sz="3200" i="1">
                      <a:solidFill>
                        <a:srgbClr val="000000"/>
                      </a:solidFill>
                      <a:latin typeface="Cambria Math" panose="02040503050406030204" pitchFamily="18" charset="0"/>
                    </a:rPr>
                    <m:t>b</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d</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m</m:t>
                  </m:r>
                  <m:r>
                    <a:rPr xmlns:a="http://schemas.openxmlformats.org/drawingml/2006/main" sz="3200" i="1">
                      <a:solidFill>
                        <a:srgbClr val="000000"/>
                      </a:solidFill>
                      <a:latin typeface="Cambria Math" panose="02040503050406030204" pitchFamily="18" charset="0"/>
                    </a:rPr>
                    <m:t>a</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k</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d</m:t>
                  </m:r>
                  <m:r>
                    <a:rPr xmlns:a="http://schemas.openxmlformats.org/drawingml/2006/main" sz="3200" i="1">
                      <a:solidFill>
                        <a:srgbClr val="000000"/>
                      </a:solidFill>
                      <a:latin typeface="Cambria Math" panose="02040503050406030204" pitchFamily="18" charset="0"/>
                    </a:rPr>
                    <m:t>_</m:t>
                  </m:r>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m</m:t>
                  </m:r>
                  <m:r>
                    <a:rPr xmlns:a="http://schemas.openxmlformats.org/drawingml/2006/main" sz="3200" i="1">
                      <a:solidFill>
                        <a:srgbClr val="000000"/>
                      </a:solidFill>
                      <a:latin typeface="Cambria Math" panose="02040503050406030204" pitchFamily="18" charset="0"/>
                    </a:rPr>
                    <m:t>_</m:t>
                  </m:r>
                  <m:r>
                    <a:rPr xmlns:a="http://schemas.openxmlformats.org/drawingml/2006/main" sz="3200" i="1">
                      <a:solidFill>
                        <a:srgbClr val="000000"/>
                      </a:solidFill>
                      <a:latin typeface="Cambria Math" panose="02040503050406030204" pitchFamily="18" charset="0"/>
                    </a:rPr>
                    <m:t>l</m:t>
                  </m:r>
                  <m:r>
                    <a:rPr xmlns:a="http://schemas.openxmlformats.org/drawingml/2006/main" sz="3200" i="1">
                      <a:solidFill>
                        <a:srgbClr val="000000"/>
                      </a:solidFill>
                      <a:latin typeface="Cambria Math" panose="02040503050406030204" pitchFamily="18" charset="0"/>
                    </a:rPr>
                    <m:t>o</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m:t>
                  </m:r>
                  <m:r>
                    <a:rPr xmlns:a="http://schemas.openxmlformats.org/drawingml/2006/main" sz="3200" i="1">
                      <a:solidFill>
                        <a:srgbClr val="000000"/>
                      </a:solidFill>
                      <a:latin typeface="Cambria Math" panose="02040503050406030204" pitchFamily="18" charset="0"/>
                    </a:rPr>
                    <m:t>s</m:t>
                  </m:r>
                  <m:r>
                    <a:rPr xmlns:a="http://schemas.openxmlformats.org/drawingml/2006/main" sz="3200" i="1">
                      <a:solidFill>
                        <a:srgbClr val="000000"/>
                      </a:solidFill>
                      <a:latin typeface="Cambria Math" panose="02040503050406030204" pitchFamily="18" charset="0"/>
                    </a:rPr>
                    <m:t>e</m:t>
                  </m:r>
                  <m:r>
                    <a:rPr xmlns:a="http://schemas.openxmlformats.org/drawingml/2006/main" sz="3200" i="1">
                      <a:solidFill>
                        <a:srgbClr val="000000"/>
                      </a:solidFill>
                      <a:latin typeface="Cambria Math" panose="02040503050406030204" pitchFamily="18" charset="0"/>
                    </a:rPr>
                    <m:t>q</m:t>
                  </m:r>
                  <m:r>
                    <a:rPr xmlns:a="http://schemas.openxmlformats.org/drawingml/2006/main" sz="3200" i="1">
                      <a:solidFill>
                        <a:srgbClr val="000000"/>
                      </a:solidFill>
                      <a:latin typeface="Cambria Math" panose="02040503050406030204" pitchFamily="18" charset="0"/>
                    </a:rPr>
                    <m:t>)</m:t>
                  </m:r>
                </m:oMath>
              </m:oMathPara>
            </a14:m>
          </a:p>
          <a:p>
            <a:pPr marL="518794" indent="-518794" defTabSz="2316421">
              <a:spcBef>
                <a:spcPts val="2200"/>
              </a:spcBef>
              <a:defRPr sz="4180"/>
            </a:pPr>
            <a:r>
              <a:t>I[x] is the indicator of the event x</a:t>
            </a:r>
          </a:p>
          <a:p>
            <a:pPr marL="518794" indent="-518794" defTabSz="2316421">
              <a:spcBef>
                <a:spcPts val="2200"/>
              </a:spcBef>
              <a:defRPr sz="4180"/>
            </a:pPr>
            <a:r>
              <a:t>Chunk_permutation_loss(seq) is a standard cross entropy loss reflecting the classification accuracy of predicting whether seq has been chunk permuted.</a:t>
            </a:r>
          </a:p>
          <a:p>
            <a:pPr marL="518794" indent="-518794" defTabSz="2316421">
              <a:spcBef>
                <a:spcPts val="2200"/>
              </a:spcBef>
              <a:defRPr sz="4180"/>
            </a:pPr>
            <a:r>
              <a:t>masked_lm_loss(seq) is the standard masked language modelling loss as described in BERT.</a:t>
            </a:r>
          </a:p>
        </p:txBody>
      </p:sp>
      <p:sp>
        <p:nvSpPr>
          <p:cNvPr id="241" name="AminoBER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AminoBERT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Methods"/>
          <p:cNvSpPr txBox="1"/>
          <p:nvPr>
            <p:ph type="title"/>
          </p:nvPr>
        </p:nvSpPr>
        <p:spPr>
          <a:prstGeom prst="rect">
            <a:avLst/>
          </a:prstGeom>
        </p:spPr>
        <p:txBody>
          <a:bodyPr/>
          <a:lstStyle>
            <a:lvl1pPr algn="l"/>
          </a:lstStyle>
          <a:p>
            <a:pPr/>
            <a:r>
              <a:t>Methods</a:t>
            </a:r>
          </a:p>
        </p:txBody>
      </p:sp>
      <p:sp>
        <p:nvSpPr>
          <p:cNvPr id="244" name="The trace of   can be thought of as a one-dimensional discrete open curve, characterised by a bond and torsion angle at each residue.…"/>
          <p:cNvSpPr txBox="1"/>
          <p:nvPr>
            <p:ph type="body" idx="1"/>
          </p:nvPr>
        </p:nvSpPr>
        <p:spPr>
          <a:prstGeom prst="rect">
            <a:avLst/>
          </a:prstGeom>
        </p:spPr>
        <p:txBody>
          <a:bodyPr/>
          <a:lstStyle/>
          <a:p>
            <a:pPr/>
            <a:r>
              <a:t>The trace of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can be thought of as a one-dimensional discrete open curve, characterised by a bond and torsion angle at each residue.</a:t>
            </a:r>
          </a:p>
          <a:p>
            <a:pPr/>
            <a14:m>
              <m:oMath>
                <m:sSub>
                  <m:e>
                    <m:r>
                      <a:rPr xmlns:a="http://schemas.openxmlformats.org/drawingml/2006/main" sz="5750" i="1">
                        <a:solidFill>
                          <a:srgbClr val="000000"/>
                        </a:solidFill>
                        <a:latin typeface="Cambria Math" panose="02040503050406030204" pitchFamily="18" charset="0"/>
                      </a:rPr>
                      <m:t>r</m:t>
                    </m:r>
                  </m:e>
                  <m:sub>
                    <m:r>
                      <a:rPr xmlns:a="http://schemas.openxmlformats.org/drawingml/2006/main" sz="5750" i="1">
                        <a:solidFill>
                          <a:srgbClr val="000000"/>
                        </a:solidFill>
                        <a:latin typeface="Cambria Math" panose="02040503050406030204" pitchFamily="18" charset="0"/>
                      </a:rPr>
                      <m:t>i</m:t>
                    </m:r>
                  </m:sub>
                </m:sSub>
              </m:oMath>
            </a14:m>
            <a:r>
              <a:t> denotes the vector characterising the position of a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 at the i-th vertex (a triplet orthonormal vectors base)</a:t>
            </a:r>
          </a:p>
          <a:p>
            <a:pPr/>
            <a:r>
              <a:t>Then define a unit tangent vector along an edge connecting two consecutive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atoms</a:t>
            </a:r>
          </a:p>
        </p:txBody>
      </p:sp>
      <p:sp>
        <p:nvSpPr>
          <p:cNvPr id="245" name="Geometry modu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Geometry module</a:t>
            </a:r>
          </a:p>
        </p:txBody>
      </p:sp>
      <p:pic>
        <p:nvPicPr>
          <p:cNvPr id="246" name="Screenshot 2022-01-06 at 14.28.23.png" descr="Screenshot 2022-01-06 at 14.28.23.png"/>
          <p:cNvPicPr>
            <a:picLocks noChangeAspect="1"/>
          </p:cNvPicPr>
          <p:nvPr/>
        </p:nvPicPr>
        <p:blipFill>
          <a:blip r:embed="rId2">
            <a:extLst/>
          </a:blip>
          <a:stretch>
            <a:fillRect/>
          </a:stretch>
        </p:blipFill>
        <p:spPr>
          <a:xfrm>
            <a:off x="10164301" y="9697676"/>
            <a:ext cx="4055398" cy="1808746"/>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Methods"/>
          <p:cNvSpPr txBox="1"/>
          <p:nvPr>
            <p:ph type="title"/>
          </p:nvPr>
        </p:nvSpPr>
        <p:spPr>
          <a:prstGeom prst="rect">
            <a:avLst/>
          </a:prstGeom>
        </p:spPr>
        <p:txBody>
          <a:bodyPr/>
          <a:lstStyle>
            <a:lvl1pPr algn="l"/>
          </a:lstStyle>
          <a:p>
            <a:pPr/>
            <a:r>
              <a:t>Methods</a:t>
            </a:r>
          </a:p>
        </p:txBody>
      </p:sp>
      <p:sp>
        <p:nvSpPr>
          <p:cNvPr id="249" name="Two extra vectors of binormal and normal vectors for assigning frames to each i-th   atom…"/>
          <p:cNvSpPr txBox="1"/>
          <p:nvPr>
            <p:ph type="body" idx="1"/>
          </p:nvPr>
        </p:nvSpPr>
        <p:spPr>
          <a:prstGeom prst="rect">
            <a:avLst/>
          </a:prstGeom>
        </p:spPr>
        <p:txBody>
          <a:bodyPr/>
          <a:lstStyle/>
          <a:p>
            <a:pPr/>
            <a:r>
              <a:t>Two extra vectors of binormal and normal vectors for assigning frames to each i-th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a:t>
            </a:r>
          </a:p>
          <a:p>
            <a:pPr/>
          </a:p>
          <a:p>
            <a:pPr/>
          </a:p>
          <a:p>
            <a:pPr/>
          </a:p>
          <a:p>
            <a:pPr/>
            <a:r>
              <a:t>We define bond angles </a:t>
            </a:r>
            <a14:m>
              <m:oMath>
                <m:r>
                  <a:rPr xmlns:a="http://schemas.openxmlformats.org/drawingml/2006/main" sz="4650" i="1">
                    <a:solidFill>
                      <a:srgbClr val="000000"/>
                    </a:solidFill>
                    <a:latin typeface="Cambria Math" panose="02040503050406030204" pitchFamily="18" charset="0"/>
                  </a:rPr>
                  <m:t>ψ</m:t>
                </m:r>
              </m:oMath>
            </a14:m>
            <a:r>
              <a:t> by </a:t>
            </a:r>
            <a14:m>
              <m:oMath>
                <m:sSub>
                  <m:e>
                    <m:r>
                      <a:rPr xmlns:a="http://schemas.openxmlformats.org/drawingml/2006/main" sz="5800" i="1">
                        <a:solidFill>
                          <a:srgbClr val="000000"/>
                        </a:solidFill>
                        <a:latin typeface="Cambria Math" panose="02040503050406030204" pitchFamily="18" charset="0"/>
                      </a:rPr>
                      <m:t>t</m:t>
                    </m:r>
                  </m:e>
                  <m:sub>
                    <m:r>
                      <a:rPr xmlns:a="http://schemas.openxmlformats.org/drawingml/2006/main" sz="5800" i="1">
                        <a:solidFill>
                          <a:srgbClr val="000000"/>
                        </a:solidFill>
                        <a:latin typeface="Cambria Math" panose="02040503050406030204" pitchFamily="18" charset="0"/>
                      </a:rPr>
                      <m:t>i</m:t>
                    </m:r>
                  </m:sub>
                </m:sSub>
              </m:oMath>
            </a14:m>
            <a:r>
              <a:t> and torsion angles </a:t>
            </a:r>
            <a14:m>
              <m:oMath>
                <m:r>
                  <a:rPr xmlns:a="http://schemas.openxmlformats.org/drawingml/2006/main" sz="5300" i="1">
                    <a:solidFill>
                      <a:srgbClr val="000000"/>
                    </a:solidFill>
                    <a:latin typeface="Cambria Math" panose="02040503050406030204" pitchFamily="18" charset="0"/>
                  </a:rPr>
                  <m:t>θ</m:t>
                </m:r>
              </m:oMath>
            </a14:m>
            <a:r>
              <a:t> by </a:t>
            </a:r>
            <a14:m>
              <m:oMath>
                <m:sSub>
                  <m:e>
                    <m:r>
                      <a:rPr xmlns:a="http://schemas.openxmlformats.org/drawingml/2006/main" sz="5450" i="1">
                        <a:solidFill>
                          <a:srgbClr val="000000"/>
                        </a:solidFill>
                        <a:latin typeface="Cambria Math" panose="02040503050406030204" pitchFamily="18" charset="0"/>
                      </a:rPr>
                      <m:t>b</m:t>
                    </m:r>
                  </m:e>
                  <m:sub>
                    <m:r>
                      <a:rPr xmlns:a="http://schemas.openxmlformats.org/drawingml/2006/main" sz="5450" i="1">
                        <a:solidFill>
                          <a:srgbClr val="000000"/>
                        </a:solidFill>
                        <a:latin typeface="Cambria Math" panose="02040503050406030204" pitchFamily="18" charset="0"/>
                      </a:rPr>
                      <m:t>i</m:t>
                    </m:r>
                  </m:sub>
                </m:sSub>
              </m:oMath>
            </a14:m>
          </a:p>
        </p:txBody>
      </p:sp>
      <p:sp>
        <p:nvSpPr>
          <p:cNvPr id="250" name="Geometry modu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Geometry module</a:t>
            </a:r>
          </a:p>
        </p:txBody>
      </p:sp>
      <p:pic>
        <p:nvPicPr>
          <p:cNvPr id="251" name="Screenshot 2022-01-06 at 14.30.26.png" descr="Screenshot 2022-01-06 at 14.30.26.png"/>
          <p:cNvPicPr>
            <a:picLocks noChangeAspect="1"/>
          </p:cNvPicPr>
          <p:nvPr/>
        </p:nvPicPr>
        <p:blipFill>
          <a:blip r:embed="rId2">
            <a:extLst/>
          </a:blip>
          <a:stretch>
            <a:fillRect/>
          </a:stretch>
        </p:blipFill>
        <p:spPr>
          <a:xfrm>
            <a:off x="10403862" y="5670550"/>
            <a:ext cx="3576276" cy="3139735"/>
          </a:xfrm>
          <a:prstGeom prst="rect">
            <a:avLst/>
          </a:prstGeom>
          <a:ln w="12700">
            <a:miter lim="400000"/>
          </a:ln>
        </p:spPr>
      </p:pic>
      <p:pic>
        <p:nvPicPr>
          <p:cNvPr id="252" name="Screenshot 2022-01-06 at 14.35.03.png" descr="Screenshot 2022-01-06 at 14.35.03.png"/>
          <p:cNvPicPr>
            <a:picLocks noChangeAspect="1"/>
          </p:cNvPicPr>
          <p:nvPr/>
        </p:nvPicPr>
        <p:blipFill>
          <a:blip r:embed="rId3">
            <a:extLst/>
          </a:blip>
          <a:stretch>
            <a:fillRect/>
          </a:stretch>
        </p:blipFill>
        <p:spPr>
          <a:xfrm>
            <a:off x="10140724" y="10713540"/>
            <a:ext cx="4102552" cy="1468282"/>
          </a:xfrm>
          <a:prstGeom prst="rect">
            <a:avLst/>
          </a:prstGeom>
          <a:ln w="12700">
            <a:miter lim="400000"/>
          </a:ln>
        </p:spPr>
      </p:pic>
      <p:pic>
        <p:nvPicPr>
          <p:cNvPr id="253" name="Image" descr="Image"/>
          <p:cNvPicPr>
            <a:picLocks noChangeAspect="1"/>
          </p:cNvPicPr>
          <p:nvPr/>
        </p:nvPicPr>
        <p:blipFill>
          <a:blip r:embed="rId4">
            <a:extLst/>
          </a:blip>
          <a:stretch>
            <a:fillRect/>
          </a:stretch>
        </p:blipFill>
        <p:spPr>
          <a:xfrm>
            <a:off x="16207021" y="5361252"/>
            <a:ext cx="7173479" cy="7256697"/>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Methods"/>
          <p:cNvSpPr txBox="1"/>
          <p:nvPr>
            <p:ph type="title"/>
          </p:nvPr>
        </p:nvSpPr>
        <p:spPr>
          <a:prstGeom prst="rect">
            <a:avLst/>
          </a:prstGeom>
        </p:spPr>
        <p:txBody>
          <a:bodyPr/>
          <a:lstStyle>
            <a:lvl1pPr algn="l"/>
          </a:lstStyle>
          <a:p>
            <a:pPr/>
            <a:r>
              <a:t>Methods</a:t>
            </a:r>
          </a:p>
        </p:txBody>
      </p:sp>
      <p:sp>
        <p:nvSpPr>
          <p:cNvPr id="256" name="The Frenet-Serret formulas describe the geometry of continuous and differentiable one-dimensional curves. For the discrete case, we use a rotation matrices to relate two consecutive frames (  atoms) along the protein backbone.…"/>
          <p:cNvSpPr txBox="1"/>
          <p:nvPr>
            <p:ph type="body" idx="1"/>
          </p:nvPr>
        </p:nvSpPr>
        <p:spPr>
          <a:prstGeom prst="rect">
            <a:avLst/>
          </a:prstGeom>
        </p:spPr>
        <p:txBody>
          <a:bodyPr/>
          <a:lstStyle/>
          <a:p>
            <a:pPr/>
            <a:r>
              <a:t>The Frenet-Serret formulas describe the geometry of continuous and differentiable one-dimensional curves. For the discrete case, we use a rotation matrices to relate two consecutive frames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atoms) along the protein backbone.</a:t>
            </a:r>
          </a:p>
          <a:p>
            <a:pPr/>
          </a:p>
          <a:p>
            <a:pPr/>
          </a:p>
          <a:p>
            <a:pPr/>
            <a:r>
              <a:t>The equivalent of the Frenet-Serret formulas for the discrete case</a:t>
            </a:r>
          </a:p>
        </p:txBody>
      </p:sp>
      <p:sp>
        <p:nvSpPr>
          <p:cNvPr id="257" name="Geometry modu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Geometry module</a:t>
            </a:r>
          </a:p>
        </p:txBody>
      </p:sp>
      <p:pic>
        <p:nvPicPr>
          <p:cNvPr id="258" name="Screenshot 2022-01-06 at 14.40.25.png" descr="Screenshot 2022-01-06 at 14.40.25.png"/>
          <p:cNvPicPr>
            <a:picLocks noChangeAspect="1"/>
          </p:cNvPicPr>
          <p:nvPr/>
        </p:nvPicPr>
        <p:blipFill>
          <a:blip r:embed="rId2">
            <a:extLst/>
          </a:blip>
          <a:stretch>
            <a:fillRect/>
          </a:stretch>
        </p:blipFill>
        <p:spPr>
          <a:xfrm>
            <a:off x="9549598" y="6822970"/>
            <a:ext cx="5284804" cy="2121237"/>
          </a:xfrm>
          <a:prstGeom prst="rect">
            <a:avLst/>
          </a:prstGeom>
          <a:ln w="12700">
            <a:miter lim="400000"/>
          </a:ln>
        </p:spPr>
      </p:pic>
      <p:pic>
        <p:nvPicPr>
          <p:cNvPr id="259" name="Screenshot 2022-01-06 at 14.41.26.png" descr="Screenshot 2022-01-06 at 14.41.26.png"/>
          <p:cNvPicPr>
            <a:picLocks noChangeAspect="1"/>
          </p:cNvPicPr>
          <p:nvPr/>
        </p:nvPicPr>
        <p:blipFill>
          <a:blip r:embed="rId3">
            <a:extLst/>
          </a:blip>
          <a:stretch>
            <a:fillRect/>
          </a:stretch>
        </p:blipFill>
        <p:spPr>
          <a:xfrm>
            <a:off x="7689849" y="10078859"/>
            <a:ext cx="9004301" cy="16383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Methods"/>
          <p:cNvSpPr txBox="1"/>
          <p:nvPr>
            <p:ph type="title"/>
          </p:nvPr>
        </p:nvSpPr>
        <p:spPr>
          <a:prstGeom prst="rect">
            <a:avLst/>
          </a:prstGeom>
        </p:spPr>
        <p:txBody>
          <a:bodyPr/>
          <a:lstStyle>
            <a:lvl1pPr algn="l"/>
          </a:lstStyle>
          <a:p>
            <a:pPr/>
            <a:r>
              <a:t>Methods</a:t>
            </a:r>
          </a:p>
        </p:txBody>
      </p:sp>
      <p:sp>
        <p:nvSpPr>
          <p:cNvPr id="262" name="We could reconstruct the protein backbone through bond and torsion angles…"/>
          <p:cNvSpPr txBox="1"/>
          <p:nvPr>
            <p:ph type="body" idx="1"/>
          </p:nvPr>
        </p:nvSpPr>
        <p:spPr>
          <a:prstGeom prst="rect">
            <a:avLst/>
          </a:prstGeom>
        </p:spPr>
        <p:txBody>
          <a:bodyPr/>
          <a:lstStyle/>
          <a:p>
            <a:pPr/>
            <a:r>
              <a:t>We could reconstruct the protein backbone through bond and torsion angles</a:t>
            </a:r>
          </a:p>
          <a:p>
            <a:pPr/>
          </a:p>
          <a:p>
            <a:pPr/>
          </a:p>
          <a:p>
            <a:pPr/>
            <a:r>
              <a:t>Using tangent vectors </a:t>
            </a:r>
            <a14:m>
              <m:oMath>
                <m:sSub>
                  <m:e>
                    <m:r>
                      <a:rPr xmlns:a="http://schemas.openxmlformats.org/drawingml/2006/main" sz="5800" i="1">
                        <a:solidFill>
                          <a:srgbClr val="000000"/>
                        </a:solidFill>
                        <a:latin typeface="Cambria Math" panose="02040503050406030204" pitchFamily="18" charset="0"/>
                      </a:rPr>
                      <m:t>t</m:t>
                    </m:r>
                  </m:e>
                  <m:sub>
                    <m:r>
                      <a:rPr xmlns:a="http://schemas.openxmlformats.org/drawingml/2006/main" sz="5800" i="1">
                        <a:solidFill>
                          <a:srgbClr val="000000"/>
                        </a:solidFill>
                        <a:latin typeface="Cambria Math" panose="02040503050406030204" pitchFamily="18" charset="0"/>
                      </a:rPr>
                      <m:t>i</m:t>
                    </m:r>
                  </m:sub>
                </m:sSub>
              </m:oMath>
            </a14:m>
            <a:r>
              <a:t> we could reconstruct all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positions. </a:t>
            </a:r>
            <a14:m>
              <m:oMath>
                <m:r>
                  <a:rPr xmlns:a="http://schemas.openxmlformats.org/drawingml/2006/main" sz="5500" i="1">
                    <a:solidFill>
                      <a:srgbClr val="000000"/>
                    </a:solidFill>
                    <a:latin typeface="Cambria Math" panose="02040503050406030204" pitchFamily="18" charset="0"/>
                  </a:rPr>
                  <m:t>|</m:t>
                </m:r>
                <m:sSub>
                  <m:e>
                    <m:r>
                      <a:rPr xmlns:a="http://schemas.openxmlformats.org/drawingml/2006/main" sz="5500" i="1">
                        <a:solidFill>
                          <a:srgbClr val="000000"/>
                        </a:solidFill>
                        <a:latin typeface="Cambria Math" panose="02040503050406030204" pitchFamily="18" charset="0"/>
                      </a:rPr>
                      <m:t>r</m:t>
                    </m:r>
                  </m:e>
                  <m:sub>
                    <m:r>
                      <a:rPr xmlns:a="http://schemas.openxmlformats.org/drawingml/2006/main" sz="5500" i="1">
                        <a:solidFill>
                          <a:srgbClr val="000000"/>
                        </a:solidFill>
                        <a:latin typeface="Cambria Math" panose="02040503050406030204" pitchFamily="18" charset="0"/>
                      </a:rPr>
                      <m:t>i</m:t>
                    </m:r>
                    <m:r>
                      <a:rPr xmlns:a="http://schemas.openxmlformats.org/drawingml/2006/main" sz="5500" i="1">
                        <a:solidFill>
                          <a:srgbClr val="000000"/>
                        </a:solidFill>
                        <a:latin typeface="Cambria Math" panose="02040503050406030204" pitchFamily="18" charset="0"/>
                      </a:rPr>
                      <m:t>+</m:t>
                    </m:r>
                    <m:r>
                      <a:rPr xmlns:a="http://schemas.openxmlformats.org/drawingml/2006/main" sz="5500" i="1">
                        <a:solidFill>
                          <a:srgbClr val="000000"/>
                        </a:solidFill>
                        <a:latin typeface="Cambria Math" panose="02040503050406030204" pitchFamily="18" charset="0"/>
                      </a:rPr>
                      <m:t>1</m:t>
                    </m:r>
                  </m:sub>
                </m:sSub>
                <m:r>
                  <a:rPr xmlns:a="http://schemas.openxmlformats.org/drawingml/2006/main" sz="5500" i="1">
                    <a:solidFill>
                      <a:srgbClr val="000000"/>
                    </a:solidFill>
                    <a:latin typeface="Cambria Math" panose="02040503050406030204" pitchFamily="18" charset="0"/>
                  </a:rPr>
                  <m:t>-</m:t>
                </m:r>
                <m:sSub>
                  <m:e>
                    <m:r>
                      <a:rPr xmlns:a="http://schemas.openxmlformats.org/drawingml/2006/main" sz="5500" i="1">
                        <a:solidFill>
                          <a:srgbClr val="000000"/>
                        </a:solidFill>
                        <a:latin typeface="Cambria Math" panose="02040503050406030204" pitchFamily="18" charset="0"/>
                      </a:rPr>
                      <m:t>r</m:t>
                    </m:r>
                  </m:e>
                  <m:sub>
                    <m:r>
                      <a:rPr xmlns:a="http://schemas.openxmlformats.org/drawingml/2006/main" sz="5500" i="1">
                        <a:solidFill>
                          <a:srgbClr val="000000"/>
                        </a:solidFill>
                        <a:latin typeface="Cambria Math" panose="02040503050406030204" pitchFamily="18" charset="0"/>
                      </a:rPr>
                      <m:t>i</m:t>
                    </m:r>
                  </m:sub>
                </m:sSub>
                <m:r>
                  <a:rPr xmlns:a="http://schemas.openxmlformats.org/drawingml/2006/main" sz="5500" i="1">
                    <a:solidFill>
                      <a:srgbClr val="000000"/>
                    </a:solidFill>
                    <a:latin typeface="Cambria Math" panose="02040503050406030204" pitchFamily="18" charset="0"/>
                  </a:rPr>
                  <m:t>|</m:t>
                </m:r>
              </m:oMath>
            </a14:m>
            <a:r>
              <a:t>is the length between atoms, and we take               . Thus</a:t>
            </a:r>
          </a:p>
        </p:txBody>
      </p:sp>
      <p:sp>
        <p:nvSpPr>
          <p:cNvPr id="263" name="Geometry modu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Geometry module</a:t>
            </a:r>
          </a:p>
        </p:txBody>
      </p:sp>
      <p:pic>
        <p:nvPicPr>
          <p:cNvPr id="264" name="Screenshot 2022-01-06 at 14.52.36.png" descr="Screenshot 2022-01-06 at 14.52.36.png"/>
          <p:cNvPicPr>
            <a:picLocks noChangeAspect="1"/>
          </p:cNvPicPr>
          <p:nvPr/>
        </p:nvPicPr>
        <p:blipFill>
          <a:blip r:embed="rId2">
            <a:extLst/>
          </a:blip>
          <a:stretch>
            <a:fillRect/>
          </a:stretch>
        </p:blipFill>
        <p:spPr>
          <a:xfrm>
            <a:off x="10032999" y="5462212"/>
            <a:ext cx="4318001" cy="1638301"/>
          </a:xfrm>
          <a:prstGeom prst="rect">
            <a:avLst/>
          </a:prstGeom>
          <a:ln w="12700">
            <a:miter lim="400000"/>
          </a:ln>
        </p:spPr>
      </p:pic>
      <p:pic>
        <p:nvPicPr>
          <p:cNvPr id="265" name="Screenshot 2022-01-06 at 14.57.53.png" descr="Screenshot 2022-01-06 at 14.57.53.png"/>
          <p:cNvPicPr>
            <a:picLocks noChangeAspect="1"/>
          </p:cNvPicPr>
          <p:nvPr/>
        </p:nvPicPr>
        <p:blipFill>
          <a:blip r:embed="rId3">
            <a:extLst/>
          </a:blip>
          <a:stretch>
            <a:fillRect/>
          </a:stretch>
        </p:blipFill>
        <p:spPr>
          <a:xfrm>
            <a:off x="10986489" y="8211094"/>
            <a:ext cx="1358901" cy="698501"/>
          </a:xfrm>
          <a:prstGeom prst="rect">
            <a:avLst/>
          </a:prstGeom>
          <a:ln w="12700">
            <a:miter lim="400000"/>
          </a:ln>
        </p:spPr>
      </p:pic>
      <p:pic>
        <p:nvPicPr>
          <p:cNvPr id="266" name="Screenshot 2022-01-06 at 14.58.20.png" descr="Screenshot 2022-01-06 at 14.58.20.png"/>
          <p:cNvPicPr>
            <a:picLocks noChangeAspect="1"/>
          </p:cNvPicPr>
          <p:nvPr/>
        </p:nvPicPr>
        <p:blipFill>
          <a:blip r:embed="rId4">
            <a:extLst/>
          </a:blip>
          <a:stretch>
            <a:fillRect/>
          </a:stretch>
        </p:blipFill>
        <p:spPr>
          <a:xfrm>
            <a:off x="10528300" y="9592649"/>
            <a:ext cx="3327401" cy="16129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Methods"/>
          <p:cNvSpPr txBox="1"/>
          <p:nvPr>
            <p:ph type="title"/>
          </p:nvPr>
        </p:nvSpPr>
        <p:spPr>
          <a:prstGeom prst="rect">
            <a:avLst/>
          </a:prstGeom>
        </p:spPr>
        <p:txBody>
          <a:bodyPr/>
          <a:lstStyle>
            <a:lvl1pPr algn="l"/>
          </a:lstStyle>
          <a:p>
            <a:pPr/>
            <a:r>
              <a:t>Methods</a:t>
            </a:r>
          </a:p>
        </p:txBody>
      </p:sp>
      <p:sp>
        <p:nvSpPr>
          <p:cNvPr id="269" name="The model outputs bond and torsion angles. By entering the first   atom, we could sequentially construct the coordinates for all the   atoms."/>
          <p:cNvSpPr txBox="1"/>
          <p:nvPr>
            <p:ph type="body" idx="1"/>
          </p:nvPr>
        </p:nvSpPr>
        <p:spPr>
          <a:prstGeom prst="rect">
            <a:avLst/>
          </a:prstGeom>
        </p:spPr>
        <p:txBody>
          <a:bodyPr/>
          <a:lstStyle/>
          <a:p>
            <a:pPr/>
            <a:r>
              <a:t>The model outputs bond and torsion angles. By entering the first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 we could sequentially construct the coordinates for all the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atoms.</a:t>
            </a:r>
          </a:p>
        </p:txBody>
      </p:sp>
      <p:sp>
        <p:nvSpPr>
          <p:cNvPr id="270" name="Geometry modul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Geometry module</a:t>
            </a:r>
          </a:p>
        </p:txBody>
      </p:sp>
      <p:pic>
        <p:nvPicPr>
          <p:cNvPr id="271" name="Screenshot 2022-01-06 at 15.00.43.png" descr="Screenshot 2022-01-06 at 15.00.43.png"/>
          <p:cNvPicPr>
            <a:picLocks noChangeAspect="1"/>
          </p:cNvPicPr>
          <p:nvPr/>
        </p:nvPicPr>
        <p:blipFill>
          <a:blip r:embed="rId2">
            <a:extLst/>
          </a:blip>
          <a:stretch>
            <a:fillRect/>
          </a:stretch>
        </p:blipFill>
        <p:spPr>
          <a:xfrm>
            <a:off x="6974628" y="6535114"/>
            <a:ext cx="10434744" cy="3439772"/>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Discussion"/>
          <p:cNvSpPr txBox="1"/>
          <p:nvPr>
            <p:ph type="title"/>
          </p:nvPr>
        </p:nvSpPr>
        <p:spPr>
          <a:prstGeom prst="rect">
            <a:avLst/>
          </a:prstGeom>
        </p:spPr>
        <p:txBody>
          <a:bodyPr/>
          <a:lstStyle>
            <a:lvl1pPr algn="l"/>
          </a:lstStyle>
          <a:p>
            <a:pPr/>
            <a:r>
              <a:t>Discussion</a:t>
            </a:r>
          </a:p>
        </p:txBody>
      </p:sp>
      <p:sp>
        <p:nvSpPr>
          <p:cNvPr id="274" name="RGN2 fuses a protein language model (AminoBERT) with a approach to describe   backbone geometry based on the Frenet-Serret formulation.…"/>
          <p:cNvSpPr txBox="1"/>
          <p:nvPr>
            <p:ph type="body" idx="1"/>
          </p:nvPr>
        </p:nvSpPr>
        <p:spPr>
          <a:prstGeom prst="rect">
            <a:avLst/>
          </a:prstGeom>
        </p:spPr>
        <p:txBody>
          <a:bodyPr/>
          <a:lstStyle/>
          <a:p>
            <a:pPr/>
            <a:r>
              <a:t>RGN2 fuses a protein language model (AminoBERT) with a approach to describe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backbone geometry based on the Frenet-Serret formulation.</a:t>
            </a:r>
          </a:p>
          <a:p>
            <a:pPr/>
            <a:r>
              <a:t>Speculation: The latent space of the language model also captures recurrent evolutionary relationships.</a:t>
            </a:r>
          </a:p>
          <a:p>
            <a:pPr/>
            <a:r>
              <a:t>The use of the Frenet-Serret formulas addresses the requirement that proteins exhibit translational and rotational invariance.</a:t>
            </a:r>
          </a:p>
          <a:p>
            <a:pPr/>
            <a:r>
              <a:t>“It Is possible that language models will replace MSAs in general use but more likely are new architectures that merge the two”</a:t>
            </a:r>
          </a:p>
        </p:txBody>
      </p:sp>
      <p:sp>
        <p:nvSpPr>
          <p:cNvPr id="275"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Discussion"/>
          <p:cNvSpPr txBox="1"/>
          <p:nvPr>
            <p:ph type="title"/>
          </p:nvPr>
        </p:nvSpPr>
        <p:spPr>
          <a:prstGeom prst="rect">
            <a:avLst/>
          </a:prstGeom>
        </p:spPr>
        <p:txBody>
          <a:bodyPr/>
          <a:lstStyle>
            <a:lvl1pPr algn="l"/>
          </a:lstStyle>
          <a:p>
            <a:pPr/>
            <a:r>
              <a:t>Discussion</a:t>
            </a:r>
          </a:p>
        </p:txBody>
      </p:sp>
      <p:sp>
        <p:nvSpPr>
          <p:cNvPr id="278" name="The immediate output of the recurrent geometric network only constrains local dependencies between   atoms.  The model may further improve if using a better inductive prior than learning immediate contacts.…"/>
          <p:cNvSpPr txBox="1"/>
          <p:nvPr>
            <p:ph type="body" idx="1"/>
          </p:nvPr>
        </p:nvSpPr>
        <p:spPr>
          <a:prstGeom prst="rect">
            <a:avLst/>
          </a:prstGeom>
        </p:spPr>
        <p:txBody>
          <a:bodyPr/>
          <a:lstStyle/>
          <a:p>
            <a:pPr/>
            <a:r>
              <a:t>The immediate output of the recurrent geometric network only constrains local dependencies between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atoms.  The model may further improve if using a better inductive prior than learning immediate contacts.</a:t>
            </a:r>
          </a:p>
          <a:p>
            <a:pPr/>
          </a:p>
          <a:p>
            <a:pPr/>
          </a:p>
          <a:p>
            <a:pPr/>
            <a:r>
              <a:t>The refinement of RGN2 is yet in the end-to-end implementation. </a:t>
            </a:r>
          </a:p>
        </p:txBody>
      </p:sp>
      <p:sp>
        <p:nvSpPr>
          <p:cNvPr id="279" name="Limit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Limitations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otivations"/>
          <p:cNvSpPr txBox="1"/>
          <p:nvPr>
            <p:ph type="title"/>
          </p:nvPr>
        </p:nvSpPr>
        <p:spPr>
          <a:prstGeom prst="rect">
            <a:avLst/>
          </a:prstGeom>
        </p:spPr>
        <p:txBody>
          <a:bodyPr/>
          <a:lstStyle>
            <a:lvl1pPr algn="l"/>
          </a:lstStyle>
          <a:p>
            <a:pPr/>
            <a:r>
              <a:t>Motivations</a:t>
            </a:r>
          </a:p>
        </p:txBody>
      </p:sp>
      <p:sp>
        <p:nvSpPr>
          <p:cNvPr id="158" name="AlphaFold2 and related systems use deep learning to predict protein structure from co-evolutionary relationships encoded in multiple sequence alignments (MSAs)."/>
          <p:cNvSpPr txBox="1"/>
          <p:nvPr>
            <p:ph type="body" sz="half" idx="1"/>
          </p:nvPr>
        </p:nvSpPr>
        <p:spPr>
          <a:xfrm>
            <a:off x="1290290" y="4009348"/>
            <a:ext cx="10752288" cy="8483601"/>
          </a:xfrm>
          <a:prstGeom prst="rect">
            <a:avLst/>
          </a:prstGeom>
        </p:spPr>
        <p:txBody>
          <a:bodyPr/>
          <a:lstStyle>
            <a:lvl1pPr marL="546100" indent="-546100">
              <a:defRPr sz="5100"/>
            </a:lvl1pPr>
          </a:lstStyle>
          <a:p>
            <a:pPr/>
            <a:r>
              <a:t>AlphaFold2 and related systems use deep learning to predict protein structure from co-evolutionary relationships encoded in multiple sequence alignments (MSAs).</a:t>
            </a:r>
          </a:p>
        </p:txBody>
      </p:sp>
      <p:sp>
        <p:nvSpPr>
          <p:cNvPr id="159" name="Challenges remain after AlphaFold2 comes out for the protein structure prediction problem"/>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defTabSz="975360">
              <a:lnSpc>
                <a:spcPct val="80000"/>
              </a:lnSpc>
              <a:defRPr spc="-38" sz="3800">
                <a:latin typeface="+mn-lt"/>
                <a:ea typeface="+mn-ea"/>
                <a:cs typeface="+mn-cs"/>
                <a:sym typeface="Canela Bold"/>
              </a:defRPr>
            </a:lvl1pPr>
          </a:lstStyle>
          <a:p>
            <a:pPr/>
            <a:r>
              <a:t> Challenges remain after AlphaFold2 comes out for the protein structure prediction problem</a:t>
            </a:r>
          </a:p>
        </p:txBody>
      </p:sp>
      <p:pic>
        <p:nvPicPr>
          <p:cNvPr id="160" name="Screenshot 2022-01-05 at 12.17.55.png" descr="Screenshot 2022-01-05 at 12.17.55.png"/>
          <p:cNvPicPr>
            <a:picLocks noChangeAspect="1"/>
          </p:cNvPicPr>
          <p:nvPr/>
        </p:nvPicPr>
        <p:blipFill>
          <a:blip r:embed="rId2">
            <a:extLst/>
          </a:blip>
          <a:stretch>
            <a:fillRect/>
          </a:stretch>
        </p:blipFill>
        <p:spPr>
          <a:xfrm>
            <a:off x="12541890" y="4084368"/>
            <a:ext cx="10286020" cy="554726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Motivations"/>
          <p:cNvSpPr txBox="1"/>
          <p:nvPr>
            <p:ph type="title"/>
          </p:nvPr>
        </p:nvSpPr>
        <p:spPr>
          <a:prstGeom prst="rect">
            <a:avLst/>
          </a:prstGeom>
        </p:spPr>
        <p:txBody>
          <a:bodyPr/>
          <a:lstStyle>
            <a:lvl1pPr algn="l"/>
          </a:lstStyle>
          <a:p>
            <a:pPr/>
            <a:r>
              <a:t>Motivations</a:t>
            </a:r>
          </a:p>
        </p:txBody>
      </p:sp>
      <p:sp>
        <p:nvSpPr>
          <p:cNvPr id="163" name="An MSA cannot be generated from orphan and rapidly evolving proteins, making prediction inaccurate.…"/>
          <p:cNvSpPr txBox="1"/>
          <p:nvPr>
            <p:ph type="body" idx="1"/>
          </p:nvPr>
        </p:nvSpPr>
        <p:spPr>
          <a:prstGeom prst="rect">
            <a:avLst/>
          </a:prstGeom>
        </p:spPr>
        <p:txBody>
          <a:bodyPr/>
          <a:lstStyle/>
          <a:p>
            <a:pPr>
              <a:lnSpc>
                <a:spcPct val="180000"/>
              </a:lnSpc>
            </a:pPr>
            <a:r>
              <a:t>An MSA cannot be generated from </a:t>
            </a:r>
            <a:r>
              <a:rPr>
                <a:latin typeface="Canela Text Bold"/>
                <a:ea typeface="Canela Text Bold"/>
                <a:cs typeface="Canela Text Bold"/>
                <a:sym typeface="Canela Text Bold"/>
              </a:rPr>
              <a:t>orphan and rapidly evolving proteins</a:t>
            </a:r>
            <a:r>
              <a:t>, making prediction inaccurate.</a:t>
            </a:r>
          </a:p>
          <a:p>
            <a:pPr>
              <a:lnSpc>
                <a:spcPct val="180000"/>
              </a:lnSpc>
            </a:pPr>
            <a:r>
              <a:t>Rapid exploration of </a:t>
            </a:r>
            <a:r>
              <a:rPr>
                <a:latin typeface="Canela Text Bold"/>
                <a:ea typeface="Canela Text Bold"/>
                <a:cs typeface="Canela Text Bold"/>
                <a:sym typeface="Canela Text Bold"/>
              </a:rPr>
              <a:t>designed structures </a:t>
            </a:r>
            <a:r>
              <a:t>remains a challenge.</a:t>
            </a:r>
          </a:p>
          <a:p>
            <a:pPr>
              <a:lnSpc>
                <a:spcPct val="180000"/>
              </a:lnSpc>
            </a:pPr>
            <a:r>
              <a:t>Predicting structures from MSAs cannot help us understand </a:t>
            </a:r>
            <a:r>
              <a:rPr>
                <a:latin typeface="Canela Text Bold"/>
                <a:ea typeface="Canela Text Bold"/>
                <a:cs typeface="Canela Text Bold"/>
                <a:sym typeface="Canela Text Bold"/>
              </a:rPr>
              <a:t>the rules governing spontaneous polypeptide folding</a:t>
            </a:r>
            <a:r>
              <a:t>.</a:t>
            </a:r>
          </a:p>
        </p:txBody>
      </p:sp>
      <p:sp>
        <p:nvSpPr>
          <p:cNvPr id="164" name="Challenges remain after AlphaFold2 comes out for the protein structure prediction problem"/>
          <p:cNvSpPr txBox="1"/>
          <p:nvPr>
            <p:ph type="body" idx="21"/>
          </p:nvPr>
        </p:nvSpPr>
        <p:spPr>
          <a:xfrm>
            <a:off x="1219200" y="2384648"/>
            <a:ext cx="22166677" cy="1421632"/>
          </a:xfrm>
          <a:prstGeom prst="rect">
            <a:avLst/>
          </a:prstGeom>
          <a:extLst>
            <a:ext uri="{C572A759-6A51-4108-AA02-DFA0A04FC94B}">
              <ma14:wrappingTextBoxFlag xmlns:ma14="http://schemas.microsoft.com/office/mac/drawingml/2011/main" val="1"/>
            </a:ext>
          </a:extLst>
        </p:spPr>
        <p:txBody>
          <a:bodyPr/>
          <a:lstStyle>
            <a:lvl1pPr algn="l" defTabSz="1097279">
              <a:lnSpc>
                <a:spcPct val="80000"/>
              </a:lnSpc>
              <a:defRPr spc="-42" sz="4275">
                <a:latin typeface="+mn-lt"/>
                <a:ea typeface="+mn-ea"/>
                <a:cs typeface="+mn-cs"/>
                <a:sym typeface="Canela Bold"/>
              </a:defRPr>
            </a:lvl1pPr>
          </a:lstStyle>
          <a:p>
            <a:pPr/>
            <a:r>
              <a:t> Challenges remain after AlphaFold2 comes out for the protein structure prediction problem</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An end-to-end differentiable recurrent geometric network (RGN2)"/>
          <p:cNvSpPr txBox="1"/>
          <p:nvPr>
            <p:ph type="title"/>
          </p:nvPr>
        </p:nvSpPr>
        <p:spPr>
          <a:prstGeom prst="rect">
            <a:avLst/>
          </a:prstGeom>
        </p:spPr>
        <p:txBody>
          <a:bodyPr/>
          <a:lstStyle>
            <a:lvl1pPr defTabSz="1706879">
              <a:defRPr spc="-58" sz="5880"/>
            </a:lvl1pPr>
          </a:lstStyle>
          <a:p>
            <a:pPr/>
            <a:r>
              <a:t>An end-to-end differentiable recurrent geometric network (RGN2)</a:t>
            </a:r>
          </a:p>
        </p:txBody>
      </p:sp>
      <p:sp>
        <p:nvSpPr>
          <p:cNvPr id="167" name="A protein language model (AminoBERT): a Transformer to learn latent structural information from millions of unaligned proteins.…"/>
          <p:cNvSpPr txBox="1"/>
          <p:nvPr>
            <p:ph type="body" sz="half" idx="1"/>
          </p:nvPr>
        </p:nvSpPr>
        <p:spPr>
          <a:xfrm>
            <a:off x="1219199" y="4013200"/>
            <a:ext cx="10944592" cy="8483600"/>
          </a:xfrm>
          <a:prstGeom prst="rect">
            <a:avLst/>
          </a:prstGeom>
        </p:spPr>
        <p:txBody>
          <a:bodyPr anchor="ctr"/>
          <a:lstStyle/>
          <a:p>
            <a:pPr/>
            <a:r>
              <a:t>A protein language model (AminoBERT): a Transformer to learn latent structural information from millions of unaligned proteins.</a:t>
            </a:r>
          </a:p>
          <a:p>
            <a:pPr/>
          </a:p>
          <a:p>
            <a:pPr/>
          </a:p>
          <a:p>
            <a:pPr/>
            <a:r>
              <a:t>A geometric module that compactly represents </a:t>
            </a:r>
            <a14:m>
              <m:oMath>
                <m:sSub>
                  <m:e>
                    <m:r>
                      <a:rPr xmlns:a="http://schemas.openxmlformats.org/drawingml/2006/main" sz="5550" i="1">
                        <a:solidFill>
                          <a:srgbClr val="000000"/>
                        </a:solidFill>
                        <a:latin typeface="Cambria Math" panose="02040503050406030204" pitchFamily="18" charset="0"/>
                      </a:rPr>
                      <m:t>C</m:t>
                    </m:r>
                  </m:e>
                  <m:sub>
                    <m:r>
                      <a:rPr xmlns:a="http://schemas.openxmlformats.org/drawingml/2006/main" sz="5550" i="1">
                        <a:solidFill>
                          <a:srgbClr val="000000"/>
                        </a:solidFill>
                        <a:latin typeface="Cambria Math" panose="02040503050406030204" pitchFamily="18" charset="0"/>
                      </a:rPr>
                      <m:t>α</m:t>
                    </m:r>
                  </m:sub>
                </m:sSub>
              </m:oMath>
            </a14:m>
            <a:r>
              <a:t> backbone geometry.</a:t>
            </a:r>
          </a:p>
        </p:txBody>
      </p:sp>
      <p:sp>
        <p:nvSpPr>
          <p:cNvPr id="168" name="Slide Subtitle"/>
          <p:cNvSpPr txBox="1"/>
          <p:nvPr>
            <p:ph type="body" idx="21"/>
          </p:nvPr>
        </p:nvSpPr>
        <p:spPr>
          <a:prstGeom prst="rect">
            <a:avLst/>
          </a:prstGeom>
        </p:spPr>
        <p:txBody>
          <a:bodyPr/>
          <a:lstStyle/>
          <a:p>
            <a:pPr/>
          </a:p>
        </p:txBody>
      </p:sp>
      <p:pic>
        <p:nvPicPr>
          <p:cNvPr id="169" name="Screenshot 2022-01-05 at 12.48.34.png" descr="Screenshot 2022-01-05 at 12.48.34.png"/>
          <p:cNvPicPr>
            <a:picLocks noChangeAspect="1"/>
          </p:cNvPicPr>
          <p:nvPr/>
        </p:nvPicPr>
        <p:blipFill>
          <a:blip r:embed="rId2">
            <a:extLst/>
          </a:blip>
          <a:stretch>
            <a:fillRect/>
          </a:stretch>
        </p:blipFill>
        <p:spPr>
          <a:xfrm>
            <a:off x="11419344" y="3916314"/>
            <a:ext cx="12812970" cy="867737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Results"/>
          <p:cNvSpPr txBox="1"/>
          <p:nvPr>
            <p:ph type="title"/>
          </p:nvPr>
        </p:nvSpPr>
        <p:spPr>
          <a:prstGeom prst="rect">
            <a:avLst/>
          </a:prstGeom>
        </p:spPr>
        <p:txBody>
          <a:bodyPr/>
          <a:lstStyle>
            <a:lvl1pPr algn="l"/>
          </a:lstStyle>
          <a:p>
            <a:pPr/>
            <a:r>
              <a:t>Results</a:t>
            </a:r>
          </a:p>
        </p:txBody>
      </p:sp>
      <p:sp>
        <p:nvSpPr>
          <p:cNvPr id="172" name="Predicting structures of proteins with no homologs (Orphan proteins)…"/>
          <p:cNvSpPr txBox="1"/>
          <p:nvPr>
            <p:ph type="body" idx="1"/>
          </p:nvPr>
        </p:nvSpPr>
        <p:spPr>
          <a:prstGeom prst="rect">
            <a:avLst/>
          </a:prstGeom>
        </p:spPr>
        <p:txBody>
          <a:bodyPr/>
          <a:lstStyle/>
          <a:p>
            <a:pPr>
              <a:lnSpc>
                <a:spcPct val="370000"/>
              </a:lnSpc>
            </a:pPr>
            <a:r>
              <a:t>Predicting structures of proteins with no homologs (Orphan proteins)</a:t>
            </a:r>
          </a:p>
          <a:p>
            <a:pPr>
              <a:lnSpc>
                <a:spcPct val="370000"/>
              </a:lnSpc>
            </a:pPr>
            <a:r>
              <a:t>Predicting the structures of de novo (designed) proteins</a:t>
            </a:r>
          </a:p>
          <a:p>
            <a:pPr>
              <a:lnSpc>
                <a:spcPct val="370000"/>
              </a:lnSpc>
            </a:pPr>
            <a:r>
              <a:t>RGN2 prediction speed </a:t>
            </a:r>
          </a:p>
        </p:txBody>
      </p:sp>
      <p:sp>
        <p:nvSpPr>
          <p:cNvPr id="173" name="Slide Subtitle"/>
          <p:cNvSpPr txBox="1"/>
          <p:nvPr>
            <p:ph type="body" idx="2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esults"/>
          <p:cNvSpPr txBox="1"/>
          <p:nvPr>
            <p:ph type="title"/>
          </p:nvPr>
        </p:nvSpPr>
        <p:spPr>
          <a:prstGeom prst="rect">
            <a:avLst/>
          </a:prstGeom>
        </p:spPr>
        <p:txBody>
          <a:bodyPr/>
          <a:lstStyle>
            <a:lvl1pPr algn="l"/>
          </a:lstStyle>
          <a:p>
            <a:pPr/>
            <a:r>
              <a:t>Results</a:t>
            </a:r>
          </a:p>
        </p:txBody>
      </p:sp>
      <p:sp>
        <p:nvSpPr>
          <p:cNvPr id="176" name="SOTA models: AlphaFold2 (AF2), RoseTTAFold (RF), trRosetta…"/>
          <p:cNvSpPr txBox="1"/>
          <p:nvPr>
            <p:ph type="body" idx="1"/>
          </p:nvPr>
        </p:nvSpPr>
        <p:spPr>
          <a:prstGeom prst="rect">
            <a:avLst/>
          </a:prstGeom>
        </p:spPr>
        <p:txBody>
          <a:bodyPr/>
          <a:lstStyle/>
          <a:p>
            <a:pPr marL="447801" indent="-447801" defTabSz="1999437">
              <a:spcBef>
                <a:spcPts val="1900"/>
              </a:spcBef>
              <a:defRPr sz="3607"/>
            </a:pPr>
            <a:r>
              <a:t>SOTA models: AlphaFold2 (AF2), RoseTTAFold (RF), trRosetta</a:t>
            </a:r>
          </a:p>
          <a:p>
            <a:pPr marL="447801" indent="-447801" defTabSz="1999437">
              <a:spcBef>
                <a:spcPts val="1900"/>
              </a:spcBef>
              <a:defRPr sz="3607"/>
            </a:pPr>
            <a:r>
              <a:t>Test set: 222 orphan proteins (Uniclust 30 dataset), 196 of which have structures available in the Protein Databank (PDB).</a:t>
            </a:r>
          </a:p>
          <a:p>
            <a:pPr marL="447801" indent="-447801" defTabSz="1999437">
              <a:spcBef>
                <a:spcPts val="1900"/>
              </a:spcBef>
              <a:defRPr sz="3607"/>
            </a:pPr>
            <a:r>
              <a:t>Measuring Matrices: dRMSD (distance-based root mean squared deviation) and GDT_TS (the global distance test - Total Score)</a:t>
            </a:r>
          </a:p>
          <a:p>
            <a:pPr marL="447801" indent="-447801" defTabSz="1999437">
              <a:spcBef>
                <a:spcPts val="1900"/>
              </a:spcBef>
              <a:defRPr sz="3607"/>
            </a:pPr>
            <a:r>
              <a:t>“RMSD uses the actual distances between alpha carbons, where GDT works with the percentage of alpha carbons that are found within certain cutoff distances of each other” - (</a:t>
            </a:r>
            <a:r>
              <a:rPr u="sng">
                <a:solidFill>
                  <a:schemeClr val="accent1"/>
                </a:solidFill>
                <a:hlinkClick r:id="rId2" invalidUrl="" action="" tgtFrame="" tooltip="" history="1" highlightClick="0" endSnd="0"/>
              </a:rPr>
              <a:t>GDT</a:t>
            </a:r>
            <a:r>
              <a:t>, </a:t>
            </a:r>
            <a:r>
              <a:rPr u="sng">
                <a:solidFill>
                  <a:schemeClr val="accent1"/>
                </a:solidFill>
                <a:hlinkClick r:id="rId3" invalidUrl="" action="" tgtFrame="" tooltip="" history="1" highlightClick="0" endSnd="0"/>
              </a:rPr>
              <a:t>Foldit Wiki</a:t>
            </a:r>
            <a:r>
              <a:t>, </a:t>
            </a:r>
            <a:r>
              <a:rPr u="sng">
                <a:solidFill>
                  <a:schemeClr val="accent1"/>
                </a:solidFill>
                <a:hlinkClick r:id="rId4" invalidUrl="" action="" tgtFrame="" tooltip="" history="1" highlightClick="0" endSnd="0"/>
              </a:rPr>
              <a:t>Foldit</a:t>
            </a:r>
            <a:r>
              <a:t>)</a:t>
            </a:r>
          </a:p>
          <a:p>
            <a:pPr marL="447801" indent="-447801" defTabSz="1999437">
              <a:spcBef>
                <a:spcPts val="1900"/>
              </a:spcBef>
              <a:defRPr sz="3607"/>
            </a:pPr>
            <a:r>
              <a:t>GDT_TS uses cutoff distances of 1, 2, 4, and 8 angstroms. The percentage of alpha carbons falling within each of these distances is determined, then added up and divided by four. This measurement is used as major assessment criteria in the production of results from the CASP. </a:t>
            </a:r>
          </a:p>
          <a:p>
            <a:pPr marL="447801" indent="-447801" defTabSz="1999437">
              <a:spcBef>
                <a:spcPts val="1900"/>
              </a:spcBef>
              <a:defRPr sz="3607"/>
            </a:pPr>
            <a:r>
              <a:t>GDT_TS = (GDT_P1 + GDT_P2 + GDT_P4 + GDT_P8) / 4</a:t>
            </a:r>
          </a:p>
        </p:txBody>
      </p:sp>
      <p:sp>
        <p:nvSpPr>
          <p:cNvPr id="177" name="Predicting structures of proteins with no homologs (Orphan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structures of proteins with no homologs (Orphan proteins)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esults"/>
          <p:cNvSpPr txBox="1"/>
          <p:nvPr>
            <p:ph type="title"/>
          </p:nvPr>
        </p:nvSpPr>
        <p:spPr>
          <a:prstGeom prst="rect">
            <a:avLst/>
          </a:prstGeom>
        </p:spPr>
        <p:txBody>
          <a:bodyPr/>
          <a:lstStyle>
            <a:lvl1pPr algn="l" defTabSz="2267711">
              <a:defRPr spc="-78" sz="7812"/>
            </a:lvl1pPr>
          </a:lstStyle>
          <a:p>
            <a:pPr/>
            <a:r>
              <a:t>Results</a:t>
            </a:r>
          </a:p>
        </p:txBody>
      </p:sp>
      <p:sp>
        <p:nvSpPr>
          <p:cNvPr id="180" name="Predicting structures of proteins with no homologs (Orphan proteins)"/>
          <p:cNvSpPr txBox="1"/>
          <p:nvPr>
            <p:ph type="body" idx="22"/>
          </p:nvPr>
        </p:nvSpPr>
        <p:spPr>
          <a:prstGeom prst="rect">
            <a:avLst/>
          </a:prstGeom>
          <a:extLst>
            <a:ext uri="{C572A759-6A51-4108-AA02-DFA0A04FC94B}">
              <ma14:wrappingTextBoxFlag xmlns:ma14="http://schemas.microsoft.com/office/mac/drawingml/2011/main" val="1"/>
            </a:ext>
          </a:extLst>
        </p:spPr>
        <p:txBody>
          <a:bodyPr/>
          <a:lstStyle>
            <a:lvl1pPr algn="l" defTabSz="437514">
              <a:defRPr b="1" i="1" spc="-23" sz="2332">
                <a:latin typeface="Graphik"/>
                <a:ea typeface="Graphik"/>
                <a:cs typeface="Graphik"/>
                <a:sym typeface="Graphik"/>
              </a:defRPr>
            </a:lvl1pPr>
          </a:lstStyle>
          <a:p>
            <a:pPr/>
            <a:r>
              <a:t>Predicting structures of proteins with no homologs (Orphan proteins)</a:t>
            </a:r>
          </a:p>
        </p:txBody>
      </p:sp>
      <p:sp>
        <p:nvSpPr>
          <p:cNvPr id="181" name="Absolute performance metric for RGN2 (purple), AF2(green), and RF (pink) across 196 orphan proteins lacking known homologs. Outliers in RGN2 plot correspond to short targets where a few poorly predicted residues substantially lower GDT_TS"/>
          <p:cNvSpPr txBox="1"/>
          <p:nvPr>
            <p:ph type="body" sz="half" idx="1"/>
          </p:nvPr>
        </p:nvSpPr>
        <p:spPr>
          <a:prstGeom prst="rect">
            <a:avLst/>
          </a:prstGeom>
        </p:spPr>
        <p:txBody>
          <a:bodyPr/>
          <a:lstStyle/>
          <a:p>
            <a:pPr/>
            <a:r>
              <a:t>Absolute performance metric for RGN2 (purple), AF2(green), and RF (pink) across 196 orphan proteins lacking known homologs. Outliers in RGN2 plot correspond to short targets where a few poorly predicted residues substantially lower GDT_TS</a:t>
            </a:r>
          </a:p>
        </p:txBody>
      </p:sp>
      <p:pic>
        <p:nvPicPr>
          <p:cNvPr id="182" name="Screenshot 2022-01-05 at 16.48.40.png" descr="Screenshot 2022-01-05 at 16.48.40.png"/>
          <p:cNvPicPr>
            <a:picLocks noChangeAspect="1"/>
          </p:cNvPicPr>
          <p:nvPr/>
        </p:nvPicPr>
        <p:blipFill>
          <a:blip r:embed="rId2">
            <a:extLst/>
          </a:blip>
          <a:stretch>
            <a:fillRect/>
          </a:stretch>
        </p:blipFill>
        <p:spPr>
          <a:xfrm>
            <a:off x="10583008" y="3441742"/>
            <a:ext cx="14145134" cy="796751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Results"/>
          <p:cNvSpPr txBox="1"/>
          <p:nvPr>
            <p:ph type="title"/>
          </p:nvPr>
        </p:nvSpPr>
        <p:spPr>
          <a:prstGeom prst="rect">
            <a:avLst/>
          </a:prstGeom>
        </p:spPr>
        <p:txBody>
          <a:bodyPr/>
          <a:lstStyle>
            <a:lvl1pPr algn="l"/>
          </a:lstStyle>
          <a:p>
            <a:pPr/>
            <a:r>
              <a:t>Results</a:t>
            </a:r>
          </a:p>
        </p:txBody>
      </p:sp>
      <p:sp>
        <p:nvSpPr>
          <p:cNvPr id="185" name="Differences in prediction accuracy between RGN2 and AF2 / RF are shown for the 196 orphan proteins, using dRMSD and GDT_TS as metric. RF failed to converge for 40 targets, yielding no predictions."/>
          <p:cNvSpPr txBox="1"/>
          <p:nvPr>
            <p:ph type="body" sz="half" idx="1"/>
          </p:nvPr>
        </p:nvSpPr>
        <p:spPr>
          <a:xfrm>
            <a:off x="911141" y="3882361"/>
            <a:ext cx="8373167" cy="8737575"/>
          </a:xfrm>
          <a:prstGeom prst="rect">
            <a:avLst/>
          </a:prstGeom>
        </p:spPr>
        <p:txBody>
          <a:bodyPr/>
          <a:lstStyle/>
          <a:p>
            <a:pPr/>
            <a:r>
              <a:t>Differences in prediction accuracy between RGN2 and AF2 / RF are shown for the 196 orphan proteins, using dRMSD and GDT_TS as metric. RF failed to converge for 40 targets, yielding no predictions.</a:t>
            </a:r>
          </a:p>
        </p:txBody>
      </p:sp>
      <p:sp>
        <p:nvSpPr>
          <p:cNvPr id="186" name="Predicting structures of proteins with no homologs (Orphan protei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l">
              <a:defRPr b="1" i="1">
                <a:latin typeface="Graphik"/>
                <a:ea typeface="Graphik"/>
                <a:cs typeface="Graphik"/>
                <a:sym typeface="Graphik"/>
              </a:defRPr>
            </a:lvl1pPr>
          </a:lstStyle>
          <a:p>
            <a:pPr/>
            <a:r>
              <a:t>Predicting structures of proteins with no homologs (Orphan proteins)</a:t>
            </a:r>
          </a:p>
        </p:txBody>
      </p:sp>
      <p:pic>
        <p:nvPicPr>
          <p:cNvPr id="187" name="Screenshot 2022-01-05 at 16.52.14.png" descr="Screenshot 2022-01-05 at 16.52.14.png"/>
          <p:cNvPicPr>
            <a:picLocks noChangeAspect="1"/>
          </p:cNvPicPr>
          <p:nvPr/>
        </p:nvPicPr>
        <p:blipFill>
          <a:blip r:embed="rId2">
            <a:extLst/>
          </a:blip>
          <a:stretch>
            <a:fillRect/>
          </a:stretch>
        </p:blipFill>
        <p:spPr>
          <a:xfrm>
            <a:off x="10783004" y="3882361"/>
            <a:ext cx="13255821" cy="873757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400" rtl="0" fontAlgn="auto" latinLnBrk="0" hangingPunct="0">
          <a:lnSpc>
            <a:spcPct val="9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